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81"/>
  </p:notesMasterIdLst>
  <p:handoutMasterIdLst>
    <p:handoutMasterId r:id="rId82"/>
  </p:handoutMasterIdLst>
  <p:sldIdLst>
    <p:sldId id="349" r:id="rId3"/>
    <p:sldId id="339" r:id="rId4"/>
    <p:sldId id="340" r:id="rId5"/>
    <p:sldId id="279" r:id="rId6"/>
    <p:sldId id="350" r:id="rId7"/>
    <p:sldId id="282" r:id="rId8"/>
    <p:sldId id="283" r:id="rId9"/>
    <p:sldId id="284" r:id="rId10"/>
    <p:sldId id="341" r:id="rId11"/>
    <p:sldId id="276" r:id="rId12"/>
    <p:sldId id="351" r:id="rId13"/>
    <p:sldId id="353" r:id="rId14"/>
    <p:sldId id="352" r:id="rId15"/>
    <p:sldId id="354" r:id="rId16"/>
    <p:sldId id="355" r:id="rId17"/>
    <p:sldId id="292" r:id="rId18"/>
    <p:sldId id="293" r:id="rId19"/>
    <p:sldId id="356" r:id="rId20"/>
    <p:sldId id="290" r:id="rId21"/>
    <p:sldId id="291" r:id="rId22"/>
    <p:sldId id="357" r:id="rId23"/>
    <p:sldId id="296" r:id="rId24"/>
    <p:sldId id="297" r:id="rId25"/>
    <p:sldId id="298" r:id="rId26"/>
    <p:sldId id="342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43" r:id="rId36"/>
    <p:sldId id="397" r:id="rId37"/>
    <p:sldId id="344" r:id="rId38"/>
    <p:sldId id="395" r:id="rId39"/>
    <p:sldId id="345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7" r:id="rId48"/>
    <p:sldId id="368" r:id="rId49"/>
    <p:sldId id="369" r:id="rId50"/>
    <p:sldId id="371" r:id="rId51"/>
    <p:sldId id="372" r:id="rId52"/>
    <p:sldId id="375" r:id="rId53"/>
    <p:sldId id="376" r:id="rId54"/>
    <p:sldId id="377" r:id="rId55"/>
    <p:sldId id="380" r:id="rId56"/>
    <p:sldId id="381" r:id="rId57"/>
    <p:sldId id="382" r:id="rId58"/>
    <p:sldId id="399" r:id="rId59"/>
    <p:sldId id="389" r:id="rId60"/>
    <p:sldId id="391" r:id="rId61"/>
    <p:sldId id="347" r:id="rId62"/>
    <p:sldId id="307" r:id="rId63"/>
    <p:sldId id="396" r:id="rId64"/>
    <p:sldId id="366" r:id="rId65"/>
    <p:sldId id="379" r:id="rId66"/>
    <p:sldId id="390" r:id="rId67"/>
    <p:sldId id="378" r:id="rId68"/>
    <p:sldId id="383" r:id="rId69"/>
    <p:sldId id="384" r:id="rId70"/>
    <p:sldId id="385" r:id="rId71"/>
    <p:sldId id="386" r:id="rId72"/>
    <p:sldId id="387" r:id="rId73"/>
    <p:sldId id="388" r:id="rId74"/>
    <p:sldId id="370" r:id="rId75"/>
    <p:sldId id="373" r:id="rId76"/>
    <p:sldId id="374" r:id="rId77"/>
    <p:sldId id="392" r:id="rId78"/>
    <p:sldId id="393" r:id="rId79"/>
    <p:sldId id="394" r:id="rId8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6" autoAdjust="0"/>
    <p:restoredTop sz="88298" autoAdjust="0"/>
  </p:normalViewPr>
  <p:slideViewPr>
    <p:cSldViewPr snapToGrid="0" snapToObjects="1">
      <p:cViewPr varScale="1">
        <p:scale>
          <a:sx n="136" d="100"/>
          <a:sy n="136" d="100"/>
        </p:scale>
        <p:origin x="-75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-500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Overall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0.111111111111111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Humans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Algorithm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Overall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170648"/>
        <c:axId val="-2133167560"/>
      </c:barChart>
      <c:catAx>
        <c:axId val="-2133170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3167560"/>
        <c:crosses val="autoZero"/>
        <c:auto val="1"/>
        <c:lblAlgn val="ctr"/>
        <c:lblOffset val="100"/>
        <c:noMultiLvlLbl val="0"/>
      </c:catAx>
      <c:valAx>
        <c:axId val="-2133167560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3170648"/>
        <c:crosses val="autoZero"/>
        <c:crossBetween val="between"/>
        <c:majorUnit val="0.25"/>
      </c:valAx>
    </c:plotArea>
    <c:legend>
      <c:legendPos val="r"/>
      <c:overlay val="0"/>
      <c:txPr>
        <a:bodyPr/>
        <a:lstStyle/>
        <a:p>
          <a:pPr>
            <a:defRPr sz="1600" kern="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By Component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Base Generation</c:v>
                </c:pt>
                <c:pt idx="1">
                  <c:v>Tweaking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0.333333333333333</c:v>
                </c:pt>
                <c:pt idx="1">
                  <c:v>0.333333333333333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Humans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Base Generation</c:v>
                </c:pt>
                <c:pt idx="1">
                  <c:v>Tweaking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0.539</c:v>
                </c:pt>
                <c:pt idx="1">
                  <c:v>0.541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Algorithm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Base Generation</c:v>
                </c:pt>
                <c:pt idx="1">
                  <c:v>Tweaking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0.587</c:v>
                </c:pt>
                <c:pt idx="1">
                  <c:v>0.703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334168"/>
        <c:axId val="-2132331112"/>
      </c:barChart>
      <c:catAx>
        <c:axId val="-2132334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2331112"/>
        <c:crosses val="autoZero"/>
        <c:auto val="1"/>
        <c:lblAlgn val="ctr"/>
        <c:lblOffset val="100"/>
        <c:noMultiLvlLbl val="0"/>
      </c:catAx>
      <c:valAx>
        <c:axId val="-2132331112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32334168"/>
        <c:crosses val="autoZero"/>
        <c:crossBetween val="between"/>
        <c:majorUnit val="0.25"/>
      </c:valAx>
    </c:plotArea>
    <c:legend>
      <c:legendPos val="r"/>
      <c:overlay val="0"/>
      <c:txPr>
        <a:bodyPr/>
        <a:lstStyle/>
        <a:p>
          <a:pPr>
            <a:defRPr sz="1600" kern="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8A2D-4C11-AD4B-9C18-0D74CEDE754C}" type="datetimeFigureOut">
              <a:rPr lang="en-US" smtClean="0"/>
              <a:pPr/>
              <a:t>3/13/14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84DEB-6CE4-A345-9E53-5B46C6FEB1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18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CFA83-08B1-2F44-95C6-2CABC424890B}" type="datetimeFigureOut">
              <a:rPr lang="en-US" smtClean="0"/>
              <a:pPr/>
              <a:t>3/13/14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5D0F-15CB-5241-8DA7-9EC6F9751A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endParaRPr lang="en-US" sz="1200" baseline="0" dirty="0" smtClean="0"/>
          </a:p>
          <a:p>
            <a:pPr marL="171450" indent="-171450">
              <a:buFont typeface="Wingdings" charset="0"/>
              <a:buChar char="Ø"/>
            </a:pPr>
            <a:endParaRPr lang="en-US" sz="1200" baseline="0" dirty="0" smtClean="0"/>
          </a:p>
          <a:p>
            <a:pPr marL="171450" indent="-171450">
              <a:buFont typeface="Wingdings" charset="0"/>
              <a:buChar char="Ø"/>
            </a:pPr>
            <a:endParaRPr lang="en-US" sz="1200" baseline="0" dirty="0" smtClean="0"/>
          </a:p>
          <a:p>
            <a:pPr marL="0" indent="0">
              <a:buFontTx/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6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85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23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2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best the adversary can do in an online attack is to pick an index j.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5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2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Honeywords are generated at random, and if well selected, won’t be generated by accident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6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Honeychecker</a:t>
            </a:r>
            <a:r>
              <a:rPr lang="en-US" dirty="0" smtClean="0"/>
              <a:t> can be well secured because of small attack surface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8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can</a:t>
            </a:r>
            <a:r>
              <a:rPr lang="en-US" baseline="0" dirty="0" smtClean="0"/>
              <a:t> be advantages to admitting and watching an intruder</a:t>
            </a:r>
            <a:endParaRPr lang="en-US" dirty="0" smtClean="0"/>
          </a:p>
          <a:p>
            <a:r>
              <a:rPr lang="en-US" dirty="0" smtClean="0"/>
              <a:t>Note too that benign </a:t>
            </a:r>
            <a:r>
              <a:rPr lang="en-US" dirty="0" err="1" smtClean="0"/>
              <a:t>honeychecker</a:t>
            </a:r>
            <a:r>
              <a:rPr lang="en-US" dirty="0" smtClean="0"/>
              <a:t> failure</a:t>
            </a:r>
            <a:r>
              <a:rPr lang="en-US" baseline="0" dirty="0" smtClean="0"/>
              <a:t> doesn’t impede authentication: we only lose breach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4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9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Thankfully,</a:t>
            </a:r>
            <a:r>
              <a:rPr lang="en-US" baseline="0" dirty="0" smtClean="0"/>
              <a:t> honeyword generation doesn’t have to be perfect to be effective.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61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probability of the</a:t>
            </a:r>
            <a:r>
              <a:rPr lang="en-US" baseline="0" dirty="0" smtClean="0"/>
              <a:t> adversary eluding detection drops exponentially in the number of attempted compromises.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6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2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program</a:t>
            </a:r>
            <a:r>
              <a:rPr lang="en-US" baseline="0" dirty="0" smtClean="0"/>
              <a:t> is a probabilistic model built from training set and used to distinguish real from fake.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Ideal is 1/9 = 11.1%</a:t>
            </a:r>
          </a:p>
          <a:p>
            <a:r>
              <a:rPr lang="en-US" dirty="0" err="1" smtClean="0"/>
              <a:t>Turkers</a:t>
            </a:r>
            <a:r>
              <a:rPr lang="en-US" baseline="0" dirty="0" smtClean="0"/>
              <a:t> performed at 30.9% overall, 53.9% against base and 54.1% against tweaking</a:t>
            </a:r>
          </a:p>
          <a:p>
            <a:r>
              <a:rPr lang="en-US" baseline="0" dirty="0" smtClean="0"/>
              <a:t>The Algorithm did 41.6% overall, 58.7% against the base and 70.3% against tweaking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Worst case analysis (looking at the 10 best </a:t>
            </a:r>
            <a:r>
              <a:rPr lang="en-US" baseline="0" dirty="0" err="1" smtClean="0"/>
              <a:t>Turkers</a:t>
            </a:r>
            <a:r>
              <a:rPr lang="en-US" baseline="0" dirty="0" smtClean="0"/>
              <a:t>) increases their success less than 5%, still worse than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could instead extend the User model, but if you haven’t already done so, it can cause other things to break.  We try to avoid</a:t>
            </a:r>
            <a:r>
              <a:rPr lang="en-US" baseline="0" dirty="0" smtClean="0"/>
              <a:t> that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Orange bullets indicate features not demonstrated in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user model</a:t>
            </a:r>
            <a:r>
              <a:rPr lang="en-US" baseline="0" dirty="0" smtClean="0"/>
              <a:t> requires us to store something in the hash field, but from our perspective it’s just junk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</a:t>
            </a:r>
            <a:r>
              <a:rPr lang="en-US" dirty="0" err="1" smtClean="0"/>
              <a:t>sweetwords</a:t>
            </a:r>
            <a:r>
              <a:rPr lang="en-US" baseline="0" dirty="0" smtClean="0"/>
              <a:t>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Honeychecker</a:t>
            </a:r>
            <a:r>
              <a:rPr lang="en-US" dirty="0" smtClean="0"/>
              <a:t> XML</a:t>
            </a:r>
            <a:r>
              <a:rPr lang="en-US" baseline="0" dirty="0" smtClean="0"/>
              <a:t> RPC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16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Probably want to back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honeychecker</a:t>
            </a:r>
            <a:r>
              <a:rPr lang="en-US" baseline="0" dirty="0" smtClean="0"/>
              <a:t> with a database in case the machine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required to the </a:t>
            </a:r>
            <a:r>
              <a:rPr lang="en-US" dirty="0" err="1" smtClean="0"/>
              <a:t>Django</a:t>
            </a:r>
            <a:r>
              <a:rPr lang="en-US" dirty="0" smtClean="0"/>
              <a:t> settings file to enable the</a:t>
            </a:r>
            <a:r>
              <a:rPr lang="en-US" baseline="0" dirty="0" smtClean="0"/>
              <a:t> honeywords database and hasher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1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15775-4BF3-6F4D-AB6F-90D28697B0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5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8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8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8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C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385233"/>
            <a:ext cx="3098800" cy="418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5" y="1143000"/>
            <a:ext cx="7339293" cy="1379173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Session Title Goes </a:t>
            </a:r>
            <a:r>
              <a:rPr lang="en-US" dirty="0" err="1" smtClean="0"/>
              <a:t>Here.</a:t>
            </a:r>
            <a:r>
              <a:rPr lang="en-US" dirty="0" smtClean="0"/>
              <a:t> Arial 26pt</a:t>
            </a:r>
            <a:br>
              <a:rPr lang="en-US" dirty="0" smtClean="0"/>
            </a:br>
            <a:r>
              <a:rPr lang="en-US" dirty="0" smtClean="0"/>
              <a:t>Initial Caps. Can Go Up to Three Lines</a:t>
            </a:r>
            <a:br>
              <a:rPr lang="en-US" dirty="0" smtClean="0"/>
            </a:br>
            <a:r>
              <a:rPr lang="en-US" dirty="0" smtClean="0"/>
              <a:t>in Length.</a:t>
            </a:r>
            <a:endParaRPr lang="en-US" dirty="0"/>
          </a:p>
        </p:txBody>
      </p:sp>
      <p:pic>
        <p:nvPicPr>
          <p:cNvPr id="4" name="Picture 3" descr="share-learn-secu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2" y="165100"/>
            <a:ext cx="1154087" cy="969433"/>
          </a:xfrm>
          <a:prstGeom prst="rect">
            <a:avLst/>
          </a:prstGeom>
        </p:spPr>
      </p:pic>
      <p:pic>
        <p:nvPicPr>
          <p:cNvPr id="6" name="Picture 5" descr="title-slide-hero-a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14" y="2330450"/>
            <a:ext cx="2491586" cy="28301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19683" y="2609629"/>
            <a:ext cx="72331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SESSION ID: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51994" y="2609848"/>
            <a:ext cx="829204" cy="1798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XXXX-XXXX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3311526"/>
            <a:ext cx="3018367" cy="303742"/>
          </a:xfr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9099" y="3632198"/>
            <a:ext cx="3018367" cy="1092200"/>
          </a:xfr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>
              <a:lnSpc>
                <a:spcPts val="1350"/>
              </a:lnSpc>
            </a:pPr>
            <a:r>
              <a:rPr lang="en-US" sz="1200" dirty="0" smtClean="0">
                <a:latin typeface="Arial"/>
                <a:cs typeface="Arial"/>
              </a:rPr>
              <a:t>Presenter’s Title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Company / Organization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@Twitter handle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9868" y="3311526"/>
            <a:ext cx="3075246" cy="303742"/>
          </a:xfr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Co-Presenter’s Name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589868" y="3632198"/>
            <a:ext cx="3075246" cy="1092200"/>
          </a:xfr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>
              <a:lnSpc>
                <a:spcPts val="1350"/>
              </a:lnSpc>
            </a:pPr>
            <a:r>
              <a:rPr lang="en-US" sz="1200" dirty="0" smtClean="0">
                <a:latin typeface="Arial"/>
                <a:cs typeface="Arial"/>
              </a:rPr>
              <a:t>Presenter’s Title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Company / Organization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@Twitter handle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29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25" y="3600450"/>
            <a:ext cx="8077167" cy="425054"/>
          </a:xfrm>
        </p:spPr>
        <p:txBody>
          <a:bodyPr anchor="b">
            <a:noAutofit/>
          </a:bodyPr>
          <a:lstStyle>
            <a:lvl1pPr algn="ctr"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84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198" y="4025503"/>
            <a:ext cx="7130624" cy="603647"/>
          </a:xfrm>
        </p:spPr>
        <p:txBody>
          <a:bodyPr/>
          <a:lstStyle>
            <a:lvl1pPr marL="0" indent="0" algn="ctr">
              <a:lnSpc>
                <a:spcPts val="2000"/>
              </a:lnSpc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8589" y="4767263"/>
            <a:ext cx="1051353" cy="273844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8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589" y="4767263"/>
            <a:ext cx="1051353" cy="273844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bbon-for-transition-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"/>
            <a:ext cx="4671480" cy="5160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911" y="1388428"/>
            <a:ext cx="3707294" cy="2725305"/>
          </a:xfrm>
        </p:spPr>
        <p:txBody>
          <a:bodyPr anchor="ctr" anchorCtr="0">
            <a:normAutofit/>
          </a:bodyPr>
          <a:lstStyle>
            <a:lvl1pPr algn="l">
              <a:defRPr sz="2600" b="1" i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Picture 3" descr="RSA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385233"/>
            <a:ext cx="3098800" cy="4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3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91" y="111588"/>
            <a:ext cx="8229600" cy="85725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648" y="1151335"/>
            <a:ext cx="4040188" cy="479822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648" y="1703982"/>
            <a:ext cx="4040188" cy="2890640"/>
          </a:xfrm>
        </p:spPr>
        <p:txBody>
          <a:bodyPr lIns="0" tIns="0" rIns="0" bIns="0"/>
          <a:lstStyle>
            <a:lvl1pPr indent="-228600">
              <a:lnSpc>
                <a:spcPts val="2400"/>
              </a:lnSpc>
              <a:spcAft>
                <a:spcPts val="600"/>
              </a:spcAft>
              <a:defRPr sz="1900"/>
            </a:lvl1pPr>
            <a:lvl2pPr marL="457200" indent="-210312">
              <a:lnSpc>
                <a:spcPts val="2100"/>
              </a:lnSpc>
              <a:spcAft>
                <a:spcPts val="600"/>
              </a:spcAft>
              <a:defRPr sz="1800"/>
            </a:lvl2pPr>
            <a:lvl3pPr marL="685800" indent="-201168">
              <a:defRPr sz="1700"/>
            </a:lvl3pPr>
            <a:lvl4pPr marL="914400" indent="-192024">
              <a:spcAft>
                <a:spcPts val="600"/>
              </a:spcAft>
              <a:defRPr sz="1600"/>
            </a:lvl4pPr>
            <a:lvl5pPr marL="1143000" indent="-18288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474" y="1151335"/>
            <a:ext cx="4041775" cy="479822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474" y="1703982"/>
            <a:ext cx="4041775" cy="2890640"/>
          </a:xfrm>
        </p:spPr>
        <p:txBody>
          <a:bodyPr lIns="0" tIns="0" rIns="0" bIns="0"/>
          <a:lstStyle>
            <a:lvl1pPr indent="-228600">
              <a:lnSpc>
                <a:spcPts val="2400"/>
              </a:lnSpc>
              <a:spcAft>
                <a:spcPts val="600"/>
              </a:spcAft>
              <a:defRPr sz="1900"/>
            </a:lvl1pPr>
            <a:lvl2pPr marL="457200" indent="-210312">
              <a:lnSpc>
                <a:spcPts val="2200"/>
              </a:lnSpc>
              <a:spcAft>
                <a:spcPts val="600"/>
              </a:spcAft>
              <a:defRPr sz="1800"/>
            </a:lvl2pPr>
            <a:lvl3pPr marL="685800" indent="-201168">
              <a:defRPr sz="1700"/>
            </a:lvl3pPr>
            <a:lvl4pPr marL="914400" indent="-192024">
              <a:spcAft>
                <a:spcPts val="600"/>
              </a:spcAft>
              <a:defRPr sz="1600"/>
            </a:lvl4pPr>
            <a:lvl5pPr marL="1143000" indent="-18288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47778" y="4767263"/>
            <a:ext cx="1051353" cy="273844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25" y="3600450"/>
            <a:ext cx="8077167" cy="425054"/>
          </a:xfrm>
        </p:spPr>
        <p:txBody>
          <a:bodyPr anchor="b">
            <a:noAutofit/>
          </a:bodyPr>
          <a:lstStyle>
            <a:lvl1pPr algn="ctr">
              <a:defRPr sz="1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84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198" y="4025503"/>
            <a:ext cx="7130624" cy="603647"/>
          </a:xfrm>
        </p:spPr>
        <p:txBody>
          <a:bodyPr/>
          <a:lstStyle>
            <a:lvl1pPr marL="0" indent="0" algn="ctr">
              <a:lnSpc>
                <a:spcPts val="2000"/>
              </a:lnSpc>
              <a:spcAft>
                <a:spcPts val="0"/>
              </a:spcAft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8589" y="4767263"/>
            <a:ext cx="1051353" cy="273844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8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C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385233"/>
            <a:ext cx="3098800" cy="418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5" y="1143000"/>
            <a:ext cx="7339293" cy="1379173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26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Session Title Goes </a:t>
            </a:r>
            <a:r>
              <a:rPr lang="en-US" dirty="0" err="1" smtClean="0"/>
              <a:t>Here.</a:t>
            </a:r>
            <a:r>
              <a:rPr lang="en-US" dirty="0" smtClean="0"/>
              <a:t> Arial 26pt</a:t>
            </a:r>
            <a:br>
              <a:rPr lang="en-US" dirty="0" smtClean="0"/>
            </a:br>
            <a:r>
              <a:rPr lang="en-US" dirty="0" smtClean="0"/>
              <a:t>Initial Caps. Can Go Up to Three Lines</a:t>
            </a:r>
            <a:br>
              <a:rPr lang="en-US" dirty="0" smtClean="0"/>
            </a:br>
            <a:r>
              <a:rPr lang="en-US" dirty="0" smtClean="0"/>
              <a:t>in Length.</a:t>
            </a:r>
            <a:endParaRPr lang="en-US" dirty="0"/>
          </a:p>
        </p:txBody>
      </p:sp>
      <p:pic>
        <p:nvPicPr>
          <p:cNvPr id="4" name="Picture 3" descr="share-learn-secu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2" y="165100"/>
            <a:ext cx="1154087" cy="969433"/>
          </a:xfrm>
          <a:prstGeom prst="rect">
            <a:avLst/>
          </a:prstGeom>
        </p:spPr>
      </p:pic>
      <p:pic>
        <p:nvPicPr>
          <p:cNvPr id="6" name="Picture 5" descr="title-slide-hero-ar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14" y="2330450"/>
            <a:ext cx="2491586" cy="28301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19683" y="2609629"/>
            <a:ext cx="72331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latin typeface="Arial"/>
                <a:cs typeface="Arial"/>
              </a:rPr>
              <a:t>SESSION ID:</a:t>
            </a:r>
            <a:endParaRPr lang="en-US" sz="900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51994" y="2609848"/>
            <a:ext cx="829204" cy="17981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XXXX-XXXX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099" y="3311526"/>
            <a:ext cx="3018367" cy="303742"/>
          </a:xfr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9099" y="3632198"/>
            <a:ext cx="3018367" cy="1092200"/>
          </a:xfr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>
              <a:lnSpc>
                <a:spcPts val="1350"/>
              </a:lnSpc>
            </a:pPr>
            <a:r>
              <a:rPr lang="en-US" sz="1200" dirty="0" smtClean="0">
                <a:latin typeface="Arial"/>
                <a:cs typeface="Arial"/>
              </a:rPr>
              <a:t>Presenter’s Title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Company / Organization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@Twitter handle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9868" y="3311526"/>
            <a:ext cx="3075246" cy="303742"/>
          </a:xfr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Co-Presenter’s Name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589868" y="3632198"/>
            <a:ext cx="3075246" cy="1092200"/>
          </a:xfrm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457200" rtl="0" eaLnBrk="1" latinLnBrk="0" hangingPunct="1">
              <a:lnSpc>
                <a:spcPts val="1450"/>
              </a:lnSpc>
              <a:spcAft>
                <a:spcPts val="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>
              <a:lnSpc>
                <a:spcPts val="1350"/>
              </a:lnSpc>
            </a:pPr>
            <a:r>
              <a:rPr lang="en-US" sz="1200" dirty="0" smtClean="0">
                <a:latin typeface="Arial"/>
                <a:cs typeface="Arial"/>
              </a:rPr>
              <a:t>Presenter’s Title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Company / Organization</a:t>
            </a:r>
            <a:br>
              <a:rPr lang="en-US" sz="1200" dirty="0" smtClean="0">
                <a:latin typeface="Arial"/>
                <a:cs typeface="Arial"/>
              </a:rPr>
            </a:br>
            <a:r>
              <a:rPr lang="en-US" sz="1200" dirty="0" smtClean="0">
                <a:latin typeface="Arial"/>
                <a:cs typeface="Arial"/>
              </a:rPr>
              <a:t>@Twitter handle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29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589" y="4767263"/>
            <a:ext cx="1051353" cy="273844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7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bbon-for-transition-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"/>
            <a:ext cx="4671480" cy="5160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911" y="1388428"/>
            <a:ext cx="3707294" cy="2725305"/>
          </a:xfrm>
        </p:spPr>
        <p:txBody>
          <a:bodyPr anchor="ctr" anchorCtr="0">
            <a:normAutofit/>
          </a:bodyPr>
          <a:lstStyle>
            <a:lvl1pPr algn="l">
              <a:defRPr sz="2600" b="1" i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4" name="Picture 3" descr="RSAC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385233"/>
            <a:ext cx="3098800" cy="4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91" y="111588"/>
            <a:ext cx="8229600" cy="85725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648" y="1151335"/>
            <a:ext cx="4040188" cy="479822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648" y="1703982"/>
            <a:ext cx="4040188" cy="2890640"/>
          </a:xfrm>
        </p:spPr>
        <p:txBody>
          <a:bodyPr lIns="0" tIns="0" rIns="0" bIns="0"/>
          <a:lstStyle>
            <a:lvl1pPr indent="-228600">
              <a:lnSpc>
                <a:spcPts val="2400"/>
              </a:lnSpc>
              <a:spcAft>
                <a:spcPts val="600"/>
              </a:spcAft>
              <a:defRPr sz="1900"/>
            </a:lvl1pPr>
            <a:lvl2pPr marL="457200" indent="-210312">
              <a:lnSpc>
                <a:spcPts val="2100"/>
              </a:lnSpc>
              <a:spcAft>
                <a:spcPts val="600"/>
              </a:spcAft>
              <a:defRPr sz="1800"/>
            </a:lvl2pPr>
            <a:lvl3pPr marL="685800" indent="-201168">
              <a:defRPr sz="1700"/>
            </a:lvl3pPr>
            <a:lvl4pPr marL="914400" indent="-192024">
              <a:spcAft>
                <a:spcPts val="600"/>
              </a:spcAft>
              <a:defRPr sz="1600"/>
            </a:lvl4pPr>
            <a:lvl5pPr marL="1143000" indent="-18288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474" y="1151335"/>
            <a:ext cx="4041775" cy="479822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474" y="1703982"/>
            <a:ext cx="4041775" cy="2890640"/>
          </a:xfrm>
        </p:spPr>
        <p:txBody>
          <a:bodyPr lIns="0" tIns="0" rIns="0" bIns="0"/>
          <a:lstStyle>
            <a:lvl1pPr indent="-228600">
              <a:lnSpc>
                <a:spcPts val="2400"/>
              </a:lnSpc>
              <a:spcAft>
                <a:spcPts val="600"/>
              </a:spcAft>
              <a:defRPr sz="1900"/>
            </a:lvl1pPr>
            <a:lvl2pPr marL="457200" indent="-210312">
              <a:lnSpc>
                <a:spcPts val="2200"/>
              </a:lnSpc>
              <a:spcAft>
                <a:spcPts val="600"/>
              </a:spcAft>
              <a:defRPr sz="1800"/>
            </a:lvl2pPr>
            <a:lvl3pPr marL="685800" indent="-201168">
              <a:defRPr sz="1700"/>
            </a:lvl3pPr>
            <a:lvl4pPr marL="914400" indent="-192024">
              <a:spcAft>
                <a:spcPts val="600"/>
              </a:spcAft>
              <a:defRPr sz="1600"/>
            </a:lvl4pPr>
            <a:lvl5pPr marL="1143000" indent="-18288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47778" y="4767263"/>
            <a:ext cx="1051353" cy="273844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6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-strip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5721"/>
            <a:ext cx="9144000" cy="30480"/>
          </a:xfrm>
          <a:prstGeom prst="rect">
            <a:avLst/>
          </a:prstGeom>
        </p:spPr>
      </p:pic>
      <p:pic>
        <p:nvPicPr>
          <p:cNvPr id="5" name="Picture 4" descr="master-slide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65" y="4228070"/>
            <a:ext cx="2193236" cy="9408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656" y="111311"/>
            <a:ext cx="84324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094" y="1023923"/>
            <a:ext cx="830887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55645" y="4636438"/>
            <a:ext cx="457496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650" spc="-100" dirty="0" smtClean="0">
                <a:latin typeface="Arial"/>
                <a:cs typeface="Arial"/>
              </a:rPr>
              <a:t>#RSAC</a:t>
            </a:r>
            <a:endParaRPr lang="en-US" sz="650" spc="-1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84833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8544877-F3A8-CE46-A6B4-1CFDD93369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500" y="4617388"/>
            <a:ext cx="1866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3" r:id="rId4"/>
    <p:sldLayoutId id="214748365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01752" indent="-301752" algn="l" defTabSz="457200" rtl="0" eaLnBrk="1" latinLnBrk="0" hangingPunct="1">
        <a:lnSpc>
          <a:spcPts val="2500"/>
        </a:lnSpc>
        <a:spcBef>
          <a:spcPts val="0"/>
        </a:spcBef>
        <a:spcAft>
          <a:spcPts val="900"/>
        </a:spcAft>
        <a:buClr>
          <a:schemeClr val="tx2"/>
        </a:buClr>
        <a:buSzPct val="60000"/>
        <a:buFont typeface="Wingdings" charset="2"/>
        <a:buChar char="u"/>
        <a:defRPr sz="2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594360" indent="-274320" algn="l" defTabSz="457200" rtl="0" eaLnBrk="1" latinLnBrk="0" hangingPunct="1">
        <a:lnSpc>
          <a:spcPts val="2200"/>
        </a:lnSpc>
        <a:spcBef>
          <a:spcPts val="0"/>
        </a:spcBef>
        <a:spcAft>
          <a:spcPts val="900"/>
        </a:spcAft>
        <a:buClr>
          <a:schemeClr val="tx2"/>
        </a:buClr>
        <a:buSzPct val="60000"/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Myriad Pro"/>
        </a:defRPr>
      </a:lvl2pPr>
      <a:lvl3pPr marL="841248" indent="-228600" algn="l" defTabSz="457200" rtl="0" eaLnBrk="1" latinLnBrk="0" hangingPunct="1">
        <a:lnSpc>
          <a:spcPts val="2000"/>
        </a:lnSpc>
        <a:spcBef>
          <a:spcPts val="0"/>
        </a:spcBef>
        <a:spcAft>
          <a:spcPts val="800"/>
        </a:spcAft>
        <a:buClr>
          <a:schemeClr val="tx2"/>
        </a:buClr>
        <a:buSzPct val="60000"/>
        <a:buFont typeface="Wingdings" charset="2"/>
        <a:buChar char="u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09728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60000"/>
        <a:buFont typeface="Wingdings" charset="2"/>
        <a:buChar char="u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298448" indent="-201168" algn="l" defTabSz="45720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60000"/>
        <a:buFont typeface="Wingdings" charset="2"/>
        <a:buChar char="u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-strip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5721"/>
            <a:ext cx="9144000" cy="30480"/>
          </a:xfrm>
          <a:prstGeom prst="rect">
            <a:avLst/>
          </a:prstGeom>
        </p:spPr>
      </p:pic>
      <p:pic>
        <p:nvPicPr>
          <p:cNvPr id="5" name="Picture 4" descr="master-slide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65" y="4228070"/>
            <a:ext cx="2193236" cy="9408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656" y="111311"/>
            <a:ext cx="843241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094" y="1023923"/>
            <a:ext cx="830887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55645" y="4636438"/>
            <a:ext cx="457496" cy="10002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650" spc="-100" dirty="0" smtClean="0">
                <a:latin typeface="Arial"/>
                <a:cs typeface="Arial"/>
              </a:rPr>
              <a:t>#RSAC</a:t>
            </a:r>
            <a:endParaRPr lang="en-US" sz="650" spc="-1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84833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fld id="{B8544877-F3A8-CE46-A6B4-1CFDD93369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RSA_Division_EMC_RGB_25mm-transparent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97394" y="4590833"/>
            <a:ext cx="963088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3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01752" indent="-301752" algn="l" defTabSz="457200" rtl="0" eaLnBrk="1" latinLnBrk="0" hangingPunct="1">
        <a:lnSpc>
          <a:spcPts val="2500"/>
        </a:lnSpc>
        <a:spcBef>
          <a:spcPts val="0"/>
        </a:spcBef>
        <a:spcAft>
          <a:spcPts val="900"/>
        </a:spcAft>
        <a:buClr>
          <a:schemeClr val="tx2"/>
        </a:buClr>
        <a:buSzPct val="60000"/>
        <a:buFont typeface="Wingdings" charset="2"/>
        <a:buChar char="u"/>
        <a:defRPr sz="2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594360" indent="-274320" algn="l" defTabSz="457200" rtl="0" eaLnBrk="1" latinLnBrk="0" hangingPunct="1">
        <a:lnSpc>
          <a:spcPts val="2200"/>
        </a:lnSpc>
        <a:spcBef>
          <a:spcPts val="0"/>
        </a:spcBef>
        <a:spcAft>
          <a:spcPts val="900"/>
        </a:spcAft>
        <a:buClr>
          <a:schemeClr val="tx2"/>
        </a:buClr>
        <a:buSzPct val="60000"/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Myriad Pro"/>
        </a:defRPr>
      </a:lvl2pPr>
      <a:lvl3pPr marL="841248" indent="-228600" algn="l" defTabSz="457200" rtl="0" eaLnBrk="1" latinLnBrk="0" hangingPunct="1">
        <a:lnSpc>
          <a:spcPts val="2000"/>
        </a:lnSpc>
        <a:spcBef>
          <a:spcPts val="0"/>
        </a:spcBef>
        <a:spcAft>
          <a:spcPts val="800"/>
        </a:spcAft>
        <a:buClr>
          <a:schemeClr val="tx2"/>
        </a:buClr>
        <a:buSzPct val="60000"/>
        <a:buFont typeface="Wingdings" charset="2"/>
        <a:buChar char="u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09728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60000"/>
        <a:buFont typeface="Wingdings" charset="2"/>
        <a:buChar char="u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298448" indent="-201168" algn="l" defTabSz="457200" rtl="0" eaLnBrk="1" latinLnBrk="0" hangingPunct="1">
        <a:spcBef>
          <a:spcPts val="0"/>
        </a:spcBef>
        <a:spcAft>
          <a:spcPts val="800"/>
        </a:spcAft>
        <a:buClr>
          <a:schemeClr val="tx2"/>
        </a:buClr>
        <a:buSzPct val="60000"/>
        <a:buFont typeface="Wingdings" charset="2"/>
        <a:buChar char="u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bowers@rsa.com" TargetMode="External"/><Relationship Id="rId4" Type="http://schemas.openxmlformats.org/officeDocument/2006/relationships/hyperlink" Target="mailto:rivest@mit.edu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djangoprojec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eople.csail.mit.edu/rivest/honeywords/gen.py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people.csail.mit.edu/rivest/honeywords/gen.p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ocs.djangoproject.com/en/dev/topics/auth/passwords/" TargetMode="External"/><Relationship Id="rId3" Type="http://schemas.openxmlformats.org/officeDocument/2006/relationships/hyperlink" Target="https://docs.djangoproject.com/en/1.6/intro/tutorial0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1.wdp"/><Relationship Id="rId5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Honeywords: </a:t>
            </a:r>
            <a:br>
              <a:rPr lang="en-US" dirty="0" smtClean="0"/>
            </a:br>
            <a:r>
              <a:rPr lang="en-US" dirty="0" smtClean="0"/>
              <a:t>A New Tool for Protection from Password Database Breach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DSP-W02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Kevin Bowers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Senior Research Scientist</a:t>
            </a:r>
          </a:p>
          <a:p>
            <a:r>
              <a:rPr lang="en-US" dirty="0" smtClean="0"/>
              <a:t>RSA Laboratories</a:t>
            </a:r>
          </a:p>
          <a:p>
            <a:r>
              <a:rPr lang="en-US" dirty="0" smtClean="0">
                <a:hlinkClick r:id="rId3"/>
              </a:rPr>
              <a:t>kbowers@rsa.com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Ronald L. Rivest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Vannevar</a:t>
            </a:r>
            <a:r>
              <a:rPr lang="en-US" dirty="0">
                <a:latin typeface="Arial" pitchFamily="34" charset="0"/>
                <a:cs typeface="Arial" pitchFamily="34" charset="0"/>
              </a:rPr>
              <a:t> Bush Professor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MIT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EECS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CSAIL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4"/>
              </a:rPr>
              <a:t>rivest@mit.edu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(some slides </a:t>
            </a:r>
            <a:r>
              <a:rPr lang="en-US" dirty="0">
                <a:latin typeface="Arial" pitchFamily="34" charset="0"/>
                <a:cs typeface="Arial" pitchFamily="34" charset="0"/>
              </a:rPr>
              <a:t>adapted from those of Ari Juels)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686800" cy="3657600"/>
          </a:xfrm>
        </p:spPr>
        <p:txBody>
          <a:bodyPr/>
          <a:lstStyle/>
          <a:p>
            <a:r>
              <a:rPr lang="en-US" dirty="0" smtClean="0"/>
              <a:t>Decoys, fake objects that look real, are a time-honored counterintelligence tool.</a:t>
            </a:r>
          </a:p>
          <a:p>
            <a:r>
              <a:rPr lang="en-US" dirty="0" smtClean="0"/>
              <a:t>In </a:t>
            </a:r>
            <a:r>
              <a:rPr lang="en-US" dirty="0"/>
              <a:t>computer security, we have </a:t>
            </a:r>
            <a:r>
              <a:rPr lang="en-US" dirty="0" smtClean="0"/>
              <a:t> “</a:t>
            </a:r>
            <a:r>
              <a:rPr lang="en-US" dirty="0"/>
              <a:t>honey </a:t>
            </a:r>
            <a:r>
              <a:rPr lang="en-US" dirty="0" smtClean="0"/>
              <a:t>objects”:</a:t>
            </a:r>
            <a:endParaRPr lang="en-US" dirty="0"/>
          </a:p>
          <a:p>
            <a:pPr lvl="1"/>
            <a:r>
              <a:rPr lang="en-US" dirty="0" smtClean="0"/>
              <a:t>Honeypots [S02]</a:t>
            </a:r>
            <a:endParaRPr lang="en-US" dirty="0"/>
          </a:p>
          <a:p>
            <a:pPr lvl="1"/>
            <a:r>
              <a:rPr lang="en-US" dirty="0" err="1" smtClean="0"/>
              <a:t>Honeytokens</a:t>
            </a:r>
            <a:r>
              <a:rPr lang="en-US" dirty="0" smtClean="0"/>
              <a:t>, honey accounts</a:t>
            </a:r>
            <a:endParaRPr lang="en-US" dirty="0"/>
          </a:p>
          <a:p>
            <a:pPr lvl="1"/>
            <a:r>
              <a:rPr lang="en-US" dirty="0"/>
              <a:t>Decoy </a:t>
            </a:r>
            <a:r>
              <a:rPr lang="en-US" dirty="0" smtClean="0"/>
              <a:t>documents [BHKS09] (many others by </a:t>
            </a:r>
            <a:r>
              <a:rPr lang="en-US" dirty="0" err="1" smtClean="0"/>
              <a:t>Keromytis</a:t>
            </a:r>
            <a:r>
              <a:rPr lang="en-US" dirty="0" smtClean="0"/>
              <a:t>, </a:t>
            </a:r>
            <a:r>
              <a:rPr lang="en-US" dirty="0" err="1" smtClean="0"/>
              <a:t>Stolfo</a:t>
            </a:r>
            <a:r>
              <a:rPr lang="en-US" dirty="0" smtClean="0"/>
              <a:t>, et al.)</a:t>
            </a:r>
          </a:p>
          <a:p>
            <a:r>
              <a:rPr lang="en-US" dirty="0" smtClean="0"/>
              <a:t>Honey objects seem undervalued.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52441-7D0C-604F-B16C-AC9F50C335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``Honeywords’’ proposed 2013 by Juels &amp; Rivest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ACM CCS 2013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96912" y="1702175"/>
            <a:ext cx="5957888" cy="1543050"/>
          </a:xfrm>
          <a:prstGeom prst="rect">
            <a:avLst/>
          </a:prstGeom>
          <a:solidFill>
            <a:srgbClr val="FFC856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2312" y="1882720"/>
            <a:ext cx="7812088" cy="102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Honeywords: Making Password</a:t>
            </a:r>
            <a:br>
              <a:rPr lang="en-US" dirty="0" smtClean="0"/>
            </a:br>
            <a:r>
              <a:rPr lang="en-US" dirty="0" smtClean="0"/>
              <a:t>Cracking Detectable</a:t>
            </a:r>
            <a:endParaRPr lang="en-US" dirty="0"/>
          </a:p>
        </p:txBody>
      </p:sp>
      <p:pic>
        <p:nvPicPr>
          <p:cNvPr id="7" name="Picture 6" descr="honey-kills-bacteri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777">
            <a:off x="5837084" y="2222725"/>
            <a:ext cx="1896635" cy="16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i="1" dirty="0"/>
          </a:p>
        </p:txBody>
      </p:sp>
      <p:grpSp>
        <p:nvGrpSpPr>
          <p:cNvPr id="3" name="Group 6"/>
          <p:cNvGrpSpPr/>
          <p:nvPr/>
        </p:nvGrpSpPr>
        <p:grpSpPr>
          <a:xfrm>
            <a:off x="5247153" y="677565"/>
            <a:ext cx="1570551" cy="800100"/>
            <a:chOff x="6226220" y="1371601"/>
            <a:chExt cx="2770662" cy="1881978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5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5541385" y="147766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</a:t>
            </a:r>
            <a:r>
              <a:rPr lang="en-US" sz="2800" b="1" dirty="0" smtClean="0">
                <a:latin typeface="Courier"/>
                <a:cs typeface="Courier"/>
              </a:rPr>
              <a:t>: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0700" y="2033023"/>
            <a:ext cx="9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i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endParaRPr lang="en-US" sz="2800" baseline="-25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13523" y="452020"/>
            <a:ext cx="0" cy="44565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3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i="1" dirty="0"/>
          </a:p>
        </p:txBody>
      </p:sp>
      <p:grpSp>
        <p:nvGrpSpPr>
          <p:cNvPr id="3" name="Group 6"/>
          <p:cNvGrpSpPr/>
          <p:nvPr/>
        </p:nvGrpSpPr>
        <p:grpSpPr>
          <a:xfrm>
            <a:off x="5247153" y="677565"/>
            <a:ext cx="1570551" cy="800100"/>
            <a:chOff x="6226220" y="1371601"/>
            <a:chExt cx="2770662" cy="1881978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5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5541385" y="147766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</a:t>
            </a:r>
            <a:r>
              <a:rPr lang="en-US" sz="2800" b="1" dirty="0" smtClean="0">
                <a:latin typeface="Courier"/>
                <a:cs typeface="Courier"/>
              </a:rPr>
              <a:t>: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0700" y="2033023"/>
            <a:ext cx="9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 = P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endParaRPr lang="en-US" sz="28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913523" y="452020"/>
            <a:ext cx="0" cy="44565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3736199" y="2809301"/>
            <a:ext cx="1867358" cy="85590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33610" y="2423711"/>
            <a:ext cx="290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True password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30193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i="1" dirty="0"/>
          </a:p>
        </p:txBody>
      </p:sp>
      <p:grpSp>
        <p:nvGrpSpPr>
          <p:cNvPr id="3" name="Group 6"/>
          <p:cNvGrpSpPr/>
          <p:nvPr/>
        </p:nvGrpSpPr>
        <p:grpSpPr>
          <a:xfrm>
            <a:off x="5247153" y="677565"/>
            <a:ext cx="1570551" cy="800100"/>
            <a:chOff x="6226220" y="1371601"/>
            <a:chExt cx="2770662" cy="1881978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5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5541385" y="147766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</a:t>
            </a:r>
            <a:r>
              <a:rPr lang="en-US" sz="2800" b="1" dirty="0" smtClean="0">
                <a:latin typeface="Courier"/>
                <a:cs typeface="Courier"/>
              </a:rPr>
              <a:t>: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0700" y="2033023"/>
            <a:ext cx="9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 = P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800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endParaRPr lang="en-US" sz="28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913523" y="452020"/>
            <a:ext cx="0" cy="44565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6" idx="3"/>
          </p:cNvCxnSpPr>
          <p:nvPr/>
        </p:nvCxnSpPr>
        <p:spPr bwMode="auto">
          <a:xfrm flipV="1">
            <a:off x="3452597" y="2423711"/>
            <a:ext cx="2150960" cy="600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33610" y="2423711"/>
            <a:ext cx="2618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Honeywords </a:t>
            </a:r>
            <a:br>
              <a:rPr lang="en-US" sz="3600" i="1" dirty="0" smtClean="0"/>
            </a:br>
            <a:r>
              <a:rPr lang="en-US" sz="3600" i="1" dirty="0" smtClean="0"/>
              <a:t>(decoys)</a:t>
            </a:r>
            <a:endParaRPr lang="en-US" sz="3600" i="1" dirty="0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 bwMode="auto">
          <a:xfrm flipV="1">
            <a:off x="3452597" y="2809302"/>
            <a:ext cx="2150960" cy="2145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26" idx="3"/>
          </p:cNvCxnSpPr>
          <p:nvPr/>
        </p:nvCxnSpPr>
        <p:spPr bwMode="auto">
          <a:xfrm>
            <a:off x="3452597" y="3023876"/>
            <a:ext cx="2150960" cy="14379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193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i="1" dirty="0"/>
          </a:p>
        </p:txBody>
      </p:sp>
      <p:grpSp>
        <p:nvGrpSpPr>
          <p:cNvPr id="3" name="Group 6"/>
          <p:cNvGrpSpPr/>
          <p:nvPr/>
        </p:nvGrpSpPr>
        <p:grpSpPr>
          <a:xfrm>
            <a:off x="5247153" y="677565"/>
            <a:ext cx="1570551" cy="800100"/>
            <a:chOff x="6226220" y="1371601"/>
            <a:chExt cx="2770662" cy="1881978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5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/>
          <p:cNvSpPr txBox="1"/>
          <p:nvPr/>
        </p:nvSpPr>
        <p:spPr>
          <a:xfrm>
            <a:off x="5541385" y="147766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</a:t>
            </a:r>
            <a:r>
              <a:rPr lang="en-US" sz="2800" b="1" dirty="0" smtClean="0">
                <a:latin typeface="Courier"/>
                <a:cs typeface="Courier"/>
              </a:rPr>
              <a:t>: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0700" y="2033023"/>
            <a:ext cx="9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b="1" dirty="0" smtClean="0"/>
              <a:t>P</a:t>
            </a:r>
            <a:r>
              <a:rPr lang="en-US" sz="2800" b="1" baseline="-25000" dirty="0" smtClean="0"/>
              <a:t>i</a:t>
            </a:r>
            <a:endParaRPr lang="en-US" sz="2800" b="1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endParaRPr lang="en-US" sz="2800" baseline="-25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13523" y="452020"/>
            <a:ext cx="0" cy="44565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3610" y="2423711"/>
            <a:ext cx="245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Sweetwords</a:t>
            </a:r>
            <a:endParaRPr lang="en-US" sz="3600" i="1" dirty="0"/>
          </a:p>
        </p:txBody>
      </p:sp>
      <p:sp>
        <p:nvSpPr>
          <p:cNvPr id="30" name="Left Brace 29"/>
          <p:cNvSpPr/>
          <p:nvPr/>
        </p:nvSpPr>
        <p:spPr>
          <a:xfrm>
            <a:off x="4346974" y="2033023"/>
            <a:ext cx="1340380" cy="2677656"/>
          </a:xfrm>
          <a:prstGeom prst="leftBrace">
            <a:avLst>
              <a:gd name="adj1" fmla="val 13301"/>
              <a:gd name="adj2" fmla="val 29017"/>
            </a:avLst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3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 design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028949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 smtClean="0"/>
              <a:t>Verification: </a:t>
            </a:r>
            <a:r>
              <a:rPr lang="en-US" sz="2800" dirty="0" smtClean="0"/>
              <a:t>How does the check whether a </a:t>
            </a:r>
            <a:r>
              <a:rPr lang="en-US" sz="2800" i="1" dirty="0" smtClean="0"/>
              <a:t>submitted</a:t>
            </a:r>
            <a:r>
              <a:rPr lang="en-US" sz="2800" dirty="0" smtClean="0"/>
              <a:t> password </a:t>
            </a:r>
            <a:r>
              <a:rPr lang="en-US" sz="2800" i="1" dirty="0" smtClean="0"/>
              <a:t>P’ </a:t>
            </a:r>
            <a:r>
              <a:rPr lang="en-US" sz="2800" dirty="0" smtClean="0"/>
              <a:t>is the </a:t>
            </a:r>
            <a:r>
              <a:rPr lang="en-US" sz="2800" i="1" dirty="0" smtClean="0"/>
              <a:t>true </a:t>
            </a:r>
            <a:r>
              <a:rPr lang="en-US" sz="2800" dirty="0" smtClean="0"/>
              <a:t>password </a:t>
            </a:r>
            <a:r>
              <a:rPr lang="en-US" sz="2800" i="1" dirty="0" smtClean="0"/>
              <a:t>P</a:t>
            </a:r>
            <a:r>
              <a:rPr lang="en-US" sz="2800" i="1" baseline="-25000" dirty="0" smtClean="0"/>
              <a:t>i</a:t>
            </a:r>
            <a:r>
              <a:rPr lang="en-US" sz="2800" i="1" dirty="0" smtClean="0"/>
              <a:t>?</a:t>
            </a:r>
          </a:p>
          <a:p>
            <a:pPr marL="914400" lvl="1" indent="-514350"/>
            <a:r>
              <a:rPr lang="en-US" sz="2600" dirty="0" smtClean="0"/>
              <a:t>How is index </a:t>
            </a:r>
            <a:r>
              <a:rPr lang="en-US" sz="2600" i="1" dirty="0" err="1"/>
              <a:t>i</a:t>
            </a:r>
            <a:r>
              <a:rPr lang="en-US" sz="2600" dirty="0" smtClean="0"/>
              <a:t> verified without storing </a:t>
            </a:r>
            <a:r>
              <a:rPr lang="en-US" sz="2600" i="1" dirty="0" err="1" smtClean="0"/>
              <a:t>i</a:t>
            </a:r>
            <a:r>
              <a:rPr lang="en-US" sz="2600" i="1" dirty="0" smtClean="0"/>
              <a:t> </a:t>
            </a:r>
            <a:r>
              <a:rPr lang="en-US" sz="2600" dirty="0" smtClean="0"/>
              <a:t>alongside passwords?</a:t>
            </a:r>
          </a:p>
          <a:p>
            <a:r>
              <a:rPr lang="en-US" sz="2800" b="1" dirty="0" smtClean="0"/>
              <a:t>Generation: </a:t>
            </a:r>
            <a:r>
              <a:rPr lang="en-US" sz="2800" dirty="0" smtClean="0"/>
              <a:t>How to generate </a:t>
            </a:r>
            <a:r>
              <a:rPr lang="en-US" sz="2800" dirty="0" err="1" smtClean="0"/>
              <a:t>honeywords</a:t>
            </a:r>
            <a:r>
              <a:rPr lang="en-US" sz="2800" dirty="0" smtClean="0"/>
              <a:t>?</a:t>
            </a:r>
          </a:p>
          <a:p>
            <a:pPr marL="914400" lvl="1" indent="-514350"/>
            <a:r>
              <a:rPr lang="en-US" sz="2600" dirty="0" smtClean="0"/>
              <a:t>How to make realistic decoy passwords?</a:t>
            </a:r>
            <a:endParaRPr lang="en-US" sz="2600" dirty="0"/>
          </a:p>
          <a:p>
            <a:pPr marL="914400" lvl="1" indent="-514350"/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(Many other design questions, e.g., how to respond when breach is detected…)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02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Honeywords: Verification</a:t>
            </a:r>
            <a:endParaRPr lang="en-US" i="1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>
          <a:xfrm>
            <a:off x="425648" y="1137274"/>
            <a:ext cx="4007137" cy="3457348"/>
          </a:xfrm>
        </p:spPr>
        <p:txBody>
          <a:bodyPr/>
          <a:lstStyle/>
          <a:p>
            <a:r>
              <a:rPr lang="en-US" dirty="0" smtClean="0"/>
              <a:t>The authentication system stores a mapping from Alice to her set of passwords</a:t>
            </a:r>
          </a:p>
          <a:p>
            <a:r>
              <a:rPr lang="en-US" dirty="0" smtClean="0"/>
              <a:t>A “</a:t>
            </a:r>
            <a:r>
              <a:rPr lang="en-US" dirty="0" err="1" smtClean="0"/>
              <a:t>honeychecker</a:t>
            </a:r>
            <a:r>
              <a:rPr lang="en-US" dirty="0" smtClean="0"/>
              <a:t>” stores the index of the correct password for Alice</a:t>
            </a:r>
          </a:p>
          <a:p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4620074" y="535048"/>
            <a:ext cx="2067166" cy="44674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 System</a:t>
            </a:r>
            <a:endParaRPr lang="en-US" dirty="0"/>
          </a:p>
        </p:txBody>
      </p:sp>
      <p:grpSp>
        <p:nvGrpSpPr>
          <p:cNvPr id="46" name="Group 6"/>
          <p:cNvGrpSpPr/>
          <p:nvPr/>
        </p:nvGrpSpPr>
        <p:grpSpPr>
          <a:xfrm>
            <a:off x="4795456" y="677565"/>
            <a:ext cx="1570551" cy="800100"/>
            <a:chOff x="6226220" y="1371601"/>
            <a:chExt cx="2770662" cy="1881978"/>
          </a:xfrm>
        </p:grpSpPr>
        <p:grpSp>
          <p:nvGrpSpPr>
            <p:cNvPr id="47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8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5122739" y="14776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Alice: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83241" y="1867768"/>
            <a:ext cx="9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i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endParaRPr lang="en-US" sz="2800" baseline="-250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6907577" y="522645"/>
            <a:ext cx="0" cy="44565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7138929" y="522645"/>
            <a:ext cx="1736279" cy="2826483"/>
            <a:chOff x="7138929" y="522645"/>
            <a:chExt cx="1736279" cy="2826483"/>
          </a:xfrm>
        </p:grpSpPr>
        <p:sp>
          <p:nvSpPr>
            <p:cNvPr id="97" name="Rounded Rectangle 96"/>
            <p:cNvSpPr/>
            <p:nvPr/>
          </p:nvSpPr>
          <p:spPr>
            <a:xfrm>
              <a:off x="7138929" y="522645"/>
              <a:ext cx="1736279" cy="282648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err="1" smtClean="0"/>
                <a:t>Honeychecker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43800" y="1509803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cs typeface="Courier"/>
                </a:rPr>
                <a:t>Alice:</a:t>
              </a:r>
              <a:endParaRPr lang="en-US" sz="2800" b="1" dirty="0">
                <a:cs typeface="Courier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23876" y="2000885"/>
              <a:ext cx="272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err="1" smtClean="0"/>
                <a:t>i</a:t>
              </a:r>
              <a:endParaRPr lang="en-US" sz="2800" b="1" i="1" dirty="0"/>
            </a:p>
          </p:txBody>
        </p:sp>
        <p:pic>
          <p:nvPicPr>
            <p:cNvPr id="1028" name="Picture 4" descr="C:\Users\bowerk\AppData\Local\Microsoft\Windows\Temporary Internet Files\Content.IE5\QAQSNNN0\MC900432647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19079" y="601150"/>
              <a:ext cx="1034934" cy="1034934"/>
            </a:xfrm>
            <a:prstGeom prst="rect">
              <a:avLst/>
            </a:prstGeom>
            <a:noFill/>
          </p:spPr>
        </p:pic>
      </p:grpSp>
      <p:cxnSp>
        <p:nvCxnSpPr>
          <p:cNvPr id="12" name="Straight Connector 11"/>
          <p:cNvCxnSpPr/>
          <p:nvPr/>
        </p:nvCxnSpPr>
        <p:spPr bwMode="auto">
          <a:xfrm flipV="1">
            <a:off x="5829063" y="2262496"/>
            <a:ext cx="1915795" cy="108663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08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67" grpId="0"/>
      <p:bldP spid="8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Honeywords: Verification</a:t>
            </a:r>
            <a:endParaRPr lang="en-US" i="1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>
          <a:xfrm>
            <a:off x="425648" y="1137274"/>
            <a:ext cx="4007137" cy="3457348"/>
          </a:xfrm>
        </p:spPr>
        <p:txBody>
          <a:bodyPr/>
          <a:lstStyle/>
          <a:p>
            <a:r>
              <a:rPr lang="en-US" dirty="0" smtClean="0"/>
              <a:t>Alice authenticates by submitting her password P</a:t>
            </a:r>
          </a:p>
          <a:p>
            <a:r>
              <a:rPr lang="en-US" dirty="0" smtClean="0"/>
              <a:t>The computer system checks her password against all those it stores</a:t>
            </a:r>
          </a:p>
          <a:p>
            <a:r>
              <a:rPr lang="en-US" dirty="0" smtClean="0"/>
              <a:t>If a match is found, the index of that match is sent to the </a:t>
            </a:r>
            <a:r>
              <a:rPr lang="en-US" dirty="0" err="1" smtClean="0"/>
              <a:t>honeychecker</a:t>
            </a:r>
            <a:r>
              <a:rPr lang="en-US" dirty="0" smtClean="0"/>
              <a:t> for verification</a:t>
            </a:r>
          </a:p>
          <a:p>
            <a:r>
              <a:rPr lang="en-US" dirty="0" smtClean="0"/>
              <a:t>If the index is correct, Alice is authenticated</a:t>
            </a:r>
          </a:p>
          <a:p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4620074" y="535048"/>
            <a:ext cx="2067166" cy="44674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 System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795456" y="677565"/>
            <a:ext cx="1570551" cy="800100"/>
            <a:chOff x="6226220" y="1371601"/>
            <a:chExt cx="2770662" cy="1881978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8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5122739" y="14776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Alice: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83241" y="1867768"/>
            <a:ext cx="9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i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endParaRPr lang="en-US" sz="2800" baseline="-250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6907577" y="522645"/>
            <a:ext cx="0" cy="44565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99"/>
          <p:cNvGrpSpPr/>
          <p:nvPr/>
        </p:nvGrpSpPr>
        <p:grpSpPr>
          <a:xfrm>
            <a:off x="7138929" y="522645"/>
            <a:ext cx="1736279" cy="2826483"/>
            <a:chOff x="7138929" y="522645"/>
            <a:chExt cx="1736279" cy="2826483"/>
          </a:xfrm>
        </p:grpSpPr>
        <p:sp>
          <p:nvSpPr>
            <p:cNvPr id="97" name="Rounded Rectangle 96"/>
            <p:cNvSpPr/>
            <p:nvPr/>
          </p:nvSpPr>
          <p:spPr>
            <a:xfrm>
              <a:off x="7138929" y="522645"/>
              <a:ext cx="1736279" cy="282648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err="1" smtClean="0"/>
                <a:t>Honeychecker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43800" y="1509803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cs typeface="Courier"/>
                </a:rPr>
                <a:t>Alice:</a:t>
              </a:r>
              <a:endParaRPr lang="en-US" sz="2800" b="1" dirty="0">
                <a:cs typeface="Courier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23876" y="2000885"/>
              <a:ext cx="272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err="1" smtClean="0"/>
                <a:t>i</a:t>
              </a:r>
              <a:endParaRPr lang="en-US" sz="2800" b="1" i="1" dirty="0"/>
            </a:p>
          </p:txBody>
        </p:sp>
        <p:pic>
          <p:nvPicPr>
            <p:cNvPr id="1028" name="Picture 4" descr="C:\Users\bowerk\AppData\Local\Microsoft\Windows\Temporary Internet Files\Content.IE5\QAQSNNN0\MC900432647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19079" y="601150"/>
              <a:ext cx="1034934" cy="1034934"/>
            </a:xfrm>
            <a:prstGeom prst="rect">
              <a:avLst/>
            </a:prstGeom>
            <a:noFill/>
          </p:spPr>
        </p:pic>
      </p:grpSp>
      <p:cxnSp>
        <p:nvCxnSpPr>
          <p:cNvPr id="36" name="Shape 35"/>
          <p:cNvCxnSpPr>
            <a:endCxn id="97" idx="2"/>
          </p:cNvCxnSpPr>
          <p:nvPr/>
        </p:nvCxnSpPr>
        <p:spPr>
          <a:xfrm>
            <a:off x="6687240" y="3349128"/>
            <a:ext cx="1319829" cy="12700"/>
          </a:xfrm>
          <a:prstGeom prst="bentConnector4">
            <a:avLst>
              <a:gd name="adj1" fmla="val 17112"/>
              <a:gd name="adj2" fmla="val 298434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13833" y="3563875"/>
            <a:ext cx="54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5080" y="304065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41" name="Right Arrow 40"/>
          <p:cNvSpPr/>
          <p:nvPr/>
        </p:nvSpPr>
        <p:spPr>
          <a:xfrm>
            <a:off x="903383" y="3563875"/>
            <a:ext cx="3294044" cy="3030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770190" y="1867768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 =</a:t>
            </a:r>
            <a:endParaRPr lang="en-US" sz="2800" dirty="0"/>
          </a:p>
        </p:txBody>
      </p:sp>
      <p:cxnSp>
        <p:nvCxnSpPr>
          <p:cNvPr id="47" name="Shape 46"/>
          <p:cNvCxnSpPr>
            <a:stCxn id="97" idx="2"/>
          </p:cNvCxnSpPr>
          <p:nvPr/>
        </p:nvCxnSpPr>
        <p:spPr>
          <a:xfrm rot="5400000">
            <a:off x="7027666" y="3008703"/>
            <a:ext cx="638978" cy="13198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52838" y="3464884"/>
            <a:ext cx="118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</a:t>
            </a:r>
            <a:endParaRPr lang="en-US" sz="2800" dirty="0"/>
          </a:p>
        </p:txBody>
      </p:sp>
      <p:pic>
        <p:nvPicPr>
          <p:cNvPr id="2052" name="Picture 4" descr="C:\Users\bowerk\AppData\Local\Microsoft\Windows\Temporary Internet Files\Content.IE5\9CFB1OXE\MC90044131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8840" y="3054562"/>
            <a:ext cx="614531" cy="614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8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8705E-6 L 0 0.250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0" grpId="0"/>
      <p:bldP spid="40" grpId="2"/>
      <p:bldP spid="41" grpId="0" animBg="1"/>
      <p:bldP spid="41" grpId="1" animBg="1"/>
      <p:bldP spid="43" grpId="0"/>
      <p:bldP spid="43" grpId="1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 smtClean="0"/>
              <a:t>The adversarial game</a:t>
            </a:r>
            <a:endParaRPr lang="en-US" i="1" dirty="0"/>
          </a:p>
        </p:txBody>
      </p:sp>
      <p:pic>
        <p:nvPicPr>
          <p:cNvPr id="29" name="Picture 28" descr="20516168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4" y="2057400"/>
            <a:ext cx="2321718" cy="22288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90800" y="971550"/>
            <a:ext cx="3124200" cy="1657350"/>
            <a:chOff x="2590800" y="1295400"/>
            <a:chExt cx="3124200" cy="2209800"/>
          </a:xfrm>
        </p:grpSpPr>
        <p:sp>
          <p:nvSpPr>
            <p:cNvPr id="5" name="Cloud Callout 4"/>
            <p:cNvSpPr/>
            <p:nvPr/>
          </p:nvSpPr>
          <p:spPr bwMode="auto">
            <a:xfrm>
              <a:off x="2590800" y="1295400"/>
              <a:ext cx="3124200" cy="2209800"/>
            </a:xfrm>
            <a:prstGeom prst="cloudCallout">
              <a:avLst>
                <a:gd name="adj1" fmla="val -86295"/>
                <a:gd name="adj2" fmla="val 3341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1981200"/>
              <a:ext cx="2590800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What is </a:t>
              </a:r>
              <a:r>
                <a:rPr lang="en-US" sz="4000" i="1" dirty="0" err="1" smtClean="0"/>
                <a:t>i</a:t>
              </a:r>
              <a:r>
                <a:rPr lang="en-US" sz="4000" i="1" dirty="0" smtClean="0"/>
                <a:t>?</a:t>
              </a:r>
              <a:endParaRPr lang="en-US" sz="4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38400" y="2686050"/>
            <a:ext cx="3886200" cy="914400"/>
            <a:chOff x="2061252" y="2590800"/>
            <a:chExt cx="5711148" cy="1219200"/>
          </a:xfrm>
        </p:grpSpPr>
        <p:sp>
          <p:nvSpPr>
            <p:cNvPr id="34" name="Right Arrow 33"/>
            <p:cNvSpPr/>
            <p:nvPr/>
          </p:nvSpPr>
          <p:spPr bwMode="auto">
            <a:xfrm>
              <a:off x="2061252" y="3352800"/>
              <a:ext cx="5711148" cy="45720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09185" y="2590800"/>
              <a:ext cx="3716530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i="1" dirty="0" smtClean="0"/>
                <a:t>“Alice”, P</a:t>
              </a:r>
              <a:r>
                <a:rPr lang="en-US" sz="4400" b="1" i="1" baseline="-25000" dirty="0" smtClean="0"/>
                <a:t>j</a:t>
              </a:r>
              <a:endParaRPr lang="en-US" sz="28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06631" y="3591296"/>
            <a:ext cx="4471287" cy="1200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ideal </a:t>
            </a:r>
            <a:r>
              <a:rPr lang="en-US" sz="2400" dirty="0" err="1" smtClean="0"/>
              <a:t>honeywords</a:t>
            </a:r>
            <a:r>
              <a:rPr lang="en-US" sz="2400" dirty="0" smtClean="0"/>
              <a:t>, adversary guesses correctly  ( </a:t>
            </a:r>
            <a:r>
              <a:rPr lang="en-US" sz="2400" i="1" dirty="0" smtClean="0"/>
              <a:t>j</a:t>
            </a:r>
            <a:r>
              <a:rPr lang="en-US" sz="2400" dirty="0" smtClean="0"/>
              <a:t> = </a:t>
            </a:r>
            <a:r>
              <a:rPr lang="en-US" sz="2400" i="1" dirty="0" err="1"/>
              <a:t>i</a:t>
            </a:r>
            <a:r>
              <a:rPr lang="en-US" sz="2400" i="1" dirty="0" smtClean="0"/>
              <a:t> )</a:t>
            </a:r>
            <a:r>
              <a:rPr lang="en-US" sz="2400" dirty="0" smtClean="0"/>
              <a:t>,</a:t>
            </a:r>
            <a:r>
              <a:rPr lang="en-US" sz="2400" i="1" dirty="0" smtClean="0"/>
              <a:t> </a:t>
            </a:r>
            <a:r>
              <a:rPr lang="en-US" sz="2400" dirty="0" smtClean="0"/>
              <a:t>with probability only  1/</a:t>
            </a:r>
            <a:r>
              <a:rPr lang="en-US" sz="2400" i="1" dirty="0" smtClean="0"/>
              <a:t>n</a:t>
            </a:r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6619634" y="452303"/>
            <a:ext cx="2067166" cy="44674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 System</a:t>
            </a:r>
            <a:endParaRPr lang="en-US" dirty="0"/>
          </a:p>
        </p:txBody>
      </p:sp>
      <p:grpSp>
        <p:nvGrpSpPr>
          <p:cNvPr id="38" name="Group 6"/>
          <p:cNvGrpSpPr/>
          <p:nvPr/>
        </p:nvGrpSpPr>
        <p:grpSpPr>
          <a:xfrm>
            <a:off x="6795016" y="594820"/>
            <a:ext cx="1570551" cy="800100"/>
            <a:chOff x="6226220" y="1371601"/>
            <a:chExt cx="2770662" cy="1881978"/>
          </a:xfrm>
        </p:grpSpPr>
        <p:grpSp>
          <p:nvGrpSpPr>
            <p:cNvPr id="39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0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Box 58"/>
          <p:cNvSpPr txBox="1"/>
          <p:nvPr/>
        </p:nvSpPr>
        <p:spPr>
          <a:xfrm>
            <a:off x="7122299" y="139492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Alice: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82801" y="1785023"/>
            <a:ext cx="9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i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30969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– theft of password hash files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Honeywords</a:t>
            </a:r>
            <a:r>
              <a:rPr lang="en-US" dirty="0" smtClean="0"/>
              <a:t> – enables detection of theft, prevents impersonation</a:t>
            </a:r>
          </a:p>
          <a:p>
            <a:pPr lvl="1"/>
            <a:r>
              <a:rPr lang="en-US" dirty="0" smtClean="0"/>
              <a:t>Honeywords are ``decoy passwords’’ (many for each user)</a:t>
            </a:r>
          </a:p>
          <a:p>
            <a:pPr lvl="1"/>
            <a:r>
              <a:rPr lang="en-US" dirty="0" smtClean="0"/>
              <a:t>Separate ``</a:t>
            </a:r>
            <a:r>
              <a:rPr lang="en-US" dirty="0" err="1" smtClean="0"/>
              <a:t>honeychecker</a:t>
            </a:r>
            <a:r>
              <a:rPr lang="en-US" dirty="0" smtClean="0"/>
              <a:t>’’ aids in password checking</a:t>
            </a:r>
          </a:p>
          <a:p>
            <a:r>
              <a:rPr lang="en-US" dirty="0" smtClean="0"/>
              <a:t>How to generate good </a:t>
            </a:r>
            <a:r>
              <a:rPr lang="en-US" dirty="0" err="1" smtClean="0"/>
              <a:t>honeywords</a:t>
            </a:r>
            <a:r>
              <a:rPr lang="en-US" dirty="0" smtClean="0"/>
              <a:t>?</a:t>
            </a:r>
          </a:p>
          <a:p>
            <a:r>
              <a:rPr lang="en-US" dirty="0" smtClean="0"/>
              <a:t>Experimental results (can you tell </a:t>
            </a:r>
            <a:r>
              <a:rPr lang="en-US" dirty="0" err="1" smtClean="0"/>
              <a:t>honeywords</a:t>
            </a:r>
            <a:r>
              <a:rPr lang="en-US" dirty="0" smtClean="0"/>
              <a:t> from real passwords?)</a:t>
            </a:r>
          </a:p>
          <a:p>
            <a:r>
              <a:rPr lang="en-US" dirty="0" smtClean="0"/>
              <a:t>Implementation guidance (</a:t>
            </a:r>
            <a:r>
              <a:rPr lang="en-US" dirty="0" err="1" smtClean="0"/>
              <a:t>Django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3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8274805" y="285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 smtClean="0"/>
              <a:t>The adversarial game</a:t>
            </a:r>
            <a:endParaRPr lang="en-US" i="1" dirty="0"/>
          </a:p>
        </p:txBody>
      </p:sp>
      <p:pic>
        <p:nvPicPr>
          <p:cNvPr id="29" name="Picture 28" descr="20516168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4" y="2057400"/>
            <a:ext cx="2321718" cy="22288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 bwMode="auto">
          <a:xfrm>
            <a:off x="2590800" y="971550"/>
            <a:ext cx="3124200" cy="1657350"/>
          </a:xfrm>
          <a:prstGeom prst="cloudCallout">
            <a:avLst>
              <a:gd name="adj1" fmla="val -86295"/>
              <a:gd name="adj2" fmla="val 334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5742" y="1109132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is the (true) password?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>
          <a:xfrm>
            <a:off x="6004193" y="452303"/>
            <a:ext cx="2682607" cy="44674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 System</a:t>
            </a:r>
            <a:endParaRPr lang="en-US" dirty="0"/>
          </a:p>
        </p:txBody>
      </p:sp>
      <p:grpSp>
        <p:nvGrpSpPr>
          <p:cNvPr id="31" name="Group 6"/>
          <p:cNvGrpSpPr/>
          <p:nvPr/>
        </p:nvGrpSpPr>
        <p:grpSpPr>
          <a:xfrm>
            <a:off x="6497557" y="594820"/>
            <a:ext cx="1570551" cy="800100"/>
            <a:chOff x="6226220" y="1371601"/>
            <a:chExt cx="2770662" cy="1881978"/>
          </a:xfrm>
        </p:grpSpPr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3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TextBox 50"/>
          <p:cNvSpPr txBox="1"/>
          <p:nvPr/>
        </p:nvSpPr>
        <p:spPr>
          <a:xfrm>
            <a:off x="6824840" y="139492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Alice:</a:t>
            </a:r>
            <a:endParaRPr lang="en-US" sz="2800" b="1" dirty="0">
              <a:latin typeface="Courier"/>
              <a:cs typeface="Courier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33953"/>
              </p:ext>
            </p:extLst>
          </p:nvPr>
        </p:nvGraphicFramePr>
        <p:xfrm>
          <a:off x="6337966" y="1918140"/>
          <a:ext cx="2942642" cy="2560320"/>
        </p:xfrm>
        <a:graphic>
          <a:graphicData uri="http://schemas.openxmlformats.org/drawingml/2006/table">
            <a:tbl>
              <a:tblPr/>
              <a:tblGrid>
                <a:gridCol w="2942642"/>
              </a:tblGrid>
              <a:tr h="32004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"/>
                        </a:rPr>
                        <a:t>5512lockerno.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"/>
                        </a:rPr>
                        <a:t>tribal_3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"/>
                        </a:rPr>
                        <a:t>cshcsh.meowr.18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"/>
                        </a:rPr>
                        <a:t>28/07/89rm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"/>
                        </a:rPr>
                        <a:t>anto_2001_jesu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57200" indent="-457200" algn="l" fontAlgn="b">
                        <a:buFont typeface="Arial"/>
                        <a:buNone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"/>
                        </a:rPr>
                        <a:t>CRFRALAASS$4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57200" marR="0" indent="-45720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ourier"/>
                        </a:rPr>
                        <a:t>!v0nn3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0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Honeywords: Verification</a:t>
            </a:r>
            <a:endParaRPr lang="en-US" i="1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>
          <a:xfrm>
            <a:off x="425648" y="1137274"/>
            <a:ext cx="4194426" cy="3457348"/>
          </a:xfrm>
        </p:spPr>
        <p:txBody>
          <a:bodyPr/>
          <a:lstStyle/>
          <a:p>
            <a:r>
              <a:rPr lang="en-US" dirty="0" smtClean="0"/>
              <a:t>An attacker will submit a </a:t>
            </a:r>
            <a:r>
              <a:rPr lang="en-US" dirty="0" err="1" smtClean="0"/>
              <a:t>sweetword</a:t>
            </a:r>
            <a:endParaRPr lang="en-US" dirty="0" smtClean="0"/>
          </a:p>
          <a:p>
            <a:r>
              <a:rPr lang="en-US" dirty="0" smtClean="0"/>
              <a:t>The computer system checks the password against all those it stores</a:t>
            </a:r>
          </a:p>
          <a:p>
            <a:r>
              <a:rPr lang="en-US" dirty="0" smtClean="0"/>
              <a:t>If a match is found, the index of that match is sent to the </a:t>
            </a:r>
            <a:r>
              <a:rPr lang="en-US" dirty="0" err="1" smtClean="0"/>
              <a:t>honeychecker</a:t>
            </a:r>
            <a:r>
              <a:rPr lang="en-US" dirty="0" smtClean="0"/>
              <a:t> for verification</a:t>
            </a:r>
          </a:p>
          <a:p>
            <a:r>
              <a:rPr lang="en-US" dirty="0" smtClean="0"/>
              <a:t>If the index is incorrect, an alarm is raised</a:t>
            </a:r>
          </a:p>
          <a:p>
            <a:endParaRPr lang="en-US" dirty="0"/>
          </a:p>
        </p:txBody>
      </p:sp>
      <p:sp>
        <p:nvSpPr>
          <p:cNvPr id="98" name="Rounded Rectangle 97"/>
          <p:cNvSpPr/>
          <p:nvPr/>
        </p:nvSpPr>
        <p:spPr>
          <a:xfrm>
            <a:off x="4620074" y="535048"/>
            <a:ext cx="2067166" cy="44674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 System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795456" y="677565"/>
            <a:ext cx="1570551" cy="800100"/>
            <a:chOff x="6226220" y="1371601"/>
            <a:chExt cx="2770662" cy="1881978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8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Box 66"/>
          <p:cNvSpPr txBox="1"/>
          <p:nvPr/>
        </p:nvSpPr>
        <p:spPr>
          <a:xfrm>
            <a:off x="5122739" y="14776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Alice:</a:t>
            </a:r>
            <a:endParaRPr lang="en-US" sz="2800" b="1" dirty="0">
              <a:latin typeface="Courier"/>
              <a:cs typeface="Courier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83241" y="1867768"/>
            <a:ext cx="9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smtClean="0"/>
              <a:t>P</a:t>
            </a:r>
            <a:r>
              <a:rPr lang="en-US" sz="2800" baseline="-25000" dirty="0" smtClean="0"/>
              <a:t>i</a:t>
            </a:r>
            <a:endParaRPr lang="en-US" sz="2800" dirty="0" smtClean="0"/>
          </a:p>
          <a:p>
            <a:r>
              <a:rPr lang="en-US" sz="2800" dirty="0" smtClean="0"/>
              <a:t>…</a:t>
            </a:r>
          </a:p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n</a:t>
            </a:r>
            <a:endParaRPr lang="en-US" sz="2800" baseline="-250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6907577" y="522645"/>
            <a:ext cx="0" cy="44565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99"/>
          <p:cNvGrpSpPr/>
          <p:nvPr/>
        </p:nvGrpSpPr>
        <p:grpSpPr>
          <a:xfrm>
            <a:off x="7138929" y="522645"/>
            <a:ext cx="1736279" cy="2826483"/>
            <a:chOff x="7138929" y="522645"/>
            <a:chExt cx="1736279" cy="2826483"/>
          </a:xfrm>
        </p:grpSpPr>
        <p:sp>
          <p:nvSpPr>
            <p:cNvPr id="97" name="Rounded Rectangle 96"/>
            <p:cNvSpPr/>
            <p:nvPr/>
          </p:nvSpPr>
          <p:spPr>
            <a:xfrm>
              <a:off x="7138929" y="522645"/>
              <a:ext cx="1736279" cy="282648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err="1" smtClean="0"/>
                <a:t>Honeychecker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43800" y="1509803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cs typeface="Courier"/>
                </a:rPr>
                <a:t>Alice:</a:t>
              </a:r>
              <a:endParaRPr lang="en-US" sz="2800" b="1" dirty="0">
                <a:cs typeface="Courier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23876" y="2000885"/>
              <a:ext cx="272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err="1" smtClean="0"/>
                <a:t>i</a:t>
              </a:r>
              <a:endParaRPr lang="en-US" sz="2800" b="1" i="1" dirty="0"/>
            </a:p>
          </p:txBody>
        </p:sp>
        <p:pic>
          <p:nvPicPr>
            <p:cNvPr id="1028" name="Picture 4" descr="C:\Users\bowerk\AppData\Local\Microsoft\Windows\Temporary Internet Files\Content.IE5\QAQSNNN0\MC900432647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19079" y="601150"/>
              <a:ext cx="1034934" cy="1034934"/>
            </a:xfrm>
            <a:prstGeom prst="rect">
              <a:avLst/>
            </a:prstGeom>
            <a:noFill/>
          </p:spPr>
        </p:pic>
      </p:grpSp>
      <p:cxnSp>
        <p:nvCxnSpPr>
          <p:cNvPr id="36" name="Shape 35"/>
          <p:cNvCxnSpPr>
            <a:endCxn id="97" idx="2"/>
          </p:cNvCxnSpPr>
          <p:nvPr/>
        </p:nvCxnSpPr>
        <p:spPr>
          <a:xfrm>
            <a:off x="6687240" y="3349128"/>
            <a:ext cx="1319829" cy="12700"/>
          </a:xfrm>
          <a:prstGeom prst="bentConnector4">
            <a:avLst>
              <a:gd name="adj1" fmla="val 17112"/>
              <a:gd name="adj2" fmla="val 298434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013832" y="3563875"/>
            <a:ext cx="8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05080" y="3040655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j</a:t>
            </a:r>
            <a:endParaRPr lang="en-US" sz="2800" baseline="-25000" dirty="0"/>
          </a:p>
        </p:txBody>
      </p:sp>
      <p:sp>
        <p:nvSpPr>
          <p:cNvPr id="41" name="Right Arrow 40"/>
          <p:cNvSpPr/>
          <p:nvPr/>
        </p:nvSpPr>
        <p:spPr>
          <a:xfrm>
            <a:off x="903383" y="3563875"/>
            <a:ext cx="3294044" cy="3030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770190" y="1867768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 =</a:t>
            </a:r>
            <a:endParaRPr lang="en-US" sz="2800" dirty="0"/>
          </a:p>
        </p:txBody>
      </p:sp>
      <p:cxnSp>
        <p:nvCxnSpPr>
          <p:cNvPr id="47" name="Shape 46"/>
          <p:cNvCxnSpPr>
            <a:stCxn id="97" idx="2"/>
          </p:cNvCxnSpPr>
          <p:nvPr/>
        </p:nvCxnSpPr>
        <p:spPr>
          <a:xfrm rot="5400000">
            <a:off x="7027666" y="3008703"/>
            <a:ext cx="638978" cy="131982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52838" y="3464884"/>
            <a:ext cx="1181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False</a:t>
            </a:r>
            <a:endParaRPr lang="en-US" sz="2800" dirty="0"/>
          </a:p>
        </p:txBody>
      </p:sp>
      <p:pic>
        <p:nvPicPr>
          <p:cNvPr id="2052" name="Picture 4" descr="C:\Users\bowerk\AppData\Local\Microsoft\Windows\Temporary Internet Files\Content.IE5\9CFB1OXE\MC90044131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9660" y="2390988"/>
            <a:ext cx="614531" cy="614531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357367" y="2000885"/>
            <a:ext cx="86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</a:t>
            </a:r>
            <a:r>
              <a:rPr lang="en-US" sz="2800" b="1" dirty="0" smtClean="0">
                <a:latin typeface="Calibri"/>
                <a:cs typeface="Calibri"/>
              </a:rPr>
              <a:t>≠</a:t>
            </a:r>
            <a:endParaRPr lang="en-US" sz="2800" b="1" dirty="0"/>
          </a:p>
        </p:txBody>
      </p:sp>
      <p:pic>
        <p:nvPicPr>
          <p:cNvPr id="45" name="Picture 2" descr="C:\Users\bowerk\AppData\Local\Microsoft\Windows\Temporary Internet Files\Content.IE5\T91GU1JO\MC900432537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44693" y="2033023"/>
            <a:ext cx="530514" cy="530514"/>
          </a:xfrm>
          <a:prstGeom prst="rect">
            <a:avLst/>
          </a:prstGeom>
          <a:noFill/>
        </p:spPr>
      </p:pic>
      <p:pic>
        <p:nvPicPr>
          <p:cNvPr id="46" name="Picture 45" descr="images-3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8" r="21472"/>
          <a:stretch/>
        </p:blipFill>
        <p:spPr>
          <a:xfrm>
            <a:off x="7519079" y="696875"/>
            <a:ext cx="1086908" cy="8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8705E-6 L 5E-6 0.0937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0" grpId="0"/>
      <p:bldP spid="40" grpId="1"/>
      <p:bldP spid="41" grpId="0" animBg="1"/>
      <p:bldP spid="41" grpId="1" animBg="1"/>
      <p:bldP spid="43" grpId="0"/>
      <p:bldP spid="43" grpId="1"/>
      <p:bldP spid="55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Honeywords: Verification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If </a:t>
            </a:r>
            <a:r>
              <a:rPr lang="en-US" sz="2200" i="1" dirty="0" smtClean="0"/>
              <a:t>true</a:t>
            </a:r>
            <a:r>
              <a:rPr lang="en-US" sz="2200" dirty="0" smtClean="0"/>
              <a:t> </a:t>
            </a:r>
            <a:r>
              <a:rPr lang="en-US" sz="2200" i="1" dirty="0" smtClean="0"/>
              <a:t>password</a:t>
            </a:r>
            <a:r>
              <a:rPr lang="en-US" sz="2200" dirty="0" smtClean="0"/>
              <a:t>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i</a:t>
            </a:r>
            <a:r>
              <a:rPr lang="en-US" sz="2200" dirty="0" smtClean="0"/>
              <a:t> submitted, user authentication succeeds.</a:t>
            </a:r>
          </a:p>
          <a:p>
            <a:r>
              <a:rPr lang="en-US" sz="2200" dirty="0"/>
              <a:t>S</a:t>
            </a:r>
            <a:r>
              <a:rPr lang="en-US" sz="2200" dirty="0" smtClean="0"/>
              <a:t>ubmitted password </a:t>
            </a:r>
            <a:r>
              <a:rPr lang="en-US" sz="2200" i="1" dirty="0" smtClean="0"/>
              <a:t>P’</a:t>
            </a:r>
            <a:r>
              <a:rPr lang="en-US" sz="2200" b="1" i="1" dirty="0" smtClean="0"/>
              <a:t>  </a:t>
            </a:r>
            <a:r>
              <a:rPr lang="en-US" sz="2200" dirty="0" smtClean="0"/>
              <a:t>not in</a:t>
            </a:r>
            <a:r>
              <a:rPr lang="en-US" sz="2200" b="1" i="1" dirty="0" smtClean="0"/>
              <a:t>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1 </a:t>
            </a:r>
            <a:r>
              <a:rPr lang="en-US" sz="2200" i="1" dirty="0" smtClean="0"/>
              <a:t>… </a:t>
            </a:r>
            <a:r>
              <a:rPr lang="en-US" sz="2200" i="1" dirty="0" err="1" smtClean="0"/>
              <a:t>P</a:t>
            </a:r>
            <a:r>
              <a:rPr lang="en-US" sz="2200" i="1" baseline="-25000" dirty="0" err="1" smtClean="0"/>
              <a:t>n</a:t>
            </a:r>
            <a:r>
              <a:rPr lang="en-US" sz="2200" dirty="0" smtClean="0"/>
              <a:t> is handled as typical password authentication failure.</a:t>
            </a:r>
          </a:p>
          <a:p>
            <a:r>
              <a:rPr lang="en-US" sz="2200" dirty="0"/>
              <a:t>If </a:t>
            </a:r>
            <a:r>
              <a:rPr lang="en-US" sz="2200" i="1" dirty="0" smtClean="0"/>
              <a:t>honeyword </a:t>
            </a:r>
            <a:r>
              <a:rPr lang="en-US" sz="2200" i="1" dirty="0"/>
              <a:t>P</a:t>
            </a:r>
            <a:r>
              <a:rPr lang="en-US" sz="2200" i="1" baseline="-25000" dirty="0"/>
              <a:t>j</a:t>
            </a:r>
            <a:r>
              <a:rPr lang="en-US" sz="2200" b="1" i="1" dirty="0"/>
              <a:t> </a:t>
            </a:r>
            <a:r>
              <a:rPr lang="en-US" sz="2200" i="1" dirty="0" smtClean="0"/>
              <a:t> </a:t>
            </a:r>
            <a:r>
              <a:rPr lang="en-US" sz="2200" dirty="0"/>
              <a:t>is submitted, an </a:t>
            </a:r>
            <a:r>
              <a:rPr lang="en-US" sz="2200" dirty="0">
                <a:solidFill>
                  <a:srgbClr val="FF0000"/>
                </a:solidFill>
              </a:rPr>
              <a:t>alarm</a:t>
            </a:r>
            <a:r>
              <a:rPr lang="en-US" sz="2200" dirty="0"/>
              <a:t> is </a:t>
            </a:r>
            <a:r>
              <a:rPr lang="en-US" sz="2200" dirty="0" smtClean="0"/>
              <a:t>raised by the </a:t>
            </a:r>
            <a:r>
              <a:rPr lang="en-US" sz="2200" dirty="0" err="1" smtClean="0"/>
              <a:t>honeychecker</a:t>
            </a:r>
            <a:r>
              <a:rPr lang="en-US" sz="2200" dirty="0" smtClean="0"/>
              <a:t>.</a:t>
            </a:r>
            <a:endParaRPr lang="en-US" sz="2200" dirty="0"/>
          </a:p>
          <a:p>
            <a:pPr lvl="1"/>
            <a:r>
              <a:rPr lang="en-US" dirty="0" smtClean="0"/>
              <a:t>This is strong indication of theft of password hash file!</a:t>
            </a:r>
          </a:p>
          <a:p>
            <a:pPr lvl="1"/>
            <a:r>
              <a:rPr lang="en-US" dirty="0" smtClean="0"/>
              <a:t>Honeywords (if properly chosen) will rarely be submitted otherwise.</a:t>
            </a:r>
          </a:p>
          <a:p>
            <a:r>
              <a:rPr lang="en-US" b="1" dirty="0" smtClean="0"/>
              <a:t>No change in the user experience!</a:t>
            </a:r>
          </a:p>
          <a:p>
            <a:pPr lvl="1"/>
            <a:endParaRPr lang="en-US" sz="20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209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610600" cy="857250"/>
          </a:xfrm>
        </p:spPr>
        <p:txBody>
          <a:bodyPr/>
          <a:lstStyle/>
          <a:p>
            <a:r>
              <a:rPr lang="en-US" dirty="0"/>
              <a:t>Some nice features of this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" y="1028700"/>
            <a:ext cx="5091013" cy="3943350"/>
          </a:xfrm>
        </p:spPr>
        <p:txBody>
          <a:bodyPr>
            <a:norm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ystem just transmits sweetword index </a:t>
            </a:r>
            <a:r>
              <a:rPr lang="en-US" sz="2000" i="1" dirty="0" smtClean="0"/>
              <a:t>j </a:t>
            </a:r>
            <a:r>
              <a:rPr lang="en-US" sz="2000" dirty="0" smtClean="0"/>
              <a:t>to </a:t>
            </a:r>
            <a:r>
              <a:rPr lang="en-US" sz="2000" dirty="0" err="1" smtClean="0"/>
              <a:t>honeychecker</a:t>
            </a:r>
            <a:endParaRPr lang="en-US" sz="2000" i="1" dirty="0" smtClean="0"/>
          </a:p>
          <a:p>
            <a:pPr lvl="1"/>
            <a:r>
              <a:rPr lang="en-US" i="1" dirty="0" smtClean="0"/>
              <a:t>Little modification needed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get </a:t>
            </a:r>
            <a:r>
              <a:rPr lang="en-US" sz="2000" dirty="0" smtClean="0"/>
              <a:t>benefits </a:t>
            </a:r>
            <a:r>
              <a:rPr lang="en-US" sz="2000" dirty="0"/>
              <a:t>of distributed security</a:t>
            </a:r>
          </a:p>
          <a:p>
            <a:pPr lvl="1"/>
            <a:r>
              <a:rPr lang="en-US" sz="1800" dirty="0"/>
              <a:t>Compromise of either </a:t>
            </a:r>
            <a:r>
              <a:rPr lang="en-US" sz="1800" dirty="0" smtClean="0"/>
              <a:t>component isn’t fatal</a:t>
            </a:r>
          </a:p>
          <a:p>
            <a:pPr lvl="1"/>
            <a:r>
              <a:rPr lang="en-US" sz="1800" dirty="0" smtClean="0"/>
              <a:t>No single point of compromise</a:t>
            </a:r>
            <a:endParaRPr lang="en-US" sz="1800" dirty="0"/>
          </a:p>
          <a:p>
            <a:pPr lvl="1"/>
            <a:r>
              <a:rPr lang="en-US" sz="1800" dirty="0"/>
              <a:t>Compromise of both </a:t>
            </a:r>
            <a:r>
              <a:rPr lang="en-US" dirty="0" smtClean="0"/>
              <a:t>is just</a:t>
            </a:r>
            <a:r>
              <a:rPr lang="en-US" sz="1800" dirty="0" smtClean="0"/>
              <a:t> </a:t>
            </a:r>
            <a:r>
              <a:rPr lang="en-US" sz="1800" dirty="0"/>
              <a:t>hashed </a:t>
            </a:r>
            <a:r>
              <a:rPr lang="en-US" sz="1800" dirty="0" smtClean="0"/>
              <a:t>case</a:t>
            </a:r>
          </a:p>
          <a:p>
            <a:r>
              <a:rPr lang="en-US" sz="2000" dirty="0" err="1"/>
              <a:t>Honeychecker</a:t>
            </a:r>
            <a:r>
              <a:rPr lang="en-US" sz="2000" dirty="0"/>
              <a:t> can be minimalist, </a:t>
            </a:r>
            <a:r>
              <a:rPr lang="en-US" sz="2000" dirty="0" smtClean="0"/>
              <a:t>(nearly) </a:t>
            </a:r>
            <a:r>
              <a:rPr lang="en-US" sz="2000" i="1" dirty="0" smtClean="0"/>
              <a:t>input</a:t>
            </a:r>
            <a:r>
              <a:rPr lang="en-US" sz="2000" i="1" dirty="0"/>
              <a:t>-</a:t>
            </a:r>
            <a:r>
              <a:rPr lang="en-US" sz="2000" i="1" dirty="0" smtClean="0"/>
              <a:t>only</a:t>
            </a:r>
          </a:p>
          <a:p>
            <a:pPr lvl="1"/>
            <a:r>
              <a:rPr lang="en-US" sz="1800" dirty="0" smtClean="0"/>
              <a:t>Only (rare) output is </a:t>
            </a:r>
            <a:r>
              <a:rPr lang="en-US" sz="1800" dirty="0" smtClean="0">
                <a:solidFill>
                  <a:srgbClr val="FF0000"/>
                </a:solidFill>
              </a:rPr>
              <a:t>alarm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6549688" y="2322038"/>
            <a:ext cx="914400" cy="400050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0624" y="1946366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j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3412" y="1757549"/>
            <a:ext cx="1245869" cy="15163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 System</a:t>
            </a:r>
            <a:endParaRPr lang="en-US" dirty="0"/>
          </a:p>
        </p:txBody>
      </p:sp>
      <p:grpSp>
        <p:nvGrpSpPr>
          <p:cNvPr id="13" name="Group 6"/>
          <p:cNvGrpSpPr/>
          <p:nvPr/>
        </p:nvGrpSpPr>
        <p:grpSpPr>
          <a:xfrm>
            <a:off x="5389195" y="1946366"/>
            <a:ext cx="1017937" cy="518577"/>
            <a:chOff x="6226220" y="1371601"/>
            <a:chExt cx="2770662" cy="1881978"/>
          </a:xfrm>
        </p:grpSpPr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Rounded Rectangle 32"/>
          <p:cNvSpPr/>
          <p:nvPr/>
        </p:nvSpPr>
        <p:spPr>
          <a:xfrm>
            <a:off x="7571831" y="1821621"/>
            <a:ext cx="1187317" cy="14523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Honey</a:t>
            </a:r>
            <a:br>
              <a:rPr lang="en-US" dirty="0" smtClean="0"/>
            </a:br>
            <a:r>
              <a:rPr lang="en-US" dirty="0" smtClean="0"/>
              <a:t>checker</a:t>
            </a:r>
            <a:endParaRPr lang="en-US" dirty="0"/>
          </a:p>
        </p:txBody>
      </p:sp>
      <p:pic>
        <p:nvPicPr>
          <p:cNvPr id="36" name="Picture 4" descr="C:\Users\bowerk\AppData\Local\Microsoft\Windows\Temporary Internet Files\Content.IE5\QAQSNNN0\MC900432647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4507" y="1848867"/>
            <a:ext cx="676654" cy="676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12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610600" cy="857250"/>
          </a:xfrm>
        </p:spPr>
        <p:txBody>
          <a:bodyPr/>
          <a:lstStyle/>
          <a:p>
            <a:r>
              <a:rPr lang="en-US" dirty="0" smtClean="0"/>
              <a:t>Another </a:t>
            </a:r>
            <a:r>
              <a:rPr lang="en-US" dirty="0"/>
              <a:t>nice </a:t>
            </a:r>
            <a:r>
              <a:rPr lang="en-US" dirty="0" smtClean="0"/>
              <a:t>feature – offline operation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28700"/>
            <a:ext cx="8034868" cy="3943350"/>
          </a:xfrm>
        </p:spPr>
        <p:txBody>
          <a:bodyPr/>
          <a:lstStyle/>
          <a:p>
            <a:r>
              <a:rPr lang="en-US" sz="2000" dirty="0" err="1" smtClean="0"/>
              <a:t>Honeychecker</a:t>
            </a:r>
            <a:r>
              <a:rPr lang="en-US" sz="2000" dirty="0" smtClean="0"/>
              <a:t> </a:t>
            </a:r>
            <a:r>
              <a:rPr lang="en-US" sz="2000" dirty="0"/>
              <a:t>can </a:t>
            </a:r>
            <a:r>
              <a:rPr lang="en-US" sz="2000" dirty="0" smtClean="0"/>
              <a:t>be </a:t>
            </a:r>
            <a:r>
              <a:rPr lang="en-US" sz="2000" i="1" dirty="0" smtClean="0"/>
              <a:t>offline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err="1" smtClean="0"/>
              <a:t>honeychecker</a:t>
            </a:r>
            <a:r>
              <a:rPr lang="en-US" dirty="0" smtClean="0"/>
              <a:t> sits downstream in </a:t>
            </a:r>
            <a:r>
              <a:rPr lang="en-US" dirty="0"/>
              <a:t>security operations center (SOC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active in authentication itself, but gives rapid alert in case of breach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honeychecker</a:t>
            </a:r>
            <a:r>
              <a:rPr lang="en-US" dirty="0" smtClean="0"/>
              <a:t> goes down, users can still authenticate (using usual password); we really just lose breach detection (detection of password file theft).</a:t>
            </a:r>
            <a:endParaRPr lang="en-US" dirty="0"/>
          </a:p>
          <a:p>
            <a:pPr lvl="1"/>
            <a:endParaRPr lang="en-US" sz="24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0918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good </a:t>
            </a:r>
            <a:r>
              <a:rPr lang="en-US" dirty="0" err="1" smtClean="0"/>
              <a:t>honeywords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93075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1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is Alice’s real password?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12858"/>
              </p:ext>
            </p:extLst>
          </p:nvPr>
        </p:nvGraphicFramePr>
        <p:xfrm>
          <a:off x="2895600" y="1538035"/>
          <a:ext cx="3429000" cy="2880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0"/>
              </a:tblGrid>
              <a:tr h="48006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  <a:cs typeface="Courier"/>
                        </a:rPr>
                        <a:t>Alice: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dirty="0" err="1" smtClean="0">
                          <a:latin typeface="+mn-lt"/>
                          <a:cs typeface="Courier"/>
                        </a:rPr>
                        <a:t>QrMdmkQt</a:t>
                      </a:r>
                      <a:endParaRPr lang="en-US" sz="2400" dirty="0" smtClean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AP9LXEEa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"/>
                        </a:rPr>
                        <a:t>m7xnQVV4</a:t>
                      </a:r>
                      <a:endParaRPr lang="en-US" sz="2400" dirty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 u="non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kingeloi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y5BJKWhA</a:t>
                      </a:r>
                      <a:endParaRPr lang="en-US" sz="2400" dirty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4429770" y="3100917"/>
            <a:ext cx="4305009" cy="615138"/>
          </a:xfrm>
          <a:custGeom>
            <a:avLst/>
            <a:gdLst>
              <a:gd name="connsiteX0" fmla="*/ 4305009 w 4305009"/>
              <a:gd name="connsiteY0" fmla="*/ 42333 h 820184"/>
              <a:gd name="connsiteX1" fmla="*/ 4305009 w 4305009"/>
              <a:gd name="connsiteY1" fmla="*/ 42333 h 820184"/>
              <a:gd name="connsiteX2" fmla="*/ 2428231 w 4305009"/>
              <a:gd name="connsiteY2" fmla="*/ 56444 h 820184"/>
              <a:gd name="connsiteX3" fmla="*/ 2216564 w 4305009"/>
              <a:gd name="connsiteY3" fmla="*/ 84666 h 820184"/>
              <a:gd name="connsiteX4" fmla="*/ 1906120 w 4305009"/>
              <a:gd name="connsiteY4" fmla="*/ 70555 h 820184"/>
              <a:gd name="connsiteX5" fmla="*/ 1863787 w 4305009"/>
              <a:gd name="connsiteY5" fmla="*/ 56444 h 820184"/>
              <a:gd name="connsiteX6" fmla="*/ 1807342 w 4305009"/>
              <a:gd name="connsiteY6" fmla="*/ 42333 h 820184"/>
              <a:gd name="connsiteX7" fmla="*/ 1765009 w 4305009"/>
              <a:gd name="connsiteY7" fmla="*/ 28222 h 820184"/>
              <a:gd name="connsiteX8" fmla="*/ 1595675 w 4305009"/>
              <a:gd name="connsiteY8" fmla="*/ 0 h 820184"/>
              <a:gd name="connsiteX9" fmla="*/ 226898 w 4305009"/>
              <a:gd name="connsiteY9" fmla="*/ 14111 h 820184"/>
              <a:gd name="connsiteX10" fmla="*/ 128120 w 4305009"/>
              <a:gd name="connsiteY10" fmla="*/ 28222 h 820184"/>
              <a:gd name="connsiteX11" fmla="*/ 57564 w 4305009"/>
              <a:gd name="connsiteY11" fmla="*/ 98777 h 820184"/>
              <a:gd name="connsiteX12" fmla="*/ 29342 w 4305009"/>
              <a:gd name="connsiteY12" fmla="*/ 169333 h 820184"/>
              <a:gd name="connsiteX13" fmla="*/ 1120 w 4305009"/>
              <a:gd name="connsiteY13" fmla="*/ 211666 h 820184"/>
              <a:gd name="connsiteX14" fmla="*/ 15231 w 4305009"/>
              <a:gd name="connsiteY14" fmla="*/ 479777 h 820184"/>
              <a:gd name="connsiteX15" fmla="*/ 85787 w 4305009"/>
              <a:gd name="connsiteY15" fmla="*/ 592666 h 820184"/>
              <a:gd name="connsiteX16" fmla="*/ 142231 w 4305009"/>
              <a:gd name="connsiteY16" fmla="*/ 635000 h 820184"/>
              <a:gd name="connsiteX17" fmla="*/ 283342 w 4305009"/>
              <a:gd name="connsiteY17" fmla="*/ 691444 h 820184"/>
              <a:gd name="connsiteX18" fmla="*/ 410342 w 4305009"/>
              <a:gd name="connsiteY18" fmla="*/ 719666 h 820184"/>
              <a:gd name="connsiteX19" fmla="*/ 452675 w 4305009"/>
              <a:gd name="connsiteY19" fmla="*/ 733777 h 820184"/>
              <a:gd name="connsiteX20" fmla="*/ 537342 w 4305009"/>
              <a:gd name="connsiteY20" fmla="*/ 747888 h 820184"/>
              <a:gd name="connsiteX21" fmla="*/ 579675 w 4305009"/>
              <a:gd name="connsiteY21" fmla="*/ 776111 h 820184"/>
              <a:gd name="connsiteX22" fmla="*/ 720787 w 4305009"/>
              <a:gd name="connsiteY22" fmla="*/ 818444 h 820184"/>
              <a:gd name="connsiteX23" fmla="*/ 1003009 w 4305009"/>
              <a:gd name="connsiteY23" fmla="*/ 818444 h 82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05009" h="820184">
                <a:moveTo>
                  <a:pt x="4305009" y="42333"/>
                </a:moveTo>
                <a:lnTo>
                  <a:pt x="4305009" y="42333"/>
                </a:lnTo>
                <a:lnTo>
                  <a:pt x="2428231" y="56444"/>
                </a:lnTo>
                <a:cubicBezTo>
                  <a:pt x="2310630" y="58077"/>
                  <a:pt x="2302158" y="63268"/>
                  <a:pt x="2216564" y="84666"/>
                </a:cubicBezTo>
                <a:cubicBezTo>
                  <a:pt x="2113083" y="79962"/>
                  <a:pt x="2009378" y="78816"/>
                  <a:pt x="1906120" y="70555"/>
                </a:cubicBezTo>
                <a:cubicBezTo>
                  <a:pt x="1891293" y="69369"/>
                  <a:pt x="1878089" y="60530"/>
                  <a:pt x="1863787" y="56444"/>
                </a:cubicBezTo>
                <a:cubicBezTo>
                  <a:pt x="1845139" y="51116"/>
                  <a:pt x="1825990" y="47661"/>
                  <a:pt x="1807342" y="42333"/>
                </a:cubicBezTo>
                <a:cubicBezTo>
                  <a:pt x="1793040" y="38247"/>
                  <a:pt x="1779311" y="32308"/>
                  <a:pt x="1765009" y="28222"/>
                </a:cubicBezTo>
                <a:cubicBezTo>
                  <a:pt x="1692494" y="7504"/>
                  <a:pt x="1687293" y="11452"/>
                  <a:pt x="1595675" y="0"/>
                </a:cubicBezTo>
                <a:lnTo>
                  <a:pt x="226898" y="14111"/>
                </a:lnTo>
                <a:cubicBezTo>
                  <a:pt x="193644" y="14750"/>
                  <a:pt x="157869" y="13348"/>
                  <a:pt x="128120" y="28222"/>
                </a:cubicBezTo>
                <a:cubicBezTo>
                  <a:pt x="98371" y="43096"/>
                  <a:pt x="57564" y="98777"/>
                  <a:pt x="57564" y="98777"/>
                </a:cubicBezTo>
                <a:cubicBezTo>
                  <a:pt x="48157" y="122296"/>
                  <a:pt x="40670" y="146677"/>
                  <a:pt x="29342" y="169333"/>
                </a:cubicBezTo>
                <a:cubicBezTo>
                  <a:pt x="21758" y="184502"/>
                  <a:pt x="1890" y="194724"/>
                  <a:pt x="1120" y="211666"/>
                </a:cubicBezTo>
                <a:cubicBezTo>
                  <a:pt x="-2944" y="301068"/>
                  <a:pt x="4568" y="390920"/>
                  <a:pt x="15231" y="479777"/>
                </a:cubicBezTo>
                <a:cubicBezTo>
                  <a:pt x="26042" y="569872"/>
                  <a:pt x="31683" y="554020"/>
                  <a:pt x="85787" y="592666"/>
                </a:cubicBezTo>
                <a:cubicBezTo>
                  <a:pt x="104925" y="606336"/>
                  <a:pt x="122287" y="622535"/>
                  <a:pt x="142231" y="635000"/>
                </a:cubicBezTo>
                <a:cubicBezTo>
                  <a:pt x="189689" y="664661"/>
                  <a:pt x="229058" y="673349"/>
                  <a:pt x="283342" y="691444"/>
                </a:cubicBezTo>
                <a:cubicBezTo>
                  <a:pt x="352819" y="714603"/>
                  <a:pt x="311001" y="703109"/>
                  <a:pt x="410342" y="719666"/>
                </a:cubicBezTo>
                <a:cubicBezTo>
                  <a:pt x="424453" y="724370"/>
                  <a:pt x="438155" y="730550"/>
                  <a:pt x="452675" y="733777"/>
                </a:cubicBezTo>
                <a:cubicBezTo>
                  <a:pt x="480605" y="739984"/>
                  <a:pt x="510199" y="738840"/>
                  <a:pt x="537342" y="747888"/>
                </a:cubicBezTo>
                <a:cubicBezTo>
                  <a:pt x="553431" y="753251"/>
                  <a:pt x="564177" y="769223"/>
                  <a:pt x="579675" y="776111"/>
                </a:cubicBezTo>
                <a:cubicBezTo>
                  <a:pt x="586627" y="779201"/>
                  <a:pt x="698140" y="817500"/>
                  <a:pt x="720787" y="818444"/>
                </a:cubicBezTo>
                <a:cubicBezTo>
                  <a:pt x="814779" y="822360"/>
                  <a:pt x="908935" y="818444"/>
                  <a:pt x="1003009" y="81844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19400" y="3458880"/>
            <a:ext cx="3429000" cy="51435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 generation: </a:t>
            </a:r>
            <a:br>
              <a:rPr lang="en-US" dirty="0" smtClean="0"/>
            </a:br>
            <a:r>
              <a:rPr lang="en-US" dirty="0" smtClean="0"/>
              <a:t>Chaffing with a password model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429770" y="3100917"/>
            <a:ext cx="4305009" cy="615138"/>
          </a:xfrm>
          <a:custGeom>
            <a:avLst/>
            <a:gdLst>
              <a:gd name="connsiteX0" fmla="*/ 4305009 w 4305009"/>
              <a:gd name="connsiteY0" fmla="*/ 42333 h 820184"/>
              <a:gd name="connsiteX1" fmla="*/ 4305009 w 4305009"/>
              <a:gd name="connsiteY1" fmla="*/ 42333 h 820184"/>
              <a:gd name="connsiteX2" fmla="*/ 2428231 w 4305009"/>
              <a:gd name="connsiteY2" fmla="*/ 56444 h 820184"/>
              <a:gd name="connsiteX3" fmla="*/ 2216564 w 4305009"/>
              <a:gd name="connsiteY3" fmla="*/ 84666 h 820184"/>
              <a:gd name="connsiteX4" fmla="*/ 1906120 w 4305009"/>
              <a:gd name="connsiteY4" fmla="*/ 70555 h 820184"/>
              <a:gd name="connsiteX5" fmla="*/ 1863787 w 4305009"/>
              <a:gd name="connsiteY5" fmla="*/ 56444 h 820184"/>
              <a:gd name="connsiteX6" fmla="*/ 1807342 w 4305009"/>
              <a:gd name="connsiteY6" fmla="*/ 42333 h 820184"/>
              <a:gd name="connsiteX7" fmla="*/ 1765009 w 4305009"/>
              <a:gd name="connsiteY7" fmla="*/ 28222 h 820184"/>
              <a:gd name="connsiteX8" fmla="*/ 1595675 w 4305009"/>
              <a:gd name="connsiteY8" fmla="*/ 0 h 820184"/>
              <a:gd name="connsiteX9" fmla="*/ 226898 w 4305009"/>
              <a:gd name="connsiteY9" fmla="*/ 14111 h 820184"/>
              <a:gd name="connsiteX10" fmla="*/ 128120 w 4305009"/>
              <a:gd name="connsiteY10" fmla="*/ 28222 h 820184"/>
              <a:gd name="connsiteX11" fmla="*/ 57564 w 4305009"/>
              <a:gd name="connsiteY11" fmla="*/ 98777 h 820184"/>
              <a:gd name="connsiteX12" fmla="*/ 29342 w 4305009"/>
              <a:gd name="connsiteY12" fmla="*/ 169333 h 820184"/>
              <a:gd name="connsiteX13" fmla="*/ 1120 w 4305009"/>
              <a:gd name="connsiteY13" fmla="*/ 211666 h 820184"/>
              <a:gd name="connsiteX14" fmla="*/ 15231 w 4305009"/>
              <a:gd name="connsiteY14" fmla="*/ 479777 h 820184"/>
              <a:gd name="connsiteX15" fmla="*/ 85787 w 4305009"/>
              <a:gd name="connsiteY15" fmla="*/ 592666 h 820184"/>
              <a:gd name="connsiteX16" fmla="*/ 142231 w 4305009"/>
              <a:gd name="connsiteY16" fmla="*/ 635000 h 820184"/>
              <a:gd name="connsiteX17" fmla="*/ 283342 w 4305009"/>
              <a:gd name="connsiteY17" fmla="*/ 691444 h 820184"/>
              <a:gd name="connsiteX18" fmla="*/ 410342 w 4305009"/>
              <a:gd name="connsiteY18" fmla="*/ 719666 h 820184"/>
              <a:gd name="connsiteX19" fmla="*/ 452675 w 4305009"/>
              <a:gd name="connsiteY19" fmla="*/ 733777 h 820184"/>
              <a:gd name="connsiteX20" fmla="*/ 537342 w 4305009"/>
              <a:gd name="connsiteY20" fmla="*/ 747888 h 820184"/>
              <a:gd name="connsiteX21" fmla="*/ 579675 w 4305009"/>
              <a:gd name="connsiteY21" fmla="*/ 776111 h 820184"/>
              <a:gd name="connsiteX22" fmla="*/ 720787 w 4305009"/>
              <a:gd name="connsiteY22" fmla="*/ 818444 h 820184"/>
              <a:gd name="connsiteX23" fmla="*/ 1003009 w 4305009"/>
              <a:gd name="connsiteY23" fmla="*/ 818444 h 82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05009" h="820184">
                <a:moveTo>
                  <a:pt x="4305009" y="42333"/>
                </a:moveTo>
                <a:lnTo>
                  <a:pt x="4305009" y="42333"/>
                </a:lnTo>
                <a:lnTo>
                  <a:pt x="2428231" y="56444"/>
                </a:lnTo>
                <a:cubicBezTo>
                  <a:pt x="2310630" y="58077"/>
                  <a:pt x="2302158" y="63268"/>
                  <a:pt x="2216564" y="84666"/>
                </a:cubicBezTo>
                <a:cubicBezTo>
                  <a:pt x="2113083" y="79962"/>
                  <a:pt x="2009378" y="78816"/>
                  <a:pt x="1906120" y="70555"/>
                </a:cubicBezTo>
                <a:cubicBezTo>
                  <a:pt x="1891293" y="69369"/>
                  <a:pt x="1878089" y="60530"/>
                  <a:pt x="1863787" y="56444"/>
                </a:cubicBezTo>
                <a:cubicBezTo>
                  <a:pt x="1845139" y="51116"/>
                  <a:pt x="1825990" y="47661"/>
                  <a:pt x="1807342" y="42333"/>
                </a:cubicBezTo>
                <a:cubicBezTo>
                  <a:pt x="1793040" y="38247"/>
                  <a:pt x="1779311" y="32308"/>
                  <a:pt x="1765009" y="28222"/>
                </a:cubicBezTo>
                <a:cubicBezTo>
                  <a:pt x="1692494" y="7504"/>
                  <a:pt x="1687293" y="11452"/>
                  <a:pt x="1595675" y="0"/>
                </a:cubicBezTo>
                <a:lnTo>
                  <a:pt x="226898" y="14111"/>
                </a:lnTo>
                <a:cubicBezTo>
                  <a:pt x="193644" y="14750"/>
                  <a:pt x="157869" y="13348"/>
                  <a:pt x="128120" y="28222"/>
                </a:cubicBezTo>
                <a:cubicBezTo>
                  <a:pt x="98371" y="43096"/>
                  <a:pt x="57564" y="98777"/>
                  <a:pt x="57564" y="98777"/>
                </a:cubicBezTo>
                <a:cubicBezTo>
                  <a:pt x="48157" y="122296"/>
                  <a:pt x="40670" y="146677"/>
                  <a:pt x="29342" y="169333"/>
                </a:cubicBezTo>
                <a:cubicBezTo>
                  <a:pt x="21758" y="184502"/>
                  <a:pt x="1890" y="194724"/>
                  <a:pt x="1120" y="211666"/>
                </a:cubicBezTo>
                <a:cubicBezTo>
                  <a:pt x="-2944" y="301068"/>
                  <a:pt x="4568" y="390920"/>
                  <a:pt x="15231" y="479777"/>
                </a:cubicBezTo>
                <a:cubicBezTo>
                  <a:pt x="26042" y="569872"/>
                  <a:pt x="31683" y="554020"/>
                  <a:pt x="85787" y="592666"/>
                </a:cubicBezTo>
                <a:cubicBezTo>
                  <a:pt x="104925" y="606336"/>
                  <a:pt x="122287" y="622535"/>
                  <a:pt x="142231" y="635000"/>
                </a:cubicBezTo>
                <a:cubicBezTo>
                  <a:pt x="189689" y="664661"/>
                  <a:pt x="229058" y="673349"/>
                  <a:pt x="283342" y="691444"/>
                </a:cubicBezTo>
                <a:cubicBezTo>
                  <a:pt x="352819" y="714603"/>
                  <a:pt x="311001" y="703109"/>
                  <a:pt x="410342" y="719666"/>
                </a:cubicBezTo>
                <a:cubicBezTo>
                  <a:pt x="424453" y="724370"/>
                  <a:pt x="438155" y="730550"/>
                  <a:pt x="452675" y="733777"/>
                </a:cubicBezTo>
                <a:cubicBezTo>
                  <a:pt x="480605" y="739984"/>
                  <a:pt x="510199" y="738840"/>
                  <a:pt x="537342" y="747888"/>
                </a:cubicBezTo>
                <a:cubicBezTo>
                  <a:pt x="553431" y="753251"/>
                  <a:pt x="564177" y="769223"/>
                  <a:pt x="579675" y="776111"/>
                </a:cubicBezTo>
                <a:cubicBezTo>
                  <a:pt x="586627" y="779201"/>
                  <a:pt x="698140" y="817500"/>
                  <a:pt x="720787" y="818444"/>
                </a:cubicBezTo>
                <a:cubicBezTo>
                  <a:pt x="814779" y="822360"/>
                  <a:pt x="908935" y="818444"/>
                  <a:pt x="1003009" y="81844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75972"/>
              </p:ext>
            </p:extLst>
          </p:nvPr>
        </p:nvGraphicFramePr>
        <p:xfrm>
          <a:off x="5029200" y="1294686"/>
          <a:ext cx="3429000" cy="3154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0"/>
              </a:tblGrid>
              <a:tr h="52578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  <a:cs typeface="Courier"/>
                        </a:rPr>
                        <a:t>Alice: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dirty="0" err="1" smtClean="0">
                          <a:latin typeface="+mn-lt"/>
                          <a:cs typeface="Courier"/>
                        </a:rPr>
                        <a:t>qivole</a:t>
                      </a:r>
                      <a:endParaRPr lang="en-US" sz="2400" dirty="0" smtClean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err="1" smtClean="0">
                          <a:latin typeface="+mn-lt"/>
                          <a:cs typeface="Courier"/>
                        </a:rPr>
                        <a:t>paloma</a:t>
                      </a:r>
                      <a:endParaRPr lang="en-US" sz="2400" dirty="0" smtClean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123asdf</a:t>
                      </a: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Compaq</a:t>
                      </a: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dirty="0" err="1" smtClean="0">
                          <a:latin typeface="+mn-lt"/>
                          <a:cs typeface="Courier"/>
                        </a:rPr>
                        <a:t>asdfway</a:t>
                      </a:r>
                      <a:endParaRPr lang="en-US" sz="2400" dirty="0" smtClean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354656" y="1485900"/>
            <a:ext cx="4674544" cy="296346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800" dirty="0" smtClean="0"/>
              <a:t>Password-hash crackers learn model from lexicon of breached passwords (e.g., </a:t>
            </a:r>
            <a:r>
              <a:rPr lang="en-US" sz="2800" dirty="0" err="1" smtClean="0"/>
              <a:t>RockYou</a:t>
            </a:r>
            <a:r>
              <a:rPr lang="en-US" sz="2800" dirty="0" smtClean="0"/>
              <a:t> database)</a:t>
            </a:r>
          </a:p>
          <a:p>
            <a:pPr lvl="1"/>
            <a:r>
              <a:rPr lang="en-US" sz="2400" dirty="0" smtClean="0"/>
              <a:t>Make guesses from model probability distribution</a:t>
            </a:r>
          </a:p>
          <a:p>
            <a:r>
              <a:rPr lang="en-US" sz="2800" dirty="0" smtClean="0"/>
              <a:t>Simple (splicing) generator in our paper yields…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 bwMode="auto">
          <a:xfrm>
            <a:off x="5029200" y="2308634"/>
            <a:ext cx="3429000" cy="51435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1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are problem cases…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is Alice’s real password?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429770" y="3100917"/>
            <a:ext cx="4305009" cy="615138"/>
          </a:xfrm>
          <a:custGeom>
            <a:avLst/>
            <a:gdLst>
              <a:gd name="connsiteX0" fmla="*/ 4305009 w 4305009"/>
              <a:gd name="connsiteY0" fmla="*/ 42333 h 820184"/>
              <a:gd name="connsiteX1" fmla="*/ 4305009 w 4305009"/>
              <a:gd name="connsiteY1" fmla="*/ 42333 h 820184"/>
              <a:gd name="connsiteX2" fmla="*/ 2428231 w 4305009"/>
              <a:gd name="connsiteY2" fmla="*/ 56444 h 820184"/>
              <a:gd name="connsiteX3" fmla="*/ 2216564 w 4305009"/>
              <a:gd name="connsiteY3" fmla="*/ 84666 h 820184"/>
              <a:gd name="connsiteX4" fmla="*/ 1906120 w 4305009"/>
              <a:gd name="connsiteY4" fmla="*/ 70555 h 820184"/>
              <a:gd name="connsiteX5" fmla="*/ 1863787 w 4305009"/>
              <a:gd name="connsiteY5" fmla="*/ 56444 h 820184"/>
              <a:gd name="connsiteX6" fmla="*/ 1807342 w 4305009"/>
              <a:gd name="connsiteY6" fmla="*/ 42333 h 820184"/>
              <a:gd name="connsiteX7" fmla="*/ 1765009 w 4305009"/>
              <a:gd name="connsiteY7" fmla="*/ 28222 h 820184"/>
              <a:gd name="connsiteX8" fmla="*/ 1595675 w 4305009"/>
              <a:gd name="connsiteY8" fmla="*/ 0 h 820184"/>
              <a:gd name="connsiteX9" fmla="*/ 226898 w 4305009"/>
              <a:gd name="connsiteY9" fmla="*/ 14111 h 820184"/>
              <a:gd name="connsiteX10" fmla="*/ 128120 w 4305009"/>
              <a:gd name="connsiteY10" fmla="*/ 28222 h 820184"/>
              <a:gd name="connsiteX11" fmla="*/ 57564 w 4305009"/>
              <a:gd name="connsiteY11" fmla="*/ 98777 h 820184"/>
              <a:gd name="connsiteX12" fmla="*/ 29342 w 4305009"/>
              <a:gd name="connsiteY12" fmla="*/ 169333 h 820184"/>
              <a:gd name="connsiteX13" fmla="*/ 1120 w 4305009"/>
              <a:gd name="connsiteY13" fmla="*/ 211666 h 820184"/>
              <a:gd name="connsiteX14" fmla="*/ 15231 w 4305009"/>
              <a:gd name="connsiteY14" fmla="*/ 479777 h 820184"/>
              <a:gd name="connsiteX15" fmla="*/ 85787 w 4305009"/>
              <a:gd name="connsiteY15" fmla="*/ 592666 h 820184"/>
              <a:gd name="connsiteX16" fmla="*/ 142231 w 4305009"/>
              <a:gd name="connsiteY16" fmla="*/ 635000 h 820184"/>
              <a:gd name="connsiteX17" fmla="*/ 283342 w 4305009"/>
              <a:gd name="connsiteY17" fmla="*/ 691444 h 820184"/>
              <a:gd name="connsiteX18" fmla="*/ 410342 w 4305009"/>
              <a:gd name="connsiteY18" fmla="*/ 719666 h 820184"/>
              <a:gd name="connsiteX19" fmla="*/ 452675 w 4305009"/>
              <a:gd name="connsiteY19" fmla="*/ 733777 h 820184"/>
              <a:gd name="connsiteX20" fmla="*/ 537342 w 4305009"/>
              <a:gd name="connsiteY20" fmla="*/ 747888 h 820184"/>
              <a:gd name="connsiteX21" fmla="*/ 579675 w 4305009"/>
              <a:gd name="connsiteY21" fmla="*/ 776111 h 820184"/>
              <a:gd name="connsiteX22" fmla="*/ 720787 w 4305009"/>
              <a:gd name="connsiteY22" fmla="*/ 818444 h 820184"/>
              <a:gd name="connsiteX23" fmla="*/ 1003009 w 4305009"/>
              <a:gd name="connsiteY23" fmla="*/ 818444 h 82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05009" h="820184">
                <a:moveTo>
                  <a:pt x="4305009" y="42333"/>
                </a:moveTo>
                <a:lnTo>
                  <a:pt x="4305009" y="42333"/>
                </a:lnTo>
                <a:lnTo>
                  <a:pt x="2428231" y="56444"/>
                </a:lnTo>
                <a:cubicBezTo>
                  <a:pt x="2310630" y="58077"/>
                  <a:pt x="2302158" y="63268"/>
                  <a:pt x="2216564" y="84666"/>
                </a:cubicBezTo>
                <a:cubicBezTo>
                  <a:pt x="2113083" y="79962"/>
                  <a:pt x="2009378" y="78816"/>
                  <a:pt x="1906120" y="70555"/>
                </a:cubicBezTo>
                <a:cubicBezTo>
                  <a:pt x="1891293" y="69369"/>
                  <a:pt x="1878089" y="60530"/>
                  <a:pt x="1863787" y="56444"/>
                </a:cubicBezTo>
                <a:cubicBezTo>
                  <a:pt x="1845139" y="51116"/>
                  <a:pt x="1825990" y="47661"/>
                  <a:pt x="1807342" y="42333"/>
                </a:cubicBezTo>
                <a:cubicBezTo>
                  <a:pt x="1793040" y="38247"/>
                  <a:pt x="1779311" y="32308"/>
                  <a:pt x="1765009" y="28222"/>
                </a:cubicBezTo>
                <a:cubicBezTo>
                  <a:pt x="1692494" y="7504"/>
                  <a:pt x="1687293" y="11452"/>
                  <a:pt x="1595675" y="0"/>
                </a:cubicBezTo>
                <a:lnTo>
                  <a:pt x="226898" y="14111"/>
                </a:lnTo>
                <a:cubicBezTo>
                  <a:pt x="193644" y="14750"/>
                  <a:pt x="157869" y="13348"/>
                  <a:pt x="128120" y="28222"/>
                </a:cubicBezTo>
                <a:cubicBezTo>
                  <a:pt x="98371" y="43096"/>
                  <a:pt x="57564" y="98777"/>
                  <a:pt x="57564" y="98777"/>
                </a:cubicBezTo>
                <a:cubicBezTo>
                  <a:pt x="48157" y="122296"/>
                  <a:pt x="40670" y="146677"/>
                  <a:pt x="29342" y="169333"/>
                </a:cubicBezTo>
                <a:cubicBezTo>
                  <a:pt x="21758" y="184502"/>
                  <a:pt x="1890" y="194724"/>
                  <a:pt x="1120" y="211666"/>
                </a:cubicBezTo>
                <a:cubicBezTo>
                  <a:pt x="-2944" y="301068"/>
                  <a:pt x="4568" y="390920"/>
                  <a:pt x="15231" y="479777"/>
                </a:cubicBezTo>
                <a:cubicBezTo>
                  <a:pt x="26042" y="569872"/>
                  <a:pt x="31683" y="554020"/>
                  <a:pt x="85787" y="592666"/>
                </a:cubicBezTo>
                <a:cubicBezTo>
                  <a:pt x="104925" y="606336"/>
                  <a:pt x="122287" y="622535"/>
                  <a:pt x="142231" y="635000"/>
                </a:cubicBezTo>
                <a:cubicBezTo>
                  <a:pt x="189689" y="664661"/>
                  <a:pt x="229058" y="673349"/>
                  <a:pt x="283342" y="691444"/>
                </a:cubicBezTo>
                <a:cubicBezTo>
                  <a:pt x="352819" y="714603"/>
                  <a:pt x="311001" y="703109"/>
                  <a:pt x="410342" y="719666"/>
                </a:cubicBezTo>
                <a:cubicBezTo>
                  <a:pt x="424453" y="724370"/>
                  <a:pt x="438155" y="730550"/>
                  <a:pt x="452675" y="733777"/>
                </a:cubicBezTo>
                <a:cubicBezTo>
                  <a:pt x="480605" y="739984"/>
                  <a:pt x="510199" y="738840"/>
                  <a:pt x="537342" y="747888"/>
                </a:cubicBezTo>
                <a:cubicBezTo>
                  <a:pt x="553431" y="753251"/>
                  <a:pt x="564177" y="769223"/>
                  <a:pt x="579675" y="776111"/>
                </a:cubicBezTo>
                <a:cubicBezTo>
                  <a:pt x="586627" y="779201"/>
                  <a:pt x="698140" y="817500"/>
                  <a:pt x="720787" y="818444"/>
                </a:cubicBezTo>
                <a:cubicBezTo>
                  <a:pt x="814779" y="822360"/>
                  <a:pt x="908935" y="818444"/>
                  <a:pt x="1003009" y="81844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53603"/>
              </p:ext>
            </p:extLst>
          </p:nvPr>
        </p:nvGraphicFramePr>
        <p:xfrm>
          <a:off x="762000" y="1698314"/>
          <a:ext cx="7543800" cy="2606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543800"/>
              </a:tblGrid>
              <a:tr h="38862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  <a:cs typeface="Courier"/>
                        </a:rPr>
                        <a:t>Alice: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 dirty="0" smtClean="0">
                          <a:latin typeface="+mn-lt"/>
                          <a:cs typeface="Courier"/>
                        </a:rPr>
                        <a:t>hi4allaspls</a:t>
                      </a:r>
                    </a:p>
                  </a:txBody>
                  <a:tcPr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#1spongebobsmymansodonttouchhim</a:t>
                      </a:r>
                      <a:endParaRPr lang="en-US" sz="2400" dirty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Travis46</a:t>
                      </a:r>
                      <a:endParaRPr lang="en-US" sz="2400" dirty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#1bruinn</a:t>
                      </a:r>
                      <a:endParaRPr lang="en-US" sz="2400" dirty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KJGS^!*</a:t>
                      </a:r>
                      <a:r>
                        <a:rPr lang="en-US" sz="2400" dirty="0" err="1" smtClean="0">
                          <a:latin typeface="+mn-lt"/>
                          <a:cs typeface="Courier"/>
                        </a:rPr>
                        <a:t>ss</a:t>
                      </a:r>
                      <a:endParaRPr lang="en-US" sz="2400" dirty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 bwMode="auto">
          <a:xfrm>
            <a:off x="962670" y="2415117"/>
            <a:ext cx="6934200" cy="68580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1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 generation: </a:t>
            </a:r>
            <a:br>
              <a:rPr lang="en-US" dirty="0" smtClean="0"/>
            </a:br>
            <a:r>
              <a:rPr lang="en-US" dirty="0" smtClean="0"/>
              <a:t>Chaffing by tweaking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429770" y="3100917"/>
            <a:ext cx="4305009" cy="615138"/>
          </a:xfrm>
          <a:custGeom>
            <a:avLst/>
            <a:gdLst>
              <a:gd name="connsiteX0" fmla="*/ 4305009 w 4305009"/>
              <a:gd name="connsiteY0" fmla="*/ 42333 h 820184"/>
              <a:gd name="connsiteX1" fmla="*/ 4305009 w 4305009"/>
              <a:gd name="connsiteY1" fmla="*/ 42333 h 820184"/>
              <a:gd name="connsiteX2" fmla="*/ 2428231 w 4305009"/>
              <a:gd name="connsiteY2" fmla="*/ 56444 h 820184"/>
              <a:gd name="connsiteX3" fmla="*/ 2216564 w 4305009"/>
              <a:gd name="connsiteY3" fmla="*/ 84666 h 820184"/>
              <a:gd name="connsiteX4" fmla="*/ 1906120 w 4305009"/>
              <a:gd name="connsiteY4" fmla="*/ 70555 h 820184"/>
              <a:gd name="connsiteX5" fmla="*/ 1863787 w 4305009"/>
              <a:gd name="connsiteY5" fmla="*/ 56444 h 820184"/>
              <a:gd name="connsiteX6" fmla="*/ 1807342 w 4305009"/>
              <a:gd name="connsiteY6" fmla="*/ 42333 h 820184"/>
              <a:gd name="connsiteX7" fmla="*/ 1765009 w 4305009"/>
              <a:gd name="connsiteY7" fmla="*/ 28222 h 820184"/>
              <a:gd name="connsiteX8" fmla="*/ 1595675 w 4305009"/>
              <a:gd name="connsiteY8" fmla="*/ 0 h 820184"/>
              <a:gd name="connsiteX9" fmla="*/ 226898 w 4305009"/>
              <a:gd name="connsiteY9" fmla="*/ 14111 h 820184"/>
              <a:gd name="connsiteX10" fmla="*/ 128120 w 4305009"/>
              <a:gd name="connsiteY10" fmla="*/ 28222 h 820184"/>
              <a:gd name="connsiteX11" fmla="*/ 57564 w 4305009"/>
              <a:gd name="connsiteY11" fmla="*/ 98777 h 820184"/>
              <a:gd name="connsiteX12" fmla="*/ 29342 w 4305009"/>
              <a:gd name="connsiteY12" fmla="*/ 169333 h 820184"/>
              <a:gd name="connsiteX13" fmla="*/ 1120 w 4305009"/>
              <a:gd name="connsiteY13" fmla="*/ 211666 h 820184"/>
              <a:gd name="connsiteX14" fmla="*/ 15231 w 4305009"/>
              <a:gd name="connsiteY14" fmla="*/ 479777 h 820184"/>
              <a:gd name="connsiteX15" fmla="*/ 85787 w 4305009"/>
              <a:gd name="connsiteY15" fmla="*/ 592666 h 820184"/>
              <a:gd name="connsiteX16" fmla="*/ 142231 w 4305009"/>
              <a:gd name="connsiteY16" fmla="*/ 635000 h 820184"/>
              <a:gd name="connsiteX17" fmla="*/ 283342 w 4305009"/>
              <a:gd name="connsiteY17" fmla="*/ 691444 h 820184"/>
              <a:gd name="connsiteX18" fmla="*/ 410342 w 4305009"/>
              <a:gd name="connsiteY18" fmla="*/ 719666 h 820184"/>
              <a:gd name="connsiteX19" fmla="*/ 452675 w 4305009"/>
              <a:gd name="connsiteY19" fmla="*/ 733777 h 820184"/>
              <a:gd name="connsiteX20" fmla="*/ 537342 w 4305009"/>
              <a:gd name="connsiteY20" fmla="*/ 747888 h 820184"/>
              <a:gd name="connsiteX21" fmla="*/ 579675 w 4305009"/>
              <a:gd name="connsiteY21" fmla="*/ 776111 h 820184"/>
              <a:gd name="connsiteX22" fmla="*/ 720787 w 4305009"/>
              <a:gd name="connsiteY22" fmla="*/ 818444 h 820184"/>
              <a:gd name="connsiteX23" fmla="*/ 1003009 w 4305009"/>
              <a:gd name="connsiteY23" fmla="*/ 818444 h 82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05009" h="820184">
                <a:moveTo>
                  <a:pt x="4305009" y="42333"/>
                </a:moveTo>
                <a:lnTo>
                  <a:pt x="4305009" y="42333"/>
                </a:lnTo>
                <a:lnTo>
                  <a:pt x="2428231" y="56444"/>
                </a:lnTo>
                <a:cubicBezTo>
                  <a:pt x="2310630" y="58077"/>
                  <a:pt x="2302158" y="63268"/>
                  <a:pt x="2216564" y="84666"/>
                </a:cubicBezTo>
                <a:cubicBezTo>
                  <a:pt x="2113083" y="79962"/>
                  <a:pt x="2009378" y="78816"/>
                  <a:pt x="1906120" y="70555"/>
                </a:cubicBezTo>
                <a:cubicBezTo>
                  <a:pt x="1891293" y="69369"/>
                  <a:pt x="1878089" y="60530"/>
                  <a:pt x="1863787" y="56444"/>
                </a:cubicBezTo>
                <a:cubicBezTo>
                  <a:pt x="1845139" y="51116"/>
                  <a:pt x="1825990" y="47661"/>
                  <a:pt x="1807342" y="42333"/>
                </a:cubicBezTo>
                <a:cubicBezTo>
                  <a:pt x="1793040" y="38247"/>
                  <a:pt x="1779311" y="32308"/>
                  <a:pt x="1765009" y="28222"/>
                </a:cubicBezTo>
                <a:cubicBezTo>
                  <a:pt x="1692494" y="7504"/>
                  <a:pt x="1687293" y="11452"/>
                  <a:pt x="1595675" y="0"/>
                </a:cubicBezTo>
                <a:lnTo>
                  <a:pt x="226898" y="14111"/>
                </a:lnTo>
                <a:cubicBezTo>
                  <a:pt x="193644" y="14750"/>
                  <a:pt x="157869" y="13348"/>
                  <a:pt x="128120" y="28222"/>
                </a:cubicBezTo>
                <a:cubicBezTo>
                  <a:pt x="98371" y="43096"/>
                  <a:pt x="57564" y="98777"/>
                  <a:pt x="57564" y="98777"/>
                </a:cubicBezTo>
                <a:cubicBezTo>
                  <a:pt x="48157" y="122296"/>
                  <a:pt x="40670" y="146677"/>
                  <a:pt x="29342" y="169333"/>
                </a:cubicBezTo>
                <a:cubicBezTo>
                  <a:pt x="21758" y="184502"/>
                  <a:pt x="1890" y="194724"/>
                  <a:pt x="1120" y="211666"/>
                </a:cubicBezTo>
                <a:cubicBezTo>
                  <a:pt x="-2944" y="301068"/>
                  <a:pt x="4568" y="390920"/>
                  <a:pt x="15231" y="479777"/>
                </a:cubicBezTo>
                <a:cubicBezTo>
                  <a:pt x="26042" y="569872"/>
                  <a:pt x="31683" y="554020"/>
                  <a:pt x="85787" y="592666"/>
                </a:cubicBezTo>
                <a:cubicBezTo>
                  <a:pt x="104925" y="606336"/>
                  <a:pt x="122287" y="622535"/>
                  <a:pt x="142231" y="635000"/>
                </a:cubicBezTo>
                <a:cubicBezTo>
                  <a:pt x="189689" y="664661"/>
                  <a:pt x="229058" y="673349"/>
                  <a:pt x="283342" y="691444"/>
                </a:cubicBezTo>
                <a:cubicBezTo>
                  <a:pt x="352819" y="714603"/>
                  <a:pt x="311001" y="703109"/>
                  <a:pt x="410342" y="719666"/>
                </a:cubicBezTo>
                <a:cubicBezTo>
                  <a:pt x="424453" y="724370"/>
                  <a:pt x="438155" y="730550"/>
                  <a:pt x="452675" y="733777"/>
                </a:cubicBezTo>
                <a:cubicBezTo>
                  <a:pt x="480605" y="739984"/>
                  <a:pt x="510199" y="738840"/>
                  <a:pt x="537342" y="747888"/>
                </a:cubicBezTo>
                <a:cubicBezTo>
                  <a:pt x="553431" y="753251"/>
                  <a:pt x="564177" y="769223"/>
                  <a:pt x="579675" y="776111"/>
                </a:cubicBezTo>
                <a:cubicBezTo>
                  <a:pt x="586627" y="779201"/>
                  <a:pt x="698140" y="817500"/>
                  <a:pt x="720787" y="818444"/>
                </a:cubicBezTo>
                <a:cubicBezTo>
                  <a:pt x="814779" y="822360"/>
                  <a:pt x="908935" y="818444"/>
                  <a:pt x="1003009" y="81844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14009"/>
              </p:ext>
            </p:extLst>
          </p:nvPr>
        </p:nvGraphicFramePr>
        <p:xfrm>
          <a:off x="4907735" y="1111896"/>
          <a:ext cx="4114800" cy="33604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</a:tblGrid>
              <a:tr h="46863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+mn-lt"/>
                          <a:cs typeface="Courier"/>
                        </a:rPr>
                        <a:t>Alice: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tr-TR" sz="2100" dirty="0" smtClean="0">
                          <a:latin typeface="+mn-lt"/>
                          <a:cs typeface="Courier"/>
                        </a:rPr>
                        <a:t>yamahapacificer32145678987654321</a:t>
                      </a:r>
                      <a:endParaRPr lang="en-US" sz="2100" dirty="0" smtClean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tr-TR" sz="2100" dirty="0" smtClean="0">
                          <a:latin typeface="+mn-lt"/>
                          <a:cs typeface="Courier"/>
                        </a:rPr>
                        <a:t>yamahapacificer12345678987654321</a:t>
                      </a:r>
                      <a:endParaRPr lang="en-US" sz="2100" dirty="0" smtClean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tr-TR" sz="2100" dirty="0" smtClean="0">
                          <a:latin typeface="+mn-lt"/>
                          <a:cs typeface="Courier"/>
                        </a:rPr>
                        <a:t>yamahapacificer12345678901234567</a:t>
                      </a:r>
                      <a:endParaRPr lang="en-US" sz="2100" dirty="0" smtClean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tr-TR" sz="2100" dirty="0" smtClean="0">
                          <a:latin typeface="+mn-lt"/>
                          <a:cs typeface="Courier"/>
                        </a:rPr>
                        <a:t>yamahapacificer62145678987654322</a:t>
                      </a:r>
                      <a:endParaRPr lang="en-US" sz="2100" dirty="0" smtClean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354656" y="1371600"/>
            <a:ext cx="4445944" cy="296346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[ZMR10] observed users tweak passwords during reset </a:t>
            </a:r>
            <a:r>
              <a:rPr lang="en-US" sz="2000" dirty="0" smtClean="0"/>
              <a:t>(e.g., HardPassword1, HardPassword2, …)</a:t>
            </a:r>
            <a:endParaRPr lang="en-US" sz="2000" dirty="0"/>
          </a:p>
          <a:p>
            <a:pPr lvl="1"/>
            <a:r>
              <a:rPr lang="en-US" sz="2400" dirty="0" smtClean="0"/>
              <a:t>Proposed tweak-based cracker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dea: ``Tweak’’ password to generate </a:t>
            </a:r>
            <a:r>
              <a:rPr lang="en-US" sz="3200" dirty="0" err="1" smtClean="0"/>
              <a:t>honeywords</a:t>
            </a:r>
            <a:r>
              <a:rPr lang="en-US" sz="3200" dirty="0" smtClean="0"/>
              <a:t>!</a:t>
            </a:r>
          </a:p>
          <a:p>
            <a:r>
              <a:rPr lang="en-US" sz="2800" dirty="0" smtClean="0"/>
              <a:t>E.g., tweak numbers in true password…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 bwMode="auto">
          <a:xfrm>
            <a:off x="4679135" y="1569095"/>
            <a:ext cx="4648200" cy="80010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3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Theft of Password Hash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2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 generation: </a:t>
            </a:r>
            <a:br>
              <a:rPr lang="en-US" dirty="0" smtClean="0"/>
            </a:br>
            <a:r>
              <a:rPr lang="en-US" dirty="0" smtClean="0"/>
              <a:t>A research challenge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4429770" y="3100917"/>
            <a:ext cx="4305009" cy="615138"/>
          </a:xfrm>
          <a:custGeom>
            <a:avLst/>
            <a:gdLst>
              <a:gd name="connsiteX0" fmla="*/ 4305009 w 4305009"/>
              <a:gd name="connsiteY0" fmla="*/ 42333 h 820184"/>
              <a:gd name="connsiteX1" fmla="*/ 4305009 w 4305009"/>
              <a:gd name="connsiteY1" fmla="*/ 42333 h 820184"/>
              <a:gd name="connsiteX2" fmla="*/ 2428231 w 4305009"/>
              <a:gd name="connsiteY2" fmla="*/ 56444 h 820184"/>
              <a:gd name="connsiteX3" fmla="*/ 2216564 w 4305009"/>
              <a:gd name="connsiteY3" fmla="*/ 84666 h 820184"/>
              <a:gd name="connsiteX4" fmla="*/ 1906120 w 4305009"/>
              <a:gd name="connsiteY4" fmla="*/ 70555 h 820184"/>
              <a:gd name="connsiteX5" fmla="*/ 1863787 w 4305009"/>
              <a:gd name="connsiteY5" fmla="*/ 56444 h 820184"/>
              <a:gd name="connsiteX6" fmla="*/ 1807342 w 4305009"/>
              <a:gd name="connsiteY6" fmla="*/ 42333 h 820184"/>
              <a:gd name="connsiteX7" fmla="*/ 1765009 w 4305009"/>
              <a:gd name="connsiteY7" fmla="*/ 28222 h 820184"/>
              <a:gd name="connsiteX8" fmla="*/ 1595675 w 4305009"/>
              <a:gd name="connsiteY8" fmla="*/ 0 h 820184"/>
              <a:gd name="connsiteX9" fmla="*/ 226898 w 4305009"/>
              <a:gd name="connsiteY9" fmla="*/ 14111 h 820184"/>
              <a:gd name="connsiteX10" fmla="*/ 128120 w 4305009"/>
              <a:gd name="connsiteY10" fmla="*/ 28222 h 820184"/>
              <a:gd name="connsiteX11" fmla="*/ 57564 w 4305009"/>
              <a:gd name="connsiteY11" fmla="*/ 98777 h 820184"/>
              <a:gd name="connsiteX12" fmla="*/ 29342 w 4305009"/>
              <a:gd name="connsiteY12" fmla="*/ 169333 h 820184"/>
              <a:gd name="connsiteX13" fmla="*/ 1120 w 4305009"/>
              <a:gd name="connsiteY13" fmla="*/ 211666 h 820184"/>
              <a:gd name="connsiteX14" fmla="*/ 15231 w 4305009"/>
              <a:gd name="connsiteY14" fmla="*/ 479777 h 820184"/>
              <a:gd name="connsiteX15" fmla="*/ 85787 w 4305009"/>
              <a:gd name="connsiteY15" fmla="*/ 592666 h 820184"/>
              <a:gd name="connsiteX16" fmla="*/ 142231 w 4305009"/>
              <a:gd name="connsiteY16" fmla="*/ 635000 h 820184"/>
              <a:gd name="connsiteX17" fmla="*/ 283342 w 4305009"/>
              <a:gd name="connsiteY17" fmla="*/ 691444 h 820184"/>
              <a:gd name="connsiteX18" fmla="*/ 410342 w 4305009"/>
              <a:gd name="connsiteY18" fmla="*/ 719666 h 820184"/>
              <a:gd name="connsiteX19" fmla="*/ 452675 w 4305009"/>
              <a:gd name="connsiteY19" fmla="*/ 733777 h 820184"/>
              <a:gd name="connsiteX20" fmla="*/ 537342 w 4305009"/>
              <a:gd name="connsiteY20" fmla="*/ 747888 h 820184"/>
              <a:gd name="connsiteX21" fmla="*/ 579675 w 4305009"/>
              <a:gd name="connsiteY21" fmla="*/ 776111 h 820184"/>
              <a:gd name="connsiteX22" fmla="*/ 720787 w 4305009"/>
              <a:gd name="connsiteY22" fmla="*/ 818444 h 820184"/>
              <a:gd name="connsiteX23" fmla="*/ 1003009 w 4305009"/>
              <a:gd name="connsiteY23" fmla="*/ 818444 h 82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05009" h="820184">
                <a:moveTo>
                  <a:pt x="4305009" y="42333"/>
                </a:moveTo>
                <a:lnTo>
                  <a:pt x="4305009" y="42333"/>
                </a:lnTo>
                <a:lnTo>
                  <a:pt x="2428231" y="56444"/>
                </a:lnTo>
                <a:cubicBezTo>
                  <a:pt x="2310630" y="58077"/>
                  <a:pt x="2302158" y="63268"/>
                  <a:pt x="2216564" y="84666"/>
                </a:cubicBezTo>
                <a:cubicBezTo>
                  <a:pt x="2113083" y="79962"/>
                  <a:pt x="2009378" y="78816"/>
                  <a:pt x="1906120" y="70555"/>
                </a:cubicBezTo>
                <a:cubicBezTo>
                  <a:pt x="1891293" y="69369"/>
                  <a:pt x="1878089" y="60530"/>
                  <a:pt x="1863787" y="56444"/>
                </a:cubicBezTo>
                <a:cubicBezTo>
                  <a:pt x="1845139" y="51116"/>
                  <a:pt x="1825990" y="47661"/>
                  <a:pt x="1807342" y="42333"/>
                </a:cubicBezTo>
                <a:cubicBezTo>
                  <a:pt x="1793040" y="38247"/>
                  <a:pt x="1779311" y="32308"/>
                  <a:pt x="1765009" y="28222"/>
                </a:cubicBezTo>
                <a:cubicBezTo>
                  <a:pt x="1692494" y="7504"/>
                  <a:pt x="1687293" y="11452"/>
                  <a:pt x="1595675" y="0"/>
                </a:cubicBezTo>
                <a:lnTo>
                  <a:pt x="226898" y="14111"/>
                </a:lnTo>
                <a:cubicBezTo>
                  <a:pt x="193644" y="14750"/>
                  <a:pt x="157869" y="13348"/>
                  <a:pt x="128120" y="28222"/>
                </a:cubicBezTo>
                <a:cubicBezTo>
                  <a:pt x="98371" y="43096"/>
                  <a:pt x="57564" y="98777"/>
                  <a:pt x="57564" y="98777"/>
                </a:cubicBezTo>
                <a:cubicBezTo>
                  <a:pt x="48157" y="122296"/>
                  <a:pt x="40670" y="146677"/>
                  <a:pt x="29342" y="169333"/>
                </a:cubicBezTo>
                <a:cubicBezTo>
                  <a:pt x="21758" y="184502"/>
                  <a:pt x="1890" y="194724"/>
                  <a:pt x="1120" y="211666"/>
                </a:cubicBezTo>
                <a:cubicBezTo>
                  <a:pt x="-2944" y="301068"/>
                  <a:pt x="4568" y="390920"/>
                  <a:pt x="15231" y="479777"/>
                </a:cubicBezTo>
                <a:cubicBezTo>
                  <a:pt x="26042" y="569872"/>
                  <a:pt x="31683" y="554020"/>
                  <a:pt x="85787" y="592666"/>
                </a:cubicBezTo>
                <a:cubicBezTo>
                  <a:pt x="104925" y="606336"/>
                  <a:pt x="122287" y="622535"/>
                  <a:pt x="142231" y="635000"/>
                </a:cubicBezTo>
                <a:cubicBezTo>
                  <a:pt x="189689" y="664661"/>
                  <a:pt x="229058" y="673349"/>
                  <a:pt x="283342" y="691444"/>
                </a:cubicBezTo>
                <a:cubicBezTo>
                  <a:pt x="352819" y="714603"/>
                  <a:pt x="311001" y="703109"/>
                  <a:pt x="410342" y="719666"/>
                </a:cubicBezTo>
                <a:cubicBezTo>
                  <a:pt x="424453" y="724370"/>
                  <a:pt x="438155" y="730550"/>
                  <a:pt x="452675" y="733777"/>
                </a:cubicBezTo>
                <a:cubicBezTo>
                  <a:pt x="480605" y="739984"/>
                  <a:pt x="510199" y="738840"/>
                  <a:pt x="537342" y="747888"/>
                </a:cubicBezTo>
                <a:cubicBezTo>
                  <a:pt x="553431" y="753251"/>
                  <a:pt x="564177" y="769223"/>
                  <a:pt x="579675" y="776111"/>
                </a:cubicBezTo>
                <a:cubicBezTo>
                  <a:pt x="586627" y="779201"/>
                  <a:pt x="698140" y="817500"/>
                  <a:pt x="720787" y="818444"/>
                </a:cubicBezTo>
                <a:cubicBezTo>
                  <a:pt x="814779" y="822360"/>
                  <a:pt x="908935" y="818444"/>
                  <a:pt x="1003009" y="818444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354656" y="1158844"/>
            <a:ext cx="4800600" cy="296346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Blink-182 is a rock band</a:t>
            </a:r>
          </a:p>
          <a:p>
            <a:r>
              <a:rPr lang="en-US" sz="8000" dirty="0" smtClean="0"/>
              <a:t>Blink-182 is </a:t>
            </a:r>
            <a:r>
              <a:rPr lang="en-US" sz="8000" i="1" dirty="0" smtClean="0"/>
              <a:t>semantically significant</a:t>
            </a:r>
          </a:p>
          <a:p>
            <a:pPr lvl="1"/>
            <a:r>
              <a:rPr lang="en-US" sz="7200" dirty="0" smtClean="0"/>
              <a:t>Tweaking would break it</a:t>
            </a:r>
          </a:p>
          <a:p>
            <a:pPr lvl="1"/>
            <a:r>
              <a:rPr lang="en-US" sz="7200" dirty="0" smtClean="0"/>
              <a:t>Generation is unlikely to yield it</a:t>
            </a:r>
          </a:p>
          <a:p>
            <a:r>
              <a:rPr lang="en-US" sz="8000" dirty="0" smtClean="0"/>
              <a:t>Dealing with such passwords is a special challenge—like natural language processing</a:t>
            </a:r>
          </a:p>
          <a:p>
            <a:r>
              <a:rPr lang="en-US" sz="8000" dirty="0" smtClean="0"/>
              <a:t>Subject of an upcoming paper</a:t>
            </a:r>
            <a:endParaRPr lang="en-US" sz="24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32553"/>
              </p:ext>
            </p:extLst>
          </p:nvPr>
        </p:nvGraphicFramePr>
        <p:xfrm>
          <a:off x="5181600" y="1158844"/>
          <a:ext cx="3429000" cy="3154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0"/>
              </a:tblGrid>
              <a:tr h="52578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3000" b="1" dirty="0" smtClean="0">
                          <a:solidFill>
                            <a:srgbClr val="FF0000"/>
                          </a:solidFill>
                          <a:latin typeface="+mn-lt"/>
                          <a:cs typeface="Courier"/>
                        </a:rPr>
                        <a:t>Alice: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000" dirty="0" smtClean="0">
                          <a:latin typeface="+mn-lt"/>
                          <a:cs typeface="Courier"/>
                        </a:rPr>
                        <a:t>Blink123</a:t>
                      </a: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30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Graph128</a:t>
                      </a:r>
                      <a:endParaRPr lang="en-US" sz="3000" b="0" dirty="0" smtClean="0">
                        <a:solidFill>
                          <a:schemeClr val="tx1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0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"/>
                        </a:rPr>
                        <a:t>Froggy%71</a:t>
                      </a:r>
                      <a:endParaRPr lang="en-US" sz="3000" dirty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3000" b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"/>
                        </a:rPr>
                        <a:t>Blink182</a:t>
                      </a:r>
                      <a:endParaRPr lang="en-US" sz="3000" b="0" dirty="0" smtClean="0">
                        <a:solidFill>
                          <a:schemeClr val="tx1"/>
                        </a:solidFill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000" dirty="0" smtClean="0">
                          <a:latin typeface="+mn-lt"/>
                          <a:cs typeface="Courier"/>
                        </a:rPr>
                        <a:t>Froggy!83</a:t>
                      </a:r>
                      <a:endParaRPr lang="en-US" sz="3000" dirty="0">
                        <a:latin typeface="+mn-lt"/>
                        <a:cs typeface="Courier"/>
                      </a:endParaRPr>
                    </a:p>
                  </a:txBody>
                  <a:tcPr marT="34290" marB="3429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5181600" y="3273394"/>
            <a:ext cx="3429000" cy="514350"/>
          </a:xfrm>
          <a:prstGeom prst="ellips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5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does honeyword generation have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200" dirty="0" smtClean="0"/>
              <a:t>Suppose user chooses password  </a:t>
            </a:r>
            <a:r>
              <a:rPr lang="en-US" sz="6200" i="1" dirty="0" smtClean="0"/>
              <a:t>P  </a:t>
            </a:r>
            <a:r>
              <a:rPr lang="en-US" sz="6200" dirty="0" smtClean="0"/>
              <a:t> with probability  </a:t>
            </a:r>
            <a:r>
              <a:rPr lang="en-US" sz="6200" i="1" dirty="0" smtClean="0"/>
              <a:t>U(P) </a:t>
            </a:r>
            <a:endParaRPr lang="en-US" sz="6200" dirty="0" smtClean="0"/>
          </a:p>
          <a:p>
            <a:r>
              <a:rPr lang="en-US" sz="6200" dirty="0" smtClean="0"/>
              <a:t>Suppose honeyword procedure generates </a:t>
            </a:r>
            <a:r>
              <a:rPr lang="en-US" sz="6200" i="1" dirty="0" smtClean="0"/>
              <a:t> P </a:t>
            </a:r>
            <a:r>
              <a:rPr lang="en-US" sz="6200" dirty="0" smtClean="0"/>
              <a:t> with probability  </a:t>
            </a:r>
            <a:r>
              <a:rPr lang="en-US" sz="6200" i="1" dirty="0" smtClean="0"/>
              <a:t>G(P)</a:t>
            </a:r>
            <a:endParaRPr lang="en-US" sz="6200" dirty="0" smtClean="0"/>
          </a:p>
          <a:p>
            <a:r>
              <a:rPr lang="en-US" sz="6200" dirty="0" smtClean="0"/>
              <a:t>Given sweetword list  </a:t>
            </a:r>
            <a:r>
              <a:rPr lang="en-US" sz="6200" i="1" dirty="0" smtClean="0"/>
              <a:t>P</a:t>
            </a:r>
            <a:r>
              <a:rPr lang="en-US" sz="6200" baseline="-25000" dirty="0" smtClean="0"/>
              <a:t>1</a:t>
            </a:r>
            <a:r>
              <a:rPr lang="en-US" sz="6200" dirty="0" smtClean="0"/>
              <a:t>, …, </a:t>
            </a:r>
            <a:r>
              <a:rPr lang="en-US" sz="6200" i="1" dirty="0" err="1" smtClean="0"/>
              <a:t>P</a:t>
            </a:r>
            <a:r>
              <a:rPr lang="en-US" sz="6200" i="1" baseline="-25000" dirty="0" err="1" smtClean="0"/>
              <a:t>n</a:t>
            </a:r>
            <a:r>
              <a:rPr lang="en-US" sz="6200" i="1" dirty="0" smtClean="0"/>
              <a:t>,  </a:t>
            </a:r>
            <a:r>
              <a:rPr lang="en-US" sz="6200" dirty="0" smtClean="0"/>
              <a:t>adversary’s best strategy is to pick  </a:t>
            </a:r>
            <a:r>
              <a:rPr lang="en-US" sz="6200" i="1" dirty="0" smtClean="0"/>
              <a:t>P</a:t>
            </a:r>
            <a:r>
              <a:rPr lang="en-US" sz="6200" i="1" baseline="-25000" dirty="0" smtClean="0"/>
              <a:t>j</a:t>
            </a:r>
            <a:r>
              <a:rPr lang="en-US" sz="6200" i="1" dirty="0" smtClean="0"/>
              <a:t>  </a:t>
            </a:r>
            <a:r>
              <a:rPr lang="en-US" sz="6200" dirty="0" smtClean="0"/>
              <a:t>maximizing  </a:t>
            </a:r>
            <a:r>
              <a:rPr lang="en-US" sz="6200" i="1" dirty="0" smtClean="0"/>
              <a:t>U</a:t>
            </a:r>
            <a:r>
              <a:rPr lang="en-US" sz="6200" dirty="0" smtClean="0"/>
              <a:t>(</a:t>
            </a:r>
            <a:r>
              <a:rPr lang="en-US" sz="6200" i="1" dirty="0"/>
              <a:t>P</a:t>
            </a:r>
            <a:r>
              <a:rPr lang="en-US" sz="6200" i="1" baseline="-25000" dirty="0"/>
              <a:t>j</a:t>
            </a:r>
            <a:r>
              <a:rPr lang="en-US" sz="6200" dirty="0" smtClean="0"/>
              <a:t>) / </a:t>
            </a:r>
            <a:r>
              <a:rPr lang="en-US" sz="6200" i="1" dirty="0" smtClean="0"/>
              <a:t>G</a:t>
            </a:r>
            <a:r>
              <a:rPr lang="en-US" sz="6200" dirty="0" smtClean="0"/>
              <a:t>(</a:t>
            </a:r>
            <a:r>
              <a:rPr lang="en-US" sz="6200" i="1" dirty="0"/>
              <a:t>P</a:t>
            </a:r>
            <a:r>
              <a:rPr lang="en-US" sz="6200" i="1" baseline="-25000" dirty="0"/>
              <a:t>j</a:t>
            </a:r>
            <a:r>
              <a:rPr lang="en-US" sz="6200" dirty="0" smtClean="0"/>
              <a:t>)</a:t>
            </a:r>
          </a:p>
          <a:p>
            <a:r>
              <a:rPr lang="en-US" sz="6200" dirty="0" smtClean="0"/>
              <a:t>For example, given chaffing-with-a-password-model, a particularly dangerous password is</a:t>
            </a:r>
            <a:r>
              <a:rPr lang="en-US" sz="6200" dirty="0" smtClean="0">
                <a:latin typeface="Courier"/>
                <a:cs typeface="Courier"/>
              </a:rPr>
              <a:t>     </a:t>
            </a:r>
            <a:br>
              <a:rPr lang="en-US" sz="6200" dirty="0" smtClean="0">
                <a:latin typeface="Courier"/>
                <a:cs typeface="Courier"/>
              </a:rPr>
            </a:br>
            <a:r>
              <a:rPr lang="en-US" sz="6200" dirty="0" smtClean="0">
                <a:latin typeface="Courier"/>
                <a:cs typeface="Courier"/>
              </a:rPr>
              <a:t>      </a:t>
            </a:r>
            <a:r>
              <a:rPr lang="en-US" sz="6200" b="1" dirty="0" smtClean="0">
                <a:latin typeface="+mn-lt"/>
                <a:cs typeface="Courier"/>
              </a:rPr>
              <a:t>#1spongebobsmymansodonttouchhim</a:t>
            </a:r>
            <a:r>
              <a:rPr lang="en-US" sz="6200" b="1" dirty="0" smtClean="0">
                <a:latin typeface="Courier"/>
                <a:cs typeface="Courier"/>
              </a:rPr>
              <a:t/>
            </a:r>
            <a:br>
              <a:rPr lang="en-US" sz="6200" b="1" dirty="0" smtClean="0">
                <a:latin typeface="Courier"/>
                <a:cs typeface="Courier"/>
              </a:rPr>
            </a:br>
            <a:r>
              <a:rPr lang="en-US" sz="6200" dirty="0" smtClean="0"/>
              <a:t>(</a:t>
            </a:r>
            <a:r>
              <a:rPr lang="en-US" sz="6200" i="1" dirty="0" smtClean="0"/>
              <a:t>much</a:t>
            </a:r>
            <a:r>
              <a:rPr lang="en-US" sz="6200" dirty="0" smtClean="0"/>
              <a:t> more likely to be picked by user than as a honeyword!)</a:t>
            </a:r>
            <a:endParaRPr lang="en-US" sz="6200" b="1" dirty="0">
              <a:latin typeface="Courier"/>
              <a:cs typeface="Courier"/>
            </a:endParaRPr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7715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89" y="111311"/>
            <a:ext cx="8432418" cy="857250"/>
          </a:xfrm>
        </p:spPr>
        <p:txBody>
          <a:bodyPr/>
          <a:lstStyle/>
          <a:p>
            <a:r>
              <a:rPr lang="en-US" dirty="0" smtClean="0"/>
              <a:t>How good does honeyword generation have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162529"/>
          </a:xfrm>
        </p:spPr>
        <p:txBody>
          <a:bodyPr>
            <a:noAutofit/>
          </a:bodyPr>
          <a:lstStyle/>
          <a:p>
            <a:r>
              <a:rPr lang="en-US" dirty="0" smtClean="0"/>
              <a:t>We imagine practical choice of, say,  </a:t>
            </a:r>
            <a:r>
              <a:rPr lang="en-US" i="1" dirty="0" smtClean="0"/>
              <a:t>n = 20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With perfect honeyword distribution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≈</a:t>
            </a:r>
            <a:r>
              <a:rPr lang="en-US" i="1" dirty="0" smtClean="0"/>
              <a:t>G</a:t>
            </a:r>
            <a:r>
              <a:rPr lang="en-US" dirty="0" smtClean="0"/>
              <a:t>  and adversary picks a honeyword (and sets off alarm!) with probability 95%</a:t>
            </a:r>
          </a:p>
          <a:p>
            <a:pPr>
              <a:lnSpc>
                <a:spcPct val="80000"/>
              </a:lnSpc>
            </a:pPr>
            <a:r>
              <a:rPr lang="en-US" dirty="0"/>
              <a:t>Perfect </a:t>
            </a:r>
            <a:r>
              <a:rPr lang="en-US" dirty="0" smtClean="0"/>
              <a:t>honeyword distribution isn’t required:</a:t>
            </a:r>
            <a:r>
              <a:rPr lang="en-US" dirty="0"/>
              <a:t> </a:t>
            </a:r>
            <a:r>
              <a:rPr lang="en-US" dirty="0" smtClean="0"/>
              <a:t>even if adversary can rule out all but two </a:t>
            </a:r>
            <a:r>
              <a:rPr lang="en-US" dirty="0" err="1" smtClean="0"/>
              <a:t>sweetwords</a:t>
            </a:r>
            <a:r>
              <a:rPr lang="en-US" dirty="0" smtClean="0"/>
              <a:t>, we still detect a breach </a:t>
            </a:r>
            <a:r>
              <a:rPr lang="en-US" i="1" dirty="0" smtClean="0"/>
              <a:t>systematically </a:t>
            </a:r>
            <a:r>
              <a:rPr lang="en-US" dirty="0" smtClean="0"/>
              <a:t>with high probability</a:t>
            </a:r>
          </a:p>
          <a:p>
            <a:pPr lvl="1"/>
            <a:r>
              <a:rPr lang="en-US" dirty="0" smtClean="0"/>
              <a:t>E.g., 50% guessing success means prob. 2</a:t>
            </a:r>
            <a:r>
              <a:rPr lang="en-US" baseline="30000" dirty="0" smtClean="0"/>
              <a:t>-</a:t>
            </a:r>
            <a:r>
              <a:rPr lang="en-US" i="1" baseline="30000" dirty="0" smtClean="0"/>
              <a:t>m</a:t>
            </a:r>
            <a:r>
              <a:rPr lang="en-US" dirty="0" smtClean="0"/>
              <a:t> of compromising </a:t>
            </a:r>
            <a:r>
              <a:rPr lang="en-US" i="1" dirty="0" smtClean="0"/>
              <a:t>m</a:t>
            </a:r>
            <a:r>
              <a:rPr lang="en-US" dirty="0" smtClean="0"/>
              <a:t> accounts without detection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832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does honeyword generation have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299"/>
            <a:ext cx="8229600" cy="986367"/>
          </a:xfrm>
        </p:spPr>
        <p:txBody>
          <a:bodyPr>
            <a:normAutofit/>
          </a:bodyPr>
          <a:lstStyle/>
          <a:p>
            <a:r>
              <a:rPr lang="en-US" sz="2200" dirty="0"/>
              <a:t>Generation strategies can be </a:t>
            </a:r>
            <a:r>
              <a:rPr lang="en-US" sz="2200" i="1" dirty="0"/>
              <a:t>hybridized </a:t>
            </a:r>
            <a:r>
              <a:rPr lang="en-US" sz="2200" dirty="0" smtClean="0"/>
              <a:t>as a hedge against failure of one strategy, e.g.,</a:t>
            </a:r>
            <a:endParaRPr lang="en-US" sz="2200" dirty="0"/>
          </a:p>
          <a:p>
            <a:pPr lvl="1"/>
            <a:endParaRPr lang="en-US" sz="2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36630"/>
              </p:ext>
            </p:extLst>
          </p:nvPr>
        </p:nvGraphicFramePr>
        <p:xfrm>
          <a:off x="381000" y="2153037"/>
          <a:ext cx="4191000" cy="22087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1000"/>
              </a:tblGrid>
              <a:tr h="43434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 dirty="0" err="1" smtClean="0">
                          <a:latin typeface="+mn-lt"/>
                          <a:cs typeface="Courier"/>
                        </a:rPr>
                        <a:t>qivole</a:t>
                      </a:r>
                      <a:r>
                        <a:rPr lang="en-US" sz="2400" b="0" dirty="0" smtClean="0">
                          <a:latin typeface="+mn-lt"/>
                          <a:cs typeface="Courier"/>
                        </a:rPr>
                        <a:t>!</a:t>
                      </a: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123asdf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T="34290" marB="34290"/>
                </a:tc>
              </a:tr>
              <a:tr h="80010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err="1" smtClean="0">
                          <a:latin typeface="+mn-lt"/>
                          <a:cs typeface="Courier"/>
                        </a:rPr>
                        <a:t>Please</a:t>
                      </a:r>
                      <a:r>
                        <a:rPr lang="en-US" sz="2400" baseline="0" dirty="0" err="1" smtClean="0">
                          <a:latin typeface="+mn-lt"/>
                          <a:cs typeface="Courier"/>
                        </a:rPr>
                        <a:t>Dismantle</a:t>
                      </a:r>
                      <a:r>
                        <a:rPr lang="en-US" sz="2400" baseline="0" dirty="0" smtClean="0">
                          <a:latin typeface="+mn-lt"/>
                          <a:cs typeface="Courier"/>
                        </a:rPr>
                        <a:t> The</a:t>
                      </a:r>
                      <a:r>
                        <a:rPr lang="en-US" sz="2400" dirty="0" smtClean="0">
                          <a:latin typeface="+mn-lt"/>
                          <a:cs typeface="Courier"/>
                        </a:rPr>
                        <a:t>GreenLine89</a:t>
                      </a:r>
                    </a:p>
                  </a:txBody>
                  <a:tcPr marT="34290" marB="34290"/>
                </a:tc>
              </a:tr>
              <a:tr h="539926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"/>
                        </a:rPr>
                        <a:t>Froggy%71</a:t>
                      </a:r>
                      <a:endParaRPr lang="en-US" sz="2400" dirty="0" smtClean="0">
                        <a:latin typeface="+mn-lt"/>
                        <a:cs typeface="Courier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982087"/>
              </p:ext>
            </p:extLst>
          </p:nvPr>
        </p:nvGraphicFramePr>
        <p:xfrm>
          <a:off x="4572000" y="2153037"/>
          <a:ext cx="4267200" cy="22087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67200"/>
              </a:tblGrid>
              <a:tr h="43434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b="0" dirty="0" err="1" smtClean="0">
                          <a:latin typeface="+mn-lt"/>
                          <a:cs typeface="Courier"/>
                        </a:rPr>
                        <a:t>qivole</a:t>
                      </a:r>
                      <a:r>
                        <a:rPr lang="en-US" sz="2400" b="0" dirty="0" smtClean="0">
                          <a:latin typeface="+mn-lt"/>
                          <a:cs typeface="Courier"/>
                        </a:rPr>
                        <a:t>#</a:t>
                      </a:r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cs typeface="Courier"/>
                        </a:rPr>
                        <a:t>111asdf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T="34290" marB="34290"/>
                </a:tc>
              </a:tr>
              <a:tr h="80010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err="1" smtClean="0">
                          <a:latin typeface="+mn-lt"/>
                          <a:cs typeface="Courier"/>
                        </a:rPr>
                        <a:t>Please</a:t>
                      </a:r>
                      <a:r>
                        <a:rPr lang="en-US" sz="2400" baseline="0" dirty="0" err="1" smtClean="0">
                          <a:latin typeface="+mn-lt"/>
                          <a:cs typeface="Courier"/>
                        </a:rPr>
                        <a:t>Dismantle</a:t>
                      </a:r>
                      <a:r>
                        <a:rPr lang="en-US" sz="2400" baseline="0" dirty="0" smtClean="0">
                          <a:latin typeface="+mn-lt"/>
                          <a:cs typeface="Courier"/>
                        </a:rPr>
                        <a:t> The</a:t>
                      </a:r>
                      <a:r>
                        <a:rPr lang="en-US" sz="2400" dirty="0" smtClean="0">
                          <a:latin typeface="+mn-lt"/>
                          <a:cs typeface="Courier"/>
                        </a:rPr>
                        <a:t>GreenLine12</a:t>
                      </a:r>
                    </a:p>
                  </a:txBody>
                  <a:tcPr marT="34290" marB="34290"/>
                </a:tc>
              </a:tr>
              <a:tr h="539926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"/>
                        </a:rPr>
                        <a:t>Froggy!88</a:t>
                      </a:r>
                      <a:endParaRPr lang="en-US" sz="2400" dirty="0" smtClean="0">
                        <a:latin typeface="+mn-lt"/>
                        <a:cs typeface="Courier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91000" y="2895987"/>
            <a:ext cx="612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550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9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attempt to measure how hard an attacker’s task is to complete</a:t>
            </a:r>
          </a:p>
          <a:p>
            <a:pPr lvl="1"/>
            <a:r>
              <a:rPr lang="en-US" dirty="0" smtClean="0"/>
              <a:t>Assume the password file is stolen and all hashes are reversed</a:t>
            </a:r>
          </a:p>
          <a:p>
            <a:pPr lvl="1"/>
            <a:r>
              <a:rPr lang="en-US" dirty="0" smtClean="0"/>
              <a:t>Attacker must then determine the real password from a set of </a:t>
            </a:r>
            <a:r>
              <a:rPr lang="en-US" dirty="0" err="1" smtClean="0"/>
              <a:t>sweetwords</a:t>
            </a:r>
            <a:endParaRPr lang="en-US" dirty="0" smtClean="0"/>
          </a:p>
          <a:p>
            <a:r>
              <a:rPr lang="en-US" dirty="0" smtClean="0"/>
              <a:t>Additional information about the user is not provided</a:t>
            </a:r>
          </a:p>
          <a:p>
            <a:r>
              <a:rPr lang="en-US" dirty="0" smtClean="0"/>
              <a:t>Test is performed both algorithmically (using a probabilistic model built from real passwords) and manually (leveraging Mechanical Turk)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847087" y="781162"/>
          <a:ext cx="2510265" cy="1961892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836755"/>
                <a:gridCol w="836755"/>
                <a:gridCol w="836755"/>
              </a:tblGrid>
              <a:tr h="64416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Real Password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Password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Tweak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Password Tweak 2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416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Base Password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Base 1 Tweak 1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Base 1 Tweak 2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416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Base Password 2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Base 2 Tweak 1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Base 2 Tweak 2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59604" marR="59604" marT="29802" marB="29802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6579458" y="1071228"/>
            <a:ext cx="1020563" cy="1357097"/>
            <a:chOff x="7543800" y="685800"/>
            <a:chExt cx="914400" cy="990601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7543800" y="685800"/>
              <a:ext cx="2286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543800" y="1143000"/>
              <a:ext cx="2286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543800" y="1676400"/>
              <a:ext cx="2286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8229600" y="685800"/>
              <a:ext cx="2286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8229600" y="1143000"/>
              <a:ext cx="2286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8229600" y="1676400"/>
              <a:ext cx="22860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/>
          <p:cNvCxnSpPr/>
          <p:nvPr/>
        </p:nvCxnSpPr>
        <p:spPr>
          <a:xfrm flipV="1">
            <a:off x="3426164" y="3362417"/>
            <a:ext cx="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426164" y="4581617"/>
            <a:ext cx="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354657" y="781162"/>
            <a:ext cx="1670465" cy="1163224"/>
            <a:chOff x="1142999" y="152401"/>
            <a:chExt cx="1981203" cy="1371599"/>
          </a:xfrm>
        </p:grpSpPr>
        <p:sp>
          <p:nvSpPr>
            <p:cNvPr id="8" name="Vertical Scroll 7"/>
            <p:cNvSpPr/>
            <p:nvPr/>
          </p:nvSpPr>
          <p:spPr>
            <a:xfrm>
              <a:off x="1809113" y="533400"/>
              <a:ext cx="1315089" cy="99060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>
              <a:noAutofit/>
            </a:bodyPr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Filtered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RockYou</a:t>
              </a:r>
              <a:r>
                <a:rPr lang="en-US" sz="1000" dirty="0" smtClean="0">
                  <a:solidFill>
                    <a:schemeClr val="tx1"/>
                  </a:solidFill>
                </a:rPr>
                <a:t> Database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2999" y="152401"/>
              <a:ext cx="1447800" cy="484523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endParaRPr lang="en-US" sz="1300" dirty="0"/>
            </a:p>
          </p:txBody>
        </p:sp>
      </p:grpSp>
      <p:cxnSp>
        <p:nvCxnSpPr>
          <p:cNvPr id="11" name="Straight Arrow Connector 10"/>
          <p:cNvCxnSpPr>
            <a:stCxn id="8" idx="3"/>
            <a:endCxn id="5" idx="1"/>
          </p:cNvCxnSpPr>
          <p:nvPr/>
        </p:nvCxnSpPr>
        <p:spPr>
          <a:xfrm flipV="1">
            <a:off x="1920718" y="1136591"/>
            <a:ext cx="883418" cy="3877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28" idx="1"/>
          </p:cNvCxnSpPr>
          <p:nvPr/>
        </p:nvCxnSpPr>
        <p:spPr>
          <a:xfrm>
            <a:off x="1920718" y="1524333"/>
            <a:ext cx="915541" cy="5816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4409732" y="1879763"/>
            <a:ext cx="1156473" cy="933590"/>
            <a:chOff x="5638801" y="1447800"/>
            <a:chExt cx="1371599" cy="1100829"/>
          </a:xfrm>
        </p:grpSpPr>
        <p:grpSp>
          <p:nvGrpSpPr>
            <p:cNvPr id="68" name="Group 67"/>
            <p:cNvGrpSpPr/>
            <p:nvPr/>
          </p:nvGrpSpPr>
          <p:grpSpPr>
            <a:xfrm>
              <a:off x="5638801" y="1447800"/>
              <a:ext cx="698436" cy="595310"/>
              <a:chOff x="5638801" y="1447800"/>
              <a:chExt cx="698436" cy="595310"/>
            </a:xfrm>
          </p:grpSpPr>
          <p:sp>
            <p:nvSpPr>
              <p:cNvPr id="14" name="Gear"/>
              <p:cNvSpPr>
                <a:spLocks noEditPoints="1" noChangeArrowheads="1"/>
              </p:cNvSpPr>
              <p:nvPr/>
            </p:nvSpPr>
            <p:spPr bwMode="auto">
              <a:xfrm>
                <a:off x="6026040" y="1447800"/>
                <a:ext cx="311197" cy="272916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5" name="AutoShape 5"/>
              <p:cNvSpPr>
                <a:spLocks noEditPoints="1" noChangeArrowheads="1"/>
              </p:cNvSpPr>
              <p:nvPr/>
            </p:nvSpPr>
            <p:spPr bwMode="auto">
              <a:xfrm>
                <a:off x="5638801" y="1560300"/>
                <a:ext cx="372135" cy="326301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" name="AutoShape 6"/>
              <p:cNvSpPr>
                <a:spLocks noEditPoints="1" noChangeArrowheads="1"/>
              </p:cNvSpPr>
              <p:nvPr/>
            </p:nvSpPr>
            <p:spPr bwMode="auto">
              <a:xfrm>
                <a:off x="5880207" y="1680612"/>
                <a:ext cx="413541" cy="36249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658976" y="2133600"/>
              <a:ext cx="1351424" cy="415029"/>
            </a:xfrm>
            <a:prstGeom prst="rect">
              <a:avLst/>
            </a:prstGeom>
            <a:noFill/>
          </p:spPr>
          <p:txBody>
            <a:bodyPr wrap="square" lIns="91429" tIns="45715" rIns="91429" bIns="45715" rtlCol="0">
              <a:spAutoFit/>
            </a:bodyPr>
            <a:lstStyle/>
            <a:p>
              <a:r>
                <a:rPr lang="en-US" sz="1300" dirty="0" smtClean="0"/>
                <a:t>Generator</a:t>
              </a:r>
              <a:endParaRPr lang="en-US" sz="1300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5116466" y="2138257"/>
            <a:ext cx="730621" cy="246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16466" y="1723475"/>
            <a:ext cx="730621" cy="3877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8" idx="1"/>
          </p:cNvCxnSpPr>
          <p:nvPr/>
        </p:nvCxnSpPr>
        <p:spPr>
          <a:xfrm flipH="1">
            <a:off x="4723563" y="4109278"/>
            <a:ext cx="899476" cy="4200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719680" y="3366106"/>
            <a:ext cx="1445780" cy="1639745"/>
            <a:chOff x="5133979" y="3200400"/>
            <a:chExt cx="1714722" cy="1933481"/>
          </a:xfrm>
        </p:grpSpPr>
        <p:pic>
          <p:nvPicPr>
            <p:cNvPr id="22" name="Picture 9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5658976" y="4343400"/>
              <a:ext cx="412090" cy="420693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5133979" y="4784372"/>
              <a:ext cx="1714722" cy="349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Mechanical </a:t>
              </a:r>
              <a:r>
                <a:rPr lang="en-US" sz="1000" dirty="0" err="1" smtClean="0"/>
                <a:t>Turkers</a:t>
              </a:r>
              <a:endParaRPr lang="en-US" sz="1000" dirty="0"/>
            </a:p>
          </p:txBody>
        </p:sp>
        <p:pic>
          <p:nvPicPr>
            <p:cNvPr id="25" name="Picture 11" descr="C:\Program Files\Microsoft Office\MEDIA\CAGCAT10\j0285750.wm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5531297" y="3200400"/>
              <a:ext cx="537417" cy="330262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5257800" y="3505200"/>
              <a:ext cx="1219200" cy="56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Classification Program</a:t>
              </a:r>
              <a:endParaRPr lang="en-US" sz="1000" dirty="0"/>
            </a:p>
          </p:txBody>
        </p:sp>
      </p:grpSp>
      <p:cxnSp>
        <p:nvCxnSpPr>
          <p:cNvPr id="27" name="Straight Arrow Connector 26"/>
          <p:cNvCxnSpPr>
            <a:stCxn id="38" idx="1"/>
          </p:cNvCxnSpPr>
          <p:nvPr/>
        </p:nvCxnSpPr>
        <p:spPr>
          <a:xfrm flipH="1" flipV="1">
            <a:off x="4659315" y="3559976"/>
            <a:ext cx="963725" cy="5493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2731856" y="845785"/>
            <a:ext cx="1185735" cy="1680216"/>
            <a:chOff x="3962401" y="228600"/>
            <a:chExt cx="1406304" cy="1981202"/>
          </a:xfrm>
        </p:grpSpPr>
        <p:sp>
          <p:nvSpPr>
            <p:cNvPr id="5" name="Vertical Scroll 4"/>
            <p:cNvSpPr/>
            <p:nvPr/>
          </p:nvSpPr>
          <p:spPr>
            <a:xfrm>
              <a:off x="3962401" y="228600"/>
              <a:ext cx="1406304" cy="685801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“Real” Passwords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Vertical Scroll 27"/>
            <p:cNvSpPr/>
            <p:nvPr/>
          </p:nvSpPr>
          <p:spPr>
            <a:xfrm>
              <a:off x="3962401" y="1219201"/>
              <a:ext cx="1295401" cy="990601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Training Set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3719069" y="2105947"/>
            <a:ext cx="690663" cy="323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3"/>
          </p:cNvCxnSpPr>
          <p:nvPr/>
        </p:nvCxnSpPr>
        <p:spPr>
          <a:xfrm flipV="1">
            <a:off x="3844889" y="1136591"/>
            <a:ext cx="2002198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623040" y="3236861"/>
            <a:ext cx="1385451" cy="1745361"/>
            <a:chOff x="7391399" y="3048000"/>
            <a:chExt cx="1643171" cy="2058016"/>
          </a:xfrm>
        </p:grpSpPr>
        <p:sp>
          <p:nvSpPr>
            <p:cNvPr id="38" name="Rectangle 37"/>
            <p:cNvSpPr/>
            <p:nvPr/>
          </p:nvSpPr>
          <p:spPr>
            <a:xfrm>
              <a:off x="7391399" y="3048000"/>
              <a:ext cx="1643171" cy="2057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91400" y="3048001"/>
              <a:ext cx="13716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Test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30731" y="3364047"/>
              <a:ext cx="1490772" cy="1741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Base 1 Tweak 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Base 2 Tweak 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Real Tweak 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Base Password1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Real Password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Base 2 Tweak 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Base Password 2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Real Tweak 1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000" dirty="0" smtClean="0"/>
                <a:t>Base 1 Tweak 1</a:t>
              </a:r>
              <a:endParaRPr lang="en-US" sz="1000" dirty="0"/>
            </a:p>
          </p:txBody>
        </p:sp>
      </p:grpSp>
      <p:cxnSp>
        <p:nvCxnSpPr>
          <p:cNvPr id="41" name="Straight Arrow Connector 40"/>
          <p:cNvCxnSpPr>
            <a:endCxn id="39" idx="0"/>
          </p:cNvCxnSpPr>
          <p:nvPr/>
        </p:nvCxnSpPr>
        <p:spPr>
          <a:xfrm flipH="1">
            <a:off x="6201278" y="2743054"/>
            <a:ext cx="948669" cy="4938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</p:cNvCxnSpPr>
          <p:nvPr/>
        </p:nvCxnSpPr>
        <p:spPr>
          <a:xfrm>
            <a:off x="3277969" y="2526001"/>
            <a:ext cx="867354" cy="77548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920718" y="3236859"/>
            <a:ext cx="811138" cy="1615591"/>
            <a:chOff x="3000376" y="3048000"/>
            <a:chExt cx="962025" cy="1905000"/>
          </a:xfrm>
        </p:grpSpPr>
        <p:sp>
          <p:nvSpPr>
            <p:cNvPr id="44" name="Vertical Scroll 43"/>
            <p:cNvSpPr/>
            <p:nvPr/>
          </p:nvSpPr>
          <p:spPr>
            <a:xfrm>
              <a:off x="3000376" y="3048000"/>
              <a:ext cx="962025" cy="685799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Results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Vertical Scroll 44"/>
            <p:cNvSpPr/>
            <p:nvPr/>
          </p:nvSpPr>
          <p:spPr>
            <a:xfrm>
              <a:off x="3000376" y="4267200"/>
              <a:ext cx="962024" cy="685800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Results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 flipH="1">
            <a:off x="2731855" y="3537031"/>
            <a:ext cx="11857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2731855" y="4529331"/>
            <a:ext cx="12849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2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14339" y="1837981"/>
          <a:ext cx="3232244" cy="253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38589" y="1837981"/>
          <a:ext cx="4748485" cy="280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00151"/>
            <a:ext cx="8229600" cy="1113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01752" marR="0" lvl="0" indent="-301752" algn="l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60000"/>
              <a:buFont typeface="Wingdings" charset="2"/>
              <a:buChar char="u"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Even with only 9 choices, the attacker was unable to correctly guess the real password even just half of the time.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Guidance (</a:t>
            </a:r>
            <a:r>
              <a:rPr lang="en-US" dirty="0" err="1" smtClean="0"/>
              <a:t>Django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Honeywords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Walk through an implementation of honeywords, demonstrating components and pieces that are required for deployment</a:t>
            </a:r>
          </a:p>
          <a:p>
            <a:r>
              <a:rPr lang="en-US" dirty="0" smtClean="0"/>
              <a:t>High level presentation to identify major steps</a:t>
            </a:r>
          </a:p>
          <a:p>
            <a:r>
              <a:rPr lang="en-US" dirty="0" smtClean="0"/>
              <a:t>General principles should be easily translated to most frameworks</a:t>
            </a:r>
          </a:p>
          <a:p>
            <a:r>
              <a:rPr lang="en-US" dirty="0" smtClean="0"/>
              <a:t>Example implementation done in </a:t>
            </a:r>
            <a:r>
              <a:rPr lang="en-US" dirty="0" err="1" smtClean="0"/>
              <a:t>Django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https://www.djangoproject.com/</a:t>
            </a:r>
            <a:endParaRPr lang="en-US" dirty="0" smtClean="0"/>
          </a:p>
          <a:p>
            <a:r>
              <a:rPr lang="en-US" dirty="0" smtClean="0"/>
              <a:t>Code will be presented at the very end for those interested</a:t>
            </a:r>
          </a:p>
          <a:p>
            <a:pPr lvl="1"/>
            <a:r>
              <a:rPr lang="en-US" dirty="0" smtClean="0"/>
              <a:t>Email for more information or access to the code.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news about password 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34400" cy="3394472"/>
          </a:xfrm>
        </p:spPr>
        <p:txBody>
          <a:bodyPr/>
          <a:lstStyle/>
          <a:p>
            <a:r>
              <a:rPr lang="en-US" dirty="0" smtClean="0"/>
              <a:t>The good news: </a:t>
            </a:r>
            <a:r>
              <a:rPr lang="en-US" dirty="0"/>
              <a:t>w</a:t>
            </a:r>
            <a:r>
              <a:rPr lang="en-US" dirty="0" smtClean="0"/>
              <a:t>hen talking about password (or PII) breaches, a convenient recent example is always available</a:t>
            </a:r>
            <a:r>
              <a:rPr lang="en-US" dirty="0"/>
              <a:t>!</a:t>
            </a:r>
            <a:endParaRPr lang="en-US" dirty="0" smtClean="0"/>
          </a:p>
          <a:p>
            <a:pPr lvl="1"/>
            <a:r>
              <a:rPr lang="en-US" dirty="0" smtClean="0"/>
              <a:t>October 2013: Adobe</a:t>
            </a:r>
            <a:r>
              <a:rPr lang="en-US" dirty="0"/>
              <a:t> </a:t>
            </a:r>
            <a:r>
              <a:rPr lang="en-US" dirty="0" smtClean="0"/>
              <a:t>lost 130 million ECB-encrypted passwords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bad news: This is all </a:t>
            </a:r>
            <a:r>
              <a:rPr lang="en-US" b="1" dirty="0" smtClean="0"/>
              <a:t>bad news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 rot="21250167">
            <a:off x="2507018" y="2533422"/>
            <a:ext cx="2514601" cy="1109220"/>
            <a:chOff x="-1295400" y="3962400"/>
            <a:chExt cx="2514601" cy="1600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-1295400" y="4800600"/>
              <a:ext cx="2514600" cy="762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latin typeface="Comic Sans MS"/>
                  <a:cs typeface="Comic Sans MS"/>
                </a:rPr>
                <a:t>6</a:t>
              </a:r>
              <a:r>
                <a:rPr lang="en-US" b="1" dirty="0" smtClean="0">
                  <a:latin typeface="Comic Sans MS"/>
                  <a:cs typeface="Comic Sans MS"/>
                </a:rPr>
                <a:t>+ million </a:t>
              </a:r>
              <a:r>
                <a:rPr lang="en-US" dirty="0" smtClean="0">
                  <a:latin typeface="Comic Sans MS"/>
                  <a:cs typeface="Comic Sans MS"/>
                </a:rPr>
                <a:t>passwords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/>
                  <a:cs typeface="Comic Sans MS"/>
                </a:rPr>
                <a:t>June 2012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endParaRPr>
            </a:p>
          </p:txBody>
        </p:sp>
        <p:pic>
          <p:nvPicPr>
            <p:cNvPr id="6" name="Picture 5" descr="imgre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3" t="28469" r="12171" b="36299"/>
            <a:stretch/>
          </p:blipFill>
          <p:spPr>
            <a:xfrm>
              <a:off x="-1295400" y="3962400"/>
              <a:ext cx="2514601" cy="8680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 rot="704291">
            <a:off x="6470700" y="2650025"/>
            <a:ext cx="2514600" cy="1143000"/>
            <a:chOff x="5943600" y="4343400"/>
            <a:chExt cx="2514600" cy="1524000"/>
          </a:xfrm>
        </p:grpSpPr>
        <p:pic>
          <p:nvPicPr>
            <p:cNvPr id="14" name="Picture 13" descr="Evernote_logo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343400"/>
              <a:ext cx="2514600" cy="75285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5" name="Rectangle 14"/>
            <p:cNvSpPr/>
            <p:nvPr/>
          </p:nvSpPr>
          <p:spPr bwMode="auto">
            <a:xfrm>
              <a:off x="5943600" y="5105400"/>
              <a:ext cx="2514600" cy="762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omic Sans MS"/>
                  <a:cs typeface="Comic Sans MS"/>
                </a:rPr>
                <a:t>50 million </a:t>
              </a:r>
              <a:r>
                <a:rPr lang="en-US" dirty="0" smtClean="0">
                  <a:latin typeface="Comic Sans MS"/>
                  <a:cs typeface="Comic Sans MS"/>
                </a:rPr>
                <a:t>passwords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/>
                  <a:cs typeface="Comic Sans MS"/>
                </a:rPr>
                <a:t>March 2013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rot="446951">
            <a:off x="67736" y="2777050"/>
            <a:ext cx="2590800" cy="971550"/>
            <a:chOff x="-1981200" y="4648200"/>
            <a:chExt cx="2590800" cy="1295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1981200" y="5181600"/>
              <a:ext cx="2590800" cy="762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omic Sans MS"/>
                  <a:cs typeface="Comic Sans MS"/>
                </a:rPr>
                <a:t>1.5 million </a:t>
              </a:r>
              <a:r>
                <a:rPr lang="en-US" dirty="0" smtClean="0">
                  <a:latin typeface="Comic Sans MS"/>
                  <a:cs typeface="Comic Sans MS"/>
                </a:rPr>
                <a:t>passwords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/>
                  <a:cs typeface="Comic Sans MS"/>
                </a:rPr>
                <a:t>June 2012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endParaRPr>
            </a:p>
          </p:txBody>
        </p:sp>
        <p:pic>
          <p:nvPicPr>
            <p:cNvPr id="19" name="Picture 18" descr="images-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1200" y="4648200"/>
              <a:ext cx="2590799" cy="5207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4114800" y="2796103"/>
            <a:ext cx="2362200" cy="1143000"/>
            <a:chOff x="3276600" y="4114800"/>
            <a:chExt cx="2362200" cy="15240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76600" y="4876800"/>
              <a:ext cx="2362200" cy="762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omic Sans MS"/>
                  <a:cs typeface="Comic Sans MS"/>
                </a:rPr>
                <a:t>450,000 </a:t>
              </a:r>
              <a:r>
                <a:rPr lang="en-US" dirty="0" smtClean="0">
                  <a:latin typeface="Comic Sans MS"/>
                  <a:cs typeface="Comic Sans MS"/>
                </a:rPr>
                <a:t>passwords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/>
                  <a:cs typeface="Comic Sans MS"/>
                </a:rPr>
                <a:t>July 2012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/>
                <a:cs typeface="Comic Sans MS"/>
              </a:endParaRPr>
            </a:p>
          </p:txBody>
        </p:sp>
        <p:pic>
          <p:nvPicPr>
            <p:cNvPr id="22" name="Picture 21" descr="images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4114800"/>
              <a:ext cx="2362200" cy="81642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9029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Authentication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calls authenticate(username, password)</a:t>
            </a:r>
          </a:p>
          <a:p>
            <a:r>
              <a:rPr lang="en-US" dirty="0" smtClean="0"/>
              <a:t>User’s encoded hashed password is retrieved from the User DB</a:t>
            </a:r>
          </a:p>
          <a:p>
            <a:r>
              <a:rPr lang="en-US" dirty="0" smtClean="0"/>
              <a:t>Supplied password is encoded using the same parameters</a:t>
            </a:r>
          </a:p>
          <a:p>
            <a:r>
              <a:rPr lang="en-US" dirty="0" smtClean="0"/>
              <a:t>Server checks if the computed hash matches the stored hash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6642" y="2122513"/>
            <a:ext cx="11542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encoded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29020" y="2846351"/>
            <a:ext cx="10992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13764" y="2846351"/>
            <a:ext cx="11812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64474" y="2846351"/>
            <a:ext cx="5160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13268" y="2846350"/>
            <a:ext cx="6571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hash</a:t>
            </a:r>
            <a:endParaRPr lang="en-US" dirty="0"/>
          </a:p>
        </p:txBody>
      </p:sp>
      <p:cxnSp>
        <p:nvCxnSpPr>
          <p:cNvPr id="25" name="Elbow Connector 24"/>
          <p:cNvCxnSpPr>
            <a:stCxn id="19" idx="2"/>
            <a:endCxn id="20" idx="0"/>
          </p:cNvCxnSpPr>
          <p:nvPr/>
        </p:nvCxnSpPr>
        <p:spPr>
          <a:xfrm rot="5400000">
            <a:off x="5448954" y="1921525"/>
            <a:ext cx="354506" cy="14951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2"/>
            <a:endCxn id="21" idx="0"/>
          </p:cNvCxnSpPr>
          <p:nvPr/>
        </p:nvCxnSpPr>
        <p:spPr>
          <a:xfrm rot="5400000">
            <a:off x="6111843" y="2584414"/>
            <a:ext cx="354506" cy="1693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9" idx="2"/>
            <a:endCxn id="22" idx="0"/>
          </p:cNvCxnSpPr>
          <p:nvPr/>
        </p:nvCxnSpPr>
        <p:spPr>
          <a:xfrm rot="16200000" flipH="1">
            <a:off x="6620897" y="2244727"/>
            <a:ext cx="354506" cy="8487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9" idx="2"/>
            <a:endCxn id="23" idx="0"/>
          </p:cNvCxnSpPr>
          <p:nvPr/>
        </p:nvCxnSpPr>
        <p:spPr>
          <a:xfrm rot="16200000" flipH="1">
            <a:off x="7030553" y="1835072"/>
            <a:ext cx="354505" cy="16680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n 60"/>
          <p:cNvSpPr/>
          <p:nvPr/>
        </p:nvSpPr>
        <p:spPr>
          <a:xfrm>
            <a:off x="503147" y="3718560"/>
            <a:ext cx="1175657" cy="8590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DB</a:t>
            </a:r>
            <a:endParaRPr lang="en-US" dirty="0"/>
          </a:p>
        </p:txBody>
      </p:sp>
      <p:cxnSp>
        <p:nvCxnSpPr>
          <p:cNvPr id="62" name="Elbow Connector 61"/>
          <p:cNvCxnSpPr>
            <a:stCxn id="61" idx="4"/>
            <a:endCxn id="19" idx="1"/>
          </p:cNvCxnSpPr>
          <p:nvPr/>
        </p:nvCxnSpPr>
        <p:spPr>
          <a:xfrm flipV="1">
            <a:off x="1678804" y="2307179"/>
            <a:ext cx="4117838" cy="1840900"/>
          </a:xfrm>
          <a:prstGeom prst="bentConnector3">
            <a:avLst>
              <a:gd name="adj1" fmla="val 745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2"/>
          <p:cNvGrpSpPr/>
          <p:nvPr/>
        </p:nvGrpSpPr>
        <p:grpSpPr>
          <a:xfrm>
            <a:off x="354656" y="2800960"/>
            <a:ext cx="3820886" cy="454721"/>
            <a:chOff x="354656" y="897012"/>
            <a:chExt cx="3820886" cy="454721"/>
          </a:xfrm>
        </p:grpSpPr>
        <p:sp>
          <p:nvSpPr>
            <p:cNvPr id="64" name="Rectangle 63"/>
            <p:cNvSpPr/>
            <p:nvPr/>
          </p:nvSpPr>
          <p:spPr>
            <a:xfrm>
              <a:off x="354656" y="897012"/>
              <a:ext cx="3820886" cy="4547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authenticate (username, password)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30312" y="942403"/>
              <a:ext cx="1277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(username,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860028" y="941763"/>
              <a:ext cx="119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password)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7" name="Elbow Connector 66"/>
          <p:cNvCxnSpPr>
            <a:stCxn id="65" idx="2"/>
            <a:endCxn id="61" idx="1"/>
          </p:cNvCxnSpPr>
          <p:nvPr/>
        </p:nvCxnSpPr>
        <p:spPr>
          <a:xfrm rot="5400000">
            <a:off x="1478469" y="2828190"/>
            <a:ext cx="502877" cy="12778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862867" y="357150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==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7316976" y="3868238"/>
            <a:ext cx="6571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hash</a:t>
            </a:r>
            <a:endParaRPr lang="en-US" dirty="0"/>
          </a:p>
        </p:txBody>
      </p:sp>
      <p:cxnSp>
        <p:nvCxnSpPr>
          <p:cNvPr id="106" name="Elbow Connector 105"/>
          <p:cNvCxnSpPr>
            <a:stCxn id="23" idx="2"/>
            <a:endCxn id="104" idx="0"/>
          </p:cNvCxnSpPr>
          <p:nvPr/>
        </p:nvCxnSpPr>
        <p:spPr>
          <a:xfrm rot="5400000">
            <a:off x="7517406" y="3343814"/>
            <a:ext cx="652556" cy="3962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66" idx="2"/>
            <a:endCxn id="108" idx="0"/>
          </p:cNvCxnSpPr>
          <p:nvPr/>
        </p:nvCxnSpPr>
        <p:spPr>
          <a:xfrm rot="16200000" flipH="1">
            <a:off x="3226486" y="3448025"/>
            <a:ext cx="639650" cy="1736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20" idx="2"/>
            <a:endCxn id="111" idx="0"/>
          </p:cNvCxnSpPr>
          <p:nvPr/>
        </p:nvCxnSpPr>
        <p:spPr>
          <a:xfrm rot="5400000">
            <a:off x="4452192" y="3428251"/>
            <a:ext cx="639010" cy="2138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21" idx="2"/>
            <a:endCxn id="116" idx="0"/>
          </p:cNvCxnSpPr>
          <p:nvPr/>
        </p:nvCxnSpPr>
        <p:spPr>
          <a:xfrm rot="5400000">
            <a:off x="5617739" y="3265899"/>
            <a:ext cx="636888" cy="536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21"/>
          <p:cNvGrpSpPr/>
          <p:nvPr/>
        </p:nvGrpSpPr>
        <p:grpSpPr>
          <a:xfrm>
            <a:off x="2244177" y="3852571"/>
            <a:ext cx="4483150" cy="371454"/>
            <a:chOff x="2244177" y="3852571"/>
            <a:chExt cx="4483150" cy="371454"/>
          </a:xfrm>
        </p:grpSpPr>
        <p:sp>
          <p:nvSpPr>
            <p:cNvPr id="72" name="Rectangle 71"/>
            <p:cNvSpPr/>
            <p:nvPr/>
          </p:nvSpPr>
          <p:spPr>
            <a:xfrm>
              <a:off x="2244177" y="3868238"/>
              <a:ext cx="4483150" cy="3468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hash(password, algorithm, iterations, salt)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10007" y="3854693"/>
              <a:ext cx="1246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(password,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066640" y="3854693"/>
              <a:ext cx="1196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algorithm,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082466" y="3852571"/>
              <a:ext cx="1170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iterations,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74059" y="3854693"/>
              <a:ext cx="599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salt)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1" name="Elbow Connector 120"/>
          <p:cNvCxnSpPr>
            <a:stCxn id="22" idx="2"/>
            <a:endCxn id="119" idx="0"/>
          </p:cNvCxnSpPr>
          <p:nvPr/>
        </p:nvCxnSpPr>
        <p:spPr>
          <a:xfrm rot="5400000">
            <a:off x="6478646" y="3110818"/>
            <a:ext cx="639010" cy="8487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61" grpId="0" animBg="1"/>
      <p:bldP spid="61" grpId="1" animBg="1"/>
      <p:bldP spid="103" grpId="0"/>
      <p:bldP spid="1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005212" y="3138295"/>
            <a:ext cx="7544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hash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907897" y="3040980"/>
            <a:ext cx="7544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hash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810582" y="2943665"/>
            <a:ext cx="7544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hash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Desired Authentication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calls authenticate(username, password)</a:t>
            </a:r>
          </a:p>
          <a:p>
            <a:r>
              <a:rPr lang="en-US" dirty="0" smtClean="0"/>
              <a:t>User’s encoded hashed passwords are retrieved from the User DB</a:t>
            </a:r>
          </a:p>
          <a:p>
            <a:r>
              <a:rPr lang="en-US" dirty="0" smtClean="0"/>
              <a:t>Supplied password is encoded using the same parameters</a:t>
            </a:r>
          </a:p>
          <a:p>
            <a:r>
              <a:rPr lang="en-US" dirty="0" smtClean="0"/>
              <a:t>Server checks if the computed hash is in the stored hashes</a:t>
            </a:r>
          </a:p>
          <a:p>
            <a:r>
              <a:rPr lang="en-US" dirty="0" smtClean="0"/>
              <a:t>Index of matching hash is checked by the </a:t>
            </a:r>
            <a:r>
              <a:rPr lang="en-US" dirty="0" err="1" smtClean="0"/>
              <a:t>honeychecker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6642" y="2122513"/>
            <a:ext cx="11542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encoded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329020" y="2846351"/>
            <a:ext cx="10992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13764" y="2846351"/>
            <a:ext cx="11812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64474" y="2846351"/>
            <a:ext cx="5160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13267" y="2846350"/>
            <a:ext cx="7544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hash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25" name="Elbow Connector 24"/>
          <p:cNvCxnSpPr>
            <a:stCxn id="19" idx="2"/>
            <a:endCxn id="20" idx="0"/>
          </p:cNvCxnSpPr>
          <p:nvPr/>
        </p:nvCxnSpPr>
        <p:spPr>
          <a:xfrm rot="5400000">
            <a:off x="5448954" y="1921525"/>
            <a:ext cx="354506" cy="14951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2"/>
            <a:endCxn id="21" idx="0"/>
          </p:cNvCxnSpPr>
          <p:nvPr/>
        </p:nvCxnSpPr>
        <p:spPr>
          <a:xfrm rot="5400000">
            <a:off x="6111843" y="2584414"/>
            <a:ext cx="354506" cy="1693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9" idx="2"/>
            <a:endCxn id="22" idx="0"/>
          </p:cNvCxnSpPr>
          <p:nvPr/>
        </p:nvCxnSpPr>
        <p:spPr>
          <a:xfrm rot="16200000" flipH="1">
            <a:off x="6620897" y="2244727"/>
            <a:ext cx="354506" cy="8487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9" idx="2"/>
            <a:endCxn id="23" idx="0"/>
          </p:cNvCxnSpPr>
          <p:nvPr/>
        </p:nvCxnSpPr>
        <p:spPr>
          <a:xfrm rot="16200000" flipH="1">
            <a:off x="7054881" y="1810743"/>
            <a:ext cx="354505" cy="171670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Can 60"/>
          <p:cNvSpPr/>
          <p:nvPr/>
        </p:nvSpPr>
        <p:spPr>
          <a:xfrm>
            <a:off x="503147" y="3718560"/>
            <a:ext cx="1175657" cy="85903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DB</a:t>
            </a:r>
            <a:endParaRPr lang="en-US" dirty="0"/>
          </a:p>
        </p:txBody>
      </p:sp>
      <p:cxnSp>
        <p:nvCxnSpPr>
          <p:cNvPr id="62" name="Elbow Connector 61"/>
          <p:cNvCxnSpPr>
            <a:stCxn id="61" idx="4"/>
            <a:endCxn id="19" idx="1"/>
          </p:cNvCxnSpPr>
          <p:nvPr/>
        </p:nvCxnSpPr>
        <p:spPr>
          <a:xfrm flipV="1">
            <a:off x="1678804" y="2307179"/>
            <a:ext cx="4117838" cy="1840900"/>
          </a:xfrm>
          <a:prstGeom prst="bentConnector3">
            <a:avLst>
              <a:gd name="adj1" fmla="val 745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2"/>
          <p:cNvGrpSpPr/>
          <p:nvPr/>
        </p:nvGrpSpPr>
        <p:grpSpPr>
          <a:xfrm>
            <a:off x="354656" y="2800960"/>
            <a:ext cx="3820886" cy="454721"/>
            <a:chOff x="354656" y="897012"/>
            <a:chExt cx="3820886" cy="454721"/>
          </a:xfrm>
        </p:grpSpPr>
        <p:sp>
          <p:nvSpPr>
            <p:cNvPr id="64" name="Rectangle 63"/>
            <p:cNvSpPr/>
            <p:nvPr/>
          </p:nvSpPr>
          <p:spPr>
            <a:xfrm>
              <a:off x="354656" y="897012"/>
              <a:ext cx="3820886" cy="4547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authenticate (username, password)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30312" y="942403"/>
              <a:ext cx="1277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(username,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860028" y="941763"/>
              <a:ext cx="1198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password)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7" name="Elbow Connector 66"/>
          <p:cNvCxnSpPr>
            <a:stCxn id="65" idx="2"/>
            <a:endCxn id="61" idx="1"/>
          </p:cNvCxnSpPr>
          <p:nvPr/>
        </p:nvCxnSpPr>
        <p:spPr>
          <a:xfrm rot="5400000">
            <a:off x="1478469" y="2828190"/>
            <a:ext cx="502877" cy="12778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66" idx="2"/>
            <a:endCxn id="108" idx="0"/>
          </p:cNvCxnSpPr>
          <p:nvPr/>
        </p:nvCxnSpPr>
        <p:spPr>
          <a:xfrm rot="16200000" flipH="1">
            <a:off x="3226486" y="3448025"/>
            <a:ext cx="639650" cy="17368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20" idx="2"/>
            <a:endCxn id="111" idx="0"/>
          </p:cNvCxnSpPr>
          <p:nvPr/>
        </p:nvCxnSpPr>
        <p:spPr>
          <a:xfrm rot="5400000">
            <a:off x="4452192" y="3428251"/>
            <a:ext cx="639010" cy="21387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21" idx="2"/>
            <a:endCxn id="116" idx="0"/>
          </p:cNvCxnSpPr>
          <p:nvPr/>
        </p:nvCxnSpPr>
        <p:spPr>
          <a:xfrm rot="5400000">
            <a:off x="5617739" y="3265899"/>
            <a:ext cx="636888" cy="536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21"/>
          <p:cNvGrpSpPr/>
          <p:nvPr/>
        </p:nvGrpSpPr>
        <p:grpSpPr>
          <a:xfrm>
            <a:off x="2244177" y="3852571"/>
            <a:ext cx="4483150" cy="371454"/>
            <a:chOff x="2244177" y="3852571"/>
            <a:chExt cx="4483150" cy="371454"/>
          </a:xfrm>
        </p:grpSpPr>
        <p:sp>
          <p:nvSpPr>
            <p:cNvPr id="72" name="Rectangle 71"/>
            <p:cNvSpPr/>
            <p:nvPr/>
          </p:nvSpPr>
          <p:spPr>
            <a:xfrm>
              <a:off x="2244177" y="3868238"/>
              <a:ext cx="4483150" cy="3468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hash(password, algorithm, iterations, salt)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10007" y="3854693"/>
              <a:ext cx="1246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(password,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066640" y="3854693"/>
              <a:ext cx="1196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algorithm,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082466" y="3852571"/>
              <a:ext cx="1170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iterations,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74059" y="3854693"/>
              <a:ext cx="599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salt)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1" name="Elbow Connector 120"/>
          <p:cNvCxnSpPr>
            <a:stCxn id="22" idx="2"/>
            <a:endCxn id="119" idx="0"/>
          </p:cNvCxnSpPr>
          <p:nvPr/>
        </p:nvCxnSpPr>
        <p:spPr>
          <a:xfrm rot="5400000">
            <a:off x="6478646" y="3110818"/>
            <a:ext cx="639010" cy="8487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72" idx="3"/>
            <a:endCxn id="43" idx="2"/>
          </p:cNvCxnSpPr>
          <p:nvPr/>
        </p:nvCxnSpPr>
        <p:spPr>
          <a:xfrm flipV="1">
            <a:off x="6727327" y="3410312"/>
            <a:ext cx="1557790" cy="63137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64419" y="3778747"/>
            <a:ext cx="13889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username, 3</a:t>
            </a:r>
            <a:endParaRPr lang="en-US" dirty="0"/>
          </a:p>
        </p:txBody>
      </p:sp>
      <p:cxnSp>
        <p:nvCxnSpPr>
          <p:cNvPr id="47" name="Elbow Connector 46"/>
          <p:cNvCxnSpPr>
            <a:stCxn id="65" idx="2"/>
            <a:endCxn id="45" idx="0"/>
          </p:cNvCxnSpPr>
          <p:nvPr/>
        </p:nvCxnSpPr>
        <p:spPr>
          <a:xfrm rot="16200000" flipH="1">
            <a:off x="2932341" y="2652180"/>
            <a:ext cx="563064" cy="16900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>
            <a:stCxn id="43" idx="2"/>
            <a:endCxn id="45" idx="0"/>
          </p:cNvCxnSpPr>
          <p:nvPr/>
        </p:nvCxnSpPr>
        <p:spPr>
          <a:xfrm rot="5400000">
            <a:off x="5987796" y="1481425"/>
            <a:ext cx="368435" cy="422620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7050795" y="3292870"/>
            <a:ext cx="1736279" cy="85137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Honeychecker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6742323" y="3138295"/>
            <a:ext cx="0" cy="145294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5" idx="3"/>
            <a:endCxn id="54" idx="1"/>
          </p:cNvCxnSpPr>
          <p:nvPr/>
        </p:nvCxnSpPr>
        <p:spPr>
          <a:xfrm flipV="1">
            <a:off x="4753396" y="3718560"/>
            <a:ext cx="2297399" cy="24485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54" idx="2"/>
          </p:cNvCxnSpPr>
          <p:nvPr/>
        </p:nvCxnSpPr>
        <p:spPr>
          <a:xfrm rot="5400000">
            <a:off x="6154775" y="2654235"/>
            <a:ext cx="274146" cy="32541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87635" y="4221903"/>
            <a:ext cx="115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True/False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43" grpId="2" animBg="1"/>
      <p:bldP spid="42" grpId="0" animBg="1"/>
      <p:bldP spid="42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61" grpId="0" animBg="1"/>
      <p:bldP spid="61" grpId="1" animBg="1"/>
      <p:bldP spid="45" grpId="0" animBg="1"/>
      <p:bldP spid="45" grpId="1" animBg="1"/>
      <p:bldP spid="54" grpId="0" animBg="1"/>
      <p:bldP spid="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Modify the password verification function to implement new logic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Enable communication with a remote system (</a:t>
            </a:r>
            <a:r>
              <a:rPr lang="en-US" dirty="0" err="1" smtClean="0"/>
              <a:t>honeychecker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Change what is stored as the user’s password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Build the </a:t>
            </a:r>
            <a:r>
              <a:rPr lang="en-US" dirty="0" err="1" smtClean="0"/>
              <a:t>honeychecker</a:t>
            </a:r>
            <a:r>
              <a:rPr lang="en-US" dirty="0" smtClean="0"/>
              <a:t> to store indices and verify them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Modify the encoding function to generate honeywords and store their hashes, as well as notifying the </a:t>
            </a:r>
            <a:r>
              <a:rPr lang="en-US" dirty="0" err="1" smtClean="0"/>
              <a:t>honeychecker</a:t>
            </a:r>
            <a:r>
              <a:rPr lang="en-US" dirty="0" smtClean="0"/>
              <a:t> of the correct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Verifier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5648" y="1151334"/>
            <a:ext cx="5413292" cy="3443288"/>
          </a:xfrm>
        </p:spPr>
        <p:txBody>
          <a:bodyPr>
            <a:noAutofit/>
          </a:bodyPr>
          <a:lstStyle/>
          <a:p>
            <a:r>
              <a:rPr lang="en-US" dirty="0" smtClean="0"/>
              <a:t>Verification happens within a “hasher”</a:t>
            </a:r>
          </a:p>
          <a:p>
            <a:pPr lvl="1"/>
            <a:r>
              <a:rPr lang="en-US" dirty="0" smtClean="0"/>
              <a:t>Implements both the verify and encode functions</a:t>
            </a:r>
          </a:p>
          <a:p>
            <a:r>
              <a:rPr lang="en-US" dirty="0" smtClean="0"/>
              <a:t>Different hashers implement different hashing algorithms</a:t>
            </a:r>
          </a:p>
          <a:p>
            <a:r>
              <a:rPr lang="en-US" dirty="0" smtClean="0"/>
              <a:t>System maintains an ordered list of hashers </a:t>
            </a:r>
          </a:p>
          <a:p>
            <a:pPr lvl="1"/>
            <a:r>
              <a:rPr lang="en-US" sz="1900" dirty="0" smtClean="0"/>
              <a:t>At verification, they are tried in order</a:t>
            </a:r>
          </a:p>
          <a:p>
            <a:pPr lvl="1"/>
            <a:r>
              <a:rPr lang="en-US" sz="1900" dirty="0" smtClean="0"/>
              <a:t>Password is re-encoded if it doesn’t use the first listed hasher</a:t>
            </a:r>
          </a:p>
          <a:p>
            <a:pPr lvl="1"/>
            <a:r>
              <a:rPr lang="en-US" sz="1900" dirty="0" smtClean="0"/>
              <a:t>Placing a new hasher at the top of the list will upgrade users automatically as they log in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8259" y="1151334"/>
            <a:ext cx="2632731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Hashers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47416" y="1520328"/>
            <a:ext cx="2482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PBKDF2PasswordHasher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</a:rPr>
              <a:t>BCryptPasswordHasher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SHA1PasswordHasher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MD5PasswordHasher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47416" y="1520328"/>
            <a:ext cx="296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HoneywordHasher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5489E-6 L 3.88889E-6 0.063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3" grpId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 Hasher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700" dirty="0" smtClean="0"/>
              <a:t>Needs a unique name (algorithm)</a:t>
            </a:r>
          </a:p>
          <a:p>
            <a:pPr>
              <a:lnSpc>
                <a:spcPct val="100000"/>
              </a:lnSpc>
            </a:pPr>
            <a:r>
              <a:rPr lang="en-US" sz="1700" dirty="0" smtClean="0"/>
              <a:t>Needs to communicate with the </a:t>
            </a:r>
            <a:r>
              <a:rPr lang="en-US" sz="1700" dirty="0" err="1" smtClean="0"/>
              <a:t>honeychecker</a:t>
            </a:r>
            <a:endParaRPr lang="en-US" sz="1700" dirty="0" smtClean="0"/>
          </a:p>
          <a:p>
            <a:pPr>
              <a:lnSpc>
                <a:spcPct val="100000"/>
              </a:lnSpc>
            </a:pPr>
            <a:r>
              <a:rPr lang="en-US" sz="1700" dirty="0" smtClean="0"/>
              <a:t>Modify the implementation of </a:t>
            </a:r>
          </a:p>
          <a:p>
            <a:pPr lvl="1">
              <a:lnSpc>
                <a:spcPct val="100000"/>
              </a:lnSpc>
            </a:pPr>
            <a:r>
              <a:rPr lang="en-US" sz="1700" dirty="0" smtClean="0"/>
              <a:t>verify(password, encoded) – verifies that stored encoded password is an encoding of the submitted password</a:t>
            </a:r>
          </a:p>
          <a:p>
            <a:pPr lvl="1">
              <a:lnSpc>
                <a:spcPct val="100000"/>
              </a:lnSpc>
            </a:pPr>
            <a:r>
              <a:rPr lang="en-US" sz="1700" dirty="0" smtClean="0"/>
              <a:t>encode(password, salt, iterations) – given a password, salt and number of iterations computes the encoded password that will be stored in the database</a:t>
            </a:r>
          </a:p>
          <a:p>
            <a:pPr>
              <a:lnSpc>
                <a:spcPct val="100000"/>
              </a:lnSpc>
            </a:pPr>
            <a:r>
              <a:rPr lang="en-US" sz="1700" dirty="0" smtClean="0"/>
              <a:t>Additional functions that we will override</a:t>
            </a:r>
          </a:p>
          <a:p>
            <a:pPr lvl="1">
              <a:lnSpc>
                <a:spcPct val="100000"/>
              </a:lnSpc>
            </a:pPr>
            <a:r>
              <a:rPr lang="en-US" sz="1700" dirty="0" smtClean="0"/>
              <a:t>salt() – used to generate a salt value when the user changes or upgrades their password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</a:t>
            </a:r>
            <a:r>
              <a:rPr lang="en-US" dirty="0" err="1" smtClean="0"/>
              <a:t>Sweetwords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Django</a:t>
            </a:r>
            <a:r>
              <a:rPr lang="en-US" dirty="0" smtClean="0"/>
              <a:t> Authentication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err="1" smtClean="0"/>
              <a:t>Django</a:t>
            </a:r>
            <a:r>
              <a:rPr lang="en-US" sz="1400" dirty="0" smtClean="0"/>
              <a:t> maintains a database of users and their hashed passwords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Usernames (max 30 characters) must be unique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Password (max 128 characters) is actually a </a:t>
            </a:r>
            <a:r>
              <a:rPr lang="en-US" sz="1400" dirty="0" err="1" smtClean="0"/>
              <a:t>tuple</a:t>
            </a:r>
            <a:r>
              <a:rPr lang="en-US" sz="1400" dirty="0" smtClean="0"/>
              <a:t> describing the: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&lt;algorithm&gt;: Algorithm used to compute the hash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&lt;iterations&gt;: Number of times to apply the hashing algorithm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&lt;salt&gt;: A user-specific salt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&lt;hash&gt;: The Base64 encoding of the resulting hash value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What </a:t>
            </a:r>
            <a:r>
              <a:rPr lang="en-US" sz="1400" dirty="0" err="1" smtClean="0"/>
              <a:t>django</a:t>
            </a:r>
            <a:r>
              <a:rPr lang="en-US" sz="1400" dirty="0" smtClean="0"/>
              <a:t> calls the encoded password is the concatenation of those strings separated by dollar signs: &lt;algorithm&gt;$&lt;iterations&gt;$&lt;salt&gt;$&lt;hash&gt;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This string is what actually gets stored in the password field of the user database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There is no room in the password field to store more than 2 hashes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To avoid breaking things, we’d prefer not to replace the User model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9" name="Can 8"/>
          <p:cNvSpPr/>
          <p:nvPr/>
        </p:nvSpPr>
        <p:spPr>
          <a:xfrm>
            <a:off x="7065380" y="1463597"/>
            <a:ext cx="1175657" cy="12409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DB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5094" y="3227942"/>
            <a:ext cx="8203180" cy="997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encode(‘passw0rd’, ‘pbkdf2_sha256’, 12000,  ‘nR9uayYDhouC’) = 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‘pbkdf2_sha256$12000$nR9uayYDhouC$yIVCfAB/UfLaEVAo0HSoPcSzwShmNYdmhRLB6pCu0yg=‘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we store the </a:t>
            </a:r>
            <a:r>
              <a:rPr lang="en-US" dirty="0" err="1" smtClean="0"/>
              <a:t>sweetwords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/>
              <a:t>Store the </a:t>
            </a:r>
            <a:r>
              <a:rPr lang="en-US" sz="1800" dirty="0" err="1" smtClean="0"/>
              <a:t>sweetwords</a:t>
            </a:r>
            <a:r>
              <a:rPr lang="en-US" sz="1800" dirty="0" smtClean="0"/>
              <a:t> in their own table, User DB stores a key into that table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Need a key, known to the hasher, that can be used as an index into this table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Hasher knows algorithm, iterations and salt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Hasher can override the salt-generation function, giving even more control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Use the salt as the key</a:t>
            </a:r>
          </a:p>
          <a:p>
            <a:pPr>
              <a:lnSpc>
                <a:spcPct val="100000"/>
              </a:lnSpc>
            </a:pPr>
            <a:r>
              <a:rPr lang="en-US" sz="1800" dirty="0" err="1" smtClean="0"/>
              <a:t>Sweetwords</a:t>
            </a:r>
            <a:r>
              <a:rPr lang="en-US" sz="1800" dirty="0" smtClean="0"/>
              <a:t> database then stores a mapping from a salt to a number of </a:t>
            </a:r>
            <a:r>
              <a:rPr lang="en-US" sz="1800" dirty="0" err="1" smtClean="0"/>
              <a:t>sweetword</a:t>
            </a:r>
            <a:r>
              <a:rPr lang="en-US" sz="1800" dirty="0" smtClean="0"/>
              <a:t> hashes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The salt should be changed every time the user changes password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Ideally old </a:t>
            </a:r>
            <a:r>
              <a:rPr lang="en-US" sz="1800" dirty="0" err="1" smtClean="0"/>
              <a:t>sweetwords</a:t>
            </a:r>
            <a:r>
              <a:rPr lang="en-US" sz="1800" dirty="0" smtClean="0"/>
              <a:t> are deleted when they are no longer in 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Honeychecker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 usually stored in hashed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</a:t>
            </a:r>
            <a:r>
              <a:rPr lang="en-US" dirty="0" smtClean="0"/>
              <a:t> = Alice’s password</a:t>
            </a:r>
          </a:p>
          <a:p>
            <a:r>
              <a:rPr lang="en-US" dirty="0" smtClean="0"/>
              <a:t>System stores mapping  “Alice” 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Wingdings"/>
              </a:rPr>
              <a:t>h</a:t>
            </a:r>
            <a:r>
              <a:rPr lang="en-US" i="1" dirty="0" smtClean="0"/>
              <a:t>(P)</a:t>
            </a:r>
            <a:r>
              <a:rPr lang="en-US" dirty="0" smtClean="0"/>
              <a:t>  in database, for a suitable hash function </a:t>
            </a:r>
            <a:r>
              <a:rPr lang="en-US" i="1" dirty="0" smtClean="0"/>
              <a:t>h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someone (perhaps Alice) tries to log in as Alice,</a:t>
            </a:r>
            <a:br>
              <a:rPr lang="en-US" dirty="0" smtClean="0"/>
            </a:br>
            <a:r>
              <a:rPr lang="en-US" dirty="0" smtClean="0"/>
              <a:t>system computes </a:t>
            </a:r>
            <a:r>
              <a:rPr lang="en-US" i="1" dirty="0" smtClean="0"/>
              <a:t>h(P’)</a:t>
            </a:r>
            <a:r>
              <a:rPr lang="en-US" dirty="0" smtClean="0"/>
              <a:t> of submitted password </a:t>
            </a:r>
            <a:r>
              <a:rPr lang="en-US" i="1" dirty="0" smtClean="0"/>
              <a:t>P’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compares it to </a:t>
            </a:r>
            <a:r>
              <a:rPr lang="en-US" i="1" dirty="0" smtClean="0"/>
              <a:t>h(P)</a:t>
            </a:r>
            <a:r>
              <a:rPr lang="en-US" dirty="0" smtClean="0"/>
              <a:t>.  If equal, login is allowed.</a:t>
            </a:r>
          </a:p>
          <a:p>
            <a:r>
              <a:rPr lang="en-US" dirty="0" smtClean="0"/>
              <a:t>Hash function </a:t>
            </a:r>
            <a:r>
              <a:rPr lang="en-US" i="1" dirty="0" smtClean="0"/>
              <a:t>h</a:t>
            </a:r>
            <a:r>
              <a:rPr lang="en-US" dirty="0" smtClean="0"/>
              <a:t> should be easy to compute, hard to invert.</a:t>
            </a:r>
            <a:br>
              <a:rPr lang="en-US" dirty="0" smtClean="0"/>
            </a:br>
            <a:r>
              <a:rPr lang="en-US" dirty="0" smtClean="0"/>
              <a:t>Such ``</a:t>
            </a:r>
            <a:r>
              <a:rPr lang="en-US" dirty="0"/>
              <a:t>o</a:t>
            </a:r>
            <a:r>
              <a:rPr lang="en-US" dirty="0" smtClean="0"/>
              <a:t>ne-</a:t>
            </a:r>
            <a:r>
              <a:rPr lang="en-US" dirty="0" err="1" smtClean="0"/>
              <a:t>wayness</a:t>
            </a:r>
            <a:r>
              <a:rPr lang="en-US" dirty="0" smtClean="0"/>
              <a:t>’’ makes a stolen hash not so useful to adversary.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4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Stores the index corresponding to a user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Ideally runs on a separate machine or at least separate VM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API supports updates (additions) and index checking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update_index</a:t>
            </a:r>
            <a:r>
              <a:rPr lang="en-US" dirty="0" smtClean="0"/>
              <a:t>(salt, index)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check_index</a:t>
            </a:r>
            <a:r>
              <a:rPr lang="en-US" dirty="0" smtClean="0"/>
              <a:t>(salt, index)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dirty="0" smtClean="0"/>
              <a:t>Ideally old, unused salt/index pairs are removed from the </a:t>
            </a:r>
            <a:r>
              <a:rPr lang="en-US" dirty="0" err="1" smtClean="0"/>
              <a:t>honeychecker</a:t>
            </a:r>
            <a:endParaRPr lang="en-US" dirty="0" smtClean="0"/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dirty="0" smtClean="0"/>
              <a:t>To further harden the system, these calls should only be allowed from known servers over trusted channels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dirty="0" smtClean="0"/>
              <a:t>Probably want to backend the </a:t>
            </a:r>
            <a:r>
              <a:rPr lang="en-US" dirty="0" err="1" smtClean="0"/>
              <a:t>honeychecker</a:t>
            </a:r>
            <a:r>
              <a:rPr lang="en-US" dirty="0" smtClean="0"/>
              <a:t> by a database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Coming back to the verify function in the </a:t>
            </a:r>
            <a:r>
              <a:rPr lang="en-US" dirty="0" err="1" smtClean="0"/>
              <a:t>HoneywordHasher</a:t>
            </a:r>
            <a:r>
              <a:rPr lang="en-US" dirty="0" smtClean="0"/>
              <a:t>…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 the ideal model, the verify function checks if the hash of the submitted password is in the local database. 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not, the password was either </a:t>
            </a:r>
            <a:r>
              <a:rPr lang="en-US" dirty="0" err="1" smtClean="0"/>
              <a:t>mis</a:t>
            </a:r>
            <a:r>
              <a:rPr lang="en-US" dirty="0" smtClean="0"/>
              <a:t>-typed or an online guessing attack is occurring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so, the index in the database is sent to the </a:t>
            </a:r>
            <a:r>
              <a:rPr lang="en-US" dirty="0" err="1" smtClean="0"/>
              <a:t>honeychecker</a:t>
            </a:r>
            <a:r>
              <a:rPr lang="en-US" dirty="0" smtClean="0"/>
              <a:t> for verification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If the index is correct, the user is authenticated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If the index is incorrect, it is likely that the database has been stolen and appropriate action should be taken.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 parameters needed to hash the submitted password are stored in the database as well and must be extracted from the encoded password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This is complicated a little in our case because we had to create a separate </a:t>
            </a:r>
            <a:r>
              <a:rPr lang="en-US" dirty="0" err="1" smtClean="0"/>
              <a:t>sweetword</a:t>
            </a:r>
            <a:r>
              <a:rPr lang="en-US" dirty="0" smtClean="0"/>
              <a:t> database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Verify(password, encoded)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4542" y="1056640"/>
            <a:ext cx="10545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encoded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1557" y="1806368"/>
            <a:ext cx="1197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89130" y="1806368"/>
            <a:ext cx="10989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9288" y="1806369"/>
            <a:ext cx="57322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9840" y="1806371"/>
            <a:ext cx="9162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dummy</a:t>
            </a:r>
            <a:endParaRPr lang="en-US" dirty="0"/>
          </a:p>
        </p:txBody>
      </p:sp>
      <p:cxnSp>
        <p:nvCxnSpPr>
          <p:cNvPr id="10" name="Elbow Connector 9"/>
          <p:cNvCxnSpPr>
            <a:stCxn id="5" idx="2"/>
            <a:endCxn id="6" idx="0"/>
          </p:cNvCxnSpPr>
          <p:nvPr/>
        </p:nvCxnSpPr>
        <p:spPr>
          <a:xfrm rot="5400000">
            <a:off x="3335852" y="690391"/>
            <a:ext cx="380396" cy="185155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2"/>
            <a:endCxn id="7" idx="0"/>
          </p:cNvCxnSpPr>
          <p:nvPr/>
        </p:nvCxnSpPr>
        <p:spPr>
          <a:xfrm rot="5400000">
            <a:off x="4055011" y="1409550"/>
            <a:ext cx="380396" cy="4132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2"/>
            <a:endCxn id="8" idx="0"/>
          </p:cNvCxnSpPr>
          <p:nvPr/>
        </p:nvCxnSpPr>
        <p:spPr>
          <a:xfrm rot="16200000" flipH="1">
            <a:off x="4588666" y="1289134"/>
            <a:ext cx="380397" cy="6540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2"/>
            <a:endCxn id="9" idx="0"/>
          </p:cNvCxnSpPr>
          <p:nvPr/>
        </p:nvCxnSpPr>
        <p:spPr>
          <a:xfrm rot="16200000" flipH="1">
            <a:off x="5064702" y="813099"/>
            <a:ext cx="380399" cy="16061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n 13"/>
          <p:cNvSpPr/>
          <p:nvPr/>
        </p:nvSpPr>
        <p:spPr>
          <a:xfrm>
            <a:off x="4727049" y="2540543"/>
            <a:ext cx="1330925" cy="87491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Sweetword</a:t>
            </a:r>
            <a:r>
              <a:rPr lang="en-US" dirty="0" smtClean="0"/>
              <a:t> DB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050795" y="1337893"/>
            <a:ext cx="1736279" cy="282648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Honeychecker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7493" y="3754960"/>
            <a:ext cx="3999556" cy="5367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0" rIns="0" bIns="91440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                         .index (                          )                      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64158" y="3838690"/>
            <a:ext cx="1197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03041" y="3838690"/>
            <a:ext cx="12182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hashes</a:t>
            </a:r>
            <a:endParaRPr lang="en-US" dirty="0"/>
          </a:p>
        </p:txBody>
      </p:sp>
      <p:cxnSp>
        <p:nvCxnSpPr>
          <p:cNvPr id="20" name="Elbow Connector 19"/>
          <p:cNvCxnSpPr>
            <a:stCxn id="14" idx="3"/>
            <a:endCxn id="27" idx="0"/>
          </p:cNvCxnSpPr>
          <p:nvPr/>
        </p:nvCxnSpPr>
        <p:spPr>
          <a:xfrm rot="5400000">
            <a:off x="3240729" y="1686907"/>
            <a:ext cx="423232" cy="3880335"/>
          </a:xfrm>
          <a:prstGeom prst="bentConnector3">
            <a:avLst>
              <a:gd name="adj1" fmla="val 3879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3" idx="3"/>
            <a:endCxn id="22" idx="1"/>
          </p:cNvCxnSpPr>
          <p:nvPr/>
        </p:nvCxnSpPr>
        <p:spPr>
          <a:xfrm flipV="1">
            <a:off x="4727049" y="2751135"/>
            <a:ext cx="2323746" cy="1272221"/>
          </a:xfrm>
          <a:prstGeom prst="bentConnector3">
            <a:avLst>
              <a:gd name="adj1" fmla="val 4591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hape 82"/>
          <p:cNvCxnSpPr>
            <a:stCxn id="47" idx="3"/>
            <a:endCxn id="24" idx="0"/>
          </p:cNvCxnSpPr>
          <p:nvPr/>
        </p:nvCxnSpPr>
        <p:spPr>
          <a:xfrm flipH="1">
            <a:off x="3462872" y="2835537"/>
            <a:ext cx="197194" cy="1003153"/>
          </a:xfrm>
          <a:prstGeom prst="bentConnector4">
            <a:avLst>
              <a:gd name="adj1" fmla="val -115926"/>
              <a:gd name="adj2" fmla="val 6130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742323" y="968561"/>
            <a:ext cx="0" cy="392840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hape 102"/>
          <p:cNvCxnSpPr>
            <a:stCxn id="8" idx="2"/>
          </p:cNvCxnSpPr>
          <p:nvPr/>
        </p:nvCxnSpPr>
        <p:spPr>
          <a:xfrm rot="16200000" flipH="1">
            <a:off x="5960545" y="1321055"/>
            <a:ext cx="235606" cy="194489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  <a:endCxn id="14" idx="1"/>
          </p:cNvCxnSpPr>
          <p:nvPr/>
        </p:nvCxnSpPr>
        <p:spPr>
          <a:xfrm rot="16200000" flipH="1">
            <a:off x="5066785" y="2214816"/>
            <a:ext cx="364842" cy="2866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80333" y="1056640"/>
            <a:ext cx="11755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password</a:t>
            </a:r>
            <a:endParaRPr lang="en-US" dirty="0"/>
          </a:p>
        </p:txBody>
      </p:sp>
      <p:grpSp>
        <p:nvGrpSpPr>
          <p:cNvPr id="3" name="Group 84"/>
          <p:cNvGrpSpPr/>
          <p:nvPr/>
        </p:nvGrpSpPr>
        <p:grpSpPr>
          <a:xfrm>
            <a:off x="366269" y="2608671"/>
            <a:ext cx="3293797" cy="453732"/>
            <a:chOff x="354657" y="2751135"/>
            <a:chExt cx="3293797" cy="453732"/>
          </a:xfrm>
        </p:grpSpPr>
        <p:sp>
          <p:nvSpPr>
            <p:cNvPr id="47" name="Rectangle 46"/>
            <p:cNvSpPr/>
            <p:nvPr/>
          </p:nvSpPr>
          <p:spPr>
            <a:xfrm>
              <a:off x="354657" y="2751135"/>
              <a:ext cx="3293797" cy="4537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hash(password, salt, iterations)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4748" y="2792400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password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60834" y="2793335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salt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401217" y="2792400"/>
              <a:ext cx="1087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iterations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7" name="Elbow Connector 86"/>
          <p:cNvCxnSpPr>
            <a:stCxn id="80" idx="2"/>
            <a:endCxn id="81" idx="0"/>
          </p:cNvCxnSpPr>
          <p:nvPr/>
        </p:nvCxnSpPr>
        <p:spPr>
          <a:xfrm rot="16200000" flipH="1">
            <a:off x="785040" y="1909045"/>
            <a:ext cx="1223964" cy="257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7" idx="2"/>
            <a:endCxn id="84" idx="0"/>
          </p:cNvCxnSpPr>
          <p:nvPr/>
        </p:nvCxnSpPr>
        <p:spPr>
          <a:xfrm rot="5400000">
            <a:off x="3260570" y="1871917"/>
            <a:ext cx="474236" cy="108180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8" idx="2"/>
            <a:endCxn id="82" idx="0"/>
          </p:cNvCxnSpPr>
          <p:nvPr/>
        </p:nvCxnSpPr>
        <p:spPr>
          <a:xfrm rot="5400000">
            <a:off x="3430310" y="975281"/>
            <a:ext cx="475170" cy="2876011"/>
          </a:xfrm>
          <a:prstGeom prst="bentConnector3">
            <a:avLst>
              <a:gd name="adj1" fmla="val 3432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hape 103"/>
          <p:cNvCxnSpPr>
            <a:stCxn id="22" idx="1"/>
            <a:endCxn id="105" idx="3"/>
          </p:cNvCxnSpPr>
          <p:nvPr/>
        </p:nvCxnSpPr>
        <p:spPr>
          <a:xfrm rot="10800000" flipV="1">
            <a:off x="4588047" y="2751135"/>
            <a:ext cx="2462748" cy="4959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675023" y="3062403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True/False (Alarm)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80" grpId="0" animBg="1"/>
      <p:bldP spid="80" grpId="1" animBg="1"/>
      <p:bldP spid="10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The other half of implementing honeywords is creating them and storing them in the databases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When a user submits a new password (or upgrades an old password) the encode function must: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Create the honeywords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Combine them with the real password to form the </a:t>
            </a:r>
            <a:r>
              <a:rPr lang="en-US" sz="1600" dirty="0" err="1" smtClean="0"/>
              <a:t>sweetword</a:t>
            </a:r>
            <a:r>
              <a:rPr lang="en-US" sz="1600" dirty="0" smtClean="0"/>
              <a:t> list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Randomly order that list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Store the hashes of all </a:t>
            </a:r>
            <a:r>
              <a:rPr lang="en-US" sz="1600" dirty="0" err="1" smtClean="0"/>
              <a:t>sweetwords</a:t>
            </a:r>
            <a:r>
              <a:rPr lang="en-US" sz="1600" dirty="0" smtClean="0"/>
              <a:t> in the </a:t>
            </a:r>
            <a:r>
              <a:rPr lang="en-US" sz="1600" dirty="0" err="1" smtClean="0"/>
              <a:t>Sweetword</a:t>
            </a:r>
            <a:r>
              <a:rPr lang="en-US" sz="1600" dirty="0" smtClean="0"/>
              <a:t> database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Inform the </a:t>
            </a:r>
            <a:r>
              <a:rPr lang="en-US" sz="1600" dirty="0" err="1" smtClean="0"/>
              <a:t>honeychecker</a:t>
            </a:r>
            <a:r>
              <a:rPr lang="en-US" sz="1600" dirty="0" smtClean="0"/>
              <a:t> of the new index associated with the user</a:t>
            </a:r>
          </a:p>
          <a:p>
            <a:pPr lvl="1">
              <a:lnSpc>
                <a:spcPct val="100000"/>
              </a:lnSpc>
            </a:pPr>
            <a:r>
              <a:rPr lang="en-US" sz="1600" dirty="0" smtClean="0"/>
              <a:t>Return something of the correct form to be stored in the User database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encode(</a:t>
            </a:r>
            <a:r>
              <a:rPr lang="en-US" sz="2500" dirty="0" err="1" smtClean="0"/>
              <a:t>new_password</a:t>
            </a:r>
            <a:r>
              <a:rPr lang="en-US" sz="2500" dirty="0" smtClean="0"/>
              <a:t>, salt, iterations)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408" y="1153226"/>
            <a:ext cx="16637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new_password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22145" y="1111027"/>
            <a:ext cx="3293797" cy="4537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gen(</a:t>
            </a:r>
            <a:r>
              <a:rPr lang="en-US" dirty="0" err="1" smtClean="0"/>
              <a:t>new_password</a:t>
            </a:r>
            <a:r>
              <a:rPr lang="en-US" dirty="0" smtClean="0"/>
              <a:t>, </a:t>
            </a:r>
            <a:r>
              <a:rPr lang="en-US" dirty="0" err="1" smtClean="0"/>
              <a:t>base_count</a:t>
            </a:r>
            <a:r>
              <a:rPr lang="en-US" dirty="0" smtClean="0"/>
              <a:t>, training)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4656" y="2005070"/>
            <a:ext cx="1799299" cy="21593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u="sng" dirty="0" smtClean="0"/>
              <a:t>  </a:t>
            </a:r>
            <a:r>
              <a:rPr lang="en-US" u="sng" dirty="0" err="1" smtClean="0"/>
              <a:t>Sweetwords</a:t>
            </a:r>
            <a:r>
              <a:rPr lang="en-US" u="sng" dirty="0" smtClean="0"/>
              <a:t>	 </a:t>
            </a:r>
            <a:endParaRPr lang="en-US" u="sng" dirty="0"/>
          </a:p>
        </p:txBody>
      </p: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>
          <a:xfrm>
            <a:off x="2086206" y="1337892"/>
            <a:ext cx="43593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2"/>
            <a:endCxn id="10" idx="0"/>
          </p:cNvCxnSpPr>
          <p:nvPr/>
        </p:nvCxnSpPr>
        <p:spPr>
          <a:xfrm rot="5400000">
            <a:off x="1013051" y="1763814"/>
            <a:ext cx="482512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050795" y="1337893"/>
            <a:ext cx="1736279" cy="282648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Honeychecker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42323" y="968561"/>
            <a:ext cx="0" cy="392840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39616" y="2064642"/>
            <a:ext cx="2783587" cy="4537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tweak(</a:t>
            </a:r>
            <a:r>
              <a:rPr lang="en-US" dirty="0" err="1" smtClean="0"/>
              <a:t>sweetword</a:t>
            </a:r>
            <a:r>
              <a:rPr lang="en-US" dirty="0" smtClean="0"/>
              <a:t>, </a:t>
            </a:r>
            <a:r>
              <a:rPr lang="en-US" dirty="0" err="1" smtClean="0"/>
              <a:t>tweak_count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5" name="Shape 24"/>
          <p:cNvCxnSpPr>
            <a:stCxn id="8" idx="3"/>
            <a:endCxn id="23" idx="0"/>
          </p:cNvCxnSpPr>
          <p:nvPr/>
        </p:nvCxnSpPr>
        <p:spPr>
          <a:xfrm flipH="1">
            <a:off x="4231410" y="1337893"/>
            <a:ext cx="1584532" cy="726749"/>
          </a:xfrm>
          <a:prstGeom prst="bentConnector4">
            <a:avLst>
              <a:gd name="adj1" fmla="val -14427"/>
              <a:gd name="adj2" fmla="val 6560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3" idx="2"/>
          </p:cNvCxnSpPr>
          <p:nvPr/>
        </p:nvCxnSpPr>
        <p:spPr>
          <a:xfrm rot="5400000">
            <a:off x="3069253" y="1603077"/>
            <a:ext cx="246861" cy="207745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10" idx="2"/>
            <a:endCxn id="32" idx="1"/>
          </p:cNvCxnSpPr>
          <p:nvPr/>
        </p:nvCxnSpPr>
        <p:spPr>
          <a:xfrm rot="16200000" flipH="1">
            <a:off x="1403633" y="4015048"/>
            <a:ext cx="376021" cy="6746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n 38"/>
          <p:cNvSpPr/>
          <p:nvPr/>
        </p:nvSpPr>
        <p:spPr>
          <a:xfrm>
            <a:off x="4957740" y="3289460"/>
            <a:ext cx="1330925" cy="87491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Sweetword</a:t>
            </a:r>
            <a:r>
              <a:rPr lang="en-US" dirty="0" smtClean="0"/>
              <a:t> DB</a:t>
            </a:r>
            <a:endParaRPr lang="en-US" dirty="0"/>
          </a:p>
        </p:txBody>
      </p:sp>
      <p:cxnSp>
        <p:nvCxnSpPr>
          <p:cNvPr id="42" name="Shape 41"/>
          <p:cNvCxnSpPr>
            <a:stCxn id="32" idx="3"/>
            <a:endCxn id="39" idx="3"/>
          </p:cNvCxnSpPr>
          <p:nvPr/>
        </p:nvCxnSpPr>
        <p:spPr>
          <a:xfrm flipV="1">
            <a:off x="5222778" y="4164375"/>
            <a:ext cx="400425" cy="37602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011430" y="3510837"/>
            <a:ext cx="5987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salt</a:t>
            </a:r>
            <a:endParaRPr lang="en-US" dirty="0"/>
          </a:p>
        </p:txBody>
      </p:sp>
      <p:cxnSp>
        <p:nvCxnSpPr>
          <p:cNvPr id="45" name="Elbow Connector 44"/>
          <p:cNvCxnSpPr>
            <a:stCxn id="43" idx="2"/>
            <a:endCxn id="38" idx="0"/>
          </p:cNvCxnSpPr>
          <p:nvPr/>
        </p:nvCxnSpPr>
        <p:spPr>
          <a:xfrm rot="5400000">
            <a:off x="3853765" y="3893261"/>
            <a:ext cx="470115" cy="443930"/>
          </a:xfrm>
          <a:prstGeom prst="bentConnector3">
            <a:avLst>
              <a:gd name="adj1" fmla="val 384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3" idx="3"/>
            <a:endCxn id="21" idx="1"/>
          </p:cNvCxnSpPr>
          <p:nvPr/>
        </p:nvCxnSpPr>
        <p:spPr>
          <a:xfrm flipV="1">
            <a:off x="4610144" y="2751135"/>
            <a:ext cx="2440651" cy="944368"/>
          </a:xfrm>
          <a:prstGeom prst="bentConnector3">
            <a:avLst>
              <a:gd name="adj1" fmla="val 8472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646795" y="3084723"/>
            <a:ext cx="1197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cxnSp>
        <p:nvCxnSpPr>
          <p:cNvPr id="64" name="Elbow Connector 63"/>
          <p:cNvCxnSpPr>
            <a:stCxn id="60" idx="3"/>
            <a:endCxn id="62" idx="1"/>
          </p:cNvCxnSpPr>
          <p:nvPr/>
        </p:nvCxnSpPr>
        <p:spPr>
          <a:xfrm flipV="1">
            <a:off x="2072660" y="3269389"/>
            <a:ext cx="574135" cy="2414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62" idx="3"/>
          </p:cNvCxnSpPr>
          <p:nvPr/>
        </p:nvCxnSpPr>
        <p:spPr>
          <a:xfrm flipV="1">
            <a:off x="3844223" y="2917371"/>
            <a:ext cx="3206572" cy="352018"/>
          </a:xfrm>
          <a:prstGeom prst="bentConnector3">
            <a:avLst>
              <a:gd name="adj1" fmla="val 1401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22409" y="2367573"/>
            <a:ext cx="166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new_password</a:t>
            </a:r>
            <a:endParaRPr lang="en-US" dirty="0"/>
          </a:p>
        </p:txBody>
      </p:sp>
      <p:cxnSp>
        <p:nvCxnSpPr>
          <p:cNvPr id="52" name="Elbow Connector 51"/>
          <p:cNvCxnSpPr>
            <a:stCxn id="7" idx="2"/>
            <a:endCxn id="23" idx="0"/>
          </p:cNvCxnSpPr>
          <p:nvPr/>
        </p:nvCxnSpPr>
        <p:spPr>
          <a:xfrm rot="16200000" flipH="1">
            <a:off x="2471816" y="305048"/>
            <a:ext cx="542084" cy="297710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0065" y="2689494"/>
            <a:ext cx="150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real_tweak1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29913" y="3017992"/>
            <a:ext cx="150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26534" y="3326171"/>
            <a:ext cx="164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base1_tweak1</a:t>
            </a:r>
            <a:endParaRPr lang="en-US" dirty="0"/>
          </a:p>
        </p:txBody>
      </p:sp>
      <p:cxnSp>
        <p:nvCxnSpPr>
          <p:cNvPr id="68" name="Shape 67"/>
          <p:cNvCxnSpPr>
            <a:stCxn id="8" idx="3"/>
            <a:endCxn id="10" idx="0"/>
          </p:cNvCxnSpPr>
          <p:nvPr/>
        </p:nvCxnSpPr>
        <p:spPr>
          <a:xfrm flipH="1">
            <a:off x="1254306" y="1337893"/>
            <a:ext cx="4561636" cy="667177"/>
          </a:xfrm>
          <a:prstGeom prst="bentConnector4">
            <a:avLst>
              <a:gd name="adj1" fmla="val -5011"/>
              <a:gd name="adj2" fmla="val 6700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22145" y="3610911"/>
            <a:ext cx="1197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1928981" y="4313531"/>
            <a:ext cx="3293797" cy="453732"/>
            <a:chOff x="1928981" y="4313531"/>
            <a:chExt cx="3293797" cy="453732"/>
          </a:xfrm>
        </p:grpSpPr>
        <p:sp>
          <p:nvSpPr>
            <p:cNvPr id="32" name="Rectangle 31"/>
            <p:cNvSpPr/>
            <p:nvPr/>
          </p:nvSpPr>
          <p:spPr>
            <a:xfrm>
              <a:off x="1928981" y="4313531"/>
              <a:ext cx="3293797" cy="4537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hash(</a:t>
              </a:r>
              <a:r>
                <a:rPr lang="en-US" dirty="0" err="1" smtClean="0"/>
                <a:t>sweetword</a:t>
              </a:r>
              <a:r>
                <a:rPr lang="en-US" dirty="0" smtClean="0"/>
                <a:t>, salt, iterations)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10938" y="4350284"/>
              <a:ext cx="511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salt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55077" y="4355730"/>
              <a:ext cx="1110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iterations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Elbow Connector 47"/>
          <p:cNvCxnSpPr>
            <a:stCxn id="36" idx="2"/>
            <a:endCxn id="40" idx="0"/>
          </p:cNvCxnSpPr>
          <p:nvPr/>
        </p:nvCxnSpPr>
        <p:spPr>
          <a:xfrm rot="16200000" flipH="1">
            <a:off x="3677758" y="3423343"/>
            <a:ext cx="375487" cy="14892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65386" y="2432404"/>
            <a:ext cx="77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83492" y="2911075"/>
            <a:ext cx="77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7097E-6 L -1.94444E-6 0.063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0865E-6 L 0.00104 0.186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62014E-6 L 0.00104 -0.126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09327E-6 L -0.00104 -0.1238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 animBg="1"/>
      <p:bldP spid="39" grpId="0" animBg="1"/>
      <p:bldP spid="43" grpId="0" animBg="1"/>
      <p:bldP spid="62" grpId="0" animBg="1"/>
      <p:bldP spid="50" grpId="0"/>
      <p:bldP spid="50" grpId="1"/>
      <p:bldP spid="55" grpId="0"/>
      <p:bldP spid="55" grpId="1"/>
      <p:bldP spid="58" grpId="0"/>
      <p:bldP spid="58" grpId="1"/>
      <p:bldP spid="60" grpId="0"/>
      <p:bldP spid="60" grpId="1"/>
      <p:bldP spid="36" grpId="0" animBg="1"/>
      <p:bldP spid="35" grpId="0"/>
      <p:bldP spid="4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354656" y="2377319"/>
            <a:ext cx="5781739" cy="542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encode(</a:t>
            </a:r>
            <a:r>
              <a:rPr lang="en-US" sz="2500" dirty="0" err="1" smtClean="0"/>
              <a:t>new_password</a:t>
            </a:r>
            <a:r>
              <a:rPr lang="en-US" sz="2500" dirty="0" smtClean="0"/>
              <a:t>, salt, iterations)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57</a:t>
            </a:fld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42323" y="968561"/>
            <a:ext cx="0" cy="392840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32" idx="3"/>
            <a:endCxn id="65" idx="2"/>
          </p:cNvCxnSpPr>
          <p:nvPr/>
        </p:nvCxnSpPr>
        <p:spPr>
          <a:xfrm flipV="1">
            <a:off x="5222778" y="2834002"/>
            <a:ext cx="12700" cy="1706395"/>
          </a:xfrm>
          <a:prstGeom prst="bentConnector4">
            <a:avLst>
              <a:gd name="adj1" fmla="val 3318072"/>
              <a:gd name="adj2" fmla="val 566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011430" y="3510837"/>
            <a:ext cx="5987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salt</a:t>
            </a:r>
            <a:endParaRPr lang="en-US" dirty="0"/>
          </a:p>
        </p:txBody>
      </p:sp>
      <p:cxnSp>
        <p:nvCxnSpPr>
          <p:cNvPr id="45" name="Elbow Connector 44"/>
          <p:cNvCxnSpPr>
            <a:stCxn id="43" idx="2"/>
          </p:cNvCxnSpPr>
          <p:nvPr/>
        </p:nvCxnSpPr>
        <p:spPr>
          <a:xfrm rot="5400000">
            <a:off x="3853765" y="3893261"/>
            <a:ext cx="470115" cy="443930"/>
          </a:xfrm>
          <a:prstGeom prst="bentConnector3">
            <a:avLst>
              <a:gd name="adj1" fmla="val 3844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22145" y="3610911"/>
            <a:ext cx="1197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28981" y="4313531"/>
            <a:ext cx="3293797" cy="4537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hash(dummy, salt, iterations)</a:t>
            </a:r>
            <a:endParaRPr lang="en-US" dirty="0"/>
          </a:p>
        </p:txBody>
      </p:sp>
      <p:cxnSp>
        <p:nvCxnSpPr>
          <p:cNvPr id="48" name="Elbow Connector 47"/>
          <p:cNvCxnSpPr>
            <a:stCxn id="36" idx="2"/>
          </p:cNvCxnSpPr>
          <p:nvPr/>
        </p:nvCxnSpPr>
        <p:spPr>
          <a:xfrm rot="16200000" flipH="1">
            <a:off x="3677758" y="3423343"/>
            <a:ext cx="375487" cy="14892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7047" y="2486704"/>
            <a:ext cx="1197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985411" y="2486704"/>
            <a:ext cx="1197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iterations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521495" y="2464670"/>
            <a:ext cx="5987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120209" y="2464670"/>
            <a:ext cx="26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684475" y="2454438"/>
            <a:ext cx="26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182839" y="2454438"/>
            <a:ext cx="26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cxnSp>
        <p:nvCxnSpPr>
          <p:cNvPr id="57" name="Elbow Connector 56"/>
          <p:cNvCxnSpPr>
            <a:stCxn id="36" idx="0"/>
            <a:endCxn id="46" idx="2"/>
          </p:cNvCxnSpPr>
          <p:nvPr/>
        </p:nvCxnSpPr>
        <p:spPr>
          <a:xfrm rot="16200000" flipV="1">
            <a:off x="2475055" y="2965107"/>
            <a:ext cx="754875" cy="53673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3" idx="0"/>
            <a:endCxn id="49" idx="2"/>
          </p:cNvCxnSpPr>
          <p:nvPr/>
        </p:nvCxnSpPr>
        <p:spPr>
          <a:xfrm rot="16200000" flipV="1">
            <a:off x="3727403" y="2927452"/>
            <a:ext cx="676835" cy="4899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51996" y="2464670"/>
            <a:ext cx="15415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dummy hash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7050795" y="1337893"/>
            <a:ext cx="1736279" cy="282648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Honeychecker</a:t>
            </a:r>
            <a:endParaRPr lang="en-US" dirty="0"/>
          </a:p>
        </p:txBody>
      </p:sp>
      <p:sp>
        <p:nvSpPr>
          <p:cNvPr id="74" name="Up Arrow 73"/>
          <p:cNvSpPr/>
          <p:nvPr/>
        </p:nvSpPr>
        <p:spPr>
          <a:xfrm>
            <a:off x="2006386" y="1172640"/>
            <a:ext cx="2378861" cy="93158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39447" y="3426246"/>
            <a:ext cx="11974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dummy</a:t>
            </a:r>
            <a:endParaRPr lang="en-US" dirty="0"/>
          </a:p>
        </p:txBody>
      </p:sp>
      <p:cxnSp>
        <p:nvCxnSpPr>
          <p:cNvPr id="79" name="Shape 78"/>
          <p:cNvCxnSpPr>
            <a:stCxn id="77" idx="2"/>
            <a:endCxn id="32" idx="1"/>
          </p:cNvCxnSpPr>
          <p:nvPr/>
        </p:nvCxnSpPr>
        <p:spPr>
          <a:xfrm rot="16200000" flipH="1">
            <a:off x="1211162" y="3822577"/>
            <a:ext cx="744819" cy="69082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2" grpId="0" animBg="1"/>
      <p:bldP spid="44" grpId="0" animBg="1"/>
      <p:bldP spid="46" grpId="0" animBg="1"/>
      <p:bldP spid="49" grpId="0" animBg="1"/>
      <p:bldP spid="51" grpId="0"/>
      <p:bldP spid="53" grpId="0"/>
      <p:bldP spid="54" grpId="0"/>
      <p:bldP spid="65" grpId="0" animBg="1"/>
      <p:bldP spid="74" grpId="0" animBg="1"/>
      <p:bldP spid="77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Base password generation</a:t>
            </a:r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dirty="0" smtClean="0"/>
              <a:t>Download generation script from Ron’s webpage:</a:t>
            </a:r>
          </a:p>
          <a:p>
            <a:pPr lvl="2">
              <a:lnSpc>
                <a:spcPct val="120000"/>
              </a:lnSpc>
              <a:spcAft>
                <a:spcPts val="300"/>
              </a:spcAft>
            </a:pPr>
            <a:r>
              <a:rPr lang="en-US" dirty="0" smtClean="0">
                <a:hlinkClick r:id="rId2"/>
              </a:rPr>
              <a:t>http://people.csail.mit.edu/rivest/honeywords/gen.py</a:t>
            </a:r>
            <a:endParaRPr lang="en-US" dirty="0" smtClean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dirty="0" smtClean="0"/>
              <a:t>Edit the file to ensure unique generation and inclusion of at least one digit (to allow tweaking)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dirty="0" smtClean="0"/>
              <a:t>Tweaking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Tweak your base password as many times as you like (or can)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Need to ensure tweaks are unique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Reordering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Base and tweaks are then randomly ordered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Salt generation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Because salts are used as key, we need to ensure they are unique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our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n-US" dirty="0" smtClean="0"/>
              <a:t>Modify the password verification function to implement new logic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n-US" dirty="0" smtClean="0"/>
              <a:t>Enable communication with a remote system (</a:t>
            </a:r>
            <a:r>
              <a:rPr lang="en-US" dirty="0" err="1" smtClean="0"/>
              <a:t>honeychecker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n-US" dirty="0" smtClean="0"/>
              <a:t>Change what is stored as the user’s password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n-US" dirty="0" smtClean="0"/>
              <a:t>Build the </a:t>
            </a:r>
            <a:r>
              <a:rPr lang="en-US" dirty="0" err="1" smtClean="0"/>
              <a:t>honeychecker</a:t>
            </a:r>
            <a:r>
              <a:rPr lang="en-US" dirty="0" smtClean="0"/>
              <a:t> to store indices and verify them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n-US" dirty="0" smtClean="0"/>
              <a:t>Modify the encoding function to generate honeywords and store their hashes, as well as notifying the </a:t>
            </a:r>
            <a:r>
              <a:rPr lang="en-US" dirty="0" err="1" smtClean="0"/>
              <a:t>honeychecker</a:t>
            </a:r>
            <a:r>
              <a:rPr lang="en-US" dirty="0" smtClean="0"/>
              <a:t> of the correct index</a:t>
            </a:r>
          </a:p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</a:pPr>
            <a:endParaRPr lang="en-US" dirty="0" smtClean="0"/>
          </a:p>
          <a:p>
            <a:pPr>
              <a:lnSpc>
                <a:spcPct val="120000"/>
              </a:lnSpc>
              <a:buSzPct val="100000"/>
              <a:buFont typeface="Arial" pitchFamily="34" charset="0"/>
              <a:buChar char="•"/>
            </a:pPr>
            <a:r>
              <a:rPr lang="en-US" dirty="0" smtClean="0"/>
              <a:t>The full code implementing everything on this list is included at the end of these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To defeat precomputation attack, a per-user ``salt’’ value </a:t>
            </a:r>
            <a:r>
              <a:rPr lang="en-US" i="1" dirty="0" smtClean="0"/>
              <a:t>s </a:t>
            </a:r>
            <a:r>
              <a:rPr lang="en-US" dirty="0" smtClean="0"/>
              <a:t>is used: system stores mapping “Alice”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Wingdings"/>
              </a:rPr>
              <a:t>(</a:t>
            </a:r>
            <a:r>
              <a:rPr lang="en-US" i="1" dirty="0" err="1" smtClean="0">
                <a:sym typeface="Wingdings"/>
              </a:rPr>
              <a:t>s,h</a:t>
            </a:r>
            <a:r>
              <a:rPr lang="en-US" i="1" dirty="0" smtClean="0">
                <a:sym typeface="Wingdings"/>
              </a:rPr>
              <a:t>(</a:t>
            </a:r>
            <a:r>
              <a:rPr lang="en-US" i="1" dirty="0" err="1" smtClean="0">
                <a:sym typeface="Wingdings"/>
              </a:rPr>
              <a:t>s,P</a:t>
            </a:r>
            <a:r>
              <a:rPr lang="en-US" i="1" dirty="0" smtClean="0">
                <a:sym typeface="Wingdings"/>
              </a:rPr>
              <a:t>))</a:t>
            </a:r>
            <a:r>
              <a:rPr lang="en-US" dirty="0" smtClean="0">
                <a:sym typeface="Wingdings"/>
              </a:rPr>
              <a:t>.  Hash </a:t>
            </a:r>
            <a:r>
              <a:rPr lang="en-US" i="1" dirty="0" smtClean="0">
                <a:sym typeface="Wingdings"/>
              </a:rPr>
              <a:t>h(</a:t>
            </a:r>
            <a:r>
              <a:rPr lang="en-US" i="1" dirty="0" err="1" smtClean="0">
                <a:sym typeface="Wingdings"/>
              </a:rPr>
              <a:t>s,P</a:t>
            </a:r>
            <a:r>
              <a:rPr lang="en-US" i="1" dirty="0" smtClean="0">
                <a:sym typeface="Wingdings"/>
              </a:rPr>
              <a:t>’) </a:t>
            </a:r>
            <a:r>
              <a:rPr lang="en-US" dirty="0" smtClean="0">
                <a:sym typeface="Wingdings"/>
              </a:rPr>
              <a:t>computed for submitted password </a:t>
            </a:r>
            <a:r>
              <a:rPr lang="en-US" i="1" dirty="0" smtClean="0">
                <a:sym typeface="Wingdings"/>
              </a:rPr>
              <a:t>P’ </a:t>
            </a:r>
            <a:r>
              <a:rPr lang="en-US" dirty="0" smtClean="0">
                <a:sym typeface="Wingdings"/>
              </a:rPr>
              <a:t> and compared.</a:t>
            </a:r>
            <a:endParaRPr lang="en-US" dirty="0" smtClean="0"/>
          </a:p>
          <a:p>
            <a:r>
              <a:rPr lang="en-US" dirty="0" smtClean="0"/>
              <a:t>Hashing with salting forces adversary who steals hashes and salts to find passwords by brute-force offline search: adversary repeatedly guesses </a:t>
            </a:r>
            <a:r>
              <a:rPr lang="en-US" i="1" dirty="0" smtClean="0"/>
              <a:t>P’ </a:t>
            </a:r>
            <a:r>
              <a:rPr lang="en-US" dirty="0"/>
              <a:t> </a:t>
            </a:r>
            <a:r>
              <a:rPr lang="en-US" dirty="0" smtClean="0"/>
              <a:t>until a </a:t>
            </a:r>
            <a:r>
              <a:rPr lang="en-US" i="1" dirty="0" smtClean="0"/>
              <a:t>P’ </a:t>
            </a:r>
            <a:r>
              <a:rPr lang="en-US" dirty="0" smtClean="0"/>
              <a:t> is found such that </a:t>
            </a:r>
            <a:r>
              <a:rPr lang="en-US" i="1" dirty="0" smtClean="0"/>
              <a:t>h(</a:t>
            </a:r>
            <a:r>
              <a:rPr lang="en-US" i="1" dirty="0" err="1" smtClean="0"/>
              <a:t>s</a:t>
            </a:r>
            <a:r>
              <a:rPr lang="en-US" dirty="0" err="1" smtClean="0"/>
              <a:t>,</a:t>
            </a:r>
            <a:r>
              <a:rPr lang="en-US" i="1" dirty="0" err="1" smtClean="0"/>
              <a:t>P</a:t>
            </a:r>
            <a:r>
              <a:rPr lang="en-US" i="1" dirty="0" smtClean="0"/>
              <a:t>’</a:t>
            </a:r>
            <a:r>
              <a:rPr lang="en-US" dirty="0" smtClean="0"/>
              <a:t>) = </a:t>
            </a:r>
            <a:r>
              <a:rPr lang="en-US" i="1" dirty="0"/>
              <a:t>h</a:t>
            </a:r>
            <a:r>
              <a:rPr lang="en-US" dirty="0" smtClean="0"/>
              <a:t>(</a:t>
            </a:r>
            <a:r>
              <a:rPr lang="en-US" i="1" dirty="0" err="1" smtClean="0"/>
              <a:t>s</a:t>
            </a:r>
            <a:r>
              <a:rPr lang="en-US" dirty="0" err="1" smtClean="0"/>
              <a:t>,</a:t>
            </a:r>
            <a:r>
              <a:rPr lang="en-US" i="1" dirty="0" err="1" smtClean="0"/>
              <a:t>P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Also, hashing can be hardened (slowed) in various ways (e.g. </a:t>
            </a:r>
            <a:r>
              <a:rPr lang="en-US" dirty="0" err="1" smtClean="0"/>
              <a:t>bcrypt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This all seems good, but… </a:t>
            </a:r>
          </a:p>
        </p:txBody>
      </p:sp>
    </p:spTree>
    <p:extLst>
      <p:ext uri="{BB962C8B-B14F-4D97-AF65-F5344CB8AC3E}">
        <p14:creationId xmlns:p14="http://schemas.microsoft.com/office/powerpoint/2010/main" val="12296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larger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Honeywords are a kind of poor-man’s distributed security system</a:t>
            </a:r>
          </a:p>
          <a:p>
            <a:r>
              <a:rPr lang="en-US" dirty="0"/>
              <a:t>There </a:t>
            </a:r>
            <a:r>
              <a:rPr lang="en-US" dirty="0" smtClean="0"/>
              <a:t>are other, practical approaches to password-breach protection</a:t>
            </a:r>
          </a:p>
          <a:p>
            <a:pPr lvl="1"/>
            <a:r>
              <a:rPr lang="en-US" dirty="0" smtClean="0"/>
              <a:t>Hashing (see Password </a:t>
            </a:r>
            <a:r>
              <a:rPr lang="en-US" dirty="0"/>
              <a:t>H</a:t>
            </a:r>
            <a:r>
              <a:rPr lang="en-US" dirty="0" smtClean="0"/>
              <a:t>ashing </a:t>
            </a:r>
            <a:r>
              <a:rPr lang="en-US" dirty="0"/>
              <a:t>C</a:t>
            </a:r>
            <a:r>
              <a:rPr lang="en-US" dirty="0" smtClean="0"/>
              <a:t>ompetition)</a:t>
            </a:r>
          </a:p>
          <a:p>
            <a:pPr lvl="1"/>
            <a:r>
              <a:rPr lang="en-US" dirty="0" smtClean="0"/>
              <a:t>[Y82] (and many others), Dyadic Security</a:t>
            </a:r>
          </a:p>
          <a:p>
            <a:r>
              <a:rPr lang="en-US" dirty="0"/>
              <a:t>H</a:t>
            </a:r>
            <a:r>
              <a:rPr lang="en-US" dirty="0" smtClean="0"/>
              <a:t>oneywords strike attractive balance between ease of deployment and security</a:t>
            </a:r>
          </a:p>
          <a:p>
            <a:pPr lvl="1"/>
            <a:r>
              <a:rPr lang="en-US" dirty="0" smtClean="0"/>
              <a:t>Little modification to computer system</a:t>
            </a:r>
          </a:p>
          <a:p>
            <a:pPr lvl="1"/>
            <a:r>
              <a:rPr lang="en-US" dirty="0" err="1" smtClean="0"/>
              <a:t>Honeychecker</a:t>
            </a:r>
            <a:r>
              <a:rPr lang="en-US" dirty="0" smtClean="0"/>
              <a:t> is minimalist</a:t>
            </a:r>
          </a:p>
          <a:p>
            <a:pPr lvl="1"/>
            <a:r>
              <a:rPr lang="en-US" dirty="0" smtClean="0"/>
              <a:t>Conceptually simple </a:t>
            </a:r>
          </a:p>
        </p:txBody>
      </p:sp>
    </p:spTree>
    <p:extLst>
      <p:ext uri="{BB962C8B-B14F-4D97-AF65-F5344CB8AC3E}">
        <p14:creationId xmlns:p14="http://schemas.microsoft.com/office/powerpoint/2010/main" val="194453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HoneywordHasher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from </a:t>
            </a:r>
            <a:r>
              <a:rPr lang="en-US" sz="1800" dirty="0" err="1" smtClean="0">
                <a:solidFill>
                  <a:schemeClr val="tx2"/>
                </a:solidFill>
              </a:rPr>
              <a:t>django.contrib.auth.hashers</a:t>
            </a:r>
            <a:r>
              <a:rPr lang="en-US" sz="1800" dirty="0" smtClean="0">
                <a:solidFill>
                  <a:schemeClr val="tx2"/>
                </a:solidFill>
              </a:rPr>
              <a:t> import PBKDF2PasswordHasher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import </a:t>
            </a:r>
            <a:r>
              <a:rPr lang="en-US" sz="1800" dirty="0" err="1" smtClean="0">
                <a:solidFill>
                  <a:schemeClr val="tx2"/>
                </a:solidFill>
              </a:rPr>
              <a:t>xmlrpclib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# Define </a:t>
            </a:r>
            <a:r>
              <a:rPr lang="en-US" sz="1800" dirty="0" err="1" smtClean="0">
                <a:solidFill>
                  <a:schemeClr val="accent2"/>
                </a:solidFill>
              </a:rPr>
              <a:t>HoneywordHasher</a:t>
            </a:r>
            <a:r>
              <a:rPr lang="en-US" sz="1800" dirty="0" smtClean="0">
                <a:solidFill>
                  <a:schemeClr val="accent2"/>
                </a:solidFill>
              </a:rPr>
              <a:t> derived from PBKDF2PasswordHasher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class </a:t>
            </a:r>
            <a:r>
              <a:rPr lang="en-US" sz="1800" dirty="0" err="1" smtClean="0">
                <a:solidFill>
                  <a:schemeClr val="tx2"/>
                </a:solidFill>
              </a:rPr>
              <a:t>HoneywordHasher</a:t>
            </a:r>
            <a:r>
              <a:rPr lang="en-US" sz="1800" dirty="0" smtClean="0">
                <a:solidFill>
                  <a:schemeClr val="tx2"/>
                </a:solidFill>
              </a:rPr>
              <a:t>(PBKDF2PasswordHasher):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# Give our hasher a unique algorithm name to later identify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algorithm = “honeyword_base9_tweak3_pbdkf2_sha256”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# Setup the </a:t>
            </a:r>
            <a:r>
              <a:rPr lang="en-US" sz="1800" dirty="0" err="1" smtClean="0">
                <a:solidFill>
                  <a:schemeClr val="accent2"/>
                </a:solidFill>
              </a:rPr>
              <a:t>honeychecker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</a:t>
            </a:r>
            <a:r>
              <a:rPr lang="en-US" sz="1800" dirty="0" err="1" smtClean="0">
                <a:solidFill>
                  <a:schemeClr val="tx2"/>
                </a:solidFill>
              </a:rPr>
              <a:t>honeychecker</a:t>
            </a:r>
            <a:r>
              <a:rPr lang="en-US" sz="1800" dirty="0" smtClean="0">
                <a:solidFill>
                  <a:schemeClr val="tx2"/>
                </a:solidFill>
              </a:rPr>
              <a:t> = </a:t>
            </a:r>
            <a:r>
              <a:rPr lang="en-US" sz="1800" dirty="0" err="1" smtClean="0">
                <a:solidFill>
                  <a:schemeClr val="tx2"/>
                </a:solidFill>
              </a:rPr>
              <a:t>xmlrpclib.ServerProxy</a:t>
            </a:r>
            <a:r>
              <a:rPr lang="en-US" sz="1800" dirty="0" smtClean="0">
                <a:solidFill>
                  <a:schemeClr val="tx2"/>
                </a:solidFill>
              </a:rPr>
              <a:t>(&lt;</a:t>
            </a:r>
            <a:r>
              <a:rPr lang="en-US" sz="1800" dirty="0" err="1" smtClean="0">
                <a:solidFill>
                  <a:schemeClr val="tx2"/>
                </a:solidFill>
              </a:rPr>
              <a:t>uri</a:t>
            </a:r>
            <a:r>
              <a:rPr lang="en-US" sz="1800" dirty="0" smtClean="0">
                <a:solidFill>
                  <a:schemeClr val="tx2"/>
                </a:solidFill>
              </a:rPr>
              <a:t>&gt;)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 err="1" smtClean="0"/>
              <a:t>HoneywordHasher.hash</a:t>
            </a:r>
            <a:r>
              <a:rPr lang="en-US" dirty="0" smtClean="0"/>
              <a:t>(self, password, salt, iterations)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# Compute pbkdf2 over password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hash = pbkdf2(password, salt, iterations, digest=</a:t>
            </a:r>
            <a:r>
              <a:rPr lang="en-US" dirty="0" err="1" smtClean="0">
                <a:solidFill>
                  <a:schemeClr val="tx2"/>
                </a:solidFill>
              </a:rPr>
              <a:t>self.digest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# Base64 encode the result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return base64.b64encode(hash).decode(‘</a:t>
            </a:r>
            <a:r>
              <a:rPr lang="en-US" dirty="0" err="1" smtClean="0">
                <a:solidFill>
                  <a:schemeClr val="tx2"/>
                </a:solidFill>
              </a:rPr>
              <a:t>ascii</a:t>
            </a:r>
            <a:r>
              <a:rPr lang="en-US" dirty="0" smtClean="0">
                <a:solidFill>
                  <a:schemeClr val="tx2"/>
                </a:solidFill>
              </a:rPr>
              <a:t>’).strip()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HoneywordHasher.salt</a:t>
            </a:r>
            <a:r>
              <a:rPr lang="en-US" dirty="0" smtClean="0"/>
              <a:t>(self)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django.utils.crypto</a:t>
            </a:r>
            <a:r>
              <a:rPr lang="en-US" dirty="0" smtClean="0">
                <a:solidFill>
                  <a:schemeClr val="tx2"/>
                </a:solidFill>
              </a:rPr>
              <a:t> import </a:t>
            </a:r>
            <a:r>
              <a:rPr lang="en-US" dirty="0" err="1" smtClean="0">
                <a:solidFill>
                  <a:schemeClr val="tx2"/>
                </a:solidFill>
              </a:rPr>
              <a:t>get_random_string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def salt(self)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salt = </a:t>
            </a:r>
            <a:r>
              <a:rPr lang="en-US" dirty="0" err="1" smtClean="0">
                <a:solidFill>
                  <a:schemeClr val="tx2"/>
                </a:solidFill>
              </a:rPr>
              <a:t>get_random_string</a:t>
            </a:r>
            <a:r>
              <a:rPr lang="en-US" dirty="0" smtClean="0">
                <a:solidFill>
                  <a:schemeClr val="tx2"/>
                </a:solidFill>
              </a:rPr>
              <a:t>()  </a:t>
            </a:r>
            <a:r>
              <a:rPr lang="en-US" dirty="0" smtClean="0">
                <a:solidFill>
                  <a:schemeClr val="accent2"/>
                </a:solidFill>
              </a:rPr>
              <a:t># Generate a candidate salt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	# Check if the salt already exists, if so, create another one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while </a:t>
            </a:r>
            <a:r>
              <a:rPr lang="en-US" dirty="0" err="1" smtClean="0">
                <a:solidFill>
                  <a:schemeClr val="tx2"/>
                </a:solidFill>
              </a:rPr>
              <a:t>Honeywords.objects.filter</a:t>
            </a:r>
            <a:r>
              <a:rPr lang="en-US" dirty="0" smtClean="0">
                <a:solidFill>
                  <a:schemeClr val="tx2"/>
                </a:solidFill>
              </a:rPr>
              <a:t>(salt=salt).exists():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	salt = </a:t>
            </a:r>
            <a:r>
              <a:rPr lang="en-US" dirty="0" err="1" smtClean="0">
                <a:solidFill>
                  <a:schemeClr val="tx2"/>
                </a:solidFill>
              </a:rPr>
              <a:t>get_random_string</a:t>
            </a:r>
            <a:r>
              <a:rPr lang="en-US" dirty="0" smtClean="0">
                <a:solidFill>
                  <a:schemeClr val="tx2"/>
                </a:solidFill>
              </a:rPr>
              <a:t>()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return salt   </a:t>
            </a:r>
            <a:r>
              <a:rPr lang="en-US" dirty="0" smtClean="0">
                <a:solidFill>
                  <a:schemeClr val="accent2"/>
                </a:solidFill>
              </a:rPr>
              <a:t># Return the unique salt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HoneywordHasher.verify</a:t>
            </a:r>
            <a:r>
              <a:rPr lang="en-US" dirty="0" smtClean="0"/>
              <a:t>(self, password, encoded)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# Pull apart the encoded password that was stored in the database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algorithm, iterations, salt, dummy= </a:t>
            </a:r>
            <a:r>
              <a:rPr lang="en-US" sz="1800" dirty="0" err="1" smtClean="0">
                <a:solidFill>
                  <a:schemeClr val="tx2"/>
                </a:solidFill>
              </a:rPr>
              <a:t>encoded.split</a:t>
            </a:r>
            <a:r>
              <a:rPr lang="en-US" sz="1800" dirty="0" smtClean="0">
                <a:solidFill>
                  <a:schemeClr val="tx2"/>
                </a:solidFill>
              </a:rPr>
              <a:t>(‘$’, 3)</a:t>
            </a:r>
            <a:endParaRPr lang="en-US" sz="1800" dirty="0" smtClean="0"/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# Grab the honeyword hashes from the database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hashes = </a:t>
            </a:r>
            <a:r>
              <a:rPr lang="en-US" sz="1800" dirty="0" err="1" smtClean="0">
                <a:solidFill>
                  <a:schemeClr val="tx2"/>
                </a:solidFill>
              </a:rPr>
              <a:t>pickle.loads</a:t>
            </a:r>
            <a:r>
              <a:rPr lang="en-US" sz="1800" dirty="0" smtClean="0">
                <a:solidFill>
                  <a:schemeClr val="tx2"/>
                </a:solidFill>
              </a:rPr>
              <a:t>(</a:t>
            </a:r>
            <a:r>
              <a:rPr lang="en-US" sz="1800" dirty="0" err="1" smtClean="0">
                <a:solidFill>
                  <a:schemeClr val="tx2"/>
                </a:solidFill>
              </a:rPr>
              <a:t>Sweetwords.objects.get</a:t>
            </a:r>
            <a:r>
              <a:rPr lang="en-US" sz="1800" dirty="0" smtClean="0">
                <a:solidFill>
                  <a:schemeClr val="tx2"/>
                </a:solidFill>
              </a:rPr>
              <a:t>(salt = salt).</a:t>
            </a:r>
            <a:r>
              <a:rPr lang="en-US" sz="1800" dirty="0" err="1" smtClean="0">
                <a:solidFill>
                  <a:schemeClr val="tx2"/>
                </a:solidFill>
              </a:rPr>
              <a:t>sweetwords</a:t>
            </a:r>
            <a:r>
              <a:rPr lang="en-US" sz="18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accent2"/>
                </a:solidFill>
              </a:rPr>
              <a:t># Use a helper function to hash the provided password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hash = </a:t>
            </a:r>
            <a:r>
              <a:rPr lang="en-US" sz="1800" dirty="0" err="1" smtClean="0">
                <a:solidFill>
                  <a:schemeClr val="tx2"/>
                </a:solidFill>
              </a:rPr>
              <a:t>self.hash</a:t>
            </a:r>
            <a:r>
              <a:rPr lang="en-US" sz="1800" dirty="0" smtClean="0">
                <a:solidFill>
                  <a:schemeClr val="tx2"/>
                </a:solidFill>
              </a:rPr>
              <a:t>(password, salt, </a:t>
            </a:r>
            <a:r>
              <a:rPr lang="en-US" sz="1800" dirty="0" err="1" smtClean="0">
                <a:solidFill>
                  <a:schemeClr val="tx2"/>
                </a:solidFill>
              </a:rPr>
              <a:t>int</a:t>
            </a:r>
            <a:r>
              <a:rPr lang="en-US" sz="1800" dirty="0" smtClean="0">
                <a:solidFill>
                  <a:schemeClr val="tx2"/>
                </a:solidFill>
              </a:rPr>
              <a:t>(iterations))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if hash in hashes: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# Make sure the submitted hash is in the local database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		#Check with the </a:t>
            </a:r>
            <a:r>
              <a:rPr lang="en-US" sz="1800" dirty="0" err="1" smtClean="0">
                <a:solidFill>
                  <a:schemeClr val="accent2"/>
                </a:solidFill>
              </a:rPr>
              <a:t>honeychecker</a:t>
            </a:r>
            <a:r>
              <a:rPr lang="en-US" sz="1800" dirty="0" smtClean="0">
                <a:solidFill>
                  <a:schemeClr val="accent2"/>
                </a:solidFill>
              </a:rPr>
              <a:t> to see if the index is correct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	return </a:t>
            </a:r>
            <a:r>
              <a:rPr lang="en-US" sz="1800" dirty="0" err="1" smtClean="0">
                <a:solidFill>
                  <a:schemeClr val="tx2"/>
                </a:solidFill>
              </a:rPr>
              <a:t>honeychecker.check_index</a:t>
            </a:r>
            <a:r>
              <a:rPr lang="en-US" sz="1800" dirty="0" smtClean="0">
                <a:solidFill>
                  <a:schemeClr val="tx2"/>
                </a:solidFill>
              </a:rPr>
              <a:t>(salt, </a:t>
            </a:r>
            <a:r>
              <a:rPr lang="en-US" sz="1800" dirty="0" err="1" smtClean="0">
                <a:solidFill>
                  <a:schemeClr val="tx2"/>
                </a:solidFill>
              </a:rPr>
              <a:t>hashes.index</a:t>
            </a:r>
            <a:r>
              <a:rPr lang="en-US" sz="1800" dirty="0" smtClean="0">
                <a:solidFill>
                  <a:schemeClr val="tx2"/>
                </a:solidFill>
              </a:rPr>
              <a:t>(hash))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return False  </a:t>
            </a:r>
            <a:r>
              <a:rPr lang="en-US" sz="1800" dirty="0" smtClean="0">
                <a:solidFill>
                  <a:schemeClr val="accent2"/>
                </a:solidFill>
              </a:rPr>
              <a:t>#Return false if the hash isn’t even in the local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HoneywordHasher.encode</a:t>
            </a:r>
            <a:r>
              <a:rPr lang="en-US" sz="2500" dirty="0" smtClean="0"/>
              <a:t>(self, password, salt, iterations)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#Put the real password in the list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</a:rPr>
              <a:t>sweetwords</a:t>
            </a:r>
            <a:r>
              <a:rPr lang="en-US" dirty="0" smtClean="0">
                <a:solidFill>
                  <a:schemeClr val="tx2"/>
                </a:solidFill>
              </a:rPr>
              <a:t> = [password]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# Add generated honeywords to the list as well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</a:rPr>
              <a:t>sweetwords.extend</a:t>
            </a:r>
            <a:r>
              <a:rPr lang="en-US" dirty="0" smtClean="0">
                <a:solidFill>
                  <a:schemeClr val="tx2"/>
                </a:solidFill>
              </a:rPr>
              <a:t>(honeywordgen.gen(password, &lt;bases&gt;, [&lt;</a:t>
            </a:r>
            <a:r>
              <a:rPr lang="en-US" dirty="0" err="1" smtClean="0">
                <a:solidFill>
                  <a:schemeClr val="tx2"/>
                </a:solidFill>
              </a:rPr>
              <a:t>pwfiles</a:t>
            </a:r>
            <a:r>
              <a:rPr lang="en-US" dirty="0" smtClean="0">
                <a:solidFill>
                  <a:schemeClr val="tx2"/>
                </a:solidFill>
              </a:rPr>
              <a:t>&gt;]))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# Add tweaks of all the </a:t>
            </a:r>
            <a:r>
              <a:rPr lang="en-US" dirty="0" err="1" smtClean="0">
                <a:solidFill>
                  <a:schemeClr val="accent2"/>
                </a:solidFill>
              </a:rPr>
              <a:t>sweetwords</a:t>
            </a:r>
            <a:r>
              <a:rPr lang="en-US" dirty="0" smtClean="0">
                <a:solidFill>
                  <a:schemeClr val="accent2"/>
                </a:solidFill>
              </a:rPr>
              <a:t> to the list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in range(&lt;bases+1&gt;):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sweetwords.extend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honeywordtweak.tweak</a:t>
            </a:r>
            <a:r>
              <a:rPr lang="en-US" dirty="0" smtClean="0">
                <a:solidFill>
                  <a:schemeClr val="tx2"/>
                </a:solidFill>
              </a:rPr>
              <a:t>(passwords[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], &lt;tweaks&gt;))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# Randomly permute the </a:t>
            </a:r>
            <a:r>
              <a:rPr lang="en-US" dirty="0" err="1" smtClean="0">
                <a:solidFill>
                  <a:schemeClr val="accent2"/>
                </a:solidFill>
              </a:rPr>
              <a:t>sweetword</a:t>
            </a:r>
            <a:r>
              <a:rPr lang="en-US" dirty="0" smtClean="0">
                <a:solidFill>
                  <a:schemeClr val="accent2"/>
                </a:solidFill>
              </a:rPr>
              <a:t> order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</a:rPr>
              <a:t>random.shuffle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sweetwords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HoneywordHasher.encode</a:t>
            </a:r>
            <a:r>
              <a:rPr lang="en-US" sz="2500" dirty="0" smtClean="0"/>
              <a:t>(self, password, salt, iterations)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hashes = [ ]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 err="1" smtClean="0">
                <a:solidFill>
                  <a:schemeClr val="tx2"/>
                </a:solidFill>
              </a:rPr>
              <a:t>swd</a:t>
            </a:r>
            <a:r>
              <a:rPr lang="en-US" dirty="0" smtClean="0">
                <a:solidFill>
                  <a:schemeClr val="tx2"/>
                </a:solidFill>
              </a:rPr>
              <a:t> in </a:t>
            </a:r>
            <a:r>
              <a:rPr lang="en-US" dirty="0" err="1" smtClean="0">
                <a:solidFill>
                  <a:schemeClr val="tx2"/>
                </a:solidFill>
              </a:rPr>
              <a:t>sweetwords</a:t>
            </a:r>
            <a:r>
              <a:rPr lang="en-US" dirty="0" smtClean="0">
                <a:solidFill>
                  <a:schemeClr val="tx2"/>
                </a:solidFill>
              </a:rPr>
              <a:t>:   </a:t>
            </a:r>
            <a:r>
              <a:rPr lang="en-US" dirty="0" smtClean="0">
                <a:solidFill>
                  <a:schemeClr val="accent2"/>
                </a:solidFill>
              </a:rPr>
              <a:t># Hash all of the passwords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hashes.append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self.hash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swd</a:t>
            </a:r>
            <a:r>
              <a:rPr lang="en-US" dirty="0" smtClean="0">
                <a:solidFill>
                  <a:schemeClr val="tx2"/>
                </a:solidFill>
              </a:rPr>
              <a:t>, salt, iterations))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# Update the </a:t>
            </a:r>
            <a:r>
              <a:rPr lang="en-US" dirty="0" err="1" smtClean="0">
                <a:solidFill>
                  <a:schemeClr val="accent2"/>
                </a:solidFill>
              </a:rPr>
              <a:t>honeychecker</a:t>
            </a:r>
            <a:r>
              <a:rPr lang="en-US" dirty="0" smtClean="0">
                <a:solidFill>
                  <a:schemeClr val="accent2"/>
                </a:solidFill>
              </a:rPr>
              <a:t> with a new salt and index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</a:rPr>
              <a:t>self.honeychecker.update_index</a:t>
            </a:r>
            <a:r>
              <a:rPr lang="en-US" dirty="0" smtClean="0">
                <a:solidFill>
                  <a:schemeClr val="tx2"/>
                </a:solidFill>
              </a:rPr>
              <a:t>(salt, </a:t>
            </a:r>
            <a:r>
              <a:rPr lang="en-US" dirty="0" err="1" smtClean="0">
                <a:solidFill>
                  <a:schemeClr val="tx2"/>
                </a:solidFill>
              </a:rPr>
              <a:t>sweetwords.index</a:t>
            </a:r>
            <a:r>
              <a:rPr lang="en-US" dirty="0" smtClean="0">
                <a:solidFill>
                  <a:schemeClr val="tx2"/>
                </a:solidFill>
              </a:rPr>
              <a:t>(password))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# Create a new honeyword entry for the local database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h = </a:t>
            </a:r>
            <a:r>
              <a:rPr lang="en-US" dirty="0" err="1" smtClean="0">
                <a:solidFill>
                  <a:schemeClr val="tx2"/>
                </a:solidFill>
              </a:rPr>
              <a:t>Sweetwords</a:t>
            </a:r>
            <a:r>
              <a:rPr lang="en-US" dirty="0" smtClean="0">
                <a:solidFill>
                  <a:schemeClr val="tx2"/>
                </a:solidFill>
              </a:rPr>
              <a:t>(salt = salt, </a:t>
            </a:r>
            <a:r>
              <a:rPr lang="en-US" dirty="0" err="1" smtClean="0">
                <a:solidFill>
                  <a:schemeClr val="tx2"/>
                </a:solidFill>
              </a:rPr>
              <a:t>sweetwords</a:t>
            </a:r>
            <a:r>
              <a:rPr lang="en-US" dirty="0" smtClean="0">
                <a:solidFill>
                  <a:schemeClr val="tx2"/>
                </a:solidFill>
              </a:rPr>
              <a:t> = </a:t>
            </a:r>
            <a:r>
              <a:rPr lang="en-US" dirty="0" err="1" smtClean="0">
                <a:solidFill>
                  <a:schemeClr val="tx2"/>
                </a:solidFill>
              </a:rPr>
              <a:t>pickle.dumps</a:t>
            </a:r>
            <a:r>
              <a:rPr lang="en-US" dirty="0" smtClean="0">
                <a:solidFill>
                  <a:schemeClr val="tx2"/>
                </a:solidFill>
              </a:rPr>
              <a:t>(hashes))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</a:rPr>
              <a:t>h.save</a:t>
            </a:r>
            <a:r>
              <a:rPr lang="en-US" dirty="0" smtClean="0">
                <a:solidFill>
                  <a:schemeClr val="tx2"/>
                </a:solidFill>
              </a:rPr>
              <a:t>()  </a:t>
            </a:r>
            <a:r>
              <a:rPr lang="en-US" dirty="0" smtClean="0">
                <a:solidFill>
                  <a:schemeClr val="accent2"/>
                </a:solidFill>
              </a:rPr>
              <a:t>#Write to the database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# Return what is expected for storage in the User database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return “%s$%d$%s$%s” % (</a:t>
            </a:r>
            <a:r>
              <a:rPr lang="en-US" dirty="0" err="1" smtClean="0">
                <a:solidFill>
                  <a:schemeClr val="tx2"/>
                </a:solidFill>
              </a:rPr>
              <a:t>self.algorithm</a:t>
            </a:r>
            <a:r>
              <a:rPr lang="en-US" dirty="0" smtClean="0">
                <a:solidFill>
                  <a:schemeClr val="tx2"/>
                </a:solidFill>
              </a:rPr>
              <a:t>, iterations, salt, hashes[0])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honeywordgen.py</a:t>
            </a:r>
            <a:br>
              <a:rPr lang="en-US" dirty="0" smtClean="0"/>
            </a:br>
            <a:r>
              <a:rPr lang="en-US" dirty="0" smtClean="0"/>
              <a:t>Modifying generation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1752" lvl="2" indent="-301752">
              <a:lnSpc>
                <a:spcPct val="100000"/>
              </a:lnSpc>
              <a:spcAft>
                <a:spcPts val="300"/>
              </a:spcAft>
            </a:pPr>
            <a:r>
              <a:rPr lang="en-US" dirty="0" smtClean="0"/>
              <a:t>Downloaded from: </a:t>
            </a:r>
            <a:r>
              <a:rPr lang="en-US" dirty="0" smtClean="0">
                <a:hlinkClick r:id="rId2"/>
              </a:rPr>
              <a:t>http://people.csail.mit.edu/rivest/honeywords/gen.py</a:t>
            </a:r>
            <a:endParaRPr lang="en-US" dirty="0" smtClean="0"/>
          </a:p>
          <a:p>
            <a:pPr marL="301752" lvl="2" indent="-301752">
              <a:lnSpc>
                <a:spcPct val="100000"/>
              </a:lnSpc>
              <a:spcAft>
                <a:spcPts val="300"/>
              </a:spcAft>
            </a:pPr>
            <a:r>
              <a:rPr lang="en-US" dirty="0" smtClean="0"/>
              <a:t>Black = existing code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Blue = additions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Red = deletions</a:t>
            </a:r>
          </a:p>
          <a:p>
            <a:pPr marL="301752" lvl="2" indent="-301752">
              <a:lnSpc>
                <a:spcPct val="100000"/>
              </a:lnSpc>
              <a:spcAft>
                <a:spcPts val="3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#########################################################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 #### PARAMETERS CONTROLLING PASSWORD GENERATION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/>
              <a:t>nL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tx2"/>
                </a:solidFill>
              </a:rPr>
              <a:t>8</a:t>
            </a:r>
            <a:r>
              <a:rPr lang="en-US" dirty="0" smtClean="0"/>
              <a:t>   # password must have at least </a:t>
            </a:r>
            <a:r>
              <a:rPr lang="en-US" dirty="0" err="1" smtClean="0"/>
              <a:t>nL</a:t>
            </a:r>
            <a:r>
              <a:rPr lang="en-US" dirty="0" smtClean="0"/>
              <a:t> letters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/>
              <a:t>nD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en-US" dirty="0" smtClean="0"/>
              <a:t>  # password must have at least </a:t>
            </a:r>
            <a:r>
              <a:rPr lang="en-US" dirty="0" err="1" smtClean="0"/>
              <a:t>nD</a:t>
            </a:r>
            <a:r>
              <a:rPr lang="en-US" dirty="0" smtClean="0"/>
              <a:t> digit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/>
              <a:t>nS</a:t>
            </a:r>
            <a:r>
              <a:rPr lang="en-US" dirty="0" smtClean="0"/>
              <a:t> = 0  # password must have at least </a:t>
            </a:r>
            <a:r>
              <a:rPr lang="en-US" dirty="0" err="1" smtClean="0"/>
              <a:t>nS</a:t>
            </a:r>
            <a:r>
              <a:rPr lang="en-US" dirty="0" smtClean="0"/>
              <a:t> special (non-letter non-digit)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561"/>
            <a:ext cx="8610600" cy="4057650"/>
          </a:xfrm>
        </p:spPr>
        <p:txBody>
          <a:bodyPr>
            <a:normAutofit/>
          </a:bodyPr>
          <a:lstStyle/>
          <a:p>
            <a:r>
              <a:rPr lang="en-US" dirty="0" smtClean="0"/>
              <a:t>Real passwords are often </a:t>
            </a:r>
            <a:r>
              <a:rPr lang="en-US" i="1" dirty="0" smtClean="0"/>
              <a:t>weak</a:t>
            </a:r>
            <a:r>
              <a:rPr lang="en-US" dirty="0" smtClean="0"/>
              <a:t> and </a:t>
            </a:r>
            <a:r>
              <a:rPr lang="en-US" i="1" dirty="0" smtClean="0"/>
              <a:t>easily guessed</a:t>
            </a:r>
            <a:r>
              <a:rPr lang="en-US" dirty="0" smtClean="0"/>
              <a:t>.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tudy of 69</a:t>
            </a:r>
            <a:r>
              <a:rPr lang="en-US" dirty="0"/>
              <a:t>M</a:t>
            </a:r>
            <a:r>
              <a:rPr lang="en-US" dirty="0" smtClean="0"/>
              <a:t> Yahoo passwords [B12] shows that:</a:t>
            </a:r>
          </a:p>
          <a:p>
            <a:pPr lvl="2"/>
            <a:r>
              <a:rPr lang="en-US" sz="1600" dirty="0" smtClean="0"/>
              <a:t>1.08% of users had </a:t>
            </a:r>
            <a:r>
              <a:rPr lang="en-US" sz="1600" i="1" dirty="0" smtClean="0"/>
              <a:t>same</a:t>
            </a:r>
            <a:r>
              <a:rPr lang="en-US" sz="1600" dirty="0" smtClean="0"/>
              <a:t> password (is </a:t>
            </a:r>
            <a:r>
              <a:rPr lang="en-US" sz="1600" i="1" dirty="0" smtClean="0"/>
              <a:t>your</a:t>
            </a:r>
            <a:r>
              <a:rPr lang="en-US" sz="1600" dirty="0" smtClean="0"/>
              <a:t> password “123456” ?)</a:t>
            </a:r>
          </a:p>
          <a:p>
            <a:pPr lvl="2"/>
            <a:r>
              <a:rPr lang="en-US" sz="1600" dirty="0" smtClean="0"/>
              <a:t>About half had strength no more than 22</a:t>
            </a:r>
            <a:r>
              <a:rPr lang="en-US" sz="1600" dirty="0"/>
              <a:t> </a:t>
            </a:r>
            <a:r>
              <a:rPr lang="en-US" sz="1600" dirty="0" smtClean="0"/>
              <a:t>bits (4M tries to break)</a:t>
            </a:r>
            <a:endParaRPr lang="en-US" sz="1600" i="1" dirty="0" smtClean="0"/>
          </a:p>
          <a:p>
            <a:r>
              <a:rPr lang="en-US" dirty="0"/>
              <a:t>P</a:t>
            </a:r>
            <a:r>
              <a:rPr lang="en-US" dirty="0" smtClean="0"/>
              <a:t>assword-hash crackers now use models or sets of real passwords:</a:t>
            </a:r>
          </a:p>
          <a:p>
            <a:pPr lvl="1"/>
            <a:r>
              <a:rPr lang="en-US" dirty="0" smtClean="0"/>
              <a:t>[WAdMG09] uses probabilistic context-free grammar</a:t>
            </a:r>
          </a:p>
          <a:p>
            <a:pPr lvl="1"/>
            <a:r>
              <a:rPr lang="en-US" dirty="0" smtClean="0"/>
              <a:t>Crackers use, e.g., </a:t>
            </a:r>
            <a:r>
              <a:rPr lang="en-US" dirty="0" err="1" smtClean="0"/>
              <a:t>RockYou</a:t>
            </a:r>
            <a:r>
              <a:rPr lang="en-US" dirty="0" smtClean="0"/>
              <a:t> </a:t>
            </a:r>
            <a:r>
              <a:rPr lang="en-US" dirty="0"/>
              <a:t>2009 </a:t>
            </a:r>
            <a:r>
              <a:rPr lang="en-US" dirty="0" smtClean="0"/>
              <a:t>database of 32 million passwords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>
                <a:solidFill>
                  <a:srgbClr val="FF0000"/>
                </a:solidFill>
              </a:rPr>
              <a:t>assume in this talk that hashes can be cracked and passwords are effectively </a:t>
            </a:r>
            <a:r>
              <a:rPr lang="en-US" dirty="0" smtClean="0">
                <a:solidFill>
                  <a:srgbClr val="FF0000"/>
                </a:solidFill>
              </a:rPr>
              <a:t>stored in </a:t>
            </a:r>
            <a:r>
              <a:rPr lang="en-US" dirty="0">
                <a:solidFill>
                  <a:srgbClr val="FF0000"/>
                </a:solidFill>
              </a:rPr>
              <a:t>the clear.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138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honeywordgen.py (cont)</a:t>
            </a:r>
            <a:br>
              <a:rPr lang="en-US" dirty="0" smtClean="0"/>
            </a:br>
            <a:r>
              <a:rPr lang="en-US" dirty="0" smtClean="0"/>
              <a:t>Ensure generated passwords are unique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smtClean="0"/>
              <a:t>def </a:t>
            </a:r>
            <a:r>
              <a:rPr lang="en-US" sz="2200" dirty="0" err="1" smtClean="0"/>
              <a:t>generate_passwords</a:t>
            </a:r>
            <a:r>
              <a:rPr lang="en-US" sz="2200" dirty="0" smtClean="0"/>
              <a:t>( n, </a:t>
            </a:r>
            <a:r>
              <a:rPr lang="en-US" sz="2200" dirty="0" err="1" smtClean="0"/>
              <a:t>pw_list</a:t>
            </a:r>
            <a:r>
              <a:rPr lang="en-US" sz="2200" dirty="0" smtClean="0"/>
              <a:t> ):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smtClean="0"/>
              <a:t>""" print n passwords and return list of them """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err="1" smtClean="0"/>
              <a:t>ans</a:t>
            </a:r>
            <a:r>
              <a:rPr lang="en-US" sz="2200" dirty="0" smtClean="0"/>
              <a:t> = [ ]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smtClean="0"/>
              <a:t>for t in range( n ):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smtClean="0"/>
              <a:t>	pw = </a:t>
            </a:r>
            <a:r>
              <a:rPr lang="en-US" sz="2200" dirty="0" err="1" smtClean="0"/>
              <a:t>make_password</a:t>
            </a:r>
            <a:r>
              <a:rPr lang="en-US" sz="2200" dirty="0" smtClean="0"/>
              <a:t>(</a:t>
            </a:r>
            <a:r>
              <a:rPr lang="en-US" sz="2200" dirty="0" err="1" smtClean="0"/>
              <a:t>pw_list</a:t>
            </a:r>
            <a:r>
              <a:rPr lang="en-US" sz="2200" dirty="0" smtClean="0"/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solidFill>
                  <a:schemeClr val="tx2"/>
                </a:solidFill>
              </a:rPr>
              <a:t>while pw in </a:t>
            </a:r>
            <a:r>
              <a:rPr lang="en-US" sz="2200" dirty="0" err="1" smtClean="0">
                <a:solidFill>
                  <a:schemeClr val="tx2"/>
                </a:solidFill>
              </a:rPr>
              <a:t>ans</a:t>
            </a:r>
            <a:r>
              <a:rPr lang="en-US" sz="2200" dirty="0" smtClean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		pw = </a:t>
            </a:r>
            <a:r>
              <a:rPr lang="en-US" sz="2200" dirty="0" err="1" smtClean="0">
                <a:solidFill>
                  <a:schemeClr val="tx2"/>
                </a:solidFill>
              </a:rPr>
              <a:t>make_password</a:t>
            </a:r>
            <a:r>
              <a:rPr lang="en-US" sz="2200" dirty="0" smtClean="0">
                <a:solidFill>
                  <a:schemeClr val="tx2"/>
                </a:solidFill>
              </a:rPr>
              <a:t>(</a:t>
            </a:r>
            <a:r>
              <a:rPr lang="en-US" sz="2200" dirty="0" err="1" smtClean="0">
                <a:solidFill>
                  <a:schemeClr val="tx2"/>
                </a:solidFill>
              </a:rPr>
              <a:t>pw_list</a:t>
            </a:r>
            <a:r>
              <a:rPr lang="en-US" sz="2200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ans.append</a:t>
            </a:r>
            <a:r>
              <a:rPr lang="en-US" sz="2200" dirty="0" smtClean="0"/>
              <a:t>( pw ) 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200" dirty="0" smtClean="0"/>
              <a:t>return </a:t>
            </a:r>
            <a:r>
              <a:rPr lang="en-US" sz="2200" dirty="0" err="1" smtClean="0"/>
              <a:t>ans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honeywordgen.py</a:t>
            </a:r>
            <a:br>
              <a:rPr lang="en-US" dirty="0" smtClean="0"/>
            </a:br>
            <a:r>
              <a:rPr lang="en-US" dirty="0" smtClean="0"/>
              <a:t>Make a generation function, remove 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dirty="0" smtClean="0"/>
              <a:t>def </a:t>
            </a:r>
            <a:r>
              <a:rPr lang="en-US" sz="1600" strike="sngStrike" dirty="0" smtClean="0">
                <a:solidFill>
                  <a:srgbClr val="FF0000"/>
                </a:solidFill>
              </a:rPr>
              <a:t>main()</a:t>
            </a:r>
            <a:r>
              <a:rPr lang="en-US" sz="1600" dirty="0" smtClean="0">
                <a:solidFill>
                  <a:schemeClr val="tx2"/>
                </a:solidFill>
              </a:rPr>
              <a:t>gen(password, n, filenames):</a:t>
            </a:r>
            <a:r>
              <a:rPr lang="en-US" sz="1600" dirty="0" smtClean="0"/>
              <a:t>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dirty="0" smtClean="0"/>
              <a:t>	# get number of passwords desired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dirty="0" smtClean="0"/>
              <a:t>	</a:t>
            </a:r>
            <a:r>
              <a:rPr lang="en-US" sz="1600" strike="sngStrike" dirty="0" smtClean="0">
                <a:solidFill>
                  <a:srgbClr val="FF0000"/>
                </a:solidFill>
              </a:rPr>
              <a:t>if </a:t>
            </a:r>
            <a:r>
              <a:rPr lang="en-US" sz="1600" strike="sngStrike" dirty="0" err="1" smtClean="0">
                <a:solidFill>
                  <a:srgbClr val="FF0000"/>
                </a:solidFill>
              </a:rPr>
              <a:t>len</a:t>
            </a:r>
            <a:r>
              <a:rPr lang="en-US" sz="1600" strike="sngStrike" dirty="0" smtClean="0">
                <a:solidFill>
                  <a:srgbClr val="FF0000"/>
                </a:solidFill>
              </a:rPr>
              <a:t>(</a:t>
            </a:r>
            <a:r>
              <a:rPr lang="en-US" sz="1600" strike="sngStrike" dirty="0" err="1" smtClean="0">
                <a:solidFill>
                  <a:srgbClr val="FF0000"/>
                </a:solidFill>
              </a:rPr>
              <a:t>sys.argv</a:t>
            </a:r>
            <a:r>
              <a:rPr lang="en-US" sz="1600" strike="sngStrike" dirty="0" smtClean="0">
                <a:solidFill>
                  <a:srgbClr val="FF0000"/>
                </a:solidFill>
              </a:rPr>
              <a:t>) &gt; 1: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strike="sngStrike" dirty="0" smtClean="0">
                <a:solidFill>
                  <a:srgbClr val="FF0000"/>
                </a:solidFill>
              </a:rPr>
              <a:t>		n = </a:t>
            </a:r>
            <a:r>
              <a:rPr lang="en-US" sz="1600" strike="sngStrike" dirty="0" err="1" smtClean="0">
                <a:solidFill>
                  <a:srgbClr val="FF0000"/>
                </a:solidFill>
              </a:rPr>
              <a:t>int</a:t>
            </a:r>
            <a:r>
              <a:rPr lang="en-US" sz="1600" strike="sngStrike" dirty="0" smtClean="0">
                <a:solidFill>
                  <a:srgbClr val="FF0000"/>
                </a:solidFill>
              </a:rPr>
              <a:t>(</a:t>
            </a:r>
            <a:r>
              <a:rPr lang="en-US" sz="1600" strike="sngStrike" dirty="0" err="1" smtClean="0">
                <a:solidFill>
                  <a:srgbClr val="FF0000"/>
                </a:solidFill>
              </a:rPr>
              <a:t>sys.argv</a:t>
            </a:r>
            <a:r>
              <a:rPr lang="en-US" sz="1600" strike="sngStrike" dirty="0" smtClean="0">
                <a:solidFill>
                  <a:srgbClr val="FF0000"/>
                </a:solidFill>
              </a:rPr>
              <a:t>[1])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strike="sngStrike" dirty="0" smtClean="0">
                <a:solidFill>
                  <a:srgbClr val="FF0000"/>
                </a:solidFill>
              </a:rPr>
              <a:t>	else: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strike="sngStrike" dirty="0" smtClean="0">
                <a:solidFill>
                  <a:srgbClr val="FF0000"/>
                </a:solidFill>
              </a:rPr>
              <a:t>		n = 19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strike="sngStrike" dirty="0" smtClean="0">
                <a:solidFill>
                  <a:srgbClr val="FF0000"/>
                </a:solidFill>
              </a:rPr>
              <a:t>	# read password files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strike="sngStrike" dirty="0" smtClean="0">
                <a:solidFill>
                  <a:srgbClr val="FF0000"/>
                </a:solidFill>
              </a:rPr>
              <a:t>	filenames = </a:t>
            </a:r>
            <a:r>
              <a:rPr lang="en-US" sz="1600" strike="sngStrike" dirty="0" err="1" smtClean="0">
                <a:solidFill>
                  <a:srgbClr val="FF0000"/>
                </a:solidFill>
              </a:rPr>
              <a:t>sys.argv</a:t>
            </a:r>
            <a:r>
              <a:rPr lang="en-US" sz="1600" strike="sngStrike" dirty="0" smtClean="0">
                <a:solidFill>
                  <a:srgbClr val="FF0000"/>
                </a:solidFill>
              </a:rPr>
              <a:t>[2:]          # skip "gen.py" and n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pw_list</a:t>
            </a:r>
            <a:r>
              <a:rPr lang="en-US" sz="1600" dirty="0" smtClean="0"/>
              <a:t> = </a:t>
            </a:r>
            <a:r>
              <a:rPr lang="en-US" sz="1600" dirty="0" err="1" smtClean="0"/>
              <a:t>read_password_files</a:t>
            </a:r>
            <a:r>
              <a:rPr lang="en-US" sz="1600" dirty="0" smtClean="0"/>
              <a:t>(filenames)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dirty="0" smtClean="0"/>
              <a:t>	…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dirty="0" smtClean="0"/>
              <a:t># import </a:t>
            </a:r>
            <a:r>
              <a:rPr lang="en-US" sz="1600" dirty="0" err="1" smtClean="0"/>
              <a:t>cProfile</a:t>
            </a:r>
            <a:r>
              <a:rPr lang="en-US" sz="1600" dirty="0" smtClean="0"/>
              <a:t>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dirty="0" smtClean="0"/>
              <a:t># </a:t>
            </a:r>
            <a:r>
              <a:rPr lang="en-US" sz="1600" dirty="0" err="1" smtClean="0"/>
              <a:t>cProfile.run</a:t>
            </a:r>
            <a:r>
              <a:rPr lang="en-US" sz="1600" dirty="0" smtClean="0"/>
              <a:t>("main()") </a:t>
            </a:r>
          </a:p>
          <a:p>
            <a:pPr>
              <a:lnSpc>
                <a:spcPct val="100000"/>
              </a:lnSpc>
              <a:spcAft>
                <a:spcPts val="100"/>
              </a:spcAft>
              <a:buNone/>
            </a:pPr>
            <a:r>
              <a:rPr lang="en-US" sz="1600" strike="sngStrike" dirty="0" smtClean="0">
                <a:solidFill>
                  <a:srgbClr val="FF0000"/>
                </a:solidFill>
              </a:rPr>
              <a:t>main()</a:t>
            </a:r>
            <a:endParaRPr lang="en-US" sz="1600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Tweaking function - 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piece of the password you will tweak (input, length)</a:t>
            </a:r>
          </a:p>
          <a:p>
            <a:pPr lvl="1"/>
            <a:r>
              <a:rPr lang="en-US" dirty="0" smtClean="0"/>
              <a:t>If that piece is numeric, replace with different digits of same length</a:t>
            </a:r>
          </a:p>
          <a:p>
            <a:pPr lvl="2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str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random.randrange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pow</a:t>
            </a:r>
            <a:r>
              <a:rPr lang="en-US" dirty="0" smtClean="0">
                <a:solidFill>
                  <a:schemeClr val="tx2"/>
                </a:solidFill>
              </a:rPr>
              <a:t>(10, length))).</a:t>
            </a:r>
            <a:r>
              <a:rPr lang="en-US" dirty="0" err="1" smtClean="0">
                <a:solidFill>
                  <a:schemeClr val="tx2"/>
                </a:solidFill>
              </a:rPr>
              <a:t>zfill</a:t>
            </a:r>
            <a:r>
              <a:rPr lang="en-US" dirty="0" smtClean="0">
                <a:solidFill>
                  <a:schemeClr val="tx2"/>
                </a:solidFill>
              </a:rPr>
              <a:t>(length)</a:t>
            </a:r>
          </a:p>
          <a:p>
            <a:pPr lvl="1"/>
            <a:r>
              <a:rPr lang="en-US" dirty="0" smtClean="0"/>
              <a:t>If symbols, create a translation table</a:t>
            </a:r>
          </a:p>
          <a:p>
            <a:pPr lvl="2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</a:rPr>
              <a:t>symbolchars</a:t>
            </a:r>
            <a:r>
              <a:rPr lang="en-US" dirty="0" smtClean="0">
                <a:solidFill>
                  <a:schemeClr val="tx2"/>
                </a:solidFill>
              </a:rPr>
              <a:t> = [‘!’, ‘@’, ‘#’, ‘$’, ‘%’, ‘^’, ‘&amp;’, ‘*’, ‘(‘, ‘)’, ‘_’, ‘+’, ‘=‘, ‘-’, ‘`’, ‘~’, ‘&lt;‘, ‘&gt;’, ‘?’, ‘/’, ‘\\’, ‘\’’, ‘”’, ‘;’, ‘:’, ‘{‘, ‘}’, ‘[‘, ‘]’, ‘|’, ‘.’, ‘\,’, ‘ ‘]</a:t>
            </a:r>
          </a:p>
          <a:p>
            <a:pPr lvl="2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shuffled = </a:t>
            </a:r>
            <a:r>
              <a:rPr lang="en-US" dirty="0" err="1" smtClean="0">
                <a:solidFill>
                  <a:schemeClr val="tx2"/>
                </a:solidFill>
              </a:rPr>
              <a:t>random.shuffle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copy.deepcopy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symbolchars</a:t>
            </a:r>
            <a:r>
              <a:rPr lang="en-US" dirty="0" smtClean="0">
                <a:solidFill>
                  <a:schemeClr val="tx2"/>
                </a:solidFill>
              </a:rPr>
              <a:t>))</a:t>
            </a:r>
          </a:p>
          <a:p>
            <a:pPr lvl="2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translation = </a:t>
            </a:r>
            <a:r>
              <a:rPr lang="en-US" dirty="0" err="1" smtClean="0">
                <a:solidFill>
                  <a:schemeClr val="tx2"/>
                </a:solidFill>
              </a:rPr>
              <a:t>str.maketrans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symbolchars</a:t>
            </a:r>
            <a:r>
              <a:rPr lang="en-US" dirty="0" smtClean="0">
                <a:solidFill>
                  <a:schemeClr val="tx2"/>
                </a:solidFill>
              </a:rPr>
              <a:t>, shuffled)</a:t>
            </a:r>
          </a:p>
          <a:p>
            <a:pPr lvl="2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err="1" smtClean="0">
                <a:solidFill>
                  <a:schemeClr val="tx2"/>
                </a:solidFill>
              </a:rPr>
              <a:t>input.translate</a:t>
            </a:r>
            <a:r>
              <a:rPr lang="en-US" dirty="0" smtClean="0">
                <a:solidFill>
                  <a:schemeClr val="tx2"/>
                </a:solidFill>
              </a:rPr>
              <a:t>(translation)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Sweetwords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django.db</a:t>
            </a:r>
            <a:r>
              <a:rPr lang="en-US" dirty="0" smtClean="0">
                <a:solidFill>
                  <a:schemeClr val="tx2"/>
                </a:solidFill>
              </a:rPr>
              <a:t> import models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class </a:t>
            </a:r>
            <a:r>
              <a:rPr lang="en-US" dirty="0" err="1" smtClean="0">
                <a:solidFill>
                  <a:schemeClr val="tx2"/>
                </a:solidFill>
              </a:rPr>
              <a:t>Sweetwords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models.Model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# Our index is the salt value.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salt = </a:t>
            </a:r>
            <a:r>
              <a:rPr lang="en-US" dirty="0" err="1" smtClean="0">
                <a:solidFill>
                  <a:schemeClr val="tx2"/>
                </a:solidFill>
              </a:rPr>
              <a:t>models.CharField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max_length</a:t>
            </a:r>
            <a:r>
              <a:rPr lang="en-US" dirty="0" smtClean="0">
                <a:solidFill>
                  <a:schemeClr val="tx2"/>
                </a:solidFill>
              </a:rPr>
              <a:t>=128)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# Allow the </a:t>
            </a:r>
            <a:r>
              <a:rPr lang="en-US" dirty="0" err="1" smtClean="0">
                <a:solidFill>
                  <a:schemeClr val="accent2"/>
                </a:solidFill>
              </a:rPr>
              <a:t>sweetwords</a:t>
            </a:r>
            <a:r>
              <a:rPr lang="en-US" dirty="0" smtClean="0">
                <a:solidFill>
                  <a:schemeClr val="accent2"/>
                </a:solidFill>
              </a:rPr>
              <a:t> field to store a huge number of hashes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sweetwords</a:t>
            </a:r>
            <a:r>
              <a:rPr lang="en-US" dirty="0" smtClean="0">
                <a:solidFill>
                  <a:schemeClr val="tx2"/>
                </a:solidFill>
              </a:rPr>
              <a:t> = </a:t>
            </a:r>
            <a:r>
              <a:rPr lang="en-US" dirty="0" err="1" smtClean="0">
                <a:solidFill>
                  <a:schemeClr val="tx2"/>
                </a:solidFill>
              </a:rPr>
              <a:t>models.CharField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max_length</a:t>
            </a:r>
            <a:r>
              <a:rPr lang="en-US" dirty="0" smtClean="0">
                <a:solidFill>
                  <a:schemeClr val="tx2"/>
                </a:solidFill>
              </a:rPr>
              <a:t> = 65536)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SimpleXMLRPCServer</a:t>
            </a:r>
            <a:r>
              <a:rPr lang="en-US" dirty="0" smtClean="0">
                <a:solidFill>
                  <a:schemeClr val="tx2"/>
                </a:solidFill>
              </a:rPr>
              <a:t> import </a:t>
            </a:r>
            <a:r>
              <a:rPr lang="en-US" dirty="0" err="1" smtClean="0">
                <a:solidFill>
                  <a:schemeClr val="tx2"/>
                </a:solidFill>
              </a:rPr>
              <a:t>SimpleXMLRPCServer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indices = { } </a:t>
            </a:r>
            <a:r>
              <a:rPr lang="en-US" dirty="0" smtClean="0">
                <a:solidFill>
                  <a:schemeClr val="accent2"/>
                </a:solidFill>
              </a:rPr>
              <a:t># Maps the salt to the correct index for that salt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def </a:t>
            </a:r>
            <a:r>
              <a:rPr lang="en-US" dirty="0" err="1" smtClean="0">
                <a:solidFill>
                  <a:schemeClr val="tx2"/>
                </a:solidFill>
              </a:rPr>
              <a:t>check_index</a:t>
            </a:r>
            <a:r>
              <a:rPr lang="en-US" dirty="0" smtClean="0">
                <a:solidFill>
                  <a:schemeClr val="tx2"/>
                </a:solidFill>
              </a:rPr>
              <a:t>(salt, index):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if salt in indices: </a:t>
            </a:r>
            <a:r>
              <a:rPr lang="en-US" dirty="0" smtClean="0">
                <a:solidFill>
                  <a:schemeClr val="accent2"/>
                </a:solidFill>
              </a:rPr>
              <a:t># User exists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	</a:t>
            </a:r>
            <a:r>
              <a:rPr lang="en-US" dirty="0" smtClean="0">
                <a:solidFill>
                  <a:schemeClr val="accent2"/>
                </a:solidFill>
              </a:rPr>
              <a:t>#If index matches, user is authenticated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/>
                </a:solidFill>
              </a:rPr>
              <a:t>		# Otherwise a honeyword was submitted – should probably alert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	return indices[salt] == index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return False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Honeychecker</a:t>
            </a:r>
            <a:r>
              <a:rPr lang="en-US" dirty="0" smtClean="0"/>
              <a:t>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def </a:t>
            </a:r>
            <a:r>
              <a:rPr lang="en-US" dirty="0" err="1" smtClean="0">
                <a:solidFill>
                  <a:schemeClr val="tx2"/>
                </a:solidFill>
              </a:rPr>
              <a:t>update_index</a:t>
            </a:r>
            <a:r>
              <a:rPr lang="en-US" dirty="0" smtClean="0">
                <a:solidFill>
                  <a:schemeClr val="tx2"/>
                </a:solidFill>
              </a:rPr>
              <a:t>(salt, index):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indices[salt] = index   </a:t>
            </a:r>
            <a:r>
              <a:rPr lang="en-US" dirty="0" smtClean="0">
                <a:solidFill>
                  <a:schemeClr val="accent2"/>
                </a:solidFill>
              </a:rPr>
              <a:t>#Add new salt/index pairing to dictionary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def main():  </a:t>
            </a:r>
            <a:r>
              <a:rPr lang="en-US" dirty="0" smtClean="0">
                <a:solidFill>
                  <a:schemeClr val="accent2"/>
                </a:solidFill>
              </a:rPr>
              <a:t># Setup server, register functions and then start running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honeychecker</a:t>
            </a:r>
            <a:r>
              <a:rPr lang="en-US" dirty="0" smtClean="0">
                <a:solidFill>
                  <a:schemeClr val="tx2"/>
                </a:solidFill>
              </a:rPr>
              <a:t> = </a:t>
            </a:r>
            <a:r>
              <a:rPr lang="en-US" dirty="0" err="1" smtClean="0">
                <a:solidFill>
                  <a:schemeClr val="tx2"/>
                </a:solidFill>
              </a:rPr>
              <a:t>SimpleXMLRPCServer</a:t>
            </a:r>
            <a:r>
              <a:rPr lang="en-US" dirty="0" smtClean="0">
                <a:solidFill>
                  <a:schemeClr val="tx2"/>
                </a:solidFill>
              </a:rPr>
              <a:t>((“&lt;</a:t>
            </a:r>
            <a:r>
              <a:rPr lang="en-US" dirty="0" err="1" smtClean="0">
                <a:solidFill>
                  <a:schemeClr val="tx2"/>
                </a:solidFill>
              </a:rPr>
              <a:t>ip_addr</a:t>
            </a:r>
            <a:r>
              <a:rPr lang="en-US" dirty="0" smtClean="0">
                <a:solidFill>
                  <a:schemeClr val="tx2"/>
                </a:solidFill>
              </a:rPr>
              <a:t>&gt;”, &lt;port&gt;))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honeychecker.register_function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check_index</a:t>
            </a:r>
            <a:r>
              <a:rPr lang="en-US" dirty="0" smtClean="0">
                <a:solidFill>
                  <a:schemeClr val="tx2"/>
                </a:solidFill>
              </a:rPr>
              <a:t>, ‘</a:t>
            </a:r>
            <a:r>
              <a:rPr lang="en-US" dirty="0" err="1" smtClean="0">
                <a:solidFill>
                  <a:schemeClr val="tx2"/>
                </a:solidFill>
              </a:rPr>
              <a:t>check_index</a:t>
            </a:r>
            <a:r>
              <a:rPr lang="en-US" dirty="0" smtClean="0">
                <a:solidFill>
                  <a:schemeClr val="tx2"/>
                </a:solidFill>
              </a:rPr>
              <a:t>’)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honeychecker.register_function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update_index</a:t>
            </a:r>
            <a:r>
              <a:rPr lang="en-US" dirty="0" smtClean="0">
                <a:solidFill>
                  <a:schemeClr val="tx2"/>
                </a:solidFill>
              </a:rPr>
              <a:t>, ‘</a:t>
            </a:r>
            <a:r>
              <a:rPr lang="en-US" dirty="0" err="1" smtClean="0">
                <a:solidFill>
                  <a:schemeClr val="tx2"/>
                </a:solidFill>
              </a:rPr>
              <a:t>update_index</a:t>
            </a:r>
            <a:r>
              <a:rPr lang="en-US" dirty="0" smtClean="0">
                <a:solidFill>
                  <a:schemeClr val="tx2"/>
                </a:solidFill>
              </a:rPr>
              <a:t>’)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dirty="0" err="1" smtClean="0">
                <a:solidFill>
                  <a:schemeClr val="tx2"/>
                </a:solidFill>
              </a:rPr>
              <a:t>honeychecker.server_forever</a:t>
            </a:r>
            <a:r>
              <a:rPr lang="en-US" dirty="0" smtClean="0">
                <a:solidFill>
                  <a:schemeClr val="tx2"/>
                </a:solidFill>
              </a:rPr>
              <a:t>()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main()   </a:t>
            </a:r>
            <a:r>
              <a:rPr lang="en-US" dirty="0" smtClean="0">
                <a:solidFill>
                  <a:schemeClr val="accent2"/>
                </a:solidFill>
              </a:rPr>
              <a:t># Call main to get things going once everything is setup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settings.py</a:t>
            </a:r>
            <a:br>
              <a:rPr lang="en-US" dirty="0" smtClean="0"/>
            </a:br>
            <a:r>
              <a:rPr lang="en-US" dirty="0" smtClean="0"/>
              <a:t>Change the settings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INSTALLED_APPS = (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…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‘</a:t>
            </a:r>
            <a:r>
              <a:rPr lang="en-US" dirty="0" err="1" smtClean="0"/>
              <a:t>django.contrib.staticfiles</a:t>
            </a:r>
            <a:r>
              <a:rPr lang="en-US" dirty="0" smtClean="0"/>
              <a:t>’,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‘honeywords’,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PASSWORD_HASHERS = (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tx2"/>
                </a:solidFill>
              </a:rPr>
              <a:t>‘</a:t>
            </a:r>
            <a:r>
              <a:rPr lang="en-US" dirty="0" err="1" smtClean="0">
                <a:solidFill>
                  <a:schemeClr val="tx2"/>
                </a:solidFill>
              </a:rPr>
              <a:t>honeywords.hashers.HoneywordHasher</a:t>
            </a:r>
            <a:r>
              <a:rPr lang="en-US" dirty="0" smtClean="0">
                <a:solidFill>
                  <a:schemeClr val="tx2"/>
                </a:solidFill>
              </a:rPr>
              <a:t>’,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‘django.contrib.auth.hashers.PBKDF2PasswordHasher’,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…</a:t>
            </a:r>
          </a:p>
          <a:p>
            <a:pPr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tables and go!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need to make those settings take effect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python manage.py </a:t>
            </a:r>
            <a:r>
              <a:rPr lang="en-US" dirty="0" err="1" smtClean="0">
                <a:solidFill>
                  <a:schemeClr val="tx2"/>
                </a:solidFill>
              </a:rPr>
              <a:t>sql</a:t>
            </a:r>
            <a:r>
              <a:rPr lang="en-US" dirty="0" smtClean="0">
                <a:solidFill>
                  <a:schemeClr val="tx2"/>
                </a:solidFill>
              </a:rPr>
              <a:t> honeywords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	python manage.py </a:t>
            </a:r>
            <a:r>
              <a:rPr lang="en-US" dirty="0" err="1" smtClean="0">
                <a:solidFill>
                  <a:schemeClr val="tx2"/>
                </a:solidFill>
              </a:rPr>
              <a:t>syncdb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That’s it.  Your up and running!</a:t>
            </a:r>
          </a:p>
          <a:p>
            <a:r>
              <a:rPr lang="en-US" dirty="0" smtClean="0"/>
              <a:t>As users log in their passwords will be converted to honeywords, the </a:t>
            </a:r>
            <a:r>
              <a:rPr lang="en-US" dirty="0" err="1" smtClean="0"/>
              <a:t>honeychecker</a:t>
            </a:r>
            <a:r>
              <a:rPr lang="en-US" dirty="0" smtClean="0"/>
              <a:t> will be notified of the new mapping, and their password will be better protected in case you are ever breached.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http://people.csail.mit.edu/rivest/honeywords/</a:t>
            </a:r>
          </a:p>
          <a:p>
            <a:r>
              <a:rPr lang="en-US" dirty="0" smtClean="0">
                <a:hlinkClick r:id="rId2"/>
              </a:rPr>
              <a:t>https://docs.djangoproject.com/en/dev/topics/auth/passwords/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https://docs.djangoproject.com/en/1.6/intro/tutorial01/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8274805" y="4171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/>
          <a:lstStyle/>
          <a:p>
            <a:r>
              <a:rPr lang="en-US" dirty="0" smtClean="0"/>
              <a:t>Adversarial game</a:t>
            </a:r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1" y="607415"/>
            <a:ext cx="1570551" cy="800100"/>
            <a:chOff x="6226220" y="1371601"/>
            <a:chExt cx="2770662" cy="1881978"/>
          </a:xfrm>
        </p:grpSpPr>
        <p:grpSp>
          <p:nvGrpSpPr>
            <p:cNvPr id="68" name="Group 24"/>
            <p:cNvGrpSpPr>
              <a:grpSpLocks/>
            </p:cNvGrpSpPr>
            <p:nvPr/>
          </p:nvGrpSpPr>
          <p:grpSpPr bwMode="auto">
            <a:xfrm>
              <a:off x="6226220" y="1371601"/>
              <a:ext cx="2770662" cy="1752600"/>
              <a:chOff x="333" y="1105"/>
              <a:chExt cx="4367" cy="1191"/>
            </a:xfrm>
          </p:grpSpPr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333" y="1105"/>
                <a:ext cx="4367" cy="1000"/>
              </a:xfrm>
              <a:custGeom>
                <a:avLst/>
                <a:gdLst>
                  <a:gd name="T0" fmla="*/ 13 w 13100"/>
                  <a:gd name="T1" fmla="*/ 0 h 2999"/>
                  <a:gd name="T2" fmla="*/ 13 w 13100"/>
                  <a:gd name="T3" fmla="*/ 0 h 2999"/>
                  <a:gd name="T4" fmla="*/ 14 w 13100"/>
                  <a:gd name="T5" fmla="*/ 1 h 2999"/>
                  <a:gd name="T6" fmla="*/ 14 w 13100"/>
                  <a:gd name="T7" fmla="*/ 1 h 2999"/>
                  <a:gd name="T8" fmla="*/ 15 w 13100"/>
                  <a:gd name="T9" fmla="*/ 1 h 2999"/>
                  <a:gd name="T10" fmla="*/ 15 w 13100"/>
                  <a:gd name="T11" fmla="*/ 2 h 2999"/>
                  <a:gd name="T12" fmla="*/ 16 w 13100"/>
                  <a:gd name="T13" fmla="*/ 2 h 2999"/>
                  <a:gd name="T14" fmla="*/ 16 w 13100"/>
                  <a:gd name="T15" fmla="*/ 2 h 2999"/>
                  <a:gd name="T16" fmla="*/ 17 w 13100"/>
                  <a:gd name="T17" fmla="*/ 2 h 2999"/>
                  <a:gd name="T18" fmla="*/ 18 w 13100"/>
                  <a:gd name="T19" fmla="*/ 2 h 2999"/>
                  <a:gd name="T20" fmla="*/ 18 w 13100"/>
                  <a:gd name="T21" fmla="*/ 3 h 2999"/>
                  <a:gd name="T22" fmla="*/ 18 w 13100"/>
                  <a:gd name="T23" fmla="*/ 4 h 2999"/>
                  <a:gd name="T24" fmla="*/ 17 w 13100"/>
                  <a:gd name="T25" fmla="*/ 4 h 2999"/>
                  <a:gd name="T26" fmla="*/ 16 w 13100"/>
                  <a:gd name="T27" fmla="*/ 4 h 2999"/>
                  <a:gd name="T28" fmla="*/ 15 w 13100"/>
                  <a:gd name="T29" fmla="*/ 4 h 2999"/>
                  <a:gd name="T30" fmla="*/ 15 w 13100"/>
                  <a:gd name="T31" fmla="*/ 4 h 2999"/>
                  <a:gd name="T32" fmla="*/ 14 w 13100"/>
                  <a:gd name="T33" fmla="*/ 4 h 2999"/>
                  <a:gd name="T34" fmla="*/ 13 w 13100"/>
                  <a:gd name="T35" fmla="*/ 3 h 2999"/>
                  <a:gd name="T36" fmla="*/ 13 w 13100"/>
                  <a:gd name="T37" fmla="*/ 4 h 2999"/>
                  <a:gd name="T38" fmla="*/ 12 w 13100"/>
                  <a:gd name="T39" fmla="*/ 4 h 2999"/>
                  <a:gd name="T40" fmla="*/ 12 w 13100"/>
                  <a:gd name="T41" fmla="*/ 4 h 2999"/>
                  <a:gd name="T42" fmla="*/ 11 w 13100"/>
                  <a:gd name="T43" fmla="*/ 4 h 2999"/>
                  <a:gd name="T44" fmla="*/ 10 w 13100"/>
                  <a:gd name="T45" fmla="*/ 4 h 2999"/>
                  <a:gd name="T46" fmla="*/ 10 w 13100"/>
                  <a:gd name="T47" fmla="*/ 4 h 2999"/>
                  <a:gd name="T48" fmla="*/ 9 w 13100"/>
                  <a:gd name="T49" fmla="*/ 4 h 2999"/>
                  <a:gd name="T50" fmla="*/ 9 w 13100"/>
                  <a:gd name="T51" fmla="*/ 4 h 2999"/>
                  <a:gd name="T52" fmla="*/ 8 w 13100"/>
                  <a:gd name="T53" fmla="*/ 4 h 2999"/>
                  <a:gd name="T54" fmla="*/ 8 w 13100"/>
                  <a:gd name="T55" fmla="*/ 4 h 2999"/>
                  <a:gd name="T56" fmla="*/ 7 w 13100"/>
                  <a:gd name="T57" fmla="*/ 4 h 2999"/>
                  <a:gd name="T58" fmla="*/ 6 w 13100"/>
                  <a:gd name="T59" fmla="*/ 4 h 2999"/>
                  <a:gd name="T60" fmla="*/ 6 w 13100"/>
                  <a:gd name="T61" fmla="*/ 4 h 2999"/>
                  <a:gd name="T62" fmla="*/ 5 w 13100"/>
                  <a:gd name="T63" fmla="*/ 4 h 2999"/>
                  <a:gd name="T64" fmla="*/ 5 w 13100"/>
                  <a:gd name="T65" fmla="*/ 4 h 2999"/>
                  <a:gd name="T66" fmla="*/ 4 w 13100"/>
                  <a:gd name="T67" fmla="*/ 4 h 2999"/>
                  <a:gd name="T68" fmla="*/ 4 w 13100"/>
                  <a:gd name="T69" fmla="*/ 4 h 2999"/>
                  <a:gd name="T70" fmla="*/ 3 w 13100"/>
                  <a:gd name="T71" fmla="*/ 4 h 2999"/>
                  <a:gd name="T72" fmla="*/ 2 w 13100"/>
                  <a:gd name="T73" fmla="*/ 4 h 2999"/>
                  <a:gd name="T74" fmla="*/ 1 w 13100"/>
                  <a:gd name="T75" fmla="*/ 4 h 2999"/>
                  <a:gd name="T76" fmla="*/ 1 w 13100"/>
                  <a:gd name="T77" fmla="*/ 4 h 2999"/>
                  <a:gd name="T78" fmla="*/ 0 w 13100"/>
                  <a:gd name="T79" fmla="*/ 4 h 2999"/>
                  <a:gd name="T80" fmla="*/ 0 w 13100"/>
                  <a:gd name="T81" fmla="*/ 3 h 2999"/>
                  <a:gd name="T82" fmla="*/ 0 w 13100"/>
                  <a:gd name="T83" fmla="*/ 3 h 2999"/>
                  <a:gd name="T84" fmla="*/ 1 w 13100"/>
                  <a:gd name="T85" fmla="*/ 3 h 2999"/>
                  <a:gd name="T86" fmla="*/ 1 w 13100"/>
                  <a:gd name="T87" fmla="*/ 2 h 2999"/>
                  <a:gd name="T88" fmla="*/ 2 w 13100"/>
                  <a:gd name="T89" fmla="*/ 2 h 2999"/>
                  <a:gd name="T90" fmla="*/ 2 w 13100"/>
                  <a:gd name="T91" fmla="*/ 2 h 2999"/>
                  <a:gd name="T92" fmla="*/ 3 w 13100"/>
                  <a:gd name="T93" fmla="*/ 2 h 2999"/>
                  <a:gd name="T94" fmla="*/ 3 w 13100"/>
                  <a:gd name="T95" fmla="*/ 1 h 2999"/>
                  <a:gd name="T96" fmla="*/ 4 w 13100"/>
                  <a:gd name="T97" fmla="*/ 1 h 2999"/>
                  <a:gd name="T98" fmla="*/ 4 w 13100"/>
                  <a:gd name="T99" fmla="*/ 1 h 2999"/>
                  <a:gd name="T100" fmla="*/ 5 w 13100"/>
                  <a:gd name="T101" fmla="*/ 1 h 2999"/>
                  <a:gd name="T102" fmla="*/ 6 w 13100"/>
                  <a:gd name="T103" fmla="*/ 1 h 2999"/>
                  <a:gd name="T104" fmla="*/ 7 w 13100"/>
                  <a:gd name="T105" fmla="*/ 1 h 2999"/>
                  <a:gd name="T106" fmla="*/ 7 w 13100"/>
                  <a:gd name="T107" fmla="*/ 1 h 2999"/>
                  <a:gd name="T108" fmla="*/ 8 w 13100"/>
                  <a:gd name="T109" fmla="*/ 1 h 2999"/>
                  <a:gd name="T110" fmla="*/ 8 w 13100"/>
                  <a:gd name="T111" fmla="*/ 1 h 2999"/>
                  <a:gd name="T112" fmla="*/ 9 w 13100"/>
                  <a:gd name="T113" fmla="*/ 0 h 2999"/>
                  <a:gd name="T114" fmla="*/ 10 w 13100"/>
                  <a:gd name="T115" fmla="*/ 0 h 2999"/>
                  <a:gd name="T116" fmla="*/ 10 w 13100"/>
                  <a:gd name="T117" fmla="*/ 1 h 2999"/>
                  <a:gd name="T118" fmla="*/ 11 w 13100"/>
                  <a:gd name="T119" fmla="*/ 1 h 2999"/>
                  <a:gd name="T120" fmla="*/ 11 w 13100"/>
                  <a:gd name="T121" fmla="*/ 0 h 2999"/>
                  <a:gd name="T122" fmla="*/ 12 w 13100"/>
                  <a:gd name="T123" fmla="*/ 0 h 29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3100" h="2999">
                    <a:moveTo>
                      <a:pt x="8901" y="5"/>
                    </a:moveTo>
                    <a:lnTo>
                      <a:pt x="8901" y="22"/>
                    </a:lnTo>
                    <a:lnTo>
                      <a:pt x="8926" y="36"/>
                    </a:lnTo>
                    <a:lnTo>
                      <a:pt x="8957" y="53"/>
                    </a:lnTo>
                    <a:lnTo>
                      <a:pt x="8993" y="66"/>
                    </a:lnTo>
                    <a:lnTo>
                      <a:pt x="9027" y="79"/>
                    </a:lnTo>
                    <a:lnTo>
                      <a:pt x="9058" y="92"/>
                    </a:lnTo>
                    <a:lnTo>
                      <a:pt x="9093" y="109"/>
                    </a:lnTo>
                    <a:lnTo>
                      <a:pt x="9119" y="132"/>
                    </a:lnTo>
                    <a:lnTo>
                      <a:pt x="9145" y="162"/>
                    </a:lnTo>
                    <a:lnTo>
                      <a:pt x="9162" y="162"/>
                    </a:lnTo>
                    <a:lnTo>
                      <a:pt x="9167" y="171"/>
                    </a:lnTo>
                    <a:lnTo>
                      <a:pt x="9171" y="175"/>
                    </a:lnTo>
                    <a:lnTo>
                      <a:pt x="9180" y="180"/>
                    </a:lnTo>
                    <a:lnTo>
                      <a:pt x="9219" y="149"/>
                    </a:lnTo>
                    <a:lnTo>
                      <a:pt x="9263" y="132"/>
                    </a:lnTo>
                    <a:lnTo>
                      <a:pt x="9306" y="114"/>
                    </a:lnTo>
                    <a:lnTo>
                      <a:pt x="9354" y="109"/>
                    </a:lnTo>
                    <a:lnTo>
                      <a:pt x="9377" y="105"/>
                    </a:lnTo>
                    <a:lnTo>
                      <a:pt x="9398" y="101"/>
                    </a:lnTo>
                    <a:lnTo>
                      <a:pt x="9425" y="101"/>
                    </a:lnTo>
                    <a:lnTo>
                      <a:pt x="9451" y="105"/>
                    </a:lnTo>
                    <a:lnTo>
                      <a:pt x="9473" y="105"/>
                    </a:lnTo>
                    <a:lnTo>
                      <a:pt x="9494" y="105"/>
                    </a:lnTo>
                    <a:lnTo>
                      <a:pt x="9521" y="109"/>
                    </a:lnTo>
                    <a:lnTo>
                      <a:pt x="9547" y="118"/>
                    </a:lnTo>
                    <a:lnTo>
                      <a:pt x="9590" y="127"/>
                    </a:lnTo>
                    <a:lnTo>
                      <a:pt x="9638" y="140"/>
                    </a:lnTo>
                    <a:lnTo>
                      <a:pt x="9682" y="157"/>
                    </a:lnTo>
                    <a:lnTo>
                      <a:pt x="9730" y="180"/>
                    </a:lnTo>
                    <a:lnTo>
                      <a:pt x="9774" y="197"/>
                    </a:lnTo>
                    <a:lnTo>
                      <a:pt x="9818" y="218"/>
                    </a:lnTo>
                    <a:lnTo>
                      <a:pt x="9856" y="241"/>
                    </a:lnTo>
                    <a:lnTo>
                      <a:pt x="9900" y="266"/>
                    </a:lnTo>
                    <a:lnTo>
                      <a:pt x="9935" y="271"/>
                    </a:lnTo>
                    <a:lnTo>
                      <a:pt x="9975" y="293"/>
                    </a:lnTo>
                    <a:lnTo>
                      <a:pt x="10010" y="314"/>
                    </a:lnTo>
                    <a:lnTo>
                      <a:pt x="10040" y="337"/>
                    </a:lnTo>
                    <a:lnTo>
                      <a:pt x="10062" y="354"/>
                    </a:lnTo>
                    <a:lnTo>
                      <a:pt x="10088" y="376"/>
                    </a:lnTo>
                    <a:lnTo>
                      <a:pt x="10114" y="393"/>
                    </a:lnTo>
                    <a:lnTo>
                      <a:pt x="10140" y="420"/>
                    </a:lnTo>
                    <a:lnTo>
                      <a:pt x="10162" y="441"/>
                    </a:lnTo>
                    <a:lnTo>
                      <a:pt x="10188" y="468"/>
                    </a:lnTo>
                    <a:lnTo>
                      <a:pt x="10211" y="494"/>
                    </a:lnTo>
                    <a:lnTo>
                      <a:pt x="10232" y="529"/>
                    </a:lnTo>
                    <a:lnTo>
                      <a:pt x="10249" y="529"/>
                    </a:lnTo>
                    <a:lnTo>
                      <a:pt x="10232" y="529"/>
                    </a:lnTo>
                    <a:lnTo>
                      <a:pt x="10263" y="559"/>
                    </a:lnTo>
                    <a:lnTo>
                      <a:pt x="10280" y="602"/>
                    </a:lnTo>
                    <a:lnTo>
                      <a:pt x="10297" y="642"/>
                    </a:lnTo>
                    <a:lnTo>
                      <a:pt x="10319" y="669"/>
                    </a:lnTo>
                    <a:lnTo>
                      <a:pt x="10341" y="664"/>
                    </a:lnTo>
                    <a:lnTo>
                      <a:pt x="10367" y="664"/>
                    </a:lnTo>
                    <a:lnTo>
                      <a:pt x="10393" y="664"/>
                    </a:lnTo>
                    <a:lnTo>
                      <a:pt x="10420" y="669"/>
                    </a:lnTo>
                    <a:lnTo>
                      <a:pt x="10441" y="669"/>
                    </a:lnTo>
                    <a:lnTo>
                      <a:pt x="10468" y="673"/>
                    </a:lnTo>
                    <a:lnTo>
                      <a:pt x="10493" y="677"/>
                    </a:lnTo>
                    <a:lnTo>
                      <a:pt x="10520" y="686"/>
                    </a:lnTo>
                    <a:lnTo>
                      <a:pt x="10564" y="694"/>
                    </a:lnTo>
                    <a:lnTo>
                      <a:pt x="10612" y="712"/>
                    </a:lnTo>
                    <a:lnTo>
                      <a:pt x="10656" y="729"/>
                    </a:lnTo>
                    <a:lnTo>
                      <a:pt x="10704" y="755"/>
                    </a:lnTo>
                    <a:lnTo>
                      <a:pt x="10743" y="777"/>
                    </a:lnTo>
                    <a:lnTo>
                      <a:pt x="10786" y="803"/>
                    </a:lnTo>
                    <a:lnTo>
                      <a:pt x="10825" y="830"/>
                    </a:lnTo>
                    <a:lnTo>
                      <a:pt x="10865" y="865"/>
                    </a:lnTo>
                    <a:lnTo>
                      <a:pt x="10900" y="891"/>
                    </a:lnTo>
                    <a:lnTo>
                      <a:pt x="10934" y="926"/>
                    </a:lnTo>
                    <a:lnTo>
                      <a:pt x="10965" y="961"/>
                    </a:lnTo>
                    <a:lnTo>
                      <a:pt x="11000" y="1000"/>
                    </a:lnTo>
                    <a:lnTo>
                      <a:pt x="11018" y="1000"/>
                    </a:lnTo>
                    <a:lnTo>
                      <a:pt x="11018" y="1018"/>
                    </a:lnTo>
                    <a:lnTo>
                      <a:pt x="11036" y="1039"/>
                    </a:lnTo>
                    <a:lnTo>
                      <a:pt x="11057" y="1066"/>
                    </a:lnTo>
                    <a:lnTo>
                      <a:pt x="11078" y="1096"/>
                    </a:lnTo>
                    <a:lnTo>
                      <a:pt x="11105" y="1131"/>
                    </a:lnTo>
                    <a:lnTo>
                      <a:pt x="11132" y="1162"/>
                    </a:lnTo>
                    <a:lnTo>
                      <a:pt x="11157" y="1192"/>
                    </a:lnTo>
                    <a:lnTo>
                      <a:pt x="11184" y="1218"/>
                    </a:lnTo>
                    <a:lnTo>
                      <a:pt x="11210" y="1244"/>
                    </a:lnTo>
                    <a:lnTo>
                      <a:pt x="11193" y="1244"/>
                    </a:lnTo>
                    <a:lnTo>
                      <a:pt x="11205" y="1262"/>
                    </a:lnTo>
                    <a:lnTo>
                      <a:pt x="11218" y="1288"/>
                    </a:lnTo>
                    <a:lnTo>
                      <a:pt x="11227" y="1314"/>
                    </a:lnTo>
                    <a:lnTo>
                      <a:pt x="11241" y="1340"/>
                    </a:lnTo>
                    <a:lnTo>
                      <a:pt x="11249" y="1358"/>
                    </a:lnTo>
                    <a:lnTo>
                      <a:pt x="11262" y="1375"/>
                    </a:lnTo>
                    <a:lnTo>
                      <a:pt x="11284" y="1384"/>
                    </a:lnTo>
                    <a:lnTo>
                      <a:pt x="11314" y="1384"/>
                    </a:lnTo>
                    <a:lnTo>
                      <a:pt x="11332" y="1392"/>
                    </a:lnTo>
                    <a:lnTo>
                      <a:pt x="11358" y="1398"/>
                    </a:lnTo>
                    <a:lnTo>
                      <a:pt x="11380" y="1392"/>
                    </a:lnTo>
                    <a:lnTo>
                      <a:pt x="11402" y="1384"/>
                    </a:lnTo>
                    <a:lnTo>
                      <a:pt x="11402" y="1402"/>
                    </a:lnTo>
                    <a:lnTo>
                      <a:pt x="11423" y="1402"/>
                    </a:lnTo>
                    <a:lnTo>
                      <a:pt x="11450" y="1402"/>
                    </a:lnTo>
                    <a:lnTo>
                      <a:pt x="11471" y="1402"/>
                    </a:lnTo>
                    <a:lnTo>
                      <a:pt x="11498" y="1402"/>
                    </a:lnTo>
                    <a:lnTo>
                      <a:pt x="11519" y="1402"/>
                    </a:lnTo>
                    <a:lnTo>
                      <a:pt x="11542" y="1406"/>
                    </a:lnTo>
                    <a:lnTo>
                      <a:pt x="11567" y="1410"/>
                    </a:lnTo>
                    <a:lnTo>
                      <a:pt x="11594" y="1419"/>
                    </a:lnTo>
                    <a:lnTo>
                      <a:pt x="11611" y="1402"/>
                    </a:lnTo>
                    <a:lnTo>
                      <a:pt x="11629" y="1419"/>
                    </a:lnTo>
                    <a:lnTo>
                      <a:pt x="11673" y="1419"/>
                    </a:lnTo>
                    <a:lnTo>
                      <a:pt x="11716" y="1423"/>
                    </a:lnTo>
                    <a:lnTo>
                      <a:pt x="11759" y="1428"/>
                    </a:lnTo>
                    <a:lnTo>
                      <a:pt x="11803" y="1436"/>
                    </a:lnTo>
                    <a:lnTo>
                      <a:pt x="11843" y="1446"/>
                    </a:lnTo>
                    <a:lnTo>
                      <a:pt x="11882" y="1454"/>
                    </a:lnTo>
                    <a:lnTo>
                      <a:pt x="11922" y="1463"/>
                    </a:lnTo>
                    <a:lnTo>
                      <a:pt x="11965" y="1471"/>
                    </a:lnTo>
                    <a:lnTo>
                      <a:pt x="12000" y="1488"/>
                    </a:lnTo>
                    <a:lnTo>
                      <a:pt x="12039" y="1507"/>
                    </a:lnTo>
                    <a:lnTo>
                      <a:pt x="12074" y="1524"/>
                    </a:lnTo>
                    <a:lnTo>
                      <a:pt x="12104" y="1559"/>
                    </a:lnTo>
                    <a:lnTo>
                      <a:pt x="12127" y="1555"/>
                    </a:lnTo>
                    <a:lnTo>
                      <a:pt x="12148" y="1572"/>
                    </a:lnTo>
                    <a:lnTo>
                      <a:pt x="12166" y="1589"/>
                    </a:lnTo>
                    <a:lnTo>
                      <a:pt x="12192" y="1611"/>
                    </a:lnTo>
                    <a:lnTo>
                      <a:pt x="12200" y="1620"/>
                    </a:lnTo>
                    <a:lnTo>
                      <a:pt x="12227" y="1628"/>
                    </a:lnTo>
                    <a:lnTo>
                      <a:pt x="12262" y="1615"/>
                    </a:lnTo>
                    <a:lnTo>
                      <a:pt x="12296" y="1611"/>
                    </a:lnTo>
                    <a:lnTo>
                      <a:pt x="12332" y="1607"/>
                    </a:lnTo>
                    <a:lnTo>
                      <a:pt x="12367" y="1607"/>
                    </a:lnTo>
                    <a:lnTo>
                      <a:pt x="12397" y="1607"/>
                    </a:lnTo>
                    <a:lnTo>
                      <a:pt x="12432" y="1607"/>
                    </a:lnTo>
                    <a:lnTo>
                      <a:pt x="12467" y="1607"/>
                    </a:lnTo>
                    <a:lnTo>
                      <a:pt x="12507" y="1611"/>
                    </a:lnTo>
                    <a:lnTo>
                      <a:pt x="12536" y="1611"/>
                    </a:lnTo>
                    <a:lnTo>
                      <a:pt x="12572" y="1615"/>
                    </a:lnTo>
                    <a:lnTo>
                      <a:pt x="12607" y="1620"/>
                    </a:lnTo>
                    <a:lnTo>
                      <a:pt x="12641" y="1633"/>
                    </a:lnTo>
                    <a:lnTo>
                      <a:pt x="12672" y="1646"/>
                    </a:lnTo>
                    <a:lnTo>
                      <a:pt x="12707" y="1659"/>
                    </a:lnTo>
                    <a:lnTo>
                      <a:pt x="12737" y="1676"/>
                    </a:lnTo>
                    <a:lnTo>
                      <a:pt x="12768" y="1699"/>
                    </a:lnTo>
                    <a:lnTo>
                      <a:pt x="12799" y="1716"/>
                    </a:lnTo>
                    <a:lnTo>
                      <a:pt x="12829" y="1737"/>
                    </a:lnTo>
                    <a:lnTo>
                      <a:pt x="12860" y="1764"/>
                    </a:lnTo>
                    <a:lnTo>
                      <a:pt x="12891" y="1795"/>
                    </a:lnTo>
                    <a:lnTo>
                      <a:pt x="12916" y="1820"/>
                    </a:lnTo>
                    <a:lnTo>
                      <a:pt x="12947" y="1856"/>
                    </a:lnTo>
                    <a:lnTo>
                      <a:pt x="12973" y="1891"/>
                    </a:lnTo>
                    <a:lnTo>
                      <a:pt x="13000" y="1929"/>
                    </a:lnTo>
                    <a:lnTo>
                      <a:pt x="13017" y="1964"/>
                    </a:lnTo>
                    <a:lnTo>
                      <a:pt x="13039" y="2004"/>
                    </a:lnTo>
                    <a:lnTo>
                      <a:pt x="13052" y="2043"/>
                    </a:lnTo>
                    <a:lnTo>
                      <a:pt x="13069" y="2091"/>
                    </a:lnTo>
                    <a:lnTo>
                      <a:pt x="13078" y="2131"/>
                    </a:lnTo>
                    <a:lnTo>
                      <a:pt x="13092" y="2178"/>
                    </a:lnTo>
                    <a:lnTo>
                      <a:pt x="13092" y="2200"/>
                    </a:lnTo>
                    <a:lnTo>
                      <a:pt x="13096" y="2226"/>
                    </a:lnTo>
                    <a:lnTo>
                      <a:pt x="13096" y="2253"/>
                    </a:lnTo>
                    <a:lnTo>
                      <a:pt x="13100" y="2279"/>
                    </a:lnTo>
                    <a:lnTo>
                      <a:pt x="13082" y="2318"/>
                    </a:lnTo>
                    <a:lnTo>
                      <a:pt x="13065" y="2357"/>
                    </a:lnTo>
                    <a:lnTo>
                      <a:pt x="13043" y="2393"/>
                    </a:lnTo>
                    <a:lnTo>
                      <a:pt x="13025" y="2432"/>
                    </a:lnTo>
                    <a:lnTo>
                      <a:pt x="12995" y="2462"/>
                    </a:lnTo>
                    <a:lnTo>
                      <a:pt x="12969" y="2493"/>
                    </a:lnTo>
                    <a:lnTo>
                      <a:pt x="12938" y="2524"/>
                    </a:lnTo>
                    <a:lnTo>
                      <a:pt x="12912" y="2554"/>
                    </a:lnTo>
                    <a:lnTo>
                      <a:pt x="12877" y="2576"/>
                    </a:lnTo>
                    <a:lnTo>
                      <a:pt x="12843" y="2602"/>
                    </a:lnTo>
                    <a:lnTo>
                      <a:pt x="12808" y="2624"/>
                    </a:lnTo>
                    <a:lnTo>
                      <a:pt x="12772" y="2646"/>
                    </a:lnTo>
                    <a:lnTo>
                      <a:pt x="12729" y="2663"/>
                    </a:lnTo>
                    <a:lnTo>
                      <a:pt x="12689" y="2685"/>
                    </a:lnTo>
                    <a:lnTo>
                      <a:pt x="12651" y="2698"/>
                    </a:lnTo>
                    <a:lnTo>
                      <a:pt x="12611" y="2715"/>
                    </a:lnTo>
                    <a:lnTo>
                      <a:pt x="12576" y="2720"/>
                    </a:lnTo>
                    <a:lnTo>
                      <a:pt x="12541" y="2724"/>
                    </a:lnTo>
                    <a:lnTo>
                      <a:pt x="12507" y="2729"/>
                    </a:lnTo>
                    <a:lnTo>
                      <a:pt x="12476" y="2733"/>
                    </a:lnTo>
                    <a:lnTo>
                      <a:pt x="12440" y="2733"/>
                    </a:lnTo>
                    <a:lnTo>
                      <a:pt x="12406" y="2733"/>
                    </a:lnTo>
                    <a:lnTo>
                      <a:pt x="12371" y="2733"/>
                    </a:lnTo>
                    <a:lnTo>
                      <a:pt x="12340" y="2737"/>
                    </a:lnTo>
                    <a:lnTo>
                      <a:pt x="12306" y="2737"/>
                    </a:lnTo>
                    <a:lnTo>
                      <a:pt x="12275" y="2737"/>
                    </a:lnTo>
                    <a:lnTo>
                      <a:pt x="12240" y="2737"/>
                    </a:lnTo>
                    <a:lnTo>
                      <a:pt x="12210" y="2742"/>
                    </a:lnTo>
                    <a:lnTo>
                      <a:pt x="12175" y="2742"/>
                    </a:lnTo>
                    <a:lnTo>
                      <a:pt x="12144" y="2742"/>
                    </a:lnTo>
                    <a:lnTo>
                      <a:pt x="12114" y="2746"/>
                    </a:lnTo>
                    <a:lnTo>
                      <a:pt x="12087" y="2750"/>
                    </a:lnTo>
                    <a:lnTo>
                      <a:pt x="12061" y="2742"/>
                    </a:lnTo>
                    <a:lnTo>
                      <a:pt x="12035" y="2737"/>
                    </a:lnTo>
                    <a:lnTo>
                      <a:pt x="12008" y="2729"/>
                    </a:lnTo>
                    <a:lnTo>
                      <a:pt x="11982" y="2724"/>
                    </a:lnTo>
                    <a:lnTo>
                      <a:pt x="11956" y="2715"/>
                    </a:lnTo>
                    <a:lnTo>
                      <a:pt x="11930" y="2711"/>
                    </a:lnTo>
                    <a:lnTo>
                      <a:pt x="11904" y="2702"/>
                    </a:lnTo>
                    <a:lnTo>
                      <a:pt x="11878" y="2698"/>
                    </a:lnTo>
                    <a:lnTo>
                      <a:pt x="11703" y="2610"/>
                    </a:lnTo>
                    <a:lnTo>
                      <a:pt x="11663" y="2633"/>
                    </a:lnTo>
                    <a:lnTo>
                      <a:pt x="11629" y="2654"/>
                    </a:lnTo>
                    <a:lnTo>
                      <a:pt x="11594" y="2672"/>
                    </a:lnTo>
                    <a:lnTo>
                      <a:pt x="11559" y="2694"/>
                    </a:lnTo>
                    <a:lnTo>
                      <a:pt x="11519" y="2706"/>
                    </a:lnTo>
                    <a:lnTo>
                      <a:pt x="11485" y="2724"/>
                    </a:lnTo>
                    <a:lnTo>
                      <a:pt x="11450" y="2737"/>
                    </a:lnTo>
                    <a:lnTo>
                      <a:pt x="11415" y="2754"/>
                    </a:lnTo>
                    <a:lnTo>
                      <a:pt x="11376" y="2759"/>
                    </a:lnTo>
                    <a:lnTo>
                      <a:pt x="11337" y="2768"/>
                    </a:lnTo>
                    <a:lnTo>
                      <a:pt x="11297" y="2777"/>
                    </a:lnTo>
                    <a:lnTo>
                      <a:pt x="11262" y="2785"/>
                    </a:lnTo>
                    <a:lnTo>
                      <a:pt x="11222" y="2785"/>
                    </a:lnTo>
                    <a:lnTo>
                      <a:pt x="11184" y="2790"/>
                    </a:lnTo>
                    <a:lnTo>
                      <a:pt x="11145" y="2790"/>
                    </a:lnTo>
                    <a:lnTo>
                      <a:pt x="11109" y="2794"/>
                    </a:lnTo>
                    <a:lnTo>
                      <a:pt x="11066" y="2790"/>
                    </a:lnTo>
                    <a:lnTo>
                      <a:pt x="11026" y="2785"/>
                    </a:lnTo>
                    <a:lnTo>
                      <a:pt x="10988" y="2781"/>
                    </a:lnTo>
                    <a:lnTo>
                      <a:pt x="10948" y="2777"/>
                    </a:lnTo>
                    <a:lnTo>
                      <a:pt x="10909" y="2768"/>
                    </a:lnTo>
                    <a:lnTo>
                      <a:pt x="10869" y="2763"/>
                    </a:lnTo>
                    <a:lnTo>
                      <a:pt x="10830" y="2754"/>
                    </a:lnTo>
                    <a:lnTo>
                      <a:pt x="10795" y="2750"/>
                    </a:lnTo>
                    <a:lnTo>
                      <a:pt x="10756" y="2737"/>
                    </a:lnTo>
                    <a:lnTo>
                      <a:pt x="10716" y="2729"/>
                    </a:lnTo>
                    <a:lnTo>
                      <a:pt x="10677" y="2720"/>
                    </a:lnTo>
                    <a:lnTo>
                      <a:pt x="10638" y="2711"/>
                    </a:lnTo>
                    <a:lnTo>
                      <a:pt x="10599" y="2698"/>
                    </a:lnTo>
                    <a:lnTo>
                      <a:pt x="10564" y="2685"/>
                    </a:lnTo>
                    <a:lnTo>
                      <a:pt x="10529" y="2672"/>
                    </a:lnTo>
                    <a:lnTo>
                      <a:pt x="10493" y="2663"/>
                    </a:lnTo>
                    <a:lnTo>
                      <a:pt x="10468" y="2637"/>
                    </a:lnTo>
                    <a:lnTo>
                      <a:pt x="10441" y="2619"/>
                    </a:lnTo>
                    <a:lnTo>
                      <a:pt x="10415" y="2597"/>
                    </a:lnTo>
                    <a:lnTo>
                      <a:pt x="10389" y="2576"/>
                    </a:lnTo>
                    <a:lnTo>
                      <a:pt x="10345" y="2585"/>
                    </a:lnTo>
                    <a:lnTo>
                      <a:pt x="10307" y="2593"/>
                    </a:lnTo>
                    <a:lnTo>
                      <a:pt x="10267" y="2602"/>
                    </a:lnTo>
                    <a:lnTo>
                      <a:pt x="10228" y="2610"/>
                    </a:lnTo>
                    <a:lnTo>
                      <a:pt x="10184" y="2610"/>
                    </a:lnTo>
                    <a:lnTo>
                      <a:pt x="10144" y="2615"/>
                    </a:lnTo>
                    <a:lnTo>
                      <a:pt x="10106" y="2615"/>
                    </a:lnTo>
                    <a:lnTo>
                      <a:pt x="10066" y="2615"/>
                    </a:lnTo>
                    <a:lnTo>
                      <a:pt x="10023" y="2606"/>
                    </a:lnTo>
                    <a:lnTo>
                      <a:pt x="9983" y="2602"/>
                    </a:lnTo>
                    <a:lnTo>
                      <a:pt x="9939" y="2593"/>
                    </a:lnTo>
                    <a:lnTo>
                      <a:pt x="9900" y="2589"/>
                    </a:lnTo>
                    <a:lnTo>
                      <a:pt x="9861" y="2576"/>
                    </a:lnTo>
                    <a:lnTo>
                      <a:pt x="9822" y="2567"/>
                    </a:lnTo>
                    <a:lnTo>
                      <a:pt x="9782" y="2554"/>
                    </a:lnTo>
                    <a:lnTo>
                      <a:pt x="9743" y="2541"/>
                    </a:lnTo>
                    <a:lnTo>
                      <a:pt x="9717" y="2545"/>
                    </a:lnTo>
                    <a:lnTo>
                      <a:pt x="9691" y="2558"/>
                    </a:lnTo>
                    <a:lnTo>
                      <a:pt x="9665" y="2562"/>
                    </a:lnTo>
                    <a:lnTo>
                      <a:pt x="9643" y="2576"/>
                    </a:lnTo>
                    <a:lnTo>
                      <a:pt x="9617" y="2580"/>
                    </a:lnTo>
                    <a:lnTo>
                      <a:pt x="9590" y="2589"/>
                    </a:lnTo>
                    <a:lnTo>
                      <a:pt x="9564" y="2597"/>
                    </a:lnTo>
                    <a:lnTo>
                      <a:pt x="9538" y="2606"/>
                    </a:lnTo>
                    <a:lnTo>
                      <a:pt x="9511" y="2610"/>
                    </a:lnTo>
                    <a:lnTo>
                      <a:pt x="9486" y="2619"/>
                    </a:lnTo>
                    <a:lnTo>
                      <a:pt x="9459" y="2624"/>
                    </a:lnTo>
                    <a:lnTo>
                      <a:pt x="9433" y="2633"/>
                    </a:lnTo>
                    <a:lnTo>
                      <a:pt x="9407" y="2637"/>
                    </a:lnTo>
                    <a:lnTo>
                      <a:pt x="9381" y="2646"/>
                    </a:lnTo>
                    <a:lnTo>
                      <a:pt x="9359" y="2654"/>
                    </a:lnTo>
                    <a:lnTo>
                      <a:pt x="9337" y="2663"/>
                    </a:lnTo>
                    <a:lnTo>
                      <a:pt x="9311" y="2663"/>
                    </a:lnTo>
                    <a:lnTo>
                      <a:pt x="9289" y="2663"/>
                    </a:lnTo>
                    <a:lnTo>
                      <a:pt x="9263" y="2667"/>
                    </a:lnTo>
                    <a:lnTo>
                      <a:pt x="9241" y="2672"/>
                    </a:lnTo>
                    <a:lnTo>
                      <a:pt x="9193" y="2685"/>
                    </a:lnTo>
                    <a:lnTo>
                      <a:pt x="9162" y="2698"/>
                    </a:lnTo>
                    <a:lnTo>
                      <a:pt x="9137" y="2698"/>
                    </a:lnTo>
                    <a:lnTo>
                      <a:pt x="9110" y="2698"/>
                    </a:lnTo>
                    <a:lnTo>
                      <a:pt x="9084" y="2698"/>
                    </a:lnTo>
                    <a:lnTo>
                      <a:pt x="9058" y="2698"/>
                    </a:lnTo>
                    <a:lnTo>
                      <a:pt x="9010" y="2702"/>
                    </a:lnTo>
                    <a:lnTo>
                      <a:pt x="8970" y="2715"/>
                    </a:lnTo>
                    <a:lnTo>
                      <a:pt x="8932" y="2706"/>
                    </a:lnTo>
                    <a:lnTo>
                      <a:pt x="8896" y="2702"/>
                    </a:lnTo>
                    <a:lnTo>
                      <a:pt x="8861" y="2694"/>
                    </a:lnTo>
                    <a:lnTo>
                      <a:pt x="8826" y="2689"/>
                    </a:lnTo>
                    <a:lnTo>
                      <a:pt x="8788" y="2681"/>
                    </a:lnTo>
                    <a:lnTo>
                      <a:pt x="8752" y="2676"/>
                    </a:lnTo>
                    <a:lnTo>
                      <a:pt x="8717" y="2667"/>
                    </a:lnTo>
                    <a:lnTo>
                      <a:pt x="8682" y="2663"/>
                    </a:lnTo>
                    <a:lnTo>
                      <a:pt x="8643" y="2654"/>
                    </a:lnTo>
                    <a:lnTo>
                      <a:pt x="8608" y="2650"/>
                    </a:lnTo>
                    <a:lnTo>
                      <a:pt x="8573" y="2641"/>
                    </a:lnTo>
                    <a:lnTo>
                      <a:pt x="8538" y="2637"/>
                    </a:lnTo>
                    <a:lnTo>
                      <a:pt x="8499" y="2628"/>
                    </a:lnTo>
                    <a:lnTo>
                      <a:pt x="8464" y="2624"/>
                    </a:lnTo>
                    <a:lnTo>
                      <a:pt x="8429" y="2615"/>
                    </a:lnTo>
                    <a:lnTo>
                      <a:pt x="8395" y="2610"/>
                    </a:lnTo>
                    <a:lnTo>
                      <a:pt x="8355" y="2615"/>
                    </a:lnTo>
                    <a:lnTo>
                      <a:pt x="8316" y="2624"/>
                    </a:lnTo>
                    <a:lnTo>
                      <a:pt x="8276" y="2633"/>
                    </a:lnTo>
                    <a:lnTo>
                      <a:pt x="8237" y="2641"/>
                    </a:lnTo>
                    <a:lnTo>
                      <a:pt x="8198" y="2646"/>
                    </a:lnTo>
                    <a:lnTo>
                      <a:pt x="8159" y="2654"/>
                    </a:lnTo>
                    <a:lnTo>
                      <a:pt x="8119" y="2658"/>
                    </a:lnTo>
                    <a:lnTo>
                      <a:pt x="8080" y="2663"/>
                    </a:lnTo>
                    <a:lnTo>
                      <a:pt x="8040" y="2663"/>
                    </a:lnTo>
                    <a:lnTo>
                      <a:pt x="8001" y="2663"/>
                    </a:lnTo>
                    <a:lnTo>
                      <a:pt x="7962" y="2658"/>
                    </a:lnTo>
                    <a:lnTo>
                      <a:pt x="7923" y="2658"/>
                    </a:lnTo>
                    <a:lnTo>
                      <a:pt x="7884" y="2650"/>
                    </a:lnTo>
                    <a:lnTo>
                      <a:pt x="7844" y="2646"/>
                    </a:lnTo>
                    <a:lnTo>
                      <a:pt x="7805" y="2637"/>
                    </a:lnTo>
                    <a:lnTo>
                      <a:pt x="7766" y="2628"/>
                    </a:lnTo>
                    <a:lnTo>
                      <a:pt x="7739" y="2619"/>
                    </a:lnTo>
                    <a:lnTo>
                      <a:pt x="7714" y="2610"/>
                    </a:lnTo>
                    <a:lnTo>
                      <a:pt x="7687" y="2597"/>
                    </a:lnTo>
                    <a:lnTo>
                      <a:pt x="7661" y="2593"/>
                    </a:lnTo>
                    <a:lnTo>
                      <a:pt x="7635" y="2593"/>
                    </a:lnTo>
                    <a:lnTo>
                      <a:pt x="7626" y="2593"/>
                    </a:lnTo>
                    <a:lnTo>
                      <a:pt x="7626" y="2610"/>
                    </a:lnTo>
                    <a:lnTo>
                      <a:pt x="7613" y="2624"/>
                    </a:lnTo>
                    <a:lnTo>
                      <a:pt x="7595" y="2633"/>
                    </a:lnTo>
                    <a:lnTo>
                      <a:pt x="7591" y="2646"/>
                    </a:lnTo>
                    <a:lnTo>
                      <a:pt x="7560" y="2654"/>
                    </a:lnTo>
                    <a:lnTo>
                      <a:pt x="7534" y="2667"/>
                    </a:lnTo>
                    <a:lnTo>
                      <a:pt x="7508" y="2676"/>
                    </a:lnTo>
                    <a:lnTo>
                      <a:pt x="7482" y="2689"/>
                    </a:lnTo>
                    <a:lnTo>
                      <a:pt x="7451" y="2698"/>
                    </a:lnTo>
                    <a:lnTo>
                      <a:pt x="7426" y="2706"/>
                    </a:lnTo>
                    <a:lnTo>
                      <a:pt x="7395" y="2715"/>
                    </a:lnTo>
                    <a:lnTo>
                      <a:pt x="7369" y="2724"/>
                    </a:lnTo>
                    <a:lnTo>
                      <a:pt x="7338" y="2729"/>
                    </a:lnTo>
                    <a:lnTo>
                      <a:pt x="7307" y="2737"/>
                    </a:lnTo>
                    <a:lnTo>
                      <a:pt x="7277" y="2742"/>
                    </a:lnTo>
                    <a:lnTo>
                      <a:pt x="7251" y="2750"/>
                    </a:lnTo>
                    <a:lnTo>
                      <a:pt x="7221" y="2750"/>
                    </a:lnTo>
                    <a:lnTo>
                      <a:pt x="7190" y="2759"/>
                    </a:lnTo>
                    <a:lnTo>
                      <a:pt x="7159" y="2759"/>
                    </a:lnTo>
                    <a:lnTo>
                      <a:pt x="7133" y="2768"/>
                    </a:lnTo>
                    <a:lnTo>
                      <a:pt x="7106" y="2768"/>
                    </a:lnTo>
                    <a:lnTo>
                      <a:pt x="7081" y="2768"/>
                    </a:lnTo>
                    <a:lnTo>
                      <a:pt x="7058" y="2768"/>
                    </a:lnTo>
                    <a:lnTo>
                      <a:pt x="7037" y="2768"/>
                    </a:lnTo>
                    <a:lnTo>
                      <a:pt x="7010" y="2768"/>
                    </a:lnTo>
                    <a:lnTo>
                      <a:pt x="6989" y="2773"/>
                    </a:lnTo>
                    <a:lnTo>
                      <a:pt x="6962" y="2773"/>
                    </a:lnTo>
                    <a:lnTo>
                      <a:pt x="6937" y="2773"/>
                    </a:lnTo>
                    <a:lnTo>
                      <a:pt x="6910" y="2768"/>
                    </a:lnTo>
                    <a:lnTo>
                      <a:pt x="6889" y="2768"/>
                    </a:lnTo>
                    <a:lnTo>
                      <a:pt x="6875" y="2773"/>
                    </a:lnTo>
                    <a:lnTo>
                      <a:pt x="6871" y="2763"/>
                    </a:lnTo>
                    <a:lnTo>
                      <a:pt x="6862" y="2754"/>
                    </a:lnTo>
                    <a:lnTo>
                      <a:pt x="6853" y="2750"/>
                    </a:lnTo>
                    <a:lnTo>
                      <a:pt x="6827" y="2750"/>
                    </a:lnTo>
                    <a:lnTo>
                      <a:pt x="6805" y="2754"/>
                    </a:lnTo>
                    <a:lnTo>
                      <a:pt x="6774" y="2754"/>
                    </a:lnTo>
                    <a:lnTo>
                      <a:pt x="6745" y="2754"/>
                    </a:lnTo>
                    <a:lnTo>
                      <a:pt x="6709" y="2746"/>
                    </a:lnTo>
                    <a:lnTo>
                      <a:pt x="6684" y="2742"/>
                    </a:lnTo>
                    <a:lnTo>
                      <a:pt x="6653" y="2737"/>
                    </a:lnTo>
                    <a:lnTo>
                      <a:pt x="6626" y="2733"/>
                    </a:lnTo>
                    <a:lnTo>
                      <a:pt x="6596" y="2768"/>
                    </a:lnTo>
                    <a:lnTo>
                      <a:pt x="6561" y="2798"/>
                    </a:lnTo>
                    <a:lnTo>
                      <a:pt x="6521" y="2821"/>
                    </a:lnTo>
                    <a:lnTo>
                      <a:pt x="6487" y="2838"/>
                    </a:lnTo>
                    <a:lnTo>
                      <a:pt x="6487" y="2855"/>
                    </a:lnTo>
                    <a:lnTo>
                      <a:pt x="6452" y="2855"/>
                    </a:lnTo>
                    <a:lnTo>
                      <a:pt x="6421" y="2859"/>
                    </a:lnTo>
                    <a:lnTo>
                      <a:pt x="6386" y="2869"/>
                    </a:lnTo>
                    <a:lnTo>
                      <a:pt x="6356" y="2877"/>
                    </a:lnTo>
                    <a:lnTo>
                      <a:pt x="6321" y="2881"/>
                    </a:lnTo>
                    <a:lnTo>
                      <a:pt x="6290" y="2890"/>
                    </a:lnTo>
                    <a:lnTo>
                      <a:pt x="6256" y="2890"/>
                    </a:lnTo>
                    <a:lnTo>
                      <a:pt x="6225" y="2890"/>
                    </a:lnTo>
                    <a:lnTo>
                      <a:pt x="6190" y="2894"/>
                    </a:lnTo>
                    <a:lnTo>
                      <a:pt x="6155" y="2899"/>
                    </a:lnTo>
                    <a:lnTo>
                      <a:pt x="6116" y="2899"/>
                    </a:lnTo>
                    <a:lnTo>
                      <a:pt x="6085" y="2907"/>
                    </a:lnTo>
                    <a:lnTo>
                      <a:pt x="6055" y="2903"/>
                    </a:lnTo>
                    <a:lnTo>
                      <a:pt x="6028" y="2903"/>
                    </a:lnTo>
                    <a:lnTo>
                      <a:pt x="6003" y="2903"/>
                    </a:lnTo>
                    <a:lnTo>
                      <a:pt x="5976" y="2903"/>
                    </a:lnTo>
                    <a:lnTo>
                      <a:pt x="5945" y="2899"/>
                    </a:lnTo>
                    <a:lnTo>
                      <a:pt x="5919" y="2894"/>
                    </a:lnTo>
                    <a:lnTo>
                      <a:pt x="5893" y="2890"/>
                    </a:lnTo>
                    <a:lnTo>
                      <a:pt x="5867" y="2890"/>
                    </a:lnTo>
                    <a:lnTo>
                      <a:pt x="5836" y="2881"/>
                    </a:lnTo>
                    <a:lnTo>
                      <a:pt x="5811" y="2877"/>
                    </a:lnTo>
                    <a:lnTo>
                      <a:pt x="5780" y="2873"/>
                    </a:lnTo>
                    <a:lnTo>
                      <a:pt x="5754" y="2869"/>
                    </a:lnTo>
                    <a:lnTo>
                      <a:pt x="5727" y="2859"/>
                    </a:lnTo>
                    <a:lnTo>
                      <a:pt x="5701" y="2850"/>
                    </a:lnTo>
                    <a:lnTo>
                      <a:pt x="5675" y="2842"/>
                    </a:lnTo>
                    <a:lnTo>
                      <a:pt x="5648" y="2838"/>
                    </a:lnTo>
                    <a:lnTo>
                      <a:pt x="5623" y="2842"/>
                    </a:lnTo>
                    <a:lnTo>
                      <a:pt x="5596" y="2821"/>
                    </a:lnTo>
                    <a:lnTo>
                      <a:pt x="5548" y="2802"/>
                    </a:lnTo>
                    <a:lnTo>
                      <a:pt x="5504" y="2790"/>
                    </a:lnTo>
                    <a:lnTo>
                      <a:pt x="5456" y="2777"/>
                    </a:lnTo>
                    <a:lnTo>
                      <a:pt x="5413" y="2763"/>
                    </a:lnTo>
                    <a:lnTo>
                      <a:pt x="5365" y="2742"/>
                    </a:lnTo>
                    <a:lnTo>
                      <a:pt x="5322" y="2724"/>
                    </a:lnTo>
                    <a:lnTo>
                      <a:pt x="5274" y="2702"/>
                    </a:lnTo>
                    <a:lnTo>
                      <a:pt x="5230" y="2681"/>
                    </a:lnTo>
                    <a:lnTo>
                      <a:pt x="5190" y="2706"/>
                    </a:lnTo>
                    <a:lnTo>
                      <a:pt x="5151" y="2742"/>
                    </a:lnTo>
                    <a:lnTo>
                      <a:pt x="5116" y="2781"/>
                    </a:lnTo>
                    <a:lnTo>
                      <a:pt x="5090" y="2821"/>
                    </a:lnTo>
                    <a:lnTo>
                      <a:pt x="5059" y="2825"/>
                    </a:lnTo>
                    <a:lnTo>
                      <a:pt x="5033" y="2838"/>
                    </a:lnTo>
                    <a:lnTo>
                      <a:pt x="5007" y="2842"/>
                    </a:lnTo>
                    <a:lnTo>
                      <a:pt x="4981" y="2855"/>
                    </a:lnTo>
                    <a:lnTo>
                      <a:pt x="4954" y="2859"/>
                    </a:lnTo>
                    <a:lnTo>
                      <a:pt x="4929" y="2873"/>
                    </a:lnTo>
                    <a:lnTo>
                      <a:pt x="4902" y="2877"/>
                    </a:lnTo>
                    <a:lnTo>
                      <a:pt x="4876" y="2890"/>
                    </a:lnTo>
                    <a:lnTo>
                      <a:pt x="4850" y="2894"/>
                    </a:lnTo>
                    <a:lnTo>
                      <a:pt x="4823" y="2903"/>
                    </a:lnTo>
                    <a:lnTo>
                      <a:pt x="4798" y="2911"/>
                    </a:lnTo>
                    <a:lnTo>
                      <a:pt x="4771" y="2921"/>
                    </a:lnTo>
                    <a:lnTo>
                      <a:pt x="4745" y="2925"/>
                    </a:lnTo>
                    <a:lnTo>
                      <a:pt x="4719" y="2934"/>
                    </a:lnTo>
                    <a:lnTo>
                      <a:pt x="4693" y="2942"/>
                    </a:lnTo>
                    <a:lnTo>
                      <a:pt x="4671" y="2951"/>
                    </a:lnTo>
                    <a:lnTo>
                      <a:pt x="4645" y="2951"/>
                    </a:lnTo>
                    <a:lnTo>
                      <a:pt x="4618" y="2959"/>
                    </a:lnTo>
                    <a:lnTo>
                      <a:pt x="4593" y="2959"/>
                    </a:lnTo>
                    <a:lnTo>
                      <a:pt x="4566" y="2969"/>
                    </a:lnTo>
                    <a:lnTo>
                      <a:pt x="4540" y="2969"/>
                    </a:lnTo>
                    <a:lnTo>
                      <a:pt x="4514" y="2973"/>
                    </a:lnTo>
                    <a:lnTo>
                      <a:pt x="4488" y="2977"/>
                    </a:lnTo>
                    <a:lnTo>
                      <a:pt x="4461" y="2982"/>
                    </a:lnTo>
                    <a:lnTo>
                      <a:pt x="4430" y="2982"/>
                    </a:lnTo>
                    <a:lnTo>
                      <a:pt x="4405" y="2982"/>
                    </a:lnTo>
                    <a:lnTo>
                      <a:pt x="4378" y="2982"/>
                    </a:lnTo>
                    <a:lnTo>
                      <a:pt x="4352" y="2982"/>
                    </a:lnTo>
                    <a:lnTo>
                      <a:pt x="4326" y="2977"/>
                    </a:lnTo>
                    <a:lnTo>
                      <a:pt x="4300" y="2977"/>
                    </a:lnTo>
                    <a:lnTo>
                      <a:pt x="4273" y="2977"/>
                    </a:lnTo>
                    <a:lnTo>
                      <a:pt x="4248" y="2977"/>
                    </a:lnTo>
                    <a:lnTo>
                      <a:pt x="4208" y="2969"/>
                    </a:lnTo>
                    <a:lnTo>
                      <a:pt x="4182" y="2969"/>
                    </a:lnTo>
                    <a:lnTo>
                      <a:pt x="4156" y="2965"/>
                    </a:lnTo>
                    <a:lnTo>
                      <a:pt x="4134" y="2965"/>
                    </a:lnTo>
                    <a:lnTo>
                      <a:pt x="4108" y="2959"/>
                    </a:lnTo>
                    <a:lnTo>
                      <a:pt x="4081" y="2959"/>
                    </a:lnTo>
                    <a:lnTo>
                      <a:pt x="4051" y="2951"/>
                    </a:lnTo>
                    <a:lnTo>
                      <a:pt x="4020" y="2942"/>
                    </a:lnTo>
                    <a:lnTo>
                      <a:pt x="3981" y="2942"/>
                    </a:lnTo>
                    <a:lnTo>
                      <a:pt x="3951" y="2934"/>
                    </a:lnTo>
                    <a:lnTo>
                      <a:pt x="3916" y="2921"/>
                    </a:lnTo>
                    <a:lnTo>
                      <a:pt x="3881" y="2925"/>
                    </a:lnTo>
                    <a:lnTo>
                      <a:pt x="3855" y="2911"/>
                    </a:lnTo>
                    <a:lnTo>
                      <a:pt x="3828" y="2903"/>
                    </a:lnTo>
                    <a:lnTo>
                      <a:pt x="3803" y="2894"/>
                    </a:lnTo>
                    <a:lnTo>
                      <a:pt x="3776" y="2890"/>
                    </a:lnTo>
                    <a:lnTo>
                      <a:pt x="3750" y="2881"/>
                    </a:lnTo>
                    <a:lnTo>
                      <a:pt x="3724" y="2873"/>
                    </a:lnTo>
                    <a:lnTo>
                      <a:pt x="3697" y="2863"/>
                    </a:lnTo>
                    <a:lnTo>
                      <a:pt x="3671" y="2855"/>
                    </a:lnTo>
                    <a:lnTo>
                      <a:pt x="3636" y="2859"/>
                    </a:lnTo>
                    <a:lnTo>
                      <a:pt x="3606" y="2869"/>
                    </a:lnTo>
                    <a:lnTo>
                      <a:pt x="3571" y="2877"/>
                    </a:lnTo>
                    <a:lnTo>
                      <a:pt x="3544" y="2890"/>
                    </a:lnTo>
                    <a:lnTo>
                      <a:pt x="3514" y="2899"/>
                    </a:lnTo>
                    <a:lnTo>
                      <a:pt x="3484" y="2911"/>
                    </a:lnTo>
                    <a:lnTo>
                      <a:pt x="3453" y="2925"/>
                    </a:lnTo>
                    <a:lnTo>
                      <a:pt x="3427" y="2938"/>
                    </a:lnTo>
                    <a:lnTo>
                      <a:pt x="3396" y="2947"/>
                    </a:lnTo>
                    <a:lnTo>
                      <a:pt x="3366" y="2955"/>
                    </a:lnTo>
                    <a:lnTo>
                      <a:pt x="3335" y="2965"/>
                    </a:lnTo>
                    <a:lnTo>
                      <a:pt x="3304" y="2977"/>
                    </a:lnTo>
                    <a:lnTo>
                      <a:pt x="3274" y="2982"/>
                    </a:lnTo>
                    <a:lnTo>
                      <a:pt x="3243" y="2986"/>
                    </a:lnTo>
                    <a:lnTo>
                      <a:pt x="3213" y="2990"/>
                    </a:lnTo>
                    <a:lnTo>
                      <a:pt x="3182" y="2995"/>
                    </a:lnTo>
                    <a:lnTo>
                      <a:pt x="3170" y="2999"/>
                    </a:lnTo>
                    <a:lnTo>
                      <a:pt x="3156" y="2995"/>
                    </a:lnTo>
                    <a:lnTo>
                      <a:pt x="3143" y="2986"/>
                    </a:lnTo>
                    <a:lnTo>
                      <a:pt x="3130" y="2995"/>
                    </a:lnTo>
                    <a:lnTo>
                      <a:pt x="3082" y="2995"/>
                    </a:lnTo>
                    <a:lnTo>
                      <a:pt x="3038" y="2999"/>
                    </a:lnTo>
                    <a:lnTo>
                      <a:pt x="2995" y="2995"/>
                    </a:lnTo>
                    <a:lnTo>
                      <a:pt x="2951" y="2995"/>
                    </a:lnTo>
                    <a:lnTo>
                      <a:pt x="2903" y="2986"/>
                    </a:lnTo>
                    <a:lnTo>
                      <a:pt x="2863" y="2982"/>
                    </a:lnTo>
                    <a:lnTo>
                      <a:pt x="2815" y="2973"/>
                    </a:lnTo>
                    <a:lnTo>
                      <a:pt x="2777" y="2969"/>
                    </a:lnTo>
                    <a:lnTo>
                      <a:pt x="2729" y="2955"/>
                    </a:lnTo>
                    <a:lnTo>
                      <a:pt x="2685" y="2947"/>
                    </a:lnTo>
                    <a:lnTo>
                      <a:pt x="2641" y="2934"/>
                    </a:lnTo>
                    <a:lnTo>
                      <a:pt x="2598" y="2925"/>
                    </a:lnTo>
                    <a:lnTo>
                      <a:pt x="2554" y="2911"/>
                    </a:lnTo>
                    <a:lnTo>
                      <a:pt x="2510" y="2903"/>
                    </a:lnTo>
                    <a:lnTo>
                      <a:pt x="2466" y="2894"/>
                    </a:lnTo>
                    <a:lnTo>
                      <a:pt x="2427" y="2890"/>
                    </a:lnTo>
                    <a:lnTo>
                      <a:pt x="2397" y="2873"/>
                    </a:lnTo>
                    <a:lnTo>
                      <a:pt x="2370" y="2859"/>
                    </a:lnTo>
                    <a:lnTo>
                      <a:pt x="2340" y="2842"/>
                    </a:lnTo>
                    <a:lnTo>
                      <a:pt x="2314" y="2833"/>
                    </a:lnTo>
                    <a:lnTo>
                      <a:pt x="2284" y="2821"/>
                    </a:lnTo>
                    <a:lnTo>
                      <a:pt x="2253" y="2825"/>
                    </a:lnTo>
                    <a:lnTo>
                      <a:pt x="2226" y="2833"/>
                    </a:lnTo>
                    <a:lnTo>
                      <a:pt x="2200" y="2855"/>
                    </a:lnTo>
                    <a:lnTo>
                      <a:pt x="2174" y="2859"/>
                    </a:lnTo>
                    <a:lnTo>
                      <a:pt x="2148" y="2863"/>
                    </a:lnTo>
                    <a:lnTo>
                      <a:pt x="2121" y="2869"/>
                    </a:lnTo>
                    <a:lnTo>
                      <a:pt x="2096" y="2890"/>
                    </a:lnTo>
                    <a:lnTo>
                      <a:pt x="2061" y="2877"/>
                    </a:lnTo>
                    <a:lnTo>
                      <a:pt x="2021" y="2886"/>
                    </a:lnTo>
                    <a:lnTo>
                      <a:pt x="1977" y="2899"/>
                    </a:lnTo>
                    <a:lnTo>
                      <a:pt x="1938" y="2907"/>
                    </a:lnTo>
                    <a:lnTo>
                      <a:pt x="1899" y="2911"/>
                    </a:lnTo>
                    <a:lnTo>
                      <a:pt x="1860" y="2917"/>
                    </a:lnTo>
                    <a:lnTo>
                      <a:pt x="1820" y="2917"/>
                    </a:lnTo>
                    <a:lnTo>
                      <a:pt x="1781" y="2925"/>
                    </a:lnTo>
                    <a:lnTo>
                      <a:pt x="1741" y="2925"/>
                    </a:lnTo>
                    <a:lnTo>
                      <a:pt x="1703" y="2929"/>
                    </a:lnTo>
                    <a:lnTo>
                      <a:pt x="1664" y="2929"/>
                    </a:lnTo>
                    <a:lnTo>
                      <a:pt x="1624" y="2938"/>
                    </a:lnTo>
                    <a:lnTo>
                      <a:pt x="1585" y="2942"/>
                    </a:lnTo>
                    <a:lnTo>
                      <a:pt x="1550" y="2947"/>
                    </a:lnTo>
                    <a:lnTo>
                      <a:pt x="1515" y="2942"/>
                    </a:lnTo>
                    <a:lnTo>
                      <a:pt x="1484" y="2942"/>
                    </a:lnTo>
                    <a:lnTo>
                      <a:pt x="1467" y="2942"/>
                    </a:lnTo>
                    <a:lnTo>
                      <a:pt x="1419" y="2938"/>
                    </a:lnTo>
                    <a:lnTo>
                      <a:pt x="1375" y="2929"/>
                    </a:lnTo>
                    <a:lnTo>
                      <a:pt x="1327" y="2917"/>
                    </a:lnTo>
                    <a:lnTo>
                      <a:pt x="1284" y="2903"/>
                    </a:lnTo>
                    <a:lnTo>
                      <a:pt x="1240" y="2881"/>
                    </a:lnTo>
                    <a:lnTo>
                      <a:pt x="1196" y="2869"/>
                    </a:lnTo>
                    <a:lnTo>
                      <a:pt x="1157" y="2850"/>
                    </a:lnTo>
                    <a:lnTo>
                      <a:pt x="1118" y="2838"/>
                    </a:lnTo>
                    <a:lnTo>
                      <a:pt x="1079" y="2807"/>
                    </a:lnTo>
                    <a:lnTo>
                      <a:pt x="1039" y="2777"/>
                    </a:lnTo>
                    <a:lnTo>
                      <a:pt x="1000" y="2763"/>
                    </a:lnTo>
                    <a:lnTo>
                      <a:pt x="960" y="2785"/>
                    </a:lnTo>
                    <a:lnTo>
                      <a:pt x="926" y="2785"/>
                    </a:lnTo>
                    <a:lnTo>
                      <a:pt x="895" y="2794"/>
                    </a:lnTo>
                    <a:lnTo>
                      <a:pt x="878" y="2794"/>
                    </a:lnTo>
                    <a:lnTo>
                      <a:pt x="865" y="2798"/>
                    </a:lnTo>
                    <a:lnTo>
                      <a:pt x="843" y="2798"/>
                    </a:lnTo>
                    <a:lnTo>
                      <a:pt x="821" y="2802"/>
                    </a:lnTo>
                    <a:lnTo>
                      <a:pt x="817" y="2794"/>
                    </a:lnTo>
                    <a:lnTo>
                      <a:pt x="807" y="2802"/>
                    </a:lnTo>
                    <a:lnTo>
                      <a:pt x="795" y="2807"/>
                    </a:lnTo>
                    <a:lnTo>
                      <a:pt x="786" y="2802"/>
                    </a:lnTo>
                    <a:lnTo>
                      <a:pt x="747" y="2802"/>
                    </a:lnTo>
                    <a:lnTo>
                      <a:pt x="711" y="2807"/>
                    </a:lnTo>
                    <a:lnTo>
                      <a:pt x="673" y="2807"/>
                    </a:lnTo>
                    <a:lnTo>
                      <a:pt x="638" y="2811"/>
                    </a:lnTo>
                    <a:lnTo>
                      <a:pt x="598" y="2811"/>
                    </a:lnTo>
                    <a:lnTo>
                      <a:pt x="559" y="2811"/>
                    </a:lnTo>
                    <a:lnTo>
                      <a:pt x="519" y="2811"/>
                    </a:lnTo>
                    <a:lnTo>
                      <a:pt x="489" y="2821"/>
                    </a:lnTo>
                    <a:lnTo>
                      <a:pt x="458" y="2802"/>
                    </a:lnTo>
                    <a:lnTo>
                      <a:pt x="433" y="2802"/>
                    </a:lnTo>
                    <a:lnTo>
                      <a:pt x="406" y="2807"/>
                    </a:lnTo>
                    <a:lnTo>
                      <a:pt x="380" y="2802"/>
                    </a:lnTo>
                    <a:lnTo>
                      <a:pt x="354" y="2794"/>
                    </a:lnTo>
                    <a:lnTo>
                      <a:pt x="332" y="2785"/>
                    </a:lnTo>
                    <a:lnTo>
                      <a:pt x="306" y="2777"/>
                    </a:lnTo>
                    <a:lnTo>
                      <a:pt x="284" y="2773"/>
                    </a:lnTo>
                    <a:lnTo>
                      <a:pt x="236" y="2750"/>
                    </a:lnTo>
                    <a:lnTo>
                      <a:pt x="193" y="2729"/>
                    </a:lnTo>
                    <a:lnTo>
                      <a:pt x="149" y="2698"/>
                    </a:lnTo>
                    <a:lnTo>
                      <a:pt x="109" y="2663"/>
                    </a:lnTo>
                    <a:lnTo>
                      <a:pt x="92" y="2641"/>
                    </a:lnTo>
                    <a:lnTo>
                      <a:pt x="74" y="2619"/>
                    </a:lnTo>
                    <a:lnTo>
                      <a:pt x="61" y="2597"/>
                    </a:lnTo>
                    <a:lnTo>
                      <a:pt x="48" y="2576"/>
                    </a:lnTo>
                    <a:lnTo>
                      <a:pt x="36" y="2554"/>
                    </a:lnTo>
                    <a:lnTo>
                      <a:pt x="22" y="2532"/>
                    </a:lnTo>
                    <a:lnTo>
                      <a:pt x="13" y="2506"/>
                    </a:lnTo>
                    <a:lnTo>
                      <a:pt x="9" y="2484"/>
                    </a:lnTo>
                    <a:lnTo>
                      <a:pt x="5" y="2458"/>
                    </a:lnTo>
                    <a:lnTo>
                      <a:pt x="0" y="2432"/>
                    </a:lnTo>
                    <a:lnTo>
                      <a:pt x="0" y="2405"/>
                    </a:lnTo>
                    <a:lnTo>
                      <a:pt x="5" y="2384"/>
                    </a:lnTo>
                    <a:lnTo>
                      <a:pt x="5" y="2357"/>
                    </a:lnTo>
                    <a:lnTo>
                      <a:pt x="9" y="2332"/>
                    </a:lnTo>
                    <a:lnTo>
                      <a:pt x="13" y="2305"/>
                    </a:lnTo>
                    <a:lnTo>
                      <a:pt x="22" y="2279"/>
                    </a:lnTo>
                    <a:lnTo>
                      <a:pt x="40" y="2231"/>
                    </a:lnTo>
                    <a:lnTo>
                      <a:pt x="66" y="2192"/>
                    </a:lnTo>
                    <a:lnTo>
                      <a:pt x="92" y="2165"/>
                    </a:lnTo>
                    <a:lnTo>
                      <a:pt x="122" y="2152"/>
                    </a:lnTo>
                    <a:lnTo>
                      <a:pt x="153" y="2135"/>
                    </a:lnTo>
                    <a:lnTo>
                      <a:pt x="184" y="2126"/>
                    </a:lnTo>
                    <a:lnTo>
                      <a:pt x="214" y="2113"/>
                    </a:lnTo>
                    <a:lnTo>
                      <a:pt x="249" y="2104"/>
                    </a:lnTo>
                    <a:lnTo>
                      <a:pt x="280" y="2100"/>
                    </a:lnTo>
                    <a:lnTo>
                      <a:pt x="314" y="2100"/>
                    </a:lnTo>
                    <a:lnTo>
                      <a:pt x="345" y="2096"/>
                    </a:lnTo>
                    <a:lnTo>
                      <a:pt x="380" y="2091"/>
                    </a:lnTo>
                    <a:lnTo>
                      <a:pt x="410" y="2091"/>
                    </a:lnTo>
                    <a:lnTo>
                      <a:pt x="446" y="2091"/>
                    </a:lnTo>
                    <a:lnTo>
                      <a:pt x="481" y="2087"/>
                    </a:lnTo>
                    <a:lnTo>
                      <a:pt x="515" y="2087"/>
                    </a:lnTo>
                    <a:lnTo>
                      <a:pt x="554" y="2087"/>
                    </a:lnTo>
                    <a:lnTo>
                      <a:pt x="594" y="2087"/>
                    </a:lnTo>
                    <a:lnTo>
                      <a:pt x="594" y="2056"/>
                    </a:lnTo>
                    <a:lnTo>
                      <a:pt x="598" y="2025"/>
                    </a:lnTo>
                    <a:lnTo>
                      <a:pt x="603" y="1995"/>
                    </a:lnTo>
                    <a:lnTo>
                      <a:pt x="615" y="1969"/>
                    </a:lnTo>
                    <a:lnTo>
                      <a:pt x="629" y="1943"/>
                    </a:lnTo>
                    <a:lnTo>
                      <a:pt x="642" y="1916"/>
                    </a:lnTo>
                    <a:lnTo>
                      <a:pt x="659" y="1891"/>
                    </a:lnTo>
                    <a:lnTo>
                      <a:pt x="681" y="1868"/>
                    </a:lnTo>
                    <a:lnTo>
                      <a:pt x="699" y="1843"/>
                    </a:lnTo>
                    <a:lnTo>
                      <a:pt x="721" y="1816"/>
                    </a:lnTo>
                    <a:lnTo>
                      <a:pt x="742" y="1795"/>
                    </a:lnTo>
                    <a:lnTo>
                      <a:pt x="769" y="1777"/>
                    </a:lnTo>
                    <a:lnTo>
                      <a:pt x="795" y="1760"/>
                    </a:lnTo>
                    <a:lnTo>
                      <a:pt x="821" y="1742"/>
                    </a:lnTo>
                    <a:lnTo>
                      <a:pt x="847" y="1729"/>
                    </a:lnTo>
                    <a:lnTo>
                      <a:pt x="874" y="1716"/>
                    </a:lnTo>
                    <a:lnTo>
                      <a:pt x="891" y="1690"/>
                    </a:lnTo>
                    <a:lnTo>
                      <a:pt x="917" y="1681"/>
                    </a:lnTo>
                    <a:lnTo>
                      <a:pt x="947" y="1676"/>
                    </a:lnTo>
                    <a:lnTo>
                      <a:pt x="978" y="1663"/>
                    </a:lnTo>
                    <a:lnTo>
                      <a:pt x="1008" y="1655"/>
                    </a:lnTo>
                    <a:lnTo>
                      <a:pt x="1043" y="1651"/>
                    </a:lnTo>
                    <a:lnTo>
                      <a:pt x="1079" y="1637"/>
                    </a:lnTo>
                    <a:lnTo>
                      <a:pt x="1100" y="1611"/>
                    </a:lnTo>
                    <a:lnTo>
                      <a:pt x="1104" y="1572"/>
                    </a:lnTo>
                    <a:lnTo>
                      <a:pt x="1114" y="1536"/>
                    </a:lnTo>
                    <a:lnTo>
                      <a:pt x="1127" y="1502"/>
                    </a:lnTo>
                    <a:lnTo>
                      <a:pt x="1144" y="1476"/>
                    </a:lnTo>
                    <a:lnTo>
                      <a:pt x="1162" y="1440"/>
                    </a:lnTo>
                    <a:lnTo>
                      <a:pt x="1183" y="1415"/>
                    </a:lnTo>
                    <a:lnTo>
                      <a:pt x="1205" y="1388"/>
                    </a:lnTo>
                    <a:lnTo>
                      <a:pt x="1231" y="1362"/>
                    </a:lnTo>
                    <a:lnTo>
                      <a:pt x="1253" y="1336"/>
                    </a:lnTo>
                    <a:lnTo>
                      <a:pt x="1279" y="1310"/>
                    </a:lnTo>
                    <a:lnTo>
                      <a:pt x="1310" y="1288"/>
                    </a:lnTo>
                    <a:lnTo>
                      <a:pt x="1340" y="1271"/>
                    </a:lnTo>
                    <a:lnTo>
                      <a:pt x="1367" y="1254"/>
                    </a:lnTo>
                    <a:lnTo>
                      <a:pt x="1401" y="1235"/>
                    </a:lnTo>
                    <a:lnTo>
                      <a:pt x="1432" y="1223"/>
                    </a:lnTo>
                    <a:lnTo>
                      <a:pt x="1467" y="1210"/>
                    </a:lnTo>
                    <a:lnTo>
                      <a:pt x="1471" y="1187"/>
                    </a:lnTo>
                    <a:lnTo>
                      <a:pt x="1493" y="1183"/>
                    </a:lnTo>
                    <a:lnTo>
                      <a:pt x="1515" y="1179"/>
                    </a:lnTo>
                    <a:lnTo>
                      <a:pt x="1537" y="1175"/>
                    </a:lnTo>
                    <a:lnTo>
                      <a:pt x="1563" y="1162"/>
                    </a:lnTo>
                    <a:lnTo>
                      <a:pt x="1589" y="1148"/>
                    </a:lnTo>
                    <a:lnTo>
                      <a:pt x="1615" y="1135"/>
                    </a:lnTo>
                    <a:lnTo>
                      <a:pt x="1651" y="1131"/>
                    </a:lnTo>
                    <a:lnTo>
                      <a:pt x="1676" y="1118"/>
                    </a:lnTo>
                    <a:lnTo>
                      <a:pt x="1712" y="1114"/>
                    </a:lnTo>
                    <a:lnTo>
                      <a:pt x="1741" y="1109"/>
                    </a:lnTo>
                    <a:lnTo>
                      <a:pt x="1777" y="1109"/>
                    </a:lnTo>
                    <a:lnTo>
                      <a:pt x="1808" y="1105"/>
                    </a:lnTo>
                    <a:lnTo>
                      <a:pt x="1843" y="1100"/>
                    </a:lnTo>
                    <a:lnTo>
                      <a:pt x="1877" y="1100"/>
                    </a:lnTo>
                    <a:lnTo>
                      <a:pt x="1917" y="1105"/>
                    </a:lnTo>
                    <a:lnTo>
                      <a:pt x="1952" y="1105"/>
                    </a:lnTo>
                    <a:lnTo>
                      <a:pt x="1986" y="1109"/>
                    </a:lnTo>
                    <a:lnTo>
                      <a:pt x="2021" y="1114"/>
                    </a:lnTo>
                    <a:lnTo>
                      <a:pt x="2061" y="1122"/>
                    </a:lnTo>
                    <a:lnTo>
                      <a:pt x="2065" y="1096"/>
                    </a:lnTo>
                    <a:lnTo>
                      <a:pt x="2073" y="1070"/>
                    </a:lnTo>
                    <a:lnTo>
                      <a:pt x="2078" y="1043"/>
                    </a:lnTo>
                    <a:lnTo>
                      <a:pt x="2092" y="1018"/>
                    </a:lnTo>
                    <a:lnTo>
                      <a:pt x="2113" y="970"/>
                    </a:lnTo>
                    <a:lnTo>
                      <a:pt x="2148" y="930"/>
                    </a:lnTo>
                    <a:lnTo>
                      <a:pt x="2218" y="861"/>
                    </a:lnTo>
                    <a:lnTo>
                      <a:pt x="2244" y="838"/>
                    </a:lnTo>
                    <a:lnTo>
                      <a:pt x="2270" y="821"/>
                    </a:lnTo>
                    <a:lnTo>
                      <a:pt x="2297" y="799"/>
                    </a:lnTo>
                    <a:lnTo>
                      <a:pt x="2322" y="782"/>
                    </a:lnTo>
                    <a:lnTo>
                      <a:pt x="2349" y="765"/>
                    </a:lnTo>
                    <a:lnTo>
                      <a:pt x="2379" y="747"/>
                    </a:lnTo>
                    <a:lnTo>
                      <a:pt x="2405" y="729"/>
                    </a:lnTo>
                    <a:lnTo>
                      <a:pt x="2436" y="717"/>
                    </a:lnTo>
                    <a:lnTo>
                      <a:pt x="2462" y="699"/>
                    </a:lnTo>
                    <a:lnTo>
                      <a:pt x="2493" y="686"/>
                    </a:lnTo>
                    <a:lnTo>
                      <a:pt x="2523" y="673"/>
                    </a:lnTo>
                    <a:lnTo>
                      <a:pt x="2554" y="659"/>
                    </a:lnTo>
                    <a:lnTo>
                      <a:pt x="2580" y="646"/>
                    </a:lnTo>
                    <a:lnTo>
                      <a:pt x="2610" y="633"/>
                    </a:lnTo>
                    <a:lnTo>
                      <a:pt x="2641" y="625"/>
                    </a:lnTo>
                    <a:lnTo>
                      <a:pt x="2671" y="616"/>
                    </a:lnTo>
                    <a:lnTo>
                      <a:pt x="2715" y="607"/>
                    </a:lnTo>
                    <a:lnTo>
                      <a:pt x="2763" y="602"/>
                    </a:lnTo>
                    <a:lnTo>
                      <a:pt x="2785" y="602"/>
                    </a:lnTo>
                    <a:lnTo>
                      <a:pt x="2807" y="602"/>
                    </a:lnTo>
                    <a:lnTo>
                      <a:pt x="2833" y="602"/>
                    </a:lnTo>
                    <a:lnTo>
                      <a:pt x="2859" y="602"/>
                    </a:lnTo>
                    <a:lnTo>
                      <a:pt x="2881" y="602"/>
                    </a:lnTo>
                    <a:lnTo>
                      <a:pt x="2907" y="602"/>
                    </a:lnTo>
                    <a:lnTo>
                      <a:pt x="2929" y="607"/>
                    </a:lnTo>
                    <a:lnTo>
                      <a:pt x="2955" y="612"/>
                    </a:lnTo>
                    <a:lnTo>
                      <a:pt x="2982" y="612"/>
                    </a:lnTo>
                    <a:lnTo>
                      <a:pt x="3007" y="621"/>
                    </a:lnTo>
                    <a:lnTo>
                      <a:pt x="3034" y="625"/>
                    </a:lnTo>
                    <a:lnTo>
                      <a:pt x="3060" y="633"/>
                    </a:lnTo>
                    <a:lnTo>
                      <a:pt x="3099" y="646"/>
                    </a:lnTo>
                    <a:lnTo>
                      <a:pt x="3139" y="664"/>
                    </a:lnTo>
                    <a:lnTo>
                      <a:pt x="3160" y="669"/>
                    </a:lnTo>
                    <a:lnTo>
                      <a:pt x="3182" y="677"/>
                    </a:lnTo>
                    <a:lnTo>
                      <a:pt x="3208" y="681"/>
                    </a:lnTo>
                    <a:lnTo>
                      <a:pt x="3235" y="686"/>
                    </a:lnTo>
                    <a:lnTo>
                      <a:pt x="3266" y="659"/>
                    </a:lnTo>
                    <a:lnTo>
                      <a:pt x="3300" y="633"/>
                    </a:lnTo>
                    <a:lnTo>
                      <a:pt x="3331" y="607"/>
                    </a:lnTo>
                    <a:lnTo>
                      <a:pt x="3370" y="590"/>
                    </a:lnTo>
                    <a:lnTo>
                      <a:pt x="3405" y="564"/>
                    </a:lnTo>
                    <a:lnTo>
                      <a:pt x="3440" y="546"/>
                    </a:lnTo>
                    <a:lnTo>
                      <a:pt x="3479" y="529"/>
                    </a:lnTo>
                    <a:lnTo>
                      <a:pt x="3519" y="516"/>
                    </a:lnTo>
                    <a:lnTo>
                      <a:pt x="3558" y="498"/>
                    </a:lnTo>
                    <a:lnTo>
                      <a:pt x="3597" y="481"/>
                    </a:lnTo>
                    <a:lnTo>
                      <a:pt x="3636" y="468"/>
                    </a:lnTo>
                    <a:lnTo>
                      <a:pt x="3676" y="458"/>
                    </a:lnTo>
                    <a:lnTo>
                      <a:pt x="3715" y="446"/>
                    </a:lnTo>
                    <a:lnTo>
                      <a:pt x="3759" y="437"/>
                    </a:lnTo>
                    <a:lnTo>
                      <a:pt x="3797" y="428"/>
                    </a:lnTo>
                    <a:lnTo>
                      <a:pt x="3841" y="428"/>
                    </a:lnTo>
                    <a:lnTo>
                      <a:pt x="3881" y="420"/>
                    </a:lnTo>
                    <a:lnTo>
                      <a:pt x="3920" y="416"/>
                    </a:lnTo>
                    <a:lnTo>
                      <a:pt x="3964" y="416"/>
                    </a:lnTo>
                    <a:lnTo>
                      <a:pt x="4008" y="416"/>
                    </a:lnTo>
                    <a:lnTo>
                      <a:pt x="4047" y="416"/>
                    </a:lnTo>
                    <a:lnTo>
                      <a:pt x="4086" y="420"/>
                    </a:lnTo>
                    <a:lnTo>
                      <a:pt x="4129" y="424"/>
                    </a:lnTo>
                    <a:lnTo>
                      <a:pt x="4173" y="433"/>
                    </a:lnTo>
                    <a:lnTo>
                      <a:pt x="4213" y="433"/>
                    </a:lnTo>
                    <a:lnTo>
                      <a:pt x="4252" y="441"/>
                    </a:lnTo>
                    <a:lnTo>
                      <a:pt x="4292" y="454"/>
                    </a:lnTo>
                    <a:lnTo>
                      <a:pt x="4334" y="468"/>
                    </a:lnTo>
                    <a:lnTo>
                      <a:pt x="4374" y="476"/>
                    </a:lnTo>
                    <a:lnTo>
                      <a:pt x="4413" y="489"/>
                    </a:lnTo>
                    <a:lnTo>
                      <a:pt x="4453" y="506"/>
                    </a:lnTo>
                    <a:lnTo>
                      <a:pt x="4492" y="529"/>
                    </a:lnTo>
                    <a:lnTo>
                      <a:pt x="4536" y="542"/>
                    </a:lnTo>
                    <a:lnTo>
                      <a:pt x="4579" y="564"/>
                    </a:lnTo>
                    <a:lnTo>
                      <a:pt x="4618" y="585"/>
                    </a:lnTo>
                    <a:lnTo>
                      <a:pt x="4662" y="612"/>
                    </a:lnTo>
                    <a:lnTo>
                      <a:pt x="4701" y="638"/>
                    </a:lnTo>
                    <a:lnTo>
                      <a:pt x="4741" y="664"/>
                    </a:lnTo>
                    <a:lnTo>
                      <a:pt x="4780" y="690"/>
                    </a:lnTo>
                    <a:lnTo>
                      <a:pt x="4823" y="721"/>
                    </a:lnTo>
                    <a:lnTo>
                      <a:pt x="4841" y="721"/>
                    </a:lnTo>
                    <a:lnTo>
                      <a:pt x="4863" y="755"/>
                    </a:lnTo>
                    <a:lnTo>
                      <a:pt x="4898" y="786"/>
                    </a:lnTo>
                    <a:lnTo>
                      <a:pt x="4915" y="799"/>
                    </a:lnTo>
                    <a:lnTo>
                      <a:pt x="4942" y="813"/>
                    </a:lnTo>
                    <a:lnTo>
                      <a:pt x="4963" y="826"/>
                    </a:lnTo>
                    <a:lnTo>
                      <a:pt x="4985" y="843"/>
                    </a:lnTo>
                    <a:lnTo>
                      <a:pt x="5007" y="817"/>
                    </a:lnTo>
                    <a:lnTo>
                      <a:pt x="5029" y="790"/>
                    </a:lnTo>
                    <a:lnTo>
                      <a:pt x="5051" y="765"/>
                    </a:lnTo>
                    <a:lnTo>
                      <a:pt x="5077" y="738"/>
                    </a:lnTo>
                    <a:lnTo>
                      <a:pt x="5103" y="712"/>
                    </a:lnTo>
                    <a:lnTo>
                      <a:pt x="5129" y="686"/>
                    </a:lnTo>
                    <a:lnTo>
                      <a:pt x="5155" y="659"/>
                    </a:lnTo>
                    <a:lnTo>
                      <a:pt x="5182" y="638"/>
                    </a:lnTo>
                    <a:lnTo>
                      <a:pt x="5207" y="612"/>
                    </a:lnTo>
                    <a:lnTo>
                      <a:pt x="5234" y="590"/>
                    </a:lnTo>
                    <a:lnTo>
                      <a:pt x="5265" y="568"/>
                    </a:lnTo>
                    <a:lnTo>
                      <a:pt x="5295" y="550"/>
                    </a:lnTo>
                    <a:lnTo>
                      <a:pt x="5322" y="524"/>
                    </a:lnTo>
                    <a:lnTo>
                      <a:pt x="5356" y="506"/>
                    </a:lnTo>
                    <a:lnTo>
                      <a:pt x="5387" y="489"/>
                    </a:lnTo>
                    <a:lnTo>
                      <a:pt x="5422" y="476"/>
                    </a:lnTo>
                    <a:lnTo>
                      <a:pt x="5448" y="454"/>
                    </a:lnTo>
                    <a:lnTo>
                      <a:pt x="5479" y="437"/>
                    </a:lnTo>
                    <a:lnTo>
                      <a:pt x="5508" y="424"/>
                    </a:lnTo>
                    <a:lnTo>
                      <a:pt x="5544" y="410"/>
                    </a:lnTo>
                    <a:lnTo>
                      <a:pt x="5575" y="397"/>
                    </a:lnTo>
                    <a:lnTo>
                      <a:pt x="5614" y="393"/>
                    </a:lnTo>
                    <a:lnTo>
                      <a:pt x="5644" y="385"/>
                    </a:lnTo>
                    <a:lnTo>
                      <a:pt x="5684" y="385"/>
                    </a:lnTo>
                    <a:lnTo>
                      <a:pt x="5719" y="380"/>
                    </a:lnTo>
                    <a:lnTo>
                      <a:pt x="5754" y="380"/>
                    </a:lnTo>
                    <a:lnTo>
                      <a:pt x="5788" y="380"/>
                    </a:lnTo>
                    <a:lnTo>
                      <a:pt x="5823" y="385"/>
                    </a:lnTo>
                    <a:lnTo>
                      <a:pt x="5859" y="389"/>
                    </a:lnTo>
                    <a:lnTo>
                      <a:pt x="5893" y="397"/>
                    </a:lnTo>
                    <a:lnTo>
                      <a:pt x="5928" y="410"/>
                    </a:lnTo>
                    <a:lnTo>
                      <a:pt x="5963" y="424"/>
                    </a:lnTo>
                    <a:lnTo>
                      <a:pt x="6003" y="446"/>
                    </a:lnTo>
                    <a:lnTo>
                      <a:pt x="6041" y="463"/>
                    </a:lnTo>
                    <a:lnTo>
                      <a:pt x="6081" y="476"/>
                    </a:lnTo>
                    <a:lnTo>
                      <a:pt x="6120" y="494"/>
                    </a:lnTo>
                    <a:lnTo>
                      <a:pt x="6225" y="389"/>
                    </a:lnTo>
                    <a:lnTo>
                      <a:pt x="6233" y="393"/>
                    </a:lnTo>
                    <a:lnTo>
                      <a:pt x="6260" y="389"/>
                    </a:lnTo>
                    <a:lnTo>
                      <a:pt x="6251" y="372"/>
                    </a:lnTo>
                    <a:lnTo>
                      <a:pt x="6260" y="372"/>
                    </a:lnTo>
                    <a:lnTo>
                      <a:pt x="6268" y="376"/>
                    </a:lnTo>
                    <a:lnTo>
                      <a:pt x="6277" y="372"/>
                    </a:lnTo>
                    <a:lnTo>
                      <a:pt x="6321" y="345"/>
                    </a:lnTo>
                    <a:lnTo>
                      <a:pt x="6369" y="320"/>
                    </a:lnTo>
                    <a:lnTo>
                      <a:pt x="6413" y="293"/>
                    </a:lnTo>
                    <a:lnTo>
                      <a:pt x="6461" y="271"/>
                    </a:lnTo>
                    <a:lnTo>
                      <a:pt x="6504" y="249"/>
                    </a:lnTo>
                    <a:lnTo>
                      <a:pt x="6552" y="236"/>
                    </a:lnTo>
                    <a:lnTo>
                      <a:pt x="6596" y="218"/>
                    </a:lnTo>
                    <a:lnTo>
                      <a:pt x="6644" y="214"/>
                    </a:lnTo>
                    <a:lnTo>
                      <a:pt x="6644" y="197"/>
                    </a:lnTo>
                    <a:lnTo>
                      <a:pt x="6670" y="205"/>
                    </a:lnTo>
                    <a:lnTo>
                      <a:pt x="6701" y="210"/>
                    </a:lnTo>
                    <a:lnTo>
                      <a:pt x="6736" y="210"/>
                    </a:lnTo>
                    <a:lnTo>
                      <a:pt x="6774" y="210"/>
                    </a:lnTo>
                    <a:lnTo>
                      <a:pt x="6810" y="205"/>
                    </a:lnTo>
                    <a:lnTo>
                      <a:pt x="6849" y="205"/>
                    </a:lnTo>
                    <a:lnTo>
                      <a:pt x="6884" y="205"/>
                    </a:lnTo>
                    <a:lnTo>
                      <a:pt x="6923" y="214"/>
                    </a:lnTo>
                    <a:lnTo>
                      <a:pt x="6958" y="214"/>
                    </a:lnTo>
                    <a:lnTo>
                      <a:pt x="6998" y="223"/>
                    </a:lnTo>
                    <a:lnTo>
                      <a:pt x="7033" y="236"/>
                    </a:lnTo>
                    <a:lnTo>
                      <a:pt x="7071" y="249"/>
                    </a:lnTo>
                    <a:lnTo>
                      <a:pt x="7102" y="262"/>
                    </a:lnTo>
                    <a:lnTo>
                      <a:pt x="7142" y="280"/>
                    </a:lnTo>
                    <a:lnTo>
                      <a:pt x="7173" y="297"/>
                    </a:lnTo>
                    <a:lnTo>
                      <a:pt x="7211" y="320"/>
                    </a:lnTo>
                    <a:lnTo>
                      <a:pt x="7242" y="337"/>
                    </a:lnTo>
                    <a:lnTo>
                      <a:pt x="7277" y="358"/>
                    </a:lnTo>
                    <a:lnTo>
                      <a:pt x="7307" y="376"/>
                    </a:lnTo>
                    <a:lnTo>
                      <a:pt x="7342" y="397"/>
                    </a:lnTo>
                    <a:lnTo>
                      <a:pt x="7378" y="416"/>
                    </a:lnTo>
                    <a:lnTo>
                      <a:pt x="7412" y="437"/>
                    </a:lnTo>
                    <a:lnTo>
                      <a:pt x="7447" y="454"/>
                    </a:lnTo>
                    <a:lnTo>
                      <a:pt x="7486" y="476"/>
                    </a:lnTo>
                    <a:lnTo>
                      <a:pt x="7522" y="489"/>
                    </a:lnTo>
                    <a:lnTo>
                      <a:pt x="7556" y="516"/>
                    </a:lnTo>
                    <a:lnTo>
                      <a:pt x="7587" y="542"/>
                    </a:lnTo>
                    <a:lnTo>
                      <a:pt x="7618" y="573"/>
                    </a:lnTo>
                    <a:lnTo>
                      <a:pt x="7643" y="602"/>
                    </a:lnTo>
                    <a:lnTo>
                      <a:pt x="7674" y="633"/>
                    </a:lnTo>
                    <a:lnTo>
                      <a:pt x="7709" y="659"/>
                    </a:lnTo>
                    <a:lnTo>
                      <a:pt x="7748" y="686"/>
                    </a:lnTo>
                    <a:lnTo>
                      <a:pt x="7779" y="664"/>
                    </a:lnTo>
                    <a:lnTo>
                      <a:pt x="7818" y="655"/>
                    </a:lnTo>
                    <a:lnTo>
                      <a:pt x="7853" y="642"/>
                    </a:lnTo>
                    <a:lnTo>
                      <a:pt x="7888" y="616"/>
                    </a:lnTo>
                    <a:lnTo>
                      <a:pt x="7910" y="616"/>
                    </a:lnTo>
                    <a:lnTo>
                      <a:pt x="7932" y="621"/>
                    </a:lnTo>
                    <a:lnTo>
                      <a:pt x="7949" y="616"/>
                    </a:lnTo>
                    <a:lnTo>
                      <a:pt x="7975" y="598"/>
                    </a:lnTo>
                    <a:lnTo>
                      <a:pt x="7962" y="573"/>
                    </a:lnTo>
                    <a:lnTo>
                      <a:pt x="7949" y="554"/>
                    </a:lnTo>
                    <a:lnTo>
                      <a:pt x="7940" y="533"/>
                    </a:lnTo>
                    <a:lnTo>
                      <a:pt x="7940" y="511"/>
                    </a:lnTo>
                    <a:lnTo>
                      <a:pt x="7967" y="472"/>
                    </a:lnTo>
                    <a:lnTo>
                      <a:pt x="7992" y="433"/>
                    </a:lnTo>
                    <a:lnTo>
                      <a:pt x="8019" y="393"/>
                    </a:lnTo>
                    <a:lnTo>
                      <a:pt x="8049" y="362"/>
                    </a:lnTo>
                    <a:lnTo>
                      <a:pt x="8076" y="324"/>
                    </a:lnTo>
                    <a:lnTo>
                      <a:pt x="8107" y="293"/>
                    </a:lnTo>
                    <a:lnTo>
                      <a:pt x="8137" y="258"/>
                    </a:lnTo>
                    <a:lnTo>
                      <a:pt x="8172" y="232"/>
                    </a:lnTo>
                    <a:lnTo>
                      <a:pt x="8203" y="201"/>
                    </a:lnTo>
                    <a:lnTo>
                      <a:pt x="8237" y="171"/>
                    </a:lnTo>
                    <a:lnTo>
                      <a:pt x="8268" y="144"/>
                    </a:lnTo>
                    <a:lnTo>
                      <a:pt x="8303" y="118"/>
                    </a:lnTo>
                    <a:lnTo>
                      <a:pt x="8337" y="92"/>
                    </a:lnTo>
                    <a:lnTo>
                      <a:pt x="8372" y="66"/>
                    </a:lnTo>
                    <a:lnTo>
                      <a:pt x="8408" y="44"/>
                    </a:lnTo>
                    <a:lnTo>
                      <a:pt x="8447" y="22"/>
                    </a:lnTo>
                    <a:lnTo>
                      <a:pt x="8473" y="13"/>
                    </a:lnTo>
                    <a:lnTo>
                      <a:pt x="8499" y="9"/>
                    </a:lnTo>
                    <a:lnTo>
                      <a:pt x="8525" y="5"/>
                    </a:lnTo>
                    <a:lnTo>
                      <a:pt x="8556" y="5"/>
                    </a:lnTo>
                    <a:lnTo>
                      <a:pt x="8582" y="0"/>
                    </a:lnTo>
                    <a:lnTo>
                      <a:pt x="8613" y="0"/>
                    </a:lnTo>
                    <a:lnTo>
                      <a:pt x="8643" y="0"/>
                    </a:lnTo>
                    <a:lnTo>
                      <a:pt x="8673" y="0"/>
                    </a:lnTo>
                    <a:lnTo>
                      <a:pt x="8700" y="0"/>
                    </a:lnTo>
                    <a:lnTo>
                      <a:pt x="8730" y="0"/>
                    </a:lnTo>
                    <a:lnTo>
                      <a:pt x="8757" y="0"/>
                    </a:lnTo>
                    <a:lnTo>
                      <a:pt x="8788" y="0"/>
                    </a:lnTo>
                    <a:lnTo>
                      <a:pt x="8813" y="0"/>
                    </a:lnTo>
                    <a:lnTo>
                      <a:pt x="8844" y="0"/>
                    </a:lnTo>
                    <a:lnTo>
                      <a:pt x="8870" y="0"/>
                    </a:lnTo>
                    <a:lnTo>
                      <a:pt x="890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6"/>
              <p:cNvSpPr>
                <a:spLocks/>
              </p:cNvSpPr>
              <p:nvPr/>
            </p:nvSpPr>
            <p:spPr bwMode="auto">
              <a:xfrm>
                <a:off x="2129" y="1155"/>
                <a:ext cx="2489" cy="694"/>
              </a:xfrm>
              <a:custGeom>
                <a:avLst/>
                <a:gdLst>
                  <a:gd name="T0" fmla="*/ 0 w 7469"/>
                  <a:gd name="T1" fmla="*/ 1 h 2082"/>
                  <a:gd name="T2" fmla="*/ 1 w 7469"/>
                  <a:gd name="T3" fmla="*/ 1 h 2082"/>
                  <a:gd name="T4" fmla="*/ 1 w 7469"/>
                  <a:gd name="T5" fmla="*/ 1 h 2082"/>
                  <a:gd name="T6" fmla="*/ 1 w 7469"/>
                  <a:gd name="T7" fmla="*/ 2 h 2082"/>
                  <a:gd name="T8" fmla="*/ 2 w 7469"/>
                  <a:gd name="T9" fmla="*/ 2 h 2082"/>
                  <a:gd name="T10" fmla="*/ 2 w 7469"/>
                  <a:gd name="T11" fmla="*/ 3 h 2082"/>
                  <a:gd name="T12" fmla="*/ 3 w 7469"/>
                  <a:gd name="T13" fmla="*/ 2 h 2082"/>
                  <a:gd name="T14" fmla="*/ 3 w 7469"/>
                  <a:gd name="T15" fmla="*/ 2 h 2082"/>
                  <a:gd name="T16" fmla="*/ 4 w 7469"/>
                  <a:gd name="T17" fmla="*/ 2 h 2082"/>
                  <a:gd name="T18" fmla="*/ 5 w 7469"/>
                  <a:gd name="T19" fmla="*/ 2 h 2082"/>
                  <a:gd name="T20" fmla="*/ 5 w 7469"/>
                  <a:gd name="T21" fmla="*/ 2 h 2082"/>
                  <a:gd name="T22" fmla="*/ 5 w 7469"/>
                  <a:gd name="T23" fmla="*/ 2 h 2082"/>
                  <a:gd name="T24" fmla="*/ 5 w 7469"/>
                  <a:gd name="T25" fmla="*/ 2 h 2082"/>
                  <a:gd name="T26" fmla="*/ 4 w 7469"/>
                  <a:gd name="T27" fmla="*/ 2 h 2082"/>
                  <a:gd name="T28" fmla="*/ 5 w 7469"/>
                  <a:gd name="T29" fmla="*/ 2 h 2082"/>
                  <a:gd name="T30" fmla="*/ 5 w 7469"/>
                  <a:gd name="T31" fmla="*/ 2 h 2082"/>
                  <a:gd name="T32" fmla="*/ 6 w 7469"/>
                  <a:gd name="T33" fmla="*/ 1 h 2082"/>
                  <a:gd name="T34" fmla="*/ 6 w 7469"/>
                  <a:gd name="T35" fmla="*/ 2 h 2082"/>
                  <a:gd name="T36" fmla="*/ 6 w 7469"/>
                  <a:gd name="T37" fmla="*/ 2 h 2082"/>
                  <a:gd name="T38" fmla="*/ 6 w 7469"/>
                  <a:gd name="T39" fmla="*/ 3 h 2082"/>
                  <a:gd name="T40" fmla="*/ 6 w 7469"/>
                  <a:gd name="T41" fmla="*/ 3 h 2082"/>
                  <a:gd name="T42" fmla="*/ 7 w 7469"/>
                  <a:gd name="T43" fmla="*/ 3 h 2082"/>
                  <a:gd name="T44" fmla="*/ 8 w 7469"/>
                  <a:gd name="T45" fmla="*/ 2 h 2082"/>
                  <a:gd name="T46" fmla="*/ 8 w 7469"/>
                  <a:gd name="T47" fmla="*/ 3 h 2082"/>
                  <a:gd name="T48" fmla="*/ 9 w 7469"/>
                  <a:gd name="T49" fmla="*/ 3 h 2082"/>
                  <a:gd name="T50" fmla="*/ 10 w 7469"/>
                  <a:gd name="T51" fmla="*/ 3 h 2082"/>
                  <a:gd name="T52" fmla="*/ 10 w 7469"/>
                  <a:gd name="T53" fmla="*/ 3 h 2082"/>
                  <a:gd name="T54" fmla="*/ 10 w 7469"/>
                  <a:gd name="T55" fmla="*/ 2 h 2082"/>
                  <a:gd name="T56" fmla="*/ 10 w 7469"/>
                  <a:gd name="T57" fmla="*/ 2 h 2082"/>
                  <a:gd name="T58" fmla="*/ 9 w 7469"/>
                  <a:gd name="T59" fmla="*/ 2 h 2082"/>
                  <a:gd name="T60" fmla="*/ 9 w 7469"/>
                  <a:gd name="T61" fmla="*/ 2 h 2082"/>
                  <a:gd name="T62" fmla="*/ 9 w 7469"/>
                  <a:gd name="T63" fmla="*/ 2 h 2082"/>
                  <a:gd name="T64" fmla="*/ 8 w 7469"/>
                  <a:gd name="T65" fmla="*/ 2 h 2082"/>
                  <a:gd name="T66" fmla="*/ 8 w 7469"/>
                  <a:gd name="T67" fmla="*/ 2 h 2082"/>
                  <a:gd name="T68" fmla="*/ 7 w 7469"/>
                  <a:gd name="T69" fmla="*/ 2 h 2082"/>
                  <a:gd name="T70" fmla="*/ 7 w 7469"/>
                  <a:gd name="T71" fmla="*/ 2 h 2082"/>
                  <a:gd name="T72" fmla="*/ 8 w 7469"/>
                  <a:gd name="T73" fmla="*/ 2 h 2082"/>
                  <a:gd name="T74" fmla="*/ 7 w 7469"/>
                  <a:gd name="T75" fmla="*/ 1 h 2082"/>
                  <a:gd name="T76" fmla="*/ 7 w 7469"/>
                  <a:gd name="T77" fmla="*/ 1 h 2082"/>
                  <a:gd name="T78" fmla="*/ 6 w 7469"/>
                  <a:gd name="T79" fmla="*/ 1 h 2082"/>
                  <a:gd name="T80" fmla="*/ 6 w 7469"/>
                  <a:gd name="T81" fmla="*/ 1 h 2082"/>
                  <a:gd name="T82" fmla="*/ 6 w 7469"/>
                  <a:gd name="T83" fmla="*/ 0 h 2082"/>
                  <a:gd name="T84" fmla="*/ 6 w 7469"/>
                  <a:gd name="T85" fmla="*/ 0 h 2082"/>
                  <a:gd name="T86" fmla="*/ 5 w 7469"/>
                  <a:gd name="T87" fmla="*/ 0 h 2082"/>
                  <a:gd name="T88" fmla="*/ 5 w 7469"/>
                  <a:gd name="T89" fmla="*/ 1 h 2082"/>
                  <a:gd name="T90" fmla="*/ 5 w 7469"/>
                  <a:gd name="T91" fmla="*/ 0 h 2082"/>
                  <a:gd name="T92" fmla="*/ 5 w 7469"/>
                  <a:gd name="T93" fmla="*/ 0 h 2082"/>
                  <a:gd name="T94" fmla="*/ 4 w 7469"/>
                  <a:gd name="T95" fmla="*/ 0 h 2082"/>
                  <a:gd name="T96" fmla="*/ 4 w 7469"/>
                  <a:gd name="T97" fmla="*/ 1 h 2082"/>
                  <a:gd name="T98" fmla="*/ 4 w 7469"/>
                  <a:gd name="T99" fmla="*/ 1 h 2082"/>
                  <a:gd name="T100" fmla="*/ 4 w 7469"/>
                  <a:gd name="T101" fmla="*/ 1 h 2082"/>
                  <a:gd name="T102" fmla="*/ 3 w 7469"/>
                  <a:gd name="T103" fmla="*/ 1 h 2082"/>
                  <a:gd name="T104" fmla="*/ 3 w 7469"/>
                  <a:gd name="T105" fmla="*/ 1 h 2082"/>
                  <a:gd name="T106" fmla="*/ 3 w 7469"/>
                  <a:gd name="T107" fmla="*/ 1 h 2082"/>
                  <a:gd name="T108" fmla="*/ 3 w 7469"/>
                  <a:gd name="T109" fmla="*/ 1 h 2082"/>
                  <a:gd name="T110" fmla="*/ 2 w 7469"/>
                  <a:gd name="T111" fmla="*/ 0 h 2082"/>
                  <a:gd name="T112" fmla="*/ 1 w 7469"/>
                  <a:gd name="T113" fmla="*/ 1 h 2082"/>
                  <a:gd name="T114" fmla="*/ 1 w 7469"/>
                  <a:gd name="T115" fmla="*/ 1 h 2082"/>
                  <a:gd name="T116" fmla="*/ 1 w 7469"/>
                  <a:gd name="T117" fmla="*/ 1 h 20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469" h="2082">
                    <a:moveTo>
                      <a:pt x="227" y="432"/>
                    </a:moveTo>
                    <a:lnTo>
                      <a:pt x="196" y="453"/>
                    </a:lnTo>
                    <a:lnTo>
                      <a:pt x="161" y="480"/>
                    </a:lnTo>
                    <a:lnTo>
                      <a:pt x="121" y="501"/>
                    </a:lnTo>
                    <a:lnTo>
                      <a:pt x="87" y="520"/>
                    </a:lnTo>
                    <a:lnTo>
                      <a:pt x="69" y="532"/>
                    </a:lnTo>
                    <a:lnTo>
                      <a:pt x="48" y="545"/>
                    </a:lnTo>
                    <a:lnTo>
                      <a:pt x="21" y="563"/>
                    </a:lnTo>
                    <a:lnTo>
                      <a:pt x="0" y="589"/>
                    </a:lnTo>
                    <a:lnTo>
                      <a:pt x="13" y="606"/>
                    </a:lnTo>
                    <a:lnTo>
                      <a:pt x="31" y="633"/>
                    </a:lnTo>
                    <a:lnTo>
                      <a:pt x="44" y="654"/>
                    </a:lnTo>
                    <a:lnTo>
                      <a:pt x="61" y="681"/>
                    </a:lnTo>
                    <a:lnTo>
                      <a:pt x="74" y="702"/>
                    </a:lnTo>
                    <a:lnTo>
                      <a:pt x="92" y="729"/>
                    </a:lnTo>
                    <a:lnTo>
                      <a:pt x="113" y="746"/>
                    </a:lnTo>
                    <a:lnTo>
                      <a:pt x="140" y="764"/>
                    </a:lnTo>
                    <a:lnTo>
                      <a:pt x="165" y="764"/>
                    </a:lnTo>
                    <a:lnTo>
                      <a:pt x="192" y="768"/>
                    </a:lnTo>
                    <a:lnTo>
                      <a:pt x="218" y="773"/>
                    </a:lnTo>
                    <a:lnTo>
                      <a:pt x="244" y="777"/>
                    </a:lnTo>
                    <a:lnTo>
                      <a:pt x="271" y="777"/>
                    </a:lnTo>
                    <a:lnTo>
                      <a:pt x="297" y="785"/>
                    </a:lnTo>
                    <a:lnTo>
                      <a:pt x="323" y="798"/>
                    </a:lnTo>
                    <a:lnTo>
                      <a:pt x="349" y="816"/>
                    </a:lnTo>
                    <a:lnTo>
                      <a:pt x="375" y="821"/>
                    </a:lnTo>
                    <a:lnTo>
                      <a:pt x="401" y="829"/>
                    </a:lnTo>
                    <a:lnTo>
                      <a:pt x="428" y="833"/>
                    </a:lnTo>
                    <a:lnTo>
                      <a:pt x="453" y="846"/>
                    </a:lnTo>
                    <a:lnTo>
                      <a:pt x="480" y="856"/>
                    </a:lnTo>
                    <a:lnTo>
                      <a:pt x="506" y="869"/>
                    </a:lnTo>
                    <a:lnTo>
                      <a:pt x="532" y="881"/>
                    </a:lnTo>
                    <a:lnTo>
                      <a:pt x="563" y="894"/>
                    </a:lnTo>
                    <a:lnTo>
                      <a:pt x="589" y="908"/>
                    </a:lnTo>
                    <a:lnTo>
                      <a:pt x="616" y="921"/>
                    </a:lnTo>
                    <a:lnTo>
                      <a:pt x="641" y="934"/>
                    </a:lnTo>
                    <a:lnTo>
                      <a:pt x="668" y="951"/>
                    </a:lnTo>
                    <a:lnTo>
                      <a:pt x="689" y="965"/>
                    </a:lnTo>
                    <a:lnTo>
                      <a:pt x="716" y="986"/>
                    </a:lnTo>
                    <a:lnTo>
                      <a:pt x="742" y="1004"/>
                    </a:lnTo>
                    <a:lnTo>
                      <a:pt x="768" y="1026"/>
                    </a:lnTo>
                    <a:lnTo>
                      <a:pt x="790" y="1052"/>
                    </a:lnTo>
                    <a:lnTo>
                      <a:pt x="816" y="1078"/>
                    </a:lnTo>
                    <a:lnTo>
                      <a:pt x="842" y="1105"/>
                    </a:lnTo>
                    <a:lnTo>
                      <a:pt x="869" y="1130"/>
                    </a:lnTo>
                    <a:lnTo>
                      <a:pt x="886" y="1153"/>
                    </a:lnTo>
                    <a:lnTo>
                      <a:pt x="908" y="1174"/>
                    </a:lnTo>
                    <a:lnTo>
                      <a:pt x="925" y="1187"/>
                    </a:lnTo>
                    <a:lnTo>
                      <a:pt x="942" y="1201"/>
                    </a:lnTo>
                    <a:lnTo>
                      <a:pt x="969" y="1209"/>
                    </a:lnTo>
                    <a:lnTo>
                      <a:pt x="999" y="1222"/>
                    </a:lnTo>
                    <a:lnTo>
                      <a:pt x="1030" y="1235"/>
                    </a:lnTo>
                    <a:lnTo>
                      <a:pt x="1061" y="1249"/>
                    </a:lnTo>
                    <a:lnTo>
                      <a:pt x="1086" y="1261"/>
                    </a:lnTo>
                    <a:lnTo>
                      <a:pt x="1117" y="1274"/>
                    </a:lnTo>
                    <a:lnTo>
                      <a:pt x="1147" y="1287"/>
                    </a:lnTo>
                    <a:lnTo>
                      <a:pt x="1178" y="1305"/>
                    </a:lnTo>
                    <a:lnTo>
                      <a:pt x="1205" y="1318"/>
                    </a:lnTo>
                    <a:lnTo>
                      <a:pt x="1231" y="1335"/>
                    </a:lnTo>
                    <a:lnTo>
                      <a:pt x="1257" y="1353"/>
                    </a:lnTo>
                    <a:lnTo>
                      <a:pt x="1283" y="1370"/>
                    </a:lnTo>
                    <a:lnTo>
                      <a:pt x="1309" y="1387"/>
                    </a:lnTo>
                    <a:lnTo>
                      <a:pt x="1335" y="1410"/>
                    </a:lnTo>
                    <a:lnTo>
                      <a:pt x="1362" y="1427"/>
                    </a:lnTo>
                    <a:lnTo>
                      <a:pt x="1387" y="1454"/>
                    </a:lnTo>
                    <a:lnTo>
                      <a:pt x="1431" y="1493"/>
                    </a:lnTo>
                    <a:lnTo>
                      <a:pt x="1479" y="1536"/>
                    </a:lnTo>
                    <a:lnTo>
                      <a:pt x="1497" y="1558"/>
                    </a:lnTo>
                    <a:lnTo>
                      <a:pt x="1519" y="1584"/>
                    </a:lnTo>
                    <a:lnTo>
                      <a:pt x="1541" y="1611"/>
                    </a:lnTo>
                    <a:lnTo>
                      <a:pt x="1562" y="1636"/>
                    </a:lnTo>
                    <a:lnTo>
                      <a:pt x="1580" y="1663"/>
                    </a:lnTo>
                    <a:lnTo>
                      <a:pt x="1598" y="1689"/>
                    </a:lnTo>
                    <a:lnTo>
                      <a:pt x="1615" y="1715"/>
                    </a:lnTo>
                    <a:lnTo>
                      <a:pt x="1632" y="1746"/>
                    </a:lnTo>
                    <a:lnTo>
                      <a:pt x="1646" y="1772"/>
                    </a:lnTo>
                    <a:lnTo>
                      <a:pt x="1663" y="1803"/>
                    </a:lnTo>
                    <a:lnTo>
                      <a:pt x="1676" y="1833"/>
                    </a:lnTo>
                    <a:lnTo>
                      <a:pt x="1694" y="1868"/>
                    </a:lnTo>
                    <a:lnTo>
                      <a:pt x="1694" y="1872"/>
                    </a:lnTo>
                    <a:lnTo>
                      <a:pt x="1711" y="1876"/>
                    </a:lnTo>
                    <a:lnTo>
                      <a:pt x="1732" y="1876"/>
                    </a:lnTo>
                    <a:lnTo>
                      <a:pt x="1759" y="1881"/>
                    </a:lnTo>
                    <a:lnTo>
                      <a:pt x="1786" y="1876"/>
                    </a:lnTo>
                    <a:lnTo>
                      <a:pt x="1811" y="1876"/>
                    </a:lnTo>
                    <a:lnTo>
                      <a:pt x="1834" y="1872"/>
                    </a:lnTo>
                    <a:lnTo>
                      <a:pt x="1855" y="1868"/>
                    </a:lnTo>
                    <a:lnTo>
                      <a:pt x="1894" y="1842"/>
                    </a:lnTo>
                    <a:lnTo>
                      <a:pt x="1934" y="1820"/>
                    </a:lnTo>
                    <a:lnTo>
                      <a:pt x="1972" y="1798"/>
                    </a:lnTo>
                    <a:lnTo>
                      <a:pt x="2012" y="1786"/>
                    </a:lnTo>
                    <a:lnTo>
                      <a:pt x="2051" y="1767"/>
                    </a:lnTo>
                    <a:lnTo>
                      <a:pt x="2091" y="1755"/>
                    </a:lnTo>
                    <a:lnTo>
                      <a:pt x="2130" y="1742"/>
                    </a:lnTo>
                    <a:lnTo>
                      <a:pt x="2173" y="1732"/>
                    </a:lnTo>
                    <a:lnTo>
                      <a:pt x="2213" y="1719"/>
                    </a:lnTo>
                    <a:lnTo>
                      <a:pt x="2256" y="1711"/>
                    </a:lnTo>
                    <a:lnTo>
                      <a:pt x="2296" y="1702"/>
                    </a:lnTo>
                    <a:lnTo>
                      <a:pt x="2340" y="1702"/>
                    </a:lnTo>
                    <a:lnTo>
                      <a:pt x="2379" y="1694"/>
                    </a:lnTo>
                    <a:lnTo>
                      <a:pt x="2423" y="1689"/>
                    </a:lnTo>
                    <a:lnTo>
                      <a:pt x="2466" y="1689"/>
                    </a:lnTo>
                    <a:lnTo>
                      <a:pt x="2509" y="1689"/>
                    </a:lnTo>
                    <a:lnTo>
                      <a:pt x="2549" y="1684"/>
                    </a:lnTo>
                    <a:lnTo>
                      <a:pt x="2593" y="1684"/>
                    </a:lnTo>
                    <a:lnTo>
                      <a:pt x="2632" y="1684"/>
                    </a:lnTo>
                    <a:lnTo>
                      <a:pt x="2676" y="1689"/>
                    </a:lnTo>
                    <a:lnTo>
                      <a:pt x="2715" y="1689"/>
                    </a:lnTo>
                    <a:lnTo>
                      <a:pt x="2758" y="1694"/>
                    </a:lnTo>
                    <a:lnTo>
                      <a:pt x="2802" y="1698"/>
                    </a:lnTo>
                    <a:lnTo>
                      <a:pt x="2846" y="1702"/>
                    </a:lnTo>
                    <a:lnTo>
                      <a:pt x="2885" y="1702"/>
                    </a:lnTo>
                    <a:lnTo>
                      <a:pt x="2929" y="1707"/>
                    </a:lnTo>
                    <a:lnTo>
                      <a:pt x="2968" y="1711"/>
                    </a:lnTo>
                    <a:lnTo>
                      <a:pt x="3012" y="1719"/>
                    </a:lnTo>
                    <a:lnTo>
                      <a:pt x="3051" y="1719"/>
                    </a:lnTo>
                    <a:lnTo>
                      <a:pt x="3094" y="1728"/>
                    </a:lnTo>
                    <a:lnTo>
                      <a:pt x="3138" y="1732"/>
                    </a:lnTo>
                    <a:lnTo>
                      <a:pt x="3182" y="1742"/>
                    </a:lnTo>
                    <a:lnTo>
                      <a:pt x="3226" y="1742"/>
                    </a:lnTo>
                    <a:lnTo>
                      <a:pt x="3274" y="1759"/>
                    </a:lnTo>
                    <a:lnTo>
                      <a:pt x="3295" y="1763"/>
                    </a:lnTo>
                    <a:lnTo>
                      <a:pt x="3322" y="1772"/>
                    </a:lnTo>
                    <a:lnTo>
                      <a:pt x="3347" y="1780"/>
                    </a:lnTo>
                    <a:lnTo>
                      <a:pt x="3374" y="1794"/>
                    </a:lnTo>
                    <a:lnTo>
                      <a:pt x="3401" y="1798"/>
                    </a:lnTo>
                    <a:lnTo>
                      <a:pt x="3426" y="1803"/>
                    </a:lnTo>
                    <a:lnTo>
                      <a:pt x="3453" y="1807"/>
                    </a:lnTo>
                    <a:lnTo>
                      <a:pt x="3479" y="1815"/>
                    </a:lnTo>
                    <a:lnTo>
                      <a:pt x="3505" y="1811"/>
                    </a:lnTo>
                    <a:lnTo>
                      <a:pt x="3531" y="1811"/>
                    </a:lnTo>
                    <a:lnTo>
                      <a:pt x="3558" y="1807"/>
                    </a:lnTo>
                    <a:lnTo>
                      <a:pt x="3583" y="1798"/>
                    </a:lnTo>
                    <a:lnTo>
                      <a:pt x="3623" y="1780"/>
                    </a:lnTo>
                    <a:lnTo>
                      <a:pt x="3662" y="1767"/>
                    </a:lnTo>
                    <a:lnTo>
                      <a:pt x="3702" y="1755"/>
                    </a:lnTo>
                    <a:lnTo>
                      <a:pt x="3745" y="1750"/>
                    </a:lnTo>
                    <a:lnTo>
                      <a:pt x="3784" y="1738"/>
                    </a:lnTo>
                    <a:lnTo>
                      <a:pt x="3823" y="1738"/>
                    </a:lnTo>
                    <a:lnTo>
                      <a:pt x="3859" y="1732"/>
                    </a:lnTo>
                    <a:lnTo>
                      <a:pt x="3898" y="1742"/>
                    </a:lnTo>
                    <a:lnTo>
                      <a:pt x="3884" y="1702"/>
                    </a:lnTo>
                    <a:lnTo>
                      <a:pt x="3871" y="1671"/>
                    </a:lnTo>
                    <a:lnTo>
                      <a:pt x="3863" y="1636"/>
                    </a:lnTo>
                    <a:lnTo>
                      <a:pt x="3863" y="1602"/>
                    </a:lnTo>
                    <a:lnTo>
                      <a:pt x="3880" y="1602"/>
                    </a:lnTo>
                    <a:lnTo>
                      <a:pt x="3880" y="1567"/>
                    </a:lnTo>
                    <a:lnTo>
                      <a:pt x="3880" y="1536"/>
                    </a:lnTo>
                    <a:lnTo>
                      <a:pt x="3884" y="1506"/>
                    </a:lnTo>
                    <a:lnTo>
                      <a:pt x="3889" y="1479"/>
                    </a:lnTo>
                    <a:lnTo>
                      <a:pt x="3894" y="1449"/>
                    </a:lnTo>
                    <a:lnTo>
                      <a:pt x="3902" y="1418"/>
                    </a:lnTo>
                    <a:lnTo>
                      <a:pt x="3907" y="1387"/>
                    </a:lnTo>
                    <a:lnTo>
                      <a:pt x="3915" y="1358"/>
                    </a:lnTo>
                    <a:lnTo>
                      <a:pt x="3898" y="1358"/>
                    </a:lnTo>
                    <a:lnTo>
                      <a:pt x="3863" y="1345"/>
                    </a:lnTo>
                    <a:lnTo>
                      <a:pt x="3832" y="1331"/>
                    </a:lnTo>
                    <a:lnTo>
                      <a:pt x="3798" y="1322"/>
                    </a:lnTo>
                    <a:lnTo>
                      <a:pt x="3767" y="1318"/>
                    </a:lnTo>
                    <a:lnTo>
                      <a:pt x="3736" y="1309"/>
                    </a:lnTo>
                    <a:lnTo>
                      <a:pt x="3706" y="1305"/>
                    </a:lnTo>
                    <a:lnTo>
                      <a:pt x="3679" y="1305"/>
                    </a:lnTo>
                    <a:lnTo>
                      <a:pt x="3654" y="1305"/>
                    </a:lnTo>
                    <a:lnTo>
                      <a:pt x="3623" y="1297"/>
                    </a:lnTo>
                    <a:lnTo>
                      <a:pt x="3592" y="1297"/>
                    </a:lnTo>
                    <a:lnTo>
                      <a:pt x="3566" y="1297"/>
                    </a:lnTo>
                    <a:lnTo>
                      <a:pt x="3539" y="1305"/>
                    </a:lnTo>
                    <a:lnTo>
                      <a:pt x="3514" y="1305"/>
                    </a:lnTo>
                    <a:lnTo>
                      <a:pt x="3487" y="1314"/>
                    </a:lnTo>
                    <a:lnTo>
                      <a:pt x="3461" y="1322"/>
                    </a:lnTo>
                    <a:lnTo>
                      <a:pt x="3435" y="1335"/>
                    </a:lnTo>
                    <a:lnTo>
                      <a:pt x="3409" y="1339"/>
                    </a:lnTo>
                    <a:lnTo>
                      <a:pt x="3382" y="1349"/>
                    </a:lnTo>
                    <a:lnTo>
                      <a:pt x="3357" y="1358"/>
                    </a:lnTo>
                    <a:lnTo>
                      <a:pt x="3334" y="1366"/>
                    </a:lnTo>
                    <a:lnTo>
                      <a:pt x="3309" y="1366"/>
                    </a:lnTo>
                    <a:lnTo>
                      <a:pt x="3282" y="1366"/>
                    </a:lnTo>
                    <a:lnTo>
                      <a:pt x="3256" y="1362"/>
                    </a:lnTo>
                    <a:lnTo>
                      <a:pt x="3234" y="1358"/>
                    </a:lnTo>
                    <a:lnTo>
                      <a:pt x="3213" y="1339"/>
                    </a:lnTo>
                    <a:lnTo>
                      <a:pt x="3190" y="1327"/>
                    </a:lnTo>
                    <a:lnTo>
                      <a:pt x="3169" y="1309"/>
                    </a:lnTo>
                    <a:lnTo>
                      <a:pt x="3165" y="1287"/>
                    </a:lnTo>
                    <a:lnTo>
                      <a:pt x="3186" y="1266"/>
                    </a:lnTo>
                    <a:lnTo>
                      <a:pt x="3213" y="1243"/>
                    </a:lnTo>
                    <a:lnTo>
                      <a:pt x="3234" y="1222"/>
                    </a:lnTo>
                    <a:lnTo>
                      <a:pt x="3261" y="1205"/>
                    </a:lnTo>
                    <a:lnTo>
                      <a:pt x="3282" y="1182"/>
                    </a:lnTo>
                    <a:lnTo>
                      <a:pt x="3305" y="1170"/>
                    </a:lnTo>
                    <a:lnTo>
                      <a:pt x="3330" y="1153"/>
                    </a:lnTo>
                    <a:lnTo>
                      <a:pt x="3357" y="1147"/>
                    </a:lnTo>
                    <a:lnTo>
                      <a:pt x="3387" y="1134"/>
                    </a:lnTo>
                    <a:lnTo>
                      <a:pt x="3418" y="1126"/>
                    </a:lnTo>
                    <a:lnTo>
                      <a:pt x="3449" y="1117"/>
                    </a:lnTo>
                    <a:lnTo>
                      <a:pt x="3479" y="1117"/>
                    </a:lnTo>
                    <a:lnTo>
                      <a:pt x="3505" y="1113"/>
                    </a:lnTo>
                    <a:lnTo>
                      <a:pt x="3535" y="1113"/>
                    </a:lnTo>
                    <a:lnTo>
                      <a:pt x="3566" y="1113"/>
                    </a:lnTo>
                    <a:lnTo>
                      <a:pt x="3601" y="1113"/>
                    </a:lnTo>
                    <a:lnTo>
                      <a:pt x="3627" y="1109"/>
                    </a:lnTo>
                    <a:lnTo>
                      <a:pt x="3654" y="1109"/>
                    </a:lnTo>
                    <a:lnTo>
                      <a:pt x="3679" y="1109"/>
                    </a:lnTo>
                    <a:lnTo>
                      <a:pt x="3710" y="1113"/>
                    </a:lnTo>
                    <a:lnTo>
                      <a:pt x="3736" y="1117"/>
                    </a:lnTo>
                    <a:lnTo>
                      <a:pt x="3762" y="1126"/>
                    </a:lnTo>
                    <a:lnTo>
                      <a:pt x="3789" y="1130"/>
                    </a:lnTo>
                    <a:lnTo>
                      <a:pt x="3819" y="1143"/>
                    </a:lnTo>
                    <a:lnTo>
                      <a:pt x="3846" y="1147"/>
                    </a:lnTo>
                    <a:lnTo>
                      <a:pt x="3871" y="1157"/>
                    </a:lnTo>
                    <a:lnTo>
                      <a:pt x="3898" y="1165"/>
                    </a:lnTo>
                    <a:lnTo>
                      <a:pt x="3924" y="1174"/>
                    </a:lnTo>
                    <a:lnTo>
                      <a:pt x="3950" y="1178"/>
                    </a:lnTo>
                    <a:lnTo>
                      <a:pt x="3976" y="1187"/>
                    </a:lnTo>
                    <a:lnTo>
                      <a:pt x="4007" y="1191"/>
                    </a:lnTo>
                    <a:lnTo>
                      <a:pt x="4042" y="1201"/>
                    </a:lnTo>
                    <a:lnTo>
                      <a:pt x="4072" y="1174"/>
                    </a:lnTo>
                    <a:lnTo>
                      <a:pt x="4107" y="1147"/>
                    </a:lnTo>
                    <a:lnTo>
                      <a:pt x="4138" y="1122"/>
                    </a:lnTo>
                    <a:lnTo>
                      <a:pt x="4177" y="1095"/>
                    </a:lnTo>
                    <a:lnTo>
                      <a:pt x="4212" y="1069"/>
                    </a:lnTo>
                    <a:lnTo>
                      <a:pt x="4251" y="1056"/>
                    </a:lnTo>
                    <a:lnTo>
                      <a:pt x="4291" y="1052"/>
                    </a:lnTo>
                    <a:lnTo>
                      <a:pt x="4339" y="1061"/>
                    </a:lnTo>
                    <a:lnTo>
                      <a:pt x="4360" y="1078"/>
                    </a:lnTo>
                    <a:lnTo>
                      <a:pt x="4378" y="1105"/>
                    </a:lnTo>
                    <a:lnTo>
                      <a:pt x="4387" y="1134"/>
                    </a:lnTo>
                    <a:lnTo>
                      <a:pt x="4391" y="1165"/>
                    </a:lnTo>
                    <a:lnTo>
                      <a:pt x="4369" y="1187"/>
                    </a:lnTo>
                    <a:lnTo>
                      <a:pt x="4347" y="1209"/>
                    </a:lnTo>
                    <a:lnTo>
                      <a:pt x="4325" y="1231"/>
                    </a:lnTo>
                    <a:lnTo>
                      <a:pt x="4304" y="1253"/>
                    </a:lnTo>
                    <a:lnTo>
                      <a:pt x="4278" y="1270"/>
                    </a:lnTo>
                    <a:lnTo>
                      <a:pt x="4256" y="1291"/>
                    </a:lnTo>
                    <a:lnTo>
                      <a:pt x="4234" y="1314"/>
                    </a:lnTo>
                    <a:lnTo>
                      <a:pt x="4216" y="1339"/>
                    </a:lnTo>
                    <a:lnTo>
                      <a:pt x="4191" y="1366"/>
                    </a:lnTo>
                    <a:lnTo>
                      <a:pt x="4172" y="1397"/>
                    </a:lnTo>
                    <a:lnTo>
                      <a:pt x="4160" y="1431"/>
                    </a:lnTo>
                    <a:lnTo>
                      <a:pt x="4151" y="1471"/>
                    </a:lnTo>
                    <a:lnTo>
                      <a:pt x="4138" y="1506"/>
                    </a:lnTo>
                    <a:lnTo>
                      <a:pt x="4129" y="1541"/>
                    </a:lnTo>
                    <a:lnTo>
                      <a:pt x="4120" y="1571"/>
                    </a:lnTo>
                    <a:lnTo>
                      <a:pt x="4112" y="1602"/>
                    </a:lnTo>
                    <a:lnTo>
                      <a:pt x="4094" y="1628"/>
                    </a:lnTo>
                    <a:lnTo>
                      <a:pt x="4094" y="1654"/>
                    </a:lnTo>
                    <a:lnTo>
                      <a:pt x="4094" y="1694"/>
                    </a:lnTo>
                    <a:lnTo>
                      <a:pt x="4094" y="1732"/>
                    </a:lnTo>
                    <a:lnTo>
                      <a:pt x="4099" y="1772"/>
                    </a:lnTo>
                    <a:lnTo>
                      <a:pt x="4112" y="1815"/>
                    </a:lnTo>
                    <a:lnTo>
                      <a:pt x="4129" y="1855"/>
                    </a:lnTo>
                    <a:lnTo>
                      <a:pt x="4147" y="1903"/>
                    </a:lnTo>
                    <a:lnTo>
                      <a:pt x="4160" y="1947"/>
                    </a:lnTo>
                    <a:lnTo>
                      <a:pt x="4182" y="1991"/>
                    </a:lnTo>
                    <a:lnTo>
                      <a:pt x="4195" y="1999"/>
                    </a:lnTo>
                    <a:lnTo>
                      <a:pt x="4199" y="2008"/>
                    </a:lnTo>
                    <a:lnTo>
                      <a:pt x="4220" y="2029"/>
                    </a:lnTo>
                    <a:lnTo>
                      <a:pt x="4247" y="2047"/>
                    </a:lnTo>
                    <a:lnTo>
                      <a:pt x="4268" y="2060"/>
                    </a:lnTo>
                    <a:lnTo>
                      <a:pt x="4287" y="2077"/>
                    </a:lnTo>
                    <a:lnTo>
                      <a:pt x="4308" y="2082"/>
                    </a:lnTo>
                    <a:lnTo>
                      <a:pt x="4335" y="2082"/>
                    </a:lnTo>
                    <a:lnTo>
                      <a:pt x="4356" y="2077"/>
                    </a:lnTo>
                    <a:lnTo>
                      <a:pt x="4373" y="2077"/>
                    </a:lnTo>
                    <a:lnTo>
                      <a:pt x="4408" y="2064"/>
                    </a:lnTo>
                    <a:lnTo>
                      <a:pt x="4448" y="2051"/>
                    </a:lnTo>
                    <a:lnTo>
                      <a:pt x="4483" y="2039"/>
                    </a:lnTo>
                    <a:lnTo>
                      <a:pt x="4517" y="2025"/>
                    </a:lnTo>
                    <a:lnTo>
                      <a:pt x="4548" y="2012"/>
                    </a:lnTo>
                    <a:lnTo>
                      <a:pt x="4583" y="1999"/>
                    </a:lnTo>
                    <a:lnTo>
                      <a:pt x="4618" y="1986"/>
                    </a:lnTo>
                    <a:lnTo>
                      <a:pt x="4653" y="1972"/>
                    </a:lnTo>
                    <a:lnTo>
                      <a:pt x="4692" y="1960"/>
                    </a:lnTo>
                    <a:lnTo>
                      <a:pt x="4732" y="1951"/>
                    </a:lnTo>
                    <a:lnTo>
                      <a:pt x="4771" y="1942"/>
                    </a:lnTo>
                    <a:lnTo>
                      <a:pt x="4810" y="1934"/>
                    </a:lnTo>
                    <a:lnTo>
                      <a:pt x="4849" y="1920"/>
                    </a:lnTo>
                    <a:lnTo>
                      <a:pt x="4889" y="1912"/>
                    </a:lnTo>
                    <a:lnTo>
                      <a:pt x="4928" y="1903"/>
                    </a:lnTo>
                    <a:lnTo>
                      <a:pt x="4968" y="1899"/>
                    </a:lnTo>
                    <a:lnTo>
                      <a:pt x="5006" y="1890"/>
                    </a:lnTo>
                    <a:lnTo>
                      <a:pt x="5046" y="1886"/>
                    </a:lnTo>
                    <a:lnTo>
                      <a:pt x="5085" y="1876"/>
                    </a:lnTo>
                    <a:lnTo>
                      <a:pt x="5125" y="1872"/>
                    </a:lnTo>
                    <a:lnTo>
                      <a:pt x="5164" y="1864"/>
                    </a:lnTo>
                    <a:lnTo>
                      <a:pt x="5202" y="1859"/>
                    </a:lnTo>
                    <a:lnTo>
                      <a:pt x="5242" y="1851"/>
                    </a:lnTo>
                    <a:lnTo>
                      <a:pt x="5286" y="1851"/>
                    </a:lnTo>
                    <a:lnTo>
                      <a:pt x="5325" y="1842"/>
                    </a:lnTo>
                    <a:lnTo>
                      <a:pt x="5365" y="1838"/>
                    </a:lnTo>
                    <a:lnTo>
                      <a:pt x="5404" y="1833"/>
                    </a:lnTo>
                    <a:lnTo>
                      <a:pt x="5443" y="1833"/>
                    </a:lnTo>
                    <a:lnTo>
                      <a:pt x="5482" y="1828"/>
                    </a:lnTo>
                    <a:lnTo>
                      <a:pt x="5526" y="1824"/>
                    </a:lnTo>
                    <a:lnTo>
                      <a:pt x="5565" y="1824"/>
                    </a:lnTo>
                    <a:lnTo>
                      <a:pt x="5609" y="1824"/>
                    </a:lnTo>
                    <a:lnTo>
                      <a:pt x="5649" y="1820"/>
                    </a:lnTo>
                    <a:lnTo>
                      <a:pt x="5687" y="1820"/>
                    </a:lnTo>
                    <a:lnTo>
                      <a:pt x="5731" y="1820"/>
                    </a:lnTo>
                    <a:lnTo>
                      <a:pt x="5775" y="1820"/>
                    </a:lnTo>
                    <a:lnTo>
                      <a:pt x="5814" y="1820"/>
                    </a:lnTo>
                    <a:lnTo>
                      <a:pt x="5858" y="1824"/>
                    </a:lnTo>
                    <a:lnTo>
                      <a:pt x="5902" y="1828"/>
                    </a:lnTo>
                    <a:lnTo>
                      <a:pt x="5945" y="1833"/>
                    </a:lnTo>
                    <a:lnTo>
                      <a:pt x="5967" y="1838"/>
                    </a:lnTo>
                    <a:lnTo>
                      <a:pt x="5993" y="1846"/>
                    </a:lnTo>
                    <a:lnTo>
                      <a:pt x="6015" y="1855"/>
                    </a:lnTo>
                    <a:lnTo>
                      <a:pt x="6041" y="1868"/>
                    </a:lnTo>
                    <a:lnTo>
                      <a:pt x="6063" y="1881"/>
                    </a:lnTo>
                    <a:lnTo>
                      <a:pt x="6089" y="1894"/>
                    </a:lnTo>
                    <a:lnTo>
                      <a:pt x="6115" y="1907"/>
                    </a:lnTo>
                    <a:lnTo>
                      <a:pt x="6142" y="1920"/>
                    </a:lnTo>
                    <a:lnTo>
                      <a:pt x="6163" y="1929"/>
                    </a:lnTo>
                    <a:lnTo>
                      <a:pt x="6190" y="1942"/>
                    </a:lnTo>
                    <a:lnTo>
                      <a:pt x="6215" y="1955"/>
                    </a:lnTo>
                    <a:lnTo>
                      <a:pt x="6242" y="1968"/>
                    </a:lnTo>
                    <a:lnTo>
                      <a:pt x="6268" y="1977"/>
                    </a:lnTo>
                    <a:lnTo>
                      <a:pt x="6299" y="1991"/>
                    </a:lnTo>
                    <a:lnTo>
                      <a:pt x="6329" y="1999"/>
                    </a:lnTo>
                    <a:lnTo>
                      <a:pt x="6368" y="2008"/>
                    </a:lnTo>
                    <a:lnTo>
                      <a:pt x="6399" y="2012"/>
                    </a:lnTo>
                    <a:lnTo>
                      <a:pt x="6430" y="2016"/>
                    </a:lnTo>
                    <a:lnTo>
                      <a:pt x="6460" y="2020"/>
                    </a:lnTo>
                    <a:lnTo>
                      <a:pt x="6495" y="2025"/>
                    </a:lnTo>
                    <a:lnTo>
                      <a:pt x="6525" y="2025"/>
                    </a:lnTo>
                    <a:lnTo>
                      <a:pt x="6556" y="2029"/>
                    </a:lnTo>
                    <a:lnTo>
                      <a:pt x="6587" y="2034"/>
                    </a:lnTo>
                    <a:lnTo>
                      <a:pt x="6621" y="2039"/>
                    </a:lnTo>
                    <a:lnTo>
                      <a:pt x="6652" y="2039"/>
                    </a:lnTo>
                    <a:lnTo>
                      <a:pt x="6683" y="2039"/>
                    </a:lnTo>
                    <a:lnTo>
                      <a:pt x="6713" y="2039"/>
                    </a:lnTo>
                    <a:lnTo>
                      <a:pt x="6748" y="2043"/>
                    </a:lnTo>
                    <a:lnTo>
                      <a:pt x="6779" y="2043"/>
                    </a:lnTo>
                    <a:lnTo>
                      <a:pt x="6809" y="2043"/>
                    </a:lnTo>
                    <a:lnTo>
                      <a:pt x="6840" y="2043"/>
                    </a:lnTo>
                    <a:lnTo>
                      <a:pt x="6875" y="2047"/>
                    </a:lnTo>
                    <a:lnTo>
                      <a:pt x="6901" y="2043"/>
                    </a:lnTo>
                    <a:lnTo>
                      <a:pt x="6936" y="2043"/>
                    </a:lnTo>
                    <a:lnTo>
                      <a:pt x="6962" y="2043"/>
                    </a:lnTo>
                    <a:lnTo>
                      <a:pt x="6997" y="2043"/>
                    </a:lnTo>
                    <a:lnTo>
                      <a:pt x="7028" y="2039"/>
                    </a:lnTo>
                    <a:lnTo>
                      <a:pt x="7058" y="2039"/>
                    </a:lnTo>
                    <a:lnTo>
                      <a:pt x="7089" y="2039"/>
                    </a:lnTo>
                    <a:lnTo>
                      <a:pt x="7124" y="2039"/>
                    </a:lnTo>
                    <a:lnTo>
                      <a:pt x="7149" y="2034"/>
                    </a:lnTo>
                    <a:lnTo>
                      <a:pt x="7185" y="2034"/>
                    </a:lnTo>
                    <a:lnTo>
                      <a:pt x="7216" y="2029"/>
                    </a:lnTo>
                    <a:lnTo>
                      <a:pt x="7250" y="2029"/>
                    </a:lnTo>
                    <a:lnTo>
                      <a:pt x="7281" y="2025"/>
                    </a:lnTo>
                    <a:lnTo>
                      <a:pt x="7316" y="2025"/>
                    </a:lnTo>
                    <a:lnTo>
                      <a:pt x="7346" y="2025"/>
                    </a:lnTo>
                    <a:lnTo>
                      <a:pt x="7381" y="2025"/>
                    </a:lnTo>
                    <a:lnTo>
                      <a:pt x="7412" y="2012"/>
                    </a:lnTo>
                    <a:lnTo>
                      <a:pt x="7429" y="1986"/>
                    </a:lnTo>
                    <a:lnTo>
                      <a:pt x="7438" y="1955"/>
                    </a:lnTo>
                    <a:lnTo>
                      <a:pt x="7451" y="1938"/>
                    </a:lnTo>
                    <a:lnTo>
                      <a:pt x="7460" y="1938"/>
                    </a:lnTo>
                    <a:lnTo>
                      <a:pt x="7469" y="1938"/>
                    </a:lnTo>
                    <a:lnTo>
                      <a:pt x="7446" y="1912"/>
                    </a:lnTo>
                    <a:lnTo>
                      <a:pt x="7429" y="1886"/>
                    </a:lnTo>
                    <a:lnTo>
                      <a:pt x="7408" y="1864"/>
                    </a:lnTo>
                    <a:lnTo>
                      <a:pt x="7390" y="1842"/>
                    </a:lnTo>
                    <a:lnTo>
                      <a:pt x="7350" y="1803"/>
                    </a:lnTo>
                    <a:lnTo>
                      <a:pt x="7312" y="1763"/>
                    </a:lnTo>
                    <a:lnTo>
                      <a:pt x="7302" y="1759"/>
                    </a:lnTo>
                    <a:lnTo>
                      <a:pt x="7294" y="1759"/>
                    </a:lnTo>
                    <a:lnTo>
                      <a:pt x="7285" y="1750"/>
                    </a:lnTo>
                    <a:lnTo>
                      <a:pt x="7294" y="1742"/>
                    </a:lnTo>
                    <a:lnTo>
                      <a:pt x="7254" y="1719"/>
                    </a:lnTo>
                    <a:lnTo>
                      <a:pt x="7216" y="1698"/>
                    </a:lnTo>
                    <a:lnTo>
                      <a:pt x="7176" y="1676"/>
                    </a:lnTo>
                    <a:lnTo>
                      <a:pt x="7137" y="1671"/>
                    </a:lnTo>
                    <a:lnTo>
                      <a:pt x="7106" y="1654"/>
                    </a:lnTo>
                    <a:lnTo>
                      <a:pt x="7076" y="1646"/>
                    </a:lnTo>
                    <a:lnTo>
                      <a:pt x="7045" y="1641"/>
                    </a:lnTo>
                    <a:lnTo>
                      <a:pt x="7014" y="1641"/>
                    </a:lnTo>
                    <a:lnTo>
                      <a:pt x="6980" y="1641"/>
                    </a:lnTo>
                    <a:lnTo>
                      <a:pt x="6949" y="1641"/>
                    </a:lnTo>
                    <a:lnTo>
                      <a:pt x="6919" y="1636"/>
                    </a:lnTo>
                    <a:lnTo>
                      <a:pt x="6892" y="1636"/>
                    </a:lnTo>
                    <a:lnTo>
                      <a:pt x="6861" y="1646"/>
                    </a:lnTo>
                    <a:lnTo>
                      <a:pt x="6836" y="1654"/>
                    </a:lnTo>
                    <a:lnTo>
                      <a:pt x="6805" y="1659"/>
                    </a:lnTo>
                    <a:lnTo>
                      <a:pt x="6779" y="1663"/>
                    </a:lnTo>
                    <a:lnTo>
                      <a:pt x="6748" y="1667"/>
                    </a:lnTo>
                    <a:lnTo>
                      <a:pt x="6717" y="1676"/>
                    </a:lnTo>
                    <a:lnTo>
                      <a:pt x="6692" y="1689"/>
                    </a:lnTo>
                    <a:lnTo>
                      <a:pt x="6665" y="1707"/>
                    </a:lnTo>
                    <a:lnTo>
                      <a:pt x="6635" y="1711"/>
                    </a:lnTo>
                    <a:lnTo>
                      <a:pt x="6608" y="1724"/>
                    </a:lnTo>
                    <a:lnTo>
                      <a:pt x="6583" y="1738"/>
                    </a:lnTo>
                    <a:lnTo>
                      <a:pt x="6556" y="1750"/>
                    </a:lnTo>
                    <a:lnTo>
                      <a:pt x="6525" y="1763"/>
                    </a:lnTo>
                    <a:lnTo>
                      <a:pt x="6499" y="1776"/>
                    </a:lnTo>
                    <a:lnTo>
                      <a:pt x="6468" y="1786"/>
                    </a:lnTo>
                    <a:lnTo>
                      <a:pt x="6439" y="1798"/>
                    </a:lnTo>
                    <a:lnTo>
                      <a:pt x="6430" y="1780"/>
                    </a:lnTo>
                    <a:lnTo>
                      <a:pt x="6420" y="1763"/>
                    </a:lnTo>
                    <a:lnTo>
                      <a:pt x="6391" y="1772"/>
                    </a:lnTo>
                    <a:lnTo>
                      <a:pt x="6360" y="1780"/>
                    </a:lnTo>
                    <a:lnTo>
                      <a:pt x="6324" y="1786"/>
                    </a:lnTo>
                    <a:lnTo>
                      <a:pt x="6299" y="1798"/>
                    </a:lnTo>
                    <a:lnTo>
                      <a:pt x="6276" y="1767"/>
                    </a:lnTo>
                    <a:lnTo>
                      <a:pt x="6282" y="1742"/>
                    </a:lnTo>
                    <a:lnTo>
                      <a:pt x="6264" y="1724"/>
                    </a:lnTo>
                    <a:lnTo>
                      <a:pt x="6290" y="1694"/>
                    </a:lnTo>
                    <a:lnTo>
                      <a:pt x="6324" y="1671"/>
                    </a:lnTo>
                    <a:lnTo>
                      <a:pt x="6364" y="1650"/>
                    </a:lnTo>
                    <a:lnTo>
                      <a:pt x="6403" y="1636"/>
                    </a:lnTo>
                    <a:lnTo>
                      <a:pt x="6439" y="1619"/>
                    </a:lnTo>
                    <a:lnTo>
                      <a:pt x="6478" y="1606"/>
                    </a:lnTo>
                    <a:lnTo>
                      <a:pt x="6512" y="1588"/>
                    </a:lnTo>
                    <a:lnTo>
                      <a:pt x="6543" y="1567"/>
                    </a:lnTo>
                    <a:lnTo>
                      <a:pt x="6512" y="1550"/>
                    </a:lnTo>
                    <a:lnTo>
                      <a:pt x="6482" y="1532"/>
                    </a:lnTo>
                    <a:lnTo>
                      <a:pt x="6447" y="1510"/>
                    </a:lnTo>
                    <a:lnTo>
                      <a:pt x="6420" y="1497"/>
                    </a:lnTo>
                    <a:lnTo>
                      <a:pt x="6395" y="1484"/>
                    </a:lnTo>
                    <a:lnTo>
                      <a:pt x="6372" y="1475"/>
                    </a:lnTo>
                    <a:lnTo>
                      <a:pt x="6347" y="1471"/>
                    </a:lnTo>
                    <a:lnTo>
                      <a:pt x="6320" y="1471"/>
                    </a:lnTo>
                    <a:lnTo>
                      <a:pt x="6290" y="1466"/>
                    </a:lnTo>
                    <a:lnTo>
                      <a:pt x="6259" y="1462"/>
                    </a:lnTo>
                    <a:lnTo>
                      <a:pt x="6234" y="1454"/>
                    </a:lnTo>
                    <a:lnTo>
                      <a:pt x="6207" y="1445"/>
                    </a:lnTo>
                    <a:lnTo>
                      <a:pt x="6180" y="1445"/>
                    </a:lnTo>
                    <a:lnTo>
                      <a:pt x="6155" y="1445"/>
                    </a:lnTo>
                    <a:lnTo>
                      <a:pt x="6128" y="1445"/>
                    </a:lnTo>
                    <a:lnTo>
                      <a:pt x="6102" y="1449"/>
                    </a:lnTo>
                    <a:lnTo>
                      <a:pt x="6076" y="1445"/>
                    </a:lnTo>
                    <a:lnTo>
                      <a:pt x="6050" y="1445"/>
                    </a:lnTo>
                    <a:lnTo>
                      <a:pt x="6023" y="1445"/>
                    </a:lnTo>
                    <a:lnTo>
                      <a:pt x="5998" y="1445"/>
                    </a:lnTo>
                    <a:lnTo>
                      <a:pt x="5971" y="1440"/>
                    </a:lnTo>
                    <a:lnTo>
                      <a:pt x="5945" y="1440"/>
                    </a:lnTo>
                    <a:lnTo>
                      <a:pt x="5919" y="1435"/>
                    </a:lnTo>
                    <a:lnTo>
                      <a:pt x="5893" y="1435"/>
                    </a:lnTo>
                    <a:lnTo>
                      <a:pt x="5866" y="1435"/>
                    </a:lnTo>
                    <a:lnTo>
                      <a:pt x="5840" y="1435"/>
                    </a:lnTo>
                    <a:lnTo>
                      <a:pt x="5814" y="1440"/>
                    </a:lnTo>
                    <a:lnTo>
                      <a:pt x="5787" y="1445"/>
                    </a:lnTo>
                    <a:lnTo>
                      <a:pt x="5762" y="1440"/>
                    </a:lnTo>
                    <a:lnTo>
                      <a:pt x="5739" y="1440"/>
                    </a:lnTo>
                    <a:lnTo>
                      <a:pt x="5714" y="1440"/>
                    </a:lnTo>
                    <a:lnTo>
                      <a:pt x="5691" y="1445"/>
                    </a:lnTo>
                    <a:lnTo>
                      <a:pt x="5666" y="1445"/>
                    </a:lnTo>
                    <a:lnTo>
                      <a:pt x="5643" y="1454"/>
                    </a:lnTo>
                    <a:lnTo>
                      <a:pt x="5618" y="1458"/>
                    </a:lnTo>
                    <a:lnTo>
                      <a:pt x="5595" y="1466"/>
                    </a:lnTo>
                    <a:lnTo>
                      <a:pt x="5570" y="1471"/>
                    </a:lnTo>
                    <a:lnTo>
                      <a:pt x="5543" y="1479"/>
                    </a:lnTo>
                    <a:lnTo>
                      <a:pt x="5517" y="1484"/>
                    </a:lnTo>
                    <a:lnTo>
                      <a:pt x="5495" y="1493"/>
                    </a:lnTo>
                    <a:lnTo>
                      <a:pt x="5447" y="1502"/>
                    </a:lnTo>
                    <a:lnTo>
                      <a:pt x="5404" y="1514"/>
                    </a:lnTo>
                    <a:lnTo>
                      <a:pt x="5390" y="1519"/>
                    </a:lnTo>
                    <a:lnTo>
                      <a:pt x="5378" y="1527"/>
                    </a:lnTo>
                    <a:lnTo>
                      <a:pt x="5369" y="1527"/>
                    </a:lnTo>
                    <a:lnTo>
                      <a:pt x="5369" y="1514"/>
                    </a:lnTo>
                    <a:lnTo>
                      <a:pt x="5386" y="1514"/>
                    </a:lnTo>
                    <a:lnTo>
                      <a:pt x="5378" y="1488"/>
                    </a:lnTo>
                    <a:lnTo>
                      <a:pt x="5369" y="1488"/>
                    </a:lnTo>
                    <a:lnTo>
                      <a:pt x="5356" y="1488"/>
                    </a:lnTo>
                    <a:lnTo>
                      <a:pt x="5351" y="1479"/>
                    </a:lnTo>
                    <a:lnTo>
                      <a:pt x="5299" y="1445"/>
                    </a:lnTo>
                    <a:lnTo>
                      <a:pt x="5312" y="1435"/>
                    </a:lnTo>
                    <a:lnTo>
                      <a:pt x="5317" y="1427"/>
                    </a:lnTo>
                    <a:lnTo>
                      <a:pt x="5299" y="1410"/>
                    </a:lnTo>
                    <a:lnTo>
                      <a:pt x="5338" y="1375"/>
                    </a:lnTo>
                    <a:lnTo>
                      <a:pt x="5378" y="1353"/>
                    </a:lnTo>
                    <a:lnTo>
                      <a:pt x="5417" y="1327"/>
                    </a:lnTo>
                    <a:lnTo>
                      <a:pt x="5456" y="1314"/>
                    </a:lnTo>
                    <a:lnTo>
                      <a:pt x="5495" y="1297"/>
                    </a:lnTo>
                    <a:lnTo>
                      <a:pt x="5539" y="1283"/>
                    </a:lnTo>
                    <a:lnTo>
                      <a:pt x="5582" y="1274"/>
                    </a:lnTo>
                    <a:lnTo>
                      <a:pt x="5631" y="1270"/>
                    </a:lnTo>
                    <a:lnTo>
                      <a:pt x="5618" y="1249"/>
                    </a:lnTo>
                    <a:lnTo>
                      <a:pt x="5613" y="1226"/>
                    </a:lnTo>
                    <a:lnTo>
                      <a:pt x="5605" y="1205"/>
                    </a:lnTo>
                    <a:lnTo>
                      <a:pt x="5595" y="1201"/>
                    </a:lnTo>
                    <a:lnTo>
                      <a:pt x="5578" y="1161"/>
                    </a:lnTo>
                    <a:lnTo>
                      <a:pt x="5561" y="1126"/>
                    </a:lnTo>
                    <a:lnTo>
                      <a:pt x="5534" y="1091"/>
                    </a:lnTo>
                    <a:lnTo>
                      <a:pt x="5513" y="1065"/>
                    </a:lnTo>
                    <a:lnTo>
                      <a:pt x="5482" y="1034"/>
                    </a:lnTo>
                    <a:lnTo>
                      <a:pt x="5456" y="1008"/>
                    </a:lnTo>
                    <a:lnTo>
                      <a:pt x="5430" y="982"/>
                    </a:lnTo>
                    <a:lnTo>
                      <a:pt x="5404" y="956"/>
                    </a:lnTo>
                    <a:lnTo>
                      <a:pt x="5378" y="934"/>
                    </a:lnTo>
                    <a:lnTo>
                      <a:pt x="5351" y="917"/>
                    </a:lnTo>
                    <a:lnTo>
                      <a:pt x="5325" y="894"/>
                    </a:lnTo>
                    <a:lnTo>
                      <a:pt x="5299" y="877"/>
                    </a:lnTo>
                    <a:lnTo>
                      <a:pt x="5273" y="856"/>
                    </a:lnTo>
                    <a:lnTo>
                      <a:pt x="5246" y="838"/>
                    </a:lnTo>
                    <a:lnTo>
                      <a:pt x="5221" y="816"/>
                    </a:lnTo>
                    <a:lnTo>
                      <a:pt x="5198" y="798"/>
                    </a:lnTo>
                    <a:lnTo>
                      <a:pt x="5168" y="777"/>
                    </a:lnTo>
                    <a:lnTo>
                      <a:pt x="5142" y="760"/>
                    </a:lnTo>
                    <a:lnTo>
                      <a:pt x="5116" y="746"/>
                    </a:lnTo>
                    <a:lnTo>
                      <a:pt x="5089" y="733"/>
                    </a:lnTo>
                    <a:lnTo>
                      <a:pt x="5058" y="720"/>
                    </a:lnTo>
                    <a:lnTo>
                      <a:pt x="5028" y="716"/>
                    </a:lnTo>
                    <a:lnTo>
                      <a:pt x="4998" y="712"/>
                    </a:lnTo>
                    <a:lnTo>
                      <a:pt x="4968" y="712"/>
                    </a:lnTo>
                    <a:lnTo>
                      <a:pt x="4963" y="694"/>
                    </a:lnTo>
                    <a:lnTo>
                      <a:pt x="4950" y="694"/>
                    </a:lnTo>
                    <a:lnTo>
                      <a:pt x="4910" y="685"/>
                    </a:lnTo>
                    <a:lnTo>
                      <a:pt x="4872" y="685"/>
                    </a:lnTo>
                    <a:lnTo>
                      <a:pt x="4832" y="685"/>
                    </a:lnTo>
                    <a:lnTo>
                      <a:pt x="4797" y="698"/>
                    </a:lnTo>
                    <a:lnTo>
                      <a:pt x="4757" y="702"/>
                    </a:lnTo>
                    <a:lnTo>
                      <a:pt x="4723" y="716"/>
                    </a:lnTo>
                    <a:lnTo>
                      <a:pt x="4688" y="729"/>
                    </a:lnTo>
                    <a:lnTo>
                      <a:pt x="4653" y="746"/>
                    </a:lnTo>
                    <a:lnTo>
                      <a:pt x="4613" y="760"/>
                    </a:lnTo>
                    <a:lnTo>
                      <a:pt x="4579" y="773"/>
                    </a:lnTo>
                    <a:lnTo>
                      <a:pt x="4540" y="785"/>
                    </a:lnTo>
                    <a:lnTo>
                      <a:pt x="4504" y="802"/>
                    </a:lnTo>
                    <a:lnTo>
                      <a:pt x="4465" y="816"/>
                    </a:lnTo>
                    <a:lnTo>
                      <a:pt x="4431" y="829"/>
                    </a:lnTo>
                    <a:lnTo>
                      <a:pt x="4391" y="838"/>
                    </a:lnTo>
                    <a:lnTo>
                      <a:pt x="4356" y="851"/>
                    </a:lnTo>
                    <a:lnTo>
                      <a:pt x="4343" y="825"/>
                    </a:lnTo>
                    <a:lnTo>
                      <a:pt x="4321" y="808"/>
                    </a:lnTo>
                    <a:lnTo>
                      <a:pt x="4295" y="785"/>
                    </a:lnTo>
                    <a:lnTo>
                      <a:pt x="4287" y="764"/>
                    </a:lnTo>
                    <a:lnTo>
                      <a:pt x="4312" y="729"/>
                    </a:lnTo>
                    <a:lnTo>
                      <a:pt x="4343" y="706"/>
                    </a:lnTo>
                    <a:lnTo>
                      <a:pt x="4373" y="681"/>
                    </a:lnTo>
                    <a:lnTo>
                      <a:pt x="4413" y="664"/>
                    </a:lnTo>
                    <a:lnTo>
                      <a:pt x="4448" y="641"/>
                    </a:lnTo>
                    <a:lnTo>
                      <a:pt x="4487" y="624"/>
                    </a:lnTo>
                    <a:lnTo>
                      <a:pt x="4527" y="606"/>
                    </a:lnTo>
                    <a:lnTo>
                      <a:pt x="4565" y="589"/>
                    </a:lnTo>
                    <a:lnTo>
                      <a:pt x="4605" y="572"/>
                    </a:lnTo>
                    <a:lnTo>
                      <a:pt x="4648" y="558"/>
                    </a:lnTo>
                    <a:lnTo>
                      <a:pt x="4688" y="541"/>
                    </a:lnTo>
                    <a:lnTo>
                      <a:pt x="4723" y="520"/>
                    </a:lnTo>
                    <a:lnTo>
                      <a:pt x="4701" y="484"/>
                    </a:lnTo>
                    <a:lnTo>
                      <a:pt x="4679" y="453"/>
                    </a:lnTo>
                    <a:lnTo>
                      <a:pt x="4653" y="428"/>
                    </a:lnTo>
                    <a:lnTo>
                      <a:pt x="4627" y="401"/>
                    </a:lnTo>
                    <a:lnTo>
                      <a:pt x="4596" y="375"/>
                    </a:lnTo>
                    <a:lnTo>
                      <a:pt x="4565" y="349"/>
                    </a:lnTo>
                    <a:lnTo>
                      <a:pt x="4531" y="327"/>
                    </a:lnTo>
                    <a:lnTo>
                      <a:pt x="4496" y="309"/>
                    </a:lnTo>
                    <a:lnTo>
                      <a:pt x="4448" y="288"/>
                    </a:lnTo>
                    <a:lnTo>
                      <a:pt x="4404" y="267"/>
                    </a:lnTo>
                    <a:lnTo>
                      <a:pt x="4360" y="244"/>
                    </a:lnTo>
                    <a:lnTo>
                      <a:pt x="4317" y="223"/>
                    </a:lnTo>
                    <a:lnTo>
                      <a:pt x="4268" y="200"/>
                    </a:lnTo>
                    <a:lnTo>
                      <a:pt x="4225" y="183"/>
                    </a:lnTo>
                    <a:lnTo>
                      <a:pt x="4199" y="171"/>
                    </a:lnTo>
                    <a:lnTo>
                      <a:pt x="4177" y="165"/>
                    </a:lnTo>
                    <a:lnTo>
                      <a:pt x="4151" y="157"/>
                    </a:lnTo>
                    <a:lnTo>
                      <a:pt x="4129" y="152"/>
                    </a:lnTo>
                    <a:lnTo>
                      <a:pt x="4107" y="140"/>
                    </a:lnTo>
                    <a:lnTo>
                      <a:pt x="4086" y="131"/>
                    </a:lnTo>
                    <a:lnTo>
                      <a:pt x="4059" y="135"/>
                    </a:lnTo>
                    <a:lnTo>
                      <a:pt x="4042" y="152"/>
                    </a:lnTo>
                    <a:lnTo>
                      <a:pt x="4024" y="144"/>
                    </a:lnTo>
                    <a:lnTo>
                      <a:pt x="4011" y="144"/>
                    </a:lnTo>
                    <a:lnTo>
                      <a:pt x="3990" y="148"/>
                    </a:lnTo>
                    <a:lnTo>
                      <a:pt x="3967" y="152"/>
                    </a:lnTo>
                    <a:lnTo>
                      <a:pt x="3932" y="165"/>
                    </a:lnTo>
                    <a:lnTo>
                      <a:pt x="3902" y="179"/>
                    </a:lnTo>
                    <a:lnTo>
                      <a:pt x="3867" y="196"/>
                    </a:lnTo>
                    <a:lnTo>
                      <a:pt x="3841" y="213"/>
                    </a:lnTo>
                    <a:lnTo>
                      <a:pt x="3811" y="231"/>
                    </a:lnTo>
                    <a:lnTo>
                      <a:pt x="3780" y="253"/>
                    </a:lnTo>
                    <a:lnTo>
                      <a:pt x="3754" y="275"/>
                    </a:lnTo>
                    <a:lnTo>
                      <a:pt x="3727" y="301"/>
                    </a:lnTo>
                    <a:lnTo>
                      <a:pt x="3702" y="323"/>
                    </a:lnTo>
                    <a:lnTo>
                      <a:pt x="3675" y="345"/>
                    </a:lnTo>
                    <a:lnTo>
                      <a:pt x="3649" y="371"/>
                    </a:lnTo>
                    <a:lnTo>
                      <a:pt x="3623" y="397"/>
                    </a:lnTo>
                    <a:lnTo>
                      <a:pt x="3597" y="424"/>
                    </a:lnTo>
                    <a:lnTo>
                      <a:pt x="3575" y="449"/>
                    </a:lnTo>
                    <a:lnTo>
                      <a:pt x="3553" y="476"/>
                    </a:lnTo>
                    <a:lnTo>
                      <a:pt x="3531" y="501"/>
                    </a:lnTo>
                    <a:lnTo>
                      <a:pt x="3514" y="497"/>
                    </a:lnTo>
                    <a:lnTo>
                      <a:pt x="3497" y="497"/>
                    </a:lnTo>
                    <a:lnTo>
                      <a:pt x="3483" y="484"/>
                    </a:lnTo>
                    <a:lnTo>
                      <a:pt x="3479" y="467"/>
                    </a:lnTo>
                    <a:lnTo>
                      <a:pt x="3457" y="458"/>
                    </a:lnTo>
                    <a:lnTo>
                      <a:pt x="3443" y="449"/>
                    </a:lnTo>
                    <a:lnTo>
                      <a:pt x="3435" y="436"/>
                    </a:lnTo>
                    <a:lnTo>
                      <a:pt x="3426" y="432"/>
                    </a:lnTo>
                    <a:lnTo>
                      <a:pt x="3418" y="428"/>
                    </a:lnTo>
                    <a:lnTo>
                      <a:pt x="3409" y="415"/>
                    </a:lnTo>
                    <a:lnTo>
                      <a:pt x="3435" y="367"/>
                    </a:lnTo>
                    <a:lnTo>
                      <a:pt x="3461" y="332"/>
                    </a:lnTo>
                    <a:lnTo>
                      <a:pt x="3487" y="292"/>
                    </a:lnTo>
                    <a:lnTo>
                      <a:pt x="3514" y="261"/>
                    </a:lnTo>
                    <a:lnTo>
                      <a:pt x="3539" y="227"/>
                    </a:lnTo>
                    <a:lnTo>
                      <a:pt x="3566" y="196"/>
                    </a:lnTo>
                    <a:lnTo>
                      <a:pt x="3592" y="165"/>
                    </a:lnTo>
                    <a:lnTo>
                      <a:pt x="3618" y="135"/>
                    </a:lnTo>
                    <a:lnTo>
                      <a:pt x="3587" y="113"/>
                    </a:lnTo>
                    <a:lnTo>
                      <a:pt x="3562" y="92"/>
                    </a:lnTo>
                    <a:lnTo>
                      <a:pt x="3531" y="69"/>
                    </a:lnTo>
                    <a:lnTo>
                      <a:pt x="3497" y="65"/>
                    </a:lnTo>
                    <a:lnTo>
                      <a:pt x="3487" y="44"/>
                    </a:lnTo>
                    <a:lnTo>
                      <a:pt x="3474" y="39"/>
                    </a:lnTo>
                    <a:lnTo>
                      <a:pt x="3457" y="35"/>
                    </a:lnTo>
                    <a:lnTo>
                      <a:pt x="3443" y="31"/>
                    </a:lnTo>
                    <a:lnTo>
                      <a:pt x="3418" y="31"/>
                    </a:lnTo>
                    <a:lnTo>
                      <a:pt x="3401" y="35"/>
                    </a:lnTo>
                    <a:lnTo>
                      <a:pt x="3387" y="31"/>
                    </a:lnTo>
                    <a:lnTo>
                      <a:pt x="3374" y="13"/>
                    </a:lnTo>
                    <a:lnTo>
                      <a:pt x="3334" y="4"/>
                    </a:lnTo>
                    <a:lnTo>
                      <a:pt x="3295" y="4"/>
                    </a:lnTo>
                    <a:lnTo>
                      <a:pt x="3256" y="0"/>
                    </a:lnTo>
                    <a:lnTo>
                      <a:pt x="3221" y="8"/>
                    </a:lnTo>
                    <a:lnTo>
                      <a:pt x="3182" y="13"/>
                    </a:lnTo>
                    <a:lnTo>
                      <a:pt x="3151" y="31"/>
                    </a:lnTo>
                    <a:lnTo>
                      <a:pt x="3121" y="52"/>
                    </a:lnTo>
                    <a:lnTo>
                      <a:pt x="3094" y="83"/>
                    </a:lnTo>
                    <a:lnTo>
                      <a:pt x="3069" y="96"/>
                    </a:lnTo>
                    <a:lnTo>
                      <a:pt x="3042" y="109"/>
                    </a:lnTo>
                    <a:lnTo>
                      <a:pt x="3016" y="127"/>
                    </a:lnTo>
                    <a:lnTo>
                      <a:pt x="2994" y="144"/>
                    </a:lnTo>
                    <a:lnTo>
                      <a:pt x="2946" y="183"/>
                    </a:lnTo>
                    <a:lnTo>
                      <a:pt x="2906" y="227"/>
                    </a:lnTo>
                    <a:lnTo>
                      <a:pt x="2864" y="267"/>
                    </a:lnTo>
                    <a:lnTo>
                      <a:pt x="2824" y="309"/>
                    </a:lnTo>
                    <a:lnTo>
                      <a:pt x="2785" y="353"/>
                    </a:lnTo>
                    <a:lnTo>
                      <a:pt x="2745" y="397"/>
                    </a:lnTo>
                    <a:lnTo>
                      <a:pt x="2745" y="432"/>
                    </a:lnTo>
                    <a:lnTo>
                      <a:pt x="2763" y="432"/>
                    </a:lnTo>
                    <a:lnTo>
                      <a:pt x="2789" y="436"/>
                    </a:lnTo>
                    <a:lnTo>
                      <a:pt x="2811" y="432"/>
                    </a:lnTo>
                    <a:lnTo>
                      <a:pt x="2833" y="415"/>
                    </a:lnTo>
                    <a:lnTo>
                      <a:pt x="2872" y="419"/>
                    </a:lnTo>
                    <a:lnTo>
                      <a:pt x="2912" y="424"/>
                    </a:lnTo>
                    <a:lnTo>
                      <a:pt x="2954" y="428"/>
                    </a:lnTo>
                    <a:lnTo>
                      <a:pt x="2998" y="432"/>
                    </a:lnTo>
                    <a:lnTo>
                      <a:pt x="3038" y="436"/>
                    </a:lnTo>
                    <a:lnTo>
                      <a:pt x="3081" y="445"/>
                    </a:lnTo>
                    <a:lnTo>
                      <a:pt x="3121" y="453"/>
                    </a:lnTo>
                    <a:lnTo>
                      <a:pt x="3165" y="467"/>
                    </a:lnTo>
                    <a:lnTo>
                      <a:pt x="3182" y="472"/>
                    </a:lnTo>
                    <a:lnTo>
                      <a:pt x="3208" y="480"/>
                    </a:lnTo>
                    <a:lnTo>
                      <a:pt x="3230" y="493"/>
                    </a:lnTo>
                    <a:lnTo>
                      <a:pt x="3252" y="510"/>
                    </a:lnTo>
                    <a:lnTo>
                      <a:pt x="3265" y="524"/>
                    </a:lnTo>
                    <a:lnTo>
                      <a:pt x="3282" y="550"/>
                    </a:lnTo>
                    <a:lnTo>
                      <a:pt x="3286" y="572"/>
                    </a:lnTo>
                    <a:lnTo>
                      <a:pt x="3286" y="606"/>
                    </a:lnTo>
                    <a:lnTo>
                      <a:pt x="3261" y="616"/>
                    </a:lnTo>
                    <a:lnTo>
                      <a:pt x="3252" y="628"/>
                    </a:lnTo>
                    <a:lnTo>
                      <a:pt x="3247" y="637"/>
                    </a:lnTo>
                    <a:lnTo>
                      <a:pt x="3234" y="641"/>
                    </a:lnTo>
                    <a:lnTo>
                      <a:pt x="3195" y="628"/>
                    </a:lnTo>
                    <a:lnTo>
                      <a:pt x="3160" y="620"/>
                    </a:lnTo>
                    <a:lnTo>
                      <a:pt x="3125" y="611"/>
                    </a:lnTo>
                    <a:lnTo>
                      <a:pt x="3094" y="606"/>
                    </a:lnTo>
                    <a:lnTo>
                      <a:pt x="3056" y="598"/>
                    </a:lnTo>
                    <a:lnTo>
                      <a:pt x="3021" y="593"/>
                    </a:lnTo>
                    <a:lnTo>
                      <a:pt x="2985" y="593"/>
                    </a:lnTo>
                    <a:lnTo>
                      <a:pt x="2954" y="593"/>
                    </a:lnTo>
                    <a:lnTo>
                      <a:pt x="2916" y="589"/>
                    </a:lnTo>
                    <a:lnTo>
                      <a:pt x="2885" y="589"/>
                    </a:lnTo>
                    <a:lnTo>
                      <a:pt x="2846" y="589"/>
                    </a:lnTo>
                    <a:lnTo>
                      <a:pt x="2816" y="593"/>
                    </a:lnTo>
                    <a:lnTo>
                      <a:pt x="2780" y="593"/>
                    </a:lnTo>
                    <a:lnTo>
                      <a:pt x="2750" y="602"/>
                    </a:lnTo>
                    <a:lnTo>
                      <a:pt x="2715" y="606"/>
                    </a:lnTo>
                    <a:lnTo>
                      <a:pt x="2684" y="616"/>
                    </a:lnTo>
                    <a:lnTo>
                      <a:pt x="2649" y="620"/>
                    </a:lnTo>
                    <a:lnTo>
                      <a:pt x="2619" y="628"/>
                    </a:lnTo>
                    <a:lnTo>
                      <a:pt x="2584" y="637"/>
                    </a:lnTo>
                    <a:lnTo>
                      <a:pt x="2553" y="650"/>
                    </a:lnTo>
                    <a:lnTo>
                      <a:pt x="2519" y="659"/>
                    </a:lnTo>
                    <a:lnTo>
                      <a:pt x="2488" y="672"/>
                    </a:lnTo>
                    <a:lnTo>
                      <a:pt x="2457" y="689"/>
                    </a:lnTo>
                    <a:lnTo>
                      <a:pt x="2431" y="706"/>
                    </a:lnTo>
                    <a:lnTo>
                      <a:pt x="2396" y="720"/>
                    </a:lnTo>
                    <a:lnTo>
                      <a:pt x="2365" y="737"/>
                    </a:lnTo>
                    <a:lnTo>
                      <a:pt x="2335" y="754"/>
                    </a:lnTo>
                    <a:lnTo>
                      <a:pt x="2309" y="777"/>
                    </a:lnTo>
                    <a:lnTo>
                      <a:pt x="2283" y="794"/>
                    </a:lnTo>
                    <a:lnTo>
                      <a:pt x="2256" y="816"/>
                    </a:lnTo>
                    <a:lnTo>
                      <a:pt x="2231" y="842"/>
                    </a:lnTo>
                    <a:lnTo>
                      <a:pt x="2204" y="869"/>
                    </a:lnTo>
                    <a:lnTo>
                      <a:pt x="2169" y="894"/>
                    </a:lnTo>
                    <a:lnTo>
                      <a:pt x="2139" y="934"/>
                    </a:lnTo>
                    <a:lnTo>
                      <a:pt x="2121" y="947"/>
                    </a:lnTo>
                    <a:lnTo>
                      <a:pt x="2108" y="965"/>
                    </a:lnTo>
                    <a:lnTo>
                      <a:pt x="2087" y="973"/>
                    </a:lnTo>
                    <a:lnTo>
                      <a:pt x="2064" y="973"/>
                    </a:lnTo>
                    <a:lnTo>
                      <a:pt x="2030" y="965"/>
                    </a:lnTo>
                    <a:lnTo>
                      <a:pt x="2012" y="942"/>
                    </a:lnTo>
                    <a:lnTo>
                      <a:pt x="1995" y="912"/>
                    </a:lnTo>
                    <a:lnTo>
                      <a:pt x="1977" y="886"/>
                    </a:lnTo>
                    <a:lnTo>
                      <a:pt x="1972" y="860"/>
                    </a:lnTo>
                    <a:lnTo>
                      <a:pt x="1977" y="833"/>
                    </a:lnTo>
                    <a:lnTo>
                      <a:pt x="1986" y="812"/>
                    </a:lnTo>
                    <a:lnTo>
                      <a:pt x="2003" y="790"/>
                    </a:lnTo>
                    <a:lnTo>
                      <a:pt x="2039" y="750"/>
                    </a:lnTo>
                    <a:lnTo>
                      <a:pt x="2082" y="712"/>
                    </a:lnTo>
                    <a:lnTo>
                      <a:pt x="2095" y="685"/>
                    </a:lnTo>
                    <a:lnTo>
                      <a:pt x="2117" y="668"/>
                    </a:lnTo>
                    <a:lnTo>
                      <a:pt x="2143" y="654"/>
                    </a:lnTo>
                    <a:lnTo>
                      <a:pt x="2169" y="641"/>
                    </a:lnTo>
                    <a:lnTo>
                      <a:pt x="2156" y="616"/>
                    </a:lnTo>
                    <a:lnTo>
                      <a:pt x="2143" y="589"/>
                    </a:lnTo>
                    <a:lnTo>
                      <a:pt x="2130" y="568"/>
                    </a:lnTo>
                    <a:lnTo>
                      <a:pt x="2117" y="554"/>
                    </a:lnTo>
                    <a:lnTo>
                      <a:pt x="2082" y="520"/>
                    </a:lnTo>
                    <a:lnTo>
                      <a:pt x="2047" y="493"/>
                    </a:lnTo>
                    <a:lnTo>
                      <a:pt x="2008" y="467"/>
                    </a:lnTo>
                    <a:lnTo>
                      <a:pt x="1968" y="449"/>
                    </a:lnTo>
                    <a:lnTo>
                      <a:pt x="1929" y="432"/>
                    </a:lnTo>
                    <a:lnTo>
                      <a:pt x="1890" y="415"/>
                    </a:lnTo>
                    <a:lnTo>
                      <a:pt x="1864" y="401"/>
                    </a:lnTo>
                    <a:lnTo>
                      <a:pt x="1838" y="388"/>
                    </a:lnTo>
                    <a:lnTo>
                      <a:pt x="1811" y="375"/>
                    </a:lnTo>
                    <a:lnTo>
                      <a:pt x="1786" y="362"/>
                    </a:lnTo>
                    <a:lnTo>
                      <a:pt x="1772" y="353"/>
                    </a:lnTo>
                    <a:lnTo>
                      <a:pt x="1746" y="362"/>
                    </a:lnTo>
                    <a:lnTo>
                      <a:pt x="1719" y="340"/>
                    </a:lnTo>
                    <a:lnTo>
                      <a:pt x="1694" y="327"/>
                    </a:lnTo>
                    <a:lnTo>
                      <a:pt x="1667" y="319"/>
                    </a:lnTo>
                    <a:lnTo>
                      <a:pt x="1641" y="309"/>
                    </a:lnTo>
                    <a:lnTo>
                      <a:pt x="1606" y="288"/>
                    </a:lnTo>
                    <a:lnTo>
                      <a:pt x="1575" y="275"/>
                    </a:lnTo>
                    <a:lnTo>
                      <a:pt x="1541" y="261"/>
                    </a:lnTo>
                    <a:lnTo>
                      <a:pt x="1510" y="257"/>
                    </a:lnTo>
                    <a:lnTo>
                      <a:pt x="1475" y="248"/>
                    </a:lnTo>
                    <a:lnTo>
                      <a:pt x="1440" y="248"/>
                    </a:lnTo>
                    <a:lnTo>
                      <a:pt x="1406" y="248"/>
                    </a:lnTo>
                    <a:lnTo>
                      <a:pt x="1370" y="257"/>
                    </a:lnTo>
                    <a:lnTo>
                      <a:pt x="1331" y="257"/>
                    </a:lnTo>
                    <a:lnTo>
                      <a:pt x="1297" y="267"/>
                    </a:lnTo>
                    <a:lnTo>
                      <a:pt x="1261" y="279"/>
                    </a:lnTo>
                    <a:lnTo>
                      <a:pt x="1226" y="292"/>
                    </a:lnTo>
                    <a:lnTo>
                      <a:pt x="1191" y="305"/>
                    </a:lnTo>
                    <a:lnTo>
                      <a:pt x="1161" y="323"/>
                    </a:lnTo>
                    <a:lnTo>
                      <a:pt x="1126" y="340"/>
                    </a:lnTo>
                    <a:lnTo>
                      <a:pt x="1100" y="362"/>
                    </a:lnTo>
                    <a:lnTo>
                      <a:pt x="1091" y="380"/>
                    </a:lnTo>
                    <a:lnTo>
                      <a:pt x="1074" y="388"/>
                    </a:lnTo>
                    <a:lnTo>
                      <a:pt x="1052" y="401"/>
                    </a:lnTo>
                    <a:lnTo>
                      <a:pt x="1047" y="432"/>
                    </a:lnTo>
                    <a:lnTo>
                      <a:pt x="1013" y="458"/>
                    </a:lnTo>
                    <a:lnTo>
                      <a:pt x="978" y="484"/>
                    </a:lnTo>
                    <a:lnTo>
                      <a:pt x="942" y="515"/>
                    </a:lnTo>
                    <a:lnTo>
                      <a:pt x="912" y="550"/>
                    </a:lnTo>
                    <a:lnTo>
                      <a:pt x="877" y="580"/>
                    </a:lnTo>
                    <a:lnTo>
                      <a:pt x="851" y="616"/>
                    </a:lnTo>
                    <a:lnTo>
                      <a:pt x="821" y="654"/>
                    </a:lnTo>
                    <a:lnTo>
                      <a:pt x="803" y="694"/>
                    </a:lnTo>
                    <a:lnTo>
                      <a:pt x="764" y="712"/>
                    </a:lnTo>
                    <a:lnTo>
                      <a:pt x="733" y="702"/>
                    </a:lnTo>
                    <a:lnTo>
                      <a:pt x="698" y="677"/>
                    </a:lnTo>
                    <a:lnTo>
                      <a:pt x="664" y="659"/>
                    </a:lnTo>
                    <a:lnTo>
                      <a:pt x="641" y="659"/>
                    </a:lnTo>
                    <a:lnTo>
                      <a:pt x="628" y="646"/>
                    </a:lnTo>
                    <a:lnTo>
                      <a:pt x="620" y="624"/>
                    </a:lnTo>
                    <a:lnTo>
                      <a:pt x="611" y="606"/>
                    </a:lnTo>
                    <a:lnTo>
                      <a:pt x="593" y="576"/>
                    </a:lnTo>
                    <a:lnTo>
                      <a:pt x="585" y="545"/>
                    </a:lnTo>
                    <a:lnTo>
                      <a:pt x="585" y="510"/>
                    </a:lnTo>
                    <a:lnTo>
                      <a:pt x="611" y="484"/>
                    </a:lnTo>
                    <a:lnTo>
                      <a:pt x="568" y="463"/>
                    </a:lnTo>
                    <a:lnTo>
                      <a:pt x="524" y="445"/>
                    </a:lnTo>
                    <a:lnTo>
                      <a:pt x="476" y="428"/>
                    </a:lnTo>
                    <a:lnTo>
                      <a:pt x="432" y="419"/>
                    </a:lnTo>
                    <a:lnTo>
                      <a:pt x="405" y="410"/>
                    </a:lnTo>
                    <a:lnTo>
                      <a:pt x="380" y="405"/>
                    </a:lnTo>
                    <a:lnTo>
                      <a:pt x="353" y="405"/>
                    </a:lnTo>
                    <a:lnTo>
                      <a:pt x="327" y="410"/>
                    </a:lnTo>
                    <a:lnTo>
                      <a:pt x="301" y="410"/>
                    </a:lnTo>
                    <a:lnTo>
                      <a:pt x="275" y="415"/>
                    </a:lnTo>
                    <a:lnTo>
                      <a:pt x="248" y="419"/>
                    </a:lnTo>
                    <a:lnTo>
                      <a:pt x="227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/>
              </p:cNvSpPr>
              <p:nvPr/>
            </p:nvSpPr>
            <p:spPr bwMode="auto">
              <a:xfrm>
                <a:off x="3558" y="1762"/>
                <a:ext cx="1078" cy="213"/>
              </a:xfrm>
              <a:custGeom>
                <a:avLst/>
                <a:gdLst>
                  <a:gd name="T0" fmla="*/ 4 w 3234"/>
                  <a:gd name="T1" fmla="*/ 0 h 641"/>
                  <a:gd name="T2" fmla="*/ 4 w 3234"/>
                  <a:gd name="T3" fmla="*/ 0 h 641"/>
                  <a:gd name="T4" fmla="*/ 4 w 3234"/>
                  <a:gd name="T5" fmla="*/ 0 h 641"/>
                  <a:gd name="T6" fmla="*/ 4 w 3234"/>
                  <a:gd name="T7" fmla="*/ 0 h 641"/>
                  <a:gd name="T8" fmla="*/ 3 w 3234"/>
                  <a:gd name="T9" fmla="*/ 0 h 641"/>
                  <a:gd name="T10" fmla="*/ 3 w 3234"/>
                  <a:gd name="T11" fmla="*/ 0 h 641"/>
                  <a:gd name="T12" fmla="*/ 3 w 3234"/>
                  <a:gd name="T13" fmla="*/ 0 h 641"/>
                  <a:gd name="T14" fmla="*/ 3 w 3234"/>
                  <a:gd name="T15" fmla="*/ 0 h 641"/>
                  <a:gd name="T16" fmla="*/ 3 w 3234"/>
                  <a:gd name="T17" fmla="*/ 0 h 641"/>
                  <a:gd name="T18" fmla="*/ 3 w 3234"/>
                  <a:gd name="T19" fmla="*/ 0 h 641"/>
                  <a:gd name="T20" fmla="*/ 2 w 3234"/>
                  <a:gd name="T21" fmla="*/ 0 h 641"/>
                  <a:gd name="T22" fmla="*/ 2 w 3234"/>
                  <a:gd name="T23" fmla="*/ 0 h 641"/>
                  <a:gd name="T24" fmla="*/ 2 w 3234"/>
                  <a:gd name="T25" fmla="*/ 0 h 641"/>
                  <a:gd name="T26" fmla="*/ 2 w 3234"/>
                  <a:gd name="T27" fmla="*/ 0 h 641"/>
                  <a:gd name="T28" fmla="*/ 2 w 3234"/>
                  <a:gd name="T29" fmla="*/ 0 h 641"/>
                  <a:gd name="T30" fmla="*/ 1 w 3234"/>
                  <a:gd name="T31" fmla="*/ 0 h 641"/>
                  <a:gd name="T32" fmla="*/ 1 w 3234"/>
                  <a:gd name="T33" fmla="*/ 0 h 641"/>
                  <a:gd name="T34" fmla="*/ 1 w 3234"/>
                  <a:gd name="T35" fmla="*/ 0 h 641"/>
                  <a:gd name="T36" fmla="*/ 1 w 3234"/>
                  <a:gd name="T37" fmla="*/ 0 h 641"/>
                  <a:gd name="T38" fmla="*/ 1 w 3234"/>
                  <a:gd name="T39" fmla="*/ 0 h 641"/>
                  <a:gd name="T40" fmla="*/ 0 w 3234"/>
                  <a:gd name="T41" fmla="*/ 0 h 641"/>
                  <a:gd name="T42" fmla="*/ 0 w 3234"/>
                  <a:gd name="T43" fmla="*/ 0 h 641"/>
                  <a:gd name="T44" fmla="*/ 0 w 3234"/>
                  <a:gd name="T45" fmla="*/ 0 h 641"/>
                  <a:gd name="T46" fmla="*/ 0 w 3234"/>
                  <a:gd name="T47" fmla="*/ 0 h 641"/>
                  <a:gd name="T48" fmla="*/ 0 w 3234"/>
                  <a:gd name="T49" fmla="*/ 1 h 641"/>
                  <a:gd name="T50" fmla="*/ 0 w 3234"/>
                  <a:gd name="T51" fmla="*/ 1 h 641"/>
                  <a:gd name="T52" fmla="*/ 1 w 3234"/>
                  <a:gd name="T53" fmla="*/ 1 h 641"/>
                  <a:gd name="T54" fmla="*/ 1 w 3234"/>
                  <a:gd name="T55" fmla="*/ 1 h 641"/>
                  <a:gd name="T56" fmla="*/ 1 w 3234"/>
                  <a:gd name="T57" fmla="*/ 0 h 641"/>
                  <a:gd name="T58" fmla="*/ 1 w 3234"/>
                  <a:gd name="T59" fmla="*/ 0 h 641"/>
                  <a:gd name="T60" fmla="*/ 1 w 3234"/>
                  <a:gd name="T61" fmla="*/ 0 h 641"/>
                  <a:gd name="T62" fmla="*/ 1 w 3234"/>
                  <a:gd name="T63" fmla="*/ 0 h 641"/>
                  <a:gd name="T64" fmla="*/ 1 w 3234"/>
                  <a:gd name="T65" fmla="*/ 1 h 641"/>
                  <a:gd name="T66" fmla="*/ 1 w 3234"/>
                  <a:gd name="T67" fmla="*/ 1 h 641"/>
                  <a:gd name="T68" fmla="*/ 1 w 3234"/>
                  <a:gd name="T69" fmla="*/ 1 h 641"/>
                  <a:gd name="T70" fmla="*/ 2 w 3234"/>
                  <a:gd name="T71" fmla="*/ 1 h 641"/>
                  <a:gd name="T72" fmla="*/ 2 w 3234"/>
                  <a:gd name="T73" fmla="*/ 1 h 641"/>
                  <a:gd name="T74" fmla="*/ 2 w 3234"/>
                  <a:gd name="T75" fmla="*/ 1 h 641"/>
                  <a:gd name="T76" fmla="*/ 2 w 3234"/>
                  <a:gd name="T77" fmla="*/ 1 h 641"/>
                  <a:gd name="T78" fmla="*/ 3 w 3234"/>
                  <a:gd name="T79" fmla="*/ 1 h 641"/>
                  <a:gd name="T80" fmla="*/ 3 w 3234"/>
                  <a:gd name="T81" fmla="*/ 1 h 641"/>
                  <a:gd name="T82" fmla="*/ 3 w 3234"/>
                  <a:gd name="T83" fmla="*/ 1 h 641"/>
                  <a:gd name="T84" fmla="*/ 3 w 3234"/>
                  <a:gd name="T85" fmla="*/ 1 h 641"/>
                  <a:gd name="T86" fmla="*/ 3 w 3234"/>
                  <a:gd name="T87" fmla="*/ 1 h 641"/>
                  <a:gd name="T88" fmla="*/ 3 w 3234"/>
                  <a:gd name="T89" fmla="*/ 1 h 641"/>
                  <a:gd name="T90" fmla="*/ 3 w 3234"/>
                  <a:gd name="T91" fmla="*/ 1 h 641"/>
                  <a:gd name="T92" fmla="*/ 4 w 3234"/>
                  <a:gd name="T93" fmla="*/ 1 h 641"/>
                  <a:gd name="T94" fmla="*/ 4 w 3234"/>
                  <a:gd name="T95" fmla="*/ 1 h 641"/>
                  <a:gd name="T96" fmla="*/ 4 w 3234"/>
                  <a:gd name="T97" fmla="*/ 1 h 641"/>
                  <a:gd name="T98" fmla="*/ 4 w 3234"/>
                  <a:gd name="T99" fmla="*/ 1 h 641"/>
                  <a:gd name="T100" fmla="*/ 4 w 3234"/>
                  <a:gd name="T101" fmla="*/ 1 h 641"/>
                  <a:gd name="T102" fmla="*/ 4 w 3234"/>
                  <a:gd name="T103" fmla="*/ 0 h 641"/>
                  <a:gd name="T104" fmla="*/ 4 w 3234"/>
                  <a:gd name="T105" fmla="*/ 0 h 641"/>
                  <a:gd name="T106" fmla="*/ 4 w 3234"/>
                  <a:gd name="T107" fmla="*/ 0 h 64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34" h="641">
                    <a:moveTo>
                      <a:pt x="3094" y="205"/>
                    </a:moveTo>
                    <a:lnTo>
                      <a:pt x="3059" y="205"/>
                    </a:lnTo>
                    <a:lnTo>
                      <a:pt x="3029" y="205"/>
                    </a:lnTo>
                    <a:lnTo>
                      <a:pt x="2994" y="205"/>
                    </a:lnTo>
                    <a:lnTo>
                      <a:pt x="2963" y="209"/>
                    </a:lnTo>
                    <a:lnTo>
                      <a:pt x="2929" y="209"/>
                    </a:lnTo>
                    <a:lnTo>
                      <a:pt x="2898" y="214"/>
                    </a:lnTo>
                    <a:lnTo>
                      <a:pt x="2862" y="214"/>
                    </a:lnTo>
                    <a:lnTo>
                      <a:pt x="2837" y="219"/>
                    </a:lnTo>
                    <a:lnTo>
                      <a:pt x="2802" y="219"/>
                    </a:lnTo>
                    <a:lnTo>
                      <a:pt x="2771" y="219"/>
                    </a:lnTo>
                    <a:lnTo>
                      <a:pt x="2741" y="219"/>
                    </a:lnTo>
                    <a:lnTo>
                      <a:pt x="2710" y="223"/>
                    </a:lnTo>
                    <a:lnTo>
                      <a:pt x="2675" y="223"/>
                    </a:lnTo>
                    <a:lnTo>
                      <a:pt x="2649" y="223"/>
                    </a:lnTo>
                    <a:lnTo>
                      <a:pt x="2614" y="223"/>
                    </a:lnTo>
                    <a:lnTo>
                      <a:pt x="2588" y="227"/>
                    </a:lnTo>
                    <a:lnTo>
                      <a:pt x="2553" y="223"/>
                    </a:lnTo>
                    <a:lnTo>
                      <a:pt x="2522" y="223"/>
                    </a:lnTo>
                    <a:lnTo>
                      <a:pt x="2492" y="223"/>
                    </a:lnTo>
                    <a:lnTo>
                      <a:pt x="2461" y="223"/>
                    </a:lnTo>
                    <a:lnTo>
                      <a:pt x="2426" y="219"/>
                    </a:lnTo>
                    <a:lnTo>
                      <a:pt x="2396" y="219"/>
                    </a:lnTo>
                    <a:lnTo>
                      <a:pt x="2365" y="219"/>
                    </a:lnTo>
                    <a:lnTo>
                      <a:pt x="2334" y="219"/>
                    </a:lnTo>
                    <a:lnTo>
                      <a:pt x="2300" y="214"/>
                    </a:lnTo>
                    <a:lnTo>
                      <a:pt x="2269" y="209"/>
                    </a:lnTo>
                    <a:lnTo>
                      <a:pt x="2238" y="205"/>
                    </a:lnTo>
                    <a:lnTo>
                      <a:pt x="2208" y="205"/>
                    </a:lnTo>
                    <a:lnTo>
                      <a:pt x="2173" y="200"/>
                    </a:lnTo>
                    <a:lnTo>
                      <a:pt x="2143" y="196"/>
                    </a:lnTo>
                    <a:lnTo>
                      <a:pt x="2112" y="192"/>
                    </a:lnTo>
                    <a:lnTo>
                      <a:pt x="2081" y="188"/>
                    </a:lnTo>
                    <a:lnTo>
                      <a:pt x="2042" y="179"/>
                    </a:lnTo>
                    <a:lnTo>
                      <a:pt x="2012" y="171"/>
                    </a:lnTo>
                    <a:lnTo>
                      <a:pt x="1981" y="157"/>
                    </a:lnTo>
                    <a:lnTo>
                      <a:pt x="1955" y="148"/>
                    </a:lnTo>
                    <a:lnTo>
                      <a:pt x="1928" y="135"/>
                    </a:lnTo>
                    <a:lnTo>
                      <a:pt x="1903" y="122"/>
                    </a:lnTo>
                    <a:lnTo>
                      <a:pt x="1876" y="109"/>
                    </a:lnTo>
                    <a:lnTo>
                      <a:pt x="1855" y="100"/>
                    </a:lnTo>
                    <a:lnTo>
                      <a:pt x="1828" y="87"/>
                    </a:lnTo>
                    <a:lnTo>
                      <a:pt x="1802" y="74"/>
                    </a:lnTo>
                    <a:lnTo>
                      <a:pt x="1776" y="61"/>
                    </a:lnTo>
                    <a:lnTo>
                      <a:pt x="1754" y="48"/>
                    </a:lnTo>
                    <a:lnTo>
                      <a:pt x="1728" y="35"/>
                    </a:lnTo>
                    <a:lnTo>
                      <a:pt x="1706" y="26"/>
                    </a:lnTo>
                    <a:lnTo>
                      <a:pt x="1680" y="18"/>
                    </a:lnTo>
                    <a:lnTo>
                      <a:pt x="1658" y="13"/>
                    </a:lnTo>
                    <a:lnTo>
                      <a:pt x="1615" y="8"/>
                    </a:lnTo>
                    <a:lnTo>
                      <a:pt x="1571" y="4"/>
                    </a:lnTo>
                    <a:lnTo>
                      <a:pt x="1527" y="0"/>
                    </a:lnTo>
                    <a:lnTo>
                      <a:pt x="1488" y="0"/>
                    </a:lnTo>
                    <a:lnTo>
                      <a:pt x="1444" y="0"/>
                    </a:lnTo>
                    <a:lnTo>
                      <a:pt x="1400" y="0"/>
                    </a:lnTo>
                    <a:lnTo>
                      <a:pt x="1362" y="0"/>
                    </a:lnTo>
                    <a:lnTo>
                      <a:pt x="1322" y="4"/>
                    </a:lnTo>
                    <a:lnTo>
                      <a:pt x="1278" y="4"/>
                    </a:lnTo>
                    <a:lnTo>
                      <a:pt x="1239" y="4"/>
                    </a:lnTo>
                    <a:lnTo>
                      <a:pt x="1195" y="8"/>
                    </a:lnTo>
                    <a:lnTo>
                      <a:pt x="1156" y="13"/>
                    </a:lnTo>
                    <a:lnTo>
                      <a:pt x="1117" y="13"/>
                    </a:lnTo>
                    <a:lnTo>
                      <a:pt x="1078" y="18"/>
                    </a:lnTo>
                    <a:lnTo>
                      <a:pt x="1038" y="22"/>
                    </a:lnTo>
                    <a:lnTo>
                      <a:pt x="999" y="31"/>
                    </a:lnTo>
                    <a:lnTo>
                      <a:pt x="955" y="31"/>
                    </a:lnTo>
                    <a:lnTo>
                      <a:pt x="915" y="39"/>
                    </a:lnTo>
                    <a:lnTo>
                      <a:pt x="877" y="44"/>
                    </a:lnTo>
                    <a:lnTo>
                      <a:pt x="838" y="52"/>
                    </a:lnTo>
                    <a:lnTo>
                      <a:pt x="798" y="56"/>
                    </a:lnTo>
                    <a:lnTo>
                      <a:pt x="759" y="66"/>
                    </a:lnTo>
                    <a:lnTo>
                      <a:pt x="719" y="70"/>
                    </a:lnTo>
                    <a:lnTo>
                      <a:pt x="681" y="79"/>
                    </a:lnTo>
                    <a:lnTo>
                      <a:pt x="641" y="83"/>
                    </a:lnTo>
                    <a:lnTo>
                      <a:pt x="602" y="92"/>
                    </a:lnTo>
                    <a:lnTo>
                      <a:pt x="562" y="100"/>
                    </a:lnTo>
                    <a:lnTo>
                      <a:pt x="523" y="114"/>
                    </a:lnTo>
                    <a:lnTo>
                      <a:pt x="484" y="122"/>
                    </a:lnTo>
                    <a:lnTo>
                      <a:pt x="445" y="131"/>
                    </a:lnTo>
                    <a:lnTo>
                      <a:pt x="405" y="140"/>
                    </a:lnTo>
                    <a:lnTo>
                      <a:pt x="366" y="152"/>
                    </a:lnTo>
                    <a:lnTo>
                      <a:pt x="331" y="166"/>
                    </a:lnTo>
                    <a:lnTo>
                      <a:pt x="296" y="179"/>
                    </a:lnTo>
                    <a:lnTo>
                      <a:pt x="261" y="192"/>
                    </a:lnTo>
                    <a:lnTo>
                      <a:pt x="230" y="205"/>
                    </a:lnTo>
                    <a:lnTo>
                      <a:pt x="196" y="219"/>
                    </a:lnTo>
                    <a:lnTo>
                      <a:pt x="161" y="231"/>
                    </a:lnTo>
                    <a:lnTo>
                      <a:pt x="121" y="244"/>
                    </a:lnTo>
                    <a:lnTo>
                      <a:pt x="86" y="257"/>
                    </a:lnTo>
                    <a:lnTo>
                      <a:pt x="69" y="257"/>
                    </a:lnTo>
                    <a:lnTo>
                      <a:pt x="48" y="262"/>
                    </a:lnTo>
                    <a:lnTo>
                      <a:pt x="21" y="262"/>
                    </a:lnTo>
                    <a:lnTo>
                      <a:pt x="0" y="257"/>
                    </a:lnTo>
                    <a:lnTo>
                      <a:pt x="25" y="279"/>
                    </a:lnTo>
                    <a:lnTo>
                      <a:pt x="52" y="305"/>
                    </a:lnTo>
                    <a:lnTo>
                      <a:pt x="82" y="327"/>
                    </a:lnTo>
                    <a:lnTo>
                      <a:pt x="121" y="345"/>
                    </a:lnTo>
                    <a:lnTo>
                      <a:pt x="148" y="358"/>
                    </a:lnTo>
                    <a:lnTo>
                      <a:pt x="174" y="371"/>
                    </a:lnTo>
                    <a:lnTo>
                      <a:pt x="205" y="384"/>
                    </a:lnTo>
                    <a:lnTo>
                      <a:pt x="235" y="397"/>
                    </a:lnTo>
                    <a:lnTo>
                      <a:pt x="261" y="411"/>
                    </a:lnTo>
                    <a:lnTo>
                      <a:pt x="292" y="424"/>
                    </a:lnTo>
                    <a:lnTo>
                      <a:pt x="318" y="436"/>
                    </a:lnTo>
                    <a:lnTo>
                      <a:pt x="349" y="449"/>
                    </a:lnTo>
                    <a:lnTo>
                      <a:pt x="374" y="449"/>
                    </a:lnTo>
                    <a:lnTo>
                      <a:pt x="405" y="453"/>
                    </a:lnTo>
                    <a:lnTo>
                      <a:pt x="432" y="453"/>
                    </a:lnTo>
                    <a:lnTo>
                      <a:pt x="462" y="453"/>
                    </a:lnTo>
                    <a:lnTo>
                      <a:pt x="488" y="445"/>
                    </a:lnTo>
                    <a:lnTo>
                      <a:pt x="514" y="441"/>
                    </a:lnTo>
                    <a:lnTo>
                      <a:pt x="541" y="436"/>
                    </a:lnTo>
                    <a:lnTo>
                      <a:pt x="575" y="432"/>
                    </a:lnTo>
                    <a:lnTo>
                      <a:pt x="575" y="397"/>
                    </a:lnTo>
                    <a:lnTo>
                      <a:pt x="562" y="371"/>
                    </a:lnTo>
                    <a:lnTo>
                      <a:pt x="545" y="340"/>
                    </a:lnTo>
                    <a:lnTo>
                      <a:pt x="541" y="310"/>
                    </a:lnTo>
                    <a:lnTo>
                      <a:pt x="541" y="284"/>
                    </a:lnTo>
                    <a:lnTo>
                      <a:pt x="554" y="267"/>
                    </a:lnTo>
                    <a:lnTo>
                      <a:pt x="566" y="253"/>
                    </a:lnTo>
                    <a:lnTo>
                      <a:pt x="589" y="248"/>
                    </a:lnTo>
                    <a:lnTo>
                      <a:pt x="628" y="240"/>
                    </a:lnTo>
                    <a:lnTo>
                      <a:pt x="663" y="240"/>
                    </a:lnTo>
                    <a:lnTo>
                      <a:pt x="685" y="244"/>
                    </a:lnTo>
                    <a:lnTo>
                      <a:pt x="702" y="257"/>
                    </a:lnTo>
                    <a:lnTo>
                      <a:pt x="715" y="275"/>
                    </a:lnTo>
                    <a:lnTo>
                      <a:pt x="729" y="292"/>
                    </a:lnTo>
                    <a:lnTo>
                      <a:pt x="746" y="327"/>
                    </a:lnTo>
                    <a:lnTo>
                      <a:pt x="767" y="363"/>
                    </a:lnTo>
                    <a:lnTo>
                      <a:pt x="767" y="397"/>
                    </a:lnTo>
                    <a:lnTo>
                      <a:pt x="789" y="419"/>
                    </a:lnTo>
                    <a:lnTo>
                      <a:pt x="807" y="436"/>
                    </a:lnTo>
                    <a:lnTo>
                      <a:pt x="819" y="449"/>
                    </a:lnTo>
                    <a:lnTo>
                      <a:pt x="838" y="467"/>
                    </a:lnTo>
                    <a:lnTo>
                      <a:pt x="873" y="501"/>
                    </a:lnTo>
                    <a:lnTo>
                      <a:pt x="911" y="515"/>
                    </a:lnTo>
                    <a:lnTo>
                      <a:pt x="955" y="528"/>
                    </a:lnTo>
                    <a:lnTo>
                      <a:pt x="999" y="541"/>
                    </a:lnTo>
                    <a:lnTo>
                      <a:pt x="1042" y="559"/>
                    </a:lnTo>
                    <a:lnTo>
                      <a:pt x="1082" y="568"/>
                    </a:lnTo>
                    <a:lnTo>
                      <a:pt x="1126" y="580"/>
                    </a:lnTo>
                    <a:lnTo>
                      <a:pt x="1169" y="589"/>
                    </a:lnTo>
                    <a:lnTo>
                      <a:pt x="1213" y="603"/>
                    </a:lnTo>
                    <a:lnTo>
                      <a:pt x="1252" y="607"/>
                    </a:lnTo>
                    <a:lnTo>
                      <a:pt x="1295" y="616"/>
                    </a:lnTo>
                    <a:lnTo>
                      <a:pt x="1339" y="620"/>
                    </a:lnTo>
                    <a:lnTo>
                      <a:pt x="1383" y="628"/>
                    </a:lnTo>
                    <a:lnTo>
                      <a:pt x="1422" y="633"/>
                    </a:lnTo>
                    <a:lnTo>
                      <a:pt x="1466" y="637"/>
                    </a:lnTo>
                    <a:lnTo>
                      <a:pt x="1510" y="637"/>
                    </a:lnTo>
                    <a:lnTo>
                      <a:pt x="1553" y="641"/>
                    </a:lnTo>
                    <a:lnTo>
                      <a:pt x="1597" y="633"/>
                    </a:lnTo>
                    <a:lnTo>
                      <a:pt x="1640" y="624"/>
                    </a:lnTo>
                    <a:lnTo>
                      <a:pt x="1684" y="607"/>
                    </a:lnTo>
                    <a:lnTo>
                      <a:pt x="1732" y="589"/>
                    </a:lnTo>
                    <a:lnTo>
                      <a:pt x="1772" y="568"/>
                    </a:lnTo>
                    <a:lnTo>
                      <a:pt x="1811" y="545"/>
                    </a:lnTo>
                    <a:lnTo>
                      <a:pt x="1845" y="520"/>
                    </a:lnTo>
                    <a:lnTo>
                      <a:pt x="1885" y="501"/>
                    </a:lnTo>
                    <a:lnTo>
                      <a:pt x="1924" y="484"/>
                    </a:lnTo>
                    <a:lnTo>
                      <a:pt x="1964" y="472"/>
                    </a:lnTo>
                    <a:lnTo>
                      <a:pt x="1995" y="445"/>
                    </a:lnTo>
                    <a:lnTo>
                      <a:pt x="2029" y="415"/>
                    </a:lnTo>
                    <a:lnTo>
                      <a:pt x="2064" y="405"/>
                    </a:lnTo>
                    <a:lnTo>
                      <a:pt x="2104" y="411"/>
                    </a:lnTo>
                    <a:lnTo>
                      <a:pt x="2129" y="419"/>
                    </a:lnTo>
                    <a:lnTo>
                      <a:pt x="2152" y="432"/>
                    </a:lnTo>
                    <a:lnTo>
                      <a:pt x="2160" y="441"/>
                    </a:lnTo>
                    <a:lnTo>
                      <a:pt x="2164" y="449"/>
                    </a:lnTo>
                    <a:lnTo>
                      <a:pt x="2164" y="463"/>
                    </a:lnTo>
                    <a:lnTo>
                      <a:pt x="2169" y="484"/>
                    </a:lnTo>
                    <a:lnTo>
                      <a:pt x="2173" y="501"/>
                    </a:lnTo>
                    <a:lnTo>
                      <a:pt x="2195" y="511"/>
                    </a:lnTo>
                    <a:lnTo>
                      <a:pt x="2217" y="515"/>
                    </a:lnTo>
                    <a:lnTo>
                      <a:pt x="2238" y="537"/>
                    </a:lnTo>
                    <a:lnTo>
                      <a:pt x="2269" y="545"/>
                    </a:lnTo>
                    <a:lnTo>
                      <a:pt x="2304" y="559"/>
                    </a:lnTo>
                    <a:lnTo>
                      <a:pt x="2334" y="568"/>
                    </a:lnTo>
                    <a:lnTo>
                      <a:pt x="2369" y="576"/>
                    </a:lnTo>
                    <a:lnTo>
                      <a:pt x="2405" y="580"/>
                    </a:lnTo>
                    <a:lnTo>
                      <a:pt x="2440" y="585"/>
                    </a:lnTo>
                    <a:lnTo>
                      <a:pt x="2478" y="585"/>
                    </a:lnTo>
                    <a:lnTo>
                      <a:pt x="2518" y="589"/>
                    </a:lnTo>
                    <a:lnTo>
                      <a:pt x="2540" y="580"/>
                    </a:lnTo>
                    <a:lnTo>
                      <a:pt x="2553" y="589"/>
                    </a:lnTo>
                    <a:lnTo>
                      <a:pt x="2579" y="585"/>
                    </a:lnTo>
                    <a:lnTo>
                      <a:pt x="2605" y="580"/>
                    </a:lnTo>
                    <a:lnTo>
                      <a:pt x="2632" y="580"/>
                    </a:lnTo>
                    <a:lnTo>
                      <a:pt x="2662" y="580"/>
                    </a:lnTo>
                    <a:lnTo>
                      <a:pt x="2688" y="576"/>
                    </a:lnTo>
                    <a:lnTo>
                      <a:pt x="2723" y="576"/>
                    </a:lnTo>
                    <a:lnTo>
                      <a:pt x="2749" y="572"/>
                    </a:lnTo>
                    <a:lnTo>
                      <a:pt x="2785" y="572"/>
                    </a:lnTo>
                    <a:lnTo>
                      <a:pt x="2810" y="563"/>
                    </a:lnTo>
                    <a:lnTo>
                      <a:pt x="2841" y="559"/>
                    </a:lnTo>
                    <a:lnTo>
                      <a:pt x="2871" y="555"/>
                    </a:lnTo>
                    <a:lnTo>
                      <a:pt x="2902" y="550"/>
                    </a:lnTo>
                    <a:lnTo>
                      <a:pt x="2929" y="537"/>
                    </a:lnTo>
                    <a:lnTo>
                      <a:pt x="2954" y="528"/>
                    </a:lnTo>
                    <a:lnTo>
                      <a:pt x="2981" y="515"/>
                    </a:lnTo>
                    <a:lnTo>
                      <a:pt x="3007" y="501"/>
                    </a:lnTo>
                    <a:lnTo>
                      <a:pt x="3038" y="476"/>
                    </a:lnTo>
                    <a:lnTo>
                      <a:pt x="3067" y="453"/>
                    </a:lnTo>
                    <a:lnTo>
                      <a:pt x="3098" y="424"/>
                    </a:lnTo>
                    <a:lnTo>
                      <a:pt x="3134" y="397"/>
                    </a:lnTo>
                    <a:lnTo>
                      <a:pt x="3159" y="363"/>
                    </a:lnTo>
                    <a:lnTo>
                      <a:pt x="3186" y="332"/>
                    </a:lnTo>
                    <a:lnTo>
                      <a:pt x="3207" y="292"/>
                    </a:lnTo>
                    <a:lnTo>
                      <a:pt x="3234" y="257"/>
                    </a:lnTo>
                    <a:lnTo>
                      <a:pt x="3225" y="219"/>
                    </a:lnTo>
                    <a:lnTo>
                      <a:pt x="3212" y="179"/>
                    </a:lnTo>
                    <a:lnTo>
                      <a:pt x="3194" y="144"/>
                    </a:lnTo>
                    <a:lnTo>
                      <a:pt x="3182" y="118"/>
                    </a:lnTo>
                    <a:lnTo>
                      <a:pt x="3173" y="118"/>
                    </a:lnTo>
                    <a:lnTo>
                      <a:pt x="3164" y="118"/>
                    </a:lnTo>
                    <a:lnTo>
                      <a:pt x="3151" y="135"/>
                    </a:lnTo>
                    <a:lnTo>
                      <a:pt x="3142" y="166"/>
                    </a:lnTo>
                    <a:lnTo>
                      <a:pt x="3125" y="192"/>
                    </a:lnTo>
                    <a:lnTo>
                      <a:pt x="3094" y="20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8"/>
              <p:cNvSpPr>
                <a:spLocks/>
              </p:cNvSpPr>
              <p:nvPr/>
            </p:nvSpPr>
            <p:spPr bwMode="auto">
              <a:xfrm>
                <a:off x="2041" y="1351"/>
                <a:ext cx="1487" cy="617"/>
              </a:xfrm>
              <a:custGeom>
                <a:avLst/>
                <a:gdLst>
                  <a:gd name="T0" fmla="*/ 5 w 4461"/>
                  <a:gd name="T1" fmla="*/ 2 h 1851"/>
                  <a:gd name="T2" fmla="*/ 5 w 4461"/>
                  <a:gd name="T3" fmla="*/ 2 h 1851"/>
                  <a:gd name="T4" fmla="*/ 5 w 4461"/>
                  <a:gd name="T5" fmla="*/ 2 h 1851"/>
                  <a:gd name="T6" fmla="*/ 4 w 4461"/>
                  <a:gd name="T7" fmla="*/ 2 h 1851"/>
                  <a:gd name="T8" fmla="*/ 4 w 4461"/>
                  <a:gd name="T9" fmla="*/ 2 h 1851"/>
                  <a:gd name="T10" fmla="*/ 4 w 4461"/>
                  <a:gd name="T11" fmla="*/ 2 h 1851"/>
                  <a:gd name="T12" fmla="*/ 3 w 4461"/>
                  <a:gd name="T13" fmla="*/ 2 h 1851"/>
                  <a:gd name="T14" fmla="*/ 3 w 4461"/>
                  <a:gd name="T15" fmla="*/ 2 h 1851"/>
                  <a:gd name="T16" fmla="*/ 3 w 4461"/>
                  <a:gd name="T17" fmla="*/ 2 h 1851"/>
                  <a:gd name="T18" fmla="*/ 3 w 4461"/>
                  <a:gd name="T19" fmla="*/ 2 h 1851"/>
                  <a:gd name="T20" fmla="*/ 2 w 4461"/>
                  <a:gd name="T21" fmla="*/ 1 h 1851"/>
                  <a:gd name="T22" fmla="*/ 2 w 4461"/>
                  <a:gd name="T23" fmla="*/ 1 h 1851"/>
                  <a:gd name="T24" fmla="*/ 2 w 4461"/>
                  <a:gd name="T25" fmla="*/ 1 h 1851"/>
                  <a:gd name="T26" fmla="*/ 2 w 4461"/>
                  <a:gd name="T27" fmla="*/ 1 h 1851"/>
                  <a:gd name="T28" fmla="*/ 2 w 4461"/>
                  <a:gd name="T29" fmla="*/ 1 h 1851"/>
                  <a:gd name="T30" fmla="*/ 1 w 4461"/>
                  <a:gd name="T31" fmla="*/ 1 h 1851"/>
                  <a:gd name="T32" fmla="*/ 1 w 4461"/>
                  <a:gd name="T33" fmla="*/ 0 h 1851"/>
                  <a:gd name="T34" fmla="*/ 1 w 4461"/>
                  <a:gd name="T35" fmla="*/ 0 h 1851"/>
                  <a:gd name="T36" fmla="*/ 1 w 4461"/>
                  <a:gd name="T37" fmla="*/ 0 h 1851"/>
                  <a:gd name="T38" fmla="*/ 0 w 4461"/>
                  <a:gd name="T39" fmla="*/ 0 h 1851"/>
                  <a:gd name="T40" fmla="*/ 0 w 4461"/>
                  <a:gd name="T41" fmla="*/ 0 h 1851"/>
                  <a:gd name="T42" fmla="*/ 0 w 4461"/>
                  <a:gd name="T43" fmla="*/ 0 h 1851"/>
                  <a:gd name="T44" fmla="*/ 0 w 4461"/>
                  <a:gd name="T45" fmla="*/ 1 h 1851"/>
                  <a:gd name="T46" fmla="*/ 0 w 4461"/>
                  <a:gd name="T47" fmla="*/ 1 h 1851"/>
                  <a:gd name="T48" fmla="*/ 1 w 4461"/>
                  <a:gd name="T49" fmla="*/ 1 h 1851"/>
                  <a:gd name="T50" fmla="*/ 1 w 4461"/>
                  <a:gd name="T51" fmla="*/ 1 h 1851"/>
                  <a:gd name="T52" fmla="*/ 1 w 4461"/>
                  <a:gd name="T53" fmla="*/ 1 h 1851"/>
                  <a:gd name="T54" fmla="*/ 1 w 4461"/>
                  <a:gd name="T55" fmla="*/ 1 h 1851"/>
                  <a:gd name="T56" fmla="*/ 2 w 4461"/>
                  <a:gd name="T57" fmla="*/ 1 h 1851"/>
                  <a:gd name="T58" fmla="*/ 2 w 4461"/>
                  <a:gd name="T59" fmla="*/ 1 h 1851"/>
                  <a:gd name="T60" fmla="*/ 2 w 4461"/>
                  <a:gd name="T61" fmla="*/ 2 h 1851"/>
                  <a:gd name="T62" fmla="*/ 2 w 4461"/>
                  <a:gd name="T63" fmla="*/ 2 h 1851"/>
                  <a:gd name="T64" fmla="*/ 2 w 4461"/>
                  <a:gd name="T65" fmla="*/ 2 h 1851"/>
                  <a:gd name="T66" fmla="*/ 2 w 4461"/>
                  <a:gd name="T67" fmla="*/ 3 h 1851"/>
                  <a:gd name="T68" fmla="*/ 3 w 4461"/>
                  <a:gd name="T69" fmla="*/ 3 h 1851"/>
                  <a:gd name="T70" fmla="*/ 3 w 4461"/>
                  <a:gd name="T71" fmla="*/ 3 h 1851"/>
                  <a:gd name="T72" fmla="*/ 3 w 4461"/>
                  <a:gd name="T73" fmla="*/ 2 h 1851"/>
                  <a:gd name="T74" fmla="*/ 3 w 4461"/>
                  <a:gd name="T75" fmla="*/ 2 h 1851"/>
                  <a:gd name="T76" fmla="*/ 3 w 4461"/>
                  <a:gd name="T77" fmla="*/ 2 h 1851"/>
                  <a:gd name="T78" fmla="*/ 3 w 4461"/>
                  <a:gd name="T79" fmla="*/ 2 h 1851"/>
                  <a:gd name="T80" fmla="*/ 3 w 4461"/>
                  <a:gd name="T81" fmla="*/ 2 h 1851"/>
                  <a:gd name="T82" fmla="*/ 3 w 4461"/>
                  <a:gd name="T83" fmla="*/ 2 h 1851"/>
                  <a:gd name="T84" fmla="*/ 4 w 4461"/>
                  <a:gd name="T85" fmla="*/ 2 h 1851"/>
                  <a:gd name="T86" fmla="*/ 4 w 4461"/>
                  <a:gd name="T87" fmla="*/ 2 h 1851"/>
                  <a:gd name="T88" fmla="*/ 4 w 4461"/>
                  <a:gd name="T89" fmla="*/ 2 h 1851"/>
                  <a:gd name="T90" fmla="*/ 4 w 4461"/>
                  <a:gd name="T91" fmla="*/ 2 h 1851"/>
                  <a:gd name="T92" fmla="*/ 4 w 4461"/>
                  <a:gd name="T93" fmla="*/ 2 h 1851"/>
                  <a:gd name="T94" fmla="*/ 5 w 4461"/>
                  <a:gd name="T95" fmla="*/ 2 h 1851"/>
                  <a:gd name="T96" fmla="*/ 5 w 4461"/>
                  <a:gd name="T97" fmla="*/ 2 h 1851"/>
                  <a:gd name="T98" fmla="*/ 5 w 4461"/>
                  <a:gd name="T99" fmla="*/ 2 h 1851"/>
                  <a:gd name="T100" fmla="*/ 5 w 4461"/>
                  <a:gd name="T101" fmla="*/ 2 h 1851"/>
                  <a:gd name="T102" fmla="*/ 5 w 4461"/>
                  <a:gd name="T103" fmla="*/ 2 h 1851"/>
                  <a:gd name="T104" fmla="*/ 5 w 4461"/>
                  <a:gd name="T105" fmla="*/ 2 h 1851"/>
                  <a:gd name="T106" fmla="*/ 6 w 4461"/>
                  <a:gd name="T107" fmla="*/ 2 h 1851"/>
                  <a:gd name="T108" fmla="*/ 6 w 4461"/>
                  <a:gd name="T109" fmla="*/ 2 h 1851"/>
                  <a:gd name="T110" fmla="*/ 6 w 4461"/>
                  <a:gd name="T111" fmla="*/ 2 h 1851"/>
                  <a:gd name="T112" fmla="*/ 6 w 4461"/>
                  <a:gd name="T113" fmla="*/ 2 h 1851"/>
                  <a:gd name="T114" fmla="*/ 6 w 4461"/>
                  <a:gd name="T115" fmla="*/ 2 h 1851"/>
                  <a:gd name="T116" fmla="*/ 6 w 4461"/>
                  <a:gd name="T117" fmla="*/ 2 h 1851"/>
                  <a:gd name="T118" fmla="*/ 5 w 4461"/>
                  <a:gd name="T119" fmla="*/ 2 h 18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461" h="1851">
                    <a:moveTo>
                      <a:pt x="3845" y="1209"/>
                    </a:moveTo>
                    <a:lnTo>
                      <a:pt x="3820" y="1218"/>
                    </a:lnTo>
                    <a:lnTo>
                      <a:pt x="3793" y="1222"/>
                    </a:lnTo>
                    <a:lnTo>
                      <a:pt x="3767" y="1222"/>
                    </a:lnTo>
                    <a:lnTo>
                      <a:pt x="3741" y="1226"/>
                    </a:lnTo>
                    <a:lnTo>
                      <a:pt x="3715" y="1218"/>
                    </a:lnTo>
                    <a:lnTo>
                      <a:pt x="3688" y="1214"/>
                    </a:lnTo>
                    <a:lnTo>
                      <a:pt x="3663" y="1209"/>
                    </a:lnTo>
                    <a:lnTo>
                      <a:pt x="3636" y="1205"/>
                    </a:lnTo>
                    <a:lnTo>
                      <a:pt x="3609" y="1191"/>
                    </a:lnTo>
                    <a:lnTo>
                      <a:pt x="3584" y="1183"/>
                    </a:lnTo>
                    <a:lnTo>
                      <a:pt x="3557" y="1174"/>
                    </a:lnTo>
                    <a:lnTo>
                      <a:pt x="3536" y="1170"/>
                    </a:lnTo>
                    <a:lnTo>
                      <a:pt x="3488" y="1153"/>
                    </a:lnTo>
                    <a:lnTo>
                      <a:pt x="3444" y="1153"/>
                    </a:lnTo>
                    <a:lnTo>
                      <a:pt x="3400" y="1143"/>
                    </a:lnTo>
                    <a:lnTo>
                      <a:pt x="3356" y="1139"/>
                    </a:lnTo>
                    <a:lnTo>
                      <a:pt x="3313" y="1130"/>
                    </a:lnTo>
                    <a:lnTo>
                      <a:pt x="3274" y="1130"/>
                    </a:lnTo>
                    <a:lnTo>
                      <a:pt x="3230" y="1122"/>
                    </a:lnTo>
                    <a:lnTo>
                      <a:pt x="3191" y="1118"/>
                    </a:lnTo>
                    <a:lnTo>
                      <a:pt x="3147" y="1113"/>
                    </a:lnTo>
                    <a:lnTo>
                      <a:pt x="3108" y="1113"/>
                    </a:lnTo>
                    <a:lnTo>
                      <a:pt x="3064" y="1109"/>
                    </a:lnTo>
                    <a:lnTo>
                      <a:pt x="3020" y="1105"/>
                    </a:lnTo>
                    <a:lnTo>
                      <a:pt x="2977" y="1100"/>
                    </a:lnTo>
                    <a:lnTo>
                      <a:pt x="2938" y="1100"/>
                    </a:lnTo>
                    <a:lnTo>
                      <a:pt x="2894" y="1095"/>
                    </a:lnTo>
                    <a:lnTo>
                      <a:pt x="2855" y="1095"/>
                    </a:lnTo>
                    <a:lnTo>
                      <a:pt x="2811" y="1095"/>
                    </a:lnTo>
                    <a:lnTo>
                      <a:pt x="2771" y="1100"/>
                    </a:lnTo>
                    <a:lnTo>
                      <a:pt x="2728" y="1100"/>
                    </a:lnTo>
                    <a:lnTo>
                      <a:pt x="2685" y="1100"/>
                    </a:lnTo>
                    <a:lnTo>
                      <a:pt x="2641" y="1105"/>
                    </a:lnTo>
                    <a:lnTo>
                      <a:pt x="2602" y="1113"/>
                    </a:lnTo>
                    <a:lnTo>
                      <a:pt x="2558" y="1113"/>
                    </a:lnTo>
                    <a:lnTo>
                      <a:pt x="2518" y="1122"/>
                    </a:lnTo>
                    <a:lnTo>
                      <a:pt x="2475" y="1130"/>
                    </a:lnTo>
                    <a:lnTo>
                      <a:pt x="2435" y="1143"/>
                    </a:lnTo>
                    <a:lnTo>
                      <a:pt x="2392" y="1153"/>
                    </a:lnTo>
                    <a:lnTo>
                      <a:pt x="2353" y="1166"/>
                    </a:lnTo>
                    <a:lnTo>
                      <a:pt x="2313" y="1178"/>
                    </a:lnTo>
                    <a:lnTo>
                      <a:pt x="2274" y="1197"/>
                    </a:lnTo>
                    <a:lnTo>
                      <a:pt x="2234" y="1209"/>
                    </a:lnTo>
                    <a:lnTo>
                      <a:pt x="2196" y="1231"/>
                    </a:lnTo>
                    <a:lnTo>
                      <a:pt x="2156" y="1253"/>
                    </a:lnTo>
                    <a:lnTo>
                      <a:pt x="2117" y="1279"/>
                    </a:lnTo>
                    <a:lnTo>
                      <a:pt x="2096" y="1283"/>
                    </a:lnTo>
                    <a:lnTo>
                      <a:pt x="2073" y="1287"/>
                    </a:lnTo>
                    <a:lnTo>
                      <a:pt x="2048" y="1287"/>
                    </a:lnTo>
                    <a:lnTo>
                      <a:pt x="2021" y="1292"/>
                    </a:lnTo>
                    <a:lnTo>
                      <a:pt x="1994" y="1287"/>
                    </a:lnTo>
                    <a:lnTo>
                      <a:pt x="1973" y="1287"/>
                    </a:lnTo>
                    <a:lnTo>
                      <a:pt x="1956" y="1283"/>
                    </a:lnTo>
                    <a:lnTo>
                      <a:pt x="1956" y="1279"/>
                    </a:lnTo>
                    <a:lnTo>
                      <a:pt x="1938" y="1244"/>
                    </a:lnTo>
                    <a:lnTo>
                      <a:pt x="1925" y="1214"/>
                    </a:lnTo>
                    <a:lnTo>
                      <a:pt x="1908" y="1183"/>
                    </a:lnTo>
                    <a:lnTo>
                      <a:pt x="1894" y="1157"/>
                    </a:lnTo>
                    <a:lnTo>
                      <a:pt x="1877" y="1126"/>
                    </a:lnTo>
                    <a:lnTo>
                      <a:pt x="1860" y="1100"/>
                    </a:lnTo>
                    <a:lnTo>
                      <a:pt x="1842" y="1074"/>
                    </a:lnTo>
                    <a:lnTo>
                      <a:pt x="1824" y="1047"/>
                    </a:lnTo>
                    <a:lnTo>
                      <a:pt x="1803" y="1022"/>
                    </a:lnTo>
                    <a:lnTo>
                      <a:pt x="1781" y="995"/>
                    </a:lnTo>
                    <a:lnTo>
                      <a:pt x="1759" y="969"/>
                    </a:lnTo>
                    <a:lnTo>
                      <a:pt x="1741" y="947"/>
                    </a:lnTo>
                    <a:lnTo>
                      <a:pt x="1693" y="904"/>
                    </a:lnTo>
                    <a:lnTo>
                      <a:pt x="1649" y="865"/>
                    </a:lnTo>
                    <a:lnTo>
                      <a:pt x="1624" y="838"/>
                    </a:lnTo>
                    <a:lnTo>
                      <a:pt x="1597" y="821"/>
                    </a:lnTo>
                    <a:lnTo>
                      <a:pt x="1571" y="798"/>
                    </a:lnTo>
                    <a:lnTo>
                      <a:pt x="1545" y="781"/>
                    </a:lnTo>
                    <a:lnTo>
                      <a:pt x="1519" y="764"/>
                    </a:lnTo>
                    <a:lnTo>
                      <a:pt x="1493" y="746"/>
                    </a:lnTo>
                    <a:lnTo>
                      <a:pt x="1467" y="729"/>
                    </a:lnTo>
                    <a:lnTo>
                      <a:pt x="1440" y="716"/>
                    </a:lnTo>
                    <a:lnTo>
                      <a:pt x="1409" y="698"/>
                    </a:lnTo>
                    <a:lnTo>
                      <a:pt x="1379" y="685"/>
                    </a:lnTo>
                    <a:lnTo>
                      <a:pt x="1348" y="672"/>
                    </a:lnTo>
                    <a:lnTo>
                      <a:pt x="1323" y="660"/>
                    </a:lnTo>
                    <a:lnTo>
                      <a:pt x="1292" y="646"/>
                    </a:lnTo>
                    <a:lnTo>
                      <a:pt x="1261" y="633"/>
                    </a:lnTo>
                    <a:lnTo>
                      <a:pt x="1231" y="620"/>
                    </a:lnTo>
                    <a:lnTo>
                      <a:pt x="1204" y="612"/>
                    </a:lnTo>
                    <a:lnTo>
                      <a:pt x="1187" y="598"/>
                    </a:lnTo>
                    <a:lnTo>
                      <a:pt x="1170" y="585"/>
                    </a:lnTo>
                    <a:lnTo>
                      <a:pt x="1148" y="564"/>
                    </a:lnTo>
                    <a:lnTo>
                      <a:pt x="1131" y="541"/>
                    </a:lnTo>
                    <a:lnTo>
                      <a:pt x="1104" y="516"/>
                    </a:lnTo>
                    <a:lnTo>
                      <a:pt x="1078" y="489"/>
                    </a:lnTo>
                    <a:lnTo>
                      <a:pt x="1052" y="463"/>
                    </a:lnTo>
                    <a:lnTo>
                      <a:pt x="1030" y="437"/>
                    </a:lnTo>
                    <a:lnTo>
                      <a:pt x="1004" y="415"/>
                    </a:lnTo>
                    <a:lnTo>
                      <a:pt x="978" y="397"/>
                    </a:lnTo>
                    <a:lnTo>
                      <a:pt x="951" y="376"/>
                    </a:lnTo>
                    <a:lnTo>
                      <a:pt x="930" y="362"/>
                    </a:lnTo>
                    <a:lnTo>
                      <a:pt x="903" y="345"/>
                    </a:lnTo>
                    <a:lnTo>
                      <a:pt x="878" y="332"/>
                    </a:lnTo>
                    <a:lnTo>
                      <a:pt x="851" y="319"/>
                    </a:lnTo>
                    <a:lnTo>
                      <a:pt x="825" y="305"/>
                    </a:lnTo>
                    <a:lnTo>
                      <a:pt x="794" y="292"/>
                    </a:lnTo>
                    <a:lnTo>
                      <a:pt x="768" y="280"/>
                    </a:lnTo>
                    <a:lnTo>
                      <a:pt x="742" y="267"/>
                    </a:lnTo>
                    <a:lnTo>
                      <a:pt x="715" y="257"/>
                    </a:lnTo>
                    <a:lnTo>
                      <a:pt x="690" y="244"/>
                    </a:lnTo>
                    <a:lnTo>
                      <a:pt x="663" y="240"/>
                    </a:lnTo>
                    <a:lnTo>
                      <a:pt x="637" y="232"/>
                    </a:lnTo>
                    <a:lnTo>
                      <a:pt x="611" y="227"/>
                    </a:lnTo>
                    <a:lnTo>
                      <a:pt x="585" y="209"/>
                    </a:lnTo>
                    <a:lnTo>
                      <a:pt x="559" y="196"/>
                    </a:lnTo>
                    <a:lnTo>
                      <a:pt x="533" y="188"/>
                    </a:lnTo>
                    <a:lnTo>
                      <a:pt x="506" y="188"/>
                    </a:lnTo>
                    <a:lnTo>
                      <a:pt x="480" y="184"/>
                    </a:lnTo>
                    <a:lnTo>
                      <a:pt x="454" y="179"/>
                    </a:lnTo>
                    <a:lnTo>
                      <a:pt x="427" y="175"/>
                    </a:lnTo>
                    <a:lnTo>
                      <a:pt x="402" y="175"/>
                    </a:lnTo>
                    <a:lnTo>
                      <a:pt x="375" y="157"/>
                    </a:lnTo>
                    <a:lnTo>
                      <a:pt x="354" y="140"/>
                    </a:lnTo>
                    <a:lnTo>
                      <a:pt x="336" y="113"/>
                    </a:lnTo>
                    <a:lnTo>
                      <a:pt x="323" y="92"/>
                    </a:lnTo>
                    <a:lnTo>
                      <a:pt x="306" y="65"/>
                    </a:lnTo>
                    <a:lnTo>
                      <a:pt x="293" y="44"/>
                    </a:lnTo>
                    <a:lnTo>
                      <a:pt x="275" y="17"/>
                    </a:lnTo>
                    <a:lnTo>
                      <a:pt x="262" y="0"/>
                    </a:lnTo>
                    <a:lnTo>
                      <a:pt x="222" y="27"/>
                    </a:lnTo>
                    <a:lnTo>
                      <a:pt x="183" y="52"/>
                    </a:lnTo>
                    <a:lnTo>
                      <a:pt x="149" y="83"/>
                    </a:lnTo>
                    <a:lnTo>
                      <a:pt x="118" y="117"/>
                    </a:lnTo>
                    <a:lnTo>
                      <a:pt x="82" y="148"/>
                    </a:lnTo>
                    <a:lnTo>
                      <a:pt x="53" y="184"/>
                    </a:lnTo>
                    <a:lnTo>
                      <a:pt x="26" y="223"/>
                    </a:lnTo>
                    <a:lnTo>
                      <a:pt x="0" y="262"/>
                    </a:lnTo>
                    <a:lnTo>
                      <a:pt x="22" y="280"/>
                    </a:lnTo>
                    <a:lnTo>
                      <a:pt x="44" y="315"/>
                    </a:lnTo>
                    <a:lnTo>
                      <a:pt x="61" y="345"/>
                    </a:lnTo>
                    <a:lnTo>
                      <a:pt x="87" y="367"/>
                    </a:lnTo>
                    <a:lnTo>
                      <a:pt x="96" y="393"/>
                    </a:lnTo>
                    <a:lnTo>
                      <a:pt x="109" y="424"/>
                    </a:lnTo>
                    <a:lnTo>
                      <a:pt x="126" y="449"/>
                    </a:lnTo>
                    <a:lnTo>
                      <a:pt x="157" y="472"/>
                    </a:lnTo>
                    <a:lnTo>
                      <a:pt x="192" y="472"/>
                    </a:lnTo>
                    <a:lnTo>
                      <a:pt x="231" y="472"/>
                    </a:lnTo>
                    <a:lnTo>
                      <a:pt x="266" y="476"/>
                    </a:lnTo>
                    <a:lnTo>
                      <a:pt x="301" y="480"/>
                    </a:lnTo>
                    <a:lnTo>
                      <a:pt x="331" y="485"/>
                    </a:lnTo>
                    <a:lnTo>
                      <a:pt x="366" y="493"/>
                    </a:lnTo>
                    <a:lnTo>
                      <a:pt x="402" y="497"/>
                    </a:lnTo>
                    <a:lnTo>
                      <a:pt x="437" y="506"/>
                    </a:lnTo>
                    <a:lnTo>
                      <a:pt x="471" y="520"/>
                    </a:lnTo>
                    <a:lnTo>
                      <a:pt x="506" y="533"/>
                    </a:lnTo>
                    <a:lnTo>
                      <a:pt x="541" y="550"/>
                    </a:lnTo>
                    <a:lnTo>
                      <a:pt x="581" y="568"/>
                    </a:lnTo>
                    <a:lnTo>
                      <a:pt x="615" y="585"/>
                    </a:lnTo>
                    <a:lnTo>
                      <a:pt x="650" y="606"/>
                    </a:lnTo>
                    <a:lnTo>
                      <a:pt x="686" y="633"/>
                    </a:lnTo>
                    <a:lnTo>
                      <a:pt x="724" y="660"/>
                    </a:lnTo>
                    <a:lnTo>
                      <a:pt x="755" y="681"/>
                    </a:lnTo>
                    <a:lnTo>
                      <a:pt x="790" y="708"/>
                    </a:lnTo>
                    <a:lnTo>
                      <a:pt x="825" y="733"/>
                    </a:lnTo>
                    <a:lnTo>
                      <a:pt x="860" y="764"/>
                    </a:lnTo>
                    <a:lnTo>
                      <a:pt x="890" y="790"/>
                    </a:lnTo>
                    <a:lnTo>
                      <a:pt x="920" y="825"/>
                    </a:lnTo>
                    <a:lnTo>
                      <a:pt x="947" y="856"/>
                    </a:lnTo>
                    <a:lnTo>
                      <a:pt x="978" y="890"/>
                    </a:lnTo>
                    <a:lnTo>
                      <a:pt x="991" y="917"/>
                    </a:lnTo>
                    <a:lnTo>
                      <a:pt x="1016" y="925"/>
                    </a:lnTo>
                    <a:lnTo>
                      <a:pt x="1043" y="925"/>
                    </a:lnTo>
                    <a:lnTo>
                      <a:pt x="1083" y="925"/>
                    </a:lnTo>
                    <a:lnTo>
                      <a:pt x="1108" y="934"/>
                    </a:lnTo>
                    <a:lnTo>
                      <a:pt x="1135" y="947"/>
                    </a:lnTo>
                    <a:lnTo>
                      <a:pt x="1161" y="956"/>
                    </a:lnTo>
                    <a:lnTo>
                      <a:pt x="1187" y="965"/>
                    </a:lnTo>
                    <a:lnTo>
                      <a:pt x="1213" y="969"/>
                    </a:lnTo>
                    <a:lnTo>
                      <a:pt x="1240" y="978"/>
                    </a:lnTo>
                    <a:lnTo>
                      <a:pt x="1266" y="986"/>
                    </a:lnTo>
                    <a:lnTo>
                      <a:pt x="1292" y="995"/>
                    </a:lnTo>
                    <a:lnTo>
                      <a:pt x="1327" y="1009"/>
                    </a:lnTo>
                    <a:lnTo>
                      <a:pt x="1367" y="1026"/>
                    </a:lnTo>
                    <a:lnTo>
                      <a:pt x="1401" y="1043"/>
                    </a:lnTo>
                    <a:lnTo>
                      <a:pt x="1436" y="1070"/>
                    </a:lnTo>
                    <a:lnTo>
                      <a:pt x="1467" y="1095"/>
                    </a:lnTo>
                    <a:lnTo>
                      <a:pt x="1497" y="1122"/>
                    </a:lnTo>
                    <a:lnTo>
                      <a:pt x="1523" y="1153"/>
                    </a:lnTo>
                    <a:lnTo>
                      <a:pt x="1553" y="1191"/>
                    </a:lnTo>
                    <a:lnTo>
                      <a:pt x="1567" y="1231"/>
                    </a:lnTo>
                    <a:lnTo>
                      <a:pt x="1580" y="1279"/>
                    </a:lnTo>
                    <a:lnTo>
                      <a:pt x="1593" y="1323"/>
                    </a:lnTo>
                    <a:lnTo>
                      <a:pt x="1607" y="1366"/>
                    </a:lnTo>
                    <a:lnTo>
                      <a:pt x="1615" y="1402"/>
                    </a:lnTo>
                    <a:lnTo>
                      <a:pt x="1624" y="1436"/>
                    </a:lnTo>
                    <a:lnTo>
                      <a:pt x="1624" y="1454"/>
                    </a:lnTo>
                    <a:lnTo>
                      <a:pt x="1628" y="1475"/>
                    </a:lnTo>
                    <a:lnTo>
                      <a:pt x="1632" y="1498"/>
                    </a:lnTo>
                    <a:lnTo>
                      <a:pt x="1641" y="1523"/>
                    </a:lnTo>
                    <a:lnTo>
                      <a:pt x="1628" y="1554"/>
                    </a:lnTo>
                    <a:lnTo>
                      <a:pt x="1624" y="1594"/>
                    </a:lnTo>
                    <a:lnTo>
                      <a:pt x="1620" y="1636"/>
                    </a:lnTo>
                    <a:lnTo>
                      <a:pt x="1620" y="1680"/>
                    </a:lnTo>
                    <a:lnTo>
                      <a:pt x="1615" y="1720"/>
                    </a:lnTo>
                    <a:lnTo>
                      <a:pt x="1611" y="1763"/>
                    </a:lnTo>
                    <a:lnTo>
                      <a:pt x="1601" y="1799"/>
                    </a:lnTo>
                    <a:lnTo>
                      <a:pt x="1589" y="1838"/>
                    </a:lnTo>
                    <a:lnTo>
                      <a:pt x="1624" y="1829"/>
                    </a:lnTo>
                    <a:lnTo>
                      <a:pt x="1663" y="1829"/>
                    </a:lnTo>
                    <a:lnTo>
                      <a:pt x="1702" y="1834"/>
                    </a:lnTo>
                    <a:lnTo>
                      <a:pt x="1741" y="1838"/>
                    </a:lnTo>
                    <a:lnTo>
                      <a:pt x="1776" y="1838"/>
                    </a:lnTo>
                    <a:lnTo>
                      <a:pt x="1816" y="1842"/>
                    </a:lnTo>
                    <a:lnTo>
                      <a:pt x="1851" y="1838"/>
                    </a:lnTo>
                    <a:lnTo>
                      <a:pt x="1885" y="1838"/>
                    </a:lnTo>
                    <a:lnTo>
                      <a:pt x="1929" y="1847"/>
                    </a:lnTo>
                    <a:lnTo>
                      <a:pt x="1977" y="1851"/>
                    </a:lnTo>
                    <a:lnTo>
                      <a:pt x="2000" y="1847"/>
                    </a:lnTo>
                    <a:lnTo>
                      <a:pt x="2025" y="1847"/>
                    </a:lnTo>
                    <a:lnTo>
                      <a:pt x="2052" y="1842"/>
                    </a:lnTo>
                    <a:lnTo>
                      <a:pt x="2077" y="1842"/>
                    </a:lnTo>
                    <a:lnTo>
                      <a:pt x="2100" y="1834"/>
                    </a:lnTo>
                    <a:lnTo>
                      <a:pt x="2126" y="1829"/>
                    </a:lnTo>
                    <a:lnTo>
                      <a:pt x="2148" y="1824"/>
                    </a:lnTo>
                    <a:lnTo>
                      <a:pt x="2174" y="1820"/>
                    </a:lnTo>
                    <a:lnTo>
                      <a:pt x="2196" y="1807"/>
                    </a:lnTo>
                    <a:lnTo>
                      <a:pt x="2222" y="1803"/>
                    </a:lnTo>
                    <a:lnTo>
                      <a:pt x="2248" y="1790"/>
                    </a:lnTo>
                    <a:lnTo>
                      <a:pt x="2274" y="1786"/>
                    </a:lnTo>
                    <a:lnTo>
                      <a:pt x="2265" y="1776"/>
                    </a:lnTo>
                    <a:lnTo>
                      <a:pt x="2274" y="1768"/>
                    </a:lnTo>
                    <a:lnTo>
                      <a:pt x="2282" y="1781"/>
                    </a:lnTo>
                    <a:lnTo>
                      <a:pt x="2292" y="1786"/>
                    </a:lnTo>
                    <a:lnTo>
                      <a:pt x="2326" y="1768"/>
                    </a:lnTo>
                    <a:lnTo>
                      <a:pt x="2301" y="1751"/>
                    </a:lnTo>
                    <a:lnTo>
                      <a:pt x="2274" y="1738"/>
                    </a:lnTo>
                    <a:lnTo>
                      <a:pt x="2248" y="1720"/>
                    </a:lnTo>
                    <a:lnTo>
                      <a:pt x="2226" y="1707"/>
                    </a:lnTo>
                    <a:lnTo>
                      <a:pt x="2200" y="1684"/>
                    </a:lnTo>
                    <a:lnTo>
                      <a:pt x="2182" y="1663"/>
                    </a:lnTo>
                    <a:lnTo>
                      <a:pt x="2165" y="1636"/>
                    </a:lnTo>
                    <a:lnTo>
                      <a:pt x="2152" y="1611"/>
                    </a:lnTo>
                    <a:lnTo>
                      <a:pt x="2143" y="1580"/>
                    </a:lnTo>
                    <a:lnTo>
                      <a:pt x="2152" y="1550"/>
                    </a:lnTo>
                    <a:lnTo>
                      <a:pt x="2161" y="1515"/>
                    </a:lnTo>
                    <a:lnTo>
                      <a:pt x="2169" y="1488"/>
                    </a:lnTo>
                    <a:lnTo>
                      <a:pt x="2204" y="1484"/>
                    </a:lnTo>
                    <a:lnTo>
                      <a:pt x="2234" y="1484"/>
                    </a:lnTo>
                    <a:lnTo>
                      <a:pt x="2261" y="1488"/>
                    </a:lnTo>
                    <a:lnTo>
                      <a:pt x="2292" y="1506"/>
                    </a:lnTo>
                    <a:lnTo>
                      <a:pt x="2309" y="1523"/>
                    </a:lnTo>
                    <a:lnTo>
                      <a:pt x="2330" y="1541"/>
                    </a:lnTo>
                    <a:lnTo>
                      <a:pt x="2353" y="1554"/>
                    </a:lnTo>
                    <a:lnTo>
                      <a:pt x="2379" y="1571"/>
                    </a:lnTo>
                    <a:lnTo>
                      <a:pt x="2401" y="1584"/>
                    </a:lnTo>
                    <a:lnTo>
                      <a:pt x="2427" y="1598"/>
                    </a:lnTo>
                    <a:lnTo>
                      <a:pt x="2453" y="1611"/>
                    </a:lnTo>
                    <a:lnTo>
                      <a:pt x="2479" y="1628"/>
                    </a:lnTo>
                    <a:lnTo>
                      <a:pt x="2506" y="1636"/>
                    </a:lnTo>
                    <a:lnTo>
                      <a:pt x="2531" y="1646"/>
                    </a:lnTo>
                    <a:lnTo>
                      <a:pt x="2558" y="1655"/>
                    </a:lnTo>
                    <a:lnTo>
                      <a:pt x="2584" y="1667"/>
                    </a:lnTo>
                    <a:lnTo>
                      <a:pt x="2610" y="1672"/>
                    </a:lnTo>
                    <a:lnTo>
                      <a:pt x="2637" y="1680"/>
                    </a:lnTo>
                    <a:lnTo>
                      <a:pt x="2662" y="1690"/>
                    </a:lnTo>
                    <a:lnTo>
                      <a:pt x="2693" y="1698"/>
                    </a:lnTo>
                    <a:lnTo>
                      <a:pt x="2693" y="1690"/>
                    </a:lnTo>
                    <a:lnTo>
                      <a:pt x="2693" y="1698"/>
                    </a:lnTo>
                    <a:lnTo>
                      <a:pt x="2698" y="1707"/>
                    </a:lnTo>
                    <a:lnTo>
                      <a:pt x="2710" y="1715"/>
                    </a:lnTo>
                    <a:lnTo>
                      <a:pt x="2741" y="1715"/>
                    </a:lnTo>
                    <a:lnTo>
                      <a:pt x="2776" y="1720"/>
                    </a:lnTo>
                    <a:lnTo>
                      <a:pt x="2807" y="1720"/>
                    </a:lnTo>
                    <a:lnTo>
                      <a:pt x="2842" y="1724"/>
                    </a:lnTo>
                    <a:lnTo>
                      <a:pt x="2872" y="1724"/>
                    </a:lnTo>
                    <a:lnTo>
                      <a:pt x="2907" y="1724"/>
                    </a:lnTo>
                    <a:lnTo>
                      <a:pt x="2938" y="1724"/>
                    </a:lnTo>
                    <a:lnTo>
                      <a:pt x="2972" y="1732"/>
                    </a:lnTo>
                    <a:lnTo>
                      <a:pt x="2994" y="1724"/>
                    </a:lnTo>
                    <a:lnTo>
                      <a:pt x="3020" y="1720"/>
                    </a:lnTo>
                    <a:lnTo>
                      <a:pt x="3047" y="1711"/>
                    </a:lnTo>
                    <a:lnTo>
                      <a:pt x="3073" y="1707"/>
                    </a:lnTo>
                    <a:lnTo>
                      <a:pt x="3095" y="1698"/>
                    </a:lnTo>
                    <a:lnTo>
                      <a:pt x="3120" y="1694"/>
                    </a:lnTo>
                    <a:lnTo>
                      <a:pt x="3143" y="1690"/>
                    </a:lnTo>
                    <a:lnTo>
                      <a:pt x="3168" y="1684"/>
                    </a:lnTo>
                    <a:lnTo>
                      <a:pt x="3212" y="1667"/>
                    </a:lnTo>
                    <a:lnTo>
                      <a:pt x="3260" y="1655"/>
                    </a:lnTo>
                    <a:lnTo>
                      <a:pt x="3283" y="1642"/>
                    </a:lnTo>
                    <a:lnTo>
                      <a:pt x="3308" y="1636"/>
                    </a:lnTo>
                    <a:lnTo>
                      <a:pt x="3331" y="1624"/>
                    </a:lnTo>
                    <a:lnTo>
                      <a:pt x="3356" y="1619"/>
                    </a:lnTo>
                    <a:lnTo>
                      <a:pt x="3396" y="1598"/>
                    </a:lnTo>
                    <a:lnTo>
                      <a:pt x="3440" y="1576"/>
                    </a:lnTo>
                    <a:lnTo>
                      <a:pt x="3483" y="1554"/>
                    </a:lnTo>
                    <a:lnTo>
                      <a:pt x="3527" y="1532"/>
                    </a:lnTo>
                    <a:lnTo>
                      <a:pt x="3567" y="1502"/>
                    </a:lnTo>
                    <a:lnTo>
                      <a:pt x="3605" y="1475"/>
                    </a:lnTo>
                    <a:lnTo>
                      <a:pt x="3644" y="1445"/>
                    </a:lnTo>
                    <a:lnTo>
                      <a:pt x="3688" y="1419"/>
                    </a:lnTo>
                    <a:lnTo>
                      <a:pt x="3719" y="1423"/>
                    </a:lnTo>
                    <a:lnTo>
                      <a:pt x="3736" y="1445"/>
                    </a:lnTo>
                    <a:lnTo>
                      <a:pt x="3753" y="1467"/>
                    </a:lnTo>
                    <a:lnTo>
                      <a:pt x="3776" y="1488"/>
                    </a:lnTo>
                    <a:lnTo>
                      <a:pt x="3767" y="1528"/>
                    </a:lnTo>
                    <a:lnTo>
                      <a:pt x="3749" y="1563"/>
                    </a:lnTo>
                    <a:lnTo>
                      <a:pt x="3723" y="1594"/>
                    </a:lnTo>
                    <a:lnTo>
                      <a:pt x="3697" y="1624"/>
                    </a:lnTo>
                    <a:lnTo>
                      <a:pt x="3663" y="1646"/>
                    </a:lnTo>
                    <a:lnTo>
                      <a:pt x="3632" y="1672"/>
                    </a:lnTo>
                    <a:lnTo>
                      <a:pt x="3605" y="1698"/>
                    </a:lnTo>
                    <a:lnTo>
                      <a:pt x="3584" y="1732"/>
                    </a:lnTo>
                    <a:lnTo>
                      <a:pt x="3623" y="1738"/>
                    </a:lnTo>
                    <a:lnTo>
                      <a:pt x="3663" y="1742"/>
                    </a:lnTo>
                    <a:lnTo>
                      <a:pt x="3701" y="1746"/>
                    </a:lnTo>
                    <a:lnTo>
                      <a:pt x="3741" y="1751"/>
                    </a:lnTo>
                    <a:lnTo>
                      <a:pt x="3780" y="1751"/>
                    </a:lnTo>
                    <a:lnTo>
                      <a:pt x="3820" y="1755"/>
                    </a:lnTo>
                    <a:lnTo>
                      <a:pt x="3859" y="1759"/>
                    </a:lnTo>
                    <a:lnTo>
                      <a:pt x="3897" y="1768"/>
                    </a:lnTo>
                    <a:lnTo>
                      <a:pt x="3933" y="1768"/>
                    </a:lnTo>
                    <a:lnTo>
                      <a:pt x="3972" y="1772"/>
                    </a:lnTo>
                    <a:lnTo>
                      <a:pt x="4012" y="1768"/>
                    </a:lnTo>
                    <a:lnTo>
                      <a:pt x="4051" y="1768"/>
                    </a:lnTo>
                    <a:lnTo>
                      <a:pt x="4085" y="1759"/>
                    </a:lnTo>
                    <a:lnTo>
                      <a:pt x="4125" y="1755"/>
                    </a:lnTo>
                    <a:lnTo>
                      <a:pt x="4160" y="1742"/>
                    </a:lnTo>
                    <a:lnTo>
                      <a:pt x="4194" y="1732"/>
                    </a:lnTo>
                    <a:lnTo>
                      <a:pt x="4225" y="1728"/>
                    </a:lnTo>
                    <a:lnTo>
                      <a:pt x="4260" y="1724"/>
                    </a:lnTo>
                    <a:lnTo>
                      <a:pt x="4290" y="1711"/>
                    </a:lnTo>
                    <a:lnTo>
                      <a:pt x="4326" y="1703"/>
                    </a:lnTo>
                    <a:lnTo>
                      <a:pt x="4356" y="1690"/>
                    </a:lnTo>
                    <a:lnTo>
                      <a:pt x="4391" y="1680"/>
                    </a:lnTo>
                    <a:lnTo>
                      <a:pt x="4426" y="1667"/>
                    </a:lnTo>
                    <a:lnTo>
                      <a:pt x="4461" y="1663"/>
                    </a:lnTo>
                    <a:lnTo>
                      <a:pt x="4453" y="1655"/>
                    </a:lnTo>
                    <a:lnTo>
                      <a:pt x="4444" y="1650"/>
                    </a:lnTo>
                    <a:lnTo>
                      <a:pt x="4430" y="1646"/>
                    </a:lnTo>
                    <a:lnTo>
                      <a:pt x="4426" y="1628"/>
                    </a:lnTo>
                    <a:lnTo>
                      <a:pt x="4391" y="1602"/>
                    </a:lnTo>
                    <a:lnTo>
                      <a:pt x="4365" y="1580"/>
                    </a:lnTo>
                    <a:lnTo>
                      <a:pt x="4338" y="1554"/>
                    </a:lnTo>
                    <a:lnTo>
                      <a:pt x="4313" y="1528"/>
                    </a:lnTo>
                    <a:lnTo>
                      <a:pt x="4286" y="1498"/>
                    </a:lnTo>
                    <a:lnTo>
                      <a:pt x="4269" y="1471"/>
                    </a:lnTo>
                    <a:lnTo>
                      <a:pt x="4248" y="1445"/>
                    </a:lnTo>
                    <a:lnTo>
                      <a:pt x="4229" y="1419"/>
                    </a:lnTo>
                    <a:lnTo>
                      <a:pt x="4217" y="1379"/>
                    </a:lnTo>
                    <a:lnTo>
                      <a:pt x="4204" y="1340"/>
                    </a:lnTo>
                    <a:lnTo>
                      <a:pt x="4190" y="1301"/>
                    </a:lnTo>
                    <a:lnTo>
                      <a:pt x="4177" y="1262"/>
                    </a:lnTo>
                    <a:lnTo>
                      <a:pt x="4164" y="1235"/>
                    </a:lnTo>
                    <a:lnTo>
                      <a:pt x="4160" y="1214"/>
                    </a:lnTo>
                    <a:lnTo>
                      <a:pt x="4151" y="1197"/>
                    </a:lnTo>
                    <a:lnTo>
                      <a:pt x="4142" y="1191"/>
                    </a:lnTo>
                    <a:lnTo>
                      <a:pt x="4156" y="1166"/>
                    </a:lnTo>
                    <a:lnTo>
                      <a:pt x="4160" y="1153"/>
                    </a:lnTo>
                    <a:lnTo>
                      <a:pt x="4121" y="1143"/>
                    </a:lnTo>
                    <a:lnTo>
                      <a:pt x="4085" y="1149"/>
                    </a:lnTo>
                    <a:lnTo>
                      <a:pt x="4046" y="1149"/>
                    </a:lnTo>
                    <a:lnTo>
                      <a:pt x="4007" y="1161"/>
                    </a:lnTo>
                    <a:lnTo>
                      <a:pt x="3964" y="1166"/>
                    </a:lnTo>
                    <a:lnTo>
                      <a:pt x="3924" y="1178"/>
                    </a:lnTo>
                    <a:lnTo>
                      <a:pt x="3885" y="1191"/>
                    </a:lnTo>
                    <a:lnTo>
                      <a:pt x="3845" y="120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9"/>
              <p:cNvSpPr>
                <a:spLocks/>
              </p:cNvSpPr>
              <p:nvPr/>
            </p:nvSpPr>
            <p:spPr bwMode="auto">
              <a:xfrm>
                <a:off x="425" y="1309"/>
                <a:ext cx="2095" cy="604"/>
              </a:xfrm>
              <a:custGeom>
                <a:avLst/>
                <a:gdLst>
                  <a:gd name="T0" fmla="*/ 0 w 6286"/>
                  <a:gd name="T1" fmla="*/ 2 h 1810"/>
                  <a:gd name="T2" fmla="*/ 0 w 6286"/>
                  <a:gd name="T3" fmla="*/ 2 h 1810"/>
                  <a:gd name="T4" fmla="*/ 0 w 6286"/>
                  <a:gd name="T5" fmla="*/ 2 h 1810"/>
                  <a:gd name="T6" fmla="*/ 1 w 6286"/>
                  <a:gd name="T7" fmla="*/ 2 h 1810"/>
                  <a:gd name="T8" fmla="*/ 1 w 6286"/>
                  <a:gd name="T9" fmla="*/ 2 h 1810"/>
                  <a:gd name="T10" fmla="*/ 1 w 6286"/>
                  <a:gd name="T11" fmla="*/ 2 h 1810"/>
                  <a:gd name="T12" fmla="*/ 2 w 6286"/>
                  <a:gd name="T13" fmla="*/ 2 h 1810"/>
                  <a:gd name="T14" fmla="*/ 3 w 6286"/>
                  <a:gd name="T15" fmla="*/ 2 h 1810"/>
                  <a:gd name="T16" fmla="*/ 3 w 6286"/>
                  <a:gd name="T17" fmla="*/ 2 h 1810"/>
                  <a:gd name="T18" fmla="*/ 4 w 6286"/>
                  <a:gd name="T19" fmla="*/ 2 h 1810"/>
                  <a:gd name="T20" fmla="*/ 4 w 6286"/>
                  <a:gd name="T21" fmla="*/ 2 h 1810"/>
                  <a:gd name="T22" fmla="*/ 4 w 6286"/>
                  <a:gd name="T23" fmla="*/ 2 h 1810"/>
                  <a:gd name="T24" fmla="*/ 5 w 6286"/>
                  <a:gd name="T25" fmla="*/ 2 h 1810"/>
                  <a:gd name="T26" fmla="*/ 5 w 6286"/>
                  <a:gd name="T27" fmla="*/ 2 h 1810"/>
                  <a:gd name="T28" fmla="*/ 6 w 6286"/>
                  <a:gd name="T29" fmla="*/ 2 h 1810"/>
                  <a:gd name="T30" fmla="*/ 6 w 6286"/>
                  <a:gd name="T31" fmla="*/ 2 h 1810"/>
                  <a:gd name="T32" fmla="*/ 7 w 6286"/>
                  <a:gd name="T33" fmla="*/ 2 h 1810"/>
                  <a:gd name="T34" fmla="*/ 7 w 6286"/>
                  <a:gd name="T35" fmla="*/ 2 h 1810"/>
                  <a:gd name="T36" fmla="*/ 8 w 6286"/>
                  <a:gd name="T37" fmla="*/ 2 h 1810"/>
                  <a:gd name="T38" fmla="*/ 8 w 6286"/>
                  <a:gd name="T39" fmla="*/ 2 h 1810"/>
                  <a:gd name="T40" fmla="*/ 8 w 6286"/>
                  <a:gd name="T41" fmla="*/ 2 h 1810"/>
                  <a:gd name="T42" fmla="*/ 9 w 6286"/>
                  <a:gd name="T43" fmla="*/ 2 h 1810"/>
                  <a:gd name="T44" fmla="*/ 8 w 6286"/>
                  <a:gd name="T45" fmla="*/ 2 h 1810"/>
                  <a:gd name="T46" fmla="*/ 8 w 6286"/>
                  <a:gd name="T47" fmla="*/ 2 h 1810"/>
                  <a:gd name="T48" fmla="*/ 7 w 6286"/>
                  <a:gd name="T49" fmla="*/ 2 h 1810"/>
                  <a:gd name="T50" fmla="*/ 7 w 6286"/>
                  <a:gd name="T51" fmla="*/ 2 h 1810"/>
                  <a:gd name="T52" fmla="*/ 7 w 6286"/>
                  <a:gd name="T53" fmla="*/ 2 h 1810"/>
                  <a:gd name="T54" fmla="*/ 7 w 6286"/>
                  <a:gd name="T55" fmla="*/ 2 h 1810"/>
                  <a:gd name="T56" fmla="*/ 7 w 6286"/>
                  <a:gd name="T57" fmla="*/ 1 h 1810"/>
                  <a:gd name="T58" fmla="*/ 8 w 6286"/>
                  <a:gd name="T59" fmla="*/ 1 h 1810"/>
                  <a:gd name="T60" fmla="*/ 7 w 6286"/>
                  <a:gd name="T61" fmla="*/ 1 h 1810"/>
                  <a:gd name="T62" fmla="*/ 7 w 6286"/>
                  <a:gd name="T63" fmla="*/ 1 h 1810"/>
                  <a:gd name="T64" fmla="*/ 7 w 6286"/>
                  <a:gd name="T65" fmla="*/ 1 h 1810"/>
                  <a:gd name="T66" fmla="*/ 6 w 6286"/>
                  <a:gd name="T67" fmla="*/ 1 h 1810"/>
                  <a:gd name="T68" fmla="*/ 6 w 6286"/>
                  <a:gd name="T69" fmla="*/ 1 h 1810"/>
                  <a:gd name="T70" fmla="*/ 6 w 6286"/>
                  <a:gd name="T71" fmla="*/ 1 h 1810"/>
                  <a:gd name="T72" fmla="*/ 6 w 6286"/>
                  <a:gd name="T73" fmla="*/ 1 h 1810"/>
                  <a:gd name="T74" fmla="*/ 6 w 6286"/>
                  <a:gd name="T75" fmla="*/ 1 h 1810"/>
                  <a:gd name="T76" fmla="*/ 6 w 6286"/>
                  <a:gd name="T77" fmla="*/ 0 h 1810"/>
                  <a:gd name="T78" fmla="*/ 6 w 6286"/>
                  <a:gd name="T79" fmla="*/ 0 h 1810"/>
                  <a:gd name="T80" fmla="*/ 5 w 6286"/>
                  <a:gd name="T81" fmla="*/ 0 h 1810"/>
                  <a:gd name="T82" fmla="*/ 5 w 6286"/>
                  <a:gd name="T83" fmla="*/ 0 h 1810"/>
                  <a:gd name="T84" fmla="*/ 4 w 6286"/>
                  <a:gd name="T85" fmla="*/ 0 h 1810"/>
                  <a:gd name="T86" fmla="*/ 5 w 6286"/>
                  <a:gd name="T87" fmla="*/ 0 h 1810"/>
                  <a:gd name="T88" fmla="*/ 4 w 6286"/>
                  <a:gd name="T89" fmla="*/ 1 h 1810"/>
                  <a:gd name="T90" fmla="*/ 4 w 6286"/>
                  <a:gd name="T91" fmla="*/ 0 h 1810"/>
                  <a:gd name="T92" fmla="*/ 3 w 6286"/>
                  <a:gd name="T93" fmla="*/ 0 h 1810"/>
                  <a:gd name="T94" fmla="*/ 3 w 6286"/>
                  <a:gd name="T95" fmla="*/ 1 h 1810"/>
                  <a:gd name="T96" fmla="*/ 3 w 6286"/>
                  <a:gd name="T97" fmla="*/ 1 h 1810"/>
                  <a:gd name="T98" fmla="*/ 3 w 6286"/>
                  <a:gd name="T99" fmla="*/ 1 h 1810"/>
                  <a:gd name="T100" fmla="*/ 3 w 6286"/>
                  <a:gd name="T101" fmla="*/ 1 h 1810"/>
                  <a:gd name="T102" fmla="*/ 2 w 6286"/>
                  <a:gd name="T103" fmla="*/ 1 h 1810"/>
                  <a:gd name="T104" fmla="*/ 2 w 6286"/>
                  <a:gd name="T105" fmla="*/ 1 h 1810"/>
                  <a:gd name="T106" fmla="*/ 2 w 6286"/>
                  <a:gd name="T107" fmla="*/ 1 h 1810"/>
                  <a:gd name="T108" fmla="*/ 2 w 6286"/>
                  <a:gd name="T109" fmla="*/ 1 h 1810"/>
                  <a:gd name="T110" fmla="*/ 2 w 6286"/>
                  <a:gd name="T111" fmla="*/ 2 h 1810"/>
                  <a:gd name="T112" fmla="*/ 1 w 6286"/>
                  <a:gd name="T113" fmla="*/ 2 h 1810"/>
                  <a:gd name="T114" fmla="*/ 1 w 6286"/>
                  <a:gd name="T115" fmla="*/ 2 h 1810"/>
                  <a:gd name="T116" fmla="*/ 1 w 6286"/>
                  <a:gd name="T117" fmla="*/ 2 h 1810"/>
                  <a:gd name="T118" fmla="*/ 1 w 6286"/>
                  <a:gd name="T119" fmla="*/ 2 h 18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286" h="1810">
                    <a:moveTo>
                      <a:pt x="546" y="1684"/>
                    </a:moveTo>
                    <a:lnTo>
                      <a:pt x="515" y="1654"/>
                    </a:lnTo>
                    <a:lnTo>
                      <a:pt x="480" y="1636"/>
                    </a:lnTo>
                    <a:lnTo>
                      <a:pt x="441" y="1628"/>
                    </a:lnTo>
                    <a:lnTo>
                      <a:pt x="402" y="1628"/>
                    </a:lnTo>
                    <a:lnTo>
                      <a:pt x="358" y="1628"/>
                    </a:lnTo>
                    <a:lnTo>
                      <a:pt x="319" y="1632"/>
                    </a:lnTo>
                    <a:lnTo>
                      <a:pt x="279" y="1641"/>
                    </a:lnTo>
                    <a:lnTo>
                      <a:pt x="250" y="1649"/>
                    </a:lnTo>
                    <a:lnTo>
                      <a:pt x="231" y="1632"/>
                    </a:lnTo>
                    <a:lnTo>
                      <a:pt x="202" y="1632"/>
                    </a:lnTo>
                    <a:lnTo>
                      <a:pt x="171" y="1632"/>
                    </a:lnTo>
                    <a:lnTo>
                      <a:pt x="140" y="1636"/>
                    </a:lnTo>
                    <a:lnTo>
                      <a:pt x="114" y="1645"/>
                    </a:lnTo>
                    <a:lnTo>
                      <a:pt x="83" y="1654"/>
                    </a:lnTo>
                    <a:lnTo>
                      <a:pt x="53" y="1667"/>
                    </a:lnTo>
                    <a:lnTo>
                      <a:pt x="26" y="1680"/>
                    </a:lnTo>
                    <a:lnTo>
                      <a:pt x="0" y="1702"/>
                    </a:lnTo>
                    <a:lnTo>
                      <a:pt x="26" y="1710"/>
                    </a:lnTo>
                    <a:lnTo>
                      <a:pt x="53" y="1724"/>
                    </a:lnTo>
                    <a:lnTo>
                      <a:pt x="79" y="1732"/>
                    </a:lnTo>
                    <a:lnTo>
                      <a:pt x="110" y="1745"/>
                    </a:lnTo>
                    <a:lnTo>
                      <a:pt x="135" y="1750"/>
                    </a:lnTo>
                    <a:lnTo>
                      <a:pt x="166" y="1758"/>
                    </a:lnTo>
                    <a:lnTo>
                      <a:pt x="192" y="1768"/>
                    </a:lnTo>
                    <a:lnTo>
                      <a:pt x="223" y="1776"/>
                    </a:lnTo>
                    <a:lnTo>
                      <a:pt x="250" y="1776"/>
                    </a:lnTo>
                    <a:lnTo>
                      <a:pt x="275" y="1781"/>
                    </a:lnTo>
                    <a:lnTo>
                      <a:pt x="302" y="1785"/>
                    </a:lnTo>
                    <a:lnTo>
                      <a:pt x="332" y="1789"/>
                    </a:lnTo>
                    <a:lnTo>
                      <a:pt x="358" y="1789"/>
                    </a:lnTo>
                    <a:lnTo>
                      <a:pt x="388" y="1789"/>
                    </a:lnTo>
                    <a:lnTo>
                      <a:pt x="419" y="1789"/>
                    </a:lnTo>
                    <a:lnTo>
                      <a:pt x="450" y="1793"/>
                    </a:lnTo>
                    <a:lnTo>
                      <a:pt x="476" y="1789"/>
                    </a:lnTo>
                    <a:lnTo>
                      <a:pt x="503" y="1785"/>
                    </a:lnTo>
                    <a:lnTo>
                      <a:pt x="532" y="1781"/>
                    </a:lnTo>
                    <a:lnTo>
                      <a:pt x="563" y="1781"/>
                    </a:lnTo>
                    <a:lnTo>
                      <a:pt x="590" y="1776"/>
                    </a:lnTo>
                    <a:lnTo>
                      <a:pt x="616" y="1776"/>
                    </a:lnTo>
                    <a:lnTo>
                      <a:pt x="647" y="1772"/>
                    </a:lnTo>
                    <a:lnTo>
                      <a:pt x="677" y="1772"/>
                    </a:lnTo>
                    <a:lnTo>
                      <a:pt x="703" y="1768"/>
                    </a:lnTo>
                    <a:lnTo>
                      <a:pt x="733" y="1762"/>
                    </a:lnTo>
                    <a:lnTo>
                      <a:pt x="764" y="1762"/>
                    </a:lnTo>
                    <a:lnTo>
                      <a:pt x="795" y="1762"/>
                    </a:lnTo>
                    <a:lnTo>
                      <a:pt x="821" y="1758"/>
                    </a:lnTo>
                    <a:lnTo>
                      <a:pt x="852" y="1754"/>
                    </a:lnTo>
                    <a:lnTo>
                      <a:pt x="882" y="1754"/>
                    </a:lnTo>
                    <a:lnTo>
                      <a:pt x="912" y="1754"/>
                    </a:lnTo>
                    <a:lnTo>
                      <a:pt x="943" y="1737"/>
                    </a:lnTo>
                    <a:lnTo>
                      <a:pt x="983" y="1702"/>
                    </a:lnTo>
                    <a:lnTo>
                      <a:pt x="1026" y="1662"/>
                    </a:lnTo>
                    <a:lnTo>
                      <a:pt x="1069" y="1649"/>
                    </a:lnTo>
                    <a:lnTo>
                      <a:pt x="1113" y="1645"/>
                    </a:lnTo>
                    <a:lnTo>
                      <a:pt x="1157" y="1641"/>
                    </a:lnTo>
                    <a:lnTo>
                      <a:pt x="1201" y="1641"/>
                    </a:lnTo>
                    <a:lnTo>
                      <a:pt x="1249" y="1641"/>
                    </a:lnTo>
                    <a:lnTo>
                      <a:pt x="1292" y="1641"/>
                    </a:lnTo>
                    <a:lnTo>
                      <a:pt x="1340" y="1641"/>
                    </a:lnTo>
                    <a:lnTo>
                      <a:pt x="1384" y="1641"/>
                    </a:lnTo>
                    <a:lnTo>
                      <a:pt x="1432" y="1645"/>
                    </a:lnTo>
                    <a:lnTo>
                      <a:pt x="1476" y="1645"/>
                    </a:lnTo>
                    <a:lnTo>
                      <a:pt x="1520" y="1649"/>
                    </a:lnTo>
                    <a:lnTo>
                      <a:pt x="1563" y="1654"/>
                    </a:lnTo>
                    <a:lnTo>
                      <a:pt x="1611" y="1658"/>
                    </a:lnTo>
                    <a:lnTo>
                      <a:pt x="1654" y="1658"/>
                    </a:lnTo>
                    <a:lnTo>
                      <a:pt x="1702" y="1662"/>
                    </a:lnTo>
                    <a:lnTo>
                      <a:pt x="1746" y="1667"/>
                    </a:lnTo>
                    <a:lnTo>
                      <a:pt x="1794" y="1672"/>
                    </a:lnTo>
                    <a:lnTo>
                      <a:pt x="1834" y="1672"/>
                    </a:lnTo>
                    <a:lnTo>
                      <a:pt x="1882" y="1672"/>
                    </a:lnTo>
                    <a:lnTo>
                      <a:pt x="1925" y="1672"/>
                    </a:lnTo>
                    <a:lnTo>
                      <a:pt x="1973" y="1676"/>
                    </a:lnTo>
                    <a:lnTo>
                      <a:pt x="2013" y="1672"/>
                    </a:lnTo>
                    <a:lnTo>
                      <a:pt x="2061" y="1672"/>
                    </a:lnTo>
                    <a:lnTo>
                      <a:pt x="2104" y="1672"/>
                    </a:lnTo>
                    <a:lnTo>
                      <a:pt x="2152" y="1672"/>
                    </a:lnTo>
                    <a:lnTo>
                      <a:pt x="2196" y="1667"/>
                    </a:lnTo>
                    <a:lnTo>
                      <a:pt x="2244" y="1662"/>
                    </a:lnTo>
                    <a:lnTo>
                      <a:pt x="2287" y="1658"/>
                    </a:lnTo>
                    <a:lnTo>
                      <a:pt x="2335" y="1654"/>
                    </a:lnTo>
                    <a:lnTo>
                      <a:pt x="2379" y="1645"/>
                    </a:lnTo>
                    <a:lnTo>
                      <a:pt x="2427" y="1636"/>
                    </a:lnTo>
                    <a:lnTo>
                      <a:pt x="2450" y="1628"/>
                    </a:lnTo>
                    <a:lnTo>
                      <a:pt x="2471" y="1624"/>
                    </a:lnTo>
                    <a:lnTo>
                      <a:pt x="2498" y="1619"/>
                    </a:lnTo>
                    <a:lnTo>
                      <a:pt x="2523" y="1614"/>
                    </a:lnTo>
                    <a:lnTo>
                      <a:pt x="2540" y="1605"/>
                    </a:lnTo>
                    <a:lnTo>
                      <a:pt x="2567" y="1584"/>
                    </a:lnTo>
                    <a:lnTo>
                      <a:pt x="2598" y="1562"/>
                    </a:lnTo>
                    <a:lnTo>
                      <a:pt x="2628" y="1545"/>
                    </a:lnTo>
                    <a:lnTo>
                      <a:pt x="2672" y="1532"/>
                    </a:lnTo>
                    <a:lnTo>
                      <a:pt x="2720" y="1523"/>
                    </a:lnTo>
                    <a:lnTo>
                      <a:pt x="2742" y="1519"/>
                    </a:lnTo>
                    <a:lnTo>
                      <a:pt x="2768" y="1514"/>
                    </a:lnTo>
                    <a:lnTo>
                      <a:pt x="2790" y="1514"/>
                    </a:lnTo>
                    <a:lnTo>
                      <a:pt x="2816" y="1514"/>
                    </a:lnTo>
                    <a:lnTo>
                      <a:pt x="2859" y="1505"/>
                    </a:lnTo>
                    <a:lnTo>
                      <a:pt x="2907" y="1505"/>
                    </a:lnTo>
                    <a:lnTo>
                      <a:pt x="2929" y="1505"/>
                    </a:lnTo>
                    <a:lnTo>
                      <a:pt x="2956" y="1505"/>
                    </a:lnTo>
                    <a:lnTo>
                      <a:pt x="2977" y="1505"/>
                    </a:lnTo>
                    <a:lnTo>
                      <a:pt x="3004" y="1505"/>
                    </a:lnTo>
                    <a:lnTo>
                      <a:pt x="3047" y="1505"/>
                    </a:lnTo>
                    <a:lnTo>
                      <a:pt x="3095" y="1505"/>
                    </a:lnTo>
                    <a:lnTo>
                      <a:pt x="3139" y="1505"/>
                    </a:lnTo>
                    <a:lnTo>
                      <a:pt x="3187" y="1514"/>
                    </a:lnTo>
                    <a:lnTo>
                      <a:pt x="3231" y="1514"/>
                    </a:lnTo>
                    <a:lnTo>
                      <a:pt x="3279" y="1523"/>
                    </a:lnTo>
                    <a:lnTo>
                      <a:pt x="3300" y="1528"/>
                    </a:lnTo>
                    <a:lnTo>
                      <a:pt x="3326" y="1532"/>
                    </a:lnTo>
                    <a:lnTo>
                      <a:pt x="3353" y="1536"/>
                    </a:lnTo>
                    <a:lnTo>
                      <a:pt x="3379" y="1545"/>
                    </a:lnTo>
                    <a:lnTo>
                      <a:pt x="3413" y="1553"/>
                    </a:lnTo>
                    <a:lnTo>
                      <a:pt x="3449" y="1584"/>
                    </a:lnTo>
                    <a:lnTo>
                      <a:pt x="3480" y="1614"/>
                    </a:lnTo>
                    <a:lnTo>
                      <a:pt x="3518" y="1649"/>
                    </a:lnTo>
                    <a:lnTo>
                      <a:pt x="3545" y="1667"/>
                    </a:lnTo>
                    <a:lnTo>
                      <a:pt x="3589" y="1676"/>
                    </a:lnTo>
                    <a:lnTo>
                      <a:pt x="3610" y="1672"/>
                    </a:lnTo>
                    <a:lnTo>
                      <a:pt x="3637" y="1667"/>
                    </a:lnTo>
                    <a:lnTo>
                      <a:pt x="3658" y="1658"/>
                    </a:lnTo>
                    <a:lnTo>
                      <a:pt x="3676" y="1649"/>
                    </a:lnTo>
                    <a:lnTo>
                      <a:pt x="3715" y="1628"/>
                    </a:lnTo>
                    <a:lnTo>
                      <a:pt x="3758" y="1610"/>
                    </a:lnTo>
                    <a:lnTo>
                      <a:pt x="3802" y="1593"/>
                    </a:lnTo>
                    <a:lnTo>
                      <a:pt x="3846" y="1580"/>
                    </a:lnTo>
                    <a:lnTo>
                      <a:pt x="3885" y="1566"/>
                    </a:lnTo>
                    <a:lnTo>
                      <a:pt x="3933" y="1553"/>
                    </a:lnTo>
                    <a:lnTo>
                      <a:pt x="3977" y="1545"/>
                    </a:lnTo>
                    <a:lnTo>
                      <a:pt x="4025" y="1536"/>
                    </a:lnTo>
                    <a:lnTo>
                      <a:pt x="4065" y="1523"/>
                    </a:lnTo>
                    <a:lnTo>
                      <a:pt x="4113" y="1519"/>
                    </a:lnTo>
                    <a:lnTo>
                      <a:pt x="4155" y="1509"/>
                    </a:lnTo>
                    <a:lnTo>
                      <a:pt x="4203" y="1509"/>
                    </a:lnTo>
                    <a:lnTo>
                      <a:pt x="4247" y="1505"/>
                    </a:lnTo>
                    <a:lnTo>
                      <a:pt x="4295" y="1505"/>
                    </a:lnTo>
                    <a:lnTo>
                      <a:pt x="4339" y="1505"/>
                    </a:lnTo>
                    <a:lnTo>
                      <a:pt x="4387" y="1505"/>
                    </a:lnTo>
                    <a:lnTo>
                      <a:pt x="4431" y="1501"/>
                    </a:lnTo>
                    <a:lnTo>
                      <a:pt x="4479" y="1501"/>
                    </a:lnTo>
                    <a:lnTo>
                      <a:pt x="4523" y="1501"/>
                    </a:lnTo>
                    <a:lnTo>
                      <a:pt x="4571" y="1501"/>
                    </a:lnTo>
                    <a:lnTo>
                      <a:pt x="4614" y="1501"/>
                    </a:lnTo>
                    <a:lnTo>
                      <a:pt x="4662" y="1505"/>
                    </a:lnTo>
                    <a:lnTo>
                      <a:pt x="4706" y="1509"/>
                    </a:lnTo>
                    <a:lnTo>
                      <a:pt x="4754" y="1514"/>
                    </a:lnTo>
                    <a:lnTo>
                      <a:pt x="4798" y="1514"/>
                    </a:lnTo>
                    <a:lnTo>
                      <a:pt x="4846" y="1519"/>
                    </a:lnTo>
                    <a:lnTo>
                      <a:pt x="4867" y="1519"/>
                    </a:lnTo>
                    <a:lnTo>
                      <a:pt x="4889" y="1523"/>
                    </a:lnTo>
                    <a:lnTo>
                      <a:pt x="4915" y="1523"/>
                    </a:lnTo>
                    <a:lnTo>
                      <a:pt x="4942" y="1528"/>
                    </a:lnTo>
                    <a:lnTo>
                      <a:pt x="4985" y="1528"/>
                    </a:lnTo>
                    <a:lnTo>
                      <a:pt x="5033" y="1536"/>
                    </a:lnTo>
                    <a:lnTo>
                      <a:pt x="5055" y="1536"/>
                    </a:lnTo>
                    <a:lnTo>
                      <a:pt x="5077" y="1536"/>
                    </a:lnTo>
                    <a:lnTo>
                      <a:pt x="5103" y="1540"/>
                    </a:lnTo>
                    <a:lnTo>
                      <a:pt x="5129" y="1545"/>
                    </a:lnTo>
                    <a:lnTo>
                      <a:pt x="5156" y="1562"/>
                    </a:lnTo>
                    <a:lnTo>
                      <a:pt x="5181" y="1584"/>
                    </a:lnTo>
                    <a:lnTo>
                      <a:pt x="5212" y="1601"/>
                    </a:lnTo>
                    <a:lnTo>
                      <a:pt x="5247" y="1624"/>
                    </a:lnTo>
                    <a:lnTo>
                      <a:pt x="5277" y="1641"/>
                    </a:lnTo>
                    <a:lnTo>
                      <a:pt x="5312" y="1662"/>
                    </a:lnTo>
                    <a:lnTo>
                      <a:pt x="5352" y="1680"/>
                    </a:lnTo>
                    <a:lnTo>
                      <a:pt x="5391" y="1702"/>
                    </a:lnTo>
                    <a:lnTo>
                      <a:pt x="5426" y="1715"/>
                    </a:lnTo>
                    <a:lnTo>
                      <a:pt x="5461" y="1728"/>
                    </a:lnTo>
                    <a:lnTo>
                      <a:pt x="5500" y="1741"/>
                    </a:lnTo>
                    <a:lnTo>
                      <a:pt x="5540" y="1758"/>
                    </a:lnTo>
                    <a:lnTo>
                      <a:pt x="5579" y="1768"/>
                    </a:lnTo>
                    <a:lnTo>
                      <a:pt x="5618" y="1781"/>
                    </a:lnTo>
                    <a:lnTo>
                      <a:pt x="5657" y="1789"/>
                    </a:lnTo>
                    <a:lnTo>
                      <a:pt x="5701" y="1802"/>
                    </a:lnTo>
                    <a:lnTo>
                      <a:pt x="5736" y="1802"/>
                    </a:lnTo>
                    <a:lnTo>
                      <a:pt x="5776" y="1806"/>
                    </a:lnTo>
                    <a:lnTo>
                      <a:pt x="5814" y="1806"/>
                    </a:lnTo>
                    <a:lnTo>
                      <a:pt x="5854" y="1810"/>
                    </a:lnTo>
                    <a:lnTo>
                      <a:pt x="5889" y="1806"/>
                    </a:lnTo>
                    <a:lnTo>
                      <a:pt x="5928" y="1802"/>
                    </a:lnTo>
                    <a:lnTo>
                      <a:pt x="5968" y="1793"/>
                    </a:lnTo>
                    <a:lnTo>
                      <a:pt x="6006" y="1789"/>
                    </a:lnTo>
                    <a:lnTo>
                      <a:pt x="6042" y="1772"/>
                    </a:lnTo>
                    <a:lnTo>
                      <a:pt x="6077" y="1758"/>
                    </a:lnTo>
                    <a:lnTo>
                      <a:pt x="6111" y="1741"/>
                    </a:lnTo>
                    <a:lnTo>
                      <a:pt x="6146" y="1724"/>
                    </a:lnTo>
                    <a:lnTo>
                      <a:pt x="6177" y="1697"/>
                    </a:lnTo>
                    <a:lnTo>
                      <a:pt x="6207" y="1672"/>
                    </a:lnTo>
                    <a:lnTo>
                      <a:pt x="6234" y="1641"/>
                    </a:lnTo>
                    <a:lnTo>
                      <a:pt x="6265" y="1614"/>
                    </a:lnTo>
                    <a:lnTo>
                      <a:pt x="6277" y="1641"/>
                    </a:lnTo>
                    <a:lnTo>
                      <a:pt x="6282" y="1667"/>
                    </a:lnTo>
                    <a:lnTo>
                      <a:pt x="6282" y="1641"/>
                    </a:lnTo>
                    <a:lnTo>
                      <a:pt x="6286" y="1614"/>
                    </a:lnTo>
                    <a:lnTo>
                      <a:pt x="6286" y="1588"/>
                    </a:lnTo>
                    <a:lnTo>
                      <a:pt x="6286" y="1562"/>
                    </a:lnTo>
                    <a:lnTo>
                      <a:pt x="6277" y="1536"/>
                    </a:lnTo>
                    <a:lnTo>
                      <a:pt x="6273" y="1509"/>
                    </a:lnTo>
                    <a:lnTo>
                      <a:pt x="6269" y="1484"/>
                    </a:lnTo>
                    <a:lnTo>
                      <a:pt x="6265" y="1457"/>
                    </a:lnTo>
                    <a:lnTo>
                      <a:pt x="6238" y="1423"/>
                    </a:lnTo>
                    <a:lnTo>
                      <a:pt x="6212" y="1388"/>
                    </a:lnTo>
                    <a:lnTo>
                      <a:pt x="6177" y="1352"/>
                    </a:lnTo>
                    <a:lnTo>
                      <a:pt x="6146" y="1327"/>
                    </a:lnTo>
                    <a:lnTo>
                      <a:pt x="6107" y="1300"/>
                    </a:lnTo>
                    <a:lnTo>
                      <a:pt x="6072" y="1283"/>
                    </a:lnTo>
                    <a:lnTo>
                      <a:pt x="6033" y="1275"/>
                    </a:lnTo>
                    <a:lnTo>
                      <a:pt x="6002" y="1279"/>
                    </a:lnTo>
                    <a:lnTo>
                      <a:pt x="5985" y="1261"/>
                    </a:lnTo>
                    <a:lnTo>
                      <a:pt x="5941" y="1252"/>
                    </a:lnTo>
                    <a:lnTo>
                      <a:pt x="5897" y="1248"/>
                    </a:lnTo>
                    <a:lnTo>
                      <a:pt x="5849" y="1244"/>
                    </a:lnTo>
                    <a:lnTo>
                      <a:pt x="5810" y="1261"/>
                    </a:lnTo>
                    <a:lnTo>
                      <a:pt x="5770" y="1248"/>
                    </a:lnTo>
                    <a:lnTo>
                      <a:pt x="5732" y="1244"/>
                    </a:lnTo>
                    <a:lnTo>
                      <a:pt x="5692" y="1239"/>
                    </a:lnTo>
                    <a:lnTo>
                      <a:pt x="5657" y="1239"/>
                    </a:lnTo>
                    <a:lnTo>
                      <a:pt x="5618" y="1235"/>
                    </a:lnTo>
                    <a:lnTo>
                      <a:pt x="5579" y="1235"/>
                    </a:lnTo>
                    <a:lnTo>
                      <a:pt x="5540" y="1239"/>
                    </a:lnTo>
                    <a:lnTo>
                      <a:pt x="5505" y="1244"/>
                    </a:lnTo>
                    <a:lnTo>
                      <a:pt x="5465" y="1244"/>
                    </a:lnTo>
                    <a:lnTo>
                      <a:pt x="5426" y="1248"/>
                    </a:lnTo>
                    <a:lnTo>
                      <a:pt x="5387" y="1252"/>
                    </a:lnTo>
                    <a:lnTo>
                      <a:pt x="5352" y="1261"/>
                    </a:lnTo>
                    <a:lnTo>
                      <a:pt x="5312" y="1261"/>
                    </a:lnTo>
                    <a:lnTo>
                      <a:pt x="5282" y="1269"/>
                    </a:lnTo>
                    <a:lnTo>
                      <a:pt x="5247" y="1269"/>
                    </a:lnTo>
                    <a:lnTo>
                      <a:pt x="5216" y="1279"/>
                    </a:lnTo>
                    <a:lnTo>
                      <a:pt x="5195" y="1269"/>
                    </a:lnTo>
                    <a:lnTo>
                      <a:pt x="5168" y="1275"/>
                    </a:lnTo>
                    <a:lnTo>
                      <a:pt x="5147" y="1265"/>
                    </a:lnTo>
                    <a:lnTo>
                      <a:pt x="5147" y="1244"/>
                    </a:lnTo>
                    <a:lnTo>
                      <a:pt x="5120" y="1244"/>
                    </a:lnTo>
                    <a:lnTo>
                      <a:pt x="5095" y="1244"/>
                    </a:lnTo>
                    <a:lnTo>
                      <a:pt x="5072" y="1239"/>
                    </a:lnTo>
                    <a:lnTo>
                      <a:pt x="5051" y="1235"/>
                    </a:lnTo>
                    <a:lnTo>
                      <a:pt x="5011" y="1221"/>
                    </a:lnTo>
                    <a:lnTo>
                      <a:pt x="4972" y="1226"/>
                    </a:lnTo>
                    <a:lnTo>
                      <a:pt x="4972" y="1204"/>
                    </a:lnTo>
                    <a:lnTo>
                      <a:pt x="4980" y="1200"/>
                    </a:lnTo>
                    <a:lnTo>
                      <a:pt x="4994" y="1196"/>
                    </a:lnTo>
                    <a:lnTo>
                      <a:pt x="5007" y="1191"/>
                    </a:lnTo>
                    <a:lnTo>
                      <a:pt x="4972" y="1191"/>
                    </a:lnTo>
                    <a:lnTo>
                      <a:pt x="4980" y="1173"/>
                    </a:lnTo>
                    <a:lnTo>
                      <a:pt x="4990" y="1156"/>
                    </a:lnTo>
                    <a:lnTo>
                      <a:pt x="5007" y="1156"/>
                    </a:lnTo>
                    <a:lnTo>
                      <a:pt x="5007" y="1173"/>
                    </a:lnTo>
                    <a:lnTo>
                      <a:pt x="5007" y="1165"/>
                    </a:lnTo>
                    <a:lnTo>
                      <a:pt x="5016" y="1156"/>
                    </a:lnTo>
                    <a:lnTo>
                      <a:pt x="5029" y="1148"/>
                    </a:lnTo>
                    <a:lnTo>
                      <a:pt x="5042" y="1156"/>
                    </a:lnTo>
                    <a:lnTo>
                      <a:pt x="5072" y="1143"/>
                    </a:lnTo>
                    <a:lnTo>
                      <a:pt x="5112" y="1130"/>
                    </a:lnTo>
                    <a:lnTo>
                      <a:pt x="5151" y="1117"/>
                    </a:lnTo>
                    <a:lnTo>
                      <a:pt x="5191" y="1104"/>
                    </a:lnTo>
                    <a:lnTo>
                      <a:pt x="5225" y="1091"/>
                    </a:lnTo>
                    <a:lnTo>
                      <a:pt x="5264" y="1082"/>
                    </a:lnTo>
                    <a:lnTo>
                      <a:pt x="5300" y="1073"/>
                    </a:lnTo>
                    <a:lnTo>
                      <a:pt x="5339" y="1069"/>
                    </a:lnTo>
                    <a:lnTo>
                      <a:pt x="5365" y="1064"/>
                    </a:lnTo>
                    <a:lnTo>
                      <a:pt x="5391" y="1064"/>
                    </a:lnTo>
                    <a:lnTo>
                      <a:pt x="5421" y="1064"/>
                    </a:lnTo>
                    <a:lnTo>
                      <a:pt x="5452" y="1064"/>
                    </a:lnTo>
                    <a:lnTo>
                      <a:pt x="5479" y="1060"/>
                    </a:lnTo>
                    <a:lnTo>
                      <a:pt x="5509" y="1060"/>
                    </a:lnTo>
                    <a:lnTo>
                      <a:pt x="5536" y="1056"/>
                    </a:lnTo>
                    <a:lnTo>
                      <a:pt x="5565" y="1051"/>
                    </a:lnTo>
                    <a:lnTo>
                      <a:pt x="5531" y="1030"/>
                    </a:lnTo>
                    <a:lnTo>
                      <a:pt x="5505" y="1008"/>
                    </a:lnTo>
                    <a:lnTo>
                      <a:pt x="5483" y="986"/>
                    </a:lnTo>
                    <a:lnTo>
                      <a:pt x="5461" y="964"/>
                    </a:lnTo>
                    <a:lnTo>
                      <a:pt x="5435" y="938"/>
                    </a:lnTo>
                    <a:lnTo>
                      <a:pt x="5413" y="916"/>
                    </a:lnTo>
                    <a:lnTo>
                      <a:pt x="5383" y="895"/>
                    </a:lnTo>
                    <a:lnTo>
                      <a:pt x="5356" y="876"/>
                    </a:lnTo>
                    <a:lnTo>
                      <a:pt x="5321" y="851"/>
                    </a:lnTo>
                    <a:lnTo>
                      <a:pt x="5287" y="834"/>
                    </a:lnTo>
                    <a:lnTo>
                      <a:pt x="5247" y="820"/>
                    </a:lnTo>
                    <a:lnTo>
                      <a:pt x="5212" y="811"/>
                    </a:lnTo>
                    <a:lnTo>
                      <a:pt x="5168" y="798"/>
                    </a:lnTo>
                    <a:lnTo>
                      <a:pt x="5129" y="790"/>
                    </a:lnTo>
                    <a:lnTo>
                      <a:pt x="5085" y="780"/>
                    </a:lnTo>
                    <a:lnTo>
                      <a:pt x="5042" y="772"/>
                    </a:lnTo>
                    <a:lnTo>
                      <a:pt x="5037" y="786"/>
                    </a:lnTo>
                    <a:lnTo>
                      <a:pt x="5024" y="772"/>
                    </a:lnTo>
                    <a:lnTo>
                      <a:pt x="4999" y="768"/>
                    </a:lnTo>
                    <a:lnTo>
                      <a:pt x="4976" y="768"/>
                    </a:lnTo>
                    <a:lnTo>
                      <a:pt x="4951" y="763"/>
                    </a:lnTo>
                    <a:lnTo>
                      <a:pt x="4928" y="763"/>
                    </a:lnTo>
                    <a:lnTo>
                      <a:pt x="4903" y="763"/>
                    </a:lnTo>
                    <a:lnTo>
                      <a:pt x="4880" y="763"/>
                    </a:lnTo>
                    <a:lnTo>
                      <a:pt x="4854" y="763"/>
                    </a:lnTo>
                    <a:lnTo>
                      <a:pt x="4832" y="768"/>
                    </a:lnTo>
                    <a:lnTo>
                      <a:pt x="4806" y="768"/>
                    </a:lnTo>
                    <a:lnTo>
                      <a:pt x="4780" y="768"/>
                    </a:lnTo>
                    <a:lnTo>
                      <a:pt x="4758" y="772"/>
                    </a:lnTo>
                    <a:lnTo>
                      <a:pt x="4736" y="776"/>
                    </a:lnTo>
                    <a:lnTo>
                      <a:pt x="4688" y="780"/>
                    </a:lnTo>
                    <a:lnTo>
                      <a:pt x="4644" y="794"/>
                    </a:lnTo>
                    <a:lnTo>
                      <a:pt x="4619" y="794"/>
                    </a:lnTo>
                    <a:lnTo>
                      <a:pt x="4592" y="803"/>
                    </a:lnTo>
                    <a:lnTo>
                      <a:pt x="4571" y="807"/>
                    </a:lnTo>
                    <a:lnTo>
                      <a:pt x="4548" y="816"/>
                    </a:lnTo>
                    <a:lnTo>
                      <a:pt x="4501" y="834"/>
                    </a:lnTo>
                    <a:lnTo>
                      <a:pt x="4462" y="855"/>
                    </a:lnTo>
                    <a:lnTo>
                      <a:pt x="4418" y="876"/>
                    </a:lnTo>
                    <a:lnTo>
                      <a:pt x="4378" y="903"/>
                    </a:lnTo>
                    <a:lnTo>
                      <a:pt x="4339" y="929"/>
                    </a:lnTo>
                    <a:lnTo>
                      <a:pt x="4304" y="964"/>
                    </a:lnTo>
                    <a:lnTo>
                      <a:pt x="4270" y="947"/>
                    </a:lnTo>
                    <a:lnTo>
                      <a:pt x="4247" y="947"/>
                    </a:lnTo>
                    <a:lnTo>
                      <a:pt x="4234" y="934"/>
                    </a:lnTo>
                    <a:lnTo>
                      <a:pt x="4217" y="912"/>
                    </a:lnTo>
                    <a:lnTo>
                      <a:pt x="4199" y="895"/>
                    </a:lnTo>
                    <a:lnTo>
                      <a:pt x="4199" y="868"/>
                    </a:lnTo>
                    <a:lnTo>
                      <a:pt x="4209" y="846"/>
                    </a:lnTo>
                    <a:lnTo>
                      <a:pt x="4217" y="824"/>
                    </a:lnTo>
                    <a:lnTo>
                      <a:pt x="4230" y="807"/>
                    </a:lnTo>
                    <a:lnTo>
                      <a:pt x="4265" y="772"/>
                    </a:lnTo>
                    <a:lnTo>
                      <a:pt x="4304" y="738"/>
                    </a:lnTo>
                    <a:lnTo>
                      <a:pt x="4335" y="715"/>
                    </a:lnTo>
                    <a:lnTo>
                      <a:pt x="4370" y="702"/>
                    </a:lnTo>
                    <a:lnTo>
                      <a:pt x="4405" y="684"/>
                    </a:lnTo>
                    <a:lnTo>
                      <a:pt x="4426" y="667"/>
                    </a:lnTo>
                    <a:lnTo>
                      <a:pt x="4444" y="667"/>
                    </a:lnTo>
                    <a:lnTo>
                      <a:pt x="4483" y="654"/>
                    </a:lnTo>
                    <a:lnTo>
                      <a:pt x="4523" y="642"/>
                    </a:lnTo>
                    <a:lnTo>
                      <a:pt x="4566" y="632"/>
                    </a:lnTo>
                    <a:lnTo>
                      <a:pt x="4614" y="623"/>
                    </a:lnTo>
                    <a:lnTo>
                      <a:pt x="4654" y="615"/>
                    </a:lnTo>
                    <a:lnTo>
                      <a:pt x="4702" y="611"/>
                    </a:lnTo>
                    <a:lnTo>
                      <a:pt x="4723" y="606"/>
                    </a:lnTo>
                    <a:lnTo>
                      <a:pt x="4750" y="602"/>
                    </a:lnTo>
                    <a:lnTo>
                      <a:pt x="4771" y="598"/>
                    </a:lnTo>
                    <a:lnTo>
                      <a:pt x="4798" y="598"/>
                    </a:lnTo>
                    <a:lnTo>
                      <a:pt x="4763" y="563"/>
                    </a:lnTo>
                    <a:lnTo>
                      <a:pt x="4736" y="527"/>
                    </a:lnTo>
                    <a:lnTo>
                      <a:pt x="4706" y="493"/>
                    </a:lnTo>
                    <a:lnTo>
                      <a:pt x="4675" y="475"/>
                    </a:lnTo>
                    <a:lnTo>
                      <a:pt x="4667" y="449"/>
                    </a:lnTo>
                    <a:lnTo>
                      <a:pt x="4654" y="431"/>
                    </a:lnTo>
                    <a:lnTo>
                      <a:pt x="4631" y="418"/>
                    </a:lnTo>
                    <a:lnTo>
                      <a:pt x="4619" y="406"/>
                    </a:lnTo>
                    <a:lnTo>
                      <a:pt x="4588" y="379"/>
                    </a:lnTo>
                    <a:lnTo>
                      <a:pt x="4558" y="362"/>
                    </a:lnTo>
                    <a:lnTo>
                      <a:pt x="4527" y="335"/>
                    </a:lnTo>
                    <a:lnTo>
                      <a:pt x="4501" y="318"/>
                    </a:lnTo>
                    <a:lnTo>
                      <a:pt x="4470" y="297"/>
                    </a:lnTo>
                    <a:lnTo>
                      <a:pt x="4444" y="279"/>
                    </a:lnTo>
                    <a:lnTo>
                      <a:pt x="4414" y="257"/>
                    </a:lnTo>
                    <a:lnTo>
                      <a:pt x="4387" y="243"/>
                    </a:lnTo>
                    <a:lnTo>
                      <a:pt x="4352" y="222"/>
                    </a:lnTo>
                    <a:lnTo>
                      <a:pt x="4326" y="205"/>
                    </a:lnTo>
                    <a:lnTo>
                      <a:pt x="4291" y="183"/>
                    </a:lnTo>
                    <a:lnTo>
                      <a:pt x="4265" y="170"/>
                    </a:lnTo>
                    <a:lnTo>
                      <a:pt x="4230" y="153"/>
                    </a:lnTo>
                    <a:lnTo>
                      <a:pt x="4203" y="139"/>
                    </a:lnTo>
                    <a:lnTo>
                      <a:pt x="4169" y="126"/>
                    </a:lnTo>
                    <a:lnTo>
                      <a:pt x="4143" y="113"/>
                    </a:lnTo>
                    <a:lnTo>
                      <a:pt x="4107" y="95"/>
                    </a:lnTo>
                    <a:lnTo>
                      <a:pt x="4077" y="82"/>
                    </a:lnTo>
                    <a:lnTo>
                      <a:pt x="4042" y="69"/>
                    </a:lnTo>
                    <a:lnTo>
                      <a:pt x="4012" y="61"/>
                    </a:lnTo>
                    <a:lnTo>
                      <a:pt x="3977" y="47"/>
                    </a:lnTo>
                    <a:lnTo>
                      <a:pt x="3946" y="38"/>
                    </a:lnTo>
                    <a:lnTo>
                      <a:pt x="3911" y="30"/>
                    </a:lnTo>
                    <a:lnTo>
                      <a:pt x="3881" y="26"/>
                    </a:lnTo>
                    <a:lnTo>
                      <a:pt x="3846" y="17"/>
                    </a:lnTo>
                    <a:lnTo>
                      <a:pt x="3811" y="13"/>
                    </a:lnTo>
                    <a:lnTo>
                      <a:pt x="3776" y="4"/>
                    </a:lnTo>
                    <a:lnTo>
                      <a:pt x="3745" y="4"/>
                    </a:lnTo>
                    <a:lnTo>
                      <a:pt x="3706" y="0"/>
                    </a:lnTo>
                    <a:lnTo>
                      <a:pt x="3676" y="0"/>
                    </a:lnTo>
                    <a:lnTo>
                      <a:pt x="3637" y="0"/>
                    </a:lnTo>
                    <a:lnTo>
                      <a:pt x="3606" y="4"/>
                    </a:lnTo>
                    <a:lnTo>
                      <a:pt x="3576" y="4"/>
                    </a:lnTo>
                    <a:lnTo>
                      <a:pt x="3545" y="13"/>
                    </a:lnTo>
                    <a:lnTo>
                      <a:pt x="3510" y="26"/>
                    </a:lnTo>
                    <a:lnTo>
                      <a:pt x="3484" y="38"/>
                    </a:lnTo>
                    <a:lnTo>
                      <a:pt x="3440" y="52"/>
                    </a:lnTo>
                    <a:lnTo>
                      <a:pt x="3401" y="65"/>
                    </a:lnTo>
                    <a:lnTo>
                      <a:pt x="3357" y="82"/>
                    </a:lnTo>
                    <a:lnTo>
                      <a:pt x="3317" y="105"/>
                    </a:lnTo>
                    <a:lnTo>
                      <a:pt x="3274" y="126"/>
                    </a:lnTo>
                    <a:lnTo>
                      <a:pt x="3231" y="153"/>
                    </a:lnTo>
                    <a:lnTo>
                      <a:pt x="3191" y="178"/>
                    </a:lnTo>
                    <a:lnTo>
                      <a:pt x="3152" y="214"/>
                    </a:lnTo>
                    <a:lnTo>
                      <a:pt x="3169" y="222"/>
                    </a:lnTo>
                    <a:lnTo>
                      <a:pt x="3187" y="231"/>
                    </a:lnTo>
                    <a:lnTo>
                      <a:pt x="3209" y="262"/>
                    </a:lnTo>
                    <a:lnTo>
                      <a:pt x="3248" y="291"/>
                    </a:lnTo>
                    <a:lnTo>
                      <a:pt x="3283" y="318"/>
                    </a:lnTo>
                    <a:lnTo>
                      <a:pt x="3309" y="353"/>
                    </a:lnTo>
                    <a:lnTo>
                      <a:pt x="3309" y="388"/>
                    </a:lnTo>
                    <a:lnTo>
                      <a:pt x="3309" y="418"/>
                    </a:lnTo>
                    <a:lnTo>
                      <a:pt x="3300" y="441"/>
                    </a:lnTo>
                    <a:lnTo>
                      <a:pt x="3274" y="458"/>
                    </a:lnTo>
                    <a:lnTo>
                      <a:pt x="3231" y="458"/>
                    </a:lnTo>
                    <a:lnTo>
                      <a:pt x="3187" y="449"/>
                    </a:lnTo>
                    <a:lnTo>
                      <a:pt x="3148" y="427"/>
                    </a:lnTo>
                    <a:lnTo>
                      <a:pt x="3117" y="406"/>
                    </a:lnTo>
                    <a:lnTo>
                      <a:pt x="3104" y="383"/>
                    </a:lnTo>
                    <a:lnTo>
                      <a:pt x="3091" y="379"/>
                    </a:lnTo>
                    <a:lnTo>
                      <a:pt x="3077" y="370"/>
                    </a:lnTo>
                    <a:lnTo>
                      <a:pt x="3064" y="353"/>
                    </a:lnTo>
                    <a:lnTo>
                      <a:pt x="3016" y="335"/>
                    </a:lnTo>
                    <a:lnTo>
                      <a:pt x="2973" y="318"/>
                    </a:lnTo>
                    <a:lnTo>
                      <a:pt x="2929" y="297"/>
                    </a:lnTo>
                    <a:lnTo>
                      <a:pt x="2890" y="274"/>
                    </a:lnTo>
                    <a:lnTo>
                      <a:pt x="2851" y="253"/>
                    </a:lnTo>
                    <a:lnTo>
                      <a:pt x="2811" y="235"/>
                    </a:lnTo>
                    <a:lnTo>
                      <a:pt x="2772" y="222"/>
                    </a:lnTo>
                    <a:lnTo>
                      <a:pt x="2732" y="214"/>
                    </a:lnTo>
                    <a:lnTo>
                      <a:pt x="2689" y="187"/>
                    </a:lnTo>
                    <a:lnTo>
                      <a:pt x="2646" y="174"/>
                    </a:lnTo>
                    <a:lnTo>
                      <a:pt x="2598" y="165"/>
                    </a:lnTo>
                    <a:lnTo>
                      <a:pt x="2554" y="165"/>
                    </a:lnTo>
                    <a:lnTo>
                      <a:pt x="2506" y="165"/>
                    </a:lnTo>
                    <a:lnTo>
                      <a:pt x="2462" y="174"/>
                    </a:lnTo>
                    <a:lnTo>
                      <a:pt x="2419" y="183"/>
                    </a:lnTo>
                    <a:lnTo>
                      <a:pt x="2379" y="196"/>
                    </a:lnTo>
                    <a:lnTo>
                      <a:pt x="2353" y="218"/>
                    </a:lnTo>
                    <a:lnTo>
                      <a:pt x="2331" y="243"/>
                    </a:lnTo>
                    <a:lnTo>
                      <a:pt x="2305" y="266"/>
                    </a:lnTo>
                    <a:lnTo>
                      <a:pt x="2283" y="291"/>
                    </a:lnTo>
                    <a:lnTo>
                      <a:pt x="2235" y="335"/>
                    </a:lnTo>
                    <a:lnTo>
                      <a:pt x="2191" y="379"/>
                    </a:lnTo>
                    <a:lnTo>
                      <a:pt x="2143" y="423"/>
                    </a:lnTo>
                    <a:lnTo>
                      <a:pt x="2104" y="471"/>
                    </a:lnTo>
                    <a:lnTo>
                      <a:pt x="2078" y="497"/>
                    </a:lnTo>
                    <a:lnTo>
                      <a:pt x="2061" y="523"/>
                    </a:lnTo>
                    <a:lnTo>
                      <a:pt x="2043" y="550"/>
                    </a:lnTo>
                    <a:lnTo>
                      <a:pt x="2030" y="580"/>
                    </a:lnTo>
                    <a:lnTo>
                      <a:pt x="2057" y="602"/>
                    </a:lnTo>
                    <a:lnTo>
                      <a:pt x="2091" y="628"/>
                    </a:lnTo>
                    <a:lnTo>
                      <a:pt x="2122" y="642"/>
                    </a:lnTo>
                    <a:lnTo>
                      <a:pt x="2152" y="650"/>
                    </a:lnTo>
                    <a:lnTo>
                      <a:pt x="2174" y="671"/>
                    </a:lnTo>
                    <a:lnTo>
                      <a:pt x="2200" y="694"/>
                    </a:lnTo>
                    <a:lnTo>
                      <a:pt x="2226" y="711"/>
                    </a:lnTo>
                    <a:lnTo>
                      <a:pt x="2253" y="728"/>
                    </a:lnTo>
                    <a:lnTo>
                      <a:pt x="2275" y="742"/>
                    </a:lnTo>
                    <a:lnTo>
                      <a:pt x="2301" y="759"/>
                    </a:lnTo>
                    <a:lnTo>
                      <a:pt x="2323" y="780"/>
                    </a:lnTo>
                    <a:lnTo>
                      <a:pt x="2344" y="807"/>
                    </a:lnTo>
                    <a:lnTo>
                      <a:pt x="2348" y="834"/>
                    </a:lnTo>
                    <a:lnTo>
                      <a:pt x="2353" y="864"/>
                    </a:lnTo>
                    <a:lnTo>
                      <a:pt x="2348" y="890"/>
                    </a:lnTo>
                    <a:lnTo>
                      <a:pt x="2327" y="912"/>
                    </a:lnTo>
                    <a:lnTo>
                      <a:pt x="2283" y="920"/>
                    </a:lnTo>
                    <a:lnTo>
                      <a:pt x="2244" y="916"/>
                    </a:lnTo>
                    <a:lnTo>
                      <a:pt x="2209" y="903"/>
                    </a:lnTo>
                    <a:lnTo>
                      <a:pt x="2178" y="882"/>
                    </a:lnTo>
                    <a:lnTo>
                      <a:pt x="2143" y="855"/>
                    </a:lnTo>
                    <a:lnTo>
                      <a:pt x="2109" y="828"/>
                    </a:lnTo>
                    <a:lnTo>
                      <a:pt x="2070" y="803"/>
                    </a:lnTo>
                    <a:lnTo>
                      <a:pt x="2030" y="790"/>
                    </a:lnTo>
                    <a:lnTo>
                      <a:pt x="1995" y="759"/>
                    </a:lnTo>
                    <a:lnTo>
                      <a:pt x="1965" y="738"/>
                    </a:lnTo>
                    <a:lnTo>
                      <a:pt x="1930" y="719"/>
                    </a:lnTo>
                    <a:lnTo>
                      <a:pt x="1895" y="707"/>
                    </a:lnTo>
                    <a:lnTo>
                      <a:pt x="1855" y="694"/>
                    </a:lnTo>
                    <a:lnTo>
                      <a:pt x="1821" y="690"/>
                    </a:lnTo>
                    <a:lnTo>
                      <a:pt x="1781" y="684"/>
                    </a:lnTo>
                    <a:lnTo>
                      <a:pt x="1746" y="684"/>
                    </a:lnTo>
                    <a:lnTo>
                      <a:pt x="1702" y="684"/>
                    </a:lnTo>
                    <a:lnTo>
                      <a:pt x="1663" y="684"/>
                    </a:lnTo>
                    <a:lnTo>
                      <a:pt x="1624" y="690"/>
                    </a:lnTo>
                    <a:lnTo>
                      <a:pt x="1585" y="694"/>
                    </a:lnTo>
                    <a:lnTo>
                      <a:pt x="1545" y="694"/>
                    </a:lnTo>
                    <a:lnTo>
                      <a:pt x="1506" y="698"/>
                    </a:lnTo>
                    <a:lnTo>
                      <a:pt x="1472" y="698"/>
                    </a:lnTo>
                    <a:lnTo>
                      <a:pt x="1437" y="702"/>
                    </a:lnTo>
                    <a:lnTo>
                      <a:pt x="1406" y="707"/>
                    </a:lnTo>
                    <a:lnTo>
                      <a:pt x="1376" y="715"/>
                    </a:lnTo>
                    <a:lnTo>
                      <a:pt x="1345" y="724"/>
                    </a:lnTo>
                    <a:lnTo>
                      <a:pt x="1318" y="738"/>
                    </a:lnTo>
                    <a:lnTo>
                      <a:pt x="1288" y="750"/>
                    </a:lnTo>
                    <a:lnTo>
                      <a:pt x="1262" y="763"/>
                    </a:lnTo>
                    <a:lnTo>
                      <a:pt x="1236" y="780"/>
                    </a:lnTo>
                    <a:lnTo>
                      <a:pt x="1209" y="803"/>
                    </a:lnTo>
                    <a:lnTo>
                      <a:pt x="1184" y="816"/>
                    </a:lnTo>
                    <a:lnTo>
                      <a:pt x="1157" y="838"/>
                    </a:lnTo>
                    <a:lnTo>
                      <a:pt x="1131" y="855"/>
                    </a:lnTo>
                    <a:lnTo>
                      <a:pt x="1109" y="882"/>
                    </a:lnTo>
                    <a:lnTo>
                      <a:pt x="1087" y="903"/>
                    </a:lnTo>
                    <a:lnTo>
                      <a:pt x="1069" y="929"/>
                    </a:lnTo>
                    <a:lnTo>
                      <a:pt x="1048" y="955"/>
                    </a:lnTo>
                    <a:lnTo>
                      <a:pt x="1035" y="982"/>
                    </a:lnTo>
                    <a:lnTo>
                      <a:pt x="1052" y="982"/>
                    </a:lnTo>
                    <a:lnTo>
                      <a:pt x="1079" y="986"/>
                    </a:lnTo>
                    <a:lnTo>
                      <a:pt x="1109" y="995"/>
                    </a:lnTo>
                    <a:lnTo>
                      <a:pt x="1144" y="995"/>
                    </a:lnTo>
                    <a:lnTo>
                      <a:pt x="1179" y="999"/>
                    </a:lnTo>
                    <a:lnTo>
                      <a:pt x="1205" y="999"/>
                    </a:lnTo>
                    <a:lnTo>
                      <a:pt x="1236" y="1012"/>
                    </a:lnTo>
                    <a:lnTo>
                      <a:pt x="1257" y="1034"/>
                    </a:lnTo>
                    <a:lnTo>
                      <a:pt x="1280" y="1069"/>
                    </a:lnTo>
                    <a:lnTo>
                      <a:pt x="1292" y="1095"/>
                    </a:lnTo>
                    <a:lnTo>
                      <a:pt x="1297" y="1125"/>
                    </a:lnTo>
                    <a:lnTo>
                      <a:pt x="1284" y="1152"/>
                    </a:lnTo>
                    <a:lnTo>
                      <a:pt x="1262" y="1173"/>
                    </a:lnTo>
                    <a:lnTo>
                      <a:pt x="1236" y="1169"/>
                    </a:lnTo>
                    <a:lnTo>
                      <a:pt x="1209" y="1169"/>
                    </a:lnTo>
                    <a:lnTo>
                      <a:pt x="1184" y="1169"/>
                    </a:lnTo>
                    <a:lnTo>
                      <a:pt x="1157" y="1169"/>
                    </a:lnTo>
                    <a:lnTo>
                      <a:pt x="1131" y="1169"/>
                    </a:lnTo>
                    <a:lnTo>
                      <a:pt x="1109" y="1169"/>
                    </a:lnTo>
                    <a:lnTo>
                      <a:pt x="1083" y="1169"/>
                    </a:lnTo>
                    <a:lnTo>
                      <a:pt x="1061" y="1169"/>
                    </a:lnTo>
                    <a:lnTo>
                      <a:pt x="1035" y="1169"/>
                    </a:lnTo>
                    <a:lnTo>
                      <a:pt x="1009" y="1169"/>
                    </a:lnTo>
                    <a:lnTo>
                      <a:pt x="983" y="1173"/>
                    </a:lnTo>
                    <a:lnTo>
                      <a:pt x="960" y="1178"/>
                    </a:lnTo>
                    <a:lnTo>
                      <a:pt x="935" y="1183"/>
                    </a:lnTo>
                    <a:lnTo>
                      <a:pt x="908" y="1191"/>
                    </a:lnTo>
                    <a:lnTo>
                      <a:pt x="882" y="1196"/>
                    </a:lnTo>
                    <a:lnTo>
                      <a:pt x="860" y="1208"/>
                    </a:lnTo>
                    <a:lnTo>
                      <a:pt x="843" y="1208"/>
                    </a:lnTo>
                    <a:lnTo>
                      <a:pt x="825" y="1217"/>
                    </a:lnTo>
                    <a:lnTo>
                      <a:pt x="804" y="1221"/>
                    </a:lnTo>
                    <a:lnTo>
                      <a:pt x="791" y="1226"/>
                    </a:lnTo>
                    <a:lnTo>
                      <a:pt x="764" y="1239"/>
                    </a:lnTo>
                    <a:lnTo>
                      <a:pt x="743" y="1252"/>
                    </a:lnTo>
                    <a:lnTo>
                      <a:pt x="720" y="1261"/>
                    </a:lnTo>
                    <a:lnTo>
                      <a:pt x="699" y="1269"/>
                    </a:lnTo>
                    <a:lnTo>
                      <a:pt x="672" y="1279"/>
                    </a:lnTo>
                    <a:lnTo>
                      <a:pt x="655" y="1292"/>
                    </a:lnTo>
                    <a:lnTo>
                      <a:pt x="642" y="1304"/>
                    </a:lnTo>
                    <a:lnTo>
                      <a:pt x="633" y="1335"/>
                    </a:lnTo>
                    <a:lnTo>
                      <a:pt x="616" y="1335"/>
                    </a:lnTo>
                    <a:lnTo>
                      <a:pt x="576" y="1365"/>
                    </a:lnTo>
                    <a:lnTo>
                      <a:pt x="542" y="1405"/>
                    </a:lnTo>
                    <a:lnTo>
                      <a:pt x="520" y="1449"/>
                    </a:lnTo>
                    <a:lnTo>
                      <a:pt x="511" y="1492"/>
                    </a:lnTo>
                    <a:lnTo>
                      <a:pt x="581" y="1545"/>
                    </a:lnTo>
                    <a:lnTo>
                      <a:pt x="594" y="1571"/>
                    </a:lnTo>
                    <a:lnTo>
                      <a:pt x="611" y="1597"/>
                    </a:lnTo>
                    <a:lnTo>
                      <a:pt x="624" y="1628"/>
                    </a:lnTo>
                    <a:lnTo>
                      <a:pt x="633" y="1667"/>
                    </a:lnTo>
                    <a:lnTo>
                      <a:pt x="607" y="1680"/>
                    </a:lnTo>
                    <a:lnTo>
                      <a:pt x="590" y="1680"/>
                    </a:lnTo>
                    <a:lnTo>
                      <a:pt x="568" y="1676"/>
                    </a:lnTo>
                    <a:lnTo>
                      <a:pt x="546" y="1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0"/>
              <p:cNvSpPr>
                <a:spLocks/>
              </p:cNvSpPr>
              <p:nvPr/>
            </p:nvSpPr>
            <p:spPr bwMode="auto">
              <a:xfrm>
                <a:off x="393" y="1810"/>
                <a:ext cx="2126" cy="236"/>
              </a:xfrm>
              <a:custGeom>
                <a:avLst/>
                <a:gdLst>
                  <a:gd name="T0" fmla="*/ 7 w 6378"/>
                  <a:gd name="T1" fmla="*/ 0 h 708"/>
                  <a:gd name="T2" fmla="*/ 7 w 6378"/>
                  <a:gd name="T3" fmla="*/ 0 h 708"/>
                  <a:gd name="T4" fmla="*/ 6 w 6378"/>
                  <a:gd name="T5" fmla="*/ 0 h 708"/>
                  <a:gd name="T6" fmla="*/ 6 w 6378"/>
                  <a:gd name="T7" fmla="*/ 0 h 708"/>
                  <a:gd name="T8" fmla="*/ 5 w 6378"/>
                  <a:gd name="T9" fmla="*/ 0 h 708"/>
                  <a:gd name="T10" fmla="*/ 5 w 6378"/>
                  <a:gd name="T11" fmla="*/ 0 h 708"/>
                  <a:gd name="T12" fmla="*/ 5 w 6378"/>
                  <a:gd name="T13" fmla="*/ 0 h 708"/>
                  <a:gd name="T14" fmla="*/ 4 w 6378"/>
                  <a:gd name="T15" fmla="*/ 0 h 708"/>
                  <a:gd name="T16" fmla="*/ 4 w 6378"/>
                  <a:gd name="T17" fmla="*/ 0 h 708"/>
                  <a:gd name="T18" fmla="*/ 4 w 6378"/>
                  <a:gd name="T19" fmla="*/ 0 h 708"/>
                  <a:gd name="T20" fmla="*/ 3 w 6378"/>
                  <a:gd name="T21" fmla="*/ 0 h 708"/>
                  <a:gd name="T22" fmla="*/ 3 w 6378"/>
                  <a:gd name="T23" fmla="*/ 0 h 708"/>
                  <a:gd name="T24" fmla="*/ 3 w 6378"/>
                  <a:gd name="T25" fmla="*/ 0 h 708"/>
                  <a:gd name="T26" fmla="*/ 2 w 6378"/>
                  <a:gd name="T27" fmla="*/ 0 h 708"/>
                  <a:gd name="T28" fmla="*/ 2 w 6378"/>
                  <a:gd name="T29" fmla="*/ 0 h 708"/>
                  <a:gd name="T30" fmla="*/ 1 w 6378"/>
                  <a:gd name="T31" fmla="*/ 0 h 708"/>
                  <a:gd name="T32" fmla="*/ 1 w 6378"/>
                  <a:gd name="T33" fmla="*/ 0 h 708"/>
                  <a:gd name="T34" fmla="*/ 1 w 6378"/>
                  <a:gd name="T35" fmla="*/ 0 h 708"/>
                  <a:gd name="T36" fmla="*/ 1 w 6378"/>
                  <a:gd name="T37" fmla="*/ 0 h 708"/>
                  <a:gd name="T38" fmla="*/ 0 w 6378"/>
                  <a:gd name="T39" fmla="*/ 0 h 708"/>
                  <a:gd name="T40" fmla="*/ 0 w 6378"/>
                  <a:gd name="T41" fmla="*/ 0 h 708"/>
                  <a:gd name="T42" fmla="*/ 0 w 6378"/>
                  <a:gd name="T43" fmla="*/ 1 h 708"/>
                  <a:gd name="T44" fmla="*/ 0 w 6378"/>
                  <a:gd name="T45" fmla="*/ 1 h 708"/>
                  <a:gd name="T46" fmla="*/ 1 w 6378"/>
                  <a:gd name="T47" fmla="*/ 1 h 708"/>
                  <a:gd name="T48" fmla="*/ 1 w 6378"/>
                  <a:gd name="T49" fmla="*/ 1 h 708"/>
                  <a:gd name="T50" fmla="*/ 1 w 6378"/>
                  <a:gd name="T51" fmla="*/ 1 h 708"/>
                  <a:gd name="T52" fmla="*/ 2 w 6378"/>
                  <a:gd name="T53" fmla="*/ 1 h 708"/>
                  <a:gd name="T54" fmla="*/ 2 w 6378"/>
                  <a:gd name="T55" fmla="*/ 1 h 708"/>
                  <a:gd name="T56" fmla="*/ 2 w 6378"/>
                  <a:gd name="T57" fmla="*/ 1 h 708"/>
                  <a:gd name="T58" fmla="*/ 2 w 6378"/>
                  <a:gd name="T59" fmla="*/ 1 h 708"/>
                  <a:gd name="T60" fmla="*/ 2 w 6378"/>
                  <a:gd name="T61" fmla="*/ 1 h 708"/>
                  <a:gd name="T62" fmla="*/ 3 w 6378"/>
                  <a:gd name="T63" fmla="*/ 1 h 708"/>
                  <a:gd name="T64" fmla="*/ 3 w 6378"/>
                  <a:gd name="T65" fmla="*/ 1 h 708"/>
                  <a:gd name="T66" fmla="*/ 3 w 6378"/>
                  <a:gd name="T67" fmla="*/ 1 h 708"/>
                  <a:gd name="T68" fmla="*/ 3 w 6378"/>
                  <a:gd name="T69" fmla="*/ 1 h 708"/>
                  <a:gd name="T70" fmla="*/ 3 w 6378"/>
                  <a:gd name="T71" fmla="*/ 1 h 708"/>
                  <a:gd name="T72" fmla="*/ 4 w 6378"/>
                  <a:gd name="T73" fmla="*/ 1 h 708"/>
                  <a:gd name="T74" fmla="*/ 4 w 6378"/>
                  <a:gd name="T75" fmla="*/ 1 h 708"/>
                  <a:gd name="T76" fmla="*/ 4 w 6378"/>
                  <a:gd name="T77" fmla="*/ 1 h 708"/>
                  <a:gd name="T78" fmla="*/ 5 w 6378"/>
                  <a:gd name="T79" fmla="*/ 1 h 708"/>
                  <a:gd name="T80" fmla="*/ 5 w 6378"/>
                  <a:gd name="T81" fmla="*/ 1 h 708"/>
                  <a:gd name="T82" fmla="*/ 5 w 6378"/>
                  <a:gd name="T83" fmla="*/ 1 h 708"/>
                  <a:gd name="T84" fmla="*/ 5 w 6378"/>
                  <a:gd name="T85" fmla="*/ 1 h 708"/>
                  <a:gd name="T86" fmla="*/ 5 w 6378"/>
                  <a:gd name="T87" fmla="*/ 1 h 708"/>
                  <a:gd name="T88" fmla="*/ 6 w 6378"/>
                  <a:gd name="T89" fmla="*/ 1 h 708"/>
                  <a:gd name="T90" fmla="*/ 6 w 6378"/>
                  <a:gd name="T91" fmla="*/ 1 h 708"/>
                  <a:gd name="T92" fmla="*/ 6 w 6378"/>
                  <a:gd name="T93" fmla="*/ 1 h 708"/>
                  <a:gd name="T94" fmla="*/ 7 w 6378"/>
                  <a:gd name="T95" fmla="*/ 1 h 708"/>
                  <a:gd name="T96" fmla="*/ 7 w 6378"/>
                  <a:gd name="T97" fmla="*/ 1 h 708"/>
                  <a:gd name="T98" fmla="*/ 6 w 6378"/>
                  <a:gd name="T99" fmla="*/ 0 h 708"/>
                  <a:gd name="T100" fmla="*/ 7 w 6378"/>
                  <a:gd name="T101" fmla="*/ 0 h 708"/>
                  <a:gd name="T102" fmla="*/ 7 w 6378"/>
                  <a:gd name="T103" fmla="*/ 0 h 708"/>
                  <a:gd name="T104" fmla="*/ 7 w 6378"/>
                  <a:gd name="T105" fmla="*/ 1 h 708"/>
                  <a:gd name="T106" fmla="*/ 7 w 6378"/>
                  <a:gd name="T107" fmla="*/ 1 h 708"/>
                  <a:gd name="T108" fmla="*/ 8 w 6378"/>
                  <a:gd name="T109" fmla="*/ 1 h 708"/>
                  <a:gd name="T110" fmla="*/ 8 w 6378"/>
                  <a:gd name="T111" fmla="*/ 1 h 708"/>
                  <a:gd name="T112" fmla="*/ 8 w 6378"/>
                  <a:gd name="T113" fmla="*/ 1 h 708"/>
                  <a:gd name="T114" fmla="*/ 9 w 6378"/>
                  <a:gd name="T115" fmla="*/ 0 h 708"/>
                  <a:gd name="T116" fmla="*/ 9 w 6378"/>
                  <a:gd name="T117" fmla="*/ 0 h 708"/>
                  <a:gd name="T118" fmla="*/ 8 w 6378"/>
                  <a:gd name="T119" fmla="*/ 0 h 708"/>
                  <a:gd name="T120" fmla="*/ 8 w 6378"/>
                  <a:gd name="T121" fmla="*/ 0 h 708"/>
                  <a:gd name="T122" fmla="*/ 8 w 6378"/>
                  <a:gd name="T123" fmla="*/ 0 h 708"/>
                  <a:gd name="T124" fmla="*/ 7 w 6378"/>
                  <a:gd name="T125" fmla="*/ 0 h 7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378" h="708">
                    <a:moveTo>
                      <a:pt x="5225" y="44"/>
                    </a:moveTo>
                    <a:lnTo>
                      <a:pt x="5199" y="39"/>
                    </a:lnTo>
                    <a:lnTo>
                      <a:pt x="5173" y="35"/>
                    </a:lnTo>
                    <a:lnTo>
                      <a:pt x="5151" y="35"/>
                    </a:lnTo>
                    <a:lnTo>
                      <a:pt x="5129" y="35"/>
                    </a:lnTo>
                    <a:lnTo>
                      <a:pt x="5081" y="27"/>
                    </a:lnTo>
                    <a:lnTo>
                      <a:pt x="5038" y="27"/>
                    </a:lnTo>
                    <a:lnTo>
                      <a:pt x="5011" y="22"/>
                    </a:lnTo>
                    <a:lnTo>
                      <a:pt x="4985" y="22"/>
                    </a:lnTo>
                    <a:lnTo>
                      <a:pt x="4963" y="18"/>
                    </a:lnTo>
                    <a:lnTo>
                      <a:pt x="4942" y="18"/>
                    </a:lnTo>
                    <a:lnTo>
                      <a:pt x="4894" y="13"/>
                    </a:lnTo>
                    <a:lnTo>
                      <a:pt x="4850" y="13"/>
                    </a:lnTo>
                    <a:lnTo>
                      <a:pt x="4802" y="8"/>
                    </a:lnTo>
                    <a:lnTo>
                      <a:pt x="4758" y="4"/>
                    </a:lnTo>
                    <a:lnTo>
                      <a:pt x="4710" y="0"/>
                    </a:lnTo>
                    <a:lnTo>
                      <a:pt x="4667" y="0"/>
                    </a:lnTo>
                    <a:lnTo>
                      <a:pt x="4619" y="0"/>
                    </a:lnTo>
                    <a:lnTo>
                      <a:pt x="4575" y="0"/>
                    </a:lnTo>
                    <a:lnTo>
                      <a:pt x="4527" y="0"/>
                    </a:lnTo>
                    <a:lnTo>
                      <a:pt x="4483" y="4"/>
                    </a:lnTo>
                    <a:lnTo>
                      <a:pt x="4435" y="4"/>
                    </a:lnTo>
                    <a:lnTo>
                      <a:pt x="4391" y="4"/>
                    </a:lnTo>
                    <a:lnTo>
                      <a:pt x="4343" y="4"/>
                    </a:lnTo>
                    <a:lnTo>
                      <a:pt x="4299" y="8"/>
                    </a:lnTo>
                    <a:lnTo>
                      <a:pt x="4251" y="8"/>
                    </a:lnTo>
                    <a:lnTo>
                      <a:pt x="4209" y="18"/>
                    </a:lnTo>
                    <a:lnTo>
                      <a:pt x="4161" y="22"/>
                    </a:lnTo>
                    <a:lnTo>
                      <a:pt x="4121" y="35"/>
                    </a:lnTo>
                    <a:lnTo>
                      <a:pt x="4073" y="44"/>
                    </a:lnTo>
                    <a:lnTo>
                      <a:pt x="4029" y="52"/>
                    </a:lnTo>
                    <a:lnTo>
                      <a:pt x="3981" y="65"/>
                    </a:lnTo>
                    <a:lnTo>
                      <a:pt x="3942" y="79"/>
                    </a:lnTo>
                    <a:lnTo>
                      <a:pt x="3898" y="92"/>
                    </a:lnTo>
                    <a:lnTo>
                      <a:pt x="3854" y="109"/>
                    </a:lnTo>
                    <a:lnTo>
                      <a:pt x="3811" y="127"/>
                    </a:lnTo>
                    <a:lnTo>
                      <a:pt x="3772" y="148"/>
                    </a:lnTo>
                    <a:lnTo>
                      <a:pt x="3754" y="157"/>
                    </a:lnTo>
                    <a:lnTo>
                      <a:pt x="3733" y="166"/>
                    </a:lnTo>
                    <a:lnTo>
                      <a:pt x="3706" y="171"/>
                    </a:lnTo>
                    <a:lnTo>
                      <a:pt x="3685" y="175"/>
                    </a:lnTo>
                    <a:lnTo>
                      <a:pt x="3641" y="166"/>
                    </a:lnTo>
                    <a:lnTo>
                      <a:pt x="3614" y="148"/>
                    </a:lnTo>
                    <a:lnTo>
                      <a:pt x="3576" y="113"/>
                    </a:lnTo>
                    <a:lnTo>
                      <a:pt x="3545" y="83"/>
                    </a:lnTo>
                    <a:lnTo>
                      <a:pt x="3509" y="52"/>
                    </a:lnTo>
                    <a:lnTo>
                      <a:pt x="3475" y="44"/>
                    </a:lnTo>
                    <a:lnTo>
                      <a:pt x="3449" y="35"/>
                    </a:lnTo>
                    <a:lnTo>
                      <a:pt x="3422" y="31"/>
                    </a:lnTo>
                    <a:lnTo>
                      <a:pt x="3396" y="27"/>
                    </a:lnTo>
                    <a:lnTo>
                      <a:pt x="3375" y="22"/>
                    </a:lnTo>
                    <a:lnTo>
                      <a:pt x="3327" y="13"/>
                    </a:lnTo>
                    <a:lnTo>
                      <a:pt x="3283" y="13"/>
                    </a:lnTo>
                    <a:lnTo>
                      <a:pt x="3235" y="4"/>
                    </a:lnTo>
                    <a:lnTo>
                      <a:pt x="3191" y="4"/>
                    </a:lnTo>
                    <a:lnTo>
                      <a:pt x="3143" y="4"/>
                    </a:lnTo>
                    <a:lnTo>
                      <a:pt x="3100" y="4"/>
                    </a:lnTo>
                    <a:lnTo>
                      <a:pt x="3073" y="4"/>
                    </a:lnTo>
                    <a:lnTo>
                      <a:pt x="3052" y="4"/>
                    </a:lnTo>
                    <a:lnTo>
                      <a:pt x="3025" y="4"/>
                    </a:lnTo>
                    <a:lnTo>
                      <a:pt x="3003" y="4"/>
                    </a:lnTo>
                    <a:lnTo>
                      <a:pt x="2955" y="4"/>
                    </a:lnTo>
                    <a:lnTo>
                      <a:pt x="2912" y="13"/>
                    </a:lnTo>
                    <a:lnTo>
                      <a:pt x="2886" y="13"/>
                    </a:lnTo>
                    <a:lnTo>
                      <a:pt x="2864" y="13"/>
                    </a:lnTo>
                    <a:lnTo>
                      <a:pt x="2838" y="18"/>
                    </a:lnTo>
                    <a:lnTo>
                      <a:pt x="2816" y="22"/>
                    </a:lnTo>
                    <a:lnTo>
                      <a:pt x="2768" y="31"/>
                    </a:lnTo>
                    <a:lnTo>
                      <a:pt x="2724" y="44"/>
                    </a:lnTo>
                    <a:lnTo>
                      <a:pt x="2694" y="61"/>
                    </a:lnTo>
                    <a:lnTo>
                      <a:pt x="2663" y="83"/>
                    </a:lnTo>
                    <a:lnTo>
                      <a:pt x="2636" y="104"/>
                    </a:lnTo>
                    <a:lnTo>
                      <a:pt x="2619" y="113"/>
                    </a:lnTo>
                    <a:lnTo>
                      <a:pt x="2594" y="118"/>
                    </a:lnTo>
                    <a:lnTo>
                      <a:pt x="2567" y="123"/>
                    </a:lnTo>
                    <a:lnTo>
                      <a:pt x="2546" y="127"/>
                    </a:lnTo>
                    <a:lnTo>
                      <a:pt x="2523" y="135"/>
                    </a:lnTo>
                    <a:lnTo>
                      <a:pt x="2475" y="144"/>
                    </a:lnTo>
                    <a:lnTo>
                      <a:pt x="2431" y="153"/>
                    </a:lnTo>
                    <a:lnTo>
                      <a:pt x="2383" y="157"/>
                    </a:lnTo>
                    <a:lnTo>
                      <a:pt x="2340" y="161"/>
                    </a:lnTo>
                    <a:lnTo>
                      <a:pt x="2292" y="166"/>
                    </a:lnTo>
                    <a:lnTo>
                      <a:pt x="2248" y="171"/>
                    </a:lnTo>
                    <a:lnTo>
                      <a:pt x="2200" y="171"/>
                    </a:lnTo>
                    <a:lnTo>
                      <a:pt x="2157" y="171"/>
                    </a:lnTo>
                    <a:lnTo>
                      <a:pt x="2109" y="171"/>
                    </a:lnTo>
                    <a:lnTo>
                      <a:pt x="2069" y="175"/>
                    </a:lnTo>
                    <a:lnTo>
                      <a:pt x="2021" y="171"/>
                    </a:lnTo>
                    <a:lnTo>
                      <a:pt x="1978" y="171"/>
                    </a:lnTo>
                    <a:lnTo>
                      <a:pt x="1930" y="171"/>
                    </a:lnTo>
                    <a:lnTo>
                      <a:pt x="1890" y="171"/>
                    </a:lnTo>
                    <a:lnTo>
                      <a:pt x="1842" y="166"/>
                    </a:lnTo>
                    <a:lnTo>
                      <a:pt x="1798" y="161"/>
                    </a:lnTo>
                    <a:lnTo>
                      <a:pt x="1750" y="157"/>
                    </a:lnTo>
                    <a:lnTo>
                      <a:pt x="1707" y="157"/>
                    </a:lnTo>
                    <a:lnTo>
                      <a:pt x="1659" y="153"/>
                    </a:lnTo>
                    <a:lnTo>
                      <a:pt x="1616" y="148"/>
                    </a:lnTo>
                    <a:lnTo>
                      <a:pt x="1572" y="144"/>
                    </a:lnTo>
                    <a:lnTo>
                      <a:pt x="1528" y="144"/>
                    </a:lnTo>
                    <a:lnTo>
                      <a:pt x="1480" y="140"/>
                    </a:lnTo>
                    <a:lnTo>
                      <a:pt x="1436" y="140"/>
                    </a:lnTo>
                    <a:lnTo>
                      <a:pt x="1388" y="140"/>
                    </a:lnTo>
                    <a:lnTo>
                      <a:pt x="1345" y="140"/>
                    </a:lnTo>
                    <a:lnTo>
                      <a:pt x="1297" y="140"/>
                    </a:lnTo>
                    <a:lnTo>
                      <a:pt x="1253" y="140"/>
                    </a:lnTo>
                    <a:lnTo>
                      <a:pt x="1209" y="144"/>
                    </a:lnTo>
                    <a:lnTo>
                      <a:pt x="1165" y="148"/>
                    </a:lnTo>
                    <a:lnTo>
                      <a:pt x="1122" y="161"/>
                    </a:lnTo>
                    <a:lnTo>
                      <a:pt x="1079" y="201"/>
                    </a:lnTo>
                    <a:lnTo>
                      <a:pt x="1039" y="236"/>
                    </a:lnTo>
                    <a:lnTo>
                      <a:pt x="1008" y="253"/>
                    </a:lnTo>
                    <a:lnTo>
                      <a:pt x="978" y="253"/>
                    </a:lnTo>
                    <a:lnTo>
                      <a:pt x="948" y="253"/>
                    </a:lnTo>
                    <a:lnTo>
                      <a:pt x="917" y="257"/>
                    </a:lnTo>
                    <a:lnTo>
                      <a:pt x="891" y="261"/>
                    </a:lnTo>
                    <a:lnTo>
                      <a:pt x="860" y="261"/>
                    </a:lnTo>
                    <a:lnTo>
                      <a:pt x="829" y="261"/>
                    </a:lnTo>
                    <a:lnTo>
                      <a:pt x="799" y="267"/>
                    </a:lnTo>
                    <a:lnTo>
                      <a:pt x="773" y="271"/>
                    </a:lnTo>
                    <a:lnTo>
                      <a:pt x="743" y="271"/>
                    </a:lnTo>
                    <a:lnTo>
                      <a:pt x="712" y="275"/>
                    </a:lnTo>
                    <a:lnTo>
                      <a:pt x="686" y="275"/>
                    </a:lnTo>
                    <a:lnTo>
                      <a:pt x="659" y="280"/>
                    </a:lnTo>
                    <a:lnTo>
                      <a:pt x="628" y="280"/>
                    </a:lnTo>
                    <a:lnTo>
                      <a:pt x="599" y="284"/>
                    </a:lnTo>
                    <a:lnTo>
                      <a:pt x="572" y="288"/>
                    </a:lnTo>
                    <a:lnTo>
                      <a:pt x="546" y="292"/>
                    </a:lnTo>
                    <a:lnTo>
                      <a:pt x="515" y="288"/>
                    </a:lnTo>
                    <a:lnTo>
                      <a:pt x="484" y="288"/>
                    </a:lnTo>
                    <a:lnTo>
                      <a:pt x="454" y="288"/>
                    </a:lnTo>
                    <a:lnTo>
                      <a:pt x="428" y="288"/>
                    </a:lnTo>
                    <a:lnTo>
                      <a:pt x="398" y="284"/>
                    </a:lnTo>
                    <a:lnTo>
                      <a:pt x="371" y="280"/>
                    </a:lnTo>
                    <a:lnTo>
                      <a:pt x="346" y="275"/>
                    </a:lnTo>
                    <a:lnTo>
                      <a:pt x="319" y="275"/>
                    </a:lnTo>
                    <a:lnTo>
                      <a:pt x="288" y="267"/>
                    </a:lnTo>
                    <a:lnTo>
                      <a:pt x="262" y="257"/>
                    </a:lnTo>
                    <a:lnTo>
                      <a:pt x="231" y="249"/>
                    </a:lnTo>
                    <a:lnTo>
                      <a:pt x="206" y="244"/>
                    </a:lnTo>
                    <a:lnTo>
                      <a:pt x="175" y="231"/>
                    </a:lnTo>
                    <a:lnTo>
                      <a:pt x="149" y="223"/>
                    </a:lnTo>
                    <a:lnTo>
                      <a:pt x="122" y="209"/>
                    </a:lnTo>
                    <a:lnTo>
                      <a:pt x="96" y="201"/>
                    </a:lnTo>
                    <a:lnTo>
                      <a:pt x="79" y="201"/>
                    </a:lnTo>
                    <a:lnTo>
                      <a:pt x="53" y="214"/>
                    </a:lnTo>
                    <a:lnTo>
                      <a:pt x="35" y="236"/>
                    </a:lnTo>
                    <a:lnTo>
                      <a:pt x="18" y="257"/>
                    </a:lnTo>
                    <a:lnTo>
                      <a:pt x="9" y="284"/>
                    </a:lnTo>
                    <a:lnTo>
                      <a:pt x="0" y="309"/>
                    </a:lnTo>
                    <a:lnTo>
                      <a:pt x="0" y="336"/>
                    </a:lnTo>
                    <a:lnTo>
                      <a:pt x="0" y="363"/>
                    </a:lnTo>
                    <a:lnTo>
                      <a:pt x="9" y="393"/>
                    </a:lnTo>
                    <a:lnTo>
                      <a:pt x="31" y="411"/>
                    </a:lnTo>
                    <a:lnTo>
                      <a:pt x="57" y="432"/>
                    </a:lnTo>
                    <a:lnTo>
                      <a:pt x="83" y="445"/>
                    </a:lnTo>
                    <a:lnTo>
                      <a:pt x="110" y="463"/>
                    </a:lnTo>
                    <a:lnTo>
                      <a:pt x="135" y="472"/>
                    </a:lnTo>
                    <a:lnTo>
                      <a:pt x="171" y="484"/>
                    </a:lnTo>
                    <a:lnTo>
                      <a:pt x="201" y="493"/>
                    </a:lnTo>
                    <a:lnTo>
                      <a:pt x="236" y="502"/>
                    </a:lnTo>
                    <a:lnTo>
                      <a:pt x="262" y="506"/>
                    </a:lnTo>
                    <a:lnTo>
                      <a:pt x="298" y="511"/>
                    </a:lnTo>
                    <a:lnTo>
                      <a:pt x="327" y="515"/>
                    </a:lnTo>
                    <a:lnTo>
                      <a:pt x="367" y="524"/>
                    </a:lnTo>
                    <a:lnTo>
                      <a:pt x="398" y="528"/>
                    </a:lnTo>
                    <a:lnTo>
                      <a:pt x="432" y="537"/>
                    </a:lnTo>
                    <a:lnTo>
                      <a:pt x="467" y="541"/>
                    </a:lnTo>
                    <a:lnTo>
                      <a:pt x="502" y="550"/>
                    </a:lnTo>
                    <a:lnTo>
                      <a:pt x="532" y="541"/>
                    </a:lnTo>
                    <a:lnTo>
                      <a:pt x="568" y="541"/>
                    </a:lnTo>
                    <a:lnTo>
                      <a:pt x="599" y="533"/>
                    </a:lnTo>
                    <a:lnTo>
                      <a:pt x="633" y="533"/>
                    </a:lnTo>
                    <a:lnTo>
                      <a:pt x="664" y="524"/>
                    </a:lnTo>
                    <a:lnTo>
                      <a:pt x="703" y="520"/>
                    </a:lnTo>
                    <a:lnTo>
                      <a:pt x="733" y="511"/>
                    </a:lnTo>
                    <a:lnTo>
                      <a:pt x="773" y="506"/>
                    </a:lnTo>
                    <a:lnTo>
                      <a:pt x="803" y="497"/>
                    </a:lnTo>
                    <a:lnTo>
                      <a:pt x="839" y="489"/>
                    </a:lnTo>
                    <a:lnTo>
                      <a:pt x="873" y="480"/>
                    </a:lnTo>
                    <a:lnTo>
                      <a:pt x="908" y="472"/>
                    </a:lnTo>
                    <a:lnTo>
                      <a:pt x="939" y="459"/>
                    </a:lnTo>
                    <a:lnTo>
                      <a:pt x="973" y="449"/>
                    </a:lnTo>
                    <a:lnTo>
                      <a:pt x="1008" y="436"/>
                    </a:lnTo>
                    <a:lnTo>
                      <a:pt x="1044" y="428"/>
                    </a:lnTo>
                    <a:lnTo>
                      <a:pt x="1061" y="441"/>
                    </a:lnTo>
                    <a:lnTo>
                      <a:pt x="1092" y="441"/>
                    </a:lnTo>
                    <a:lnTo>
                      <a:pt x="1127" y="432"/>
                    </a:lnTo>
                    <a:lnTo>
                      <a:pt x="1165" y="428"/>
                    </a:lnTo>
                    <a:lnTo>
                      <a:pt x="1183" y="424"/>
                    </a:lnTo>
                    <a:lnTo>
                      <a:pt x="1188" y="441"/>
                    </a:lnTo>
                    <a:lnTo>
                      <a:pt x="1192" y="459"/>
                    </a:lnTo>
                    <a:lnTo>
                      <a:pt x="1201" y="480"/>
                    </a:lnTo>
                    <a:lnTo>
                      <a:pt x="1188" y="511"/>
                    </a:lnTo>
                    <a:lnTo>
                      <a:pt x="1161" y="528"/>
                    </a:lnTo>
                    <a:lnTo>
                      <a:pt x="1131" y="545"/>
                    </a:lnTo>
                    <a:lnTo>
                      <a:pt x="1113" y="568"/>
                    </a:lnTo>
                    <a:lnTo>
                      <a:pt x="1100" y="559"/>
                    </a:lnTo>
                    <a:lnTo>
                      <a:pt x="1087" y="568"/>
                    </a:lnTo>
                    <a:lnTo>
                      <a:pt x="1074" y="576"/>
                    </a:lnTo>
                    <a:lnTo>
                      <a:pt x="1061" y="585"/>
                    </a:lnTo>
                    <a:lnTo>
                      <a:pt x="1100" y="607"/>
                    </a:lnTo>
                    <a:lnTo>
                      <a:pt x="1148" y="624"/>
                    </a:lnTo>
                    <a:lnTo>
                      <a:pt x="1192" y="637"/>
                    </a:lnTo>
                    <a:lnTo>
                      <a:pt x="1236" y="655"/>
                    </a:lnTo>
                    <a:lnTo>
                      <a:pt x="1257" y="660"/>
                    </a:lnTo>
                    <a:lnTo>
                      <a:pt x="1280" y="664"/>
                    </a:lnTo>
                    <a:lnTo>
                      <a:pt x="1297" y="664"/>
                    </a:lnTo>
                    <a:lnTo>
                      <a:pt x="1323" y="672"/>
                    </a:lnTo>
                    <a:lnTo>
                      <a:pt x="1358" y="664"/>
                    </a:lnTo>
                    <a:lnTo>
                      <a:pt x="1397" y="664"/>
                    </a:lnTo>
                    <a:lnTo>
                      <a:pt x="1432" y="655"/>
                    </a:lnTo>
                    <a:lnTo>
                      <a:pt x="1472" y="655"/>
                    </a:lnTo>
                    <a:lnTo>
                      <a:pt x="1506" y="646"/>
                    </a:lnTo>
                    <a:lnTo>
                      <a:pt x="1545" y="646"/>
                    </a:lnTo>
                    <a:lnTo>
                      <a:pt x="1581" y="637"/>
                    </a:lnTo>
                    <a:lnTo>
                      <a:pt x="1620" y="637"/>
                    </a:lnTo>
                    <a:lnTo>
                      <a:pt x="1654" y="629"/>
                    </a:lnTo>
                    <a:lnTo>
                      <a:pt x="1689" y="624"/>
                    </a:lnTo>
                    <a:lnTo>
                      <a:pt x="1725" y="620"/>
                    </a:lnTo>
                    <a:lnTo>
                      <a:pt x="1764" y="616"/>
                    </a:lnTo>
                    <a:lnTo>
                      <a:pt x="1798" y="611"/>
                    </a:lnTo>
                    <a:lnTo>
                      <a:pt x="1838" y="607"/>
                    </a:lnTo>
                    <a:lnTo>
                      <a:pt x="1877" y="602"/>
                    </a:lnTo>
                    <a:lnTo>
                      <a:pt x="1917" y="602"/>
                    </a:lnTo>
                    <a:lnTo>
                      <a:pt x="1925" y="589"/>
                    </a:lnTo>
                    <a:lnTo>
                      <a:pt x="1934" y="585"/>
                    </a:lnTo>
                    <a:lnTo>
                      <a:pt x="1947" y="585"/>
                    </a:lnTo>
                    <a:lnTo>
                      <a:pt x="1969" y="585"/>
                    </a:lnTo>
                    <a:lnTo>
                      <a:pt x="1982" y="581"/>
                    </a:lnTo>
                    <a:lnTo>
                      <a:pt x="1999" y="581"/>
                    </a:lnTo>
                    <a:lnTo>
                      <a:pt x="2009" y="568"/>
                    </a:lnTo>
                    <a:lnTo>
                      <a:pt x="2003" y="550"/>
                    </a:lnTo>
                    <a:lnTo>
                      <a:pt x="2030" y="524"/>
                    </a:lnTo>
                    <a:lnTo>
                      <a:pt x="2057" y="528"/>
                    </a:lnTo>
                    <a:lnTo>
                      <a:pt x="2082" y="533"/>
                    </a:lnTo>
                    <a:lnTo>
                      <a:pt x="2109" y="533"/>
                    </a:lnTo>
                    <a:lnTo>
                      <a:pt x="2153" y="550"/>
                    </a:lnTo>
                    <a:lnTo>
                      <a:pt x="2200" y="568"/>
                    </a:lnTo>
                    <a:lnTo>
                      <a:pt x="2222" y="572"/>
                    </a:lnTo>
                    <a:lnTo>
                      <a:pt x="2244" y="581"/>
                    </a:lnTo>
                    <a:lnTo>
                      <a:pt x="2270" y="589"/>
                    </a:lnTo>
                    <a:lnTo>
                      <a:pt x="2296" y="598"/>
                    </a:lnTo>
                    <a:lnTo>
                      <a:pt x="2318" y="602"/>
                    </a:lnTo>
                    <a:lnTo>
                      <a:pt x="2344" y="611"/>
                    </a:lnTo>
                    <a:lnTo>
                      <a:pt x="2366" y="616"/>
                    </a:lnTo>
                    <a:lnTo>
                      <a:pt x="2392" y="624"/>
                    </a:lnTo>
                    <a:lnTo>
                      <a:pt x="2419" y="629"/>
                    </a:lnTo>
                    <a:lnTo>
                      <a:pt x="2444" y="637"/>
                    </a:lnTo>
                    <a:lnTo>
                      <a:pt x="2471" y="641"/>
                    </a:lnTo>
                    <a:lnTo>
                      <a:pt x="2498" y="650"/>
                    </a:lnTo>
                    <a:lnTo>
                      <a:pt x="2519" y="650"/>
                    </a:lnTo>
                    <a:lnTo>
                      <a:pt x="2546" y="660"/>
                    </a:lnTo>
                    <a:lnTo>
                      <a:pt x="2567" y="660"/>
                    </a:lnTo>
                    <a:lnTo>
                      <a:pt x="2594" y="668"/>
                    </a:lnTo>
                    <a:lnTo>
                      <a:pt x="2619" y="668"/>
                    </a:lnTo>
                    <a:lnTo>
                      <a:pt x="2646" y="677"/>
                    </a:lnTo>
                    <a:lnTo>
                      <a:pt x="2672" y="677"/>
                    </a:lnTo>
                    <a:lnTo>
                      <a:pt x="2698" y="685"/>
                    </a:lnTo>
                    <a:lnTo>
                      <a:pt x="2720" y="685"/>
                    </a:lnTo>
                    <a:lnTo>
                      <a:pt x="2746" y="689"/>
                    </a:lnTo>
                    <a:lnTo>
                      <a:pt x="2772" y="689"/>
                    </a:lnTo>
                    <a:lnTo>
                      <a:pt x="2799" y="694"/>
                    </a:lnTo>
                    <a:lnTo>
                      <a:pt x="2820" y="694"/>
                    </a:lnTo>
                    <a:lnTo>
                      <a:pt x="2847" y="698"/>
                    </a:lnTo>
                    <a:lnTo>
                      <a:pt x="2872" y="702"/>
                    </a:lnTo>
                    <a:lnTo>
                      <a:pt x="2899" y="708"/>
                    </a:lnTo>
                    <a:lnTo>
                      <a:pt x="2929" y="698"/>
                    </a:lnTo>
                    <a:lnTo>
                      <a:pt x="2960" y="694"/>
                    </a:lnTo>
                    <a:lnTo>
                      <a:pt x="2991" y="689"/>
                    </a:lnTo>
                    <a:lnTo>
                      <a:pt x="3021" y="685"/>
                    </a:lnTo>
                    <a:lnTo>
                      <a:pt x="3047" y="677"/>
                    </a:lnTo>
                    <a:lnTo>
                      <a:pt x="3077" y="672"/>
                    </a:lnTo>
                    <a:lnTo>
                      <a:pt x="3104" y="664"/>
                    </a:lnTo>
                    <a:lnTo>
                      <a:pt x="3135" y="660"/>
                    </a:lnTo>
                    <a:lnTo>
                      <a:pt x="3160" y="646"/>
                    </a:lnTo>
                    <a:lnTo>
                      <a:pt x="3187" y="637"/>
                    </a:lnTo>
                    <a:lnTo>
                      <a:pt x="3213" y="629"/>
                    </a:lnTo>
                    <a:lnTo>
                      <a:pt x="3244" y="620"/>
                    </a:lnTo>
                    <a:lnTo>
                      <a:pt x="3269" y="611"/>
                    </a:lnTo>
                    <a:lnTo>
                      <a:pt x="3305" y="602"/>
                    </a:lnTo>
                    <a:lnTo>
                      <a:pt x="3335" y="593"/>
                    </a:lnTo>
                    <a:lnTo>
                      <a:pt x="3370" y="585"/>
                    </a:lnTo>
                    <a:lnTo>
                      <a:pt x="3413" y="563"/>
                    </a:lnTo>
                    <a:lnTo>
                      <a:pt x="3457" y="541"/>
                    </a:lnTo>
                    <a:lnTo>
                      <a:pt x="3501" y="511"/>
                    </a:lnTo>
                    <a:lnTo>
                      <a:pt x="3549" y="484"/>
                    </a:lnTo>
                    <a:lnTo>
                      <a:pt x="3571" y="472"/>
                    </a:lnTo>
                    <a:lnTo>
                      <a:pt x="3593" y="459"/>
                    </a:lnTo>
                    <a:lnTo>
                      <a:pt x="3618" y="445"/>
                    </a:lnTo>
                    <a:lnTo>
                      <a:pt x="3645" y="436"/>
                    </a:lnTo>
                    <a:lnTo>
                      <a:pt x="3666" y="428"/>
                    </a:lnTo>
                    <a:lnTo>
                      <a:pt x="3693" y="424"/>
                    </a:lnTo>
                    <a:lnTo>
                      <a:pt x="3724" y="424"/>
                    </a:lnTo>
                    <a:lnTo>
                      <a:pt x="3754" y="428"/>
                    </a:lnTo>
                    <a:lnTo>
                      <a:pt x="3781" y="445"/>
                    </a:lnTo>
                    <a:lnTo>
                      <a:pt x="3793" y="480"/>
                    </a:lnTo>
                    <a:lnTo>
                      <a:pt x="3798" y="515"/>
                    </a:lnTo>
                    <a:lnTo>
                      <a:pt x="3806" y="550"/>
                    </a:lnTo>
                    <a:lnTo>
                      <a:pt x="3798" y="572"/>
                    </a:lnTo>
                    <a:lnTo>
                      <a:pt x="3776" y="589"/>
                    </a:lnTo>
                    <a:lnTo>
                      <a:pt x="3754" y="598"/>
                    </a:lnTo>
                    <a:lnTo>
                      <a:pt x="3737" y="602"/>
                    </a:lnTo>
                    <a:lnTo>
                      <a:pt x="3750" y="607"/>
                    </a:lnTo>
                    <a:lnTo>
                      <a:pt x="3762" y="616"/>
                    </a:lnTo>
                    <a:lnTo>
                      <a:pt x="3776" y="624"/>
                    </a:lnTo>
                    <a:lnTo>
                      <a:pt x="3789" y="620"/>
                    </a:lnTo>
                    <a:lnTo>
                      <a:pt x="3824" y="633"/>
                    </a:lnTo>
                    <a:lnTo>
                      <a:pt x="3859" y="646"/>
                    </a:lnTo>
                    <a:lnTo>
                      <a:pt x="3898" y="655"/>
                    </a:lnTo>
                    <a:lnTo>
                      <a:pt x="3938" y="664"/>
                    </a:lnTo>
                    <a:lnTo>
                      <a:pt x="3977" y="668"/>
                    </a:lnTo>
                    <a:lnTo>
                      <a:pt x="4016" y="672"/>
                    </a:lnTo>
                    <a:lnTo>
                      <a:pt x="4055" y="672"/>
                    </a:lnTo>
                    <a:lnTo>
                      <a:pt x="4094" y="677"/>
                    </a:lnTo>
                    <a:lnTo>
                      <a:pt x="4130" y="672"/>
                    </a:lnTo>
                    <a:lnTo>
                      <a:pt x="4169" y="672"/>
                    </a:lnTo>
                    <a:lnTo>
                      <a:pt x="4209" y="672"/>
                    </a:lnTo>
                    <a:lnTo>
                      <a:pt x="4247" y="672"/>
                    </a:lnTo>
                    <a:lnTo>
                      <a:pt x="4282" y="672"/>
                    </a:lnTo>
                    <a:lnTo>
                      <a:pt x="4322" y="672"/>
                    </a:lnTo>
                    <a:lnTo>
                      <a:pt x="4361" y="672"/>
                    </a:lnTo>
                    <a:lnTo>
                      <a:pt x="4400" y="672"/>
                    </a:lnTo>
                    <a:lnTo>
                      <a:pt x="4426" y="660"/>
                    </a:lnTo>
                    <a:lnTo>
                      <a:pt x="4457" y="650"/>
                    </a:lnTo>
                    <a:lnTo>
                      <a:pt x="4487" y="641"/>
                    </a:lnTo>
                    <a:lnTo>
                      <a:pt x="4518" y="633"/>
                    </a:lnTo>
                    <a:lnTo>
                      <a:pt x="4544" y="620"/>
                    </a:lnTo>
                    <a:lnTo>
                      <a:pt x="4579" y="611"/>
                    </a:lnTo>
                    <a:lnTo>
                      <a:pt x="4606" y="602"/>
                    </a:lnTo>
                    <a:lnTo>
                      <a:pt x="4640" y="593"/>
                    </a:lnTo>
                    <a:lnTo>
                      <a:pt x="4667" y="576"/>
                    </a:lnTo>
                    <a:lnTo>
                      <a:pt x="4697" y="563"/>
                    </a:lnTo>
                    <a:lnTo>
                      <a:pt x="4723" y="550"/>
                    </a:lnTo>
                    <a:lnTo>
                      <a:pt x="4754" y="537"/>
                    </a:lnTo>
                    <a:lnTo>
                      <a:pt x="4780" y="520"/>
                    </a:lnTo>
                    <a:lnTo>
                      <a:pt x="4806" y="502"/>
                    </a:lnTo>
                    <a:lnTo>
                      <a:pt x="4832" y="480"/>
                    </a:lnTo>
                    <a:lnTo>
                      <a:pt x="4859" y="463"/>
                    </a:lnTo>
                    <a:lnTo>
                      <a:pt x="4832" y="454"/>
                    </a:lnTo>
                    <a:lnTo>
                      <a:pt x="4806" y="445"/>
                    </a:lnTo>
                    <a:lnTo>
                      <a:pt x="4784" y="432"/>
                    </a:lnTo>
                    <a:lnTo>
                      <a:pt x="4771" y="428"/>
                    </a:lnTo>
                    <a:lnTo>
                      <a:pt x="4750" y="401"/>
                    </a:lnTo>
                    <a:lnTo>
                      <a:pt x="4732" y="376"/>
                    </a:lnTo>
                    <a:lnTo>
                      <a:pt x="4719" y="336"/>
                    </a:lnTo>
                    <a:lnTo>
                      <a:pt x="4710" y="305"/>
                    </a:lnTo>
                    <a:lnTo>
                      <a:pt x="4715" y="280"/>
                    </a:lnTo>
                    <a:lnTo>
                      <a:pt x="4732" y="253"/>
                    </a:lnTo>
                    <a:lnTo>
                      <a:pt x="4715" y="253"/>
                    </a:lnTo>
                    <a:lnTo>
                      <a:pt x="4706" y="236"/>
                    </a:lnTo>
                    <a:lnTo>
                      <a:pt x="4715" y="219"/>
                    </a:lnTo>
                    <a:lnTo>
                      <a:pt x="4740" y="231"/>
                    </a:lnTo>
                    <a:lnTo>
                      <a:pt x="4767" y="236"/>
                    </a:lnTo>
                    <a:lnTo>
                      <a:pt x="4794" y="236"/>
                    </a:lnTo>
                    <a:lnTo>
                      <a:pt x="4819" y="240"/>
                    </a:lnTo>
                    <a:lnTo>
                      <a:pt x="4842" y="240"/>
                    </a:lnTo>
                    <a:lnTo>
                      <a:pt x="4867" y="244"/>
                    </a:lnTo>
                    <a:lnTo>
                      <a:pt x="4889" y="257"/>
                    </a:lnTo>
                    <a:lnTo>
                      <a:pt x="4911" y="288"/>
                    </a:lnTo>
                    <a:lnTo>
                      <a:pt x="4928" y="284"/>
                    </a:lnTo>
                    <a:lnTo>
                      <a:pt x="4946" y="288"/>
                    </a:lnTo>
                    <a:lnTo>
                      <a:pt x="4959" y="301"/>
                    </a:lnTo>
                    <a:lnTo>
                      <a:pt x="4972" y="315"/>
                    </a:lnTo>
                    <a:lnTo>
                      <a:pt x="4980" y="323"/>
                    </a:lnTo>
                    <a:lnTo>
                      <a:pt x="4994" y="336"/>
                    </a:lnTo>
                    <a:lnTo>
                      <a:pt x="5007" y="340"/>
                    </a:lnTo>
                    <a:lnTo>
                      <a:pt x="5033" y="340"/>
                    </a:lnTo>
                    <a:lnTo>
                      <a:pt x="5068" y="357"/>
                    </a:lnTo>
                    <a:lnTo>
                      <a:pt x="5107" y="380"/>
                    </a:lnTo>
                    <a:lnTo>
                      <a:pt x="5143" y="401"/>
                    </a:lnTo>
                    <a:lnTo>
                      <a:pt x="5181" y="424"/>
                    </a:lnTo>
                    <a:lnTo>
                      <a:pt x="5221" y="441"/>
                    </a:lnTo>
                    <a:lnTo>
                      <a:pt x="5260" y="463"/>
                    </a:lnTo>
                    <a:lnTo>
                      <a:pt x="5300" y="480"/>
                    </a:lnTo>
                    <a:lnTo>
                      <a:pt x="5348" y="497"/>
                    </a:lnTo>
                    <a:lnTo>
                      <a:pt x="5360" y="511"/>
                    </a:lnTo>
                    <a:lnTo>
                      <a:pt x="5373" y="515"/>
                    </a:lnTo>
                    <a:lnTo>
                      <a:pt x="5387" y="515"/>
                    </a:lnTo>
                    <a:lnTo>
                      <a:pt x="5400" y="533"/>
                    </a:lnTo>
                    <a:lnTo>
                      <a:pt x="5435" y="537"/>
                    </a:lnTo>
                    <a:lnTo>
                      <a:pt x="5474" y="545"/>
                    </a:lnTo>
                    <a:lnTo>
                      <a:pt x="5509" y="554"/>
                    </a:lnTo>
                    <a:lnTo>
                      <a:pt x="5548" y="568"/>
                    </a:lnTo>
                    <a:lnTo>
                      <a:pt x="5583" y="576"/>
                    </a:lnTo>
                    <a:lnTo>
                      <a:pt x="5618" y="585"/>
                    </a:lnTo>
                    <a:lnTo>
                      <a:pt x="5657" y="593"/>
                    </a:lnTo>
                    <a:lnTo>
                      <a:pt x="5697" y="602"/>
                    </a:lnTo>
                    <a:lnTo>
                      <a:pt x="5728" y="607"/>
                    </a:lnTo>
                    <a:lnTo>
                      <a:pt x="5762" y="616"/>
                    </a:lnTo>
                    <a:lnTo>
                      <a:pt x="5797" y="616"/>
                    </a:lnTo>
                    <a:lnTo>
                      <a:pt x="5836" y="616"/>
                    </a:lnTo>
                    <a:lnTo>
                      <a:pt x="5872" y="611"/>
                    </a:lnTo>
                    <a:lnTo>
                      <a:pt x="5910" y="607"/>
                    </a:lnTo>
                    <a:lnTo>
                      <a:pt x="5945" y="598"/>
                    </a:lnTo>
                    <a:lnTo>
                      <a:pt x="5985" y="593"/>
                    </a:lnTo>
                    <a:lnTo>
                      <a:pt x="6020" y="581"/>
                    </a:lnTo>
                    <a:lnTo>
                      <a:pt x="6054" y="568"/>
                    </a:lnTo>
                    <a:lnTo>
                      <a:pt x="6089" y="550"/>
                    </a:lnTo>
                    <a:lnTo>
                      <a:pt x="6125" y="533"/>
                    </a:lnTo>
                    <a:lnTo>
                      <a:pt x="6155" y="511"/>
                    </a:lnTo>
                    <a:lnTo>
                      <a:pt x="6186" y="493"/>
                    </a:lnTo>
                    <a:lnTo>
                      <a:pt x="6212" y="467"/>
                    </a:lnTo>
                    <a:lnTo>
                      <a:pt x="6238" y="445"/>
                    </a:lnTo>
                    <a:lnTo>
                      <a:pt x="6273" y="415"/>
                    </a:lnTo>
                    <a:lnTo>
                      <a:pt x="6303" y="384"/>
                    </a:lnTo>
                    <a:lnTo>
                      <a:pt x="6325" y="349"/>
                    </a:lnTo>
                    <a:lnTo>
                      <a:pt x="6347" y="319"/>
                    </a:lnTo>
                    <a:lnTo>
                      <a:pt x="6355" y="280"/>
                    </a:lnTo>
                    <a:lnTo>
                      <a:pt x="6369" y="240"/>
                    </a:lnTo>
                    <a:lnTo>
                      <a:pt x="6373" y="201"/>
                    </a:lnTo>
                    <a:lnTo>
                      <a:pt x="6378" y="166"/>
                    </a:lnTo>
                    <a:lnTo>
                      <a:pt x="6373" y="140"/>
                    </a:lnTo>
                    <a:lnTo>
                      <a:pt x="6361" y="113"/>
                    </a:lnTo>
                    <a:lnTo>
                      <a:pt x="6330" y="140"/>
                    </a:lnTo>
                    <a:lnTo>
                      <a:pt x="6303" y="171"/>
                    </a:lnTo>
                    <a:lnTo>
                      <a:pt x="6273" y="196"/>
                    </a:lnTo>
                    <a:lnTo>
                      <a:pt x="6242" y="223"/>
                    </a:lnTo>
                    <a:lnTo>
                      <a:pt x="6207" y="240"/>
                    </a:lnTo>
                    <a:lnTo>
                      <a:pt x="6173" y="257"/>
                    </a:lnTo>
                    <a:lnTo>
                      <a:pt x="6138" y="271"/>
                    </a:lnTo>
                    <a:lnTo>
                      <a:pt x="6102" y="288"/>
                    </a:lnTo>
                    <a:lnTo>
                      <a:pt x="6064" y="292"/>
                    </a:lnTo>
                    <a:lnTo>
                      <a:pt x="6024" y="301"/>
                    </a:lnTo>
                    <a:lnTo>
                      <a:pt x="5985" y="305"/>
                    </a:lnTo>
                    <a:lnTo>
                      <a:pt x="5950" y="309"/>
                    </a:lnTo>
                    <a:lnTo>
                      <a:pt x="5910" y="305"/>
                    </a:lnTo>
                    <a:lnTo>
                      <a:pt x="5872" y="305"/>
                    </a:lnTo>
                    <a:lnTo>
                      <a:pt x="5832" y="301"/>
                    </a:lnTo>
                    <a:lnTo>
                      <a:pt x="5797" y="301"/>
                    </a:lnTo>
                    <a:lnTo>
                      <a:pt x="5753" y="288"/>
                    </a:lnTo>
                    <a:lnTo>
                      <a:pt x="5714" y="280"/>
                    </a:lnTo>
                    <a:lnTo>
                      <a:pt x="5675" y="267"/>
                    </a:lnTo>
                    <a:lnTo>
                      <a:pt x="5636" y="257"/>
                    </a:lnTo>
                    <a:lnTo>
                      <a:pt x="5596" y="240"/>
                    </a:lnTo>
                    <a:lnTo>
                      <a:pt x="5557" y="227"/>
                    </a:lnTo>
                    <a:lnTo>
                      <a:pt x="5522" y="214"/>
                    </a:lnTo>
                    <a:lnTo>
                      <a:pt x="5487" y="201"/>
                    </a:lnTo>
                    <a:lnTo>
                      <a:pt x="5448" y="179"/>
                    </a:lnTo>
                    <a:lnTo>
                      <a:pt x="5408" y="161"/>
                    </a:lnTo>
                    <a:lnTo>
                      <a:pt x="5373" y="140"/>
                    </a:lnTo>
                    <a:lnTo>
                      <a:pt x="5343" y="123"/>
                    </a:lnTo>
                    <a:lnTo>
                      <a:pt x="5308" y="100"/>
                    </a:lnTo>
                    <a:lnTo>
                      <a:pt x="5277" y="83"/>
                    </a:lnTo>
                    <a:lnTo>
                      <a:pt x="5252" y="61"/>
                    </a:lnTo>
                    <a:lnTo>
                      <a:pt x="5225" y="4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/>
              </p:cNvSpPr>
              <p:nvPr/>
            </p:nvSpPr>
            <p:spPr bwMode="auto">
              <a:xfrm>
                <a:off x="2414" y="1456"/>
                <a:ext cx="506" cy="237"/>
              </a:xfrm>
              <a:custGeom>
                <a:avLst/>
                <a:gdLst>
                  <a:gd name="T0" fmla="*/ 1 w 1519"/>
                  <a:gd name="T1" fmla="*/ 0 h 711"/>
                  <a:gd name="T2" fmla="*/ 1 w 1519"/>
                  <a:gd name="T3" fmla="*/ 0 h 711"/>
                  <a:gd name="T4" fmla="*/ 1 w 1519"/>
                  <a:gd name="T5" fmla="*/ 0 h 711"/>
                  <a:gd name="T6" fmla="*/ 1 w 1519"/>
                  <a:gd name="T7" fmla="*/ 0 h 711"/>
                  <a:gd name="T8" fmla="*/ 1 w 1519"/>
                  <a:gd name="T9" fmla="*/ 0 h 711"/>
                  <a:gd name="T10" fmla="*/ 1 w 1519"/>
                  <a:gd name="T11" fmla="*/ 0 h 711"/>
                  <a:gd name="T12" fmla="*/ 1 w 1519"/>
                  <a:gd name="T13" fmla="*/ 0 h 711"/>
                  <a:gd name="T14" fmla="*/ 1 w 1519"/>
                  <a:gd name="T15" fmla="*/ 0 h 711"/>
                  <a:gd name="T16" fmla="*/ 2 w 1519"/>
                  <a:gd name="T17" fmla="*/ 0 h 711"/>
                  <a:gd name="T18" fmla="*/ 2 w 1519"/>
                  <a:gd name="T19" fmla="*/ 0 h 711"/>
                  <a:gd name="T20" fmla="*/ 2 w 1519"/>
                  <a:gd name="T21" fmla="*/ 0 h 711"/>
                  <a:gd name="T22" fmla="*/ 2 w 1519"/>
                  <a:gd name="T23" fmla="*/ 0 h 711"/>
                  <a:gd name="T24" fmla="*/ 2 w 1519"/>
                  <a:gd name="T25" fmla="*/ 0 h 711"/>
                  <a:gd name="T26" fmla="*/ 2 w 1519"/>
                  <a:gd name="T27" fmla="*/ 0 h 711"/>
                  <a:gd name="T28" fmla="*/ 2 w 1519"/>
                  <a:gd name="T29" fmla="*/ 0 h 711"/>
                  <a:gd name="T30" fmla="*/ 2 w 1519"/>
                  <a:gd name="T31" fmla="*/ 0 h 711"/>
                  <a:gd name="T32" fmla="*/ 2 w 1519"/>
                  <a:gd name="T33" fmla="*/ 1 h 711"/>
                  <a:gd name="T34" fmla="*/ 2 w 1519"/>
                  <a:gd name="T35" fmla="*/ 1 h 711"/>
                  <a:gd name="T36" fmla="*/ 2 w 1519"/>
                  <a:gd name="T37" fmla="*/ 1 h 711"/>
                  <a:gd name="T38" fmla="*/ 2 w 1519"/>
                  <a:gd name="T39" fmla="*/ 0 h 711"/>
                  <a:gd name="T40" fmla="*/ 2 w 1519"/>
                  <a:gd name="T41" fmla="*/ 1 h 711"/>
                  <a:gd name="T42" fmla="*/ 2 w 1519"/>
                  <a:gd name="T43" fmla="*/ 1 h 711"/>
                  <a:gd name="T44" fmla="*/ 2 w 1519"/>
                  <a:gd name="T45" fmla="*/ 1 h 711"/>
                  <a:gd name="T46" fmla="*/ 1 w 1519"/>
                  <a:gd name="T47" fmla="*/ 1 h 711"/>
                  <a:gd name="T48" fmla="*/ 1 w 1519"/>
                  <a:gd name="T49" fmla="*/ 1 h 711"/>
                  <a:gd name="T50" fmla="*/ 1 w 1519"/>
                  <a:gd name="T51" fmla="*/ 1 h 711"/>
                  <a:gd name="T52" fmla="*/ 1 w 1519"/>
                  <a:gd name="T53" fmla="*/ 1 h 711"/>
                  <a:gd name="T54" fmla="*/ 1 w 1519"/>
                  <a:gd name="T55" fmla="*/ 1 h 711"/>
                  <a:gd name="T56" fmla="*/ 1 w 1519"/>
                  <a:gd name="T57" fmla="*/ 1 h 711"/>
                  <a:gd name="T58" fmla="*/ 1 w 1519"/>
                  <a:gd name="T59" fmla="*/ 1 h 711"/>
                  <a:gd name="T60" fmla="*/ 1 w 1519"/>
                  <a:gd name="T61" fmla="*/ 1 h 711"/>
                  <a:gd name="T62" fmla="*/ 1 w 1519"/>
                  <a:gd name="T63" fmla="*/ 1 h 711"/>
                  <a:gd name="T64" fmla="*/ 1 w 1519"/>
                  <a:gd name="T65" fmla="*/ 1 h 711"/>
                  <a:gd name="T66" fmla="*/ 1 w 1519"/>
                  <a:gd name="T67" fmla="*/ 1 h 711"/>
                  <a:gd name="T68" fmla="*/ 1 w 1519"/>
                  <a:gd name="T69" fmla="*/ 1 h 711"/>
                  <a:gd name="T70" fmla="*/ 1 w 1519"/>
                  <a:gd name="T71" fmla="*/ 1 h 711"/>
                  <a:gd name="T72" fmla="*/ 1 w 1519"/>
                  <a:gd name="T73" fmla="*/ 1 h 711"/>
                  <a:gd name="T74" fmla="*/ 1 w 1519"/>
                  <a:gd name="T75" fmla="*/ 0 h 711"/>
                  <a:gd name="T76" fmla="*/ 1 w 1519"/>
                  <a:gd name="T77" fmla="*/ 0 h 711"/>
                  <a:gd name="T78" fmla="*/ 1 w 1519"/>
                  <a:gd name="T79" fmla="*/ 0 h 711"/>
                  <a:gd name="T80" fmla="*/ 1 w 1519"/>
                  <a:gd name="T81" fmla="*/ 0 h 711"/>
                  <a:gd name="T82" fmla="*/ 1 w 1519"/>
                  <a:gd name="T83" fmla="*/ 0 h 711"/>
                  <a:gd name="T84" fmla="*/ 1 w 1519"/>
                  <a:gd name="T85" fmla="*/ 0 h 711"/>
                  <a:gd name="T86" fmla="*/ 0 w 1519"/>
                  <a:gd name="T87" fmla="*/ 0 h 711"/>
                  <a:gd name="T88" fmla="*/ 0 w 1519"/>
                  <a:gd name="T89" fmla="*/ 0 h 711"/>
                  <a:gd name="T90" fmla="*/ 0 w 1519"/>
                  <a:gd name="T91" fmla="*/ 0 h 711"/>
                  <a:gd name="T92" fmla="*/ 0 w 1519"/>
                  <a:gd name="T93" fmla="*/ 0 h 711"/>
                  <a:gd name="T94" fmla="*/ 0 w 1519"/>
                  <a:gd name="T95" fmla="*/ 0 h 711"/>
                  <a:gd name="T96" fmla="*/ 0 w 1519"/>
                  <a:gd name="T97" fmla="*/ 0 h 711"/>
                  <a:gd name="T98" fmla="*/ 0 w 1519"/>
                  <a:gd name="T99" fmla="*/ 0 h 711"/>
                  <a:gd name="T100" fmla="*/ 0 w 1519"/>
                  <a:gd name="T101" fmla="*/ 0 h 711"/>
                  <a:gd name="T102" fmla="*/ 0 w 1519"/>
                  <a:gd name="T103" fmla="*/ 0 h 711"/>
                  <a:gd name="T104" fmla="*/ 0 w 1519"/>
                  <a:gd name="T105" fmla="*/ 0 h 711"/>
                  <a:gd name="T106" fmla="*/ 0 w 1519"/>
                  <a:gd name="T107" fmla="*/ 0 h 711"/>
                  <a:gd name="T108" fmla="*/ 0 w 1519"/>
                  <a:gd name="T109" fmla="*/ 0 h 711"/>
                  <a:gd name="T110" fmla="*/ 1 w 1519"/>
                  <a:gd name="T111" fmla="*/ 0 h 711"/>
                  <a:gd name="T112" fmla="*/ 1 w 1519"/>
                  <a:gd name="T113" fmla="*/ 0 h 711"/>
                  <a:gd name="T114" fmla="*/ 1 w 1519"/>
                  <a:gd name="T115" fmla="*/ 0 h 711"/>
                  <a:gd name="T116" fmla="*/ 1 w 1519"/>
                  <a:gd name="T117" fmla="*/ 0 h 711"/>
                  <a:gd name="T118" fmla="*/ 1 w 1519"/>
                  <a:gd name="T119" fmla="*/ 0 h 7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519" h="711">
                    <a:moveTo>
                      <a:pt x="646" y="122"/>
                    </a:moveTo>
                    <a:lnTo>
                      <a:pt x="658" y="134"/>
                    </a:lnTo>
                    <a:lnTo>
                      <a:pt x="680" y="152"/>
                    </a:lnTo>
                    <a:lnTo>
                      <a:pt x="698" y="165"/>
                    </a:lnTo>
                    <a:lnTo>
                      <a:pt x="715" y="174"/>
                    </a:lnTo>
                    <a:lnTo>
                      <a:pt x="746" y="201"/>
                    </a:lnTo>
                    <a:lnTo>
                      <a:pt x="780" y="235"/>
                    </a:lnTo>
                    <a:lnTo>
                      <a:pt x="815" y="274"/>
                    </a:lnTo>
                    <a:lnTo>
                      <a:pt x="838" y="314"/>
                    </a:lnTo>
                    <a:lnTo>
                      <a:pt x="868" y="301"/>
                    </a:lnTo>
                    <a:lnTo>
                      <a:pt x="903" y="291"/>
                    </a:lnTo>
                    <a:lnTo>
                      <a:pt x="934" y="278"/>
                    </a:lnTo>
                    <a:lnTo>
                      <a:pt x="968" y="270"/>
                    </a:lnTo>
                    <a:lnTo>
                      <a:pt x="999" y="257"/>
                    </a:lnTo>
                    <a:lnTo>
                      <a:pt x="1034" y="249"/>
                    </a:lnTo>
                    <a:lnTo>
                      <a:pt x="1068" y="243"/>
                    </a:lnTo>
                    <a:lnTo>
                      <a:pt x="1104" y="243"/>
                    </a:lnTo>
                    <a:lnTo>
                      <a:pt x="1143" y="235"/>
                    </a:lnTo>
                    <a:lnTo>
                      <a:pt x="1183" y="235"/>
                    </a:lnTo>
                    <a:lnTo>
                      <a:pt x="1222" y="230"/>
                    </a:lnTo>
                    <a:lnTo>
                      <a:pt x="1261" y="226"/>
                    </a:lnTo>
                    <a:lnTo>
                      <a:pt x="1287" y="230"/>
                    </a:lnTo>
                    <a:lnTo>
                      <a:pt x="1313" y="235"/>
                    </a:lnTo>
                    <a:lnTo>
                      <a:pt x="1339" y="239"/>
                    </a:lnTo>
                    <a:lnTo>
                      <a:pt x="1365" y="243"/>
                    </a:lnTo>
                    <a:lnTo>
                      <a:pt x="1392" y="243"/>
                    </a:lnTo>
                    <a:lnTo>
                      <a:pt x="1418" y="249"/>
                    </a:lnTo>
                    <a:lnTo>
                      <a:pt x="1444" y="253"/>
                    </a:lnTo>
                    <a:lnTo>
                      <a:pt x="1471" y="261"/>
                    </a:lnTo>
                    <a:lnTo>
                      <a:pt x="1492" y="274"/>
                    </a:lnTo>
                    <a:lnTo>
                      <a:pt x="1515" y="301"/>
                    </a:lnTo>
                    <a:lnTo>
                      <a:pt x="1519" y="327"/>
                    </a:lnTo>
                    <a:lnTo>
                      <a:pt x="1505" y="366"/>
                    </a:lnTo>
                    <a:lnTo>
                      <a:pt x="1488" y="383"/>
                    </a:lnTo>
                    <a:lnTo>
                      <a:pt x="1461" y="375"/>
                    </a:lnTo>
                    <a:lnTo>
                      <a:pt x="1436" y="370"/>
                    </a:lnTo>
                    <a:lnTo>
                      <a:pt x="1409" y="366"/>
                    </a:lnTo>
                    <a:lnTo>
                      <a:pt x="1383" y="366"/>
                    </a:lnTo>
                    <a:lnTo>
                      <a:pt x="1357" y="362"/>
                    </a:lnTo>
                    <a:lnTo>
                      <a:pt x="1335" y="362"/>
                    </a:lnTo>
                    <a:lnTo>
                      <a:pt x="1309" y="362"/>
                    </a:lnTo>
                    <a:lnTo>
                      <a:pt x="1287" y="366"/>
                    </a:lnTo>
                    <a:lnTo>
                      <a:pt x="1239" y="366"/>
                    </a:lnTo>
                    <a:lnTo>
                      <a:pt x="1195" y="375"/>
                    </a:lnTo>
                    <a:lnTo>
                      <a:pt x="1147" y="387"/>
                    </a:lnTo>
                    <a:lnTo>
                      <a:pt x="1104" y="401"/>
                    </a:lnTo>
                    <a:lnTo>
                      <a:pt x="1068" y="401"/>
                    </a:lnTo>
                    <a:lnTo>
                      <a:pt x="1034" y="410"/>
                    </a:lnTo>
                    <a:lnTo>
                      <a:pt x="999" y="423"/>
                    </a:lnTo>
                    <a:lnTo>
                      <a:pt x="982" y="435"/>
                    </a:lnTo>
                    <a:lnTo>
                      <a:pt x="964" y="435"/>
                    </a:lnTo>
                    <a:lnTo>
                      <a:pt x="947" y="445"/>
                    </a:lnTo>
                    <a:lnTo>
                      <a:pt x="934" y="458"/>
                    </a:lnTo>
                    <a:lnTo>
                      <a:pt x="930" y="471"/>
                    </a:lnTo>
                    <a:lnTo>
                      <a:pt x="934" y="497"/>
                    </a:lnTo>
                    <a:lnTo>
                      <a:pt x="942" y="523"/>
                    </a:lnTo>
                    <a:lnTo>
                      <a:pt x="951" y="550"/>
                    </a:lnTo>
                    <a:lnTo>
                      <a:pt x="959" y="575"/>
                    </a:lnTo>
                    <a:lnTo>
                      <a:pt x="964" y="602"/>
                    </a:lnTo>
                    <a:lnTo>
                      <a:pt x="968" y="632"/>
                    </a:lnTo>
                    <a:lnTo>
                      <a:pt x="964" y="663"/>
                    </a:lnTo>
                    <a:lnTo>
                      <a:pt x="964" y="698"/>
                    </a:lnTo>
                    <a:lnTo>
                      <a:pt x="938" y="707"/>
                    </a:lnTo>
                    <a:lnTo>
                      <a:pt x="916" y="711"/>
                    </a:lnTo>
                    <a:lnTo>
                      <a:pt x="894" y="707"/>
                    </a:lnTo>
                    <a:lnTo>
                      <a:pt x="872" y="698"/>
                    </a:lnTo>
                    <a:lnTo>
                      <a:pt x="846" y="667"/>
                    </a:lnTo>
                    <a:lnTo>
                      <a:pt x="833" y="632"/>
                    </a:lnTo>
                    <a:lnTo>
                      <a:pt x="820" y="593"/>
                    </a:lnTo>
                    <a:lnTo>
                      <a:pt x="811" y="554"/>
                    </a:lnTo>
                    <a:lnTo>
                      <a:pt x="798" y="510"/>
                    </a:lnTo>
                    <a:lnTo>
                      <a:pt x="785" y="471"/>
                    </a:lnTo>
                    <a:lnTo>
                      <a:pt x="767" y="431"/>
                    </a:lnTo>
                    <a:lnTo>
                      <a:pt x="750" y="401"/>
                    </a:lnTo>
                    <a:lnTo>
                      <a:pt x="724" y="366"/>
                    </a:lnTo>
                    <a:lnTo>
                      <a:pt x="702" y="335"/>
                    </a:lnTo>
                    <a:lnTo>
                      <a:pt x="676" y="309"/>
                    </a:lnTo>
                    <a:lnTo>
                      <a:pt x="654" y="283"/>
                    </a:lnTo>
                    <a:lnTo>
                      <a:pt x="623" y="257"/>
                    </a:lnTo>
                    <a:lnTo>
                      <a:pt x="598" y="230"/>
                    </a:lnTo>
                    <a:lnTo>
                      <a:pt x="567" y="209"/>
                    </a:lnTo>
                    <a:lnTo>
                      <a:pt x="536" y="196"/>
                    </a:lnTo>
                    <a:lnTo>
                      <a:pt x="502" y="178"/>
                    </a:lnTo>
                    <a:lnTo>
                      <a:pt x="466" y="165"/>
                    </a:lnTo>
                    <a:lnTo>
                      <a:pt x="431" y="152"/>
                    </a:lnTo>
                    <a:lnTo>
                      <a:pt x="401" y="148"/>
                    </a:lnTo>
                    <a:lnTo>
                      <a:pt x="366" y="134"/>
                    </a:lnTo>
                    <a:lnTo>
                      <a:pt x="331" y="134"/>
                    </a:lnTo>
                    <a:lnTo>
                      <a:pt x="297" y="134"/>
                    </a:lnTo>
                    <a:lnTo>
                      <a:pt x="261" y="139"/>
                    </a:lnTo>
                    <a:lnTo>
                      <a:pt x="218" y="126"/>
                    </a:lnTo>
                    <a:lnTo>
                      <a:pt x="174" y="126"/>
                    </a:lnTo>
                    <a:lnTo>
                      <a:pt x="126" y="126"/>
                    </a:lnTo>
                    <a:lnTo>
                      <a:pt x="86" y="139"/>
                    </a:lnTo>
                    <a:lnTo>
                      <a:pt x="52" y="130"/>
                    </a:lnTo>
                    <a:lnTo>
                      <a:pt x="34" y="109"/>
                    </a:lnTo>
                    <a:lnTo>
                      <a:pt x="17" y="86"/>
                    </a:lnTo>
                    <a:lnTo>
                      <a:pt x="0" y="69"/>
                    </a:lnTo>
                    <a:lnTo>
                      <a:pt x="4" y="43"/>
                    </a:lnTo>
                    <a:lnTo>
                      <a:pt x="21" y="30"/>
                    </a:lnTo>
                    <a:lnTo>
                      <a:pt x="34" y="17"/>
                    </a:lnTo>
                    <a:lnTo>
                      <a:pt x="56" y="13"/>
                    </a:lnTo>
                    <a:lnTo>
                      <a:pt x="95" y="4"/>
                    </a:lnTo>
                    <a:lnTo>
                      <a:pt x="139" y="0"/>
                    </a:lnTo>
                    <a:lnTo>
                      <a:pt x="170" y="0"/>
                    </a:lnTo>
                    <a:lnTo>
                      <a:pt x="201" y="0"/>
                    </a:lnTo>
                    <a:lnTo>
                      <a:pt x="230" y="0"/>
                    </a:lnTo>
                    <a:lnTo>
                      <a:pt x="266" y="8"/>
                    </a:lnTo>
                    <a:lnTo>
                      <a:pt x="297" y="8"/>
                    </a:lnTo>
                    <a:lnTo>
                      <a:pt x="331" y="17"/>
                    </a:lnTo>
                    <a:lnTo>
                      <a:pt x="362" y="21"/>
                    </a:lnTo>
                    <a:lnTo>
                      <a:pt x="397" y="34"/>
                    </a:lnTo>
                    <a:lnTo>
                      <a:pt x="427" y="38"/>
                    </a:lnTo>
                    <a:lnTo>
                      <a:pt x="458" y="47"/>
                    </a:lnTo>
                    <a:lnTo>
                      <a:pt x="489" y="56"/>
                    </a:lnTo>
                    <a:lnTo>
                      <a:pt x="523" y="69"/>
                    </a:lnTo>
                    <a:lnTo>
                      <a:pt x="550" y="82"/>
                    </a:lnTo>
                    <a:lnTo>
                      <a:pt x="584" y="95"/>
                    </a:lnTo>
                    <a:lnTo>
                      <a:pt x="610" y="109"/>
                    </a:lnTo>
                    <a:lnTo>
                      <a:pt x="6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32"/>
              <p:cNvSpPr>
                <a:spLocks/>
              </p:cNvSpPr>
              <p:nvPr/>
            </p:nvSpPr>
            <p:spPr bwMode="auto">
              <a:xfrm>
                <a:off x="1324" y="1514"/>
                <a:ext cx="396" cy="186"/>
              </a:xfrm>
              <a:custGeom>
                <a:avLst/>
                <a:gdLst>
                  <a:gd name="T0" fmla="*/ 1 w 1187"/>
                  <a:gd name="T1" fmla="*/ 0 h 558"/>
                  <a:gd name="T2" fmla="*/ 1 w 1187"/>
                  <a:gd name="T3" fmla="*/ 0 h 558"/>
                  <a:gd name="T4" fmla="*/ 1 w 1187"/>
                  <a:gd name="T5" fmla="*/ 0 h 558"/>
                  <a:gd name="T6" fmla="*/ 1 w 1187"/>
                  <a:gd name="T7" fmla="*/ 0 h 558"/>
                  <a:gd name="T8" fmla="*/ 1 w 1187"/>
                  <a:gd name="T9" fmla="*/ 0 h 558"/>
                  <a:gd name="T10" fmla="*/ 1 w 1187"/>
                  <a:gd name="T11" fmla="*/ 0 h 558"/>
                  <a:gd name="T12" fmla="*/ 1 w 1187"/>
                  <a:gd name="T13" fmla="*/ 0 h 558"/>
                  <a:gd name="T14" fmla="*/ 1 w 1187"/>
                  <a:gd name="T15" fmla="*/ 0 h 558"/>
                  <a:gd name="T16" fmla="*/ 1 w 1187"/>
                  <a:gd name="T17" fmla="*/ 0 h 558"/>
                  <a:gd name="T18" fmla="*/ 2 w 1187"/>
                  <a:gd name="T19" fmla="*/ 0 h 558"/>
                  <a:gd name="T20" fmla="*/ 2 w 1187"/>
                  <a:gd name="T21" fmla="*/ 0 h 558"/>
                  <a:gd name="T22" fmla="*/ 2 w 1187"/>
                  <a:gd name="T23" fmla="*/ 0 h 558"/>
                  <a:gd name="T24" fmla="*/ 2 w 1187"/>
                  <a:gd name="T25" fmla="*/ 1 h 558"/>
                  <a:gd name="T26" fmla="*/ 2 w 1187"/>
                  <a:gd name="T27" fmla="*/ 1 h 558"/>
                  <a:gd name="T28" fmla="*/ 2 w 1187"/>
                  <a:gd name="T29" fmla="*/ 1 h 558"/>
                  <a:gd name="T30" fmla="*/ 2 w 1187"/>
                  <a:gd name="T31" fmla="*/ 1 h 558"/>
                  <a:gd name="T32" fmla="*/ 2 w 1187"/>
                  <a:gd name="T33" fmla="*/ 1 h 558"/>
                  <a:gd name="T34" fmla="*/ 2 w 1187"/>
                  <a:gd name="T35" fmla="*/ 1 h 558"/>
                  <a:gd name="T36" fmla="*/ 2 w 1187"/>
                  <a:gd name="T37" fmla="*/ 1 h 558"/>
                  <a:gd name="T38" fmla="*/ 2 w 1187"/>
                  <a:gd name="T39" fmla="*/ 1 h 558"/>
                  <a:gd name="T40" fmla="*/ 1 w 1187"/>
                  <a:gd name="T41" fmla="*/ 1 h 558"/>
                  <a:gd name="T42" fmla="*/ 1 w 1187"/>
                  <a:gd name="T43" fmla="*/ 1 h 558"/>
                  <a:gd name="T44" fmla="*/ 1 w 1187"/>
                  <a:gd name="T45" fmla="*/ 0 h 558"/>
                  <a:gd name="T46" fmla="*/ 1 w 1187"/>
                  <a:gd name="T47" fmla="*/ 0 h 558"/>
                  <a:gd name="T48" fmla="*/ 1 w 1187"/>
                  <a:gd name="T49" fmla="*/ 0 h 558"/>
                  <a:gd name="T50" fmla="*/ 1 w 1187"/>
                  <a:gd name="T51" fmla="*/ 0 h 558"/>
                  <a:gd name="T52" fmla="*/ 1 w 1187"/>
                  <a:gd name="T53" fmla="*/ 0 h 558"/>
                  <a:gd name="T54" fmla="*/ 1 w 1187"/>
                  <a:gd name="T55" fmla="*/ 0 h 558"/>
                  <a:gd name="T56" fmla="*/ 1 w 1187"/>
                  <a:gd name="T57" fmla="*/ 0 h 558"/>
                  <a:gd name="T58" fmla="*/ 1 w 1187"/>
                  <a:gd name="T59" fmla="*/ 0 h 558"/>
                  <a:gd name="T60" fmla="*/ 1 w 1187"/>
                  <a:gd name="T61" fmla="*/ 0 h 558"/>
                  <a:gd name="T62" fmla="*/ 1 w 1187"/>
                  <a:gd name="T63" fmla="*/ 0 h 558"/>
                  <a:gd name="T64" fmla="*/ 1 w 1187"/>
                  <a:gd name="T65" fmla="*/ 1 h 558"/>
                  <a:gd name="T66" fmla="*/ 1 w 1187"/>
                  <a:gd name="T67" fmla="*/ 1 h 558"/>
                  <a:gd name="T68" fmla="*/ 1 w 1187"/>
                  <a:gd name="T69" fmla="*/ 1 h 558"/>
                  <a:gd name="T70" fmla="*/ 1 w 1187"/>
                  <a:gd name="T71" fmla="*/ 0 h 558"/>
                  <a:gd name="T72" fmla="*/ 1 w 1187"/>
                  <a:gd name="T73" fmla="*/ 0 h 558"/>
                  <a:gd name="T74" fmla="*/ 1 w 1187"/>
                  <a:gd name="T75" fmla="*/ 0 h 558"/>
                  <a:gd name="T76" fmla="*/ 1 w 1187"/>
                  <a:gd name="T77" fmla="*/ 0 h 558"/>
                  <a:gd name="T78" fmla="*/ 1 w 1187"/>
                  <a:gd name="T79" fmla="*/ 0 h 558"/>
                  <a:gd name="T80" fmla="*/ 0 w 1187"/>
                  <a:gd name="T81" fmla="*/ 0 h 558"/>
                  <a:gd name="T82" fmla="*/ 0 w 1187"/>
                  <a:gd name="T83" fmla="*/ 0 h 558"/>
                  <a:gd name="T84" fmla="*/ 0 w 1187"/>
                  <a:gd name="T85" fmla="*/ 0 h 558"/>
                  <a:gd name="T86" fmla="*/ 0 w 1187"/>
                  <a:gd name="T87" fmla="*/ 0 h 558"/>
                  <a:gd name="T88" fmla="*/ 0 w 1187"/>
                  <a:gd name="T89" fmla="*/ 0 h 558"/>
                  <a:gd name="T90" fmla="*/ 0 w 1187"/>
                  <a:gd name="T91" fmla="*/ 0 h 558"/>
                  <a:gd name="T92" fmla="*/ 0 w 1187"/>
                  <a:gd name="T93" fmla="*/ 0 h 558"/>
                  <a:gd name="T94" fmla="*/ 0 w 1187"/>
                  <a:gd name="T95" fmla="*/ 0 h 558"/>
                  <a:gd name="T96" fmla="*/ 0 w 1187"/>
                  <a:gd name="T97" fmla="*/ 0 h 558"/>
                  <a:gd name="T98" fmla="*/ 0 w 1187"/>
                  <a:gd name="T99" fmla="*/ 0 h 558"/>
                  <a:gd name="T100" fmla="*/ 0 w 1187"/>
                  <a:gd name="T101" fmla="*/ 0 h 558"/>
                  <a:gd name="T102" fmla="*/ 0 w 1187"/>
                  <a:gd name="T103" fmla="*/ 0 h 558"/>
                  <a:gd name="T104" fmla="*/ 0 w 1187"/>
                  <a:gd name="T105" fmla="*/ 0 h 558"/>
                  <a:gd name="T106" fmla="*/ 1 w 1187"/>
                  <a:gd name="T107" fmla="*/ 0 h 558"/>
                  <a:gd name="T108" fmla="*/ 1 w 1187"/>
                  <a:gd name="T109" fmla="*/ 0 h 558"/>
                  <a:gd name="T110" fmla="*/ 1 w 1187"/>
                  <a:gd name="T111" fmla="*/ 0 h 558"/>
                  <a:gd name="T112" fmla="*/ 1 w 1187"/>
                  <a:gd name="T113" fmla="*/ 0 h 5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87" h="558">
                    <a:moveTo>
                      <a:pt x="559" y="69"/>
                    </a:moveTo>
                    <a:lnTo>
                      <a:pt x="585" y="44"/>
                    </a:lnTo>
                    <a:lnTo>
                      <a:pt x="611" y="31"/>
                    </a:lnTo>
                    <a:lnTo>
                      <a:pt x="642" y="17"/>
                    </a:lnTo>
                    <a:lnTo>
                      <a:pt x="672" y="13"/>
                    </a:lnTo>
                    <a:lnTo>
                      <a:pt x="698" y="8"/>
                    </a:lnTo>
                    <a:lnTo>
                      <a:pt x="734" y="8"/>
                    </a:lnTo>
                    <a:lnTo>
                      <a:pt x="764" y="13"/>
                    </a:lnTo>
                    <a:lnTo>
                      <a:pt x="799" y="22"/>
                    </a:lnTo>
                    <a:lnTo>
                      <a:pt x="830" y="27"/>
                    </a:lnTo>
                    <a:lnTo>
                      <a:pt x="860" y="39"/>
                    </a:lnTo>
                    <a:lnTo>
                      <a:pt x="891" y="52"/>
                    </a:lnTo>
                    <a:lnTo>
                      <a:pt x="920" y="65"/>
                    </a:lnTo>
                    <a:lnTo>
                      <a:pt x="947" y="79"/>
                    </a:lnTo>
                    <a:lnTo>
                      <a:pt x="978" y="92"/>
                    </a:lnTo>
                    <a:lnTo>
                      <a:pt x="1004" y="104"/>
                    </a:lnTo>
                    <a:lnTo>
                      <a:pt x="1030" y="123"/>
                    </a:lnTo>
                    <a:lnTo>
                      <a:pt x="1065" y="161"/>
                    </a:lnTo>
                    <a:lnTo>
                      <a:pt x="1104" y="201"/>
                    </a:lnTo>
                    <a:lnTo>
                      <a:pt x="1117" y="223"/>
                    </a:lnTo>
                    <a:lnTo>
                      <a:pt x="1131" y="244"/>
                    </a:lnTo>
                    <a:lnTo>
                      <a:pt x="1139" y="271"/>
                    </a:lnTo>
                    <a:lnTo>
                      <a:pt x="1152" y="297"/>
                    </a:lnTo>
                    <a:lnTo>
                      <a:pt x="1165" y="336"/>
                    </a:lnTo>
                    <a:lnTo>
                      <a:pt x="1179" y="376"/>
                    </a:lnTo>
                    <a:lnTo>
                      <a:pt x="1183" y="415"/>
                    </a:lnTo>
                    <a:lnTo>
                      <a:pt x="1170" y="454"/>
                    </a:lnTo>
                    <a:lnTo>
                      <a:pt x="1174" y="467"/>
                    </a:lnTo>
                    <a:lnTo>
                      <a:pt x="1179" y="484"/>
                    </a:lnTo>
                    <a:lnTo>
                      <a:pt x="1179" y="497"/>
                    </a:lnTo>
                    <a:lnTo>
                      <a:pt x="1187" y="506"/>
                    </a:lnTo>
                    <a:lnTo>
                      <a:pt x="1179" y="515"/>
                    </a:lnTo>
                    <a:lnTo>
                      <a:pt x="1170" y="524"/>
                    </a:lnTo>
                    <a:lnTo>
                      <a:pt x="1161" y="537"/>
                    </a:lnTo>
                    <a:lnTo>
                      <a:pt x="1170" y="558"/>
                    </a:lnTo>
                    <a:lnTo>
                      <a:pt x="1152" y="558"/>
                    </a:lnTo>
                    <a:lnTo>
                      <a:pt x="1135" y="558"/>
                    </a:lnTo>
                    <a:lnTo>
                      <a:pt x="1122" y="533"/>
                    </a:lnTo>
                    <a:lnTo>
                      <a:pt x="1113" y="506"/>
                    </a:lnTo>
                    <a:lnTo>
                      <a:pt x="1100" y="480"/>
                    </a:lnTo>
                    <a:lnTo>
                      <a:pt x="1095" y="454"/>
                    </a:lnTo>
                    <a:lnTo>
                      <a:pt x="1087" y="428"/>
                    </a:lnTo>
                    <a:lnTo>
                      <a:pt x="1078" y="401"/>
                    </a:lnTo>
                    <a:lnTo>
                      <a:pt x="1060" y="376"/>
                    </a:lnTo>
                    <a:lnTo>
                      <a:pt x="1047" y="349"/>
                    </a:lnTo>
                    <a:lnTo>
                      <a:pt x="1035" y="309"/>
                    </a:lnTo>
                    <a:lnTo>
                      <a:pt x="1012" y="284"/>
                    </a:lnTo>
                    <a:lnTo>
                      <a:pt x="978" y="257"/>
                    </a:lnTo>
                    <a:lnTo>
                      <a:pt x="943" y="244"/>
                    </a:lnTo>
                    <a:lnTo>
                      <a:pt x="926" y="223"/>
                    </a:lnTo>
                    <a:lnTo>
                      <a:pt x="912" y="219"/>
                    </a:lnTo>
                    <a:lnTo>
                      <a:pt x="895" y="213"/>
                    </a:lnTo>
                    <a:lnTo>
                      <a:pt x="872" y="209"/>
                    </a:lnTo>
                    <a:lnTo>
                      <a:pt x="872" y="227"/>
                    </a:lnTo>
                    <a:lnTo>
                      <a:pt x="851" y="209"/>
                    </a:lnTo>
                    <a:lnTo>
                      <a:pt x="824" y="205"/>
                    </a:lnTo>
                    <a:lnTo>
                      <a:pt x="794" y="205"/>
                    </a:lnTo>
                    <a:lnTo>
                      <a:pt x="768" y="209"/>
                    </a:lnTo>
                    <a:lnTo>
                      <a:pt x="742" y="209"/>
                    </a:lnTo>
                    <a:lnTo>
                      <a:pt x="715" y="219"/>
                    </a:lnTo>
                    <a:lnTo>
                      <a:pt x="690" y="223"/>
                    </a:lnTo>
                    <a:lnTo>
                      <a:pt x="663" y="227"/>
                    </a:lnTo>
                    <a:lnTo>
                      <a:pt x="667" y="261"/>
                    </a:lnTo>
                    <a:lnTo>
                      <a:pt x="686" y="301"/>
                    </a:lnTo>
                    <a:lnTo>
                      <a:pt x="690" y="336"/>
                    </a:lnTo>
                    <a:lnTo>
                      <a:pt x="681" y="367"/>
                    </a:lnTo>
                    <a:lnTo>
                      <a:pt x="663" y="376"/>
                    </a:lnTo>
                    <a:lnTo>
                      <a:pt x="646" y="380"/>
                    </a:lnTo>
                    <a:lnTo>
                      <a:pt x="624" y="380"/>
                    </a:lnTo>
                    <a:lnTo>
                      <a:pt x="611" y="384"/>
                    </a:lnTo>
                    <a:lnTo>
                      <a:pt x="598" y="345"/>
                    </a:lnTo>
                    <a:lnTo>
                      <a:pt x="585" y="314"/>
                    </a:lnTo>
                    <a:lnTo>
                      <a:pt x="567" y="288"/>
                    </a:lnTo>
                    <a:lnTo>
                      <a:pt x="550" y="267"/>
                    </a:lnTo>
                    <a:lnTo>
                      <a:pt x="523" y="240"/>
                    </a:lnTo>
                    <a:lnTo>
                      <a:pt x="502" y="219"/>
                    </a:lnTo>
                    <a:lnTo>
                      <a:pt x="475" y="196"/>
                    </a:lnTo>
                    <a:lnTo>
                      <a:pt x="454" y="175"/>
                    </a:lnTo>
                    <a:lnTo>
                      <a:pt x="410" y="157"/>
                    </a:lnTo>
                    <a:lnTo>
                      <a:pt x="366" y="144"/>
                    </a:lnTo>
                    <a:lnTo>
                      <a:pt x="318" y="135"/>
                    </a:lnTo>
                    <a:lnTo>
                      <a:pt x="279" y="140"/>
                    </a:lnTo>
                    <a:lnTo>
                      <a:pt x="270" y="157"/>
                    </a:lnTo>
                    <a:lnTo>
                      <a:pt x="258" y="161"/>
                    </a:lnTo>
                    <a:lnTo>
                      <a:pt x="240" y="165"/>
                    </a:lnTo>
                    <a:lnTo>
                      <a:pt x="227" y="175"/>
                    </a:lnTo>
                    <a:lnTo>
                      <a:pt x="192" y="183"/>
                    </a:lnTo>
                    <a:lnTo>
                      <a:pt x="166" y="196"/>
                    </a:lnTo>
                    <a:lnTo>
                      <a:pt x="144" y="213"/>
                    </a:lnTo>
                    <a:lnTo>
                      <a:pt x="122" y="236"/>
                    </a:lnTo>
                    <a:lnTo>
                      <a:pt x="96" y="244"/>
                    </a:lnTo>
                    <a:lnTo>
                      <a:pt x="74" y="257"/>
                    </a:lnTo>
                    <a:lnTo>
                      <a:pt x="44" y="253"/>
                    </a:lnTo>
                    <a:lnTo>
                      <a:pt x="17" y="244"/>
                    </a:lnTo>
                    <a:lnTo>
                      <a:pt x="9" y="236"/>
                    </a:lnTo>
                    <a:lnTo>
                      <a:pt x="0" y="227"/>
                    </a:lnTo>
                    <a:lnTo>
                      <a:pt x="26" y="188"/>
                    </a:lnTo>
                    <a:lnTo>
                      <a:pt x="57" y="148"/>
                    </a:lnTo>
                    <a:lnTo>
                      <a:pt x="92" y="109"/>
                    </a:lnTo>
                    <a:lnTo>
                      <a:pt x="131" y="79"/>
                    </a:lnTo>
                    <a:lnTo>
                      <a:pt x="170" y="48"/>
                    </a:lnTo>
                    <a:lnTo>
                      <a:pt x="214" y="27"/>
                    </a:lnTo>
                    <a:lnTo>
                      <a:pt x="235" y="13"/>
                    </a:lnTo>
                    <a:lnTo>
                      <a:pt x="262" y="8"/>
                    </a:lnTo>
                    <a:lnTo>
                      <a:pt x="288" y="0"/>
                    </a:lnTo>
                    <a:lnTo>
                      <a:pt x="314" y="0"/>
                    </a:lnTo>
                    <a:lnTo>
                      <a:pt x="345" y="0"/>
                    </a:lnTo>
                    <a:lnTo>
                      <a:pt x="379" y="0"/>
                    </a:lnTo>
                    <a:lnTo>
                      <a:pt x="414" y="4"/>
                    </a:lnTo>
                    <a:lnTo>
                      <a:pt x="450" y="13"/>
                    </a:lnTo>
                    <a:lnTo>
                      <a:pt x="480" y="22"/>
                    </a:lnTo>
                    <a:lnTo>
                      <a:pt x="511" y="35"/>
                    </a:lnTo>
                    <a:lnTo>
                      <a:pt x="533" y="48"/>
                    </a:lnTo>
                    <a:lnTo>
                      <a:pt x="559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33"/>
              <p:cNvSpPr>
                <a:spLocks/>
              </p:cNvSpPr>
              <p:nvPr/>
            </p:nvSpPr>
            <p:spPr bwMode="auto">
              <a:xfrm>
                <a:off x="3674" y="1522"/>
                <a:ext cx="195" cy="196"/>
              </a:xfrm>
              <a:custGeom>
                <a:avLst/>
                <a:gdLst>
                  <a:gd name="T0" fmla="*/ 0 w 585"/>
                  <a:gd name="T1" fmla="*/ 0 h 589"/>
                  <a:gd name="T2" fmla="*/ 0 w 585"/>
                  <a:gd name="T3" fmla="*/ 0 h 589"/>
                  <a:gd name="T4" fmla="*/ 0 w 585"/>
                  <a:gd name="T5" fmla="*/ 0 h 589"/>
                  <a:gd name="T6" fmla="*/ 1 w 585"/>
                  <a:gd name="T7" fmla="*/ 1 h 589"/>
                  <a:gd name="T8" fmla="*/ 1 w 585"/>
                  <a:gd name="T9" fmla="*/ 1 h 589"/>
                  <a:gd name="T10" fmla="*/ 1 w 585"/>
                  <a:gd name="T11" fmla="*/ 1 h 589"/>
                  <a:gd name="T12" fmla="*/ 1 w 585"/>
                  <a:gd name="T13" fmla="*/ 1 h 589"/>
                  <a:gd name="T14" fmla="*/ 1 w 585"/>
                  <a:gd name="T15" fmla="*/ 1 h 589"/>
                  <a:gd name="T16" fmla="*/ 1 w 585"/>
                  <a:gd name="T17" fmla="*/ 1 h 589"/>
                  <a:gd name="T18" fmla="*/ 1 w 585"/>
                  <a:gd name="T19" fmla="*/ 1 h 589"/>
                  <a:gd name="T20" fmla="*/ 1 w 585"/>
                  <a:gd name="T21" fmla="*/ 1 h 589"/>
                  <a:gd name="T22" fmla="*/ 1 w 585"/>
                  <a:gd name="T23" fmla="*/ 1 h 589"/>
                  <a:gd name="T24" fmla="*/ 1 w 585"/>
                  <a:gd name="T25" fmla="*/ 1 h 589"/>
                  <a:gd name="T26" fmla="*/ 0 w 585"/>
                  <a:gd name="T27" fmla="*/ 1 h 589"/>
                  <a:gd name="T28" fmla="*/ 0 w 585"/>
                  <a:gd name="T29" fmla="*/ 1 h 589"/>
                  <a:gd name="T30" fmla="*/ 0 w 585"/>
                  <a:gd name="T31" fmla="*/ 1 h 589"/>
                  <a:gd name="T32" fmla="*/ 0 w 585"/>
                  <a:gd name="T33" fmla="*/ 1 h 589"/>
                  <a:gd name="T34" fmla="*/ 0 w 585"/>
                  <a:gd name="T35" fmla="*/ 1 h 589"/>
                  <a:gd name="T36" fmla="*/ 0 w 585"/>
                  <a:gd name="T37" fmla="*/ 1 h 589"/>
                  <a:gd name="T38" fmla="*/ 0 w 585"/>
                  <a:gd name="T39" fmla="*/ 1 h 589"/>
                  <a:gd name="T40" fmla="*/ 0 w 585"/>
                  <a:gd name="T41" fmla="*/ 1 h 589"/>
                  <a:gd name="T42" fmla="*/ 0 w 585"/>
                  <a:gd name="T43" fmla="*/ 1 h 589"/>
                  <a:gd name="T44" fmla="*/ 0 w 585"/>
                  <a:gd name="T45" fmla="*/ 0 h 589"/>
                  <a:gd name="T46" fmla="*/ 0 w 585"/>
                  <a:gd name="T47" fmla="*/ 0 h 589"/>
                  <a:gd name="T48" fmla="*/ 0 w 585"/>
                  <a:gd name="T49" fmla="*/ 0 h 589"/>
                  <a:gd name="T50" fmla="*/ 0 w 585"/>
                  <a:gd name="T51" fmla="*/ 0 h 589"/>
                  <a:gd name="T52" fmla="*/ 0 w 585"/>
                  <a:gd name="T53" fmla="*/ 0 h 589"/>
                  <a:gd name="T54" fmla="*/ 0 w 585"/>
                  <a:gd name="T55" fmla="*/ 0 h 589"/>
                  <a:gd name="T56" fmla="*/ 0 w 585"/>
                  <a:gd name="T57" fmla="*/ 0 h 589"/>
                  <a:gd name="T58" fmla="*/ 0 w 585"/>
                  <a:gd name="T59" fmla="*/ 0 h 589"/>
                  <a:gd name="T60" fmla="*/ 0 w 585"/>
                  <a:gd name="T61" fmla="*/ 0 h 589"/>
                  <a:gd name="T62" fmla="*/ 0 w 585"/>
                  <a:gd name="T63" fmla="*/ 0 h 589"/>
                  <a:gd name="T64" fmla="*/ 0 w 585"/>
                  <a:gd name="T65" fmla="*/ 0 h 589"/>
                  <a:gd name="T66" fmla="*/ 0 w 585"/>
                  <a:gd name="T67" fmla="*/ 0 h 589"/>
                  <a:gd name="T68" fmla="*/ 0 w 585"/>
                  <a:gd name="T69" fmla="*/ 0 h 589"/>
                  <a:gd name="T70" fmla="*/ 0 w 585"/>
                  <a:gd name="T71" fmla="*/ 0 h 5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5" h="589">
                    <a:moveTo>
                      <a:pt x="296" y="239"/>
                    </a:moveTo>
                    <a:lnTo>
                      <a:pt x="296" y="275"/>
                    </a:lnTo>
                    <a:lnTo>
                      <a:pt x="301" y="306"/>
                    </a:lnTo>
                    <a:lnTo>
                      <a:pt x="309" y="331"/>
                    </a:lnTo>
                    <a:lnTo>
                      <a:pt x="332" y="362"/>
                    </a:lnTo>
                    <a:lnTo>
                      <a:pt x="362" y="362"/>
                    </a:lnTo>
                    <a:lnTo>
                      <a:pt x="392" y="371"/>
                    </a:lnTo>
                    <a:lnTo>
                      <a:pt x="418" y="379"/>
                    </a:lnTo>
                    <a:lnTo>
                      <a:pt x="449" y="393"/>
                    </a:lnTo>
                    <a:lnTo>
                      <a:pt x="470" y="406"/>
                    </a:lnTo>
                    <a:lnTo>
                      <a:pt x="497" y="427"/>
                    </a:lnTo>
                    <a:lnTo>
                      <a:pt x="518" y="445"/>
                    </a:lnTo>
                    <a:lnTo>
                      <a:pt x="541" y="467"/>
                    </a:lnTo>
                    <a:lnTo>
                      <a:pt x="558" y="493"/>
                    </a:lnTo>
                    <a:lnTo>
                      <a:pt x="576" y="528"/>
                    </a:lnTo>
                    <a:lnTo>
                      <a:pt x="585" y="559"/>
                    </a:lnTo>
                    <a:lnTo>
                      <a:pt x="576" y="589"/>
                    </a:lnTo>
                    <a:lnTo>
                      <a:pt x="537" y="589"/>
                    </a:lnTo>
                    <a:lnTo>
                      <a:pt x="506" y="563"/>
                    </a:lnTo>
                    <a:lnTo>
                      <a:pt x="493" y="541"/>
                    </a:lnTo>
                    <a:lnTo>
                      <a:pt x="480" y="519"/>
                    </a:lnTo>
                    <a:lnTo>
                      <a:pt x="466" y="498"/>
                    </a:lnTo>
                    <a:lnTo>
                      <a:pt x="453" y="484"/>
                    </a:lnTo>
                    <a:lnTo>
                      <a:pt x="436" y="471"/>
                    </a:lnTo>
                    <a:lnTo>
                      <a:pt x="414" y="458"/>
                    </a:lnTo>
                    <a:lnTo>
                      <a:pt x="388" y="450"/>
                    </a:lnTo>
                    <a:lnTo>
                      <a:pt x="366" y="450"/>
                    </a:lnTo>
                    <a:lnTo>
                      <a:pt x="349" y="462"/>
                    </a:lnTo>
                    <a:lnTo>
                      <a:pt x="332" y="467"/>
                    </a:lnTo>
                    <a:lnTo>
                      <a:pt x="288" y="475"/>
                    </a:lnTo>
                    <a:lnTo>
                      <a:pt x="244" y="488"/>
                    </a:lnTo>
                    <a:lnTo>
                      <a:pt x="205" y="506"/>
                    </a:lnTo>
                    <a:lnTo>
                      <a:pt x="174" y="536"/>
                    </a:lnTo>
                    <a:lnTo>
                      <a:pt x="144" y="546"/>
                    </a:lnTo>
                    <a:lnTo>
                      <a:pt x="113" y="559"/>
                    </a:lnTo>
                    <a:lnTo>
                      <a:pt x="78" y="559"/>
                    </a:lnTo>
                    <a:lnTo>
                      <a:pt x="52" y="554"/>
                    </a:lnTo>
                    <a:lnTo>
                      <a:pt x="56" y="523"/>
                    </a:lnTo>
                    <a:lnTo>
                      <a:pt x="69" y="498"/>
                    </a:lnTo>
                    <a:lnTo>
                      <a:pt x="87" y="467"/>
                    </a:lnTo>
                    <a:lnTo>
                      <a:pt x="104" y="432"/>
                    </a:lnTo>
                    <a:lnTo>
                      <a:pt x="121" y="423"/>
                    </a:lnTo>
                    <a:lnTo>
                      <a:pt x="139" y="406"/>
                    </a:lnTo>
                    <a:lnTo>
                      <a:pt x="152" y="384"/>
                    </a:lnTo>
                    <a:lnTo>
                      <a:pt x="174" y="379"/>
                    </a:lnTo>
                    <a:lnTo>
                      <a:pt x="169" y="354"/>
                    </a:lnTo>
                    <a:lnTo>
                      <a:pt x="169" y="327"/>
                    </a:lnTo>
                    <a:lnTo>
                      <a:pt x="165" y="301"/>
                    </a:lnTo>
                    <a:lnTo>
                      <a:pt x="161" y="275"/>
                    </a:lnTo>
                    <a:lnTo>
                      <a:pt x="144" y="227"/>
                    </a:lnTo>
                    <a:lnTo>
                      <a:pt x="121" y="187"/>
                    </a:lnTo>
                    <a:lnTo>
                      <a:pt x="100" y="157"/>
                    </a:lnTo>
                    <a:lnTo>
                      <a:pt x="69" y="139"/>
                    </a:lnTo>
                    <a:lnTo>
                      <a:pt x="52" y="126"/>
                    </a:lnTo>
                    <a:lnTo>
                      <a:pt x="35" y="118"/>
                    </a:lnTo>
                    <a:lnTo>
                      <a:pt x="21" y="101"/>
                    </a:lnTo>
                    <a:lnTo>
                      <a:pt x="17" y="82"/>
                    </a:lnTo>
                    <a:lnTo>
                      <a:pt x="0" y="70"/>
                    </a:lnTo>
                    <a:lnTo>
                      <a:pt x="0" y="47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25" y="0"/>
                    </a:lnTo>
                    <a:lnTo>
                      <a:pt x="48" y="5"/>
                    </a:lnTo>
                    <a:lnTo>
                      <a:pt x="87" y="17"/>
                    </a:lnTo>
                    <a:lnTo>
                      <a:pt x="121" y="30"/>
                    </a:lnTo>
                    <a:lnTo>
                      <a:pt x="144" y="43"/>
                    </a:lnTo>
                    <a:lnTo>
                      <a:pt x="169" y="65"/>
                    </a:lnTo>
                    <a:lnTo>
                      <a:pt x="192" y="91"/>
                    </a:lnTo>
                    <a:lnTo>
                      <a:pt x="213" y="122"/>
                    </a:lnTo>
                    <a:lnTo>
                      <a:pt x="231" y="149"/>
                    </a:lnTo>
                    <a:lnTo>
                      <a:pt x="253" y="179"/>
                    </a:lnTo>
                    <a:lnTo>
                      <a:pt x="274" y="209"/>
                    </a:lnTo>
                    <a:lnTo>
                      <a:pt x="296" y="2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34"/>
              <p:cNvSpPr>
                <a:spLocks/>
              </p:cNvSpPr>
              <p:nvPr/>
            </p:nvSpPr>
            <p:spPr bwMode="auto">
              <a:xfrm>
                <a:off x="1080" y="1672"/>
                <a:ext cx="477" cy="164"/>
              </a:xfrm>
              <a:custGeom>
                <a:avLst/>
                <a:gdLst>
                  <a:gd name="T0" fmla="*/ 1 w 1431"/>
                  <a:gd name="T1" fmla="*/ 0 h 493"/>
                  <a:gd name="T2" fmla="*/ 1 w 1431"/>
                  <a:gd name="T3" fmla="*/ 0 h 493"/>
                  <a:gd name="T4" fmla="*/ 1 w 1431"/>
                  <a:gd name="T5" fmla="*/ 0 h 493"/>
                  <a:gd name="T6" fmla="*/ 1 w 1431"/>
                  <a:gd name="T7" fmla="*/ 0 h 493"/>
                  <a:gd name="T8" fmla="*/ 1 w 1431"/>
                  <a:gd name="T9" fmla="*/ 0 h 493"/>
                  <a:gd name="T10" fmla="*/ 1 w 1431"/>
                  <a:gd name="T11" fmla="*/ 0 h 493"/>
                  <a:gd name="T12" fmla="*/ 1 w 1431"/>
                  <a:gd name="T13" fmla="*/ 0 h 493"/>
                  <a:gd name="T14" fmla="*/ 2 w 1431"/>
                  <a:gd name="T15" fmla="*/ 0 h 493"/>
                  <a:gd name="T16" fmla="*/ 2 w 1431"/>
                  <a:gd name="T17" fmla="*/ 0 h 493"/>
                  <a:gd name="T18" fmla="*/ 2 w 1431"/>
                  <a:gd name="T19" fmla="*/ 0 h 493"/>
                  <a:gd name="T20" fmla="*/ 2 w 1431"/>
                  <a:gd name="T21" fmla="*/ 0 h 493"/>
                  <a:gd name="T22" fmla="*/ 2 w 1431"/>
                  <a:gd name="T23" fmla="*/ 0 h 493"/>
                  <a:gd name="T24" fmla="*/ 2 w 1431"/>
                  <a:gd name="T25" fmla="*/ 0 h 493"/>
                  <a:gd name="T26" fmla="*/ 2 w 1431"/>
                  <a:gd name="T27" fmla="*/ 0 h 493"/>
                  <a:gd name="T28" fmla="*/ 2 w 1431"/>
                  <a:gd name="T29" fmla="*/ 0 h 493"/>
                  <a:gd name="T30" fmla="*/ 2 w 1431"/>
                  <a:gd name="T31" fmla="*/ 0 h 493"/>
                  <a:gd name="T32" fmla="*/ 2 w 1431"/>
                  <a:gd name="T33" fmla="*/ 0 h 493"/>
                  <a:gd name="T34" fmla="*/ 2 w 1431"/>
                  <a:gd name="T35" fmla="*/ 0 h 493"/>
                  <a:gd name="T36" fmla="*/ 2 w 1431"/>
                  <a:gd name="T37" fmla="*/ 0 h 493"/>
                  <a:gd name="T38" fmla="*/ 2 w 1431"/>
                  <a:gd name="T39" fmla="*/ 0 h 493"/>
                  <a:gd name="T40" fmla="*/ 2 w 1431"/>
                  <a:gd name="T41" fmla="*/ 0 h 493"/>
                  <a:gd name="T42" fmla="*/ 1 w 1431"/>
                  <a:gd name="T43" fmla="*/ 0 h 493"/>
                  <a:gd name="T44" fmla="*/ 1 w 1431"/>
                  <a:gd name="T45" fmla="*/ 0 h 493"/>
                  <a:gd name="T46" fmla="*/ 1 w 1431"/>
                  <a:gd name="T47" fmla="*/ 0 h 493"/>
                  <a:gd name="T48" fmla="*/ 1 w 1431"/>
                  <a:gd name="T49" fmla="*/ 0 h 493"/>
                  <a:gd name="T50" fmla="*/ 1 w 1431"/>
                  <a:gd name="T51" fmla="*/ 0 h 493"/>
                  <a:gd name="T52" fmla="*/ 1 w 1431"/>
                  <a:gd name="T53" fmla="*/ 0 h 493"/>
                  <a:gd name="T54" fmla="*/ 1 w 1431"/>
                  <a:gd name="T55" fmla="*/ 0 h 493"/>
                  <a:gd name="T56" fmla="*/ 1 w 1431"/>
                  <a:gd name="T57" fmla="*/ 0 h 493"/>
                  <a:gd name="T58" fmla="*/ 1 w 1431"/>
                  <a:gd name="T59" fmla="*/ 1 h 493"/>
                  <a:gd name="T60" fmla="*/ 1 w 1431"/>
                  <a:gd name="T61" fmla="*/ 1 h 493"/>
                  <a:gd name="T62" fmla="*/ 1 w 1431"/>
                  <a:gd name="T63" fmla="*/ 1 h 493"/>
                  <a:gd name="T64" fmla="*/ 1 w 1431"/>
                  <a:gd name="T65" fmla="*/ 1 h 493"/>
                  <a:gd name="T66" fmla="*/ 1 w 1431"/>
                  <a:gd name="T67" fmla="*/ 1 h 493"/>
                  <a:gd name="T68" fmla="*/ 1 w 1431"/>
                  <a:gd name="T69" fmla="*/ 1 h 493"/>
                  <a:gd name="T70" fmla="*/ 1 w 1431"/>
                  <a:gd name="T71" fmla="*/ 1 h 493"/>
                  <a:gd name="T72" fmla="*/ 1 w 1431"/>
                  <a:gd name="T73" fmla="*/ 1 h 493"/>
                  <a:gd name="T74" fmla="*/ 1 w 1431"/>
                  <a:gd name="T75" fmla="*/ 0 h 493"/>
                  <a:gd name="T76" fmla="*/ 1 w 1431"/>
                  <a:gd name="T77" fmla="*/ 0 h 493"/>
                  <a:gd name="T78" fmla="*/ 1 w 1431"/>
                  <a:gd name="T79" fmla="*/ 0 h 493"/>
                  <a:gd name="T80" fmla="*/ 1 w 1431"/>
                  <a:gd name="T81" fmla="*/ 0 h 493"/>
                  <a:gd name="T82" fmla="*/ 1 w 1431"/>
                  <a:gd name="T83" fmla="*/ 0 h 493"/>
                  <a:gd name="T84" fmla="*/ 0 w 1431"/>
                  <a:gd name="T85" fmla="*/ 0 h 493"/>
                  <a:gd name="T86" fmla="*/ 0 w 1431"/>
                  <a:gd name="T87" fmla="*/ 0 h 493"/>
                  <a:gd name="T88" fmla="*/ 0 w 1431"/>
                  <a:gd name="T89" fmla="*/ 0 h 493"/>
                  <a:gd name="T90" fmla="*/ 0 w 1431"/>
                  <a:gd name="T91" fmla="*/ 0 h 493"/>
                  <a:gd name="T92" fmla="*/ 0 w 1431"/>
                  <a:gd name="T93" fmla="*/ 0 h 493"/>
                  <a:gd name="T94" fmla="*/ 0 w 1431"/>
                  <a:gd name="T95" fmla="*/ 0 h 493"/>
                  <a:gd name="T96" fmla="*/ 0 w 1431"/>
                  <a:gd name="T97" fmla="*/ 0 h 493"/>
                  <a:gd name="T98" fmla="*/ 0 w 1431"/>
                  <a:gd name="T99" fmla="*/ 0 h 493"/>
                  <a:gd name="T100" fmla="*/ 0 w 1431"/>
                  <a:gd name="T101" fmla="*/ 0 h 493"/>
                  <a:gd name="T102" fmla="*/ 0 w 1431"/>
                  <a:gd name="T103" fmla="*/ 0 h 493"/>
                  <a:gd name="T104" fmla="*/ 0 w 1431"/>
                  <a:gd name="T105" fmla="*/ 0 h 493"/>
                  <a:gd name="T106" fmla="*/ 0 w 1431"/>
                  <a:gd name="T107" fmla="*/ 0 h 493"/>
                  <a:gd name="T108" fmla="*/ 0 w 1431"/>
                  <a:gd name="T109" fmla="*/ 0 h 493"/>
                  <a:gd name="T110" fmla="*/ 1 w 1431"/>
                  <a:gd name="T111" fmla="*/ 0 h 493"/>
                  <a:gd name="T112" fmla="*/ 1 w 1431"/>
                  <a:gd name="T113" fmla="*/ 0 h 493"/>
                  <a:gd name="T114" fmla="*/ 1 w 1431"/>
                  <a:gd name="T115" fmla="*/ 0 h 493"/>
                  <a:gd name="T116" fmla="*/ 1 w 1431"/>
                  <a:gd name="T117" fmla="*/ 0 h 4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31" h="493">
                    <a:moveTo>
                      <a:pt x="628" y="86"/>
                    </a:moveTo>
                    <a:lnTo>
                      <a:pt x="646" y="73"/>
                    </a:lnTo>
                    <a:lnTo>
                      <a:pt x="659" y="69"/>
                    </a:lnTo>
                    <a:lnTo>
                      <a:pt x="667" y="69"/>
                    </a:lnTo>
                    <a:lnTo>
                      <a:pt x="681" y="69"/>
                    </a:lnTo>
                    <a:lnTo>
                      <a:pt x="715" y="56"/>
                    </a:lnTo>
                    <a:lnTo>
                      <a:pt x="750" y="43"/>
                    </a:lnTo>
                    <a:lnTo>
                      <a:pt x="790" y="30"/>
                    </a:lnTo>
                    <a:lnTo>
                      <a:pt x="829" y="21"/>
                    </a:lnTo>
                    <a:lnTo>
                      <a:pt x="868" y="12"/>
                    </a:lnTo>
                    <a:lnTo>
                      <a:pt x="907" y="8"/>
                    </a:lnTo>
                    <a:lnTo>
                      <a:pt x="947" y="4"/>
                    </a:lnTo>
                    <a:lnTo>
                      <a:pt x="986" y="4"/>
                    </a:lnTo>
                    <a:lnTo>
                      <a:pt x="1021" y="0"/>
                    </a:lnTo>
                    <a:lnTo>
                      <a:pt x="1060" y="0"/>
                    </a:lnTo>
                    <a:lnTo>
                      <a:pt x="1099" y="4"/>
                    </a:lnTo>
                    <a:lnTo>
                      <a:pt x="1139" y="12"/>
                    </a:lnTo>
                    <a:lnTo>
                      <a:pt x="1174" y="21"/>
                    </a:lnTo>
                    <a:lnTo>
                      <a:pt x="1213" y="34"/>
                    </a:lnTo>
                    <a:lnTo>
                      <a:pt x="1252" y="48"/>
                    </a:lnTo>
                    <a:lnTo>
                      <a:pt x="1292" y="69"/>
                    </a:lnTo>
                    <a:lnTo>
                      <a:pt x="1304" y="78"/>
                    </a:lnTo>
                    <a:lnTo>
                      <a:pt x="1318" y="91"/>
                    </a:lnTo>
                    <a:lnTo>
                      <a:pt x="1335" y="100"/>
                    </a:lnTo>
                    <a:lnTo>
                      <a:pt x="1361" y="104"/>
                    </a:lnTo>
                    <a:lnTo>
                      <a:pt x="1375" y="139"/>
                    </a:lnTo>
                    <a:lnTo>
                      <a:pt x="1396" y="169"/>
                    </a:lnTo>
                    <a:lnTo>
                      <a:pt x="1414" y="200"/>
                    </a:lnTo>
                    <a:lnTo>
                      <a:pt x="1431" y="230"/>
                    </a:lnTo>
                    <a:lnTo>
                      <a:pt x="1431" y="253"/>
                    </a:lnTo>
                    <a:lnTo>
                      <a:pt x="1419" y="261"/>
                    </a:lnTo>
                    <a:lnTo>
                      <a:pt x="1396" y="257"/>
                    </a:lnTo>
                    <a:lnTo>
                      <a:pt x="1379" y="265"/>
                    </a:lnTo>
                    <a:lnTo>
                      <a:pt x="1361" y="265"/>
                    </a:lnTo>
                    <a:lnTo>
                      <a:pt x="1361" y="248"/>
                    </a:lnTo>
                    <a:lnTo>
                      <a:pt x="1327" y="226"/>
                    </a:lnTo>
                    <a:lnTo>
                      <a:pt x="1300" y="209"/>
                    </a:lnTo>
                    <a:lnTo>
                      <a:pt x="1266" y="196"/>
                    </a:lnTo>
                    <a:lnTo>
                      <a:pt x="1239" y="182"/>
                    </a:lnTo>
                    <a:lnTo>
                      <a:pt x="1204" y="169"/>
                    </a:lnTo>
                    <a:lnTo>
                      <a:pt x="1174" y="161"/>
                    </a:lnTo>
                    <a:lnTo>
                      <a:pt x="1143" y="152"/>
                    </a:lnTo>
                    <a:lnTo>
                      <a:pt x="1112" y="148"/>
                    </a:lnTo>
                    <a:lnTo>
                      <a:pt x="1078" y="139"/>
                    </a:lnTo>
                    <a:lnTo>
                      <a:pt x="1043" y="134"/>
                    </a:lnTo>
                    <a:lnTo>
                      <a:pt x="1008" y="134"/>
                    </a:lnTo>
                    <a:lnTo>
                      <a:pt x="978" y="134"/>
                    </a:lnTo>
                    <a:lnTo>
                      <a:pt x="938" y="134"/>
                    </a:lnTo>
                    <a:lnTo>
                      <a:pt x="907" y="139"/>
                    </a:lnTo>
                    <a:lnTo>
                      <a:pt x="868" y="144"/>
                    </a:lnTo>
                    <a:lnTo>
                      <a:pt x="838" y="157"/>
                    </a:lnTo>
                    <a:lnTo>
                      <a:pt x="798" y="161"/>
                    </a:lnTo>
                    <a:lnTo>
                      <a:pt x="759" y="174"/>
                    </a:lnTo>
                    <a:lnTo>
                      <a:pt x="715" y="182"/>
                    </a:lnTo>
                    <a:lnTo>
                      <a:pt x="676" y="205"/>
                    </a:lnTo>
                    <a:lnTo>
                      <a:pt x="633" y="226"/>
                    </a:lnTo>
                    <a:lnTo>
                      <a:pt x="593" y="257"/>
                    </a:lnTo>
                    <a:lnTo>
                      <a:pt x="563" y="292"/>
                    </a:lnTo>
                    <a:lnTo>
                      <a:pt x="541" y="336"/>
                    </a:lnTo>
                    <a:lnTo>
                      <a:pt x="514" y="370"/>
                    </a:lnTo>
                    <a:lnTo>
                      <a:pt x="502" y="405"/>
                    </a:lnTo>
                    <a:lnTo>
                      <a:pt x="493" y="422"/>
                    </a:lnTo>
                    <a:lnTo>
                      <a:pt x="489" y="445"/>
                    </a:lnTo>
                    <a:lnTo>
                      <a:pt x="489" y="466"/>
                    </a:lnTo>
                    <a:lnTo>
                      <a:pt x="489" y="493"/>
                    </a:lnTo>
                    <a:lnTo>
                      <a:pt x="466" y="489"/>
                    </a:lnTo>
                    <a:lnTo>
                      <a:pt x="449" y="489"/>
                    </a:lnTo>
                    <a:lnTo>
                      <a:pt x="427" y="484"/>
                    </a:lnTo>
                    <a:lnTo>
                      <a:pt x="414" y="475"/>
                    </a:lnTo>
                    <a:lnTo>
                      <a:pt x="418" y="458"/>
                    </a:lnTo>
                    <a:lnTo>
                      <a:pt x="423" y="441"/>
                    </a:lnTo>
                    <a:lnTo>
                      <a:pt x="423" y="418"/>
                    </a:lnTo>
                    <a:lnTo>
                      <a:pt x="431" y="405"/>
                    </a:lnTo>
                    <a:lnTo>
                      <a:pt x="441" y="370"/>
                    </a:lnTo>
                    <a:lnTo>
                      <a:pt x="449" y="344"/>
                    </a:lnTo>
                    <a:lnTo>
                      <a:pt x="458" y="314"/>
                    </a:lnTo>
                    <a:lnTo>
                      <a:pt x="471" y="283"/>
                    </a:lnTo>
                    <a:lnTo>
                      <a:pt x="466" y="257"/>
                    </a:lnTo>
                    <a:lnTo>
                      <a:pt x="475" y="230"/>
                    </a:lnTo>
                    <a:lnTo>
                      <a:pt x="475" y="205"/>
                    </a:lnTo>
                    <a:lnTo>
                      <a:pt x="454" y="192"/>
                    </a:lnTo>
                    <a:lnTo>
                      <a:pt x="427" y="178"/>
                    </a:lnTo>
                    <a:lnTo>
                      <a:pt x="401" y="169"/>
                    </a:lnTo>
                    <a:lnTo>
                      <a:pt x="375" y="157"/>
                    </a:lnTo>
                    <a:lnTo>
                      <a:pt x="349" y="148"/>
                    </a:lnTo>
                    <a:lnTo>
                      <a:pt x="318" y="139"/>
                    </a:lnTo>
                    <a:lnTo>
                      <a:pt x="292" y="130"/>
                    </a:lnTo>
                    <a:lnTo>
                      <a:pt x="266" y="121"/>
                    </a:lnTo>
                    <a:lnTo>
                      <a:pt x="240" y="121"/>
                    </a:lnTo>
                    <a:lnTo>
                      <a:pt x="209" y="117"/>
                    </a:lnTo>
                    <a:lnTo>
                      <a:pt x="183" y="117"/>
                    </a:lnTo>
                    <a:lnTo>
                      <a:pt x="153" y="117"/>
                    </a:lnTo>
                    <a:lnTo>
                      <a:pt x="126" y="121"/>
                    </a:lnTo>
                    <a:lnTo>
                      <a:pt x="100" y="126"/>
                    </a:lnTo>
                    <a:lnTo>
                      <a:pt x="74" y="139"/>
                    </a:lnTo>
                    <a:lnTo>
                      <a:pt x="52" y="152"/>
                    </a:lnTo>
                    <a:lnTo>
                      <a:pt x="30" y="174"/>
                    </a:lnTo>
                    <a:lnTo>
                      <a:pt x="13" y="174"/>
                    </a:lnTo>
                    <a:lnTo>
                      <a:pt x="13" y="148"/>
                    </a:lnTo>
                    <a:lnTo>
                      <a:pt x="4" y="130"/>
                    </a:lnTo>
                    <a:lnTo>
                      <a:pt x="0" y="109"/>
                    </a:lnTo>
                    <a:lnTo>
                      <a:pt x="13" y="86"/>
                    </a:lnTo>
                    <a:lnTo>
                      <a:pt x="44" y="61"/>
                    </a:lnTo>
                    <a:lnTo>
                      <a:pt x="78" y="43"/>
                    </a:lnTo>
                    <a:lnTo>
                      <a:pt x="113" y="30"/>
                    </a:lnTo>
                    <a:lnTo>
                      <a:pt x="153" y="17"/>
                    </a:lnTo>
                    <a:lnTo>
                      <a:pt x="192" y="4"/>
                    </a:lnTo>
                    <a:lnTo>
                      <a:pt x="231" y="0"/>
                    </a:lnTo>
                    <a:lnTo>
                      <a:pt x="270" y="0"/>
                    </a:lnTo>
                    <a:lnTo>
                      <a:pt x="310" y="0"/>
                    </a:lnTo>
                    <a:lnTo>
                      <a:pt x="349" y="0"/>
                    </a:lnTo>
                    <a:lnTo>
                      <a:pt x="388" y="4"/>
                    </a:lnTo>
                    <a:lnTo>
                      <a:pt x="427" y="8"/>
                    </a:lnTo>
                    <a:lnTo>
                      <a:pt x="471" y="21"/>
                    </a:lnTo>
                    <a:lnTo>
                      <a:pt x="510" y="34"/>
                    </a:lnTo>
                    <a:lnTo>
                      <a:pt x="550" y="48"/>
                    </a:lnTo>
                    <a:lnTo>
                      <a:pt x="589" y="65"/>
                    </a:lnTo>
                    <a:lnTo>
                      <a:pt x="62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35"/>
              <p:cNvSpPr>
                <a:spLocks/>
              </p:cNvSpPr>
              <p:nvPr/>
            </p:nvSpPr>
            <p:spPr bwMode="auto">
              <a:xfrm>
                <a:off x="2865" y="1468"/>
                <a:ext cx="1446" cy="828"/>
              </a:xfrm>
              <a:custGeom>
                <a:avLst/>
                <a:gdLst>
                  <a:gd name="T0" fmla="*/ 3 w 4339"/>
                  <a:gd name="T1" fmla="*/ 0 h 2484"/>
                  <a:gd name="T2" fmla="*/ 3 w 4339"/>
                  <a:gd name="T3" fmla="*/ 0 h 2484"/>
                  <a:gd name="T4" fmla="*/ 3 w 4339"/>
                  <a:gd name="T5" fmla="*/ 0 h 2484"/>
                  <a:gd name="T6" fmla="*/ 4 w 4339"/>
                  <a:gd name="T7" fmla="*/ 0 h 2484"/>
                  <a:gd name="T8" fmla="*/ 4 w 4339"/>
                  <a:gd name="T9" fmla="*/ 0 h 2484"/>
                  <a:gd name="T10" fmla="*/ 4 w 4339"/>
                  <a:gd name="T11" fmla="*/ 0 h 2484"/>
                  <a:gd name="T12" fmla="*/ 4 w 4339"/>
                  <a:gd name="T13" fmla="*/ 0 h 2484"/>
                  <a:gd name="T14" fmla="*/ 4 w 4339"/>
                  <a:gd name="T15" fmla="*/ 1 h 2484"/>
                  <a:gd name="T16" fmla="*/ 4 w 4339"/>
                  <a:gd name="T17" fmla="*/ 1 h 2484"/>
                  <a:gd name="T18" fmla="*/ 5 w 4339"/>
                  <a:gd name="T19" fmla="*/ 1 h 2484"/>
                  <a:gd name="T20" fmla="*/ 5 w 4339"/>
                  <a:gd name="T21" fmla="*/ 1 h 2484"/>
                  <a:gd name="T22" fmla="*/ 5 w 4339"/>
                  <a:gd name="T23" fmla="*/ 1 h 2484"/>
                  <a:gd name="T24" fmla="*/ 5 w 4339"/>
                  <a:gd name="T25" fmla="*/ 2 h 2484"/>
                  <a:gd name="T26" fmla="*/ 5 w 4339"/>
                  <a:gd name="T27" fmla="*/ 2 h 2484"/>
                  <a:gd name="T28" fmla="*/ 5 w 4339"/>
                  <a:gd name="T29" fmla="*/ 2 h 2484"/>
                  <a:gd name="T30" fmla="*/ 6 w 4339"/>
                  <a:gd name="T31" fmla="*/ 2 h 2484"/>
                  <a:gd name="T32" fmla="*/ 6 w 4339"/>
                  <a:gd name="T33" fmla="*/ 2 h 2484"/>
                  <a:gd name="T34" fmla="*/ 6 w 4339"/>
                  <a:gd name="T35" fmla="*/ 2 h 2484"/>
                  <a:gd name="T36" fmla="*/ 6 w 4339"/>
                  <a:gd name="T37" fmla="*/ 3 h 2484"/>
                  <a:gd name="T38" fmla="*/ 6 w 4339"/>
                  <a:gd name="T39" fmla="*/ 3 h 2484"/>
                  <a:gd name="T40" fmla="*/ 5 w 4339"/>
                  <a:gd name="T41" fmla="*/ 3 h 2484"/>
                  <a:gd name="T42" fmla="*/ 5 w 4339"/>
                  <a:gd name="T43" fmla="*/ 3 h 2484"/>
                  <a:gd name="T44" fmla="*/ 5 w 4339"/>
                  <a:gd name="T45" fmla="*/ 3 h 2484"/>
                  <a:gd name="T46" fmla="*/ 5 w 4339"/>
                  <a:gd name="T47" fmla="*/ 3 h 2484"/>
                  <a:gd name="T48" fmla="*/ 4 w 4339"/>
                  <a:gd name="T49" fmla="*/ 3 h 2484"/>
                  <a:gd name="T50" fmla="*/ 4 w 4339"/>
                  <a:gd name="T51" fmla="*/ 3 h 2484"/>
                  <a:gd name="T52" fmla="*/ 4 w 4339"/>
                  <a:gd name="T53" fmla="*/ 3 h 2484"/>
                  <a:gd name="T54" fmla="*/ 3 w 4339"/>
                  <a:gd name="T55" fmla="*/ 3 h 2484"/>
                  <a:gd name="T56" fmla="*/ 3 w 4339"/>
                  <a:gd name="T57" fmla="*/ 3 h 2484"/>
                  <a:gd name="T58" fmla="*/ 3 w 4339"/>
                  <a:gd name="T59" fmla="*/ 3 h 2484"/>
                  <a:gd name="T60" fmla="*/ 3 w 4339"/>
                  <a:gd name="T61" fmla="*/ 3 h 2484"/>
                  <a:gd name="T62" fmla="*/ 2 w 4339"/>
                  <a:gd name="T63" fmla="*/ 3 h 2484"/>
                  <a:gd name="T64" fmla="*/ 2 w 4339"/>
                  <a:gd name="T65" fmla="*/ 3 h 2484"/>
                  <a:gd name="T66" fmla="*/ 2 w 4339"/>
                  <a:gd name="T67" fmla="*/ 3 h 2484"/>
                  <a:gd name="T68" fmla="*/ 1 w 4339"/>
                  <a:gd name="T69" fmla="*/ 3 h 2484"/>
                  <a:gd name="T70" fmla="*/ 1 w 4339"/>
                  <a:gd name="T71" fmla="*/ 3 h 2484"/>
                  <a:gd name="T72" fmla="*/ 1 w 4339"/>
                  <a:gd name="T73" fmla="*/ 3 h 2484"/>
                  <a:gd name="T74" fmla="*/ 1 w 4339"/>
                  <a:gd name="T75" fmla="*/ 3 h 2484"/>
                  <a:gd name="T76" fmla="*/ 0 w 4339"/>
                  <a:gd name="T77" fmla="*/ 3 h 2484"/>
                  <a:gd name="T78" fmla="*/ 0 w 4339"/>
                  <a:gd name="T79" fmla="*/ 3 h 2484"/>
                  <a:gd name="T80" fmla="*/ 0 w 4339"/>
                  <a:gd name="T81" fmla="*/ 2 h 2484"/>
                  <a:gd name="T82" fmla="*/ 0 w 4339"/>
                  <a:gd name="T83" fmla="*/ 2 h 2484"/>
                  <a:gd name="T84" fmla="*/ 0 w 4339"/>
                  <a:gd name="T85" fmla="*/ 2 h 2484"/>
                  <a:gd name="T86" fmla="*/ 0 w 4339"/>
                  <a:gd name="T87" fmla="*/ 2 h 2484"/>
                  <a:gd name="T88" fmla="*/ 0 w 4339"/>
                  <a:gd name="T89" fmla="*/ 2 h 2484"/>
                  <a:gd name="T90" fmla="*/ 0 w 4339"/>
                  <a:gd name="T91" fmla="*/ 2 h 2484"/>
                  <a:gd name="T92" fmla="*/ 1 w 4339"/>
                  <a:gd name="T93" fmla="*/ 1 h 2484"/>
                  <a:gd name="T94" fmla="*/ 1 w 4339"/>
                  <a:gd name="T95" fmla="*/ 1 h 2484"/>
                  <a:gd name="T96" fmla="*/ 1 w 4339"/>
                  <a:gd name="T97" fmla="*/ 1 h 2484"/>
                  <a:gd name="T98" fmla="*/ 1 w 4339"/>
                  <a:gd name="T99" fmla="*/ 1 h 2484"/>
                  <a:gd name="T100" fmla="*/ 1 w 4339"/>
                  <a:gd name="T101" fmla="*/ 0 h 2484"/>
                  <a:gd name="T102" fmla="*/ 2 w 4339"/>
                  <a:gd name="T103" fmla="*/ 0 h 2484"/>
                  <a:gd name="T104" fmla="*/ 2 w 4339"/>
                  <a:gd name="T105" fmla="*/ 0 h 2484"/>
                  <a:gd name="T106" fmla="*/ 2 w 4339"/>
                  <a:gd name="T107" fmla="*/ 0 h 2484"/>
                  <a:gd name="T108" fmla="*/ 3 w 4339"/>
                  <a:gd name="T109" fmla="*/ 0 h 2484"/>
                  <a:gd name="T110" fmla="*/ 3 w 4339"/>
                  <a:gd name="T111" fmla="*/ 0 h 24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339" h="2484">
                    <a:moveTo>
                      <a:pt x="2113" y="18"/>
                    </a:moveTo>
                    <a:lnTo>
                      <a:pt x="2131" y="18"/>
                    </a:lnTo>
                    <a:lnTo>
                      <a:pt x="2152" y="27"/>
                    </a:lnTo>
                    <a:lnTo>
                      <a:pt x="2179" y="35"/>
                    </a:lnTo>
                    <a:lnTo>
                      <a:pt x="2200" y="40"/>
                    </a:lnTo>
                    <a:lnTo>
                      <a:pt x="2218" y="52"/>
                    </a:lnTo>
                    <a:lnTo>
                      <a:pt x="2240" y="57"/>
                    </a:lnTo>
                    <a:lnTo>
                      <a:pt x="2266" y="66"/>
                    </a:lnTo>
                    <a:lnTo>
                      <a:pt x="2288" y="75"/>
                    </a:lnTo>
                    <a:lnTo>
                      <a:pt x="2314" y="88"/>
                    </a:lnTo>
                    <a:lnTo>
                      <a:pt x="2336" y="100"/>
                    </a:lnTo>
                    <a:lnTo>
                      <a:pt x="2357" y="114"/>
                    </a:lnTo>
                    <a:lnTo>
                      <a:pt x="2384" y="127"/>
                    </a:lnTo>
                    <a:lnTo>
                      <a:pt x="2410" y="140"/>
                    </a:lnTo>
                    <a:lnTo>
                      <a:pt x="2449" y="114"/>
                    </a:lnTo>
                    <a:lnTo>
                      <a:pt x="2493" y="96"/>
                    </a:lnTo>
                    <a:lnTo>
                      <a:pt x="2515" y="83"/>
                    </a:lnTo>
                    <a:lnTo>
                      <a:pt x="2537" y="79"/>
                    </a:lnTo>
                    <a:lnTo>
                      <a:pt x="2563" y="70"/>
                    </a:lnTo>
                    <a:lnTo>
                      <a:pt x="2589" y="70"/>
                    </a:lnTo>
                    <a:lnTo>
                      <a:pt x="2611" y="66"/>
                    </a:lnTo>
                    <a:lnTo>
                      <a:pt x="2637" y="61"/>
                    </a:lnTo>
                    <a:lnTo>
                      <a:pt x="2664" y="61"/>
                    </a:lnTo>
                    <a:lnTo>
                      <a:pt x="2689" y="61"/>
                    </a:lnTo>
                    <a:lnTo>
                      <a:pt x="2716" y="61"/>
                    </a:lnTo>
                    <a:lnTo>
                      <a:pt x="2742" y="61"/>
                    </a:lnTo>
                    <a:lnTo>
                      <a:pt x="2768" y="66"/>
                    </a:lnTo>
                    <a:lnTo>
                      <a:pt x="2794" y="70"/>
                    </a:lnTo>
                    <a:lnTo>
                      <a:pt x="2820" y="70"/>
                    </a:lnTo>
                    <a:lnTo>
                      <a:pt x="2846" y="70"/>
                    </a:lnTo>
                    <a:lnTo>
                      <a:pt x="2873" y="70"/>
                    </a:lnTo>
                    <a:lnTo>
                      <a:pt x="2898" y="79"/>
                    </a:lnTo>
                    <a:lnTo>
                      <a:pt x="2925" y="79"/>
                    </a:lnTo>
                    <a:lnTo>
                      <a:pt x="2952" y="88"/>
                    </a:lnTo>
                    <a:lnTo>
                      <a:pt x="2977" y="96"/>
                    </a:lnTo>
                    <a:lnTo>
                      <a:pt x="3008" y="109"/>
                    </a:lnTo>
                    <a:lnTo>
                      <a:pt x="3030" y="118"/>
                    </a:lnTo>
                    <a:lnTo>
                      <a:pt x="3056" y="127"/>
                    </a:lnTo>
                    <a:lnTo>
                      <a:pt x="3082" y="140"/>
                    </a:lnTo>
                    <a:lnTo>
                      <a:pt x="3109" y="157"/>
                    </a:lnTo>
                    <a:lnTo>
                      <a:pt x="3152" y="188"/>
                    </a:lnTo>
                    <a:lnTo>
                      <a:pt x="3196" y="227"/>
                    </a:lnTo>
                    <a:lnTo>
                      <a:pt x="3209" y="253"/>
                    </a:lnTo>
                    <a:lnTo>
                      <a:pt x="3222" y="288"/>
                    </a:lnTo>
                    <a:lnTo>
                      <a:pt x="3235" y="319"/>
                    </a:lnTo>
                    <a:lnTo>
                      <a:pt x="3248" y="349"/>
                    </a:lnTo>
                    <a:lnTo>
                      <a:pt x="3253" y="376"/>
                    </a:lnTo>
                    <a:lnTo>
                      <a:pt x="3257" y="401"/>
                    </a:lnTo>
                    <a:lnTo>
                      <a:pt x="3257" y="428"/>
                    </a:lnTo>
                    <a:lnTo>
                      <a:pt x="3266" y="454"/>
                    </a:lnTo>
                    <a:lnTo>
                      <a:pt x="3266" y="468"/>
                    </a:lnTo>
                    <a:lnTo>
                      <a:pt x="3266" y="489"/>
                    </a:lnTo>
                    <a:lnTo>
                      <a:pt x="3266" y="507"/>
                    </a:lnTo>
                    <a:lnTo>
                      <a:pt x="3266" y="524"/>
                    </a:lnTo>
                    <a:lnTo>
                      <a:pt x="3278" y="528"/>
                    </a:lnTo>
                    <a:lnTo>
                      <a:pt x="3292" y="537"/>
                    </a:lnTo>
                    <a:lnTo>
                      <a:pt x="3305" y="546"/>
                    </a:lnTo>
                    <a:lnTo>
                      <a:pt x="3318" y="541"/>
                    </a:lnTo>
                    <a:lnTo>
                      <a:pt x="3349" y="559"/>
                    </a:lnTo>
                    <a:lnTo>
                      <a:pt x="3379" y="581"/>
                    </a:lnTo>
                    <a:lnTo>
                      <a:pt x="3410" y="607"/>
                    </a:lnTo>
                    <a:lnTo>
                      <a:pt x="3445" y="633"/>
                    </a:lnTo>
                    <a:lnTo>
                      <a:pt x="3471" y="660"/>
                    </a:lnTo>
                    <a:lnTo>
                      <a:pt x="3497" y="694"/>
                    </a:lnTo>
                    <a:lnTo>
                      <a:pt x="3519" y="729"/>
                    </a:lnTo>
                    <a:lnTo>
                      <a:pt x="3545" y="769"/>
                    </a:lnTo>
                    <a:lnTo>
                      <a:pt x="3554" y="777"/>
                    </a:lnTo>
                    <a:lnTo>
                      <a:pt x="3562" y="804"/>
                    </a:lnTo>
                    <a:lnTo>
                      <a:pt x="3575" y="829"/>
                    </a:lnTo>
                    <a:lnTo>
                      <a:pt x="3589" y="869"/>
                    </a:lnTo>
                    <a:lnTo>
                      <a:pt x="3602" y="908"/>
                    </a:lnTo>
                    <a:lnTo>
                      <a:pt x="3615" y="948"/>
                    </a:lnTo>
                    <a:lnTo>
                      <a:pt x="3619" y="982"/>
                    </a:lnTo>
                    <a:lnTo>
                      <a:pt x="3623" y="1022"/>
                    </a:lnTo>
                    <a:lnTo>
                      <a:pt x="3623" y="1057"/>
                    </a:lnTo>
                    <a:lnTo>
                      <a:pt x="3627" y="1091"/>
                    </a:lnTo>
                    <a:lnTo>
                      <a:pt x="3627" y="1122"/>
                    </a:lnTo>
                    <a:lnTo>
                      <a:pt x="3627" y="1157"/>
                    </a:lnTo>
                    <a:lnTo>
                      <a:pt x="3627" y="1192"/>
                    </a:lnTo>
                    <a:lnTo>
                      <a:pt x="3632" y="1227"/>
                    </a:lnTo>
                    <a:lnTo>
                      <a:pt x="3632" y="1262"/>
                    </a:lnTo>
                    <a:lnTo>
                      <a:pt x="3623" y="1262"/>
                    </a:lnTo>
                    <a:lnTo>
                      <a:pt x="3632" y="1262"/>
                    </a:lnTo>
                    <a:lnTo>
                      <a:pt x="3658" y="1266"/>
                    </a:lnTo>
                    <a:lnTo>
                      <a:pt x="3685" y="1275"/>
                    </a:lnTo>
                    <a:lnTo>
                      <a:pt x="3711" y="1279"/>
                    </a:lnTo>
                    <a:lnTo>
                      <a:pt x="3737" y="1287"/>
                    </a:lnTo>
                    <a:lnTo>
                      <a:pt x="3763" y="1293"/>
                    </a:lnTo>
                    <a:lnTo>
                      <a:pt x="3790" y="1301"/>
                    </a:lnTo>
                    <a:lnTo>
                      <a:pt x="3815" y="1306"/>
                    </a:lnTo>
                    <a:lnTo>
                      <a:pt x="3842" y="1314"/>
                    </a:lnTo>
                    <a:lnTo>
                      <a:pt x="3881" y="1327"/>
                    </a:lnTo>
                    <a:lnTo>
                      <a:pt x="3920" y="1341"/>
                    </a:lnTo>
                    <a:lnTo>
                      <a:pt x="3959" y="1358"/>
                    </a:lnTo>
                    <a:lnTo>
                      <a:pt x="3999" y="1379"/>
                    </a:lnTo>
                    <a:lnTo>
                      <a:pt x="4034" y="1397"/>
                    </a:lnTo>
                    <a:lnTo>
                      <a:pt x="4074" y="1419"/>
                    </a:lnTo>
                    <a:lnTo>
                      <a:pt x="4112" y="1445"/>
                    </a:lnTo>
                    <a:lnTo>
                      <a:pt x="4152" y="1475"/>
                    </a:lnTo>
                    <a:lnTo>
                      <a:pt x="4183" y="1502"/>
                    </a:lnTo>
                    <a:lnTo>
                      <a:pt x="4217" y="1532"/>
                    </a:lnTo>
                    <a:lnTo>
                      <a:pt x="4243" y="1563"/>
                    </a:lnTo>
                    <a:lnTo>
                      <a:pt x="4270" y="1602"/>
                    </a:lnTo>
                    <a:lnTo>
                      <a:pt x="4291" y="1637"/>
                    </a:lnTo>
                    <a:lnTo>
                      <a:pt x="4309" y="1676"/>
                    </a:lnTo>
                    <a:lnTo>
                      <a:pt x="4322" y="1720"/>
                    </a:lnTo>
                    <a:lnTo>
                      <a:pt x="4335" y="1768"/>
                    </a:lnTo>
                    <a:lnTo>
                      <a:pt x="4335" y="1807"/>
                    </a:lnTo>
                    <a:lnTo>
                      <a:pt x="4339" y="1855"/>
                    </a:lnTo>
                    <a:lnTo>
                      <a:pt x="4339" y="1899"/>
                    </a:lnTo>
                    <a:lnTo>
                      <a:pt x="4335" y="1943"/>
                    </a:lnTo>
                    <a:lnTo>
                      <a:pt x="4317" y="1968"/>
                    </a:lnTo>
                    <a:lnTo>
                      <a:pt x="4300" y="1999"/>
                    </a:lnTo>
                    <a:lnTo>
                      <a:pt x="4279" y="2026"/>
                    </a:lnTo>
                    <a:lnTo>
                      <a:pt x="4256" y="2052"/>
                    </a:lnTo>
                    <a:lnTo>
                      <a:pt x="4231" y="2069"/>
                    </a:lnTo>
                    <a:lnTo>
                      <a:pt x="4204" y="2091"/>
                    </a:lnTo>
                    <a:lnTo>
                      <a:pt x="4178" y="2113"/>
                    </a:lnTo>
                    <a:lnTo>
                      <a:pt x="4152" y="2135"/>
                    </a:lnTo>
                    <a:lnTo>
                      <a:pt x="4116" y="2148"/>
                    </a:lnTo>
                    <a:lnTo>
                      <a:pt x="4091" y="2165"/>
                    </a:lnTo>
                    <a:lnTo>
                      <a:pt x="4060" y="2183"/>
                    </a:lnTo>
                    <a:lnTo>
                      <a:pt x="4034" y="2200"/>
                    </a:lnTo>
                    <a:lnTo>
                      <a:pt x="4003" y="2213"/>
                    </a:lnTo>
                    <a:lnTo>
                      <a:pt x="3978" y="2235"/>
                    </a:lnTo>
                    <a:lnTo>
                      <a:pt x="3951" y="2252"/>
                    </a:lnTo>
                    <a:lnTo>
                      <a:pt x="3930" y="2275"/>
                    </a:lnTo>
                    <a:lnTo>
                      <a:pt x="3894" y="2288"/>
                    </a:lnTo>
                    <a:lnTo>
                      <a:pt x="3859" y="2300"/>
                    </a:lnTo>
                    <a:lnTo>
                      <a:pt x="3824" y="2313"/>
                    </a:lnTo>
                    <a:lnTo>
                      <a:pt x="3794" y="2331"/>
                    </a:lnTo>
                    <a:lnTo>
                      <a:pt x="3759" y="2340"/>
                    </a:lnTo>
                    <a:lnTo>
                      <a:pt x="3724" y="2353"/>
                    </a:lnTo>
                    <a:lnTo>
                      <a:pt x="3685" y="2357"/>
                    </a:lnTo>
                    <a:lnTo>
                      <a:pt x="3650" y="2361"/>
                    </a:lnTo>
                    <a:lnTo>
                      <a:pt x="3606" y="2371"/>
                    </a:lnTo>
                    <a:lnTo>
                      <a:pt x="3567" y="2379"/>
                    </a:lnTo>
                    <a:lnTo>
                      <a:pt x="3527" y="2388"/>
                    </a:lnTo>
                    <a:lnTo>
                      <a:pt x="3489" y="2401"/>
                    </a:lnTo>
                    <a:lnTo>
                      <a:pt x="3449" y="2409"/>
                    </a:lnTo>
                    <a:lnTo>
                      <a:pt x="3410" y="2419"/>
                    </a:lnTo>
                    <a:lnTo>
                      <a:pt x="3370" y="2427"/>
                    </a:lnTo>
                    <a:lnTo>
                      <a:pt x="3331" y="2440"/>
                    </a:lnTo>
                    <a:lnTo>
                      <a:pt x="3287" y="2444"/>
                    </a:lnTo>
                    <a:lnTo>
                      <a:pt x="3248" y="2453"/>
                    </a:lnTo>
                    <a:lnTo>
                      <a:pt x="3209" y="2462"/>
                    </a:lnTo>
                    <a:lnTo>
                      <a:pt x="3170" y="2471"/>
                    </a:lnTo>
                    <a:lnTo>
                      <a:pt x="3126" y="2475"/>
                    </a:lnTo>
                    <a:lnTo>
                      <a:pt x="3086" y="2480"/>
                    </a:lnTo>
                    <a:lnTo>
                      <a:pt x="3043" y="2480"/>
                    </a:lnTo>
                    <a:lnTo>
                      <a:pt x="3004" y="2484"/>
                    </a:lnTo>
                    <a:lnTo>
                      <a:pt x="2973" y="2480"/>
                    </a:lnTo>
                    <a:lnTo>
                      <a:pt x="2942" y="2480"/>
                    </a:lnTo>
                    <a:lnTo>
                      <a:pt x="2912" y="2480"/>
                    </a:lnTo>
                    <a:lnTo>
                      <a:pt x="2881" y="2480"/>
                    </a:lnTo>
                    <a:lnTo>
                      <a:pt x="2850" y="2480"/>
                    </a:lnTo>
                    <a:lnTo>
                      <a:pt x="2820" y="2480"/>
                    </a:lnTo>
                    <a:lnTo>
                      <a:pt x="2790" y="2480"/>
                    </a:lnTo>
                    <a:lnTo>
                      <a:pt x="2764" y="2480"/>
                    </a:lnTo>
                    <a:lnTo>
                      <a:pt x="2729" y="2475"/>
                    </a:lnTo>
                    <a:lnTo>
                      <a:pt x="2702" y="2475"/>
                    </a:lnTo>
                    <a:lnTo>
                      <a:pt x="2668" y="2475"/>
                    </a:lnTo>
                    <a:lnTo>
                      <a:pt x="2641" y="2475"/>
                    </a:lnTo>
                    <a:lnTo>
                      <a:pt x="2606" y="2471"/>
                    </a:lnTo>
                    <a:lnTo>
                      <a:pt x="2576" y="2471"/>
                    </a:lnTo>
                    <a:lnTo>
                      <a:pt x="2545" y="2467"/>
                    </a:lnTo>
                    <a:lnTo>
                      <a:pt x="2515" y="2467"/>
                    </a:lnTo>
                    <a:lnTo>
                      <a:pt x="2471" y="2457"/>
                    </a:lnTo>
                    <a:lnTo>
                      <a:pt x="2432" y="2449"/>
                    </a:lnTo>
                    <a:lnTo>
                      <a:pt x="2388" y="2436"/>
                    </a:lnTo>
                    <a:lnTo>
                      <a:pt x="2349" y="2423"/>
                    </a:lnTo>
                    <a:lnTo>
                      <a:pt x="2305" y="2405"/>
                    </a:lnTo>
                    <a:lnTo>
                      <a:pt x="2261" y="2388"/>
                    </a:lnTo>
                    <a:lnTo>
                      <a:pt x="2223" y="2367"/>
                    </a:lnTo>
                    <a:lnTo>
                      <a:pt x="2183" y="2344"/>
                    </a:lnTo>
                    <a:lnTo>
                      <a:pt x="2165" y="2348"/>
                    </a:lnTo>
                    <a:lnTo>
                      <a:pt x="2148" y="2327"/>
                    </a:lnTo>
                    <a:lnTo>
                      <a:pt x="2127" y="2318"/>
                    </a:lnTo>
                    <a:lnTo>
                      <a:pt x="2113" y="2305"/>
                    </a:lnTo>
                    <a:lnTo>
                      <a:pt x="2096" y="2288"/>
                    </a:lnTo>
                    <a:lnTo>
                      <a:pt x="2079" y="2275"/>
                    </a:lnTo>
                    <a:lnTo>
                      <a:pt x="2039" y="2279"/>
                    </a:lnTo>
                    <a:lnTo>
                      <a:pt x="2004" y="2288"/>
                    </a:lnTo>
                    <a:lnTo>
                      <a:pt x="1969" y="2292"/>
                    </a:lnTo>
                    <a:lnTo>
                      <a:pt x="1934" y="2300"/>
                    </a:lnTo>
                    <a:lnTo>
                      <a:pt x="1895" y="2305"/>
                    </a:lnTo>
                    <a:lnTo>
                      <a:pt x="1860" y="2309"/>
                    </a:lnTo>
                    <a:lnTo>
                      <a:pt x="1826" y="2313"/>
                    </a:lnTo>
                    <a:lnTo>
                      <a:pt x="1795" y="2323"/>
                    </a:lnTo>
                    <a:lnTo>
                      <a:pt x="1755" y="2323"/>
                    </a:lnTo>
                    <a:lnTo>
                      <a:pt x="1724" y="2327"/>
                    </a:lnTo>
                    <a:lnTo>
                      <a:pt x="1686" y="2327"/>
                    </a:lnTo>
                    <a:lnTo>
                      <a:pt x="1655" y="2327"/>
                    </a:lnTo>
                    <a:lnTo>
                      <a:pt x="1615" y="2323"/>
                    </a:lnTo>
                    <a:lnTo>
                      <a:pt x="1585" y="2323"/>
                    </a:lnTo>
                    <a:lnTo>
                      <a:pt x="1546" y="2313"/>
                    </a:lnTo>
                    <a:lnTo>
                      <a:pt x="1515" y="2309"/>
                    </a:lnTo>
                    <a:lnTo>
                      <a:pt x="1467" y="2292"/>
                    </a:lnTo>
                    <a:lnTo>
                      <a:pt x="1423" y="2279"/>
                    </a:lnTo>
                    <a:lnTo>
                      <a:pt x="1375" y="2265"/>
                    </a:lnTo>
                    <a:lnTo>
                      <a:pt x="1331" y="2252"/>
                    </a:lnTo>
                    <a:lnTo>
                      <a:pt x="1289" y="2231"/>
                    </a:lnTo>
                    <a:lnTo>
                      <a:pt x="1245" y="2213"/>
                    </a:lnTo>
                    <a:lnTo>
                      <a:pt x="1205" y="2191"/>
                    </a:lnTo>
                    <a:lnTo>
                      <a:pt x="1166" y="2169"/>
                    </a:lnTo>
                    <a:lnTo>
                      <a:pt x="1135" y="2169"/>
                    </a:lnTo>
                    <a:lnTo>
                      <a:pt x="1109" y="2174"/>
                    </a:lnTo>
                    <a:lnTo>
                      <a:pt x="1078" y="2174"/>
                    </a:lnTo>
                    <a:lnTo>
                      <a:pt x="1053" y="2179"/>
                    </a:lnTo>
                    <a:lnTo>
                      <a:pt x="1022" y="2179"/>
                    </a:lnTo>
                    <a:lnTo>
                      <a:pt x="991" y="2179"/>
                    </a:lnTo>
                    <a:lnTo>
                      <a:pt x="965" y="2179"/>
                    </a:lnTo>
                    <a:lnTo>
                      <a:pt x="939" y="2187"/>
                    </a:lnTo>
                    <a:lnTo>
                      <a:pt x="891" y="2187"/>
                    </a:lnTo>
                    <a:lnTo>
                      <a:pt x="848" y="2187"/>
                    </a:lnTo>
                    <a:lnTo>
                      <a:pt x="800" y="2191"/>
                    </a:lnTo>
                    <a:lnTo>
                      <a:pt x="756" y="2196"/>
                    </a:lnTo>
                    <a:lnTo>
                      <a:pt x="708" y="2200"/>
                    </a:lnTo>
                    <a:lnTo>
                      <a:pt x="664" y="2209"/>
                    </a:lnTo>
                    <a:lnTo>
                      <a:pt x="616" y="2213"/>
                    </a:lnTo>
                    <a:lnTo>
                      <a:pt x="572" y="2222"/>
                    </a:lnTo>
                    <a:lnTo>
                      <a:pt x="546" y="2213"/>
                    </a:lnTo>
                    <a:lnTo>
                      <a:pt x="520" y="2209"/>
                    </a:lnTo>
                    <a:lnTo>
                      <a:pt x="493" y="2204"/>
                    </a:lnTo>
                    <a:lnTo>
                      <a:pt x="468" y="2204"/>
                    </a:lnTo>
                    <a:lnTo>
                      <a:pt x="441" y="2200"/>
                    </a:lnTo>
                    <a:lnTo>
                      <a:pt x="416" y="2196"/>
                    </a:lnTo>
                    <a:lnTo>
                      <a:pt x="389" y="2191"/>
                    </a:lnTo>
                    <a:lnTo>
                      <a:pt x="363" y="2187"/>
                    </a:lnTo>
                    <a:lnTo>
                      <a:pt x="337" y="2179"/>
                    </a:lnTo>
                    <a:lnTo>
                      <a:pt x="315" y="2174"/>
                    </a:lnTo>
                    <a:lnTo>
                      <a:pt x="289" y="2165"/>
                    </a:lnTo>
                    <a:lnTo>
                      <a:pt x="267" y="2161"/>
                    </a:lnTo>
                    <a:lnTo>
                      <a:pt x="219" y="2143"/>
                    </a:lnTo>
                    <a:lnTo>
                      <a:pt x="180" y="2122"/>
                    </a:lnTo>
                    <a:lnTo>
                      <a:pt x="136" y="2091"/>
                    </a:lnTo>
                    <a:lnTo>
                      <a:pt x="101" y="2056"/>
                    </a:lnTo>
                    <a:lnTo>
                      <a:pt x="71" y="2016"/>
                    </a:lnTo>
                    <a:lnTo>
                      <a:pt x="48" y="1978"/>
                    </a:lnTo>
                    <a:lnTo>
                      <a:pt x="31" y="1951"/>
                    </a:lnTo>
                    <a:lnTo>
                      <a:pt x="31" y="1943"/>
                    </a:lnTo>
                    <a:lnTo>
                      <a:pt x="18" y="1912"/>
                    </a:lnTo>
                    <a:lnTo>
                      <a:pt x="9" y="1886"/>
                    </a:lnTo>
                    <a:lnTo>
                      <a:pt x="0" y="1855"/>
                    </a:lnTo>
                    <a:lnTo>
                      <a:pt x="0" y="1830"/>
                    </a:lnTo>
                    <a:lnTo>
                      <a:pt x="0" y="1803"/>
                    </a:lnTo>
                    <a:lnTo>
                      <a:pt x="0" y="1776"/>
                    </a:lnTo>
                    <a:lnTo>
                      <a:pt x="5" y="1751"/>
                    </a:lnTo>
                    <a:lnTo>
                      <a:pt x="13" y="1734"/>
                    </a:lnTo>
                    <a:lnTo>
                      <a:pt x="31" y="1698"/>
                    </a:lnTo>
                    <a:lnTo>
                      <a:pt x="53" y="1672"/>
                    </a:lnTo>
                    <a:lnTo>
                      <a:pt x="79" y="1646"/>
                    </a:lnTo>
                    <a:lnTo>
                      <a:pt x="105" y="1624"/>
                    </a:lnTo>
                    <a:lnTo>
                      <a:pt x="132" y="1602"/>
                    </a:lnTo>
                    <a:lnTo>
                      <a:pt x="157" y="1585"/>
                    </a:lnTo>
                    <a:lnTo>
                      <a:pt x="188" y="1571"/>
                    </a:lnTo>
                    <a:lnTo>
                      <a:pt x="223" y="1559"/>
                    </a:lnTo>
                    <a:lnTo>
                      <a:pt x="215" y="1528"/>
                    </a:lnTo>
                    <a:lnTo>
                      <a:pt x="210" y="1498"/>
                    </a:lnTo>
                    <a:lnTo>
                      <a:pt x="210" y="1467"/>
                    </a:lnTo>
                    <a:lnTo>
                      <a:pt x="210" y="1437"/>
                    </a:lnTo>
                    <a:lnTo>
                      <a:pt x="210" y="1402"/>
                    </a:lnTo>
                    <a:lnTo>
                      <a:pt x="210" y="1371"/>
                    </a:lnTo>
                    <a:lnTo>
                      <a:pt x="215" y="1341"/>
                    </a:lnTo>
                    <a:lnTo>
                      <a:pt x="223" y="1314"/>
                    </a:lnTo>
                    <a:lnTo>
                      <a:pt x="205" y="1314"/>
                    </a:lnTo>
                    <a:lnTo>
                      <a:pt x="219" y="1297"/>
                    </a:lnTo>
                    <a:lnTo>
                      <a:pt x="219" y="1279"/>
                    </a:lnTo>
                    <a:lnTo>
                      <a:pt x="215" y="1257"/>
                    </a:lnTo>
                    <a:lnTo>
                      <a:pt x="223" y="1245"/>
                    </a:lnTo>
                    <a:lnTo>
                      <a:pt x="228" y="1218"/>
                    </a:lnTo>
                    <a:lnTo>
                      <a:pt x="240" y="1192"/>
                    </a:lnTo>
                    <a:lnTo>
                      <a:pt x="253" y="1170"/>
                    </a:lnTo>
                    <a:lnTo>
                      <a:pt x="267" y="1149"/>
                    </a:lnTo>
                    <a:lnTo>
                      <a:pt x="280" y="1122"/>
                    </a:lnTo>
                    <a:lnTo>
                      <a:pt x="297" y="1101"/>
                    </a:lnTo>
                    <a:lnTo>
                      <a:pt x="311" y="1074"/>
                    </a:lnTo>
                    <a:lnTo>
                      <a:pt x="328" y="1053"/>
                    </a:lnTo>
                    <a:lnTo>
                      <a:pt x="359" y="1013"/>
                    </a:lnTo>
                    <a:lnTo>
                      <a:pt x="402" y="974"/>
                    </a:lnTo>
                    <a:lnTo>
                      <a:pt x="441" y="938"/>
                    </a:lnTo>
                    <a:lnTo>
                      <a:pt x="489" y="904"/>
                    </a:lnTo>
                    <a:lnTo>
                      <a:pt x="533" y="869"/>
                    </a:lnTo>
                    <a:lnTo>
                      <a:pt x="581" y="838"/>
                    </a:lnTo>
                    <a:lnTo>
                      <a:pt x="603" y="825"/>
                    </a:lnTo>
                    <a:lnTo>
                      <a:pt x="629" y="812"/>
                    </a:lnTo>
                    <a:lnTo>
                      <a:pt x="650" y="800"/>
                    </a:lnTo>
                    <a:lnTo>
                      <a:pt x="677" y="786"/>
                    </a:lnTo>
                    <a:lnTo>
                      <a:pt x="698" y="777"/>
                    </a:lnTo>
                    <a:lnTo>
                      <a:pt x="725" y="769"/>
                    </a:lnTo>
                    <a:lnTo>
                      <a:pt x="746" y="756"/>
                    </a:lnTo>
                    <a:lnTo>
                      <a:pt x="765" y="751"/>
                    </a:lnTo>
                    <a:lnTo>
                      <a:pt x="869" y="716"/>
                    </a:lnTo>
                    <a:lnTo>
                      <a:pt x="869" y="677"/>
                    </a:lnTo>
                    <a:lnTo>
                      <a:pt x="878" y="642"/>
                    </a:lnTo>
                    <a:lnTo>
                      <a:pt x="882" y="607"/>
                    </a:lnTo>
                    <a:lnTo>
                      <a:pt x="895" y="576"/>
                    </a:lnTo>
                    <a:lnTo>
                      <a:pt x="909" y="541"/>
                    </a:lnTo>
                    <a:lnTo>
                      <a:pt x="922" y="511"/>
                    </a:lnTo>
                    <a:lnTo>
                      <a:pt x="934" y="480"/>
                    </a:lnTo>
                    <a:lnTo>
                      <a:pt x="957" y="454"/>
                    </a:lnTo>
                    <a:lnTo>
                      <a:pt x="974" y="424"/>
                    </a:lnTo>
                    <a:lnTo>
                      <a:pt x="996" y="393"/>
                    </a:lnTo>
                    <a:lnTo>
                      <a:pt x="1022" y="367"/>
                    </a:lnTo>
                    <a:lnTo>
                      <a:pt x="1048" y="341"/>
                    </a:lnTo>
                    <a:lnTo>
                      <a:pt x="1074" y="315"/>
                    </a:lnTo>
                    <a:lnTo>
                      <a:pt x="1101" y="288"/>
                    </a:lnTo>
                    <a:lnTo>
                      <a:pt x="1131" y="267"/>
                    </a:lnTo>
                    <a:lnTo>
                      <a:pt x="1166" y="244"/>
                    </a:lnTo>
                    <a:lnTo>
                      <a:pt x="1205" y="209"/>
                    </a:lnTo>
                    <a:lnTo>
                      <a:pt x="1249" y="184"/>
                    </a:lnTo>
                    <a:lnTo>
                      <a:pt x="1293" y="157"/>
                    </a:lnTo>
                    <a:lnTo>
                      <a:pt x="1341" y="136"/>
                    </a:lnTo>
                    <a:lnTo>
                      <a:pt x="1362" y="123"/>
                    </a:lnTo>
                    <a:lnTo>
                      <a:pt x="1389" y="114"/>
                    </a:lnTo>
                    <a:lnTo>
                      <a:pt x="1410" y="105"/>
                    </a:lnTo>
                    <a:lnTo>
                      <a:pt x="1437" y="96"/>
                    </a:lnTo>
                    <a:lnTo>
                      <a:pt x="1458" y="88"/>
                    </a:lnTo>
                    <a:lnTo>
                      <a:pt x="1485" y="83"/>
                    </a:lnTo>
                    <a:lnTo>
                      <a:pt x="1506" y="75"/>
                    </a:lnTo>
                    <a:lnTo>
                      <a:pt x="1533" y="70"/>
                    </a:lnTo>
                    <a:lnTo>
                      <a:pt x="1567" y="57"/>
                    </a:lnTo>
                    <a:lnTo>
                      <a:pt x="1603" y="48"/>
                    </a:lnTo>
                    <a:lnTo>
                      <a:pt x="1638" y="40"/>
                    </a:lnTo>
                    <a:lnTo>
                      <a:pt x="1676" y="31"/>
                    </a:lnTo>
                    <a:lnTo>
                      <a:pt x="1711" y="22"/>
                    </a:lnTo>
                    <a:lnTo>
                      <a:pt x="1747" y="18"/>
                    </a:lnTo>
                    <a:lnTo>
                      <a:pt x="1782" y="9"/>
                    </a:lnTo>
                    <a:lnTo>
                      <a:pt x="1820" y="9"/>
                    </a:lnTo>
                    <a:lnTo>
                      <a:pt x="1856" y="4"/>
                    </a:lnTo>
                    <a:lnTo>
                      <a:pt x="1891" y="0"/>
                    </a:lnTo>
                    <a:lnTo>
                      <a:pt x="1926" y="0"/>
                    </a:lnTo>
                    <a:lnTo>
                      <a:pt x="1964" y="0"/>
                    </a:lnTo>
                    <a:lnTo>
                      <a:pt x="2000" y="0"/>
                    </a:lnTo>
                    <a:lnTo>
                      <a:pt x="2039" y="4"/>
                    </a:lnTo>
                    <a:lnTo>
                      <a:pt x="2074" y="9"/>
                    </a:lnTo>
                    <a:lnTo>
                      <a:pt x="211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6"/>
              <p:cNvSpPr>
                <a:spLocks/>
              </p:cNvSpPr>
              <p:nvPr/>
            </p:nvSpPr>
            <p:spPr bwMode="auto">
              <a:xfrm>
                <a:off x="2895" y="1500"/>
                <a:ext cx="1105" cy="708"/>
              </a:xfrm>
              <a:custGeom>
                <a:avLst/>
                <a:gdLst>
                  <a:gd name="T0" fmla="*/ 0 w 3313"/>
                  <a:gd name="T1" fmla="*/ 3 h 2126"/>
                  <a:gd name="T2" fmla="*/ 1 w 3313"/>
                  <a:gd name="T3" fmla="*/ 3 h 2126"/>
                  <a:gd name="T4" fmla="*/ 1 w 3313"/>
                  <a:gd name="T5" fmla="*/ 3 h 2126"/>
                  <a:gd name="T6" fmla="*/ 1 w 3313"/>
                  <a:gd name="T7" fmla="*/ 3 h 2126"/>
                  <a:gd name="T8" fmla="*/ 1 w 3313"/>
                  <a:gd name="T9" fmla="*/ 3 h 2126"/>
                  <a:gd name="T10" fmla="*/ 2 w 3313"/>
                  <a:gd name="T11" fmla="*/ 3 h 2126"/>
                  <a:gd name="T12" fmla="*/ 2 w 3313"/>
                  <a:gd name="T13" fmla="*/ 3 h 2126"/>
                  <a:gd name="T14" fmla="*/ 2 w 3313"/>
                  <a:gd name="T15" fmla="*/ 3 h 2126"/>
                  <a:gd name="T16" fmla="*/ 3 w 3313"/>
                  <a:gd name="T17" fmla="*/ 3 h 2126"/>
                  <a:gd name="T18" fmla="*/ 3 w 3313"/>
                  <a:gd name="T19" fmla="*/ 3 h 2126"/>
                  <a:gd name="T20" fmla="*/ 4 w 3313"/>
                  <a:gd name="T21" fmla="*/ 3 h 2126"/>
                  <a:gd name="T22" fmla="*/ 4 w 3313"/>
                  <a:gd name="T23" fmla="*/ 3 h 2126"/>
                  <a:gd name="T24" fmla="*/ 4 w 3313"/>
                  <a:gd name="T25" fmla="*/ 3 h 2126"/>
                  <a:gd name="T26" fmla="*/ 4 w 3313"/>
                  <a:gd name="T27" fmla="*/ 3 h 2126"/>
                  <a:gd name="T28" fmla="*/ 5 w 3313"/>
                  <a:gd name="T29" fmla="*/ 2 h 2126"/>
                  <a:gd name="T30" fmla="*/ 4 w 3313"/>
                  <a:gd name="T31" fmla="*/ 2 h 2126"/>
                  <a:gd name="T32" fmla="*/ 4 w 3313"/>
                  <a:gd name="T33" fmla="*/ 2 h 2126"/>
                  <a:gd name="T34" fmla="*/ 4 w 3313"/>
                  <a:gd name="T35" fmla="*/ 2 h 2126"/>
                  <a:gd name="T36" fmla="*/ 4 w 3313"/>
                  <a:gd name="T37" fmla="*/ 2 h 2126"/>
                  <a:gd name="T38" fmla="*/ 3 w 3313"/>
                  <a:gd name="T39" fmla="*/ 2 h 2126"/>
                  <a:gd name="T40" fmla="*/ 3 w 3313"/>
                  <a:gd name="T41" fmla="*/ 2 h 2126"/>
                  <a:gd name="T42" fmla="*/ 3 w 3313"/>
                  <a:gd name="T43" fmla="*/ 2 h 2126"/>
                  <a:gd name="T44" fmla="*/ 3 w 3313"/>
                  <a:gd name="T45" fmla="*/ 2 h 2126"/>
                  <a:gd name="T46" fmla="*/ 4 w 3313"/>
                  <a:gd name="T47" fmla="*/ 1 h 2126"/>
                  <a:gd name="T48" fmla="*/ 4 w 3313"/>
                  <a:gd name="T49" fmla="*/ 1 h 2126"/>
                  <a:gd name="T50" fmla="*/ 4 w 3313"/>
                  <a:gd name="T51" fmla="*/ 1 h 2126"/>
                  <a:gd name="T52" fmla="*/ 4 w 3313"/>
                  <a:gd name="T53" fmla="*/ 1 h 2126"/>
                  <a:gd name="T54" fmla="*/ 4 w 3313"/>
                  <a:gd name="T55" fmla="*/ 1 h 2126"/>
                  <a:gd name="T56" fmla="*/ 4 w 3313"/>
                  <a:gd name="T57" fmla="*/ 0 h 2126"/>
                  <a:gd name="T58" fmla="*/ 4 w 3313"/>
                  <a:gd name="T59" fmla="*/ 0 h 2126"/>
                  <a:gd name="T60" fmla="*/ 4 w 3313"/>
                  <a:gd name="T61" fmla="*/ 0 h 2126"/>
                  <a:gd name="T62" fmla="*/ 4 w 3313"/>
                  <a:gd name="T63" fmla="*/ 0 h 2126"/>
                  <a:gd name="T64" fmla="*/ 3 w 3313"/>
                  <a:gd name="T65" fmla="*/ 0 h 2126"/>
                  <a:gd name="T66" fmla="*/ 4 w 3313"/>
                  <a:gd name="T67" fmla="*/ 0 h 2126"/>
                  <a:gd name="T68" fmla="*/ 3 w 3313"/>
                  <a:gd name="T69" fmla="*/ 0 h 2126"/>
                  <a:gd name="T70" fmla="*/ 3 w 3313"/>
                  <a:gd name="T71" fmla="*/ 0 h 2126"/>
                  <a:gd name="T72" fmla="*/ 3 w 3313"/>
                  <a:gd name="T73" fmla="*/ 0 h 2126"/>
                  <a:gd name="T74" fmla="*/ 2 w 3313"/>
                  <a:gd name="T75" fmla="*/ 0 h 2126"/>
                  <a:gd name="T76" fmla="*/ 2 w 3313"/>
                  <a:gd name="T77" fmla="*/ 0 h 2126"/>
                  <a:gd name="T78" fmla="*/ 1 w 3313"/>
                  <a:gd name="T79" fmla="*/ 0 h 2126"/>
                  <a:gd name="T80" fmla="*/ 2 w 3313"/>
                  <a:gd name="T81" fmla="*/ 1 h 2126"/>
                  <a:gd name="T82" fmla="*/ 1 w 3313"/>
                  <a:gd name="T83" fmla="*/ 1 h 2126"/>
                  <a:gd name="T84" fmla="*/ 1 w 3313"/>
                  <a:gd name="T85" fmla="*/ 1 h 2126"/>
                  <a:gd name="T86" fmla="*/ 2 w 3313"/>
                  <a:gd name="T87" fmla="*/ 1 h 2126"/>
                  <a:gd name="T88" fmla="*/ 1 w 3313"/>
                  <a:gd name="T89" fmla="*/ 1 h 2126"/>
                  <a:gd name="T90" fmla="*/ 2 w 3313"/>
                  <a:gd name="T91" fmla="*/ 1 h 2126"/>
                  <a:gd name="T92" fmla="*/ 2 w 3313"/>
                  <a:gd name="T93" fmla="*/ 1 h 2126"/>
                  <a:gd name="T94" fmla="*/ 1 w 3313"/>
                  <a:gd name="T95" fmla="*/ 1 h 2126"/>
                  <a:gd name="T96" fmla="*/ 1 w 3313"/>
                  <a:gd name="T97" fmla="*/ 1 h 2126"/>
                  <a:gd name="T98" fmla="*/ 1 w 3313"/>
                  <a:gd name="T99" fmla="*/ 1 h 2126"/>
                  <a:gd name="T100" fmla="*/ 0 w 3313"/>
                  <a:gd name="T101" fmla="*/ 2 h 2126"/>
                  <a:gd name="T102" fmla="*/ 0 w 3313"/>
                  <a:gd name="T103" fmla="*/ 2 h 2126"/>
                  <a:gd name="T104" fmla="*/ 0 w 3313"/>
                  <a:gd name="T105" fmla="*/ 2 h 2126"/>
                  <a:gd name="T106" fmla="*/ 1 w 3313"/>
                  <a:gd name="T107" fmla="*/ 2 h 2126"/>
                  <a:gd name="T108" fmla="*/ 1 w 3313"/>
                  <a:gd name="T109" fmla="*/ 2 h 2126"/>
                  <a:gd name="T110" fmla="*/ 1 w 3313"/>
                  <a:gd name="T111" fmla="*/ 2 h 2126"/>
                  <a:gd name="T112" fmla="*/ 1 w 3313"/>
                  <a:gd name="T113" fmla="*/ 2 h 2126"/>
                  <a:gd name="T114" fmla="*/ 1 w 3313"/>
                  <a:gd name="T115" fmla="*/ 2 h 2126"/>
                  <a:gd name="T116" fmla="*/ 0 w 3313"/>
                  <a:gd name="T117" fmla="*/ 2 h 2126"/>
                  <a:gd name="T118" fmla="*/ 0 w 3313"/>
                  <a:gd name="T119" fmla="*/ 2 h 2126"/>
                  <a:gd name="T120" fmla="*/ 0 w 3313"/>
                  <a:gd name="T121" fmla="*/ 3 h 2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313" h="2126">
                    <a:moveTo>
                      <a:pt x="61" y="1899"/>
                    </a:moveTo>
                    <a:lnTo>
                      <a:pt x="88" y="1916"/>
                    </a:lnTo>
                    <a:lnTo>
                      <a:pt x="118" y="1939"/>
                    </a:lnTo>
                    <a:lnTo>
                      <a:pt x="148" y="1951"/>
                    </a:lnTo>
                    <a:lnTo>
                      <a:pt x="184" y="1968"/>
                    </a:lnTo>
                    <a:lnTo>
                      <a:pt x="214" y="1982"/>
                    </a:lnTo>
                    <a:lnTo>
                      <a:pt x="249" y="1995"/>
                    </a:lnTo>
                    <a:lnTo>
                      <a:pt x="280" y="2004"/>
                    </a:lnTo>
                    <a:lnTo>
                      <a:pt x="319" y="2012"/>
                    </a:lnTo>
                    <a:lnTo>
                      <a:pt x="349" y="2017"/>
                    </a:lnTo>
                    <a:lnTo>
                      <a:pt x="384" y="2021"/>
                    </a:lnTo>
                    <a:lnTo>
                      <a:pt x="420" y="2021"/>
                    </a:lnTo>
                    <a:lnTo>
                      <a:pt x="458" y="2026"/>
                    </a:lnTo>
                    <a:lnTo>
                      <a:pt x="493" y="2021"/>
                    </a:lnTo>
                    <a:lnTo>
                      <a:pt x="528" y="2021"/>
                    </a:lnTo>
                    <a:lnTo>
                      <a:pt x="564" y="2021"/>
                    </a:lnTo>
                    <a:lnTo>
                      <a:pt x="602" y="2021"/>
                    </a:lnTo>
                    <a:lnTo>
                      <a:pt x="602" y="2004"/>
                    </a:lnTo>
                    <a:lnTo>
                      <a:pt x="602" y="2021"/>
                    </a:lnTo>
                    <a:lnTo>
                      <a:pt x="646" y="2012"/>
                    </a:lnTo>
                    <a:lnTo>
                      <a:pt x="690" y="2008"/>
                    </a:lnTo>
                    <a:lnTo>
                      <a:pt x="733" y="2004"/>
                    </a:lnTo>
                    <a:lnTo>
                      <a:pt x="777" y="2004"/>
                    </a:lnTo>
                    <a:lnTo>
                      <a:pt x="817" y="1999"/>
                    </a:lnTo>
                    <a:lnTo>
                      <a:pt x="860" y="1995"/>
                    </a:lnTo>
                    <a:lnTo>
                      <a:pt x="904" y="1991"/>
                    </a:lnTo>
                    <a:lnTo>
                      <a:pt x="952" y="1987"/>
                    </a:lnTo>
                    <a:lnTo>
                      <a:pt x="917" y="1943"/>
                    </a:lnTo>
                    <a:lnTo>
                      <a:pt x="886" y="1903"/>
                    </a:lnTo>
                    <a:lnTo>
                      <a:pt x="873" y="1882"/>
                    </a:lnTo>
                    <a:lnTo>
                      <a:pt x="865" y="1860"/>
                    </a:lnTo>
                    <a:lnTo>
                      <a:pt x="860" y="1834"/>
                    </a:lnTo>
                    <a:lnTo>
                      <a:pt x="865" y="1812"/>
                    </a:lnTo>
                    <a:lnTo>
                      <a:pt x="890" y="1786"/>
                    </a:lnTo>
                    <a:lnTo>
                      <a:pt x="917" y="1776"/>
                    </a:lnTo>
                    <a:lnTo>
                      <a:pt x="938" y="1794"/>
                    </a:lnTo>
                    <a:lnTo>
                      <a:pt x="965" y="1816"/>
                    </a:lnTo>
                    <a:lnTo>
                      <a:pt x="986" y="1838"/>
                    </a:lnTo>
                    <a:lnTo>
                      <a:pt x="1009" y="1864"/>
                    </a:lnTo>
                    <a:lnTo>
                      <a:pt x="1043" y="1908"/>
                    </a:lnTo>
                    <a:lnTo>
                      <a:pt x="1074" y="1951"/>
                    </a:lnTo>
                    <a:lnTo>
                      <a:pt x="1101" y="1968"/>
                    </a:lnTo>
                    <a:lnTo>
                      <a:pt x="1131" y="1987"/>
                    </a:lnTo>
                    <a:lnTo>
                      <a:pt x="1161" y="2004"/>
                    </a:lnTo>
                    <a:lnTo>
                      <a:pt x="1197" y="2021"/>
                    </a:lnTo>
                    <a:lnTo>
                      <a:pt x="1227" y="2035"/>
                    </a:lnTo>
                    <a:lnTo>
                      <a:pt x="1262" y="2047"/>
                    </a:lnTo>
                    <a:lnTo>
                      <a:pt x="1292" y="2060"/>
                    </a:lnTo>
                    <a:lnTo>
                      <a:pt x="1331" y="2078"/>
                    </a:lnTo>
                    <a:lnTo>
                      <a:pt x="1362" y="2087"/>
                    </a:lnTo>
                    <a:lnTo>
                      <a:pt x="1397" y="2095"/>
                    </a:lnTo>
                    <a:lnTo>
                      <a:pt x="1432" y="2104"/>
                    </a:lnTo>
                    <a:lnTo>
                      <a:pt x="1471" y="2113"/>
                    </a:lnTo>
                    <a:lnTo>
                      <a:pt x="1506" y="2117"/>
                    </a:lnTo>
                    <a:lnTo>
                      <a:pt x="1541" y="2121"/>
                    </a:lnTo>
                    <a:lnTo>
                      <a:pt x="1576" y="2121"/>
                    </a:lnTo>
                    <a:lnTo>
                      <a:pt x="1615" y="2126"/>
                    </a:lnTo>
                    <a:lnTo>
                      <a:pt x="1638" y="2126"/>
                    </a:lnTo>
                    <a:lnTo>
                      <a:pt x="1650" y="2126"/>
                    </a:lnTo>
                    <a:lnTo>
                      <a:pt x="1672" y="2121"/>
                    </a:lnTo>
                    <a:lnTo>
                      <a:pt x="1698" y="2121"/>
                    </a:lnTo>
                    <a:lnTo>
                      <a:pt x="1724" y="2117"/>
                    </a:lnTo>
                    <a:lnTo>
                      <a:pt x="1751" y="2117"/>
                    </a:lnTo>
                    <a:lnTo>
                      <a:pt x="1772" y="2113"/>
                    </a:lnTo>
                    <a:lnTo>
                      <a:pt x="1799" y="2108"/>
                    </a:lnTo>
                    <a:lnTo>
                      <a:pt x="1824" y="2104"/>
                    </a:lnTo>
                    <a:lnTo>
                      <a:pt x="1851" y="2104"/>
                    </a:lnTo>
                    <a:lnTo>
                      <a:pt x="1872" y="2095"/>
                    </a:lnTo>
                    <a:lnTo>
                      <a:pt x="1899" y="2091"/>
                    </a:lnTo>
                    <a:lnTo>
                      <a:pt x="1925" y="2083"/>
                    </a:lnTo>
                    <a:lnTo>
                      <a:pt x="1951" y="2078"/>
                    </a:lnTo>
                    <a:lnTo>
                      <a:pt x="1978" y="2069"/>
                    </a:lnTo>
                    <a:lnTo>
                      <a:pt x="2004" y="2065"/>
                    </a:lnTo>
                    <a:lnTo>
                      <a:pt x="2030" y="2060"/>
                    </a:lnTo>
                    <a:lnTo>
                      <a:pt x="2056" y="2056"/>
                    </a:lnTo>
                    <a:lnTo>
                      <a:pt x="2095" y="2043"/>
                    </a:lnTo>
                    <a:lnTo>
                      <a:pt x="2135" y="2035"/>
                    </a:lnTo>
                    <a:lnTo>
                      <a:pt x="2174" y="2026"/>
                    </a:lnTo>
                    <a:lnTo>
                      <a:pt x="2213" y="2017"/>
                    </a:lnTo>
                    <a:lnTo>
                      <a:pt x="2252" y="2008"/>
                    </a:lnTo>
                    <a:lnTo>
                      <a:pt x="2296" y="1999"/>
                    </a:lnTo>
                    <a:lnTo>
                      <a:pt x="2336" y="1991"/>
                    </a:lnTo>
                    <a:lnTo>
                      <a:pt x="2379" y="1987"/>
                    </a:lnTo>
                    <a:lnTo>
                      <a:pt x="2419" y="1978"/>
                    </a:lnTo>
                    <a:lnTo>
                      <a:pt x="2462" y="1973"/>
                    </a:lnTo>
                    <a:lnTo>
                      <a:pt x="2505" y="1964"/>
                    </a:lnTo>
                    <a:lnTo>
                      <a:pt x="2549" y="1960"/>
                    </a:lnTo>
                    <a:lnTo>
                      <a:pt x="2589" y="1951"/>
                    </a:lnTo>
                    <a:lnTo>
                      <a:pt x="2632" y="1947"/>
                    </a:lnTo>
                    <a:lnTo>
                      <a:pt x="2676" y="1939"/>
                    </a:lnTo>
                    <a:lnTo>
                      <a:pt x="2720" y="1934"/>
                    </a:lnTo>
                    <a:lnTo>
                      <a:pt x="2724" y="1925"/>
                    </a:lnTo>
                    <a:lnTo>
                      <a:pt x="2737" y="1925"/>
                    </a:lnTo>
                    <a:lnTo>
                      <a:pt x="2754" y="1920"/>
                    </a:lnTo>
                    <a:lnTo>
                      <a:pt x="2772" y="1916"/>
                    </a:lnTo>
                    <a:lnTo>
                      <a:pt x="2781" y="1925"/>
                    </a:lnTo>
                    <a:lnTo>
                      <a:pt x="2789" y="1934"/>
                    </a:lnTo>
                    <a:lnTo>
                      <a:pt x="2816" y="1925"/>
                    </a:lnTo>
                    <a:lnTo>
                      <a:pt x="2842" y="1920"/>
                    </a:lnTo>
                    <a:lnTo>
                      <a:pt x="2868" y="1920"/>
                    </a:lnTo>
                    <a:lnTo>
                      <a:pt x="2894" y="1920"/>
                    </a:lnTo>
                    <a:lnTo>
                      <a:pt x="2921" y="1920"/>
                    </a:lnTo>
                    <a:lnTo>
                      <a:pt x="2946" y="1920"/>
                    </a:lnTo>
                    <a:lnTo>
                      <a:pt x="2973" y="1925"/>
                    </a:lnTo>
                    <a:lnTo>
                      <a:pt x="2999" y="1934"/>
                    </a:lnTo>
                    <a:lnTo>
                      <a:pt x="3021" y="1943"/>
                    </a:lnTo>
                    <a:lnTo>
                      <a:pt x="3047" y="1951"/>
                    </a:lnTo>
                    <a:lnTo>
                      <a:pt x="3069" y="1956"/>
                    </a:lnTo>
                    <a:lnTo>
                      <a:pt x="3086" y="1968"/>
                    </a:lnTo>
                    <a:lnTo>
                      <a:pt x="3108" y="1956"/>
                    </a:lnTo>
                    <a:lnTo>
                      <a:pt x="3130" y="1947"/>
                    </a:lnTo>
                    <a:lnTo>
                      <a:pt x="3147" y="1943"/>
                    </a:lnTo>
                    <a:lnTo>
                      <a:pt x="3169" y="1939"/>
                    </a:lnTo>
                    <a:lnTo>
                      <a:pt x="3186" y="1925"/>
                    </a:lnTo>
                    <a:lnTo>
                      <a:pt x="3205" y="1916"/>
                    </a:lnTo>
                    <a:lnTo>
                      <a:pt x="3222" y="1899"/>
                    </a:lnTo>
                    <a:lnTo>
                      <a:pt x="3243" y="1882"/>
                    </a:lnTo>
                    <a:lnTo>
                      <a:pt x="3261" y="1843"/>
                    </a:lnTo>
                    <a:lnTo>
                      <a:pt x="3278" y="1812"/>
                    </a:lnTo>
                    <a:lnTo>
                      <a:pt x="3291" y="1782"/>
                    </a:lnTo>
                    <a:lnTo>
                      <a:pt x="3305" y="1759"/>
                    </a:lnTo>
                    <a:lnTo>
                      <a:pt x="3313" y="1716"/>
                    </a:lnTo>
                    <a:lnTo>
                      <a:pt x="3313" y="1690"/>
                    </a:lnTo>
                    <a:lnTo>
                      <a:pt x="3309" y="1659"/>
                    </a:lnTo>
                    <a:lnTo>
                      <a:pt x="3313" y="1632"/>
                    </a:lnTo>
                    <a:lnTo>
                      <a:pt x="3305" y="1615"/>
                    </a:lnTo>
                    <a:lnTo>
                      <a:pt x="3287" y="1602"/>
                    </a:lnTo>
                    <a:lnTo>
                      <a:pt x="3270" y="1590"/>
                    </a:lnTo>
                    <a:lnTo>
                      <a:pt x="3253" y="1585"/>
                    </a:lnTo>
                    <a:lnTo>
                      <a:pt x="3230" y="1571"/>
                    </a:lnTo>
                    <a:lnTo>
                      <a:pt x="3209" y="1567"/>
                    </a:lnTo>
                    <a:lnTo>
                      <a:pt x="3182" y="1554"/>
                    </a:lnTo>
                    <a:lnTo>
                      <a:pt x="3161" y="1546"/>
                    </a:lnTo>
                    <a:lnTo>
                      <a:pt x="3138" y="1537"/>
                    </a:lnTo>
                    <a:lnTo>
                      <a:pt x="3126" y="1528"/>
                    </a:lnTo>
                    <a:lnTo>
                      <a:pt x="3095" y="1515"/>
                    </a:lnTo>
                    <a:lnTo>
                      <a:pt x="3065" y="1502"/>
                    </a:lnTo>
                    <a:lnTo>
                      <a:pt x="3047" y="1493"/>
                    </a:lnTo>
                    <a:lnTo>
                      <a:pt x="3029" y="1489"/>
                    </a:lnTo>
                    <a:lnTo>
                      <a:pt x="3008" y="1484"/>
                    </a:lnTo>
                    <a:lnTo>
                      <a:pt x="2986" y="1484"/>
                    </a:lnTo>
                    <a:lnTo>
                      <a:pt x="2956" y="1480"/>
                    </a:lnTo>
                    <a:lnTo>
                      <a:pt x="2929" y="1480"/>
                    </a:lnTo>
                    <a:lnTo>
                      <a:pt x="2894" y="1480"/>
                    </a:lnTo>
                    <a:lnTo>
                      <a:pt x="2860" y="1480"/>
                    </a:lnTo>
                    <a:lnTo>
                      <a:pt x="2816" y="1480"/>
                    </a:lnTo>
                    <a:lnTo>
                      <a:pt x="2781" y="1480"/>
                    </a:lnTo>
                    <a:lnTo>
                      <a:pt x="2746" y="1480"/>
                    </a:lnTo>
                    <a:lnTo>
                      <a:pt x="2720" y="1480"/>
                    </a:lnTo>
                    <a:lnTo>
                      <a:pt x="2693" y="1480"/>
                    </a:lnTo>
                    <a:lnTo>
                      <a:pt x="2672" y="1480"/>
                    </a:lnTo>
                    <a:lnTo>
                      <a:pt x="2650" y="1480"/>
                    </a:lnTo>
                    <a:lnTo>
                      <a:pt x="2637" y="1484"/>
                    </a:lnTo>
                    <a:lnTo>
                      <a:pt x="2601" y="1480"/>
                    </a:lnTo>
                    <a:lnTo>
                      <a:pt x="2576" y="1480"/>
                    </a:lnTo>
                    <a:lnTo>
                      <a:pt x="2541" y="1471"/>
                    </a:lnTo>
                    <a:lnTo>
                      <a:pt x="2510" y="1463"/>
                    </a:lnTo>
                    <a:lnTo>
                      <a:pt x="2484" y="1454"/>
                    </a:lnTo>
                    <a:lnTo>
                      <a:pt x="2462" y="1445"/>
                    </a:lnTo>
                    <a:lnTo>
                      <a:pt x="2436" y="1436"/>
                    </a:lnTo>
                    <a:lnTo>
                      <a:pt x="2414" y="1432"/>
                    </a:lnTo>
                    <a:lnTo>
                      <a:pt x="2371" y="1419"/>
                    </a:lnTo>
                    <a:lnTo>
                      <a:pt x="2331" y="1406"/>
                    </a:lnTo>
                    <a:lnTo>
                      <a:pt x="2292" y="1393"/>
                    </a:lnTo>
                    <a:lnTo>
                      <a:pt x="2271" y="1384"/>
                    </a:lnTo>
                    <a:lnTo>
                      <a:pt x="2252" y="1375"/>
                    </a:lnTo>
                    <a:lnTo>
                      <a:pt x="2248" y="1375"/>
                    </a:lnTo>
                    <a:lnTo>
                      <a:pt x="2222" y="1375"/>
                    </a:lnTo>
                    <a:lnTo>
                      <a:pt x="2204" y="1375"/>
                    </a:lnTo>
                    <a:lnTo>
                      <a:pt x="2183" y="1379"/>
                    </a:lnTo>
                    <a:lnTo>
                      <a:pt x="2161" y="1393"/>
                    </a:lnTo>
                    <a:lnTo>
                      <a:pt x="2135" y="1389"/>
                    </a:lnTo>
                    <a:lnTo>
                      <a:pt x="2113" y="1389"/>
                    </a:lnTo>
                    <a:lnTo>
                      <a:pt x="2095" y="1375"/>
                    </a:lnTo>
                    <a:lnTo>
                      <a:pt x="2091" y="1358"/>
                    </a:lnTo>
                    <a:lnTo>
                      <a:pt x="2121" y="1318"/>
                    </a:lnTo>
                    <a:lnTo>
                      <a:pt x="2165" y="1293"/>
                    </a:lnTo>
                    <a:lnTo>
                      <a:pt x="2192" y="1279"/>
                    </a:lnTo>
                    <a:lnTo>
                      <a:pt x="2217" y="1266"/>
                    </a:lnTo>
                    <a:lnTo>
                      <a:pt x="2248" y="1258"/>
                    </a:lnTo>
                    <a:lnTo>
                      <a:pt x="2283" y="1253"/>
                    </a:lnTo>
                    <a:lnTo>
                      <a:pt x="2292" y="1245"/>
                    </a:lnTo>
                    <a:lnTo>
                      <a:pt x="2300" y="1235"/>
                    </a:lnTo>
                    <a:lnTo>
                      <a:pt x="2344" y="1218"/>
                    </a:lnTo>
                    <a:lnTo>
                      <a:pt x="2392" y="1205"/>
                    </a:lnTo>
                    <a:lnTo>
                      <a:pt x="2436" y="1191"/>
                    </a:lnTo>
                    <a:lnTo>
                      <a:pt x="2484" y="1187"/>
                    </a:lnTo>
                    <a:lnTo>
                      <a:pt x="2528" y="1174"/>
                    </a:lnTo>
                    <a:lnTo>
                      <a:pt x="2576" y="1161"/>
                    </a:lnTo>
                    <a:lnTo>
                      <a:pt x="2620" y="1139"/>
                    </a:lnTo>
                    <a:lnTo>
                      <a:pt x="2668" y="1113"/>
                    </a:lnTo>
                    <a:lnTo>
                      <a:pt x="2698" y="1083"/>
                    </a:lnTo>
                    <a:lnTo>
                      <a:pt x="2728" y="1065"/>
                    </a:lnTo>
                    <a:lnTo>
                      <a:pt x="2750" y="1053"/>
                    </a:lnTo>
                    <a:lnTo>
                      <a:pt x="2772" y="1043"/>
                    </a:lnTo>
                    <a:lnTo>
                      <a:pt x="2794" y="1026"/>
                    </a:lnTo>
                    <a:lnTo>
                      <a:pt x="2820" y="1000"/>
                    </a:lnTo>
                    <a:lnTo>
                      <a:pt x="2833" y="978"/>
                    </a:lnTo>
                    <a:lnTo>
                      <a:pt x="2850" y="957"/>
                    </a:lnTo>
                    <a:lnTo>
                      <a:pt x="2868" y="921"/>
                    </a:lnTo>
                    <a:lnTo>
                      <a:pt x="2894" y="886"/>
                    </a:lnTo>
                    <a:lnTo>
                      <a:pt x="2908" y="847"/>
                    </a:lnTo>
                    <a:lnTo>
                      <a:pt x="2925" y="817"/>
                    </a:lnTo>
                    <a:lnTo>
                      <a:pt x="2938" y="781"/>
                    </a:lnTo>
                    <a:lnTo>
                      <a:pt x="2951" y="756"/>
                    </a:lnTo>
                    <a:lnTo>
                      <a:pt x="2956" y="725"/>
                    </a:lnTo>
                    <a:lnTo>
                      <a:pt x="2964" y="698"/>
                    </a:lnTo>
                    <a:lnTo>
                      <a:pt x="2969" y="673"/>
                    </a:lnTo>
                    <a:lnTo>
                      <a:pt x="2977" y="650"/>
                    </a:lnTo>
                    <a:lnTo>
                      <a:pt x="2973" y="602"/>
                    </a:lnTo>
                    <a:lnTo>
                      <a:pt x="2964" y="568"/>
                    </a:lnTo>
                    <a:lnTo>
                      <a:pt x="2951" y="537"/>
                    </a:lnTo>
                    <a:lnTo>
                      <a:pt x="2929" y="516"/>
                    </a:lnTo>
                    <a:lnTo>
                      <a:pt x="2925" y="516"/>
                    </a:lnTo>
                    <a:lnTo>
                      <a:pt x="2912" y="516"/>
                    </a:lnTo>
                    <a:lnTo>
                      <a:pt x="2881" y="511"/>
                    </a:lnTo>
                    <a:lnTo>
                      <a:pt x="2846" y="511"/>
                    </a:lnTo>
                    <a:lnTo>
                      <a:pt x="2806" y="507"/>
                    </a:lnTo>
                    <a:lnTo>
                      <a:pt x="2772" y="498"/>
                    </a:lnTo>
                    <a:lnTo>
                      <a:pt x="2764" y="485"/>
                    </a:lnTo>
                    <a:lnTo>
                      <a:pt x="2772" y="463"/>
                    </a:lnTo>
                    <a:lnTo>
                      <a:pt x="2746" y="454"/>
                    </a:lnTo>
                    <a:lnTo>
                      <a:pt x="2724" y="445"/>
                    </a:lnTo>
                    <a:lnTo>
                      <a:pt x="2711" y="432"/>
                    </a:lnTo>
                    <a:lnTo>
                      <a:pt x="2702" y="424"/>
                    </a:lnTo>
                    <a:lnTo>
                      <a:pt x="2698" y="406"/>
                    </a:lnTo>
                    <a:lnTo>
                      <a:pt x="2702" y="393"/>
                    </a:lnTo>
                    <a:lnTo>
                      <a:pt x="2711" y="376"/>
                    </a:lnTo>
                    <a:lnTo>
                      <a:pt x="2737" y="358"/>
                    </a:lnTo>
                    <a:lnTo>
                      <a:pt x="2776" y="328"/>
                    </a:lnTo>
                    <a:lnTo>
                      <a:pt x="2816" y="315"/>
                    </a:lnTo>
                    <a:lnTo>
                      <a:pt x="2846" y="301"/>
                    </a:lnTo>
                    <a:lnTo>
                      <a:pt x="2877" y="297"/>
                    </a:lnTo>
                    <a:lnTo>
                      <a:pt x="2898" y="288"/>
                    </a:lnTo>
                    <a:lnTo>
                      <a:pt x="2916" y="280"/>
                    </a:lnTo>
                    <a:lnTo>
                      <a:pt x="2925" y="263"/>
                    </a:lnTo>
                    <a:lnTo>
                      <a:pt x="2929" y="236"/>
                    </a:lnTo>
                    <a:lnTo>
                      <a:pt x="2933" y="201"/>
                    </a:lnTo>
                    <a:lnTo>
                      <a:pt x="2946" y="179"/>
                    </a:lnTo>
                    <a:lnTo>
                      <a:pt x="2964" y="167"/>
                    </a:lnTo>
                    <a:lnTo>
                      <a:pt x="2981" y="167"/>
                    </a:lnTo>
                    <a:lnTo>
                      <a:pt x="2960" y="144"/>
                    </a:lnTo>
                    <a:lnTo>
                      <a:pt x="2938" y="131"/>
                    </a:lnTo>
                    <a:lnTo>
                      <a:pt x="2912" y="119"/>
                    </a:lnTo>
                    <a:lnTo>
                      <a:pt x="2890" y="109"/>
                    </a:lnTo>
                    <a:lnTo>
                      <a:pt x="2864" y="96"/>
                    </a:lnTo>
                    <a:lnTo>
                      <a:pt x="2837" y="92"/>
                    </a:lnTo>
                    <a:lnTo>
                      <a:pt x="2812" y="83"/>
                    </a:lnTo>
                    <a:lnTo>
                      <a:pt x="2789" y="79"/>
                    </a:lnTo>
                    <a:lnTo>
                      <a:pt x="2746" y="66"/>
                    </a:lnTo>
                    <a:lnTo>
                      <a:pt x="2706" y="61"/>
                    </a:lnTo>
                    <a:lnTo>
                      <a:pt x="2685" y="61"/>
                    </a:lnTo>
                    <a:lnTo>
                      <a:pt x="2663" y="61"/>
                    </a:lnTo>
                    <a:lnTo>
                      <a:pt x="2637" y="61"/>
                    </a:lnTo>
                    <a:lnTo>
                      <a:pt x="2615" y="61"/>
                    </a:lnTo>
                    <a:lnTo>
                      <a:pt x="2589" y="66"/>
                    </a:lnTo>
                    <a:lnTo>
                      <a:pt x="2562" y="71"/>
                    </a:lnTo>
                    <a:lnTo>
                      <a:pt x="2541" y="75"/>
                    </a:lnTo>
                    <a:lnTo>
                      <a:pt x="2519" y="79"/>
                    </a:lnTo>
                    <a:lnTo>
                      <a:pt x="2480" y="92"/>
                    </a:lnTo>
                    <a:lnTo>
                      <a:pt x="2440" y="113"/>
                    </a:lnTo>
                    <a:lnTo>
                      <a:pt x="2471" y="140"/>
                    </a:lnTo>
                    <a:lnTo>
                      <a:pt x="2501" y="171"/>
                    </a:lnTo>
                    <a:lnTo>
                      <a:pt x="2532" y="192"/>
                    </a:lnTo>
                    <a:lnTo>
                      <a:pt x="2562" y="215"/>
                    </a:lnTo>
                    <a:lnTo>
                      <a:pt x="2589" y="232"/>
                    </a:lnTo>
                    <a:lnTo>
                      <a:pt x="2620" y="257"/>
                    </a:lnTo>
                    <a:lnTo>
                      <a:pt x="2650" y="280"/>
                    </a:lnTo>
                    <a:lnTo>
                      <a:pt x="2685" y="305"/>
                    </a:lnTo>
                    <a:lnTo>
                      <a:pt x="2685" y="324"/>
                    </a:lnTo>
                    <a:lnTo>
                      <a:pt x="2663" y="336"/>
                    </a:lnTo>
                    <a:lnTo>
                      <a:pt x="2637" y="336"/>
                    </a:lnTo>
                    <a:lnTo>
                      <a:pt x="2606" y="328"/>
                    </a:lnTo>
                    <a:lnTo>
                      <a:pt x="2580" y="324"/>
                    </a:lnTo>
                    <a:lnTo>
                      <a:pt x="2541" y="301"/>
                    </a:lnTo>
                    <a:lnTo>
                      <a:pt x="2505" y="280"/>
                    </a:lnTo>
                    <a:lnTo>
                      <a:pt x="2471" y="257"/>
                    </a:lnTo>
                    <a:lnTo>
                      <a:pt x="2445" y="240"/>
                    </a:lnTo>
                    <a:lnTo>
                      <a:pt x="2414" y="219"/>
                    </a:lnTo>
                    <a:lnTo>
                      <a:pt x="2388" y="197"/>
                    </a:lnTo>
                    <a:lnTo>
                      <a:pt x="2361" y="171"/>
                    </a:lnTo>
                    <a:lnTo>
                      <a:pt x="2336" y="148"/>
                    </a:lnTo>
                    <a:lnTo>
                      <a:pt x="2296" y="127"/>
                    </a:lnTo>
                    <a:lnTo>
                      <a:pt x="2257" y="109"/>
                    </a:lnTo>
                    <a:lnTo>
                      <a:pt x="2217" y="88"/>
                    </a:lnTo>
                    <a:lnTo>
                      <a:pt x="2179" y="71"/>
                    </a:lnTo>
                    <a:lnTo>
                      <a:pt x="2139" y="52"/>
                    </a:lnTo>
                    <a:lnTo>
                      <a:pt x="2100" y="35"/>
                    </a:lnTo>
                    <a:lnTo>
                      <a:pt x="2060" y="22"/>
                    </a:lnTo>
                    <a:lnTo>
                      <a:pt x="2021" y="9"/>
                    </a:lnTo>
                    <a:lnTo>
                      <a:pt x="2004" y="27"/>
                    </a:lnTo>
                    <a:lnTo>
                      <a:pt x="1978" y="18"/>
                    </a:lnTo>
                    <a:lnTo>
                      <a:pt x="1951" y="13"/>
                    </a:lnTo>
                    <a:lnTo>
                      <a:pt x="1925" y="4"/>
                    </a:lnTo>
                    <a:lnTo>
                      <a:pt x="1899" y="4"/>
                    </a:lnTo>
                    <a:lnTo>
                      <a:pt x="1872" y="0"/>
                    </a:lnTo>
                    <a:lnTo>
                      <a:pt x="1847" y="0"/>
                    </a:lnTo>
                    <a:lnTo>
                      <a:pt x="1820" y="0"/>
                    </a:lnTo>
                    <a:lnTo>
                      <a:pt x="1794" y="9"/>
                    </a:lnTo>
                    <a:lnTo>
                      <a:pt x="1746" y="9"/>
                    </a:lnTo>
                    <a:lnTo>
                      <a:pt x="1703" y="13"/>
                    </a:lnTo>
                    <a:lnTo>
                      <a:pt x="1659" y="18"/>
                    </a:lnTo>
                    <a:lnTo>
                      <a:pt x="1619" y="31"/>
                    </a:lnTo>
                    <a:lnTo>
                      <a:pt x="1576" y="35"/>
                    </a:lnTo>
                    <a:lnTo>
                      <a:pt x="1532" y="48"/>
                    </a:lnTo>
                    <a:lnTo>
                      <a:pt x="1493" y="61"/>
                    </a:lnTo>
                    <a:lnTo>
                      <a:pt x="1454" y="75"/>
                    </a:lnTo>
                    <a:lnTo>
                      <a:pt x="1410" y="88"/>
                    </a:lnTo>
                    <a:lnTo>
                      <a:pt x="1371" y="100"/>
                    </a:lnTo>
                    <a:lnTo>
                      <a:pt x="1331" y="113"/>
                    </a:lnTo>
                    <a:lnTo>
                      <a:pt x="1292" y="136"/>
                    </a:lnTo>
                    <a:lnTo>
                      <a:pt x="1253" y="148"/>
                    </a:lnTo>
                    <a:lnTo>
                      <a:pt x="1214" y="171"/>
                    </a:lnTo>
                    <a:lnTo>
                      <a:pt x="1179" y="192"/>
                    </a:lnTo>
                    <a:lnTo>
                      <a:pt x="1143" y="219"/>
                    </a:lnTo>
                    <a:lnTo>
                      <a:pt x="1113" y="240"/>
                    </a:lnTo>
                    <a:lnTo>
                      <a:pt x="1082" y="263"/>
                    </a:lnTo>
                    <a:lnTo>
                      <a:pt x="1057" y="288"/>
                    </a:lnTo>
                    <a:lnTo>
                      <a:pt x="1039" y="324"/>
                    </a:lnTo>
                    <a:lnTo>
                      <a:pt x="1057" y="328"/>
                    </a:lnTo>
                    <a:lnTo>
                      <a:pt x="1082" y="332"/>
                    </a:lnTo>
                    <a:lnTo>
                      <a:pt x="1113" y="332"/>
                    </a:lnTo>
                    <a:lnTo>
                      <a:pt x="1143" y="341"/>
                    </a:lnTo>
                    <a:lnTo>
                      <a:pt x="1157" y="345"/>
                    </a:lnTo>
                    <a:lnTo>
                      <a:pt x="1174" y="358"/>
                    </a:lnTo>
                    <a:lnTo>
                      <a:pt x="1183" y="376"/>
                    </a:lnTo>
                    <a:lnTo>
                      <a:pt x="1179" y="393"/>
                    </a:lnTo>
                    <a:lnTo>
                      <a:pt x="1161" y="411"/>
                    </a:lnTo>
                    <a:lnTo>
                      <a:pt x="1139" y="415"/>
                    </a:lnTo>
                    <a:lnTo>
                      <a:pt x="1113" y="420"/>
                    </a:lnTo>
                    <a:lnTo>
                      <a:pt x="1091" y="428"/>
                    </a:lnTo>
                    <a:lnTo>
                      <a:pt x="1065" y="424"/>
                    </a:lnTo>
                    <a:lnTo>
                      <a:pt x="1039" y="420"/>
                    </a:lnTo>
                    <a:lnTo>
                      <a:pt x="1013" y="411"/>
                    </a:lnTo>
                    <a:lnTo>
                      <a:pt x="986" y="411"/>
                    </a:lnTo>
                    <a:lnTo>
                      <a:pt x="969" y="411"/>
                    </a:lnTo>
                    <a:lnTo>
                      <a:pt x="952" y="411"/>
                    </a:lnTo>
                    <a:lnTo>
                      <a:pt x="943" y="420"/>
                    </a:lnTo>
                    <a:lnTo>
                      <a:pt x="934" y="445"/>
                    </a:lnTo>
                    <a:lnTo>
                      <a:pt x="961" y="445"/>
                    </a:lnTo>
                    <a:lnTo>
                      <a:pt x="991" y="450"/>
                    </a:lnTo>
                    <a:lnTo>
                      <a:pt x="1022" y="450"/>
                    </a:lnTo>
                    <a:lnTo>
                      <a:pt x="1057" y="454"/>
                    </a:lnTo>
                    <a:lnTo>
                      <a:pt x="1087" y="454"/>
                    </a:lnTo>
                    <a:lnTo>
                      <a:pt x="1118" y="459"/>
                    </a:lnTo>
                    <a:lnTo>
                      <a:pt x="1149" y="468"/>
                    </a:lnTo>
                    <a:lnTo>
                      <a:pt x="1179" y="480"/>
                    </a:lnTo>
                    <a:lnTo>
                      <a:pt x="1174" y="493"/>
                    </a:lnTo>
                    <a:lnTo>
                      <a:pt x="1174" y="511"/>
                    </a:lnTo>
                    <a:lnTo>
                      <a:pt x="1170" y="524"/>
                    </a:lnTo>
                    <a:lnTo>
                      <a:pt x="1161" y="533"/>
                    </a:lnTo>
                    <a:lnTo>
                      <a:pt x="1122" y="533"/>
                    </a:lnTo>
                    <a:lnTo>
                      <a:pt x="1087" y="533"/>
                    </a:lnTo>
                    <a:lnTo>
                      <a:pt x="1053" y="537"/>
                    </a:lnTo>
                    <a:lnTo>
                      <a:pt x="1022" y="546"/>
                    </a:lnTo>
                    <a:lnTo>
                      <a:pt x="991" y="550"/>
                    </a:lnTo>
                    <a:lnTo>
                      <a:pt x="961" y="559"/>
                    </a:lnTo>
                    <a:lnTo>
                      <a:pt x="930" y="572"/>
                    </a:lnTo>
                    <a:lnTo>
                      <a:pt x="899" y="585"/>
                    </a:lnTo>
                    <a:lnTo>
                      <a:pt x="899" y="594"/>
                    </a:lnTo>
                    <a:lnTo>
                      <a:pt x="899" y="602"/>
                    </a:lnTo>
                    <a:lnTo>
                      <a:pt x="926" y="594"/>
                    </a:lnTo>
                    <a:lnTo>
                      <a:pt x="952" y="589"/>
                    </a:lnTo>
                    <a:lnTo>
                      <a:pt x="982" y="585"/>
                    </a:lnTo>
                    <a:lnTo>
                      <a:pt x="1013" y="585"/>
                    </a:lnTo>
                    <a:lnTo>
                      <a:pt x="1039" y="585"/>
                    </a:lnTo>
                    <a:lnTo>
                      <a:pt x="1070" y="585"/>
                    </a:lnTo>
                    <a:lnTo>
                      <a:pt x="1095" y="585"/>
                    </a:lnTo>
                    <a:lnTo>
                      <a:pt x="1126" y="585"/>
                    </a:lnTo>
                    <a:lnTo>
                      <a:pt x="1161" y="589"/>
                    </a:lnTo>
                    <a:lnTo>
                      <a:pt x="1201" y="585"/>
                    </a:lnTo>
                    <a:lnTo>
                      <a:pt x="1235" y="585"/>
                    </a:lnTo>
                    <a:lnTo>
                      <a:pt x="1266" y="602"/>
                    </a:lnTo>
                    <a:lnTo>
                      <a:pt x="1258" y="625"/>
                    </a:lnTo>
                    <a:lnTo>
                      <a:pt x="1249" y="637"/>
                    </a:lnTo>
                    <a:lnTo>
                      <a:pt x="1235" y="655"/>
                    </a:lnTo>
                    <a:lnTo>
                      <a:pt x="1218" y="673"/>
                    </a:lnTo>
                    <a:lnTo>
                      <a:pt x="1187" y="677"/>
                    </a:lnTo>
                    <a:lnTo>
                      <a:pt x="1161" y="681"/>
                    </a:lnTo>
                    <a:lnTo>
                      <a:pt x="1126" y="681"/>
                    </a:lnTo>
                    <a:lnTo>
                      <a:pt x="1095" y="681"/>
                    </a:lnTo>
                    <a:lnTo>
                      <a:pt x="1065" y="681"/>
                    </a:lnTo>
                    <a:lnTo>
                      <a:pt x="1039" y="690"/>
                    </a:lnTo>
                    <a:lnTo>
                      <a:pt x="991" y="690"/>
                    </a:lnTo>
                    <a:lnTo>
                      <a:pt x="947" y="690"/>
                    </a:lnTo>
                    <a:lnTo>
                      <a:pt x="899" y="694"/>
                    </a:lnTo>
                    <a:lnTo>
                      <a:pt x="856" y="704"/>
                    </a:lnTo>
                    <a:lnTo>
                      <a:pt x="812" y="712"/>
                    </a:lnTo>
                    <a:lnTo>
                      <a:pt x="769" y="725"/>
                    </a:lnTo>
                    <a:lnTo>
                      <a:pt x="729" y="738"/>
                    </a:lnTo>
                    <a:lnTo>
                      <a:pt x="690" y="764"/>
                    </a:lnTo>
                    <a:lnTo>
                      <a:pt x="654" y="777"/>
                    </a:lnTo>
                    <a:lnTo>
                      <a:pt x="625" y="794"/>
                    </a:lnTo>
                    <a:lnTo>
                      <a:pt x="589" y="812"/>
                    </a:lnTo>
                    <a:lnTo>
                      <a:pt x="558" y="830"/>
                    </a:lnTo>
                    <a:lnTo>
                      <a:pt x="528" y="842"/>
                    </a:lnTo>
                    <a:lnTo>
                      <a:pt x="498" y="865"/>
                    </a:lnTo>
                    <a:lnTo>
                      <a:pt x="472" y="882"/>
                    </a:lnTo>
                    <a:lnTo>
                      <a:pt x="445" y="904"/>
                    </a:lnTo>
                    <a:lnTo>
                      <a:pt x="420" y="921"/>
                    </a:lnTo>
                    <a:lnTo>
                      <a:pt x="393" y="943"/>
                    </a:lnTo>
                    <a:lnTo>
                      <a:pt x="367" y="961"/>
                    </a:lnTo>
                    <a:lnTo>
                      <a:pt x="345" y="986"/>
                    </a:lnTo>
                    <a:lnTo>
                      <a:pt x="324" y="1013"/>
                    </a:lnTo>
                    <a:lnTo>
                      <a:pt x="305" y="1039"/>
                    </a:lnTo>
                    <a:lnTo>
                      <a:pt x="284" y="1065"/>
                    </a:lnTo>
                    <a:lnTo>
                      <a:pt x="271" y="1096"/>
                    </a:lnTo>
                    <a:lnTo>
                      <a:pt x="297" y="1105"/>
                    </a:lnTo>
                    <a:lnTo>
                      <a:pt x="324" y="1113"/>
                    </a:lnTo>
                    <a:lnTo>
                      <a:pt x="349" y="1126"/>
                    </a:lnTo>
                    <a:lnTo>
                      <a:pt x="376" y="1149"/>
                    </a:lnTo>
                    <a:lnTo>
                      <a:pt x="367" y="1166"/>
                    </a:lnTo>
                    <a:lnTo>
                      <a:pt x="358" y="1183"/>
                    </a:lnTo>
                    <a:lnTo>
                      <a:pt x="341" y="1187"/>
                    </a:lnTo>
                    <a:lnTo>
                      <a:pt x="328" y="1197"/>
                    </a:lnTo>
                    <a:lnTo>
                      <a:pt x="284" y="1201"/>
                    </a:lnTo>
                    <a:lnTo>
                      <a:pt x="253" y="1218"/>
                    </a:lnTo>
                    <a:lnTo>
                      <a:pt x="236" y="1227"/>
                    </a:lnTo>
                    <a:lnTo>
                      <a:pt x="240" y="1235"/>
                    </a:lnTo>
                    <a:lnTo>
                      <a:pt x="245" y="1249"/>
                    </a:lnTo>
                    <a:lnTo>
                      <a:pt x="253" y="1270"/>
                    </a:lnTo>
                    <a:lnTo>
                      <a:pt x="280" y="1266"/>
                    </a:lnTo>
                    <a:lnTo>
                      <a:pt x="314" y="1262"/>
                    </a:lnTo>
                    <a:lnTo>
                      <a:pt x="345" y="1253"/>
                    </a:lnTo>
                    <a:lnTo>
                      <a:pt x="376" y="1253"/>
                    </a:lnTo>
                    <a:lnTo>
                      <a:pt x="397" y="1262"/>
                    </a:lnTo>
                    <a:lnTo>
                      <a:pt x="415" y="1270"/>
                    </a:lnTo>
                    <a:lnTo>
                      <a:pt x="428" y="1275"/>
                    </a:lnTo>
                    <a:lnTo>
                      <a:pt x="445" y="1287"/>
                    </a:lnTo>
                    <a:lnTo>
                      <a:pt x="458" y="1314"/>
                    </a:lnTo>
                    <a:lnTo>
                      <a:pt x="445" y="1341"/>
                    </a:lnTo>
                    <a:lnTo>
                      <a:pt x="406" y="1341"/>
                    </a:lnTo>
                    <a:lnTo>
                      <a:pt x="367" y="1341"/>
                    </a:lnTo>
                    <a:lnTo>
                      <a:pt x="328" y="1345"/>
                    </a:lnTo>
                    <a:lnTo>
                      <a:pt x="288" y="1358"/>
                    </a:lnTo>
                    <a:lnTo>
                      <a:pt x="271" y="1366"/>
                    </a:lnTo>
                    <a:lnTo>
                      <a:pt x="257" y="1375"/>
                    </a:lnTo>
                    <a:lnTo>
                      <a:pt x="249" y="1389"/>
                    </a:lnTo>
                    <a:lnTo>
                      <a:pt x="253" y="1410"/>
                    </a:lnTo>
                    <a:lnTo>
                      <a:pt x="393" y="1393"/>
                    </a:lnTo>
                    <a:lnTo>
                      <a:pt x="424" y="1393"/>
                    </a:lnTo>
                    <a:lnTo>
                      <a:pt x="458" y="1393"/>
                    </a:lnTo>
                    <a:lnTo>
                      <a:pt x="489" y="1397"/>
                    </a:lnTo>
                    <a:lnTo>
                      <a:pt x="524" y="1402"/>
                    </a:lnTo>
                    <a:lnTo>
                      <a:pt x="558" y="1402"/>
                    </a:lnTo>
                    <a:lnTo>
                      <a:pt x="594" y="1406"/>
                    </a:lnTo>
                    <a:lnTo>
                      <a:pt x="633" y="1406"/>
                    </a:lnTo>
                    <a:lnTo>
                      <a:pt x="673" y="1410"/>
                    </a:lnTo>
                    <a:lnTo>
                      <a:pt x="698" y="1423"/>
                    </a:lnTo>
                    <a:lnTo>
                      <a:pt x="729" y="1436"/>
                    </a:lnTo>
                    <a:lnTo>
                      <a:pt x="751" y="1454"/>
                    </a:lnTo>
                    <a:lnTo>
                      <a:pt x="760" y="1480"/>
                    </a:lnTo>
                    <a:lnTo>
                      <a:pt x="756" y="1489"/>
                    </a:lnTo>
                    <a:lnTo>
                      <a:pt x="742" y="1498"/>
                    </a:lnTo>
                    <a:lnTo>
                      <a:pt x="716" y="1493"/>
                    </a:lnTo>
                    <a:lnTo>
                      <a:pt x="694" y="1489"/>
                    </a:lnTo>
                    <a:lnTo>
                      <a:pt x="668" y="1484"/>
                    </a:lnTo>
                    <a:lnTo>
                      <a:pt x="646" y="1484"/>
                    </a:lnTo>
                    <a:lnTo>
                      <a:pt x="620" y="1480"/>
                    </a:lnTo>
                    <a:lnTo>
                      <a:pt x="598" y="1475"/>
                    </a:lnTo>
                    <a:lnTo>
                      <a:pt x="572" y="1475"/>
                    </a:lnTo>
                    <a:lnTo>
                      <a:pt x="550" y="1475"/>
                    </a:lnTo>
                    <a:lnTo>
                      <a:pt x="524" y="1471"/>
                    </a:lnTo>
                    <a:lnTo>
                      <a:pt x="498" y="1471"/>
                    </a:lnTo>
                    <a:lnTo>
                      <a:pt x="472" y="1471"/>
                    </a:lnTo>
                    <a:lnTo>
                      <a:pt x="450" y="1471"/>
                    </a:lnTo>
                    <a:lnTo>
                      <a:pt x="401" y="1471"/>
                    </a:lnTo>
                    <a:lnTo>
                      <a:pt x="358" y="1480"/>
                    </a:lnTo>
                    <a:lnTo>
                      <a:pt x="319" y="1489"/>
                    </a:lnTo>
                    <a:lnTo>
                      <a:pt x="280" y="1498"/>
                    </a:lnTo>
                    <a:lnTo>
                      <a:pt x="240" y="1511"/>
                    </a:lnTo>
                    <a:lnTo>
                      <a:pt x="201" y="1532"/>
                    </a:lnTo>
                    <a:lnTo>
                      <a:pt x="171" y="1537"/>
                    </a:lnTo>
                    <a:lnTo>
                      <a:pt x="144" y="1546"/>
                    </a:lnTo>
                    <a:lnTo>
                      <a:pt x="118" y="1559"/>
                    </a:lnTo>
                    <a:lnTo>
                      <a:pt x="92" y="1576"/>
                    </a:lnTo>
                    <a:lnTo>
                      <a:pt x="65" y="1590"/>
                    </a:lnTo>
                    <a:lnTo>
                      <a:pt x="44" y="1615"/>
                    </a:lnTo>
                    <a:lnTo>
                      <a:pt x="22" y="1638"/>
                    </a:lnTo>
                    <a:lnTo>
                      <a:pt x="9" y="1672"/>
                    </a:lnTo>
                    <a:lnTo>
                      <a:pt x="4" y="1698"/>
                    </a:lnTo>
                    <a:lnTo>
                      <a:pt x="0" y="1734"/>
                    </a:lnTo>
                    <a:lnTo>
                      <a:pt x="0" y="1764"/>
                    </a:lnTo>
                    <a:lnTo>
                      <a:pt x="9" y="1794"/>
                    </a:lnTo>
                    <a:lnTo>
                      <a:pt x="27" y="1820"/>
                    </a:lnTo>
                    <a:lnTo>
                      <a:pt x="35" y="1847"/>
                    </a:lnTo>
                    <a:lnTo>
                      <a:pt x="40" y="1872"/>
                    </a:lnTo>
                    <a:lnTo>
                      <a:pt x="61" y="18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7"/>
              <p:cNvSpPr>
                <a:spLocks/>
              </p:cNvSpPr>
              <p:nvPr/>
            </p:nvSpPr>
            <p:spPr bwMode="auto">
              <a:xfrm>
                <a:off x="3795" y="1555"/>
                <a:ext cx="129" cy="99"/>
              </a:xfrm>
              <a:custGeom>
                <a:avLst/>
                <a:gdLst>
                  <a:gd name="T0" fmla="*/ 0 w 388"/>
                  <a:gd name="T1" fmla="*/ 0 h 296"/>
                  <a:gd name="T2" fmla="*/ 0 w 388"/>
                  <a:gd name="T3" fmla="*/ 0 h 296"/>
                  <a:gd name="T4" fmla="*/ 0 w 388"/>
                  <a:gd name="T5" fmla="*/ 0 h 296"/>
                  <a:gd name="T6" fmla="*/ 0 w 388"/>
                  <a:gd name="T7" fmla="*/ 0 h 296"/>
                  <a:gd name="T8" fmla="*/ 0 w 388"/>
                  <a:gd name="T9" fmla="*/ 0 h 296"/>
                  <a:gd name="T10" fmla="*/ 0 w 388"/>
                  <a:gd name="T11" fmla="*/ 0 h 296"/>
                  <a:gd name="T12" fmla="*/ 0 w 388"/>
                  <a:gd name="T13" fmla="*/ 0 h 296"/>
                  <a:gd name="T14" fmla="*/ 0 w 388"/>
                  <a:gd name="T15" fmla="*/ 0 h 296"/>
                  <a:gd name="T16" fmla="*/ 0 w 388"/>
                  <a:gd name="T17" fmla="*/ 0 h 296"/>
                  <a:gd name="T18" fmla="*/ 0 w 388"/>
                  <a:gd name="T19" fmla="*/ 0 h 296"/>
                  <a:gd name="T20" fmla="*/ 0 w 388"/>
                  <a:gd name="T21" fmla="*/ 0 h 296"/>
                  <a:gd name="T22" fmla="*/ 0 w 388"/>
                  <a:gd name="T23" fmla="*/ 0 h 296"/>
                  <a:gd name="T24" fmla="*/ 0 w 388"/>
                  <a:gd name="T25" fmla="*/ 0 h 296"/>
                  <a:gd name="T26" fmla="*/ 0 w 388"/>
                  <a:gd name="T27" fmla="*/ 0 h 296"/>
                  <a:gd name="T28" fmla="*/ 0 w 388"/>
                  <a:gd name="T29" fmla="*/ 0 h 296"/>
                  <a:gd name="T30" fmla="*/ 0 w 388"/>
                  <a:gd name="T31" fmla="*/ 0 h 296"/>
                  <a:gd name="T32" fmla="*/ 0 w 388"/>
                  <a:gd name="T33" fmla="*/ 0 h 296"/>
                  <a:gd name="T34" fmla="*/ 0 w 388"/>
                  <a:gd name="T35" fmla="*/ 0 h 296"/>
                  <a:gd name="T36" fmla="*/ 0 w 388"/>
                  <a:gd name="T37" fmla="*/ 0 h 296"/>
                  <a:gd name="T38" fmla="*/ 0 w 388"/>
                  <a:gd name="T39" fmla="*/ 0 h 296"/>
                  <a:gd name="T40" fmla="*/ 0 w 388"/>
                  <a:gd name="T41" fmla="*/ 0 h 296"/>
                  <a:gd name="T42" fmla="*/ 0 w 388"/>
                  <a:gd name="T43" fmla="*/ 0 h 296"/>
                  <a:gd name="T44" fmla="*/ 0 w 388"/>
                  <a:gd name="T45" fmla="*/ 0 h 296"/>
                  <a:gd name="T46" fmla="*/ 0 w 388"/>
                  <a:gd name="T47" fmla="*/ 0 h 296"/>
                  <a:gd name="T48" fmla="*/ 0 w 388"/>
                  <a:gd name="T49" fmla="*/ 0 h 296"/>
                  <a:gd name="T50" fmla="*/ 0 w 388"/>
                  <a:gd name="T51" fmla="*/ 0 h 296"/>
                  <a:gd name="T52" fmla="*/ 0 w 388"/>
                  <a:gd name="T53" fmla="*/ 0 h 296"/>
                  <a:gd name="T54" fmla="*/ 1 w 388"/>
                  <a:gd name="T55" fmla="*/ 0 h 296"/>
                  <a:gd name="T56" fmla="*/ 1 w 388"/>
                  <a:gd name="T57" fmla="*/ 0 h 296"/>
                  <a:gd name="T58" fmla="*/ 1 w 388"/>
                  <a:gd name="T59" fmla="*/ 0 h 296"/>
                  <a:gd name="T60" fmla="*/ 1 w 388"/>
                  <a:gd name="T61" fmla="*/ 0 h 296"/>
                  <a:gd name="T62" fmla="*/ 1 w 388"/>
                  <a:gd name="T63" fmla="*/ 0 h 296"/>
                  <a:gd name="T64" fmla="*/ 1 w 388"/>
                  <a:gd name="T65" fmla="*/ 0 h 296"/>
                  <a:gd name="T66" fmla="*/ 0 w 388"/>
                  <a:gd name="T67" fmla="*/ 0 h 296"/>
                  <a:gd name="T68" fmla="*/ 0 w 388"/>
                  <a:gd name="T69" fmla="*/ 0 h 296"/>
                  <a:gd name="T70" fmla="*/ 0 w 388"/>
                  <a:gd name="T71" fmla="*/ 0 h 296"/>
                  <a:gd name="T72" fmla="*/ 0 w 388"/>
                  <a:gd name="T73" fmla="*/ 0 h 296"/>
                  <a:gd name="T74" fmla="*/ 0 w 388"/>
                  <a:gd name="T75" fmla="*/ 0 h 296"/>
                  <a:gd name="T76" fmla="*/ 0 w 388"/>
                  <a:gd name="T77" fmla="*/ 0 h 296"/>
                  <a:gd name="T78" fmla="*/ 0 w 388"/>
                  <a:gd name="T79" fmla="*/ 0 h 296"/>
                  <a:gd name="T80" fmla="*/ 0 w 388"/>
                  <a:gd name="T81" fmla="*/ 0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88" h="296">
                    <a:moveTo>
                      <a:pt x="231" y="69"/>
                    </a:moveTo>
                    <a:lnTo>
                      <a:pt x="227" y="96"/>
                    </a:lnTo>
                    <a:lnTo>
                      <a:pt x="218" y="113"/>
                    </a:lnTo>
                    <a:lnTo>
                      <a:pt x="200" y="121"/>
                    </a:lnTo>
                    <a:lnTo>
                      <a:pt x="179" y="130"/>
                    </a:lnTo>
                    <a:lnTo>
                      <a:pt x="148" y="134"/>
                    </a:lnTo>
                    <a:lnTo>
                      <a:pt x="118" y="148"/>
                    </a:lnTo>
                    <a:lnTo>
                      <a:pt x="78" y="161"/>
                    </a:lnTo>
                    <a:lnTo>
                      <a:pt x="39" y="191"/>
                    </a:lnTo>
                    <a:lnTo>
                      <a:pt x="13" y="209"/>
                    </a:lnTo>
                    <a:lnTo>
                      <a:pt x="4" y="226"/>
                    </a:lnTo>
                    <a:lnTo>
                      <a:pt x="0" y="239"/>
                    </a:lnTo>
                    <a:lnTo>
                      <a:pt x="4" y="257"/>
                    </a:lnTo>
                    <a:lnTo>
                      <a:pt x="13" y="265"/>
                    </a:lnTo>
                    <a:lnTo>
                      <a:pt x="26" y="278"/>
                    </a:lnTo>
                    <a:lnTo>
                      <a:pt x="48" y="287"/>
                    </a:lnTo>
                    <a:lnTo>
                      <a:pt x="74" y="296"/>
                    </a:lnTo>
                    <a:lnTo>
                      <a:pt x="96" y="265"/>
                    </a:lnTo>
                    <a:lnTo>
                      <a:pt x="127" y="248"/>
                    </a:lnTo>
                    <a:lnTo>
                      <a:pt x="156" y="230"/>
                    </a:lnTo>
                    <a:lnTo>
                      <a:pt x="196" y="230"/>
                    </a:lnTo>
                    <a:lnTo>
                      <a:pt x="231" y="226"/>
                    </a:lnTo>
                    <a:lnTo>
                      <a:pt x="271" y="230"/>
                    </a:lnTo>
                    <a:lnTo>
                      <a:pt x="305" y="234"/>
                    </a:lnTo>
                    <a:lnTo>
                      <a:pt x="336" y="244"/>
                    </a:lnTo>
                    <a:lnTo>
                      <a:pt x="349" y="234"/>
                    </a:lnTo>
                    <a:lnTo>
                      <a:pt x="362" y="244"/>
                    </a:lnTo>
                    <a:lnTo>
                      <a:pt x="375" y="248"/>
                    </a:lnTo>
                    <a:lnTo>
                      <a:pt x="388" y="244"/>
                    </a:lnTo>
                    <a:lnTo>
                      <a:pt x="384" y="205"/>
                    </a:lnTo>
                    <a:lnTo>
                      <a:pt x="380" y="174"/>
                    </a:lnTo>
                    <a:lnTo>
                      <a:pt x="371" y="138"/>
                    </a:lnTo>
                    <a:lnTo>
                      <a:pt x="371" y="104"/>
                    </a:lnTo>
                    <a:lnTo>
                      <a:pt x="353" y="73"/>
                    </a:lnTo>
                    <a:lnTo>
                      <a:pt x="331" y="42"/>
                    </a:lnTo>
                    <a:lnTo>
                      <a:pt x="305" y="17"/>
                    </a:lnTo>
                    <a:lnTo>
                      <a:pt x="283" y="0"/>
                    </a:lnTo>
                    <a:lnTo>
                      <a:pt x="266" y="0"/>
                    </a:lnTo>
                    <a:lnTo>
                      <a:pt x="248" y="12"/>
                    </a:lnTo>
                    <a:lnTo>
                      <a:pt x="235" y="34"/>
                    </a:lnTo>
                    <a:lnTo>
                      <a:pt x="231" y="6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8"/>
              <p:cNvSpPr>
                <a:spLocks/>
              </p:cNvSpPr>
              <p:nvPr/>
            </p:nvSpPr>
            <p:spPr bwMode="auto">
              <a:xfrm>
                <a:off x="3645" y="1917"/>
                <a:ext cx="636" cy="344"/>
              </a:xfrm>
              <a:custGeom>
                <a:avLst/>
                <a:gdLst>
                  <a:gd name="T0" fmla="*/ 0 w 1908"/>
                  <a:gd name="T1" fmla="*/ 0 h 1030"/>
                  <a:gd name="T2" fmla="*/ 1 w 1908"/>
                  <a:gd name="T3" fmla="*/ 0 h 1030"/>
                  <a:gd name="T4" fmla="*/ 1 w 1908"/>
                  <a:gd name="T5" fmla="*/ 0 h 1030"/>
                  <a:gd name="T6" fmla="*/ 1 w 1908"/>
                  <a:gd name="T7" fmla="*/ 0 h 1030"/>
                  <a:gd name="T8" fmla="*/ 1 w 1908"/>
                  <a:gd name="T9" fmla="*/ 0 h 1030"/>
                  <a:gd name="T10" fmla="*/ 1 w 1908"/>
                  <a:gd name="T11" fmla="*/ 0 h 1030"/>
                  <a:gd name="T12" fmla="*/ 1 w 1908"/>
                  <a:gd name="T13" fmla="*/ 0 h 1030"/>
                  <a:gd name="T14" fmla="*/ 1 w 1908"/>
                  <a:gd name="T15" fmla="*/ 0 h 1030"/>
                  <a:gd name="T16" fmla="*/ 1 w 1908"/>
                  <a:gd name="T17" fmla="*/ 1 h 1030"/>
                  <a:gd name="T18" fmla="*/ 1 w 1908"/>
                  <a:gd name="T19" fmla="*/ 1 h 1030"/>
                  <a:gd name="T20" fmla="*/ 1 w 1908"/>
                  <a:gd name="T21" fmla="*/ 1 h 1030"/>
                  <a:gd name="T22" fmla="*/ 1 w 1908"/>
                  <a:gd name="T23" fmla="*/ 1 h 1030"/>
                  <a:gd name="T24" fmla="*/ 1 w 1908"/>
                  <a:gd name="T25" fmla="*/ 1 h 1030"/>
                  <a:gd name="T26" fmla="*/ 1 w 1908"/>
                  <a:gd name="T27" fmla="*/ 1 h 1030"/>
                  <a:gd name="T28" fmla="*/ 1 w 1908"/>
                  <a:gd name="T29" fmla="*/ 1 h 1030"/>
                  <a:gd name="T30" fmla="*/ 1 w 1908"/>
                  <a:gd name="T31" fmla="*/ 1 h 1030"/>
                  <a:gd name="T32" fmla="*/ 0 w 1908"/>
                  <a:gd name="T33" fmla="*/ 1 h 1030"/>
                  <a:gd name="T34" fmla="*/ 0 w 1908"/>
                  <a:gd name="T35" fmla="*/ 1 h 1030"/>
                  <a:gd name="T36" fmla="*/ 0 w 1908"/>
                  <a:gd name="T37" fmla="*/ 1 h 1030"/>
                  <a:gd name="T38" fmla="*/ 0 w 1908"/>
                  <a:gd name="T39" fmla="*/ 1 h 1030"/>
                  <a:gd name="T40" fmla="*/ 0 w 1908"/>
                  <a:gd name="T41" fmla="*/ 1 h 1030"/>
                  <a:gd name="T42" fmla="*/ 0 w 1908"/>
                  <a:gd name="T43" fmla="*/ 1 h 1030"/>
                  <a:gd name="T44" fmla="*/ 0 w 1908"/>
                  <a:gd name="T45" fmla="*/ 1 h 1030"/>
                  <a:gd name="T46" fmla="*/ 1 w 1908"/>
                  <a:gd name="T47" fmla="*/ 1 h 1030"/>
                  <a:gd name="T48" fmla="*/ 1 w 1908"/>
                  <a:gd name="T49" fmla="*/ 1 h 1030"/>
                  <a:gd name="T50" fmla="*/ 1 w 1908"/>
                  <a:gd name="T51" fmla="*/ 1 h 1030"/>
                  <a:gd name="T52" fmla="*/ 1 w 1908"/>
                  <a:gd name="T53" fmla="*/ 1 h 1030"/>
                  <a:gd name="T54" fmla="*/ 1 w 1908"/>
                  <a:gd name="T55" fmla="*/ 1 h 1030"/>
                  <a:gd name="T56" fmla="*/ 0 w 1908"/>
                  <a:gd name="T57" fmla="*/ 1 h 1030"/>
                  <a:gd name="T58" fmla="*/ 1 w 1908"/>
                  <a:gd name="T59" fmla="*/ 1 h 1030"/>
                  <a:gd name="T60" fmla="*/ 1 w 1908"/>
                  <a:gd name="T61" fmla="*/ 1 h 1030"/>
                  <a:gd name="T62" fmla="*/ 1 w 1908"/>
                  <a:gd name="T63" fmla="*/ 1 h 1030"/>
                  <a:gd name="T64" fmla="*/ 1 w 1908"/>
                  <a:gd name="T65" fmla="*/ 1 h 1030"/>
                  <a:gd name="T66" fmla="*/ 1 w 1908"/>
                  <a:gd name="T67" fmla="*/ 1 h 1030"/>
                  <a:gd name="T68" fmla="*/ 2 w 1908"/>
                  <a:gd name="T69" fmla="*/ 1 h 1030"/>
                  <a:gd name="T70" fmla="*/ 2 w 1908"/>
                  <a:gd name="T71" fmla="*/ 1 h 1030"/>
                  <a:gd name="T72" fmla="*/ 2 w 1908"/>
                  <a:gd name="T73" fmla="*/ 1 h 1030"/>
                  <a:gd name="T74" fmla="*/ 2 w 1908"/>
                  <a:gd name="T75" fmla="*/ 1 h 1030"/>
                  <a:gd name="T76" fmla="*/ 2 w 1908"/>
                  <a:gd name="T77" fmla="*/ 1 h 1030"/>
                  <a:gd name="T78" fmla="*/ 3 w 1908"/>
                  <a:gd name="T79" fmla="*/ 1 h 1030"/>
                  <a:gd name="T80" fmla="*/ 3 w 1908"/>
                  <a:gd name="T81" fmla="*/ 1 h 1030"/>
                  <a:gd name="T82" fmla="*/ 3 w 1908"/>
                  <a:gd name="T83" fmla="*/ 1 h 1030"/>
                  <a:gd name="T84" fmla="*/ 3 w 1908"/>
                  <a:gd name="T85" fmla="*/ 0 h 1030"/>
                  <a:gd name="T86" fmla="*/ 2 w 1908"/>
                  <a:gd name="T87" fmla="*/ 0 h 1030"/>
                  <a:gd name="T88" fmla="*/ 2 w 1908"/>
                  <a:gd name="T89" fmla="*/ 0 h 1030"/>
                  <a:gd name="T90" fmla="*/ 2 w 1908"/>
                  <a:gd name="T91" fmla="*/ 0 h 1030"/>
                  <a:gd name="T92" fmla="*/ 2 w 1908"/>
                  <a:gd name="T93" fmla="*/ 0 h 1030"/>
                  <a:gd name="T94" fmla="*/ 2 w 1908"/>
                  <a:gd name="T95" fmla="*/ 0 h 1030"/>
                  <a:gd name="T96" fmla="*/ 1 w 1908"/>
                  <a:gd name="T97" fmla="*/ 0 h 1030"/>
                  <a:gd name="T98" fmla="*/ 1 w 1908"/>
                  <a:gd name="T99" fmla="*/ 0 h 1030"/>
                  <a:gd name="T100" fmla="*/ 1 w 1908"/>
                  <a:gd name="T101" fmla="*/ 0 h 1030"/>
                  <a:gd name="T102" fmla="*/ 1 w 1908"/>
                  <a:gd name="T103" fmla="*/ 0 h 1030"/>
                  <a:gd name="T104" fmla="*/ 1 w 1908"/>
                  <a:gd name="T105" fmla="*/ 0 h 1030"/>
                  <a:gd name="T106" fmla="*/ 1 w 1908"/>
                  <a:gd name="T107" fmla="*/ 0 h 1030"/>
                  <a:gd name="T108" fmla="*/ 0 w 1908"/>
                  <a:gd name="T109" fmla="*/ 0 h 1030"/>
                  <a:gd name="T110" fmla="*/ 0 w 1908"/>
                  <a:gd name="T111" fmla="*/ 0 h 1030"/>
                  <a:gd name="T112" fmla="*/ 0 w 1908"/>
                  <a:gd name="T113" fmla="*/ 0 h 1030"/>
                  <a:gd name="T114" fmla="*/ 0 w 1908"/>
                  <a:gd name="T115" fmla="*/ 0 h 1030"/>
                  <a:gd name="T116" fmla="*/ 0 w 1908"/>
                  <a:gd name="T117" fmla="*/ 0 h 1030"/>
                  <a:gd name="T118" fmla="*/ 0 w 1908"/>
                  <a:gd name="T119" fmla="*/ 0 h 10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908" h="1030">
                    <a:moveTo>
                      <a:pt x="262" y="210"/>
                    </a:moveTo>
                    <a:lnTo>
                      <a:pt x="293" y="218"/>
                    </a:lnTo>
                    <a:lnTo>
                      <a:pt x="328" y="227"/>
                    </a:lnTo>
                    <a:lnTo>
                      <a:pt x="353" y="227"/>
                    </a:lnTo>
                    <a:lnTo>
                      <a:pt x="389" y="231"/>
                    </a:lnTo>
                    <a:lnTo>
                      <a:pt x="402" y="227"/>
                    </a:lnTo>
                    <a:lnTo>
                      <a:pt x="424" y="227"/>
                    </a:lnTo>
                    <a:lnTo>
                      <a:pt x="445" y="227"/>
                    </a:lnTo>
                    <a:lnTo>
                      <a:pt x="472" y="227"/>
                    </a:lnTo>
                    <a:lnTo>
                      <a:pt x="498" y="227"/>
                    </a:lnTo>
                    <a:lnTo>
                      <a:pt x="533" y="227"/>
                    </a:lnTo>
                    <a:lnTo>
                      <a:pt x="568" y="227"/>
                    </a:lnTo>
                    <a:lnTo>
                      <a:pt x="612" y="227"/>
                    </a:lnTo>
                    <a:lnTo>
                      <a:pt x="646" y="227"/>
                    </a:lnTo>
                    <a:lnTo>
                      <a:pt x="681" y="227"/>
                    </a:lnTo>
                    <a:lnTo>
                      <a:pt x="708" y="227"/>
                    </a:lnTo>
                    <a:lnTo>
                      <a:pt x="738" y="231"/>
                    </a:lnTo>
                    <a:lnTo>
                      <a:pt x="760" y="231"/>
                    </a:lnTo>
                    <a:lnTo>
                      <a:pt x="781" y="236"/>
                    </a:lnTo>
                    <a:lnTo>
                      <a:pt x="799" y="240"/>
                    </a:lnTo>
                    <a:lnTo>
                      <a:pt x="817" y="249"/>
                    </a:lnTo>
                    <a:lnTo>
                      <a:pt x="847" y="262"/>
                    </a:lnTo>
                    <a:lnTo>
                      <a:pt x="878" y="275"/>
                    </a:lnTo>
                    <a:lnTo>
                      <a:pt x="890" y="284"/>
                    </a:lnTo>
                    <a:lnTo>
                      <a:pt x="913" y="293"/>
                    </a:lnTo>
                    <a:lnTo>
                      <a:pt x="934" y="301"/>
                    </a:lnTo>
                    <a:lnTo>
                      <a:pt x="961" y="314"/>
                    </a:lnTo>
                    <a:lnTo>
                      <a:pt x="982" y="318"/>
                    </a:lnTo>
                    <a:lnTo>
                      <a:pt x="1005" y="332"/>
                    </a:lnTo>
                    <a:lnTo>
                      <a:pt x="1022" y="337"/>
                    </a:lnTo>
                    <a:lnTo>
                      <a:pt x="1039" y="349"/>
                    </a:lnTo>
                    <a:lnTo>
                      <a:pt x="1057" y="362"/>
                    </a:lnTo>
                    <a:lnTo>
                      <a:pt x="1065" y="379"/>
                    </a:lnTo>
                    <a:lnTo>
                      <a:pt x="1061" y="406"/>
                    </a:lnTo>
                    <a:lnTo>
                      <a:pt x="1065" y="437"/>
                    </a:lnTo>
                    <a:lnTo>
                      <a:pt x="1065" y="463"/>
                    </a:lnTo>
                    <a:lnTo>
                      <a:pt x="1057" y="506"/>
                    </a:lnTo>
                    <a:lnTo>
                      <a:pt x="1043" y="529"/>
                    </a:lnTo>
                    <a:lnTo>
                      <a:pt x="1030" y="559"/>
                    </a:lnTo>
                    <a:lnTo>
                      <a:pt x="1013" y="590"/>
                    </a:lnTo>
                    <a:lnTo>
                      <a:pt x="995" y="629"/>
                    </a:lnTo>
                    <a:lnTo>
                      <a:pt x="974" y="646"/>
                    </a:lnTo>
                    <a:lnTo>
                      <a:pt x="957" y="663"/>
                    </a:lnTo>
                    <a:lnTo>
                      <a:pt x="938" y="672"/>
                    </a:lnTo>
                    <a:lnTo>
                      <a:pt x="921" y="686"/>
                    </a:lnTo>
                    <a:lnTo>
                      <a:pt x="899" y="690"/>
                    </a:lnTo>
                    <a:lnTo>
                      <a:pt x="882" y="694"/>
                    </a:lnTo>
                    <a:lnTo>
                      <a:pt x="860" y="703"/>
                    </a:lnTo>
                    <a:lnTo>
                      <a:pt x="838" y="715"/>
                    </a:lnTo>
                    <a:lnTo>
                      <a:pt x="847" y="715"/>
                    </a:lnTo>
                    <a:lnTo>
                      <a:pt x="856" y="715"/>
                    </a:lnTo>
                    <a:lnTo>
                      <a:pt x="847" y="746"/>
                    </a:lnTo>
                    <a:lnTo>
                      <a:pt x="825" y="764"/>
                    </a:lnTo>
                    <a:lnTo>
                      <a:pt x="803" y="773"/>
                    </a:lnTo>
                    <a:lnTo>
                      <a:pt x="786" y="786"/>
                    </a:lnTo>
                    <a:lnTo>
                      <a:pt x="746" y="786"/>
                    </a:lnTo>
                    <a:lnTo>
                      <a:pt x="712" y="790"/>
                    </a:lnTo>
                    <a:lnTo>
                      <a:pt x="677" y="790"/>
                    </a:lnTo>
                    <a:lnTo>
                      <a:pt x="642" y="794"/>
                    </a:lnTo>
                    <a:lnTo>
                      <a:pt x="606" y="794"/>
                    </a:lnTo>
                    <a:lnTo>
                      <a:pt x="572" y="799"/>
                    </a:lnTo>
                    <a:lnTo>
                      <a:pt x="537" y="799"/>
                    </a:lnTo>
                    <a:lnTo>
                      <a:pt x="506" y="803"/>
                    </a:lnTo>
                    <a:lnTo>
                      <a:pt x="472" y="803"/>
                    </a:lnTo>
                    <a:lnTo>
                      <a:pt x="441" y="807"/>
                    </a:lnTo>
                    <a:lnTo>
                      <a:pt x="406" y="812"/>
                    </a:lnTo>
                    <a:lnTo>
                      <a:pt x="376" y="816"/>
                    </a:lnTo>
                    <a:lnTo>
                      <a:pt x="341" y="816"/>
                    </a:lnTo>
                    <a:lnTo>
                      <a:pt x="310" y="825"/>
                    </a:lnTo>
                    <a:lnTo>
                      <a:pt x="276" y="830"/>
                    </a:lnTo>
                    <a:lnTo>
                      <a:pt x="245" y="838"/>
                    </a:lnTo>
                    <a:lnTo>
                      <a:pt x="209" y="842"/>
                    </a:lnTo>
                    <a:lnTo>
                      <a:pt x="175" y="847"/>
                    </a:lnTo>
                    <a:lnTo>
                      <a:pt x="140" y="851"/>
                    </a:lnTo>
                    <a:lnTo>
                      <a:pt x="109" y="855"/>
                    </a:lnTo>
                    <a:lnTo>
                      <a:pt x="75" y="860"/>
                    </a:lnTo>
                    <a:lnTo>
                      <a:pt x="48" y="868"/>
                    </a:lnTo>
                    <a:lnTo>
                      <a:pt x="17" y="878"/>
                    </a:lnTo>
                    <a:lnTo>
                      <a:pt x="0" y="891"/>
                    </a:lnTo>
                    <a:lnTo>
                      <a:pt x="9" y="903"/>
                    </a:lnTo>
                    <a:lnTo>
                      <a:pt x="35" y="908"/>
                    </a:lnTo>
                    <a:lnTo>
                      <a:pt x="61" y="899"/>
                    </a:lnTo>
                    <a:lnTo>
                      <a:pt x="88" y="899"/>
                    </a:lnTo>
                    <a:lnTo>
                      <a:pt x="113" y="891"/>
                    </a:lnTo>
                    <a:lnTo>
                      <a:pt x="144" y="891"/>
                    </a:lnTo>
                    <a:lnTo>
                      <a:pt x="171" y="882"/>
                    </a:lnTo>
                    <a:lnTo>
                      <a:pt x="197" y="882"/>
                    </a:lnTo>
                    <a:lnTo>
                      <a:pt x="223" y="873"/>
                    </a:lnTo>
                    <a:lnTo>
                      <a:pt x="253" y="873"/>
                    </a:lnTo>
                    <a:lnTo>
                      <a:pt x="280" y="868"/>
                    </a:lnTo>
                    <a:lnTo>
                      <a:pt x="305" y="864"/>
                    </a:lnTo>
                    <a:lnTo>
                      <a:pt x="332" y="860"/>
                    </a:lnTo>
                    <a:lnTo>
                      <a:pt x="358" y="860"/>
                    </a:lnTo>
                    <a:lnTo>
                      <a:pt x="384" y="855"/>
                    </a:lnTo>
                    <a:lnTo>
                      <a:pt x="410" y="855"/>
                    </a:lnTo>
                    <a:lnTo>
                      <a:pt x="441" y="855"/>
                    </a:lnTo>
                    <a:lnTo>
                      <a:pt x="472" y="855"/>
                    </a:lnTo>
                    <a:lnTo>
                      <a:pt x="493" y="847"/>
                    </a:lnTo>
                    <a:lnTo>
                      <a:pt x="520" y="842"/>
                    </a:lnTo>
                    <a:lnTo>
                      <a:pt x="546" y="838"/>
                    </a:lnTo>
                    <a:lnTo>
                      <a:pt x="572" y="838"/>
                    </a:lnTo>
                    <a:lnTo>
                      <a:pt x="594" y="838"/>
                    </a:lnTo>
                    <a:lnTo>
                      <a:pt x="620" y="842"/>
                    </a:lnTo>
                    <a:lnTo>
                      <a:pt x="642" y="855"/>
                    </a:lnTo>
                    <a:lnTo>
                      <a:pt x="664" y="873"/>
                    </a:lnTo>
                    <a:lnTo>
                      <a:pt x="629" y="903"/>
                    </a:lnTo>
                    <a:lnTo>
                      <a:pt x="594" y="921"/>
                    </a:lnTo>
                    <a:lnTo>
                      <a:pt x="554" y="930"/>
                    </a:lnTo>
                    <a:lnTo>
                      <a:pt x="524" y="943"/>
                    </a:lnTo>
                    <a:lnTo>
                      <a:pt x="493" y="951"/>
                    </a:lnTo>
                    <a:lnTo>
                      <a:pt x="463" y="956"/>
                    </a:lnTo>
                    <a:lnTo>
                      <a:pt x="428" y="960"/>
                    </a:lnTo>
                    <a:lnTo>
                      <a:pt x="393" y="964"/>
                    </a:lnTo>
                    <a:lnTo>
                      <a:pt x="353" y="964"/>
                    </a:lnTo>
                    <a:lnTo>
                      <a:pt x="319" y="974"/>
                    </a:lnTo>
                    <a:lnTo>
                      <a:pt x="288" y="987"/>
                    </a:lnTo>
                    <a:lnTo>
                      <a:pt x="262" y="1012"/>
                    </a:lnTo>
                    <a:lnTo>
                      <a:pt x="305" y="1018"/>
                    </a:lnTo>
                    <a:lnTo>
                      <a:pt x="349" y="1022"/>
                    </a:lnTo>
                    <a:lnTo>
                      <a:pt x="393" y="1022"/>
                    </a:lnTo>
                    <a:lnTo>
                      <a:pt x="437" y="1026"/>
                    </a:lnTo>
                    <a:lnTo>
                      <a:pt x="476" y="1026"/>
                    </a:lnTo>
                    <a:lnTo>
                      <a:pt x="520" y="1026"/>
                    </a:lnTo>
                    <a:lnTo>
                      <a:pt x="564" y="1026"/>
                    </a:lnTo>
                    <a:lnTo>
                      <a:pt x="612" y="1030"/>
                    </a:lnTo>
                    <a:lnTo>
                      <a:pt x="629" y="1012"/>
                    </a:lnTo>
                    <a:lnTo>
                      <a:pt x="629" y="1022"/>
                    </a:lnTo>
                    <a:lnTo>
                      <a:pt x="629" y="1030"/>
                    </a:lnTo>
                    <a:lnTo>
                      <a:pt x="668" y="1026"/>
                    </a:lnTo>
                    <a:lnTo>
                      <a:pt x="712" y="1026"/>
                    </a:lnTo>
                    <a:lnTo>
                      <a:pt x="755" y="1022"/>
                    </a:lnTo>
                    <a:lnTo>
                      <a:pt x="799" y="1018"/>
                    </a:lnTo>
                    <a:lnTo>
                      <a:pt x="838" y="1008"/>
                    </a:lnTo>
                    <a:lnTo>
                      <a:pt x="882" y="999"/>
                    </a:lnTo>
                    <a:lnTo>
                      <a:pt x="926" y="991"/>
                    </a:lnTo>
                    <a:lnTo>
                      <a:pt x="969" y="987"/>
                    </a:lnTo>
                    <a:lnTo>
                      <a:pt x="1009" y="974"/>
                    </a:lnTo>
                    <a:lnTo>
                      <a:pt x="1053" y="964"/>
                    </a:lnTo>
                    <a:lnTo>
                      <a:pt x="1095" y="956"/>
                    </a:lnTo>
                    <a:lnTo>
                      <a:pt x="1139" y="947"/>
                    </a:lnTo>
                    <a:lnTo>
                      <a:pt x="1179" y="934"/>
                    </a:lnTo>
                    <a:lnTo>
                      <a:pt x="1222" y="926"/>
                    </a:lnTo>
                    <a:lnTo>
                      <a:pt x="1266" y="916"/>
                    </a:lnTo>
                    <a:lnTo>
                      <a:pt x="1310" y="908"/>
                    </a:lnTo>
                    <a:lnTo>
                      <a:pt x="1331" y="903"/>
                    </a:lnTo>
                    <a:lnTo>
                      <a:pt x="1358" y="895"/>
                    </a:lnTo>
                    <a:lnTo>
                      <a:pt x="1379" y="882"/>
                    </a:lnTo>
                    <a:lnTo>
                      <a:pt x="1397" y="873"/>
                    </a:lnTo>
                    <a:lnTo>
                      <a:pt x="1441" y="855"/>
                    </a:lnTo>
                    <a:lnTo>
                      <a:pt x="1484" y="838"/>
                    </a:lnTo>
                    <a:lnTo>
                      <a:pt x="1523" y="816"/>
                    </a:lnTo>
                    <a:lnTo>
                      <a:pt x="1567" y="799"/>
                    </a:lnTo>
                    <a:lnTo>
                      <a:pt x="1607" y="773"/>
                    </a:lnTo>
                    <a:lnTo>
                      <a:pt x="1650" y="746"/>
                    </a:lnTo>
                    <a:lnTo>
                      <a:pt x="1690" y="720"/>
                    </a:lnTo>
                    <a:lnTo>
                      <a:pt x="1734" y="698"/>
                    </a:lnTo>
                    <a:lnTo>
                      <a:pt x="1751" y="698"/>
                    </a:lnTo>
                    <a:lnTo>
                      <a:pt x="1776" y="681"/>
                    </a:lnTo>
                    <a:lnTo>
                      <a:pt x="1807" y="659"/>
                    </a:lnTo>
                    <a:lnTo>
                      <a:pt x="1834" y="629"/>
                    </a:lnTo>
                    <a:lnTo>
                      <a:pt x="1855" y="594"/>
                    </a:lnTo>
                    <a:lnTo>
                      <a:pt x="1872" y="594"/>
                    </a:lnTo>
                    <a:lnTo>
                      <a:pt x="1882" y="554"/>
                    </a:lnTo>
                    <a:lnTo>
                      <a:pt x="1895" y="523"/>
                    </a:lnTo>
                    <a:lnTo>
                      <a:pt x="1903" y="489"/>
                    </a:lnTo>
                    <a:lnTo>
                      <a:pt x="1908" y="454"/>
                    </a:lnTo>
                    <a:lnTo>
                      <a:pt x="1899" y="437"/>
                    </a:lnTo>
                    <a:lnTo>
                      <a:pt x="1891" y="419"/>
                    </a:lnTo>
                    <a:lnTo>
                      <a:pt x="1886" y="393"/>
                    </a:lnTo>
                    <a:lnTo>
                      <a:pt x="1877" y="366"/>
                    </a:lnTo>
                    <a:lnTo>
                      <a:pt x="1864" y="341"/>
                    </a:lnTo>
                    <a:lnTo>
                      <a:pt x="1855" y="314"/>
                    </a:lnTo>
                    <a:lnTo>
                      <a:pt x="1820" y="266"/>
                    </a:lnTo>
                    <a:lnTo>
                      <a:pt x="1786" y="227"/>
                    </a:lnTo>
                    <a:lnTo>
                      <a:pt x="1742" y="201"/>
                    </a:lnTo>
                    <a:lnTo>
                      <a:pt x="1703" y="174"/>
                    </a:lnTo>
                    <a:lnTo>
                      <a:pt x="1663" y="153"/>
                    </a:lnTo>
                    <a:lnTo>
                      <a:pt x="1624" y="136"/>
                    </a:lnTo>
                    <a:lnTo>
                      <a:pt x="1584" y="113"/>
                    </a:lnTo>
                    <a:lnTo>
                      <a:pt x="1546" y="96"/>
                    </a:lnTo>
                    <a:lnTo>
                      <a:pt x="1506" y="83"/>
                    </a:lnTo>
                    <a:lnTo>
                      <a:pt x="1467" y="70"/>
                    </a:lnTo>
                    <a:lnTo>
                      <a:pt x="1432" y="61"/>
                    </a:lnTo>
                    <a:lnTo>
                      <a:pt x="1397" y="57"/>
                    </a:lnTo>
                    <a:lnTo>
                      <a:pt x="1362" y="48"/>
                    </a:lnTo>
                    <a:lnTo>
                      <a:pt x="1331" y="44"/>
                    </a:lnTo>
                    <a:lnTo>
                      <a:pt x="1297" y="40"/>
                    </a:lnTo>
                    <a:lnTo>
                      <a:pt x="1266" y="34"/>
                    </a:lnTo>
                    <a:lnTo>
                      <a:pt x="1231" y="30"/>
                    </a:lnTo>
                    <a:lnTo>
                      <a:pt x="1201" y="30"/>
                    </a:lnTo>
                    <a:lnTo>
                      <a:pt x="1166" y="26"/>
                    </a:lnTo>
                    <a:lnTo>
                      <a:pt x="1131" y="22"/>
                    </a:lnTo>
                    <a:lnTo>
                      <a:pt x="1095" y="17"/>
                    </a:lnTo>
                    <a:lnTo>
                      <a:pt x="1065" y="17"/>
                    </a:lnTo>
                    <a:lnTo>
                      <a:pt x="1026" y="17"/>
                    </a:lnTo>
                    <a:lnTo>
                      <a:pt x="995" y="17"/>
                    </a:lnTo>
                    <a:lnTo>
                      <a:pt x="957" y="17"/>
                    </a:lnTo>
                    <a:lnTo>
                      <a:pt x="926" y="17"/>
                    </a:lnTo>
                    <a:lnTo>
                      <a:pt x="926" y="0"/>
                    </a:lnTo>
                    <a:lnTo>
                      <a:pt x="899" y="0"/>
                    </a:lnTo>
                    <a:lnTo>
                      <a:pt x="878" y="0"/>
                    </a:lnTo>
                    <a:lnTo>
                      <a:pt x="851" y="0"/>
                    </a:lnTo>
                    <a:lnTo>
                      <a:pt x="830" y="0"/>
                    </a:lnTo>
                    <a:lnTo>
                      <a:pt x="803" y="0"/>
                    </a:lnTo>
                    <a:lnTo>
                      <a:pt x="777" y="5"/>
                    </a:lnTo>
                    <a:lnTo>
                      <a:pt x="751" y="5"/>
                    </a:lnTo>
                    <a:lnTo>
                      <a:pt x="729" y="9"/>
                    </a:lnTo>
                    <a:lnTo>
                      <a:pt x="703" y="9"/>
                    </a:lnTo>
                    <a:lnTo>
                      <a:pt x="677" y="9"/>
                    </a:lnTo>
                    <a:lnTo>
                      <a:pt x="650" y="9"/>
                    </a:lnTo>
                    <a:lnTo>
                      <a:pt x="625" y="13"/>
                    </a:lnTo>
                    <a:lnTo>
                      <a:pt x="598" y="13"/>
                    </a:lnTo>
                    <a:lnTo>
                      <a:pt x="572" y="13"/>
                    </a:lnTo>
                    <a:lnTo>
                      <a:pt x="546" y="13"/>
                    </a:lnTo>
                    <a:lnTo>
                      <a:pt x="524" y="17"/>
                    </a:lnTo>
                    <a:lnTo>
                      <a:pt x="489" y="17"/>
                    </a:lnTo>
                    <a:lnTo>
                      <a:pt x="458" y="22"/>
                    </a:lnTo>
                    <a:lnTo>
                      <a:pt x="424" y="26"/>
                    </a:lnTo>
                    <a:lnTo>
                      <a:pt x="393" y="34"/>
                    </a:lnTo>
                    <a:lnTo>
                      <a:pt x="358" y="40"/>
                    </a:lnTo>
                    <a:lnTo>
                      <a:pt x="328" y="48"/>
                    </a:lnTo>
                    <a:lnTo>
                      <a:pt x="293" y="53"/>
                    </a:lnTo>
                    <a:lnTo>
                      <a:pt x="262" y="61"/>
                    </a:lnTo>
                    <a:lnTo>
                      <a:pt x="227" y="65"/>
                    </a:lnTo>
                    <a:lnTo>
                      <a:pt x="197" y="74"/>
                    </a:lnTo>
                    <a:lnTo>
                      <a:pt x="161" y="83"/>
                    </a:lnTo>
                    <a:lnTo>
                      <a:pt x="131" y="92"/>
                    </a:lnTo>
                    <a:lnTo>
                      <a:pt x="96" y="96"/>
                    </a:lnTo>
                    <a:lnTo>
                      <a:pt x="65" y="105"/>
                    </a:lnTo>
                    <a:lnTo>
                      <a:pt x="31" y="113"/>
                    </a:lnTo>
                    <a:lnTo>
                      <a:pt x="0" y="122"/>
                    </a:lnTo>
                    <a:lnTo>
                      <a:pt x="4" y="122"/>
                    </a:lnTo>
                    <a:lnTo>
                      <a:pt x="23" y="131"/>
                    </a:lnTo>
                    <a:lnTo>
                      <a:pt x="44" y="140"/>
                    </a:lnTo>
                    <a:lnTo>
                      <a:pt x="83" y="153"/>
                    </a:lnTo>
                    <a:lnTo>
                      <a:pt x="123" y="166"/>
                    </a:lnTo>
                    <a:lnTo>
                      <a:pt x="166" y="179"/>
                    </a:lnTo>
                    <a:lnTo>
                      <a:pt x="188" y="183"/>
                    </a:lnTo>
                    <a:lnTo>
                      <a:pt x="214" y="192"/>
                    </a:lnTo>
                    <a:lnTo>
                      <a:pt x="236" y="201"/>
                    </a:lnTo>
                    <a:lnTo>
                      <a:pt x="262" y="21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9"/>
              <p:cNvSpPr>
                <a:spLocks/>
              </p:cNvSpPr>
              <p:nvPr/>
            </p:nvSpPr>
            <p:spPr bwMode="auto">
              <a:xfrm>
                <a:off x="3656" y="1672"/>
                <a:ext cx="384" cy="245"/>
              </a:xfrm>
              <a:custGeom>
                <a:avLst/>
                <a:gdLst>
                  <a:gd name="T0" fmla="*/ 1 w 1152"/>
                  <a:gd name="T1" fmla="*/ 1 h 737"/>
                  <a:gd name="T2" fmla="*/ 1 w 1152"/>
                  <a:gd name="T3" fmla="*/ 1 h 737"/>
                  <a:gd name="T4" fmla="*/ 1 w 1152"/>
                  <a:gd name="T5" fmla="*/ 1 h 737"/>
                  <a:gd name="T6" fmla="*/ 0 w 1152"/>
                  <a:gd name="T7" fmla="*/ 1 h 737"/>
                  <a:gd name="T8" fmla="*/ 0 w 1152"/>
                  <a:gd name="T9" fmla="*/ 1 h 737"/>
                  <a:gd name="T10" fmla="*/ 0 w 1152"/>
                  <a:gd name="T11" fmla="*/ 1 h 737"/>
                  <a:gd name="T12" fmla="*/ 0 w 1152"/>
                  <a:gd name="T13" fmla="*/ 1 h 737"/>
                  <a:gd name="T14" fmla="*/ 0 w 1152"/>
                  <a:gd name="T15" fmla="*/ 1 h 737"/>
                  <a:gd name="T16" fmla="*/ 0 w 1152"/>
                  <a:gd name="T17" fmla="*/ 1 h 737"/>
                  <a:gd name="T18" fmla="*/ 0 w 1152"/>
                  <a:gd name="T19" fmla="*/ 1 h 737"/>
                  <a:gd name="T20" fmla="*/ 1 w 1152"/>
                  <a:gd name="T21" fmla="*/ 1 h 737"/>
                  <a:gd name="T22" fmla="*/ 1 w 1152"/>
                  <a:gd name="T23" fmla="*/ 1 h 737"/>
                  <a:gd name="T24" fmla="*/ 1 w 1152"/>
                  <a:gd name="T25" fmla="*/ 1 h 737"/>
                  <a:gd name="T26" fmla="*/ 1 w 1152"/>
                  <a:gd name="T27" fmla="*/ 1 h 737"/>
                  <a:gd name="T28" fmla="*/ 1 w 1152"/>
                  <a:gd name="T29" fmla="*/ 1 h 737"/>
                  <a:gd name="T30" fmla="*/ 1 w 1152"/>
                  <a:gd name="T31" fmla="*/ 1 h 737"/>
                  <a:gd name="T32" fmla="*/ 1 w 1152"/>
                  <a:gd name="T33" fmla="*/ 1 h 737"/>
                  <a:gd name="T34" fmla="*/ 2 w 1152"/>
                  <a:gd name="T35" fmla="*/ 1 h 737"/>
                  <a:gd name="T36" fmla="*/ 2 w 1152"/>
                  <a:gd name="T37" fmla="*/ 1 h 737"/>
                  <a:gd name="T38" fmla="*/ 2 w 1152"/>
                  <a:gd name="T39" fmla="*/ 1 h 737"/>
                  <a:gd name="T40" fmla="*/ 1 w 1152"/>
                  <a:gd name="T41" fmla="*/ 1 h 737"/>
                  <a:gd name="T42" fmla="*/ 1 w 1152"/>
                  <a:gd name="T43" fmla="*/ 1 h 737"/>
                  <a:gd name="T44" fmla="*/ 1 w 1152"/>
                  <a:gd name="T45" fmla="*/ 1 h 737"/>
                  <a:gd name="T46" fmla="*/ 1 w 1152"/>
                  <a:gd name="T47" fmla="*/ 1 h 737"/>
                  <a:gd name="T48" fmla="*/ 1 w 1152"/>
                  <a:gd name="T49" fmla="*/ 1 h 737"/>
                  <a:gd name="T50" fmla="*/ 1 w 1152"/>
                  <a:gd name="T51" fmla="*/ 1 h 737"/>
                  <a:gd name="T52" fmla="*/ 1 w 1152"/>
                  <a:gd name="T53" fmla="*/ 1 h 737"/>
                  <a:gd name="T54" fmla="*/ 1 w 1152"/>
                  <a:gd name="T55" fmla="*/ 1 h 737"/>
                  <a:gd name="T56" fmla="*/ 1 w 1152"/>
                  <a:gd name="T57" fmla="*/ 1 h 737"/>
                  <a:gd name="T58" fmla="*/ 1 w 1152"/>
                  <a:gd name="T59" fmla="*/ 1 h 737"/>
                  <a:gd name="T60" fmla="*/ 1 w 1152"/>
                  <a:gd name="T61" fmla="*/ 1 h 737"/>
                  <a:gd name="T62" fmla="*/ 2 w 1152"/>
                  <a:gd name="T63" fmla="*/ 1 h 737"/>
                  <a:gd name="T64" fmla="*/ 2 w 1152"/>
                  <a:gd name="T65" fmla="*/ 1 h 737"/>
                  <a:gd name="T66" fmla="*/ 1 w 1152"/>
                  <a:gd name="T67" fmla="*/ 1 h 737"/>
                  <a:gd name="T68" fmla="*/ 1 w 1152"/>
                  <a:gd name="T69" fmla="*/ 1 h 737"/>
                  <a:gd name="T70" fmla="*/ 1 w 1152"/>
                  <a:gd name="T71" fmla="*/ 1 h 737"/>
                  <a:gd name="T72" fmla="*/ 1 w 1152"/>
                  <a:gd name="T73" fmla="*/ 0 h 737"/>
                  <a:gd name="T74" fmla="*/ 1 w 1152"/>
                  <a:gd name="T75" fmla="*/ 0 h 737"/>
                  <a:gd name="T76" fmla="*/ 2 w 1152"/>
                  <a:gd name="T77" fmla="*/ 0 h 737"/>
                  <a:gd name="T78" fmla="*/ 1 w 1152"/>
                  <a:gd name="T79" fmla="*/ 0 h 737"/>
                  <a:gd name="T80" fmla="*/ 1 w 1152"/>
                  <a:gd name="T81" fmla="*/ 0 h 737"/>
                  <a:gd name="T82" fmla="*/ 1 w 1152"/>
                  <a:gd name="T83" fmla="*/ 0 h 737"/>
                  <a:gd name="T84" fmla="*/ 1 w 1152"/>
                  <a:gd name="T85" fmla="*/ 0 h 737"/>
                  <a:gd name="T86" fmla="*/ 1 w 1152"/>
                  <a:gd name="T87" fmla="*/ 0 h 737"/>
                  <a:gd name="T88" fmla="*/ 1 w 1152"/>
                  <a:gd name="T89" fmla="*/ 0 h 737"/>
                  <a:gd name="T90" fmla="*/ 1 w 1152"/>
                  <a:gd name="T91" fmla="*/ 0 h 737"/>
                  <a:gd name="T92" fmla="*/ 1 w 1152"/>
                  <a:gd name="T93" fmla="*/ 0 h 737"/>
                  <a:gd name="T94" fmla="*/ 1 w 1152"/>
                  <a:gd name="T95" fmla="*/ 0 h 737"/>
                  <a:gd name="T96" fmla="*/ 1 w 1152"/>
                  <a:gd name="T97" fmla="*/ 0 h 7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52" h="737">
                    <a:moveTo>
                      <a:pt x="611" y="370"/>
                    </a:moveTo>
                    <a:lnTo>
                      <a:pt x="585" y="405"/>
                    </a:lnTo>
                    <a:lnTo>
                      <a:pt x="567" y="441"/>
                    </a:lnTo>
                    <a:lnTo>
                      <a:pt x="550" y="462"/>
                    </a:lnTo>
                    <a:lnTo>
                      <a:pt x="537" y="484"/>
                    </a:lnTo>
                    <a:lnTo>
                      <a:pt x="511" y="510"/>
                    </a:lnTo>
                    <a:lnTo>
                      <a:pt x="489" y="527"/>
                    </a:lnTo>
                    <a:lnTo>
                      <a:pt x="467" y="537"/>
                    </a:lnTo>
                    <a:lnTo>
                      <a:pt x="445" y="549"/>
                    </a:lnTo>
                    <a:lnTo>
                      <a:pt x="415" y="567"/>
                    </a:lnTo>
                    <a:lnTo>
                      <a:pt x="385" y="597"/>
                    </a:lnTo>
                    <a:lnTo>
                      <a:pt x="337" y="623"/>
                    </a:lnTo>
                    <a:lnTo>
                      <a:pt x="293" y="645"/>
                    </a:lnTo>
                    <a:lnTo>
                      <a:pt x="245" y="658"/>
                    </a:lnTo>
                    <a:lnTo>
                      <a:pt x="201" y="671"/>
                    </a:lnTo>
                    <a:lnTo>
                      <a:pt x="153" y="675"/>
                    </a:lnTo>
                    <a:lnTo>
                      <a:pt x="109" y="689"/>
                    </a:lnTo>
                    <a:lnTo>
                      <a:pt x="61" y="702"/>
                    </a:lnTo>
                    <a:lnTo>
                      <a:pt x="17" y="719"/>
                    </a:lnTo>
                    <a:lnTo>
                      <a:pt x="9" y="729"/>
                    </a:lnTo>
                    <a:lnTo>
                      <a:pt x="0" y="737"/>
                    </a:lnTo>
                    <a:lnTo>
                      <a:pt x="13" y="733"/>
                    </a:lnTo>
                    <a:lnTo>
                      <a:pt x="26" y="729"/>
                    </a:lnTo>
                    <a:lnTo>
                      <a:pt x="44" y="719"/>
                    </a:lnTo>
                    <a:lnTo>
                      <a:pt x="70" y="719"/>
                    </a:lnTo>
                    <a:lnTo>
                      <a:pt x="105" y="711"/>
                    </a:lnTo>
                    <a:lnTo>
                      <a:pt x="140" y="702"/>
                    </a:lnTo>
                    <a:lnTo>
                      <a:pt x="174" y="694"/>
                    </a:lnTo>
                    <a:lnTo>
                      <a:pt x="214" y="689"/>
                    </a:lnTo>
                    <a:lnTo>
                      <a:pt x="249" y="681"/>
                    </a:lnTo>
                    <a:lnTo>
                      <a:pt x="289" y="675"/>
                    </a:lnTo>
                    <a:lnTo>
                      <a:pt x="327" y="667"/>
                    </a:lnTo>
                    <a:lnTo>
                      <a:pt x="367" y="663"/>
                    </a:lnTo>
                    <a:lnTo>
                      <a:pt x="406" y="654"/>
                    </a:lnTo>
                    <a:lnTo>
                      <a:pt x="445" y="650"/>
                    </a:lnTo>
                    <a:lnTo>
                      <a:pt x="485" y="641"/>
                    </a:lnTo>
                    <a:lnTo>
                      <a:pt x="523" y="641"/>
                    </a:lnTo>
                    <a:lnTo>
                      <a:pt x="563" y="633"/>
                    </a:lnTo>
                    <a:lnTo>
                      <a:pt x="602" y="633"/>
                    </a:lnTo>
                    <a:lnTo>
                      <a:pt x="642" y="633"/>
                    </a:lnTo>
                    <a:lnTo>
                      <a:pt x="681" y="633"/>
                    </a:lnTo>
                    <a:lnTo>
                      <a:pt x="698" y="633"/>
                    </a:lnTo>
                    <a:lnTo>
                      <a:pt x="729" y="633"/>
                    </a:lnTo>
                    <a:lnTo>
                      <a:pt x="764" y="633"/>
                    </a:lnTo>
                    <a:lnTo>
                      <a:pt x="799" y="633"/>
                    </a:lnTo>
                    <a:lnTo>
                      <a:pt x="838" y="633"/>
                    </a:lnTo>
                    <a:lnTo>
                      <a:pt x="878" y="633"/>
                    </a:lnTo>
                    <a:lnTo>
                      <a:pt x="917" y="633"/>
                    </a:lnTo>
                    <a:lnTo>
                      <a:pt x="956" y="633"/>
                    </a:lnTo>
                    <a:lnTo>
                      <a:pt x="995" y="633"/>
                    </a:lnTo>
                    <a:lnTo>
                      <a:pt x="995" y="650"/>
                    </a:lnTo>
                    <a:lnTo>
                      <a:pt x="1035" y="650"/>
                    </a:lnTo>
                    <a:lnTo>
                      <a:pt x="1074" y="650"/>
                    </a:lnTo>
                    <a:lnTo>
                      <a:pt x="1114" y="650"/>
                    </a:lnTo>
                    <a:lnTo>
                      <a:pt x="1152" y="650"/>
                    </a:lnTo>
                    <a:lnTo>
                      <a:pt x="1148" y="633"/>
                    </a:lnTo>
                    <a:lnTo>
                      <a:pt x="1148" y="615"/>
                    </a:lnTo>
                    <a:lnTo>
                      <a:pt x="1144" y="593"/>
                    </a:lnTo>
                    <a:lnTo>
                      <a:pt x="1135" y="580"/>
                    </a:lnTo>
                    <a:lnTo>
                      <a:pt x="1096" y="575"/>
                    </a:lnTo>
                    <a:lnTo>
                      <a:pt x="1056" y="571"/>
                    </a:lnTo>
                    <a:lnTo>
                      <a:pt x="1022" y="562"/>
                    </a:lnTo>
                    <a:lnTo>
                      <a:pt x="995" y="562"/>
                    </a:lnTo>
                    <a:lnTo>
                      <a:pt x="970" y="562"/>
                    </a:lnTo>
                    <a:lnTo>
                      <a:pt x="943" y="562"/>
                    </a:lnTo>
                    <a:lnTo>
                      <a:pt x="917" y="562"/>
                    </a:lnTo>
                    <a:lnTo>
                      <a:pt x="891" y="562"/>
                    </a:lnTo>
                    <a:lnTo>
                      <a:pt x="864" y="562"/>
                    </a:lnTo>
                    <a:lnTo>
                      <a:pt x="838" y="567"/>
                    </a:lnTo>
                    <a:lnTo>
                      <a:pt x="812" y="571"/>
                    </a:lnTo>
                    <a:lnTo>
                      <a:pt x="786" y="580"/>
                    </a:lnTo>
                    <a:lnTo>
                      <a:pt x="755" y="562"/>
                    </a:lnTo>
                    <a:lnTo>
                      <a:pt x="729" y="558"/>
                    </a:lnTo>
                    <a:lnTo>
                      <a:pt x="707" y="549"/>
                    </a:lnTo>
                    <a:lnTo>
                      <a:pt x="698" y="527"/>
                    </a:lnTo>
                    <a:lnTo>
                      <a:pt x="707" y="501"/>
                    </a:lnTo>
                    <a:lnTo>
                      <a:pt x="734" y="493"/>
                    </a:lnTo>
                    <a:lnTo>
                      <a:pt x="742" y="484"/>
                    </a:lnTo>
                    <a:lnTo>
                      <a:pt x="751" y="475"/>
                    </a:lnTo>
                    <a:lnTo>
                      <a:pt x="755" y="466"/>
                    </a:lnTo>
                    <a:lnTo>
                      <a:pt x="768" y="475"/>
                    </a:lnTo>
                    <a:lnTo>
                      <a:pt x="795" y="466"/>
                    </a:lnTo>
                    <a:lnTo>
                      <a:pt x="821" y="466"/>
                    </a:lnTo>
                    <a:lnTo>
                      <a:pt x="851" y="466"/>
                    </a:lnTo>
                    <a:lnTo>
                      <a:pt x="882" y="466"/>
                    </a:lnTo>
                    <a:lnTo>
                      <a:pt x="908" y="462"/>
                    </a:lnTo>
                    <a:lnTo>
                      <a:pt x="939" y="462"/>
                    </a:lnTo>
                    <a:lnTo>
                      <a:pt x="964" y="458"/>
                    </a:lnTo>
                    <a:lnTo>
                      <a:pt x="995" y="458"/>
                    </a:lnTo>
                    <a:lnTo>
                      <a:pt x="1018" y="458"/>
                    </a:lnTo>
                    <a:lnTo>
                      <a:pt x="1043" y="462"/>
                    </a:lnTo>
                    <a:lnTo>
                      <a:pt x="1066" y="458"/>
                    </a:lnTo>
                    <a:lnTo>
                      <a:pt x="1083" y="441"/>
                    </a:lnTo>
                    <a:lnTo>
                      <a:pt x="1096" y="445"/>
                    </a:lnTo>
                    <a:lnTo>
                      <a:pt x="1118" y="445"/>
                    </a:lnTo>
                    <a:lnTo>
                      <a:pt x="1135" y="441"/>
                    </a:lnTo>
                    <a:lnTo>
                      <a:pt x="1152" y="441"/>
                    </a:lnTo>
                    <a:lnTo>
                      <a:pt x="1135" y="405"/>
                    </a:lnTo>
                    <a:lnTo>
                      <a:pt x="1118" y="397"/>
                    </a:lnTo>
                    <a:lnTo>
                      <a:pt x="1100" y="397"/>
                    </a:lnTo>
                    <a:lnTo>
                      <a:pt x="1078" y="392"/>
                    </a:lnTo>
                    <a:lnTo>
                      <a:pt x="1066" y="388"/>
                    </a:lnTo>
                    <a:lnTo>
                      <a:pt x="1039" y="392"/>
                    </a:lnTo>
                    <a:lnTo>
                      <a:pt x="1022" y="392"/>
                    </a:lnTo>
                    <a:lnTo>
                      <a:pt x="999" y="388"/>
                    </a:lnTo>
                    <a:lnTo>
                      <a:pt x="978" y="388"/>
                    </a:lnTo>
                    <a:lnTo>
                      <a:pt x="951" y="384"/>
                    </a:lnTo>
                    <a:lnTo>
                      <a:pt x="943" y="370"/>
                    </a:lnTo>
                    <a:lnTo>
                      <a:pt x="956" y="344"/>
                    </a:lnTo>
                    <a:lnTo>
                      <a:pt x="970" y="326"/>
                    </a:lnTo>
                    <a:lnTo>
                      <a:pt x="982" y="314"/>
                    </a:lnTo>
                    <a:lnTo>
                      <a:pt x="995" y="301"/>
                    </a:lnTo>
                    <a:lnTo>
                      <a:pt x="1022" y="288"/>
                    </a:lnTo>
                    <a:lnTo>
                      <a:pt x="1056" y="283"/>
                    </a:lnTo>
                    <a:lnTo>
                      <a:pt x="1087" y="274"/>
                    </a:lnTo>
                    <a:lnTo>
                      <a:pt x="1118" y="265"/>
                    </a:lnTo>
                    <a:lnTo>
                      <a:pt x="1100" y="265"/>
                    </a:lnTo>
                    <a:lnTo>
                      <a:pt x="1096" y="230"/>
                    </a:lnTo>
                    <a:lnTo>
                      <a:pt x="1087" y="205"/>
                    </a:lnTo>
                    <a:lnTo>
                      <a:pt x="1074" y="178"/>
                    </a:lnTo>
                    <a:lnTo>
                      <a:pt x="1066" y="161"/>
                    </a:lnTo>
                    <a:lnTo>
                      <a:pt x="1030" y="121"/>
                    </a:lnTo>
                    <a:lnTo>
                      <a:pt x="995" y="86"/>
                    </a:lnTo>
                    <a:lnTo>
                      <a:pt x="960" y="69"/>
                    </a:lnTo>
                    <a:lnTo>
                      <a:pt x="934" y="52"/>
                    </a:lnTo>
                    <a:lnTo>
                      <a:pt x="903" y="38"/>
                    </a:lnTo>
                    <a:lnTo>
                      <a:pt x="873" y="34"/>
                    </a:lnTo>
                    <a:lnTo>
                      <a:pt x="847" y="21"/>
                    </a:lnTo>
                    <a:lnTo>
                      <a:pt x="821" y="12"/>
                    </a:lnTo>
                    <a:lnTo>
                      <a:pt x="795" y="4"/>
                    </a:lnTo>
                    <a:lnTo>
                      <a:pt x="768" y="4"/>
                    </a:lnTo>
                    <a:lnTo>
                      <a:pt x="742" y="0"/>
                    </a:lnTo>
                    <a:lnTo>
                      <a:pt x="716" y="0"/>
                    </a:lnTo>
                    <a:lnTo>
                      <a:pt x="690" y="0"/>
                    </a:lnTo>
                    <a:lnTo>
                      <a:pt x="663" y="0"/>
                    </a:lnTo>
                    <a:lnTo>
                      <a:pt x="659" y="0"/>
                    </a:lnTo>
                    <a:lnTo>
                      <a:pt x="646" y="0"/>
                    </a:lnTo>
                    <a:lnTo>
                      <a:pt x="668" y="21"/>
                    </a:lnTo>
                    <a:lnTo>
                      <a:pt x="681" y="52"/>
                    </a:lnTo>
                    <a:lnTo>
                      <a:pt x="690" y="86"/>
                    </a:lnTo>
                    <a:lnTo>
                      <a:pt x="694" y="134"/>
                    </a:lnTo>
                    <a:lnTo>
                      <a:pt x="686" y="157"/>
                    </a:lnTo>
                    <a:lnTo>
                      <a:pt x="681" y="182"/>
                    </a:lnTo>
                    <a:lnTo>
                      <a:pt x="673" y="209"/>
                    </a:lnTo>
                    <a:lnTo>
                      <a:pt x="668" y="240"/>
                    </a:lnTo>
                    <a:lnTo>
                      <a:pt x="655" y="265"/>
                    </a:lnTo>
                    <a:lnTo>
                      <a:pt x="642" y="301"/>
                    </a:lnTo>
                    <a:lnTo>
                      <a:pt x="625" y="331"/>
                    </a:lnTo>
                    <a:lnTo>
                      <a:pt x="611" y="37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40"/>
              <p:cNvSpPr>
                <a:spLocks/>
              </p:cNvSpPr>
              <p:nvPr/>
            </p:nvSpPr>
            <p:spPr bwMode="auto">
              <a:xfrm>
                <a:off x="3207" y="1748"/>
                <a:ext cx="321" cy="217"/>
              </a:xfrm>
              <a:custGeom>
                <a:avLst/>
                <a:gdLst>
                  <a:gd name="T0" fmla="*/ 1 w 965"/>
                  <a:gd name="T1" fmla="*/ 0 h 651"/>
                  <a:gd name="T2" fmla="*/ 1 w 965"/>
                  <a:gd name="T3" fmla="*/ 0 h 651"/>
                  <a:gd name="T4" fmla="*/ 1 w 965"/>
                  <a:gd name="T5" fmla="*/ 0 h 651"/>
                  <a:gd name="T6" fmla="*/ 1 w 965"/>
                  <a:gd name="T7" fmla="*/ 0 h 651"/>
                  <a:gd name="T8" fmla="*/ 1 w 965"/>
                  <a:gd name="T9" fmla="*/ 0 h 651"/>
                  <a:gd name="T10" fmla="*/ 1 w 965"/>
                  <a:gd name="T11" fmla="*/ 0 h 651"/>
                  <a:gd name="T12" fmla="*/ 1 w 965"/>
                  <a:gd name="T13" fmla="*/ 0 h 651"/>
                  <a:gd name="T14" fmla="*/ 1 w 965"/>
                  <a:gd name="T15" fmla="*/ 1 h 651"/>
                  <a:gd name="T16" fmla="*/ 1 w 965"/>
                  <a:gd name="T17" fmla="*/ 1 h 651"/>
                  <a:gd name="T18" fmla="*/ 1 w 965"/>
                  <a:gd name="T19" fmla="*/ 1 h 651"/>
                  <a:gd name="T20" fmla="*/ 1 w 965"/>
                  <a:gd name="T21" fmla="*/ 1 h 651"/>
                  <a:gd name="T22" fmla="*/ 1 w 965"/>
                  <a:gd name="T23" fmla="*/ 1 h 651"/>
                  <a:gd name="T24" fmla="*/ 1 w 965"/>
                  <a:gd name="T25" fmla="*/ 1 h 651"/>
                  <a:gd name="T26" fmla="*/ 1 w 965"/>
                  <a:gd name="T27" fmla="*/ 1 h 651"/>
                  <a:gd name="T28" fmla="*/ 1 w 965"/>
                  <a:gd name="T29" fmla="*/ 1 h 651"/>
                  <a:gd name="T30" fmla="*/ 1 w 965"/>
                  <a:gd name="T31" fmla="*/ 1 h 651"/>
                  <a:gd name="T32" fmla="*/ 1 w 965"/>
                  <a:gd name="T33" fmla="*/ 1 h 651"/>
                  <a:gd name="T34" fmla="*/ 1 w 965"/>
                  <a:gd name="T35" fmla="*/ 1 h 651"/>
                  <a:gd name="T36" fmla="*/ 1 w 965"/>
                  <a:gd name="T37" fmla="*/ 1 h 651"/>
                  <a:gd name="T38" fmla="*/ 1 w 965"/>
                  <a:gd name="T39" fmla="*/ 1 h 651"/>
                  <a:gd name="T40" fmla="*/ 1 w 965"/>
                  <a:gd name="T41" fmla="*/ 1 h 651"/>
                  <a:gd name="T42" fmla="*/ 1 w 965"/>
                  <a:gd name="T43" fmla="*/ 0 h 651"/>
                  <a:gd name="T44" fmla="*/ 1 w 965"/>
                  <a:gd name="T45" fmla="*/ 0 h 651"/>
                  <a:gd name="T46" fmla="*/ 0 w 965"/>
                  <a:gd name="T47" fmla="*/ 0 h 651"/>
                  <a:gd name="T48" fmla="*/ 0 w 965"/>
                  <a:gd name="T49" fmla="*/ 0 h 651"/>
                  <a:gd name="T50" fmla="*/ 0 w 965"/>
                  <a:gd name="T51" fmla="*/ 0 h 651"/>
                  <a:gd name="T52" fmla="*/ 0 w 965"/>
                  <a:gd name="T53" fmla="*/ 1 h 651"/>
                  <a:gd name="T54" fmla="*/ 0 w 965"/>
                  <a:gd name="T55" fmla="*/ 1 h 651"/>
                  <a:gd name="T56" fmla="*/ 0 w 965"/>
                  <a:gd name="T57" fmla="*/ 1 h 651"/>
                  <a:gd name="T58" fmla="*/ 0 w 965"/>
                  <a:gd name="T59" fmla="*/ 1 h 651"/>
                  <a:gd name="T60" fmla="*/ 0 w 965"/>
                  <a:gd name="T61" fmla="*/ 1 h 651"/>
                  <a:gd name="T62" fmla="*/ 0 w 965"/>
                  <a:gd name="T63" fmla="*/ 1 h 651"/>
                  <a:gd name="T64" fmla="*/ 0 w 965"/>
                  <a:gd name="T65" fmla="*/ 0 h 651"/>
                  <a:gd name="T66" fmla="*/ 0 w 965"/>
                  <a:gd name="T67" fmla="*/ 0 h 651"/>
                  <a:gd name="T68" fmla="*/ 0 w 965"/>
                  <a:gd name="T69" fmla="*/ 0 h 651"/>
                  <a:gd name="T70" fmla="*/ 0 w 965"/>
                  <a:gd name="T71" fmla="*/ 0 h 651"/>
                  <a:gd name="T72" fmla="*/ 0 w 965"/>
                  <a:gd name="T73" fmla="*/ 0 h 651"/>
                  <a:gd name="T74" fmla="*/ 0 w 965"/>
                  <a:gd name="T75" fmla="*/ 0 h 651"/>
                  <a:gd name="T76" fmla="*/ 1 w 965"/>
                  <a:gd name="T77" fmla="*/ 0 h 651"/>
                  <a:gd name="T78" fmla="*/ 1 w 965"/>
                  <a:gd name="T79" fmla="*/ 0 h 651"/>
                  <a:gd name="T80" fmla="*/ 1 w 965"/>
                  <a:gd name="T81" fmla="*/ 0 h 651"/>
                  <a:gd name="T82" fmla="*/ 1 w 965"/>
                  <a:gd name="T83" fmla="*/ 0 h 651"/>
                  <a:gd name="T84" fmla="*/ 1 w 965"/>
                  <a:gd name="T85" fmla="*/ 0 h 651"/>
                  <a:gd name="T86" fmla="*/ 1 w 965"/>
                  <a:gd name="T87" fmla="*/ 0 h 651"/>
                  <a:gd name="T88" fmla="*/ 1 w 965"/>
                  <a:gd name="T89" fmla="*/ 0 h 651"/>
                  <a:gd name="T90" fmla="*/ 1 w 965"/>
                  <a:gd name="T91" fmla="*/ 0 h 651"/>
                  <a:gd name="T92" fmla="*/ 1 w 965"/>
                  <a:gd name="T93" fmla="*/ 0 h 651"/>
                  <a:gd name="T94" fmla="*/ 1 w 965"/>
                  <a:gd name="T95" fmla="*/ 0 h 651"/>
                  <a:gd name="T96" fmla="*/ 1 w 965"/>
                  <a:gd name="T97" fmla="*/ 0 h 651"/>
                  <a:gd name="T98" fmla="*/ 1 w 965"/>
                  <a:gd name="T99" fmla="*/ 0 h 651"/>
                  <a:gd name="T100" fmla="*/ 1 w 965"/>
                  <a:gd name="T101" fmla="*/ 0 h 651"/>
                  <a:gd name="T102" fmla="*/ 1 w 965"/>
                  <a:gd name="T103" fmla="*/ 0 h 65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65" h="651">
                    <a:moveTo>
                      <a:pt x="965" y="53"/>
                    </a:moveTo>
                    <a:lnTo>
                      <a:pt x="948" y="75"/>
                    </a:lnTo>
                    <a:lnTo>
                      <a:pt x="930" y="92"/>
                    </a:lnTo>
                    <a:lnTo>
                      <a:pt x="904" y="106"/>
                    </a:lnTo>
                    <a:lnTo>
                      <a:pt x="882" y="119"/>
                    </a:lnTo>
                    <a:lnTo>
                      <a:pt x="856" y="127"/>
                    </a:lnTo>
                    <a:lnTo>
                      <a:pt x="834" y="140"/>
                    </a:lnTo>
                    <a:lnTo>
                      <a:pt x="808" y="154"/>
                    </a:lnTo>
                    <a:lnTo>
                      <a:pt x="790" y="175"/>
                    </a:lnTo>
                    <a:lnTo>
                      <a:pt x="746" y="215"/>
                    </a:lnTo>
                    <a:lnTo>
                      <a:pt x="708" y="254"/>
                    </a:lnTo>
                    <a:lnTo>
                      <a:pt x="685" y="276"/>
                    </a:lnTo>
                    <a:lnTo>
                      <a:pt x="668" y="297"/>
                    </a:lnTo>
                    <a:lnTo>
                      <a:pt x="646" y="324"/>
                    </a:lnTo>
                    <a:lnTo>
                      <a:pt x="629" y="350"/>
                    </a:lnTo>
                    <a:lnTo>
                      <a:pt x="664" y="367"/>
                    </a:lnTo>
                    <a:lnTo>
                      <a:pt x="704" y="398"/>
                    </a:lnTo>
                    <a:lnTo>
                      <a:pt x="738" y="433"/>
                    </a:lnTo>
                    <a:lnTo>
                      <a:pt x="769" y="472"/>
                    </a:lnTo>
                    <a:lnTo>
                      <a:pt x="790" y="503"/>
                    </a:lnTo>
                    <a:lnTo>
                      <a:pt x="817" y="551"/>
                    </a:lnTo>
                    <a:lnTo>
                      <a:pt x="825" y="572"/>
                    </a:lnTo>
                    <a:lnTo>
                      <a:pt x="834" y="599"/>
                    </a:lnTo>
                    <a:lnTo>
                      <a:pt x="838" y="620"/>
                    </a:lnTo>
                    <a:lnTo>
                      <a:pt x="842" y="647"/>
                    </a:lnTo>
                    <a:lnTo>
                      <a:pt x="817" y="651"/>
                    </a:lnTo>
                    <a:lnTo>
                      <a:pt x="790" y="647"/>
                    </a:lnTo>
                    <a:lnTo>
                      <a:pt x="790" y="643"/>
                    </a:lnTo>
                    <a:lnTo>
                      <a:pt x="786" y="633"/>
                    </a:lnTo>
                    <a:lnTo>
                      <a:pt x="773" y="620"/>
                    </a:lnTo>
                    <a:lnTo>
                      <a:pt x="769" y="612"/>
                    </a:lnTo>
                    <a:lnTo>
                      <a:pt x="756" y="585"/>
                    </a:lnTo>
                    <a:lnTo>
                      <a:pt x="742" y="560"/>
                    </a:lnTo>
                    <a:lnTo>
                      <a:pt x="725" y="533"/>
                    </a:lnTo>
                    <a:lnTo>
                      <a:pt x="712" y="516"/>
                    </a:lnTo>
                    <a:lnTo>
                      <a:pt x="673" y="472"/>
                    </a:lnTo>
                    <a:lnTo>
                      <a:pt x="633" y="441"/>
                    </a:lnTo>
                    <a:lnTo>
                      <a:pt x="607" y="424"/>
                    </a:lnTo>
                    <a:lnTo>
                      <a:pt x="585" y="407"/>
                    </a:lnTo>
                    <a:lnTo>
                      <a:pt x="559" y="393"/>
                    </a:lnTo>
                    <a:lnTo>
                      <a:pt x="537" y="385"/>
                    </a:lnTo>
                    <a:lnTo>
                      <a:pt x="511" y="372"/>
                    </a:lnTo>
                    <a:lnTo>
                      <a:pt x="485" y="363"/>
                    </a:lnTo>
                    <a:lnTo>
                      <a:pt x="459" y="355"/>
                    </a:lnTo>
                    <a:lnTo>
                      <a:pt x="437" y="350"/>
                    </a:lnTo>
                    <a:lnTo>
                      <a:pt x="397" y="345"/>
                    </a:lnTo>
                    <a:lnTo>
                      <a:pt x="367" y="341"/>
                    </a:lnTo>
                    <a:lnTo>
                      <a:pt x="332" y="341"/>
                    </a:lnTo>
                    <a:lnTo>
                      <a:pt x="297" y="350"/>
                    </a:lnTo>
                    <a:lnTo>
                      <a:pt x="257" y="350"/>
                    </a:lnTo>
                    <a:lnTo>
                      <a:pt x="227" y="355"/>
                    </a:lnTo>
                    <a:lnTo>
                      <a:pt x="201" y="363"/>
                    </a:lnTo>
                    <a:lnTo>
                      <a:pt x="175" y="385"/>
                    </a:lnTo>
                    <a:lnTo>
                      <a:pt x="157" y="367"/>
                    </a:lnTo>
                    <a:lnTo>
                      <a:pt x="136" y="380"/>
                    </a:lnTo>
                    <a:lnTo>
                      <a:pt x="113" y="398"/>
                    </a:lnTo>
                    <a:lnTo>
                      <a:pt x="92" y="420"/>
                    </a:lnTo>
                    <a:lnTo>
                      <a:pt x="88" y="455"/>
                    </a:lnTo>
                    <a:lnTo>
                      <a:pt x="61" y="455"/>
                    </a:lnTo>
                    <a:lnTo>
                      <a:pt x="35" y="455"/>
                    </a:lnTo>
                    <a:lnTo>
                      <a:pt x="22" y="437"/>
                    </a:lnTo>
                    <a:lnTo>
                      <a:pt x="18" y="424"/>
                    </a:lnTo>
                    <a:lnTo>
                      <a:pt x="9" y="407"/>
                    </a:lnTo>
                    <a:lnTo>
                      <a:pt x="0" y="385"/>
                    </a:lnTo>
                    <a:lnTo>
                      <a:pt x="13" y="359"/>
                    </a:lnTo>
                    <a:lnTo>
                      <a:pt x="31" y="332"/>
                    </a:lnTo>
                    <a:lnTo>
                      <a:pt x="52" y="311"/>
                    </a:lnTo>
                    <a:lnTo>
                      <a:pt x="88" y="297"/>
                    </a:lnTo>
                    <a:lnTo>
                      <a:pt x="113" y="284"/>
                    </a:lnTo>
                    <a:lnTo>
                      <a:pt x="144" y="271"/>
                    </a:lnTo>
                    <a:lnTo>
                      <a:pt x="175" y="263"/>
                    </a:lnTo>
                    <a:lnTo>
                      <a:pt x="209" y="259"/>
                    </a:lnTo>
                    <a:lnTo>
                      <a:pt x="240" y="249"/>
                    </a:lnTo>
                    <a:lnTo>
                      <a:pt x="271" y="245"/>
                    </a:lnTo>
                    <a:lnTo>
                      <a:pt x="301" y="245"/>
                    </a:lnTo>
                    <a:lnTo>
                      <a:pt x="332" y="245"/>
                    </a:lnTo>
                    <a:lnTo>
                      <a:pt x="349" y="245"/>
                    </a:lnTo>
                    <a:lnTo>
                      <a:pt x="376" y="249"/>
                    </a:lnTo>
                    <a:lnTo>
                      <a:pt x="406" y="259"/>
                    </a:lnTo>
                    <a:lnTo>
                      <a:pt x="432" y="263"/>
                    </a:lnTo>
                    <a:lnTo>
                      <a:pt x="459" y="271"/>
                    </a:lnTo>
                    <a:lnTo>
                      <a:pt x="480" y="280"/>
                    </a:lnTo>
                    <a:lnTo>
                      <a:pt x="507" y="288"/>
                    </a:lnTo>
                    <a:lnTo>
                      <a:pt x="533" y="302"/>
                    </a:lnTo>
                    <a:lnTo>
                      <a:pt x="559" y="315"/>
                    </a:lnTo>
                    <a:lnTo>
                      <a:pt x="568" y="297"/>
                    </a:lnTo>
                    <a:lnTo>
                      <a:pt x="577" y="280"/>
                    </a:lnTo>
                    <a:lnTo>
                      <a:pt x="581" y="267"/>
                    </a:lnTo>
                    <a:lnTo>
                      <a:pt x="594" y="263"/>
                    </a:lnTo>
                    <a:lnTo>
                      <a:pt x="612" y="223"/>
                    </a:lnTo>
                    <a:lnTo>
                      <a:pt x="637" y="192"/>
                    </a:lnTo>
                    <a:lnTo>
                      <a:pt x="668" y="158"/>
                    </a:lnTo>
                    <a:lnTo>
                      <a:pt x="698" y="123"/>
                    </a:lnTo>
                    <a:lnTo>
                      <a:pt x="712" y="110"/>
                    </a:lnTo>
                    <a:lnTo>
                      <a:pt x="725" y="101"/>
                    </a:lnTo>
                    <a:lnTo>
                      <a:pt x="738" y="88"/>
                    </a:lnTo>
                    <a:lnTo>
                      <a:pt x="752" y="71"/>
                    </a:lnTo>
                    <a:lnTo>
                      <a:pt x="786" y="53"/>
                    </a:lnTo>
                    <a:lnTo>
                      <a:pt x="821" y="35"/>
                    </a:lnTo>
                    <a:lnTo>
                      <a:pt x="856" y="14"/>
                    </a:lnTo>
                    <a:lnTo>
                      <a:pt x="895" y="0"/>
                    </a:lnTo>
                    <a:lnTo>
                      <a:pt x="908" y="10"/>
                    </a:lnTo>
                    <a:lnTo>
                      <a:pt x="930" y="18"/>
                    </a:lnTo>
                    <a:lnTo>
                      <a:pt x="948" y="31"/>
                    </a:lnTo>
                    <a:lnTo>
                      <a:pt x="965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5" name="Picture 4" descr="http://www.neworleansit.com/images/serv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574" y="1524000"/>
              <a:ext cx="1729579" cy="172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58" descr="20516168.w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0944" y="1514475"/>
            <a:ext cx="1845468" cy="1771650"/>
          </a:xfrm>
          <a:prstGeom prst="rect">
            <a:avLst/>
          </a:prstGeom>
        </p:spPr>
      </p:pic>
      <p:sp>
        <p:nvSpPr>
          <p:cNvPr id="39" name="Content Placeholder 3"/>
          <p:cNvSpPr>
            <a:spLocks noGrp="1"/>
          </p:cNvSpPr>
          <p:nvPr>
            <p:ph sz="half" idx="4294967295"/>
          </p:nvPr>
        </p:nvSpPr>
        <p:spPr>
          <a:xfrm>
            <a:off x="152399" y="1314450"/>
            <a:ext cx="4781740" cy="37147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Adversary compromises system ephemerally, steals password hashes</a:t>
            </a:r>
          </a:p>
          <a:p>
            <a:r>
              <a:rPr lang="en-US" dirty="0" smtClean="0"/>
              <a:t>Adversary cracks hash, finding </a:t>
            </a:r>
            <a:r>
              <a:rPr lang="en-US" i="1" dirty="0" smtClean="0"/>
              <a:t>P</a:t>
            </a:r>
            <a:endParaRPr lang="en-US" dirty="0" smtClean="0"/>
          </a:p>
          <a:p>
            <a:r>
              <a:rPr lang="en-US" dirty="0" smtClean="0"/>
              <a:t>Impersonate user(s) and logs in.</a:t>
            </a:r>
          </a:p>
          <a:p>
            <a:r>
              <a:rPr lang="en-US" dirty="0" smtClean="0"/>
              <a:t>Adversary almost always succeeds,</a:t>
            </a:r>
            <a:br>
              <a:rPr lang="en-US" dirty="0" smtClean="0"/>
            </a:br>
            <a:r>
              <a:rPr lang="en-US" dirty="0" smtClean="0"/>
              <a:t>and is often undetected.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653404" y="3279831"/>
            <a:ext cx="3395727" cy="857250"/>
            <a:chOff x="2061252" y="2514600"/>
            <a:chExt cx="4990350" cy="1143000"/>
          </a:xfrm>
        </p:grpSpPr>
        <p:sp>
          <p:nvSpPr>
            <p:cNvPr id="30" name="Right Arrow 29"/>
            <p:cNvSpPr/>
            <p:nvPr/>
          </p:nvSpPr>
          <p:spPr bwMode="auto">
            <a:xfrm>
              <a:off x="2061252" y="3200400"/>
              <a:ext cx="4990350" cy="45720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09185" y="2514600"/>
              <a:ext cx="2495230" cy="1025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“Alice”</a:t>
              </a:r>
              <a:r>
                <a:rPr lang="en-US" sz="4400" b="1" i="1" dirty="0" smtClean="0"/>
                <a:t>, </a:t>
              </a:r>
              <a:r>
                <a:rPr lang="en-US" sz="2800" b="1" i="1" dirty="0" smtClean="0"/>
                <a:t>P</a:t>
              </a:r>
              <a:endParaRPr lang="en-US" sz="28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205875" y="1446193"/>
            <a:ext cx="1686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Courier"/>
              </a:rPr>
              <a:t>“Alice”:</a:t>
            </a:r>
            <a:r>
              <a:rPr lang="en-US" sz="2800" b="1" dirty="0" smtClean="0">
                <a:ea typeface="Wingdings"/>
                <a:cs typeface="Wingdings"/>
                <a:sym typeface="Wingdings"/>
              </a:rPr>
              <a:t/>
            </a:r>
            <a:br>
              <a:rPr lang="en-US" sz="2800" b="1" dirty="0" smtClean="0">
                <a:ea typeface="Wingdings"/>
                <a:cs typeface="Wingdings"/>
                <a:sym typeface="Wingdings"/>
              </a:rPr>
            </a:br>
            <a:r>
              <a:rPr lang="en-US" sz="2800" b="1" dirty="0" smtClean="0">
                <a:cs typeface="Wingdings"/>
                <a:sym typeface="Wingdings"/>
              </a:rPr>
              <a:t> </a:t>
            </a:r>
            <a:r>
              <a:rPr lang="en-US" sz="2800" b="1" i="1" dirty="0" err="1" smtClean="0">
                <a:cs typeface="Courier"/>
                <a:sym typeface="Wingdings"/>
              </a:rPr>
              <a:t>s,h</a:t>
            </a:r>
            <a:r>
              <a:rPr lang="en-US" sz="2800" b="1" i="1" dirty="0" smtClean="0">
                <a:cs typeface="Courier"/>
                <a:sym typeface="Wingdings"/>
              </a:rPr>
              <a:t>(</a:t>
            </a:r>
            <a:r>
              <a:rPr lang="en-US" sz="2800" b="1" i="1" dirty="0" err="1" smtClean="0">
                <a:cs typeface="Courier"/>
                <a:sym typeface="Wingdings"/>
              </a:rPr>
              <a:t>s,P</a:t>
            </a:r>
            <a:r>
              <a:rPr lang="en-US" sz="2800" b="1" i="1" dirty="0" smtClean="0">
                <a:cs typeface="Courier"/>
                <a:sym typeface="Wingdings"/>
              </a:rPr>
              <a:t>)</a:t>
            </a:r>
            <a:endParaRPr lang="en-US" sz="2800" b="1" dirty="0">
              <a:cs typeface="Courier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0800000">
            <a:off x="5892799" y="2357515"/>
            <a:ext cx="2675467" cy="3429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627137" y="452020"/>
            <a:ext cx="0" cy="445658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2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Honeywords are “Decoy Passwords”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1050925" cy="274637"/>
          </a:xfrm>
        </p:spPr>
        <p:txBody>
          <a:bodyPr/>
          <a:lstStyle/>
          <a:p>
            <a:fld id="{F56C8676-1494-424A-9EE1-69F4EB666B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6">
      <a:dk1>
        <a:sysClr val="windowText" lastClr="000000"/>
      </a:dk1>
      <a:lt1>
        <a:sysClr val="window" lastClr="FFFFFF"/>
      </a:lt1>
      <a:dk2>
        <a:srgbClr val="337AB9"/>
      </a:dk2>
      <a:lt2>
        <a:srgbClr val="DDDEDD"/>
      </a:lt2>
      <a:accent1>
        <a:srgbClr val="337AB9"/>
      </a:accent1>
      <a:accent2>
        <a:srgbClr val="E47829"/>
      </a:accent2>
      <a:accent3>
        <a:srgbClr val="599EC4"/>
      </a:accent3>
      <a:accent4>
        <a:srgbClr val="808382"/>
      </a:accent4>
      <a:accent5>
        <a:srgbClr val="E99C42"/>
      </a:accent5>
      <a:accent6>
        <a:srgbClr val="51B8D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6">
      <a:dk1>
        <a:sysClr val="windowText" lastClr="000000"/>
      </a:dk1>
      <a:lt1>
        <a:sysClr val="window" lastClr="FFFFFF"/>
      </a:lt1>
      <a:dk2>
        <a:srgbClr val="337AB9"/>
      </a:dk2>
      <a:lt2>
        <a:srgbClr val="DDDEDD"/>
      </a:lt2>
      <a:accent1>
        <a:srgbClr val="337AB9"/>
      </a:accent1>
      <a:accent2>
        <a:srgbClr val="E47829"/>
      </a:accent2>
      <a:accent3>
        <a:srgbClr val="599EC4"/>
      </a:accent3>
      <a:accent4>
        <a:srgbClr val="808382"/>
      </a:accent4>
      <a:accent5>
        <a:srgbClr val="E99C42"/>
      </a:accent5>
      <a:accent6>
        <a:srgbClr val="51B8D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8283</TotalTime>
  <Words>4038</Words>
  <Application>Microsoft Macintosh PowerPoint</Application>
  <PresentationFormat>On-screen Show (16:9)</PresentationFormat>
  <Paragraphs>802</Paragraphs>
  <Slides>78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Office Theme</vt:lpstr>
      <vt:lpstr>1_Office Theme</vt:lpstr>
      <vt:lpstr>Honeywords:  A New Tool for Protection from Password Database Breach</vt:lpstr>
      <vt:lpstr>Outline</vt:lpstr>
      <vt:lpstr>Motivation: Theft of Password Hash Files</vt:lpstr>
      <vt:lpstr>Good and bad news about password breaches</vt:lpstr>
      <vt:lpstr>Passwords usually stored in hashed form</vt:lpstr>
      <vt:lpstr>Password hashing</vt:lpstr>
      <vt:lpstr>Password hashing</vt:lpstr>
      <vt:lpstr>Adversarial game</vt:lpstr>
      <vt:lpstr>Honeywords are “Decoy Passwords”</vt:lpstr>
      <vt:lpstr>Decoys</vt:lpstr>
      <vt:lpstr>``Honeywords’’ proposed 2013 by Juels &amp; Rivest</vt:lpstr>
      <vt:lpstr>Terminology</vt:lpstr>
      <vt:lpstr>Terminology</vt:lpstr>
      <vt:lpstr>Terminology</vt:lpstr>
      <vt:lpstr>Terminology</vt:lpstr>
      <vt:lpstr>Honeyword design questions</vt:lpstr>
      <vt:lpstr>Honeywords: Verification</vt:lpstr>
      <vt:lpstr>Honeywords: Verification</vt:lpstr>
      <vt:lpstr>The adversarial game</vt:lpstr>
      <vt:lpstr>The adversarial game</vt:lpstr>
      <vt:lpstr>Honeywords: Verification</vt:lpstr>
      <vt:lpstr>Honeywords: Verification Rule</vt:lpstr>
      <vt:lpstr>Some nice features of this design</vt:lpstr>
      <vt:lpstr>Another nice feature – offline operation</vt:lpstr>
      <vt:lpstr>How to generate good honeywords ?</vt:lpstr>
      <vt:lpstr>Honeyword generation</vt:lpstr>
      <vt:lpstr>Honeyword generation:  Chaffing with a password model</vt:lpstr>
      <vt:lpstr>But there are problem cases…</vt:lpstr>
      <vt:lpstr>Honeyword generation:  Chaffing by tweaking</vt:lpstr>
      <vt:lpstr>Honeyword generation:  A research challenge</vt:lpstr>
      <vt:lpstr>How good does honeyword generation have to be?</vt:lpstr>
      <vt:lpstr>How good does honeyword generation have to be?</vt:lpstr>
      <vt:lpstr>How good does honeyword generation have to be?</vt:lpstr>
      <vt:lpstr>Experimental Results</vt:lpstr>
      <vt:lpstr>Experimental Goals</vt:lpstr>
      <vt:lpstr>Experimental Design</vt:lpstr>
      <vt:lpstr>Results</vt:lpstr>
      <vt:lpstr>Implementation Guidance (Django)</vt:lpstr>
      <vt:lpstr>Implementing Honeywords</vt:lpstr>
      <vt:lpstr>Current Authentication</vt:lpstr>
      <vt:lpstr>Desired Authentication</vt:lpstr>
      <vt:lpstr>How do we get there?</vt:lpstr>
      <vt:lpstr>Changing the Verifier</vt:lpstr>
      <vt:lpstr>Hashers</vt:lpstr>
      <vt:lpstr>Honeyword Hasher</vt:lpstr>
      <vt:lpstr>Storing Sweetwords</vt:lpstr>
      <vt:lpstr>Django Authentication</vt:lpstr>
      <vt:lpstr>Where can we store the sweetwords?</vt:lpstr>
      <vt:lpstr>Honeychecker</vt:lpstr>
      <vt:lpstr>Honeychecker</vt:lpstr>
      <vt:lpstr>Verification Function</vt:lpstr>
      <vt:lpstr>Verify</vt:lpstr>
      <vt:lpstr>Verify(password, encoded)</vt:lpstr>
      <vt:lpstr>Encoding Function</vt:lpstr>
      <vt:lpstr>Encode</vt:lpstr>
      <vt:lpstr>encode(new_password, salt, iterations)</vt:lpstr>
      <vt:lpstr>encode(new_password, salt, iterations)</vt:lpstr>
      <vt:lpstr>Helpers</vt:lpstr>
      <vt:lpstr>Reviewing our checklist</vt:lpstr>
      <vt:lpstr>Discussion and Conclusions</vt:lpstr>
      <vt:lpstr>The larger landscape</vt:lpstr>
      <vt:lpstr>Code</vt:lpstr>
      <vt:lpstr>HoneywordHasher</vt:lpstr>
      <vt:lpstr>HoneywordHasher.hash(self, password, salt, iterations)</vt:lpstr>
      <vt:lpstr>HoneywordHasher.salt(self)</vt:lpstr>
      <vt:lpstr>HoneywordHasher.verify(self, password, encoded)</vt:lpstr>
      <vt:lpstr>HoneywordHasher.encode(self, password, salt, iterations)</vt:lpstr>
      <vt:lpstr>HoneywordHasher.encode(self, password, salt, iterations)</vt:lpstr>
      <vt:lpstr>honeywordgen.py Modifying generation parameters</vt:lpstr>
      <vt:lpstr>honeywordgen.py (cont) Ensure generated passwords are unique</vt:lpstr>
      <vt:lpstr>honeywordgen.py Make a generation function, remove system parameters</vt:lpstr>
      <vt:lpstr>Tweaking function - pseudocode</vt:lpstr>
      <vt:lpstr>Sweetwords Database</vt:lpstr>
      <vt:lpstr>Honeychecker</vt:lpstr>
      <vt:lpstr>Honeychecker (cont)</vt:lpstr>
      <vt:lpstr>settings.py Change the settings file</vt:lpstr>
      <vt:lpstr>Create the tables and go!</vt:lpstr>
      <vt:lpstr>References</vt:lpstr>
    </vt:vector>
  </TitlesOfParts>
  <Company>Coda Creative,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Coda</dc:creator>
  <cp:lastModifiedBy>Ronald Rivest</cp:lastModifiedBy>
  <cp:revision>211</cp:revision>
  <cp:lastPrinted>2014-01-19T03:22:50Z</cp:lastPrinted>
  <dcterms:created xsi:type="dcterms:W3CDTF">2013-09-13T19:47:54Z</dcterms:created>
  <dcterms:modified xsi:type="dcterms:W3CDTF">2014-03-13T18:18:22Z</dcterms:modified>
</cp:coreProperties>
</file>