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38"/>
  </p:notesMasterIdLst>
  <p:handoutMasterIdLst>
    <p:handoutMasterId r:id="rId39"/>
  </p:handoutMasterIdLst>
  <p:sldIdLst>
    <p:sldId id="408" r:id="rId2"/>
    <p:sldId id="525" r:id="rId3"/>
    <p:sldId id="523" r:id="rId4"/>
    <p:sldId id="522" r:id="rId5"/>
    <p:sldId id="603" r:id="rId6"/>
    <p:sldId id="531" r:id="rId7"/>
    <p:sldId id="532" r:id="rId8"/>
    <p:sldId id="607" r:id="rId9"/>
    <p:sldId id="582" r:id="rId10"/>
    <p:sldId id="589" r:id="rId11"/>
    <p:sldId id="584" r:id="rId12"/>
    <p:sldId id="585" r:id="rId13"/>
    <p:sldId id="604" r:id="rId14"/>
    <p:sldId id="527" r:id="rId15"/>
    <p:sldId id="528" r:id="rId16"/>
    <p:sldId id="622" r:id="rId17"/>
    <p:sldId id="529" r:id="rId18"/>
    <p:sldId id="617" r:id="rId19"/>
    <p:sldId id="530" r:id="rId20"/>
    <p:sldId id="605" r:id="rId21"/>
    <p:sldId id="609" r:id="rId22"/>
    <p:sldId id="611" r:id="rId23"/>
    <p:sldId id="612" r:id="rId24"/>
    <p:sldId id="630" r:id="rId25"/>
    <p:sldId id="536" r:id="rId26"/>
    <p:sldId id="409" r:id="rId27"/>
    <p:sldId id="600" r:id="rId28"/>
    <p:sldId id="581" r:id="rId29"/>
    <p:sldId id="419" r:id="rId30"/>
    <p:sldId id="420" r:id="rId31"/>
    <p:sldId id="422" r:id="rId32"/>
    <p:sldId id="610" r:id="rId33"/>
    <p:sldId id="553" r:id="rId34"/>
    <p:sldId id="554" r:id="rId35"/>
    <p:sldId id="646" r:id="rId36"/>
    <p:sldId id="407" r:id="rId37"/>
  </p:sldIdLst>
  <p:sldSz cx="12192000" cy="6858000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24"/>
    <p:restoredTop sz="94274"/>
  </p:normalViewPr>
  <p:slideViewPr>
    <p:cSldViewPr snapToObjects="1">
      <p:cViewPr varScale="1">
        <p:scale>
          <a:sx n="105" d="100"/>
          <a:sy n="105" d="100"/>
        </p:scale>
        <p:origin x="216" y="4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84200" y="692150"/>
            <a:ext cx="5937250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4200" y="692150"/>
            <a:ext cx="5937250" cy="3340100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11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2019 D.C. Circuit Judicial Conference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June 26, 2019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660776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1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62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1143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3254376" y="5867401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</a:t>
            </a:r>
            <a:r>
              <a:rPr lang="en-US" altLang="en-US">
                <a:ea typeface="ＭＳ Ｐゴシック" panose="020B0600070205080204" pitchFamily="34" charset="-128"/>
              </a:rPr>
              <a:t>(9/6/18)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676401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5867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2667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cast paper ballots at random</a:t>
            </a:r>
            <a:endParaRPr lang="en-US" i="1" dirty="0"/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Risk-Limiting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4876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338" y="4114801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976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Risk-Limiting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Reported outcome confirmed (accepted by audit) after only 76 ballots sampled!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95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5.11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No </a:t>
            </a:r>
            <a:r>
              <a:rPr lang="en-US" altLang="en-US" b="1" i="1">
                <a:ea typeface="ＭＳ Ｐゴシック" panose="020B0600070205080204" pitchFamily="34" charset="-128"/>
              </a:rPr>
              <a:t>Internet voting</a:t>
            </a:r>
            <a:r>
              <a:rPr lang="en-US" altLang="en-US" b="1"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>
            <a:extLst>
              <a:ext uri="{FF2B5EF4-FFF2-40B4-BE49-F238E27FC236}">
                <a16:creationId xmlns:a16="http://schemas.microsoft.com/office/drawing/2014/main" id="{8649DFED-173D-8449-A5CC-8CF77FF6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827214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When can I vote on the Internet?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(or on my phone?)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94D69C-4C98-7A4D-83CA-7AE69AD9C5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4275" name="Picture 5" descr="vote-in-your-pjs.png">
            <a:extLst>
              <a:ext uri="{FF2B5EF4-FFF2-40B4-BE49-F238E27FC236}">
                <a16:creationId xmlns:a16="http://schemas.microsoft.com/office/drawing/2014/main" id="{F5F0B382-98E0-5342-B46E-29FF5275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3276600"/>
            <a:ext cx="429736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D80AD-837F-BB4D-9DA4-A76E6A2ABFD5}"/>
              </a:ext>
            </a:extLst>
          </p:cNvPr>
          <p:cNvSpPr txBox="1"/>
          <p:nvPr/>
        </p:nvSpPr>
        <p:spPr>
          <a:xfrm>
            <a:off x="5684838" y="5992814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sz="2800" dirty="0" err="1">
                <a:latin typeface="+mn-lt"/>
                <a:ea typeface="ＭＳ Ｐゴシック" charset="0"/>
                <a:cs typeface="ＭＳ Ｐゴシック" charset="0"/>
              </a:rPr>
              <a:t>voteinyourpajamas.org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0500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 b="1" dirty="0">
                <a:ea typeface="ＭＳ Ｐゴシック" panose="020B0600070205080204" pitchFamily="34" charset="-128"/>
              </a:rPr>
              <a:t>Internet voting requires solutions to many as-yet-unsolved problems: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can make elections much more secure with post-election risk-limiting audits.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 dirty="0">
                <a:ea typeface="ＭＳ Ｐゴシック" panose="020B0600070205080204" pitchFamily="34" charset="-128"/>
              </a:rPr>
              <a:t>…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886201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4840289" y="2667001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2FD00E2-8A60-1048-9D9A-001837F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6700"/>
            <a:ext cx="81534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Nov. 2016 – Who Really Won?</a:t>
            </a:r>
          </a:p>
        </p:txBody>
      </p:sp>
      <p:pic>
        <p:nvPicPr>
          <p:cNvPr id="18434" name="Picture 4" descr="trump.jpg">
            <a:extLst>
              <a:ext uri="{FF2B5EF4-FFF2-40B4-BE49-F238E27FC236}">
                <a16:creationId xmlns:a16="http://schemas.microsoft.com/office/drawing/2014/main" id="{E9F4D1E7-8DBF-E444-BBB6-A09FA539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-16023"/>
          <a:stretch>
            <a:fillRect/>
          </a:stretch>
        </p:blipFill>
        <p:spPr bwMode="auto">
          <a:xfrm>
            <a:off x="6072188" y="1909763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 descr="clinton.jpg">
            <a:extLst>
              <a:ext uri="{FF2B5EF4-FFF2-40B4-BE49-F238E27FC236}">
                <a16:creationId xmlns:a16="http://schemas.microsoft.com/office/drawing/2014/main" id="{E835FEDF-EFE8-B142-8105-D20A63E1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6" y="1612901"/>
            <a:ext cx="395446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1905000" y="1676401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1338" y="533401"/>
            <a:ext cx="8551862" cy="55927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51492C-C65F-F645-A6EA-1617A90B2E17}"/>
              </a:ext>
            </a:extLst>
          </p:cNvPr>
          <p:cNvSpPr txBox="1"/>
          <p:nvPr/>
        </p:nvSpPr>
        <p:spPr>
          <a:xfrm>
            <a:off x="3505200" y="6105545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About 80% of voters use paper ballots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16156</TotalTime>
  <Words>501</Words>
  <Application>Microsoft Macintosh PowerPoint</Application>
  <PresentationFormat>Widescreen</PresentationFormat>
  <Paragraphs>118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Comic Sans MS</vt:lpstr>
      <vt:lpstr>Lucida Calligraphy</vt:lpstr>
      <vt:lpstr>Times New Roman</vt:lpstr>
      <vt:lpstr>Office Theme</vt:lpstr>
      <vt:lpstr>Election Security</vt:lpstr>
      <vt:lpstr>Outline</vt:lpstr>
      <vt:lpstr>Have we made progress since 2000?</vt:lpstr>
      <vt:lpstr>Nov. 2016 – Who Really Won?</vt:lpstr>
      <vt:lpstr>How do we vote?</vt:lpstr>
      <vt:lpstr>Paper Ballots, mostly</vt:lpstr>
      <vt:lpstr>1893 – “Australian” Paper Ballot</vt:lpstr>
      <vt:lpstr>PowerPoint Presentation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(9/6/18)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Election Process (paper ballots)</vt:lpstr>
      <vt:lpstr>Auditing of Paper Ballots</vt:lpstr>
      <vt:lpstr>Audits</vt:lpstr>
      <vt:lpstr>Who is audit for?</vt:lpstr>
      <vt:lpstr>What a RLA does not do</vt:lpstr>
      <vt:lpstr>Audit Rochester Hills MI (12/3/2018)</vt:lpstr>
      <vt:lpstr>Risk-Limiting Audit</vt:lpstr>
      <vt:lpstr>Results</vt:lpstr>
      <vt:lpstr>Recommendation 5.11   No Internet voting!</vt:lpstr>
      <vt:lpstr>When can I vote on the Internet? (or on my phone?)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 Rivest</cp:lastModifiedBy>
  <cp:revision>77</cp:revision>
  <cp:lastPrinted>2019-06-21T13:35:24Z</cp:lastPrinted>
  <dcterms:created xsi:type="dcterms:W3CDTF">2017-10-13T15:03:00Z</dcterms:created>
  <dcterms:modified xsi:type="dcterms:W3CDTF">2019-06-29T14:36:14Z</dcterms:modified>
  <cp:category/>
</cp:coreProperties>
</file>