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68"/>
  </p:notesMasterIdLst>
  <p:handoutMasterIdLst>
    <p:handoutMasterId r:id="rId69"/>
  </p:handoutMasterIdLst>
  <p:sldIdLst>
    <p:sldId id="408" r:id="rId2"/>
    <p:sldId id="525" r:id="rId3"/>
    <p:sldId id="523" r:id="rId4"/>
    <p:sldId id="522" r:id="rId5"/>
    <p:sldId id="603" r:id="rId6"/>
    <p:sldId id="531" r:id="rId7"/>
    <p:sldId id="532" r:id="rId8"/>
    <p:sldId id="607" r:id="rId9"/>
    <p:sldId id="608" r:id="rId10"/>
    <p:sldId id="582" r:id="rId11"/>
    <p:sldId id="589" r:id="rId12"/>
    <p:sldId id="584" r:id="rId13"/>
    <p:sldId id="585" r:id="rId14"/>
    <p:sldId id="604" r:id="rId15"/>
    <p:sldId id="527" r:id="rId16"/>
    <p:sldId id="528" r:id="rId17"/>
    <p:sldId id="622" r:id="rId18"/>
    <p:sldId id="529" r:id="rId19"/>
    <p:sldId id="617" r:id="rId20"/>
    <p:sldId id="530" r:id="rId21"/>
    <p:sldId id="605" r:id="rId22"/>
    <p:sldId id="609" r:id="rId23"/>
    <p:sldId id="611" r:id="rId24"/>
    <p:sldId id="612" r:id="rId25"/>
    <p:sldId id="647" r:id="rId26"/>
    <p:sldId id="630" r:id="rId27"/>
    <p:sldId id="536" r:id="rId28"/>
    <p:sldId id="409" r:id="rId29"/>
    <p:sldId id="600" r:id="rId30"/>
    <p:sldId id="539" r:id="rId31"/>
    <p:sldId id="581" r:id="rId32"/>
    <p:sldId id="632" r:id="rId33"/>
    <p:sldId id="540" r:id="rId34"/>
    <p:sldId id="411" r:id="rId35"/>
    <p:sldId id="414" r:id="rId36"/>
    <p:sldId id="413" r:id="rId37"/>
    <p:sldId id="415" r:id="rId38"/>
    <p:sldId id="416" r:id="rId39"/>
    <p:sldId id="418" r:id="rId40"/>
    <p:sldId id="635" r:id="rId41"/>
    <p:sldId id="544" r:id="rId42"/>
    <p:sldId id="537" r:id="rId43"/>
    <p:sldId id="412" r:id="rId44"/>
    <p:sldId id="419" r:id="rId45"/>
    <p:sldId id="420" r:id="rId46"/>
    <p:sldId id="421" r:id="rId47"/>
    <p:sldId id="424" r:id="rId48"/>
    <p:sldId id="425" r:id="rId49"/>
    <p:sldId id="426" r:id="rId50"/>
    <p:sldId id="427" r:id="rId51"/>
    <p:sldId id="428" r:id="rId52"/>
    <p:sldId id="422" r:id="rId53"/>
    <p:sldId id="423" r:id="rId54"/>
    <p:sldId id="547" r:id="rId55"/>
    <p:sldId id="546" r:id="rId56"/>
    <p:sldId id="640" r:id="rId57"/>
    <p:sldId id="641" r:id="rId58"/>
    <p:sldId id="564" r:id="rId59"/>
    <p:sldId id="643" r:id="rId60"/>
    <p:sldId id="552" r:id="rId61"/>
    <p:sldId id="645" r:id="rId62"/>
    <p:sldId id="610" r:id="rId63"/>
    <p:sldId id="553" r:id="rId64"/>
    <p:sldId id="554" r:id="rId65"/>
    <p:sldId id="646" r:id="rId66"/>
    <p:sldId id="407" r:id="rId67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69"/>
    <p:restoredTop sz="91345"/>
  </p:normalViewPr>
  <p:slideViewPr>
    <p:cSldViewPr snapToObjects="1">
      <p:cViewPr varScale="1">
        <p:scale>
          <a:sx n="119" d="100"/>
          <a:sy n="119" d="100"/>
        </p:scale>
        <p:origin x="7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Harvard Ding-Shum Lecture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October 22, 2019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-381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1730375" y="5867400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k-cut for sampling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Bayesian audits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Cryptographic Voting Schemes (E2E-V)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FAB1-B0B5-3F44-BF81-1FEB26E16F22}"/>
              </a:ext>
            </a:extLst>
          </p:cNvPr>
          <p:cNvSpPr txBox="1">
            <a:spLocks/>
          </p:cNvSpPr>
          <p:nvPr/>
        </p:nvSpPr>
        <p:spPr bwMode="auto">
          <a:xfrm>
            <a:off x="5486400" y="1600200"/>
            <a:ext cx="381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Russians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Fake news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Gerrymandering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Voter ID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Best Voting Rule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(9/6/18)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4343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1143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DB71-7BD6-FC49-9EB9-9ACB0924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DD74-E6D6-0849-AFA8-6AE3C0255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097"/>
            <a:ext cx="8089829" cy="6325441"/>
          </a:xfrm>
        </p:spPr>
      </p:pic>
    </p:spTree>
    <p:extLst>
      <p:ext uri="{BB962C8B-B14F-4D97-AF65-F5344CB8AC3E}">
        <p14:creationId xmlns:p14="http://schemas.microsoft.com/office/powerpoint/2010/main" val="58322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Counting, or 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Risk-Limiting audits, or 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3352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38" y="4114800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A04CB3E-EC21-9348-8339-6DFC6189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General audit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90B-D9E4-DB45-B730-351116CE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30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Draw an initial random sample of ballots.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Interpret them by hand.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Stop if reported outcome is now confirmed to desired confidence level.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If all ballots have now been examined, you have done a full recount, and are done. Otherwise increase sample size; return to 2.</a:t>
            </a:r>
            <a:br>
              <a:rPr lang="en-US" dirty="0">
                <a:ea typeface="+mn-ea"/>
                <a:cs typeface="+mn-cs"/>
              </a:rPr>
            </a:b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241D3-C906-5E46-84FA-5221F936F8E7}"/>
              </a:ext>
            </a:extLst>
          </p:cNvPr>
          <p:cNvSpPr txBox="1"/>
          <p:nvPr/>
        </p:nvSpPr>
        <p:spPr>
          <a:xfrm>
            <a:off x="2101850" y="1295400"/>
            <a:ext cx="5257800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                                        Cast Votes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24C0-3884-6C4E-B6E1-955364D01B12}"/>
              </a:ext>
            </a:extLst>
          </p:cNvPr>
          <p:cNvSpPr txBox="1"/>
          <p:nvPr/>
        </p:nvSpPr>
        <p:spPr>
          <a:xfrm>
            <a:off x="2895600" y="2133600"/>
            <a:ext cx="1066800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E1EE27-88F6-1244-B2E9-2B60C6B7A875}"/>
              </a:ext>
            </a:extLst>
          </p:cNvPr>
          <p:cNvCxnSpPr>
            <a:cxnSpLocks noChangeShapeType="1"/>
            <a:endCxn id="5" idx="0"/>
          </p:cNvCxnSpPr>
          <p:nvPr/>
        </p:nvCxnSpPr>
        <p:spPr bwMode="auto">
          <a:xfrm>
            <a:off x="3429000" y="1633538"/>
            <a:ext cx="0" cy="5000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83EAF2-C17F-824D-8BA1-E5CAE927E3DF}"/>
              </a:ext>
            </a:extLst>
          </p:cNvPr>
          <p:cNvSpPr txBox="1"/>
          <p:nvPr/>
        </p:nvSpPr>
        <p:spPr>
          <a:xfrm>
            <a:off x="3962400" y="2133600"/>
            <a:ext cx="457200" cy="338138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42E72-0135-AF4C-8435-FA40CBE4092D}"/>
              </a:ext>
            </a:extLst>
          </p:cNvPr>
          <p:cNvCxnSpPr>
            <a:cxnSpLocks noChangeShapeType="1"/>
            <a:stCxn id="14" idx="1"/>
            <a:endCxn id="14" idx="3"/>
          </p:cNvCxnSpPr>
          <p:nvPr/>
        </p:nvCxnSpPr>
        <p:spPr bwMode="auto">
          <a:xfrm>
            <a:off x="3962400" y="2303463"/>
            <a:ext cx="457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8854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E3676DB-0BF3-064E-A745-EEB2C24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auditing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15B8-FEC8-4A48-8C94-33E65BDC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676400"/>
            <a:ext cx="795655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Ballot-polling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Uses the cast paper ballots only.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Like ``exit poll’’ of ballots…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Ballot-comparison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Compares paper ballot with corresponding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electronic records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(``cast vote records’’ – CVRs)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Comparison audit more efficient by a factor of roughly  (1 / margin-of-victory).</a:t>
            </a:r>
          </a:p>
        </p:txBody>
      </p:sp>
    </p:spTree>
    <p:extLst>
      <p:ext uri="{BB962C8B-B14F-4D97-AF65-F5344CB8AC3E}">
        <p14:creationId xmlns:p14="http://schemas.microsoft.com/office/powerpoint/2010/main" val="2320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0BF3AEE-5CC8-5D44-AA55-F27E1D29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Bravo audit [LSY12]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E0A97E-AD72-0F46-84ED-D8843B72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Ballot-polling audit</a:t>
            </a: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Risk-limiting audit</a:t>
            </a:r>
            <a:r>
              <a:rPr lang="en-US" altLang="en-US" i="1" dirty="0">
                <a:ea typeface="ＭＳ Ｐゴシック" panose="020B0600070205080204" pitchFamily="34" charset="-128"/>
              </a:rPr>
              <a:t>: provides guarantee that chance of accepting incorrect outcome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is at most given risk limit (e.g. α = 0.05).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reported margin-of-victory as input.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Accumulates product over sampled votes for Alice or Bob </a:t>
            </a:r>
            <a:r>
              <a:rPr lang="en-US" altLang="en-US">
                <a:ea typeface="ＭＳ Ｐゴシック" panose="020B0600070205080204" pitchFamily="34" charset="-128"/>
              </a:rPr>
              <a:t>of  2A  or  2B  </a:t>
            </a:r>
            <a:r>
              <a:rPr lang="en-US" altLang="en-US" dirty="0">
                <a:ea typeface="ＭＳ Ｐゴシック" panose="020B0600070205080204" pitchFamily="34" charset="-128"/>
              </a:rPr>
              <a:t>where A, B are </a:t>
            </a:r>
            <a:r>
              <a:rPr lang="en-US" altLang="en-US" i="1" dirty="0">
                <a:ea typeface="ＭＳ Ｐゴシック" panose="020B0600070205080204" pitchFamily="34" charset="-128"/>
              </a:rPr>
              <a:t>reported </a:t>
            </a:r>
            <a:r>
              <a:rPr lang="en-US" altLang="en-US" dirty="0">
                <a:ea typeface="ＭＳ Ｐゴシック" panose="020B0600070205080204" pitchFamily="34" charset="-128"/>
              </a:rPr>
              <a:t>fractions of votes for Alice, Bob, stopping when product exceeds 1 / </a:t>
            </a:r>
            <a:r>
              <a:rPr lang="en-US" altLang="en-US" i="1" dirty="0">
                <a:ea typeface="ＭＳ Ｐゴシック" panose="020B0600070205080204" pitchFamily="34" charset="-128"/>
              </a:rPr>
              <a:t>α 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2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8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 </a:t>
            </a:r>
            <a:br>
              <a:rPr lang="en-US" dirty="0"/>
            </a:br>
            <a:r>
              <a:rPr lang="en-US" dirty="0"/>
              <a:t>    count down to desired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 </a:t>
            </a:r>
            <a:br>
              <a:rPr lang="en-US" dirty="0"/>
            </a:br>
            <a:r>
              <a:rPr lang="en-US" dirty="0"/>
              <a:t>    (Mayuri Sridhar &amp; Rivest ‘18)</a:t>
            </a:r>
            <a:endParaRPr lang="en-US" b="1" dirty="0"/>
          </a:p>
          <a:p>
            <a:pPr lvl="1"/>
            <a:r>
              <a:rPr lang="en-US" dirty="0"/>
              <a:t>Perform k = 6 “cuts” </a:t>
            </a:r>
            <a:br>
              <a:rPr lang="en-US" dirty="0"/>
            </a:br>
            <a:r>
              <a:rPr lang="en-US" dirty="0"/>
              <a:t>(each moving some top portion to bottom)</a:t>
            </a:r>
          </a:p>
        </p:txBody>
      </p:sp>
    </p:spTree>
    <p:extLst>
      <p:ext uri="{BB962C8B-B14F-4D97-AF65-F5344CB8AC3E}">
        <p14:creationId xmlns:p14="http://schemas.microsoft.com/office/powerpoint/2010/main" val="722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35643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decrease risk limit a tad to account for residual non-uniformity of sampling</a:t>
            </a:r>
          </a:p>
          <a:p>
            <a:r>
              <a:rPr lang="en-US" dirty="0"/>
              <a:t>Analysis: Markov chain convergence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2FD00E2-8A60-1048-9D9A-001837F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1534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Nov. 2016 – Who Really Won?</a:t>
            </a:r>
          </a:p>
        </p:txBody>
      </p:sp>
      <p:pic>
        <p:nvPicPr>
          <p:cNvPr id="18434" name="Picture 4" descr="trump.jpg">
            <a:extLst>
              <a:ext uri="{FF2B5EF4-FFF2-40B4-BE49-F238E27FC236}">
                <a16:creationId xmlns:a16="http://schemas.microsoft.com/office/drawing/2014/main" id="{E9F4D1E7-8DBF-E444-BBB6-A09FA539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-16023"/>
          <a:stretch>
            <a:fillRect/>
          </a:stretch>
        </p:blipFill>
        <p:spPr bwMode="auto">
          <a:xfrm>
            <a:off x="4548188" y="1909763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 descr="clinton.jpg">
            <a:extLst>
              <a:ext uri="{FF2B5EF4-FFF2-40B4-BE49-F238E27FC236}">
                <a16:creationId xmlns:a16="http://schemas.microsoft.com/office/drawing/2014/main" id="{E835FEDF-EFE8-B142-8105-D20A63E1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12900"/>
            <a:ext cx="395446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>
            <a:extLst>
              <a:ext uri="{FF2B5EF4-FFF2-40B4-BE49-F238E27FC236}">
                <a16:creationId xmlns:a16="http://schemas.microsoft.com/office/drawing/2014/main" id="{BF634416-49BF-3E40-94F5-22F61EC9C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other outcome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3E7A4-D208-EE44-B496-A583F35F3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5A1EDB0-1829-9440-BD14-F325EB92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Social choice functions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213745F-B31F-F94D-B9A8-AE65A783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all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plurality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Some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ranked-choice: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    </a:t>
            </a:r>
            <a:r>
              <a:rPr lang="en-US" altLang="en-US" dirty="0">
                <a:ea typeface="ＭＳ Ｐゴシック" panose="020B0600070205080204" pitchFamily="34" charset="-128"/>
              </a:rPr>
              <a:t>ballot gives voter’s preferences: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                A &gt; C &gt; D &gt; B  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specified ``social choice function’’ maps collections of ballots to outcomes.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IRV (Instant Runoff Voting) – Keep eliminating candidate with fewest first-choice votes until some candidate has a majority of first-choice votes.  (ME, San Francisco use IRV.)</a:t>
            </a:r>
          </a:p>
        </p:txBody>
      </p:sp>
    </p:spTree>
    <p:extLst>
      <p:ext uri="{BB962C8B-B14F-4D97-AF65-F5344CB8AC3E}">
        <p14:creationId xmlns:p14="http://schemas.microsoft.com/office/powerpoint/2010/main" val="1390164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A23AAC-700C-9C4C-BE64-A58F0BE2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Black-box audits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C944F3FD-C7A8-EE4F-A6B1-C90E32D9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“Black-box audits” only need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draw random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derive many variant collections from a random 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apply the social choice function in a “black-box” manner to those variant collections, to determine the winners of those collections.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Black-box audits thus apply to any voting system (any social choice function)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Bayesian audits.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06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</a:t>
            </a:r>
            <a:r>
              <a:rPr lang="en-US" i="1" dirty="0"/>
              <a:t>if all ballots were examined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by drawing sample of paper ballots from population of cast paper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35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8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3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6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or other complex voting schemes</a:t>
            </a:r>
          </a:p>
          <a:p>
            <a:pPr lvl="1"/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3">
            <a:extLst>
              <a:ext uri="{FF2B5EF4-FFF2-40B4-BE49-F238E27FC236}">
                <a16:creationId xmlns:a16="http://schemas.microsoft.com/office/drawing/2014/main" id="{D44A470D-C67A-F54A-8E70-9FDB876DA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0F6C8B-863E-0A44-BE91-650AA105A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15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B613491-F11F-4944-AD2F-FF3994CE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17CB1C62-3FB2-8345-B262-6EB706D4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6525"/>
            <a:ext cx="800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/>
              <a:t>Provides </a:t>
            </a:r>
            <a:r>
              <a:rPr lang="ja-JP" altLang="en-US"/>
              <a:t>“</a:t>
            </a:r>
            <a:r>
              <a:rPr lang="en-US" altLang="ja-JP"/>
              <a:t>end-to-end</a:t>
            </a:r>
            <a:r>
              <a:rPr lang="ja-JP" altLang="en-US"/>
              <a:t>”</a:t>
            </a:r>
            <a:r>
              <a:rPr lang="en-US" altLang="ja-JP"/>
              <a:t> integrity; votes are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cast as intended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collected as cast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 or proxy)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counted as collected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anyone)</a:t>
            </a:r>
            <a:endParaRPr lang="en-US" altLang="ja-JP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Paper ballots have only </a:t>
            </a:r>
            <a:r>
              <a:rPr lang="en-US" altLang="en-US" i="1"/>
              <a:t>first</a:t>
            </a:r>
            <a:r>
              <a:rPr lang="en-US" altLang="en-US"/>
              <a:t> property; once ballot is cast, integrity depends on </a:t>
            </a:r>
            <a:r>
              <a:rPr lang="ja-JP" altLang="en-US"/>
              <a:t>“</a:t>
            </a:r>
            <a:r>
              <a:rPr lang="en-US" altLang="ja-JP"/>
              <a:t>chain of custody</a:t>
            </a:r>
            <a:r>
              <a:rPr lang="ja-JP" altLang="en-US"/>
              <a:t>”</a:t>
            </a:r>
            <a:r>
              <a:rPr lang="en-US" altLang="ja-JP"/>
              <a:t> of ballots.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End-to-end systems provide software independence, verifiable chain of custody, and verifiable tally.</a:t>
            </a:r>
          </a:p>
        </p:txBody>
      </p:sp>
    </p:spTree>
    <p:extLst>
      <p:ext uri="{BB962C8B-B14F-4D97-AF65-F5344CB8AC3E}">
        <p14:creationId xmlns:p14="http://schemas.microsoft.com/office/powerpoint/2010/main" val="926568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E9FB0AC3-4B33-5445-B044-022DAC82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Public Bulletin Board (PBB)</a:t>
            </a:r>
          </a:p>
        </p:txBody>
      </p:sp>
      <p:sp>
        <p:nvSpPr>
          <p:cNvPr id="47106" name="Content Placeholder 5">
            <a:extLst>
              <a:ext uri="{FF2B5EF4-FFF2-40B4-BE49-F238E27FC236}">
                <a16:creationId xmlns:a16="http://schemas.microsoft.com/office/drawing/2014/main" id="{83058149-463B-F348-843C-80A811A0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systems have append-only  “</a:t>
            </a:r>
            <a:r>
              <a:rPr lang="en-US" altLang="ja-JP" i="1">
                <a:ea typeface="ＭＳ Ｐゴシック" panose="020B0600070205080204" pitchFamily="34" charset="-128"/>
              </a:rPr>
              <a:t>public bulletin board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posting election information, including encryptions of votes.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PBB posts “evidence” (proof) that reported winner is correct.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blockchain ??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B6AA8-C5A1-194B-AD47-0536DC32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17675"/>
            <a:ext cx="3962400" cy="4710113"/>
          </a:xfrm>
          <a:prstGeom prst="rect">
            <a:avLst/>
          </a:prstGeom>
          <a:solidFill>
            <a:srgbClr val="A1F9A9">
              <a:alpha val="83920"/>
            </a:srgbClr>
          </a:solidFill>
          <a:ln w="9525">
            <a:solidFill>
              <a:srgbClr val="FDF9A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i="1"/>
              <a:t>Public Bulletin Board</a:t>
            </a:r>
            <a:r>
              <a:rPr lang="en-US" altLang="en-US" sz="2800"/>
              <a:t>: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Election parameters</a:t>
            </a:r>
            <a:br>
              <a:rPr lang="en-US" altLang="en-US" sz="2800"/>
            </a:br>
            <a:r>
              <a:rPr lang="en-US" altLang="en-US" sz="2800"/>
              <a:t>    Voter, E(Vote) pairs: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</a:t>
            </a:r>
            <a:r>
              <a:rPr lang="en-US" altLang="en-US" sz="2000"/>
              <a:t>“</a:t>
            </a:r>
            <a:r>
              <a:rPr lang="en-US" altLang="ja-JP" sz="2000"/>
              <a:t>Abe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Abe</a:t>
            </a:r>
            <a:r>
              <a:rPr lang="en-US" altLang="ja-JP" sz="200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/>
              <a:t>          “</a:t>
            </a:r>
            <a:r>
              <a:rPr lang="en-US" altLang="ja-JP" sz="2000"/>
              <a:t>Ben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Ben</a:t>
            </a:r>
            <a:r>
              <a:rPr lang="en-US" altLang="ja-JP" sz="2000"/>
              <a:t>)</a:t>
            </a:r>
            <a:endParaRPr lang="en-US" altLang="ja-JP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Reported winner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Proof of correctness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8295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2054C75-6E12-C84F-9AB4-BB152D15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Votes are encrypted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57E7-B682-584F-A329-256531D22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She can verify that encryption was done correctly using cute “cast or challenge” protocol due to Josh Benaloh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gets “receipt”: copy of her encrypted vote (same as what is posted on PBB)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can’t use receipt to sell her vote!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38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01A69D6-DE84-9D48-8D62-54157D82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 confirm chain of custody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422C286-B383-7F4C-B535-DEDCA6D5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names and receipts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checks “collected as cast” by verifying that her name/receipt is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If it is missing, she can credibly complain if her receipt is ``authentic’’ (e.g. hard to forge).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Enough credible complaints </a:t>
            </a:r>
            <a:r>
              <a:rPr lang="en-US" altLang="en-US" dirty="0">
                <a:latin typeface="Wingdings" pitchFamily="2" charset="2"/>
                <a:ea typeface="Wingdings" pitchFamily="2" charset="2"/>
                <a:cs typeface="Wingdings" pitchFamily="2" charset="2"/>
                <a:sym typeface="Wingdings" pitchFamily="2" charset="2"/>
              </a:rPr>
              <a:t>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Re-run election!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374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FF0087E-6E41-F04A-ADB9-DF143D2E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Anyone can verify 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B4D-D6DC-6B46-9954-91A129B6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PBB posts final tally (reported outcome) and crypto proof that reported outcome is correct.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Use </a:t>
            </a:r>
            <a:r>
              <a:rPr lang="en-US" i="1" dirty="0" err="1">
                <a:ea typeface="+mn-ea"/>
                <a:cs typeface="+mn-cs"/>
              </a:rPr>
              <a:t>homomorphic</a:t>
            </a:r>
            <a:r>
              <a:rPr lang="en-US" i="1" dirty="0">
                <a:ea typeface="+mn-ea"/>
                <a:cs typeface="+mn-cs"/>
              </a:rPr>
              <a:t> tallying</a:t>
            </a:r>
            <a:r>
              <a:rPr lang="en-US" dirty="0">
                <a:ea typeface="+mn-ea"/>
                <a:cs typeface="+mn-cs"/>
              </a:rPr>
              <a:t>: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                  </a:t>
            </a:r>
            <a:r>
              <a:rPr lang="en-US" i="1" dirty="0">
                <a:ea typeface="+mn-ea"/>
                <a:cs typeface="+mn-cs"/>
              </a:rPr>
              <a:t>E(v1) E(v2) = E(v1+v2)</a:t>
            </a:r>
            <a:br>
              <a:rPr lang="en-US" i="1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Product of </a:t>
            </a:r>
            <a:r>
              <a:rPr lang="en-US" dirty="0" err="1">
                <a:ea typeface="+mn-ea"/>
                <a:cs typeface="+mn-cs"/>
              </a:rPr>
              <a:t>ciphertexts</a:t>
            </a:r>
            <a:r>
              <a:rPr lang="en-US" dirty="0">
                <a:ea typeface="+mn-ea"/>
                <a:cs typeface="+mn-cs"/>
              </a:rPr>
              <a:t> is </a:t>
            </a:r>
            <a:r>
              <a:rPr lang="en-US" dirty="0" err="1">
                <a:ea typeface="+mn-ea"/>
                <a:cs typeface="+mn-cs"/>
              </a:rPr>
              <a:t>ciphertext</a:t>
            </a:r>
            <a:r>
              <a:rPr lang="en-US" dirty="0">
                <a:ea typeface="+mn-ea"/>
                <a:cs typeface="+mn-cs"/>
              </a:rPr>
              <a:t> of sum.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Decrypting individual ballots not necessary; </a:t>
            </a:r>
            <a:r>
              <a:rPr lang="en-US" dirty="0">
                <a:ea typeface="+mn-ea"/>
                <a:cs typeface="+mn-cs"/>
              </a:rPr>
              <a:t>only product of all votes gets decrypted.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Election authorities post proof that decryption of product is correct.</a:t>
            </a:r>
          </a:p>
        </p:txBody>
      </p:sp>
    </p:spTree>
    <p:extLst>
      <p:ext uri="{BB962C8B-B14F-4D97-AF65-F5344CB8AC3E}">
        <p14:creationId xmlns:p14="http://schemas.microsoft.com/office/powerpoint/2010/main" val="17743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DB9432C-133F-9F45-83D2-01192803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deployments in real elections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3C8F04FD-3B9C-2645-A3E6-627838DC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9" y="141763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Scantegrity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Chaum</a:t>
            </a:r>
            <a:r>
              <a:rPr lang="en-US" altLang="en-US" dirty="0">
                <a:ea typeface="ＭＳ Ｐゴシック" panose="020B0600070205080204" pitchFamily="34" charset="-128"/>
              </a:rPr>
              <a:t>; Takoma Park, MD; 2009 &amp; 2011)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Wombat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(Rosen; 3 elections in Israel; 2011 &amp; 2012)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Prêt </a:t>
            </a:r>
            <a:r>
              <a:rPr lang="en-US" altLang="en-US" dirty="0" err="1">
                <a:ea typeface="ＭＳ Ｐゴシック" panose="020B0600070205080204" pitchFamily="34" charset="-128"/>
              </a:rPr>
              <a:t>à</a:t>
            </a:r>
            <a:r>
              <a:rPr lang="en-US" altLang="en-US" dirty="0">
                <a:ea typeface="ＭＳ Ｐゴシック" panose="020B0600070205080204" pitchFamily="34" charset="-128"/>
              </a:rPr>
              <a:t> Voter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(Ryan; New South Wales, Australia; 2014)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StarVote</a:t>
            </a:r>
            <a:r>
              <a:rPr lang="en-US" altLang="en-US" dirty="0">
                <a:ea typeface="ＭＳ Ｐゴシック" panose="020B0600070205080204" pitchFamily="34" charset="-128"/>
              </a:rPr>
              <a:t> (Austin, Texas)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DeBeauvoir</a:t>
            </a:r>
            <a:r>
              <a:rPr lang="en-US" altLang="en-US" dirty="0">
                <a:ea typeface="ＭＳ Ｐゴシック" panose="020B0600070205080204" pitchFamily="34" charset="-128"/>
              </a:rPr>
              <a:t>; (was) in progress…)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ElectionGuard</a:t>
            </a:r>
            <a:r>
              <a:rPr lang="en-US" altLang="en-US" dirty="0">
                <a:ea typeface="ＭＳ Ｐゴシック" panose="020B0600070205080204" pitchFamily="34" charset="-128"/>
              </a:rPr>
              <a:t> (Microsoft)</a:t>
            </a:r>
          </a:p>
          <a:p>
            <a:pPr marL="457200" lvl="1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(</a:t>
            </a:r>
            <a:r>
              <a:rPr lang="en-US" altLang="en-US" dirty="0" err="1">
                <a:ea typeface="ＭＳ Ｐゴシック" panose="020B0600070205080204" pitchFamily="34" charset="-128"/>
              </a:rPr>
              <a:t>Benaloh</a:t>
            </a:r>
            <a:r>
              <a:rPr lang="en-US" altLang="en-US" dirty="0">
                <a:ea typeface="ＭＳ Ｐゴシック" panose="020B0600070205080204" pitchFamily="34" charset="-128"/>
              </a:rPr>
              <a:t> &amp;c; coming…)</a:t>
            </a:r>
          </a:p>
        </p:txBody>
      </p:sp>
    </p:spTree>
    <p:extLst>
      <p:ext uri="{BB962C8B-B14F-4D97-AF65-F5344CB8AC3E}">
        <p14:creationId xmlns:p14="http://schemas.microsoft.com/office/powerpoint/2010/main" val="3267731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34EAD1F-2A9E-B247-A49B-86591D63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Best of both worlds: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paper + electronic	 E2E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A19C2357-4CA7-6044-8C8D-C48E61A5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Some hybrid systems, like Scantegrity, Wombat, and StarVote, have </a:t>
            </a:r>
            <a:r>
              <a:rPr lang="en-US" altLang="en-US" i="1">
                <a:ea typeface="ＭＳ Ｐゴシック" panose="020B0600070205080204" pitchFamily="34" charset="-128"/>
              </a:rPr>
              <a:t>both:</a:t>
            </a: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i="1">
                <a:ea typeface="ＭＳ Ｐゴシック" panose="020B0600070205080204" pitchFamily="34" charset="-128"/>
              </a:rPr>
              <a:t>        </a:t>
            </a:r>
            <a:r>
              <a:rPr lang="en-US" altLang="en-US">
                <a:ea typeface="ＭＳ Ｐゴシック" panose="020B0600070205080204" pitchFamily="34" charset="-128"/>
              </a:rPr>
              <a:t> a paper ballot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      an electronic E2E subsystem.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statistically audit paper ballots as usual,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can audit electronic records on PBB as usual for E2E system.  </a:t>
            </a:r>
          </a:p>
        </p:txBody>
      </p:sp>
    </p:spTree>
    <p:extLst>
      <p:ext uri="{BB962C8B-B14F-4D97-AF65-F5344CB8AC3E}">
        <p14:creationId xmlns:p14="http://schemas.microsoft.com/office/powerpoint/2010/main" val="10874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5.11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No </a:t>
            </a:r>
            <a:r>
              <a:rPr lang="en-US" altLang="en-US" b="1" i="1">
                <a:ea typeface="ＭＳ Ｐゴシック" panose="020B0600070205080204" pitchFamily="34" charset="-128"/>
              </a:rPr>
              <a:t>Internet voting</a:t>
            </a:r>
            <a:r>
              <a:rPr lang="en-US" altLang="en-US" b="1"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>
            <a:extLst>
              <a:ext uri="{FF2B5EF4-FFF2-40B4-BE49-F238E27FC236}">
                <a16:creationId xmlns:a16="http://schemas.microsoft.com/office/drawing/2014/main" id="{8649DFED-173D-8449-A5CC-8CF77FF6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72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When can I vote on the Internet?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(or on my phone?)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94D69C-4C98-7A4D-83CA-7AE69AD9C5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4275" name="Picture 5" descr="vote-in-your-pjs.png">
            <a:extLst>
              <a:ext uri="{FF2B5EF4-FFF2-40B4-BE49-F238E27FC236}">
                <a16:creationId xmlns:a16="http://schemas.microsoft.com/office/drawing/2014/main" id="{F5F0B382-98E0-5342-B46E-29FF5275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76600"/>
            <a:ext cx="429736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D80AD-837F-BB4D-9DA4-A76E6A2ABFD5}"/>
              </a:ext>
            </a:extLst>
          </p:cNvPr>
          <p:cNvSpPr txBox="1"/>
          <p:nvPr/>
        </p:nvSpPr>
        <p:spPr>
          <a:xfrm>
            <a:off x="4160838" y="5992813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sz="2800" dirty="0" err="1">
                <a:latin typeface="+mn-lt"/>
                <a:ea typeface="ＭＳ Ｐゴシック" charset="0"/>
                <a:cs typeface="ＭＳ Ｐゴシック" charset="0"/>
              </a:rPr>
              <a:t>voteinyourpajamas.org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05002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necessary</a:t>
            </a:r>
            <a:r>
              <a:rPr lang="en-US" altLang="en-US" sz="2200">
                <a:ea typeface="ＭＳ Ｐゴシック" panose="020B0600070205080204" pitchFamily="34" charset="-128"/>
              </a:rPr>
              <a:t> for IV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But: E2E should first be well-established and understood for in-person voting,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not sufficient </a:t>
            </a:r>
            <a:r>
              <a:rPr lang="en-US" altLang="en-US" sz="2200">
                <a:ea typeface="ＭＳ Ｐゴシック" panose="020B0600070205080204" pitchFamily="34" charset="-128"/>
              </a:rPr>
              <a:t>for IV: many problems remain: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can make elections much more secure with post-election audits and cryptography.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 methods are the way to go, long-term.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Especially hybrid methods with paper+E2E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381000" y="1676400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533400"/>
            <a:ext cx="8551862" cy="55927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CA30242-2D71-CB4F-9D48-C453ECB1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Stats by number of voters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A43805F9-C33A-0F43-A34C-3A18DD4547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7059"/>
            </a:schemeClr>
          </a:solidFill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55%   Voter marked paper ballots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13%   mixed: paper ballots +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5%  mixed: paper ballots + DRE w/o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6% 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21%  DRE w/o VVPAT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Roughly: 79% use voter-verifiable paper!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(stats from Verified Voting)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8A496-1E6E-2C4A-A379-B7480E8E8AF5}"/>
              </a:ext>
            </a:extLst>
          </p:cNvPr>
          <p:cNvSpPr/>
          <p:nvPr/>
        </p:nvSpPr>
        <p:spPr>
          <a:xfrm>
            <a:off x="838200" y="1600200"/>
            <a:ext cx="7696200" cy="2362200"/>
          </a:xfrm>
          <a:prstGeom prst="rect">
            <a:avLst/>
          </a:prstGeom>
          <a:solidFill>
            <a:srgbClr val="92D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6191A-5814-164B-8F9E-54A1A62B41C7}"/>
              </a:ext>
            </a:extLst>
          </p:cNvPr>
          <p:cNvSpPr/>
          <p:nvPr/>
        </p:nvSpPr>
        <p:spPr>
          <a:xfrm>
            <a:off x="2438400" y="5105400"/>
            <a:ext cx="5029200" cy="609600"/>
          </a:xfrm>
          <a:prstGeom prst="rect">
            <a:avLst/>
          </a:prstGeom>
          <a:solidFill>
            <a:srgbClr val="92D05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19296</TotalTime>
  <Words>2367</Words>
  <Application>Microsoft Macintosh PowerPoint</Application>
  <PresentationFormat>On-screen Show (4:3)</PresentationFormat>
  <Paragraphs>272</Paragraphs>
  <Slides>66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Comic Sans MS</vt:lpstr>
      <vt:lpstr>Lucida Calligraphy</vt:lpstr>
      <vt:lpstr>Monotype Sorts</vt:lpstr>
      <vt:lpstr>Times New Roman</vt:lpstr>
      <vt:lpstr>Wingdings</vt:lpstr>
      <vt:lpstr>Office Theme</vt:lpstr>
      <vt:lpstr>Election Security</vt:lpstr>
      <vt:lpstr>Outline</vt:lpstr>
      <vt:lpstr>Have we made progress since 2000?</vt:lpstr>
      <vt:lpstr>Nov. 2016 – Who Really Won?</vt:lpstr>
      <vt:lpstr>How do we vote?</vt:lpstr>
      <vt:lpstr>Paper Ballots, mostly</vt:lpstr>
      <vt:lpstr>1893 – “Australian” Paper Ballot</vt:lpstr>
      <vt:lpstr>PowerPoint Presentation</vt:lpstr>
      <vt:lpstr>Stats by number of voters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(9/6/18)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PowerPoint Presentation</vt:lpstr>
      <vt:lpstr>Election Process (paper ballots)</vt:lpstr>
      <vt:lpstr>Auditing of Paper Ballots</vt:lpstr>
      <vt:lpstr>Audits are about:</vt:lpstr>
      <vt:lpstr>Who is audit for?</vt:lpstr>
      <vt:lpstr>General audit structure</vt:lpstr>
      <vt:lpstr>What a RLA does not do</vt:lpstr>
      <vt:lpstr>Two auditing paradigms</vt:lpstr>
      <vt:lpstr>Bravo audit [LSY12]</vt:lpstr>
      <vt:lpstr>Sampling with k-cut</vt:lpstr>
      <vt:lpstr>Finding a random ballot </vt:lpstr>
      <vt:lpstr>Counting</vt:lpstr>
      <vt:lpstr>k-cut</vt:lpstr>
      <vt:lpstr>k-cut video</vt:lpstr>
      <vt:lpstr>Remarks on k-cut</vt:lpstr>
      <vt:lpstr>Auditing other outcome rules</vt:lpstr>
      <vt:lpstr>Social choice functions</vt:lpstr>
      <vt:lpstr>Black-box audits</vt:lpstr>
      <vt:lpstr>Bayesian audits</vt:lpstr>
      <vt:lpstr>Audit Rochester Hills MI (12/3/2018)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</vt:lpstr>
      <vt:lpstr>Remarks</vt:lpstr>
      <vt:lpstr>End-to-end Verifiable Voting</vt:lpstr>
      <vt:lpstr>End-to-End Verifiable Voting</vt:lpstr>
      <vt:lpstr>Public Bulletin Board (PBB)</vt:lpstr>
      <vt:lpstr>Votes are encrypted</vt:lpstr>
      <vt:lpstr>Voter can confirm chain of custody</vt:lpstr>
      <vt:lpstr> Anyone can verify tally</vt:lpstr>
      <vt:lpstr>E2E deployments in real elections</vt:lpstr>
      <vt:lpstr>Best of both worlds: paper + electronic  E2E</vt:lpstr>
      <vt:lpstr>Recommendation 5.11   No Internet voting!</vt:lpstr>
      <vt:lpstr>When can I vote on the Internet? (or on my phone?)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 Rivest</cp:lastModifiedBy>
  <cp:revision>77</cp:revision>
  <cp:lastPrinted>2018-09-13T01:42:30Z</cp:lastPrinted>
  <dcterms:created xsi:type="dcterms:W3CDTF">2017-10-13T15:03:00Z</dcterms:created>
  <dcterms:modified xsi:type="dcterms:W3CDTF">2019-10-23T13:56:10Z</dcterms:modified>
  <cp:category/>
</cp:coreProperties>
</file>