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69" r:id="rId1"/>
  </p:sldMasterIdLst>
  <p:notesMasterIdLst>
    <p:notesMasterId r:id="rId33"/>
  </p:notesMasterIdLst>
  <p:sldIdLst>
    <p:sldId id="256" r:id="rId2"/>
    <p:sldId id="257" r:id="rId3"/>
    <p:sldId id="297" r:id="rId4"/>
    <p:sldId id="295" r:id="rId5"/>
    <p:sldId id="258" r:id="rId6"/>
    <p:sldId id="285" r:id="rId7"/>
    <p:sldId id="260" r:id="rId8"/>
    <p:sldId id="293" r:id="rId9"/>
    <p:sldId id="259" r:id="rId10"/>
    <p:sldId id="302" r:id="rId11"/>
    <p:sldId id="301" r:id="rId12"/>
    <p:sldId id="300" r:id="rId13"/>
    <p:sldId id="286" r:id="rId14"/>
    <p:sldId id="277" r:id="rId15"/>
    <p:sldId id="262" r:id="rId16"/>
    <p:sldId id="263" r:id="rId17"/>
    <p:sldId id="289" r:id="rId18"/>
    <p:sldId id="264" r:id="rId19"/>
    <p:sldId id="290" r:id="rId20"/>
    <p:sldId id="266" r:id="rId21"/>
    <p:sldId id="291" r:id="rId22"/>
    <p:sldId id="268" r:id="rId23"/>
    <p:sldId id="269" r:id="rId24"/>
    <p:sldId id="294" r:id="rId25"/>
    <p:sldId id="284" r:id="rId26"/>
    <p:sldId id="292" r:id="rId27"/>
    <p:sldId id="280" r:id="rId28"/>
    <p:sldId id="296" r:id="rId29"/>
    <p:sldId id="272" r:id="rId30"/>
    <p:sldId id="298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/>
    <p:restoredTop sz="86749"/>
  </p:normalViewPr>
  <p:slideViewPr>
    <p:cSldViewPr snapToGrid="0" snapToObjects="1">
      <p:cViewPr>
        <p:scale>
          <a:sx n="74" d="100"/>
          <a:sy n="74" d="100"/>
        </p:scale>
        <p:origin x="1992" y="656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357EC-30F8-3745-BC32-E15D73150E8C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43A43-C6C3-BB47-A739-7D9E57FDF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4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-define</a:t>
            </a:r>
            <a:r>
              <a:rPr lang="en-US" baseline="0" dirty="0" smtClean="0"/>
              <a:t> sample tally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6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47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4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4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5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2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5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97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70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-make sure you define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-make sure you define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-make sure you define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3A43-C6C3-BB47-A739-7D9E57FDFF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7636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5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85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9437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8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92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40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4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F2AB6564-856B-F248-B246-8C8D0BBCE991}" type="datetimeFigureOut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1C8D6A6-97FA-1E4D-BF0B-9FBD7A73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8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3"/>
            <a:ext cx="9418320" cy="2583338"/>
          </a:xfrm>
        </p:spPr>
        <p:txBody>
          <a:bodyPr>
            <a:noAutofit/>
          </a:bodyPr>
          <a:lstStyle/>
          <a:p>
            <a:pPr algn="ctr"/>
            <a:r>
              <a:rPr lang="en-US" sz="6000" smtClean="0">
                <a:latin typeface="Arial" charset="0"/>
                <a:ea typeface="Arial" charset="0"/>
                <a:cs typeface="Arial" charset="0"/>
              </a:rPr>
              <a:t>Four-Cut</a:t>
            </a:r>
            <a:r>
              <a:rPr lang="en-US" sz="6000" dirty="0" smtClean="0">
                <a:latin typeface="Arial" charset="0"/>
                <a:ea typeface="Arial" charset="0"/>
                <a:cs typeface="Arial" charset="0"/>
              </a:rPr>
              <a:t>: An Approximate Sampling Procedure for Election Audits</a:t>
            </a:r>
            <a:endParaRPr lang="en-US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Mayuri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Sridhar</a:t>
            </a:r>
          </a:p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Ronald L. </a:t>
            </a:r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Rivest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Typical Sampling Plan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9101328" cy="4550979"/>
          </a:xfrm>
        </p:spPr>
        <p:txBody>
          <a:bodyPr>
            <a:normAutofit/>
          </a:bodyPr>
          <a:lstStyle/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Ballot 25 from Batch </a:t>
            </a:r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Ballots 50, 132 from Batch </a:t>
            </a:r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3</a:t>
            </a:r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Ballot 92 from Batch 4</a:t>
            </a:r>
          </a:p>
          <a:p>
            <a:pPr marL="0" indent="0" algn="ctr">
              <a:buNone/>
            </a:pPr>
            <a:r>
              <a:rPr lang="mr-IN" sz="3400" i="1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3400" i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Single Ballot Speed Comparison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9101328" cy="4550979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Uniformly random audit plan</a:t>
            </a:r>
          </a:p>
          <a:p>
            <a:pPr lvl="1"/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Choose ballot 50 from batch 3</a:t>
            </a:r>
          </a:p>
          <a:p>
            <a:pPr lvl="1"/>
            <a:endParaRPr lang="en-US" sz="3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-cut audit plan</a:t>
            </a:r>
          </a:p>
          <a:p>
            <a:pPr lvl="1"/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Get the set of ballots in batch 3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Make 4 cuts and choose the ballot on top</a:t>
            </a:r>
          </a:p>
        </p:txBody>
      </p:sp>
    </p:spTree>
    <p:extLst>
      <p:ext uri="{BB962C8B-B14F-4D97-AF65-F5344CB8AC3E}">
        <p14:creationId xmlns:p14="http://schemas.microsoft.com/office/powerpoint/2010/main" val="24451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Speed Comparison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count_video_caption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1482" y="1880522"/>
            <a:ext cx="3700324" cy="4409974"/>
          </a:xfrm>
          <a:prstGeom prst="rect">
            <a:avLst/>
          </a:prstGeom>
        </p:spPr>
      </p:pic>
      <p:pic>
        <p:nvPicPr>
          <p:cNvPr id="7" name="cut_video_captione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3756" y="1880522"/>
            <a:ext cx="3703320" cy="41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Speed Comparison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9101328" cy="4550979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latin typeface="Arial" charset="0"/>
                <a:ea typeface="Arial" charset="0"/>
                <a:cs typeface="Arial" charset="0"/>
              </a:rPr>
              <a:t>Counting: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3 ballots per second</a:t>
            </a:r>
          </a:p>
          <a:p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b="1" dirty="0" smtClean="0">
                <a:latin typeface="Arial" charset="0"/>
                <a:ea typeface="Arial" charset="0"/>
                <a:cs typeface="Arial" charset="0"/>
              </a:rPr>
              <a:t>Cutting: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15 seconds per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cuts</a:t>
            </a:r>
          </a:p>
          <a:p>
            <a:endParaRPr lang="en-US" sz="3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If we have to count more than 45 ballots, then Four-Cut is more efficient!</a:t>
            </a:r>
          </a:p>
          <a:p>
            <a:endParaRPr lang="en-US" sz="3400" b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Properties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-cut good enough?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How close is choosing the ballot on top after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cuts to choosing a ballot at random?</a:t>
            </a:r>
          </a:p>
          <a:p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How much does 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“approximate sampling” affect the auditing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procedure?  Can we compensate?</a:t>
            </a:r>
          </a:p>
        </p:txBody>
      </p:sp>
    </p:spTree>
    <p:extLst>
      <p:ext uri="{BB962C8B-B14F-4D97-AF65-F5344CB8AC3E}">
        <p14:creationId xmlns:p14="http://schemas.microsoft.com/office/powerpoint/2010/main" val="16125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Distance to “truly” random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Infinite-Time Convergence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As the number of cuts increases, any card will be equally likely to be on top</a:t>
            </a:r>
          </a:p>
          <a:p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Finite-Time Convergence: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Distance from the uniform distribution decreases exponentially with </a:t>
            </a:r>
            <a:r>
              <a:rPr lang="en-US" sz="3200" i="1" dirty="0" smtClean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, the number of cuts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close to uniform?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921597"/>
              </p:ext>
            </p:extLst>
          </p:nvPr>
        </p:nvGraphicFramePr>
        <p:xfrm>
          <a:off x="1578973" y="2170561"/>
          <a:ext cx="8713358" cy="436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679"/>
                <a:gridCol w="4356679"/>
              </a:tblGrid>
              <a:tr h="117595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Number Of Cuts</a:t>
                      </a:r>
                      <a:endParaRPr lang="en-US" sz="3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Variational</a:t>
                      </a:r>
                      <a:r>
                        <a:rPr lang="en-US" sz="3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Distance to Uniform</a:t>
                      </a:r>
                      <a:endParaRPr lang="en-US" sz="3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6383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0.1111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6383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0.0089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63837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lang="en-US" sz="3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3600" b="1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0.0009</a:t>
                      </a:r>
                      <a:endParaRPr lang="en-US" sz="3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6383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</a:p>
                  </a:txBody>
                  <a:tcPr/>
                </a:tc>
              </a:tr>
              <a:tr h="6383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0.0001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8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Approximate Sampling Effect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After 4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cuts, the distance to the uniform distribution is small</a:t>
            </a:r>
          </a:p>
          <a:p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Implies that the change in margin in the sample is small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In particular, we can analyze a 2-candidate race, with 100,000 ballots</a:t>
            </a:r>
          </a:p>
        </p:txBody>
      </p:sp>
    </p:spTree>
    <p:extLst>
      <p:ext uri="{BB962C8B-B14F-4D97-AF65-F5344CB8AC3E}">
        <p14:creationId xmlns:p14="http://schemas.microsoft.com/office/powerpoint/2010/main" val="10443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Approximate Sampling Effect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86766"/>
              </p:ext>
            </p:extLst>
          </p:nvPr>
        </p:nvGraphicFramePr>
        <p:xfrm>
          <a:off x="1261872" y="2036444"/>
          <a:ext cx="948668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3342"/>
                <a:gridCol w="4743342"/>
              </a:tblGrid>
              <a:tr h="8230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Sample Size</a:t>
                      </a:r>
                      <a:endParaRPr lang="en-US" sz="3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Maximum</a:t>
                      </a:r>
                      <a:r>
                        <a:rPr lang="en-US" sz="30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Change in Margin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(with 99% probability)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703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593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endParaRPr lang="en-US" sz="28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b="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28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7030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</a:t>
                      </a:r>
                      <a:endParaRPr lang="en-US" sz="28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b="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28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7030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lang="en-US" sz="3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3600" b="1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3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703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300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703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800" kern="1200" dirty="0" smtClean="0">
                          <a:solidFill>
                            <a:schemeClr val="dk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5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Arial" charset="0"/>
                <a:ea typeface="Arial" charset="0"/>
                <a:cs typeface="Arial" charset="0"/>
              </a:rPr>
              <a:t>Overview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We present a new way of picking a random sample for election audits</a:t>
            </a:r>
          </a:p>
          <a:p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This method avoids having to count ballots and, thus, is more efficient</a:t>
            </a:r>
          </a:p>
          <a:p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However, the sample is now only “approximately uniformly” random.</a:t>
            </a:r>
          </a:p>
          <a:p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We show how to mitigate for the approximations in RLAs and Bayesian audits</a:t>
            </a:r>
          </a:p>
        </p:txBody>
      </p:sp>
    </p:spTree>
    <p:extLst>
      <p:ext uri="{BB962C8B-B14F-4D97-AF65-F5344CB8AC3E}">
        <p14:creationId xmlns:p14="http://schemas.microsoft.com/office/powerpoint/2010/main" val="11801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What can go wrong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The sample tally satisfies the risk limit, but, in reality, the election result is incorrect</a:t>
            </a:r>
          </a:p>
          <a:p>
            <a:pPr lvl="1"/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We stop the audit without realizing the election result is incorrect.</a:t>
            </a:r>
          </a:p>
        </p:txBody>
      </p:sp>
    </p:spTree>
    <p:extLst>
      <p:ext uri="{BB962C8B-B14F-4D97-AF65-F5344CB8AC3E}">
        <p14:creationId xmlns:p14="http://schemas.microsoft.com/office/powerpoint/2010/main" val="2955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RLA Mitigation Procedure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We know that the margin between any pair of candidates changes by at most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vote with 99% probability</a:t>
            </a:r>
          </a:p>
          <a:p>
            <a:pPr lvl="1"/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For any sample, we can move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ballot from the reported winner to the runner-up</a:t>
            </a:r>
          </a:p>
          <a:p>
            <a:pPr marL="274320" lvl="1" indent="0">
              <a:buNone/>
            </a:pPr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does this tell us?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After the ballot adjustment, with 1% probability, the reported winner only wins because of the approximate sampling</a:t>
            </a:r>
          </a:p>
          <a:p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 risk limit of 0.05 in the original audit becomes a risk limit of 0.06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does this tell us?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We might have to sample more ballots due to the sample tally adjustments</a:t>
            </a:r>
          </a:p>
          <a:p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However, the sampling can be done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much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faster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Bayesian Audits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Bayesian Audit Overview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9101328" cy="4550979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Sample ballots uniformly at random</a:t>
            </a: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For any given sample tally</a:t>
            </a:r>
          </a:p>
          <a:p>
            <a:pPr lvl="1"/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Run a “restore” simulation to model </a:t>
            </a:r>
            <a:r>
              <a:rPr lang="en-US" sz="3000" dirty="0" err="1" smtClean="0">
                <a:latin typeface="Arial" charset="0"/>
                <a:ea typeface="Arial" charset="0"/>
                <a:cs typeface="Arial" charset="0"/>
              </a:rPr>
              <a:t>unsampled</a:t>
            </a:r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 ballots</a:t>
            </a: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Compute winner of sampled + simulated ballots</a:t>
            </a:r>
          </a:p>
        </p:txBody>
      </p:sp>
    </p:spTree>
    <p:extLst>
      <p:ext uri="{BB962C8B-B14F-4D97-AF65-F5344CB8AC3E}">
        <p14:creationId xmlns:p14="http://schemas.microsoft.com/office/powerpoint/2010/main" val="7402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happens to the risk?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The mitigation procedure is also safe for Bayesian audits</a:t>
            </a:r>
          </a:p>
          <a:p>
            <a:pPr marL="0" indent="0">
              <a:buNone/>
            </a:pPr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However, we can find a more efficient bound for Bayesian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audits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Most of the time, the sample tallies won’t need to be updated.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Acknowledgements and Contributions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Acknowledgements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Thank you to participants in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Indiana pilot audit May 30,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2018, which provided the photos and videos.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Use Cases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Our approximate sampling procedure is primarily for use with ballot-polling audits, but can be extended for comparison audits</a:t>
            </a:r>
          </a:p>
          <a:p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The analysis shows how approximate sampling affects the statistics in RLAs and Bayesian audits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Goals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Open Problems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Understanding the distribution of cuts, in practice</a:t>
            </a: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Techniques for handling missing or extra ballots</a:t>
            </a: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Generalizing to handle non-plurality elections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Contributions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Designed an approximate sampling procedure to improve the speed of sampling for post-election audits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Analyzed how approximate sampling affects risk for RLAs and Bayesian audits</a:t>
            </a: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Showed how to adjust risk limit and sample tallies to correct for approximate sampling in both audits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Arial" charset="0"/>
                <a:ea typeface="Arial" charset="0"/>
                <a:cs typeface="Arial" charset="0"/>
              </a:rPr>
              <a:t>Ballot-Polling RLA Procedure</a:t>
            </a:r>
            <a:endParaRPr lang="en-US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Sample some ballots uniformly at random from the cast votes</a:t>
            </a:r>
          </a:p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Produce a sample tally for the contest:</a:t>
            </a:r>
          </a:p>
          <a:p>
            <a:pPr lvl="1"/>
            <a:r>
              <a:rPr lang="en-US" sz="3000" dirty="0" smtClean="0">
                <a:latin typeface="Arial" charset="0"/>
                <a:ea typeface="Arial" charset="0"/>
                <a:cs typeface="Arial" charset="0"/>
              </a:rPr>
              <a:t>Ex: 70 votes for Alice, 30 votes for Bob</a:t>
            </a:r>
            <a:endParaRPr lang="en-US" sz="3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If the sample tally satisfies the risk limit, the audit is finished</a:t>
            </a:r>
          </a:p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If not, sample more ballots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Goals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Can we make the sampling process faster?</a:t>
            </a:r>
          </a:p>
          <a:p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Yes! However, the samples will only be approximately random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Assumptions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We expect to sample 1-2 ballots per batch</a:t>
            </a: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We expect the ballot manifest to be accurate, in terms of the number of ballots per batch</a:t>
            </a: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All ballots are in a straight pile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Assumptions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589447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latin typeface="Arial" charset="0"/>
                <a:ea typeface="Arial" charset="0"/>
                <a:cs typeface="Arial" charset="0"/>
              </a:rPr>
              <a:t>What is a “cut”?</a:t>
            </a:r>
          </a:p>
          <a:p>
            <a:pPr lvl="1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Remove some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ballots from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the top of the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stack and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place them on the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bottom</a:t>
            </a:r>
          </a:p>
          <a:p>
            <a:pPr marL="274320" lvl="1" indent="0">
              <a:buNone/>
            </a:pPr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The person making a single cut chooses 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some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ballots and places them at the bottom</a:t>
            </a:r>
          </a:p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The person making the cut cannot see the vote on the ballot that will end up on top</a:t>
            </a:r>
          </a:p>
          <a:p>
            <a:endParaRPr lang="en-US" sz="34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_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-Cut Overview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0"/>
            <a:ext cx="9101328" cy="4550979"/>
          </a:xfrm>
        </p:spPr>
        <p:txBody>
          <a:bodyPr>
            <a:normAutofit/>
          </a:bodyPr>
          <a:lstStyle/>
          <a:p>
            <a:r>
              <a:rPr lang="en-US" sz="3400" i="1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3400" i="1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Cut</a:t>
            </a:r>
          </a:p>
          <a:p>
            <a:pPr lvl="1"/>
            <a:r>
              <a:rPr lang="en-US" sz="3200" dirty="0">
                <a:latin typeface="Arial" charset="0"/>
                <a:ea typeface="Arial" charset="0"/>
                <a:cs typeface="Arial" charset="0"/>
              </a:rPr>
              <a:t>Given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a pile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of ballots from which to select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sample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Make </a:t>
            </a:r>
            <a:r>
              <a:rPr lang="en-US" sz="3200" i="1" dirty="0" smtClean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cuts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Choose the ballot on top and add it to the sample</a:t>
            </a:r>
          </a:p>
          <a:p>
            <a:pPr lvl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Repeat until sample has desired size</a:t>
            </a:r>
            <a:endParaRPr lang="en-US" sz="30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14173</TotalTime>
  <Words>897</Words>
  <Application>Microsoft Macintosh PowerPoint</Application>
  <PresentationFormat>Widescreen</PresentationFormat>
  <Paragraphs>166</Paragraphs>
  <Slides>31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Cambria</vt:lpstr>
      <vt:lpstr>Wingdings 2</vt:lpstr>
      <vt:lpstr>Arial</vt:lpstr>
      <vt:lpstr>View</vt:lpstr>
      <vt:lpstr>Four-Cut: An Approximate Sampling Procedure for Election Audits</vt:lpstr>
      <vt:lpstr>Overview</vt:lpstr>
      <vt:lpstr>Goals</vt:lpstr>
      <vt:lpstr>Ballot-Polling RLA Procedure</vt:lpstr>
      <vt:lpstr>Goals</vt:lpstr>
      <vt:lpstr>Assumptions</vt:lpstr>
      <vt:lpstr>Assumptions</vt:lpstr>
      <vt:lpstr>PowerPoint Presentation</vt:lpstr>
      <vt:lpstr>k-Cut Overview</vt:lpstr>
      <vt:lpstr>Typical Sampling Plan</vt:lpstr>
      <vt:lpstr>Single Ballot Speed Comparison</vt:lpstr>
      <vt:lpstr>Speed Comparison</vt:lpstr>
      <vt:lpstr>Speed Comparison</vt:lpstr>
      <vt:lpstr>Properties</vt:lpstr>
      <vt:lpstr>Is k-cut good enough?</vt:lpstr>
      <vt:lpstr>Distance to “truly” random</vt:lpstr>
      <vt:lpstr>How close to uniform?</vt:lpstr>
      <vt:lpstr>Approximate Sampling Effect</vt:lpstr>
      <vt:lpstr>Approximate Sampling Effect</vt:lpstr>
      <vt:lpstr>What can go wrong?</vt:lpstr>
      <vt:lpstr>RLA Mitigation Procedure</vt:lpstr>
      <vt:lpstr>What does this tell us?</vt:lpstr>
      <vt:lpstr>What does this tell us?</vt:lpstr>
      <vt:lpstr>Bayesian Audits</vt:lpstr>
      <vt:lpstr>Bayesian Audit Overview</vt:lpstr>
      <vt:lpstr>What happens to the risk?</vt:lpstr>
      <vt:lpstr>Acknowledgements and Contributions</vt:lpstr>
      <vt:lpstr>Acknowledgements</vt:lpstr>
      <vt:lpstr>Use Cases</vt:lpstr>
      <vt:lpstr>Open Problems</vt:lpstr>
      <vt:lpstr>Contributions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K-Cut: An Approximate Sampling Procedure for Election Audits</dc:title>
  <dc:creator>Microsoft Office User</dc:creator>
  <cp:lastModifiedBy>Microsoft Office User</cp:lastModifiedBy>
  <cp:revision>85</cp:revision>
  <dcterms:created xsi:type="dcterms:W3CDTF">2018-06-06T11:12:03Z</dcterms:created>
  <dcterms:modified xsi:type="dcterms:W3CDTF">2018-07-02T21:31:40Z</dcterms:modified>
</cp:coreProperties>
</file>