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47" r:id="rId2"/>
    <p:sldId id="311" r:id="rId3"/>
    <p:sldId id="349" r:id="rId4"/>
    <p:sldId id="384" r:id="rId5"/>
    <p:sldId id="385" r:id="rId6"/>
    <p:sldId id="350" r:id="rId7"/>
    <p:sldId id="374" r:id="rId8"/>
    <p:sldId id="375" r:id="rId9"/>
    <p:sldId id="376" r:id="rId10"/>
    <p:sldId id="377" r:id="rId11"/>
    <p:sldId id="351" r:id="rId12"/>
    <p:sldId id="353" r:id="rId13"/>
    <p:sldId id="333" r:id="rId14"/>
    <p:sldId id="334" r:id="rId15"/>
    <p:sldId id="348" r:id="rId16"/>
    <p:sldId id="361" r:id="rId17"/>
    <p:sldId id="363" r:id="rId18"/>
    <p:sldId id="338" r:id="rId19"/>
    <p:sldId id="345" r:id="rId20"/>
    <p:sldId id="364" r:id="rId21"/>
    <p:sldId id="365" r:id="rId22"/>
    <p:sldId id="354" r:id="rId23"/>
    <p:sldId id="383" r:id="rId24"/>
    <p:sldId id="382" r:id="rId25"/>
    <p:sldId id="355" r:id="rId26"/>
    <p:sldId id="362" r:id="rId27"/>
    <p:sldId id="372" r:id="rId28"/>
    <p:sldId id="356" r:id="rId29"/>
    <p:sldId id="318" r:id="rId30"/>
    <p:sldId id="326" r:id="rId31"/>
    <p:sldId id="357" r:id="rId32"/>
  </p:sldIdLst>
  <p:sldSz cx="9144000" cy="6858000" type="screen4x3"/>
  <p:notesSz cx="6858000" cy="9144000"/>
  <p:embeddedFontLs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CMMI10" pitchFamily="34" charset="0"/>
      <p:regular r:id="rId39"/>
    </p:embeddedFont>
    <p:embeddedFont>
      <p:font typeface="CMR10" pitchFamily="34" charset="0"/>
      <p:regular r:id="rId40"/>
    </p:embeddedFont>
    <p:embeddedFont>
      <p:font typeface="CMSY10ORIG"/>
      <p:regular r:id="rId41"/>
    </p:embeddedFont>
    <p:embeddedFont>
      <p:font typeface="CMEX10" pitchFamily="34" charset="0"/>
      <p:regular r:id="rId42"/>
    </p:embeddedFont>
    <p:embeddedFont>
      <p:font typeface="CMMI7" pitchFamily="34" charset="0"/>
      <p:regular r:id="rId43"/>
    </p:embeddedFont>
    <p:embeddedFont>
      <p:font typeface="CMR7" pitchFamily="34" charset="0"/>
      <p:regular r:id="rId44"/>
    </p:embeddedFont>
    <p:embeddedFont>
      <p:font typeface="CMSY7" pitchFamily="34" charset="0"/>
      <p:regular r:id="rId45"/>
    </p:embeddedFont>
    <p:embeddedFont>
      <p:font typeface="CMMI5" pitchFamily="34" charset="0"/>
      <p:regular r:id="rId46"/>
    </p:embeddedFont>
    <p:embeddedFont>
      <p:font typeface="CMR5" pitchFamily="34" charset="0"/>
      <p:regular r:id="rId47"/>
    </p:embeddedFont>
    <p:embeddedFont>
      <p:font typeface="CMSY10" pitchFamily="34" charset="0"/>
      <p:regular r:id="rId48"/>
    </p:embeddedFont>
    <p:embeddedFont>
      <p:font typeface="Cambria" pitchFamily="18" charset="0"/>
      <p:regular r:id="rId49"/>
      <p:bold r:id="rId50"/>
      <p:italic r:id="rId51"/>
      <p:boldItalic r:id="rId52"/>
    </p:embeddedFont>
    <p:embeddedFont>
      <p:font typeface="Cambria Math" pitchFamily="18" charset="0"/>
      <p:regular r:id="rId53"/>
    </p:embeddedFont>
    <p:embeddedFont>
      <p:font typeface="Lucida Sans Unicode" pitchFamily="34" charset="0"/>
      <p:regular r:id="rId54"/>
    </p:embeddedFont>
    <p:embeddedFont>
      <p:font typeface="msbm10" pitchFamily="34" charset="0"/>
      <p:regular r:id="rId55"/>
    </p:embeddedFont>
  </p:embeddedFontLst>
  <p:custDataLst>
    <p:tags r:id="rId5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9E1D"/>
    <a:srgbClr val="DF6C63"/>
    <a:srgbClr val="FFCF37"/>
    <a:srgbClr val="CC6600"/>
    <a:srgbClr val="000099"/>
    <a:srgbClr val="238D44"/>
    <a:srgbClr val="005D2D"/>
    <a:srgbClr val="175D2D"/>
    <a:srgbClr val="1B6F35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8" autoAdjust="0"/>
    <p:restoredTop sz="67164" autoAdjust="0"/>
  </p:normalViewPr>
  <p:slideViewPr>
    <p:cSldViewPr>
      <p:cViewPr>
        <p:scale>
          <a:sx n="50" d="100"/>
          <a:sy n="50" d="100"/>
        </p:scale>
        <p:origin x="-1920" y="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0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2238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DB335-2F03-412C-882C-1255FED90DE7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7382-0ED7-4EE7-BEF5-D6549C9FF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7FAE266-AD45-4CB2-8E19-7825B64DBC8A}" type="datetimeFigureOut">
              <a:rPr lang="en-US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FEE4719-C667-47D7-B5AB-206AFF46B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About</a:t>
            </a:r>
            <a:r>
              <a:rPr lang="en-US" b="1" baseline="0" dirty="0" smtClean="0"/>
              <a:t> point 3: ACC can be simulated by neural networks with a constant number of layers. So it is a quite weak class. ACC has other interesting characterizations.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We show that some property of ACC circuits  can be determined faster than 2^n time, and show how this property translates to a</a:t>
            </a:r>
            <a:r>
              <a:rPr lang="en-US" b="1" baseline="0" dirty="0" smtClean="0"/>
              <a:t> lower bound for NEXP.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How would you prove a theorem like this? Well the idea is the following.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Let epsilon be sufficiently</a:t>
            </a:r>
            <a:r>
              <a:rPr lang="en-US" b="1" baseline="0" dirty="0" smtClean="0"/>
              <a:t> small.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Here,</a:t>
            </a:r>
            <a:r>
              <a:rPr lang="en-US" b="1" baseline="0" dirty="0" smtClean="0"/>
              <a:t> n is the length of x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need to find a way to replace </a:t>
            </a:r>
            <a:r>
              <a:rPr lang="en-US" dirty="0" err="1" smtClean="0"/>
              <a:t>C_x</a:t>
            </a:r>
            <a:r>
              <a:rPr lang="en-US" dirty="0" smtClean="0"/>
              <a:t> with an</a:t>
            </a:r>
            <a:r>
              <a:rPr lang="en-US" baseline="0" dirty="0" smtClean="0"/>
              <a:t> equivalent ACC circuit.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 and H exist because </a:t>
            </a:r>
            <a:r>
              <a:rPr lang="en-US" dirty="0" err="1" smtClean="0"/>
              <a:t>C_x</a:t>
            </a:r>
            <a:r>
              <a:rPr lang="en-US" dirty="0" smtClean="0"/>
              <a:t> is a polynomial time uniform circuit.</a:t>
            </a:r>
          </a:p>
          <a:p>
            <a:r>
              <a:rPr lang="en-US" dirty="0" smtClean="0"/>
              <a:t>Verifying G on</a:t>
            </a:r>
            <a:r>
              <a:rPr lang="en-US" baseline="0" dirty="0" smtClean="0"/>
              <a:t> a fixed input x is trivial, there are only a polynomial number of gates in </a:t>
            </a:r>
            <a:r>
              <a:rPr lang="en-US" baseline="0" dirty="0" err="1" smtClean="0"/>
              <a:t>C_x</a:t>
            </a:r>
            <a:r>
              <a:rPr lang="en-US" baseline="0" dirty="0" smtClean="0"/>
              <a:t> so only a polynomial number of inputs j to test. Evaluate G on each of these, and check that the information printed matches up with the circuit </a:t>
            </a:r>
            <a:r>
              <a:rPr lang="en-US" baseline="0" dirty="0" err="1" smtClean="0"/>
              <a:t>C_x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To verify H, we need to make a call to ACC SAT. The circuit we construct will look very similar to the one earlier: we have a circuit G that encodes an object, and a circuit H that encodes values.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This is really a “cartoon” history of circuit</a:t>
            </a:r>
            <a:r>
              <a:rPr lang="en-US" b="1" baseline="0" dirty="0" smtClean="0"/>
              <a:t> lower bounds… </a:t>
            </a:r>
            <a:endParaRPr lang="en-US" b="1" dirty="0" smtClean="0"/>
          </a:p>
          <a:p>
            <a:r>
              <a:rPr lang="en-US" b="1" dirty="0" smtClean="0"/>
              <a:t>ACC </a:t>
            </a:r>
            <a:r>
              <a:rPr lang="en-US" b="1" dirty="0" smtClean="0"/>
              <a:t>emerged</a:t>
            </a:r>
            <a:r>
              <a:rPr lang="en-US" b="1" baseline="0" dirty="0" smtClean="0"/>
              <a:t> as the smallest non-uniform complexity class where all known lower bound techniques broke down.</a:t>
            </a:r>
            <a:endParaRPr lang="en-US" b="1" dirty="0" smtClean="0"/>
          </a:p>
          <a:p>
            <a:r>
              <a:rPr lang="en-US" b="1" dirty="0" smtClean="0"/>
              <a:t>T</a:t>
            </a:r>
            <a:r>
              <a:rPr lang="en-US" b="1" baseline="0" dirty="0" smtClean="0"/>
              <a:t>here </a:t>
            </a:r>
            <a:r>
              <a:rPr lang="en-US" b="1" baseline="0" dirty="0" smtClean="0"/>
              <a:t>has been progress on </a:t>
            </a:r>
            <a:r>
              <a:rPr lang="en-US" b="1" baseline="0" dirty="0" smtClean="0"/>
              <a:t>special </a:t>
            </a:r>
            <a:r>
              <a:rPr lang="en-US" b="1" baseline="0" dirty="0" smtClean="0"/>
              <a:t>cases of ACC, such as depth-3 ACC with limited fan-in at the bottom, and so forth. References to these can be found in the paper.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</a:t>
            </a:r>
            <a:r>
              <a:rPr lang="en-US" baseline="0" dirty="0" smtClean="0"/>
              <a:t> by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only</a:t>
            </a:r>
            <a:r>
              <a:rPr lang="en-US" baseline="0" dirty="0" smtClean="0"/>
              <a:t> place that we used the full assumption “EXP^{NP} is in ACC” is way back when we argued that, under this assumption, </a:t>
            </a:r>
            <a:r>
              <a:rPr lang="en-US" b="1" baseline="0" dirty="0" smtClean="0"/>
              <a:t>Succinct3SAT has ACC satisfying assignments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know that circuit lower bounds can help </a:t>
            </a:r>
            <a:r>
              <a:rPr lang="en-US" dirty="0" err="1" smtClean="0"/>
              <a:t>derandomize</a:t>
            </a:r>
            <a:r>
              <a:rPr lang="en-US" dirty="0" smtClean="0"/>
              <a:t> BPP</a:t>
            </a:r>
            <a:r>
              <a:rPr lang="en-US" baseline="0" dirty="0" smtClean="0"/>
              <a:t> – could they do more?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BGHSV = Ben-</a:t>
            </a:r>
            <a:r>
              <a:rPr lang="en-US" dirty="0" err="1" smtClean="0"/>
              <a:t>sasson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Goldreich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Harsha</a:t>
            </a:r>
            <a:r>
              <a:rPr lang="en-US" baseline="0" dirty="0" smtClean="0"/>
              <a:t>, Sudan, </a:t>
            </a:r>
            <a:r>
              <a:rPr lang="en-US" baseline="0" dirty="0" err="1" smtClean="0"/>
              <a:t>Vadhan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baseline="0" dirty="0" smtClean="0"/>
              <a:t>The prior lower bounds are proved by directly constructing a function from this class that “</a:t>
            </a:r>
            <a:r>
              <a:rPr lang="en-US" b="1" baseline="0" dirty="0" err="1" smtClean="0"/>
              <a:t>diagonalizes</a:t>
            </a:r>
            <a:r>
              <a:rPr lang="en-US" b="1" baseline="0" dirty="0" smtClean="0"/>
              <a:t>” over all such circuits, by design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Note: it has been known for at least 30 years that</a:t>
            </a:r>
            <a:r>
              <a:rPr lang="en-US" b="1" baseline="0" dirty="0" smtClean="0"/>
              <a:t> NEXP^{NP} does not have polynomial size circuits. This is done by directly constructing a function from this class that “</a:t>
            </a:r>
            <a:r>
              <a:rPr lang="en-US" b="1" baseline="0" dirty="0" err="1" smtClean="0"/>
              <a:t>diagonalizes</a:t>
            </a:r>
            <a:r>
              <a:rPr lang="en-US" b="1" baseline="0" dirty="0" smtClean="0"/>
              <a:t>” over all such circuits, by design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ACC is non-uniform,</a:t>
            </a:r>
            <a:r>
              <a:rPr lang="en-US" b="1" baseline="0" dirty="0" smtClean="0"/>
              <a:t> so it’s literally impossible to simulate a general ACC circuit family using a Turing machine. But we can do something…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property of ACC we’ll use has to do with determining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satisfiability</a:t>
            </a:r>
            <a:r>
              <a:rPr lang="en-US" b="1" baseline="0" dirty="0" smtClean="0"/>
              <a:t> of ACC circuits. In fact, one interesting point about our general approach is that it gives a path for proving new lower bounds against stronger circuit classes as well.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Again, let</a:t>
            </a:r>
            <a:r>
              <a:rPr lang="en-US" b="1" baseline="0" dirty="0" smtClean="0"/>
              <a:t> C be some circuit class, like ACC.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37BF2-6AFC-4D32-B092-1ABD51C72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72D01-557C-4FFE-B531-4B26E68D0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CE736-F441-446B-9ED5-7DAB673F2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D04E9-3D7F-4566-9E13-B1561AEDB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2B2F4-B276-475F-BD63-EF29491FE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85126-5396-489F-977A-2AC1953E1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A511D-E7E1-45F6-90DA-E9692220A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F720C-8964-467B-B98A-A9515F1E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A6DCC-05FA-45B8-8ED5-B3B8E3EFB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C2991-6BA7-41E4-9D91-ADA4F8FED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95EFA-B22C-44A9-A801-FF48C8A15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908FD-A6A8-4CBB-A757-4AE76AB4A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DA497A0-D734-4B28-9DE7-C153D6FFF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aseline="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aseline="0">
          <a:solidFill>
            <a:schemeClr val="bg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aseline="0">
          <a:solidFill>
            <a:schemeClr val="bg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aseline="0">
          <a:solidFill>
            <a:schemeClr val="bg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aseline="0">
          <a:solidFill>
            <a:schemeClr val="bg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/>
          <a:lstStyle/>
          <a:p>
            <a:r>
              <a:rPr lang="en-US" sz="4800" dirty="0" smtClean="0"/>
              <a:t>Non-Uniform </a:t>
            </a:r>
            <a:br>
              <a:rPr lang="en-US" sz="4800" dirty="0" smtClean="0"/>
            </a:br>
            <a:r>
              <a:rPr lang="en-US" sz="4800" dirty="0" smtClean="0"/>
              <a:t>ACC Circuit Lower Bounds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91200"/>
            <a:ext cx="6400800" cy="10668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Ryan Williams     </a:t>
            </a:r>
            <a:r>
              <a:rPr lang="en-US" b="1" dirty="0" smtClean="0">
                <a:solidFill>
                  <a:srgbClr val="00B0F0"/>
                </a:solidFill>
              </a:rPr>
              <a:t>IBM </a:t>
            </a:r>
            <a:r>
              <a:rPr lang="en-US" b="1" dirty="0" err="1" smtClean="0">
                <a:solidFill>
                  <a:srgbClr val="00B0F0"/>
                </a:solidFill>
              </a:rPr>
              <a:t>Almaden</a:t>
            </a:r>
            <a:endParaRPr lang="en-US" b="1" dirty="0" smtClean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err="1" smtClean="0"/>
              <a:t>TexPoint</a:t>
            </a:r>
            <a:r>
              <a:rPr lang="en-US" dirty="0" smtClean="0"/>
              <a:t> fonts used in EMF. </a:t>
            </a:r>
          </a:p>
          <a:p>
            <a:r>
              <a:rPr lang="en-US" dirty="0" smtClean="0"/>
              <a:t>Read the </a:t>
            </a:r>
            <a:r>
              <a:rPr lang="en-US" dirty="0" err="1" smtClean="0"/>
              <a:t>TexPoint</a:t>
            </a:r>
            <a:r>
              <a:rPr lang="en-US" dirty="0" smtClean="0"/>
              <a:t> manual before you delete this box.: </a:t>
            </a:r>
            <a:r>
              <a:rPr lang="en-US" dirty="0" smtClean="0">
                <a:latin typeface="CMMI10"/>
              </a:rPr>
              <a:t>A</a:t>
            </a:r>
            <a:r>
              <a:rPr lang="en-US" dirty="0" smtClean="0">
                <a:latin typeface="CMR10"/>
              </a:rPr>
              <a:t>A</a:t>
            </a:r>
            <a:r>
              <a:rPr lang="en-US" dirty="0" smtClean="0">
                <a:latin typeface="CMSY10ORIG"/>
              </a:rPr>
              <a:t>A</a:t>
            </a:r>
            <a:r>
              <a:rPr lang="en-US" dirty="0" smtClean="0">
                <a:latin typeface="CMEX10"/>
              </a:rPr>
              <a:t>A</a:t>
            </a:r>
            <a:r>
              <a:rPr lang="en-US" dirty="0" smtClean="0">
                <a:latin typeface="CMMI7"/>
              </a:rPr>
              <a:t>A</a:t>
            </a:r>
            <a:r>
              <a:rPr lang="en-US" dirty="0" smtClean="0">
                <a:latin typeface="CMR7"/>
              </a:rPr>
              <a:t>A</a:t>
            </a:r>
            <a:r>
              <a:rPr lang="en-US" dirty="0" smtClean="0">
                <a:latin typeface="CMSY7"/>
              </a:rPr>
              <a:t>A</a:t>
            </a:r>
            <a:r>
              <a:rPr lang="en-US" dirty="0" smtClean="0">
                <a:latin typeface="CMMI5"/>
              </a:rPr>
              <a:t>A</a:t>
            </a:r>
            <a:r>
              <a:rPr lang="en-US" dirty="0" smtClean="0">
                <a:latin typeface="CMR5"/>
              </a:rPr>
              <a:t>A</a:t>
            </a:r>
            <a:r>
              <a:rPr lang="en-US" dirty="0" smtClean="0">
                <a:latin typeface="CMSY10"/>
              </a:rPr>
              <a:t>A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133600"/>
            <a:ext cx="5486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&quot;No&quot; Symbol 8"/>
          <p:cNvSpPr/>
          <p:nvPr/>
        </p:nvSpPr>
        <p:spPr>
          <a:xfrm>
            <a:off x="2362200" y="2057400"/>
            <a:ext cx="4572000" cy="3733800"/>
          </a:xfrm>
          <a:prstGeom prst="noSmoking">
            <a:avLst/>
          </a:prstGeom>
          <a:solidFill>
            <a:srgbClr val="FF0000"/>
          </a:solidFill>
          <a:ln w="127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9502" y="2895600"/>
            <a:ext cx="5524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MOD6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3776990"/>
            <a:ext cx="6286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MOD6</a:t>
            </a:r>
            <a:endParaRPr lang="en-US" sz="9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914400" y="3048000"/>
            <a:ext cx="261919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2945011"/>
            <a:ext cx="2667000" cy="2954655"/>
          </a:xfrm>
          <a:prstGeom prst="rect">
            <a:avLst/>
          </a:prstGeom>
          <a:noFill/>
          <a:effectLst>
            <a:outerShdw blurRad="50800" dist="50800" sx="23000" sy="23000" algn="ctr" rotWithShape="0">
              <a:srgbClr val="00000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x</a:t>
            </a:r>
            <a:r>
              <a:rPr lang="en-US" sz="2400" b="1" baseline="-25000" dirty="0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1	         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Size =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n</a:t>
            </a:r>
            <a:r>
              <a:rPr lang="en-US" sz="2800" b="1" baseline="30000" dirty="0" err="1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c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	</a:t>
            </a:r>
            <a:r>
              <a:rPr lang="en-US" sz="2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endParaRPr lang="en-US" sz="2000" dirty="0" smtClean="0">
              <a:solidFill>
                <a:srgbClr val="92D05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000" dirty="0" smtClean="0">
              <a:solidFill>
                <a:srgbClr val="92D05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6600" dirty="0" smtClean="0"/>
          </a:p>
          <a:p>
            <a:r>
              <a:rPr lang="en-US" sz="2400" b="1" dirty="0" err="1" smtClean="0">
                <a:solidFill>
                  <a:srgbClr val="C00000"/>
                </a:solidFill>
                <a:latin typeface="+mj-lt"/>
              </a:rPr>
              <a:t>x</a:t>
            </a:r>
            <a:r>
              <a:rPr lang="en-US" sz="2400" b="1" baseline="-25000" dirty="0" err="1" smtClean="0">
                <a:solidFill>
                  <a:srgbClr val="C00000"/>
                </a:solidFill>
                <a:latin typeface="+mj-lt"/>
              </a:rPr>
              <a:t>n</a:t>
            </a:r>
            <a:endParaRPr lang="en-US" sz="2400" b="1" baseline="-25000" dirty="0" smtClean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048000"/>
            <a:ext cx="261919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1583353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A faster C-SAT algorithm uncovers a “strength” in less-than-exponential algorithms!</a:t>
            </a: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&quot;No&quot; Symbol 8"/>
          <p:cNvSpPr/>
          <p:nvPr/>
        </p:nvSpPr>
        <p:spPr>
          <a:xfrm>
            <a:off x="5334000" y="2971800"/>
            <a:ext cx="2971800" cy="2743200"/>
          </a:xfrm>
          <a:prstGeom prst="noSmoking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360622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O(2</a:t>
            </a:r>
            <a:r>
              <a:rPr lang="en-US" sz="3200" b="1" baseline="30000" dirty="0" smtClean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n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 /n</a:t>
            </a:r>
            <a:r>
              <a:rPr lang="en-US" sz="3200" b="1" baseline="30000" dirty="0" smtClean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10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)</a:t>
            </a:r>
            <a:endParaRPr lang="en-US" sz="3200" b="1" dirty="0">
              <a:solidFill>
                <a:srgbClr val="C0000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048000"/>
            <a:ext cx="381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10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43434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sz="2000" b="1" dirty="0">
              <a:solidFill>
                <a:srgbClr val="92D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886200" y="3733800"/>
            <a:ext cx="13716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1601" y="4191000"/>
            <a:ext cx="1542599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5791200" y="3810000"/>
            <a:ext cx="2095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NEXP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sz="4400" kern="0" dirty="0" smtClean="0">
                <a:solidFill>
                  <a:srgbClr val="FFFF00"/>
                </a:solidFill>
                <a:latin typeface="Calibri"/>
                <a:ea typeface="+mj-ea"/>
                <a:cs typeface="+mj-cs"/>
              </a:rPr>
              <a:t>Turning Positives Into Negatives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dirty="0" smtClean="0"/>
              <a:t>Outline of Proofs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371600"/>
            <a:ext cx="8001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eaLnBrk="0" hangingPunct="0">
              <a:spcBef>
                <a:spcPct val="20000"/>
              </a:spcBef>
              <a:buAutoNum type="arabicPeriod"/>
            </a:pPr>
            <a:r>
              <a:rPr lang="en-US" sz="3000" b="1" kern="0" dirty="0" smtClean="0">
                <a:solidFill>
                  <a:srgbClr val="FFC000"/>
                </a:solidFill>
                <a:latin typeface="Calibri" pitchFamily="34" charset="0"/>
              </a:rPr>
              <a:t>Show that faster ACC-SAT algorithms imply</a:t>
            </a:r>
            <a:br>
              <a:rPr lang="en-US" sz="3000" b="1" kern="0" dirty="0" smtClean="0">
                <a:solidFill>
                  <a:srgbClr val="FFC000"/>
                </a:solidFill>
                <a:latin typeface="Calibri" pitchFamily="34" charset="0"/>
              </a:rPr>
            </a:br>
            <a:r>
              <a:rPr lang="en-US" sz="3000" b="1" kern="0" dirty="0" smtClean="0">
                <a:solidFill>
                  <a:srgbClr val="FFC000"/>
                </a:solidFill>
                <a:latin typeface="Calibri" pitchFamily="34" charset="0"/>
              </a:rPr>
              <a:t>ACC Circuit Lower Bounds</a:t>
            </a:r>
          </a:p>
          <a:p>
            <a:pPr marL="514350" lvl="0" indent="-514350" eaLnBrk="0" hangingPunct="0">
              <a:spcBef>
                <a:spcPct val="20000"/>
              </a:spcBef>
              <a:buAutoNum type="arabicPeriod"/>
            </a:pPr>
            <a:r>
              <a:rPr lang="en-US" sz="3000" b="1" kern="0" dirty="0" smtClean="0">
                <a:solidFill>
                  <a:srgbClr val="FFC000"/>
                </a:solidFill>
                <a:latin typeface="Calibri" pitchFamily="34" charset="0"/>
              </a:rPr>
              <a:t>Design faster ACC-SAT algorithms!</a:t>
            </a:r>
          </a:p>
          <a:p>
            <a:pPr marL="342900" lvl="0" indent="-342900" eaLnBrk="0" hangingPunct="0">
              <a:spcBef>
                <a:spcPct val="20000"/>
              </a:spcBef>
            </a:pPr>
            <a:endParaRPr lang="en-US" sz="2000" kern="0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en-US" sz="2600" b="1" u="sng" kern="0" dirty="0" smtClean="0">
                <a:solidFill>
                  <a:srgbClr val="92D050"/>
                </a:solidFill>
                <a:latin typeface="Calibri" pitchFamily="34" charset="0"/>
              </a:rPr>
              <a:t>Theorem</a:t>
            </a:r>
            <a:r>
              <a:rPr lang="en-US" sz="2600" b="1" kern="0" dirty="0" smtClean="0">
                <a:solidFill>
                  <a:srgbClr val="92D050"/>
                </a:solidFill>
                <a:latin typeface="Calibri" pitchFamily="34" charset="0"/>
              </a:rPr>
              <a:t> [STOC’10]</a:t>
            </a:r>
            <a:r>
              <a:rPr lang="en-US" sz="2600" b="1" kern="0" dirty="0" smtClean="0">
                <a:solidFill>
                  <a:srgbClr val="FFFFFF"/>
                </a:solidFill>
                <a:latin typeface="Calibri" pitchFamily="34" charset="0"/>
              </a:rPr>
              <a:t>  </a:t>
            </a:r>
            <a:r>
              <a:rPr lang="en-US" sz="2600" kern="0" dirty="0" smtClean="0">
                <a:solidFill>
                  <a:srgbClr val="FFFFFF"/>
                </a:solidFill>
                <a:latin typeface="Calibri" pitchFamily="34" charset="0"/>
              </a:rPr>
              <a:t>Let a(n) </a:t>
            </a:r>
            <a:r>
              <a:rPr lang="en-US" sz="2600" kern="0" dirty="0" smtClean="0">
                <a:solidFill>
                  <a:srgbClr val="FFFFFF"/>
                </a:solidFill>
                <a:latin typeface="cmsy10"/>
              </a:rPr>
              <a:t>¸</a:t>
            </a:r>
            <a:r>
              <a:rPr lang="en-US" sz="2600" kern="0" dirty="0" smtClean="0">
                <a:solidFill>
                  <a:srgbClr val="FFFFFF"/>
                </a:solidFill>
                <a:latin typeface="Calibri" pitchFamily="34" charset="0"/>
              </a:rPr>
              <a:t> n</a:t>
            </a:r>
            <a:r>
              <a:rPr lang="en-US" sz="2600" kern="0" baseline="30000" dirty="0" smtClean="0">
                <a:solidFill>
                  <a:srgbClr val="FFFFFF"/>
                </a:solidFill>
                <a:latin typeface="cmmi10"/>
              </a:rPr>
              <a:t>!</a:t>
            </a:r>
            <a:r>
              <a:rPr lang="en-US" sz="2600" kern="0" baseline="30000" dirty="0" smtClean="0">
                <a:solidFill>
                  <a:srgbClr val="FFFFFF"/>
                </a:solidFill>
                <a:latin typeface="Calibri"/>
              </a:rPr>
              <a:t>(1)</a:t>
            </a:r>
            <a:endParaRPr lang="en-US" sz="2600" kern="0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en-US" sz="2600" kern="0" dirty="0" smtClean="0">
                <a:solidFill>
                  <a:srgbClr val="FFFFFF"/>
                </a:solidFill>
                <a:latin typeface="Calibri" pitchFamily="34" charset="0"/>
              </a:rPr>
              <a:t>Circuit SAT with n inputs and a(n) size in </a:t>
            </a:r>
            <a:r>
              <a:rPr lang="en-US" sz="2600" kern="0" dirty="0" smtClean="0">
                <a:solidFill>
                  <a:srgbClr val="FFFFFF"/>
                </a:solidFill>
                <a:latin typeface="Calibri"/>
              </a:rPr>
              <a:t>O(2</a:t>
            </a:r>
            <a:r>
              <a:rPr lang="en-US" sz="2600" kern="0" baseline="30000" dirty="0" smtClean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2600" kern="0" dirty="0" smtClean="0">
                <a:solidFill>
                  <a:srgbClr val="FFFFFF"/>
                </a:solidFill>
                <a:latin typeface="Calibri"/>
              </a:rPr>
              <a:t>/a(n</a:t>
            </a:r>
            <a:r>
              <a:rPr lang="en-US" sz="2600" kern="0" dirty="0" smtClean="0">
                <a:solidFill>
                  <a:srgbClr val="FFFFFF"/>
                </a:solidFill>
                <a:latin typeface="Calibri" pitchFamily="34" charset="0"/>
              </a:rPr>
              <a:t>)) time  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en-US" sz="2600" kern="0" dirty="0" smtClean="0">
                <a:solidFill>
                  <a:srgbClr val="FFFFFF"/>
                </a:solidFill>
                <a:latin typeface="cmsy10"/>
              </a:rPr>
              <a:t>)</a:t>
            </a:r>
            <a:r>
              <a:rPr lang="en-US" sz="2600" kern="0" dirty="0" smtClean="0">
                <a:solidFill>
                  <a:srgbClr val="FFFFFF"/>
                </a:solidFill>
                <a:latin typeface="Calibri" pitchFamily="34" charset="0"/>
              </a:rPr>
              <a:t>  </a:t>
            </a:r>
            <a:r>
              <a:rPr lang="en-US" sz="2600" b="1" kern="0" dirty="0" smtClean="0">
                <a:solidFill>
                  <a:srgbClr val="FFFFFF"/>
                </a:solidFill>
                <a:latin typeface="Calibri" pitchFamily="34" charset="0"/>
              </a:rPr>
              <a:t>NEXP</a:t>
            </a:r>
            <a:r>
              <a:rPr lang="en-US" sz="2600" kern="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2600" kern="0" dirty="0" smtClean="0">
                <a:solidFill>
                  <a:srgbClr val="FFFFFF"/>
                </a:solidFill>
                <a:latin typeface="msbm10"/>
              </a:rPr>
              <a:t>*</a:t>
            </a:r>
            <a:r>
              <a:rPr lang="en-US" sz="2600" kern="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2600" b="1" kern="0" dirty="0" smtClean="0">
                <a:solidFill>
                  <a:srgbClr val="FFFFFF"/>
                </a:solidFill>
                <a:latin typeface="Calibri" pitchFamily="34" charset="0"/>
              </a:rPr>
              <a:t>P/poly</a:t>
            </a:r>
          </a:p>
          <a:p>
            <a:pPr marL="342900" lvl="0" indent="-342900" eaLnBrk="0" hangingPunct="0">
              <a:spcBef>
                <a:spcPct val="20000"/>
              </a:spcBef>
            </a:pPr>
            <a:endParaRPr lang="en-US" sz="1000" b="1" kern="0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en-US" sz="2600" b="1" u="sng" kern="0" dirty="0" smtClean="0">
                <a:solidFill>
                  <a:srgbClr val="92D050"/>
                </a:solidFill>
                <a:latin typeface="Calibri" pitchFamily="34" charset="0"/>
              </a:rPr>
              <a:t>Proof Idea:</a:t>
            </a:r>
            <a:r>
              <a:rPr lang="en-US" sz="2600" b="1" kern="0" dirty="0" smtClean="0">
                <a:solidFill>
                  <a:srgbClr val="FFFFFF"/>
                </a:solidFill>
                <a:latin typeface="Calibri" pitchFamily="34" charset="0"/>
              </a:rPr>
              <a:t>  </a:t>
            </a:r>
            <a:r>
              <a:rPr lang="en-US" sz="2600" kern="0" dirty="0" smtClean="0">
                <a:solidFill>
                  <a:srgbClr val="FFFFFF"/>
                </a:solidFill>
                <a:latin typeface="Calibri" pitchFamily="34" charset="0"/>
              </a:rPr>
              <a:t>Show that if both</a:t>
            </a:r>
            <a:br>
              <a:rPr lang="en-US" sz="2600" kern="0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sz="2600" kern="0" dirty="0" smtClean="0">
                <a:solidFill>
                  <a:srgbClr val="FFFF00"/>
                </a:solidFill>
                <a:latin typeface="Calibri" pitchFamily="34" charset="0"/>
              </a:rPr>
              <a:t>Circuit SAT in </a:t>
            </a:r>
            <a:r>
              <a:rPr lang="en-US" sz="2600" kern="0" dirty="0" smtClean="0">
                <a:solidFill>
                  <a:srgbClr val="FFFF00"/>
                </a:solidFill>
                <a:latin typeface="Calibri"/>
              </a:rPr>
              <a:t>O(2</a:t>
            </a:r>
            <a:r>
              <a:rPr lang="en-US" sz="2600" kern="0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n-US" sz="2600" kern="0" dirty="0" smtClean="0">
                <a:solidFill>
                  <a:srgbClr val="FFFF00"/>
                </a:solidFill>
                <a:latin typeface="Calibri"/>
              </a:rPr>
              <a:t>/a(n</a:t>
            </a:r>
            <a:r>
              <a:rPr lang="en-US" sz="2600" kern="0" dirty="0" smtClean="0">
                <a:solidFill>
                  <a:srgbClr val="FFFF00"/>
                </a:solidFill>
                <a:latin typeface="Calibri" pitchFamily="34" charset="0"/>
              </a:rPr>
              <a:t>)) time   and  </a:t>
            </a:r>
            <a:r>
              <a:rPr lang="en-US" sz="2600" b="1" kern="0" dirty="0" smtClean="0">
                <a:solidFill>
                  <a:srgbClr val="FFFF00"/>
                </a:solidFill>
                <a:latin typeface="Calibri" pitchFamily="34" charset="0"/>
              </a:rPr>
              <a:t>NEXP</a:t>
            </a:r>
            <a:r>
              <a:rPr lang="en-US" sz="2600" kern="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600" kern="0" dirty="0" smtClean="0">
                <a:solidFill>
                  <a:srgbClr val="FFFF00"/>
                </a:solidFill>
                <a:latin typeface="cmsy10"/>
              </a:rPr>
              <a:t>µ</a:t>
            </a:r>
            <a:r>
              <a:rPr lang="en-US" sz="2600" kern="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600" b="1" kern="0" dirty="0" smtClean="0">
                <a:solidFill>
                  <a:srgbClr val="FFFF00"/>
                </a:solidFill>
                <a:latin typeface="Calibri" pitchFamily="34" charset="0"/>
              </a:rPr>
              <a:t>P/poly</a:t>
            </a:r>
            <a:r>
              <a:rPr lang="en-US" sz="3200" kern="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en-US" sz="2600" kern="0" dirty="0" smtClean="0">
                <a:solidFill>
                  <a:srgbClr val="FFFFFF"/>
                </a:solidFill>
                <a:latin typeface="Calibri" pitchFamily="34" charset="0"/>
              </a:rPr>
              <a:t>then </a:t>
            </a:r>
            <a:r>
              <a:rPr lang="en-US" sz="2600" kern="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600" b="1" kern="0" dirty="0" smtClean="0">
                <a:solidFill>
                  <a:srgbClr val="FFFF00"/>
                </a:solidFill>
                <a:latin typeface="Calibri"/>
              </a:rPr>
              <a:t>NTIME[2</a:t>
            </a:r>
            <a:r>
              <a:rPr lang="en-US" sz="2600" b="1" kern="0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n-US" sz="2600" b="1" kern="0" dirty="0" smtClean="0">
                <a:solidFill>
                  <a:srgbClr val="FFFF00"/>
                </a:solidFill>
                <a:latin typeface="Calibri" pitchFamily="34" charset="0"/>
              </a:rPr>
              <a:t>] </a:t>
            </a:r>
            <a:r>
              <a:rPr lang="en-US" sz="2600" b="1" kern="0" dirty="0" smtClean="0">
                <a:solidFill>
                  <a:srgbClr val="FFFF00"/>
                </a:solidFill>
                <a:latin typeface="cmsy10"/>
              </a:rPr>
              <a:t>µ</a:t>
            </a:r>
            <a:r>
              <a:rPr lang="en-US" sz="2600" b="1" kern="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600" b="1" kern="0" dirty="0" smtClean="0">
                <a:solidFill>
                  <a:srgbClr val="FFFF00"/>
                </a:solidFill>
                <a:latin typeface="Calibri"/>
              </a:rPr>
              <a:t>NTIME[o(2</a:t>
            </a:r>
            <a:r>
              <a:rPr lang="en-US" sz="2600" b="1" kern="0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n-US" sz="2600" b="1" kern="0" dirty="0" smtClean="0">
                <a:solidFill>
                  <a:srgbClr val="FFFF00"/>
                </a:solidFill>
                <a:latin typeface="Calibri" pitchFamily="34" charset="0"/>
              </a:rPr>
              <a:t>)]</a:t>
            </a:r>
            <a:r>
              <a:rPr lang="en-US" sz="2600" kern="0" dirty="0" smtClean="0">
                <a:solidFill>
                  <a:srgbClr val="FFFF00"/>
                </a:solidFill>
                <a:latin typeface="Calibri" pitchFamily="34" charset="0"/>
              </a:rPr>
              <a:t> 	  </a:t>
            </a:r>
            <a:r>
              <a:rPr lang="en-US" sz="2600" kern="0" dirty="0" smtClean="0">
                <a:solidFill>
                  <a:srgbClr val="FFC000"/>
                </a:solidFill>
                <a:latin typeface="Calibri" pitchFamily="34" charset="0"/>
              </a:rPr>
              <a:t>(contradiction)</a:t>
            </a:r>
            <a:endParaRPr lang="en-US" sz="2600" kern="0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endParaRPr lang="en-US" sz="1000" b="1" kern="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dirty="0" smtClean="0"/>
              <a:t>Outline of Proofs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371600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eaLnBrk="0" hangingPunct="0">
              <a:spcBef>
                <a:spcPct val="20000"/>
              </a:spcBef>
              <a:buAutoNum type="arabicPeriod"/>
            </a:pPr>
            <a:r>
              <a:rPr lang="en-US" sz="3000" b="1" kern="0" dirty="0" smtClean="0">
                <a:solidFill>
                  <a:srgbClr val="FFC000"/>
                </a:solidFill>
                <a:latin typeface="Calibri" pitchFamily="34" charset="0"/>
              </a:rPr>
              <a:t>Show that faster ACC-SAT algorithms imply </a:t>
            </a:r>
            <a:br>
              <a:rPr lang="en-US" sz="3000" b="1" kern="0" dirty="0" smtClean="0">
                <a:solidFill>
                  <a:srgbClr val="FFC000"/>
                </a:solidFill>
                <a:latin typeface="Calibri" pitchFamily="34" charset="0"/>
              </a:rPr>
            </a:br>
            <a:r>
              <a:rPr lang="en-US" sz="3000" b="1" kern="0" dirty="0" smtClean="0">
                <a:solidFill>
                  <a:srgbClr val="FFC000"/>
                </a:solidFill>
                <a:latin typeface="Calibri" pitchFamily="34" charset="0"/>
              </a:rPr>
              <a:t>ACC Circuit Lower Bounds</a:t>
            </a:r>
          </a:p>
          <a:p>
            <a:pPr marL="342900" lvl="0" indent="-342900" eaLnBrk="0" hangingPunct="0">
              <a:spcBef>
                <a:spcPct val="20000"/>
              </a:spcBef>
            </a:pPr>
            <a:endParaRPr lang="en-US" sz="1000" b="1" kern="0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600" b="1" u="sng" kern="0" dirty="0" smtClean="0">
                <a:solidFill>
                  <a:srgbClr val="92D050"/>
                </a:solidFill>
                <a:latin typeface="Calibri" pitchFamily="34" charset="0"/>
              </a:rPr>
              <a:t>Theorem</a:t>
            </a:r>
            <a:r>
              <a:rPr lang="en-US" sz="2600" b="1" kern="0" dirty="0" smtClean="0">
                <a:solidFill>
                  <a:srgbClr val="FFFFFF"/>
                </a:solidFill>
                <a:latin typeface="Calibri" pitchFamily="34" charset="0"/>
              </a:rPr>
              <a:t>  (Example)  </a:t>
            </a:r>
            <a:br>
              <a:rPr lang="en-US" sz="2600" b="1" kern="0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sz="2600" kern="0" dirty="0" smtClean="0">
                <a:solidFill>
                  <a:srgbClr val="FFFFFF"/>
                </a:solidFill>
                <a:latin typeface="Calibri" pitchFamily="34" charset="0"/>
              </a:rPr>
              <a:t>If ACC Circuit SAT with n inputs and </a:t>
            </a:r>
            <a:r>
              <a:rPr lang="en-US" sz="2400" dirty="0" smtClean="0">
                <a:solidFill>
                  <a:schemeClr val="bg1"/>
                </a:solidFill>
                <a:latin typeface="Calibri"/>
              </a:rPr>
              <a:t>2</a:t>
            </a:r>
            <a:r>
              <a:rPr lang="en-US" sz="2600" baseline="30000" dirty="0" smtClean="0">
                <a:solidFill>
                  <a:schemeClr val="bg1"/>
                </a:solidFill>
                <a:latin typeface="Calibri"/>
              </a:rPr>
              <a:t>n</a:t>
            </a:r>
            <a:r>
              <a:rPr lang="el-GR" sz="2600" baseline="50000" dirty="0" smtClean="0">
                <a:solidFill>
                  <a:schemeClr val="bg1"/>
                </a:solidFill>
                <a:latin typeface="Calibri"/>
                <a:ea typeface="Cambria Math"/>
              </a:rPr>
              <a:t>ε</a:t>
            </a:r>
            <a:r>
              <a:rPr lang="en-US" sz="2600" kern="0" dirty="0" smtClean="0">
                <a:solidFill>
                  <a:srgbClr val="FFFFFF"/>
                </a:solidFill>
                <a:latin typeface="Calibri" pitchFamily="34" charset="0"/>
              </a:rPr>
              <a:t> size is in </a:t>
            </a:r>
            <a:r>
              <a:rPr lang="en-US" sz="2600" kern="0" dirty="0" smtClean="0">
                <a:solidFill>
                  <a:srgbClr val="FFFF00"/>
                </a:solidFill>
                <a:latin typeface="Calibri"/>
              </a:rPr>
              <a:t>O(2</a:t>
            </a:r>
            <a:r>
              <a:rPr lang="en-US" sz="2600" kern="0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n-US" sz="2600" kern="0" dirty="0" smtClean="0">
                <a:solidFill>
                  <a:srgbClr val="FFFF00"/>
                </a:solidFill>
                <a:latin typeface="Calibri"/>
              </a:rPr>
              <a:t>/n</a:t>
            </a:r>
            <a:r>
              <a:rPr lang="en-US" sz="2600" kern="0" baseline="30000" dirty="0" smtClean="0">
                <a:solidFill>
                  <a:srgbClr val="FFFF00"/>
                </a:solidFill>
                <a:latin typeface="Calibri"/>
              </a:rPr>
              <a:t>10</a:t>
            </a:r>
            <a:r>
              <a:rPr lang="en-US" sz="2600" kern="0" dirty="0" smtClean="0">
                <a:solidFill>
                  <a:srgbClr val="FFFF00"/>
                </a:solidFill>
                <a:latin typeface="Calibri" pitchFamily="34" charset="0"/>
              </a:rPr>
              <a:t>) </a:t>
            </a:r>
            <a:r>
              <a:rPr lang="en-US" sz="2600" kern="0" dirty="0" smtClean="0">
                <a:solidFill>
                  <a:srgbClr val="FFFFFF"/>
                </a:solidFill>
                <a:latin typeface="Calibri" pitchFamily="34" charset="0"/>
              </a:rPr>
              <a:t>time, then </a:t>
            </a:r>
            <a:r>
              <a:rPr lang="en-US" sz="2600" b="1" kern="0" dirty="0" smtClean="0">
                <a:solidFill>
                  <a:srgbClr val="FFFFFF"/>
                </a:solidFill>
                <a:latin typeface="Calibri"/>
              </a:rPr>
              <a:t>EXP</a:t>
            </a:r>
            <a:r>
              <a:rPr lang="en-US" sz="2600" b="1" kern="0" baseline="30000" dirty="0" smtClean="0">
                <a:solidFill>
                  <a:srgbClr val="FFFFFF"/>
                </a:solidFill>
                <a:latin typeface="Calibri"/>
              </a:rPr>
              <a:t>NP</a:t>
            </a:r>
            <a:r>
              <a:rPr lang="en-US" sz="2600" kern="0" dirty="0" smtClean="0">
                <a:solidFill>
                  <a:srgbClr val="FFFFFF"/>
                </a:solidFill>
                <a:latin typeface="Calibri" pitchFamily="34" charset="0"/>
              </a:rPr>
              <a:t> doesn’t have </a:t>
            </a:r>
            <a:r>
              <a:rPr lang="en-US" sz="2400" dirty="0" smtClean="0">
                <a:solidFill>
                  <a:schemeClr val="bg1"/>
                </a:solidFill>
                <a:latin typeface="Calibri"/>
              </a:rPr>
              <a:t>2</a:t>
            </a:r>
            <a:r>
              <a:rPr lang="en-US" sz="2600" baseline="30000" dirty="0" smtClean="0">
                <a:solidFill>
                  <a:schemeClr val="bg1"/>
                </a:solidFill>
                <a:latin typeface="Calibri"/>
              </a:rPr>
              <a:t>O(n</a:t>
            </a:r>
            <a:r>
              <a:rPr lang="el-GR" sz="2600" baseline="50000" dirty="0" smtClean="0">
                <a:solidFill>
                  <a:schemeClr val="bg1"/>
                </a:solidFill>
                <a:latin typeface="Calibri"/>
                <a:ea typeface="Cambria Math"/>
              </a:rPr>
              <a:t>ε</a:t>
            </a:r>
            <a:r>
              <a:rPr lang="en-US" sz="2600" baseline="30000" dirty="0" smtClean="0">
                <a:solidFill>
                  <a:schemeClr val="bg1"/>
                </a:solidFill>
                <a:latin typeface="Calibri"/>
              </a:rPr>
              <a:t>)</a:t>
            </a:r>
            <a:r>
              <a:rPr lang="en-US" sz="26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2600" kern="0" dirty="0" smtClean="0">
                <a:solidFill>
                  <a:srgbClr val="FFFFFF"/>
                </a:solidFill>
                <a:latin typeface="Calibri" pitchFamily="34" charset="0"/>
              </a:rPr>
              <a:t>size ACC circuits. </a:t>
            </a:r>
          </a:p>
          <a:p>
            <a:pPr marL="342900" lvl="0" indent="-342900" eaLnBrk="0" hangingPunct="0">
              <a:spcBef>
                <a:spcPct val="20000"/>
              </a:spcBef>
            </a:pPr>
            <a:endParaRPr lang="en-US" sz="2000" b="1" kern="0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514350" lvl="0" indent="-514350" eaLnBrk="0" hangingPunct="0">
              <a:spcBef>
                <a:spcPct val="20000"/>
              </a:spcBef>
              <a:buFont typeface="+mj-lt"/>
              <a:buAutoNum type="arabicPeriod" startAt="2"/>
            </a:pPr>
            <a:r>
              <a:rPr lang="en-US" sz="3000" b="1" kern="0" dirty="0" smtClean="0">
                <a:solidFill>
                  <a:srgbClr val="FFC000"/>
                </a:solidFill>
                <a:latin typeface="Calibri" pitchFamily="34" charset="0"/>
              </a:rPr>
              <a:t>Design faster ACC-SAT algorithms</a:t>
            </a:r>
          </a:p>
          <a:p>
            <a:pPr marL="342900" lvl="0" indent="-342900" eaLnBrk="0" hangingPunct="0">
              <a:spcBef>
                <a:spcPct val="20000"/>
              </a:spcBef>
            </a:pPr>
            <a:endParaRPr lang="en-US" sz="800" b="1" kern="0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600" b="1" u="sng" kern="0" dirty="0" smtClean="0">
                <a:solidFill>
                  <a:srgbClr val="92D050"/>
                </a:solidFill>
                <a:latin typeface="Calibri" pitchFamily="34" charset="0"/>
              </a:rPr>
              <a:t>Theorem</a:t>
            </a:r>
            <a:r>
              <a:rPr lang="en-US" sz="2600" kern="0" dirty="0" smtClean="0">
                <a:solidFill>
                  <a:srgbClr val="92D050"/>
                </a:solidFill>
                <a:latin typeface="Calibri" pitchFamily="34" charset="0"/>
              </a:rPr>
              <a:t>  </a:t>
            </a:r>
            <a:r>
              <a:rPr lang="en-US" sz="2600" kern="0" dirty="0" smtClean="0">
                <a:solidFill>
                  <a:schemeClr val="bg1"/>
                </a:solidFill>
                <a:latin typeface="Calibri" pitchFamily="34" charset="0"/>
              </a:rPr>
              <a:t>For all d, m there’s an </a:t>
            </a:r>
            <a:r>
              <a:rPr lang="el-GR" sz="2600" kern="0" dirty="0" smtClean="0">
                <a:solidFill>
                  <a:schemeClr val="bg1"/>
                </a:solidFill>
                <a:latin typeface="Calibri"/>
              </a:rPr>
              <a:t>ε</a:t>
            </a:r>
            <a:r>
              <a:rPr lang="en-US" sz="2600" kern="0" dirty="0" smtClean="0">
                <a:solidFill>
                  <a:schemeClr val="bg1"/>
                </a:solidFill>
                <a:latin typeface="Calibri"/>
              </a:rPr>
              <a:t> &gt; 0 such that </a:t>
            </a:r>
            <a:br>
              <a:rPr lang="en-US" sz="2600" kern="0" dirty="0" smtClean="0">
                <a:solidFill>
                  <a:schemeClr val="bg1"/>
                </a:solidFill>
                <a:latin typeface="Calibri"/>
              </a:rPr>
            </a:br>
            <a:r>
              <a:rPr lang="en-US" sz="2600" kern="0" dirty="0" smtClean="0">
                <a:solidFill>
                  <a:schemeClr val="bg1"/>
                </a:solidFill>
                <a:latin typeface="Calibri" pitchFamily="34" charset="0"/>
              </a:rPr>
              <a:t>ACC Circuit SAT with n inputs, depth d, </a:t>
            </a:r>
            <a:r>
              <a:rPr lang="en-US" sz="2600" kern="0" dirty="0" err="1" smtClean="0">
                <a:solidFill>
                  <a:schemeClr val="bg1"/>
                </a:solidFill>
                <a:latin typeface="Calibri" pitchFamily="34" charset="0"/>
              </a:rPr>
              <a:t>MODm</a:t>
            </a:r>
            <a:r>
              <a:rPr lang="en-US" sz="2600" kern="0" dirty="0" smtClean="0">
                <a:solidFill>
                  <a:schemeClr val="bg1"/>
                </a:solidFill>
                <a:latin typeface="Calibri" pitchFamily="34" charset="0"/>
              </a:rPr>
              <a:t> gates, and </a:t>
            </a:r>
            <a:r>
              <a:rPr lang="en-US" sz="2400" dirty="0" smtClean="0">
                <a:solidFill>
                  <a:schemeClr val="bg1"/>
                </a:solidFill>
                <a:latin typeface="Calibri"/>
              </a:rPr>
              <a:t>2</a:t>
            </a:r>
            <a:r>
              <a:rPr lang="en-US" sz="2600" baseline="30000" dirty="0" smtClean="0">
                <a:solidFill>
                  <a:schemeClr val="bg1"/>
                </a:solidFill>
                <a:latin typeface="Calibri"/>
              </a:rPr>
              <a:t>n</a:t>
            </a:r>
            <a:r>
              <a:rPr lang="el-GR" sz="2600" baseline="50000" dirty="0" smtClean="0">
                <a:solidFill>
                  <a:schemeClr val="bg1"/>
                </a:solidFill>
                <a:latin typeface="Calibri"/>
                <a:ea typeface="Cambria Math"/>
              </a:rPr>
              <a:t>ε</a:t>
            </a:r>
            <a:r>
              <a:rPr lang="en-US" sz="2600" kern="0" dirty="0" smtClean="0">
                <a:solidFill>
                  <a:schemeClr val="bg1"/>
                </a:solidFill>
                <a:latin typeface="Calibri" pitchFamily="34" charset="0"/>
              </a:rPr>
              <a:t> size can be solved in </a:t>
            </a:r>
            <a:r>
              <a:rPr lang="en-US" sz="2600" kern="0" dirty="0" smtClean="0">
                <a:solidFill>
                  <a:srgbClr val="FFFF00"/>
                </a:solidFill>
                <a:latin typeface="Calibri"/>
              </a:rPr>
              <a:t>2</a:t>
            </a:r>
            <a:r>
              <a:rPr lang="en-US" sz="2600" kern="0" baseline="30000" dirty="0" smtClean="0">
                <a:solidFill>
                  <a:srgbClr val="FFFF00"/>
                </a:solidFill>
                <a:latin typeface="Calibri"/>
              </a:rPr>
              <a:t>n - </a:t>
            </a:r>
            <a:r>
              <a:rPr lang="en-US" sz="2600" kern="0" baseline="30000" dirty="0" smtClean="0">
                <a:solidFill>
                  <a:srgbClr val="FFFF00"/>
                </a:solidFill>
                <a:latin typeface="Symbol"/>
                <a:sym typeface="Symbol"/>
              </a:rPr>
              <a:t>(</a:t>
            </a:r>
            <a:r>
              <a:rPr lang="en-US" sz="2600" kern="0" baseline="30000" dirty="0" smtClean="0">
                <a:solidFill>
                  <a:srgbClr val="FFFF00"/>
                </a:solidFill>
                <a:latin typeface="Calibri"/>
                <a:sym typeface="Symbol"/>
              </a:rPr>
              <a:t>n</a:t>
            </a:r>
            <a:r>
              <a:rPr lang="el-GR" sz="2600" baseline="50000" dirty="0" smtClean="0">
                <a:solidFill>
                  <a:srgbClr val="FFFF00"/>
                </a:solidFill>
                <a:latin typeface="Calibri"/>
                <a:ea typeface="Cambria Math"/>
              </a:rPr>
              <a:t>ε</a:t>
            </a:r>
            <a:r>
              <a:rPr lang="en-US" sz="2600" kern="0" baseline="30000" dirty="0" smtClean="0">
                <a:solidFill>
                  <a:srgbClr val="FFFF00"/>
                </a:solidFill>
                <a:latin typeface="Calibri"/>
                <a:sym typeface="Symbol"/>
              </a:rPr>
              <a:t>)  </a:t>
            </a:r>
            <a:r>
              <a:rPr lang="en-US" sz="2600" kern="0" dirty="0" smtClean="0">
                <a:solidFill>
                  <a:schemeClr val="bg1"/>
                </a:solidFill>
                <a:latin typeface="Calibri" pitchFamily="34" charset="0"/>
              </a:rPr>
              <a:t>time</a:t>
            </a:r>
            <a:endParaRPr lang="en-US" sz="2600" b="1" u="sng" kern="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Talk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848683"/>
            <a:ext cx="792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+mj-lt"/>
              </a:rPr>
              <a:t>  Faster ACC SAT Algorithms </a:t>
            </a:r>
            <a:br>
              <a:rPr lang="en-US" sz="3400" dirty="0" smtClean="0">
                <a:solidFill>
                  <a:schemeClr val="bg1"/>
                </a:solidFill>
                <a:latin typeface="+mj-lt"/>
              </a:rPr>
            </a:br>
            <a:r>
              <a:rPr lang="en-US" sz="3400" dirty="0" smtClean="0">
                <a:solidFill>
                  <a:schemeClr val="bg1"/>
                </a:solidFill>
                <a:latin typeface="+mj-lt"/>
              </a:rPr>
              <a:t>    </a:t>
            </a:r>
            <a:r>
              <a:rPr lang="en-US" sz="3400" dirty="0" smtClean="0">
                <a:solidFill>
                  <a:schemeClr val="bg1"/>
                </a:solidFill>
                <a:latin typeface="cmsy10"/>
              </a:rPr>
              <a:t>)</a:t>
            </a:r>
            <a:r>
              <a:rPr lang="en-US" sz="3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400" dirty="0" smtClean="0">
                <a:solidFill>
                  <a:schemeClr val="bg1"/>
                </a:solidFill>
                <a:latin typeface="Calibri"/>
              </a:rPr>
              <a:t>2</a:t>
            </a:r>
            <a:r>
              <a:rPr lang="en-US" sz="3400" baseline="30000" dirty="0" smtClean="0">
                <a:solidFill>
                  <a:schemeClr val="bg1"/>
                </a:solidFill>
                <a:latin typeface="Calibri"/>
              </a:rPr>
              <a:t>n</a:t>
            </a:r>
            <a:r>
              <a:rPr lang="el-GR" sz="2600" baseline="50000" dirty="0" smtClean="0">
                <a:solidFill>
                  <a:schemeClr val="bg1"/>
                </a:solidFill>
                <a:latin typeface="Calibri"/>
                <a:ea typeface="Cambria Math"/>
              </a:rPr>
              <a:t>ε</a:t>
            </a:r>
            <a:r>
              <a:rPr lang="en-US" sz="3400" dirty="0" smtClean="0">
                <a:solidFill>
                  <a:schemeClr val="bg1"/>
                </a:solidFill>
                <a:latin typeface="Calibri"/>
              </a:rPr>
              <a:t> size</a:t>
            </a:r>
            <a:r>
              <a:rPr lang="en-US" sz="3400" dirty="0" smtClean="0">
                <a:solidFill>
                  <a:schemeClr val="bg1"/>
                </a:solidFill>
                <a:latin typeface="+mj-lt"/>
              </a:rPr>
              <a:t> ACC Lower Bounds for </a:t>
            </a:r>
            <a:r>
              <a:rPr lang="en-US" sz="3400" dirty="0" smtClean="0">
                <a:solidFill>
                  <a:schemeClr val="bg1"/>
                </a:solidFill>
                <a:latin typeface="Calibri"/>
              </a:rPr>
              <a:t>EXP</a:t>
            </a:r>
            <a:r>
              <a:rPr lang="en-US" sz="3400" baseline="30000" dirty="0" smtClean="0">
                <a:solidFill>
                  <a:schemeClr val="bg1"/>
                </a:solidFill>
                <a:latin typeface="Calibri"/>
              </a:rPr>
              <a:t>NP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+mj-lt"/>
              </a:rPr>
              <a:t>  Faster ACC SAT Algorithms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+mj-lt"/>
              </a:rPr>
              <a:t>  Lower Bounds for NEXP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+mj-lt"/>
              </a:rPr>
              <a:t>  Future Work</a:t>
            </a:r>
          </a:p>
          <a:p>
            <a:pPr>
              <a:buFont typeface="Arial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dirty="0" smtClean="0"/>
              <a:t>Fast ACC SAT </a:t>
            </a:r>
            <a:r>
              <a:rPr lang="en-US" b="1" dirty="0" smtClean="0">
                <a:latin typeface="cmsy10"/>
              </a:rPr>
              <a:t>) </a:t>
            </a:r>
            <a:r>
              <a:rPr lang="en-US" dirty="0" smtClean="0"/>
              <a:t>ACC Lower Bounds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525963"/>
          </a:xfrm>
        </p:spPr>
        <p:txBody>
          <a:bodyPr/>
          <a:lstStyle/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Theorem</a:t>
            </a:r>
            <a:r>
              <a:rPr lang="en-US" sz="2600" b="1" dirty="0" smtClean="0">
                <a:solidFill>
                  <a:srgbClr val="FFFFFF"/>
                </a:solidFill>
              </a:rPr>
              <a:t>  </a:t>
            </a:r>
            <a:r>
              <a:rPr lang="en-US" sz="2600" dirty="0" smtClean="0">
                <a:solidFill>
                  <a:srgbClr val="FFFFFF"/>
                </a:solidFill>
              </a:rPr>
              <a:t>If ACC SAT with n inputs and </a:t>
            </a:r>
            <a:r>
              <a:rPr lang="en-US" sz="2400" dirty="0" smtClean="0">
                <a:latin typeface="Calibri"/>
              </a:rPr>
              <a:t>2</a:t>
            </a:r>
            <a:r>
              <a:rPr lang="en-US" sz="2600" baseline="30000" dirty="0" smtClean="0">
                <a:latin typeface="Calibri"/>
              </a:rPr>
              <a:t>n</a:t>
            </a:r>
            <a:r>
              <a:rPr lang="el-GR" sz="2600" baseline="50000" dirty="0" smtClean="0">
                <a:latin typeface="Calibri"/>
                <a:ea typeface="Cambria Math"/>
              </a:rPr>
              <a:t>ε</a:t>
            </a:r>
            <a:r>
              <a:rPr lang="en-US" sz="2600" dirty="0" smtClean="0">
                <a:solidFill>
                  <a:srgbClr val="FFFFFF"/>
                </a:solidFill>
              </a:rPr>
              <a:t> size is in 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O(2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/n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10</a:t>
            </a:r>
            <a:r>
              <a:rPr lang="en-US" sz="2600" dirty="0" smtClean="0">
                <a:solidFill>
                  <a:srgbClr val="FFFFFF"/>
                </a:solidFill>
              </a:rPr>
              <a:t>) time, then 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EXP</a:t>
            </a:r>
            <a:r>
              <a:rPr lang="en-US" sz="2600" b="1" baseline="30000" dirty="0" smtClean="0">
                <a:solidFill>
                  <a:srgbClr val="FFFFFF"/>
                </a:solidFill>
                <a:latin typeface="Calibri"/>
              </a:rPr>
              <a:t>NP</a:t>
            </a:r>
            <a:r>
              <a:rPr lang="en-US" sz="2600" dirty="0" smtClean="0">
                <a:solidFill>
                  <a:srgbClr val="FFFFFF"/>
                </a:solidFill>
              </a:rPr>
              <a:t> doesn’t have </a:t>
            </a:r>
            <a:r>
              <a:rPr lang="en-US" sz="2400" dirty="0" smtClean="0">
                <a:latin typeface="Calibri"/>
              </a:rPr>
              <a:t>2</a:t>
            </a:r>
            <a:r>
              <a:rPr lang="en-US" sz="2600" baseline="30000" dirty="0" smtClean="0">
                <a:latin typeface="Calibri"/>
              </a:rPr>
              <a:t>O(n</a:t>
            </a:r>
            <a:r>
              <a:rPr lang="el-GR" sz="2600" baseline="50000" dirty="0" smtClean="0">
                <a:latin typeface="Calibri"/>
                <a:ea typeface="Cambria Math"/>
              </a:rPr>
              <a:t>ε</a:t>
            </a:r>
            <a:r>
              <a:rPr lang="en-US" sz="2600" baseline="30000" dirty="0" smtClean="0">
                <a:latin typeface="Calibri"/>
              </a:rPr>
              <a:t>)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dirty="0" smtClean="0">
                <a:solidFill>
                  <a:srgbClr val="FFFFFF"/>
                </a:solidFill>
              </a:rPr>
              <a:t>size ACC circuits. 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Proof Idea</a:t>
            </a:r>
            <a:r>
              <a:rPr lang="en-US" sz="2600" b="1" dirty="0" smtClean="0"/>
              <a:t>   </a:t>
            </a:r>
            <a:r>
              <a:rPr lang="en-US" sz="2600" dirty="0" smtClean="0"/>
              <a:t>Show that if both:</a:t>
            </a:r>
          </a:p>
          <a:p>
            <a:pPr>
              <a:buFont typeface="Arial" charset="0"/>
              <a:buChar char="•"/>
            </a:pPr>
            <a:r>
              <a:rPr lang="en-US" sz="2600" b="1" dirty="0" smtClean="0">
                <a:solidFill>
                  <a:srgbClr val="FFFF00"/>
                </a:solidFill>
              </a:rPr>
              <a:t>ACC Circuit SAT with n inputs and </a:t>
            </a:r>
            <a:r>
              <a:rPr lang="en-US" sz="2400" b="1" dirty="0" smtClean="0">
                <a:solidFill>
                  <a:srgbClr val="FFFF00"/>
                </a:solidFill>
                <a:latin typeface="Calibri"/>
              </a:rPr>
              <a:t>2</a:t>
            </a:r>
            <a:r>
              <a:rPr lang="en-US" sz="2600" b="1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l-GR" sz="2600" b="1" baseline="50000" dirty="0" smtClean="0">
                <a:solidFill>
                  <a:srgbClr val="FFFF00"/>
                </a:solidFill>
                <a:latin typeface="Calibri"/>
                <a:ea typeface="Cambria Math"/>
              </a:rPr>
              <a:t>ε</a:t>
            </a:r>
            <a:r>
              <a:rPr lang="en-US" sz="2600" b="1" dirty="0" smtClean="0">
                <a:solidFill>
                  <a:srgbClr val="FFFF00"/>
                </a:solidFill>
              </a:rPr>
              <a:t> size is in 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O(2</a:t>
            </a:r>
            <a:r>
              <a:rPr lang="en-US" sz="2600" b="1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/n</a:t>
            </a:r>
            <a:r>
              <a:rPr lang="en-US" sz="2600" b="1" baseline="30000" dirty="0" smtClean="0">
                <a:solidFill>
                  <a:srgbClr val="FFFF00"/>
                </a:solidFill>
                <a:latin typeface="Calibri"/>
              </a:rPr>
              <a:t>10</a:t>
            </a:r>
            <a:r>
              <a:rPr lang="en-US" sz="2600" b="1" dirty="0" smtClean="0">
                <a:solidFill>
                  <a:srgbClr val="FFFF00"/>
                </a:solidFill>
              </a:rPr>
              <a:t>)</a:t>
            </a:r>
          </a:p>
          <a:p>
            <a:pPr>
              <a:buFont typeface="Arial" charset="0"/>
              <a:buChar char="•"/>
            </a:pP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EXP</a:t>
            </a:r>
            <a:r>
              <a:rPr lang="en-US" sz="2600" b="1" baseline="30000" dirty="0" smtClean="0">
                <a:solidFill>
                  <a:srgbClr val="FFFF00"/>
                </a:solidFill>
                <a:latin typeface="Calibri"/>
              </a:rPr>
              <a:t>NP</a:t>
            </a:r>
            <a:r>
              <a:rPr lang="en-US" sz="2600" b="1" dirty="0" smtClean="0">
                <a:solidFill>
                  <a:srgbClr val="FFFF00"/>
                </a:solidFill>
              </a:rPr>
              <a:t> has </a:t>
            </a:r>
            <a:r>
              <a:rPr lang="en-US" sz="2400" b="1" dirty="0" smtClean="0">
                <a:solidFill>
                  <a:srgbClr val="FFFF00"/>
                </a:solidFill>
                <a:latin typeface="Calibri"/>
              </a:rPr>
              <a:t>2</a:t>
            </a:r>
            <a:r>
              <a:rPr lang="en-US" sz="2600" b="1" baseline="30000" dirty="0" smtClean="0">
                <a:solidFill>
                  <a:srgbClr val="FFFF00"/>
                </a:solidFill>
                <a:latin typeface="Calibri"/>
              </a:rPr>
              <a:t>O(n</a:t>
            </a:r>
            <a:r>
              <a:rPr lang="el-GR" sz="2600" b="1" baseline="50000" dirty="0" smtClean="0">
                <a:solidFill>
                  <a:srgbClr val="FFFF00"/>
                </a:solidFill>
                <a:latin typeface="Calibri"/>
                <a:ea typeface="Cambria Math"/>
              </a:rPr>
              <a:t>ε</a:t>
            </a:r>
            <a:r>
              <a:rPr lang="en-US" sz="2600" b="1" baseline="30000" dirty="0" smtClean="0">
                <a:solidFill>
                  <a:srgbClr val="FFFF00"/>
                </a:solidFill>
                <a:latin typeface="Calibri"/>
              </a:rPr>
              <a:t>)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</a:rPr>
              <a:t>size ACC circuits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600" dirty="0" smtClean="0"/>
              <a:t>then 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NTIME[2</a:t>
            </a:r>
            <a:r>
              <a:rPr lang="en-US" sz="2600" b="1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rgbClr val="FFFF00"/>
                </a:solidFill>
              </a:rPr>
              <a:t>] </a:t>
            </a:r>
            <a:r>
              <a:rPr lang="en-US" sz="2600" b="1" dirty="0" smtClean="0">
                <a:solidFill>
                  <a:srgbClr val="FFFF00"/>
                </a:solidFill>
                <a:latin typeface="cmsy10"/>
              </a:rPr>
              <a:t>µ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NTIME[o(2</a:t>
            </a:r>
            <a:r>
              <a:rPr lang="en-US" sz="2600" b="1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rgbClr val="FFFF00"/>
                </a:solidFill>
              </a:rPr>
              <a:t>)]</a:t>
            </a:r>
            <a:r>
              <a:rPr lang="en-US" sz="2600" dirty="0" smtClean="0">
                <a:solidFill>
                  <a:srgbClr val="FFFF00"/>
                </a:solidFill>
              </a:rPr>
              <a:t>    </a:t>
            </a:r>
            <a:r>
              <a:rPr lang="en-US" sz="2600" b="1" dirty="0" smtClean="0">
                <a:solidFill>
                  <a:srgbClr val="DF6C63"/>
                </a:solidFill>
              </a:rPr>
              <a:t>(contradiction!)</a:t>
            </a:r>
            <a:r>
              <a:rPr lang="en-US" sz="2600" dirty="0" smtClean="0">
                <a:solidFill>
                  <a:srgbClr val="FFFF00"/>
                </a:solidFill>
              </a:rPr>
              <a:t/>
            </a:r>
            <a:br>
              <a:rPr lang="en-US" sz="2600" dirty="0" smtClean="0">
                <a:solidFill>
                  <a:srgbClr val="FFFF00"/>
                </a:solidFill>
              </a:rPr>
            </a:br>
            <a:endParaRPr lang="en-US" sz="2000" b="1" dirty="0" smtClean="0"/>
          </a:p>
          <a:p>
            <a:pPr>
              <a:buNone/>
            </a:pPr>
            <a:r>
              <a:rPr lang="en-US" sz="2600" b="1" dirty="0" smtClean="0">
                <a:solidFill>
                  <a:srgbClr val="FF9E1D"/>
                </a:solidFill>
              </a:rPr>
              <a:t>For every L </a:t>
            </a:r>
            <a:r>
              <a:rPr lang="en-US" sz="2600" b="1" dirty="0" smtClean="0">
                <a:solidFill>
                  <a:srgbClr val="FF9E1D"/>
                </a:solidFill>
                <a:latin typeface="cmsy10"/>
              </a:rPr>
              <a:t>2</a:t>
            </a:r>
            <a:r>
              <a:rPr lang="en-US" sz="2600" b="1" dirty="0" smtClean="0">
                <a:solidFill>
                  <a:srgbClr val="FF9E1D"/>
                </a:solidFill>
              </a:rPr>
              <a:t> </a:t>
            </a:r>
            <a:r>
              <a:rPr lang="en-US" sz="2600" b="1" dirty="0" smtClean="0">
                <a:solidFill>
                  <a:srgbClr val="FF9E1D"/>
                </a:solidFill>
                <a:latin typeface="Calibri"/>
              </a:rPr>
              <a:t>NTIME[2</a:t>
            </a:r>
            <a:r>
              <a:rPr lang="en-US" sz="2600" b="1" baseline="30000" dirty="0" smtClean="0">
                <a:solidFill>
                  <a:srgbClr val="FF9E1D"/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rgbClr val="FF9E1D"/>
                </a:solidFill>
              </a:rPr>
              <a:t>], reduce L to Succinct3SAT with a tight reduction, then use ACC Circuits + ACC-SAT to solve Succinct3SAT in </a:t>
            </a:r>
            <a:r>
              <a:rPr lang="en-US" sz="2600" b="1" i="1" dirty="0" smtClean="0">
                <a:solidFill>
                  <a:srgbClr val="FF9E1D"/>
                </a:solidFill>
              </a:rPr>
              <a:t>faster </a:t>
            </a:r>
            <a:r>
              <a:rPr lang="en-US" sz="2600" b="1" dirty="0" smtClean="0">
                <a:solidFill>
                  <a:srgbClr val="FF9E1D"/>
                </a:solidFill>
              </a:rPr>
              <a:t>than </a:t>
            </a:r>
            <a:r>
              <a:rPr lang="en-US" sz="2600" b="1" dirty="0" smtClean="0">
                <a:solidFill>
                  <a:srgbClr val="FF9E1D"/>
                </a:solidFill>
                <a:latin typeface="Calibri"/>
              </a:rPr>
              <a:t>2</a:t>
            </a:r>
            <a:r>
              <a:rPr lang="en-US" sz="2600" b="1" baseline="30000" dirty="0" smtClean="0">
                <a:solidFill>
                  <a:srgbClr val="FF9E1D"/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rgbClr val="FF9E1D"/>
                </a:solidFill>
              </a:rPr>
              <a:t> time.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458200" cy="4525963"/>
          </a:xfrm>
        </p:spPr>
        <p:txBody>
          <a:bodyPr/>
          <a:lstStyle/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Theorem</a:t>
            </a:r>
            <a:r>
              <a:rPr lang="en-US" sz="2600" b="1" dirty="0" smtClean="0">
                <a:solidFill>
                  <a:srgbClr val="FFFFFF"/>
                </a:solidFill>
              </a:rPr>
              <a:t>  </a:t>
            </a:r>
            <a:r>
              <a:rPr lang="en-US" sz="2600" dirty="0" smtClean="0">
                <a:solidFill>
                  <a:srgbClr val="FFFFFF"/>
                </a:solidFill>
              </a:rPr>
              <a:t>If ACC SAT with n inputs and </a:t>
            </a:r>
            <a:r>
              <a:rPr lang="en-US" sz="2400" dirty="0" smtClean="0">
                <a:latin typeface="Calibri"/>
              </a:rPr>
              <a:t>2</a:t>
            </a:r>
            <a:r>
              <a:rPr lang="en-US" sz="2600" baseline="30000" dirty="0" smtClean="0">
                <a:latin typeface="Calibri"/>
              </a:rPr>
              <a:t>n</a:t>
            </a:r>
            <a:r>
              <a:rPr lang="el-GR" sz="2600" baseline="50000" dirty="0" smtClean="0">
                <a:latin typeface="Calibri"/>
                <a:ea typeface="Cambria Math"/>
              </a:rPr>
              <a:t>ε</a:t>
            </a:r>
            <a:r>
              <a:rPr lang="en-US" sz="2600" dirty="0" smtClean="0">
                <a:solidFill>
                  <a:srgbClr val="FFFFFF"/>
                </a:solidFill>
              </a:rPr>
              <a:t> size is in 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O(2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/n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10</a:t>
            </a:r>
            <a:r>
              <a:rPr lang="en-US" sz="2600" dirty="0" smtClean="0">
                <a:solidFill>
                  <a:srgbClr val="FFFFFF"/>
                </a:solidFill>
              </a:rPr>
              <a:t>) time, then 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EXP</a:t>
            </a:r>
            <a:r>
              <a:rPr lang="en-US" sz="2600" b="1" baseline="30000" dirty="0" smtClean="0">
                <a:solidFill>
                  <a:srgbClr val="FFFFFF"/>
                </a:solidFill>
                <a:latin typeface="Calibri"/>
              </a:rPr>
              <a:t>NP</a:t>
            </a:r>
            <a:r>
              <a:rPr lang="en-US" sz="2600" dirty="0" smtClean="0">
                <a:solidFill>
                  <a:srgbClr val="FFFFFF"/>
                </a:solidFill>
              </a:rPr>
              <a:t> doesn’t have </a:t>
            </a:r>
            <a:r>
              <a:rPr lang="en-US" sz="2400" dirty="0" smtClean="0">
                <a:latin typeface="Calibri"/>
              </a:rPr>
              <a:t>2</a:t>
            </a:r>
            <a:r>
              <a:rPr lang="en-US" sz="2600" baseline="30000" dirty="0" smtClean="0">
                <a:latin typeface="Calibri"/>
              </a:rPr>
              <a:t>O(n</a:t>
            </a:r>
            <a:r>
              <a:rPr lang="el-GR" sz="2600" baseline="50000" dirty="0" smtClean="0">
                <a:latin typeface="Calibri"/>
                <a:ea typeface="Cambria Math"/>
              </a:rPr>
              <a:t>ε</a:t>
            </a:r>
            <a:r>
              <a:rPr lang="en-US" sz="2600" baseline="30000" dirty="0" smtClean="0">
                <a:latin typeface="Calibri"/>
              </a:rPr>
              <a:t>)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dirty="0" smtClean="0">
                <a:solidFill>
                  <a:srgbClr val="FFFFFF"/>
                </a:solidFill>
              </a:rPr>
              <a:t>size ACC circuits. </a:t>
            </a:r>
          </a:p>
          <a:p>
            <a:pPr>
              <a:buNone/>
            </a:pPr>
            <a:endParaRPr lang="en-US" sz="1000" b="1" dirty="0" smtClean="0"/>
          </a:p>
          <a:p>
            <a:pPr>
              <a:buNone/>
            </a:pPr>
            <a:r>
              <a:rPr lang="en-US" sz="2600" b="1" dirty="0" smtClean="0">
                <a:solidFill>
                  <a:srgbClr val="FF9E1D"/>
                </a:solidFill>
              </a:rPr>
              <a:t>Work with a “compressed” version of the 3SAT problem</a:t>
            </a:r>
          </a:p>
          <a:p>
            <a:pPr>
              <a:buNone/>
            </a:pPr>
            <a:endParaRPr lang="en-US" sz="1000" b="1" dirty="0" smtClean="0"/>
          </a:p>
          <a:p>
            <a:pPr>
              <a:buNone/>
            </a:pPr>
            <a:r>
              <a:rPr lang="en-US" sz="2600" b="1" dirty="0" smtClean="0">
                <a:solidFill>
                  <a:srgbClr val="FFFF00"/>
                </a:solidFill>
              </a:rPr>
              <a:t>Succinct 3SAT</a:t>
            </a:r>
            <a:r>
              <a:rPr lang="en-US" sz="2600" dirty="0" smtClean="0">
                <a:solidFill>
                  <a:srgbClr val="FFFF00"/>
                </a:solidFill>
              </a:rPr>
              <a:t>:</a:t>
            </a:r>
            <a:r>
              <a:rPr lang="en-US" sz="2600" dirty="0" smtClean="0"/>
              <a:t> </a:t>
            </a:r>
            <a:r>
              <a:rPr lang="en-US" sz="2400" i="1" dirty="0" smtClean="0">
                <a:solidFill>
                  <a:srgbClr val="FFFF00"/>
                </a:solidFill>
              </a:rPr>
              <a:t>Given a circuit C, let F be the string obtained by evaluating C on all possible assignments in lexicographical order. Does F encode a </a:t>
            </a:r>
            <a:r>
              <a:rPr lang="en-US" sz="2400" i="1" dirty="0" err="1" smtClean="0">
                <a:solidFill>
                  <a:srgbClr val="FFFF00"/>
                </a:solidFill>
              </a:rPr>
              <a:t>satisfiable</a:t>
            </a:r>
            <a:r>
              <a:rPr lang="en-US" sz="2400" i="1" dirty="0" smtClean="0">
                <a:solidFill>
                  <a:srgbClr val="FFFF00"/>
                </a:solidFill>
              </a:rPr>
              <a:t> 3CNF formula?</a:t>
            </a:r>
          </a:p>
          <a:p>
            <a:pPr>
              <a:buNone/>
            </a:pPr>
            <a:endParaRPr lang="en-US" sz="1000" i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Theorem</a:t>
            </a:r>
            <a:r>
              <a:rPr lang="en-US" sz="2600" b="1" dirty="0" smtClean="0">
                <a:solidFill>
                  <a:srgbClr val="92D050"/>
                </a:solidFill>
              </a:rPr>
              <a:t> [PY]</a:t>
            </a:r>
            <a:r>
              <a:rPr lang="en-US" sz="2600" b="1" i="1" dirty="0" smtClean="0"/>
              <a:t>  </a:t>
            </a:r>
            <a:r>
              <a:rPr lang="en-US" sz="2600" dirty="0" smtClean="0"/>
              <a:t>Succinct 3SAT is </a:t>
            </a:r>
            <a:r>
              <a:rPr lang="en-US" sz="2600" b="1" dirty="0" smtClean="0"/>
              <a:t>NEXP</a:t>
            </a:r>
            <a:r>
              <a:rPr lang="en-US" sz="2600" dirty="0" smtClean="0"/>
              <a:t>-complete. 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600" dirty="0" smtClean="0"/>
              <a:t>We say </a:t>
            </a:r>
            <a:r>
              <a:rPr lang="en-US" sz="2600" b="1" u="sng" dirty="0" smtClean="0">
                <a:solidFill>
                  <a:srgbClr val="FFFF00"/>
                </a:solidFill>
              </a:rPr>
              <a:t>Succinct 3SAT has ACC satisfying assignments</a:t>
            </a:r>
            <a:r>
              <a:rPr lang="en-US" sz="2600" b="1" dirty="0" smtClean="0"/>
              <a:t> </a:t>
            </a:r>
            <a:r>
              <a:rPr lang="en-US" sz="2600" dirty="0" smtClean="0"/>
              <a:t>if </a:t>
            </a:r>
            <a:br>
              <a:rPr lang="en-US" sz="2600" dirty="0" smtClean="0"/>
            </a:br>
            <a:r>
              <a:rPr lang="en-US" sz="2600" dirty="0" smtClean="0"/>
              <a:t>for </a:t>
            </a:r>
            <a:r>
              <a:rPr lang="en-US" sz="2600" b="1" dirty="0" smtClean="0"/>
              <a:t>every </a:t>
            </a:r>
            <a:r>
              <a:rPr lang="en-US" sz="2600" dirty="0" smtClean="0"/>
              <a:t>C that encodes a </a:t>
            </a:r>
            <a:r>
              <a:rPr lang="en-US" sz="2600" dirty="0" err="1" smtClean="0"/>
              <a:t>satisfiable</a:t>
            </a:r>
            <a:r>
              <a:rPr lang="en-US" sz="2600" dirty="0" smtClean="0"/>
              <a:t> 3CNF F, </a:t>
            </a:r>
            <a:br>
              <a:rPr lang="en-US" sz="2600" dirty="0" smtClean="0"/>
            </a:br>
            <a:r>
              <a:rPr lang="en-US" sz="2600" dirty="0" smtClean="0"/>
              <a:t>there is an ACC circuit D of </a:t>
            </a:r>
            <a:r>
              <a:rPr lang="en-US" sz="2400" b="1" dirty="0" smtClean="0">
                <a:latin typeface="Calibri"/>
              </a:rPr>
              <a:t>2</a:t>
            </a:r>
            <a:r>
              <a:rPr lang="en-US" sz="2600" b="1" baseline="30000" dirty="0" smtClean="0">
                <a:latin typeface="Calibri"/>
              </a:rPr>
              <a:t>|C|</a:t>
            </a:r>
            <a:r>
              <a:rPr lang="el-GR" sz="2600" b="1" baseline="50000" dirty="0" smtClean="0">
                <a:latin typeface="Calibri"/>
                <a:ea typeface="Cambria Math"/>
              </a:rPr>
              <a:t>ε</a:t>
            </a:r>
            <a:r>
              <a:rPr lang="en-US" sz="2600" dirty="0" smtClean="0"/>
              <a:t> size such that </a:t>
            </a:r>
            <a:br>
              <a:rPr lang="en-US" sz="2600" dirty="0" smtClean="0"/>
            </a:br>
            <a:r>
              <a:rPr lang="en-US" sz="2600" dirty="0" smtClean="0"/>
              <a:t>	D encodes an assignment A which satisfies F. </a:t>
            </a:r>
            <a:endParaRPr lang="en-US" sz="1000" dirty="0" smtClean="0"/>
          </a:p>
          <a:p>
            <a:pPr>
              <a:buNone/>
            </a:pPr>
            <a:r>
              <a:rPr lang="en-US" sz="2600" b="1" dirty="0" smtClean="0">
                <a:solidFill>
                  <a:srgbClr val="FF9E1D"/>
                </a:solidFill>
              </a:rPr>
              <a:t>Evaluating D on all of its possible assignments generates A</a:t>
            </a:r>
          </a:p>
          <a:p>
            <a:pPr>
              <a:buNone/>
            </a:pPr>
            <a:r>
              <a:rPr lang="en-US" sz="2600" i="1" dirty="0" smtClean="0">
                <a:solidFill>
                  <a:srgbClr val="FFFF00"/>
                </a:solidFill>
              </a:rPr>
              <a:t>“Compressible formulas have compressible sat assignments”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458200" cy="4525963"/>
          </a:xfrm>
        </p:spPr>
        <p:txBody>
          <a:bodyPr/>
          <a:lstStyle/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Theorem</a:t>
            </a:r>
            <a:r>
              <a:rPr lang="en-US" sz="2600" b="1" dirty="0" smtClean="0">
                <a:solidFill>
                  <a:srgbClr val="FFFFFF"/>
                </a:solidFill>
              </a:rPr>
              <a:t>  </a:t>
            </a:r>
            <a:r>
              <a:rPr lang="en-US" sz="2600" dirty="0" smtClean="0">
                <a:solidFill>
                  <a:srgbClr val="FFFFFF"/>
                </a:solidFill>
              </a:rPr>
              <a:t>If ACC SAT with n inputs and </a:t>
            </a:r>
            <a:r>
              <a:rPr lang="en-US" sz="2400" dirty="0" smtClean="0">
                <a:latin typeface="Calibri"/>
              </a:rPr>
              <a:t>2</a:t>
            </a:r>
            <a:r>
              <a:rPr lang="en-US" sz="2600" baseline="30000" dirty="0" smtClean="0">
                <a:latin typeface="Calibri"/>
              </a:rPr>
              <a:t>n</a:t>
            </a:r>
            <a:r>
              <a:rPr lang="el-GR" sz="2600" baseline="50000" dirty="0" smtClean="0">
                <a:latin typeface="Calibri"/>
                <a:ea typeface="Cambria Math"/>
              </a:rPr>
              <a:t>ε</a:t>
            </a:r>
            <a:r>
              <a:rPr lang="en-US" sz="2600" dirty="0" smtClean="0">
                <a:solidFill>
                  <a:srgbClr val="FFFFFF"/>
                </a:solidFill>
              </a:rPr>
              <a:t> size is in 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O(2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/n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10</a:t>
            </a:r>
            <a:r>
              <a:rPr lang="en-US" sz="2600" dirty="0" smtClean="0">
                <a:solidFill>
                  <a:srgbClr val="FFFFFF"/>
                </a:solidFill>
              </a:rPr>
              <a:t>) time, then 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EXP</a:t>
            </a:r>
            <a:r>
              <a:rPr lang="en-US" sz="2600" b="1" baseline="30000" dirty="0" smtClean="0">
                <a:solidFill>
                  <a:srgbClr val="FFFFFF"/>
                </a:solidFill>
                <a:latin typeface="Calibri"/>
              </a:rPr>
              <a:t>NP</a:t>
            </a:r>
            <a:r>
              <a:rPr lang="en-US" sz="2600" dirty="0" smtClean="0">
                <a:solidFill>
                  <a:srgbClr val="FFFFFF"/>
                </a:solidFill>
              </a:rPr>
              <a:t> doesn’t have </a:t>
            </a:r>
            <a:r>
              <a:rPr lang="en-US" sz="2400" dirty="0" smtClean="0">
                <a:latin typeface="Calibri"/>
              </a:rPr>
              <a:t>2</a:t>
            </a:r>
            <a:r>
              <a:rPr lang="en-US" sz="2600" baseline="30000" dirty="0" smtClean="0">
                <a:latin typeface="Calibri"/>
              </a:rPr>
              <a:t>O(n</a:t>
            </a:r>
            <a:r>
              <a:rPr lang="el-GR" sz="2600" baseline="50000" dirty="0" smtClean="0">
                <a:latin typeface="Calibri"/>
                <a:ea typeface="Cambria Math"/>
              </a:rPr>
              <a:t>ε</a:t>
            </a:r>
            <a:r>
              <a:rPr lang="en-US" sz="2600" baseline="30000" dirty="0" smtClean="0">
                <a:latin typeface="Calibri"/>
              </a:rPr>
              <a:t>)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dirty="0" smtClean="0">
                <a:solidFill>
                  <a:srgbClr val="FFFFFF"/>
                </a:solidFill>
              </a:rPr>
              <a:t>size ACC circuits. </a:t>
            </a:r>
          </a:p>
          <a:p>
            <a:pPr>
              <a:buNone/>
            </a:pPr>
            <a:endParaRPr lang="en-US" sz="1000" b="1" dirty="0" smtClean="0"/>
          </a:p>
          <a:p>
            <a:pPr>
              <a:buNone/>
            </a:pPr>
            <a:r>
              <a:rPr lang="en-US" sz="2600" b="1" dirty="0" smtClean="0">
                <a:solidFill>
                  <a:srgbClr val="FF9E1D"/>
                </a:solidFill>
              </a:rPr>
              <a:t>For every L </a:t>
            </a:r>
            <a:r>
              <a:rPr lang="en-US" sz="2600" b="1" dirty="0" smtClean="0">
                <a:solidFill>
                  <a:srgbClr val="FF9E1D"/>
                </a:solidFill>
                <a:latin typeface="cmsy10"/>
              </a:rPr>
              <a:t>2</a:t>
            </a:r>
            <a:r>
              <a:rPr lang="en-US" sz="2600" b="1" dirty="0" smtClean="0">
                <a:solidFill>
                  <a:srgbClr val="FF9E1D"/>
                </a:solidFill>
              </a:rPr>
              <a:t> </a:t>
            </a:r>
            <a:r>
              <a:rPr lang="en-US" sz="2600" b="1" dirty="0" smtClean="0">
                <a:solidFill>
                  <a:srgbClr val="FF9E1D"/>
                </a:solidFill>
                <a:latin typeface="Calibri"/>
              </a:rPr>
              <a:t>NTIME[2</a:t>
            </a:r>
            <a:r>
              <a:rPr lang="en-US" sz="2600" b="1" baseline="30000" dirty="0" smtClean="0">
                <a:solidFill>
                  <a:srgbClr val="FF9E1D"/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rgbClr val="FF9E1D"/>
                </a:solidFill>
              </a:rPr>
              <a:t>], reduce L to Succinct3SAT with a tight reduction, then use ACC Circuits + ACC-SAT to solve Succinct3SAT in </a:t>
            </a:r>
            <a:r>
              <a:rPr lang="en-US" sz="2600" b="1" i="1" dirty="0" smtClean="0">
                <a:solidFill>
                  <a:srgbClr val="FF9E1D"/>
                </a:solidFill>
              </a:rPr>
              <a:t>faster </a:t>
            </a:r>
            <a:r>
              <a:rPr lang="en-US" sz="2600" b="1" dirty="0" smtClean="0">
                <a:solidFill>
                  <a:srgbClr val="FF9E1D"/>
                </a:solidFill>
              </a:rPr>
              <a:t>than </a:t>
            </a:r>
            <a:r>
              <a:rPr lang="en-US" sz="2600" b="1" dirty="0" smtClean="0">
                <a:solidFill>
                  <a:srgbClr val="FF9E1D"/>
                </a:solidFill>
                <a:latin typeface="Calibri"/>
              </a:rPr>
              <a:t>2</a:t>
            </a:r>
            <a:r>
              <a:rPr lang="en-US" sz="2600" b="1" baseline="30000" dirty="0" smtClean="0">
                <a:solidFill>
                  <a:srgbClr val="FF9E1D"/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rgbClr val="FF9E1D"/>
                </a:solidFill>
              </a:rPr>
              <a:t> time.</a:t>
            </a:r>
          </a:p>
          <a:p>
            <a:pPr>
              <a:buNone/>
            </a:pPr>
            <a:endParaRPr lang="en-US" sz="1400" b="1" dirty="0" smtClean="0"/>
          </a:p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Lemma 1</a:t>
            </a:r>
            <a:r>
              <a:rPr lang="en-US" sz="2600" dirty="0" smtClean="0"/>
              <a:t>  If 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EXP</a:t>
            </a:r>
            <a:r>
              <a:rPr lang="en-US" sz="2600" b="1" baseline="30000" dirty="0" smtClean="0">
                <a:solidFill>
                  <a:srgbClr val="FFFFFF"/>
                </a:solidFill>
                <a:latin typeface="Calibri"/>
              </a:rPr>
              <a:t>NP</a:t>
            </a:r>
            <a:r>
              <a:rPr lang="en-US" sz="2600" dirty="0" smtClean="0"/>
              <a:t> has </a:t>
            </a:r>
            <a:r>
              <a:rPr lang="en-US" sz="2400" dirty="0" smtClean="0">
                <a:latin typeface="Calibri"/>
              </a:rPr>
              <a:t>2</a:t>
            </a:r>
            <a:r>
              <a:rPr lang="en-US" sz="2600" baseline="30000" dirty="0" smtClean="0">
                <a:latin typeface="Calibri"/>
              </a:rPr>
              <a:t>n</a:t>
            </a:r>
            <a:r>
              <a:rPr lang="el-GR" sz="2600" baseline="50000" dirty="0" smtClean="0">
                <a:latin typeface="Calibri"/>
                <a:ea typeface="Cambria Math"/>
              </a:rPr>
              <a:t>ε</a:t>
            </a:r>
            <a:r>
              <a:rPr lang="en-US" sz="2600" dirty="0" smtClean="0"/>
              <a:t> size ACC circuits then</a:t>
            </a:r>
            <a:br>
              <a:rPr lang="en-US" sz="2600" dirty="0" smtClean="0"/>
            </a:br>
            <a:r>
              <a:rPr lang="en-US" sz="2600" b="1" dirty="0" smtClean="0"/>
              <a:t>Succinct 3SAT has ACC satisfying assignments</a:t>
            </a:r>
            <a:r>
              <a:rPr lang="en-US" sz="2600" dirty="0" smtClean="0"/>
              <a:t>.</a:t>
            </a:r>
          </a:p>
          <a:p>
            <a:pPr>
              <a:buNone/>
            </a:pPr>
            <a:endParaRPr lang="en-US" sz="1000" b="1" dirty="0" smtClean="0"/>
          </a:p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Proof</a:t>
            </a:r>
            <a:r>
              <a:rPr lang="en-US" sz="2600" dirty="0" smtClean="0"/>
              <a:t>  </a:t>
            </a:r>
            <a:r>
              <a:rPr lang="en-US" sz="2600" dirty="0" smtClean="0">
                <a:solidFill>
                  <a:srgbClr val="FFFF00"/>
                </a:solidFill>
              </a:rPr>
              <a:t>The following can be computed in 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EXP</a:t>
            </a:r>
            <a:r>
              <a:rPr lang="en-US" sz="2600" b="1" baseline="30000" dirty="0" smtClean="0">
                <a:solidFill>
                  <a:srgbClr val="FFFF00"/>
                </a:solidFill>
                <a:latin typeface="Calibri"/>
              </a:rPr>
              <a:t>NP</a:t>
            </a:r>
            <a:r>
              <a:rPr lang="en-US" sz="2600" dirty="0" smtClean="0">
                <a:solidFill>
                  <a:srgbClr val="FFFF00"/>
                </a:solidFill>
              </a:rPr>
              <a:t>:</a:t>
            </a:r>
          </a:p>
          <a:p>
            <a:pPr>
              <a:buNone/>
            </a:pPr>
            <a:r>
              <a:rPr lang="en-US" sz="2600" dirty="0" smtClean="0"/>
              <a:t>	</a:t>
            </a:r>
            <a:r>
              <a:rPr lang="en-US" sz="2600" i="1" dirty="0" smtClean="0">
                <a:solidFill>
                  <a:srgbClr val="FFC000"/>
                </a:solidFill>
              </a:rPr>
              <a:t>On input (C, </a:t>
            </a:r>
            <a:r>
              <a:rPr lang="en-US" sz="2600" i="1" dirty="0" err="1" smtClean="0">
                <a:solidFill>
                  <a:srgbClr val="FFC000"/>
                </a:solidFill>
              </a:rPr>
              <a:t>i</a:t>
            </a:r>
            <a:r>
              <a:rPr lang="en-US" sz="2600" i="1" dirty="0" smtClean="0">
                <a:solidFill>
                  <a:srgbClr val="FFC000"/>
                </a:solidFill>
              </a:rPr>
              <a:t>), find the lexicographically first satisfying assignment to F encoded by C, then output its </a:t>
            </a:r>
            <a:r>
              <a:rPr lang="en-US" sz="2600" b="1" i="1" dirty="0" err="1" smtClean="0">
                <a:solidFill>
                  <a:srgbClr val="FFC000"/>
                </a:solidFill>
              </a:rPr>
              <a:t>i-</a:t>
            </a:r>
            <a:r>
              <a:rPr lang="en-US" sz="2600" i="1" dirty="0" err="1" smtClean="0">
                <a:solidFill>
                  <a:srgbClr val="FFC000"/>
                </a:solidFill>
              </a:rPr>
              <a:t>th</a:t>
            </a:r>
            <a:r>
              <a:rPr lang="en-US" sz="2600" i="1" dirty="0" smtClean="0">
                <a:solidFill>
                  <a:srgbClr val="FFC000"/>
                </a:solidFill>
              </a:rPr>
              <a:t> bit.</a:t>
            </a:r>
          </a:p>
          <a:p>
            <a:pPr>
              <a:buNone/>
            </a:pPr>
            <a:r>
              <a:rPr lang="en-US" sz="2600" dirty="0" smtClean="0"/>
              <a:t>Hence there are </a:t>
            </a:r>
            <a:r>
              <a:rPr lang="en-US" sz="2400" dirty="0" smtClean="0">
                <a:latin typeface="Calibri"/>
              </a:rPr>
              <a:t>2</a:t>
            </a:r>
            <a:r>
              <a:rPr lang="en-US" sz="2600" baseline="30000" dirty="0" smtClean="0">
                <a:latin typeface="Calibri"/>
              </a:rPr>
              <a:t>|C|</a:t>
            </a:r>
            <a:r>
              <a:rPr lang="el-GR" sz="2600" baseline="50000" dirty="0" smtClean="0">
                <a:latin typeface="Calibri"/>
                <a:ea typeface="Cambria Math"/>
              </a:rPr>
              <a:t>ε</a:t>
            </a:r>
            <a:r>
              <a:rPr lang="en-US" sz="2600" dirty="0" smtClean="0"/>
              <a:t> size ACC circuits that take (C, </a:t>
            </a:r>
            <a:r>
              <a:rPr lang="en-US" sz="2600" dirty="0" err="1" smtClean="0"/>
              <a:t>i</a:t>
            </a:r>
            <a:r>
              <a:rPr lang="en-US" sz="2600" dirty="0" smtClean="0"/>
              <a:t>) as input, and output the </a:t>
            </a:r>
            <a:r>
              <a:rPr lang="en-US" sz="2600" dirty="0" err="1" smtClean="0"/>
              <a:t>i-th</a:t>
            </a:r>
            <a:r>
              <a:rPr lang="en-US" sz="2600" dirty="0" smtClean="0"/>
              <a:t> bit of a satisfying assignment to F encoded by C.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458200" cy="4525963"/>
          </a:xfrm>
        </p:spPr>
        <p:txBody>
          <a:bodyPr/>
          <a:lstStyle/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Theorem</a:t>
            </a:r>
            <a:r>
              <a:rPr lang="en-US" sz="2600" b="1" dirty="0" smtClean="0">
                <a:solidFill>
                  <a:srgbClr val="FFFFFF"/>
                </a:solidFill>
              </a:rPr>
              <a:t>  </a:t>
            </a:r>
            <a:r>
              <a:rPr lang="en-US" sz="2600" dirty="0" smtClean="0">
                <a:solidFill>
                  <a:srgbClr val="FFFFFF"/>
                </a:solidFill>
              </a:rPr>
              <a:t>If ACC SAT with n inputs and </a:t>
            </a:r>
            <a:r>
              <a:rPr lang="en-US" sz="2400" dirty="0" smtClean="0">
                <a:latin typeface="Calibri"/>
              </a:rPr>
              <a:t>2</a:t>
            </a:r>
            <a:r>
              <a:rPr lang="en-US" sz="2600" baseline="30000" dirty="0" smtClean="0">
                <a:latin typeface="Calibri"/>
              </a:rPr>
              <a:t>n</a:t>
            </a:r>
            <a:r>
              <a:rPr lang="el-GR" sz="2600" baseline="50000" dirty="0" smtClean="0">
                <a:latin typeface="Calibri"/>
                <a:ea typeface="Cambria Math"/>
              </a:rPr>
              <a:t>ε</a:t>
            </a:r>
            <a:r>
              <a:rPr lang="en-US" sz="2600" dirty="0" smtClean="0">
                <a:solidFill>
                  <a:srgbClr val="FFFFFF"/>
                </a:solidFill>
              </a:rPr>
              <a:t> size is in 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O(2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/n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10</a:t>
            </a:r>
            <a:r>
              <a:rPr lang="en-US" sz="2600" dirty="0" smtClean="0">
                <a:solidFill>
                  <a:srgbClr val="FFFFFF"/>
                </a:solidFill>
              </a:rPr>
              <a:t>) time, then 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EXP</a:t>
            </a:r>
            <a:r>
              <a:rPr lang="en-US" sz="2600" b="1" baseline="30000" dirty="0" smtClean="0">
                <a:solidFill>
                  <a:srgbClr val="FFFFFF"/>
                </a:solidFill>
                <a:latin typeface="Calibri"/>
              </a:rPr>
              <a:t>NP</a:t>
            </a:r>
            <a:r>
              <a:rPr lang="en-US" sz="2600" dirty="0" smtClean="0">
                <a:solidFill>
                  <a:srgbClr val="FFFFFF"/>
                </a:solidFill>
              </a:rPr>
              <a:t> doesn’t have </a:t>
            </a:r>
            <a:r>
              <a:rPr lang="en-US" sz="2400" dirty="0" smtClean="0">
                <a:latin typeface="Calibri"/>
              </a:rPr>
              <a:t>2</a:t>
            </a:r>
            <a:r>
              <a:rPr lang="en-US" sz="2600" baseline="30000" dirty="0" smtClean="0">
                <a:latin typeface="Calibri"/>
              </a:rPr>
              <a:t>O(n</a:t>
            </a:r>
            <a:r>
              <a:rPr lang="el-GR" sz="2600" baseline="50000" dirty="0" smtClean="0">
                <a:latin typeface="Calibri"/>
                <a:ea typeface="Cambria Math"/>
              </a:rPr>
              <a:t>ε</a:t>
            </a:r>
            <a:r>
              <a:rPr lang="en-US" sz="2600" baseline="30000" dirty="0" smtClean="0">
                <a:latin typeface="Calibri"/>
              </a:rPr>
              <a:t>)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dirty="0" smtClean="0">
                <a:solidFill>
                  <a:srgbClr val="FFFFFF"/>
                </a:solidFill>
              </a:rPr>
              <a:t>size ACC circuits. </a:t>
            </a:r>
          </a:p>
          <a:p>
            <a:pPr>
              <a:buNone/>
            </a:pPr>
            <a:endParaRPr lang="en-US" sz="1000" b="1" dirty="0" smtClean="0"/>
          </a:p>
          <a:p>
            <a:pPr>
              <a:buNone/>
            </a:pPr>
            <a:r>
              <a:rPr lang="en-US" sz="2600" b="1" dirty="0" smtClean="0">
                <a:solidFill>
                  <a:srgbClr val="FF9E1D"/>
                </a:solidFill>
              </a:rPr>
              <a:t>For every L </a:t>
            </a:r>
            <a:r>
              <a:rPr lang="en-US" sz="2600" b="1" dirty="0" smtClean="0">
                <a:solidFill>
                  <a:srgbClr val="FF9E1D"/>
                </a:solidFill>
                <a:latin typeface="cmsy10"/>
              </a:rPr>
              <a:t>2</a:t>
            </a:r>
            <a:r>
              <a:rPr lang="en-US" sz="2600" b="1" dirty="0" smtClean="0">
                <a:solidFill>
                  <a:srgbClr val="FF9E1D"/>
                </a:solidFill>
              </a:rPr>
              <a:t> </a:t>
            </a:r>
            <a:r>
              <a:rPr lang="en-US" sz="2600" b="1" dirty="0" smtClean="0">
                <a:solidFill>
                  <a:srgbClr val="FF9E1D"/>
                </a:solidFill>
                <a:latin typeface="Calibri"/>
              </a:rPr>
              <a:t>NTIME[2</a:t>
            </a:r>
            <a:r>
              <a:rPr lang="en-US" sz="2600" b="1" baseline="30000" dirty="0" smtClean="0">
                <a:solidFill>
                  <a:srgbClr val="FF9E1D"/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rgbClr val="FF9E1D"/>
                </a:solidFill>
              </a:rPr>
              <a:t>], reduce L to Succinct3SAT with a tight reduction, then use ACC Circuits + ACC-SAT to solve Succinct3SAT in </a:t>
            </a:r>
            <a:r>
              <a:rPr lang="en-US" sz="2600" b="1" i="1" dirty="0" smtClean="0">
                <a:solidFill>
                  <a:srgbClr val="FF9E1D"/>
                </a:solidFill>
              </a:rPr>
              <a:t>faster </a:t>
            </a:r>
            <a:r>
              <a:rPr lang="en-US" sz="2600" b="1" dirty="0" smtClean="0">
                <a:solidFill>
                  <a:srgbClr val="FF9E1D"/>
                </a:solidFill>
              </a:rPr>
              <a:t>than </a:t>
            </a:r>
            <a:r>
              <a:rPr lang="en-US" sz="2600" b="1" dirty="0" smtClean="0">
                <a:solidFill>
                  <a:srgbClr val="FF9E1D"/>
                </a:solidFill>
                <a:latin typeface="Calibri"/>
              </a:rPr>
              <a:t>2</a:t>
            </a:r>
            <a:r>
              <a:rPr lang="en-US" sz="2600" b="1" baseline="30000" dirty="0" smtClean="0">
                <a:solidFill>
                  <a:srgbClr val="FF9E1D"/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rgbClr val="FF9E1D"/>
                </a:solidFill>
              </a:rPr>
              <a:t> time.</a:t>
            </a:r>
          </a:p>
          <a:p>
            <a:pPr>
              <a:buNone/>
            </a:pPr>
            <a:endParaRPr lang="en-US" sz="1400" b="1" dirty="0" smtClean="0"/>
          </a:p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Lemma 1</a:t>
            </a:r>
            <a:r>
              <a:rPr lang="en-US" sz="2600" dirty="0" smtClean="0"/>
              <a:t>  If 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EXP</a:t>
            </a:r>
            <a:r>
              <a:rPr lang="en-US" sz="2600" b="1" baseline="30000" dirty="0" smtClean="0">
                <a:solidFill>
                  <a:srgbClr val="FFFFFF"/>
                </a:solidFill>
                <a:latin typeface="Calibri"/>
              </a:rPr>
              <a:t>NP</a:t>
            </a:r>
            <a:r>
              <a:rPr lang="en-US" sz="2600" b="1" dirty="0" smtClean="0"/>
              <a:t> </a:t>
            </a:r>
            <a:r>
              <a:rPr lang="en-US" sz="2600" dirty="0" smtClean="0"/>
              <a:t>has </a:t>
            </a:r>
            <a:r>
              <a:rPr lang="en-US" sz="2400" dirty="0" smtClean="0">
                <a:latin typeface="Calibri"/>
              </a:rPr>
              <a:t>2</a:t>
            </a:r>
            <a:r>
              <a:rPr lang="en-US" sz="2600" baseline="30000" dirty="0" smtClean="0">
                <a:latin typeface="Calibri"/>
              </a:rPr>
              <a:t>n</a:t>
            </a:r>
            <a:r>
              <a:rPr lang="el-GR" sz="2600" baseline="50000" dirty="0" smtClean="0">
                <a:latin typeface="Calibri"/>
                <a:ea typeface="Cambria Math"/>
              </a:rPr>
              <a:t>ε</a:t>
            </a:r>
            <a:r>
              <a:rPr lang="en-US" sz="2600" dirty="0" smtClean="0"/>
              <a:t> size ACC circuits then</a:t>
            </a:r>
            <a:br>
              <a:rPr lang="en-US" sz="2600" dirty="0" smtClean="0"/>
            </a:br>
            <a:r>
              <a:rPr lang="en-US" sz="2600" b="1" dirty="0" smtClean="0"/>
              <a:t>Succinct 3SAT has ACC satisfying assignments.</a:t>
            </a:r>
          </a:p>
          <a:p>
            <a:pPr>
              <a:buNone/>
            </a:pPr>
            <a:endParaRPr lang="en-US" sz="1000" b="1" dirty="0" smtClean="0"/>
          </a:p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Lemma 2</a:t>
            </a:r>
            <a:r>
              <a:rPr lang="en-US" sz="2600" b="1" dirty="0" smtClean="0">
                <a:solidFill>
                  <a:srgbClr val="92D050"/>
                </a:solidFill>
              </a:rPr>
              <a:t> [</a:t>
            </a:r>
            <a:r>
              <a:rPr lang="en-US" sz="2600" b="1" dirty="0" err="1" smtClean="0">
                <a:solidFill>
                  <a:srgbClr val="92D050"/>
                </a:solidFill>
              </a:rPr>
              <a:t>FLvMV</a:t>
            </a:r>
            <a:r>
              <a:rPr lang="en-US" sz="2600" b="1" dirty="0" smtClean="0">
                <a:solidFill>
                  <a:srgbClr val="92D050"/>
                </a:solidFill>
              </a:rPr>
              <a:t> ’05] </a:t>
            </a:r>
            <a:r>
              <a:rPr lang="en-US" sz="2600" dirty="0" smtClean="0"/>
              <a:t>For all L </a:t>
            </a:r>
            <a:r>
              <a:rPr lang="en-US" sz="2600" dirty="0" smtClean="0">
                <a:latin typeface="cmsy10"/>
              </a:rPr>
              <a:t>2</a:t>
            </a:r>
            <a:r>
              <a:rPr lang="en-US" sz="2600" dirty="0" smtClean="0"/>
              <a:t> </a:t>
            </a:r>
            <a:r>
              <a:rPr lang="en-US" sz="2600" b="1" dirty="0" smtClean="0">
                <a:latin typeface="Calibri"/>
              </a:rPr>
              <a:t>NTIME[2</a:t>
            </a:r>
            <a:r>
              <a:rPr lang="en-US" sz="2600" b="1" baseline="30000" dirty="0" smtClean="0">
                <a:latin typeface="Calibri"/>
              </a:rPr>
              <a:t>n</a:t>
            </a:r>
            <a:r>
              <a:rPr lang="en-US" sz="2600" b="1" dirty="0" smtClean="0"/>
              <a:t>]</a:t>
            </a:r>
            <a:r>
              <a:rPr lang="en-US" sz="2600" dirty="0" smtClean="0"/>
              <a:t>, there is a </a:t>
            </a:r>
            <a:br>
              <a:rPr lang="en-US" sz="2600" dirty="0" smtClean="0"/>
            </a:br>
            <a:r>
              <a:rPr lang="en-US" sz="2600" dirty="0" err="1" smtClean="0"/>
              <a:t>polytime</a:t>
            </a:r>
            <a:r>
              <a:rPr lang="en-US" sz="2600" dirty="0" smtClean="0"/>
              <a:t> reduction </a:t>
            </a:r>
            <a:r>
              <a:rPr lang="en-US" sz="2600" dirty="0" smtClean="0">
                <a:latin typeface="Calibri"/>
              </a:rPr>
              <a:t>R</a:t>
            </a:r>
            <a:r>
              <a:rPr lang="en-US" sz="2600" b="1" baseline="-25000" dirty="0" smtClean="0">
                <a:latin typeface="Calibri"/>
              </a:rPr>
              <a:t>L</a:t>
            </a:r>
            <a:r>
              <a:rPr lang="en-US" sz="2600" dirty="0" smtClean="0"/>
              <a:t> from L to Succinct 3SAT such that:</a:t>
            </a:r>
          </a:p>
          <a:p>
            <a:pPr>
              <a:buNone/>
            </a:pPr>
            <a:r>
              <a:rPr lang="en-US" sz="2600" b="1" dirty="0" smtClean="0">
                <a:solidFill>
                  <a:srgbClr val="FFFF00"/>
                </a:solidFill>
              </a:rPr>
              <a:t>	-  </a:t>
            </a:r>
            <a:r>
              <a:rPr lang="en-US" sz="2600" dirty="0" smtClean="0">
                <a:solidFill>
                  <a:srgbClr val="FFFF00"/>
                </a:solidFill>
              </a:rPr>
              <a:t>x </a:t>
            </a:r>
            <a:r>
              <a:rPr lang="en-US" sz="2600" dirty="0" smtClean="0">
                <a:solidFill>
                  <a:srgbClr val="FFFF00"/>
                </a:solidFill>
                <a:latin typeface="cmsy10"/>
              </a:rPr>
              <a:t>2</a:t>
            </a:r>
            <a:r>
              <a:rPr lang="en-US" sz="2600" dirty="0" smtClean="0">
                <a:solidFill>
                  <a:srgbClr val="FFFF00"/>
                </a:solidFill>
              </a:rPr>
              <a:t> L  </a:t>
            </a:r>
            <a:r>
              <a:rPr lang="en-US" sz="2600" dirty="0" smtClean="0">
                <a:solidFill>
                  <a:srgbClr val="FFFF00"/>
                </a:solidFill>
                <a:latin typeface="cmsy10"/>
                <a:ea typeface="Cambria Math"/>
              </a:rPr>
              <a:t>⇔ </a:t>
            </a:r>
            <a:r>
              <a:rPr lang="en-US" sz="2600" dirty="0" smtClean="0">
                <a:solidFill>
                  <a:srgbClr val="FFFF00"/>
                </a:solidFill>
                <a:latin typeface="Calibri"/>
              </a:rPr>
              <a:t>R</a:t>
            </a:r>
            <a:r>
              <a:rPr lang="en-US" sz="2600" baseline="-25000" dirty="0" smtClean="0">
                <a:solidFill>
                  <a:srgbClr val="FFFF00"/>
                </a:solidFill>
                <a:latin typeface="Calibri"/>
              </a:rPr>
              <a:t>L</a:t>
            </a:r>
            <a:r>
              <a:rPr lang="en-US" sz="2600" dirty="0" smtClean="0">
                <a:solidFill>
                  <a:srgbClr val="FFFF00"/>
                </a:solidFill>
              </a:rPr>
              <a:t>(x) = </a:t>
            </a:r>
            <a:r>
              <a:rPr lang="en-US" sz="2600" dirty="0" err="1" smtClean="0">
                <a:solidFill>
                  <a:srgbClr val="FFFF00"/>
                </a:solidFill>
                <a:latin typeface="Calibri"/>
              </a:rPr>
              <a:t>C</a:t>
            </a:r>
            <a:r>
              <a:rPr lang="en-US" sz="2600" baseline="-25000" dirty="0" err="1" smtClean="0">
                <a:solidFill>
                  <a:srgbClr val="FFFF00"/>
                </a:solidFill>
                <a:latin typeface="Calibri"/>
              </a:rPr>
              <a:t>x</a:t>
            </a:r>
            <a:r>
              <a:rPr lang="en-US" sz="2600" dirty="0" smtClean="0">
                <a:solidFill>
                  <a:srgbClr val="FFFF00"/>
                </a:solidFill>
              </a:rPr>
              <a:t> encodes a </a:t>
            </a:r>
            <a:r>
              <a:rPr lang="en-US" sz="2600" dirty="0" err="1" smtClean="0">
                <a:solidFill>
                  <a:srgbClr val="FFFF00"/>
                </a:solidFill>
              </a:rPr>
              <a:t>satisfiable</a:t>
            </a:r>
            <a:r>
              <a:rPr lang="en-US" sz="2600" dirty="0" smtClean="0">
                <a:solidFill>
                  <a:srgbClr val="FFFF00"/>
                </a:solidFill>
              </a:rPr>
              <a:t> 3CNF formula</a:t>
            </a:r>
          </a:p>
          <a:p>
            <a:pPr>
              <a:buNone/>
            </a:pPr>
            <a:r>
              <a:rPr lang="en-US" sz="2600" dirty="0" smtClean="0">
                <a:solidFill>
                  <a:srgbClr val="FFFF00"/>
                </a:solidFill>
              </a:rPr>
              <a:t>	-  </a:t>
            </a:r>
            <a:r>
              <a:rPr lang="en-US" sz="2600" dirty="0" err="1" smtClean="0">
                <a:solidFill>
                  <a:srgbClr val="FFFF00"/>
                </a:solidFill>
                <a:latin typeface="Calibri"/>
              </a:rPr>
              <a:t>C</a:t>
            </a:r>
            <a:r>
              <a:rPr lang="en-US" sz="2600" baseline="-25000" dirty="0" err="1" smtClean="0">
                <a:solidFill>
                  <a:srgbClr val="FFFF00"/>
                </a:solidFill>
                <a:latin typeface="Calibri"/>
              </a:rPr>
              <a:t>x</a:t>
            </a:r>
            <a:r>
              <a:rPr lang="en-US" sz="2600" dirty="0" smtClean="0">
                <a:solidFill>
                  <a:srgbClr val="FFFF00"/>
                </a:solidFill>
              </a:rPr>
              <a:t> has size at most poly(n)</a:t>
            </a:r>
          </a:p>
          <a:p>
            <a:pPr>
              <a:buNone/>
            </a:pPr>
            <a:r>
              <a:rPr lang="en-US" sz="2600" dirty="0" smtClean="0">
                <a:solidFill>
                  <a:srgbClr val="FFFF00"/>
                </a:solidFill>
              </a:rPr>
              <a:t>	-  </a:t>
            </a:r>
            <a:r>
              <a:rPr lang="en-US" sz="2600" dirty="0" err="1" smtClean="0">
                <a:solidFill>
                  <a:srgbClr val="FFFF00"/>
                </a:solidFill>
                <a:latin typeface="Calibri"/>
              </a:rPr>
              <a:t>C</a:t>
            </a:r>
            <a:r>
              <a:rPr lang="en-US" sz="2600" baseline="-25000" dirty="0" err="1" smtClean="0">
                <a:solidFill>
                  <a:srgbClr val="FFFF00"/>
                </a:solidFill>
                <a:latin typeface="Calibri"/>
              </a:rPr>
              <a:t>x</a:t>
            </a:r>
            <a:r>
              <a:rPr lang="en-US" sz="2600" dirty="0" smtClean="0">
                <a:solidFill>
                  <a:srgbClr val="FFFF00"/>
                </a:solidFill>
              </a:rPr>
              <a:t> has at most n + 4 log n inputs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458200" cy="4525963"/>
          </a:xfrm>
        </p:spPr>
        <p:txBody>
          <a:bodyPr/>
          <a:lstStyle/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Theorem</a:t>
            </a:r>
            <a:r>
              <a:rPr lang="en-US" sz="2600" b="1" dirty="0" smtClean="0">
                <a:solidFill>
                  <a:srgbClr val="FFFFFF"/>
                </a:solidFill>
              </a:rPr>
              <a:t>  </a:t>
            </a:r>
            <a:r>
              <a:rPr lang="en-US" sz="2600" dirty="0" smtClean="0">
                <a:solidFill>
                  <a:srgbClr val="FFFFFF"/>
                </a:solidFill>
              </a:rPr>
              <a:t>If ACC SAT with n inputs and </a:t>
            </a:r>
            <a:r>
              <a:rPr lang="en-US" sz="2400" dirty="0" smtClean="0">
                <a:latin typeface="Calibri"/>
              </a:rPr>
              <a:t>2</a:t>
            </a:r>
            <a:r>
              <a:rPr lang="en-US" sz="2600" baseline="30000" dirty="0" smtClean="0">
                <a:latin typeface="Calibri"/>
              </a:rPr>
              <a:t>n</a:t>
            </a:r>
            <a:r>
              <a:rPr lang="el-GR" sz="2600" baseline="50000" dirty="0" smtClean="0">
                <a:latin typeface="Calibri"/>
                <a:ea typeface="Cambria Math"/>
              </a:rPr>
              <a:t>ε</a:t>
            </a:r>
            <a:r>
              <a:rPr lang="en-US" sz="2600" dirty="0" smtClean="0">
                <a:solidFill>
                  <a:srgbClr val="FFFFFF"/>
                </a:solidFill>
              </a:rPr>
              <a:t> size is in 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O(2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/n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10</a:t>
            </a:r>
            <a:r>
              <a:rPr lang="en-US" sz="2600" dirty="0" smtClean="0">
                <a:solidFill>
                  <a:srgbClr val="FFFFFF"/>
                </a:solidFill>
              </a:rPr>
              <a:t>) time, then 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EXP</a:t>
            </a:r>
            <a:r>
              <a:rPr lang="en-US" sz="2600" b="1" baseline="30000" dirty="0" smtClean="0">
                <a:solidFill>
                  <a:srgbClr val="FFFFFF"/>
                </a:solidFill>
                <a:latin typeface="Calibri"/>
              </a:rPr>
              <a:t>NP</a:t>
            </a:r>
            <a:r>
              <a:rPr lang="en-US" sz="2600" dirty="0" smtClean="0">
                <a:solidFill>
                  <a:srgbClr val="FFFFFF"/>
                </a:solidFill>
              </a:rPr>
              <a:t> doesn’t have </a:t>
            </a:r>
            <a:r>
              <a:rPr lang="en-US" sz="2400" dirty="0" smtClean="0">
                <a:latin typeface="Calibri"/>
              </a:rPr>
              <a:t>2</a:t>
            </a:r>
            <a:r>
              <a:rPr lang="en-US" sz="2600" baseline="30000" dirty="0" smtClean="0">
                <a:latin typeface="Calibri"/>
              </a:rPr>
              <a:t>O(n</a:t>
            </a:r>
            <a:r>
              <a:rPr lang="el-GR" sz="2600" baseline="50000" dirty="0" smtClean="0">
                <a:latin typeface="Calibri"/>
                <a:ea typeface="Cambria Math"/>
              </a:rPr>
              <a:t>ε</a:t>
            </a:r>
            <a:r>
              <a:rPr lang="en-US" sz="2600" baseline="30000" dirty="0" smtClean="0">
                <a:latin typeface="Calibri"/>
              </a:rPr>
              <a:t>)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dirty="0" smtClean="0">
                <a:solidFill>
                  <a:srgbClr val="FFFFFF"/>
                </a:solidFill>
              </a:rPr>
              <a:t>size ACC circuits. </a:t>
            </a:r>
          </a:p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First Try at the Proof</a:t>
            </a:r>
            <a:r>
              <a:rPr lang="en-US" sz="2600" b="1" dirty="0" smtClean="0">
                <a:solidFill>
                  <a:srgbClr val="92D050"/>
                </a:solidFill>
              </a:rPr>
              <a:t>   </a:t>
            </a:r>
            <a:r>
              <a:rPr lang="en-US" sz="2600" dirty="0" smtClean="0"/>
              <a:t>Let L </a:t>
            </a:r>
            <a:r>
              <a:rPr lang="en-US" sz="2600" dirty="0" smtClean="0">
                <a:latin typeface="cmsy10"/>
              </a:rPr>
              <a:t>2</a:t>
            </a:r>
            <a:r>
              <a:rPr lang="en-US" sz="2600" dirty="0" smtClean="0"/>
              <a:t> </a:t>
            </a:r>
            <a:r>
              <a:rPr lang="en-US" sz="2600" dirty="0" smtClean="0">
                <a:latin typeface="Calibri"/>
              </a:rPr>
              <a:t>NTIME[2</a:t>
            </a:r>
            <a:r>
              <a:rPr lang="en-US" sz="2600" baseline="30000" dirty="0" smtClean="0">
                <a:latin typeface="Calibri"/>
              </a:rPr>
              <a:t>n</a:t>
            </a:r>
            <a:r>
              <a:rPr lang="en-US" sz="2600" dirty="0" smtClean="0"/>
              <a:t>] be arbitrary. </a:t>
            </a:r>
            <a:br>
              <a:rPr lang="en-US" sz="2600" dirty="0" smtClean="0"/>
            </a:br>
            <a:r>
              <a:rPr lang="en-US" sz="2600" dirty="0" smtClean="0"/>
              <a:t>We want to produce a faster NTIME algorithm for L.</a:t>
            </a:r>
          </a:p>
          <a:p>
            <a:pPr>
              <a:lnSpc>
                <a:spcPct val="150000"/>
              </a:lnSpc>
              <a:buNone/>
            </a:pPr>
            <a:r>
              <a:rPr lang="en-US" sz="2600" dirty="0" smtClean="0"/>
              <a:t>- By Lemma 2, there is a reduction </a:t>
            </a:r>
            <a:r>
              <a:rPr lang="en-US" sz="2600" b="1" dirty="0" smtClean="0">
                <a:latin typeface="Calibri"/>
              </a:rPr>
              <a:t>R</a:t>
            </a:r>
            <a:r>
              <a:rPr lang="en-US" sz="2600" b="1" baseline="-25000" dirty="0" smtClean="0">
                <a:latin typeface="Calibri"/>
              </a:rPr>
              <a:t>L </a:t>
            </a:r>
            <a:r>
              <a:rPr lang="en-US" sz="2600" dirty="0" smtClean="0"/>
              <a:t>from L to Succinct 3SAT.</a:t>
            </a:r>
          </a:p>
          <a:p>
            <a:pPr>
              <a:buNone/>
            </a:pPr>
            <a:r>
              <a:rPr lang="en-US" sz="2600" b="1" dirty="0" smtClean="0">
                <a:solidFill>
                  <a:srgbClr val="FFC000"/>
                </a:solidFill>
              </a:rPr>
              <a:t>Given x, let </a:t>
            </a:r>
            <a:r>
              <a:rPr lang="en-US" sz="2600" b="1" dirty="0" err="1" smtClean="0">
                <a:solidFill>
                  <a:srgbClr val="FFFF00"/>
                </a:solidFill>
                <a:latin typeface="Calibri"/>
              </a:rPr>
              <a:t>C</a:t>
            </a:r>
            <a:r>
              <a:rPr lang="en-US" sz="2600" b="1" baseline="-25000" dirty="0" err="1" smtClean="0">
                <a:solidFill>
                  <a:srgbClr val="FFFF00"/>
                </a:solidFill>
                <a:latin typeface="Calibri"/>
              </a:rPr>
              <a:t>x</a:t>
            </a:r>
            <a:r>
              <a:rPr lang="en-US" sz="2600" b="1" dirty="0" smtClean="0">
                <a:solidFill>
                  <a:srgbClr val="FFC000"/>
                </a:solidFill>
              </a:rPr>
              <a:t> be the circuit generated by </a:t>
            </a:r>
            <a:r>
              <a:rPr lang="en-US" sz="2600" b="1" dirty="0" smtClean="0">
                <a:solidFill>
                  <a:srgbClr val="FFC000"/>
                </a:solidFill>
                <a:latin typeface="Calibri"/>
              </a:rPr>
              <a:t>R</a:t>
            </a:r>
            <a:r>
              <a:rPr lang="en-US" sz="2600" b="1" baseline="-25000" dirty="0" smtClean="0">
                <a:solidFill>
                  <a:srgbClr val="FFC000"/>
                </a:solidFill>
                <a:latin typeface="Calibri"/>
              </a:rPr>
              <a:t>L</a:t>
            </a:r>
            <a:r>
              <a:rPr lang="en-US" sz="2600" dirty="0" smtClean="0">
                <a:solidFill>
                  <a:srgbClr val="FFC000"/>
                </a:solidFill>
                <a:latin typeface="Calibri"/>
              </a:rPr>
              <a:t>(x</a:t>
            </a:r>
            <a:r>
              <a:rPr lang="en-US" sz="2600" b="1" dirty="0" smtClean="0">
                <a:solidFill>
                  <a:srgbClr val="FFC000"/>
                </a:solidFill>
              </a:rPr>
              <a:t>), and </a:t>
            </a:r>
            <a:br>
              <a:rPr lang="en-US" sz="2600" b="1" dirty="0" smtClean="0">
                <a:solidFill>
                  <a:srgbClr val="FFC000"/>
                </a:solidFill>
              </a:rPr>
            </a:br>
            <a:r>
              <a:rPr lang="en-US" sz="2600" b="1" dirty="0" smtClean="0">
                <a:solidFill>
                  <a:srgbClr val="FFC000"/>
                </a:solidFill>
              </a:rPr>
              <a:t>let  </a:t>
            </a:r>
            <a:r>
              <a:rPr lang="el-GR" sz="2600" b="1" dirty="0" smtClean="0">
                <a:solidFill>
                  <a:srgbClr val="FFFF00"/>
                </a:solidFill>
                <a:latin typeface="Cambria Math"/>
                <a:ea typeface="Cambria Math"/>
              </a:rPr>
              <a:t>φ</a:t>
            </a:r>
            <a:r>
              <a:rPr lang="en-US" sz="2600" b="1" baseline="-25000" dirty="0" smtClean="0">
                <a:solidFill>
                  <a:srgbClr val="FFFF00"/>
                </a:solidFill>
              </a:rPr>
              <a:t>x</a:t>
            </a:r>
            <a:r>
              <a:rPr lang="en-US" sz="2600" b="1" dirty="0" smtClean="0">
                <a:solidFill>
                  <a:srgbClr val="FFC000"/>
                </a:solidFill>
              </a:rPr>
              <a:t> be the exponentially long formula encoded by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Calibri"/>
              </a:rPr>
              <a:t>C</a:t>
            </a:r>
            <a:r>
              <a:rPr lang="en-US" sz="2600" b="1" baseline="-25000" dirty="0" err="1" smtClean="0">
                <a:solidFill>
                  <a:srgbClr val="FFFF00"/>
                </a:solidFill>
                <a:latin typeface="Calibri"/>
              </a:rPr>
              <a:t>x</a:t>
            </a:r>
            <a:endParaRPr lang="en-US" sz="2600" b="1" baseline="-25000" dirty="0" smtClean="0">
              <a:solidFill>
                <a:srgbClr val="FFFF00"/>
              </a:solidFill>
              <a:latin typeface="Calibri"/>
            </a:endParaRPr>
          </a:p>
          <a:p>
            <a:pPr>
              <a:buNone/>
            </a:pPr>
            <a:endParaRPr lang="en-US" sz="10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2600" dirty="0" smtClean="0"/>
              <a:t>- By Lemma 1, </a:t>
            </a:r>
            <a:r>
              <a:rPr lang="en-US" sz="2600" b="1" dirty="0" smtClean="0">
                <a:latin typeface="Calibri"/>
              </a:rPr>
              <a:t>Succinct3SAT</a:t>
            </a:r>
            <a:r>
              <a:rPr lang="en-US" sz="2600" dirty="0" smtClean="0"/>
              <a:t> has ACC satisfying assignments: </a:t>
            </a:r>
            <a:br>
              <a:rPr lang="en-US" sz="2600" dirty="0" smtClean="0"/>
            </a:br>
            <a:r>
              <a:rPr lang="en-US" sz="2600" dirty="0" smtClean="0"/>
              <a:t>there is an ACC circuit </a:t>
            </a:r>
            <a:r>
              <a:rPr lang="en-US" sz="2600" b="1" dirty="0" smtClean="0">
                <a:latin typeface="Calibri"/>
              </a:rPr>
              <a:t>Y</a:t>
            </a:r>
            <a:r>
              <a:rPr lang="en-US" sz="2600" dirty="0" smtClean="0"/>
              <a:t> of </a:t>
            </a:r>
            <a:r>
              <a:rPr lang="en-US" sz="2600" dirty="0" err="1" smtClean="0"/>
              <a:t>subexponential</a:t>
            </a:r>
            <a:r>
              <a:rPr lang="en-US" sz="2600" dirty="0" smtClean="0"/>
              <a:t> size such that </a:t>
            </a:r>
            <a:br>
              <a:rPr lang="en-US" sz="2600" dirty="0" smtClean="0"/>
            </a:br>
            <a:r>
              <a:rPr lang="en-US" sz="2600" b="1" dirty="0" smtClean="0">
                <a:latin typeface="Calibri"/>
              </a:rPr>
              <a:t>Y(</a:t>
            </a:r>
            <a:r>
              <a:rPr lang="en-US" sz="2600" b="1" dirty="0" err="1" smtClean="0">
                <a:latin typeface="Calibri"/>
              </a:rPr>
              <a:t>i</a:t>
            </a:r>
            <a:r>
              <a:rPr lang="en-US" sz="2600" b="1" dirty="0" smtClean="0"/>
              <a:t>) </a:t>
            </a:r>
            <a:r>
              <a:rPr lang="en-US" sz="2600" dirty="0" smtClean="0"/>
              <a:t>outputs the </a:t>
            </a:r>
            <a:r>
              <a:rPr lang="en-US" sz="2600" b="1" dirty="0" err="1" smtClean="0"/>
              <a:t>i-</a:t>
            </a:r>
            <a:r>
              <a:rPr lang="en-US" sz="2600" dirty="0" err="1" smtClean="0"/>
              <a:t>th</a:t>
            </a:r>
            <a:r>
              <a:rPr lang="en-US" sz="2600" dirty="0" smtClean="0"/>
              <a:t> bit of a satisfying assignment for </a:t>
            </a:r>
            <a:r>
              <a:rPr lang="el-GR" sz="2600" b="1" dirty="0" smtClean="0">
                <a:latin typeface="Cambria Math"/>
                <a:ea typeface="Cambria Math"/>
              </a:rPr>
              <a:t>φ</a:t>
            </a:r>
            <a:r>
              <a:rPr lang="en-US" sz="2600" b="1" baseline="-25000" dirty="0" smtClean="0"/>
              <a:t>x</a:t>
            </a:r>
            <a:r>
              <a:rPr lang="en-US" sz="2600" dirty="0" smtClean="0"/>
              <a:t>.</a:t>
            </a:r>
          </a:p>
          <a:p>
            <a:pPr>
              <a:buNone/>
            </a:pPr>
            <a:endParaRPr lang="en-US" sz="2600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en-US" sz="2600" b="1" dirty="0" smtClean="0">
                <a:solidFill>
                  <a:srgbClr val="FFFF00"/>
                </a:solidFill>
              </a:rPr>
              <a:t>Now we will give an 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NTIME[o(2</a:t>
            </a:r>
            <a:r>
              <a:rPr lang="en-US" sz="2600" b="1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rgbClr val="FFFF00"/>
                </a:solidFill>
              </a:rPr>
              <a:t>)] algorithm for L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26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26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95400" y="2895600"/>
            <a:ext cx="3886200" cy="2743200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Manual Operation 53"/>
          <p:cNvSpPr/>
          <p:nvPr/>
        </p:nvSpPr>
        <p:spPr>
          <a:xfrm>
            <a:off x="1904999" y="4745182"/>
            <a:ext cx="2617237" cy="665018"/>
          </a:xfrm>
          <a:prstGeom prst="flowChartManualOperati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990600"/>
            <a:ext cx="84582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Given input x of length n,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Guess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an ACC circuit Y of </a:t>
            </a:r>
            <a:r>
              <a:rPr lang="en-US" sz="2400" dirty="0" smtClean="0">
                <a:solidFill>
                  <a:schemeClr val="bg1"/>
                </a:solidFill>
                <a:latin typeface="Calibri"/>
              </a:rPr>
              <a:t>2</a:t>
            </a:r>
            <a:r>
              <a:rPr lang="en-US" sz="2400" baseline="30000" dirty="0" smtClean="0">
                <a:solidFill>
                  <a:schemeClr val="bg1"/>
                </a:solidFill>
                <a:latin typeface="Calibri"/>
              </a:rPr>
              <a:t>n</a:t>
            </a:r>
            <a:r>
              <a:rPr lang="el-GR" sz="2200" baseline="50000" dirty="0" smtClean="0">
                <a:solidFill>
                  <a:schemeClr val="bg1"/>
                </a:solidFill>
                <a:latin typeface="Calibri"/>
                <a:ea typeface="Cambria Math"/>
              </a:rPr>
              <a:t>ε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size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22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200" b="1" dirty="0" smtClean="0">
                <a:solidFill>
                  <a:srgbClr val="FFC000"/>
                </a:solidFill>
                <a:latin typeface="+mj-lt"/>
              </a:rPr>
              <a:t>Y(j) is supposed to output the j-</a:t>
            </a:r>
            <a:r>
              <a:rPr lang="en-US" sz="2200" b="1" dirty="0" err="1" smtClean="0">
                <a:solidFill>
                  <a:srgbClr val="FFC000"/>
                </a:solidFill>
                <a:latin typeface="+mj-lt"/>
              </a:rPr>
              <a:t>th</a:t>
            </a:r>
            <a:r>
              <a:rPr lang="en-US" sz="2200" b="1" dirty="0" smtClean="0">
                <a:solidFill>
                  <a:srgbClr val="FFC000"/>
                </a:solidFill>
                <a:latin typeface="+mj-lt"/>
              </a:rPr>
              <a:t> bit of a satisfying assignment for </a:t>
            </a:r>
            <a:r>
              <a:rPr lang="el-GR" sz="2400" b="1" dirty="0" smtClean="0">
                <a:solidFill>
                  <a:srgbClr val="FFC000"/>
                </a:solidFill>
                <a:latin typeface="Cambria Math"/>
                <a:ea typeface="Cambria Math"/>
              </a:rPr>
              <a:t>φ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x</a:t>
            </a:r>
            <a:r>
              <a:rPr lang="en-US" sz="2200" b="1" dirty="0" smtClean="0">
                <a:solidFill>
                  <a:srgbClr val="FFC000"/>
                </a:solidFill>
                <a:latin typeface="+mj-lt"/>
              </a:rPr>
              <a:t> 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+mj-lt"/>
              </a:rPr>
              <a:t>Construct the following circuit 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D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which has O(</a:t>
            </a:r>
            <a:r>
              <a:rPr lang="en-US" sz="2000" dirty="0" smtClean="0">
                <a:solidFill>
                  <a:schemeClr val="bg1"/>
                </a:solidFill>
                <a:latin typeface="Calibri"/>
              </a:rPr>
              <a:t>2</a:t>
            </a:r>
            <a:r>
              <a:rPr lang="en-US" sz="2000" baseline="30000" dirty="0" smtClean="0">
                <a:solidFill>
                  <a:schemeClr val="bg1"/>
                </a:solidFill>
                <a:latin typeface="Calibri"/>
              </a:rPr>
              <a:t>n</a:t>
            </a:r>
            <a:r>
              <a:rPr lang="el-GR" sz="2000" baseline="50000" dirty="0" smtClean="0">
                <a:solidFill>
                  <a:schemeClr val="bg1"/>
                </a:solidFill>
                <a:latin typeface="Calibri"/>
                <a:ea typeface="Cambria Math"/>
              </a:rPr>
              <a:t>ε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) size:</a:t>
            </a:r>
            <a:r>
              <a:rPr lang="en-US" sz="2200" dirty="0" smtClean="0">
                <a:latin typeface="+mj-lt"/>
              </a:rPr>
              <a:t> </a:t>
            </a:r>
            <a:endParaRPr lang="en-US" sz="2200" dirty="0">
              <a:latin typeface="+mj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dirty="0" smtClean="0"/>
              <a:t>o(2</a:t>
            </a:r>
            <a:r>
              <a:rPr lang="en-US" baseline="30000" dirty="0" smtClean="0"/>
              <a:t>n</a:t>
            </a:r>
            <a:r>
              <a:rPr lang="en-US" dirty="0" smtClean="0"/>
              <a:t>) algorithm for L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NTIME[2</a:t>
            </a:r>
            <a:r>
              <a:rPr lang="en-US" baseline="30000" dirty="0" smtClean="0">
                <a:latin typeface="Calibri"/>
              </a:rPr>
              <a:t>n</a:t>
            </a:r>
            <a:r>
              <a:rPr lang="en-US" dirty="0" smtClean="0"/>
              <a:t>]?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2439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Using ACC SAT algorithm: determine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satisfiability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of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D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in </a:t>
            </a:r>
            <a:r>
              <a:rPr lang="en-US" sz="2400" b="1" dirty="0" smtClean="0">
                <a:solidFill>
                  <a:schemeClr val="bg1"/>
                </a:solidFill>
                <a:latin typeface="Calibri"/>
              </a:rPr>
              <a:t>o(2</a:t>
            </a:r>
            <a:r>
              <a:rPr lang="en-US" sz="2400" b="1" baseline="30000" dirty="0" smtClean="0">
                <a:solidFill>
                  <a:schemeClr val="bg1"/>
                </a:solidFill>
                <a:latin typeface="Calibri"/>
              </a:rPr>
              <a:t>n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) time??</a:t>
            </a:r>
            <a:endParaRPr lang="en-US" sz="2200" dirty="0"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2715523" y="2944059"/>
            <a:ext cx="665018" cy="1653"/>
          </a:xfrm>
          <a:prstGeom prst="straightConnector1">
            <a:avLst/>
          </a:prstGeom>
          <a:ln w="635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2577359" y="5548333"/>
            <a:ext cx="332509" cy="82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62200" y="5710535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            </a:t>
            </a:r>
            <a:r>
              <a:rPr lang="en-US" sz="2400" b="1" dirty="0" err="1" smtClean="0">
                <a:solidFill>
                  <a:srgbClr val="FFFF00"/>
                </a:solidFill>
                <a:latin typeface="+mj-lt"/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           </a:t>
            </a: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n + 4 log n input bits</a:t>
            </a:r>
            <a:endParaRPr lang="en-US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4599" y="4753035"/>
            <a:ext cx="1268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Calibri"/>
              </a:rPr>
              <a:t>C</a:t>
            </a:r>
            <a:r>
              <a:rPr lang="en-US" sz="2800" baseline="-25000" dirty="0" err="1" smtClean="0">
                <a:solidFill>
                  <a:srgbClr val="FFFF00"/>
                </a:solidFill>
                <a:latin typeface="Calibri"/>
              </a:rPr>
              <a:t>x</a:t>
            </a:r>
            <a:endParaRPr lang="en-US" sz="2800" baseline="-250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9000" y="25146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D outputs 1 </a:t>
            </a:r>
            <a:r>
              <a:rPr lang="en-US" sz="2000" dirty="0" err="1" smtClean="0">
                <a:solidFill>
                  <a:srgbClr val="FFFF00"/>
                </a:solidFill>
                <a:latin typeface="+mj-lt"/>
              </a:rPr>
              <a:t>iff</a:t>
            </a: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 the assignment encoded by Y </a:t>
            </a:r>
            <a:br>
              <a:rPr lang="en-US" sz="2000" dirty="0" smtClean="0">
                <a:solidFill>
                  <a:srgbClr val="FFFF00"/>
                </a:solidFill>
                <a:latin typeface="+mj-lt"/>
              </a:rPr>
            </a:b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does not</a:t>
            </a: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 satisfy the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i</a:t>
            </a:r>
            <a:r>
              <a:rPr lang="en-US" sz="2000" dirty="0" err="1" smtClean="0">
                <a:solidFill>
                  <a:srgbClr val="FFFF00"/>
                </a:solidFill>
                <a:latin typeface="+mj-lt"/>
              </a:rPr>
              <a:t>-th</a:t>
            </a: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 clause of </a:t>
            </a:r>
            <a:r>
              <a:rPr lang="el-GR" sz="2000" dirty="0" smtClean="0">
                <a:solidFill>
                  <a:srgbClr val="FFFF00"/>
                </a:solidFill>
                <a:latin typeface="Cambria Math"/>
                <a:ea typeface="Cambria Math"/>
              </a:rPr>
              <a:t>φ</a:t>
            </a:r>
            <a:r>
              <a:rPr lang="en-US" sz="2000" baseline="-25000" dirty="0" smtClean="0">
                <a:solidFill>
                  <a:srgbClr val="FFFF00"/>
                </a:solidFill>
              </a:rPr>
              <a:t>x</a:t>
            </a:r>
            <a:endParaRPr lang="en-US" sz="2000" dirty="0">
              <a:solidFill>
                <a:srgbClr val="FFFF00"/>
              </a:solidFill>
              <a:latin typeface="+mj-lt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5400000" flipH="1" flipV="1">
            <a:off x="2729759" y="5548333"/>
            <a:ext cx="332509" cy="82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2882159" y="5548333"/>
            <a:ext cx="332509" cy="82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3034559" y="5548333"/>
            <a:ext cx="332509" cy="82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3186959" y="5548333"/>
            <a:ext cx="332509" cy="82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3338565" y="5548333"/>
            <a:ext cx="332509" cy="82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3490965" y="5548333"/>
            <a:ext cx="332509" cy="82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 flipH="1" flipV="1">
            <a:off x="3643365" y="5548333"/>
            <a:ext cx="332509" cy="82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1981200" y="3754582"/>
            <a:ext cx="634482" cy="665018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981200" y="3838635"/>
            <a:ext cx="634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Y</a:t>
            </a:r>
            <a:endParaRPr lang="en-US" sz="2800" baseline="-25000" dirty="0">
              <a:solidFill>
                <a:srgbClr val="FFFF00"/>
              </a:solidFill>
              <a:latin typeface="Calibri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rot="5400000" flipH="1" flipV="1">
            <a:off x="1239168" y="4135530"/>
            <a:ext cx="1330903" cy="82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5400000" flipH="1" flipV="1">
            <a:off x="2076987" y="4135117"/>
            <a:ext cx="1330903" cy="16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 flipH="1" flipV="1">
            <a:off x="2916414" y="4135550"/>
            <a:ext cx="1330036" cy="16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600199" y="4386024"/>
            <a:ext cx="39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latin typeface="Calibri"/>
              </a:rPr>
              <a:t>s</a:t>
            </a:r>
            <a:endParaRPr lang="en-US" b="1" baseline="-25000" dirty="0">
              <a:solidFill>
                <a:srgbClr val="92D050"/>
              </a:solidFill>
              <a:latin typeface="Calibri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rot="5400000" flipH="1" flipV="1">
            <a:off x="2161341" y="3685277"/>
            <a:ext cx="249382" cy="16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5400000" flipH="1" flipV="1">
            <a:off x="2958359" y="3719533"/>
            <a:ext cx="332509" cy="82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ounded Rectangle 104"/>
          <p:cNvSpPr/>
          <p:nvPr/>
        </p:nvSpPr>
        <p:spPr>
          <a:xfrm>
            <a:off x="2819400" y="3754582"/>
            <a:ext cx="634482" cy="665018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819400" y="3838635"/>
            <a:ext cx="634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Y</a:t>
            </a:r>
            <a:endParaRPr lang="en-US" sz="2800" baseline="-25000" dirty="0">
              <a:solidFill>
                <a:srgbClr val="FFFF00"/>
              </a:solidFill>
              <a:latin typeface="Calibri"/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 rot="5400000" flipH="1" flipV="1">
            <a:off x="1849614" y="4592750"/>
            <a:ext cx="415636" cy="16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rot="5400000" flipH="1" flipV="1">
            <a:off x="2306814" y="4592750"/>
            <a:ext cx="415636" cy="16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rot="5400000" flipH="1" flipV="1">
            <a:off x="2002808" y="4591956"/>
            <a:ext cx="415636" cy="16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5400000" flipH="1" flipV="1">
            <a:off x="2155208" y="4591956"/>
            <a:ext cx="415636" cy="16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rot="5400000" flipH="1" flipV="1">
            <a:off x="2688608" y="4591956"/>
            <a:ext cx="415636" cy="16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rot="5400000" flipH="1" flipV="1">
            <a:off x="3145808" y="4591956"/>
            <a:ext cx="415636" cy="16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 flipH="1" flipV="1">
            <a:off x="2841802" y="4591162"/>
            <a:ext cx="415636" cy="16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 flipH="1" flipV="1">
            <a:off x="2994202" y="4591162"/>
            <a:ext cx="415636" cy="16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ounded Rectangle 120"/>
          <p:cNvSpPr/>
          <p:nvPr/>
        </p:nvSpPr>
        <p:spPr>
          <a:xfrm>
            <a:off x="3657600" y="3754582"/>
            <a:ext cx="634482" cy="665018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657600" y="3848815"/>
            <a:ext cx="634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Y</a:t>
            </a:r>
            <a:endParaRPr lang="en-US" sz="2800" baseline="-25000" dirty="0">
              <a:solidFill>
                <a:srgbClr val="FFFF00"/>
              </a:solidFill>
              <a:latin typeface="Calibri"/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 rot="5400000" flipH="1" flipV="1">
            <a:off x="3526808" y="4591956"/>
            <a:ext cx="415636" cy="16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rot="5400000" flipH="1" flipV="1">
            <a:off x="3984008" y="4591956"/>
            <a:ext cx="415636" cy="16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5400000" flipH="1" flipV="1">
            <a:off x="3680002" y="4591162"/>
            <a:ext cx="415636" cy="16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rot="5400000" flipH="1" flipV="1">
            <a:off x="3832402" y="4591162"/>
            <a:ext cx="415636" cy="16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121" idx="0"/>
          </p:cNvCxnSpPr>
          <p:nvPr/>
        </p:nvCxnSpPr>
        <p:spPr>
          <a:xfrm rot="16200000" flipV="1">
            <a:off x="3882427" y="3662167"/>
            <a:ext cx="173182" cy="11647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133599" y="4386024"/>
            <a:ext cx="317241" cy="369332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latin typeface="Calibri"/>
              </a:rPr>
              <a:t>a</a:t>
            </a:r>
            <a:endParaRPr lang="en-US" b="1" baseline="-25000" dirty="0">
              <a:solidFill>
                <a:srgbClr val="92D050"/>
              </a:solidFill>
              <a:latin typeface="Calibri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971799" y="4386024"/>
            <a:ext cx="317241" cy="369332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latin typeface="Calibri"/>
              </a:rPr>
              <a:t>b</a:t>
            </a:r>
            <a:endParaRPr lang="en-US" b="1" baseline="-25000" dirty="0">
              <a:solidFill>
                <a:srgbClr val="92D050"/>
              </a:solidFill>
              <a:latin typeface="Calibri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514599" y="4386024"/>
            <a:ext cx="39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latin typeface="Calibri"/>
              </a:rPr>
              <a:t>t</a:t>
            </a:r>
            <a:endParaRPr lang="en-US" b="1" baseline="-25000" dirty="0">
              <a:solidFill>
                <a:srgbClr val="92D050"/>
              </a:solidFill>
              <a:latin typeface="Calibri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352799" y="4386024"/>
            <a:ext cx="39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latin typeface="Calibri"/>
              </a:rPr>
              <a:t>u</a:t>
            </a:r>
            <a:endParaRPr lang="en-US" b="1" baseline="-25000" dirty="0">
              <a:solidFill>
                <a:srgbClr val="92D050"/>
              </a:solidFill>
              <a:latin typeface="Calibri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809999" y="4386024"/>
            <a:ext cx="317241" cy="369332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latin typeface="Calibri"/>
              </a:rPr>
              <a:t>c</a:t>
            </a:r>
            <a:endParaRPr lang="en-US" b="1" baseline="-25000" dirty="0">
              <a:solidFill>
                <a:srgbClr val="92D050"/>
              </a:solidFill>
              <a:latin typeface="Calibri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1752599" y="3241964"/>
            <a:ext cx="2696547" cy="41563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1981200" y="3243024"/>
            <a:ext cx="229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j-lt"/>
              </a:rPr>
              <a:t>Constant size circuit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  <p:cxnSp>
        <p:nvCxnSpPr>
          <p:cNvPr id="215" name="Straight Arrow Connector 214"/>
          <p:cNvCxnSpPr/>
          <p:nvPr/>
        </p:nvCxnSpPr>
        <p:spPr>
          <a:xfrm rot="10800000">
            <a:off x="4343400" y="5029200"/>
            <a:ext cx="1219200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215"/>
          <p:cNvSpPr txBox="1"/>
          <p:nvPr/>
        </p:nvSpPr>
        <p:spPr>
          <a:xfrm>
            <a:off x="5257800" y="50292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Outputs the </a:t>
            </a:r>
            <a:r>
              <a:rPr lang="en-US" sz="2000" dirty="0" err="1" smtClean="0">
                <a:solidFill>
                  <a:srgbClr val="FFFF00"/>
                </a:solidFill>
                <a:latin typeface="+mj-lt"/>
              </a:rPr>
              <a:t>ith</a:t>
            </a: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 clause of 3CNF </a:t>
            </a:r>
            <a:r>
              <a:rPr lang="el-GR" sz="2000" b="1" dirty="0" smtClean="0">
                <a:solidFill>
                  <a:srgbClr val="FFC000"/>
                </a:solidFill>
                <a:latin typeface="Cambria Math"/>
                <a:ea typeface="Cambria Math"/>
              </a:rPr>
              <a:t>φ</a:t>
            </a:r>
            <a:r>
              <a:rPr lang="en-US" sz="2000" b="1" baseline="-25000" dirty="0" smtClean="0">
                <a:solidFill>
                  <a:srgbClr val="FFC000"/>
                </a:solidFill>
              </a:rPr>
              <a:t>x</a:t>
            </a:r>
            <a:endParaRPr lang="en-US" sz="2000" dirty="0">
              <a:solidFill>
                <a:srgbClr val="FFFF00"/>
              </a:solidFill>
              <a:latin typeface="+mj-lt"/>
            </a:endParaRPr>
          </a:p>
        </p:txBody>
      </p:sp>
      <p:cxnSp>
        <p:nvCxnSpPr>
          <p:cNvPr id="218" name="Straight Arrow Connector 217"/>
          <p:cNvCxnSpPr/>
          <p:nvPr/>
        </p:nvCxnSpPr>
        <p:spPr>
          <a:xfrm rot="10800000">
            <a:off x="4343400" y="3810000"/>
            <a:ext cx="1219200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/>
          <p:cNvSpPr txBox="1"/>
          <p:nvPr/>
        </p:nvSpPr>
        <p:spPr>
          <a:xfrm>
            <a:off x="5257800" y="38100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Outputs assignments to the </a:t>
            </a:r>
            <a:br>
              <a:rPr lang="en-US" sz="2000" dirty="0" smtClean="0">
                <a:solidFill>
                  <a:srgbClr val="FFFF00"/>
                </a:solidFill>
                <a:latin typeface="+mj-lt"/>
              </a:rPr>
            </a:b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    variables a, b, c of </a:t>
            </a:r>
            <a:r>
              <a:rPr lang="el-GR" sz="2000" b="1" dirty="0" smtClean="0">
                <a:solidFill>
                  <a:srgbClr val="FFC000"/>
                </a:solidFill>
                <a:latin typeface="Cambria Math"/>
                <a:ea typeface="Cambria Math"/>
              </a:rPr>
              <a:t>φ</a:t>
            </a:r>
            <a:r>
              <a:rPr lang="en-US" sz="2000" b="1" baseline="-25000" dirty="0" smtClean="0">
                <a:solidFill>
                  <a:srgbClr val="FFC000"/>
                </a:solidFill>
              </a:rPr>
              <a:t>x</a:t>
            </a:r>
            <a:endParaRPr lang="en-US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5" name="Left Arrow Callout 54"/>
          <p:cNvSpPr/>
          <p:nvPr/>
        </p:nvSpPr>
        <p:spPr>
          <a:xfrm rot="-780000">
            <a:off x="4419600" y="3352800"/>
            <a:ext cx="2895600" cy="1600200"/>
          </a:xfrm>
          <a:prstGeom prst="leftArrowCallout">
            <a:avLst/>
          </a:prstGeom>
          <a:solidFill>
            <a:srgbClr val="DF6C6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Calibri"/>
              </a:rPr>
              <a:t>C</a:t>
            </a:r>
            <a:r>
              <a:rPr lang="en-US" sz="2400" b="1" baseline="-25000" dirty="0" err="1" smtClean="0">
                <a:latin typeface="Cambria"/>
              </a:rPr>
              <a:t>x</a:t>
            </a:r>
            <a:r>
              <a:rPr lang="en-US" sz="2400" b="1" dirty="0" smtClean="0"/>
              <a:t> may not be an ACC circuit!</a:t>
            </a:r>
            <a:endParaRPr lang="en-US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4" grpId="0" animBg="1"/>
      <p:bldP spid="7" grpId="0"/>
      <p:bldP spid="21" grpId="0"/>
      <p:bldP spid="23" grpId="0"/>
      <p:bldP spid="32" grpId="0"/>
      <p:bldP spid="50" grpId="0" animBg="1"/>
      <p:bldP spid="57" grpId="0"/>
      <p:bldP spid="91" grpId="0"/>
      <p:bldP spid="105" grpId="0" animBg="1"/>
      <p:bldP spid="58" grpId="0"/>
      <p:bldP spid="121" grpId="0" animBg="1"/>
      <p:bldP spid="59" grpId="0"/>
      <p:bldP spid="92" grpId="0" animBg="1"/>
      <p:bldP spid="128" grpId="0" animBg="1"/>
      <p:bldP spid="129" grpId="0"/>
      <p:bldP spid="130" grpId="0"/>
      <p:bldP spid="131" grpId="0" animBg="1"/>
      <p:bldP spid="132" grpId="0" animBg="1"/>
      <p:bldP spid="136" grpId="0"/>
      <p:bldP spid="216" grpId="0"/>
      <p:bldP spid="217" grpId="0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The Circuit Class </a:t>
            </a:r>
            <a:r>
              <a:rPr lang="en-US" b="1" dirty="0" smtClean="0"/>
              <a:t>ACC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524000"/>
            <a:ext cx="8305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An ACC circuit family </a:t>
            </a:r>
            <a:r>
              <a:rPr lang="en-US" sz="2600" b="1" dirty="0" smtClean="0">
                <a:solidFill>
                  <a:srgbClr val="FFC000"/>
                </a:solidFill>
                <a:latin typeface="+mj-lt"/>
              </a:rPr>
              <a:t>{</a:t>
            </a:r>
            <a:r>
              <a:rPr lang="en-US" sz="2600" b="1" dirty="0" err="1" smtClean="0">
                <a:solidFill>
                  <a:srgbClr val="FFC000"/>
                </a:solidFill>
                <a:latin typeface="Calibri"/>
              </a:rPr>
              <a:t>C</a:t>
            </a:r>
            <a:r>
              <a:rPr lang="en-US" sz="2600" b="1" baseline="-25000" dirty="0" err="1" smtClean="0">
                <a:solidFill>
                  <a:srgbClr val="FFC000"/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rgbClr val="FFC000"/>
                </a:solidFill>
                <a:latin typeface="+mj-lt"/>
              </a:rPr>
              <a:t>}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has the following properties: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Calibri"/>
              </a:rPr>
              <a:t>  Each </a:t>
            </a:r>
            <a:r>
              <a:rPr lang="en-US" sz="2600" b="1" dirty="0" err="1" smtClean="0">
                <a:solidFill>
                  <a:srgbClr val="FFC000"/>
                </a:solidFill>
                <a:latin typeface="Calibri"/>
              </a:rPr>
              <a:t>C</a:t>
            </a:r>
            <a:r>
              <a:rPr lang="en-US" sz="2600" b="1" baseline="-25000" dirty="0" err="1" smtClean="0">
                <a:solidFill>
                  <a:srgbClr val="FFC000"/>
                </a:solidFill>
                <a:latin typeface="Calibri"/>
              </a:rPr>
              <a:t>n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takes n bits of input and outputs a bit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 The gates of </a:t>
            </a:r>
            <a:r>
              <a:rPr lang="en-US" sz="2600" b="1" dirty="0" err="1" smtClean="0">
                <a:solidFill>
                  <a:srgbClr val="FFC000"/>
                </a:solidFill>
                <a:latin typeface="Calibri"/>
              </a:rPr>
              <a:t>C</a:t>
            </a:r>
            <a:r>
              <a:rPr lang="en-US" sz="2600" b="1" baseline="-25000" dirty="0" err="1" smtClean="0">
                <a:solidFill>
                  <a:srgbClr val="FFC000"/>
                </a:solidFill>
                <a:latin typeface="Calibri"/>
              </a:rPr>
              <a:t>n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 can be </a:t>
            </a:r>
            <a:r>
              <a:rPr lang="en-US" sz="2600" b="1" dirty="0" smtClean="0">
                <a:solidFill>
                  <a:srgbClr val="FF9E1D"/>
                </a:solidFill>
                <a:latin typeface="+mj-lt"/>
              </a:rPr>
              <a:t>AND, OR, NOT, </a:t>
            </a:r>
            <a:r>
              <a:rPr lang="en-US" sz="2600" b="1" dirty="0" err="1" smtClean="0">
                <a:solidFill>
                  <a:srgbClr val="FF9E1D"/>
                </a:solidFill>
                <a:latin typeface="+mj-lt"/>
              </a:rPr>
              <a:t>MODm</a:t>
            </a:r>
            <a:r>
              <a:rPr lang="en-US" sz="2600" dirty="0" smtClean="0">
                <a:solidFill>
                  <a:srgbClr val="FF9E1D"/>
                </a:solidFill>
                <a:latin typeface="+mj-lt"/>
              </a:rPr>
              <a:t/>
            </a:r>
            <a:br>
              <a:rPr lang="en-US" sz="2600" dirty="0" smtClean="0">
                <a:solidFill>
                  <a:srgbClr val="FF9E1D"/>
                </a:solidFill>
                <a:latin typeface="+mj-lt"/>
              </a:rPr>
            </a:b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    </a:t>
            </a:r>
            <a:r>
              <a:rPr lang="en-US" sz="26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Calibri"/>
              </a:rPr>
              <a:t>MODm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(x</a:t>
            </a:r>
            <a:r>
              <a:rPr lang="en-US" sz="2600" b="1" baseline="-25000" dirty="0" smtClean="0">
                <a:solidFill>
                  <a:srgbClr val="FFFF00"/>
                </a:solidFill>
                <a:latin typeface="Calibri"/>
              </a:rPr>
              <a:t>1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,…,</a:t>
            </a:r>
            <a:r>
              <a:rPr lang="en-US" sz="2600" b="1" dirty="0" err="1" smtClean="0">
                <a:solidFill>
                  <a:srgbClr val="FFFF00"/>
                </a:solidFill>
                <a:latin typeface="Calibri"/>
              </a:rPr>
              <a:t>x</a:t>
            </a:r>
            <a:r>
              <a:rPr lang="en-US" sz="2600" b="1" baseline="-25000" dirty="0" err="1" smtClean="0">
                <a:solidFill>
                  <a:srgbClr val="FFFF00"/>
                </a:solidFill>
                <a:latin typeface="Calibri"/>
              </a:rPr>
              <a:t>t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) = 1  </a:t>
            </a:r>
            <a:r>
              <a:rPr lang="en-US" sz="2600" b="1" dirty="0" err="1" smtClean="0">
                <a:solidFill>
                  <a:srgbClr val="FFFF00"/>
                </a:solidFill>
                <a:latin typeface="+mj-lt"/>
              </a:rPr>
              <a:t>iff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  </a:t>
            </a:r>
            <a:r>
              <a:rPr lang="en-US" sz="2600" b="1" dirty="0" smtClean="0">
                <a:solidFill>
                  <a:srgbClr val="FFFF00"/>
                </a:solidFill>
                <a:latin typeface="Symbol"/>
                <a:sym typeface="Symbol"/>
              </a:rPr>
              <a:t></a:t>
            </a:r>
            <a:r>
              <a:rPr lang="en-US" sz="2600" b="1" baseline="-25000" dirty="0" err="1" smtClean="0">
                <a:solidFill>
                  <a:srgbClr val="FFFF00"/>
                </a:solidFill>
                <a:latin typeface="+mj-lt"/>
                <a:sym typeface="Symbol"/>
              </a:rPr>
              <a:t>i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x</a:t>
            </a:r>
            <a:r>
              <a:rPr lang="en-US" sz="2600" b="1" baseline="-25000" dirty="0" smtClean="0">
                <a:solidFill>
                  <a:srgbClr val="FFFF00"/>
                </a:solidFill>
                <a:latin typeface="Calibri"/>
              </a:rPr>
              <a:t>i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 is divisible by m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600" b="1" dirty="0" err="1" smtClean="0">
                <a:solidFill>
                  <a:srgbClr val="FFC000"/>
                </a:solidFill>
                <a:latin typeface="Calibri"/>
              </a:rPr>
              <a:t>C</a:t>
            </a:r>
            <a:r>
              <a:rPr lang="en-US" sz="2600" b="1" baseline="-25000" dirty="0" err="1" smtClean="0">
                <a:solidFill>
                  <a:srgbClr val="FFC000"/>
                </a:solidFill>
                <a:latin typeface="Calibri"/>
              </a:rPr>
              <a:t>n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has constant depth (independent of n)</a:t>
            </a:r>
            <a:endParaRPr lang="en-US" sz="2600" b="1" dirty="0" smtClean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600" b="1" dirty="0" smtClean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Remarks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The default size of n</a:t>
            </a:r>
            <a:r>
              <a:rPr lang="en-US" sz="2600" baseline="30000" dirty="0" smtClean="0">
                <a:solidFill>
                  <a:schemeClr val="bg1"/>
                </a:solidFill>
                <a:latin typeface="+mj-lt"/>
              </a:rPr>
              <a:t>th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circuit:  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polynomial in n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This is a </a:t>
            </a:r>
            <a:r>
              <a:rPr lang="en-US" sz="2600" b="1" i="1" dirty="0" smtClean="0">
                <a:solidFill>
                  <a:schemeClr val="bg1"/>
                </a:solidFill>
                <a:latin typeface="+mj-lt"/>
              </a:rPr>
              <a:t>non-uniform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model of computation</a:t>
            </a:r>
            <a:br>
              <a:rPr lang="en-US" sz="2600" dirty="0" smtClean="0">
                <a:solidFill>
                  <a:schemeClr val="bg1"/>
                </a:solidFill>
                <a:latin typeface="+mj-lt"/>
              </a:rPr>
            </a:b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(Can compute some </a:t>
            </a:r>
            <a:r>
              <a:rPr lang="en-US" sz="2600" dirty="0" err="1" smtClean="0">
                <a:solidFill>
                  <a:schemeClr val="bg1"/>
                </a:solidFill>
                <a:latin typeface="+mj-lt"/>
              </a:rPr>
              <a:t>undecidable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languages)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ACC circuits can be efficiently simulated by </a:t>
            </a:r>
            <a:br>
              <a:rPr lang="en-US" sz="2600" dirty="0" smtClean="0">
                <a:solidFill>
                  <a:schemeClr val="bg1"/>
                </a:solidFill>
                <a:latin typeface="+mj-lt"/>
              </a:rPr>
            </a:b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      </a:t>
            </a:r>
            <a:r>
              <a:rPr lang="en-US" sz="2600" b="1" i="1" dirty="0" smtClean="0">
                <a:solidFill>
                  <a:schemeClr val="bg1"/>
                </a:solidFill>
                <a:latin typeface="+mj-lt"/>
              </a:rPr>
              <a:t>constant-depth threshold circuits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How to Get an ACC Circuit out of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>
                <a:solidFill>
                  <a:srgbClr val="92D050"/>
                </a:solidFill>
              </a:rPr>
              <a:t>Lemma 2</a:t>
            </a:r>
            <a:r>
              <a:rPr lang="en-US" sz="2400" b="1" dirty="0" smtClean="0">
                <a:solidFill>
                  <a:srgbClr val="92D050"/>
                </a:solidFill>
              </a:rPr>
              <a:t> [</a:t>
            </a:r>
            <a:r>
              <a:rPr lang="en-US" sz="2400" b="1" dirty="0" err="1" smtClean="0">
                <a:solidFill>
                  <a:srgbClr val="92D050"/>
                </a:solidFill>
              </a:rPr>
              <a:t>FLvMV</a:t>
            </a:r>
            <a:r>
              <a:rPr lang="en-US" sz="2400" b="1" dirty="0" smtClean="0">
                <a:solidFill>
                  <a:srgbClr val="92D050"/>
                </a:solidFill>
              </a:rPr>
              <a:t> ’05] </a:t>
            </a:r>
            <a:r>
              <a:rPr lang="en-US" sz="2400" dirty="0" smtClean="0"/>
              <a:t>For all L </a:t>
            </a:r>
            <a:r>
              <a:rPr lang="en-US" sz="2400" dirty="0" smtClean="0">
                <a:latin typeface="cmsy10"/>
              </a:rPr>
              <a:t>2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alibri"/>
              </a:rPr>
              <a:t>NTIME[2</a:t>
            </a:r>
            <a:r>
              <a:rPr lang="en-US" sz="2400" baseline="30000" dirty="0" smtClean="0">
                <a:latin typeface="Calibri"/>
              </a:rPr>
              <a:t>n</a:t>
            </a:r>
            <a:r>
              <a:rPr lang="en-US" sz="2400" dirty="0" smtClean="0"/>
              <a:t>], there is a </a:t>
            </a:r>
            <a:br>
              <a:rPr lang="en-US" sz="2400" dirty="0" smtClean="0"/>
            </a:br>
            <a:r>
              <a:rPr lang="en-US" sz="2400" b="1" i="1" dirty="0" err="1" smtClean="0">
                <a:solidFill>
                  <a:srgbClr val="FFC000"/>
                </a:solidFill>
              </a:rPr>
              <a:t>polytime</a:t>
            </a:r>
            <a:r>
              <a:rPr lang="en-US" sz="2400" dirty="0" smtClean="0"/>
              <a:t> reduction </a:t>
            </a:r>
            <a:r>
              <a:rPr lang="en-US" sz="2400" dirty="0" smtClean="0">
                <a:latin typeface="Calibri"/>
              </a:rPr>
              <a:t>R</a:t>
            </a:r>
            <a:r>
              <a:rPr lang="en-US" sz="2400" b="1" baseline="-25000" dirty="0" smtClean="0">
                <a:latin typeface="Calibri"/>
              </a:rPr>
              <a:t>L</a:t>
            </a:r>
            <a:r>
              <a:rPr lang="en-US" sz="2400" dirty="0" smtClean="0"/>
              <a:t> from L to Succinct 3SAT such that:</a:t>
            </a:r>
          </a:p>
          <a:p>
            <a:pPr>
              <a:buNone/>
            </a:pPr>
            <a:r>
              <a:rPr lang="en-US" sz="2400" b="1" dirty="0" smtClean="0"/>
              <a:t>	</a:t>
            </a:r>
            <a:r>
              <a:rPr lang="en-US" sz="2400" dirty="0" smtClean="0"/>
              <a:t>-  x </a:t>
            </a:r>
            <a:r>
              <a:rPr lang="en-US" sz="2400" dirty="0" smtClean="0">
                <a:latin typeface="cmsy10"/>
              </a:rPr>
              <a:t>2</a:t>
            </a:r>
            <a:r>
              <a:rPr lang="en-US" sz="2400" dirty="0" smtClean="0"/>
              <a:t> L  </a:t>
            </a:r>
            <a:r>
              <a:rPr lang="en-US" sz="2400" dirty="0" smtClean="0">
                <a:latin typeface="cmsy10"/>
                <a:ea typeface="Cambria Math"/>
              </a:rPr>
              <a:t>⇔ </a:t>
            </a:r>
            <a:r>
              <a:rPr lang="en-US" sz="2400" dirty="0" smtClean="0">
                <a:latin typeface="Calibri"/>
              </a:rPr>
              <a:t>R</a:t>
            </a:r>
            <a:r>
              <a:rPr lang="en-US" sz="2400" baseline="-25000" dirty="0" smtClean="0">
                <a:latin typeface="Calibri"/>
              </a:rPr>
              <a:t>L</a:t>
            </a:r>
            <a:r>
              <a:rPr lang="en-US" sz="2400" dirty="0" smtClean="0"/>
              <a:t>(x) = </a:t>
            </a:r>
            <a:r>
              <a:rPr lang="en-US" sz="2400" dirty="0" err="1" smtClean="0">
                <a:latin typeface="Calibri"/>
              </a:rPr>
              <a:t>C</a:t>
            </a:r>
            <a:r>
              <a:rPr lang="en-US" sz="2400" baseline="-25000" dirty="0" err="1" smtClean="0">
                <a:latin typeface="Calibri"/>
              </a:rPr>
              <a:t>x</a:t>
            </a:r>
            <a:r>
              <a:rPr lang="en-US" sz="2400" dirty="0" smtClean="0"/>
              <a:t> encodes a </a:t>
            </a:r>
            <a:r>
              <a:rPr lang="en-US" sz="2400" dirty="0" err="1" smtClean="0"/>
              <a:t>satisfiable</a:t>
            </a:r>
            <a:r>
              <a:rPr lang="en-US" sz="2400" dirty="0" smtClean="0"/>
              <a:t> 3CNF formula</a:t>
            </a:r>
          </a:p>
          <a:p>
            <a:pPr>
              <a:buNone/>
            </a:pPr>
            <a:r>
              <a:rPr lang="en-US" sz="2400" dirty="0" smtClean="0"/>
              <a:t>	-  </a:t>
            </a:r>
            <a:r>
              <a:rPr lang="en-US" sz="2400" dirty="0" err="1" smtClean="0">
                <a:latin typeface="Calibri"/>
              </a:rPr>
              <a:t>C</a:t>
            </a:r>
            <a:r>
              <a:rPr lang="en-US" sz="2400" baseline="-25000" dirty="0" err="1" smtClean="0">
                <a:latin typeface="Calibri"/>
              </a:rPr>
              <a:t>x</a:t>
            </a:r>
            <a:r>
              <a:rPr lang="en-US" sz="2400" dirty="0" smtClean="0"/>
              <a:t> has size at most poly(n)</a:t>
            </a:r>
          </a:p>
          <a:p>
            <a:pPr>
              <a:buNone/>
            </a:pPr>
            <a:r>
              <a:rPr lang="en-US" sz="2400" dirty="0" smtClean="0"/>
              <a:t>	-  </a:t>
            </a:r>
            <a:r>
              <a:rPr lang="en-US" sz="2400" dirty="0" err="1" smtClean="0">
                <a:latin typeface="Calibri"/>
              </a:rPr>
              <a:t>C</a:t>
            </a:r>
            <a:r>
              <a:rPr lang="en-US" sz="2400" baseline="-25000" dirty="0" err="1" smtClean="0">
                <a:latin typeface="Calibri"/>
              </a:rPr>
              <a:t>x</a:t>
            </a:r>
            <a:r>
              <a:rPr lang="en-US" sz="2400" dirty="0" smtClean="0"/>
              <a:t> has at most n + 4 log n inputs</a:t>
            </a:r>
          </a:p>
          <a:p>
            <a:pPr>
              <a:buNone/>
            </a:pPr>
            <a:endParaRPr lang="en-US" sz="1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9E1D"/>
                </a:solidFill>
              </a:rPr>
              <a:t>The circuits </a:t>
            </a:r>
            <a:r>
              <a:rPr lang="en-US" sz="2400" b="1" dirty="0" err="1" smtClean="0">
                <a:solidFill>
                  <a:srgbClr val="FF9E1D"/>
                </a:solidFill>
                <a:latin typeface="Calibri"/>
              </a:rPr>
              <a:t>C</a:t>
            </a:r>
            <a:r>
              <a:rPr lang="en-US" sz="2400" b="1" baseline="-25000" dirty="0" err="1" smtClean="0">
                <a:solidFill>
                  <a:srgbClr val="FF9E1D"/>
                </a:solidFill>
                <a:latin typeface="Calibri"/>
              </a:rPr>
              <a:t>x</a:t>
            </a:r>
            <a:r>
              <a:rPr lang="en-US" sz="2400" b="1" dirty="0" smtClean="0">
                <a:solidFill>
                  <a:srgbClr val="FF9E1D"/>
                </a:solidFill>
              </a:rPr>
              <a:t> are constructible in polynomial time!</a:t>
            </a:r>
            <a:r>
              <a:rPr lang="en-US" sz="2400" dirty="0" smtClean="0">
                <a:solidFill>
                  <a:srgbClr val="FF9E1D"/>
                </a:solidFill>
              </a:rPr>
              <a:t> 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We already are assuming </a:t>
            </a:r>
            <a:r>
              <a:rPr lang="en-US" sz="2400" b="1" dirty="0" smtClean="0">
                <a:solidFill>
                  <a:srgbClr val="FFFF00"/>
                </a:solidFill>
                <a:latin typeface="Calibri"/>
              </a:rPr>
              <a:t>EXP</a:t>
            </a:r>
            <a:r>
              <a:rPr lang="en-US" sz="2400" b="1" baseline="30000" dirty="0" smtClean="0">
                <a:solidFill>
                  <a:srgbClr val="FFFF00"/>
                </a:solidFill>
                <a:latin typeface="Calibri"/>
              </a:rPr>
              <a:t>NP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has </a:t>
            </a:r>
            <a:r>
              <a:rPr lang="en-US" sz="2400" dirty="0" smtClean="0">
                <a:solidFill>
                  <a:srgbClr val="FFFF00"/>
                </a:solidFill>
                <a:latin typeface="Calibri"/>
              </a:rPr>
              <a:t>2</a:t>
            </a:r>
            <a:r>
              <a:rPr lang="en-US" sz="2400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l-GR" sz="2400" baseline="50000" dirty="0" smtClean="0">
                <a:solidFill>
                  <a:srgbClr val="FFFF00"/>
                </a:solidFill>
                <a:latin typeface="Calibri"/>
                <a:ea typeface="Cambria Math"/>
              </a:rPr>
              <a:t>ε</a:t>
            </a:r>
            <a:r>
              <a:rPr lang="en-US" sz="2400" dirty="0" smtClean="0">
                <a:solidFill>
                  <a:srgbClr val="FFFF00"/>
                </a:solidFill>
              </a:rPr>
              <a:t> size ACC circuits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Therefore there </a:t>
            </a:r>
            <a:r>
              <a:rPr lang="en-US" sz="2400" i="1" dirty="0" smtClean="0">
                <a:solidFill>
                  <a:srgbClr val="FFFF00"/>
                </a:solidFill>
              </a:rPr>
              <a:t>are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Calibri"/>
              </a:rPr>
              <a:t>2</a:t>
            </a:r>
            <a:r>
              <a:rPr lang="en-US" sz="2400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l-GR" sz="2400" baseline="50000" dirty="0" smtClean="0">
                <a:solidFill>
                  <a:srgbClr val="FFFF00"/>
                </a:solidFill>
                <a:latin typeface="Calibri"/>
                <a:ea typeface="Cambria Math"/>
              </a:rPr>
              <a:t>ε</a:t>
            </a:r>
            <a:r>
              <a:rPr lang="en-US" sz="2400" dirty="0" smtClean="0">
                <a:solidFill>
                  <a:srgbClr val="FFFF00"/>
                </a:solidFill>
              </a:rPr>
              <a:t> size ACC circuits </a:t>
            </a:r>
            <a:r>
              <a:rPr lang="en-US" sz="2400" dirty="0" err="1" smtClean="0">
                <a:solidFill>
                  <a:srgbClr val="FFFF00"/>
                </a:solidFill>
                <a:latin typeface="Calibri"/>
              </a:rPr>
              <a:t>C’</a:t>
            </a:r>
            <a:r>
              <a:rPr lang="en-US" sz="2400" baseline="-25000" dirty="0" err="1" smtClean="0">
                <a:solidFill>
                  <a:srgbClr val="FFFF00"/>
                </a:solidFill>
                <a:latin typeface="Calibri"/>
              </a:rPr>
              <a:t>x</a:t>
            </a:r>
            <a:r>
              <a:rPr lang="en-US" sz="2400" dirty="0" smtClean="0">
                <a:solidFill>
                  <a:srgbClr val="FFFF00"/>
                </a:solidFill>
              </a:rPr>
              <a:t> equivalent to </a:t>
            </a:r>
            <a:r>
              <a:rPr lang="en-US" sz="2400" dirty="0" err="1" smtClean="0">
                <a:solidFill>
                  <a:srgbClr val="FFFF00"/>
                </a:solidFill>
                <a:latin typeface="Calibri"/>
              </a:rPr>
              <a:t>C</a:t>
            </a:r>
            <a:r>
              <a:rPr lang="en-US" sz="2400" baseline="-25000" dirty="0" err="1" smtClean="0">
                <a:solidFill>
                  <a:srgbClr val="FFFF00"/>
                </a:solidFill>
                <a:latin typeface="Calibri"/>
              </a:rPr>
              <a:t>x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9E1D"/>
                </a:solidFill>
              </a:rPr>
              <a:t>We can guess </a:t>
            </a:r>
            <a:r>
              <a:rPr lang="en-US" sz="2400" b="1" dirty="0" err="1" smtClean="0">
                <a:solidFill>
                  <a:srgbClr val="FF9E1D"/>
                </a:solidFill>
                <a:latin typeface="Calibri"/>
              </a:rPr>
              <a:t>C’</a:t>
            </a:r>
            <a:r>
              <a:rPr lang="en-US" sz="2400" b="1" baseline="-25000" dirty="0" err="1" smtClean="0">
                <a:solidFill>
                  <a:srgbClr val="FF9E1D"/>
                </a:solidFill>
                <a:latin typeface="Calibri"/>
              </a:rPr>
              <a:t>x</a:t>
            </a:r>
            <a:r>
              <a:rPr lang="en-US" sz="2400" dirty="0" smtClean="0">
                <a:solidFill>
                  <a:srgbClr val="FFFF00"/>
                </a:solidFill>
              </a:rPr>
              <a:t> … but how do we verify </a:t>
            </a:r>
            <a:r>
              <a:rPr lang="en-US" sz="2400" dirty="0" err="1" smtClean="0">
                <a:solidFill>
                  <a:srgbClr val="FFFF00"/>
                </a:solidFill>
                <a:latin typeface="Calibri"/>
              </a:rPr>
              <a:t>C’</a:t>
            </a:r>
            <a:r>
              <a:rPr lang="en-US" sz="2400" baseline="-25000" dirty="0" err="1" smtClean="0">
                <a:solidFill>
                  <a:srgbClr val="FFFF00"/>
                </a:solidFill>
                <a:latin typeface="Calibri"/>
              </a:rPr>
              <a:t>x</a:t>
            </a:r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dirty="0" err="1" smtClean="0">
                <a:solidFill>
                  <a:srgbClr val="FFFF00"/>
                </a:solidFill>
              </a:rPr>
              <a:t>i</a:t>
            </a:r>
            <a:r>
              <a:rPr lang="en-US" sz="2400" dirty="0" smtClean="0">
                <a:solidFill>
                  <a:srgbClr val="FFFF00"/>
                </a:solidFill>
              </a:rPr>
              <a:t>) = </a:t>
            </a:r>
            <a:r>
              <a:rPr lang="en-US" sz="2400" dirty="0" err="1" smtClean="0">
                <a:solidFill>
                  <a:srgbClr val="FFFF00"/>
                </a:solidFill>
                <a:latin typeface="Calibri"/>
              </a:rPr>
              <a:t>C</a:t>
            </a:r>
            <a:r>
              <a:rPr lang="en-US" sz="2400" baseline="-25000" dirty="0" err="1" smtClean="0">
                <a:solidFill>
                  <a:srgbClr val="FFFF00"/>
                </a:solidFill>
                <a:latin typeface="Calibri"/>
              </a:rPr>
              <a:t>x</a:t>
            </a:r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dirty="0" err="1" smtClean="0">
                <a:solidFill>
                  <a:srgbClr val="FFFF00"/>
                </a:solidFill>
              </a:rPr>
              <a:t>i</a:t>
            </a:r>
            <a:r>
              <a:rPr lang="en-US" sz="2400" dirty="0" smtClean="0">
                <a:solidFill>
                  <a:srgbClr val="FFFF00"/>
                </a:solidFill>
              </a:rPr>
              <a:t>) for all </a:t>
            </a:r>
            <a:r>
              <a:rPr lang="en-US" sz="2400" dirty="0" err="1" smtClean="0">
                <a:solidFill>
                  <a:srgbClr val="FFFF00"/>
                </a:solidFill>
              </a:rPr>
              <a:t>i</a:t>
            </a:r>
            <a:r>
              <a:rPr lang="en-US" sz="2400" dirty="0" smtClean="0">
                <a:solidFill>
                  <a:srgbClr val="FFFF00"/>
                </a:solidFill>
              </a:rPr>
              <a:t>?</a:t>
            </a:r>
          </a:p>
          <a:p>
            <a:pPr>
              <a:buNone/>
            </a:pPr>
            <a:r>
              <a:rPr lang="en-US" sz="2400" dirty="0" smtClean="0"/>
              <a:t>Use ACC SAT algorithm?  </a:t>
            </a:r>
            <a:r>
              <a:rPr lang="en-US" sz="2400" b="1" dirty="0" smtClean="0"/>
              <a:t>This looks ridiculous.</a:t>
            </a:r>
            <a:r>
              <a:rPr lang="en-US" sz="2400" dirty="0" smtClean="0"/>
              <a:t>  </a:t>
            </a:r>
            <a:r>
              <a:rPr lang="en-US" sz="2400" dirty="0" err="1" smtClean="0">
                <a:latin typeface="Calibri"/>
              </a:rPr>
              <a:t>C</a:t>
            </a:r>
            <a:r>
              <a:rPr lang="en-US" sz="2400" baseline="-25000" dirty="0" err="1" smtClean="0">
                <a:latin typeface="Calibri"/>
              </a:rPr>
              <a:t>x</a:t>
            </a:r>
            <a:r>
              <a:rPr lang="en-US" sz="2400" baseline="-25000" dirty="0" smtClean="0">
                <a:latin typeface="Calibri"/>
              </a:rPr>
              <a:t> </a:t>
            </a:r>
            <a:r>
              <a:rPr lang="en-US" sz="2400" baseline="-25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400" dirty="0" smtClean="0"/>
              <a:t>is an </a:t>
            </a:r>
            <a:r>
              <a:rPr lang="en-US" sz="2400" i="1" dirty="0" smtClean="0"/>
              <a:t>arbitrary</a:t>
            </a:r>
            <a:r>
              <a:rPr lang="en-US" sz="2400" dirty="0" smtClean="0"/>
              <a:t> circuit, how could we use an ACC SAT algorithm on it?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>
                <a:solidFill>
                  <a:srgbClr val="92D050"/>
                </a:solidFill>
              </a:rPr>
              <a:t>Lemma 3</a:t>
            </a:r>
            <a:r>
              <a:rPr lang="en-US" sz="2400" dirty="0" smtClean="0"/>
              <a:t>   </a:t>
            </a:r>
            <a:r>
              <a:rPr lang="en-US" sz="2400" b="1" dirty="0" smtClean="0"/>
              <a:t>If</a:t>
            </a:r>
            <a:r>
              <a:rPr lang="en-US" sz="2400" dirty="0" smtClean="0"/>
              <a:t>  </a:t>
            </a:r>
            <a:r>
              <a:rPr lang="en-US" sz="2400" b="1" dirty="0" smtClean="0">
                <a:solidFill>
                  <a:srgbClr val="FFFF00"/>
                </a:solidFill>
              </a:rPr>
              <a:t>P</a:t>
            </a:r>
            <a:r>
              <a:rPr lang="en-US" sz="2400" dirty="0" smtClean="0">
                <a:solidFill>
                  <a:srgbClr val="FFFF00"/>
                </a:solidFill>
              </a:rPr>
              <a:t> has ACC circuits of size s(n)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and</a:t>
            </a: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FFFF00"/>
                </a:solidFill>
              </a:rPr>
              <a:t>ACC SAT is in </a:t>
            </a:r>
            <a:r>
              <a:rPr lang="en-US" sz="2400" dirty="0" smtClean="0">
                <a:solidFill>
                  <a:srgbClr val="FFFF00"/>
                </a:solidFill>
                <a:latin typeface="Calibri"/>
              </a:rPr>
              <a:t>o(2</a:t>
            </a:r>
            <a:r>
              <a:rPr lang="en-US" sz="2400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n-US" sz="2400" dirty="0" smtClean="0">
                <a:solidFill>
                  <a:srgbClr val="FFFF00"/>
                </a:solidFill>
              </a:rPr>
              <a:t>) time</a:t>
            </a:r>
            <a:r>
              <a:rPr lang="en-US" sz="2400" dirty="0" smtClean="0"/>
              <a:t>, </a:t>
            </a:r>
            <a:r>
              <a:rPr lang="en-US" sz="2400" b="1" dirty="0" smtClean="0"/>
              <a:t>then</a:t>
            </a:r>
            <a:r>
              <a:rPr lang="en-US" sz="2400" dirty="0" smtClean="0"/>
              <a:t> for all L in </a:t>
            </a:r>
            <a:r>
              <a:rPr lang="en-US" sz="2400" dirty="0" smtClean="0">
                <a:latin typeface="Calibri"/>
              </a:rPr>
              <a:t>NTIME[2</a:t>
            </a:r>
            <a:r>
              <a:rPr lang="en-US" sz="2400" baseline="30000" dirty="0" smtClean="0">
                <a:latin typeface="Calibri"/>
              </a:rPr>
              <a:t>n</a:t>
            </a:r>
            <a:r>
              <a:rPr lang="en-US" sz="2400" dirty="0" smtClean="0"/>
              <a:t>], there is an </a:t>
            </a:r>
            <a:r>
              <a:rPr lang="en-US" sz="2400" dirty="0" err="1" smtClean="0"/>
              <a:t>ntime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alibri"/>
              </a:rPr>
              <a:t>o(2</a:t>
            </a:r>
            <a:r>
              <a:rPr lang="en-US" sz="2400" baseline="30000" dirty="0" smtClean="0">
                <a:latin typeface="Calibri"/>
              </a:rPr>
              <a:t>n</a:t>
            </a:r>
            <a:r>
              <a:rPr lang="en-US" sz="2400" dirty="0" smtClean="0"/>
              <a:t>) algorithm that, on every input x, prints an ACC circuit </a:t>
            </a:r>
            <a:r>
              <a:rPr lang="en-US" sz="2400" dirty="0" err="1" smtClean="0">
                <a:latin typeface="Calibri"/>
              </a:rPr>
              <a:t>C’</a:t>
            </a:r>
            <a:r>
              <a:rPr lang="en-US" sz="2400" baseline="-25000" dirty="0" err="1" smtClean="0">
                <a:latin typeface="Calibri"/>
              </a:rPr>
              <a:t>x</a:t>
            </a:r>
            <a:r>
              <a:rPr lang="en-US" sz="2400" dirty="0" smtClean="0"/>
              <a:t> of size s(O(n)) that is </a:t>
            </a:r>
            <a:r>
              <a:rPr lang="en-US" sz="2400" i="1" dirty="0" smtClean="0"/>
              <a:t>equivalent</a:t>
            </a:r>
            <a:r>
              <a:rPr lang="en-US" sz="2400" dirty="0" smtClean="0"/>
              <a:t> to the circuit </a:t>
            </a:r>
            <a:r>
              <a:rPr lang="en-US" sz="2400" dirty="0" err="1" smtClean="0">
                <a:latin typeface="Calibri"/>
              </a:rPr>
              <a:t>C</a:t>
            </a:r>
            <a:r>
              <a:rPr lang="en-US" sz="2400" baseline="-25000" dirty="0" err="1" smtClean="0">
                <a:latin typeface="Calibri"/>
              </a:rPr>
              <a:t>x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1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92D050"/>
                </a:solidFill>
              </a:rPr>
              <a:t>Proof Sketch:</a:t>
            </a:r>
            <a:r>
              <a:rPr lang="en-US" sz="2400" b="1" dirty="0" smtClean="0"/>
              <a:t> Exploit the P-uniformity of </a:t>
            </a:r>
            <a:r>
              <a:rPr lang="en-US" sz="2400" b="1" dirty="0" err="1" smtClean="0">
                <a:latin typeface="Calibri"/>
              </a:rPr>
              <a:t>C</a:t>
            </a:r>
            <a:r>
              <a:rPr lang="en-US" sz="2400" b="1" baseline="-25000" dirty="0" err="1" smtClean="0">
                <a:latin typeface="Calibri"/>
              </a:rPr>
              <a:t>x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Guess two ACC circuits </a:t>
            </a:r>
            <a:r>
              <a:rPr lang="en-US" sz="2400" b="1" dirty="0" smtClean="0"/>
              <a:t>G</a:t>
            </a:r>
            <a:r>
              <a:rPr lang="en-US" sz="2400" dirty="0" smtClean="0"/>
              <a:t> and </a:t>
            </a:r>
            <a:r>
              <a:rPr lang="en-US" sz="2400" b="1" dirty="0" smtClean="0"/>
              <a:t>H</a:t>
            </a: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FFFF00"/>
                </a:solidFill>
              </a:rPr>
              <a:t>G</a:t>
            </a:r>
            <a:r>
              <a:rPr lang="en-US" sz="2400" dirty="0" smtClean="0">
                <a:solidFill>
                  <a:srgbClr val="FFFF00"/>
                </a:solidFill>
              </a:rPr>
              <a:t> encodes </a:t>
            </a:r>
            <a:r>
              <a:rPr lang="en-US" sz="2400" i="1" dirty="0" smtClean="0">
                <a:solidFill>
                  <a:srgbClr val="FFFF00"/>
                </a:solidFill>
              </a:rPr>
              <a:t>gate information of </a:t>
            </a:r>
            <a:r>
              <a:rPr lang="en-US" sz="2400" dirty="0" err="1" smtClean="0">
                <a:solidFill>
                  <a:srgbClr val="FFFF00"/>
                </a:solidFill>
                <a:latin typeface="Calibri"/>
              </a:rPr>
              <a:t>C</a:t>
            </a:r>
            <a:r>
              <a:rPr lang="en-US" sz="2400" baseline="-25000" dirty="0" err="1" smtClean="0">
                <a:solidFill>
                  <a:srgbClr val="FFFF00"/>
                </a:solidFill>
                <a:latin typeface="Calibri"/>
              </a:rPr>
              <a:t>x</a:t>
            </a:r>
            <a:r>
              <a:rPr lang="en-US" sz="2400" baseline="-25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:</a:t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b="1" dirty="0" smtClean="0">
                <a:solidFill>
                  <a:srgbClr val="FFC000"/>
                </a:solidFill>
              </a:rPr>
              <a:t>G(x, j) = (</a:t>
            </a:r>
            <a:r>
              <a:rPr lang="en-US" sz="2400" b="1" dirty="0" smtClean="0">
                <a:solidFill>
                  <a:srgbClr val="FFC000"/>
                </a:solidFill>
                <a:latin typeface="Calibri"/>
              </a:rPr>
              <a:t>j</a:t>
            </a:r>
            <a:r>
              <a:rPr lang="en-US" sz="2400" b="1" baseline="-25000" dirty="0" smtClean="0">
                <a:solidFill>
                  <a:srgbClr val="FFC000"/>
                </a:solidFill>
                <a:latin typeface="Calibri"/>
              </a:rPr>
              <a:t>1</a:t>
            </a:r>
            <a:r>
              <a:rPr lang="en-US" sz="2400" b="1" dirty="0" smtClean="0">
                <a:solidFill>
                  <a:srgbClr val="FFC000"/>
                </a:solidFill>
              </a:rPr>
              <a:t>, </a:t>
            </a:r>
            <a:r>
              <a:rPr lang="en-US" sz="2400" b="1" dirty="0" smtClean="0">
                <a:solidFill>
                  <a:srgbClr val="FFC000"/>
                </a:solidFill>
                <a:latin typeface="Calibri"/>
              </a:rPr>
              <a:t>j</a:t>
            </a:r>
            <a:r>
              <a:rPr lang="en-US" sz="2400" b="1" baseline="-25000" dirty="0" smtClean="0">
                <a:solidFill>
                  <a:srgbClr val="FFC000"/>
                </a:solidFill>
                <a:latin typeface="Calibri"/>
              </a:rPr>
              <a:t>2</a:t>
            </a:r>
            <a:r>
              <a:rPr lang="en-US" sz="2400" b="1" dirty="0" smtClean="0">
                <a:solidFill>
                  <a:srgbClr val="FFC000"/>
                </a:solidFill>
              </a:rPr>
              <a:t>, g)</a:t>
            </a:r>
            <a:r>
              <a:rPr lang="en-US" sz="2400" dirty="0" smtClean="0"/>
              <a:t> where the two inputs to gate </a:t>
            </a:r>
            <a:r>
              <a:rPr lang="en-US" sz="2400" dirty="0" smtClean="0">
                <a:solidFill>
                  <a:srgbClr val="FFC000"/>
                </a:solidFill>
              </a:rPr>
              <a:t>j</a:t>
            </a:r>
            <a:r>
              <a:rPr lang="en-US" sz="2400" dirty="0" smtClean="0"/>
              <a:t> in </a:t>
            </a:r>
            <a:r>
              <a:rPr lang="en-US" sz="2400" dirty="0" err="1" smtClean="0">
                <a:latin typeface="Calibri"/>
              </a:rPr>
              <a:t>C</a:t>
            </a:r>
            <a:r>
              <a:rPr lang="en-US" sz="2400" baseline="-25000" dirty="0" err="1" smtClean="0">
                <a:latin typeface="Calibri"/>
              </a:rPr>
              <a:t>x</a:t>
            </a:r>
            <a:r>
              <a:rPr lang="en-US" sz="2400" dirty="0" smtClean="0"/>
              <a:t> are from gates </a:t>
            </a:r>
            <a:r>
              <a:rPr lang="en-US" sz="2400" dirty="0" smtClean="0">
                <a:solidFill>
                  <a:srgbClr val="FFC000"/>
                </a:solidFill>
                <a:latin typeface="Calibri"/>
              </a:rPr>
              <a:t>j</a:t>
            </a:r>
            <a:r>
              <a:rPr lang="en-US" sz="2400" baseline="-25000" dirty="0" smtClean="0">
                <a:solidFill>
                  <a:srgbClr val="FFC000"/>
                </a:solidFill>
                <a:latin typeface="Calibri"/>
              </a:rPr>
              <a:t>1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C000"/>
                </a:solidFill>
                <a:latin typeface="Calibri"/>
              </a:rPr>
              <a:t>j</a:t>
            </a:r>
            <a:r>
              <a:rPr lang="en-US" sz="2400" baseline="-25000" dirty="0" smtClean="0">
                <a:solidFill>
                  <a:srgbClr val="FFC000"/>
                </a:solidFill>
                <a:latin typeface="Calibri"/>
              </a:rPr>
              <a:t>2</a:t>
            </a:r>
            <a:r>
              <a:rPr lang="en-US" sz="2400" dirty="0" smtClean="0"/>
              <a:t>, and the gate type of gate </a:t>
            </a:r>
            <a:r>
              <a:rPr lang="en-US" sz="2400" dirty="0" smtClean="0">
                <a:solidFill>
                  <a:srgbClr val="FFC000"/>
                </a:solidFill>
              </a:rPr>
              <a:t>j</a:t>
            </a:r>
            <a:r>
              <a:rPr lang="en-US" sz="2400" dirty="0" smtClean="0"/>
              <a:t> is </a:t>
            </a:r>
            <a:r>
              <a:rPr lang="en-US" sz="2400" dirty="0" smtClean="0">
                <a:solidFill>
                  <a:srgbClr val="FFC000"/>
                </a:solidFill>
              </a:rPr>
              <a:t>g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FFFF00"/>
                </a:solidFill>
              </a:rPr>
              <a:t>H</a:t>
            </a:r>
            <a:r>
              <a:rPr lang="en-US" sz="2400" dirty="0" smtClean="0">
                <a:solidFill>
                  <a:srgbClr val="FFFF00"/>
                </a:solidFill>
              </a:rPr>
              <a:t> encodes </a:t>
            </a:r>
            <a:r>
              <a:rPr lang="en-US" sz="2400" i="1" dirty="0" smtClean="0">
                <a:solidFill>
                  <a:srgbClr val="FFFF00"/>
                </a:solidFill>
              </a:rPr>
              <a:t>gate values of </a:t>
            </a:r>
            <a:r>
              <a:rPr lang="en-US" sz="2400" dirty="0" err="1" smtClean="0">
                <a:solidFill>
                  <a:srgbClr val="FFFF00"/>
                </a:solidFill>
                <a:latin typeface="Calibri"/>
              </a:rPr>
              <a:t>C</a:t>
            </a:r>
            <a:r>
              <a:rPr lang="en-US" sz="2400" baseline="-25000" dirty="0" err="1" smtClean="0">
                <a:solidFill>
                  <a:srgbClr val="FFFF00"/>
                </a:solidFill>
                <a:latin typeface="Calibri"/>
              </a:rPr>
              <a:t>x</a:t>
            </a:r>
            <a:r>
              <a:rPr lang="en-US" sz="2400" dirty="0" smtClean="0">
                <a:solidFill>
                  <a:srgbClr val="FFFF00"/>
                </a:solidFill>
              </a:rPr>
              <a:t>:</a:t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b="1" dirty="0" smtClean="0">
                <a:solidFill>
                  <a:srgbClr val="FFC000"/>
                </a:solidFill>
              </a:rPr>
              <a:t>H(x, </a:t>
            </a:r>
            <a:r>
              <a:rPr lang="en-US" sz="2400" b="1" dirty="0" err="1" smtClean="0">
                <a:solidFill>
                  <a:srgbClr val="FFC000"/>
                </a:solidFill>
              </a:rPr>
              <a:t>i</a:t>
            </a:r>
            <a:r>
              <a:rPr lang="en-US" sz="2400" b="1" dirty="0" smtClean="0">
                <a:solidFill>
                  <a:srgbClr val="FFC000"/>
                </a:solidFill>
              </a:rPr>
              <a:t>, j) = the output of gate j when </a:t>
            </a:r>
            <a:r>
              <a:rPr lang="en-US" sz="2400" b="1" dirty="0" err="1" smtClean="0">
                <a:solidFill>
                  <a:srgbClr val="FFC000"/>
                </a:solidFill>
                <a:latin typeface="Calibri"/>
              </a:rPr>
              <a:t>C</a:t>
            </a:r>
            <a:r>
              <a:rPr lang="en-US" sz="2400" b="1" baseline="-25000" dirty="0" err="1" smtClean="0">
                <a:solidFill>
                  <a:srgbClr val="FFC000"/>
                </a:solidFill>
                <a:latin typeface="Calibri"/>
              </a:rPr>
              <a:t>x</a:t>
            </a:r>
            <a:r>
              <a:rPr lang="en-US" sz="2400" b="1" dirty="0" smtClean="0">
                <a:solidFill>
                  <a:srgbClr val="FFC000"/>
                </a:solidFill>
              </a:rPr>
              <a:t> is evaluated on </a:t>
            </a:r>
            <a:r>
              <a:rPr lang="en-US" sz="2400" b="1" dirty="0" err="1" smtClean="0">
                <a:solidFill>
                  <a:srgbClr val="FFC000"/>
                </a:solidFill>
              </a:rPr>
              <a:t>i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marL="457200" indent="-457200">
              <a:buNone/>
            </a:pPr>
            <a:r>
              <a:rPr lang="en-US" sz="2400" dirty="0" smtClean="0"/>
              <a:t>Given a correct </a:t>
            </a:r>
            <a:r>
              <a:rPr lang="en-US" sz="2400" b="1" dirty="0" smtClean="0"/>
              <a:t>H</a:t>
            </a:r>
            <a:r>
              <a:rPr lang="en-US" sz="2400" dirty="0" smtClean="0"/>
              <a:t>,  </a:t>
            </a:r>
            <a:r>
              <a:rPr lang="en-US" sz="2400" b="1" dirty="0" err="1" smtClean="0">
                <a:solidFill>
                  <a:srgbClr val="FFFF00"/>
                </a:solidFill>
                <a:latin typeface="Calibri"/>
              </a:rPr>
              <a:t>C</a:t>
            </a:r>
            <a:r>
              <a:rPr lang="en-US" sz="2400" b="1" baseline="-25000" dirty="0" err="1" smtClean="0">
                <a:solidFill>
                  <a:srgbClr val="FFFF00"/>
                </a:solidFill>
                <a:latin typeface="Calibri"/>
              </a:rPr>
              <a:t>x</a:t>
            </a:r>
            <a:r>
              <a:rPr lang="en-US" sz="2400" b="1" dirty="0" smtClean="0">
                <a:solidFill>
                  <a:srgbClr val="FFFF00"/>
                </a:solidFill>
              </a:rPr>
              <a:t>(</a:t>
            </a:r>
            <a:r>
              <a:rPr lang="en-US" sz="2400" b="1" dirty="0" err="1" smtClean="0">
                <a:solidFill>
                  <a:srgbClr val="FFFF00"/>
                </a:solidFill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</a:rPr>
              <a:t>) = H(x, </a:t>
            </a:r>
            <a:r>
              <a:rPr lang="en-US" sz="2400" b="1" dirty="0" err="1" smtClean="0">
                <a:solidFill>
                  <a:srgbClr val="FFFF00"/>
                </a:solidFill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</a:rPr>
              <a:t>, j*)</a:t>
            </a:r>
            <a:r>
              <a:rPr lang="en-US" sz="2400" dirty="0" smtClean="0">
                <a:solidFill>
                  <a:srgbClr val="FFFF00"/>
                </a:solidFill>
              </a:rPr>
              <a:t>  </a:t>
            </a:r>
            <a:r>
              <a:rPr lang="en-US" sz="2400" dirty="0" smtClean="0"/>
              <a:t>where j* = output gate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C000"/>
                </a:solidFill>
              </a:rPr>
              <a:t>Must verify G(x,</a:t>
            </a:r>
            <a:r>
              <a:rPr lang="en-US" sz="2400" b="1" dirty="0" smtClean="0">
                <a:solidFill>
                  <a:srgbClr val="FFC000"/>
                </a:solidFill>
                <a:latin typeface="cmsy10"/>
              </a:rPr>
              <a:t>¢</a:t>
            </a:r>
            <a:r>
              <a:rPr lang="en-US" sz="2400" b="1" dirty="0" smtClean="0">
                <a:solidFill>
                  <a:srgbClr val="FFC000"/>
                </a:solidFill>
              </a:rPr>
              <a:t>) is correct, and H(x,</a:t>
            </a:r>
            <a:r>
              <a:rPr lang="en-US" sz="2400" b="1" dirty="0" smtClean="0">
                <a:solidFill>
                  <a:srgbClr val="FFC000"/>
                </a:solidFill>
                <a:latin typeface="cmsy10"/>
              </a:rPr>
              <a:t>¢</a:t>
            </a:r>
            <a:r>
              <a:rPr lang="en-US" sz="2400" b="1" dirty="0" smtClean="0">
                <a:solidFill>
                  <a:srgbClr val="FFC000"/>
                </a:solidFill>
              </a:rPr>
              <a:t>,</a:t>
            </a:r>
            <a:r>
              <a:rPr lang="en-US" sz="2400" b="1" dirty="0" smtClean="0">
                <a:solidFill>
                  <a:srgbClr val="FFC000"/>
                </a:solidFill>
                <a:latin typeface="cmsy10"/>
              </a:rPr>
              <a:t>¢</a:t>
            </a:r>
            <a:r>
              <a:rPr lang="en-US" sz="2400" b="1" dirty="0" smtClean="0">
                <a:solidFill>
                  <a:srgbClr val="FFC000"/>
                </a:solidFill>
              </a:rPr>
              <a:t>) is correct.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to Get an ACC Circuit out of C</a:t>
            </a:r>
            <a:r>
              <a:rPr kumimoji="0" lang="en-US" sz="4400" b="0" i="0" u="none" strike="noStrike" kern="0" cap="none" spc="0" normalizeH="0" baseline="-2500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Talk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848683"/>
            <a:ext cx="792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 Faster ACC SAT Algorithms </a:t>
            </a:r>
            <a:b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   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msy10"/>
              </a:rPr>
              <a:t>)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</a:rPr>
              <a:t>2</a:t>
            </a:r>
            <a:r>
              <a:rPr lang="en-US" sz="3400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</a:rPr>
              <a:t>n</a:t>
            </a:r>
            <a:r>
              <a:rPr lang="el-GR" sz="2600" baseline="50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mbria Math"/>
              </a:rPr>
              <a:t>ε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</a:rPr>
              <a:t> size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ACC Lower Bounds for 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</a:rPr>
              <a:t>EXP</a:t>
            </a:r>
            <a:r>
              <a:rPr lang="en-US" sz="3400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</a:rPr>
              <a:t>NP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+mj-lt"/>
              </a:rPr>
              <a:t>  Faster ACC SAT Algorithms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+mj-lt"/>
              </a:rPr>
              <a:t>  Lower Bounds for NEXP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+mj-lt"/>
              </a:rPr>
              <a:t>  Future Work</a:t>
            </a:r>
          </a:p>
          <a:p>
            <a:pPr>
              <a:buFont typeface="Arial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/>
              <a:t>New Algorithm for ACC-SAT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8077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Ingredients:</a:t>
            </a:r>
          </a:p>
          <a:p>
            <a:pPr marL="514350" indent="-514350">
              <a:buAutoNum type="arabicPeriod"/>
            </a:pPr>
            <a:r>
              <a:rPr lang="en-US" sz="2600" b="1" dirty="0" smtClean="0">
                <a:solidFill>
                  <a:srgbClr val="FF9E1D"/>
                </a:solidFill>
                <a:latin typeface="+mj-lt"/>
              </a:rPr>
              <a:t>A known representation of ACC</a:t>
            </a:r>
            <a:br>
              <a:rPr lang="en-US" sz="2600" b="1" dirty="0" smtClean="0">
                <a:solidFill>
                  <a:srgbClr val="FF9E1D"/>
                </a:solidFill>
                <a:latin typeface="+mj-lt"/>
              </a:rPr>
            </a:br>
            <a:r>
              <a:rPr lang="en-US" sz="2600" dirty="0" smtClean="0">
                <a:solidFill>
                  <a:srgbClr val="92D050"/>
                </a:solidFill>
                <a:latin typeface="+mj-lt"/>
              </a:rPr>
              <a:t>[Yao ’90, Beigel-Tarui’94]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 Every ACC function </a:t>
            </a:r>
            <a:br>
              <a:rPr lang="en-US" sz="2600" dirty="0" smtClean="0">
                <a:solidFill>
                  <a:schemeClr val="bg1"/>
                </a:solidFill>
                <a:latin typeface="+mj-lt"/>
              </a:rPr>
            </a:b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f : {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0,1}</a:t>
            </a:r>
            <a:r>
              <a:rPr lang="en-US" sz="2600" b="1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rgbClr val="FFFF00"/>
                </a:solidFill>
                <a:latin typeface="cmsy10"/>
              </a:rPr>
              <a:t> ! 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{0,1}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can be put in the form  </a:t>
            </a:r>
          </a:p>
          <a:p>
            <a:pPr marL="514350" indent="-514350" algn="ctr"/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f(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x</a:t>
            </a:r>
            <a:r>
              <a:rPr lang="en-US" sz="2600" b="1" baseline="-25000" dirty="0" smtClean="0">
                <a:solidFill>
                  <a:srgbClr val="FFFF00"/>
                </a:solidFill>
                <a:latin typeface="+mj-lt"/>
              </a:rPr>
              <a:t>1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,...,</a:t>
            </a:r>
            <a:r>
              <a:rPr lang="en-US" sz="2600" b="1" dirty="0" err="1" smtClean="0">
                <a:solidFill>
                  <a:srgbClr val="FFFF00"/>
                </a:solidFill>
                <a:latin typeface="+mj-lt"/>
              </a:rPr>
              <a:t>x</a:t>
            </a:r>
            <a:r>
              <a:rPr lang="en-US" sz="2600" b="1" baseline="-25000" dirty="0" err="1" smtClean="0">
                <a:solidFill>
                  <a:srgbClr val="FFFF00"/>
                </a:solidFill>
                <a:latin typeface="+mj-lt"/>
              </a:rPr>
              <a:t>n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) = g(h(</a:t>
            </a:r>
            <a:r>
              <a:rPr lang="en-US" sz="2600" b="1" dirty="0" smtClean="0">
                <a:solidFill>
                  <a:srgbClr val="FFFF00"/>
                </a:solidFill>
              </a:rPr>
              <a:t>x</a:t>
            </a:r>
            <a:r>
              <a:rPr lang="en-US" sz="2600" b="1" baseline="-25000" dirty="0" smtClean="0">
                <a:solidFill>
                  <a:srgbClr val="FFFF00"/>
                </a:solidFill>
              </a:rPr>
              <a:t>1</a:t>
            </a:r>
            <a:r>
              <a:rPr lang="en-US" sz="2600" b="1" dirty="0" smtClean="0">
                <a:solidFill>
                  <a:srgbClr val="FFFF00"/>
                </a:solidFill>
              </a:rPr>
              <a:t>,...,</a:t>
            </a:r>
            <a:r>
              <a:rPr lang="en-US" sz="2600" b="1" dirty="0" err="1" smtClean="0">
                <a:solidFill>
                  <a:srgbClr val="FFFF00"/>
                </a:solidFill>
              </a:rPr>
              <a:t>x</a:t>
            </a:r>
            <a:r>
              <a:rPr lang="en-US" sz="2600" b="1" baseline="-25000" dirty="0" err="1" smtClean="0">
                <a:solidFill>
                  <a:srgbClr val="FFFF00"/>
                </a:solidFill>
              </a:rPr>
              <a:t>n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))</a:t>
            </a:r>
          </a:p>
          <a:p>
            <a:pPr lvl="1">
              <a:buFontTx/>
              <a:buChar char="-"/>
            </a:pP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h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is a “sparse" polynomial, 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h(</a:t>
            </a:r>
            <a:r>
              <a:rPr lang="en-US" sz="2600" b="1" dirty="0" smtClean="0">
                <a:solidFill>
                  <a:schemeClr val="bg1"/>
                </a:solidFill>
              </a:rPr>
              <a:t>x</a:t>
            </a:r>
            <a:r>
              <a:rPr lang="en-US" sz="2600" b="1" baseline="-25000" dirty="0" smtClean="0">
                <a:solidFill>
                  <a:schemeClr val="bg1"/>
                </a:solidFill>
              </a:rPr>
              <a:t>1</a:t>
            </a:r>
            <a:r>
              <a:rPr lang="en-US" sz="2600" b="1" dirty="0" smtClean="0">
                <a:solidFill>
                  <a:schemeClr val="bg1"/>
                </a:solidFill>
              </a:rPr>
              <a:t>,...,</a:t>
            </a:r>
            <a:r>
              <a:rPr lang="en-US" sz="2600" b="1" dirty="0" err="1" smtClean="0">
                <a:solidFill>
                  <a:schemeClr val="bg1"/>
                </a:solidFill>
              </a:rPr>
              <a:t>x</a:t>
            </a:r>
            <a:r>
              <a:rPr lang="en-US" sz="2600" b="1" baseline="-25000" dirty="0" err="1" smtClean="0">
                <a:solidFill>
                  <a:schemeClr val="bg1"/>
                </a:solidFill>
              </a:rPr>
              <a:t>n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) </a:t>
            </a:r>
            <a:r>
              <a:rPr lang="en-US" sz="2600" b="1" dirty="0" smtClean="0">
                <a:solidFill>
                  <a:schemeClr val="bg1"/>
                </a:solidFill>
                <a:latin typeface="cmsy10"/>
              </a:rPr>
              <a:t>2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 {0,…,K}</a:t>
            </a:r>
          </a:p>
          <a:p>
            <a:pPr lvl="1">
              <a:buFontTx/>
              <a:buChar char="-"/>
            </a:pP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  K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 is not “too large” </a:t>
            </a:r>
            <a:r>
              <a:rPr lang="en-US" sz="2600" i="1" dirty="0" smtClean="0">
                <a:solidFill>
                  <a:srgbClr val="FFFFFF"/>
                </a:solidFill>
                <a:latin typeface="Calibri"/>
              </a:rPr>
              <a:t>(</a:t>
            </a:r>
            <a:r>
              <a:rPr lang="en-US" sz="2600" i="1" dirty="0" err="1" smtClean="0">
                <a:solidFill>
                  <a:srgbClr val="FFFFFF"/>
                </a:solidFill>
                <a:latin typeface="Calibri"/>
              </a:rPr>
              <a:t>quasipolynomial</a:t>
            </a:r>
            <a:r>
              <a:rPr lang="en-US" sz="2600" i="1" dirty="0" smtClean="0">
                <a:solidFill>
                  <a:srgbClr val="FFFFFF"/>
                </a:solidFill>
                <a:latin typeface="Calibri"/>
              </a:rPr>
              <a:t> in circuit size)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lvl="1">
              <a:buFontTx/>
              <a:buChar char="-"/>
            </a:pP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g : {0,...,K}  </a:t>
            </a:r>
            <a:r>
              <a:rPr lang="en-US" sz="2600" b="1" dirty="0" smtClean="0">
                <a:solidFill>
                  <a:schemeClr val="bg1"/>
                </a:solidFill>
                <a:latin typeface="cmsy10"/>
              </a:rPr>
              <a:t>!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 {0,1}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can be an arbitrary function</a:t>
            </a:r>
            <a:endParaRPr lang="en-US" sz="2600" i="1" dirty="0" smtClean="0">
              <a:solidFill>
                <a:schemeClr val="bg1"/>
              </a:solidFill>
              <a:latin typeface="+mj-lt"/>
            </a:endParaRPr>
          </a:p>
          <a:p>
            <a:pPr lvl="1">
              <a:buFontTx/>
              <a:buChar char="-"/>
            </a:pP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marL="514350" indent="-514350">
              <a:buAutoNum type="arabicPeriod" startAt="2"/>
            </a:pPr>
            <a:r>
              <a:rPr lang="en-US" sz="2600" b="1" dirty="0" smtClean="0">
                <a:solidFill>
                  <a:srgbClr val="FF9E1D"/>
                </a:solidFill>
                <a:latin typeface="+mj-lt"/>
              </a:rPr>
              <a:t>“Fast Fourier Transform” for </a:t>
            </a:r>
            <a:r>
              <a:rPr lang="en-US" sz="2600" b="1" dirty="0" err="1" smtClean="0">
                <a:solidFill>
                  <a:srgbClr val="FF9E1D"/>
                </a:solidFill>
                <a:latin typeface="+mj-lt"/>
              </a:rPr>
              <a:t>multilinear</a:t>
            </a:r>
            <a:r>
              <a:rPr lang="en-US" sz="2600" b="1" dirty="0" smtClean="0">
                <a:solidFill>
                  <a:srgbClr val="FF9E1D"/>
                </a:solidFill>
                <a:latin typeface="+mj-lt"/>
              </a:rPr>
              <a:t> polynomials: </a:t>
            </a:r>
            <a:endParaRPr lang="en-US" sz="2600" b="1" dirty="0" smtClean="0">
              <a:solidFill>
                <a:schemeClr val="bg1"/>
              </a:solidFill>
              <a:latin typeface="+mj-lt"/>
            </a:endParaRPr>
          </a:p>
          <a:p>
            <a:pPr marL="514350" indent="-514350"/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	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Given a </a:t>
            </a:r>
            <a:r>
              <a:rPr lang="en-US" sz="2600" dirty="0" err="1" smtClean="0">
                <a:solidFill>
                  <a:schemeClr val="bg1"/>
                </a:solidFill>
                <a:latin typeface="+mj-lt"/>
              </a:rPr>
              <a:t>multilinear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polynomial h in its coefficient representation, the value h(x) can be computed over all points x </a:t>
            </a:r>
            <a:r>
              <a:rPr lang="en-US" sz="2600" dirty="0" smtClean="0">
                <a:solidFill>
                  <a:schemeClr val="bg1"/>
                </a:solidFill>
                <a:latin typeface="cmsy10"/>
              </a:rPr>
              <a:t>2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{</a:t>
            </a:r>
            <a:r>
              <a:rPr lang="en-US" sz="2600" dirty="0" smtClean="0">
                <a:solidFill>
                  <a:schemeClr val="bg1"/>
                </a:solidFill>
                <a:latin typeface="Calibri"/>
              </a:rPr>
              <a:t>0,1}</a:t>
            </a:r>
            <a:r>
              <a:rPr lang="en-US" sz="2600" baseline="30000" dirty="0" smtClean="0">
                <a:solidFill>
                  <a:schemeClr val="bg1"/>
                </a:solidFill>
                <a:latin typeface="Calibri"/>
              </a:rPr>
              <a:t>n</a:t>
            </a:r>
            <a:r>
              <a:rPr lang="en-US" sz="2600" dirty="0" smtClean="0">
                <a:solidFill>
                  <a:schemeClr val="bg1"/>
                </a:solidFill>
                <a:latin typeface="cmsy1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in 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2</a:t>
            </a:r>
            <a:r>
              <a:rPr lang="en-US" sz="2600" b="1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 poly(n)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time.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>
            <a:stCxn id="36" idx="6"/>
            <a:endCxn id="35" idx="0"/>
          </p:cNvCxnSpPr>
          <p:nvPr/>
        </p:nvCxnSpPr>
        <p:spPr>
          <a:xfrm>
            <a:off x="7010400" y="2438400"/>
            <a:ext cx="838200" cy="914400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34" idx="0"/>
          </p:cNvCxnSpPr>
          <p:nvPr/>
        </p:nvCxnSpPr>
        <p:spPr>
          <a:xfrm rot="16200000" flipH="1">
            <a:off x="6819900" y="2552700"/>
            <a:ext cx="838200" cy="762000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The ACC </a:t>
            </a:r>
            <a:r>
              <a:rPr lang="en-US" dirty="0" err="1" smtClean="0"/>
              <a:t>Satisfiability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>
                <a:solidFill>
                  <a:srgbClr val="92D050"/>
                </a:solidFill>
              </a:rPr>
              <a:t>Theorem</a:t>
            </a:r>
            <a:r>
              <a:rPr lang="en-US" sz="2400" dirty="0" smtClean="0">
                <a:solidFill>
                  <a:srgbClr val="92D050"/>
                </a:solidFill>
              </a:rPr>
              <a:t>  </a:t>
            </a:r>
            <a:r>
              <a:rPr lang="en-US" sz="2400" dirty="0" smtClean="0"/>
              <a:t>For all d, m there’s an </a:t>
            </a:r>
            <a:r>
              <a:rPr lang="el-GR" sz="2400" dirty="0" smtClean="0">
                <a:latin typeface="Calibri"/>
              </a:rPr>
              <a:t>ε</a:t>
            </a:r>
            <a:r>
              <a:rPr lang="en-US" sz="2400" dirty="0" smtClean="0">
                <a:latin typeface="Calibri"/>
              </a:rPr>
              <a:t> &gt; 0 such that </a:t>
            </a:r>
            <a:r>
              <a:rPr lang="en-US" sz="2400" dirty="0" smtClean="0"/>
              <a:t>ACC[m]  SAT with depth d, n inputs, </a:t>
            </a:r>
            <a:r>
              <a:rPr lang="en-US" sz="2000" dirty="0" smtClean="0">
                <a:latin typeface="Calibri"/>
              </a:rPr>
              <a:t>2</a:t>
            </a:r>
            <a:r>
              <a:rPr lang="en-US" sz="2400" baseline="30000" dirty="0" smtClean="0">
                <a:latin typeface="Calibri"/>
              </a:rPr>
              <a:t>n</a:t>
            </a:r>
            <a:r>
              <a:rPr lang="el-GR" sz="2400" baseline="50000" dirty="0" smtClean="0">
                <a:latin typeface="Calibri"/>
                <a:ea typeface="Cambria Math"/>
              </a:rPr>
              <a:t>ε</a:t>
            </a:r>
            <a:r>
              <a:rPr lang="en-US" sz="2400" dirty="0" smtClean="0"/>
              <a:t> size can be solved in </a:t>
            </a:r>
            <a:r>
              <a:rPr lang="en-US" sz="2400" dirty="0" smtClean="0">
                <a:latin typeface="Calibri"/>
              </a:rPr>
              <a:t>2</a:t>
            </a:r>
            <a:r>
              <a:rPr lang="en-US" sz="2400" baseline="30000" dirty="0" smtClean="0">
                <a:latin typeface="Calibri"/>
              </a:rPr>
              <a:t>n - </a:t>
            </a:r>
            <a:r>
              <a:rPr lang="en-US" sz="2400" baseline="30000" dirty="0" smtClean="0">
                <a:latin typeface="Symbol"/>
                <a:sym typeface="Symbol"/>
              </a:rPr>
              <a:t>(</a:t>
            </a:r>
            <a:r>
              <a:rPr lang="en-US" sz="2400" baseline="30000" dirty="0" smtClean="0">
                <a:latin typeface="Calibri"/>
                <a:sym typeface="Symbol"/>
              </a:rPr>
              <a:t>n</a:t>
            </a:r>
            <a:r>
              <a:rPr lang="el-GR" sz="2400" baseline="50000" dirty="0" smtClean="0">
                <a:latin typeface="Calibri"/>
                <a:ea typeface="Cambria Math"/>
              </a:rPr>
              <a:t>ε</a:t>
            </a:r>
            <a:r>
              <a:rPr lang="en-US" sz="2400" baseline="30000" dirty="0" smtClean="0">
                <a:latin typeface="Calibri"/>
                <a:sym typeface="Symbol"/>
              </a:rPr>
              <a:t>)  </a:t>
            </a:r>
            <a:r>
              <a:rPr lang="en-US" sz="2400" dirty="0" smtClean="0"/>
              <a:t>time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1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92D050"/>
                </a:solidFill>
              </a:rPr>
              <a:t>Proof:</a:t>
            </a:r>
            <a:r>
              <a:rPr lang="en-US" sz="2400" b="1" dirty="0" smtClean="0">
                <a:solidFill>
                  <a:srgbClr val="FFFF00"/>
                </a:solidFill>
              </a:rPr>
              <a:t>							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								</a:t>
            </a:r>
          </a:p>
          <a:p>
            <a:pPr>
              <a:buNone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	      </a:t>
            </a:r>
            <a:r>
              <a:rPr lang="en-US" sz="2200" b="1" dirty="0" smtClean="0">
                <a:solidFill>
                  <a:srgbClr val="FFFF00"/>
                </a:solidFill>
              </a:rPr>
              <a:t>n inputs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FFFF00"/>
                </a:solidFill>
              </a:rPr>
              <a:t>		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Calibri"/>
              </a:rPr>
              <a:t> K = 2</a:t>
            </a:r>
            <a:r>
              <a:rPr lang="en-US" sz="2400" b="1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n-US" sz="2400" b="1" baseline="50000" dirty="0" smtClean="0">
                <a:solidFill>
                  <a:srgbClr val="FFFF00"/>
                </a:solidFill>
                <a:latin typeface="Calibri"/>
                <a:ea typeface="Cambria Math"/>
              </a:rPr>
              <a:t>O(</a:t>
            </a:r>
            <a:r>
              <a:rPr lang="el-GR" sz="2400" b="1" baseline="50000" dirty="0" smtClean="0">
                <a:solidFill>
                  <a:srgbClr val="FFFF00"/>
                </a:solidFill>
                <a:latin typeface="Calibri"/>
                <a:ea typeface="Cambria Math"/>
              </a:rPr>
              <a:t>ε</a:t>
            </a:r>
            <a:r>
              <a:rPr lang="en-US" sz="2400" b="1" baseline="50000" dirty="0" smtClean="0">
                <a:solidFill>
                  <a:srgbClr val="FFFF00"/>
                </a:solidFill>
                <a:latin typeface="Calibri"/>
                <a:ea typeface="Cambria Math"/>
              </a:rPr>
              <a:t>) </a:t>
            </a:r>
            <a:r>
              <a:rPr lang="en-US" sz="2400" b="1" dirty="0" smtClean="0">
                <a:solidFill>
                  <a:srgbClr val="FFFF00"/>
                </a:solidFill>
              </a:rPr>
              <a:t>	   		 			</a:t>
            </a:r>
            <a:br>
              <a:rPr lang="en-US" sz="2400" b="1" dirty="0" smtClean="0">
                <a:solidFill>
                  <a:srgbClr val="FFFF00"/>
                </a:solidFill>
              </a:rPr>
            </a:br>
            <a:r>
              <a:rPr lang="en-US" sz="2400" b="1" dirty="0" smtClean="0">
                <a:solidFill>
                  <a:srgbClr val="FFFF00"/>
                </a:solidFill>
                <a:latin typeface="Calibri"/>
                <a:ea typeface="Cambria Math"/>
              </a:rPr>
              <a:t>size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Calibri"/>
                <a:ea typeface="Cambria Math"/>
              </a:rPr>
              <a:t>					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Calibri"/>
                <a:ea typeface="Cambria Math"/>
              </a:rPr>
              <a:t>						    </a:t>
            </a:r>
            <a:r>
              <a:rPr lang="en-US" sz="2400" b="1" dirty="0" smtClean="0">
                <a:solidFill>
                  <a:srgbClr val="FFC000"/>
                </a:solidFill>
                <a:latin typeface="Calibri"/>
                <a:ea typeface="Cambria Math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	 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	            </a:t>
            </a:r>
            <a:r>
              <a:rPr lang="en-US" sz="2100" b="1" dirty="0" smtClean="0">
                <a:solidFill>
                  <a:srgbClr val="FFFF00"/>
                </a:solidFill>
              </a:rPr>
              <a:t>n-n</a:t>
            </a:r>
            <a:r>
              <a:rPr lang="el-GR" sz="2100" b="1" baseline="28000" dirty="0" smtClean="0">
                <a:solidFill>
                  <a:srgbClr val="FFFF00"/>
                </a:solidFill>
                <a:latin typeface="Calibri"/>
                <a:ea typeface="Cambria Math"/>
              </a:rPr>
              <a:t>ε</a:t>
            </a:r>
            <a:r>
              <a:rPr lang="el-GR" sz="2000" b="1" baseline="50000" dirty="0" smtClean="0">
                <a:solidFill>
                  <a:srgbClr val="FFFF00"/>
                </a:solidFill>
                <a:latin typeface="Calibri"/>
                <a:ea typeface="Cambria Math"/>
              </a:rPr>
              <a:t> </a:t>
            </a:r>
            <a:r>
              <a:rPr lang="en-US" sz="2100" b="1" dirty="0" smtClean="0">
                <a:solidFill>
                  <a:srgbClr val="FFFF00"/>
                </a:solidFill>
              </a:rPr>
              <a:t> inputs</a:t>
            </a:r>
            <a:r>
              <a:rPr lang="en-US" sz="2400" b="1" dirty="0" smtClean="0">
                <a:solidFill>
                  <a:srgbClr val="FFFF00"/>
                </a:solidFill>
              </a:rPr>
              <a:t>	        	          					</a:t>
            </a:r>
          </a:p>
        </p:txBody>
      </p:sp>
      <p:sp>
        <p:nvSpPr>
          <p:cNvPr id="4" name="Flowchart: Delay 3"/>
          <p:cNvSpPr/>
          <p:nvPr/>
        </p:nvSpPr>
        <p:spPr>
          <a:xfrm rot="16200000">
            <a:off x="3009900" y="5753100"/>
            <a:ext cx="304800" cy="5334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lay 4"/>
          <p:cNvSpPr/>
          <p:nvPr/>
        </p:nvSpPr>
        <p:spPr>
          <a:xfrm rot="16200000">
            <a:off x="2019300" y="5753100"/>
            <a:ext cx="304800" cy="5334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lay 5"/>
          <p:cNvSpPr/>
          <p:nvPr/>
        </p:nvSpPr>
        <p:spPr>
          <a:xfrm rot="16200000">
            <a:off x="1790700" y="5753100"/>
            <a:ext cx="304800" cy="5334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914400" y="2362200"/>
            <a:ext cx="1676400" cy="129540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+mj-lt"/>
              </a:rPr>
              <a:t>C</a:t>
            </a:r>
          </a:p>
          <a:p>
            <a:pPr algn="ctr"/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Size </a:t>
            </a:r>
            <a:r>
              <a:rPr lang="en-US" sz="2000" dirty="0" smtClean="0">
                <a:solidFill>
                  <a:srgbClr val="000099"/>
                </a:solidFill>
                <a:latin typeface="Calibri"/>
              </a:rPr>
              <a:t>2</a:t>
            </a:r>
            <a:r>
              <a:rPr lang="en-US" sz="2400" baseline="30000" dirty="0" smtClean="0">
                <a:solidFill>
                  <a:srgbClr val="000099"/>
                </a:solidFill>
                <a:latin typeface="Calibri"/>
              </a:rPr>
              <a:t>n</a:t>
            </a:r>
            <a:r>
              <a:rPr lang="el-GR" sz="2400" baseline="50000" dirty="0" smtClean="0">
                <a:solidFill>
                  <a:srgbClr val="000099"/>
                </a:solidFill>
                <a:latin typeface="Calibri"/>
                <a:ea typeface="Cambria Math"/>
              </a:rPr>
              <a:t>ε</a:t>
            </a:r>
            <a:endParaRPr lang="en-US" sz="2400" baseline="50000" dirty="0" smtClean="0">
              <a:solidFill>
                <a:srgbClr val="000099"/>
              </a:solidFill>
              <a:latin typeface="Calibri"/>
              <a:ea typeface="Cambria Math"/>
            </a:endParaRPr>
          </a:p>
          <a:p>
            <a:pPr algn="ctr"/>
            <a:endParaRPr lang="en-US" sz="2400" baseline="50000" dirty="0" smtClean="0">
              <a:solidFill>
                <a:srgbClr val="000099"/>
              </a:solidFill>
              <a:latin typeface="Calibri"/>
              <a:ea typeface="Cambria Math"/>
            </a:endParaRPr>
          </a:p>
          <a:p>
            <a:pPr algn="ctr"/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 </a:t>
            </a:r>
            <a:endParaRPr lang="en-US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Right Arrow 7"/>
          <p:cNvSpPr/>
          <p:nvPr/>
        </p:nvSpPr>
        <p:spPr>
          <a:xfrm rot="-1320000" flipH="1">
            <a:off x="3521078" y="4462578"/>
            <a:ext cx="152400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676400" y="4191000"/>
            <a:ext cx="1295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+mj-lt"/>
              </a:rPr>
              <a:t>g</a:t>
            </a:r>
            <a:endParaRPr lang="en-US" sz="2000" b="1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10" name="Straight Connector 9"/>
          <p:cNvCxnSpPr>
            <a:stCxn id="9" idx="3"/>
          </p:cNvCxnSpPr>
          <p:nvPr/>
        </p:nvCxnSpPr>
        <p:spPr>
          <a:xfrm rot="5400000">
            <a:off x="1084497" y="5085789"/>
            <a:ext cx="1221115" cy="3421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257301" y="5143499"/>
            <a:ext cx="1219200" cy="228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485900" y="5219700"/>
            <a:ext cx="11430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4"/>
          </p:cNvCxnSpPr>
          <p:nvPr/>
        </p:nvCxnSpPr>
        <p:spPr>
          <a:xfrm rot="5400000">
            <a:off x="1695450" y="5238750"/>
            <a:ext cx="1143000" cy="1143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2133600" y="5105400"/>
            <a:ext cx="1219200" cy="304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5"/>
          </p:cNvCxnSpPr>
          <p:nvPr/>
        </p:nvCxnSpPr>
        <p:spPr>
          <a:xfrm rot="16200000" flipH="1">
            <a:off x="2342589" y="5085788"/>
            <a:ext cx="1221115" cy="3421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0" y="5257800"/>
            <a:ext cx="685800" cy="492443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…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549400" y="4813300"/>
            <a:ext cx="1536700" cy="400050"/>
          </a:xfrm>
          <a:custGeom>
            <a:avLst/>
            <a:gdLst>
              <a:gd name="connsiteX0" fmla="*/ 0 w 1536700"/>
              <a:gd name="connsiteY0" fmla="*/ 114300 h 400050"/>
              <a:gd name="connsiteX1" fmla="*/ 889000 w 1536700"/>
              <a:gd name="connsiteY1" fmla="*/ 381000 h 400050"/>
              <a:gd name="connsiteX2" fmla="*/ 1536700 w 1536700"/>
              <a:gd name="connsiteY2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6700" h="400050">
                <a:moveTo>
                  <a:pt x="0" y="114300"/>
                </a:moveTo>
                <a:cubicBezTo>
                  <a:pt x="316441" y="257175"/>
                  <a:pt x="632883" y="400050"/>
                  <a:pt x="889000" y="381000"/>
                </a:cubicBezTo>
                <a:cubicBezTo>
                  <a:pt x="1145117" y="361950"/>
                  <a:pt x="1340908" y="180975"/>
                  <a:pt x="1536700" y="0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elay 17"/>
          <p:cNvSpPr/>
          <p:nvPr/>
        </p:nvSpPr>
        <p:spPr>
          <a:xfrm rot="16200000">
            <a:off x="1562100" y="5753100"/>
            <a:ext cx="304800" cy="5334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932097" y="5161989"/>
            <a:ext cx="1449715" cy="418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Delay 19"/>
          <p:cNvSpPr/>
          <p:nvPr/>
        </p:nvSpPr>
        <p:spPr>
          <a:xfrm rot="16200000">
            <a:off x="1333500" y="5753100"/>
            <a:ext cx="304800" cy="5334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Delay 20"/>
          <p:cNvSpPr/>
          <p:nvPr/>
        </p:nvSpPr>
        <p:spPr>
          <a:xfrm rot="16200000">
            <a:off x="2705100" y="5753100"/>
            <a:ext cx="304800" cy="5334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-1320000">
            <a:off x="3326764" y="4157655"/>
            <a:ext cx="1673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92D050"/>
                </a:solidFill>
                <a:latin typeface="+mj-lt"/>
              </a:rPr>
              <a:t>Beigel</a:t>
            </a:r>
            <a:r>
              <a:rPr lang="en-US" dirty="0" smtClean="0">
                <a:solidFill>
                  <a:srgbClr val="92D050"/>
                </a:solidFill>
                <a:latin typeface="+mj-lt"/>
              </a:rPr>
              <a:t> and </a:t>
            </a:r>
            <a:r>
              <a:rPr lang="en-US" dirty="0" err="1" smtClean="0">
                <a:solidFill>
                  <a:srgbClr val="92D050"/>
                </a:solidFill>
                <a:latin typeface="+mj-lt"/>
              </a:rPr>
              <a:t>Tarui</a:t>
            </a:r>
            <a:endParaRPr lang="en-US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276600" y="3048000"/>
            <a:ext cx="152400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90800" y="2438400"/>
            <a:ext cx="2971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+mj-lt"/>
              </a:rPr>
              <a:t>Take an OR of all assignments to the first </a:t>
            </a:r>
            <a:r>
              <a:rPr lang="en-US" b="1" dirty="0" smtClean="0">
                <a:solidFill>
                  <a:srgbClr val="92D050"/>
                </a:solidFill>
              </a:rPr>
              <a:t>n</a:t>
            </a:r>
            <a:r>
              <a:rPr lang="el-GR" b="1" baseline="28000" dirty="0" smtClean="0">
                <a:solidFill>
                  <a:srgbClr val="92D050"/>
                </a:solidFill>
                <a:latin typeface="Calibri"/>
                <a:ea typeface="Cambria Math"/>
              </a:rPr>
              <a:t>ε</a:t>
            </a:r>
            <a:r>
              <a:rPr lang="el-GR" dirty="0" smtClean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92D050"/>
                </a:solidFill>
                <a:latin typeface="+mj-lt"/>
              </a:rPr>
              <a:t>inputs of C</a:t>
            </a:r>
            <a:endParaRPr lang="en-US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5181600" y="3276600"/>
            <a:ext cx="1066800" cy="99060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+mj-lt"/>
              </a:rPr>
              <a:t>C</a:t>
            </a:r>
          </a:p>
          <a:p>
            <a:pPr algn="ctr"/>
            <a:r>
              <a:rPr lang="en-US" sz="2000" dirty="0" smtClean="0">
                <a:solidFill>
                  <a:srgbClr val="000099"/>
                </a:solidFill>
                <a:latin typeface="Calibri"/>
              </a:rPr>
              <a:t>2</a:t>
            </a:r>
            <a:r>
              <a:rPr lang="en-US" sz="2400" baseline="30000" dirty="0" smtClean="0">
                <a:solidFill>
                  <a:srgbClr val="000099"/>
                </a:solidFill>
                <a:latin typeface="Calibri"/>
              </a:rPr>
              <a:t>n</a:t>
            </a:r>
            <a:r>
              <a:rPr lang="el-GR" sz="2400" baseline="50000" dirty="0" smtClean="0">
                <a:solidFill>
                  <a:srgbClr val="000099"/>
                </a:solidFill>
                <a:latin typeface="Calibri"/>
                <a:ea typeface="Cambria Math"/>
              </a:rPr>
              <a:t>ε</a:t>
            </a:r>
            <a:endParaRPr lang="en-US" sz="2400" baseline="50000" dirty="0" smtClean="0">
              <a:solidFill>
                <a:srgbClr val="000099"/>
              </a:solidFill>
              <a:latin typeface="Calibri"/>
              <a:ea typeface="Cambria Math"/>
            </a:endParaRPr>
          </a:p>
          <a:p>
            <a:pPr algn="ctr"/>
            <a:endParaRPr lang="en-US" sz="2400" baseline="50000" dirty="0" smtClean="0">
              <a:solidFill>
                <a:srgbClr val="000099"/>
              </a:solidFill>
              <a:latin typeface="Calibri"/>
              <a:ea typeface="Cambria Math"/>
            </a:endParaRPr>
          </a:p>
          <a:p>
            <a:pPr algn="ctr"/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 </a:t>
            </a:r>
            <a:endParaRPr lang="en-US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1" name="Isosceles Triangle 30"/>
          <p:cNvSpPr/>
          <p:nvPr/>
        </p:nvSpPr>
        <p:spPr>
          <a:xfrm>
            <a:off x="5410200" y="3352800"/>
            <a:ext cx="1066800" cy="99060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+mj-lt"/>
              </a:rPr>
              <a:t>C</a:t>
            </a:r>
          </a:p>
          <a:p>
            <a:pPr algn="ctr"/>
            <a:r>
              <a:rPr lang="en-US" sz="2000" dirty="0" smtClean="0">
                <a:solidFill>
                  <a:srgbClr val="000099"/>
                </a:solidFill>
                <a:latin typeface="Calibri"/>
              </a:rPr>
              <a:t>2</a:t>
            </a:r>
            <a:r>
              <a:rPr lang="en-US" sz="2400" baseline="30000" dirty="0" smtClean="0">
                <a:solidFill>
                  <a:srgbClr val="000099"/>
                </a:solidFill>
                <a:latin typeface="Calibri"/>
              </a:rPr>
              <a:t>n</a:t>
            </a:r>
            <a:r>
              <a:rPr lang="el-GR" sz="2400" baseline="50000" dirty="0" smtClean="0">
                <a:solidFill>
                  <a:srgbClr val="000099"/>
                </a:solidFill>
                <a:latin typeface="Calibri"/>
                <a:ea typeface="Cambria Math"/>
              </a:rPr>
              <a:t>ε</a:t>
            </a:r>
            <a:endParaRPr lang="en-US" sz="2400" baseline="50000" dirty="0" smtClean="0">
              <a:solidFill>
                <a:srgbClr val="000099"/>
              </a:solidFill>
              <a:latin typeface="Calibri"/>
              <a:ea typeface="Cambria Math"/>
            </a:endParaRPr>
          </a:p>
          <a:p>
            <a:pPr algn="ctr"/>
            <a:endParaRPr lang="en-US" sz="2400" baseline="50000" dirty="0" smtClean="0">
              <a:solidFill>
                <a:srgbClr val="000099"/>
              </a:solidFill>
              <a:latin typeface="Calibri"/>
              <a:ea typeface="Cambria Math"/>
            </a:endParaRPr>
          </a:p>
          <a:p>
            <a:pPr algn="ctr"/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 </a:t>
            </a:r>
            <a:endParaRPr lang="en-US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2" name="Isosceles Triangle 31"/>
          <p:cNvSpPr/>
          <p:nvPr/>
        </p:nvSpPr>
        <p:spPr>
          <a:xfrm>
            <a:off x="5638800" y="3352800"/>
            <a:ext cx="1066800" cy="99060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+mj-lt"/>
              </a:rPr>
              <a:t>C</a:t>
            </a:r>
          </a:p>
          <a:p>
            <a:pPr algn="ctr"/>
            <a:r>
              <a:rPr lang="en-US" sz="2000" dirty="0" smtClean="0">
                <a:solidFill>
                  <a:srgbClr val="000099"/>
                </a:solidFill>
                <a:latin typeface="Calibri"/>
              </a:rPr>
              <a:t>2</a:t>
            </a:r>
            <a:r>
              <a:rPr lang="en-US" sz="2400" baseline="30000" dirty="0" smtClean="0">
                <a:solidFill>
                  <a:srgbClr val="000099"/>
                </a:solidFill>
                <a:latin typeface="Calibri"/>
              </a:rPr>
              <a:t>n</a:t>
            </a:r>
            <a:r>
              <a:rPr lang="el-GR" sz="2400" baseline="50000" dirty="0" smtClean="0">
                <a:solidFill>
                  <a:srgbClr val="000099"/>
                </a:solidFill>
                <a:latin typeface="Calibri"/>
                <a:ea typeface="Cambria Math"/>
              </a:rPr>
              <a:t>ε</a:t>
            </a:r>
            <a:endParaRPr lang="en-US" sz="2400" baseline="50000" dirty="0" smtClean="0">
              <a:solidFill>
                <a:srgbClr val="000099"/>
              </a:solidFill>
              <a:latin typeface="Calibri"/>
              <a:ea typeface="Cambria Math"/>
            </a:endParaRPr>
          </a:p>
          <a:p>
            <a:pPr algn="ctr"/>
            <a:endParaRPr lang="en-US" sz="2400" baseline="50000" dirty="0" smtClean="0">
              <a:solidFill>
                <a:srgbClr val="000099"/>
              </a:solidFill>
              <a:latin typeface="Calibri"/>
              <a:ea typeface="Cambria Math"/>
            </a:endParaRPr>
          </a:p>
          <a:p>
            <a:pPr algn="ctr"/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 </a:t>
            </a:r>
            <a:endParaRPr lang="en-US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3" name="Isosceles Triangle 32"/>
          <p:cNvSpPr/>
          <p:nvPr/>
        </p:nvSpPr>
        <p:spPr>
          <a:xfrm>
            <a:off x="5943600" y="3352800"/>
            <a:ext cx="1066800" cy="99060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+mj-lt"/>
              </a:rPr>
              <a:t>C</a:t>
            </a:r>
          </a:p>
          <a:p>
            <a:pPr algn="ctr"/>
            <a:r>
              <a:rPr lang="en-US" sz="2000" dirty="0" smtClean="0">
                <a:solidFill>
                  <a:srgbClr val="000099"/>
                </a:solidFill>
                <a:latin typeface="Calibri"/>
              </a:rPr>
              <a:t>2</a:t>
            </a:r>
            <a:r>
              <a:rPr lang="en-US" sz="2400" baseline="30000" dirty="0" smtClean="0">
                <a:solidFill>
                  <a:srgbClr val="000099"/>
                </a:solidFill>
                <a:latin typeface="Calibri"/>
              </a:rPr>
              <a:t>n</a:t>
            </a:r>
            <a:r>
              <a:rPr lang="el-GR" sz="2400" baseline="50000" dirty="0" smtClean="0">
                <a:solidFill>
                  <a:srgbClr val="000099"/>
                </a:solidFill>
                <a:latin typeface="Calibri"/>
                <a:ea typeface="Cambria Math"/>
              </a:rPr>
              <a:t>ε</a:t>
            </a:r>
            <a:endParaRPr lang="en-US" sz="2400" baseline="50000" dirty="0" smtClean="0">
              <a:solidFill>
                <a:srgbClr val="000099"/>
              </a:solidFill>
              <a:latin typeface="Calibri"/>
              <a:ea typeface="Cambria Math"/>
            </a:endParaRPr>
          </a:p>
          <a:p>
            <a:pPr algn="ctr"/>
            <a:endParaRPr lang="en-US" sz="2400" baseline="50000" dirty="0" smtClean="0">
              <a:solidFill>
                <a:srgbClr val="000099"/>
              </a:solidFill>
              <a:latin typeface="Calibri"/>
              <a:ea typeface="Cambria Math"/>
            </a:endParaRPr>
          </a:p>
          <a:p>
            <a:pPr algn="ctr"/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 </a:t>
            </a:r>
            <a:endParaRPr lang="en-US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4" name="Isosceles Triangle 33"/>
          <p:cNvSpPr/>
          <p:nvPr/>
        </p:nvSpPr>
        <p:spPr>
          <a:xfrm>
            <a:off x="7086600" y="3352800"/>
            <a:ext cx="1066800" cy="99060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+mj-lt"/>
              </a:rPr>
              <a:t>C</a:t>
            </a:r>
          </a:p>
          <a:p>
            <a:pPr algn="ctr"/>
            <a:r>
              <a:rPr lang="en-US" sz="2000" dirty="0" smtClean="0">
                <a:solidFill>
                  <a:srgbClr val="000099"/>
                </a:solidFill>
                <a:latin typeface="Calibri"/>
              </a:rPr>
              <a:t>2</a:t>
            </a:r>
            <a:r>
              <a:rPr lang="en-US" sz="2400" baseline="30000" dirty="0" smtClean="0">
                <a:solidFill>
                  <a:srgbClr val="000099"/>
                </a:solidFill>
                <a:latin typeface="Calibri"/>
              </a:rPr>
              <a:t>n</a:t>
            </a:r>
            <a:r>
              <a:rPr lang="el-GR" sz="2400" baseline="50000" dirty="0" smtClean="0">
                <a:solidFill>
                  <a:srgbClr val="000099"/>
                </a:solidFill>
                <a:latin typeface="Calibri"/>
                <a:ea typeface="Cambria Math"/>
              </a:rPr>
              <a:t>ε</a:t>
            </a:r>
            <a:endParaRPr lang="en-US" sz="2400" baseline="50000" dirty="0" smtClean="0">
              <a:solidFill>
                <a:srgbClr val="000099"/>
              </a:solidFill>
              <a:latin typeface="Calibri"/>
              <a:ea typeface="Cambria Math"/>
            </a:endParaRPr>
          </a:p>
          <a:p>
            <a:pPr algn="ctr"/>
            <a:endParaRPr lang="en-US" sz="2400" baseline="50000" dirty="0" smtClean="0">
              <a:solidFill>
                <a:srgbClr val="000099"/>
              </a:solidFill>
              <a:latin typeface="Calibri"/>
              <a:ea typeface="Cambria Math"/>
            </a:endParaRPr>
          </a:p>
          <a:p>
            <a:pPr algn="ctr"/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 </a:t>
            </a:r>
            <a:endParaRPr lang="en-US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5" name="Isosceles Triangle 34"/>
          <p:cNvSpPr/>
          <p:nvPr/>
        </p:nvSpPr>
        <p:spPr>
          <a:xfrm>
            <a:off x="7315200" y="3352800"/>
            <a:ext cx="1066800" cy="99060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+mj-lt"/>
              </a:rPr>
              <a:t>C</a:t>
            </a:r>
          </a:p>
          <a:p>
            <a:pPr algn="ctr"/>
            <a:r>
              <a:rPr lang="en-US" sz="2000" dirty="0" smtClean="0">
                <a:solidFill>
                  <a:srgbClr val="000099"/>
                </a:solidFill>
                <a:latin typeface="Calibri"/>
              </a:rPr>
              <a:t>2</a:t>
            </a:r>
            <a:r>
              <a:rPr lang="en-US" sz="2400" baseline="30000" dirty="0" smtClean="0">
                <a:solidFill>
                  <a:srgbClr val="000099"/>
                </a:solidFill>
                <a:latin typeface="Calibri"/>
              </a:rPr>
              <a:t>n</a:t>
            </a:r>
            <a:r>
              <a:rPr lang="el-GR" sz="2400" baseline="50000" dirty="0" smtClean="0">
                <a:solidFill>
                  <a:srgbClr val="000099"/>
                </a:solidFill>
                <a:latin typeface="Calibri"/>
                <a:ea typeface="Cambria Math"/>
              </a:rPr>
              <a:t>ε</a:t>
            </a:r>
            <a:endParaRPr lang="en-US" sz="2400" baseline="50000" dirty="0" smtClean="0">
              <a:solidFill>
                <a:srgbClr val="000099"/>
              </a:solidFill>
              <a:latin typeface="Calibri"/>
              <a:ea typeface="Cambria Math"/>
            </a:endParaRPr>
          </a:p>
          <a:p>
            <a:pPr algn="ctr"/>
            <a:endParaRPr lang="en-US" sz="2400" baseline="50000" dirty="0" smtClean="0">
              <a:solidFill>
                <a:srgbClr val="000099"/>
              </a:solidFill>
              <a:latin typeface="Calibri"/>
              <a:ea typeface="Cambria Math"/>
            </a:endParaRPr>
          </a:p>
          <a:p>
            <a:pPr algn="ctr"/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 </a:t>
            </a:r>
            <a:endParaRPr lang="en-US" sz="2400" b="1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10800000" flipV="1">
            <a:off x="5715004" y="2438400"/>
            <a:ext cx="990597" cy="916314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5829301" y="2476501"/>
            <a:ext cx="990601" cy="762001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6" idx="3"/>
            <a:endCxn id="32" idx="0"/>
          </p:cNvCxnSpPr>
          <p:nvPr/>
        </p:nvCxnSpPr>
        <p:spPr>
          <a:xfrm rot="5400000">
            <a:off x="6019801" y="2752445"/>
            <a:ext cx="752755" cy="447955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553200" y="2209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0099"/>
                </a:solidFill>
                <a:latin typeface="Cambria Math"/>
                <a:ea typeface="Cambria Math"/>
              </a:rPr>
              <a:t>∨</a:t>
            </a:r>
            <a:endParaRPr lang="en-US" sz="3000" b="1" dirty="0">
              <a:solidFill>
                <a:srgbClr val="000099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6248400" y="2895600"/>
            <a:ext cx="685800" cy="228600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781800" y="3505200"/>
            <a:ext cx="685800" cy="492443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…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3733800" y="5715000"/>
            <a:ext cx="152400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6600" y="5410200"/>
            <a:ext cx="22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+mj-lt"/>
              </a:rPr>
              <a:t>Fast Fourier Transform</a:t>
            </a:r>
            <a:endParaRPr lang="en-US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410200" y="51054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For small </a:t>
            </a:r>
            <a:r>
              <a:rPr lang="el-GR" sz="2400" b="1" dirty="0" smtClean="0">
                <a:solidFill>
                  <a:srgbClr val="FFFFFF"/>
                </a:solidFill>
                <a:latin typeface="Calibri"/>
              </a:rPr>
              <a:t>ε</a:t>
            </a: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 &gt; 0, e</a:t>
            </a:r>
            <a:r>
              <a:rPr lang="en-US" sz="2400" b="1" kern="0" dirty="0" smtClean="0">
                <a:solidFill>
                  <a:srgbClr val="FFFFFF"/>
                </a:solidFill>
                <a:latin typeface="Calibri"/>
                <a:ea typeface="Cambria Math"/>
              </a:rPr>
              <a:t>valuate h on all </a:t>
            </a:r>
            <a:r>
              <a:rPr lang="en-US" sz="2400" b="1" kern="0" dirty="0" smtClean="0">
                <a:solidFill>
                  <a:srgbClr val="FFFFFF"/>
                </a:solidFill>
                <a:latin typeface="Calibri"/>
              </a:rPr>
              <a:t>2</a:t>
            </a:r>
            <a:r>
              <a:rPr lang="en-US" sz="2400" b="1" kern="0" baseline="30000" dirty="0" smtClean="0">
                <a:solidFill>
                  <a:srgbClr val="FFFFFF"/>
                </a:solidFill>
                <a:latin typeface="Calibri"/>
              </a:rPr>
              <a:t>n - n</a:t>
            </a:r>
            <a:r>
              <a:rPr lang="el-GR" sz="2400" kern="0" baseline="50000" dirty="0" smtClean="0">
                <a:solidFill>
                  <a:srgbClr val="FFFFFF"/>
                </a:solidFill>
                <a:latin typeface="Calibri"/>
                <a:ea typeface="Cambria Math"/>
              </a:rPr>
              <a:t>ε</a:t>
            </a:r>
            <a:r>
              <a:rPr lang="en-US" sz="2400" b="1" kern="0" baseline="30000" dirty="0" smtClean="0">
                <a:solidFill>
                  <a:srgbClr val="FFFFFF"/>
                </a:solidFill>
                <a:latin typeface="Calibri"/>
                <a:sym typeface="Symbol"/>
              </a:rPr>
              <a:t> </a:t>
            </a:r>
            <a:r>
              <a:rPr lang="en-US" sz="2400" b="1" kern="0" dirty="0" smtClean="0">
                <a:solidFill>
                  <a:srgbClr val="FFFFFF"/>
                </a:solidFill>
                <a:latin typeface="Calibri"/>
              </a:rPr>
              <a:t>assignments in </a:t>
            </a:r>
            <a:br>
              <a:rPr lang="en-US" sz="2400" b="1" kern="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b="1" kern="0" dirty="0" smtClean="0">
                <a:solidFill>
                  <a:srgbClr val="FFFF00"/>
                </a:solidFill>
                <a:latin typeface="Calibri"/>
              </a:rPr>
              <a:t>2</a:t>
            </a:r>
            <a:r>
              <a:rPr lang="en-US" sz="2400" b="1" kern="0" baseline="30000" dirty="0" smtClean="0">
                <a:solidFill>
                  <a:srgbClr val="FFFF00"/>
                </a:solidFill>
                <a:latin typeface="Calibri"/>
              </a:rPr>
              <a:t>n -</a:t>
            </a:r>
            <a:r>
              <a:rPr lang="en-US" sz="2400" b="1" kern="0" baseline="30000" dirty="0" smtClean="0">
                <a:solidFill>
                  <a:srgbClr val="FFFF00"/>
                </a:solidFill>
                <a:latin typeface="Calibri"/>
                <a:sym typeface="Symbol"/>
              </a:rPr>
              <a:t>n</a:t>
            </a:r>
            <a:r>
              <a:rPr lang="el-GR" sz="2400" kern="0" baseline="50000" dirty="0" smtClean="0">
                <a:solidFill>
                  <a:srgbClr val="FFFF00"/>
                </a:solidFill>
                <a:latin typeface="Calibri"/>
                <a:ea typeface="Cambria Math"/>
              </a:rPr>
              <a:t>ε</a:t>
            </a:r>
            <a:r>
              <a:rPr lang="en-US" sz="2400" b="1" kern="0" baseline="30000" dirty="0" smtClean="0">
                <a:solidFill>
                  <a:srgbClr val="FFFF00"/>
                </a:solidFill>
                <a:latin typeface="Calibri"/>
                <a:sym typeface="Symbol"/>
              </a:rPr>
              <a:t> </a:t>
            </a:r>
            <a:r>
              <a:rPr lang="en-US" sz="2400" b="1" kern="0" dirty="0" smtClean="0">
                <a:solidFill>
                  <a:srgbClr val="FFFF00"/>
                </a:solidFill>
                <a:latin typeface="Calibri"/>
                <a:sym typeface="Symbol"/>
              </a:rPr>
              <a:t>poly(n)  time</a:t>
            </a:r>
            <a:endParaRPr lang="en-US" sz="2400" b="1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96000" y="4343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 n-n</a:t>
            </a:r>
            <a:r>
              <a:rPr lang="el-GR" b="1" baseline="28000" dirty="0" smtClean="0">
                <a:solidFill>
                  <a:srgbClr val="FFFF00"/>
                </a:solidFill>
                <a:latin typeface="Calibri"/>
                <a:ea typeface="Cambria Math"/>
              </a:rPr>
              <a:t>ε</a:t>
            </a:r>
            <a:r>
              <a:rPr lang="en-US" b="1" dirty="0" smtClean="0">
                <a:solidFill>
                  <a:srgbClr val="FFFF00"/>
                </a:solidFill>
              </a:rPr>
              <a:t> inputs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239000" y="2362200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kern="0" dirty="0" smtClean="0">
                <a:solidFill>
                  <a:srgbClr val="FFFF00"/>
                </a:solidFill>
                <a:latin typeface="Calibri"/>
              </a:rPr>
              <a:t>2</a:t>
            </a:r>
            <a:r>
              <a:rPr lang="en-US" sz="2400" b="1" kern="0" baseline="30000" dirty="0" smtClean="0">
                <a:solidFill>
                  <a:srgbClr val="FFFF00"/>
                </a:solidFill>
                <a:latin typeface="Calibri"/>
              </a:rPr>
              <a:t>2n</a:t>
            </a:r>
            <a:r>
              <a:rPr lang="el-GR" sz="2400" kern="0" baseline="50000" dirty="0" smtClean="0">
                <a:solidFill>
                  <a:srgbClr val="FFFF00"/>
                </a:solidFill>
                <a:latin typeface="Calibri"/>
                <a:ea typeface="Cambria Math"/>
              </a:rPr>
              <a:t>ε</a:t>
            </a:r>
            <a:r>
              <a:rPr lang="en-US" sz="2400" b="1" kern="0" baseline="50000" dirty="0" smtClean="0">
                <a:solidFill>
                  <a:srgbClr val="FFFF00"/>
                </a:solidFill>
                <a:latin typeface="Calibri"/>
                <a:ea typeface="Cambria Math"/>
              </a:rPr>
              <a:t> </a:t>
            </a:r>
            <a:r>
              <a:rPr lang="en-US" sz="2400" b="1" kern="0" dirty="0" smtClean="0">
                <a:solidFill>
                  <a:srgbClr val="FFFF00"/>
                </a:solidFill>
                <a:latin typeface="Calibri"/>
                <a:ea typeface="Cambria Math"/>
              </a:rPr>
              <a:t>size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28600" y="57912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5" name="Left Brace 44"/>
          <p:cNvSpPr/>
          <p:nvPr/>
        </p:nvSpPr>
        <p:spPr>
          <a:xfrm>
            <a:off x="533400" y="5562600"/>
            <a:ext cx="381000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6" grpId="0"/>
      <p:bldP spid="17" grpId="0" animBg="1"/>
      <p:bldP spid="18" grpId="0" animBg="1"/>
      <p:bldP spid="20" grpId="0" animBg="1"/>
      <p:bldP spid="21" grpId="0" animBg="1"/>
      <p:bldP spid="22" grpId="0"/>
      <p:bldP spid="27" grpId="0" animBg="1"/>
      <p:bldP spid="28" grpId="0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50" grpId="0"/>
      <p:bldP spid="58" grpId="0" animBg="1"/>
      <p:bldP spid="59" grpId="0"/>
      <p:bldP spid="60" grpId="0"/>
      <p:bldP spid="61" grpId="0"/>
      <p:bldP spid="62" grpId="0"/>
      <p:bldP spid="44" grpId="0"/>
      <p:bldP spid="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Talk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848683"/>
            <a:ext cx="792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 Faster ACC SAT Algorithms </a:t>
            </a:r>
            <a:b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   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msy10"/>
              </a:rPr>
              <a:t>)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</a:rPr>
              <a:t>2</a:t>
            </a:r>
            <a:r>
              <a:rPr lang="en-US" sz="3400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</a:rPr>
              <a:t>n</a:t>
            </a:r>
            <a:r>
              <a:rPr lang="el-GR" sz="2600" baseline="50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mbria Math"/>
              </a:rPr>
              <a:t>ε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</a:rPr>
              <a:t> size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ACC Lower Bounds for 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</a:rPr>
              <a:t>EXP</a:t>
            </a:r>
            <a:r>
              <a:rPr lang="en-US" sz="3400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</a:rPr>
              <a:t>NP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 Faster ACC SAT Algorithms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+mj-lt"/>
              </a:rPr>
              <a:t>  Lower Bounds for NEXP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+mj-lt"/>
              </a:rPr>
              <a:t>  Future Work</a:t>
            </a:r>
          </a:p>
          <a:p>
            <a:pPr>
              <a:buFont typeface="Arial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458200" cy="4525963"/>
          </a:xfrm>
        </p:spPr>
        <p:txBody>
          <a:bodyPr/>
          <a:lstStyle/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Theorem</a:t>
            </a:r>
            <a:r>
              <a:rPr lang="en-US" sz="2600" b="1" dirty="0" smtClean="0">
                <a:solidFill>
                  <a:srgbClr val="FFFFFF"/>
                </a:solidFill>
              </a:rPr>
              <a:t>  </a:t>
            </a:r>
            <a:r>
              <a:rPr lang="en-US" sz="2600" dirty="0" smtClean="0">
                <a:solidFill>
                  <a:srgbClr val="FFFFFF"/>
                </a:solidFill>
              </a:rPr>
              <a:t>If ACC SAT with n inputs, </a:t>
            </a:r>
            <a:r>
              <a:rPr lang="en-US" sz="2600" dirty="0" err="1" smtClean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2600" baseline="30000" dirty="0" err="1" smtClean="0">
                <a:solidFill>
                  <a:srgbClr val="FFFFFF"/>
                </a:solidFill>
                <a:latin typeface="Calibri"/>
              </a:rPr>
              <a:t>O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(1</a:t>
            </a:r>
            <a:r>
              <a:rPr lang="en-US" sz="2600" baseline="30000" dirty="0" smtClean="0">
                <a:solidFill>
                  <a:srgbClr val="FFFFFF"/>
                </a:solidFill>
              </a:rPr>
              <a:t>)</a:t>
            </a:r>
            <a:r>
              <a:rPr lang="en-US" sz="2600" dirty="0" smtClean="0">
                <a:solidFill>
                  <a:srgbClr val="FFFFFF"/>
                </a:solidFill>
              </a:rPr>
              <a:t> size is in 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O(2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/n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10</a:t>
            </a:r>
            <a:r>
              <a:rPr lang="en-US" sz="2600" dirty="0" smtClean="0">
                <a:solidFill>
                  <a:srgbClr val="FFFFFF"/>
                </a:solidFill>
              </a:rPr>
              <a:t>) time, then 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NEXP</a:t>
            </a:r>
            <a:r>
              <a:rPr lang="en-US" sz="2600" dirty="0" smtClean="0">
                <a:solidFill>
                  <a:srgbClr val="FFFFFF"/>
                </a:solidFill>
              </a:rPr>
              <a:t> doesn’t have </a:t>
            </a:r>
            <a:r>
              <a:rPr lang="en-US" sz="2600" dirty="0" err="1" smtClean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2600" baseline="30000" dirty="0" err="1" smtClean="0">
                <a:solidFill>
                  <a:srgbClr val="FFFFFF"/>
                </a:solidFill>
                <a:latin typeface="Calibri"/>
              </a:rPr>
              <a:t>O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(1</a:t>
            </a:r>
            <a:r>
              <a:rPr lang="en-US" sz="2600" baseline="30000" dirty="0" smtClean="0">
                <a:solidFill>
                  <a:srgbClr val="FFFFFF"/>
                </a:solidFill>
              </a:rPr>
              <a:t>) </a:t>
            </a:r>
            <a:r>
              <a:rPr lang="en-US" sz="2600" dirty="0" smtClean="0">
                <a:solidFill>
                  <a:srgbClr val="FFFFFF"/>
                </a:solidFill>
              </a:rPr>
              <a:t>size ACC circuits. </a:t>
            </a:r>
          </a:p>
          <a:p>
            <a:pPr>
              <a:buNone/>
            </a:pPr>
            <a:endParaRPr lang="en-US" sz="1000" b="1" dirty="0" smtClean="0"/>
          </a:p>
          <a:p>
            <a:pPr>
              <a:buNone/>
            </a:pPr>
            <a:r>
              <a:rPr lang="en-US" sz="2600" b="1" dirty="0" smtClean="0">
                <a:solidFill>
                  <a:srgbClr val="FFC000"/>
                </a:solidFill>
              </a:rPr>
              <a:t>Proceed just as with </a:t>
            </a:r>
            <a:r>
              <a:rPr lang="en-US" sz="2600" b="1" dirty="0" smtClean="0">
                <a:solidFill>
                  <a:srgbClr val="FFC000"/>
                </a:solidFill>
                <a:latin typeface="Calibri"/>
              </a:rPr>
              <a:t>EXP</a:t>
            </a:r>
            <a:r>
              <a:rPr lang="en-US" sz="2600" b="1" baseline="30000" dirty="0" smtClean="0">
                <a:solidFill>
                  <a:srgbClr val="FFC000"/>
                </a:solidFill>
                <a:latin typeface="Calibri"/>
              </a:rPr>
              <a:t>NP</a:t>
            </a:r>
            <a:r>
              <a:rPr lang="en-US" sz="2600" b="1" dirty="0" smtClean="0">
                <a:solidFill>
                  <a:srgbClr val="FFC000"/>
                </a:solidFill>
              </a:rPr>
              <a:t>, but use the following lemma:</a:t>
            </a:r>
          </a:p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Lemma</a:t>
            </a:r>
            <a:r>
              <a:rPr lang="en-US" sz="2600" b="1" dirty="0" smtClean="0">
                <a:solidFill>
                  <a:srgbClr val="92D050"/>
                </a:solidFill>
              </a:rPr>
              <a:t> [IKW’02]</a:t>
            </a:r>
            <a:r>
              <a:rPr lang="en-US" sz="2600" dirty="0" smtClean="0">
                <a:solidFill>
                  <a:srgbClr val="FFC000"/>
                </a:solidFill>
              </a:rPr>
              <a:t> </a:t>
            </a:r>
            <a:r>
              <a:rPr lang="en-US" sz="2600" dirty="0" smtClean="0"/>
              <a:t> If </a:t>
            </a:r>
            <a:r>
              <a:rPr lang="en-US" sz="2600" b="1" dirty="0" smtClean="0"/>
              <a:t>NEXP </a:t>
            </a:r>
            <a:r>
              <a:rPr lang="en-US" sz="2600" b="1" dirty="0" smtClean="0">
                <a:latin typeface="cmsy10"/>
              </a:rPr>
              <a:t>µ</a:t>
            </a:r>
            <a:r>
              <a:rPr lang="en-US" sz="2600" b="1" dirty="0" smtClean="0"/>
              <a:t> ACC</a:t>
            </a:r>
            <a:r>
              <a:rPr lang="en-US" sz="2600" dirty="0" smtClean="0"/>
              <a:t> then Succinct 3SAT has poly-size circuits encoding its satisfying assignments.</a:t>
            </a:r>
          </a:p>
          <a:p>
            <a:pPr>
              <a:buNone/>
            </a:pPr>
            <a:endParaRPr lang="en-US" sz="1000" b="1" dirty="0" smtClean="0"/>
          </a:p>
          <a:p>
            <a:pPr>
              <a:buNone/>
            </a:pPr>
            <a:r>
              <a:rPr lang="en-US" sz="2600" b="1" dirty="0" smtClean="0">
                <a:solidFill>
                  <a:srgbClr val="FFFF00"/>
                </a:solidFill>
              </a:rPr>
              <a:t>The proof applies work on “hardness versus randomness”</a:t>
            </a:r>
          </a:p>
          <a:p>
            <a:pPr>
              <a:buNone/>
            </a:pPr>
            <a:r>
              <a:rPr lang="en-US" sz="2600" dirty="0" smtClean="0"/>
              <a:t>1. If </a:t>
            </a:r>
            <a:r>
              <a:rPr lang="en-US" sz="2600" b="1" dirty="0" smtClean="0"/>
              <a:t>EXP </a:t>
            </a:r>
            <a:r>
              <a:rPr lang="en-US" sz="2600" b="1" dirty="0" smtClean="0">
                <a:latin typeface="cmsy10"/>
              </a:rPr>
              <a:t>µ</a:t>
            </a:r>
            <a:r>
              <a:rPr lang="en-US" sz="2600" b="1" dirty="0" smtClean="0"/>
              <a:t> P/poly</a:t>
            </a:r>
            <a:r>
              <a:rPr lang="en-US" sz="2600" dirty="0" smtClean="0"/>
              <a:t> then EXP = MA </a:t>
            </a:r>
            <a:r>
              <a:rPr lang="en-US" sz="2600" b="1" dirty="0" smtClean="0">
                <a:solidFill>
                  <a:srgbClr val="92D050"/>
                </a:solidFill>
              </a:rPr>
              <a:t>[BFNW93]</a:t>
            </a:r>
          </a:p>
          <a:p>
            <a:pPr>
              <a:buNone/>
            </a:pPr>
            <a:r>
              <a:rPr lang="en-US" sz="2600" dirty="0" smtClean="0"/>
              <a:t>2. If Succinct 3SAT does </a:t>
            </a:r>
            <a:r>
              <a:rPr lang="en-US" sz="2600" i="1" dirty="0" smtClean="0"/>
              <a:t>not</a:t>
            </a:r>
            <a:r>
              <a:rPr lang="en-US" sz="2600" dirty="0" smtClean="0"/>
              <a:t> have sat assignment circuits then in </a:t>
            </a:r>
            <a:r>
              <a:rPr lang="en-US" sz="2600" dirty="0" smtClean="0">
                <a:latin typeface="Calibri"/>
              </a:rPr>
              <a:t>NTIME[2</a:t>
            </a:r>
            <a:r>
              <a:rPr lang="en-US" sz="2600" baseline="30000" dirty="0" smtClean="0">
                <a:latin typeface="Calibri"/>
              </a:rPr>
              <a:t>n</a:t>
            </a:r>
            <a:r>
              <a:rPr lang="en-US" sz="2600" dirty="0" smtClean="0"/>
              <a:t>] we can </a:t>
            </a:r>
            <a:r>
              <a:rPr lang="en-US" sz="2600" i="1" dirty="0" smtClean="0"/>
              <a:t>guess a hard function and verify it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  Can </a:t>
            </a:r>
            <a:r>
              <a:rPr lang="en-US" sz="2600" dirty="0" err="1" smtClean="0"/>
              <a:t>derandomize</a:t>
            </a:r>
            <a:r>
              <a:rPr lang="en-US" sz="2600" dirty="0" smtClean="0"/>
              <a:t> MA infinitely often with n bits of advice:</a:t>
            </a:r>
          </a:p>
          <a:p>
            <a:pPr algn="ctr">
              <a:buNone/>
            </a:pPr>
            <a:r>
              <a:rPr lang="en-US" sz="2600" b="1" dirty="0" smtClean="0"/>
              <a:t>EXP = MA </a:t>
            </a:r>
            <a:r>
              <a:rPr lang="en-US" sz="2600" b="1" dirty="0" smtClean="0">
                <a:latin typeface="cmsy10"/>
              </a:rPr>
              <a:t>µ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i.o.</a:t>
            </a:r>
            <a:r>
              <a:rPr lang="en-US" sz="2600" b="1" dirty="0" smtClean="0"/>
              <a:t>-</a:t>
            </a:r>
            <a:r>
              <a:rPr lang="en-US" sz="2600" b="1" dirty="0" smtClean="0">
                <a:latin typeface="Calibri"/>
              </a:rPr>
              <a:t>NTIME[2</a:t>
            </a:r>
            <a:r>
              <a:rPr lang="en-US" sz="2600" b="1" baseline="30000" dirty="0" smtClean="0">
                <a:latin typeface="Calibri"/>
              </a:rPr>
              <a:t>n</a:t>
            </a:r>
            <a:r>
              <a:rPr lang="en-US" sz="2600" b="1" dirty="0" smtClean="0"/>
              <a:t>]/n </a:t>
            </a:r>
            <a:r>
              <a:rPr lang="en-US" sz="2600" b="1" dirty="0" smtClean="0">
                <a:latin typeface="cmsy10"/>
              </a:rPr>
              <a:t>µ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i.o.</a:t>
            </a:r>
            <a:r>
              <a:rPr lang="en-US" sz="2600" b="1" dirty="0" smtClean="0"/>
              <a:t>-</a:t>
            </a:r>
            <a:r>
              <a:rPr lang="en-US" sz="2600" b="1" dirty="0" smtClean="0">
                <a:latin typeface="Calibri"/>
              </a:rPr>
              <a:t>SIZE(</a:t>
            </a:r>
            <a:r>
              <a:rPr lang="en-US" sz="2600" b="1" dirty="0" err="1" smtClean="0">
                <a:latin typeface="Calibri"/>
              </a:rPr>
              <a:t>n</a:t>
            </a:r>
            <a:r>
              <a:rPr lang="en-US" sz="2600" b="1" baseline="30000" dirty="0" err="1" smtClean="0">
                <a:latin typeface="Calibri"/>
              </a:rPr>
              <a:t>k</a:t>
            </a:r>
            <a:r>
              <a:rPr lang="en-US" sz="2600" b="1" dirty="0" smtClean="0"/>
              <a:t>)</a:t>
            </a:r>
            <a:br>
              <a:rPr lang="en-US" sz="2600" b="1" dirty="0" smtClean="0"/>
            </a:br>
            <a:r>
              <a:rPr lang="en-US" sz="2600" b="1" dirty="0" smtClean="0">
                <a:solidFill>
                  <a:srgbClr val="FFFF00"/>
                </a:solidFill>
              </a:rPr>
              <a:t>(this is a contradiction)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4525963"/>
          </a:xfrm>
        </p:spPr>
        <p:txBody>
          <a:bodyPr/>
          <a:lstStyle/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Theorem</a:t>
            </a:r>
            <a:r>
              <a:rPr lang="en-US" sz="2600" b="1" dirty="0" smtClean="0">
                <a:solidFill>
                  <a:srgbClr val="FFFFFF"/>
                </a:solidFill>
              </a:rPr>
              <a:t>  </a:t>
            </a:r>
            <a:r>
              <a:rPr lang="en-US" sz="2600" dirty="0" smtClean="0">
                <a:solidFill>
                  <a:srgbClr val="FFFFFF"/>
                </a:solidFill>
              </a:rPr>
              <a:t>If ACC SAT with n inputs, </a:t>
            </a:r>
            <a:r>
              <a:rPr lang="en-US" sz="2600" dirty="0" err="1" smtClean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2600" baseline="30000" dirty="0" err="1" smtClean="0">
                <a:solidFill>
                  <a:srgbClr val="FFFFFF"/>
                </a:solidFill>
                <a:latin typeface="Calibri"/>
              </a:rPr>
              <a:t>O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(1</a:t>
            </a:r>
            <a:r>
              <a:rPr lang="en-US" sz="2600" baseline="30000" dirty="0" smtClean="0">
                <a:solidFill>
                  <a:srgbClr val="FFFFFF"/>
                </a:solidFill>
              </a:rPr>
              <a:t>)</a:t>
            </a:r>
            <a:r>
              <a:rPr lang="en-US" sz="2600" dirty="0" smtClean="0">
                <a:solidFill>
                  <a:srgbClr val="FFFFFF"/>
                </a:solidFill>
              </a:rPr>
              <a:t> size is in 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O(2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/n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10</a:t>
            </a:r>
            <a:r>
              <a:rPr lang="en-US" sz="2600" dirty="0" smtClean="0">
                <a:solidFill>
                  <a:srgbClr val="FFFFFF"/>
                </a:solidFill>
              </a:rPr>
              <a:t>) time, then 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NEXP</a:t>
            </a:r>
            <a:r>
              <a:rPr lang="en-US" sz="2600" dirty="0" smtClean="0">
                <a:solidFill>
                  <a:srgbClr val="FFFFFF"/>
                </a:solidFill>
              </a:rPr>
              <a:t> doesn’t have </a:t>
            </a:r>
            <a:r>
              <a:rPr lang="en-US" sz="2600" dirty="0" err="1" smtClean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2600" baseline="30000" dirty="0" err="1" smtClean="0">
                <a:solidFill>
                  <a:srgbClr val="FFFFFF"/>
                </a:solidFill>
                <a:latin typeface="Calibri"/>
              </a:rPr>
              <a:t>O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(1</a:t>
            </a:r>
            <a:r>
              <a:rPr lang="en-US" sz="2600" baseline="30000" dirty="0" smtClean="0">
                <a:solidFill>
                  <a:srgbClr val="FFFFFF"/>
                </a:solidFill>
              </a:rPr>
              <a:t>) </a:t>
            </a:r>
            <a:r>
              <a:rPr lang="en-US" sz="2600" dirty="0" smtClean="0">
                <a:solidFill>
                  <a:srgbClr val="FFFFFF"/>
                </a:solidFill>
              </a:rPr>
              <a:t>size ACC circuits. </a:t>
            </a:r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r>
              <a:rPr lang="en-US" sz="2600" b="1" dirty="0" smtClean="0">
                <a:solidFill>
                  <a:srgbClr val="FFC000"/>
                </a:solidFill>
              </a:rPr>
              <a:t>Proceed just as with </a:t>
            </a:r>
            <a:r>
              <a:rPr lang="en-US" sz="2600" b="1" dirty="0" smtClean="0">
                <a:solidFill>
                  <a:srgbClr val="FFC000"/>
                </a:solidFill>
                <a:latin typeface="Calibri"/>
              </a:rPr>
              <a:t>EXP</a:t>
            </a:r>
            <a:r>
              <a:rPr lang="en-US" sz="2600" b="1" baseline="30000" dirty="0" smtClean="0">
                <a:solidFill>
                  <a:srgbClr val="FFC000"/>
                </a:solidFill>
                <a:latin typeface="Calibri"/>
              </a:rPr>
              <a:t>NP</a:t>
            </a:r>
            <a:r>
              <a:rPr lang="en-US" sz="2600" b="1" dirty="0" smtClean="0">
                <a:solidFill>
                  <a:srgbClr val="FFC000"/>
                </a:solidFill>
              </a:rPr>
              <a:t>, but use the following lemma:</a:t>
            </a:r>
          </a:p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Lemma</a:t>
            </a:r>
            <a:r>
              <a:rPr lang="en-US" sz="2600" b="1" dirty="0" smtClean="0">
                <a:solidFill>
                  <a:srgbClr val="92D050"/>
                </a:solidFill>
              </a:rPr>
              <a:t> [IKW’02]</a:t>
            </a:r>
            <a:r>
              <a:rPr lang="en-US" sz="2600" dirty="0" smtClean="0">
                <a:solidFill>
                  <a:srgbClr val="FFC000"/>
                </a:solidFill>
              </a:rPr>
              <a:t> </a:t>
            </a:r>
            <a:r>
              <a:rPr lang="en-US" sz="2600" dirty="0" smtClean="0"/>
              <a:t> If </a:t>
            </a:r>
            <a:r>
              <a:rPr lang="en-US" sz="2600" b="1" dirty="0" smtClean="0"/>
              <a:t>NEXP </a:t>
            </a:r>
            <a:r>
              <a:rPr lang="en-US" sz="2600" b="1" dirty="0" smtClean="0">
                <a:latin typeface="cmsy10"/>
              </a:rPr>
              <a:t>µ</a:t>
            </a:r>
            <a:r>
              <a:rPr lang="en-US" sz="2600" b="1" dirty="0" smtClean="0"/>
              <a:t> ACC</a:t>
            </a:r>
            <a:r>
              <a:rPr lang="en-US" sz="2600" dirty="0" smtClean="0"/>
              <a:t> then Succinct 3SAT has poly-size circuits encoding sat assignments.</a:t>
            </a:r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Lemma</a:t>
            </a:r>
            <a:r>
              <a:rPr lang="en-US" sz="2600" b="1" dirty="0" smtClean="0">
                <a:solidFill>
                  <a:srgbClr val="92D050"/>
                </a:solidFill>
              </a:rPr>
              <a:t>  </a:t>
            </a:r>
            <a:r>
              <a:rPr lang="en-US" sz="2600" dirty="0" smtClean="0"/>
              <a:t>If </a:t>
            </a:r>
            <a:r>
              <a:rPr lang="en-US" sz="2600" b="1" dirty="0" smtClean="0"/>
              <a:t>P </a:t>
            </a:r>
            <a:r>
              <a:rPr lang="en-US" sz="2600" b="1" dirty="0" smtClean="0">
                <a:latin typeface="cmsy10"/>
              </a:rPr>
              <a:t>µ</a:t>
            </a:r>
            <a:r>
              <a:rPr lang="en-US" sz="2600" b="1" dirty="0" smtClean="0"/>
              <a:t> ACC  </a:t>
            </a:r>
            <a:r>
              <a:rPr lang="en-US" sz="2600" dirty="0" smtClean="0"/>
              <a:t>then all poly-size </a:t>
            </a:r>
            <a:r>
              <a:rPr lang="en-US" sz="2600" i="1" dirty="0" smtClean="0"/>
              <a:t>unrestricted</a:t>
            </a:r>
            <a:r>
              <a:rPr lang="en-US" sz="2600" dirty="0" smtClean="0"/>
              <a:t> circuit families have equivalent poly-size ACC circuit families. </a:t>
            </a:r>
            <a:br>
              <a:rPr lang="en-US" sz="2600" dirty="0" smtClean="0"/>
            </a:br>
            <a:endParaRPr lang="en-US" sz="1200" b="1" dirty="0" smtClean="0"/>
          </a:p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Corollary</a:t>
            </a:r>
            <a:r>
              <a:rPr lang="en-US" sz="2600" b="1" dirty="0" smtClean="0">
                <a:solidFill>
                  <a:srgbClr val="92D050"/>
                </a:solidFill>
              </a:rPr>
              <a:t>  </a:t>
            </a:r>
            <a:r>
              <a:rPr lang="en-US" sz="2600" dirty="0" smtClean="0"/>
              <a:t>If </a:t>
            </a:r>
            <a:r>
              <a:rPr lang="en-US" sz="2600" b="1" dirty="0" smtClean="0"/>
              <a:t>NEXP</a:t>
            </a:r>
            <a:r>
              <a:rPr lang="en-US" sz="2600" b="1" dirty="0" smtClean="0">
                <a:latin typeface="cmsy10"/>
              </a:rPr>
              <a:t> µ</a:t>
            </a:r>
            <a:r>
              <a:rPr lang="en-US" sz="2600" b="1" dirty="0" smtClean="0"/>
              <a:t> ACC</a:t>
            </a:r>
            <a:r>
              <a:rPr lang="en-US" sz="2600" dirty="0" smtClean="0"/>
              <a:t> then Succinct 3SAT has poly-size ACC circuits encoding its satisfying assignments.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2600" b="1" dirty="0" smtClean="0">
                <a:solidFill>
                  <a:srgbClr val="FFFF00"/>
                </a:solidFill>
              </a:rPr>
              <a:t>This is all we need for the previous proof to go through.</a:t>
            </a:r>
            <a:br>
              <a:rPr lang="en-US" sz="2600" b="1" dirty="0" smtClean="0">
                <a:solidFill>
                  <a:srgbClr val="FFFF00"/>
                </a:solidFill>
              </a:rPr>
            </a:br>
            <a:r>
              <a:rPr lang="en-US" sz="2600" b="1" dirty="0" smtClean="0">
                <a:solidFill>
                  <a:srgbClr val="FFFF00"/>
                </a:solidFill>
              </a:rPr>
              <a:t>Also works for </a:t>
            </a:r>
            <a:r>
              <a:rPr lang="en-US" sz="2600" b="1" dirty="0" err="1" smtClean="0">
                <a:solidFill>
                  <a:srgbClr val="FFFF00"/>
                </a:solidFill>
              </a:rPr>
              <a:t>quasipolynomial</a:t>
            </a:r>
            <a:r>
              <a:rPr lang="en-US" sz="2600" b="1" dirty="0" smtClean="0">
                <a:solidFill>
                  <a:srgbClr val="FFFF00"/>
                </a:solidFill>
              </a:rPr>
              <a:t> size circuits.</a:t>
            </a:r>
          </a:p>
          <a:p>
            <a:pPr>
              <a:buNone/>
            </a:pPr>
            <a:endParaRPr lang="en-US" sz="26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26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Talk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848683"/>
            <a:ext cx="792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 Faster ACC SAT Algorithms </a:t>
            </a:r>
            <a:b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   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msy10"/>
              </a:rPr>
              <a:t>)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</a:rPr>
              <a:t>2</a:t>
            </a:r>
            <a:r>
              <a:rPr lang="en-US" sz="3400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</a:rPr>
              <a:t>n</a:t>
            </a:r>
            <a:r>
              <a:rPr lang="el-GR" sz="2600" baseline="50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mbria Math"/>
              </a:rPr>
              <a:t>ε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</a:rPr>
              <a:t> size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ACC Lower Bounds for 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</a:rPr>
              <a:t>EXP</a:t>
            </a:r>
            <a:r>
              <a:rPr lang="en-US" sz="3400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</a:rPr>
              <a:t>NP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 Faster ACC SAT Algorithms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 Lower Bounds for NEXP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3400" smtClean="0">
                <a:solidFill>
                  <a:schemeClr val="bg1"/>
                </a:solidFill>
                <a:latin typeface="+mj-lt"/>
              </a:rPr>
              <a:t>Future Work</a:t>
            </a:r>
            <a:endParaRPr lang="en-US" sz="3400" dirty="0" smtClean="0">
              <a:solidFill>
                <a:schemeClr val="bg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153400" cy="4525963"/>
          </a:xfrm>
        </p:spPr>
        <p:txBody>
          <a:bodyPr/>
          <a:lstStyle/>
          <a:p>
            <a:r>
              <a:rPr lang="en-US" sz="3000" b="1" dirty="0" smtClean="0">
                <a:solidFill>
                  <a:srgbClr val="FFFF00"/>
                </a:solidFill>
              </a:rPr>
              <a:t>Can NEXP be replaced with EXP?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Appears we need the </a:t>
            </a:r>
            <a:r>
              <a:rPr lang="en-US" sz="3000" i="1" dirty="0" smtClean="0"/>
              <a:t>deterministic</a:t>
            </a:r>
            <a:r>
              <a:rPr lang="en-US" sz="3000" dirty="0" smtClean="0"/>
              <a:t> time hierarchy for this. Couldn’t </a:t>
            </a:r>
            <a:r>
              <a:rPr lang="en-US" sz="3000" i="1" dirty="0" smtClean="0"/>
              <a:t>guess</a:t>
            </a:r>
            <a:r>
              <a:rPr lang="en-US" sz="3000" dirty="0" smtClean="0"/>
              <a:t> circuits then…</a:t>
            </a:r>
          </a:p>
          <a:p>
            <a:endParaRPr lang="en-US" sz="1000" dirty="0" smtClean="0"/>
          </a:p>
          <a:p>
            <a:r>
              <a:rPr lang="en-US" sz="3000" b="1" dirty="0" smtClean="0">
                <a:solidFill>
                  <a:srgbClr val="FFFF00"/>
                </a:solidFill>
              </a:rPr>
              <a:t>Can ACC be replaced with TC0?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We only need new TC0 SAT algorithms!</a:t>
            </a:r>
          </a:p>
          <a:p>
            <a:endParaRPr lang="en-US" sz="1000" dirty="0" smtClean="0"/>
          </a:p>
          <a:p>
            <a:r>
              <a:rPr lang="en-US" sz="3000" b="1" dirty="0" smtClean="0">
                <a:solidFill>
                  <a:srgbClr val="FFFF00"/>
                </a:solidFill>
              </a:rPr>
              <a:t>Is Uniform ACC </a:t>
            </a:r>
            <a:r>
              <a:rPr lang="en-US" sz="3000" b="1" dirty="0" smtClean="0">
                <a:solidFill>
                  <a:srgbClr val="FFFF00"/>
                </a:solidFill>
                <a:latin typeface="Symbol"/>
                <a:sym typeface="Symbol"/>
              </a:rPr>
              <a:t></a:t>
            </a:r>
            <a:r>
              <a:rPr lang="en-US" sz="3000" b="1" dirty="0" smtClean="0">
                <a:solidFill>
                  <a:srgbClr val="FFFF00"/>
                </a:solidFill>
              </a:rPr>
              <a:t> NP?</a:t>
            </a:r>
          </a:p>
          <a:p>
            <a:endParaRPr lang="en-US" sz="1000" dirty="0" smtClean="0"/>
          </a:p>
          <a:p>
            <a:r>
              <a:rPr lang="en-US" sz="3000" dirty="0" smtClean="0">
                <a:solidFill>
                  <a:srgbClr val="FFFF00"/>
                </a:solidFill>
              </a:rPr>
              <a:t>Is it possible that </a:t>
            </a:r>
            <a:r>
              <a:rPr lang="en-US" sz="3000" i="1" dirty="0" smtClean="0">
                <a:solidFill>
                  <a:srgbClr val="FFFF00"/>
                </a:solidFill>
              </a:rPr>
              <a:t>circuit lower bounds</a:t>
            </a:r>
            <a:r>
              <a:rPr lang="en-US" sz="3000" dirty="0" smtClean="0">
                <a:solidFill>
                  <a:srgbClr val="FFFF00"/>
                </a:solidFill>
              </a:rPr>
              <a:t> could help provide </a:t>
            </a:r>
            <a:r>
              <a:rPr lang="en-US" sz="3000" i="1" dirty="0" smtClean="0">
                <a:solidFill>
                  <a:srgbClr val="FFFF00"/>
                </a:solidFill>
              </a:rPr>
              <a:t>faster algorithms for NP problems</a:t>
            </a:r>
            <a:r>
              <a:rPr lang="en-US" sz="3000" dirty="0" smtClean="0">
                <a:solidFill>
                  <a:srgbClr val="FFFF00"/>
                </a:solidFill>
              </a:rPr>
              <a:t>?</a:t>
            </a:r>
          </a:p>
          <a:p>
            <a:pPr>
              <a:buNone/>
            </a:pPr>
            <a:endParaRPr lang="en-US" sz="3000" dirty="0" smtClean="0"/>
          </a:p>
          <a:p>
            <a:endParaRPr lang="en-US" sz="3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dirty="0" smtClean="0"/>
              <a:t>Brief History of Circuit Lower Bounds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219200"/>
            <a:ext cx="8077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Prove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P </a:t>
            </a:r>
            <a:r>
              <a:rPr lang="en-US" sz="2400" dirty="0" smtClean="0">
                <a:solidFill>
                  <a:schemeClr val="bg1"/>
                </a:solidFill>
                <a:latin typeface="Symbol"/>
                <a:sym typeface="Symbol"/>
              </a:rPr>
              <a:t>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NP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by proving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NP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does not have polynomial size Boolean circuits. The simplicity and combinatorial nature of circuits should make it easier to prove impossibility results.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000" dirty="0" smtClean="0">
              <a:solidFill>
                <a:srgbClr val="FFC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C000"/>
                </a:solidFill>
                <a:latin typeface="+mj-lt"/>
              </a:rPr>
              <a:t>Ajtai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, </a:t>
            </a:r>
            <a:r>
              <a:rPr lang="en-US" sz="2400" b="1" dirty="0" err="1" smtClean="0">
                <a:solidFill>
                  <a:srgbClr val="FFC000"/>
                </a:solidFill>
                <a:latin typeface="+mj-lt"/>
              </a:rPr>
              <a:t>Furst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-Saxe-</a:t>
            </a:r>
            <a:r>
              <a:rPr lang="en-US" sz="2400" b="1" dirty="0" err="1" smtClean="0">
                <a:solidFill>
                  <a:srgbClr val="FFC000"/>
                </a:solidFill>
                <a:latin typeface="+mj-lt"/>
              </a:rPr>
              <a:t>Sipser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 (early 80’s)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 PARITY of n bits </a:t>
            </a:r>
            <a:r>
              <a:rPr lang="en-US" sz="2400" dirty="0" smtClean="0">
                <a:solidFill>
                  <a:schemeClr val="bg1"/>
                </a:solidFill>
                <a:latin typeface="Cambria Math"/>
                <a:ea typeface="Cambria Math"/>
              </a:rPr>
              <a:t>∉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AC0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  (i.e., poly(n) size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ACC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without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MODm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000" b="1" dirty="0" smtClean="0">
              <a:solidFill>
                <a:srgbClr val="FFC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C000"/>
                </a:solidFill>
                <a:latin typeface="+mj-lt"/>
              </a:rPr>
              <a:t>Razborov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, </a:t>
            </a:r>
            <a:r>
              <a:rPr lang="en-US" sz="2400" b="1" dirty="0" err="1" smtClean="0">
                <a:solidFill>
                  <a:srgbClr val="FFC000"/>
                </a:solidFill>
                <a:latin typeface="+mj-lt"/>
              </a:rPr>
              <a:t>Smolensky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 (late 80’s)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 MOD3 </a:t>
            </a:r>
            <a:r>
              <a:rPr lang="en-US" sz="2400" dirty="0" smtClean="0">
                <a:solidFill>
                  <a:schemeClr val="bg1"/>
                </a:solidFill>
                <a:latin typeface="Cambria Math"/>
                <a:ea typeface="Cambria Math"/>
              </a:rPr>
              <a:t>∉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AC0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with MOD2 (PARITY) gates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MODp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mbria Math"/>
                <a:ea typeface="Cambria Math"/>
              </a:rPr>
              <a:t>∉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AC0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with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MODq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gates, p </a:t>
            </a:r>
            <a:r>
              <a:rPr lang="en-US" sz="2400" dirty="0" smtClean="0">
                <a:solidFill>
                  <a:schemeClr val="bg1"/>
                </a:solidFill>
                <a:latin typeface="Symbol"/>
                <a:sym typeface="Symbol"/>
              </a:rPr>
              <a:t>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q prime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000" b="1" dirty="0" smtClean="0">
              <a:solidFill>
                <a:srgbClr val="FFC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Barrington (late 80’s) 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Suggested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ACC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as the next step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000" b="1" dirty="0" smtClean="0">
              <a:solidFill>
                <a:srgbClr val="FFFF00"/>
              </a:solidFill>
              <a:latin typeface="+mj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FF00"/>
                </a:solidFill>
                <a:latin typeface="+mj-lt"/>
              </a:rPr>
              <a:t>Conjecture  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Majority </a:t>
            </a:r>
            <a:r>
              <a:rPr lang="en-US" sz="2400" dirty="0" smtClean="0">
                <a:solidFill>
                  <a:schemeClr val="bg1"/>
                </a:solidFill>
                <a:latin typeface="Cambria Math"/>
                <a:ea typeface="Cambria Math"/>
              </a:rPr>
              <a:t>∉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ACC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FF00"/>
                </a:solidFill>
                <a:latin typeface="+mj-lt"/>
              </a:rPr>
              <a:t>Conjecture (early 90’s) 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NP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mbria Math"/>
                <a:ea typeface="Cambria Math"/>
              </a:rPr>
              <a:t>⊈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ACC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FF00"/>
                </a:solidFill>
                <a:latin typeface="+mj-lt"/>
              </a:rPr>
              <a:t>Conjecture (late 90’s)  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NEXP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mbria Math"/>
                <a:ea typeface="Cambria Math"/>
              </a:rPr>
              <a:t>⊈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ACC</a:t>
            </a:r>
            <a:endParaRPr lang="en-US" sz="3000" b="1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3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1470025"/>
          </a:xfrm>
        </p:spPr>
        <p:txBody>
          <a:bodyPr/>
          <a:lstStyle/>
          <a:p>
            <a:r>
              <a:rPr lang="en-US" sz="6000" b="1" dirty="0" smtClean="0">
                <a:solidFill>
                  <a:srgbClr val="FF9E1D"/>
                </a:solidFill>
              </a:rPr>
              <a:t>Thank you </a:t>
            </a:r>
            <a:br>
              <a:rPr lang="en-US" sz="6000" b="1" dirty="0" smtClean="0">
                <a:solidFill>
                  <a:srgbClr val="FF9E1D"/>
                </a:solidFill>
              </a:rPr>
            </a:br>
            <a:r>
              <a:rPr lang="en-US" sz="5000" dirty="0" smtClean="0">
                <a:solidFill>
                  <a:srgbClr val="FF9E1D"/>
                </a:solidFill>
              </a:rPr>
              <a:t>for waking up for this talk!</a:t>
            </a:r>
            <a:br>
              <a:rPr lang="en-US" sz="5000" dirty="0" smtClean="0">
                <a:solidFill>
                  <a:srgbClr val="FF9E1D"/>
                </a:solidFill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(I am not sure that I did.)</a:t>
            </a:r>
            <a:endParaRPr lang="en-US" sz="4000" dirty="0"/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MI5"/>
              </a:rPr>
              <a:t>A</a:t>
            </a:r>
            <a:r>
              <a:rPr lang="en-US" smtClean="0">
                <a:latin typeface="CMR5"/>
              </a:rPr>
              <a:t>A</a:t>
            </a:r>
            <a:r>
              <a:rPr lang="en-US" smtClean="0">
                <a:latin typeface="CMSY10"/>
              </a:rPr>
              <a:t>A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4525963"/>
          </a:xfrm>
        </p:spPr>
        <p:txBody>
          <a:bodyPr/>
          <a:lstStyle/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Theorem 2</a:t>
            </a:r>
            <a:r>
              <a:rPr lang="en-US" sz="2600" b="1" dirty="0" smtClean="0"/>
              <a:t> Let a(n) </a:t>
            </a:r>
            <a:r>
              <a:rPr lang="en-US" sz="2600" b="1" dirty="0" smtClean="0">
                <a:latin typeface="cmsy10"/>
              </a:rPr>
              <a:t>¸</a:t>
            </a:r>
            <a:r>
              <a:rPr lang="en-US" sz="2600" b="1" dirty="0" smtClean="0"/>
              <a:t> n</a:t>
            </a:r>
            <a:r>
              <a:rPr lang="en-US" sz="2600" b="1" baseline="30000" dirty="0" smtClean="0">
                <a:latin typeface="cmmi10"/>
              </a:rPr>
              <a:t>!</a:t>
            </a:r>
            <a:r>
              <a:rPr lang="en-US" sz="2600" b="1" baseline="30000" dirty="0" smtClean="0">
                <a:latin typeface="Calibri"/>
              </a:rPr>
              <a:t>(1)</a:t>
            </a:r>
            <a:r>
              <a:rPr lang="en-US" sz="2600" b="1" dirty="0" smtClean="0"/>
              <a:t>.  Suppose we are given a circuit C and are promised that it is either </a:t>
            </a:r>
            <a:r>
              <a:rPr lang="en-US" sz="2600" b="1" i="1" dirty="0" err="1" smtClean="0"/>
              <a:t>unsatisfiable</a:t>
            </a:r>
            <a:r>
              <a:rPr lang="en-US" sz="2600" b="1" i="1" dirty="0" smtClean="0"/>
              <a:t>,</a:t>
            </a:r>
            <a:r>
              <a:rPr lang="en-US" sz="2600" b="1" dirty="0" smtClean="0"/>
              <a:t> or at least ½ of its assignments are satisfying. Determine which.</a:t>
            </a:r>
            <a:br>
              <a:rPr lang="en-US" sz="2600" b="1" dirty="0" smtClean="0"/>
            </a:br>
            <a:r>
              <a:rPr lang="en-US" sz="2600" b="1" dirty="0" smtClean="0">
                <a:solidFill>
                  <a:srgbClr val="FFFF00"/>
                </a:solidFill>
              </a:rPr>
              <a:t>If this problem is in 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O(2</a:t>
            </a:r>
            <a:r>
              <a:rPr lang="en-US" sz="2600" b="1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/a(n</a:t>
            </a:r>
            <a:r>
              <a:rPr lang="en-US" sz="2600" b="1" dirty="0" smtClean="0">
                <a:solidFill>
                  <a:srgbClr val="FFFF00"/>
                </a:solidFill>
              </a:rPr>
              <a:t>)) time then NEXP </a:t>
            </a:r>
            <a:r>
              <a:rPr lang="en-US" sz="2600" b="1" dirty="0" smtClean="0">
                <a:solidFill>
                  <a:srgbClr val="FFFF00"/>
                </a:solidFill>
                <a:latin typeface="msbm10"/>
              </a:rPr>
              <a:t>*</a:t>
            </a:r>
            <a:r>
              <a:rPr lang="en-US" sz="2600" b="1" dirty="0" smtClean="0">
                <a:solidFill>
                  <a:srgbClr val="FFFF00"/>
                </a:solidFill>
              </a:rPr>
              <a:t> P/poly.</a:t>
            </a:r>
            <a:endParaRPr lang="en-US" sz="10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2600" b="1" dirty="0" smtClean="0">
                <a:solidFill>
                  <a:srgbClr val="FFC000"/>
                </a:solidFill>
              </a:rPr>
              <a:t>Proof Idea: </a:t>
            </a:r>
            <a:r>
              <a:rPr lang="en-US" sz="2600" dirty="0" smtClean="0">
                <a:solidFill>
                  <a:srgbClr val="FFC000"/>
                </a:solidFill>
              </a:rPr>
              <a:t>Same as Theorem 1, but </a:t>
            </a:r>
            <a:r>
              <a:rPr lang="en-US" sz="2600" b="1" dirty="0" smtClean="0">
                <a:solidFill>
                  <a:srgbClr val="FFC000"/>
                </a:solidFill>
              </a:rPr>
              <a:t>replace </a:t>
            </a:r>
            <a:r>
              <a:rPr lang="en-US" sz="2600" dirty="0" smtClean="0">
                <a:solidFill>
                  <a:srgbClr val="FFC000"/>
                </a:solidFill>
              </a:rPr>
              <a:t>the succinct reduction </a:t>
            </a:r>
            <a:r>
              <a:rPr lang="en-US" sz="2600" b="1" dirty="0" smtClean="0">
                <a:solidFill>
                  <a:srgbClr val="FFC000"/>
                </a:solidFill>
                <a:latin typeface="Calibri"/>
              </a:rPr>
              <a:t>R</a:t>
            </a:r>
            <a:r>
              <a:rPr lang="en-US" sz="2600" b="1" baseline="-25000" dirty="0" smtClean="0">
                <a:solidFill>
                  <a:srgbClr val="FFC000"/>
                </a:solidFill>
                <a:latin typeface="Calibri"/>
              </a:rPr>
              <a:t>L </a:t>
            </a:r>
            <a:r>
              <a:rPr lang="en-US" sz="2600" dirty="0" smtClean="0">
                <a:solidFill>
                  <a:srgbClr val="FFC000"/>
                </a:solidFill>
              </a:rPr>
              <a:t>from L to 3SAT with a </a:t>
            </a:r>
            <a:r>
              <a:rPr lang="en-US" sz="2600" b="1" dirty="0" smtClean="0">
                <a:solidFill>
                  <a:srgbClr val="FFC000"/>
                </a:solidFill>
              </a:rPr>
              <a:t>succinct PCP reduction</a:t>
            </a:r>
            <a:endParaRPr lang="en-US" sz="2600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US" sz="1000" b="1" u="sng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Lemma 3</a:t>
            </a: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rgbClr val="92D050"/>
                </a:solidFill>
              </a:rPr>
              <a:t>[BGHSV’05]</a:t>
            </a:r>
            <a:r>
              <a:rPr lang="en-US" sz="2600" dirty="0" smtClean="0">
                <a:solidFill>
                  <a:srgbClr val="92D050"/>
                </a:solidFill>
              </a:rPr>
              <a:t>  </a:t>
            </a:r>
            <a:r>
              <a:rPr lang="en-US" sz="2600" dirty="0" smtClean="0"/>
              <a:t>For all L </a:t>
            </a:r>
            <a:r>
              <a:rPr lang="en-US" sz="2600" dirty="0" smtClean="0">
                <a:latin typeface="cmsy10"/>
              </a:rPr>
              <a:t>2</a:t>
            </a:r>
            <a:r>
              <a:rPr lang="en-US" sz="2600" dirty="0" smtClean="0"/>
              <a:t> </a:t>
            </a:r>
            <a:r>
              <a:rPr lang="en-US" sz="2600" dirty="0" smtClean="0">
                <a:latin typeface="Calibri"/>
              </a:rPr>
              <a:t>NTIME(2</a:t>
            </a:r>
            <a:r>
              <a:rPr lang="en-US" sz="2600" baseline="30000" dirty="0" smtClean="0">
                <a:latin typeface="Calibri"/>
              </a:rPr>
              <a:t>n</a:t>
            </a:r>
            <a:r>
              <a:rPr lang="en-US" sz="2600" dirty="0" smtClean="0"/>
              <a:t>),</a:t>
            </a:r>
            <a:br>
              <a:rPr lang="en-US" sz="2600" dirty="0" smtClean="0"/>
            </a:br>
            <a:r>
              <a:rPr lang="en-US" sz="2600" dirty="0" smtClean="0"/>
              <a:t>there is a reduction </a:t>
            </a:r>
            <a:r>
              <a:rPr lang="en-US" sz="2600" dirty="0" smtClean="0">
                <a:latin typeface="Calibri"/>
              </a:rPr>
              <a:t>S</a:t>
            </a:r>
            <a:r>
              <a:rPr lang="en-US" sz="2600" b="1" baseline="-25000" dirty="0" smtClean="0">
                <a:latin typeface="Calibri"/>
              </a:rPr>
              <a:t>L</a:t>
            </a:r>
            <a:r>
              <a:rPr lang="en-US" sz="2600" dirty="0" smtClean="0"/>
              <a:t> from L to </a:t>
            </a:r>
            <a:r>
              <a:rPr lang="en-US" sz="2600" b="1" dirty="0" smtClean="0"/>
              <a:t>MAX CSP</a:t>
            </a:r>
            <a:r>
              <a:rPr lang="en-US" sz="2600" dirty="0" smtClean="0"/>
              <a:t> such that:</a:t>
            </a:r>
          </a:p>
          <a:p>
            <a:pPr>
              <a:buNone/>
            </a:pPr>
            <a:r>
              <a:rPr lang="en-US" sz="2600" b="1" dirty="0" smtClean="0">
                <a:solidFill>
                  <a:srgbClr val="FFFF00"/>
                </a:solidFill>
              </a:rPr>
              <a:t>	  x </a:t>
            </a:r>
            <a:r>
              <a:rPr lang="en-US" sz="2600" b="1" dirty="0" smtClean="0">
                <a:solidFill>
                  <a:srgbClr val="FFFF00"/>
                </a:solidFill>
                <a:latin typeface="cmsy10"/>
              </a:rPr>
              <a:t>2</a:t>
            </a:r>
            <a:r>
              <a:rPr lang="en-US" sz="2600" b="1" dirty="0" smtClean="0">
                <a:solidFill>
                  <a:srgbClr val="FFFF00"/>
                </a:solidFill>
              </a:rPr>
              <a:t> L  </a:t>
            </a:r>
            <a:r>
              <a:rPr lang="en-US" sz="2600" b="1" dirty="0" smtClean="0">
                <a:solidFill>
                  <a:srgbClr val="FFFF00"/>
                </a:solidFill>
                <a:latin typeface="cmsy10"/>
              </a:rPr>
              <a:t>)</a:t>
            </a:r>
            <a:r>
              <a:rPr lang="en-US" sz="2600" b="1" dirty="0" smtClean="0">
                <a:solidFill>
                  <a:srgbClr val="FFFF00"/>
                </a:solidFill>
              </a:rPr>
              <a:t>  All constraints of 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S</a:t>
            </a:r>
            <a:r>
              <a:rPr lang="en-US" sz="2600" b="1" baseline="-25000" dirty="0" smtClean="0">
                <a:solidFill>
                  <a:srgbClr val="FFFF00"/>
                </a:solidFill>
                <a:latin typeface="Calibri"/>
              </a:rPr>
              <a:t>L</a:t>
            </a:r>
            <a:r>
              <a:rPr lang="en-US" sz="2600" dirty="0" smtClean="0">
                <a:solidFill>
                  <a:srgbClr val="FFFF00"/>
                </a:solidFill>
                <a:latin typeface="Calibri"/>
              </a:rPr>
              <a:t>(x</a:t>
            </a:r>
            <a:r>
              <a:rPr lang="en-US" sz="2600" b="1" dirty="0" smtClean="0">
                <a:solidFill>
                  <a:srgbClr val="FFFF00"/>
                </a:solidFill>
              </a:rPr>
              <a:t>) are </a:t>
            </a:r>
            <a:r>
              <a:rPr lang="en-US" sz="2600" b="1" dirty="0" err="1" smtClean="0">
                <a:solidFill>
                  <a:srgbClr val="FFFF00"/>
                </a:solidFill>
              </a:rPr>
              <a:t>satisfiable</a:t>
            </a:r>
            <a:r>
              <a:rPr lang="en-US" sz="2600" b="1" dirty="0" smtClean="0">
                <a:solidFill>
                  <a:srgbClr val="FFFF00"/>
                </a:solidFill>
              </a:rPr>
              <a:t/>
            </a:r>
            <a:br>
              <a:rPr lang="en-US" sz="2600" b="1" dirty="0" smtClean="0">
                <a:solidFill>
                  <a:srgbClr val="FFFF00"/>
                </a:solidFill>
              </a:rPr>
            </a:br>
            <a:r>
              <a:rPr lang="en-US" sz="2600" b="1" dirty="0" smtClean="0">
                <a:solidFill>
                  <a:srgbClr val="FFFF00"/>
                </a:solidFill>
              </a:rPr>
              <a:t>  x </a:t>
            </a:r>
            <a:r>
              <a:rPr lang="en-US" sz="2600" b="1" dirty="0" smtClean="0">
                <a:solidFill>
                  <a:srgbClr val="FFFF00"/>
                </a:solidFill>
                <a:latin typeface="Symbol"/>
                <a:sym typeface="Symbol"/>
              </a:rPr>
              <a:t></a:t>
            </a:r>
            <a:r>
              <a:rPr lang="en-US" sz="2600" b="1" dirty="0" smtClean="0">
                <a:solidFill>
                  <a:srgbClr val="FFFF00"/>
                </a:solidFill>
              </a:rPr>
              <a:t> L  </a:t>
            </a:r>
            <a:r>
              <a:rPr lang="en-US" sz="2600" b="1" dirty="0" smtClean="0">
                <a:solidFill>
                  <a:srgbClr val="FFFF00"/>
                </a:solidFill>
                <a:latin typeface="cmsy10"/>
              </a:rPr>
              <a:t>)</a:t>
            </a:r>
            <a:r>
              <a:rPr lang="en-US" sz="2600" b="1" dirty="0" smtClean="0">
                <a:solidFill>
                  <a:srgbClr val="FFFF00"/>
                </a:solidFill>
              </a:rPr>
              <a:t>  At most ½ of the constraints are </a:t>
            </a:r>
            <a:r>
              <a:rPr lang="en-US" sz="2600" b="1" dirty="0" err="1" smtClean="0">
                <a:solidFill>
                  <a:srgbClr val="FFFF00"/>
                </a:solidFill>
              </a:rPr>
              <a:t>satisfiable</a:t>
            </a:r>
            <a:endParaRPr lang="en-US" sz="26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600" b="1" dirty="0" smtClean="0"/>
              <a:t>1. |</a:t>
            </a:r>
            <a:r>
              <a:rPr lang="en-US" sz="2600" b="1" dirty="0" smtClean="0">
                <a:latin typeface="Calibri"/>
              </a:rPr>
              <a:t>S</a:t>
            </a:r>
            <a:r>
              <a:rPr lang="en-US" sz="2600" b="1" baseline="-25000" dirty="0" smtClean="0">
                <a:latin typeface="Calibri"/>
              </a:rPr>
              <a:t>L</a:t>
            </a:r>
            <a:r>
              <a:rPr lang="en-US" sz="2600" dirty="0" smtClean="0">
                <a:latin typeface="Calibri"/>
              </a:rPr>
              <a:t>(x</a:t>
            </a:r>
            <a:r>
              <a:rPr lang="en-US" sz="2600" b="1" dirty="0" smtClean="0"/>
              <a:t>)| = </a:t>
            </a:r>
            <a:r>
              <a:rPr lang="en-US" sz="2600" dirty="0" smtClean="0">
                <a:latin typeface="Calibri"/>
              </a:rPr>
              <a:t>2</a:t>
            </a:r>
            <a:r>
              <a:rPr lang="en-US" sz="2600" b="1" baseline="30000" dirty="0" smtClean="0">
                <a:latin typeface="Calibri"/>
              </a:rPr>
              <a:t>n</a:t>
            </a:r>
            <a:r>
              <a:rPr lang="en-US" sz="2600" b="1" dirty="0" smtClean="0"/>
              <a:t> poly(n)</a:t>
            </a:r>
          </a:p>
          <a:p>
            <a:pPr>
              <a:buNone/>
            </a:pPr>
            <a:r>
              <a:rPr lang="en-US" sz="2600" b="1" dirty="0" smtClean="0"/>
              <a:t>2. The </a:t>
            </a:r>
            <a:r>
              <a:rPr lang="en-US" sz="2600" b="1" dirty="0" err="1" smtClean="0"/>
              <a:t>i-th</a:t>
            </a:r>
            <a:r>
              <a:rPr lang="en-US" sz="2600" b="1" dirty="0" smtClean="0"/>
              <a:t> constraint of </a:t>
            </a:r>
            <a:r>
              <a:rPr lang="en-US" sz="2600" b="1" dirty="0" smtClean="0">
                <a:latin typeface="Calibri"/>
              </a:rPr>
              <a:t>S</a:t>
            </a:r>
            <a:r>
              <a:rPr lang="en-US" sz="2600" b="1" baseline="-25000" dirty="0" smtClean="0">
                <a:latin typeface="Calibri"/>
              </a:rPr>
              <a:t>L</a:t>
            </a:r>
            <a:r>
              <a:rPr lang="en-US" sz="2600" dirty="0" smtClean="0">
                <a:latin typeface="Calibri"/>
              </a:rPr>
              <a:t>(x</a:t>
            </a:r>
            <a:r>
              <a:rPr lang="en-US" sz="2600" b="1" dirty="0" smtClean="0"/>
              <a:t>) is computable in poly(n) time.</a:t>
            </a: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26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2600" b="1" dirty="0" smtClean="0">
              <a:solidFill>
                <a:srgbClr val="FFFF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dirty="0" smtClean="0"/>
              <a:t>Weak </a:t>
            </a:r>
            <a:r>
              <a:rPr lang="en-US" dirty="0" err="1" smtClean="0"/>
              <a:t>Derandomization</a:t>
            </a:r>
            <a:r>
              <a:rPr lang="en-US" dirty="0" smtClean="0"/>
              <a:t> Suffices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 smtClean="0"/>
              <a:t>What We Prove: Theorem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752600"/>
            <a:ext cx="8305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EXP</a:t>
            </a:r>
            <a:r>
              <a:rPr lang="en-US" sz="2600" b="1" baseline="30000" dirty="0" smtClean="0">
                <a:solidFill>
                  <a:srgbClr val="FFFF00"/>
                </a:solidFill>
                <a:latin typeface="+mj-lt"/>
              </a:rPr>
              <a:t>NP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=  Exponential Time with an NP oracle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b="1" u="sng" dirty="0" smtClean="0">
              <a:solidFill>
                <a:srgbClr val="92D05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b="1" u="sng" dirty="0" smtClean="0">
                <a:solidFill>
                  <a:srgbClr val="92D050"/>
                </a:solidFill>
                <a:latin typeface="+mj-lt"/>
              </a:rPr>
              <a:t>Theorem 1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There is a problem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Q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in 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EXP</a:t>
            </a:r>
            <a:r>
              <a:rPr lang="en-US" sz="2600" b="1" baseline="30000" dirty="0" smtClean="0">
                <a:solidFill>
                  <a:srgbClr val="FFFF00"/>
                </a:solidFill>
                <a:latin typeface="Calibri"/>
              </a:rPr>
              <a:t>NP</a:t>
            </a:r>
            <a:r>
              <a:rPr lang="en-US" sz="2600" b="1" baseline="300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such that for every </a:t>
            </a:r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d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, m there is an </a:t>
            </a:r>
            <a:r>
              <a:rPr lang="el-GR" sz="2600" dirty="0" smtClean="0">
                <a:solidFill>
                  <a:schemeClr val="bg1"/>
                </a:solidFill>
                <a:latin typeface="Calibri"/>
                <a:ea typeface="Cambria Math"/>
              </a:rPr>
              <a:t>ε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&gt; 0 such that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Q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fails to have </a:t>
            </a:r>
            <a:r>
              <a:rPr lang="en-US" sz="2600" dirty="0" smtClean="0">
                <a:solidFill>
                  <a:srgbClr val="FFFF00"/>
                </a:solidFill>
                <a:latin typeface="+mj-lt"/>
              </a:rPr>
              <a:t>ACC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circuits with </a:t>
            </a:r>
            <a:r>
              <a:rPr lang="en-US" sz="2600" dirty="0" err="1" smtClean="0">
                <a:solidFill>
                  <a:srgbClr val="FFFF00"/>
                </a:solidFill>
                <a:latin typeface="+mj-lt"/>
              </a:rPr>
              <a:t>MODm</a:t>
            </a:r>
            <a:r>
              <a:rPr lang="en-US" sz="2600" dirty="0" smtClean="0">
                <a:solidFill>
                  <a:srgbClr val="FFFF00"/>
                </a:solidFill>
                <a:latin typeface="+mj-lt"/>
              </a:rPr>
              <a:t> gates, depth </a:t>
            </a:r>
            <a:r>
              <a:rPr lang="en-US" sz="2600" i="1" dirty="0" smtClean="0">
                <a:solidFill>
                  <a:srgbClr val="FFFF00"/>
                </a:solidFill>
                <a:latin typeface="+mj-lt"/>
              </a:rPr>
              <a:t>d,</a:t>
            </a:r>
            <a:r>
              <a:rPr lang="en-US" sz="2600" dirty="0" smtClean="0">
                <a:solidFill>
                  <a:srgbClr val="FFFF00"/>
                </a:solidFill>
                <a:latin typeface="+mj-lt"/>
              </a:rPr>
              <a:t> and size </a:t>
            </a: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2</a:t>
            </a:r>
            <a:r>
              <a:rPr lang="en-US" sz="2900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l-GR" sz="2400" baseline="50000" dirty="0" smtClean="0">
                <a:solidFill>
                  <a:srgbClr val="FFFF00"/>
                </a:solidFill>
                <a:latin typeface="Calibri"/>
                <a:ea typeface="Cambria Math"/>
              </a:rPr>
              <a:t>ε</a:t>
            </a:r>
            <a:endParaRPr lang="en-US" sz="2600" dirty="0" smtClean="0">
              <a:solidFill>
                <a:srgbClr val="FFFF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600" b="1" u="sng" dirty="0" smtClean="0">
                <a:solidFill>
                  <a:srgbClr val="92D050"/>
                </a:solidFill>
                <a:latin typeface="Calibri"/>
              </a:rPr>
              <a:t>Corollary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600" b="1" dirty="0" smtClean="0">
                <a:solidFill>
                  <a:srgbClr val="FFC000"/>
                </a:solidFill>
                <a:latin typeface="Calibri"/>
              </a:rPr>
              <a:t> 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Any problem that is 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EXP</a:t>
            </a:r>
            <a:r>
              <a:rPr lang="en-US" sz="2600" b="1" baseline="30000" dirty="0" smtClean="0">
                <a:solidFill>
                  <a:srgbClr val="FFFFFF"/>
                </a:solidFill>
                <a:latin typeface="Calibri"/>
              </a:rPr>
              <a:t>NP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-complete under ACC reductions cannot be solved with circuits of the above type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solidFill>
                <a:srgbClr val="FFC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srgbClr val="FFC000"/>
                </a:solidFill>
                <a:latin typeface="+mj-lt"/>
              </a:rPr>
              <a:t>Remark   </a:t>
            </a:r>
            <a:r>
              <a:rPr lang="en-US" sz="2600" dirty="0" smtClean="0">
                <a:solidFill>
                  <a:schemeClr val="bg1"/>
                </a:solidFill>
                <a:latin typeface="Calibri"/>
              </a:rPr>
              <a:t>It has been known for 30+ years that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Calibri"/>
              </a:rPr>
              <a:t>EXP</a:t>
            </a:r>
            <a:r>
              <a:rPr lang="en-US" sz="2600" b="1" baseline="35000" dirty="0" smtClean="0">
                <a:solidFill>
                  <a:schemeClr val="bg1"/>
                </a:solidFill>
                <a:latin typeface="Calibri"/>
              </a:rPr>
              <a:t>NP</a:t>
            </a:r>
            <a:r>
              <a:rPr lang="en-US" sz="2600" b="1" baseline="55000" dirty="0" smtClean="0">
                <a:solidFill>
                  <a:schemeClr val="bg1"/>
                </a:solidFill>
                <a:latin typeface="Calibri"/>
              </a:rPr>
              <a:t>NP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br>
              <a:rPr lang="en-US" sz="2600" dirty="0" smtClean="0">
                <a:solidFill>
                  <a:schemeClr val="bg1"/>
                </a:solidFill>
              </a:rPr>
            </a:br>
            <a:r>
              <a:rPr lang="en-US" sz="2600" dirty="0" smtClean="0">
                <a:solidFill>
                  <a:schemeClr val="bg1"/>
                </a:solidFill>
              </a:rPr>
              <a:t>        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cannot have </a:t>
            </a:r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unrestricted </a:t>
            </a:r>
            <a:r>
              <a:rPr lang="en-US" sz="2600" dirty="0" err="1" smtClean="0">
                <a:solidFill>
                  <a:schemeClr val="bg1"/>
                </a:solidFill>
                <a:latin typeface="+mj-lt"/>
              </a:rPr>
              <a:t>subexponential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-size circuits</a:t>
            </a:r>
            <a:endParaRPr lang="en-US" sz="2600" baseline="55000" dirty="0" smtClean="0">
              <a:solidFill>
                <a:schemeClr val="bg1"/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 smtClean="0"/>
              <a:t>What We Prove: Theorem 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362200"/>
            <a:ext cx="8077200" cy="4267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b="1" u="sng" dirty="0" smtClean="0">
                <a:solidFill>
                  <a:srgbClr val="92D050"/>
                </a:solidFill>
                <a:latin typeface="+mj-lt"/>
              </a:rPr>
              <a:t>Theorem 2</a:t>
            </a:r>
            <a:r>
              <a:rPr lang="en-US" sz="2600" b="1" dirty="0" smtClean="0">
                <a:solidFill>
                  <a:srgbClr val="FFC000"/>
                </a:solidFill>
                <a:latin typeface="+mj-lt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There is a problem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Q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in 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NEXP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such that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 Q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fails to have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n-US" sz="2600" b="1" baseline="30000" dirty="0" err="1" smtClean="0">
                <a:solidFill>
                  <a:srgbClr val="FFFF00"/>
                </a:solidFill>
                <a:latin typeface="Calibri"/>
              </a:rPr>
              <a:t>poly</a:t>
            </a:r>
            <a:r>
              <a:rPr lang="en-US" sz="2600" b="1" baseline="30000" dirty="0" smtClean="0">
                <a:solidFill>
                  <a:srgbClr val="FFFF00"/>
                </a:solidFill>
                <a:latin typeface="Calibri"/>
              </a:rPr>
              <a:t>(log n)</a:t>
            </a:r>
            <a:r>
              <a:rPr lang="en-US" sz="2600" dirty="0" smtClean="0">
                <a:solidFill>
                  <a:srgbClr val="FFFF00"/>
                </a:solidFill>
                <a:latin typeface="+mj-lt"/>
              </a:rPr>
              <a:t> size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ACC circuits of any constant depth</a:t>
            </a:r>
            <a:br>
              <a:rPr lang="en-US" sz="2600" dirty="0" smtClean="0">
                <a:solidFill>
                  <a:schemeClr val="bg1"/>
                </a:solidFill>
                <a:latin typeface="+mj-lt"/>
              </a:rPr>
            </a:br>
            <a:endParaRPr lang="en-US" sz="2600" dirty="0" smtClean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b="1" u="sng" dirty="0" smtClean="0">
                <a:solidFill>
                  <a:srgbClr val="92D050"/>
                </a:solidFill>
                <a:latin typeface="+mj-lt"/>
              </a:rPr>
              <a:t>Corollary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600" b="1" dirty="0" smtClean="0">
                <a:solidFill>
                  <a:srgbClr val="FFC000"/>
                </a:solidFill>
                <a:latin typeface="+mj-lt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Any problem that is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NEXP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-complete under ACC reductions cannot be solved with polynomial size ACC</a:t>
            </a:r>
            <a:endParaRPr lang="en-US" sz="2600" b="1" dirty="0" smtClean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b="1" dirty="0" smtClean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srgbClr val="FFC000"/>
                </a:solidFill>
                <a:latin typeface="+mj-lt"/>
              </a:rPr>
              <a:t>Remark  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It has been known for 30+ years that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NEXP</a:t>
            </a:r>
            <a:r>
              <a:rPr lang="en-US" sz="2600" b="1" baseline="35000" dirty="0" smtClean="0">
                <a:solidFill>
                  <a:schemeClr val="bg1"/>
                </a:solidFill>
                <a:latin typeface="+mj-lt"/>
              </a:rPr>
              <a:t>NP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baseline="35000" dirty="0" smtClean="0">
                <a:solidFill>
                  <a:schemeClr val="bg1"/>
                </a:solidFill>
                <a:latin typeface="+mj-lt"/>
              </a:rPr>
              <a:t> 	 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  cannot have </a:t>
            </a:r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unrestricted 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polynomial-size</a:t>
            </a:r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circuits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	[KW’95] 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ZPEXP</a:t>
            </a:r>
            <a:r>
              <a:rPr lang="en-US" sz="2600" b="1" baseline="35000" dirty="0" smtClean="0">
                <a:solidFill>
                  <a:srgbClr val="FFFFFF"/>
                </a:solidFill>
                <a:latin typeface="Calibri"/>
              </a:rPr>
              <a:t>NP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doesn’t have </a:t>
            </a:r>
            <a:r>
              <a:rPr lang="en-US" sz="2600" dirty="0" err="1" smtClean="0">
                <a:solidFill>
                  <a:schemeClr val="bg1"/>
                </a:solidFill>
                <a:latin typeface="+mj-lt"/>
              </a:rPr>
              <a:t>polysize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circuits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	[BFT’98]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MAEXP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doesn’t have </a:t>
            </a:r>
            <a:r>
              <a:rPr lang="en-US" sz="2600" dirty="0" err="1" smtClean="0">
                <a:solidFill>
                  <a:schemeClr val="bg1"/>
                </a:solidFill>
                <a:latin typeface="+mj-lt"/>
              </a:rPr>
              <a:t>polysize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circuits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600" b="1" i="1" baseline="55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8077200" cy="85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600" b="1" dirty="0" smtClean="0">
                <a:solidFill>
                  <a:srgbClr val="FFFF00"/>
                </a:solidFill>
                <a:latin typeface="+mj-lt"/>
                <a:cs typeface="Lucida Sans Unicode" charset="0"/>
              </a:rPr>
              <a:t>NEXP </a:t>
            </a:r>
            <a:r>
              <a:rPr lang="en-US" sz="2600" dirty="0" smtClean="0">
                <a:solidFill>
                  <a:schemeClr val="bg1"/>
                </a:solidFill>
                <a:latin typeface="+mj-lt"/>
                <a:cs typeface="Lucida Sans Unicode" charset="0"/>
              </a:rPr>
              <a:t>= Nondeterministic Exponential Time</a:t>
            </a:r>
          </a:p>
          <a:p>
            <a:pPr defTabSz="45720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z="2600" b="1" dirty="0" smtClean="0">
              <a:solidFill>
                <a:srgbClr val="FFFF00"/>
              </a:solidFill>
              <a:latin typeface="+mj-lt"/>
              <a:cs typeface="Lucida Sans Unicode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dirty="0" smtClean="0"/>
              <a:t>How We Prove It: Intuition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219200"/>
            <a:ext cx="80772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ACC circuits should be much weaker than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NEXP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Find some 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nice property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of ACC that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NEXP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doesn’t have. </a:t>
            </a:r>
            <a:br>
              <a:rPr lang="en-US" sz="2600" dirty="0" smtClean="0">
                <a:solidFill>
                  <a:schemeClr val="bg1"/>
                </a:solidFill>
                <a:latin typeface="+mj-lt"/>
              </a:rPr>
            </a:b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Turn this into a proof!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solidFill>
                <a:srgbClr val="FFC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b="1" u="sng" dirty="0" smtClean="0">
                <a:solidFill>
                  <a:srgbClr val="92D050"/>
                </a:solidFill>
                <a:latin typeface="+mj-lt"/>
              </a:rPr>
              <a:t>Nondeterministic Time Hierarchy Theorem</a:t>
            </a:r>
            <a:r>
              <a:rPr lang="en-US" sz="2600" b="1" dirty="0" smtClean="0">
                <a:solidFill>
                  <a:srgbClr val="92D050"/>
                </a:solidFill>
                <a:latin typeface="+mj-lt"/>
              </a:rPr>
              <a:t> [SFM ’78]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For functions </a:t>
            </a:r>
            <a:r>
              <a:rPr lang="en-US" sz="26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t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, </a:t>
            </a:r>
            <a:r>
              <a:rPr lang="en-US" sz="26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T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such that </a:t>
            </a:r>
            <a:r>
              <a:rPr lang="en-US" sz="26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t(n+1) </a:t>
            </a:r>
            <a:r>
              <a:rPr lang="en-US" sz="2600" b="1" dirty="0" smtClean="0">
                <a:solidFill>
                  <a:schemeClr val="bg1">
                    <a:lumMod val="95000"/>
                  </a:schemeClr>
                </a:solidFill>
                <a:latin typeface="Calibri"/>
              </a:rPr>
              <a:t>≤ </a:t>
            </a:r>
            <a:r>
              <a:rPr lang="en-US" sz="26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o(T(n))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,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srgbClr val="FFC000"/>
                </a:solidFill>
                <a:latin typeface="+mj-lt"/>
              </a:rPr>
              <a:t>NTIME[t(n)] </a:t>
            </a:r>
            <a:r>
              <a:rPr lang="en-US" sz="2600" b="1" dirty="0" smtClean="0">
                <a:solidFill>
                  <a:srgbClr val="FFC000"/>
                </a:solidFill>
                <a:latin typeface="msbm10"/>
              </a:rPr>
              <a:t>(</a:t>
            </a:r>
            <a:r>
              <a:rPr lang="en-US" sz="2600" b="1" dirty="0" smtClean="0">
                <a:solidFill>
                  <a:srgbClr val="FFC000"/>
                </a:solidFill>
                <a:latin typeface="+mj-lt"/>
              </a:rPr>
              <a:t> NTIME[T(n)]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000" b="1" dirty="0" smtClean="0">
              <a:solidFill>
                <a:srgbClr val="FFC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b="1" u="sng" dirty="0" smtClean="0">
                <a:solidFill>
                  <a:srgbClr val="92D050"/>
                </a:solidFill>
                <a:latin typeface="+mj-lt"/>
              </a:rPr>
              <a:t>Corollary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600" b="1" dirty="0" smtClean="0">
                <a:solidFill>
                  <a:srgbClr val="FFC000"/>
                </a:solidFill>
                <a:latin typeface="+mj-lt"/>
              </a:rPr>
              <a:t> 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There are </a:t>
            </a:r>
            <a:r>
              <a:rPr lang="en-US" sz="2600" b="1" dirty="0" smtClean="0">
                <a:solidFill>
                  <a:schemeClr val="bg1">
                    <a:lumMod val="95000"/>
                  </a:schemeClr>
                </a:solidFill>
                <a:latin typeface="Calibri"/>
              </a:rPr>
              <a:t>NTIME[2</a:t>
            </a:r>
            <a:r>
              <a:rPr lang="en-US" sz="2600" b="1" baseline="30000" dirty="0" smtClean="0">
                <a:solidFill>
                  <a:schemeClr val="bg1">
                    <a:lumMod val="95000"/>
                  </a:schemeClr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]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problems that can’t be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  	     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nondeterministically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solved in O(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libri"/>
              </a:rPr>
              <a:t>2</a:t>
            </a:r>
            <a:r>
              <a:rPr lang="en-US" sz="2600" b="1" baseline="30000" dirty="0" smtClean="0">
                <a:solidFill>
                  <a:schemeClr val="bg1">
                    <a:lumMod val="95000"/>
                  </a:schemeClr>
                </a:solidFill>
                <a:latin typeface="Calibri"/>
              </a:rPr>
              <a:t>n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libri"/>
              </a:rPr>
              <a:t>/n)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time.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solidFill>
                <a:srgbClr val="FFC000"/>
              </a:solidFill>
              <a:latin typeface="+mj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Can problems recognized by ACC circuits </a:t>
            </a:r>
            <a:br>
              <a:rPr lang="en-US" sz="2600" b="1" dirty="0" smtClean="0">
                <a:solidFill>
                  <a:srgbClr val="FFFF00"/>
                </a:solidFill>
                <a:latin typeface="+mj-lt"/>
              </a:rPr>
            </a:b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“be </a:t>
            </a:r>
            <a:r>
              <a:rPr lang="en-US" sz="2600" b="1" dirty="0" err="1" smtClean="0">
                <a:solidFill>
                  <a:srgbClr val="FFFF00"/>
                </a:solidFill>
                <a:latin typeface="+mj-lt"/>
              </a:rPr>
              <a:t>nondeterminstically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 solved” in O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(2</a:t>
            </a:r>
            <a:r>
              <a:rPr lang="en-US" sz="2600" b="1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/n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) time?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200" b="1" dirty="0" smtClean="0">
              <a:solidFill>
                <a:srgbClr val="FFFF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What could this mean??  </a:t>
            </a:r>
            <a:r>
              <a:rPr lang="en-US" sz="26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ACC is a non-uniform class…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dirty="0" smtClean="0"/>
              <a:t>Circuit </a:t>
            </a:r>
            <a:r>
              <a:rPr lang="en-US" dirty="0" err="1" smtClean="0"/>
              <a:t>Satisfiability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57040"/>
            <a:ext cx="8229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+mj-lt"/>
              </a:rPr>
              <a:t>Let C be a class of Boolean circuits</a:t>
            </a:r>
          </a:p>
          <a:p>
            <a:endParaRPr lang="en-US" sz="10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600" dirty="0" smtClean="0">
                <a:solidFill>
                  <a:schemeClr val="bg1"/>
                </a:solidFill>
                <a:latin typeface="+mj-lt"/>
              </a:rPr>
              <a:t>C = {formulas}, C = {ANDs of ORs}, C = {ACC circuits}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600" b="1" dirty="0" smtClean="0">
              <a:solidFill>
                <a:schemeClr val="bg1"/>
              </a:solidFill>
              <a:latin typeface="+mj-lt"/>
            </a:endParaRPr>
          </a:p>
          <a:p>
            <a:endParaRPr lang="en-US" sz="2600" b="1" dirty="0" smtClean="0">
              <a:solidFill>
                <a:schemeClr val="bg1"/>
              </a:solidFill>
              <a:latin typeface="+mj-lt"/>
            </a:endParaRPr>
          </a:p>
          <a:p>
            <a:endParaRPr lang="en-US" sz="2600" b="1" dirty="0" smtClean="0">
              <a:solidFill>
                <a:schemeClr val="bg1"/>
              </a:solidFill>
              <a:latin typeface="+mj-lt"/>
            </a:endParaRPr>
          </a:p>
          <a:p>
            <a:endParaRPr lang="en-US" sz="30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 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C-SAT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is NP-complete, for essentially all interesting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C</a:t>
            </a:r>
          </a:p>
          <a:p>
            <a:endParaRPr lang="en-US" sz="2000" dirty="0" smtClean="0">
              <a:solidFill>
                <a:srgbClr val="FFFF00"/>
              </a:solidFill>
              <a:latin typeface="+mj-lt"/>
            </a:endParaRPr>
          </a:p>
          <a:p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 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C-SAT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is solvable in </a:t>
            </a:r>
            <a:r>
              <a:rPr lang="en-US" sz="2600" b="1" smtClean="0">
                <a:solidFill>
                  <a:schemeClr val="bg1"/>
                </a:solidFill>
                <a:latin typeface="+mj-lt"/>
              </a:rPr>
              <a:t>O(2</a:t>
            </a:r>
            <a:r>
              <a:rPr lang="en-US" sz="2600" b="1" baseline="30000" smtClean="0">
                <a:solidFill>
                  <a:schemeClr val="bg1"/>
                </a:solidFill>
                <a:latin typeface="+mj-lt"/>
              </a:rPr>
              <a:t>n</a:t>
            </a:r>
            <a:r>
              <a:rPr lang="en-US" sz="2600" b="1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600" b="1" smtClean="0">
                <a:solidFill>
                  <a:schemeClr val="bg1"/>
                </a:solidFill>
                <a:latin typeface="cmsy10"/>
              </a:rPr>
              <a:t>¢</a:t>
            </a:r>
            <a:r>
              <a:rPr lang="en-US" sz="2600" b="1" smtClean="0">
                <a:solidFill>
                  <a:schemeClr val="bg1"/>
                </a:solidFill>
                <a:latin typeface="+mj-lt"/>
              </a:rPr>
              <a:t>|K|)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2895600"/>
            <a:ext cx="7315200" cy="129266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The C-SAT Problem:</a:t>
            </a:r>
          </a:p>
          <a:p>
            <a:pPr lvl="0" algn="ctr"/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Given a circuit  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K(x</a:t>
            </a:r>
            <a:r>
              <a:rPr lang="en-US" sz="2600" b="1" baseline="-25000" dirty="0" smtClean="0">
                <a:solidFill>
                  <a:srgbClr val="FFFFFF"/>
                </a:solidFill>
                <a:latin typeface="Calibri"/>
              </a:rPr>
              <a:t>1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,…,</a:t>
            </a:r>
            <a:r>
              <a:rPr lang="en-US" sz="2600" b="1" dirty="0" err="1" smtClean="0">
                <a:solidFill>
                  <a:srgbClr val="FFFFFF"/>
                </a:solidFill>
                <a:latin typeface="Calibri"/>
              </a:rPr>
              <a:t>x</a:t>
            </a:r>
            <a:r>
              <a:rPr lang="en-US" sz="2600" b="1" baseline="-25000" dirty="0" err="1" smtClean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)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600" dirty="0" smtClean="0">
                <a:solidFill>
                  <a:srgbClr val="FFFFFF"/>
                </a:solidFill>
                <a:latin typeface="cmsy10"/>
              </a:rPr>
              <a:t>2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C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, is there an assignment</a:t>
            </a:r>
          </a:p>
          <a:p>
            <a:pPr lvl="0" algn="ctr"/>
            <a:r>
              <a:rPr lang="en-US" sz="2600" dirty="0" smtClean="0">
                <a:solidFill>
                  <a:srgbClr val="FF9E1D"/>
                </a:solidFill>
                <a:latin typeface="Calibri"/>
              </a:rPr>
              <a:t>(a</a:t>
            </a:r>
            <a:r>
              <a:rPr lang="en-US" sz="2600" baseline="-25000" dirty="0" smtClean="0">
                <a:solidFill>
                  <a:srgbClr val="FF9E1D"/>
                </a:solidFill>
                <a:latin typeface="Calibri"/>
              </a:rPr>
              <a:t>1</a:t>
            </a:r>
            <a:r>
              <a:rPr lang="en-US" sz="2600" dirty="0" smtClean="0">
                <a:solidFill>
                  <a:srgbClr val="FF9E1D"/>
                </a:solidFill>
                <a:latin typeface="Calibri"/>
              </a:rPr>
              <a:t>, …, a</a:t>
            </a:r>
            <a:r>
              <a:rPr lang="en-US" sz="2600" b="1" baseline="-25000" dirty="0" smtClean="0">
                <a:solidFill>
                  <a:srgbClr val="FF9E1D"/>
                </a:solidFill>
                <a:latin typeface="Calibri"/>
              </a:rPr>
              <a:t>n</a:t>
            </a:r>
            <a:r>
              <a:rPr lang="en-US" sz="2600" dirty="0" smtClean="0">
                <a:solidFill>
                  <a:srgbClr val="FF9E1D"/>
                </a:solidFill>
                <a:latin typeface="Calibri"/>
              </a:rPr>
              <a:t>) </a:t>
            </a:r>
            <a:r>
              <a:rPr lang="en-US" sz="2600" dirty="0" smtClean="0">
                <a:solidFill>
                  <a:srgbClr val="FF9E1D"/>
                </a:solidFill>
                <a:latin typeface="cmsy10"/>
              </a:rPr>
              <a:t>2</a:t>
            </a:r>
            <a:r>
              <a:rPr lang="en-US" sz="2600" dirty="0" smtClean="0">
                <a:solidFill>
                  <a:srgbClr val="FF9E1D"/>
                </a:solidFill>
                <a:latin typeface="Calibri"/>
              </a:rPr>
              <a:t> {0,1}</a:t>
            </a:r>
            <a:r>
              <a:rPr lang="en-US" sz="2600" b="1" baseline="30000" dirty="0" smtClean="0">
                <a:solidFill>
                  <a:srgbClr val="FF9E1D"/>
                </a:solidFill>
                <a:latin typeface="Calibri"/>
              </a:rPr>
              <a:t>n</a:t>
            </a:r>
            <a:r>
              <a:rPr lang="en-US" sz="2600" dirty="0" smtClean="0">
                <a:solidFill>
                  <a:srgbClr val="FF9E1D"/>
                </a:solidFill>
                <a:latin typeface="Calibri"/>
              </a:rPr>
              <a:t>  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such that  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K(a</a:t>
            </a:r>
            <a:r>
              <a:rPr lang="en-US" sz="2600" b="1" baseline="-25000" dirty="0" smtClean="0">
                <a:solidFill>
                  <a:srgbClr val="FFFFFF"/>
                </a:solidFill>
                <a:latin typeface="Calibri"/>
              </a:rPr>
              <a:t>1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,…,a</a:t>
            </a:r>
            <a:r>
              <a:rPr lang="en-US" sz="2600" b="1" baseline="-25000" dirty="0" smtClean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) =1 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914400" y="3048000"/>
            <a:ext cx="261919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2945011"/>
            <a:ext cx="2667000" cy="2954655"/>
          </a:xfrm>
          <a:prstGeom prst="rect">
            <a:avLst/>
          </a:prstGeom>
          <a:noFill/>
          <a:effectLst>
            <a:outerShdw blurRad="50800" dist="50800" sx="23000" sy="23000" algn="ctr" rotWithShape="0">
              <a:srgbClr val="00000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x</a:t>
            </a:r>
            <a:r>
              <a:rPr lang="en-US" sz="2400" b="1" baseline="-25000" dirty="0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1	         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Size =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n</a:t>
            </a:r>
            <a:r>
              <a:rPr lang="en-US" sz="2800" b="1" baseline="30000" dirty="0" err="1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c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	</a:t>
            </a:r>
            <a:r>
              <a:rPr lang="en-US" sz="2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endParaRPr lang="en-US" sz="2000" dirty="0" smtClean="0">
              <a:solidFill>
                <a:srgbClr val="92D05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000" dirty="0" smtClean="0">
              <a:solidFill>
                <a:srgbClr val="92D05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6600" dirty="0" smtClean="0"/>
          </a:p>
          <a:p>
            <a:r>
              <a:rPr lang="en-US" sz="2400" b="1" dirty="0" err="1" smtClean="0">
                <a:solidFill>
                  <a:srgbClr val="C00000"/>
                </a:solidFill>
                <a:latin typeface="+mj-lt"/>
              </a:rPr>
              <a:t>x</a:t>
            </a:r>
            <a:r>
              <a:rPr lang="en-US" sz="2400" b="1" baseline="-25000" dirty="0" err="1" smtClean="0">
                <a:solidFill>
                  <a:srgbClr val="C00000"/>
                </a:solidFill>
                <a:latin typeface="+mj-lt"/>
              </a:rPr>
              <a:t>n</a:t>
            </a:r>
            <a:endParaRPr lang="en-US" sz="2400" b="1" baseline="-25000" dirty="0" smtClean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5562600" y="3048000"/>
            <a:ext cx="261919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/>
              <a:t>Turning Positives Into Negatives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83353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“A slightly faster algorithm for C-SAT implies lower bounds against C-Circuits solving NEXP”</a:t>
            </a: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886200" y="3733800"/>
            <a:ext cx="13716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9200" y="360622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O(2</a:t>
            </a:r>
            <a:r>
              <a:rPr lang="en-US" sz="3200" b="1" baseline="30000" dirty="0" smtClean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n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 /n</a:t>
            </a:r>
            <a:r>
              <a:rPr lang="en-US" sz="3200" b="1" baseline="30000" dirty="0" smtClean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10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)</a:t>
            </a:r>
            <a:endParaRPr lang="en-US" sz="3200" b="1" dirty="0">
              <a:solidFill>
                <a:srgbClr val="C0000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048000"/>
            <a:ext cx="381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10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1601" y="4191000"/>
            <a:ext cx="1542599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505200" y="43434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sz="2000" b="1" dirty="0">
              <a:solidFill>
                <a:srgbClr val="92D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2971800"/>
            <a:ext cx="2667000" cy="2954655"/>
          </a:xfrm>
          <a:prstGeom prst="rect">
            <a:avLst/>
          </a:prstGeom>
          <a:noFill/>
          <a:effectLst>
            <a:outerShdw blurRad="50800" dist="50800" sx="23000" sy="23000" algn="ctr" rotWithShape="0">
              <a:srgbClr val="00000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x</a:t>
            </a:r>
            <a:r>
              <a:rPr lang="en-US" sz="2400" b="1" baseline="-25000" dirty="0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1	         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Size =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n</a:t>
            </a:r>
            <a:r>
              <a:rPr lang="en-US" sz="2800" b="1" baseline="30000" dirty="0" err="1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c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	</a:t>
            </a:r>
            <a:r>
              <a:rPr lang="en-US" sz="2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endParaRPr lang="en-US" sz="2000" dirty="0" smtClean="0">
              <a:solidFill>
                <a:srgbClr val="92D05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000" dirty="0" smtClean="0">
              <a:solidFill>
                <a:srgbClr val="92D05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6600" dirty="0" smtClean="0"/>
          </a:p>
          <a:p>
            <a:r>
              <a:rPr lang="en-US" sz="2400" b="1" dirty="0" err="1" smtClean="0">
                <a:solidFill>
                  <a:srgbClr val="C00000"/>
                </a:solidFill>
                <a:latin typeface="+mj-lt"/>
              </a:rPr>
              <a:t>x</a:t>
            </a:r>
            <a:r>
              <a:rPr lang="en-US" sz="2400" b="1" baseline="-25000" dirty="0" err="1" smtClean="0">
                <a:solidFill>
                  <a:srgbClr val="C00000"/>
                </a:solidFill>
                <a:latin typeface="+mj-lt"/>
              </a:rPr>
              <a:t>n</a:t>
            </a:r>
            <a:endParaRPr lang="en-US" sz="2400" b="1" baseline="-250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&quot;No&quot; Symbol 8"/>
          <p:cNvSpPr/>
          <p:nvPr/>
        </p:nvSpPr>
        <p:spPr>
          <a:xfrm>
            <a:off x="5334000" y="2971800"/>
            <a:ext cx="2971800" cy="2743200"/>
          </a:xfrm>
          <a:prstGeom prst="noSmoking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1200" y="3810000"/>
            <a:ext cx="2095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NEXP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/>
      <p:bldP spid="13" grpId="0"/>
      <p:bldP spid="14" grpId="0"/>
      <p:bldP spid="9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914400" y="3048000"/>
            <a:ext cx="261919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2945011"/>
            <a:ext cx="2667000" cy="2954655"/>
          </a:xfrm>
          <a:prstGeom prst="rect">
            <a:avLst/>
          </a:prstGeom>
          <a:noFill/>
          <a:effectLst>
            <a:outerShdw blurRad="50800" dist="50800" sx="23000" sy="23000" algn="ctr" rotWithShape="0">
              <a:srgbClr val="00000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x</a:t>
            </a:r>
            <a:r>
              <a:rPr lang="en-US" sz="2400" b="1" baseline="-25000" dirty="0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1	         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Size =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n</a:t>
            </a:r>
            <a:r>
              <a:rPr lang="en-US" sz="2800" b="1" baseline="30000" dirty="0" err="1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c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	</a:t>
            </a:r>
            <a:r>
              <a:rPr lang="en-US" sz="2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endParaRPr lang="en-US" sz="2000" dirty="0" smtClean="0">
              <a:solidFill>
                <a:srgbClr val="92D05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000" dirty="0" smtClean="0">
              <a:solidFill>
                <a:srgbClr val="92D05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6600" dirty="0" smtClean="0"/>
          </a:p>
          <a:p>
            <a:r>
              <a:rPr lang="en-US" sz="2400" b="1" dirty="0" err="1" smtClean="0">
                <a:solidFill>
                  <a:srgbClr val="C00000"/>
                </a:solidFill>
                <a:latin typeface="+mj-lt"/>
              </a:rPr>
              <a:t>x</a:t>
            </a:r>
            <a:r>
              <a:rPr lang="en-US" sz="2400" b="1" baseline="-25000" dirty="0" err="1" smtClean="0">
                <a:solidFill>
                  <a:srgbClr val="C00000"/>
                </a:solidFill>
                <a:latin typeface="+mj-lt"/>
              </a:rPr>
              <a:t>n</a:t>
            </a:r>
            <a:endParaRPr lang="en-US" sz="2400" b="1" baseline="-25000" dirty="0" smtClean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048000"/>
            <a:ext cx="261919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/>
              <a:t>Turning Positives Into Negatives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83353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A faster C-SAT algorithm uncovers a “weakness” in representing computations with C-circuits</a:t>
            </a: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886200" y="3733800"/>
            <a:ext cx="13716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&quot;No&quot; Symbol 8"/>
          <p:cNvSpPr/>
          <p:nvPr/>
        </p:nvSpPr>
        <p:spPr>
          <a:xfrm>
            <a:off x="5334000" y="2971800"/>
            <a:ext cx="2971800" cy="2743200"/>
          </a:xfrm>
          <a:prstGeom prst="noSmoking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360622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O(2</a:t>
            </a:r>
            <a:r>
              <a:rPr lang="en-US" sz="3200" b="1" baseline="30000" dirty="0" smtClean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n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 /n</a:t>
            </a:r>
            <a:r>
              <a:rPr lang="en-US" sz="3200" b="1" baseline="30000" dirty="0" smtClean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10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)</a:t>
            </a:r>
            <a:endParaRPr lang="en-US" sz="3200" b="1" dirty="0">
              <a:solidFill>
                <a:srgbClr val="7030A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048000"/>
            <a:ext cx="381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10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43434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sz="2000" b="1" dirty="0">
              <a:solidFill>
                <a:srgbClr val="92D05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1601" y="4191000"/>
            <a:ext cx="1542599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5791200" y="3810000"/>
            <a:ext cx="2095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NEXP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RY@QP8XJKEOCDHBILGK" val="3584"/>
  <p:tag name="FIRSTRY@QZGFQUSCU3XY7309" val="3584"/>
  <p:tag name="ACCESSLIST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Chalkboar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145006</TotalTime>
  <Words>2007</Words>
  <Application>Microsoft Office PowerPoint</Application>
  <PresentationFormat>On-screen Show (4:3)</PresentationFormat>
  <Paragraphs>441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51" baseType="lpstr">
      <vt:lpstr>Arial</vt:lpstr>
      <vt:lpstr>Calibri</vt:lpstr>
      <vt:lpstr>CMMI10</vt:lpstr>
      <vt:lpstr>CMR10</vt:lpstr>
      <vt:lpstr>CMSY10ORIG</vt:lpstr>
      <vt:lpstr>CMEX10</vt:lpstr>
      <vt:lpstr>CMMI7</vt:lpstr>
      <vt:lpstr>CMR7</vt:lpstr>
      <vt:lpstr>CMSY7</vt:lpstr>
      <vt:lpstr>CMMI5</vt:lpstr>
      <vt:lpstr>CMR5</vt:lpstr>
      <vt:lpstr>CMSY10</vt:lpstr>
      <vt:lpstr>Cambria</vt:lpstr>
      <vt:lpstr>Symbol</vt:lpstr>
      <vt:lpstr>Cambria Math</vt:lpstr>
      <vt:lpstr>Lucida Sans Unicode</vt:lpstr>
      <vt:lpstr>Times New Roman</vt:lpstr>
      <vt:lpstr>msbm10</vt:lpstr>
      <vt:lpstr>Courier New</vt:lpstr>
      <vt:lpstr>Chalkboard</vt:lpstr>
      <vt:lpstr>Non-Uniform  ACC Circuit Lower Bounds</vt:lpstr>
      <vt:lpstr>The Circuit Class ACC </vt:lpstr>
      <vt:lpstr>Brief History of Circuit Lower Bounds</vt:lpstr>
      <vt:lpstr>What We Prove: Theorem 1</vt:lpstr>
      <vt:lpstr>What We Prove: Theorem 2</vt:lpstr>
      <vt:lpstr>How We Prove It: Intuition</vt:lpstr>
      <vt:lpstr>Circuit Satisfiability</vt:lpstr>
      <vt:lpstr>Turning Positives Into Negatives</vt:lpstr>
      <vt:lpstr>Turning Positives Into Negatives</vt:lpstr>
      <vt:lpstr>Slide 10</vt:lpstr>
      <vt:lpstr>Outline of Proofs</vt:lpstr>
      <vt:lpstr>Outline of Proofs</vt:lpstr>
      <vt:lpstr>Outline of Talk</vt:lpstr>
      <vt:lpstr>Fast ACC SAT ) ACC Lower Bounds</vt:lpstr>
      <vt:lpstr>Slide 15</vt:lpstr>
      <vt:lpstr>Slide 16</vt:lpstr>
      <vt:lpstr>Slide 17</vt:lpstr>
      <vt:lpstr>Slide 18</vt:lpstr>
      <vt:lpstr>o(2n) algorithm for L 2 NTIME[2n]?</vt:lpstr>
      <vt:lpstr>How to Get an ACC Circuit out of Cx</vt:lpstr>
      <vt:lpstr>Slide 21</vt:lpstr>
      <vt:lpstr>Outline of Talk</vt:lpstr>
      <vt:lpstr>New Algorithm for ACC-SAT</vt:lpstr>
      <vt:lpstr>The ACC Satisfiability Algorithm</vt:lpstr>
      <vt:lpstr>Outline of Talk</vt:lpstr>
      <vt:lpstr>Slide 26</vt:lpstr>
      <vt:lpstr>Slide 27</vt:lpstr>
      <vt:lpstr>Outline of Talk</vt:lpstr>
      <vt:lpstr>Future Work</vt:lpstr>
      <vt:lpstr>Thank you  for waking up for this talk!  (I am not sure that I did.)</vt:lpstr>
      <vt:lpstr>Weak Derandomization Suffices</vt:lpstr>
    </vt:vector>
  </TitlesOfParts>
  <Company>IBM Almaden Research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Non-Uniform ACC Circuit Lower Bounds</dc:title>
  <dc:subject>Circuit Complexity</dc:subject>
  <dc:creator>Ryan Williams</dc:creator>
  <dc:description>CCC'11 conference talk</dc:description>
  <cp:lastModifiedBy>Ryan Williams</cp:lastModifiedBy>
  <cp:revision>342</cp:revision>
  <dcterms:created xsi:type="dcterms:W3CDTF">2008-06-17T01:49:18Z</dcterms:created>
  <dcterms:modified xsi:type="dcterms:W3CDTF">2011-12-06T00:03:28Z</dcterms:modified>
</cp:coreProperties>
</file>