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8.jpg" ContentType="image/pn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9"/>
  </p:notesMasterIdLst>
  <p:handoutMasterIdLst>
    <p:handoutMasterId r:id="rId100"/>
  </p:handoutMasterIdLst>
  <p:sldIdLst>
    <p:sldId id="553" r:id="rId2"/>
    <p:sldId id="632" r:id="rId3"/>
    <p:sldId id="777" r:id="rId4"/>
    <p:sldId id="786" r:id="rId5"/>
    <p:sldId id="760" r:id="rId6"/>
    <p:sldId id="761" r:id="rId7"/>
    <p:sldId id="762" r:id="rId8"/>
    <p:sldId id="763" r:id="rId9"/>
    <p:sldId id="764" r:id="rId10"/>
    <p:sldId id="765" r:id="rId11"/>
    <p:sldId id="766" r:id="rId12"/>
    <p:sldId id="767" r:id="rId13"/>
    <p:sldId id="787" r:id="rId14"/>
    <p:sldId id="633" r:id="rId15"/>
    <p:sldId id="692" r:id="rId16"/>
    <p:sldId id="634" r:id="rId17"/>
    <p:sldId id="636" r:id="rId18"/>
    <p:sldId id="699" r:id="rId19"/>
    <p:sldId id="637" r:id="rId20"/>
    <p:sldId id="638" r:id="rId21"/>
    <p:sldId id="639" r:id="rId22"/>
    <p:sldId id="640" r:id="rId23"/>
    <p:sldId id="788" r:id="rId24"/>
    <p:sldId id="737" r:id="rId25"/>
    <p:sldId id="738" r:id="rId26"/>
    <p:sldId id="739" r:id="rId27"/>
    <p:sldId id="740" r:id="rId28"/>
    <p:sldId id="741" r:id="rId29"/>
    <p:sldId id="742" r:id="rId30"/>
    <p:sldId id="743" r:id="rId31"/>
    <p:sldId id="744" r:id="rId32"/>
    <p:sldId id="745" r:id="rId33"/>
    <p:sldId id="746" r:id="rId34"/>
    <p:sldId id="747" r:id="rId35"/>
    <p:sldId id="789" r:id="rId36"/>
    <p:sldId id="748" r:id="rId37"/>
    <p:sldId id="749" r:id="rId38"/>
    <p:sldId id="750" r:id="rId39"/>
    <p:sldId id="751" r:id="rId40"/>
    <p:sldId id="752" r:id="rId41"/>
    <p:sldId id="753" r:id="rId42"/>
    <p:sldId id="754" r:id="rId43"/>
    <p:sldId id="755" r:id="rId44"/>
    <p:sldId id="756" r:id="rId45"/>
    <p:sldId id="757" r:id="rId46"/>
    <p:sldId id="758" r:id="rId47"/>
    <p:sldId id="796" r:id="rId48"/>
    <p:sldId id="790" r:id="rId49"/>
    <p:sldId id="675" r:id="rId50"/>
    <p:sldId id="711" r:id="rId51"/>
    <p:sldId id="712" r:id="rId52"/>
    <p:sldId id="730" r:id="rId53"/>
    <p:sldId id="713" r:id="rId54"/>
    <p:sldId id="694" r:id="rId55"/>
    <p:sldId id="731" r:id="rId56"/>
    <p:sldId id="732" r:id="rId57"/>
    <p:sldId id="733" r:id="rId58"/>
    <p:sldId id="719" r:id="rId59"/>
    <p:sldId id="698" r:id="rId60"/>
    <p:sldId id="795" r:id="rId61"/>
    <p:sldId id="720" r:id="rId62"/>
    <p:sldId id="670" r:id="rId63"/>
    <p:sldId id="671" r:id="rId64"/>
    <p:sldId id="672" r:id="rId65"/>
    <p:sldId id="729" r:id="rId66"/>
    <p:sldId id="673" r:id="rId67"/>
    <p:sldId id="791" r:id="rId68"/>
    <p:sldId id="705" r:id="rId69"/>
    <p:sldId id="706" r:id="rId70"/>
    <p:sldId id="707" r:id="rId71"/>
    <p:sldId id="708" r:id="rId72"/>
    <p:sldId id="714" r:id="rId73"/>
    <p:sldId id="709" r:id="rId74"/>
    <p:sldId id="710" r:id="rId75"/>
    <p:sldId id="794" r:id="rId76"/>
    <p:sldId id="662" r:id="rId77"/>
    <p:sldId id="663" r:id="rId78"/>
    <p:sldId id="667" r:id="rId79"/>
    <p:sldId id="703" r:id="rId80"/>
    <p:sldId id="668" r:id="rId81"/>
    <p:sldId id="669" r:id="rId82"/>
    <p:sldId id="664" r:id="rId83"/>
    <p:sldId id="665" r:id="rId84"/>
    <p:sldId id="666" r:id="rId85"/>
    <p:sldId id="792" r:id="rId86"/>
    <p:sldId id="649" r:id="rId87"/>
    <p:sldId id="643" r:id="rId88"/>
    <p:sldId id="642" r:id="rId89"/>
    <p:sldId id="644" r:id="rId90"/>
    <p:sldId id="722" r:id="rId91"/>
    <p:sldId id="646" r:id="rId92"/>
    <p:sldId id="793" r:id="rId93"/>
    <p:sldId id="647" r:id="rId94"/>
    <p:sldId id="728" r:id="rId95"/>
    <p:sldId id="650" r:id="rId96"/>
    <p:sldId id="648" r:id="rId97"/>
    <p:sldId id="571"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CFF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2" autoAdjust="0"/>
    <p:restoredTop sz="87631" autoAdjust="0"/>
  </p:normalViewPr>
  <p:slideViewPr>
    <p:cSldViewPr snapToGrid="0" snapToObjects="1">
      <p:cViewPr>
        <p:scale>
          <a:sx n="75" d="100"/>
          <a:sy n="75" d="100"/>
        </p:scale>
        <p:origin x="-976" y="-2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1264"/>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941B25-3A60-5E42-B07F-EBC5471EFF08}" type="datetimeFigureOut">
              <a:rPr lang="en-US" smtClean="0"/>
              <a:t>5/29/15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C045E0-ABA5-124E-A5D4-1DF2278F41BF}" type="slidenum">
              <a:rPr lang="en-US" smtClean="0"/>
              <a:t>‹#›</a:t>
            </a:fld>
            <a:endParaRPr lang="en-US"/>
          </a:p>
        </p:txBody>
      </p:sp>
    </p:spTree>
    <p:extLst>
      <p:ext uri="{BB962C8B-B14F-4D97-AF65-F5344CB8AC3E}">
        <p14:creationId xmlns:p14="http://schemas.microsoft.com/office/powerpoint/2010/main" val="4174343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DBD1D-8EF9-F04B-8C1D-5E77A5464A78}" type="datetimeFigureOut">
              <a:rPr lang="en-US" smtClean="0"/>
              <a:t>5/29/15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E140E-AD5D-5942-B03B-BD43ED07DBA8}" type="slidenum">
              <a:rPr lang="en-US" smtClean="0"/>
              <a:t>‹#›</a:t>
            </a:fld>
            <a:endParaRPr lang="en-US"/>
          </a:p>
        </p:txBody>
      </p:sp>
    </p:spTree>
    <p:extLst>
      <p:ext uri="{BB962C8B-B14F-4D97-AF65-F5344CB8AC3E}">
        <p14:creationId xmlns:p14="http://schemas.microsoft.com/office/powerpoint/2010/main" val="4063094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cholesterol_sulfate_agile.pdf</a:t>
            </a:r>
            <a:r>
              <a:rPr lang="en-US" dirty="0" smtClean="0"/>
              <a:t> – this was the original article on that topic.</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light_sulfotransferase_pineal_gland_heparan_sulfate.pdf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31</a:t>
            </a:fld>
            <a:endParaRPr lang="en-US"/>
          </a:p>
        </p:txBody>
      </p:sp>
    </p:spTree>
    <p:extLst>
      <p:ext uri="{BB962C8B-B14F-4D97-AF65-F5344CB8AC3E}">
        <p14:creationId xmlns:p14="http://schemas.microsoft.com/office/powerpoint/2010/main" val="799318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Alzheimers</a:t>
            </a:r>
            <a:r>
              <a:rPr lang="en-US" dirty="0" smtClean="0"/>
              <a:t>/</a:t>
            </a:r>
            <a:r>
              <a:rPr lang="en-US" dirty="0" err="1" smtClean="0"/>
              <a:t>pineal_calcification_alzheimers.text</a:t>
            </a:r>
            <a:endParaRPr lang="en-US" dirty="0" smtClean="0"/>
          </a:p>
          <a:p>
            <a:r>
              <a:rPr lang="en-US" dirty="0" smtClean="0"/>
              <a:t>Treasures/</a:t>
            </a:r>
            <a:r>
              <a:rPr lang="en-US" dirty="0" err="1" smtClean="0"/>
              <a:t>pineal_calcification_melatonin_sleep.pdf</a:t>
            </a:r>
            <a:endParaRPr lang="en-US" dirty="0" smtClean="0"/>
          </a:p>
          <a:p>
            <a:r>
              <a:rPr lang="en-US" dirty="0" smtClean="0"/>
              <a:t>Treasures/</a:t>
            </a:r>
            <a:r>
              <a:rPr lang="nl-NL" dirty="0" err="1" smtClean="0"/>
              <a:t>DHEA_sulfate_boosts_melatonin.text</a:t>
            </a:r>
            <a:endParaRPr lang="nl-NL" dirty="0" smtClean="0"/>
          </a:p>
          <a:p>
            <a:r>
              <a:rPr lang="en-US" dirty="0" smtClean="0"/>
              <a:t>melatonin_review_2012.pdf</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8E140E-AD5D-5942-B03B-BD43ED07DBA8}" type="slidenum">
              <a:rPr lang="en-US" smtClean="0"/>
              <a:t>34</a:t>
            </a:fld>
            <a:endParaRPr lang="en-US"/>
          </a:p>
        </p:txBody>
      </p:sp>
    </p:spTree>
    <p:extLst>
      <p:ext uri="{BB962C8B-B14F-4D97-AF65-F5344CB8AC3E}">
        <p14:creationId xmlns:p14="http://schemas.microsoft.com/office/powerpoint/2010/main" val="21622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Csail</a:t>
            </a:r>
            <a:r>
              <a:rPr lang="en-US" dirty="0" smtClean="0"/>
              <a:t>/2013/</a:t>
            </a:r>
            <a:r>
              <a:rPr lang="en-US" dirty="0" err="1" smtClean="0"/>
              <a:t>ChrisShaw</a:t>
            </a:r>
            <a:r>
              <a:rPr lang="en-US" dirty="0" smtClean="0"/>
              <a:t>/</a:t>
            </a:r>
            <a:r>
              <a:rPr lang="nl-NL" dirty="0" err="1" smtClean="0"/>
              <a:t>piezoelectricity_aluminum_pineal_gland.pdf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38</a:t>
            </a:fld>
            <a:endParaRPr lang="en-US"/>
          </a:p>
        </p:txBody>
      </p:sp>
    </p:spTree>
    <p:extLst>
      <p:ext uri="{BB962C8B-B14F-4D97-AF65-F5344CB8AC3E}">
        <p14:creationId xmlns:p14="http://schemas.microsoft.com/office/powerpoint/2010/main" val="33028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Tomljenovich</a:t>
            </a:r>
            <a:r>
              <a:rPr lang="en-US" dirty="0" smtClean="0"/>
              <a:t>/</a:t>
            </a:r>
            <a:r>
              <a:rPr lang="is-IS" dirty="0" smtClean="0"/>
              <a:t>ShawTomljenovichAluminumWorld.pdf</a:t>
            </a:r>
          </a:p>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40</a:t>
            </a:fld>
            <a:endParaRPr lang="en-US"/>
          </a:p>
        </p:txBody>
      </p:sp>
    </p:spTree>
    <p:extLst>
      <p:ext uri="{BB962C8B-B14F-4D97-AF65-F5344CB8AC3E}">
        <p14:creationId xmlns:p14="http://schemas.microsoft.com/office/powerpoint/2010/main" val="335522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Tomljenovich</a:t>
            </a:r>
            <a:r>
              <a:rPr lang="en-US" dirty="0" smtClean="0"/>
              <a:t>/</a:t>
            </a:r>
            <a:r>
              <a:rPr lang="is-IS" dirty="0" smtClean="0"/>
              <a:t>ShawTomljenovichAluminumWorld.pdf</a:t>
            </a:r>
          </a:p>
          <a:p>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t>41</a:t>
            </a:fld>
            <a:endParaRPr lang="en-US"/>
          </a:p>
        </p:txBody>
      </p:sp>
    </p:spTree>
    <p:extLst>
      <p:ext uri="{BB962C8B-B14F-4D97-AF65-F5344CB8AC3E}">
        <p14:creationId xmlns:p14="http://schemas.microsoft.com/office/powerpoint/2010/main" val="335522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./autophagy_brain_aluminum_nanoparticles.pdf</a:t>
            </a:r>
            <a:endParaRPr lang="en-US" dirty="0"/>
          </a:p>
        </p:txBody>
      </p:sp>
      <p:sp>
        <p:nvSpPr>
          <p:cNvPr id="4" name="Slide Number Placeholder 3"/>
          <p:cNvSpPr>
            <a:spLocks noGrp="1"/>
          </p:cNvSpPr>
          <p:nvPr>
            <p:ph type="sldNum" sz="quarter" idx="10"/>
          </p:nvPr>
        </p:nvSpPr>
        <p:spPr/>
        <p:txBody>
          <a:bodyPr/>
          <a:lstStyle/>
          <a:p>
            <a:fld id="{78D58B92-B5BA-6747-B32B-63F71F4D3768}" type="slidenum">
              <a:rPr lang="en-US" smtClean="0"/>
              <a:t>42</a:t>
            </a:fld>
            <a:endParaRPr lang="en-US"/>
          </a:p>
        </p:txBody>
      </p:sp>
    </p:spTree>
    <p:extLst>
      <p:ext uri="{BB962C8B-B14F-4D97-AF65-F5344CB8AC3E}">
        <p14:creationId xmlns:p14="http://schemas.microsoft.com/office/powerpoint/2010/main" val="2241035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AnthonySamsel</a:t>
            </a:r>
            <a:r>
              <a:rPr lang="en-US" dirty="0" smtClean="0"/>
              <a:t>/swine/</a:t>
            </a:r>
            <a:r>
              <a:rPr lang="en-US" dirty="0" err="1" smtClean="0"/>
              <a:t>aluminum_glyphosate.pdf</a:t>
            </a:r>
            <a:endParaRPr lang="en-US" dirty="0" smtClean="0"/>
          </a:p>
          <a:p>
            <a:r>
              <a:rPr lang="is-IS" dirty="0" smtClean="0"/>
              <a:t>aluminum_citrate_absorbs_well_vinegar_antacids.pdf</a:t>
            </a:r>
            <a:endParaRPr lang="en-US" dirty="0" smtClean="0"/>
          </a:p>
          <a:p>
            <a:r>
              <a:rPr lang="en-US" dirty="0" err="1" smtClean="0"/>
              <a:t>Csail</a:t>
            </a:r>
            <a:r>
              <a:rPr lang="en-US" dirty="0" smtClean="0"/>
              <a:t>/2013/project/Anthony/</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44</a:t>
            </a:fld>
            <a:endParaRPr lang="en-US"/>
          </a:p>
        </p:txBody>
      </p:sp>
    </p:spTree>
    <p:extLst>
      <p:ext uri="{BB962C8B-B14F-4D97-AF65-F5344CB8AC3E}">
        <p14:creationId xmlns:p14="http://schemas.microsoft.com/office/powerpoint/2010/main" val="386528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ChrisNice</a:t>
            </a:r>
            <a:r>
              <a:rPr lang="en-US" dirty="0" smtClean="0"/>
              <a:t>/Melatonin_binds_toxic_metals_1999.pdf</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45</a:t>
            </a:fld>
            <a:endParaRPr lang="en-US"/>
          </a:p>
        </p:txBody>
      </p:sp>
    </p:spTree>
    <p:extLst>
      <p:ext uri="{BB962C8B-B14F-4D97-AF65-F5344CB8AC3E}">
        <p14:creationId xmlns:p14="http://schemas.microsoft.com/office/powerpoint/2010/main" val="956576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with Disabilities Education Act</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46</a:t>
            </a:fld>
            <a:endParaRPr lang="en-US"/>
          </a:p>
        </p:txBody>
      </p:sp>
    </p:spTree>
    <p:extLst>
      <p:ext uri="{BB962C8B-B14F-4D97-AF65-F5344CB8AC3E}">
        <p14:creationId xmlns:p14="http://schemas.microsoft.com/office/powerpoint/2010/main" val="2219687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a:t>
            </a:r>
            <a:r>
              <a:rPr lang="en-US" dirty="0" err="1" smtClean="0"/>
              <a:t>latest_plots</a:t>
            </a:r>
            <a:r>
              <a:rPr lang="en-US" dirty="0" smtClean="0"/>
              <a:t>/6-yr-old</a:t>
            </a:r>
            <a:r>
              <a:rPr lang="en-US" baseline="0" dirty="0" smtClean="0"/>
              <a:t> </a:t>
            </a:r>
            <a:r>
              <a:rPr lang="en-US" baseline="0" dirty="0" err="1" smtClean="0"/>
              <a:t>autism.gif</a:t>
            </a:r>
            <a:r>
              <a:rPr lang="en-US" baseline="0" dirty="0" smtClean="0"/>
              <a:t>	</a:t>
            </a:r>
          </a:p>
          <a:p>
            <a:endParaRPr lang="en-US" baseline="0" dirty="0" smtClean="0"/>
          </a:p>
          <a:p>
            <a:r>
              <a:rPr lang="en-US" dirty="0" smtClean="0">
                <a:effectLst/>
              </a:rPr>
              <a:t>autism: USDE</a:t>
            </a:r>
          </a:p>
          <a:p>
            <a:r>
              <a:rPr lang="en-US" dirty="0" smtClean="0">
                <a:effectLst/>
              </a:rPr>
              <a:t>oil consumption: USDA</a:t>
            </a:r>
          </a:p>
          <a:p>
            <a:r>
              <a:rPr lang="en-US" dirty="0" smtClean="0">
                <a:effectLst/>
              </a:rPr>
              <a:t>glyphosate: USDA</a:t>
            </a:r>
          </a:p>
          <a:p>
            <a:r>
              <a:rPr lang="en-US" dirty="0" smtClean="0">
                <a:effectLst/>
              </a:rPr>
              <a:t>GE crops: USDA</a:t>
            </a:r>
          </a:p>
          <a:p>
            <a:r>
              <a:rPr lang="en-US" dirty="0" smtClean="0">
                <a:effectLst/>
              </a:rPr>
              <a:t>Mortality data: CDC</a:t>
            </a:r>
          </a:p>
          <a:p>
            <a:endParaRPr lang="en-US" dirty="0"/>
          </a:p>
        </p:txBody>
      </p:sp>
      <p:sp>
        <p:nvSpPr>
          <p:cNvPr id="4" name="Slide Number Placeholder 3"/>
          <p:cNvSpPr>
            <a:spLocks noGrp="1"/>
          </p:cNvSpPr>
          <p:nvPr>
            <p:ph type="sldNum" sz="quarter" idx="10"/>
          </p:nvPr>
        </p:nvSpPr>
        <p:spPr/>
        <p:txBody>
          <a:bodyPr/>
          <a:lstStyle/>
          <a:p>
            <a:fld id="{8E3EC170-001F-0641-A9A4-825556536664}" type="slidenum">
              <a:rPr lang="en-US" smtClean="0"/>
              <a:t>47</a:t>
            </a:fld>
            <a:endParaRPr lang="en-US"/>
          </a:p>
        </p:txBody>
      </p:sp>
    </p:spTree>
    <p:extLst>
      <p:ext uri="{BB962C8B-B14F-4D97-AF65-F5344CB8AC3E}">
        <p14:creationId xmlns:p14="http://schemas.microsoft.com/office/powerpoint/2010/main" val="207598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vitaminK/sunlight_heart_disease.pdf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17B6EB17-3289-E543-BE1A-ADEF9FCED1AE}" type="slidenum">
              <a:rPr lang="en-US" smtClean="0"/>
              <a:pPr/>
              <a:t>17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sulfate_in_fetal_development.pdf</a:t>
            </a:r>
            <a:endParaRPr lang="en-US" dirty="0" smtClean="0"/>
          </a:p>
          <a:p>
            <a:r>
              <a:rPr lang="en-US" sz="1200" kern="1200" dirty="0" smtClean="0">
                <a:solidFill>
                  <a:schemeClr val="tx1"/>
                </a:solidFill>
                <a:latin typeface="+mn-lt"/>
                <a:ea typeface="+mn-ea"/>
                <a:cs typeface="+mn-cs"/>
              </a:rPr>
              <a:t> Dawson PA. Sulfate in fetal development. </a:t>
            </a:r>
            <a:r>
              <a:rPr lang="en-US" sz="1200" kern="1200" dirty="0" err="1" smtClean="0">
                <a:solidFill>
                  <a:schemeClr val="tx1"/>
                </a:solidFill>
                <a:latin typeface="+mn-lt"/>
                <a:ea typeface="+mn-ea"/>
                <a:cs typeface="+mn-cs"/>
              </a:rPr>
              <a:t>Semin</a:t>
            </a:r>
            <a:r>
              <a:rPr lang="en-US" sz="1200" kern="1200" dirty="0" smtClean="0">
                <a:solidFill>
                  <a:schemeClr val="tx1"/>
                </a:solidFill>
                <a:latin typeface="+mn-lt"/>
                <a:ea typeface="+mn-ea"/>
                <a:cs typeface="+mn-cs"/>
              </a:rPr>
              <a:t> Cell Dev </a:t>
            </a:r>
            <a:r>
              <a:rPr lang="en-US" sz="1200" kern="1200" dirty="0" err="1" smtClean="0">
                <a:solidFill>
                  <a:schemeClr val="tx1"/>
                </a:solidFill>
                <a:latin typeface="+mn-lt"/>
                <a:ea typeface="+mn-ea"/>
                <a:cs typeface="+mn-cs"/>
              </a:rPr>
              <a:t>Biol</a:t>
            </a:r>
            <a:r>
              <a:rPr lang="en-US" sz="1200" kern="1200" dirty="0" smtClean="0">
                <a:solidFill>
                  <a:schemeClr val="tx1"/>
                </a:solidFill>
                <a:latin typeface="+mn-lt"/>
                <a:ea typeface="+mn-ea"/>
                <a:cs typeface="+mn-cs"/>
              </a:rPr>
              <a:t> (2011), doi:10.1016/j.semcdb.2011.03.004</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vitaminK</a:t>
            </a:r>
            <a:r>
              <a:rPr lang="en-US" dirty="0" smtClean="0"/>
              <a:t>/mice_no_heparan_sulfate_get_autism_2012.pdf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a:t>
            </a:r>
            <a:r>
              <a:rPr lang="cs-CZ" dirty="0" err="1" smtClean="0"/>
              <a:t>amantha</a:t>
            </a:r>
            <a:r>
              <a:rPr lang="cs-CZ" dirty="0" smtClean="0"/>
              <a:t>/</a:t>
            </a:r>
            <a:r>
              <a:rPr lang="cs-CZ" dirty="0" err="1" smtClean="0"/>
              <a:t>heparan_sulfate_knockout_mice_get_autism.pdf</a:t>
            </a:r>
            <a:endParaRPr lang="cs-CZ"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50</a:t>
            </a:fld>
            <a:endParaRPr lang="en-US"/>
          </a:p>
        </p:txBody>
      </p:sp>
    </p:spTree>
    <p:extLst>
      <p:ext uri="{BB962C8B-B14F-4D97-AF65-F5344CB8AC3E}">
        <p14:creationId xmlns:p14="http://schemas.microsoft.com/office/powerpoint/2010/main" val="310209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heparan_sulfate_deficiency_autism_postmortem_brain.pdf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51</a:t>
            </a:fld>
            <a:endParaRPr lang="en-US"/>
          </a:p>
        </p:txBody>
      </p:sp>
    </p:spTree>
    <p:extLst>
      <p:ext uri="{BB962C8B-B14F-4D97-AF65-F5344CB8AC3E}">
        <p14:creationId xmlns:p14="http://schemas.microsoft.com/office/powerpoint/2010/main" val="83020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heparan_sulfate_deficiency_autism_postmortem_brain.pdf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52</a:t>
            </a:fld>
            <a:endParaRPr lang="en-US"/>
          </a:p>
        </p:txBody>
      </p:sp>
    </p:spTree>
    <p:extLst>
      <p:ext uri="{BB962C8B-B14F-4D97-AF65-F5344CB8AC3E}">
        <p14:creationId xmlns:p14="http://schemas.microsoft.com/office/powerpoint/2010/main" val="830201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SteveKette</a:t>
            </a:r>
            <a:r>
              <a:rPr lang="en-US" dirty="0" smtClean="0"/>
              <a:t>/</a:t>
            </a:r>
            <a:r>
              <a:rPr lang="en-US" dirty="0" err="1" smtClean="0"/>
              <a:t>vitamin_D_regulates_sulfate_kidney.pdf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53</a:t>
            </a:fld>
            <a:endParaRPr lang="en-US"/>
          </a:p>
        </p:txBody>
      </p:sp>
    </p:spTree>
    <p:extLst>
      <p:ext uri="{BB962C8B-B14F-4D97-AF65-F5344CB8AC3E}">
        <p14:creationId xmlns:p14="http://schemas.microsoft.com/office/powerpoint/2010/main" val="679548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inflammation_and_vitaminD_supplements_bad.pdf</a:t>
            </a:r>
            <a:r>
              <a:rPr lang="en-US" dirty="0" smtClean="0"/>
              <a:t> </a:t>
            </a:r>
          </a:p>
          <a:p>
            <a:endParaRPr lang="en-US" dirty="0" smtClean="0"/>
          </a:p>
          <a:p>
            <a:r>
              <a:rPr lang="en-US" dirty="0" smtClean="0"/>
              <a:t>Brilliant paper!!!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58</a:t>
            </a:fld>
            <a:endParaRPr lang="en-US"/>
          </a:p>
        </p:txBody>
      </p:sp>
    </p:spTree>
    <p:extLst>
      <p:ext uri="{BB962C8B-B14F-4D97-AF65-F5344CB8AC3E}">
        <p14:creationId xmlns:p14="http://schemas.microsoft.com/office/powerpoint/2010/main" val="107064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pl-PL" dirty="0" err="1" smtClean="0"/>
              <a:t>autism_vitamin_D_deficiency_Chinese_study.pdf</a:t>
            </a:r>
            <a:endParaRPr lang="pl-P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Boxplot of serum 25(OH) D levels between ASD patients and normal cases. The mean serum 25(OH) D levels were significantly (P = 0.002) lower in children with ASD as compared with normal cases. 25(OH) D, 25-hydroxyvitamin </a:t>
            </a:r>
            <a:endParaRPr lang="en-US" dirty="0" smtClean="0"/>
          </a:p>
          <a:p>
            <a:r>
              <a:rPr lang="en-US" smtClean="0"/>
              <a:t> d</a:t>
            </a:r>
          </a:p>
          <a:p>
            <a:endParaRPr lang="en-US"/>
          </a:p>
        </p:txBody>
      </p:sp>
      <p:sp>
        <p:nvSpPr>
          <p:cNvPr id="4" name="Slide Number Placeholder 3"/>
          <p:cNvSpPr>
            <a:spLocks noGrp="1"/>
          </p:cNvSpPr>
          <p:nvPr>
            <p:ph type="sldNum" sz="quarter" idx="10"/>
          </p:nvPr>
        </p:nvSpPr>
        <p:spPr/>
        <p:txBody>
          <a:bodyPr/>
          <a:lstStyle/>
          <a:p>
            <a:fld id="{49B1D5CD-9B65-F341-A70F-F4E3B34AADB8}" type="slidenum">
              <a:rPr lang="en-US" smtClean="0"/>
              <a:t>59</a:t>
            </a:fld>
            <a:endParaRPr lang="en-US"/>
          </a:p>
        </p:txBody>
      </p:sp>
    </p:spTree>
    <p:extLst>
      <p:ext uri="{BB962C8B-B14F-4D97-AF65-F5344CB8AC3E}">
        <p14:creationId xmlns:p14="http://schemas.microsoft.com/office/powerpoint/2010/main" val="244752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err="1" smtClean="0"/>
              <a:t>glyphosate</a:t>
            </a:r>
            <a:r>
              <a:rPr lang="pl-PL" dirty="0" smtClean="0"/>
              <a:t>//</a:t>
            </a:r>
            <a:r>
              <a:rPr lang="pl-PL" dirty="0" err="1" smtClean="0"/>
              <a:t>cows_cobalt_deficiency_glyphosate.pdf</a:t>
            </a:r>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69</a:t>
            </a:fld>
            <a:endParaRPr lang="en-US"/>
          </a:p>
        </p:txBody>
      </p:sp>
    </p:spTree>
    <p:extLst>
      <p:ext uri="{BB962C8B-B14F-4D97-AF65-F5344CB8AC3E}">
        <p14:creationId xmlns:p14="http://schemas.microsoft.com/office/powerpoint/2010/main" val="3581036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manganese_damages_dopamine_brainstem.pdf</a:t>
            </a:r>
            <a:endParaRPr lang="en-US" dirty="0" smtClean="0"/>
          </a:p>
          <a:p>
            <a:endParaRPr lang="en-US" dirty="0"/>
          </a:p>
        </p:txBody>
      </p:sp>
      <p:sp>
        <p:nvSpPr>
          <p:cNvPr id="4" name="Slide Number Placeholder 3"/>
          <p:cNvSpPr>
            <a:spLocks noGrp="1"/>
          </p:cNvSpPr>
          <p:nvPr>
            <p:ph type="sldNum" sz="quarter" idx="10"/>
          </p:nvPr>
        </p:nvSpPr>
        <p:spPr/>
        <p:txBody>
          <a:bodyPr/>
          <a:lstStyle/>
          <a:p>
            <a:fld id="{5B5D8E46-F3F6-B54F-BBDD-0A12AF31CF3B}" type="slidenum">
              <a:rPr lang="en-US" smtClean="0"/>
              <a:t>70</a:t>
            </a:fld>
            <a:endParaRPr lang="en-US"/>
          </a:p>
        </p:txBody>
      </p:sp>
    </p:spTree>
    <p:extLst>
      <p:ext uri="{BB962C8B-B14F-4D97-AF65-F5344CB8AC3E}">
        <p14:creationId xmlns:p14="http://schemas.microsoft.com/office/powerpoint/2010/main" val="2513643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heavy_metal_in_childrens_tooth_enamel_as_diagnostic_autism.pdf</a:t>
            </a:r>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71</a:t>
            </a:fld>
            <a:endParaRPr lang="en-US"/>
          </a:p>
        </p:txBody>
      </p:sp>
    </p:spTree>
    <p:extLst>
      <p:ext uri="{BB962C8B-B14F-4D97-AF65-F5344CB8AC3E}">
        <p14:creationId xmlns:p14="http://schemas.microsoft.com/office/powerpoint/2010/main" val="33200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./sun_avoidance_increases_death_risk_Sweden_2014</a:t>
            </a:r>
            <a:endParaRPr lang="en-US" dirty="0"/>
          </a:p>
        </p:txBody>
      </p:sp>
      <p:sp>
        <p:nvSpPr>
          <p:cNvPr id="4" name="Slide Number Placeholder 3"/>
          <p:cNvSpPr>
            <a:spLocks noGrp="1"/>
          </p:cNvSpPr>
          <p:nvPr>
            <p:ph type="sldNum" sz="quarter" idx="10"/>
          </p:nvPr>
        </p:nvSpPr>
        <p:spPr/>
        <p:txBody>
          <a:bodyPr/>
          <a:lstStyle/>
          <a:p>
            <a:fld id="{0C0C48C9-082D-3F4F-8D89-A4B092206441}" type="slidenum">
              <a:rPr lang="en-US" smtClean="0"/>
              <a:t>18</a:t>
            </a:fld>
            <a:endParaRPr lang="en-US"/>
          </a:p>
        </p:txBody>
      </p:sp>
    </p:spTree>
    <p:extLst>
      <p:ext uri="{BB962C8B-B14F-4D97-AF65-F5344CB8AC3E}">
        <p14:creationId xmlns:p14="http://schemas.microsoft.com/office/powerpoint/2010/main" val="3857361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heavy_metal_in_childrens_tooth_enamel_as_diagnostic_autism.pdf</a:t>
            </a:r>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72</a:t>
            </a:fld>
            <a:endParaRPr lang="en-US"/>
          </a:p>
        </p:txBody>
      </p:sp>
    </p:spTree>
    <p:extLst>
      <p:ext uri="{BB962C8B-B14F-4D97-AF65-F5344CB8AC3E}">
        <p14:creationId xmlns:p14="http://schemas.microsoft.com/office/powerpoint/2010/main" val="3320079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pesticide_induced_neuroinflammation.pdf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book: Encyclopedia of Neuroscience, Chapter: Part 14, Publisher: Springer Berlin Heidelberg., Editors: Binder MD, </a:t>
            </a:r>
            <a:r>
              <a:rPr lang="en-US" dirty="0" err="1" smtClean="0"/>
              <a:t>Hirokawa</a:t>
            </a:r>
            <a:r>
              <a:rPr lang="en-US" dirty="0" smtClean="0"/>
              <a:t> N, </a:t>
            </a:r>
            <a:r>
              <a:rPr lang="en-US" dirty="0" err="1" smtClean="0"/>
              <a:t>Windhorst</a:t>
            </a:r>
            <a:r>
              <a:rPr lang="en-US" dirty="0" smtClean="0"/>
              <a:t> U, pp.2734-2739 </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77</a:t>
            </a:fld>
            <a:endParaRPr lang="en-US"/>
          </a:p>
        </p:txBody>
      </p:sp>
    </p:spTree>
    <p:extLst>
      <p:ext uri="{BB962C8B-B14F-4D97-AF65-F5344CB8AC3E}">
        <p14:creationId xmlns:p14="http://schemas.microsoft.com/office/powerpoint/2010/main" val="2071597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pl-PL" dirty="0" err="1" smtClean="0"/>
              <a:t>autism_mitochondria_glutamate.pdf</a:t>
            </a:r>
            <a:endParaRPr lang="pl-PL" smtClean="0"/>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78</a:t>
            </a:fld>
            <a:endParaRPr lang="en-US"/>
          </a:p>
        </p:txBody>
      </p:sp>
    </p:spTree>
    <p:extLst>
      <p:ext uri="{BB962C8B-B14F-4D97-AF65-F5344CB8AC3E}">
        <p14:creationId xmlns:p14="http://schemas.microsoft.com/office/powerpoint/2010/main" val="2809990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www.greenmedinfo.com</a:t>
            </a:r>
            <a:r>
              <a:rPr lang="en-US" dirty="0" smtClean="0"/>
              <a:t>/blog/roundup-</a:t>
            </a:r>
            <a:r>
              <a:rPr lang="en-US" dirty="0" err="1" smtClean="0"/>
              <a:t>weedkiller</a:t>
            </a:r>
            <a:r>
              <a:rPr lang="en-US" dirty="0" smtClean="0"/>
              <a:t>-brain-damaging-neurotoxin</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Why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was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this</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referenced</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T</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Bohn et al. Food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Chemistry</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153, 15 </a:t>
            </a:r>
            <a:r>
              <a:rPr kumimoji="0" lang="fr-FR" sz="2000" b="0" i="0" u="none" strike="noStrike" kern="1200" cap="none" spc="0" normalizeH="0" baseline="0" noProof="0" dirty="0" err="1" smtClean="0">
                <a:ln>
                  <a:noFill/>
                </a:ln>
                <a:solidFill>
                  <a:prstClr val="black"/>
                </a:solidFill>
                <a:effectLst/>
                <a:uLnTx/>
                <a:uFillTx/>
                <a:latin typeface="+mn-lt"/>
                <a:ea typeface="+mn-ea"/>
                <a:cs typeface="+mn-cs"/>
              </a:rPr>
              <a:t>June</a:t>
            </a:r>
            <a:r>
              <a:rPr kumimoji="0" lang="fr-FR" sz="2000" b="0" i="0" u="none" strike="noStrike" kern="1200" cap="none" spc="0" normalizeH="0" baseline="0" noProof="0" dirty="0" smtClean="0">
                <a:ln>
                  <a:noFill/>
                </a:ln>
                <a:solidFill>
                  <a:prstClr val="black"/>
                </a:solidFill>
                <a:effectLst/>
                <a:uLnTx/>
                <a:uFillTx/>
                <a:latin typeface="+mn-lt"/>
                <a:ea typeface="+mn-ea"/>
                <a:cs typeface="+mn-cs"/>
              </a:rPr>
              <a:t> 2014, 207-215.</a:t>
            </a: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fr-FR" sz="20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79</a:t>
            </a:fld>
            <a:endParaRPr lang="en-US"/>
          </a:p>
        </p:txBody>
      </p:sp>
    </p:spTree>
    <p:extLst>
      <p:ext uri="{BB962C8B-B14F-4D97-AF65-F5344CB8AC3E}">
        <p14:creationId xmlns:p14="http://schemas.microsoft.com/office/powerpoint/2010/main" val="227279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./Duty\ to\ Warn\ Mitochondrial\ Disorders\ Drug\ and\ Vaccine-induced\ Collateral\ Damage\ from\ Big\ </a:t>
            </a:r>
            <a:r>
              <a:rPr lang="en-US" dirty="0" err="1" smtClean="0"/>
              <a:t>Pharma.doc</a:t>
            </a:r>
            <a:r>
              <a:rPr lang="en-US" dirty="0" smtClean="0"/>
              <a:t> .</a:t>
            </a:r>
          </a:p>
          <a:p>
            <a:r>
              <a:rPr lang="pl-PL" dirty="0" smtClean="0"/>
              <a:t>./</a:t>
            </a:r>
            <a:r>
              <a:rPr lang="pl-PL" dirty="0" err="1" smtClean="0"/>
              <a:t>DrugsCauseMitochondrialDamage.PDF</a:t>
            </a:r>
            <a:r>
              <a:rPr lang="pl-PL" dirty="0" smtClean="0"/>
              <a:t> .</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80</a:t>
            </a:fld>
            <a:endParaRPr lang="en-US"/>
          </a:p>
        </p:txBody>
      </p:sp>
    </p:spTree>
    <p:extLst>
      <p:ext uri="{BB962C8B-B14F-4D97-AF65-F5344CB8AC3E}">
        <p14:creationId xmlns:p14="http://schemas.microsoft.com/office/powerpoint/2010/main" val="2369247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./Duty\ to\ Warn\ Mitochondrial\ Disorders\ Drug\ and\ Vaccine-induced\ Collateral\ Damage\ from\ Big\ </a:t>
            </a:r>
            <a:r>
              <a:rPr lang="en-US" dirty="0" err="1" smtClean="0"/>
              <a:t>Pharma.doc</a:t>
            </a:r>
            <a:r>
              <a:rPr lang="en-US" dirty="0" smtClean="0"/>
              <a:t> .</a:t>
            </a:r>
          </a:p>
          <a:p>
            <a:r>
              <a:rPr lang="pl-PL" dirty="0" smtClean="0"/>
              <a:t>./</a:t>
            </a:r>
            <a:r>
              <a:rPr lang="pl-PL" dirty="0" err="1" smtClean="0"/>
              <a:t>DrugsCauseMitochondrialDamage.PDF</a:t>
            </a:r>
            <a:r>
              <a:rPr lang="pl-PL" dirty="0" smtClean="0"/>
              <a:t> .</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81</a:t>
            </a:fld>
            <a:endParaRPr lang="en-US"/>
          </a:p>
        </p:txBody>
      </p:sp>
    </p:spTree>
    <p:extLst>
      <p:ext uri="{BB962C8B-B14F-4D97-AF65-F5344CB8AC3E}">
        <p14:creationId xmlns:p14="http://schemas.microsoft.com/office/powerpoint/2010/main" val="2369247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it-IT" dirty="0" smtClean="0"/>
              <a:t>./microglia_control_neuronal_activity_2013.pdf</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82</a:t>
            </a:fld>
            <a:endParaRPr lang="en-US"/>
          </a:p>
        </p:txBody>
      </p:sp>
    </p:spTree>
    <p:extLst>
      <p:ext uri="{BB962C8B-B14F-4D97-AF65-F5344CB8AC3E}">
        <p14:creationId xmlns:p14="http://schemas.microsoft.com/office/powerpoint/2010/main" val="157739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it-IT" dirty="0" smtClean="0"/>
              <a:t>./microglia_control_neuronal_activity_2013.pdf</a:t>
            </a:r>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83</a:t>
            </a:fld>
            <a:endParaRPr lang="en-US"/>
          </a:p>
        </p:txBody>
      </p:sp>
    </p:spTree>
    <p:extLst>
      <p:ext uri="{BB962C8B-B14F-4D97-AF65-F5344CB8AC3E}">
        <p14:creationId xmlns:p14="http://schemas.microsoft.com/office/powerpoint/2010/main" val="1577390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Glyphosate/ </a:t>
            </a:r>
            <a:endParaRPr lang="en-US" dirty="0" smtClean="0"/>
          </a:p>
          <a:p>
            <a:r>
              <a:rPr lang="nb-NO" dirty="0" smtClean="0"/>
              <a:t>mechanisms_glyphosate_neurotoxicity_glutamate_rats_2014.pdf</a:t>
            </a:r>
          </a:p>
          <a:p>
            <a:r>
              <a:rPr lang="en-US" dirty="0" smtClean="0"/>
              <a:t>./</a:t>
            </a:r>
            <a:r>
              <a:rPr lang="en-US" dirty="0" err="1" smtClean="0"/>
              <a:t>Vasquez_on_glyphosate_neurotoxicity_rats.text</a:t>
            </a:r>
            <a:endParaRPr lang="en-US" dirty="0" smtClean="0"/>
          </a:p>
          <a:p>
            <a:endParaRPr lang="en-US" dirty="0"/>
          </a:p>
        </p:txBody>
      </p:sp>
      <p:sp>
        <p:nvSpPr>
          <p:cNvPr id="4" name="Slide Number Placeholder 3"/>
          <p:cNvSpPr>
            <a:spLocks noGrp="1"/>
          </p:cNvSpPr>
          <p:nvPr>
            <p:ph type="sldNum" sz="quarter" idx="10"/>
          </p:nvPr>
        </p:nvSpPr>
        <p:spPr/>
        <p:txBody>
          <a:bodyPr/>
          <a:lstStyle/>
          <a:p>
            <a:fld id="{589A4508-0110-BD43-85BF-CC4D15F73F03}" type="slidenum">
              <a:rPr lang="en-US" smtClean="0"/>
              <a:t>84</a:t>
            </a:fld>
            <a:endParaRPr lang="en-US"/>
          </a:p>
        </p:txBody>
      </p:sp>
    </p:spTree>
    <p:extLst>
      <p:ext uri="{BB962C8B-B14F-4D97-AF65-F5344CB8AC3E}">
        <p14:creationId xmlns:p14="http://schemas.microsoft.com/office/powerpoint/2010/main" val="439232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88</a:t>
            </a:fld>
            <a:endParaRPr lang="en-US"/>
          </a:p>
        </p:txBody>
      </p:sp>
    </p:spTree>
    <p:extLst>
      <p:ext uri="{BB962C8B-B14F-4D97-AF65-F5344CB8AC3E}">
        <p14:creationId xmlns:p14="http://schemas.microsoft.com/office/powerpoint/2010/main" val="317146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Treasures/sulfolipids_review_1961.pdf</a:t>
            </a:r>
          </a:p>
          <a:p>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20</a:t>
            </a:fld>
            <a:endParaRPr lang="en-US"/>
          </a:p>
        </p:txBody>
      </p:sp>
    </p:spTree>
    <p:extLst>
      <p:ext uri="{BB962C8B-B14F-4D97-AF65-F5344CB8AC3E}">
        <p14:creationId xmlns:p14="http://schemas.microsoft.com/office/powerpoint/2010/main" val="25398715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www.atsu.edu</a:t>
            </a:r>
            <a:r>
              <a:rPr lang="en-US" dirty="0" smtClean="0"/>
              <a:t>/faculty/chamberlain/website/</a:t>
            </a:r>
            <a:r>
              <a:rPr lang="en-US" dirty="0" err="1" smtClean="0"/>
              <a:t>lects</a:t>
            </a:r>
            <a:r>
              <a:rPr lang="en-US" dirty="0" smtClean="0"/>
              <a:t>/</a:t>
            </a:r>
            <a:r>
              <a:rPr lang="en-US" dirty="0" err="1" smtClean="0"/>
              <a:t>rickett.htm</a:t>
            </a:r>
            <a:endParaRPr lang="en-US" dirty="0" smtClean="0"/>
          </a:p>
          <a:p>
            <a:endParaRPr lang="en-US" dirty="0" smtClean="0"/>
          </a:p>
          <a:p>
            <a:r>
              <a:rPr lang="en-US" dirty="0" smtClean="0"/>
              <a:t>./</a:t>
            </a:r>
            <a:r>
              <a:rPr lang="en-US" dirty="0" err="1" smtClean="0"/>
              <a:t>Mycoplasma_metabolism_ATP_from_arginine.pdf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FA9FD83-2A2C-C84E-A67B-552E7E3C8930}" type="slidenum">
              <a:rPr lang="en-US" smtClean="0"/>
              <a:t>90</a:t>
            </a:fld>
            <a:endParaRPr lang="en-US"/>
          </a:p>
        </p:txBody>
      </p:sp>
    </p:spTree>
    <p:extLst>
      <p:ext uri="{BB962C8B-B14F-4D97-AF65-F5344CB8AC3E}">
        <p14:creationId xmlns:p14="http://schemas.microsoft.com/office/powerpoint/2010/main" val="3249275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www.atsu.edu</a:t>
            </a:r>
            <a:r>
              <a:rPr lang="en-US" dirty="0" smtClean="0"/>
              <a:t>/faculty/chamberlain/website/</a:t>
            </a:r>
            <a:r>
              <a:rPr lang="en-US" dirty="0" err="1" smtClean="0"/>
              <a:t>lects</a:t>
            </a:r>
            <a:r>
              <a:rPr lang="en-US" dirty="0" smtClean="0"/>
              <a:t>/</a:t>
            </a:r>
            <a:r>
              <a:rPr lang="en-US" dirty="0" err="1" smtClean="0"/>
              <a:t>rickett.htm</a:t>
            </a:r>
            <a:endParaRPr lang="en-US" dirty="0" smtClean="0"/>
          </a:p>
          <a:p>
            <a:endParaRPr lang="en-US" dirty="0" smtClean="0"/>
          </a:p>
          <a:p>
            <a:r>
              <a:rPr lang="en-US" smtClean="0"/>
              <a:t>./Mycoplasma_metabolism_ATP_from_arginine.pdf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FA9FD83-2A2C-C84E-A67B-552E7E3C8930}" type="slidenum">
              <a:rPr lang="en-US" smtClean="0"/>
              <a:t>91</a:t>
            </a:fld>
            <a:endParaRPr lang="en-US"/>
          </a:p>
        </p:txBody>
      </p:sp>
    </p:spTree>
    <p:extLst>
      <p:ext uri="{BB962C8B-B14F-4D97-AF65-F5344CB8AC3E}">
        <p14:creationId xmlns:p14="http://schemas.microsoft.com/office/powerpoint/2010/main" val="3249275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Diamine_oxidase_released_in_rats_by_heparan_sulfate.text</a:t>
            </a:r>
            <a:endParaRPr lang="en-US" dirty="0" smtClean="0"/>
          </a:p>
          <a:p>
            <a:r>
              <a:rPr lang="en-US" dirty="0" smtClean="0"/>
              <a:t>Treasures/</a:t>
            </a:r>
            <a:r>
              <a:rPr lang="en-US" dirty="0" err="1" smtClean="0"/>
              <a:t>DAGs_release_histamine_into_plasma.pdf</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94</a:t>
            </a:fld>
            <a:endParaRPr lang="en-US"/>
          </a:p>
        </p:txBody>
      </p:sp>
    </p:spTree>
    <p:extLst>
      <p:ext uri="{BB962C8B-B14F-4D97-AF65-F5344CB8AC3E}">
        <p14:creationId xmlns:p14="http://schemas.microsoft.com/office/powerpoint/2010/main" val="965618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 </a:t>
            </a:r>
            <a:r>
              <a:rPr lang="en-US" sz="1200" kern="1200" dirty="0" smtClean="0">
                <a:solidFill>
                  <a:schemeClr val="tx1"/>
                </a:solidFill>
                <a:effectLst/>
                <a:latin typeface="+mn-lt"/>
                <a:ea typeface="+mn-ea"/>
                <a:cs typeface="+mn-cs"/>
              </a:rPr>
              <a:t>Summary of histamine-mediated symptoms. Adapted with permission from </a:t>
            </a:r>
            <a:r>
              <a:rPr lang="en-US" sz="1200" kern="1200" dirty="0" err="1" smtClean="0">
                <a:solidFill>
                  <a:schemeClr val="tx1"/>
                </a:solidFill>
                <a:effectLst/>
                <a:latin typeface="+mn-lt"/>
                <a:ea typeface="+mn-ea"/>
                <a:cs typeface="+mn-cs"/>
              </a:rPr>
              <a:t>Maintz</a:t>
            </a:r>
            <a:r>
              <a:rPr lang="en-US" sz="1200" kern="1200" dirty="0" smtClean="0">
                <a:solidFill>
                  <a:schemeClr val="tx1"/>
                </a:solidFill>
                <a:effectLst/>
                <a:latin typeface="+mn-lt"/>
                <a:ea typeface="+mn-ea"/>
                <a:cs typeface="+mn-cs"/>
              </a:rPr>
              <a:t> L et al. </a:t>
            </a:r>
            <a:r>
              <a:rPr lang="en-US" sz="1200" kern="1200" dirty="0" err="1" smtClean="0">
                <a:solidFill>
                  <a:schemeClr val="tx1"/>
                </a:solidFill>
                <a:effectLst/>
                <a:latin typeface="+mn-lt"/>
                <a:ea typeface="+mn-ea"/>
                <a:cs typeface="+mn-cs"/>
              </a:rPr>
              <a:t>Dtsch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Artzebl</a:t>
            </a:r>
            <a:r>
              <a:rPr lang="en-US" sz="1200" kern="1200" dirty="0" smtClean="0">
                <a:solidFill>
                  <a:schemeClr val="tx1"/>
                </a:solidFill>
                <a:effectLst/>
                <a:latin typeface="+mn-lt"/>
                <a:ea typeface="+mn-ea"/>
                <a:cs typeface="+mn-cs"/>
              </a:rPr>
              <a:t> 2006;103:A3477-83 </a:t>
            </a:r>
            <a:endParaRPr lang="en-US" dirty="0" smtClean="0"/>
          </a:p>
          <a:p>
            <a:r>
              <a:rPr lang="en-US" dirty="0" smtClean="0"/>
              <a:t>Treasures/histamine_intolerance_review_2007.pdf</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95</a:t>
            </a:fld>
            <a:endParaRPr lang="en-US"/>
          </a:p>
        </p:txBody>
      </p:sp>
    </p:spTree>
    <p:extLst>
      <p:ext uri="{BB962C8B-B14F-4D97-AF65-F5344CB8AC3E}">
        <p14:creationId xmlns:p14="http://schemas.microsoft.com/office/powerpoint/2010/main" val="2476320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http://www.deficitdao.org/dao-deficiency/#.VRWYtWZGqDc</a:t>
            </a:r>
          </a:p>
          <a:p>
            <a:endParaRPr lang="hr-HR" dirty="0" smtClean="0"/>
          </a:p>
          <a:p>
            <a:r>
              <a:rPr lang="hr-HR" dirty="0" smtClean="0"/>
              <a:t>./DAO_deficiency.pdf</a:t>
            </a:r>
          </a:p>
          <a:p>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96</a:t>
            </a:fld>
            <a:endParaRPr lang="en-US"/>
          </a:p>
        </p:txBody>
      </p:sp>
    </p:spTree>
    <p:extLst>
      <p:ext uri="{BB962C8B-B14F-4D97-AF65-F5344CB8AC3E}">
        <p14:creationId xmlns:p14="http://schemas.microsoft.com/office/powerpoint/2010/main" val="47582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a:t>
            </a:r>
            <a:r>
              <a:rPr lang="en-US" dirty="0" err="1" smtClean="0"/>
              <a:t>bacteria_renew_sulfate_German.pdf</a:t>
            </a:r>
            <a:endParaRPr lang="en-US" dirty="0" smtClean="0"/>
          </a:p>
          <a:p>
            <a:endParaRPr lang="en-US" dirty="0" smtClean="0"/>
          </a:p>
          <a:p>
            <a:r>
              <a:rPr lang="en-US" dirty="0" err="1" smtClean="0"/>
              <a:t>Pyrexal</a:t>
            </a:r>
            <a:r>
              <a:rPr lang="en-US" dirty="0" smtClean="0"/>
              <a:t> is an endotoxin</a:t>
            </a:r>
            <a:endParaRPr lang="en-US" dirty="0"/>
          </a:p>
        </p:txBody>
      </p:sp>
      <p:sp>
        <p:nvSpPr>
          <p:cNvPr id="4" name="Slide Number Placeholder 3"/>
          <p:cNvSpPr>
            <a:spLocks noGrp="1"/>
          </p:cNvSpPr>
          <p:nvPr>
            <p:ph type="sldNum" sz="quarter" idx="10"/>
          </p:nvPr>
        </p:nvSpPr>
        <p:spPr/>
        <p:txBody>
          <a:bodyPr/>
          <a:lstStyle/>
          <a:p>
            <a:fld id="{45F19171-4A44-2541-A458-A9CD76DCFBB8}" type="slidenum">
              <a:rPr lang="en-US" smtClean="0"/>
              <a:pPr/>
              <a:t>22</a:t>
            </a:fld>
            <a:endParaRPr lang="en-US"/>
          </a:p>
        </p:txBody>
      </p:sp>
    </p:spTree>
    <p:extLst>
      <p:ext uri="{BB962C8B-B14F-4D97-AF65-F5344CB8AC3E}">
        <p14:creationId xmlns:p14="http://schemas.microsoft.com/office/powerpoint/2010/main" val="2274720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treasures/sleep_clears_garbage_in_brain_Science_2013.pdf</a:t>
            </a:r>
          </a:p>
          <a:p>
            <a:r>
              <a:rPr lang="pl-PL" dirty="0" smtClean="0"/>
              <a:t>http://</a:t>
            </a:r>
            <a:r>
              <a:rPr lang="pl-PL" dirty="0" err="1" smtClean="0"/>
              <a:t>www.biochemj.org</a:t>
            </a:r>
            <a:r>
              <a:rPr lang="pl-PL" dirty="0" smtClean="0"/>
              <a:t>/</a:t>
            </a:r>
            <a:r>
              <a:rPr lang="pl-PL" dirty="0" err="1" smtClean="0"/>
              <a:t>bj</a:t>
            </a:r>
            <a:r>
              <a:rPr lang="pl-PL" dirty="0" smtClean="0"/>
              <a:t>/286/bj2860717.htm</a:t>
            </a:r>
            <a:endParaRPr lang="en-US" dirty="0" smtClean="0"/>
          </a:p>
        </p:txBody>
      </p:sp>
      <p:sp>
        <p:nvSpPr>
          <p:cNvPr id="4" name="Slide Number Placeholder 3"/>
          <p:cNvSpPr>
            <a:spLocks noGrp="1"/>
          </p:cNvSpPr>
          <p:nvPr>
            <p:ph type="sldNum" sz="quarter" idx="10"/>
          </p:nvPr>
        </p:nvSpPr>
        <p:spPr/>
        <p:txBody>
          <a:bodyPr/>
          <a:lstStyle/>
          <a:p>
            <a:fld id="{3E8E140E-AD5D-5942-B03B-BD43ED07DBA8}" type="slidenum">
              <a:rPr lang="en-US" smtClean="0"/>
              <a:t>26</a:t>
            </a:fld>
            <a:endParaRPr lang="en-US"/>
          </a:p>
        </p:txBody>
      </p:sp>
    </p:spTree>
    <p:extLst>
      <p:ext uri="{BB962C8B-B14F-4D97-AF65-F5344CB8AC3E}">
        <p14:creationId xmlns:p14="http://schemas.microsoft.com/office/powerpoint/2010/main" val="185038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corticalchauvinism.files.wordpress.com</a:t>
            </a:r>
            <a:r>
              <a:rPr lang="en-US" dirty="0" smtClean="0"/>
              <a:t>/2013/03/</a:t>
            </a:r>
            <a:r>
              <a:rPr lang="en-US" dirty="0" err="1" smtClean="0"/>
              <a:t>locus_coeruleus.gif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27</a:t>
            </a:fld>
            <a:endParaRPr lang="en-US"/>
          </a:p>
        </p:txBody>
      </p:sp>
    </p:spTree>
    <p:extLst>
      <p:ext uri="{BB962C8B-B14F-4D97-AF65-F5344CB8AC3E}">
        <p14:creationId xmlns:p14="http://schemas.microsoft.com/office/powerpoint/2010/main" val="294280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they?</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28</a:t>
            </a:fld>
            <a:endParaRPr lang="en-US"/>
          </a:p>
        </p:txBody>
      </p:sp>
    </p:spTree>
    <p:extLst>
      <p:ext uri="{BB962C8B-B14F-4D97-AF65-F5344CB8AC3E}">
        <p14:creationId xmlns:p14="http://schemas.microsoft.com/office/powerpoint/2010/main" val="373477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Wendy/</a:t>
            </a:r>
            <a:r>
              <a:rPr lang="pt-BR" dirty="0" err="1" smtClean="0"/>
              <a:t>melatonin_cerebrospinal_fluid_pineal_recess_DYNAMITE.pdf</a:t>
            </a:r>
            <a:endParaRPr lang="en-US" dirty="0"/>
          </a:p>
        </p:txBody>
      </p:sp>
      <p:sp>
        <p:nvSpPr>
          <p:cNvPr id="4" name="Slide Number Placeholder 3"/>
          <p:cNvSpPr>
            <a:spLocks noGrp="1"/>
          </p:cNvSpPr>
          <p:nvPr>
            <p:ph type="sldNum" sz="quarter" idx="10"/>
          </p:nvPr>
        </p:nvSpPr>
        <p:spPr/>
        <p:txBody>
          <a:bodyPr/>
          <a:lstStyle/>
          <a:p>
            <a:fld id="{3E8E140E-AD5D-5942-B03B-BD43ED07DBA8}" type="slidenum">
              <a:rPr lang="en-US" smtClean="0"/>
              <a:t>29</a:t>
            </a:fld>
            <a:endParaRPr lang="en-US"/>
          </a:p>
        </p:txBody>
      </p:sp>
    </p:spTree>
    <p:extLst>
      <p:ext uri="{BB962C8B-B14F-4D97-AF65-F5344CB8AC3E}">
        <p14:creationId xmlns:p14="http://schemas.microsoft.com/office/powerpoint/2010/main" val="123999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8610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134850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6932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86065B-416B-CE40-87D2-D08BCA078913}"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5462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86065B-416B-CE40-87D2-D08BCA078913}" type="datetimeFigureOut">
              <a:rPr lang="en-US" smtClean="0"/>
              <a:t>5/29/15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69311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86065B-416B-CE40-87D2-D08BCA078913}" type="datetimeFigureOut">
              <a:rPr lang="en-US" smtClean="0"/>
              <a:t>5/29/15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0845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86065B-416B-CE40-87D2-D08BCA078913}" type="datetimeFigureOut">
              <a:rPr lang="en-US" smtClean="0"/>
              <a:t>5/29/15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828127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86065B-416B-CE40-87D2-D08BCA078913}" type="datetimeFigureOut">
              <a:rPr lang="en-US" smtClean="0"/>
              <a:t>5/29/15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39306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6065B-416B-CE40-87D2-D08BCA078913}" type="datetimeFigureOut">
              <a:rPr lang="en-US" smtClean="0"/>
              <a:t>5/29/15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296392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065B-416B-CE40-87D2-D08BCA078913}" type="datetimeFigureOut">
              <a:rPr lang="en-US" smtClean="0"/>
              <a:t>5/29/15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124856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065B-416B-CE40-87D2-D08BCA078913}" type="datetimeFigureOut">
              <a:rPr lang="en-US" smtClean="0"/>
              <a:t>5/29/15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807C1-DB9B-9B4A-A952-6F8FC10C6EB2}" type="slidenum">
              <a:rPr lang="en-US" smtClean="0"/>
              <a:t>‹#›</a:t>
            </a:fld>
            <a:endParaRPr lang="en-US"/>
          </a:p>
        </p:txBody>
      </p:sp>
    </p:spTree>
    <p:extLst>
      <p:ext uri="{BB962C8B-B14F-4D97-AF65-F5344CB8AC3E}">
        <p14:creationId xmlns:p14="http://schemas.microsoft.com/office/powerpoint/2010/main" val="3158612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065B-416B-CE40-87D2-D08BCA078913}" type="datetimeFigureOut">
              <a:rPr lang="en-US" smtClean="0"/>
              <a:t>5/29/15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807C1-DB9B-9B4A-A952-6F8FC10C6EB2}" type="slidenum">
              <a:rPr lang="en-US" smtClean="0"/>
              <a:t>‹#›</a:t>
            </a:fld>
            <a:endParaRPr lang="en-US"/>
          </a:p>
        </p:txBody>
      </p:sp>
    </p:spTree>
    <p:extLst>
      <p:ext uri="{BB962C8B-B14F-4D97-AF65-F5344CB8AC3E}">
        <p14:creationId xmlns:p14="http://schemas.microsoft.com/office/powerpoint/2010/main" val="1968211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gif"/></Relationships>
</file>

<file path=ppt/slides/_rels/slide47.xml.rels><?xml version="1.0" encoding="UTF-8" standalone="yes"?>
<Relationships xmlns="http://schemas.openxmlformats.org/package/2006/relationships"><Relationship Id="rId3" Type="http://schemas.openxmlformats.org/officeDocument/2006/relationships/image" Target="../media/image34.gif"/><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www.intechopen.com/books/autism-a-neurodevelopmental-journey-from-genes-to-behaviour/"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tism-ribb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464" y="3166630"/>
            <a:ext cx="1539132" cy="2840470"/>
          </a:xfrm>
          <a:prstGeom prst="rect">
            <a:avLst/>
          </a:prstGeom>
        </p:spPr>
      </p:pic>
      <p:pic>
        <p:nvPicPr>
          <p:cNvPr id="7" name="Picture 6" descr="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3" y="3416300"/>
            <a:ext cx="1718733" cy="2425700"/>
          </a:xfrm>
          <a:prstGeom prst="rect">
            <a:avLst/>
          </a:prstGeom>
        </p:spPr>
      </p:pic>
      <p:sp>
        <p:nvSpPr>
          <p:cNvPr id="2" name="Title 1"/>
          <p:cNvSpPr>
            <a:spLocks noGrp="1"/>
          </p:cNvSpPr>
          <p:nvPr>
            <p:ph type="ctrTitle"/>
          </p:nvPr>
        </p:nvSpPr>
        <p:spPr>
          <a:xfrm>
            <a:off x="685799" y="1110721"/>
            <a:ext cx="7929033" cy="2039408"/>
          </a:xfrm>
        </p:spPr>
        <p:txBody>
          <a:bodyPr>
            <a:normAutofit fontScale="90000"/>
          </a:bodyPr>
          <a:lstStyle/>
          <a:p>
            <a:r>
              <a:rPr lang="en-US" b="1" dirty="0" smtClean="0"/>
              <a:t>Sulfate Deficiency in </a:t>
            </a:r>
            <a:br>
              <a:rPr lang="en-US" b="1" dirty="0" smtClean="0"/>
            </a:br>
            <a:r>
              <a:rPr lang="en-US" b="1" dirty="0" smtClean="0"/>
              <a:t>Neurological Disease Following Aluminum and </a:t>
            </a:r>
            <a:r>
              <a:rPr lang="en-US" b="1" dirty="0" smtClean="0"/>
              <a:t>Glyphosate </a:t>
            </a:r>
            <a:r>
              <a:rPr lang="en-US" b="1" dirty="0" smtClean="0"/>
              <a:t>Exposure</a:t>
            </a:r>
            <a:r>
              <a:rPr lang="en-US" b="1" dirty="0" smtClean="0">
                <a:solidFill>
                  <a:srgbClr val="FF0000"/>
                </a:solidFill>
              </a:rPr>
              <a:t/>
            </a:r>
            <a:br>
              <a:rPr lang="en-US" b="1" dirty="0" smtClean="0">
                <a:solidFill>
                  <a:srgbClr val="FF0000"/>
                </a:solidFill>
              </a:rPr>
            </a:br>
            <a:r>
              <a:rPr lang="en-US" b="1" dirty="0" smtClean="0">
                <a:solidFill>
                  <a:srgbClr val="FF0000"/>
                </a:solidFill>
              </a:rPr>
              <a:t> </a:t>
            </a:r>
            <a:endParaRPr lang="en-US" b="1" dirty="0"/>
          </a:p>
        </p:txBody>
      </p:sp>
      <p:sp>
        <p:nvSpPr>
          <p:cNvPr id="4" name="Subtitle 2"/>
          <p:cNvSpPr txBox="1">
            <a:spLocks/>
          </p:cNvSpPr>
          <p:nvPr/>
        </p:nvSpPr>
        <p:spPr>
          <a:xfrm>
            <a:off x="1380065" y="3873500"/>
            <a:ext cx="6400800" cy="1752600"/>
          </a:xfrm>
          <a:prstGeom prst="rect">
            <a:avLst/>
          </a:prstGeom>
          <a:ln>
            <a:noFill/>
          </a:ln>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1"/>
                </a:solidFill>
              </a:rPr>
              <a:t>Stephanie Seneff</a:t>
            </a:r>
          </a:p>
          <a:p>
            <a:r>
              <a:rPr lang="en-US" dirty="0" smtClean="0">
                <a:solidFill>
                  <a:schemeClr val="tx1"/>
                </a:solidFill>
              </a:rPr>
              <a:t> June 2, 2015</a:t>
            </a:r>
          </a:p>
          <a:p>
            <a:endParaRPr lang="en-US" dirty="0">
              <a:solidFill>
                <a:schemeClr val="tx1"/>
              </a:solidFill>
            </a:endParaRPr>
          </a:p>
        </p:txBody>
      </p:sp>
    </p:spTree>
    <p:extLst>
      <p:ext uri="{BB962C8B-B14F-4D97-AF65-F5344CB8AC3E}">
        <p14:creationId xmlns:p14="http://schemas.microsoft.com/office/powerpoint/2010/main" val="15983226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eep_disorder.pdf"/>
          <p:cNvPicPr>
            <a:picLocks noGrp="1" noChangeAspect="1"/>
          </p:cNvPicPr>
          <p:nvPr>
            <p:ph idx="1"/>
          </p:nvPr>
        </p:nvPicPr>
        <p:blipFill>
          <a:blip r:embed="rId2">
            <a:extLst>
              <a:ext uri="{28A0092B-C50C-407E-A947-70E740481C1C}">
                <a14:useLocalDpi xmlns:a14="http://schemas.microsoft.com/office/drawing/2010/main" val="0"/>
              </a:ext>
            </a:extLst>
          </a:blip>
          <a:srcRect l="-25763" r="-25763"/>
          <a:stretch>
            <a:fillRect/>
          </a:stretch>
        </p:blipFill>
        <p:spPr>
          <a:xfrm>
            <a:off x="-1692553" y="254000"/>
            <a:ext cx="12008113" cy="6604000"/>
          </a:xfrm>
        </p:spPr>
      </p:pic>
      <p:sp>
        <p:nvSpPr>
          <p:cNvPr id="3" name="TextBox 2"/>
          <p:cNvSpPr txBox="1"/>
          <p:nvPr/>
        </p:nvSpPr>
        <p:spPr>
          <a:xfrm>
            <a:off x="2252133" y="3098802"/>
            <a:ext cx="2257925" cy="523220"/>
          </a:xfrm>
          <a:prstGeom prst="rect">
            <a:avLst/>
          </a:prstGeom>
          <a:noFill/>
        </p:spPr>
        <p:txBody>
          <a:bodyPr wrap="none" rtlCol="0">
            <a:spAutoFit/>
          </a:bodyPr>
          <a:lstStyle/>
          <a:p>
            <a:r>
              <a:rPr lang="en-US" sz="2800" dirty="0" smtClean="0">
                <a:solidFill>
                  <a:srgbClr val="FF0000"/>
                </a:solidFill>
              </a:rPr>
              <a:t>P &lt; 0.0000077</a:t>
            </a:r>
            <a:endParaRPr lang="en-US" sz="2800" dirty="0">
              <a:solidFill>
                <a:srgbClr val="FF0000"/>
              </a:solidFill>
            </a:endParaRPr>
          </a:p>
        </p:txBody>
      </p:sp>
    </p:spTree>
    <p:extLst>
      <p:ext uri="{BB962C8B-B14F-4D97-AF65-F5344CB8AC3E}">
        <p14:creationId xmlns:p14="http://schemas.microsoft.com/office/powerpoint/2010/main" val="2290277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eep_disorder.pdf"/>
          <p:cNvPicPr>
            <a:picLocks noGrp="1" noChangeAspect="1"/>
          </p:cNvPicPr>
          <p:nvPr>
            <p:ph idx="1"/>
          </p:nvPr>
        </p:nvPicPr>
        <p:blipFill>
          <a:blip r:embed="rId2">
            <a:extLst>
              <a:ext uri="{28A0092B-C50C-407E-A947-70E740481C1C}">
                <a14:useLocalDpi xmlns:a14="http://schemas.microsoft.com/office/drawing/2010/main" val="0"/>
              </a:ext>
            </a:extLst>
          </a:blip>
          <a:srcRect l="-25763" r="-25763"/>
          <a:stretch>
            <a:fillRect/>
          </a:stretch>
        </p:blipFill>
        <p:spPr>
          <a:xfrm>
            <a:off x="-1692553" y="254000"/>
            <a:ext cx="12008113" cy="6604000"/>
          </a:xfrm>
        </p:spPr>
      </p:pic>
      <p:sp>
        <p:nvSpPr>
          <p:cNvPr id="5" name="TextBox 4"/>
          <p:cNvSpPr txBox="1"/>
          <p:nvPr/>
        </p:nvSpPr>
        <p:spPr>
          <a:xfrm>
            <a:off x="1960863" y="2498181"/>
            <a:ext cx="4000852" cy="954107"/>
          </a:xfrm>
          <a:prstGeom prst="rect">
            <a:avLst/>
          </a:prstGeom>
          <a:solidFill>
            <a:srgbClr val="FFF9A2"/>
          </a:solidFill>
          <a:ln>
            <a:solidFill>
              <a:srgbClr val="000000"/>
            </a:solidFill>
          </a:ln>
        </p:spPr>
        <p:txBody>
          <a:bodyPr wrap="square" rtlCol="0">
            <a:spAutoFit/>
          </a:bodyPr>
          <a:lstStyle/>
          <a:p>
            <a:r>
              <a:rPr lang="en-US" sz="2800" dirty="0" smtClean="0"/>
              <a:t>U.S. Market is 25% of   World Market of Roundup</a:t>
            </a:r>
            <a:endParaRPr lang="en-US" sz="2800" dirty="0"/>
          </a:p>
        </p:txBody>
      </p:sp>
    </p:spTree>
    <p:extLst>
      <p:ext uri="{BB962C8B-B14F-4D97-AF65-F5344CB8AC3E}">
        <p14:creationId xmlns:p14="http://schemas.microsoft.com/office/powerpoint/2010/main" val="36085132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Content Placeholder 2"/>
          <p:cNvSpPr txBox="1">
            <a:spLocks/>
          </p:cNvSpPr>
          <p:nvPr/>
        </p:nvSpPr>
        <p:spPr>
          <a:xfrm>
            <a:off x="457200" y="1600201"/>
            <a:ext cx="8229600" cy="3649132"/>
          </a:xfrm>
          <a:prstGeom prst="rect">
            <a:avLst/>
          </a:prstGeom>
          <a:solidFill>
            <a:srgbClr val="FFF8A0"/>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 </a:t>
            </a:r>
          </a:p>
          <a:p>
            <a:pPr marL="0" indent="0" algn="ctr">
              <a:buFont typeface="Arial"/>
              <a:buNone/>
            </a:pPr>
            <a:r>
              <a:rPr lang="en-US" sz="3600" b="1" dirty="0" smtClean="0"/>
              <a:t> Sleep disorder is associated </a:t>
            </a:r>
            <a:r>
              <a:rPr lang="pl-PL" sz="3600" b="1" dirty="0" err="1" smtClean="0"/>
              <a:t>wi</a:t>
            </a:r>
            <a:r>
              <a:rPr lang="en-US" sz="3600" b="1" dirty="0" err="1" smtClean="0"/>
              <a:t>th</a:t>
            </a:r>
            <a:r>
              <a:rPr lang="en-US" sz="3600" b="1" dirty="0" smtClean="0"/>
              <a:t> depression, Alzheimer’s disease, dementia, Parkinson’s disease,  ADHD, multiple sclerosis and autism. </a:t>
            </a:r>
          </a:p>
          <a:p>
            <a:pPr marL="0" indent="0" algn="ctr">
              <a:buFont typeface="Arial"/>
              <a:buNone/>
            </a:pPr>
            <a:endParaRPr lang="en-US" sz="3600" dirty="0"/>
          </a:p>
        </p:txBody>
      </p:sp>
    </p:spTree>
    <p:extLst>
      <p:ext uri="{BB962C8B-B14F-4D97-AF65-F5344CB8AC3E}">
        <p14:creationId xmlns:p14="http://schemas.microsoft.com/office/powerpoint/2010/main" val="32416839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solidFill>
                  <a:srgbClr val="FF0000"/>
                </a:solidFill>
              </a:rPr>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7757479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4513"/>
            <a:ext cx="8229600" cy="4525963"/>
          </a:xfrm>
        </p:spPr>
        <p:txBody>
          <a:bodyPr>
            <a:normAutofit lnSpcReduction="10000"/>
          </a:bodyPr>
          <a:lstStyle/>
          <a:p>
            <a:r>
              <a:rPr lang="en-US" dirty="0" smtClean="0"/>
              <a:t>Cholesterol sulfate supplies                        oxygen, sulfur, cholesterol,                   energy energy and negative charge to                                   all the tissues</a:t>
            </a:r>
          </a:p>
          <a:p>
            <a:r>
              <a:rPr lang="en-US" dirty="0" smtClean="0"/>
              <a:t>Sulfate is synthesized from sulfide in skin and blood stream utilizing energy in sunlight</a:t>
            </a:r>
          </a:p>
          <a:p>
            <a:pPr lvl="1"/>
            <a:r>
              <a:rPr lang="en-US" dirty="0" smtClean="0"/>
              <a:t>Protects from UV damage and keeps microbes out</a:t>
            </a:r>
          </a:p>
          <a:p>
            <a:r>
              <a:rPr lang="en-US" dirty="0" smtClean="0"/>
              <a:t>Endothelial Nitric Oxide </a:t>
            </a:r>
            <a:r>
              <a:rPr lang="en-US" dirty="0" err="1" smtClean="0"/>
              <a:t>Synthase</a:t>
            </a:r>
            <a:r>
              <a:rPr lang="en-US" dirty="0" smtClean="0"/>
              <a:t>               (</a:t>
            </a:r>
            <a:r>
              <a:rPr lang="en-US" dirty="0" err="1" smtClean="0"/>
              <a:t>eNOS</a:t>
            </a:r>
            <a:r>
              <a:rPr lang="en-US" dirty="0" smtClean="0"/>
              <a:t>) performs the magic</a:t>
            </a:r>
            <a:endParaRPr lang="en-US" dirty="0"/>
          </a:p>
        </p:txBody>
      </p:sp>
      <p:pic>
        <p:nvPicPr>
          <p:cNvPr id="4" name="Picture 3" descr="sun.gif"/>
          <p:cNvPicPr>
            <a:picLocks noChangeAspect="1"/>
          </p:cNvPicPr>
          <p:nvPr/>
        </p:nvPicPr>
        <p:blipFill>
          <a:blip r:embed="rId2"/>
          <a:stretch>
            <a:fillRect/>
          </a:stretch>
        </p:blipFill>
        <p:spPr>
          <a:xfrm>
            <a:off x="6031379" y="470000"/>
            <a:ext cx="2655421" cy="2562692"/>
          </a:xfrm>
          <a:prstGeom prst="rect">
            <a:avLst/>
          </a:prstGeom>
        </p:spPr>
      </p:pic>
      <p:pic>
        <p:nvPicPr>
          <p:cNvPr id="5" name="Picture 4" descr="Recombinant_Human_Nitric_Oxide_Synthase_3_Endothelial.jpg"/>
          <p:cNvPicPr>
            <a:picLocks noChangeAspect="1"/>
          </p:cNvPicPr>
          <p:nvPr/>
        </p:nvPicPr>
        <p:blipFill>
          <a:blip r:embed="rId3"/>
          <a:stretch>
            <a:fillRect/>
          </a:stretch>
        </p:blipFill>
        <p:spPr>
          <a:xfrm>
            <a:off x="6666360" y="4587446"/>
            <a:ext cx="2477640" cy="2477640"/>
          </a:xfrm>
          <a:prstGeom prst="rect">
            <a:avLst/>
          </a:prstGeom>
        </p:spPr>
      </p:pic>
      <p:sp>
        <p:nvSpPr>
          <p:cNvPr id="6" name="TextBox 5"/>
          <p:cNvSpPr txBox="1"/>
          <p:nvPr/>
        </p:nvSpPr>
        <p:spPr>
          <a:xfrm>
            <a:off x="457200" y="5738955"/>
            <a:ext cx="6438779" cy="584776"/>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The skin is a solar powered battery!</a:t>
            </a:r>
          </a:p>
        </p:txBody>
      </p:sp>
      <p:sp>
        <p:nvSpPr>
          <p:cNvPr id="2" name="Title 1"/>
          <p:cNvSpPr>
            <a:spLocks noGrp="1"/>
          </p:cNvSpPr>
          <p:nvPr>
            <p:ph type="title"/>
          </p:nvPr>
        </p:nvSpPr>
        <p:spPr>
          <a:xfrm>
            <a:off x="457200" y="27664"/>
            <a:ext cx="8229600" cy="1143000"/>
          </a:xfrm>
        </p:spPr>
        <p:txBody>
          <a:bodyPr/>
          <a:lstStyle/>
          <a:p>
            <a:r>
              <a:rPr lang="en-US" b="1" dirty="0" smtClean="0"/>
              <a:t>A Provocative Proposal</a:t>
            </a:r>
            <a:endParaRPr lang="en-US" b="1" dirty="0"/>
          </a:p>
        </p:txBody>
      </p:sp>
    </p:spTree>
    <p:extLst>
      <p:ext uri="{BB962C8B-B14F-4D97-AF65-F5344CB8AC3E}">
        <p14:creationId xmlns:p14="http://schemas.microsoft.com/office/powerpoint/2010/main" val="2477894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ombinant_Human_Nitric_Oxide_Synthase_3_Endothelial.jpg"/>
          <p:cNvPicPr>
            <a:picLocks noChangeAspect="1"/>
          </p:cNvPicPr>
          <p:nvPr/>
        </p:nvPicPr>
        <p:blipFill>
          <a:blip r:embed="rId2"/>
          <a:stretch>
            <a:fillRect/>
          </a:stretch>
        </p:blipFill>
        <p:spPr>
          <a:xfrm>
            <a:off x="6248400" y="1116113"/>
            <a:ext cx="2895600" cy="2895600"/>
          </a:xfrm>
          <a:prstGeom prst="rect">
            <a:avLst/>
          </a:prstGeom>
        </p:spPr>
      </p:pic>
      <p:sp>
        <p:nvSpPr>
          <p:cNvPr id="2" name="Title 1"/>
          <p:cNvSpPr>
            <a:spLocks noGrp="1"/>
          </p:cNvSpPr>
          <p:nvPr>
            <p:ph type="title"/>
          </p:nvPr>
        </p:nvSpPr>
        <p:spPr/>
        <p:txBody>
          <a:bodyPr/>
          <a:lstStyle/>
          <a:p>
            <a:r>
              <a:rPr lang="en-US" b="1" dirty="0" err="1" smtClean="0"/>
              <a:t>eNOS</a:t>
            </a:r>
            <a:r>
              <a:rPr lang="en-US" b="1" dirty="0" smtClean="0"/>
              <a:t> is Very Vulnerable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04800" y="1409171"/>
            <a:ext cx="8229600" cy="4525963"/>
          </a:xfrm>
        </p:spPr>
        <p:txBody>
          <a:bodyPr>
            <a:normAutofit fontScale="92500"/>
          </a:bodyPr>
          <a:lstStyle/>
          <a:p>
            <a:r>
              <a:rPr lang="en-US" dirty="0" err="1" smtClean="0"/>
              <a:t>eNOS</a:t>
            </a:r>
            <a:r>
              <a:rPr lang="en-US" dirty="0" smtClean="0"/>
              <a:t> depends on:</a:t>
            </a:r>
          </a:p>
          <a:p>
            <a:pPr lvl="1"/>
            <a:r>
              <a:rPr lang="en-US" dirty="0" err="1" smtClean="0"/>
              <a:t>Cobalamin</a:t>
            </a:r>
            <a:r>
              <a:rPr lang="en-US" dirty="0" smtClean="0"/>
              <a:t> (vitamin B12, cobalt)</a:t>
            </a:r>
          </a:p>
          <a:p>
            <a:pPr lvl="1"/>
            <a:r>
              <a:rPr lang="en-US" dirty="0" err="1" smtClean="0"/>
              <a:t>Heme</a:t>
            </a:r>
            <a:r>
              <a:rPr lang="en-US" dirty="0" smtClean="0"/>
              <a:t> iron, sulfur, zinc, oxygen</a:t>
            </a:r>
          </a:p>
          <a:p>
            <a:pPr lvl="1"/>
            <a:r>
              <a:rPr lang="en-US" dirty="0" smtClean="0"/>
              <a:t>Glutathione</a:t>
            </a:r>
          </a:p>
          <a:p>
            <a:pPr lvl="1"/>
            <a:r>
              <a:rPr lang="en-US" dirty="0" smtClean="0"/>
              <a:t>Sunlight</a:t>
            </a:r>
          </a:p>
          <a:p>
            <a:pPr lvl="1"/>
            <a:r>
              <a:rPr lang="en-US" dirty="0" smtClean="0"/>
              <a:t>Tryptophan: converts UV to blue light; source of NAD</a:t>
            </a:r>
            <a:endParaRPr lang="en-US" dirty="0"/>
          </a:p>
          <a:p>
            <a:r>
              <a:rPr lang="en-US" dirty="0" err="1" smtClean="0"/>
              <a:t>eNOS</a:t>
            </a:r>
            <a:r>
              <a:rPr lang="en-US" dirty="0" smtClean="0"/>
              <a:t> is a cytochrome P450 enzyme:</a:t>
            </a:r>
          </a:p>
          <a:p>
            <a:pPr lvl="1"/>
            <a:r>
              <a:rPr lang="en-US" dirty="0" smtClean="0"/>
              <a:t>Highly vulnerable to various environmental toxicants like mercury, aluminum, glyphosate, etc.</a:t>
            </a:r>
          </a:p>
        </p:txBody>
      </p:sp>
      <p:sp>
        <p:nvSpPr>
          <p:cNvPr id="5" name="TextBox 4"/>
          <p:cNvSpPr txBox="1"/>
          <p:nvPr/>
        </p:nvSpPr>
        <p:spPr>
          <a:xfrm>
            <a:off x="457200" y="6400800"/>
            <a:ext cx="4513901" cy="369332"/>
          </a:xfrm>
          <a:prstGeom prst="rect">
            <a:avLst/>
          </a:prstGeom>
          <a:noFill/>
        </p:spPr>
        <p:txBody>
          <a:bodyPr wrap="none" rtlCol="0">
            <a:spAutoFit/>
          </a:bodyPr>
          <a:lstStyle/>
          <a:p>
            <a:r>
              <a:rPr lang="en-US" dirty="0">
                <a:solidFill>
                  <a:srgbClr val="FF0000"/>
                </a:solidFill>
              </a:rPr>
              <a:t>*</a:t>
            </a:r>
            <a:r>
              <a:rPr lang="en-US" dirty="0"/>
              <a:t>S. Seneff et al., Entropy 2012, 14, 2492-2530.</a:t>
            </a:r>
          </a:p>
        </p:txBody>
      </p:sp>
    </p:spTree>
    <p:extLst>
      <p:ext uri="{BB962C8B-B14F-4D97-AF65-F5344CB8AC3E}">
        <p14:creationId xmlns:p14="http://schemas.microsoft.com/office/powerpoint/2010/main" val="35299711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Cholesterol and Cholesterol Sulfate</a:t>
            </a:r>
            <a:endParaRPr lang="en-US" b="1" dirty="0"/>
          </a:p>
        </p:txBody>
      </p:sp>
      <p:pic>
        <p:nvPicPr>
          <p:cNvPr id="4" name="Content Placeholder 3" descr="cholesterol_sulfate.png"/>
          <p:cNvPicPr>
            <a:picLocks noGrp="1" noChangeAspect="1"/>
          </p:cNvPicPr>
          <p:nvPr>
            <p:ph idx="1"/>
          </p:nvPr>
        </p:nvPicPr>
        <p:blipFill>
          <a:blip r:embed="rId3"/>
          <a:srcRect l="-36118" r="-36118"/>
          <a:stretch>
            <a:fillRect/>
          </a:stretch>
        </p:blipFill>
        <p:spPr>
          <a:xfrm>
            <a:off x="2150424" y="1600200"/>
            <a:ext cx="8229600" cy="4525963"/>
          </a:xfrm>
        </p:spPr>
      </p:pic>
      <p:sp>
        <p:nvSpPr>
          <p:cNvPr id="5" name="Freeform 4"/>
          <p:cNvSpPr/>
          <p:nvPr/>
        </p:nvSpPr>
        <p:spPr>
          <a:xfrm>
            <a:off x="3661094" y="4989011"/>
            <a:ext cx="2023600" cy="1635287"/>
          </a:xfrm>
          <a:custGeom>
            <a:avLst/>
            <a:gdLst>
              <a:gd name="connsiteX0" fmla="*/ 1179383 w 2023600"/>
              <a:gd name="connsiteY0" fmla="*/ 0 h 1635287"/>
              <a:gd name="connsiteX1" fmla="*/ 15120 w 2023600"/>
              <a:gd name="connsiteY1" fmla="*/ 408192 h 1635287"/>
              <a:gd name="connsiteX2" fmla="*/ 1088661 w 2023600"/>
              <a:gd name="connsiteY2" fmla="*/ 1542058 h 1635287"/>
              <a:gd name="connsiteX3" fmla="*/ 1890037 w 2023600"/>
              <a:gd name="connsiteY3" fmla="*/ 967565 h 1635287"/>
              <a:gd name="connsiteX4" fmla="*/ 1890037 w 2023600"/>
              <a:gd name="connsiteY4" fmla="*/ 408192 h 1635287"/>
              <a:gd name="connsiteX5" fmla="*/ 1179383 w 2023600"/>
              <a:gd name="connsiteY5" fmla="*/ 0 h 16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600" h="1635287">
                <a:moveTo>
                  <a:pt x="1179383" y="0"/>
                </a:moveTo>
                <a:cubicBezTo>
                  <a:pt x="866897" y="0"/>
                  <a:pt x="30240" y="151182"/>
                  <a:pt x="15120" y="408192"/>
                </a:cubicBezTo>
                <a:cubicBezTo>
                  <a:pt x="0" y="665202"/>
                  <a:pt x="776175" y="1448829"/>
                  <a:pt x="1088661" y="1542058"/>
                </a:cubicBezTo>
                <a:cubicBezTo>
                  <a:pt x="1401147" y="1635287"/>
                  <a:pt x="1756474" y="1156543"/>
                  <a:pt x="1890037" y="967565"/>
                </a:cubicBezTo>
                <a:cubicBezTo>
                  <a:pt x="2023600" y="778587"/>
                  <a:pt x="2005959" y="574492"/>
                  <a:pt x="1890037" y="408192"/>
                </a:cubicBezTo>
                <a:cubicBezTo>
                  <a:pt x="1774115" y="241892"/>
                  <a:pt x="1491869" y="0"/>
                  <a:pt x="1179383" y="0"/>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84462" y="4399398"/>
            <a:ext cx="1276644" cy="461665"/>
          </a:xfrm>
          <a:prstGeom prst="rect">
            <a:avLst/>
          </a:prstGeom>
          <a:noFill/>
        </p:spPr>
        <p:txBody>
          <a:bodyPr wrap="none" rtlCol="0">
            <a:spAutoFit/>
          </a:bodyPr>
          <a:lstStyle/>
          <a:p>
            <a:r>
              <a:rPr lang="en-US" sz="2400" dirty="0" smtClean="0">
                <a:solidFill>
                  <a:srgbClr val="FF0000"/>
                </a:solidFill>
                <a:latin typeface="Apple Casual"/>
              </a:rPr>
              <a:t>SULFATE</a:t>
            </a:r>
            <a:endParaRPr lang="en-US" sz="2400" dirty="0">
              <a:solidFill>
                <a:srgbClr val="FF0000"/>
              </a:solidFill>
              <a:latin typeface="Apple Casual"/>
            </a:endParaRPr>
          </a:p>
        </p:txBody>
      </p:sp>
      <p:sp>
        <p:nvSpPr>
          <p:cNvPr id="7" name="TextBox 6"/>
          <p:cNvSpPr txBox="1"/>
          <p:nvPr/>
        </p:nvSpPr>
        <p:spPr>
          <a:xfrm>
            <a:off x="306937" y="1928629"/>
            <a:ext cx="3354157" cy="2554545"/>
          </a:xfrm>
          <a:prstGeom prst="rect">
            <a:avLst/>
          </a:prstGeom>
          <a:solidFill>
            <a:srgbClr val="FFFFD8"/>
          </a:solidFill>
          <a:effectLst>
            <a:outerShdw blurRad="50800" dist="38100" dir="2700000">
              <a:srgbClr val="000000">
                <a:alpha val="43000"/>
              </a:srgbClr>
            </a:outerShdw>
          </a:effectLst>
        </p:spPr>
        <p:txBody>
          <a:bodyPr wrap="square" rtlCol="0">
            <a:spAutoFit/>
          </a:bodyPr>
          <a:lstStyle/>
          <a:p>
            <a:r>
              <a:rPr lang="en-US" sz="3200" dirty="0" err="1" smtClean="0"/>
              <a:t>Sulfation</a:t>
            </a:r>
            <a:r>
              <a:rPr lang="en-US" sz="3200" dirty="0" smtClean="0"/>
              <a:t> makes cholesterol water-soluble and therefore much easier to transport</a:t>
            </a:r>
            <a:endParaRPr lang="en-US" sz="3200" dirty="0"/>
          </a:p>
        </p:txBody>
      </p:sp>
    </p:spTree>
    <p:extLst>
      <p:ext uri="{BB962C8B-B14F-4D97-AF65-F5344CB8AC3E}">
        <p14:creationId xmlns:p14="http://schemas.microsoft.com/office/powerpoint/2010/main" val="2489828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Heart Disease Mortality and Sunlight</a:t>
            </a:r>
            <a:r>
              <a:rPr lang="en-US" b="1" dirty="0" smtClean="0">
                <a:solidFill>
                  <a:srgbClr val="FF0000"/>
                </a:solidFill>
              </a:rPr>
              <a:t>*</a:t>
            </a:r>
            <a:endParaRPr lang="en-US" b="1" dirty="0">
              <a:solidFill>
                <a:srgbClr val="FF0000"/>
              </a:solidFill>
            </a:endParaRPr>
          </a:p>
        </p:txBody>
      </p:sp>
      <p:pic>
        <p:nvPicPr>
          <p:cNvPr id="6" name="Content Placeholder 5" descr="sunlight_heart_disease.png"/>
          <p:cNvPicPr>
            <a:picLocks noGrp="1" noChangeAspect="1"/>
          </p:cNvPicPr>
          <p:nvPr>
            <p:ph idx="1"/>
          </p:nvPr>
        </p:nvPicPr>
        <p:blipFill>
          <a:blip r:embed="rId3"/>
          <a:srcRect l="-10192" r="-10192"/>
          <a:stretch>
            <a:fillRect/>
          </a:stretch>
        </p:blipFill>
        <p:spPr/>
      </p:pic>
      <p:sp>
        <p:nvSpPr>
          <p:cNvPr id="7" name="TextBox 6"/>
          <p:cNvSpPr txBox="1"/>
          <p:nvPr/>
        </p:nvSpPr>
        <p:spPr>
          <a:xfrm>
            <a:off x="3486382" y="6417733"/>
            <a:ext cx="5657618" cy="461665"/>
          </a:xfrm>
          <a:prstGeom prst="rect">
            <a:avLst/>
          </a:prstGeom>
          <a:noFill/>
        </p:spPr>
        <p:txBody>
          <a:bodyPr wrap="none" rtlCol="0">
            <a:spAutoFit/>
          </a:bodyPr>
          <a:lstStyle/>
          <a:p>
            <a:r>
              <a:rPr lang="en-US" sz="2400" dirty="0" smtClean="0">
                <a:solidFill>
                  <a:srgbClr val="FF0000"/>
                </a:solidFill>
              </a:rPr>
              <a:t>*</a:t>
            </a:r>
            <a:r>
              <a:rPr lang="en-US" sz="2400" dirty="0" smtClean="0"/>
              <a:t>Grimes et al.,  Q. J. Med. 1996; 89:579-589</a:t>
            </a:r>
            <a:endParaRPr lang="en-US" sz="2400" dirty="0"/>
          </a:p>
        </p:txBody>
      </p:sp>
    </p:spTree>
    <p:extLst>
      <p:ext uri="{BB962C8B-B14F-4D97-AF65-F5344CB8AC3E}">
        <p14:creationId xmlns:p14="http://schemas.microsoft.com/office/powerpoint/2010/main" val="23519422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618"/>
            <a:ext cx="8229600" cy="1143000"/>
          </a:xfrm>
        </p:spPr>
        <p:txBody>
          <a:bodyPr>
            <a:normAutofit fontScale="90000"/>
          </a:bodyPr>
          <a:lstStyle/>
          <a:p>
            <a:r>
              <a:rPr lang="en-US" b="1" dirty="0" smtClean="0"/>
              <a:t>Swedish Population Study on </a:t>
            </a:r>
            <a:br>
              <a:rPr lang="en-US" b="1" dirty="0" smtClean="0"/>
            </a:br>
            <a:r>
              <a:rPr lang="en-US" b="1" dirty="0" smtClean="0"/>
              <a:t>Sun Exposure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398180"/>
            <a:ext cx="8229600" cy="4525963"/>
          </a:xfrm>
        </p:spPr>
        <p:txBody>
          <a:bodyPr/>
          <a:lstStyle/>
          <a:p>
            <a:pPr marL="0" indent="0">
              <a:buNone/>
            </a:pPr>
            <a:r>
              <a:rPr lang="en-US" dirty="0" smtClean="0"/>
              <a:t>“We </a:t>
            </a:r>
            <a:r>
              <a:rPr lang="en-US" dirty="0"/>
              <a:t>found that all-cause mortality was inversely related to sun exposure habits. The mortality rate amongst avoiders of sun exposure was </a:t>
            </a:r>
            <a:r>
              <a:rPr lang="en-US" dirty="0" smtClean="0"/>
              <a:t>approximately </a:t>
            </a:r>
            <a:r>
              <a:rPr lang="en-US" i="1" dirty="0">
                <a:solidFill>
                  <a:srgbClr val="FF0000"/>
                </a:solidFill>
              </a:rPr>
              <a:t>twofold higher </a:t>
            </a:r>
            <a:r>
              <a:rPr lang="en-US" dirty="0"/>
              <a:t>compared with the highest sun exposure </a:t>
            </a:r>
            <a:r>
              <a:rPr lang="en-US" dirty="0" smtClean="0"/>
              <a:t>group” </a:t>
            </a:r>
            <a:endParaRPr lang="en-US" dirty="0"/>
          </a:p>
          <a:p>
            <a:endParaRPr lang="en-US" dirty="0"/>
          </a:p>
        </p:txBody>
      </p:sp>
      <p:sp>
        <p:nvSpPr>
          <p:cNvPr id="4" name="TextBox 3"/>
          <p:cNvSpPr txBox="1"/>
          <p:nvPr/>
        </p:nvSpPr>
        <p:spPr>
          <a:xfrm>
            <a:off x="1067912" y="6464774"/>
            <a:ext cx="7167622" cy="707886"/>
          </a:xfrm>
          <a:prstGeom prst="rect">
            <a:avLst/>
          </a:prstGeom>
          <a:noFill/>
        </p:spPr>
        <p:txBody>
          <a:bodyPr wrap="none" rtlCol="0">
            <a:spAutoFit/>
          </a:bodyPr>
          <a:lstStyle/>
          <a:p>
            <a:r>
              <a:rPr lang="en-US" sz="2000" dirty="0" smtClean="0">
                <a:solidFill>
                  <a:srgbClr val="FF0000"/>
                </a:solidFill>
              </a:rPr>
              <a:t>*</a:t>
            </a:r>
            <a:r>
              <a:rPr lang="en-US" sz="2000" dirty="0" smtClean="0"/>
              <a:t>PG </a:t>
            </a:r>
            <a:r>
              <a:rPr lang="en-US" sz="2000" dirty="0" err="1" smtClean="0"/>
              <a:t>Lindqvist</a:t>
            </a:r>
            <a:r>
              <a:rPr lang="en-US" sz="2000" dirty="0"/>
              <a:t> </a:t>
            </a:r>
            <a:r>
              <a:rPr lang="en-US" sz="2000" dirty="0" smtClean="0"/>
              <a:t>et al., </a:t>
            </a:r>
            <a:r>
              <a:rPr lang="en-US" sz="2000" dirty="0"/>
              <a:t>Journal of Internal Medicine, 2014, 276; 77–86 </a:t>
            </a:r>
          </a:p>
          <a:p>
            <a:endParaRPr lang="en-US" sz="2000" dirty="0"/>
          </a:p>
        </p:txBody>
      </p:sp>
      <p:pic>
        <p:nvPicPr>
          <p:cNvPr id="5" name="Picture 4" descr="sunbath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762" y="3975868"/>
            <a:ext cx="3987394" cy="2488906"/>
          </a:xfrm>
          <a:prstGeom prst="rect">
            <a:avLst/>
          </a:prstGeom>
        </p:spPr>
      </p:pic>
    </p:spTree>
    <p:extLst>
      <p:ext uri="{BB962C8B-B14F-4D97-AF65-F5344CB8AC3E}">
        <p14:creationId xmlns:p14="http://schemas.microsoft.com/office/powerpoint/2010/main" val="23406494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Sulfate is Vastly Underappreciated!</a:t>
            </a:r>
            <a:endParaRPr lang="en-US" b="1" dirty="0"/>
          </a:p>
        </p:txBody>
      </p:sp>
      <p:sp>
        <p:nvSpPr>
          <p:cNvPr id="3" name="Content Placeholder 2"/>
          <p:cNvSpPr>
            <a:spLocks noGrp="1"/>
          </p:cNvSpPr>
          <p:nvPr>
            <p:ph idx="1"/>
          </p:nvPr>
        </p:nvSpPr>
        <p:spPr/>
        <p:txBody>
          <a:bodyPr>
            <a:normAutofit lnSpcReduction="10000"/>
          </a:bodyPr>
          <a:lstStyle/>
          <a:p>
            <a:r>
              <a:rPr lang="en-US" dirty="0" smtClean="0"/>
              <a:t>Sulfate is the 4th most abundant anion in the blood and protects it from coagulating</a:t>
            </a:r>
          </a:p>
          <a:p>
            <a:r>
              <a:rPr lang="en-US" dirty="0" smtClean="0"/>
              <a:t>Detoxifies drugs, food additives, and toxic metals</a:t>
            </a:r>
          </a:p>
          <a:p>
            <a:r>
              <a:rPr lang="en-US" dirty="0" smtClean="0"/>
              <a:t>Essential component of extracellular matrix proteins throughout the tissues and vasculature</a:t>
            </a:r>
          </a:p>
          <a:p>
            <a:r>
              <a:rPr lang="en-US" dirty="0" err="1" smtClean="0"/>
              <a:t>Cerebroside</a:t>
            </a:r>
            <a:r>
              <a:rPr lang="en-US" dirty="0" smtClean="0"/>
              <a:t> sulfate is a major constituent of myelin sheaths surrounding axons in neurons</a:t>
            </a:r>
          </a:p>
          <a:p>
            <a:endParaRPr lang="en-US" dirty="0"/>
          </a:p>
        </p:txBody>
      </p:sp>
    </p:spTree>
    <p:extLst>
      <p:ext uri="{BB962C8B-B14F-4D97-AF65-F5344CB8AC3E}">
        <p14:creationId xmlns:p14="http://schemas.microsoft.com/office/powerpoint/2010/main" val="25393657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39800" y="1905000"/>
            <a:ext cx="7404100" cy="35433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US" dirty="0" smtClean="0">
                <a:latin typeface="Apple Casual"/>
              </a:rPr>
              <a:t> 	</a:t>
            </a:r>
            <a:r>
              <a:rPr lang="en-US" sz="3600" b="1" i="1" dirty="0" smtClean="0"/>
              <a:t>”If we all worked on the assumption that what is accepted as true is really true, there would be little hope of advance.</a:t>
            </a:r>
            <a:r>
              <a:rPr lang="en-US" sz="3600" b="1" i="1" dirty="0"/>
              <a:t>"</a:t>
            </a:r>
            <a:endParaRPr lang="en-US" sz="3294" dirty="0" smtClean="0">
              <a:latin typeface="Apple Casual"/>
            </a:endParaRPr>
          </a:p>
          <a:p>
            <a:pPr>
              <a:buFont typeface="Arial"/>
              <a:buNone/>
            </a:pPr>
            <a:r>
              <a:rPr lang="en-US" sz="3294" dirty="0" smtClean="0">
                <a:latin typeface="Apple Casual"/>
              </a:rPr>
              <a:t>								-- Orville Wright</a:t>
            </a:r>
            <a:endParaRPr lang="en-US" sz="3294" dirty="0" smtClean="0">
              <a:ln>
                <a:solidFill>
                  <a:srgbClr val="FF0000"/>
                </a:solidFill>
              </a:ln>
              <a:latin typeface="Apple Casual"/>
            </a:endParaRPr>
          </a:p>
        </p:txBody>
      </p:sp>
    </p:spTree>
    <p:extLst>
      <p:ext uri="{BB962C8B-B14F-4D97-AF65-F5344CB8AC3E}">
        <p14:creationId xmlns:p14="http://schemas.microsoft.com/office/powerpoint/2010/main" val="40353835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Sulfated Biomolecules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96095"/>
            <a:ext cx="8686800" cy="4525963"/>
          </a:xfrm>
        </p:spPr>
        <p:txBody>
          <a:bodyPr>
            <a:normAutofit fontScale="92500"/>
          </a:bodyPr>
          <a:lstStyle/>
          <a:p>
            <a:r>
              <a:rPr lang="en-US" dirty="0" smtClean="0"/>
              <a:t>Sulfated </a:t>
            </a:r>
            <a:r>
              <a:rPr lang="en-US" dirty="0" err="1" smtClean="0"/>
              <a:t>mucopolysaccharides</a:t>
            </a:r>
            <a:r>
              <a:rPr lang="en-US" dirty="0" smtClean="0"/>
              <a:t> (</a:t>
            </a:r>
            <a:r>
              <a:rPr lang="en-US" dirty="0" err="1" smtClean="0"/>
              <a:t>glycosaminoglycans</a:t>
            </a:r>
            <a:r>
              <a:rPr lang="en-US" dirty="0" smtClean="0"/>
              <a:t>)</a:t>
            </a:r>
          </a:p>
          <a:p>
            <a:r>
              <a:rPr lang="en-US" dirty="0" smtClean="0"/>
              <a:t>Steroid sulfates</a:t>
            </a:r>
          </a:p>
          <a:p>
            <a:r>
              <a:rPr lang="en-US" dirty="0"/>
              <a:t>P</a:t>
            </a:r>
            <a:r>
              <a:rPr lang="en-US" dirty="0" smtClean="0"/>
              <a:t>henol sulfates</a:t>
            </a:r>
          </a:p>
          <a:p>
            <a:r>
              <a:rPr lang="en-US" dirty="0" smtClean="0"/>
              <a:t>Tyrosine sulfate</a:t>
            </a:r>
          </a:p>
          <a:p>
            <a:r>
              <a:rPr lang="en-US" dirty="0" smtClean="0"/>
              <a:t>Bilirubin sulfate</a:t>
            </a:r>
          </a:p>
          <a:p>
            <a:r>
              <a:rPr lang="en-US" dirty="0" err="1" smtClean="0"/>
              <a:t>Arylamine</a:t>
            </a:r>
            <a:r>
              <a:rPr lang="en-US" dirty="0" smtClean="0"/>
              <a:t> sulfates</a:t>
            </a:r>
          </a:p>
          <a:p>
            <a:r>
              <a:rPr lang="en-US" dirty="0"/>
              <a:t>C</a:t>
            </a:r>
            <a:r>
              <a:rPr lang="en-US" dirty="0" smtClean="0"/>
              <a:t>holine sulfate in lichens, fungi and marine algae</a:t>
            </a:r>
          </a:p>
          <a:p>
            <a:r>
              <a:rPr lang="en-US" dirty="0" err="1"/>
              <a:t>S</a:t>
            </a:r>
            <a:r>
              <a:rPr lang="en-US" dirty="0" err="1" smtClean="0"/>
              <a:t>ulfolipids</a:t>
            </a:r>
            <a:endParaRPr lang="en-US" dirty="0"/>
          </a:p>
          <a:p>
            <a:endParaRPr lang="en-US" dirty="0"/>
          </a:p>
        </p:txBody>
      </p:sp>
      <p:sp>
        <p:nvSpPr>
          <p:cNvPr id="4" name="TextBox 3"/>
          <p:cNvSpPr txBox="1"/>
          <p:nvPr/>
        </p:nvSpPr>
        <p:spPr>
          <a:xfrm>
            <a:off x="765835" y="6307040"/>
            <a:ext cx="8378165" cy="461665"/>
          </a:xfrm>
          <a:prstGeom prst="rect">
            <a:avLst/>
          </a:prstGeom>
          <a:noFill/>
        </p:spPr>
        <p:txBody>
          <a:bodyPr wrap="none" rtlCol="0">
            <a:spAutoFit/>
          </a:bodyPr>
          <a:lstStyle/>
          <a:p>
            <a:r>
              <a:rPr lang="en-US" sz="2400" dirty="0">
                <a:solidFill>
                  <a:srgbClr val="FF0000"/>
                </a:solidFill>
              </a:rPr>
              <a:t>*</a:t>
            </a:r>
            <a:r>
              <a:rPr lang="en-US" sz="2400" dirty="0"/>
              <a:t>IH Goldberg, The </a:t>
            </a:r>
            <a:r>
              <a:rPr lang="en-US" sz="2400" dirty="0" err="1"/>
              <a:t>sulfolipids</a:t>
            </a:r>
            <a:r>
              <a:rPr lang="en-US" sz="2400" i="1" dirty="0"/>
              <a:t>. J. </a:t>
            </a:r>
            <a:r>
              <a:rPr lang="en-US" sz="2400" i="1" dirty="0" err="1"/>
              <a:t>Lipi</a:t>
            </a:r>
            <a:r>
              <a:rPr lang="en-US" sz="2400" i="1" dirty="0"/>
              <a:t> Res. </a:t>
            </a:r>
            <a:r>
              <a:rPr lang="en-US" sz="2400" dirty="0"/>
              <a:t>Apr. 1961, 2(2), 103-109.</a:t>
            </a:r>
          </a:p>
        </p:txBody>
      </p:sp>
    </p:spTree>
    <p:extLst>
      <p:ext uri="{BB962C8B-B14F-4D97-AF65-F5344CB8AC3E}">
        <p14:creationId xmlns:p14="http://schemas.microsoft.com/office/powerpoint/2010/main" val="18551609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normAutofit fontScale="90000"/>
          </a:bodyPr>
          <a:lstStyle/>
          <a:p>
            <a:r>
              <a:rPr lang="en-US" b="1" dirty="0" smtClean="0"/>
              <a:t>Sulfated </a:t>
            </a:r>
            <a:r>
              <a:rPr lang="en-US" b="1" dirty="0" err="1" smtClean="0"/>
              <a:t>Glycosaminoglycans</a:t>
            </a:r>
            <a:r>
              <a:rPr lang="en-US" b="1" dirty="0" smtClean="0"/>
              <a:t> (GAGs)</a:t>
            </a:r>
            <a:br>
              <a:rPr lang="en-US" b="1" dirty="0" smtClean="0"/>
            </a:br>
            <a:r>
              <a:rPr lang="en-US" b="1" dirty="0" smtClean="0"/>
              <a:t>(also called “</a:t>
            </a:r>
            <a:r>
              <a:rPr lang="en-US" b="1" dirty="0" err="1" smtClean="0"/>
              <a:t>Mucopolysaccharides</a:t>
            </a:r>
            <a:r>
              <a:rPr lang="en-US" b="1" dirty="0" smtClean="0"/>
              <a:t>”)</a:t>
            </a:r>
            <a:endParaRPr lang="en-US" b="1" dirty="0"/>
          </a:p>
        </p:txBody>
      </p:sp>
      <p:pic>
        <p:nvPicPr>
          <p:cNvPr id="4" name="Content Placeholder 3" descr="sulfated_proteoglycans.gif"/>
          <p:cNvPicPr>
            <a:picLocks noGrp="1" noChangeAspect="1"/>
          </p:cNvPicPr>
          <p:nvPr>
            <p:ph idx="1"/>
          </p:nvPr>
        </p:nvPicPr>
        <p:blipFill>
          <a:blip r:embed="rId2"/>
          <a:srcRect l="-48228" r="-48228"/>
          <a:stretch>
            <a:fillRect/>
          </a:stretch>
        </p:blipFill>
        <p:spPr>
          <a:xfrm>
            <a:off x="1337421" y="1155700"/>
            <a:ext cx="9952879" cy="5473700"/>
          </a:xfrm>
        </p:spPr>
      </p:pic>
      <p:sp>
        <p:nvSpPr>
          <p:cNvPr id="5" name="Content Placeholder 2"/>
          <p:cNvSpPr txBox="1">
            <a:spLocks/>
          </p:cNvSpPr>
          <p:nvPr/>
        </p:nvSpPr>
        <p:spPr>
          <a:xfrm>
            <a:off x="457200" y="1155700"/>
            <a:ext cx="3302000" cy="502920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Prominent in extracellular matrix of </a:t>
            </a:r>
            <a:r>
              <a:rPr kumimoji="0" lang="en-US" sz="3200" i="1" u="none" strike="noStrike" kern="1200" cap="none" spc="0" normalizeH="0" baseline="0" noProof="0" dirty="0" smtClean="0">
                <a:ln>
                  <a:noFill/>
                </a:ln>
                <a:solidFill>
                  <a:schemeClr val="tx1"/>
                </a:solidFill>
                <a:effectLst/>
                <a:uLnTx/>
                <a:uFillTx/>
                <a:latin typeface="+mn-lt"/>
                <a:ea typeface="+mn-ea"/>
                <a:cs typeface="+mn-cs"/>
              </a:rPr>
              <a:t>all cells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Amount of sulfate depends on availability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Crucial for maintaining negative charge and protecting from infection</a:t>
            </a:r>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5829300" y="26162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70600" y="4876800"/>
            <a:ext cx="469900" cy="3048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29300" y="3975100"/>
            <a:ext cx="482600" cy="254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816600" y="5359400"/>
            <a:ext cx="482600" cy="3429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096000" y="62230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711700" y="6210300"/>
            <a:ext cx="469900" cy="406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29300" y="1244600"/>
            <a:ext cx="482600" cy="2794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77800" y="6337300"/>
            <a:ext cx="4470400" cy="369332"/>
          </a:xfrm>
          <a:prstGeom prst="rect">
            <a:avLst/>
          </a:prstGeom>
          <a:noFill/>
        </p:spPr>
        <p:txBody>
          <a:bodyPr wrap="square" rtlCol="0">
            <a:spAutoFit/>
          </a:bodyPr>
          <a:lstStyle/>
          <a:p>
            <a:r>
              <a:rPr lang="en-US" dirty="0" err="1" smtClean="0"/>
              <a:t>http://www.science-autism.org/sulphate.htm</a:t>
            </a:r>
            <a:endParaRPr lang="en-US" dirty="0"/>
          </a:p>
        </p:txBody>
      </p:sp>
    </p:spTree>
    <p:extLst>
      <p:ext uri="{BB962C8B-B14F-4D97-AF65-F5344CB8AC3E}">
        <p14:creationId xmlns:p14="http://schemas.microsoft.com/office/powerpoint/2010/main" val="33021017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posures_increase_sulfate.png"/>
          <p:cNvPicPr>
            <a:picLocks noGrp="1" noChangeAspect="1"/>
          </p:cNvPicPr>
          <p:nvPr>
            <p:ph idx="1"/>
          </p:nvPr>
        </p:nvPicPr>
        <p:blipFill>
          <a:blip r:embed="rId3">
            <a:extLst>
              <a:ext uri="{28A0092B-C50C-407E-A947-70E740481C1C}">
                <a14:useLocalDpi xmlns:a14="http://schemas.microsoft.com/office/drawing/2010/main" val="0"/>
              </a:ext>
            </a:extLst>
          </a:blip>
          <a:srcRect l="-4924" r="-4924"/>
          <a:stretch>
            <a:fillRect/>
          </a:stretch>
        </p:blipFill>
        <p:spPr>
          <a:xfrm>
            <a:off x="-197928" y="1187812"/>
            <a:ext cx="9327853" cy="5129960"/>
          </a:xfrm>
        </p:spPr>
      </p:pic>
      <p:sp>
        <p:nvSpPr>
          <p:cNvPr id="2" name="Title 1"/>
          <p:cNvSpPr>
            <a:spLocks noGrp="1"/>
          </p:cNvSpPr>
          <p:nvPr>
            <p:ph type="title"/>
          </p:nvPr>
        </p:nvSpPr>
        <p:spPr>
          <a:xfrm>
            <a:off x="457200" y="2618"/>
            <a:ext cx="8229600" cy="1143000"/>
          </a:xfrm>
          <a:solidFill>
            <a:schemeClr val="bg1"/>
          </a:solidFill>
        </p:spPr>
        <p:txBody>
          <a:bodyPr>
            <a:normAutofit fontScale="90000"/>
          </a:bodyPr>
          <a:lstStyle/>
          <a:p>
            <a:r>
              <a:rPr lang="en-US" b="1" dirty="0" smtClean="0"/>
              <a:t>Various Factors that Increase Sulfate</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2713480" y="1145618"/>
            <a:ext cx="6269827" cy="1323439"/>
          </a:xfrm>
          <a:prstGeom prst="rect">
            <a:avLst/>
          </a:prstGeom>
          <a:solidFill>
            <a:srgbClr val="FFF9A2"/>
          </a:solidFill>
          <a:ln>
            <a:solidFill>
              <a:srgbClr val="000000"/>
            </a:solidFill>
          </a:ln>
        </p:spPr>
        <p:txBody>
          <a:bodyPr wrap="square" rtlCol="0">
            <a:spAutoFit/>
          </a:bodyPr>
          <a:lstStyle/>
          <a:p>
            <a:r>
              <a:rPr lang="en-US" sz="2000" dirty="0"/>
              <a:t>An increase of the 35S-sulfate deposit is effected regularly </a:t>
            </a:r>
            <a:r>
              <a:rPr lang="en-US" sz="2000" dirty="0" smtClean="0"/>
              <a:t>by infections</a:t>
            </a:r>
            <a:r>
              <a:rPr lang="en-US" sz="2000" dirty="0"/>
              <a:t>, by injections of toxins and proteins, by </a:t>
            </a:r>
            <a:r>
              <a:rPr lang="en-US" sz="2000" dirty="0" smtClean="0"/>
              <a:t>hypoxemia, dietetic </a:t>
            </a:r>
            <a:r>
              <a:rPr lang="en-US" sz="2000" dirty="0"/>
              <a:t>influence, muscular over-exertion, weather influence </a:t>
            </a:r>
            <a:r>
              <a:rPr lang="en-US" sz="2000" dirty="0" smtClean="0"/>
              <a:t>and increase </a:t>
            </a:r>
            <a:r>
              <a:rPr lang="en-US" sz="2000" dirty="0"/>
              <a:t>of the blood pressure.</a:t>
            </a:r>
          </a:p>
        </p:txBody>
      </p:sp>
      <p:sp>
        <p:nvSpPr>
          <p:cNvPr id="6" name="TextBox 5"/>
          <p:cNvSpPr txBox="1"/>
          <p:nvPr/>
        </p:nvSpPr>
        <p:spPr>
          <a:xfrm>
            <a:off x="3001953" y="6146392"/>
            <a:ext cx="5844794" cy="369332"/>
          </a:xfrm>
          <a:prstGeom prst="rect">
            <a:avLst/>
          </a:prstGeom>
          <a:noFill/>
        </p:spPr>
        <p:txBody>
          <a:bodyPr wrap="none" rtlCol="0">
            <a:spAutoFit/>
          </a:bodyPr>
          <a:lstStyle/>
          <a:p>
            <a:r>
              <a:rPr lang="en-US" dirty="0" smtClean="0"/>
              <a:t>SMPS = Sulfated </a:t>
            </a:r>
            <a:r>
              <a:rPr lang="en-US" dirty="0" err="1" smtClean="0"/>
              <a:t>mucopolysaccharides</a:t>
            </a:r>
            <a:r>
              <a:rPr lang="en-US" dirty="0" smtClean="0"/>
              <a:t> = </a:t>
            </a:r>
            <a:r>
              <a:rPr lang="en-US" dirty="0" err="1" smtClean="0"/>
              <a:t>glycosaminoglycans</a:t>
            </a:r>
            <a:endParaRPr lang="en-US" dirty="0"/>
          </a:p>
        </p:txBody>
      </p:sp>
      <p:sp>
        <p:nvSpPr>
          <p:cNvPr id="7" name="TextBox 6"/>
          <p:cNvSpPr txBox="1"/>
          <p:nvPr/>
        </p:nvSpPr>
        <p:spPr>
          <a:xfrm>
            <a:off x="6943723" y="4651728"/>
            <a:ext cx="1286907" cy="923330"/>
          </a:xfrm>
          <a:prstGeom prst="rect">
            <a:avLst/>
          </a:prstGeom>
          <a:solidFill>
            <a:srgbClr val="FFFEAA"/>
          </a:solidFill>
          <a:ln>
            <a:solidFill>
              <a:srgbClr val="000000"/>
            </a:solidFill>
          </a:ln>
        </p:spPr>
        <p:txBody>
          <a:bodyPr wrap="square" rtlCol="0">
            <a:spAutoFit/>
          </a:bodyPr>
          <a:lstStyle/>
          <a:p>
            <a:r>
              <a:rPr lang="en-US" dirty="0" smtClean="0">
                <a:solidFill>
                  <a:srgbClr val="FF0000"/>
                </a:solidFill>
              </a:rPr>
              <a:t>*</a:t>
            </a:r>
            <a:r>
              <a:rPr lang="en-US" dirty="0" smtClean="0"/>
              <a:t>Report by</a:t>
            </a:r>
            <a:r>
              <a:rPr lang="de-DE" dirty="0" smtClean="0"/>
              <a:t> Bernhard </a:t>
            </a:r>
            <a:r>
              <a:rPr lang="de-DE" dirty="0" err="1" smtClean="0"/>
              <a:t>Muschlien</a:t>
            </a:r>
            <a:r>
              <a:rPr lang="de-DE" b="1" dirty="0" smtClean="0"/>
              <a:t> </a:t>
            </a:r>
            <a:endParaRPr lang="de-DE" dirty="0" smtClean="0"/>
          </a:p>
        </p:txBody>
      </p:sp>
      <p:sp>
        <p:nvSpPr>
          <p:cNvPr id="8" name="TextBox 7"/>
          <p:cNvSpPr txBox="1"/>
          <p:nvPr/>
        </p:nvSpPr>
        <p:spPr>
          <a:xfrm>
            <a:off x="457200" y="6515719"/>
            <a:ext cx="7786131" cy="646331"/>
          </a:xfrm>
          <a:prstGeom prst="rect">
            <a:avLst/>
          </a:prstGeom>
          <a:noFill/>
        </p:spPr>
        <p:txBody>
          <a:bodyPr wrap="none" rtlCol="0">
            <a:spAutoFit/>
          </a:bodyPr>
          <a:lstStyle/>
          <a:p>
            <a:r>
              <a:rPr lang="en-US" b="1" dirty="0"/>
              <a:t>First published in the German language in the SANUM-Post magazine (17/ </a:t>
            </a:r>
            <a:r>
              <a:rPr lang="en-US" b="1" dirty="0" smtClean="0"/>
              <a:t>1991) </a:t>
            </a:r>
            <a:endParaRPr lang="en-US" dirty="0"/>
          </a:p>
          <a:p>
            <a:endParaRPr lang="en-US" dirty="0"/>
          </a:p>
        </p:txBody>
      </p:sp>
      <p:sp>
        <p:nvSpPr>
          <p:cNvPr id="3" name="TextBox 2"/>
          <p:cNvSpPr txBox="1"/>
          <p:nvPr/>
        </p:nvSpPr>
        <p:spPr>
          <a:xfrm>
            <a:off x="4337767" y="2485032"/>
            <a:ext cx="3801041" cy="369332"/>
          </a:xfrm>
          <a:prstGeom prst="rect">
            <a:avLst/>
          </a:prstGeom>
          <a:noFill/>
        </p:spPr>
        <p:txBody>
          <a:bodyPr wrap="none" rtlCol="0">
            <a:spAutoFit/>
          </a:bodyPr>
          <a:lstStyle/>
          <a:p>
            <a:r>
              <a:rPr lang="en-US" b="1" dirty="0" smtClean="0"/>
              <a:t>SMPS= Sulfated </a:t>
            </a:r>
            <a:r>
              <a:rPr lang="en-US" b="1" dirty="0" err="1" smtClean="0"/>
              <a:t>mucopolysaccharides</a:t>
            </a:r>
            <a:endParaRPr lang="en-US" b="1" dirty="0"/>
          </a:p>
        </p:txBody>
      </p:sp>
    </p:spTree>
    <p:extLst>
      <p:ext uri="{BB962C8B-B14F-4D97-AF65-F5344CB8AC3E}">
        <p14:creationId xmlns:p14="http://schemas.microsoft.com/office/powerpoint/2010/main" val="29459670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solidFill>
                  <a:srgbClr val="FF0000"/>
                </a:solidFill>
              </a:rPr>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6925879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png"/>
          <p:cNvPicPr>
            <a:picLocks noChangeAspect="1"/>
          </p:cNvPicPr>
          <p:nvPr/>
        </p:nvPicPr>
        <p:blipFill>
          <a:blip r:embed="rId2"/>
          <a:stretch>
            <a:fillRect/>
          </a:stretch>
        </p:blipFill>
        <p:spPr>
          <a:xfrm flipH="1">
            <a:off x="5621205" y="3643114"/>
            <a:ext cx="3522795" cy="3096352"/>
          </a:xfrm>
          <a:prstGeom prst="rect">
            <a:avLst/>
          </a:prstGeom>
        </p:spPr>
      </p:pic>
      <p:sp>
        <p:nvSpPr>
          <p:cNvPr id="2" name="Title 1"/>
          <p:cNvSpPr>
            <a:spLocks noGrp="1"/>
          </p:cNvSpPr>
          <p:nvPr>
            <p:ph type="title"/>
          </p:nvPr>
        </p:nvSpPr>
        <p:spPr>
          <a:xfrm>
            <a:off x="457200" y="-51421"/>
            <a:ext cx="8229600" cy="1143000"/>
          </a:xfrm>
        </p:spPr>
        <p:txBody>
          <a:bodyPr/>
          <a:lstStyle/>
          <a:p>
            <a:r>
              <a:rPr lang="en-US" b="1" dirty="0" smtClean="0"/>
              <a:t>A Hypothesis</a:t>
            </a:r>
            <a:endParaRPr lang="en-US" b="1" dirty="0"/>
          </a:p>
        </p:txBody>
      </p:sp>
      <p:sp>
        <p:nvSpPr>
          <p:cNvPr id="3" name="Content Placeholder 2"/>
          <p:cNvSpPr>
            <a:spLocks noGrp="1"/>
          </p:cNvSpPr>
          <p:nvPr>
            <p:ph idx="1"/>
          </p:nvPr>
        </p:nvSpPr>
        <p:spPr>
          <a:xfrm>
            <a:off x="81072" y="895136"/>
            <a:ext cx="8605728" cy="5708864"/>
          </a:xfrm>
        </p:spPr>
        <p:txBody>
          <a:bodyPr>
            <a:normAutofit lnSpcReduction="10000"/>
          </a:bodyPr>
          <a:lstStyle/>
          <a:p>
            <a:pPr marL="0" indent="0">
              <a:buNone/>
            </a:pPr>
            <a:r>
              <a:rPr lang="en-US" sz="3600" dirty="0" smtClean="0"/>
              <a:t>Many neurological diseases of the brain have a common origin:</a:t>
            </a:r>
          </a:p>
          <a:p>
            <a:pPr lvl="1"/>
            <a:r>
              <a:rPr lang="en-US" sz="3200" dirty="0" smtClean="0">
                <a:solidFill>
                  <a:srgbClr val="FF0000"/>
                </a:solidFill>
              </a:rPr>
              <a:t>Insufficient supply of sulfate to the brain  </a:t>
            </a:r>
          </a:p>
          <a:p>
            <a:pPr lvl="1"/>
            <a:r>
              <a:rPr lang="en-US" sz="3200" dirty="0" smtClean="0"/>
              <a:t>Enhanced toxic metal exposure (e.g., aluminum, mercury) due to impaired ability  to  detoxify and eliminate them</a:t>
            </a:r>
          </a:p>
          <a:p>
            <a:pPr lvl="1"/>
            <a:r>
              <a:rPr lang="en-US" sz="3200" dirty="0" smtClean="0"/>
              <a:t>Toxic metals interfere with                                  sulfate synthesis</a:t>
            </a:r>
          </a:p>
          <a:p>
            <a:pPr lvl="1"/>
            <a:r>
              <a:rPr lang="en-US" sz="3200" dirty="0" smtClean="0"/>
              <a:t>This results in  </a:t>
            </a:r>
            <a:r>
              <a:rPr lang="en-US" sz="3200" dirty="0" smtClean="0"/>
              <a:t>accumulation                                          of </a:t>
            </a:r>
            <a:r>
              <a:rPr lang="en-US" sz="3200" dirty="0" smtClean="0"/>
              <a:t>cellular </a:t>
            </a:r>
            <a:r>
              <a:rPr lang="en-US" sz="3200" dirty="0" smtClean="0"/>
              <a:t>debris, including                   damaged mitochondria</a:t>
            </a:r>
            <a:endParaRPr lang="en-US" sz="3200" dirty="0"/>
          </a:p>
        </p:txBody>
      </p:sp>
    </p:spTree>
    <p:extLst>
      <p:ext uri="{BB962C8B-B14F-4D97-AF65-F5344CB8AC3E}">
        <p14:creationId xmlns:p14="http://schemas.microsoft.com/office/powerpoint/2010/main" val="2725523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Brief…</a:t>
            </a:r>
            <a:endParaRPr lang="en-US" b="1" dirty="0"/>
          </a:p>
        </p:txBody>
      </p:sp>
      <p:sp>
        <p:nvSpPr>
          <p:cNvPr id="3" name="Content Placeholder 2"/>
          <p:cNvSpPr>
            <a:spLocks noGrp="1"/>
          </p:cNvSpPr>
          <p:nvPr>
            <p:ph idx="1"/>
          </p:nvPr>
        </p:nvSpPr>
        <p:spPr>
          <a:xfrm>
            <a:off x="457199" y="1417638"/>
            <a:ext cx="8805333" cy="4936067"/>
          </a:xfrm>
        </p:spPr>
        <p:txBody>
          <a:bodyPr>
            <a:normAutofit/>
          </a:bodyPr>
          <a:lstStyle/>
          <a:p>
            <a:r>
              <a:rPr lang="en-US" dirty="0" err="1" smtClean="0"/>
              <a:t>Heparan</a:t>
            </a:r>
            <a:r>
              <a:rPr lang="en-US" dirty="0" smtClean="0"/>
              <a:t> sulfate in the lysosomes is </a:t>
            </a:r>
            <a:r>
              <a:rPr lang="en-US" dirty="0" smtClean="0"/>
              <a:t>critical for recycling cellular debris </a:t>
            </a:r>
            <a:endParaRPr lang="en-US" dirty="0" smtClean="0"/>
          </a:p>
          <a:p>
            <a:pPr lvl="1"/>
            <a:r>
              <a:rPr lang="en-US" dirty="0" err="1" smtClean="0"/>
              <a:t>Heparan</a:t>
            </a:r>
            <a:r>
              <a:rPr lang="en-US" dirty="0"/>
              <a:t> </a:t>
            </a:r>
            <a:r>
              <a:rPr lang="en-US" dirty="0" smtClean="0"/>
              <a:t>sulfate deficiency leads to autism</a:t>
            </a:r>
          </a:p>
          <a:p>
            <a:r>
              <a:rPr lang="en-US" dirty="0"/>
              <a:t>Pineal gland delivers sulfate to cerebral spinal fluid via </a:t>
            </a:r>
            <a:r>
              <a:rPr lang="en-US" dirty="0" smtClean="0"/>
              <a:t>melatonin</a:t>
            </a:r>
          </a:p>
          <a:p>
            <a:r>
              <a:rPr lang="en-US" dirty="0" smtClean="0"/>
              <a:t>Aluminum and mercury disrupt pineal gland</a:t>
            </a:r>
          </a:p>
          <a:p>
            <a:r>
              <a:rPr lang="en-US" dirty="0" smtClean="0"/>
              <a:t>Sunlight deficiency is a contributing factor</a:t>
            </a:r>
          </a:p>
          <a:p>
            <a:r>
              <a:rPr lang="en-US" dirty="0" smtClean="0"/>
              <a:t>Glyphosate works synergistically with aluminum</a:t>
            </a:r>
          </a:p>
          <a:p>
            <a:pPr marL="0" indent="0">
              <a:buNone/>
            </a:pPr>
            <a:endParaRPr lang="en-US" dirty="0" smtClean="0"/>
          </a:p>
        </p:txBody>
      </p:sp>
    </p:spTree>
    <p:extLst>
      <p:ext uri="{BB962C8B-B14F-4D97-AF65-F5344CB8AC3E}">
        <p14:creationId xmlns:p14="http://schemas.microsoft.com/office/powerpoint/2010/main" val="15928957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Important Role for Sleep</a:t>
            </a:r>
            <a:endParaRPr lang="en-US" b="1" dirty="0"/>
          </a:p>
        </p:txBody>
      </p:sp>
      <p:sp>
        <p:nvSpPr>
          <p:cNvPr id="3" name="Content Placeholder 2"/>
          <p:cNvSpPr>
            <a:spLocks noGrp="1"/>
          </p:cNvSpPr>
          <p:nvPr>
            <p:ph idx="1"/>
          </p:nvPr>
        </p:nvSpPr>
        <p:spPr/>
        <p:txBody>
          <a:bodyPr/>
          <a:lstStyle/>
          <a:p>
            <a:r>
              <a:rPr lang="en-US" dirty="0" smtClean="0"/>
              <a:t>It has recently been argued that a crucial role for sleep is to clear cellular debris</a:t>
            </a:r>
            <a:r>
              <a:rPr lang="en-US" dirty="0" smtClean="0">
                <a:solidFill>
                  <a:srgbClr val="FF0000"/>
                </a:solidFill>
              </a:rPr>
              <a:t>*</a:t>
            </a:r>
          </a:p>
          <a:p>
            <a:r>
              <a:rPr lang="en-US" dirty="0" smtClean="0"/>
              <a:t>This takes place in the lysosome, which depends upon sulfate in </a:t>
            </a:r>
            <a:r>
              <a:rPr lang="en-US" dirty="0" err="1" smtClean="0"/>
              <a:t>heparan</a:t>
            </a:r>
            <a:r>
              <a:rPr lang="en-US" dirty="0" smtClean="0"/>
              <a:t> sulfate proteoglycans to protect from free radicals</a:t>
            </a:r>
            <a:r>
              <a:rPr lang="en-US" dirty="0" smtClean="0">
                <a:solidFill>
                  <a:srgbClr val="FF0000"/>
                </a:solidFill>
              </a:rPr>
              <a:t>*</a:t>
            </a:r>
            <a:r>
              <a:rPr lang="en-US" dirty="0" smtClean="0">
                <a:solidFill>
                  <a:srgbClr val="FF0000"/>
                </a:solidFill>
              </a:rPr>
              <a:t>*</a:t>
            </a:r>
            <a:endParaRPr lang="en-US" dirty="0" smtClean="0">
              <a:solidFill>
                <a:srgbClr val="FF0000"/>
              </a:solidFill>
            </a:endParaRPr>
          </a:p>
        </p:txBody>
      </p:sp>
      <p:sp>
        <p:nvSpPr>
          <p:cNvPr id="4" name="TextBox 3"/>
          <p:cNvSpPr txBox="1"/>
          <p:nvPr/>
        </p:nvSpPr>
        <p:spPr>
          <a:xfrm>
            <a:off x="16930" y="5934670"/>
            <a:ext cx="9262533" cy="1200329"/>
          </a:xfrm>
          <a:prstGeom prst="rect">
            <a:avLst/>
          </a:prstGeom>
          <a:noFill/>
        </p:spPr>
        <p:txBody>
          <a:bodyPr wrap="square" rtlCol="0">
            <a:spAutoFit/>
          </a:bodyPr>
          <a:lstStyle/>
          <a:p>
            <a:r>
              <a:rPr lang="en-US" dirty="0" smtClean="0">
                <a:solidFill>
                  <a:srgbClr val="FF0000"/>
                </a:solidFill>
              </a:rPr>
              <a:t>*</a:t>
            </a:r>
            <a:r>
              <a:rPr lang="en-US" dirty="0" smtClean="0"/>
              <a:t>Sleep </a:t>
            </a:r>
            <a:r>
              <a:rPr lang="en-US" dirty="0"/>
              <a:t>Drives Metabolite Clearance from the Adult </a:t>
            </a:r>
            <a:r>
              <a:rPr lang="en-US" dirty="0" smtClean="0"/>
              <a:t>Brain. L </a:t>
            </a:r>
            <a:r>
              <a:rPr lang="en-US" dirty="0" err="1"/>
              <a:t>Xie</a:t>
            </a:r>
            <a:r>
              <a:rPr lang="en-US" dirty="0"/>
              <a:t> et al., Science </a:t>
            </a:r>
            <a:r>
              <a:rPr lang="en-US" dirty="0" smtClean="0"/>
              <a:t>342:373</a:t>
            </a:r>
            <a:r>
              <a:rPr lang="en-US" dirty="0"/>
              <a:t>-377, </a:t>
            </a:r>
            <a:r>
              <a:rPr lang="en-US" dirty="0" smtClean="0"/>
              <a:t>2013</a:t>
            </a:r>
          </a:p>
          <a:p>
            <a:r>
              <a:rPr lang="en-US" dirty="0" smtClean="0">
                <a:solidFill>
                  <a:srgbClr val="FF0000"/>
                </a:solidFill>
              </a:rPr>
              <a:t>*</a:t>
            </a:r>
            <a:r>
              <a:rPr lang="en-US" dirty="0">
                <a:solidFill>
                  <a:srgbClr val="FF0000"/>
                </a:solidFill>
              </a:rPr>
              <a:t>*</a:t>
            </a:r>
            <a:r>
              <a:rPr lang="en-US" dirty="0"/>
              <a:t>Inhibition by heparin of Fe(II)-</a:t>
            </a:r>
            <a:r>
              <a:rPr lang="en-US" dirty="0" err="1"/>
              <a:t>catalysed</a:t>
            </a:r>
            <a:r>
              <a:rPr lang="en-US" dirty="0"/>
              <a:t> free-radical peroxidation of </a:t>
            </a:r>
            <a:r>
              <a:rPr lang="en-US" dirty="0" err="1"/>
              <a:t>linolenic</a:t>
            </a:r>
            <a:r>
              <a:rPr lang="en-US" dirty="0"/>
              <a:t> acid. M.A. Ross </a:t>
            </a:r>
            <a:r>
              <a:rPr lang="en-US" dirty="0" smtClean="0"/>
              <a:t>  et </a:t>
            </a:r>
            <a:r>
              <a:rPr lang="en-US" dirty="0"/>
              <a:t>al.,  </a:t>
            </a:r>
            <a:r>
              <a:rPr lang="en-US" dirty="0" err="1"/>
              <a:t>Biochem</a:t>
            </a:r>
            <a:r>
              <a:rPr lang="en-US" dirty="0"/>
              <a:t>. J. 1992, 286: 717-720.</a:t>
            </a:r>
          </a:p>
          <a:p>
            <a:endParaRPr lang="en-US" dirty="0"/>
          </a:p>
        </p:txBody>
      </p:sp>
    </p:spTree>
    <p:extLst>
      <p:ext uri="{BB962C8B-B14F-4D97-AF65-F5344CB8AC3E}">
        <p14:creationId xmlns:p14="http://schemas.microsoft.com/office/powerpoint/2010/main" val="5958972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Brain</a:t>
            </a:r>
            <a:endParaRPr lang="en-US" b="1" dirty="0"/>
          </a:p>
        </p:txBody>
      </p:sp>
      <p:pic>
        <p:nvPicPr>
          <p:cNvPr id="4" name="Content Placeholder 3" descr="brain.gif"/>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p:pic>
      <p:sp>
        <p:nvSpPr>
          <p:cNvPr id="5" name="TextBox 4"/>
          <p:cNvSpPr txBox="1"/>
          <p:nvPr/>
        </p:nvSpPr>
        <p:spPr>
          <a:xfrm>
            <a:off x="6731000" y="2247900"/>
            <a:ext cx="1360469" cy="369332"/>
          </a:xfrm>
          <a:prstGeom prst="rect">
            <a:avLst/>
          </a:prstGeom>
          <a:noFill/>
        </p:spPr>
        <p:txBody>
          <a:bodyPr wrap="none" rtlCol="0">
            <a:spAutoFit/>
          </a:bodyPr>
          <a:lstStyle/>
          <a:p>
            <a:r>
              <a:rPr lang="en-US" dirty="0" smtClean="0"/>
              <a:t>Pineal Gland</a:t>
            </a:r>
            <a:endParaRPr lang="en-US" dirty="0"/>
          </a:p>
        </p:txBody>
      </p:sp>
      <p:cxnSp>
        <p:nvCxnSpPr>
          <p:cNvPr id="10" name="Straight Arrow Connector 9"/>
          <p:cNvCxnSpPr/>
          <p:nvPr/>
        </p:nvCxnSpPr>
        <p:spPr>
          <a:xfrm flipH="1">
            <a:off x="5321300" y="2476500"/>
            <a:ext cx="1409700" cy="1206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096000" y="1417638"/>
            <a:ext cx="1120820" cy="369332"/>
          </a:xfrm>
          <a:prstGeom prst="rect">
            <a:avLst/>
          </a:prstGeom>
          <a:noFill/>
        </p:spPr>
        <p:txBody>
          <a:bodyPr wrap="none" rtlCol="0">
            <a:spAutoFit/>
          </a:bodyPr>
          <a:lstStyle/>
          <a:p>
            <a:r>
              <a:rPr lang="en-US" dirty="0" smtClean="0"/>
              <a:t>Ventricles</a:t>
            </a:r>
            <a:endParaRPr lang="en-US" dirty="0"/>
          </a:p>
        </p:txBody>
      </p:sp>
      <p:cxnSp>
        <p:nvCxnSpPr>
          <p:cNvPr id="9" name="Straight Arrow Connector 8"/>
          <p:cNvCxnSpPr/>
          <p:nvPr/>
        </p:nvCxnSpPr>
        <p:spPr>
          <a:xfrm flipH="1">
            <a:off x="4559300" y="1786970"/>
            <a:ext cx="1993900" cy="1540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02100" y="1415534"/>
            <a:ext cx="1520518" cy="369332"/>
          </a:xfrm>
          <a:prstGeom prst="rect">
            <a:avLst/>
          </a:prstGeom>
          <a:noFill/>
        </p:spPr>
        <p:txBody>
          <a:bodyPr wrap="none" rtlCol="0">
            <a:spAutoFit/>
          </a:bodyPr>
          <a:lstStyle/>
          <a:p>
            <a:r>
              <a:rPr lang="en-US" dirty="0" smtClean="0"/>
              <a:t>Limbic System</a:t>
            </a:r>
            <a:endParaRPr lang="en-US" dirty="0"/>
          </a:p>
        </p:txBody>
      </p:sp>
      <p:cxnSp>
        <p:nvCxnSpPr>
          <p:cNvPr id="12" name="Straight Arrow Connector 11"/>
          <p:cNvCxnSpPr/>
          <p:nvPr/>
        </p:nvCxnSpPr>
        <p:spPr>
          <a:xfrm flipH="1">
            <a:off x="4432300" y="1784866"/>
            <a:ext cx="533400" cy="1326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4850702" y="3403600"/>
            <a:ext cx="816365" cy="719373"/>
          </a:xfrm>
          <a:custGeom>
            <a:avLst/>
            <a:gdLst>
              <a:gd name="connsiteX0" fmla="*/ 356298 w 816365"/>
              <a:gd name="connsiteY0" fmla="*/ 0 h 719373"/>
              <a:gd name="connsiteX1" fmla="*/ 698 w 816365"/>
              <a:gd name="connsiteY1" fmla="*/ 368300 h 719373"/>
              <a:gd name="connsiteX2" fmla="*/ 280098 w 816365"/>
              <a:gd name="connsiteY2" fmla="*/ 711200 h 719373"/>
              <a:gd name="connsiteX3" fmla="*/ 775398 w 816365"/>
              <a:gd name="connsiteY3" fmla="*/ 571500 h 719373"/>
              <a:gd name="connsiteX4" fmla="*/ 737298 w 816365"/>
              <a:gd name="connsiteY4" fmla="*/ 127000 h 719373"/>
              <a:gd name="connsiteX5" fmla="*/ 330898 w 816365"/>
              <a:gd name="connsiteY5" fmla="*/ 50800 h 7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365" h="719373">
                <a:moveTo>
                  <a:pt x="356298" y="0"/>
                </a:moveTo>
                <a:cubicBezTo>
                  <a:pt x="184848" y="124883"/>
                  <a:pt x="13398" y="249767"/>
                  <a:pt x="698" y="368300"/>
                </a:cubicBezTo>
                <a:cubicBezTo>
                  <a:pt x="-12002" y="486833"/>
                  <a:pt x="150981" y="677333"/>
                  <a:pt x="280098" y="711200"/>
                </a:cubicBezTo>
                <a:cubicBezTo>
                  <a:pt x="409215" y="745067"/>
                  <a:pt x="699198" y="668867"/>
                  <a:pt x="775398" y="571500"/>
                </a:cubicBezTo>
                <a:cubicBezTo>
                  <a:pt x="851598" y="474133"/>
                  <a:pt x="811381" y="213783"/>
                  <a:pt x="737298" y="127000"/>
                </a:cubicBezTo>
                <a:cubicBezTo>
                  <a:pt x="663215" y="40217"/>
                  <a:pt x="330898" y="50800"/>
                  <a:pt x="330898" y="5080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28974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b="1" dirty="0" smtClean="0"/>
              <a:t>Third Ventricle and Pineal Gland</a:t>
            </a:r>
            <a:endParaRPr lang="en-US" b="1" dirty="0"/>
          </a:p>
        </p:txBody>
      </p:sp>
      <p:pic>
        <p:nvPicPr>
          <p:cNvPr id="4" name="Content Placeholder 3" descr="third_ventricle.png"/>
          <p:cNvPicPr>
            <a:picLocks noGrp="1" noChangeAspect="1"/>
          </p:cNvPicPr>
          <p:nvPr>
            <p:ph idx="1"/>
          </p:nvPr>
        </p:nvPicPr>
        <p:blipFill>
          <a:blip r:embed="rId3">
            <a:extLst>
              <a:ext uri="{28A0092B-C50C-407E-A947-70E740481C1C}">
                <a14:useLocalDpi xmlns:a14="http://schemas.microsoft.com/office/drawing/2010/main" val="0"/>
              </a:ext>
            </a:extLst>
          </a:blip>
          <a:srcRect t="-3066" b="-3066"/>
          <a:stretch>
            <a:fillRect/>
          </a:stretch>
        </p:blipFill>
        <p:spPr>
          <a:xfrm>
            <a:off x="711200" y="1824027"/>
            <a:ext cx="7975600" cy="4386273"/>
          </a:xfrm>
        </p:spPr>
      </p:pic>
      <p:sp>
        <p:nvSpPr>
          <p:cNvPr id="5" name="Content Placeholder 2"/>
          <p:cNvSpPr txBox="1">
            <a:spLocks/>
          </p:cNvSpPr>
          <p:nvPr/>
        </p:nvSpPr>
        <p:spPr>
          <a:xfrm>
            <a:off x="711200" y="1036638"/>
            <a:ext cx="8432800" cy="10544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dirty="0" smtClean="0"/>
              <a:t>The third ventricle is depleted in </a:t>
            </a:r>
            <a:r>
              <a:rPr lang="en-US" sz="2800" dirty="0" err="1" smtClean="0"/>
              <a:t>heparan</a:t>
            </a:r>
            <a:r>
              <a:rPr lang="en-US" sz="2800" dirty="0" smtClean="0"/>
              <a:t> sulfate in association with autism in both humans and mice</a:t>
            </a:r>
            <a:r>
              <a:rPr lang="en-US" sz="2800" dirty="0" smtClean="0">
                <a:solidFill>
                  <a:srgbClr val="FF0000"/>
                </a:solidFill>
              </a:rPr>
              <a:t>*</a:t>
            </a:r>
            <a:r>
              <a:rPr lang="en-US" sz="2800" baseline="30000" dirty="0" smtClean="0">
                <a:solidFill>
                  <a:srgbClr val="FF0000"/>
                </a:solidFill>
              </a:rPr>
              <a:t>,</a:t>
            </a:r>
            <a:r>
              <a:rPr lang="en-US" sz="2800" dirty="0" smtClean="0">
                <a:solidFill>
                  <a:srgbClr val="FF0000"/>
                </a:solidFill>
              </a:rPr>
              <a:t>**</a:t>
            </a:r>
          </a:p>
        </p:txBody>
      </p:sp>
      <p:sp>
        <p:nvSpPr>
          <p:cNvPr id="6" name="TextBox 5"/>
          <p:cNvSpPr txBox="1"/>
          <p:nvPr/>
        </p:nvSpPr>
        <p:spPr>
          <a:xfrm>
            <a:off x="4762501" y="4546600"/>
            <a:ext cx="1689099" cy="646331"/>
          </a:xfrm>
          <a:prstGeom prst="rect">
            <a:avLst/>
          </a:prstGeom>
          <a:solidFill>
            <a:srgbClr val="FCFFBC"/>
          </a:solidFill>
          <a:ln>
            <a:solidFill>
              <a:schemeClr val="tx1"/>
            </a:solidFill>
          </a:ln>
        </p:spPr>
        <p:txBody>
          <a:bodyPr wrap="square" rtlCol="0">
            <a:spAutoFit/>
          </a:bodyPr>
          <a:lstStyle/>
          <a:p>
            <a:r>
              <a:rPr lang="en-US" dirty="0" err="1" smtClean="0"/>
              <a:t>Heparan</a:t>
            </a:r>
            <a:r>
              <a:rPr lang="en-US" dirty="0" smtClean="0"/>
              <a:t> sulfate depleted</a:t>
            </a:r>
            <a:endParaRPr lang="en-US" dirty="0"/>
          </a:p>
        </p:txBody>
      </p:sp>
      <p:cxnSp>
        <p:nvCxnSpPr>
          <p:cNvPr id="8" name="Straight Arrow Connector 7"/>
          <p:cNvCxnSpPr/>
          <p:nvPr/>
        </p:nvCxnSpPr>
        <p:spPr>
          <a:xfrm flipH="1" flipV="1">
            <a:off x="4140200" y="4711700"/>
            <a:ext cx="622301" cy="228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4102100" y="5245100"/>
            <a:ext cx="330200" cy="317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53000" y="5567521"/>
            <a:ext cx="1638300" cy="400110"/>
          </a:xfrm>
          <a:prstGeom prst="rect">
            <a:avLst/>
          </a:prstGeom>
          <a:solidFill>
            <a:srgbClr val="FCFFBC"/>
          </a:solidFill>
          <a:ln>
            <a:solidFill>
              <a:schemeClr val="tx1"/>
            </a:solidFill>
          </a:ln>
        </p:spPr>
        <p:txBody>
          <a:bodyPr wrap="square" rtlCol="0">
            <a:spAutoFit/>
          </a:bodyPr>
          <a:lstStyle/>
          <a:p>
            <a:r>
              <a:rPr lang="en-US" sz="2000" dirty="0"/>
              <a:t>P</a:t>
            </a:r>
            <a:r>
              <a:rPr lang="en-US" sz="2000" dirty="0" smtClean="0"/>
              <a:t>ineal Gland</a:t>
            </a:r>
            <a:endParaRPr lang="en-US" sz="2000" dirty="0"/>
          </a:p>
        </p:txBody>
      </p:sp>
      <p:cxnSp>
        <p:nvCxnSpPr>
          <p:cNvPr id="12" name="Straight Arrow Connector 11"/>
          <p:cNvCxnSpPr>
            <a:stCxn id="10" idx="1"/>
          </p:cNvCxnSpPr>
          <p:nvPr/>
        </p:nvCxnSpPr>
        <p:spPr>
          <a:xfrm flipH="1" flipV="1">
            <a:off x="4432300" y="5461001"/>
            <a:ext cx="520700" cy="306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30057" y="6199376"/>
            <a:ext cx="6020285" cy="646331"/>
          </a:xfrm>
          <a:prstGeom prst="rect">
            <a:avLst/>
          </a:prstGeom>
          <a:noFill/>
        </p:spPr>
        <p:txBody>
          <a:bodyPr wrap="none" rtlCol="0">
            <a:spAutoFit/>
          </a:bodyPr>
          <a:lstStyle/>
          <a:p>
            <a:r>
              <a:rPr lang="fr-FR" dirty="0">
                <a:solidFill>
                  <a:srgbClr val="FF0000"/>
                </a:solidFill>
              </a:rPr>
              <a:t>*</a:t>
            </a:r>
            <a:r>
              <a:rPr lang="fr-FR" dirty="0"/>
              <a:t>B.L. Pearson et al., </a:t>
            </a:r>
            <a:r>
              <a:rPr lang="fr-FR" dirty="0" err="1"/>
              <a:t>Behav</a:t>
            </a:r>
            <a:r>
              <a:rPr lang="fr-FR" dirty="0"/>
              <a:t> </a:t>
            </a:r>
            <a:r>
              <a:rPr lang="fr-FR" dirty="0" err="1"/>
              <a:t>Brain</a:t>
            </a:r>
            <a:r>
              <a:rPr lang="fr-FR" dirty="0"/>
              <a:t> </a:t>
            </a:r>
            <a:r>
              <a:rPr lang="fr-FR" dirty="0" err="1"/>
              <a:t>Res</a:t>
            </a:r>
            <a:r>
              <a:rPr lang="fr-FR" dirty="0"/>
              <a:t>. 2013 </a:t>
            </a:r>
            <a:r>
              <a:rPr lang="fr-FR" dirty="0" err="1"/>
              <a:t>Apr</a:t>
            </a:r>
            <a:r>
              <a:rPr lang="fr-FR" dirty="0"/>
              <a:t> 15;243:138-45. </a:t>
            </a:r>
          </a:p>
          <a:p>
            <a:r>
              <a:rPr lang="fr-FR" dirty="0">
                <a:solidFill>
                  <a:srgbClr val="FF0000"/>
                </a:solidFill>
              </a:rPr>
              <a:t>**</a:t>
            </a:r>
            <a:r>
              <a:rPr lang="fr-FR" dirty="0"/>
              <a:t>F Mercie et al., </a:t>
            </a:r>
            <a:r>
              <a:rPr lang="fr-FR" dirty="0" err="1"/>
              <a:t>Neurosci</a:t>
            </a:r>
            <a:r>
              <a:rPr lang="fr-FR" dirty="0"/>
              <a:t> </a:t>
            </a:r>
            <a:r>
              <a:rPr lang="fr-FR" dirty="0" err="1"/>
              <a:t>Lett</a:t>
            </a:r>
            <a:r>
              <a:rPr lang="fr-FR" dirty="0"/>
              <a:t> 506, 2012, 208-213.</a:t>
            </a:r>
            <a:endParaRPr lang="en-US" dirty="0"/>
          </a:p>
        </p:txBody>
      </p:sp>
    </p:spTree>
    <p:extLst>
      <p:ext uri="{BB962C8B-B14F-4D97-AF65-F5344CB8AC3E}">
        <p14:creationId xmlns:p14="http://schemas.microsoft.com/office/powerpoint/2010/main" val="3063925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7" y="447673"/>
            <a:ext cx="8229600" cy="1143000"/>
          </a:xfrm>
        </p:spPr>
        <p:txBody>
          <a:bodyPr>
            <a:normAutofit fontScale="90000"/>
          </a:bodyPr>
          <a:lstStyle/>
          <a:p>
            <a:r>
              <a:rPr lang="en-US" b="1" dirty="0" smtClean="0"/>
              <a:t>“Melatonin </a:t>
            </a:r>
            <a:r>
              <a:rPr lang="en-US" b="1" dirty="0"/>
              <a:t>Enters the Cerebrospinal Fluid through the Pineal </a:t>
            </a:r>
            <a:r>
              <a:rPr lang="en-US" b="1" dirty="0" smtClean="0">
                <a:solidFill>
                  <a:srgbClr val="000000"/>
                </a:solidFill>
              </a:rPr>
              <a:t>Recess”</a:t>
            </a:r>
            <a:r>
              <a:rPr lang="en-US" b="1" dirty="0" smtClean="0">
                <a:solidFill>
                  <a:srgbClr val="FF0000"/>
                </a:solidFill>
              </a:rPr>
              <a:t>*</a:t>
            </a:r>
            <a:r>
              <a:rPr lang="en-US" dirty="0"/>
              <a:t/>
            </a:r>
            <a:br>
              <a:rPr lang="en-US" dirty="0"/>
            </a:br>
            <a:endParaRPr lang="en-US" dirty="0"/>
          </a:p>
        </p:txBody>
      </p:sp>
      <p:sp>
        <p:nvSpPr>
          <p:cNvPr id="3" name="Content Placeholder 2"/>
          <p:cNvSpPr>
            <a:spLocks noGrp="1"/>
          </p:cNvSpPr>
          <p:nvPr>
            <p:ph idx="1"/>
          </p:nvPr>
        </p:nvSpPr>
        <p:spPr>
          <a:xfrm>
            <a:off x="457200" y="1358372"/>
            <a:ext cx="8229600" cy="4525963"/>
          </a:xfrm>
        </p:spPr>
        <p:txBody>
          <a:bodyPr>
            <a:normAutofit/>
          </a:bodyPr>
          <a:lstStyle/>
          <a:p>
            <a:r>
              <a:rPr lang="en-US" sz="2800" dirty="0" smtClean="0"/>
              <a:t>The tip of the third ventricle is encased in the    pineal gland</a:t>
            </a:r>
          </a:p>
          <a:p>
            <a:r>
              <a:rPr lang="en-US" sz="2800" dirty="0" smtClean="0"/>
              <a:t>The pineal gland delivers melatonin </a:t>
            </a:r>
            <a:r>
              <a:rPr lang="en-US" sz="2800" i="1" dirty="0" smtClean="0">
                <a:solidFill>
                  <a:srgbClr val="FF0000"/>
                </a:solidFill>
              </a:rPr>
              <a:t>sulfate</a:t>
            </a:r>
            <a:r>
              <a:rPr lang="en-US" sz="2800" dirty="0" smtClean="0">
                <a:solidFill>
                  <a:srgbClr val="FF0000"/>
                </a:solidFill>
              </a:rPr>
              <a:t> </a:t>
            </a:r>
            <a:r>
              <a:rPr lang="en-US" sz="2800" dirty="0" smtClean="0"/>
              <a:t>to the third ventricle and it diffuses to all the cerebrospinal fluid</a:t>
            </a:r>
          </a:p>
          <a:p>
            <a:r>
              <a:rPr lang="en-US" sz="2800" dirty="0" smtClean="0"/>
              <a:t>I propose that a key purpose of melatonin is to deliver sulfate to the neurons at night.</a:t>
            </a:r>
            <a:endParaRPr lang="en-US" sz="2800" dirty="0"/>
          </a:p>
        </p:txBody>
      </p:sp>
      <p:sp>
        <p:nvSpPr>
          <p:cNvPr id="4" name="TextBox 3"/>
          <p:cNvSpPr txBox="1"/>
          <p:nvPr/>
        </p:nvSpPr>
        <p:spPr>
          <a:xfrm flipH="1">
            <a:off x="3085250" y="6356995"/>
            <a:ext cx="7159415" cy="461665"/>
          </a:xfrm>
          <a:prstGeom prst="rect">
            <a:avLst/>
          </a:prstGeom>
          <a:noFill/>
        </p:spPr>
        <p:txBody>
          <a:bodyPr wrap="square" rtlCol="0">
            <a:spAutoFit/>
          </a:bodyPr>
          <a:lstStyle/>
          <a:p>
            <a:r>
              <a:rPr lang="en-US" sz="2400" dirty="0" smtClean="0">
                <a:solidFill>
                  <a:srgbClr val="FF0000"/>
                </a:solidFill>
              </a:rPr>
              <a:t>*</a:t>
            </a:r>
            <a:r>
              <a:rPr lang="fr-FR" sz="2400" dirty="0"/>
              <a:t>H. </a:t>
            </a:r>
            <a:r>
              <a:rPr lang="fr-FR" sz="2400" dirty="0" err="1"/>
              <a:t>Tricoire</a:t>
            </a:r>
            <a:r>
              <a:rPr lang="fr-FR" sz="2400" dirty="0"/>
              <a:t> et al., </a:t>
            </a:r>
            <a:r>
              <a:rPr lang="fr-FR" sz="2400" dirty="0" err="1"/>
              <a:t>Endocrinology</a:t>
            </a:r>
            <a:r>
              <a:rPr lang="fr-FR" sz="2400" dirty="0"/>
              <a:t> 143(1):84–90</a:t>
            </a:r>
            <a:endParaRPr lang="en-US" sz="2400" dirty="0"/>
          </a:p>
        </p:txBody>
      </p:sp>
      <p:pic>
        <p:nvPicPr>
          <p:cNvPr id="5" name="Picture 4" descr="melatonin_sulfa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934" y="4489118"/>
            <a:ext cx="3064933" cy="2121877"/>
          </a:xfrm>
          <a:prstGeom prst="rect">
            <a:avLst/>
          </a:prstGeom>
        </p:spPr>
      </p:pic>
      <p:sp>
        <p:nvSpPr>
          <p:cNvPr id="6" name="TextBox 5"/>
          <p:cNvSpPr txBox="1"/>
          <p:nvPr/>
        </p:nvSpPr>
        <p:spPr>
          <a:xfrm>
            <a:off x="5808133" y="5029200"/>
            <a:ext cx="2398313" cy="461665"/>
          </a:xfrm>
          <a:prstGeom prst="rect">
            <a:avLst/>
          </a:prstGeom>
          <a:solidFill>
            <a:srgbClr val="FCFFBC"/>
          </a:solidFill>
          <a:ln>
            <a:solidFill>
              <a:srgbClr val="376092"/>
            </a:solidFill>
          </a:ln>
        </p:spPr>
        <p:txBody>
          <a:bodyPr wrap="none" rtlCol="0">
            <a:spAutoFit/>
          </a:bodyPr>
          <a:lstStyle/>
          <a:p>
            <a:r>
              <a:rPr lang="en-US" sz="2400" dirty="0" smtClean="0"/>
              <a:t>Melatonin sulfate</a:t>
            </a:r>
            <a:endParaRPr lang="en-US" sz="2400" dirty="0"/>
          </a:p>
        </p:txBody>
      </p:sp>
      <p:sp>
        <p:nvSpPr>
          <p:cNvPr id="7" name="Freeform 6"/>
          <p:cNvSpPr/>
          <p:nvPr/>
        </p:nvSpPr>
        <p:spPr>
          <a:xfrm>
            <a:off x="1668144" y="5420333"/>
            <a:ext cx="1634518" cy="1271475"/>
          </a:xfrm>
          <a:custGeom>
            <a:avLst/>
            <a:gdLst>
              <a:gd name="connsiteX0" fmla="*/ 821056 w 1634518"/>
              <a:gd name="connsiteY0" fmla="*/ 15267 h 1271475"/>
              <a:gd name="connsiteX1" fmla="*/ 8256 w 1634518"/>
              <a:gd name="connsiteY1" fmla="*/ 438600 h 1271475"/>
              <a:gd name="connsiteX2" fmla="*/ 448523 w 1634518"/>
              <a:gd name="connsiteY2" fmla="*/ 1132867 h 1271475"/>
              <a:gd name="connsiteX3" fmla="*/ 1210523 w 1634518"/>
              <a:gd name="connsiteY3" fmla="*/ 1234467 h 1271475"/>
              <a:gd name="connsiteX4" fmla="*/ 1633856 w 1634518"/>
              <a:gd name="connsiteY4" fmla="*/ 675667 h 1271475"/>
              <a:gd name="connsiteX5" fmla="*/ 1295189 w 1634518"/>
              <a:gd name="connsiteY5" fmla="*/ 150734 h 1271475"/>
              <a:gd name="connsiteX6" fmla="*/ 821056 w 1634518"/>
              <a:gd name="connsiteY6" fmla="*/ 15267 h 12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4518" h="1271475">
                <a:moveTo>
                  <a:pt x="821056" y="15267"/>
                </a:moveTo>
                <a:cubicBezTo>
                  <a:pt x="606567" y="63245"/>
                  <a:pt x="70345" y="252333"/>
                  <a:pt x="8256" y="438600"/>
                </a:cubicBezTo>
                <a:cubicBezTo>
                  <a:pt x="-53833" y="624867"/>
                  <a:pt x="248145" y="1000223"/>
                  <a:pt x="448523" y="1132867"/>
                </a:cubicBezTo>
                <a:cubicBezTo>
                  <a:pt x="648901" y="1265511"/>
                  <a:pt x="1012968" y="1310667"/>
                  <a:pt x="1210523" y="1234467"/>
                </a:cubicBezTo>
                <a:cubicBezTo>
                  <a:pt x="1408078" y="1158267"/>
                  <a:pt x="1619745" y="856289"/>
                  <a:pt x="1633856" y="675667"/>
                </a:cubicBezTo>
                <a:cubicBezTo>
                  <a:pt x="1647967" y="495045"/>
                  <a:pt x="1433478" y="263623"/>
                  <a:pt x="1295189" y="150734"/>
                </a:cubicBezTo>
                <a:cubicBezTo>
                  <a:pt x="1156900" y="37845"/>
                  <a:pt x="1035545" y="-32711"/>
                  <a:pt x="821056" y="15267"/>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997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 </a:t>
            </a:r>
            <a:r>
              <a:rPr lang="en-US" i="1" dirty="0" smtClean="0">
                <a:solidFill>
                  <a:srgbClr val="FF0000"/>
                </a:solidFill>
              </a:rPr>
              <a:t>(if time!)</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917990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nealgland2.jpg"/>
          <p:cNvPicPr>
            <a:picLocks noGrp="1" noChangeAspect="1"/>
          </p:cNvPicPr>
          <p:nvPr>
            <p:ph idx="1"/>
          </p:nvPr>
        </p:nvPicPr>
        <p:blipFill>
          <a:blip r:embed="rId2">
            <a:extLst>
              <a:ext uri="{28A0092B-C50C-407E-A947-70E740481C1C}">
                <a14:useLocalDpi xmlns:a14="http://schemas.microsoft.com/office/drawing/2010/main" val="0"/>
              </a:ext>
            </a:extLst>
          </a:blip>
          <a:srcRect t="19473" b="19473"/>
          <a:stretch>
            <a:fillRect/>
          </a:stretch>
        </p:blipFill>
        <p:spPr/>
      </p:pic>
      <p:sp>
        <p:nvSpPr>
          <p:cNvPr id="5" name="Freeform 4"/>
          <p:cNvSpPr/>
          <p:nvPr/>
        </p:nvSpPr>
        <p:spPr>
          <a:xfrm>
            <a:off x="4723274" y="2730500"/>
            <a:ext cx="996148" cy="716902"/>
          </a:xfrm>
          <a:custGeom>
            <a:avLst/>
            <a:gdLst>
              <a:gd name="connsiteX0" fmla="*/ 699626 w 996148"/>
              <a:gd name="connsiteY0" fmla="*/ 25400 h 716902"/>
              <a:gd name="connsiteX1" fmla="*/ 26526 w 996148"/>
              <a:gd name="connsiteY1" fmla="*/ 215900 h 716902"/>
              <a:gd name="connsiteX2" fmla="*/ 178926 w 996148"/>
              <a:gd name="connsiteY2" fmla="*/ 622300 h 716902"/>
              <a:gd name="connsiteX3" fmla="*/ 585326 w 996148"/>
              <a:gd name="connsiteY3" fmla="*/ 698500 h 716902"/>
              <a:gd name="connsiteX4" fmla="*/ 979026 w 996148"/>
              <a:gd name="connsiteY4" fmla="*/ 355600 h 716902"/>
              <a:gd name="connsiteX5" fmla="*/ 890126 w 996148"/>
              <a:gd name="connsiteY5" fmla="*/ 76200 h 716902"/>
              <a:gd name="connsiteX6" fmla="*/ 572626 w 996148"/>
              <a:gd name="connsiteY6" fmla="*/ 0 h 716902"/>
              <a:gd name="connsiteX7" fmla="*/ 572626 w 996148"/>
              <a:gd name="connsiteY7" fmla="*/ 0 h 7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148" h="716902">
                <a:moveTo>
                  <a:pt x="699626" y="25400"/>
                </a:moveTo>
                <a:cubicBezTo>
                  <a:pt x="406467" y="70908"/>
                  <a:pt x="113309" y="116417"/>
                  <a:pt x="26526" y="215900"/>
                </a:cubicBezTo>
                <a:cubicBezTo>
                  <a:pt x="-60257" y="315383"/>
                  <a:pt x="85793" y="541867"/>
                  <a:pt x="178926" y="622300"/>
                </a:cubicBezTo>
                <a:cubicBezTo>
                  <a:pt x="272059" y="702733"/>
                  <a:pt x="451976" y="742950"/>
                  <a:pt x="585326" y="698500"/>
                </a:cubicBezTo>
                <a:cubicBezTo>
                  <a:pt x="718676" y="654050"/>
                  <a:pt x="928226" y="459317"/>
                  <a:pt x="979026" y="355600"/>
                </a:cubicBezTo>
                <a:cubicBezTo>
                  <a:pt x="1029826" y="251883"/>
                  <a:pt x="957859" y="135467"/>
                  <a:pt x="890126" y="76200"/>
                </a:cubicBezTo>
                <a:cubicBezTo>
                  <a:pt x="822393" y="16933"/>
                  <a:pt x="572626" y="0"/>
                  <a:pt x="572626" y="0"/>
                </a:cubicBezTo>
                <a:lnTo>
                  <a:pt x="572626" y="0"/>
                </a:ln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5039188" y="3897340"/>
            <a:ext cx="1360469" cy="369332"/>
          </a:xfrm>
          <a:prstGeom prst="rect">
            <a:avLst/>
          </a:prstGeom>
          <a:solidFill>
            <a:srgbClr val="FCFFBC"/>
          </a:solidFill>
          <a:ln>
            <a:solidFill>
              <a:schemeClr val="tx1"/>
            </a:solidFill>
          </a:ln>
        </p:spPr>
        <p:txBody>
          <a:bodyPr wrap="none" rtlCol="0">
            <a:spAutoFit/>
          </a:bodyPr>
          <a:lstStyle/>
          <a:p>
            <a:r>
              <a:rPr lang="en-US" dirty="0" smtClean="0"/>
              <a:t>Pineal Gland</a:t>
            </a:r>
            <a:endParaRPr lang="en-US" dirty="0"/>
          </a:p>
        </p:txBody>
      </p:sp>
      <p:cxnSp>
        <p:nvCxnSpPr>
          <p:cNvPr id="8" name="Straight Arrow Connector 7"/>
          <p:cNvCxnSpPr/>
          <p:nvPr/>
        </p:nvCxnSpPr>
        <p:spPr>
          <a:xfrm flipH="1" flipV="1">
            <a:off x="5308600" y="3289300"/>
            <a:ext cx="410823" cy="6534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descr="su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758" y="2009724"/>
            <a:ext cx="1937863" cy="1974951"/>
          </a:xfrm>
          <a:prstGeom prst="rect">
            <a:avLst/>
          </a:prstGeom>
        </p:spPr>
      </p:pic>
      <p:sp>
        <p:nvSpPr>
          <p:cNvPr id="11" name="TextBox 10"/>
          <p:cNvSpPr txBox="1"/>
          <p:nvPr/>
        </p:nvSpPr>
        <p:spPr>
          <a:xfrm>
            <a:off x="4343400" y="2887570"/>
            <a:ext cx="1426755" cy="523220"/>
          </a:xfrm>
          <a:prstGeom prst="rect">
            <a:avLst/>
          </a:prstGeom>
          <a:solidFill>
            <a:srgbClr val="FCFFBC"/>
          </a:solidFill>
          <a:ln>
            <a:solidFill>
              <a:schemeClr val="tx1"/>
            </a:solidFill>
          </a:ln>
        </p:spPr>
        <p:txBody>
          <a:bodyPr wrap="none" rtlCol="0">
            <a:spAutoFit/>
          </a:bodyPr>
          <a:lstStyle/>
          <a:p>
            <a:r>
              <a:rPr lang="en-US" sz="2800" dirty="0" smtClean="0"/>
              <a:t>Sulfate</a:t>
            </a:r>
            <a:r>
              <a:rPr lang="en-US" dirty="0" smtClean="0"/>
              <a:t>!!!</a:t>
            </a:r>
            <a:endParaRPr lang="en-US" dirty="0"/>
          </a:p>
        </p:txBody>
      </p:sp>
    </p:spTree>
    <p:extLst>
      <p:ext uri="{BB962C8B-B14F-4D97-AF65-F5344CB8AC3E}">
        <p14:creationId xmlns:p14="http://schemas.microsoft.com/office/powerpoint/2010/main" val="3253785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5938"/>
            <a:ext cx="8318500" cy="2112962"/>
          </a:xfrm>
        </p:spPr>
        <p:txBody>
          <a:bodyPr>
            <a:normAutofit fontScale="90000"/>
          </a:bodyPr>
          <a:lstStyle/>
          <a:p>
            <a:r>
              <a:rPr lang="en-US" b="1" dirty="0" smtClean="0"/>
              <a:t>“Light</a:t>
            </a:r>
            <a:r>
              <a:rPr lang="en-US" b="1" dirty="0"/>
              <a:t>-induced 3-</a:t>
            </a:r>
            <a:r>
              <a:rPr lang="en-US" b="1" i="1" dirty="0"/>
              <a:t>O</a:t>
            </a:r>
            <a:r>
              <a:rPr lang="en-US" b="1" dirty="0"/>
              <a:t>-Sulfotransferase Expression Alters Pineal </a:t>
            </a:r>
            <a:r>
              <a:rPr lang="en-US" b="1" dirty="0" err="1"/>
              <a:t>Heparan</a:t>
            </a:r>
            <a:r>
              <a:rPr lang="en-US" b="1" dirty="0"/>
              <a:t> Sulfate Fine Structure : A </a:t>
            </a:r>
            <a:r>
              <a:rPr lang="en-US" b="1" dirty="0" smtClean="0"/>
              <a:t>Surprising  Link to Circadian Rhythm”</a:t>
            </a:r>
            <a:r>
              <a:rPr lang="en-US" b="1" dirty="0" smtClean="0">
                <a:solidFill>
                  <a:srgbClr val="FF0000"/>
                </a:solidFill>
              </a:rPr>
              <a:t>*</a:t>
            </a:r>
            <a:r>
              <a:rPr lang="en-US" b="1" dirty="0" smtClean="0"/>
              <a:t> </a:t>
            </a:r>
            <a:r>
              <a:rPr lang="en-US" dirty="0"/>
              <a:t/>
            </a:r>
            <a:br>
              <a:rPr lang="en-US" dirty="0"/>
            </a:br>
            <a:endParaRPr lang="en-US" dirty="0"/>
          </a:p>
        </p:txBody>
      </p:sp>
      <p:sp>
        <p:nvSpPr>
          <p:cNvPr id="3" name="Content Placeholder 2"/>
          <p:cNvSpPr>
            <a:spLocks noGrp="1"/>
          </p:cNvSpPr>
          <p:nvPr>
            <p:ph idx="1"/>
          </p:nvPr>
        </p:nvSpPr>
        <p:spPr>
          <a:xfrm>
            <a:off x="203200" y="2565401"/>
            <a:ext cx="8940800" cy="3683000"/>
          </a:xfrm>
        </p:spPr>
        <p:txBody>
          <a:bodyPr>
            <a:normAutofit/>
          </a:bodyPr>
          <a:lstStyle/>
          <a:p>
            <a:r>
              <a:rPr lang="en-US" sz="2800" dirty="0" smtClean="0"/>
              <a:t>Pineal gland builds up </a:t>
            </a:r>
            <a:r>
              <a:rPr lang="en-US" sz="2800" dirty="0" err="1" smtClean="0"/>
              <a:t>heparan</a:t>
            </a:r>
            <a:r>
              <a:rPr lang="en-US" sz="2800" dirty="0" smtClean="0"/>
              <a:t> sulfate supplies </a:t>
            </a:r>
            <a:r>
              <a:rPr lang="en-US" sz="2800" i="1" dirty="0" smtClean="0">
                <a:solidFill>
                  <a:srgbClr val="FF0000"/>
                </a:solidFill>
              </a:rPr>
              <a:t>by day</a:t>
            </a:r>
          </a:p>
          <a:p>
            <a:r>
              <a:rPr lang="en-US" sz="2800" dirty="0" smtClean="0"/>
              <a:t>Melatonin is sulfated in transport </a:t>
            </a:r>
            <a:r>
              <a:rPr lang="en-US" sz="2800" i="1" dirty="0" smtClean="0">
                <a:solidFill>
                  <a:srgbClr val="FF0000"/>
                </a:solidFill>
              </a:rPr>
              <a:t>at night</a:t>
            </a:r>
          </a:p>
          <a:p>
            <a:pPr lvl="1"/>
            <a:r>
              <a:rPr lang="en-US" sz="2400" dirty="0" smtClean="0"/>
              <a:t>Highly lipophilic molecule needs sulfate to make it water-soluble</a:t>
            </a:r>
          </a:p>
          <a:p>
            <a:pPr lvl="1"/>
            <a:r>
              <a:rPr lang="en-US" sz="2400" dirty="0" smtClean="0"/>
              <a:t>This allows it to move through the cerebrospinal fluid</a:t>
            </a:r>
          </a:p>
          <a:p>
            <a:r>
              <a:rPr lang="en-US" sz="2800" dirty="0" smtClean="0"/>
              <a:t>When melatonin is delivered, sulfate is released!</a:t>
            </a:r>
          </a:p>
          <a:p>
            <a:pPr marL="0" indent="0">
              <a:buNone/>
            </a:pPr>
            <a:endParaRPr lang="en-US" sz="2800" dirty="0" smtClean="0"/>
          </a:p>
          <a:p>
            <a:pPr marL="0" indent="0" algn="ctr">
              <a:buNone/>
            </a:pPr>
            <a:r>
              <a:rPr lang="en-US" sz="2800" i="1" dirty="0" smtClean="0">
                <a:solidFill>
                  <a:srgbClr val="FF0000"/>
                </a:solidFill>
              </a:rPr>
              <a:t>Melatonin is a sulfate-delivery system!!</a:t>
            </a:r>
            <a:endParaRPr lang="en-US" sz="2800" i="1" dirty="0">
              <a:solidFill>
                <a:srgbClr val="FF0000"/>
              </a:solidFill>
            </a:endParaRPr>
          </a:p>
        </p:txBody>
      </p:sp>
      <p:sp>
        <p:nvSpPr>
          <p:cNvPr id="4" name="TextBox 3"/>
          <p:cNvSpPr txBox="1"/>
          <p:nvPr/>
        </p:nvSpPr>
        <p:spPr>
          <a:xfrm>
            <a:off x="2324100" y="6382266"/>
            <a:ext cx="5880211" cy="400110"/>
          </a:xfrm>
          <a:prstGeom prst="rect">
            <a:avLst/>
          </a:prstGeom>
          <a:noFill/>
        </p:spPr>
        <p:txBody>
          <a:bodyPr wrap="none" rtlCol="0">
            <a:spAutoFit/>
          </a:bodyPr>
          <a:lstStyle/>
          <a:p>
            <a:r>
              <a:rPr lang="da-DK" sz="2000" dirty="0" smtClean="0">
                <a:solidFill>
                  <a:srgbClr val="FF0000"/>
                </a:solidFill>
              </a:rPr>
              <a:t>*</a:t>
            </a:r>
            <a:r>
              <a:rPr lang="da-DK" sz="2000" dirty="0" smtClean="0"/>
              <a:t>B</a:t>
            </a:r>
            <a:r>
              <a:rPr lang="da-DK" sz="2000" dirty="0"/>
              <a:t>. Kuberan et al., J. </a:t>
            </a:r>
            <a:r>
              <a:rPr lang="da-DK" sz="2000" dirty="0" err="1"/>
              <a:t>Biol</a:t>
            </a:r>
            <a:r>
              <a:rPr lang="da-DK" sz="2000" dirty="0"/>
              <a:t>. </a:t>
            </a:r>
            <a:r>
              <a:rPr lang="da-DK" sz="2000" dirty="0" err="1"/>
              <a:t>Chem</a:t>
            </a:r>
            <a:r>
              <a:rPr lang="da-DK" sz="2000" dirty="0"/>
              <a:t>. 2004, 279:5053-5054.</a:t>
            </a:r>
            <a:endParaRPr lang="en-US" sz="2000" dirty="0"/>
          </a:p>
        </p:txBody>
      </p:sp>
    </p:spTree>
    <p:extLst>
      <p:ext uri="{BB962C8B-B14F-4D97-AF65-F5344CB8AC3E}">
        <p14:creationId xmlns:p14="http://schemas.microsoft.com/office/powerpoint/2010/main" val="2196405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Really Bad Idea!</a:t>
            </a:r>
            <a:endParaRPr lang="en-US" dirty="0"/>
          </a:p>
        </p:txBody>
      </p:sp>
      <p:pic>
        <p:nvPicPr>
          <p:cNvPr id="4" name="Content Placeholder 3" descr="sunglasses_child.gif"/>
          <p:cNvPicPr>
            <a:picLocks noGrp="1" noChangeAspect="1"/>
          </p:cNvPicPr>
          <p:nvPr>
            <p:ph idx="1"/>
          </p:nvPr>
        </p:nvPicPr>
        <p:blipFill>
          <a:blip r:embed="rId2">
            <a:extLst>
              <a:ext uri="{28A0092B-C50C-407E-A947-70E740481C1C}">
                <a14:useLocalDpi xmlns:a14="http://schemas.microsoft.com/office/drawing/2010/main" val="0"/>
              </a:ext>
            </a:extLst>
          </a:blip>
          <a:srcRect l="-19990" r="-19990"/>
          <a:stretch>
            <a:fillRect/>
          </a:stretch>
        </p:blipFill>
        <p:spPr/>
      </p:pic>
    </p:spTree>
    <p:extLst>
      <p:ext uri="{BB962C8B-B14F-4D97-AF65-F5344CB8AC3E}">
        <p14:creationId xmlns:p14="http://schemas.microsoft.com/office/powerpoint/2010/main" val="9671758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ligh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5281" cy="6858000"/>
          </a:xfrm>
          <a:prstGeom prst="rect">
            <a:avLst/>
          </a:prstGeom>
        </p:spPr>
      </p:pic>
      <p:sp>
        <p:nvSpPr>
          <p:cNvPr id="2" name="Title 1"/>
          <p:cNvSpPr>
            <a:spLocks noGrp="1"/>
          </p:cNvSpPr>
          <p:nvPr>
            <p:ph type="title"/>
          </p:nvPr>
        </p:nvSpPr>
        <p:spPr/>
        <p:txBody>
          <a:bodyPr/>
          <a:lstStyle/>
          <a:p>
            <a:r>
              <a:rPr lang="en-US" dirty="0" smtClean="0"/>
              <a:t>Pineal Gland: “Seat of the Soul”</a:t>
            </a:r>
            <a:endParaRPr lang="en-US" dirty="0"/>
          </a:p>
        </p:txBody>
      </p:sp>
      <p:pic>
        <p:nvPicPr>
          <p:cNvPr id="4" name="Content Placeholder 3" descr="pineal_gland.jpg"/>
          <p:cNvPicPr>
            <a:picLocks noGrp="1" noChangeAspect="1"/>
          </p:cNvPicPr>
          <p:nvPr>
            <p:ph idx="1"/>
          </p:nvPr>
        </p:nvPicPr>
        <p:blipFill>
          <a:blip r:embed="rId3">
            <a:extLst>
              <a:ext uri="{28A0092B-C50C-407E-A947-70E740481C1C}">
                <a14:useLocalDpi xmlns:a14="http://schemas.microsoft.com/office/drawing/2010/main" val="0"/>
              </a:ext>
            </a:extLst>
          </a:blip>
          <a:srcRect l="-49740" r="-49740"/>
          <a:stretch>
            <a:fillRect/>
          </a:stretch>
        </p:blipFill>
        <p:spPr>
          <a:xfrm>
            <a:off x="4019316" y="1757420"/>
            <a:ext cx="6251972" cy="3438344"/>
          </a:xfrm>
        </p:spPr>
      </p:pic>
      <p:sp>
        <p:nvSpPr>
          <p:cNvPr id="6" name="TextBox 5"/>
          <p:cNvSpPr txBox="1"/>
          <p:nvPr/>
        </p:nvSpPr>
        <p:spPr>
          <a:xfrm>
            <a:off x="620691" y="4888971"/>
            <a:ext cx="4527042" cy="1569660"/>
          </a:xfrm>
          <a:prstGeom prst="rect">
            <a:avLst/>
          </a:prstGeom>
          <a:noFill/>
        </p:spPr>
        <p:txBody>
          <a:bodyPr wrap="square" rtlCol="0">
            <a:spAutoFit/>
          </a:bodyPr>
          <a:lstStyle/>
          <a:p>
            <a:r>
              <a:rPr lang="en-US" sz="2400" dirty="0" smtClean="0">
                <a:solidFill>
                  <a:schemeClr val="bg1"/>
                </a:solidFill>
              </a:rPr>
              <a:t>The pineal gland produces melatonin in the evening and transports it as melatonin sulfate to various parts of the brain</a:t>
            </a:r>
            <a:endParaRPr lang="en-US" sz="2400" dirty="0">
              <a:solidFill>
                <a:schemeClr val="bg1"/>
              </a:solidFill>
            </a:endParaRPr>
          </a:p>
        </p:txBody>
      </p:sp>
      <p:sp>
        <p:nvSpPr>
          <p:cNvPr id="7" name="TextBox 6"/>
          <p:cNvSpPr txBox="1"/>
          <p:nvPr/>
        </p:nvSpPr>
        <p:spPr>
          <a:xfrm>
            <a:off x="298957" y="1417933"/>
            <a:ext cx="4710434" cy="1200328"/>
          </a:xfrm>
          <a:prstGeom prst="rect">
            <a:avLst/>
          </a:prstGeom>
          <a:noFill/>
          <a:ln>
            <a:noFill/>
          </a:ln>
        </p:spPr>
        <p:txBody>
          <a:bodyPr wrap="square" rtlCol="0">
            <a:spAutoFit/>
          </a:bodyPr>
          <a:lstStyle/>
          <a:p>
            <a:r>
              <a:rPr lang="en-US" sz="2400" dirty="0" smtClean="0"/>
              <a:t>The pineal gland produces sulfate by day (responding to light) and stores it in </a:t>
            </a:r>
            <a:r>
              <a:rPr lang="en-US" sz="2400" dirty="0" err="1" smtClean="0"/>
              <a:t>heparan</a:t>
            </a:r>
            <a:r>
              <a:rPr lang="en-US" sz="2400" dirty="0" smtClean="0"/>
              <a:t> sulfate molecules</a:t>
            </a:r>
            <a:endParaRPr lang="en-US" sz="2400" dirty="0"/>
          </a:p>
        </p:txBody>
      </p:sp>
      <p:pic>
        <p:nvPicPr>
          <p:cNvPr id="8" name="Picture 7" descr="pinealgla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490" y="1744430"/>
            <a:ext cx="3451334" cy="3451334"/>
          </a:xfrm>
          <a:prstGeom prst="rect">
            <a:avLst/>
          </a:prstGeom>
        </p:spPr>
      </p:pic>
    </p:spTree>
    <p:extLst>
      <p:ext uri="{BB962C8B-B14F-4D97-AF65-F5344CB8AC3E}">
        <p14:creationId xmlns:p14="http://schemas.microsoft.com/office/powerpoint/2010/main" val="2766508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6"/>
            <a:ext cx="8229600" cy="1143000"/>
          </a:xfrm>
        </p:spPr>
        <p:txBody>
          <a:bodyPr/>
          <a:lstStyle/>
          <a:p>
            <a:r>
              <a:rPr lang="en-US" b="1" dirty="0" smtClean="0"/>
              <a:t>REM Sleep Cycle</a:t>
            </a:r>
            <a:endParaRPr lang="en-US" b="1" dirty="0">
              <a:solidFill>
                <a:srgbClr val="FF0000"/>
              </a:solidFill>
            </a:endParaRPr>
          </a:p>
        </p:txBody>
      </p:sp>
      <p:sp>
        <p:nvSpPr>
          <p:cNvPr id="3" name="Content Placeholder 2"/>
          <p:cNvSpPr>
            <a:spLocks noGrp="1"/>
          </p:cNvSpPr>
          <p:nvPr>
            <p:ph idx="1"/>
          </p:nvPr>
        </p:nvSpPr>
        <p:spPr>
          <a:xfrm>
            <a:off x="0" y="1413937"/>
            <a:ext cx="8229600" cy="4525963"/>
          </a:xfrm>
        </p:spPr>
        <p:txBody>
          <a:bodyPr>
            <a:normAutofit/>
          </a:bodyPr>
          <a:lstStyle/>
          <a:p>
            <a:r>
              <a:rPr lang="en-US" dirty="0" smtClean="0"/>
              <a:t>Melatonin Induces REM sleep </a:t>
            </a:r>
          </a:p>
          <a:p>
            <a:r>
              <a:rPr lang="en-US" dirty="0" smtClean="0"/>
              <a:t>Alzheimer’s is associated with                             reduced REM sleep cycle                                         AND calcified pineal gland</a:t>
            </a:r>
            <a:r>
              <a:rPr lang="en-US" dirty="0" smtClean="0">
                <a:solidFill>
                  <a:srgbClr val="FF0000"/>
                </a:solidFill>
              </a:rPr>
              <a:t>*</a:t>
            </a:r>
          </a:p>
          <a:p>
            <a:pPr lvl="1"/>
            <a:r>
              <a:rPr lang="en-US" dirty="0" smtClean="0"/>
              <a:t>Pineal gland calcification correlates inversely with REM sleep</a:t>
            </a:r>
            <a:r>
              <a:rPr lang="en-US" dirty="0" smtClean="0">
                <a:solidFill>
                  <a:srgbClr val="FF0000"/>
                </a:solidFill>
              </a:rPr>
              <a:t>**</a:t>
            </a:r>
          </a:p>
          <a:p>
            <a:pPr lvl="1"/>
            <a:r>
              <a:rPr lang="en-US" dirty="0" smtClean="0"/>
              <a:t>DHEA SULFATE but not DHEA injections increase melatonin production in rats</a:t>
            </a:r>
            <a:r>
              <a:rPr lang="en-US" dirty="0" smtClean="0">
                <a:solidFill>
                  <a:srgbClr val="FF0000"/>
                </a:solidFill>
              </a:rPr>
              <a:t>***</a:t>
            </a:r>
            <a:endParaRPr lang="en-US" dirty="0">
              <a:solidFill>
                <a:srgbClr val="FF0000"/>
              </a:solidFill>
            </a:endParaRPr>
          </a:p>
        </p:txBody>
      </p:sp>
      <p:sp>
        <p:nvSpPr>
          <p:cNvPr id="4" name="TextBox 3"/>
          <p:cNvSpPr txBox="1"/>
          <p:nvPr/>
        </p:nvSpPr>
        <p:spPr>
          <a:xfrm>
            <a:off x="1241332" y="5963309"/>
            <a:ext cx="5710555" cy="923330"/>
          </a:xfrm>
          <a:prstGeom prst="rect">
            <a:avLst/>
          </a:prstGeom>
          <a:noFill/>
        </p:spPr>
        <p:txBody>
          <a:bodyPr wrap="none" rtlCol="0">
            <a:spAutoFit/>
          </a:bodyPr>
          <a:lstStyle/>
          <a:p>
            <a:r>
              <a:rPr lang="nb-NO" dirty="0">
                <a:solidFill>
                  <a:srgbClr val="FF0000"/>
                </a:solidFill>
              </a:rPr>
              <a:t>*</a:t>
            </a:r>
            <a:r>
              <a:rPr lang="nb-NO" dirty="0"/>
              <a:t>R. </a:t>
            </a:r>
            <a:r>
              <a:rPr lang="nb-NO" dirty="0" err="1"/>
              <a:t>Mahlberg</a:t>
            </a:r>
            <a:r>
              <a:rPr lang="nb-NO" dirty="0"/>
              <a:t> et al., </a:t>
            </a:r>
            <a:r>
              <a:rPr lang="nb-NO" dirty="0" err="1"/>
              <a:t>Neurobiol</a:t>
            </a:r>
            <a:r>
              <a:rPr lang="nb-NO" dirty="0"/>
              <a:t> </a:t>
            </a:r>
            <a:r>
              <a:rPr lang="nb-NO" dirty="0" err="1"/>
              <a:t>Aging</a:t>
            </a:r>
            <a:r>
              <a:rPr lang="nb-NO" dirty="0"/>
              <a:t>. 2008 Feb;29(2):203-</a:t>
            </a:r>
            <a:r>
              <a:rPr lang="nb-NO" dirty="0" smtClean="0"/>
              <a:t>9</a:t>
            </a:r>
          </a:p>
          <a:p>
            <a:r>
              <a:rPr lang="nb-NO" dirty="0">
                <a:solidFill>
                  <a:srgbClr val="FF0000"/>
                </a:solidFill>
              </a:rPr>
              <a:t>**</a:t>
            </a:r>
            <a:r>
              <a:rPr lang="nb-NO" dirty="0"/>
              <a:t>R. </a:t>
            </a:r>
            <a:r>
              <a:rPr lang="nb-NO" dirty="0" err="1"/>
              <a:t>Mahlberg</a:t>
            </a:r>
            <a:r>
              <a:rPr lang="nb-NO" dirty="0"/>
              <a:t> et al., </a:t>
            </a:r>
            <a:r>
              <a:rPr lang="nb-NO" dirty="0" err="1"/>
              <a:t>Sleep</a:t>
            </a:r>
            <a:r>
              <a:rPr lang="nb-NO" dirty="0"/>
              <a:t> Med. 2009 Apr;10(4):439-45. </a:t>
            </a:r>
            <a:endParaRPr lang="nb-NO" dirty="0" smtClean="0"/>
          </a:p>
          <a:p>
            <a:r>
              <a:rPr lang="fr-FR" dirty="0">
                <a:solidFill>
                  <a:srgbClr val="FF0000"/>
                </a:solidFill>
              </a:rPr>
              <a:t>***</a:t>
            </a:r>
            <a:r>
              <a:rPr lang="fr-FR" dirty="0"/>
              <a:t>Y. </a:t>
            </a:r>
            <a:r>
              <a:rPr lang="fr-FR" dirty="0" err="1"/>
              <a:t>Djeridane</a:t>
            </a:r>
            <a:r>
              <a:rPr lang="fr-FR" dirty="0"/>
              <a:t> et al., </a:t>
            </a:r>
            <a:r>
              <a:rPr lang="fr-FR" dirty="0" err="1"/>
              <a:t>Steroids</a:t>
            </a:r>
            <a:r>
              <a:rPr lang="fr-FR" dirty="0"/>
              <a:t>. 2004 May;69(5):343-9.</a:t>
            </a:r>
            <a:endParaRPr lang="en-US" dirty="0"/>
          </a:p>
        </p:txBody>
      </p:sp>
      <p:pic>
        <p:nvPicPr>
          <p:cNvPr id="5" name="Picture 4" descr="melatonin_sulf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8556" y="1464736"/>
            <a:ext cx="3255444" cy="2145293"/>
          </a:xfrm>
          <a:prstGeom prst="rect">
            <a:avLst/>
          </a:prstGeom>
        </p:spPr>
      </p:pic>
      <p:sp>
        <p:nvSpPr>
          <p:cNvPr id="6" name="Freeform 5"/>
          <p:cNvSpPr/>
          <p:nvPr/>
        </p:nvSpPr>
        <p:spPr>
          <a:xfrm>
            <a:off x="5960250" y="3005375"/>
            <a:ext cx="667844" cy="625456"/>
          </a:xfrm>
          <a:custGeom>
            <a:avLst/>
            <a:gdLst>
              <a:gd name="connsiteX0" fmla="*/ 157521 w 667844"/>
              <a:gd name="connsiteY0" fmla="*/ 97660 h 625456"/>
              <a:gd name="connsiteX1" fmla="*/ 12379 w 667844"/>
              <a:gd name="connsiteY1" fmla="*/ 369803 h 625456"/>
              <a:gd name="connsiteX2" fmla="*/ 484093 w 667844"/>
              <a:gd name="connsiteY2" fmla="*/ 623803 h 625456"/>
              <a:gd name="connsiteX3" fmla="*/ 665521 w 667844"/>
              <a:gd name="connsiteY3" fmla="*/ 242803 h 625456"/>
              <a:gd name="connsiteX4" fmla="*/ 375236 w 667844"/>
              <a:gd name="connsiteY4" fmla="*/ 6946 h 625456"/>
              <a:gd name="connsiteX5" fmla="*/ 157521 w 667844"/>
              <a:gd name="connsiteY5" fmla="*/ 97660 h 62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844" h="625456">
                <a:moveTo>
                  <a:pt x="157521" y="97660"/>
                </a:moveTo>
                <a:cubicBezTo>
                  <a:pt x="97045" y="158136"/>
                  <a:pt x="-42050" y="282113"/>
                  <a:pt x="12379" y="369803"/>
                </a:cubicBezTo>
                <a:cubicBezTo>
                  <a:pt x="66808" y="457493"/>
                  <a:pt x="375236" y="644970"/>
                  <a:pt x="484093" y="623803"/>
                </a:cubicBezTo>
                <a:cubicBezTo>
                  <a:pt x="592950" y="602636"/>
                  <a:pt x="683664" y="345613"/>
                  <a:pt x="665521" y="242803"/>
                </a:cubicBezTo>
                <a:cubicBezTo>
                  <a:pt x="647378" y="139994"/>
                  <a:pt x="459903" y="34160"/>
                  <a:pt x="375236" y="6946"/>
                </a:cubicBezTo>
                <a:cubicBezTo>
                  <a:pt x="290569" y="-20268"/>
                  <a:pt x="217997" y="37184"/>
                  <a:pt x="157521" y="97660"/>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512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solidFill>
                  <a:srgbClr val="FF0000"/>
                </a:solidFill>
              </a:rPr>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5273558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Sleep Disorder, Aluminum, </a:t>
            </a:r>
            <a:br>
              <a:rPr lang="en-US" b="1" dirty="0" smtClean="0"/>
            </a:br>
            <a:r>
              <a:rPr lang="en-US" b="1" dirty="0" smtClean="0"/>
              <a:t>and the Pineal Gland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Sleep disorder is linked to many neurological diseases: </a:t>
            </a:r>
          </a:p>
          <a:p>
            <a:pPr lvl="1"/>
            <a:r>
              <a:rPr lang="en-US" dirty="0" smtClean="0"/>
              <a:t>Autism, Alzheimer’s, depression, schizophrenia, ALS, Parkinson’s disease, etc.</a:t>
            </a:r>
          </a:p>
          <a:p>
            <a:r>
              <a:rPr lang="en-US" dirty="0" smtClean="0"/>
              <a:t>Insomnia occurs much more frequently as an adverse reaction in VAERS to vaccines containing aluminum than to those not containing aluminum (p = 0.0025)</a:t>
            </a:r>
          </a:p>
          <a:p>
            <a:r>
              <a:rPr lang="en-US" dirty="0" smtClean="0"/>
              <a:t>Pineal gland is heavily perfused and outside of the blood brain barrier</a:t>
            </a:r>
          </a:p>
          <a:p>
            <a:pPr lvl="1"/>
            <a:r>
              <a:rPr lang="en-US" dirty="0" smtClean="0"/>
              <a:t>Susceptible to aluminum toxicity</a:t>
            </a:r>
            <a:endParaRPr lang="en-US" dirty="0"/>
          </a:p>
        </p:txBody>
      </p:sp>
    </p:spTree>
    <p:extLst>
      <p:ext uri="{BB962C8B-B14F-4D97-AF65-F5344CB8AC3E}">
        <p14:creationId xmlns:p14="http://schemas.microsoft.com/office/powerpoint/2010/main" val="4911073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lumMod val="75000"/>
              </a:schemeClr>
            </a:solidFill>
          </a:ln>
        </p:spPr>
        <p:txBody>
          <a:bodyPr>
            <a:normAutofit fontScale="90000"/>
          </a:bodyPr>
          <a:lstStyle/>
          <a:p>
            <a:r>
              <a:rPr lang="en-US" dirty="0" smtClean="0">
                <a:solidFill>
                  <a:srgbClr val="FF0000"/>
                </a:solidFill>
              </a:rPr>
              <a:t>Aluminum</a:t>
            </a:r>
            <a:r>
              <a:rPr lang="en-US" dirty="0">
                <a:solidFill>
                  <a:srgbClr val="FF0000"/>
                </a:solidFill>
              </a:rPr>
              <a:t> </a:t>
            </a:r>
            <a:r>
              <a:rPr lang="en-US" dirty="0" smtClean="0">
                <a:solidFill>
                  <a:srgbClr val="FF0000"/>
                </a:solidFill>
              </a:rPr>
              <a:t>&amp; Mercury </a:t>
            </a:r>
            <a:r>
              <a:rPr lang="en-US" dirty="0" smtClean="0"/>
              <a:t/>
            </a:r>
            <a:br>
              <a:rPr lang="en-US" dirty="0" smtClean="0"/>
            </a:br>
            <a:r>
              <a:rPr lang="en-US" dirty="0" smtClean="0">
                <a:solidFill>
                  <a:srgbClr val="3366FF"/>
                </a:solidFill>
              </a:rPr>
              <a:t>Autism &amp; PDD &amp; Anxiety</a:t>
            </a:r>
            <a:endParaRPr lang="en-US" dirty="0">
              <a:solidFill>
                <a:srgbClr val="3366FF"/>
              </a:solidFill>
            </a:endParaRPr>
          </a:p>
        </p:txBody>
      </p:sp>
      <p:sp>
        <p:nvSpPr>
          <p:cNvPr id="5" name="TextBox 4"/>
          <p:cNvSpPr txBox="1"/>
          <p:nvPr/>
        </p:nvSpPr>
        <p:spPr>
          <a:xfrm>
            <a:off x="1896534" y="5926108"/>
            <a:ext cx="5256968" cy="461665"/>
          </a:xfrm>
          <a:prstGeom prst="rect">
            <a:avLst/>
          </a:prstGeom>
          <a:noFill/>
        </p:spPr>
        <p:txBody>
          <a:bodyPr wrap="none" rtlCol="0">
            <a:spAutoFit/>
          </a:bodyPr>
          <a:lstStyle/>
          <a:p>
            <a:r>
              <a:rPr lang="en-US" sz="2400" dirty="0" smtClean="0"/>
              <a:t>Formula:  Al + 1.5 x (Al  w/ Hg) + 2.0 x Hg</a:t>
            </a:r>
            <a:endParaRPr lang="en-US" sz="2400" dirty="0"/>
          </a:p>
        </p:txBody>
      </p:sp>
      <p:sp>
        <p:nvSpPr>
          <p:cNvPr id="6" name="TextBox 5"/>
          <p:cNvSpPr txBox="1"/>
          <p:nvPr/>
        </p:nvSpPr>
        <p:spPr>
          <a:xfrm>
            <a:off x="7586133" y="1879600"/>
            <a:ext cx="1136574" cy="707886"/>
          </a:xfrm>
          <a:prstGeom prst="rect">
            <a:avLst/>
          </a:prstGeom>
          <a:noFill/>
        </p:spPr>
        <p:txBody>
          <a:bodyPr wrap="none" rtlCol="0">
            <a:spAutoFit/>
          </a:bodyPr>
          <a:lstStyle/>
          <a:p>
            <a:r>
              <a:rPr lang="en-US" sz="2000" dirty="0" smtClean="0"/>
              <a:t>VAERS </a:t>
            </a:r>
          </a:p>
          <a:p>
            <a:r>
              <a:rPr lang="en-US" sz="2000" dirty="0" smtClean="0"/>
              <a:t>database</a:t>
            </a:r>
            <a:endParaRPr lang="en-US" sz="2000" dirty="0"/>
          </a:p>
        </p:txBody>
      </p:sp>
      <p:pic>
        <p:nvPicPr>
          <p:cNvPr id="7" name="Picture 6" descr="Nancy_autism_mercury_aluminum_under6_NEW.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210" y="1417638"/>
            <a:ext cx="5643230" cy="4477340"/>
          </a:xfrm>
          <a:prstGeom prst="rect">
            <a:avLst/>
          </a:prstGeom>
        </p:spPr>
      </p:pic>
    </p:spTree>
    <p:extLst>
      <p:ext uri="{BB962C8B-B14F-4D97-AF65-F5344CB8AC3E}">
        <p14:creationId xmlns:p14="http://schemas.microsoft.com/office/powerpoint/2010/main" val="33697968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66"/>
            <a:ext cx="8229600" cy="1143000"/>
          </a:xfrm>
        </p:spPr>
        <p:txBody>
          <a:bodyPr/>
          <a:lstStyle/>
          <a:p>
            <a:r>
              <a:rPr lang="en-US" b="1" dirty="0" smtClean="0"/>
              <a:t>Aluminum in the Pineal Gland</a:t>
            </a:r>
            <a:r>
              <a:rPr lang="en-US" b="1" dirty="0" smtClean="0">
                <a:solidFill>
                  <a:srgbClr val="FF0000"/>
                </a:solidFill>
              </a:rPr>
              <a:t>*</a:t>
            </a:r>
            <a:endParaRPr lang="en-US" b="1" dirty="0">
              <a:solidFill>
                <a:srgbClr val="FF0000"/>
              </a:solidFill>
            </a:endParaRPr>
          </a:p>
        </p:txBody>
      </p:sp>
      <p:pic>
        <p:nvPicPr>
          <p:cNvPr id="4" name="Content Placeholder 3" descr="aluminum_in_pineal_gland.png"/>
          <p:cNvPicPr>
            <a:picLocks noGrp="1" noChangeAspect="1"/>
          </p:cNvPicPr>
          <p:nvPr>
            <p:ph idx="1"/>
          </p:nvPr>
        </p:nvPicPr>
        <p:blipFill>
          <a:blip r:embed="rId3">
            <a:extLst>
              <a:ext uri="{28A0092B-C50C-407E-A947-70E740481C1C}">
                <a14:useLocalDpi xmlns:a14="http://schemas.microsoft.com/office/drawing/2010/main" val="0"/>
              </a:ext>
            </a:extLst>
          </a:blip>
          <a:srcRect t="8937" b="8937"/>
          <a:stretch>
            <a:fillRect/>
          </a:stretch>
        </p:blipFill>
        <p:spPr>
          <a:xfrm>
            <a:off x="254000" y="1058334"/>
            <a:ext cx="8229600" cy="4525963"/>
          </a:xfrm>
        </p:spPr>
      </p:pic>
      <p:sp>
        <p:nvSpPr>
          <p:cNvPr id="5" name="TextBox 4"/>
          <p:cNvSpPr txBox="1"/>
          <p:nvPr/>
        </p:nvSpPr>
        <p:spPr>
          <a:xfrm>
            <a:off x="1507067" y="6383867"/>
            <a:ext cx="7180546" cy="646331"/>
          </a:xfrm>
          <a:prstGeom prst="rect">
            <a:avLst/>
          </a:prstGeom>
          <a:noFill/>
        </p:spPr>
        <p:txBody>
          <a:bodyPr wrap="none" rtlCol="0">
            <a:spAutoFit/>
          </a:bodyPr>
          <a:lstStyle/>
          <a:p>
            <a:r>
              <a:rPr lang="en-US" i="1" dirty="0" smtClean="0">
                <a:solidFill>
                  <a:srgbClr val="FF0000"/>
                </a:solidFill>
              </a:rPr>
              <a:t>*</a:t>
            </a:r>
            <a:r>
              <a:rPr lang="en-US" i="1" dirty="0" smtClean="0"/>
              <a:t>S.B</a:t>
            </a:r>
            <a:r>
              <a:rPr lang="en-US" i="1" dirty="0"/>
              <a:t>. Lang et al./</a:t>
            </a:r>
            <a:r>
              <a:rPr lang="en-US" i="1" dirty="0" err="1"/>
              <a:t>Bioclectrochemistry</a:t>
            </a:r>
            <a:r>
              <a:rPr lang="en-US" i="1" dirty="0"/>
              <a:t> and Bioenergetics 41(1996)191—195 </a:t>
            </a:r>
            <a:endParaRPr lang="en-US" dirty="0"/>
          </a:p>
          <a:p>
            <a:endParaRPr lang="en-US" dirty="0"/>
          </a:p>
        </p:txBody>
      </p:sp>
      <p:cxnSp>
        <p:nvCxnSpPr>
          <p:cNvPr id="7" name="Straight Arrow Connector 6"/>
          <p:cNvCxnSpPr/>
          <p:nvPr/>
        </p:nvCxnSpPr>
        <p:spPr>
          <a:xfrm flipV="1">
            <a:off x="3623738" y="1227664"/>
            <a:ext cx="999066" cy="1024466"/>
          </a:xfrm>
          <a:prstGeom prst="straightConnector1">
            <a:avLst/>
          </a:prstGeom>
          <a:ln w="38100" cmpd="sng">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059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Critical Role for Sunlight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464730"/>
            <a:ext cx="8229600" cy="4525963"/>
          </a:xfrm>
        </p:spPr>
        <p:txBody>
          <a:bodyPr>
            <a:normAutofit fontScale="92500" lnSpcReduction="10000"/>
          </a:bodyPr>
          <a:lstStyle/>
          <a:p>
            <a:r>
              <a:rPr lang="en-US" dirty="0" smtClean="0"/>
              <a:t>Hypothesis:</a:t>
            </a:r>
          </a:p>
          <a:p>
            <a:pPr lvl="1"/>
            <a:r>
              <a:rPr lang="en-US" dirty="0" smtClean="0"/>
              <a:t>Endothelial and neuronal nitric oxide synthase (both present in the pineal gland) produce sulfate from reduced sulfur sources catalyzed by sunlight</a:t>
            </a:r>
          </a:p>
          <a:p>
            <a:pPr lvl="1"/>
            <a:r>
              <a:rPr lang="en-US" dirty="0" smtClean="0"/>
              <a:t>Sulfate deficiency results when this process is impaired</a:t>
            </a:r>
          </a:p>
          <a:p>
            <a:r>
              <a:rPr lang="en-US" dirty="0" smtClean="0"/>
              <a:t>Aluminum and retinoic acid, present in high SPF sunscreens, interfere with sulfate synthesis</a:t>
            </a:r>
          </a:p>
          <a:p>
            <a:r>
              <a:rPr lang="en-US" dirty="0" smtClean="0"/>
              <a:t>Aluminum accumulation in pineal gland would disrupt sulfate supplies to brain</a:t>
            </a:r>
          </a:p>
        </p:txBody>
      </p:sp>
      <p:sp>
        <p:nvSpPr>
          <p:cNvPr id="4" name="TextBox 3"/>
          <p:cNvSpPr txBox="1"/>
          <p:nvPr/>
        </p:nvSpPr>
        <p:spPr>
          <a:xfrm>
            <a:off x="2844800" y="6468533"/>
            <a:ext cx="4994927" cy="400110"/>
          </a:xfrm>
          <a:prstGeom prst="rect">
            <a:avLst/>
          </a:prstGeom>
          <a:noFill/>
        </p:spPr>
        <p:txBody>
          <a:bodyPr wrap="none" rtlCol="0">
            <a:spAutoFit/>
          </a:bodyPr>
          <a:lstStyle/>
          <a:p>
            <a:r>
              <a:rPr lang="en-US" sz="2000" dirty="0">
                <a:solidFill>
                  <a:srgbClr val="FF0000"/>
                </a:solidFill>
              </a:rPr>
              <a:t>*</a:t>
            </a:r>
            <a:r>
              <a:rPr lang="en-US" sz="2000" dirty="0"/>
              <a:t>S. Seneff et al., Entropy 2012, 14, 2492-2530.</a:t>
            </a:r>
          </a:p>
        </p:txBody>
      </p:sp>
    </p:spTree>
    <p:extLst>
      <p:ext uri="{BB962C8B-B14F-4D97-AF65-F5344CB8AC3E}">
        <p14:creationId xmlns:p14="http://schemas.microsoft.com/office/powerpoint/2010/main" val="15271569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solidFill>
                  <a:srgbClr val="FF0000"/>
                </a:solidFill>
              </a:rPr>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41789658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We live in the age of aluminum</a:t>
            </a:r>
            <a:r>
              <a:rPr lang="en-US" sz="4000" b="1" dirty="0" smtClean="0">
                <a:solidFill>
                  <a:srgbClr val="FF0000"/>
                </a:solidFill>
              </a:rPr>
              <a:t>*</a:t>
            </a:r>
            <a:endParaRPr lang="en-US" sz="4000" b="1" dirty="0">
              <a:solidFill>
                <a:srgbClr val="FF0000"/>
              </a:solidFill>
            </a:endParaRPr>
          </a:p>
        </p:txBody>
      </p:sp>
      <p:pic>
        <p:nvPicPr>
          <p:cNvPr id="4" name="Content Placeholder 3" descr="aluminum_sources.png"/>
          <p:cNvPicPr>
            <a:picLocks noGrp="1" noChangeAspect="1"/>
          </p:cNvPicPr>
          <p:nvPr>
            <p:ph idx="1"/>
          </p:nvPr>
        </p:nvPicPr>
        <p:blipFill>
          <a:blip r:embed="rId3">
            <a:extLst>
              <a:ext uri="{28A0092B-C50C-407E-A947-70E740481C1C}">
                <a14:useLocalDpi xmlns:a14="http://schemas.microsoft.com/office/drawing/2010/main" val="0"/>
              </a:ext>
            </a:extLst>
          </a:blip>
          <a:srcRect l="-10643" r="-10643"/>
          <a:stretch>
            <a:fillRect/>
          </a:stretch>
        </p:blipFill>
        <p:spPr>
          <a:xfrm>
            <a:off x="-143206" y="1270000"/>
            <a:ext cx="8830006" cy="4856163"/>
          </a:xfrm>
        </p:spPr>
      </p:pic>
      <p:sp>
        <p:nvSpPr>
          <p:cNvPr id="5" name="TextBox 4"/>
          <p:cNvSpPr txBox="1"/>
          <p:nvPr/>
        </p:nvSpPr>
        <p:spPr>
          <a:xfrm>
            <a:off x="997858" y="6401191"/>
            <a:ext cx="7726920" cy="400110"/>
          </a:xfrm>
          <a:prstGeom prst="rect">
            <a:avLst/>
          </a:prstGeom>
          <a:noFill/>
        </p:spPr>
        <p:txBody>
          <a:bodyPr wrap="none" rtlCol="0">
            <a:spAutoFit/>
          </a:bodyPr>
          <a:lstStyle/>
          <a:p>
            <a:r>
              <a:rPr lang="en-US" sz="2000" dirty="0" smtClean="0">
                <a:solidFill>
                  <a:srgbClr val="FF0000"/>
                </a:solidFill>
              </a:rPr>
              <a:t>*</a:t>
            </a:r>
            <a:r>
              <a:rPr lang="hr-HR" sz="2000" dirty="0"/>
              <a:t>C.A. Shaw and L. Tomljenovic, Immunol. Res. Epub ahead of print, 2013</a:t>
            </a:r>
            <a:endParaRPr lang="en-US" sz="2000" dirty="0"/>
          </a:p>
        </p:txBody>
      </p:sp>
    </p:spTree>
    <p:extLst>
      <p:ext uri="{BB962C8B-B14F-4D97-AF65-F5344CB8AC3E}">
        <p14:creationId xmlns:p14="http://schemas.microsoft.com/office/powerpoint/2010/main" val="217688081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We live in the age of aluminum</a:t>
            </a:r>
            <a:r>
              <a:rPr lang="en-US" sz="4000" b="1" dirty="0" smtClean="0">
                <a:solidFill>
                  <a:srgbClr val="FF0000"/>
                </a:solidFill>
              </a:rPr>
              <a:t>*</a:t>
            </a:r>
            <a:endParaRPr lang="en-US" sz="4000" b="1" dirty="0">
              <a:solidFill>
                <a:srgbClr val="FF0000"/>
              </a:solidFill>
            </a:endParaRPr>
          </a:p>
        </p:txBody>
      </p:sp>
      <p:pic>
        <p:nvPicPr>
          <p:cNvPr id="4" name="Content Placeholder 3" descr="aluminum_sources.png"/>
          <p:cNvPicPr>
            <a:picLocks noGrp="1" noChangeAspect="1"/>
          </p:cNvPicPr>
          <p:nvPr>
            <p:ph idx="1"/>
          </p:nvPr>
        </p:nvPicPr>
        <p:blipFill>
          <a:blip r:embed="rId3">
            <a:extLst>
              <a:ext uri="{28A0092B-C50C-407E-A947-70E740481C1C}">
                <a14:useLocalDpi xmlns:a14="http://schemas.microsoft.com/office/drawing/2010/main" val="0"/>
              </a:ext>
            </a:extLst>
          </a:blip>
          <a:srcRect l="-10643" r="-10643"/>
          <a:stretch>
            <a:fillRect/>
          </a:stretch>
        </p:blipFill>
        <p:spPr>
          <a:xfrm>
            <a:off x="-143206" y="1270000"/>
            <a:ext cx="8830006" cy="4856163"/>
          </a:xfrm>
        </p:spPr>
      </p:pic>
      <p:sp>
        <p:nvSpPr>
          <p:cNvPr id="5" name="TextBox 4"/>
          <p:cNvSpPr txBox="1"/>
          <p:nvPr/>
        </p:nvSpPr>
        <p:spPr>
          <a:xfrm>
            <a:off x="997858" y="6401191"/>
            <a:ext cx="7726920" cy="400110"/>
          </a:xfrm>
          <a:prstGeom prst="rect">
            <a:avLst/>
          </a:prstGeom>
          <a:noFill/>
        </p:spPr>
        <p:txBody>
          <a:bodyPr wrap="none" rtlCol="0">
            <a:spAutoFit/>
          </a:bodyPr>
          <a:lstStyle/>
          <a:p>
            <a:r>
              <a:rPr lang="en-US" sz="2000" dirty="0" smtClean="0">
                <a:solidFill>
                  <a:srgbClr val="FF0000"/>
                </a:solidFill>
              </a:rPr>
              <a:t>*</a:t>
            </a:r>
            <a:r>
              <a:rPr lang="hr-HR" sz="2000" dirty="0"/>
              <a:t>C.A. Shaw and L. Tomljenovic, Immunol. Res. Epub ahead of print, 2013</a:t>
            </a:r>
            <a:endParaRPr lang="en-US" sz="2000" dirty="0"/>
          </a:p>
        </p:txBody>
      </p:sp>
      <p:pic>
        <p:nvPicPr>
          <p:cNvPr id="3" name="Picture 2" descr="sunscreen_chi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467" y="1794933"/>
            <a:ext cx="5384799" cy="3590628"/>
          </a:xfrm>
          <a:prstGeom prst="rect">
            <a:avLst/>
          </a:prstGeom>
        </p:spPr>
      </p:pic>
    </p:spTree>
    <p:extLst>
      <p:ext uri="{BB962C8B-B14F-4D97-AF65-F5344CB8AC3E}">
        <p14:creationId xmlns:p14="http://schemas.microsoft.com/office/powerpoint/2010/main" val="24464609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Aluminum Nanoparticles: Highly Destructive in the Brain</a:t>
            </a:r>
            <a:r>
              <a:rPr lang="en-US" b="1" dirty="0" smtClean="0">
                <a:solidFill>
                  <a:srgbClr val="FF0000"/>
                </a:solidFill>
              </a:rPr>
              <a:t>*</a:t>
            </a:r>
            <a:endParaRPr lang="en-US" b="1" dirty="0">
              <a:solidFill>
                <a:srgbClr val="FF0000"/>
              </a:solidFill>
            </a:endParaRPr>
          </a:p>
        </p:txBody>
      </p:sp>
      <p:pic>
        <p:nvPicPr>
          <p:cNvPr id="5" name="Content Placeholder 4" descr="sunscreen.190.jpg"/>
          <p:cNvPicPr>
            <a:picLocks noGrp="1" noChangeAspect="1"/>
          </p:cNvPicPr>
          <p:nvPr>
            <p:ph idx="1"/>
          </p:nvPr>
        </p:nvPicPr>
        <p:blipFill>
          <a:blip r:embed="rId3">
            <a:extLst>
              <a:ext uri="{28A0092B-C50C-407E-A947-70E740481C1C}">
                <a14:useLocalDpi xmlns:a14="http://schemas.microsoft.com/office/drawing/2010/main" val="0"/>
              </a:ext>
            </a:extLst>
          </a:blip>
          <a:srcRect l="-75136" r="-75136"/>
          <a:stretch>
            <a:fillRect/>
          </a:stretch>
        </p:blipFill>
        <p:spPr>
          <a:xfrm>
            <a:off x="4005063" y="1824182"/>
            <a:ext cx="7822331" cy="4301981"/>
          </a:xfrm>
        </p:spPr>
      </p:pic>
      <p:sp>
        <p:nvSpPr>
          <p:cNvPr id="4" name="TextBox 3"/>
          <p:cNvSpPr txBox="1"/>
          <p:nvPr/>
        </p:nvSpPr>
        <p:spPr>
          <a:xfrm>
            <a:off x="1626590" y="6395600"/>
            <a:ext cx="7020973" cy="461665"/>
          </a:xfrm>
          <a:prstGeom prst="rect">
            <a:avLst/>
          </a:prstGeom>
          <a:noFill/>
        </p:spPr>
        <p:txBody>
          <a:bodyPr wrap="none" rtlCol="0">
            <a:spAutoFit/>
          </a:bodyPr>
          <a:lstStyle/>
          <a:p>
            <a:r>
              <a:rPr lang="fr-FR" sz="2400" dirty="0">
                <a:solidFill>
                  <a:srgbClr val="FF0000"/>
                </a:solidFill>
              </a:rPr>
              <a:t>*</a:t>
            </a:r>
            <a:r>
              <a:rPr lang="fr-FR" sz="2400" dirty="0"/>
              <a:t>L Chen et al., </a:t>
            </a:r>
            <a:r>
              <a:rPr lang="fr-FR" sz="2400" dirty="0" err="1"/>
              <a:t>Nanomedicine</a:t>
            </a:r>
            <a:r>
              <a:rPr lang="fr-FR" sz="2400" dirty="0"/>
              <a:t> </a:t>
            </a:r>
            <a:r>
              <a:rPr lang="fr-FR" sz="2400" dirty="0" err="1"/>
              <a:t>Feb</a:t>
            </a:r>
            <a:r>
              <a:rPr lang="fr-FR" sz="2400" dirty="0"/>
              <a:t> 2013; 9(2): 212–221. </a:t>
            </a:r>
            <a:endParaRPr lang="en-US" sz="2400" dirty="0"/>
          </a:p>
        </p:txBody>
      </p:sp>
      <p:sp>
        <p:nvSpPr>
          <p:cNvPr id="6" name="Content Placeholder 2"/>
          <p:cNvSpPr txBox="1">
            <a:spLocks/>
          </p:cNvSpPr>
          <p:nvPr/>
        </p:nvSpPr>
        <p:spPr>
          <a:xfrm>
            <a:off x="457200" y="1600200"/>
            <a:ext cx="5407891" cy="461082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Destroyed mitochondria and severely depleted ATP</a:t>
            </a:r>
          </a:p>
          <a:p>
            <a:r>
              <a:rPr lang="en-US" dirty="0" smtClean="0"/>
              <a:t>Induced autophagy and programmed cell death</a:t>
            </a:r>
          </a:p>
          <a:p>
            <a:r>
              <a:rPr lang="en-US" dirty="0" smtClean="0"/>
              <a:t>Increased permeability of blood brain barrier</a:t>
            </a:r>
          </a:p>
          <a:p>
            <a:r>
              <a:rPr lang="en-US" dirty="0" smtClean="0"/>
              <a:t>Were persistent  </a:t>
            </a:r>
          </a:p>
          <a:p>
            <a:r>
              <a:rPr lang="en-US" dirty="0" smtClean="0"/>
              <a:t>Far more damaging than larger sized aluminum particles</a:t>
            </a:r>
          </a:p>
          <a:p>
            <a:endParaRPr lang="en-US" dirty="0" smtClean="0"/>
          </a:p>
          <a:p>
            <a:endParaRPr lang="en-US" dirty="0" smtClean="0"/>
          </a:p>
          <a:p>
            <a:endParaRPr lang="en-US" dirty="0"/>
          </a:p>
        </p:txBody>
      </p:sp>
    </p:spTree>
    <p:extLst>
      <p:ext uri="{BB962C8B-B14F-4D97-AF65-F5344CB8AC3E}">
        <p14:creationId xmlns:p14="http://schemas.microsoft.com/office/powerpoint/2010/main" val="19598068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912" y="516238"/>
            <a:ext cx="2779018" cy="2779018"/>
          </a:xfrm>
          <a:prstGeom prst="rect">
            <a:avLst/>
          </a:prstGeom>
        </p:spPr>
      </p:pic>
      <p:sp>
        <p:nvSpPr>
          <p:cNvPr id="2" name="Title 1"/>
          <p:cNvSpPr>
            <a:spLocks noGrp="1"/>
          </p:cNvSpPr>
          <p:nvPr>
            <p:ph type="title"/>
          </p:nvPr>
        </p:nvSpPr>
        <p:spPr/>
        <p:txBody>
          <a:bodyPr>
            <a:normAutofit fontScale="90000"/>
          </a:bodyPr>
          <a:lstStyle/>
          <a:p>
            <a:r>
              <a:rPr lang="en-US" b="1" dirty="0" smtClean="0"/>
              <a:t>Glyphosate and Aluminum:                 Partners in Crime</a:t>
            </a:r>
            <a:endParaRPr lang="en-US" b="1" dirty="0"/>
          </a:p>
        </p:txBody>
      </p:sp>
      <p:sp>
        <p:nvSpPr>
          <p:cNvPr id="3" name="Content Placeholder 2"/>
          <p:cNvSpPr>
            <a:spLocks noGrp="1"/>
          </p:cNvSpPr>
          <p:nvPr>
            <p:ph idx="1"/>
          </p:nvPr>
        </p:nvSpPr>
        <p:spPr>
          <a:xfrm>
            <a:off x="457199" y="1600200"/>
            <a:ext cx="8466667" cy="5037667"/>
          </a:xfrm>
        </p:spPr>
        <p:txBody>
          <a:bodyPr>
            <a:normAutofit fontScale="85000" lnSpcReduction="20000"/>
          </a:bodyPr>
          <a:lstStyle/>
          <a:p>
            <a:r>
              <a:rPr lang="en-US" dirty="0" smtClean="0"/>
              <a:t>Glyphosate induces pathogens like C. </a:t>
            </a:r>
            <a:r>
              <a:rPr lang="en-US" dirty="0" err="1" smtClean="0"/>
              <a:t>difficile</a:t>
            </a:r>
            <a:r>
              <a:rPr lang="en-US" dirty="0" smtClean="0"/>
              <a:t>                           in gut, leading to </a:t>
            </a:r>
            <a:r>
              <a:rPr lang="en-US" i="1" dirty="0" smtClean="0">
                <a:solidFill>
                  <a:srgbClr val="FF0000"/>
                </a:solidFill>
              </a:rPr>
              <a:t>leaky gut syndrome</a:t>
            </a:r>
          </a:p>
          <a:p>
            <a:pPr lvl="1"/>
            <a:r>
              <a:rPr lang="en-US" dirty="0" smtClean="0"/>
              <a:t>C. diff produces </a:t>
            </a:r>
            <a:r>
              <a:rPr lang="en-US" i="1" dirty="0" smtClean="0">
                <a:solidFill>
                  <a:srgbClr val="FF0000"/>
                </a:solidFill>
              </a:rPr>
              <a:t>p-cresol </a:t>
            </a:r>
            <a:r>
              <a:rPr lang="en-US" dirty="0" smtClean="0"/>
              <a:t>which promotes                                       aluminum uptake by cells</a:t>
            </a:r>
          </a:p>
          <a:p>
            <a:pPr lvl="1"/>
            <a:r>
              <a:rPr lang="en-US" dirty="0" smtClean="0"/>
              <a:t>p-Cresol is a known biomarker for autism</a:t>
            </a:r>
          </a:p>
          <a:p>
            <a:pPr lvl="1"/>
            <a:r>
              <a:rPr lang="en-US" dirty="0" smtClean="0"/>
              <a:t>p-Cresol is an important factor in </a:t>
            </a:r>
            <a:r>
              <a:rPr lang="en-US" i="1" dirty="0" smtClean="0">
                <a:solidFill>
                  <a:srgbClr val="FF0000"/>
                </a:solidFill>
              </a:rPr>
              <a:t>kidney failure </a:t>
            </a:r>
            <a:r>
              <a:rPr lang="en-US" dirty="0" smtClean="0"/>
              <a:t>which leads to aluminum retention in tissues </a:t>
            </a:r>
            <a:r>
              <a:rPr lang="en-US" dirty="0" smtClean="0">
                <a:sym typeface="Wingdings"/>
              </a:rPr>
              <a:t> dementia</a:t>
            </a:r>
            <a:endParaRPr lang="en-US" dirty="0" smtClean="0"/>
          </a:p>
          <a:p>
            <a:r>
              <a:rPr lang="en-US" dirty="0" smtClean="0"/>
              <a:t>Glyphosate </a:t>
            </a:r>
            <a:r>
              <a:rPr lang="en-US" i="1" dirty="0" smtClean="0">
                <a:solidFill>
                  <a:srgbClr val="FF0000"/>
                </a:solidFill>
              </a:rPr>
              <a:t>cages</a:t>
            </a:r>
            <a:r>
              <a:rPr lang="en-US" dirty="0" smtClean="0"/>
              <a:t> aluminum to promote entry</a:t>
            </a:r>
          </a:p>
          <a:p>
            <a:r>
              <a:rPr lang="en-US" dirty="0" smtClean="0"/>
              <a:t>Glyphosate promotes </a:t>
            </a:r>
            <a:r>
              <a:rPr lang="en-US" i="1" dirty="0" smtClean="0">
                <a:solidFill>
                  <a:srgbClr val="FF0000"/>
                </a:solidFill>
              </a:rPr>
              <a:t>calcium uptake </a:t>
            </a:r>
            <a:r>
              <a:rPr lang="en-US" dirty="0" smtClean="0"/>
              <a:t>by voltage-activated channels</a:t>
            </a:r>
          </a:p>
          <a:p>
            <a:pPr lvl="1"/>
            <a:r>
              <a:rPr lang="en-US" dirty="0" smtClean="0"/>
              <a:t>Aluminum gains entry as calcium mimetic</a:t>
            </a:r>
          </a:p>
          <a:p>
            <a:r>
              <a:rPr lang="en-US" dirty="0" smtClean="0"/>
              <a:t>Aluminum promotes calcium loss from bones </a:t>
            </a:r>
            <a:r>
              <a:rPr lang="en-US" dirty="0" smtClean="0">
                <a:sym typeface="Wingdings"/>
              </a:rPr>
              <a:t> pineal gland calcification</a:t>
            </a:r>
            <a:endParaRPr lang="en-US" dirty="0" smtClean="0"/>
          </a:p>
          <a:p>
            <a:pPr lvl="1"/>
            <a:endParaRPr lang="en-US" dirty="0" smtClean="0"/>
          </a:p>
          <a:p>
            <a:endParaRPr lang="en-US" dirty="0" smtClean="0"/>
          </a:p>
        </p:txBody>
      </p:sp>
      <p:sp>
        <p:nvSpPr>
          <p:cNvPr id="5" name="Footer Placeholder 4"/>
          <p:cNvSpPr>
            <a:spLocks noGrp="1"/>
          </p:cNvSpPr>
          <p:nvPr>
            <p:ph type="ftr" sz="quarter" idx="11"/>
          </p:nvPr>
        </p:nvSpPr>
        <p:spPr>
          <a:xfrm>
            <a:off x="0" y="6413500"/>
            <a:ext cx="5249327" cy="365125"/>
          </a:xfrm>
        </p:spPr>
        <p:txBody>
          <a:bodyPr/>
          <a:lstStyle>
            <a:lvl1pPr>
              <a:defRPr sz="1600"/>
            </a:lvl1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17070632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lstStyle/>
          <a:p>
            <a:r>
              <a:rPr lang="en-US" b="1" dirty="0" smtClean="0"/>
              <a:t>Aluminum Glyphosate</a:t>
            </a:r>
            <a:r>
              <a:rPr lang="en-US" b="1" dirty="0" smtClean="0">
                <a:solidFill>
                  <a:srgbClr val="FF0000"/>
                </a:solidFill>
              </a:rPr>
              <a:t>*</a:t>
            </a:r>
            <a:endParaRPr lang="en-US" b="1" dirty="0">
              <a:solidFill>
                <a:srgbClr val="FF0000"/>
              </a:solidFill>
            </a:endParaRPr>
          </a:p>
        </p:txBody>
      </p:sp>
      <p:pic>
        <p:nvPicPr>
          <p:cNvPr id="4" name="Content Placeholder 3" descr="aluminum_glyphosate.png"/>
          <p:cNvPicPr>
            <a:picLocks noGrp="1" noChangeAspect="1"/>
          </p:cNvPicPr>
          <p:nvPr>
            <p:ph idx="1"/>
          </p:nvPr>
        </p:nvPicPr>
        <p:blipFill>
          <a:blip r:embed="rId3">
            <a:extLst>
              <a:ext uri="{28A0092B-C50C-407E-A947-70E740481C1C}">
                <a14:useLocalDpi xmlns:a14="http://schemas.microsoft.com/office/drawing/2010/main" val="0"/>
              </a:ext>
            </a:extLst>
          </a:blip>
          <a:srcRect l="-10956" r="-10956"/>
          <a:stretch>
            <a:fillRect/>
          </a:stretch>
        </p:blipFill>
        <p:spPr>
          <a:xfrm>
            <a:off x="-1122112" y="1950395"/>
            <a:ext cx="7588428" cy="4173343"/>
          </a:xfrm>
        </p:spPr>
      </p:pic>
      <p:sp>
        <p:nvSpPr>
          <p:cNvPr id="5" name="TextBox 4"/>
          <p:cNvSpPr txBox="1"/>
          <p:nvPr/>
        </p:nvSpPr>
        <p:spPr>
          <a:xfrm>
            <a:off x="259198" y="6030348"/>
            <a:ext cx="8528042" cy="707886"/>
          </a:xfrm>
          <a:prstGeom prst="rect">
            <a:avLst/>
          </a:prstGeom>
          <a:noFill/>
        </p:spPr>
        <p:txBody>
          <a:bodyPr wrap="square" rtlCol="0">
            <a:spAutoFit/>
          </a:bodyPr>
          <a:lstStyle/>
          <a:p>
            <a:r>
              <a:rPr lang="en-US" sz="2000" dirty="0" smtClean="0">
                <a:solidFill>
                  <a:srgbClr val="FF0000"/>
                </a:solidFill>
              </a:rPr>
              <a:t>*</a:t>
            </a:r>
            <a:r>
              <a:rPr lang="en-US" sz="2000" dirty="0" smtClean="0"/>
              <a:t>M. </a:t>
            </a:r>
            <a:r>
              <a:rPr lang="en-US" sz="2000" dirty="0" err="1" smtClean="0"/>
              <a:t>Purgel</a:t>
            </a:r>
            <a:r>
              <a:rPr lang="en-US" sz="2000" dirty="0" smtClean="0"/>
              <a:t> et al., Journal </a:t>
            </a:r>
            <a:r>
              <a:rPr lang="en-US" sz="2000" dirty="0"/>
              <a:t>of Inorganic Biochemistry 103 (2009) 1426–1438 </a:t>
            </a:r>
          </a:p>
          <a:p>
            <a:endParaRPr lang="en-US" sz="2000" dirty="0"/>
          </a:p>
        </p:txBody>
      </p:sp>
      <p:sp>
        <p:nvSpPr>
          <p:cNvPr id="6" name="TextBox 5"/>
          <p:cNvSpPr txBox="1"/>
          <p:nvPr/>
        </p:nvSpPr>
        <p:spPr>
          <a:xfrm>
            <a:off x="457200" y="873177"/>
            <a:ext cx="6009116" cy="1077218"/>
          </a:xfrm>
          <a:prstGeom prst="rect">
            <a:avLst/>
          </a:prstGeom>
          <a:noFill/>
        </p:spPr>
        <p:txBody>
          <a:bodyPr wrap="square" rtlCol="0">
            <a:spAutoFit/>
          </a:bodyPr>
          <a:lstStyle/>
          <a:p>
            <a:r>
              <a:rPr lang="en-US" sz="3200" dirty="0" smtClean="0"/>
              <a:t>Six different ways two glyphosate molecules can chelate aluminum</a:t>
            </a:r>
            <a:endParaRPr lang="en-US" sz="3200" dirty="0"/>
          </a:p>
        </p:txBody>
      </p:sp>
      <p:pic>
        <p:nvPicPr>
          <p:cNvPr id="7" name="Picture 6" descr="aluminum_antaci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129" y="2881591"/>
            <a:ext cx="2880898" cy="2080983"/>
          </a:xfrm>
          <a:prstGeom prst="rect">
            <a:avLst/>
          </a:prstGeom>
        </p:spPr>
      </p:pic>
      <p:sp>
        <p:nvSpPr>
          <p:cNvPr id="8" name="Freeform 7"/>
          <p:cNvSpPr/>
          <p:nvPr/>
        </p:nvSpPr>
        <p:spPr>
          <a:xfrm>
            <a:off x="6274480" y="3507201"/>
            <a:ext cx="494226" cy="343690"/>
          </a:xfrm>
          <a:custGeom>
            <a:avLst/>
            <a:gdLst>
              <a:gd name="connsiteX0" fmla="*/ 398105 w 494226"/>
              <a:gd name="connsiteY0" fmla="*/ 0 h 343690"/>
              <a:gd name="connsiteX1" fmla="*/ 24 w 494226"/>
              <a:gd name="connsiteY1" fmla="*/ 189579 h 343690"/>
              <a:gd name="connsiteX2" fmla="*/ 379148 w 494226"/>
              <a:gd name="connsiteY2" fmla="*/ 341241 h 343690"/>
              <a:gd name="connsiteX3" fmla="*/ 492886 w 494226"/>
              <a:gd name="connsiteY3" fmla="*/ 265410 h 343690"/>
              <a:gd name="connsiteX4" fmla="*/ 322280 w 494226"/>
              <a:gd name="connsiteY4" fmla="*/ 37916 h 343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226" h="343690">
                <a:moveTo>
                  <a:pt x="398105" y="0"/>
                </a:moveTo>
                <a:cubicBezTo>
                  <a:pt x="200644" y="66353"/>
                  <a:pt x="3183" y="132706"/>
                  <a:pt x="24" y="189579"/>
                </a:cubicBezTo>
                <a:cubicBezTo>
                  <a:pt x="-3135" y="246452"/>
                  <a:pt x="297004" y="328603"/>
                  <a:pt x="379148" y="341241"/>
                </a:cubicBezTo>
                <a:cubicBezTo>
                  <a:pt x="461292" y="353879"/>
                  <a:pt x="502364" y="315964"/>
                  <a:pt x="492886" y="265410"/>
                </a:cubicBezTo>
                <a:cubicBezTo>
                  <a:pt x="483408" y="214856"/>
                  <a:pt x="402844" y="126386"/>
                  <a:pt x="322280" y="37916"/>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208896" y="4884447"/>
            <a:ext cx="1407056" cy="461665"/>
          </a:xfrm>
          <a:prstGeom prst="rect">
            <a:avLst/>
          </a:prstGeom>
          <a:solidFill>
            <a:srgbClr val="FFF9A2"/>
          </a:solidFill>
          <a:ln>
            <a:solidFill>
              <a:schemeClr val="tx1"/>
            </a:solidFill>
          </a:ln>
        </p:spPr>
        <p:txBody>
          <a:bodyPr wrap="none" rtlCol="0">
            <a:spAutoFit/>
          </a:bodyPr>
          <a:lstStyle/>
          <a:p>
            <a:r>
              <a:rPr lang="en-US" sz="2400" dirty="0" smtClean="0"/>
              <a:t>ALUMINA</a:t>
            </a:r>
            <a:endParaRPr lang="en-US" sz="2400" dirty="0"/>
          </a:p>
        </p:txBody>
      </p:sp>
      <p:sp>
        <p:nvSpPr>
          <p:cNvPr id="10" name="TextBox 9"/>
          <p:cNvSpPr txBox="1"/>
          <p:nvPr/>
        </p:nvSpPr>
        <p:spPr>
          <a:xfrm>
            <a:off x="5891955" y="5693343"/>
            <a:ext cx="1484000" cy="461665"/>
          </a:xfrm>
          <a:prstGeom prst="rect">
            <a:avLst/>
          </a:prstGeom>
          <a:noFill/>
        </p:spPr>
        <p:txBody>
          <a:bodyPr wrap="none" rtlCol="0">
            <a:spAutoFit/>
          </a:bodyPr>
          <a:lstStyle/>
          <a:p>
            <a:r>
              <a:rPr lang="en-US" sz="2400" b="1" dirty="0" smtClean="0"/>
              <a:t>aluminum</a:t>
            </a:r>
            <a:endParaRPr lang="en-US" sz="2400" b="1" dirty="0"/>
          </a:p>
        </p:txBody>
      </p:sp>
      <p:cxnSp>
        <p:nvCxnSpPr>
          <p:cNvPr id="12" name="Straight Arrow Connector 11"/>
          <p:cNvCxnSpPr/>
          <p:nvPr/>
        </p:nvCxnSpPr>
        <p:spPr>
          <a:xfrm flipH="1" flipV="1">
            <a:off x="4849388" y="5162524"/>
            <a:ext cx="1232153" cy="60665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 name="Picture 2" descr="aluminum_citra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8896" y="515672"/>
            <a:ext cx="1578344" cy="1602380"/>
          </a:xfrm>
          <a:prstGeom prst="rect">
            <a:avLst/>
          </a:prstGeom>
        </p:spPr>
      </p:pic>
      <p:sp>
        <p:nvSpPr>
          <p:cNvPr id="11" name="TextBox 10"/>
          <p:cNvSpPr txBox="1"/>
          <p:nvPr/>
        </p:nvSpPr>
        <p:spPr>
          <a:xfrm>
            <a:off x="6768706" y="2118052"/>
            <a:ext cx="2050035" cy="369332"/>
          </a:xfrm>
          <a:prstGeom prst="rect">
            <a:avLst/>
          </a:prstGeom>
          <a:noFill/>
        </p:spPr>
        <p:txBody>
          <a:bodyPr wrap="none" rtlCol="0">
            <a:spAutoFit/>
          </a:bodyPr>
          <a:lstStyle/>
          <a:p>
            <a:r>
              <a:rPr lang="en-US" dirty="0" smtClean="0"/>
              <a:t>Aluminum citrate</a:t>
            </a:r>
            <a:r>
              <a:rPr lang="en-US" dirty="0" smtClean="0">
                <a:solidFill>
                  <a:srgbClr val="FF0000"/>
                </a:solidFill>
              </a:rPr>
              <a:t>**</a:t>
            </a:r>
            <a:endParaRPr lang="en-US" dirty="0">
              <a:solidFill>
                <a:srgbClr val="FF0000"/>
              </a:solidFill>
            </a:endParaRPr>
          </a:p>
        </p:txBody>
      </p:sp>
      <p:sp>
        <p:nvSpPr>
          <p:cNvPr id="13" name="TextBox 12"/>
          <p:cNvSpPr txBox="1"/>
          <p:nvPr/>
        </p:nvSpPr>
        <p:spPr>
          <a:xfrm>
            <a:off x="217255" y="6408052"/>
            <a:ext cx="5616967" cy="400110"/>
          </a:xfrm>
          <a:prstGeom prst="rect">
            <a:avLst/>
          </a:prstGeom>
          <a:noFill/>
        </p:spPr>
        <p:txBody>
          <a:bodyPr wrap="none" rtlCol="0">
            <a:spAutoFit/>
          </a:bodyPr>
          <a:lstStyle/>
          <a:p>
            <a:r>
              <a:rPr lang="fr-FR" sz="2000" dirty="0" smtClean="0">
                <a:solidFill>
                  <a:srgbClr val="FF0000"/>
                </a:solidFill>
              </a:rPr>
              <a:t>** </a:t>
            </a:r>
            <a:r>
              <a:rPr lang="fr-FR" sz="2000" dirty="0"/>
              <a:t>P. </a:t>
            </a:r>
            <a:r>
              <a:rPr lang="fr-FR" sz="2000" dirty="0" err="1"/>
              <a:t>Sianina</a:t>
            </a:r>
            <a:r>
              <a:rPr lang="fr-FR" sz="2000" dirty="0"/>
              <a:t> et al., Clin. </a:t>
            </a:r>
            <a:r>
              <a:rPr lang="fr-FR" sz="2000" dirty="0" err="1"/>
              <a:t>Chem</a:t>
            </a:r>
            <a:r>
              <a:rPr lang="fr-FR" sz="2000" dirty="0"/>
              <a:t>. 32/3, 539-541, 1986.</a:t>
            </a:r>
            <a:endParaRPr lang="en-US" sz="2000" dirty="0"/>
          </a:p>
        </p:txBody>
      </p:sp>
      <p:cxnSp>
        <p:nvCxnSpPr>
          <p:cNvPr id="15" name="Straight Arrow Connector 14"/>
          <p:cNvCxnSpPr>
            <a:stCxn id="9" idx="0"/>
          </p:cNvCxnSpPr>
          <p:nvPr/>
        </p:nvCxnSpPr>
        <p:spPr>
          <a:xfrm flipH="1" flipV="1">
            <a:off x="6768706" y="3850891"/>
            <a:ext cx="1143718" cy="1033556"/>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5318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Suppresses </a:t>
            </a:r>
            <a:br>
              <a:rPr lang="en-US" b="1" dirty="0" smtClean="0"/>
            </a:br>
            <a:r>
              <a:rPr lang="en-US" b="1" dirty="0" smtClean="0"/>
              <a:t>Melatonin Synthesis!</a:t>
            </a:r>
            <a:endParaRPr lang="en-US" b="1" dirty="0"/>
          </a:p>
        </p:txBody>
      </p:sp>
      <p:sp>
        <p:nvSpPr>
          <p:cNvPr id="3" name="Content Placeholder 2"/>
          <p:cNvSpPr>
            <a:spLocks noGrp="1"/>
          </p:cNvSpPr>
          <p:nvPr>
            <p:ph idx="1"/>
          </p:nvPr>
        </p:nvSpPr>
        <p:spPr>
          <a:xfrm>
            <a:off x="457200" y="1600200"/>
            <a:ext cx="8686800" cy="4525963"/>
          </a:xfrm>
        </p:spPr>
        <p:txBody>
          <a:bodyPr/>
          <a:lstStyle/>
          <a:p>
            <a:r>
              <a:rPr lang="en-US" dirty="0" smtClean="0"/>
              <a:t>Glyphosate interferes with </a:t>
            </a:r>
            <a:r>
              <a:rPr lang="en-US" dirty="0" err="1" smtClean="0"/>
              <a:t>shikimate</a:t>
            </a:r>
            <a:r>
              <a:rPr lang="en-US" dirty="0" smtClean="0"/>
              <a:t> pathway in plants and microbes </a:t>
            </a:r>
            <a:r>
              <a:rPr lang="en-US" dirty="0" smtClean="0">
                <a:sym typeface="Wingdings"/>
              </a:rPr>
              <a:t> tryptophan depletion</a:t>
            </a:r>
            <a:r>
              <a:rPr lang="en-US" dirty="0" smtClean="0">
                <a:solidFill>
                  <a:srgbClr val="FF0000"/>
                </a:solidFill>
                <a:sym typeface="Wingdings"/>
              </a:rPr>
              <a:t>*</a:t>
            </a:r>
          </a:p>
          <a:p>
            <a:r>
              <a:rPr lang="en-US" dirty="0" smtClean="0">
                <a:sym typeface="Wingdings"/>
              </a:rPr>
              <a:t>Tryptophan is sole precursor to melatonin</a:t>
            </a:r>
          </a:p>
          <a:p>
            <a:r>
              <a:rPr lang="en-US" dirty="0" smtClean="0">
                <a:sym typeface="Wingdings"/>
              </a:rPr>
              <a:t>Melatonin binds to </a:t>
            </a:r>
            <a:r>
              <a:rPr lang="en-US" dirty="0" smtClean="0"/>
              <a:t>aluminum</a:t>
            </a:r>
            <a:r>
              <a:rPr lang="en-US" dirty="0"/>
              <a:t>, cadmium, copper, </a:t>
            </a:r>
            <a:r>
              <a:rPr lang="en-US" dirty="0" smtClean="0"/>
              <a:t>iron and </a:t>
            </a:r>
            <a:r>
              <a:rPr lang="en-US" dirty="0"/>
              <a:t>lead, </a:t>
            </a:r>
            <a:r>
              <a:rPr lang="en-US" dirty="0" smtClean="0"/>
              <a:t>reducing their toxicity</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3894667" y="6383867"/>
            <a:ext cx="5095991" cy="400110"/>
          </a:xfrm>
          <a:prstGeom prst="rect">
            <a:avLst/>
          </a:prstGeom>
          <a:noFill/>
        </p:spPr>
        <p:txBody>
          <a:bodyPr wrap="none" rtlCol="0">
            <a:spAutoFit/>
          </a:bodyPr>
          <a:lstStyle/>
          <a:p>
            <a:r>
              <a:rPr lang="fr-FR" sz="2000" dirty="0" smtClean="0">
                <a:solidFill>
                  <a:srgbClr val="FF0000"/>
                </a:solidFill>
              </a:rPr>
              <a:t>**</a:t>
            </a:r>
            <a:r>
              <a:rPr lang="fr-FR" sz="2000" dirty="0" smtClean="0"/>
              <a:t>J</a:t>
            </a:r>
            <a:r>
              <a:rPr lang="fr-FR" sz="2000" dirty="0"/>
              <a:t>. </a:t>
            </a:r>
            <a:r>
              <a:rPr lang="fr-FR" sz="2000" dirty="0" err="1"/>
              <a:t>Limson</a:t>
            </a:r>
            <a:r>
              <a:rPr lang="fr-FR" sz="2000" dirty="0"/>
              <a:t> et al. J. </a:t>
            </a:r>
            <a:r>
              <a:rPr lang="fr-FR" sz="2000" dirty="0" err="1"/>
              <a:t>Pineal</a:t>
            </a:r>
            <a:r>
              <a:rPr lang="fr-FR" sz="2000" dirty="0"/>
              <a:t> </a:t>
            </a:r>
            <a:r>
              <a:rPr lang="fr-FR" sz="2000" dirty="0" err="1"/>
              <a:t>Res</a:t>
            </a:r>
            <a:r>
              <a:rPr lang="fr-FR" sz="2000" dirty="0"/>
              <a:t>. 1998; 24:15–21.</a:t>
            </a:r>
            <a:endParaRPr lang="en-US" sz="2000" dirty="0"/>
          </a:p>
        </p:txBody>
      </p:sp>
      <p:sp>
        <p:nvSpPr>
          <p:cNvPr id="5" name="TextBox 4"/>
          <p:cNvSpPr txBox="1"/>
          <p:nvPr/>
        </p:nvSpPr>
        <p:spPr>
          <a:xfrm>
            <a:off x="2641600" y="6088593"/>
            <a:ext cx="6406071" cy="400110"/>
          </a:xfrm>
          <a:prstGeom prst="rect">
            <a:avLst/>
          </a:prstGeom>
          <a:noFill/>
        </p:spPr>
        <p:txBody>
          <a:bodyPr wrap="none" rtlCol="0">
            <a:spAutoFit/>
          </a:bodyPr>
          <a:lstStyle/>
          <a:p>
            <a:r>
              <a:rPr lang="es-ES_tradnl" sz="2000" dirty="0">
                <a:solidFill>
                  <a:srgbClr val="FF0000"/>
                </a:solidFill>
              </a:rPr>
              <a:t>*</a:t>
            </a:r>
            <a:r>
              <a:rPr lang="es-ES_tradnl" sz="2000" dirty="0"/>
              <a:t>N. de María et al., J </a:t>
            </a:r>
            <a:r>
              <a:rPr lang="es-ES_tradnl" sz="2000" dirty="0" err="1"/>
              <a:t>Agric</a:t>
            </a:r>
            <a:r>
              <a:rPr lang="es-ES_tradnl" sz="2000" dirty="0"/>
              <a:t> </a:t>
            </a:r>
            <a:r>
              <a:rPr lang="es-ES_tradnl" sz="2000" dirty="0" err="1"/>
              <a:t>Food</a:t>
            </a:r>
            <a:r>
              <a:rPr lang="es-ES_tradnl" sz="2000" dirty="0"/>
              <a:t> </a:t>
            </a:r>
            <a:r>
              <a:rPr lang="es-ES_tradnl" sz="2000" dirty="0" err="1"/>
              <a:t>Chem</a:t>
            </a:r>
            <a:r>
              <a:rPr lang="es-ES_tradnl" sz="2000" dirty="0"/>
              <a:t> 2006, 54, 2621-2628.</a:t>
            </a:r>
            <a:endParaRPr lang="en-US" sz="2000" dirty="0"/>
          </a:p>
        </p:txBody>
      </p:sp>
    </p:spTree>
    <p:extLst>
      <p:ext uri="{BB962C8B-B14F-4D97-AF65-F5344CB8AC3E}">
        <p14:creationId xmlns:p14="http://schemas.microsoft.com/office/powerpoint/2010/main" val="36270081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Autism, Glyphosate, Vaccine Reactions</a:t>
            </a:r>
            <a:r>
              <a:rPr lang="en-US" sz="3600" b="1" dirty="0" smtClean="0">
                <a:solidFill>
                  <a:srgbClr val="FF0000"/>
                </a:solidFill>
              </a:rPr>
              <a:t>*</a:t>
            </a:r>
            <a:endParaRPr lang="en-US" sz="3600" b="1" dirty="0">
              <a:solidFill>
                <a:srgbClr val="FF0000"/>
              </a:solidFill>
            </a:endParaRPr>
          </a:p>
        </p:txBody>
      </p:sp>
      <p:pic>
        <p:nvPicPr>
          <p:cNvPr id="4" name="Content Placeholder 3" descr="VAERS_reports_autism_aluminum.gif"/>
          <p:cNvPicPr>
            <a:picLocks noGrp="1" noChangeAspect="1"/>
          </p:cNvPicPr>
          <p:nvPr>
            <p:ph idx="1"/>
          </p:nvPr>
        </p:nvPicPr>
        <p:blipFill>
          <a:blip r:embed="rId3">
            <a:extLst>
              <a:ext uri="{28A0092B-C50C-407E-A947-70E740481C1C}">
                <a14:useLocalDpi xmlns:a14="http://schemas.microsoft.com/office/drawing/2010/main" val="0"/>
              </a:ext>
            </a:extLst>
          </a:blip>
          <a:srcRect l="-9974" r="-9974"/>
          <a:stretch>
            <a:fillRect/>
          </a:stretch>
        </p:blipFill>
        <p:spPr/>
      </p:pic>
      <p:sp>
        <p:nvSpPr>
          <p:cNvPr id="5" name="TextBox 4"/>
          <p:cNvSpPr txBox="1"/>
          <p:nvPr/>
        </p:nvSpPr>
        <p:spPr>
          <a:xfrm>
            <a:off x="1587500" y="6138863"/>
            <a:ext cx="3558900" cy="369332"/>
          </a:xfrm>
          <a:prstGeom prst="rect">
            <a:avLst/>
          </a:prstGeom>
          <a:noFill/>
        </p:spPr>
        <p:txBody>
          <a:bodyPr wrap="none" rtlCol="0">
            <a:spAutoFit/>
          </a:bodyPr>
          <a:lstStyle/>
          <a:p>
            <a:r>
              <a:rPr lang="en-US" dirty="0" smtClean="0">
                <a:solidFill>
                  <a:srgbClr val="FF0000"/>
                </a:solidFill>
              </a:rPr>
              <a:t>*</a:t>
            </a:r>
            <a:r>
              <a:rPr lang="en-US" dirty="0" smtClean="0"/>
              <a:t>Collaboration with Nancy Swanson</a:t>
            </a:r>
            <a:endParaRPr lang="en-US" dirty="0"/>
          </a:p>
        </p:txBody>
      </p:sp>
      <p:sp>
        <p:nvSpPr>
          <p:cNvPr id="6" name="TextBox 5"/>
          <p:cNvSpPr txBox="1"/>
          <p:nvPr/>
        </p:nvSpPr>
        <p:spPr>
          <a:xfrm>
            <a:off x="1922815" y="1591733"/>
            <a:ext cx="4198585" cy="369332"/>
          </a:xfrm>
          <a:prstGeom prst="rect">
            <a:avLst/>
          </a:prstGeom>
          <a:solidFill>
            <a:srgbClr val="FCFFBC"/>
          </a:solidFill>
          <a:ln>
            <a:solidFill>
              <a:schemeClr val="tx1"/>
            </a:solidFill>
          </a:ln>
        </p:spPr>
        <p:txBody>
          <a:bodyPr wrap="none" rtlCol="0">
            <a:spAutoFit/>
          </a:bodyPr>
          <a:lstStyle/>
          <a:p>
            <a:r>
              <a:rPr lang="en-US" dirty="0" smtClean="0"/>
              <a:t>Glyphosate application to corn and soy, US</a:t>
            </a:r>
            <a:endParaRPr lang="en-US" dirty="0"/>
          </a:p>
        </p:txBody>
      </p:sp>
      <p:sp>
        <p:nvSpPr>
          <p:cNvPr id="7" name="TextBox 6"/>
          <p:cNvSpPr txBox="1"/>
          <p:nvPr/>
        </p:nvSpPr>
        <p:spPr>
          <a:xfrm>
            <a:off x="5346700" y="4954030"/>
            <a:ext cx="2961080" cy="369332"/>
          </a:xfrm>
          <a:prstGeom prst="rect">
            <a:avLst/>
          </a:prstGeom>
          <a:solidFill>
            <a:srgbClr val="FCFFBC"/>
          </a:solidFill>
          <a:ln>
            <a:solidFill>
              <a:srgbClr val="000000"/>
            </a:solidFill>
          </a:ln>
        </p:spPr>
        <p:txBody>
          <a:bodyPr wrap="none" rtlCol="0">
            <a:spAutoFit/>
          </a:bodyPr>
          <a:lstStyle/>
          <a:p>
            <a:r>
              <a:rPr lang="en-US" dirty="0" smtClean="0"/>
              <a:t># Adverse Reactions in VAERS</a:t>
            </a:r>
            <a:endParaRPr lang="en-US" dirty="0"/>
          </a:p>
        </p:txBody>
      </p:sp>
      <p:sp>
        <p:nvSpPr>
          <p:cNvPr id="8" name="TextBox 7"/>
          <p:cNvSpPr txBox="1"/>
          <p:nvPr/>
        </p:nvSpPr>
        <p:spPr>
          <a:xfrm>
            <a:off x="2163943" y="3448566"/>
            <a:ext cx="2518638" cy="369332"/>
          </a:xfrm>
          <a:prstGeom prst="rect">
            <a:avLst/>
          </a:prstGeom>
          <a:solidFill>
            <a:srgbClr val="FCFFBC"/>
          </a:solidFill>
          <a:ln>
            <a:solidFill>
              <a:srgbClr val="000000"/>
            </a:solidFill>
          </a:ln>
        </p:spPr>
        <p:txBody>
          <a:bodyPr wrap="none" rtlCol="0">
            <a:spAutoFit/>
          </a:bodyPr>
          <a:lstStyle/>
          <a:p>
            <a:r>
              <a:rPr lang="en-US" dirty="0" smtClean="0"/>
              <a:t>Children with Autism, US </a:t>
            </a:r>
            <a:endParaRPr lang="en-US" dirty="0"/>
          </a:p>
        </p:txBody>
      </p:sp>
      <p:cxnSp>
        <p:nvCxnSpPr>
          <p:cNvPr id="10" name="Straight Arrow Connector 9"/>
          <p:cNvCxnSpPr/>
          <p:nvPr/>
        </p:nvCxnSpPr>
        <p:spPr>
          <a:xfrm>
            <a:off x="4682581" y="1961065"/>
            <a:ext cx="664119" cy="204149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5398404" y="4546600"/>
            <a:ext cx="722996" cy="406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149600" y="3817898"/>
            <a:ext cx="1358900" cy="6271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Footer Placeholder 4"/>
          <p:cNvSpPr>
            <a:spLocks noGrp="1"/>
          </p:cNvSpPr>
          <p:nvPr>
            <p:ph type="ftr" sz="quarter" idx="11"/>
          </p:nvPr>
        </p:nvSpPr>
        <p:spPr>
          <a:xfrm>
            <a:off x="0" y="6413500"/>
            <a:ext cx="5249327" cy="365125"/>
          </a:xfrm>
        </p:spPr>
        <p:txBody>
          <a:bodyPr/>
          <a:lstStyle>
            <a:lvl1pPr>
              <a:defRPr sz="1600"/>
            </a:lvl1pPr>
          </a:lstStyle>
          <a:p>
            <a:r>
              <a:rPr lang="en-US" dirty="0" smtClean="0"/>
              <a:t>MIT</a:t>
            </a:r>
            <a:r>
              <a:rPr lang="en-US" dirty="0" smtClean="0">
                <a:solidFill>
                  <a:schemeClr val="tx2"/>
                </a:solidFill>
              </a:rPr>
              <a:t> </a:t>
            </a:r>
            <a:r>
              <a:rPr lang="en-US" dirty="0" smtClean="0">
                <a:solidFill>
                  <a:srgbClr val="CA5200"/>
                </a:solidFill>
              </a:rPr>
              <a:t>C</a:t>
            </a:r>
            <a:r>
              <a:rPr lang="en-US" dirty="0" smtClean="0"/>
              <a:t>omputer </a:t>
            </a:r>
            <a:r>
              <a:rPr lang="en-US" dirty="0" smtClean="0">
                <a:solidFill>
                  <a:srgbClr val="CA5200"/>
                </a:solidFill>
              </a:rPr>
              <a:t>S</a:t>
            </a:r>
            <a:r>
              <a:rPr lang="en-US" dirty="0" smtClean="0"/>
              <a:t>cience and</a:t>
            </a:r>
            <a:r>
              <a:rPr lang="en-US" dirty="0" smtClean="0">
                <a:solidFill>
                  <a:schemeClr val="tx2"/>
                </a:solidFill>
              </a:rPr>
              <a:t> </a:t>
            </a:r>
            <a:r>
              <a:rPr lang="en-US" dirty="0" smtClean="0">
                <a:solidFill>
                  <a:srgbClr val="CA5200"/>
                </a:solidFill>
              </a:rPr>
              <a:t>A</a:t>
            </a:r>
            <a:r>
              <a:rPr lang="en-US" dirty="0" smtClean="0"/>
              <a:t>rtificial</a:t>
            </a:r>
            <a:r>
              <a:rPr lang="en-US" dirty="0" smtClean="0">
                <a:solidFill>
                  <a:schemeClr val="tx2"/>
                </a:solidFill>
              </a:rPr>
              <a:t> </a:t>
            </a:r>
            <a:r>
              <a:rPr lang="en-US" dirty="0" smtClean="0">
                <a:solidFill>
                  <a:srgbClr val="CA5200"/>
                </a:solidFill>
              </a:rPr>
              <a:t>I</a:t>
            </a:r>
            <a:r>
              <a:rPr lang="en-US" dirty="0" smtClean="0"/>
              <a:t>ntelligence</a:t>
            </a:r>
            <a:r>
              <a:rPr lang="en-US" dirty="0" smtClean="0">
                <a:solidFill>
                  <a:schemeClr val="tx2"/>
                </a:solidFill>
              </a:rPr>
              <a:t> </a:t>
            </a:r>
            <a:r>
              <a:rPr lang="en-US" dirty="0" smtClean="0">
                <a:solidFill>
                  <a:srgbClr val="CA5200"/>
                </a:solidFill>
              </a:rPr>
              <a:t>L</a:t>
            </a:r>
            <a:r>
              <a:rPr lang="en-US" dirty="0" smtClean="0"/>
              <a:t>aboratory</a:t>
            </a:r>
            <a:endParaRPr lang="en-US" dirty="0"/>
          </a:p>
        </p:txBody>
      </p:sp>
    </p:spTree>
    <p:extLst>
      <p:ext uri="{BB962C8B-B14F-4D97-AF65-F5344CB8AC3E}">
        <p14:creationId xmlns:p14="http://schemas.microsoft.com/office/powerpoint/2010/main" val="235118460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yr-old autis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215900"/>
            <a:ext cx="9105900" cy="6413500"/>
          </a:xfrm>
          <a:prstGeom prst="rect">
            <a:avLst/>
          </a:prstGeom>
        </p:spPr>
      </p:pic>
      <p:sp>
        <p:nvSpPr>
          <p:cNvPr id="5" name="TextBox 4"/>
          <p:cNvSpPr txBox="1"/>
          <p:nvPr/>
        </p:nvSpPr>
        <p:spPr>
          <a:xfrm>
            <a:off x="1964267" y="6176962"/>
            <a:ext cx="4971734" cy="369332"/>
          </a:xfrm>
          <a:prstGeom prst="rect">
            <a:avLst/>
          </a:prstGeom>
          <a:noFill/>
        </p:spPr>
        <p:txBody>
          <a:bodyPr wrap="none" rtlCol="0">
            <a:spAutoFit/>
          </a:bodyPr>
          <a:lstStyle/>
          <a:p>
            <a:r>
              <a:rPr lang="en-US" dirty="0" smtClean="0">
                <a:solidFill>
                  <a:srgbClr val="FF0000"/>
                </a:solidFill>
              </a:rPr>
              <a:t>*</a:t>
            </a:r>
            <a:r>
              <a:rPr lang="en-US" dirty="0" smtClean="0"/>
              <a:t>Plot provided by Nancy Swanson, with permission</a:t>
            </a:r>
            <a:endParaRPr lang="en-US" dirty="0"/>
          </a:p>
        </p:txBody>
      </p:sp>
      <p:sp>
        <p:nvSpPr>
          <p:cNvPr id="8" name="Rectangle 7"/>
          <p:cNvSpPr/>
          <p:nvPr/>
        </p:nvSpPr>
        <p:spPr>
          <a:xfrm>
            <a:off x="4419601" y="3318933"/>
            <a:ext cx="1100664" cy="2675467"/>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5418663" y="2506136"/>
            <a:ext cx="16934" cy="103293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70933" y="6468537"/>
            <a:ext cx="9016148" cy="369332"/>
          </a:xfrm>
          <a:prstGeom prst="rect">
            <a:avLst/>
          </a:prstGeom>
          <a:noFill/>
        </p:spPr>
        <p:txBody>
          <a:bodyPr wrap="none" rtlCol="0">
            <a:spAutoFit/>
          </a:bodyPr>
          <a:lstStyle/>
          <a:p>
            <a:r>
              <a:rPr lang="en-US" dirty="0" smtClean="0"/>
              <a:t>Data sources: autism: US Department of Education; Glyphosate: US Department of Agriculture</a:t>
            </a:r>
            <a:endParaRPr lang="en-US" dirty="0"/>
          </a:p>
        </p:txBody>
      </p:sp>
      <p:sp>
        <p:nvSpPr>
          <p:cNvPr id="15" name="Rectangle 14"/>
          <p:cNvSpPr/>
          <p:nvPr/>
        </p:nvSpPr>
        <p:spPr>
          <a:xfrm>
            <a:off x="1264121" y="2412536"/>
            <a:ext cx="3172413"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R = 0.9972</a:t>
            </a:r>
            <a:endPar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pic>
        <p:nvPicPr>
          <p:cNvPr id="9" name="Picture 8" descr="round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32" y="-144396"/>
            <a:ext cx="1828800" cy="1828800"/>
          </a:xfrm>
          <a:prstGeom prst="rect">
            <a:avLst/>
          </a:prstGeom>
        </p:spPr>
      </p:pic>
      <p:sp>
        <p:nvSpPr>
          <p:cNvPr id="11" name="Title 1"/>
          <p:cNvSpPr txBox="1">
            <a:spLocks/>
          </p:cNvSpPr>
          <p:nvPr/>
        </p:nvSpPr>
        <p:spPr>
          <a:xfrm>
            <a:off x="1608667" y="-351883"/>
            <a:ext cx="7078132" cy="11430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t>Autism Prevalence: 6 year olds</a:t>
            </a:r>
            <a:endParaRPr lang="en-US" sz="4000" b="1" dirty="0">
              <a:solidFill>
                <a:srgbClr val="FF0000"/>
              </a:solidFill>
            </a:endParaRPr>
          </a:p>
        </p:txBody>
      </p:sp>
    </p:spTree>
    <p:extLst>
      <p:ext uri="{BB962C8B-B14F-4D97-AF65-F5344CB8AC3E}">
        <p14:creationId xmlns:p14="http://schemas.microsoft.com/office/powerpoint/2010/main" val="94942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solidFill>
                  <a:srgbClr val="FF0000"/>
                </a:solidFill>
              </a:rPr>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1981847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Sulfate in Fetal Development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Fetus depends on mother for sulfate supply</a:t>
            </a:r>
          </a:p>
          <a:p>
            <a:r>
              <a:rPr lang="en-US" dirty="0" smtClean="0"/>
              <a:t>Sulfate is essential for transporting sterols (like estrogen and DHEA) and supplying extracellular matrix proteins everywhere with sufficient negative charge</a:t>
            </a:r>
          </a:p>
          <a:p>
            <a:r>
              <a:rPr lang="en-US" dirty="0" smtClean="0"/>
              <a:t>Sulfate detoxifies </a:t>
            </a:r>
            <a:r>
              <a:rPr lang="en-US" dirty="0" err="1" smtClean="0"/>
              <a:t>xenobiotics</a:t>
            </a:r>
            <a:r>
              <a:rPr lang="en-US" dirty="0" smtClean="0"/>
              <a:t> like </a:t>
            </a:r>
            <a:r>
              <a:rPr lang="en-US" dirty="0" smtClean="0">
                <a:solidFill>
                  <a:srgbClr val="FF0000"/>
                </a:solidFill>
              </a:rPr>
              <a:t>acetaminophen (</a:t>
            </a:r>
            <a:r>
              <a:rPr lang="en-US" dirty="0" err="1" smtClean="0">
                <a:solidFill>
                  <a:srgbClr val="FF0000"/>
                </a:solidFill>
              </a:rPr>
              <a:t>tylenol</a:t>
            </a:r>
            <a:r>
              <a:rPr lang="en-US" dirty="0" smtClean="0">
                <a:solidFill>
                  <a:srgbClr val="FF0000"/>
                </a:solidFill>
              </a:rPr>
              <a:t>) </a:t>
            </a:r>
            <a:r>
              <a:rPr lang="en-US" dirty="0" smtClean="0"/>
              <a:t>and is essential for excreting toxins like </a:t>
            </a:r>
            <a:r>
              <a:rPr lang="en-US" dirty="0" smtClean="0">
                <a:solidFill>
                  <a:srgbClr val="FF0000"/>
                </a:solidFill>
              </a:rPr>
              <a:t>aluminum </a:t>
            </a:r>
            <a:r>
              <a:rPr lang="en-US" dirty="0" smtClean="0"/>
              <a:t>and </a:t>
            </a:r>
            <a:r>
              <a:rPr lang="en-US" dirty="0" smtClean="0">
                <a:solidFill>
                  <a:srgbClr val="FF0000"/>
                </a:solidFill>
              </a:rPr>
              <a:t>mercury</a:t>
            </a:r>
          </a:p>
          <a:p>
            <a:r>
              <a:rPr lang="en-US" dirty="0" smtClean="0"/>
              <a:t>Sulfate is severely deficient in autistic children                   (1/3 the normal level of free sulfate in blood stream)</a:t>
            </a:r>
          </a:p>
        </p:txBody>
      </p:sp>
      <p:sp>
        <p:nvSpPr>
          <p:cNvPr id="4" name="TextBox 3"/>
          <p:cNvSpPr txBox="1"/>
          <p:nvPr/>
        </p:nvSpPr>
        <p:spPr>
          <a:xfrm>
            <a:off x="382146" y="6244694"/>
            <a:ext cx="8609448" cy="461665"/>
          </a:xfrm>
          <a:prstGeom prst="rect">
            <a:avLst/>
          </a:prstGeom>
          <a:noFill/>
        </p:spPr>
        <p:txBody>
          <a:bodyPr wrap="none" rtlCol="0">
            <a:spAutoFit/>
          </a:bodyPr>
          <a:lstStyle/>
          <a:p>
            <a:r>
              <a:rPr lang="en-US" sz="2400" dirty="0" smtClean="0">
                <a:solidFill>
                  <a:srgbClr val="FF0000"/>
                </a:solidFill>
              </a:rPr>
              <a:t>*</a:t>
            </a:r>
            <a:r>
              <a:rPr lang="en-US" sz="2400" dirty="0" smtClean="0"/>
              <a:t> Dawson, “Sulfate in Fetal Development,” </a:t>
            </a:r>
            <a:r>
              <a:rPr lang="en-US" sz="2400" dirty="0" err="1" smtClean="0"/>
              <a:t>Semin</a:t>
            </a:r>
            <a:r>
              <a:rPr lang="en-US" sz="2400" dirty="0" smtClean="0"/>
              <a:t> Cell Dev </a:t>
            </a:r>
            <a:r>
              <a:rPr lang="en-US" sz="2400" dirty="0" err="1" smtClean="0"/>
              <a:t>Biol</a:t>
            </a:r>
            <a:r>
              <a:rPr lang="en-US" sz="2400" dirty="0" smtClean="0"/>
              <a:t> 2011</a:t>
            </a:r>
            <a:endParaRPr lang="en-US" sz="2400" dirty="0"/>
          </a:p>
        </p:txBody>
      </p:sp>
    </p:spTree>
    <p:extLst>
      <p:ext uri="{BB962C8B-B14F-4D97-AF65-F5344CB8AC3E}">
        <p14:creationId xmlns:p14="http://schemas.microsoft.com/office/powerpoint/2010/main" val="11801134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to us </a:t>
            </a:r>
            <a:br>
              <a:rPr lang="en-US" b="1" dirty="0" smtClean="0"/>
            </a:br>
            <a:r>
              <a:rPr lang="en-US" b="1" dirty="0" smtClean="0"/>
              <a:t>in the modern world</a:t>
            </a:r>
            <a:endParaRPr lang="en-US" b="1" dirty="0"/>
          </a:p>
        </p:txBody>
      </p:sp>
      <p:sp>
        <p:nvSpPr>
          <p:cNvPr id="3" name="Content Placeholder 2"/>
          <p:cNvSpPr>
            <a:spLocks noGrp="1"/>
          </p:cNvSpPr>
          <p:nvPr>
            <p:ph idx="1"/>
          </p:nvPr>
        </p:nvSpPr>
        <p:spPr/>
        <p:txBody>
          <a:bodyPr>
            <a:normAutofit lnSpcReduction="10000"/>
          </a:bodyPr>
          <a:lstStyle/>
          <a:p>
            <a:r>
              <a:rPr lang="en-US" dirty="0" smtClean="0"/>
              <a:t>Toxic chemicals in the food destroy the gut and then the liver and then the kidneys and the heart and the brain</a:t>
            </a:r>
          </a:p>
          <a:p>
            <a:r>
              <a:rPr lang="en-US" dirty="0" smtClean="0"/>
              <a:t>Toxic metals work synergistically with </a:t>
            </a:r>
            <a:r>
              <a:rPr lang="en-US" dirty="0" smtClean="0"/>
              <a:t>glyphosate (Roundup) </a:t>
            </a:r>
            <a:r>
              <a:rPr lang="en-US" dirty="0" smtClean="0"/>
              <a:t>to cause harm</a:t>
            </a:r>
          </a:p>
          <a:p>
            <a:r>
              <a:rPr lang="en-US" dirty="0" smtClean="0"/>
              <a:t>Drugs make things worse by disrupting essential biological pathways</a:t>
            </a:r>
          </a:p>
          <a:p>
            <a:r>
              <a:rPr lang="en-US" dirty="0" smtClean="0"/>
              <a:t>We develop many painful and debilitating chronic illnesses</a:t>
            </a:r>
          </a:p>
          <a:p>
            <a:endParaRPr lang="en-US" dirty="0"/>
          </a:p>
        </p:txBody>
      </p:sp>
    </p:spTree>
    <p:extLst>
      <p:ext uri="{BB962C8B-B14F-4D97-AF65-F5344CB8AC3E}">
        <p14:creationId xmlns:p14="http://schemas.microsoft.com/office/powerpoint/2010/main" val="876270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2" y="274638"/>
            <a:ext cx="8838683" cy="1143000"/>
          </a:xfrm>
        </p:spPr>
        <p:txBody>
          <a:bodyPr>
            <a:noAutofit/>
          </a:bodyPr>
          <a:lstStyle/>
          <a:p>
            <a:r>
              <a:rPr lang="en-US" sz="3600" b="1" dirty="0"/>
              <a:t>Autism-like socio-communicative deficits and stereotypies in mice lacking </a:t>
            </a:r>
            <a:r>
              <a:rPr lang="en-US" sz="3600" b="1" dirty="0" err="1"/>
              <a:t>heparan</a:t>
            </a:r>
            <a:r>
              <a:rPr lang="en-US" sz="3600" b="1" dirty="0"/>
              <a:t> sulfate</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4623220" cy="4525963"/>
          </a:xfrm>
        </p:spPr>
        <p:txBody>
          <a:bodyPr>
            <a:normAutofit/>
          </a:bodyPr>
          <a:lstStyle/>
          <a:p>
            <a:r>
              <a:rPr lang="en-US" dirty="0" smtClean="0"/>
              <a:t>Experiment with “designer” mice: impaired </a:t>
            </a:r>
            <a:r>
              <a:rPr lang="en-US" dirty="0" err="1" smtClean="0"/>
              <a:t>heparan</a:t>
            </a:r>
            <a:r>
              <a:rPr lang="en-US" dirty="0" smtClean="0"/>
              <a:t> sulfate synthesis in brain</a:t>
            </a:r>
          </a:p>
          <a:p>
            <a:r>
              <a:rPr lang="en-US" dirty="0" smtClean="0"/>
              <a:t>Mice exhibited all the classic features of autism – both cognitive and social</a:t>
            </a:r>
            <a:endParaRPr lang="en-US" dirty="0"/>
          </a:p>
        </p:txBody>
      </p:sp>
      <p:pic>
        <p:nvPicPr>
          <p:cNvPr id="4" name="Picture 3" descr="m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381" y="2019142"/>
            <a:ext cx="3637303" cy="2727977"/>
          </a:xfrm>
          <a:prstGeom prst="rect">
            <a:avLst/>
          </a:prstGeom>
        </p:spPr>
      </p:pic>
      <p:sp>
        <p:nvSpPr>
          <p:cNvPr id="5" name="TextBox 4"/>
          <p:cNvSpPr txBox="1"/>
          <p:nvPr/>
        </p:nvSpPr>
        <p:spPr>
          <a:xfrm>
            <a:off x="1740577" y="6396795"/>
            <a:ext cx="7961707" cy="461665"/>
          </a:xfrm>
          <a:prstGeom prst="rect">
            <a:avLst/>
          </a:prstGeom>
          <a:noFill/>
        </p:spPr>
        <p:txBody>
          <a:bodyPr wrap="square" rtlCol="0">
            <a:spAutoFit/>
          </a:bodyPr>
          <a:lstStyle/>
          <a:p>
            <a:r>
              <a:rPr lang="en-US" sz="2400" dirty="0" smtClean="0">
                <a:solidFill>
                  <a:srgbClr val="FF0000"/>
                </a:solidFill>
              </a:rPr>
              <a:t>*</a:t>
            </a:r>
            <a:r>
              <a:rPr lang="en-US" sz="2400" dirty="0" smtClean="0"/>
              <a:t> F</a:t>
            </a:r>
            <a:r>
              <a:rPr lang="en-US" sz="2400" dirty="0"/>
              <a:t>. </a:t>
            </a:r>
            <a:r>
              <a:rPr lang="en-US" sz="2400" dirty="0" err="1"/>
              <a:t>Irie</a:t>
            </a:r>
            <a:r>
              <a:rPr lang="en-US" sz="2400" dirty="0"/>
              <a:t> et al., </a:t>
            </a:r>
            <a:r>
              <a:rPr lang="en-US" sz="2400" dirty="0" smtClean="0"/>
              <a:t> PNAS </a:t>
            </a:r>
            <a:r>
              <a:rPr lang="en-US" sz="2400" dirty="0"/>
              <a:t>Mar. 27, 2012, 109(13), 5052-5056.</a:t>
            </a:r>
          </a:p>
        </p:txBody>
      </p:sp>
    </p:spTree>
    <p:extLst>
      <p:ext uri="{BB962C8B-B14F-4D97-AF65-F5344CB8AC3E}">
        <p14:creationId xmlns:p14="http://schemas.microsoft.com/office/powerpoint/2010/main" val="250776336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118534"/>
            <a:ext cx="9211734" cy="2319867"/>
          </a:xfrm>
        </p:spPr>
        <p:txBody>
          <a:bodyPr>
            <a:normAutofit/>
          </a:bodyPr>
          <a:lstStyle/>
          <a:p>
            <a:r>
              <a:rPr lang="en-US" sz="3600" b="1" dirty="0"/>
              <a:t>“</a:t>
            </a:r>
            <a:r>
              <a:rPr lang="en-US" sz="3600" b="1" dirty="0" err="1"/>
              <a:t>Heparan</a:t>
            </a:r>
            <a:r>
              <a:rPr lang="en-US" sz="3600" b="1" dirty="0"/>
              <a:t> sulfate deficiency in autistic postmortem brain tissue from the </a:t>
            </a:r>
            <a:r>
              <a:rPr lang="en-US" sz="3600" b="1" dirty="0" err="1"/>
              <a:t>subventricular</a:t>
            </a:r>
            <a:r>
              <a:rPr lang="en-US" sz="3600" b="1" dirty="0"/>
              <a:t> zone of the </a:t>
            </a:r>
            <a:r>
              <a:rPr lang="en-US" sz="3600" b="1" dirty="0" smtClean="0"/>
              <a:t>lateral ventricles”</a:t>
            </a:r>
            <a:r>
              <a:rPr lang="en-US" sz="3600" b="1" dirty="0" smtClean="0">
                <a:solidFill>
                  <a:srgbClr val="FF0000"/>
                </a:solidFill>
              </a:rPr>
              <a:t>*</a:t>
            </a:r>
            <a:r>
              <a:rPr lang="en-US" sz="3600" b="1" dirty="0"/>
              <a:t/>
            </a:r>
            <a:br>
              <a:rPr lang="en-US" sz="3600" b="1" dirty="0"/>
            </a:br>
            <a:endParaRPr lang="en-US" sz="3600" b="1" dirty="0"/>
          </a:p>
        </p:txBody>
      </p:sp>
      <p:sp>
        <p:nvSpPr>
          <p:cNvPr id="3" name="Content Placeholder 2"/>
          <p:cNvSpPr>
            <a:spLocks noGrp="1"/>
          </p:cNvSpPr>
          <p:nvPr>
            <p:ph idx="1"/>
          </p:nvPr>
        </p:nvSpPr>
        <p:spPr>
          <a:xfrm>
            <a:off x="-507999" y="5613402"/>
            <a:ext cx="9533466" cy="499532"/>
          </a:xfrm>
        </p:spPr>
        <p:txBody>
          <a:bodyPr>
            <a:normAutofit fontScale="92500" lnSpcReduction="20000"/>
          </a:bodyPr>
          <a:lstStyle/>
          <a:p>
            <a:pPr marL="0" indent="0" algn="r">
              <a:buNone/>
            </a:pPr>
            <a:r>
              <a:rPr lang="en-US" dirty="0" smtClean="0">
                <a:solidFill>
                  <a:srgbClr val="FF0000"/>
                </a:solidFill>
              </a:rPr>
              <a:t>*</a:t>
            </a:r>
            <a:r>
              <a:rPr lang="en-US" dirty="0" smtClean="0"/>
              <a:t>BL Pearson et al., </a:t>
            </a:r>
            <a:r>
              <a:rPr lang="en-US" dirty="0" err="1" smtClean="0"/>
              <a:t>Behav</a:t>
            </a:r>
            <a:r>
              <a:rPr lang="en-US" dirty="0" smtClean="0"/>
              <a:t> </a:t>
            </a:r>
            <a:r>
              <a:rPr lang="en-US" dirty="0"/>
              <a:t>Brain Res. </a:t>
            </a:r>
            <a:r>
              <a:rPr lang="en-US" dirty="0" smtClean="0"/>
              <a:t>2013;243</a:t>
            </a:r>
            <a:r>
              <a:rPr lang="en-US" dirty="0"/>
              <a:t>:138-</a:t>
            </a:r>
            <a:r>
              <a:rPr lang="en-US" dirty="0" smtClean="0"/>
              <a:t>45</a:t>
            </a:r>
            <a:endParaRPr lang="en-US" dirty="0"/>
          </a:p>
        </p:txBody>
      </p:sp>
      <p:sp>
        <p:nvSpPr>
          <p:cNvPr id="4" name="TextBox 3"/>
          <p:cNvSpPr txBox="1"/>
          <p:nvPr/>
        </p:nvSpPr>
        <p:spPr>
          <a:xfrm>
            <a:off x="406401" y="1913466"/>
            <a:ext cx="8382000" cy="3046988"/>
          </a:xfrm>
          <a:prstGeom prst="rect">
            <a:avLst/>
          </a:prstGeom>
          <a:noFill/>
        </p:spPr>
        <p:txBody>
          <a:bodyPr wrap="square" rtlCol="0">
            <a:spAutoFit/>
          </a:bodyPr>
          <a:lstStyle/>
          <a:p>
            <a:r>
              <a:rPr lang="en-US" sz="3200" dirty="0" smtClean="0"/>
              <a:t>“Aberrant </a:t>
            </a:r>
            <a:r>
              <a:rPr lang="en-US" sz="3200" dirty="0"/>
              <a:t>extracellular matrix glycosaminoglycan function localized to the </a:t>
            </a:r>
            <a:r>
              <a:rPr lang="en-US" sz="3200" dirty="0" err="1"/>
              <a:t>subventricular</a:t>
            </a:r>
            <a:r>
              <a:rPr lang="en-US" sz="3200" dirty="0"/>
              <a:t> zone of the </a:t>
            </a:r>
            <a:r>
              <a:rPr lang="en-US" sz="3200" i="1" dirty="0">
                <a:solidFill>
                  <a:srgbClr val="FF0000"/>
                </a:solidFill>
              </a:rPr>
              <a:t>lateral ventricles </a:t>
            </a:r>
            <a:r>
              <a:rPr lang="en-US" sz="3200" dirty="0"/>
              <a:t>may be a biomarker for autism, and potentially involved in the etiology of the disorder</a:t>
            </a:r>
            <a:r>
              <a:rPr lang="en-US" sz="3200" dirty="0" smtClean="0"/>
              <a:t>.”</a:t>
            </a:r>
            <a:endParaRPr lang="en-US" sz="3200" dirty="0"/>
          </a:p>
          <a:p>
            <a:endParaRPr lang="en-US" sz="3200" dirty="0"/>
          </a:p>
        </p:txBody>
      </p:sp>
    </p:spTree>
    <p:extLst>
      <p:ext uri="{BB962C8B-B14F-4D97-AF65-F5344CB8AC3E}">
        <p14:creationId xmlns:p14="http://schemas.microsoft.com/office/powerpoint/2010/main" val="109714383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118534"/>
            <a:ext cx="9211734" cy="2319867"/>
          </a:xfrm>
        </p:spPr>
        <p:txBody>
          <a:bodyPr>
            <a:normAutofit/>
          </a:bodyPr>
          <a:lstStyle/>
          <a:p>
            <a:r>
              <a:rPr lang="en-US" sz="3600" b="1" dirty="0"/>
              <a:t>“</a:t>
            </a:r>
            <a:r>
              <a:rPr lang="en-US" sz="3600" b="1" dirty="0" err="1"/>
              <a:t>Heparan</a:t>
            </a:r>
            <a:r>
              <a:rPr lang="en-US" sz="3600" b="1" dirty="0"/>
              <a:t> sulfate deficiency in autistic postmortem brain tissue from the </a:t>
            </a:r>
            <a:r>
              <a:rPr lang="en-US" sz="3600" b="1" dirty="0" err="1"/>
              <a:t>subventricular</a:t>
            </a:r>
            <a:r>
              <a:rPr lang="en-US" sz="3600" b="1" dirty="0"/>
              <a:t> zone of the </a:t>
            </a:r>
            <a:r>
              <a:rPr lang="en-US" sz="3600" b="1" dirty="0" smtClean="0"/>
              <a:t>lateral ventricles”</a:t>
            </a:r>
            <a:r>
              <a:rPr lang="en-US" sz="3600" b="1" dirty="0" smtClean="0">
                <a:solidFill>
                  <a:srgbClr val="FF0000"/>
                </a:solidFill>
              </a:rPr>
              <a:t>*</a:t>
            </a:r>
            <a:r>
              <a:rPr lang="en-US" sz="3600" b="1" dirty="0"/>
              <a:t/>
            </a:r>
            <a:br>
              <a:rPr lang="en-US" sz="3600" b="1" dirty="0"/>
            </a:br>
            <a:endParaRPr lang="en-US" sz="3600" b="1" dirty="0"/>
          </a:p>
        </p:txBody>
      </p:sp>
      <p:sp>
        <p:nvSpPr>
          <p:cNvPr id="3" name="Content Placeholder 2"/>
          <p:cNvSpPr>
            <a:spLocks noGrp="1"/>
          </p:cNvSpPr>
          <p:nvPr>
            <p:ph idx="1"/>
          </p:nvPr>
        </p:nvSpPr>
        <p:spPr>
          <a:xfrm>
            <a:off x="-507999" y="5613402"/>
            <a:ext cx="9533466" cy="499532"/>
          </a:xfrm>
        </p:spPr>
        <p:txBody>
          <a:bodyPr>
            <a:normAutofit fontScale="92500" lnSpcReduction="20000"/>
          </a:bodyPr>
          <a:lstStyle/>
          <a:p>
            <a:pPr marL="0" indent="0" algn="r">
              <a:buNone/>
            </a:pPr>
            <a:r>
              <a:rPr lang="en-US" dirty="0" smtClean="0">
                <a:solidFill>
                  <a:srgbClr val="FF0000"/>
                </a:solidFill>
              </a:rPr>
              <a:t>*</a:t>
            </a:r>
            <a:r>
              <a:rPr lang="en-US" dirty="0" smtClean="0"/>
              <a:t>BL Pearson et al., </a:t>
            </a:r>
            <a:r>
              <a:rPr lang="en-US" dirty="0" err="1" smtClean="0"/>
              <a:t>Behav</a:t>
            </a:r>
            <a:r>
              <a:rPr lang="en-US" dirty="0" smtClean="0"/>
              <a:t> </a:t>
            </a:r>
            <a:r>
              <a:rPr lang="en-US" dirty="0"/>
              <a:t>Brain Res. </a:t>
            </a:r>
            <a:r>
              <a:rPr lang="en-US" dirty="0" smtClean="0"/>
              <a:t>2013;243</a:t>
            </a:r>
            <a:r>
              <a:rPr lang="en-US" dirty="0"/>
              <a:t>:138-</a:t>
            </a:r>
            <a:r>
              <a:rPr lang="en-US" dirty="0" smtClean="0"/>
              <a:t>45</a:t>
            </a:r>
            <a:endParaRPr lang="en-US" dirty="0"/>
          </a:p>
        </p:txBody>
      </p:sp>
      <p:sp>
        <p:nvSpPr>
          <p:cNvPr id="4" name="TextBox 3"/>
          <p:cNvSpPr txBox="1"/>
          <p:nvPr/>
        </p:nvSpPr>
        <p:spPr>
          <a:xfrm>
            <a:off x="406401" y="1913466"/>
            <a:ext cx="8382000" cy="3046988"/>
          </a:xfrm>
          <a:prstGeom prst="rect">
            <a:avLst/>
          </a:prstGeom>
          <a:noFill/>
        </p:spPr>
        <p:txBody>
          <a:bodyPr wrap="square" rtlCol="0">
            <a:spAutoFit/>
          </a:bodyPr>
          <a:lstStyle/>
          <a:p>
            <a:r>
              <a:rPr lang="en-US" sz="3200" dirty="0" smtClean="0"/>
              <a:t>“Aberrant </a:t>
            </a:r>
            <a:r>
              <a:rPr lang="en-US" sz="3200" dirty="0"/>
              <a:t>extracellular matrix glycosaminoglycan function localized to the </a:t>
            </a:r>
            <a:r>
              <a:rPr lang="en-US" sz="3200" dirty="0" err="1"/>
              <a:t>subventricular</a:t>
            </a:r>
            <a:r>
              <a:rPr lang="en-US" sz="3200" dirty="0"/>
              <a:t> zone of the </a:t>
            </a:r>
            <a:r>
              <a:rPr lang="en-US" sz="3200" i="1" dirty="0">
                <a:solidFill>
                  <a:srgbClr val="FF0000"/>
                </a:solidFill>
              </a:rPr>
              <a:t>lateral ventricles </a:t>
            </a:r>
            <a:r>
              <a:rPr lang="en-US" sz="3200" dirty="0"/>
              <a:t>may be a biomarker for autism, and potentially involved in the etiology of the disorder</a:t>
            </a:r>
            <a:r>
              <a:rPr lang="en-US" sz="3200" dirty="0" smtClean="0"/>
              <a:t>.”</a:t>
            </a:r>
            <a:endParaRPr lang="en-US" sz="3200" dirty="0"/>
          </a:p>
          <a:p>
            <a:endParaRPr lang="en-US" sz="3200" dirty="0"/>
          </a:p>
        </p:txBody>
      </p:sp>
      <p:sp>
        <p:nvSpPr>
          <p:cNvPr id="5" name="Title 1"/>
          <p:cNvSpPr txBox="1">
            <a:spLocks/>
          </p:cNvSpPr>
          <p:nvPr/>
        </p:nvSpPr>
        <p:spPr>
          <a:xfrm>
            <a:off x="609600" y="21674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New neurons develop from stem cells in this zone through the action of “</a:t>
            </a:r>
            <a:r>
              <a:rPr lang="en-US" sz="2800" dirty="0" err="1" smtClean="0"/>
              <a:t>fractones</a:t>
            </a:r>
            <a:r>
              <a:rPr lang="en-US" sz="2800" dirty="0" smtClean="0"/>
              <a:t>” composed of  </a:t>
            </a:r>
            <a:r>
              <a:rPr lang="en-US" sz="2800" dirty="0" err="1" smtClean="0"/>
              <a:t>heparan</a:t>
            </a:r>
            <a:r>
              <a:rPr lang="en-US" sz="2800" dirty="0" smtClean="0"/>
              <a:t> sulfate proteoglycans</a:t>
            </a:r>
            <a:r>
              <a:rPr lang="en-US" sz="2800" dirty="0" smtClean="0">
                <a:solidFill>
                  <a:srgbClr val="FF0000"/>
                </a:solidFill>
              </a:rPr>
              <a:t>**</a:t>
            </a:r>
            <a:endParaRPr lang="en-US" sz="2800" dirty="0">
              <a:solidFill>
                <a:srgbClr val="FF0000"/>
              </a:solidFill>
            </a:endParaRPr>
          </a:p>
        </p:txBody>
      </p:sp>
      <p:sp>
        <p:nvSpPr>
          <p:cNvPr id="6" name="TextBox 5"/>
          <p:cNvSpPr txBox="1"/>
          <p:nvPr/>
        </p:nvSpPr>
        <p:spPr>
          <a:xfrm>
            <a:off x="186267" y="6079067"/>
            <a:ext cx="9080130" cy="523220"/>
          </a:xfrm>
          <a:prstGeom prst="rect">
            <a:avLst/>
          </a:prstGeom>
          <a:noFill/>
        </p:spPr>
        <p:txBody>
          <a:bodyPr wrap="none" rtlCol="0">
            <a:spAutoFit/>
          </a:bodyPr>
          <a:lstStyle/>
          <a:p>
            <a:r>
              <a:rPr lang="en-US" sz="2800" dirty="0" smtClean="0">
                <a:solidFill>
                  <a:srgbClr val="FF0000"/>
                </a:solidFill>
              </a:rPr>
              <a:t>**</a:t>
            </a:r>
            <a:r>
              <a:rPr lang="en-US" sz="2800" dirty="0" smtClean="0"/>
              <a:t>F. Mercier et al., Neuroscience </a:t>
            </a:r>
            <a:r>
              <a:rPr lang="en-US" sz="2800" dirty="0"/>
              <a:t>Letters 506 (2012) 208–213 </a:t>
            </a:r>
            <a:endParaRPr lang="en-US" sz="2800" dirty="0"/>
          </a:p>
        </p:txBody>
      </p:sp>
    </p:spTree>
    <p:extLst>
      <p:ext uri="{BB962C8B-B14F-4D97-AF65-F5344CB8AC3E}">
        <p14:creationId xmlns:p14="http://schemas.microsoft.com/office/powerpoint/2010/main" val="273274866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Vitamin D Prevents Sulfate Wasting</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Activated vitamin D prevents sulfate wasting from the kidney in urine</a:t>
            </a:r>
          </a:p>
          <a:p>
            <a:r>
              <a:rPr lang="en-US" dirty="0" smtClean="0"/>
              <a:t>Mice engineered to have defective vitamin D receptors or with vitamin D deficiency had significantly reduced serum sulfate levels </a:t>
            </a:r>
          </a:p>
          <a:p>
            <a:r>
              <a:rPr lang="en-US" dirty="0" smtClean="0"/>
              <a:t>This was associated with sulfate depletion in the skeleton </a:t>
            </a:r>
          </a:p>
          <a:p>
            <a:endParaRPr lang="en-US" dirty="0"/>
          </a:p>
        </p:txBody>
      </p:sp>
      <p:sp>
        <p:nvSpPr>
          <p:cNvPr id="4" name="TextBox 3"/>
          <p:cNvSpPr txBox="1"/>
          <p:nvPr/>
        </p:nvSpPr>
        <p:spPr>
          <a:xfrm>
            <a:off x="863600" y="6316133"/>
            <a:ext cx="7852029" cy="400110"/>
          </a:xfrm>
          <a:prstGeom prst="rect">
            <a:avLst/>
          </a:prstGeom>
          <a:noFill/>
        </p:spPr>
        <p:txBody>
          <a:bodyPr wrap="none" rtlCol="0">
            <a:spAutoFit/>
          </a:bodyPr>
          <a:lstStyle/>
          <a:p>
            <a:r>
              <a:rPr lang="da-DK" sz="2000" dirty="0" smtClean="0">
                <a:solidFill>
                  <a:srgbClr val="FF0000"/>
                </a:solidFill>
              </a:rPr>
              <a:t>*</a:t>
            </a:r>
            <a:r>
              <a:rPr lang="da-DK" sz="2000" dirty="0" smtClean="0"/>
              <a:t>M.J.G</a:t>
            </a:r>
            <a:r>
              <a:rPr lang="da-DK" sz="2000" dirty="0"/>
              <a:t>. Bolt et al., Am J </a:t>
            </a:r>
            <a:r>
              <a:rPr lang="da-DK" sz="2000" dirty="0" err="1"/>
              <a:t>Physiol</a:t>
            </a:r>
            <a:r>
              <a:rPr lang="da-DK" sz="2000" dirty="0"/>
              <a:t> </a:t>
            </a:r>
            <a:r>
              <a:rPr lang="da-DK" sz="2000" dirty="0" err="1"/>
              <a:t>Endocrinol</a:t>
            </a:r>
            <a:r>
              <a:rPr lang="da-DK" sz="2000" dirty="0"/>
              <a:t> </a:t>
            </a:r>
            <a:r>
              <a:rPr lang="da-DK" sz="2000" dirty="0" err="1"/>
              <a:t>Metab</a:t>
            </a:r>
            <a:r>
              <a:rPr lang="da-DK" sz="2000" dirty="0"/>
              <a:t> 287: E744 –E749, 2004.</a:t>
            </a:r>
            <a:endParaRPr lang="en-US" sz="2000" dirty="0"/>
          </a:p>
        </p:txBody>
      </p:sp>
    </p:spTree>
    <p:extLst>
      <p:ext uri="{BB962C8B-B14F-4D97-AF65-F5344CB8AC3E}">
        <p14:creationId xmlns:p14="http://schemas.microsoft.com/office/powerpoint/2010/main" val="26604874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t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8875059" cy="6858000"/>
          </a:xfrm>
          <a:prstGeom prst="rect">
            <a:avLst/>
          </a:prstGeom>
        </p:spPr>
      </p:pic>
      <p:sp>
        <p:nvSpPr>
          <p:cNvPr id="2" name="Title 1"/>
          <p:cNvSpPr>
            <a:spLocks noGrp="1"/>
          </p:cNvSpPr>
          <p:nvPr>
            <p:ph type="title"/>
          </p:nvPr>
        </p:nvSpPr>
        <p:spPr/>
        <p:txBody>
          <a:bodyPr/>
          <a:lstStyle/>
          <a:p>
            <a:r>
              <a:rPr lang="en-US" b="1" dirty="0" smtClean="0"/>
              <a:t>Vitamin D Deficiency Epidemic</a:t>
            </a:r>
            <a:endParaRPr lang="en-US" b="1" dirty="0"/>
          </a:p>
        </p:txBody>
      </p:sp>
      <p:sp>
        <p:nvSpPr>
          <p:cNvPr id="7" name="TextBox 6"/>
          <p:cNvSpPr txBox="1"/>
          <p:nvPr/>
        </p:nvSpPr>
        <p:spPr>
          <a:xfrm>
            <a:off x="6142739" y="5967946"/>
            <a:ext cx="603050" cy="369332"/>
          </a:xfrm>
          <a:prstGeom prst="rect">
            <a:avLst/>
          </a:prstGeom>
          <a:noFill/>
        </p:spPr>
        <p:txBody>
          <a:bodyPr wrap="none" rtlCol="0">
            <a:spAutoFit/>
          </a:bodyPr>
          <a:lstStyle/>
          <a:p>
            <a:r>
              <a:rPr lang="en-US" dirty="0" smtClean="0"/>
              <a:t>Year</a:t>
            </a:r>
            <a:endParaRPr lang="en-US" dirty="0"/>
          </a:p>
        </p:txBody>
      </p:sp>
      <p:sp>
        <p:nvSpPr>
          <p:cNvPr id="6" name="TextBox 5"/>
          <p:cNvSpPr txBox="1"/>
          <p:nvPr/>
        </p:nvSpPr>
        <p:spPr>
          <a:xfrm>
            <a:off x="2001624" y="6488668"/>
            <a:ext cx="5339923" cy="369332"/>
          </a:xfrm>
          <a:prstGeom prst="rect">
            <a:avLst/>
          </a:prstGeom>
          <a:noFill/>
        </p:spPr>
        <p:txBody>
          <a:bodyPr wrap="none" rtlCol="0">
            <a:spAutoFit/>
          </a:bodyPr>
          <a:lstStyle/>
          <a:p>
            <a:r>
              <a:rPr lang="en-US" dirty="0" smtClean="0"/>
              <a:t>Plot derived from hospital discharge data from the CDC</a:t>
            </a:r>
            <a:endParaRPr lang="en-US" dirty="0"/>
          </a:p>
        </p:txBody>
      </p:sp>
    </p:spTree>
    <p:extLst>
      <p:ext uri="{BB962C8B-B14F-4D97-AF65-F5344CB8AC3E}">
        <p14:creationId xmlns:p14="http://schemas.microsoft.com/office/powerpoint/2010/main" val="332856725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t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8875059" cy="6858000"/>
          </a:xfrm>
          <a:prstGeom prst="rect">
            <a:avLst/>
          </a:prstGeom>
        </p:spPr>
      </p:pic>
      <p:sp>
        <p:nvSpPr>
          <p:cNvPr id="2" name="Title 1"/>
          <p:cNvSpPr>
            <a:spLocks noGrp="1"/>
          </p:cNvSpPr>
          <p:nvPr>
            <p:ph type="title"/>
          </p:nvPr>
        </p:nvSpPr>
        <p:spPr/>
        <p:txBody>
          <a:bodyPr/>
          <a:lstStyle/>
          <a:p>
            <a:r>
              <a:rPr lang="en-US" b="1" dirty="0" smtClean="0"/>
              <a:t>Vitamin D Deficiency Epidemic</a:t>
            </a:r>
            <a:endParaRPr lang="en-US" b="1" dirty="0"/>
          </a:p>
        </p:txBody>
      </p:sp>
      <p:sp>
        <p:nvSpPr>
          <p:cNvPr id="7" name="TextBox 6"/>
          <p:cNvSpPr txBox="1"/>
          <p:nvPr/>
        </p:nvSpPr>
        <p:spPr>
          <a:xfrm>
            <a:off x="6142739" y="5967946"/>
            <a:ext cx="603050" cy="369332"/>
          </a:xfrm>
          <a:prstGeom prst="rect">
            <a:avLst/>
          </a:prstGeom>
          <a:noFill/>
        </p:spPr>
        <p:txBody>
          <a:bodyPr wrap="none" rtlCol="0">
            <a:spAutoFit/>
          </a:bodyPr>
          <a:lstStyle/>
          <a:p>
            <a:r>
              <a:rPr lang="en-US" dirty="0" smtClean="0"/>
              <a:t>Year</a:t>
            </a:r>
            <a:endParaRPr lang="en-US" dirty="0"/>
          </a:p>
        </p:txBody>
      </p:sp>
      <p:sp>
        <p:nvSpPr>
          <p:cNvPr id="6"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Vitamin D depends on CYP enzymes for activation in the liver and the kidney</a:t>
            </a:r>
            <a:endParaRPr lang="en-US" sz="2800" dirty="0">
              <a:solidFill>
                <a:srgbClr val="FF0000"/>
              </a:solidFill>
            </a:endParaRPr>
          </a:p>
        </p:txBody>
      </p:sp>
      <p:sp>
        <p:nvSpPr>
          <p:cNvPr id="9" name="TextBox 8"/>
          <p:cNvSpPr txBox="1"/>
          <p:nvPr/>
        </p:nvSpPr>
        <p:spPr>
          <a:xfrm>
            <a:off x="2001624" y="6488668"/>
            <a:ext cx="5339923" cy="369332"/>
          </a:xfrm>
          <a:prstGeom prst="rect">
            <a:avLst/>
          </a:prstGeom>
          <a:noFill/>
        </p:spPr>
        <p:txBody>
          <a:bodyPr wrap="none" rtlCol="0">
            <a:spAutoFit/>
          </a:bodyPr>
          <a:lstStyle/>
          <a:p>
            <a:r>
              <a:rPr lang="en-US" dirty="0" smtClean="0"/>
              <a:t>Plot derived from hospital discharge data from the CDC</a:t>
            </a:r>
            <a:endParaRPr lang="en-US" dirty="0"/>
          </a:p>
        </p:txBody>
      </p:sp>
    </p:spTree>
    <p:extLst>
      <p:ext uri="{BB962C8B-B14F-4D97-AF65-F5344CB8AC3E}">
        <p14:creationId xmlns:p14="http://schemas.microsoft.com/office/powerpoint/2010/main" val="238916061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t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8875059" cy="6858000"/>
          </a:xfrm>
          <a:prstGeom prst="rect">
            <a:avLst/>
          </a:prstGeom>
        </p:spPr>
      </p:pic>
      <p:sp>
        <p:nvSpPr>
          <p:cNvPr id="2" name="Title 1"/>
          <p:cNvSpPr>
            <a:spLocks noGrp="1"/>
          </p:cNvSpPr>
          <p:nvPr>
            <p:ph type="title"/>
          </p:nvPr>
        </p:nvSpPr>
        <p:spPr/>
        <p:txBody>
          <a:bodyPr/>
          <a:lstStyle/>
          <a:p>
            <a:r>
              <a:rPr lang="en-US" b="1" dirty="0" smtClean="0"/>
              <a:t>Vitamin D Deficiency Epidemic</a:t>
            </a:r>
            <a:endParaRPr lang="en-US" b="1" dirty="0"/>
          </a:p>
        </p:txBody>
      </p:sp>
      <p:sp>
        <p:nvSpPr>
          <p:cNvPr id="7" name="TextBox 6"/>
          <p:cNvSpPr txBox="1"/>
          <p:nvPr/>
        </p:nvSpPr>
        <p:spPr>
          <a:xfrm>
            <a:off x="6142739" y="5967946"/>
            <a:ext cx="603050" cy="369332"/>
          </a:xfrm>
          <a:prstGeom prst="rect">
            <a:avLst/>
          </a:prstGeom>
          <a:noFill/>
        </p:spPr>
        <p:txBody>
          <a:bodyPr wrap="none" rtlCol="0">
            <a:spAutoFit/>
          </a:bodyPr>
          <a:lstStyle/>
          <a:p>
            <a:r>
              <a:rPr lang="en-US" dirty="0" smtClean="0"/>
              <a:t>Year</a:t>
            </a:r>
            <a:endParaRPr lang="en-US" dirty="0"/>
          </a:p>
        </p:txBody>
      </p:sp>
      <p:sp>
        <p:nvSpPr>
          <p:cNvPr id="6"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Vitamin D protects from sulfate wasting</a:t>
            </a:r>
          </a:p>
          <a:p>
            <a:r>
              <a:rPr lang="en-US" sz="2800" dirty="0" smtClean="0"/>
              <a:t> from the kidneys</a:t>
            </a:r>
            <a:r>
              <a:rPr lang="en-US" sz="2800" dirty="0" smtClean="0">
                <a:solidFill>
                  <a:srgbClr val="FF0000"/>
                </a:solidFill>
              </a:rPr>
              <a:t>*</a:t>
            </a:r>
            <a:endParaRPr lang="en-US" sz="2800" dirty="0">
              <a:solidFill>
                <a:srgbClr val="FF0000"/>
              </a:solidFill>
            </a:endParaRPr>
          </a:p>
        </p:txBody>
      </p:sp>
      <p:sp>
        <p:nvSpPr>
          <p:cNvPr id="9" name="TextBox 8"/>
          <p:cNvSpPr txBox="1"/>
          <p:nvPr/>
        </p:nvSpPr>
        <p:spPr>
          <a:xfrm>
            <a:off x="457200" y="6120346"/>
            <a:ext cx="8686800" cy="369332"/>
          </a:xfrm>
          <a:prstGeom prst="rect">
            <a:avLst/>
          </a:prstGeom>
          <a:solidFill>
            <a:schemeClr val="bg1"/>
          </a:solidFill>
          <a:ln>
            <a:solidFill>
              <a:srgbClr val="FFFFFF"/>
            </a:solidFill>
          </a:ln>
        </p:spPr>
        <p:txBody>
          <a:bodyPr wrap="square" rtlCol="0">
            <a:spAutoFit/>
          </a:bodyPr>
          <a:lstStyle/>
          <a:p>
            <a:r>
              <a:rPr lang="en-US" dirty="0">
                <a:solidFill>
                  <a:srgbClr val="FF0000"/>
                </a:solidFill>
              </a:rPr>
              <a:t>*</a:t>
            </a:r>
            <a:r>
              <a:rPr lang="en-US" dirty="0"/>
              <a:t>MJG Bolt et al., </a:t>
            </a:r>
            <a:r>
              <a:rPr lang="en-US" dirty="0" smtClean="0"/>
              <a:t> Am J </a:t>
            </a:r>
            <a:r>
              <a:rPr lang="en-US" dirty="0" err="1" smtClean="0"/>
              <a:t>Physiol</a:t>
            </a:r>
            <a:r>
              <a:rPr lang="en-US" dirty="0" smtClean="0"/>
              <a:t> - </a:t>
            </a:r>
            <a:r>
              <a:rPr lang="en-US" dirty="0"/>
              <a:t>Endocrinology and </a:t>
            </a:r>
            <a:r>
              <a:rPr lang="en-US" dirty="0" smtClean="0"/>
              <a:t>Metabolism 2004;287</a:t>
            </a:r>
            <a:r>
              <a:rPr lang="en-US" dirty="0"/>
              <a:t>(4):E744-E749</a:t>
            </a:r>
            <a:r>
              <a:rPr lang="en-US" dirty="0" smtClean="0"/>
              <a:t>.</a:t>
            </a:r>
            <a:endParaRPr lang="en-US" dirty="0"/>
          </a:p>
        </p:txBody>
      </p:sp>
      <p:sp>
        <p:nvSpPr>
          <p:cNvPr id="10" name="TextBox 9"/>
          <p:cNvSpPr txBox="1"/>
          <p:nvPr/>
        </p:nvSpPr>
        <p:spPr>
          <a:xfrm>
            <a:off x="2154024" y="6489678"/>
            <a:ext cx="5339923" cy="369332"/>
          </a:xfrm>
          <a:prstGeom prst="rect">
            <a:avLst/>
          </a:prstGeom>
          <a:noFill/>
        </p:spPr>
        <p:txBody>
          <a:bodyPr wrap="none" rtlCol="0">
            <a:spAutoFit/>
          </a:bodyPr>
          <a:lstStyle/>
          <a:p>
            <a:r>
              <a:rPr lang="en-US" dirty="0" smtClean="0"/>
              <a:t>Plot derived from hospital discharge data from the CDC</a:t>
            </a:r>
            <a:endParaRPr lang="en-US" dirty="0"/>
          </a:p>
        </p:txBody>
      </p:sp>
    </p:spTree>
    <p:extLst>
      <p:ext uri="{BB962C8B-B14F-4D97-AF65-F5344CB8AC3E}">
        <p14:creationId xmlns:p14="http://schemas.microsoft.com/office/powerpoint/2010/main" val="366841556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t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8875059" cy="6858000"/>
          </a:xfrm>
          <a:prstGeom prst="rect">
            <a:avLst/>
          </a:prstGeom>
        </p:spPr>
      </p:pic>
      <p:sp>
        <p:nvSpPr>
          <p:cNvPr id="2" name="Title 1"/>
          <p:cNvSpPr>
            <a:spLocks noGrp="1"/>
          </p:cNvSpPr>
          <p:nvPr>
            <p:ph type="title"/>
          </p:nvPr>
        </p:nvSpPr>
        <p:spPr/>
        <p:txBody>
          <a:bodyPr/>
          <a:lstStyle/>
          <a:p>
            <a:r>
              <a:rPr lang="en-US" b="1" dirty="0" smtClean="0"/>
              <a:t>Vitamin D Deficiency Epidemic</a:t>
            </a:r>
            <a:endParaRPr lang="en-US" b="1" dirty="0"/>
          </a:p>
        </p:txBody>
      </p:sp>
      <p:sp>
        <p:nvSpPr>
          <p:cNvPr id="7" name="TextBox 6"/>
          <p:cNvSpPr txBox="1"/>
          <p:nvPr/>
        </p:nvSpPr>
        <p:spPr>
          <a:xfrm>
            <a:off x="6142739" y="5967946"/>
            <a:ext cx="603050" cy="369332"/>
          </a:xfrm>
          <a:prstGeom prst="rect">
            <a:avLst/>
          </a:prstGeom>
          <a:noFill/>
        </p:spPr>
        <p:txBody>
          <a:bodyPr wrap="none" rtlCol="0">
            <a:spAutoFit/>
          </a:bodyPr>
          <a:lstStyle/>
          <a:p>
            <a:r>
              <a:rPr lang="en-US" dirty="0" smtClean="0"/>
              <a:t>Year</a:t>
            </a:r>
            <a:endParaRPr lang="en-US" dirty="0"/>
          </a:p>
        </p:txBody>
      </p:sp>
      <p:sp>
        <p:nvSpPr>
          <p:cNvPr id="3" name="TextBox 2"/>
          <p:cNvSpPr txBox="1"/>
          <p:nvPr/>
        </p:nvSpPr>
        <p:spPr>
          <a:xfrm>
            <a:off x="2001624" y="6488668"/>
            <a:ext cx="5339923" cy="369332"/>
          </a:xfrm>
          <a:prstGeom prst="rect">
            <a:avLst/>
          </a:prstGeom>
          <a:noFill/>
        </p:spPr>
        <p:txBody>
          <a:bodyPr wrap="none" rtlCol="0">
            <a:spAutoFit/>
          </a:bodyPr>
          <a:lstStyle/>
          <a:p>
            <a:r>
              <a:rPr lang="en-US" dirty="0" smtClean="0"/>
              <a:t>Plot derived from hospital discharge data from the CDC</a:t>
            </a:r>
            <a:endParaRPr lang="en-US" dirty="0"/>
          </a:p>
        </p:txBody>
      </p:sp>
      <p:sp>
        <p:nvSpPr>
          <p:cNvPr id="6" name="TextBox 5"/>
          <p:cNvSpPr txBox="1"/>
          <p:nvPr/>
        </p:nvSpPr>
        <p:spPr>
          <a:xfrm>
            <a:off x="457200" y="6173508"/>
            <a:ext cx="8413594" cy="369332"/>
          </a:xfrm>
          <a:prstGeom prst="rect">
            <a:avLst/>
          </a:prstGeom>
          <a:noFill/>
        </p:spPr>
        <p:txBody>
          <a:bodyPr wrap="none" rtlCol="0">
            <a:spAutoFit/>
          </a:bodyPr>
          <a:lstStyle/>
          <a:p>
            <a:r>
              <a:rPr lang="en-US" dirty="0" smtClean="0">
                <a:solidFill>
                  <a:srgbClr val="FF0000"/>
                </a:solidFill>
              </a:rPr>
              <a:t>*</a:t>
            </a:r>
            <a:r>
              <a:rPr lang="en-US" dirty="0" smtClean="0"/>
              <a:t>RH </a:t>
            </a:r>
            <a:r>
              <a:rPr lang="en-US" dirty="0" err="1"/>
              <a:t>Waring</a:t>
            </a:r>
            <a:r>
              <a:rPr lang="en-US" dirty="0"/>
              <a:t> et al., Journal of Nutritional and Environmental Medicine 2000;10(1):25-32</a:t>
            </a:r>
            <a:r>
              <a:rPr lang="en-US" dirty="0" smtClean="0"/>
              <a:t>.</a:t>
            </a:r>
            <a:endParaRPr lang="en-US" dirty="0"/>
          </a:p>
        </p:txBody>
      </p:sp>
      <p:sp>
        <p:nvSpPr>
          <p:cNvPr id="9" name="Title 1"/>
          <p:cNvSpPr txBox="1">
            <a:spLocks/>
          </p:cNvSpPr>
          <p:nvPr/>
        </p:nvSpPr>
        <p:spPr>
          <a:xfrm>
            <a:off x="609600" y="21674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Autism is associated with vitamin D deficiency,          low serum sulfate and high urinary sulfate</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41890686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Inflammation and Vitamin D: </a:t>
            </a:r>
            <a:br>
              <a:rPr lang="en-US" b="1" dirty="0" smtClean="0"/>
            </a:br>
            <a:r>
              <a:rPr lang="en-US" b="1" dirty="0" smtClean="0"/>
              <a:t>The Infection Connection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The problem appears to be a bottleneck in the production of 25(OH) vitamin D in the liver</a:t>
            </a:r>
          </a:p>
          <a:p>
            <a:pPr marL="0" indent="0">
              <a:buNone/>
            </a:pPr>
            <a:r>
              <a:rPr lang="en-US" dirty="0" smtClean="0"/>
              <a:t>	D3 </a:t>
            </a:r>
            <a:r>
              <a:rPr lang="en-US" dirty="0" smtClean="0">
                <a:sym typeface="Wingdings"/>
              </a:rPr>
              <a:t> 25(OH) D3  1,25(OH)2 D3</a:t>
            </a:r>
          </a:p>
          <a:p>
            <a:pPr marL="0" indent="0">
              <a:buNone/>
            </a:pPr>
            <a:r>
              <a:rPr lang="en-US" dirty="0">
                <a:sym typeface="Wingdings"/>
              </a:rPr>
              <a:t> </a:t>
            </a:r>
            <a:r>
              <a:rPr lang="en-US" dirty="0" smtClean="0">
                <a:sym typeface="Wingdings"/>
              </a:rPr>
              <a:t>                 Liver                      Kidney</a:t>
            </a:r>
          </a:p>
          <a:p>
            <a:r>
              <a:rPr lang="en-US" dirty="0" smtClean="0">
                <a:sym typeface="Wingdings"/>
              </a:rPr>
              <a:t>Both steps depend on CYP enzymes</a:t>
            </a:r>
          </a:p>
          <a:p>
            <a:r>
              <a:rPr lang="en-US" dirty="0" smtClean="0">
                <a:sym typeface="Wingdings"/>
              </a:rPr>
              <a:t>Liver CYPs are destroyed by glyphosate and aluminum??</a:t>
            </a:r>
          </a:p>
          <a:p>
            <a:pPr marL="0" indent="0">
              <a:buNone/>
            </a:pPr>
            <a:r>
              <a:rPr lang="en-US" dirty="0" smtClean="0">
                <a:sym typeface="Wingdings"/>
              </a:rPr>
              <a:t>	 1,25(</a:t>
            </a:r>
            <a:r>
              <a:rPr lang="en-US" dirty="0" smtClean="0">
                <a:sym typeface="Wingdings"/>
              </a:rPr>
              <a:t>OH2) </a:t>
            </a:r>
            <a:r>
              <a:rPr lang="en-US" dirty="0" smtClean="0">
                <a:sym typeface="Wingdings"/>
              </a:rPr>
              <a:t>D3 &gt;&gt; 25(OH) D3</a:t>
            </a:r>
          </a:p>
        </p:txBody>
      </p:sp>
      <p:sp>
        <p:nvSpPr>
          <p:cNvPr id="4" name="TextBox 3"/>
          <p:cNvSpPr txBox="1"/>
          <p:nvPr/>
        </p:nvSpPr>
        <p:spPr>
          <a:xfrm>
            <a:off x="2319866" y="6304002"/>
            <a:ext cx="6434574" cy="461665"/>
          </a:xfrm>
          <a:prstGeom prst="rect">
            <a:avLst/>
          </a:prstGeom>
          <a:noFill/>
        </p:spPr>
        <p:txBody>
          <a:bodyPr wrap="none" rtlCol="0">
            <a:spAutoFit/>
          </a:bodyPr>
          <a:lstStyle/>
          <a:p>
            <a:r>
              <a:rPr lang="en-US" sz="2400" dirty="0" smtClean="0">
                <a:solidFill>
                  <a:srgbClr val="FF0000"/>
                </a:solidFill>
              </a:rPr>
              <a:t>*</a:t>
            </a:r>
            <a:r>
              <a:rPr lang="en-US" sz="2400" dirty="0" smtClean="0"/>
              <a:t>M. </a:t>
            </a:r>
            <a:r>
              <a:rPr lang="en-US" sz="2400" dirty="0" err="1" smtClean="0"/>
              <a:t>Mangin</a:t>
            </a:r>
            <a:r>
              <a:rPr lang="en-US" sz="2400" dirty="0" smtClean="0"/>
              <a:t> et al., </a:t>
            </a:r>
            <a:r>
              <a:rPr lang="en-US" sz="2400" dirty="0" err="1" smtClean="0"/>
              <a:t>Inflamm</a:t>
            </a:r>
            <a:r>
              <a:rPr lang="en-US" sz="2400" dirty="0" smtClean="0"/>
              <a:t> Res 2014; 63:803-819.</a:t>
            </a:r>
            <a:endParaRPr lang="en-US" sz="2400" dirty="0"/>
          </a:p>
        </p:txBody>
      </p:sp>
    </p:spTree>
    <p:extLst>
      <p:ext uri="{BB962C8B-B14F-4D97-AF65-F5344CB8AC3E}">
        <p14:creationId xmlns:p14="http://schemas.microsoft.com/office/powerpoint/2010/main" val="327583989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Study from China</a:t>
            </a:r>
            <a:r>
              <a:rPr lang="en-US" b="1" dirty="0" smtClean="0">
                <a:solidFill>
                  <a:srgbClr val="FF0000"/>
                </a:solidFill>
              </a:rPr>
              <a:t>*</a:t>
            </a:r>
            <a:endParaRPr lang="en-US" b="1" dirty="0">
              <a:solidFill>
                <a:srgbClr val="FF0000"/>
              </a:solidFill>
            </a:endParaRPr>
          </a:p>
        </p:txBody>
      </p:sp>
      <p:pic>
        <p:nvPicPr>
          <p:cNvPr id="4" name="Content Placeholder 3" descr="autism_vitaminD.png"/>
          <p:cNvPicPr>
            <a:picLocks noGrp="1" noChangeAspect="1"/>
          </p:cNvPicPr>
          <p:nvPr>
            <p:ph idx="1"/>
          </p:nvPr>
        </p:nvPicPr>
        <p:blipFill>
          <a:blip r:embed="rId3">
            <a:extLst>
              <a:ext uri="{28A0092B-C50C-407E-A947-70E740481C1C}">
                <a14:useLocalDpi xmlns:a14="http://schemas.microsoft.com/office/drawing/2010/main" val="0"/>
              </a:ext>
            </a:extLst>
          </a:blip>
          <a:srcRect l="-20314" r="-20314"/>
          <a:stretch>
            <a:fillRect/>
          </a:stretch>
        </p:blipFill>
        <p:spPr>
          <a:xfrm>
            <a:off x="-143349" y="1269922"/>
            <a:ext cx="8830149" cy="4856242"/>
          </a:xfrm>
        </p:spPr>
      </p:pic>
      <p:sp>
        <p:nvSpPr>
          <p:cNvPr id="5" name="TextBox 4"/>
          <p:cNvSpPr txBox="1"/>
          <p:nvPr/>
        </p:nvSpPr>
        <p:spPr>
          <a:xfrm>
            <a:off x="3158134" y="6422353"/>
            <a:ext cx="5925119" cy="461665"/>
          </a:xfrm>
          <a:prstGeom prst="rect">
            <a:avLst/>
          </a:prstGeom>
          <a:noFill/>
        </p:spPr>
        <p:txBody>
          <a:bodyPr wrap="none" rtlCol="0">
            <a:spAutoFit/>
          </a:bodyPr>
          <a:lstStyle/>
          <a:p>
            <a:r>
              <a:rPr lang="en-US" sz="2400" dirty="0" smtClean="0">
                <a:solidFill>
                  <a:srgbClr val="FF0000"/>
                </a:solidFill>
              </a:rPr>
              <a:t>*</a:t>
            </a:r>
            <a:r>
              <a:rPr lang="en-US" sz="2400" dirty="0" smtClean="0"/>
              <a:t>Z-L Gong et al., </a:t>
            </a:r>
            <a:r>
              <a:rPr lang="en-US" sz="2400" dirty="0" err="1" smtClean="0"/>
              <a:t>NeuroReport</a:t>
            </a:r>
            <a:r>
              <a:rPr lang="en-US" sz="2400" dirty="0" smtClean="0"/>
              <a:t> </a:t>
            </a:r>
            <a:r>
              <a:rPr lang="en-US" sz="2400" dirty="0"/>
              <a:t>2014, 25:23–</a:t>
            </a:r>
            <a:r>
              <a:rPr lang="en-US" sz="2400" dirty="0" smtClean="0"/>
              <a:t>27</a:t>
            </a:r>
            <a:endParaRPr lang="en-US" sz="2400" dirty="0"/>
          </a:p>
        </p:txBody>
      </p:sp>
      <p:sp>
        <p:nvSpPr>
          <p:cNvPr id="3" name="TextBox 2"/>
          <p:cNvSpPr txBox="1"/>
          <p:nvPr/>
        </p:nvSpPr>
        <p:spPr>
          <a:xfrm rot="16200000">
            <a:off x="178249" y="3527911"/>
            <a:ext cx="1944588" cy="400110"/>
          </a:xfrm>
          <a:prstGeom prst="rect">
            <a:avLst/>
          </a:prstGeom>
          <a:noFill/>
        </p:spPr>
        <p:txBody>
          <a:bodyPr wrap="none" rtlCol="0">
            <a:spAutoFit/>
          </a:bodyPr>
          <a:lstStyle/>
          <a:p>
            <a:r>
              <a:rPr lang="en-US" sz="2000" dirty="0" smtClean="0"/>
              <a:t>Serum Vitamin D</a:t>
            </a:r>
            <a:endParaRPr lang="en-US" sz="2000" dirty="0"/>
          </a:p>
        </p:txBody>
      </p:sp>
    </p:spTree>
    <p:extLst>
      <p:ext uri="{BB962C8B-B14F-4D97-AF65-F5344CB8AC3E}">
        <p14:creationId xmlns:p14="http://schemas.microsoft.com/office/powerpoint/2010/main" val="322488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530430" y="1089151"/>
            <a:ext cx="853369" cy="523220"/>
          </a:xfrm>
          <a:prstGeom prst="rect">
            <a:avLst/>
          </a:prstGeom>
          <a:noFill/>
          <a:ln>
            <a:noFill/>
          </a:ln>
        </p:spPr>
        <p:txBody>
          <a:bodyPr wrap="none" rtlCol="0">
            <a:spAutoFit/>
          </a:bodyPr>
          <a:lstStyle/>
          <a:p>
            <a:r>
              <a:rPr lang="en-US" sz="2800" dirty="0" smtClean="0">
                <a:solidFill>
                  <a:srgbClr val="FF0000"/>
                </a:solidFill>
              </a:rPr>
              <a:t>CELL</a:t>
            </a:r>
            <a:endParaRPr lang="en-US" dirty="0">
              <a:solidFill>
                <a:srgbClr val="FF0000"/>
              </a:solidFill>
            </a:endParaRPr>
          </a:p>
        </p:txBody>
      </p:sp>
      <p:pic>
        <p:nvPicPr>
          <p:cNvPr id="5" name="Picture 4"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672" y="1506101"/>
            <a:ext cx="618067" cy="961438"/>
          </a:xfrm>
          <a:prstGeom prst="rect">
            <a:avLst/>
          </a:prstGeom>
        </p:spPr>
      </p:pic>
      <p:pic>
        <p:nvPicPr>
          <p:cNvPr id="10" name="Picture 9"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940" y="1183398"/>
            <a:ext cx="855135" cy="1330211"/>
          </a:xfrm>
          <a:prstGeom prst="rect">
            <a:avLst/>
          </a:prstGeom>
        </p:spPr>
      </p:pic>
      <p:pic>
        <p:nvPicPr>
          <p:cNvPr id="6" name="Picture 5"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115" y="642501"/>
            <a:ext cx="1465979" cy="2280412"/>
          </a:xfrm>
          <a:prstGeom prst="rect">
            <a:avLst/>
          </a:prstGeom>
        </p:spPr>
      </p:pic>
      <p:sp>
        <p:nvSpPr>
          <p:cNvPr id="11" name="Freeform 10"/>
          <p:cNvSpPr/>
          <p:nvPr/>
        </p:nvSpPr>
        <p:spPr>
          <a:xfrm>
            <a:off x="6280743" y="709292"/>
            <a:ext cx="2615802" cy="2372883"/>
          </a:xfrm>
          <a:custGeom>
            <a:avLst/>
            <a:gdLst>
              <a:gd name="connsiteX0" fmla="*/ 238591 w 2615802"/>
              <a:gd name="connsiteY0" fmla="*/ 272850 h 2372883"/>
              <a:gd name="connsiteX1" fmla="*/ 1524 w 2615802"/>
              <a:gd name="connsiteY1" fmla="*/ 746983 h 2372883"/>
              <a:gd name="connsiteX2" fmla="*/ 340191 w 2615802"/>
              <a:gd name="connsiteY2" fmla="*/ 1204183 h 2372883"/>
              <a:gd name="connsiteX3" fmla="*/ 323257 w 2615802"/>
              <a:gd name="connsiteY3" fmla="*/ 2016983 h 2372883"/>
              <a:gd name="connsiteX4" fmla="*/ 2152057 w 2615802"/>
              <a:gd name="connsiteY4" fmla="*/ 2304850 h 2372883"/>
              <a:gd name="connsiteX5" fmla="*/ 2609257 w 2615802"/>
              <a:gd name="connsiteY5" fmla="*/ 780850 h 2372883"/>
              <a:gd name="connsiteX6" fmla="*/ 1931924 w 2615802"/>
              <a:gd name="connsiteY6" fmla="*/ 35783 h 2372883"/>
              <a:gd name="connsiteX7" fmla="*/ 678857 w 2615802"/>
              <a:gd name="connsiteY7" fmla="*/ 137383 h 2372883"/>
              <a:gd name="connsiteX8" fmla="*/ 187791 w 2615802"/>
              <a:gd name="connsiteY8" fmla="*/ 306716 h 2372883"/>
              <a:gd name="connsiteX9" fmla="*/ 187791 w 2615802"/>
              <a:gd name="connsiteY9" fmla="*/ 306716 h 237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5802" h="2372883">
                <a:moveTo>
                  <a:pt x="238591" y="272850"/>
                </a:moveTo>
                <a:cubicBezTo>
                  <a:pt x="111591" y="432305"/>
                  <a:pt x="-15409" y="591761"/>
                  <a:pt x="1524" y="746983"/>
                </a:cubicBezTo>
                <a:cubicBezTo>
                  <a:pt x="18457" y="902205"/>
                  <a:pt x="286569" y="992516"/>
                  <a:pt x="340191" y="1204183"/>
                </a:cubicBezTo>
                <a:cubicBezTo>
                  <a:pt x="393813" y="1415850"/>
                  <a:pt x="21279" y="1833539"/>
                  <a:pt x="323257" y="2016983"/>
                </a:cubicBezTo>
                <a:cubicBezTo>
                  <a:pt x="625235" y="2200427"/>
                  <a:pt x="1771057" y="2510872"/>
                  <a:pt x="2152057" y="2304850"/>
                </a:cubicBezTo>
                <a:cubicBezTo>
                  <a:pt x="2533057" y="2098828"/>
                  <a:pt x="2645946" y="1159028"/>
                  <a:pt x="2609257" y="780850"/>
                </a:cubicBezTo>
                <a:cubicBezTo>
                  <a:pt x="2572568" y="402672"/>
                  <a:pt x="2253657" y="143027"/>
                  <a:pt x="1931924" y="35783"/>
                </a:cubicBezTo>
                <a:cubicBezTo>
                  <a:pt x="1610191" y="-71462"/>
                  <a:pt x="969546" y="92228"/>
                  <a:pt x="678857" y="137383"/>
                </a:cubicBezTo>
                <a:cubicBezTo>
                  <a:pt x="388168" y="182538"/>
                  <a:pt x="187791" y="306716"/>
                  <a:pt x="187791" y="306716"/>
                </a:cubicBezTo>
                <a:lnTo>
                  <a:pt x="187791" y="30671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213" y="147941"/>
            <a:ext cx="1984261" cy="3086629"/>
          </a:xfrm>
          <a:prstGeom prst="rect">
            <a:avLst/>
          </a:prstGeom>
        </p:spPr>
      </p:pic>
      <p:sp>
        <p:nvSpPr>
          <p:cNvPr id="12" name="Title 1"/>
          <p:cNvSpPr>
            <a:spLocks noGrp="1"/>
          </p:cNvSpPr>
          <p:nvPr>
            <p:ph type="title"/>
          </p:nvPr>
        </p:nvSpPr>
        <p:spPr>
          <a:xfrm>
            <a:off x="457200" y="274638"/>
            <a:ext cx="8229600" cy="1143000"/>
          </a:xfrm>
        </p:spPr>
        <p:txBody>
          <a:bodyPr/>
          <a:lstStyle/>
          <a:p>
            <a:pPr algn="l"/>
            <a:r>
              <a:rPr lang="en-US" b="1" dirty="0" smtClean="0"/>
              <a:t>At the Cellular Level…</a:t>
            </a:r>
            <a:endParaRPr lang="en-US" b="1" dirty="0"/>
          </a:p>
        </p:txBody>
      </p:sp>
      <p:sp>
        <p:nvSpPr>
          <p:cNvPr id="1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Cells deficient in cholesterol                            sulfate can’t recycle their garbage</a:t>
            </a:r>
          </a:p>
          <a:p>
            <a:r>
              <a:rPr lang="en-US" dirty="0" smtClean="0"/>
              <a:t>They have two options:</a:t>
            </a:r>
          </a:p>
          <a:p>
            <a:pPr marL="971550" lvl="1" indent="-514350">
              <a:buFont typeface="+mj-lt"/>
              <a:buAutoNum type="arabicPeriod"/>
            </a:pPr>
            <a:r>
              <a:rPr lang="en-US" dirty="0" smtClean="0"/>
              <a:t>Proliferate to dilute the garbage</a:t>
            </a:r>
          </a:p>
          <a:p>
            <a:pPr marL="971550" lvl="1" indent="-514350">
              <a:buFont typeface="+mj-lt"/>
              <a:buAutoNum type="arabicPeriod"/>
            </a:pPr>
            <a:r>
              <a:rPr lang="en-US" dirty="0" smtClean="0"/>
              <a:t>Die and let a macrophage clean up the mess</a:t>
            </a:r>
          </a:p>
          <a:p>
            <a:r>
              <a:rPr lang="en-US" dirty="0" smtClean="0"/>
              <a:t>When even the macrophages are sick:</a:t>
            </a:r>
          </a:p>
          <a:p>
            <a:pPr lvl="1"/>
            <a:r>
              <a:rPr lang="en-US" dirty="0" smtClean="0"/>
              <a:t>Proliferation is the only option </a:t>
            </a:r>
            <a:r>
              <a:rPr lang="en-US" dirty="0" smtClean="0">
                <a:sym typeface="Wingdings"/>
              </a:rPr>
              <a:t> cancer</a:t>
            </a:r>
          </a:p>
          <a:p>
            <a:pPr lvl="1"/>
            <a:r>
              <a:rPr lang="en-US" dirty="0" smtClean="0">
                <a:sym typeface="Wingdings"/>
              </a:rPr>
              <a:t>Prostate cancer cells produce cholesterol sulfate</a:t>
            </a:r>
          </a:p>
          <a:p>
            <a:pPr lvl="1"/>
            <a:r>
              <a:rPr lang="en-US" dirty="0" smtClean="0">
                <a:sym typeface="Wingdings"/>
              </a:rPr>
              <a:t>Breast cancer cells produce </a:t>
            </a:r>
            <a:r>
              <a:rPr lang="en-US" dirty="0" err="1" smtClean="0">
                <a:sym typeface="Wingdings"/>
              </a:rPr>
              <a:t>estrone</a:t>
            </a:r>
            <a:r>
              <a:rPr lang="en-US" dirty="0" smtClean="0">
                <a:sym typeface="Wingdings"/>
              </a:rPr>
              <a:t> sulfate        good substitute for cholesterol sulfate</a:t>
            </a:r>
            <a:endParaRPr lang="en-US" dirty="0"/>
          </a:p>
        </p:txBody>
      </p:sp>
    </p:spTree>
    <p:extLst>
      <p:ext uri="{BB962C8B-B14F-4D97-AF65-F5344CB8AC3E}">
        <p14:creationId xmlns:p14="http://schemas.microsoft.com/office/powerpoint/2010/main" val="4189329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xEl>
                                              <p:pRg st="6" end="6"/>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solidFill>
                  <a:srgbClr val="FF0000"/>
                </a:solidFill>
              </a:rPr>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18040041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Glyphosate: </a:t>
            </a:r>
            <a:br>
              <a:rPr lang="en-US" b="1" dirty="0" smtClean="0"/>
            </a:br>
            <a:r>
              <a:rPr lang="en-US" b="1" dirty="0" smtClean="0"/>
              <a:t>The </a:t>
            </a:r>
            <a:r>
              <a:rPr lang="en-US" b="1" dirty="0" smtClean="0"/>
              <a:t>Central Mechanisms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Glyphosate acts as an antibiotic to disrupt gut bacteria, leading to overgrowth of pathogens</a:t>
            </a:r>
          </a:p>
          <a:p>
            <a:r>
              <a:rPr lang="en-US" dirty="0" smtClean="0"/>
              <a:t>Disruption of liver CYP enzymes leads to impaired bile flow and low vitamin D</a:t>
            </a:r>
          </a:p>
          <a:p>
            <a:pPr lvl="1"/>
            <a:r>
              <a:rPr lang="en-US" dirty="0" smtClean="0"/>
              <a:t>This disrupts sulfate synthesis and transport</a:t>
            </a:r>
          </a:p>
          <a:p>
            <a:pPr lvl="1"/>
            <a:r>
              <a:rPr lang="en-US" dirty="0" smtClean="0"/>
              <a:t>Also impairs detoxification of other toxic chemicals</a:t>
            </a:r>
          </a:p>
          <a:p>
            <a:r>
              <a:rPr lang="en-US" dirty="0" smtClean="0"/>
              <a:t>Damage to red blood cells leads to anemia and toxicity due to free iron</a:t>
            </a:r>
          </a:p>
          <a:p>
            <a:pPr lvl="1"/>
            <a:r>
              <a:rPr lang="en-US" dirty="0" smtClean="0"/>
              <a:t>Hypoxia ensues </a:t>
            </a:r>
            <a:r>
              <a:rPr lang="en-US" dirty="0" smtClean="0">
                <a:sym typeface="Wingdings"/>
              </a:rPr>
              <a:t> low grade encephalopathy</a:t>
            </a:r>
          </a:p>
          <a:p>
            <a:r>
              <a:rPr lang="en-US" dirty="0" smtClean="0">
                <a:sym typeface="Wingdings"/>
              </a:rPr>
              <a:t>Manganese, aluminum and glutamate become toxic to the brain</a:t>
            </a:r>
            <a:endParaRPr lang="en-US" dirty="0"/>
          </a:p>
        </p:txBody>
      </p:sp>
    </p:spTree>
    <p:extLst>
      <p:ext uri="{BB962C8B-B14F-4D97-AF65-F5344CB8AC3E}">
        <p14:creationId xmlns:p14="http://schemas.microsoft.com/office/powerpoint/2010/main" val="186071258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93934" y="3439020"/>
            <a:ext cx="2489200" cy="707886"/>
          </a:xfrm>
          <a:prstGeom prst="rect">
            <a:avLst/>
          </a:prstGeom>
          <a:noFill/>
        </p:spPr>
        <p:txBody>
          <a:bodyPr wrap="square" rtlCol="0">
            <a:spAutoFit/>
          </a:bodyPr>
          <a:lstStyle/>
          <a:p>
            <a:r>
              <a:rPr lang="en-US" sz="2000" b="1" dirty="0" smtClean="0"/>
              <a:t>Induced by excess folic acid</a:t>
            </a:r>
            <a:endParaRPr lang="en-US" sz="2000" b="1" dirty="0"/>
          </a:p>
        </p:txBody>
      </p:sp>
      <p:cxnSp>
        <p:nvCxnSpPr>
          <p:cNvPr id="15" name="Straight Arrow Connector 14"/>
          <p:cNvCxnSpPr/>
          <p:nvPr/>
        </p:nvCxnSpPr>
        <p:spPr>
          <a:xfrm flipH="1">
            <a:off x="6747934" y="4099310"/>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07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righ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righ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0"/>
            <a:ext cx="8229600" cy="1143000"/>
          </a:xfrm>
        </p:spPr>
        <p:txBody>
          <a:bodyPr>
            <a:normAutofit fontScale="90000"/>
          </a:bodyPr>
          <a:lstStyle/>
          <a:p>
            <a:r>
              <a:rPr lang="en-US" b="1" dirty="0" smtClean="0"/>
              <a:t>This Detoxification Scheme is Essential in Red Blood Cells</a:t>
            </a:r>
            <a:endParaRPr lang="en-US" b="1" dirty="0"/>
          </a:p>
        </p:txBody>
      </p:sp>
      <p:pic>
        <p:nvPicPr>
          <p:cNvPr id="4" name="Content Placeholder 3" descr="G6PD.jpg"/>
          <p:cNvPicPr>
            <a:picLocks noGrp="1" noChangeAspect="1"/>
          </p:cNvPicPr>
          <p:nvPr>
            <p:ph idx="1"/>
          </p:nvPr>
        </p:nvPicPr>
        <p:blipFill>
          <a:blip r:embed="rId2">
            <a:extLst>
              <a:ext uri="{28A0092B-C50C-407E-A947-70E740481C1C}">
                <a14:useLocalDpi xmlns:a14="http://schemas.microsoft.com/office/drawing/2010/main" val="0"/>
              </a:ext>
            </a:extLst>
          </a:blip>
          <a:srcRect l="-36727" r="-36727"/>
          <a:stretch>
            <a:fillRect/>
          </a:stretch>
        </p:blipFill>
        <p:spPr>
          <a:xfrm>
            <a:off x="-198680" y="1290642"/>
            <a:ext cx="9630547" cy="5296430"/>
          </a:xfrm>
        </p:spPr>
      </p:pic>
      <p:sp>
        <p:nvSpPr>
          <p:cNvPr id="5" name="TextBox 4"/>
          <p:cNvSpPr txBox="1"/>
          <p:nvPr/>
        </p:nvSpPr>
        <p:spPr>
          <a:xfrm>
            <a:off x="965199" y="5032401"/>
            <a:ext cx="1456267" cy="707886"/>
          </a:xfrm>
          <a:prstGeom prst="rect">
            <a:avLst/>
          </a:prstGeom>
          <a:noFill/>
        </p:spPr>
        <p:txBody>
          <a:bodyPr wrap="square" rtlCol="0">
            <a:spAutoFit/>
          </a:bodyPr>
          <a:lstStyle/>
          <a:p>
            <a:r>
              <a:rPr lang="en-US" sz="2000" b="1" dirty="0" smtClean="0"/>
              <a:t>Depends on selenium</a:t>
            </a:r>
            <a:endParaRPr lang="en-US" sz="2000" b="1" dirty="0"/>
          </a:p>
        </p:txBody>
      </p:sp>
      <p:sp>
        <p:nvSpPr>
          <p:cNvPr id="6" name="TextBox 5"/>
          <p:cNvSpPr txBox="1"/>
          <p:nvPr/>
        </p:nvSpPr>
        <p:spPr>
          <a:xfrm>
            <a:off x="1117599" y="1561070"/>
            <a:ext cx="1456267" cy="707886"/>
          </a:xfrm>
          <a:prstGeom prst="rect">
            <a:avLst/>
          </a:prstGeom>
          <a:noFill/>
        </p:spPr>
        <p:txBody>
          <a:bodyPr wrap="square" rtlCol="0">
            <a:spAutoFit/>
          </a:bodyPr>
          <a:lstStyle/>
          <a:p>
            <a:r>
              <a:rPr lang="en-US" sz="2000" b="1" dirty="0" smtClean="0"/>
              <a:t>Inhibited by glyphosate</a:t>
            </a:r>
            <a:endParaRPr lang="en-US" sz="2000" b="1" dirty="0"/>
          </a:p>
        </p:txBody>
      </p:sp>
      <p:sp>
        <p:nvSpPr>
          <p:cNvPr id="7" name="TextBox 6"/>
          <p:cNvSpPr txBox="1"/>
          <p:nvPr/>
        </p:nvSpPr>
        <p:spPr>
          <a:xfrm>
            <a:off x="254000" y="3542268"/>
            <a:ext cx="1659467" cy="707886"/>
          </a:xfrm>
          <a:prstGeom prst="rect">
            <a:avLst/>
          </a:prstGeom>
          <a:noFill/>
        </p:spPr>
        <p:txBody>
          <a:bodyPr wrap="square" rtlCol="0">
            <a:spAutoFit/>
          </a:bodyPr>
          <a:lstStyle/>
          <a:p>
            <a:r>
              <a:rPr lang="en-US" sz="2000" b="1" dirty="0" smtClean="0"/>
              <a:t>Depleted by glyphosate</a:t>
            </a:r>
            <a:endParaRPr lang="en-US" sz="2000" b="1" dirty="0"/>
          </a:p>
        </p:txBody>
      </p:sp>
      <p:cxnSp>
        <p:nvCxnSpPr>
          <p:cNvPr id="9" name="Straight Arrow Connector 8"/>
          <p:cNvCxnSpPr/>
          <p:nvPr/>
        </p:nvCxnSpPr>
        <p:spPr>
          <a:xfrm>
            <a:off x="1794933" y="4047067"/>
            <a:ext cx="626533" cy="5926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573866" y="2015069"/>
            <a:ext cx="1676401" cy="220021"/>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421466" y="5384800"/>
            <a:ext cx="1693334" cy="220133"/>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6335" y="1881147"/>
            <a:ext cx="2489200" cy="707886"/>
          </a:xfrm>
          <a:prstGeom prst="rect">
            <a:avLst/>
          </a:prstGeom>
          <a:noFill/>
        </p:spPr>
        <p:txBody>
          <a:bodyPr wrap="square" rtlCol="0">
            <a:spAutoFit/>
          </a:bodyPr>
          <a:lstStyle/>
          <a:p>
            <a:r>
              <a:rPr lang="en-US" sz="2000" b="1" dirty="0" smtClean="0"/>
              <a:t>Product of    </a:t>
            </a:r>
            <a:r>
              <a:rPr lang="en-US" sz="2000" b="1" dirty="0" err="1" smtClean="0"/>
              <a:t>shikimate</a:t>
            </a:r>
            <a:r>
              <a:rPr lang="en-US" sz="2000" b="1" dirty="0" smtClean="0"/>
              <a:t> pathway</a:t>
            </a:r>
            <a:endParaRPr lang="en-US" sz="2000" b="1" dirty="0"/>
          </a:p>
        </p:txBody>
      </p:sp>
      <p:cxnSp>
        <p:nvCxnSpPr>
          <p:cNvPr id="8" name="Straight Arrow Connector 7"/>
          <p:cNvCxnSpPr/>
          <p:nvPr/>
        </p:nvCxnSpPr>
        <p:spPr>
          <a:xfrm flipH="1">
            <a:off x="6925735" y="2589033"/>
            <a:ext cx="762000" cy="47590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G6PD Deficiency Leads to Hemolysis and Anemia</a:t>
            </a:r>
            <a:endParaRPr lang="en-US" sz="2800" dirty="0"/>
          </a:p>
        </p:txBody>
      </p:sp>
    </p:spTree>
    <p:extLst>
      <p:ext uri="{BB962C8B-B14F-4D97-AF65-F5344CB8AC3E}">
        <p14:creationId xmlns:p14="http://schemas.microsoft.com/office/powerpoint/2010/main" val="70743863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Glyphosate also interferes with </a:t>
            </a:r>
            <a:r>
              <a:rPr lang="en-US" sz="2800" dirty="0" err="1" smtClean="0"/>
              <a:t>heme</a:t>
            </a:r>
            <a:r>
              <a:rPr lang="en-US" sz="2800" dirty="0" smtClean="0"/>
              <a:t> synthesis</a:t>
            </a:r>
          </a:p>
          <a:p>
            <a:r>
              <a:rPr lang="en-US" sz="2800" dirty="0" smtClean="0"/>
              <a:t> needed to replenish RBCs</a:t>
            </a:r>
            <a:endParaRPr lang="en-US" sz="2800" dirty="0"/>
          </a:p>
        </p:txBody>
      </p:sp>
    </p:spTree>
    <p:extLst>
      <p:ext uri="{BB962C8B-B14F-4D97-AF65-F5344CB8AC3E}">
        <p14:creationId xmlns:p14="http://schemas.microsoft.com/office/powerpoint/2010/main" val="309903892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015069"/>
            <a:ext cx="8229600" cy="1629469"/>
          </a:xfrm>
          <a:prstGeom prst="rect">
            <a:avLst/>
          </a:prstGeom>
          <a:solidFill>
            <a:srgbClr val="FFFA97"/>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Anemia leads to low oxygen which induces chronic low grade encephalopathy linked to autism</a:t>
            </a:r>
            <a:endParaRPr lang="en-US" sz="2800" dirty="0"/>
          </a:p>
        </p:txBody>
      </p:sp>
    </p:spTree>
    <p:extLst>
      <p:ext uri="{BB962C8B-B14F-4D97-AF65-F5344CB8AC3E}">
        <p14:creationId xmlns:p14="http://schemas.microsoft.com/office/powerpoint/2010/main" val="369245643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encephalopathy.png"/>
          <p:cNvPicPr>
            <a:picLocks noGrp="1" noChangeAspect="1"/>
          </p:cNvPicPr>
          <p:nvPr>
            <p:ph idx="1"/>
          </p:nvPr>
        </p:nvPicPr>
        <p:blipFill>
          <a:blip r:embed="rId2">
            <a:extLst>
              <a:ext uri="{28A0092B-C50C-407E-A947-70E740481C1C}">
                <a14:useLocalDpi xmlns:a14="http://schemas.microsoft.com/office/drawing/2010/main" val="0"/>
              </a:ext>
            </a:extLst>
          </a:blip>
          <a:srcRect t="-19251" b="-19251"/>
          <a:stretch>
            <a:fillRect/>
          </a:stretch>
        </p:blipFill>
        <p:spPr>
          <a:xfrm>
            <a:off x="457200" y="864892"/>
            <a:ext cx="8229600" cy="4525963"/>
          </a:xfrm>
        </p:spPr>
      </p:pic>
    </p:spTree>
    <p:extLst>
      <p:ext uri="{BB962C8B-B14F-4D97-AF65-F5344CB8AC3E}">
        <p14:creationId xmlns:p14="http://schemas.microsoft.com/office/powerpoint/2010/main" val="36114141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solidFill>
                  <a:srgbClr val="FF0000"/>
                </a:solidFill>
              </a:rPr>
              <a:t>Manganese </a:t>
            </a:r>
            <a:r>
              <a:rPr lang="en-US" dirty="0" err="1" smtClean="0">
                <a:solidFill>
                  <a:srgbClr val="FF0000"/>
                </a:solidFill>
              </a:rPr>
              <a:t>dysbiosis</a:t>
            </a:r>
            <a:endParaRPr lang="en-US" dirty="0" smtClean="0">
              <a:solidFill>
                <a:srgbClr val="FF0000"/>
              </a:solidFill>
            </a:endParaRPr>
          </a:p>
          <a:p>
            <a:r>
              <a:rPr lang="en-US" dirty="0" smtClean="0"/>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2378897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Paper on Glyphosate and Manganese</a:t>
            </a:r>
            <a:br>
              <a:rPr lang="en-US" b="1" dirty="0" smtClean="0"/>
            </a:br>
            <a:r>
              <a:rPr lang="en-US" b="1" dirty="0" smtClean="0"/>
              <a:t>Published March 24, 2015	</a:t>
            </a:r>
            <a:endParaRPr lang="en-US" b="1" dirty="0"/>
          </a:p>
        </p:txBody>
      </p:sp>
      <p:pic>
        <p:nvPicPr>
          <p:cNvPr id="4" name="Content Placeholder 3" descr="SurgNeurolInt_Samsel_Seneff.png"/>
          <p:cNvPicPr>
            <a:picLocks noGrp="1" noChangeAspect="1"/>
          </p:cNvPicPr>
          <p:nvPr>
            <p:ph idx="1"/>
          </p:nvPr>
        </p:nvPicPr>
        <p:blipFill>
          <a:blip r:embed="rId2">
            <a:extLst>
              <a:ext uri="{28A0092B-C50C-407E-A947-70E740481C1C}">
                <a14:useLocalDpi xmlns:a14="http://schemas.microsoft.com/office/drawing/2010/main" val="0"/>
              </a:ext>
            </a:extLst>
          </a:blip>
          <a:srcRect t="-14318" b="-14318"/>
          <a:stretch>
            <a:fillRect/>
          </a:stretch>
        </p:blipFill>
        <p:spPr/>
      </p:pic>
    </p:spTree>
    <p:extLst>
      <p:ext uri="{BB962C8B-B14F-4D97-AF65-F5344CB8AC3E}">
        <p14:creationId xmlns:p14="http://schemas.microsoft.com/office/powerpoint/2010/main" val="161721610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nganese_cobalt_depletion_cows.png"/>
          <p:cNvPicPr>
            <a:picLocks noGrp="1" noChangeAspect="1"/>
          </p:cNvPicPr>
          <p:nvPr>
            <p:ph idx="1"/>
          </p:nvPr>
        </p:nvPicPr>
        <p:blipFill>
          <a:blip r:embed="rId3">
            <a:extLst>
              <a:ext uri="{28A0092B-C50C-407E-A947-70E740481C1C}">
                <a14:useLocalDpi xmlns:a14="http://schemas.microsoft.com/office/drawing/2010/main" val="0"/>
              </a:ext>
            </a:extLst>
          </a:blip>
          <a:srcRect l="-57426" r="-57426"/>
          <a:stretch>
            <a:fillRect/>
          </a:stretch>
        </p:blipFill>
        <p:spPr>
          <a:xfrm>
            <a:off x="203200" y="1293743"/>
            <a:ext cx="8940800" cy="4917096"/>
          </a:xfrm>
        </p:spPr>
      </p:pic>
      <p:sp>
        <p:nvSpPr>
          <p:cNvPr id="2" name="Title 1"/>
          <p:cNvSpPr>
            <a:spLocks noGrp="1"/>
          </p:cNvSpPr>
          <p:nvPr>
            <p:ph type="title"/>
          </p:nvPr>
        </p:nvSpPr>
        <p:spPr>
          <a:xfrm>
            <a:off x="457200" y="189973"/>
            <a:ext cx="8229600" cy="1143000"/>
          </a:xfrm>
        </p:spPr>
        <p:txBody>
          <a:bodyPr>
            <a:normAutofit fontScale="90000"/>
          </a:bodyPr>
          <a:lstStyle/>
          <a:p>
            <a:r>
              <a:rPr lang="en-US" b="1" dirty="0" smtClean="0"/>
              <a:t>Severe Deficiency in Serum Manganese and Cobalt in Cows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1032933" y="6451600"/>
            <a:ext cx="6351318" cy="461665"/>
          </a:xfrm>
          <a:prstGeom prst="rect">
            <a:avLst/>
          </a:prstGeom>
          <a:noFill/>
        </p:spPr>
        <p:txBody>
          <a:bodyPr wrap="none" rtlCol="0">
            <a:spAutoFit/>
          </a:bodyPr>
          <a:lstStyle/>
          <a:p>
            <a:r>
              <a:rPr lang="fr-FR" sz="2400" dirty="0" smtClean="0">
                <a:solidFill>
                  <a:srgbClr val="FF0000"/>
                </a:solidFill>
              </a:rPr>
              <a:t>*</a:t>
            </a:r>
            <a:r>
              <a:rPr lang="fr-FR" sz="2400" dirty="0" smtClean="0"/>
              <a:t>M</a:t>
            </a:r>
            <a:r>
              <a:rPr lang="fr-FR" sz="2400" dirty="0"/>
              <a:t>. Krüger et al., J Environ Anal </a:t>
            </a:r>
            <a:r>
              <a:rPr lang="fr-FR" sz="2400" dirty="0" err="1"/>
              <a:t>Toxicol</a:t>
            </a:r>
            <a:r>
              <a:rPr lang="fr-FR" sz="2400" dirty="0"/>
              <a:t> 2013, 3:5</a:t>
            </a:r>
            <a:endParaRPr lang="en-US" sz="2400" dirty="0"/>
          </a:p>
        </p:txBody>
      </p:sp>
      <p:sp>
        <p:nvSpPr>
          <p:cNvPr id="3" name="TextBox 2"/>
          <p:cNvSpPr txBox="1"/>
          <p:nvPr/>
        </p:nvSpPr>
        <p:spPr>
          <a:xfrm>
            <a:off x="457200" y="5989935"/>
            <a:ext cx="8185204" cy="461665"/>
          </a:xfrm>
          <a:prstGeom prst="rect">
            <a:avLst/>
          </a:prstGeom>
          <a:noFill/>
        </p:spPr>
        <p:txBody>
          <a:bodyPr wrap="none" rtlCol="0">
            <a:spAutoFit/>
          </a:bodyPr>
          <a:lstStyle/>
          <a:p>
            <a:r>
              <a:rPr lang="en-US" sz="2400" dirty="0" smtClean="0"/>
              <a:t>Eight different farms: all cows tested had glyphosate in the urine</a:t>
            </a:r>
            <a:endParaRPr lang="en-US" sz="2400" dirty="0"/>
          </a:p>
        </p:txBody>
      </p:sp>
    </p:spTree>
    <p:extLst>
      <p:ext uri="{BB962C8B-B14F-4D97-AF65-F5344CB8AC3E}">
        <p14:creationId xmlns:p14="http://schemas.microsoft.com/office/powerpoint/2010/main" val="3637659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530430" y="1089151"/>
            <a:ext cx="853369" cy="523220"/>
          </a:xfrm>
          <a:prstGeom prst="rect">
            <a:avLst/>
          </a:prstGeom>
          <a:noFill/>
          <a:ln>
            <a:noFill/>
          </a:ln>
        </p:spPr>
        <p:txBody>
          <a:bodyPr wrap="none" rtlCol="0">
            <a:spAutoFit/>
          </a:bodyPr>
          <a:lstStyle/>
          <a:p>
            <a:r>
              <a:rPr lang="en-US" sz="2800" dirty="0" smtClean="0">
                <a:solidFill>
                  <a:srgbClr val="FF0000"/>
                </a:solidFill>
              </a:rPr>
              <a:t>CELL</a:t>
            </a:r>
            <a:endParaRPr lang="en-US" dirty="0">
              <a:solidFill>
                <a:srgbClr val="FF0000"/>
              </a:solidFill>
            </a:endParaRPr>
          </a:p>
        </p:txBody>
      </p:sp>
      <p:pic>
        <p:nvPicPr>
          <p:cNvPr id="5" name="Picture 4"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672" y="1506101"/>
            <a:ext cx="618067" cy="961438"/>
          </a:xfrm>
          <a:prstGeom prst="rect">
            <a:avLst/>
          </a:prstGeom>
        </p:spPr>
      </p:pic>
      <p:pic>
        <p:nvPicPr>
          <p:cNvPr id="10" name="Picture 9"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5940" y="1183398"/>
            <a:ext cx="855135" cy="1330211"/>
          </a:xfrm>
          <a:prstGeom prst="rect">
            <a:avLst/>
          </a:prstGeom>
        </p:spPr>
      </p:pic>
      <p:pic>
        <p:nvPicPr>
          <p:cNvPr id="6" name="Picture 5"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115" y="642501"/>
            <a:ext cx="1465979" cy="2280412"/>
          </a:xfrm>
          <a:prstGeom prst="rect">
            <a:avLst/>
          </a:prstGeom>
        </p:spPr>
      </p:pic>
      <p:sp>
        <p:nvSpPr>
          <p:cNvPr id="11" name="Freeform 10"/>
          <p:cNvSpPr/>
          <p:nvPr/>
        </p:nvSpPr>
        <p:spPr>
          <a:xfrm>
            <a:off x="6280743" y="709292"/>
            <a:ext cx="2615802" cy="2372883"/>
          </a:xfrm>
          <a:custGeom>
            <a:avLst/>
            <a:gdLst>
              <a:gd name="connsiteX0" fmla="*/ 238591 w 2615802"/>
              <a:gd name="connsiteY0" fmla="*/ 272850 h 2372883"/>
              <a:gd name="connsiteX1" fmla="*/ 1524 w 2615802"/>
              <a:gd name="connsiteY1" fmla="*/ 746983 h 2372883"/>
              <a:gd name="connsiteX2" fmla="*/ 340191 w 2615802"/>
              <a:gd name="connsiteY2" fmla="*/ 1204183 h 2372883"/>
              <a:gd name="connsiteX3" fmla="*/ 323257 w 2615802"/>
              <a:gd name="connsiteY3" fmla="*/ 2016983 h 2372883"/>
              <a:gd name="connsiteX4" fmla="*/ 2152057 w 2615802"/>
              <a:gd name="connsiteY4" fmla="*/ 2304850 h 2372883"/>
              <a:gd name="connsiteX5" fmla="*/ 2609257 w 2615802"/>
              <a:gd name="connsiteY5" fmla="*/ 780850 h 2372883"/>
              <a:gd name="connsiteX6" fmla="*/ 1931924 w 2615802"/>
              <a:gd name="connsiteY6" fmla="*/ 35783 h 2372883"/>
              <a:gd name="connsiteX7" fmla="*/ 678857 w 2615802"/>
              <a:gd name="connsiteY7" fmla="*/ 137383 h 2372883"/>
              <a:gd name="connsiteX8" fmla="*/ 187791 w 2615802"/>
              <a:gd name="connsiteY8" fmla="*/ 306716 h 2372883"/>
              <a:gd name="connsiteX9" fmla="*/ 187791 w 2615802"/>
              <a:gd name="connsiteY9" fmla="*/ 306716 h 2372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5802" h="2372883">
                <a:moveTo>
                  <a:pt x="238591" y="272850"/>
                </a:moveTo>
                <a:cubicBezTo>
                  <a:pt x="111591" y="432305"/>
                  <a:pt x="-15409" y="591761"/>
                  <a:pt x="1524" y="746983"/>
                </a:cubicBezTo>
                <a:cubicBezTo>
                  <a:pt x="18457" y="902205"/>
                  <a:pt x="286569" y="992516"/>
                  <a:pt x="340191" y="1204183"/>
                </a:cubicBezTo>
                <a:cubicBezTo>
                  <a:pt x="393813" y="1415850"/>
                  <a:pt x="21279" y="1833539"/>
                  <a:pt x="323257" y="2016983"/>
                </a:cubicBezTo>
                <a:cubicBezTo>
                  <a:pt x="625235" y="2200427"/>
                  <a:pt x="1771057" y="2510872"/>
                  <a:pt x="2152057" y="2304850"/>
                </a:cubicBezTo>
                <a:cubicBezTo>
                  <a:pt x="2533057" y="2098828"/>
                  <a:pt x="2645946" y="1159028"/>
                  <a:pt x="2609257" y="780850"/>
                </a:cubicBezTo>
                <a:cubicBezTo>
                  <a:pt x="2572568" y="402672"/>
                  <a:pt x="2253657" y="143027"/>
                  <a:pt x="1931924" y="35783"/>
                </a:cubicBezTo>
                <a:cubicBezTo>
                  <a:pt x="1610191" y="-71462"/>
                  <a:pt x="969546" y="92228"/>
                  <a:pt x="678857" y="137383"/>
                </a:cubicBezTo>
                <a:cubicBezTo>
                  <a:pt x="388168" y="182538"/>
                  <a:pt x="187791" y="306716"/>
                  <a:pt x="187791" y="306716"/>
                </a:cubicBezTo>
                <a:lnTo>
                  <a:pt x="187791" y="306716"/>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descr="garb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213" y="147941"/>
            <a:ext cx="1984261" cy="3086629"/>
          </a:xfrm>
          <a:prstGeom prst="rect">
            <a:avLst/>
          </a:prstGeom>
        </p:spPr>
      </p:pic>
      <p:sp>
        <p:nvSpPr>
          <p:cNvPr id="12" name="Title 1"/>
          <p:cNvSpPr>
            <a:spLocks noGrp="1"/>
          </p:cNvSpPr>
          <p:nvPr>
            <p:ph type="title"/>
          </p:nvPr>
        </p:nvSpPr>
        <p:spPr>
          <a:xfrm>
            <a:off x="457200" y="274638"/>
            <a:ext cx="8229600" cy="1143000"/>
          </a:xfrm>
        </p:spPr>
        <p:txBody>
          <a:bodyPr/>
          <a:lstStyle/>
          <a:p>
            <a:pPr algn="l"/>
            <a:r>
              <a:rPr lang="en-US" b="1" dirty="0" smtClean="0"/>
              <a:t>At the Cellular Level…</a:t>
            </a:r>
            <a:endParaRPr lang="en-US" b="1" dirty="0"/>
          </a:p>
        </p:txBody>
      </p:sp>
      <p:sp>
        <p:nvSpPr>
          <p:cNvPr id="1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Cells deficient in cholesterol                            sulfate can’t recycle their garbage</a:t>
            </a:r>
          </a:p>
          <a:p>
            <a:r>
              <a:rPr lang="en-US" dirty="0" smtClean="0"/>
              <a:t>They have two options:</a:t>
            </a:r>
          </a:p>
          <a:p>
            <a:pPr marL="971550" lvl="1" indent="-514350">
              <a:buFont typeface="+mj-lt"/>
              <a:buAutoNum type="arabicPeriod"/>
            </a:pPr>
            <a:r>
              <a:rPr lang="en-US" dirty="0" smtClean="0"/>
              <a:t>Proliferate to dilute the garbage</a:t>
            </a:r>
          </a:p>
          <a:p>
            <a:pPr marL="971550" lvl="1" indent="-514350">
              <a:buFont typeface="+mj-lt"/>
              <a:buAutoNum type="arabicPeriod"/>
            </a:pPr>
            <a:r>
              <a:rPr lang="en-US" dirty="0" smtClean="0"/>
              <a:t>Die and let a macrophage clean up the mess</a:t>
            </a:r>
          </a:p>
          <a:p>
            <a:r>
              <a:rPr lang="en-US" dirty="0" smtClean="0"/>
              <a:t>When even the macrophages are sick:</a:t>
            </a:r>
          </a:p>
          <a:p>
            <a:pPr lvl="1"/>
            <a:r>
              <a:rPr lang="en-US" dirty="0" smtClean="0"/>
              <a:t>Proliferation is the only option </a:t>
            </a:r>
            <a:r>
              <a:rPr lang="en-US" dirty="0" smtClean="0">
                <a:sym typeface="Wingdings"/>
              </a:rPr>
              <a:t> cancer</a:t>
            </a:r>
          </a:p>
          <a:p>
            <a:pPr lvl="1"/>
            <a:r>
              <a:rPr lang="en-US" dirty="0" smtClean="0">
                <a:sym typeface="Wingdings"/>
              </a:rPr>
              <a:t>Prostate cancer cells produce cholesterol sulfate</a:t>
            </a:r>
          </a:p>
          <a:p>
            <a:pPr lvl="1"/>
            <a:r>
              <a:rPr lang="en-US" dirty="0" smtClean="0">
                <a:sym typeface="Wingdings"/>
              </a:rPr>
              <a:t>Breast cancer cells produce </a:t>
            </a:r>
            <a:r>
              <a:rPr lang="en-US" dirty="0" err="1" smtClean="0">
                <a:sym typeface="Wingdings"/>
              </a:rPr>
              <a:t>estrone</a:t>
            </a:r>
            <a:r>
              <a:rPr lang="en-US" dirty="0" smtClean="0">
                <a:sym typeface="Wingdings"/>
              </a:rPr>
              <a:t> sulfate        good substitute for cholesterol sulfate</a:t>
            </a:r>
            <a:endParaRPr lang="en-US" dirty="0"/>
          </a:p>
        </p:txBody>
      </p:sp>
      <p:sp>
        <p:nvSpPr>
          <p:cNvPr id="15" name="Content Placeholder 2"/>
          <p:cNvSpPr txBox="1">
            <a:spLocks/>
          </p:cNvSpPr>
          <p:nvPr/>
        </p:nvSpPr>
        <p:spPr>
          <a:xfrm>
            <a:off x="457200" y="1600201"/>
            <a:ext cx="8229600" cy="3191932"/>
          </a:xfrm>
          <a:prstGeom prst="rect">
            <a:avLst/>
          </a:prstGeom>
          <a:solidFill>
            <a:srgbClr val="FFF8A0"/>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 </a:t>
            </a:r>
          </a:p>
          <a:p>
            <a:pPr marL="0" indent="0" algn="ctr">
              <a:buFont typeface="Arial"/>
              <a:buNone/>
            </a:pPr>
            <a:r>
              <a:rPr lang="en-US" sz="3600" b="1" dirty="0" smtClean="0"/>
              <a:t> Neurons in the brain clear their       cellular debris while we sleep, and                     they depend upon sulfate to do this.</a:t>
            </a:r>
            <a:endParaRPr lang="en-US" sz="3600" dirty="0"/>
          </a:p>
        </p:txBody>
      </p:sp>
    </p:spTree>
    <p:extLst>
      <p:ext uri="{BB962C8B-B14F-4D97-AF65-F5344CB8AC3E}">
        <p14:creationId xmlns:p14="http://schemas.microsoft.com/office/powerpoint/2010/main" val="133827321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3"/>
            <a:ext cx="8229600" cy="1143000"/>
          </a:xfrm>
        </p:spPr>
        <p:txBody>
          <a:bodyPr>
            <a:normAutofit/>
          </a:bodyPr>
          <a:lstStyle/>
          <a:p>
            <a:r>
              <a:rPr lang="en-US" b="1" dirty="0" smtClean="0"/>
              <a:t>Manganese and Autism</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37345" y="1032939"/>
            <a:ext cx="8112388" cy="5528733"/>
          </a:xfrm>
        </p:spPr>
        <p:txBody>
          <a:bodyPr>
            <a:normAutofit/>
          </a:bodyPr>
          <a:lstStyle/>
          <a:p>
            <a:r>
              <a:rPr lang="en-US" dirty="0" smtClean="0"/>
              <a:t>Glyphosate chelates manganese</a:t>
            </a:r>
          </a:p>
          <a:p>
            <a:r>
              <a:rPr lang="en-US" dirty="0" smtClean="0"/>
              <a:t>Manganese disruption leads to:</a:t>
            </a:r>
          </a:p>
          <a:p>
            <a:pPr lvl="1"/>
            <a:r>
              <a:rPr lang="en-US" dirty="0" smtClean="0"/>
              <a:t>Disrupted gut bacteria </a:t>
            </a:r>
            <a:r>
              <a:rPr lang="en-US" dirty="0" smtClean="0">
                <a:sym typeface="Wingdings"/>
              </a:rPr>
              <a:t> anxiety</a:t>
            </a:r>
            <a:endParaRPr lang="en-US" dirty="0" smtClean="0"/>
          </a:p>
          <a:p>
            <a:pPr lvl="1"/>
            <a:r>
              <a:rPr lang="en-US" dirty="0" smtClean="0"/>
              <a:t>Impaired dopamine synthesis </a:t>
            </a:r>
            <a:r>
              <a:rPr lang="en-US" dirty="0" smtClean="0">
                <a:sym typeface="Wingdings"/>
              </a:rPr>
              <a:t> thyroid disease</a:t>
            </a:r>
            <a:endParaRPr lang="en-US" dirty="0" smtClean="0"/>
          </a:p>
          <a:p>
            <a:pPr lvl="1"/>
            <a:r>
              <a:rPr lang="en-US" dirty="0" smtClean="0"/>
              <a:t>Glutamate and ammonium toxicity in the brain</a:t>
            </a:r>
          </a:p>
          <a:p>
            <a:pPr lvl="1"/>
            <a:r>
              <a:rPr lang="en-US" dirty="0" smtClean="0"/>
              <a:t>Mitochondrial </a:t>
            </a:r>
            <a:r>
              <a:rPr lang="en-US" dirty="0" smtClean="0"/>
              <a:t>damage (impaired </a:t>
            </a:r>
            <a:r>
              <a:rPr lang="en-US" dirty="0" err="1" smtClean="0"/>
              <a:t>Mn</a:t>
            </a:r>
            <a:r>
              <a:rPr lang="en-US" dirty="0" smtClean="0"/>
              <a:t>-SOD)</a:t>
            </a:r>
            <a:endParaRPr lang="en-US" dirty="0" smtClean="0"/>
          </a:p>
          <a:p>
            <a:pPr lvl="1"/>
            <a:r>
              <a:rPr lang="en-US" dirty="0" smtClean="0"/>
              <a:t>Impaired bone development and osteoporosis</a:t>
            </a:r>
          </a:p>
          <a:p>
            <a:pPr lvl="1"/>
            <a:r>
              <a:rPr lang="en-US" dirty="0" smtClean="0"/>
              <a:t>Impaired development of </a:t>
            </a:r>
            <a:r>
              <a:rPr lang="en-US" dirty="0" err="1" smtClean="0"/>
              <a:t>perineuronal</a:t>
            </a:r>
            <a:r>
              <a:rPr lang="en-US" dirty="0" smtClean="0"/>
              <a:t> nets</a:t>
            </a:r>
          </a:p>
          <a:p>
            <a:r>
              <a:rPr lang="en-US" dirty="0" smtClean="0"/>
              <a:t>Many of these pathologies are associated with autism</a:t>
            </a:r>
          </a:p>
          <a:p>
            <a:pPr marL="457200" lvl="1" indent="0">
              <a:buNone/>
            </a:pPr>
            <a:endParaRPr lang="en-US" dirty="0" smtClean="0"/>
          </a:p>
        </p:txBody>
      </p:sp>
      <p:sp>
        <p:nvSpPr>
          <p:cNvPr id="4" name="TextBox 3"/>
          <p:cNvSpPr txBox="1"/>
          <p:nvPr/>
        </p:nvSpPr>
        <p:spPr>
          <a:xfrm>
            <a:off x="3234267" y="6361617"/>
            <a:ext cx="5654412" cy="400110"/>
          </a:xfrm>
          <a:prstGeom prst="rect">
            <a:avLst/>
          </a:prstGeom>
          <a:noFill/>
        </p:spPr>
        <p:txBody>
          <a:bodyPr wrap="none" rtlCol="0">
            <a:spAutoFit/>
          </a:bodyPr>
          <a:lstStyle/>
          <a:p>
            <a:r>
              <a:rPr lang="en-US" sz="2000" dirty="0" smtClean="0">
                <a:solidFill>
                  <a:srgbClr val="FF0000"/>
                </a:solidFill>
              </a:rPr>
              <a:t>*</a:t>
            </a:r>
            <a:r>
              <a:rPr lang="en-US" sz="2000" dirty="0" smtClean="0"/>
              <a:t>A </a:t>
            </a:r>
            <a:r>
              <a:rPr lang="en-US" sz="2000" dirty="0" err="1" smtClean="0"/>
              <a:t>Samsel</a:t>
            </a:r>
            <a:r>
              <a:rPr lang="en-US" sz="2000" dirty="0" smtClean="0"/>
              <a:t> and S Seneff, Surg. Neurol. Int. 2015;6:45. </a:t>
            </a:r>
            <a:endParaRPr lang="en-US" sz="2000" dirty="0"/>
          </a:p>
        </p:txBody>
      </p:sp>
    </p:spTree>
    <p:extLst>
      <p:ext uri="{BB962C8B-B14F-4D97-AF65-F5344CB8AC3E}">
        <p14:creationId xmlns:p14="http://schemas.microsoft.com/office/powerpoint/2010/main" val="341626512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340331" cy="1143000"/>
          </a:xfrm>
        </p:spPr>
        <p:txBody>
          <a:bodyPr>
            <a:normAutofit/>
          </a:bodyPr>
          <a:lstStyle/>
          <a:p>
            <a:r>
              <a:rPr lang="en-US" sz="3600" b="1" dirty="0" smtClean="0"/>
              <a:t>Low Manganese in Teeth Linked to Autism</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5056770" cy="4984148"/>
          </a:xfrm>
        </p:spPr>
        <p:txBody>
          <a:bodyPr/>
          <a:lstStyle/>
          <a:p>
            <a:r>
              <a:rPr lang="en-US" dirty="0" smtClean="0"/>
              <a:t>Studied lead, mercury and manganese levels in tooth enamel of shed primary teeth in 84 children</a:t>
            </a:r>
          </a:p>
          <a:p>
            <a:r>
              <a:rPr lang="en-US" dirty="0" smtClean="0"/>
              <a:t>Manganese accumulated after birth was down by 60% in autistic children</a:t>
            </a:r>
          </a:p>
          <a:p>
            <a:r>
              <a:rPr lang="en-US" i="1" dirty="0" smtClean="0">
                <a:solidFill>
                  <a:srgbClr val="FF0000"/>
                </a:solidFill>
              </a:rPr>
              <a:t>No other result was statistically significant</a:t>
            </a:r>
            <a:endParaRPr lang="en-US" i="1" dirty="0">
              <a:solidFill>
                <a:srgbClr val="FF0000"/>
              </a:solidFill>
            </a:endParaRPr>
          </a:p>
        </p:txBody>
      </p:sp>
      <p:pic>
        <p:nvPicPr>
          <p:cNvPr id="4" name="Picture 3" descr="kid-teeth.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970" y="2032058"/>
            <a:ext cx="3386537" cy="3480870"/>
          </a:xfrm>
          <a:prstGeom prst="rect">
            <a:avLst/>
          </a:prstGeom>
        </p:spPr>
      </p:pic>
      <p:sp>
        <p:nvSpPr>
          <p:cNvPr id="6" name="TextBox 5"/>
          <p:cNvSpPr txBox="1"/>
          <p:nvPr/>
        </p:nvSpPr>
        <p:spPr>
          <a:xfrm>
            <a:off x="1873022" y="6384293"/>
            <a:ext cx="7027485" cy="400110"/>
          </a:xfrm>
          <a:prstGeom prst="rect">
            <a:avLst/>
          </a:prstGeom>
          <a:noFill/>
        </p:spPr>
        <p:txBody>
          <a:bodyPr wrap="none" rtlCol="0">
            <a:spAutoFit/>
          </a:bodyPr>
          <a:lstStyle/>
          <a:p>
            <a:r>
              <a:rPr lang="en-US" sz="2000" dirty="0" smtClean="0">
                <a:solidFill>
                  <a:srgbClr val="FF0000"/>
                </a:solidFill>
              </a:rPr>
              <a:t>*</a:t>
            </a:r>
            <a:r>
              <a:rPr lang="en-US" sz="2000" dirty="0" smtClean="0"/>
              <a:t>MM Abdullah </a:t>
            </a:r>
            <a:r>
              <a:rPr lang="en-US" sz="2000" i="1" dirty="0" smtClean="0"/>
              <a:t>et al., J </a:t>
            </a:r>
            <a:r>
              <a:rPr lang="en-US" sz="2000" i="1" dirty="0"/>
              <a:t>Autism Dev </a:t>
            </a:r>
            <a:r>
              <a:rPr lang="en-US" sz="2000" i="1" dirty="0" smtClean="0"/>
              <a:t>Disord</a:t>
            </a:r>
            <a:r>
              <a:rPr lang="en-US" sz="2000" dirty="0" smtClean="0"/>
              <a:t>. </a:t>
            </a:r>
            <a:r>
              <a:rPr lang="en-US" sz="2000" dirty="0"/>
              <a:t>2012 Jun;42(6):929-36</a:t>
            </a:r>
            <a:r>
              <a:rPr lang="en-US" sz="2000" dirty="0" smtClean="0"/>
              <a:t>.</a:t>
            </a:r>
          </a:p>
        </p:txBody>
      </p:sp>
    </p:spTree>
    <p:extLst>
      <p:ext uri="{BB962C8B-B14F-4D97-AF65-F5344CB8AC3E}">
        <p14:creationId xmlns:p14="http://schemas.microsoft.com/office/powerpoint/2010/main" val="62236056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340331" cy="1143000"/>
          </a:xfrm>
        </p:spPr>
        <p:txBody>
          <a:bodyPr>
            <a:normAutofit/>
          </a:bodyPr>
          <a:lstStyle/>
          <a:p>
            <a:r>
              <a:rPr lang="en-US" sz="3600" b="1" dirty="0" smtClean="0"/>
              <a:t>Low Manganese in Teeth Linked to Autism</a:t>
            </a:r>
            <a:r>
              <a:rPr lang="en-US" sz="3600" b="1" dirty="0" smtClean="0">
                <a:solidFill>
                  <a:srgbClr val="FF0000"/>
                </a:solidFill>
              </a:rPr>
              <a:t>*</a:t>
            </a:r>
            <a:endParaRPr lang="en-US" sz="3600" b="1" dirty="0">
              <a:solidFill>
                <a:srgbClr val="FF0000"/>
              </a:solidFill>
            </a:endParaRPr>
          </a:p>
        </p:txBody>
      </p:sp>
      <p:sp>
        <p:nvSpPr>
          <p:cNvPr id="3" name="Content Placeholder 2"/>
          <p:cNvSpPr>
            <a:spLocks noGrp="1"/>
          </p:cNvSpPr>
          <p:nvPr>
            <p:ph idx="1"/>
          </p:nvPr>
        </p:nvSpPr>
        <p:spPr>
          <a:xfrm>
            <a:off x="457200" y="1600200"/>
            <a:ext cx="5056770" cy="4984148"/>
          </a:xfrm>
        </p:spPr>
        <p:txBody>
          <a:bodyPr/>
          <a:lstStyle/>
          <a:p>
            <a:r>
              <a:rPr lang="en-US" dirty="0" smtClean="0"/>
              <a:t>Studied lead, mercury and manganese levels in tooth enamel of shed primary teeth in 84 children</a:t>
            </a:r>
          </a:p>
          <a:p>
            <a:r>
              <a:rPr lang="en-US" dirty="0" smtClean="0"/>
              <a:t>Manganese accumulated after birth was down by 60% in autistic children</a:t>
            </a:r>
          </a:p>
          <a:p>
            <a:r>
              <a:rPr lang="en-US" i="1" dirty="0" smtClean="0">
                <a:solidFill>
                  <a:srgbClr val="FF0000"/>
                </a:solidFill>
              </a:rPr>
              <a:t>No other result was statistically significant</a:t>
            </a:r>
            <a:endParaRPr lang="en-US" i="1" dirty="0">
              <a:solidFill>
                <a:srgbClr val="FF0000"/>
              </a:solidFill>
            </a:endParaRPr>
          </a:p>
        </p:txBody>
      </p:sp>
      <p:pic>
        <p:nvPicPr>
          <p:cNvPr id="4" name="Picture 3" descr="kid-teeth.b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970" y="2032058"/>
            <a:ext cx="3386537" cy="3480870"/>
          </a:xfrm>
          <a:prstGeom prst="rect">
            <a:avLst/>
          </a:prstGeom>
        </p:spPr>
      </p:pic>
      <p:sp>
        <p:nvSpPr>
          <p:cNvPr id="5" name="TextBox 4"/>
          <p:cNvSpPr txBox="1"/>
          <p:nvPr/>
        </p:nvSpPr>
        <p:spPr>
          <a:xfrm>
            <a:off x="612435" y="2743807"/>
            <a:ext cx="7271450" cy="1569660"/>
          </a:xfrm>
          <a:prstGeom prst="rect">
            <a:avLst/>
          </a:prstGeom>
          <a:solidFill>
            <a:srgbClr val="FFF9A2"/>
          </a:solidFill>
          <a:ln>
            <a:solidFill>
              <a:schemeClr val="tx1"/>
            </a:solidFill>
          </a:ln>
        </p:spPr>
        <p:txBody>
          <a:bodyPr wrap="square" rtlCol="0">
            <a:spAutoFit/>
          </a:bodyPr>
          <a:lstStyle/>
          <a:p>
            <a:pPr algn="ctr"/>
            <a:r>
              <a:rPr lang="en-US" sz="3200" dirty="0" smtClean="0"/>
              <a:t>Other studies have shown low serum manganese and low manganese in urine samples in association with autism</a:t>
            </a:r>
            <a:endParaRPr lang="en-US" sz="3200" dirty="0"/>
          </a:p>
        </p:txBody>
      </p:sp>
      <p:sp>
        <p:nvSpPr>
          <p:cNvPr id="6" name="TextBox 5"/>
          <p:cNvSpPr txBox="1"/>
          <p:nvPr/>
        </p:nvSpPr>
        <p:spPr>
          <a:xfrm>
            <a:off x="1873022" y="6384293"/>
            <a:ext cx="7027485" cy="400110"/>
          </a:xfrm>
          <a:prstGeom prst="rect">
            <a:avLst/>
          </a:prstGeom>
          <a:noFill/>
        </p:spPr>
        <p:txBody>
          <a:bodyPr wrap="none" rtlCol="0">
            <a:spAutoFit/>
          </a:bodyPr>
          <a:lstStyle/>
          <a:p>
            <a:r>
              <a:rPr lang="en-US" sz="2000" dirty="0" smtClean="0">
                <a:solidFill>
                  <a:srgbClr val="FF0000"/>
                </a:solidFill>
              </a:rPr>
              <a:t>*</a:t>
            </a:r>
            <a:r>
              <a:rPr lang="en-US" sz="2000" dirty="0" smtClean="0"/>
              <a:t>MM Abdullah </a:t>
            </a:r>
            <a:r>
              <a:rPr lang="en-US" sz="2000" i="1" dirty="0" smtClean="0"/>
              <a:t>et al., J </a:t>
            </a:r>
            <a:r>
              <a:rPr lang="en-US" sz="2000" i="1" dirty="0"/>
              <a:t>Autism Dev </a:t>
            </a:r>
            <a:r>
              <a:rPr lang="en-US" sz="2000" i="1" dirty="0" smtClean="0"/>
              <a:t>Disord</a:t>
            </a:r>
            <a:r>
              <a:rPr lang="en-US" sz="2000" dirty="0" smtClean="0"/>
              <a:t>. </a:t>
            </a:r>
            <a:r>
              <a:rPr lang="en-US" sz="2000" dirty="0"/>
              <a:t>2012 Jun;42(6):929-36</a:t>
            </a:r>
            <a:r>
              <a:rPr lang="en-US" sz="2000" dirty="0" smtClean="0"/>
              <a:t>.</a:t>
            </a:r>
          </a:p>
        </p:txBody>
      </p:sp>
    </p:spTree>
    <p:extLst>
      <p:ext uri="{BB962C8B-B14F-4D97-AF65-F5344CB8AC3E}">
        <p14:creationId xmlns:p14="http://schemas.microsoft.com/office/powerpoint/2010/main" val="1344428914"/>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in-st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540" y="1024979"/>
            <a:ext cx="2798233" cy="2659706"/>
          </a:xfrm>
          <a:prstGeom prst="rect">
            <a:avLst/>
          </a:prstGeom>
        </p:spPr>
      </p:pic>
      <p:pic>
        <p:nvPicPr>
          <p:cNvPr id="11" name="Picture 10" descr="normal-stoma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4580021"/>
            <a:ext cx="1803400" cy="2277979"/>
          </a:xfrm>
          <a:prstGeom prst="rect">
            <a:avLst/>
          </a:prstGeom>
        </p:spPr>
      </p:pic>
      <p:sp>
        <p:nvSpPr>
          <p:cNvPr id="2" name="Title 1"/>
          <p:cNvSpPr>
            <a:spLocks noGrp="1"/>
          </p:cNvSpPr>
          <p:nvPr>
            <p:ph type="title"/>
          </p:nvPr>
        </p:nvSpPr>
        <p:spPr>
          <a:xfrm>
            <a:off x="457200" y="0"/>
            <a:ext cx="8229600" cy="1143000"/>
          </a:xfrm>
        </p:spPr>
        <p:txBody>
          <a:bodyPr/>
          <a:lstStyle/>
          <a:p>
            <a:r>
              <a:rPr lang="en-US" b="1" dirty="0" smtClean="0"/>
              <a:t>It’s not just deficiency!</a:t>
            </a:r>
            <a:endParaRPr lang="en-US" b="1" dirty="0"/>
          </a:p>
        </p:txBody>
      </p:sp>
      <p:pic>
        <p:nvPicPr>
          <p:cNvPr id="4" name="Picture 3" descr="li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1500" y="4826000"/>
            <a:ext cx="2628760" cy="1727200"/>
          </a:xfrm>
          <a:prstGeom prst="rect">
            <a:avLst/>
          </a:prstGeom>
        </p:spPr>
      </p:pic>
      <p:sp>
        <p:nvSpPr>
          <p:cNvPr id="6" name="Freeform 5"/>
          <p:cNvSpPr/>
          <p:nvPr/>
        </p:nvSpPr>
        <p:spPr>
          <a:xfrm>
            <a:off x="3926140" y="2236976"/>
            <a:ext cx="476525" cy="3808225"/>
          </a:xfrm>
          <a:custGeom>
            <a:avLst/>
            <a:gdLst>
              <a:gd name="connsiteX0" fmla="*/ 476525 w 476525"/>
              <a:gd name="connsiteY0" fmla="*/ 3471333 h 3471333"/>
              <a:gd name="connsiteX1" fmla="*/ 374925 w 476525"/>
              <a:gd name="connsiteY1" fmla="*/ 2777067 h 3471333"/>
              <a:gd name="connsiteX2" fmla="*/ 36259 w 476525"/>
              <a:gd name="connsiteY2" fmla="*/ 1913467 h 3471333"/>
              <a:gd name="connsiteX3" fmla="*/ 36259 w 476525"/>
              <a:gd name="connsiteY3" fmla="*/ 1032933 h 3471333"/>
              <a:gd name="connsiteX4" fmla="*/ 273325 w 476525"/>
              <a:gd name="connsiteY4" fmla="*/ 389467 h 3471333"/>
              <a:gd name="connsiteX5" fmla="*/ 273325 w 476525"/>
              <a:gd name="connsiteY5" fmla="*/ 0 h 3471333"/>
              <a:gd name="connsiteX6" fmla="*/ 273325 w 476525"/>
              <a:gd name="connsiteY6" fmla="*/ 0 h 3471333"/>
              <a:gd name="connsiteX7" fmla="*/ 239459 w 476525"/>
              <a:gd name="connsiteY7" fmla="*/ 0 h 347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525" h="3471333">
                <a:moveTo>
                  <a:pt x="476525" y="3471333"/>
                </a:moveTo>
                <a:cubicBezTo>
                  <a:pt x="462414" y="3254022"/>
                  <a:pt x="448303" y="3036711"/>
                  <a:pt x="374925" y="2777067"/>
                </a:cubicBezTo>
                <a:cubicBezTo>
                  <a:pt x="301547" y="2517423"/>
                  <a:pt x="92703" y="2204156"/>
                  <a:pt x="36259" y="1913467"/>
                </a:cubicBezTo>
                <a:cubicBezTo>
                  <a:pt x="-20185" y="1622778"/>
                  <a:pt x="-3252" y="1286933"/>
                  <a:pt x="36259" y="1032933"/>
                </a:cubicBezTo>
                <a:cubicBezTo>
                  <a:pt x="75770" y="778933"/>
                  <a:pt x="233814" y="561622"/>
                  <a:pt x="273325" y="389467"/>
                </a:cubicBezTo>
                <a:cubicBezTo>
                  <a:pt x="312836" y="217311"/>
                  <a:pt x="273325" y="0"/>
                  <a:pt x="273325" y="0"/>
                </a:cubicBezTo>
                <a:lnTo>
                  <a:pt x="273325" y="0"/>
                </a:lnTo>
                <a:lnTo>
                  <a:pt x="239459" y="0"/>
                </a:lnTo>
              </a:path>
            </a:pathLst>
          </a:custGeom>
          <a:ln w="5715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659467" y="3959557"/>
            <a:ext cx="1754507" cy="461665"/>
          </a:xfrm>
          <a:prstGeom prst="rect">
            <a:avLst/>
          </a:prstGeom>
          <a:noFill/>
        </p:spPr>
        <p:txBody>
          <a:bodyPr wrap="none" rtlCol="0">
            <a:spAutoFit/>
          </a:bodyPr>
          <a:lstStyle/>
          <a:p>
            <a:r>
              <a:rPr lang="en-US" sz="2400" dirty="0" err="1" smtClean="0"/>
              <a:t>Vagus</a:t>
            </a:r>
            <a:r>
              <a:rPr lang="en-US" sz="2400" dirty="0" smtClean="0"/>
              <a:t> Nerve</a:t>
            </a:r>
            <a:endParaRPr lang="en-US" sz="2400" dirty="0"/>
          </a:p>
        </p:txBody>
      </p:sp>
      <p:sp>
        <p:nvSpPr>
          <p:cNvPr id="8" name="Freeform 7"/>
          <p:cNvSpPr/>
          <p:nvPr/>
        </p:nvSpPr>
        <p:spPr>
          <a:xfrm>
            <a:off x="2438400" y="4402667"/>
            <a:ext cx="1253067" cy="391197"/>
          </a:xfrm>
          <a:custGeom>
            <a:avLst/>
            <a:gdLst>
              <a:gd name="connsiteX0" fmla="*/ 0 w 1253067"/>
              <a:gd name="connsiteY0" fmla="*/ 0 h 391197"/>
              <a:gd name="connsiteX1" fmla="*/ 474133 w 1253067"/>
              <a:gd name="connsiteY1" fmla="*/ 389466 h 391197"/>
              <a:gd name="connsiteX2" fmla="*/ 1253067 w 1253067"/>
              <a:gd name="connsiteY2" fmla="*/ 152400 h 391197"/>
            </a:gdLst>
            <a:ahLst/>
            <a:cxnLst>
              <a:cxn ang="0">
                <a:pos x="connsiteX0" y="connsiteY0"/>
              </a:cxn>
              <a:cxn ang="0">
                <a:pos x="connsiteX1" y="connsiteY1"/>
              </a:cxn>
              <a:cxn ang="0">
                <a:pos x="connsiteX2" y="connsiteY2"/>
              </a:cxn>
            </a:cxnLst>
            <a:rect l="l" t="t" r="r" b="b"/>
            <a:pathLst>
              <a:path w="1253067" h="391197">
                <a:moveTo>
                  <a:pt x="0" y="0"/>
                </a:moveTo>
                <a:cubicBezTo>
                  <a:pt x="132644" y="182033"/>
                  <a:pt x="265289" y="364066"/>
                  <a:pt x="474133" y="389466"/>
                </a:cubicBezTo>
                <a:cubicBezTo>
                  <a:pt x="682977" y="414866"/>
                  <a:pt x="1253067" y="152400"/>
                  <a:pt x="1253067" y="152400"/>
                </a:cubicBezTo>
              </a:path>
            </a:pathLst>
          </a:cu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Arrow 8"/>
          <p:cNvSpPr/>
          <p:nvPr/>
        </p:nvSpPr>
        <p:spPr>
          <a:xfrm>
            <a:off x="4572000" y="5706537"/>
            <a:ext cx="1778000" cy="237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ance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6282" y="5399620"/>
            <a:ext cx="850899" cy="850899"/>
          </a:xfrm>
          <a:prstGeom prst="rect">
            <a:avLst/>
          </a:prstGeom>
        </p:spPr>
      </p:pic>
      <p:sp>
        <p:nvSpPr>
          <p:cNvPr id="15" name="TextBox 14"/>
          <p:cNvSpPr txBox="1"/>
          <p:nvPr/>
        </p:nvSpPr>
        <p:spPr>
          <a:xfrm>
            <a:off x="5933119" y="1473711"/>
            <a:ext cx="2956773" cy="830997"/>
          </a:xfrm>
          <a:prstGeom prst="rect">
            <a:avLst/>
          </a:prstGeom>
          <a:solidFill>
            <a:srgbClr val="FFF9A2"/>
          </a:solidFill>
          <a:ln>
            <a:solidFill>
              <a:schemeClr val="tx1"/>
            </a:solidFill>
          </a:ln>
        </p:spPr>
        <p:txBody>
          <a:bodyPr wrap="square" rtlCol="0">
            <a:spAutoFit/>
          </a:bodyPr>
          <a:lstStyle/>
          <a:p>
            <a:pPr algn="ctr"/>
            <a:r>
              <a:rPr lang="en-US" sz="2400" dirty="0" smtClean="0"/>
              <a:t>Too </a:t>
            </a:r>
            <a:r>
              <a:rPr lang="en-US" sz="2400" dirty="0"/>
              <a:t>much manganese in the brain </a:t>
            </a:r>
            <a:r>
              <a:rPr lang="en-US" sz="2400" dirty="0" smtClean="0"/>
              <a:t>stem</a:t>
            </a:r>
            <a:endParaRPr lang="en-US" sz="2400" dirty="0"/>
          </a:p>
        </p:txBody>
      </p:sp>
      <p:sp>
        <p:nvSpPr>
          <p:cNvPr id="16" name="TextBox 15"/>
          <p:cNvSpPr txBox="1"/>
          <p:nvPr/>
        </p:nvSpPr>
        <p:spPr>
          <a:xfrm>
            <a:off x="5933119" y="2574562"/>
            <a:ext cx="2956773" cy="830997"/>
          </a:xfrm>
          <a:prstGeom prst="rect">
            <a:avLst/>
          </a:prstGeom>
          <a:solidFill>
            <a:srgbClr val="FFF9A2"/>
          </a:solidFill>
          <a:ln>
            <a:solidFill>
              <a:schemeClr val="tx1"/>
            </a:solidFill>
          </a:ln>
        </p:spPr>
        <p:txBody>
          <a:bodyPr wrap="square" rtlCol="0">
            <a:spAutoFit/>
          </a:bodyPr>
          <a:lstStyle/>
          <a:p>
            <a:pPr algn="ctr"/>
            <a:r>
              <a:rPr lang="en-US" sz="2400" dirty="0" smtClean="0"/>
              <a:t>Too little manganese </a:t>
            </a:r>
            <a:r>
              <a:rPr lang="en-US" sz="2400" dirty="0"/>
              <a:t>in the </a:t>
            </a:r>
            <a:r>
              <a:rPr lang="en-US" sz="2400" dirty="0" smtClean="0"/>
              <a:t>cortex</a:t>
            </a:r>
            <a:endParaRPr lang="en-US" sz="2400" dirty="0"/>
          </a:p>
        </p:txBody>
      </p:sp>
      <p:sp>
        <p:nvSpPr>
          <p:cNvPr id="14" name="TextBox 13"/>
          <p:cNvSpPr txBox="1"/>
          <p:nvPr/>
        </p:nvSpPr>
        <p:spPr>
          <a:xfrm>
            <a:off x="4775129" y="4332199"/>
            <a:ext cx="1346342" cy="461665"/>
          </a:xfrm>
          <a:prstGeom prst="rect">
            <a:avLst/>
          </a:prstGeom>
          <a:noFill/>
        </p:spPr>
        <p:txBody>
          <a:bodyPr wrap="none" rtlCol="0">
            <a:spAutoFit/>
          </a:bodyPr>
          <a:lstStyle/>
          <a:p>
            <a:r>
              <a:rPr lang="en-US" sz="2400" dirty="0" smtClean="0"/>
              <a:t>Bile acids</a:t>
            </a:r>
            <a:endParaRPr lang="en-US" sz="2400" dirty="0"/>
          </a:p>
        </p:txBody>
      </p:sp>
      <p:sp>
        <p:nvSpPr>
          <p:cNvPr id="10" name="Freeform 9"/>
          <p:cNvSpPr/>
          <p:nvPr/>
        </p:nvSpPr>
        <p:spPr>
          <a:xfrm>
            <a:off x="5435600" y="4809067"/>
            <a:ext cx="238998" cy="829733"/>
          </a:xfrm>
          <a:custGeom>
            <a:avLst/>
            <a:gdLst>
              <a:gd name="connsiteX0" fmla="*/ 0 w 238998"/>
              <a:gd name="connsiteY0" fmla="*/ 0 h 829733"/>
              <a:gd name="connsiteX1" fmla="*/ 237067 w 238998"/>
              <a:gd name="connsiteY1" fmla="*/ 406400 h 829733"/>
              <a:gd name="connsiteX2" fmla="*/ 118533 w 238998"/>
              <a:gd name="connsiteY2" fmla="*/ 829733 h 829733"/>
            </a:gdLst>
            <a:ahLst/>
            <a:cxnLst>
              <a:cxn ang="0">
                <a:pos x="connsiteX0" y="connsiteY0"/>
              </a:cxn>
              <a:cxn ang="0">
                <a:pos x="connsiteX1" y="connsiteY1"/>
              </a:cxn>
              <a:cxn ang="0">
                <a:pos x="connsiteX2" y="connsiteY2"/>
              </a:cxn>
            </a:cxnLst>
            <a:rect l="l" t="t" r="r" b="b"/>
            <a:pathLst>
              <a:path w="238998" h="829733">
                <a:moveTo>
                  <a:pt x="0" y="0"/>
                </a:moveTo>
                <a:cubicBezTo>
                  <a:pt x="108656" y="134055"/>
                  <a:pt x="217312" y="268111"/>
                  <a:pt x="237067" y="406400"/>
                </a:cubicBezTo>
                <a:cubicBezTo>
                  <a:pt x="256822" y="544689"/>
                  <a:pt x="118533" y="829733"/>
                  <a:pt x="118533" y="829733"/>
                </a:cubicBezTo>
              </a:path>
            </a:pathLst>
          </a:custGeom>
          <a:ln w="38100"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1296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5" grpId="0" animBg="1"/>
      <p:bldP spid="16" grpId="0" animBg="1"/>
      <p:bldP spid="14" grpId="0"/>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311" y="91933"/>
            <a:ext cx="8229600" cy="1143000"/>
          </a:xfrm>
        </p:spPr>
        <p:txBody>
          <a:bodyPr/>
          <a:lstStyle/>
          <a:p>
            <a:r>
              <a:rPr lang="en-US" b="1" dirty="0" smtClean="0"/>
              <a:t>Balancing the Scales</a:t>
            </a:r>
            <a:endParaRPr lang="en-US" b="1" dirty="0"/>
          </a:p>
        </p:txBody>
      </p:sp>
      <p:sp>
        <p:nvSpPr>
          <p:cNvPr id="5" name="TextBox 4"/>
          <p:cNvSpPr txBox="1"/>
          <p:nvPr/>
        </p:nvSpPr>
        <p:spPr>
          <a:xfrm>
            <a:off x="1804963" y="3242726"/>
            <a:ext cx="1208409" cy="523220"/>
          </a:xfrm>
          <a:prstGeom prst="rect">
            <a:avLst/>
          </a:prstGeom>
          <a:solidFill>
            <a:srgbClr val="FCFFBC"/>
          </a:solidFill>
          <a:ln>
            <a:solidFill>
              <a:schemeClr val="tx1"/>
            </a:solidFill>
          </a:ln>
        </p:spPr>
        <p:txBody>
          <a:bodyPr wrap="none" rtlCol="0">
            <a:spAutoFit/>
          </a:bodyPr>
          <a:lstStyle/>
          <a:p>
            <a:r>
              <a:rPr lang="en-US" sz="2800" dirty="0" smtClean="0"/>
              <a:t>Autism</a:t>
            </a:r>
            <a:endParaRPr lang="en-US" sz="2800" dirty="0"/>
          </a:p>
        </p:txBody>
      </p:sp>
      <p:sp>
        <p:nvSpPr>
          <p:cNvPr id="6" name="TextBox 5"/>
          <p:cNvSpPr txBox="1"/>
          <p:nvPr/>
        </p:nvSpPr>
        <p:spPr>
          <a:xfrm>
            <a:off x="1465615" y="4241792"/>
            <a:ext cx="1887105" cy="523220"/>
          </a:xfrm>
          <a:prstGeom prst="rect">
            <a:avLst/>
          </a:prstGeom>
          <a:solidFill>
            <a:srgbClr val="FCFFBC"/>
          </a:solidFill>
          <a:ln>
            <a:solidFill>
              <a:schemeClr val="tx1"/>
            </a:solidFill>
          </a:ln>
        </p:spPr>
        <p:txBody>
          <a:bodyPr wrap="none" rtlCol="0">
            <a:spAutoFit/>
          </a:bodyPr>
          <a:lstStyle/>
          <a:p>
            <a:r>
              <a:rPr lang="en-US" sz="2800" dirty="0" smtClean="0"/>
              <a:t>Alzheimer’s</a:t>
            </a:r>
            <a:endParaRPr lang="en-US" sz="2800" dirty="0"/>
          </a:p>
        </p:txBody>
      </p:sp>
      <p:sp>
        <p:nvSpPr>
          <p:cNvPr id="7" name="TextBox 6"/>
          <p:cNvSpPr txBox="1"/>
          <p:nvPr/>
        </p:nvSpPr>
        <p:spPr>
          <a:xfrm>
            <a:off x="5332950" y="3242726"/>
            <a:ext cx="1057977" cy="523220"/>
          </a:xfrm>
          <a:prstGeom prst="rect">
            <a:avLst/>
          </a:prstGeom>
          <a:solidFill>
            <a:srgbClr val="FCFFBC"/>
          </a:solidFill>
          <a:ln>
            <a:solidFill>
              <a:schemeClr val="tx1"/>
            </a:solidFill>
          </a:ln>
        </p:spPr>
        <p:txBody>
          <a:bodyPr wrap="none" rtlCol="0">
            <a:spAutoFit/>
          </a:bodyPr>
          <a:lstStyle/>
          <a:p>
            <a:r>
              <a:rPr lang="en-US" sz="2800" dirty="0" smtClean="0"/>
              <a:t>ADHD</a:t>
            </a:r>
            <a:endParaRPr lang="en-US" sz="2800" dirty="0"/>
          </a:p>
        </p:txBody>
      </p:sp>
      <p:sp>
        <p:nvSpPr>
          <p:cNvPr id="8" name="TextBox 7"/>
          <p:cNvSpPr txBox="1"/>
          <p:nvPr/>
        </p:nvSpPr>
        <p:spPr>
          <a:xfrm>
            <a:off x="4936883" y="4241792"/>
            <a:ext cx="1850111" cy="523220"/>
          </a:xfrm>
          <a:prstGeom prst="rect">
            <a:avLst/>
          </a:prstGeom>
          <a:solidFill>
            <a:srgbClr val="FCFFBC"/>
          </a:solidFill>
          <a:ln>
            <a:solidFill>
              <a:schemeClr val="tx1"/>
            </a:solidFill>
          </a:ln>
        </p:spPr>
        <p:txBody>
          <a:bodyPr wrap="none" rtlCol="0">
            <a:spAutoFit/>
          </a:bodyPr>
          <a:lstStyle/>
          <a:p>
            <a:r>
              <a:rPr lang="en-US" sz="2800" dirty="0" smtClean="0"/>
              <a:t>Parkinson’s</a:t>
            </a:r>
            <a:endParaRPr lang="en-US" sz="2800" dirty="0"/>
          </a:p>
        </p:txBody>
      </p:sp>
      <p:grpSp>
        <p:nvGrpSpPr>
          <p:cNvPr id="17" name="Group 16"/>
          <p:cNvGrpSpPr/>
          <p:nvPr/>
        </p:nvGrpSpPr>
        <p:grpSpPr>
          <a:xfrm>
            <a:off x="1106473" y="1234933"/>
            <a:ext cx="3002367" cy="1930929"/>
            <a:chOff x="1160505" y="1468422"/>
            <a:chExt cx="3002367" cy="1930929"/>
          </a:xfrm>
        </p:grpSpPr>
        <p:pic>
          <p:nvPicPr>
            <p:cNvPr id="11" name="Picture 10" descr="balance-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505" y="1468422"/>
              <a:ext cx="2574572" cy="1930929"/>
            </a:xfrm>
            <a:prstGeom prst="rect">
              <a:avLst/>
            </a:prstGeom>
          </p:spPr>
        </p:pic>
        <p:sp>
          <p:nvSpPr>
            <p:cNvPr id="13" name="TextBox 12"/>
            <p:cNvSpPr txBox="1"/>
            <p:nvPr/>
          </p:nvSpPr>
          <p:spPr>
            <a:xfrm>
              <a:off x="1533351" y="2353733"/>
              <a:ext cx="686606" cy="461665"/>
            </a:xfrm>
            <a:prstGeom prst="rect">
              <a:avLst/>
            </a:prstGeom>
            <a:noFill/>
          </p:spPr>
          <p:txBody>
            <a:bodyPr wrap="none" rtlCol="0">
              <a:spAutoFit/>
            </a:bodyPr>
            <a:lstStyle/>
            <a:p>
              <a:r>
                <a:rPr lang="en-US" sz="2400" dirty="0" smtClean="0"/>
                <a:t>iron</a:t>
              </a:r>
              <a:endParaRPr lang="en-US" sz="2400" dirty="0"/>
            </a:p>
          </p:txBody>
        </p:sp>
        <p:sp>
          <p:nvSpPr>
            <p:cNvPr id="14" name="TextBox 13"/>
            <p:cNvSpPr txBox="1"/>
            <p:nvPr/>
          </p:nvSpPr>
          <p:spPr>
            <a:xfrm>
              <a:off x="2542567" y="2122900"/>
              <a:ext cx="1620305" cy="461665"/>
            </a:xfrm>
            <a:prstGeom prst="rect">
              <a:avLst/>
            </a:prstGeom>
            <a:noFill/>
          </p:spPr>
          <p:txBody>
            <a:bodyPr wrap="none" rtlCol="0">
              <a:spAutoFit/>
            </a:bodyPr>
            <a:lstStyle/>
            <a:p>
              <a:r>
                <a:rPr lang="en-US" sz="2400" dirty="0"/>
                <a:t>m</a:t>
              </a:r>
              <a:r>
                <a:rPr lang="en-US" sz="2400" dirty="0" smtClean="0"/>
                <a:t>anganese</a:t>
              </a:r>
              <a:endParaRPr lang="en-US" sz="2400" dirty="0"/>
            </a:p>
          </p:txBody>
        </p:sp>
      </p:grpSp>
      <p:grpSp>
        <p:nvGrpSpPr>
          <p:cNvPr id="18" name="Group 17"/>
          <p:cNvGrpSpPr/>
          <p:nvPr/>
        </p:nvGrpSpPr>
        <p:grpSpPr>
          <a:xfrm>
            <a:off x="4920977" y="1190890"/>
            <a:ext cx="2866901" cy="1930929"/>
            <a:chOff x="4428638" y="1468422"/>
            <a:chExt cx="2866901" cy="1930929"/>
          </a:xfrm>
        </p:grpSpPr>
        <p:pic>
          <p:nvPicPr>
            <p:cNvPr id="10" name="Picture 9" descr="balance-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428638" y="1468422"/>
              <a:ext cx="2574572" cy="1930929"/>
            </a:xfrm>
            <a:prstGeom prst="rect">
              <a:avLst/>
            </a:prstGeom>
          </p:spPr>
        </p:pic>
        <p:sp>
          <p:nvSpPr>
            <p:cNvPr id="15" name="TextBox 14"/>
            <p:cNvSpPr txBox="1"/>
            <p:nvPr/>
          </p:nvSpPr>
          <p:spPr>
            <a:xfrm>
              <a:off x="4505967" y="2105966"/>
              <a:ext cx="686606" cy="461665"/>
            </a:xfrm>
            <a:prstGeom prst="rect">
              <a:avLst/>
            </a:prstGeom>
            <a:noFill/>
          </p:spPr>
          <p:txBody>
            <a:bodyPr wrap="none" rtlCol="0">
              <a:spAutoFit/>
            </a:bodyPr>
            <a:lstStyle/>
            <a:p>
              <a:r>
                <a:rPr lang="en-US" sz="2400" dirty="0" smtClean="0"/>
                <a:t>iron</a:t>
              </a:r>
              <a:endParaRPr lang="en-US" sz="2400" dirty="0"/>
            </a:p>
          </p:txBody>
        </p:sp>
        <p:sp>
          <p:nvSpPr>
            <p:cNvPr id="16" name="TextBox 15"/>
            <p:cNvSpPr txBox="1"/>
            <p:nvPr/>
          </p:nvSpPr>
          <p:spPr>
            <a:xfrm>
              <a:off x="5675234" y="2336798"/>
              <a:ext cx="1620305" cy="461665"/>
            </a:xfrm>
            <a:prstGeom prst="rect">
              <a:avLst/>
            </a:prstGeom>
            <a:noFill/>
          </p:spPr>
          <p:txBody>
            <a:bodyPr wrap="none" rtlCol="0">
              <a:spAutoFit/>
            </a:bodyPr>
            <a:lstStyle/>
            <a:p>
              <a:r>
                <a:rPr lang="en-US" sz="2400" dirty="0"/>
                <a:t>m</a:t>
              </a:r>
              <a:r>
                <a:rPr lang="en-US" sz="2400" dirty="0" smtClean="0"/>
                <a:t>anganese</a:t>
              </a:r>
              <a:endParaRPr lang="en-US" sz="2400" dirty="0"/>
            </a:p>
          </p:txBody>
        </p:sp>
      </p:grpSp>
      <p:sp>
        <p:nvSpPr>
          <p:cNvPr id="20" name="TextBox 19"/>
          <p:cNvSpPr txBox="1"/>
          <p:nvPr/>
        </p:nvSpPr>
        <p:spPr>
          <a:xfrm>
            <a:off x="1106473" y="5115643"/>
            <a:ext cx="7038348" cy="1384995"/>
          </a:xfrm>
          <a:prstGeom prst="rect">
            <a:avLst/>
          </a:prstGeom>
          <a:solidFill>
            <a:srgbClr val="FFF9A2"/>
          </a:solidFill>
          <a:ln>
            <a:solidFill>
              <a:schemeClr val="tx1"/>
            </a:solidFill>
          </a:ln>
        </p:spPr>
        <p:txBody>
          <a:bodyPr wrap="square" rtlCol="0">
            <a:spAutoFit/>
          </a:bodyPr>
          <a:lstStyle/>
          <a:p>
            <a:r>
              <a:rPr lang="en-US" sz="2800" dirty="0" smtClean="0"/>
              <a:t>Glyphosate </a:t>
            </a:r>
            <a:r>
              <a:rPr lang="en-US" sz="2800" dirty="0"/>
              <a:t>disrupts the body’s ability to distribute the minerals safely: Everybody walks a tight rope between deficiency and </a:t>
            </a:r>
            <a:r>
              <a:rPr lang="en-US" sz="2800" dirty="0" smtClean="0"/>
              <a:t>toxicity</a:t>
            </a:r>
            <a:endParaRPr lang="en-US" sz="2800" dirty="0"/>
          </a:p>
        </p:txBody>
      </p:sp>
    </p:spTree>
    <p:extLst>
      <p:ext uri="{BB962C8B-B14F-4D97-AF65-F5344CB8AC3E}">
        <p14:creationId xmlns:p14="http://schemas.microsoft.com/office/powerpoint/2010/main" val="3207348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solidFill>
                  <a:srgbClr val="FF0000"/>
                </a:solidFill>
              </a:rPr>
              <a:t>Glyphosate and mitochondria</a:t>
            </a:r>
          </a:p>
          <a:p>
            <a:r>
              <a:rPr lang="en-US" dirty="0" smtClean="0"/>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18040041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6624" y="1731202"/>
            <a:ext cx="4090783" cy="1754327"/>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Glyphosate &amp; </a:t>
            </a:r>
          </a:p>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Mitochondria</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4248039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Pesticides and</a:t>
            </a:r>
            <a:br>
              <a:rPr lang="en-US" b="1" dirty="0" smtClean="0"/>
            </a:br>
            <a:r>
              <a:rPr lang="en-US" b="1" dirty="0" smtClean="0"/>
              <a:t> </a:t>
            </a:r>
            <a:r>
              <a:rPr lang="en-US" b="1" dirty="0" err="1" smtClean="0"/>
              <a:t>Neuroinflammatory</a:t>
            </a:r>
            <a:r>
              <a:rPr lang="en-US" b="1" dirty="0" smtClean="0"/>
              <a:t> Response</a:t>
            </a:r>
            <a:r>
              <a:rPr lang="en-US" b="1" dirty="0" smtClean="0">
                <a:solidFill>
                  <a:srgbClr val="FF0000"/>
                </a:solidFill>
              </a:rPr>
              <a:t>*</a:t>
            </a:r>
            <a:endParaRPr lang="en-US" b="1" dirty="0">
              <a:solidFill>
                <a:srgbClr val="FF0000"/>
              </a:solidFill>
            </a:endParaRPr>
          </a:p>
        </p:txBody>
      </p:sp>
      <p:pic>
        <p:nvPicPr>
          <p:cNvPr id="4" name="Content Placeholder 3" descr="pesticides_neuroinflammation.png"/>
          <p:cNvPicPr>
            <a:picLocks noGrp="1" noChangeAspect="1"/>
          </p:cNvPicPr>
          <p:nvPr>
            <p:ph idx="1"/>
          </p:nvPr>
        </p:nvPicPr>
        <p:blipFill>
          <a:blip r:embed="rId3">
            <a:extLst>
              <a:ext uri="{28A0092B-C50C-407E-A947-70E740481C1C}">
                <a14:useLocalDpi xmlns:a14="http://schemas.microsoft.com/office/drawing/2010/main" val="0"/>
              </a:ext>
            </a:extLst>
          </a:blip>
          <a:srcRect l="-8828" r="-8828"/>
          <a:stretch>
            <a:fillRect/>
          </a:stretch>
        </p:blipFill>
        <p:spPr/>
      </p:pic>
      <p:sp>
        <p:nvSpPr>
          <p:cNvPr id="5" name="TextBox 4"/>
          <p:cNvSpPr txBox="1"/>
          <p:nvPr/>
        </p:nvSpPr>
        <p:spPr>
          <a:xfrm>
            <a:off x="457200" y="6160030"/>
            <a:ext cx="8229600" cy="1015663"/>
          </a:xfrm>
          <a:prstGeom prst="rect">
            <a:avLst/>
          </a:prstGeom>
          <a:noFill/>
        </p:spPr>
        <p:txBody>
          <a:bodyPr wrap="square" rtlCol="0">
            <a:spAutoFit/>
          </a:bodyPr>
          <a:lstStyle/>
          <a:p>
            <a:r>
              <a:rPr lang="en-US" sz="2000" dirty="0" smtClean="0">
                <a:solidFill>
                  <a:srgbClr val="FF0000"/>
                </a:solidFill>
              </a:rPr>
              <a:t>*</a:t>
            </a:r>
            <a:r>
              <a:rPr lang="en-US" sz="2000" dirty="0" smtClean="0"/>
              <a:t>Figure 1 , HR </a:t>
            </a:r>
            <a:r>
              <a:rPr lang="en-US" sz="2000" dirty="0" err="1" smtClean="0"/>
              <a:t>Dhaini</a:t>
            </a:r>
            <a:r>
              <a:rPr lang="en-US" sz="2000" dirty="0" smtClean="0"/>
              <a:t>, Encyclopedia </a:t>
            </a:r>
            <a:r>
              <a:rPr lang="en-US" sz="2000" dirty="0"/>
              <a:t>of Neuroscience, </a:t>
            </a:r>
            <a:r>
              <a:rPr lang="en-US" sz="2000" dirty="0" smtClean="0"/>
              <a:t>Chapter </a:t>
            </a:r>
            <a:r>
              <a:rPr lang="en-US" sz="2000" dirty="0"/>
              <a:t>14</a:t>
            </a:r>
            <a:r>
              <a:rPr lang="en-US" sz="2000" dirty="0" smtClean="0"/>
              <a:t>, </a:t>
            </a:r>
          </a:p>
          <a:p>
            <a:r>
              <a:rPr lang="en-US" sz="2000" dirty="0" smtClean="0"/>
              <a:t>Springer </a:t>
            </a:r>
            <a:r>
              <a:rPr lang="en-US" sz="2000" dirty="0"/>
              <a:t>Berlin Heidelberg., </a:t>
            </a:r>
            <a:r>
              <a:rPr lang="en-US" sz="2000" dirty="0" smtClean="0"/>
              <a:t> D</a:t>
            </a:r>
            <a:r>
              <a:rPr lang="en-US" sz="2000" dirty="0"/>
              <a:t>, </a:t>
            </a:r>
            <a:r>
              <a:rPr lang="en-US" sz="2000" dirty="0" err="1"/>
              <a:t>Hirokawa</a:t>
            </a:r>
            <a:r>
              <a:rPr lang="en-US" sz="2000" dirty="0"/>
              <a:t> N, </a:t>
            </a:r>
            <a:r>
              <a:rPr lang="en-US" sz="2000" dirty="0" err="1"/>
              <a:t>Windhorst</a:t>
            </a:r>
            <a:r>
              <a:rPr lang="en-US" sz="2000" dirty="0"/>
              <a:t> U, </a:t>
            </a:r>
            <a:r>
              <a:rPr lang="en-US" sz="2000" dirty="0" smtClean="0"/>
              <a:t>Ed. pp</a:t>
            </a:r>
            <a:r>
              <a:rPr lang="en-US" sz="2000" dirty="0"/>
              <a:t>.2734-2739 </a:t>
            </a:r>
          </a:p>
          <a:p>
            <a:endParaRPr lang="en-US" sz="2000" dirty="0"/>
          </a:p>
        </p:txBody>
      </p:sp>
    </p:spTree>
    <p:extLst>
      <p:ext uri="{BB962C8B-B14F-4D97-AF65-F5344CB8AC3E}">
        <p14:creationId xmlns:p14="http://schemas.microsoft.com/office/powerpoint/2010/main" val="152328179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b="1" dirty="0" smtClean="0"/>
              <a:t>Autism and Mitochondrial Impairment</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Mitochondrial impairment is a key feature of autism, especially in the brain</a:t>
            </a:r>
          </a:p>
          <a:p>
            <a:pPr lvl="1"/>
            <a:r>
              <a:rPr lang="en-US" dirty="0" smtClean="0"/>
              <a:t>Impaired detox of glutamate by astrocytes (requires manganese)</a:t>
            </a:r>
          </a:p>
          <a:p>
            <a:pPr lvl="1"/>
            <a:r>
              <a:rPr lang="en-US" dirty="0" smtClean="0"/>
              <a:t>Excess stimulation of NMDA receptors in neurons</a:t>
            </a:r>
          </a:p>
          <a:p>
            <a:r>
              <a:rPr lang="en-US" dirty="0" smtClean="0"/>
              <a:t>Glyphosate excites NMDA receptors and prevents glutamate metabolism</a:t>
            </a:r>
            <a:endParaRPr lang="en-US" dirty="0"/>
          </a:p>
        </p:txBody>
      </p:sp>
      <p:sp>
        <p:nvSpPr>
          <p:cNvPr id="4" name="TextBox 3"/>
          <p:cNvSpPr txBox="1"/>
          <p:nvPr/>
        </p:nvSpPr>
        <p:spPr>
          <a:xfrm>
            <a:off x="184278" y="5756831"/>
            <a:ext cx="8686993" cy="923330"/>
          </a:xfrm>
          <a:prstGeom prst="rect">
            <a:avLst/>
          </a:prstGeom>
          <a:noFill/>
        </p:spPr>
        <p:txBody>
          <a:bodyPr wrap="none" rtlCol="0">
            <a:spAutoFit/>
          </a:bodyPr>
          <a:lstStyle/>
          <a:p>
            <a:r>
              <a:rPr lang="en-US" dirty="0" smtClean="0">
                <a:solidFill>
                  <a:srgbClr val="FF0000"/>
                </a:solidFill>
                <a:hlinkClick r:id="rId3"/>
              </a:rPr>
              <a:t>*</a:t>
            </a:r>
            <a:r>
              <a:rPr lang="de-DE" dirty="0"/>
              <a:t>Dayan </a:t>
            </a:r>
            <a:r>
              <a:rPr lang="de-DE" dirty="0" err="1"/>
              <a:t>Goodenowe</a:t>
            </a:r>
            <a:r>
              <a:rPr lang="de-DE" dirty="0"/>
              <a:t> </a:t>
            </a:r>
            <a:r>
              <a:rPr lang="de-DE" dirty="0" err="1"/>
              <a:t>and</a:t>
            </a:r>
            <a:r>
              <a:rPr lang="de-DE" dirty="0"/>
              <a:t> </a:t>
            </a:r>
            <a:r>
              <a:rPr lang="de-DE" dirty="0" err="1"/>
              <a:t>Elodie</a:t>
            </a:r>
            <a:r>
              <a:rPr lang="de-DE" dirty="0"/>
              <a:t> </a:t>
            </a:r>
            <a:r>
              <a:rPr lang="de-DE" dirty="0" err="1"/>
              <a:t>Pastural</a:t>
            </a:r>
            <a:r>
              <a:rPr lang="de-DE" dirty="0"/>
              <a:t> </a:t>
            </a:r>
            <a:r>
              <a:rPr lang="de-DE" dirty="0" smtClean="0"/>
              <a:t>, Chapter 4</a:t>
            </a:r>
            <a:endParaRPr lang="en-US" dirty="0">
              <a:hlinkClick r:id="rId3"/>
            </a:endParaRPr>
          </a:p>
          <a:p>
            <a:r>
              <a:rPr lang="en-US" dirty="0" smtClean="0">
                <a:hlinkClick r:id="rId3"/>
              </a:rPr>
              <a:t>.intechopen.com</a:t>
            </a:r>
            <a:r>
              <a:rPr lang="en-US" dirty="0">
                <a:hlinkClick r:id="rId3"/>
              </a:rPr>
              <a:t>/books/autism-a-neurodevelopmental-journey-from-genes-to-behaviour</a:t>
            </a:r>
            <a:r>
              <a:rPr lang="en-US" dirty="0" smtClean="0">
                <a:hlinkClick r:id="rId3"/>
              </a:rPr>
              <a:t>/</a:t>
            </a:r>
            <a:endParaRPr lang="en-US" dirty="0" smtClean="0"/>
          </a:p>
          <a:p>
            <a:r>
              <a:rPr lang="en-US" dirty="0" smtClean="0"/>
              <a:t>the</a:t>
            </a:r>
            <a:r>
              <a:rPr lang="en-US" dirty="0"/>
              <a:t>-biochemical-basis-of-autistic-behavior-and-pathology</a:t>
            </a:r>
          </a:p>
        </p:txBody>
      </p:sp>
    </p:spTree>
    <p:extLst>
      <p:ext uri="{BB962C8B-B14F-4D97-AF65-F5344CB8AC3E}">
        <p14:creationId xmlns:p14="http://schemas.microsoft.com/office/powerpoint/2010/main" val="38163038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in_damage_round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350" y="1417638"/>
            <a:ext cx="3146650" cy="3248304"/>
          </a:xfrm>
          <a:prstGeom prst="rect">
            <a:avLst/>
          </a:prstGeom>
        </p:spPr>
      </p:pic>
      <p:sp>
        <p:nvSpPr>
          <p:cNvPr id="2" name="Title 1"/>
          <p:cNvSpPr>
            <a:spLocks noGrp="1"/>
          </p:cNvSpPr>
          <p:nvPr>
            <p:ph type="title"/>
          </p:nvPr>
        </p:nvSpPr>
        <p:spPr/>
        <p:txBody>
          <a:bodyPr/>
          <a:lstStyle/>
          <a:p>
            <a:r>
              <a:rPr lang="en-US" b="1" dirty="0" smtClean="0"/>
              <a:t>Glyphosate and Glutamate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96699" y="1417638"/>
            <a:ext cx="6705600" cy="5067829"/>
          </a:xfrm>
        </p:spPr>
        <p:txBody>
          <a:bodyPr>
            <a:normAutofit fontScale="85000" lnSpcReduction="20000"/>
          </a:bodyPr>
          <a:lstStyle/>
          <a:p>
            <a:r>
              <a:rPr lang="en-US" dirty="0" smtClean="0"/>
              <a:t>Acute </a:t>
            </a:r>
            <a:r>
              <a:rPr lang="en-US" dirty="0"/>
              <a:t>exposure activates </a:t>
            </a:r>
            <a:r>
              <a:rPr lang="en-US" dirty="0" smtClean="0"/>
              <a:t>NMDA </a:t>
            </a:r>
            <a:r>
              <a:rPr lang="en-US" dirty="0"/>
              <a:t>receptors and voltage-dependent </a:t>
            </a:r>
            <a:r>
              <a:rPr lang="en-US" dirty="0" smtClean="0"/>
              <a:t>calcium channels</a:t>
            </a:r>
          </a:p>
          <a:p>
            <a:pPr lvl="1"/>
            <a:r>
              <a:rPr lang="en-US" dirty="0" smtClean="0"/>
              <a:t>Oxidative </a:t>
            </a:r>
            <a:r>
              <a:rPr lang="en-US" dirty="0"/>
              <a:t>stress and neural cell </a:t>
            </a:r>
            <a:r>
              <a:rPr lang="en-US" dirty="0" smtClean="0"/>
              <a:t>death</a:t>
            </a:r>
          </a:p>
          <a:p>
            <a:pPr lvl="1"/>
            <a:r>
              <a:rPr lang="en-US" dirty="0"/>
              <a:t>I</a:t>
            </a:r>
            <a:r>
              <a:rPr lang="en-US" dirty="0" smtClean="0"/>
              <a:t>ncreased </a:t>
            </a:r>
            <a:r>
              <a:rPr lang="en-US" dirty="0"/>
              <a:t>glutamate released into the synaptic </a:t>
            </a:r>
            <a:r>
              <a:rPr lang="en-US" dirty="0" smtClean="0"/>
              <a:t>cleft </a:t>
            </a:r>
            <a:r>
              <a:rPr lang="en-US" dirty="0" smtClean="0">
                <a:sym typeface="Wingdings"/>
              </a:rPr>
              <a:t> </a:t>
            </a:r>
            <a:r>
              <a:rPr lang="en-US" dirty="0" smtClean="0"/>
              <a:t> </a:t>
            </a:r>
            <a:r>
              <a:rPr lang="en-US" i="1" dirty="0">
                <a:solidFill>
                  <a:srgbClr val="FF0000"/>
                </a:solidFill>
              </a:rPr>
              <a:t>excessive extracellular glutamate </a:t>
            </a:r>
            <a:r>
              <a:rPr lang="en-US" i="1" dirty="0" smtClean="0">
                <a:solidFill>
                  <a:srgbClr val="FF0000"/>
                </a:solidFill>
              </a:rPr>
              <a:t>levels</a:t>
            </a:r>
          </a:p>
          <a:p>
            <a:pPr lvl="1"/>
            <a:r>
              <a:rPr lang="en-US" dirty="0" smtClean="0"/>
              <a:t>Decreased </a:t>
            </a:r>
            <a:r>
              <a:rPr lang="en-US" dirty="0"/>
              <a:t>glutathione </a:t>
            </a:r>
            <a:r>
              <a:rPr lang="en-US" dirty="0" smtClean="0"/>
              <a:t>content</a:t>
            </a:r>
          </a:p>
          <a:p>
            <a:pPr lvl="1"/>
            <a:r>
              <a:rPr lang="en-US" dirty="0"/>
              <a:t>I</a:t>
            </a:r>
            <a:r>
              <a:rPr lang="en-US" dirty="0" smtClean="0"/>
              <a:t>ncreased </a:t>
            </a:r>
            <a:r>
              <a:rPr lang="en-US" dirty="0"/>
              <a:t>peroxidation of lipids (fats)</a:t>
            </a:r>
          </a:p>
          <a:p>
            <a:endParaRPr lang="en-US" dirty="0"/>
          </a:p>
          <a:p>
            <a:r>
              <a:rPr lang="en-US" dirty="0"/>
              <a:t>Chronic </a:t>
            </a:r>
            <a:r>
              <a:rPr lang="en-US" dirty="0" smtClean="0"/>
              <a:t>exposure:</a:t>
            </a:r>
          </a:p>
          <a:p>
            <a:pPr lvl="1"/>
            <a:r>
              <a:rPr lang="en-US" dirty="0" smtClean="0"/>
              <a:t>Decreased </a:t>
            </a:r>
            <a:r>
              <a:rPr lang="en-US" dirty="0"/>
              <a:t>glutamate uptake and </a:t>
            </a:r>
            <a:r>
              <a:rPr lang="en-US" dirty="0" smtClean="0"/>
              <a:t>metabolism</a:t>
            </a:r>
          </a:p>
          <a:p>
            <a:pPr lvl="1"/>
            <a:r>
              <a:rPr lang="en-US" dirty="0" smtClean="0"/>
              <a:t>Induced </a:t>
            </a:r>
            <a:r>
              <a:rPr lang="en-US" dirty="0"/>
              <a:t>calcium </a:t>
            </a:r>
            <a:r>
              <a:rPr lang="en-US" dirty="0" smtClean="0"/>
              <a:t>uptake</a:t>
            </a:r>
          </a:p>
          <a:p>
            <a:pPr lvl="1"/>
            <a:r>
              <a:rPr lang="en-US" dirty="0" smtClean="0"/>
              <a:t>Induced </a:t>
            </a:r>
            <a:r>
              <a:rPr lang="en-US" dirty="0"/>
              <a:t>oxidative stress</a:t>
            </a:r>
          </a:p>
          <a:p>
            <a:endParaRPr lang="en-US" dirty="0"/>
          </a:p>
        </p:txBody>
      </p:sp>
      <p:sp>
        <p:nvSpPr>
          <p:cNvPr id="7" name="TextBox 6"/>
          <p:cNvSpPr txBox="1"/>
          <p:nvPr/>
        </p:nvSpPr>
        <p:spPr>
          <a:xfrm>
            <a:off x="785747" y="6485467"/>
            <a:ext cx="8358253" cy="646331"/>
          </a:xfrm>
          <a:prstGeom prst="rect">
            <a:avLst/>
          </a:prstGeom>
          <a:noFill/>
        </p:spPr>
        <p:txBody>
          <a:bodyPr wrap="none" rtlCol="0">
            <a:spAutoFit/>
          </a:bodyPr>
          <a:lstStyle/>
          <a:p>
            <a:r>
              <a:rPr lang="en-US" dirty="0" smtClean="0">
                <a:solidFill>
                  <a:srgbClr val="FF0000"/>
                </a:solidFill>
              </a:rPr>
              <a:t>*</a:t>
            </a:r>
            <a:r>
              <a:rPr lang="en-US" dirty="0" smtClean="0"/>
              <a:t>http</a:t>
            </a:r>
            <a:r>
              <a:rPr lang="en-US" dirty="0"/>
              <a:t>://</a:t>
            </a:r>
            <a:r>
              <a:rPr lang="en-US" dirty="0" err="1"/>
              <a:t>www.greenmedinfo.com</a:t>
            </a:r>
            <a:r>
              <a:rPr lang="en-US" dirty="0"/>
              <a:t>/blog/roundup-</a:t>
            </a:r>
            <a:r>
              <a:rPr lang="en-US" dirty="0" err="1"/>
              <a:t>weedkiller</a:t>
            </a:r>
            <a:r>
              <a:rPr lang="en-US" dirty="0"/>
              <a:t>-brain-damaging-neurotoxin</a:t>
            </a:r>
          </a:p>
          <a:p>
            <a:endParaRPr lang="en-US" dirty="0"/>
          </a:p>
        </p:txBody>
      </p:sp>
    </p:spTree>
    <p:extLst>
      <p:ext uri="{BB962C8B-B14F-4D97-AF65-F5344CB8AC3E}">
        <p14:creationId xmlns:p14="http://schemas.microsoft.com/office/powerpoint/2010/main" val="2097381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Wake-Sleep Cycle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“Circadian signals are more important than food or exercise for wellness. Wellness is about optimized circadian signal specificity and sensitivity.”</a:t>
            </a:r>
          </a:p>
          <a:p>
            <a:pPr marL="0" indent="0">
              <a:buNone/>
            </a:pPr>
            <a:endParaRPr lang="en-US" dirty="0" smtClean="0"/>
          </a:p>
          <a:p>
            <a:pPr marL="0" indent="0">
              <a:buNone/>
            </a:pPr>
            <a:r>
              <a:rPr lang="en-US" dirty="0" smtClean="0"/>
              <a:t>Jack </a:t>
            </a:r>
            <a:r>
              <a:rPr lang="en-US" dirty="0" err="1" smtClean="0"/>
              <a:t>Kruze</a:t>
            </a:r>
            <a:r>
              <a:rPr lang="en-US" dirty="0" smtClean="0"/>
              <a:t>, MD</a:t>
            </a:r>
            <a:endParaRPr lang="en-US" dirty="0"/>
          </a:p>
        </p:txBody>
      </p:sp>
      <p:sp>
        <p:nvSpPr>
          <p:cNvPr id="4" name="TextBox 3"/>
          <p:cNvSpPr txBox="1"/>
          <p:nvPr/>
        </p:nvSpPr>
        <p:spPr>
          <a:xfrm>
            <a:off x="1540933" y="6126163"/>
            <a:ext cx="6721286"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jackkruse.com</a:t>
            </a:r>
            <a:r>
              <a:rPr lang="en-US" sz="2000" dirty="0" smtClean="0"/>
              <a:t>/tensegrity-4-magnetism-electrons-sleep/</a:t>
            </a:r>
          </a:p>
          <a:p>
            <a:pPr algn="r"/>
            <a:r>
              <a:rPr lang="en-US" sz="2000" dirty="0" smtClean="0"/>
              <a:t>(Thanks to </a:t>
            </a:r>
            <a:r>
              <a:rPr lang="en-US" sz="2000" dirty="0" err="1" smtClean="0"/>
              <a:t>Lienke</a:t>
            </a:r>
            <a:r>
              <a:rPr lang="en-US" sz="2000" dirty="0" smtClean="0"/>
              <a:t> Katz for pointing me to Jack </a:t>
            </a:r>
            <a:r>
              <a:rPr lang="en-US" sz="2000" dirty="0" err="1" smtClean="0"/>
              <a:t>Kruze’s</a:t>
            </a:r>
            <a:r>
              <a:rPr lang="en-US" sz="2000" dirty="0" smtClean="0"/>
              <a:t> writings)</a:t>
            </a:r>
            <a:endParaRPr lang="en-US" sz="2000" dirty="0"/>
          </a:p>
        </p:txBody>
      </p:sp>
    </p:spTree>
    <p:extLst>
      <p:ext uri="{BB962C8B-B14F-4D97-AF65-F5344CB8AC3E}">
        <p14:creationId xmlns:p14="http://schemas.microsoft.com/office/powerpoint/2010/main" val="316528761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Mitochondria are Key!</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“Damage </a:t>
            </a:r>
            <a:r>
              <a:rPr lang="en-US" dirty="0"/>
              <a:t>to mitochondria is now understood to play a role in the pathogenesis of a wide range of seemingly unrelated disorders such as schizophrenia, bipolar disease, dementia, Alzheimer's disease, epilepsy, migraine headaches, strokes, neuropathic pain, Parkinson's disease, ataxia, transient ischemic attack, cardiomyopathy, coronary artery disease, chronic fatigue syndrome, fibromyalgia, retinitis </a:t>
            </a:r>
            <a:r>
              <a:rPr lang="en-US" dirty="0" err="1"/>
              <a:t>pigmentosa</a:t>
            </a:r>
            <a:r>
              <a:rPr lang="en-US" dirty="0"/>
              <a:t>, diabetes, hepatitis C, and primary biliary cirrhosis</a:t>
            </a:r>
            <a:r>
              <a:rPr lang="en-US" dirty="0" smtClean="0"/>
              <a:t>.”</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0" y="6321084"/>
            <a:ext cx="9320656" cy="400110"/>
          </a:xfrm>
          <a:prstGeom prst="rect">
            <a:avLst/>
          </a:prstGeom>
          <a:noFill/>
        </p:spPr>
        <p:txBody>
          <a:bodyPr wrap="none" rtlCol="0">
            <a:spAutoFit/>
          </a:bodyPr>
          <a:lstStyle/>
          <a:p>
            <a:r>
              <a:rPr lang="pl-PL" sz="2000" dirty="0">
                <a:solidFill>
                  <a:srgbClr val="FF0000"/>
                </a:solidFill>
              </a:rPr>
              <a:t>*</a:t>
            </a:r>
            <a:r>
              <a:rPr lang="pl-PL" sz="2000" dirty="0"/>
              <a:t>J Neustadt and SR </a:t>
            </a:r>
            <a:r>
              <a:rPr lang="pl-PL" sz="2000" dirty="0" err="1"/>
              <a:t>Pieczenik</a:t>
            </a:r>
            <a:r>
              <a:rPr lang="pl-PL" sz="2000" dirty="0"/>
              <a:t>, </a:t>
            </a:r>
            <a:r>
              <a:rPr lang="pl-PL" sz="2000" dirty="0" err="1"/>
              <a:t>Molecular</a:t>
            </a:r>
            <a:r>
              <a:rPr lang="pl-PL" sz="2000" dirty="0"/>
              <a:t> </a:t>
            </a:r>
            <a:r>
              <a:rPr lang="pl-PL" sz="2000" dirty="0" err="1"/>
              <a:t>Nutrition</a:t>
            </a:r>
            <a:r>
              <a:rPr lang="pl-PL" sz="2000" dirty="0"/>
              <a:t> and Food </a:t>
            </a:r>
            <a:r>
              <a:rPr lang="pl-PL" sz="2000" dirty="0" err="1"/>
              <a:t>Research</a:t>
            </a:r>
            <a:r>
              <a:rPr lang="pl-PL" sz="2000" dirty="0"/>
              <a:t> 2008;52:780-</a:t>
            </a:r>
            <a:r>
              <a:rPr lang="pl-PL" sz="2000" dirty="0" smtClean="0"/>
              <a:t>788</a:t>
            </a:r>
            <a:endParaRPr lang="en-US" sz="2000" dirty="0"/>
          </a:p>
        </p:txBody>
      </p:sp>
    </p:spTree>
    <p:extLst>
      <p:ext uri="{BB962C8B-B14F-4D97-AF65-F5344CB8AC3E}">
        <p14:creationId xmlns:p14="http://schemas.microsoft.com/office/powerpoint/2010/main" val="267015673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Mitochondria are Key!</a:t>
            </a:r>
            <a:endParaRPr lang="en-US" b="1"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t>“Damage </a:t>
            </a:r>
            <a:r>
              <a:rPr lang="en-US" dirty="0"/>
              <a:t>to mitochondria is now understood to play a role in the pathogenesis of a wide range of seemingly unrelated disorders such as schizophrenia, bipolar disease, dementia, Alzheimer's disease, epilepsy, migraine headaches, strokes, neuropathic pain, Parkinson's disease, ataxia, transient ischemic attack, cardiomyopathy, coronary artery disease, chronic fatigue syndrome, fibromyalgia, retinitis </a:t>
            </a:r>
            <a:r>
              <a:rPr lang="en-US" dirty="0" err="1"/>
              <a:t>pigmentosa</a:t>
            </a:r>
            <a:r>
              <a:rPr lang="en-US" dirty="0"/>
              <a:t>, diabetes, hepatitis C, and primary biliary cirrhosis</a:t>
            </a:r>
            <a:r>
              <a:rPr lang="en-US" dirty="0" smtClean="0"/>
              <a:t>.”</a:t>
            </a:r>
            <a:r>
              <a:rPr lang="en-US" dirty="0" smtClean="0">
                <a:solidFill>
                  <a:srgbClr val="FF0000"/>
                </a:solidFill>
              </a:rPr>
              <a:t>*</a:t>
            </a:r>
            <a:endParaRPr lang="en-US" dirty="0">
              <a:solidFill>
                <a:srgbClr val="FF0000"/>
              </a:solidFill>
            </a:endParaRPr>
          </a:p>
          <a:p>
            <a:endParaRPr lang="en-US" dirty="0"/>
          </a:p>
        </p:txBody>
      </p:sp>
      <p:sp>
        <p:nvSpPr>
          <p:cNvPr id="4" name="TextBox 3"/>
          <p:cNvSpPr txBox="1"/>
          <p:nvPr/>
        </p:nvSpPr>
        <p:spPr>
          <a:xfrm>
            <a:off x="0" y="6321084"/>
            <a:ext cx="9320656" cy="400110"/>
          </a:xfrm>
          <a:prstGeom prst="rect">
            <a:avLst/>
          </a:prstGeom>
          <a:noFill/>
        </p:spPr>
        <p:txBody>
          <a:bodyPr wrap="none" rtlCol="0">
            <a:spAutoFit/>
          </a:bodyPr>
          <a:lstStyle/>
          <a:p>
            <a:r>
              <a:rPr lang="pl-PL" sz="2000" dirty="0">
                <a:solidFill>
                  <a:srgbClr val="FF0000"/>
                </a:solidFill>
              </a:rPr>
              <a:t>*</a:t>
            </a:r>
            <a:r>
              <a:rPr lang="pl-PL" sz="2000" dirty="0"/>
              <a:t>J Neustadt and SR </a:t>
            </a:r>
            <a:r>
              <a:rPr lang="pl-PL" sz="2000" dirty="0" err="1"/>
              <a:t>Pieczenik</a:t>
            </a:r>
            <a:r>
              <a:rPr lang="pl-PL" sz="2000" dirty="0"/>
              <a:t>, </a:t>
            </a:r>
            <a:r>
              <a:rPr lang="pl-PL" sz="2000" dirty="0" err="1"/>
              <a:t>Molecular</a:t>
            </a:r>
            <a:r>
              <a:rPr lang="pl-PL" sz="2000" dirty="0"/>
              <a:t> </a:t>
            </a:r>
            <a:r>
              <a:rPr lang="pl-PL" sz="2000" dirty="0" err="1"/>
              <a:t>Nutrition</a:t>
            </a:r>
            <a:r>
              <a:rPr lang="pl-PL" sz="2000" dirty="0"/>
              <a:t> and Food </a:t>
            </a:r>
            <a:r>
              <a:rPr lang="pl-PL" sz="2000" dirty="0" err="1"/>
              <a:t>Research</a:t>
            </a:r>
            <a:r>
              <a:rPr lang="pl-PL" sz="2000" dirty="0"/>
              <a:t> 2008;52:780-</a:t>
            </a:r>
            <a:r>
              <a:rPr lang="pl-PL" sz="2000" dirty="0" smtClean="0"/>
              <a:t>788</a:t>
            </a:r>
            <a:endParaRPr lang="en-US" sz="2000" dirty="0"/>
          </a:p>
        </p:txBody>
      </p:sp>
      <p:sp>
        <p:nvSpPr>
          <p:cNvPr id="5" name="TextBox 4"/>
          <p:cNvSpPr txBox="1"/>
          <p:nvPr/>
        </p:nvSpPr>
        <p:spPr>
          <a:xfrm>
            <a:off x="765702" y="1758619"/>
            <a:ext cx="7271450" cy="1569660"/>
          </a:xfrm>
          <a:prstGeom prst="rect">
            <a:avLst/>
          </a:prstGeom>
          <a:solidFill>
            <a:srgbClr val="FFF9A2"/>
          </a:solidFill>
          <a:ln>
            <a:solidFill>
              <a:schemeClr val="tx1"/>
            </a:solidFill>
          </a:ln>
        </p:spPr>
        <p:txBody>
          <a:bodyPr wrap="square" rtlCol="0">
            <a:spAutoFit/>
          </a:bodyPr>
          <a:lstStyle/>
          <a:p>
            <a:pPr algn="ctr"/>
            <a:r>
              <a:rPr lang="en-US" sz="3200" dirty="0" smtClean="0"/>
              <a:t>Many of these conditions are going up in prevalence in step with glyphosate usage on corn and soy crops</a:t>
            </a:r>
            <a:endParaRPr lang="en-US" sz="3200" dirty="0"/>
          </a:p>
        </p:txBody>
      </p:sp>
      <p:sp>
        <p:nvSpPr>
          <p:cNvPr id="6" name="TextBox 5"/>
          <p:cNvSpPr txBox="1"/>
          <p:nvPr/>
        </p:nvSpPr>
        <p:spPr>
          <a:xfrm>
            <a:off x="765702" y="4120192"/>
            <a:ext cx="7545884" cy="1569660"/>
          </a:xfrm>
          <a:prstGeom prst="rect">
            <a:avLst/>
          </a:prstGeom>
          <a:solidFill>
            <a:srgbClr val="FFF9A2"/>
          </a:solidFill>
          <a:ln>
            <a:solidFill>
              <a:schemeClr val="tx1"/>
            </a:solidFill>
          </a:ln>
        </p:spPr>
        <p:txBody>
          <a:bodyPr wrap="square" rtlCol="0">
            <a:spAutoFit/>
          </a:bodyPr>
          <a:lstStyle/>
          <a:p>
            <a:pPr algn="ctr"/>
            <a:r>
              <a:rPr lang="en-US" sz="3200" dirty="0" smtClean="0"/>
              <a:t>Glyphosate makes manganese unavailable to mitochondria, and they need manganese to protect them from oxidative damage</a:t>
            </a:r>
            <a:endParaRPr lang="en-US" sz="3200" dirty="0"/>
          </a:p>
        </p:txBody>
      </p:sp>
    </p:spTree>
    <p:extLst>
      <p:ext uri="{BB962C8B-B14F-4D97-AF65-F5344CB8AC3E}">
        <p14:creationId xmlns:p14="http://schemas.microsoft.com/office/powerpoint/2010/main" val="97641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Microglia are Crucial for </a:t>
            </a:r>
            <a:br>
              <a:rPr lang="en-US" b="1" dirty="0" smtClean="0"/>
            </a:br>
            <a:r>
              <a:rPr lang="en-US" b="1" dirty="0" smtClean="0"/>
              <a:t>Synaptic Transmission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Microglia are the immune cells of the brain</a:t>
            </a:r>
          </a:p>
          <a:p>
            <a:r>
              <a:rPr lang="en-US" dirty="0" smtClean="0"/>
              <a:t>Microglia have their “fingers” on the pulse of synaptic transmission by neurons</a:t>
            </a:r>
          </a:p>
          <a:p>
            <a:r>
              <a:rPr lang="en-US" dirty="0" smtClean="0"/>
              <a:t>Microglial activation by toxic stimuli provokes astrocytes to release glutamate which is then metabolized by neurons in the mitochondria in place of sugar</a:t>
            </a:r>
            <a:endParaRPr lang="en-US" dirty="0"/>
          </a:p>
        </p:txBody>
      </p:sp>
      <p:sp>
        <p:nvSpPr>
          <p:cNvPr id="4" name="TextBox 3"/>
          <p:cNvSpPr txBox="1"/>
          <p:nvPr/>
        </p:nvSpPr>
        <p:spPr>
          <a:xfrm>
            <a:off x="765702" y="5394186"/>
            <a:ext cx="7271450" cy="523220"/>
          </a:xfrm>
          <a:prstGeom prst="rect">
            <a:avLst/>
          </a:prstGeom>
          <a:solidFill>
            <a:srgbClr val="FFF9A2"/>
          </a:solidFill>
          <a:ln>
            <a:solidFill>
              <a:schemeClr val="tx1"/>
            </a:solidFill>
          </a:ln>
        </p:spPr>
        <p:txBody>
          <a:bodyPr wrap="square" rtlCol="0">
            <a:spAutoFit/>
          </a:bodyPr>
          <a:lstStyle/>
          <a:p>
            <a:r>
              <a:rPr lang="en-US" sz="2800" dirty="0" smtClean="0"/>
              <a:t>This signals that mitochondrial complex I is sick</a:t>
            </a:r>
            <a:endParaRPr lang="en-US" sz="2800" dirty="0"/>
          </a:p>
        </p:txBody>
      </p:sp>
      <p:sp>
        <p:nvSpPr>
          <p:cNvPr id="5" name="TextBox 4"/>
          <p:cNvSpPr txBox="1"/>
          <p:nvPr/>
        </p:nvSpPr>
        <p:spPr>
          <a:xfrm>
            <a:off x="3680946" y="6457890"/>
            <a:ext cx="5463054" cy="400110"/>
          </a:xfrm>
          <a:prstGeom prst="rect">
            <a:avLst/>
          </a:prstGeom>
          <a:noFill/>
        </p:spPr>
        <p:txBody>
          <a:bodyPr wrap="none" rtlCol="0">
            <a:spAutoFit/>
          </a:bodyPr>
          <a:lstStyle/>
          <a:p>
            <a:r>
              <a:rPr lang="en-US" sz="2000" dirty="0" smtClean="0">
                <a:solidFill>
                  <a:srgbClr val="FF0000"/>
                </a:solidFill>
              </a:rPr>
              <a:t>*</a:t>
            </a:r>
            <a:r>
              <a:rPr lang="sv-SE" sz="2000" dirty="0" smtClean="0"/>
              <a:t>C </a:t>
            </a:r>
            <a:r>
              <a:rPr lang="sv-SE" sz="2000" dirty="0" err="1"/>
              <a:t>Béchade</a:t>
            </a:r>
            <a:r>
              <a:rPr lang="sv-SE" sz="2000" dirty="0"/>
              <a:t>  </a:t>
            </a:r>
            <a:r>
              <a:rPr lang="sv-SE" sz="2000" i="1" dirty="0" smtClean="0"/>
              <a:t>et al., </a:t>
            </a:r>
            <a:r>
              <a:rPr lang="fr-FR" sz="2000" i="1" dirty="0"/>
              <a:t>Front </a:t>
            </a:r>
            <a:r>
              <a:rPr lang="fr-FR" sz="2000" i="1" dirty="0" err="1"/>
              <a:t>Cell</a:t>
            </a:r>
            <a:r>
              <a:rPr lang="fr-FR" sz="2000" i="1" dirty="0"/>
              <a:t> </a:t>
            </a:r>
            <a:r>
              <a:rPr lang="fr-FR" sz="2000" i="1" dirty="0" err="1"/>
              <a:t>Neurosci</a:t>
            </a:r>
            <a:r>
              <a:rPr lang="fr-FR" sz="2000" dirty="0"/>
              <a:t>. 2013; 7: 32. </a:t>
            </a:r>
            <a:endParaRPr lang="sv-SE" sz="2000" dirty="0"/>
          </a:p>
        </p:txBody>
      </p:sp>
    </p:spTree>
    <p:extLst>
      <p:ext uri="{BB962C8B-B14F-4D97-AF65-F5344CB8AC3E}">
        <p14:creationId xmlns:p14="http://schemas.microsoft.com/office/powerpoint/2010/main" val="916594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Microglia are Crucial for </a:t>
            </a:r>
            <a:br>
              <a:rPr lang="en-US" b="1" dirty="0" smtClean="0"/>
            </a:br>
            <a:r>
              <a:rPr lang="en-US" b="1" dirty="0" smtClean="0"/>
              <a:t>Synaptic Transmission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Microglia are the immune cells of the brain</a:t>
            </a:r>
          </a:p>
          <a:p>
            <a:r>
              <a:rPr lang="en-US" dirty="0" smtClean="0"/>
              <a:t>Microglia have their “fingers” on the pulse of synaptic transmission by neurons</a:t>
            </a:r>
          </a:p>
          <a:p>
            <a:r>
              <a:rPr lang="en-US" dirty="0" smtClean="0"/>
              <a:t>Microglial activation by toxic stimuli provokes astrocytes to release </a:t>
            </a:r>
            <a:r>
              <a:rPr lang="en-US" dirty="0" smtClean="0">
                <a:solidFill>
                  <a:srgbClr val="FF0000"/>
                </a:solidFill>
              </a:rPr>
              <a:t>glutamate</a:t>
            </a:r>
            <a:r>
              <a:rPr lang="en-US" dirty="0" smtClean="0"/>
              <a:t> which is then metabolized by </a:t>
            </a:r>
            <a:r>
              <a:rPr lang="en-US" dirty="0"/>
              <a:t>neurons in the mitochondria in place of sugar</a:t>
            </a:r>
          </a:p>
          <a:p>
            <a:endParaRPr lang="en-US" dirty="0"/>
          </a:p>
        </p:txBody>
      </p:sp>
      <p:sp>
        <p:nvSpPr>
          <p:cNvPr id="5" name="TextBox 4"/>
          <p:cNvSpPr txBox="1"/>
          <p:nvPr/>
        </p:nvSpPr>
        <p:spPr>
          <a:xfrm>
            <a:off x="3680946" y="6457890"/>
            <a:ext cx="5463054" cy="400110"/>
          </a:xfrm>
          <a:prstGeom prst="rect">
            <a:avLst/>
          </a:prstGeom>
          <a:noFill/>
        </p:spPr>
        <p:txBody>
          <a:bodyPr wrap="none" rtlCol="0">
            <a:spAutoFit/>
          </a:bodyPr>
          <a:lstStyle/>
          <a:p>
            <a:r>
              <a:rPr lang="en-US" sz="2000" dirty="0" smtClean="0">
                <a:solidFill>
                  <a:srgbClr val="FF0000"/>
                </a:solidFill>
              </a:rPr>
              <a:t>*</a:t>
            </a:r>
            <a:r>
              <a:rPr lang="sv-SE" sz="2000" dirty="0" smtClean="0"/>
              <a:t>C </a:t>
            </a:r>
            <a:r>
              <a:rPr lang="sv-SE" sz="2000" dirty="0" err="1"/>
              <a:t>Béchade</a:t>
            </a:r>
            <a:r>
              <a:rPr lang="sv-SE" sz="2000" dirty="0"/>
              <a:t>  </a:t>
            </a:r>
            <a:r>
              <a:rPr lang="sv-SE" sz="2000" i="1" dirty="0" smtClean="0"/>
              <a:t>et al., </a:t>
            </a:r>
            <a:r>
              <a:rPr lang="fr-FR" sz="2000" i="1" dirty="0"/>
              <a:t>Front </a:t>
            </a:r>
            <a:r>
              <a:rPr lang="fr-FR" sz="2000" i="1" dirty="0" err="1"/>
              <a:t>Cell</a:t>
            </a:r>
            <a:r>
              <a:rPr lang="fr-FR" sz="2000" i="1" dirty="0"/>
              <a:t> </a:t>
            </a:r>
            <a:r>
              <a:rPr lang="fr-FR" sz="2000" i="1" dirty="0" err="1"/>
              <a:t>Neurosci</a:t>
            </a:r>
            <a:r>
              <a:rPr lang="fr-FR" sz="2000" dirty="0"/>
              <a:t>. 2013; 7: 32. </a:t>
            </a:r>
            <a:endParaRPr lang="sv-SE" sz="2000" dirty="0"/>
          </a:p>
        </p:txBody>
      </p:sp>
      <p:sp>
        <p:nvSpPr>
          <p:cNvPr id="6" name="TextBox 5"/>
          <p:cNvSpPr txBox="1"/>
          <p:nvPr/>
        </p:nvSpPr>
        <p:spPr>
          <a:xfrm>
            <a:off x="2565848" y="2232407"/>
            <a:ext cx="4512285" cy="954107"/>
          </a:xfrm>
          <a:prstGeom prst="rect">
            <a:avLst/>
          </a:prstGeom>
          <a:solidFill>
            <a:srgbClr val="FFF9A2"/>
          </a:solidFill>
          <a:ln>
            <a:solidFill>
              <a:schemeClr val="tx1"/>
            </a:solidFill>
          </a:ln>
        </p:spPr>
        <p:txBody>
          <a:bodyPr wrap="square" rtlCol="0">
            <a:spAutoFit/>
          </a:bodyPr>
          <a:lstStyle>
            <a:defPPr>
              <a:defRPr lang="en-US"/>
            </a:defPPr>
            <a:lvl1pPr>
              <a:defRPr sz="2800"/>
            </a:lvl1pPr>
          </a:lstStyle>
          <a:p>
            <a:r>
              <a:rPr lang="en-US" dirty="0" smtClean="0"/>
              <a:t>Glyphosate interferes with its conversion to glutamine</a:t>
            </a:r>
            <a:endParaRPr lang="en-US" dirty="0"/>
          </a:p>
        </p:txBody>
      </p:sp>
      <p:cxnSp>
        <p:nvCxnSpPr>
          <p:cNvPr id="7" name="Straight Arrow Connector 6"/>
          <p:cNvCxnSpPr/>
          <p:nvPr/>
        </p:nvCxnSpPr>
        <p:spPr>
          <a:xfrm flipH="1">
            <a:off x="5364336" y="3181882"/>
            <a:ext cx="306531" cy="7224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15792" y="5312579"/>
            <a:ext cx="6516571" cy="954107"/>
          </a:xfrm>
          <a:prstGeom prst="rect">
            <a:avLst/>
          </a:prstGeom>
          <a:solidFill>
            <a:srgbClr val="FFF9A2"/>
          </a:solidFill>
          <a:ln>
            <a:solidFill>
              <a:schemeClr val="tx1"/>
            </a:solidFill>
          </a:ln>
        </p:spPr>
        <p:txBody>
          <a:bodyPr wrap="square" rtlCol="0">
            <a:spAutoFit/>
          </a:bodyPr>
          <a:lstStyle>
            <a:defPPr>
              <a:defRPr lang="en-US"/>
            </a:defPPr>
            <a:lvl1pPr>
              <a:defRPr sz="2800"/>
            </a:lvl1pPr>
          </a:lstStyle>
          <a:p>
            <a:r>
              <a:rPr lang="en-US" dirty="0" smtClean="0"/>
              <a:t>Glutamate metabolism by mitochondria bypasses Complex I (unlike glucose)</a:t>
            </a:r>
            <a:endParaRPr lang="en-US" dirty="0"/>
          </a:p>
        </p:txBody>
      </p:sp>
    </p:spTree>
    <p:extLst>
      <p:ext uri="{BB962C8B-B14F-4D97-AF65-F5344CB8AC3E}">
        <p14:creationId xmlns:p14="http://schemas.microsoft.com/office/powerpoint/2010/main" val="2880426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Mechanisms underlying the neurotoxicity induced by </a:t>
            </a:r>
            <a:r>
              <a:rPr lang="en-US" b="1" dirty="0" smtClean="0"/>
              <a:t>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2059955"/>
            <a:ext cx="8229600" cy="2800304"/>
          </a:xfrm>
        </p:spPr>
        <p:txBody>
          <a:bodyPr/>
          <a:lstStyle/>
          <a:p>
            <a:pPr marL="0" indent="0">
              <a:buNone/>
            </a:pPr>
            <a:r>
              <a:rPr lang="en-US" dirty="0" smtClean="0"/>
              <a:t>“Taken </a:t>
            </a:r>
            <a:r>
              <a:rPr lang="en-US" dirty="0"/>
              <a:t>together, these results demonstrated that Roundup® might lead to excessive extracellular </a:t>
            </a:r>
            <a:r>
              <a:rPr lang="en-US" i="1" dirty="0">
                <a:solidFill>
                  <a:srgbClr val="FF0000"/>
                </a:solidFill>
              </a:rPr>
              <a:t>glutamate</a:t>
            </a:r>
            <a:r>
              <a:rPr lang="en-US" dirty="0">
                <a:solidFill>
                  <a:srgbClr val="FF0000"/>
                </a:solidFill>
              </a:rPr>
              <a:t> </a:t>
            </a:r>
            <a:r>
              <a:rPr lang="en-US" dirty="0"/>
              <a:t>levels and consequently to glutamate </a:t>
            </a:r>
            <a:r>
              <a:rPr lang="en-US" dirty="0" err="1"/>
              <a:t>excitotoxicity</a:t>
            </a:r>
            <a:r>
              <a:rPr lang="en-US" dirty="0"/>
              <a:t> and oxidative stress in rat hippocampus. </a:t>
            </a:r>
            <a:r>
              <a:rPr lang="en-US" dirty="0" smtClean="0"/>
              <a:t>“  - quote from abstract</a:t>
            </a:r>
            <a:endParaRPr lang="en-US" dirty="0"/>
          </a:p>
          <a:p>
            <a:endParaRPr lang="en-US" dirty="0"/>
          </a:p>
        </p:txBody>
      </p:sp>
      <p:sp>
        <p:nvSpPr>
          <p:cNvPr id="4" name="TextBox 3"/>
          <p:cNvSpPr txBox="1"/>
          <p:nvPr/>
        </p:nvSpPr>
        <p:spPr>
          <a:xfrm>
            <a:off x="2189524" y="6348986"/>
            <a:ext cx="5911294" cy="461665"/>
          </a:xfrm>
          <a:prstGeom prst="rect">
            <a:avLst/>
          </a:prstGeom>
          <a:noFill/>
        </p:spPr>
        <p:txBody>
          <a:bodyPr wrap="none" rtlCol="0">
            <a:spAutoFit/>
          </a:bodyPr>
          <a:lstStyle/>
          <a:p>
            <a:r>
              <a:rPr lang="en-US" sz="2400" dirty="0" smtClean="0">
                <a:solidFill>
                  <a:srgbClr val="FF0000"/>
                </a:solidFill>
              </a:rPr>
              <a:t>*</a:t>
            </a:r>
            <a:r>
              <a:rPr lang="en-US" sz="2400" dirty="0" smtClean="0"/>
              <a:t>D </a:t>
            </a:r>
            <a:r>
              <a:rPr lang="en-US" sz="2400" dirty="0" err="1" smtClean="0"/>
              <a:t>Cattani</a:t>
            </a:r>
            <a:r>
              <a:rPr lang="en-US" sz="2400" dirty="0"/>
              <a:t> </a:t>
            </a:r>
            <a:r>
              <a:rPr lang="en-US" sz="2400" dirty="0" smtClean="0"/>
              <a:t>et al., Toxicology </a:t>
            </a:r>
            <a:r>
              <a:rPr lang="en-US" sz="2400" dirty="0"/>
              <a:t>320 (2014) 34–45 </a:t>
            </a:r>
          </a:p>
        </p:txBody>
      </p:sp>
    </p:spTree>
    <p:extLst>
      <p:ext uri="{BB962C8B-B14F-4D97-AF65-F5344CB8AC3E}">
        <p14:creationId xmlns:p14="http://schemas.microsoft.com/office/powerpoint/2010/main" val="251244388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solidFill>
                  <a:srgbClr val="FF0000"/>
                </a:solidFill>
              </a:rPr>
              <a:t>Iron and mycoplasmas</a:t>
            </a:r>
          </a:p>
          <a:p>
            <a:r>
              <a:rPr lang="en-US" dirty="0" smtClean="0"/>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97291683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Iron is Essential but Toxic </a:t>
            </a:r>
            <a:endParaRPr lang="en-US" b="1" dirty="0"/>
          </a:p>
        </p:txBody>
      </p:sp>
      <p:sp>
        <p:nvSpPr>
          <p:cNvPr id="3" name="Content Placeholder 2"/>
          <p:cNvSpPr>
            <a:spLocks noGrp="1"/>
          </p:cNvSpPr>
          <p:nvPr>
            <p:ph idx="1"/>
          </p:nvPr>
        </p:nvSpPr>
        <p:spPr/>
        <p:txBody>
          <a:bodyPr/>
          <a:lstStyle/>
          <a:p>
            <a:r>
              <a:rPr lang="en-US" dirty="0">
                <a:sym typeface="Wingdings"/>
              </a:rPr>
              <a:t>Glyphosate interferes with </a:t>
            </a:r>
            <a:r>
              <a:rPr lang="en-US" dirty="0" err="1">
                <a:sym typeface="Wingdings"/>
              </a:rPr>
              <a:t>heme</a:t>
            </a:r>
            <a:r>
              <a:rPr lang="en-US" dirty="0">
                <a:sym typeface="Wingdings"/>
              </a:rPr>
              <a:t> </a:t>
            </a:r>
            <a:r>
              <a:rPr lang="en-US" dirty="0" smtClean="0">
                <a:sym typeface="Wingdings"/>
              </a:rPr>
              <a:t>synthesis – this greatly </a:t>
            </a:r>
            <a:r>
              <a:rPr lang="en-US" dirty="0">
                <a:sym typeface="Wingdings"/>
              </a:rPr>
              <a:t>increases the problem of free iron in the </a:t>
            </a:r>
            <a:r>
              <a:rPr lang="en-US" dirty="0" smtClean="0">
                <a:sym typeface="Wingdings"/>
              </a:rPr>
              <a:t>blood</a:t>
            </a:r>
          </a:p>
          <a:p>
            <a:r>
              <a:rPr lang="en-US" i="1" dirty="0" smtClean="0">
                <a:solidFill>
                  <a:srgbClr val="FF0000"/>
                </a:solidFill>
              </a:rPr>
              <a:t>Fenton reaction </a:t>
            </a:r>
            <a:r>
              <a:rPr lang="en-US" dirty="0" smtClean="0"/>
              <a:t>leads to hypersensitivity to hydrogen peroxide </a:t>
            </a:r>
            <a:r>
              <a:rPr lang="en-US" dirty="0" smtClean="0">
                <a:sym typeface="Wingdings"/>
              </a:rPr>
              <a:t> damage to delicate cellular membrane fatty acids </a:t>
            </a:r>
          </a:p>
          <a:p>
            <a:r>
              <a:rPr lang="en-US" dirty="0" smtClean="0">
                <a:sym typeface="Wingdings"/>
              </a:rPr>
              <a:t>“ROS” = reactive oxygen species</a:t>
            </a:r>
          </a:p>
        </p:txBody>
      </p:sp>
    </p:spTree>
    <p:extLst>
      <p:ext uri="{BB962C8B-B14F-4D97-AF65-F5344CB8AC3E}">
        <p14:creationId xmlns:p14="http://schemas.microsoft.com/office/powerpoint/2010/main" val="2697480202"/>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4" y="58508"/>
            <a:ext cx="8585200" cy="1143000"/>
          </a:xfrm>
        </p:spPr>
        <p:txBody>
          <a:bodyPr>
            <a:normAutofit fontScale="90000"/>
          </a:bodyPr>
          <a:lstStyle/>
          <a:p>
            <a:r>
              <a:rPr lang="en-US" b="1" dirty="0" smtClean="0"/>
              <a:t>Heparin Protects from ROS due to Iron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372532" y="1109133"/>
            <a:ext cx="8229600" cy="4525963"/>
          </a:xfrm>
        </p:spPr>
        <p:txBody>
          <a:bodyPr/>
          <a:lstStyle/>
          <a:p>
            <a:pPr marL="0" indent="0">
              <a:buNone/>
            </a:pPr>
            <a:r>
              <a:rPr lang="en-US" dirty="0"/>
              <a:t>Free radical </a:t>
            </a:r>
            <a:r>
              <a:rPr lang="en-US" dirty="0" smtClean="0"/>
              <a:t>production (</a:t>
            </a:r>
            <a:r>
              <a:rPr lang="en-US" i="1" dirty="0" smtClean="0">
                <a:solidFill>
                  <a:srgbClr val="FF0000"/>
                </a:solidFill>
              </a:rPr>
              <a:t>Fenton </a:t>
            </a:r>
            <a:r>
              <a:rPr lang="en-US" dirty="0" smtClean="0"/>
              <a:t>reaction):</a:t>
            </a:r>
            <a:endParaRPr lang="en-US" dirty="0"/>
          </a:p>
          <a:p>
            <a:pPr marL="0" indent="0">
              <a:buNone/>
            </a:pPr>
            <a:r>
              <a:rPr lang="en-US" dirty="0" smtClean="0"/>
              <a:t>	Fe</a:t>
            </a:r>
            <a:r>
              <a:rPr lang="en-US" dirty="0"/>
              <a:t>(II) + 0</a:t>
            </a:r>
            <a:r>
              <a:rPr lang="en-US" baseline="-25000" dirty="0"/>
              <a:t>2</a:t>
            </a:r>
            <a:r>
              <a:rPr lang="en-US" dirty="0"/>
              <a:t> + 20H</a:t>
            </a:r>
            <a:r>
              <a:rPr lang="en-US" baseline="30000" dirty="0"/>
              <a:t>-</a:t>
            </a:r>
            <a:r>
              <a:rPr lang="en-US" dirty="0"/>
              <a:t> --&gt; Fe(III)(OH</a:t>
            </a:r>
            <a:r>
              <a:rPr lang="en-US" dirty="0" smtClean="0"/>
              <a:t>)</a:t>
            </a:r>
            <a:r>
              <a:rPr lang="en-US" baseline="-25000" dirty="0"/>
              <a:t> </a:t>
            </a:r>
            <a:r>
              <a:rPr lang="en-US" baseline="-25000" dirty="0" smtClean="0"/>
              <a:t>2</a:t>
            </a:r>
            <a:r>
              <a:rPr lang="en-US" dirty="0" smtClean="0"/>
              <a:t> </a:t>
            </a:r>
            <a:r>
              <a:rPr lang="en-US" dirty="0"/>
              <a:t>+ </a:t>
            </a:r>
            <a:r>
              <a:rPr lang="en-US" dirty="0" smtClean="0"/>
              <a:t>0</a:t>
            </a:r>
            <a:r>
              <a:rPr lang="en-US" baseline="-25000" dirty="0" smtClean="0"/>
              <a:t>2</a:t>
            </a:r>
            <a:r>
              <a:rPr lang="en-US" baseline="30000" dirty="0" smtClean="0"/>
              <a:t>-</a:t>
            </a:r>
            <a:endParaRPr lang="en-US" dirty="0"/>
          </a:p>
          <a:p>
            <a:pPr marL="0" indent="0">
              <a:buNone/>
            </a:pPr>
            <a:r>
              <a:rPr lang="en-US" dirty="0"/>
              <a:t>But, in the </a:t>
            </a:r>
            <a:r>
              <a:rPr lang="en-US" dirty="0" smtClean="0"/>
              <a:t>acidic </a:t>
            </a:r>
            <a:r>
              <a:rPr lang="en-US" dirty="0"/>
              <a:t>environment of heparin:</a:t>
            </a:r>
          </a:p>
          <a:p>
            <a:pPr marL="0" indent="0">
              <a:buNone/>
            </a:pPr>
            <a:r>
              <a:rPr lang="en-US" dirty="0" smtClean="0"/>
              <a:t>	4Fe</a:t>
            </a:r>
            <a:r>
              <a:rPr lang="en-US" dirty="0"/>
              <a:t>(II) + </a:t>
            </a:r>
            <a:r>
              <a:rPr lang="en-US" dirty="0" smtClean="0"/>
              <a:t>0</a:t>
            </a:r>
            <a:r>
              <a:rPr lang="en-US" baseline="-25000" dirty="0" smtClean="0"/>
              <a:t>2</a:t>
            </a:r>
            <a:r>
              <a:rPr lang="en-US" dirty="0" smtClean="0"/>
              <a:t> </a:t>
            </a:r>
            <a:r>
              <a:rPr lang="en-US" dirty="0"/>
              <a:t>+ 4H+ --&gt; 4Fe(III) + </a:t>
            </a:r>
            <a:r>
              <a:rPr lang="en-US" dirty="0" smtClean="0"/>
              <a:t>2H</a:t>
            </a:r>
            <a:r>
              <a:rPr lang="en-US" baseline="-25000" dirty="0" smtClean="0"/>
              <a:t>2</a:t>
            </a:r>
            <a:r>
              <a:rPr lang="en-US" dirty="0" smtClean="0"/>
              <a:t>0</a:t>
            </a:r>
            <a:endParaRPr lang="en-US" dirty="0"/>
          </a:p>
          <a:p>
            <a:endParaRPr lang="en-US" dirty="0"/>
          </a:p>
        </p:txBody>
      </p:sp>
      <p:pic>
        <p:nvPicPr>
          <p:cNvPr id="18" name="Content Placeholder 3" descr="heparan_sulfate.png"/>
          <p:cNvPicPr>
            <a:picLocks noChangeAspect="1"/>
          </p:cNvPicPr>
          <p:nvPr/>
        </p:nvPicPr>
        <p:blipFill>
          <a:blip r:embed="rId2"/>
          <a:srcRect l="-11781" r="-11781"/>
          <a:stretch>
            <a:fillRect/>
          </a:stretch>
        </p:blipFill>
        <p:spPr>
          <a:xfrm>
            <a:off x="1716075" y="3539054"/>
            <a:ext cx="4803245" cy="2641600"/>
          </a:xfrm>
          <a:prstGeom prst="rect">
            <a:avLst/>
          </a:prstGeom>
        </p:spPr>
      </p:pic>
      <p:sp>
        <p:nvSpPr>
          <p:cNvPr id="4" name="TextBox 3"/>
          <p:cNvSpPr txBox="1"/>
          <p:nvPr/>
        </p:nvSpPr>
        <p:spPr>
          <a:xfrm>
            <a:off x="7162803" y="854375"/>
            <a:ext cx="1569961" cy="461665"/>
          </a:xfrm>
          <a:prstGeom prst="rect">
            <a:avLst/>
          </a:prstGeom>
          <a:solidFill>
            <a:srgbClr val="FCFFBC"/>
          </a:solidFill>
          <a:ln>
            <a:solidFill>
              <a:schemeClr val="tx1"/>
            </a:solidFill>
          </a:ln>
        </p:spPr>
        <p:txBody>
          <a:bodyPr wrap="none" rtlCol="0">
            <a:spAutoFit/>
          </a:bodyPr>
          <a:lstStyle/>
          <a:p>
            <a:r>
              <a:rPr lang="en-US" sz="2400" dirty="0" smtClean="0"/>
              <a:t>superoxide</a:t>
            </a:r>
            <a:endParaRPr lang="en-US" sz="2400" dirty="0"/>
          </a:p>
        </p:txBody>
      </p:sp>
      <p:sp>
        <p:nvSpPr>
          <p:cNvPr id="6" name="TextBox 5"/>
          <p:cNvSpPr txBox="1"/>
          <p:nvPr/>
        </p:nvSpPr>
        <p:spPr>
          <a:xfrm>
            <a:off x="6993476" y="2118233"/>
            <a:ext cx="915635" cy="507832"/>
          </a:xfrm>
          <a:prstGeom prst="rect">
            <a:avLst/>
          </a:prstGeom>
          <a:solidFill>
            <a:srgbClr val="FCFFBC"/>
          </a:solidFill>
          <a:ln>
            <a:solidFill>
              <a:schemeClr val="tx1"/>
            </a:solidFill>
          </a:ln>
        </p:spPr>
        <p:txBody>
          <a:bodyPr wrap="none" rtlCol="0">
            <a:spAutoFit/>
          </a:bodyPr>
          <a:lstStyle/>
          <a:p>
            <a:r>
              <a:rPr lang="en-US" sz="2400" dirty="0" smtClean="0"/>
              <a:t>water</a:t>
            </a:r>
            <a:endParaRPr lang="en-US" sz="2400" dirty="0"/>
          </a:p>
        </p:txBody>
      </p:sp>
      <p:sp>
        <p:nvSpPr>
          <p:cNvPr id="8" name="Freeform 7"/>
          <p:cNvSpPr/>
          <p:nvPr/>
        </p:nvSpPr>
        <p:spPr>
          <a:xfrm>
            <a:off x="6807210" y="2568268"/>
            <a:ext cx="711200" cy="763694"/>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128940" y="1337735"/>
            <a:ext cx="711200" cy="694267"/>
          </a:xfrm>
          <a:custGeom>
            <a:avLst/>
            <a:gdLst>
              <a:gd name="connsiteX0" fmla="*/ 711200 w 711200"/>
              <a:gd name="connsiteY0" fmla="*/ 0 h 694267"/>
              <a:gd name="connsiteX1" fmla="*/ 321733 w 711200"/>
              <a:gd name="connsiteY1" fmla="*/ 575734 h 694267"/>
              <a:gd name="connsiteX2" fmla="*/ 0 w 711200"/>
              <a:gd name="connsiteY2" fmla="*/ 694267 h 694267"/>
            </a:gdLst>
            <a:ahLst/>
            <a:cxnLst>
              <a:cxn ang="0">
                <a:pos x="connsiteX0" y="connsiteY0"/>
              </a:cxn>
              <a:cxn ang="0">
                <a:pos x="connsiteX1" y="connsiteY1"/>
              </a:cxn>
              <a:cxn ang="0">
                <a:pos x="connsiteX2" y="connsiteY2"/>
              </a:cxn>
            </a:cxnLst>
            <a:rect l="l" t="t" r="r" b="b"/>
            <a:pathLst>
              <a:path w="711200" h="694267">
                <a:moveTo>
                  <a:pt x="711200" y="0"/>
                </a:moveTo>
                <a:cubicBezTo>
                  <a:pt x="575733" y="230011"/>
                  <a:pt x="440266" y="460023"/>
                  <a:pt x="321733" y="575734"/>
                </a:cubicBezTo>
                <a:cubicBezTo>
                  <a:pt x="203200" y="691445"/>
                  <a:pt x="0" y="694267"/>
                  <a:pt x="0" y="694267"/>
                </a:cubicBezTo>
              </a:path>
            </a:pathLst>
          </a:custGeom>
          <a:ln w="5715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2481828" y="6310107"/>
            <a:ext cx="6388287" cy="461665"/>
          </a:xfrm>
          <a:prstGeom prst="rect">
            <a:avLst/>
          </a:prstGeom>
          <a:noFill/>
        </p:spPr>
        <p:txBody>
          <a:bodyPr wrap="none" rtlCol="0">
            <a:spAutoFit/>
          </a:bodyPr>
          <a:lstStyle/>
          <a:p>
            <a:r>
              <a:rPr lang="fr-FR" sz="2400" dirty="0">
                <a:solidFill>
                  <a:srgbClr val="FF0000"/>
                </a:solidFill>
              </a:rPr>
              <a:t>*</a:t>
            </a:r>
            <a:r>
              <a:rPr lang="fr-FR" sz="2400" dirty="0"/>
              <a:t>M.A. Ross et al., </a:t>
            </a:r>
            <a:r>
              <a:rPr lang="fr-FR" sz="2400" dirty="0" err="1"/>
              <a:t>Biochem</a:t>
            </a:r>
            <a:r>
              <a:rPr lang="fr-FR" sz="2400" dirty="0"/>
              <a:t>. J. 1992, 286, 717-720.</a:t>
            </a:r>
            <a:endParaRPr lang="en-US" sz="2400" dirty="0"/>
          </a:p>
        </p:txBody>
      </p:sp>
      <p:grpSp>
        <p:nvGrpSpPr>
          <p:cNvPr id="7" name="Group 6"/>
          <p:cNvGrpSpPr/>
          <p:nvPr/>
        </p:nvGrpSpPr>
        <p:grpSpPr>
          <a:xfrm>
            <a:off x="2519928" y="3420269"/>
            <a:ext cx="3263318" cy="2669814"/>
            <a:chOff x="2519928" y="3420269"/>
            <a:chExt cx="3263318" cy="2669814"/>
          </a:xfrm>
        </p:grpSpPr>
        <p:sp>
          <p:nvSpPr>
            <p:cNvPr id="5" name="Freeform 4"/>
            <p:cNvSpPr/>
            <p:nvPr/>
          </p:nvSpPr>
          <p:spPr>
            <a:xfrm>
              <a:off x="2519928" y="4450175"/>
              <a:ext cx="870761" cy="762804"/>
            </a:xfrm>
            <a:custGeom>
              <a:avLst/>
              <a:gdLst>
                <a:gd name="connsiteX0" fmla="*/ 120295 w 870761"/>
                <a:gd name="connsiteY0" fmla="*/ 45625 h 762804"/>
                <a:gd name="connsiteX1" fmla="*/ 18695 w 870761"/>
                <a:gd name="connsiteY1" fmla="*/ 667925 h 762804"/>
                <a:gd name="connsiteX2" fmla="*/ 513995 w 870761"/>
                <a:gd name="connsiteY2" fmla="*/ 744125 h 762804"/>
                <a:gd name="connsiteX3" fmla="*/ 869595 w 870761"/>
                <a:gd name="connsiteY3" fmla="*/ 502825 h 762804"/>
                <a:gd name="connsiteX4" fmla="*/ 615595 w 870761"/>
                <a:gd name="connsiteY4" fmla="*/ 172625 h 762804"/>
                <a:gd name="connsiteX5" fmla="*/ 272695 w 870761"/>
                <a:gd name="connsiteY5" fmla="*/ 58325 h 762804"/>
                <a:gd name="connsiteX6" fmla="*/ 120295 w 870761"/>
                <a:gd name="connsiteY6" fmla="*/ 45625 h 76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61" h="762804">
                  <a:moveTo>
                    <a:pt x="120295" y="45625"/>
                  </a:moveTo>
                  <a:cubicBezTo>
                    <a:pt x="77962" y="147225"/>
                    <a:pt x="-46922" y="551508"/>
                    <a:pt x="18695" y="667925"/>
                  </a:cubicBezTo>
                  <a:cubicBezTo>
                    <a:pt x="84312" y="784342"/>
                    <a:pt x="372178" y="771642"/>
                    <a:pt x="513995" y="744125"/>
                  </a:cubicBezTo>
                  <a:cubicBezTo>
                    <a:pt x="655812" y="716608"/>
                    <a:pt x="852662" y="598075"/>
                    <a:pt x="869595" y="502825"/>
                  </a:cubicBezTo>
                  <a:cubicBezTo>
                    <a:pt x="886528" y="407575"/>
                    <a:pt x="715078" y="246708"/>
                    <a:pt x="615595" y="172625"/>
                  </a:cubicBezTo>
                  <a:cubicBezTo>
                    <a:pt x="516112" y="98542"/>
                    <a:pt x="348895" y="75258"/>
                    <a:pt x="272695" y="58325"/>
                  </a:cubicBezTo>
                  <a:cubicBezTo>
                    <a:pt x="196495" y="41392"/>
                    <a:pt x="162628" y="-55975"/>
                    <a:pt x="120295" y="4562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308494" y="3420269"/>
              <a:ext cx="870761" cy="762804"/>
            </a:xfrm>
            <a:custGeom>
              <a:avLst/>
              <a:gdLst>
                <a:gd name="connsiteX0" fmla="*/ 120295 w 870761"/>
                <a:gd name="connsiteY0" fmla="*/ 45625 h 762804"/>
                <a:gd name="connsiteX1" fmla="*/ 18695 w 870761"/>
                <a:gd name="connsiteY1" fmla="*/ 667925 h 762804"/>
                <a:gd name="connsiteX2" fmla="*/ 513995 w 870761"/>
                <a:gd name="connsiteY2" fmla="*/ 744125 h 762804"/>
                <a:gd name="connsiteX3" fmla="*/ 869595 w 870761"/>
                <a:gd name="connsiteY3" fmla="*/ 502825 h 762804"/>
                <a:gd name="connsiteX4" fmla="*/ 615595 w 870761"/>
                <a:gd name="connsiteY4" fmla="*/ 172625 h 762804"/>
                <a:gd name="connsiteX5" fmla="*/ 272695 w 870761"/>
                <a:gd name="connsiteY5" fmla="*/ 58325 h 762804"/>
                <a:gd name="connsiteX6" fmla="*/ 120295 w 870761"/>
                <a:gd name="connsiteY6" fmla="*/ 45625 h 76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61" h="762804">
                  <a:moveTo>
                    <a:pt x="120295" y="45625"/>
                  </a:moveTo>
                  <a:cubicBezTo>
                    <a:pt x="77962" y="147225"/>
                    <a:pt x="-46922" y="551508"/>
                    <a:pt x="18695" y="667925"/>
                  </a:cubicBezTo>
                  <a:cubicBezTo>
                    <a:pt x="84312" y="784342"/>
                    <a:pt x="372178" y="771642"/>
                    <a:pt x="513995" y="744125"/>
                  </a:cubicBezTo>
                  <a:cubicBezTo>
                    <a:pt x="655812" y="716608"/>
                    <a:pt x="852662" y="598075"/>
                    <a:pt x="869595" y="502825"/>
                  </a:cubicBezTo>
                  <a:cubicBezTo>
                    <a:pt x="886528" y="407575"/>
                    <a:pt x="715078" y="246708"/>
                    <a:pt x="615595" y="172625"/>
                  </a:cubicBezTo>
                  <a:cubicBezTo>
                    <a:pt x="516112" y="98542"/>
                    <a:pt x="348895" y="75258"/>
                    <a:pt x="272695" y="58325"/>
                  </a:cubicBezTo>
                  <a:cubicBezTo>
                    <a:pt x="196495" y="41392"/>
                    <a:pt x="162628" y="-55975"/>
                    <a:pt x="120295" y="4562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4477105" y="5327279"/>
              <a:ext cx="870761" cy="762804"/>
            </a:xfrm>
            <a:custGeom>
              <a:avLst/>
              <a:gdLst>
                <a:gd name="connsiteX0" fmla="*/ 120295 w 870761"/>
                <a:gd name="connsiteY0" fmla="*/ 45625 h 762804"/>
                <a:gd name="connsiteX1" fmla="*/ 18695 w 870761"/>
                <a:gd name="connsiteY1" fmla="*/ 667925 h 762804"/>
                <a:gd name="connsiteX2" fmla="*/ 513995 w 870761"/>
                <a:gd name="connsiteY2" fmla="*/ 744125 h 762804"/>
                <a:gd name="connsiteX3" fmla="*/ 869595 w 870761"/>
                <a:gd name="connsiteY3" fmla="*/ 502825 h 762804"/>
                <a:gd name="connsiteX4" fmla="*/ 615595 w 870761"/>
                <a:gd name="connsiteY4" fmla="*/ 172625 h 762804"/>
                <a:gd name="connsiteX5" fmla="*/ 272695 w 870761"/>
                <a:gd name="connsiteY5" fmla="*/ 58325 h 762804"/>
                <a:gd name="connsiteX6" fmla="*/ 120295 w 870761"/>
                <a:gd name="connsiteY6" fmla="*/ 45625 h 76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61" h="762804">
                  <a:moveTo>
                    <a:pt x="120295" y="45625"/>
                  </a:moveTo>
                  <a:cubicBezTo>
                    <a:pt x="77962" y="147225"/>
                    <a:pt x="-46922" y="551508"/>
                    <a:pt x="18695" y="667925"/>
                  </a:cubicBezTo>
                  <a:cubicBezTo>
                    <a:pt x="84312" y="784342"/>
                    <a:pt x="372178" y="771642"/>
                    <a:pt x="513995" y="744125"/>
                  </a:cubicBezTo>
                  <a:cubicBezTo>
                    <a:pt x="655812" y="716608"/>
                    <a:pt x="852662" y="598075"/>
                    <a:pt x="869595" y="502825"/>
                  </a:cubicBezTo>
                  <a:cubicBezTo>
                    <a:pt x="886528" y="407575"/>
                    <a:pt x="715078" y="246708"/>
                    <a:pt x="615595" y="172625"/>
                  </a:cubicBezTo>
                  <a:cubicBezTo>
                    <a:pt x="516112" y="98542"/>
                    <a:pt x="348895" y="75258"/>
                    <a:pt x="272695" y="58325"/>
                  </a:cubicBezTo>
                  <a:cubicBezTo>
                    <a:pt x="196495" y="41392"/>
                    <a:pt x="162628" y="-55975"/>
                    <a:pt x="120295" y="4562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4912485" y="4068773"/>
              <a:ext cx="870761" cy="762804"/>
            </a:xfrm>
            <a:custGeom>
              <a:avLst/>
              <a:gdLst>
                <a:gd name="connsiteX0" fmla="*/ 120295 w 870761"/>
                <a:gd name="connsiteY0" fmla="*/ 45625 h 762804"/>
                <a:gd name="connsiteX1" fmla="*/ 18695 w 870761"/>
                <a:gd name="connsiteY1" fmla="*/ 667925 h 762804"/>
                <a:gd name="connsiteX2" fmla="*/ 513995 w 870761"/>
                <a:gd name="connsiteY2" fmla="*/ 744125 h 762804"/>
                <a:gd name="connsiteX3" fmla="*/ 869595 w 870761"/>
                <a:gd name="connsiteY3" fmla="*/ 502825 h 762804"/>
                <a:gd name="connsiteX4" fmla="*/ 615595 w 870761"/>
                <a:gd name="connsiteY4" fmla="*/ 172625 h 762804"/>
                <a:gd name="connsiteX5" fmla="*/ 272695 w 870761"/>
                <a:gd name="connsiteY5" fmla="*/ 58325 h 762804"/>
                <a:gd name="connsiteX6" fmla="*/ 120295 w 870761"/>
                <a:gd name="connsiteY6" fmla="*/ 45625 h 76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61" h="762804">
                  <a:moveTo>
                    <a:pt x="120295" y="45625"/>
                  </a:moveTo>
                  <a:cubicBezTo>
                    <a:pt x="77962" y="147225"/>
                    <a:pt x="-46922" y="551508"/>
                    <a:pt x="18695" y="667925"/>
                  </a:cubicBezTo>
                  <a:cubicBezTo>
                    <a:pt x="84312" y="784342"/>
                    <a:pt x="372178" y="771642"/>
                    <a:pt x="513995" y="744125"/>
                  </a:cubicBezTo>
                  <a:cubicBezTo>
                    <a:pt x="655812" y="716608"/>
                    <a:pt x="852662" y="598075"/>
                    <a:pt x="869595" y="502825"/>
                  </a:cubicBezTo>
                  <a:cubicBezTo>
                    <a:pt x="886528" y="407575"/>
                    <a:pt x="715078" y="246708"/>
                    <a:pt x="615595" y="172625"/>
                  </a:cubicBezTo>
                  <a:cubicBezTo>
                    <a:pt x="516112" y="98542"/>
                    <a:pt x="348895" y="75258"/>
                    <a:pt x="272695" y="58325"/>
                  </a:cubicBezTo>
                  <a:cubicBezTo>
                    <a:pt x="196495" y="41392"/>
                    <a:pt x="162628" y="-55975"/>
                    <a:pt x="120295" y="4562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3352589" y="4780777"/>
              <a:ext cx="870761" cy="762804"/>
            </a:xfrm>
            <a:custGeom>
              <a:avLst/>
              <a:gdLst>
                <a:gd name="connsiteX0" fmla="*/ 120295 w 870761"/>
                <a:gd name="connsiteY0" fmla="*/ 45625 h 762804"/>
                <a:gd name="connsiteX1" fmla="*/ 18695 w 870761"/>
                <a:gd name="connsiteY1" fmla="*/ 667925 h 762804"/>
                <a:gd name="connsiteX2" fmla="*/ 513995 w 870761"/>
                <a:gd name="connsiteY2" fmla="*/ 744125 h 762804"/>
                <a:gd name="connsiteX3" fmla="*/ 869595 w 870761"/>
                <a:gd name="connsiteY3" fmla="*/ 502825 h 762804"/>
                <a:gd name="connsiteX4" fmla="*/ 615595 w 870761"/>
                <a:gd name="connsiteY4" fmla="*/ 172625 h 762804"/>
                <a:gd name="connsiteX5" fmla="*/ 272695 w 870761"/>
                <a:gd name="connsiteY5" fmla="*/ 58325 h 762804"/>
                <a:gd name="connsiteX6" fmla="*/ 120295 w 870761"/>
                <a:gd name="connsiteY6" fmla="*/ 45625 h 76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761" h="762804">
                  <a:moveTo>
                    <a:pt x="120295" y="45625"/>
                  </a:moveTo>
                  <a:cubicBezTo>
                    <a:pt x="77962" y="147225"/>
                    <a:pt x="-46922" y="551508"/>
                    <a:pt x="18695" y="667925"/>
                  </a:cubicBezTo>
                  <a:cubicBezTo>
                    <a:pt x="84312" y="784342"/>
                    <a:pt x="372178" y="771642"/>
                    <a:pt x="513995" y="744125"/>
                  </a:cubicBezTo>
                  <a:cubicBezTo>
                    <a:pt x="655812" y="716608"/>
                    <a:pt x="852662" y="598075"/>
                    <a:pt x="869595" y="502825"/>
                  </a:cubicBezTo>
                  <a:cubicBezTo>
                    <a:pt x="886528" y="407575"/>
                    <a:pt x="715078" y="246708"/>
                    <a:pt x="615595" y="172625"/>
                  </a:cubicBezTo>
                  <a:cubicBezTo>
                    <a:pt x="516112" y="98542"/>
                    <a:pt x="348895" y="75258"/>
                    <a:pt x="272695" y="58325"/>
                  </a:cubicBezTo>
                  <a:cubicBezTo>
                    <a:pt x="196495" y="41392"/>
                    <a:pt x="162628" y="-55975"/>
                    <a:pt x="120295" y="4562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4698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167361" y="1472183"/>
            <a:ext cx="7100105" cy="3046988"/>
          </a:xfrm>
          <a:prstGeom prst="rect">
            <a:avLst/>
          </a:prstGeom>
          <a:solidFill>
            <a:srgbClr val="FFFABC"/>
          </a:solidFill>
          <a:ln>
            <a:solidFill>
              <a:schemeClr val="tx1"/>
            </a:solidFill>
          </a:ln>
        </p:spPr>
        <p:txBody>
          <a:bodyPr wrap="square" rtlCol="0">
            <a:spAutoFit/>
          </a:bodyPr>
          <a:lstStyle/>
          <a:p>
            <a:r>
              <a:rPr lang="en-US" sz="3200" dirty="0" smtClean="0"/>
              <a:t>“Chronic </a:t>
            </a:r>
            <a:r>
              <a:rPr lang="en-US" sz="3200" dirty="0"/>
              <a:t>and age-related </a:t>
            </a:r>
            <a:r>
              <a:rPr lang="en-US" sz="3200" dirty="0" smtClean="0"/>
              <a:t>increases </a:t>
            </a:r>
            <a:r>
              <a:rPr lang="en-US" sz="3200" dirty="0"/>
              <a:t>in </a:t>
            </a:r>
            <a:r>
              <a:rPr lang="en-US" sz="3200" dirty="0" smtClean="0"/>
              <a:t>ROS </a:t>
            </a:r>
            <a:r>
              <a:rPr lang="en-US" sz="3200" dirty="0"/>
              <a:t>production will cause mitochondrial damage and dysfunction that perpetuate a catastrophic cycle of cellular injury, further </a:t>
            </a:r>
            <a:r>
              <a:rPr lang="en-US" sz="3200" dirty="0" smtClean="0"/>
              <a:t>ROS </a:t>
            </a:r>
            <a:r>
              <a:rPr lang="en-US" sz="3200" dirty="0"/>
              <a:t>generation, mitochondrial decline, and cell death</a:t>
            </a:r>
            <a:r>
              <a:rPr lang="en-US" sz="3200" dirty="0" smtClean="0"/>
              <a:t>.”</a:t>
            </a:r>
            <a:r>
              <a:rPr lang="en-US" sz="3200" dirty="0" smtClean="0">
                <a:solidFill>
                  <a:srgbClr val="FF0000"/>
                </a:solidFill>
              </a:rPr>
              <a:t>*</a:t>
            </a:r>
            <a:endParaRPr lang="en-US" sz="3200" dirty="0">
              <a:solidFill>
                <a:srgbClr val="FF0000"/>
              </a:solidFill>
            </a:endParaRPr>
          </a:p>
        </p:txBody>
      </p:sp>
      <p:sp>
        <p:nvSpPr>
          <p:cNvPr id="5" name="TextBox 4"/>
          <p:cNvSpPr txBox="1"/>
          <p:nvPr/>
        </p:nvSpPr>
        <p:spPr>
          <a:xfrm>
            <a:off x="2141269" y="6376302"/>
            <a:ext cx="6126197" cy="461665"/>
          </a:xfrm>
          <a:prstGeom prst="rect">
            <a:avLst/>
          </a:prstGeom>
          <a:noFill/>
        </p:spPr>
        <p:txBody>
          <a:bodyPr wrap="none" rtlCol="0">
            <a:spAutoFit/>
          </a:bodyPr>
          <a:lstStyle/>
          <a:p>
            <a:r>
              <a:rPr lang="da-DK" sz="2400" dirty="0" smtClean="0"/>
              <a:t>.</a:t>
            </a:r>
            <a:r>
              <a:rPr lang="da-DK" sz="2400" dirty="0" smtClean="0">
                <a:solidFill>
                  <a:srgbClr val="FF0000"/>
                </a:solidFill>
              </a:rPr>
              <a:t>* </a:t>
            </a:r>
            <a:r>
              <a:rPr lang="da-DK" sz="2400" dirty="0"/>
              <a:t>S.W. </a:t>
            </a:r>
            <a:r>
              <a:rPr lang="da-DK" sz="2400" dirty="0" err="1"/>
              <a:t>Ballinger</a:t>
            </a:r>
            <a:r>
              <a:rPr lang="da-DK" sz="2400" dirty="0"/>
              <a:t> et al., </a:t>
            </a:r>
            <a:r>
              <a:rPr lang="da-DK" sz="2400" dirty="0" err="1"/>
              <a:t>Circ</a:t>
            </a:r>
            <a:r>
              <a:rPr lang="da-DK" sz="2400" dirty="0"/>
              <a:t> Res. </a:t>
            </a:r>
            <a:r>
              <a:rPr lang="da-DK" sz="2400" dirty="0" smtClean="0"/>
              <a:t>2000;86. P. 965</a:t>
            </a:r>
            <a:endParaRPr lang="en-US" sz="2400" dirty="0"/>
          </a:p>
        </p:txBody>
      </p:sp>
    </p:spTree>
    <p:extLst>
      <p:ext uri="{BB962C8B-B14F-4D97-AF65-F5344CB8AC3E}">
        <p14:creationId xmlns:p14="http://schemas.microsoft.com/office/powerpoint/2010/main" val="173968971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Eventually the Mitochondria Become so Impaired that they can’t produce ATP</a:t>
            </a:r>
            <a:endParaRPr lang="en-US" sz="3600" b="1" dirty="0"/>
          </a:p>
        </p:txBody>
      </p:sp>
      <p:sp>
        <p:nvSpPr>
          <p:cNvPr id="3" name="Content Placeholder 2"/>
          <p:cNvSpPr>
            <a:spLocks noGrp="1"/>
          </p:cNvSpPr>
          <p:nvPr>
            <p:ph idx="1"/>
          </p:nvPr>
        </p:nvSpPr>
        <p:spPr>
          <a:xfrm>
            <a:off x="220133" y="1663822"/>
            <a:ext cx="8466667" cy="2324628"/>
          </a:xfrm>
        </p:spPr>
        <p:txBody>
          <a:bodyPr>
            <a:normAutofit fontScale="92500" lnSpcReduction="20000"/>
          </a:bodyPr>
          <a:lstStyle/>
          <a:p>
            <a:r>
              <a:rPr lang="en-US" dirty="0" smtClean="0"/>
              <a:t>Is this why mycoplasmas come into play??</a:t>
            </a:r>
          </a:p>
          <a:p>
            <a:r>
              <a:rPr lang="en-US" dirty="0" smtClean="0"/>
              <a:t>Mycoplasmas are tiny bacteria </a:t>
            </a:r>
            <a:r>
              <a:rPr lang="en-US" i="1" dirty="0" smtClean="0">
                <a:solidFill>
                  <a:srgbClr val="FF0000"/>
                </a:solidFill>
              </a:rPr>
              <a:t>without a cell wall</a:t>
            </a:r>
          </a:p>
          <a:p>
            <a:r>
              <a:rPr lang="en-US" dirty="0" err="1" smtClean="0"/>
              <a:t>Micoplasmas</a:t>
            </a:r>
            <a:r>
              <a:rPr lang="en-US" dirty="0" smtClean="0"/>
              <a:t> can produce ATP without CYP enzymes: a SUPER benefit when CYPs are impacted by toxic chemicals in the environment</a:t>
            </a:r>
            <a:endParaRPr lang="en-US" dirty="0"/>
          </a:p>
        </p:txBody>
      </p:sp>
      <p:sp>
        <p:nvSpPr>
          <p:cNvPr id="4" name="Freeform 3"/>
          <p:cNvSpPr/>
          <p:nvPr/>
        </p:nvSpPr>
        <p:spPr>
          <a:xfrm>
            <a:off x="2312458" y="4345649"/>
            <a:ext cx="4009536" cy="2000866"/>
          </a:xfrm>
          <a:custGeom>
            <a:avLst/>
            <a:gdLst>
              <a:gd name="connsiteX0" fmla="*/ 210609 w 4009536"/>
              <a:gd name="connsiteY0" fmla="*/ 531151 h 2000866"/>
              <a:gd name="connsiteX1" fmla="*/ 1802342 w 4009536"/>
              <a:gd name="connsiteY1" fmla="*/ 6218 h 2000866"/>
              <a:gd name="connsiteX2" fmla="*/ 3986742 w 4009536"/>
              <a:gd name="connsiteY2" fmla="*/ 835951 h 2000866"/>
              <a:gd name="connsiteX3" fmla="*/ 2784475 w 4009536"/>
              <a:gd name="connsiteY3" fmla="*/ 1851951 h 2000866"/>
              <a:gd name="connsiteX4" fmla="*/ 295275 w 4009536"/>
              <a:gd name="connsiteY4" fmla="*/ 1851951 h 2000866"/>
              <a:gd name="connsiteX5" fmla="*/ 210609 w 4009536"/>
              <a:gd name="connsiteY5" fmla="*/ 531151 h 20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536" h="2000866">
                <a:moveTo>
                  <a:pt x="210609" y="531151"/>
                </a:moveTo>
                <a:cubicBezTo>
                  <a:pt x="461787" y="223529"/>
                  <a:pt x="1172987" y="-44582"/>
                  <a:pt x="1802342" y="6218"/>
                </a:cubicBezTo>
                <a:cubicBezTo>
                  <a:pt x="2431697" y="57018"/>
                  <a:pt x="3823053" y="528329"/>
                  <a:pt x="3986742" y="835951"/>
                </a:cubicBezTo>
                <a:cubicBezTo>
                  <a:pt x="4150431" y="1143573"/>
                  <a:pt x="3399720" y="1682618"/>
                  <a:pt x="2784475" y="1851951"/>
                </a:cubicBezTo>
                <a:cubicBezTo>
                  <a:pt x="2169231" y="2021284"/>
                  <a:pt x="718608" y="2077729"/>
                  <a:pt x="295275" y="1851951"/>
                </a:cubicBezTo>
                <a:cubicBezTo>
                  <a:pt x="-128058" y="1626173"/>
                  <a:pt x="-40569" y="838773"/>
                  <a:pt x="210609" y="531151"/>
                </a:cubicBezTo>
                <a:close/>
              </a:path>
            </a:pathLst>
          </a:custGeom>
          <a:noFill/>
          <a:ln w="381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2912533" y="4586503"/>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378243" y="4389886"/>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61587" y="4810789"/>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5994486" y="5392720"/>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2270168" y="5196103"/>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5215467" y="4542286"/>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5638799" y="5751611"/>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3928533" y="6199322"/>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3081866" y="6101013"/>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4377310" y="4389886"/>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455333" y="5948228"/>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4500098" y="6101013"/>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a:off x="5092678" y="5959825"/>
            <a:ext cx="245577" cy="196617"/>
          </a:xfrm>
          <a:custGeom>
            <a:avLst/>
            <a:gdLst>
              <a:gd name="connsiteX0" fmla="*/ 0 w 245577"/>
              <a:gd name="connsiteY0" fmla="*/ 2430 h 196617"/>
              <a:gd name="connsiteX1" fmla="*/ 0 w 245577"/>
              <a:gd name="connsiteY1" fmla="*/ 188697 h 196617"/>
              <a:gd name="connsiteX2" fmla="*/ 220134 w 245577"/>
              <a:gd name="connsiteY2" fmla="*/ 154830 h 196617"/>
              <a:gd name="connsiteX3" fmla="*/ 220134 w 245577"/>
              <a:gd name="connsiteY3" fmla="*/ 87097 h 196617"/>
              <a:gd name="connsiteX4" fmla="*/ 0 w 245577"/>
              <a:gd name="connsiteY4" fmla="*/ 2430 h 196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77" h="196617">
                <a:moveTo>
                  <a:pt x="0" y="2430"/>
                </a:moveTo>
                <a:cubicBezTo>
                  <a:pt x="-36689" y="19363"/>
                  <a:pt x="-36689" y="163297"/>
                  <a:pt x="0" y="188697"/>
                </a:cubicBezTo>
                <a:cubicBezTo>
                  <a:pt x="36689" y="214097"/>
                  <a:pt x="183445" y="171763"/>
                  <a:pt x="220134" y="154830"/>
                </a:cubicBezTo>
                <a:cubicBezTo>
                  <a:pt x="256823" y="137897"/>
                  <a:pt x="251178" y="112497"/>
                  <a:pt x="220134" y="87097"/>
                </a:cubicBezTo>
                <a:cubicBezTo>
                  <a:pt x="189090" y="61697"/>
                  <a:pt x="36689" y="-14503"/>
                  <a:pt x="0" y="243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3396921" y="4724341"/>
            <a:ext cx="1250009" cy="868697"/>
          </a:xfrm>
          <a:custGeom>
            <a:avLst/>
            <a:gdLst>
              <a:gd name="connsiteX0" fmla="*/ 277612 w 1250009"/>
              <a:gd name="connsiteY0" fmla="*/ 169392 h 868697"/>
              <a:gd name="connsiteX1" fmla="*/ 6679 w 1250009"/>
              <a:gd name="connsiteY1" fmla="*/ 440326 h 868697"/>
              <a:gd name="connsiteX2" fmla="*/ 565479 w 1250009"/>
              <a:gd name="connsiteY2" fmla="*/ 863659 h 868697"/>
              <a:gd name="connsiteX3" fmla="*/ 1225879 w 1250009"/>
              <a:gd name="connsiteY3" fmla="*/ 643526 h 868697"/>
              <a:gd name="connsiteX4" fmla="*/ 1056546 w 1250009"/>
              <a:gd name="connsiteY4" fmla="*/ 203259 h 868697"/>
              <a:gd name="connsiteX5" fmla="*/ 582412 w 1250009"/>
              <a:gd name="connsiteY5" fmla="*/ 59 h 868697"/>
              <a:gd name="connsiteX6" fmla="*/ 277612 w 1250009"/>
              <a:gd name="connsiteY6" fmla="*/ 169392 h 86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09" h="868697">
                <a:moveTo>
                  <a:pt x="277612" y="169392"/>
                </a:moveTo>
                <a:cubicBezTo>
                  <a:pt x="181657" y="242770"/>
                  <a:pt x="-41299" y="324615"/>
                  <a:pt x="6679" y="440326"/>
                </a:cubicBezTo>
                <a:cubicBezTo>
                  <a:pt x="54657" y="556037"/>
                  <a:pt x="362279" y="829792"/>
                  <a:pt x="565479" y="863659"/>
                </a:cubicBezTo>
                <a:cubicBezTo>
                  <a:pt x="768679" y="897526"/>
                  <a:pt x="1144035" y="753593"/>
                  <a:pt x="1225879" y="643526"/>
                </a:cubicBezTo>
                <a:cubicBezTo>
                  <a:pt x="1307723" y="533459"/>
                  <a:pt x="1163790" y="310503"/>
                  <a:pt x="1056546" y="203259"/>
                </a:cubicBezTo>
                <a:cubicBezTo>
                  <a:pt x="949302" y="96015"/>
                  <a:pt x="712234" y="2881"/>
                  <a:pt x="582412" y="59"/>
                </a:cubicBezTo>
                <a:cubicBezTo>
                  <a:pt x="452590" y="-2763"/>
                  <a:pt x="373567" y="96014"/>
                  <a:pt x="277612" y="16939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944197" y="5196103"/>
            <a:ext cx="1405466" cy="461665"/>
          </a:xfrm>
          <a:prstGeom prst="rect">
            <a:avLst/>
          </a:prstGeom>
          <a:solidFill>
            <a:srgbClr val="FCFFBC"/>
          </a:solidFill>
          <a:ln>
            <a:solidFill>
              <a:schemeClr val="tx1"/>
            </a:solidFill>
          </a:ln>
        </p:spPr>
        <p:txBody>
          <a:bodyPr wrap="square" rtlCol="0">
            <a:spAutoFit/>
          </a:bodyPr>
          <a:lstStyle/>
          <a:p>
            <a:r>
              <a:rPr lang="en-US" sz="2400" dirty="0" smtClean="0"/>
              <a:t>Host Cell</a:t>
            </a:r>
            <a:endParaRPr lang="en-US" sz="2400" dirty="0"/>
          </a:p>
        </p:txBody>
      </p:sp>
      <p:sp>
        <p:nvSpPr>
          <p:cNvPr id="20" name="TextBox 19"/>
          <p:cNvSpPr txBox="1"/>
          <p:nvPr/>
        </p:nvSpPr>
        <p:spPr>
          <a:xfrm>
            <a:off x="5835704" y="3976279"/>
            <a:ext cx="1772991" cy="461665"/>
          </a:xfrm>
          <a:prstGeom prst="rect">
            <a:avLst/>
          </a:prstGeom>
          <a:noFill/>
        </p:spPr>
        <p:txBody>
          <a:bodyPr wrap="none" rtlCol="0">
            <a:spAutoFit/>
          </a:bodyPr>
          <a:lstStyle/>
          <a:p>
            <a:r>
              <a:rPr lang="en-US" sz="2400" dirty="0" smtClean="0"/>
              <a:t>Mycoplasma</a:t>
            </a:r>
            <a:endParaRPr lang="en-US" dirty="0"/>
          </a:p>
        </p:txBody>
      </p:sp>
      <p:cxnSp>
        <p:nvCxnSpPr>
          <p:cNvPr id="22" name="Straight Arrow Connector 21"/>
          <p:cNvCxnSpPr>
            <a:endCxn id="7" idx="3"/>
          </p:cNvCxnSpPr>
          <p:nvPr/>
        </p:nvCxnSpPr>
        <p:spPr>
          <a:xfrm flipH="1">
            <a:off x="5981721" y="4425089"/>
            <a:ext cx="522807" cy="4727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0273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Wake-Sleep Cycle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“Circadian signals are more important than food or exercise for wellness. Wellness is about optimized circadian signal specificity and sensitivity.”</a:t>
            </a:r>
          </a:p>
          <a:p>
            <a:pPr marL="0" indent="0">
              <a:buNone/>
            </a:pPr>
            <a:endParaRPr lang="en-US" dirty="0" smtClean="0"/>
          </a:p>
          <a:p>
            <a:pPr marL="0" indent="0">
              <a:buNone/>
            </a:pPr>
            <a:r>
              <a:rPr lang="en-US" dirty="0" smtClean="0"/>
              <a:t>Jack </a:t>
            </a:r>
            <a:r>
              <a:rPr lang="en-US" dirty="0" err="1" smtClean="0"/>
              <a:t>Kruze</a:t>
            </a:r>
            <a:r>
              <a:rPr lang="en-US" dirty="0" smtClean="0"/>
              <a:t>, MD</a:t>
            </a:r>
            <a:endParaRPr lang="en-US" dirty="0"/>
          </a:p>
        </p:txBody>
      </p:sp>
      <p:sp>
        <p:nvSpPr>
          <p:cNvPr id="4" name="TextBox 3"/>
          <p:cNvSpPr txBox="1"/>
          <p:nvPr/>
        </p:nvSpPr>
        <p:spPr>
          <a:xfrm>
            <a:off x="1540933" y="6126163"/>
            <a:ext cx="6721286" cy="707886"/>
          </a:xfrm>
          <a:prstGeom prst="rect">
            <a:avLst/>
          </a:prstGeom>
          <a:noFill/>
        </p:spPr>
        <p:txBody>
          <a:bodyPr wrap="none" rtlCol="0">
            <a:spAutoFit/>
          </a:bodyPr>
          <a:lstStyle/>
          <a:p>
            <a:pPr algn="r"/>
            <a:r>
              <a:rPr lang="en-US" sz="2000" dirty="0" smtClean="0">
                <a:solidFill>
                  <a:srgbClr val="FF0000"/>
                </a:solidFill>
              </a:rPr>
              <a:t>*</a:t>
            </a:r>
            <a:r>
              <a:rPr lang="en-US" sz="2000" dirty="0" err="1" smtClean="0"/>
              <a:t>jackkruse.com</a:t>
            </a:r>
            <a:r>
              <a:rPr lang="en-US" sz="2000" dirty="0" smtClean="0"/>
              <a:t>/tensegrity-4-magnetism-electrons-sleep/</a:t>
            </a:r>
          </a:p>
          <a:p>
            <a:pPr algn="r"/>
            <a:r>
              <a:rPr lang="en-US" sz="2000" dirty="0" smtClean="0"/>
              <a:t>(Thanks to </a:t>
            </a:r>
            <a:r>
              <a:rPr lang="en-US" sz="2000" dirty="0" err="1" smtClean="0"/>
              <a:t>Lienke</a:t>
            </a:r>
            <a:r>
              <a:rPr lang="en-US" sz="2000" dirty="0" smtClean="0"/>
              <a:t> Katz for pointing me to Jack </a:t>
            </a:r>
            <a:r>
              <a:rPr lang="en-US" sz="2000" dirty="0" err="1" smtClean="0"/>
              <a:t>Kruze’s</a:t>
            </a:r>
            <a:r>
              <a:rPr lang="en-US" sz="2000" dirty="0" smtClean="0"/>
              <a:t> writings)</a:t>
            </a:r>
            <a:endParaRPr lang="en-US" sz="2000" dirty="0"/>
          </a:p>
        </p:txBody>
      </p:sp>
      <p:sp>
        <p:nvSpPr>
          <p:cNvPr id="5" name="Content Placeholder 2"/>
          <p:cNvSpPr txBox="1">
            <a:spLocks/>
          </p:cNvSpPr>
          <p:nvPr/>
        </p:nvSpPr>
        <p:spPr>
          <a:xfrm>
            <a:off x="457200" y="1600201"/>
            <a:ext cx="8229600" cy="2633132"/>
          </a:xfrm>
          <a:prstGeom prst="rect">
            <a:avLst/>
          </a:prstGeom>
          <a:solidFill>
            <a:srgbClr val="FFF8A0"/>
          </a:solidFill>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 </a:t>
            </a:r>
          </a:p>
          <a:p>
            <a:pPr marL="0" indent="0" algn="ctr">
              <a:buFont typeface="Arial"/>
              <a:buNone/>
            </a:pPr>
            <a:r>
              <a:rPr lang="en-US" sz="3600" b="1" dirty="0" smtClean="0"/>
              <a:t> Healthy circadian rhythms </a:t>
            </a:r>
          </a:p>
          <a:p>
            <a:pPr marL="0" indent="0" algn="ctr">
              <a:buFont typeface="Arial"/>
              <a:buNone/>
            </a:pPr>
            <a:r>
              <a:rPr lang="en-US" sz="3600" b="1" dirty="0" smtClean="0"/>
              <a:t>depend on sulfate </a:t>
            </a:r>
            <a:endParaRPr lang="en-US" sz="3600" dirty="0"/>
          </a:p>
        </p:txBody>
      </p:sp>
    </p:spTree>
    <p:extLst>
      <p:ext uri="{BB962C8B-B14F-4D97-AF65-F5344CB8AC3E}">
        <p14:creationId xmlns:p14="http://schemas.microsoft.com/office/powerpoint/2010/main" val="61482019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Mycoplasmas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Smallest bacteria yet discovered</a:t>
            </a:r>
          </a:p>
          <a:p>
            <a:r>
              <a:rPr lang="en-US" dirty="0" smtClean="0"/>
              <a:t>Can live without oxygen </a:t>
            </a:r>
          </a:p>
          <a:p>
            <a:r>
              <a:rPr lang="en-US" dirty="0" smtClean="0"/>
              <a:t>Can not live outside of a host cell</a:t>
            </a:r>
          </a:p>
          <a:p>
            <a:r>
              <a:rPr lang="en-US" dirty="0" smtClean="0"/>
              <a:t>Generate ATP from arginine</a:t>
            </a:r>
          </a:p>
          <a:p>
            <a:pPr marL="0" indent="0">
              <a:buNone/>
            </a:pPr>
            <a:r>
              <a:rPr lang="en-US" dirty="0" smtClean="0"/>
              <a:t>	arginine </a:t>
            </a:r>
            <a:r>
              <a:rPr lang="en-US" dirty="0" smtClean="0">
                <a:sym typeface="Wingdings"/>
              </a:rPr>
              <a:t> </a:t>
            </a:r>
            <a:r>
              <a:rPr lang="en-US" dirty="0" err="1" smtClean="0">
                <a:sym typeface="Wingdings"/>
              </a:rPr>
              <a:t>citrulline</a:t>
            </a:r>
            <a:r>
              <a:rPr lang="en-US" dirty="0" smtClean="0">
                <a:sym typeface="Wingdings"/>
              </a:rPr>
              <a:t> + </a:t>
            </a:r>
            <a:r>
              <a:rPr lang="en-US" i="1" dirty="0" smtClean="0">
                <a:solidFill>
                  <a:srgbClr val="FF0000"/>
                </a:solidFill>
                <a:sym typeface="Wingdings"/>
              </a:rPr>
              <a:t>ammonia</a:t>
            </a:r>
          </a:p>
          <a:p>
            <a:r>
              <a:rPr lang="en-US" dirty="0" smtClean="0">
                <a:sym typeface="Wingdings"/>
              </a:rPr>
              <a:t>They have no cytochromes!!! (SAFE)</a:t>
            </a:r>
          </a:p>
          <a:p>
            <a:r>
              <a:rPr lang="en-US" dirty="0">
                <a:sym typeface="Wingdings"/>
              </a:rPr>
              <a:t>Associated with gastric cancer, lung cancer, renal cancer, prostate </a:t>
            </a:r>
            <a:r>
              <a:rPr lang="en-US" dirty="0" smtClean="0">
                <a:sym typeface="Wingdings"/>
              </a:rPr>
              <a:t>cancer, </a:t>
            </a:r>
            <a:r>
              <a:rPr lang="en-US" dirty="0">
                <a:sym typeface="Wingdings"/>
              </a:rPr>
              <a:t>colon cancer</a:t>
            </a:r>
            <a:endParaRPr lang="en-US" dirty="0" smtClean="0">
              <a:sym typeface="Wingdings"/>
            </a:endParaRPr>
          </a:p>
          <a:p>
            <a:r>
              <a:rPr lang="en-US" i="1" dirty="0" smtClean="0">
                <a:solidFill>
                  <a:srgbClr val="FF0000"/>
                </a:solidFill>
                <a:sym typeface="Wingdings"/>
              </a:rPr>
              <a:t>Hide inside immune cells and inactivate the vitamin D receptors!</a:t>
            </a:r>
            <a:endParaRPr lang="en-US" i="1" dirty="0">
              <a:solidFill>
                <a:srgbClr val="FF0000"/>
              </a:solidFill>
            </a:endParaRPr>
          </a:p>
        </p:txBody>
      </p:sp>
    </p:spTree>
    <p:extLst>
      <p:ext uri="{BB962C8B-B14F-4D97-AF65-F5344CB8AC3E}">
        <p14:creationId xmlns:p14="http://schemas.microsoft.com/office/powerpoint/2010/main" val="79447280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Mycoplasma: Safe Metabolism to generate ATP for the host cell!!</a:t>
            </a:r>
            <a:endParaRPr lang="en-US" b="1" dirty="0"/>
          </a:p>
        </p:txBody>
      </p:sp>
      <p:pic>
        <p:nvPicPr>
          <p:cNvPr id="5" name="Picture 4" descr="mycoplasma_metabolism_to_AT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79" y="1643464"/>
            <a:ext cx="8899121" cy="4489552"/>
          </a:xfrm>
          <a:prstGeom prst="rect">
            <a:avLst/>
          </a:prstGeom>
        </p:spPr>
      </p:pic>
      <p:sp>
        <p:nvSpPr>
          <p:cNvPr id="3" name="TextBox 2"/>
          <p:cNvSpPr txBox="1"/>
          <p:nvPr/>
        </p:nvSpPr>
        <p:spPr>
          <a:xfrm>
            <a:off x="8754532" y="2475466"/>
            <a:ext cx="301660" cy="369332"/>
          </a:xfrm>
          <a:prstGeom prst="rect">
            <a:avLst/>
          </a:prstGeom>
          <a:noFill/>
          <a:ln>
            <a:noFill/>
          </a:ln>
        </p:spPr>
        <p:txBody>
          <a:bodyPr wrap="none" rtlCol="0">
            <a:spAutoFit/>
          </a:bodyPr>
          <a:lstStyle/>
          <a:p>
            <a:r>
              <a:rPr lang="en-US" b="1" dirty="0" smtClean="0"/>
              <a:t>4</a:t>
            </a:r>
            <a:endParaRPr lang="en-US" b="1" dirty="0"/>
          </a:p>
        </p:txBody>
      </p:sp>
      <p:grpSp>
        <p:nvGrpSpPr>
          <p:cNvPr id="7" name="Group 6"/>
          <p:cNvGrpSpPr/>
          <p:nvPr/>
        </p:nvGrpSpPr>
        <p:grpSpPr>
          <a:xfrm>
            <a:off x="4011876" y="3160954"/>
            <a:ext cx="1886548" cy="2806644"/>
            <a:chOff x="4011876" y="3160954"/>
            <a:chExt cx="1886548" cy="2806644"/>
          </a:xfrm>
        </p:grpSpPr>
        <p:sp>
          <p:nvSpPr>
            <p:cNvPr id="4" name="Freeform 3"/>
            <p:cNvSpPr/>
            <p:nvPr/>
          </p:nvSpPr>
          <p:spPr>
            <a:xfrm>
              <a:off x="5112542" y="5413087"/>
              <a:ext cx="785882" cy="554511"/>
            </a:xfrm>
            <a:custGeom>
              <a:avLst/>
              <a:gdLst>
                <a:gd name="connsiteX0" fmla="*/ 289191 w 785882"/>
                <a:gd name="connsiteY0" fmla="*/ 39446 h 554511"/>
                <a:gd name="connsiteX1" fmla="*/ 1325 w 785882"/>
                <a:gd name="connsiteY1" fmla="*/ 395046 h 554511"/>
                <a:gd name="connsiteX2" fmla="*/ 407725 w 785882"/>
                <a:gd name="connsiteY2" fmla="*/ 547446 h 554511"/>
                <a:gd name="connsiteX3" fmla="*/ 780258 w 785882"/>
                <a:gd name="connsiteY3" fmla="*/ 479713 h 554511"/>
                <a:gd name="connsiteX4" fmla="*/ 610925 w 785882"/>
                <a:gd name="connsiteY4" fmla="*/ 56380 h 554511"/>
                <a:gd name="connsiteX5" fmla="*/ 289191 w 785882"/>
                <a:gd name="connsiteY5" fmla="*/ 39446 h 5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82" h="554511">
                  <a:moveTo>
                    <a:pt x="289191" y="39446"/>
                  </a:moveTo>
                  <a:cubicBezTo>
                    <a:pt x="187591" y="95890"/>
                    <a:pt x="-18431" y="310380"/>
                    <a:pt x="1325" y="395046"/>
                  </a:cubicBezTo>
                  <a:cubicBezTo>
                    <a:pt x="21081" y="479712"/>
                    <a:pt x="277903" y="533335"/>
                    <a:pt x="407725" y="547446"/>
                  </a:cubicBezTo>
                  <a:cubicBezTo>
                    <a:pt x="537547" y="561557"/>
                    <a:pt x="746391" y="561557"/>
                    <a:pt x="780258" y="479713"/>
                  </a:cubicBezTo>
                  <a:cubicBezTo>
                    <a:pt x="814125" y="397869"/>
                    <a:pt x="687125" y="126936"/>
                    <a:pt x="610925" y="56380"/>
                  </a:cubicBezTo>
                  <a:cubicBezTo>
                    <a:pt x="534725" y="-14176"/>
                    <a:pt x="390791" y="-16998"/>
                    <a:pt x="289191" y="39446"/>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4011876" y="3160954"/>
              <a:ext cx="785882" cy="554511"/>
            </a:xfrm>
            <a:custGeom>
              <a:avLst/>
              <a:gdLst>
                <a:gd name="connsiteX0" fmla="*/ 289191 w 785882"/>
                <a:gd name="connsiteY0" fmla="*/ 39446 h 554511"/>
                <a:gd name="connsiteX1" fmla="*/ 1325 w 785882"/>
                <a:gd name="connsiteY1" fmla="*/ 395046 h 554511"/>
                <a:gd name="connsiteX2" fmla="*/ 407725 w 785882"/>
                <a:gd name="connsiteY2" fmla="*/ 547446 h 554511"/>
                <a:gd name="connsiteX3" fmla="*/ 780258 w 785882"/>
                <a:gd name="connsiteY3" fmla="*/ 479713 h 554511"/>
                <a:gd name="connsiteX4" fmla="*/ 610925 w 785882"/>
                <a:gd name="connsiteY4" fmla="*/ 56380 h 554511"/>
                <a:gd name="connsiteX5" fmla="*/ 289191 w 785882"/>
                <a:gd name="connsiteY5" fmla="*/ 39446 h 5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882" h="554511">
                  <a:moveTo>
                    <a:pt x="289191" y="39446"/>
                  </a:moveTo>
                  <a:cubicBezTo>
                    <a:pt x="187591" y="95890"/>
                    <a:pt x="-18431" y="310380"/>
                    <a:pt x="1325" y="395046"/>
                  </a:cubicBezTo>
                  <a:cubicBezTo>
                    <a:pt x="21081" y="479712"/>
                    <a:pt x="277903" y="533335"/>
                    <a:pt x="407725" y="547446"/>
                  </a:cubicBezTo>
                  <a:cubicBezTo>
                    <a:pt x="537547" y="561557"/>
                    <a:pt x="746391" y="561557"/>
                    <a:pt x="780258" y="479713"/>
                  </a:cubicBezTo>
                  <a:cubicBezTo>
                    <a:pt x="814125" y="397869"/>
                    <a:pt x="687125" y="126936"/>
                    <a:pt x="610925" y="56380"/>
                  </a:cubicBezTo>
                  <a:cubicBezTo>
                    <a:pt x="534725" y="-14176"/>
                    <a:pt x="390791" y="-16998"/>
                    <a:pt x="289191" y="39446"/>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Freeform 7"/>
          <p:cNvSpPr/>
          <p:nvPr/>
        </p:nvSpPr>
        <p:spPr>
          <a:xfrm>
            <a:off x="5295376" y="3150160"/>
            <a:ext cx="767504" cy="626085"/>
          </a:xfrm>
          <a:custGeom>
            <a:avLst/>
            <a:gdLst>
              <a:gd name="connsiteX0" fmla="*/ 207957 w 767504"/>
              <a:gd name="connsiteY0" fmla="*/ 16373 h 626085"/>
              <a:gd name="connsiteX1" fmla="*/ 4757 w 767504"/>
              <a:gd name="connsiteY1" fmla="*/ 321173 h 626085"/>
              <a:gd name="connsiteX2" fmla="*/ 411157 w 767504"/>
              <a:gd name="connsiteY2" fmla="*/ 625973 h 626085"/>
              <a:gd name="connsiteX3" fmla="*/ 766757 w 767504"/>
              <a:gd name="connsiteY3" fmla="*/ 287307 h 626085"/>
              <a:gd name="connsiteX4" fmla="*/ 495824 w 767504"/>
              <a:gd name="connsiteY4" fmla="*/ 67173 h 626085"/>
              <a:gd name="connsiteX5" fmla="*/ 207957 w 767504"/>
              <a:gd name="connsiteY5" fmla="*/ 16373 h 62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504" h="626085">
                <a:moveTo>
                  <a:pt x="207957" y="16373"/>
                </a:moveTo>
                <a:cubicBezTo>
                  <a:pt x="126113" y="58706"/>
                  <a:pt x="-29110" y="219573"/>
                  <a:pt x="4757" y="321173"/>
                </a:cubicBezTo>
                <a:cubicBezTo>
                  <a:pt x="38624" y="422773"/>
                  <a:pt x="284157" y="631617"/>
                  <a:pt x="411157" y="625973"/>
                </a:cubicBezTo>
                <a:cubicBezTo>
                  <a:pt x="538157" y="620329"/>
                  <a:pt x="752646" y="380440"/>
                  <a:pt x="766757" y="287307"/>
                </a:cubicBezTo>
                <a:cubicBezTo>
                  <a:pt x="780868" y="194174"/>
                  <a:pt x="591779" y="112329"/>
                  <a:pt x="495824" y="67173"/>
                </a:cubicBezTo>
                <a:cubicBezTo>
                  <a:pt x="399869" y="22017"/>
                  <a:pt x="289801" y="-25960"/>
                  <a:pt x="207957" y="16373"/>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587067" y="3336265"/>
            <a:ext cx="1496774" cy="461665"/>
          </a:xfrm>
          <a:prstGeom prst="rect">
            <a:avLst/>
          </a:prstGeom>
          <a:noFill/>
        </p:spPr>
        <p:txBody>
          <a:bodyPr wrap="none" rtlCol="0">
            <a:spAutoFit/>
          </a:bodyPr>
          <a:lstStyle/>
          <a:p>
            <a:r>
              <a:rPr lang="en-US" sz="2400" dirty="0" smtClean="0">
                <a:solidFill>
                  <a:srgbClr val="FF0000"/>
                </a:solidFill>
              </a:rPr>
              <a:t>Ammonia!</a:t>
            </a:r>
            <a:endParaRPr lang="en-US" sz="2400" dirty="0">
              <a:solidFill>
                <a:srgbClr val="FF0000"/>
              </a:solidFill>
            </a:endParaRPr>
          </a:p>
        </p:txBody>
      </p:sp>
    </p:spTree>
    <p:extLst>
      <p:ext uri="{BB962C8B-B14F-4D97-AF65-F5344CB8AC3E}">
        <p14:creationId xmlns:p14="http://schemas.microsoft.com/office/powerpoint/2010/main" val="2627111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09"/>
            <a:ext cx="8229600" cy="1143000"/>
          </a:xfrm>
        </p:spPr>
        <p:txBody>
          <a:bodyPr/>
          <a:lstStyle/>
          <a:p>
            <a:r>
              <a:rPr lang="en-US" b="1" dirty="0" smtClean="0"/>
              <a:t>Outline</a:t>
            </a:r>
            <a:endParaRPr lang="en-US" b="1" dirty="0"/>
          </a:p>
        </p:txBody>
      </p:sp>
      <p:sp>
        <p:nvSpPr>
          <p:cNvPr id="3" name="Content Placeholder 2"/>
          <p:cNvSpPr>
            <a:spLocks noGrp="1"/>
          </p:cNvSpPr>
          <p:nvPr>
            <p:ph idx="1"/>
          </p:nvPr>
        </p:nvSpPr>
        <p:spPr>
          <a:xfrm>
            <a:off x="457200" y="1260480"/>
            <a:ext cx="8432800" cy="5105400"/>
          </a:xfrm>
        </p:spPr>
        <p:txBody>
          <a:bodyPr>
            <a:normAutofit fontScale="92500" lnSpcReduction="20000"/>
          </a:bodyPr>
          <a:lstStyle/>
          <a:p>
            <a:r>
              <a:rPr lang="en-US" dirty="0" smtClean="0"/>
              <a:t>Introduction</a:t>
            </a:r>
          </a:p>
          <a:p>
            <a:r>
              <a:rPr lang="en-US" dirty="0" smtClean="0"/>
              <a:t>Sulfate</a:t>
            </a:r>
          </a:p>
          <a:p>
            <a:r>
              <a:rPr lang="en-US" dirty="0" smtClean="0"/>
              <a:t>Melatonin and the pineal gland</a:t>
            </a:r>
          </a:p>
          <a:p>
            <a:r>
              <a:rPr lang="en-US" dirty="0" smtClean="0"/>
              <a:t>Aluminum-glyphosate synergy</a:t>
            </a:r>
          </a:p>
          <a:p>
            <a:r>
              <a:rPr lang="en-US" dirty="0" smtClean="0"/>
              <a:t>Sulfate, vitamin D and autism</a:t>
            </a:r>
          </a:p>
          <a:p>
            <a:r>
              <a:rPr lang="en-US" dirty="0" smtClean="0"/>
              <a:t>Anemia and hypoxia</a:t>
            </a:r>
          </a:p>
          <a:p>
            <a:r>
              <a:rPr lang="en-US" dirty="0" smtClean="0"/>
              <a:t>Manganese </a:t>
            </a:r>
            <a:r>
              <a:rPr lang="en-US" dirty="0" err="1" smtClean="0"/>
              <a:t>dysbiosis</a:t>
            </a:r>
            <a:endParaRPr lang="en-US" dirty="0" smtClean="0"/>
          </a:p>
          <a:p>
            <a:r>
              <a:rPr lang="en-US" dirty="0" smtClean="0"/>
              <a:t>Glyphosate and mitochondria</a:t>
            </a:r>
          </a:p>
          <a:p>
            <a:r>
              <a:rPr lang="en-US" dirty="0" smtClean="0"/>
              <a:t>Iron and mycoplasmas</a:t>
            </a:r>
          </a:p>
          <a:p>
            <a:r>
              <a:rPr lang="en-US" dirty="0" smtClean="0">
                <a:solidFill>
                  <a:srgbClr val="FF0000"/>
                </a:solidFill>
              </a:rPr>
              <a:t>Sulfate and histamines</a:t>
            </a:r>
          </a:p>
          <a:p>
            <a:r>
              <a:rPr lang="en-US" dirty="0" smtClean="0"/>
              <a:t>Summary</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735683885"/>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3743" y="2967335"/>
            <a:ext cx="679652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Sulfate and Histamines</a:t>
            </a:r>
            <a:endParaRPr lang="en-US"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7855713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Heparan</a:t>
            </a:r>
            <a:r>
              <a:rPr lang="en-US" b="1" dirty="0" smtClean="0"/>
              <a:t> Sulfate Promotes </a:t>
            </a:r>
            <a:br>
              <a:rPr lang="en-US" b="1" dirty="0" smtClean="0"/>
            </a:br>
            <a:r>
              <a:rPr lang="en-US" b="1" dirty="0" smtClean="0"/>
              <a:t>Histamine Breakdown</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Intestinal </a:t>
            </a:r>
            <a:r>
              <a:rPr lang="en-US" dirty="0" err="1" smtClean="0"/>
              <a:t>diamine</a:t>
            </a:r>
            <a:r>
              <a:rPr lang="en-US" dirty="0" smtClean="0"/>
              <a:t> </a:t>
            </a:r>
            <a:r>
              <a:rPr lang="en-US" dirty="0" smtClean="0"/>
              <a:t>oxidase (</a:t>
            </a:r>
            <a:r>
              <a:rPr lang="en-US" dirty="0" smtClean="0"/>
              <a:t>DAO) </a:t>
            </a:r>
            <a:r>
              <a:rPr lang="en-US" dirty="0"/>
              <a:t>is synthesized in the mature enterocytes of </a:t>
            </a:r>
            <a:r>
              <a:rPr lang="en-US" dirty="0" smtClean="0"/>
              <a:t>the villus tip </a:t>
            </a:r>
            <a:r>
              <a:rPr lang="en-US" dirty="0"/>
              <a:t>and is then transported to the binding sites on </a:t>
            </a:r>
            <a:r>
              <a:rPr lang="en-US" dirty="0" smtClean="0"/>
              <a:t>the intestinal </a:t>
            </a:r>
            <a:r>
              <a:rPr lang="en-US" dirty="0"/>
              <a:t>vasculature. </a:t>
            </a:r>
            <a:endParaRPr lang="en-US" dirty="0" smtClean="0"/>
          </a:p>
          <a:p>
            <a:r>
              <a:rPr lang="en-US" dirty="0" smtClean="0"/>
              <a:t>Heparin and </a:t>
            </a:r>
            <a:r>
              <a:rPr lang="en-US" dirty="0" err="1" smtClean="0"/>
              <a:t>heparan</a:t>
            </a:r>
            <a:r>
              <a:rPr lang="en-US" dirty="0" smtClean="0"/>
              <a:t> sulfate induce release of the bound DAO, so that it can break down histamine</a:t>
            </a:r>
          </a:p>
          <a:p>
            <a:r>
              <a:rPr lang="en-US" i="1" dirty="0" smtClean="0">
                <a:solidFill>
                  <a:srgbClr val="FF0000"/>
                </a:solidFill>
              </a:rPr>
              <a:t>Conclusion: deficiencies in </a:t>
            </a:r>
            <a:r>
              <a:rPr lang="en-US" i="1" dirty="0" err="1" smtClean="0">
                <a:solidFill>
                  <a:srgbClr val="FF0000"/>
                </a:solidFill>
              </a:rPr>
              <a:t>heparan</a:t>
            </a:r>
            <a:r>
              <a:rPr lang="en-US" i="1" dirty="0" smtClean="0">
                <a:solidFill>
                  <a:srgbClr val="FF0000"/>
                </a:solidFill>
              </a:rPr>
              <a:t> sulfate lead to build-up of histamines!</a:t>
            </a:r>
            <a:endParaRPr lang="en-US" i="1" dirty="0">
              <a:solidFill>
                <a:srgbClr val="FF0000"/>
              </a:solidFill>
            </a:endParaRPr>
          </a:p>
        </p:txBody>
      </p:sp>
      <p:sp>
        <p:nvSpPr>
          <p:cNvPr id="4" name="TextBox 3"/>
          <p:cNvSpPr txBox="1"/>
          <p:nvPr/>
        </p:nvSpPr>
        <p:spPr>
          <a:xfrm>
            <a:off x="262799" y="6396335"/>
            <a:ext cx="8424001" cy="461665"/>
          </a:xfrm>
          <a:prstGeom prst="rect">
            <a:avLst/>
          </a:prstGeom>
          <a:noFill/>
        </p:spPr>
        <p:txBody>
          <a:bodyPr wrap="none" rtlCol="0">
            <a:spAutoFit/>
          </a:bodyPr>
          <a:lstStyle/>
          <a:p>
            <a:r>
              <a:rPr lang="it-IT" sz="2400" dirty="0" smtClean="0">
                <a:solidFill>
                  <a:srgbClr val="FF0000"/>
                </a:solidFill>
              </a:rPr>
              <a:t>*</a:t>
            </a:r>
            <a:r>
              <a:rPr lang="it-IT" sz="2400" dirty="0" smtClean="0"/>
              <a:t> L. D'Agostino et al., </a:t>
            </a:r>
            <a:r>
              <a:rPr lang="en-US" sz="2400" i="1" dirty="0" err="1" smtClean="0"/>
              <a:t>Biochim</a:t>
            </a:r>
            <a:r>
              <a:rPr lang="en-US" sz="2400" i="1" dirty="0" smtClean="0"/>
              <a:t> </a:t>
            </a:r>
            <a:r>
              <a:rPr lang="en-US" sz="2400" i="1" dirty="0" err="1" smtClean="0"/>
              <a:t>Biophys</a:t>
            </a:r>
            <a:r>
              <a:rPr lang="en-US" sz="2400" i="1" dirty="0" smtClean="0"/>
              <a:t> </a:t>
            </a:r>
            <a:r>
              <a:rPr lang="en-US" sz="2400" i="1" dirty="0" err="1" smtClean="0"/>
              <a:t>Acta</a:t>
            </a:r>
            <a:r>
              <a:rPr lang="en-US" sz="2400" i="1" dirty="0"/>
              <a:t> </a:t>
            </a:r>
            <a:r>
              <a:rPr lang="en-US" sz="2400" dirty="0" smtClean="0"/>
              <a:t>1989;993(2-3):228-32.</a:t>
            </a:r>
          </a:p>
        </p:txBody>
      </p:sp>
    </p:spTree>
    <p:extLst>
      <p:ext uri="{BB962C8B-B14F-4D97-AF65-F5344CB8AC3E}">
        <p14:creationId xmlns:p14="http://schemas.microsoft.com/office/powerpoint/2010/main" val="1613487614"/>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5"/>
            <a:ext cx="8229600" cy="1143000"/>
          </a:xfrm>
        </p:spPr>
        <p:txBody>
          <a:bodyPr/>
          <a:lstStyle/>
          <a:p>
            <a:r>
              <a:rPr lang="en-US" b="1" dirty="0" smtClean="0"/>
              <a:t>Symptoms Caused by Histamines</a:t>
            </a:r>
            <a:r>
              <a:rPr lang="en-US" b="1" dirty="0" smtClean="0">
                <a:solidFill>
                  <a:srgbClr val="FF0000"/>
                </a:solidFill>
              </a:rPr>
              <a:t>*</a:t>
            </a:r>
            <a:endParaRPr lang="en-US" b="1" dirty="0">
              <a:solidFill>
                <a:srgbClr val="FF0000"/>
              </a:solidFill>
            </a:endParaRPr>
          </a:p>
        </p:txBody>
      </p:sp>
      <p:pic>
        <p:nvPicPr>
          <p:cNvPr id="4" name="Content Placeholder 3" descr="histamine_symptoms.png"/>
          <p:cNvPicPr>
            <a:picLocks noGrp="1" noChangeAspect="1"/>
          </p:cNvPicPr>
          <p:nvPr>
            <p:ph idx="1"/>
          </p:nvPr>
        </p:nvPicPr>
        <p:blipFill>
          <a:blip r:embed="rId3">
            <a:extLst>
              <a:ext uri="{28A0092B-C50C-407E-A947-70E740481C1C}">
                <a14:useLocalDpi xmlns:a14="http://schemas.microsoft.com/office/drawing/2010/main" val="0"/>
              </a:ext>
            </a:extLst>
          </a:blip>
          <a:srcRect l="-15464" r="-15464"/>
          <a:stretch>
            <a:fillRect/>
          </a:stretch>
        </p:blipFill>
        <p:spPr>
          <a:xfrm>
            <a:off x="-244854" y="1016001"/>
            <a:ext cx="10037549" cy="5520265"/>
          </a:xfrm>
        </p:spPr>
      </p:pic>
      <p:sp>
        <p:nvSpPr>
          <p:cNvPr id="5" name="TextBox 4"/>
          <p:cNvSpPr txBox="1"/>
          <p:nvPr/>
        </p:nvSpPr>
        <p:spPr>
          <a:xfrm>
            <a:off x="1827098" y="6504057"/>
            <a:ext cx="7316902" cy="707886"/>
          </a:xfrm>
          <a:prstGeom prst="rect">
            <a:avLst/>
          </a:prstGeom>
          <a:noFill/>
        </p:spPr>
        <p:txBody>
          <a:bodyPr wrap="none" rtlCol="0">
            <a:spAutoFit/>
          </a:bodyPr>
          <a:lstStyle/>
          <a:p>
            <a:r>
              <a:rPr lang="en-US" sz="2000" dirty="0" smtClean="0">
                <a:solidFill>
                  <a:srgbClr val="FF0000"/>
                </a:solidFill>
              </a:rPr>
              <a:t>*</a:t>
            </a:r>
            <a:r>
              <a:rPr lang="en-US" sz="2000" dirty="0" smtClean="0"/>
              <a:t>Figure 1, L. </a:t>
            </a:r>
            <a:r>
              <a:rPr lang="en-US" sz="2000" dirty="0" err="1" smtClean="0"/>
              <a:t>Maintz</a:t>
            </a:r>
            <a:r>
              <a:rPr lang="en-US" sz="2000" dirty="0" smtClean="0"/>
              <a:t> and N. Novak, </a:t>
            </a:r>
            <a:r>
              <a:rPr lang="cs-CZ" sz="2000" i="1" dirty="0" err="1"/>
              <a:t>Am</a:t>
            </a:r>
            <a:r>
              <a:rPr lang="cs-CZ" sz="2000" i="1" dirty="0"/>
              <a:t> J </a:t>
            </a:r>
            <a:r>
              <a:rPr lang="cs-CZ" sz="2000" i="1" dirty="0" err="1"/>
              <a:t>Clin</a:t>
            </a:r>
            <a:r>
              <a:rPr lang="cs-CZ" sz="2000" i="1" dirty="0"/>
              <a:t> </a:t>
            </a:r>
            <a:r>
              <a:rPr lang="cs-CZ" sz="2000" i="1" dirty="0" err="1"/>
              <a:t>Nutr</a:t>
            </a:r>
            <a:r>
              <a:rPr lang="cs-CZ" sz="2000" i="1" dirty="0"/>
              <a:t> </a:t>
            </a:r>
            <a:r>
              <a:rPr lang="cs-CZ" sz="2000" dirty="0"/>
              <a:t>2007;85:1185–96. </a:t>
            </a:r>
          </a:p>
          <a:p>
            <a:endParaRPr lang="en-US" sz="2000" dirty="0"/>
          </a:p>
        </p:txBody>
      </p:sp>
    </p:spTree>
    <p:extLst>
      <p:ext uri="{BB962C8B-B14F-4D97-AF65-F5344CB8AC3E}">
        <p14:creationId xmlns:p14="http://schemas.microsoft.com/office/powerpoint/2010/main" val="1060307918"/>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DAO Deficiency </a:t>
            </a:r>
            <a:r>
              <a:rPr lang="en-US" b="1" dirty="0" smtClean="0">
                <a:sym typeface="Wingdings"/>
              </a:rPr>
              <a:t> </a:t>
            </a:r>
            <a:br>
              <a:rPr lang="en-US" b="1" dirty="0" smtClean="0">
                <a:sym typeface="Wingdings"/>
              </a:rPr>
            </a:br>
            <a:r>
              <a:rPr lang="en-US" b="1" dirty="0" smtClean="0">
                <a:sym typeface="Wingdings"/>
              </a:rPr>
              <a:t>Histamine Accumulation</a:t>
            </a:r>
            <a:r>
              <a:rPr lang="en-US" b="1" dirty="0" smtClean="0">
                <a:solidFill>
                  <a:srgbClr val="FF0000"/>
                </a:solidFill>
                <a:sym typeface="Wingdings"/>
              </a:rPr>
              <a:t>*</a:t>
            </a:r>
            <a:endParaRPr lang="en-US" b="1" dirty="0">
              <a:solidFill>
                <a:srgbClr val="FF0000"/>
              </a:solidFill>
            </a:endParaRPr>
          </a:p>
        </p:txBody>
      </p:sp>
      <p:pic>
        <p:nvPicPr>
          <p:cNvPr id="4" name="Picture 3" descr="histamine_symptom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34" y="1417638"/>
            <a:ext cx="10308577" cy="4906120"/>
          </a:xfrm>
          <a:prstGeom prst="rect">
            <a:avLst/>
          </a:prstGeom>
        </p:spPr>
      </p:pic>
      <p:sp>
        <p:nvSpPr>
          <p:cNvPr id="5" name="TextBox 4"/>
          <p:cNvSpPr txBox="1"/>
          <p:nvPr/>
        </p:nvSpPr>
        <p:spPr>
          <a:xfrm>
            <a:off x="2319867" y="6340691"/>
            <a:ext cx="5930805" cy="707886"/>
          </a:xfrm>
          <a:prstGeom prst="rect">
            <a:avLst/>
          </a:prstGeom>
          <a:noFill/>
        </p:spPr>
        <p:txBody>
          <a:bodyPr wrap="none" rtlCol="0">
            <a:spAutoFit/>
          </a:bodyPr>
          <a:lstStyle/>
          <a:p>
            <a:r>
              <a:rPr lang="hr-HR" sz="2000" dirty="0">
                <a:solidFill>
                  <a:srgbClr val="FF0000"/>
                </a:solidFill>
              </a:rPr>
              <a:t>*</a:t>
            </a:r>
            <a:r>
              <a:rPr lang="hr-HR" sz="2000" dirty="0" smtClean="0"/>
              <a:t>www.deficitdao.org</a:t>
            </a:r>
            <a:r>
              <a:rPr lang="hr-HR" sz="2000" dirty="0"/>
              <a:t>/dao-deficiency/#.VRWYtWZGqDc</a:t>
            </a:r>
          </a:p>
          <a:p>
            <a:endParaRPr lang="en-US" sz="2000" dirty="0"/>
          </a:p>
        </p:txBody>
      </p:sp>
    </p:spTree>
    <p:extLst>
      <p:ext uri="{BB962C8B-B14F-4D97-AF65-F5344CB8AC3E}">
        <p14:creationId xmlns:p14="http://schemas.microsoft.com/office/powerpoint/2010/main" val="3225630834"/>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2"/>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199" y="1078978"/>
            <a:ext cx="8517467" cy="5084762"/>
          </a:xfrm>
        </p:spPr>
        <p:txBody>
          <a:bodyPr>
            <a:normAutofit fontScale="92500" lnSpcReduction="10000"/>
          </a:bodyPr>
          <a:lstStyle/>
          <a:p>
            <a:r>
              <a:rPr lang="en-US" dirty="0" smtClean="0"/>
              <a:t>Autism and Alzheimer’s disease have reached epidemic proportions in the Western world</a:t>
            </a:r>
          </a:p>
          <a:p>
            <a:pPr lvl="1"/>
            <a:r>
              <a:rPr lang="en-US" dirty="0" smtClean="0"/>
              <a:t>Hypothesis: Both are caused by a severe deficiency in sulfate supplies to the brain</a:t>
            </a:r>
          </a:p>
          <a:p>
            <a:r>
              <a:rPr lang="en-US" dirty="0" smtClean="0"/>
              <a:t>Pineal gland can synthesize sulfate stimulated by sunlight</a:t>
            </a:r>
            <a:r>
              <a:rPr lang="en-US" dirty="0"/>
              <a:t> </a:t>
            </a:r>
            <a:r>
              <a:rPr lang="en-US" dirty="0" smtClean="0"/>
              <a:t>and deliver it via melatonin sulfate</a:t>
            </a:r>
          </a:p>
          <a:p>
            <a:pPr lvl="1"/>
            <a:r>
              <a:rPr lang="en-US" dirty="0" smtClean="0"/>
              <a:t>Aluminum </a:t>
            </a:r>
            <a:r>
              <a:rPr lang="en-US" dirty="0" smtClean="0"/>
              <a:t>and glyphosate work synergistically to derail this process</a:t>
            </a:r>
          </a:p>
          <a:p>
            <a:pPr lvl="1"/>
            <a:r>
              <a:rPr lang="en-US" dirty="0" smtClean="0"/>
              <a:t>Sunlight deficiency contributes to the </a:t>
            </a:r>
            <a:r>
              <a:rPr lang="en-US" dirty="0" smtClean="0"/>
              <a:t>pathology</a:t>
            </a:r>
          </a:p>
          <a:p>
            <a:r>
              <a:rPr lang="en-US" dirty="0" smtClean="0"/>
              <a:t>Mitochondrial disorder: mycoplasmas and histamines arise from impaired sulfate supplies</a:t>
            </a:r>
            <a:endParaRPr lang="en-US" dirty="0" smtClean="0"/>
          </a:p>
        </p:txBody>
      </p:sp>
    </p:spTree>
    <p:extLst>
      <p:ext uri="{BB962C8B-B14F-4D97-AF65-F5344CB8AC3E}">
        <p14:creationId xmlns:p14="http://schemas.microsoft.com/office/powerpoint/2010/main" val="7313629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152369</TotalTime>
  <Words>5194</Words>
  <Application>Microsoft Macintosh PowerPoint</Application>
  <PresentationFormat>On-screen Show (4:3)</PresentationFormat>
  <Paragraphs>719</Paragraphs>
  <Slides>97</Slides>
  <Notes>44</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Sulfate Deficiency in  Neurological Disease Following Aluminum and Glyphosate Exposure  </vt:lpstr>
      <vt:lpstr>PowerPoint Presentation</vt:lpstr>
      <vt:lpstr>Outline</vt:lpstr>
      <vt:lpstr>Outline</vt:lpstr>
      <vt:lpstr>What happens to us  in the modern world</vt:lpstr>
      <vt:lpstr>At the Cellular Level…</vt:lpstr>
      <vt:lpstr>At the Cellular Level…</vt:lpstr>
      <vt:lpstr>Wake-Sleep Cycle*</vt:lpstr>
      <vt:lpstr>Wake-Sleep Cycle*</vt:lpstr>
      <vt:lpstr>PowerPoint Presentation</vt:lpstr>
      <vt:lpstr>PowerPoint Presentation</vt:lpstr>
      <vt:lpstr>PowerPoint Presentation</vt:lpstr>
      <vt:lpstr>Outline</vt:lpstr>
      <vt:lpstr>A Provocative Proposal</vt:lpstr>
      <vt:lpstr>eNOS is Very Vulnerable*</vt:lpstr>
      <vt:lpstr>Cholesterol and Cholesterol Sulfate</vt:lpstr>
      <vt:lpstr>Heart Disease Mortality and Sunlight*</vt:lpstr>
      <vt:lpstr>Swedish Population Study on  Sun Exposure*</vt:lpstr>
      <vt:lpstr>Sulfate is Vastly Underappreciated!</vt:lpstr>
      <vt:lpstr>Sulfated Biomolecules*</vt:lpstr>
      <vt:lpstr>Sulfated Glycosaminoglycans (GAGs) (also called “Mucopolysaccharides”)</vt:lpstr>
      <vt:lpstr>Various Factors that Increase Sulfate*</vt:lpstr>
      <vt:lpstr>Outline</vt:lpstr>
      <vt:lpstr>A Hypothesis</vt:lpstr>
      <vt:lpstr>In Brief…</vt:lpstr>
      <vt:lpstr>An Important Role for Sleep</vt:lpstr>
      <vt:lpstr>The Brain</vt:lpstr>
      <vt:lpstr>Third Ventricle and Pineal Gland</vt:lpstr>
      <vt:lpstr>“Melatonin Enters the Cerebrospinal Fluid through the Pineal Recess”* </vt:lpstr>
      <vt:lpstr>PowerPoint Presentation</vt:lpstr>
      <vt:lpstr>“Light-induced 3-O-Sulfotransferase Expression Alters Pineal Heparan Sulfate Fine Structure : A Surprising  Link to Circadian Rhythm”*  </vt:lpstr>
      <vt:lpstr>A Really Bad Idea!</vt:lpstr>
      <vt:lpstr>Pineal Gland: “Seat of the Soul”</vt:lpstr>
      <vt:lpstr>REM Sleep Cycle</vt:lpstr>
      <vt:lpstr>Outline</vt:lpstr>
      <vt:lpstr>Sleep Disorder, Aluminum,  and the Pineal Gland</vt:lpstr>
      <vt:lpstr>Aluminum &amp; Mercury  Autism &amp; PDD &amp; Anxiety</vt:lpstr>
      <vt:lpstr>Aluminum in the Pineal Gland*</vt:lpstr>
      <vt:lpstr>A Critical Role for Sunlight*</vt:lpstr>
      <vt:lpstr>We live in the age of aluminum*</vt:lpstr>
      <vt:lpstr>We live in the age of aluminum*</vt:lpstr>
      <vt:lpstr>Aluminum Nanoparticles: Highly Destructive in the Brain*</vt:lpstr>
      <vt:lpstr>Glyphosate and Aluminum:                 Partners in Crime</vt:lpstr>
      <vt:lpstr>Aluminum Glyphosate*</vt:lpstr>
      <vt:lpstr>Glyphosate Suppresses  Melatonin Synthesis!</vt:lpstr>
      <vt:lpstr>Autism, Glyphosate, Vaccine Reactions*</vt:lpstr>
      <vt:lpstr>PowerPoint Presentation</vt:lpstr>
      <vt:lpstr>Outline</vt:lpstr>
      <vt:lpstr>Sulfate in Fetal Development*</vt:lpstr>
      <vt:lpstr>Autism-like socio-communicative deficits and stereotypies in mice lacking heparan sulfate*</vt:lpstr>
      <vt:lpstr>“Heparan sulfate deficiency in autistic postmortem brain tissue from the subventricular zone of the lateral ventricles”* </vt:lpstr>
      <vt:lpstr>“Heparan sulfate deficiency in autistic postmortem brain tissue from the subventricular zone of the lateral ventricles”* </vt:lpstr>
      <vt:lpstr>Vitamin D Prevents Sulfate Wasting*</vt:lpstr>
      <vt:lpstr>Vitamin D Deficiency Epidemic</vt:lpstr>
      <vt:lpstr>Vitamin D Deficiency Epidemic</vt:lpstr>
      <vt:lpstr>Vitamin D Deficiency Epidemic</vt:lpstr>
      <vt:lpstr>Vitamin D Deficiency Epidemic</vt:lpstr>
      <vt:lpstr>Inflammation and Vitamin D:  The Infection Connection*</vt:lpstr>
      <vt:lpstr>Recent Study from China*</vt:lpstr>
      <vt:lpstr>Outline</vt:lpstr>
      <vt:lpstr>Glyphosate:  The Central Mechanisms</vt:lpstr>
      <vt:lpstr>This Detoxification Scheme is Essential in Red Blood Cells</vt:lpstr>
      <vt:lpstr>This Detoxification Scheme is Essential in Red Blood Cells</vt:lpstr>
      <vt:lpstr>PowerPoint Presentation</vt:lpstr>
      <vt:lpstr>PowerPoint Presentation</vt:lpstr>
      <vt:lpstr>PowerPoint Presentation</vt:lpstr>
      <vt:lpstr>Outline</vt:lpstr>
      <vt:lpstr>Paper on Glyphosate and Manganese Published March 24, 2015 </vt:lpstr>
      <vt:lpstr>Severe Deficiency in Serum Manganese and Cobalt in Cows*</vt:lpstr>
      <vt:lpstr>Manganese and Autism*</vt:lpstr>
      <vt:lpstr>Low Manganese in Teeth Linked to Autism*</vt:lpstr>
      <vt:lpstr>Low Manganese in Teeth Linked to Autism*</vt:lpstr>
      <vt:lpstr>It’s not just deficiency!</vt:lpstr>
      <vt:lpstr>Balancing the Scales</vt:lpstr>
      <vt:lpstr>Outline</vt:lpstr>
      <vt:lpstr>PowerPoint Presentation</vt:lpstr>
      <vt:lpstr>Pesticides and  Neuroinflammatory Response*</vt:lpstr>
      <vt:lpstr>Autism and Mitochondrial Impairment*</vt:lpstr>
      <vt:lpstr>Glyphosate and Glutamate*</vt:lpstr>
      <vt:lpstr> Mitochondria are Key!</vt:lpstr>
      <vt:lpstr> Mitochondria are Key!</vt:lpstr>
      <vt:lpstr>Microglia are Crucial for  Synaptic Transmission*</vt:lpstr>
      <vt:lpstr>Microglia are Crucial for  Synaptic Transmission*</vt:lpstr>
      <vt:lpstr>Mechanisms underlying the neurotoxicity induced by glyphosate*</vt:lpstr>
      <vt:lpstr>Outline</vt:lpstr>
      <vt:lpstr>Iron is Essential but Toxic </vt:lpstr>
      <vt:lpstr>Heparin Protects from ROS due to Iron*</vt:lpstr>
      <vt:lpstr>PowerPoint Presentation</vt:lpstr>
      <vt:lpstr>Eventually the Mitochondria Become so Impaired that they can’t produce ATP</vt:lpstr>
      <vt:lpstr>Mycoplasmas</vt:lpstr>
      <vt:lpstr>Mycoplasma: Safe Metabolism to generate ATP for the host cell!!</vt:lpstr>
      <vt:lpstr>Outline</vt:lpstr>
      <vt:lpstr>PowerPoint Presentation</vt:lpstr>
      <vt:lpstr>Heparan Sulfate Promotes  Histamine Breakdown*</vt:lpstr>
      <vt:lpstr>Symptoms Caused by Histamines*</vt:lpstr>
      <vt:lpstr>DAO Deficiency   Histamine Accumulation*</vt:lpstr>
      <vt:lpstr>Summary</vt:lpstr>
    </vt:vector>
  </TitlesOfParts>
  <Company>MIT CSAIL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Explained: The Role of Insufficient Sunlight Exposure and Environmental Toxins </dc:title>
  <dc:creator>Stephanie Seneff</dc:creator>
  <cp:lastModifiedBy>Stephanie Seneff</cp:lastModifiedBy>
  <cp:revision>460</cp:revision>
  <cp:lastPrinted>2014-03-18T16:22:26Z</cp:lastPrinted>
  <dcterms:created xsi:type="dcterms:W3CDTF">2013-04-02T18:34:37Z</dcterms:created>
  <dcterms:modified xsi:type="dcterms:W3CDTF">2015-05-30T20:48:13Z</dcterms:modified>
</cp:coreProperties>
</file>