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42.jpg" ContentType="image/png"/>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45.jpg" ContentType="image/gif"/>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491" r:id="rId2"/>
    <p:sldId id="492" r:id="rId3"/>
    <p:sldId id="313" r:id="rId4"/>
    <p:sldId id="272" r:id="rId5"/>
    <p:sldId id="481" r:id="rId6"/>
    <p:sldId id="375" r:id="rId7"/>
    <p:sldId id="482" r:id="rId8"/>
    <p:sldId id="436" r:id="rId9"/>
    <p:sldId id="440" r:id="rId10"/>
    <p:sldId id="290" r:id="rId11"/>
    <p:sldId id="387" r:id="rId12"/>
    <p:sldId id="441" r:id="rId13"/>
    <p:sldId id="442" r:id="rId14"/>
    <p:sldId id="443" r:id="rId15"/>
    <p:sldId id="444" r:id="rId16"/>
    <p:sldId id="445" r:id="rId17"/>
    <p:sldId id="337" r:id="rId18"/>
    <p:sldId id="446" r:id="rId19"/>
    <p:sldId id="447" r:id="rId20"/>
    <p:sldId id="448" r:id="rId21"/>
    <p:sldId id="449" r:id="rId22"/>
    <p:sldId id="450" r:id="rId23"/>
    <p:sldId id="451" r:id="rId24"/>
    <p:sldId id="452" r:id="rId25"/>
    <p:sldId id="453" r:id="rId26"/>
    <p:sldId id="454" r:id="rId27"/>
    <p:sldId id="455" r:id="rId28"/>
    <p:sldId id="350" r:id="rId29"/>
    <p:sldId id="456" r:id="rId30"/>
    <p:sldId id="457" r:id="rId31"/>
    <p:sldId id="458" r:id="rId32"/>
    <p:sldId id="459" r:id="rId33"/>
    <p:sldId id="460" r:id="rId34"/>
    <p:sldId id="478" r:id="rId35"/>
    <p:sldId id="461" r:id="rId36"/>
    <p:sldId id="462" r:id="rId37"/>
    <p:sldId id="463" r:id="rId38"/>
    <p:sldId id="464" r:id="rId39"/>
    <p:sldId id="465" r:id="rId40"/>
    <p:sldId id="466" r:id="rId41"/>
    <p:sldId id="467" r:id="rId42"/>
    <p:sldId id="468" r:id="rId43"/>
    <p:sldId id="469" r:id="rId44"/>
    <p:sldId id="470" r:id="rId45"/>
    <p:sldId id="484" r:id="rId46"/>
    <p:sldId id="485" r:id="rId47"/>
    <p:sldId id="471" r:id="rId48"/>
    <p:sldId id="472" r:id="rId49"/>
    <p:sldId id="473" r:id="rId50"/>
    <p:sldId id="474" r:id="rId51"/>
    <p:sldId id="475" r:id="rId52"/>
    <p:sldId id="476" r:id="rId53"/>
    <p:sldId id="479" r:id="rId54"/>
    <p:sldId id="480" r:id="rId55"/>
    <p:sldId id="486" r:id="rId56"/>
    <p:sldId id="477" r:id="rId57"/>
    <p:sldId id="412" r:id="rId58"/>
    <p:sldId id="413" r:id="rId59"/>
    <p:sldId id="414" r:id="rId60"/>
    <p:sldId id="415" r:id="rId61"/>
    <p:sldId id="416" r:id="rId62"/>
    <p:sldId id="417" r:id="rId63"/>
    <p:sldId id="418" r:id="rId64"/>
    <p:sldId id="419" r:id="rId65"/>
    <p:sldId id="420" r:id="rId66"/>
    <p:sldId id="421" r:id="rId67"/>
    <p:sldId id="422" r:id="rId68"/>
    <p:sldId id="423" r:id="rId69"/>
    <p:sldId id="424" r:id="rId70"/>
    <p:sldId id="425" r:id="rId71"/>
    <p:sldId id="426" r:id="rId72"/>
    <p:sldId id="427" r:id="rId73"/>
    <p:sldId id="428" r:id="rId74"/>
    <p:sldId id="429" r:id="rId75"/>
    <p:sldId id="430" r:id="rId76"/>
    <p:sldId id="431" r:id="rId77"/>
    <p:sldId id="432" r:id="rId78"/>
    <p:sldId id="433" r:id="rId79"/>
    <p:sldId id="434" r:id="rId80"/>
    <p:sldId id="435" r:id="rId81"/>
    <p:sldId id="488" r:id="rId82"/>
    <p:sldId id="410" r:id="rId83"/>
    <p:sldId id="490" r:id="rId84"/>
    <p:sldId id="439" r:id="rId85"/>
    <p:sldId id="408" r:id="rId86"/>
    <p:sldId id="495" r:id="rId87"/>
    <p:sldId id="409" r:id="rId88"/>
    <p:sldId id="494" r:id="rId89"/>
    <p:sldId id="383" r:id="rId90"/>
    <p:sldId id="406"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E6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35" autoAdjust="0"/>
  </p:normalViewPr>
  <p:slideViewPr>
    <p:cSldViewPr snapToGrid="0" snapToObjects="1">
      <p:cViewPr>
        <p:scale>
          <a:sx n="100" d="100"/>
          <a:sy n="100" d="100"/>
        </p:scale>
        <p:origin x="-664" y="-3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904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ED8DF-679F-F045-ACAD-AC67C2F3D7AE}" type="datetimeFigureOut">
              <a:rPr lang="en-US" smtClean="0"/>
              <a:t>11/11/15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6D7775-B451-FB48-A7EC-72C752804E6B}" type="slidenum">
              <a:rPr lang="en-US" smtClean="0"/>
              <a:t>‹#›</a:t>
            </a:fld>
            <a:endParaRPr lang="en-US"/>
          </a:p>
        </p:txBody>
      </p:sp>
    </p:spTree>
    <p:extLst>
      <p:ext uri="{BB962C8B-B14F-4D97-AF65-F5344CB8AC3E}">
        <p14:creationId xmlns:p14="http://schemas.microsoft.com/office/powerpoint/2010/main" val="17054122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¼ of the population over 45</a:t>
            </a:r>
          </a:p>
          <a:p>
            <a:r>
              <a:rPr lang="en-US" dirty="0" smtClean="0"/>
              <a:t>32</a:t>
            </a:r>
            <a:r>
              <a:rPr lang="en-US" baseline="0" dirty="0" smtClean="0"/>
              <a:t> million Americans</a:t>
            </a:r>
            <a:endParaRPr lang="en-US" dirty="0"/>
          </a:p>
        </p:txBody>
      </p:sp>
      <p:sp>
        <p:nvSpPr>
          <p:cNvPr id="4" name="Slide Number Placeholder 3"/>
          <p:cNvSpPr>
            <a:spLocks noGrp="1"/>
          </p:cNvSpPr>
          <p:nvPr>
            <p:ph type="sldNum" sz="quarter" idx="10"/>
          </p:nvPr>
        </p:nvSpPr>
        <p:spPr/>
        <p:txBody>
          <a:bodyPr/>
          <a:lstStyle/>
          <a:p>
            <a:fld id="{4B6D7775-B451-FB48-A7EC-72C752804E6B}" type="slidenum">
              <a:rPr lang="en-US" smtClean="0"/>
              <a:t>5</a:t>
            </a:fld>
            <a:endParaRPr lang="en-US"/>
          </a:p>
        </p:txBody>
      </p:sp>
    </p:spTree>
    <p:extLst>
      <p:ext uri="{BB962C8B-B14F-4D97-AF65-F5344CB8AC3E}">
        <p14:creationId xmlns:p14="http://schemas.microsoft.com/office/powerpoint/2010/main" val="159001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electric_fields_induced_by_blood_flow_modulate_nitric_oxide.pdf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32</a:t>
            </a:fld>
            <a:endParaRPr lang="en-US"/>
          </a:p>
        </p:txBody>
      </p:sp>
    </p:spTree>
    <p:extLst>
      <p:ext uri="{BB962C8B-B14F-4D97-AF65-F5344CB8AC3E}">
        <p14:creationId xmlns:p14="http://schemas.microsoft.com/office/powerpoint/2010/main" val="145065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CholesterolSulfate2_2015.pdf</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4 Schematic of a red blood cell moving through a capillary, propelled by the force field generated by the voltage drop between the artery and the vein. The moving RBC creates an electromagnetic field that induces the release of nitric oxide from the capillary wall. This relaxes the vessel and further promotes flow </a:t>
            </a:r>
            <a:endParaRPr lang="en-US" dirty="0" smtClean="0"/>
          </a:p>
          <a:p>
            <a:endParaRPr lang="en-US" dirty="0"/>
          </a:p>
        </p:txBody>
      </p:sp>
      <p:sp>
        <p:nvSpPr>
          <p:cNvPr id="4" name="Slide Number Placeholder 3"/>
          <p:cNvSpPr>
            <a:spLocks noGrp="1"/>
          </p:cNvSpPr>
          <p:nvPr>
            <p:ph type="sldNum" sz="quarter" idx="10"/>
          </p:nvPr>
        </p:nvSpPr>
        <p:spPr/>
        <p:txBody>
          <a:bodyPr/>
          <a:lstStyle/>
          <a:p>
            <a:fld id="{4B6D7775-B451-FB48-A7EC-72C752804E6B}" type="slidenum">
              <a:rPr lang="en-US" smtClean="0"/>
              <a:t>33</a:t>
            </a:fld>
            <a:endParaRPr lang="en-US"/>
          </a:p>
        </p:txBody>
      </p:sp>
    </p:spTree>
    <p:extLst>
      <p:ext uri="{BB962C8B-B14F-4D97-AF65-F5344CB8AC3E}">
        <p14:creationId xmlns:p14="http://schemas.microsoft.com/office/powerpoint/2010/main" val="243693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bacteria_renew_sulfate_German.pdf</a:t>
            </a:r>
            <a:endParaRPr lang="en-US" dirty="0" smtClean="0"/>
          </a:p>
          <a:p>
            <a:endParaRPr lang="en-US" dirty="0" smtClean="0"/>
          </a:p>
          <a:p>
            <a:r>
              <a:rPr lang="en-US" dirty="0" err="1" smtClean="0"/>
              <a:t>Pyrexal</a:t>
            </a:r>
            <a:r>
              <a:rPr lang="en-US" dirty="0" smtClean="0"/>
              <a:t> is an endotoxin</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34</a:t>
            </a:fld>
            <a:endParaRPr lang="en-US"/>
          </a:p>
        </p:txBody>
      </p:sp>
    </p:spTree>
    <p:extLst>
      <p:ext uri="{BB962C8B-B14F-4D97-AF65-F5344CB8AC3E}">
        <p14:creationId xmlns:p14="http://schemas.microsoft.com/office/powerpoint/2010/main" val="227472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Siemens</a:t>
            </a:r>
            <a:r>
              <a:rPr lang="en-US" baseline="0" dirty="0" smtClean="0"/>
              <a:t> per meter (S/m)</a:t>
            </a:r>
            <a:endParaRPr lang="en-US" dirty="0" smtClean="0"/>
          </a:p>
          <a:p>
            <a:r>
              <a:rPr lang="en-US" dirty="0" err="1" smtClean="0"/>
              <a:t>Newtons</a:t>
            </a:r>
            <a:r>
              <a:rPr lang="en-US" dirty="0" smtClean="0"/>
              <a:t> per square meter</a:t>
            </a:r>
          </a:p>
          <a:p>
            <a:r>
              <a:rPr lang="en-US" dirty="0" smtClean="0"/>
              <a:t>Kg/</a:t>
            </a:r>
            <a:r>
              <a:rPr lang="en-US" baseline="0" dirty="0" smtClean="0"/>
              <a:t> meter * second</a:t>
            </a:r>
          </a:p>
          <a:p>
            <a:endParaRPr lang="en-US" dirty="0" smtClean="0"/>
          </a:p>
          <a:p>
            <a:endParaRPr lang="en-US" dirty="0" smtClean="0"/>
          </a:p>
          <a:p>
            <a:r>
              <a:rPr lang="en-US" dirty="0" smtClean="0"/>
              <a:t>Treasures/</a:t>
            </a:r>
            <a:r>
              <a:rPr lang="en-US" dirty="0" err="1" smtClean="0"/>
              <a:t>Darshan_electrovascular_streaming_potential_endothelium.pdf</a:t>
            </a:r>
            <a:endParaRPr lang="en-US" dirty="0" smtClean="0"/>
          </a:p>
          <a:p>
            <a:endParaRPr lang="en-US" dirty="0" smtClean="0"/>
          </a:p>
          <a:p>
            <a:r>
              <a:rPr lang="en-US" dirty="0" smtClean="0"/>
              <a:t>Systolic during beat;</a:t>
            </a:r>
            <a:r>
              <a:rPr lang="en-US" baseline="0" dirty="0" smtClean="0"/>
              <a:t> diastolic during rest</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35</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dirty="0" smtClean="0"/>
          </a:p>
          <a:p>
            <a:r>
              <a:rPr lang="en-US" dirty="0" smtClean="0"/>
              <a:t>Siemens</a:t>
            </a:r>
            <a:r>
              <a:rPr lang="en-US" baseline="0" dirty="0" smtClean="0"/>
              <a:t> per meter (S/m)</a:t>
            </a:r>
            <a:endParaRPr lang="en-US" dirty="0" smtClean="0"/>
          </a:p>
          <a:p>
            <a:r>
              <a:rPr lang="en-US" dirty="0" err="1" smtClean="0"/>
              <a:t>Newtons</a:t>
            </a:r>
            <a:r>
              <a:rPr lang="en-US" dirty="0" smtClean="0"/>
              <a:t> per square meter</a:t>
            </a:r>
          </a:p>
          <a:p>
            <a:r>
              <a:rPr lang="en-US" dirty="0" smtClean="0"/>
              <a:t>Kg/</a:t>
            </a:r>
            <a:r>
              <a:rPr lang="en-US" baseline="0" dirty="0" smtClean="0"/>
              <a:t> meter * second</a:t>
            </a:r>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36</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dirty="0" smtClean="0"/>
          </a:p>
          <a:p>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37</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smtClean="0"/>
          </a:p>
          <a:p>
            <a:endParaRPr lang="en-US"/>
          </a:p>
        </p:txBody>
      </p:sp>
      <p:sp>
        <p:nvSpPr>
          <p:cNvPr id="4" name="Slide Number Placeholder 3"/>
          <p:cNvSpPr>
            <a:spLocks noGrp="1"/>
          </p:cNvSpPr>
          <p:nvPr>
            <p:ph type="sldNum" sz="quarter" idx="10"/>
          </p:nvPr>
        </p:nvSpPr>
        <p:spPr/>
        <p:txBody>
          <a:bodyPr/>
          <a:lstStyle/>
          <a:p>
            <a:fld id="{7D1833DE-2F22-6E47-9E31-8407BA9180BF}" type="slidenum">
              <a:rPr lang="en-US" smtClean="0"/>
              <a:t>38</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Darshan_electrovascular_streaming_potential_endothelium.pdf</a:t>
            </a:r>
            <a:endParaRPr lang="en-US" smtClean="0"/>
          </a:p>
          <a:p>
            <a:endParaRPr lang="en-US"/>
          </a:p>
        </p:txBody>
      </p:sp>
      <p:sp>
        <p:nvSpPr>
          <p:cNvPr id="4" name="Slide Number Placeholder 3"/>
          <p:cNvSpPr>
            <a:spLocks noGrp="1"/>
          </p:cNvSpPr>
          <p:nvPr>
            <p:ph type="sldNum" sz="quarter" idx="10"/>
          </p:nvPr>
        </p:nvSpPr>
        <p:spPr/>
        <p:txBody>
          <a:bodyPr/>
          <a:lstStyle/>
          <a:p>
            <a:fld id="{7D1833DE-2F22-6E47-9E31-8407BA9180BF}" type="slidenum">
              <a:rPr lang="en-US" smtClean="0"/>
              <a:t>39</a:t>
            </a:fld>
            <a:endParaRPr lang="en-US"/>
          </a:p>
        </p:txBody>
      </p:sp>
    </p:spTree>
    <p:extLst>
      <p:ext uri="{BB962C8B-B14F-4D97-AF65-F5344CB8AC3E}">
        <p14:creationId xmlns:p14="http://schemas.microsoft.com/office/powerpoint/2010/main" val="40485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fr-FR" dirty="0" err="1" smtClean="0"/>
              <a:t>reasures</a:t>
            </a:r>
            <a:r>
              <a:rPr lang="fr-FR" dirty="0" smtClean="0"/>
              <a:t>/eNOS_uncoupling_2007.pdf</a:t>
            </a:r>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Potential mechanisms of physiological regulation of cerebral arterial tone by </a:t>
            </a:r>
            <a:r>
              <a:rPr lang="en-US" sz="1200" kern="1200" dirty="0" err="1" smtClean="0">
                <a:solidFill>
                  <a:schemeClr val="tx1"/>
                </a:solidFill>
                <a:effectLst/>
                <a:latin typeface="+mn-lt"/>
                <a:ea typeface="+mn-ea"/>
                <a:cs typeface="+mn-cs"/>
              </a:rPr>
              <a:t>eNOS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eNOS</a:t>
            </a:r>
            <a:r>
              <a:rPr lang="en-US" sz="1200" kern="1200" dirty="0" smtClean="0">
                <a:solidFill>
                  <a:schemeClr val="tx1"/>
                </a:solidFill>
                <a:effectLst/>
                <a:latin typeface="+mn-lt"/>
                <a:ea typeface="+mn-ea"/>
                <a:cs typeface="+mn-cs"/>
              </a:rPr>
              <a:t>: endothelial nitric oxide synthase; SOD: superoxide dismutase; </a:t>
            </a:r>
            <a:r>
              <a:rPr lang="en-US" sz="1200" kern="1200" dirty="0" err="1" smtClean="0">
                <a:solidFill>
                  <a:schemeClr val="tx1"/>
                </a:solidFill>
                <a:effectLst/>
                <a:latin typeface="+mn-lt"/>
                <a:ea typeface="+mn-ea"/>
                <a:cs typeface="+mn-cs"/>
              </a:rPr>
              <a:t>GPx</a:t>
            </a:r>
            <a:r>
              <a:rPr lang="en-US" sz="1200" kern="1200" dirty="0" smtClean="0">
                <a:solidFill>
                  <a:schemeClr val="tx1"/>
                </a:solidFill>
                <a:effectLst/>
                <a:latin typeface="+mn-lt"/>
                <a:ea typeface="+mn-ea"/>
                <a:cs typeface="+mn-cs"/>
              </a:rPr>
              <a:t>: glutathione peroxidase.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B6D7775-B451-FB48-A7EC-72C752804E6B}" type="slidenum">
              <a:rPr lang="en-US" smtClean="0"/>
              <a:t>42</a:t>
            </a:fld>
            <a:endParaRPr lang="en-US"/>
          </a:p>
        </p:txBody>
      </p:sp>
    </p:spTree>
    <p:extLst>
      <p:ext uri="{BB962C8B-B14F-4D97-AF65-F5344CB8AC3E}">
        <p14:creationId xmlns:p14="http://schemas.microsoft.com/office/powerpoint/2010/main" val="1430015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steatohepatitis</a:t>
            </a:r>
            <a:endParaRPr lang="en-US" dirty="0" smtClean="0"/>
          </a:p>
          <a:p>
            <a:r>
              <a:rPr lang="en-US" dirty="0" smtClean="0"/>
              <a:t>/</a:t>
            </a:r>
            <a:r>
              <a:rPr lang="en-US" dirty="0" err="1" smtClean="0"/>
              <a:t>StAR_overexpression_NASH.text</a:t>
            </a:r>
            <a:endParaRPr lang="en-US" dirty="0" smtClean="0"/>
          </a:p>
          <a:p>
            <a:r>
              <a:rPr lang="pl-PL" dirty="0" err="1" smtClean="0"/>
              <a:t>https</a:t>
            </a:r>
            <a:r>
              <a:rPr lang="pl-PL" dirty="0" smtClean="0"/>
              <a:t>://</a:t>
            </a:r>
            <a:r>
              <a:rPr lang="pl-PL" dirty="0" err="1" smtClean="0"/>
              <a:t>en.wikipedia.org</a:t>
            </a:r>
            <a:r>
              <a:rPr lang="pl-PL" dirty="0" smtClean="0"/>
              <a:t>/</a:t>
            </a:r>
            <a:r>
              <a:rPr lang="pl-PL" dirty="0" err="1" smtClean="0"/>
              <a:t>wiki</a:t>
            </a:r>
            <a:r>
              <a:rPr lang="pl-PL" dirty="0" smtClean="0"/>
              <a:t>/</a:t>
            </a:r>
            <a:r>
              <a:rPr lang="pl-PL" dirty="0" err="1" smtClean="0"/>
              <a:t>Steroidogenic_acute_regulatory_protein</a:t>
            </a:r>
            <a:endParaRPr lang="pl-PL" dirty="0" smtClean="0"/>
          </a:p>
          <a:p>
            <a:r>
              <a:rPr lang="pl-PL" dirty="0" err="1" smtClean="0"/>
              <a:t>Leydig</a:t>
            </a:r>
            <a:r>
              <a:rPr lang="pl-PL" dirty="0" smtClean="0"/>
              <a:t> </a:t>
            </a:r>
            <a:r>
              <a:rPr lang="pl-PL" dirty="0" err="1" smtClean="0"/>
              <a:t>Cells</a:t>
            </a:r>
            <a:r>
              <a:rPr lang="pl-PL" dirty="0" smtClean="0"/>
              <a:t> </a:t>
            </a:r>
            <a:r>
              <a:rPr lang="pl-PL" dirty="0" err="1" smtClean="0"/>
              <a:t>testes</a:t>
            </a:r>
            <a:endParaRPr lang="en-US" dirty="0"/>
          </a:p>
        </p:txBody>
      </p:sp>
      <p:sp>
        <p:nvSpPr>
          <p:cNvPr id="4" name="Slide Number Placeholder 3"/>
          <p:cNvSpPr>
            <a:spLocks noGrp="1"/>
          </p:cNvSpPr>
          <p:nvPr>
            <p:ph type="sldNum" sz="quarter" idx="10"/>
          </p:nvPr>
        </p:nvSpPr>
        <p:spPr/>
        <p:txBody>
          <a:bodyPr/>
          <a:lstStyle/>
          <a:p>
            <a:fld id="{4B6D7775-B451-FB48-A7EC-72C752804E6B}" type="slidenum">
              <a:rPr lang="en-US" smtClean="0"/>
              <a:t>44</a:t>
            </a:fld>
            <a:endParaRPr lang="en-US"/>
          </a:p>
        </p:txBody>
      </p:sp>
    </p:spTree>
    <p:extLst>
      <p:ext uri="{BB962C8B-B14F-4D97-AF65-F5344CB8AC3E}">
        <p14:creationId xmlns:p14="http://schemas.microsoft.com/office/powerpoint/2010/main" val="314236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endothelial_glycocalyx_review.pdf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Schematic representation of the endothelial </a:t>
            </a:r>
            <a:r>
              <a:rPr lang="en-US" sz="1200" kern="1200" dirty="0" err="1" smtClean="0">
                <a:solidFill>
                  <a:schemeClr val="tx1"/>
                </a:solidFill>
                <a:effectLst/>
                <a:latin typeface="+mn-lt"/>
                <a:ea typeface="+mn-ea"/>
                <a:cs typeface="+mn-cs"/>
              </a:rPr>
              <a:t>glycocalyx</a:t>
            </a:r>
            <a:r>
              <a:rPr lang="en-US" sz="1200" kern="1200" dirty="0" smtClean="0">
                <a:solidFill>
                  <a:schemeClr val="tx1"/>
                </a:solidFill>
                <a:effectLst/>
                <a:latin typeface="+mn-lt"/>
                <a:ea typeface="+mn-ea"/>
                <a:cs typeface="+mn-cs"/>
              </a:rPr>
              <a:t>, showing its main components. Left: The endothelial </a:t>
            </a:r>
            <a:r>
              <a:rPr lang="en-US" sz="1200" kern="1200" dirty="0" err="1" smtClean="0">
                <a:solidFill>
                  <a:schemeClr val="tx1"/>
                </a:solidFill>
                <a:effectLst/>
                <a:latin typeface="+mn-lt"/>
                <a:ea typeface="+mn-ea"/>
                <a:cs typeface="+mn-cs"/>
              </a:rPr>
              <a:t>glycocalyx</a:t>
            </a:r>
            <a:r>
              <a:rPr lang="en-US" sz="1200" kern="1200" dirty="0" smtClean="0">
                <a:solidFill>
                  <a:schemeClr val="tx1"/>
                </a:solidFill>
                <a:effectLst/>
                <a:latin typeface="+mn-lt"/>
                <a:ea typeface="+mn-ea"/>
                <a:cs typeface="+mn-cs"/>
              </a:rPr>
              <a:t> can be observed in vivo as a red blood cell exclusion zone, located on the luminal side of the vascular endothelium. It consists of membrane- bound and soluble molecules. Right: Components of the endothelial </a:t>
            </a:r>
            <a:r>
              <a:rPr lang="en-US" sz="1200" kern="1200" dirty="0" err="1" smtClean="0">
                <a:solidFill>
                  <a:schemeClr val="tx1"/>
                </a:solidFill>
                <a:effectLst/>
                <a:latin typeface="+mn-lt"/>
                <a:ea typeface="+mn-ea"/>
                <a:cs typeface="+mn-cs"/>
              </a:rPr>
              <a:t>glycocalyx</a:t>
            </a:r>
            <a:r>
              <a:rPr lang="en-US" sz="1200" kern="1200" dirty="0" smtClean="0">
                <a:solidFill>
                  <a:schemeClr val="tx1"/>
                </a:solidFill>
                <a:effectLst/>
                <a:latin typeface="+mn-lt"/>
                <a:ea typeface="+mn-ea"/>
                <a:cs typeface="+mn-cs"/>
              </a:rPr>
              <a:t>. Bound to the endothelial membrane are proteoglycans, with long </a:t>
            </a:r>
            <a:r>
              <a:rPr lang="en-US" sz="1200" kern="1200" dirty="0" err="1" smtClean="0">
                <a:solidFill>
                  <a:schemeClr val="tx1"/>
                </a:solidFill>
                <a:effectLst/>
                <a:latin typeface="+mn-lt"/>
                <a:ea typeface="+mn-ea"/>
                <a:cs typeface="+mn-cs"/>
              </a:rPr>
              <a:t>unbranched</a:t>
            </a:r>
            <a:r>
              <a:rPr lang="en-US" sz="1200" kern="1200" dirty="0" smtClean="0">
                <a:solidFill>
                  <a:schemeClr val="tx1"/>
                </a:solidFill>
                <a:effectLst/>
                <a:latin typeface="+mn-lt"/>
                <a:ea typeface="+mn-ea"/>
                <a:cs typeface="+mn-cs"/>
              </a:rPr>
              <a:t> glycosaminoglycan side-chains (GAG-chain) and glycoproteins, with short branched carbohydrate side-chains. Incorporated in and on top of this grid are plasma and endothelium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derived soluble components, including hyaluronic acid and other soluble proteoglycans (e.g., </a:t>
            </a:r>
            <a:r>
              <a:rPr lang="en-US" sz="1200" kern="1200" dirty="0" err="1" smtClean="0">
                <a:solidFill>
                  <a:schemeClr val="tx1"/>
                </a:solidFill>
                <a:effectLst/>
                <a:latin typeface="+mn-lt"/>
                <a:ea typeface="+mn-ea"/>
                <a:cs typeface="+mn-cs"/>
              </a:rPr>
              <a:t>thrombomodulin</a:t>
            </a:r>
            <a:r>
              <a:rPr lang="en-US" sz="1200" kern="1200" dirty="0" smtClean="0">
                <a:solidFill>
                  <a:schemeClr val="tx1"/>
                </a:solidFill>
                <a:effectLst/>
                <a:latin typeface="+mn-lt"/>
                <a:ea typeface="+mn-ea"/>
                <a:cs typeface="+mn-cs"/>
              </a:rPr>
              <a:t>) and various proteins, such as extracellular superoxide dismutase (</a:t>
            </a:r>
            <a:r>
              <a:rPr lang="en-US" sz="1200" kern="1200" dirty="0" err="1" smtClean="0">
                <a:solidFill>
                  <a:schemeClr val="tx1"/>
                </a:solidFill>
                <a:effectLst/>
                <a:latin typeface="+mn-lt"/>
                <a:ea typeface="+mn-ea"/>
                <a:cs typeface="+mn-cs"/>
              </a:rPr>
              <a:t>ec</a:t>
            </a:r>
            <a:r>
              <a:rPr lang="en-US" sz="1200" kern="1200" dirty="0" smtClean="0">
                <a:solidFill>
                  <a:schemeClr val="tx1"/>
                </a:solidFill>
                <a:effectLst/>
                <a:latin typeface="+mn-lt"/>
                <a:ea typeface="+mn-ea"/>
                <a:cs typeface="+mn-cs"/>
              </a:rPr>
              <a:t>-SOD) and </a:t>
            </a:r>
            <a:r>
              <a:rPr lang="en-US" sz="1200" kern="1200" dirty="0" err="1" smtClean="0">
                <a:solidFill>
                  <a:schemeClr val="tx1"/>
                </a:solidFill>
                <a:effectLst/>
                <a:latin typeface="+mn-lt"/>
                <a:ea typeface="+mn-ea"/>
                <a:cs typeface="+mn-cs"/>
              </a:rPr>
              <a:t>antithrombin</a:t>
            </a:r>
            <a:r>
              <a:rPr lang="en-US" sz="1200" kern="1200" dirty="0" smtClean="0">
                <a:solidFill>
                  <a:schemeClr val="tx1"/>
                </a:solidFill>
                <a:effectLst/>
                <a:latin typeface="+mn-lt"/>
                <a:ea typeface="+mn-ea"/>
                <a:cs typeface="+mn-cs"/>
              </a:rPr>
              <a:t> III (AT III). Together, these components form the endothelial </a:t>
            </a:r>
            <a:r>
              <a:rPr lang="en-US" sz="1200" kern="1200" dirty="0" err="1" smtClean="0">
                <a:solidFill>
                  <a:schemeClr val="tx1"/>
                </a:solidFill>
                <a:effectLst/>
                <a:latin typeface="+mn-lt"/>
                <a:ea typeface="+mn-ea"/>
                <a:cs typeface="+mn-cs"/>
              </a:rPr>
              <a:t>glycocalyx</a:t>
            </a:r>
            <a:r>
              <a:rPr lang="en-US" sz="1200" kern="1200" dirty="0" smtClean="0">
                <a:solidFill>
                  <a:schemeClr val="tx1"/>
                </a:solidFill>
                <a:effectLst/>
                <a:latin typeface="+mn-lt"/>
                <a:ea typeface="+mn-ea"/>
                <a:cs typeface="+mn-cs"/>
              </a:rPr>
              <a:t> that functions as a barrier between blood plasma and the endothelium and exerts various roles in plasma and vessel wall homeostasis. Note that this figure is not drawn to scale; its purpose is to illustrate </a:t>
            </a:r>
            <a:r>
              <a:rPr lang="en-US" sz="1200" kern="1200" dirty="0" err="1" smtClean="0">
                <a:solidFill>
                  <a:schemeClr val="tx1"/>
                </a:solidFill>
                <a:effectLst/>
                <a:latin typeface="+mn-lt"/>
                <a:ea typeface="+mn-ea"/>
                <a:cs typeface="+mn-cs"/>
              </a:rPr>
              <a:t>glycocalyx</a:t>
            </a:r>
            <a:r>
              <a:rPr lang="en-US" sz="1200" kern="1200" dirty="0" smtClean="0">
                <a:solidFill>
                  <a:schemeClr val="tx1"/>
                </a:solidFill>
                <a:effectLst/>
                <a:latin typeface="+mn-lt"/>
                <a:ea typeface="+mn-ea"/>
                <a:cs typeface="+mn-cs"/>
              </a:rPr>
              <a:t> composition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12</a:t>
            </a:fld>
            <a:endParaRPr lang="en-US"/>
          </a:p>
        </p:txBody>
      </p:sp>
    </p:spTree>
    <p:extLst>
      <p:ext uri="{BB962C8B-B14F-4D97-AF65-F5344CB8AC3E}">
        <p14:creationId xmlns:p14="http://schemas.microsoft.com/office/powerpoint/2010/main" val="1906206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Gerry/A\ vegetarian\ diet\ does\ not\ protect\ against\ nonalcoholic\ fatty\ liver\ disease\ \(NAFLD\).</a:t>
            </a:r>
            <a:r>
              <a:rPr lang="en-US" dirty="0" err="1" smtClean="0"/>
              <a:t>pdf</a:t>
            </a:r>
            <a:r>
              <a:rPr lang="en-US" dirty="0" smtClean="0"/>
              <a:t> .</a:t>
            </a:r>
            <a:endParaRPr lang="en-US" dirty="0"/>
          </a:p>
        </p:txBody>
      </p:sp>
      <p:sp>
        <p:nvSpPr>
          <p:cNvPr id="4" name="Slide Number Placeholder 3"/>
          <p:cNvSpPr>
            <a:spLocks noGrp="1"/>
          </p:cNvSpPr>
          <p:nvPr>
            <p:ph type="sldNum" sz="quarter" idx="10"/>
          </p:nvPr>
        </p:nvSpPr>
        <p:spPr/>
        <p:txBody>
          <a:bodyPr/>
          <a:lstStyle/>
          <a:p>
            <a:fld id="{4B6D7775-B451-FB48-A7EC-72C752804E6B}" type="slidenum">
              <a:rPr lang="en-US" smtClean="0"/>
              <a:t>45</a:t>
            </a:fld>
            <a:endParaRPr lang="en-US"/>
          </a:p>
        </p:txBody>
      </p:sp>
    </p:spTree>
    <p:extLst>
      <p:ext uri="{BB962C8B-B14F-4D97-AF65-F5344CB8AC3E}">
        <p14:creationId xmlns:p14="http://schemas.microsoft.com/office/powerpoint/2010/main" val="3939478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Treasures/sulfated_oxysterol_regulates_everything_2014.pdf</a:t>
            </a:r>
            <a:endParaRPr lang="en-US" dirty="0"/>
          </a:p>
        </p:txBody>
      </p:sp>
      <p:sp>
        <p:nvSpPr>
          <p:cNvPr id="4" name="Slide Number Placeholder 3"/>
          <p:cNvSpPr>
            <a:spLocks noGrp="1"/>
          </p:cNvSpPr>
          <p:nvPr>
            <p:ph type="sldNum" sz="quarter" idx="10"/>
          </p:nvPr>
        </p:nvSpPr>
        <p:spPr/>
        <p:txBody>
          <a:bodyPr/>
          <a:lstStyle/>
          <a:p>
            <a:fld id="{4B6D7775-B451-FB48-A7EC-72C752804E6B}" type="slidenum">
              <a:rPr lang="en-US" smtClean="0"/>
              <a:t>47</a:t>
            </a:fld>
            <a:endParaRPr lang="en-US"/>
          </a:p>
        </p:txBody>
      </p:sp>
    </p:spTree>
    <p:extLst>
      <p:ext uri="{BB962C8B-B14F-4D97-AF65-F5344CB8AC3E}">
        <p14:creationId xmlns:p14="http://schemas.microsoft.com/office/powerpoint/2010/main" val="86203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Roundup_inhibits_StAR_protein_expression.pdf</a:t>
            </a:r>
            <a:endParaRPr lang="en-US" dirty="0" smtClean="0"/>
          </a:p>
          <a:p>
            <a:endParaRPr lang="en-US" dirty="0" smtClean="0"/>
          </a:p>
          <a:p>
            <a:r>
              <a:rPr lang="en-US" dirty="0" err="1" smtClean="0"/>
              <a:t>Leydig</a:t>
            </a:r>
            <a:r>
              <a:rPr lang="en-US" dirty="0" smtClean="0"/>
              <a:t> cells produce testosterone	</a:t>
            </a:r>
            <a:endParaRPr lang="en-US" dirty="0"/>
          </a:p>
        </p:txBody>
      </p:sp>
      <p:sp>
        <p:nvSpPr>
          <p:cNvPr id="4" name="Slide Number Placeholder 3"/>
          <p:cNvSpPr>
            <a:spLocks noGrp="1"/>
          </p:cNvSpPr>
          <p:nvPr>
            <p:ph type="sldNum" sz="quarter" idx="10"/>
          </p:nvPr>
        </p:nvSpPr>
        <p:spPr/>
        <p:txBody>
          <a:bodyPr/>
          <a:lstStyle/>
          <a:p>
            <a:fld id="{4B6D7775-B451-FB48-A7EC-72C752804E6B}" type="slidenum">
              <a:rPr lang="en-US" smtClean="0"/>
              <a:t>49</a:t>
            </a:fld>
            <a:endParaRPr lang="en-US"/>
          </a:p>
        </p:txBody>
      </p:sp>
    </p:spTree>
    <p:extLst>
      <p:ext uri="{BB962C8B-B14F-4D97-AF65-F5344CB8AC3E}">
        <p14:creationId xmlns:p14="http://schemas.microsoft.com/office/powerpoint/2010/main" val="2468360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Steroidogenic</a:t>
            </a:r>
            <a:r>
              <a:rPr lang="en-US" dirty="0" smtClean="0"/>
              <a:t> acute regulatory protein</a:t>
            </a:r>
          </a:p>
          <a:p>
            <a:r>
              <a:rPr lang="pl-PL" dirty="0" err="1" smtClean="0"/>
              <a:t>https</a:t>
            </a:r>
            <a:r>
              <a:rPr lang="pl-PL" dirty="0" smtClean="0"/>
              <a:t>://</a:t>
            </a:r>
            <a:r>
              <a:rPr lang="pl-PL" dirty="0" err="1" smtClean="0"/>
              <a:t>en.wikipedia.org</a:t>
            </a:r>
            <a:r>
              <a:rPr lang="pl-PL" dirty="0" smtClean="0"/>
              <a:t>/</a:t>
            </a:r>
            <a:r>
              <a:rPr lang="pl-PL" dirty="0" err="1" smtClean="0"/>
              <a:t>wiki</a:t>
            </a:r>
            <a:r>
              <a:rPr lang="pl-PL" dirty="0" smtClean="0"/>
              <a:t>/</a:t>
            </a:r>
            <a:r>
              <a:rPr lang="pl-PL" dirty="0" err="1" smtClean="0"/>
              <a:t>Steroidogenic_acute_regulatory_protein</a:t>
            </a:r>
            <a:endParaRPr lang="en-US" dirty="0" smtClean="0"/>
          </a:p>
          <a:p>
            <a:r>
              <a:rPr lang="en-US" dirty="0" smtClean="0"/>
              <a:t>Treasures/oxysterol_sulfation_reduces_fatty_liver_disease_StAR_involved.pdf </a:t>
            </a:r>
          </a:p>
          <a:p>
            <a:r>
              <a:rPr lang="en-US" dirty="0" smtClean="0"/>
              <a:t>Glyphosate/</a:t>
            </a:r>
            <a:r>
              <a:rPr lang="en-US" dirty="0" err="1" smtClean="0"/>
              <a:t>roundup_inhibits_StAR_protein_expression.pdf</a:t>
            </a:r>
            <a:r>
              <a:rPr lang="en-US" dirty="0" smtClean="0"/>
              <a:t> </a:t>
            </a:r>
          </a:p>
          <a:p>
            <a:endParaRPr lang="en-US" dirty="0" smtClean="0"/>
          </a:p>
          <a:p>
            <a:r>
              <a:rPr lang="en-US" dirty="0" err="1" smtClean="0"/>
              <a:t>Csail</a:t>
            </a:r>
            <a:r>
              <a:rPr lang="en-US" dirty="0" smtClean="0"/>
              <a:t>/2015/project/</a:t>
            </a:r>
            <a:r>
              <a:rPr lang="en-US" dirty="0" err="1" smtClean="0"/>
              <a:t>RobertMelamede.email.text</a:t>
            </a:r>
            <a:endParaRPr lang="en-US" dirty="0" smtClean="0"/>
          </a:p>
          <a:p>
            <a:endParaRPr lang="en-US" dirty="0"/>
          </a:p>
        </p:txBody>
      </p:sp>
      <p:sp>
        <p:nvSpPr>
          <p:cNvPr id="4" name="Slide Number Placeholder 3"/>
          <p:cNvSpPr>
            <a:spLocks noGrp="1"/>
          </p:cNvSpPr>
          <p:nvPr>
            <p:ph type="sldNum" sz="quarter" idx="10"/>
          </p:nvPr>
        </p:nvSpPr>
        <p:spPr/>
        <p:txBody>
          <a:bodyPr/>
          <a:lstStyle/>
          <a:p>
            <a:fld id="{4B6D7775-B451-FB48-A7EC-72C752804E6B}" type="slidenum">
              <a:rPr lang="en-US" smtClean="0"/>
              <a:t>50</a:t>
            </a:fld>
            <a:endParaRPr lang="en-US"/>
          </a:p>
        </p:txBody>
      </p:sp>
    </p:spTree>
    <p:extLst>
      <p:ext uri="{BB962C8B-B14F-4D97-AF65-F5344CB8AC3E}">
        <p14:creationId xmlns:p14="http://schemas.microsoft.com/office/powerpoint/2010/main" val="2825883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IMMM_Paper.pdf</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53</a:t>
            </a:fld>
            <a:endParaRPr lang="en-US"/>
          </a:p>
        </p:txBody>
      </p:sp>
    </p:spTree>
    <p:extLst>
      <p:ext uri="{BB962C8B-B14F-4D97-AF65-F5344CB8AC3E}">
        <p14:creationId xmlns:p14="http://schemas.microsoft.com/office/powerpoint/2010/main" val="1768581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PaulHarris</a:t>
            </a:r>
            <a:r>
              <a:rPr lang="en-US" dirty="0" smtClean="0"/>
              <a:t>/</a:t>
            </a:r>
            <a:r>
              <a:rPr lang="en-US" dirty="0" err="1" smtClean="0"/>
              <a:t>Paul_documenting_his_story.text</a:t>
            </a:r>
            <a:endParaRPr lang="en-US" dirty="0"/>
          </a:p>
        </p:txBody>
      </p:sp>
      <p:sp>
        <p:nvSpPr>
          <p:cNvPr id="4" name="Slide Number Placeholder 3"/>
          <p:cNvSpPr>
            <a:spLocks noGrp="1"/>
          </p:cNvSpPr>
          <p:nvPr>
            <p:ph type="sldNum" sz="quarter" idx="10"/>
          </p:nvPr>
        </p:nvSpPr>
        <p:spPr/>
        <p:txBody>
          <a:bodyPr/>
          <a:lstStyle/>
          <a:p>
            <a:fld id="{4B6D7775-B451-FB48-A7EC-72C752804E6B}" type="slidenum">
              <a:rPr lang="en-US" smtClean="0"/>
              <a:t>56</a:t>
            </a:fld>
            <a:endParaRPr lang="en-US"/>
          </a:p>
        </p:txBody>
      </p:sp>
    </p:spTree>
    <p:extLst>
      <p:ext uri="{BB962C8B-B14F-4D97-AF65-F5344CB8AC3E}">
        <p14:creationId xmlns:p14="http://schemas.microsoft.com/office/powerpoint/2010/main" val="578270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E80B13"/>
                </a:solidFill>
                <a:latin typeface="Arial" charset="0"/>
                <a:ea typeface="ＭＳ Ｐゴシック" charset="0"/>
                <a:cs typeface="ＭＳ Ｐゴシック" charset="0"/>
              </a:defRPr>
            </a:lvl1pPr>
            <a:lvl2pPr marL="742950" indent="-285750">
              <a:defRPr sz="2400">
                <a:solidFill>
                  <a:srgbClr val="E80B13"/>
                </a:solidFill>
                <a:latin typeface="Arial" charset="0"/>
                <a:ea typeface="ＭＳ Ｐゴシック" charset="0"/>
              </a:defRPr>
            </a:lvl2pPr>
            <a:lvl3pPr marL="1143000" indent="-228600">
              <a:defRPr sz="2400">
                <a:solidFill>
                  <a:srgbClr val="E80B13"/>
                </a:solidFill>
                <a:latin typeface="Arial" charset="0"/>
                <a:ea typeface="ＭＳ Ｐゴシック" charset="0"/>
              </a:defRPr>
            </a:lvl3pPr>
            <a:lvl4pPr marL="1600200" indent="-228600">
              <a:defRPr sz="2400">
                <a:solidFill>
                  <a:srgbClr val="E80B13"/>
                </a:solidFill>
                <a:latin typeface="Arial" charset="0"/>
                <a:ea typeface="ＭＳ Ｐゴシック" charset="0"/>
              </a:defRPr>
            </a:lvl4pPr>
            <a:lvl5pPr marL="2057400" indent="-228600">
              <a:defRPr sz="2400">
                <a:solidFill>
                  <a:srgbClr val="E80B13"/>
                </a:solidFill>
                <a:latin typeface="Arial" charset="0"/>
                <a:ea typeface="ＭＳ Ｐゴシック" charset="0"/>
              </a:defRPr>
            </a:lvl5pPr>
            <a:lvl6pPr marL="2514600" indent="-228600" eaLnBrk="0" fontAlgn="base" hangingPunct="0">
              <a:spcBef>
                <a:spcPct val="0"/>
              </a:spcBef>
              <a:spcAft>
                <a:spcPct val="0"/>
              </a:spcAft>
              <a:defRPr sz="2400">
                <a:solidFill>
                  <a:srgbClr val="E80B13"/>
                </a:solidFill>
                <a:latin typeface="Arial" charset="0"/>
                <a:ea typeface="ＭＳ Ｐゴシック" charset="0"/>
              </a:defRPr>
            </a:lvl6pPr>
            <a:lvl7pPr marL="2971800" indent="-228600" eaLnBrk="0" fontAlgn="base" hangingPunct="0">
              <a:spcBef>
                <a:spcPct val="0"/>
              </a:spcBef>
              <a:spcAft>
                <a:spcPct val="0"/>
              </a:spcAft>
              <a:defRPr sz="2400">
                <a:solidFill>
                  <a:srgbClr val="E80B13"/>
                </a:solidFill>
                <a:latin typeface="Arial" charset="0"/>
                <a:ea typeface="ＭＳ Ｐゴシック" charset="0"/>
              </a:defRPr>
            </a:lvl7pPr>
            <a:lvl8pPr marL="3429000" indent="-228600" eaLnBrk="0" fontAlgn="base" hangingPunct="0">
              <a:spcBef>
                <a:spcPct val="0"/>
              </a:spcBef>
              <a:spcAft>
                <a:spcPct val="0"/>
              </a:spcAft>
              <a:defRPr sz="2400">
                <a:solidFill>
                  <a:srgbClr val="E80B13"/>
                </a:solidFill>
                <a:latin typeface="Arial" charset="0"/>
                <a:ea typeface="ＭＳ Ｐゴシック" charset="0"/>
              </a:defRPr>
            </a:lvl8pPr>
            <a:lvl9pPr marL="3886200" indent="-228600" eaLnBrk="0" fontAlgn="base" hangingPunct="0">
              <a:spcBef>
                <a:spcPct val="0"/>
              </a:spcBef>
              <a:spcAft>
                <a:spcPct val="0"/>
              </a:spcAft>
              <a:defRPr sz="2400">
                <a:solidFill>
                  <a:srgbClr val="E80B13"/>
                </a:solidFill>
                <a:latin typeface="Arial" charset="0"/>
                <a:ea typeface="ＭＳ Ｐゴシック" charset="0"/>
              </a:defRPr>
            </a:lvl9pPr>
          </a:lstStyle>
          <a:p>
            <a:fld id="{F5B6D094-1283-0449-81FF-8AB5B0D7A075}" type="slidenum">
              <a:rPr lang="en-US" sz="1200">
                <a:solidFill>
                  <a:schemeClr val="tx1"/>
                </a:solidFill>
                <a:latin typeface="Times" charset="0"/>
              </a:rPr>
              <a:pPr/>
              <a:t>58</a:t>
            </a:fld>
            <a:endParaRPr lang="en-US" sz="1200">
              <a:solidFill>
                <a:schemeClr val="tx1"/>
              </a:solidFill>
              <a:latin typeface="Times" charset="0"/>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GerryKoenig</a:t>
            </a:r>
            <a:r>
              <a:rPr lang="en-US" dirty="0" smtClean="0"/>
              <a:t>/</a:t>
            </a:r>
            <a:r>
              <a:rPr lang="en-US" dirty="0" err="1" smtClean="0"/>
              <a:t>heme</a:t>
            </a:r>
            <a:r>
              <a:rPr lang="en-US" dirty="0" smtClean="0"/>
              <a:t>/Red_Cells,_Hemoglobin,_</a:t>
            </a:r>
            <a:r>
              <a:rPr lang="en-US" dirty="0" err="1" smtClean="0"/>
              <a:t>Heme</a:t>
            </a:r>
            <a:r>
              <a:rPr lang="en-US" dirty="0" smtClean="0"/>
              <a:t>,_Iron,_</a:t>
            </a:r>
            <a:r>
              <a:rPr lang="en-US" dirty="0" err="1" smtClean="0"/>
              <a:t>and_Atherogenesis.pdf</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6. </a:t>
            </a:r>
            <a:r>
              <a:rPr lang="en-US" sz="1200" kern="1200" dirty="0" smtClean="0">
                <a:solidFill>
                  <a:schemeClr val="tx1"/>
                </a:solidFill>
                <a:effectLst/>
                <a:latin typeface="+mn-lt"/>
                <a:ea typeface="+mn-ea"/>
                <a:cs typeface="+mn-cs"/>
              </a:rPr>
              <a:t>A model for red cell-mediated </a:t>
            </a:r>
            <a:r>
              <a:rPr lang="en-US" sz="1200" kern="1200" dirty="0" err="1" smtClean="0">
                <a:solidFill>
                  <a:schemeClr val="tx1"/>
                </a:solidFill>
                <a:effectLst/>
                <a:latin typeface="+mn-lt"/>
                <a:ea typeface="+mn-ea"/>
                <a:cs typeface="+mn-cs"/>
              </a:rPr>
              <a:t>progres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sion</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atherogenesis</a:t>
            </a:r>
            <a:r>
              <a:rPr lang="en-US" sz="1200" kern="1200" dirty="0" smtClean="0">
                <a:solidFill>
                  <a:schemeClr val="tx1"/>
                </a:solidFill>
                <a:effectLst/>
                <a:latin typeface="+mn-lt"/>
                <a:ea typeface="+mn-ea"/>
                <a:cs typeface="+mn-cs"/>
              </a:rPr>
              <a:t>. 1, Infiltration by red blood cells of the </a:t>
            </a:r>
            <a:r>
              <a:rPr lang="en-US" sz="1200" kern="1200" dirty="0" err="1" smtClean="0">
                <a:solidFill>
                  <a:schemeClr val="tx1"/>
                </a:solidFill>
                <a:effectLst/>
                <a:latin typeface="+mn-lt"/>
                <a:ea typeface="+mn-ea"/>
                <a:cs typeface="+mn-cs"/>
              </a:rPr>
              <a:t>atheromatous</a:t>
            </a:r>
            <a:r>
              <a:rPr lang="en-US" sz="1200" kern="1200" dirty="0" smtClean="0">
                <a:solidFill>
                  <a:schemeClr val="tx1"/>
                </a:solidFill>
                <a:effectLst/>
                <a:latin typeface="+mn-lt"/>
                <a:ea typeface="+mn-ea"/>
                <a:cs typeface="+mn-cs"/>
              </a:rPr>
              <a:t> lesion. 2, Erythrocyte </a:t>
            </a:r>
            <a:r>
              <a:rPr lang="en-US" sz="1200" kern="1200" dirty="0" err="1" smtClean="0">
                <a:solidFill>
                  <a:schemeClr val="tx1"/>
                </a:solidFill>
                <a:effectLst/>
                <a:latin typeface="+mn-lt"/>
                <a:ea typeface="+mn-ea"/>
                <a:cs typeface="+mn-cs"/>
              </a:rPr>
              <a:t>lysis</a:t>
            </a:r>
            <a:r>
              <a:rPr lang="en-US" sz="1200" kern="1200" dirty="0" smtClean="0">
                <a:solidFill>
                  <a:schemeClr val="tx1"/>
                </a:solidFill>
                <a:effectLst/>
                <a:latin typeface="+mn-lt"/>
                <a:ea typeface="+mn-ea"/>
                <a:cs typeface="+mn-cs"/>
              </a:rPr>
              <a:t> and liberation of </a:t>
            </a:r>
            <a:r>
              <a:rPr lang="en-US" sz="1200" kern="1200" dirty="0" err="1" smtClean="0">
                <a:solidFill>
                  <a:schemeClr val="tx1"/>
                </a:solidFill>
                <a:effectLst/>
                <a:latin typeface="+mn-lt"/>
                <a:ea typeface="+mn-ea"/>
                <a:cs typeface="+mn-cs"/>
              </a:rPr>
              <a:t>ferrohemoglobin</a:t>
            </a:r>
            <a:r>
              <a:rPr lang="en-US" sz="1200" kern="1200" dirty="0" smtClean="0">
                <a:solidFill>
                  <a:schemeClr val="tx1"/>
                </a:solidFill>
                <a:effectLst/>
                <a:latin typeface="+mn-lt"/>
                <a:ea typeface="+mn-ea"/>
                <a:cs typeface="+mn-cs"/>
              </a:rPr>
              <a:t> (Ferro-</a:t>
            </a:r>
            <a:r>
              <a:rPr lang="en-US" sz="1200" kern="1200" dirty="0" err="1" smtClean="0">
                <a:solidFill>
                  <a:schemeClr val="tx1"/>
                </a:solidFill>
                <a:effectLst/>
                <a:latin typeface="+mn-lt"/>
                <a:ea typeface="+mn-ea"/>
                <a:cs typeface="+mn-cs"/>
              </a:rPr>
              <a:t>Hb</a:t>
            </a:r>
            <a:r>
              <a:rPr lang="en-US" sz="1200" kern="1200" dirty="0" smtClean="0">
                <a:solidFill>
                  <a:schemeClr val="tx1"/>
                </a:solidFill>
                <a:effectLst/>
                <a:latin typeface="+mn-lt"/>
                <a:ea typeface="+mn-ea"/>
                <a:cs typeface="+mn-cs"/>
              </a:rPr>
              <a:t>) by lipids of atheroma. 3, Oxidation of </a:t>
            </a:r>
            <a:r>
              <a:rPr lang="en-US" sz="1200" kern="1200" dirty="0" err="1" smtClean="0">
                <a:solidFill>
                  <a:schemeClr val="tx1"/>
                </a:solidFill>
                <a:effectLst/>
                <a:latin typeface="+mn-lt"/>
                <a:ea typeface="+mn-ea"/>
                <a:cs typeface="+mn-cs"/>
              </a:rPr>
              <a:t>ferrohemo</a:t>
            </a:r>
            <a:r>
              <a:rPr lang="en-US" sz="1200" kern="1200" dirty="0" smtClean="0">
                <a:solidFill>
                  <a:schemeClr val="tx1"/>
                </a:solidFill>
                <a:effectLst/>
                <a:latin typeface="+mn-lt"/>
                <a:ea typeface="+mn-ea"/>
                <a:cs typeface="+mn-cs"/>
              </a:rPr>
              <a:t>- globin to </a:t>
            </a:r>
            <a:r>
              <a:rPr lang="en-US" sz="1200" kern="1200" dirty="0" err="1" smtClean="0">
                <a:solidFill>
                  <a:schemeClr val="tx1"/>
                </a:solidFill>
                <a:effectLst/>
                <a:latin typeface="+mn-lt"/>
                <a:ea typeface="+mn-ea"/>
                <a:cs typeface="+mn-cs"/>
              </a:rPr>
              <a:t>ferrylhemoglobin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Ferryl-Hb</a:t>
            </a:r>
            <a:r>
              <a:rPr lang="en-US" sz="1200" kern="1200" dirty="0" smtClean="0">
                <a:solidFill>
                  <a:schemeClr val="tx1"/>
                </a:solidFill>
                <a:effectLst/>
                <a:latin typeface="+mn-lt"/>
                <a:ea typeface="+mn-ea"/>
                <a:cs typeface="+mn-cs"/>
              </a:rPr>
              <a:t>) (a) and to </a:t>
            </a:r>
            <a:r>
              <a:rPr lang="en-US" sz="1200" kern="1200" dirty="0" err="1" smtClean="0">
                <a:solidFill>
                  <a:schemeClr val="tx1"/>
                </a:solidFill>
                <a:effectLst/>
                <a:latin typeface="+mn-lt"/>
                <a:ea typeface="+mn-ea"/>
                <a:cs typeface="+mn-cs"/>
              </a:rPr>
              <a:t>ferrihemoglobin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Ferri-Hb</a:t>
            </a:r>
            <a:r>
              <a:rPr lang="en-US" sz="1200" kern="1200" dirty="0" smtClean="0">
                <a:solidFill>
                  <a:schemeClr val="tx1"/>
                </a:solidFill>
                <a:effectLst/>
                <a:latin typeface="+mn-lt"/>
                <a:ea typeface="+mn-ea"/>
                <a:cs typeface="+mn-cs"/>
              </a:rPr>
              <a:t>) (b). 4, Release of </a:t>
            </a:r>
            <a:r>
              <a:rPr lang="en-US" sz="1200" kern="1200" dirty="0" err="1" smtClean="0">
                <a:solidFill>
                  <a:schemeClr val="tx1"/>
                </a:solidFill>
                <a:effectLst/>
                <a:latin typeface="+mn-lt"/>
                <a:ea typeface="+mn-ea"/>
                <a:cs typeface="+mn-cs"/>
              </a:rPr>
              <a:t>heme</a:t>
            </a:r>
            <a:r>
              <a:rPr lang="en-US" sz="1200" kern="1200" dirty="0" smtClean="0">
                <a:solidFill>
                  <a:schemeClr val="tx1"/>
                </a:solidFill>
                <a:effectLst/>
                <a:latin typeface="+mn-lt"/>
                <a:ea typeface="+mn-ea"/>
                <a:cs typeface="+mn-cs"/>
              </a:rPr>
              <a:t> from </a:t>
            </a:r>
            <a:r>
              <a:rPr lang="en-US" sz="1200" kern="1200" dirty="0" err="1" smtClean="0">
                <a:solidFill>
                  <a:schemeClr val="tx1"/>
                </a:solidFill>
                <a:effectLst/>
                <a:latin typeface="+mn-lt"/>
                <a:ea typeface="+mn-ea"/>
                <a:cs typeface="+mn-cs"/>
              </a:rPr>
              <a:t>ferrihemoglobin</a:t>
            </a:r>
            <a:r>
              <a:rPr lang="en-US" sz="1200" kern="1200" dirty="0" smtClean="0">
                <a:solidFill>
                  <a:schemeClr val="tx1"/>
                </a:solidFill>
                <a:effectLst/>
                <a:latin typeface="+mn-lt"/>
                <a:ea typeface="+mn-ea"/>
                <a:cs typeface="+mn-cs"/>
              </a:rPr>
              <a:t>. 5, </a:t>
            </a:r>
            <a:r>
              <a:rPr lang="en-US" sz="1200" kern="1200" dirty="0" err="1" smtClean="0">
                <a:solidFill>
                  <a:schemeClr val="tx1"/>
                </a:solidFill>
                <a:effectLst/>
                <a:latin typeface="+mn-lt"/>
                <a:ea typeface="+mn-ea"/>
                <a:cs typeface="+mn-cs"/>
              </a:rPr>
              <a:t>Heme</a:t>
            </a:r>
            <a:r>
              <a:rPr lang="en-US" sz="1200" kern="1200" dirty="0" smtClean="0">
                <a:solidFill>
                  <a:schemeClr val="tx1"/>
                </a:solidFill>
                <a:effectLst/>
                <a:latin typeface="+mn-lt"/>
                <a:ea typeface="+mn-ea"/>
                <a:cs typeface="+mn-cs"/>
              </a:rPr>
              <a:t> uptake by </a:t>
            </a:r>
            <a:r>
              <a:rPr lang="en-US" sz="1200" kern="1200" dirty="0" err="1" smtClean="0">
                <a:solidFill>
                  <a:schemeClr val="tx1"/>
                </a:solidFill>
                <a:effectLst/>
                <a:latin typeface="+mn-lt"/>
                <a:ea typeface="+mn-ea"/>
                <a:cs typeface="+mn-cs"/>
              </a:rPr>
              <a:t>athero</a:t>
            </a:r>
            <a:r>
              <a:rPr lang="en-US" sz="1200" kern="1200" dirty="0" smtClean="0">
                <a:solidFill>
                  <a:schemeClr val="tx1"/>
                </a:solidFill>
                <a:effectLst/>
                <a:latin typeface="+mn-lt"/>
                <a:ea typeface="+mn-ea"/>
                <a:cs typeface="+mn-cs"/>
              </a:rPr>
              <a:t>- ma lipid. 6, Amplification of lipid oxidation in </a:t>
            </a:r>
            <a:r>
              <a:rPr lang="en-US" sz="1200" kern="1200" dirty="0" err="1" smtClean="0">
                <a:solidFill>
                  <a:schemeClr val="tx1"/>
                </a:solidFill>
                <a:effectLst/>
                <a:latin typeface="+mn-lt"/>
                <a:ea typeface="+mn-ea"/>
                <a:cs typeface="+mn-cs"/>
              </a:rPr>
              <a:t>ather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oma</a:t>
            </a:r>
            <a:r>
              <a:rPr lang="en-US" sz="1200" kern="1200" dirty="0" smtClean="0">
                <a:solidFill>
                  <a:schemeClr val="tx1"/>
                </a:solidFill>
                <a:effectLst/>
                <a:latin typeface="+mn-lt"/>
                <a:ea typeface="+mn-ea"/>
                <a:cs typeface="+mn-cs"/>
              </a:rPr>
              <a:t>. 7, Damage and activation of endothelium induced by reactive lipid metabolites of atheroma. 8, Induction of HO-1 and ferritin by atheroma lipid and </a:t>
            </a:r>
            <a:r>
              <a:rPr lang="en-US" sz="1200" kern="1200" dirty="0" err="1" smtClean="0">
                <a:solidFill>
                  <a:schemeClr val="tx1"/>
                </a:solidFill>
                <a:effectLst/>
                <a:latin typeface="+mn-lt"/>
                <a:ea typeface="+mn-ea"/>
                <a:cs typeface="+mn-cs"/>
              </a:rPr>
              <a:t>heme</a:t>
            </a:r>
            <a:r>
              <a:rPr lang="en-US" sz="1200" kern="1200" dirty="0" smtClean="0">
                <a:solidFill>
                  <a:schemeClr val="tx1"/>
                </a:solidFill>
                <a:effectLst/>
                <a:latin typeface="+mn-lt"/>
                <a:ea typeface="+mn-ea"/>
                <a:cs typeface="+mn-cs"/>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59</a:t>
            </a:fld>
            <a:endParaRPr lang="en-US"/>
          </a:p>
        </p:txBody>
      </p:sp>
    </p:spTree>
    <p:extLst>
      <p:ext uri="{BB962C8B-B14F-4D97-AF65-F5344CB8AC3E}">
        <p14:creationId xmlns:p14="http://schemas.microsoft.com/office/powerpoint/2010/main" val="501609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Heart/N-Terminal\ Pro-Brain\ Natriuretic\ Peptide\ Levels\ and\ Risk\ of\ Death\ in\ Sickle\ Cell\ </a:t>
            </a:r>
            <a:r>
              <a:rPr lang="en-US" dirty="0" err="1" smtClean="0"/>
              <a:t>Disease_marked.pdf</a:t>
            </a:r>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60</a:t>
            </a:fld>
            <a:endParaRPr lang="en-US"/>
          </a:p>
        </p:txBody>
      </p:sp>
    </p:spTree>
    <p:extLst>
      <p:ext uri="{BB962C8B-B14F-4D97-AF65-F5344CB8AC3E}">
        <p14:creationId xmlns:p14="http://schemas.microsoft.com/office/powerpoint/2010/main" val="2610797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t>
            </a:r>
            <a:r>
              <a:rPr lang="en-US" sz="1200" b="1"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SeiA</a:t>
            </a:r>
            <a:r>
              <a:rPr lang="en-US" sz="1200" b="1"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mi</a:t>
            </a:r>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nA</a:t>
            </a:r>
            <a:r>
              <a:rPr lang="en-US" sz="1200" b="1" kern="1200" dirty="0" smtClean="0">
                <a:solidFill>
                  <a:schemeClr val="tx1"/>
                </a:solidFill>
                <a:effectLst/>
                <a:latin typeface="+mn-lt"/>
                <a:ea typeface="+mn-ea"/>
                <a:cs typeface="+mn-cs"/>
              </a:rPr>
              <a:t>u</a:t>
            </a:r>
            <a:r>
              <a:rPr lang="en-US" sz="1200" kern="1200" dirty="0" smtClean="0">
                <a:solidFill>
                  <a:schemeClr val="tx1"/>
                </a:solidFill>
                <a:effectLst/>
                <a:latin typeface="+mn-lt"/>
                <a:ea typeface="+mn-ea"/>
                <a:cs typeface="+mn-cs"/>
              </a:rPr>
              <a:t>p,sl</a:t>
            </a:r>
            <a:r>
              <a:rPr lang="en-US" sz="1200" b="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iyGf</a:t>
            </a:r>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nieAt</a:t>
            </a:r>
            <a:r>
              <a:rPr lang="en-US" sz="1200" b="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dhGedsisiasygnratanhmdesntihist,arstotgdoernpagimcetesottfahbceoyslritesemlianteioanshgilpustabtehtiownee,npro- Simplified diagram that depicts the relationships between SAA, GAG synthesis, storage of cysteine as glutathione, pro- </a:t>
            </a:r>
            <a:r>
              <a:rPr lang="en-US" sz="1200" kern="1200" dirty="0" err="1" smtClean="0">
                <a:solidFill>
                  <a:schemeClr val="tx1"/>
                </a:solidFill>
                <a:effectLst/>
                <a:latin typeface="+mn-lt"/>
                <a:ea typeface="+mn-ea"/>
                <a:cs typeface="+mn-cs"/>
              </a:rPr>
              <a:t>tein</a:t>
            </a:r>
            <a:r>
              <a:rPr lang="en-US" sz="1200" kern="1200" smtClean="0">
                <a:solidFill>
                  <a:schemeClr val="tx1"/>
                </a:solidFill>
                <a:effectLst/>
                <a:latin typeface="+mn-lt"/>
                <a:ea typeface="+mn-ea"/>
                <a:cs typeface="+mn-cs"/>
              </a:rPr>
              <a:t> synthesis and nitrogen metabolism. </a:t>
            </a:r>
            <a:endParaRPr lang="en-US" smtClean="0"/>
          </a:p>
          <a:p>
            <a:endParaRPr lang="en-US"/>
          </a:p>
        </p:txBody>
      </p:sp>
      <p:sp>
        <p:nvSpPr>
          <p:cNvPr id="4" name="Slide Number Placeholder 3"/>
          <p:cNvSpPr>
            <a:spLocks noGrp="1"/>
          </p:cNvSpPr>
          <p:nvPr>
            <p:ph type="sldNum" sz="quarter" idx="10"/>
          </p:nvPr>
        </p:nvSpPr>
        <p:spPr/>
        <p:txBody>
          <a:bodyPr/>
          <a:lstStyle/>
          <a:p>
            <a:fld id="{45F19171-4A44-2541-A458-A9CD76DCFBB8}" type="slidenum">
              <a:rPr lang="en-US" smtClean="0"/>
              <a:pPr/>
              <a:t>64</a:t>
            </a:fld>
            <a:endParaRPr lang="en-US"/>
          </a:p>
        </p:txBody>
      </p:sp>
    </p:spTree>
    <p:extLst>
      <p:ext uri="{BB962C8B-B14F-4D97-AF65-F5344CB8AC3E}">
        <p14:creationId xmlns:p14="http://schemas.microsoft.com/office/powerpoint/2010/main" val="242422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antithrombin</a:t>
            </a:r>
            <a:endParaRPr lang="en-US" dirty="0" smtClean="0"/>
          </a:p>
          <a:p>
            <a:endParaRPr lang="en-US" dirty="0" smtClean="0"/>
          </a:p>
          <a:p>
            <a:r>
              <a:rPr lang="en-US" dirty="0" smtClean="0"/>
              <a:t>treasures/</a:t>
            </a:r>
            <a:r>
              <a:rPr lang="en-US" dirty="0" err="1" smtClean="0"/>
              <a:t>endothelial_glycocalyx_review.pdf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1 Schematic representation of the endothelial </a:t>
            </a:r>
            <a:r>
              <a:rPr lang="en-US" sz="1200" kern="1200" dirty="0" err="1" smtClean="0">
                <a:solidFill>
                  <a:schemeClr val="tx1"/>
                </a:solidFill>
                <a:effectLst/>
                <a:latin typeface="+mn-lt"/>
                <a:ea typeface="+mn-ea"/>
                <a:cs typeface="+mn-cs"/>
              </a:rPr>
              <a:t>glycocalyx</a:t>
            </a:r>
            <a:r>
              <a:rPr lang="en-US" sz="1200" kern="1200" dirty="0" smtClean="0">
                <a:solidFill>
                  <a:schemeClr val="tx1"/>
                </a:solidFill>
                <a:effectLst/>
                <a:latin typeface="+mn-lt"/>
                <a:ea typeface="+mn-ea"/>
                <a:cs typeface="+mn-cs"/>
              </a:rPr>
              <a:t>, showing its main components. Left: The endothelial </a:t>
            </a:r>
            <a:r>
              <a:rPr lang="en-US" sz="1200" kern="1200" dirty="0" err="1" smtClean="0">
                <a:solidFill>
                  <a:schemeClr val="tx1"/>
                </a:solidFill>
                <a:effectLst/>
                <a:latin typeface="+mn-lt"/>
                <a:ea typeface="+mn-ea"/>
                <a:cs typeface="+mn-cs"/>
              </a:rPr>
              <a:t>glycocalyx</a:t>
            </a:r>
            <a:r>
              <a:rPr lang="en-US" sz="1200" kern="1200" dirty="0" smtClean="0">
                <a:solidFill>
                  <a:schemeClr val="tx1"/>
                </a:solidFill>
                <a:effectLst/>
                <a:latin typeface="+mn-lt"/>
                <a:ea typeface="+mn-ea"/>
                <a:cs typeface="+mn-cs"/>
              </a:rPr>
              <a:t> can be observed in vivo as a red blood cell exclusion zone, located on the luminal side of the vascular endothelium. It consists of membrane- bound and soluble molecules. Right: Components of the endothelial </a:t>
            </a:r>
            <a:r>
              <a:rPr lang="en-US" sz="1200" kern="1200" dirty="0" err="1" smtClean="0">
                <a:solidFill>
                  <a:schemeClr val="tx1"/>
                </a:solidFill>
                <a:effectLst/>
                <a:latin typeface="+mn-lt"/>
                <a:ea typeface="+mn-ea"/>
                <a:cs typeface="+mn-cs"/>
              </a:rPr>
              <a:t>glycocalyx</a:t>
            </a:r>
            <a:r>
              <a:rPr lang="en-US" sz="1200" kern="1200" dirty="0" smtClean="0">
                <a:solidFill>
                  <a:schemeClr val="tx1"/>
                </a:solidFill>
                <a:effectLst/>
                <a:latin typeface="+mn-lt"/>
                <a:ea typeface="+mn-ea"/>
                <a:cs typeface="+mn-cs"/>
              </a:rPr>
              <a:t>. Bound to the endothelial membrane are proteoglycans, with long </a:t>
            </a:r>
            <a:r>
              <a:rPr lang="en-US" sz="1200" kern="1200" dirty="0" err="1" smtClean="0">
                <a:solidFill>
                  <a:schemeClr val="tx1"/>
                </a:solidFill>
                <a:effectLst/>
                <a:latin typeface="+mn-lt"/>
                <a:ea typeface="+mn-ea"/>
                <a:cs typeface="+mn-cs"/>
              </a:rPr>
              <a:t>unbranched</a:t>
            </a:r>
            <a:r>
              <a:rPr lang="en-US" sz="1200" kern="1200" dirty="0" smtClean="0">
                <a:solidFill>
                  <a:schemeClr val="tx1"/>
                </a:solidFill>
                <a:effectLst/>
                <a:latin typeface="+mn-lt"/>
                <a:ea typeface="+mn-ea"/>
                <a:cs typeface="+mn-cs"/>
              </a:rPr>
              <a:t> glycosaminoglycan side-chains (GAG-chain) and glycoproteins, with short branched carbohydrate side-chains. Incorporated in and on top of this grid are plasma and endothelium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derived soluble components, including hyaluronic acid and other soluble proteoglycans (e.g., </a:t>
            </a:r>
            <a:r>
              <a:rPr lang="en-US" sz="1200" kern="1200" dirty="0" err="1" smtClean="0">
                <a:solidFill>
                  <a:schemeClr val="tx1"/>
                </a:solidFill>
                <a:effectLst/>
                <a:latin typeface="+mn-lt"/>
                <a:ea typeface="+mn-ea"/>
                <a:cs typeface="+mn-cs"/>
              </a:rPr>
              <a:t>thrombomodulin</a:t>
            </a:r>
            <a:r>
              <a:rPr lang="en-US" sz="1200" kern="1200" dirty="0" smtClean="0">
                <a:solidFill>
                  <a:schemeClr val="tx1"/>
                </a:solidFill>
                <a:effectLst/>
                <a:latin typeface="+mn-lt"/>
                <a:ea typeface="+mn-ea"/>
                <a:cs typeface="+mn-cs"/>
              </a:rPr>
              <a:t>) and various proteins, such as extracellular superoxide dismutase (</a:t>
            </a:r>
            <a:r>
              <a:rPr lang="en-US" sz="1200" kern="1200" dirty="0" err="1" smtClean="0">
                <a:solidFill>
                  <a:schemeClr val="tx1"/>
                </a:solidFill>
                <a:effectLst/>
                <a:latin typeface="+mn-lt"/>
                <a:ea typeface="+mn-ea"/>
                <a:cs typeface="+mn-cs"/>
              </a:rPr>
              <a:t>ec</a:t>
            </a:r>
            <a:r>
              <a:rPr lang="en-US" sz="1200" kern="1200" dirty="0" smtClean="0">
                <a:solidFill>
                  <a:schemeClr val="tx1"/>
                </a:solidFill>
                <a:effectLst/>
                <a:latin typeface="+mn-lt"/>
                <a:ea typeface="+mn-ea"/>
                <a:cs typeface="+mn-cs"/>
              </a:rPr>
              <a:t>-SOD) and </a:t>
            </a:r>
            <a:r>
              <a:rPr lang="en-US" sz="1200" kern="1200" dirty="0" err="1" smtClean="0">
                <a:solidFill>
                  <a:schemeClr val="tx1"/>
                </a:solidFill>
                <a:effectLst/>
                <a:latin typeface="+mn-lt"/>
                <a:ea typeface="+mn-ea"/>
                <a:cs typeface="+mn-cs"/>
              </a:rPr>
              <a:t>antithrombin</a:t>
            </a:r>
            <a:r>
              <a:rPr lang="en-US" sz="1200" kern="1200" dirty="0" smtClean="0">
                <a:solidFill>
                  <a:schemeClr val="tx1"/>
                </a:solidFill>
                <a:effectLst/>
                <a:latin typeface="+mn-lt"/>
                <a:ea typeface="+mn-ea"/>
                <a:cs typeface="+mn-cs"/>
              </a:rPr>
              <a:t> III (AT III). Together, these components form the endothelial </a:t>
            </a:r>
            <a:r>
              <a:rPr lang="en-US" sz="1200" kern="1200" dirty="0" err="1" smtClean="0">
                <a:solidFill>
                  <a:schemeClr val="tx1"/>
                </a:solidFill>
                <a:effectLst/>
                <a:latin typeface="+mn-lt"/>
                <a:ea typeface="+mn-ea"/>
                <a:cs typeface="+mn-cs"/>
              </a:rPr>
              <a:t>glycocalyx</a:t>
            </a:r>
            <a:r>
              <a:rPr lang="en-US" sz="1200" kern="1200" dirty="0" smtClean="0">
                <a:solidFill>
                  <a:schemeClr val="tx1"/>
                </a:solidFill>
                <a:effectLst/>
                <a:latin typeface="+mn-lt"/>
                <a:ea typeface="+mn-ea"/>
                <a:cs typeface="+mn-cs"/>
              </a:rPr>
              <a:t> that functions as a barrier between blood plasma and the endothelium and exerts various roles in plasma and vessel wall homeostasis. Note that this figure is not drawn to scale; its purpose is to illustrate </a:t>
            </a:r>
            <a:r>
              <a:rPr lang="en-US" sz="1200" kern="1200" dirty="0" err="1" smtClean="0">
                <a:solidFill>
                  <a:schemeClr val="tx1"/>
                </a:solidFill>
                <a:effectLst/>
                <a:latin typeface="+mn-lt"/>
                <a:ea typeface="+mn-ea"/>
                <a:cs typeface="+mn-cs"/>
              </a:rPr>
              <a:t>glycocalyx</a:t>
            </a:r>
            <a:r>
              <a:rPr lang="en-US" sz="1200" kern="1200" dirty="0" smtClean="0">
                <a:solidFill>
                  <a:schemeClr val="tx1"/>
                </a:solidFill>
                <a:effectLst/>
                <a:latin typeface="+mn-lt"/>
                <a:ea typeface="+mn-ea"/>
                <a:cs typeface="+mn-cs"/>
              </a:rPr>
              <a:t> composition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13</a:t>
            </a:fld>
            <a:endParaRPr lang="en-US"/>
          </a:p>
        </p:txBody>
      </p:sp>
    </p:spTree>
    <p:extLst>
      <p:ext uri="{BB962C8B-B14F-4D97-AF65-F5344CB8AC3E}">
        <p14:creationId xmlns:p14="http://schemas.microsoft.com/office/powerpoint/2010/main" val="1906206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t>
            </a:r>
            <a:r>
              <a:rPr lang="en-US" sz="1200" b="1"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SeiA</a:t>
            </a:r>
            <a:r>
              <a:rPr lang="en-US" sz="1200" b="1"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mi</a:t>
            </a:r>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nA</a:t>
            </a:r>
            <a:r>
              <a:rPr lang="en-US" sz="1200" b="1" kern="1200" dirty="0" smtClean="0">
                <a:solidFill>
                  <a:schemeClr val="tx1"/>
                </a:solidFill>
                <a:effectLst/>
                <a:latin typeface="+mn-lt"/>
                <a:ea typeface="+mn-ea"/>
                <a:cs typeface="+mn-cs"/>
              </a:rPr>
              <a:t>u</a:t>
            </a:r>
            <a:r>
              <a:rPr lang="en-US" sz="1200" kern="1200" dirty="0" smtClean="0">
                <a:solidFill>
                  <a:schemeClr val="tx1"/>
                </a:solidFill>
                <a:effectLst/>
                <a:latin typeface="+mn-lt"/>
                <a:ea typeface="+mn-ea"/>
                <a:cs typeface="+mn-cs"/>
              </a:rPr>
              <a:t>p,sl</a:t>
            </a:r>
            <a:r>
              <a:rPr lang="en-US" sz="1200" b="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iyGf</a:t>
            </a:r>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nieAt</a:t>
            </a:r>
            <a:r>
              <a:rPr lang="en-US" sz="1200" b="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dhGedsisiasygnratanhmdesntihist,arstotgdoernpagimcetesottfahbceoyslritesemlianteioanshgilpustabtehtiownee,npro- Simplified diagram that depicts the relationships between SAA, GAG synthesis, storage of cysteine as glutathione, pro- </a:t>
            </a:r>
            <a:r>
              <a:rPr lang="en-US" sz="1200" kern="1200" dirty="0" err="1" smtClean="0">
                <a:solidFill>
                  <a:schemeClr val="tx1"/>
                </a:solidFill>
                <a:effectLst/>
                <a:latin typeface="+mn-lt"/>
                <a:ea typeface="+mn-ea"/>
                <a:cs typeface="+mn-cs"/>
              </a:rPr>
              <a:t>tein</a:t>
            </a:r>
            <a:r>
              <a:rPr lang="en-US" sz="1200" kern="1200" smtClean="0">
                <a:solidFill>
                  <a:schemeClr val="tx1"/>
                </a:solidFill>
                <a:effectLst/>
                <a:latin typeface="+mn-lt"/>
                <a:ea typeface="+mn-ea"/>
                <a:cs typeface="+mn-cs"/>
              </a:rPr>
              <a:t> synthesis and nitrogen metabolism. </a:t>
            </a:r>
            <a:endParaRPr lang="en-US" smtClean="0"/>
          </a:p>
          <a:p>
            <a:endParaRPr lang="en-US"/>
          </a:p>
        </p:txBody>
      </p:sp>
      <p:sp>
        <p:nvSpPr>
          <p:cNvPr id="4" name="Slide Number Placeholder 3"/>
          <p:cNvSpPr>
            <a:spLocks noGrp="1"/>
          </p:cNvSpPr>
          <p:nvPr>
            <p:ph type="sldNum" sz="quarter" idx="10"/>
          </p:nvPr>
        </p:nvSpPr>
        <p:spPr/>
        <p:txBody>
          <a:bodyPr/>
          <a:lstStyle/>
          <a:p>
            <a:fld id="{45F19171-4A44-2541-A458-A9CD76DCFBB8}" type="slidenum">
              <a:rPr lang="en-US" smtClean="0"/>
              <a:pPr/>
              <a:t>65</a:t>
            </a:fld>
            <a:endParaRPr lang="en-US"/>
          </a:p>
        </p:txBody>
      </p:sp>
    </p:spTree>
    <p:extLst>
      <p:ext uri="{BB962C8B-B14F-4D97-AF65-F5344CB8AC3E}">
        <p14:creationId xmlns:p14="http://schemas.microsoft.com/office/powerpoint/2010/main" val="2424228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GerryKoenig</a:t>
            </a:r>
            <a:r>
              <a:rPr lang="en-US" dirty="0" smtClean="0"/>
              <a:t>/regulation_of_glutathione_synthesis_2008</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Fig. 4. </a:t>
            </a:r>
            <a:endParaRPr lang="en-US" dirty="0" smtClean="0"/>
          </a:p>
          <a:p>
            <a:r>
              <a:rPr lang="en-US" sz="1200" kern="1200" dirty="0" smtClean="0">
                <a:solidFill>
                  <a:schemeClr val="tx1"/>
                </a:solidFill>
                <a:effectLst/>
                <a:latin typeface="+mn-lt"/>
                <a:ea typeface="+mn-ea"/>
                <a:cs typeface="+mn-cs"/>
              </a:rPr>
              <a:t>GSH as cysteine storage via the </a:t>
            </a:r>
            <a:r>
              <a:rPr lang="en-US" sz="1200" kern="1200" dirty="0" err="1" smtClean="0">
                <a:solidFill>
                  <a:schemeClr val="tx1"/>
                </a:solidFill>
                <a:effectLst/>
                <a:latin typeface="+mn-lt"/>
                <a:ea typeface="+mn-ea"/>
                <a:cs typeface="+mn-cs"/>
              </a:rPr>
              <a:t>γ-glutamyl</a:t>
            </a:r>
            <a:r>
              <a:rPr lang="en-US" sz="1200" kern="1200" dirty="0" smtClean="0">
                <a:solidFill>
                  <a:schemeClr val="tx1"/>
                </a:solidFill>
                <a:effectLst/>
                <a:latin typeface="+mn-lt"/>
                <a:ea typeface="+mn-ea"/>
                <a:cs typeface="+mn-cs"/>
              </a:rPr>
              <a:t> cycle. The </a:t>
            </a:r>
            <a:r>
              <a:rPr lang="en-US" sz="1200" kern="1200" dirty="0" err="1" smtClean="0">
                <a:solidFill>
                  <a:schemeClr val="tx1"/>
                </a:solidFill>
                <a:effectLst/>
                <a:latin typeface="+mn-lt"/>
                <a:ea typeface="+mn-ea"/>
                <a:cs typeface="+mn-cs"/>
              </a:rPr>
              <a:t>γ-glutamyl</a:t>
            </a:r>
            <a:r>
              <a:rPr lang="en-US" sz="1200" kern="1200" dirty="0" smtClean="0">
                <a:solidFill>
                  <a:schemeClr val="tx1"/>
                </a:solidFill>
                <a:effectLst/>
                <a:latin typeface="+mn-lt"/>
                <a:ea typeface="+mn-ea"/>
                <a:cs typeface="+mn-cs"/>
              </a:rPr>
              <a:t> cycle utilize GSH as a continuous source of cysteine. Cysteine is taken up readily by most cells and once it enters the cell, most of it is incorporated into GSH while the rest is incorporated into newly synthesized proteins and/or broken down into sulfate and </a:t>
            </a:r>
            <a:r>
              <a:rPr lang="en-US" sz="1200" kern="1200" dirty="0" err="1" smtClean="0">
                <a:solidFill>
                  <a:schemeClr val="tx1"/>
                </a:solidFill>
                <a:effectLst/>
                <a:latin typeface="+mn-lt"/>
                <a:ea typeface="+mn-ea"/>
                <a:cs typeface="+mn-cs"/>
              </a:rPr>
              <a:t>taurine</a:t>
            </a:r>
            <a:r>
              <a:rPr lang="en-US" sz="1200" kern="1200" dirty="0" smtClean="0">
                <a:solidFill>
                  <a:schemeClr val="tx1"/>
                </a:solidFill>
                <a:effectLst/>
                <a:latin typeface="+mn-lt"/>
                <a:ea typeface="+mn-ea"/>
                <a:cs typeface="+mn-cs"/>
              </a:rPr>
              <a:t>. GSH is exported from the cell and the </a:t>
            </a:r>
            <a:r>
              <a:rPr lang="en-US" sz="1200" kern="1200" dirty="0" err="1" smtClean="0">
                <a:solidFill>
                  <a:schemeClr val="tx1"/>
                </a:solidFill>
                <a:effectLst/>
                <a:latin typeface="+mn-lt"/>
                <a:ea typeface="+mn-ea"/>
                <a:cs typeface="+mn-cs"/>
              </a:rPr>
              <a:t>ecto</a:t>
            </a:r>
            <a:r>
              <a:rPr lang="en-US" sz="1200" kern="1200" dirty="0" smtClean="0">
                <a:solidFill>
                  <a:schemeClr val="tx1"/>
                </a:solidFill>
                <a:effectLst/>
                <a:latin typeface="+mn-lt"/>
                <a:ea typeface="+mn-ea"/>
                <a:cs typeface="+mn-cs"/>
              </a:rPr>
              <a:t>-enzyme GGT then transfers the </a:t>
            </a:r>
            <a:r>
              <a:rPr lang="en-US" sz="1200" kern="1200" dirty="0" err="1" smtClean="0">
                <a:solidFill>
                  <a:schemeClr val="tx1"/>
                </a:solidFill>
                <a:effectLst/>
                <a:latin typeface="+mn-lt"/>
                <a:ea typeface="+mn-ea"/>
                <a:cs typeface="+mn-cs"/>
              </a:rPr>
              <a:t>γ-glutamyl</a:t>
            </a:r>
            <a:r>
              <a:rPr lang="en-US" sz="1200" kern="1200" dirty="0" smtClean="0">
                <a:solidFill>
                  <a:schemeClr val="tx1"/>
                </a:solidFill>
                <a:effectLst/>
                <a:latin typeface="+mn-lt"/>
                <a:ea typeface="+mn-ea"/>
                <a:cs typeface="+mn-cs"/>
              </a:rPr>
              <a:t> moiety of GSH to an amino acid (the best acceptor being </a:t>
            </a:r>
            <a:r>
              <a:rPr lang="en-US" sz="1200" kern="1200" dirty="0" err="1" smtClean="0">
                <a:solidFill>
                  <a:schemeClr val="tx1"/>
                </a:solidFill>
                <a:effectLst/>
                <a:latin typeface="+mn-lt"/>
                <a:ea typeface="+mn-ea"/>
                <a:cs typeface="+mn-cs"/>
              </a:rPr>
              <a:t>cystine</a:t>
            </a:r>
            <a:r>
              <a:rPr lang="en-US" sz="1200" kern="1200" dirty="0" smtClean="0">
                <a:solidFill>
                  <a:schemeClr val="tx1"/>
                </a:solidFill>
                <a:effectLst/>
                <a:latin typeface="+mn-lt"/>
                <a:ea typeface="+mn-ea"/>
                <a:cs typeface="+mn-cs"/>
              </a:rPr>
              <a:t>), forming </a:t>
            </a:r>
            <a:r>
              <a:rPr lang="en-US" sz="1200" kern="1200" dirty="0" err="1" smtClean="0">
                <a:solidFill>
                  <a:schemeClr val="tx1"/>
                </a:solidFill>
                <a:effectLst/>
                <a:latin typeface="+mn-lt"/>
                <a:ea typeface="+mn-ea"/>
                <a:cs typeface="+mn-cs"/>
              </a:rPr>
              <a:t>γ-glutamyl</a:t>
            </a:r>
            <a:r>
              <a:rPr lang="en-US" sz="1200" kern="1200" dirty="0" smtClean="0">
                <a:solidFill>
                  <a:schemeClr val="tx1"/>
                </a:solidFill>
                <a:effectLst/>
                <a:latin typeface="+mn-lt"/>
                <a:ea typeface="+mn-ea"/>
                <a:cs typeface="+mn-cs"/>
              </a:rPr>
              <a:t> amino acid and </a:t>
            </a:r>
            <a:r>
              <a:rPr lang="en-US" sz="1200" kern="1200" dirty="0" err="1" smtClean="0">
                <a:solidFill>
                  <a:schemeClr val="tx1"/>
                </a:solidFill>
                <a:effectLst/>
                <a:latin typeface="+mn-lt"/>
                <a:ea typeface="+mn-ea"/>
                <a:cs typeface="+mn-cs"/>
              </a:rPr>
              <a:t>cysteinylglycine</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γ-glutamyl</a:t>
            </a:r>
            <a:r>
              <a:rPr lang="en-US" sz="1200" kern="1200" dirty="0" smtClean="0">
                <a:solidFill>
                  <a:schemeClr val="tx1"/>
                </a:solidFill>
                <a:effectLst/>
                <a:latin typeface="+mn-lt"/>
                <a:ea typeface="+mn-ea"/>
                <a:cs typeface="+mn-cs"/>
              </a:rPr>
              <a:t> amino acid can then be transported back into the cell to complete the cycle. Once inside the cell, the </a:t>
            </a:r>
            <a:r>
              <a:rPr lang="en-US" sz="1200" kern="1200" dirty="0" err="1" smtClean="0">
                <a:solidFill>
                  <a:schemeClr val="tx1"/>
                </a:solidFill>
                <a:effectLst/>
                <a:latin typeface="+mn-lt"/>
                <a:ea typeface="+mn-ea"/>
                <a:cs typeface="+mn-cs"/>
              </a:rPr>
              <a:t>γ-glutamyl</a:t>
            </a:r>
            <a:r>
              <a:rPr lang="en-US" sz="1200" kern="1200" dirty="0" smtClean="0">
                <a:solidFill>
                  <a:schemeClr val="tx1"/>
                </a:solidFill>
                <a:effectLst/>
                <a:latin typeface="+mn-lt"/>
                <a:ea typeface="+mn-ea"/>
                <a:cs typeface="+mn-cs"/>
              </a:rPr>
              <a:t> amino acid can be further metabolized to release the amino acid and 5- </a:t>
            </a:r>
            <a:r>
              <a:rPr lang="en-US" sz="1200" kern="1200" dirty="0" err="1" smtClean="0">
                <a:solidFill>
                  <a:schemeClr val="tx1"/>
                </a:solidFill>
                <a:effectLst/>
                <a:latin typeface="+mn-lt"/>
                <a:ea typeface="+mn-ea"/>
                <a:cs typeface="+mn-cs"/>
              </a:rPr>
              <a:t>oxoproline</a:t>
            </a:r>
            <a:r>
              <a:rPr lang="en-US" sz="1200" kern="1200" dirty="0" smtClean="0">
                <a:solidFill>
                  <a:schemeClr val="tx1"/>
                </a:solidFill>
                <a:effectLst/>
                <a:latin typeface="+mn-lt"/>
                <a:ea typeface="+mn-ea"/>
                <a:cs typeface="+mn-cs"/>
              </a:rPr>
              <a:t>, which can be converted to glutamate. </a:t>
            </a:r>
            <a:r>
              <a:rPr lang="en-US" sz="1200" kern="1200" dirty="0" err="1" smtClean="0">
                <a:solidFill>
                  <a:schemeClr val="tx1"/>
                </a:solidFill>
                <a:effectLst/>
                <a:latin typeface="+mn-lt"/>
                <a:ea typeface="+mn-ea"/>
                <a:cs typeface="+mn-cs"/>
              </a:rPr>
              <a:t>Cysteinylglycine</a:t>
            </a:r>
            <a:r>
              <a:rPr lang="en-US" sz="1200" kern="1200" dirty="0" smtClean="0">
                <a:solidFill>
                  <a:schemeClr val="tx1"/>
                </a:solidFill>
                <a:effectLst/>
                <a:latin typeface="+mn-lt"/>
                <a:ea typeface="+mn-ea"/>
                <a:cs typeface="+mn-cs"/>
              </a:rPr>
              <a:t> is broken down by </a:t>
            </a:r>
            <a:r>
              <a:rPr lang="en-US" sz="1200" kern="1200" dirty="0" err="1" smtClean="0">
                <a:solidFill>
                  <a:schemeClr val="tx1"/>
                </a:solidFill>
                <a:effectLst/>
                <a:latin typeface="+mn-lt"/>
                <a:ea typeface="+mn-ea"/>
                <a:cs typeface="+mn-cs"/>
              </a:rPr>
              <a:t>dipeptidase</a:t>
            </a:r>
            <a:r>
              <a:rPr lang="en-US" sz="1200" kern="1200" dirty="0" smtClean="0">
                <a:solidFill>
                  <a:schemeClr val="tx1"/>
                </a:solidFill>
                <a:effectLst/>
                <a:latin typeface="+mn-lt"/>
                <a:ea typeface="+mn-ea"/>
                <a:cs typeface="+mn-cs"/>
              </a:rPr>
              <a:t> (DP) to generate cysteine and glycine, which are then transported back into the cell to be reincorporated into GSH. </a:t>
            </a:r>
            <a:endParaRPr lang="en-US" dirty="0" smtClean="0"/>
          </a:p>
          <a:p>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66</a:t>
            </a:fld>
            <a:endParaRPr lang="en-US"/>
          </a:p>
        </p:txBody>
      </p:sp>
    </p:spTree>
    <p:extLst>
      <p:ext uri="{BB962C8B-B14F-4D97-AF65-F5344CB8AC3E}">
        <p14:creationId xmlns:p14="http://schemas.microsoft.com/office/powerpoint/2010/main" val="1375225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a:t>
            </a:r>
          </a:p>
          <a:p>
            <a:r>
              <a:rPr lang="en-US" dirty="0" smtClean="0"/>
              <a:t>Caption: Schematic of proposed</a:t>
            </a:r>
            <a:r>
              <a:rPr lang="en-US" baseline="0" dirty="0" smtClean="0"/>
              <a:t> pathways following GGT’s breakdown of glutathione into its component amino acids. </a:t>
            </a:r>
            <a:endParaRPr lang="en-US" dirty="0" smtClean="0"/>
          </a:p>
          <a:p>
            <a:endParaRPr lang="en-US" dirty="0" smtClean="0"/>
          </a:p>
          <a:p>
            <a:r>
              <a:rPr lang="en-US" dirty="0" smtClean="0"/>
              <a:t>AST = aspartate transaminase</a:t>
            </a:r>
          </a:p>
          <a:p>
            <a:r>
              <a:rPr lang="en-US" dirty="0" smtClean="0"/>
              <a:t>GGT</a:t>
            </a:r>
            <a:r>
              <a:rPr lang="en-US" baseline="0" dirty="0" smtClean="0"/>
              <a:t> = Gamma </a:t>
            </a:r>
            <a:r>
              <a:rPr lang="en-US" baseline="0" dirty="0" err="1" smtClean="0"/>
              <a:t>glutamyl</a:t>
            </a:r>
            <a:r>
              <a:rPr lang="en-US" baseline="0" dirty="0" smtClean="0"/>
              <a:t> </a:t>
            </a:r>
            <a:r>
              <a:rPr lang="en-US" baseline="0" dirty="0" err="1" smtClean="0"/>
              <a:t>transferase</a:t>
            </a:r>
            <a:endParaRPr lang="en-US" baseline="0" dirty="0" smtClean="0"/>
          </a:p>
          <a:p>
            <a:r>
              <a:rPr lang="en-US" dirty="0" smtClean="0"/>
              <a:t>CDO = Cysteine </a:t>
            </a:r>
            <a:r>
              <a:rPr lang="en-US" dirty="0" err="1" smtClean="0"/>
              <a:t>dioxygenase</a:t>
            </a:r>
            <a:endParaRPr lang="en-US" dirty="0"/>
          </a:p>
        </p:txBody>
      </p:sp>
      <p:sp>
        <p:nvSpPr>
          <p:cNvPr id="4" name="Slide Number Placeholder 3"/>
          <p:cNvSpPr>
            <a:spLocks noGrp="1"/>
          </p:cNvSpPr>
          <p:nvPr>
            <p:ph type="sldNum" sz="quarter" idx="10"/>
          </p:nvPr>
        </p:nvSpPr>
        <p:spPr/>
        <p:txBody>
          <a:bodyPr/>
          <a:lstStyle/>
          <a:p>
            <a:fld id="{3E099475-C56B-8B42-9EA6-AB1EE9D697FF}" type="slidenum">
              <a:rPr lang="en-US" smtClean="0"/>
              <a:t>67</a:t>
            </a:fld>
            <a:endParaRPr lang="en-US"/>
          </a:p>
        </p:txBody>
      </p:sp>
    </p:spTree>
    <p:extLst>
      <p:ext uri="{BB962C8B-B14F-4D97-AF65-F5344CB8AC3E}">
        <p14:creationId xmlns:p14="http://schemas.microsoft.com/office/powerpoint/2010/main" val="2038493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a:t>
            </a:r>
          </a:p>
          <a:p>
            <a:r>
              <a:rPr lang="en-US" dirty="0" smtClean="0"/>
              <a:t>Caption: Schematic of proposed</a:t>
            </a:r>
            <a:r>
              <a:rPr lang="en-US" baseline="0" dirty="0" smtClean="0"/>
              <a:t> pathways following GGT’s breakdown of glutathione into its component amino acids. </a:t>
            </a:r>
            <a:endParaRPr lang="en-US" dirty="0" smtClean="0"/>
          </a:p>
          <a:p>
            <a:endParaRPr lang="en-US" dirty="0" smtClean="0"/>
          </a:p>
          <a:p>
            <a:r>
              <a:rPr lang="en-US" dirty="0" smtClean="0"/>
              <a:t>AST = aspartate transaminase</a:t>
            </a:r>
          </a:p>
          <a:p>
            <a:r>
              <a:rPr lang="en-US" dirty="0" smtClean="0"/>
              <a:t>GGT</a:t>
            </a:r>
            <a:r>
              <a:rPr lang="en-US" baseline="0" dirty="0" smtClean="0"/>
              <a:t> = Gamma </a:t>
            </a:r>
            <a:r>
              <a:rPr lang="en-US" baseline="0" dirty="0" err="1" smtClean="0"/>
              <a:t>glutamyl</a:t>
            </a:r>
            <a:r>
              <a:rPr lang="en-US" baseline="0" dirty="0" smtClean="0"/>
              <a:t> </a:t>
            </a:r>
            <a:r>
              <a:rPr lang="en-US" baseline="0" dirty="0" err="1" smtClean="0"/>
              <a:t>transferase</a:t>
            </a:r>
            <a:endParaRPr lang="en-US" baseline="0" dirty="0" smtClean="0"/>
          </a:p>
          <a:p>
            <a:r>
              <a:rPr lang="en-US" dirty="0" smtClean="0"/>
              <a:t>CDO = Cysteine </a:t>
            </a:r>
            <a:r>
              <a:rPr lang="en-US" dirty="0" err="1" smtClean="0"/>
              <a:t>dioxygenase</a:t>
            </a:r>
            <a:endParaRPr lang="en-US" dirty="0"/>
          </a:p>
        </p:txBody>
      </p:sp>
      <p:sp>
        <p:nvSpPr>
          <p:cNvPr id="4" name="Slide Number Placeholder 3"/>
          <p:cNvSpPr>
            <a:spLocks noGrp="1"/>
          </p:cNvSpPr>
          <p:nvPr>
            <p:ph type="sldNum" sz="quarter" idx="10"/>
          </p:nvPr>
        </p:nvSpPr>
        <p:spPr/>
        <p:txBody>
          <a:bodyPr/>
          <a:lstStyle/>
          <a:p>
            <a:fld id="{3E099475-C56B-8B42-9EA6-AB1EE9D697FF}" type="slidenum">
              <a:rPr lang="en-US" smtClean="0"/>
              <a:t>68</a:t>
            </a:fld>
            <a:endParaRPr lang="en-US"/>
          </a:p>
        </p:txBody>
      </p:sp>
    </p:spTree>
    <p:extLst>
      <p:ext uri="{BB962C8B-B14F-4D97-AF65-F5344CB8AC3E}">
        <p14:creationId xmlns:p14="http://schemas.microsoft.com/office/powerpoint/2010/main" val="2038493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Heart/iron_lysosomes_pathology_heart_disease.pdf</a:t>
            </a:r>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69</a:t>
            </a:fld>
            <a:endParaRPr lang="en-US"/>
          </a:p>
        </p:txBody>
      </p:sp>
    </p:spTree>
    <p:extLst>
      <p:ext uri="{BB962C8B-B14F-4D97-AF65-F5344CB8AC3E}">
        <p14:creationId xmlns:p14="http://schemas.microsoft.com/office/powerpoint/2010/main" val="1925845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71</a:t>
            </a:fld>
            <a:endParaRPr lang="en-US"/>
          </a:p>
        </p:txBody>
      </p:sp>
    </p:spTree>
    <p:extLst>
      <p:ext uri="{BB962C8B-B14F-4D97-AF65-F5344CB8AC3E}">
        <p14:creationId xmlns:p14="http://schemas.microsoft.com/office/powerpoint/2010/main" val="1586993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72</a:t>
            </a:fld>
            <a:endParaRPr lang="en-US"/>
          </a:p>
        </p:txBody>
      </p:sp>
    </p:spTree>
    <p:extLst>
      <p:ext uri="{BB962C8B-B14F-4D97-AF65-F5344CB8AC3E}">
        <p14:creationId xmlns:p14="http://schemas.microsoft.com/office/powerpoint/2010/main" val="1586993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 addition, by the end of the experiment, Gamma GT hepatic activity was increased, particularly in the GMO + R groups (up to 5.4 times higher), this </a:t>
            </a:r>
            <a:r>
              <a:rPr lang="en-US" sz="1200" kern="1200" dirty="0" err="1" smtClean="0">
                <a:solidFill>
                  <a:schemeClr val="tx1"/>
                </a:solidFill>
                <a:effectLst/>
                <a:latin typeface="+mn-lt"/>
                <a:ea typeface="+mn-ea"/>
                <a:cs typeface="+mn-cs"/>
              </a:rPr>
              <a:t>prob</a:t>
            </a:r>
            <a:r>
              <a:rPr lang="en-US" sz="1200" kern="1200" dirty="0" smtClean="0">
                <a:solidFill>
                  <a:schemeClr val="tx1"/>
                </a:solidFill>
                <a:effectLst/>
                <a:latin typeface="+mn-lt"/>
                <a:ea typeface="+mn-ea"/>
                <a:cs typeface="+mn-cs"/>
              </a:rPr>
              <a:t>- ably being reflective of liver dysfunction. </a:t>
            </a:r>
            <a:endParaRPr lang="en-US" dirty="0" smtClean="0"/>
          </a:p>
          <a:p>
            <a:r>
              <a:rPr lang="en-US" dirty="0" smtClean="0"/>
              <a:t>p. 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8E42C8-D9EC-5140-BC32-BDE4FAAC0521}" type="slidenum">
              <a:rPr lang="en-US" smtClean="0"/>
              <a:t>74</a:t>
            </a:fld>
            <a:endParaRPr lang="en-US"/>
          </a:p>
        </p:txBody>
      </p:sp>
    </p:spTree>
    <p:extLst>
      <p:ext uri="{BB962C8B-B14F-4D97-AF65-F5344CB8AC3E}">
        <p14:creationId xmlns:p14="http://schemas.microsoft.com/office/powerpoint/2010/main" val="3454886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a-DK" sz="1200" kern="1200" dirty="0" err="1" smtClean="0">
                <a:solidFill>
                  <a:schemeClr val="tx1"/>
                </a:solidFill>
                <a:effectLst/>
                <a:latin typeface="+mn-lt"/>
                <a:ea typeface="+mn-ea"/>
                <a:cs typeface="+mn-cs"/>
              </a:rPr>
              <a:t>heart</a:t>
            </a:r>
            <a:r>
              <a:rPr lang="da-DK" sz="1200" kern="1200" dirty="0" smtClean="0">
                <a:solidFill>
                  <a:schemeClr val="tx1"/>
                </a:solidFill>
                <a:effectLst/>
                <a:latin typeface="+mn-lt"/>
                <a:ea typeface="+mn-ea"/>
                <a:cs typeface="+mn-cs"/>
              </a:rPr>
              <a:t>/</a:t>
            </a:r>
            <a:r>
              <a:rPr lang="da-DK" sz="1200" kern="1200" dirty="0" err="1" smtClean="0">
                <a:solidFill>
                  <a:schemeClr val="tx1"/>
                </a:solidFill>
                <a:effectLst/>
                <a:latin typeface="+mn-lt"/>
                <a:ea typeface="+mn-ea"/>
                <a:cs typeface="+mn-cs"/>
              </a:rPr>
              <a:t>GGT_and_COPD_Korea.pdf</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Mucus</a:t>
            </a:r>
            <a:r>
              <a:rPr lang="en-US" sz="1200" kern="1200" baseline="0" dirty="0" smtClean="0">
                <a:solidFill>
                  <a:schemeClr val="tx1"/>
                </a:solidFill>
                <a:effectLst/>
                <a:latin typeface="+mn-lt"/>
                <a:ea typeface="+mn-ea"/>
                <a:cs typeface="+mn-cs"/>
              </a:rPr>
              <a:t> gland hyperplasia</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Wright DT, Fischer BM, Li C, Rochelle LG, </a:t>
            </a:r>
            <a:r>
              <a:rPr lang="en-US" sz="1200" kern="1200" dirty="0" err="1" smtClean="0">
                <a:solidFill>
                  <a:schemeClr val="tx1"/>
                </a:solidFill>
                <a:effectLst/>
                <a:latin typeface="+mn-lt"/>
                <a:ea typeface="+mn-ea"/>
                <a:cs typeface="+mn-cs"/>
              </a:rPr>
              <a:t>Akley</a:t>
            </a:r>
            <a:r>
              <a:rPr lang="en-US" sz="1200" kern="1200" dirty="0" smtClean="0">
                <a:solidFill>
                  <a:schemeClr val="tx1"/>
                </a:solidFill>
                <a:effectLst/>
                <a:latin typeface="+mn-lt"/>
                <a:ea typeface="+mn-ea"/>
                <a:cs typeface="+mn-cs"/>
              </a:rPr>
              <a:t> NJ, Adler KB (1996) Oxidant stress stimulates </a:t>
            </a:r>
            <a:r>
              <a:rPr lang="en-US" sz="1200" kern="1200" dirty="0" err="1" smtClean="0">
                <a:solidFill>
                  <a:schemeClr val="tx1"/>
                </a:solidFill>
                <a:effectLst/>
                <a:latin typeface="+mn-lt"/>
                <a:ea typeface="+mn-ea"/>
                <a:cs typeface="+mn-cs"/>
              </a:rPr>
              <a:t>mucin</a:t>
            </a:r>
            <a:r>
              <a:rPr lang="en-US" sz="1200" kern="1200" dirty="0" smtClean="0">
                <a:solidFill>
                  <a:schemeClr val="tx1"/>
                </a:solidFill>
                <a:effectLst/>
                <a:latin typeface="+mn-lt"/>
                <a:ea typeface="+mn-ea"/>
                <a:cs typeface="+mn-cs"/>
              </a:rPr>
              <a:t> secretion and PLC in airway epithelium via a nitric oxide-dependent mechanism. Am J </a:t>
            </a:r>
            <a:r>
              <a:rPr lang="en-US" sz="1200" kern="1200" dirty="0" err="1" smtClean="0">
                <a:solidFill>
                  <a:schemeClr val="tx1"/>
                </a:solidFill>
                <a:effectLst/>
                <a:latin typeface="+mn-lt"/>
                <a:ea typeface="+mn-ea"/>
                <a:cs typeface="+mn-cs"/>
              </a:rPr>
              <a:t>Physiol</a:t>
            </a:r>
            <a:r>
              <a:rPr lang="en-US" sz="1200" kern="1200" dirty="0" smtClean="0">
                <a:solidFill>
                  <a:schemeClr val="tx1"/>
                </a:solidFill>
                <a:effectLst/>
                <a:latin typeface="+mn-lt"/>
                <a:ea typeface="+mn-ea"/>
                <a:cs typeface="+mn-cs"/>
              </a:rPr>
              <a:t> 271(5 </a:t>
            </a:r>
            <a:r>
              <a:rPr lang="en-US" sz="1200" kern="1200" dirty="0" err="1" smtClean="0">
                <a:solidFill>
                  <a:schemeClr val="tx1"/>
                </a:solidFill>
                <a:effectLst/>
                <a:latin typeface="+mn-lt"/>
                <a:ea typeface="+mn-ea"/>
                <a:cs typeface="+mn-cs"/>
              </a:rPr>
              <a:t>Pt</a:t>
            </a:r>
            <a:r>
              <a:rPr lang="en-US" sz="1200" kern="1200" dirty="0" smtClean="0">
                <a:solidFill>
                  <a:schemeClr val="tx1"/>
                </a:solidFill>
                <a:effectLst/>
                <a:latin typeface="+mn-lt"/>
                <a:ea typeface="+mn-ea"/>
                <a:cs typeface="+mn-cs"/>
              </a:rPr>
              <a:t> 1):L854–L861 </a:t>
            </a:r>
            <a:endParaRPr lang="en-US" dirty="0" smtClean="0"/>
          </a:p>
          <a:p>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75</a:t>
            </a:fld>
            <a:endParaRPr lang="en-US"/>
          </a:p>
        </p:txBody>
      </p:sp>
    </p:spTree>
    <p:extLst>
      <p:ext uri="{BB962C8B-B14F-4D97-AF65-F5344CB8AC3E}">
        <p14:creationId xmlns:p14="http://schemas.microsoft.com/office/powerpoint/2010/main" val="2443970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GerryKoening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oxidant_stress_stimulates_mucin_secretion.text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Beijing – look this up!!!</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Wright DT, Fischer BM, Li C, Rochelle LG, </a:t>
            </a:r>
            <a:r>
              <a:rPr lang="en-US" sz="1200" kern="1200" dirty="0" err="1" smtClean="0">
                <a:solidFill>
                  <a:schemeClr val="tx1"/>
                </a:solidFill>
                <a:effectLst/>
                <a:latin typeface="+mn-lt"/>
                <a:ea typeface="+mn-ea"/>
                <a:cs typeface="+mn-cs"/>
              </a:rPr>
              <a:t>Akley</a:t>
            </a:r>
            <a:r>
              <a:rPr lang="en-US" sz="1200" kern="1200" dirty="0" smtClean="0">
                <a:solidFill>
                  <a:schemeClr val="tx1"/>
                </a:solidFill>
                <a:effectLst/>
                <a:latin typeface="+mn-lt"/>
                <a:ea typeface="+mn-ea"/>
                <a:cs typeface="+mn-cs"/>
              </a:rPr>
              <a:t> NJ, Adler KB (1996) Oxidant stress stimulates </a:t>
            </a:r>
            <a:r>
              <a:rPr lang="en-US" sz="1200" kern="1200" dirty="0" err="1" smtClean="0">
                <a:solidFill>
                  <a:schemeClr val="tx1"/>
                </a:solidFill>
                <a:effectLst/>
                <a:latin typeface="+mn-lt"/>
                <a:ea typeface="+mn-ea"/>
                <a:cs typeface="+mn-cs"/>
              </a:rPr>
              <a:t>mucin</a:t>
            </a:r>
            <a:r>
              <a:rPr lang="en-US" sz="1200" kern="1200" dirty="0" smtClean="0">
                <a:solidFill>
                  <a:schemeClr val="tx1"/>
                </a:solidFill>
                <a:effectLst/>
                <a:latin typeface="+mn-lt"/>
                <a:ea typeface="+mn-ea"/>
                <a:cs typeface="+mn-cs"/>
              </a:rPr>
              <a:t> secretion and PLC in airway epithelium via a nitric oxide-dependent mechanism. Am J </a:t>
            </a:r>
            <a:r>
              <a:rPr lang="en-US" sz="1200" kern="1200" dirty="0" err="1" smtClean="0">
                <a:solidFill>
                  <a:schemeClr val="tx1"/>
                </a:solidFill>
                <a:effectLst/>
                <a:latin typeface="+mn-lt"/>
                <a:ea typeface="+mn-ea"/>
                <a:cs typeface="+mn-cs"/>
              </a:rPr>
              <a:t>Physiol</a:t>
            </a:r>
            <a:r>
              <a:rPr lang="en-US" sz="1200" kern="1200" dirty="0" smtClean="0">
                <a:solidFill>
                  <a:schemeClr val="tx1"/>
                </a:solidFill>
                <a:effectLst/>
                <a:latin typeface="+mn-lt"/>
                <a:ea typeface="+mn-ea"/>
                <a:cs typeface="+mn-cs"/>
              </a:rPr>
              <a:t> 271(5 </a:t>
            </a:r>
            <a:r>
              <a:rPr lang="en-US" sz="1200" kern="1200" dirty="0" err="1" smtClean="0">
                <a:solidFill>
                  <a:schemeClr val="tx1"/>
                </a:solidFill>
                <a:effectLst/>
                <a:latin typeface="+mn-lt"/>
                <a:ea typeface="+mn-ea"/>
                <a:cs typeface="+mn-cs"/>
              </a:rPr>
              <a:t>Pt</a:t>
            </a:r>
            <a:r>
              <a:rPr lang="en-US" sz="1200" kern="1200" dirty="0" smtClean="0">
                <a:solidFill>
                  <a:schemeClr val="tx1"/>
                </a:solidFill>
                <a:effectLst/>
                <a:latin typeface="+mn-lt"/>
                <a:ea typeface="+mn-ea"/>
                <a:cs typeface="+mn-cs"/>
              </a:rPr>
              <a:t> 1):L854–L861 </a:t>
            </a:r>
            <a:endParaRPr lang="en-US" dirty="0" smtClean="0"/>
          </a:p>
          <a:p>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76</a:t>
            </a:fld>
            <a:endParaRPr lang="en-US"/>
          </a:p>
        </p:txBody>
      </p:sp>
    </p:spTree>
    <p:extLst>
      <p:ext uri="{BB962C8B-B14F-4D97-AF65-F5344CB8AC3E}">
        <p14:creationId xmlns:p14="http://schemas.microsoft.com/office/powerpoint/2010/main" val="352595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Langmuir_Pollack_flow_through_tube_protons_gather_2013.pdf </a:t>
            </a:r>
          </a:p>
          <a:p>
            <a:r>
              <a:rPr lang="en-US" dirty="0" smtClean="0"/>
              <a:t>Images/Pollack1.jpg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9. (a) Distribution of charge in the exclusion zone and water beyond the exclusion zone as shown by electrical potential measurements and pH- sensitive dye studies. Protons spread in bulk water, although some cling to the negatively charged EZ. (b) Disposition of charge anticipated in a tubular configuration.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B6D7775-B451-FB48-A7EC-72C752804E6B}" type="slidenum">
              <a:rPr lang="en-US" smtClean="0"/>
              <a:t>14</a:t>
            </a:fld>
            <a:endParaRPr lang="en-US"/>
          </a:p>
        </p:txBody>
      </p:sp>
    </p:spTree>
    <p:extLst>
      <p:ext uri="{BB962C8B-B14F-4D97-AF65-F5344CB8AC3E}">
        <p14:creationId xmlns:p14="http://schemas.microsoft.com/office/powerpoint/2010/main" val="1103302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a:t>
            </a:r>
            <a:r>
              <a:rPr lang="en-US" dirty="0" err="1" smtClean="0"/>
              <a:t>iron_deficiency_heart_failure.text</a:t>
            </a:r>
            <a:endParaRPr lang="en-US" dirty="0" smtClean="0"/>
          </a:p>
          <a:p>
            <a:r>
              <a:rPr lang="en-US" dirty="0" smtClean="0"/>
              <a:t>Heart/</a:t>
            </a:r>
            <a:r>
              <a:rPr lang="en-US" dirty="0" err="1" smtClean="0"/>
              <a:t>iron_deficiency_heart_failure.pdf</a:t>
            </a:r>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77</a:t>
            </a:fld>
            <a:endParaRPr lang="en-US"/>
          </a:p>
        </p:txBody>
      </p:sp>
    </p:spTree>
    <p:extLst>
      <p:ext uri="{BB962C8B-B14F-4D97-AF65-F5344CB8AC3E}">
        <p14:creationId xmlns:p14="http://schemas.microsoft.com/office/powerpoint/2010/main" val="4201264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GerryKoenig</a:t>
            </a:r>
            <a:r>
              <a:rPr lang="en-US" dirty="0" smtClean="0"/>
              <a:t>/low_iron_heart_failure_2014.pdf</a:t>
            </a:r>
          </a:p>
          <a:p>
            <a:r>
              <a:rPr lang="en-US" dirty="0" err="1" smtClean="0"/>
              <a:t>sTfR</a:t>
            </a:r>
            <a:r>
              <a:rPr lang="en-US" dirty="0" smtClean="0"/>
              <a:t> =</a:t>
            </a:r>
            <a:r>
              <a:rPr lang="en-US" baseline="0" dirty="0" smtClean="0"/>
              <a:t> soluble transferrin receptor</a:t>
            </a:r>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78</a:t>
            </a:fld>
            <a:endParaRPr lang="en-US"/>
          </a:p>
        </p:txBody>
      </p:sp>
    </p:spTree>
    <p:extLst>
      <p:ext uri="{BB962C8B-B14F-4D97-AF65-F5344CB8AC3E}">
        <p14:creationId xmlns:p14="http://schemas.microsoft.com/office/powerpoint/2010/main" val="832842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Heart/The_importance_of_anemia_and_its_correction_in_the_management_of_severeCHF.pdf</a:t>
            </a:r>
          </a:p>
          <a:p>
            <a:r>
              <a:rPr lang="en-US" dirty="0" smtClean="0"/>
              <a:t>Paragraph</a:t>
            </a:r>
            <a:r>
              <a:rPr lang="en-US" baseline="0" dirty="0" smtClean="0"/>
              <a:t> on p. 682</a:t>
            </a:r>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79</a:t>
            </a:fld>
            <a:endParaRPr lang="en-US"/>
          </a:p>
        </p:txBody>
      </p:sp>
    </p:spTree>
    <p:extLst>
      <p:ext uri="{BB962C8B-B14F-4D97-AF65-F5344CB8AC3E}">
        <p14:creationId xmlns:p14="http://schemas.microsoft.com/office/powerpoint/2010/main" val="592602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Heart_Failure_Statistics</a:t>
            </a:r>
            <a:r>
              <a:rPr lang="en-US" dirty="0" smtClean="0"/>
              <a:t>—2008_Update.pdf</a:t>
            </a:r>
            <a:endParaRPr lang="en-US" dirty="0"/>
          </a:p>
        </p:txBody>
      </p:sp>
      <p:sp>
        <p:nvSpPr>
          <p:cNvPr id="4" name="Slide Number Placeholder 3"/>
          <p:cNvSpPr>
            <a:spLocks noGrp="1"/>
          </p:cNvSpPr>
          <p:nvPr>
            <p:ph type="sldNum" sz="quarter" idx="10"/>
          </p:nvPr>
        </p:nvSpPr>
        <p:spPr/>
        <p:txBody>
          <a:bodyPr/>
          <a:lstStyle/>
          <a:p>
            <a:fld id="{8F00F853-0E0A-444C-BD4D-136AB0C77E28}" type="slidenum">
              <a:rPr lang="en-US" smtClean="0"/>
              <a:t>80</a:t>
            </a:fld>
            <a:endParaRPr lang="en-US"/>
          </a:p>
        </p:txBody>
      </p:sp>
    </p:spTree>
    <p:extLst>
      <p:ext uri="{BB962C8B-B14F-4D97-AF65-F5344CB8AC3E}">
        <p14:creationId xmlns:p14="http://schemas.microsoft.com/office/powerpoint/2010/main" val="1775063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http://healthyeatingclub.com/info/books-phds/books/foodfacts/html/data/data5g.html</a:t>
            </a:r>
          </a:p>
          <a:p>
            <a:r>
              <a:rPr lang="en-US" dirty="0" smtClean="0"/>
              <a:t> http://</a:t>
            </a:r>
            <a:r>
              <a:rPr lang="en-US" dirty="0" err="1" smtClean="0"/>
              <a:t>www.livestrong.com</a:t>
            </a:r>
            <a:r>
              <a:rPr lang="en-US" dirty="0" smtClean="0"/>
              <a:t>/article/486021-foods-high-in-sulphur/</a:t>
            </a:r>
            <a:endParaRPr lang="en-US" dirty="0"/>
          </a:p>
        </p:txBody>
      </p:sp>
      <p:sp>
        <p:nvSpPr>
          <p:cNvPr id="4" name="Slide Number Placeholder 3"/>
          <p:cNvSpPr>
            <a:spLocks noGrp="1"/>
          </p:cNvSpPr>
          <p:nvPr>
            <p:ph type="sldNum" sz="quarter" idx="10"/>
          </p:nvPr>
        </p:nvSpPr>
        <p:spPr/>
        <p:txBody>
          <a:bodyPr/>
          <a:lstStyle/>
          <a:p>
            <a:fld id="{9C36F00C-15AF-8D46-8133-3BD028116FCC}" type="slidenum">
              <a:rPr lang="en-US" smtClean="0"/>
              <a:pPr/>
              <a:t>85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mtClean="0"/>
              <a:t>./sulfur_in_human_nutrition_review.pdf</a:t>
            </a:r>
            <a:endParaRPr lang="en-US" dirty="0"/>
          </a:p>
        </p:txBody>
      </p:sp>
      <p:sp>
        <p:nvSpPr>
          <p:cNvPr id="4" name="Slide Number Placeholder 3"/>
          <p:cNvSpPr>
            <a:spLocks noGrp="1"/>
          </p:cNvSpPr>
          <p:nvPr>
            <p:ph type="sldNum" sz="quarter" idx="10"/>
          </p:nvPr>
        </p:nvSpPr>
        <p:spPr/>
        <p:txBody>
          <a:bodyPr/>
          <a:lstStyle/>
          <a:p>
            <a:fld id="{0C0C48C9-082D-3F4F-8D89-A4B092206441}" type="slidenum">
              <a:rPr lang="en-US" smtClean="0"/>
              <a:t>86</a:t>
            </a:fld>
            <a:endParaRPr lang="en-US"/>
          </a:p>
        </p:txBody>
      </p:sp>
    </p:spTree>
    <p:extLst>
      <p:ext uri="{BB962C8B-B14F-4D97-AF65-F5344CB8AC3E}">
        <p14:creationId xmlns:p14="http://schemas.microsoft.com/office/powerpoint/2010/main" val="144419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dirty="0" err="1" smtClean="0"/>
              <a:t>cholesterol_sulfate_agile.pdf</a:t>
            </a:r>
            <a:r>
              <a:rPr lang="en-US" dirty="0" smtClean="0"/>
              <a:t> – this was the original article on that topic.</a:t>
            </a:r>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vitaminK/sunlight_heart_disease.pdf</a:t>
            </a:r>
            <a:endParaRPr lang="en-US" dirty="0" smtClean="0"/>
          </a:p>
          <a:p>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  monkeys_sulfur_solves_cholesterol_problem_1960</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26</a:t>
            </a:fld>
            <a:endParaRPr lang="en-US"/>
          </a:p>
        </p:txBody>
      </p:sp>
    </p:spTree>
    <p:extLst>
      <p:ext uri="{BB962C8B-B14F-4D97-AF65-F5344CB8AC3E}">
        <p14:creationId xmlns:p14="http://schemas.microsoft.com/office/powerpoint/2010/main" val="3747496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bacteria_renew_sulfate_German.pdf</a:t>
            </a:r>
            <a:endParaRPr lang="en-US" dirty="0" smtClean="0"/>
          </a:p>
          <a:p>
            <a:endParaRPr lang="en-US" dirty="0" smtClean="0"/>
          </a:p>
          <a:p>
            <a:r>
              <a:rPr lang="en-US" dirty="0" err="1" smtClean="0"/>
              <a:t>Pyrexal</a:t>
            </a:r>
            <a:r>
              <a:rPr lang="en-US" dirty="0" smtClean="0"/>
              <a:t> is an endotoxin</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28</a:t>
            </a:fld>
            <a:endParaRPr lang="en-US"/>
          </a:p>
        </p:txBody>
      </p:sp>
    </p:spTree>
    <p:extLst>
      <p:ext uri="{BB962C8B-B14F-4D97-AF65-F5344CB8AC3E}">
        <p14:creationId xmlns:p14="http://schemas.microsoft.com/office/powerpoint/2010/main" val="2274720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CholesterolSulfate2_2015.pdf</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5 Sulfur Incorporation into GAGs with Age. Incorporation of 35Sulfur into chondroitin </a:t>
            </a:r>
            <a:r>
              <a:rPr lang="en-US" sz="1200" kern="1200" dirty="0" err="1" smtClean="0">
                <a:solidFill>
                  <a:schemeClr val="tx1"/>
                </a:solidFill>
                <a:effectLst/>
                <a:latin typeface="+mn-lt"/>
                <a:ea typeface="+mn-ea"/>
                <a:cs typeface="+mn-cs"/>
              </a:rPr>
              <a:t>sulphuric</a:t>
            </a:r>
            <a:r>
              <a:rPr lang="en-US" sz="1200" kern="1200" dirty="0" smtClean="0">
                <a:solidFill>
                  <a:schemeClr val="tx1"/>
                </a:solidFill>
                <a:effectLst/>
                <a:latin typeface="+mn-lt"/>
                <a:ea typeface="+mn-ea"/>
                <a:cs typeface="+mn-cs"/>
              </a:rPr>
              <a:t> acids (CSA) of the connective tissue of normal human aortae (x) and atherosclerotic human aortae (o) in in vitro experiment. (Redrawn from [110], with permission from Elsevier) </a:t>
            </a:r>
            <a:endParaRPr lang="en-US" dirty="0" smtClean="0"/>
          </a:p>
          <a:p>
            <a:endParaRPr lang="en-US" dirty="0"/>
          </a:p>
        </p:txBody>
      </p:sp>
      <p:sp>
        <p:nvSpPr>
          <p:cNvPr id="4" name="Slide Number Placeholder 3"/>
          <p:cNvSpPr>
            <a:spLocks noGrp="1"/>
          </p:cNvSpPr>
          <p:nvPr>
            <p:ph type="sldNum" sz="quarter" idx="10"/>
          </p:nvPr>
        </p:nvSpPr>
        <p:spPr/>
        <p:txBody>
          <a:bodyPr/>
          <a:lstStyle/>
          <a:p>
            <a:fld id="{4B6D7775-B451-FB48-A7EC-72C752804E6B}" type="slidenum">
              <a:rPr lang="en-US" smtClean="0"/>
              <a:t>29</a:t>
            </a:fld>
            <a:endParaRPr lang="en-US"/>
          </a:p>
        </p:txBody>
      </p:sp>
    </p:spTree>
    <p:extLst>
      <p:ext uri="{BB962C8B-B14F-4D97-AF65-F5344CB8AC3E}">
        <p14:creationId xmlns:p14="http://schemas.microsoft.com/office/powerpoint/2010/main" val="226326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132E6D-7975-2E4F-8A22-64B801DE8F32}" type="datetimeFigureOut">
              <a:rPr lang="en-US" smtClean="0"/>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A6741-73AD-984C-9C0E-0427094FE3A4}" type="slidenum">
              <a:rPr lang="en-US" smtClean="0"/>
              <a:t>‹#›</a:t>
            </a:fld>
            <a:endParaRPr lang="en-US"/>
          </a:p>
        </p:txBody>
      </p:sp>
    </p:spTree>
    <p:extLst>
      <p:ext uri="{BB962C8B-B14F-4D97-AF65-F5344CB8AC3E}">
        <p14:creationId xmlns:p14="http://schemas.microsoft.com/office/powerpoint/2010/main" val="356655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32E6D-7975-2E4F-8A22-64B801DE8F32}" type="datetimeFigureOut">
              <a:rPr lang="en-US" smtClean="0"/>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A6741-73AD-984C-9C0E-0427094FE3A4}" type="slidenum">
              <a:rPr lang="en-US" smtClean="0"/>
              <a:t>‹#›</a:t>
            </a:fld>
            <a:endParaRPr lang="en-US"/>
          </a:p>
        </p:txBody>
      </p:sp>
    </p:spTree>
    <p:extLst>
      <p:ext uri="{BB962C8B-B14F-4D97-AF65-F5344CB8AC3E}">
        <p14:creationId xmlns:p14="http://schemas.microsoft.com/office/powerpoint/2010/main" val="294465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32E6D-7975-2E4F-8A22-64B801DE8F32}" type="datetimeFigureOut">
              <a:rPr lang="en-US" smtClean="0"/>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A6741-73AD-984C-9C0E-0427094FE3A4}" type="slidenum">
              <a:rPr lang="en-US" smtClean="0"/>
              <a:t>‹#›</a:t>
            </a:fld>
            <a:endParaRPr lang="en-US"/>
          </a:p>
        </p:txBody>
      </p:sp>
    </p:spTree>
    <p:extLst>
      <p:ext uri="{BB962C8B-B14F-4D97-AF65-F5344CB8AC3E}">
        <p14:creationId xmlns:p14="http://schemas.microsoft.com/office/powerpoint/2010/main" val="28410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32E6D-7975-2E4F-8A22-64B801DE8F32}" type="datetimeFigureOut">
              <a:rPr lang="en-US" smtClean="0"/>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A6741-73AD-984C-9C0E-0427094FE3A4}" type="slidenum">
              <a:rPr lang="en-US" smtClean="0"/>
              <a:t>‹#›</a:t>
            </a:fld>
            <a:endParaRPr lang="en-US"/>
          </a:p>
        </p:txBody>
      </p:sp>
    </p:spTree>
    <p:extLst>
      <p:ext uri="{BB962C8B-B14F-4D97-AF65-F5344CB8AC3E}">
        <p14:creationId xmlns:p14="http://schemas.microsoft.com/office/powerpoint/2010/main" val="275673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132E6D-7975-2E4F-8A22-64B801DE8F32}" type="datetimeFigureOut">
              <a:rPr lang="en-US" smtClean="0"/>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A6741-73AD-984C-9C0E-0427094FE3A4}" type="slidenum">
              <a:rPr lang="en-US" smtClean="0"/>
              <a:t>‹#›</a:t>
            </a:fld>
            <a:endParaRPr lang="en-US"/>
          </a:p>
        </p:txBody>
      </p:sp>
    </p:spTree>
    <p:extLst>
      <p:ext uri="{BB962C8B-B14F-4D97-AF65-F5344CB8AC3E}">
        <p14:creationId xmlns:p14="http://schemas.microsoft.com/office/powerpoint/2010/main" val="238490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132E6D-7975-2E4F-8A22-64B801DE8F32}" type="datetimeFigureOut">
              <a:rPr lang="en-US" smtClean="0"/>
              <a:t>11/11/15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A6741-73AD-984C-9C0E-0427094FE3A4}" type="slidenum">
              <a:rPr lang="en-US" smtClean="0"/>
              <a:t>‹#›</a:t>
            </a:fld>
            <a:endParaRPr lang="en-US"/>
          </a:p>
        </p:txBody>
      </p:sp>
    </p:spTree>
    <p:extLst>
      <p:ext uri="{BB962C8B-B14F-4D97-AF65-F5344CB8AC3E}">
        <p14:creationId xmlns:p14="http://schemas.microsoft.com/office/powerpoint/2010/main" val="408225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132E6D-7975-2E4F-8A22-64B801DE8F32}" type="datetimeFigureOut">
              <a:rPr lang="en-US" smtClean="0"/>
              <a:t>11/11/15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A6741-73AD-984C-9C0E-0427094FE3A4}" type="slidenum">
              <a:rPr lang="en-US" smtClean="0"/>
              <a:t>‹#›</a:t>
            </a:fld>
            <a:endParaRPr lang="en-US"/>
          </a:p>
        </p:txBody>
      </p:sp>
    </p:spTree>
    <p:extLst>
      <p:ext uri="{BB962C8B-B14F-4D97-AF65-F5344CB8AC3E}">
        <p14:creationId xmlns:p14="http://schemas.microsoft.com/office/powerpoint/2010/main" val="38218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132E6D-7975-2E4F-8A22-64B801DE8F32}" type="datetimeFigureOut">
              <a:rPr lang="en-US" smtClean="0"/>
              <a:t>11/11/15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A6741-73AD-984C-9C0E-0427094FE3A4}" type="slidenum">
              <a:rPr lang="en-US" smtClean="0"/>
              <a:t>‹#›</a:t>
            </a:fld>
            <a:endParaRPr lang="en-US"/>
          </a:p>
        </p:txBody>
      </p:sp>
    </p:spTree>
    <p:extLst>
      <p:ext uri="{BB962C8B-B14F-4D97-AF65-F5344CB8AC3E}">
        <p14:creationId xmlns:p14="http://schemas.microsoft.com/office/powerpoint/2010/main" val="133245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32E6D-7975-2E4F-8A22-64B801DE8F32}" type="datetimeFigureOut">
              <a:rPr lang="en-US" smtClean="0"/>
              <a:t>11/11/15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A6741-73AD-984C-9C0E-0427094FE3A4}" type="slidenum">
              <a:rPr lang="en-US" smtClean="0"/>
              <a:t>‹#›</a:t>
            </a:fld>
            <a:endParaRPr lang="en-US"/>
          </a:p>
        </p:txBody>
      </p:sp>
    </p:spTree>
    <p:extLst>
      <p:ext uri="{BB962C8B-B14F-4D97-AF65-F5344CB8AC3E}">
        <p14:creationId xmlns:p14="http://schemas.microsoft.com/office/powerpoint/2010/main" val="126403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32E6D-7975-2E4F-8A22-64B801DE8F32}" type="datetimeFigureOut">
              <a:rPr lang="en-US" smtClean="0"/>
              <a:t>11/11/15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A6741-73AD-984C-9C0E-0427094FE3A4}" type="slidenum">
              <a:rPr lang="en-US" smtClean="0"/>
              <a:t>‹#›</a:t>
            </a:fld>
            <a:endParaRPr lang="en-US"/>
          </a:p>
        </p:txBody>
      </p:sp>
    </p:spTree>
    <p:extLst>
      <p:ext uri="{BB962C8B-B14F-4D97-AF65-F5344CB8AC3E}">
        <p14:creationId xmlns:p14="http://schemas.microsoft.com/office/powerpoint/2010/main" val="168862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32E6D-7975-2E4F-8A22-64B801DE8F32}" type="datetimeFigureOut">
              <a:rPr lang="en-US" smtClean="0"/>
              <a:t>11/11/15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A6741-73AD-984C-9C0E-0427094FE3A4}" type="slidenum">
              <a:rPr lang="en-US" smtClean="0"/>
              <a:t>‹#›</a:t>
            </a:fld>
            <a:endParaRPr lang="en-US"/>
          </a:p>
        </p:txBody>
      </p:sp>
    </p:spTree>
    <p:extLst>
      <p:ext uri="{BB962C8B-B14F-4D97-AF65-F5344CB8AC3E}">
        <p14:creationId xmlns:p14="http://schemas.microsoft.com/office/powerpoint/2010/main" val="33967583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32E6D-7975-2E4F-8A22-64B801DE8F32}" type="datetimeFigureOut">
              <a:rPr lang="en-US" smtClean="0"/>
              <a:t>11/11/15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A6741-73AD-984C-9C0E-0427094FE3A4}" type="slidenum">
              <a:rPr lang="en-US" smtClean="0"/>
              <a:t>‹#›</a:t>
            </a:fld>
            <a:endParaRPr lang="en-US"/>
          </a:p>
        </p:txBody>
      </p:sp>
    </p:spTree>
    <p:extLst>
      <p:ext uri="{BB962C8B-B14F-4D97-AF65-F5344CB8AC3E}">
        <p14:creationId xmlns:p14="http://schemas.microsoft.com/office/powerpoint/2010/main" val="552689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1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4.jpg"/><Relationship Id="rId6" Type="http://schemas.openxmlformats.org/officeDocument/2006/relationships/image" Target="../media/image35.png"/><Relationship Id="rId7" Type="http://schemas.openxmlformats.org/officeDocument/2006/relationships/image" Target="../media/image36.jpg"/><Relationship Id="rId8" Type="http://schemas.openxmlformats.org/officeDocument/2006/relationships/image" Target="../media/image37.jpg"/><Relationship Id="rId9"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bin"/><Relationship Id="rId5" Type="http://schemas.openxmlformats.org/officeDocument/2006/relationships/image" Target="../media/image40.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85.xml.rels><?xml version="1.0" encoding="UTF-8" standalone="yes"?>
<Relationships xmlns="http://schemas.openxmlformats.org/package/2006/relationships"><Relationship Id="rId11" Type="http://schemas.openxmlformats.org/officeDocument/2006/relationships/image" Target="../media/image60.jpeg"/><Relationship Id="rId12" Type="http://schemas.openxmlformats.org/officeDocument/2006/relationships/image" Target="../media/image61.jpeg"/><Relationship Id="rId13" Type="http://schemas.openxmlformats.org/officeDocument/2006/relationships/image" Target="../media/image62.jpeg"/><Relationship Id="rId14" Type="http://schemas.openxmlformats.org/officeDocument/2006/relationships/image" Target="../media/image63.jpg"/><Relationship Id="rId15" Type="http://schemas.openxmlformats.org/officeDocument/2006/relationships/image" Target="../media/image64.jpg"/><Relationship Id="rId16" Type="http://schemas.openxmlformats.org/officeDocument/2006/relationships/image" Target="../media/image65.jpeg"/><Relationship Id="rId17" Type="http://schemas.openxmlformats.org/officeDocument/2006/relationships/image" Target="../media/image66.jpg"/><Relationship Id="rId18"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gif"/><Relationship Id="rId7" Type="http://schemas.openxmlformats.org/officeDocument/2006/relationships/image" Target="../media/image56.jpeg"/><Relationship Id="rId8" Type="http://schemas.openxmlformats.org/officeDocument/2006/relationships/image" Target="../media/image57.jpeg"/><Relationship Id="rId9" Type="http://schemas.openxmlformats.org/officeDocument/2006/relationships/image" Target="../media/image58.jpeg"/><Relationship Id="rId10" Type="http://schemas.openxmlformats.org/officeDocument/2006/relationships/image" Target="../media/image59.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7.xml.rels><?xml version="1.0" encoding="UTF-8" standalone="yes"?>
<Relationships xmlns="http://schemas.openxmlformats.org/package/2006/relationships"><Relationship Id="rId3" Type="http://schemas.openxmlformats.org/officeDocument/2006/relationships/image" Target="../media/image69.jpg"/><Relationship Id="rId4" Type="http://schemas.openxmlformats.org/officeDocument/2006/relationships/image" Target="../media/image70.gif"/><Relationship Id="rId5" Type="http://schemas.openxmlformats.org/officeDocument/2006/relationships/image" Target="../media/image71.jpg"/><Relationship Id="rId6" Type="http://schemas.openxmlformats.org/officeDocument/2006/relationships/image" Target="../media/image72.jpg"/><Relationship Id="rId7" Type="http://schemas.openxmlformats.org/officeDocument/2006/relationships/image" Target="../media/image73.jpg"/><Relationship Id="rId1" Type="http://schemas.openxmlformats.org/officeDocument/2006/relationships/slideLayout" Target="../slideLayouts/slideLayout2.xml"/><Relationship Id="rId2" Type="http://schemas.openxmlformats.org/officeDocument/2006/relationships/image" Target="../media/image68.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Download these slides</a:t>
            </a:r>
            <a:endParaRPr lang="en-US" b="1" dirty="0"/>
          </a:p>
        </p:txBody>
      </p:sp>
      <p:sp>
        <p:nvSpPr>
          <p:cNvPr id="3" name="Content Placeholder 2"/>
          <p:cNvSpPr>
            <a:spLocks noGrp="1"/>
          </p:cNvSpPr>
          <p:nvPr>
            <p:ph idx="1"/>
          </p:nvPr>
        </p:nvSpPr>
        <p:spPr/>
        <p:txBody>
          <a:bodyPr/>
          <a:lstStyle/>
          <a:p>
            <a:pPr marL="0" indent="0">
              <a:buNone/>
            </a:pPr>
            <a:r>
              <a:rPr lang="en-US" dirty="0" err="1"/>
              <a:t>p</a:t>
            </a:r>
            <a:r>
              <a:rPr lang="en-US" dirty="0" err="1" smtClean="0"/>
              <a:t>eople.csail.mit.edu</a:t>
            </a:r>
            <a:r>
              <a:rPr lang="en-US" dirty="0" smtClean="0"/>
              <a:t>/</a:t>
            </a:r>
            <a:r>
              <a:rPr lang="en-US" dirty="0" err="1" smtClean="0"/>
              <a:t>seneff</a:t>
            </a:r>
            <a:r>
              <a:rPr lang="en-US" dirty="0" smtClean="0"/>
              <a:t>/2015/</a:t>
            </a:r>
            <a:r>
              <a:rPr lang="en-US" dirty="0" err="1" smtClean="0"/>
              <a:t>WAPF_heart.pptx</a:t>
            </a:r>
            <a:endParaRPr lang="en-US" dirty="0"/>
          </a:p>
        </p:txBody>
      </p:sp>
    </p:spTree>
    <p:extLst>
      <p:ext uri="{BB962C8B-B14F-4D97-AF65-F5344CB8AC3E}">
        <p14:creationId xmlns:p14="http://schemas.microsoft.com/office/powerpoint/2010/main" val="42858847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Sulfate is Crucial to Maintain Structured Water</a:t>
            </a:r>
            <a:endParaRPr lang="en-US" b="1" dirty="0"/>
          </a:p>
        </p:txBody>
      </p:sp>
      <p:sp>
        <p:nvSpPr>
          <p:cNvPr id="3" name="Content Placeholder 2"/>
          <p:cNvSpPr>
            <a:spLocks noGrp="1"/>
          </p:cNvSpPr>
          <p:nvPr>
            <p:ph idx="1"/>
          </p:nvPr>
        </p:nvSpPr>
        <p:spPr/>
        <p:txBody>
          <a:bodyPr>
            <a:normAutofit/>
          </a:bodyPr>
          <a:lstStyle/>
          <a:p>
            <a:r>
              <a:rPr lang="en-US" dirty="0" smtClean="0"/>
              <a:t>Most cells in the body maintain an extracellular matrix that is formed from “</a:t>
            </a:r>
            <a:r>
              <a:rPr lang="en-US" dirty="0" smtClean="0"/>
              <a:t>glycosylated</a:t>
            </a:r>
            <a:r>
              <a:rPr lang="en-US" dirty="0" smtClean="0"/>
              <a:t>” proteins with complex sugar chains attached to them, and sulfate ions bound to the sugars at strategic locations in an irregular but non-random pattern</a:t>
            </a:r>
          </a:p>
          <a:p>
            <a:r>
              <a:rPr lang="en-US" dirty="0" smtClean="0"/>
              <a:t>The </a:t>
            </a:r>
            <a:r>
              <a:rPr lang="en-US" dirty="0" err="1" smtClean="0"/>
              <a:t>glycocalyx</a:t>
            </a:r>
            <a:r>
              <a:rPr lang="en-US" dirty="0" smtClean="0"/>
              <a:t> that lines the walls of all blood vessels is formed from these </a:t>
            </a:r>
            <a:r>
              <a:rPr lang="en-US" dirty="0" smtClean="0"/>
              <a:t>glycoproteins</a:t>
            </a:r>
            <a:endParaRPr lang="en-US" dirty="0"/>
          </a:p>
        </p:txBody>
      </p:sp>
    </p:spTree>
    <p:extLst>
      <p:ext uri="{BB962C8B-B14F-4D97-AF65-F5344CB8AC3E}">
        <p14:creationId xmlns:p14="http://schemas.microsoft.com/office/powerpoint/2010/main" val="2500316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normAutofit fontScale="90000"/>
          </a:bodyPr>
          <a:lstStyle/>
          <a:p>
            <a:r>
              <a:rPr lang="en-US" b="1" dirty="0" smtClean="0"/>
              <a:t>Sulfated </a:t>
            </a:r>
            <a:r>
              <a:rPr lang="en-US" b="1" dirty="0" err="1" smtClean="0"/>
              <a:t>Glycosaminoglycans</a:t>
            </a:r>
            <a:r>
              <a:rPr lang="en-US" b="1" dirty="0" smtClean="0"/>
              <a:t> (GAGs)</a:t>
            </a:r>
            <a:br>
              <a:rPr lang="en-US" b="1" dirty="0" smtClean="0"/>
            </a:br>
            <a:r>
              <a:rPr lang="en-US" b="1" dirty="0" smtClean="0"/>
              <a:t>(also called “</a:t>
            </a:r>
            <a:r>
              <a:rPr lang="en-US" b="1" dirty="0" err="1" smtClean="0"/>
              <a:t>Mucopolysaccharides</a:t>
            </a:r>
            <a:r>
              <a:rPr lang="en-US" b="1" dirty="0" smtClean="0"/>
              <a:t>”)</a:t>
            </a:r>
            <a:endParaRPr lang="en-US" b="1" dirty="0"/>
          </a:p>
        </p:txBody>
      </p:sp>
      <p:pic>
        <p:nvPicPr>
          <p:cNvPr id="4" name="Content Placeholder 3" descr="sulfated_proteoglycans.gif"/>
          <p:cNvPicPr>
            <a:picLocks noGrp="1" noChangeAspect="1"/>
          </p:cNvPicPr>
          <p:nvPr>
            <p:ph idx="1"/>
          </p:nvPr>
        </p:nvPicPr>
        <p:blipFill>
          <a:blip r:embed="rId2"/>
          <a:srcRect l="-48228" r="-48228"/>
          <a:stretch>
            <a:fillRect/>
          </a:stretch>
        </p:blipFill>
        <p:spPr>
          <a:xfrm>
            <a:off x="1337421" y="1155700"/>
            <a:ext cx="9952879" cy="5473700"/>
          </a:xfrm>
        </p:spPr>
      </p:pic>
      <p:sp>
        <p:nvSpPr>
          <p:cNvPr id="5" name="Content Placeholder 2"/>
          <p:cNvSpPr txBox="1">
            <a:spLocks/>
          </p:cNvSpPr>
          <p:nvPr/>
        </p:nvSpPr>
        <p:spPr>
          <a:xfrm>
            <a:off x="177800" y="1155700"/>
            <a:ext cx="3733800" cy="5029200"/>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Prominent in extracellular matrix </a:t>
            </a:r>
            <a:r>
              <a:rPr lang="en-US" sz="3200" dirty="0" smtClean="0"/>
              <a:t>surrounding</a:t>
            </a:r>
            <a:r>
              <a:rPr kumimoji="0" lang="en-US" sz="3200" u="none" strike="noStrike" kern="1200" cap="none" spc="0" normalizeH="0" baseline="0" noProof="0" dirty="0" smtClean="0">
                <a:ln>
                  <a:noFill/>
                </a:ln>
                <a:solidFill>
                  <a:schemeClr val="tx1"/>
                </a:solidFill>
                <a:effectLst/>
                <a:uLnTx/>
                <a:uFillTx/>
                <a:latin typeface="+mn-lt"/>
                <a:ea typeface="+mn-ea"/>
                <a:cs typeface="+mn-cs"/>
              </a:rPr>
              <a:t> cells</a:t>
            </a:r>
            <a:endParaRPr kumimoji="0" lang="en-US" sz="320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Amount of sulfate depends on availability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Crucial for maintaining negative charge and communicating</a:t>
            </a:r>
          </a:p>
          <a:p>
            <a:pPr marL="342900" lvl="0" indent="-342900">
              <a:spcBef>
                <a:spcPct val="20000"/>
              </a:spcBef>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5829300" y="26162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70600" y="4876800"/>
            <a:ext cx="469900" cy="3048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29300" y="3975100"/>
            <a:ext cx="482600" cy="2540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16600" y="5359400"/>
            <a:ext cx="482600" cy="3429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96000" y="62230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11700" y="62103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29300" y="12446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77800" y="6337300"/>
            <a:ext cx="4470400" cy="369332"/>
          </a:xfrm>
          <a:prstGeom prst="rect">
            <a:avLst/>
          </a:prstGeom>
          <a:noFill/>
        </p:spPr>
        <p:txBody>
          <a:bodyPr wrap="square" rtlCol="0">
            <a:spAutoFit/>
          </a:bodyPr>
          <a:lstStyle/>
          <a:p>
            <a:r>
              <a:rPr lang="en-US" dirty="0" err="1" smtClean="0"/>
              <a:t>http://www.science-autism.org/sulphate.htm</a:t>
            </a:r>
            <a:endParaRPr lang="en-US" dirty="0"/>
          </a:p>
        </p:txBody>
      </p:sp>
    </p:spTree>
    <p:extLst>
      <p:ext uri="{BB962C8B-B14F-4D97-AF65-F5344CB8AC3E}">
        <p14:creationId xmlns:p14="http://schemas.microsoft.com/office/powerpoint/2010/main" val="33451583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Endothelial </a:t>
            </a:r>
            <a:r>
              <a:rPr lang="en-US" b="1" dirty="0" err="1" smtClean="0"/>
              <a:t>Glycocalyx</a:t>
            </a:r>
            <a:r>
              <a:rPr lang="en-US" b="1" dirty="0" smtClean="0"/>
              <a:t> Schematic</a:t>
            </a:r>
            <a:r>
              <a:rPr lang="en-US" b="1" dirty="0" smtClean="0">
                <a:solidFill>
                  <a:srgbClr val="FF0000"/>
                </a:solidFill>
              </a:rPr>
              <a:t>*</a:t>
            </a:r>
            <a:endParaRPr lang="en-US" b="1" dirty="0">
              <a:solidFill>
                <a:srgbClr val="FF0000"/>
              </a:solidFill>
            </a:endParaRPr>
          </a:p>
        </p:txBody>
      </p:sp>
      <p:pic>
        <p:nvPicPr>
          <p:cNvPr id="4" name="Content Placeholder 3" descr="endothelial_glycocalyx.png"/>
          <p:cNvPicPr>
            <a:picLocks noGrp="1" noChangeAspect="1"/>
          </p:cNvPicPr>
          <p:nvPr>
            <p:ph idx="1"/>
          </p:nvPr>
        </p:nvPicPr>
        <p:blipFill>
          <a:blip r:embed="rId3">
            <a:extLst>
              <a:ext uri="{28A0092B-C50C-407E-A947-70E740481C1C}">
                <a14:useLocalDpi xmlns:a14="http://schemas.microsoft.com/office/drawing/2010/main" val="0"/>
              </a:ext>
            </a:extLst>
          </a:blip>
          <a:srcRect t="-3112" b="-3112"/>
          <a:stretch>
            <a:fillRect/>
          </a:stretch>
        </p:blipFill>
        <p:spPr>
          <a:xfrm>
            <a:off x="457200" y="1417638"/>
            <a:ext cx="8229600" cy="4525963"/>
          </a:xfrm>
        </p:spPr>
      </p:pic>
      <p:sp>
        <p:nvSpPr>
          <p:cNvPr id="5" name="TextBox 4"/>
          <p:cNvSpPr txBox="1"/>
          <p:nvPr/>
        </p:nvSpPr>
        <p:spPr>
          <a:xfrm>
            <a:off x="123825" y="6224105"/>
            <a:ext cx="7042012" cy="400110"/>
          </a:xfrm>
          <a:prstGeom prst="rect">
            <a:avLst/>
          </a:prstGeom>
          <a:noFill/>
        </p:spPr>
        <p:txBody>
          <a:bodyPr wrap="none" rtlCol="0">
            <a:spAutoFit/>
          </a:bodyPr>
          <a:lstStyle/>
          <a:p>
            <a:r>
              <a:rPr lang="de-DE" sz="2000" dirty="0" smtClean="0">
                <a:solidFill>
                  <a:srgbClr val="FF0000"/>
                </a:solidFill>
              </a:rPr>
              <a:t>*</a:t>
            </a:r>
            <a:r>
              <a:rPr lang="de-DE" sz="2000" dirty="0" smtClean="0"/>
              <a:t>S </a:t>
            </a:r>
            <a:r>
              <a:rPr lang="de-DE" sz="2000" dirty="0" err="1" smtClean="0"/>
              <a:t>Reitsma</a:t>
            </a:r>
            <a:r>
              <a:rPr lang="de-DE" sz="2000" dirty="0" smtClean="0"/>
              <a:t> et al., Pflugers </a:t>
            </a:r>
            <a:r>
              <a:rPr lang="de-DE" sz="2000" dirty="0" err="1"/>
              <a:t>Arch</a:t>
            </a:r>
            <a:r>
              <a:rPr lang="de-DE" sz="2000" dirty="0"/>
              <a:t> - </a:t>
            </a:r>
            <a:r>
              <a:rPr lang="de-DE" sz="2000" dirty="0" err="1"/>
              <a:t>Eur</a:t>
            </a:r>
            <a:r>
              <a:rPr lang="de-DE" sz="2000" dirty="0"/>
              <a:t> J </a:t>
            </a:r>
            <a:r>
              <a:rPr lang="de-DE" sz="2000" dirty="0" err="1"/>
              <a:t>Physiol</a:t>
            </a:r>
            <a:r>
              <a:rPr lang="de-DE" sz="2000" dirty="0"/>
              <a:t> (2007) 454:345–359 </a:t>
            </a:r>
          </a:p>
        </p:txBody>
      </p:sp>
      <p:sp>
        <p:nvSpPr>
          <p:cNvPr id="3" name="Freeform 2"/>
          <p:cNvSpPr/>
          <p:nvPr/>
        </p:nvSpPr>
        <p:spPr>
          <a:xfrm>
            <a:off x="7117581" y="3202040"/>
            <a:ext cx="784911" cy="447276"/>
          </a:xfrm>
          <a:custGeom>
            <a:avLst/>
            <a:gdLst>
              <a:gd name="connsiteX0" fmla="*/ 340704 w 784911"/>
              <a:gd name="connsiteY0" fmla="*/ 0 h 447276"/>
              <a:gd name="connsiteX1" fmla="*/ 878 w 784911"/>
              <a:gd name="connsiteY1" fmla="*/ 268327 h 447276"/>
              <a:gd name="connsiteX2" fmla="*/ 430131 w 784911"/>
              <a:gd name="connsiteY2" fmla="*/ 447212 h 447276"/>
              <a:gd name="connsiteX3" fmla="*/ 769957 w 784911"/>
              <a:gd name="connsiteY3" fmla="*/ 286216 h 447276"/>
              <a:gd name="connsiteX4" fmla="*/ 680530 w 784911"/>
              <a:gd name="connsiteY4" fmla="*/ 71554 h 447276"/>
              <a:gd name="connsiteX5" fmla="*/ 287047 w 784911"/>
              <a:gd name="connsiteY5" fmla="*/ 0 h 447276"/>
              <a:gd name="connsiteX6" fmla="*/ 287047 w 784911"/>
              <a:gd name="connsiteY6" fmla="*/ 0 h 44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911" h="447276">
                <a:moveTo>
                  <a:pt x="340704" y="0"/>
                </a:moveTo>
                <a:cubicBezTo>
                  <a:pt x="163339" y="96896"/>
                  <a:pt x="-14026" y="193792"/>
                  <a:pt x="878" y="268327"/>
                </a:cubicBezTo>
                <a:cubicBezTo>
                  <a:pt x="15782" y="342862"/>
                  <a:pt x="301951" y="444231"/>
                  <a:pt x="430131" y="447212"/>
                </a:cubicBezTo>
                <a:cubicBezTo>
                  <a:pt x="558311" y="450193"/>
                  <a:pt x="728224" y="348826"/>
                  <a:pt x="769957" y="286216"/>
                </a:cubicBezTo>
                <a:cubicBezTo>
                  <a:pt x="811690" y="223606"/>
                  <a:pt x="761015" y="119257"/>
                  <a:pt x="680530" y="71554"/>
                </a:cubicBezTo>
                <a:cubicBezTo>
                  <a:pt x="600045" y="23851"/>
                  <a:pt x="287047" y="0"/>
                  <a:pt x="287047" y="0"/>
                </a:cubicBezTo>
                <a:lnTo>
                  <a:pt x="287047"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5212092" y="2278710"/>
            <a:ext cx="2690400" cy="1015663"/>
          </a:xfrm>
          <a:prstGeom prst="rect">
            <a:avLst/>
          </a:prstGeom>
          <a:solidFill>
            <a:srgbClr val="FFF695"/>
          </a:solidFill>
          <a:ln>
            <a:solidFill>
              <a:srgbClr val="000000"/>
            </a:solidFill>
          </a:ln>
        </p:spPr>
        <p:txBody>
          <a:bodyPr wrap="square" rtlCol="0">
            <a:spAutoFit/>
          </a:bodyPr>
          <a:lstStyle>
            <a:defPPr>
              <a:defRPr lang="en-US"/>
            </a:defPPr>
            <a:lvl1pPr>
              <a:defRPr sz="2800"/>
            </a:lvl1pPr>
          </a:lstStyle>
          <a:p>
            <a:r>
              <a:rPr lang="en-US" sz="2000" dirty="0"/>
              <a:t>“</a:t>
            </a:r>
            <a:r>
              <a:rPr lang="en-US" sz="2000" dirty="0">
                <a:solidFill>
                  <a:srgbClr val="FF0000"/>
                </a:solidFill>
              </a:rPr>
              <a:t>GAG</a:t>
            </a:r>
            <a:r>
              <a:rPr lang="en-US" sz="2000" dirty="0"/>
              <a:t> chain”</a:t>
            </a:r>
          </a:p>
          <a:p>
            <a:r>
              <a:rPr lang="en-US" sz="2000" dirty="0"/>
              <a:t>(</a:t>
            </a:r>
            <a:r>
              <a:rPr lang="en-US" sz="2000" dirty="0" err="1">
                <a:solidFill>
                  <a:srgbClr val="FF0000"/>
                </a:solidFill>
              </a:rPr>
              <a:t>G</a:t>
            </a:r>
            <a:r>
              <a:rPr lang="en-US" sz="2000" dirty="0" err="1"/>
              <a:t>lycos</a:t>
            </a:r>
            <a:r>
              <a:rPr lang="en-US" sz="2000" dirty="0" err="1">
                <a:solidFill>
                  <a:srgbClr val="FF0000"/>
                </a:solidFill>
              </a:rPr>
              <a:t>A</a:t>
            </a:r>
            <a:r>
              <a:rPr lang="en-US" sz="2000" dirty="0" err="1"/>
              <a:t>mino</a:t>
            </a:r>
            <a:r>
              <a:rPr lang="en-US" sz="2000" dirty="0" err="1">
                <a:solidFill>
                  <a:srgbClr val="FF0000"/>
                </a:solidFill>
              </a:rPr>
              <a:t>G</a:t>
            </a:r>
            <a:r>
              <a:rPr lang="en-US" sz="2000" dirty="0" err="1"/>
              <a:t>lycan</a:t>
            </a:r>
            <a:r>
              <a:rPr lang="en-US" sz="2000" dirty="0"/>
              <a:t> =</a:t>
            </a:r>
          </a:p>
          <a:p>
            <a:r>
              <a:rPr lang="en-US" sz="2000" dirty="0" smtClean="0"/>
              <a:t>Amino-</a:t>
            </a:r>
            <a:r>
              <a:rPr lang="en-US" sz="2000" dirty="0"/>
              <a:t>sugar-chain)</a:t>
            </a:r>
          </a:p>
        </p:txBody>
      </p:sp>
    </p:spTree>
    <p:extLst>
      <p:ext uri="{BB962C8B-B14F-4D97-AF65-F5344CB8AC3E}">
        <p14:creationId xmlns:p14="http://schemas.microsoft.com/office/powerpoint/2010/main" val="4096715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Endothelial </a:t>
            </a:r>
            <a:r>
              <a:rPr lang="en-US" b="1" dirty="0" err="1" smtClean="0"/>
              <a:t>Glycocalyx</a:t>
            </a:r>
            <a:r>
              <a:rPr lang="en-US" b="1" dirty="0" smtClean="0"/>
              <a:t> Schematic</a:t>
            </a:r>
            <a:r>
              <a:rPr lang="en-US" b="1" dirty="0" smtClean="0">
                <a:solidFill>
                  <a:srgbClr val="FF0000"/>
                </a:solidFill>
              </a:rPr>
              <a:t>*</a:t>
            </a:r>
            <a:endParaRPr lang="en-US" b="1" dirty="0">
              <a:solidFill>
                <a:srgbClr val="FF0000"/>
              </a:solidFill>
            </a:endParaRPr>
          </a:p>
        </p:txBody>
      </p:sp>
      <p:pic>
        <p:nvPicPr>
          <p:cNvPr id="4" name="Content Placeholder 3" descr="endothelial_glycocalyx.png"/>
          <p:cNvPicPr>
            <a:picLocks noGrp="1" noChangeAspect="1"/>
          </p:cNvPicPr>
          <p:nvPr>
            <p:ph idx="1"/>
          </p:nvPr>
        </p:nvPicPr>
        <p:blipFill>
          <a:blip r:embed="rId3">
            <a:extLst>
              <a:ext uri="{28A0092B-C50C-407E-A947-70E740481C1C}">
                <a14:useLocalDpi xmlns:a14="http://schemas.microsoft.com/office/drawing/2010/main" val="0"/>
              </a:ext>
            </a:extLst>
          </a:blip>
          <a:srcRect t="-3112" b="-3112"/>
          <a:stretch>
            <a:fillRect/>
          </a:stretch>
        </p:blipFill>
        <p:spPr>
          <a:xfrm>
            <a:off x="457200" y="1417638"/>
            <a:ext cx="8229600" cy="4525963"/>
          </a:xfrm>
        </p:spPr>
      </p:pic>
      <p:sp>
        <p:nvSpPr>
          <p:cNvPr id="5" name="TextBox 4"/>
          <p:cNvSpPr txBox="1"/>
          <p:nvPr/>
        </p:nvSpPr>
        <p:spPr>
          <a:xfrm>
            <a:off x="123825" y="6226856"/>
            <a:ext cx="7042012" cy="400110"/>
          </a:xfrm>
          <a:prstGeom prst="rect">
            <a:avLst/>
          </a:prstGeom>
          <a:noFill/>
        </p:spPr>
        <p:txBody>
          <a:bodyPr wrap="none" rtlCol="0">
            <a:spAutoFit/>
          </a:bodyPr>
          <a:lstStyle/>
          <a:p>
            <a:r>
              <a:rPr lang="de-DE" sz="2000" dirty="0" smtClean="0">
                <a:solidFill>
                  <a:srgbClr val="FF0000"/>
                </a:solidFill>
              </a:rPr>
              <a:t>*</a:t>
            </a:r>
            <a:r>
              <a:rPr lang="de-DE" sz="2000" dirty="0" smtClean="0"/>
              <a:t>S </a:t>
            </a:r>
            <a:r>
              <a:rPr lang="de-DE" sz="2000" dirty="0" err="1" smtClean="0"/>
              <a:t>Reitsma</a:t>
            </a:r>
            <a:r>
              <a:rPr lang="de-DE" sz="2000" dirty="0" smtClean="0"/>
              <a:t> et al., Pflugers </a:t>
            </a:r>
            <a:r>
              <a:rPr lang="de-DE" sz="2000" dirty="0" err="1"/>
              <a:t>Arch</a:t>
            </a:r>
            <a:r>
              <a:rPr lang="de-DE" sz="2000" dirty="0"/>
              <a:t> - </a:t>
            </a:r>
            <a:r>
              <a:rPr lang="de-DE" sz="2000" dirty="0" err="1"/>
              <a:t>Eur</a:t>
            </a:r>
            <a:r>
              <a:rPr lang="de-DE" sz="2000" dirty="0"/>
              <a:t> J </a:t>
            </a:r>
            <a:r>
              <a:rPr lang="de-DE" sz="2000" dirty="0" err="1"/>
              <a:t>Physiol</a:t>
            </a:r>
            <a:r>
              <a:rPr lang="de-DE" sz="2000" dirty="0"/>
              <a:t> (2007) 454:345–359 </a:t>
            </a:r>
          </a:p>
        </p:txBody>
      </p:sp>
      <p:sp>
        <p:nvSpPr>
          <p:cNvPr id="6" name="TextBox 5"/>
          <p:cNvSpPr txBox="1"/>
          <p:nvPr/>
        </p:nvSpPr>
        <p:spPr>
          <a:xfrm>
            <a:off x="1003212" y="1630562"/>
            <a:ext cx="7175588" cy="954107"/>
          </a:xfrm>
          <a:prstGeom prst="rect">
            <a:avLst/>
          </a:prstGeom>
          <a:solidFill>
            <a:srgbClr val="FFF695"/>
          </a:solidFill>
          <a:ln>
            <a:solidFill>
              <a:srgbClr val="000000"/>
            </a:solidFill>
          </a:ln>
        </p:spPr>
        <p:txBody>
          <a:bodyPr wrap="square" rtlCol="0">
            <a:spAutoFit/>
          </a:bodyPr>
          <a:lstStyle/>
          <a:p>
            <a:r>
              <a:rPr lang="en-US" sz="2800" dirty="0" smtClean="0"/>
              <a:t>Gel layer prevents attack of vessel wall by blood sugars and oxidizing agents.</a:t>
            </a:r>
          </a:p>
        </p:txBody>
      </p:sp>
      <p:sp>
        <p:nvSpPr>
          <p:cNvPr id="7" name="TextBox 6"/>
          <p:cNvSpPr txBox="1"/>
          <p:nvPr/>
        </p:nvSpPr>
        <p:spPr>
          <a:xfrm>
            <a:off x="1037075" y="4558606"/>
            <a:ext cx="7175588" cy="1384995"/>
          </a:xfrm>
          <a:prstGeom prst="rect">
            <a:avLst/>
          </a:prstGeom>
          <a:solidFill>
            <a:srgbClr val="FFF695"/>
          </a:solidFill>
          <a:ln>
            <a:solidFill>
              <a:srgbClr val="000000"/>
            </a:solidFill>
          </a:ln>
        </p:spPr>
        <p:txBody>
          <a:bodyPr wrap="square" rtlCol="0">
            <a:spAutoFit/>
          </a:bodyPr>
          <a:lstStyle/>
          <a:p>
            <a:r>
              <a:rPr lang="en-US" sz="2800" dirty="0" smtClean="0"/>
              <a:t> Cellular signaling mechanisms (e.g., </a:t>
            </a:r>
            <a:r>
              <a:rPr lang="en-US" sz="2800" i="1" dirty="0" smtClean="0"/>
              <a:t>antioxidant</a:t>
            </a:r>
            <a:r>
              <a:rPr lang="en-US" sz="2800" dirty="0" smtClean="0"/>
              <a:t> </a:t>
            </a:r>
            <a:r>
              <a:rPr lang="en-US" sz="2800" dirty="0" err="1" smtClean="0"/>
              <a:t>ec</a:t>
            </a:r>
            <a:r>
              <a:rPr lang="en-US" sz="2800" dirty="0" smtClean="0"/>
              <a:t>-SOD and </a:t>
            </a:r>
            <a:r>
              <a:rPr lang="en-US" sz="2800" i="1" dirty="0" smtClean="0"/>
              <a:t>clot-protective </a:t>
            </a:r>
            <a:r>
              <a:rPr lang="en-US" sz="2800" dirty="0" smtClean="0"/>
              <a:t>AT III) depend on sulfates to work.</a:t>
            </a:r>
            <a:endParaRPr lang="en-US" sz="2800" dirty="0"/>
          </a:p>
        </p:txBody>
      </p:sp>
    </p:spTree>
    <p:extLst>
      <p:ext uri="{BB962C8B-B14F-4D97-AF65-F5344CB8AC3E}">
        <p14:creationId xmlns:p14="http://schemas.microsoft.com/office/powerpoint/2010/main" val="849674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Exclusion Zone: Model of Capillary</a:t>
            </a:r>
            <a:r>
              <a:rPr lang="en-US" b="1" dirty="0" smtClean="0">
                <a:solidFill>
                  <a:srgbClr val="FF0000"/>
                </a:solidFill>
              </a:rPr>
              <a:t>*</a:t>
            </a:r>
            <a:endParaRPr lang="en-US" b="1" dirty="0">
              <a:solidFill>
                <a:srgbClr val="FF0000"/>
              </a:solidFill>
            </a:endParaRPr>
          </a:p>
        </p:txBody>
      </p:sp>
      <p:pic>
        <p:nvPicPr>
          <p:cNvPr id="4" name="Content Placeholder 3" descr="Pollack1.jpg"/>
          <p:cNvPicPr>
            <a:picLocks noGrp="1" noChangeAspect="1"/>
          </p:cNvPicPr>
          <p:nvPr>
            <p:ph idx="1"/>
          </p:nvPr>
        </p:nvPicPr>
        <p:blipFill>
          <a:blip r:embed="rId3">
            <a:extLst>
              <a:ext uri="{28A0092B-C50C-407E-A947-70E740481C1C}">
                <a14:useLocalDpi xmlns:a14="http://schemas.microsoft.com/office/drawing/2010/main" val="0"/>
              </a:ext>
            </a:extLst>
          </a:blip>
          <a:srcRect t="-22939" b="-22939"/>
          <a:stretch>
            <a:fillRect/>
          </a:stretch>
        </p:blipFill>
        <p:spPr/>
      </p:pic>
      <p:sp>
        <p:nvSpPr>
          <p:cNvPr id="3" name="TextBox 2"/>
          <p:cNvSpPr txBox="1"/>
          <p:nvPr/>
        </p:nvSpPr>
        <p:spPr>
          <a:xfrm>
            <a:off x="123825" y="6203335"/>
            <a:ext cx="7435749" cy="400110"/>
          </a:xfrm>
          <a:prstGeom prst="rect">
            <a:avLst/>
          </a:prstGeom>
          <a:noFill/>
        </p:spPr>
        <p:txBody>
          <a:bodyPr wrap="none" rtlCol="0">
            <a:spAutoFit/>
          </a:bodyPr>
          <a:lstStyle/>
          <a:p>
            <a:r>
              <a:rPr lang="en-US" sz="2000" dirty="0" smtClean="0">
                <a:solidFill>
                  <a:srgbClr val="FF0000"/>
                </a:solidFill>
              </a:rPr>
              <a:t>*</a:t>
            </a:r>
            <a:r>
              <a:rPr lang="en-US" sz="2000" dirty="0" smtClean="0"/>
              <a:t>Figure 9, M</a:t>
            </a:r>
            <a:r>
              <a:rPr lang="en-US" sz="2000" dirty="0"/>
              <a:t>. </a:t>
            </a:r>
            <a:r>
              <a:rPr lang="en-US" sz="2000" dirty="0" err="1"/>
              <a:t>Rohani</a:t>
            </a:r>
            <a:r>
              <a:rPr lang="en-US" sz="2000" dirty="0"/>
              <a:t> and G.H. Pollack, Langmuir 2013, 29, 6556−6561</a:t>
            </a:r>
          </a:p>
        </p:txBody>
      </p:sp>
      <p:sp>
        <p:nvSpPr>
          <p:cNvPr id="5" name="TextBox 4"/>
          <p:cNvSpPr txBox="1"/>
          <p:nvPr/>
        </p:nvSpPr>
        <p:spPr>
          <a:xfrm rot="16200000">
            <a:off x="12035" y="3406801"/>
            <a:ext cx="1974068" cy="461665"/>
          </a:xfrm>
          <a:prstGeom prst="rect">
            <a:avLst/>
          </a:prstGeom>
          <a:solidFill>
            <a:srgbClr val="FFFFFF"/>
          </a:solidFill>
        </p:spPr>
        <p:txBody>
          <a:bodyPr wrap="none" rtlCol="0">
            <a:spAutoFit/>
          </a:bodyPr>
          <a:lstStyle/>
          <a:p>
            <a:r>
              <a:rPr lang="en-US" sz="2400" dirty="0" smtClean="0"/>
              <a:t>Sulfated GAGs</a:t>
            </a:r>
            <a:endParaRPr lang="en-US" sz="2400" dirty="0"/>
          </a:p>
        </p:txBody>
      </p:sp>
      <p:sp>
        <p:nvSpPr>
          <p:cNvPr id="6" name="TextBox 5"/>
          <p:cNvSpPr txBox="1"/>
          <p:nvPr/>
        </p:nvSpPr>
        <p:spPr>
          <a:xfrm rot="16200000">
            <a:off x="-662875" y="3500126"/>
            <a:ext cx="1787418" cy="461665"/>
          </a:xfrm>
          <a:prstGeom prst="rect">
            <a:avLst/>
          </a:prstGeom>
          <a:solidFill>
            <a:srgbClr val="FFFFFF"/>
          </a:solidFill>
        </p:spPr>
        <p:txBody>
          <a:bodyPr wrap="none" rtlCol="0">
            <a:spAutoFit/>
          </a:bodyPr>
          <a:lstStyle/>
          <a:p>
            <a:r>
              <a:rPr lang="en-US" sz="2400" dirty="0" smtClean="0"/>
              <a:t>Endothelium</a:t>
            </a:r>
            <a:endParaRPr lang="en-US" sz="2400" dirty="0"/>
          </a:p>
        </p:txBody>
      </p:sp>
      <p:sp>
        <p:nvSpPr>
          <p:cNvPr id="7" name="TextBox 6"/>
          <p:cNvSpPr txBox="1"/>
          <p:nvPr/>
        </p:nvSpPr>
        <p:spPr>
          <a:xfrm>
            <a:off x="2556933" y="3031066"/>
            <a:ext cx="909023" cy="461665"/>
          </a:xfrm>
          <a:prstGeom prst="rect">
            <a:avLst/>
          </a:prstGeom>
          <a:solidFill>
            <a:srgbClr val="FFFFFF"/>
          </a:solidFill>
        </p:spPr>
        <p:txBody>
          <a:bodyPr wrap="none" rtlCol="0">
            <a:spAutoFit/>
          </a:bodyPr>
          <a:lstStyle/>
          <a:p>
            <a:r>
              <a:rPr lang="en-US" sz="2400" dirty="0" smtClean="0"/>
              <a:t>Blood</a:t>
            </a:r>
            <a:endParaRPr lang="en-US" sz="2400" dirty="0"/>
          </a:p>
        </p:txBody>
      </p:sp>
      <p:sp>
        <p:nvSpPr>
          <p:cNvPr id="8" name="TextBox 7"/>
          <p:cNvSpPr txBox="1"/>
          <p:nvPr/>
        </p:nvSpPr>
        <p:spPr>
          <a:xfrm>
            <a:off x="4944533" y="2127379"/>
            <a:ext cx="1363048" cy="523220"/>
          </a:xfrm>
          <a:prstGeom prst="rect">
            <a:avLst/>
          </a:prstGeom>
          <a:noFill/>
        </p:spPr>
        <p:txBody>
          <a:bodyPr wrap="none" rtlCol="0">
            <a:spAutoFit/>
          </a:bodyPr>
          <a:lstStyle/>
          <a:p>
            <a:r>
              <a:rPr lang="en-US" sz="2800" dirty="0" smtClean="0"/>
              <a:t>Battery!</a:t>
            </a:r>
            <a:endParaRPr lang="en-US" sz="2800" dirty="0"/>
          </a:p>
        </p:txBody>
      </p:sp>
      <p:cxnSp>
        <p:nvCxnSpPr>
          <p:cNvPr id="10" name="Straight Arrow Connector 9"/>
          <p:cNvCxnSpPr>
            <a:stCxn id="8" idx="2"/>
          </p:cNvCxnSpPr>
          <p:nvPr/>
        </p:nvCxnSpPr>
        <p:spPr>
          <a:xfrm flipH="1">
            <a:off x="5469467" y="2650599"/>
            <a:ext cx="156590" cy="122713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1659467" y="2590797"/>
            <a:ext cx="3966590" cy="107126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889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z-layers-close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09" y="1638504"/>
            <a:ext cx="2487911" cy="2530689"/>
          </a:xfrm>
          <a:prstGeom prst="rect">
            <a:avLst/>
          </a:prstGeom>
        </p:spPr>
      </p:pic>
      <p:pic>
        <p:nvPicPr>
          <p:cNvPr id="10" name="Picture 9" descr="ez-lay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020" y="904546"/>
            <a:ext cx="5391484" cy="5396268"/>
          </a:xfrm>
          <a:prstGeom prst="rect">
            <a:avLst/>
          </a:prstGeom>
        </p:spPr>
      </p:pic>
      <p:sp>
        <p:nvSpPr>
          <p:cNvPr id="11" name="TextBox 10"/>
          <p:cNvSpPr txBox="1"/>
          <p:nvPr/>
        </p:nvSpPr>
        <p:spPr>
          <a:xfrm>
            <a:off x="1904698" y="4388868"/>
            <a:ext cx="1573605" cy="923330"/>
          </a:xfrm>
          <a:prstGeom prst="rect">
            <a:avLst/>
          </a:prstGeom>
          <a:noFill/>
        </p:spPr>
        <p:txBody>
          <a:bodyPr wrap="none" rtlCol="0">
            <a:spAutoFit/>
          </a:bodyPr>
          <a:lstStyle/>
          <a:p>
            <a:r>
              <a:rPr lang="en-US" dirty="0" smtClean="0"/>
              <a:t>Negatively </a:t>
            </a:r>
          </a:p>
          <a:p>
            <a:r>
              <a:rPr lang="en-US" dirty="0" smtClean="0"/>
              <a:t>Charged</a:t>
            </a:r>
          </a:p>
          <a:p>
            <a:r>
              <a:rPr lang="en-US" dirty="0" smtClean="0"/>
              <a:t>Exclusion Zone</a:t>
            </a:r>
            <a:endParaRPr lang="en-US" dirty="0"/>
          </a:p>
        </p:txBody>
      </p:sp>
      <p:cxnSp>
        <p:nvCxnSpPr>
          <p:cNvPr id="13" name="Straight Arrow Connector 12"/>
          <p:cNvCxnSpPr/>
          <p:nvPr/>
        </p:nvCxnSpPr>
        <p:spPr>
          <a:xfrm flipV="1">
            <a:off x="2912116" y="4178427"/>
            <a:ext cx="1004829" cy="72648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80556" y="4178427"/>
            <a:ext cx="2863444" cy="1225763"/>
          </a:xfrm>
          <a:prstGeom prst="rect">
            <a:avLst/>
          </a:prstGeom>
          <a:noFill/>
        </p:spPr>
        <p:txBody>
          <a:bodyPr wrap="square" rtlCol="0">
            <a:spAutoFit/>
          </a:bodyPr>
          <a:lstStyle/>
          <a:p>
            <a:r>
              <a:rPr lang="en-US" dirty="0" smtClean="0"/>
              <a:t>Protons collect at the interface between</a:t>
            </a:r>
          </a:p>
          <a:p>
            <a:r>
              <a:rPr lang="en-US" dirty="0" smtClean="0"/>
              <a:t>The exclusion zone and     the bulk water in the blood</a:t>
            </a:r>
            <a:endParaRPr lang="en-US" dirty="0"/>
          </a:p>
        </p:txBody>
      </p:sp>
      <p:sp>
        <p:nvSpPr>
          <p:cNvPr id="15" name="TextBox 14"/>
          <p:cNvSpPr txBox="1"/>
          <p:nvPr/>
        </p:nvSpPr>
        <p:spPr>
          <a:xfrm>
            <a:off x="2623042" y="2157128"/>
            <a:ext cx="1710725" cy="369332"/>
          </a:xfrm>
          <a:prstGeom prst="rect">
            <a:avLst/>
          </a:prstGeom>
          <a:noFill/>
        </p:spPr>
        <p:txBody>
          <a:bodyPr wrap="none" rtlCol="0">
            <a:spAutoFit/>
          </a:bodyPr>
          <a:lstStyle/>
          <a:p>
            <a:r>
              <a:rPr lang="en-US" dirty="0" smtClean="0"/>
              <a:t>endothelial cells</a:t>
            </a:r>
            <a:endParaRPr lang="en-US" dirty="0"/>
          </a:p>
        </p:txBody>
      </p:sp>
      <p:cxnSp>
        <p:nvCxnSpPr>
          <p:cNvPr id="16" name="Straight Arrow Connector 15"/>
          <p:cNvCxnSpPr/>
          <p:nvPr/>
        </p:nvCxnSpPr>
        <p:spPr>
          <a:xfrm>
            <a:off x="3077615" y="2556248"/>
            <a:ext cx="251026" cy="79922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7109" y="-69520"/>
            <a:ext cx="8229600" cy="1143000"/>
          </a:xfrm>
        </p:spPr>
        <p:txBody>
          <a:bodyPr>
            <a:normAutofit fontScale="90000"/>
          </a:bodyPr>
          <a:lstStyle/>
          <a:p>
            <a:r>
              <a:rPr lang="en-US" b="1" dirty="0" smtClean="0"/>
              <a:t>Water Organizes Into “Crystals” </a:t>
            </a:r>
            <a:br>
              <a:rPr lang="en-US" b="1" dirty="0" smtClean="0"/>
            </a:br>
            <a:r>
              <a:rPr lang="en-US" b="1" dirty="0" smtClean="0"/>
              <a:t>in the Exclusion Zone</a:t>
            </a:r>
            <a:r>
              <a:rPr lang="en-US" b="1" dirty="0" smtClean="0">
                <a:solidFill>
                  <a:srgbClr val="FF0000"/>
                </a:solidFill>
              </a:rPr>
              <a:t>* </a:t>
            </a:r>
            <a:endParaRPr lang="en-US" b="1" dirty="0">
              <a:solidFill>
                <a:srgbClr val="FF0000"/>
              </a:solidFill>
            </a:endParaRPr>
          </a:p>
        </p:txBody>
      </p:sp>
      <p:sp>
        <p:nvSpPr>
          <p:cNvPr id="18" name="TextBox 17"/>
          <p:cNvSpPr txBox="1"/>
          <p:nvPr/>
        </p:nvSpPr>
        <p:spPr>
          <a:xfrm>
            <a:off x="5595845" y="5597187"/>
            <a:ext cx="3400887" cy="369332"/>
          </a:xfrm>
          <a:prstGeom prst="rect">
            <a:avLst/>
          </a:prstGeom>
          <a:noFill/>
        </p:spPr>
        <p:txBody>
          <a:bodyPr wrap="square" rtlCol="0">
            <a:spAutoFit/>
          </a:bodyPr>
          <a:lstStyle/>
          <a:p>
            <a:r>
              <a:rPr lang="en-US" dirty="0" smtClean="0"/>
              <a:t>Unstructured water in blood</a:t>
            </a:r>
            <a:endParaRPr lang="en-US" dirty="0"/>
          </a:p>
        </p:txBody>
      </p:sp>
      <p:cxnSp>
        <p:nvCxnSpPr>
          <p:cNvPr id="19" name="Straight Arrow Connector 18"/>
          <p:cNvCxnSpPr/>
          <p:nvPr/>
        </p:nvCxnSpPr>
        <p:spPr>
          <a:xfrm flipH="1" flipV="1">
            <a:off x="5324597" y="5285617"/>
            <a:ext cx="955960" cy="34578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4522148" y="3955000"/>
            <a:ext cx="300082" cy="369332"/>
            <a:chOff x="1300118" y="5069094"/>
            <a:chExt cx="300082" cy="369332"/>
          </a:xfrm>
        </p:grpSpPr>
        <p:sp>
          <p:nvSpPr>
            <p:cNvPr id="22" name="Oval 21"/>
            <p:cNvSpPr/>
            <p:nvPr/>
          </p:nvSpPr>
          <p:spPr>
            <a:xfrm>
              <a:off x="1358900" y="5184426"/>
              <a:ext cx="190500" cy="174974"/>
            </a:xfrm>
            <a:prstGeom prst="ellipse">
              <a:avLst/>
            </a:prstGeom>
            <a:solidFill>
              <a:srgbClr val="FC06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300118" y="5069094"/>
              <a:ext cx="300082" cy="369332"/>
            </a:xfrm>
            <a:prstGeom prst="rect">
              <a:avLst/>
            </a:prstGeom>
            <a:noFill/>
          </p:spPr>
          <p:txBody>
            <a:bodyPr wrap="none" rtlCol="0">
              <a:spAutoFit/>
            </a:bodyPr>
            <a:lstStyle/>
            <a:p>
              <a:r>
                <a:rPr lang="en-US" dirty="0">
                  <a:solidFill>
                    <a:schemeClr val="bg1"/>
                  </a:solidFill>
                </a:rPr>
                <a:t>+</a:t>
              </a:r>
            </a:p>
          </p:txBody>
        </p:sp>
      </p:grpSp>
      <p:grpSp>
        <p:nvGrpSpPr>
          <p:cNvPr id="24" name="Group 23"/>
          <p:cNvGrpSpPr/>
          <p:nvPr/>
        </p:nvGrpSpPr>
        <p:grpSpPr>
          <a:xfrm>
            <a:off x="4636087" y="4411881"/>
            <a:ext cx="300082" cy="369332"/>
            <a:chOff x="1300118" y="5069094"/>
            <a:chExt cx="300082" cy="369332"/>
          </a:xfrm>
        </p:grpSpPr>
        <p:sp>
          <p:nvSpPr>
            <p:cNvPr id="25" name="Oval 24"/>
            <p:cNvSpPr/>
            <p:nvPr/>
          </p:nvSpPr>
          <p:spPr>
            <a:xfrm>
              <a:off x="1358900" y="5184426"/>
              <a:ext cx="190500" cy="174974"/>
            </a:xfrm>
            <a:prstGeom prst="ellipse">
              <a:avLst/>
            </a:prstGeom>
            <a:solidFill>
              <a:srgbClr val="FC06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1300118" y="5069094"/>
              <a:ext cx="300082" cy="369332"/>
            </a:xfrm>
            <a:prstGeom prst="rect">
              <a:avLst/>
            </a:prstGeom>
            <a:noFill/>
          </p:spPr>
          <p:txBody>
            <a:bodyPr wrap="none" rtlCol="0">
              <a:spAutoFit/>
            </a:bodyPr>
            <a:lstStyle/>
            <a:p>
              <a:r>
                <a:rPr lang="en-US" dirty="0">
                  <a:solidFill>
                    <a:schemeClr val="bg1"/>
                  </a:solidFill>
                </a:rPr>
                <a:t>+</a:t>
              </a:r>
            </a:p>
          </p:txBody>
        </p:sp>
      </p:grpSp>
      <p:grpSp>
        <p:nvGrpSpPr>
          <p:cNvPr id="27" name="Group 26"/>
          <p:cNvGrpSpPr/>
          <p:nvPr/>
        </p:nvGrpSpPr>
        <p:grpSpPr>
          <a:xfrm>
            <a:off x="4132681" y="3355469"/>
            <a:ext cx="300082" cy="369332"/>
            <a:chOff x="1300118" y="5069094"/>
            <a:chExt cx="300082" cy="369332"/>
          </a:xfrm>
        </p:grpSpPr>
        <p:sp>
          <p:nvSpPr>
            <p:cNvPr id="28" name="Oval 27"/>
            <p:cNvSpPr/>
            <p:nvPr/>
          </p:nvSpPr>
          <p:spPr>
            <a:xfrm>
              <a:off x="1358900" y="5184426"/>
              <a:ext cx="190500" cy="174974"/>
            </a:xfrm>
            <a:prstGeom prst="ellipse">
              <a:avLst/>
            </a:prstGeom>
            <a:solidFill>
              <a:srgbClr val="FC06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1300118" y="5069094"/>
              <a:ext cx="300082" cy="369332"/>
            </a:xfrm>
            <a:prstGeom prst="rect">
              <a:avLst/>
            </a:prstGeom>
            <a:noFill/>
          </p:spPr>
          <p:txBody>
            <a:bodyPr wrap="none" rtlCol="0">
              <a:spAutoFit/>
            </a:bodyPr>
            <a:lstStyle/>
            <a:p>
              <a:r>
                <a:rPr lang="en-US" dirty="0">
                  <a:solidFill>
                    <a:schemeClr val="bg1"/>
                  </a:solidFill>
                </a:rPr>
                <a:t>+</a:t>
              </a:r>
            </a:p>
          </p:txBody>
        </p:sp>
      </p:grpSp>
      <p:grpSp>
        <p:nvGrpSpPr>
          <p:cNvPr id="30" name="Group 29"/>
          <p:cNvGrpSpPr/>
          <p:nvPr/>
        </p:nvGrpSpPr>
        <p:grpSpPr>
          <a:xfrm>
            <a:off x="4471348" y="3170803"/>
            <a:ext cx="300082" cy="369332"/>
            <a:chOff x="1300118" y="5069094"/>
            <a:chExt cx="300082" cy="369332"/>
          </a:xfrm>
        </p:grpSpPr>
        <p:sp>
          <p:nvSpPr>
            <p:cNvPr id="31" name="Oval 30"/>
            <p:cNvSpPr/>
            <p:nvPr/>
          </p:nvSpPr>
          <p:spPr>
            <a:xfrm>
              <a:off x="1358900" y="5184426"/>
              <a:ext cx="190500" cy="174974"/>
            </a:xfrm>
            <a:prstGeom prst="ellipse">
              <a:avLst/>
            </a:prstGeom>
            <a:solidFill>
              <a:srgbClr val="FC06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1300118" y="5069094"/>
              <a:ext cx="300082" cy="369332"/>
            </a:xfrm>
            <a:prstGeom prst="rect">
              <a:avLst/>
            </a:prstGeom>
            <a:noFill/>
          </p:spPr>
          <p:txBody>
            <a:bodyPr wrap="none" rtlCol="0">
              <a:spAutoFit/>
            </a:bodyPr>
            <a:lstStyle/>
            <a:p>
              <a:r>
                <a:rPr lang="en-US" dirty="0">
                  <a:solidFill>
                    <a:schemeClr val="bg1"/>
                  </a:solidFill>
                </a:rPr>
                <a:t>+</a:t>
              </a:r>
            </a:p>
          </p:txBody>
        </p:sp>
      </p:grpSp>
      <p:grpSp>
        <p:nvGrpSpPr>
          <p:cNvPr id="33" name="Group 32"/>
          <p:cNvGrpSpPr/>
          <p:nvPr/>
        </p:nvGrpSpPr>
        <p:grpSpPr>
          <a:xfrm>
            <a:off x="4362341" y="4916285"/>
            <a:ext cx="300082" cy="369332"/>
            <a:chOff x="1300118" y="5069094"/>
            <a:chExt cx="300082" cy="369332"/>
          </a:xfrm>
        </p:grpSpPr>
        <p:sp>
          <p:nvSpPr>
            <p:cNvPr id="34" name="Oval 33"/>
            <p:cNvSpPr/>
            <p:nvPr/>
          </p:nvSpPr>
          <p:spPr>
            <a:xfrm>
              <a:off x="1358900" y="5184426"/>
              <a:ext cx="190500" cy="174974"/>
            </a:xfrm>
            <a:prstGeom prst="ellipse">
              <a:avLst/>
            </a:prstGeom>
            <a:solidFill>
              <a:srgbClr val="FC06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1300118" y="5069094"/>
              <a:ext cx="300082" cy="369332"/>
            </a:xfrm>
            <a:prstGeom prst="rect">
              <a:avLst/>
            </a:prstGeom>
            <a:noFill/>
          </p:spPr>
          <p:txBody>
            <a:bodyPr wrap="none" rtlCol="0">
              <a:spAutoFit/>
            </a:bodyPr>
            <a:lstStyle/>
            <a:p>
              <a:r>
                <a:rPr lang="en-US" dirty="0">
                  <a:solidFill>
                    <a:schemeClr val="bg1"/>
                  </a:solidFill>
                </a:rPr>
                <a:t>+</a:t>
              </a:r>
            </a:p>
          </p:txBody>
        </p:sp>
      </p:grpSp>
      <p:cxnSp>
        <p:nvCxnSpPr>
          <p:cNvPr id="37" name="Straight Arrow Connector 36"/>
          <p:cNvCxnSpPr>
            <a:endCxn id="23" idx="0"/>
          </p:cNvCxnSpPr>
          <p:nvPr/>
        </p:nvCxnSpPr>
        <p:spPr>
          <a:xfrm flipH="1" flipV="1">
            <a:off x="4672189" y="3955000"/>
            <a:ext cx="1608368" cy="80266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23825" y="6216590"/>
            <a:ext cx="8789586" cy="400110"/>
          </a:xfrm>
          <a:prstGeom prst="rect">
            <a:avLst/>
          </a:prstGeom>
          <a:noFill/>
        </p:spPr>
        <p:txBody>
          <a:bodyPr wrap="none" rtlCol="0">
            <a:spAutoFit/>
          </a:bodyPr>
          <a:lstStyle/>
          <a:p>
            <a:r>
              <a:rPr lang="nl-NL" sz="2000" dirty="0" smtClean="0">
                <a:solidFill>
                  <a:srgbClr val="FF0000"/>
                </a:solidFill>
              </a:rPr>
              <a:t>*</a:t>
            </a:r>
            <a:r>
              <a:rPr lang="nl-NL" sz="2000" dirty="0" smtClean="0"/>
              <a:t>http</a:t>
            </a:r>
            <a:r>
              <a:rPr lang="nl-NL" sz="2000" dirty="0"/>
              <a:t>://</a:t>
            </a:r>
            <a:r>
              <a:rPr lang="nl-NL" sz="2000" dirty="0" err="1"/>
              <a:t>doublehelixwater.eu</a:t>
            </a:r>
            <a:r>
              <a:rPr lang="nl-NL" sz="2000" dirty="0"/>
              <a:t>/</a:t>
            </a:r>
            <a:r>
              <a:rPr lang="nl-NL" sz="2000" dirty="0" err="1"/>
              <a:t>understanding</a:t>
            </a:r>
            <a:r>
              <a:rPr lang="nl-NL" sz="2000" dirty="0"/>
              <a:t>-water-contents/</a:t>
            </a:r>
            <a:r>
              <a:rPr lang="nl-NL" sz="2000" dirty="0" err="1"/>
              <a:t>exclusion</a:t>
            </a:r>
            <a:r>
              <a:rPr lang="nl-NL" sz="2000" dirty="0"/>
              <a:t>-zone-form/</a:t>
            </a:r>
            <a:endParaRPr lang="en-US" sz="2000" dirty="0"/>
          </a:p>
        </p:txBody>
      </p:sp>
    </p:spTree>
    <p:extLst>
      <p:ext uri="{BB962C8B-B14F-4D97-AF65-F5344CB8AC3E}">
        <p14:creationId xmlns:p14="http://schemas.microsoft.com/office/powerpoint/2010/main" val="31850246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z-layers-close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09" y="1638504"/>
            <a:ext cx="2487911" cy="2530689"/>
          </a:xfrm>
          <a:prstGeom prst="rect">
            <a:avLst/>
          </a:prstGeom>
        </p:spPr>
      </p:pic>
      <p:pic>
        <p:nvPicPr>
          <p:cNvPr id="10" name="Picture 9" descr="ez-lay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020" y="904546"/>
            <a:ext cx="5391484" cy="5396268"/>
          </a:xfrm>
          <a:prstGeom prst="rect">
            <a:avLst/>
          </a:prstGeom>
        </p:spPr>
      </p:pic>
      <p:sp>
        <p:nvSpPr>
          <p:cNvPr id="11" name="TextBox 10"/>
          <p:cNvSpPr txBox="1"/>
          <p:nvPr/>
        </p:nvSpPr>
        <p:spPr>
          <a:xfrm>
            <a:off x="1904698" y="4388868"/>
            <a:ext cx="1573605" cy="923330"/>
          </a:xfrm>
          <a:prstGeom prst="rect">
            <a:avLst/>
          </a:prstGeom>
          <a:noFill/>
        </p:spPr>
        <p:txBody>
          <a:bodyPr wrap="none" rtlCol="0">
            <a:spAutoFit/>
          </a:bodyPr>
          <a:lstStyle/>
          <a:p>
            <a:r>
              <a:rPr lang="en-US" dirty="0" smtClean="0"/>
              <a:t>Negatively </a:t>
            </a:r>
          </a:p>
          <a:p>
            <a:r>
              <a:rPr lang="en-US" dirty="0" smtClean="0"/>
              <a:t>Charged</a:t>
            </a:r>
          </a:p>
          <a:p>
            <a:r>
              <a:rPr lang="en-US" dirty="0" smtClean="0"/>
              <a:t>Exclusion Zone</a:t>
            </a:r>
            <a:endParaRPr lang="en-US" dirty="0"/>
          </a:p>
        </p:txBody>
      </p:sp>
      <p:cxnSp>
        <p:nvCxnSpPr>
          <p:cNvPr id="13" name="Straight Arrow Connector 12"/>
          <p:cNvCxnSpPr/>
          <p:nvPr/>
        </p:nvCxnSpPr>
        <p:spPr>
          <a:xfrm flipV="1">
            <a:off x="2912116" y="4178427"/>
            <a:ext cx="1004829" cy="72648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80556" y="4178427"/>
            <a:ext cx="2863444" cy="1225763"/>
          </a:xfrm>
          <a:prstGeom prst="rect">
            <a:avLst/>
          </a:prstGeom>
          <a:noFill/>
        </p:spPr>
        <p:txBody>
          <a:bodyPr wrap="square" rtlCol="0">
            <a:spAutoFit/>
          </a:bodyPr>
          <a:lstStyle/>
          <a:p>
            <a:r>
              <a:rPr lang="en-US" dirty="0" smtClean="0"/>
              <a:t>Protons collect at the interface between</a:t>
            </a:r>
          </a:p>
          <a:p>
            <a:r>
              <a:rPr lang="en-US" dirty="0" smtClean="0"/>
              <a:t>The exclusion zone and     the bulk water in the blood</a:t>
            </a:r>
            <a:endParaRPr lang="en-US" dirty="0"/>
          </a:p>
        </p:txBody>
      </p:sp>
      <p:sp>
        <p:nvSpPr>
          <p:cNvPr id="15" name="TextBox 14"/>
          <p:cNvSpPr txBox="1"/>
          <p:nvPr/>
        </p:nvSpPr>
        <p:spPr>
          <a:xfrm>
            <a:off x="2623042" y="2157128"/>
            <a:ext cx="1710725" cy="369332"/>
          </a:xfrm>
          <a:prstGeom prst="rect">
            <a:avLst/>
          </a:prstGeom>
          <a:noFill/>
        </p:spPr>
        <p:txBody>
          <a:bodyPr wrap="none" rtlCol="0">
            <a:spAutoFit/>
          </a:bodyPr>
          <a:lstStyle/>
          <a:p>
            <a:r>
              <a:rPr lang="en-US" dirty="0" smtClean="0"/>
              <a:t>endothelial cells</a:t>
            </a:r>
            <a:endParaRPr lang="en-US" dirty="0"/>
          </a:p>
        </p:txBody>
      </p:sp>
      <p:cxnSp>
        <p:nvCxnSpPr>
          <p:cNvPr id="16" name="Straight Arrow Connector 15"/>
          <p:cNvCxnSpPr/>
          <p:nvPr/>
        </p:nvCxnSpPr>
        <p:spPr>
          <a:xfrm>
            <a:off x="3077615" y="2556248"/>
            <a:ext cx="251026" cy="79922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7109" y="-69520"/>
            <a:ext cx="8229600" cy="1143000"/>
          </a:xfrm>
        </p:spPr>
        <p:txBody>
          <a:bodyPr>
            <a:normAutofit fontScale="90000"/>
          </a:bodyPr>
          <a:lstStyle/>
          <a:p>
            <a:r>
              <a:rPr lang="en-US" b="1" dirty="0" smtClean="0"/>
              <a:t>Water Organizes Into “Crystals” </a:t>
            </a:r>
            <a:br>
              <a:rPr lang="en-US" b="1" dirty="0" smtClean="0"/>
            </a:br>
            <a:r>
              <a:rPr lang="en-US" b="1" dirty="0" smtClean="0"/>
              <a:t>in the Exclusion Zone</a:t>
            </a:r>
            <a:r>
              <a:rPr lang="en-US" b="1" dirty="0" smtClean="0">
                <a:solidFill>
                  <a:srgbClr val="FF0000"/>
                </a:solidFill>
              </a:rPr>
              <a:t>* </a:t>
            </a:r>
            <a:endParaRPr lang="en-US" b="1" dirty="0">
              <a:solidFill>
                <a:srgbClr val="FF0000"/>
              </a:solidFill>
            </a:endParaRPr>
          </a:p>
        </p:txBody>
      </p:sp>
      <p:sp>
        <p:nvSpPr>
          <p:cNvPr id="18" name="TextBox 17"/>
          <p:cNvSpPr txBox="1"/>
          <p:nvPr/>
        </p:nvSpPr>
        <p:spPr>
          <a:xfrm>
            <a:off x="5595845" y="5597187"/>
            <a:ext cx="3400887" cy="369332"/>
          </a:xfrm>
          <a:prstGeom prst="rect">
            <a:avLst/>
          </a:prstGeom>
          <a:noFill/>
        </p:spPr>
        <p:txBody>
          <a:bodyPr wrap="square" rtlCol="0">
            <a:spAutoFit/>
          </a:bodyPr>
          <a:lstStyle/>
          <a:p>
            <a:r>
              <a:rPr lang="en-US" dirty="0" smtClean="0"/>
              <a:t>Unstructured water in blood</a:t>
            </a:r>
            <a:endParaRPr lang="en-US" dirty="0"/>
          </a:p>
        </p:txBody>
      </p:sp>
      <p:cxnSp>
        <p:nvCxnSpPr>
          <p:cNvPr id="19" name="Straight Arrow Connector 18"/>
          <p:cNvCxnSpPr/>
          <p:nvPr/>
        </p:nvCxnSpPr>
        <p:spPr>
          <a:xfrm flipH="1" flipV="1">
            <a:off x="5324597" y="5285617"/>
            <a:ext cx="955960" cy="34578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4522148" y="3955000"/>
            <a:ext cx="300082" cy="369332"/>
            <a:chOff x="1300118" y="5069094"/>
            <a:chExt cx="300082" cy="369332"/>
          </a:xfrm>
        </p:grpSpPr>
        <p:sp>
          <p:nvSpPr>
            <p:cNvPr id="22" name="Oval 21"/>
            <p:cNvSpPr/>
            <p:nvPr/>
          </p:nvSpPr>
          <p:spPr>
            <a:xfrm>
              <a:off x="1358900" y="5184426"/>
              <a:ext cx="190500" cy="174974"/>
            </a:xfrm>
            <a:prstGeom prst="ellipse">
              <a:avLst/>
            </a:prstGeom>
            <a:solidFill>
              <a:srgbClr val="FC06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300118" y="5069094"/>
              <a:ext cx="300082" cy="369332"/>
            </a:xfrm>
            <a:prstGeom prst="rect">
              <a:avLst/>
            </a:prstGeom>
            <a:noFill/>
          </p:spPr>
          <p:txBody>
            <a:bodyPr wrap="none" rtlCol="0">
              <a:spAutoFit/>
            </a:bodyPr>
            <a:lstStyle/>
            <a:p>
              <a:r>
                <a:rPr lang="en-US" dirty="0">
                  <a:solidFill>
                    <a:schemeClr val="bg1"/>
                  </a:solidFill>
                </a:rPr>
                <a:t>+</a:t>
              </a:r>
            </a:p>
          </p:txBody>
        </p:sp>
      </p:grpSp>
      <p:grpSp>
        <p:nvGrpSpPr>
          <p:cNvPr id="24" name="Group 23"/>
          <p:cNvGrpSpPr/>
          <p:nvPr/>
        </p:nvGrpSpPr>
        <p:grpSpPr>
          <a:xfrm>
            <a:off x="4636087" y="4411881"/>
            <a:ext cx="300082" cy="369332"/>
            <a:chOff x="1300118" y="5069094"/>
            <a:chExt cx="300082" cy="369332"/>
          </a:xfrm>
        </p:grpSpPr>
        <p:sp>
          <p:nvSpPr>
            <p:cNvPr id="25" name="Oval 24"/>
            <p:cNvSpPr/>
            <p:nvPr/>
          </p:nvSpPr>
          <p:spPr>
            <a:xfrm>
              <a:off x="1358900" y="5184426"/>
              <a:ext cx="190500" cy="174974"/>
            </a:xfrm>
            <a:prstGeom prst="ellipse">
              <a:avLst/>
            </a:prstGeom>
            <a:solidFill>
              <a:srgbClr val="FC06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1300118" y="5069094"/>
              <a:ext cx="300082" cy="369332"/>
            </a:xfrm>
            <a:prstGeom prst="rect">
              <a:avLst/>
            </a:prstGeom>
            <a:noFill/>
          </p:spPr>
          <p:txBody>
            <a:bodyPr wrap="none" rtlCol="0">
              <a:spAutoFit/>
            </a:bodyPr>
            <a:lstStyle/>
            <a:p>
              <a:r>
                <a:rPr lang="en-US" dirty="0">
                  <a:solidFill>
                    <a:schemeClr val="bg1"/>
                  </a:solidFill>
                </a:rPr>
                <a:t>+</a:t>
              </a:r>
            </a:p>
          </p:txBody>
        </p:sp>
      </p:grpSp>
      <p:grpSp>
        <p:nvGrpSpPr>
          <p:cNvPr id="27" name="Group 26"/>
          <p:cNvGrpSpPr/>
          <p:nvPr/>
        </p:nvGrpSpPr>
        <p:grpSpPr>
          <a:xfrm>
            <a:off x="4132681" y="3355469"/>
            <a:ext cx="300082" cy="369332"/>
            <a:chOff x="1300118" y="5069094"/>
            <a:chExt cx="300082" cy="369332"/>
          </a:xfrm>
        </p:grpSpPr>
        <p:sp>
          <p:nvSpPr>
            <p:cNvPr id="28" name="Oval 27"/>
            <p:cNvSpPr/>
            <p:nvPr/>
          </p:nvSpPr>
          <p:spPr>
            <a:xfrm>
              <a:off x="1358900" y="5184426"/>
              <a:ext cx="190500" cy="174974"/>
            </a:xfrm>
            <a:prstGeom prst="ellipse">
              <a:avLst/>
            </a:prstGeom>
            <a:solidFill>
              <a:srgbClr val="FC06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1300118" y="5069094"/>
              <a:ext cx="300082" cy="369332"/>
            </a:xfrm>
            <a:prstGeom prst="rect">
              <a:avLst/>
            </a:prstGeom>
            <a:noFill/>
          </p:spPr>
          <p:txBody>
            <a:bodyPr wrap="none" rtlCol="0">
              <a:spAutoFit/>
            </a:bodyPr>
            <a:lstStyle/>
            <a:p>
              <a:r>
                <a:rPr lang="en-US" dirty="0">
                  <a:solidFill>
                    <a:schemeClr val="bg1"/>
                  </a:solidFill>
                </a:rPr>
                <a:t>+</a:t>
              </a:r>
            </a:p>
          </p:txBody>
        </p:sp>
      </p:grpSp>
      <p:grpSp>
        <p:nvGrpSpPr>
          <p:cNvPr id="30" name="Group 29"/>
          <p:cNvGrpSpPr/>
          <p:nvPr/>
        </p:nvGrpSpPr>
        <p:grpSpPr>
          <a:xfrm>
            <a:off x="4471348" y="3170803"/>
            <a:ext cx="300082" cy="369332"/>
            <a:chOff x="1300118" y="5069094"/>
            <a:chExt cx="300082" cy="369332"/>
          </a:xfrm>
        </p:grpSpPr>
        <p:sp>
          <p:nvSpPr>
            <p:cNvPr id="31" name="Oval 30"/>
            <p:cNvSpPr/>
            <p:nvPr/>
          </p:nvSpPr>
          <p:spPr>
            <a:xfrm>
              <a:off x="1358900" y="5184426"/>
              <a:ext cx="190500" cy="174974"/>
            </a:xfrm>
            <a:prstGeom prst="ellipse">
              <a:avLst/>
            </a:prstGeom>
            <a:solidFill>
              <a:srgbClr val="FC06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1300118" y="5069094"/>
              <a:ext cx="300082" cy="369332"/>
            </a:xfrm>
            <a:prstGeom prst="rect">
              <a:avLst/>
            </a:prstGeom>
            <a:noFill/>
          </p:spPr>
          <p:txBody>
            <a:bodyPr wrap="none" rtlCol="0">
              <a:spAutoFit/>
            </a:bodyPr>
            <a:lstStyle/>
            <a:p>
              <a:r>
                <a:rPr lang="en-US" dirty="0">
                  <a:solidFill>
                    <a:schemeClr val="bg1"/>
                  </a:solidFill>
                </a:rPr>
                <a:t>+</a:t>
              </a:r>
            </a:p>
          </p:txBody>
        </p:sp>
      </p:grpSp>
      <p:grpSp>
        <p:nvGrpSpPr>
          <p:cNvPr id="33" name="Group 32"/>
          <p:cNvGrpSpPr/>
          <p:nvPr/>
        </p:nvGrpSpPr>
        <p:grpSpPr>
          <a:xfrm>
            <a:off x="4362341" y="4916285"/>
            <a:ext cx="300082" cy="369332"/>
            <a:chOff x="1300118" y="5069094"/>
            <a:chExt cx="300082" cy="369332"/>
          </a:xfrm>
        </p:grpSpPr>
        <p:sp>
          <p:nvSpPr>
            <p:cNvPr id="34" name="Oval 33"/>
            <p:cNvSpPr/>
            <p:nvPr/>
          </p:nvSpPr>
          <p:spPr>
            <a:xfrm>
              <a:off x="1358900" y="5184426"/>
              <a:ext cx="190500" cy="174974"/>
            </a:xfrm>
            <a:prstGeom prst="ellipse">
              <a:avLst/>
            </a:prstGeom>
            <a:solidFill>
              <a:srgbClr val="FC060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1300118" y="5069094"/>
              <a:ext cx="300082" cy="369332"/>
            </a:xfrm>
            <a:prstGeom prst="rect">
              <a:avLst/>
            </a:prstGeom>
            <a:noFill/>
          </p:spPr>
          <p:txBody>
            <a:bodyPr wrap="none" rtlCol="0">
              <a:spAutoFit/>
            </a:bodyPr>
            <a:lstStyle/>
            <a:p>
              <a:r>
                <a:rPr lang="en-US" dirty="0">
                  <a:solidFill>
                    <a:schemeClr val="bg1"/>
                  </a:solidFill>
                </a:rPr>
                <a:t>+</a:t>
              </a:r>
            </a:p>
          </p:txBody>
        </p:sp>
      </p:grpSp>
      <p:cxnSp>
        <p:nvCxnSpPr>
          <p:cNvPr id="37" name="Straight Arrow Connector 36"/>
          <p:cNvCxnSpPr>
            <a:endCxn id="23" idx="0"/>
          </p:cNvCxnSpPr>
          <p:nvPr/>
        </p:nvCxnSpPr>
        <p:spPr>
          <a:xfrm flipH="1" flipV="1">
            <a:off x="4672189" y="3955000"/>
            <a:ext cx="1608368" cy="80266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23825" y="6216590"/>
            <a:ext cx="8789586" cy="400110"/>
          </a:xfrm>
          <a:prstGeom prst="rect">
            <a:avLst/>
          </a:prstGeom>
          <a:noFill/>
        </p:spPr>
        <p:txBody>
          <a:bodyPr wrap="none" rtlCol="0">
            <a:spAutoFit/>
          </a:bodyPr>
          <a:lstStyle/>
          <a:p>
            <a:r>
              <a:rPr lang="nl-NL" sz="2000" dirty="0" smtClean="0">
                <a:solidFill>
                  <a:srgbClr val="FF0000"/>
                </a:solidFill>
              </a:rPr>
              <a:t>*</a:t>
            </a:r>
            <a:r>
              <a:rPr lang="nl-NL" sz="2000" dirty="0" smtClean="0"/>
              <a:t>http</a:t>
            </a:r>
            <a:r>
              <a:rPr lang="nl-NL" sz="2000" dirty="0"/>
              <a:t>://</a:t>
            </a:r>
            <a:r>
              <a:rPr lang="nl-NL" sz="2000" dirty="0" err="1"/>
              <a:t>doublehelixwater.eu</a:t>
            </a:r>
            <a:r>
              <a:rPr lang="nl-NL" sz="2000" dirty="0"/>
              <a:t>/</a:t>
            </a:r>
            <a:r>
              <a:rPr lang="nl-NL" sz="2000" dirty="0" err="1"/>
              <a:t>understanding</a:t>
            </a:r>
            <a:r>
              <a:rPr lang="nl-NL" sz="2000" dirty="0"/>
              <a:t>-water-contents/</a:t>
            </a:r>
            <a:r>
              <a:rPr lang="nl-NL" sz="2000" dirty="0" err="1"/>
              <a:t>exclusion</a:t>
            </a:r>
            <a:r>
              <a:rPr lang="nl-NL" sz="2000" dirty="0"/>
              <a:t>-zone-form/</a:t>
            </a:r>
            <a:endParaRPr lang="en-US" sz="2000" dirty="0"/>
          </a:p>
        </p:txBody>
      </p:sp>
      <p:sp>
        <p:nvSpPr>
          <p:cNvPr id="36" name="TextBox 35"/>
          <p:cNvSpPr txBox="1"/>
          <p:nvPr/>
        </p:nvSpPr>
        <p:spPr>
          <a:xfrm>
            <a:off x="1487628" y="2177511"/>
            <a:ext cx="6195463" cy="1569660"/>
          </a:xfrm>
          <a:prstGeom prst="rect">
            <a:avLst/>
          </a:prstGeom>
          <a:solidFill>
            <a:srgbClr val="FFF695"/>
          </a:solidFill>
          <a:ln>
            <a:solidFill>
              <a:srgbClr val="000000"/>
            </a:solidFill>
          </a:ln>
        </p:spPr>
        <p:txBody>
          <a:bodyPr wrap="square" rtlCol="0">
            <a:spAutoFit/>
          </a:bodyPr>
          <a:lstStyle/>
          <a:p>
            <a:pPr algn="ctr"/>
            <a:r>
              <a:rPr lang="en-US" sz="3200" dirty="0"/>
              <a:t>T</a:t>
            </a:r>
            <a:r>
              <a:rPr lang="en-US" sz="3200" dirty="0" smtClean="0"/>
              <a:t>he </a:t>
            </a:r>
            <a:r>
              <a:rPr lang="en-US" sz="3200" dirty="0"/>
              <a:t>surface energy of water is a non-metabolic "fuel" source for the molecular motors of our bodies</a:t>
            </a:r>
          </a:p>
        </p:txBody>
      </p:sp>
    </p:spTree>
    <p:extLst>
      <p:ext uri="{BB962C8B-B14F-4D97-AF65-F5344CB8AC3E}">
        <p14:creationId xmlns:p14="http://schemas.microsoft.com/office/powerpoint/2010/main" val="25711982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661506" y="2306935"/>
            <a:ext cx="5821012"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Cholesterol Sulfate</a:t>
            </a:r>
          </a:p>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and Heart Disease</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922536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Cholesterol:  Saint, Not Villain</a:t>
            </a:r>
            <a:endParaRPr lang="en-US" b="1" dirty="0"/>
          </a:p>
        </p:txBody>
      </p:sp>
      <p:sp>
        <p:nvSpPr>
          <p:cNvPr id="3" name="Content Placeholder 2"/>
          <p:cNvSpPr>
            <a:spLocks noGrp="1"/>
          </p:cNvSpPr>
          <p:nvPr>
            <p:ph idx="1"/>
          </p:nvPr>
        </p:nvSpPr>
        <p:spPr>
          <a:xfrm>
            <a:off x="457200" y="1600200"/>
            <a:ext cx="8290378" cy="4525963"/>
          </a:xfrm>
        </p:spPr>
        <p:txBody>
          <a:bodyPr/>
          <a:lstStyle/>
          <a:p>
            <a:r>
              <a:rPr lang="en-US" dirty="0" smtClean="0"/>
              <a:t>Cholesterol is to animals as chlorophyll is to plants: it gives us a brain and mobility</a:t>
            </a:r>
          </a:p>
          <a:p>
            <a:pPr lvl="1"/>
            <a:r>
              <a:rPr lang="en-US" dirty="0" smtClean="0"/>
              <a:t>The brain makes up 5% of the body’s weight and contains 25% of the body’s cholesterol</a:t>
            </a:r>
          </a:p>
          <a:p>
            <a:r>
              <a:rPr lang="en-US" dirty="0" smtClean="0"/>
              <a:t>Why would cholesterol pile up in the arteries leading to the heart, if not for a good reason??</a:t>
            </a:r>
            <a:endParaRPr lang="en-US" dirty="0"/>
          </a:p>
        </p:txBody>
      </p:sp>
    </p:spTree>
    <p:extLst>
      <p:ext uri="{BB962C8B-B14F-4D97-AF65-F5344CB8AC3E}">
        <p14:creationId xmlns:p14="http://schemas.microsoft.com/office/powerpoint/2010/main" val="19421925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Cholesterol and Cholesterol Sulfate</a:t>
            </a:r>
            <a:endParaRPr lang="en-US" b="1" dirty="0"/>
          </a:p>
        </p:txBody>
      </p:sp>
      <p:pic>
        <p:nvPicPr>
          <p:cNvPr id="4" name="Content Placeholder 3" descr="cholesterol_sulfate.png"/>
          <p:cNvPicPr>
            <a:picLocks noGrp="1" noChangeAspect="1"/>
          </p:cNvPicPr>
          <p:nvPr>
            <p:ph idx="1"/>
          </p:nvPr>
        </p:nvPicPr>
        <p:blipFill>
          <a:blip r:embed="rId3"/>
          <a:srcRect l="-36118" r="-36118"/>
          <a:stretch>
            <a:fillRect/>
          </a:stretch>
        </p:blipFill>
        <p:spPr>
          <a:xfrm>
            <a:off x="2150424" y="1600200"/>
            <a:ext cx="8229600" cy="4525963"/>
          </a:xfrm>
        </p:spPr>
      </p:pic>
      <p:sp>
        <p:nvSpPr>
          <p:cNvPr id="5" name="Freeform 4"/>
          <p:cNvSpPr/>
          <p:nvPr/>
        </p:nvSpPr>
        <p:spPr>
          <a:xfrm>
            <a:off x="3661094" y="4989011"/>
            <a:ext cx="2023600" cy="1635287"/>
          </a:xfrm>
          <a:custGeom>
            <a:avLst/>
            <a:gdLst>
              <a:gd name="connsiteX0" fmla="*/ 1179383 w 2023600"/>
              <a:gd name="connsiteY0" fmla="*/ 0 h 1635287"/>
              <a:gd name="connsiteX1" fmla="*/ 15120 w 2023600"/>
              <a:gd name="connsiteY1" fmla="*/ 408192 h 1635287"/>
              <a:gd name="connsiteX2" fmla="*/ 1088661 w 2023600"/>
              <a:gd name="connsiteY2" fmla="*/ 1542058 h 1635287"/>
              <a:gd name="connsiteX3" fmla="*/ 1890037 w 2023600"/>
              <a:gd name="connsiteY3" fmla="*/ 967565 h 1635287"/>
              <a:gd name="connsiteX4" fmla="*/ 1890037 w 2023600"/>
              <a:gd name="connsiteY4" fmla="*/ 408192 h 1635287"/>
              <a:gd name="connsiteX5" fmla="*/ 1179383 w 2023600"/>
              <a:gd name="connsiteY5" fmla="*/ 0 h 163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600" h="1635287">
                <a:moveTo>
                  <a:pt x="1179383" y="0"/>
                </a:moveTo>
                <a:cubicBezTo>
                  <a:pt x="866897" y="0"/>
                  <a:pt x="30240" y="151182"/>
                  <a:pt x="15120" y="408192"/>
                </a:cubicBezTo>
                <a:cubicBezTo>
                  <a:pt x="0" y="665202"/>
                  <a:pt x="776175" y="1448829"/>
                  <a:pt x="1088661" y="1542058"/>
                </a:cubicBezTo>
                <a:cubicBezTo>
                  <a:pt x="1401147" y="1635287"/>
                  <a:pt x="1756474" y="1156543"/>
                  <a:pt x="1890037" y="967565"/>
                </a:cubicBezTo>
                <a:cubicBezTo>
                  <a:pt x="2023600" y="778587"/>
                  <a:pt x="2005959" y="574492"/>
                  <a:pt x="1890037" y="408192"/>
                </a:cubicBezTo>
                <a:cubicBezTo>
                  <a:pt x="1774115" y="241892"/>
                  <a:pt x="1491869" y="0"/>
                  <a:pt x="1179383" y="0"/>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84462" y="4399398"/>
            <a:ext cx="1276644" cy="461665"/>
          </a:xfrm>
          <a:prstGeom prst="rect">
            <a:avLst/>
          </a:prstGeom>
          <a:noFill/>
        </p:spPr>
        <p:txBody>
          <a:bodyPr wrap="none" rtlCol="0">
            <a:spAutoFit/>
          </a:bodyPr>
          <a:lstStyle/>
          <a:p>
            <a:r>
              <a:rPr lang="en-US" sz="2400" dirty="0" smtClean="0">
                <a:solidFill>
                  <a:srgbClr val="FF0000"/>
                </a:solidFill>
                <a:latin typeface="Apple Casual"/>
              </a:rPr>
              <a:t>SULFATE</a:t>
            </a:r>
            <a:endParaRPr lang="en-US" sz="2400" dirty="0">
              <a:solidFill>
                <a:srgbClr val="FF0000"/>
              </a:solidFill>
              <a:latin typeface="Apple Casual"/>
            </a:endParaRPr>
          </a:p>
        </p:txBody>
      </p:sp>
      <p:sp>
        <p:nvSpPr>
          <p:cNvPr id="7" name="TextBox 6"/>
          <p:cNvSpPr txBox="1"/>
          <p:nvPr/>
        </p:nvSpPr>
        <p:spPr>
          <a:xfrm>
            <a:off x="171472" y="1928631"/>
            <a:ext cx="4366663" cy="1384995"/>
          </a:xfrm>
          <a:prstGeom prst="rect">
            <a:avLst/>
          </a:prstGeom>
          <a:solidFill>
            <a:srgbClr val="FFF695"/>
          </a:solidFill>
          <a:effectLst>
            <a:outerShdw blurRad="50800" dist="38100" dir="2700000">
              <a:srgbClr val="000000">
                <a:alpha val="43000"/>
              </a:srgbClr>
            </a:outerShdw>
          </a:effectLst>
        </p:spPr>
        <p:txBody>
          <a:bodyPr wrap="square" rtlCol="0">
            <a:spAutoFit/>
          </a:bodyPr>
          <a:lstStyle/>
          <a:p>
            <a:r>
              <a:rPr lang="en-US" sz="2800" dirty="0" err="1" smtClean="0"/>
              <a:t>Sulfation</a:t>
            </a:r>
            <a:r>
              <a:rPr lang="en-US" sz="2800" dirty="0" smtClean="0"/>
              <a:t> makes cholesterol water-soluble and therefore much easier to transport</a:t>
            </a:r>
            <a:endParaRPr lang="en-US" sz="2800" dirty="0"/>
          </a:p>
        </p:txBody>
      </p:sp>
      <p:sp>
        <p:nvSpPr>
          <p:cNvPr id="8" name="TextBox 7"/>
          <p:cNvSpPr txBox="1"/>
          <p:nvPr/>
        </p:nvSpPr>
        <p:spPr>
          <a:xfrm>
            <a:off x="171472" y="3471862"/>
            <a:ext cx="4366663" cy="954107"/>
          </a:xfrm>
          <a:prstGeom prst="rect">
            <a:avLst/>
          </a:prstGeom>
          <a:solidFill>
            <a:srgbClr val="FFF695"/>
          </a:solidFill>
          <a:effectLst>
            <a:outerShdw blurRad="50800" dist="38100" dir="2700000">
              <a:srgbClr val="000000">
                <a:alpha val="43000"/>
              </a:srgbClr>
            </a:outerShdw>
          </a:effectLst>
        </p:spPr>
        <p:txBody>
          <a:bodyPr wrap="square" rtlCol="0">
            <a:spAutoFit/>
          </a:bodyPr>
          <a:lstStyle/>
          <a:p>
            <a:r>
              <a:rPr lang="en-US" sz="2800" dirty="0" smtClean="0"/>
              <a:t>Equally important is that cholesterol </a:t>
            </a:r>
            <a:r>
              <a:rPr lang="en-US" sz="2800" i="1" dirty="0" smtClean="0"/>
              <a:t>carries sulfate</a:t>
            </a:r>
            <a:endParaRPr lang="en-US" sz="2800" i="1" dirty="0"/>
          </a:p>
        </p:txBody>
      </p:sp>
    </p:spTree>
    <p:extLst>
      <p:ext uri="{BB962C8B-B14F-4D97-AF65-F5344CB8AC3E}">
        <p14:creationId xmlns:p14="http://schemas.microsoft.com/office/powerpoint/2010/main" val="25501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Paper Just Released!</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Anthony </a:t>
            </a:r>
            <a:r>
              <a:rPr lang="en-US" dirty="0" err="1"/>
              <a:t>Samsel</a:t>
            </a:r>
            <a:r>
              <a:rPr lang="en-US" dirty="0"/>
              <a:t> and Stephanie </a:t>
            </a:r>
            <a:r>
              <a:rPr lang="en-US" dirty="0" smtClean="0"/>
              <a:t>Seneff.</a:t>
            </a:r>
            <a:endParaRPr lang="en-US" dirty="0"/>
          </a:p>
          <a:p>
            <a:pPr marL="0" indent="0">
              <a:buNone/>
            </a:pPr>
            <a:r>
              <a:rPr lang="en-US" i="1" dirty="0"/>
              <a:t>Glyphosate, pathways to modern diseases IV: cancer and related pathologies.</a:t>
            </a:r>
          </a:p>
          <a:p>
            <a:pPr marL="0" indent="0">
              <a:buNone/>
            </a:pPr>
            <a:r>
              <a:rPr lang="en-US" dirty="0"/>
              <a:t>Journal of Biological Physics and Chemistry 15 (2015) 121–</a:t>
            </a:r>
            <a:r>
              <a:rPr lang="en-US" dirty="0" smtClean="0"/>
              <a:t>159.</a:t>
            </a:r>
          </a:p>
          <a:p>
            <a:pPr marL="0" indent="0">
              <a:buNone/>
            </a:pPr>
            <a:endParaRPr lang="en-US" dirty="0" smtClean="0"/>
          </a:p>
          <a:p>
            <a:pPr marL="0" indent="0">
              <a:buNone/>
            </a:pPr>
            <a:r>
              <a:rPr lang="en-US" b="1" dirty="0" smtClean="0"/>
              <a:t>Check it out here:</a:t>
            </a:r>
          </a:p>
          <a:p>
            <a:pPr marL="0" indent="0">
              <a:buNone/>
            </a:pPr>
            <a:r>
              <a:rPr lang="pl-PL" dirty="0"/>
              <a:t>http://</a:t>
            </a:r>
            <a:r>
              <a:rPr lang="pl-PL" dirty="0" err="1"/>
              <a:t>www.gmfreecymru.org</a:t>
            </a:r>
            <a:r>
              <a:rPr lang="pl-PL" dirty="0"/>
              <a:t>/</a:t>
            </a:r>
            <a:r>
              <a:rPr lang="pl-PL" dirty="0" err="1"/>
              <a:t>pivotal_papers</a:t>
            </a:r>
            <a:r>
              <a:rPr lang="pl-PL" dirty="0"/>
              <a:t>/crucial61.html</a:t>
            </a:r>
            <a:endParaRPr lang="en-US" dirty="0"/>
          </a:p>
        </p:txBody>
      </p:sp>
    </p:spTree>
    <p:extLst>
      <p:ext uri="{BB962C8B-B14F-4D97-AF65-F5344CB8AC3E}">
        <p14:creationId xmlns:p14="http://schemas.microsoft.com/office/powerpoint/2010/main" val="42313482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1318"/>
            <a:ext cx="7704667" cy="3839216"/>
          </a:xfrm>
        </p:spPr>
        <p:txBody>
          <a:bodyPr>
            <a:normAutofit fontScale="92500"/>
          </a:bodyPr>
          <a:lstStyle/>
          <a:p>
            <a:r>
              <a:rPr lang="en-US" dirty="0" smtClean="0"/>
              <a:t>Cholesterol sulfate supplies                        oxygen, sulfur, cholesterol,                         energy and negative charge to                                   all the tissues</a:t>
            </a:r>
          </a:p>
          <a:p>
            <a:r>
              <a:rPr lang="en-US" dirty="0" smtClean="0"/>
              <a:t>Sulfate is synthesized from sulfide in skin and blood stream utilizing energy in sunlight</a:t>
            </a:r>
          </a:p>
          <a:p>
            <a:pPr lvl="1"/>
            <a:r>
              <a:rPr lang="en-US" dirty="0" smtClean="0"/>
              <a:t>Protects from UV damage and keeps microbes out</a:t>
            </a:r>
          </a:p>
          <a:p>
            <a:pPr marL="0" indent="0">
              <a:buNone/>
            </a:pPr>
            <a:endParaRPr lang="en-US" dirty="0"/>
          </a:p>
        </p:txBody>
      </p:sp>
      <p:pic>
        <p:nvPicPr>
          <p:cNvPr id="4" name="Picture 3" descr="sun.gif"/>
          <p:cNvPicPr>
            <a:picLocks noChangeAspect="1"/>
          </p:cNvPicPr>
          <p:nvPr/>
        </p:nvPicPr>
        <p:blipFill>
          <a:blip r:embed="rId2"/>
          <a:stretch>
            <a:fillRect/>
          </a:stretch>
        </p:blipFill>
        <p:spPr>
          <a:xfrm>
            <a:off x="6031379" y="266804"/>
            <a:ext cx="2655421" cy="2562692"/>
          </a:xfrm>
          <a:prstGeom prst="rect">
            <a:avLst/>
          </a:prstGeom>
        </p:spPr>
      </p:pic>
      <p:sp>
        <p:nvSpPr>
          <p:cNvPr id="2" name="Title 1"/>
          <p:cNvSpPr>
            <a:spLocks noGrp="1"/>
          </p:cNvSpPr>
          <p:nvPr>
            <p:ph type="title"/>
          </p:nvPr>
        </p:nvSpPr>
        <p:spPr>
          <a:xfrm>
            <a:off x="457200" y="-175532"/>
            <a:ext cx="8229600" cy="1143000"/>
          </a:xfrm>
        </p:spPr>
        <p:txBody>
          <a:bodyPr/>
          <a:lstStyle/>
          <a:p>
            <a:r>
              <a:rPr lang="en-US" b="1" dirty="0" smtClean="0"/>
              <a:t>A Provocative Proposal</a:t>
            </a:r>
            <a:r>
              <a:rPr lang="en-US" b="1" dirty="0" smtClean="0">
                <a:solidFill>
                  <a:srgbClr val="FF0000"/>
                </a:solidFill>
              </a:rPr>
              <a:t>*</a:t>
            </a:r>
            <a:endParaRPr lang="en-US" b="1" dirty="0">
              <a:solidFill>
                <a:srgbClr val="FF0000"/>
              </a:solidFill>
            </a:endParaRPr>
          </a:p>
        </p:txBody>
      </p:sp>
      <p:sp>
        <p:nvSpPr>
          <p:cNvPr id="7" name="TextBox 6"/>
          <p:cNvSpPr txBox="1"/>
          <p:nvPr/>
        </p:nvSpPr>
        <p:spPr>
          <a:xfrm>
            <a:off x="123825" y="6210916"/>
            <a:ext cx="5343455" cy="400110"/>
          </a:xfrm>
          <a:prstGeom prst="rect">
            <a:avLst/>
          </a:prstGeom>
          <a:noFill/>
        </p:spPr>
        <p:txBody>
          <a:bodyPr wrap="none" rtlCol="0">
            <a:spAutoFit/>
          </a:bodyPr>
          <a:lstStyle/>
          <a:p>
            <a:r>
              <a:rPr lang="da-DK" sz="2000" dirty="0">
                <a:solidFill>
                  <a:srgbClr val="FF0000"/>
                </a:solidFill>
              </a:rPr>
              <a:t>*</a:t>
            </a:r>
            <a:r>
              <a:rPr lang="da-DK" sz="2000" dirty="0"/>
              <a:t>S Seneff et al. </a:t>
            </a:r>
            <a:r>
              <a:rPr lang="da-DK" sz="2000" dirty="0" err="1"/>
              <a:t>Theor</a:t>
            </a:r>
            <a:r>
              <a:rPr lang="da-DK" sz="2000" dirty="0"/>
              <a:t> </a:t>
            </a:r>
            <a:r>
              <a:rPr lang="da-DK" sz="2000" dirty="0" err="1"/>
              <a:t>Biol</a:t>
            </a:r>
            <a:r>
              <a:rPr lang="da-DK" sz="2000" dirty="0"/>
              <a:t> Med Model 2015; 12:</a:t>
            </a:r>
            <a:r>
              <a:rPr lang="da-DK" sz="2000" dirty="0" smtClean="0"/>
              <a:t>9</a:t>
            </a:r>
            <a:endParaRPr lang="en-US" sz="2000" dirty="0"/>
          </a:p>
        </p:txBody>
      </p:sp>
    </p:spTree>
    <p:extLst>
      <p:ext uri="{BB962C8B-B14F-4D97-AF65-F5344CB8AC3E}">
        <p14:creationId xmlns:p14="http://schemas.microsoft.com/office/powerpoint/2010/main" val="624670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Heart Disease Mortality and Sunlight</a:t>
            </a:r>
            <a:r>
              <a:rPr lang="en-US" b="1" dirty="0" smtClean="0">
                <a:solidFill>
                  <a:srgbClr val="FF0000"/>
                </a:solidFill>
              </a:rPr>
              <a:t>*</a:t>
            </a:r>
            <a:endParaRPr lang="en-US" b="1" dirty="0">
              <a:solidFill>
                <a:srgbClr val="FF0000"/>
              </a:solidFill>
            </a:endParaRPr>
          </a:p>
        </p:txBody>
      </p:sp>
      <p:pic>
        <p:nvPicPr>
          <p:cNvPr id="6" name="Content Placeholder 5" descr="sunlight_heart_disease.png"/>
          <p:cNvPicPr>
            <a:picLocks noGrp="1" noChangeAspect="1"/>
          </p:cNvPicPr>
          <p:nvPr>
            <p:ph idx="1"/>
          </p:nvPr>
        </p:nvPicPr>
        <p:blipFill>
          <a:blip r:embed="rId3"/>
          <a:srcRect l="-10192" r="-10192"/>
          <a:stretch>
            <a:fillRect/>
          </a:stretch>
        </p:blipFill>
        <p:spPr/>
      </p:pic>
      <p:sp>
        <p:nvSpPr>
          <p:cNvPr id="7" name="TextBox 6"/>
          <p:cNvSpPr txBox="1"/>
          <p:nvPr/>
        </p:nvSpPr>
        <p:spPr>
          <a:xfrm>
            <a:off x="123825" y="6216590"/>
            <a:ext cx="4749091" cy="400110"/>
          </a:xfrm>
          <a:prstGeom prst="rect">
            <a:avLst/>
          </a:prstGeom>
          <a:noFill/>
        </p:spPr>
        <p:txBody>
          <a:bodyPr wrap="none" rtlCol="0">
            <a:spAutoFit/>
          </a:bodyPr>
          <a:lstStyle/>
          <a:p>
            <a:r>
              <a:rPr lang="en-US" sz="2000" dirty="0" smtClean="0">
                <a:solidFill>
                  <a:srgbClr val="FF0000"/>
                </a:solidFill>
              </a:rPr>
              <a:t>*</a:t>
            </a:r>
            <a:r>
              <a:rPr lang="en-US" sz="2000" dirty="0" smtClean="0"/>
              <a:t>Grimes et al.,  Q. J. Med. 1996; 89:579-589</a:t>
            </a:r>
            <a:endParaRPr lang="en-US" sz="2000" dirty="0"/>
          </a:p>
        </p:txBody>
      </p:sp>
    </p:spTree>
    <p:extLst>
      <p:ext uri="{BB962C8B-B14F-4D97-AF65-F5344CB8AC3E}">
        <p14:creationId xmlns:p14="http://schemas.microsoft.com/office/powerpoint/2010/main" val="42752917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1317"/>
            <a:ext cx="8229600" cy="4525963"/>
          </a:xfrm>
        </p:spPr>
        <p:txBody>
          <a:bodyPr>
            <a:normAutofit lnSpcReduction="10000"/>
          </a:bodyPr>
          <a:lstStyle/>
          <a:p>
            <a:r>
              <a:rPr lang="en-US" dirty="0" smtClean="0"/>
              <a:t>Cholesterol sulfate supplies                        oxygen, sulfur, cholesterol,                   energy energy and negative charge to                                   all the tissues</a:t>
            </a:r>
          </a:p>
          <a:p>
            <a:r>
              <a:rPr lang="en-US" dirty="0" smtClean="0"/>
              <a:t>Sulfate is synthesized from sulfide in skin and blood stream utilizing energy in sunlight</a:t>
            </a:r>
          </a:p>
          <a:p>
            <a:pPr lvl="1"/>
            <a:r>
              <a:rPr lang="en-US" dirty="0" smtClean="0"/>
              <a:t>Protects from UV damage and keeps microbes out</a:t>
            </a:r>
          </a:p>
          <a:p>
            <a:r>
              <a:rPr lang="en-US" dirty="0" smtClean="0"/>
              <a:t>Endothelial Nitric Oxide </a:t>
            </a:r>
            <a:r>
              <a:rPr lang="en-US" dirty="0" err="1" smtClean="0"/>
              <a:t>Synthase</a:t>
            </a:r>
            <a:r>
              <a:rPr lang="en-US" dirty="0" smtClean="0"/>
              <a:t>               (</a:t>
            </a:r>
            <a:r>
              <a:rPr lang="en-US" dirty="0" err="1" smtClean="0"/>
              <a:t>eNOS</a:t>
            </a:r>
            <a:r>
              <a:rPr lang="en-US" dirty="0" smtClean="0"/>
              <a:t>) performs the magic</a:t>
            </a:r>
            <a:endParaRPr lang="en-US" dirty="0"/>
          </a:p>
        </p:txBody>
      </p:sp>
      <p:pic>
        <p:nvPicPr>
          <p:cNvPr id="4" name="Picture 3" descr="sun.gif"/>
          <p:cNvPicPr>
            <a:picLocks noChangeAspect="1"/>
          </p:cNvPicPr>
          <p:nvPr/>
        </p:nvPicPr>
        <p:blipFill>
          <a:blip r:embed="rId2"/>
          <a:stretch>
            <a:fillRect/>
          </a:stretch>
        </p:blipFill>
        <p:spPr>
          <a:xfrm>
            <a:off x="6031379" y="266804"/>
            <a:ext cx="2655421" cy="2562692"/>
          </a:xfrm>
          <a:prstGeom prst="rect">
            <a:avLst/>
          </a:prstGeom>
        </p:spPr>
      </p:pic>
      <p:pic>
        <p:nvPicPr>
          <p:cNvPr id="5" name="Picture 4" descr="Recombinant_Human_Nitric_Oxide_Synthase_3_Endothelial.jpg"/>
          <p:cNvPicPr>
            <a:picLocks noChangeAspect="1"/>
          </p:cNvPicPr>
          <p:nvPr/>
        </p:nvPicPr>
        <p:blipFill>
          <a:blip r:embed="rId3"/>
          <a:stretch>
            <a:fillRect/>
          </a:stretch>
        </p:blipFill>
        <p:spPr>
          <a:xfrm>
            <a:off x="6666360" y="4399280"/>
            <a:ext cx="2477640" cy="2477640"/>
          </a:xfrm>
          <a:prstGeom prst="rect">
            <a:avLst/>
          </a:prstGeom>
        </p:spPr>
      </p:pic>
      <p:sp>
        <p:nvSpPr>
          <p:cNvPr id="6" name="TextBox 5"/>
          <p:cNvSpPr txBox="1"/>
          <p:nvPr/>
        </p:nvSpPr>
        <p:spPr>
          <a:xfrm>
            <a:off x="227581" y="5377280"/>
            <a:ext cx="6438779" cy="584776"/>
          </a:xfrm>
          <a:prstGeom prst="rect">
            <a:avLst/>
          </a:prstGeom>
          <a:solidFill>
            <a:srgbClr val="FFF695"/>
          </a:solidFill>
          <a:ln>
            <a:solidFill>
              <a:srgbClr val="000000"/>
            </a:solidFill>
          </a:ln>
          <a:effectLst>
            <a:outerShdw blurRad="50800" dist="38100" dir="2700000">
              <a:srgbClr val="000000">
                <a:alpha val="43000"/>
              </a:srgbClr>
            </a:outerShdw>
          </a:effectLst>
        </p:spPr>
        <p:txBody>
          <a:bodyPr wrap="square" rtlCol="0">
            <a:spAutoFit/>
          </a:bodyPr>
          <a:lstStyle/>
          <a:p>
            <a:pPr algn="ctr"/>
            <a:r>
              <a:rPr lang="en-US" sz="3200" dirty="0" smtClean="0"/>
              <a:t>The skin is a solar powered battery!</a:t>
            </a:r>
          </a:p>
        </p:txBody>
      </p:sp>
      <p:sp>
        <p:nvSpPr>
          <p:cNvPr id="2" name="Title 1"/>
          <p:cNvSpPr>
            <a:spLocks noGrp="1"/>
          </p:cNvSpPr>
          <p:nvPr>
            <p:ph type="title"/>
          </p:nvPr>
        </p:nvSpPr>
        <p:spPr>
          <a:xfrm>
            <a:off x="457200" y="-175532"/>
            <a:ext cx="8229600" cy="1143000"/>
          </a:xfrm>
        </p:spPr>
        <p:txBody>
          <a:bodyPr/>
          <a:lstStyle/>
          <a:p>
            <a:r>
              <a:rPr lang="en-US" b="1" dirty="0" smtClean="0"/>
              <a:t>A Provocative Proposal</a:t>
            </a:r>
            <a:r>
              <a:rPr lang="en-US" b="1" dirty="0" smtClean="0">
                <a:solidFill>
                  <a:srgbClr val="FF0000"/>
                </a:solidFill>
              </a:rPr>
              <a:t>*</a:t>
            </a:r>
            <a:endParaRPr lang="en-US" b="1" dirty="0">
              <a:solidFill>
                <a:srgbClr val="FF0000"/>
              </a:solidFill>
            </a:endParaRPr>
          </a:p>
        </p:txBody>
      </p:sp>
      <p:sp>
        <p:nvSpPr>
          <p:cNvPr id="7" name="TextBox 6"/>
          <p:cNvSpPr txBox="1"/>
          <p:nvPr/>
        </p:nvSpPr>
        <p:spPr>
          <a:xfrm>
            <a:off x="123825" y="6224510"/>
            <a:ext cx="5343455" cy="400110"/>
          </a:xfrm>
          <a:prstGeom prst="rect">
            <a:avLst/>
          </a:prstGeom>
          <a:noFill/>
        </p:spPr>
        <p:txBody>
          <a:bodyPr wrap="none" rtlCol="0">
            <a:spAutoFit/>
          </a:bodyPr>
          <a:lstStyle/>
          <a:p>
            <a:r>
              <a:rPr lang="da-DK" sz="2000" dirty="0">
                <a:solidFill>
                  <a:srgbClr val="FF0000"/>
                </a:solidFill>
              </a:rPr>
              <a:t>*</a:t>
            </a:r>
            <a:r>
              <a:rPr lang="da-DK" sz="2000" dirty="0"/>
              <a:t>S Seneff et al. </a:t>
            </a:r>
            <a:r>
              <a:rPr lang="da-DK" sz="2000" dirty="0" err="1"/>
              <a:t>Theor</a:t>
            </a:r>
            <a:r>
              <a:rPr lang="da-DK" sz="2000" dirty="0"/>
              <a:t> </a:t>
            </a:r>
            <a:r>
              <a:rPr lang="da-DK" sz="2000" dirty="0" err="1"/>
              <a:t>Biol</a:t>
            </a:r>
            <a:r>
              <a:rPr lang="da-DK" sz="2000" dirty="0"/>
              <a:t> Med Model 2015; 12:</a:t>
            </a:r>
            <a:r>
              <a:rPr lang="da-DK" sz="2000" dirty="0" smtClean="0"/>
              <a:t>9</a:t>
            </a:r>
            <a:endParaRPr lang="en-US" sz="2000" dirty="0"/>
          </a:p>
        </p:txBody>
      </p:sp>
    </p:spTree>
    <p:extLst>
      <p:ext uri="{BB962C8B-B14F-4D97-AF65-F5344CB8AC3E}">
        <p14:creationId xmlns:p14="http://schemas.microsoft.com/office/powerpoint/2010/main" val="1474640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1317"/>
            <a:ext cx="8229600" cy="4525963"/>
          </a:xfrm>
        </p:spPr>
        <p:txBody>
          <a:bodyPr>
            <a:normAutofit lnSpcReduction="10000"/>
          </a:bodyPr>
          <a:lstStyle/>
          <a:p>
            <a:r>
              <a:rPr lang="en-US" dirty="0" smtClean="0"/>
              <a:t>Cholesterol sulfate supplies                        oxygen, sulfur, cholesterol,                   energy energy and negative charge to                                   all the tissues</a:t>
            </a:r>
          </a:p>
          <a:p>
            <a:r>
              <a:rPr lang="en-US" dirty="0" smtClean="0"/>
              <a:t>Sulfate is synthesized from sulfide in skin and blood stream utilizing energy in sunlight</a:t>
            </a:r>
          </a:p>
          <a:p>
            <a:pPr lvl="1"/>
            <a:r>
              <a:rPr lang="en-US" dirty="0" smtClean="0"/>
              <a:t>Protects from UV damage and keeps microbes out</a:t>
            </a:r>
          </a:p>
          <a:p>
            <a:r>
              <a:rPr lang="en-US" dirty="0" smtClean="0"/>
              <a:t>Endothelial Nitric Oxide </a:t>
            </a:r>
            <a:r>
              <a:rPr lang="en-US" dirty="0" err="1" smtClean="0"/>
              <a:t>Synthase</a:t>
            </a:r>
            <a:r>
              <a:rPr lang="en-US" dirty="0" smtClean="0"/>
              <a:t>               (</a:t>
            </a:r>
            <a:r>
              <a:rPr lang="en-US" dirty="0" err="1" smtClean="0"/>
              <a:t>eNOS</a:t>
            </a:r>
            <a:r>
              <a:rPr lang="en-US" dirty="0" smtClean="0"/>
              <a:t>) performs the magic</a:t>
            </a:r>
            <a:endParaRPr lang="en-US" dirty="0"/>
          </a:p>
        </p:txBody>
      </p:sp>
      <p:pic>
        <p:nvPicPr>
          <p:cNvPr id="4" name="Picture 3" descr="sun.gif"/>
          <p:cNvPicPr>
            <a:picLocks noChangeAspect="1"/>
          </p:cNvPicPr>
          <p:nvPr/>
        </p:nvPicPr>
        <p:blipFill>
          <a:blip r:embed="rId2"/>
          <a:stretch>
            <a:fillRect/>
          </a:stretch>
        </p:blipFill>
        <p:spPr>
          <a:xfrm>
            <a:off x="6031379" y="266804"/>
            <a:ext cx="2655421" cy="2562692"/>
          </a:xfrm>
          <a:prstGeom prst="rect">
            <a:avLst/>
          </a:prstGeom>
        </p:spPr>
      </p:pic>
      <p:pic>
        <p:nvPicPr>
          <p:cNvPr id="5" name="Picture 4" descr="Recombinant_Human_Nitric_Oxide_Synthase_3_Endothelial.jpg"/>
          <p:cNvPicPr>
            <a:picLocks noChangeAspect="1"/>
          </p:cNvPicPr>
          <p:nvPr/>
        </p:nvPicPr>
        <p:blipFill>
          <a:blip r:embed="rId3"/>
          <a:stretch>
            <a:fillRect/>
          </a:stretch>
        </p:blipFill>
        <p:spPr>
          <a:xfrm>
            <a:off x="6666360" y="4399280"/>
            <a:ext cx="2477640" cy="2477640"/>
          </a:xfrm>
          <a:prstGeom prst="rect">
            <a:avLst/>
          </a:prstGeom>
        </p:spPr>
      </p:pic>
      <p:sp>
        <p:nvSpPr>
          <p:cNvPr id="6" name="TextBox 5"/>
          <p:cNvSpPr txBox="1"/>
          <p:nvPr/>
        </p:nvSpPr>
        <p:spPr>
          <a:xfrm>
            <a:off x="227581" y="5377280"/>
            <a:ext cx="6438779" cy="584776"/>
          </a:xfrm>
          <a:prstGeom prst="rect">
            <a:avLst/>
          </a:prstGeom>
          <a:solidFill>
            <a:srgbClr val="FFF695"/>
          </a:solidFill>
          <a:ln>
            <a:solidFill>
              <a:srgbClr val="000000"/>
            </a:solidFill>
          </a:ln>
          <a:effectLst>
            <a:outerShdw blurRad="50800" dist="38100" dir="2700000">
              <a:srgbClr val="000000">
                <a:alpha val="43000"/>
              </a:srgbClr>
            </a:outerShdw>
          </a:effectLst>
        </p:spPr>
        <p:txBody>
          <a:bodyPr wrap="square" rtlCol="0">
            <a:spAutoFit/>
          </a:bodyPr>
          <a:lstStyle/>
          <a:p>
            <a:pPr algn="ctr"/>
            <a:r>
              <a:rPr lang="en-US" sz="3200" dirty="0" smtClean="0"/>
              <a:t>The skin is a solar powered battery!</a:t>
            </a:r>
          </a:p>
        </p:txBody>
      </p:sp>
      <p:sp>
        <p:nvSpPr>
          <p:cNvPr id="2" name="Title 1"/>
          <p:cNvSpPr>
            <a:spLocks noGrp="1"/>
          </p:cNvSpPr>
          <p:nvPr>
            <p:ph type="title"/>
          </p:nvPr>
        </p:nvSpPr>
        <p:spPr>
          <a:xfrm>
            <a:off x="457200" y="-175532"/>
            <a:ext cx="8229600" cy="1143000"/>
          </a:xfrm>
        </p:spPr>
        <p:txBody>
          <a:bodyPr/>
          <a:lstStyle/>
          <a:p>
            <a:r>
              <a:rPr lang="en-US" b="1" dirty="0" smtClean="0"/>
              <a:t>A Provocative Proposal</a:t>
            </a:r>
            <a:r>
              <a:rPr lang="en-US" b="1" dirty="0" smtClean="0">
                <a:solidFill>
                  <a:srgbClr val="FF0000"/>
                </a:solidFill>
              </a:rPr>
              <a:t>*</a:t>
            </a:r>
            <a:endParaRPr lang="en-US" b="1" dirty="0">
              <a:solidFill>
                <a:srgbClr val="FF0000"/>
              </a:solidFill>
            </a:endParaRPr>
          </a:p>
        </p:txBody>
      </p:sp>
      <p:sp>
        <p:nvSpPr>
          <p:cNvPr id="7" name="TextBox 6"/>
          <p:cNvSpPr txBox="1"/>
          <p:nvPr/>
        </p:nvSpPr>
        <p:spPr>
          <a:xfrm>
            <a:off x="123825" y="6224510"/>
            <a:ext cx="5343455" cy="400110"/>
          </a:xfrm>
          <a:prstGeom prst="rect">
            <a:avLst/>
          </a:prstGeom>
          <a:noFill/>
        </p:spPr>
        <p:txBody>
          <a:bodyPr wrap="none" rtlCol="0">
            <a:spAutoFit/>
          </a:bodyPr>
          <a:lstStyle/>
          <a:p>
            <a:r>
              <a:rPr lang="da-DK" sz="2000" dirty="0">
                <a:solidFill>
                  <a:srgbClr val="FF0000"/>
                </a:solidFill>
              </a:rPr>
              <a:t>*</a:t>
            </a:r>
            <a:r>
              <a:rPr lang="da-DK" sz="2000" dirty="0"/>
              <a:t>S Seneff et al. </a:t>
            </a:r>
            <a:r>
              <a:rPr lang="da-DK" sz="2000" dirty="0" err="1"/>
              <a:t>Theor</a:t>
            </a:r>
            <a:r>
              <a:rPr lang="da-DK" sz="2000" dirty="0"/>
              <a:t> </a:t>
            </a:r>
            <a:r>
              <a:rPr lang="da-DK" sz="2000" dirty="0" err="1"/>
              <a:t>Biol</a:t>
            </a:r>
            <a:r>
              <a:rPr lang="da-DK" sz="2000" dirty="0"/>
              <a:t> Med Model 2015; 12:</a:t>
            </a:r>
            <a:r>
              <a:rPr lang="da-DK" sz="2000" dirty="0" smtClean="0"/>
              <a:t>9</a:t>
            </a:r>
            <a:endParaRPr lang="en-US" sz="2000" dirty="0"/>
          </a:p>
        </p:txBody>
      </p:sp>
      <p:sp>
        <p:nvSpPr>
          <p:cNvPr id="8" name="Content Placeholder 2"/>
          <p:cNvSpPr txBox="1">
            <a:spLocks/>
          </p:cNvSpPr>
          <p:nvPr/>
        </p:nvSpPr>
        <p:spPr>
          <a:xfrm>
            <a:off x="457200" y="1750501"/>
            <a:ext cx="8229600" cy="3321854"/>
          </a:xfrm>
          <a:prstGeom prst="rect">
            <a:avLst/>
          </a:prstGeom>
          <a:solidFill>
            <a:srgbClr val="FFF695"/>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 </a:t>
            </a:r>
          </a:p>
          <a:p>
            <a:pPr marL="0" indent="0">
              <a:buFont typeface="Arial"/>
              <a:buNone/>
            </a:pPr>
            <a:r>
              <a:rPr lang="en-US" b="1" dirty="0" smtClean="0"/>
              <a:t>BOLD CLAIM:</a:t>
            </a:r>
            <a:endParaRPr lang="en-US" b="1" dirty="0"/>
          </a:p>
          <a:p>
            <a:pPr marL="0" indent="0">
              <a:buFont typeface="Arial"/>
              <a:buNone/>
            </a:pPr>
            <a:r>
              <a:rPr lang="en-US" dirty="0" smtClean="0"/>
              <a:t>Deficiencies in cholesterol and sulfate supplies to the blood and to the tissues are the most important factor behind modern diseases</a:t>
            </a:r>
            <a:endParaRPr lang="en-US" dirty="0"/>
          </a:p>
        </p:txBody>
      </p:sp>
    </p:spTree>
    <p:extLst>
      <p:ext uri="{BB962C8B-B14F-4D97-AF65-F5344CB8AC3E}">
        <p14:creationId xmlns:p14="http://schemas.microsoft.com/office/powerpoint/2010/main" val="26817937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8263" y="4699001"/>
            <a:ext cx="2158999" cy="2158999"/>
          </a:xfrm>
          <a:prstGeom prst="rect">
            <a:avLst/>
          </a:prstGeom>
        </p:spPr>
      </p:pic>
      <p:pic>
        <p:nvPicPr>
          <p:cNvPr id="4" name="Picture 3" descr="Recombinant_Human_Nitric_Oxide_Synthase_3_Endothelial.jpg"/>
          <p:cNvPicPr>
            <a:picLocks noChangeAspect="1"/>
          </p:cNvPicPr>
          <p:nvPr/>
        </p:nvPicPr>
        <p:blipFill>
          <a:blip r:embed="rId3"/>
          <a:stretch>
            <a:fillRect/>
          </a:stretch>
        </p:blipFill>
        <p:spPr>
          <a:xfrm>
            <a:off x="6248400" y="1116113"/>
            <a:ext cx="2895600" cy="2895600"/>
          </a:xfrm>
          <a:prstGeom prst="rect">
            <a:avLst/>
          </a:prstGeom>
        </p:spPr>
      </p:pic>
      <p:sp>
        <p:nvSpPr>
          <p:cNvPr id="2" name="Title 1"/>
          <p:cNvSpPr>
            <a:spLocks noGrp="1"/>
          </p:cNvSpPr>
          <p:nvPr>
            <p:ph type="title"/>
          </p:nvPr>
        </p:nvSpPr>
        <p:spPr/>
        <p:txBody>
          <a:bodyPr/>
          <a:lstStyle/>
          <a:p>
            <a:r>
              <a:rPr lang="en-US" b="1" dirty="0" err="1" smtClean="0"/>
              <a:t>eNOS</a:t>
            </a:r>
            <a:r>
              <a:rPr lang="en-US" b="1" dirty="0" smtClean="0"/>
              <a:t> is Very Vulnerable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04800" y="1409171"/>
            <a:ext cx="8229600" cy="4525963"/>
          </a:xfrm>
        </p:spPr>
        <p:txBody>
          <a:bodyPr>
            <a:normAutofit lnSpcReduction="10000"/>
          </a:bodyPr>
          <a:lstStyle/>
          <a:p>
            <a:r>
              <a:rPr lang="en-US" dirty="0" err="1" smtClean="0"/>
              <a:t>eNOS</a:t>
            </a:r>
            <a:r>
              <a:rPr lang="en-US" dirty="0" smtClean="0"/>
              <a:t> depends on:</a:t>
            </a:r>
          </a:p>
          <a:p>
            <a:pPr lvl="1"/>
            <a:r>
              <a:rPr lang="en-US" dirty="0" err="1" smtClean="0"/>
              <a:t>Cobalamin</a:t>
            </a:r>
            <a:r>
              <a:rPr lang="en-US" dirty="0" smtClean="0"/>
              <a:t> (vitamin B12, cobalt)</a:t>
            </a:r>
          </a:p>
          <a:p>
            <a:pPr lvl="1"/>
            <a:r>
              <a:rPr lang="en-US" dirty="0" err="1" smtClean="0"/>
              <a:t>Heme</a:t>
            </a:r>
            <a:r>
              <a:rPr lang="en-US" dirty="0" smtClean="0"/>
              <a:t> iron, sulfur, zinc, oxygen</a:t>
            </a:r>
          </a:p>
          <a:p>
            <a:pPr lvl="1"/>
            <a:r>
              <a:rPr lang="en-US" dirty="0" smtClean="0"/>
              <a:t>Glutathione</a:t>
            </a:r>
          </a:p>
          <a:p>
            <a:pPr lvl="1"/>
            <a:r>
              <a:rPr lang="en-US" dirty="0" smtClean="0"/>
              <a:t>Sunlight</a:t>
            </a:r>
          </a:p>
          <a:p>
            <a:r>
              <a:rPr lang="en-US" dirty="0" err="1" smtClean="0"/>
              <a:t>eNOS</a:t>
            </a:r>
            <a:r>
              <a:rPr lang="en-US" dirty="0" smtClean="0"/>
              <a:t> is a cytochrome P450 enzyme:</a:t>
            </a:r>
          </a:p>
          <a:p>
            <a:pPr lvl="1"/>
            <a:r>
              <a:rPr lang="en-US" dirty="0" smtClean="0"/>
              <a:t>Highly susceptible to damage from various environmental toxicants like mercury,     aluminum, glyphosate (</a:t>
            </a:r>
            <a:r>
              <a:rPr lang="en-US" i="1" dirty="0" smtClean="0">
                <a:solidFill>
                  <a:srgbClr val="FF0000"/>
                </a:solidFill>
              </a:rPr>
              <a:t>Roundup herbicide</a:t>
            </a:r>
            <a:r>
              <a:rPr lang="en-US" dirty="0" smtClean="0"/>
              <a:t>), etc.</a:t>
            </a:r>
          </a:p>
        </p:txBody>
      </p:sp>
      <p:sp>
        <p:nvSpPr>
          <p:cNvPr id="5" name="TextBox 4"/>
          <p:cNvSpPr txBox="1"/>
          <p:nvPr/>
        </p:nvSpPr>
        <p:spPr>
          <a:xfrm>
            <a:off x="123825" y="6216590"/>
            <a:ext cx="4930181" cy="400110"/>
          </a:xfrm>
          <a:prstGeom prst="rect">
            <a:avLst/>
          </a:prstGeom>
          <a:noFill/>
        </p:spPr>
        <p:txBody>
          <a:bodyPr wrap="none" rtlCol="0">
            <a:spAutoFit/>
          </a:bodyPr>
          <a:lstStyle/>
          <a:p>
            <a:r>
              <a:rPr lang="en-US" sz="2000" dirty="0">
                <a:solidFill>
                  <a:srgbClr val="FF0000"/>
                </a:solidFill>
              </a:rPr>
              <a:t>*</a:t>
            </a:r>
            <a:r>
              <a:rPr lang="en-US" sz="2000" dirty="0"/>
              <a:t>S. Seneff et al., Entropy 2012, 14, 2492-</a:t>
            </a:r>
            <a:r>
              <a:rPr lang="en-US" sz="2000" dirty="0" smtClean="0"/>
              <a:t>2530</a:t>
            </a:r>
            <a:endParaRPr lang="en-US" sz="2000" dirty="0"/>
          </a:p>
        </p:txBody>
      </p:sp>
    </p:spTree>
    <p:extLst>
      <p:ext uri="{BB962C8B-B14F-4D97-AF65-F5344CB8AC3E}">
        <p14:creationId xmlns:p14="http://schemas.microsoft.com/office/powerpoint/2010/main" val="36249417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68999" cy="1143000"/>
          </a:xfrm>
        </p:spPr>
        <p:txBody>
          <a:bodyPr>
            <a:normAutofit fontScale="90000"/>
          </a:bodyPr>
          <a:lstStyle/>
          <a:p>
            <a:r>
              <a:rPr lang="en-US" b="1" dirty="0" smtClean="0"/>
              <a:t>Cholesterol sulfate </a:t>
            </a:r>
            <a:br>
              <a:rPr lang="en-US" b="1" dirty="0" smtClean="0"/>
            </a:br>
            <a:r>
              <a:rPr lang="en-US" b="1" dirty="0" smtClean="0"/>
              <a:t>provides negative charge</a:t>
            </a:r>
            <a:r>
              <a:rPr lang="en-US" b="1" dirty="0" smtClean="0">
                <a:solidFill>
                  <a:srgbClr val="FF0000"/>
                </a:solidFill>
              </a:rPr>
              <a:t>*</a:t>
            </a:r>
            <a:endParaRPr lang="en-US" b="1" dirty="0">
              <a:solidFill>
                <a:srgbClr val="FF0000"/>
              </a:solidFill>
            </a:endParaRPr>
          </a:p>
        </p:txBody>
      </p:sp>
      <p:grpSp>
        <p:nvGrpSpPr>
          <p:cNvPr id="3" name="Group 75"/>
          <p:cNvGrpSpPr/>
          <p:nvPr/>
        </p:nvGrpSpPr>
        <p:grpSpPr>
          <a:xfrm>
            <a:off x="1206484" y="1674342"/>
            <a:ext cx="6946900" cy="3118890"/>
            <a:chOff x="1206484" y="1894471"/>
            <a:chExt cx="6946900" cy="3118890"/>
          </a:xfrm>
        </p:grpSpPr>
        <p:grpSp>
          <p:nvGrpSpPr>
            <p:cNvPr id="23" name="Group 77"/>
            <p:cNvGrpSpPr/>
            <p:nvPr/>
          </p:nvGrpSpPr>
          <p:grpSpPr>
            <a:xfrm>
              <a:off x="1206484" y="1894471"/>
              <a:ext cx="6946900" cy="3065448"/>
              <a:chOff x="1206484" y="1894471"/>
              <a:chExt cx="6946900" cy="3065448"/>
            </a:xfrm>
          </p:grpSpPr>
          <p:grpSp>
            <p:nvGrpSpPr>
              <p:cNvPr id="24" name="Group 78"/>
              <p:cNvGrpSpPr/>
              <p:nvPr/>
            </p:nvGrpSpPr>
            <p:grpSpPr>
              <a:xfrm>
                <a:off x="1206484" y="1894471"/>
                <a:ext cx="6946900" cy="3065448"/>
                <a:chOff x="1739900" y="3106752"/>
                <a:chExt cx="6946900" cy="3065448"/>
              </a:xfrm>
            </p:grpSpPr>
            <p:sp>
              <p:nvSpPr>
                <p:cNvPr id="4" name="Freeform 3"/>
                <p:cNvSpPr/>
                <p:nvPr/>
              </p:nvSpPr>
              <p:spPr>
                <a:xfrm>
                  <a:off x="1739900" y="3291417"/>
                  <a:ext cx="6794500" cy="1420283"/>
                </a:xfrm>
                <a:custGeom>
                  <a:avLst/>
                  <a:gdLst>
                    <a:gd name="connsiteX0" fmla="*/ 0 w 6794500"/>
                    <a:gd name="connsiteY0" fmla="*/ 353483 h 1420283"/>
                    <a:gd name="connsiteX1" fmla="*/ 355600 w 6794500"/>
                    <a:gd name="connsiteY1" fmla="*/ 213783 h 1420283"/>
                    <a:gd name="connsiteX2" fmla="*/ 1092200 w 6794500"/>
                    <a:gd name="connsiteY2" fmla="*/ 23283 h 1420283"/>
                    <a:gd name="connsiteX3" fmla="*/ 2743200 w 6794500"/>
                    <a:gd name="connsiteY3" fmla="*/ 353483 h 1420283"/>
                    <a:gd name="connsiteX4" fmla="*/ 4572000 w 6794500"/>
                    <a:gd name="connsiteY4" fmla="*/ 1102783 h 1420283"/>
                    <a:gd name="connsiteX5" fmla="*/ 6794500 w 6794500"/>
                    <a:gd name="connsiteY5" fmla="*/ 1420283 h 142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0" h="1420283">
                      <a:moveTo>
                        <a:pt x="0" y="353483"/>
                      </a:moveTo>
                      <a:cubicBezTo>
                        <a:pt x="86783" y="311149"/>
                        <a:pt x="173567" y="268816"/>
                        <a:pt x="355600" y="213783"/>
                      </a:cubicBezTo>
                      <a:cubicBezTo>
                        <a:pt x="537633" y="158750"/>
                        <a:pt x="694267" y="0"/>
                        <a:pt x="1092200" y="23283"/>
                      </a:cubicBezTo>
                      <a:cubicBezTo>
                        <a:pt x="1490133" y="46566"/>
                        <a:pt x="2163233" y="173566"/>
                        <a:pt x="2743200" y="353483"/>
                      </a:cubicBezTo>
                      <a:cubicBezTo>
                        <a:pt x="3323167" y="533400"/>
                        <a:pt x="3896783" y="924983"/>
                        <a:pt x="4572000" y="1102783"/>
                      </a:cubicBezTo>
                      <a:cubicBezTo>
                        <a:pt x="5247217" y="1280583"/>
                        <a:pt x="6794500" y="1420283"/>
                        <a:pt x="6794500" y="14202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892300" y="4751917"/>
                  <a:ext cx="6794500" cy="1420283"/>
                </a:xfrm>
                <a:custGeom>
                  <a:avLst/>
                  <a:gdLst>
                    <a:gd name="connsiteX0" fmla="*/ 0 w 6794500"/>
                    <a:gd name="connsiteY0" fmla="*/ 353483 h 1420283"/>
                    <a:gd name="connsiteX1" fmla="*/ 355600 w 6794500"/>
                    <a:gd name="connsiteY1" fmla="*/ 213783 h 1420283"/>
                    <a:gd name="connsiteX2" fmla="*/ 1092200 w 6794500"/>
                    <a:gd name="connsiteY2" fmla="*/ 23283 h 1420283"/>
                    <a:gd name="connsiteX3" fmla="*/ 2743200 w 6794500"/>
                    <a:gd name="connsiteY3" fmla="*/ 353483 h 1420283"/>
                    <a:gd name="connsiteX4" fmla="*/ 4572000 w 6794500"/>
                    <a:gd name="connsiteY4" fmla="*/ 1102783 h 1420283"/>
                    <a:gd name="connsiteX5" fmla="*/ 6794500 w 6794500"/>
                    <a:gd name="connsiteY5" fmla="*/ 1420283 h 142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0" h="1420283">
                      <a:moveTo>
                        <a:pt x="0" y="353483"/>
                      </a:moveTo>
                      <a:cubicBezTo>
                        <a:pt x="86783" y="311149"/>
                        <a:pt x="173567" y="268816"/>
                        <a:pt x="355600" y="213783"/>
                      </a:cubicBezTo>
                      <a:cubicBezTo>
                        <a:pt x="537633" y="158750"/>
                        <a:pt x="694267" y="0"/>
                        <a:pt x="1092200" y="23283"/>
                      </a:cubicBezTo>
                      <a:cubicBezTo>
                        <a:pt x="1490133" y="46566"/>
                        <a:pt x="2163233" y="173566"/>
                        <a:pt x="2743200" y="353483"/>
                      </a:cubicBezTo>
                      <a:cubicBezTo>
                        <a:pt x="3323167" y="533400"/>
                        <a:pt x="3896783" y="924983"/>
                        <a:pt x="4572000" y="1102783"/>
                      </a:cubicBezTo>
                      <a:cubicBezTo>
                        <a:pt x="5247217" y="1280583"/>
                        <a:pt x="6794500" y="1420283"/>
                        <a:pt x="6794500" y="14202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 name="Group 22"/>
                <p:cNvGrpSpPr/>
                <p:nvPr/>
              </p:nvGrpSpPr>
              <p:grpSpPr>
                <a:xfrm>
                  <a:off x="2085965" y="3251200"/>
                  <a:ext cx="1541133" cy="1597227"/>
                  <a:chOff x="2289165" y="3276600"/>
                  <a:chExt cx="1541133" cy="1597227"/>
                </a:xfrm>
              </p:grpSpPr>
              <p:sp>
                <p:nvSpPr>
                  <p:cNvPr id="6" name="Oval 5"/>
                  <p:cNvSpPr/>
                  <p:nvPr/>
                </p:nvSpPr>
                <p:spPr>
                  <a:xfrm>
                    <a:off x="2527300" y="3670300"/>
                    <a:ext cx="1041400" cy="876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959100" y="4350607"/>
                    <a:ext cx="294597" cy="523220"/>
                  </a:xfrm>
                  <a:prstGeom prst="rect">
                    <a:avLst/>
                  </a:prstGeom>
                  <a:noFill/>
                </p:spPr>
                <p:txBody>
                  <a:bodyPr wrap="none" rtlCol="0">
                    <a:spAutoFit/>
                  </a:bodyPr>
                  <a:lstStyle/>
                  <a:p>
                    <a:r>
                      <a:rPr lang="en-US" sz="2800" dirty="0" smtClean="0"/>
                      <a:t>-</a:t>
                    </a:r>
                    <a:endParaRPr lang="en-US" sz="2800" dirty="0"/>
                  </a:p>
                </p:txBody>
              </p:sp>
              <p:sp>
                <p:nvSpPr>
                  <p:cNvPr id="8" name="TextBox 7"/>
                  <p:cNvSpPr txBox="1"/>
                  <p:nvPr/>
                </p:nvSpPr>
                <p:spPr>
                  <a:xfrm>
                    <a:off x="3517900" y="3992487"/>
                    <a:ext cx="294597" cy="523220"/>
                  </a:xfrm>
                  <a:prstGeom prst="rect">
                    <a:avLst/>
                  </a:prstGeom>
                  <a:noFill/>
                </p:spPr>
                <p:txBody>
                  <a:bodyPr wrap="none" rtlCol="0">
                    <a:spAutoFit/>
                  </a:bodyPr>
                  <a:lstStyle/>
                  <a:p>
                    <a:r>
                      <a:rPr lang="en-US" sz="2800" dirty="0" smtClean="0"/>
                      <a:t>-</a:t>
                    </a:r>
                    <a:endParaRPr lang="en-US" sz="2800" dirty="0"/>
                  </a:p>
                </p:txBody>
              </p:sp>
              <p:sp>
                <p:nvSpPr>
                  <p:cNvPr id="9" name="TextBox 8"/>
                  <p:cNvSpPr txBox="1"/>
                  <p:nvPr/>
                </p:nvSpPr>
                <p:spPr>
                  <a:xfrm>
                    <a:off x="3253697" y="4284990"/>
                    <a:ext cx="294597" cy="523220"/>
                  </a:xfrm>
                  <a:prstGeom prst="rect">
                    <a:avLst/>
                  </a:prstGeom>
                  <a:noFill/>
                </p:spPr>
                <p:txBody>
                  <a:bodyPr wrap="none" rtlCol="0">
                    <a:spAutoFit/>
                  </a:bodyPr>
                  <a:lstStyle/>
                  <a:p>
                    <a:r>
                      <a:rPr lang="en-US" sz="2800" dirty="0" smtClean="0"/>
                      <a:t>-</a:t>
                    </a:r>
                    <a:endParaRPr lang="en-US" sz="2800" dirty="0"/>
                  </a:p>
                </p:txBody>
              </p:sp>
              <p:sp>
                <p:nvSpPr>
                  <p:cNvPr id="10" name="TextBox 9"/>
                  <p:cNvSpPr txBox="1"/>
                  <p:nvPr/>
                </p:nvSpPr>
                <p:spPr>
                  <a:xfrm>
                    <a:off x="3459501" y="3563610"/>
                    <a:ext cx="294597" cy="523220"/>
                  </a:xfrm>
                  <a:prstGeom prst="rect">
                    <a:avLst/>
                  </a:prstGeom>
                  <a:noFill/>
                </p:spPr>
                <p:txBody>
                  <a:bodyPr wrap="none" rtlCol="0">
                    <a:spAutoFit/>
                  </a:bodyPr>
                  <a:lstStyle/>
                  <a:p>
                    <a:r>
                      <a:rPr lang="en-US" sz="2800" dirty="0" smtClean="0"/>
                      <a:t>-</a:t>
                    </a:r>
                    <a:endParaRPr lang="en-US" sz="2800" dirty="0"/>
                  </a:p>
                </p:txBody>
              </p:sp>
              <p:sp>
                <p:nvSpPr>
                  <p:cNvPr id="11" name="TextBox 10"/>
                  <p:cNvSpPr txBox="1"/>
                  <p:nvPr/>
                </p:nvSpPr>
                <p:spPr>
                  <a:xfrm>
                    <a:off x="2959100" y="3276600"/>
                    <a:ext cx="294597" cy="523220"/>
                  </a:xfrm>
                  <a:prstGeom prst="rect">
                    <a:avLst/>
                  </a:prstGeom>
                  <a:noFill/>
                </p:spPr>
                <p:txBody>
                  <a:bodyPr wrap="none" rtlCol="0">
                    <a:spAutoFit/>
                  </a:bodyPr>
                  <a:lstStyle/>
                  <a:p>
                    <a:r>
                      <a:rPr lang="en-US" sz="2800" dirty="0" smtClean="0"/>
                      <a:t>-</a:t>
                    </a:r>
                    <a:endParaRPr lang="en-US" sz="2800" dirty="0"/>
                  </a:p>
                </p:txBody>
              </p:sp>
              <p:sp>
                <p:nvSpPr>
                  <p:cNvPr id="12" name="TextBox 11"/>
                  <p:cNvSpPr txBox="1"/>
                  <p:nvPr/>
                </p:nvSpPr>
                <p:spPr>
                  <a:xfrm>
                    <a:off x="2380001" y="3558520"/>
                    <a:ext cx="294597" cy="523220"/>
                  </a:xfrm>
                  <a:prstGeom prst="rect">
                    <a:avLst/>
                  </a:prstGeom>
                  <a:noFill/>
                </p:spPr>
                <p:txBody>
                  <a:bodyPr wrap="none" rtlCol="0">
                    <a:spAutoFit/>
                  </a:bodyPr>
                  <a:lstStyle/>
                  <a:p>
                    <a:r>
                      <a:rPr lang="en-US" sz="2800" dirty="0" smtClean="0"/>
                      <a:t>-</a:t>
                    </a:r>
                    <a:endParaRPr lang="en-US" sz="2800" dirty="0"/>
                  </a:p>
                </p:txBody>
              </p:sp>
              <p:sp>
                <p:nvSpPr>
                  <p:cNvPr id="13" name="TextBox 12"/>
                  <p:cNvSpPr txBox="1"/>
                  <p:nvPr/>
                </p:nvSpPr>
                <p:spPr>
                  <a:xfrm>
                    <a:off x="2441565" y="4215997"/>
                    <a:ext cx="294597" cy="523220"/>
                  </a:xfrm>
                  <a:prstGeom prst="rect">
                    <a:avLst/>
                  </a:prstGeom>
                  <a:noFill/>
                </p:spPr>
                <p:txBody>
                  <a:bodyPr wrap="none" rtlCol="0">
                    <a:spAutoFit/>
                  </a:bodyPr>
                  <a:lstStyle/>
                  <a:p>
                    <a:r>
                      <a:rPr lang="en-US" sz="2800" dirty="0" smtClean="0"/>
                      <a:t>-</a:t>
                    </a:r>
                    <a:endParaRPr lang="en-US" sz="2800" dirty="0"/>
                  </a:p>
                </p:txBody>
              </p:sp>
              <p:sp>
                <p:nvSpPr>
                  <p:cNvPr id="14" name="TextBox 13"/>
                  <p:cNvSpPr txBox="1"/>
                  <p:nvPr/>
                </p:nvSpPr>
                <p:spPr>
                  <a:xfrm>
                    <a:off x="3136900" y="3302000"/>
                    <a:ext cx="294597" cy="523220"/>
                  </a:xfrm>
                  <a:prstGeom prst="rect">
                    <a:avLst/>
                  </a:prstGeom>
                  <a:noFill/>
                </p:spPr>
                <p:txBody>
                  <a:bodyPr wrap="none" rtlCol="0">
                    <a:spAutoFit/>
                  </a:bodyPr>
                  <a:lstStyle/>
                  <a:p>
                    <a:r>
                      <a:rPr lang="en-US" sz="2800" dirty="0" smtClean="0"/>
                      <a:t>-</a:t>
                    </a:r>
                    <a:endParaRPr lang="en-US" sz="2800" dirty="0"/>
                  </a:p>
                </p:txBody>
              </p:sp>
              <p:sp>
                <p:nvSpPr>
                  <p:cNvPr id="15" name="TextBox 14"/>
                  <p:cNvSpPr txBox="1"/>
                  <p:nvPr/>
                </p:nvSpPr>
                <p:spPr>
                  <a:xfrm>
                    <a:off x="3289300" y="3403600"/>
                    <a:ext cx="294597" cy="523220"/>
                  </a:xfrm>
                  <a:prstGeom prst="rect">
                    <a:avLst/>
                  </a:prstGeom>
                  <a:noFill/>
                </p:spPr>
                <p:txBody>
                  <a:bodyPr wrap="none" rtlCol="0">
                    <a:spAutoFit/>
                  </a:bodyPr>
                  <a:lstStyle/>
                  <a:p>
                    <a:r>
                      <a:rPr lang="en-US" sz="2800" dirty="0" smtClean="0"/>
                      <a:t>-</a:t>
                    </a:r>
                    <a:endParaRPr lang="en-US" sz="2800" dirty="0"/>
                  </a:p>
                </p:txBody>
              </p:sp>
              <p:sp>
                <p:nvSpPr>
                  <p:cNvPr id="16" name="TextBox 15"/>
                  <p:cNvSpPr txBox="1"/>
                  <p:nvPr/>
                </p:nvSpPr>
                <p:spPr>
                  <a:xfrm>
                    <a:off x="3390900" y="4182987"/>
                    <a:ext cx="294597" cy="523220"/>
                  </a:xfrm>
                  <a:prstGeom prst="rect">
                    <a:avLst/>
                  </a:prstGeom>
                  <a:noFill/>
                </p:spPr>
                <p:txBody>
                  <a:bodyPr wrap="none" rtlCol="0">
                    <a:spAutoFit/>
                  </a:bodyPr>
                  <a:lstStyle/>
                  <a:p>
                    <a:r>
                      <a:rPr lang="en-US" sz="2800" dirty="0" smtClean="0"/>
                      <a:t>-</a:t>
                    </a:r>
                    <a:endParaRPr lang="en-US" sz="2800" dirty="0"/>
                  </a:p>
                </p:txBody>
              </p:sp>
              <p:sp>
                <p:nvSpPr>
                  <p:cNvPr id="17" name="TextBox 16"/>
                  <p:cNvSpPr txBox="1"/>
                  <p:nvPr/>
                </p:nvSpPr>
                <p:spPr>
                  <a:xfrm>
                    <a:off x="2527299" y="3380317"/>
                    <a:ext cx="294597" cy="523220"/>
                  </a:xfrm>
                  <a:prstGeom prst="rect">
                    <a:avLst/>
                  </a:prstGeom>
                  <a:noFill/>
                </p:spPr>
                <p:txBody>
                  <a:bodyPr wrap="none" rtlCol="0">
                    <a:spAutoFit/>
                  </a:bodyPr>
                  <a:lstStyle/>
                  <a:p>
                    <a:r>
                      <a:rPr lang="en-US" sz="2800" dirty="0" smtClean="0"/>
                      <a:t>-</a:t>
                    </a:r>
                    <a:endParaRPr lang="en-US" sz="2800" dirty="0"/>
                  </a:p>
                </p:txBody>
              </p:sp>
              <p:sp>
                <p:nvSpPr>
                  <p:cNvPr id="18" name="TextBox 17"/>
                  <p:cNvSpPr txBox="1"/>
                  <p:nvPr/>
                </p:nvSpPr>
                <p:spPr>
                  <a:xfrm>
                    <a:off x="2289165" y="3873097"/>
                    <a:ext cx="294597" cy="523220"/>
                  </a:xfrm>
                  <a:prstGeom prst="rect">
                    <a:avLst/>
                  </a:prstGeom>
                  <a:noFill/>
                </p:spPr>
                <p:txBody>
                  <a:bodyPr wrap="none" rtlCol="0">
                    <a:spAutoFit/>
                  </a:bodyPr>
                  <a:lstStyle/>
                  <a:p>
                    <a:r>
                      <a:rPr lang="en-US" sz="2800" dirty="0" smtClean="0"/>
                      <a:t>-</a:t>
                    </a:r>
                    <a:endParaRPr lang="en-US" sz="2800" dirty="0"/>
                  </a:p>
                </p:txBody>
              </p:sp>
              <p:sp>
                <p:nvSpPr>
                  <p:cNvPr id="19" name="TextBox 18"/>
                  <p:cNvSpPr txBox="1"/>
                  <p:nvPr/>
                </p:nvSpPr>
                <p:spPr>
                  <a:xfrm>
                    <a:off x="2352665" y="4063597"/>
                    <a:ext cx="294597" cy="523220"/>
                  </a:xfrm>
                  <a:prstGeom prst="rect">
                    <a:avLst/>
                  </a:prstGeom>
                  <a:noFill/>
                </p:spPr>
                <p:txBody>
                  <a:bodyPr wrap="none" rtlCol="0">
                    <a:spAutoFit/>
                  </a:bodyPr>
                  <a:lstStyle/>
                  <a:p>
                    <a:r>
                      <a:rPr lang="en-US" sz="2800" dirty="0" smtClean="0"/>
                      <a:t>-</a:t>
                    </a:r>
                    <a:endParaRPr lang="en-US" sz="2800" dirty="0"/>
                  </a:p>
                </p:txBody>
              </p:sp>
              <p:sp>
                <p:nvSpPr>
                  <p:cNvPr id="20" name="TextBox 19"/>
                  <p:cNvSpPr txBox="1"/>
                  <p:nvPr/>
                </p:nvSpPr>
                <p:spPr>
                  <a:xfrm>
                    <a:off x="2720965" y="4342997"/>
                    <a:ext cx="294597" cy="523220"/>
                  </a:xfrm>
                  <a:prstGeom prst="rect">
                    <a:avLst/>
                  </a:prstGeom>
                  <a:noFill/>
                </p:spPr>
                <p:txBody>
                  <a:bodyPr wrap="none" rtlCol="0">
                    <a:spAutoFit/>
                  </a:bodyPr>
                  <a:lstStyle/>
                  <a:p>
                    <a:r>
                      <a:rPr lang="en-US" sz="2800" dirty="0" smtClean="0"/>
                      <a:t>-</a:t>
                    </a:r>
                    <a:endParaRPr lang="en-US" sz="2800" dirty="0"/>
                  </a:p>
                </p:txBody>
              </p:sp>
              <p:sp>
                <p:nvSpPr>
                  <p:cNvPr id="21" name="TextBox 20"/>
                  <p:cNvSpPr txBox="1"/>
                  <p:nvPr/>
                </p:nvSpPr>
                <p:spPr>
                  <a:xfrm>
                    <a:off x="2717799" y="3316817"/>
                    <a:ext cx="294597" cy="523220"/>
                  </a:xfrm>
                  <a:prstGeom prst="rect">
                    <a:avLst/>
                  </a:prstGeom>
                  <a:noFill/>
                </p:spPr>
                <p:txBody>
                  <a:bodyPr wrap="none" rtlCol="0">
                    <a:spAutoFit/>
                  </a:bodyPr>
                  <a:lstStyle/>
                  <a:p>
                    <a:r>
                      <a:rPr lang="en-US" sz="2800" dirty="0" smtClean="0"/>
                      <a:t>-</a:t>
                    </a:r>
                    <a:endParaRPr lang="en-US" sz="2800" dirty="0"/>
                  </a:p>
                </p:txBody>
              </p:sp>
              <p:sp>
                <p:nvSpPr>
                  <p:cNvPr id="22" name="TextBox 21"/>
                  <p:cNvSpPr txBox="1"/>
                  <p:nvPr/>
                </p:nvSpPr>
                <p:spPr>
                  <a:xfrm>
                    <a:off x="3535701" y="3830310"/>
                    <a:ext cx="294597" cy="523220"/>
                  </a:xfrm>
                  <a:prstGeom prst="rect">
                    <a:avLst/>
                  </a:prstGeom>
                  <a:noFill/>
                </p:spPr>
                <p:txBody>
                  <a:bodyPr wrap="none" rtlCol="0">
                    <a:spAutoFit/>
                  </a:bodyPr>
                  <a:lstStyle/>
                  <a:p>
                    <a:r>
                      <a:rPr lang="en-US" sz="2800" dirty="0" smtClean="0"/>
                      <a:t>-</a:t>
                    </a:r>
                    <a:endParaRPr lang="en-US" sz="2800" dirty="0"/>
                  </a:p>
                </p:txBody>
              </p:sp>
            </p:grpSp>
            <p:sp>
              <p:nvSpPr>
                <p:cNvPr id="25" name="Oval 24"/>
                <p:cNvSpPr/>
                <p:nvPr/>
              </p:nvSpPr>
              <p:spPr>
                <a:xfrm>
                  <a:off x="4889500" y="4295120"/>
                  <a:ext cx="1041400" cy="876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321300" y="4975427"/>
                  <a:ext cx="294597" cy="523220"/>
                </a:xfrm>
                <a:prstGeom prst="rect">
                  <a:avLst/>
                </a:prstGeom>
                <a:noFill/>
              </p:spPr>
              <p:txBody>
                <a:bodyPr wrap="none" rtlCol="0">
                  <a:spAutoFit/>
                </a:bodyPr>
                <a:lstStyle/>
                <a:p>
                  <a:r>
                    <a:rPr lang="en-US" sz="2800" dirty="0" smtClean="0"/>
                    <a:t>-</a:t>
                  </a:r>
                  <a:endParaRPr lang="en-US" sz="2800" dirty="0"/>
                </a:p>
              </p:txBody>
            </p:sp>
            <p:sp>
              <p:nvSpPr>
                <p:cNvPr id="27" name="TextBox 26"/>
                <p:cNvSpPr txBox="1"/>
                <p:nvPr/>
              </p:nvSpPr>
              <p:spPr>
                <a:xfrm>
                  <a:off x="5880100" y="4617307"/>
                  <a:ext cx="294597" cy="523220"/>
                </a:xfrm>
                <a:prstGeom prst="rect">
                  <a:avLst/>
                </a:prstGeom>
                <a:noFill/>
              </p:spPr>
              <p:txBody>
                <a:bodyPr wrap="none" rtlCol="0">
                  <a:spAutoFit/>
                </a:bodyPr>
                <a:lstStyle/>
                <a:p>
                  <a:r>
                    <a:rPr lang="en-US" sz="2800" dirty="0" smtClean="0"/>
                    <a:t>-</a:t>
                  </a:r>
                  <a:endParaRPr lang="en-US" sz="2800" dirty="0"/>
                </a:p>
              </p:txBody>
            </p:sp>
            <p:sp>
              <p:nvSpPr>
                <p:cNvPr id="28" name="TextBox 27"/>
                <p:cNvSpPr txBox="1"/>
                <p:nvPr/>
              </p:nvSpPr>
              <p:spPr>
                <a:xfrm>
                  <a:off x="5615897" y="4909810"/>
                  <a:ext cx="294597" cy="523220"/>
                </a:xfrm>
                <a:prstGeom prst="rect">
                  <a:avLst/>
                </a:prstGeom>
                <a:noFill/>
              </p:spPr>
              <p:txBody>
                <a:bodyPr wrap="none" rtlCol="0">
                  <a:spAutoFit/>
                </a:bodyPr>
                <a:lstStyle/>
                <a:p>
                  <a:r>
                    <a:rPr lang="en-US" sz="2800" dirty="0" smtClean="0"/>
                    <a:t>-</a:t>
                  </a:r>
                  <a:endParaRPr lang="en-US" sz="2800" dirty="0"/>
                </a:p>
              </p:txBody>
            </p:sp>
            <p:sp>
              <p:nvSpPr>
                <p:cNvPr id="29" name="TextBox 28"/>
                <p:cNvSpPr txBox="1"/>
                <p:nvPr/>
              </p:nvSpPr>
              <p:spPr>
                <a:xfrm>
                  <a:off x="5821701" y="4188430"/>
                  <a:ext cx="294597" cy="523220"/>
                </a:xfrm>
                <a:prstGeom prst="rect">
                  <a:avLst/>
                </a:prstGeom>
                <a:noFill/>
              </p:spPr>
              <p:txBody>
                <a:bodyPr wrap="none" rtlCol="0">
                  <a:spAutoFit/>
                </a:bodyPr>
                <a:lstStyle/>
                <a:p>
                  <a:r>
                    <a:rPr lang="en-US" sz="2800" dirty="0" smtClean="0"/>
                    <a:t>-</a:t>
                  </a:r>
                  <a:endParaRPr lang="en-US" sz="2800" dirty="0"/>
                </a:p>
              </p:txBody>
            </p:sp>
            <p:sp>
              <p:nvSpPr>
                <p:cNvPr id="30" name="TextBox 29"/>
                <p:cNvSpPr txBox="1"/>
                <p:nvPr/>
              </p:nvSpPr>
              <p:spPr>
                <a:xfrm>
                  <a:off x="5321300" y="3901420"/>
                  <a:ext cx="294597" cy="523220"/>
                </a:xfrm>
                <a:prstGeom prst="rect">
                  <a:avLst/>
                </a:prstGeom>
                <a:noFill/>
              </p:spPr>
              <p:txBody>
                <a:bodyPr wrap="none" rtlCol="0">
                  <a:spAutoFit/>
                </a:bodyPr>
                <a:lstStyle/>
                <a:p>
                  <a:r>
                    <a:rPr lang="en-US" sz="2800" dirty="0" smtClean="0"/>
                    <a:t>-</a:t>
                  </a:r>
                  <a:endParaRPr lang="en-US" sz="2800" dirty="0"/>
                </a:p>
              </p:txBody>
            </p:sp>
            <p:sp>
              <p:nvSpPr>
                <p:cNvPr id="31" name="TextBox 30"/>
                <p:cNvSpPr txBox="1"/>
                <p:nvPr/>
              </p:nvSpPr>
              <p:spPr>
                <a:xfrm>
                  <a:off x="4742201" y="4183340"/>
                  <a:ext cx="294597" cy="523220"/>
                </a:xfrm>
                <a:prstGeom prst="rect">
                  <a:avLst/>
                </a:prstGeom>
                <a:noFill/>
              </p:spPr>
              <p:txBody>
                <a:bodyPr wrap="none" rtlCol="0">
                  <a:spAutoFit/>
                </a:bodyPr>
                <a:lstStyle/>
                <a:p>
                  <a:r>
                    <a:rPr lang="en-US" sz="2800" dirty="0" smtClean="0"/>
                    <a:t>-</a:t>
                  </a:r>
                  <a:endParaRPr lang="en-US" sz="2800" dirty="0"/>
                </a:p>
              </p:txBody>
            </p:sp>
            <p:sp>
              <p:nvSpPr>
                <p:cNvPr id="32" name="TextBox 31"/>
                <p:cNvSpPr txBox="1"/>
                <p:nvPr/>
              </p:nvSpPr>
              <p:spPr>
                <a:xfrm>
                  <a:off x="4803765" y="4840817"/>
                  <a:ext cx="294597" cy="523220"/>
                </a:xfrm>
                <a:prstGeom prst="rect">
                  <a:avLst/>
                </a:prstGeom>
                <a:noFill/>
              </p:spPr>
              <p:txBody>
                <a:bodyPr wrap="none" rtlCol="0">
                  <a:spAutoFit/>
                </a:bodyPr>
                <a:lstStyle/>
                <a:p>
                  <a:r>
                    <a:rPr lang="en-US" sz="2800" dirty="0" smtClean="0"/>
                    <a:t>-</a:t>
                  </a:r>
                  <a:endParaRPr lang="en-US" sz="2800" dirty="0"/>
                </a:p>
              </p:txBody>
            </p:sp>
            <p:sp>
              <p:nvSpPr>
                <p:cNvPr id="34" name="TextBox 33"/>
                <p:cNvSpPr txBox="1"/>
                <p:nvPr/>
              </p:nvSpPr>
              <p:spPr>
                <a:xfrm>
                  <a:off x="5651500" y="4028420"/>
                  <a:ext cx="294597" cy="523220"/>
                </a:xfrm>
                <a:prstGeom prst="rect">
                  <a:avLst/>
                </a:prstGeom>
                <a:noFill/>
              </p:spPr>
              <p:txBody>
                <a:bodyPr wrap="none" rtlCol="0">
                  <a:spAutoFit/>
                </a:bodyPr>
                <a:lstStyle/>
                <a:p>
                  <a:r>
                    <a:rPr lang="en-US" sz="2800" dirty="0" smtClean="0"/>
                    <a:t>-</a:t>
                  </a:r>
                  <a:endParaRPr lang="en-US" sz="2800" dirty="0"/>
                </a:p>
              </p:txBody>
            </p:sp>
            <p:sp>
              <p:nvSpPr>
                <p:cNvPr id="37" name="TextBox 36"/>
                <p:cNvSpPr txBox="1"/>
                <p:nvPr/>
              </p:nvSpPr>
              <p:spPr>
                <a:xfrm>
                  <a:off x="4651365" y="4497917"/>
                  <a:ext cx="294597" cy="523220"/>
                </a:xfrm>
                <a:prstGeom prst="rect">
                  <a:avLst/>
                </a:prstGeom>
                <a:noFill/>
              </p:spPr>
              <p:txBody>
                <a:bodyPr wrap="none" rtlCol="0">
                  <a:spAutoFit/>
                </a:bodyPr>
                <a:lstStyle/>
                <a:p>
                  <a:r>
                    <a:rPr lang="en-US" sz="2800" dirty="0" smtClean="0"/>
                    <a:t>-</a:t>
                  </a:r>
                  <a:endParaRPr lang="en-US" sz="2800" dirty="0"/>
                </a:p>
              </p:txBody>
            </p:sp>
            <p:sp>
              <p:nvSpPr>
                <p:cNvPr id="39" name="TextBox 38"/>
                <p:cNvSpPr txBox="1"/>
                <p:nvPr/>
              </p:nvSpPr>
              <p:spPr>
                <a:xfrm>
                  <a:off x="5083165" y="4967817"/>
                  <a:ext cx="294597" cy="523220"/>
                </a:xfrm>
                <a:prstGeom prst="rect">
                  <a:avLst/>
                </a:prstGeom>
                <a:noFill/>
              </p:spPr>
              <p:txBody>
                <a:bodyPr wrap="none" rtlCol="0">
                  <a:spAutoFit/>
                </a:bodyPr>
                <a:lstStyle/>
                <a:p>
                  <a:r>
                    <a:rPr lang="en-US" sz="2800" dirty="0" smtClean="0"/>
                    <a:t>-</a:t>
                  </a:r>
                  <a:endParaRPr lang="en-US" sz="2800" dirty="0"/>
                </a:p>
              </p:txBody>
            </p:sp>
            <p:sp>
              <p:nvSpPr>
                <p:cNvPr id="40" name="TextBox 39"/>
                <p:cNvSpPr txBox="1"/>
                <p:nvPr/>
              </p:nvSpPr>
              <p:spPr>
                <a:xfrm>
                  <a:off x="5079999" y="3941637"/>
                  <a:ext cx="294597" cy="523220"/>
                </a:xfrm>
                <a:prstGeom prst="rect">
                  <a:avLst/>
                </a:prstGeom>
                <a:noFill/>
              </p:spPr>
              <p:txBody>
                <a:bodyPr wrap="none" rtlCol="0">
                  <a:spAutoFit/>
                </a:bodyPr>
                <a:lstStyle/>
                <a:p>
                  <a:r>
                    <a:rPr lang="en-US" sz="2800" dirty="0" smtClean="0"/>
                    <a:t>-</a:t>
                  </a:r>
                  <a:endParaRPr lang="en-US" sz="2800" dirty="0"/>
                </a:p>
              </p:txBody>
            </p:sp>
            <p:sp>
              <p:nvSpPr>
                <p:cNvPr id="43" name="Oval 42"/>
                <p:cNvSpPr/>
                <p:nvPr/>
              </p:nvSpPr>
              <p:spPr>
                <a:xfrm>
                  <a:off x="7180602" y="4856087"/>
                  <a:ext cx="1041400" cy="8763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8171202" y="5178274"/>
                  <a:ext cx="294597" cy="523220"/>
                </a:xfrm>
                <a:prstGeom prst="rect">
                  <a:avLst/>
                </a:prstGeom>
                <a:noFill/>
              </p:spPr>
              <p:txBody>
                <a:bodyPr wrap="none" rtlCol="0">
                  <a:spAutoFit/>
                </a:bodyPr>
                <a:lstStyle/>
                <a:p>
                  <a:r>
                    <a:rPr lang="en-US" sz="2800" dirty="0" smtClean="0"/>
                    <a:t>-</a:t>
                  </a:r>
                  <a:endParaRPr lang="en-US" sz="2800" dirty="0"/>
                </a:p>
              </p:txBody>
            </p:sp>
            <p:sp>
              <p:nvSpPr>
                <p:cNvPr id="46" name="TextBox 45"/>
                <p:cNvSpPr txBox="1"/>
                <p:nvPr/>
              </p:nvSpPr>
              <p:spPr>
                <a:xfrm>
                  <a:off x="7906999" y="5470777"/>
                  <a:ext cx="294597" cy="523220"/>
                </a:xfrm>
                <a:prstGeom prst="rect">
                  <a:avLst/>
                </a:prstGeom>
                <a:noFill/>
              </p:spPr>
              <p:txBody>
                <a:bodyPr wrap="none" rtlCol="0">
                  <a:spAutoFit/>
                </a:bodyPr>
                <a:lstStyle/>
                <a:p>
                  <a:r>
                    <a:rPr lang="en-US" sz="2800" dirty="0" smtClean="0"/>
                    <a:t>-</a:t>
                  </a:r>
                  <a:endParaRPr lang="en-US" sz="2800" dirty="0"/>
                </a:p>
              </p:txBody>
            </p:sp>
            <p:sp>
              <p:nvSpPr>
                <p:cNvPr id="47" name="TextBox 46"/>
                <p:cNvSpPr txBox="1"/>
                <p:nvPr/>
              </p:nvSpPr>
              <p:spPr>
                <a:xfrm>
                  <a:off x="8112803" y="4749397"/>
                  <a:ext cx="294597" cy="523220"/>
                </a:xfrm>
                <a:prstGeom prst="rect">
                  <a:avLst/>
                </a:prstGeom>
                <a:noFill/>
              </p:spPr>
              <p:txBody>
                <a:bodyPr wrap="none" rtlCol="0">
                  <a:spAutoFit/>
                </a:bodyPr>
                <a:lstStyle/>
                <a:p>
                  <a:r>
                    <a:rPr lang="en-US" sz="2800" dirty="0" smtClean="0"/>
                    <a:t>-</a:t>
                  </a:r>
                  <a:endParaRPr lang="en-US" sz="2800" dirty="0"/>
                </a:p>
              </p:txBody>
            </p:sp>
            <p:sp>
              <p:nvSpPr>
                <p:cNvPr id="48" name="TextBox 47"/>
                <p:cNvSpPr txBox="1"/>
                <p:nvPr/>
              </p:nvSpPr>
              <p:spPr>
                <a:xfrm>
                  <a:off x="7612402" y="4462387"/>
                  <a:ext cx="294597" cy="523220"/>
                </a:xfrm>
                <a:prstGeom prst="rect">
                  <a:avLst/>
                </a:prstGeom>
                <a:noFill/>
              </p:spPr>
              <p:txBody>
                <a:bodyPr wrap="none" rtlCol="0">
                  <a:spAutoFit/>
                </a:bodyPr>
                <a:lstStyle/>
                <a:p>
                  <a:r>
                    <a:rPr lang="en-US" sz="2800" dirty="0" smtClean="0"/>
                    <a:t>-</a:t>
                  </a:r>
                  <a:endParaRPr lang="en-US" sz="2800" dirty="0"/>
                </a:p>
              </p:txBody>
            </p:sp>
            <p:sp>
              <p:nvSpPr>
                <p:cNvPr id="50" name="TextBox 49"/>
                <p:cNvSpPr txBox="1"/>
                <p:nvPr/>
              </p:nvSpPr>
              <p:spPr>
                <a:xfrm>
                  <a:off x="6931703" y="4985607"/>
                  <a:ext cx="294597" cy="523220"/>
                </a:xfrm>
                <a:prstGeom prst="rect">
                  <a:avLst/>
                </a:prstGeom>
                <a:noFill/>
              </p:spPr>
              <p:txBody>
                <a:bodyPr wrap="none" rtlCol="0">
                  <a:spAutoFit/>
                </a:bodyPr>
                <a:lstStyle/>
                <a:p>
                  <a:r>
                    <a:rPr lang="en-US" sz="2800" dirty="0" smtClean="0"/>
                    <a:t>-</a:t>
                  </a:r>
                  <a:endParaRPr lang="en-US" sz="2800" dirty="0"/>
                </a:p>
              </p:txBody>
            </p:sp>
            <p:sp>
              <p:nvSpPr>
                <p:cNvPr id="54" name="TextBox 53"/>
                <p:cNvSpPr txBox="1"/>
                <p:nvPr/>
              </p:nvSpPr>
              <p:spPr>
                <a:xfrm>
                  <a:off x="7180601" y="4566104"/>
                  <a:ext cx="294597" cy="523220"/>
                </a:xfrm>
                <a:prstGeom prst="rect">
                  <a:avLst/>
                </a:prstGeom>
                <a:noFill/>
              </p:spPr>
              <p:txBody>
                <a:bodyPr wrap="none" rtlCol="0">
                  <a:spAutoFit/>
                </a:bodyPr>
                <a:lstStyle/>
                <a:p>
                  <a:r>
                    <a:rPr lang="en-US" sz="2800" dirty="0" smtClean="0"/>
                    <a:t>-</a:t>
                  </a:r>
                  <a:endParaRPr lang="en-US" sz="2800" dirty="0"/>
                </a:p>
              </p:txBody>
            </p:sp>
            <p:sp>
              <p:nvSpPr>
                <p:cNvPr id="57" name="TextBox 56"/>
                <p:cNvSpPr txBox="1"/>
                <p:nvPr/>
              </p:nvSpPr>
              <p:spPr>
                <a:xfrm>
                  <a:off x="7374267" y="5528784"/>
                  <a:ext cx="294597" cy="523220"/>
                </a:xfrm>
                <a:prstGeom prst="rect">
                  <a:avLst/>
                </a:prstGeom>
                <a:noFill/>
              </p:spPr>
              <p:txBody>
                <a:bodyPr wrap="none" rtlCol="0">
                  <a:spAutoFit/>
                </a:bodyPr>
                <a:lstStyle/>
                <a:p>
                  <a:r>
                    <a:rPr lang="en-US" sz="2800" dirty="0" smtClean="0"/>
                    <a:t>-</a:t>
                  </a:r>
                  <a:endParaRPr lang="en-US" sz="2800" dirty="0"/>
                </a:p>
              </p:txBody>
            </p:sp>
            <p:cxnSp>
              <p:nvCxnSpPr>
                <p:cNvPr id="67" name="Straight Arrow Connector 66"/>
                <p:cNvCxnSpPr/>
                <p:nvPr/>
              </p:nvCxnSpPr>
              <p:spPr>
                <a:xfrm rot="10800000" flipH="1">
                  <a:off x="2933699" y="3106752"/>
                  <a:ext cx="179455" cy="4314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0800000" flipH="1">
                  <a:off x="5615897" y="3917925"/>
                  <a:ext cx="193028" cy="287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10800000" flipH="1">
                  <a:off x="7810485" y="4462387"/>
                  <a:ext cx="193028" cy="287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2656076" y="4813642"/>
                  <a:ext cx="319615" cy="119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16200000" flipH="1">
                  <a:off x="5231006" y="5430902"/>
                  <a:ext cx="319615" cy="119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16200000" flipH="1">
                  <a:off x="7392260" y="5952410"/>
                  <a:ext cx="319615" cy="119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9" name="TextBox 58"/>
              <p:cNvSpPr txBox="1"/>
              <p:nvPr/>
            </p:nvSpPr>
            <p:spPr>
              <a:xfrm>
                <a:off x="7470097" y="3336148"/>
                <a:ext cx="278892" cy="461665"/>
              </a:xfrm>
              <a:prstGeom prst="rect">
                <a:avLst/>
              </a:prstGeom>
              <a:noFill/>
            </p:spPr>
            <p:txBody>
              <a:bodyPr wrap="none" rtlCol="0">
                <a:spAutoFit/>
              </a:bodyPr>
              <a:lstStyle/>
              <a:p>
                <a:r>
                  <a:rPr lang="en-US" sz="2400" dirty="0" smtClean="0"/>
                  <a:t>-</a:t>
                </a:r>
                <a:endParaRPr lang="en-US" dirty="0"/>
              </a:p>
            </p:txBody>
          </p:sp>
          <p:sp>
            <p:nvSpPr>
              <p:cNvPr id="66" name="TextBox 65"/>
              <p:cNvSpPr txBox="1"/>
              <p:nvPr/>
            </p:nvSpPr>
            <p:spPr>
              <a:xfrm>
                <a:off x="4208785" y="2435023"/>
                <a:ext cx="278892" cy="461665"/>
              </a:xfrm>
              <a:prstGeom prst="rect">
                <a:avLst/>
              </a:prstGeom>
              <a:noFill/>
            </p:spPr>
            <p:txBody>
              <a:bodyPr wrap="none" rtlCol="0">
                <a:spAutoFit/>
              </a:bodyPr>
              <a:lstStyle/>
              <a:p>
                <a:r>
                  <a:rPr lang="en-US" sz="2400" dirty="0" smtClean="0"/>
                  <a:t>-</a:t>
                </a:r>
                <a:endParaRPr lang="en-US" dirty="0"/>
              </a:p>
            </p:txBody>
          </p:sp>
          <p:sp>
            <p:nvSpPr>
              <p:cNvPr id="71" name="TextBox 70"/>
              <p:cNvSpPr txBox="1"/>
              <p:nvPr/>
            </p:nvSpPr>
            <p:spPr>
              <a:xfrm>
                <a:off x="3003336" y="3266930"/>
                <a:ext cx="278892" cy="461665"/>
              </a:xfrm>
              <a:prstGeom prst="rect">
                <a:avLst/>
              </a:prstGeom>
              <a:noFill/>
            </p:spPr>
            <p:txBody>
              <a:bodyPr wrap="none" rtlCol="0">
                <a:spAutoFit/>
              </a:bodyPr>
              <a:lstStyle/>
              <a:p>
                <a:r>
                  <a:rPr lang="en-US" sz="2400" dirty="0" smtClean="0"/>
                  <a:t>-</a:t>
                </a:r>
                <a:endParaRPr lang="en-US" dirty="0"/>
              </a:p>
            </p:txBody>
          </p:sp>
        </p:grpSp>
        <p:sp>
          <p:nvSpPr>
            <p:cNvPr id="77" name="TextBox 76"/>
            <p:cNvSpPr txBox="1"/>
            <p:nvPr/>
          </p:nvSpPr>
          <p:spPr>
            <a:xfrm>
              <a:off x="2781284" y="3268536"/>
              <a:ext cx="278892" cy="461665"/>
            </a:xfrm>
            <a:prstGeom prst="rect">
              <a:avLst/>
            </a:prstGeom>
            <a:noFill/>
          </p:spPr>
          <p:txBody>
            <a:bodyPr wrap="none" rtlCol="0">
              <a:spAutoFit/>
            </a:bodyPr>
            <a:lstStyle/>
            <a:p>
              <a:r>
                <a:rPr lang="en-US" sz="2400" dirty="0" smtClean="0"/>
                <a:t>-</a:t>
              </a:r>
              <a:endParaRPr lang="en-US" dirty="0"/>
            </a:p>
          </p:txBody>
        </p:sp>
        <p:sp>
          <p:nvSpPr>
            <p:cNvPr id="78" name="TextBox 77"/>
            <p:cNvSpPr txBox="1"/>
            <p:nvPr/>
          </p:nvSpPr>
          <p:spPr>
            <a:xfrm>
              <a:off x="3250422" y="3339359"/>
              <a:ext cx="278892" cy="461665"/>
            </a:xfrm>
            <a:prstGeom prst="rect">
              <a:avLst/>
            </a:prstGeom>
            <a:noFill/>
          </p:spPr>
          <p:txBody>
            <a:bodyPr wrap="none" rtlCol="0">
              <a:spAutoFit/>
            </a:bodyPr>
            <a:lstStyle/>
            <a:p>
              <a:r>
                <a:rPr lang="en-US" sz="2400" dirty="0" smtClean="0"/>
                <a:t>-</a:t>
              </a:r>
              <a:endParaRPr lang="en-US" dirty="0"/>
            </a:p>
          </p:txBody>
        </p:sp>
        <p:sp>
          <p:nvSpPr>
            <p:cNvPr id="79" name="TextBox 78"/>
            <p:cNvSpPr txBox="1"/>
            <p:nvPr/>
          </p:nvSpPr>
          <p:spPr>
            <a:xfrm>
              <a:off x="3110976" y="2130441"/>
              <a:ext cx="278892" cy="461665"/>
            </a:xfrm>
            <a:prstGeom prst="rect">
              <a:avLst/>
            </a:prstGeom>
            <a:noFill/>
          </p:spPr>
          <p:txBody>
            <a:bodyPr wrap="none" rtlCol="0">
              <a:spAutoFit/>
            </a:bodyPr>
            <a:lstStyle/>
            <a:p>
              <a:r>
                <a:rPr lang="en-US" sz="2400" dirty="0" smtClean="0"/>
                <a:t>-</a:t>
              </a:r>
              <a:endParaRPr lang="en-US" dirty="0"/>
            </a:p>
          </p:txBody>
        </p:sp>
        <p:sp>
          <p:nvSpPr>
            <p:cNvPr id="80" name="TextBox 79"/>
            <p:cNvSpPr txBox="1"/>
            <p:nvPr/>
          </p:nvSpPr>
          <p:spPr>
            <a:xfrm>
              <a:off x="3723357" y="3466581"/>
              <a:ext cx="278892" cy="461665"/>
            </a:xfrm>
            <a:prstGeom prst="rect">
              <a:avLst/>
            </a:prstGeom>
            <a:noFill/>
          </p:spPr>
          <p:txBody>
            <a:bodyPr wrap="none" rtlCol="0">
              <a:spAutoFit/>
            </a:bodyPr>
            <a:lstStyle/>
            <a:p>
              <a:r>
                <a:rPr lang="en-US" sz="2400" dirty="0" smtClean="0"/>
                <a:t>-</a:t>
              </a:r>
              <a:endParaRPr lang="en-US" dirty="0"/>
            </a:p>
          </p:txBody>
        </p:sp>
        <p:sp>
          <p:nvSpPr>
            <p:cNvPr id="81" name="TextBox 80"/>
            <p:cNvSpPr txBox="1"/>
            <p:nvPr/>
          </p:nvSpPr>
          <p:spPr>
            <a:xfrm>
              <a:off x="1616049" y="3396043"/>
              <a:ext cx="278892" cy="461665"/>
            </a:xfrm>
            <a:prstGeom prst="rect">
              <a:avLst/>
            </a:prstGeom>
            <a:noFill/>
          </p:spPr>
          <p:txBody>
            <a:bodyPr wrap="none" rtlCol="0">
              <a:spAutoFit/>
            </a:bodyPr>
            <a:lstStyle/>
            <a:p>
              <a:r>
                <a:rPr lang="en-US" sz="2400" dirty="0" smtClean="0"/>
                <a:t>-</a:t>
              </a:r>
              <a:endParaRPr lang="en-US" dirty="0"/>
            </a:p>
          </p:txBody>
        </p:sp>
        <p:sp>
          <p:nvSpPr>
            <p:cNvPr id="82" name="TextBox 81"/>
            <p:cNvSpPr txBox="1"/>
            <p:nvPr/>
          </p:nvSpPr>
          <p:spPr>
            <a:xfrm>
              <a:off x="3457419" y="3415378"/>
              <a:ext cx="278892" cy="461665"/>
            </a:xfrm>
            <a:prstGeom prst="rect">
              <a:avLst/>
            </a:prstGeom>
            <a:noFill/>
          </p:spPr>
          <p:txBody>
            <a:bodyPr wrap="none" rtlCol="0">
              <a:spAutoFit/>
            </a:bodyPr>
            <a:lstStyle/>
            <a:p>
              <a:r>
                <a:rPr lang="en-US" sz="2400" dirty="0" smtClean="0"/>
                <a:t>-</a:t>
              </a:r>
              <a:endParaRPr lang="en-US" dirty="0"/>
            </a:p>
          </p:txBody>
        </p:sp>
        <p:sp>
          <p:nvSpPr>
            <p:cNvPr id="83" name="TextBox 82"/>
            <p:cNvSpPr txBox="1"/>
            <p:nvPr/>
          </p:nvSpPr>
          <p:spPr>
            <a:xfrm>
              <a:off x="3839057" y="2267691"/>
              <a:ext cx="278892" cy="461665"/>
            </a:xfrm>
            <a:prstGeom prst="rect">
              <a:avLst/>
            </a:prstGeom>
            <a:noFill/>
          </p:spPr>
          <p:txBody>
            <a:bodyPr wrap="none" rtlCol="0">
              <a:spAutoFit/>
            </a:bodyPr>
            <a:lstStyle/>
            <a:p>
              <a:r>
                <a:rPr lang="en-US" sz="2400" dirty="0" smtClean="0"/>
                <a:t>-</a:t>
              </a:r>
              <a:endParaRPr lang="en-US" dirty="0"/>
            </a:p>
          </p:txBody>
        </p:sp>
        <p:sp>
          <p:nvSpPr>
            <p:cNvPr id="84" name="TextBox 83"/>
            <p:cNvSpPr txBox="1"/>
            <p:nvPr/>
          </p:nvSpPr>
          <p:spPr>
            <a:xfrm>
              <a:off x="2847281" y="2037266"/>
              <a:ext cx="278892" cy="461665"/>
            </a:xfrm>
            <a:prstGeom prst="rect">
              <a:avLst/>
            </a:prstGeom>
            <a:noFill/>
          </p:spPr>
          <p:txBody>
            <a:bodyPr wrap="none" rtlCol="0">
              <a:spAutoFit/>
            </a:bodyPr>
            <a:lstStyle/>
            <a:p>
              <a:r>
                <a:rPr lang="en-US" sz="2400" dirty="0" smtClean="0"/>
                <a:t>-</a:t>
              </a:r>
              <a:endParaRPr lang="en-US" dirty="0"/>
            </a:p>
          </p:txBody>
        </p:sp>
        <p:sp>
          <p:nvSpPr>
            <p:cNvPr id="85" name="TextBox 84"/>
            <p:cNvSpPr txBox="1"/>
            <p:nvPr/>
          </p:nvSpPr>
          <p:spPr>
            <a:xfrm>
              <a:off x="5670479" y="4278756"/>
              <a:ext cx="278892" cy="461665"/>
            </a:xfrm>
            <a:prstGeom prst="rect">
              <a:avLst/>
            </a:prstGeom>
            <a:noFill/>
          </p:spPr>
          <p:txBody>
            <a:bodyPr wrap="none" rtlCol="0">
              <a:spAutoFit/>
            </a:bodyPr>
            <a:lstStyle/>
            <a:p>
              <a:r>
                <a:rPr lang="en-US" sz="2400" dirty="0" smtClean="0"/>
                <a:t>-</a:t>
              </a:r>
              <a:endParaRPr lang="en-US" dirty="0"/>
            </a:p>
          </p:txBody>
        </p:sp>
        <p:sp>
          <p:nvSpPr>
            <p:cNvPr id="86" name="TextBox 85"/>
            <p:cNvSpPr txBox="1"/>
            <p:nvPr/>
          </p:nvSpPr>
          <p:spPr>
            <a:xfrm>
              <a:off x="5377078" y="4151756"/>
              <a:ext cx="278892" cy="461665"/>
            </a:xfrm>
            <a:prstGeom prst="rect">
              <a:avLst/>
            </a:prstGeom>
            <a:noFill/>
          </p:spPr>
          <p:txBody>
            <a:bodyPr wrap="none" rtlCol="0">
              <a:spAutoFit/>
            </a:bodyPr>
            <a:lstStyle/>
            <a:p>
              <a:r>
                <a:rPr lang="en-US" sz="2400" dirty="0" smtClean="0"/>
                <a:t>-</a:t>
              </a:r>
              <a:endParaRPr lang="en-US" dirty="0"/>
            </a:p>
          </p:txBody>
        </p:sp>
        <p:sp>
          <p:nvSpPr>
            <p:cNvPr id="87" name="TextBox 86"/>
            <p:cNvSpPr txBox="1"/>
            <p:nvPr/>
          </p:nvSpPr>
          <p:spPr>
            <a:xfrm>
              <a:off x="5809925" y="3025724"/>
              <a:ext cx="278892" cy="461665"/>
            </a:xfrm>
            <a:prstGeom prst="rect">
              <a:avLst/>
            </a:prstGeom>
            <a:noFill/>
          </p:spPr>
          <p:txBody>
            <a:bodyPr wrap="none" rtlCol="0">
              <a:spAutoFit/>
            </a:bodyPr>
            <a:lstStyle/>
            <a:p>
              <a:r>
                <a:rPr lang="en-US" sz="2400" dirty="0" smtClean="0"/>
                <a:t>-</a:t>
              </a:r>
              <a:endParaRPr lang="en-US" dirty="0"/>
            </a:p>
          </p:txBody>
        </p:sp>
        <p:sp>
          <p:nvSpPr>
            <p:cNvPr id="88" name="TextBox 87"/>
            <p:cNvSpPr txBox="1"/>
            <p:nvPr/>
          </p:nvSpPr>
          <p:spPr>
            <a:xfrm>
              <a:off x="5784017" y="2943361"/>
              <a:ext cx="278892" cy="461665"/>
            </a:xfrm>
            <a:prstGeom prst="rect">
              <a:avLst/>
            </a:prstGeom>
            <a:noFill/>
          </p:spPr>
          <p:txBody>
            <a:bodyPr wrap="none" rtlCol="0">
              <a:spAutoFit/>
            </a:bodyPr>
            <a:lstStyle/>
            <a:p>
              <a:r>
                <a:rPr lang="en-US" sz="2400" dirty="0" smtClean="0"/>
                <a:t>-</a:t>
              </a:r>
              <a:endParaRPr lang="en-US" dirty="0"/>
            </a:p>
          </p:txBody>
        </p:sp>
        <p:sp>
          <p:nvSpPr>
            <p:cNvPr id="89" name="TextBox 88"/>
            <p:cNvSpPr txBox="1"/>
            <p:nvPr/>
          </p:nvSpPr>
          <p:spPr>
            <a:xfrm>
              <a:off x="5949371" y="4286366"/>
              <a:ext cx="278892" cy="461665"/>
            </a:xfrm>
            <a:prstGeom prst="rect">
              <a:avLst/>
            </a:prstGeom>
            <a:noFill/>
          </p:spPr>
          <p:txBody>
            <a:bodyPr wrap="none" rtlCol="0">
              <a:spAutoFit/>
            </a:bodyPr>
            <a:lstStyle/>
            <a:p>
              <a:r>
                <a:rPr lang="en-US" sz="2400" dirty="0" smtClean="0"/>
                <a:t>-</a:t>
              </a:r>
              <a:endParaRPr lang="en-US" dirty="0"/>
            </a:p>
          </p:txBody>
        </p:sp>
        <p:sp>
          <p:nvSpPr>
            <p:cNvPr id="90" name="TextBox 89"/>
            <p:cNvSpPr txBox="1"/>
            <p:nvPr/>
          </p:nvSpPr>
          <p:spPr>
            <a:xfrm>
              <a:off x="6507155" y="3182141"/>
              <a:ext cx="278892" cy="461665"/>
            </a:xfrm>
            <a:prstGeom prst="rect">
              <a:avLst/>
            </a:prstGeom>
            <a:noFill/>
          </p:spPr>
          <p:txBody>
            <a:bodyPr wrap="none" rtlCol="0">
              <a:spAutoFit/>
            </a:bodyPr>
            <a:lstStyle/>
            <a:p>
              <a:r>
                <a:rPr lang="en-US" sz="2400" dirty="0" smtClean="0"/>
                <a:t>-</a:t>
              </a:r>
              <a:endParaRPr lang="en-US" dirty="0"/>
            </a:p>
          </p:txBody>
        </p:sp>
        <p:sp>
          <p:nvSpPr>
            <p:cNvPr id="91" name="TextBox 90"/>
            <p:cNvSpPr txBox="1"/>
            <p:nvPr/>
          </p:nvSpPr>
          <p:spPr>
            <a:xfrm>
              <a:off x="6228263" y="3094802"/>
              <a:ext cx="278892" cy="461665"/>
            </a:xfrm>
            <a:prstGeom prst="rect">
              <a:avLst/>
            </a:prstGeom>
            <a:noFill/>
          </p:spPr>
          <p:txBody>
            <a:bodyPr wrap="none" rtlCol="0">
              <a:spAutoFit/>
            </a:bodyPr>
            <a:lstStyle/>
            <a:p>
              <a:r>
                <a:rPr lang="en-US" sz="2400" dirty="0" smtClean="0"/>
                <a:t>-</a:t>
              </a:r>
              <a:endParaRPr lang="en-US" dirty="0"/>
            </a:p>
          </p:txBody>
        </p:sp>
        <p:sp>
          <p:nvSpPr>
            <p:cNvPr id="92" name="TextBox 91"/>
            <p:cNvSpPr txBox="1"/>
            <p:nvPr/>
          </p:nvSpPr>
          <p:spPr>
            <a:xfrm>
              <a:off x="5670479" y="3025724"/>
              <a:ext cx="278892" cy="461665"/>
            </a:xfrm>
            <a:prstGeom prst="rect">
              <a:avLst/>
            </a:prstGeom>
            <a:noFill/>
          </p:spPr>
          <p:txBody>
            <a:bodyPr wrap="none" rtlCol="0">
              <a:spAutoFit/>
            </a:bodyPr>
            <a:lstStyle/>
            <a:p>
              <a:r>
                <a:rPr lang="en-US" sz="2400" dirty="0" smtClean="0"/>
                <a:t>-</a:t>
              </a:r>
              <a:endParaRPr lang="en-US" dirty="0"/>
            </a:p>
          </p:txBody>
        </p:sp>
        <p:sp>
          <p:nvSpPr>
            <p:cNvPr id="93" name="TextBox 92"/>
            <p:cNvSpPr txBox="1"/>
            <p:nvPr/>
          </p:nvSpPr>
          <p:spPr>
            <a:xfrm>
              <a:off x="4069339" y="3620301"/>
              <a:ext cx="278892" cy="461665"/>
            </a:xfrm>
            <a:prstGeom prst="rect">
              <a:avLst/>
            </a:prstGeom>
            <a:noFill/>
          </p:spPr>
          <p:txBody>
            <a:bodyPr wrap="none" rtlCol="0">
              <a:spAutoFit/>
            </a:bodyPr>
            <a:lstStyle/>
            <a:p>
              <a:r>
                <a:rPr lang="en-US" sz="2400" dirty="0" smtClean="0"/>
                <a:t>-</a:t>
              </a:r>
              <a:endParaRPr lang="en-US" dirty="0"/>
            </a:p>
          </p:txBody>
        </p:sp>
        <p:sp>
          <p:nvSpPr>
            <p:cNvPr id="94" name="TextBox 93"/>
            <p:cNvSpPr txBox="1"/>
            <p:nvPr/>
          </p:nvSpPr>
          <p:spPr>
            <a:xfrm>
              <a:off x="6380663" y="4366317"/>
              <a:ext cx="278892" cy="461665"/>
            </a:xfrm>
            <a:prstGeom prst="rect">
              <a:avLst/>
            </a:prstGeom>
            <a:noFill/>
          </p:spPr>
          <p:txBody>
            <a:bodyPr wrap="none" rtlCol="0">
              <a:spAutoFit/>
            </a:bodyPr>
            <a:lstStyle/>
            <a:p>
              <a:r>
                <a:rPr lang="en-US" sz="2400" dirty="0" smtClean="0"/>
                <a:t>-</a:t>
              </a:r>
              <a:endParaRPr lang="en-US" dirty="0"/>
            </a:p>
          </p:txBody>
        </p:sp>
        <p:sp>
          <p:nvSpPr>
            <p:cNvPr id="95" name="TextBox 94"/>
            <p:cNvSpPr txBox="1"/>
            <p:nvPr/>
          </p:nvSpPr>
          <p:spPr>
            <a:xfrm>
              <a:off x="3441714" y="2194878"/>
              <a:ext cx="294597" cy="461665"/>
            </a:xfrm>
            <a:prstGeom prst="rect">
              <a:avLst/>
            </a:prstGeom>
            <a:noFill/>
          </p:spPr>
          <p:txBody>
            <a:bodyPr wrap="square" rtlCol="0">
              <a:spAutoFit/>
            </a:bodyPr>
            <a:lstStyle/>
            <a:p>
              <a:r>
                <a:rPr lang="en-US" sz="2400" dirty="0" smtClean="0"/>
                <a:t>-</a:t>
              </a:r>
              <a:endParaRPr lang="en-US" dirty="0"/>
            </a:p>
          </p:txBody>
        </p:sp>
        <p:sp>
          <p:nvSpPr>
            <p:cNvPr id="96" name="TextBox 95"/>
            <p:cNvSpPr txBox="1"/>
            <p:nvPr/>
          </p:nvSpPr>
          <p:spPr>
            <a:xfrm>
              <a:off x="7526660" y="4551696"/>
              <a:ext cx="278892" cy="461665"/>
            </a:xfrm>
            <a:prstGeom prst="rect">
              <a:avLst/>
            </a:prstGeom>
            <a:noFill/>
          </p:spPr>
          <p:txBody>
            <a:bodyPr wrap="none" rtlCol="0">
              <a:spAutoFit/>
            </a:bodyPr>
            <a:lstStyle/>
            <a:p>
              <a:r>
                <a:rPr lang="en-US" sz="2400" dirty="0" smtClean="0"/>
                <a:t>-</a:t>
              </a:r>
              <a:endParaRPr lang="en-US" dirty="0"/>
            </a:p>
          </p:txBody>
        </p:sp>
      </p:grpSp>
      <p:sp>
        <p:nvSpPr>
          <p:cNvPr id="97" name="TextBox 96"/>
          <p:cNvSpPr txBox="1"/>
          <p:nvPr/>
        </p:nvSpPr>
        <p:spPr>
          <a:xfrm>
            <a:off x="605984" y="4805857"/>
            <a:ext cx="7547400" cy="1384995"/>
          </a:xfrm>
          <a:prstGeom prst="rect">
            <a:avLst/>
          </a:prstGeom>
          <a:noFill/>
        </p:spPr>
        <p:txBody>
          <a:bodyPr wrap="square" rtlCol="0">
            <a:spAutoFit/>
          </a:bodyPr>
          <a:lstStyle/>
          <a:p>
            <a:r>
              <a:rPr lang="en-US" sz="2800" dirty="0" smtClean="0"/>
              <a:t>Red blood cells export cholesterol sulfate to the capillary wall, supplying it with cholesterol, sulfate, and negative charge </a:t>
            </a:r>
            <a:endParaRPr lang="en-US" sz="2800" dirty="0"/>
          </a:p>
        </p:txBody>
      </p:sp>
      <p:sp>
        <p:nvSpPr>
          <p:cNvPr id="35" name="TextBox 34"/>
          <p:cNvSpPr txBox="1"/>
          <p:nvPr/>
        </p:nvSpPr>
        <p:spPr>
          <a:xfrm>
            <a:off x="152142" y="6161282"/>
            <a:ext cx="5730680" cy="461665"/>
          </a:xfrm>
          <a:prstGeom prst="rect">
            <a:avLst/>
          </a:prstGeom>
          <a:noFill/>
        </p:spPr>
        <p:txBody>
          <a:bodyPr wrap="none" rtlCol="0">
            <a:spAutoFit/>
          </a:bodyPr>
          <a:lstStyle/>
          <a:p>
            <a:r>
              <a:rPr lang="en-US" sz="2400" dirty="0" smtClean="0">
                <a:solidFill>
                  <a:srgbClr val="FF0000"/>
                </a:solidFill>
              </a:rPr>
              <a:t>*</a:t>
            </a:r>
            <a:r>
              <a:rPr lang="en-US" sz="2000" dirty="0" smtClean="0"/>
              <a:t> Davidson and Seneff, </a:t>
            </a:r>
            <a:r>
              <a:rPr lang="pl-PL" sz="2000" dirty="0" err="1"/>
              <a:t>Entropy</a:t>
            </a:r>
            <a:r>
              <a:rPr lang="pl-PL" sz="2000" dirty="0"/>
              <a:t> 14, 1399-1442, </a:t>
            </a:r>
            <a:r>
              <a:rPr lang="pl-PL" sz="2000" dirty="0" smtClean="0"/>
              <a:t>2012</a:t>
            </a:r>
            <a:endParaRPr lang="en-US" sz="2000" dirty="0"/>
          </a:p>
        </p:txBody>
      </p:sp>
    </p:spTree>
    <p:extLst>
      <p:ext uri="{BB962C8B-B14F-4D97-AF65-F5344CB8AC3E}">
        <p14:creationId xmlns:p14="http://schemas.microsoft.com/office/powerpoint/2010/main" val="3221841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335"/>
            <a:ext cx="8229600" cy="1143000"/>
          </a:xfrm>
        </p:spPr>
        <p:txBody>
          <a:bodyPr/>
          <a:lstStyle/>
          <a:p>
            <a:r>
              <a:rPr lang="en-US" b="1" dirty="0" smtClean="0"/>
              <a:t>They Knew a Long Time Ago</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64706" y="1294348"/>
            <a:ext cx="5270214" cy="4456847"/>
          </a:xfrm>
        </p:spPr>
        <p:txBody>
          <a:bodyPr>
            <a:normAutofit lnSpcReduction="10000"/>
          </a:bodyPr>
          <a:lstStyle/>
          <a:p>
            <a:r>
              <a:rPr lang="en-US" dirty="0" smtClean="0"/>
              <a:t>Article published in 1960</a:t>
            </a:r>
          </a:p>
          <a:p>
            <a:r>
              <a:rPr lang="en-US" dirty="0" smtClean="0"/>
              <a:t>Fed  cholesterol to monkeys</a:t>
            </a:r>
          </a:p>
          <a:p>
            <a:pPr lvl="1"/>
            <a:r>
              <a:rPr lang="en-US" dirty="0" smtClean="0"/>
              <a:t> Induced atherosclerosis</a:t>
            </a:r>
          </a:p>
          <a:p>
            <a:r>
              <a:rPr lang="en-US" dirty="0" smtClean="0"/>
              <a:t>If sulfur-containing nutrients                                          are added, atherosclerosis is                              prevented</a:t>
            </a:r>
          </a:p>
          <a:p>
            <a:r>
              <a:rPr lang="en-US" dirty="0" smtClean="0"/>
              <a:t>These nutrients provide source of sulfate to enable cholesterol transport</a:t>
            </a:r>
            <a:endParaRPr lang="en-US" dirty="0"/>
          </a:p>
        </p:txBody>
      </p:sp>
      <p:sp>
        <p:nvSpPr>
          <p:cNvPr id="4" name="TextBox 3"/>
          <p:cNvSpPr txBox="1"/>
          <p:nvPr/>
        </p:nvSpPr>
        <p:spPr>
          <a:xfrm>
            <a:off x="123825" y="6216590"/>
            <a:ext cx="5782778" cy="400110"/>
          </a:xfrm>
          <a:prstGeom prst="rect">
            <a:avLst/>
          </a:prstGeom>
          <a:noFill/>
        </p:spPr>
        <p:txBody>
          <a:bodyPr wrap="none" rtlCol="0">
            <a:spAutoFit/>
          </a:bodyPr>
          <a:lstStyle/>
          <a:p>
            <a:r>
              <a:rPr lang="en-US" sz="2000" dirty="0" smtClean="0">
                <a:solidFill>
                  <a:srgbClr val="FF0000"/>
                </a:solidFill>
              </a:rPr>
              <a:t>*</a:t>
            </a:r>
            <a:r>
              <a:rPr lang="en-US" sz="2000" dirty="0" smtClean="0"/>
              <a:t> G.V. Mann et al., Am. J. </a:t>
            </a:r>
            <a:r>
              <a:rPr lang="en-US" sz="2000" dirty="0" err="1" smtClean="0"/>
              <a:t>Clin</a:t>
            </a:r>
            <a:r>
              <a:rPr lang="en-US" sz="2000" dirty="0" smtClean="0"/>
              <a:t>. </a:t>
            </a:r>
            <a:r>
              <a:rPr lang="en-US" sz="2000" dirty="0" err="1" smtClean="0"/>
              <a:t>Nutr</a:t>
            </a:r>
            <a:r>
              <a:rPr lang="en-US" sz="2000" dirty="0" smtClean="0"/>
              <a:t>. 8, 491-497, </a:t>
            </a:r>
            <a:r>
              <a:rPr lang="en-US" sz="2000" i="1" dirty="0" smtClean="0">
                <a:solidFill>
                  <a:srgbClr val="FF0000"/>
                </a:solidFill>
              </a:rPr>
              <a:t>1960</a:t>
            </a:r>
            <a:endParaRPr lang="en-US" sz="2000" dirty="0"/>
          </a:p>
        </p:txBody>
      </p:sp>
      <p:pic>
        <p:nvPicPr>
          <p:cNvPr id="5" name="Picture 4" descr="South_American_Monk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506" y="1417638"/>
            <a:ext cx="3175000" cy="4229100"/>
          </a:xfrm>
          <a:prstGeom prst="rect">
            <a:avLst/>
          </a:prstGeom>
        </p:spPr>
      </p:pic>
    </p:spTree>
    <p:extLst>
      <p:ext uri="{BB962C8B-B14F-4D97-AF65-F5344CB8AC3E}">
        <p14:creationId xmlns:p14="http://schemas.microsoft.com/office/powerpoint/2010/main" val="2374929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olesterol_sulfa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714144"/>
            <a:ext cx="5466521" cy="3810000"/>
          </a:xfrm>
          <a:prstGeom prst="rect">
            <a:avLst/>
          </a:prstGeom>
        </p:spPr>
      </p:pic>
      <p:sp>
        <p:nvSpPr>
          <p:cNvPr id="8" name="Content Placeholder 7"/>
          <p:cNvSpPr>
            <a:spLocks noGrp="1"/>
          </p:cNvSpPr>
          <p:nvPr>
            <p:ph idx="1"/>
          </p:nvPr>
        </p:nvSpPr>
        <p:spPr>
          <a:xfrm>
            <a:off x="-1" y="5395259"/>
            <a:ext cx="9025637" cy="1300923"/>
          </a:xfrm>
        </p:spPr>
        <p:txBody>
          <a:bodyPr>
            <a:normAutofit fontScale="92500"/>
          </a:bodyPr>
          <a:lstStyle/>
          <a:p>
            <a:r>
              <a:rPr lang="en-US" dirty="0" smtClean="0"/>
              <a:t>These are all sulfated for transport in the blood</a:t>
            </a:r>
          </a:p>
          <a:p>
            <a:r>
              <a:rPr lang="en-US" dirty="0" smtClean="0"/>
              <a:t>Is sulfate transport an important role that they play??</a:t>
            </a:r>
            <a:endParaRPr lang="en-US" dirty="0"/>
          </a:p>
        </p:txBody>
      </p:sp>
      <p:pic>
        <p:nvPicPr>
          <p:cNvPr id="6" name="Picture 5" descr="serotonin_sulf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454" y="1185333"/>
            <a:ext cx="3338811" cy="3338811"/>
          </a:xfrm>
          <a:prstGeom prst="rect">
            <a:avLst/>
          </a:prstGeom>
        </p:spPr>
      </p:pic>
      <p:sp>
        <p:nvSpPr>
          <p:cNvPr id="2" name="Title 1"/>
          <p:cNvSpPr>
            <a:spLocks noGrp="1"/>
          </p:cNvSpPr>
          <p:nvPr>
            <p:ph type="title"/>
          </p:nvPr>
        </p:nvSpPr>
        <p:spPr>
          <a:xfrm>
            <a:off x="457200" y="0"/>
            <a:ext cx="8229600" cy="1143000"/>
          </a:xfrm>
        </p:spPr>
        <p:txBody>
          <a:bodyPr/>
          <a:lstStyle/>
          <a:p>
            <a:r>
              <a:rPr lang="en-US" b="1" dirty="0" err="1" smtClean="0"/>
              <a:t>Sulfation</a:t>
            </a:r>
            <a:r>
              <a:rPr lang="en-US" b="1" dirty="0" smtClean="0"/>
              <a:t> as Sulfate Transport</a:t>
            </a:r>
            <a:endParaRPr lang="en-US" b="1" dirty="0"/>
          </a:p>
        </p:txBody>
      </p:sp>
      <p:sp>
        <p:nvSpPr>
          <p:cNvPr id="9" name="TextBox 8"/>
          <p:cNvSpPr txBox="1"/>
          <p:nvPr/>
        </p:nvSpPr>
        <p:spPr>
          <a:xfrm>
            <a:off x="1642534" y="1288403"/>
            <a:ext cx="1289686" cy="461665"/>
          </a:xfrm>
          <a:prstGeom prst="rect">
            <a:avLst/>
          </a:prstGeom>
          <a:noFill/>
        </p:spPr>
        <p:txBody>
          <a:bodyPr wrap="none" rtlCol="0">
            <a:spAutoFit/>
          </a:bodyPr>
          <a:lstStyle/>
          <a:p>
            <a:r>
              <a:rPr lang="en-US" sz="2400" b="1" dirty="0" smtClean="0"/>
              <a:t>STEROLS</a:t>
            </a:r>
            <a:endParaRPr lang="en-US" sz="2400" b="1" dirty="0"/>
          </a:p>
        </p:txBody>
      </p:sp>
      <p:sp>
        <p:nvSpPr>
          <p:cNvPr id="10" name="TextBox 9"/>
          <p:cNvSpPr txBox="1"/>
          <p:nvPr/>
        </p:nvSpPr>
        <p:spPr>
          <a:xfrm>
            <a:off x="5190782" y="1186805"/>
            <a:ext cx="3237184" cy="830997"/>
          </a:xfrm>
          <a:prstGeom prst="rect">
            <a:avLst/>
          </a:prstGeom>
          <a:noFill/>
        </p:spPr>
        <p:txBody>
          <a:bodyPr wrap="none" rtlCol="0">
            <a:spAutoFit/>
          </a:bodyPr>
          <a:lstStyle/>
          <a:p>
            <a:pPr algn="ctr"/>
            <a:r>
              <a:rPr lang="en-US" sz="2400" b="1" dirty="0" smtClean="0"/>
              <a:t>NEUROTRANSMITTERS/</a:t>
            </a:r>
          </a:p>
          <a:p>
            <a:pPr algn="ctr"/>
            <a:r>
              <a:rPr lang="en-US" sz="2400" b="1" dirty="0" smtClean="0"/>
              <a:t>HORMONES</a:t>
            </a:r>
            <a:endParaRPr lang="en-US" sz="2400" b="1" dirty="0"/>
          </a:p>
        </p:txBody>
      </p:sp>
      <p:sp>
        <p:nvSpPr>
          <p:cNvPr id="11" name="TextBox 10"/>
          <p:cNvSpPr txBox="1"/>
          <p:nvPr/>
        </p:nvSpPr>
        <p:spPr>
          <a:xfrm>
            <a:off x="1253068" y="1786969"/>
            <a:ext cx="2553554" cy="461665"/>
          </a:xfrm>
          <a:prstGeom prst="rect">
            <a:avLst/>
          </a:prstGeom>
          <a:noFill/>
        </p:spPr>
        <p:txBody>
          <a:bodyPr wrap="none" rtlCol="0">
            <a:spAutoFit/>
          </a:bodyPr>
          <a:lstStyle/>
          <a:p>
            <a:r>
              <a:rPr lang="en-US" sz="2400" b="1" dirty="0"/>
              <a:t>c</a:t>
            </a:r>
            <a:r>
              <a:rPr lang="en-US" sz="2400" b="1" dirty="0" smtClean="0"/>
              <a:t>holesterol sulfate</a:t>
            </a:r>
            <a:endParaRPr lang="en-US" sz="2400" b="1" dirty="0"/>
          </a:p>
        </p:txBody>
      </p:sp>
      <p:sp>
        <p:nvSpPr>
          <p:cNvPr id="12" name="TextBox 11"/>
          <p:cNvSpPr txBox="1"/>
          <p:nvPr/>
        </p:nvSpPr>
        <p:spPr>
          <a:xfrm>
            <a:off x="5874412" y="3209369"/>
            <a:ext cx="2359390" cy="461665"/>
          </a:xfrm>
          <a:prstGeom prst="rect">
            <a:avLst/>
          </a:prstGeom>
          <a:noFill/>
        </p:spPr>
        <p:txBody>
          <a:bodyPr wrap="none" rtlCol="0">
            <a:spAutoFit/>
          </a:bodyPr>
          <a:lstStyle/>
          <a:p>
            <a:r>
              <a:rPr lang="en-US" sz="2400" b="1" dirty="0" smtClean="0"/>
              <a:t>Serotonin sulfate</a:t>
            </a:r>
            <a:endParaRPr lang="en-US" sz="2400" b="1" dirty="0"/>
          </a:p>
        </p:txBody>
      </p:sp>
      <p:sp>
        <p:nvSpPr>
          <p:cNvPr id="13" name="TextBox 12"/>
          <p:cNvSpPr txBox="1"/>
          <p:nvPr/>
        </p:nvSpPr>
        <p:spPr>
          <a:xfrm>
            <a:off x="6018833" y="3721037"/>
            <a:ext cx="2409133" cy="1569660"/>
          </a:xfrm>
          <a:prstGeom prst="rect">
            <a:avLst/>
          </a:prstGeom>
          <a:noFill/>
        </p:spPr>
        <p:txBody>
          <a:bodyPr wrap="none" rtlCol="0">
            <a:spAutoFit/>
          </a:bodyPr>
          <a:lstStyle/>
          <a:p>
            <a:r>
              <a:rPr lang="en-US" sz="2400" b="1" dirty="0" smtClean="0"/>
              <a:t>Melatonin</a:t>
            </a:r>
          </a:p>
          <a:p>
            <a:r>
              <a:rPr lang="en-US" sz="2400" b="1" dirty="0" smtClean="0"/>
              <a:t>Adrenalin</a:t>
            </a:r>
          </a:p>
          <a:p>
            <a:r>
              <a:rPr lang="en-US" sz="2400" b="1" dirty="0" smtClean="0"/>
              <a:t>Dopamine</a:t>
            </a:r>
          </a:p>
          <a:p>
            <a:r>
              <a:rPr lang="en-US" sz="2400" b="1" dirty="0" smtClean="0"/>
              <a:t>Thyroid hormone</a:t>
            </a:r>
          </a:p>
        </p:txBody>
      </p:sp>
      <p:sp>
        <p:nvSpPr>
          <p:cNvPr id="14" name="TextBox 13"/>
          <p:cNvSpPr txBox="1"/>
          <p:nvPr/>
        </p:nvSpPr>
        <p:spPr>
          <a:xfrm>
            <a:off x="1028634" y="3517837"/>
            <a:ext cx="1903586" cy="2308324"/>
          </a:xfrm>
          <a:prstGeom prst="rect">
            <a:avLst/>
          </a:prstGeom>
          <a:noFill/>
        </p:spPr>
        <p:txBody>
          <a:bodyPr wrap="none" rtlCol="0">
            <a:spAutoFit/>
          </a:bodyPr>
          <a:lstStyle/>
          <a:p>
            <a:r>
              <a:rPr lang="en-US" sz="2400" b="1" dirty="0" smtClean="0"/>
              <a:t>DHEA</a:t>
            </a:r>
          </a:p>
          <a:p>
            <a:r>
              <a:rPr lang="en-US" sz="2400" b="1" dirty="0" smtClean="0"/>
              <a:t>Cortisol</a:t>
            </a:r>
          </a:p>
          <a:p>
            <a:r>
              <a:rPr lang="en-US" sz="2400" b="1" dirty="0" smtClean="0"/>
              <a:t>Estrogen</a:t>
            </a:r>
          </a:p>
          <a:p>
            <a:r>
              <a:rPr lang="en-US" sz="2400" b="1" dirty="0" smtClean="0"/>
              <a:t>Progesterone</a:t>
            </a:r>
          </a:p>
          <a:p>
            <a:r>
              <a:rPr lang="en-US" sz="2400" b="1" dirty="0" smtClean="0"/>
              <a:t>Testosterone</a:t>
            </a:r>
          </a:p>
          <a:p>
            <a:r>
              <a:rPr lang="en-US" sz="2400" b="1" dirty="0" smtClean="0"/>
              <a:t> </a:t>
            </a:r>
          </a:p>
        </p:txBody>
      </p:sp>
      <p:sp>
        <p:nvSpPr>
          <p:cNvPr id="15" name="TextBox 14"/>
          <p:cNvSpPr txBox="1"/>
          <p:nvPr/>
        </p:nvSpPr>
        <p:spPr>
          <a:xfrm>
            <a:off x="3287820" y="3693146"/>
            <a:ext cx="1455597" cy="830997"/>
          </a:xfrm>
          <a:prstGeom prst="rect">
            <a:avLst/>
          </a:prstGeom>
          <a:noFill/>
        </p:spPr>
        <p:txBody>
          <a:bodyPr wrap="none" rtlCol="0">
            <a:spAutoFit/>
          </a:bodyPr>
          <a:lstStyle/>
          <a:p>
            <a:r>
              <a:rPr lang="en-US" sz="2400" b="1" dirty="0" smtClean="0"/>
              <a:t>Vitamin D</a:t>
            </a:r>
          </a:p>
          <a:p>
            <a:r>
              <a:rPr lang="en-US" sz="2400" b="1" dirty="0" smtClean="0"/>
              <a:t>Vitamin C</a:t>
            </a:r>
            <a:endParaRPr lang="en-US" sz="2400" b="1" dirty="0"/>
          </a:p>
        </p:txBody>
      </p:sp>
    </p:spTree>
    <p:extLst>
      <p:ext uri="{BB962C8B-B14F-4D97-AF65-F5344CB8AC3E}">
        <p14:creationId xmlns:p14="http://schemas.microsoft.com/office/powerpoint/2010/main" val="16331357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posures_increase_sulfate.png"/>
          <p:cNvPicPr>
            <a:picLocks noGrp="1" noChangeAspect="1"/>
          </p:cNvPicPr>
          <p:nvPr>
            <p:ph idx="1"/>
          </p:nvPr>
        </p:nvPicPr>
        <p:blipFill>
          <a:blip r:embed="rId3">
            <a:extLst>
              <a:ext uri="{28A0092B-C50C-407E-A947-70E740481C1C}">
                <a14:useLocalDpi xmlns:a14="http://schemas.microsoft.com/office/drawing/2010/main" val="0"/>
              </a:ext>
            </a:extLst>
          </a:blip>
          <a:srcRect l="-4924" r="-4924"/>
          <a:stretch>
            <a:fillRect/>
          </a:stretch>
        </p:blipFill>
        <p:spPr>
          <a:xfrm>
            <a:off x="-197928" y="1187812"/>
            <a:ext cx="9327853" cy="5129960"/>
          </a:xfrm>
        </p:spPr>
      </p:pic>
      <p:sp>
        <p:nvSpPr>
          <p:cNvPr id="2" name="Title 1"/>
          <p:cNvSpPr>
            <a:spLocks noGrp="1"/>
          </p:cNvSpPr>
          <p:nvPr>
            <p:ph type="title"/>
          </p:nvPr>
        </p:nvSpPr>
        <p:spPr>
          <a:xfrm>
            <a:off x="457200" y="2618"/>
            <a:ext cx="8229600" cy="1143000"/>
          </a:xfrm>
          <a:solidFill>
            <a:schemeClr val="bg1"/>
          </a:solidFill>
        </p:spPr>
        <p:txBody>
          <a:bodyPr>
            <a:normAutofit fontScale="90000"/>
          </a:bodyPr>
          <a:lstStyle/>
          <a:p>
            <a:r>
              <a:rPr lang="en-US" b="1" dirty="0" smtClean="0"/>
              <a:t>Various Factors that Increase Sulfate</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2713480" y="1145618"/>
            <a:ext cx="6269827" cy="1323439"/>
          </a:xfrm>
          <a:prstGeom prst="rect">
            <a:avLst/>
          </a:prstGeom>
          <a:solidFill>
            <a:srgbClr val="FFF9A2"/>
          </a:solidFill>
          <a:ln>
            <a:solidFill>
              <a:srgbClr val="000000"/>
            </a:solidFill>
          </a:ln>
        </p:spPr>
        <p:txBody>
          <a:bodyPr wrap="square" rtlCol="0">
            <a:spAutoFit/>
          </a:bodyPr>
          <a:lstStyle/>
          <a:p>
            <a:r>
              <a:rPr lang="en-US" sz="2000" dirty="0"/>
              <a:t>An increase of the 35S-sulfate deposit is effected regularly </a:t>
            </a:r>
            <a:r>
              <a:rPr lang="en-US" sz="2000" dirty="0" smtClean="0"/>
              <a:t>by infections</a:t>
            </a:r>
            <a:r>
              <a:rPr lang="en-US" sz="2000" dirty="0"/>
              <a:t>, by injections of toxins and proteins, by </a:t>
            </a:r>
            <a:r>
              <a:rPr lang="en-US" sz="2000" dirty="0" smtClean="0"/>
              <a:t>hypoxemia, dietetic </a:t>
            </a:r>
            <a:r>
              <a:rPr lang="en-US" sz="2000" dirty="0"/>
              <a:t>influence, muscular over-exertion, weather influence </a:t>
            </a:r>
            <a:r>
              <a:rPr lang="en-US" sz="2000" dirty="0" smtClean="0"/>
              <a:t>and increase </a:t>
            </a:r>
            <a:r>
              <a:rPr lang="en-US" sz="2000" dirty="0"/>
              <a:t>of the blood pressure.</a:t>
            </a:r>
          </a:p>
        </p:txBody>
      </p:sp>
      <p:sp>
        <p:nvSpPr>
          <p:cNvPr id="6" name="TextBox 5"/>
          <p:cNvSpPr txBox="1"/>
          <p:nvPr/>
        </p:nvSpPr>
        <p:spPr>
          <a:xfrm>
            <a:off x="3001953" y="6146392"/>
            <a:ext cx="5844794" cy="369332"/>
          </a:xfrm>
          <a:prstGeom prst="rect">
            <a:avLst/>
          </a:prstGeom>
          <a:noFill/>
        </p:spPr>
        <p:txBody>
          <a:bodyPr wrap="none" rtlCol="0">
            <a:spAutoFit/>
          </a:bodyPr>
          <a:lstStyle/>
          <a:p>
            <a:r>
              <a:rPr lang="en-US" dirty="0" smtClean="0"/>
              <a:t>SMPS = Sulfated </a:t>
            </a:r>
            <a:r>
              <a:rPr lang="en-US" dirty="0" err="1" smtClean="0"/>
              <a:t>mucopolysaccharides</a:t>
            </a:r>
            <a:r>
              <a:rPr lang="en-US" dirty="0" smtClean="0"/>
              <a:t> = </a:t>
            </a:r>
            <a:r>
              <a:rPr lang="en-US" dirty="0" err="1" smtClean="0"/>
              <a:t>glycosaminoglycans</a:t>
            </a:r>
            <a:endParaRPr lang="en-US" dirty="0"/>
          </a:p>
        </p:txBody>
      </p:sp>
      <p:sp>
        <p:nvSpPr>
          <p:cNvPr id="7" name="TextBox 6"/>
          <p:cNvSpPr txBox="1"/>
          <p:nvPr/>
        </p:nvSpPr>
        <p:spPr>
          <a:xfrm>
            <a:off x="6943723" y="4651728"/>
            <a:ext cx="1286907" cy="923330"/>
          </a:xfrm>
          <a:prstGeom prst="rect">
            <a:avLst/>
          </a:prstGeom>
          <a:solidFill>
            <a:srgbClr val="FFFEAA"/>
          </a:solidFill>
          <a:ln>
            <a:solidFill>
              <a:srgbClr val="000000"/>
            </a:solidFill>
          </a:ln>
        </p:spPr>
        <p:txBody>
          <a:bodyPr wrap="square" rtlCol="0">
            <a:spAutoFit/>
          </a:bodyPr>
          <a:lstStyle/>
          <a:p>
            <a:r>
              <a:rPr lang="en-US" dirty="0" smtClean="0">
                <a:solidFill>
                  <a:srgbClr val="FF0000"/>
                </a:solidFill>
              </a:rPr>
              <a:t>*</a:t>
            </a:r>
            <a:r>
              <a:rPr lang="en-US" dirty="0" smtClean="0"/>
              <a:t>Report by</a:t>
            </a:r>
            <a:r>
              <a:rPr lang="de-DE" dirty="0" smtClean="0"/>
              <a:t> Bernhard </a:t>
            </a:r>
            <a:r>
              <a:rPr lang="de-DE" dirty="0" err="1" smtClean="0"/>
              <a:t>Muschlien</a:t>
            </a:r>
            <a:r>
              <a:rPr lang="de-DE" b="1" dirty="0" smtClean="0"/>
              <a:t> </a:t>
            </a:r>
            <a:endParaRPr lang="de-DE" dirty="0" smtClean="0"/>
          </a:p>
        </p:txBody>
      </p:sp>
      <p:sp>
        <p:nvSpPr>
          <p:cNvPr id="8" name="TextBox 7"/>
          <p:cNvSpPr txBox="1"/>
          <p:nvPr/>
        </p:nvSpPr>
        <p:spPr>
          <a:xfrm>
            <a:off x="457200" y="6515719"/>
            <a:ext cx="7786131" cy="646331"/>
          </a:xfrm>
          <a:prstGeom prst="rect">
            <a:avLst/>
          </a:prstGeom>
          <a:noFill/>
        </p:spPr>
        <p:txBody>
          <a:bodyPr wrap="none" rtlCol="0">
            <a:spAutoFit/>
          </a:bodyPr>
          <a:lstStyle/>
          <a:p>
            <a:r>
              <a:rPr lang="en-US" b="1" dirty="0"/>
              <a:t>First published in the German language in the SANUM-Post magazine (17/ </a:t>
            </a:r>
            <a:r>
              <a:rPr lang="en-US" b="1" dirty="0" smtClean="0"/>
              <a:t>1991) </a:t>
            </a:r>
            <a:endParaRPr lang="en-US" dirty="0"/>
          </a:p>
          <a:p>
            <a:endParaRPr lang="en-US" dirty="0"/>
          </a:p>
        </p:txBody>
      </p:sp>
      <p:sp>
        <p:nvSpPr>
          <p:cNvPr id="3" name="TextBox 2"/>
          <p:cNvSpPr txBox="1"/>
          <p:nvPr/>
        </p:nvSpPr>
        <p:spPr>
          <a:xfrm>
            <a:off x="4337767" y="2485032"/>
            <a:ext cx="3801041" cy="369332"/>
          </a:xfrm>
          <a:prstGeom prst="rect">
            <a:avLst/>
          </a:prstGeom>
          <a:noFill/>
        </p:spPr>
        <p:txBody>
          <a:bodyPr wrap="none" rtlCol="0">
            <a:spAutoFit/>
          </a:bodyPr>
          <a:lstStyle/>
          <a:p>
            <a:r>
              <a:rPr lang="en-US" b="1" dirty="0" smtClean="0"/>
              <a:t>SMPS= Sulfated </a:t>
            </a:r>
            <a:r>
              <a:rPr lang="en-US" b="1" dirty="0" err="1" smtClean="0"/>
              <a:t>mucopolysaccharides</a:t>
            </a:r>
            <a:endParaRPr lang="en-US" b="1" dirty="0"/>
          </a:p>
        </p:txBody>
      </p:sp>
    </p:spTree>
    <p:extLst>
      <p:ext uri="{BB962C8B-B14F-4D97-AF65-F5344CB8AC3E}">
        <p14:creationId xmlns:p14="http://schemas.microsoft.com/office/powerpoint/2010/main" val="18268721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36" y="-127532"/>
            <a:ext cx="9025467" cy="1143000"/>
          </a:xfrm>
        </p:spPr>
        <p:txBody>
          <a:bodyPr>
            <a:normAutofit fontScale="90000"/>
          </a:bodyPr>
          <a:lstStyle/>
          <a:p>
            <a:r>
              <a:rPr lang="en-US" b="1" dirty="0" smtClean="0"/>
              <a:t>Sulfur Incorporation into GAGs with Age</a:t>
            </a:r>
            <a:r>
              <a:rPr lang="en-US" b="1" dirty="0" smtClean="0">
                <a:solidFill>
                  <a:srgbClr val="FF0000"/>
                </a:solidFill>
              </a:rPr>
              <a:t>*</a:t>
            </a:r>
            <a:endParaRPr lang="en-US" b="1" dirty="0">
              <a:solidFill>
                <a:srgbClr val="FF0000"/>
              </a:solidFill>
            </a:endParaRPr>
          </a:p>
        </p:txBody>
      </p:sp>
      <p:pic>
        <p:nvPicPr>
          <p:cNvPr id="4" name="Content Placeholder 3" descr="old_figure.png"/>
          <p:cNvPicPr>
            <a:picLocks noGrp="1" noChangeAspect="1"/>
          </p:cNvPicPr>
          <p:nvPr>
            <p:ph idx="1"/>
          </p:nvPr>
        </p:nvPicPr>
        <p:blipFill>
          <a:blip r:embed="rId3">
            <a:extLst>
              <a:ext uri="{28A0092B-C50C-407E-A947-70E740481C1C}">
                <a14:useLocalDpi xmlns:a14="http://schemas.microsoft.com/office/drawing/2010/main" val="0"/>
              </a:ext>
            </a:extLst>
          </a:blip>
          <a:srcRect t="-4996" b="-4996"/>
          <a:stretch>
            <a:fillRect/>
          </a:stretch>
        </p:blipFill>
        <p:spPr/>
      </p:pic>
      <p:sp>
        <p:nvSpPr>
          <p:cNvPr id="5" name="TextBox 4"/>
          <p:cNvSpPr txBox="1"/>
          <p:nvPr/>
        </p:nvSpPr>
        <p:spPr>
          <a:xfrm>
            <a:off x="135836" y="6210850"/>
            <a:ext cx="6011707" cy="400110"/>
          </a:xfrm>
          <a:prstGeom prst="rect">
            <a:avLst/>
          </a:prstGeom>
          <a:noFill/>
        </p:spPr>
        <p:txBody>
          <a:bodyPr wrap="none" rtlCol="0">
            <a:spAutoFit/>
          </a:bodyPr>
          <a:lstStyle/>
          <a:p>
            <a:r>
              <a:rPr lang="fr-FR" sz="2000" dirty="0">
                <a:solidFill>
                  <a:srgbClr val="FF0000"/>
                </a:solidFill>
              </a:rPr>
              <a:t>*</a:t>
            </a:r>
            <a:r>
              <a:rPr lang="fr-FR" sz="2000" dirty="0"/>
              <a:t>WH </a:t>
            </a:r>
            <a:r>
              <a:rPr lang="fr-FR" sz="2000" dirty="0" err="1"/>
              <a:t>Hauss</a:t>
            </a:r>
            <a:r>
              <a:rPr lang="fr-FR" sz="2000" dirty="0"/>
              <a:t> et al.. J </a:t>
            </a:r>
            <a:r>
              <a:rPr lang="fr-FR" sz="2000" dirty="0" err="1"/>
              <a:t>Atheroscler</a:t>
            </a:r>
            <a:r>
              <a:rPr lang="fr-FR" sz="2000" dirty="0"/>
              <a:t> </a:t>
            </a:r>
            <a:r>
              <a:rPr lang="fr-FR" sz="2000" dirty="0" err="1"/>
              <a:t>Res</a:t>
            </a:r>
            <a:r>
              <a:rPr lang="fr-FR" sz="2000" dirty="0"/>
              <a:t>. 1962;2(1–2):50–</a:t>
            </a:r>
            <a:r>
              <a:rPr lang="fr-FR" sz="2000" dirty="0" smtClean="0"/>
              <a:t>61</a:t>
            </a:r>
            <a:endParaRPr lang="en-US" sz="2000" dirty="0"/>
          </a:p>
        </p:txBody>
      </p:sp>
      <p:sp>
        <p:nvSpPr>
          <p:cNvPr id="6" name="TextBox 5"/>
          <p:cNvSpPr txBox="1"/>
          <p:nvPr/>
        </p:nvSpPr>
        <p:spPr>
          <a:xfrm>
            <a:off x="2540001" y="4363699"/>
            <a:ext cx="1436661" cy="369332"/>
          </a:xfrm>
          <a:prstGeom prst="rect">
            <a:avLst/>
          </a:prstGeom>
          <a:noFill/>
          <a:ln>
            <a:solidFill>
              <a:srgbClr val="000000"/>
            </a:solidFill>
          </a:ln>
        </p:spPr>
        <p:txBody>
          <a:bodyPr wrap="none" rtlCol="0">
            <a:spAutoFit/>
          </a:bodyPr>
          <a:lstStyle/>
          <a:p>
            <a:r>
              <a:rPr lang="en-US" dirty="0" smtClean="0"/>
              <a:t>Normal aorta</a:t>
            </a:r>
            <a:endParaRPr lang="en-US" dirty="0"/>
          </a:p>
        </p:txBody>
      </p:sp>
      <p:sp>
        <p:nvSpPr>
          <p:cNvPr id="7" name="TextBox 6"/>
          <p:cNvSpPr txBox="1"/>
          <p:nvPr/>
        </p:nvSpPr>
        <p:spPr>
          <a:xfrm>
            <a:off x="5672666" y="3061733"/>
            <a:ext cx="1569660" cy="369332"/>
          </a:xfrm>
          <a:prstGeom prst="rect">
            <a:avLst/>
          </a:prstGeom>
          <a:solidFill>
            <a:srgbClr val="FFFFFF"/>
          </a:solidFill>
          <a:ln>
            <a:solidFill>
              <a:schemeClr val="tx1"/>
            </a:solidFill>
          </a:ln>
        </p:spPr>
        <p:txBody>
          <a:bodyPr wrap="none" rtlCol="0">
            <a:spAutoFit/>
          </a:bodyPr>
          <a:lstStyle/>
          <a:p>
            <a:r>
              <a:rPr lang="en-US" dirty="0" smtClean="0"/>
              <a:t>Plaque regions</a:t>
            </a:r>
            <a:endParaRPr lang="en-US" dirty="0"/>
          </a:p>
        </p:txBody>
      </p:sp>
      <p:sp>
        <p:nvSpPr>
          <p:cNvPr id="10" name="Freeform 9"/>
          <p:cNvSpPr/>
          <p:nvPr/>
        </p:nvSpPr>
        <p:spPr>
          <a:xfrm>
            <a:off x="4781153" y="2562127"/>
            <a:ext cx="2993546" cy="1986238"/>
          </a:xfrm>
          <a:custGeom>
            <a:avLst/>
            <a:gdLst>
              <a:gd name="connsiteX0" fmla="*/ 10980 w 2993546"/>
              <a:gd name="connsiteY0" fmla="*/ 689073 h 1986238"/>
              <a:gd name="connsiteX1" fmla="*/ 451247 w 2993546"/>
              <a:gd name="connsiteY1" fmla="*/ 79473 h 1986238"/>
              <a:gd name="connsiteX2" fmla="*/ 1822847 w 2993546"/>
              <a:gd name="connsiteY2" fmla="*/ 62540 h 1986238"/>
              <a:gd name="connsiteX3" fmla="*/ 2974314 w 2993546"/>
              <a:gd name="connsiteY3" fmla="*/ 587473 h 1986238"/>
              <a:gd name="connsiteX4" fmla="*/ 2449380 w 2993546"/>
              <a:gd name="connsiteY4" fmla="*/ 1908273 h 1986238"/>
              <a:gd name="connsiteX5" fmla="*/ 1247114 w 2993546"/>
              <a:gd name="connsiteY5" fmla="*/ 1789740 h 1986238"/>
              <a:gd name="connsiteX6" fmla="*/ 231114 w 2993546"/>
              <a:gd name="connsiteY6" fmla="*/ 1434140 h 1986238"/>
              <a:gd name="connsiteX7" fmla="*/ 10980 w 2993546"/>
              <a:gd name="connsiteY7" fmla="*/ 689073 h 198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3546" h="1986238">
                <a:moveTo>
                  <a:pt x="10980" y="689073"/>
                </a:moveTo>
                <a:cubicBezTo>
                  <a:pt x="47669" y="463295"/>
                  <a:pt x="149269" y="183895"/>
                  <a:pt x="451247" y="79473"/>
                </a:cubicBezTo>
                <a:cubicBezTo>
                  <a:pt x="753225" y="-24949"/>
                  <a:pt x="1402336" y="-22127"/>
                  <a:pt x="1822847" y="62540"/>
                </a:cubicBezTo>
                <a:cubicBezTo>
                  <a:pt x="2243358" y="147207"/>
                  <a:pt x="2869892" y="279851"/>
                  <a:pt x="2974314" y="587473"/>
                </a:cubicBezTo>
                <a:cubicBezTo>
                  <a:pt x="3078736" y="895095"/>
                  <a:pt x="2737247" y="1707895"/>
                  <a:pt x="2449380" y="1908273"/>
                </a:cubicBezTo>
                <a:cubicBezTo>
                  <a:pt x="2161513" y="2108651"/>
                  <a:pt x="1616825" y="1868762"/>
                  <a:pt x="1247114" y="1789740"/>
                </a:cubicBezTo>
                <a:cubicBezTo>
                  <a:pt x="877403" y="1710718"/>
                  <a:pt x="437136" y="1620407"/>
                  <a:pt x="231114" y="1434140"/>
                </a:cubicBezTo>
                <a:cubicBezTo>
                  <a:pt x="25092" y="1247873"/>
                  <a:pt x="-25709" y="914851"/>
                  <a:pt x="10980" y="689073"/>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3098800" y="3962400"/>
            <a:ext cx="355600" cy="4012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828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od-Fl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05" y="0"/>
            <a:ext cx="12192000" cy="6858000"/>
          </a:xfrm>
          <a:prstGeom prst="rect">
            <a:avLst/>
          </a:prstGeom>
        </p:spPr>
      </p:pic>
      <p:sp>
        <p:nvSpPr>
          <p:cNvPr id="2" name="Title 1"/>
          <p:cNvSpPr>
            <a:spLocks noGrp="1"/>
          </p:cNvSpPr>
          <p:nvPr>
            <p:ph type="ctrTitle"/>
          </p:nvPr>
        </p:nvSpPr>
        <p:spPr>
          <a:xfrm>
            <a:off x="750348" y="0"/>
            <a:ext cx="7772400" cy="1470025"/>
          </a:xfrm>
        </p:spPr>
        <p:txBody>
          <a:bodyPr/>
          <a:lstStyle/>
          <a:p>
            <a:r>
              <a:rPr lang="en-US" b="1" dirty="0" smtClean="0">
                <a:solidFill>
                  <a:srgbClr val="FBFF72"/>
                </a:solidFill>
              </a:rPr>
              <a:t>Cholesterol Sulfate, Electricity </a:t>
            </a:r>
            <a:br>
              <a:rPr lang="en-US" b="1" dirty="0" smtClean="0">
                <a:solidFill>
                  <a:srgbClr val="FBFF72"/>
                </a:solidFill>
              </a:rPr>
            </a:br>
            <a:r>
              <a:rPr lang="en-US" b="1" dirty="0" smtClean="0">
                <a:solidFill>
                  <a:srgbClr val="FBFF72"/>
                </a:solidFill>
              </a:rPr>
              <a:t>and the Vasculature</a:t>
            </a:r>
            <a:endParaRPr lang="en-US" b="1" dirty="0">
              <a:solidFill>
                <a:srgbClr val="FBFF72"/>
              </a:solidFill>
            </a:endParaRPr>
          </a:p>
        </p:txBody>
      </p:sp>
      <p:sp>
        <p:nvSpPr>
          <p:cNvPr id="3" name="Subtitle 2"/>
          <p:cNvSpPr>
            <a:spLocks noGrp="1"/>
          </p:cNvSpPr>
          <p:nvPr>
            <p:ph type="subTitle" idx="1"/>
          </p:nvPr>
        </p:nvSpPr>
        <p:spPr>
          <a:xfrm>
            <a:off x="2360478" y="4710870"/>
            <a:ext cx="6400800" cy="1752600"/>
          </a:xfrm>
        </p:spPr>
        <p:txBody>
          <a:bodyPr/>
          <a:lstStyle/>
          <a:p>
            <a:pPr algn="r"/>
            <a:r>
              <a:rPr lang="en-US" dirty="0" smtClean="0">
                <a:solidFill>
                  <a:srgbClr val="FBFF72"/>
                </a:solidFill>
              </a:rPr>
              <a:t>Stephanie Seneff</a:t>
            </a:r>
          </a:p>
          <a:p>
            <a:pPr algn="r"/>
            <a:r>
              <a:rPr lang="en-US" dirty="0" smtClean="0">
                <a:solidFill>
                  <a:srgbClr val="FBFF72"/>
                </a:solidFill>
              </a:rPr>
              <a:t>MIT CSAIL</a:t>
            </a:r>
          </a:p>
          <a:p>
            <a:pPr algn="r"/>
            <a:r>
              <a:rPr lang="en-US" dirty="0" smtClean="0">
                <a:solidFill>
                  <a:srgbClr val="FBFF72"/>
                </a:solidFill>
              </a:rPr>
              <a:t> </a:t>
            </a:r>
            <a:r>
              <a:rPr lang="en-US" dirty="0" smtClean="0">
                <a:solidFill>
                  <a:srgbClr val="FBFF72"/>
                </a:solidFill>
              </a:rPr>
              <a:t>September 15, </a:t>
            </a:r>
            <a:r>
              <a:rPr lang="en-US" dirty="0" smtClean="0">
                <a:solidFill>
                  <a:srgbClr val="FBFF72"/>
                </a:solidFill>
              </a:rPr>
              <a:t>2015</a:t>
            </a:r>
          </a:p>
          <a:p>
            <a:pPr algn="r"/>
            <a:endParaRPr lang="en-US" dirty="0">
              <a:solidFill>
                <a:srgbClr val="FBFF72"/>
              </a:solidFill>
            </a:endParaRPr>
          </a:p>
        </p:txBody>
      </p:sp>
    </p:spTree>
    <p:extLst>
      <p:ext uri="{BB962C8B-B14F-4D97-AF65-F5344CB8AC3E}">
        <p14:creationId xmlns:p14="http://schemas.microsoft.com/office/powerpoint/2010/main" val="9787690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3468" y="2505670"/>
            <a:ext cx="589709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Streaming Potential</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508555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250"/>
            <a:ext cx="8229600" cy="1143000"/>
          </a:xfrm>
        </p:spPr>
        <p:txBody>
          <a:bodyPr/>
          <a:lstStyle/>
          <a:p>
            <a:r>
              <a:rPr lang="en-US" b="1" dirty="0" smtClean="0"/>
              <a:t>Zeta Potential</a:t>
            </a:r>
            <a:endParaRPr lang="en-US" b="1" dirty="0"/>
          </a:p>
        </p:txBody>
      </p:sp>
      <p:sp>
        <p:nvSpPr>
          <p:cNvPr id="3" name="Content Placeholder 2"/>
          <p:cNvSpPr>
            <a:spLocks noGrp="1"/>
          </p:cNvSpPr>
          <p:nvPr>
            <p:ph idx="1"/>
          </p:nvPr>
        </p:nvSpPr>
        <p:spPr>
          <a:xfrm>
            <a:off x="457200" y="1256553"/>
            <a:ext cx="8229600" cy="4974914"/>
          </a:xfrm>
        </p:spPr>
        <p:txBody>
          <a:bodyPr>
            <a:normAutofit fontScale="92500" lnSpcReduction="10000"/>
          </a:bodyPr>
          <a:lstStyle/>
          <a:p>
            <a:r>
              <a:rPr lang="en-US" dirty="0"/>
              <a:t>Zeta </a:t>
            </a:r>
            <a:r>
              <a:rPr lang="en-US" dirty="0" smtClean="0"/>
              <a:t>potential (Z) </a:t>
            </a:r>
            <a:r>
              <a:rPr lang="en-US" dirty="0"/>
              <a:t>is a measure of the flow rate of charged particles (e.g., red blood cells) in an electric </a:t>
            </a:r>
            <a:r>
              <a:rPr lang="en-US" dirty="0" smtClean="0"/>
              <a:t>field</a:t>
            </a:r>
            <a:endParaRPr lang="en-US" dirty="0"/>
          </a:p>
          <a:p>
            <a:r>
              <a:rPr lang="en-US" dirty="0" smtClean="0"/>
              <a:t>Impaired blood flow is a key problem in multiple modern diseases</a:t>
            </a:r>
            <a:endParaRPr lang="en-US" dirty="0"/>
          </a:p>
          <a:p>
            <a:pPr lvl="1"/>
            <a:r>
              <a:rPr lang="en-US" dirty="0" smtClean="0"/>
              <a:t>Results from insufficient negative charge (Z) in the blood vessels, due to insufficient supply of sulfate anions (delivered as cholesterol sulfate by the red blood cells)</a:t>
            </a:r>
            <a:endParaRPr lang="en-US" dirty="0"/>
          </a:p>
          <a:p>
            <a:r>
              <a:rPr lang="en-US" dirty="0" smtClean="0"/>
              <a:t>The benefits of “grounding” are due to supply of negative charge from the earth</a:t>
            </a:r>
          </a:p>
          <a:p>
            <a:endParaRPr lang="en-US" dirty="0"/>
          </a:p>
        </p:txBody>
      </p:sp>
    </p:spTree>
    <p:extLst>
      <p:ext uri="{BB962C8B-B14F-4D97-AF65-F5344CB8AC3E}">
        <p14:creationId xmlns:p14="http://schemas.microsoft.com/office/powerpoint/2010/main" val="1882331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6"/>
            <a:ext cx="8229600" cy="1143000"/>
          </a:xfrm>
        </p:spPr>
        <p:txBody>
          <a:bodyPr>
            <a:normAutofit fontScale="90000"/>
          </a:bodyPr>
          <a:lstStyle/>
          <a:p>
            <a:r>
              <a:rPr lang="en-US" b="1" dirty="0" err="1" smtClean="0"/>
              <a:t>Electrokinetic</a:t>
            </a:r>
            <a:r>
              <a:rPr lang="en-US" b="1" dirty="0" smtClean="0"/>
              <a:t> Vascular             Streaming Potential (EVSP)</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199" y="1363139"/>
            <a:ext cx="8449733" cy="4665132"/>
          </a:xfrm>
        </p:spPr>
        <p:txBody>
          <a:bodyPr>
            <a:normAutofit fontScale="92500" lnSpcReduction="10000"/>
          </a:bodyPr>
          <a:lstStyle/>
          <a:p>
            <a:r>
              <a:rPr lang="en-US" dirty="0"/>
              <a:t>Field strength is </a:t>
            </a:r>
            <a:r>
              <a:rPr lang="en-US" dirty="0" smtClean="0"/>
              <a:t>proportional                                     </a:t>
            </a:r>
            <a:r>
              <a:rPr lang="en-US" dirty="0"/>
              <a:t>to the zeta potential  </a:t>
            </a:r>
            <a:r>
              <a:rPr lang="en-US" dirty="0" smtClean="0">
                <a:sym typeface="Wingdings"/>
              </a:rPr>
              <a:t></a:t>
            </a:r>
            <a:r>
              <a:rPr lang="en-US" dirty="0" smtClean="0"/>
              <a:t>                                          promotes blood flow</a:t>
            </a:r>
            <a:endParaRPr lang="en-US" dirty="0"/>
          </a:p>
          <a:p>
            <a:r>
              <a:rPr lang="en-US" dirty="0" smtClean="0"/>
              <a:t>Contains a DC component                                         and an AC component                                               (very low frequency, depends                                     on pulse rate and heart rate)</a:t>
            </a:r>
          </a:p>
          <a:p>
            <a:r>
              <a:rPr lang="en-US" dirty="0" smtClean="0"/>
              <a:t>Influences endothelial cells:</a:t>
            </a:r>
          </a:p>
          <a:p>
            <a:pPr lvl="1"/>
            <a:r>
              <a:rPr lang="en-US" dirty="0" smtClean="0"/>
              <a:t>Enhances release of nitric oxide (</a:t>
            </a:r>
            <a:r>
              <a:rPr lang="en-US" dirty="0" err="1" smtClean="0"/>
              <a:t>vasorelaxant</a:t>
            </a:r>
            <a:r>
              <a:rPr lang="en-US" dirty="0" smtClean="0"/>
              <a:t>)</a:t>
            </a:r>
          </a:p>
          <a:p>
            <a:pPr lvl="1"/>
            <a:r>
              <a:rPr lang="en-US" dirty="0" smtClean="0"/>
              <a:t>Increases calcium-based depolarization</a:t>
            </a:r>
          </a:p>
        </p:txBody>
      </p:sp>
      <p:sp>
        <p:nvSpPr>
          <p:cNvPr id="5" name="TextBox 4"/>
          <p:cNvSpPr txBox="1"/>
          <p:nvPr/>
        </p:nvSpPr>
        <p:spPr>
          <a:xfrm>
            <a:off x="123825" y="6206323"/>
            <a:ext cx="6019471" cy="400110"/>
          </a:xfrm>
          <a:prstGeom prst="rect">
            <a:avLst/>
          </a:prstGeom>
          <a:noFill/>
        </p:spPr>
        <p:txBody>
          <a:bodyPr wrap="none" rtlCol="0">
            <a:spAutoFit/>
          </a:bodyPr>
          <a:lstStyle/>
          <a:p>
            <a:r>
              <a:rPr lang="en-US" sz="2000" dirty="0" smtClean="0">
                <a:solidFill>
                  <a:srgbClr val="FF0000"/>
                </a:solidFill>
              </a:rPr>
              <a:t>*</a:t>
            </a:r>
            <a:r>
              <a:rPr lang="en-US" sz="2000" dirty="0" smtClean="0"/>
              <a:t>D.P. </a:t>
            </a:r>
            <a:r>
              <a:rPr lang="en-US" sz="2000" dirty="0" err="1" smtClean="0"/>
              <a:t>Trivedi</a:t>
            </a:r>
            <a:r>
              <a:rPr lang="en-US" sz="2000" dirty="0" smtClean="0"/>
              <a:t> et al., </a:t>
            </a:r>
            <a:r>
              <a:rPr lang="en-US" sz="2000" dirty="0" err="1" smtClean="0"/>
              <a:t>Bioelectromagnetics</a:t>
            </a:r>
            <a:r>
              <a:rPr lang="en-US" sz="2000" dirty="0" smtClean="0"/>
              <a:t> 34:22-30, 2013</a:t>
            </a:r>
            <a:endParaRPr lang="en-US" sz="2000" dirty="0"/>
          </a:p>
        </p:txBody>
      </p:sp>
      <p:pic>
        <p:nvPicPr>
          <p:cNvPr id="6" name="Picture 5" descr="structure-of-erythrocy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202" y="1752601"/>
            <a:ext cx="3481798" cy="2324100"/>
          </a:xfrm>
          <a:prstGeom prst="rect">
            <a:avLst/>
          </a:prstGeom>
        </p:spPr>
      </p:pic>
      <p:sp>
        <p:nvSpPr>
          <p:cNvPr id="7" name="Oval 6"/>
          <p:cNvSpPr/>
          <p:nvPr/>
        </p:nvSpPr>
        <p:spPr>
          <a:xfrm>
            <a:off x="6417733" y="2794000"/>
            <a:ext cx="254000" cy="203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8" name="TextBox 7"/>
          <p:cNvSpPr txBox="1"/>
          <p:nvPr/>
        </p:nvSpPr>
        <p:spPr>
          <a:xfrm>
            <a:off x="6383867" y="2552411"/>
            <a:ext cx="255336" cy="584776"/>
          </a:xfrm>
          <a:prstGeom prst="rect">
            <a:avLst/>
          </a:prstGeom>
          <a:noFill/>
          <a:ln>
            <a:noFill/>
          </a:ln>
        </p:spPr>
        <p:txBody>
          <a:bodyPr wrap="square" rtlCol="0">
            <a:spAutoFit/>
          </a:bodyPr>
          <a:lstStyle/>
          <a:p>
            <a:r>
              <a:rPr lang="en-US" sz="3200" dirty="0" smtClean="0">
                <a:solidFill>
                  <a:srgbClr val="FF0000"/>
                </a:solidFill>
              </a:rPr>
              <a:t>-</a:t>
            </a:r>
            <a:endParaRPr lang="en-US" sz="3200" dirty="0">
              <a:solidFill>
                <a:srgbClr val="FF0000"/>
              </a:solidFill>
            </a:endParaRPr>
          </a:p>
        </p:txBody>
      </p:sp>
      <p:cxnSp>
        <p:nvCxnSpPr>
          <p:cNvPr id="11" name="Straight Arrow Connector 10"/>
          <p:cNvCxnSpPr/>
          <p:nvPr/>
        </p:nvCxnSpPr>
        <p:spPr>
          <a:xfrm flipV="1">
            <a:off x="6417733" y="2794000"/>
            <a:ext cx="965200" cy="343187"/>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492275" y="1184759"/>
            <a:ext cx="389049" cy="584776"/>
          </a:xfrm>
          <a:prstGeom prst="rect">
            <a:avLst/>
          </a:prstGeom>
          <a:noFill/>
        </p:spPr>
        <p:txBody>
          <a:bodyPr wrap="none" rtlCol="0">
            <a:spAutoFit/>
          </a:bodyPr>
          <a:lstStyle/>
          <a:p>
            <a:r>
              <a:rPr lang="en-US" sz="3200"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131208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Moving RBC Creates Magnetic Field</a:t>
            </a:r>
            <a:r>
              <a:rPr lang="en-US" b="1" dirty="0" smtClean="0">
                <a:solidFill>
                  <a:srgbClr val="FF0000"/>
                </a:solidFill>
              </a:rPr>
              <a:t>*</a:t>
            </a:r>
            <a:endParaRPr lang="en-US" b="1" dirty="0">
              <a:solidFill>
                <a:srgbClr val="FF0000"/>
              </a:solidFill>
            </a:endParaRPr>
          </a:p>
        </p:txBody>
      </p:sp>
      <p:pic>
        <p:nvPicPr>
          <p:cNvPr id="4" name="Content Placeholder 3" descr="electromagnetic_field.png"/>
          <p:cNvPicPr>
            <a:picLocks noGrp="1" noChangeAspect="1"/>
          </p:cNvPicPr>
          <p:nvPr>
            <p:ph idx="1"/>
          </p:nvPr>
        </p:nvPicPr>
        <p:blipFill>
          <a:blip r:embed="rId3">
            <a:extLst>
              <a:ext uri="{28A0092B-C50C-407E-A947-70E740481C1C}">
                <a14:useLocalDpi xmlns:a14="http://schemas.microsoft.com/office/drawing/2010/main" val="0"/>
              </a:ext>
            </a:extLst>
          </a:blip>
          <a:srcRect t="-4600" b="-4600"/>
          <a:stretch>
            <a:fillRect/>
          </a:stretch>
        </p:blipFill>
        <p:spPr/>
      </p:pic>
      <p:sp>
        <p:nvSpPr>
          <p:cNvPr id="3" name="TextBox 2"/>
          <p:cNvSpPr txBox="1"/>
          <p:nvPr/>
        </p:nvSpPr>
        <p:spPr>
          <a:xfrm>
            <a:off x="3539066" y="3606800"/>
            <a:ext cx="667571" cy="861774"/>
          </a:xfrm>
          <a:prstGeom prst="rect">
            <a:avLst/>
          </a:prstGeom>
          <a:solidFill>
            <a:srgbClr val="FFFFFF"/>
          </a:solidFill>
        </p:spPr>
        <p:txBody>
          <a:bodyPr wrap="none" rtlCol="0">
            <a:spAutoFit/>
          </a:bodyPr>
          <a:lstStyle/>
          <a:p>
            <a:r>
              <a:rPr lang="en-US" sz="1600" dirty="0" smtClean="0"/>
              <a:t>Red</a:t>
            </a:r>
          </a:p>
          <a:p>
            <a:r>
              <a:rPr lang="en-US" sz="1600" dirty="0" smtClean="0"/>
              <a:t>Blood </a:t>
            </a:r>
          </a:p>
          <a:p>
            <a:r>
              <a:rPr lang="en-US" sz="1600" dirty="0" err="1" smtClean="0"/>
              <a:t>Celll</a:t>
            </a:r>
            <a:endParaRPr lang="en-US" sz="1600" dirty="0"/>
          </a:p>
        </p:txBody>
      </p:sp>
      <p:sp>
        <p:nvSpPr>
          <p:cNvPr id="5" name="TextBox 4"/>
          <p:cNvSpPr txBox="1"/>
          <p:nvPr/>
        </p:nvSpPr>
        <p:spPr>
          <a:xfrm>
            <a:off x="6653272" y="3237468"/>
            <a:ext cx="1527056" cy="369332"/>
          </a:xfrm>
          <a:prstGeom prst="rect">
            <a:avLst/>
          </a:prstGeom>
          <a:solidFill>
            <a:srgbClr val="FFFFFF"/>
          </a:solidFill>
        </p:spPr>
        <p:txBody>
          <a:bodyPr wrap="none" rtlCol="0">
            <a:spAutoFit/>
          </a:bodyPr>
          <a:lstStyle/>
          <a:p>
            <a:r>
              <a:rPr lang="en-US" dirty="0" smtClean="0"/>
              <a:t>Magnetic field</a:t>
            </a:r>
            <a:endParaRPr lang="en-US" dirty="0"/>
          </a:p>
        </p:txBody>
      </p:sp>
      <p:sp>
        <p:nvSpPr>
          <p:cNvPr id="7" name="Freeform 6"/>
          <p:cNvSpPr/>
          <p:nvPr/>
        </p:nvSpPr>
        <p:spPr>
          <a:xfrm>
            <a:off x="6604002" y="3640667"/>
            <a:ext cx="903169" cy="1270000"/>
          </a:xfrm>
          <a:custGeom>
            <a:avLst/>
            <a:gdLst>
              <a:gd name="connsiteX0" fmla="*/ 677333 w 903169"/>
              <a:gd name="connsiteY0" fmla="*/ 0 h 1270000"/>
              <a:gd name="connsiteX1" fmla="*/ 863600 w 903169"/>
              <a:gd name="connsiteY1" fmla="*/ 965200 h 1270000"/>
              <a:gd name="connsiteX2" fmla="*/ 0 w 903169"/>
              <a:gd name="connsiteY2" fmla="*/ 1270000 h 1270000"/>
            </a:gdLst>
            <a:ahLst/>
            <a:cxnLst>
              <a:cxn ang="0">
                <a:pos x="connsiteX0" y="connsiteY0"/>
              </a:cxn>
              <a:cxn ang="0">
                <a:pos x="connsiteX1" y="connsiteY1"/>
              </a:cxn>
              <a:cxn ang="0">
                <a:pos x="connsiteX2" y="connsiteY2"/>
              </a:cxn>
            </a:cxnLst>
            <a:rect l="l" t="t" r="r" b="b"/>
            <a:pathLst>
              <a:path w="903169" h="1270000">
                <a:moveTo>
                  <a:pt x="677333" y="0"/>
                </a:moveTo>
                <a:cubicBezTo>
                  <a:pt x="826911" y="376766"/>
                  <a:pt x="976489" y="753533"/>
                  <a:pt x="863600" y="965200"/>
                </a:cubicBezTo>
                <a:cubicBezTo>
                  <a:pt x="750711" y="1176867"/>
                  <a:pt x="0" y="1270000"/>
                  <a:pt x="0" y="1270000"/>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23825" y="6216590"/>
            <a:ext cx="5478959" cy="400110"/>
          </a:xfrm>
          <a:prstGeom prst="rect">
            <a:avLst/>
          </a:prstGeom>
          <a:noFill/>
        </p:spPr>
        <p:txBody>
          <a:bodyPr wrap="none" rtlCol="0">
            <a:spAutoFit/>
          </a:bodyPr>
          <a:lstStyle/>
          <a:p>
            <a:r>
              <a:rPr lang="en-US" sz="2000" dirty="0" smtClean="0">
                <a:solidFill>
                  <a:srgbClr val="FF0000"/>
                </a:solidFill>
              </a:rPr>
              <a:t>*</a:t>
            </a:r>
            <a:r>
              <a:rPr lang="en-US" sz="2000" dirty="0" smtClean="0"/>
              <a:t>S Seneff et al., </a:t>
            </a:r>
            <a:r>
              <a:rPr lang="en-US" sz="2000" dirty="0" err="1" smtClean="0"/>
              <a:t>Theor</a:t>
            </a:r>
            <a:r>
              <a:rPr lang="en-US" sz="2000" dirty="0" smtClean="0"/>
              <a:t> </a:t>
            </a:r>
            <a:r>
              <a:rPr lang="en-US" sz="2000" dirty="0" err="1"/>
              <a:t>Biol</a:t>
            </a:r>
            <a:r>
              <a:rPr lang="en-US" sz="2000" dirty="0"/>
              <a:t> Med </a:t>
            </a:r>
            <a:r>
              <a:rPr lang="en-US" sz="2000" dirty="0" smtClean="0"/>
              <a:t>Model </a:t>
            </a:r>
            <a:r>
              <a:rPr lang="en-US" sz="2000" dirty="0"/>
              <a:t>2015; 12: </a:t>
            </a:r>
            <a:r>
              <a:rPr lang="en-US" sz="2000" dirty="0" smtClean="0"/>
              <a:t>9 </a:t>
            </a:r>
            <a:endParaRPr lang="en-US" sz="2000" dirty="0"/>
          </a:p>
        </p:txBody>
      </p:sp>
      <p:sp>
        <p:nvSpPr>
          <p:cNvPr id="10" name="TextBox 9"/>
          <p:cNvSpPr txBox="1"/>
          <p:nvPr/>
        </p:nvSpPr>
        <p:spPr>
          <a:xfrm>
            <a:off x="7557971" y="4541335"/>
            <a:ext cx="1289122" cy="369332"/>
          </a:xfrm>
          <a:prstGeom prst="rect">
            <a:avLst/>
          </a:prstGeom>
          <a:solidFill>
            <a:srgbClr val="FFF9A2"/>
          </a:solidFill>
          <a:ln>
            <a:solidFill>
              <a:srgbClr val="000000"/>
            </a:solidFill>
          </a:ln>
        </p:spPr>
        <p:txBody>
          <a:bodyPr wrap="none" rtlCol="0">
            <a:spAutoFit/>
          </a:bodyPr>
          <a:lstStyle/>
          <a:p>
            <a:r>
              <a:rPr lang="en-US" dirty="0" smtClean="0"/>
              <a:t>Nitric Oxide</a:t>
            </a:r>
          </a:p>
        </p:txBody>
      </p:sp>
      <p:sp>
        <p:nvSpPr>
          <p:cNvPr id="11" name="Freeform 10"/>
          <p:cNvSpPr/>
          <p:nvPr/>
        </p:nvSpPr>
        <p:spPr>
          <a:xfrm>
            <a:off x="7230533" y="4927600"/>
            <a:ext cx="795867" cy="441976"/>
          </a:xfrm>
          <a:custGeom>
            <a:avLst/>
            <a:gdLst>
              <a:gd name="connsiteX0" fmla="*/ 795867 w 795867"/>
              <a:gd name="connsiteY0" fmla="*/ 0 h 441976"/>
              <a:gd name="connsiteX1" fmla="*/ 440267 w 795867"/>
              <a:gd name="connsiteY1" fmla="*/ 423333 h 441976"/>
              <a:gd name="connsiteX2" fmla="*/ 0 w 795867"/>
              <a:gd name="connsiteY2" fmla="*/ 372533 h 441976"/>
            </a:gdLst>
            <a:ahLst/>
            <a:cxnLst>
              <a:cxn ang="0">
                <a:pos x="connsiteX0" y="connsiteY0"/>
              </a:cxn>
              <a:cxn ang="0">
                <a:pos x="connsiteX1" y="connsiteY1"/>
              </a:cxn>
              <a:cxn ang="0">
                <a:pos x="connsiteX2" y="connsiteY2"/>
              </a:cxn>
            </a:cxnLst>
            <a:rect l="l" t="t" r="r" b="b"/>
            <a:pathLst>
              <a:path w="795867" h="441976">
                <a:moveTo>
                  <a:pt x="795867" y="0"/>
                </a:moveTo>
                <a:cubicBezTo>
                  <a:pt x="684389" y="180622"/>
                  <a:pt x="572911" y="361244"/>
                  <a:pt x="440267" y="423333"/>
                </a:cubicBezTo>
                <a:cubicBezTo>
                  <a:pt x="307622" y="485422"/>
                  <a:pt x="0" y="372533"/>
                  <a:pt x="0" y="372533"/>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8812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posures_increase_sulfate.png"/>
          <p:cNvPicPr>
            <a:picLocks noGrp="1" noChangeAspect="1"/>
          </p:cNvPicPr>
          <p:nvPr>
            <p:ph idx="1"/>
          </p:nvPr>
        </p:nvPicPr>
        <p:blipFill>
          <a:blip r:embed="rId3">
            <a:extLst>
              <a:ext uri="{28A0092B-C50C-407E-A947-70E740481C1C}">
                <a14:useLocalDpi xmlns:a14="http://schemas.microsoft.com/office/drawing/2010/main" val="0"/>
              </a:ext>
            </a:extLst>
          </a:blip>
          <a:srcRect l="-4924" r="-4924"/>
          <a:stretch>
            <a:fillRect/>
          </a:stretch>
        </p:blipFill>
        <p:spPr>
          <a:xfrm>
            <a:off x="-197928" y="1187812"/>
            <a:ext cx="9327853" cy="5129960"/>
          </a:xfrm>
        </p:spPr>
      </p:pic>
      <p:sp>
        <p:nvSpPr>
          <p:cNvPr id="2" name="Title 1"/>
          <p:cNvSpPr>
            <a:spLocks noGrp="1"/>
          </p:cNvSpPr>
          <p:nvPr>
            <p:ph type="title"/>
          </p:nvPr>
        </p:nvSpPr>
        <p:spPr>
          <a:xfrm>
            <a:off x="457200" y="2618"/>
            <a:ext cx="8229600" cy="1143000"/>
          </a:xfrm>
          <a:solidFill>
            <a:schemeClr val="bg1"/>
          </a:solidFill>
        </p:spPr>
        <p:txBody>
          <a:bodyPr>
            <a:normAutofit fontScale="90000"/>
          </a:bodyPr>
          <a:lstStyle/>
          <a:p>
            <a:r>
              <a:rPr lang="en-US" b="1" dirty="0" smtClean="0"/>
              <a:t>Various Factors that Increase Sulfate</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3001953" y="6146392"/>
            <a:ext cx="5844794" cy="369332"/>
          </a:xfrm>
          <a:prstGeom prst="rect">
            <a:avLst/>
          </a:prstGeom>
          <a:noFill/>
        </p:spPr>
        <p:txBody>
          <a:bodyPr wrap="none" rtlCol="0">
            <a:spAutoFit/>
          </a:bodyPr>
          <a:lstStyle/>
          <a:p>
            <a:r>
              <a:rPr lang="en-US" dirty="0" smtClean="0"/>
              <a:t>SMPS = Sulfated </a:t>
            </a:r>
            <a:r>
              <a:rPr lang="en-US" dirty="0" err="1" smtClean="0"/>
              <a:t>mucopolysaccharides</a:t>
            </a:r>
            <a:r>
              <a:rPr lang="en-US" dirty="0" smtClean="0"/>
              <a:t> = </a:t>
            </a:r>
            <a:r>
              <a:rPr lang="en-US" dirty="0" err="1" smtClean="0"/>
              <a:t>glycosaminoglycans</a:t>
            </a:r>
            <a:endParaRPr lang="en-US" dirty="0"/>
          </a:p>
        </p:txBody>
      </p:sp>
      <p:sp>
        <p:nvSpPr>
          <p:cNvPr id="7" name="TextBox 6"/>
          <p:cNvSpPr txBox="1"/>
          <p:nvPr/>
        </p:nvSpPr>
        <p:spPr>
          <a:xfrm>
            <a:off x="6943723" y="4651728"/>
            <a:ext cx="1286907" cy="923330"/>
          </a:xfrm>
          <a:prstGeom prst="rect">
            <a:avLst/>
          </a:prstGeom>
          <a:solidFill>
            <a:srgbClr val="FFFEAA"/>
          </a:solidFill>
          <a:ln>
            <a:solidFill>
              <a:srgbClr val="000000"/>
            </a:solidFill>
          </a:ln>
        </p:spPr>
        <p:txBody>
          <a:bodyPr wrap="square" rtlCol="0">
            <a:spAutoFit/>
          </a:bodyPr>
          <a:lstStyle/>
          <a:p>
            <a:r>
              <a:rPr lang="en-US" dirty="0" smtClean="0">
                <a:solidFill>
                  <a:srgbClr val="FF0000"/>
                </a:solidFill>
              </a:rPr>
              <a:t>*</a:t>
            </a:r>
            <a:r>
              <a:rPr lang="en-US" dirty="0" smtClean="0"/>
              <a:t>Report by</a:t>
            </a:r>
            <a:r>
              <a:rPr lang="de-DE" dirty="0" smtClean="0"/>
              <a:t> Bernhard </a:t>
            </a:r>
            <a:r>
              <a:rPr lang="de-DE" dirty="0" err="1" smtClean="0"/>
              <a:t>Muschlien</a:t>
            </a:r>
            <a:r>
              <a:rPr lang="de-DE" b="1" dirty="0" smtClean="0"/>
              <a:t> </a:t>
            </a:r>
            <a:endParaRPr lang="de-DE" dirty="0" smtClean="0"/>
          </a:p>
        </p:txBody>
      </p:sp>
      <p:sp>
        <p:nvSpPr>
          <p:cNvPr id="8" name="TextBox 7"/>
          <p:cNvSpPr txBox="1"/>
          <p:nvPr/>
        </p:nvSpPr>
        <p:spPr>
          <a:xfrm>
            <a:off x="457200" y="6515719"/>
            <a:ext cx="7786131" cy="646331"/>
          </a:xfrm>
          <a:prstGeom prst="rect">
            <a:avLst/>
          </a:prstGeom>
          <a:noFill/>
        </p:spPr>
        <p:txBody>
          <a:bodyPr wrap="none" rtlCol="0">
            <a:spAutoFit/>
          </a:bodyPr>
          <a:lstStyle/>
          <a:p>
            <a:r>
              <a:rPr lang="en-US" b="1" dirty="0"/>
              <a:t>First published in the German language in the SANUM-Post magazine (17/ </a:t>
            </a:r>
            <a:r>
              <a:rPr lang="en-US" b="1" dirty="0" smtClean="0"/>
              <a:t>1991) </a:t>
            </a:r>
            <a:endParaRPr lang="en-US" dirty="0"/>
          </a:p>
          <a:p>
            <a:endParaRPr lang="en-US" dirty="0"/>
          </a:p>
        </p:txBody>
      </p:sp>
      <p:sp>
        <p:nvSpPr>
          <p:cNvPr id="3" name="TextBox 2"/>
          <p:cNvSpPr txBox="1"/>
          <p:nvPr/>
        </p:nvSpPr>
        <p:spPr>
          <a:xfrm>
            <a:off x="4337767" y="2485032"/>
            <a:ext cx="3801041" cy="369332"/>
          </a:xfrm>
          <a:prstGeom prst="rect">
            <a:avLst/>
          </a:prstGeom>
          <a:noFill/>
        </p:spPr>
        <p:txBody>
          <a:bodyPr wrap="none" rtlCol="0">
            <a:spAutoFit/>
          </a:bodyPr>
          <a:lstStyle/>
          <a:p>
            <a:r>
              <a:rPr lang="en-US" b="1" dirty="0" smtClean="0"/>
              <a:t>SMPS= Sulfated </a:t>
            </a:r>
            <a:r>
              <a:rPr lang="en-US" b="1" dirty="0" err="1" smtClean="0"/>
              <a:t>mucopolysaccharides</a:t>
            </a:r>
            <a:endParaRPr lang="en-US" b="1" dirty="0"/>
          </a:p>
        </p:txBody>
      </p:sp>
      <p:sp>
        <p:nvSpPr>
          <p:cNvPr id="9" name="Freeform 8"/>
          <p:cNvSpPr/>
          <p:nvPr/>
        </p:nvSpPr>
        <p:spPr>
          <a:xfrm>
            <a:off x="5619910" y="2804264"/>
            <a:ext cx="785975" cy="3055773"/>
          </a:xfrm>
          <a:custGeom>
            <a:avLst/>
            <a:gdLst>
              <a:gd name="connsiteX0" fmla="*/ 69690 w 785975"/>
              <a:gd name="connsiteY0" fmla="*/ 23603 h 3055773"/>
              <a:gd name="connsiteX1" fmla="*/ 1957 w 785975"/>
              <a:gd name="connsiteY1" fmla="*/ 1175069 h 3055773"/>
              <a:gd name="connsiteX2" fmla="*/ 137423 w 785975"/>
              <a:gd name="connsiteY2" fmla="*/ 2377336 h 3055773"/>
              <a:gd name="connsiteX3" fmla="*/ 239023 w 785975"/>
              <a:gd name="connsiteY3" fmla="*/ 2970003 h 3055773"/>
              <a:gd name="connsiteX4" fmla="*/ 747023 w 785975"/>
              <a:gd name="connsiteY4" fmla="*/ 2834536 h 3055773"/>
              <a:gd name="connsiteX5" fmla="*/ 730090 w 785975"/>
              <a:gd name="connsiteY5" fmla="*/ 971869 h 3055773"/>
              <a:gd name="connsiteX6" fmla="*/ 560757 w 785975"/>
              <a:gd name="connsiteY6" fmla="*/ 57469 h 3055773"/>
              <a:gd name="connsiteX7" fmla="*/ 86623 w 785975"/>
              <a:gd name="connsiteY7" fmla="*/ 91336 h 3055773"/>
              <a:gd name="connsiteX8" fmla="*/ 86623 w 785975"/>
              <a:gd name="connsiteY8" fmla="*/ 91336 h 305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75" h="3055773">
                <a:moveTo>
                  <a:pt x="69690" y="23603"/>
                </a:moveTo>
                <a:cubicBezTo>
                  <a:pt x="30179" y="403191"/>
                  <a:pt x="-9332" y="782780"/>
                  <a:pt x="1957" y="1175069"/>
                </a:cubicBezTo>
                <a:cubicBezTo>
                  <a:pt x="13246" y="1567358"/>
                  <a:pt x="97912" y="2078180"/>
                  <a:pt x="137423" y="2377336"/>
                </a:cubicBezTo>
                <a:cubicBezTo>
                  <a:pt x="176934" y="2676492"/>
                  <a:pt x="137423" y="2893803"/>
                  <a:pt x="239023" y="2970003"/>
                </a:cubicBezTo>
                <a:cubicBezTo>
                  <a:pt x="340623" y="3046203"/>
                  <a:pt x="665179" y="3167558"/>
                  <a:pt x="747023" y="2834536"/>
                </a:cubicBezTo>
                <a:cubicBezTo>
                  <a:pt x="828867" y="2501514"/>
                  <a:pt x="761134" y="1434714"/>
                  <a:pt x="730090" y="971869"/>
                </a:cubicBezTo>
                <a:cubicBezTo>
                  <a:pt x="699046" y="509025"/>
                  <a:pt x="668001" y="204224"/>
                  <a:pt x="560757" y="57469"/>
                </a:cubicBezTo>
                <a:cubicBezTo>
                  <a:pt x="453513" y="-89286"/>
                  <a:pt x="86623" y="91336"/>
                  <a:pt x="86623" y="91336"/>
                </a:cubicBezTo>
                <a:lnTo>
                  <a:pt x="86623" y="91336"/>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4910667" y="1557867"/>
            <a:ext cx="3332664" cy="9271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825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2"/>
            <a:ext cx="8229600" cy="1143000"/>
          </a:xfrm>
        </p:spPr>
        <p:txBody>
          <a:bodyPr/>
          <a:lstStyle/>
          <a:p>
            <a:r>
              <a:rPr lang="en-US" b="1" dirty="0" smtClean="0"/>
              <a:t>Streaming Potential</a:t>
            </a:r>
            <a:endParaRPr lang="en-US" b="1" dirty="0"/>
          </a:p>
        </p:txBody>
      </p:sp>
      <p:grpSp>
        <p:nvGrpSpPr>
          <p:cNvPr id="14" name="Group 13"/>
          <p:cNvGrpSpPr/>
          <p:nvPr/>
        </p:nvGrpSpPr>
        <p:grpSpPr>
          <a:xfrm>
            <a:off x="732115" y="1861810"/>
            <a:ext cx="7631929" cy="3053212"/>
            <a:chOff x="732115" y="1861810"/>
            <a:chExt cx="7631929" cy="3053212"/>
          </a:xfrm>
        </p:grpSpPr>
        <p:sp>
          <p:nvSpPr>
            <p:cNvPr id="5" name="TextBox 4"/>
            <p:cNvSpPr txBox="1"/>
            <p:nvPr/>
          </p:nvSpPr>
          <p:spPr>
            <a:xfrm>
              <a:off x="732115" y="1861810"/>
              <a:ext cx="3148243" cy="523220"/>
            </a:xfrm>
            <a:prstGeom prst="rect">
              <a:avLst/>
            </a:prstGeom>
            <a:noFill/>
          </p:spPr>
          <p:txBody>
            <a:bodyPr wrap="none" rtlCol="0">
              <a:spAutoFit/>
            </a:bodyPr>
            <a:lstStyle/>
            <a:p>
              <a:r>
                <a:rPr lang="en-US" sz="2800" b="1" dirty="0" smtClean="0"/>
                <a:t>Streaming potential</a:t>
              </a:r>
              <a:endParaRPr lang="en-US" sz="2800" b="1" dirty="0"/>
            </a:p>
          </p:txBody>
        </p:sp>
        <p:cxnSp>
          <p:nvCxnSpPr>
            <p:cNvPr id="8" name="Straight Arrow Connector 7"/>
            <p:cNvCxnSpPr/>
            <p:nvPr/>
          </p:nvCxnSpPr>
          <p:spPr>
            <a:xfrm>
              <a:off x="2184398" y="2385030"/>
              <a:ext cx="0" cy="599470"/>
            </a:xfrm>
            <a:prstGeom prst="straightConnector1">
              <a:avLst/>
            </a:prstGeom>
            <a:ln w="3810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981200" y="2935014"/>
              <a:ext cx="3265361" cy="523220"/>
            </a:xfrm>
            <a:prstGeom prst="rect">
              <a:avLst/>
            </a:prstGeom>
            <a:noFill/>
          </p:spPr>
          <p:txBody>
            <a:bodyPr wrap="none" rtlCol="0">
              <a:spAutoFit/>
            </a:bodyPr>
            <a:lstStyle/>
            <a:p>
              <a:r>
                <a:rPr lang="en-US" sz="2800" dirty="0" err="1" smtClean="0"/>
                <a:t>E</a:t>
              </a:r>
              <a:r>
                <a:rPr lang="en-US" sz="2800" baseline="-25000" dirty="0" err="1" smtClean="0"/>
                <a:t>s</a:t>
              </a:r>
              <a:r>
                <a:rPr lang="en-US" sz="2800" dirty="0" smtClean="0"/>
                <a:t> =[ </a:t>
              </a:r>
              <a:r>
                <a:rPr lang="en-US" sz="2800" dirty="0" err="1" smtClean="0"/>
                <a:t>Zee</a:t>
              </a:r>
              <a:r>
                <a:rPr lang="en-US" sz="2800" baseline="-25000" dirty="0" err="1" smtClean="0"/>
                <a:t>o</a:t>
              </a:r>
              <a:r>
                <a:rPr lang="en-US" sz="2800" dirty="0" err="1" smtClean="0"/>
                <a:t>P</a:t>
              </a:r>
              <a:r>
                <a:rPr lang="en-US" sz="2800" dirty="0" smtClean="0"/>
                <a:t>/</a:t>
              </a:r>
              <a:r>
                <a:rPr lang="el-GR" sz="2800" dirty="0" smtClean="0"/>
                <a:t>η</a:t>
              </a:r>
              <a:r>
                <a:rPr lang="en-US" sz="2800" dirty="0" smtClean="0"/>
                <a:t>k] [f(</a:t>
              </a:r>
              <a:r>
                <a:rPr lang="en-US" sz="2800" dirty="0" err="1" smtClean="0"/>
                <a:t>Y</a:t>
              </a:r>
              <a:r>
                <a:rPr lang="en-US" sz="2800" baseline="-25000" dirty="0" err="1" smtClean="0"/>
                <a:t>a</a:t>
              </a:r>
              <a:r>
                <a:rPr lang="en-US" sz="2800" dirty="0" smtClean="0"/>
                <a:t>)]</a:t>
              </a:r>
              <a:endParaRPr lang="en-US" sz="2800" dirty="0"/>
            </a:p>
          </p:txBody>
        </p:sp>
        <p:sp>
          <p:nvSpPr>
            <p:cNvPr id="10" name="TextBox 9"/>
            <p:cNvSpPr txBox="1"/>
            <p:nvPr/>
          </p:nvSpPr>
          <p:spPr>
            <a:xfrm>
              <a:off x="846412" y="3591583"/>
              <a:ext cx="3658173" cy="1323439"/>
            </a:xfrm>
            <a:prstGeom prst="rect">
              <a:avLst/>
            </a:prstGeom>
            <a:noFill/>
          </p:spPr>
          <p:txBody>
            <a:bodyPr wrap="none" rtlCol="0">
              <a:spAutoFit/>
            </a:bodyPr>
            <a:lstStyle/>
            <a:p>
              <a:r>
                <a:rPr lang="en-US" sz="2000" dirty="0" err="1" smtClean="0"/>
                <a:t>E</a:t>
              </a:r>
              <a:r>
                <a:rPr lang="en-US" sz="2000" baseline="-25000" dirty="0" err="1" smtClean="0"/>
                <a:t>s</a:t>
              </a:r>
              <a:r>
                <a:rPr lang="en-US" sz="2000" dirty="0" smtClean="0"/>
                <a:t> = streaming potential (volts)</a:t>
              </a:r>
            </a:p>
            <a:p>
              <a:r>
                <a:rPr lang="en-US" sz="2000" dirty="0"/>
                <a:t>e</a:t>
              </a:r>
              <a:r>
                <a:rPr lang="en-US" sz="2000" dirty="0" smtClean="0"/>
                <a:t> = electrolyte dielectric constant</a:t>
              </a:r>
            </a:p>
            <a:p>
              <a:r>
                <a:rPr lang="en-US" sz="2000" dirty="0" smtClean="0"/>
                <a:t>P = systolic pressure (N/m</a:t>
              </a:r>
              <a:r>
                <a:rPr lang="en-US" sz="2000" baseline="30000" dirty="0" smtClean="0"/>
                <a:t>2</a:t>
              </a:r>
              <a:r>
                <a:rPr lang="en-US" sz="2000" dirty="0" smtClean="0"/>
                <a:t>)</a:t>
              </a:r>
            </a:p>
            <a:p>
              <a:r>
                <a:rPr lang="en-US" sz="2000" dirty="0"/>
                <a:t>k</a:t>
              </a:r>
              <a:r>
                <a:rPr lang="en-US" sz="2000" dirty="0" smtClean="0"/>
                <a:t> = conductivity (S/m)</a:t>
              </a:r>
              <a:endParaRPr lang="en-US" sz="2000" dirty="0"/>
            </a:p>
          </p:txBody>
        </p:sp>
        <p:sp>
          <p:nvSpPr>
            <p:cNvPr id="11" name="TextBox 10"/>
            <p:cNvSpPr txBox="1"/>
            <p:nvPr/>
          </p:nvSpPr>
          <p:spPr>
            <a:xfrm>
              <a:off x="4571745" y="3591583"/>
              <a:ext cx="3792299" cy="1323439"/>
            </a:xfrm>
            <a:prstGeom prst="rect">
              <a:avLst/>
            </a:prstGeom>
            <a:noFill/>
          </p:spPr>
          <p:txBody>
            <a:bodyPr wrap="none" rtlCol="0">
              <a:spAutoFit/>
            </a:bodyPr>
            <a:lstStyle/>
            <a:p>
              <a:r>
                <a:rPr lang="en-US" sz="2000" dirty="0" smtClean="0"/>
                <a:t>Z = zeta potential (volts)</a:t>
              </a:r>
            </a:p>
            <a:p>
              <a:r>
                <a:rPr lang="en-US" sz="2000" dirty="0" err="1"/>
                <a:t>e</a:t>
              </a:r>
              <a:r>
                <a:rPr lang="en-US" sz="2000" baseline="-25000" dirty="0" err="1" smtClean="0"/>
                <a:t>o</a:t>
              </a:r>
              <a:r>
                <a:rPr lang="en-US" sz="2000" dirty="0" smtClean="0"/>
                <a:t> = </a:t>
              </a:r>
              <a:r>
                <a:rPr lang="en-US" sz="2000" dirty="0" err="1" smtClean="0"/>
                <a:t>permitivity</a:t>
              </a:r>
              <a:r>
                <a:rPr lang="en-US" sz="2000" dirty="0" smtClean="0"/>
                <a:t> of free space</a:t>
              </a:r>
            </a:p>
            <a:p>
              <a:r>
                <a:rPr lang="el-GR" sz="2000" dirty="0" smtClean="0"/>
                <a:t>η</a:t>
              </a:r>
              <a:r>
                <a:rPr lang="en-US" sz="2000" dirty="0" smtClean="0"/>
                <a:t> = viscosity (kg/m*s)</a:t>
              </a:r>
            </a:p>
            <a:p>
              <a:r>
                <a:rPr lang="en-US" sz="2000" dirty="0" smtClean="0"/>
                <a:t>F(</a:t>
              </a:r>
              <a:r>
                <a:rPr lang="en-US" sz="2000" dirty="0" err="1" smtClean="0"/>
                <a:t>Y</a:t>
              </a:r>
              <a:r>
                <a:rPr lang="en-US" sz="2000" baseline="-25000" dirty="0" err="1" smtClean="0"/>
                <a:t>a</a:t>
              </a:r>
              <a:r>
                <a:rPr lang="en-US" sz="2000" dirty="0" smtClean="0"/>
                <a:t>) = correction for pulsatile flow</a:t>
              </a:r>
              <a:endParaRPr lang="en-US" sz="2000" dirty="0"/>
            </a:p>
          </p:txBody>
        </p:sp>
      </p:grpSp>
    </p:spTree>
    <p:extLst>
      <p:ext uri="{BB962C8B-B14F-4D97-AF65-F5344CB8AC3E}">
        <p14:creationId xmlns:p14="http://schemas.microsoft.com/office/powerpoint/2010/main" val="42670234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2"/>
            <a:ext cx="8229600" cy="1143000"/>
          </a:xfrm>
        </p:spPr>
        <p:txBody>
          <a:bodyPr/>
          <a:lstStyle/>
          <a:p>
            <a:r>
              <a:rPr lang="en-US" b="1" dirty="0" smtClean="0"/>
              <a:t>Streaming Potential</a:t>
            </a:r>
            <a:endParaRPr lang="en-US" b="1" dirty="0"/>
          </a:p>
        </p:txBody>
      </p:sp>
      <p:pic>
        <p:nvPicPr>
          <p:cNvPr id="7" name="Picture 6" descr="sine_wa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796" y="849643"/>
            <a:ext cx="2814916" cy="1321637"/>
          </a:xfrm>
          <a:prstGeom prst="rect">
            <a:avLst/>
          </a:prstGeom>
        </p:spPr>
      </p:pic>
      <p:pic>
        <p:nvPicPr>
          <p:cNvPr id="8" name="Picture 7" descr="sine_wa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784" y="2143311"/>
            <a:ext cx="1333500" cy="1321637"/>
          </a:xfrm>
          <a:prstGeom prst="rect">
            <a:avLst/>
          </a:prstGeom>
        </p:spPr>
      </p:pic>
      <p:pic>
        <p:nvPicPr>
          <p:cNvPr id="10" name="Picture 9" descr="sine_wa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884" y="2141210"/>
            <a:ext cx="1333500" cy="1321637"/>
          </a:xfrm>
          <a:prstGeom prst="rect">
            <a:avLst/>
          </a:prstGeom>
        </p:spPr>
      </p:pic>
      <p:sp>
        <p:nvSpPr>
          <p:cNvPr id="3" name="TextBox 2"/>
          <p:cNvSpPr txBox="1"/>
          <p:nvPr/>
        </p:nvSpPr>
        <p:spPr>
          <a:xfrm>
            <a:off x="178542" y="997281"/>
            <a:ext cx="3833915" cy="646331"/>
          </a:xfrm>
          <a:prstGeom prst="rect">
            <a:avLst/>
          </a:prstGeom>
          <a:solidFill>
            <a:srgbClr val="FFF9A2"/>
          </a:solidFill>
          <a:ln>
            <a:solidFill>
              <a:srgbClr val="000000"/>
            </a:solidFill>
          </a:ln>
        </p:spPr>
        <p:txBody>
          <a:bodyPr wrap="none" rtlCol="0">
            <a:spAutoFit/>
          </a:bodyPr>
          <a:lstStyle/>
          <a:p>
            <a:r>
              <a:rPr lang="en-US" dirty="0" smtClean="0"/>
              <a:t>Contains both DC and AC component</a:t>
            </a:r>
          </a:p>
          <a:p>
            <a:r>
              <a:rPr lang="en-US" dirty="0" smtClean="0"/>
              <a:t>AC component controlled by heart rate</a:t>
            </a:r>
            <a:endParaRPr lang="en-US" dirty="0"/>
          </a:p>
        </p:txBody>
      </p:sp>
      <p:sp>
        <p:nvSpPr>
          <p:cNvPr id="9" name="TextBox 8"/>
          <p:cNvSpPr txBox="1"/>
          <p:nvPr/>
        </p:nvSpPr>
        <p:spPr>
          <a:xfrm>
            <a:off x="6533898" y="1642395"/>
            <a:ext cx="2559302" cy="646331"/>
          </a:xfrm>
          <a:prstGeom prst="rect">
            <a:avLst/>
          </a:prstGeom>
          <a:noFill/>
        </p:spPr>
        <p:txBody>
          <a:bodyPr wrap="square" rtlCol="0">
            <a:spAutoFit/>
          </a:bodyPr>
          <a:lstStyle/>
          <a:p>
            <a:pPr algn="r"/>
            <a:r>
              <a:rPr lang="en-US" dirty="0" smtClean="0"/>
              <a:t>Higher heart rate induces stronger response</a:t>
            </a:r>
            <a:endParaRPr lang="en-US" dirty="0"/>
          </a:p>
        </p:txBody>
      </p:sp>
      <p:grpSp>
        <p:nvGrpSpPr>
          <p:cNvPr id="18" name="Group 17"/>
          <p:cNvGrpSpPr/>
          <p:nvPr/>
        </p:nvGrpSpPr>
        <p:grpSpPr>
          <a:xfrm>
            <a:off x="732115" y="1861810"/>
            <a:ext cx="7631929" cy="3053212"/>
            <a:chOff x="732115" y="1861810"/>
            <a:chExt cx="7631929" cy="3053212"/>
          </a:xfrm>
        </p:grpSpPr>
        <p:sp>
          <p:nvSpPr>
            <p:cNvPr id="19" name="TextBox 18"/>
            <p:cNvSpPr txBox="1"/>
            <p:nvPr/>
          </p:nvSpPr>
          <p:spPr>
            <a:xfrm>
              <a:off x="732115" y="1861810"/>
              <a:ext cx="3148243" cy="523220"/>
            </a:xfrm>
            <a:prstGeom prst="rect">
              <a:avLst/>
            </a:prstGeom>
            <a:noFill/>
          </p:spPr>
          <p:txBody>
            <a:bodyPr wrap="none" rtlCol="0">
              <a:spAutoFit/>
            </a:bodyPr>
            <a:lstStyle/>
            <a:p>
              <a:r>
                <a:rPr lang="en-US" sz="2800" b="1" dirty="0" smtClean="0"/>
                <a:t>Streaming potential</a:t>
              </a:r>
              <a:endParaRPr lang="en-US" sz="2800" b="1" dirty="0"/>
            </a:p>
          </p:txBody>
        </p:sp>
        <p:cxnSp>
          <p:nvCxnSpPr>
            <p:cNvPr id="20" name="Straight Arrow Connector 19"/>
            <p:cNvCxnSpPr/>
            <p:nvPr/>
          </p:nvCxnSpPr>
          <p:spPr>
            <a:xfrm>
              <a:off x="2184398" y="2385030"/>
              <a:ext cx="0" cy="599470"/>
            </a:xfrm>
            <a:prstGeom prst="straightConnector1">
              <a:avLst/>
            </a:prstGeom>
            <a:ln w="3810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981200" y="2935014"/>
              <a:ext cx="3265361" cy="523220"/>
            </a:xfrm>
            <a:prstGeom prst="rect">
              <a:avLst/>
            </a:prstGeom>
            <a:noFill/>
          </p:spPr>
          <p:txBody>
            <a:bodyPr wrap="none" rtlCol="0">
              <a:spAutoFit/>
            </a:bodyPr>
            <a:lstStyle/>
            <a:p>
              <a:r>
                <a:rPr lang="en-US" sz="2800" dirty="0" err="1" smtClean="0"/>
                <a:t>E</a:t>
              </a:r>
              <a:r>
                <a:rPr lang="en-US" sz="2800" baseline="-25000" dirty="0" err="1" smtClean="0"/>
                <a:t>s</a:t>
              </a:r>
              <a:r>
                <a:rPr lang="en-US" sz="2800" dirty="0" smtClean="0"/>
                <a:t> =[ </a:t>
              </a:r>
              <a:r>
                <a:rPr lang="en-US" sz="2800" dirty="0" err="1" smtClean="0"/>
                <a:t>Zee</a:t>
              </a:r>
              <a:r>
                <a:rPr lang="en-US" sz="2800" baseline="-25000" dirty="0" err="1" smtClean="0"/>
                <a:t>o</a:t>
              </a:r>
              <a:r>
                <a:rPr lang="en-US" sz="2800" dirty="0" err="1" smtClean="0"/>
                <a:t>P</a:t>
              </a:r>
              <a:r>
                <a:rPr lang="en-US" sz="2800" dirty="0" smtClean="0"/>
                <a:t>/</a:t>
              </a:r>
              <a:r>
                <a:rPr lang="el-GR" sz="2800" dirty="0" smtClean="0"/>
                <a:t>η</a:t>
              </a:r>
              <a:r>
                <a:rPr lang="en-US" sz="2800" dirty="0" smtClean="0"/>
                <a:t>k] [f(</a:t>
              </a:r>
              <a:r>
                <a:rPr lang="en-US" sz="2800" dirty="0" err="1" smtClean="0"/>
                <a:t>Y</a:t>
              </a:r>
              <a:r>
                <a:rPr lang="en-US" sz="2800" baseline="-25000" dirty="0" err="1" smtClean="0"/>
                <a:t>a</a:t>
              </a:r>
              <a:r>
                <a:rPr lang="en-US" sz="2800" dirty="0" smtClean="0"/>
                <a:t>)]</a:t>
              </a:r>
              <a:endParaRPr lang="en-US" sz="2800" dirty="0"/>
            </a:p>
          </p:txBody>
        </p:sp>
        <p:sp>
          <p:nvSpPr>
            <p:cNvPr id="22" name="TextBox 21"/>
            <p:cNvSpPr txBox="1"/>
            <p:nvPr/>
          </p:nvSpPr>
          <p:spPr>
            <a:xfrm>
              <a:off x="846412" y="3591583"/>
              <a:ext cx="3658173" cy="1323439"/>
            </a:xfrm>
            <a:prstGeom prst="rect">
              <a:avLst/>
            </a:prstGeom>
            <a:noFill/>
          </p:spPr>
          <p:txBody>
            <a:bodyPr wrap="none" rtlCol="0">
              <a:spAutoFit/>
            </a:bodyPr>
            <a:lstStyle/>
            <a:p>
              <a:r>
                <a:rPr lang="en-US" sz="2000" dirty="0" err="1" smtClean="0"/>
                <a:t>E</a:t>
              </a:r>
              <a:r>
                <a:rPr lang="en-US" sz="2000" baseline="-25000" dirty="0" err="1" smtClean="0"/>
                <a:t>s</a:t>
              </a:r>
              <a:r>
                <a:rPr lang="en-US" sz="2000" dirty="0" smtClean="0"/>
                <a:t> = streaming potential (volts)</a:t>
              </a:r>
            </a:p>
            <a:p>
              <a:r>
                <a:rPr lang="en-US" sz="2000" dirty="0"/>
                <a:t>e</a:t>
              </a:r>
              <a:r>
                <a:rPr lang="en-US" sz="2000" dirty="0" smtClean="0"/>
                <a:t> = electrolyte dielectric constant</a:t>
              </a:r>
            </a:p>
            <a:p>
              <a:r>
                <a:rPr lang="en-US" sz="2000" dirty="0" smtClean="0"/>
                <a:t>P = systolic pressure (N/m</a:t>
              </a:r>
              <a:r>
                <a:rPr lang="en-US" sz="2000" baseline="30000" dirty="0" smtClean="0"/>
                <a:t>2</a:t>
              </a:r>
              <a:r>
                <a:rPr lang="en-US" sz="2000" dirty="0" smtClean="0"/>
                <a:t>)</a:t>
              </a:r>
            </a:p>
            <a:p>
              <a:r>
                <a:rPr lang="en-US" sz="2000" dirty="0"/>
                <a:t>k</a:t>
              </a:r>
              <a:r>
                <a:rPr lang="en-US" sz="2000" dirty="0" smtClean="0"/>
                <a:t> = conductivity (S/m)</a:t>
              </a:r>
              <a:endParaRPr lang="en-US" sz="2000" dirty="0"/>
            </a:p>
          </p:txBody>
        </p:sp>
        <p:sp>
          <p:nvSpPr>
            <p:cNvPr id="23" name="TextBox 22"/>
            <p:cNvSpPr txBox="1"/>
            <p:nvPr/>
          </p:nvSpPr>
          <p:spPr>
            <a:xfrm>
              <a:off x="4571745" y="3591583"/>
              <a:ext cx="3792299" cy="1323439"/>
            </a:xfrm>
            <a:prstGeom prst="rect">
              <a:avLst/>
            </a:prstGeom>
            <a:noFill/>
          </p:spPr>
          <p:txBody>
            <a:bodyPr wrap="none" rtlCol="0">
              <a:spAutoFit/>
            </a:bodyPr>
            <a:lstStyle/>
            <a:p>
              <a:r>
                <a:rPr lang="en-US" sz="2000" dirty="0" smtClean="0"/>
                <a:t>Z = zeta potential (volts)</a:t>
              </a:r>
            </a:p>
            <a:p>
              <a:r>
                <a:rPr lang="en-US" sz="2000" dirty="0" err="1"/>
                <a:t>e</a:t>
              </a:r>
              <a:r>
                <a:rPr lang="en-US" sz="2000" baseline="-25000" dirty="0" err="1" smtClean="0"/>
                <a:t>o</a:t>
              </a:r>
              <a:r>
                <a:rPr lang="en-US" sz="2000" dirty="0" smtClean="0"/>
                <a:t> = </a:t>
              </a:r>
              <a:r>
                <a:rPr lang="en-US" sz="2000" dirty="0" err="1" smtClean="0"/>
                <a:t>permitivity</a:t>
              </a:r>
              <a:r>
                <a:rPr lang="en-US" sz="2000" dirty="0" smtClean="0"/>
                <a:t> of free space</a:t>
              </a:r>
            </a:p>
            <a:p>
              <a:r>
                <a:rPr lang="el-GR" sz="2000" dirty="0" smtClean="0"/>
                <a:t>η</a:t>
              </a:r>
              <a:r>
                <a:rPr lang="en-US" sz="2000" dirty="0" smtClean="0"/>
                <a:t> = viscosity (kg/m*s)</a:t>
              </a:r>
            </a:p>
            <a:p>
              <a:r>
                <a:rPr lang="en-US" sz="2000" dirty="0" smtClean="0"/>
                <a:t>F(</a:t>
              </a:r>
              <a:r>
                <a:rPr lang="en-US" sz="2000" dirty="0" err="1" smtClean="0"/>
                <a:t>Y</a:t>
              </a:r>
              <a:r>
                <a:rPr lang="en-US" sz="2000" baseline="-25000" dirty="0" err="1" smtClean="0"/>
                <a:t>a</a:t>
              </a:r>
              <a:r>
                <a:rPr lang="en-US" sz="2000" dirty="0" smtClean="0"/>
                <a:t>) = correction for pulsatile flow</a:t>
              </a:r>
              <a:endParaRPr lang="en-US" sz="2000" dirty="0"/>
            </a:p>
          </p:txBody>
        </p:sp>
      </p:grpSp>
    </p:spTree>
    <p:extLst>
      <p:ext uri="{BB962C8B-B14F-4D97-AF65-F5344CB8AC3E}">
        <p14:creationId xmlns:p14="http://schemas.microsoft.com/office/powerpoint/2010/main" val="2473070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5201" y="1600200"/>
            <a:ext cx="4532636" cy="523220"/>
          </a:xfrm>
          <a:prstGeom prst="rect">
            <a:avLst/>
          </a:prstGeom>
          <a:noFill/>
        </p:spPr>
        <p:txBody>
          <a:bodyPr wrap="none" rtlCol="0">
            <a:spAutoFit/>
          </a:bodyPr>
          <a:lstStyle/>
          <a:p>
            <a:r>
              <a:rPr lang="en-US" sz="2800" dirty="0" smtClean="0"/>
              <a:t>Proportional to Zeta potential</a:t>
            </a:r>
            <a:endParaRPr lang="en-US" sz="2800" dirty="0"/>
          </a:p>
        </p:txBody>
      </p:sp>
      <p:cxnSp>
        <p:nvCxnSpPr>
          <p:cNvPr id="7" name="Straight Arrow Connector 6"/>
          <p:cNvCxnSpPr>
            <a:stCxn id="5" idx="2"/>
          </p:cNvCxnSpPr>
          <p:nvPr/>
        </p:nvCxnSpPr>
        <p:spPr>
          <a:xfrm flipH="1">
            <a:off x="2878677" y="2123420"/>
            <a:ext cx="1622842" cy="92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1698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Streaming Potential</a:t>
            </a:r>
            <a:endParaRPr lang="en-US" b="1" dirty="0"/>
          </a:p>
        </p:txBody>
      </p:sp>
      <p:sp>
        <p:nvSpPr>
          <p:cNvPr id="12" name="TextBox 11"/>
          <p:cNvSpPr txBox="1"/>
          <p:nvPr/>
        </p:nvSpPr>
        <p:spPr>
          <a:xfrm>
            <a:off x="1981200" y="2935014"/>
            <a:ext cx="3265361" cy="523220"/>
          </a:xfrm>
          <a:prstGeom prst="rect">
            <a:avLst/>
          </a:prstGeom>
          <a:noFill/>
        </p:spPr>
        <p:txBody>
          <a:bodyPr wrap="none" rtlCol="0">
            <a:spAutoFit/>
          </a:bodyPr>
          <a:lstStyle/>
          <a:p>
            <a:r>
              <a:rPr lang="en-US" sz="2800" dirty="0" err="1" smtClean="0"/>
              <a:t>E</a:t>
            </a:r>
            <a:r>
              <a:rPr lang="en-US" sz="2800" baseline="-25000" dirty="0" err="1" smtClean="0"/>
              <a:t>s</a:t>
            </a:r>
            <a:r>
              <a:rPr lang="en-US" sz="2800" dirty="0" smtClean="0"/>
              <a:t> =[ </a:t>
            </a:r>
            <a:r>
              <a:rPr lang="en-US" sz="2800" dirty="0" err="1" smtClean="0"/>
              <a:t>Zee</a:t>
            </a:r>
            <a:r>
              <a:rPr lang="en-US" sz="2800" baseline="-25000" dirty="0" err="1" smtClean="0"/>
              <a:t>o</a:t>
            </a:r>
            <a:r>
              <a:rPr lang="en-US" sz="2800" dirty="0" err="1" smtClean="0"/>
              <a:t>P</a:t>
            </a:r>
            <a:r>
              <a:rPr lang="en-US" sz="2800" dirty="0" smtClean="0"/>
              <a:t>/</a:t>
            </a:r>
            <a:r>
              <a:rPr lang="el-GR" sz="2800" dirty="0" smtClean="0"/>
              <a:t>η</a:t>
            </a:r>
            <a:r>
              <a:rPr lang="en-US" sz="2800" dirty="0" smtClean="0"/>
              <a:t>k] [f(</a:t>
            </a:r>
            <a:r>
              <a:rPr lang="en-US" sz="2800" dirty="0" err="1" smtClean="0"/>
              <a:t>Y</a:t>
            </a:r>
            <a:r>
              <a:rPr lang="en-US" sz="2800" baseline="-25000" dirty="0" err="1" smtClean="0"/>
              <a:t>a</a:t>
            </a:r>
            <a:r>
              <a:rPr lang="en-US" sz="2800" dirty="0" smtClean="0"/>
              <a:t>)]</a:t>
            </a:r>
            <a:endParaRPr lang="en-US" sz="2800" dirty="0"/>
          </a:p>
        </p:txBody>
      </p:sp>
      <p:sp>
        <p:nvSpPr>
          <p:cNvPr id="13" name="TextBox 12"/>
          <p:cNvSpPr txBox="1"/>
          <p:nvPr/>
        </p:nvSpPr>
        <p:spPr>
          <a:xfrm>
            <a:off x="846412" y="3591583"/>
            <a:ext cx="3658173" cy="1323439"/>
          </a:xfrm>
          <a:prstGeom prst="rect">
            <a:avLst/>
          </a:prstGeom>
          <a:noFill/>
        </p:spPr>
        <p:txBody>
          <a:bodyPr wrap="none" rtlCol="0">
            <a:spAutoFit/>
          </a:bodyPr>
          <a:lstStyle/>
          <a:p>
            <a:r>
              <a:rPr lang="en-US" sz="2000" dirty="0" err="1" smtClean="0"/>
              <a:t>E</a:t>
            </a:r>
            <a:r>
              <a:rPr lang="en-US" sz="2000" baseline="-25000" dirty="0" err="1" smtClean="0"/>
              <a:t>s</a:t>
            </a:r>
            <a:r>
              <a:rPr lang="en-US" sz="2000" dirty="0" smtClean="0"/>
              <a:t> = streaming potential (volts)</a:t>
            </a:r>
          </a:p>
          <a:p>
            <a:r>
              <a:rPr lang="en-US" sz="2000" dirty="0"/>
              <a:t>e</a:t>
            </a:r>
            <a:r>
              <a:rPr lang="en-US" sz="2000" dirty="0" smtClean="0"/>
              <a:t> = electrolyte dielectric constant</a:t>
            </a:r>
          </a:p>
          <a:p>
            <a:r>
              <a:rPr lang="en-US" sz="2000" dirty="0" smtClean="0"/>
              <a:t>P = systolic pressure (N/m</a:t>
            </a:r>
            <a:r>
              <a:rPr lang="en-US" sz="2000" baseline="30000" dirty="0" smtClean="0"/>
              <a:t>2</a:t>
            </a:r>
            <a:r>
              <a:rPr lang="en-US" sz="2000" dirty="0" smtClean="0"/>
              <a:t>)</a:t>
            </a:r>
          </a:p>
          <a:p>
            <a:r>
              <a:rPr lang="en-US" sz="2000" dirty="0"/>
              <a:t>k</a:t>
            </a:r>
            <a:r>
              <a:rPr lang="en-US" sz="2000" dirty="0" smtClean="0"/>
              <a:t> = conductivity (S/m)</a:t>
            </a:r>
            <a:endParaRPr lang="en-US" sz="2000" dirty="0"/>
          </a:p>
        </p:txBody>
      </p:sp>
      <p:sp>
        <p:nvSpPr>
          <p:cNvPr id="14" name="TextBox 13"/>
          <p:cNvSpPr txBox="1"/>
          <p:nvPr/>
        </p:nvSpPr>
        <p:spPr>
          <a:xfrm>
            <a:off x="4571745" y="3591583"/>
            <a:ext cx="3792299" cy="1323439"/>
          </a:xfrm>
          <a:prstGeom prst="rect">
            <a:avLst/>
          </a:prstGeom>
          <a:noFill/>
        </p:spPr>
        <p:txBody>
          <a:bodyPr wrap="none" rtlCol="0">
            <a:spAutoFit/>
          </a:bodyPr>
          <a:lstStyle/>
          <a:p>
            <a:r>
              <a:rPr lang="en-US" sz="2000" dirty="0" smtClean="0"/>
              <a:t>Z = zeta potential (volts)</a:t>
            </a:r>
          </a:p>
          <a:p>
            <a:r>
              <a:rPr lang="en-US" sz="2000" dirty="0" err="1"/>
              <a:t>e</a:t>
            </a:r>
            <a:r>
              <a:rPr lang="en-US" sz="2000" baseline="-25000" dirty="0" err="1" smtClean="0"/>
              <a:t>o</a:t>
            </a:r>
            <a:r>
              <a:rPr lang="en-US" sz="2000" dirty="0" smtClean="0"/>
              <a:t> = </a:t>
            </a:r>
            <a:r>
              <a:rPr lang="en-US" sz="2000" dirty="0" err="1" smtClean="0"/>
              <a:t>permitivity</a:t>
            </a:r>
            <a:r>
              <a:rPr lang="en-US" sz="2000" dirty="0" smtClean="0"/>
              <a:t> of free space</a:t>
            </a:r>
          </a:p>
          <a:p>
            <a:r>
              <a:rPr lang="el-GR" sz="2000" dirty="0" smtClean="0"/>
              <a:t>η</a:t>
            </a:r>
            <a:r>
              <a:rPr lang="en-US" sz="2000" dirty="0" smtClean="0"/>
              <a:t> = viscosity (kg/m*s)</a:t>
            </a:r>
          </a:p>
          <a:p>
            <a:r>
              <a:rPr lang="en-US" sz="2000" dirty="0" smtClean="0"/>
              <a:t>F(</a:t>
            </a:r>
            <a:r>
              <a:rPr lang="en-US" sz="2000" dirty="0" err="1" smtClean="0"/>
              <a:t>Y</a:t>
            </a:r>
            <a:r>
              <a:rPr lang="en-US" sz="2000" baseline="-25000" dirty="0" err="1" smtClean="0"/>
              <a:t>a</a:t>
            </a:r>
            <a:r>
              <a:rPr lang="en-US" sz="2000" dirty="0" smtClean="0"/>
              <a:t>) = correction for pulsatile flow</a:t>
            </a:r>
            <a:endParaRPr lang="en-US" sz="2000" dirty="0"/>
          </a:p>
        </p:txBody>
      </p:sp>
    </p:spTree>
    <p:extLst>
      <p:ext uri="{BB962C8B-B14F-4D97-AF65-F5344CB8AC3E}">
        <p14:creationId xmlns:p14="http://schemas.microsoft.com/office/powerpoint/2010/main" val="27015326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84402" y="1600200"/>
            <a:ext cx="4677808" cy="523220"/>
          </a:xfrm>
          <a:prstGeom prst="rect">
            <a:avLst/>
          </a:prstGeom>
          <a:noFill/>
        </p:spPr>
        <p:txBody>
          <a:bodyPr wrap="none" rtlCol="0">
            <a:spAutoFit/>
          </a:bodyPr>
          <a:lstStyle/>
          <a:p>
            <a:r>
              <a:rPr lang="en-US" sz="2800" dirty="0" smtClean="0"/>
              <a:t>Proportional to blood pressure</a:t>
            </a:r>
            <a:endParaRPr lang="en-US" sz="2800" dirty="0"/>
          </a:p>
        </p:txBody>
      </p:sp>
      <p:cxnSp>
        <p:nvCxnSpPr>
          <p:cNvPr id="7" name="Straight Arrow Connector 6"/>
          <p:cNvCxnSpPr/>
          <p:nvPr/>
        </p:nvCxnSpPr>
        <p:spPr>
          <a:xfrm flipH="1">
            <a:off x="3556023" y="2123420"/>
            <a:ext cx="931313" cy="92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1698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Streaming Potential</a:t>
            </a:r>
            <a:endParaRPr lang="en-US" b="1" dirty="0"/>
          </a:p>
        </p:txBody>
      </p:sp>
      <p:sp>
        <p:nvSpPr>
          <p:cNvPr id="12" name="TextBox 11"/>
          <p:cNvSpPr txBox="1"/>
          <p:nvPr/>
        </p:nvSpPr>
        <p:spPr>
          <a:xfrm>
            <a:off x="1981200" y="2935014"/>
            <a:ext cx="3265361" cy="523220"/>
          </a:xfrm>
          <a:prstGeom prst="rect">
            <a:avLst/>
          </a:prstGeom>
          <a:noFill/>
        </p:spPr>
        <p:txBody>
          <a:bodyPr wrap="none" rtlCol="0">
            <a:spAutoFit/>
          </a:bodyPr>
          <a:lstStyle/>
          <a:p>
            <a:r>
              <a:rPr lang="en-US" sz="2800" dirty="0" err="1" smtClean="0"/>
              <a:t>E</a:t>
            </a:r>
            <a:r>
              <a:rPr lang="en-US" sz="2800" baseline="-25000" dirty="0" err="1" smtClean="0"/>
              <a:t>s</a:t>
            </a:r>
            <a:r>
              <a:rPr lang="en-US" sz="2800" dirty="0" smtClean="0"/>
              <a:t> =[ </a:t>
            </a:r>
            <a:r>
              <a:rPr lang="en-US" sz="2800" dirty="0" err="1" smtClean="0"/>
              <a:t>Zee</a:t>
            </a:r>
            <a:r>
              <a:rPr lang="en-US" sz="2800" baseline="-25000" dirty="0" err="1" smtClean="0"/>
              <a:t>o</a:t>
            </a:r>
            <a:r>
              <a:rPr lang="en-US" sz="2800" dirty="0" err="1" smtClean="0"/>
              <a:t>P</a:t>
            </a:r>
            <a:r>
              <a:rPr lang="en-US" sz="2800" dirty="0" smtClean="0"/>
              <a:t>/</a:t>
            </a:r>
            <a:r>
              <a:rPr lang="el-GR" sz="2800" dirty="0" smtClean="0"/>
              <a:t>η</a:t>
            </a:r>
            <a:r>
              <a:rPr lang="en-US" sz="2800" dirty="0" smtClean="0"/>
              <a:t>k] [f(</a:t>
            </a:r>
            <a:r>
              <a:rPr lang="en-US" sz="2800" dirty="0" err="1" smtClean="0"/>
              <a:t>Y</a:t>
            </a:r>
            <a:r>
              <a:rPr lang="en-US" sz="2800" baseline="-25000" dirty="0" err="1" smtClean="0"/>
              <a:t>a</a:t>
            </a:r>
            <a:r>
              <a:rPr lang="en-US" sz="2800" dirty="0" smtClean="0"/>
              <a:t>)]</a:t>
            </a:r>
            <a:endParaRPr lang="en-US" sz="2800" dirty="0"/>
          </a:p>
        </p:txBody>
      </p:sp>
      <p:sp>
        <p:nvSpPr>
          <p:cNvPr id="13" name="TextBox 12"/>
          <p:cNvSpPr txBox="1"/>
          <p:nvPr/>
        </p:nvSpPr>
        <p:spPr>
          <a:xfrm>
            <a:off x="846412" y="3591583"/>
            <a:ext cx="3658173" cy="1323439"/>
          </a:xfrm>
          <a:prstGeom prst="rect">
            <a:avLst/>
          </a:prstGeom>
          <a:noFill/>
        </p:spPr>
        <p:txBody>
          <a:bodyPr wrap="none" rtlCol="0">
            <a:spAutoFit/>
          </a:bodyPr>
          <a:lstStyle/>
          <a:p>
            <a:r>
              <a:rPr lang="en-US" sz="2000" dirty="0" err="1" smtClean="0"/>
              <a:t>E</a:t>
            </a:r>
            <a:r>
              <a:rPr lang="en-US" sz="2000" baseline="-25000" dirty="0" err="1" smtClean="0"/>
              <a:t>s</a:t>
            </a:r>
            <a:r>
              <a:rPr lang="en-US" sz="2000" dirty="0" smtClean="0"/>
              <a:t> = streaming potential (volts)</a:t>
            </a:r>
          </a:p>
          <a:p>
            <a:r>
              <a:rPr lang="en-US" sz="2000" dirty="0"/>
              <a:t>e</a:t>
            </a:r>
            <a:r>
              <a:rPr lang="en-US" sz="2000" dirty="0" smtClean="0"/>
              <a:t> = electrolyte dielectric constant</a:t>
            </a:r>
          </a:p>
          <a:p>
            <a:r>
              <a:rPr lang="en-US" sz="2000" dirty="0" smtClean="0"/>
              <a:t>P = systolic pressure (N/m</a:t>
            </a:r>
            <a:r>
              <a:rPr lang="en-US" sz="2000" baseline="30000" dirty="0" smtClean="0"/>
              <a:t>2</a:t>
            </a:r>
            <a:r>
              <a:rPr lang="en-US" sz="2000" dirty="0" smtClean="0"/>
              <a:t>)</a:t>
            </a:r>
          </a:p>
          <a:p>
            <a:r>
              <a:rPr lang="en-US" sz="2000" dirty="0"/>
              <a:t>k</a:t>
            </a:r>
            <a:r>
              <a:rPr lang="en-US" sz="2000" dirty="0" smtClean="0"/>
              <a:t> = conductivity (S/m)</a:t>
            </a:r>
            <a:endParaRPr lang="en-US" sz="2000" dirty="0"/>
          </a:p>
        </p:txBody>
      </p:sp>
      <p:sp>
        <p:nvSpPr>
          <p:cNvPr id="14" name="TextBox 13"/>
          <p:cNvSpPr txBox="1"/>
          <p:nvPr/>
        </p:nvSpPr>
        <p:spPr>
          <a:xfrm>
            <a:off x="4571745" y="3591583"/>
            <a:ext cx="3792299" cy="1323439"/>
          </a:xfrm>
          <a:prstGeom prst="rect">
            <a:avLst/>
          </a:prstGeom>
          <a:noFill/>
        </p:spPr>
        <p:txBody>
          <a:bodyPr wrap="none" rtlCol="0">
            <a:spAutoFit/>
          </a:bodyPr>
          <a:lstStyle/>
          <a:p>
            <a:r>
              <a:rPr lang="en-US" sz="2000" dirty="0" smtClean="0"/>
              <a:t>Z = zeta potential (volts)</a:t>
            </a:r>
          </a:p>
          <a:p>
            <a:r>
              <a:rPr lang="en-US" sz="2000" dirty="0" err="1"/>
              <a:t>e</a:t>
            </a:r>
            <a:r>
              <a:rPr lang="en-US" sz="2000" baseline="-25000" dirty="0" err="1" smtClean="0"/>
              <a:t>o</a:t>
            </a:r>
            <a:r>
              <a:rPr lang="en-US" sz="2000" dirty="0" smtClean="0"/>
              <a:t> = </a:t>
            </a:r>
            <a:r>
              <a:rPr lang="en-US" sz="2000" dirty="0" err="1" smtClean="0"/>
              <a:t>permitivity</a:t>
            </a:r>
            <a:r>
              <a:rPr lang="en-US" sz="2000" dirty="0" smtClean="0"/>
              <a:t> of free space</a:t>
            </a:r>
          </a:p>
          <a:p>
            <a:r>
              <a:rPr lang="el-GR" sz="2000" dirty="0" smtClean="0"/>
              <a:t>η</a:t>
            </a:r>
            <a:r>
              <a:rPr lang="en-US" sz="2000" dirty="0" smtClean="0"/>
              <a:t> = viscosity (kg/m*s)</a:t>
            </a:r>
          </a:p>
          <a:p>
            <a:r>
              <a:rPr lang="en-US" sz="2000" dirty="0" smtClean="0"/>
              <a:t>F(</a:t>
            </a:r>
            <a:r>
              <a:rPr lang="en-US" sz="2000" dirty="0" err="1" smtClean="0"/>
              <a:t>Y</a:t>
            </a:r>
            <a:r>
              <a:rPr lang="en-US" sz="2000" baseline="-25000" dirty="0" err="1" smtClean="0"/>
              <a:t>a</a:t>
            </a:r>
            <a:r>
              <a:rPr lang="en-US" sz="2000" dirty="0" smtClean="0"/>
              <a:t>) = correction for pulsatile flow</a:t>
            </a:r>
            <a:endParaRPr lang="en-US" sz="2000" dirty="0"/>
          </a:p>
        </p:txBody>
      </p:sp>
    </p:spTree>
    <p:extLst>
      <p:ext uri="{BB962C8B-B14F-4D97-AF65-F5344CB8AC3E}">
        <p14:creationId xmlns:p14="http://schemas.microsoft.com/office/powerpoint/2010/main" val="18916651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52134" y="1600200"/>
            <a:ext cx="5121915" cy="523220"/>
          </a:xfrm>
          <a:prstGeom prst="rect">
            <a:avLst/>
          </a:prstGeom>
          <a:noFill/>
        </p:spPr>
        <p:txBody>
          <a:bodyPr wrap="none" rtlCol="0">
            <a:spAutoFit/>
          </a:bodyPr>
          <a:lstStyle/>
          <a:p>
            <a:r>
              <a:rPr lang="en-US" sz="2800" i="1" dirty="0" smtClean="0">
                <a:solidFill>
                  <a:srgbClr val="FF0000"/>
                </a:solidFill>
              </a:rPr>
              <a:t>Inversely</a:t>
            </a:r>
            <a:r>
              <a:rPr lang="en-US" sz="2800" dirty="0" smtClean="0">
                <a:solidFill>
                  <a:srgbClr val="FF0000"/>
                </a:solidFill>
              </a:rPr>
              <a:t> </a:t>
            </a:r>
            <a:r>
              <a:rPr lang="en-US" sz="2800" dirty="0" smtClean="0"/>
              <a:t>proportional to viscosity</a:t>
            </a:r>
            <a:endParaRPr lang="en-US" sz="2800" dirty="0"/>
          </a:p>
        </p:txBody>
      </p:sp>
      <p:cxnSp>
        <p:nvCxnSpPr>
          <p:cNvPr id="7" name="Straight Arrow Connector 6"/>
          <p:cNvCxnSpPr/>
          <p:nvPr/>
        </p:nvCxnSpPr>
        <p:spPr>
          <a:xfrm flipH="1">
            <a:off x="3860821" y="2191153"/>
            <a:ext cx="931313" cy="92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1698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Streaming Potential</a:t>
            </a:r>
            <a:endParaRPr lang="en-US" b="1" dirty="0"/>
          </a:p>
        </p:txBody>
      </p:sp>
      <p:sp>
        <p:nvSpPr>
          <p:cNvPr id="12" name="TextBox 11"/>
          <p:cNvSpPr txBox="1"/>
          <p:nvPr/>
        </p:nvSpPr>
        <p:spPr>
          <a:xfrm>
            <a:off x="1981200" y="2935014"/>
            <a:ext cx="3265361" cy="523220"/>
          </a:xfrm>
          <a:prstGeom prst="rect">
            <a:avLst/>
          </a:prstGeom>
          <a:noFill/>
        </p:spPr>
        <p:txBody>
          <a:bodyPr wrap="none" rtlCol="0">
            <a:spAutoFit/>
          </a:bodyPr>
          <a:lstStyle/>
          <a:p>
            <a:r>
              <a:rPr lang="en-US" sz="2800" dirty="0" err="1" smtClean="0"/>
              <a:t>E</a:t>
            </a:r>
            <a:r>
              <a:rPr lang="en-US" sz="2800" baseline="-25000" dirty="0" err="1" smtClean="0"/>
              <a:t>s</a:t>
            </a:r>
            <a:r>
              <a:rPr lang="en-US" sz="2800" dirty="0" smtClean="0"/>
              <a:t> =[ </a:t>
            </a:r>
            <a:r>
              <a:rPr lang="en-US" sz="2800" dirty="0" err="1" smtClean="0"/>
              <a:t>Zee</a:t>
            </a:r>
            <a:r>
              <a:rPr lang="en-US" sz="2800" baseline="-25000" dirty="0" err="1" smtClean="0"/>
              <a:t>o</a:t>
            </a:r>
            <a:r>
              <a:rPr lang="en-US" sz="2800" dirty="0" err="1" smtClean="0"/>
              <a:t>P</a:t>
            </a:r>
            <a:r>
              <a:rPr lang="en-US" sz="2800" dirty="0" smtClean="0"/>
              <a:t>/</a:t>
            </a:r>
            <a:r>
              <a:rPr lang="el-GR" sz="2800" dirty="0" smtClean="0"/>
              <a:t>η</a:t>
            </a:r>
            <a:r>
              <a:rPr lang="en-US" sz="2800" dirty="0" smtClean="0"/>
              <a:t>k] [f(</a:t>
            </a:r>
            <a:r>
              <a:rPr lang="en-US" sz="2800" dirty="0" err="1" smtClean="0"/>
              <a:t>Y</a:t>
            </a:r>
            <a:r>
              <a:rPr lang="en-US" sz="2800" baseline="-25000" dirty="0" err="1" smtClean="0"/>
              <a:t>a</a:t>
            </a:r>
            <a:r>
              <a:rPr lang="en-US" sz="2800" dirty="0" smtClean="0"/>
              <a:t>)]</a:t>
            </a:r>
            <a:endParaRPr lang="en-US" sz="2800" dirty="0"/>
          </a:p>
        </p:txBody>
      </p:sp>
      <p:sp>
        <p:nvSpPr>
          <p:cNvPr id="13" name="TextBox 12"/>
          <p:cNvSpPr txBox="1"/>
          <p:nvPr/>
        </p:nvSpPr>
        <p:spPr>
          <a:xfrm>
            <a:off x="846412" y="3591583"/>
            <a:ext cx="3658173" cy="1323439"/>
          </a:xfrm>
          <a:prstGeom prst="rect">
            <a:avLst/>
          </a:prstGeom>
          <a:noFill/>
        </p:spPr>
        <p:txBody>
          <a:bodyPr wrap="none" rtlCol="0">
            <a:spAutoFit/>
          </a:bodyPr>
          <a:lstStyle/>
          <a:p>
            <a:r>
              <a:rPr lang="en-US" sz="2000" dirty="0" err="1" smtClean="0"/>
              <a:t>E</a:t>
            </a:r>
            <a:r>
              <a:rPr lang="en-US" sz="2000" baseline="-25000" dirty="0" err="1" smtClean="0"/>
              <a:t>s</a:t>
            </a:r>
            <a:r>
              <a:rPr lang="en-US" sz="2000" dirty="0" smtClean="0"/>
              <a:t> = streaming potential (volts)</a:t>
            </a:r>
          </a:p>
          <a:p>
            <a:r>
              <a:rPr lang="en-US" sz="2000" dirty="0"/>
              <a:t>e</a:t>
            </a:r>
            <a:r>
              <a:rPr lang="en-US" sz="2000" dirty="0" smtClean="0"/>
              <a:t> = electrolyte dielectric constant</a:t>
            </a:r>
          </a:p>
          <a:p>
            <a:r>
              <a:rPr lang="en-US" sz="2000" dirty="0" smtClean="0"/>
              <a:t>P = systolic pressure (N/m</a:t>
            </a:r>
            <a:r>
              <a:rPr lang="en-US" sz="2000" baseline="30000" dirty="0" smtClean="0"/>
              <a:t>2</a:t>
            </a:r>
            <a:r>
              <a:rPr lang="en-US" sz="2000" dirty="0" smtClean="0"/>
              <a:t>)</a:t>
            </a:r>
          </a:p>
          <a:p>
            <a:r>
              <a:rPr lang="en-US" sz="2000" dirty="0"/>
              <a:t>k</a:t>
            </a:r>
            <a:r>
              <a:rPr lang="en-US" sz="2000" dirty="0" smtClean="0"/>
              <a:t> = conductivity (S/m)</a:t>
            </a:r>
            <a:endParaRPr lang="en-US" sz="2000" dirty="0"/>
          </a:p>
        </p:txBody>
      </p:sp>
      <p:sp>
        <p:nvSpPr>
          <p:cNvPr id="14" name="TextBox 13"/>
          <p:cNvSpPr txBox="1"/>
          <p:nvPr/>
        </p:nvSpPr>
        <p:spPr>
          <a:xfrm>
            <a:off x="4571745" y="3591583"/>
            <a:ext cx="3792299" cy="1323439"/>
          </a:xfrm>
          <a:prstGeom prst="rect">
            <a:avLst/>
          </a:prstGeom>
          <a:noFill/>
        </p:spPr>
        <p:txBody>
          <a:bodyPr wrap="none" rtlCol="0">
            <a:spAutoFit/>
          </a:bodyPr>
          <a:lstStyle/>
          <a:p>
            <a:r>
              <a:rPr lang="en-US" sz="2000" dirty="0" smtClean="0"/>
              <a:t>Z = zeta potential (volts)</a:t>
            </a:r>
          </a:p>
          <a:p>
            <a:r>
              <a:rPr lang="en-US" sz="2000" dirty="0" err="1"/>
              <a:t>e</a:t>
            </a:r>
            <a:r>
              <a:rPr lang="en-US" sz="2000" baseline="-25000" dirty="0" err="1" smtClean="0"/>
              <a:t>o</a:t>
            </a:r>
            <a:r>
              <a:rPr lang="en-US" sz="2000" dirty="0" smtClean="0"/>
              <a:t> = </a:t>
            </a:r>
            <a:r>
              <a:rPr lang="en-US" sz="2000" dirty="0" err="1" smtClean="0"/>
              <a:t>permitivity</a:t>
            </a:r>
            <a:r>
              <a:rPr lang="en-US" sz="2000" dirty="0" smtClean="0"/>
              <a:t> of free space</a:t>
            </a:r>
          </a:p>
          <a:p>
            <a:r>
              <a:rPr lang="el-GR" sz="2000" dirty="0" smtClean="0"/>
              <a:t>η</a:t>
            </a:r>
            <a:r>
              <a:rPr lang="en-US" sz="2000" dirty="0" smtClean="0"/>
              <a:t> = viscosity (kg/m*s)</a:t>
            </a:r>
          </a:p>
          <a:p>
            <a:r>
              <a:rPr lang="en-US" sz="2000" dirty="0" smtClean="0"/>
              <a:t>F(</a:t>
            </a:r>
            <a:r>
              <a:rPr lang="en-US" sz="2000" dirty="0" err="1" smtClean="0"/>
              <a:t>Y</a:t>
            </a:r>
            <a:r>
              <a:rPr lang="en-US" sz="2000" baseline="-25000" dirty="0" err="1" smtClean="0"/>
              <a:t>a</a:t>
            </a:r>
            <a:r>
              <a:rPr lang="en-US" sz="2000" dirty="0" smtClean="0"/>
              <a:t>) = correction for pulsatile flow</a:t>
            </a:r>
            <a:endParaRPr lang="en-US" sz="2000" dirty="0"/>
          </a:p>
        </p:txBody>
      </p:sp>
    </p:spTree>
    <p:extLst>
      <p:ext uri="{BB962C8B-B14F-4D97-AF65-F5344CB8AC3E}">
        <p14:creationId xmlns:p14="http://schemas.microsoft.com/office/powerpoint/2010/main" val="42226124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The fatal tendency of mankind to leave off thinking about a thing when it is no longer doubtful, is the cause of half their errors. </a:t>
            </a:r>
            <a:endParaRPr lang="en-US" i="1" dirty="0" smtClean="0"/>
          </a:p>
          <a:p>
            <a:pPr marL="0" indent="0">
              <a:buNone/>
            </a:pPr>
            <a:endParaRPr lang="en-US" dirty="0"/>
          </a:p>
          <a:p>
            <a:pPr marL="0" indent="0">
              <a:buNone/>
            </a:pPr>
            <a:r>
              <a:rPr lang="en-US" dirty="0"/>
              <a:t>– John Stuart Mill, 1859 </a:t>
            </a:r>
          </a:p>
          <a:p>
            <a:endParaRPr lang="en-US" dirty="0"/>
          </a:p>
        </p:txBody>
      </p:sp>
    </p:spTree>
    <p:extLst>
      <p:ext uri="{BB962C8B-B14F-4D97-AF65-F5344CB8AC3E}">
        <p14:creationId xmlns:p14="http://schemas.microsoft.com/office/powerpoint/2010/main" val="42026031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Insights</a:t>
            </a:r>
            <a:endParaRPr lang="en-US" b="1" dirty="0"/>
          </a:p>
        </p:txBody>
      </p:sp>
      <p:sp>
        <p:nvSpPr>
          <p:cNvPr id="3" name="Content Placeholder 2"/>
          <p:cNvSpPr>
            <a:spLocks noGrp="1"/>
          </p:cNvSpPr>
          <p:nvPr>
            <p:ph idx="1"/>
          </p:nvPr>
        </p:nvSpPr>
        <p:spPr/>
        <p:txBody>
          <a:bodyPr>
            <a:normAutofit/>
          </a:bodyPr>
          <a:lstStyle/>
          <a:p>
            <a:r>
              <a:rPr lang="en-US" dirty="0" smtClean="0"/>
              <a:t>When Z is too low (not enough bound sulfate), blood pressure must </a:t>
            </a:r>
            <a:r>
              <a:rPr lang="en-US" i="1" dirty="0" smtClean="0">
                <a:solidFill>
                  <a:srgbClr val="FF0000"/>
                </a:solidFill>
              </a:rPr>
              <a:t>go up </a:t>
            </a:r>
            <a:r>
              <a:rPr lang="en-US" dirty="0" smtClean="0"/>
              <a:t>to compensate (high blood pressure)</a:t>
            </a:r>
          </a:p>
          <a:p>
            <a:r>
              <a:rPr lang="en-US" dirty="0" smtClean="0"/>
              <a:t>When viscosity is too high, blood pressure must </a:t>
            </a:r>
            <a:r>
              <a:rPr lang="en-US" i="1" dirty="0" smtClean="0">
                <a:solidFill>
                  <a:srgbClr val="FF0000"/>
                </a:solidFill>
              </a:rPr>
              <a:t>go up </a:t>
            </a:r>
            <a:r>
              <a:rPr lang="en-US" dirty="0" smtClean="0"/>
              <a:t>to compensate (high blood pressure)</a:t>
            </a:r>
          </a:p>
          <a:p>
            <a:r>
              <a:rPr lang="en-US" dirty="0" smtClean="0"/>
              <a:t>Nitric oxide release is induced by the streaming potential  </a:t>
            </a:r>
            <a:endParaRPr lang="en-US" dirty="0"/>
          </a:p>
        </p:txBody>
      </p:sp>
    </p:spTree>
    <p:extLst>
      <p:ext uri="{BB962C8B-B14F-4D97-AF65-F5344CB8AC3E}">
        <p14:creationId xmlns:p14="http://schemas.microsoft.com/office/powerpoint/2010/main" val="22428469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70932" y="1455886"/>
            <a:ext cx="7035801" cy="4461635"/>
          </a:xfrm>
        </p:spPr>
        <p:txBody>
          <a:bodyPr>
            <a:normAutofit/>
          </a:bodyPr>
          <a:lstStyle/>
          <a:p>
            <a:r>
              <a:rPr lang="en-US" sz="2800" dirty="0"/>
              <a:t>Nitric oxide relaxes the vessel wall and promotes increased </a:t>
            </a:r>
            <a:r>
              <a:rPr lang="en-US" sz="2800" dirty="0" smtClean="0"/>
              <a:t>flow &amp; therefore oxygen</a:t>
            </a:r>
            <a:endParaRPr lang="en-US" sz="2800" dirty="0"/>
          </a:p>
          <a:p>
            <a:r>
              <a:rPr lang="en-US" sz="2800" dirty="0"/>
              <a:t>Nitric oxide quickly converts to nitrite which can break down the </a:t>
            </a:r>
            <a:r>
              <a:rPr lang="en-US" sz="2800" dirty="0" err="1"/>
              <a:t>glycocalyx</a:t>
            </a:r>
            <a:r>
              <a:rPr lang="en-US" sz="2800" dirty="0"/>
              <a:t>, releasing sulfated </a:t>
            </a:r>
            <a:r>
              <a:rPr lang="en-US" sz="2800" dirty="0" smtClean="0"/>
              <a:t>GAGs</a:t>
            </a:r>
          </a:p>
          <a:p>
            <a:r>
              <a:rPr lang="en-US" sz="2800" dirty="0"/>
              <a:t>These can be passed on to the capillaries to correct their deficiencies</a:t>
            </a:r>
          </a:p>
          <a:p>
            <a:endParaRPr lang="en-US" sz="2800" dirty="0"/>
          </a:p>
        </p:txBody>
      </p:sp>
      <p:sp>
        <p:nvSpPr>
          <p:cNvPr id="8" name="Title 1"/>
          <p:cNvSpPr>
            <a:spLocks noGrp="1"/>
          </p:cNvSpPr>
          <p:nvPr>
            <p:ph type="title"/>
          </p:nvPr>
        </p:nvSpPr>
        <p:spPr>
          <a:xfrm>
            <a:off x="457200" y="274638"/>
            <a:ext cx="8229600" cy="1143000"/>
          </a:xfrm>
        </p:spPr>
        <p:txBody>
          <a:bodyPr/>
          <a:lstStyle/>
          <a:p>
            <a:r>
              <a:rPr lang="en-US" b="1" dirty="0" smtClean="0"/>
              <a:t>Why is Nitric Oxide Important?</a:t>
            </a:r>
            <a:endParaRPr lang="en-US" b="1" dirty="0"/>
          </a:p>
        </p:txBody>
      </p:sp>
      <p:pic>
        <p:nvPicPr>
          <p:cNvPr id="2" name="Picture 1" descr="nitric-oxid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467" y="4660900"/>
            <a:ext cx="3136900" cy="1803400"/>
          </a:xfrm>
          <a:prstGeom prst="rect">
            <a:avLst/>
          </a:prstGeom>
        </p:spPr>
      </p:pic>
    </p:spTree>
    <p:extLst>
      <p:ext uri="{BB962C8B-B14F-4D97-AF65-F5344CB8AC3E}">
        <p14:creationId xmlns:p14="http://schemas.microsoft.com/office/powerpoint/2010/main" val="9454102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6" y="-84789"/>
            <a:ext cx="8229600" cy="1143000"/>
          </a:xfrm>
        </p:spPr>
        <p:txBody>
          <a:bodyPr/>
          <a:lstStyle/>
          <a:p>
            <a:r>
              <a:rPr lang="en-US" b="1" dirty="0" err="1" smtClean="0"/>
              <a:t>eNOS</a:t>
            </a:r>
            <a:r>
              <a:rPr lang="en-US" b="1" dirty="0" smtClean="0"/>
              <a:t> Uncoupling</a:t>
            </a:r>
            <a:r>
              <a:rPr lang="en-US" b="1" dirty="0" smtClean="0">
                <a:solidFill>
                  <a:srgbClr val="FF0000"/>
                </a:solidFill>
              </a:rPr>
              <a:t>*</a:t>
            </a:r>
            <a:endParaRPr lang="en-US" b="1" dirty="0">
              <a:solidFill>
                <a:srgbClr val="FF0000"/>
              </a:solidFill>
            </a:endParaRPr>
          </a:p>
        </p:txBody>
      </p:sp>
      <p:pic>
        <p:nvPicPr>
          <p:cNvPr id="4" name="Content Placeholder 3" descr="eNOS_uncoupling.jpg"/>
          <p:cNvPicPr>
            <a:picLocks noGrp="1" noChangeAspect="1"/>
          </p:cNvPicPr>
          <p:nvPr>
            <p:ph idx="1"/>
          </p:nvPr>
        </p:nvPicPr>
        <p:blipFill>
          <a:blip r:embed="rId3">
            <a:extLst>
              <a:ext uri="{28A0092B-C50C-407E-A947-70E740481C1C}">
                <a14:useLocalDpi xmlns:a14="http://schemas.microsoft.com/office/drawing/2010/main" val="0"/>
              </a:ext>
            </a:extLst>
          </a:blip>
          <a:srcRect l="-67429" r="-67429"/>
          <a:stretch>
            <a:fillRect/>
          </a:stretch>
        </p:blipFill>
        <p:spPr>
          <a:xfrm>
            <a:off x="-1036907" y="858504"/>
            <a:ext cx="9932276" cy="5462369"/>
          </a:xfrm>
        </p:spPr>
      </p:pic>
      <p:sp>
        <p:nvSpPr>
          <p:cNvPr id="5" name="TextBox 4"/>
          <p:cNvSpPr txBox="1"/>
          <p:nvPr/>
        </p:nvSpPr>
        <p:spPr>
          <a:xfrm>
            <a:off x="631815" y="6224167"/>
            <a:ext cx="8204690" cy="400110"/>
          </a:xfrm>
          <a:prstGeom prst="rect">
            <a:avLst/>
          </a:prstGeom>
          <a:noFill/>
        </p:spPr>
        <p:txBody>
          <a:bodyPr wrap="none" rtlCol="0">
            <a:spAutoFit/>
          </a:bodyPr>
          <a:lstStyle/>
          <a:p>
            <a:r>
              <a:rPr lang="en-US" sz="2000" dirty="0">
                <a:solidFill>
                  <a:srgbClr val="FF0000"/>
                </a:solidFill>
              </a:rPr>
              <a:t>*</a:t>
            </a:r>
            <a:r>
              <a:rPr lang="en-US" sz="2000" dirty="0"/>
              <a:t>Figure 1, M Yokoyama and K-I Hirata Cardiovascular Research 73 (2007) 8–9 </a:t>
            </a:r>
          </a:p>
        </p:txBody>
      </p:sp>
      <p:sp>
        <p:nvSpPr>
          <p:cNvPr id="6" name="Freeform 5"/>
          <p:cNvSpPr/>
          <p:nvPr/>
        </p:nvSpPr>
        <p:spPr>
          <a:xfrm>
            <a:off x="3253552" y="2661677"/>
            <a:ext cx="1010198" cy="1021370"/>
          </a:xfrm>
          <a:custGeom>
            <a:avLst/>
            <a:gdLst>
              <a:gd name="connsiteX0" fmla="*/ 577260 w 1010198"/>
              <a:gd name="connsiteY0" fmla="*/ 9259 h 1021370"/>
              <a:gd name="connsiteX1" fmla="*/ 10 w 1010198"/>
              <a:gd name="connsiteY1" fmla="*/ 211284 h 1021370"/>
              <a:gd name="connsiteX2" fmla="*/ 562829 w 1010198"/>
              <a:gd name="connsiteY2" fmla="*/ 1019380 h 1021370"/>
              <a:gd name="connsiteX3" fmla="*/ 1010198 w 1010198"/>
              <a:gd name="connsiteY3" fmla="*/ 427738 h 1021370"/>
              <a:gd name="connsiteX4" fmla="*/ 577260 w 1010198"/>
              <a:gd name="connsiteY4" fmla="*/ 9259 h 102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98" h="1021370">
                <a:moveTo>
                  <a:pt x="577260" y="9259"/>
                </a:moveTo>
                <a:cubicBezTo>
                  <a:pt x="408895" y="-26817"/>
                  <a:pt x="2415" y="42931"/>
                  <a:pt x="10" y="211284"/>
                </a:cubicBezTo>
                <a:cubicBezTo>
                  <a:pt x="-2395" y="379637"/>
                  <a:pt x="394464" y="983304"/>
                  <a:pt x="562829" y="1019380"/>
                </a:cubicBezTo>
                <a:cubicBezTo>
                  <a:pt x="731194" y="1055456"/>
                  <a:pt x="1010198" y="591281"/>
                  <a:pt x="1010198" y="427738"/>
                </a:cubicBezTo>
                <a:cubicBezTo>
                  <a:pt x="1010198" y="264195"/>
                  <a:pt x="745625" y="45335"/>
                  <a:pt x="577260" y="9259"/>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2633019" y="2945112"/>
            <a:ext cx="952462" cy="33189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262050" y="2868325"/>
            <a:ext cx="1291489" cy="461665"/>
          </a:xfrm>
          <a:prstGeom prst="rect">
            <a:avLst/>
          </a:prstGeom>
          <a:noFill/>
        </p:spPr>
        <p:txBody>
          <a:bodyPr wrap="none" rtlCol="0">
            <a:spAutoFit/>
          </a:bodyPr>
          <a:lstStyle/>
          <a:p>
            <a:r>
              <a:rPr lang="en-US" sz="2400" b="1" dirty="0" smtClean="0"/>
              <a:t>SULFATE</a:t>
            </a:r>
            <a:endParaRPr lang="en-US" b="1" dirty="0"/>
          </a:p>
        </p:txBody>
      </p:sp>
      <p:sp>
        <p:nvSpPr>
          <p:cNvPr id="3" name="TextBox 2"/>
          <p:cNvSpPr txBox="1"/>
          <p:nvPr/>
        </p:nvSpPr>
        <p:spPr>
          <a:xfrm>
            <a:off x="6026700" y="1024233"/>
            <a:ext cx="3117300" cy="1569660"/>
          </a:xfrm>
          <a:prstGeom prst="rect">
            <a:avLst/>
          </a:prstGeom>
          <a:noFill/>
        </p:spPr>
        <p:txBody>
          <a:bodyPr wrap="square" rtlCol="0">
            <a:spAutoFit/>
          </a:bodyPr>
          <a:lstStyle/>
          <a:p>
            <a:r>
              <a:rPr lang="en-US" sz="2400" dirty="0" err="1" smtClean="0"/>
              <a:t>eNOS</a:t>
            </a:r>
            <a:r>
              <a:rPr lang="en-US" sz="2400" dirty="0" smtClean="0"/>
              <a:t> makes either sulfate or nitrite depending on control factors</a:t>
            </a:r>
          </a:p>
        </p:txBody>
      </p:sp>
      <p:sp>
        <p:nvSpPr>
          <p:cNvPr id="11" name="TextBox 10"/>
          <p:cNvSpPr txBox="1"/>
          <p:nvPr/>
        </p:nvSpPr>
        <p:spPr>
          <a:xfrm>
            <a:off x="6617131" y="2899609"/>
            <a:ext cx="1179680" cy="461665"/>
          </a:xfrm>
          <a:prstGeom prst="rect">
            <a:avLst/>
          </a:prstGeom>
          <a:noFill/>
        </p:spPr>
        <p:txBody>
          <a:bodyPr wrap="none" rtlCol="0">
            <a:spAutoFit/>
          </a:bodyPr>
          <a:lstStyle/>
          <a:p>
            <a:r>
              <a:rPr lang="en-US" sz="2400" b="1" dirty="0" smtClean="0"/>
              <a:t>NITRITE </a:t>
            </a:r>
            <a:r>
              <a:rPr lang="en-US" sz="2400" b="1" dirty="0" smtClean="0">
                <a:sym typeface="Wingdings"/>
              </a:rPr>
              <a:t> </a:t>
            </a:r>
            <a:endParaRPr lang="en-US" sz="2400" b="1" dirty="0"/>
          </a:p>
        </p:txBody>
      </p:sp>
      <p:sp>
        <p:nvSpPr>
          <p:cNvPr id="9" name="TextBox 8"/>
          <p:cNvSpPr txBox="1"/>
          <p:nvPr/>
        </p:nvSpPr>
        <p:spPr>
          <a:xfrm>
            <a:off x="709141" y="1993729"/>
            <a:ext cx="2544411" cy="523220"/>
          </a:xfrm>
          <a:prstGeom prst="rect">
            <a:avLst/>
          </a:prstGeom>
          <a:solidFill>
            <a:srgbClr val="FFF695"/>
          </a:solidFill>
          <a:ln>
            <a:solidFill>
              <a:srgbClr val="000000"/>
            </a:solidFill>
          </a:ln>
        </p:spPr>
        <p:txBody>
          <a:bodyPr wrap="square" rtlCol="0">
            <a:spAutoFit/>
          </a:bodyPr>
          <a:lstStyle>
            <a:defPPr>
              <a:defRPr lang="en-US"/>
            </a:defPPr>
            <a:lvl1pPr algn="ctr">
              <a:defRPr sz="2800"/>
            </a:lvl1pPr>
          </a:lstStyle>
          <a:p>
            <a:r>
              <a:rPr lang="en-US" dirty="0"/>
              <a:t>Builds up matrix</a:t>
            </a:r>
          </a:p>
        </p:txBody>
      </p:sp>
      <p:sp>
        <p:nvSpPr>
          <p:cNvPr id="13" name="TextBox 12"/>
          <p:cNvSpPr txBox="1"/>
          <p:nvPr/>
        </p:nvSpPr>
        <p:spPr>
          <a:xfrm>
            <a:off x="6393715" y="3683047"/>
            <a:ext cx="2544411" cy="954107"/>
          </a:xfrm>
          <a:prstGeom prst="rect">
            <a:avLst/>
          </a:prstGeom>
          <a:solidFill>
            <a:srgbClr val="FFF695"/>
          </a:solidFill>
          <a:ln>
            <a:solidFill>
              <a:srgbClr val="000000"/>
            </a:solidFill>
          </a:ln>
        </p:spPr>
        <p:txBody>
          <a:bodyPr wrap="square" rtlCol="0">
            <a:spAutoFit/>
          </a:bodyPr>
          <a:lstStyle>
            <a:defPPr>
              <a:defRPr lang="en-US"/>
            </a:defPPr>
            <a:lvl1pPr algn="ctr">
              <a:defRPr sz="2800"/>
            </a:lvl1pPr>
          </a:lstStyle>
          <a:p>
            <a:r>
              <a:rPr lang="en-US" dirty="0" smtClean="0"/>
              <a:t>Breaks down matrix</a:t>
            </a:r>
            <a:endParaRPr lang="en-US" dirty="0"/>
          </a:p>
        </p:txBody>
      </p:sp>
      <p:sp>
        <p:nvSpPr>
          <p:cNvPr id="15" name="Left Arrow 14"/>
          <p:cNvSpPr/>
          <p:nvPr/>
        </p:nvSpPr>
        <p:spPr>
          <a:xfrm flipH="1">
            <a:off x="5516060" y="2964227"/>
            <a:ext cx="952462" cy="33189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339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3" grpId="0"/>
      <p:bldP spid="11" grpId="0"/>
      <p:bldP spid="9" grpId="0" animBg="1"/>
      <p:bldP spid="13"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st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980" y="3361267"/>
            <a:ext cx="4030132" cy="3022599"/>
          </a:xfrm>
          <a:prstGeom prst="rect">
            <a:avLst/>
          </a:prstGeom>
        </p:spPr>
      </p:pic>
      <p:sp>
        <p:nvSpPr>
          <p:cNvPr id="2" name="Title 1"/>
          <p:cNvSpPr>
            <a:spLocks noGrp="1"/>
          </p:cNvSpPr>
          <p:nvPr>
            <p:ph type="title"/>
          </p:nvPr>
        </p:nvSpPr>
        <p:spPr/>
        <p:txBody>
          <a:bodyPr/>
          <a:lstStyle/>
          <a:p>
            <a:endParaRPr lang="en-US" dirty="0"/>
          </a:p>
        </p:txBody>
      </p:sp>
      <p:pic>
        <p:nvPicPr>
          <p:cNvPr id="5" name="Picture 4" descr="round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4" y="2559676"/>
            <a:ext cx="3903133" cy="3903133"/>
          </a:xfrm>
          <a:prstGeom prst="rect">
            <a:avLst/>
          </a:prstGeom>
        </p:spPr>
      </p:pic>
      <p:sp>
        <p:nvSpPr>
          <p:cNvPr id="4" name="Rectangle 3"/>
          <p:cNvSpPr/>
          <p:nvPr/>
        </p:nvSpPr>
        <p:spPr>
          <a:xfrm>
            <a:off x="2624122" y="1417638"/>
            <a:ext cx="5758458"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Roundup, </a:t>
            </a:r>
            <a:r>
              <a:rPr lang="en-US" sz="5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StAR</a:t>
            </a: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and </a:t>
            </a:r>
          </a:p>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Sterol Homeostasis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TextBox 5"/>
          <p:cNvSpPr txBox="1"/>
          <p:nvPr/>
        </p:nvSpPr>
        <p:spPr>
          <a:xfrm>
            <a:off x="5508110" y="4148034"/>
            <a:ext cx="1503612" cy="1477328"/>
          </a:xfrm>
          <a:prstGeom prst="rect">
            <a:avLst/>
          </a:prstGeom>
          <a:noFill/>
        </p:spPr>
        <p:txBody>
          <a:bodyPr wrap="none" rtlCol="0">
            <a:spAutoFit/>
          </a:bodyPr>
          <a:lstStyle/>
          <a:p>
            <a:pPr algn="ctr"/>
            <a:r>
              <a:rPr lang="en-US" b="1" dirty="0" err="1" smtClean="0">
                <a:solidFill>
                  <a:srgbClr val="FF0000"/>
                </a:solidFill>
              </a:rPr>
              <a:t>StAR</a:t>
            </a:r>
            <a:r>
              <a:rPr lang="en-US" b="1" dirty="0" smtClean="0"/>
              <a:t>:</a:t>
            </a:r>
          </a:p>
          <a:p>
            <a:pPr algn="ctr"/>
            <a:r>
              <a:rPr lang="en-US" b="1" dirty="0" err="1" smtClean="0">
                <a:solidFill>
                  <a:srgbClr val="FF0000"/>
                </a:solidFill>
              </a:rPr>
              <a:t>St</a:t>
            </a:r>
            <a:r>
              <a:rPr lang="en-US" b="1" dirty="0" err="1" smtClean="0"/>
              <a:t>eroidogenic</a:t>
            </a:r>
            <a:r>
              <a:rPr lang="en-US" b="1" dirty="0" smtClean="0"/>
              <a:t> </a:t>
            </a:r>
          </a:p>
          <a:p>
            <a:pPr algn="ctr"/>
            <a:r>
              <a:rPr lang="en-US" b="1" dirty="0" smtClean="0">
                <a:solidFill>
                  <a:srgbClr val="FF0000"/>
                </a:solidFill>
              </a:rPr>
              <a:t>A</a:t>
            </a:r>
            <a:r>
              <a:rPr lang="en-US" b="1" dirty="0" smtClean="0"/>
              <a:t>cute </a:t>
            </a:r>
          </a:p>
          <a:p>
            <a:pPr algn="ctr"/>
            <a:r>
              <a:rPr lang="en-US" b="1" dirty="0" smtClean="0">
                <a:solidFill>
                  <a:srgbClr val="FF0000"/>
                </a:solidFill>
              </a:rPr>
              <a:t>R</a:t>
            </a:r>
            <a:r>
              <a:rPr lang="en-US" b="1" dirty="0" smtClean="0"/>
              <a:t>egulatory </a:t>
            </a:r>
          </a:p>
          <a:p>
            <a:pPr algn="ctr"/>
            <a:r>
              <a:rPr lang="en-US" b="1" dirty="0" smtClean="0"/>
              <a:t>protein</a:t>
            </a:r>
            <a:endParaRPr lang="en-US" b="1" dirty="0"/>
          </a:p>
        </p:txBody>
      </p:sp>
    </p:spTree>
    <p:extLst>
      <p:ext uri="{BB962C8B-B14F-4D97-AF65-F5344CB8AC3E}">
        <p14:creationId xmlns:p14="http://schemas.microsoft.com/office/powerpoint/2010/main" val="426986051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Non-alcoholic Fatty Liver Disease:</a:t>
            </a:r>
            <a:br>
              <a:rPr lang="en-US" b="1" dirty="0" smtClean="0"/>
            </a:br>
            <a:r>
              <a:rPr lang="en-US" b="1" dirty="0" smtClean="0"/>
              <a:t>An Epidemic in America</a:t>
            </a:r>
            <a:endParaRPr lang="en-US" b="1" dirty="0">
              <a:solidFill>
                <a:srgbClr val="FF0000"/>
              </a:solidFill>
            </a:endParaRPr>
          </a:p>
        </p:txBody>
      </p:sp>
      <p:pic>
        <p:nvPicPr>
          <p:cNvPr id="4" name="Content Placeholder 3" descr="NASH.jpg"/>
          <p:cNvPicPr>
            <a:picLocks noGrp="1" noChangeAspect="1"/>
          </p:cNvPicPr>
          <p:nvPr>
            <p:ph idx="1"/>
          </p:nvPr>
        </p:nvPicPr>
        <p:blipFill>
          <a:blip r:embed="rId3">
            <a:extLst>
              <a:ext uri="{28A0092B-C50C-407E-A947-70E740481C1C}">
                <a14:useLocalDpi xmlns:a14="http://schemas.microsoft.com/office/drawing/2010/main" val="0"/>
              </a:ext>
            </a:extLst>
          </a:blip>
          <a:srcRect l="-10500" r="-10500"/>
          <a:stretch>
            <a:fillRect/>
          </a:stretch>
        </p:blipFill>
        <p:spPr/>
      </p:pic>
      <p:sp>
        <p:nvSpPr>
          <p:cNvPr id="3" name="Rectangle 2"/>
          <p:cNvSpPr/>
          <p:nvPr/>
        </p:nvSpPr>
        <p:spPr>
          <a:xfrm>
            <a:off x="711200" y="1721471"/>
            <a:ext cx="8242310" cy="461665"/>
          </a:xfrm>
          <a:prstGeom prst="rect">
            <a:avLst/>
          </a:prstGeom>
          <a:solidFill>
            <a:srgbClr val="FFF695"/>
          </a:solidFill>
          <a:ln>
            <a:solidFill>
              <a:srgbClr val="000000"/>
            </a:solidFill>
          </a:ln>
        </p:spPr>
        <p:txBody>
          <a:bodyPr wrap="none" rtlCol="0">
            <a:spAutoFit/>
          </a:bodyPr>
          <a:lstStyle/>
          <a:p>
            <a:r>
              <a:rPr lang="en-US" sz="2400" dirty="0"/>
              <a:t>NAFLD affects almost one-quarter of the general U.S. population </a:t>
            </a:r>
          </a:p>
        </p:txBody>
      </p:sp>
    </p:spTree>
    <p:extLst>
      <p:ext uri="{BB962C8B-B14F-4D97-AF65-F5344CB8AC3E}">
        <p14:creationId xmlns:p14="http://schemas.microsoft.com/office/powerpoint/2010/main" val="67305932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 Epidemic in the Western World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04800" y="1417638"/>
            <a:ext cx="8686800" cy="4525963"/>
          </a:xfrm>
        </p:spPr>
        <p:txBody>
          <a:bodyPr/>
          <a:lstStyle/>
          <a:p>
            <a:r>
              <a:rPr lang="en-US" dirty="0" smtClean="0"/>
              <a:t>Most common liver disorder in countries that adopt the “Western” diet</a:t>
            </a:r>
          </a:p>
          <a:p>
            <a:r>
              <a:rPr lang="en-US" dirty="0" smtClean="0"/>
              <a:t>Rate doubled between 2004 and 2010 in </a:t>
            </a:r>
            <a:r>
              <a:rPr lang="en-US" dirty="0" smtClean="0"/>
              <a:t>S. Korea</a:t>
            </a:r>
            <a:endParaRPr lang="en-US" dirty="0" smtClean="0"/>
          </a:p>
          <a:p>
            <a:r>
              <a:rPr lang="en-US" dirty="0"/>
              <a:t>Linked to low HDL, high LDL, and high </a:t>
            </a:r>
            <a:r>
              <a:rPr lang="en-US" dirty="0" smtClean="0"/>
              <a:t>cholesterol</a:t>
            </a:r>
          </a:p>
          <a:p>
            <a:r>
              <a:rPr lang="en-US" dirty="0" smtClean="0"/>
              <a:t>Vegetarian diet </a:t>
            </a:r>
            <a:r>
              <a:rPr lang="en-US" i="1" dirty="0" smtClean="0"/>
              <a:t>increases risk</a:t>
            </a:r>
          </a:p>
          <a:p>
            <a:r>
              <a:rPr lang="en-US" dirty="0" smtClean="0"/>
              <a:t>Insulin resistance and oxidative injury play a role</a:t>
            </a:r>
            <a:endParaRPr lang="en-US" dirty="0"/>
          </a:p>
        </p:txBody>
      </p:sp>
      <p:sp>
        <p:nvSpPr>
          <p:cNvPr id="4" name="TextBox 3"/>
          <p:cNvSpPr txBox="1"/>
          <p:nvPr/>
        </p:nvSpPr>
        <p:spPr>
          <a:xfrm>
            <a:off x="2252133" y="6266934"/>
            <a:ext cx="6986621" cy="461665"/>
          </a:xfrm>
          <a:prstGeom prst="rect">
            <a:avLst/>
          </a:prstGeom>
          <a:noFill/>
        </p:spPr>
        <p:txBody>
          <a:bodyPr wrap="none" rtlCol="0">
            <a:spAutoFit/>
          </a:bodyPr>
          <a:lstStyle/>
          <a:p>
            <a:r>
              <a:rPr lang="de-DE" sz="2400" i="1" dirty="0" smtClean="0">
                <a:solidFill>
                  <a:srgbClr val="FF0000"/>
                </a:solidFill>
              </a:rPr>
              <a:t>*</a:t>
            </a:r>
            <a:r>
              <a:rPr lang="de-DE" sz="2400" i="1" dirty="0" smtClean="0"/>
              <a:t>SH Choi et al., </a:t>
            </a:r>
            <a:r>
              <a:rPr lang="nl-NL" sz="2400" b="1" dirty="0" smtClean="0"/>
              <a:t>Turk </a:t>
            </a:r>
            <a:r>
              <a:rPr lang="nl-NL" sz="2400" b="1" dirty="0"/>
              <a:t>J </a:t>
            </a:r>
            <a:r>
              <a:rPr lang="nl-NL" sz="2400" b="1" dirty="0" err="1"/>
              <a:t>Gastroenterol</a:t>
            </a:r>
            <a:r>
              <a:rPr lang="nl-NL" sz="2400" b="1" dirty="0"/>
              <a:t> </a:t>
            </a:r>
            <a:r>
              <a:rPr lang="nl-NL" sz="2400" i="1" dirty="0"/>
              <a:t>2015; 26: 336-43 </a:t>
            </a:r>
            <a:endParaRPr lang="nl-NL" sz="2400" dirty="0"/>
          </a:p>
        </p:txBody>
      </p:sp>
    </p:spTree>
    <p:extLst>
      <p:ext uri="{BB962C8B-B14F-4D97-AF65-F5344CB8AC3E}">
        <p14:creationId xmlns:p14="http://schemas.microsoft.com/office/powerpoint/2010/main" val="47385669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Fred </a:t>
            </a:r>
            <a:r>
              <a:rPr lang="en-US" b="1" dirty="0" err="1" smtClean="0"/>
              <a:t>Kummerow</a:t>
            </a:r>
            <a:r>
              <a:rPr lang="en-US" b="1" dirty="0" smtClean="0"/>
              <a:t> on LDL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87867" y="1472671"/>
            <a:ext cx="4334933" cy="3961312"/>
          </a:xfrm>
        </p:spPr>
        <p:txBody>
          <a:bodyPr>
            <a:normAutofit fontScale="92500" lnSpcReduction="20000"/>
          </a:bodyPr>
          <a:lstStyle/>
          <a:p>
            <a:pPr marL="0" indent="0">
              <a:buNone/>
            </a:pPr>
            <a:r>
              <a:rPr lang="en-US" dirty="0"/>
              <a:t>"LDL is not a marker of heart disease," </a:t>
            </a:r>
            <a:r>
              <a:rPr lang="en-US" dirty="0" err="1"/>
              <a:t>Kummerow</a:t>
            </a:r>
            <a:r>
              <a:rPr lang="en-US" dirty="0"/>
              <a:t> said. "It's a marker of </a:t>
            </a:r>
            <a:r>
              <a:rPr lang="en-US" dirty="0" err="1"/>
              <a:t>ApoB</a:t>
            </a:r>
            <a:r>
              <a:rPr lang="en-US" dirty="0"/>
              <a:t>." And </a:t>
            </a:r>
            <a:r>
              <a:rPr lang="en-US" dirty="0" err="1"/>
              <a:t>ApoB</a:t>
            </a:r>
            <a:r>
              <a:rPr lang="en-US" dirty="0"/>
              <a:t> is a marker of a lack of </a:t>
            </a:r>
            <a:r>
              <a:rPr lang="en-US" dirty="0" smtClean="0"/>
              <a:t>tryptophan.</a:t>
            </a:r>
          </a:p>
          <a:p>
            <a:pPr marL="0" indent="0">
              <a:buNone/>
            </a:pPr>
            <a:endParaRPr lang="en-US" dirty="0"/>
          </a:p>
          <a:p>
            <a:pPr marL="0" indent="0">
              <a:buNone/>
            </a:pPr>
            <a:r>
              <a:rPr lang="en-US" i="1" dirty="0" smtClean="0"/>
              <a:t>Tryptophan is a product of the </a:t>
            </a:r>
            <a:r>
              <a:rPr lang="en-US" i="1" dirty="0" err="1" smtClean="0"/>
              <a:t>shikimate</a:t>
            </a:r>
            <a:r>
              <a:rPr lang="en-US" i="1" dirty="0" smtClean="0"/>
              <a:t> pathway, which glyphosate disrupts</a:t>
            </a:r>
            <a:r>
              <a:rPr lang="en-US" dirty="0" smtClean="0"/>
              <a:t>.</a:t>
            </a:r>
            <a:endParaRPr lang="en-US" dirty="0"/>
          </a:p>
          <a:p>
            <a:pPr marL="0" indent="0">
              <a:buNone/>
            </a:pPr>
            <a:endParaRPr lang="en-US" dirty="0"/>
          </a:p>
        </p:txBody>
      </p:sp>
      <p:sp>
        <p:nvSpPr>
          <p:cNvPr id="4" name="TextBox 3"/>
          <p:cNvSpPr txBox="1"/>
          <p:nvPr/>
        </p:nvSpPr>
        <p:spPr>
          <a:xfrm>
            <a:off x="3081867" y="6285412"/>
            <a:ext cx="5480336" cy="400110"/>
          </a:xfrm>
          <a:prstGeom prst="rect">
            <a:avLst/>
          </a:prstGeom>
          <a:noFill/>
        </p:spPr>
        <p:txBody>
          <a:bodyPr wrap="none" rtlCol="0">
            <a:spAutoFit/>
          </a:bodyPr>
          <a:lstStyle/>
          <a:p>
            <a:r>
              <a:rPr lang="pl-PL" sz="2000" dirty="0" smtClean="0">
                <a:solidFill>
                  <a:srgbClr val="FF0000"/>
                </a:solidFill>
              </a:rPr>
              <a:t>*</a:t>
            </a:r>
            <a:r>
              <a:rPr lang="pl-PL" sz="2000" dirty="0" err="1" smtClean="0"/>
              <a:t>https</a:t>
            </a:r>
            <a:r>
              <a:rPr lang="pl-PL" sz="2000" dirty="0"/>
              <a:t>://</a:t>
            </a:r>
            <a:r>
              <a:rPr lang="pl-PL" sz="2000" dirty="0" err="1"/>
              <a:t>news.illinois.edu</a:t>
            </a:r>
            <a:r>
              <a:rPr lang="pl-PL" sz="2000" dirty="0"/>
              <a:t>/blog/</a:t>
            </a:r>
            <a:r>
              <a:rPr lang="pl-PL" sz="2000" dirty="0" err="1"/>
              <a:t>view</a:t>
            </a:r>
            <a:r>
              <a:rPr lang="pl-PL" sz="2000" dirty="0"/>
              <a:t>/6367/204646</a:t>
            </a:r>
            <a:endParaRPr lang="en-US" sz="2000" dirty="0"/>
          </a:p>
        </p:txBody>
      </p:sp>
      <p:pic>
        <p:nvPicPr>
          <p:cNvPr id="5" name="Picture 4" descr="kummer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600" y="1824038"/>
            <a:ext cx="3925145" cy="2803676"/>
          </a:xfrm>
          <a:prstGeom prst="rect">
            <a:avLst/>
          </a:prstGeom>
        </p:spPr>
      </p:pic>
    </p:spTree>
    <p:extLst>
      <p:ext uri="{BB962C8B-B14F-4D97-AF65-F5344CB8AC3E}">
        <p14:creationId xmlns:p14="http://schemas.microsoft.com/office/powerpoint/2010/main" val="34553467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186267"/>
            <a:ext cx="8246534" cy="1608666"/>
          </a:xfrm>
        </p:spPr>
        <p:txBody>
          <a:bodyPr>
            <a:noAutofit/>
          </a:bodyPr>
          <a:lstStyle/>
          <a:p>
            <a:r>
              <a:rPr lang="en-US" sz="3600" b="1" dirty="0" smtClean="0"/>
              <a:t>“</a:t>
            </a:r>
            <a:r>
              <a:rPr lang="en-US" sz="3600" b="1" dirty="0" err="1">
                <a:solidFill>
                  <a:srgbClr val="FF0000"/>
                </a:solidFill>
              </a:rPr>
              <a:t>Sulfation</a:t>
            </a:r>
            <a:r>
              <a:rPr lang="en-US" sz="3600" b="1" dirty="0">
                <a:solidFill>
                  <a:srgbClr val="FF0000"/>
                </a:solidFill>
              </a:rPr>
              <a:t> </a:t>
            </a:r>
            <a:r>
              <a:rPr lang="en-US" sz="3600" b="1" dirty="0"/>
              <a:t>of 25-hydroxycholesterol regulates lipid metabolism, inflammatory responses, and cell </a:t>
            </a:r>
            <a:r>
              <a:rPr lang="en-US" sz="3600" b="1" dirty="0" smtClean="0"/>
              <a:t>proliferation”</a:t>
            </a:r>
            <a:r>
              <a:rPr lang="en-US" sz="40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169333" y="2142067"/>
            <a:ext cx="4165600" cy="3429000"/>
          </a:xfrm>
        </p:spPr>
        <p:txBody>
          <a:bodyPr>
            <a:normAutofit/>
          </a:bodyPr>
          <a:lstStyle/>
          <a:p>
            <a:r>
              <a:rPr lang="en-US" sz="2800" dirty="0" smtClean="0"/>
              <a:t>Cholesterol and fats shipped out through bile acids</a:t>
            </a:r>
          </a:p>
          <a:p>
            <a:r>
              <a:rPr lang="en-US" sz="2800" dirty="0" smtClean="0"/>
              <a:t>Fixes fatty liver</a:t>
            </a:r>
          </a:p>
          <a:p>
            <a:r>
              <a:rPr lang="en-US" sz="2800" dirty="0" smtClean="0"/>
              <a:t>Liver cells proliferate, restoring damaged liver</a:t>
            </a:r>
          </a:p>
          <a:p>
            <a:r>
              <a:rPr lang="en-US" sz="2800" dirty="0" smtClean="0"/>
              <a:t>Suppresses inflammation</a:t>
            </a:r>
          </a:p>
        </p:txBody>
      </p:sp>
      <p:sp>
        <p:nvSpPr>
          <p:cNvPr id="4" name="TextBox 3"/>
          <p:cNvSpPr txBox="1"/>
          <p:nvPr/>
        </p:nvSpPr>
        <p:spPr>
          <a:xfrm>
            <a:off x="118756" y="6248534"/>
            <a:ext cx="7762988" cy="400110"/>
          </a:xfrm>
          <a:prstGeom prst="rect">
            <a:avLst/>
          </a:prstGeom>
          <a:noFill/>
        </p:spPr>
        <p:txBody>
          <a:bodyPr wrap="none" rtlCol="0">
            <a:spAutoFit/>
          </a:bodyPr>
          <a:lstStyle/>
          <a:p>
            <a:r>
              <a:rPr lang="de-DE" sz="2000" dirty="0" smtClean="0">
                <a:solidFill>
                  <a:srgbClr val="FF0000"/>
                </a:solidFill>
              </a:rPr>
              <a:t>*</a:t>
            </a:r>
            <a:r>
              <a:rPr lang="de-DE" sz="2000" dirty="0" smtClean="0"/>
              <a:t>S Ren </a:t>
            </a:r>
            <a:r>
              <a:rPr lang="de-DE" sz="2000" dirty="0" err="1" smtClean="0"/>
              <a:t>and</a:t>
            </a:r>
            <a:r>
              <a:rPr lang="de-DE" sz="2000" dirty="0" smtClean="0"/>
              <a:t> Y Ying</a:t>
            </a:r>
            <a:r>
              <a:rPr lang="de-DE" sz="2000" i="1" dirty="0" smtClean="0"/>
              <a:t>, Am </a:t>
            </a:r>
            <a:r>
              <a:rPr lang="de-DE" sz="2000" i="1" dirty="0"/>
              <a:t>J </a:t>
            </a:r>
            <a:r>
              <a:rPr lang="de-DE" sz="2000" i="1" dirty="0" err="1"/>
              <a:t>Physiol</a:t>
            </a:r>
            <a:r>
              <a:rPr lang="de-DE" sz="2000" i="1" dirty="0"/>
              <a:t> </a:t>
            </a:r>
            <a:r>
              <a:rPr lang="de-DE" sz="2000" i="1" dirty="0" err="1"/>
              <a:t>Endocrinol</a:t>
            </a:r>
            <a:r>
              <a:rPr lang="de-DE" sz="2000" i="1" dirty="0"/>
              <a:t> </a:t>
            </a:r>
            <a:r>
              <a:rPr lang="de-DE" sz="2000" i="1" dirty="0" err="1"/>
              <a:t>Metab</a:t>
            </a:r>
            <a:r>
              <a:rPr lang="de-DE" sz="2000" i="1" dirty="0"/>
              <a:t> </a:t>
            </a:r>
            <a:r>
              <a:rPr lang="de-DE" sz="2000" dirty="0"/>
              <a:t>306: E123–E130, </a:t>
            </a:r>
            <a:r>
              <a:rPr lang="de-DE" sz="2000" dirty="0" smtClean="0"/>
              <a:t>2014</a:t>
            </a:r>
            <a:endParaRPr lang="de-DE" sz="2000" dirty="0"/>
          </a:p>
        </p:txBody>
      </p:sp>
      <p:sp>
        <p:nvSpPr>
          <p:cNvPr id="5" name="Freeform 4"/>
          <p:cNvSpPr/>
          <p:nvPr/>
        </p:nvSpPr>
        <p:spPr>
          <a:xfrm>
            <a:off x="3979333" y="1940548"/>
            <a:ext cx="5032958" cy="4379401"/>
          </a:xfrm>
          <a:custGeom>
            <a:avLst/>
            <a:gdLst>
              <a:gd name="connsiteX0" fmla="*/ 0 w 5032958"/>
              <a:gd name="connsiteY0" fmla="*/ 1767852 h 4379401"/>
              <a:gd name="connsiteX1" fmla="*/ 1083734 w 5032958"/>
              <a:gd name="connsiteY1" fmla="*/ 362385 h 4379401"/>
              <a:gd name="connsiteX2" fmla="*/ 3759200 w 5032958"/>
              <a:gd name="connsiteY2" fmla="*/ 91452 h 4379401"/>
              <a:gd name="connsiteX3" fmla="*/ 4893734 w 5032958"/>
              <a:gd name="connsiteY3" fmla="*/ 1683185 h 4379401"/>
              <a:gd name="connsiteX4" fmla="*/ 4741334 w 5032958"/>
              <a:gd name="connsiteY4" fmla="*/ 4003052 h 4379401"/>
              <a:gd name="connsiteX5" fmla="*/ 2438400 w 5032958"/>
              <a:gd name="connsiteY5" fmla="*/ 4324785 h 4379401"/>
              <a:gd name="connsiteX6" fmla="*/ 660400 w 5032958"/>
              <a:gd name="connsiteY6" fmla="*/ 3461185 h 4379401"/>
              <a:gd name="connsiteX7" fmla="*/ 84667 w 5032958"/>
              <a:gd name="connsiteY7" fmla="*/ 2208119 h 4379401"/>
              <a:gd name="connsiteX8" fmla="*/ 67734 w 5032958"/>
              <a:gd name="connsiteY8" fmla="*/ 1700119 h 4379401"/>
              <a:gd name="connsiteX9" fmla="*/ 84667 w 5032958"/>
              <a:gd name="connsiteY9" fmla="*/ 1700119 h 437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2958" h="4379401">
                <a:moveTo>
                  <a:pt x="0" y="1767852"/>
                </a:moveTo>
                <a:cubicBezTo>
                  <a:pt x="228600" y="1204818"/>
                  <a:pt x="457201" y="641785"/>
                  <a:pt x="1083734" y="362385"/>
                </a:cubicBezTo>
                <a:cubicBezTo>
                  <a:pt x="1710267" y="82985"/>
                  <a:pt x="3124200" y="-128681"/>
                  <a:pt x="3759200" y="91452"/>
                </a:cubicBezTo>
                <a:cubicBezTo>
                  <a:pt x="4394200" y="311585"/>
                  <a:pt x="4730045" y="1031252"/>
                  <a:pt x="4893734" y="1683185"/>
                </a:cubicBezTo>
                <a:cubicBezTo>
                  <a:pt x="5057423" y="2335118"/>
                  <a:pt x="5150556" y="3562785"/>
                  <a:pt x="4741334" y="4003052"/>
                </a:cubicBezTo>
                <a:cubicBezTo>
                  <a:pt x="4332112" y="4443319"/>
                  <a:pt x="3118556" y="4415096"/>
                  <a:pt x="2438400" y="4324785"/>
                </a:cubicBezTo>
                <a:cubicBezTo>
                  <a:pt x="1758244" y="4234474"/>
                  <a:pt x="1052689" y="3813963"/>
                  <a:pt x="660400" y="3461185"/>
                </a:cubicBezTo>
                <a:cubicBezTo>
                  <a:pt x="268111" y="3108407"/>
                  <a:pt x="183445" y="2501630"/>
                  <a:pt x="84667" y="2208119"/>
                </a:cubicBezTo>
                <a:cubicBezTo>
                  <a:pt x="-14111" y="1914608"/>
                  <a:pt x="67734" y="1784786"/>
                  <a:pt x="67734" y="1700119"/>
                </a:cubicBezTo>
                <a:cubicBezTo>
                  <a:pt x="67734" y="1615452"/>
                  <a:pt x="84667" y="1700119"/>
                  <a:pt x="84667" y="170011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5935902" y="2093837"/>
            <a:ext cx="1774845" cy="523220"/>
          </a:xfrm>
          <a:prstGeom prst="rect">
            <a:avLst/>
          </a:prstGeom>
          <a:noFill/>
        </p:spPr>
        <p:txBody>
          <a:bodyPr wrap="none" rtlCol="0">
            <a:spAutoFit/>
          </a:bodyPr>
          <a:lstStyle/>
          <a:p>
            <a:r>
              <a:rPr lang="en-US" sz="2800" b="1" dirty="0" smtClean="0"/>
              <a:t>LIVER CELL</a:t>
            </a:r>
            <a:endParaRPr lang="en-US" sz="2800" b="1" dirty="0"/>
          </a:p>
        </p:txBody>
      </p:sp>
      <p:grpSp>
        <p:nvGrpSpPr>
          <p:cNvPr id="7" name="Group 6"/>
          <p:cNvGrpSpPr/>
          <p:nvPr/>
        </p:nvGrpSpPr>
        <p:grpSpPr>
          <a:xfrm>
            <a:off x="4707994" y="4338695"/>
            <a:ext cx="1647826" cy="1061802"/>
            <a:chOff x="3771457" y="5137934"/>
            <a:chExt cx="991458" cy="549872"/>
          </a:xfrm>
        </p:grpSpPr>
        <p:sp>
          <p:nvSpPr>
            <p:cNvPr id="8" name="Freeform 7"/>
            <p:cNvSpPr/>
            <p:nvPr/>
          </p:nvSpPr>
          <p:spPr>
            <a:xfrm>
              <a:off x="3877145" y="5203331"/>
              <a:ext cx="814866" cy="424548"/>
            </a:xfrm>
            <a:custGeom>
              <a:avLst/>
              <a:gdLst>
                <a:gd name="connsiteX0" fmla="*/ 21755 w 814866"/>
                <a:gd name="connsiteY0" fmla="*/ 295769 h 424548"/>
                <a:gd name="connsiteX1" fmla="*/ 129705 w 814866"/>
                <a:gd name="connsiteY1" fmla="*/ 194169 h 424548"/>
                <a:gd name="connsiteX2" fmla="*/ 161455 w 814866"/>
                <a:gd name="connsiteY2" fmla="*/ 225919 h 424548"/>
                <a:gd name="connsiteX3" fmla="*/ 193205 w 814866"/>
                <a:gd name="connsiteY3" fmla="*/ 156069 h 424548"/>
                <a:gd name="connsiteX4" fmla="*/ 231305 w 814866"/>
                <a:gd name="connsiteY4" fmla="*/ 143369 h 424548"/>
                <a:gd name="connsiteX5" fmla="*/ 294805 w 814866"/>
                <a:gd name="connsiteY5" fmla="*/ 225919 h 424548"/>
                <a:gd name="connsiteX6" fmla="*/ 301155 w 814866"/>
                <a:gd name="connsiteY6" fmla="*/ 117969 h 424548"/>
                <a:gd name="connsiteX7" fmla="*/ 332905 w 814866"/>
                <a:gd name="connsiteY7" fmla="*/ 67169 h 424548"/>
                <a:gd name="connsiteX8" fmla="*/ 390055 w 814866"/>
                <a:gd name="connsiteY8" fmla="*/ 124319 h 424548"/>
                <a:gd name="connsiteX9" fmla="*/ 409105 w 814866"/>
                <a:gd name="connsiteY9" fmla="*/ 67169 h 424548"/>
                <a:gd name="connsiteX10" fmla="*/ 472605 w 814866"/>
                <a:gd name="connsiteY10" fmla="*/ 41769 h 424548"/>
                <a:gd name="connsiteX11" fmla="*/ 523405 w 814866"/>
                <a:gd name="connsiteY11" fmla="*/ 117969 h 424548"/>
                <a:gd name="connsiteX12" fmla="*/ 555155 w 814866"/>
                <a:gd name="connsiteY12" fmla="*/ 105269 h 424548"/>
                <a:gd name="connsiteX13" fmla="*/ 555155 w 814866"/>
                <a:gd name="connsiteY13" fmla="*/ 10019 h 424548"/>
                <a:gd name="connsiteX14" fmla="*/ 618655 w 814866"/>
                <a:gd name="connsiteY14" fmla="*/ 10019 h 424548"/>
                <a:gd name="connsiteX15" fmla="*/ 656755 w 814866"/>
                <a:gd name="connsiteY15" fmla="*/ 73519 h 424548"/>
                <a:gd name="connsiteX16" fmla="*/ 739305 w 814866"/>
                <a:gd name="connsiteY16" fmla="*/ 10019 h 424548"/>
                <a:gd name="connsiteX17" fmla="*/ 809155 w 814866"/>
                <a:gd name="connsiteY17" fmla="*/ 67169 h 424548"/>
                <a:gd name="connsiteX18" fmla="*/ 802805 w 814866"/>
                <a:gd name="connsiteY18" fmla="*/ 156069 h 424548"/>
                <a:gd name="connsiteX19" fmla="*/ 739305 w 814866"/>
                <a:gd name="connsiteY19" fmla="*/ 124319 h 424548"/>
                <a:gd name="connsiteX20" fmla="*/ 707555 w 814866"/>
                <a:gd name="connsiteY20" fmla="*/ 206869 h 424548"/>
                <a:gd name="connsiteX21" fmla="*/ 650405 w 814866"/>
                <a:gd name="connsiteY21" fmla="*/ 238619 h 424548"/>
                <a:gd name="connsiteX22" fmla="*/ 574205 w 814866"/>
                <a:gd name="connsiteY22" fmla="*/ 162419 h 424548"/>
                <a:gd name="connsiteX23" fmla="*/ 498005 w 814866"/>
                <a:gd name="connsiteY23" fmla="*/ 295769 h 424548"/>
                <a:gd name="connsiteX24" fmla="*/ 390055 w 814866"/>
                <a:gd name="connsiteY24" fmla="*/ 219569 h 424548"/>
                <a:gd name="connsiteX25" fmla="*/ 332905 w 814866"/>
                <a:gd name="connsiteY25" fmla="*/ 359269 h 424548"/>
                <a:gd name="connsiteX26" fmla="*/ 275755 w 814866"/>
                <a:gd name="connsiteY26" fmla="*/ 352919 h 424548"/>
                <a:gd name="connsiteX27" fmla="*/ 231305 w 814866"/>
                <a:gd name="connsiteY27" fmla="*/ 276719 h 424548"/>
                <a:gd name="connsiteX28" fmla="*/ 180505 w 814866"/>
                <a:gd name="connsiteY28" fmla="*/ 391019 h 424548"/>
                <a:gd name="connsiteX29" fmla="*/ 155105 w 814866"/>
                <a:gd name="connsiteY29" fmla="*/ 391019 h 424548"/>
                <a:gd name="connsiteX30" fmla="*/ 97955 w 814866"/>
                <a:gd name="connsiteY30" fmla="*/ 308469 h 424548"/>
                <a:gd name="connsiteX31" fmla="*/ 47155 w 814866"/>
                <a:gd name="connsiteY31" fmla="*/ 422769 h 424548"/>
                <a:gd name="connsiteX32" fmla="*/ 2705 w 814866"/>
                <a:gd name="connsiteY32" fmla="*/ 371969 h 424548"/>
                <a:gd name="connsiteX33" fmla="*/ 21755 w 814866"/>
                <a:gd name="connsiteY33" fmla="*/ 295769 h 42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4866" h="424548">
                  <a:moveTo>
                    <a:pt x="21755" y="295769"/>
                  </a:moveTo>
                  <a:cubicBezTo>
                    <a:pt x="42922" y="266136"/>
                    <a:pt x="106422" y="205811"/>
                    <a:pt x="129705" y="194169"/>
                  </a:cubicBezTo>
                  <a:cubicBezTo>
                    <a:pt x="152988" y="182527"/>
                    <a:pt x="150872" y="232269"/>
                    <a:pt x="161455" y="225919"/>
                  </a:cubicBezTo>
                  <a:cubicBezTo>
                    <a:pt x="172038" y="219569"/>
                    <a:pt x="181563" y="169827"/>
                    <a:pt x="193205" y="156069"/>
                  </a:cubicBezTo>
                  <a:cubicBezTo>
                    <a:pt x="204847" y="142311"/>
                    <a:pt x="214372" y="131727"/>
                    <a:pt x="231305" y="143369"/>
                  </a:cubicBezTo>
                  <a:cubicBezTo>
                    <a:pt x="248238" y="155011"/>
                    <a:pt x="283163" y="230152"/>
                    <a:pt x="294805" y="225919"/>
                  </a:cubicBezTo>
                  <a:cubicBezTo>
                    <a:pt x="306447" y="221686"/>
                    <a:pt x="294805" y="144427"/>
                    <a:pt x="301155" y="117969"/>
                  </a:cubicBezTo>
                  <a:cubicBezTo>
                    <a:pt x="307505" y="91511"/>
                    <a:pt x="318088" y="66111"/>
                    <a:pt x="332905" y="67169"/>
                  </a:cubicBezTo>
                  <a:cubicBezTo>
                    <a:pt x="347722" y="68227"/>
                    <a:pt x="377355" y="124319"/>
                    <a:pt x="390055" y="124319"/>
                  </a:cubicBezTo>
                  <a:cubicBezTo>
                    <a:pt x="402755" y="124319"/>
                    <a:pt x="395347" y="80927"/>
                    <a:pt x="409105" y="67169"/>
                  </a:cubicBezTo>
                  <a:cubicBezTo>
                    <a:pt x="422863" y="53411"/>
                    <a:pt x="453555" y="33302"/>
                    <a:pt x="472605" y="41769"/>
                  </a:cubicBezTo>
                  <a:cubicBezTo>
                    <a:pt x="491655" y="50236"/>
                    <a:pt x="509647" y="107386"/>
                    <a:pt x="523405" y="117969"/>
                  </a:cubicBezTo>
                  <a:cubicBezTo>
                    <a:pt x="537163" y="128552"/>
                    <a:pt x="549863" y="123261"/>
                    <a:pt x="555155" y="105269"/>
                  </a:cubicBezTo>
                  <a:cubicBezTo>
                    <a:pt x="560447" y="87277"/>
                    <a:pt x="544572" y="25894"/>
                    <a:pt x="555155" y="10019"/>
                  </a:cubicBezTo>
                  <a:cubicBezTo>
                    <a:pt x="565738" y="-5856"/>
                    <a:pt x="601722" y="-564"/>
                    <a:pt x="618655" y="10019"/>
                  </a:cubicBezTo>
                  <a:cubicBezTo>
                    <a:pt x="635588" y="20602"/>
                    <a:pt x="636647" y="73519"/>
                    <a:pt x="656755" y="73519"/>
                  </a:cubicBezTo>
                  <a:cubicBezTo>
                    <a:pt x="676863" y="73519"/>
                    <a:pt x="713905" y="11077"/>
                    <a:pt x="739305" y="10019"/>
                  </a:cubicBezTo>
                  <a:cubicBezTo>
                    <a:pt x="764705" y="8961"/>
                    <a:pt x="798572" y="42827"/>
                    <a:pt x="809155" y="67169"/>
                  </a:cubicBezTo>
                  <a:cubicBezTo>
                    <a:pt x="819738" y="91511"/>
                    <a:pt x="814447" y="146544"/>
                    <a:pt x="802805" y="156069"/>
                  </a:cubicBezTo>
                  <a:cubicBezTo>
                    <a:pt x="791163" y="165594"/>
                    <a:pt x="755180" y="115852"/>
                    <a:pt x="739305" y="124319"/>
                  </a:cubicBezTo>
                  <a:cubicBezTo>
                    <a:pt x="723430" y="132786"/>
                    <a:pt x="722372" y="187819"/>
                    <a:pt x="707555" y="206869"/>
                  </a:cubicBezTo>
                  <a:cubicBezTo>
                    <a:pt x="692738" y="225919"/>
                    <a:pt x="672630" y="246027"/>
                    <a:pt x="650405" y="238619"/>
                  </a:cubicBezTo>
                  <a:cubicBezTo>
                    <a:pt x="628180" y="231211"/>
                    <a:pt x="599605" y="152894"/>
                    <a:pt x="574205" y="162419"/>
                  </a:cubicBezTo>
                  <a:cubicBezTo>
                    <a:pt x="548805" y="171944"/>
                    <a:pt x="528697" y="286244"/>
                    <a:pt x="498005" y="295769"/>
                  </a:cubicBezTo>
                  <a:cubicBezTo>
                    <a:pt x="467313" y="305294"/>
                    <a:pt x="417572" y="208986"/>
                    <a:pt x="390055" y="219569"/>
                  </a:cubicBezTo>
                  <a:cubicBezTo>
                    <a:pt x="362538" y="230152"/>
                    <a:pt x="351955" y="337044"/>
                    <a:pt x="332905" y="359269"/>
                  </a:cubicBezTo>
                  <a:cubicBezTo>
                    <a:pt x="313855" y="381494"/>
                    <a:pt x="292688" y="366677"/>
                    <a:pt x="275755" y="352919"/>
                  </a:cubicBezTo>
                  <a:cubicBezTo>
                    <a:pt x="258822" y="339161"/>
                    <a:pt x="247180" y="270369"/>
                    <a:pt x="231305" y="276719"/>
                  </a:cubicBezTo>
                  <a:cubicBezTo>
                    <a:pt x="215430" y="283069"/>
                    <a:pt x="193205" y="371969"/>
                    <a:pt x="180505" y="391019"/>
                  </a:cubicBezTo>
                  <a:cubicBezTo>
                    <a:pt x="167805" y="410069"/>
                    <a:pt x="168863" y="404777"/>
                    <a:pt x="155105" y="391019"/>
                  </a:cubicBezTo>
                  <a:cubicBezTo>
                    <a:pt x="141347" y="377261"/>
                    <a:pt x="115947" y="303177"/>
                    <a:pt x="97955" y="308469"/>
                  </a:cubicBezTo>
                  <a:cubicBezTo>
                    <a:pt x="79963" y="313761"/>
                    <a:pt x="63030" y="412186"/>
                    <a:pt x="47155" y="422769"/>
                  </a:cubicBezTo>
                  <a:cubicBezTo>
                    <a:pt x="31280" y="433352"/>
                    <a:pt x="9055" y="394194"/>
                    <a:pt x="2705" y="371969"/>
                  </a:cubicBezTo>
                  <a:cubicBezTo>
                    <a:pt x="-3645" y="349744"/>
                    <a:pt x="588" y="325402"/>
                    <a:pt x="21755" y="295769"/>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3771457" y="5137934"/>
              <a:ext cx="991458" cy="549872"/>
            </a:xfrm>
            <a:custGeom>
              <a:avLst/>
              <a:gdLst>
                <a:gd name="connsiteX0" fmla="*/ 443 w 991458"/>
                <a:gd name="connsiteY0" fmla="*/ 431016 h 549872"/>
                <a:gd name="connsiteX1" fmla="*/ 114743 w 991458"/>
                <a:gd name="connsiteY1" fmla="*/ 246866 h 549872"/>
                <a:gd name="connsiteX2" fmla="*/ 463993 w 991458"/>
                <a:gd name="connsiteY2" fmla="*/ 24616 h 549872"/>
                <a:gd name="connsiteX3" fmla="*/ 756093 w 991458"/>
                <a:gd name="connsiteY3" fmla="*/ 5566 h 549872"/>
                <a:gd name="connsiteX4" fmla="*/ 940243 w 991458"/>
                <a:gd name="connsiteY4" fmla="*/ 24616 h 549872"/>
                <a:gd name="connsiteX5" fmla="*/ 991043 w 991458"/>
                <a:gd name="connsiteY5" fmla="*/ 126216 h 549872"/>
                <a:gd name="connsiteX6" fmla="*/ 921193 w 991458"/>
                <a:gd name="connsiteY6" fmla="*/ 304016 h 549872"/>
                <a:gd name="connsiteX7" fmla="*/ 711643 w 991458"/>
                <a:gd name="connsiteY7" fmla="*/ 418316 h 549872"/>
                <a:gd name="connsiteX8" fmla="*/ 336993 w 991458"/>
                <a:gd name="connsiteY8" fmla="*/ 526266 h 549872"/>
                <a:gd name="connsiteX9" fmla="*/ 146493 w 991458"/>
                <a:gd name="connsiteY9" fmla="*/ 545316 h 549872"/>
                <a:gd name="connsiteX10" fmla="*/ 443 w 991458"/>
                <a:gd name="connsiteY10" fmla="*/ 431016 h 54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1458" h="549872">
                  <a:moveTo>
                    <a:pt x="443" y="431016"/>
                  </a:moveTo>
                  <a:cubicBezTo>
                    <a:pt x="-4849" y="381274"/>
                    <a:pt x="37485" y="314599"/>
                    <a:pt x="114743" y="246866"/>
                  </a:cubicBezTo>
                  <a:cubicBezTo>
                    <a:pt x="192001" y="179133"/>
                    <a:pt x="357102" y="64833"/>
                    <a:pt x="463993" y="24616"/>
                  </a:cubicBezTo>
                  <a:cubicBezTo>
                    <a:pt x="570884" y="-15601"/>
                    <a:pt x="676718" y="5566"/>
                    <a:pt x="756093" y="5566"/>
                  </a:cubicBezTo>
                  <a:cubicBezTo>
                    <a:pt x="835468" y="5566"/>
                    <a:pt x="901085" y="4508"/>
                    <a:pt x="940243" y="24616"/>
                  </a:cubicBezTo>
                  <a:cubicBezTo>
                    <a:pt x="979401" y="44724"/>
                    <a:pt x="994218" y="79649"/>
                    <a:pt x="991043" y="126216"/>
                  </a:cubicBezTo>
                  <a:cubicBezTo>
                    <a:pt x="987868" y="172783"/>
                    <a:pt x="967760" y="255333"/>
                    <a:pt x="921193" y="304016"/>
                  </a:cubicBezTo>
                  <a:cubicBezTo>
                    <a:pt x="874626" y="352699"/>
                    <a:pt x="809010" y="381274"/>
                    <a:pt x="711643" y="418316"/>
                  </a:cubicBezTo>
                  <a:cubicBezTo>
                    <a:pt x="614276" y="455358"/>
                    <a:pt x="431185" y="505099"/>
                    <a:pt x="336993" y="526266"/>
                  </a:cubicBezTo>
                  <a:cubicBezTo>
                    <a:pt x="242801" y="547433"/>
                    <a:pt x="198351" y="555899"/>
                    <a:pt x="146493" y="545316"/>
                  </a:cubicBezTo>
                  <a:cubicBezTo>
                    <a:pt x="94635" y="534733"/>
                    <a:pt x="5735" y="480758"/>
                    <a:pt x="443" y="431016"/>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2888395" y="5683368"/>
            <a:ext cx="2046053" cy="461665"/>
          </a:xfrm>
          <a:prstGeom prst="rect">
            <a:avLst/>
          </a:prstGeom>
          <a:noFill/>
        </p:spPr>
        <p:txBody>
          <a:bodyPr wrap="none" rtlCol="0">
            <a:spAutoFit/>
          </a:bodyPr>
          <a:lstStyle/>
          <a:p>
            <a:r>
              <a:rPr lang="en-US" sz="2400" dirty="0"/>
              <a:t>m</a:t>
            </a:r>
            <a:r>
              <a:rPr lang="en-US" sz="2400" dirty="0" smtClean="0"/>
              <a:t>itochondrion</a:t>
            </a:r>
            <a:endParaRPr lang="en-US" sz="2400" dirty="0"/>
          </a:p>
        </p:txBody>
      </p:sp>
      <p:sp>
        <p:nvSpPr>
          <p:cNvPr id="11" name="TextBox 10"/>
          <p:cNvSpPr txBox="1"/>
          <p:nvPr/>
        </p:nvSpPr>
        <p:spPr>
          <a:xfrm>
            <a:off x="4816442" y="3905195"/>
            <a:ext cx="774371" cy="461665"/>
          </a:xfrm>
          <a:prstGeom prst="rect">
            <a:avLst/>
          </a:prstGeom>
          <a:noFill/>
        </p:spPr>
        <p:txBody>
          <a:bodyPr wrap="none" rtlCol="0">
            <a:spAutoFit/>
          </a:bodyPr>
          <a:lstStyle/>
          <a:p>
            <a:r>
              <a:rPr lang="en-US" sz="2400" dirty="0" err="1" smtClean="0"/>
              <a:t>StAR</a:t>
            </a:r>
            <a:endParaRPr lang="en-US" sz="2400" dirty="0"/>
          </a:p>
        </p:txBody>
      </p:sp>
      <p:sp>
        <p:nvSpPr>
          <p:cNvPr id="12" name="TextBox 11"/>
          <p:cNvSpPr txBox="1"/>
          <p:nvPr/>
        </p:nvSpPr>
        <p:spPr>
          <a:xfrm>
            <a:off x="6088164" y="5048190"/>
            <a:ext cx="1234132" cy="400110"/>
          </a:xfrm>
          <a:prstGeom prst="rect">
            <a:avLst/>
          </a:prstGeom>
          <a:noFill/>
        </p:spPr>
        <p:txBody>
          <a:bodyPr wrap="none" rtlCol="0">
            <a:spAutoFit/>
          </a:bodyPr>
          <a:lstStyle/>
          <a:p>
            <a:r>
              <a:rPr lang="en-US" sz="2000" dirty="0" smtClean="0"/>
              <a:t>SULT2B1b</a:t>
            </a:r>
            <a:endParaRPr lang="en-US" sz="2000" dirty="0"/>
          </a:p>
        </p:txBody>
      </p:sp>
      <p:cxnSp>
        <p:nvCxnSpPr>
          <p:cNvPr id="14" name="Straight Arrow Connector 13"/>
          <p:cNvCxnSpPr>
            <a:endCxn id="8" idx="2"/>
          </p:cNvCxnSpPr>
          <p:nvPr/>
        </p:nvCxnSpPr>
        <p:spPr>
          <a:xfrm>
            <a:off x="4707994" y="3902277"/>
            <a:ext cx="443998" cy="99894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15"/>
          </p:cNvCxnSpPr>
          <p:nvPr/>
        </p:nvCxnSpPr>
        <p:spPr>
          <a:xfrm>
            <a:off x="5975192" y="4606942"/>
            <a:ext cx="380628" cy="135359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338310" y="5801899"/>
            <a:ext cx="1149924" cy="461665"/>
          </a:xfrm>
          <a:prstGeom prst="rect">
            <a:avLst/>
          </a:prstGeom>
          <a:noFill/>
        </p:spPr>
        <p:txBody>
          <a:bodyPr wrap="none" rtlCol="0">
            <a:spAutoFit/>
          </a:bodyPr>
          <a:lstStyle/>
          <a:p>
            <a:r>
              <a:rPr lang="en-US" sz="2400" dirty="0" smtClean="0"/>
              <a:t>25HC3S</a:t>
            </a:r>
            <a:endParaRPr lang="en-US" sz="2400" dirty="0"/>
          </a:p>
        </p:txBody>
      </p:sp>
      <p:sp>
        <p:nvSpPr>
          <p:cNvPr id="20" name="Freeform 19"/>
          <p:cNvSpPr/>
          <p:nvPr/>
        </p:nvSpPr>
        <p:spPr>
          <a:xfrm>
            <a:off x="6509496" y="3229347"/>
            <a:ext cx="1902765" cy="1599474"/>
          </a:xfrm>
          <a:custGeom>
            <a:avLst/>
            <a:gdLst>
              <a:gd name="connsiteX0" fmla="*/ 467037 w 1902765"/>
              <a:gd name="connsiteY0" fmla="*/ 72653 h 1599474"/>
              <a:gd name="connsiteX1" fmla="*/ 9837 w 1902765"/>
              <a:gd name="connsiteY1" fmla="*/ 716120 h 1599474"/>
              <a:gd name="connsiteX2" fmla="*/ 856504 w 1902765"/>
              <a:gd name="connsiteY2" fmla="*/ 1579720 h 1599474"/>
              <a:gd name="connsiteX3" fmla="*/ 1872504 w 1902765"/>
              <a:gd name="connsiteY3" fmla="*/ 1224120 h 1599474"/>
              <a:gd name="connsiteX4" fmla="*/ 1533837 w 1902765"/>
              <a:gd name="connsiteY4" fmla="*/ 140386 h 1599474"/>
              <a:gd name="connsiteX5" fmla="*/ 467037 w 1902765"/>
              <a:gd name="connsiteY5" fmla="*/ 72653 h 159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765" h="1599474">
                <a:moveTo>
                  <a:pt x="467037" y="72653"/>
                </a:moveTo>
                <a:cubicBezTo>
                  <a:pt x="213037" y="168609"/>
                  <a:pt x="-55074" y="464942"/>
                  <a:pt x="9837" y="716120"/>
                </a:cubicBezTo>
                <a:cubicBezTo>
                  <a:pt x="74748" y="967298"/>
                  <a:pt x="546059" y="1495053"/>
                  <a:pt x="856504" y="1579720"/>
                </a:cubicBezTo>
                <a:cubicBezTo>
                  <a:pt x="1166949" y="1664387"/>
                  <a:pt x="1759615" y="1464009"/>
                  <a:pt x="1872504" y="1224120"/>
                </a:cubicBezTo>
                <a:cubicBezTo>
                  <a:pt x="1985393" y="984231"/>
                  <a:pt x="1762437" y="326653"/>
                  <a:pt x="1533837" y="140386"/>
                </a:cubicBezTo>
                <a:cubicBezTo>
                  <a:pt x="1305237" y="-45881"/>
                  <a:pt x="721037" y="-23303"/>
                  <a:pt x="467037" y="72653"/>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132466" y="3437467"/>
            <a:ext cx="250467" cy="20320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810901" y="3695933"/>
            <a:ext cx="1144063" cy="461665"/>
          </a:xfrm>
          <a:prstGeom prst="rect">
            <a:avLst/>
          </a:prstGeom>
          <a:noFill/>
        </p:spPr>
        <p:txBody>
          <a:bodyPr wrap="none" rtlCol="0">
            <a:spAutoFit/>
          </a:bodyPr>
          <a:lstStyle/>
          <a:p>
            <a:r>
              <a:rPr lang="en-US" sz="2400" dirty="0" smtClean="0"/>
              <a:t>nucleus</a:t>
            </a:r>
            <a:endParaRPr lang="en-US" sz="2400" dirty="0"/>
          </a:p>
        </p:txBody>
      </p:sp>
      <p:cxnSp>
        <p:nvCxnSpPr>
          <p:cNvPr id="23" name="Straight Arrow Connector 22"/>
          <p:cNvCxnSpPr/>
          <p:nvPr/>
        </p:nvCxnSpPr>
        <p:spPr>
          <a:xfrm flipV="1">
            <a:off x="3838595" y="5284779"/>
            <a:ext cx="970997" cy="5158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977705" y="3379057"/>
            <a:ext cx="1811889" cy="523220"/>
          </a:xfrm>
          <a:prstGeom prst="rect">
            <a:avLst/>
          </a:prstGeom>
          <a:noFill/>
        </p:spPr>
        <p:txBody>
          <a:bodyPr wrap="none" rtlCol="0">
            <a:spAutoFit/>
          </a:bodyPr>
          <a:lstStyle/>
          <a:p>
            <a:r>
              <a:rPr lang="en-US" sz="2800" dirty="0" smtClean="0"/>
              <a:t>cholesterol</a:t>
            </a:r>
            <a:endParaRPr lang="en-US" sz="2800" dirty="0"/>
          </a:p>
        </p:txBody>
      </p:sp>
      <p:cxnSp>
        <p:nvCxnSpPr>
          <p:cNvPr id="30" name="Straight Arrow Connector 29"/>
          <p:cNvCxnSpPr>
            <a:stCxn id="8" idx="27"/>
          </p:cNvCxnSpPr>
          <p:nvPr/>
        </p:nvCxnSpPr>
        <p:spPr>
          <a:xfrm flipV="1">
            <a:off x="5268084" y="4507328"/>
            <a:ext cx="630250" cy="49199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274289" y="4569445"/>
            <a:ext cx="802377" cy="461665"/>
          </a:xfrm>
          <a:prstGeom prst="rect">
            <a:avLst/>
          </a:prstGeom>
          <a:noFill/>
          <a:ln>
            <a:noFill/>
          </a:ln>
        </p:spPr>
        <p:txBody>
          <a:bodyPr wrap="square" rtlCol="0">
            <a:spAutoFit/>
          </a:bodyPr>
          <a:lstStyle/>
          <a:p>
            <a:r>
              <a:rPr lang="en-US" sz="2400" b="1" dirty="0" smtClean="0"/>
              <a:t>CYP</a:t>
            </a:r>
            <a:endParaRPr lang="en-US" sz="2400" b="1" dirty="0"/>
          </a:p>
        </p:txBody>
      </p:sp>
      <p:sp>
        <p:nvSpPr>
          <p:cNvPr id="36" name="Freeform 35"/>
          <p:cNvSpPr/>
          <p:nvPr/>
        </p:nvSpPr>
        <p:spPr>
          <a:xfrm>
            <a:off x="7501467" y="4351867"/>
            <a:ext cx="791301" cy="1693333"/>
          </a:xfrm>
          <a:custGeom>
            <a:avLst/>
            <a:gdLst>
              <a:gd name="connsiteX0" fmla="*/ 0 w 791301"/>
              <a:gd name="connsiteY0" fmla="*/ 1693333 h 1693333"/>
              <a:gd name="connsiteX1" fmla="*/ 728133 w 791301"/>
              <a:gd name="connsiteY1" fmla="*/ 1202266 h 1693333"/>
              <a:gd name="connsiteX2" fmla="*/ 711200 w 791301"/>
              <a:gd name="connsiteY2" fmla="*/ 592666 h 1693333"/>
              <a:gd name="connsiteX3" fmla="*/ 355600 w 791301"/>
              <a:gd name="connsiteY3" fmla="*/ 0 h 1693333"/>
            </a:gdLst>
            <a:ahLst/>
            <a:cxnLst>
              <a:cxn ang="0">
                <a:pos x="connsiteX0" y="connsiteY0"/>
              </a:cxn>
              <a:cxn ang="0">
                <a:pos x="connsiteX1" y="connsiteY1"/>
              </a:cxn>
              <a:cxn ang="0">
                <a:pos x="connsiteX2" y="connsiteY2"/>
              </a:cxn>
              <a:cxn ang="0">
                <a:pos x="connsiteX3" y="connsiteY3"/>
              </a:cxn>
            </a:cxnLst>
            <a:rect l="l" t="t" r="r" b="b"/>
            <a:pathLst>
              <a:path w="791301" h="1693333">
                <a:moveTo>
                  <a:pt x="0" y="1693333"/>
                </a:moveTo>
                <a:cubicBezTo>
                  <a:pt x="304800" y="1539522"/>
                  <a:pt x="609600" y="1385711"/>
                  <a:pt x="728133" y="1202266"/>
                </a:cubicBezTo>
                <a:cubicBezTo>
                  <a:pt x="846666" y="1018821"/>
                  <a:pt x="773289" y="793044"/>
                  <a:pt x="711200" y="592666"/>
                </a:cubicBezTo>
                <a:cubicBezTo>
                  <a:pt x="649111" y="392288"/>
                  <a:pt x="355600" y="0"/>
                  <a:pt x="355600" y="0"/>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3367597" y="3111157"/>
            <a:ext cx="5441134" cy="584776"/>
          </a:xfrm>
          <a:prstGeom prst="rect">
            <a:avLst/>
          </a:prstGeom>
          <a:solidFill>
            <a:srgbClr val="FFF695"/>
          </a:solidFill>
          <a:ln>
            <a:solidFill>
              <a:srgbClr val="000000"/>
            </a:solidFill>
          </a:ln>
          <a:effectLst>
            <a:outerShdw blurRad="50800" dist="38100" dir="2700000">
              <a:srgbClr val="000000">
                <a:alpha val="43000"/>
              </a:srgbClr>
            </a:outerShdw>
          </a:effectLst>
        </p:spPr>
        <p:txBody>
          <a:bodyPr wrap="square" rtlCol="0">
            <a:spAutoFit/>
          </a:bodyPr>
          <a:lstStyle/>
          <a:p>
            <a:r>
              <a:rPr lang="en-US" sz="3200" dirty="0"/>
              <a:t>Turns on and off many enzymes</a:t>
            </a:r>
          </a:p>
        </p:txBody>
      </p:sp>
      <p:sp>
        <p:nvSpPr>
          <p:cNvPr id="27" name="TextBox 26"/>
          <p:cNvSpPr txBox="1"/>
          <p:nvPr/>
        </p:nvSpPr>
        <p:spPr>
          <a:xfrm>
            <a:off x="4731780" y="3803600"/>
            <a:ext cx="1069223" cy="646331"/>
          </a:xfrm>
          <a:prstGeom prst="rect">
            <a:avLst/>
          </a:prstGeom>
          <a:solidFill>
            <a:srgbClr val="FFFFFF"/>
          </a:solidFill>
        </p:spPr>
        <p:txBody>
          <a:bodyPr wrap="none" rtlCol="0">
            <a:spAutoFit/>
          </a:bodyPr>
          <a:lstStyle/>
          <a:p>
            <a:r>
              <a:rPr lang="en-US" sz="3600" dirty="0" err="1" smtClean="0">
                <a:solidFill>
                  <a:srgbClr val="FF0000"/>
                </a:solidFill>
              </a:rPr>
              <a:t>StAR</a:t>
            </a:r>
            <a:endParaRPr lang="en-US" sz="3600" dirty="0">
              <a:solidFill>
                <a:srgbClr val="FF0000"/>
              </a:solidFill>
            </a:endParaRPr>
          </a:p>
        </p:txBody>
      </p:sp>
      <p:sp>
        <p:nvSpPr>
          <p:cNvPr id="34" name="TextBox 33"/>
          <p:cNvSpPr txBox="1"/>
          <p:nvPr/>
        </p:nvSpPr>
        <p:spPr>
          <a:xfrm>
            <a:off x="5501704" y="4234144"/>
            <a:ext cx="852517" cy="461665"/>
          </a:xfrm>
          <a:prstGeom prst="rect">
            <a:avLst/>
          </a:prstGeom>
          <a:noFill/>
        </p:spPr>
        <p:txBody>
          <a:bodyPr wrap="none" rtlCol="0">
            <a:spAutoFit/>
          </a:bodyPr>
          <a:lstStyle/>
          <a:p>
            <a:r>
              <a:rPr lang="en-US" sz="2400" b="1" dirty="0" smtClean="0"/>
              <a:t>25HC</a:t>
            </a:r>
            <a:endParaRPr lang="en-US" sz="2400" b="1" dirty="0"/>
          </a:p>
        </p:txBody>
      </p:sp>
      <p:sp>
        <p:nvSpPr>
          <p:cNvPr id="15" name="Freeform 14"/>
          <p:cNvSpPr/>
          <p:nvPr/>
        </p:nvSpPr>
        <p:spPr>
          <a:xfrm>
            <a:off x="7016853" y="5672667"/>
            <a:ext cx="620719" cy="663850"/>
          </a:xfrm>
          <a:custGeom>
            <a:avLst/>
            <a:gdLst>
              <a:gd name="connsiteX0" fmla="*/ 315280 w 620719"/>
              <a:gd name="connsiteY0" fmla="*/ 0 h 663850"/>
              <a:gd name="connsiteX1" fmla="*/ 27414 w 620719"/>
              <a:gd name="connsiteY1" fmla="*/ 135466 h 663850"/>
              <a:gd name="connsiteX2" fmla="*/ 44347 w 620719"/>
              <a:gd name="connsiteY2" fmla="*/ 524933 h 663850"/>
              <a:gd name="connsiteX3" fmla="*/ 315280 w 620719"/>
              <a:gd name="connsiteY3" fmla="*/ 660400 h 663850"/>
              <a:gd name="connsiteX4" fmla="*/ 620080 w 620719"/>
              <a:gd name="connsiteY4" fmla="*/ 406400 h 663850"/>
              <a:gd name="connsiteX5" fmla="*/ 230614 w 620719"/>
              <a:gd name="connsiteY5" fmla="*/ 33866 h 66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9" h="663850">
                <a:moveTo>
                  <a:pt x="315280" y="0"/>
                </a:moveTo>
                <a:cubicBezTo>
                  <a:pt x="193924" y="23988"/>
                  <a:pt x="72569" y="47977"/>
                  <a:pt x="27414" y="135466"/>
                </a:cubicBezTo>
                <a:cubicBezTo>
                  <a:pt x="-17742" y="222955"/>
                  <a:pt x="-3631" y="437444"/>
                  <a:pt x="44347" y="524933"/>
                </a:cubicBezTo>
                <a:cubicBezTo>
                  <a:pt x="92325" y="612422"/>
                  <a:pt x="219325" y="680155"/>
                  <a:pt x="315280" y="660400"/>
                </a:cubicBezTo>
                <a:cubicBezTo>
                  <a:pt x="411235" y="640645"/>
                  <a:pt x="634191" y="510822"/>
                  <a:pt x="620080" y="406400"/>
                </a:cubicBezTo>
                <a:cubicBezTo>
                  <a:pt x="605969" y="301978"/>
                  <a:pt x="230614" y="33866"/>
                  <a:pt x="230614" y="33866"/>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6682260" y="5366925"/>
            <a:ext cx="1272704" cy="461665"/>
          </a:xfrm>
          <a:prstGeom prst="rect">
            <a:avLst/>
          </a:prstGeom>
          <a:solidFill>
            <a:schemeClr val="bg1"/>
          </a:solidFill>
        </p:spPr>
        <p:txBody>
          <a:bodyPr wrap="none" rtlCol="0">
            <a:spAutoFit/>
          </a:bodyPr>
          <a:lstStyle/>
          <a:p>
            <a:r>
              <a:rPr lang="en-US" sz="2400" dirty="0" smtClean="0">
                <a:solidFill>
                  <a:srgbClr val="FF0000"/>
                </a:solidFill>
              </a:rPr>
              <a:t>SULFATE</a:t>
            </a:r>
            <a:endParaRPr lang="en-US" sz="2400" dirty="0">
              <a:solidFill>
                <a:srgbClr val="FF0000"/>
              </a:solidFill>
            </a:endParaRPr>
          </a:p>
        </p:txBody>
      </p:sp>
    </p:spTree>
    <p:extLst>
      <p:ext uri="{BB962C8B-B14F-4D97-AF65-F5344CB8AC3E}">
        <p14:creationId xmlns:p14="http://schemas.microsoft.com/office/powerpoint/2010/main" val="2702103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7"/>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down)">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P spid="26" grpId="0"/>
      <p:bldP spid="32" grpId="0"/>
      <p:bldP spid="36" grpId="0" animBg="1"/>
      <p:bldP spid="38" grpId="0" animBg="1"/>
      <p:bldP spid="27" grpId="0" animBg="1"/>
      <p:bldP spid="34" grpId="0"/>
      <p:bldP spid="15" grpId="0" animBg="1"/>
      <p:bldP spid="15" grpId="1" animBg="1"/>
      <p:bldP spid="17" grpId="0" animBg="1"/>
      <p:bldP spid="1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StAR</a:t>
            </a:r>
            <a:r>
              <a:rPr lang="en-US" b="1" dirty="0" smtClean="0"/>
              <a:t> is a Superstar!</a:t>
            </a:r>
            <a:endParaRPr lang="en-US" b="1" dirty="0"/>
          </a:p>
        </p:txBody>
      </p:sp>
      <p:sp>
        <p:nvSpPr>
          <p:cNvPr id="3" name="Content Placeholder 2"/>
          <p:cNvSpPr>
            <a:spLocks noGrp="1"/>
          </p:cNvSpPr>
          <p:nvPr>
            <p:ph idx="1"/>
          </p:nvPr>
        </p:nvSpPr>
        <p:spPr/>
        <p:txBody>
          <a:bodyPr/>
          <a:lstStyle/>
          <a:p>
            <a:r>
              <a:rPr lang="en-US" dirty="0" err="1" smtClean="0"/>
              <a:t>StAR</a:t>
            </a:r>
            <a:r>
              <a:rPr lang="en-US" dirty="0" smtClean="0"/>
              <a:t> protects from fatty liver disease and elevated serum LDL by promoting bile flow</a:t>
            </a:r>
          </a:p>
          <a:p>
            <a:r>
              <a:rPr lang="en-US" dirty="0" err="1" smtClean="0"/>
              <a:t>StAR</a:t>
            </a:r>
            <a:r>
              <a:rPr lang="en-US" dirty="0" smtClean="0"/>
              <a:t> is essential for synthesis of cortisol, testosterone and estrogen by the adrenal glands and by the gonads</a:t>
            </a:r>
          </a:p>
          <a:p>
            <a:r>
              <a:rPr lang="en-US" dirty="0" err="1"/>
              <a:t>StAR</a:t>
            </a:r>
            <a:r>
              <a:rPr lang="en-US" dirty="0"/>
              <a:t> induces export of cholesterol from cardiovascular plaque into HDL</a:t>
            </a:r>
          </a:p>
          <a:p>
            <a:endParaRPr lang="en-US" b="1" dirty="0"/>
          </a:p>
        </p:txBody>
      </p:sp>
    </p:spTree>
    <p:extLst>
      <p:ext uri="{BB962C8B-B14F-4D97-AF65-F5344CB8AC3E}">
        <p14:creationId xmlns:p14="http://schemas.microsoft.com/office/powerpoint/2010/main" val="3313257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118530"/>
            <a:ext cx="8365067" cy="1845733"/>
          </a:xfrm>
        </p:spPr>
        <p:txBody>
          <a:bodyPr>
            <a:noAutofit/>
          </a:bodyPr>
          <a:lstStyle/>
          <a:p>
            <a:r>
              <a:rPr lang="en-US" sz="3600" b="1" dirty="0" smtClean="0"/>
              <a:t>Roundup </a:t>
            </a:r>
            <a:r>
              <a:rPr lang="en-US" sz="3600" b="1" dirty="0"/>
              <a:t>Inhibits </a:t>
            </a:r>
            <a:r>
              <a:rPr lang="en-US" sz="3600" b="1" dirty="0" err="1"/>
              <a:t>Steroidogenesis</a:t>
            </a:r>
            <a:r>
              <a:rPr lang="en-US" sz="3600" b="1" dirty="0"/>
              <a:t> by Disrupting </a:t>
            </a:r>
            <a:r>
              <a:rPr lang="en-US" sz="3600" b="1" dirty="0" err="1" smtClean="0"/>
              <a:t>StAR</a:t>
            </a:r>
            <a:r>
              <a:rPr lang="en-US" sz="3600" b="1" dirty="0" smtClean="0"/>
              <a:t> </a:t>
            </a:r>
            <a:r>
              <a:rPr lang="en-US" sz="3600" b="1" dirty="0"/>
              <a:t>Protein </a:t>
            </a:r>
            <a:r>
              <a:rPr lang="en-US" sz="3600" b="1" dirty="0" smtClean="0"/>
              <a:t>Expression</a:t>
            </a:r>
            <a:r>
              <a:rPr lang="en-US" sz="3600" b="1" dirty="0" smtClean="0">
                <a:solidFill>
                  <a:srgbClr val="FF0000"/>
                </a:solidFill>
              </a:rPr>
              <a:t>*</a:t>
            </a:r>
            <a:r>
              <a:rPr lang="en-US" sz="3600" b="1" dirty="0" smtClean="0"/>
              <a:t> </a:t>
            </a:r>
            <a:r>
              <a:rPr lang="en-US" sz="3600" b="1" dirty="0"/>
              <a:t/>
            </a:r>
            <a:br>
              <a:rPr lang="en-US" sz="3600" b="1" dirty="0"/>
            </a:br>
            <a:endParaRPr lang="en-US" sz="3600" b="1" dirty="0"/>
          </a:p>
        </p:txBody>
      </p:sp>
      <p:sp>
        <p:nvSpPr>
          <p:cNvPr id="4" name="TextBox 3"/>
          <p:cNvSpPr txBox="1"/>
          <p:nvPr/>
        </p:nvSpPr>
        <p:spPr>
          <a:xfrm>
            <a:off x="135466" y="6223969"/>
            <a:ext cx="6546458" cy="400110"/>
          </a:xfrm>
          <a:prstGeom prst="rect">
            <a:avLst/>
          </a:prstGeom>
          <a:noFill/>
        </p:spPr>
        <p:txBody>
          <a:bodyPr wrap="none" rtlCol="0">
            <a:spAutoFit/>
          </a:bodyPr>
          <a:lstStyle/>
          <a:p>
            <a:r>
              <a:rPr lang="en-US" sz="2000" dirty="0">
                <a:solidFill>
                  <a:srgbClr val="FF0000"/>
                </a:solidFill>
              </a:rPr>
              <a:t>*</a:t>
            </a:r>
            <a:r>
              <a:rPr lang="en-US" sz="2000" dirty="0"/>
              <a:t>LP Walsh et al., Environ Health </a:t>
            </a:r>
            <a:r>
              <a:rPr lang="en-US" sz="2000" dirty="0" err="1"/>
              <a:t>Perspect</a:t>
            </a:r>
            <a:r>
              <a:rPr lang="en-US" sz="2000" dirty="0"/>
              <a:t> 2000; 108:769-</a:t>
            </a:r>
            <a:r>
              <a:rPr lang="en-US" sz="2000" dirty="0" smtClean="0"/>
              <a:t>776</a:t>
            </a:r>
            <a:endParaRPr lang="en-US" sz="2000" dirty="0"/>
          </a:p>
        </p:txBody>
      </p:sp>
      <p:pic>
        <p:nvPicPr>
          <p:cNvPr id="8" name="Picture 7"/>
          <p:cNvPicPr>
            <a:picLocks noChangeAspect="1"/>
          </p:cNvPicPr>
          <p:nvPr/>
        </p:nvPicPr>
        <p:blipFill>
          <a:blip r:embed="rId3"/>
          <a:stretch>
            <a:fillRect/>
          </a:stretch>
        </p:blipFill>
        <p:spPr>
          <a:xfrm>
            <a:off x="6564398" y="1354666"/>
            <a:ext cx="2741184" cy="2861733"/>
          </a:xfrm>
          <a:prstGeom prst="rect">
            <a:avLst/>
          </a:prstGeom>
        </p:spPr>
      </p:pic>
      <p:sp>
        <p:nvSpPr>
          <p:cNvPr id="3" name="Content Placeholder 2"/>
          <p:cNvSpPr>
            <a:spLocks noGrp="1"/>
          </p:cNvSpPr>
          <p:nvPr>
            <p:ph idx="1"/>
          </p:nvPr>
        </p:nvSpPr>
        <p:spPr>
          <a:xfrm>
            <a:off x="135466" y="1770306"/>
            <a:ext cx="8026400" cy="4525963"/>
          </a:xfrm>
        </p:spPr>
        <p:txBody>
          <a:bodyPr>
            <a:normAutofit lnSpcReduction="10000"/>
          </a:bodyPr>
          <a:lstStyle/>
          <a:p>
            <a:r>
              <a:rPr lang="en-US" dirty="0" smtClean="0"/>
              <a:t>In vitro study on testicular </a:t>
            </a:r>
            <a:r>
              <a:rPr lang="en-US" dirty="0" err="1" smtClean="0"/>
              <a:t>Leydig</a:t>
            </a:r>
            <a:r>
              <a:rPr lang="en-US" dirty="0" smtClean="0"/>
              <a:t> cells</a:t>
            </a:r>
          </a:p>
          <a:p>
            <a:r>
              <a:rPr lang="en-US" dirty="0"/>
              <a:t>Roundup reduced </a:t>
            </a:r>
            <a:r>
              <a:rPr lang="en-US" dirty="0" smtClean="0"/>
              <a:t>testosterone                      synthesis </a:t>
            </a:r>
            <a:r>
              <a:rPr lang="en-US" i="1" dirty="0" smtClean="0">
                <a:solidFill>
                  <a:srgbClr val="FF0000"/>
                </a:solidFill>
              </a:rPr>
              <a:t>by </a:t>
            </a:r>
            <a:r>
              <a:rPr lang="en-US" i="1" dirty="0">
                <a:solidFill>
                  <a:srgbClr val="FF0000"/>
                </a:solidFill>
              </a:rPr>
              <a:t>94% </a:t>
            </a:r>
            <a:endParaRPr lang="en-US" i="1" dirty="0" smtClean="0">
              <a:solidFill>
                <a:srgbClr val="FF0000"/>
              </a:solidFill>
            </a:endParaRPr>
          </a:p>
          <a:p>
            <a:pPr lvl="1"/>
            <a:r>
              <a:rPr lang="en-US" dirty="0" smtClean="0"/>
              <a:t>Effect due to both </a:t>
            </a:r>
            <a:r>
              <a:rPr lang="en-US" dirty="0" err="1" smtClean="0"/>
              <a:t>StAR</a:t>
            </a:r>
            <a:r>
              <a:rPr lang="en-US" dirty="0" smtClean="0"/>
              <a:t>  suppression                                            and CYP suppression</a:t>
            </a:r>
          </a:p>
          <a:p>
            <a:r>
              <a:rPr lang="en-US" dirty="0" smtClean="0"/>
              <a:t>Roundup </a:t>
            </a:r>
            <a:r>
              <a:rPr lang="en-US" dirty="0"/>
              <a:t>reduced </a:t>
            </a:r>
            <a:r>
              <a:rPr lang="en-US" dirty="0" err="1"/>
              <a:t>StAR</a:t>
            </a:r>
            <a:r>
              <a:rPr lang="en-US" dirty="0"/>
              <a:t> protein levels by 90%</a:t>
            </a:r>
          </a:p>
          <a:p>
            <a:r>
              <a:rPr lang="en-US" dirty="0" smtClean="0"/>
              <a:t>Reduction </a:t>
            </a:r>
            <a:r>
              <a:rPr lang="en-US" dirty="0"/>
              <a:t>in </a:t>
            </a:r>
            <a:r>
              <a:rPr lang="en-US" dirty="0" err="1"/>
              <a:t>StAR</a:t>
            </a:r>
            <a:r>
              <a:rPr lang="en-US" dirty="0"/>
              <a:t> expression in the adrenal gland </a:t>
            </a:r>
            <a:r>
              <a:rPr lang="en-US" dirty="0" smtClean="0"/>
              <a:t>disrupts synthesis of stress hormones and sex hormones</a:t>
            </a:r>
            <a:endParaRPr lang="en-US" dirty="0"/>
          </a:p>
        </p:txBody>
      </p:sp>
    </p:spTree>
    <p:extLst>
      <p:ext uri="{BB962C8B-B14F-4D97-AF65-F5344CB8AC3E}">
        <p14:creationId xmlns:p14="http://schemas.microsoft.com/office/powerpoint/2010/main" val="39386417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1159943"/>
            <a:ext cx="8229600" cy="2226732"/>
          </a:xfrm>
          <a:prstGeom prst="rect">
            <a:avLst/>
          </a:prstGeom>
          <a:solidFill>
            <a:srgbClr val="FFF695"/>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t>Belief: </a:t>
            </a:r>
          </a:p>
          <a:p>
            <a:pPr marL="0" indent="0">
              <a:buFont typeface="Arial"/>
              <a:buNone/>
            </a:pPr>
            <a:r>
              <a:rPr lang="en-US" dirty="0" smtClean="0"/>
              <a:t>Cholesterol is a toxic substance that needs to be avoided in the diet, and  statin drugs are the best way to keep cholesterol levels low</a:t>
            </a:r>
            <a:endParaRPr lang="en-US" dirty="0"/>
          </a:p>
        </p:txBody>
      </p:sp>
      <p:sp>
        <p:nvSpPr>
          <p:cNvPr id="5" name="Content Placeholder 2"/>
          <p:cNvSpPr txBox="1">
            <a:spLocks/>
          </p:cNvSpPr>
          <p:nvPr/>
        </p:nvSpPr>
        <p:spPr>
          <a:xfrm>
            <a:off x="440264" y="4086770"/>
            <a:ext cx="8229600" cy="1629301"/>
          </a:xfrm>
          <a:prstGeom prst="rect">
            <a:avLst/>
          </a:prstGeom>
          <a:solidFill>
            <a:srgbClr val="FFF695"/>
          </a:solidFill>
          <a:ln>
            <a:solidFill>
              <a:schemeClr val="tx1"/>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t>Reality: </a:t>
            </a:r>
          </a:p>
          <a:p>
            <a:pPr marL="0" indent="0">
              <a:buFont typeface="Arial"/>
              <a:buNone/>
            </a:pPr>
            <a:r>
              <a:rPr lang="en-US" dirty="0" smtClean="0"/>
              <a:t>Cholesterol is essential for human life and it  protects us from multiple modern diseases</a:t>
            </a:r>
            <a:endParaRPr lang="en-US" dirty="0"/>
          </a:p>
        </p:txBody>
      </p:sp>
    </p:spTree>
    <p:extLst>
      <p:ext uri="{BB962C8B-B14F-4D97-AF65-F5344CB8AC3E}">
        <p14:creationId xmlns:p14="http://schemas.microsoft.com/office/powerpoint/2010/main" val="1469371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atty-Liver-Treatment.png"/>
          <p:cNvPicPr>
            <a:picLocks noGrp="1" noChangeAspect="1"/>
          </p:cNvPicPr>
          <p:nvPr>
            <p:ph idx="1"/>
          </p:nvPr>
        </p:nvPicPr>
        <p:blipFill>
          <a:blip r:embed="rId3">
            <a:extLst>
              <a:ext uri="{28A0092B-C50C-407E-A947-70E740481C1C}">
                <a14:useLocalDpi xmlns:a14="http://schemas.microsoft.com/office/drawing/2010/main" val="0"/>
              </a:ext>
            </a:extLst>
          </a:blip>
          <a:srcRect l="-2102" r="-2102"/>
          <a:stretch>
            <a:fillRect/>
          </a:stretch>
        </p:blipFill>
        <p:spPr>
          <a:xfrm>
            <a:off x="575733" y="-414867"/>
            <a:ext cx="8229600" cy="4525963"/>
          </a:xfrm>
        </p:spPr>
      </p:pic>
      <p:sp>
        <p:nvSpPr>
          <p:cNvPr id="4" name="TextBox 3"/>
          <p:cNvSpPr txBox="1"/>
          <p:nvPr/>
        </p:nvSpPr>
        <p:spPr>
          <a:xfrm>
            <a:off x="123825" y="6208025"/>
            <a:ext cx="5819472" cy="400110"/>
          </a:xfrm>
          <a:prstGeom prst="rect">
            <a:avLst/>
          </a:prstGeom>
          <a:noFill/>
        </p:spPr>
        <p:txBody>
          <a:bodyPr wrap="none" rtlCol="0">
            <a:spAutoFit/>
          </a:bodyPr>
          <a:lstStyle/>
          <a:p>
            <a:r>
              <a:rPr lang="fr-FR" sz="2000" dirty="0" smtClean="0">
                <a:solidFill>
                  <a:srgbClr val="FF0000"/>
                </a:solidFill>
              </a:rPr>
              <a:t>*</a:t>
            </a:r>
            <a:r>
              <a:rPr lang="fr-FR" sz="2000" dirty="0" smtClean="0"/>
              <a:t>Q Bai et al., </a:t>
            </a:r>
            <a:r>
              <a:rPr lang="fr-FR" sz="2000" dirty="0" err="1" smtClean="0"/>
              <a:t>Metabolism</a:t>
            </a:r>
            <a:r>
              <a:rPr lang="fr-FR" sz="2000" dirty="0"/>
              <a:t>. 2012 </a:t>
            </a:r>
            <a:r>
              <a:rPr lang="fr-FR" sz="2000" dirty="0" err="1"/>
              <a:t>June</a:t>
            </a:r>
            <a:r>
              <a:rPr lang="fr-FR" sz="2000" dirty="0"/>
              <a:t> ; 61(6): 836–</a:t>
            </a:r>
            <a:r>
              <a:rPr lang="fr-FR" sz="2000" dirty="0" smtClean="0"/>
              <a:t>845 </a:t>
            </a:r>
            <a:endParaRPr lang="fr-FR" sz="2000" dirty="0"/>
          </a:p>
        </p:txBody>
      </p:sp>
      <p:sp>
        <p:nvSpPr>
          <p:cNvPr id="6" name="Rectangle 5"/>
          <p:cNvSpPr/>
          <p:nvPr/>
        </p:nvSpPr>
        <p:spPr>
          <a:xfrm>
            <a:off x="795867" y="-414867"/>
            <a:ext cx="7890933" cy="1832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b="1" dirty="0" err="1" smtClean="0"/>
              <a:t>StAR</a:t>
            </a:r>
            <a:r>
              <a:rPr lang="en-US" b="1" dirty="0" smtClean="0"/>
              <a:t> Protein, </a:t>
            </a:r>
            <a:br>
              <a:rPr lang="en-US" b="1" dirty="0" smtClean="0"/>
            </a:br>
            <a:r>
              <a:rPr lang="en-US" b="1" dirty="0" smtClean="0"/>
              <a:t>Cholesterol Sulfate, and LDL</a:t>
            </a:r>
            <a:r>
              <a:rPr lang="en-US" b="1" dirty="0" smtClean="0">
                <a:solidFill>
                  <a:srgbClr val="FF0000"/>
                </a:solidFill>
              </a:rPr>
              <a:t>*</a:t>
            </a:r>
            <a:endParaRPr lang="en-US" b="1" dirty="0">
              <a:solidFill>
                <a:srgbClr val="FF0000"/>
              </a:solidFill>
            </a:endParaRPr>
          </a:p>
        </p:txBody>
      </p:sp>
      <p:sp>
        <p:nvSpPr>
          <p:cNvPr id="7" name="TextBox 6"/>
          <p:cNvSpPr txBox="1"/>
          <p:nvPr/>
        </p:nvSpPr>
        <p:spPr>
          <a:xfrm>
            <a:off x="3691467" y="1756658"/>
            <a:ext cx="872655" cy="523220"/>
          </a:xfrm>
          <a:prstGeom prst="rect">
            <a:avLst/>
          </a:prstGeom>
          <a:noFill/>
        </p:spPr>
        <p:txBody>
          <a:bodyPr wrap="none" rtlCol="0">
            <a:spAutoFit/>
          </a:bodyPr>
          <a:lstStyle/>
          <a:p>
            <a:r>
              <a:rPr lang="en-US" sz="2800" dirty="0" err="1" smtClean="0">
                <a:solidFill>
                  <a:srgbClr val="FF0000"/>
                </a:solidFill>
              </a:rPr>
              <a:t>StAR</a:t>
            </a:r>
            <a:endParaRPr lang="en-US" sz="2800" dirty="0">
              <a:solidFill>
                <a:srgbClr val="FF0000"/>
              </a:solidFill>
            </a:endParaRPr>
          </a:p>
        </p:txBody>
      </p:sp>
      <p:sp>
        <p:nvSpPr>
          <p:cNvPr id="8" name="Right Arrow 7"/>
          <p:cNvSpPr/>
          <p:nvPr/>
        </p:nvSpPr>
        <p:spPr>
          <a:xfrm>
            <a:off x="6307666" y="3310466"/>
            <a:ext cx="626534" cy="3894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926324" y="3208868"/>
            <a:ext cx="1575722" cy="523220"/>
          </a:xfrm>
          <a:prstGeom prst="rect">
            <a:avLst/>
          </a:prstGeom>
          <a:noFill/>
        </p:spPr>
        <p:txBody>
          <a:bodyPr wrap="none" rtlCol="0">
            <a:spAutoFit/>
          </a:bodyPr>
          <a:lstStyle/>
          <a:p>
            <a:r>
              <a:rPr lang="en-US" sz="2800" dirty="0" smtClean="0"/>
              <a:t>Bile Acids</a:t>
            </a:r>
            <a:endParaRPr lang="en-US" sz="2800" dirty="0"/>
          </a:p>
        </p:txBody>
      </p:sp>
      <p:sp>
        <p:nvSpPr>
          <p:cNvPr id="10" name="Right Arrow 9"/>
          <p:cNvSpPr/>
          <p:nvPr/>
        </p:nvSpPr>
        <p:spPr>
          <a:xfrm>
            <a:off x="1743083" y="3438323"/>
            <a:ext cx="626534" cy="3894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361741" y="3353658"/>
            <a:ext cx="707495" cy="523220"/>
          </a:xfrm>
          <a:prstGeom prst="rect">
            <a:avLst/>
          </a:prstGeom>
          <a:noFill/>
        </p:spPr>
        <p:txBody>
          <a:bodyPr wrap="none" rtlCol="0">
            <a:spAutoFit/>
          </a:bodyPr>
          <a:lstStyle/>
          <a:p>
            <a:r>
              <a:rPr lang="en-US" sz="2800" dirty="0" smtClean="0"/>
              <a:t>LDL</a:t>
            </a:r>
            <a:endParaRPr lang="en-US" sz="2800" dirty="0"/>
          </a:p>
        </p:txBody>
      </p:sp>
      <p:sp>
        <p:nvSpPr>
          <p:cNvPr id="12" name="Content Placeholder 2"/>
          <p:cNvSpPr txBox="1">
            <a:spLocks/>
          </p:cNvSpPr>
          <p:nvPr/>
        </p:nvSpPr>
        <p:spPr>
          <a:xfrm>
            <a:off x="305388" y="4565384"/>
            <a:ext cx="8697552" cy="16660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25HC3S is an </a:t>
            </a:r>
            <a:r>
              <a:rPr lang="en-US" sz="2800" dirty="0" smtClean="0"/>
              <a:t>important </a:t>
            </a:r>
            <a:r>
              <a:rPr lang="en-US" sz="2800" dirty="0"/>
              <a:t>regulator of lipid biosynthesis </a:t>
            </a:r>
          </a:p>
          <a:p>
            <a:r>
              <a:rPr lang="en-US" sz="2800" dirty="0" smtClean="0"/>
              <a:t>Decreases liver accumulation of fat and cholesterol</a:t>
            </a:r>
          </a:p>
          <a:p>
            <a:r>
              <a:rPr lang="en-US" sz="2800" dirty="0" smtClean="0"/>
              <a:t>Increases bile acid production and decreases LDL export</a:t>
            </a:r>
          </a:p>
        </p:txBody>
      </p:sp>
    </p:spTree>
    <p:extLst>
      <p:ext uri="{BB962C8B-B14F-4D97-AF65-F5344CB8AC3E}">
        <p14:creationId xmlns:p14="http://schemas.microsoft.com/office/powerpoint/2010/main" val="310418176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6" y="-276750"/>
            <a:ext cx="9313333" cy="1757362"/>
          </a:xfrm>
        </p:spPr>
        <p:txBody>
          <a:bodyPr>
            <a:noAutofit/>
          </a:bodyPr>
          <a:lstStyle/>
          <a:p>
            <a:r>
              <a:rPr lang="en-US" sz="3600" b="1" dirty="0" smtClean="0"/>
              <a:t>Overexpression </a:t>
            </a:r>
            <a:r>
              <a:rPr lang="en-US" sz="3600" b="1" dirty="0"/>
              <a:t>of </a:t>
            </a:r>
            <a:r>
              <a:rPr lang="en-US" sz="3600" b="1" dirty="0" err="1" smtClean="0"/>
              <a:t>StAR</a:t>
            </a:r>
            <a:r>
              <a:rPr lang="en-US" sz="3600" b="1" dirty="0" smtClean="0"/>
              <a:t> increases macrophage cholesterol efflux to HDL-AI</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220133" y="1332977"/>
            <a:ext cx="5046133" cy="4834470"/>
          </a:xfrm>
        </p:spPr>
        <p:txBody>
          <a:bodyPr>
            <a:normAutofit fontScale="92500" lnSpcReduction="10000"/>
          </a:bodyPr>
          <a:lstStyle/>
          <a:p>
            <a:r>
              <a:rPr lang="en-US" i="1" dirty="0" smtClean="0">
                <a:solidFill>
                  <a:srgbClr val="FF0000"/>
                </a:solidFill>
              </a:rPr>
              <a:t>Atherosclerosis</a:t>
            </a:r>
            <a:r>
              <a:rPr lang="en-US" dirty="0" smtClean="0"/>
              <a:t>: Macrophages infiltrate the artery wall and transform to foam cells, storing fat and cholesterol</a:t>
            </a:r>
          </a:p>
          <a:p>
            <a:r>
              <a:rPr lang="en-US" dirty="0" smtClean="0"/>
              <a:t>Macrophages export their cholesterol to HDL-A1, the so-called “good cholesterol”</a:t>
            </a:r>
          </a:p>
          <a:p>
            <a:r>
              <a:rPr lang="en-US" dirty="0" smtClean="0"/>
              <a:t>Overexpression of </a:t>
            </a:r>
            <a:r>
              <a:rPr lang="en-US" dirty="0" err="1" smtClean="0"/>
              <a:t>StAR</a:t>
            </a:r>
            <a:r>
              <a:rPr lang="en-US" dirty="0" smtClean="0"/>
              <a:t> in macrophages promotes cholesterol export</a:t>
            </a:r>
          </a:p>
        </p:txBody>
      </p:sp>
      <p:sp>
        <p:nvSpPr>
          <p:cNvPr id="4" name="TextBox 3"/>
          <p:cNvSpPr txBox="1"/>
          <p:nvPr/>
        </p:nvSpPr>
        <p:spPr>
          <a:xfrm>
            <a:off x="123825" y="6205022"/>
            <a:ext cx="6865982" cy="400110"/>
          </a:xfrm>
          <a:prstGeom prst="rect">
            <a:avLst/>
          </a:prstGeom>
          <a:noFill/>
        </p:spPr>
        <p:txBody>
          <a:bodyPr wrap="none" rtlCol="0">
            <a:spAutoFit/>
          </a:bodyPr>
          <a:lstStyle/>
          <a:p>
            <a:r>
              <a:rPr lang="en-US" sz="2000" dirty="0">
                <a:solidFill>
                  <a:srgbClr val="FF0000"/>
                </a:solidFill>
              </a:rPr>
              <a:t>*</a:t>
            </a:r>
            <a:r>
              <a:rPr lang="en-US" sz="2000" dirty="0"/>
              <a:t>JMW Taylor et al., Cardiovascular Research (2010) 86, 526–534</a:t>
            </a:r>
          </a:p>
        </p:txBody>
      </p:sp>
      <p:pic>
        <p:nvPicPr>
          <p:cNvPr id="5" name="Picture 4" descr="foam_ce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333" y="2010308"/>
            <a:ext cx="2832099" cy="3050576"/>
          </a:xfrm>
          <a:prstGeom prst="rect">
            <a:avLst/>
          </a:prstGeom>
        </p:spPr>
      </p:pic>
    </p:spTree>
    <p:extLst>
      <p:ext uri="{BB962C8B-B14F-4D97-AF65-F5344CB8AC3E}">
        <p14:creationId xmlns:p14="http://schemas.microsoft.com/office/powerpoint/2010/main" val="398439906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5"/>
            <a:ext cx="8229600" cy="1143000"/>
          </a:xfrm>
        </p:spPr>
        <p:txBody>
          <a:bodyPr>
            <a:normAutofit fontScale="90000"/>
          </a:bodyPr>
          <a:lstStyle/>
          <a:p>
            <a:r>
              <a:rPr lang="en-US" b="1" dirty="0" smtClean="0"/>
              <a:t>Why Does Cholesterol Accumulate in the Arteries Supplying the Heart?</a:t>
            </a:r>
            <a:endParaRPr lang="en-US" b="1" dirty="0"/>
          </a:p>
        </p:txBody>
      </p:sp>
      <p:pic>
        <p:nvPicPr>
          <p:cNvPr id="4" name="Content Placeholder 3" descr="plaque.jpg"/>
          <p:cNvPicPr>
            <a:picLocks noGrp="1" noChangeAspect="1"/>
          </p:cNvPicPr>
          <p:nvPr>
            <p:ph idx="1"/>
          </p:nvPr>
        </p:nvPicPr>
        <p:blipFill>
          <a:blip r:embed="rId2">
            <a:extLst>
              <a:ext uri="{28A0092B-C50C-407E-A947-70E740481C1C}">
                <a14:useLocalDpi xmlns:a14="http://schemas.microsoft.com/office/drawing/2010/main" val="0"/>
              </a:ext>
            </a:extLst>
          </a:blip>
          <a:srcRect l="-11879" r="-11879"/>
          <a:stretch>
            <a:fillRect/>
          </a:stretch>
        </p:blipFill>
        <p:spPr>
          <a:xfrm>
            <a:off x="5503333" y="1417638"/>
            <a:ext cx="3488267" cy="1918412"/>
          </a:xfrm>
        </p:spPr>
      </p:pic>
      <p:sp>
        <p:nvSpPr>
          <p:cNvPr id="5" name="Content Placeholder 2"/>
          <p:cNvSpPr txBox="1">
            <a:spLocks/>
          </p:cNvSpPr>
          <p:nvPr/>
        </p:nvSpPr>
        <p:spPr>
          <a:xfrm>
            <a:off x="304800" y="1682362"/>
            <a:ext cx="8686800" cy="45259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heart is arguably the most                                important organ in the body</a:t>
            </a:r>
          </a:p>
          <a:p>
            <a:r>
              <a:rPr lang="en-US" dirty="0" smtClean="0"/>
              <a:t>It needs abundant cholesterol                                                      and sulfate to stay healthy</a:t>
            </a:r>
          </a:p>
          <a:p>
            <a:r>
              <a:rPr lang="en-US" dirty="0" smtClean="0"/>
              <a:t>When there are deficiencies, the artery wall stockpiles cholesterol waiting to become  cholesterol sulfate</a:t>
            </a:r>
          </a:p>
          <a:p>
            <a:r>
              <a:rPr lang="en-US" dirty="0" smtClean="0"/>
              <a:t>Inflammation induces superoxide which oxidizes sulfur to sulfate (e.g. in </a:t>
            </a:r>
            <a:r>
              <a:rPr lang="en-US" dirty="0" err="1" smtClean="0"/>
              <a:t>homocysteine</a:t>
            </a:r>
            <a:r>
              <a:rPr lang="en-US" dirty="0" smtClean="0"/>
              <a:t>)</a:t>
            </a:r>
          </a:p>
          <a:p>
            <a:r>
              <a:rPr lang="en-US" dirty="0" smtClean="0"/>
              <a:t>Sulfate conjugation is needed for cholesterol export/delivery</a:t>
            </a:r>
          </a:p>
          <a:p>
            <a:endParaRPr lang="en-US" dirty="0"/>
          </a:p>
        </p:txBody>
      </p:sp>
    </p:spTree>
    <p:extLst>
      <p:ext uri="{BB962C8B-B14F-4D97-AF65-F5344CB8AC3E}">
        <p14:creationId xmlns:p14="http://schemas.microsoft.com/office/powerpoint/2010/main" val="203524055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638"/>
            <a:ext cx="8229600" cy="1143000"/>
          </a:xfrm>
        </p:spPr>
        <p:txBody>
          <a:bodyPr>
            <a:normAutofit fontScale="90000"/>
          </a:bodyPr>
          <a:lstStyle/>
          <a:p>
            <a:r>
              <a:rPr lang="en-US" b="1" dirty="0" smtClean="0"/>
              <a:t>Statins Make You Grow Older Faster</a:t>
            </a:r>
            <a:r>
              <a:rPr lang="en-US" b="1" dirty="0" smtClean="0">
                <a:solidFill>
                  <a:srgbClr val="FF0000"/>
                </a:solidFill>
              </a:rPr>
              <a:t>*</a:t>
            </a:r>
            <a:endParaRPr lang="en-US" b="1" dirty="0">
              <a:solidFill>
                <a:srgbClr val="FF0000"/>
              </a:solidFill>
            </a:endParaRPr>
          </a:p>
        </p:txBody>
      </p:sp>
      <p:pic>
        <p:nvPicPr>
          <p:cNvPr id="5" name="Picture 4" descr="arthrit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4895117"/>
            <a:ext cx="2533885" cy="1708421"/>
          </a:xfrm>
          <a:prstGeom prst="rect">
            <a:avLst/>
          </a:prstGeom>
        </p:spPr>
      </p:pic>
      <p:pic>
        <p:nvPicPr>
          <p:cNvPr id="6" name="Picture 5" descr="ca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357" y="2871692"/>
            <a:ext cx="2486343" cy="3731846"/>
          </a:xfrm>
          <a:prstGeom prst="rect">
            <a:avLst/>
          </a:prstGeom>
        </p:spPr>
      </p:pic>
      <p:pic>
        <p:nvPicPr>
          <p:cNvPr id="7" name="Picture 6" descr="hearing_los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9700" y="1163638"/>
            <a:ext cx="2413000" cy="1639665"/>
          </a:xfrm>
          <a:prstGeom prst="rect">
            <a:avLst/>
          </a:prstGeom>
        </p:spPr>
      </p:pic>
      <p:pic>
        <p:nvPicPr>
          <p:cNvPr id="8" name="Picture 7" descr="Cataract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1084" y="1061096"/>
            <a:ext cx="2357691" cy="1241837"/>
          </a:xfrm>
          <a:prstGeom prst="rect">
            <a:avLst/>
          </a:prstGeom>
        </p:spPr>
      </p:pic>
      <p:pic>
        <p:nvPicPr>
          <p:cNvPr id="9" name="Picture 8" descr="should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8600" y="2871692"/>
            <a:ext cx="2324100" cy="3492500"/>
          </a:xfrm>
          <a:prstGeom prst="rect">
            <a:avLst/>
          </a:prstGeom>
        </p:spPr>
      </p:pic>
      <p:pic>
        <p:nvPicPr>
          <p:cNvPr id="10" name="Picture 9" descr="dementia.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733" y="2616549"/>
            <a:ext cx="3405687" cy="2278567"/>
          </a:xfrm>
          <a:prstGeom prst="rect">
            <a:avLst/>
          </a:prstGeom>
        </p:spPr>
      </p:pic>
      <p:pic>
        <p:nvPicPr>
          <p:cNvPr id="4" name="Picture 3" descr="hair_los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199" y="1061096"/>
            <a:ext cx="2105849" cy="1722967"/>
          </a:xfrm>
          <a:prstGeom prst="rect">
            <a:avLst/>
          </a:prstGeom>
        </p:spPr>
      </p:pic>
      <p:sp>
        <p:nvSpPr>
          <p:cNvPr id="3" name="TextBox 2"/>
          <p:cNvSpPr txBox="1"/>
          <p:nvPr/>
        </p:nvSpPr>
        <p:spPr>
          <a:xfrm>
            <a:off x="2991084" y="6534834"/>
            <a:ext cx="5935301" cy="646331"/>
          </a:xfrm>
          <a:prstGeom prst="rect">
            <a:avLst/>
          </a:prstGeom>
          <a:noFill/>
        </p:spPr>
        <p:txBody>
          <a:bodyPr wrap="none" rtlCol="0">
            <a:spAutoFit/>
          </a:bodyPr>
          <a:lstStyle/>
          <a:p>
            <a:r>
              <a:rPr lang="en-US" dirty="0">
                <a:solidFill>
                  <a:srgbClr val="FF0000"/>
                </a:solidFill>
              </a:rPr>
              <a:t>*</a:t>
            </a:r>
            <a:r>
              <a:rPr lang="en-US" dirty="0"/>
              <a:t>J Liu and S Seneff, Proc. IMMM, Barcelona, Spain, Oct. 2011.</a:t>
            </a:r>
          </a:p>
          <a:p>
            <a:endParaRPr lang="en-US" dirty="0"/>
          </a:p>
        </p:txBody>
      </p:sp>
    </p:spTree>
    <p:extLst>
      <p:ext uri="{BB962C8B-B14F-4D97-AF65-F5344CB8AC3E}">
        <p14:creationId xmlns:p14="http://schemas.microsoft.com/office/powerpoint/2010/main" val="17700911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Evidence that Statins Make </a:t>
            </a:r>
            <a:r>
              <a:rPr lang="en-US" b="1" dirty="0"/>
              <a:t>Y</a:t>
            </a:r>
            <a:r>
              <a:rPr lang="en-US" b="1" dirty="0" smtClean="0"/>
              <a:t>ou    Grow Older Faster</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67729" y="6334667"/>
            <a:ext cx="9388432" cy="369332"/>
          </a:xfrm>
          <a:prstGeom prst="rect">
            <a:avLst/>
          </a:prstGeom>
          <a:noFill/>
        </p:spPr>
        <p:txBody>
          <a:bodyPr wrap="none" rtlCol="0">
            <a:spAutoFit/>
          </a:bodyPr>
          <a:lstStyle/>
          <a:p>
            <a:r>
              <a:rPr lang="en-US" dirty="0">
                <a:solidFill>
                  <a:srgbClr val="FF0000"/>
                </a:solidFill>
              </a:rPr>
              <a:t>*</a:t>
            </a:r>
            <a:r>
              <a:rPr lang="en-US" dirty="0"/>
              <a:t> R </a:t>
            </a:r>
            <a:r>
              <a:rPr lang="en-US" dirty="0" err="1"/>
              <a:t>Izadpanah</a:t>
            </a:r>
            <a:r>
              <a:rPr lang="en-US" dirty="0"/>
              <a:t> et al. Am J </a:t>
            </a:r>
            <a:r>
              <a:rPr lang="en-US" dirty="0" err="1"/>
              <a:t>Physiol</a:t>
            </a:r>
            <a:r>
              <a:rPr lang="en-US" dirty="0"/>
              <a:t> Cell Physiol. 2015 Jul 29:ajpcell.00406.2014 [</a:t>
            </a:r>
            <a:r>
              <a:rPr lang="en-US" dirty="0" err="1"/>
              <a:t>Epub</a:t>
            </a:r>
            <a:r>
              <a:rPr lang="en-US" dirty="0"/>
              <a:t> ahead of print]</a:t>
            </a:r>
          </a:p>
        </p:txBody>
      </p:sp>
      <p:pic>
        <p:nvPicPr>
          <p:cNvPr id="5" name="Picture 4" descr="o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186000"/>
            <a:ext cx="2133600" cy="4148667"/>
          </a:xfrm>
          <a:prstGeom prst="rect">
            <a:avLst/>
          </a:prstGeom>
        </p:spPr>
      </p:pic>
      <p:sp>
        <p:nvSpPr>
          <p:cNvPr id="3" name="Content Placeholder 2"/>
          <p:cNvSpPr>
            <a:spLocks noGrp="1"/>
          </p:cNvSpPr>
          <p:nvPr>
            <p:ph idx="1"/>
          </p:nvPr>
        </p:nvSpPr>
        <p:spPr>
          <a:xfrm>
            <a:off x="-287862" y="1600200"/>
            <a:ext cx="8229600" cy="4525963"/>
          </a:xfrm>
        </p:spPr>
        <p:txBody>
          <a:bodyPr/>
          <a:lstStyle/>
          <a:p>
            <a:pPr marL="0" indent="0">
              <a:buNone/>
            </a:pPr>
            <a:r>
              <a:rPr lang="en-US" dirty="0" smtClean="0"/>
              <a:t>    </a:t>
            </a:r>
            <a:r>
              <a:rPr lang="en-US" b="1" dirty="0" smtClean="0"/>
              <a:t>Statins</a:t>
            </a:r>
          </a:p>
          <a:p>
            <a:pPr lvl="1"/>
            <a:r>
              <a:rPr lang="en-US" dirty="0" smtClean="0"/>
              <a:t>Reduce </a:t>
            </a:r>
            <a:r>
              <a:rPr lang="en-US" dirty="0"/>
              <a:t>the overall growth </a:t>
            </a:r>
            <a:r>
              <a:rPr lang="en-US" dirty="0" smtClean="0"/>
              <a:t>rate of           </a:t>
            </a:r>
            <a:r>
              <a:rPr lang="en-US" dirty="0" err="1"/>
              <a:t>Mesenchymal</a:t>
            </a:r>
            <a:r>
              <a:rPr lang="en-US" dirty="0"/>
              <a:t> Stem Cells (MSCs</a:t>
            </a:r>
            <a:r>
              <a:rPr lang="en-US" dirty="0" smtClean="0"/>
              <a:t>)</a:t>
            </a:r>
          </a:p>
          <a:p>
            <a:pPr lvl="1"/>
            <a:r>
              <a:rPr lang="en-US" dirty="0" smtClean="0"/>
              <a:t>Inhibit </a:t>
            </a:r>
            <a:r>
              <a:rPr lang="en-US" dirty="0"/>
              <a:t>their potential to differentiate into macrophages, osteoblasts and </a:t>
            </a:r>
            <a:r>
              <a:rPr lang="en-US" dirty="0" smtClean="0"/>
              <a:t>chondrocytes</a:t>
            </a:r>
          </a:p>
          <a:p>
            <a:pPr lvl="1"/>
            <a:r>
              <a:rPr lang="en-US" dirty="0" smtClean="0"/>
              <a:t>Impair </a:t>
            </a:r>
            <a:r>
              <a:rPr lang="en-US" dirty="0"/>
              <a:t>DNA repair </a:t>
            </a:r>
            <a:r>
              <a:rPr lang="en-US" dirty="0" smtClean="0"/>
              <a:t>capabilities</a:t>
            </a:r>
          </a:p>
          <a:p>
            <a:pPr lvl="1"/>
            <a:r>
              <a:rPr lang="en-US" dirty="0" smtClean="0"/>
              <a:t>Increase </a:t>
            </a:r>
            <a:r>
              <a:rPr lang="en-US" dirty="0"/>
              <a:t>cell senescence and </a:t>
            </a:r>
            <a:r>
              <a:rPr lang="en-US" dirty="0" smtClean="0"/>
              <a:t>apoptosis</a:t>
            </a:r>
            <a:endParaRPr lang="en-US" dirty="0"/>
          </a:p>
        </p:txBody>
      </p:sp>
    </p:spTree>
    <p:extLst>
      <p:ext uri="{BB962C8B-B14F-4D97-AF65-F5344CB8AC3E}">
        <p14:creationId xmlns:p14="http://schemas.microsoft.com/office/powerpoint/2010/main" val="116693132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Statins </a:t>
            </a:r>
            <a:r>
              <a:rPr lang="en-US" b="1" i="1" dirty="0" smtClean="0">
                <a:solidFill>
                  <a:srgbClr val="FF0000"/>
                </a:solidFill>
              </a:rPr>
              <a:t>CAUSE</a:t>
            </a:r>
            <a:r>
              <a:rPr lang="en-US" b="1" dirty="0" smtClean="0">
                <a:solidFill>
                  <a:srgbClr val="FF0000"/>
                </a:solidFill>
              </a:rPr>
              <a:t> </a:t>
            </a:r>
            <a:r>
              <a:rPr lang="en-US" b="1" dirty="0" smtClean="0"/>
              <a:t/>
            </a:r>
            <a:br>
              <a:rPr lang="en-US" b="1" dirty="0" smtClean="0"/>
            </a:br>
            <a:r>
              <a:rPr lang="en-US" b="1" dirty="0" smtClean="0"/>
              <a:t>Atherosclerosis and Heart Failure!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200"/>
            <a:ext cx="8500533" cy="4525963"/>
          </a:xfrm>
        </p:spPr>
        <p:txBody>
          <a:bodyPr>
            <a:normAutofit fontScale="92500"/>
          </a:bodyPr>
          <a:lstStyle/>
          <a:p>
            <a:r>
              <a:rPr lang="en-US" dirty="0"/>
              <a:t>Inhibit vitamin K2 synthesis </a:t>
            </a:r>
            <a:endParaRPr lang="en-US" dirty="0" smtClean="0"/>
          </a:p>
          <a:p>
            <a:pPr lvl="1"/>
            <a:r>
              <a:rPr lang="en-US" dirty="0" smtClean="0"/>
              <a:t> </a:t>
            </a:r>
            <a:r>
              <a:rPr lang="en-US" dirty="0"/>
              <a:t>Increase risk of hardening of the arteries (calcification)</a:t>
            </a:r>
          </a:p>
          <a:p>
            <a:r>
              <a:rPr lang="en-US" dirty="0"/>
              <a:t>Function as mitochondrial toxins </a:t>
            </a:r>
            <a:endParaRPr lang="en-US" dirty="0" smtClean="0"/>
          </a:p>
          <a:p>
            <a:pPr lvl="1"/>
            <a:r>
              <a:rPr lang="en-US" dirty="0" smtClean="0"/>
              <a:t> </a:t>
            </a:r>
            <a:r>
              <a:rPr lang="en-US" dirty="0"/>
              <a:t>Deplete Coenzyme Q10 and </a:t>
            </a:r>
            <a:r>
              <a:rPr lang="en-US" dirty="0" err="1"/>
              <a:t>heme</a:t>
            </a:r>
            <a:r>
              <a:rPr lang="en-US" dirty="0"/>
              <a:t> A </a:t>
            </a:r>
            <a:r>
              <a:rPr lang="en-US" dirty="0" smtClean="0">
                <a:sym typeface="Wingdings"/>
              </a:rPr>
              <a:t></a:t>
            </a:r>
            <a:r>
              <a:rPr lang="en-US" dirty="0" smtClean="0"/>
              <a:t> </a:t>
            </a:r>
            <a:r>
              <a:rPr lang="en-US" dirty="0"/>
              <a:t>reduced ATP </a:t>
            </a:r>
            <a:r>
              <a:rPr lang="en-US" dirty="0" smtClean="0"/>
              <a:t>supply</a:t>
            </a:r>
          </a:p>
          <a:p>
            <a:pPr lvl="1"/>
            <a:r>
              <a:rPr lang="en-US" dirty="0" smtClean="0"/>
              <a:t>Inhibit </a:t>
            </a:r>
            <a:r>
              <a:rPr lang="en-US" dirty="0" err="1"/>
              <a:t>selenoprotein</a:t>
            </a:r>
            <a:r>
              <a:rPr lang="en-US" dirty="0"/>
              <a:t> synthesis </a:t>
            </a:r>
            <a:r>
              <a:rPr lang="en-US" dirty="0" smtClean="0">
                <a:sym typeface="Wingdings"/>
              </a:rPr>
              <a:t> </a:t>
            </a:r>
            <a:r>
              <a:rPr lang="en-US" dirty="0" smtClean="0"/>
              <a:t>oxidative </a:t>
            </a:r>
            <a:r>
              <a:rPr lang="en-US" dirty="0"/>
              <a:t>stress</a:t>
            </a:r>
          </a:p>
          <a:p>
            <a:r>
              <a:rPr lang="en-US" dirty="0"/>
              <a:t>Increase chances for heart </a:t>
            </a:r>
            <a:r>
              <a:rPr lang="en-US" dirty="0" smtClean="0"/>
              <a:t>failure</a:t>
            </a:r>
          </a:p>
          <a:p>
            <a:pPr lvl="1"/>
            <a:r>
              <a:rPr lang="en-US" dirty="0" smtClean="0"/>
              <a:t> </a:t>
            </a:r>
            <a:r>
              <a:rPr lang="en-US" dirty="0"/>
              <a:t>Enlarged left ventricle associated with selenium deficiency </a:t>
            </a:r>
          </a:p>
          <a:p>
            <a:endParaRPr lang="en-US" dirty="0"/>
          </a:p>
        </p:txBody>
      </p:sp>
      <p:sp>
        <p:nvSpPr>
          <p:cNvPr id="4" name="TextBox 3"/>
          <p:cNvSpPr txBox="1"/>
          <p:nvPr/>
        </p:nvSpPr>
        <p:spPr>
          <a:xfrm>
            <a:off x="457200" y="6302401"/>
            <a:ext cx="8247145" cy="400110"/>
          </a:xfrm>
          <a:prstGeom prst="rect">
            <a:avLst/>
          </a:prstGeom>
          <a:noFill/>
        </p:spPr>
        <p:txBody>
          <a:bodyPr wrap="none" rtlCol="0">
            <a:spAutoFit/>
          </a:bodyPr>
          <a:lstStyle/>
          <a:p>
            <a:r>
              <a:rPr lang="en-US" sz="2000" dirty="0">
                <a:solidFill>
                  <a:srgbClr val="FF0000"/>
                </a:solidFill>
              </a:rPr>
              <a:t>* </a:t>
            </a:r>
            <a:r>
              <a:rPr lang="en-US" sz="2000" dirty="0"/>
              <a:t>H </a:t>
            </a:r>
            <a:r>
              <a:rPr lang="en-US" sz="2000" dirty="0" err="1"/>
              <a:t>Okuyama</a:t>
            </a:r>
            <a:r>
              <a:rPr lang="en-US" sz="2000" dirty="0"/>
              <a:t> et al. Expert Review of Clinical </a:t>
            </a:r>
            <a:r>
              <a:rPr lang="en-US" sz="2000" dirty="0" smtClean="0"/>
              <a:t>Pharmacology 2015: </a:t>
            </a:r>
            <a:r>
              <a:rPr lang="en-US" sz="2000" dirty="0"/>
              <a:t>8:</a:t>
            </a:r>
            <a:r>
              <a:rPr lang="en-US" sz="2000" dirty="0" smtClean="0"/>
              <a:t>2; </a:t>
            </a:r>
            <a:r>
              <a:rPr lang="en-US" sz="2000" dirty="0"/>
              <a:t>189-199</a:t>
            </a:r>
          </a:p>
        </p:txBody>
      </p:sp>
    </p:spTree>
    <p:extLst>
      <p:ext uri="{BB962C8B-B14F-4D97-AF65-F5344CB8AC3E}">
        <p14:creationId xmlns:p14="http://schemas.microsoft.com/office/powerpoint/2010/main" val="122313383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7"/>
            <a:ext cx="8229600" cy="1143000"/>
          </a:xfrm>
        </p:spPr>
        <p:txBody>
          <a:bodyPr/>
          <a:lstStyle/>
          <a:p>
            <a:r>
              <a:rPr lang="en-US" b="1" dirty="0" smtClean="0"/>
              <a:t>Paul’s Story (anecdotal)</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56652106"/>
              </p:ext>
            </p:extLst>
          </p:nvPr>
        </p:nvGraphicFramePr>
        <p:xfrm>
          <a:off x="1490134" y="1040556"/>
          <a:ext cx="6096000" cy="2494280"/>
        </p:xfrm>
        <a:graphic>
          <a:graphicData uri="http://schemas.openxmlformats.org/drawingml/2006/table">
            <a:tbl>
              <a:tblPr firstRow="1" bandRow="1">
                <a:tableStyleId>{5C22544A-7EE6-4342-B048-85BDC9FD1C3A}</a:tableStyleId>
              </a:tblPr>
              <a:tblGrid>
                <a:gridCol w="1761067"/>
                <a:gridCol w="1557866"/>
                <a:gridCol w="1490134"/>
                <a:gridCol w="1286933"/>
              </a:tblGrid>
              <a:tr h="370840">
                <a:tc>
                  <a:txBody>
                    <a:bodyPr/>
                    <a:lstStyle/>
                    <a:p>
                      <a:r>
                        <a:rPr lang="en-US" dirty="0" smtClean="0"/>
                        <a:t>Lipid</a:t>
                      </a:r>
                      <a:r>
                        <a:rPr lang="en-US" baseline="0" dirty="0" smtClean="0"/>
                        <a:t> Measure</a:t>
                      </a:r>
                      <a:endParaRPr lang="en-US" dirty="0"/>
                    </a:p>
                  </a:txBody>
                  <a:tcPr/>
                </a:tc>
                <a:tc>
                  <a:txBody>
                    <a:bodyPr/>
                    <a:lstStyle/>
                    <a:p>
                      <a:pPr marL="0" indent="0" algn="r">
                        <a:buNone/>
                      </a:pPr>
                      <a:r>
                        <a:rPr lang="en-US" dirty="0" smtClean="0"/>
                        <a:t> March</a:t>
                      </a:r>
                    </a:p>
                    <a:p>
                      <a:pPr algn="r"/>
                      <a:endParaRPr lang="en-US" dirty="0"/>
                    </a:p>
                  </a:txBody>
                  <a:tcPr/>
                </a:tc>
                <a:tc>
                  <a:txBody>
                    <a:bodyPr/>
                    <a:lstStyle/>
                    <a:p>
                      <a:pPr algn="r"/>
                      <a:r>
                        <a:rPr lang="en-US" dirty="0" smtClean="0"/>
                        <a:t> April</a:t>
                      </a:r>
                      <a:endParaRPr lang="en-US" dirty="0"/>
                    </a:p>
                  </a:txBody>
                  <a:tcPr/>
                </a:tc>
                <a:tc>
                  <a:txBody>
                    <a:bodyPr/>
                    <a:lstStyle/>
                    <a:p>
                      <a:pPr algn="r"/>
                      <a:r>
                        <a:rPr lang="en-US" dirty="0" smtClean="0"/>
                        <a:t> August</a:t>
                      </a:r>
                      <a:endParaRPr lang="en-US" dirty="0"/>
                    </a:p>
                  </a:txBody>
                  <a:tcPr/>
                </a:tc>
              </a:tr>
              <a:tr h="370840">
                <a:tc>
                  <a:txBody>
                    <a:bodyPr/>
                    <a:lstStyle/>
                    <a:p>
                      <a:r>
                        <a:rPr lang="en-US" dirty="0" smtClean="0"/>
                        <a:t>Cholesterol</a:t>
                      </a:r>
                      <a:endParaRPr lang="en-US" dirty="0"/>
                    </a:p>
                  </a:txBody>
                  <a:tcPr/>
                </a:tc>
                <a:tc>
                  <a:txBody>
                    <a:bodyPr/>
                    <a:lstStyle/>
                    <a:p>
                      <a:pPr algn="r"/>
                      <a:r>
                        <a:rPr lang="en-US" dirty="0" smtClean="0"/>
                        <a:t>149</a:t>
                      </a:r>
                      <a:endParaRPr lang="en-US" dirty="0"/>
                    </a:p>
                  </a:txBody>
                  <a:tcPr/>
                </a:tc>
                <a:tc>
                  <a:txBody>
                    <a:bodyPr/>
                    <a:lstStyle/>
                    <a:p>
                      <a:pPr algn="r"/>
                      <a:r>
                        <a:rPr lang="en-US" dirty="0" smtClean="0"/>
                        <a:t>213</a:t>
                      </a:r>
                      <a:endParaRPr lang="en-US" dirty="0"/>
                    </a:p>
                  </a:txBody>
                  <a:tcPr/>
                </a:tc>
                <a:tc>
                  <a:txBody>
                    <a:bodyPr/>
                    <a:lstStyle/>
                    <a:p>
                      <a:pPr algn="r"/>
                      <a:r>
                        <a:rPr lang="en-US" dirty="0" smtClean="0"/>
                        <a:t>168</a:t>
                      </a:r>
                      <a:endParaRPr lang="en-US" dirty="0"/>
                    </a:p>
                  </a:txBody>
                  <a:tcPr/>
                </a:tc>
              </a:tr>
              <a:tr h="370840">
                <a:tc>
                  <a:txBody>
                    <a:bodyPr/>
                    <a:lstStyle/>
                    <a:p>
                      <a:r>
                        <a:rPr lang="en-US" dirty="0" smtClean="0"/>
                        <a:t>Cholesterol/HDL</a:t>
                      </a:r>
                      <a:endParaRPr lang="en-US" dirty="0"/>
                    </a:p>
                  </a:txBody>
                  <a:tcPr/>
                </a:tc>
                <a:tc>
                  <a:txBody>
                    <a:bodyPr/>
                    <a:lstStyle/>
                    <a:p>
                      <a:pPr algn="r"/>
                      <a:r>
                        <a:rPr lang="en-US" dirty="0" smtClean="0"/>
                        <a:t>4.4</a:t>
                      </a:r>
                      <a:endParaRPr lang="en-US" dirty="0"/>
                    </a:p>
                  </a:txBody>
                  <a:tcPr/>
                </a:tc>
                <a:tc>
                  <a:txBody>
                    <a:bodyPr/>
                    <a:lstStyle/>
                    <a:p>
                      <a:pPr algn="r"/>
                      <a:r>
                        <a:rPr lang="en-US" dirty="0" smtClean="0"/>
                        <a:t>5.5</a:t>
                      </a:r>
                      <a:endParaRPr lang="en-US" dirty="0"/>
                    </a:p>
                  </a:txBody>
                  <a:tcPr/>
                </a:tc>
                <a:tc>
                  <a:txBody>
                    <a:bodyPr/>
                    <a:lstStyle/>
                    <a:p>
                      <a:pPr algn="r"/>
                      <a:r>
                        <a:rPr lang="en-US" dirty="0" smtClean="0"/>
                        <a:t>3.4</a:t>
                      </a:r>
                      <a:endParaRPr lang="en-US" dirty="0"/>
                    </a:p>
                  </a:txBody>
                  <a:tcPr/>
                </a:tc>
              </a:tr>
              <a:tr h="370840">
                <a:tc>
                  <a:txBody>
                    <a:bodyPr/>
                    <a:lstStyle/>
                    <a:p>
                      <a:r>
                        <a:rPr lang="en-US" dirty="0" smtClean="0"/>
                        <a:t>HDL</a:t>
                      </a:r>
                      <a:endParaRPr lang="en-US" dirty="0"/>
                    </a:p>
                  </a:txBody>
                  <a:tcPr/>
                </a:tc>
                <a:tc>
                  <a:txBody>
                    <a:bodyPr/>
                    <a:lstStyle/>
                    <a:p>
                      <a:pPr algn="r"/>
                      <a:r>
                        <a:rPr lang="en-US" dirty="0" smtClean="0"/>
                        <a:t>34</a:t>
                      </a:r>
                      <a:endParaRPr lang="en-US" dirty="0"/>
                    </a:p>
                  </a:txBody>
                  <a:tcPr/>
                </a:tc>
                <a:tc>
                  <a:txBody>
                    <a:bodyPr/>
                    <a:lstStyle/>
                    <a:p>
                      <a:pPr algn="r"/>
                      <a:r>
                        <a:rPr lang="en-US" dirty="0" smtClean="0"/>
                        <a:t>39</a:t>
                      </a:r>
                      <a:endParaRPr lang="en-US" dirty="0"/>
                    </a:p>
                  </a:txBody>
                  <a:tcPr/>
                </a:tc>
                <a:tc>
                  <a:txBody>
                    <a:bodyPr/>
                    <a:lstStyle/>
                    <a:p>
                      <a:pPr algn="r"/>
                      <a:r>
                        <a:rPr lang="en-US" dirty="0" smtClean="0"/>
                        <a:t>49</a:t>
                      </a:r>
                      <a:endParaRPr lang="en-US" dirty="0"/>
                    </a:p>
                  </a:txBody>
                  <a:tcPr/>
                </a:tc>
              </a:tr>
              <a:tr h="370840">
                <a:tc>
                  <a:txBody>
                    <a:bodyPr/>
                    <a:lstStyle/>
                    <a:p>
                      <a:r>
                        <a:rPr lang="en-US" dirty="0" smtClean="0"/>
                        <a:t>LDL</a:t>
                      </a:r>
                      <a:endParaRPr lang="en-US" dirty="0"/>
                    </a:p>
                  </a:txBody>
                  <a:tcPr/>
                </a:tc>
                <a:tc>
                  <a:txBody>
                    <a:bodyPr/>
                    <a:lstStyle/>
                    <a:p>
                      <a:pPr algn="r"/>
                      <a:r>
                        <a:rPr lang="en-US" dirty="0" smtClean="0"/>
                        <a:t>68</a:t>
                      </a:r>
                      <a:endParaRPr lang="en-US" dirty="0"/>
                    </a:p>
                  </a:txBody>
                  <a:tcPr/>
                </a:tc>
                <a:tc>
                  <a:txBody>
                    <a:bodyPr/>
                    <a:lstStyle/>
                    <a:p>
                      <a:pPr algn="r"/>
                      <a:r>
                        <a:rPr lang="en-US" dirty="0" smtClean="0"/>
                        <a:t>134</a:t>
                      </a:r>
                      <a:endParaRPr lang="en-US" dirty="0"/>
                    </a:p>
                  </a:txBody>
                  <a:tcPr/>
                </a:tc>
                <a:tc>
                  <a:txBody>
                    <a:bodyPr/>
                    <a:lstStyle/>
                    <a:p>
                      <a:pPr algn="r"/>
                      <a:r>
                        <a:rPr lang="en-US" dirty="0" smtClean="0"/>
                        <a:t>97</a:t>
                      </a:r>
                      <a:endParaRPr lang="en-US" dirty="0"/>
                    </a:p>
                  </a:txBody>
                  <a:tcPr/>
                </a:tc>
              </a:tr>
              <a:tr h="370840">
                <a:tc>
                  <a:txBody>
                    <a:bodyPr/>
                    <a:lstStyle/>
                    <a:p>
                      <a:r>
                        <a:rPr lang="en-US" dirty="0" smtClean="0"/>
                        <a:t>T</a:t>
                      </a:r>
                      <a:r>
                        <a:rPr lang="en-US" smtClean="0"/>
                        <a:t>riglycerides</a:t>
                      </a:r>
                      <a:endParaRPr lang="en-US" dirty="0"/>
                    </a:p>
                  </a:txBody>
                  <a:tcPr/>
                </a:tc>
                <a:tc>
                  <a:txBody>
                    <a:bodyPr/>
                    <a:lstStyle/>
                    <a:p>
                      <a:pPr algn="r"/>
                      <a:r>
                        <a:rPr lang="en-US" dirty="0" smtClean="0"/>
                        <a:t>235</a:t>
                      </a:r>
                      <a:endParaRPr lang="en-US" dirty="0"/>
                    </a:p>
                  </a:txBody>
                  <a:tcPr/>
                </a:tc>
                <a:tc>
                  <a:txBody>
                    <a:bodyPr/>
                    <a:lstStyle/>
                    <a:p>
                      <a:pPr algn="r"/>
                      <a:r>
                        <a:rPr lang="en-US" dirty="0" smtClean="0"/>
                        <a:t>198</a:t>
                      </a:r>
                      <a:endParaRPr lang="en-US" dirty="0"/>
                    </a:p>
                  </a:txBody>
                  <a:tcPr/>
                </a:tc>
                <a:tc>
                  <a:txBody>
                    <a:bodyPr/>
                    <a:lstStyle/>
                    <a:p>
                      <a:pPr algn="r"/>
                      <a:r>
                        <a:rPr lang="en-US" dirty="0" smtClean="0"/>
                        <a:t>110</a:t>
                      </a:r>
                      <a:endParaRPr lang="en-US" dirty="0"/>
                    </a:p>
                  </a:txBody>
                  <a:tcPr/>
                </a:tc>
              </a:tr>
            </a:tbl>
          </a:graphicData>
        </a:graphic>
      </p:graphicFrame>
      <p:sp>
        <p:nvSpPr>
          <p:cNvPr id="7" name="Content Placeholder 6"/>
          <p:cNvSpPr>
            <a:spLocks noGrp="1"/>
          </p:cNvSpPr>
          <p:nvPr>
            <p:ph idx="1"/>
          </p:nvPr>
        </p:nvSpPr>
        <p:spPr>
          <a:xfrm>
            <a:off x="660400" y="3636434"/>
            <a:ext cx="8229600" cy="3090334"/>
          </a:xfrm>
        </p:spPr>
        <p:txBody>
          <a:bodyPr>
            <a:normAutofit fontScale="92500"/>
          </a:bodyPr>
          <a:lstStyle/>
          <a:p>
            <a:r>
              <a:rPr lang="en-US" sz="2800" dirty="0" smtClean="0"/>
              <a:t>Stopped statin drug in March</a:t>
            </a:r>
          </a:p>
          <a:p>
            <a:r>
              <a:rPr lang="en-US" sz="2800" dirty="0" smtClean="0"/>
              <a:t>Switched to organic diet high in sulfur and cholesterol</a:t>
            </a:r>
          </a:p>
          <a:p>
            <a:r>
              <a:rPr lang="en-US" sz="2800" dirty="0" smtClean="0"/>
              <a:t>Spent considerable time every day outside in the sunlight, starting in April; practiced “grounding”</a:t>
            </a:r>
          </a:p>
          <a:p>
            <a:r>
              <a:rPr lang="fi-FI" sz="2800" dirty="0" err="1" smtClean="0"/>
              <a:t>Vitamin</a:t>
            </a:r>
            <a:r>
              <a:rPr lang="fi-FI" sz="2800" dirty="0" smtClean="0"/>
              <a:t> </a:t>
            </a:r>
            <a:r>
              <a:rPr lang="fi-FI" sz="2800" dirty="0"/>
              <a:t>D: 44 (</a:t>
            </a:r>
            <a:r>
              <a:rPr lang="fi-FI" sz="2800" dirty="0" err="1"/>
              <a:t>March</a:t>
            </a:r>
            <a:r>
              <a:rPr lang="fi-FI" sz="2800" dirty="0"/>
              <a:t>), 77 (</a:t>
            </a:r>
            <a:r>
              <a:rPr lang="fi-FI" sz="2800" dirty="0" err="1"/>
              <a:t>May</a:t>
            </a:r>
            <a:r>
              <a:rPr lang="fi-FI" sz="2800" dirty="0"/>
              <a:t>), </a:t>
            </a:r>
            <a:r>
              <a:rPr lang="fi-FI" sz="2800" dirty="0" smtClean="0">
                <a:solidFill>
                  <a:srgbClr val="FF0000"/>
                </a:solidFill>
              </a:rPr>
              <a:t>112</a:t>
            </a:r>
            <a:r>
              <a:rPr lang="fi-FI" dirty="0" smtClean="0">
                <a:solidFill>
                  <a:srgbClr val="FF0000"/>
                </a:solidFill>
              </a:rPr>
              <a:t> </a:t>
            </a:r>
            <a:r>
              <a:rPr lang="fi-FI" dirty="0"/>
              <a:t>(</a:t>
            </a:r>
            <a:r>
              <a:rPr lang="fi-FI" dirty="0" err="1"/>
              <a:t>June</a:t>
            </a:r>
            <a:r>
              <a:rPr lang="fi-FI" dirty="0" smtClean="0"/>
              <a:t>)</a:t>
            </a:r>
          </a:p>
          <a:p>
            <a:r>
              <a:rPr lang="fi-FI" sz="3000" i="1" dirty="0" err="1" smtClean="0">
                <a:solidFill>
                  <a:srgbClr val="FF0000"/>
                </a:solidFill>
              </a:rPr>
              <a:t>Lost</a:t>
            </a:r>
            <a:r>
              <a:rPr lang="fi-FI" sz="3000" i="1" dirty="0" smtClean="0">
                <a:solidFill>
                  <a:srgbClr val="FF0000"/>
                </a:solidFill>
              </a:rPr>
              <a:t> </a:t>
            </a:r>
            <a:r>
              <a:rPr lang="fi-FI" sz="3000" i="1" dirty="0" err="1" smtClean="0">
                <a:solidFill>
                  <a:srgbClr val="FF0000"/>
                </a:solidFill>
              </a:rPr>
              <a:t>weight</a:t>
            </a:r>
            <a:r>
              <a:rPr lang="fi-FI" sz="3000" i="1" dirty="0" smtClean="0">
                <a:solidFill>
                  <a:srgbClr val="FF0000"/>
                </a:solidFill>
              </a:rPr>
              <a:t> and </a:t>
            </a:r>
            <a:r>
              <a:rPr lang="fi-FI" sz="3000" i="1" dirty="0" err="1" smtClean="0">
                <a:solidFill>
                  <a:srgbClr val="FF0000"/>
                </a:solidFill>
              </a:rPr>
              <a:t>felt</a:t>
            </a:r>
            <a:r>
              <a:rPr lang="fi-FI" sz="3000" i="1" dirty="0" smtClean="0">
                <a:solidFill>
                  <a:srgbClr val="FF0000"/>
                </a:solidFill>
              </a:rPr>
              <a:t> </a:t>
            </a:r>
            <a:r>
              <a:rPr lang="fi-FI" sz="3000" i="1" dirty="0" err="1" smtClean="0">
                <a:solidFill>
                  <a:srgbClr val="FF0000"/>
                </a:solidFill>
              </a:rPr>
              <a:t>much</a:t>
            </a:r>
            <a:r>
              <a:rPr lang="fi-FI" sz="3000" i="1" dirty="0" smtClean="0">
                <a:solidFill>
                  <a:srgbClr val="FF0000"/>
                </a:solidFill>
              </a:rPr>
              <a:t> </a:t>
            </a:r>
            <a:r>
              <a:rPr lang="fi-FI" sz="3000" i="1" dirty="0" err="1" smtClean="0">
                <a:solidFill>
                  <a:srgbClr val="FF0000"/>
                </a:solidFill>
              </a:rPr>
              <a:t>more</a:t>
            </a:r>
            <a:r>
              <a:rPr lang="fi-FI" sz="3000" i="1" dirty="0" smtClean="0">
                <a:solidFill>
                  <a:srgbClr val="FF0000"/>
                </a:solidFill>
              </a:rPr>
              <a:t> </a:t>
            </a:r>
            <a:r>
              <a:rPr lang="fi-FI" sz="3000" i="1" dirty="0" err="1" smtClean="0">
                <a:solidFill>
                  <a:srgbClr val="FF0000"/>
                </a:solidFill>
              </a:rPr>
              <a:t>energetic</a:t>
            </a:r>
            <a:endParaRPr lang="en-US" sz="3000" i="1" dirty="0">
              <a:solidFill>
                <a:srgbClr val="FF0000"/>
              </a:solidFill>
            </a:endParaRPr>
          </a:p>
        </p:txBody>
      </p:sp>
      <p:sp>
        <p:nvSpPr>
          <p:cNvPr id="3" name="Freeform 2"/>
          <p:cNvSpPr/>
          <p:nvPr/>
        </p:nvSpPr>
        <p:spPr>
          <a:xfrm>
            <a:off x="4054410" y="2357710"/>
            <a:ext cx="4070087" cy="536840"/>
          </a:xfrm>
          <a:custGeom>
            <a:avLst/>
            <a:gdLst>
              <a:gd name="connsiteX0" fmla="*/ 9590 w 4070087"/>
              <a:gd name="connsiteY0" fmla="*/ 199223 h 536840"/>
              <a:gd name="connsiteX1" fmla="*/ 1821457 w 4070087"/>
              <a:gd name="connsiteY1" fmla="*/ 29890 h 536840"/>
              <a:gd name="connsiteX2" fmla="*/ 3751857 w 4070087"/>
              <a:gd name="connsiteY2" fmla="*/ 46823 h 536840"/>
              <a:gd name="connsiteX3" fmla="*/ 3836523 w 4070087"/>
              <a:gd name="connsiteY3" fmla="*/ 487090 h 536840"/>
              <a:gd name="connsiteX4" fmla="*/ 1448923 w 4070087"/>
              <a:gd name="connsiteY4" fmla="*/ 520957 h 536840"/>
              <a:gd name="connsiteX5" fmla="*/ 111190 w 4070087"/>
              <a:gd name="connsiteY5" fmla="*/ 436290 h 536840"/>
              <a:gd name="connsiteX6" fmla="*/ 77323 w 4070087"/>
              <a:gd name="connsiteY6" fmla="*/ 182290 h 53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0087" h="536840">
                <a:moveTo>
                  <a:pt x="9590" y="199223"/>
                </a:moveTo>
                <a:cubicBezTo>
                  <a:pt x="603668" y="127256"/>
                  <a:pt x="1197746" y="55290"/>
                  <a:pt x="1821457" y="29890"/>
                </a:cubicBezTo>
                <a:cubicBezTo>
                  <a:pt x="2445168" y="4490"/>
                  <a:pt x="3416013" y="-29377"/>
                  <a:pt x="3751857" y="46823"/>
                </a:cubicBezTo>
                <a:cubicBezTo>
                  <a:pt x="4087701" y="123023"/>
                  <a:pt x="4220345" y="408068"/>
                  <a:pt x="3836523" y="487090"/>
                </a:cubicBezTo>
                <a:cubicBezTo>
                  <a:pt x="3452701" y="566112"/>
                  <a:pt x="2069812" y="529424"/>
                  <a:pt x="1448923" y="520957"/>
                </a:cubicBezTo>
                <a:cubicBezTo>
                  <a:pt x="828034" y="512490"/>
                  <a:pt x="339790" y="492735"/>
                  <a:pt x="111190" y="436290"/>
                </a:cubicBezTo>
                <a:cubicBezTo>
                  <a:pt x="-117410" y="379846"/>
                  <a:pt x="77323" y="182290"/>
                  <a:pt x="77323" y="182290"/>
                </a:cubicBezTo>
              </a:path>
            </a:pathLst>
          </a:cu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054410" y="3028299"/>
            <a:ext cx="4070087" cy="536840"/>
          </a:xfrm>
          <a:custGeom>
            <a:avLst/>
            <a:gdLst>
              <a:gd name="connsiteX0" fmla="*/ 9590 w 4070087"/>
              <a:gd name="connsiteY0" fmla="*/ 199223 h 536840"/>
              <a:gd name="connsiteX1" fmla="*/ 1821457 w 4070087"/>
              <a:gd name="connsiteY1" fmla="*/ 29890 h 536840"/>
              <a:gd name="connsiteX2" fmla="*/ 3751857 w 4070087"/>
              <a:gd name="connsiteY2" fmla="*/ 46823 h 536840"/>
              <a:gd name="connsiteX3" fmla="*/ 3836523 w 4070087"/>
              <a:gd name="connsiteY3" fmla="*/ 487090 h 536840"/>
              <a:gd name="connsiteX4" fmla="*/ 1448923 w 4070087"/>
              <a:gd name="connsiteY4" fmla="*/ 520957 h 536840"/>
              <a:gd name="connsiteX5" fmla="*/ 111190 w 4070087"/>
              <a:gd name="connsiteY5" fmla="*/ 436290 h 536840"/>
              <a:gd name="connsiteX6" fmla="*/ 77323 w 4070087"/>
              <a:gd name="connsiteY6" fmla="*/ 182290 h 53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0087" h="536840">
                <a:moveTo>
                  <a:pt x="9590" y="199223"/>
                </a:moveTo>
                <a:cubicBezTo>
                  <a:pt x="603668" y="127256"/>
                  <a:pt x="1197746" y="55290"/>
                  <a:pt x="1821457" y="29890"/>
                </a:cubicBezTo>
                <a:cubicBezTo>
                  <a:pt x="2445168" y="4490"/>
                  <a:pt x="3416013" y="-29377"/>
                  <a:pt x="3751857" y="46823"/>
                </a:cubicBezTo>
                <a:cubicBezTo>
                  <a:pt x="4087701" y="123023"/>
                  <a:pt x="4220345" y="408068"/>
                  <a:pt x="3836523" y="487090"/>
                </a:cubicBezTo>
                <a:cubicBezTo>
                  <a:pt x="3452701" y="566112"/>
                  <a:pt x="2069812" y="529424"/>
                  <a:pt x="1448923" y="520957"/>
                </a:cubicBezTo>
                <a:cubicBezTo>
                  <a:pt x="828034" y="512490"/>
                  <a:pt x="339790" y="492735"/>
                  <a:pt x="111190" y="436290"/>
                </a:cubicBezTo>
                <a:cubicBezTo>
                  <a:pt x="-117410" y="379846"/>
                  <a:pt x="77323" y="182290"/>
                  <a:pt x="77323" y="182290"/>
                </a:cubicBezTo>
              </a:path>
            </a:pathLst>
          </a:cu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08715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549" y="2505670"/>
            <a:ext cx="398291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Iron and GGT</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201895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8600" y="535095"/>
            <a:ext cx="86868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E80B13"/>
                </a:solidFill>
                <a:latin typeface="Arial" charset="0"/>
                <a:ea typeface="ＭＳ Ｐゴシック" charset="0"/>
                <a:cs typeface="ＭＳ Ｐゴシック" charset="0"/>
              </a:defRPr>
            </a:lvl1pPr>
            <a:lvl2pPr marL="742950" indent="-285750">
              <a:defRPr sz="2400">
                <a:solidFill>
                  <a:srgbClr val="E80B13"/>
                </a:solidFill>
                <a:latin typeface="Arial" charset="0"/>
                <a:ea typeface="ＭＳ Ｐゴシック" charset="0"/>
              </a:defRPr>
            </a:lvl2pPr>
            <a:lvl3pPr>
              <a:defRPr sz="2400">
                <a:solidFill>
                  <a:srgbClr val="E80B13"/>
                </a:solidFill>
                <a:latin typeface="Arial" charset="0"/>
                <a:ea typeface="ＭＳ Ｐゴシック" charset="0"/>
              </a:defRPr>
            </a:lvl3pPr>
            <a:lvl4pPr marL="1600200" indent="-228600">
              <a:defRPr sz="2400">
                <a:solidFill>
                  <a:srgbClr val="E80B13"/>
                </a:solidFill>
                <a:latin typeface="Arial" charset="0"/>
                <a:ea typeface="ＭＳ Ｐゴシック" charset="0"/>
              </a:defRPr>
            </a:lvl4pPr>
            <a:lvl5pPr marL="2057400" indent="-228600">
              <a:defRPr sz="2400">
                <a:solidFill>
                  <a:srgbClr val="E80B13"/>
                </a:solidFill>
                <a:latin typeface="Arial" charset="0"/>
                <a:ea typeface="ＭＳ Ｐゴシック" charset="0"/>
              </a:defRPr>
            </a:lvl5pPr>
            <a:lvl6pPr marL="2514600" indent="-228600" eaLnBrk="0" fontAlgn="base" hangingPunct="0">
              <a:spcBef>
                <a:spcPct val="0"/>
              </a:spcBef>
              <a:spcAft>
                <a:spcPct val="0"/>
              </a:spcAft>
              <a:defRPr sz="2400">
                <a:solidFill>
                  <a:srgbClr val="E80B13"/>
                </a:solidFill>
                <a:latin typeface="Arial" charset="0"/>
                <a:ea typeface="ＭＳ Ｐゴシック" charset="0"/>
              </a:defRPr>
            </a:lvl6pPr>
            <a:lvl7pPr marL="2971800" indent="-228600" eaLnBrk="0" fontAlgn="base" hangingPunct="0">
              <a:spcBef>
                <a:spcPct val="0"/>
              </a:spcBef>
              <a:spcAft>
                <a:spcPct val="0"/>
              </a:spcAft>
              <a:defRPr sz="2400">
                <a:solidFill>
                  <a:srgbClr val="E80B13"/>
                </a:solidFill>
                <a:latin typeface="Arial" charset="0"/>
                <a:ea typeface="ＭＳ Ｐゴシック" charset="0"/>
              </a:defRPr>
            </a:lvl7pPr>
            <a:lvl8pPr marL="3429000" indent="-228600" eaLnBrk="0" fontAlgn="base" hangingPunct="0">
              <a:spcBef>
                <a:spcPct val="0"/>
              </a:spcBef>
              <a:spcAft>
                <a:spcPct val="0"/>
              </a:spcAft>
              <a:defRPr sz="2400">
                <a:solidFill>
                  <a:srgbClr val="E80B13"/>
                </a:solidFill>
                <a:latin typeface="Arial" charset="0"/>
                <a:ea typeface="ＭＳ Ｐゴシック" charset="0"/>
              </a:defRPr>
            </a:lvl8pPr>
            <a:lvl9pPr marL="3886200" indent="-228600" eaLnBrk="0" fontAlgn="base" hangingPunct="0">
              <a:spcBef>
                <a:spcPct val="0"/>
              </a:spcBef>
              <a:spcAft>
                <a:spcPct val="0"/>
              </a:spcAft>
              <a:defRPr sz="2400">
                <a:solidFill>
                  <a:srgbClr val="E80B13"/>
                </a:solidFill>
                <a:latin typeface="Arial" charset="0"/>
                <a:ea typeface="ＭＳ Ｐゴシック" charset="0"/>
              </a:defRPr>
            </a:lvl9pPr>
          </a:lstStyle>
          <a:p>
            <a:pPr algn="ctr"/>
            <a:r>
              <a:rPr lang="en-US" sz="1800" b="1" u="sng" dirty="0" smtClean="0">
                <a:solidFill>
                  <a:srgbClr val="C314B7"/>
                </a:solidFill>
              </a:rPr>
              <a:t> </a:t>
            </a:r>
            <a:endParaRPr lang="en-US" sz="1800" b="1" u="sng" dirty="0">
              <a:solidFill>
                <a:srgbClr val="C314B7"/>
              </a:solidFill>
            </a:endParaRPr>
          </a:p>
          <a:p>
            <a:pPr algn="ctr"/>
            <a:r>
              <a:rPr lang="en-US" sz="1800" b="1" i="1" dirty="0">
                <a:solidFill>
                  <a:srgbClr val="45880F"/>
                </a:solidFill>
              </a:rPr>
              <a:t>…just right…</a:t>
            </a:r>
            <a:endParaRPr lang="en-US" sz="1800" dirty="0"/>
          </a:p>
          <a:p>
            <a:endParaRPr lang="en-US" sz="1800" dirty="0"/>
          </a:p>
          <a:p>
            <a:endParaRPr lang="en-US" sz="1800" dirty="0"/>
          </a:p>
          <a:p>
            <a:r>
              <a:rPr lang="en-US" sz="1800" b="1" i="1" dirty="0">
                <a:solidFill>
                  <a:schemeClr val="tx1"/>
                </a:solidFill>
              </a:rPr>
              <a:t>	     </a:t>
            </a:r>
            <a:r>
              <a:rPr lang="en-US" sz="2000" b="1" i="1" dirty="0">
                <a:solidFill>
                  <a:schemeClr val="tx1"/>
                </a:solidFill>
              </a:rPr>
              <a:t> …too little…      </a:t>
            </a:r>
            <a:r>
              <a:rPr lang="en-US" sz="2000" b="1" i="1" dirty="0" smtClean="0">
                <a:solidFill>
                  <a:schemeClr val="tx1"/>
                </a:solidFill>
              </a:rPr>
              <a:t>                                         </a:t>
            </a:r>
            <a:r>
              <a:rPr lang="en-US" sz="2000" b="1" i="1" dirty="0">
                <a:solidFill>
                  <a:schemeClr val="tx1"/>
                </a:solidFill>
              </a:rPr>
              <a:t>…too much…</a:t>
            </a:r>
          </a:p>
          <a:p>
            <a:endParaRPr lang="en-US" sz="1800" dirty="0"/>
          </a:p>
          <a:p>
            <a:endParaRPr lang="en-US" sz="1800" dirty="0"/>
          </a:p>
          <a:p>
            <a:r>
              <a:rPr lang="en-US" sz="1800" b="1" dirty="0" smtClean="0"/>
              <a:t> </a:t>
            </a:r>
            <a:endParaRPr lang="en-US" sz="1800" dirty="0">
              <a:solidFill>
                <a:schemeClr val="tx1"/>
              </a:solidFill>
            </a:endParaRPr>
          </a:p>
        </p:txBody>
      </p:sp>
      <p:graphicFrame>
        <p:nvGraphicFramePr>
          <p:cNvPr id="3075" name="Object 2"/>
          <p:cNvGraphicFramePr>
            <a:graphicFrameLocks noChangeAspect="1"/>
          </p:cNvGraphicFramePr>
          <p:nvPr>
            <p:extLst>
              <p:ext uri="{D42A27DB-BD31-4B8C-83A1-F6EECF244321}">
                <p14:modId xmlns:p14="http://schemas.microsoft.com/office/powerpoint/2010/main" val="475719506"/>
              </p:ext>
            </p:extLst>
          </p:nvPr>
        </p:nvGraphicFramePr>
        <p:xfrm>
          <a:off x="3172220" y="1269842"/>
          <a:ext cx="2514600" cy="1310357"/>
        </p:xfrm>
        <a:graphic>
          <a:graphicData uri="http://schemas.openxmlformats.org/presentationml/2006/ole">
            <mc:AlternateContent xmlns:mc="http://schemas.openxmlformats.org/markup-compatibility/2006">
              <mc:Choice xmlns:v="urn:schemas-microsoft-com:vml" Requires="v">
                <p:oleObj spid="_x0000_s1065" name="Clip" r:id="rId4" imgW="4775200" imgH="3517900" progId="MS_ClipArt_Gallery.2">
                  <p:embed/>
                </p:oleObj>
              </mc:Choice>
              <mc:Fallback>
                <p:oleObj name="Clip" r:id="rId4" imgW="4775200" imgH="35179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220" y="1269842"/>
                        <a:ext cx="2514600" cy="1310357"/>
                      </a:xfrm>
                      <a:prstGeom prst="rect">
                        <a:avLst/>
                      </a:prstGeom>
                      <a:noFill/>
                      <a:ln>
                        <a:noFill/>
                      </a:ln>
                      <a:effectLst/>
                    </p:spPr>
                  </p:pic>
                </p:oleObj>
              </mc:Fallback>
            </mc:AlternateContent>
          </a:graphicData>
        </a:graphic>
      </p:graphicFrame>
      <p:sp>
        <p:nvSpPr>
          <p:cNvPr id="5" name="Content Placeholder 2"/>
          <p:cNvSpPr txBox="1">
            <a:spLocks/>
          </p:cNvSpPr>
          <p:nvPr/>
        </p:nvSpPr>
        <p:spPr>
          <a:xfrm>
            <a:off x="228600" y="2842131"/>
            <a:ext cx="8686800" cy="4525963"/>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The </a:t>
            </a:r>
            <a:r>
              <a:rPr lang="en-US" dirty="0"/>
              <a:t>iron paradox: iron is both </a:t>
            </a:r>
            <a:r>
              <a:rPr lang="en-US" u="sng" dirty="0"/>
              <a:t>vital</a:t>
            </a:r>
            <a:r>
              <a:rPr lang="en-US" dirty="0"/>
              <a:t> </a:t>
            </a:r>
            <a:r>
              <a:rPr lang="en-US" dirty="0" smtClean="0"/>
              <a:t> </a:t>
            </a:r>
            <a:r>
              <a:rPr lang="en-US" dirty="0"/>
              <a:t>&amp; </a:t>
            </a:r>
            <a:r>
              <a:rPr lang="en-US" u="sng" dirty="0" smtClean="0"/>
              <a:t>lethal</a:t>
            </a:r>
            <a:endParaRPr lang="en-US" dirty="0"/>
          </a:p>
          <a:p>
            <a:r>
              <a:rPr lang="en-US" dirty="0"/>
              <a:t>Vital &amp; harmful effects result from same reactions: </a:t>
            </a:r>
          </a:p>
          <a:p>
            <a:pPr lvl="1"/>
            <a:r>
              <a:rPr lang="en-US" dirty="0"/>
              <a:t>redox chemistry, interactions with O</a:t>
            </a:r>
            <a:r>
              <a:rPr lang="en-US" baseline="-25000" dirty="0"/>
              <a:t>2</a:t>
            </a:r>
            <a:r>
              <a:rPr lang="en-US" dirty="0"/>
              <a:t> </a:t>
            </a:r>
          </a:p>
          <a:p>
            <a:r>
              <a:rPr lang="en-US" dirty="0"/>
              <a:t>Results of iron excess: </a:t>
            </a:r>
          </a:p>
          <a:p>
            <a:pPr lvl="1"/>
            <a:r>
              <a:rPr lang="en-US" dirty="0"/>
              <a:t>Reduction of O</a:t>
            </a:r>
            <a:r>
              <a:rPr lang="en-US" baseline="-25000" dirty="0"/>
              <a:t>2 </a:t>
            </a:r>
            <a:r>
              <a:rPr lang="en-US" dirty="0"/>
              <a:t>(ROS) + iron </a:t>
            </a:r>
            <a:r>
              <a:rPr lang="en-US" dirty="0">
                <a:sym typeface="Wingdings" charset="0"/>
              </a:rPr>
              <a:t> OH</a:t>
            </a:r>
            <a:r>
              <a:rPr lang="en-US" dirty="0">
                <a:latin typeface="Wingdings" charset="0"/>
                <a:sym typeface="Wingdings" charset="0"/>
              </a:rPr>
              <a:t></a:t>
            </a:r>
            <a:endParaRPr lang="en-US" dirty="0">
              <a:sym typeface="Wingdings" charset="0"/>
            </a:endParaRPr>
          </a:p>
          <a:p>
            <a:pPr lvl="1"/>
            <a:r>
              <a:rPr lang="en-US" dirty="0"/>
              <a:t>Oxidative stress damages cell membranes, DNA, protein</a:t>
            </a:r>
          </a:p>
          <a:p>
            <a:r>
              <a:rPr lang="en-US" dirty="0"/>
              <a:t>Anti-oxidant defenses are overcome </a:t>
            </a:r>
            <a:r>
              <a:rPr lang="en-US" dirty="0" smtClean="0">
                <a:sym typeface="Wingdings"/>
              </a:rPr>
              <a:t></a:t>
            </a:r>
            <a:r>
              <a:rPr lang="en-US" dirty="0" smtClean="0"/>
              <a:t> </a:t>
            </a:r>
            <a:r>
              <a:rPr lang="en-US" dirty="0"/>
              <a:t>iron </a:t>
            </a:r>
            <a:r>
              <a:rPr lang="en-US" dirty="0" smtClean="0"/>
              <a:t>toxicity</a:t>
            </a:r>
            <a:endParaRPr lang="en-US" dirty="0"/>
          </a:p>
          <a:p>
            <a:endParaRPr lang="en-US" dirty="0"/>
          </a:p>
        </p:txBody>
      </p:sp>
      <p:sp>
        <p:nvSpPr>
          <p:cNvPr id="6" name="Title 1"/>
          <p:cNvSpPr txBox="1">
            <a:spLocks/>
          </p:cNvSpPr>
          <p:nvPr/>
        </p:nvSpPr>
        <p:spPr>
          <a:xfrm>
            <a:off x="457200" y="0"/>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What’s the Problem With Iron?</a:t>
            </a:r>
            <a:endParaRPr lang="en-US" b="1" dirty="0">
              <a:solidFill>
                <a:srgbClr val="FF0000"/>
              </a:solidFill>
            </a:endParaRPr>
          </a:p>
        </p:txBody>
      </p:sp>
    </p:spTree>
    <p:extLst>
      <p:ext uri="{BB962C8B-B14F-4D97-AF65-F5344CB8AC3E}">
        <p14:creationId xmlns:p14="http://schemas.microsoft.com/office/powerpoint/2010/main" val="85926640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BC_central_role_atherom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5700"/>
            <a:ext cx="8056901" cy="5702300"/>
          </a:xfrm>
          <a:prstGeom prst="rect">
            <a:avLst/>
          </a:prstGeom>
        </p:spPr>
      </p:pic>
      <p:sp>
        <p:nvSpPr>
          <p:cNvPr id="3" name="TextBox 2"/>
          <p:cNvSpPr txBox="1"/>
          <p:nvPr/>
        </p:nvSpPr>
        <p:spPr>
          <a:xfrm>
            <a:off x="4835554" y="1155700"/>
            <a:ext cx="3573965" cy="461665"/>
          </a:xfrm>
          <a:prstGeom prst="rect">
            <a:avLst/>
          </a:prstGeom>
          <a:noFill/>
        </p:spPr>
        <p:txBody>
          <a:bodyPr wrap="none" rtlCol="0">
            <a:spAutoFit/>
          </a:bodyPr>
          <a:lstStyle/>
          <a:p>
            <a:r>
              <a:rPr lang="en-US" sz="2400" b="1" dirty="0" smtClean="0"/>
              <a:t>Reactive Lipid Metabolites</a:t>
            </a:r>
            <a:endParaRPr lang="en-US" sz="2400" b="1" dirty="0"/>
          </a:p>
        </p:txBody>
      </p:sp>
      <p:cxnSp>
        <p:nvCxnSpPr>
          <p:cNvPr id="5" name="Straight Arrow Connector 4"/>
          <p:cNvCxnSpPr/>
          <p:nvPr/>
        </p:nvCxnSpPr>
        <p:spPr>
          <a:xfrm flipH="1">
            <a:off x="4005206" y="1617365"/>
            <a:ext cx="2230542" cy="137817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10922" y="1982344"/>
            <a:ext cx="2972381" cy="1569660"/>
          </a:xfrm>
          <a:prstGeom prst="rect">
            <a:avLst/>
          </a:prstGeom>
          <a:noFill/>
        </p:spPr>
        <p:txBody>
          <a:bodyPr wrap="square" rtlCol="0">
            <a:spAutoFit/>
          </a:bodyPr>
          <a:lstStyle/>
          <a:p>
            <a:r>
              <a:rPr lang="en-US" sz="2400" b="1" dirty="0" smtClean="0"/>
              <a:t>Red blood cell crosses endothelial wall and gets  broken down, releasing hemoglobin</a:t>
            </a:r>
            <a:endParaRPr lang="en-US" sz="2400" b="1" dirty="0"/>
          </a:p>
        </p:txBody>
      </p:sp>
      <p:sp>
        <p:nvSpPr>
          <p:cNvPr id="7" name="Title 1"/>
          <p:cNvSpPr txBox="1">
            <a:spLocks/>
          </p:cNvSpPr>
          <p:nvPr/>
        </p:nvSpPr>
        <p:spPr>
          <a:xfrm>
            <a:off x="141099" y="-50020"/>
            <a:ext cx="884220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 Hemoglobin: </a:t>
            </a:r>
            <a:r>
              <a:rPr lang="en-US" sz="4000" b="1" dirty="0"/>
              <a:t>S</a:t>
            </a:r>
            <a:r>
              <a:rPr lang="en-US" sz="4000" b="1" dirty="0" smtClean="0"/>
              <a:t>ource of Iron Overload Causing LDL Oxidation</a:t>
            </a:r>
            <a:r>
              <a:rPr lang="en-US" sz="4000" b="1" dirty="0" smtClean="0">
                <a:solidFill>
                  <a:srgbClr val="FF0000"/>
                </a:solidFill>
              </a:rPr>
              <a:t>*</a:t>
            </a:r>
            <a:endParaRPr lang="en-US" sz="4000" b="1" dirty="0">
              <a:solidFill>
                <a:srgbClr val="FF0000"/>
              </a:solidFill>
            </a:endParaRPr>
          </a:p>
        </p:txBody>
      </p:sp>
      <p:sp>
        <p:nvSpPr>
          <p:cNvPr id="8" name="TextBox 7"/>
          <p:cNvSpPr txBox="1"/>
          <p:nvPr/>
        </p:nvSpPr>
        <p:spPr>
          <a:xfrm>
            <a:off x="6175193" y="5916214"/>
            <a:ext cx="2968807" cy="923330"/>
          </a:xfrm>
          <a:prstGeom prst="rect">
            <a:avLst/>
          </a:prstGeom>
          <a:noFill/>
        </p:spPr>
        <p:txBody>
          <a:bodyPr wrap="square" rtlCol="0">
            <a:spAutoFit/>
          </a:bodyPr>
          <a:lstStyle/>
          <a:p>
            <a:pPr algn="r"/>
            <a:r>
              <a:rPr lang="en-US" dirty="0" smtClean="0">
                <a:solidFill>
                  <a:srgbClr val="FF0000"/>
                </a:solidFill>
              </a:rPr>
              <a:t>*</a:t>
            </a:r>
            <a:r>
              <a:rPr lang="en-US" dirty="0" smtClean="0"/>
              <a:t>Figure 6, E. Nagy et al.,             </a:t>
            </a:r>
            <a:r>
              <a:rPr lang="ro-RO" i="1" dirty="0" smtClean="0"/>
              <a:t>Arterioscler </a:t>
            </a:r>
            <a:r>
              <a:rPr lang="ro-RO" i="1" dirty="0"/>
              <a:t>Thromb Vasc Biol. </a:t>
            </a:r>
            <a:r>
              <a:rPr lang="ro-RO" dirty="0"/>
              <a:t>2010;30:1347-1353 </a:t>
            </a:r>
          </a:p>
        </p:txBody>
      </p:sp>
      <p:sp>
        <p:nvSpPr>
          <p:cNvPr id="9" name="TextBox 8"/>
          <p:cNvSpPr txBox="1"/>
          <p:nvPr/>
        </p:nvSpPr>
        <p:spPr>
          <a:xfrm>
            <a:off x="1350097" y="4473364"/>
            <a:ext cx="1074458" cy="307777"/>
          </a:xfrm>
          <a:prstGeom prst="rect">
            <a:avLst/>
          </a:prstGeom>
          <a:noFill/>
        </p:spPr>
        <p:txBody>
          <a:bodyPr wrap="none" rtlCol="0">
            <a:spAutoFit/>
          </a:bodyPr>
          <a:lstStyle/>
          <a:p>
            <a:r>
              <a:rPr lang="en-US" sz="1400" b="1" dirty="0" smtClean="0"/>
              <a:t>HMOX-1 UP</a:t>
            </a:r>
            <a:endParaRPr lang="en-US" sz="1400" b="1" dirty="0"/>
          </a:p>
        </p:txBody>
      </p:sp>
      <p:sp>
        <p:nvSpPr>
          <p:cNvPr id="10" name="TextBox 9"/>
          <p:cNvSpPr txBox="1"/>
          <p:nvPr/>
        </p:nvSpPr>
        <p:spPr>
          <a:xfrm>
            <a:off x="3719766" y="4336219"/>
            <a:ext cx="1056574" cy="523220"/>
          </a:xfrm>
          <a:prstGeom prst="rect">
            <a:avLst/>
          </a:prstGeom>
          <a:noFill/>
        </p:spPr>
        <p:txBody>
          <a:bodyPr wrap="square" rtlCol="0">
            <a:spAutoFit/>
          </a:bodyPr>
          <a:lstStyle/>
          <a:p>
            <a:r>
              <a:rPr lang="en-US" sz="1400" b="1" dirty="0" smtClean="0"/>
              <a:t>Message activation</a:t>
            </a:r>
            <a:endParaRPr lang="en-US" sz="1400" b="1" dirty="0"/>
          </a:p>
        </p:txBody>
      </p:sp>
    </p:spTree>
    <p:extLst>
      <p:ext uri="{BB962C8B-B14F-4D97-AF65-F5344CB8AC3E}">
        <p14:creationId xmlns:p14="http://schemas.microsoft.com/office/powerpoint/2010/main" val="15943933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r>
              <a:rPr lang="en-US" dirty="0" smtClean="0"/>
              <a:t>Sulfate and the </a:t>
            </a:r>
            <a:r>
              <a:rPr lang="en-US" dirty="0" err="1" smtClean="0"/>
              <a:t>Glycocalyx</a:t>
            </a:r>
            <a:endParaRPr lang="en-US" dirty="0" smtClean="0"/>
          </a:p>
          <a:p>
            <a:r>
              <a:rPr lang="en-US" dirty="0" smtClean="0"/>
              <a:t>Cholesterol Sulfate and Heart Disease</a:t>
            </a:r>
          </a:p>
          <a:p>
            <a:r>
              <a:rPr lang="en-US" dirty="0" smtClean="0"/>
              <a:t>Streaming Potential</a:t>
            </a:r>
          </a:p>
          <a:p>
            <a:r>
              <a:rPr lang="en-US" dirty="0"/>
              <a:t>Roundup, </a:t>
            </a:r>
            <a:r>
              <a:rPr lang="en-US" dirty="0" err="1"/>
              <a:t>StAR</a:t>
            </a:r>
            <a:r>
              <a:rPr lang="en-US" dirty="0"/>
              <a:t> and Sterol </a:t>
            </a:r>
            <a:r>
              <a:rPr lang="en-US" dirty="0" smtClean="0"/>
              <a:t>Homeostasis</a:t>
            </a:r>
          </a:p>
          <a:p>
            <a:r>
              <a:rPr lang="en-US" dirty="0" smtClean="0"/>
              <a:t>Iron and GGT</a:t>
            </a:r>
          </a:p>
          <a:p>
            <a:r>
              <a:rPr lang="en-US" dirty="0" smtClean="0"/>
              <a:t>How to Stay Healthy!</a:t>
            </a:r>
          </a:p>
          <a:p>
            <a:endParaRPr lang="en-US" dirty="0"/>
          </a:p>
        </p:txBody>
      </p:sp>
    </p:spTree>
    <p:extLst>
      <p:ext uri="{BB962C8B-B14F-4D97-AF65-F5344CB8AC3E}">
        <p14:creationId xmlns:p14="http://schemas.microsoft.com/office/powerpoint/2010/main" val="265327617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Hemolytic Anemia</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1448176" y="1588028"/>
            <a:ext cx="1449285" cy="830997"/>
          </a:xfrm>
          <a:prstGeom prst="rect">
            <a:avLst/>
          </a:prstGeom>
          <a:solidFill>
            <a:srgbClr val="FBFF72"/>
          </a:solidFill>
          <a:ln>
            <a:solidFill>
              <a:schemeClr val="tx1"/>
            </a:solidFill>
          </a:ln>
        </p:spPr>
        <p:txBody>
          <a:bodyPr wrap="none" rtlCol="0">
            <a:spAutoFit/>
          </a:bodyPr>
          <a:lstStyle/>
          <a:p>
            <a:pPr algn="ctr"/>
            <a:r>
              <a:rPr lang="en-US" sz="2400" dirty="0" smtClean="0"/>
              <a:t>Hemolytic</a:t>
            </a:r>
          </a:p>
          <a:p>
            <a:pPr algn="ctr"/>
            <a:r>
              <a:rPr lang="en-US" sz="2400" dirty="0" smtClean="0"/>
              <a:t>anemia</a:t>
            </a:r>
            <a:endParaRPr lang="en-US" sz="2400" dirty="0"/>
          </a:p>
        </p:txBody>
      </p:sp>
      <p:sp>
        <p:nvSpPr>
          <p:cNvPr id="5" name="TextBox 4"/>
          <p:cNvSpPr txBox="1"/>
          <p:nvPr/>
        </p:nvSpPr>
        <p:spPr>
          <a:xfrm>
            <a:off x="3689265" y="1573519"/>
            <a:ext cx="1813986" cy="829779"/>
          </a:xfrm>
          <a:prstGeom prst="rect">
            <a:avLst/>
          </a:prstGeom>
          <a:solidFill>
            <a:srgbClr val="FBFF72"/>
          </a:solidFill>
          <a:ln>
            <a:solidFill>
              <a:schemeClr val="tx1"/>
            </a:solidFill>
          </a:ln>
        </p:spPr>
        <p:txBody>
          <a:bodyPr wrap="square" rtlCol="0">
            <a:spAutoFit/>
          </a:bodyPr>
          <a:lstStyle/>
          <a:p>
            <a:pPr algn="ctr"/>
            <a:r>
              <a:rPr lang="en-US" sz="2400" dirty="0" smtClean="0"/>
              <a:t>Hemoglobin destroys NO</a:t>
            </a:r>
            <a:endParaRPr lang="en-US" sz="2400" dirty="0"/>
          </a:p>
        </p:txBody>
      </p:sp>
      <p:sp>
        <p:nvSpPr>
          <p:cNvPr id="6" name="TextBox 5"/>
          <p:cNvSpPr txBox="1"/>
          <p:nvPr/>
        </p:nvSpPr>
        <p:spPr>
          <a:xfrm>
            <a:off x="6246321" y="1572910"/>
            <a:ext cx="1813986" cy="830997"/>
          </a:xfrm>
          <a:prstGeom prst="rect">
            <a:avLst/>
          </a:prstGeom>
          <a:solidFill>
            <a:srgbClr val="FBFF72"/>
          </a:solidFill>
          <a:ln>
            <a:solidFill>
              <a:schemeClr val="tx1"/>
            </a:solidFill>
          </a:ln>
        </p:spPr>
        <p:txBody>
          <a:bodyPr wrap="square" rtlCol="0">
            <a:spAutoFit/>
          </a:bodyPr>
          <a:lstStyle/>
          <a:p>
            <a:pPr algn="ctr"/>
            <a:r>
              <a:rPr lang="en-US" sz="2400" dirty="0" smtClean="0"/>
              <a:t>Impaired vasodilation</a:t>
            </a:r>
            <a:endParaRPr lang="en-US" sz="2400" dirty="0"/>
          </a:p>
        </p:txBody>
      </p:sp>
      <p:sp>
        <p:nvSpPr>
          <p:cNvPr id="7" name="TextBox 6"/>
          <p:cNvSpPr txBox="1"/>
          <p:nvPr/>
        </p:nvSpPr>
        <p:spPr>
          <a:xfrm>
            <a:off x="3817931" y="3063628"/>
            <a:ext cx="1813986" cy="830997"/>
          </a:xfrm>
          <a:prstGeom prst="rect">
            <a:avLst/>
          </a:prstGeom>
          <a:solidFill>
            <a:srgbClr val="FBFF72"/>
          </a:solidFill>
          <a:ln>
            <a:solidFill>
              <a:schemeClr val="tx1"/>
            </a:solidFill>
          </a:ln>
        </p:spPr>
        <p:txBody>
          <a:bodyPr wrap="square" rtlCol="0">
            <a:spAutoFit/>
          </a:bodyPr>
          <a:lstStyle/>
          <a:p>
            <a:pPr algn="ctr"/>
            <a:r>
              <a:rPr lang="en-US" sz="2400" dirty="0" smtClean="0"/>
              <a:t>RBC </a:t>
            </a:r>
            <a:r>
              <a:rPr lang="en-US" sz="2400" dirty="0" err="1" smtClean="0"/>
              <a:t>arginase</a:t>
            </a:r>
            <a:r>
              <a:rPr lang="en-US" sz="2400" dirty="0" smtClean="0"/>
              <a:t> released</a:t>
            </a:r>
            <a:endParaRPr lang="en-US" sz="2400" dirty="0"/>
          </a:p>
        </p:txBody>
      </p:sp>
      <p:sp>
        <p:nvSpPr>
          <p:cNvPr id="8" name="TextBox 7"/>
          <p:cNvSpPr txBox="1"/>
          <p:nvPr/>
        </p:nvSpPr>
        <p:spPr>
          <a:xfrm>
            <a:off x="6246321" y="3063628"/>
            <a:ext cx="1813986" cy="830997"/>
          </a:xfrm>
          <a:prstGeom prst="rect">
            <a:avLst/>
          </a:prstGeom>
          <a:solidFill>
            <a:srgbClr val="FBFF72"/>
          </a:solidFill>
          <a:ln>
            <a:solidFill>
              <a:schemeClr val="tx1"/>
            </a:solidFill>
          </a:ln>
        </p:spPr>
        <p:txBody>
          <a:bodyPr wrap="square" rtlCol="0">
            <a:spAutoFit/>
          </a:bodyPr>
          <a:lstStyle/>
          <a:p>
            <a:pPr algn="ctr"/>
            <a:r>
              <a:rPr lang="en-US" sz="2400" dirty="0" smtClean="0"/>
              <a:t>L-arginine depleted</a:t>
            </a:r>
            <a:endParaRPr lang="en-US" sz="2400" dirty="0"/>
          </a:p>
        </p:txBody>
      </p:sp>
      <p:sp>
        <p:nvSpPr>
          <p:cNvPr id="9" name="TextBox 8"/>
          <p:cNvSpPr txBox="1"/>
          <p:nvPr/>
        </p:nvSpPr>
        <p:spPr>
          <a:xfrm>
            <a:off x="1132810" y="3078746"/>
            <a:ext cx="2080016" cy="830997"/>
          </a:xfrm>
          <a:prstGeom prst="rect">
            <a:avLst/>
          </a:prstGeom>
          <a:solidFill>
            <a:srgbClr val="FBFF72"/>
          </a:solidFill>
          <a:ln>
            <a:solidFill>
              <a:schemeClr val="tx1"/>
            </a:solidFill>
          </a:ln>
        </p:spPr>
        <p:txBody>
          <a:bodyPr wrap="none" rtlCol="0">
            <a:spAutoFit/>
          </a:bodyPr>
          <a:lstStyle/>
          <a:p>
            <a:pPr algn="ctr"/>
            <a:r>
              <a:rPr lang="en-US" sz="2400" dirty="0" smtClean="0"/>
              <a:t>Redox-active</a:t>
            </a:r>
          </a:p>
          <a:p>
            <a:pPr algn="ctr"/>
            <a:r>
              <a:rPr lang="en-US" sz="2400" dirty="0" smtClean="0"/>
              <a:t> </a:t>
            </a:r>
            <a:r>
              <a:rPr lang="en-US" sz="2400" dirty="0" err="1"/>
              <a:t>h</a:t>
            </a:r>
            <a:r>
              <a:rPr lang="en-US" sz="2400" dirty="0" err="1" smtClean="0"/>
              <a:t>eme</a:t>
            </a:r>
            <a:r>
              <a:rPr lang="en-US" sz="2400" dirty="0" smtClean="0"/>
              <a:t> and iron</a:t>
            </a:r>
            <a:endParaRPr lang="en-US" sz="2400" dirty="0"/>
          </a:p>
        </p:txBody>
      </p:sp>
      <p:sp>
        <p:nvSpPr>
          <p:cNvPr id="10" name="TextBox 9"/>
          <p:cNvSpPr txBox="1"/>
          <p:nvPr/>
        </p:nvSpPr>
        <p:spPr>
          <a:xfrm>
            <a:off x="1738945" y="4437458"/>
            <a:ext cx="867746" cy="584776"/>
          </a:xfrm>
          <a:prstGeom prst="rect">
            <a:avLst/>
          </a:prstGeom>
          <a:solidFill>
            <a:srgbClr val="FBFF72"/>
          </a:solidFill>
          <a:ln>
            <a:solidFill>
              <a:schemeClr val="tx1"/>
            </a:solidFill>
          </a:ln>
        </p:spPr>
        <p:txBody>
          <a:bodyPr wrap="none" rtlCol="0">
            <a:spAutoFit/>
          </a:bodyPr>
          <a:lstStyle/>
          <a:p>
            <a:pPr algn="ctr"/>
            <a:r>
              <a:rPr lang="en-US" sz="3200" dirty="0" smtClean="0"/>
              <a:t>ROS</a:t>
            </a:r>
            <a:endParaRPr lang="en-US" sz="3200" dirty="0"/>
          </a:p>
        </p:txBody>
      </p:sp>
      <p:sp>
        <p:nvSpPr>
          <p:cNvPr id="11" name="TextBox 10"/>
          <p:cNvSpPr txBox="1"/>
          <p:nvPr/>
        </p:nvSpPr>
        <p:spPr>
          <a:xfrm>
            <a:off x="3415207" y="4346337"/>
            <a:ext cx="2700967" cy="830997"/>
          </a:xfrm>
          <a:prstGeom prst="rect">
            <a:avLst/>
          </a:prstGeom>
          <a:solidFill>
            <a:srgbClr val="FBFF72"/>
          </a:solidFill>
          <a:ln>
            <a:solidFill>
              <a:schemeClr val="tx1"/>
            </a:solidFill>
          </a:ln>
        </p:spPr>
        <p:txBody>
          <a:bodyPr wrap="square" rtlCol="0">
            <a:spAutoFit/>
          </a:bodyPr>
          <a:lstStyle/>
          <a:p>
            <a:pPr algn="ctr"/>
            <a:r>
              <a:rPr lang="en-US" sz="2400" dirty="0" smtClean="0"/>
              <a:t>Ischemia/reperfusion injury</a:t>
            </a:r>
            <a:endParaRPr lang="en-US" sz="2400" dirty="0"/>
          </a:p>
        </p:txBody>
      </p:sp>
      <p:sp>
        <p:nvSpPr>
          <p:cNvPr id="12" name="TextBox 11"/>
          <p:cNvSpPr txBox="1"/>
          <p:nvPr/>
        </p:nvSpPr>
        <p:spPr>
          <a:xfrm>
            <a:off x="351360" y="5551942"/>
            <a:ext cx="3642917" cy="830997"/>
          </a:xfrm>
          <a:prstGeom prst="rect">
            <a:avLst/>
          </a:prstGeom>
          <a:solidFill>
            <a:srgbClr val="FBFF72"/>
          </a:solidFill>
          <a:ln>
            <a:solidFill>
              <a:schemeClr val="tx1"/>
            </a:solidFill>
          </a:ln>
        </p:spPr>
        <p:txBody>
          <a:bodyPr wrap="square" rtlCol="0">
            <a:spAutoFit/>
          </a:bodyPr>
          <a:lstStyle/>
          <a:p>
            <a:pPr algn="ctr"/>
            <a:r>
              <a:rPr lang="en-US" sz="2400" dirty="0" smtClean="0"/>
              <a:t>Endothelial and smooth muscle proliferation</a:t>
            </a:r>
            <a:endParaRPr lang="en-US" sz="2400" dirty="0"/>
          </a:p>
        </p:txBody>
      </p:sp>
      <p:cxnSp>
        <p:nvCxnSpPr>
          <p:cNvPr id="18" name="Straight Arrow Connector 17"/>
          <p:cNvCxnSpPr/>
          <p:nvPr/>
        </p:nvCxnSpPr>
        <p:spPr>
          <a:xfrm flipH="1">
            <a:off x="2172818" y="2419025"/>
            <a:ext cx="1" cy="6597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915954" y="2403298"/>
            <a:ext cx="901977" cy="6603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a:endCxn id="8" idx="1"/>
          </p:cNvCxnSpPr>
          <p:nvPr/>
        </p:nvCxnSpPr>
        <p:spPr>
          <a:xfrm>
            <a:off x="5631917" y="3479127"/>
            <a:ext cx="6144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8" idx="0"/>
            <a:endCxn id="6" idx="2"/>
          </p:cNvCxnSpPr>
          <p:nvPr/>
        </p:nvCxnSpPr>
        <p:spPr>
          <a:xfrm flipV="1">
            <a:off x="7153314" y="2403907"/>
            <a:ext cx="0" cy="6597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503251" y="1988409"/>
            <a:ext cx="7733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932274" y="1974511"/>
            <a:ext cx="7733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172818" y="3909743"/>
            <a:ext cx="0" cy="527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172818" y="5024227"/>
            <a:ext cx="0" cy="527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606691" y="4742362"/>
            <a:ext cx="7733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445368" y="5474186"/>
            <a:ext cx="4241432" cy="954107"/>
          </a:xfrm>
          <a:prstGeom prst="rect">
            <a:avLst/>
          </a:prstGeom>
          <a:noFill/>
        </p:spPr>
        <p:txBody>
          <a:bodyPr wrap="square" rtlCol="0">
            <a:spAutoFit/>
          </a:bodyPr>
          <a:lstStyle/>
          <a:p>
            <a:r>
              <a:rPr lang="en-US" sz="2800" dirty="0" smtClean="0"/>
              <a:t>Hemolytic anemia leads to cardiovascular disease</a:t>
            </a:r>
            <a:endParaRPr lang="en-US" sz="2800" dirty="0"/>
          </a:p>
        </p:txBody>
      </p:sp>
      <p:sp>
        <p:nvSpPr>
          <p:cNvPr id="40" name="TextBox 39"/>
          <p:cNvSpPr txBox="1"/>
          <p:nvPr/>
        </p:nvSpPr>
        <p:spPr>
          <a:xfrm>
            <a:off x="2283165" y="6488668"/>
            <a:ext cx="6071820" cy="400110"/>
          </a:xfrm>
          <a:prstGeom prst="rect">
            <a:avLst/>
          </a:prstGeom>
          <a:noFill/>
        </p:spPr>
        <p:txBody>
          <a:bodyPr wrap="none" rtlCol="0">
            <a:spAutoFit/>
          </a:bodyPr>
          <a:lstStyle/>
          <a:p>
            <a:r>
              <a:rPr lang="es-ES_tradnl" sz="2000" dirty="0">
                <a:solidFill>
                  <a:srgbClr val="FF0000"/>
                </a:solidFill>
              </a:rPr>
              <a:t>*</a:t>
            </a:r>
            <a:r>
              <a:rPr lang="es-ES_tradnl" sz="2000" dirty="0"/>
              <a:t>RF Machado et al., AMA, </a:t>
            </a:r>
            <a:r>
              <a:rPr lang="es-ES_tradnl" sz="2000" dirty="0" err="1"/>
              <a:t>July</a:t>
            </a:r>
            <a:r>
              <a:rPr lang="es-ES_tradnl" sz="2000" dirty="0"/>
              <a:t> 19, 2006 296(3), 310-318.</a:t>
            </a:r>
            <a:endParaRPr lang="en-US" sz="2000" dirty="0"/>
          </a:p>
        </p:txBody>
      </p:sp>
    </p:spTree>
    <p:extLst>
      <p:ext uri="{BB962C8B-B14F-4D97-AF65-F5344CB8AC3E}">
        <p14:creationId xmlns:p14="http://schemas.microsoft.com/office/powerpoint/2010/main" val="217012998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
            <a:ext cx="8229600" cy="1143000"/>
          </a:xfrm>
        </p:spPr>
        <p:txBody>
          <a:bodyPr>
            <a:normAutofit fontScale="90000"/>
          </a:bodyPr>
          <a:lstStyle/>
          <a:p>
            <a:r>
              <a:rPr lang="en-US" b="1" dirty="0" smtClean="0"/>
              <a:t>This Detoxification Scheme is Essential in Red Blood Cells</a:t>
            </a:r>
            <a:endParaRPr lang="en-US" b="1" dirty="0"/>
          </a:p>
        </p:txBody>
      </p:sp>
      <p:pic>
        <p:nvPicPr>
          <p:cNvPr id="4" name="Content Placeholder 3" descr="G6PD.jpg"/>
          <p:cNvPicPr>
            <a:picLocks noGrp="1" noChangeAspect="1"/>
          </p:cNvPicPr>
          <p:nvPr>
            <p:ph idx="1"/>
          </p:nvPr>
        </p:nvPicPr>
        <p:blipFill>
          <a:blip r:embed="rId2">
            <a:extLst>
              <a:ext uri="{28A0092B-C50C-407E-A947-70E740481C1C}">
                <a14:useLocalDpi xmlns:a14="http://schemas.microsoft.com/office/drawing/2010/main" val="0"/>
              </a:ext>
            </a:extLst>
          </a:blip>
          <a:srcRect l="-36727" r="-36727"/>
          <a:stretch>
            <a:fillRect/>
          </a:stretch>
        </p:blipFill>
        <p:spPr>
          <a:xfrm>
            <a:off x="-198680" y="1290642"/>
            <a:ext cx="9630547" cy="5296430"/>
          </a:xfrm>
        </p:spPr>
      </p:pic>
      <p:sp>
        <p:nvSpPr>
          <p:cNvPr id="5" name="TextBox 4"/>
          <p:cNvSpPr txBox="1"/>
          <p:nvPr/>
        </p:nvSpPr>
        <p:spPr>
          <a:xfrm>
            <a:off x="965199" y="5032401"/>
            <a:ext cx="1456267" cy="707886"/>
          </a:xfrm>
          <a:prstGeom prst="rect">
            <a:avLst/>
          </a:prstGeom>
          <a:noFill/>
        </p:spPr>
        <p:txBody>
          <a:bodyPr wrap="square" rtlCol="0">
            <a:spAutoFit/>
          </a:bodyPr>
          <a:lstStyle/>
          <a:p>
            <a:r>
              <a:rPr lang="en-US" sz="2000" b="1" dirty="0" smtClean="0"/>
              <a:t>Depends on selenium</a:t>
            </a:r>
            <a:endParaRPr lang="en-US" sz="2000" b="1" dirty="0"/>
          </a:p>
        </p:txBody>
      </p:sp>
      <p:sp>
        <p:nvSpPr>
          <p:cNvPr id="6" name="TextBox 5"/>
          <p:cNvSpPr txBox="1"/>
          <p:nvPr/>
        </p:nvSpPr>
        <p:spPr>
          <a:xfrm>
            <a:off x="1117599" y="1561070"/>
            <a:ext cx="1456267" cy="707886"/>
          </a:xfrm>
          <a:prstGeom prst="rect">
            <a:avLst/>
          </a:prstGeom>
          <a:noFill/>
        </p:spPr>
        <p:txBody>
          <a:bodyPr wrap="square" rtlCol="0">
            <a:spAutoFit/>
          </a:bodyPr>
          <a:lstStyle/>
          <a:p>
            <a:r>
              <a:rPr lang="en-US" sz="2000" b="1" dirty="0" smtClean="0"/>
              <a:t>Inhibited by glyphosate</a:t>
            </a:r>
            <a:endParaRPr lang="en-US" sz="2000" b="1" dirty="0"/>
          </a:p>
        </p:txBody>
      </p:sp>
      <p:sp>
        <p:nvSpPr>
          <p:cNvPr id="7" name="TextBox 6"/>
          <p:cNvSpPr txBox="1"/>
          <p:nvPr/>
        </p:nvSpPr>
        <p:spPr>
          <a:xfrm>
            <a:off x="254000" y="3542268"/>
            <a:ext cx="1659467" cy="707886"/>
          </a:xfrm>
          <a:prstGeom prst="rect">
            <a:avLst/>
          </a:prstGeom>
          <a:noFill/>
        </p:spPr>
        <p:txBody>
          <a:bodyPr wrap="square" rtlCol="0">
            <a:spAutoFit/>
          </a:bodyPr>
          <a:lstStyle/>
          <a:p>
            <a:r>
              <a:rPr lang="en-US" sz="2000" b="1" dirty="0" smtClean="0"/>
              <a:t>Depleted by glyphosate</a:t>
            </a:r>
            <a:endParaRPr lang="en-US" sz="2000" b="1" dirty="0"/>
          </a:p>
        </p:txBody>
      </p:sp>
      <p:cxnSp>
        <p:nvCxnSpPr>
          <p:cNvPr id="9" name="Straight Arrow Connector 8"/>
          <p:cNvCxnSpPr/>
          <p:nvPr/>
        </p:nvCxnSpPr>
        <p:spPr>
          <a:xfrm>
            <a:off x="1794933" y="4047067"/>
            <a:ext cx="626533" cy="59266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573866" y="2015069"/>
            <a:ext cx="1676401" cy="22002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421466" y="5384800"/>
            <a:ext cx="1693334" cy="2201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46335" y="1881147"/>
            <a:ext cx="2489200" cy="707886"/>
          </a:xfrm>
          <a:prstGeom prst="rect">
            <a:avLst/>
          </a:prstGeom>
          <a:noFill/>
        </p:spPr>
        <p:txBody>
          <a:bodyPr wrap="square" rtlCol="0">
            <a:spAutoFit/>
          </a:bodyPr>
          <a:lstStyle/>
          <a:p>
            <a:r>
              <a:rPr lang="en-US" sz="2000" b="1" dirty="0" smtClean="0"/>
              <a:t>Product of    </a:t>
            </a:r>
            <a:r>
              <a:rPr lang="en-US" sz="2000" b="1" dirty="0" err="1" smtClean="0"/>
              <a:t>shikimate</a:t>
            </a:r>
            <a:r>
              <a:rPr lang="en-US" sz="2000" b="1" dirty="0" smtClean="0"/>
              <a:t> pathway</a:t>
            </a:r>
            <a:endParaRPr lang="en-US" sz="2000" b="1" dirty="0"/>
          </a:p>
        </p:txBody>
      </p:sp>
      <p:cxnSp>
        <p:nvCxnSpPr>
          <p:cNvPr id="8" name="Straight Arrow Connector 7"/>
          <p:cNvCxnSpPr/>
          <p:nvPr/>
        </p:nvCxnSpPr>
        <p:spPr>
          <a:xfrm flipH="1">
            <a:off x="6925735" y="2589033"/>
            <a:ext cx="762000" cy="4759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339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
            <a:ext cx="8229600" cy="1143000"/>
          </a:xfrm>
        </p:spPr>
        <p:txBody>
          <a:bodyPr>
            <a:normAutofit fontScale="90000"/>
          </a:bodyPr>
          <a:lstStyle/>
          <a:p>
            <a:r>
              <a:rPr lang="en-US" b="1" dirty="0" smtClean="0"/>
              <a:t>This Detoxification Scheme is Essential in Red Blood Cells</a:t>
            </a:r>
            <a:endParaRPr lang="en-US" b="1" dirty="0"/>
          </a:p>
        </p:txBody>
      </p:sp>
      <p:pic>
        <p:nvPicPr>
          <p:cNvPr id="4" name="Content Placeholder 3" descr="G6PD.jpg"/>
          <p:cNvPicPr>
            <a:picLocks noGrp="1" noChangeAspect="1"/>
          </p:cNvPicPr>
          <p:nvPr>
            <p:ph idx="1"/>
          </p:nvPr>
        </p:nvPicPr>
        <p:blipFill>
          <a:blip r:embed="rId2">
            <a:extLst>
              <a:ext uri="{28A0092B-C50C-407E-A947-70E740481C1C}">
                <a14:useLocalDpi xmlns:a14="http://schemas.microsoft.com/office/drawing/2010/main" val="0"/>
              </a:ext>
            </a:extLst>
          </a:blip>
          <a:srcRect l="-36727" r="-36727"/>
          <a:stretch>
            <a:fillRect/>
          </a:stretch>
        </p:blipFill>
        <p:spPr>
          <a:xfrm>
            <a:off x="-198680" y="1290642"/>
            <a:ext cx="9630547" cy="5296430"/>
          </a:xfrm>
        </p:spPr>
      </p:pic>
      <p:sp>
        <p:nvSpPr>
          <p:cNvPr id="5" name="TextBox 4"/>
          <p:cNvSpPr txBox="1"/>
          <p:nvPr/>
        </p:nvSpPr>
        <p:spPr>
          <a:xfrm>
            <a:off x="965199" y="5032401"/>
            <a:ext cx="1456267" cy="707886"/>
          </a:xfrm>
          <a:prstGeom prst="rect">
            <a:avLst/>
          </a:prstGeom>
          <a:noFill/>
        </p:spPr>
        <p:txBody>
          <a:bodyPr wrap="square" rtlCol="0">
            <a:spAutoFit/>
          </a:bodyPr>
          <a:lstStyle/>
          <a:p>
            <a:r>
              <a:rPr lang="en-US" sz="2000" b="1" dirty="0" smtClean="0"/>
              <a:t>Depends on selenium</a:t>
            </a:r>
            <a:endParaRPr lang="en-US" sz="2000" b="1" dirty="0"/>
          </a:p>
        </p:txBody>
      </p:sp>
      <p:sp>
        <p:nvSpPr>
          <p:cNvPr id="6" name="TextBox 5"/>
          <p:cNvSpPr txBox="1"/>
          <p:nvPr/>
        </p:nvSpPr>
        <p:spPr>
          <a:xfrm>
            <a:off x="1117599" y="1561070"/>
            <a:ext cx="1456267" cy="707886"/>
          </a:xfrm>
          <a:prstGeom prst="rect">
            <a:avLst/>
          </a:prstGeom>
          <a:noFill/>
        </p:spPr>
        <p:txBody>
          <a:bodyPr wrap="square" rtlCol="0">
            <a:spAutoFit/>
          </a:bodyPr>
          <a:lstStyle/>
          <a:p>
            <a:r>
              <a:rPr lang="en-US" sz="2000" b="1" dirty="0" smtClean="0"/>
              <a:t>Inhibited by glyphosate</a:t>
            </a:r>
            <a:endParaRPr lang="en-US" sz="2000" b="1" dirty="0"/>
          </a:p>
        </p:txBody>
      </p:sp>
      <p:sp>
        <p:nvSpPr>
          <p:cNvPr id="7" name="TextBox 6"/>
          <p:cNvSpPr txBox="1"/>
          <p:nvPr/>
        </p:nvSpPr>
        <p:spPr>
          <a:xfrm>
            <a:off x="254000" y="3542268"/>
            <a:ext cx="1659467" cy="707886"/>
          </a:xfrm>
          <a:prstGeom prst="rect">
            <a:avLst/>
          </a:prstGeom>
          <a:noFill/>
        </p:spPr>
        <p:txBody>
          <a:bodyPr wrap="square" rtlCol="0">
            <a:spAutoFit/>
          </a:bodyPr>
          <a:lstStyle/>
          <a:p>
            <a:r>
              <a:rPr lang="en-US" sz="2000" b="1" dirty="0" smtClean="0"/>
              <a:t>Depleted by glyphosate</a:t>
            </a:r>
            <a:endParaRPr lang="en-US" sz="2000" b="1" dirty="0"/>
          </a:p>
        </p:txBody>
      </p:sp>
      <p:cxnSp>
        <p:nvCxnSpPr>
          <p:cNvPr id="9" name="Straight Arrow Connector 8"/>
          <p:cNvCxnSpPr/>
          <p:nvPr/>
        </p:nvCxnSpPr>
        <p:spPr>
          <a:xfrm>
            <a:off x="1794933" y="4047067"/>
            <a:ext cx="626533" cy="59266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573866" y="2015069"/>
            <a:ext cx="1676401" cy="22002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421466" y="5384800"/>
            <a:ext cx="1693334" cy="2201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46335" y="1881147"/>
            <a:ext cx="2489200" cy="707886"/>
          </a:xfrm>
          <a:prstGeom prst="rect">
            <a:avLst/>
          </a:prstGeom>
          <a:noFill/>
        </p:spPr>
        <p:txBody>
          <a:bodyPr wrap="square" rtlCol="0">
            <a:spAutoFit/>
          </a:bodyPr>
          <a:lstStyle/>
          <a:p>
            <a:r>
              <a:rPr lang="en-US" sz="2000" b="1" dirty="0" smtClean="0"/>
              <a:t>Product of    </a:t>
            </a:r>
            <a:r>
              <a:rPr lang="en-US" sz="2000" b="1" dirty="0" err="1" smtClean="0"/>
              <a:t>shikimate</a:t>
            </a:r>
            <a:r>
              <a:rPr lang="en-US" sz="2000" b="1" dirty="0" smtClean="0"/>
              <a:t> pathway</a:t>
            </a:r>
            <a:endParaRPr lang="en-US" sz="2000" b="1" dirty="0"/>
          </a:p>
        </p:txBody>
      </p:sp>
      <p:cxnSp>
        <p:nvCxnSpPr>
          <p:cNvPr id="8" name="Straight Arrow Connector 7"/>
          <p:cNvCxnSpPr/>
          <p:nvPr/>
        </p:nvCxnSpPr>
        <p:spPr>
          <a:xfrm flipH="1">
            <a:off x="6925735" y="2589033"/>
            <a:ext cx="762000" cy="4759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G6PD Deficiency Leads to Hemolysis and Anemia</a:t>
            </a:r>
            <a:endParaRPr lang="en-US" sz="2800" dirty="0"/>
          </a:p>
        </p:txBody>
      </p:sp>
    </p:spTree>
    <p:extLst>
      <p:ext uri="{BB962C8B-B14F-4D97-AF65-F5344CB8AC3E}">
        <p14:creationId xmlns:p14="http://schemas.microsoft.com/office/powerpoint/2010/main" val="192386993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Gamma </a:t>
            </a:r>
            <a:r>
              <a:rPr lang="en-US" b="1" dirty="0" err="1"/>
              <a:t>G</a:t>
            </a:r>
            <a:r>
              <a:rPr lang="en-US" b="1" dirty="0" err="1" smtClean="0"/>
              <a:t>lutamyl</a:t>
            </a:r>
            <a:r>
              <a:rPr lang="en-US" b="1" dirty="0" smtClean="0"/>
              <a:t> </a:t>
            </a:r>
            <a:r>
              <a:rPr lang="en-US" b="1" dirty="0" err="1"/>
              <a:t>T</a:t>
            </a:r>
            <a:r>
              <a:rPr lang="en-US" b="1" dirty="0" err="1" smtClean="0"/>
              <a:t>ransferase</a:t>
            </a:r>
            <a:r>
              <a:rPr lang="en-US" b="1" dirty="0" smtClean="0"/>
              <a:t> (GGT</a:t>
            </a:r>
            <a:r>
              <a:rPr lang="en-US" b="1" dirty="0" smtClean="0"/>
              <a: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a:t>GGT is an enzyme that breaks down glutathione into its component amino </a:t>
            </a:r>
            <a:r>
              <a:rPr lang="en-US" dirty="0" smtClean="0"/>
              <a:t>acids</a:t>
            </a:r>
            <a:endParaRPr lang="en-US" dirty="0"/>
          </a:p>
          <a:p>
            <a:r>
              <a:rPr lang="en-US" dirty="0"/>
              <a:t>Elevated serum GGT is a sign of liver and biliary diseases</a:t>
            </a:r>
          </a:p>
          <a:p>
            <a:r>
              <a:rPr lang="en-US" dirty="0"/>
              <a:t>It's also associated with cardiovascular disease, metabolic syndrome and diabetes</a:t>
            </a:r>
          </a:p>
          <a:p>
            <a:r>
              <a:rPr lang="en-US" dirty="0"/>
              <a:t>GGT accumulates in atherosclerotic </a:t>
            </a:r>
            <a:r>
              <a:rPr lang="en-US" dirty="0" smtClean="0"/>
              <a:t>plaque</a:t>
            </a:r>
          </a:p>
          <a:p>
            <a:r>
              <a:rPr lang="en-US" i="1" dirty="0" smtClean="0">
                <a:solidFill>
                  <a:srgbClr val="FF0000"/>
                </a:solidFill>
              </a:rPr>
              <a:t>High GGT is associated with iron overload</a:t>
            </a:r>
            <a:endParaRPr lang="en-US" i="1" dirty="0">
              <a:solidFill>
                <a:srgbClr val="FF0000"/>
              </a:solidFill>
            </a:endParaRPr>
          </a:p>
          <a:p>
            <a:endParaRPr lang="en-US" dirty="0"/>
          </a:p>
        </p:txBody>
      </p:sp>
      <p:sp>
        <p:nvSpPr>
          <p:cNvPr id="4" name="TextBox 3"/>
          <p:cNvSpPr txBox="1"/>
          <p:nvPr/>
        </p:nvSpPr>
        <p:spPr>
          <a:xfrm>
            <a:off x="457200" y="6350000"/>
            <a:ext cx="7859619" cy="369332"/>
          </a:xfrm>
          <a:prstGeom prst="rect">
            <a:avLst/>
          </a:prstGeom>
          <a:noFill/>
        </p:spPr>
        <p:txBody>
          <a:bodyPr wrap="none" rtlCol="0">
            <a:spAutoFit/>
          </a:bodyPr>
          <a:lstStyle/>
          <a:p>
            <a:r>
              <a:rPr lang="en-US" dirty="0" smtClean="0">
                <a:solidFill>
                  <a:srgbClr val="FF0000"/>
                </a:solidFill>
              </a:rPr>
              <a:t>*</a:t>
            </a:r>
            <a:r>
              <a:rPr lang="en-US" dirty="0" smtClean="0"/>
              <a:t>G</a:t>
            </a:r>
            <a:r>
              <a:rPr lang="en-US" dirty="0"/>
              <a:t>. Koenig and S. Seneff. Disease Markers Volume 2015 (2015), Article ID 818570.</a:t>
            </a:r>
          </a:p>
        </p:txBody>
      </p:sp>
    </p:spTree>
    <p:extLst>
      <p:ext uri="{BB962C8B-B14F-4D97-AF65-F5344CB8AC3E}">
        <p14:creationId xmlns:p14="http://schemas.microsoft.com/office/powerpoint/2010/main" val="370415888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utathione_cycle.png"/>
          <p:cNvPicPr>
            <a:picLocks noGrp="1" noChangeAspect="1"/>
          </p:cNvPicPr>
          <p:nvPr>
            <p:ph idx="1"/>
          </p:nvPr>
        </p:nvPicPr>
        <p:blipFill>
          <a:blip r:embed="rId3">
            <a:extLst>
              <a:ext uri="{28A0092B-C50C-407E-A947-70E740481C1C}">
                <a14:useLocalDpi xmlns:a14="http://schemas.microsoft.com/office/drawing/2010/main" val="0"/>
              </a:ext>
            </a:extLst>
          </a:blip>
          <a:srcRect l="-30179" r="-30179"/>
          <a:stretch>
            <a:fillRect/>
          </a:stretch>
        </p:blipFill>
        <p:spPr>
          <a:xfrm>
            <a:off x="-480417" y="609600"/>
            <a:ext cx="10030817" cy="5516563"/>
          </a:xfrm>
        </p:spPr>
      </p:pic>
      <p:sp>
        <p:nvSpPr>
          <p:cNvPr id="5" name="TextBox 4"/>
          <p:cNvSpPr txBox="1"/>
          <p:nvPr/>
        </p:nvSpPr>
        <p:spPr>
          <a:xfrm>
            <a:off x="5067300" y="5517634"/>
            <a:ext cx="2339102" cy="400110"/>
          </a:xfrm>
          <a:prstGeom prst="rect">
            <a:avLst/>
          </a:prstGeom>
          <a:noFill/>
        </p:spPr>
        <p:txBody>
          <a:bodyPr wrap="none" rtlCol="0">
            <a:spAutoFit/>
          </a:bodyPr>
          <a:lstStyle/>
          <a:p>
            <a:r>
              <a:rPr lang="en-US" sz="2000" b="1" dirty="0" err="1" smtClean="0"/>
              <a:t>Glycosaminoglycans</a:t>
            </a:r>
            <a:endParaRPr lang="en-US" sz="2000" b="1" dirty="0"/>
          </a:p>
        </p:txBody>
      </p:sp>
      <p:cxnSp>
        <p:nvCxnSpPr>
          <p:cNvPr id="7" name="Straight Arrow Connector 6"/>
          <p:cNvCxnSpPr/>
          <p:nvPr/>
        </p:nvCxnSpPr>
        <p:spPr>
          <a:xfrm flipH="1">
            <a:off x="4648200" y="5753100"/>
            <a:ext cx="419100" cy="127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3870" y="156107"/>
            <a:ext cx="9211733" cy="1143000"/>
          </a:xfrm>
        </p:spPr>
        <p:txBody>
          <a:bodyPr>
            <a:normAutofit fontScale="90000"/>
          </a:bodyPr>
          <a:lstStyle/>
          <a:p>
            <a:r>
              <a:rPr lang="en-US" b="1" dirty="0"/>
              <a:t>Are we getting enough sulfur in our diet</a:t>
            </a:r>
            <a:r>
              <a:rPr lang="en-US" b="1" dirty="0" smtClean="0"/>
              <a:t>?</a:t>
            </a:r>
            <a:r>
              <a:rPr lang="en-US" b="1" dirty="0" smtClean="0">
                <a:solidFill>
                  <a:srgbClr val="FF0000"/>
                </a:solidFill>
              </a:rPr>
              <a:t>*</a:t>
            </a:r>
            <a:r>
              <a:rPr lang="en-US" b="1" dirty="0" smtClean="0"/>
              <a:t> </a:t>
            </a:r>
            <a:r>
              <a:rPr lang="en-US" dirty="0"/>
              <a:t/>
            </a:r>
            <a:br>
              <a:rPr lang="en-US" dirty="0"/>
            </a:br>
            <a:endParaRPr lang="en-US" dirty="0"/>
          </a:p>
        </p:txBody>
      </p:sp>
      <p:sp>
        <p:nvSpPr>
          <p:cNvPr id="8" name="TextBox 7"/>
          <p:cNvSpPr txBox="1"/>
          <p:nvPr/>
        </p:nvSpPr>
        <p:spPr>
          <a:xfrm>
            <a:off x="778932" y="6336268"/>
            <a:ext cx="7941735" cy="461665"/>
          </a:xfrm>
          <a:prstGeom prst="rect">
            <a:avLst/>
          </a:prstGeom>
          <a:noFill/>
        </p:spPr>
        <p:txBody>
          <a:bodyPr wrap="square" rtlCol="0">
            <a:spAutoFit/>
          </a:bodyPr>
          <a:lstStyle/>
          <a:p>
            <a:r>
              <a:rPr lang="en-US" sz="2400" dirty="0" smtClean="0"/>
              <a:t>*Figure 1, ME </a:t>
            </a:r>
            <a:r>
              <a:rPr lang="en-US" sz="2400" dirty="0" err="1" smtClean="0"/>
              <a:t>Nimni</a:t>
            </a:r>
            <a:r>
              <a:rPr lang="en-US" sz="2400" dirty="0" smtClean="0"/>
              <a:t> et al., </a:t>
            </a:r>
            <a:r>
              <a:rPr lang="en-US" sz="2400" i="1" dirty="0"/>
              <a:t>Nutrition &amp; Metabolism </a:t>
            </a:r>
            <a:r>
              <a:rPr lang="en-US" sz="2400" dirty="0"/>
              <a:t>2007, </a:t>
            </a:r>
            <a:r>
              <a:rPr lang="en-US" sz="2400" b="1" dirty="0"/>
              <a:t>4</a:t>
            </a:r>
            <a:r>
              <a:rPr lang="en-US" sz="2400" dirty="0"/>
              <a:t>:</a:t>
            </a:r>
            <a:r>
              <a:rPr lang="en-US" sz="2400" dirty="0" smtClean="0"/>
              <a:t>24</a:t>
            </a:r>
            <a:endParaRPr lang="en-US" sz="2400" dirty="0"/>
          </a:p>
        </p:txBody>
      </p:sp>
      <p:sp>
        <p:nvSpPr>
          <p:cNvPr id="10" name="TextBox 9"/>
          <p:cNvSpPr txBox="1"/>
          <p:nvPr/>
        </p:nvSpPr>
        <p:spPr>
          <a:xfrm>
            <a:off x="6521822" y="3454401"/>
            <a:ext cx="1659153" cy="369332"/>
          </a:xfrm>
          <a:prstGeom prst="rect">
            <a:avLst/>
          </a:prstGeom>
          <a:solidFill>
            <a:schemeClr val="bg1"/>
          </a:solidFill>
        </p:spPr>
        <p:txBody>
          <a:bodyPr wrap="none" rtlCol="0">
            <a:spAutoFit/>
          </a:bodyPr>
          <a:lstStyle/>
          <a:p>
            <a:r>
              <a:rPr lang="en-US" dirty="0" smtClean="0"/>
              <a:t>α-</a:t>
            </a:r>
            <a:r>
              <a:rPr lang="en-US" dirty="0" err="1" smtClean="0"/>
              <a:t>ketoglutarate</a:t>
            </a:r>
            <a:endParaRPr lang="en-US" dirty="0"/>
          </a:p>
        </p:txBody>
      </p:sp>
      <p:sp>
        <p:nvSpPr>
          <p:cNvPr id="11" name="TextBox 10"/>
          <p:cNvSpPr txBox="1"/>
          <p:nvPr/>
        </p:nvSpPr>
        <p:spPr>
          <a:xfrm>
            <a:off x="3930901" y="2152134"/>
            <a:ext cx="3673414" cy="369332"/>
          </a:xfrm>
          <a:prstGeom prst="rect">
            <a:avLst/>
          </a:prstGeom>
          <a:solidFill>
            <a:srgbClr val="FFFFFF"/>
          </a:solidFill>
        </p:spPr>
        <p:txBody>
          <a:bodyPr wrap="none" rtlCol="0">
            <a:spAutoFit/>
          </a:bodyPr>
          <a:lstStyle/>
          <a:p>
            <a:r>
              <a:rPr lang="en-US" dirty="0" smtClean="0"/>
              <a:t>Amino Acid Pool </a:t>
            </a:r>
            <a:r>
              <a:rPr lang="en-US" dirty="0" smtClean="0">
                <a:sym typeface="Wingdings"/>
              </a:rPr>
              <a:t> Protein Synthesis</a:t>
            </a:r>
            <a:endParaRPr lang="en-US" dirty="0"/>
          </a:p>
        </p:txBody>
      </p:sp>
      <p:sp>
        <p:nvSpPr>
          <p:cNvPr id="12" name="TextBox 11"/>
          <p:cNvSpPr txBox="1"/>
          <p:nvPr/>
        </p:nvSpPr>
        <p:spPr>
          <a:xfrm>
            <a:off x="6117824" y="4844535"/>
            <a:ext cx="638666" cy="369332"/>
          </a:xfrm>
          <a:prstGeom prst="rect">
            <a:avLst/>
          </a:prstGeom>
          <a:solidFill>
            <a:srgbClr val="FFFFFF"/>
          </a:solidFill>
        </p:spPr>
        <p:txBody>
          <a:bodyPr wrap="none" rtlCol="0">
            <a:spAutoFit/>
          </a:bodyPr>
          <a:lstStyle/>
          <a:p>
            <a:r>
              <a:rPr lang="en-US" dirty="0" smtClean="0"/>
              <a:t>Urea</a:t>
            </a:r>
            <a:endParaRPr lang="en-US" dirty="0"/>
          </a:p>
        </p:txBody>
      </p:sp>
      <p:sp>
        <p:nvSpPr>
          <p:cNvPr id="15" name="Freeform 14"/>
          <p:cNvSpPr/>
          <p:nvPr/>
        </p:nvSpPr>
        <p:spPr>
          <a:xfrm>
            <a:off x="1856948" y="4842933"/>
            <a:ext cx="1154720" cy="813427"/>
          </a:xfrm>
          <a:custGeom>
            <a:avLst/>
            <a:gdLst>
              <a:gd name="connsiteX0" fmla="*/ 547585 w 1154720"/>
              <a:gd name="connsiteY0" fmla="*/ 50800 h 813427"/>
              <a:gd name="connsiteX1" fmla="*/ 5719 w 1154720"/>
              <a:gd name="connsiteY1" fmla="*/ 372534 h 813427"/>
              <a:gd name="connsiteX2" fmla="*/ 852385 w 1154720"/>
              <a:gd name="connsiteY2" fmla="*/ 812800 h 813427"/>
              <a:gd name="connsiteX3" fmla="*/ 1140252 w 1154720"/>
              <a:gd name="connsiteY3" fmla="*/ 270934 h 813427"/>
              <a:gd name="connsiteX4" fmla="*/ 462919 w 1154720"/>
              <a:gd name="connsiteY4" fmla="*/ 0 h 813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720" h="813427">
                <a:moveTo>
                  <a:pt x="547585" y="50800"/>
                </a:moveTo>
                <a:cubicBezTo>
                  <a:pt x="251252" y="148167"/>
                  <a:pt x="-45081" y="245534"/>
                  <a:pt x="5719" y="372534"/>
                </a:cubicBezTo>
                <a:cubicBezTo>
                  <a:pt x="56519" y="499534"/>
                  <a:pt x="663296" y="829733"/>
                  <a:pt x="852385" y="812800"/>
                </a:cubicBezTo>
                <a:cubicBezTo>
                  <a:pt x="1041474" y="795867"/>
                  <a:pt x="1205163" y="406401"/>
                  <a:pt x="1140252" y="270934"/>
                </a:cubicBezTo>
                <a:cubicBezTo>
                  <a:pt x="1075341" y="135467"/>
                  <a:pt x="462919" y="0"/>
                  <a:pt x="462919" y="0"/>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344909" y="5100336"/>
            <a:ext cx="1272704" cy="461665"/>
          </a:xfrm>
          <a:prstGeom prst="rect">
            <a:avLst/>
          </a:prstGeom>
          <a:noFill/>
        </p:spPr>
        <p:txBody>
          <a:bodyPr wrap="none" rtlCol="0">
            <a:spAutoFit/>
          </a:bodyPr>
          <a:lstStyle/>
          <a:p>
            <a:r>
              <a:rPr lang="en-US" sz="2400" dirty="0" smtClean="0">
                <a:solidFill>
                  <a:srgbClr val="FF0000"/>
                </a:solidFill>
              </a:rPr>
              <a:t>SULFATE</a:t>
            </a:r>
            <a:endParaRPr lang="en-US" sz="2400" dirty="0">
              <a:solidFill>
                <a:srgbClr val="FF0000"/>
              </a:solidFill>
            </a:endParaRPr>
          </a:p>
        </p:txBody>
      </p:sp>
    </p:spTree>
    <p:extLst>
      <p:ext uri="{BB962C8B-B14F-4D97-AF65-F5344CB8AC3E}">
        <p14:creationId xmlns:p14="http://schemas.microsoft.com/office/powerpoint/2010/main" val="267228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utathione_cycle.png"/>
          <p:cNvPicPr>
            <a:picLocks noGrp="1" noChangeAspect="1"/>
          </p:cNvPicPr>
          <p:nvPr>
            <p:ph idx="1"/>
          </p:nvPr>
        </p:nvPicPr>
        <p:blipFill>
          <a:blip r:embed="rId3">
            <a:extLst>
              <a:ext uri="{28A0092B-C50C-407E-A947-70E740481C1C}">
                <a14:useLocalDpi xmlns:a14="http://schemas.microsoft.com/office/drawing/2010/main" val="0"/>
              </a:ext>
            </a:extLst>
          </a:blip>
          <a:srcRect l="-30179" r="-30179"/>
          <a:stretch>
            <a:fillRect/>
          </a:stretch>
        </p:blipFill>
        <p:spPr>
          <a:xfrm>
            <a:off x="-480417" y="609600"/>
            <a:ext cx="10030817" cy="5516563"/>
          </a:xfrm>
        </p:spPr>
      </p:pic>
      <p:sp>
        <p:nvSpPr>
          <p:cNvPr id="5" name="TextBox 4"/>
          <p:cNvSpPr txBox="1"/>
          <p:nvPr/>
        </p:nvSpPr>
        <p:spPr>
          <a:xfrm>
            <a:off x="5067300" y="5517634"/>
            <a:ext cx="2339102" cy="400110"/>
          </a:xfrm>
          <a:prstGeom prst="rect">
            <a:avLst/>
          </a:prstGeom>
          <a:noFill/>
        </p:spPr>
        <p:txBody>
          <a:bodyPr wrap="none" rtlCol="0">
            <a:spAutoFit/>
          </a:bodyPr>
          <a:lstStyle/>
          <a:p>
            <a:r>
              <a:rPr lang="en-US" sz="2000" b="1" dirty="0" err="1" smtClean="0"/>
              <a:t>Glycosaminoglycans</a:t>
            </a:r>
            <a:endParaRPr lang="en-US" sz="2000" b="1" dirty="0"/>
          </a:p>
        </p:txBody>
      </p:sp>
      <p:cxnSp>
        <p:nvCxnSpPr>
          <p:cNvPr id="7" name="Straight Arrow Connector 6"/>
          <p:cNvCxnSpPr/>
          <p:nvPr/>
        </p:nvCxnSpPr>
        <p:spPr>
          <a:xfrm flipH="1">
            <a:off x="4648200" y="5753100"/>
            <a:ext cx="419100" cy="127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3870" y="156107"/>
            <a:ext cx="9211733" cy="1143000"/>
          </a:xfrm>
        </p:spPr>
        <p:txBody>
          <a:bodyPr>
            <a:normAutofit fontScale="90000"/>
          </a:bodyPr>
          <a:lstStyle/>
          <a:p>
            <a:r>
              <a:rPr lang="en-US" b="1" dirty="0"/>
              <a:t>Are we getting enough sulfur in our diet</a:t>
            </a:r>
            <a:r>
              <a:rPr lang="en-US" b="1" dirty="0" smtClean="0"/>
              <a:t>?</a:t>
            </a:r>
            <a:r>
              <a:rPr lang="en-US" b="1" dirty="0" smtClean="0">
                <a:solidFill>
                  <a:srgbClr val="FF0000"/>
                </a:solidFill>
              </a:rPr>
              <a:t>*</a:t>
            </a:r>
            <a:r>
              <a:rPr lang="en-US" b="1" dirty="0" smtClean="0"/>
              <a:t> </a:t>
            </a:r>
            <a:r>
              <a:rPr lang="en-US" dirty="0"/>
              <a:t/>
            </a:r>
            <a:br>
              <a:rPr lang="en-US" dirty="0"/>
            </a:br>
            <a:endParaRPr lang="en-US" dirty="0"/>
          </a:p>
        </p:txBody>
      </p:sp>
      <p:sp>
        <p:nvSpPr>
          <p:cNvPr id="8" name="TextBox 7"/>
          <p:cNvSpPr txBox="1"/>
          <p:nvPr/>
        </p:nvSpPr>
        <p:spPr>
          <a:xfrm>
            <a:off x="778932" y="6336268"/>
            <a:ext cx="7941735" cy="461665"/>
          </a:xfrm>
          <a:prstGeom prst="rect">
            <a:avLst/>
          </a:prstGeom>
          <a:noFill/>
        </p:spPr>
        <p:txBody>
          <a:bodyPr wrap="square" rtlCol="0">
            <a:spAutoFit/>
          </a:bodyPr>
          <a:lstStyle/>
          <a:p>
            <a:r>
              <a:rPr lang="en-US" sz="2400" dirty="0" smtClean="0"/>
              <a:t>*Figure 1, ME </a:t>
            </a:r>
            <a:r>
              <a:rPr lang="en-US" sz="2400" dirty="0" err="1" smtClean="0"/>
              <a:t>Nimni</a:t>
            </a:r>
            <a:r>
              <a:rPr lang="en-US" sz="2400" dirty="0" smtClean="0"/>
              <a:t> et al., </a:t>
            </a:r>
            <a:r>
              <a:rPr lang="en-US" sz="2400" i="1" dirty="0"/>
              <a:t>Nutrition &amp; Metabolism </a:t>
            </a:r>
            <a:r>
              <a:rPr lang="en-US" sz="2400" dirty="0"/>
              <a:t>2007, </a:t>
            </a:r>
            <a:r>
              <a:rPr lang="en-US" sz="2400" b="1" dirty="0"/>
              <a:t>4</a:t>
            </a:r>
            <a:r>
              <a:rPr lang="en-US" sz="2400" dirty="0"/>
              <a:t>:</a:t>
            </a:r>
            <a:r>
              <a:rPr lang="en-US" sz="2400" dirty="0" smtClean="0"/>
              <a:t>24</a:t>
            </a:r>
            <a:endParaRPr lang="en-US" sz="2400" dirty="0"/>
          </a:p>
        </p:txBody>
      </p:sp>
      <p:sp>
        <p:nvSpPr>
          <p:cNvPr id="3" name="Left Arrow 2"/>
          <p:cNvSpPr/>
          <p:nvPr/>
        </p:nvSpPr>
        <p:spPr>
          <a:xfrm>
            <a:off x="3335866" y="3183468"/>
            <a:ext cx="457200" cy="287866"/>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335866" y="3471334"/>
            <a:ext cx="595035" cy="369332"/>
          </a:xfrm>
          <a:prstGeom prst="rect">
            <a:avLst/>
          </a:prstGeom>
          <a:noFill/>
        </p:spPr>
        <p:txBody>
          <a:bodyPr wrap="none" rtlCol="0">
            <a:spAutoFit/>
          </a:bodyPr>
          <a:lstStyle/>
          <a:p>
            <a:r>
              <a:rPr lang="en-US" b="1" dirty="0" smtClean="0"/>
              <a:t>GGT</a:t>
            </a:r>
            <a:endParaRPr lang="en-US" b="1" dirty="0"/>
          </a:p>
        </p:txBody>
      </p:sp>
      <p:sp>
        <p:nvSpPr>
          <p:cNvPr id="9" name="TextBox 8"/>
          <p:cNvSpPr txBox="1"/>
          <p:nvPr/>
        </p:nvSpPr>
        <p:spPr>
          <a:xfrm>
            <a:off x="4158810" y="1299107"/>
            <a:ext cx="4726023" cy="461665"/>
          </a:xfrm>
          <a:prstGeom prst="rect">
            <a:avLst/>
          </a:prstGeom>
          <a:noFill/>
        </p:spPr>
        <p:txBody>
          <a:bodyPr wrap="none" rtlCol="0">
            <a:spAutoFit/>
          </a:bodyPr>
          <a:lstStyle/>
          <a:p>
            <a:r>
              <a:rPr lang="en-US" sz="2400" b="1" dirty="0" smtClean="0"/>
              <a:t>GGT = Gamma </a:t>
            </a:r>
            <a:r>
              <a:rPr lang="en-US" sz="2400" b="1" dirty="0" err="1" smtClean="0"/>
              <a:t>glutamyl</a:t>
            </a:r>
            <a:r>
              <a:rPr lang="en-US" sz="2400" b="1" dirty="0" smtClean="0"/>
              <a:t> </a:t>
            </a:r>
            <a:r>
              <a:rPr lang="en-US" sz="2400" b="1" dirty="0" err="1" smtClean="0"/>
              <a:t>transferase</a:t>
            </a:r>
            <a:endParaRPr lang="en-US" sz="2400" b="1" dirty="0"/>
          </a:p>
        </p:txBody>
      </p:sp>
      <p:sp>
        <p:nvSpPr>
          <p:cNvPr id="10" name="TextBox 9"/>
          <p:cNvSpPr txBox="1"/>
          <p:nvPr/>
        </p:nvSpPr>
        <p:spPr>
          <a:xfrm>
            <a:off x="6521822" y="3454401"/>
            <a:ext cx="1659153" cy="369332"/>
          </a:xfrm>
          <a:prstGeom prst="rect">
            <a:avLst/>
          </a:prstGeom>
          <a:solidFill>
            <a:schemeClr val="bg1"/>
          </a:solidFill>
        </p:spPr>
        <p:txBody>
          <a:bodyPr wrap="none" rtlCol="0">
            <a:spAutoFit/>
          </a:bodyPr>
          <a:lstStyle/>
          <a:p>
            <a:r>
              <a:rPr lang="en-US" dirty="0" smtClean="0"/>
              <a:t>α-</a:t>
            </a:r>
            <a:r>
              <a:rPr lang="en-US" dirty="0" err="1" smtClean="0"/>
              <a:t>ketoglutarate</a:t>
            </a:r>
            <a:endParaRPr lang="en-US" dirty="0"/>
          </a:p>
        </p:txBody>
      </p:sp>
      <p:sp>
        <p:nvSpPr>
          <p:cNvPr id="11" name="TextBox 10"/>
          <p:cNvSpPr txBox="1"/>
          <p:nvPr/>
        </p:nvSpPr>
        <p:spPr>
          <a:xfrm>
            <a:off x="3930901" y="2152134"/>
            <a:ext cx="3673414" cy="369332"/>
          </a:xfrm>
          <a:prstGeom prst="rect">
            <a:avLst/>
          </a:prstGeom>
          <a:solidFill>
            <a:srgbClr val="FFFFFF"/>
          </a:solidFill>
        </p:spPr>
        <p:txBody>
          <a:bodyPr wrap="none" rtlCol="0">
            <a:spAutoFit/>
          </a:bodyPr>
          <a:lstStyle/>
          <a:p>
            <a:r>
              <a:rPr lang="en-US" dirty="0" smtClean="0"/>
              <a:t>Amino Acid Pool </a:t>
            </a:r>
            <a:r>
              <a:rPr lang="en-US" dirty="0" smtClean="0">
                <a:sym typeface="Wingdings"/>
              </a:rPr>
              <a:t> Protein Synthesis</a:t>
            </a:r>
            <a:endParaRPr lang="en-US" dirty="0"/>
          </a:p>
        </p:txBody>
      </p:sp>
      <p:sp>
        <p:nvSpPr>
          <p:cNvPr id="12" name="TextBox 11"/>
          <p:cNvSpPr txBox="1"/>
          <p:nvPr/>
        </p:nvSpPr>
        <p:spPr>
          <a:xfrm>
            <a:off x="6117824" y="4844535"/>
            <a:ext cx="638666" cy="369332"/>
          </a:xfrm>
          <a:prstGeom prst="rect">
            <a:avLst/>
          </a:prstGeom>
          <a:solidFill>
            <a:srgbClr val="FFFFFF"/>
          </a:solidFill>
        </p:spPr>
        <p:txBody>
          <a:bodyPr wrap="none" rtlCol="0">
            <a:spAutoFit/>
          </a:bodyPr>
          <a:lstStyle/>
          <a:p>
            <a:r>
              <a:rPr lang="en-US" dirty="0" smtClean="0"/>
              <a:t>Urea</a:t>
            </a:r>
            <a:endParaRPr lang="en-US" dirty="0"/>
          </a:p>
        </p:txBody>
      </p:sp>
      <p:sp>
        <p:nvSpPr>
          <p:cNvPr id="13" name="Bent Arrow 12"/>
          <p:cNvSpPr/>
          <p:nvPr/>
        </p:nvSpPr>
        <p:spPr>
          <a:xfrm flipV="1">
            <a:off x="2125137" y="4123219"/>
            <a:ext cx="2387599" cy="215110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499307" y="5324103"/>
            <a:ext cx="3889707" cy="646331"/>
          </a:xfrm>
          <a:prstGeom prst="rect">
            <a:avLst/>
          </a:prstGeom>
          <a:solidFill>
            <a:schemeClr val="bg1"/>
          </a:solidFill>
        </p:spPr>
        <p:txBody>
          <a:bodyPr wrap="none" rtlCol="0">
            <a:spAutoFit/>
          </a:bodyPr>
          <a:lstStyle/>
          <a:p>
            <a:r>
              <a:rPr lang="en-US" sz="3600" dirty="0" err="1" smtClean="0"/>
              <a:t>glycosaminoglycans</a:t>
            </a:r>
            <a:endParaRPr lang="en-US" sz="3600" dirty="0"/>
          </a:p>
        </p:txBody>
      </p:sp>
      <p:sp>
        <p:nvSpPr>
          <p:cNvPr id="15" name="TextBox 14"/>
          <p:cNvSpPr txBox="1"/>
          <p:nvPr/>
        </p:nvSpPr>
        <p:spPr>
          <a:xfrm>
            <a:off x="344909" y="5100336"/>
            <a:ext cx="1272704" cy="461665"/>
          </a:xfrm>
          <a:prstGeom prst="rect">
            <a:avLst/>
          </a:prstGeom>
          <a:noFill/>
        </p:spPr>
        <p:txBody>
          <a:bodyPr wrap="none" rtlCol="0">
            <a:spAutoFit/>
          </a:bodyPr>
          <a:lstStyle/>
          <a:p>
            <a:r>
              <a:rPr lang="en-US" sz="2400" dirty="0" smtClean="0">
                <a:solidFill>
                  <a:srgbClr val="FF0000"/>
                </a:solidFill>
              </a:rPr>
              <a:t>SULFATE</a:t>
            </a:r>
            <a:endParaRPr lang="en-US" sz="2400" dirty="0">
              <a:solidFill>
                <a:srgbClr val="FF0000"/>
              </a:solidFill>
            </a:endParaRPr>
          </a:p>
        </p:txBody>
      </p:sp>
    </p:spTree>
    <p:extLst>
      <p:ext uri="{BB962C8B-B14F-4D97-AF65-F5344CB8AC3E}">
        <p14:creationId xmlns:p14="http://schemas.microsoft.com/office/powerpoint/2010/main" val="2395462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GGT Cycle</a:t>
            </a:r>
            <a:r>
              <a:rPr lang="en-US" b="1" dirty="0" smtClean="0">
                <a:solidFill>
                  <a:srgbClr val="FF0000"/>
                </a:solidFill>
              </a:rPr>
              <a:t>*</a:t>
            </a:r>
            <a:endParaRPr lang="en-US" b="1" dirty="0">
              <a:solidFill>
                <a:srgbClr val="FF0000"/>
              </a:solidFill>
            </a:endParaRPr>
          </a:p>
        </p:txBody>
      </p:sp>
      <p:pic>
        <p:nvPicPr>
          <p:cNvPr id="4" name="Content Placeholder 3" descr="GGT_cycle.png"/>
          <p:cNvPicPr>
            <a:picLocks noGrp="1" noChangeAspect="1"/>
          </p:cNvPicPr>
          <p:nvPr>
            <p:ph idx="1"/>
          </p:nvPr>
        </p:nvPicPr>
        <p:blipFill>
          <a:blip r:embed="rId3">
            <a:extLst>
              <a:ext uri="{28A0092B-C50C-407E-A947-70E740481C1C}">
                <a14:useLocalDpi xmlns:a14="http://schemas.microsoft.com/office/drawing/2010/main" val="0"/>
              </a:ext>
            </a:extLst>
          </a:blip>
          <a:srcRect l="-7641" r="-7641"/>
          <a:stretch>
            <a:fillRect/>
          </a:stretch>
        </p:blipFill>
        <p:spPr>
          <a:xfrm>
            <a:off x="-517337" y="1655585"/>
            <a:ext cx="9510956" cy="5230659"/>
          </a:xfrm>
        </p:spPr>
      </p:pic>
      <p:sp>
        <p:nvSpPr>
          <p:cNvPr id="5" name="TextBox 4"/>
          <p:cNvSpPr txBox="1"/>
          <p:nvPr/>
        </p:nvSpPr>
        <p:spPr>
          <a:xfrm>
            <a:off x="1304733" y="6505750"/>
            <a:ext cx="6991042" cy="707886"/>
          </a:xfrm>
          <a:prstGeom prst="rect">
            <a:avLst/>
          </a:prstGeom>
          <a:noFill/>
        </p:spPr>
        <p:txBody>
          <a:bodyPr wrap="none" rtlCol="0">
            <a:spAutoFit/>
          </a:bodyPr>
          <a:lstStyle/>
          <a:p>
            <a:r>
              <a:rPr lang="en-US" sz="2000" dirty="0" smtClean="0">
                <a:solidFill>
                  <a:srgbClr val="FF0000"/>
                </a:solidFill>
              </a:rPr>
              <a:t>*</a:t>
            </a:r>
            <a:r>
              <a:rPr lang="en-US" sz="2000" dirty="0" smtClean="0"/>
              <a:t>Figure 4 in SC Lu et al.,, </a:t>
            </a:r>
            <a:r>
              <a:rPr lang="en-US" sz="2000" i="1" dirty="0" err="1"/>
              <a:t>Mol</a:t>
            </a:r>
            <a:r>
              <a:rPr lang="en-US" sz="2000" i="1" dirty="0"/>
              <a:t> Aspects Med</a:t>
            </a:r>
            <a:r>
              <a:rPr lang="en-US" sz="2000" dirty="0"/>
              <a:t>. 2009 ; 30(1-2): 42–59. </a:t>
            </a:r>
          </a:p>
          <a:p>
            <a:endParaRPr lang="en-US" sz="2000" dirty="0"/>
          </a:p>
        </p:txBody>
      </p:sp>
      <p:sp>
        <p:nvSpPr>
          <p:cNvPr id="3" name="Freeform 2"/>
          <p:cNvSpPr/>
          <p:nvPr/>
        </p:nvSpPr>
        <p:spPr>
          <a:xfrm>
            <a:off x="2298251" y="1219891"/>
            <a:ext cx="1693065" cy="871388"/>
          </a:xfrm>
          <a:custGeom>
            <a:avLst/>
            <a:gdLst>
              <a:gd name="connsiteX0" fmla="*/ 755888 w 1693065"/>
              <a:gd name="connsiteY0" fmla="*/ 15569 h 871388"/>
              <a:gd name="connsiteX1" fmla="*/ 3983 w 1693065"/>
              <a:gd name="connsiteY1" fmla="*/ 416646 h 871388"/>
              <a:gd name="connsiteX2" fmla="*/ 1106777 w 1693065"/>
              <a:gd name="connsiteY2" fmla="*/ 867858 h 871388"/>
              <a:gd name="connsiteX3" fmla="*/ 1691592 w 1693065"/>
              <a:gd name="connsiteY3" fmla="*/ 600473 h 871388"/>
              <a:gd name="connsiteX4" fmla="*/ 1257158 w 1693065"/>
              <a:gd name="connsiteY4" fmla="*/ 132550 h 871388"/>
              <a:gd name="connsiteX5" fmla="*/ 755888 w 1693065"/>
              <a:gd name="connsiteY5" fmla="*/ 15569 h 87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065" h="871388">
                <a:moveTo>
                  <a:pt x="755888" y="15569"/>
                </a:moveTo>
                <a:cubicBezTo>
                  <a:pt x="547026" y="62918"/>
                  <a:pt x="-54498" y="274598"/>
                  <a:pt x="3983" y="416646"/>
                </a:cubicBezTo>
                <a:cubicBezTo>
                  <a:pt x="62464" y="558694"/>
                  <a:pt x="825509" y="837220"/>
                  <a:pt x="1106777" y="867858"/>
                </a:cubicBezTo>
                <a:cubicBezTo>
                  <a:pt x="1388045" y="898496"/>
                  <a:pt x="1666529" y="723024"/>
                  <a:pt x="1691592" y="600473"/>
                </a:cubicBezTo>
                <a:cubicBezTo>
                  <a:pt x="1716655" y="477922"/>
                  <a:pt x="1415894" y="230034"/>
                  <a:pt x="1257158" y="132550"/>
                </a:cubicBezTo>
                <a:cubicBezTo>
                  <a:pt x="1098423" y="35066"/>
                  <a:pt x="964750" y="-31780"/>
                  <a:pt x="755888" y="15569"/>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1084121" y="1655585"/>
            <a:ext cx="1693065" cy="871388"/>
          </a:xfrm>
          <a:custGeom>
            <a:avLst/>
            <a:gdLst>
              <a:gd name="connsiteX0" fmla="*/ 755888 w 1693065"/>
              <a:gd name="connsiteY0" fmla="*/ 15569 h 871388"/>
              <a:gd name="connsiteX1" fmla="*/ 3983 w 1693065"/>
              <a:gd name="connsiteY1" fmla="*/ 416646 h 871388"/>
              <a:gd name="connsiteX2" fmla="*/ 1106777 w 1693065"/>
              <a:gd name="connsiteY2" fmla="*/ 867858 h 871388"/>
              <a:gd name="connsiteX3" fmla="*/ 1691592 w 1693065"/>
              <a:gd name="connsiteY3" fmla="*/ 600473 h 871388"/>
              <a:gd name="connsiteX4" fmla="*/ 1257158 w 1693065"/>
              <a:gd name="connsiteY4" fmla="*/ 132550 h 871388"/>
              <a:gd name="connsiteX5" fmla="*/ 755888 w 1693065"/>
              <a:gd name="connsiteY5" fmla="*/ 15569 h 87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065" h="871388">
                <a:moveTo>
                  <a:pt x="755888" y="15569"/>
                </a:moveTo>
                <a:cubicBezTo>
                  <a:pt x="547026" y="62918"/>
                  <a:pt x="-54498" y="274598"/>
                  <a:pt x="3983" y="416646"/>
                </a:cubicBezTo>
                <a:cubicBezTo>
                  <a:pt x="62464" y="558694"/>
                  <a:pt x="825509" y="837220"/>
                  <a:pt x="1106777" y="867858"/>
                </a:cubicBezTo>
                <a:cubicBezTo>
                  <a:pt x="1388045" y="898496"/>
                  <a:pt x="1666529" y="723024"/>
                  <a:pt x="1691592" y="600473"/>
                </a:cubicBezTo>
                <a:cubicBezTo>
                  <a:pt x="1716655" y="477922"/>
                  <a:pt x="1415894" y="230034"/>
                  <a:pt x="1257158" y="132550"/>
                </a:cubicBezTo>
                <a:cubicBezTo>
                  <a:pt x="1098423" y="35066"/>
                  <a:pt x="964750" y="-31780"/>
                  <a:pt x="755888" y="15569"/>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5764660" y="2860810"/>
            <a:ext cx="1693065" cy="871388"/>
          </a:xfrm>
          <a:custGeom>
            <a:avLst/>
            <a:gdLst>
              <a:gd name="connsiteX0" fmla="*/ 755888 w 1693065"/>
              <a:gd name="connsiteY0" fmla="*/ 15569 h 871388"/>
              <a:gd name="connsiteX1" fmla="*/ 3983 w 1693065"/>
              <a:gd name="connsiteY1" fmla="*/ 416646 h 871388"/>
              <a:gd name="connsiteX2" fmla="*/ 1106777 w 1693065"/>
              <a:gd name="connsiteY2" fmla="*/ 867858 h 871388"/>
              <a:gd name="connsiteX3" fmla="*/ 1691592 w 1693065"/>
              <a:gd name="connsiteY3" fmla="*/ 600473 h 871388"/>
              <a:gd name="connsiteX4" fmla="*/ 1257158 w 1693065"/>
              <a:gd name="connsiteY4" fmla="*/ 132550 h 871388"/>
              <a:gd name="connsiteX5" fmla="*/ 755888 w 1693065"/>
              <a:gd name="connsiteY5" fmla="*/ 15569 h 87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065" h="871388">
                <a:moveTo>
                  <a:pt x="755888" y="15569"/>
                </a:moveTo>
                <a:cubicBezTo>
                  <a:pt x="547026" y="62918"/>
                  <a:pt x="-54498" y="274598"/>
                  <a:pt x="3983" y="416646"/>
                </a:cubicBezTo>
                <a:cubicBezTo>
                  <a:pt x="62464" y="558694"/>
                  <a:pt x="825509" y="837220"/>
                  <a:pt x="1106777" y="867858"/>
                </a:cubicBezTo>
                <a:cubicBezTo>
                  <a:pt x="1388045" y="898496"/>
                  <a:pt x="1666529" y="723024"/>
                  <a:pt x="1691592" y="600473"/>
                </a:cubicBezTo>
                <a:cubicBezTo>
                  <a:pt x="1716655" y="477922"/>
                  <a:pt x="1415894" y="230034"/>
                  <a:pt x="1257158" y="132550"/>
                </a:cubicBezTo>
                <a:cubicBezTo>
                  <a:pt x="1098423" y="35066"/>
                  <a:pt x="964750" y="-31780"/>
                  <a:pt x="755888" y="15569"/>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1756519" y="5102153"/>
            <a:ext cx="1693065" cy="871388"/>
          </a:xfrm>
          <a:custGeom>
            <a:avLst/>
            <a:gdLst>
              <a:gd name="connsiteX0" fmla="*/ 755888 w 1693065"/>
              <a:gd name="connsiteY0" fmla="*/ 15569 h 871388"/>
              <a:gd name="connsiteX1" fmla="*/ 3983 w 1693065"/>
              <a:gd name="connsiteY1" fmla="*/ 416646 h 871388"/>
              <a:gd name="connsiteX2" fmla="*/ 1106777 w 1693065"/>
              <a:gd name="connsiteY2" fmla="*/ 867858 h 871388"/>
              <a:gd name="connsiteX3" fmla="*/ 1691592 w 1693065"/>
              <a:gd name="connsiteY3" fmla="*/ 600473 h 871388"/>
              <a:gd name="connsiteX4" fmla="*/ 1257158 w 1693065"/>
              <a:gd name="connsiteY4" fmla="*/ 132550 h 871388"/>
              <a:gd name="connsiteX5" fmla="*/ 755888 w 1693065"/>
              <a:gd name="connsiteY5" fmla="*/ 15569 h 87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065" h="871388">
                <a:moveTo>
                  <a:pt x="755888" y="15569"/>
                </a:moveTo>
                <a:cubicBezTo>
                  <a:pt x="547026" y="62918"/>
                  <a:pt x="-54498" y="274598"/>
                  <a:pt x="3983" y="416646"/>
                </a:cubicBezTo>
                <a:cubicBezTo>
                  <a:pt x="62464" y="558694"/>
                  <a:pt x="825509" y="837220"/>
                  <a:pt x="1106777" y="867858"/>
                </a:cubicBezTo>
                <a:cubicBezTo>
                  <a:pt x="1388045" y="898496"/>
                  <a:pt x="1666529" y="723024"/>
                  <a:pt x="1691592" y="600473"/>
                </a:cubicBezTo>
                <a:cubicBezTo>
                  <a:pt x="1716655" y="477922"/>
                  <a:pt x="1415894" y="230034"/>
                  <a:pt x="1257158" y="132550"/>
                </a:cubicBezTo>
                <a:cubicBezTo>
                  <a:pt x="1098423" y="35066"/>
                  <a:pt x="964750" y="-31780"/>
                  <a:pt x="755888" y="15569"/>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72226" y="5711931"/>
            <a:ext cx="1865014" cy="523220"/>
          </a:xfrm>
          <a:prstGeom prst="rect">
            <a:avLst/>
          </a:prstGeom>
          <a:solidFill>
            <a:srgbClr val="FFF68D"/>
          </a:solidFill>
          <a:ln>
            <a:solidFill>
              <a:schemeClr val="tx1"/>
            </a:solidFill>
          </a:ln>
        </p:spPr>
        <p:txBody>
          <a:bodyPr wrap="none" rtlCol="0">
            <a:spAutoFit/>
          </a:bodyPr>
          <a:lstStyle/>
          <a:p>
            <a:r>
              <a:rPr lang="en-US" sz="2800" dirty="0" smtClean="0"/>
              <a:t>glutathione</a:t>
            </a:r>
            <a:endParaRPr lang="en-US" sz="2800" dirty="0"/>
          </a:p>
        </p:txBody>
      </p:sp>
      <p:sp>
        <p:nvSpPr>
          <p:cNvPr id="10" name="Freeform 9"/>
          <p:cNvSpPr/>
          <p:nvPr/>
        </p:nvSpPr>
        <p:spPr>
          <a:xfrm>
            <a:off x="3533129" y="4441550"/>
            <a:ext cx="1693065" cy="871388"/>
          </a:xfrm>
          <a:custGeom>
            <a:avLst/>
            <a:gdLst>
              <a:gd name="connsiteX0" fmla="*/ 755888 w 1693065"/>
              <a:gd name="connsiteY0" fmla="*/ 15569 h 871388"/>
              <a:gd name="connsiteX1" fmla="*/ 3983 w 1693065"/>
              <a:gd name="connsiteY1" fmla="*/ 416646 h 871388"/>
              <a:gd name="connsiteX2" fmla="*/ 1106777 w 1693065"/>
              <a:gd name="connsiteY2" fmla="*/ 867858 h 871388"/>
              <a:gd name="connsiteX3" fmla="*/ 1691592 w 1693065"/>
              <a:gd name="connsiteY3" fmla="*/ 600473 h 871388"/>
              <a:gd name="connsiteX4" fmla="*/ 1257158 w 1693065"/>
              <a:gd name="connsiteY4" fmla="*/ 132550 h 871388"/>
              <a:gd name="connsiteX5" fmla="*/ 755888 w 1693065"/>
              <a:gd name="connsiteY5" fmla="*/ 15569 h 87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065" h="871388">
                <a:moveTo>
                  <a:pt x="755888" y="15569"/>
                </a:moveTo>
                <a:cubicBezTo>
                  <a:pt x="547026" y="62918"/>
                  <a:pt x="-54498" y="274598"/>
                  <a:pt x="3983" y="416646"/>
                </a:cubicBezTo>
                <a:cubicBezTo>
                  <a:pt x="62464" y="558694"/>
                  <a:pt x="825509" y="837220"/>
                  <a:pt x="1106777" y="867858"/>
                </a:cubicBezTo>
                <a:cubicBezTo>
                  <a:pt x="1388045" y="898496"/>
                  <a:pt x="1666529" y="723024"/>
                  <a:pt x="1691592" y="600473"/>
                </a:cubicBezTo>
                <a:cubicBezTo>
                  <a:pt x="1716655" y="477922"/>
                  <a:pt x="1415894" y="230034"/>
                  <a:pt x="1257158" y="132550"/>
                </a:cubicBezTo>
                <a:cubicBezTo>
                  <a:pt x="1098423" y="35066"/>
                  <a:pt x="964750" y="-31780"/>
                  <a:pt x="755888" y="15569"/>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89641" y="4389608"/>
            <a:ext cx="2675019" cy="923330"/>
          </a:xfrm>
          <a:prstGeom prst="rect">
            <a:avLst/>
          </a:prstGeom>
          <a:solidFill>
            <a:srgbClr val="FFFFFF"/>
          </a:solidFill>
          <a:ln>
            <a:noFill/>
          </a:ln>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SULFATE</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95573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2650" y="4347271"/>
            <a:ext cx="1803048" cy="830997"/>
          </a:xfrm>
          <a:prstGeom prst="rect">
            <a:avLst/>
          </a:prstGeom>
          <a:noFill/>
        </p:spPr>
        <p:txBody>
          <a:bodyPr wrap="none" rtlCol="0">
            <a:spAutoFit/>
          </a:bodyPr>
          <a:lstStyle/>
          <a:p>
            <a:pPr algn="ctr"/>
            <a:r>
              <a:rPr lang="en-US" sz="2400" dirty="0" err="1"/>
              <a:t>s</a:t>
            </a:r>
            <a:r>
              <a:rPr lang="en-US" sz="2400" smtClean="0"/>
              <a:t>uccinyl</a:t>
            </a:r>
            <a:endParaRPr lang="en-US" sz="2400" dirty="0" smtClean="0"/>
          </a:p>
          <a:p>
            <a:pPr algn="ctr"/>
            <a:r>
              <a:rPr lang="en-US" sz="2400" dirty="0" smtClean="0"/>
              <a:t> Coenzyme A</a:t>
            </a:r>
            <a:endParaRPr lang="en-US" sz="2400" dirty="0"/>
          </a:p>
        </p:txBody>
      </p:sp>
      <p:sp>
        <p:nvSpPr>
          <p:cNvPr id="5" name="TextBox 4"/>
          <p:cNvSpPr txBox="1"/>
          <p:nvPr/>
        </p:nvSpPr>
        <p:spPr>
          <a:xfrm>
            <a:off x="6987942" y="2918738"/>
            <a:ext cx="2157862" cy="461665"/>
          </a:xfrm>
          <a:prstGeom prst="rect">
            <a:avLst/>
          </a:prstGeom>
          <a:noFill/>
        </p:spPr>
        <p:txBody>
          <a:bodyPr wrap="none" rtlCol="0">
            <a:spAutoFit/>
          </a:bodyPr>
          <a:lstStyle/>
          <a:p>
            <a:r>
              <a:rPr lang="el-GR" sz="2400" dirty="0" smtClean="0"/>
              <a:t>α</a:t>
            </a:r>
            <a:r>
              <a:rPr lang="en-US" sz="2400" dirty="0" smtClean="0"/>
              <a:t>-</a:t>
            </a:r>
            <a:r>
              <a:rPr lang="en-US" sz="2400" dirty="0" err="1" smtClean="0"/>
              <a:t>ketoglutarate</a:t>
            </a:r>
            <a:endParaRPr lang="en-US" sz="2400" dirty="0"/>
          </a:p>
        </p:txBody>
      </p:sp>
      <p:sp>
        <p:nvSpPr>
          <p:cNvPr id="6" name="TextBox 5"/>
          <p:cNvSpPr txBox="1"/>
          <p:nvPr/>
        </p:nvSpPr>
        <p:spPr>
          <a:xfrm>
            <a:off x="5864706" y="2376400"/>
            <a:ext cx="1461909" cy="461665"/>
          </a:xfrm>
          <a:prstGeom prst="rect">
            <a:avLst/>
          </a:prstGeom>
          <a:noFill/>
        </p:spPr>
        <p:txBody>
          <a:bodyPr wrap="none" rtlCol="0">
            <a:spAutoFit/>
          </a:bodyPr>
          <a:lstStyle/>
          <a:p>
            <a:r>
              <a:rPr lang="en-US" sz="2400" dirty="0" smtClean="0"/>
              <a:t>glutamate</a:t>
            </a:r>
            <a:endParaRPr lang="en-US" sz="2400" dirty="0"/>
          </a:p>
        </p:txBody>
      </p:sp>
      <p:sp>
        <p:nvSpPr>
          <p:cNvPr id="7" name="TextBox 6"/>
          <p:cNvSpPr txBox="1"/>
          <p:nvPr/>
        </p:nvSpPr>
        <p:spPr>
          <a:xfrm>
            <a:off x="4006082" y="2376400"/>
            <a:ext cx="1055097" cy="461665"/>
          </a:xfrm>
          <a:prstGeom prst="rect">
            <a:avLst/>
          </a:prstGeom>
          <a:noFill/>
        </p:spPr>
        <p:txBody>
          <a:bodyPr wrap="none" rtlCol="0">
            <a:spAutoFit/>
          </a:bodyPr>
          <a:lstStyle/>
          <a:p>
            <a:r>
              <a:rPr lang="en-US" sz="2400" dirty="0" smtClean="0"/>
              <a:t>glycine</a:t>
            </a:r>
            <a:endParaRPr lang="en-US" sz="2400" dirty="0"/>
          </a:p>
        </p:txBody>
      </p:sp>
      <p:sp>
        <p:nvSpPr>
          <p:cNvPr id="8" name="TextBox 7"/>
          <p:cNvSpPr txBox="1"/>
          <p:nvPr/>
        </p:nvSpPr>
        <p:spPr>
          <a:xfrm>
            <a:off x="1964462" y="2376400"/>
            <a:ext cx="1216198" cy="461665"/>
          </a:xfrm>
          <a:prstGeom prst="rect">
            <a:avLst/>
          </a:prstGeom>
          <a:noFill/>
        </p:spPr>
        <p:txBody>
          <a:bodyPr wrap="none" rtlCol="0">
            <a:spAutoFit/>
          </a:bodyPr>
          <a:lstStyle/>
          <a:p>
            <a:r>
              <a:rPr lang="en-US" sz="2400" dirty="0" smtClean="0"/>
              <a:t>cysteine</a:t>
            </a:r>
            <a:endParaRPr lang="en-US" sz="2400" dirty="0"/>
          </a:p>
        </p:txBody>
      </p:sp>
      <p:sp>
        <p:nvSpPr>
          <p:cNvPr id="9" name="TextBox 8"/>
          <p:cNvSpPr txBox="1"/>
          <p:nvPr/>
        </p:nvSpPr>
        <p:spPr>
          <a:xfrm>
            <a:off x="2094305" y="4716528"/>
            <a:ext cx="956512" cy="461665"/>
          </a:xfrm>
          <a:prstGeom prst="rect">
            <a:avLst/>
          </a:prstGeom>
          <a:noFill/>
        </p:spPr>
        <p:txBody>
          <a:bodyPr wrap="none" rtlCol="0">
            <a:spAutoFit/>
          </a:bodyPr>
          <a:lstStyle/>
          <a:p>
            <a:r>
              <a:rPr lang="en-US" sz="2400" dirty="0" smtClean="0"/>
              <a:t>sulfite</a:t>
            </a:r>
            <a:endParaRPr lang="en-US" sz="2400" dirty="0"/>
          </a:p>
        </p:txBody>
      </p:sp>
      <p:sp>
        <p:nvSpPr>
          <p:cNvPr id="10" name="TextBox 9"/>
          <p:cNvSpPr txBox="1"/>
          <p:nvPr/>
        </p:nvSpPr>
        <p:spPr>
          <a:xfrm>
            <a:off x="1423975" y="3546464"/>
            <a:ext cx="2297173" cy="461665"/>
          </a:xfrm>
          <a:prstGeom prst="rect">
            <a:avLst/>
          </a:prstGeom>
          <a:noFill/>
        </p:spPr>
        <p:txBody>
          <a:bodyPr wrap="none" rtlCol="0">
            <a:spAutoFit/>
          </a:bodyPr>
          <a:lstStyle/>
          <a:p>
            <a:r>
              <a:rPr lang="en-US" sz="2400" dirty="0" err="1"/>
              <a:t>c</a:t>
            </a:r>
            <a:r>
              <a:rPr lang="en-US" sz="2400" dirty="0" err="1" smtClean="0"/>
              <a:t>ysteinesulfinate</a:t>
            </a:r>
            <a:endParaRPr lang="en-US" sz="2400" dirty="0"/>
          </a:p>
        </p:txBody>
      </p:sp>
      <p:sp>
        <p:nvSpPr>
          <p:cNvPr id="11" name="TextBox 10"/>
          <p:cNvSpPr txBox="1"/>
          <p:nvPr/>
        </p:nvSpPr>
        <p:spPr>
          <a:xfrm>
            <a:off x="1589988" y="3071658"/>
            <a:ext cx="950225" cy="400110"/>
          </a:xfrm>
          <a:prstGeom prst="rect">
            <a:avLst/>
          </a:prstGeom>
          <a:noFill/>
        </p:spPr>
        <p:txBody>
          <a:bodyPr wrap="none" rtlCol="0">
            <a:spAutoFit/>
          </a:bodyPr>
          <a:lstStyle/>
          <a:p>
            <a:r>
              <a:rPr lang="en-US" sz="2000" b="1" dirty="0" smtClean="0"/>
              <a:t>oxygen</a:t>
            </a:r>
            <a:endParaRPr lang="en-US" sz="2000" b="1" dirty="0"/>
          </a:p>
        </p:txBody>
      </p:sp>
      <p:sp>
        <p:nvSpPr>
          <p:cNvPr id="12" name="TextBox 11"/>
          <p:cNvSpPr txBox="1"/>
          <p:nvPr/>
        </p:nvSpPr>
        <p:spPr>
          <a:xfrm>
            <a:off x="1861021" y="4150209"/>
            <a:ext cx="669023" cy="461665"/>
          </a:xfrm>
          <a:prstGeom prst="rect">
            <a:avLst/>
          </a:prstGeom>
          <a:noFill/>
        </p:spPr>
        <p:txBody>
          <a:bodyPr wrap="none" rtlCol="0">
            <a:spAutoFit/>
          </a:bodyPr>
          <a:lstStyle/>
          <a:p>
            <a:r>
              <a:rPr lang="en-US" sz="2400" b="1" dirty="0" smtClean="0"/>
              <a:t>AST</a:t>
            </a:r>
            <a:endParaRPr lang="en-US" sz="2400" b="1" dirty="0"/>
          </a:p>
        </p:txBody>
      </p:sp>
      <p:sp>
        <p:nvSpPr>
          <p:cNvPr id="14" name="TextBox 13"/>
          <p:cNvSpPr txBox="1"/>
          <p:nvPr/>
        </p:nvSpPr>
        <p:spPr>
          <a:xfrm>
            <a:off x="3721148" y="1375986"/>
            <a:ext cx="1624964" cy="461665"/>
          </a:xfrm>
          <a:prstGeom prst="rect">
            <a:avLst/>
          </a:prstGeom>
          <a:noFill/>
        </p:spPr>
        <p:txBody>
          <a:bodyPr wrap="none" rtlCol="0">
            <a:spAutoFit/>
          </a:bodyPr>
          <a:lstStyle/>
          <a:p>
            <a:r>
              <a:rPr lang="en-US" sz="2400" dirty="0" smtClean="0"/>
              <a:t>glutathione</a:t>
            </a:r>
            <a:endParaRPr lang="en-US" sz="2400" dirty="0"/>
          </a:p>
        </p:txBody>
      </p:sp>
      <p:sp>
        <p:nvSpPr>
          <p:cNvPr id="15" name="TextBox 14"/>
          <p:cNvSpPr txBox="1"/>
          <p:nvPr/>
        </p:nvSpPr>
        <p:spPr>
          <a:xfrm>
            <a:off x="1984224" y="5886592"/>
            <a:ext cx="1204902" cy="523220"/>
          </a:xfrm>
          <a:prstGeom prst="rect">
            <a:avLst/>
          </a:prstGeom>
          <a:noFill/>
        </p:spPr>
        <p:txBody>
          <a:bodyPr wrap="none" rtlCol="0">
            <a:spAutoFit/>
          </a:bodyPr>
          <a:lstStyle/>
          <a:p>
            <a:r>
              <a:rPr lang="en-US" sz="2800" b="1" dirty="0" smtClean="0"/>
              <a:t>sulfate</a:t>
            </a:r>
            <a:endParaRPr lang="en-US" sz="2800" b="1" dirty="0"/>
          </a:p>
        </p:txBody>
      </p:sp>
      <p:sp>
        <p:nvSpPr>
          <p:cNvPr id="16" name="TextBox 15"/>
          <p:cNvSpPr txBox="1"/>
          <p:nvPr/>
        </p:nvSpPr>
        <p:spPr>
          <a:xfrm>
            <a:off x="1491878" y="5210578"/>
            <a:ext cx="1028298" cy="707886"/>
          </a:xfrm>
          <a:prstGeom prst="rect">
            <a:avLst/>
          </a:prstGeom>
          <a:noFill/>
        </p:spPr>
        <p:txBody>
          <a:bodyPr wrap="square" rtlCol="0">
            <a:spAutoFit/>
          </a:bodyPr>
          <a:lstStyle/>
          <a:p>
            <a:pPr algn="r"/>
            <a:r>
              <a:rPr lang="en-US" sz="2000" dirty="0" smtClean="0"/>
              <a:t>Sulfite oxidase</a:t>
            </a:r>
            <a:endParaRPr lang="en-US" sz="2000" dirty="0"/>
          </a:p>
        </p:txBody>
      </p:sp>
      <p:sp>
        <p:nvSpPr>
          <p:cNvPr id="17" name="TextBox 16"/>
          <p:cNvSpPr txBox="1"/>
          <p:nvPr/>
        </p:nvSpPr>
        <p:spPr>
          <a:xfrm>
            <a:off x="-75721" y="2836260"/>
            <a:ext cx="2595897" cy="400110"/>
          </a:xfrm>
          <a:prstGeom prst="rect">
            <a:avLst/>
          </a:prstGeom>
          <a:noFill/>
        </p:spPr>
        <p:txBody>
          <a:bodyPr wrap="square" rtlCol="0">
            <a:spAutoFit/>
          </a:bodyPr>
          <a:lstStyle/>
          <a:p>
            <a:pPr algn="r"/>
            <a:r>
              <a:rPr lang="en-US" sz="2000" b="1" dirty="0" smtClean="0"/>
              <a:t>CDO</a:t>
            </a:r>
            <a:endParaRPr lang="en-US" sz="2000" b="1" dirty="0"/>
          </a:p>
        </p:txBody>
      </p:sp>
      <p:sp>
        <p:nvSpPr>
          <p:cNvPr id="18" name="TextBox 17"/>
          <p:cNvSpPr txBox="1"/>
          <p:nvPr/>
        </p:nvSpPr>
        <p:spPr>
          <a:xfrm>
            <a:off x="7480994" y="3885607"/>
            <a:ext cx="1363023" cy="461665"/>
          </a:xfrm>
          <a:prstGeom prst="rect">
            <a:avLst/>
          </a:prstGeom>
          <a:noFill/>
        </p:spPr>
        <p:txBody>
          <a:bodyPr wrap="none" rtlCol="0">
            <a:spAutoFit/>
          </a:bodyPr>
          <a:lstStyle/>
          <a:p>
            <a:r>
              <a:rPr lang="en-US" sz="2400" dirty="0" smtClean="0"/>
              <a:t>succinate</a:t>
            </a:r>
            <a:endParaRPr lang="en-US" sz="2400" dirty="0"/>
          </a:p>
        </p:txBody>
      </p:sp>
      <p:sp>
        <p:nvSpPr>
          <p:cNvPr id="19" name="TextBox 18"/>
          <p:cNvSpPr txBox="1"/>
          <p:nvPr/>
        </p:nvSpPr>
        <p:spPr>
          <a:xfrm>
            <a:off x="3990453" y="3661880"/>
            <a:ext cx="1086355" cy="461665"/>
          </a:xfrm>
          <a:prstGeom prst="rect">
            <a:avLst/>
          </a:prstGeom>
          <a:noFill/>
        </p:spPr>
        <p:txBody>
          <a:bodyPr wrap="none" rtlCol="0">
            <a:spAutoFit/>
          </a:bodyPr>
          <a:lstStyle/>
          <a:p>
            <a:r>
              <a:rPr lang="en-US" sz="2400" dirty="0" err="1" smtClean="0"/>
              <a:t>pyrrole</a:t>
            </a:r>
            <a:endParaRPr lang="en-US" sz="2400" dirty="0"/>
          </a:p>
        </p:txBody>
      </p:sp>
      <p:sp>
        <p:nvSpPr>
          <p:cNvPr id="20" name="TextBox 19"/>
          <p:cNvSpPr txBox="1"/>
          <p:nvPr/>
        </p:nvSpPr>
        <p:spPr>
          <a:xfrm>
            <a:off x="4024892" y="4816642"/>
            <a:ext cx="1030976" cy="523220"/>
          </a:xfrm>
          <a:prstGeom prst="rect">
            <a:avLst/>
          </a:prstGeom>
          <a:noFill/>
        </p:spPr>
        <p:txBody>
          <a:bodyPr wrap="none" rtlCol="0">
            <a:spAutoFit/>
          </a:bodyPr>
          <a:lstStyle/>
          <a:p>
            <a:r>
              <a:rPr lang="en-US" sz="2800" b="1" dirty="0" err="1" smtClean="0"/>
              <a:t>heme</a:t>
            </a:r>
            <a:endParaRPr lang="en-US" sz="2800" b="1" dirty="0"/>
          </a:p>
        </p:txBody>
      </p:sp>
      <p:cxnSp>
        <p:nvCxnSpPr>
          <p:cNvPr id="22" name="Straight Arrow Connector 21"/>
          <p:cNvCxnSpPr/>
          <p:nvPr/>
        </p:nvCxnSpPr>
        <p:spPr>
          <a:xfrm>
            <a:off x="2572561" y="2838065"/>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572561" y="3997651"/>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572561" y="5188150"/>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533630" y="2968176"/>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533630" y="4206231"/>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533630" y="1837651"/>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7387476" y="2633023"/>
            <a:ext cx="597616" cy="392153"/>
          </a:xfrm>
          <a:custGeom>
            <a:avLst/>
            <a:gdLst>
              <a:gd name="connsiteX0" fmla="*/ 0 w 597616"/>
              <a:gd name="connsiteY0" fmla="*/ 0 h 392153"/>
              <a:gd name="connsiteX1" fmla="*/ 485563 w 597616"/>
              <a:gd name="connsiteY1" fmla="*/ 112044 h 392153"/>
              <a:gd name="connsiteX2" fmla="*/ 597616 w 597616"/>
              <a:gd name="connsiteY2" fmla="*/ 392153 h 392153"/>
            </a:gdLst>
            <a:ahLst/>
            <a:cxnLst>
              <a:cxn ang="0">
                <a:pos x="connsiteX0" y="connsiteY0"/>
              </a:cxn>
              <a:cxn ang="0">
                <a:pos x="connsiteX1" y="connsiteY1"/>
              </a:cxn>
              <a:cxn ang="0">
                <a:pos x="connsiteX2" y="connsiteY2"/>
              </a:cxn>
            </a:cxnLst>
            <a:rect l="l" t="t" r="r" b="b"/>
            <a:pathLst>
              <a:path w="597616" h="392153">
                <a:moveTo>
                  <a:pt x="0" y="0"/>
                </a:moveTo>
                <a:cubicBezTo>
                  <a:pt x="192980" y="23342"/>
                  <a:pt x="385960" y="46685"/>
                  <a:pt x="485563" y="112044"/>
                </a:cubicBezTo>
                <a:cubicBezTo>
                  <a:pt x="585166" y="177403"/>
                  <a:pt x="597616" y="392153"/>
                  <a:pt x="597616" y="392153"/>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Arrow Connector 31"/>
          <p:cNvCxnSpPr/>
          <p:nvPr/>
        </p:nvCxnSpPr>
        <p:spPr>
          <a:xfrm>
            <a:off x="8078469" y="3415746"/>
            <a:ext cx="18675" cy="4698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Freeform 32"/>
          <p:cNvSpPr/>
          <p:nvPr/>
        </p:nvSpPr>
        <p:spPr>
          <a:xfrm>
            <a:off x="7611577" y="4332350"/>
            <a:ext cx="466888" cy="587310"/>
          </a:xfrm>
          <a:custGeom>
            <a:avLst/>
            <a:gdLst>
              <a:gd name="connsiteX0" fmla="*/ 466888 w 466888"/>
              <a:gd name="connsiteY0" fmla="*/ 0 h 587310"/>
              <a:gd name="connsiteX1" fmla="*/ 373511 w 466888"/>
              <a:gd name="connsiteY1" fmla="*/ 522870 h 587310"/>
              <a:gd name="connsiteX2" fmla="*/ 0 w 466888"/>
              <a:gd name="connsiteY2" fmla="*/ 578892 h 587310"/>
            </a:gdLst>
            <a:ahLst/>
            <a:cxnLst>
              <a:cxn ang="0">
                <a:pos x="connsiteX0" y="connsiteY0"/>
              </a:cxn>
              <a:cxn ang="0">
                <a:pos x="connsiteX1" y="connsiteY1"/>
              </a:cxn>
              <a:cxn ang="0">
                <a:pos x="connsiteX2" y="connsiteY2"/>
              </a:cxn>
            </a:cxnLst>
            <a:rect l="l" t="t" r="r" b="b"/>
            <a:pathLst>
              <a:path w="466888" h="587310">
                <a:moveTo>
                  <a:pt x="466888" y="0"/>
                </a:moveTo>
                <a:cubicBezTo>
                  <a:pt x="459107" y="213194"/>
                  <a:pt x="451326" y="426388"/>
                  <a:pt x="373511" y="522870"/>
                </a:cubicBezTo>
                <a:cubicBezTo>
                  <a:pt x="295696" y="619352"/>
                  <a:pt x="0" y="578892"/>
                  <a:pt x="0" y="578892"/>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5061180" y="3885607"/>
            <a:ext cx="1523242" cy="502765"/>
          </a:xfrm>
          <a:custGeom>
            <a:avLst/>
            <a:gdLst>
              <a:gd name="connsiteX0" fmla="*/ 1269935 w 1269935"/>
              <a:gd name="connsiteY0" fmla="*/ 501429 h 501429"/>
              <a:gd name="connsiteX1" fmla="*/ 690994 w 1269935"/>
              <a:gd name="connsiteY1" fmla="*/ 34581 h 501429"/>
              <a:gd name="connsiteX2" fmla="*/ 0 w 1269935"/>
              <a:gd name="connsiteY2" fmla="*/ 34581 h 501429"/>
            </a:gdLst>
            <a:ahLst/>
            <a:cxnLst>
              <a:cxn ang="0">
                <a:pos x="connsiteX0" y="connsiteY0"/>
              </a:cxn>
              <a:cxn ang="0">
                <a:pos x="connsiteX1" y="connsiteY1"/>
              </a:cxn>
              <a:cxn ang="0">
                <a:pos x="connsiteX2" y="connsiteY2"/>
              </a:cxn>
            </a:cxnLst>
            <a:rect l="l" t="t" r="r" b="b"/>
            <a:pathLst>
              <a:path w="1269935" h="501429">
                <a:moveTo>
                  <a:pt x="1269935" y="501429"/>
                </a:moveTo>
                <a:cubicBezTo>
                  <a:pt x="1086292" y="306909"/>
                  <a:pt x="902650" y="112389"/>
                  <a:pt x="690994" y="34581"/>
                </a:cubicBezTo>
                <a:cubicBezTo>
                  <a:pt x="479338" y="-43227"/>
                  <a:pt x="0" y="34581"/>
                  <a:pt x="0" y="34581"/>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3222828" y="1811370"/>
            <a:ext cx="1213909" cy="840327"/>
          </a:xfrm>
          <a:custGeom>
            <a:avLst/>
            <a:gdLst>
              <a:gd name="connsiteX0" fmla="*/ 1213909 w 1213909"/>
              <a:gd name="connsiteY0" fmla="*/ 0 h 840327"/>
              <a:gd name="connsiteX1" fmla="*/ 784372 w 1213909"/>
              <a:gd name="connsiteY1" fmla="*/ 578892 h 840327"/>
              <a:gd name="connsiteX2" fmla="*/ 0 w 1213909"/>
              <a:gd name="connsiteY2" fmla="*/ 840327 h 840327"/>
            </a:gdLst>
            <a:ahLst/>
            <a:cxnLst>
              <a:cxn ang="0">
                <a:pos x="connsiteX0" y="connsiteY0"/>
              </a:cxn>
              <a:cxn ang="0">
                <a:pos x="connsiteX1" y="connsiteY1"/>
              </a:cxn>
              <a:cxn ang="0">
                <a:pos x="connsiteX2" y="connsiteY2"/>
              </a:cxn>
            </a:cxnLst>
            <a:rect l="l" t="t" r="r" b="b"/>
            <a:pathLst>
              <a:path w="1213909" h="840327">
                <a:moveTo>
                  <a:pt x="1213909" y="0"/>
                </a:moveTo>
                <a:cubicBezTo>
                  <a:pt x="1100299" y="219419"/>
                  <a:pt x="986690" y="438838"/>
                  <a:pt x="784372" y="578892"/>
                </a:cubicBezTo>
                <a:cubicBezTo>
                  <a:pt x="582054" y="718947"/>
                  <a:pt x="0" y="840327"/>
                  <a:pt x="0" y="840327"/>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flipH="1">
            <a:off x="4707531" y="1805486"/>
            <a:ext cx="1213909" cy="840327"/>
          </a:xfrm>
          <a:custGeom>
            <a:avLst/>
            <a:gdLst>
              <a:gd name="connsiteX0" fmla="*/ 1213909 w 1213909"/>
              <a:gd name="connsiteY0" fmla="*/ 0 h 840327"/>
              <a:gd name="connsiteX1" fmla="*/ 784372 w 1213909"/>
              <a:gd name="connsiteY1" fmla="*/ 578892 h 840327"/>
              <a:gd name="connsiteX2" fmla="*/ 0 w 1213909"/>
              <a:gd name="connsiteY2" fmla="*/ 840327 h 840327"/>
            </a:gdLst>
            <a:ahLst/>
            <a:cxnLst>
              <a:cxn ang="0">
                <a:pos x="connsiteX0" y="connsiteY0"/>
              </a:cxn>
              <a:cxn ang="0">
                <a:pos x="connsiteX1" y="connsiteY1"/>
              </a:cxn>
              <a:cxn ang="0">
                <a:pos x="connsiteX2" y="connsiteY2"/>
              </a:cxn>
            </a:cxnLst>
            <a:rect l="l" t="t" r="r" b="b"/>
            <a:pathLst>
              <a:path w="1213909" h="840327">
                <a:moveTo>
                  <a:pt x="1213909" y="0"/>
                </a:moveTo>
                <a:cubicBezTo>
                  <a:pt x="1100299" y="219419"/>
                  <a:pt x="986690" y="438838"/>
                  <a:pt x="784372" y="578892"/>
                </a:cubicBezTo>
                <a:cubicBezTo>
                  <a:pt x="582054" y="718947"/>
                  <a:pt x="0" y="840327"/>
                  <a:pt x="0" y="840327"/>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5076808" y="1914734"/>
            <a:ext cx="723275" cy="461665"/>
          </a:xfrm>
          <a:prstGeom prst="rect">
            <a:avLst/>
          </a:prstGeom>
          <a:noFill/>
        </p:spPr>
        <p:txBody>
          <a:bodyPr wrap="none" rtlCol="0">
            <a:spAutoFit/>
          </a:bodyPr>
          <a:lstStyle/>
          <a:p>
            <a:r>
              <a:rPr lang="en-US" sz="2400" b="1" dirty="0" smtClean="0"/>
              <a:t>GGT</a:t>
            </a:r>
            <a:endParaRPr lang="en-US" sz="2400" b="1" dirty="0"/>
          </a:p>
        </p:txBody>
      </p:sp>
      <p:sp>
        <p:nvSpPr>
          <p:cNvPr id="31" name="TextBox 30"/>
          <p:cNvSpPr txBox="1"/>
          <p:nvPr/>
        </p:nvSpPr>
        <p:spPr>
          <a:xfrm>
            <a:off x="16092" y="4520584"/>
            <a:ext cx="1948370" cy="461665"/>
          </a:xfrm>
          <a:prstGeom prst="rect">
            <a:avLst/>
          </a:prstGeom>
          <a:noFill/>
        </p:spPr>
        <p:txBody>
          <a:bodyPr wrap="none" rtlCol="0">
            <a:spAutoFit/>
          </a:bodyPr>
          <a:lstStyle/>
          <a:p>
            <a:r>
              <a:rPr lang="en-US" sz="2400" dirty="0" err="1" smtClean="0"/>
              <a:t>homocysteine</a:t>
            </a:r>
            <a:endParaRPr lang="en-US" sz="2400" dirty="0"/>
          </a:p>
        </p:txBody>
      </p:sp>
      <p:sp>
        <p:nvSpPr>
          <p:cNvPr id="34" name="TextBox 33"/>
          <p:cNvSpPr txBox="1"/>
          <p:nvPr/>
        </p:nvSpPr>
        <p:spPr>
          <a:xfrm>
            <a:off x="219174" y="5886592"/>
            <a:ext cx="1204902" cy="523220"/>
          </a:xfrm>
          <a:prstGeom prst="rect">
            <a:avLst/>
          </a:prstGeom>
          <a:noFill/>
        </p:spPr>
        <p:txBody>
          <a:bodyPr wrap="none" rtlCol="0">
            <a:spAutoFit/>
          </a:bodyPr>
          <a:lstStyle/>
          <a:p>
            <a:r>
              <a:rPr lang="en-US" sz="2800" b="1" dirty="0" smtClean="0"/>
              <a:t>sulfate</a:t>
            </a:r>
            <a:endParaRPr lang="en-US" sz="2800" b="1" dirty="0"/>
          </a:p>
        </p:txBody>
      </p:sp>
      <p:sp>
        <p:nvSpPr>
          <p:cNvPr id="2" name="Freeform 1"/>
          <p:cNvSpPr/>
          <p:nvPr/>
        </p:nvSpPr>
        <p:spPr>
          <a:xfrm>
            <a:off x="631594" y="2631852"/>
            <a:ext cx="1356432" cy="1877266"/>
          </a:xfrm>
          <a:custGeom>
            <a:avLst/>
            <a:gdLst>
              <a:gd name="connsiteX0" fmla="*/ 1356432 w 1356432"/>
              <a:gd name="connsiteY0" fmla="*/ 0 h 1877266"/>
              <a:gd name="connsiteX1" fmla="*/ 159935 w 1356432"/>
              <a:gd name="connsiteY1" fmla="*/ 368092 h 1877266"/>
              <a:gd name="connsiteX2" fmla="*/ 12674 w 1356432"/>
              <a:gd name="connsiteY2" fmla="*/ 1877266 h 1877266"/>
            </a:gdLst>
            <a:ahLst/>
            <a:cxnLst>
              <a:cxn ang="0">
                <a:pos x="connsiteX0" y="connsiteY0"/>
              </a:cxn>
              <a:cxn ang="0">
                <a:pos x="connsiteX1" y="connsiteY1"/>
              </a:cxn>
              <a:cxn ang="0">
                <a:pos x="connsiteX2" y="connsiteY2"/>
              </a:cxn>
            </a:cxnLst>
            <a:rect l="l" t="t" r="r" b="b"/>
            <a:pathLst>
              <a:path w="1356432" h="1877266">
                <a:moveTo>
                  <a:pt x="1356432" y="0"/>
                </a:moveTo>
                <a:cubicBezTo>
                  <a:pt x="870163" y="27607"/>
                  <a:pt x="383895" y="55214"/>
                  <a:pt x="159935" y="368092"/>
                </a:cubicBezTo>
                <a:cubicBezTo>
                  <a:pt x="-64025" y="680970"/>
                  <a:pt x="12674" y="1877266"/>
                  <a:pt x="12674" y="1877266"/>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681083" y="5061255"/>
            <a:ext cx="147261" cy="846609"/>
          </a:xfrm>
          <a:custGeom>
            <a:avLst/>
            <a:gdLst>
              <a:gd name="connsiteX0" fmla="*/ 0 w 147261"/>
              <a:gd name="connsiteY0" fmla="*/ 0 h 846609"/>
              <a:gd name="connsiteX1" fmla="*/ 147261 w 147261"/>
              <a:gd name="connsiteY1" fmla="*/ 846609 h 846609"/>
            </a:gdLst>
            <a:ahLst/>
            <a:cxnLst>
              <a:cxn ang="0">
                <a:pos x="connsiteX0" y="connsiteY0"/>
              </a:cxn>
              <a:cxn ang="0">
                <a:pos x="connsiteX1" y="connsiteY1"/>
              </a:cxn>
            </a:cxnLst>
            <a:rect l="l" t="t" r="r" b="b"/>
            <a:pathLst>
              <a:path w="147261" h="846609">
                <a:moveTo>
                  <a:pt x="0" y="0"/>
                </a:moveTo>
                <a:lnTo>
                  <a:pt x="147261" y="846609"/>
                </a:ln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124520" y="5255901"/>
            <a:ext cx="556563" cy="461665"/>
          </a:xfrm>
          <a:prstGeom prst="rect">
            <a:avLst/>
          </a:prstGeom>
          <a:noFill/>
        </p:spPr>
        <p:txBody>
          <a:bodyPr wrap="none" rtlCol="0">
            <a:spAutoFit/>
          </a:bodyPr>
          <a:lstStyle/>
          <a:p>
            <a:r>
              <a:rPr lang="en-US" sz="2400" b="1" dirty="0" smtClean="0"/>
              <a:t>O</a:t>
            </a:r>
            <a:r>
              <a:rPr lang="en-US" sz="2400" b="1" baseline="-25000" dirty="0" smtClean="0"/>
              <a:t>2</a:t>
            </a:r>
            <a:r>
              <a:rPr lang="en-US" sz="2400" b="1" baseline="30000" dirty="0" smtClean="0"/>
              <a:t>-</a:t>
            </a:r>
            <a:endParaRPr lang="en-US" sz="2400" b="1" baseline="30000" dirty="0"/>
          </a:p>
        </p:txBody>
      </p:sp>
      <p:sp>
        <p:nvSpPr>
          <p:cNvPr id="40" name="Title 1"/>
          <p:cNvSpPr>
            <a:spLocks noGrp="1"/>
          </p:cNvSpPr>
          <p:nvPr>
            <p:ph type="title"/>
          </p:nvPr>
        </p:nvSpPr>
        <p:spPr>
          <a:xfrm>
            <a:off x="457200" y="274638"/>
            <a:ext cx="8229600" cy="1143000"/>
          </a:xfrm>
        </p:spPr>
        <p:txBody>
          <a:bodyPr/>
          <a:lstStyle/>
          <a:p>
            <a:r>
              <a:rPr lang="en-US" b="1" dirty="0" smtClean="0"/>
              <a:t>The Real Reason for GGT?</a:t>
            </a:r>
            <a:endParaRPr lang="en-US" b="1" dirty="0">
              <a:solidFill>
                <a:srgbClr val="FF0000"/>
              </a:solidFill>
            </a:endParaRPr>
          </a:p>
        </p:txBody>
      </p:sp>
    </p:spTree>
    <p:extLst>
      <p:ext uri="{BB962C8B-B14F-4D97-AF65-F5344CB8AC3E}">
        <p14:creationId xmlns:p14="http://schemas.microsoft.com/office/powerpoint/2010/main" val="354162411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2650" y="4347271"/>
            <a:ext cx="1803048" cy="830997"/>
          </a:xfrm>
          <a:prstGeom prst="rect">
            <a:avLst/>
          </a:prstGeom>
          <a:noFill/>
        </p:spPr>
        <p:txBody>
          <a:bodyPr wrap="none" rtlCol="0">
            <a:spAutoFit/>
          </a:bodyPr>
          <a:lstStyle/>
          <a:p>
            <a:pPr algn="ctr"/>
            <a:r>
              <a:rPr lang="en-US" sz="2400" dirty="0" err="1"/>
              <a:t>s</a:t>
            </a:r>
            <a:r>
              <a:rPr lang="en-US" sz="2400" smtClean="0"/>
              <a:t>uccinyl</a:t>
            </a:r>
            <a:endParaRPr lang="en-US" sz="2400" dirty="0" smtClean="0"/>
          </a:p>
          <a:p>
            <a:pPr algn="ctr"/>
            <a:r>
              <a:rPr lang="en-US" sz="2400" dirty="0" smtClean="0"/>
              <a:t> Coenzyme A</a:t>
            </a:r>
            <a:endParaRPr lang="en-US" sz="2400" dirty="0"/>
          </a:p>
        </p:txBody>
      </p:sp>
      <p:sp>
        <p:nvSpPr>
          <p:cNvPr id="5" name="TextBox 4"/>
          <p:cNvSpPr txBox="1"/>
          <p:nvPr/>
        </p:nvSpPr>
        <p:spPr>
          <a:xfrm>
            <a:off x="6987942" y="2918738"/>
            <a:ext cx="2157862" cy="461665"/>
          </a:xfrm>
          <a:prstGeom prst="rect">
            <a:avLst/>
          </a:prstGeom>
          <a:noFill/>
        </p:spPr>
        <p:txBody>
          <a:bodyPr wrap="none" rtlCol="0">
            <a:spAutoFit/>
          </a:bodyPr>
          <a:lstStyle/>
          <a:p>
            <a:r>
              <a:rPr lang="el-GR" sz="2400" dirty="0" smtClean="0"/>
              <a:t>α</a:t>
            </a:r>
            <a:r>
              <a:rPr lang="en-US" sz="2400" dirty="0" smtClean="0"/>
              <a:t>-</a:t>
            </a:r>
            <a:r>
              <a:rPr lang="en-US" sz="2400" dirty="0" err="1" smtClean="0"/>
              <a:t>ketoglutarate</a:t>
            </a:r>
            <a:endParaRPr lang="en-US" sz="2400" dirty="0"/>
          </a:p>
        </p:txBody>
      </p:sp>
      <p:sp>
        <p:nvSpPr>
          <p:cNvPr id="6" name="TextBox 5"/>
          <p:cNvSpPr txBox="1"/>
          <p:nvPr/>
        </p:nvSpPr>
        <p:spPr>
          <a:xfrm>
            <a:off x="5864706" y="2376400"/>
            <a:ext cx="1461909" cy="461665"/>
          </a:xfrm>
          <a:prstGeom prst="rect">
            <a:avLst/>
          </a:prstGeom>
          <a:noFill/>
        </p:spPr>
        <p:txBody>
          <a:bodyPr wrap="none" rtlCol="0">
            <a:spAutoFit/>
          </a:bodyPr>
          <a:lstStyle/>
          <a:p>
            <a:r>
              <a:rPr lang="en-US" sz="2400" dirty="0" smtClean="0"/>
              <a:t>glutamate</a:t>
            </a:r>
            <a:endParaRPr lang="en-US" sz="2400" dirty="0"/>
          </a:p>
        </p:txBody>
      </p:sp>
      <p:sp>
        <p:nvSpPr>
          <p:cNvPr id="7" name="TextBox 6"/>
          <p:cNvSpPr txBox="1"/>
          <p:nvPr/>
        </p:nvSpPr>
        <p:spPr>
          <a:xfrm>
            <a:off x="4006082" y="2376400"/>
            <a:ext cx="1055097" cy="461665"/>
          </a:xfrm>
          <a:prstGeom prst="rect">
            <a:avLst/>
          </a:prstGeom>
          <a:noFill/>
        </p:spPr>
        <p:txBody>
          <a:bodyPr wrap="none" rtlCol="0">
            <a:spAutoFit/>
          </a:bodyPr>
          <a:lstStyle/>
          <a:p>
            <a:r>
              <a:rPr lang="en-US" sz="2400" dirty="0" smtClean="0"/>
              <a:t>glycine</a:t>
            </a:r>
            <a:endParaRPr lang="en-US" sz="2400" dirty="0"/>
          </a:p>
        </p:txBody>
      </p:sp>
      <p:sp>
        <p:nvSpPr>
          <p:cNvPr id="8" name="TextBox 7"/>
          <p:cNvSpPr txBox="1"/>
          <p:nvPr/>
        </p:nvSpPr>
        <p:spPr>
          <a:xfrm>
            <a:off x="1964462" y="2376400"/>
            <a:ext cx="1216198" cy="461665"/>
          </a:xfrm>
          <a:prstGeom prst="rect">
            <a:avLst/>
          </a:prstGeom>
          <a:noFill/>
        </p:spPr>
        <p:txBody>
          <a:bodyPr wrap="none" rtlCol="0">
            <a:spAutoFit/>
          </a:bodyPr>
          <a:lstStyle/>
          <a:p>
            <a:r>
              <a:rPr lang="en-US" sz="2400" dirty="0" smtClean="0"/>
              <a:t>cysteine</a:t>
            </a:r>
            <a:endParaRPr lang="en-US" sz="2400" dirty="0"/>
          </a:p>
        </p:txBody>
      </p:sp>
      <p:sp>
        <p:nvSpPr>
          <p:cNvPr id="9" name="TextBox 8"/>
          <p:cNvSpPr txBox="1"/>
          <p:nvPr/>
        </p:nvSpPr>
        <p:spPr>
          <a:xfrm>
            <a:off x="2094305" y="4716528"/>
            <a:ext cx="956512" cy="461665"/>
          </a:xfrm>
          <a:prstGeom prst="rect">
            <a:avLst/>
          </a:prstGeom>
          <a:noFill/>
        </p:spPr>
        <p:txBody>
          <a:bodyPr wrap="none" rtlCol="0">
            <a:spAutoFit/>
          </a:bodyPr>
          <a:lstStyle/>
          <a:p>
            <a:r>
              <a:rPr lang="en-US" sz="2400" dirty="0" smtClean="0"/>
              <a:t>sulfite</a:t>
            </a:r>
            <a:endParaRPr lang="en-US" sz="2400" dirty="0"/>
          </a:p>
        </p:txBody>
      </p:sp>
      <p:sp>
        <p:nvSpPr>
          <p:cNvPr id="10" name="TextBox 9"/>
          <p:cNvSpPr txBox="1"/>
          <p:nvPr/>
        </p:nvSpPr>
        <p:spPr>
          <a:xfrm>
            <a:off x="1423975" y="3546464"/>
            <a:ext cx="2297173" cy="461665"/>
          </a:xfrm>
          <a:prstGeom prst="rect">
            <a:avLst/>
          </a:prstGeom>
          <a:noFill/>
        </p:spPr>
        <p:txBody>
          <a:bodyPr wrap="none" rtlCol="0">
            <a:spAutoFit/>
          </a:bodyPr>
          <a:lstStyle/>
          <a:p>
            <a:r>
              <a:rPr lang="en-US" sz="2400" dirty="0" err="1"/>
              <a:t>c</a:t>
            </a:r>
            <a:r>
              <a:rPr lang="en-US" sz="2400" dirty="0" err="1" smtClean="0"/>
              <a:t>ysteinesulfinate</a:t>
            </a:r>
            <a:endParaRPr lang="en-US" sz="2400" dirty="0"/>
          </a:p>
        </p:txBody>
      </p:sp>
      <p:sp>
        <p:nvSpPr>
          <p:cNvPr id="11" name="TextBox 10"/>
          <p:cNvSpPr txBox="1"/>
          <p:nvPr/>
        </p:nvSpPr>
        <p:spPr>
          <a:xfrm>
            <a:off x="1589988" y="3071658"/>
            <a:ext cx="930188" cy="400110"/>
          </a:xfrm>
          <a:prstGeom prst="rect">
            <a:avLst/>
          </a:prstGeom>
          <a:noFill/>
        </p:spPr>
        <p:txBody>
          <a:bodyPr wrap="none" rtlCol="0">
            <a:spAutoFit/>
          </a:bodyPr>
          <a:lstStyle/>
          <a:p>
            <a:r>
              <a:rPr lang="en-US" sz="2000" dirty="0" smtClean="0"/>
              <a:t>oxygen</a:t>
            </a:r>
            <a:endParaRPr lang="en-US" sz="2000" dirty="0"/>
          </a:p>
        </p:txBody>
      </p:sp>
      <p:sp>
        <p:nvSpPr>
          <p:cNvPr id="12" name="TextBox 11"/>
          <p:cNvSpPr txBox="1"/>
          <p:nvPr/>
        </p:nvSpPr>
        <p:spPr>
          <a:xfrm>
            <a:off x="1861021" y="4150209"/>
            <a:ext cx="669023" cy="461665"/>
          </a:xfrm>
          <a:prstGeom prst="rect">
            <a:avLst/>
          </a:prstGeom>
          <a:noFill/>
        </p:spPr>
        <p:txBody>
          <a:bodyPr wrap="none" rtlCol="0">
            <a:spAutoFit/>
          </a:bodyPr>
          <a:lstStyle/>
          <a:p>
            <a:r>
              <a:rPr lang="en-US" sz="2400" b="1" dirty="0" smtClean="0"/>
              <a:t>AST</a:t>
            </a:r>
            <a:endParaRPr lang="en-US" sz="2400" b="1" dirty="0"/>
          </a:p>
        </p:txBody>
      </p:sp>
      <p:sp>
        <p:nvSpPr>
          <p:cNvPr id="14" name="TextBox 13"/>
          <p:cNvSpPr txBox="1"/>
          <p:nvPr/>
        </p:nvSpPr>
        <p:spPr>
          <a:xfrm>
            <a:off x="3721148" y="1375986"/>
            <a:ext cx="1624964" cy="461665"/>
          </a:xfrm>
          <a:prstGeom prst="rect">
            <a:avLst/>
          </a:prstGeom>
          <a:noFill/>
        </p:spPr>
        <p:txBody>
          <a:bodyPr wrap="none" rtlCol="0">
            <a:spAutoFit/>
          </a:bodyPr>
          <a:lstStyle/>
          <a:p>
            <a:r>
              <a:rPr lang="en-US" sz="2400" dirty="0" smtClean="0"/>
              <a:t>glutathione</a:t>
            </a:r>
            <a:endParaRPr lang="en-US" sz="2400" dirty="0"/>
          </a:p>
        </p:txBody>
      </p:sp>
      <p:sp>
        <p:nvSpPr>
          <p:cNvPr id="15" name="TextBox 14"/>
          <p:cNvSpPr txBox="1"/>
          <p:nvPr/>
        </p:nvSpPr>
        <p:spPr>
          <a:xfrm>
            <a:off x="1984224" y="5886592"/>
            <a:ext cx="1204902" cy="523220"/>
          </a:xfrm>
          <a:prstGeom prst="rect">
            <a:avLst/>
          </a:prstGeom>
          <a:noFill/>
        </p:spPr>
        <p:txBody>
          <a:bodyPr wrap="none" rtlCol="0">
            <a:spAutoFit/>
          </a:bodyPr>
          <a:lstStyle/>
          <a:p>
            <a:r>
              <a:rPr lang="en-US" sz="2800" b="1" dirty="0" smtClean="0"/>
              <a:t>sulfate</a:t>
            </a:r>
            <a:endParaRPr lang="en-US" sz="2800" b="1" dirty="0"/>
          </a:p>
        </p:txBody>
      </p:sp>
      <p:sp>
        <p:nvSpPr>
          <p:cNvPr id="16" name="TextBox 15"/>
          <p:cNvSpPr txBox="1"/>
          <p:nvPr/>
        </p:nvSpPr>
        <p:spPr>
          <a:xfrm>
            <a:off x="1491878" y="5210578"/>
            <a:ext cx="1028298" cy="707886"/>
          </a:xfrm>
          <a:prstGeom prst="rect">
            <a:avLst/>
          </a:prstGeom>
          <a:noFill/>
        </p:spPr>
        <p:txBody>
          <a:bodyPr wrap="square" rtlCol="0">
            <a:spAutoFit/>
          </a:bodyPr>
          <a:lstStyle/>
          <a:p>
            <a:pPr algn="r"/>
            <a:r>
              <a:rPr lang="en-US" sz="2000" dirty="0" smtClean="0"/>
              <a:t>Sulfite oxidase</a:t>
            </a:r>
            <a:endParaRPr lang="en-US" sz="2000" dirty="0"/>
          </a:p>
        </p:txBody>
      </p:sp>
      <p:sp>
        <p:nvSpPr>
          <p:cNvPr id="17" name="TextBox 16"/>
          <p:cNvSpPr txBox="1"/>
          <p:nvPr/>
        </p:nvSpPr>
        <p:spPr>
          <a:xfrm>
            <a:off x="-75721" y="2836260"/>
            <a:ext cx="2595897" cy="400110"/>
          </a:xfrm>
          <a:prstGeom prst="rect">
            <a:avLst/>
          </a:prstGeom>
          <a:noFill/>
        </p:spPr>
        <p:txBody>
          <a:bodyPr wrap="square" rtlCol="0">
            <a:spAutoFit/>
          </a:bodyPr>
          <a:lstStyle/>
          <a:p>
            <a:pPr algn="r"/>
            <a:r>
              <a:rPr lang="en-US" sz="2000" dirty="0" smtClean="0"/>
              <a:t>CDO</a:t>
            </a:r>
            <a:endParaRPr lang="en-US" sz="2000" dirty="0"/>
          </a:p>
        </p:txBody>
      </p:sp>
      <p:sp>
        <p:nvSpPr>
          <p:cNvPr id="18" name="TextBox 17"/>
          <p:cNvSpPr txBox="1"/>
          <p:nvPr/>
        </p:nvSpPr>
        <p:spPr>
          <a:xfrm>
            <a:off x="7480994" y="3885607"/>
            <a:ext cx="1363023" cy="461665"/>
          </a:xfrm>
          <a:prstGeom prst="rect">
            <a:avLst/>
          </a:prstGeom>
          <a:noFill/>
        </p:spPr>
        <p:txBody>
          <a:bodyPr wrap="none" rtlCol="0">
            <a:spAutoFit/>
          </a:bodyPr>
          <a:lstStyle/>
          <a:p>
            <a:r>
              <a:rPr lang="en-US" sz="2400" dirty="0" smtClean="0"/>
              <a:t>succinate</a:t>
            </a:r>
            <a:endParaRPr lang="en-US" sz="2400" dirty="0"/>
          </a:p>
        </p:txBody>
      </p:sp>
      <p:sp>
        <p:nvSpPr>
          <p:cNvPr id="19" name="TextBox 18"/>
          <p:cNvSpPr txBox="1"/>
          <p:nvPr/>
        </p:nvSpPr>
        <p:spPr>
          <a:xfrm>
            <a:off x="3990453" y="3661880"/>
            <a:ext cx="1086355" cy="461665"/>
          </a:xfrm>
          <a:prstGeom prst="rect">
            <a:avLst/>
          </a:prstGeom>
          <a:noFill/>
        </p:spPr>
        <p:txBody>
          <a:bodyPr wrap="none" rtlCol="0">
            <a:spAutoFit/>
          </a:bodyPr>
          <a:lstStyle/>
          <a:p>
            <a:r>
              <a:rPr lang="en-US" sz="2400" dirty="0" err="1" smtClean="0"/>
              <a:t>pyrrole</a:t>
            </a:r>
            <a:endParaRPr lang="en-US" sz="2400" dirty="0"/>
          </a:p>
        </p:txBody>
      </p:sp>
      <p:sp>
        <p:nvSpPr>
          <p:cNvPr id="20" name="TextBox 19"/>
          <p:cNvSpPr txBox="1"/>
          <p:nvPr/>
        </p:nvSpPr>
        <p:spPr>
          <a:xfrm>
            <a:off x="4024892" y="4816642"/>
            <a:ext cx="1030976" cy="523220"/>
          </a:xfrm>
          <a:prstGeom prst="rect">
            <a:avLst/>
          </a:prstGeom>
          <a:noFill/>
        </p:spPr>
        <p:txBody>
          <a:bodyPr wrap="none" rtlCol="0">
            <a:spAutoFit/>
          </a:bodyPr>
          <a:lstStyle/>
          <a:p>
            <a:r>
              <a:rPr lang="en-US" sz="2800" b="1" dirty="0" err="1" smtClean="0"/>
              <a:t>heme</a:t>
            </a:r>
            <a:endParaRPr lang="en-US" sz="2800" b="1" dirty="0"/>
          </a:p>
        </p:txBody>
      </p:sp>
      <p:cxnSp>
        <p:nvCxnSpPr>
          <p:cNvPr id="22" name="Straight Arrow Connector 21"/>
          <p:cNvCxnSpPr/>
          <p:nvPr/>
        </p:nvCxnSpPr>
        <p:spPr>
          <a:xfrm>
            <a:off x="2572561" y="2838065"/>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572561" y="3997651"/>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572561" y="5188150"/>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533630" y="2968176"/>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533630" y="4206231"/>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533630" y="1837651"/>
            <a:ext cx="1" cy="708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7387476" y="2633023"/>
            <a:ext cx="597616" cy="392153"/>
          </a:xfrm>
          <a:custGeom>
            <a:avLst/>
            <a:gdLst>
              <a:gd name="connsiteX0" fmla="*/ 0 w 597616"/>
              <a:gd name="connsiteY0" fmla="*/ 0 h 392153"/>
              <a:gd name="connsiteX1" fmla="*/ 485563 w 597616"/>
              <a:gd name="connsiteY1" fmla="*/ 112044 h 392153"/>
              <a:gd name="connsiteX2" fmla="*/ 597616 w 597616"/>
              <a:gd name="connsiteY2" fmla="*/ 392153 h 392153"/>
            </a:gdLst>
            <a:ahLst/>
            <a:cxnLst>
              <a:cxn ang="0">
                <a:pos x="connsiteX0" y="connsiteY0"/>
              </a:cxn>
              <a:cxn ang="0">
                <a:pos x="connsiteX1" y="connsiteY1"/>
              </a:cxn>
              <a:cxn ang="0">
                <a:pos x="connsiteX2" y="connsiteY2"/>
              </a:cxn>
            </a:cxnLst>
            <a:rect l="l" t="t" r="r" b="b"/>
            <a:pathLst>
              <a:path w="597616" h="392153">
                <a:moveTo>
                  <a:pt x="0" y="0"/>
                </a:moveTo>
                <a:cubicBezTo>
                  <a:pt x="192980" y="23342"/>
                  <a:pt x="385960" y="46685"/>
                  <a:pt x="485563" y="112044"/>
                </a:cubicBezTo>
                <a:cubicBezTo>
                  <a:pt x="585166" y="177403"/>
                  <a:pt x="597616" y="392153"/>
                  <a:pt x="597616" y="392153"/>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Arrow Connector 31"/>
          <p:cNvCxnSpPr/>
          <p:nvPr/>
        </p:nvCxnSpPr>
        <p:spPr>
          <a:xfrm>
            <a:off x="8078469" y="3415746"/>
            <a:ext cx="18675" cy="4698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Freeform 32"/>
          <p:cNvSpPr/>
          <p:nvPr/>
        </p:nvSpPr>
        <p:spPr>
          <a:xfrm>
            <a:off x="7611577" y="4332350"/>
            <a:ext cx="466888" cy="587310"/>
          </a:xfrm>
          <a:custGeom>
            <a:avLst/>
            <a:gdLst>
              <a:gd name="connsiteX0" fmla="*/ 466888 w 466888"/>
              <a:gd name="connsiteY0" fmla="*/ 0 h 587310"/>
              <a:gd name="connsiteX1" fmla="*/ 373511 w 466888"/>
              <a:gd name="connsiteY1" fmla="*/ 522870 h 587310"/>
              <a:gd name="connsiteX2" fmla="*/ 0 w 466888"/>
              <a:gd name="connsiteY2" fmla="*/ 578892 h 587310"/>
            </a:gdLst>
            <a:ahLst/>
            <a:cxnLst>
              <a:cxn ang="0">
                <a:pos x="connsiteX0" y="connsiteY0"/>
              </a:cxn>
              <a:cxn ang="0">
                <a:pos x="connsiteX1" y="connsiteY1"/>
              </a:cxn>
              <a:cxn ang="0">
                <a:pos x="connsiteX2" y="connsiteY2"/>
              </a:cxn>
            </a:cxnLst>
            <a:rect l="l" t="t" r="r" b="b"/>
            <a:pathLst>
              <a:path w="466888" h="587310">
                <a:moveTo>
                  <a:pt x="466888" y="0"/>
                </a:moveTo>
                <a:cubicBezTo>
                  <a:pt x="459107" y="213194"/>
                  <a:pt x="451326" y="426388"/>
                  <a:pt x="373511" y="522870"/>
                </a:cubicBezTo>
                <a:cubicBezTo>
                  <a:pt x="295696" y="619352"/>
                  <a:pt x="0" y="578892"/>
                  <a:pt x="0" y="578892"/>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5061180" y="3885607"/>
            <a:ext cx="1523242" cy="502765"/>
          </a:xfrm>
          <a:custGeom>
            <a:avLst/>
            <a:gdLst>
              <a:gd name="connsiteX0" fmla="*/ 1269935 w 1269935"/>
              <a:gd name="connsiteY0" fmla="*/ 501429 h 501429"/>
              <a:gd name="connsiteX1" fmla="*/ 690994 w 1269935"/>
              <a:gd name="connsiteY1" fmla="*/ 34581 h 501429"/>
              <a:gd name="connsiteX2" fmla="*/ 0 w 1269935"/>
              <a:gd name="connsiteY2" fmla="*/ 34581 h 501429"/>
            </a:gdLst>
            <a:ahLst/>
            <a:cxnLst>
              <a:cxn ang="0">
                <a:pos x="connsiteX0" y="connsiteY0"/>
              </a:cxn>
              <a:cxn ang="0">
                <a:pos x="connsiteX1" y="connsiteY1"/>
              </a:cxn>
              <a:cxn ang="0">
                <a:pos x="connsiteX2" y="connsiteY2"/>
              </a:cxn>
            </a:cxnLst>
            <a:rect l="l" t="t" r="r" b="b"/>
            <a:pathLst>
              <a:path w="1269935" h="501429">
                <a:moveTo>
                  <a:pt x="1269935" y="501429"/>
                </a:moveTo>
                <a:cubicBezTo>
                  <a:pt x="1086292" y="306909"/>
                  <a:pt x="902650" y="112389"/>
                  <a:pt x="690994" y="34581"/>
                </a:cubicBezTo>
                <a:cubicBezTo>
                  <a:pt x="479338" y="-43227"/>
                  <a:pt x="0" y="34581"/>
                  <a:pt x="0" y="34581"/>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3222828" y="1811370"/>
            <a:ext cx="1213909" cy="840327"/>
          </a:xfrm>
          <a:custGeom>
            <a:avLst/>
            <a:gdLst>
              <a:gd name="connsiteX0" fmla="*/ 1213909 w 1213909"/>
              <a:gd name="connsiteY0" fmla="*/ 0 h 840327"/>
              <a:gd name="connsiteX1" fmla="*/ 784372 w 1213909"/>
              <a:gd name="connsiteY1" fmla="*/ 578892 h 840327"/>
              <a:gd name="connsiteX2" fmla="*/ 0 w 1213909"/>
              <a:gd name="connsiteY2" fmla="*/ 840327 h 840327"/>
            </a:gdLst>
            <a:ahLst/>
            <a:cxnLst>
              <a:cxn ang="0">
                <a:pos x="connsiteX0" y="connsiteY0"/>
              </a:cxn>
              <a:cxn ang="0">
                <a:pos x="connsiteX1" y="connsiteY1"/>
              </a:cxn>
              <a:cxn ang="0">
                <a:pos x="connsiteX2" y="connsiteY2"/>
              </a:cxn>
            </a:cxnLst>
            <a:rect l="l" t="t" r="r" b="b"/>
            <a:pathLst>
              <a:path w="1213909" h="840327">
                <a:moveTo>
                  <a:pt x="1213909" y="0"/>
                </a:moveTo>
                <a:cubicBezTo>
                  <a:pt x="1100299" y="219419"/>
                  <a:pt x="986690" y="438838"/>
                  <a:pt x="784372" y="578892"/>
                </a:cubicBezTo>
                <a:cubicBezTo>
                  <a:pt x="582054" y="718947"/>
                  <a:pt x="0" y="840327"/>
                  <a:pt x="0" y="840327"/>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flipH="1">
            <a:off x="4707531" y="1805486"/>
            <a:ext cx="1213909" cy="840327"/>
          </a:xfrm>
          <a:custGeom>
            <a:avLst/>
            <a:gdLst>
              <a:gd name="connsiteX0" fmla="*/ 1213909 w 1213909"/>
              <a:gd name="connsiteY0" fmla="*/ 0 h 840327"/>
              <a:gd name="connsiteX1" fmla="*/ 784372 w 1213909"/>
              <a:gd name="connsiteY1" fmla="*/ 578892 h 840327"/>
              <a:gd name="connsiteX2" fmla="*/ 0 w 1213909"/>
              <a:gd name="connsiteY2" fmla="*/ 840327 h 840327"/>
            </a:gdLst>
            <a:ahLst/>
            <a:cxnLst>
              <a:cxn ang="0">
                <a:pos x="connsiteX0" y="connsiteY0"/>
              </a:cxn>
              <a:cxn ang="0">
                <a:pos x="connsiteX1" y="connsiteY1"/>
              </a:cxn>
              <a:cxn ang="0">
                <a:pos x="connsiteX2" y="connsiteY2"/>
              </a:cxn>
            </a:cxnLst>
            <a:rect l="l" t="t" r="r" b="b"/>
            <a:pathLst>
              <a:path w="1213909" h="840327">
                <a:moveTo>
                  <a:pt x="1213909" y="0"/>
                </a:moveTo>
                <a:cubicBezTo>
                  <a:pt x="1100299" y="219419"/>
                  <a:pt x="986690" y="438838"/>
                  <a:pt x="784372" y="578892"/>
                </a:cubicBezTo>
                <a:cubicBezTo>
                  <a:pt x="582054" y="718947"/>
                  <a:pt x="0" y="840327"/>
                  <a:pt x="0" y="840327"/>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5076808" y="1914734"/>
            <a:ext cx="723275" cy="461665"/>
          </a:xfrm>
          <a:prstGeom prst="rect">
            <a:avLst/>
          </a:prstGeom>
          <a:noFill/>
        </p:spPr>
        <p:txBody>
          <a:bodyPr wrap="none" rtlCol="0">
            <a:spAutoFit/>
          </a:bodyPr>
          <a:lstStyle/>
          <a:p>
            <a:r>
              <a:rPr lang="en-US" sz="2400" b="1" dirty="0" smtClean="0"/>
              <a:t>GGT</a:t>
            </a:r>
            <a:endParaRPr lang="en-US" sz="2400" b="1" dirty="0"/>
          </a:p>
        </p:txBody>
      </p:sp>
      <p:sp>
        <p:nvSpPr>
          <p:cNvPr id="31" name="TextBox 30"/>
          <p:cNvSpPr txBox="1"/>
          <p:nvPr/>
        </p:nvSpPr>
        <p:spPr>
          <a:xfrm>
            <a:off x="16092" y="4520584"/>
            <a:ext cx="1948370" cy="461665"/>
          </a:xfrm>
          <a:prstGeom prst="rect">
            <a:avLst/>
          </a:prstGeom>
          <a:noFill/>
        </p:spPr>
        <p:txBody>
          <a:bodyPr wrap="none" rtlCol="0">
            <a:spAutoFit/>
          </a:bodyPr>
          <a:lstStyle/>
          <a:p>
            <a:r>
              <a:rPr lang="en-US" sz="2400" dirty="0" err="1" smtClean="0"/>
              <a:t>homocysteine</a:t>
            </a:r>
            <a:endParaRPr lang="en-US" sz="2400" dirty="0"/>
          </a:p>
        </p:txBody>
      </p:sp>
      <p:sp>
        <p:nvSpPr>
          <p:cNvPr id="34" name="TextBox 33"/>
          <p:cNvSpPr txBox="1"/>
          <p:nvPr/>
        </p:nvSpPr>
        <p:spPr>
          <a:xfrm>
            <a:off x="219174" y="5886592"/>
            <a:ext cx="1204902" cy="523220"/>
          </a:xfrm>
          <a:prstGeom prst="rect">
            <a:avLst/>
          </a:prstGeom>
          <a:noFill/>
        </p:spPr>
        <p:txBody>
          <a:bodyPr wrap="none" rtlCol="0">
            <a:spAutoFit/>
          </a:bodyPr>
          <a:lstStyle/>
          <a:p>
            <a:r>
              <a:rPr lang="en-US" sz="2800" b="1" dirty="0" smtClean="0"/>
              <a:t>sulfate</a:t>
            </a:r>
            <a:endParaRPr lang="en-US" sz="2800" b="1" dirty="0"/>
          </a:p>
        </p:txBody>
      </p:sp>
      <p:sp>
        <p:nvSpPr>
          <p:cNvPr id="2" name="Freeform 1"/>
          <p:cNvSpPr/>
          <p:nvPr/>
        </p:nvSpPr>
        <p:spPr>
          <a:xfrm>
            <a:off x="631594" y="2631852"/>
            <a:ext cx="1356432" cy="1877266"/>
          </a:xfrm>
          <a:custGeom>
            <a:avLst/>
            <a:gdLst>
              <a:gd name="connsiteX0" fmla="*/ 1356432 w 1356432"/>
              <a:gd name="connsiteY0" fmla="*/ 0 h 1877266"/>
              <a:gd name="connsiteX1" fmla="*/ 159935 w 1356432"/>
              <a:gd name="connsiteY1" fmla="*/ 368092 h 1877266"/>
              <a:gd name="connsiteX2" fmla="*/ 12674 w 1356432"/>
              <a:gd name="connsiteY2" fmla="*/ 1877266 h 1877266"/>
            </a:gdLst>
            <a:ahLst/>
            <a:cxnLst>
              <a:cxn ang="0">
                <a:pos x="connsiteX0" y="connsiteY0"/>
              </a:cxn>
              <a:cxn ang="0">
                <a:pos x="connsiteX1" y="connsiteY1"/>
              </a:cxn>
              <a:cxn ang="0">
                <a:pos x="connsiteX2" y="connsiteY2"/>
              </a:cxn>
            </a:cxnLst>
            <a:rect l="l" t="t" r="r" b="b"/>
            <a:pathLst>
              <a:path w="1356432" h="1877266">
                <a:moveTo>
                  <a:pt x="1356432" y="0"/>
                </a:moveTo>
                <a:cubicBezTo>
                  <a:pt x="870163" y="27607"/>
                  <a:pt x="383895" y="55214"/>
                  <a:pt x="159935" y="368092"/>
                </a:cubicBezTo>
                <a:cubicBezTo>
                  <a:pt x="-64025" y="680970"/>
                  <a:pt x="12674" y="1877266"/>
                  <a:pt x="12674" y="1877266"/>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681083" y="5061255"/>
            <a:ext cx="147261" cy="846609"/>
          </a:xfrm>
          <a:custGeom>
            <a:avLst/>
            <a:gdLst>
              <a:gd name="connsiteX0" fmla="*/ 0 w 147261"/>
              <a:gd name="connsiteY0" fmla="*/ 0 h 846609"/>
              <a:gd name="connsiteX1" fmla="*/ 147261 w 147261"/>
              <a:gd name="connsiteY1" fmla="*/ 846609 h 846609"/>
            </a:gdLst>
            <a:ahLst/>
            <a:cxnLst>
              <a:cxn ang="0">
                <a:pos x="connsiteX0" y="connsiteY0"/>
              </a:cxn>
              <a:cxn ang="0">
                <a:pos x="connsiteX1" y="connsiteY1"/>
              </a:cxn>
            </a:cxnLst>
            <a:rect l="l" t="t" r="r" b="b"/>
            <a:pathLst>
              <a:path w="147261" h="846609">
                <a:moveTo>
                  <a:pt x="0" y="0"/>
                </a:moveTo>
                <a:lnTo>
                  <a:pt x="147261" y="846609"/>
                </a:ln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124520" y="5255901"/>
            <a:ext cx="556563" cy="461665"/>
          </a:xfrm>
          <a:prstGeom prst="rect">
            <a:avLst/>
          </a:prstGeom>
          <a:noFill/>
        </p:spPr>
        <p:txBody>
          <a:bodyPr wrap="none" rtlCol="0">
            <a:spAutoFit/>
          </a:bodyPr>
          <a:lstStyle/>
          <a:p>
            <a:r>
              <a:rPr lang="en-US" sz="2400" b="1" dirty="0" smtClean="0"/>
              <a:t>O</a:t>
            </a:r>
            <a:r>
              <a:rPr lang="en-US" sz="2400" b="1" baseline="-25000" dirty="0" smtClean="0"/>
              <a:t>2</a:t>
            </a:r>
            <a:r>
              <a:rPr lang="en-US" sz="2400" b="1" baseline="30000" dirty="0" smtClean="0"/>
              <a:t>-</a:t>
            </a:r>
            <a:endParaRPr lang="en-US" sz="2400" b="1" baseline="30000" dirty="0"/>
          </a:p>
        </p:txBody>
      </p:sp>
      <p:sp>
        <p:nvSpPr>
          <p:cNvPr id="40" name="Title 1"/>
          <p:cNvSpPr>
            <a:spLocks noGrp="1"/>
          </p:cNvSpPr>
          <p:nvPr>
            <p:ph type="title"/>
          </p:nvPr>
        </p:nvSpPr>
        <p:spPr>
          <a:xfrm>
            <a:off x="457200" y="274638"/>
            <a:ext cx="8229600" cy="1143000"/>
          </a:xfrm>
        </p:spPr>
        <p:txBody>
          <a:bodyPr/>
          <a:lstStyle/>
          <a:p>
            <a:r>
              <a:rPr lang="en-US" b="1" dirty="0" smtClean="0"/>
              <a:t>The Real </a:t>
            </a:r>
            <a:r>
              <a:rPr lang="en-US" b="1" smtClean="0"/>
              <a:t>Reason for GGT?</a:t>
            </a:r>
            <a:endParaRPr lang="en-US" b="1" dirty="0">
              <a:solidFill>
                <a:srgbClr val="FF0000"/>
              </a:solidFill>
            </a:endParaRPr>
          </a:p>
        </p:txBody>
      </p:sp>
      <p:sp>
        <p:nvSpPr>
          <p:cNvPr id="41" name="TextBox 40"/>
          <p:cNvSpPr txBox="1"/>
          <p:nvPr/>
        </p:nvSpPr>
        <p:spPr>
          <a:xfrm>
            <a:off x="1883229" y="2184780"/>
            <a:ext cx="5279573" cy="1815882"/>
          </a:xfrm>
          <a:prstGeom prst="rect">
            <a:avLst/>
          </a:prstGeom>
          <a:solidFill>
            <a:srgbClr val="FFF68D"/>
          </a:solidFill>
          <a:ln>
            <a:solidFill>
              <a:srgbClr val="000000"/>
            </a:solidFill>
          </a:ln>
        </p:spPr>
        <p:txBody>
          <a:bodyPr wrap="square" rtlCol="0">
            <a:spAutoFit/>
          </a:bodyPr>
          <a:lstStyle/>
          <a:p>
            <a:pPr algn="ctr"/>
            <a:endParaRPr lang="en-US" sz="2800" dirty="0" smtClean="0"/>
          </a:p>
          <a:p>
            <a:pPr algn="ctr"/>
            <a:r>
              <a:rPr lang="en-US" sz="2800" dirty="0" smtClean="0"/>
              <a:t>Use Component Amino Acids to Synthesize Sulfate and </a:t>
            </a:r>
            <a:r>
              <a:rPr lang="en-US" sz="2800" dirty="0" err="1" smtClean="0"/>
              <a:t>Heme</a:t>
            </a:r>
            <a:r>
              <a:rPr lang="en-US" sz="2800" dirty="0" smtClean="0"/>
              <a:t>!</a:t>
            </a:r>
          </a:p>
          <a:p>
            <a:pPr algn="ctr"/>
            <a:endParaRPr lang="en-US" sz="2800" dirty="0"/>
          </a:p>
        </p:txBody>
      </p:sp>
    </p:spTree>
    <p:extLst>
      <p:ext uri="{BB962C8B-B14F-4D97-AF65-F5344CB8AC3E}">
        <p14:creationId xmlns:p14="http://schemas.microsoft.com/office/powerpoint/2010/main" val="75711135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14"/>
            <a:ext cx="8229600" cy="1143000"/>
          </a:xfrm>
        </p:spPr>
        <p:txBody>
          <a:bodyPr>
            <a:normAutofit fontScale="90000"/>
          </a:bodyPr>
          <a:lstStyle/>
          <a:p>
            <a:r>
              <a:rPr lang="en-US" b="1" dirty="0" smtClean="0"/>
              <a:t>Ferrous Iron in Lysosomes: </a:t>
            </a:r>
            <a:br>
              <a:rPr lang="en-US" b="1" dirty="0" smtClean="0"/>
            </a:br>
            <a:r>
              <a:rPr lang="en-US" b="1" dirty="0" smtClean="0"/>
              <a:t>Key Role in Cardiovascular Disease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sym typeface="Wingdings"/>
              </a:rPr>
              <a:t>Lysosomes in macrophages </a:t>
            </a:r>
            <a:r>
              <a:rPr lang="en-US" dirty="0" smtClean="0">
                <a:sym typeface="Wingdings"/>
              </a:rPr>
              <a:t>                                   recycle </a:t>
            </a:r>
            <a:r>
              <a:rPr lang="en-US" dirty="0">
                <a:sym typeface="Wingdings"/>
              </a:rPr>
              <a:t>iron in hemoglobin </a:t>
            </a:r>
            <a:r>
              <a:rPr lang="en-US" dirty="0" smtClean="0">
                <a:sym typeface="Wingdings"/>
              </a:rPr>
              <a:t>                                                    in </a:t>
            </a:r>
            <a:r>
              <a:rPr lang="en-US" dirty="0">
                <a:sym typeface="Wingdings"/>
              </a:rPr>
              <a:t>atherosclerotic </a:t>
            </a:r>
            <a:r>
              <a:rPr lang="en-US" dirty="0" smtClean="0">
                <a:sym typeface="Wingdings"/>
              </a:rPr>
              <a:t>plaque</a:t>
            </a:r>
            <a:endParaRPr lang="en-US" dirty="0" smtClean="0"/>
          </a:p>
          <a:p>
            <a:r>
              <a:rPr lang="en-US" dirty="0" smtClean="0"/>
              <a:t>Fe(II) </a:t>
            </a:r>
            <a:r>
              <a:rPr lang="en-US" dirty="0" smtClean="0">
                <a:sym typeface="Wingdings"/>
              </a:rPr>
              <a:t> superoxide via                                         Fenton reaction</a:t>
            </a:r>
          </a:p>
          <a:p>
            <a:pPr lvl="1"/>
            <a:r>
              <a:rPr lang="en-US" dirty="0" smtClean="0">
                <a:sym typeface="Wingdings"/>
              </a:rPr>
              <a:t>Superoxide damages cellular proteins and DNA</a:t>
            </a:r>
          </a:p>
          <a:p>
            <a:r>
              <a:rPr lang="en-US" dirty="0" smtClean="0">
                <a:sym typeface="Wingdings"/>
              </a:rPr>
              <a:t>Result: </a:t>
            </a:r>
            <a:r>
              <a:rPr lang="en-US" dirty="0" err="1" smtClean="0">
                <a:sym typeface="Wingdings"/>
              </a:rPr>
              <a:t>lipofuscin</a:t>
            </a:r>
            <a:r>
              <a:rPr lang="en-US" dirty="0" smtClean="0">
                <a:sym typeface="Wingdings"/>
              </a:rPr>
              <a:t> accumulation</a:t>
            </a:r>
          </a:p>
          <a:p>
            <a:pPr lvl="1"/>
            <a:r>
              <a:rPr lang="en-US" dirty="0" err="1" smtClean="0">
                <a:sym typeface="Wingdings"/>
              </a:rPr>
              <a:t>Lipofuscin</a:t>
            </a:r>
            <a:r>
              <a:rPr lang="en-US" dirty="0" smtClean="0">
                <a:sym typeface="Wingdings"/>
              </a:rPr>
              <a:t> accumulation reflects biological rather than chronological age</a:t>
            </a:r>
          </a:p>
        </p:txBody>
      </p:sp>
      <p:sp>
        <p:nvSpPr>
          <p:cNvPr id="7" name="TextBox 6"/>
          <p:cNvSpPr txBox="1"/>
          <p:nvPr/>
        </p:nvSpPr>
        <p:spPr>
          <a:xfrm>
            <a:off x="457200" y="6396335"/>
            <a:ext cx="8775171" cy="369332"/>
          </a:xfrm>
          <a:prstGeom prst="rect">
            <a:avLst/>
          </a:prstGeom>
          <a:noFill/>
        </p:spPr>
        <p:txBody>
          <a:bodyPr wrap="none" rtlCol="0">
            <a:spAutoFit/>
          </a:bodyPr>
          <a:lstStyle/>
          <a:p>
            <a:r>
              <a:rPr lang="en-US" dirty="0" smtClean="0">
                <a:solidFill>
                  <a:srgbClr val="FF0000"/>
                </a:solidFill>
              </a:rPr>
              <a:t>*</a:t>
            </a:r>
            <a:r>
              <a:rPr lang="en-US" dirty="0" smtClean="0"/>
              <a:t>T </a:t>
            </a:r>
            <a:r>
              <a:rPr lang="en-US" dirty="0" err="1" smtClean="0"/>
              <a:t>Kurz</a:t>
            </a:r>
            <a:r>
              <a:rPr lang="en-US" dirty="0" smtClean="0"/>
              <a:t> et al., The </a:t>
            </a:r>
            <a:r>
              <a:rPr lang="en-US" dirty="0"/>
              <a:t>International Journal of Biochemistry &amp; Cell Biology 43 (2011) 1686–1697 </a:t>
            </a:r>
          </a:p>
        </p:txBody>
      </p:sp>
      <p:pic>
        <p:nvPicPr>
          <p:cNvPr id="8" name="Picture 7" descr="lipofusc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874" y="1417638"/>
            <a:ext cx="3252721" cy="2594045"/>
          </a:xfrm>
          <a:prstGeom prst="rect">
            <a:avLst/>
          </a:prstGeom>
        </p:spPr>
      </p:pic>
      <p:sp>
        <p:nvSpPr>
          <p:cNvPr id="9" name="TextBox 8"/>
          <p:cNvSpPr txBox="1"/>
          <p:nvPr/>
        </p:nvSpPr>
        <p:spPr>
          <a:xfrm>
            <a:off x="6890154" y="1568083"/>
            <a:ext cx="1388421" cy="461665"/>
          </a:xfrm>
          <a:prstGeom prst="rect">
            <a:avLst/>
          </a:prstGeom>
          <a:solidFill>
            <a:srgbClr val="FFF68D"/>
          </a:solidFill>
          <a:ln>
            <a:solidFill>
              <a:schemeClr val="tx1"/>
            </a:solidFill>
          </a:ln>
        </p:spPr>
        <p:txBody>
          <a:bodyPr wrap="none" rtlCol="0">
            <a:spAutoFit/>
          </a:bodyPr>
          <a:lstStyle/>
          <a:p>
            <a:r>
              <a:rPr lang="en-US" sz="2400" dirty="0" err="1" smtClean="0"/>
              <a:t>lipofuscin</a:t>
            </a:r>
            <a:endParaRPr lang="en-US" sz="2400" dirty="0"/>
          </a:p>
        </p:txBody>
      </p:sp>
    </p:spTree>
    <p:extLst>
      <p:ext uri="{BB962C8B-B14F-4D97-AF65-F5344CB8AC3E}">
        <p14:creationId xmlns:p14="http://schemas.microsoft.com/office/powerpoint/2010/main" val="24224395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8932" y="2505670"/>
            <a:ext cx="794618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Sulfate and the </a:t>
            </a:r>
            <a:r>
              <a:rPr lang="en-US" sz="5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Glycocalyx</a:t>
            </a: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Picture 1" descr="sulfat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537632"/>
            <a:ext cx="1647517" cy="1680633"/>
          </a:xfrm>
          <a:prstGeom prst="rect">
            <a:avLst/>
          </a:prstGeom>
        </p:spPr>
      </p:pic>
      <p:pic>
        <p:nvPicPr>
          <p:cNvPr id="3" name="Picture 2" descr="glycocalyx_0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833" y="3716866"/>
            <a:ext cx="6718300" cy="2832100"/>
          </a:xfrm>
          <a:prstGeom prst="rect">
            <a:avLst/>
          </a:prstGeom>
        </p:spPr>
      </p:pic>
      <p:sp>
        <p:nvSpPr>
          <p:cNvPr id="5" name="TextBox 4"/>
          <p:cNvSpPr txBox="1"/>
          <p:nvPr/>
        </p:nvSpPr>
        <p:spPr>
          <a:xfrm>
            <a:off x="1829265" y="4841501"/>
            <a:ext cx="1653417" cy="707886"/>
          </a:xfrm>
          <a:prstGeom prst="rect">
            <a:avLst/>
          </a:prstGeom>
          <a:noFill/>
        </p:spPr>
        <p:txBody>
          <a:bodyPr wrap="none" rtlCol="0">
            <a:spAutoFit/>
          </a:bodyPr>
          <a:lstStyle/>
          <a:p>
            <a:pPr algn="ctr"/>
            <a:r>
              <a:rPr lang="en-US" sz="2000" b="1" dirty="0" smtClean="0">
                <a:solidFill>
                  <a:srgbClr val="FF0000"/>
                </a:solidFill>
              </a:rPr>
              <a:t>Artery</a:t>
            </a:r>
          </a:p>
          <a:p>
            <a:pPr algn="ctr"/>
            <a:r>
              <a:rPr lang="en-US" sz="2000" b="1" dirty="0" smtClean="0">
                <a:solidFill>
                  <a:srgbClr val="FF0000"/>
                </a:solidFill>
              </a:rPr>
              <a:t> Cross Section</a:t>
            </a:r>
            <a:endParaRPr lang="en-US" sz="2000" b="1" dirty="0">
              <a:solidFill>
                <a:srgbClr val="FF0000"/>
              </a:solidFill>
            </a:endParaRPr>
          </a:p>
        </p:txBody>
      </p:sp>
      <p:sp>
        <p:nvSpPr>
          <p:cNvPr id="6" name="TextBox 5"/>
          <p:cNvSpPr txBox="1"/>
          <p:nvPr/>
        </p:nvSpPr>
        <p:spPr>
          <a:xfrm>
            <a:off x="4756738" y="4133615"/>
            <a:ext cx="1826742" cy="400110"/>
          </a:xfrm>
          <a:prstGeom prst="rect">
            <a:avLst/>
          </a:prstGeom>
          <a:noFill/>
        </p:spPr>
        <p:txBody>
          <a:bodyPr wrap="none" rtlCol="0">
            <a:spAutoFit/>
          </a:bodyPr>
          <a:lstStyle/>
          <a:p>
            <a:pPr algn="ctr"/>
            <a:r>
              <a:rPr lang="en-US" sz="2000" b="1" dirty="0" smtClean="0">
                <a:solidFill>
                  <a:srgbClr val="FF0000"/>
                </a:solidFill>
              </a:rPr>
              <a:t>Expanded View</a:t>
            </a:r>
            <a:endParaRPr lang="en-US" sz="2000" b="1" dirty="0">
              <a:solidFill>
                <a:srgbClr val="FF0000"/>
              </a:solidFill>
            </a:endParaRPr>
          </a:p>
        </p:txBody>
      </p:sp>
    </p:spTree>
    <p:extLst>
      <p:ext uri="{BB962C8B-B14F-4D97-AF65-F5344CB8AC3E}">
        <p14:creationId xmlns:p14="http://schemas.microsoft.com/office/powerpoint/2010/main" val="324055063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4" y="58508"/>
            <a:ext cx="8585200" cy="1143000"/>
          </a:xfrm>
        </p:spPr>
        <p:txBody>
          <a:bodyPr>
            <a:normAutofit fontScale="90000"/>
          </a:bodyPr>
          <a:lstStyle/>
          <a:p>
            <a:r>
              <a:rPr lang="en-US" b="1" dirty="0" smtClean="0"/>
              <a:t>Heparin Protects from ROS due to Iron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72532" y="1109133"/>
            <a:ext cx="8229600" cy="4525963"/>
          </a:xfrm>
        </p:spPr>
        <p:txBody>
          <a:bodyPr/>
          <a:lstStyle/>
          <a:p>
            <a:pPr marL="0" indent="0">
              <a:buNone/>
            </a:pPr>
            <a:r>
              <a:rPr lang="en-US" dirty="0"/>
              <a:t>Free radical </a:t>
            </a:r>
            <a:r>
              <a:rPr lang="en-US" dirty="0" smtClean="0"/>
              <a:t>production (</a:t>
            </a:r>
            <a:r>
              <a:rPr lang="en-US" i="1" dirty="0" smtClean="0">
                <a:solidFill>
                  <a:srgbClr val="FF0000"/>
                </a:solidFill>
              </a:rPr>
              <a:t>Fenton </a:t>
            </a:r>
            <a:r>
              <a:rPr lang="en-US" dirty="0" smtClean="0"/>
              <a:t>reaction):</a:t>
            </a:r>
            <a:endParaRPr lang="en-US" dirty="0"/>
          </a:p>
          <a:p>
            <a:pPr marL="0" indent="0">
              <a:buNone/>
            </a:pPr>
            <a:r>
              <a:rPr lang="en-US" dirty="0" smtClean="0"/>
              <a:t>	Fe</a:t>
            </a:r>
            <a:r>
              <a:rPr lang="en-US" dirty="0"/>
              <a:t>(II) + 0</a:t>
            </a:r>
            <a:r>
              <a:rPr lang="en-US" baseline="-25000" dirty="0"/>
              <a:t>2</a:t>
            </a:r>
            <a:r>
              <a:rPr lang="en-US" dirty="0"/>
              <a:t> + 20H</a:t>
            </a:r>
            <a:r>
              <a:rPr lang="en-US" baseline="30000" dirty="0"/>
              <a:t>-</a:t>
            </a:r>
            <a:r>
              <a:rPr lang="en-US" dirty="0"/>
              <a:t> --&gt; Fe(III)(OH</a:t>
            </a:r>
            <a:r>
              <a:rPr lang="en-US" dirty="0" smtClean="0"/>
              <a:t>)</a:t>
            </a:r>
            <a:r>
              <a:rPr lang="en-US" baseline="-25000" dirty="0"/>
              <a:t> </a:t>
            </a:r>
            <a:r>
              <a:rPr lang="en-US" baseline="-25000" dirty="0" smtClean="0"/>
              <a:t>2</a:t>
            </a:r>
            <a:r>
              <a:rPr lang="en-US" dirty="0" smtClean="0"/>
              <a:t> </a:t>
            </a:r>
            <a:r>
              <a:rPr lang="en-US" dirty="0"/>
              <a:t>+ </a:t>
            </a:r>
            <a:r>
              <a:rPr lang="en-US" dirty="0" smtClean="0"/>
              <a:t>0</a:t>
            </a:r>
            <a:r>
              <a:rPr lang="en-US" baseline="-25000" dirty="0" smtClean="0"/>
              <a:t>2</a:t>
            </a:r>
            <a:r>
              <a:rPr lang="en-US" baseline="30000" dirty="0" smtClean="0"/>
              <a:t>-</a:t>
            </a:r>
            <a:endParaRPr lang="en-US" dirty="0"/>
          </a:p>
          <a:p>
            <a:endParaRPr lang="en-US" dirty="0"/>
          </a:p>
          <a:p>
            <a:pPr marL="0" indent="0">
              <a:buNone/>
            </a:pPr>
            <a:r>
              <a:rPr lang="en-US" dirty="0"/>
              <a:t>But, in the acid environment of heparin:</a:t>
            </a:r>
          </a:p>
          <a:p>
            <a:pPr marL="0" indent="0">
              <a:buNone/>
            </a:pPr>
            <a:r>
              <a:rPr lang="en-US" dirty="0" smtClean="0"/>
              <a:t>	4Fe</a:t>
            </a:r>
            <a:r>
              <a:rPr lang="en-US" dirty="0"/>
              <a:t>(II) + </a:t>
            </a:r>
            <a:r>
              <a:rPr lang="en-US" dirty="0" smtClean="0"/>
              <a:t>0</a:t>
            </a:r>
            <a:r>
              <a:rPr lang="en-US" baseline="-25000" dirty="0" smtClean="0"/>
              <a:t>2</a:t>
            </a:r>
            <a:r>
              <a:rPr lang="en-US" dirty="0" smtClean="0"/>
              <a:t> </a:t>
            </a:r>
            <a:r>
              <a:rPr lang="en-US" dirty="0"/>
              <a:t>+ 4H+ --&gt; 4Fe(III) + </a:t>
            </a:r>
            <a:r>
              <a:rPr lang="en-US" dirty="0" smtClean="0"/>
              <a:t>2H</a:t>
            </a:r>
            <a:r>
              <a:rPr lang="en-US" baseline="-25000" dirty="0" smtClean="0"/>
              <a:t>2</a:t>
            </a:r>
            <a:r>
              <a:rPr lang="en-US" dirty="0" smtClean="0"/>
              <a:t>0</a:t>
            </a:r>
            <a:endParaRPr lang="en-US" dirty="0"/>
          </a:p>
          <a:p>
            <a:endParaRPr lang="en-US" dirty="0"/>
          </a:p>
        </p:txBody>
      </p:sp>
      <p:pic>
        <p:nvPicPr>
          <p:cNvPr id="18" name="Content Placeholder 3" descr="heparan_sulfate.png"/>
          <p:cNvPicPr>
            <a:picLocks noChangeAspect="1"/>
          </p:cNvPicPr>
          <p:nvPr/>
        </p:nvPicPr>
        <p:blipFill>
          <a:blip r:embed="rId2"/>
          <a:srcRect l="-11781" r="-11781"/>
          <a:stretch>
            <a:fillRect/>
          </a:stretch>
        </p:blipFill>
        <p:spPr>
          <a:xfrm>
            <a:off x="2071687" y="4114802"/>
            <a:ext cx="4803245" cy="2641600"/>
          </a:xfrm>
          <a:prstGeom prst="rect">
            <a:avLst/>
          </a:prstGeom>
        </p:spPr>
      </p:pic>
      <p:sp>
        <p:nvSpPr>
          <p:cNvPr id="4" name="TextBox 3"/>
          <p:cNvSpPr txBox="1"/>
          <p:nvPr/>
        </p:nvSpPr>
        <p:spPr>
          <a:xfrm>
            <a:off x="7162803" y="854375"/>
            <a:ext cx="1569961" cy="461665"/>
          </a:xfrm>
          <a:prstGeom prst="rect">
            <a:avLst/>
          </a:prstGeom>
          <a:solidFill>
            <a:srgbClr val="FCFFBC"/>
          </a:solidFill>
          <a:ln>
            <a:solidFill>
              <a:schemeClr val="tx1"/>
            </a:solidFill>
          </a:ln>
        </p:spPr>
        <p:txBody>
          <a:bodyPr wrap="none" rtlCol="0">
            <a:spAutoFit/>
          </a:bodyPr>
          <a:lstStyle/>
          <a:p>
            <a:r>
              <a:rPr lang="en-US" sz="2400" dirty="0" smtClean="0"/>
              <a:t>superoxide</a:t>
            </a:r>
            <a:endParaRPr lang="en-US" sz="2400" dirty="0"/>
          </a:p>
        </p:txBody>
      </p:sp>
      <p:sp>
        <p:nvSpPr>
          <p:cNvPr id="6" name="TextBox 5"/>
          <p:cNvSpPr txBox="1"/>
          <p:nvPr/>
        </p:nvSpPr>
        <p:spPr>
          <a:xfrm>
            <a:off x="7061208" y="2598508"/>
            <a:ext cx="915635" cy="461665"/>
          </a:xfrm>
          <a:prstGeom prst="rect">
            <a:avLst/>
          </a:prstGeom>
          <a:solidFill>
            <a:srgbClr val="FCFFBC"/>
          </a:solidFill>
          <a:ln>
            <a:solidFill>
              <a:schemeClr val="tx1"/>
            </a:solidFill>
          </a:ln>
        </p:spPr>
        <p:txBody>
          <a:bodyPr wrap="none" rtlCol="0">
            <a:spAutoFit/>
          </a:bodyPr>
          <a:lstStyle/>
          <a:p>
            <a:r>
              <a:rPr lang="en-US" sz="2400" dirty="0" smtClean="0"/>
              <a:t>water</a:t>
            </a:r>
            <a:endParaRPr lang="en-US" sz="2400" dirty="0"/>
          </a:p>
        </p:txBody>
      </p:sp>
      <p:sp>
        <p:nvSpPr>
          <p:cNvPr id="8" name="Freeform 7"/>
          <p:cNvSpPr/>
          <p:nvPr/>
        </p:nvSpPr>
        <p:spPr>
          <a:xfrm>
            <a:off x="6874942" y="3060173"/>
            <a:ext cx="711200" cy="694267"/>
          </a:xfrm>
          <a:custGeom>
            <a:avLst/>
            <a:gdLst>
              <a:gd name="connsiteX0" fmla="*/ 711200 w 711200"/>
              <a:gd name="connsiteY0" fmla="*/ 0 h 694267"/>
              <a:gd name="connsiteX1" fmla="*/ 321733 w 711200"/>
              <a:gd name="connsiteY1" fmla="*/ 575734 h 694267"/>
              <a:gd name="connsiteX2" fmla="*/ 0 w 711200"/>
              <a:gd name="connsiteY2" fmla="*/ 694267 h 694267"/>
            </a:gdLst>
            <a:ahLst/>
            <a:cxnLst>
              <a:cxn ang="0">
                <a:pos x="connsiteX0" y="connsiteY0"/>
              </a:cxn>
              <a:cxn ang="0">
                <a:pos x="connsiteX1" y="connsiteY1"/>
              </a:cxn>
              <a:cxn ang="0">
                <a:pos x="connsiteX2" y="connsiteY2"/>
              </a:cxn>
            </a:cxnLst>
            <a:rect l="l" t="t" r="r" b="b"/>
            <a:pathLst>
              <a:path w="711200" h="694267">
                <a:moveTo>
                  <a:pt x="711200" y="0"/>
                </a:moveTo>
                <a:cubicBezTo>
                  <a:pt x="575733" y="230011"/>
                  <a:pt x="440266" y="460023"/>
                  <a:pt x="321733" y="575734"/>
                </a:cubicBezTo>
                <a:cubicBezTo>
                  <a:pt x="203200" y="691445"/>
                  <a:pt x="0" y="694267"/>
                  <a:pt x="0" y="694267"/>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128940" y="1337735"/>
            <a:ext cx="711200" cy="694267"/>
          </a:xfrm>
          <a:custGeom>
            <a:avLst/>
            <a:gdLst>
              <a:gd name="connsiteX0" fmla="*/ 711200 w 711200"/>
              <a:gd name="connsiteY0" fmla="*/ 0 h 694267"/>
              <a:gd name="connsiteX1" fmla="*/ 321733 w 711200"/>
              <a:gd name="connsiteY1" fmla="*/ 575734 h 694267"/>
              <a:gd name="connsiteX2" fmla="*/ 0 w 711200"/>
              <a:gd name="connsiteY2" fmla="*/ 694267 h 694267"/>
            </a:gdLst>
            <a:ahLst/>
            <a:cxnLst>
              <a:cxn ang="0">
                <a:pos x="connsiteX0" y="connsiteY0"/>
              </a:cxn>
              <a:cxn ang="0">
                <a:pos x="connsiteX1" y="connsiteY1"/>
              </a:cxn>
              <a:cxn ang="0">
                <a:pos x="connsiteX2" y="connsiteY2"/>
              </a:cxn>
            </a:cxnLst>
            <a:rect l="l" t="t" r="r" b="b"/>
            <a:pathLst>
              <a:path w="711200" h="694267">
                <a:moveTo>
                  <a:pt x="711200" y="0"/>
                </a:moveTo>
                <a:cubicBezTo>
                  <a:pt x="575733" y="230011"/>
                  <a:pt x="440266" y="460023"/>
                  <a:pt x="321733" y="575734"/>
                </a:cubicBezTo>
                <a:cubicBezTo>
                  <a:pt x="203200" y="691445"/>
                  <a:pt x="0" y="694267"/>
                  <a:pt x="0" y="694267"/>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852328" y="6474876"/>
            <a:ext cx="6214537" cy="707886"/>
          </a:xfrm>
          <a:prstGeom prst="rect">
            <a:avLst/>
          </a:prstGeom>
          <a:noFill/>
        </p:spPr>
        <p:txBody>
          <a:bodyPr wrap="square" rtlCol="0">
            <a:spAutoFit/>
          </a:bodyPr>
          <a:lstStyle/>
          <a:p>
            <a:r>
              <a:rPr lang="en-US" sz="2000" dirty="0" smtClean="0">
                <a:solidFill>
                  <a:srgbClr val="FF0000"/>
                </a:solidFill>
              </a:rPr>
              <a:t>*</a:t>
            </a:r>
            <a:r>
              <a:rPr lang="en-US" sz="2000" dirty="0" smtClean="0"/>
              <a:t>M.A</a:t>
            </a:r>
            <a:r>
              <a:rPr lang="en-US" sz="2000" dirty="0"/>
              <a:t>. Ross et al.,  </a:t>
            </a:r>
            <a:r>
              <a:rPr lang="en-US" sz="2000" dirty="0" err="1"/>
              <a:t>Biochem</a:t>
            </a:r>
            <a:r>
              <a:rPr lang="en-US" sz="2000" dirty="0"/>
              <a:t>. J. 1992, 286: 717-720.</a:t>
            </a:r>
          </a:p>
          <a:p>
            <a:endParaRPr lang="en-US" sz="2000" dirty="0"/>
          </a:p>
        </p:txBody>
      </p:sp>
    </p:spTree>
    <p:extLst>
      <p:ext uri="{BB962C8B-B14F-4D97-AF65-F5344CB8AC3E}">
        <p14:creationId xmlns:p14="http://schemas.microsoft.com/office/powerpoint/2010/main" val="705879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4" y="58508"/>
            <a:ext cx="8585200" cy="1143000"/>
          </a:xfrm>
        </p:spPr>
        <p:txBody>
          <a:bodyPr>
            <a:normAutofit fontScale="90000"/>
          </a:bodyPr>
          <a:lstStyle/>
          <a:p>
            <a:r>
              <a:rPr lang="en-US" b="1" dirty="0" smtClean="0"/>
              <a:t>Heparin Protects from ROS due to Iron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72532" y="1109133"/>
            <a:ext cx="8229600" cy="4525963"/>
          </a:xfrm>
        </p:spPr>
        <p:txBody>
          <a:bodyPr/>
          <a:lstStyle/>
          <a:p>
            <a:pPr marL="0" indent="0">
              <a:buNone/>
            </a:pPr>
            <a:r>
              <a:rPr lang="en-US" dirty="0"/>
              <a:t>Free radical </a:t>
            </a:r>
            <a:r>
              <a:rPr lang="en-US" dirty="0" smtClean="0"/>
              <a:t>production (</a:t>
            </a:r>
            <a:r>
              <a:rPr lang="en-US" i="1" dirty="0" smtClean="0">
                <a:solidFill>
                  <a:srgbClr val="FF0000"/>
                </a:solidFill>
              </a:rPr>
              <a:t>Fenton </a:t>
            </a:r>
            <a:r>
              <a:rPr lang="en-US" dirty="0" smtClean="0"/>
              <a:t>reaction):</a:t>
            </a:r>
            <a:endParaRPr lang="en-US" dirty="0"/>
          </a:p>
          <a:p>
            <a:pPr marL="0" indent="0">
              <a:buNone/>
            </a:pPr>
            <a:r>
              <a:rPr lang="en-US" dirty="0" smtClean="0"/>
              <a:t>	Fe</a:t>
            </a:r>
            <a:r>
              <a:rPr lang="en-US" dirty="0"/>
              <a:t>(II) + 0</a:t>
            </a:r>
            <a:r>
              <a:rPr lang="en-US" baseline="-25000" dirty="0"/>
              <a:t>2</a:t>
            </a:r>
            <a:r>
              <a:rPr lang="en-US" dirty="0"/>
              <a:t> + 20H</a:t>
            </a:r>
            <a:r>
              <a:rPr lang="en-US" baseline="30000" dirty="0"/>
              <a:t>-</a:t>
            </a:r>
            <a:r>
              <a:rPr lang="en-US" dirty="0"/>
              <a:t> --&gt; Fe(III)(OH</a:t>
            </a:r>
            <a:r>
              <a:rPr lang="en-US" dirty="0" smtClean="0"/>
              <a:t>)</a:t>
            </a:r>
            <a:r>
              <a:rPr lang="en-US" baseline="-25000" dirty="0"/>
              <a:t> </a:t>
            </a:r>
            <a:r>
              <a:rPr lang="en-US" baseline="-25000" dirty="0" smtClean="0"/>
              <a:t>2</a:t>
            </a:r>
            <a:r>
              <a:rPr lang="en-US" dirty="0" smtClean="0"/>
              <a:t> </a:t>
            </a:r>
            <a:r>
              <a:rPr lang="en-US" dirty="0"/>
              <a:t>+ </a:t>
            </a:r>
            <a:r>
              <a:rPr lang="en-US" dirty="0" smtClean="0"/>
              <a:t>0</a:t>
            </a:r>
            <a:r>
              <a:rPr lang="en-US" baseline="-25000" dirty="0" smtClean="0"/>
              <a:t>2</a:t>
            </a:r>
            <a:r>
              <a:rPr lang="en-US" baseline="30000" dirty="0" smtClean="0"/>
              <a:t>-</a:t>
            </a:r>
            <a:endParaRPr lang="en-US" dirty="0"/>
          </a:p>
          <a:p>
            <a:endParaRPr lang="en-US" dirty="0"/>
          </a:p>
          <a:p>
            <a:pPr marL="0" indent="0">
              <a:buNone/>
            </a:pPr>
            <a:r>
              <a:rPr lang="en-US" dirty="0"/>
              <a:t>But, in the acid environment of heparin:</a:t>
            </a:r>
          </a:p>
          <a:p>
            <a:pPr marL="0" indent="0">
              <a:buNone/>
            </a:pPr>
            <a:r>
              <a:rPr lang="en-US" dirty="0" smtClean="0"/>
              <a:t>	4Fe</a:t>
            </a:r>
            <a:r>
              <a:rPr lang="en-US" dirty="0"/>
              <a:t>(II) + </a:t>
            </a:r>
            <a:r>
              <a:rPr lang="en-US" dirty="0" smtClean="0"/>
              <a:t>0</a:t>
            </a:r>
            <a:r>
              <a:rPr lang="en-US" baseline="-25000" dirty="0" smtClean="0"/>
              <a:t>2</a:t>
            </a:r>
            <a:r>
              <a:rPr lang="en-US" dirty="0" smtClean="0"/>
              <a:t> </a:t>
            </a:r>
            <a:r>
              <a:rPr lang="en-US" dirty="0"/>
              <a:t>+ 4H+ --&gt; 4Fe(III) + </a:t>
            </a:r>
            <a:r>
              <a:rPr lang="en-US" dirty="0" smtClean="0"/>
              <a:t>2H</a:t>
            </a:r>
            <a:r>
              <a:rPr lang="en-US" baseline="-25000" dirty="0" smtClean="0"/>
              <a:t>2</a:t>
            </a:r>
            <a:r>
              <a:rPr lang="en-US" dirty="0" smtClean="0"/>
              <a:t>0</a:t>
            </a:r>
            <a:endParaRPr lang="en-US" dirty="0"/>
          </a:p>
          <a:p>
            <a:endParaRPr lang="en-US" dirty="0"/>
          </a:p>
        </p:txBody>
      </p:sp>
      <p:pic>
        <p:nvPicPr>
          <p:cNvPr id="18" name="Content Placeholder 3" descr="heparan_sulfate.png"/>
          <p:cNvPicPr>
            <a:picLocks noChangeAspect="1"/>
          </p:cNvPicPr>
          <p:nvPr/>
        </p:nvPicPr>
        <p:blipFill>
          <a:blip r:embed="rId3"/>
          <a:srcRect l="-11781" r="-11781"/>
          <a:stretch>
            <a:fillRect/>
          </a:stretch>
        </p:blipFill>
        <p:spPr>
          <a:xfrm>
            <a:off x="2071687" y="4114802"/>
            <a:ext cx="4803245" cy="2641600"/>
          </a:xfrm>
          <a:prstGeom prst="rect">
            <a:avLst/>
          </a:prstGeom>
        </p:spPr>
      </p:pic>
      <p:sp>
        <p:nvSpPr>
          <p:cNvPr id="4" name="TextBox 3"/>
          <p:cNvSpPr txBox="1"/>
          <p:nvPr/>
        </p:nvSpPr>
        <p:spPr>
          <a:xfrm>
            <a:off x="7162803" y="854375"/>
            <a:ext cx="1569961" cy="461665"/>
          </a:xfrm>
          <a:prstGeom prst="rect">
            <a:avLst/>
          </a:prstGeom>
          <a:solidFill>
            <a:srgbClr val="FCFFBC"/>
          </a:solidFill>
          <a:ln>
            <a:solidFill>
              <a:schemeClr val="tx1"/>
            </a:solidFill>
          </a:ln>
        </p:spPr>
        <p:txBody>
          <a:bodyPr wrap="none" rtlCol="0">
            <a:spAutoFit/>
          </a:bodyPr>
          <a:lstStyle/>
          <a:p>
            <a:r>
              <a:rPr lang="en-US" sz="2400" dirty="0" smtClean="0"/>
              <a:t>superoxide</a:t>
            </a:r>
            <a:endParaRPr lang="en-US" sz="2400" dirty="0"/>
          </a:p>
        </p:txBody>
      </p:sp>
      <p:sp>
        <p:nvSpPr>
          <p:cNvPr id="6" name="TextBox 5"/>
          <p:cNvSpPr txBox="1"/>
          <p:nvPr/>
        </p:nvSpPr>
        <p:spPr>
          <a:xfrm>
            <a:off x="7061208" y="2598508"/>
            <a:ext cx="915635" cy="461665"/>
          </a:xfrm>
          <a:prstGeom prst="rect">
            <a:avLst/>
          </a:prstGeom>
          <a:solidFill>
            <a:srgbClr val="FCFFBC"/>
          </a:solidFill>
          <a:ln>
            <a:solidFill>
              <a:schemeClr val="tx1"/>
            </a:solidFill>
          </a:ln>
        </p:spPr>
        <p:txBody>
          <a:bodyPr wrap="none" rtlCol="0">
            <a:spAutoFit/>
          </a:bodyPr>
          <a:lstStyle/>
          <a:p>
            <a:r>
              <a:rPr lang="en-US" sz="2400" dirty="0" smtClean="0"/>
              <a:t>water</a:t>
            </a:r>
            <a:endParaRPr lang="en-US" sz="2400" dirty="0"/>
          </a:p>
        </p:txBody>
      </p:sp>
      <p:sp>
        <p:nvSpPr>
          <p:cNvPr id="8" name="Freeform 7"/>
          <p:cNvSpPr/>
          <p:nvPr/>
        </p:nvSpPr>
        <p:spPr>
          <a:xfrm>
            <a:off x="6874942" y="3060173"/>
            <a:ext cx="711200" cy="694267"/>
          </a:xfrm>
          <a:custGeom>
            <a:avLst/>
            <a:gdLst>
              <a:gd name="connsiteX0" fmla="*/ 711200 w 711200"/>
              <a:gd name="connsiteY0" fmla="*/ 0 h 694267"/>
              <a:gd name="connsiteX1" fmla="*/ 321733 w 711200"/>
              <a:gd name="connsiteY1" fmla="*/ 575734 h 694267"/>
              <a:gd name="connsiteX2" fmla="*/ 0 w 711200"/>
              <a:gd name="connsiteY2" fmla="*/ 694267 h 694267"/>
            </a:gdLst>
            <a:ahLst/>
            <a:cxnLst>
              <a:cxn ang="0">
                <a:pos x="connsiteX0" y="connsiteY0"/>
              </a:cxn>
              <a:cxn ang="0">
                <a:pos x="connsiteX1" y="connsiteY1"/>
              </a:cxn>
              <a:cxn ang="0">
                <a:pos x="connsiteX2" y="connsiteY2"/>
              </a:cxn>
            </a:cxnLst>
            <a:rect l="l" t="t" r="r" b="b"/>
            <a:pathLst>
              <a:path w="711200" h="694267">
                <a:moveTo>
                  <a:pt x="711200" y="0"/>
                </a:moveTo>
                <a:cubicBezTo>
                  <a:pt x="575733" y="230011"/>
                  <a:pt x="440266" y="460023"/>
                  <a:pt x="321733" y="575734"/>
                </a:cubicBezTo>
                <a:cubicBezTo>
                  <a:pt x="203200" y="691445"/>
                  <a:pt x="0" y="694267"/>
                  <a:pt x="0" y="694267"/>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128940" y="1337735"/>
            <a:ext cx="711200" cy="694267"/>
          </a:xfrm>
          <a:custGeom>
            <a:avLst/>
            <a:gdLst>
              <a:gd name="connsiteX0" fmla="*/ 711200 w 711200"/>
              <a:gd name="connsiteY0" fmla="*/ 0 h 694267"/>
              <a:gd name="connsiteX1" fmla="*/ 321733 w 711200"/>
              <a:gd name="connsiteY1" fmla="*/ 575734 h 694267"/>
              <a:gd name="connsiteX2" fmla="*/ 0 w 711200"/>
              <a:gd name="connsiteY2" fmla="*/ 694267 h 694267"/>
            </a:gdLst>
            <a:ahLst/>
            <a:cxnLst>
              <a:cxn ang="0">
                <a:pos x="connsiteX0" y="connsiteY0"/>
              </a:cxn>
              <a:cxn ang="0">
                <a:pos x="connsiteX1" y="connsiteY1"/>
              </a:cxn>
              <a:cxn ang="0">
                <a:pos x="connsiteX2" y="connsiteY2"/>
              </a:cxn>
            </a:cxnLst>
            <a:rect l="l" t="t" r="r" b="b"/>
            <a:pathLst>
              <a:path w="711200" h="694267">
                <a:moveTo>
                  <a:pt x="711200" y="0"/>
                </a:moveTo>
                <a:cubicBezTo>
                  <a:pt x="575733" y="230011"/>
                  <a:pt x="440266" y="460023"/>
                  <a:pt x="321733" y="575734"/>
                </a:cubicBezTo>
                <a:cubicBezTo>
                  <a:pt x="203200" y="691445"/>
                  <a:pt x="0" y="694267"/>
                  <a:pt x="0" y="694267"/>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852328" y="6474876"/>
            <a:ext cx="6214537" cy="707886"/>
          </a:xfrm>
          <a:prstGeom prst="rect">
            <a:avLst/>
          </a:prstGeom>
          <a:noFill/>
        </p:spPr>
        <p:txBody>
          <a:bodyPr wrap="square" rtlCol="0">
            <a:spAutoFit/>
          </a:bodyPr>
          <a:lstStyle/>
          <a:p>
            <a:r>
              <a:rPr lang="en-US" sz="2000" dirty="0" smtClean="0">
                <a:solidFill>
                  <a:srgbClr val="FF0000"/>
                </a:solidFill>
              </a:rPr>
              <a:t>*</a:t>
            </a:r>
            <a:r>
              <a:rPr lang="en-US" sz="2000" dirty="0" smtClean="0"/>
              <a:t>M.A</a:t>
            </a:r>
            <a:r>
              <a:rPr lang="en-US" sz="2000" dirty="0"/>
              <a:t>. Ross et al.,  </a:t>
            </a:r>
            <a:r>
              <a:rPr lang="en-US" sz="2000" dirty="0" err="1"/>
              <a:t>Biochem</a:t>
            </a:r>
            <a:r>
              <a:rPr lang="en-US" sz="2000" dirty="0"/>
              <a:t>. J. 1992, 286: 717-720.</a:t>
            </a:r>
          </a:p>
          <a:p>
            <a:endParaRPr lang="en-US" sz="2000" dirty="0"/>
          </a:p>
        </p:txBody>
      </p:sp>
      <p:sp>
        <p:nvSpPr>
          <p:cNvPr id="5" name="TextBox 4"/>
          <p:cNvSpPr txBox="1"/>
          <p:nvPr/>
        </p:nvSpPr>
        <p:spPr>
          <a:xfrm>
            <a:off x="1883229" y="2184780"/>
            <a:ext cx="5279573" cy="1815882"/>
          </a:xfrm>
          <a:prstGeom prst="rect">
            <a:avLst/>
          </a:prstGeom>
          <a:solidFill>
            <a:srgbClr val="FFF68D"/>
          </a:solidFill>
          <a:ln>
            <a:solidFill>
              <a:srgbClr val="000000"/>
            </a:solidFill>
          </a:ln>
        </p:spPr>
        <p:txBody>
          <a:bodyPr wrap="square" rtlCol="0">
            <a:spAutoFit/>
          </a:bodyPr>
          <a:lstStyle/>
          <a:p>
            <a:pPr algn="ctr"/>
            <a:endParaRPr lang="en-US" sz="2800" dirty="0" smtClean="0"/>
          </a:p>
          <a:p>
            <a:pPr algn="ctr"/>
            <a:r>
              <a:rPr lang="en-US" sz="2800" dirty="0" smtClean="0"/>
              <a:t>Heparin taken up by lysosomes allows them to safely handle iron</a:t>
            </a:r>
          </a:p>
          <a:p>
            <a:pPr algn="ctr"/>
            <a:endParaRPr lang="en-US" sz="2800" dirty="0"/>
          </a:p>
        </p:txBody>
      </p:sp>
    </p:spTree>
    <p:extLst>
      <p:ext uri="{BB962C8B-B14F-4D97-AF65-F5344CB8AC3E}">
        <p14:creationId xmlns:p14="http://schemas.microsoft.com/office/powerpoint/2010/main" val="238325511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4" y="58508"/>
            <a:ext cx="8585200" cy="1143000"/>
          </a:xfrm>
        </p:spPr>
        <p:txBody>
          <a:bodyPr>
            <a:normAutofit fontScale="90000"/>
          </a:bodyPr>
          <a:lstStyle/>
          <a:p>
            <a:r>
              <a:rPr lang="en-US" b="1" dirty="0" smtClean="0"/>
              <a:t>Heparin Protects from ROS due to Iron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72532" y="1109133"/>
            <a:ext cx="8229600" cy="4525963"/>
          </a:xfrm>
        </p:spPr>
        <p:txBody>
          <a:bodyPr/>
          <a:lstStyle/>
          <a:p>
            <a:pPr marL="0" indent="0">
              <a:buNone/>
            </a:pPr>
            <a:r>
              <a:rPr lang="en-US" dirty="0"/>
              <a:t>Free radical </a:t>
            </a:r>
            <a:r>
              <a:rPr lang="en-US" dirty="0" smtClean="0"/>
              <a:t>production (</a:t>
            </a:r>
            <a:r>
              <a:rPr lang="en-US" i="1" dirty="0" smtClean="0">
                <a:solidFill>
                  <a:srgbClr val="FF0000"/>
                </a:solidFill>
              </a:rPr>
              <a:t>Fenton </a:t>
            </a:r>
            <a:r>
              <a:rPr lang="en-US" dirty="0" smtClean="0"/>
              <a:t>reaction):</a:t>
            </a:r>
            <a:endParaRPr lang="en-US" dirty="0"/>
          </a:p>
          <a:p>
            <a:pPr marL="0" indent="0">
              <a:buNone/>
            </a:pPr>
            <a:r>
              <a:rPr lang="en-US" dirty="0" smtClean="0"/>
              <a:t>	Fe</a:t>
            </a:r>
            <a:r>
              <a:rPr lang="en-US" dirty="0"/>
              <a:t>(II) + 0</a:t>
            </a:r>
            <a:r>
              <a:rPr lang="en-US" baseline="-25000" dirty="0"/>
              <a:t>2</a:t>
            </a:r>
            <a:r>
              <a:rPr lang="en-US" dirty="0"/>
              <a:t> + 20H</a:t>
            </a:r>
            <a:r>
              <a:rPr lang="en-US" baseline="30000" dirty="0"/>
              <a:t>-</a:t>
            </a:r>
            <a:r>
              <a:rPr lang="en-US" dirty="0"/>
              <a:t> --&gt; Fe(III)(OH</a:t>
            </a:r>
            <a:r>
              <a:rPr lang="en-US" dirty="0" smtClean="0"/>
              <a:t>)</a:t>
            </a:r>
            <a:r>
              <a:rPr lang="en-US" baseline="-25000" dirty="0"/>
              <a:t> </a:t>
            </a:r>
            <a:r>
              <a:rPr lang="en-US" baseline="-25000" dirty="0" smtClean="0"/>
              <a:t>2</a:t>
            </a:r>
            <a:r>
              <a:rPr lang="en-US" dirty="0" smtClean="0"/>
              <a:t> </a:t>
            </a:r>
            <a:r>
              <a:rPr lang="en-US" dirty="0"/>
              <a:t>+ </a:t>
            </a:r>
            <a:r>
              <a:rPr lang="en-US" dirty="0" smtClean="0"/>
              <a:t>0</a:t>
            </a:r>
            <a:r>
              <a:rPr lang="en-US" baseline="-25000" dirty="0" smtClean="0"/>
              <a:t>2</a:t>
            </a:r>
            <a:r>
              <a:rPr lang="en-US" baseline="30000" dirty="0" smtClean="0"/>
              <a:t>-</a:t>
            </a:r>
            <a:endParaRPr lang="en-US" dirty="0"/>
          </a:p>
          <a:p>
            <a:endParaRPr lang="en-US" dirty="0"/>
          </a:p>
          <a:p>
            <a:pPr marL="0" indent="0">
              <a:buNone/>
            </a:pPr>
            <a:r>
              <a:rPr lang="en-US" dirty="0"/>
              <a:t>But, in the acid environment of heparin:</a:t>
            </a:r>
          </a:p>
          <a:p>
            <a:pPr marL="0" indent="0">
              <a:buNone/>
            </a:pPr>
            <a:r>
              <a:rPr lang="en-US" dirty="0" smtClean="0"/>
              <a:t>	4Fe</a:t>
            </a:r>
            <a:r>
              <a:rPr lang="en-US" dirty="0"/>
              <a:t>(II) + </a:t>
            </a:r>
            <a:r>
              <a:rPr lang="en-US" dirty="0" smtClean="0"/>
              <a:t>0</a:t>
            </a:r>
            <a:r>
              <a:rPr lang="en-US" baseline="-25000" dirty="0" smtClean="0"/>
              <a:t>2</a:t>
            </a:r>
            <a:r>
              <a:rPr lang="en-US" dirty="0" smtClean="0"/>
              <a:t> </a:t>
            </a:r>
            <a:r>
              <a:rPr lang="en-US" dirty="0"/>
              <a:t>+ 4H+ --&gt; 4Fe(III) + </a:t>
            </a:r>
            <a:r>
              <a:rPr lang="en-US" dirty="0" smtClean="0"/>
              <a:t>2H</a:t>
            </a:r>
            <a:r>
              <a:rPr lang="en-US" baseline="-25000" dirty="0" smtClean="0"/>
              <a:t>2</a:t>
            </a:r>
            <a:r>
              <a:rPr lang="en-US" dirty="0" smtClean="0"/>
              <a:t>0</a:t>
            </a:r>
            <a:endParaRPr lang="en-US" dirty="0"/>
          </a:p>
          <a:p>
            <a:endParaRPr lang="en-US" dirty="0"/>
          </a:p>
        </p:txBody>
      </p:sp>
      <p:pic>
        <p:nvPicPr>
          <p:cNvPr id="18" name="Content Placeholder 3" descr="heparan_sulfate.png"/>
          <p:cNvPicPr>
            <a:picLocks noChangeAspect="1"/>
          </p:cNvPicPr>
          <p:nvPr/>
        </p:nvPicPr>
        <p:blipFill>
          <a:blip r:embed="rId3"/>
          <a:srcRect l="-11781" r="-11781"/>
          <a:stretch>
            <a:fillRect/>
          </a:stretch>
        </p:blipFill>
        <p:spPr>
          <a:xfrm>
            <a:off x="2071687" y="4114802"/>
            <a:ext cx="4803245" cy="2641600"/>
          </a:xfrm>
          <a:prstGeom prst="rect">
            <a:avLst/>
          </a:prstGeom>
        </p:spPr>
      </p:pic>
      <p:sp>
        <p:nvSpPr>
          <p:cNvPr id="4" name="TextBox 3"/>
          <p:cNvSpPr txBox="1"/>
          <p:nvPr/>
        </p:nvSpPr>
        <p:spPr>
          <a:xfrm>
            <a:off x="7162803" y="854375"/>
            <a:ext cx="1569961" cy="461665"/>
          </a:xfrm>
          <a:prstGeom prst="rect">
            <a:avLst/>
          </a:prstGeom>
          <a:solidFill>
            <a:srgbClr val="FCFFBC"/>
          </a:solidFill>
          <a:ln>
            <a:solidFill>
              <a:schemeClr val="tx1"/>
            </a:solidFill>
          </a:ln>
        </p:spPr>
        <p:txBody>
          <a:bodyPr wrap="none" rtlCol="0">
            <a:spAutoFit/>
          </a:bodyPr>
          <a:lstStyle/>
          <a:p>
            <a:r>
              <a:rPr lang="en-US" sz="2400" dirty="0" smtClean="0"/>
              <a:t>superoxide</a:t>
            </a:r>
            <a:endParaRPr lang="en-US" sz="2400" dirty="0"/>
          </a:p>
        </p:txBody>
      </p:sp>
      <p:sp>
        <p:nvSpPr>
          <p:cNvPr id="6" name="TextBox 5"/>
          <p:cNvSpPr txBox="1"/>
          <p:nvPr/>
        </p:nvSpPr>
        <p:spPr>
          <a:xfrm>
            <a:off x="7061208" y="2598508"/>
            <a:ext cx="915635" cy="461665"/>
          </a:xfrm>
          <a:prstGeom prst="rect">
            <a:avLst/>
          </a:prstGeom>
          <a:solidFill>
            <a:srgbClr val="FCFFBC"/>
          </a:solidFill>
          <a:ln>
            <a:solidFill>
              <a:schemeClr val="tx1"/>
            </a:solidFill>
          </a:ln>
        </p:spPr>
        <p:txBody>
          <a:bodyPr wrap="none" rtlCol="0">
            <a:spAutoFit/>
          </a:bodyPr>
          <a:lstStyle/>
          <a:p>
            <a:r>
              <a:rPr lang="en-US" sz="2400" dirty="0" smtClean="0"/>
              <a:t>water</a:t>
            </a:r>
            <a:endParaRPr lang="en-US" sz="2400" dirty="0"/>
          </a:p>
        </p:txBody>
      </p:sp>
      <p:sp>
        <p:nvSpPr>
          <p:cNvPr id="8" name="Freeform 7"/>
          <p:cNvSpPr/>
          <p:nvPr/>
        </p:nvSpPr>
        <p:spPr>
          <a:xfrm>
            <a:off x="6874942" y="3060173"/>
            <a:ext cx="711200" cy="694267"/>
          </a:xfrm>
          <a:custGeom>
            <a:avLst/>
            <a:gdLst>
              <a:gd name="connsiteX0" fmla="*/ 711200 w 711200"/>
              <a:gd name="connsiteY0" fmla="*/ 0 h 694267"/>
              <a:gd name="connsiteX1" fmla="*/ 321733 w 711200"/>
              <a:gd name="connsiteY1" fmla="*/ 575734 h 694267"/>
              <a:gd name="connsiteX2" fmla="*/ 0 w 711200"/>
              <a:gd name="connsiteY2" fmla="*/ 694267 h 694267"/>
            </a:gdLst>
            <a:ahLst/>
            <a:cxnLst>
              <a:cxn ang="0">
                <a:pos x="connsiteX0" y="connsiteY0"/>
              </a:cxn>
              <a:cxn ang="0">
                <a:pos x="connsiteX1" y="connsiteY1"/>
              </a:cxn>
              <a:cxn ang="0">
                <a:pos x="connsiteX2" y="connsiteY2"/>
              </a:cxn>
            </a:cxnLst>
            <a:rect l="l" t="t" r="r" b="b"/>
            <a:pathLst>
              <a:path w="711200" h="694267">
                <a:moveTo>
                  <a:pt x="711200" y="0"/>
                </a:moveTo>
                <a:cubicBezTo>
                  <a:pt x="575733" y="230011"/>
                  <a:pt x="440266" y="460023"/>
                  <a:pt x="321733" y="575734"/>
                </a:cubicBezTo>
                <a:cubicBezTo>
                  <a:pt x="203200" y="691445"/>
                  <a:pt x="0" y="694267"/>
                  <a:pt x="0" y="694267"/>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128940" y="1337735"/>
            <a:ext cx="711200" cy="694267"/>
          </a:xfrm>
          <a:custGeom>
            <a:avLst/>
            <a:gdLst>
              <a:gd name="connsiteX0" fmla="*/ 711200 w 711200"/>
              <a:gd name="connsiteY0" fmla="*/ 0 h 694267"/>
              <a:gd name="connsiteX1" fmla="*/ 321733 w 711200"/>
              <a:gd name="connsiteY1" fmla="*/ 575734 h 694267"/>
              <a:gd name="connsiteX2" fmla="*/ 0 w 711200"/>
              <a:gd name="connsiteY2" fmla="*/ 694267 h 694267"/>
            </a:gdLst>
            <a:ahLst/>
            <a:cxnLst>
              <a:cxn ang="0">
                <a:pos x="connsiteX0" y="connsiteY0"/>
              </a:cxn>
              <a:cxn ang="0">
                <a:pos x="connsiteX1" y="connsiteY1"/>
              </a:cxn>
              <a:cxn ang="0">
                <a:pos x="connsiteX2" y="connsiteY2"/>
              </a:cxn>
            </a:cxnLst>
            <a:rect l="l" t="t" r="r" b="b"/>
            <a:pathLst>
              <a:path w="711200" h="694267">
                <a:moveTo>
                  <a:pt x="711200" y="0"/>
                </a:moveTo>
                <a:cubicBezTo>
                  <a:pt x="575733" y="230011"/>
                  <a:pt x="440266" y="460023"/>
                  <a:pt x="321733" y="575734"/>
                </a:cubicBezTo>
                <a:cubicBezTo>
                  <a:pt x="203200" y="691445"/>
                  <a:pt x="0" y="694267"/>
                  <a:pt x="0" y="694267"/>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852328" y="6474876"/>
            <a:ext cx="6214537" cy="707886"/>
          </a:xfrm>
          <a:prstGeom prst="rect">
            <a:avLst/>
          </a:prstGeom>
          <a:noFill/>
        </p:spPr>
        <p:txBody>
          <a:bodyPr wrap="square" rtlCol="0">
            <a:spAutoFit/>
          </a:bodyPr>
          <a:lstStyle/>
          <a:p>
            <a:r>
              <a:rPr lang="en-US" sz="2000" dirty="0" smtClean="0">
                <a:solidFill>
                  <a:srgbClr val="FF0000"/>
                </a:solidFill>
              </a:rPr>
              <a:t>*</a:t>
            </a:r>
            <a:r>
              <a:rPr lang="en-US" sz="2000" dirty="0" smtClean="0"/>
              <a:t>M.A</a:t>
            </a:r>
            <a:r>
              <a:rPr lang="en-US" sz="2000" dirty="0"/>
              <a:t>. Ross et al.,  </a:t>
            </a:r>
            <a:r>
              <a:rPr lang="en-US" sz="2000" dirty="0" err="1"/>
              <a:t>Biochem</a:t>
            </a:r>
            <a:r>
              <a:rPr lang="en-US" sz="2000" dirty="0"/>
              <a:t>. J. 1992, 286: 717-720.</a:t>
            </a:r>
          </a:p>
          <a:p>
            <a:endParaRPr lang="en-US" sz="2000" dirty="0"/>
          </a:p>
        </p:txBody>
      </p:sp>
      <p:sp>
        <p:nvSpPr>
          <p:cNvPr id="5" name="TextBox 4"/>
          <p:cNvSpPr txBox="1"/>
          <p:nvPr/>
        </p:nvSpPr>
        <p:spPr>
          <a:xfrm>
            <a:off x="1003371" y="2199721"/>
            <a:ext cx="6836769" cy="1754327"/>
          </a:xfrm>
          <a:prstGeom prst="rect">
            <a:avLst/>
          </a:prstGeom>
          <a:solidFill>
            <a:srgbClr val="FFF68D"/>
          </a:solidFill>
          <a:ln>
            <a:solidFill>
              <a:srgbClr val="000000"/>
            </a:solidFill>
          </a:ln>
        </p:spPr>
        <p:txBody>
          <a:bodyPr wrap="square" rtlCol="0">
            <a:spAutoFit/>
          </a:bodyPr>
          <a:lstStyle/>
          <a:p>
            <a:pPr algn="ctr"/>
            <a:endParaRPr lang="en-US" sz="3600" dirty="0" smtClean="0"/>
          </a:p>
          <a:p>
            <a:pPr algn="ctr"/>
            <a:r>
              <a:rPr lang="en-US" sz="3600" dirty="0" smtClean="0"/>
              <a:t>Heparin is loaded with sulfates!!</a:t>
            </a:r>
          </a:p>
          <a:p>
            <a:pPr algn="ctr"/>
            <a:endParaRPr lang="en-US" sz="3600" dirty="0"/>
          </a:p>
        </p:txBody>
      </p:sp>
      <p:grpSp>
        <p:nvGrpSpPr>
          <p:cNvPr id="11" name="Group 10"/>
          <p:cNvGrpSpPr/>
          <p:nvPr/>
        </p:nvGrpSpPr>
        <p:grpSpPr>
          <a:xfrm>
            <a:off x="3047999" y="4051302"/>
            <a:ext cx="3162301" cy="2548763"/>
            <a:chOff x="3047999" y="4051302"/>
            <a:chExt cx="3162301" cy="2548763"/>
          </a:xfrm>
        </p:grpSpPr>
        <p:sp>
          <p:nvSpPr>
            <p:cNvPr id="7" name="Freeform 6"/>
            <p:cNvSpPr/>
            <p:nvPr/>
          </p:nvSpPr>
          <p:spPr>
            <a:xfrm>
              <a:off x="3783574" y="5437039"/>
              <a:ext cx="677437" cy="583164"/>
            </a:xfrm>
            <a:custGeom>
              <a:avLst/>
              <a:gdLst>
                <a:gd name="connsiteX0" fmla="*/ 331226 w 677437"/>
                <a:gd name="connsiteY0" fmla="*/ 36661 h 583164"/>
                <a:gd name="connsiteX1" fmla="*/ 26426 w 677437"/>
                <a:gd name="connsiteY1" fmla="*/ 36661 h 583164"/>
                <a:gd name="connsiteX2" fmla="*/ 51826 w 677437"/>
                <a:gd name="connsiteY2" fmla="*/ 417661 h 583164"/>
                <a:gd name="connsiteX3" fmla="*/ 343926 w 677437"/>
                <a:gd name="connsiteY3" fmla="*/ 582761 h 583164"/>
                <a:gd name="connsiteX4" fmla="*/ 636026 w 677437"/>
                <a:gd name="connsiteY4" fmla="*/ 455761 h 583164"/>
                <a:gd name="connsiteX5" fmla="*/ 636026 w 677437"/>
                <a:gd name="connsiteY5" fmla="*/ 201761 h 583164"/>
                <a:gd name="connsiteX6" fmla="*/ 267726 w 677437"/>
                <a:gd name="connsiteY6" fmla="*/ 23961 h 583164"/>
                <a:gd name="connsiteX7" fmla="*/ 267726 w 677437"/>
                <a:gd name="connsiteY7" fmla="*/ 23961 h 58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37" h="583164">
                  <a:moveTo>
                    <a:pt x="331226" y="36661"/>
                  </a:moveTo>
                  <a:cubicBezTo>
                    <a:pt x="202109" y="4911"/>
                    <a:pt x="72993" y="-26839"/>
                    <a:pt x="26426" y="36661"/>
                  </a:cubicBezTo>
                  <a:cubicBezTo>
                    <a:pt x="-20141" y="100161"/>
                    <a:pt x="-1091" y="326644"/>
                    <a:pt x="51826" y="417661"/>
                  </a:cubicBezTo>
                  <a:cubicBezTo>
                    <a:pt x="104743" y="508678"/>
                    <a:pt x="246559" y="576411"/>
                    <a:pt x="343926" y="582761"/>
                  </a:cubicBezTo>
                  <a:cubicBezTo>
                    <a:pt x="441293" y="589111"/>
                    <a:pt x="587343" y="519261"/>
                    <a:pt x="636026" y="455761"/>
                  </a:cubicBezTo>
                  <a:cubicBezTo>
                    <a:pt x="684709" y="392261"/>
                    <a:pt x="697409" y="273728"/>
                    <a:pt x="636026" y="201761"/>
                  </a:cubicBezTo>
                  <a:cubicBezTo>
                    <a:pt x="574643" y="129794"/>
                    <a:pt x="267726" y="23961"/>
                    <a:pt x="267726" y="23961"/>
                  </a:cubicBezTo>
                  <a:lnTo>
                    <a:pt x="267726" y="23961"/>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4875774" y="5830220"/>
              <a:ext cx="677437" cy="756743"/>
            </a:xfrm>
            <a:custGeom>
              <a:avLst/>
              <a:gdLst>
                <a:gd name="connsiteX0" fmla="*/ 331226 w 677437"/>
                <a:gd name="connsiteY0" fmla="*/ 36661 h 583164"/>
                <a:gd name="connsiteX1" fmla="*/ 26426 w 677437"/>
                <a:gd name="connsiteY1" fmla="*/ 36661 h 583164"/>
                <a:gd name="connsiteX2" fmla="*/ 51826 w 677437"/>
                <a:gd name="connsiteY2" fmla="*/ 417661 h 583164"/>
                <a:gd name="connsiteX3" fmla="*/ 343926 w 677437"/>
                <a:gd name="connsiteY3" fmla="*/ 582761 h 583164"/>
                <a:gd name="connsiteX4" fmla="*/ 636026 w 677437"/>
                <a:gd name="connsiteY4" fmla="*/ 455761 h 583164"/>
                <a:gd name="connsiteX5" fmla="*/ 636026 w 677437"/>
                <a:gd name="connsiteY5" fmla="*/ 201761 h 583164"/>
                <a:gd name="connsiteX6" fmla="*/ 267726 w 677437"/>
                <a:gd name="connsiteY6" fmla="*/ 23961 h 583164"/>
                <a:gd name="connsiteX7" fmla="*/ 267726 w 677437"/>
                <a:gd name="connsiteY7" fmla="*/ 23961 h 58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37" h="583164">
                  <a:moveTo>
                    <a:pt x="331226" y="36661"/>
                  </a:moveTo>
                  <a:cubicBezTo>
                    <a:pt x="202109" y="4911"/>
                    <a:pt x="72993" y="-26839"/>
                    <a:pt x="26426" y="36661"/>
                  </a:cubicBezTo>
                  <a:cubicBezTo>
                    <a:pt x="-20141" y="100161"/>
                    <a:pt x="-1091" y="326644"/>
                    <a:pt x="51826" y="417661"/>
                  </a:cubicBezTo>
                  <a:cubicBezTo>
                    <a:pt x="104743" y="508678"/>
                    <a:pt x="246559" y="576411"/>
                    <a:pt x="343926" y="582761"/>
                  </a:cubicBezTo>
                  <a:cubicBezTo>
                    <a:pt x="441293" y="589111"/>
                    <a:pt x="587343" y="519261"/>
                    <a:pt x="636026" y="455761"/>
                  </a:cubicBezTo>
                  <a:cubicBezTo>
                    <a:pt x="684709" y="392261"/>
                    <a:pt x="697409" y="273728"/>
                    <a:pt x="636026" y="201761"/>
                  </a:cubicBezTo>
                  <a:cubicBezTo>
                    <a:pt x="574643" y="129794"/>
                    <a:pt x="267726" y="23961"/>
                    <a:pt x="267726" y="23961"/>
                  </a:cubicBezTo>
                  <a:lnTo>
                    <a:pt x="267726" y="23961"/>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239892" y="4650675"/>
              <a:ext cx="818008" cy="735564"/>
            </a:xfrm>
            <a:custGeom>
              <a:avLst/>
              <a:gdLst>
                <a:gd name="connsiteX0" fmla="*/ 331226 w 677437"/>
                <a:gd name="connsiteY0" fmla="*/ 36661 h 583164"/>
                <a:gd name="connsiteX1" fmla="*/ 26426 w 677437"/>
                <a:gd name="connsiteY1" fmla="*/ 36661 h 583164"/>
                <a:gd name="connsiteX2" fmla="*/ 51826 w 677437"/>
                <a:gd name="connsiteY2" fmla="*/ 417661 h 583164"/>
                <a:gd name="connsiteX3" fmla="*/ 343926 w 677437"/>
                <a:gd name="connsiteY3" fmla="*/ 582761 h 583164"/>
                <a:gd name="connsiteX4" fmla="*/ 636026 w 677437"/>
                <a:gd name="connsiteY4" fmla="*/ 455761 h 583164"/>
                <a:gd name="connsiteX5" fmla="*/ 636026 w 677437"/>
                <a:gd name="connsiteY5" fmla="*/ 201761 h 583164"/>
                <a:gd name="connsiteX6" fmla="*/ 267726 w 677437"/>
                <a:gd name="connsiteY6" fmla="*/ 23961 h 583164"/>
                <a:gd name="connsiteX7" fmla="*/ 267726 w 677437"/>
                <a:gd name="connsiteY7" fmla="*/ 23961 h 58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37" h="583164">
                  <a:moveTo>
                    <a:pt x="331226" y="36661"/>
                  </a:moveTo>
                  <a:cubicBezTo>
                    <a:pt x="202109" y="4911"/>
                    <a:pt x="72993" y="-26839"/>
                    <a:pt x="26426" y="36661"/>
                  </a:cubicBezTo>
                  <a:cubicBezTo>
                    <a:pt x="-20141" y="100161"/>
                    <a:pt x="-1091" y="326644"/>
                    <a:pt x="51826" y="417661"/>
                  </a:cubicBezTo>
                  <a:cubicBezTo>
                    <a:pt x="104743" y="508678"/>
                    <a:pt x="246559" y="576411"/>
                    <a:pt x="343926" y="582761"/>
                  </a:cubicBezTo>
                  <a:cubicBezTo>
                    <a:pt x="441293" y="589111"/>
                    <a:pt x="587343" y="519261"/>
                    <a:pt x="636026" y="455761"/>
                  </a:cubicBezTo>
                  <a:cubicBezTo>
                    <a:pt x="684709" y="392261"/>
                    <a:pt x="697409" y="273728"/>
                    <a:pt x="636026" y="201761"/>
                  </a:cubicBezTo>
                  <a:cubicBezTo>
                    <a:pt x="574643" y="129794"/>
                    <a:pt x="267726" y="23961"/>
                    <a:pt x="267726" y="23961"/>
                  </a:cubicBezTo>
                  <a:lnTo>
                    <a:pt x="267726" y="23961"/>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392292" y="6020202"/>
              <a:ext cx="818008" cy="579863"/>
            </a:xfrm>
            <a:custGeom>
              <a:avLst/>
              <a:gdLst>
                <a:gd name="connsiteX0" fmla="*/ 331226 w 677437"/>
                <a:gd name="connsiteY0" fmla="*/ 36661 h 583164"/>
                <a:gd name="connsiteX1" fmla="*/ 26426 w 677437"/>
                <a:gd name="connsiteY1" fmla="*/ 36661 h 583164"/>
                <a:gd name="connsiteX2" fmla="*/ 51826 w 677437"/>
                <a:gd name="connsiteY2" fmla="*/ 417661 h 583164"/>
                <a:gd name="connsiteX3" fmla="*/ 343926 w 677437"/>
                <a:gd name="connsiteY3" fmla="*/ 582761 h 583164"/>
                <a:gd name="connsiteX4" fmla="*/ 636026 w 677437"/>
                <a:gd name="connsiteY4" fmla="*/ 455761 h 583164"/>
                <a:gd name="connsiteX5" fmla="*/ 636026 w 677437"/>
                <a:gd name="connsiteY5" fmla="*/ 201761 h 583164"/>
                <a:gd name="connsiteX6" fmla="*/ 267726 w 677437"/>
                <a:gd name="connsiteY6" fmla="*/ 23961 h 583164"/>
                <a:gd name="connsiteX7" fmla="*/ 267726 w 677437"/>
                <a:gd name="connsiteY7" fmla="*/ 23961 h 58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37" h="583164">
                  <a:moveTo>
                    <a:pt x="331226" y="36661"/>
                  </a:moveTo>
                  <a:cubicBezTo>
                    <a:pt x="202109" y="4911"/>
                    <a:pt x="72993" y="-26839"/>
                    <a:pt x="26426" y="36661"/>
                  </a:cubicBezTo>
                  <a:cubicBezTo>
                    <a:pt x="-20141" y="100161"/>
                    <a:pt x="-1091" y="326644"/>
                    <a:pt x="51826" y="417661"/>
                  </a:cubicBezTo>
                  <a:cubicBezTo>
                    <a:pt x="104743" y="508678"/>
                    <a:pt x="246559" y="576411"/>
                    <a:pt x="343926" y="582761"/>
                  </a:cubicBezTo>
                  <a:cubicBezTo>
                    <a:pt x="441293" y="589111"/>
                    <a:pt x="587343" y="519261"/>
                    <a:pt x="636026" y="455761"/>
                  </a:cubicBezTo>
                  <a:cubicBezTo>
                    <a:pt x="684709" y="392261"/>
                    <a:pt x="697409" y="273728"/>
                    <a:pt x="636026" y="201761"/>
                  </a:cubicBezTo>
                  <a:cubicBezTo>
                    <a:pt x="574643" y="129794"/>
                    <a:pt x="267726" y="23961"/>
                    <a:pt x="267726" y="23961"/>
                  </a:cubicBezTo>
                  <a:lnTo>
                    <a:pt x="267726" y="23961"/>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3643003" y="4051302"/>
              <a:ext cx="818008" cy="735564"/>
            </a:xfrm>
            <a:custGeom>
              <a:avLst/>
              <a:gdLst>
                <a:gd name="connsiteX0" fmla="*/ 331226 w 677437"/>
                <a:gd name="connsiteY0" fmla="*/ 36661 h 583164"/>
                <a:gd name="connsiteX1" fmla="*/ 26426 w 677437"/>
                <a:gd name="connsiteY1" fmla="*/ 36661 h 583164"/>
                <a:gd name="connsiteX2" fmla="*/ 51826 w 677437"/>
                <a:gd name="connsiteY2" fmla="*/ 417661 h 583164"/>
                <a:gd name="connsiteX3" fmla="*/ 343926 w 677437"/>
                <a:gd name="connsiteY3" fmla="*/ 582761 h 583164"/>
                <a:gd name="connsiteX4" fmla="*/ 636026 w 677437"/>
                <a:gd name="connsiteY4" fmla="*/ 455761 h 583164"/>
                <a:gd name="connsiteX5" fmla="*/ 636026 w 677437"/>
                <a:gd name="connsiteY5" fmla="*/ 201761 h 583164"/>
                <a:gd name="connsiteX6" fmla="*/ 267726 w 677437"/>
                <a:gd name="connsiteY6" fmla="*/ 23961 h 583164"/>
                <a:gd name="connsiteX7" fmla="*/ 267726 w 677437"/>
                <a:gd name="connsiteY7" fmla="*/ 23961 h 58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37" h="583164">
                  <a:moveTo>
                    <a:pt x="331226" y="36661"/>
                  </a:moveTo>
                  <a:cubicBezTo>
                    <a:pt x="202109" y="4911"/>
                    <a:pt x="72993" y="-26839"/>
                    <a:pt x="26426" y="36661"/>
                  </a:cubicBezTo>
                  <a:cubicBezTo>
                    <a:pt x="-20141" y="100161"/>
                    <a:pt x="-1091" y="326644"/>
                    <a:pt x="51826" y="417661"/>
                  </a:cubicBezTo>
                  <a:cubicBezTo>
                    <a:pt x="104743" y="508678"/>
                    <a:pt x="246559" y="576411"/>
                    <a:pt x="343926" y="582761"/>
                  </a:cubicBezTo>
                  <a:cubicBezTo>
                    <a:pt x="441293" y="589111"/>
                    <a:pt x="587343" y="519261"/>
                    <a:pt x="636026" y="455761"/>
                  </a:cubicBezTo>
                  <a:cubicBezTo>
                    <a:pt x="684709" y="392261"/>
                    <a:pt x="697409" y="273728"/>
                    <a:pt x="636026" y="201761"/>
                  </a:cubicBezTo>
                  <a:cubicBezTo>
                    <a:pt x="574643" y="129794"/>
                    <a:pt x="267726" y="23961"/>
                    <a:pt x="267726" y="23961"/>
                  </a:cubicBezTo>
                  <a:lnTo>
                    <a:pt x="267726" y="23961"/>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3047999" y="5245099"/>
              <a:ext cx="658503" cy="534321"/>
            </a:xfrm>
            <a:custGeom>
              <a:avLst/>
              <a:gdLst>
                <a:gd name="connsiteX0" fmla="*/ 331226 w 677437"/>
                <a:gd name="connsiteY0" fmla="*/ 36661 h 583164"/>
                <a:gd name="connsiteX1" fmla="*/ 26426 w 677437"/>
                <a:gd name="connsiteY1" fmla="*/ 36661 h 583164"/>
                <a:gd name="connsiteX2" fmla="*/ 51826 w 677437"/>
                <a:gd name="connsiteY2" fmla="*/ 417661 h 583164"/>
                <a:gd name="connsiteX3" fmla="*/ 343926 w 677437"/>
                <a:gd name="connsiteY3" fmla="*/ 582761 h 583164"/>
                <a:gd name="connsiteX4" fmla="*/ 636026 w 677437"/>
                <a:gd name="connsiteY4" fmla="*/ 455761 h 583164"/>
                <a:gd name="connsiteX5" fmla="*/ 636026 w 677437"/>
                <a:gd name="connsiteY5" fmla="*/ 201761 h 583164"/>
                <a:gd name="connsiteX6" fmla="*/ 267726 w 677437"/>
                <a:gd name="connsiteY6" fmla="*/ 23961 h 583164"/>
                <a:gd name="connsiteX7" fmla="*/ 267726 w 677437"/>
                <a:gd name="connsiteY7" fmla="*/ 23961 h 58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437" h="583164">
                  <a:moveTo>
                    <a:pt x="331226" y="36661"/>
                  </a:moveTo>
                  <a:cubicBezTo>
                    <a:pt x="202109" y="4911"/>
                    <a:pt x="72993" y="-26839"/>
                    <a:pt x="26426" y="36661"/>
                  </a:cubicBezTo>
                  <a:cubicBezTo>
                    <a:pt x="-20141" y="100161"/>
                    <a:pt x="-1091" y="326644"/>
                    <a:pt x="51826" y="417661"/>
                  </a:cubicBezTo>
                  <a:cubicBezTo>
                    <a:pt x="104743" y="508678"/>
                    <a:pt x="246559" y="576411"/>
                    <a:pt x="343926" y="582761"/>
                  </a:cubicBezTo>
                  <a:cubicBezTo>
                    <a:pt x="441293" y="589111"/>
                    <a:pt x="587343" y="519261"/>
                    <a:pt x="636026" y="455761"/>
                  </a:cubicBezTo>
                  <a:cubicBezTo>
                    <a:pt x="684709" y="392261"/>
                    <a:pt x="697409" y="273728"/>
                    <a:pt x="636026" y="201761"/>
                  </a:cubicBezTo>
                  <a:cubicBezTo>
                    <a:pt x="574643" y="129794"/>
                    <a:pt x="267726" y="23961"/>
                    <a:pt x="267726" y="23961"/>
                  </a:cubicBezTo>
                  <a:lnTo>
                    <a:pt x="267726" y="23961"/>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96445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GGT induces Inflammatory Response </a:t>
            </a:r>
            <a:endParaRPr lang="en-US" b="1" dirty="0"/>
          </a:p>
        </p:txBody>
      </p:sp>
      <p:sp>
        <p:nvSpPr>
          <p:cNvPr id="3" name="Content Placeholder 2"/>
          <p:cNvSpPr>
            <a:spLocks noGrp="1"/>
          </p:cNvSpPr>
          <p:nvPr>
            <p:ph idx="1"/>
          </p:nvPr>
        </p:nvSpPr>
        <p:spPr/>
        <p:txBody>
          <a:bodyPr/>
          <a:lstStyle/>
          <a:p>
            <a:r>
              <a:rPr lang="en-US" dirty="0" smtClean="0"/>
              <a:t>GGT releases iron from </a:t>
            </a:r>
            <a:r>
              <a:rPr lang="en-US" dirty="0" err="1" smtClean="0"/>
              <a:t>chelators</a:t>
            </a:r>
            <a:r>
              <a:rPr lang="en-US" dirty="0" smtClean="0"/>
              <a:t> (such as glyphosate!)</a:t>
            </a:r>
          </a:p>
          <a:p>
            <a:r>
              <a:rPr lang="en-US" dirty="0" smtClean="0"/>
              <a:t>Free iron induces Fenton reaction (damages cellular proteins and membrane fatty acids)</a:t>
            </a:r>
          </a:p>
          <a:p>
            <a:r>
              <a:rPr lang="en-US" dirty="0" smtClean="0"/>
              <a:t>GGT is needed to break glutathione into its component amino acids to produce </a:t>
            </a:r>
            <a:r>
              <a:rPr lang="en-US" dirty="0" err="1" smtClean="0"/>
              <a:t>heme</a:t>
            </a:r>
            <a:r>
              <a:rPr lang="en-US" dirty="0" smtClean="0"/>
              <a:t> and sulfate</a:t>
            </a:r>
          </a:p>
          <a:p>
            <a:r>
              <a:rPr lang="en-US" dirty="0" smtClean="0"/>
              <a:t>Glyphosate disrupts both pathways</a:t>
            </a:r>
            <a:endParaRPr lang="en-US" dirty="0"/>
          </a:p>
        </p:txBody>
      </p:sp>
    </p:spTree>
    <p:extLst>
      <p:ext uri="{BB962C8B-B14F-4D97-AF65-F5344CB8AC3E}">
        <p14:creationId xmlns:p14="http://schemas.microsoft.com/office/powerpoint/2010/main" val="1438618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GGT induces Inflammatory Response </a:t>
            </a:r>
            <a:endParaRPr lang="en-US" b="1" dirty="0"/>
          </a:p>
        </p:txBody>
      </p:sp>
      <p:sp>
        <p:nvSpPr>
          <p:cNvPr id="3" name="Content Placeholder 2"/>
          <p:cNvSpPr>
            <a:spLocks noGrp="1"/>
          </p:cNvSpPr>
          <p:nvPr>
            <p:ph idx="1"/>
          </p:nvPr>
        </p:nvSpPr>
        <p:spPr/>
        <p:txBody>
          <a:bodyPr/>
          <a:lstStyle/>
          <a:p>
            <a:r>
              <a:rPr lang="en-US" dirty="0" smtClean="0"/>
              <a:t>GGT releases iron from </a:t>
            </a:r>
            <a:r>
              <a:rPr lang="en-US" dirty="0" err="1" smtClean="0"/>
              <a:t>chelators</a:t>
            </a:r>
            <a:r>
              <a:rPr lang="en-US" dirty="0" smtClean="0"/>
              <a:t> (such as glyphosate!)</a:t>
            </a:r>
          </a:p>
          <a:p>
            <a:r>
              <a:rPr lang="en-US" dirty="0" smtClean="0"/>
              <a:t>Free iron induces Fenton reaction (damages cellular proteins and membrane fatty acids)</a:t>
            </a:r>
          </a:p>
          <a:p>
            <a:r>
              <a:rPr lang="en-US" dirty="0" smtClean="0"/>
              <a:t>GGT is needed to break glutathione into its component amino acids to produce </a:t>
            </a:r>
            <a:r>
              <a:rPr lang="en-US" dirty="0" err="1" smtClean="0"/>
              <a:t>heme</a:t>
            </a:r>
            <a:r>
              <a:rPr lang="en-US" dirty="0" smtClean="0"/>
              <a:t> and sulfate</a:t>
            </a:r>
          </a:p>
          <a:p>
            <a:r>
              <a:rPr lang="en-US" dirty="0" smtClean="0"/>
              <a:t>Glyphosate disrupts both pathways</a:t>
            </a:r>
            <a:endParaRPr lang="en-US" dirty="0"/>
          </a:p>
        </p:txBody>
      </p:sp>
      <p:sp>
        <p:nvSpPr>
          <p:cNvPr id="4" name="TextBox 3"/>
          <p:cNvSpPr txBox="1"/>
          <p:nvPr/>
        </p:nvSpPr>
        <p:spPr>
          <a:xfrm>
            <a:off x="1003371" y="2184780"/>
            <a:ext cx="6836769" cy="3416320"/>
          </a:xfrm>
          <a:prstGeom prst="rect">
            <a:avLst/>
          </a:prstGeom>
          <a:solidFill>
            <a:srgbClr val="FFF68D"/>
          </a:solidFill>
          <a:ln>
            <a:solidFill>
              <a:srgbClr val="000000"/>
            </a:solidFill>
          </a:ln>
        </p:spPr>
        <p:txBody>
          <a:bodyPr wrap="square" rtlCol="0">
            <a:spAutoFit/>
          </a:bodyPr>
          <a:lstStyle/>
          <a:p>
            <a:pPr algn="ctr"/>
            <a:endParaRPr lang="en-US" sz="3600" dirty="0" smtClean="0"/>
          </a:p>
          <a:p>
            <a:pPr algn="ctr"/>
            <a:r>
              <a:rPr lang="en-US" sz="3600" dirty="0" smtClean="0"/>
              <a:t>5.4-fold increased expression of GGT in livers of rats exposed to Roundup over their lifetime (</a:t>
            </a:r>
            <a:r>
              <a:rPr lang="en-US" sz="3600" dirty="0" err="1" smtClean="0"/>
              <a:t>Seralini’s</a:t>
            </a:r>
            <a:r>
              <a:rPr lang="en-US" sz="3600" dirty="0" smtClean="0"/>
              <a:t> study)</a:t>
            </a:r>
          </a:p>
          <a:p>
            <a:pPr algn="ctr"/>
            <a:endParaRPr lang="en-US" sz="3600" dirty="0"/>
          </a:p>
        </p:txBody>
      </p:sp>
    </p:spTree>
    <p:extLst>
      <p:ext uri="{BB962C8B-B14F-4D97-AF65-F5344CB8AC3E}">
        <p14:creationId xmlns:p14="http://schemas.microsoft.com/office/powerpoint/2010/main" val="371916190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GGT  &amp; Chronic Obstructive Pulmonary </a:t>
            </a:r>
            <a:r>
              <a:rPr lang="en-US" b="1" dirty="0" smtClean="0"/>
              <a:t>Disease (</a:t>
            </a:r>
            <a:r>
              <a:rPr lang="en-US" b="1" dirty="0" smtClean="0"/>
              <a:t>COPD)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229600" cy="2698959"/>
          </a:xfrm>
        </p:spPr>
        <p:txBody>
          <a:bodyPr/>
          <a:lstStyle/>
          <a:p>
            <a:pPr marL="0" indent="0">
              <a:buNone/>
            </a:pPr>
            <a:r>
              <a:rPr lang="en-US" dirty="0" smtClean="0"/>
              <a:t>“We </a:t>
            </a:r>
            <a:r>
              <a:rPr lang="en-US" dirty="0"/>
              <a:t>found that in adults aged 40 years and older, </a:t>
            </a:r>
            <a:r>
              <a:rPr lang="en-US" dirty="0" smtClean="0"/>
              <a:t>representative </a:t>
            </a:r>
            <a:r>
              <a:rPr lang="en-US" dirty="0"/>
              <a:t>of the Korean population, elevated GGT levels are associated with decreased pulmonary function (in both </a:t>
            </a:r>
            <a:r>
              <a:rPr lang="en-US" dirty="0" smtClean="0"/>
              <a:t>genders) and an increased prevalence of COPD in men.” </a:t>
            </a:r>
            <a:endParaRPr lang="en-US" dirty="0"/>
          </a:p>
          <a:p>
            <a:endParaRPr lang="en-US" dirty="0"/>
          </a:p>
        </p:txBody>
      </p:sp>
      <p:sp>
        <p:nvSpPr>
          <p:cNvPr id="4" name="TextBox 3"/>
          <p:cNvSpPr txBox="1"/>
          <p:nvPr/>
        </p:nvSpPr>
        <p:spPr>
          <a:xfrm>
            <a:off x="3155837" y="5899429"/>
            <a:ext cx="5988163" cy="400110"/>
          </a:xfrm>
          <a:prstGeom prst="rect">
            <a:avLst/>
          </a:prstGeom>
          <a:noFill/>
        </p:spPr>
        <p:txBody>
          <a:bodyPr wrap="none" rtlCol="0">
            <a:spAutoFit/>
          </a:bodyPr>
          <a:lstStyle/>
          <a:p>
            <a:r>
              <a:rPr lang="en-US" sz="2000" dirty="0" smtClean="0">
                <a:solidFill>
                  <a:srgbClr val="FF0000"/>
                </a:solidFill>
              </a:rPr>
              <a:t>*</a:t>
            </a:r>
            <a:r>
              <a:rPr lang="en-US" sz="2000" dirty="0" smtClean="0"/>
              <a:t>HW Kim et al., Lung, 2014 </a:t>
            </a:r>
            <a:r>
              <a:rPr lang="en-US" sz="2000" dirty="0"/>
              <a:t>Jul 11. [</a:t>
            </a:r>
            <a:r>
              <a:rPr lang="en-US" sz="2000" dirty="0" err="1"/>
              <a:t>Epub</a:t>
            </a:r>
            <a:r>
              <a:rPr lang="en-US" sz="2000" dirty="0"/>
              <a:t> ahead of print]</a:t>
            </a:r>
          </a:p>
        </p:txBody>
      </p:sp>
    </p:spTree>
    <p:extLst>
      <p:ext uri="{BB962C8B-B14F-4D97-AF65-F5344CB8AC3E}">
        <p14:creationId xmlns:p14="http://schemas.microsoft.com/office/powerpoint/2010/main" val="342810965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GGT  &amp; Chronic Obstructive Pulmonary </a:t>
            </a:r>
            <a:r>
              <a:rPr lang="en-US" b="1" dirty="0" smtClean="0"/>
              <a:t>Disease (</a:t>
            </a:r>
            <a:r>
              <a:rPr lang="en-US" b="1" dirty="0" smtClean="0"/>
              <a:t>COPD)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“We </a:t>
            </a:r>
            <a:r>
              <a:rPr lang="en-US" dirty="0"/>
              <a:t>found that in adults aged 40 years and older, </a:t>
            </a:r>
            <a:r>
              <a:rPr lang="en-US" dirty="0" smtClean="0"/>
              <a:t>representative </a:t>
            </a:r>
            <a:r>
              <a:rPr lang="en-US" dirty="0"/>
              <a:t>of the Korean population, elevated GGT levels are associated with decreased pulmonary function (in both genders) and an increased prevalence of COPD in men</a:t>
            </a:r>
            <a:r>
              <a:rPr lang="en-US" dirty="0" smtClean="0"/>
              <a:t>.” </a:t>
            </a:r>
            <a:endParaRPr lang="en-US" dirty="0"/>
          </a:p>
          <a:p>
            <a:endParaRPr lang="en-US" dirty="0"/>
          </a:p>
        </p:txBody>
      </p:sp>
      <p:sp>
        <p:nvSpPr>
          <p:cNvPr id="4" name="TextBox 3"/>
          <p:cNvSpPr txBox="1"/>
          <p:nvPr/>
        </p:nvSpPr>
        <p:spPr>
          <a:xfrm>
            <a:off x="1470114" y="2184780"/>
            <a:ext cx="6256671" cy="2246769"/>
          </a:xfrm>
          <a:prstGeom prst="rect">
            <a:avLst/>
          </a:prstGeom>
          <a:solidFill>
            <a:srgbClr val="FFF68D"/>
          </a:solidFill>
          <a:ln>
            <a:solidFill>
              <a:srgbClr val="000000"/>
            </a:solidFill>
          </a:ln>
        </p:spPr>
        <p:txBody>
          <a:bodyPr wrap="square" rtlCol="0">
            <a:spAutoFit/>
          </a:bodyPr>
          <a:lstStyle/>
          <a:p>
            <a:pPr algn="ctr"/>
            <a:endParaRPr lang="en-US" sz="2800" dirty="0" smtClean="0"/>
          </a:p>
          <a:p>
            <a:pPr algn="ctr"/>
            <a:r>
              <a:rPr lang="en-US" sz="2800" dirty="0" smtClean="0"/>
              <a:t>COPD is associated with excessive mucus production in the lungs which I believe provides sulfate for the vasculature</a:t>
            </a:r>
            <a:r>
              <a:rPr lang="en-US" sz="2800" dirty="0" smtClean="0">
                <a:solidFill>
                  <a:srgbClr val="FF0000"/>
                </a:solidFill>
              </a:rPr>
              <a:t>**</a:t>
            </a:r>
          </a:p>
          <a:p>
            <a:pPr algn="ctr"/>
            <a:endParaRPr lang="en-US" sz="2800" dirty="0"/>
          </a:p>
        </p:txBody>
      </p:sp>
      <p:sp>
        <p:nvSpPr>
          <p:cNvPr id="5" name="TextBox 4"/>
          <p:cNvSpPr txBox="1"/>
          <p:nvPr/>
        </p:nvSpPr>
        <p:spPr>
          <a:xfrm>
            <a:off x="3057145" y="6326218"/>
            <a:ext cx="5932183" cy="400110"/>
          </a:xfrm>
          <a:prstGeom prst="rect">
            <a:avLst/>
          </a:prstGeom>
          <a:noFill/>
        </p:spPr>
        <p:txBody>
          <a:bodyPr wrap="none" rtlCol="0">
            <a:spAutoFit/>
          </a:bodyPr>
          <a:lstStyle/>
          <a:p>
            <a:r>
              <a:rPr lang="en-US" sz="2000" dirty="0" smtClean="0">
                <a:solidFill>
                  <a:srgbClr val="FF0000"/>
                </a:solidFill>
              </a:rPr>
              <a:t>**</a:t>
            </a:r>
            <a:r>
              <a:rPr lang="en-US" sz="2000" dirty="0" smtClean="0"/>
              <a:t>DT </a:t>
            </a:r>
            <a:r>
              <a:rPr lang="en-US" sz="2000" dirty="0"/>
              <a:t>Wright et al.,  Am J </a:t>
            </a:r>
            <a:r>
              <a:rPr lang="en-US" sz="2000" dirty="0" err="1"/>
              <a:t>Physiol</a:t>
            </a:r>
            <a:r>
              <a:rPr lang="en-US" sz="2000" dirty="0"/>
              <a:t> 271(5 </a:t>
            </a:r>
            <a:r>
              <a:rPr lang="en-US" sz="2000" dirty="0" err="1"/>
              <a:t>Pt</a:t>
            </a:r>
            <a:r>
              <a:rPr lang="en-US" sz="2000" dirty="0"/>
              <a:t> 1):L854–L861 </a:t>
            </a:r>
          </a:p>
        </p:txBody>
      </p:sp>
      <p:sp>
        <p:nvSpPr>
          <p:cNvPr id="6" name="TextBox 5"/>
          <p:cNvSpPr txBox="1"/>
          <p:nvPr/>
        </p:nvSpPr>
        <p:spPr>
          <a:xfrm>
            <a:off x="3155837" y="5899429"/>
            <a:ext cx="5988163" cy="400110"/>
          </a:xfrm>
          <a:prstGeom prst="rect">
            <a:avLst/>
          </a:prstGeom>
          <a:noFill/>
        </p:spPr>
        <p:txBody>
          <a:bodyPr wrap="none" rtlCol="0">
            <a:spAutoFit/>
          </a:bodyPr>
          <a:lstStyle/>
          <a:p>
            <a:r>
              <a:rPr lang="en-US" sz="2000" dirty="0" smtClean="0">
                <a:solidFill>
                  <a:srgbClr val="FF0000"/>
                </a:solidFill>
              </a:rPr>
              <a:t>*</a:t>
            </a:r>
            <a:r>
              <a:rPr lang="en-US" sz="2000" dirty="0" smtClean="0"/>
              <a:t>HW Kim et al., Lung, 2014 </a:t>
            </a:r>
            <a:r>
              <a:rPr lang="en-US" sz="2000" dirty="0"/>
              <a:t>Jul 11. [</a:t>
            </a:r>
            <a:r>
              <a:rPr lang="en-US" sz="2000" dirty="0" err="1"/>
              <a:t>Epub</a:t>
            </a:r>
            <a:r>
              <a:rPr lang="en-US" sz="2000" dirty="0"/>
              <a:t> ahead of print]</a:t>
            </a:r>
          </a:p>
        </p:txBody>
      </p:sp>
    </p:spTree>
    <p:extLst>
      <p:ext uri="{BB962C8B-B14F-4D97-AF65-F5344CB8AC3E}">
        <p14:creationId xmlns:p14="http://schemas.microsoft.com/office/powerpoint/2010/main" val="149601446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 </a:t>
            </a:r>
            <a:r>
              <a:rPr lang="en-US" dirty="0"/>
              <a:t/>
            </a:r>
            <a:br>
              <a:rPr lang="en-US" dirty="0"/>
            </a:br>
            <a:r>
              <a:rPr lang="en-US" dirty="0" smtClean="0"/>
              <a:t>“</a:t>
            </a:r>
            <a:r>
              <a:rPr lang="en-US" b="1" dirty="0" smtClean="0"/>
              <a:t>Iron </a:t>
            </a:r>
            <a:r>
              <a:rPr lang="en-US" b="1" dirty="0"/>
              <a:t>deficiency: an emerging therapeutic target in heart </a:t>
            </a:r>
            <a:r>
              <a:rPr lang="en-US" b="1" dirty="0" smtClean="0"/>
              <a:t>failure”</a:t>
            </a:r>
            <a:r>
              <a:rPr lang="en-US" b="1" dirty="0" smtClean="0">
                <a:solidFill>
                  <a:srgbClr val="FF0000"/>
                </a:solidFill>
              </a:rPr>
              <a:t>*</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a:t>"In patients with heart failure, iron deficiency is frequent but overlooked, with a prevalence of 30%–50%. ... Recent European guidelines recommend the monitoring of iron parameters (</a:t>
            </a:r>
            <a:r>
              <a:rPr lang="en-US" dirty="0" err="1"/>
              <a:t>ie</a:t>
            </a:r>
            <a:r>
              <a:rPr lang="en-US" dirty="0"/>
              <a:t>, serum ferritin, transferrin saturation) for all patients with heart failure. Ongoing clinical trials will explore the benefits of iron deficiency correction on various heart failure parameters."</a:t>
            </a:r>
          </a:p>
        </p:txBody>
      </p:sp>
      <p:sp>
        <p:nvSpPr>
          <p:cNvPr id="4" name="TextBox 3"/>
          <p:cNvSpPr txBox="1"/>
          <p:nvPr/>
        </p:nvSpPr>
        <p:spPr>
          <a:xfrm>
            <a:off x="1066081" y="6413083"/>
            <a:ext cx="7043515" cy="461665"/>
          </a:xfrm>
          <a:prstGeom prst="rect">
            <a:avLst/>
          </a:prstGeom>
          <a:noFill/>
        </p:spPr>
        <p:txBody>
          <a:bodyPr wrap="none" rtlCol="0">
            <a:spAutoFit/>
          </a:bodyPr>
          <a:lstStyle/>
          <a:p>
            <a:r>
              <a:rPr lang="en-US" sz="2400" dirty="0" smtClean="0">
                <a:solidFill>
                  <a:srgbClr val="FF0000"/>
                </a:solidFill>
              </a:rPr>
              <a:t>*</a:t>
            </a:r>
            <a:r>
              <a:rPr lang="en-US" sz="2400" dirty="0" smtClean="0"/>
              <a:t>A </a:t>
            </a:r>
            <a:r>
              <a:rPr lang="de-DE" sz="2400" dirty="0"/>
              <a:t>Cohen-</a:t>
            </a:r>
            <a:r>
              <a:rPr lang="de-DE" sz="2400" dirty="0" err="1" smtClean="0"/>
              <a:t>Solal</a:t>
            </a:r>
            <a:r>
              <a:rPr lang="de-DE" sz="2400" dirty="0" smtClean="0"/>
              <a:t> </a:t>
            </a:r>
            <a:r>
              <a:rPr lang="en-US" sz="2400" dirty="0" smtClean="0"/>
              <a:t>et al., Heart 2014 [</a:t>
            </a:r>
            <a:r>
              <a:rPr lang="en-US" sz="2400" dirty="0" err="1" smtClean="0"/>
              <a:t>Epub</a:t>
            </a:r>
            <a:r>
              <a:rPr lang="en-US" sz="2400" dirty="0" smtClean="0"/>
              <a:t> ahead of print]</a:t>
            </a:r>
            <a:endParaRPr lang="en-US" sz="2400" dirty="0"/>
          </a:p>
        </p:txBody>
      </p:sp>
    </p:spTree>
    <p:extLst>
      <p:ext uri="{BB962C8B-B14F-4D97-AF65-F5344CB8AC3E}">
        <p14:creationId xmlns:p14="http://schemas.microsoft.com/office/powerpoint/2010/main" val="2592015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 Iron Linked to Heart Failure</a:t>
            </a:r>
            <a:r>
              <a:rPr lang="en-US" b="1" dirty="0" smtClean="0">
                <a:solidFill>
                  <a:srgbClr val="FF0000"/>
                </a:solidFill>
              </a:rPr>
              <a:t>*</a:t>
            </a:r>
            <a:endParaRPr lang="en-US" b="1" dirty="0">
              <a:solidFill>
                <a:srgbClr val="FF0000"/>
              </a:solidFill>
            </a:endParaRPr>
          </a:p>
        </p:txBody>
      </p:sp>
      <p:pic>
        <p:nvPicPr>
          <p:cNvPr id="4" name="Picture 3" descr="low_iron_heart_fail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7799"/>
            <a:ext cx="8750659" cy="4749485"/>
          </a:xfrm>
          <a:prstGeom prst="rect">
            <a:avLst/>
          </a:prstGeom>
        </p:spPr>
      </p:pic>
      <p:sp>
        <p:nvSpPr>
          <p:cNvPr id="5" name="TextBox 4"/>
          <p:cNvSpPr txBox="1"/>
          <p:nvPr/>
        </p:nvSpPr>
        <p:spPr>
          <a:xfrm>
            <a:off x="890093" y="6457622"/>
            <a:ext cx="8253907" cy="400110"/>
          </a:xfrm>
          <a:prstGeom prst="rect">
            <a:avLst/>
          </a:prstGeom>
          <a:noFill/>
        </p:spPr>
        <p:txBody>
          <a:bodyPr wrap="none" rtlCol="0">
            <a:spAutoFit/>
          </a:bodyPr>
          <a:lstStyle/>
          <a:p>
            <a:r>
              <a:rPr lang="en-US" sz="2000" dirty="0" smtClean="0">
                <a:solidFill>
                  <a:srgbClr val="FF0000"/>
                </a:solidFill>
              </a:rPr>
              <a:t>*</a:t>
            </a:r>
            <a:r>
              <a:rPr lang="en-US" sz="2000" dirty="0" smtClean="0"/>
              <a:t>EA </a:t>
            </a:r>
            <a:r>
              <a:rPr lang="en-US" sz="2000" dirty="0" err="1" smtClean="0"/>
              <a:t>Jankowska</a:t>
            </a:r>
            <a:r>
              <a:rPr lang="en-US" sz="2000" dirty="0" smtClean="0"/>
              <a:t> et al., European Heart Journal Advanced Access, June 13, 2014</a:t>
            </a:r>
            <a:endParaRPr lang="en-US" sz="2000" dirty="0"/>
          </a:p>
        </p:txBody>
      </p:sp>
    </p:spTree>
    <p:extLst>
      <p:ext uri="{BB962C8B-B14F-4D97-AF65-F5344CB8AC3E}">
        <p14:creationId xmlns:p14="http://schemas.microsoft.com/office/powerpoint/2010/main" val="109486193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704420" y="1787510"/>
            <a:ext cx="3408840" cy="446877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69068" y="283088"/>
            <a:ext cx="8229600" cy="1190824"/>
          </a:xfrm>
        </p:spPr>
        <p:txBody>
          <a:bodyPr>
            <a:normAutofit/>
          </a:bodyPr>
          <a:lstStyle/>
          <a:p>
            <a:pPr marL="0" indent="0" algn="ctr">
              <a:buNone/>
            </a:pPr>
            <a:r>
              <a:rPr lang="en-US" sz="3600" b="1" dirty="0" smtClean="0"/>
              <a:t>“The long term effects of all these factors        on the heart can be disastrous”</a:t>
            </a:r>
            <a:r>
              <a:rPr lang="en-US" sz="3600" b="1" dirty="0" smtClean="0">
                <a:solidFill>
                  <a:srgbClr val="FF0000"/>
                </a:solidFill>
              </a:rPr>
              <a:t>*</a:t>
            </a:r>
            <a:endParaRPr lang="en-US" sz="3600" b="1" dirty="0">
              <a:solidFill>
                <a:srgbClr val="FF0000"/>
              </a:solidFill>
            </a:endParaRPr>
          </a:p>
        </p:txBody>
      </p:sp>
      <p:sp>
        <p:nvSpPr>
          <p:cNvPr id="4" name="TextBox 3"/>
          <p:cNvSpPr txBox="1"/>
          <p:nvPr/>
        </p:nvSpPr>
        <p:spPr>
          <a:xfrm>
            <a:off x="2777898" y="1536631"/>
            <a:ext cx="1441420" cy="523220"/>
          </a:xfrm>
          <a:prstGeom prst="rect">
            <a:avLst/>
          </a:prstGeom>
          <a:solidFill>
            <a:srgbClr val="FFFFFF"/>
          </a:solidFill>
        </p:spPr>
        <p:txBody>
          <a:bodyPr wrap="none" rtlCol="0">
            <a:spAutoFit/>
          </a:bodyPr>
          <a:lstStyle/>
          <a:p>
            <a:r>
              <a:rPr lang="en-US" sz="2800" b="1" dirty="0" smtClean="0"/>
              <a:t>ANEMIA</a:t>
            </a:r>
            <a:endParaRPr lang="en-US" sz="2800" b="1" dirty="0"/>
          </a:p>
        </p:txBody>
      </p:sp>
      <p:sp>
        <p:nvSpPr>
          <p:cNvPr id="5" name="TextBox 4"/>
          <p:cNvSpPr txBox="1"/>
          <p:nvPr/>
        </p:nvSpPr>
        <p:spPr>
          <a:xfrm>
            <a:off x="1350464" y="2434751"/>
            <a:ext cx="2058376" cy="461665"/>
          </a:xfrm>
          <a:prstGeom prst="rect">
            <a:avLst/>
          </a:prstGeom>
          <a:solidFill>
            <a:srgbClr val="FFFFFF"/>
          </a:solidFill>
        </p:spPr>
        <p:txBody>
          <a:bodyPr wrap="none" rtlCol="0">
            <a:spAutoFit/>
          </a:bodyPr>
          <a:lstStyle/>
          <a:p>
            <a:r>
              <a:rPr lang="en-US" sz="2400" dirty="0" smtClean="0"/>
              <a:t>Tissue hypoxia</a:t>
            </a:r>
            <a:endParaRPr lang="en-US" sz="2400" dirty="0"/>
          </a:p>
        </p:txBody>
      </p:sp>
      <p:sp>
        <p:nvSpPr>
          <p:cNvPr id="6" name="TextBox 5"/>
          <p:cNvSpPr txBox="1"/>
          <p:nvPr/>
        </p:nvSpPr>
        <p:spPr>
          <a:xfrm>
            <a:off x="701069" y="3321924"/>
            <a:ext cx="2920472" cy="461665"/>
          </a:xfrm>
          <a:prstGeom prst="rect">
            <a:avLst/>
          </a:prstGeom>
          <a:solidFill>
            <a:srgbClr val="FFFFFF"/>
          </a:solidFill>
        </p:spPr>
        <p:txBody>
          <a:bodyPr wrap="square" rtlCol="0">
            <a:spAutoFit/>
          </a:bodyPr>
          <a:lstStyle/>
          <a:p>
            <a:r>
              <a:rPr lang="en-US" sz="2400" dirty="0" smtClean="0"/>
              <a:t>Sympathetic response</a:t>
            </a:r>
            <a:endParaRPr lang="en-US" sz="2400" dirty="0"/>
          </a:p>
        </p:txBody>
      </p:sp>
      <p:sp>
        <p:nvSpPr>
          <p:cNvPr id="7" name="TextBox 6"/>
          <p:cNvSpPr txBox="1"/>
          <p:nvPr/>
        </p:nvSpPr>
        <p:spPr>
          <a:xfrm>
            <a:off x="1105806" y="4209096"/>
            <a:ext cx="2270573" cy="461665"/>
          </a:xfrm>
          <a:prstGeom prst="rect">
            <a:avLst/>
          </a:prstGeom>
          <a:solidFill>
            <a:srgbClr val="FFFFFF"/>
          </a:solidFill>
        </p:spPr>
        <p:txBody>
          <a:bodyPr wrap="none" rtlCol="0">
            <a:spAutoFit/>
          </a:bodyPr>
          <a:lstStyle/>
          <a:p>
            <a:r>
              <a:rPr lang="en-US" sz="2400" dirty="0"/>
              <a:t>V</a:t>
            </a:r>
            <a:r>
              <a:rPr lang="en-US" sz="2400" dirty="0" smtClean="0"/>
              <a:t>asoconstriction</a:t>
            </a:r>
            <a:endParaRPr lang="en-US" sz="2400" dirty="0"/>
          </a:p>
        </p:txBody>
      </p:sp>
      <p:sp>
        <p:nvSpPr>
          <p:cNvPr id="8" name="TextBox 7"/>
          <p:cNvSpPr txBox="1"/>
          <p:nvPr/>
        </p:nvSpPr>
        <p:spPr>
          <a:xfrm>
            <a:off x="1418542" y="5096270"/>
            <a:ext cx="1922221" cy="461665"/>
          </a:xfrm>
          <a:prstGeom prst="rect">
            <a:avLst/>
          </a:prstGeom>
          <a:solidFill>
            <a:srgbClr val="FFFFFF"/>
          </a:solidFill>
        </p:spPr>
        <p:txBody>
          <a:bodyPr wrap="none" rtlCol="0">
            <a:spAutoFit/>
          </a:bodyPr>
          <a:lstStyle/>
          <a:p>
            <a:r>
              <a:rPr lang="en-US" sz="2400" dirty="0" smtClean="0"/>
              <a:t>Angiotensin-II</a:t>
            </a:r>
            <a:endParaRPr lang="en-US" sz="2400" dirty="0"/>
          </a:p>
        </p:txBody>
      </p:sp>
      <p:sp>
        <p:nvSpPr>
          <p:cNvPr id="9" name="TextBox 8"/>
          <p:cNvSpPr txBox="1"/>
          <p:nvPr/>
        </p:nvSpPr>
        <p:spPr>
          <a:xfrm>
            <a:off x="3621541" y="5137027"/>
            <a:ext cx="1718439" cy="461665"/>
          </a:xfrm>
          <a:prstGeom prst="rect">
            <a:avLst/>
          </a:prstGeom>
          <a:solidFill>
            <a:srgbClr val="FFFFFF"/>
          </a:solidFill>
        </p:spPr>
        <p:txBody>
          <a:bodyPr wrap="none" rtlCol="0">
            <a:spAutoFit/>
          </a:bodyPr>
          <a:lstStyle/>
          <a:p>
            <a:r>
              <a:rPr lang="en-US" sz="2400" dirty="0" smtClean="0"/>
              <a:t>Aldosterone</a:t>
            </a:r>
            <a:endParaRPr lang="en-US" sz="2400" dirty="0"/>
          </a:p>
        </p:txBody>
      </p:sp>
      <p:sp>
        <p:nvSpPr>
          <p:cNvPr id="10" name="TextBox 9"/>
          <p:cNvSpPr txBox="1"/>
          <p:nvPr/>
        </p:nvSpPr>
        <p:spPr>
          <a:xfrm>
            <a:off x="3854425" y="4209096"/>
            <a:ext cx="2054168" cy="461665"/>
          </a:xfrm>
          <a:prstGeom prst="rect">
            <a:avLst/>
          </a:prstGeom>
          <a:solidFill>
            <a:srgbClr val="FFFFFF"/>
          </a:solidFill>
        </p:spPr>
        <p:txBody>
          <a:bodyPr wrap="none" rtlCol="0">
            <a:spAutoFit/>
          </a:bodyPr>
          <a:lstStyle/>
          <a:p>
            <a:r>
              <a:rPr lang="en-US" sz="2400" dirty="0" smtClean="0"/>
              <a:t>Renal ischemia</a:t>
            </a:r>
            <a:endParaRPr lang="en-US" sz="2400" dirty="0"/>
          </a:p>
        </p:txBody>
      </p:sp>
      <p:sp>
        <p:nvSpPr>
          <p:cNvPr id="11" name="TextBox 10"/>
          <p:cNvSpPr txBox="1"/>
          <p:nvPr/>
        </p:nvSpPr>
        <p:spPr>
          <a:xfrm>
            <a:off x="3926341" y="3346602"/>
            <a:ext cx="2034181" cy="461665"/>
          </a:xfrm>
          <a:prstGeom prst="rect">
            <a:avLst/>
          </a:prstGeom>
          <a:solidFill>
            <a:srgbClr val="FFFFFF"/>
          </a:solidFill>
        </p:spPr>
        <p:txBody>
          <a:bodyPr wrap="none" rtlCol="0">
            <a:spAutoFit/>
          </a:bodyPr>
          <a:lstStyle/>
          <a:p>
            <a:r>
              <a:rPr lang="en-US" sz="2400" dirty="0" smtClean="0"/>
              <a:t>Fluid retention</a:t>
            </a:r>
            <a:endParaRPr lang="en-US" sz="2400" dirty="0"/>
          </a:p>
        </p:txBody>
      </p:sp>
      <p:sp>
        <p:nvSpPr>
          <p:cNvPr id="13" name="TextBox 12"/>
          <p:cNvSpPr txBox="1"/>
          <p:nvPr/>
        </p:nvSpPr>
        <p:spPr>
          <a:xfrm>
            <a:off x="3854425" y="2434751"/>
            <a:ext cx="1855947" cy="461665"/>
          </a:xfrm>
          <a:prstGeom prst="rect">
            <a:avLst/>
          </a:prstGeom>
          <a:solidFill>
            <a:srgbClr val="FFFFFF"/>
          </a:solidFill>
        </p:spPr>
        <p:txBody>
          <a:bodyPr wrap="none" rtlCol="0">
            <a:spAutoFit/>
          </a:bodyPr>
          <a:lstStyle/>
          <a:p>
            <a:r>
              <a:rPr lang="en-US" sz="2400" dirty="0" smtClean="0"/>
              <a:t>Reduced EPO</a:t>
            </a:r>
            <a:endParaRPr lang="en-US" sz="2400" dirty="0"/>
          </a:p>
        </p:txBody>
      </p:sp>
      <p:sp>
        <p:nvSpPr>
          <p:cNvPr id="15" name="TextBox 14"/>
          <p:cNvSpPr txBox="1"/>
          <p:nvPr/>
        </p:nvSpPr>
        <p:spPr>
          <a:xfrm>
            <a:off x="6633088" y="5801566"/>
            <a:ext cx="2146406" cy="523220"/>
          </a:xfrm>
          <a:prstGeom prst="rect">
            <a:avLst/>
          </a:prstGeom>
          <a:noFill/>
        </p:spPr>
        <p:txBody>
          <a:bodyPr wrap="square" rtlCol="0">
            <a:spAutoFit/>
          </a:bodyPr>
          <a:lstStyle/>
          <a:p>
            <a:r>
              <a:rPr lang="en-US" sz="2800" b="1" dirty="0" smtClean="0"/>
              <a:t>Heart failure</a:t>
            </a:r>
            <a:endParaRPr lang="en-US" sz="2800" b="1" dirty="0"/>
          </a:p>
        </p:txBody>
      </p:sp>
      <p:sp>
        <p:nvSpPr>
          <p:cNvPr id="17" name="Freeform 16"/>
          <p:cNvSpPr/>
          <p:nvPr/>
        </p:nvSpPr>
        <p:spPr>
          <a:xfrm>
            <a:off x="5988869" y="3526457"/>
            <a:ext cx="1505056" cy="2275109"/>
          </a:xfrm>
          <a:custGeom>
            <a:avLst/>
            <a:gdLst>
              <a:gd name="connsiteX0" fmla="*/ 0 w 1505056"/>
              <a:gd name="connsiteY0" fmla="*/ 48562 h 2275109"/>
              <a:gd name="connsiteX1" fmla="*/ 689818 w 1505056"/>
              <a:gd name="connsiteY1" fmla="*/ 17202 h 2275109"/>
              <a:gd name="connsiteX2" fmla="*/ 956338 w 1505056"/>
              <a:gd name="connsiteY2" fmla="*/ 283761 h 2275109"/>
              <a:gd name="connsiteX3" fmla="*/ 1285569 w 1505056"/>
              <a:gd name="connsiteY3" fmla="*/ 1083436 h 2275109"/>
              <a:gd name="connsiteX4" fmla="*/ 1505056 w 1505056"/>
              <a:gd name="connsiteY4" fmla="*/ 2275109 h 227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056" h="2275109">
                <a:moveTo>
                  <a:pt x="0" y="48562"/>
                </a:moveTo>
                <a:cubicBezTo>
                  <a:pt x="265214" y="13282"/>
                  <a:pt x="530428" y="-21998"/>
                  <a:pt x="689818" y="17202"/>
                </a:cubicBezTo>
                <a:cubicBezTo>
                  <a:pt x="849208" y="56402"/>
                  <a:pt x="857046" y="106055"/>
                  <a:pt x="956338" y="283761"/>
                </a:cubicBezTo>
                <a:cubicBezTo>
                  <a:pt x="1055630" y="461467"/>
                  <a:pt x="1194116" y="751545"/>
                  <a:pt x="1285569" y="1083436"/>
                </a:cubicBezTo>
                <a:cubicBezTo>
                  <a:pt x="1377022" y="1415327"/>
                  <a:pt x="1505056" y="2275109"/>
                  <a:pt x="1505056" y="2275109"/>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439412" y="3747431"/>
            <a:ext cx="1043074" cy="461665"/>
          </a:xfrm>
          <a:prstGeom prst="rect">
            <a:avLst/>
          </a:prstGeom>
          <a:solidFill>
            <a:srgbClr val="FFFFFF"/>
          </a:solidFill>
        </p:spPr>
        <p:txBody>
          <a:bodyPr wrap="none" rtlCol="0">
            <a:spAutoFit/>
          </a:bodyPr>
          <a:lstStyle/>
          <a:p>
            <a:r>
              <a:rPr lang="en-US" sz="2400" dirty="0"/>
              <a:t>E</a:t>
            </a:r>
            <a:r>
              <a:rPr lang="en-US" sz="2400" dirty="0" smtClean="0"/>
              <a:t>dema</a:t>
            </a:r>
            <a:endParaRPr lang="en-US" sz="2400" dirty="0"/>
          </a:p>
        </p:txBody>
      </p:sp>
      <p:sp>
        <p:nvSpPr>
          <p:cNvPr id="14" name="TextBox 13"/>
          <p:cNvSpPr txBox="1"/>
          <p:nvPr/>
        </p:nvSpPr>
        <p:spPr>
          <a:xfrm>
            <a:off x="6146562" y="4525467"/>
            <a:ext cx="3333410" cy="830997"/>
          </a:xfrm>
          <a:prstGeom prst="rect">
            <a:avLst/>
          </a:prstGeom>
          <a:solidFill>
            <a:srgbClr val="FFFFFF"/>
          </a:solidFill>
        </p:spPr>
        <p:txBody>
          <a:bodyPr wrap="square" rtlCol="0">
            <a:spAutoFit/>
          </a:bodyPr>
          <a:lstStyle/>
          <a:p>
            <a:r>
              <a:rPr lang="en-US" sz="2400" dirty="0" smtClean="0"/>
              <a:t>Left ventricular dilation and hypertrophy </a:t>
            </a:r>
            <a:endParaRPr lang="en-US" sz="2400" dirty="0"/>
          </a:p>
        </p:txBody>
      </p:sp>
      <p:cxnSp>
        <p:nvCxnSpPr>
          <p:cNvPr id="21" name="Straight Connector 20"/>
          <p:cNvCxnSpPr/>
          <p:nvPr/>
        </p:nvCxnSpPr>
        <p:spPr>
          <a:xfrm>
            <a:off x="4219318" y="2059851"/>
            <a:ext cx="0" cy="37490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187962" y="2059851"/>
            <a:ext cx="499660"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7" idx="4"/>
          </p:cNvCxnSpPr>
          <p:nvPr/>
        </p:nvCxnSpPr>
        <p:spPr>
          <a:xfrm flipH="1" flipV="1">
            <a:off x="7117661" y="5598692"/>
            <a:ext cx="376264" cy="202874"/>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7" idx="4"/>
          </p:cNvCxnSpPr>
          <p:nvPr/>
        </p:nvCxnSpPr>
        <p:spPr>
          <a:xfrm flipV="1">
            <a:off x="7493925" y="5557935"/>
            <a:ext cx="344909" cy="243631"/>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01069" y="6500832"/>
            <a:ext cx="7423765" cy="646331"/>
          </a:xfrm>
          <a:prstGeom prst="rect">
            <a:avLst/>
          </a:prstGeom>
          <a:noFill/>
        </p:spPr>
        <p:txBody>
          <a:bodyPr wrap="none" rtlCol="0">
            <a:spAutoFit/>
          </a:bodyPr>
          <a:lstStyle/>
          <a:p>
            <a:r>
              <a:rPr lang="en-US" dirty="0" smtClean="0">
                <a:solidFill>
                  <a:srgbClr val="FF0000"/>
                </a:solidFill>
              </a:rPr>
              <a:t>*</a:t>
            </a:r>
            <a:r>
              <a:rPr lang="en-US" dirty="0" smtClean="0"/>
              <a:t>DS Silverberg et al., The European </a:t>
            </a:r>
            <a:r>
              <a:rPr lang="en-US" dirty="0"/>
              <a:t>Journal of Heart Failure 4 (2002) 681–686 </a:t>
            </a:r>
          </a:p>
          <a:p>
            <a:endParaRPr lang="en-US" dirty="0"/>
          </a:p>
        </p:txBody>
      </p:sp>
    </p:spTree>
    <p:extLst>
      <p:ext uri="{BB962C8B-B14F-4D97-AF65-F5344CB8AC3E}">
        <p14:creationId xmlns:p14="http://schemas.microsoft.com/office/powerpoint/2010/main" val="16640402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Broad Picture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Water plays a vital role in human physiology, but it needs sulfate to work properly</a:t>
            </a:r>
          </a:p>
          <a:p>
            <a:r>
              <a:rPr lang="en-US" dirty="0" smtClean="0"/>
              <a:t>Cholesterol sulfate, produced upon sun exposure, provides sulfate to the vasculature</a:t>
            </a:r>
          </a:p>
          <a:p>
            <a:r>
              <a:rPr lang="en-US" dirty="0" smtClean="0"/>
              <a:t>Toxic chemicals (especially glyphosate) disrupt sulfate synthesis and sulfate transport</a:t>
            </a:r>
          </a:p>
          <a:p>
            <a:pPr lvl="1"/>
            <a:r>
              <a:rPr lang="en-US" dirty="0" smtClean="0"/>
              <a:t>This harms red blood cells and induces anemia</a:t>
            </a:r>
          </a:p>
          <a:p>
            <a:pPr lvl="1"/>
            <a:r>
              <a:rPr lang="en-US" dirty="0" smtClean="0"/>
              <a:t>It also induces an inflammatory response leading to systemic cellular injury</a:t>
            </a:r>
          </a:p>
          <a:p>
            <a:r>
              <a:rPr lang="en-US" dirty="0" smtClean="0"/>
              <a:t>Sulfate deficiency is behind most modern diseases</a:t>
            </a:r>
            <a:endParaRPr lang="en-US" dirty="0"/>
          </a:p>
        </p:txBody>
      </p:sp>
    </p:spTree>
    <p:extLst>
      <p:ext uri="{BB962C8B-B14F-4D97-AF65-F5344CB8AC3E}">
        <p14:creationId xmlns:p14="http://schemas.microsoft.com/office/powerpoint/2010/main" val="279523435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Heart Failure Rate Is Increasing</a:t>
            </a:r>
            <a:r>
              <a:rPr lang="en-US" b="1" dirty="0" smtClean="0">
                <a:solidFill>
                  <a:srgbClr val="FF0000"/>
                </a:solidFill>
              </a:rPr>
              <a:t>*</a:t>
            </a:r>
            <a:endParaRPr lang="en-US" b="1" dirty="0">
              <a:solidFill>
                <a:srgbClr val="FF0000"/>
              </a:solidFill>
            </a:endParaRPr>
          </a:p>
        </p:txBody>
      </p:sp>
      <p:pic>
        <p:nvPicPr>
          <p:cNvPr id="4" name="Content Placeholder 3" descr="heart_failure.png"/>
          <p:cNvPicPr>
            <a:picLocks noGrp="1" noChangeAspect="1"/>
          </p:cNvPicPr>
          <p:nvPr>
            <p:ph idx="1"/>
          </p:nvPr>
        </p:nvPicPr>
        <p:blipFill>
          <a:blip r:embed="rId3">
            <a:extLst>
              <a:ext uri="{28A0092B-C50C-407E-A947-70E740481C1C}">
                <a14:useLocalDpi xmlns:a14="http://schemas.microsoft.com/office/drawing/2010/main" val="0"/>
              </a:ext>
            </a:extLst>
          </a:blip>
          <a:srcRect l="-4925" r="-4925"/>
          <a:stretch>
            <a:fillRect/>
          </a:stretch>
        </p:blipFill>
        <p:spPr/>
      </p:pic>
      <p:sp>
        <p:nvSpPr>
          <p:cNvPr id="5" name="TextBox 4"/>
          <p:cNvSpPr txBox="1"/>
          <p:nvPr/>
        </p:nvSpPr>
        <p:spPr>
          <a:xfrm>
            <a:off x="5314730" y="3562832"/>
            <a:ext cx="660420" cy="369332"/>
          </a:xfrm>
          <a:prstGeom prst="rect">
            <a:avLst/>
          </a:prstGeom>
          <a:noFill/>
        </p:spPr>
        <p:txBody>
          <a:bodyPr wrap="none" rtlCol="0">
            <a:spAutoFit/>
          </a:bodyPr>
          <a:lstStyle/>
          <a:p>
            <a:r>
              <a:rPr lang="en-US" dirty="0" smtClean="0"/>
              <a:t>Male</a:t>
            </a:r>
            <a:endParaRPr lang="en-US" dirty="0"/>
          </a:p>
        </p:txBody>
      </p:sp>
      <p:sp>
        <p:nvSpPr>
          <p:cNvPr id="6" name="TextBox 5"/>
          <p:cNvSpPr txBox="1"/>
          <p:nvPr/>
        </p:nvSpPr>
        <p:spPr>
          <a:xfrm>
            <a:off x="5975150" y="2159429"/>
            <a:ext cx="868372" cy="369332"/>
          </a:xfrm>
          <a:prstGeom prst="rect">
            <a:avLst/>
          </a:prstGeom>
          <a:noFill/>
        </p:spPr>
        <p:txBody>
          <a:bodyPr wrap="none" rtlCol="0">
            <a:spAutoFit/>
          </a:bodyPr>
          <a:lstStyle/>
          <a:p>
            <a:r>
              <a:rPr lang="en-US" dirty="0" smtClean="0"/>
              <a:t>Female</a:t>
            </a:r>
            <a:endParaRPr lang="en-US" dirty="0"/>
          </a:p>
        </p:txBody>
      </p:sp>
      <p:sp>
        <p:nvSpPr>
          <p:cNvPr id="7" name="TextBox 6"/>
          <p:cNvSpPr txBox="1"/>
          <p:nvPr/>
        </p:nvSpPr>
        <p:spPr>
          <a:xfrm>
            <a:off x="2871868" y="6333314"/>
            <a:ext cx="5540399" cy="461665"/>
          </a:xfrm>
          <a:prstGeom prst="rect">
            <a:avLst/>
          </a:prstGeom>
          <a:noFill/>
        </p:spPr>
        <p:txBody>
          <a:bodyPr wrap="none" rtlCol="0">
            <a:spAutoFit/>
          </a:bodyPr>
          <a:lstStyle/>
          <a:p>
            <a:r>
              <a:rPr lang="en-US" sz="2400" dirty="0" smtClean="0">
                <a:solidFill>
                  <a:srgbClr val="FF0000"/>
                </a:solidFill>
              </a:rPr>
              <a:t>*</a:t>
            </a:r>
            <a:r>
              <a:rPr lang="en-US" sz="2400" dirty="0" smtClean="0"/>
              <a:t>Chart 7-3, </a:t>
            </a:r>
            <a:r>
              <a:rPr lang="en-US" sz="2400" i="1" dirty="0" smtClean="0"/>
              <a:t>Circulation</a:t>
            </a:r>
            <a:r>
              <a:rPr lang="en-US" sz="2400" dirty="0" smtClean="0"/>
              <a:t> Jan 29, 2008, p. e89</a:t>
            </a:r>
            <a:endParaRPr lang="en-US" sz="2400" dirty="0"/>
          </a:p>
        </p:txBody>
      </p:sp>
    </p:spTree>
    <p:extLst>
      <p:ext uri="{BB962C8B-B14F-4D97-AF65-F5344CB8AC3E}">
        <p14:creationId xmlns:p14="http://schemas.microsoft.com/office/powerpoint/2010/main" val="337186607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6166" y="2505670"/>
            <a:ext cx="6291694"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 to Stay Healthy!</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3496804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63"/>
            <a:ext cx="8229600" cy="1143000"/>
          </a:xfrm>
        </p:spPr>
        <p:txBody>
          <a:bodyPr/>
          <a:lstStyle/>
          <a:p>
            <a:r>
              <a:rPr lang="en-US" b="1" dirty="0" smtClean="0"/>
              <a:t>How to Stay Healthy</a:t>
            </a:r>
            <a:endParaRPr lang="en-US" b="1" dirty="0"/>
          </a:p>
        </p:txBody>
      </p:sp>
      <p:pic>
        <p:nvPicPr>
          <p:cNvPr id="4" name="Content Placeholder 3" descr="sunbathing.jpg"/>
          <p:cNvPicPr>
            <a:picLocks noGrp="1" noChangeAspect="1"/>
          </p:cNvPicPr>
          <p:nvPr>
            <p:ph idx="1"/>
          </p:nvPr>
        </p:nvPicPr>
        <p:blipFill>
          <a:blip r:embed="rId2"/>
          <a:srcRect l="-18099" r="-18099"/>
          <a:stretch>
            <a:fillRect/>
          </a:stretch>
        </p:blipFill>
        <p:spPr>
          <a:xfrm>
            <a:off x="3246682" y="1388556"/>
            <a:ext cx="6489964" cy="3569230"/>
          </a:xfrm>
        </p:spPr>
      </p:pic>
      <p:sp>
        <p:nvSpPr>
          <p:cNvPr id="5" name="Content Placeholder 2"/>
          <p:cNvSpPr txBox="1">
            <a:spLocks/>
          </p:cNvSpPr>
          <p:nvPr/>
        </p:nvSpPr>
        <p:spPr>
          <a:xfrm>
            <a:off x="457200" y="1388556"/>
            <a:ext cx="3352799" cy="4944511"/>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Plenty of dietary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sulfur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Plenty</a:t>
            </a:r>
            <a:r>
              <a:rPr kumimoji="0" lang="en-US" sz="3200" b="0" i="0" u="none" strike="noStrike" kern="1200" cap="none" spc="0" normalizeH="0" noProof="0" dirty="0" smtClean="0">
                <a:ln>
                  <a:noFill/>
                </a:ln>
                <a:solidFill>
                  <a:schemeClr val="tx1"/>
                </a:solidFill>
                <a:effectLst/>
                <a:uLnTx/>
                <a:uFillTx/>
                <a:latin typeface="+mn-lt"/>
                <a:ea typeface="+mn-ea"/>
                <a:cs typeface="+mn-cs"/>
              </a:rPr>
              <a:t> of dietary </a:t>
            </a:r>
            <a:r>
              <a:rPr kumimoji="0" lang="en-US" sz="3200" b="0" i="1" u="none" strike="noStrike" kern="1200" cap="none" spc="0" normalizeH="0" noProof="0" dirty="0" smtClean="0">
                <a:ln>
                  <a:noFill/>
                </a:ln>
                <a:solidFill>
                  <a:schemeClr val="tx1"/>
                </a:solidFill>
                <a:effectLst/>
                <a:uLnTx/>
                <a:uFillTx/>
                <a:latin typeface="+mn-lt"/>
                <a:ea typeface="+mn-ea"/>
                <a:cs typeface="+mn-cs"/>
              </a:rPr>
              <a:t>cholesterol</a:t>
            </a:r>
          </a:p>
          <a:p>
            <a:pPr marL="342900" indent="-342900">
              <a:spcBef>
                <a:spcPct val="20000"/>
              </a:spcBef>
              <a:buFont typeface="Arial"/>
              <a:buChar char="•"/>
            </a:pPr>
            <a:r>
              <a:rPr lang="en-US" sz="3200" dirty="0" smtClean="0"/>
              <a:t>Plenty of </a:t>
            </a:r>
            <a:r>
              <a:rPr lang="en-US" sz="3200" dirty="0" smtClean="0"/>
              <a:t>flavonoids</a:t>
            </a:r>
            <a:endParaRPr lang="en-US" sz="3200" dirty="0" smtClean="0"/>
          </a:p>
          <a:p>
            <a:pPr marL="342900" indent="-342900">
              <a:spcBef>
                <a:spcPct val="20000"/>
              </a:spcBef>
              <a:buFont typeface="Arial"/>
              <a:buChar char="•"/>
            </a:pPr>
            <a:r>
              <a:rPr lang="en-US" sz="3200" dirty="0" smtClean="0"/>
              <a:t>Plenty of         </a:t>
            </a:r>
            <a:r>
              <a:rPr lang="en-US" sz="3200" i="1" dirty="0" smtClean="0"/>
              <a:t>sun exposure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70753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ganic_kauai.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2101025" y="-566316"/>
            <a:ext cx="13499701" cy="7424316"/>
          </a:xfrm>
        </p:spPr>
      </p:pic>
      <p:sp>
        <p:nvSpPr>
          <p:cNvPr id="3" name="TextBox 2"/>
          <p:cNvSpPr txBox="1"/>
          <p:nvPr/>
        </p:nvSpPr>
        <p:spPr>
          <a:xfrm>
            <a:off x="2993571" y="222704"/>
            <a:ext cx="3915029" cy="1015663"/>
          </a:xfrm>
          <a:prstGeom prst="rect">
            <a:avLst/>
          </a:prstGeom>
          <a:noFill/>
        </p:spPr>
        <p:txBody>
          <a:bodyPr wrap="none" rtlCol="0">
            <a:spAutoFit/>
          </a:bodyPr>
          <a:lstStyle/>
          <a:p>
            <a:r>
              <a:rPr lang="en-US" sz="6000" dirty="0" smtClean="0">
                <a:solidFill>
                  <a:schemeClr val="bg1"/>
                </a:solidFill>
              </a:rPr>
              <a:t>Go Organic!</a:t>
            </a:r>
            <a:endParaRPr lang="en-US" sz="6000" dirty="0">
              <a:solidFill>
                <a:schemeClr val="bg1"/>
              </a:solidFill>
            </a:endParaRPr>
          </a:p>
        </p:txBody>
      </p:sp>
    </p:spTree>
    <p:extLst>
      <p:ext uri="{BB962C8B-B14F-4D97-AF65-F5344CB8AC3E}">
        <p14:creationId xmlns:p14="http://schemas.microsoft.com/office/powerpoint/2010/main" val="74959848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t>Hang Out in the Water at the Seashore</a:t>
            </a:r>
            <a:endParaRPr lang="en-US" b="1" dirty="0"/>
          </a:p>
        </p:txBody>
      </p:sp>
      <p:pic>
        <p:nvPicPr>
          <p:cNvPr id="5" name="Picture 4" descr="beach_pregn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6093619"/>
          </a:xfrm>
          <a:prstGeom prst="rect">
            <a:avLst/>
          </a:prstGeom>
        </p:spPr>
      </p:pic>
    </p:spTree>
    <p:extLst>
      <p:ext uri="{BB962C8B-B14F-4D97-AF65-F5344CB8AC3E}">
        <p14:creationId xmlns:p14="http://schemas.microsoft.com/office/powerpoint/2010/main" val="216537165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anuts.jpg"/>
          <p:cNvPicPr>
            <a:picLocks noChangeAspect="1"/>
          </p:cNvPicPr>
          <p:nvPr/>
        </p:nvPicPr>
        <p:blipFill>
          <a:blip r:embed="rId3"/>
          <a:stretch>
            <a:fillRect/>
          </a:stretch>
        </p:blipFill>
        <p:spPr>
          <a:xfrm>
            <a:off x="5912146" y="5215290"/>
            <a:ext cx="1222709" cy="917032"/>
          </a:xfrm>
          <a:prstGeom prst="rect">
            <a:avLst/>
          </a:prstGeom>
        </p:spPr>
      </p:pic>
      <p:pic>
        <p:nvPicPr>
          <p:cNvPr id="9" name="Picture 8" descr="liver.jpg"/>
          <p:cNvPicPr>
            <a:picLocks noChangeAspect="1"/>
          </p:cNvPicPr>
          <p:nvPr/>
        </p:nvPicPr>
        <p:blipFill>
          <a:blip r:embed="rId4"/>
          <a:stretch>
            <a:fillRect/>
          </a:stretch>
        </p:blipFill>
        <p:spPr>
          <a:xfrm flipH="1">
            <a:off x="5372517" y="2874529"/>
            <a:ext cx="2212800" cy="1977399"/>
          </a:xfrm>
          <a:prstGeom prst="rect">
            <a:avLst/>
          </a:prstGeom>
        </p:spPr>
      </p:pic>
      <p:pic>
        <p:nvPicPr>
          <p:cNvPr id="10" name="Picture 9" descr="garlic.jpg"/>
          <p:cNvPicPr>
            <a:picLocks noChangeAspect="1"/>
          </p:cNvPicPr>
          <p:nvPr/>
        </p:nvPicPr>
        <p:blipFill>
          <a:blip r:embed="rId5"/>
          <a:stretch>
            <a:fillRect/>
          </a:stretch>
        </p:blipFill>
        <p:spPr>
          <a:xfrm>
            <a:off x="7962422" y="5209784"/>
            <a:ext cx="979134" cy="922538"/>
          </a:xfrm>
          <a:prstGeom prst="rect">
            <a:avLst/>
          </a:prstGeom>
        </p:spPr>
      </p:pic>
      <p:pic>
        <p:nvPicPr>
          <p:cNvPr id="11" name="Picture 10" descr="onion.gif"/>
          <p:cNvPicPr>
            <a:picLocks noChangeAspect="1"/>
          </p:cNvPicPr>
          <p:nvPr/>
        </p:nvPicPr>
        <p:blipFill>
          <a:blip r:embed="rId6"/>
          <a:stretch>
            <a:fillRect/>
          </a:stretch>
        </p:blipFill>
        <p:spPr>
          <a:xfrm>
            <a:off x="6985953" y="5411569"/>
            <a:ext cx="1204387" cy="1335604"/>
          </a:xfrm>
          <a:prstGeom prst="rect">
            <a:avLst/>
          </a:prstGeom>
        </p:spPr>
      </p:pic>
      <p:pic>
        <p:nvPicPr>
          <p:cNvPr id="12" name="Picture 11" descr="dried_apricots.jpg"/>
          <p:cNvPicPr>
            <a:picLocks noChangeAspect="1"/>
          </p:cNvPicPr>
          <p:nvPr/>
        </p:nvPicPr>
        <p:blipFill>
          <a:blip r:embed="rId7"/>
          <a:stretch>
            <a:fillRect/>
          </a:stretch>
        </p:blipFill>
        <p:spPr>
          <a:xfrm>
            <a:off x="1444804" y="5648541"/>
            <a:ext cx="1876484" cy="967562"/>
          </a:xfrm>
          <a:prstGeom prst="rect">
            <a:avLst/>
          </a:prstGeom>
        </p:spPr>
      </p:pic>
      <p:pic>
        <p:nvPicPr>
          <p:cNvPr id="5" name="Picture 4" descr="cabbage.jpg"/>
          <p:cNvPicPr>
            <a:picLocks noChangeAspect="1"/>
          </p:cNvPicPr>
          <p:nvPr/>
        </p:nvPicPr>
        <p:blipFill>
          <a:blip r:embed="rId8"/>
          <a:stretch>
            <a:fillRect/>
          </a:stretch>
        </p:blipFill>
        <p:spPr>
          <a:xfrm>
            <a:off x="918451" y="962700"/>
            <a:ext cx="3115574" cy="2438275"/>
          </a:xfrm>
          <a:prstGeom prst="rect">
            <a:avLst/>
          </a:prstGeom>
        </p:spPr>
      </p:pic>
      <p:pic>
        <p:nvPicPr>
          <p:cNvPr id="8" name="Picture 7" descr="egg.jpg"/>
          <p:cNvPicPr>
            <a:picLocks noChangeAspect="1"/>
          </p:cNvPicPr>
          <p:nvPr/>
        </p:nvPicPr>
        <p:blipFill>
          <a:blip r:embed="rId9"/>
          <a:stretch>
            <a:fillRect/>
          </a:stretch>
        </p:blipFill>
        <p:spPr>
          <a:xfrm>
            <a:off x="3621119" y="1007900"/>
            <a:ext cx="2322696" cy="2005965"/>
          </a:xfrm>
          <a:prstGeom prst="rect">
            <a:avLst/>
          </a:prstGeom>
        </p:spPr>
      </p:pic>
      <p:pic>
        <p:nvPicPr>
          <p:cNvPr id="7" name="Picture 6" descr="scallops.jpg"/>
          <p:cNvPicPr>
            <a:picLocks noChangeAspect="1"/>
          </p:cNvPicPr>
          <p:nvPr/>
        </p:nvPicPr>
        <p:blipFill>
          <a:blip r:embed="rId10"/>
          <a:stretch>
            <a:fillRect/>
          </a:stretch>
        </p:blipFill>
        <p:spPr>
          <a:xfrm>
            <a:off x="3485311" y="3232385"/>
            <a:ext cx="1719484" cy="1626140"/>
          </a:xfrm>
          <a:prstGeom prst="rect">
            <a:avLst/>
          </a:prstGeom>
        </p:spPr>
      </p:pic>
      <p:pic>
        <p:nvPicPr>
          <p:cNvPr id="15" name="Picture 14" descr="crab.jpg"/>
          <p:cNvPicPr>
            <a:picLocks noChangeAspect="1"/>
          </p:cNvPicPr>
          <p:nvPr/>
        </p:nvPicPr>
        <p:blipFill>
          <a:blip r:embed="rId11"/>
          <a:stretch>
            <a:fillRect/>
          </a:stretch>
        </p:blipFill>
        <p:spPr>
          <a:xfrm>
            <a:off x="6314652" y="949191"/>
            <a:ext cx="2885753" cy="1925338"/>
          </a:xfrm>
          <a:prstGeom prst="rect">
            <a:avLst/>
          </a:prstGeom>
        </p:spPr>
      </p:pic>
      <p:pic>
        <p:nvPicPr>
          <p:cNvPr id="6" name="Picture 5" descr="shrimp.jpg"/>
          <p:cNvPicPr>
            <a:picLocks noChangeAspect="1"/>
          </p:cNvPicPr>
          <p:nvPr/>
        </p:nvPicPr>
        <p:blipFill>
          <a:blip r:embed="rId12"/>
          <a:stretch>
            <a:fillRect/>
          </a:stretch>
        </p:blipFill>
        <p:spPr>
          <a:xfrm>
            <a:off x="391848" y="2270183"/>
            <a:ext cx="1341120" cy="1139952"/>
          </a:xfrm>
          <a:prstGeom prst="rect">
            <a:avLst/>
          </a:prstGeom>
        </p:spPr>
      </p:pic>
      <p:pic>
        <p:nvPicPr>
          <p:cNvPr id="16" name="Picture 15" descr="beer_mug.jpg"/>
          <p:cNvPicPr>
            <a:picLocks noChangeAspect="1"/>
          </p:cNvPicPr>
          <p:nvPr/>
        </p:nvPicPr>
        <p:blipFill>
          <a:blip r:embed="rId13"/>
          <a:stretch>
            <a:fillRect/>
          </a:stretch>
        </p:blipFill>
        <p:spPr>
          <a:xfrm>
            <a:off x="-39375" y="148610"/>
            <a:ext cx="1755357" cy="2027314"/>
          </a:xfrm>
          <a:prstGeom prst="rect">
            <a:avLst/>
          </a:prstGeom>
        </p:spPr>
      </p:pic>
      <p:sp>
        <p:nvSpPr>
          <p:cNvPr id="2" name="Title 1"/>
          <p:cNvSpPr>
            <a:spLocks noGrp="1"/>
          </p:cNvSpPr>
          <p:nvPr>
            <p:ph type="title"/>
          </p:nvPr>
        </p:nvSpPr>
        <p:spPr>
          <a:xfrm>
            <a:off x="498574" y="-135100"/>
            <a:ext cx="8229600" cy="1143000"/>
          </a:xfrm>
        </p:spPr>
        <p:txBody>
          <a:bodyPr/>
          <a:lstStyle/>
          <a:p>
            <a:r>
              <a:rPr lang="en-US" b="1" dirty="0" smtClean="0"/>
              <a:t>Eat Foods </a:t>
            </a:r>
            <a:r>
              <a:rPr lang="en-US" b="1" dirty="0"/>
              <a:t>C</a:t>
            </a:r>
            <a:r>
              <a:rPr lang="en-US" b="1" dirty="0" smtClean="0"/>
              <a:t>ontaining Sulfur!</a:t>
            </a:r>
            <a:endParaRPr lang="en-US" b="1" dirty="0"/>
          </a:p>
        </p:txBody>
      </p:sp>
      <p:pic>
        <p:nvPicPr>
          <p:cNvPr id="3" name="Picture 2" descr="mushroom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5204" y="5557012"/>
            <a:ext cx="1512570" cy="1150620"/>
          </a:xfrm>
          <a:prstGeom prst="rect">
            <a:avLst/>
          </a:prstGeom>
        </p:spPr>
      </p:pic>
      <p:pic>
        <p:nvPicPr>
          <p:cNvPr id="17" name="Picture 16" descr="coconut.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04272" y="3232385"/>
            <a:ext cx="1626140" cy="1626140"/>
          </a:xfrm>
          <a:prstGeom prst="rect">
            <a:avLst/>
          </a:prstGeom>
        </p:spPr>
      </p:pic>
      <p:pic>
        <p:nvPicPr>
          <p:cNvPr id="13" name="Picture 12" descr="Cheddar-Cheese.jpg"/>
          <p:cNvPicPr>
            <a:picLocks noChangeAspect="1"/>
          </p:cNvPicPr>
          <p:nvPr/>
        </p:nvPicPr>
        <p:blipFill>
          <a:blip r:embed="rId16"/>
          <a:stretch>
            <a:fillRect/>
          </a:stretch>
        </p:blipFill>
        <p:spPr>
          <a:xfrm>
            <a:off x="1111970" y="4112269"/>
            <a:ext cx="2509149" cy="1492512"/>
          </a:xfrm>
          <a:prstGeom prst="rect">
            <a:avLst/>
          </a:prstGeom>
        </p:spPr>
      </p:pic>
      <p:pic>
        <p:nvPicPr>
          <p:cNvPr id="18" name="Picture 17" descr="broccoli.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1979" y="3195651"/>
            <a:ext cx="1934975" cy="2014133"/>
          </a:xfrm>
          <a:prstGeom prst="rect">
            <a:avLst/>
          </a:prstGeom>
        </p:spPr>
      </p:pic>
      <p:pic>
        <p:nvPicPr>
          <p:cNvPr id="14" name="Picture 13" descr="chicken.jpg"/>
          <p:cNvPicPr>
            <a:picLocks noChangeAspect="1"/>
          </p:cNvPicPr>
          <p:nvPr/>
        </p:nvPicPr>
        <p:blipFill>
          <a:blip r:embed="rId18"/>
          <a:stretch>
            <a:fillRect/>
          </a:stretch>
        </p:blipFill>
        <p:spPr>
          <a:xfrm>
            <a:off x="3321288" y="5025871"/>
            <a:ext cx="2590858" cy="1721302"/>
          </a:xfrm>
          <a:prstGeom prst="rect">
            <a:avLst/>
          </a:prstGeom>
        </p:spPr>
      </p:pic>
    </p:spTree>
    <p:extLst>
      <p:ext uri="{BB962C8B-B14F-4D97-AF65-F5344CB8AC3E}">
        <p14:creationId xmlns:p14="http://schemas.microsoft.com/office/powerpoint/2010/main" val="145587191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Supplemental Sources of Sulfur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fr-FR" dirty="0"/>
              <a:t>glucosamine sulfate</a:t>
            </a:r>
          </a:p>
          <a:p>
            <a:r>
              <a:rPr lang="fr-FR" dirty="0" err="1"/>
              <a:t>chondroitin</a:t>
            </a:r>
            <a:r>
              <a:rPr lang="fr-FR" dirty="0"/>
              <a:t> sulfate</a:t>
            </a:r>
          </a:p>
          <a:p>
            <a:r>
              <a:rPr lang="fr-FR" dirty="0" err="1"/>
              <a:t>glutathione</a:t>
            </a:r>
            <a:endParaRPr lang="fr-FR" dirty="0"/>
          </a:p>
          <a:p>
            <a:r>
              <a:rPr lang="fr-FR" dirty="0"/>
              <a:t>N-</a:t>
            </a:r>
            <a:r>
              <a:rPr lang="fr-FR" dirty="0" err="1"/>
              <a:t>acetylcysteine</a:t>
            </a:r>
            <a:endParaRPr lang="fr-FR" dirty="0"/>
          </a:p>
          <a:p>
            <a:r>
              <a:rPr lang="fr-FR" dirty="0"/>
              <a:t>alpha </a:t>
            </a:r>
            <a:r>
              <a:rPr lang="fr-FR" dirty="0" err="1"/>
              <a:t>lipoic</a:t>
            </a:r>
            <a:r>
              <a:rPr lang="fr-FR" dirty="0"/>
              <a:t> </a:t>
            </a:r>
            <a:r>
              <a:rPr lang="fr-FR" dirty="0" err="1" smtClean="0"/>
              <a:t>acid</a:t>
            </a:r>
            <a:endParaRPr lang="fr-FR" dirty="0" smtClean="0"/>
          </a:p>
          <a:p>
            <a:r>
              <a:rPr lang="en-US" dirty="0"/>
              <a:t>t</a:t>
            </a:r>
            <a:r>
              <a:rPr lang="fr-FR" dirty="0" smtClean="0"/>
              <a:t>aurine</a:t>
            </a:r>
            <a:endParaRPr lang="fr-FR" dirty="0"/>
          </a:p>
          <a:p>
            <a:r>
              <a:rPr lang="fr-FR" dirty="0"/>
              <a:t>DMSO, MSM</a:t>
            </a:r>
          </a:p>
          <a:p>
            <a:r>
              <a:rPr lang="fr-FR" dirty="0"/>
              <a:t>S-</a:t>
            </a:r>
            <a:r>
              <a:rPr lang="fr-FR" dirty="0" err="1"/>
              <a:t>adenosylmethionine</a:t>
            </a:r>
            <a:r>
              <a:rPr lang="fr-FR" dirty="0"/>
              <a:t> (</a:t>
            </a:r>
            <a:r>
              <a:rPr lang="fr-FR" dirty="0" err="1"/>
              <a:t>SAMe</a:t>
            </a:r>
            <a:r>
              <a:rPr lang="fr-FR" dirty="0" smtClean="0"/>
              <a:t>)</a:t>
            </a:r>
          </a:p>
          <a:p>
            <a:r>
              <a:rPr lang="fr-FR" dirty="0" smtClean="0"/>
              <a:t>Epsom </a:t>
            </a:r>
            <a:r>
              <a:rPr lang="fr-FR" dirty="0" err="1" smtClean="0"/>
              <a:t>salts</a:t>
            </a:r>
            <a:r>
              <a:rPr lang="fr-FR" dirty="0" smtClean="0"/>
              <a:t> (Mg-sulfate)</a:t>
            </a:r>
            <a:endParaRPr lang="en-US" dirty="0"/>
          </a:p>
        </p:txBody>
      </p:sp>
      <p:sp>
        <p:nvSpPr>
          <p:cNvPr id="4" name="TextBox 3"/>
          <p:cNvSpPr txBox="1"/>
          <p:nvPr/>
        </p:nvSpPr>
        <p:spPr>
          <a:xfrm>
            <a:off x="1241087" y="6421483"/>
            <a:ext cx="6205437" cy="400110"/>
          </a:xfrm>
          <a:prstGeom prst="rect">
            <a:avLst/>
          </a:prstGeom>
          <a:noFill/>
        </p:spPr>
        <p:txBody>
          <a:bodyPr wrap="square" rtlCol="0">
            <a:spAutoFit/>
          </a:bodyPr>
          <a:lstStyle/>
          <a:p>
            <a:r>
              <a:rPr lang="en-US" sz="2000" dirty="0">
                <a:solidFill>
                  <a:srgbClr val="FF0000"/>
                </a:solidFill>
              </a:rPr>
              <a:t>*</a:t>
            </a:r>
            <a:r>
              <a:rPr lang="en-US" sz="2000" dirty="0"/>
              <a:t>S </a:t>
            </a:r>
            <a:r>
              <a:rPr lang="en-US" sz="2000" dirty="0" err="1"/>
              <a:t>Parcell</a:t>
            </a:r>
            <a:r>
              <a:rPr lang="en-US" sz="2000" dirty="0"/>
              <a:t>, Alternative Medicine Review 7(1), 2002, 22-44</a:t>
            </a:r>
          </a:p>
        </p:txBody>
      </p:sp>
      <p:sp>
        <p:nvSpPr>
          <p:cNvPr id="5" name="TextBox 4"/>
          <p:cNvSpPr txBox="1"/>
          <p:nvPr/>
        </p:nvSpPr>
        <p:spPr>
          <a:xfrm>
            <a:off x="4166386" y="2470156"/>
            <a:ext cx="4198682" cy="830997"/>
          </a:xfrm>
          <a:prstGeom prst="rect">
            <a:avLst/>
          </a:prstGeom>
          <a:solidFill>
            <a:srgbClr val="FFF8A0"/>
          </a:solidFill>
          <a:ln>
            <a:solidFill>
              <a:schemeClr val="tx1"/>
            </a:solidFill>
          </a:ln>
        </p:spPr>
        <p:txBody>
          <a:bodyPr wrap="square" rtlCol="0">
            <a:spAutoFit/>
          </a:bodyPr>
          <a:lstStyle/>
          <a:p>
            <a:r>
              <a:rPr lang="en-US" sz="2400" dirty="0" smtClean="0"/>
              <a:t>These can have many beneficial effects and are nearly nontoxic</a:t>
            </a:r>
            <a:endParaRPr lang="en-US" sz="2400" dirty="0"/>
          </a:p>
        </p:txBody>
      </p:sp>
      <p:sp>
        <p:nvSpPr>
          <p:cNvPr id="6" name="TextBox 5"/>
          <p:cNvSpPr txBox="1"/>
          <p:nvPr/>
        </p:nvSpPr>
        <p:spPr>
          <a:xfrm>
            <a:off x="3183467" y="3878770"/>
            <a:ext cx="5774265" cy="830997"/>
          </a:xfrm>
          <a:prstGeom prst="rect">
            <a:avLst/>
          </a:prstGeom>
          <a:solidFill>
            <a:srgbClr val="FFF8A0"/>
          </a:solidFill>
          <a:ln>
            <a:solidFill>
              <a:srgbClr val="000000"/>
            </a:solidFill>
          </a:ln>
        </p:spPr>
        <p:txBody>
          <a:bodyPr wrap="square" rtlCol="0">
            <a:spAutoFit/>
          </a:bodyPr>
          <a:lstStyle/>
          <a:p>
            <a:r>
              <a:rPr lang="en-US" sz="2400" dirty="0" smtClean="0"/>
              <a:t>My personal favorite is Epsom salt baths:</a:t>
            </a:r>
          </a:p>
          <a:p>
            <a:r>
              <a:rPr lang="en-US" sz="2400" dirty="0" smtClean="0"/>
              <a:t>Magnesium sulfate uptake through the skin</a:t>
            </a:r>
            <a:endParaRPr lang="en-US" sz="2400" dirty="0"/>
          </a:p>
        </p:txBody>
      </p:sp>
    </p:spTree>
    <p:extLst>
      <p:ext uri="{BB962C8B-B14F-4D97-AF65-F5344CB8AC3E}">
        <p14:creationId xmlns:p14="http://schemas.microsoft.com/office/powerpoint/2010/main" val="2529960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350" y="336055"/>
            <a:ext cx="8229600" cy="1143000"/>
          </a:xfrm>
        </p:spPr>
        <p:txBody>
          <a:bodyPr>
            <a:normAutofit fontScale="90000"/>
          </a:bodyPr>
          <a:lstStyle/>
          <a:p>
            <a:r>
              <a:rPr lang="en-US" b="1" dirty="0" smtClean="0"/>
              <a:t>AND</a:t>
            </a:r>
            <a:br>
              <a:rPr lang="en-US" b="1" dirty="0" smtClean="0"/>
            </a:br>
            <a:r>
              <a:rPr lang="en-US" b="1" dirty="0" smtClean="0"/>
              <a:t>Flavonoids and Polyphenols!</a:t>
            </a:r>
            <a:endParaRPr lang="en-US" b="1" dirty="0"/>
          </a:p>
        </p:txBody>
      </p:sp>
      <p:pic>
        <p:nvPicPr>
          <p:cNvPr id="4" name="Picture 3" descr="tea_with_m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333" y="1981200"/>
            <a:ext cx="3386667" cy="2540000"/>
          </a:xfrm>
          <a:prstGeom prst="rect">
            <a:avLst/>
          </a:prstGeom>
        </p:spPr>
      </p:pic>
      <p:pic>
        <p:nvPicPr>
          <p:cNvPr id="5" name="Picture 4" descr="coff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783" y="5199063"/>
            <a:ext cx="2476500" cy="1854200"/>
          </a:xfrm>
          <a:prstGeom prst="rect">
            <a:avLst/>
          </a:prstGeom>
        </p:spPr>
      </p:pic>
      <p:pic>
        <p:nvPicPr>
          <p:cNvPr id="6" name="Picture 5" descr="curry-seasoning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32333"/>
            <a:ext cx="1623852" cy="1623852"/>
          </a:xfrm>
          <a:prstGeom prst="rect">
            <a:avLst/>
          </a:prstGeom>
        </p:spPr>
      </p:pic>
      <p:pic>
        <p:nvPicPr>
          <p:cNvPr id="8" name="Picture 7" descr="raspberri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686" y="-304800"/>
            <a:ext cx="2536738" cy="2029390"/>
          </a:xfrm>
          <a:prstGeom prst="rect">
            <a:avLst/>
          </a:prstGeom>
        </p:spPr>
      </p:pic>
      <p:pic>
        <p:nvPicPr>
          <p:cNvPr id="9" name="Picture 8" descr="Pecan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53996"/>
            <a:ext cx="2369794" cy="2369794"/>
          </a:xfrm>
          <a:prstGeom prst="rect">
            <a:avLst/>
          </a:prstGeom>
        </p:spPr>
      </p:pic>
      <p:pic>
        <p:nvPicPr>
          <p:cNvPr id="7" name="Picture 6" descr="flavonoid-foo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261" y="2286000"/>
            <a:ext cx="3810000" cy="3810000"/>
          </a:xfrm>
          <a:prstGeom prst="rect">
            <a:avLst/>
          </a:prstGeom>
        </p:spPr>
      </p:pic>
    </p:spTree>
    <p:extLst>
      <p:ext uri="{BB962C8B-B14F-4D97-AF65-F5344CB8AC3E}">
        <p14:creationId xmlns:p14="http://schemas.microsoft.com/office/powerpoint/2010/main" val="75309922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Flavonoids Transport Sulfate!</a:t>
            </a:r>
            <a:endParaRPr lang="en-US" b="1" dirty="0"/>
          </a:p>
        </p:txBody>
      </p:sp>
      <p:sp>
        <p:nvSpPr>
          <p:cNvPr id="3" name="Content Placeholder 2"/>
          <p:cNvSpPr>
            <a:spLocks noGrp="1"/>
          </p:cNvSpPr>
          <p:nvPr>
            <p:ph idx="1"/>
          </p:nvPr>
        </p:nvSpPr>
        <p:spPr/>
        <p:txBody>
          <a:bodyPr/>
          <a:lstStyle/>
          <a:p>
            <a:r>
              <a:rPr lang="en-US" dirty="0"/>
              <a:t>F</a:t>
            </a:r>
            <a:r>
              <a:rPr lang="en-US" dirty="0" smtClean="0"/>
              <a:t>lavonoids </a:t>
            </a:r>
            <a:r>
              <a:rPr lang="en-US" dirty="0"/>
              <a:t>are found in fruits, vegetables, nuts, seeds, herbs, spices, stems, flowers, </a:t>
            </a:r>
            <a:r>
              <a:rPr lang="en-US" dirty="0" smtClean="0"/>
              <a:t>tea </a:t>
            </a:r>
            <a:r>
              <a:rPr lang="en-US" dirty="0"/>
              <a:t>and red wine. </a:t>
            </a:r>
            <a:endParaRPr lang="en-US" dirty="0" smtClean="0"/>
          </a:p>
          <a:p>
            <a:r>
              <a:rPr lang="en-US" dirty="0" smtClean="0"/>
              <a:t>Flavonoids suppress nitric oxide synthesis in macrophages (inflammatory response)</a:t>
            </a:r>
          </a:p>
          <a:p>
            <a:r>
              <a:rPr lang="en-US" dirty="0"/>
              <a:t>In plants, they generally occur as glycosylated and </a:t>
            </a:r>
            <a:r>
              <a:rPr lang="en-US" b="1" dirty="0">
                <a:solidFill>
                  <a:srgbClr val="FF0000"/>
                </a:solidFill>
              </a:rPr>
              <a:t>sulfated</a:t>
            </a:r>
            <a:r>
              <a:rPr lang="en-US" dirty="0">
                <a:solidFill>
                  <a:srgbClr val="FF0000"/>
                </a:solidFill>
              </a:rPr>
              <a:t> </a:t>
            </a:r>
            <a:r>
              <a:rPr lang="en-US" dirty="0" smtClean="0"/>
              <a:t>derivatives</a:t>
            </a:r>
            <a:endParaRPr lang="en-US" dirty="0"/>
          </a:p>
          <a:p>
            <a:endParaRPr lang="en-US" dirty="0" smtClean="0"/>
          </a:p>
          <a:p>
            <a:endParaRPr lang="en-US" dirty="0"/>
          </a:p>
        </p:txBody>
      </p:sp>
    </p:spTree>
    <p:extLst>
      <p:ext uri="{BB962C8B-B14F-4D97-AF65-F5344CB8AC3E}">
        <p14:creationId xmlns:p14="http://schemas.microsoft.com/office/powerpoint/2010/main" val="346174525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57200" y="1299105"/>
            <a:ext cx="8483600" cy="5135562"/>
          </a:xfrm>
        </p:spPr>
        <p:txBody>
          <a:bodyPr>
            <a:normAutofit fontScale="92500" lnSpcReduction="10000"/>
          </a:bodyPr>
          <a:lstStyle/>
          <a:p>
            <a:r>
              <a:rPr lang="en-US" sz="2800" dirty="0" smtClean="0"/>
              <a:t>Cholesterol sulfate is vitally important to health</a:t>
            </a:r>
          </a:p>
          <a:p>
            <a:pPr lvl="1"/>
            <a:r>
              <a:rPr lang="en-US" sz="2400" dirty="0" smtClean="0"/>
              <a:t>It is produced in the skin upon sunlight exposure</a:t>
            </a:r>
          </a:p>
          <a:p>
            <a:pPr lvl="1"/>
            <a:r>
              <a:rPr lang="en-US" sz="2400" dirty="0" smtClean="0"/>
              <a:t>Roundup and other toxic exposures disrupt its supply</a:t>
            </a:r>
          </a:p>
          <a:p>
            <a:pPr lvl="1"/>
            <a:r>
              <a:rPr lang="en-US" sz="2400" dirty="0"/>
              <a:t>Sulfate deficiency is behind most modern diseases</a:t>
            </a:r>
          </a:p>
          <a:p>
            <a:r>
              <a:rPr lang="en-US" sz="2800" dirty="0" smtClean="0"/>
              <a:t>The blood depends on sulfate to maintain flow</a:t>
            </a:r>
          </a:p>
          <a:p>
            <a:pPr lvl="1"/>
            <a:r>
              <a:rPr lang="en-US" sz="2400" dirty="0" smtClean="0"/>
              <a:t>Zeta potential drives blood flow from artery to vein</a:t>
            </a:r>
          </a:p>
          <a:p>
            <a:pPr lvl="1"/>
            <a:r>
              <a:rPr lang="en-US" sz="2400" dirty="0" smtClean="0"/>
              <a:t>Heart disease and fatty liver disease reflect cholesterol buffering waiting for sulfate supplies</a:t>
            </a:r>
          </a:p>
          <a:p>
            <a:r>
              <a:rPr lang="en-US" sz="2800" dirty="0" err="1" smtClean="0"/>
              <a:t>StAR</a:t>
            </a:r>
            <a:r>
              <a:rPr lang="en-US" sz="2800" dirty="0" smtClean="0"/>
              <a:t> is a superstar but it’s vulnerable to Roundup</a:t>
            </a:r>
          </a:p>
          <a:p>
            <a:pPr lvl="1"/>
            <a:r>
              <a:rPr lang="en-US" sz="2400" dirty="0" err="1" smtClean="0"/>
              <a:t>StAR</a:t>
            </a:r>
            <a:r>
              <a:rPr lang="en-US" sz="2400" dirty="0" smtClean="0"/>
              <a:t> deficiency leads to fatty liver, heart disease, adrenal insufficiency and low testosterone</a:t>
            </a:r>
          </a:p>
          <a:p>
            <a:r>
              <a:rPr lang="en-US" sz="2800" dirty="0"/>
              <a:t>Roundup induces GGT which causes inflammation but recovers hemoglobin and sulfate for RBCs</a:t>
            </a:r>
          </a:p>
          <a:p>
            <a:endParaRPr lang="en-US" sz="2800" dirty="0"/>
          </a:p>
        </p:txBody>
      </p:sp>
    </p:spTree>
    <p:extLst>
      <p:ext uri="{BB962C8B-B14F-4D97-AF65-F5344CB8AC3E}">
        <p14:creationId xmlns:p14="http://schemas.microsoft.com/office/powerpoint/2010/main" val="4816690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3"/>
            <a:ext cx="8229600" cy="1143000"/>
          </a:xfrm>
        </p:spPr>
        <p:txBody>
          <a:bodyPr/>
          <a:lstStyle/>
          <a:p>
            <a:r>
              <a:rPr lang="en-US" b="1" dirty="0" smtClean="0"/>
              <a:t>It’s All About the Blood</a:t>
            </a:r>
            <a:endParaRPr lang="en-US" b="1" dirty="0"/>
          </a:p>
        </p:txBody>
      </p:sp>
      <p:pic>
        <p:nvPicPr>
          <p:cNvPr id="4" name="Content Placeholder 3" descr="blood_vessels.jpg"/>
          <p:cNvPicPr>
            <a:picLocks noGrp="1" noChangeAspect="1"/>
          </p:cNvPicPr>
          <p:nvPr>
            <p:ph idx="1"/>
          </p:nvPr>
        </p:nvPicPr>
        <p:blipFill>
          <a:blip r:embed="rId2">
            <a:extLst>
              <a:ext uri="{28A0092B-C50C-407E-A947-70E740481C1C}">
                <a14:useLocalDpi xmlns:a14="http://schemas.microsoft.com/office/drawing/2010/main" val="0"/>
              </a:ext>
            </a:extLst>
          </a:blip>
          <a:srcRect t="13147" b="13147"/>
          <a:stretch>
            <a:fillRect/>
          </a:stretch>
        </p:blipFill>
        <p:spPr>
          <a:xfrm>
            <a:off x="4809064" y="2809418"/>
            <a:ext cx="4047066" cy="2225730"/>
          </a:xfrm>
        </p:spPr>
      </p:pic>
      <p:sp>
        <p:nvSpPr>
          <p:cNvPr id="5" name="Content Placeholder 2"/>
          <p:cNvSpPr txBox="1">
            <a:spLocks/>
          </p:cNvSpPr>
          <p:nvPr/>
        </p:nvSpPr>
        <p:spPr>
          <a:xfrm>
            <a:off x="253996" y="1129777"/>
            <a:ext cx="8280404" cy="538955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We </a:t>
            </a:r>
            <a:r>
              <a:rPr lang="en-US" sz="2800" dirty="0"/>
              <a:t>are 2/3 water by mass and 99% </a:t>
            </a:r>
            <a:r>
              <a:rPr lang="en-US" sz="2800" dirty="0" smtClean="0"/>
              <a:t>by molecule count</a:t>
            </a:r>
          </a:p>
          <a:p>
            <a:r>
              <a:rPr lang="en-US" sz="2800" dirty="0" smtClean="0"/>
              <a:t>Most of the water in the body is gelled</a:t>
            </a:r>
          </a:p>
          <a:p>
            <a:r>
              <a:rPr lang="en-US" sz="2800" dirty="0" smtClean="0"/>
              <a:t>The BIG EXCEPTION is the flowing blood!</a:t>
            </a:r>
          </a:p>
          <a:p>
            <a:r>
              <a:rPr lang="en-US" sz="2800" dirty="0" smtClean="0"/>
              <a:t>Blood delivers nutrients  to                                                             and removes waste from                                                                            all the tissues</a:t>
            </a:r>
          </a:p>
          <a:p>
            <a:r>
              <a:rPr lang="en-US" sz="2800" dirty="0" smtClean="0"/>
              <a:t>Gelled water lines the vessel                                               wall and provides slick,                                                      slick frictionless passage of  red                                                   blood cells through the capillaries </a:t>
            </a:r>
          </a:p>
          <a:p>
            <a:r>
              <a:rPr lang="en-US" sz="2800" dirty="0" smtClean="0"/>
              <a:t>Sulfate keeps the water gelled  along the border</a:t>
            </a:r>
          </a:p>
          <a:p>
            <a:r>
              <a:rPr lang="en-US" sz="2800" dirty="0" smtClean="0"/>
              <a:t>Sulfate transport is problematic ….</a:t>
            </a:r>
          </a:p>
        </p:txBody>
      </p:sp>
    </p:spTree>
    <p:extLst>
      <p:ext uri="{BB962C8B-B14F-4D97-AF65-F5344CB8AC3E}">
        <p14:creationId xmlns:p14="http://schemas.microsoft.com/office/powerpoint/2010/main" val="224493153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Thanks to Many People</a:t>
            </a:r>
            <a:endParaRPr lang="en-US" b="1" dirty="0"/>
          </a:p>
        </p:txBody>
      </p:sp>
      <p:sp>
        <p:nvSpPr>
          <p:cNvPr id="3" name="Content Placeholder 2"/>
          <p:cNvSpPr>
            <a:spLocks noGrp="1"/>
          </p:cNvSpPr>
          <p:nvPr>
            <p:ph idx="1"/>
          </p:nvPr>
        </p:nvSpPr>
        <p:spPr/>
        <p:txBody>
          <a:bodyPr>
            <a:normAutofit lnSpcReduction="10000"/>
          </a:bodyPr>
          <a:lstStyle/>
          <a:p>
            <a:r>
              <a:rPr lang="en-US" smtClean="0"/>
              <a:t>Robert </a:t>
            </a:r>
            <a:r>
              <a:rPr lang="en-US" dirty="0" smtClean="0"/>
              <a:t>Davidson</a:t>
            </a:r>
          </a:p>
          <a:p>
            <a:r>
              <a:rPr lang="en-US" dirty="0"/>
              <a:t>Gerry Koenig</a:t>
            </a:r>
          </a:p>
          <a:p>
            <a:r>
              <a:rPr lang="en-US" dirty="0" smtClean="0"/>
              <a:t>Ann </a:t>
            </a:r>
            <a:r>
              <a:rPr lang="en-US" dirty="0" err="1" smtClean="0"/>
              <a:t>Lauritzen</a:t>
            </a:r>
            <a:endParaRPr lang="en-US" dirty="0" smtClean="0"/>
          </a:p>
          <a:p>
            <a:r>
              <a:rPr lang="en-US" dirty="0"/>
              <a:t>Jerry Pollack</a:t>
            </a:r>
          </a:p>
          <a:p>
            <a:r>
              <a:rPr lang="en-US" dirty="0" smtClean="0"/>
              <a:t>Anthony </a:t>
            </a:r>
            <a:r>
              <a:rPr lang="en-US" dirty="0" err="1" smtClean="0"/>
              <a:t>Samsel</a:t>
            </a:r>
            <a:endParaRPr lang="en-US" dirty="0" smtClean="0"/>
          </a:p>
          <a:p>
            <a:r>
              <a:rPr lang="en-US" dirty="0" smtClean="0"/>
              <a:t>Nancy Swanson</a:t>
            </a:r>
          </a:p>
          <a:p>
            <a:r>
              <a:rPr lang="en-US" dirty="0" smtClean="0"/>
              <a:t>Glyn Wainwright</a:t>
            </a:r>
          </a:p>
          <a:p>
            <a:r>
              <a:rPr lang="en-US" dirty="0" smtClean="0"/>
              <a:t>And many others ….</a:t>
            </a:r>
            <a:endParaRPr lang="en-US" dirty="0"/>
          </a:p>
        </p:txBody>
      </p:sp>
    </p:spTree>
    <p:extLst>
      <p:ext uri="{BB962C8B-B14F-4D97-AF65-F5344CB8AC3E}">
        <p14:creationId xmlns:p14="http://schemas.microsoft.com/office/powerpoint/2010/main" val="31789219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73642</TotalTime>
  <Words>6128</Words>
  <Application>Microsoft Macintosh PowerPoint</Application>
  <PresentationFormat>On-screen Show (4:3)</PresentationFormat>
  <Paragraphs>862</Paragraphs>
  <Slides>90</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Office Theme</vt:lpstr>
      <vt:lpstr>Clip</vt:lpstr>
      <vt:lpstr>Download these slides</vt:lpstr>
      <vt:lpstr>New Paper Just Released!</vt:lpstr>
      <vt:lpstr>Cholesterol Sulfate, Electricity  and the Vasculature</vt:lpstr>
      <vt:lpstr>PowerPoint Presentation</vt:lpstr>
      <vt:lpstr>PowerPoint Presentation</vt:lpstr>
      <vt:lpstr>Outline</vt:lpstr>
      <vt:lpstr>PowerPoint Presentation</vt:lpstr>
      <vt:lpstr>The Broad Picture</vt:lpstr>
      <vt:lpstr>It’s All About the Blood</vt:lpstr>
      <vt:lpstr>Sulfate is Crucial to Maintain Structured Water</vt:lpstr>
      <vt:lpstr>Sulfated Glycosaminoglycans (GAGs) (also called “Mucopolysaccharides”)</vt:lpstr>
      <vt:lpstr>Endothelial Glycocalyx Schematic*</vt:lpstr>
      <vt:lpstr>Endothelial Glycocalyx Schematic*</vt:lpstr>
      <vt:lpstr>Exclusion Zone: Model of Capillary*</vt:lpstr>
      <vt:lpstr>Water Organizes Into “Crystals”  in the Exclusion Zone* </vt:lpstr>
      <vt:lpstr>Water Organizes Into “Crystals”  in the Exclusion Zone* </vt:lpstr>
      <vt:lpstr>PowerPoint Presentation</vt:lpstr>
      <vt:lpstr>Cholesterol:  Saint, Not Villain</vt:lpstr>
      <vt:lpstr>Cholesterol and Cholesterol Sulfate</vt:lpstr>
      <vt:lpstr>A Provocative Proposal*</vt:lpstr>
      <vt:lpstr>Heart Disease Mortality and Sunlight*</vt:lpstr>
      <vt:lpstr>A Provocative Proposal*</vt:lpstr>
      <vt:lpstr>A Provocative Proposal*</vt:lpstr>
      <vt:lpstr>eNOS is Very Vulnerable*</vt:lpstr>
      <vt:lpstr>Cholesterol sulfate  provides negative charge*</vt:lpstr>
      <vt:lpstr>They Knew a Long Time Ago*</vt:lpstr>
      <vt:lpstr>Sulfation as Sulfate Transport</vt:lpstr>
      <vt:lpstr>Various Factors that Increase Sulfate*</vt:lpstr>
      <vt:lpstr>Sulfur Incorporation into GAGs with Age*</vt:lpstr>
      <vt:lpstr>PowerPoint Presentation</vt:lpstr>
      <vt:lpstr>Zeta Potential</vt:lpstr>
      <vt:lpstr>Electrokinetic Vascular             Streaming Potential (EVSP)*</vt:lpstr>
      <vt:lpstr>Moving RBC Creates Magnetic Field*</vt:lpstr>
      <vt:lpstr>Various Factors that Increase Sulfate*</vt:lpstr>
      <vt:lpstr>Streaming Potential</vt:lpstr>
      <vt:lpstr>Streaming Potential</vt:lpstr>
      <vt:lpstr>PowerPoint Presentation</vt:lpstr>
      <vt:lpstr>PowerPoint Presentation</vt:lpstr>
      <vt:lpstr>PowerPoint Presentation</vt:lpstr>
      <vt:lpstr>Some Insights</vt:lpstr>
      <vt:lpstr>Why is Nitric Oxide Important?</vt:lpstr>
      <vt:lpstr>eNOS Uncoupling*</vt:lpstr>
      <vt:lpstr>PowerPoint Presentation</vt:lpstr>
      <vt:lpstr>Non-alcoholic Fatty Liver Disease: An Epidemic in America</vt:lpstr>
      <vt:lpstr>An Epidemic in the Western World*</vt:lpstr>
      <vt:lpstr>Fred Kummerow on LDL*</vt:lpstr>
      <vt:lpstr>“Sulfation of 25-hydroxycholesterol regulates lipid metabolism, inflammatory responses, and cell proliferation”*</vt:lpstr>
      <vt:lpstr>StAR is a Superstar!</vt:lpstr>
      <vt:lpstr>Roundup Inhibits Steroidogenesis by Disrupting StAR Protein Expression*  </vt:lpstr>
      <vt:lpstr>StAR Protein,  Cholesterol Sulfate, and LDL*</vt:lpstr>
      <vt:lpstr>Overexpression of StAR increases macrophage cholesterol efflux to HDL-AI*</vt:lpstr>
      <vt:lpstr>Why Does Cholesterol Accumulate in the Arteries Supplying the Heart?</vt:lpstr>
      <vt:lpstr>Statins Make You Grow Older Faster*</vt:lpstr>
      <vt:lpstr>Evidence that Statins Make You    Grow Older Faster*</vt:lpstr>
      <vt:lpstr>Statins CAUSE  Atherosclerosis and Heart Failure!*</vt:lpstr>
      <vt:lpstr>Paul’s Story (anecdotal)</vt:lpstr>
      <vt:lpstr>PowerPoint Presentation</vt:lpstr>
      <vt:lpstr>PowerPoint Presentation</vt:lpstr>
      <vt:lpstr>PowerPoint Presentation</vt:lpstr>
      <vt:lpstr>Hemolytic Anemia*</vt:lpstr>
      <vt:lpstr>This Detoxification Scheme is Essential in Red Blood Cells</vt:lpstr>
      <vt:lpstr>This Detoxification Scheme is Essential in Red Blood Cells</vt:lpstr>
      <vt:lpstr>Gamma Glutamyl Transferase (GGT)*</vt:lpstr>
      <vt:lpstr>Are we getting enough sulfur in our diet?*  </vt:lpstr>
      <vt:lpstr>Are we getting enough sulfur in our diet?*  </vt:lpstr>
      <vt:lpstr>GGT Cycle*</vt:lpstr>
      <vt:lpstr>The Real Reason for GGT?</vt:lpstr>
      <vt:lpstr>The Real Reason for GGT?</vt:lpstr>
      <vt:lpstr>Ferrous Iron in Lysosomes:  Key Role in Cardiovascular Disease*</vt:lpstr>
      <vt:lpstr>Heparin Protects from ROS due to Iron*</vt:lpstr>
      <vt:lpstr>Heparin Protects from ROS due to Iron*</vt:lpstr>
      <vt:lpstr>Heparin Protects from ROS due to Iron*</vt:lpstr>
      <vt:lpstr>GGT induces Inflammatory Response </vt:lpstr>
      <vt:lpstr>GGT induces Inflammatory Response </vt:lpstr>
      <vt:lpstr>GGT  &amp; Chronic Obstructive Pulmonary Disease (COPD)*</vt:lpstr>
      <vt:lpstr>GGT  &amp; Chronic Obstructive Pulmonary Disease (COPD)*</vt:lpstr>
      <vt:lpstr>  “Iron deficiency: an emerging therapeutic target in heart failure”* </vt:lpstr>
      <vt:lpstr>Low Iron Linked to Heart Failure*</vt:lpstr>
      <vt:lpstr>PowerPoint Presentation</vt:lpstr>
      <vt:lpstr>Heart Failure Rate Is Increasing*</vt:lpstr>
      <vt:lpstr>PowerPoint Presentation</vt:lpstr>
      <vt:lpstr>How to Stay Healthy</vt:lpstr>
      <vt:lpstr>PowerPoint Presentation</vt:lpstr>
      <vt:lpstr>Hang Out in the Water at the Seashore</vt:lpstr>
      <vt:lpstr>Eat Foods Containing Sulfur!</vt:lpstr>
      <vt:lpstr>Supplemental Sources of Sulfur*</vt:lpstr>
      <vt:lpstr>AND Flavonoids and Polyphenols!</vt:lpstr>
      <vt:lpstr>Flavonoids Transport Sulfate!</vt:lpstr>
      <vt:lpstr>Summary</vt:lpstr>
      <vt:lpstr>Thanks to Many People</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Flow and Cardiovascular Disease: An Intimate Relationship</dc:title>
  <dc:creator>Stephanie Seneff</dc:creator>
  <cp:lastModifiedBy>Stephanie Seneff</cp:lastModifiedBy>
  <cp:revision>224</cp:revision>
  <cp:lastPrinted>2015-11-12T23:24:15Z</cp:lastPrinted>
  <dcterms:created xsi:type="dcterms:W3CDTF">2015-02-21T22:12:26Z</dcterms:created>
  <dcterms:modified xsi:type="dcterms:W3CDTF">2015-11-15T01:19:02Z</dcterms:modified>
</cp:coreProperties>
</file>