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68" r:id="rId3"/>
    <p:sldId id="278" r:id="rId4"/>
    <p:sldId id="264" r:id="rId5"/>
    <p:sldId id="257" r:id="rId6"/>
    <p:sldId id="258" r:id="rId7"/>
    <p:sldId id="259" r:id="rId8"/>
    <p:sldId id="261" r:id="rId9"/>
    <p:sldId id="269" r:id="rId10"/>
    <p:sldId id="266" r:id="rId11"/>
    <p:sldId id="267" r:id="rId12"/>
    <p:sldId id="274" r:id="rId13"/>
    <p:sldId id="272" r:id="rId14"/>
    <p:sldId id="275" r:id="rId15"/>
    <p:sldId id="276" r:id="rId16"/>
    <p:sldId id="280" r:id="rId17"/>
    <p:sldId id="281" r:id="rId18"/>
    <p:sldId id="271" r:id="rId19"/>
    <p:sldId id="277" r:id="rId20"/>
    <p:sldId id="270" r:id="rId21"/>
    <p:sldId id="260" r:id="rId22"/>
    <p:sldId id="262" r:id="rId23"/>
    <p:sldId id="263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ue:Desktop:autism%20childr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zue:Desktop:autism%20childr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Children with Autism in 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9587883006337"/>
          <c:y val="0.109352517985611"/>
          <c:w val="0.857291802613071"/>
          <c:h val="0.85947242206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Percentage of Children with Autism in US</c:v>
                </c:pt>
              </c:strCache>
            </c:strRef>
          </c:tx>
          <c:spPr>
            <a:ln w="47625">
              <a:noFill/>
            </a:ln>
          </c:spP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Sheet1!$A$2:$A$15</c:f>
              <c:numCache>
                <c:formatCode>0</c:formatCode>
                <c:ptCount val="14"/>
                <c:pt idx="0">
                  <c:v>1975.0</c:v>
                </c:pt>
                <c:pt idx="1">
                  <c:v>1985.0</c:v>
                </c:pt>
                <c:pt idx="2">
                  <c:v>1995.0</c:v>
                </c:pt>
                <c:pt idx="3">
                  <c:v>2004.0</c:v>
                </c:pt>
                <c:pt idx="4">
                  <c:v>2007.0</c:v>
                </c:pt>
                <c:pt idx="5">
                  <c:v>2009.0</c:v>
                </c:pt>
                <c:pt idx="6">
                  <c:v>2014.0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0.6</c:v>
                </c:pt>
                <c:pt idx="4">
                  <c:v>0.667</c:v>
                </c:pt>
                <c:pt idx="5">
                  <c:v>0.909</c:v>
                </c:pt>
                <c:pt idx="6">
                  <c:v>1.471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605096"/>
        <c:axId val="-2141602216"/>
      </c:scatterChart>
      <c:valAx>
        <c:axId val="-2141605096"/>
        <c:scaling>
          <c:orientation val="minMax"/>
        </c:scaling>
        <c:delete val="0"/>
        <c:axPos val="b"/>
        <c:minorGridlines/>
        <c:numFmt formatCode="0" sourceLinked="1"/>
        <c:majorTickMark val="out"/>
        <c:minorTickMark val="none"/>
        <c:tickLblPos val="nextTo"/>
        <c:crossAx val="-2141602216"/>
        <c:crosses val="autoZero"/>
        <c:crossBetween val="midCat"/>
      </c:valAx>
      <c:valAx>
        <c:axId val="-2141602216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-2141605096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5728455213816"/>
          <c:y val="0.191168073415284"/>
          <c:w val="0.447015559519149"/>
          <c:h val="0.1542725504635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Children with Autism in 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9587883006337"/>
          <c:y val="0.109352517985611"/>
          <c:w val="0.857291802613071"/>
          <c:h val="0.85947242206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Percentage of Children with Autism in US</c:v>
                </c:pt>
              </c:strCache>
            </c:strRef>
          </c:tx>
          <c:spPr>
            <a:ln w="47625">
              <a:noFill/>
            </a:ln>
          </c:spP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Sheet1!$A$2:$A$15</c:f>
              <c:numCache>
                <c:formatCode>0</c:formatCode>
                <c:ptCount val="14"/>
                <c:pt idx="0">
                  <c:v>1975.0</c:v>
                </c:pt>
                <c:pt idx="1">
                  <c:v>1985.0</c:v>
                </c:pt>
                <c:pt idx="2">
                  <c:v>1995.0</c:v>
                </c:pt>
                <c:pt idx="3">
                  <c:v>2004.0</c:v>
                </c:pt>
                <c:pt idx="4">
                  <c:v>2007.0</c:v>
                </c:pt>
                <c:pt idx="5">
                  <c:v>2009.0</c:v>
                </c:pt>
                <c:pt idx="6">
                  <c:v>2014.0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0.6</c:v>
                </c:pt>
                <c:pt idx="4">
                  <c:v>0.667</c:v>
                </c:pt>
                <c:pt idx="5">
                  <c:v>0.909</c:v>
                </c:pt>
                <c:pt idx="6">
                  <c:v>1.471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474760"/>
        <c:axId val="-2141471880"/>
      </c:scatterChart>
      <c:valAx>
        <c:axId val="-2141474760"/>
        <c:scaling>
          <c:orientation val="minMax"/>
        </c:scaling>
        <c:delete val="0"/>
        <c:axPos val="b"/>
        <c:minorGridlines/>
        <c:numFmt formatCode="0" sourceLinked="1"/>
        <c:majorTickMark val="out"/>
        <c:minorTickMark val="none"/>
        <c:tickLblPos val="nextTo"/>
        <c:crossAx val="-2141471880"/>
        <c:crosses val="autoZero"/>
        <c:crossBetween val="midCat"/>
      </c:valAx>
      <c:valAx>
        <c:axId val="-2141471880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-2141474760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5728455213816"/>
          <c:y val="0.191168073415284"/>
          <c:w val="0.447015559519149"/>
          <c:h val="0.1542725504635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3D28D-C51B-9347-93D7-1E569E1AF3FC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DF57-4F12-8447-812E-FAD3C70D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NatureAutismRising.pdf</a:t>
            </a:r>
            <a:endParaRPr lang="en-US" dirty="0" smtClean="0"/>
          </a:p>
          <a:p>
            <a:r>
              <a:rPr lang="en-US" dirty="0" smtClean="0"/>
              <a:t>CDC</a:t>
            </a:r>
            <a:r>
              <a:rPr lang="en-US" baseline="0" dirty="0" smtClean="0"/>
              <a:t> provides these numbers for kids who are 12 years old at the time the numbers are reported.</a:t>
            </a:r>
          </a:p>
          <a:p>
            <a:r>
              <a:rPr lang="en-US" baseline="0" dirty="0" smtClean="0"/>
              <a:t>You have to project twelve years into the future to get the rate for kids being born at that time.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glyphosate_and_breast_cancer.text</a:t>
            </a:r>
            <a:endParaRPr lang="en-US" dirty="0" smtClean="0"/>
          </a:p>
          <a:p>
            <a:r>
              <a:rPr lang="en-US" dirty="0" smtClean="0"/>
              <a:t>Swine/</a:t>
            </a:r>
            <a:r>
              <a:rPr lang="en-US" dirty="0" err="1" smtClean="0"/>
              <a:t>glyphosate_breast_cancer.pdf</a:t>
            </a:r>
            <a:endParaRPr lang="en-US" dirty="0" smtClean="0"/>
          </a:p>
          <a:p>
            <a:r>
              <a:rPr lang="en-US" dirty="0" smtClean="0"/>
              <a:t>Please make a note that this study shows Glyphosate effects down to parts per trillion (10 to the minus12th).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study, we found that glyphosate at a log interval concentration ranging from 10-12 to 10-6 M increased the cell proliferation of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hormorne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dependent breast cancer T47D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2015/</a:t>
            </a:r>
            <a:r>
              <a:rPr lang="en-US" dirty="0" err="1" smtClean="0"/>
              <a:t>JudyHoy</a:t>
            </a:r>
            <a:r>
              <a:rPr lang="en-US" dirty="0" smtClean="0"/>
              <a:t>/submission/figures/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DF57-4F12-8447-812E-FAD3C70D52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2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r>
              <a:rPr lang="en-US" baseline="0" dirty="0" smtClean="0"/>
              <a:t> the CDC’s data on a log scale reveals that the growth is exponential.</a:t>
            </a:r>
          </a:p>
          <a:p>
            <a:r>
              <a:rPr lang="en-US" baseline="0" dirty="0" smtClean="0"/>
              <a:t>Extending the line predicts 1 in 4 kids born in 2025 will be diagnosed with autism, and 1 in 2 kids seven years later (by 2032).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C225-3A1B-044A-9716-1F639A24E5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2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r>
              <a:rPr lang="en-US" baseline="0" dirty="0" smtClean="0"/>
              <a:t> the CDC’s data on a log scale reveals that the growth is exponential.</a:t>
            </a:r>
          </a:p>
          <a:p>
            <a:r>
              <a:rPr lang="en-US" baseline="0" dirty="0" smtClean="0"/>
              <a:t>Extending the line predicts 1 in 4 kids born in 2025 will be diagnosed with autism, and 1 in 2 kids seven years later (by 2032).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C225-3A1B-044A-9716-1F639A24E5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2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Newsweek_on_glyphosate_overuse.text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EB22-E773-5B46-8A0F-EA80E4F17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/blog/how-extreme-levels-roundup-food-became-industry-normal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glyphosate_inhibits_CYPS_and_other_issues.pdf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concentration of hepatic cytochrome P-450 in rats exposed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clofibrate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glyphosate, 2,4dichlorophen-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oxyacetic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(2,4-D)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4-chloro-2-methylphenoxyace-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 acid (MCPA) for 2 weeks. The doses of 2,4-D and MCPA are also shown.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meansfS.E.M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are shown. The statistical significances were analyzed with Student's t-test using controls as a reference group. The following symbol is used: *: P&lt;0.05.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glyphosate_inhibits_CYPS_and_other_issues.pdf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concentration of hepatic cytochrome P-450 in rats exposed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clofibrate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glyphosate, 2,4dichlorophen-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oxyacetic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(2,4-D)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4-chloro-2-methylphenoxyace-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 acid (MCPA) for 2 weeks. The doses of 2,4-D and MCPA are also shown.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meansfS.E.M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are shown. The statistical significances were analyzed with Student's t-test using controls as a reference group. The following symbol is used: *: P&lt;0.05.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glyphosate_and_breast_cancer.text</a:t>
            </a:r>
            <a:endParaRPr lang="en-US" dirty="0" smtClean="0"/>
          </a:p>
          <a:p>
            <a:r>
              <a:rPr lang="en-US" dirty="0" smtClean="0"/>
              <a:t>Swine/</a:t>
            </a:r>
            <a:r>
              <a:rPr lang="en-US" dirty="0" err="1" smtClean="0"/>
              <a:t>glyphosate_breast_cancer.pdf</a:t>
            </a:r>
            <a:endParaRPr lang="en-US" dirty="0" smtClean="0"/>
          </a:p>
          <a:p>
            <a:r>
              <a:rPr lang="en-US" dirty="0" smtClean="0"/>
              <a:t>Please make a note that this study shows Glyphosate effects down to parts per trillion (10 to the minus12th).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study, we found that glyphosate at a log interval concentration ranging from 10-12 to 10-6 M increased the cell proliferation of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hormorne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dependent breast cancer T47D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1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58A8-2409-5A44-BC45-5779CB44BA5A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FACE-6305-5345-8242-9F41BB4F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16945"/>
            <a:ext cx="7772400" cy="1949450"/>
          </a:xfrm>
        </p:spPr>
        <p:txBody>
          <a:bodyPr>
            <a:normAutofit/>
          </a:bodyPr>
          <a:lstStyle/>
          <a:p>
            <a:r>
              <a:rPr lang="en-US" b="1" dirty="0" smtClean="0"/>
              <a:t> Impact of Glyphosate:</a:t>
            </a:r>
            <a:br>
              <a:rPr lang="en-US" b="1" dirty="0" smtClean="0"/>
            </a:br>
            <a:r>
              <a:rPr lang="en-US" b="1" dirty="0" smtClean="0"/>
              <a:t>Possible Modes of Action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524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Stephanie Seneff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CSAIL, MIT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6, 2016</a:t>
            </a:r>
          </a:p>
        </p:txBody>
      </p:sp>
      <p:pic>
        <p:nvPicPr>
          <p:cNvPr id="4" name="Picture 3" descr="spraying_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1" y="3318946"/>
            <a:ext cx="4270020" cy="3202514"/>
          </a:xfrm>
          <a:prstGeom prst="rect">
            <a:avLst/>
          </a:prstGeom>
        </p:spPr>
      </p:pic>
      <p:pic>
        <p:nvPicPr>
          <p:cNvPr id="5" name="Picture 4" descr="crossb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84" y="3777807"/>
            <a:ext cx="2270406" cy="22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37"/>
            <a:ext cx="8229600" cy="17404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“Glyphosate </a:t>
            </a:r>
            <a:r>
              <a:rPr lang="en-US" sz="3600" b="1" dirty="0"/>
              <a:t>Now the Most-Used Agricultural Chemical </a:t>
            </a:r>
            <a:r>
              <a:rPr lang="en-US" sz="3600" b="1" dirty="0" smtClean="0"/>
              <a:t>Ever”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dirty="0"/>
              <a:t>By Douglas Main, Feb 2, 2016 Newsweek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15067"/>
            <a:ext cx="7366000" cy="43518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Glyphosate usage has increased 50-fold since 1996, when </a:t>
            </a:r>
            <a:r>
              <a:rPr lang="en-US" dirty="0" smtClean="0"/>
              <a:t>GMO glyphosate</a:t>
            </a:r>
            <a:r>
              <a:rPr lang="en-US" dirty="0"/>
              <a:t>-resistant crops were introduced in the US.</a:t>
            </a:r>
          </a:p>
          <a:p>
            <a:r>
              <a:rPr lang="en-US" dirty="0"/>
              <a:t>Today, 50 times more glyphosate is allowed by the EPA on corn grain than in 1996</a:t>
            </a:r>
          </a:p>
          <a:p>
            <a:r>
              <a:rPr lang="en-US" dirty="0"/>
              <a:t>Half of the American farmers' fields have weeds that are resistant to glyphosate</a:t>
            </a:r>
          </a:p>
          <a:p>
            <a:r>
              <a:rPr lang="en-US" dirty="0"/>
              <a:t>New GMO crops offer dual resistance to glyphosate &amp; 2-4,D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</a:t>
            </a:r>
            <a:r>
              <a:rPr lang="en-US" dirty="0"/>
              <a:t>Enlist </a:t>
            </a:r>
            <a:r>
              <a:rPr lang="en-US" dirty="0" smtClean="0"/>
              <a:t>Duo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6502400"/>
            <a:ext cx="841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err="1" smtClean="0"/>
              <a:t>www.newsweek.com</a:t>
            </a:r>
            <a:r>
              <a:rPr lang="en-US" dirty="0"/>
              <a:t>/glyphosate-now-most-used-agricultural-chemical-ever-422419</a:t>
            </a:r>
          </a:p>
        </p:txBody>
      </p:sp>
    </p:spTree>
    <p:extLst>
      <p:ext uri="{BB962C8B-B14F-4D97-AF65-F5344CB8AC3E}">
        <p14:creationId xmlns:p14="http://schemas.microsoft.com/office/powerpoint/2010/main" val="156992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24" y="-78184"/>
            <a:ext cx="8229600" cy="1143000"/>
          </a:xfrm>
        </p:spPr>
        <p:txBody>
          <a:bodyPr/>
          <a:lstStyle/>
          <a:p>
            <a:r>
              <a:rPr lang="en-US" b="1" dirty="0" smtClean="0"/>
              <a:t>Bait and Switch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4" y="1178085"/>
            <a:ext cx="451720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of the formulations use glyphosate </a:t>
            </a:r>
            <a:r>
              <a:rPr lang="en-US" i="1" dirty="0" smtClean="0"/>
              <a:t>salts</a:t>
            </a:r>
            <a:r>
              <a:rPr lang="en-US" i="1" baseline="30000" dirty="0" smtClean="0">
                <a:solidFill>
                  <a:srgbClr val="FF0000"/>
                </a:solidFill>
              </a:rPr>
              <a:t>1</a:t>
            </a:r>
            <a:endParaRPr lang="en-US" i="1" baseline="30000" dirty="0">
              <a:solidFill>
                <a:srgbClr val="FF0000"/>
              </a:solidFill>
            </a:endParaRPr>
          </a:p>
          <a:p>
            <a:r>
              <a:rPr lang="en-US" dirty="0" smtClean="0"/>
              <a:t>All </a:t>
            </a:r>
            <a:r>
              <a:rPr lang="en-US" dirty="0" smtClean="0"/>
              <a:t>of Monsanto’s early studies on animal toxicity of glyphosate  used “Technical glyphosate”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salts are far more toxic because they increase water solubility and uptake by the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289" y="5722582"/>
            <a:ext cx="6640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*</a:t>
            </a:r>
            <a:r>
              <a:rPr lang="pl-PL" sz="2000" dirty="0" smtClean="0"/>
              <a:t>http</a:t>
            </a:r>
            <a:r>
              <a:rPr lang="pl-PL" sz="2000" dirty="0"/>
              <a:t>://</a:t>
            </a:r>
            <a:r>
              <a:rPr lang="pl-PL" sz="2000" dirty="0" err="1"/>
              <a:t>farmwars.info</a:t>
            </a:r>
            <a:r>
              <a:rPr lang="pl-PL" sz="2000" dirty="0"/>
              <a:t>/?p=14610&amp;cpage=1#comment-167131</a:t>
            </a:r>
            <a:endParaRPr lang="en-US" sz="2000" dirty="0"/>
          </a:p>
        </p:txBody>
      </p:sp>
      <p:pic>
        <p:nvPicPr>
          <p:cNvPr id="5" name="Picture 4" descr="anthony-samsel-GMO-summ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31" y="1266290"/>
            <a:ext cx="4312386" cy="4210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014" y="6225290"/>
            <a:ext cx="575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dirty="0" smtClean="0"/>
              <a:t> Propionate, </a:t>
            </a:r>
            <a:r>
              <a:rPr lang="en-US" dirty="0"/>
              <a:t>hydrochloride, sodium</a:t>
            </a:r>
            <a:r>
              <a:rPr lang="en-US" dirty="0" smtClean="0"/>
              <a:t>, </a:t>
            </a:r>
            <a:r>
              <a:rPr lang="en-US" dirty="0"/>
              <a:t>potassium </a:t>
            </a:r>
            <a:r>
              <a:rPr lang="en-US" dirty="0" smtClean="0"/>
              <a:t>salts, etc.</a:t>
            </a:r>
            <a:r>
              <a:rPr lang="en-US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2274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Growth of GM Corn, Soy and Cotton </a:t>
            </a:r>
            <a:br>
              <a:rPr lang="en-US" b="1" dirty="0" smtClean="0"/>
            </a:br>
            <a:r>
              <a:rPr lang="en-US" b="1" dirty="0" smtClean="0"/>
              <a:t>in US, 1996-2012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rcent_GE_crops_Swanson_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32" r="-188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61171" y="6418247"/>
            <a:ext cx="686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N. Swanson et al., Journal of Organic Systems, 9(2), 2014, 6-37.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43953" y="1939203"/>
            <a:ext cx="1645547" cy="523220"/>
            <a:chOff x="3243953" y="1939203"/>
            <a:chExt cx="164554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3243953" y="1939203"/>
              <a:ext cx="710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Soy</a:t>
              </a:r>
              <a:endParaRPr lang="en-US" sz="28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89375" y="2047737"/>
              <a:ext cx="1000125" cy="174763"/>
            </a:xfrm>
            <a:custGeom>
              <a:avLst/>
              <a:gdLst>
                <a:gd name="connsiteX0" fmla="*/ 0 w 1000125"/>
                <a:gd name="connsiteY0" fmla="*/ 174763 h 174763"/>
                <a:gd name="connsiteX1" fmla="*/ 730250 w 1000125"/>
                <a:gd name="connsiteY1" fmla="*/ 138 h 174763"/>
                <a:gd name="connsiteX2" fmla="*/ 1000125 w 1000125"/>
                <a:gd name="connsiteY2" fmla="*/ 143013 h 17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174763">
                  <a:moveTo>
                    <a:pt x="0" y="174763"/>
                  </a:moveTo>
                  <a:cubicBezTo>
                    <a:pt x="281781" y="90096"/>
                    <a:pt x="563563" y="5430"/>
                    <a:pt x="730250" y="138"/>
                  </a:cubicBezTo>
                  <a:cubicBezTo>
                    <a:pt x="896937" y="-5154"/>
                    <a:pt x="1000125" y="143013"/>
                    <a:pt x="1000125" y="143013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75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ndupLevelsInSoybea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7" r="-28187"/>
          <a:stretch>
            <a:fillRect/>
          </a:stretch>
        </p:blipFill>
        <p:spPr>
          <a:xfrm>
            <a:off x="1158833" y="964068"/>
            <a:ext cx="7264400" cy="3995140"/>
          </a:xfrm>
        </p:spPr>
      </p:pic>
      <p:sp>
        <p:nvSpPr>
          <p:cNvPr id="5" name="TextBox 4"/>
          <p:cNvSpPr txBox="1"/>
          <p:nvPr/>
        </p:nvSpPr>
        <p:spPr>
          <a:xfrm>
            <a:off x="0" y="6385467"/>
            <a:ext cx="89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www.greenmedinfo.com</a:t>
            </a:r>
            <a:r>
              <a:rPr lang="en-US" dirty="0"/>
              <a:t>/blog/how-extreme-levels-roundup-food-became-industry-normal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400" y="5915004"/>
            <a:ext cx="738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1,  </a:t>
            </a:r>
            <a:r>
              <a:rPr lang="fr-FR" sz="2000" dirty="0" err="1"/>
              <a:t>T</a:t>
            </a:r>
            <a:r>
              <a:rPr lang="fr-FR" sz="2000" dirty="0"/>
              <a:t>. Bohn et al. Food </a:t>
            </a:r>
            <a:r>
              <a:rPr lang="fr-FR" sz="2000" dirty="0" err="1"/>
              <a:t>Chemistry</a:t>
            </a:r>
            <a:r>
              <a:rPr lang="fr-FR" sz="2000" dirty="0"/>
              <a:t> 153, 15 </a:t>
            </a:r>
            <a:r>
              <a:rPr lang="fr-FR" sz="2000" dirty="0" err="1"/>
              <a:t>June</a:t>
            </a:r>
            <a:r>
              <a:rPr lang="fr-FR" sz="2000" dirty="0"/>
              <a:t> 2014, 207-215.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25" y="2906760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5.6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15292"/>
            <a:ext cx="8178800" cy="1699822"/>
          </a:xfrm>
          <a:solidFill>
            <a:srgbClr val="FFFA97"/>
          </a:solidFill>
          <a:ln>
            <a:solidFill>
              <a:srgbClr val="000000"/>
            </a:solidFill>
          </a:ln>
        </p:spPr>
        <p:txBody>
          <a:bodyPr tIns="182880" bIns="182880">
            <a:noAutofit/>
          </a:bodyPr>
          <a:lstStyle/>
          <a:p>
            <a:r>
              <a:rPr lang="en-US" sz="2800" dirty="0" smtClean="0"/>
              <a:t>Another </a:t>
            </a:r>
            <a:r>
              <a:rPr lang="en-US" sz="2800" dirty="0"/>
              <a:t>claim of Monsanto's has been that residue levels of up to </a:t>
            </a:r>
            <a:r>
              <a:rPr lang="en-US" sz="2800" i="1" dirty="0">
                <a:solidFill>
                  <a:srgbClr val="FF0000"/>
                </a:solidFill>
              </a:rPr>
              <a:t>5.6</a:t>
            </a:r>
            <a:r>
              <a:rPr lang="en-US" sz="2800" dirty="0"/>
              <a:t> mg/kg in GM-soy </a:t>
            </a:r>
            <a:r>
              <a:rPr lang="en-US" sz="2800" dirty="0" smtClean="0"/>
              <a:t>represent </a:t>
            </a:r>
            <a:r>
              <a:rPr lang="en-US" sz="2800" dirty="0" smtClean="0"/>
              <a:t> “.</a:t>
            </a:r>
            <a:r>
              <a:rPr lang="en-US" sz="2800" dirty="0"/>
              <a:t>..</a:t>
            </a:r>
            <a:r>
              <a:rPr lang="en-US" sz="2800" i="1" dirty="0">
                <a:solidFill>
                  <a:srgbClr val="FF0000"/>
                </a:solidFill>
              </a:rPr>
              <a:t>extreme levels</a:t>
            </a:r>
            <a:r>
              <a:rPr lang="en-US" sz="2800" dirty="0"/>
              <a:t>, and far higher </a:t>
            </a:r>
            <a:r>
              <a:rPr lang="en-US" sz="2800" dirty="0" smtClean="0"/>
              <a:t>                                                    than </a:t>
            </a:r>
            <a:r>
              <a:rPr lang="en-US" sz="2800" dirty="0"/>
              <a:t>those typically </a:t>
            </a:r>
            <a:r>
              <a:rPr lang="en-US" sz="2800" dirty="0" smtClean="0"/>
              <a:t>found” </a:t>
            </a:r>
            <a:r>
              <a:rPr lang="en-US" sz="2800" dirty="0"/>
              <a:t>(Monsanto 1999)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947" y="9961"/>
            <a:ext cx="811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of glyphosate and AMPA (breakdown product) residues in soy crops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7165" y="3306215"/>
            <a:ext cx="3929554" cy="2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0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iac &amp;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>
          <a:xfrm>
            <a:off x="-593581" y="511155"/>
            <a:ext cx="10209822" cy="5615009"/>
          </a:xfrm>
        </p:spPr>
      </p:pic>
      <p:sp>
        <p:nvSpPr>
          <p:cNvPr id="5" name="TextBox 4"/>
          <p:cNvSpPr txBox="1"/>
          <p:nvPr/>
        </p:nvSpPr>
        <p:spPr>
          <a:xfrm>
            <a:off x="2275851" y="6459372"/>
            <a:ext cx="6447521" cy="400108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*</a:t>
            </a:r>
            <a:r>
              <a:rPr lang="it-IT" sz="2000" dirty="0" err="1" smtClean="0"/>
              <a:t>Samsel</a:t>
            </a:r>
            <a:r>
              <a:rPr lang="it-IT" sz="2000" dirty="0" smtClean="0"/>
              <a:t> and Seneff, </a:t>
            </a:r>
            <a:r>
              <a:rPr lang="it-IT" sz="2000" dirty="0" err="1" smtClean="0"/>
              <a:t>Interdiscip</a:t>
            </a:r>
            <a:r>
              <a:rPr lang="it-IT" sz="2000" dirty="0" smtClean="0"/>
              <a:t> </a:t>
            </a:r>
            <a:r>
              <a:rPr lang="it-IT" sz="2000" dirty="0" err="1"/>
              <a:t>Toxicol</a:t>
            </a:r>
            <a:r>
              <a:rPr lang="it-IT" sz="2000" dirty="0"/>
              <a:t>. </a:t>
            </a:r>
            <a:r>
              <a:rPr lang="it-IT" sz="2000" dirty="0" smtClean="0"/>
              <a:t>2013;</a:t>
            </a:r>
            <a:r>
              <a:rPr lang="it-IT" sz="2000" b="1" dirty="0" smtClean="0"/>
              <a:t>6</a:t>
            </a:r>
            <a:r>
              <a:rPr lang="it-IT" sz="2000" dirty="0"/>
              <a:t>(4): 159–184. </a:t>
            </a:r>
          </a:p>
        </p:txBody>
      </p:sp>
      <p:pic>
        <p:nvPicPr>
          <p:cNvPr id="6" name="Picture 5" descr="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0" y="2160909"/>
            <a:ext cx="2525770" cy="157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068" y="2658569"/>
            <a:ext cx="162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Celiac disease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4385743" y="3051666"/>
            <a:ext cx="529544" cy="973234"/>
          </a:xfrm>
          <a:custGeom>
            <a:avLst/>
            <a:gdLst>
              <a:gd name="connsiteX0" fmla="*/ 529544 w 529544"/>
              <a:gd name="connsiteY0" fmla="*/ 0 h 973234"/>
              <a:gd name="connsiteX1" fmla="*/ 1728 w 529544"/>
              <a:gd name="connsiteY1" fmla="*/ 461873 h 973234"/>
              <a:gd name="connsiteX2" fmla="*/ 348107 w 529544"/>
              <a:gd name="connsiteY2" fmla="*/ 973234 h 9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544" h="973234">
                <a:moveTo>
                  <a:pt x="529544" y="0"/>
                </a:moveTo>
                <a:cubicBezTo>
                  <a:pt x="280755" y="149833"/>
                  <a:pt x="31967" y="299667"/>
                  <a:pt x="1728" y="461873"/>
                </a:cubicBezTo>
                <a:cubicBezTo>
                  <a:pt x="-28511" y="624079"/>
                  <a:pt x="348107" y="973234"/>
                  <a:pt x="348107" y="973234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40096"/>
            <a:ext cx="8478043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Glyphosate and Celiac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1451" y="2131930"/>
            <a:ext cx="181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Glyphosate Use</a:t>
            </a:r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5474356" y="2452675"/>
            <a:ext cx="688840" cy="1007348"/>
          </a:xfrm>
          <a:custGeom>
            <a:avLst/>
            <a:gdLst>
              <a:gd name="connsiteX0" fmla="*/ 0 w 688840"/>
              <a:gd name="connsiteY0" fmla="*/ 0 h 1007348"/>
              <a:gd name="connsiteX1" fmla="*/ 598530 w 688840"/>
              <a:gd name="connsiteY1" fmla="*/ 423378 h 1007348"/>
              <a:gd name="connsiteX2" fmla="*/ 686120 w 688840"/>
              <a:gd name="connsiteY2" fmla="*/ 1007348 h 10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840" h="1007348">
                <a:moveTo>
                  <a:pt x="0" y="0"/>
                </a:moveTo>
                <a:cubicBezTo>
                  <a:pt x="242088" y="127743"/>
                  <a:pt x="484177" y="255487"/>
                  <a:pt x="598530" y="423378"/>
                </a:cubicBezTo>
                <a:cubicBezTo>
                  <a:pt x="712883" y="591269"/>
                  <a:pt x="686120" y="1007348"/>
                  <a:pt x="686120" y="1007348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iac &amp;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>
          <a:xfrm>
            <a:off x="-593581" y="511155"/>
            <a:ext cx="10209822" cy="5615009"/>
          </a:xfrm>
        </p:spPr>
      </p:pic>
      <p:sp>
        <p:nvSpPr>
          <p:cNvPr id="5" name="TextBox 4"/>
          <p:cNvSpPr txBox="1"/>
          <p:nvPr/>
        </p:nvSpPr>
        <p:spPr>
          <a:xfrm>
            <a:off x="2275851" y="6459372"/>
            <a:ext cx="6447521" cy="400108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*</a:t>
            </a:r>
            <a:r>
              <a:rPr lang="it-IT" sz="2000" dirty="0" err="1" smtClean="0"/>
              <a:t>Samsel</a:t>
            </a:r>
            <a:r>
              <a:rPr lang="it-IT" sz="2000" dirty="0" smtClean="0"/>
              <a:t> and Seneff, </a:t>
            </a:r>
            <a:r>
              <a:rPr lang="it-IT" sz="2000" dirty="0" err="1" smtClean="0"/>
              <a:t>Interdiscip</a:t>
            </a:r>
            <a:r>
              <a:rPr lang="it-IT" sz="2000" dirty="0" smtClean="0"/>
              <a:t> </a:t>
            </a:r>
            <a:r>
              <a:rPr lang="it-IT" sz="2000" dirty="0" err="1"/>
              <a:t>Toxicol</a:t>
            </a:r>
            <a:r>
              <a:rPr lang="it-IT" sz="2000" dirty="0"/>
              <a:t>. </a:t>
            </a:r>
            <a:r>
              <a:rPr lang="it-IT" sz="2000" dirty="0" smtClean="0"/>
              <a:t>2013;</a:t>
            </a:r>
            <a:r>
              <a:rPr lang="it-IT" sz="2000" b="1" dirty="0" smtClean="0"/>
              <a:t>6</a:t>
            </a:r>
            <a:r>
              <a:rPr lang="it-IT" sz="2000" dirty="0"/>
              <a:t>(4): 159–184. </a:t>
            </a:r>
          </a:p>
        </p:txBody>
      </p:sp>
      <p:pic>
        <p:nvPicPr>
          <p:cNvPr id="6" name="Picture 5" descr="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0" y="2160909"/>
            <a:ext cx="2525770" cy="157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068" y="2658569"/>
            <a:ext cx="162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Celiac disease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4385743" y="3051666"/>
            <a:ext cx="529544" cy="973234"/>
          </a:xfrm>
          <a:custGeom>
            <a:avLst/>
            <a:gdLst>
              <a:gd name="connsiteX0" fmla="*/ 529544 w 529544"/>
              <a:gd name="connsiteY0" fmla="*/ 0 h 973234"/>
              <a:gd name="connsiteX1" fmla="*/ 1728 w 529544"/>
              <a:gd name="connsiteY1" fmla="*/ 461873 h 973234"/>
              <a:gd name="connsiteX2" fmla="*/ 348107 w 529544"/>
              <a:gd name="connsiteY2" fmla="*/ 973234 h 9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544" h="973234">
                <a:moveTo>
                  <a:pt x="529544" y="0"/>
                </a:moveTo>
                <a:cubicBezTo>
                  <a:pt x="280755" y="149833"/>
                  <a:pt x="31967" y="299667"/>
                  <a:pt x="1728" y="461873"/>
                </a:cubicBezTo>
                <a:cubicBezTo>
                  <a:pt x="-28511" y="624079"/>
                  <a:pt x="348107" y="973234"/>
                  <a:pt x="348107" y="973234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40096"/>
            <a:ext cx="8478043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Glyphosate and Celiac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1451" y="2131930"/>
            <a:ext cx="181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Glyphosate Use</a:t>
            </a:r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5474356" y="2452675"/>
            <a:ext cx="688840" cy="1007348"/>
          </a:xfrm>
          <a:custGeom>
            <a:avLst/>
            <a:gdLst>
              <a:gd name="connsiteX0" fmla="*/ 0 w 688840"/>
              <a:gd name="connsiteY0" fmla="*/ 0 h 1007348"/>
              <a:gd name="connsiteX1" fmla="*/ 598530 w 688840"/>
              <a:gd name="connsiteY1" fmla="*/ 423378 h 1007348"/>
              <a:gd name="connsiteX2" fmla="*/ 686120 w 688840"/>
              <a:gd name="connsiteY2" fmla="*/ 1007348 h 10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840" h="1007348">
                <a:moveTo>
                  <a:pt x="0" y="0"/>
                </a:moveTo>
                <a:cubicBezTo>
                  <a:pt x="242088" y="127743"/>
                  <a:pt x="484177" y="255487"/>
                  <a:pt x="598530" y="423378"/>
                </a:cubicBezTo>
                <a:cubicBezTo>
                  <a:pt x="712883" y="591269"/>
                  <a:pt x="686120" y="1007348"/>
                  <a:pt x="686120" y="1007348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5148" y="2110046"/>
            <a:ext cx="82296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Wheat, sugar cane, peanuts, barley and legumes        are now often sprayed with glyphosate                       right before harvest as a desiccant/</a:t>
            </a:r>
            <a:r>
              <a:rPr lang="en-US" sz="2800" dirty="0" err="1" smtClean="0"/>
              <a:t>ripener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04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28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Inhibition of Cytochrome P450 </a:t>
            </a:r>
            <a:r>
              <a:rPr lang="en-US" b="1" dirty="0" smtClean="0"/>
              <a:t>(CYP) Enzymes in the Liver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ohsate_inhibits_cyp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25" r="-48625"/>
          <a:stretch>
            <a:fillRect/>
          </a:stretch>
        </p:blipFill>
        <p:spPr>
          <a:xfrm>
            <a:off x="-2023536" y="1265241"/>
            <a:ext cx="9969236" cy="5482696"/>
          </a:xfrm>
        </p:spPr>
      </p:pic>
      <p:sp>
        <p:nvSpPr>
          <p:cNvPr id="5" name="TextBox 4"/>
          <p:cNvSpPr txBox="1"/>
          <p:nvPr/>
        </p:nvSpPr>
        <p:spPr>
          <a:xfrm>
            <a:off x="5655732" y="2810933"/>
            <a:ext cx="2624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Study in rats on 2,4-D, </a:t>
            </a:r>
            <a:r>
              <a:rPr lang="en-US" sz="2800" dirty="0" err="1" smtClean="0"/>
              <a:t>clofibrate</a:t>
            </a:r>
            <a:r>
              <a:rPr lang="en-US" sz="2800" dirty="0" smtClean="0"/>
              <a:t>, MCPA, and glyphosate</a:t>
            </a:r>
            <a:endParaRPr lang="en-US" sz="2800" dirty="0"/>
          </a:p>
        </p:txBody>
      </p:sp>
      <p:sp>
        <p:nvSpPr>
          <p:cNvPr id="6" name="Freeform 5"/>
          <p:cNvSpPr/>
          <p:nvPr/>
        </p:nvSpPr>
        <p:spPr>
          <a:xfrm>
            <a:off x="2268955" y="3420538"/>
            <a:ext cx="914578" cy="3169885"/>
          </a:xfrm>
          <a:custGeom>
            <a:avLst/>
            <a:gdLst>
              <a:gd name="connsiteX0" fmla="*/ 355712 w 914578"/>
              <a:gd name="connsiteY0" fmla="*/ 67734 h 3169885"/>
              <a:gd name="connsiteX1" fmla="*/ 112 w 914578"/>
              <a:gd name="connsiteY1" fmla="*/ 812800 h 3169885"/>
              <a:gd name="connsiteX2" fmla="*/ 321845 w 914578"/>
              <a:gd name="connsiteY2" fmla="*/ 2794000 h 3169885"/>
              <a:gd name="connsiteX3" fmla="*/ 711312 w 914578"/>
              <a:gd name="connsiteY3" fmla="*/ 3098800 h 3169885"/>
              <a:gd name="connsiteX4" fmla="*/ 914512 w 914578"/>
              <a:gd name="connsiteY4" fmla="*/ 1913467 h 3169885"/>
              <a:gd name="connsiteX5" fmla="*/ 728245 w 914578"/>
              <a:gd name="connsiteY5" fmla="*/ 508000 h 3169885"/>
              <a:gd name="connsiteX6" fmla="*/ 304912 w 914578"/>
              <a:gd name="connsiteY6" fmla="*/ 0 h 3169885"/>
              <a:gd name="connsiteX7" fmla="*/ 304912 w 914578"/>
              <a:gd name="connsiteY7" fmla="*/ 0 h 316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78" h="3169885">
                <a:moveTo>
                  <a:pt x="355712" y="67734"/>
                </a:moveTo>
                <a:cubicBezTo>
                  <a:pt x="180734" y="213078"/>
                  <a:pt x="5756" y="358422"/>
                  <a:pt x="112" y="812800"/>
                </a:cubicBezTo>
                <a:cubicBezTo>
                  <a:pt x="-5533" y="1267178"/>
                  <a:pt x="203312" y="2413000"/>
                  <a:pt x="321845" y="2794000"/>
                </a:cubicBezTo>
                <a:cubicBezTo>
                  <a:pt x="440378" y="3175000"/>
                  <a:pt x="612534" y="3245555"/>
                  <a:pt x="711312" y="3098800"/>
                </a:cubicBezTo>
                <a:cubicBezTo>
                  <a:pt x="810090" y="2952045"/>
                  <a:pt x="911690" y="2345267"/>
                  <a:pt x="914512" y="1913467"/>
                </a:cubicBezTo>
                <a:cubicBezTo>
                  <a:pt x="917334" y="1481667"/>
                  <a:pt x="829845" y="826911"/>
                  <a:pt x="728245" y="508000"/>
                </a:cubicBezTo>
                <a:cubicBezTo>
                  <a:pt x="626645" y="189089"/>
                  <a:pt x="304912" y="0"/>
                  <a:pt x="304912" y="0"/>
                </a:cubicBezTo>
                <a:lnTo>
                  <a:pt x="304912" y="0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4532" y="5645465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E </a:t>
            </a:r>
            <a:r>
              <a:rPr lang="en-US" sz="2000" dirty="0" err="1" smtClean="0"/>
              <a:t>Hetanen</a:t>
            </a:r>
            <a:r>
              <a:rPr lang="en-US" sz="2000" dirty="0" smtClean="0"/>
              <a:t> et al., </a:t>
            </a:r>
            <a:r>
              <a:rPr lang="en-US" sz="2000" dirty="0" err="1" smtClean="0"/>
              <a:t>Acta</a:t>
            </a:r>
            <a:r>
              <a:rPr lang="en-US" sz="2000" dirty="0"/>
              <a:t> </a:t>
            </a:r>
            <a:r>
              <a:rPr lang="en-US" sz="2000" dirty="0" err="1" smtClean="0"/>
              <a:t>Ph</a:t>
            </a:r>
            <a:r>
              <a:rPr lang="fr-FR" sz="2000" b="1" dirty="0" err="1" smtClean="0"/>
              <a:t>armacol</a:t>
            </a:r>
            <a:r>
              <a:rPr lang="fr-FR" sz="2000" b="1" dirty="0"/>
              <a:t>. </a:t>
            </a:r>
            <a:r>
              <a:rPr lang="en-US" sz="2000" b="1" dirty="0" smtClean="0"/>
              <a:t>E</a:t>
            </a:r>
            <a:r>
              <a:rPr lang="fr-FR" sz="2000" b="1" dirty="0" err="1" smtClean="0"/>
              <a:t>t</a:t>
            </a:r>
            <a:r>
              <a:rPr lang="fr-FR" sz="2000" b="1" dirty="0" smtClean="0"/>
              <a:t> </a:t>
            </a:r>
            <a:r>
              <a:rPr lang="fr-FR" sz="2000" b="1" dirty="0" err="1"/>
              <a:t>T</a:t>
            </a:r>
            <a:r>
              <a:rPr lang="fr-FR" sz="2000" b="1" dirty="0" err="1" smtClean="0"/>
              <a:t>oxicol</a:t>
            </a:r>
            <a:r>
              <a:rPr lang="fr-FR" sz="2000" b="1" dirty="0" smtClean="0"/>
              <a:t>. </a:t>
            </a:r>
            <a:r>
              <a:rPr lang="fr-FR" sz="2000" dirty="0" smtClean="0"/>
              <a:t>1983, </a:t>
            </a:r>
            <a:r>
              <a:rPr lang="fr-FR" sz="2000" b="1" dirty="0" smtClean="0"/>
              <a:t>53, </a:t>
            </a:r>
            <a:r>
              <a:rPr lang="fr-FR" sz="2000" dirty="0" smtClean="0"/>
              <a:t>103-1 12. </a:t>
            </a:r>
          </a:p>
        </p:txBody>
      </p:sp>
    </p:spTree>
    <p:extLst>
      <p:ext uri="{BB962C8B-B14F-4D97-AF65-F5344CB8AC3E}">
        <p14:creationId xmlns:p14="http://schemas.microsoft.com/office/powerpoint/2010/main" val="273244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28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Inhibition of Cytochrome P450 </a:t>
            </a:r>
            <a:r>
              <a:rPr lang="en-US" b="1" dirty="0" smtClean="0"/>
              <a:t>(CYP) Enzymes in the Liver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ohsate_inhibits_cyp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25" r="-48625"/>
          <a:stretch>
            <a:fillRect/>
          </a:stretch>
        </p:blipFill>
        <p:spPr>
          <a:xfrm>
            <a:off x="-2023536" y="1265241"/>
            <a:ext cx="9969236" cy="5482696"/>
          </a:xfrm>
        </p:spPr>
      </p:pic>
      <p:sp>
        <p:nvSpPr>
          <p:cNvPr id="5" name="TextBox 4"/>
          <p:cNvSpPr txBox="1"/>
          <p:nvPr/>
        </p:nvSpPr>
        <p:spPr>
          <a:xfrm>
            <a:off x="5655732" y="2810933"/>
            <a:ext cx="2624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Study in rats on 2,4-D, </a:t>
            </a:r>
            <a:r>
              <a:rPr lang="en-US" sz="2800" dirty="0" err="1" smtClean="0"/>
              <a:t>clofibrate</a:t>
            </a:r>
            <a:r>
              <a:rPr lang="en-US" sz="2800" dirty="0" smtClean="0"/>
              <a:t>, MCPA, and glyphosate</a:t>
            </a:r>
            <a:endParaRPr lang="en-US" sz="2800" dirty="0"/>
          </a:p>
        </p:txBody>
      </p:sp>
      <p:sp>
        <p:nvSpPr>
          <p:cNvPr id="6" name="Freeform 5"/>
          <p:cNvSpPr/>
          <p:nvPr/>
        </p:nvSpPr>
        <p:spPr>
          <a:xfrm>
            <a:off x="2268955" y="3420538"/>
            <a:ext cx="914578" cy="3169885"/>
          </a:xfrm>
          <a:custGeom>
            <a:avLst/>
            <a:gdLst>
              <a:gd name="connsiteX0" fmla="*/ 355712 w 914578"/>
              <a:gd name="connsiteY0" fmla="*/ 67734 h 3169885"/>
              <a:gd name="connsiteX1" fmla="*/ 112 w 914578"/>
              <a:gd name="connsiteY1" fmla="*/ 812800 h 3169885"/>
              <a:gd name="connsiteX2" fmla="*/ 321845 w 914578"/>
              <a:gd name="connsiteY2" fmla="*/ 2794000 h 3169885"/>
              <a:gd name="connsiteX3" fmla="*/ 711312 w 914578"/>
              <a:gd name="connsiteY3" fmla="*/ 3098800 h 3169885"/>
              <a:gd name="connsiteX4" fmla="*/ 914512 w 914578"/>
              <a:gd name="connsiteY4" fmla="*/ 1913467 h 3169885"/>
              <a:gd name="connsiteX5" fmla="*/ 728245 w 914578"/>
              <a:gd name="connsiteY5" fmla="*/ 508000 h 3169885"/>
              <a:gd name="connsiteX6" fmla="*/ 304912 w 914578"/>
              <a:gd name="connsiteY6" fmla="*/ 0 h 3169885"/>
              <a:gd name="connsiteX7" fmla="*/ 304912 w 914578"/>
              <a:gd name="connsiteY7" fmla="*/ 0 h 316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78" h="3169885">
                <a:moveTo>
                  <a:pt x="355712" y="67734"/>
                </a:moveTo>
                <a:cubicBezTo>
                  <a:pt x="180734" y="213078"/>
                  <a:pt x="5756" y="358422"/>
                  <a:pt x="112" y="812800"/>
                </a:cubicBezTo>
                <a:cubicBezTo>
                  <a:pt x="-5533" y="1267178"/>
                  <a:pt x="203312" y="2413000"/>
                  <a:pt x="321845" y="2794000"/>
                </a:cubicBezTo>
                <a:cubicBezTo>
                  <a:pt x="440378" y="3175000"/>
                  <a:pt x="612534" y="3245555"/>
                  <a:pt x="711312" y="3098800"/>
                </a:cubicBezTo>
                <a:cubicBezTo>
                  <a:pt x="810090" y="2952045"/>
                  <a:pt x="911690" y="2345267"/>
                  <a:pt x="914512" y="1913467"/>
                </a:cubicBezTo>
                <a:cubicBezTo>
                  <a:pt x="917334" y="1481667"/>
                  <a:pt x="829845" y="826911"/>
                  <a:pt x="728245" y="508000"/>
                </a:cubicBezTo>
                <a:cubicBezTo>
                  <a:pt x="626645" y="189089"/>
                  <a:pt x="304912" y="0"/>
                  <a:pt x="304912" y="0"/>
                </a:cubicBezTo>
                <a:lnTo>
                  <a:pt x="304912" y="0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4532" y="5645465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E </a:t>
            </a:r>
            <a:r>
              <a:rPr lang="en-US" sz="2000" dirty="0" err="1" smtClean="0"/>
              <a:t>Hetanen</a:t>
            </a:r>
            <a:r>
              <a:rPr lang="en-US" sz="2000" dirty="0" smtClean="0"/>
              <a:t> et al., </a:t>
            </a:r>
            <a:r>
              <a:rPr lang="en-US" sz="2000" dirty="0" err="1" smtClean="0"/>
              <a:t>Acta</a:t>
            </a:r>
            <a:r>
              <a:rPr lang="en-US" sz="2000" dirty="0"/>
              <a:t> </a:t>
            </a:r>
            <a:r>
              <a:rPr lang="en-US" sz="2000" dirty="0" err="1" smtClean="0"/>
              <a:t>Ph</a:t>
            </a:r>
            <a:r>
              <a:rPr lang="fr-FR" sz="2000" b="1" dirty="0" err="1" smtClean="0"/>
              <a:t>armacol</a:t>
            </a:r>
            <a:r>
              <a:rPr lang="fr-FR" sz="2000" b="1" dirty="0"/>
              <a:t>. </a:t>
            </a:r>
            <a:r>
              <a:rPr lang="en-US" sz="2000" b="1" dirty="0" smtClean="0"/>
              <a:t>E</a:t>
            </a:r>
            <a:r>
              <a:rPr lang="fr-FR" sz="2000" b="1" dirty="0" err="1" smtClean="0"/>
              <a:t>t</a:t>
            </a:r>
            <a:r>
              <a:rPr lang="fr-FR" sz="2000" b="1" dirty="0" smtClean="0"/>
              <a:t> </a:t>
            </a:r>
            <a:r>
              <a:rPr lang="fr-FR" sz="2000" b="1" dirty="0" err="1"/>
              <a:t>T</a:t>
            </a:r>
            <a:r>
              <a:rPr lang="fr-FR" sz="2000" b="1" dirty="0" err="1" smtClean="0"/>
              <a:t>oxicol</a:t>
            </a:r>
            <a:r>
              <a:rPr lang="fr-FR" sz="2000" b="1" dirty="0" smtClean="0"/>
              <a:t>. </a:t>
            </a:r>
            <a:r>
              <a:rPr lang="fr-FR" sz="2000" dirty="0" smtClean="0"/>
              <a:t>1983, </a:t>
            </a:r>
            <a:r>
              <a:rPr lang="fr-FR" sz="2000" b="1" dirty="0" smtClean="0"/>
              <a:t>53, </a:t>
            </a:r>
            <a:r>
              <a:rPr lang="fr-FR" sz="2000" dirty="0" smtClean="0"/>
              <a:t>103-1 12.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110046"/>
            <a:ext cx="82296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CYPs are necessary for bile acid production, vitamin D activation, and detoxing other toxic chemicals</a:t>
            </a:r>
            <a:endParaRPr lang="en-US" sz="2800" dirty="0" smtClean="0"/>
          </a:p>
        </p:txBody>
      </p:sp>
      <p:pic>
        <p:nvPicPr>
          <p:cNvPr id="3" name="Picture 2" descr="Bee-ap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0" y="3907366"/>
            <a:ext cx="3251200" cy="21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4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 is an endocrine disruptor that promotes breast </a:t>
            </a:r>
            <a:r>
              <a:rPr lang="en-US" b="1" dirty="0" smtClean="0"/>
              <a:t>cancer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59" y="1625604"/>
            <a:ext cx="8447741" cy="48499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</a:t>
            </a:r>
            <a:r>
              <a:rPr lang="en-US" sz="2400" dirty="0"/>
              <a:t>and </a:t>
            </a:r>
            <a:r>
              <a:rPr lang="en-US" sz="2400" dirty="0" smtClean="0"/>
              <a:t>environmentally                                                                  </a:t>
            </a:r>
            <a:r>
              <a:rPr lang="en-US" sz="2400" dirty="0"/>
              <a:t>relevant concentrations </a:t>
            </a:r>
            <a:r>
              <a:rPr lang="en-US" sz="2400" dirty="0" smtClean="0"/>
              <a:t>of                                                                 glyphosate possess                                                                        estrogenic activity</a:t>
            </a:r>
          </a:p>
          <a:p>
            <a:endParaRPr lang="en-US" sz="2000" dirty="0"/>
          </a:p>
          <a:p>
            <a:r>
              <a:rPr lang="en-US" sz="2400" dirty="0" smtClean="0"/>
              <a:t>Glyphosate caused </a:t>
            </a:r>
            <a:r>
              <a:rPr lang="en-US" sz="2400" dirty="0"/>
              <a:t>human </a:t>
            </a:r>
            <a:r>
              <a:rPr lang="en-US" sz="2400" dirty="0" smtClean="0"/>
              <a:t>                                                                            hormone</a:t>
            </a:r>
            <a:r>
              <a:rPr lang="en-US" sz="2400" dirty="0"/>
              <a:t>-dependent </a:t>
            </a:r>
            <a:r>
              <a:rPr lang="en-US" sz="2400" dirty="0" smtClean="0"/>
              <a:t>breast                                                                               </a:t>
            </a:r>
            <a:r>
              <a:rPr lang="en-US" sz="2400" dirty="0"/>
              <a:t>cancer cells </a:t>
            </a:r>
            <a:r>
              <a:rPr lang="en-US" sz="2400" dirty="0" smtClean="0"/>
              <a:t>to proliferate at                                                                                   </a:t>
            </a:r>
            <a:r>
              <a:rPr lang="en-US" sz="2400" dirty="0"/>
              <a:t>concentrations of  </a:t>
            </a:r>
            <a:r>
              <a:rPr lang="en-US" sz="2400" dirty="0" smtClean="0"/>
              <a:t>                                                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parts </a:t>
            </a:r>
            <a:r>
              <a:rPr lang="en-US" sz="2400" i="1" dirty="0">
                <a:solidFill>
                  <a:srgbClr val="FF0000"/>
                </a:solidFill>
              </a:rPr>
              <a:t>per </a:t>
            </a:r>
            <a:r>
              <a:rPr lang="en-US" sz="2400" i="1" dirty="0" smtClean="0">
                <a:solidFill>
                  <a:srgbClr val="FF0000"/>
                </a:solidFill>
              </a:rPr>
              <a:t>trillion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99412"/>
            <a:ext cx="811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 S. </a:t>
            </a:r>
            <a:r>
              <a:rPr lang="fr-FR" dirty="0" err="1"/>
              <a:t>Thongprakaisang</a:t>
            </a:r>
            <a:r>
              <a:rPr lang="fr-FR" dirty="0"/>
              <a:t> et al., Food </a:t>
            </a:r>
            <a:r>
              <a:rPr lang="fr-FR" dirty="0" err="1"/>
              <a:t>Chem</a:t>
            </a:r>
            <a:r>
              <a:rPr lang="fr-FR" dirty="0"/>
              <a:t> </a:t>
            </a:r>
            <a:r>
              <a:rPr lang="fr-FR" dirty="0" err="1"/>
              <a:t>Toxicol</a:t>
            </a:r>
            <a:r>
              <a:rPr lang="fr-FR" dirty="0"/>
              <a:t>. 2013 Jun 8. S0278-6915(13)00363-3.</a:t>
            </a:r>
            <a:endParaRPr lang="en-US" dirty="0"/>
          </a:p>
        </p:txBody>
      </p:sp>
      <p:pic>
        <p:nvPicPr>
          <p:cNvPr id="6" name="Picture 5" descr="three-legged-fro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98" y="1803400"/>
            <a:ext cx="36576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 is an endocrine disruptor that promotes breast </a:t>
            </a:r>
            <a:r>
              <a:rPr lang="en-US" b="1" dirty="0" smtClean="0"/>
              <a:t>cancer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59" y="1625604"/>
            <a:ext cx="8447741" cy="48499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</a:t>
            </a:r>
            <a:r>
              <a:rPr lang="en-US" sz="2400" dirty="0"/>
              <a:t>and </a:t>
            </a:r>
            <a:r>
              <a:rPr lang="en-US" sz="2400" dirty="0" smtClean="0"/>
              <a:t>environmentally                                                                  </a:t>
            </a:r>
            <a:r>
              <a:rPr lang="en-US" sz="2400" dirty="0"/>
              <a:t>relevant concentrations </a:t>
            </a:r>
            <a:r>
              <a:rPr lang="en-US" sz="2400" dirty="0" smtClean="0"/>
              <a:t>of                                                                 glyphosate possess                                                                        estrogenic activity</a:t>
            </a:r>
          </a:p>
          <a:p>
            <a:endParaRPr lang="en-US" sz="2000" dirty="0"/>
          </a:p>
          <a:p>
            <a:r>
              <a:rPr lang="en-US" sz="2400" dirty="0" smtClean="0"/>
              <a:t>Glyphosate caused </a:t>
            </a:r>
            <a:r>
              <a:rPr lang="en-US" sz="2400" dirty="0"/>
              <a:t>human </a:t>
            </a:r>
            <a:r>
              <a:rPr lang="en-US" sz="2400" dirty="0" smtClean="0"/>
              <a:t>                                                                            hormone</a:t>
            </a:r>
            <a:r>
              <a:rPr lang="en-US" sz="2400" dirty="0"/>
              <a:t>-dependent </a:t>
            </a:r>
            <a:r>
              <a:rPr lang="en-US" sz="2400" dirty="0" smtClean="0"/>
              <a:t>breast                                                                               </a:t>
            </a:r>
            <a:r>
              <a:rPr lang="en-US" sz="2400" dirty="0"/>
              <a:t>cancer cells </a:t>
            </a:r>
            <a:r>
              <a:rPr lang="en-US" sz="2400" dirty="0" smtClean="0"/>
              <a:t>to proliferate at                                                                                   </a:t>
            </a:r>
            <a:r>
              <a:rPr lang="en-US" sz="2400" dirty="0"/>
              <a:t>concentrations of  </a:t>
            </a:r>
            <a:r>
              <a:rPr lang="en-US" sz="2400" dirty="0" smtClean="0"/>
              <a:t>                                                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parts </a:t>
            </a:r>
            <a:r>
              <a:rPr lang="en-US" sz="2400" i="1" dirty="0">
                <a:solidFill>
                  <a:srgbClr val="FF0000"/>
                </a:solidFill>
              </a:rPr>
              <a:t>per </a:t>
            </a:r>
            <a:r>
              <a:rPr lang="en-US" sz="2400" i="1" dirty="0" smtClean="0">
                <a:solidFill>
                  <a:srgbClr val="FF0000"/>
                </a:solidFill>
              </a:rPr>
              <a:t>trillion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99412"/>
            <a:ext cx="811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 S. </a:t>
            </a:r>
            <a:r>
              <a:rPr lang="fr-FR" dirty="0" err="1"/>
              <a:t>Thongprakaisang</a:t>
            </a:r>
            <a:r>
              <a:rPr lang="fr-FR" dirty="0"/>
              <a:t> et al., Food </a:t>
            </a:r>
            <a:r>
              <a:rPr lang="fr-FR" dirty="0" err="1"/>
              <a:t>Chem</a:t>
            </a:r>
            <a:r>
              <a:rPr lang="fr-FR" dirty="0"/>
              <a:t> </a:t>
            </a:r>
            <a:r>
              <a:rPr lang="fr-FR" dirty="0" err="1"/>
              <a:t>Toxicol</a:t>
            </a:r>
            <a:r>
              <a:rPr lang="fr-FR" dirty="0"/>
              <a:t>. 2013 Jun 8. S0278-6915(13)00363-3.</a:t>
            </a:r>
            <a:endParaRPr lang="en-US" dirty="0"/>
          </a:p>
        </p:txBody>
      </p:sp>
      <p:pic>
        <p:nvPicPr>
          <p:cNvPr id="6" name="Picture 5" descr="three-legged-fro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98" y="1803400"/>
            <a:ext cx="3657600" cy="3492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110046"/>
            <a:ext cx="82296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 March, 2015, the World Health Organization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eclared glyphosate a “probable carcinogen”</a:t>
            </a:r>
          </a:p>
        </p:txBody>
      </p:sp>
    </p:spTree>
    <p:extLst>
      <p:ext uri="{BB962C8B-B14F-4D97-AF65-F5344CB8AC3E}">
        <p14:creationId xmlns:p14="http://schemas.microsoft.com/office/powerpoint/2010/main" val="95920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Health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66" y="1445688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 makes up 5% of the world’s population but consumes more than 50% of the world’s pharmaceutical drugs</a:t>
            </a:r>
          </a:p>
          <a:p>
            <a:pPr lvl="1"/>
            <a:r>
              <a:rPr lang="en-US" dirty="0" smtClean="0"/>
              <a:t>Spends more on health care than Japan, France, China, UK, Italy, Canada, Brazil, Spain, and Australia, </a:t>
            </a:r>
            <a:r>
              <a:rPr lang="en-US" i="1" dirty="0" smtClean="0">
                <a:solidFill>
                  <a:srgbClr val="FF0000"/>
                </a:solidFill>
              </a:rPr>
              <a:t>combined </a:t>
            </a:r>
          </a:p>
          <a:p>
            <a:r>
              <a:rPr lang="en-US" dirty="0" smtClean="0"/>
              <a:t>US ranks last or near last among developed</a:t>
            </a:r>
            <a:r>
              <a:rPr lang="en-US" i="1" dirty="0" smtClean="0"/>
              <a:t> </a:t>
            </a:r>
            <a:r>
              <a:rPr lang="en-US" dirty="0" smtClean="0"/>
              <a:t>nations on infant mortality and life expectancy</a:t>
            </a:r>
          </a:p>
          <a:p>
            <a:r>
              <a:rPr lang="en-US" dirty="0" smtClean="0"/>
              <a:t>Americans also suffer from more chronic illnesses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US consumes 25% of the world supply of glyphosate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1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 22 hear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6273"/>
          <a:stretch>
            <a:fillRect/>
          </a:stretch>
        </p:blipFill>
        <p:spPr>
          <a:xfrm>
            <a:off x="144942" y="1015763"/>
            <a:ext cx="8541858" cy="4697693"/>
          </a:xfrm>
        </p:spPr>
      </p:pic>
      <p:sp>
        <p:nvSpPr>
          <p:cNvPr id="7" name="TextBox 6"/>
          <p:cNvSpPr txBox="1"/>
          <p:nvPr/>
        </p:nvSpPr>
        <p:spPr>
          <a:xfrm>
            <a:off x="3542506" y="6285721"/>
            <a:ext cx="514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Figure 22, J. Hoy et al.</a:t>
            </a:r>
            <a:r>
              <a:rPr lang="cs-CZ" dirty="0"/>
              <a:t> </a:t>
            </a:r>
            <a:r>
              <a:rPr lang="cs-CZ" dirty="0" err="1"/>
              <a:t>Poult</a:t>
            </a:r>
            <a:r>
              <a:rPr lang="cs-CZ" dirty="0"/>
              <a:t>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Wildl</a:t>
            </a:r>
            <a:r>
              <a:rPr lang="cs-CZ" dirty="0"/>
              <a:t> </a:t>
            </a:r>
            <a:r>
              <a:rPr lang="cs-CZ" dirty="0" err="1"/>
              <a:t>Sci</a:t>
            </a:r>
            <a:r>
              <a:rPr lang="cs-CZ" dirty="0"/>
              <a:t> 2015, 3:</a:t>
            </a:r>
            <a:r>
              <a:rPr lang="cs-CZ" dirty="0" smtClean="0"/>
              <a:t>1</a:t>
            </a:r>
            <a:endParaRPr lang="cs-CZ" dirty="0"/>
          </a:p>
        </p:txBody>
      </p:sp>
      <p:grpSp>
        <p:nvGrpSpPr>
          <p:cNvPr id="9" name="Group 8"/>
          <p:cNvGrpSpPr/>
          <p:nvPr/>
        </p:nvGrpSpPr>
        <p:grpSpPr>
          <a:xfrm>
            <a:off x="1252422" y="2826457"/>
            <a:ext cx="3268443" cy="1176220"/>
            <a:chOff x="1252422" y="3228332"/>
            <a:chExt cx="3268443" cy="1176220"/>
          </a:xfrm>
        </p:grpSpPr>
        <p:sp>
          <p:nvSpPr>
            <p:cNvPr id="6" name="TextBox 5"/>
            <p:cNvSpPr txBox="1"/>
            <p:nvPr/>
          </p:nvSpPr>
          <p:spPr>
            <a:xfrm>
              <a:off x="1252422" y="3228332"/>
              <a:ext cx="3268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Enlarged Right Ventricle, Adults</a:t>
              </a: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84893" y="3600802"/>
              <a:ext cx="1052127" cy="803750"/>
            </a:xfrm>
            <a:custGeom>
              <a:avLst/>
              <a:gdLst>
                <a:gd name="connsiteX0" fmla="*/ 216104 w 1052127"/>
                <a:gd name="connsiteY0" fmla="*/ 0 h 803750"/>
                <a:gd name="connsiteX1" fmla="*/ 55330 w 1052127"/>
                <a:gd name="connsiteY1" fmla="*/ 514400 h 803750"/>
                <a:gd name="connsiteX2" fmla="*/ 1052127 w 1052127"/>
                <a:gd name="connsiteY2" fmla="*/ 803750 h 80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2127" h="803750">
                  <a:moveTo>
                    <a:pt x="216104" y="0"/>
                  </a:moveTo>
                  <a:cubicBezTo>
                    <a:pt x="66048" y="190221"/>
                    <a:pt x="-84007" y="380442"/>
                    <a:pt x="55330" y="514400"/>
                  </a:cubicBezTo>
                  <a:cubicBezTo>
                    <a:pt x="194667" y="648358"/>
                    <a:pt x="1052127" y="803750"/>
                    <a:pt x="1052127" y="803750"/>
                  </a:cubicBezTo>
                </a:path>
              </a:pathLst>
            </a:custGeom>
            <a:ln w="381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83706" y="2833352"/>
            <a:ext cx="4015392" cy="606695"/>
            <a:chOff x="1347782" y="3165784"/>
            <a:chExt cx="4015392" cy="606695"/>
          </a:xfrm>
        </p:grpSpPr>
        <p:sp>
          <p:nvSpPr>
            <p:cNvPr id="10" name="TextBox 9"/>
            <p:cNvSpPr txBox="1"/>
            <p:nvPr/>
          </p:nvSpPr>
          <p:spPr>
            <a:xfrm>
              <a:off x="1347782" y="3165784"/>
              <a:ext cx="380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Congenital Heart Condition, Newborns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94664" y="3515279"/>
              <a:ext cx="1768510" cy="257200"/>
            </a:xfrm>
            <a:custGeom>
              <a:avLst/>
              <a:gdLst>
                <a:gd name="connsiteX0" fmla="*/ 0 w 1768510"/>
                <a:gd name="connsiteY0" fmla="*/ 0 h 257200"/>
                <a:gd name="connsiteX1" fmla="*/ 1768510 w 1768510"/>
                <a:gd name="connsiteY1" fmla="*/ 257200 h 2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8510" h="257200">
                  <a:moveTo>
                    <a:pt x="0" y="0"/>
                  </a:moveTo>
                  <a:lnTo>
                    <a:pt x="1768510" y="257200"/>
                  </a:lnTo>
                </a:path>
              </a:pathLst>
            </a:custGeom>
            <a:ln w="57150" cmpd="sng">
              <a:solidFill>
                <a:srgbClr val="33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3717" y="1704344"/>
            <a:ext cx="2326400" cy="931957"/>
            <a:chOff x="4763717" y="2106219"/>
            <a:chExt cx="2326400" cy="931957"/>
          </a:xfrm>
        </p:grpSpPr>
        <p:sp>
          <p:nvSpPr>
            <p:cNvPr id="12" name="TextBox 11"/>
            <p:cNvSpPr txBox="1"/>
            <p:nvPr/>
          </p:nvSpPr>
          <p:spPr>
            <a:xfrm>
              <a:off x="4763717" y="2106219"/>
              <a:ext cx="2027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Glyphosate usage</a:t>
              </a:r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84315" y="2523776"/>
              <a:ext cx="1205802" cy="514400"/>
            </a:xfrm>
            <a:custGeom>
              <a:avLst/>
              <a:gdLst>
                <a:gd name="connsiteX0" fmla="*/ 0 w 1205802"/>
                <a:gd name="connsiteY0" fmla="*/ 0 h 514400"/>
                <a:gd name="connsiteX1" fmla="*/ 1205802 w 1205802"/>
                <a:gd name="connsiteY1" fmla="*/ 514400 h 514400"/>
                <a:gd name="connsiteX2" fmla="*/ 1205802 w 1205802"/>
                <a:gd name="connsiteY2" fmla="*/ 514400 h 5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802" h="514400">
                  <a:moveTo>
                    <a:pt x="0" y="0"/>
                  </a:moveTo>
                  <a:lnTo>
                    <a:pt x="1205802" y="514400"/>
                  </a:lnTo>
                  <a:lnTo>
                    <a:pt x="1205802" y="514400"/>
                  </a:lnTo>
                </a:path>
              </a:pathLst>
            </a:custGeom>
            <a:ln w="57150" cmpd="sng">
              <a:solidFill>
                <a:srgbClr val="BF004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43427" y="919312"/>
            <a:ext cx="6045088" cy="6885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14"/>
            <a:ext cx="8229600" cy="1143000"/>
          </a:xfrm>
        </p:spPr>
        <p:txBody>
          <a:bodyPr/>
          <a:lstStyle/>
          <a:p>
            <a:r>
              <a:rPr lang="en-US" b="1" dirty="0" smtClean="0"/>
              <a:t>Glyphosate and Heart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yroid_c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66" y="4014191"/>
            <a:ext cx="4699550" cy="2585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7758" y="4667597"/>
            <a:ext cx="157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Thyroid cancer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obe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36" y="618926"/>
            <a:ext cx="4806827" cy="2808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1687" y="1483968"/>
            <a:ext cx="199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Death from obesity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diabetes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b="6450"/>
          <a:stretch>
            <a:fillRect/>
          </a:stretch>
        </p:blipFill>
        <p:spPr>
          <a:xfrm>
            <a:off x="-132896" y="492584"/>
            <a:ext cx="4890133" cy="2689385"/>
          </a:xfrm>
        </p:spPr>
      </p:pic>
      <p:sp>
        <p:nvSpPr>
          <p:cNvPr id="13" name="TextBox 12"/>
          <p:cNvSpPr txBox="1"/>
          <p:nvPr/>
        </p:nvSpPr>
        <p:spPr>
          <a:xfrm>
            <a:off x="760140" y="1312418"/>
            <a:ext cx="100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iabetes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 descr="dement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22" y="3788002"/>
            <a:ext cx="4266962" cy="28519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2077" y="4541667"/>
            <a:ext cx="222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Death from Dementia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404" y="91102"/>
            <a:ext cx="7048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 from Swanson et al.,</a:t>
            </a:r>
            <a:r>
              <a:rPr lang="en-US" sz="2000" b="1" dirty="0"/>
              <a:t> Journal of Organic Systems, 9(2), </a:t>
            </a:r>
            <a:r>
              <a:rPr lang="en-US" sz="2000" b="1" dirty="0" smtClean="0"/>
              <a:t>2014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288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Only Way Forward….</a:t>
            </a:r>
            <a:endParaRPr lang="en-US" b="1" dirty="0"/>
          </a:p>
        </p:txBody>
      </p:sp>
      <p:pic>
        <p:nvPicPr>
          <p:cNvPr id="4" name="Content Placeholder 3" descr="organic_fram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425465" y="1867739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308578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stainable_agriculture-log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67" r="-3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21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775"/>
            <a:ext cx="8417504" cy="53602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US spends much more on health care than any other country</a:t>
            </a:r>
          </a:p>
          <a:p>
            <a:pPr lvl="1"/>
            <a:r>
              <a:rPr lang="en-US" dirty="0" smtClean="0"/>
              <a:t>Is our excessive use of glyphosate the cause?</a:t>
            </a:r>
          </a:p>
          <a:p>
            <a:r>
              <a:rPr lang="en-US" dirty="0" smtClean="0"/>
              <a:t>Our children today suffer from many chronic diseases</a:t>
            </a:r>
          </a:p>
          <a:p>
            <a:r>
              <a:rPr lang="en-US" dirty="0" smtClean="0"/>
              <a:t>The exponential growth of autism is alarming</a:t>
            </a:r>
          </a:p>
          <a:p>
            <a:pPr lvl="1"/>
            <a:r>
              <a:rPr lang="en-US" dirty="0" smtClean="0"/>
              <a:t>Glyphosate’s known toxicological effects align well with the complex symptoms of autism</a:t>
            </a:r>
          </a:p>
          <a:p>
            <a:r>
              <a:rPr lang="en-US" dirty="0" smtClean="0"/>
              <a:t>Glyphosate is an endocrine </a:t>
            </a:r>
            <a:r>
              <a:rPr lang="en-US" dirty="0" smtClean="0"/>
              <a:t>disruptor and carcinogen</a:t>
            </a:r>
            <a:endParaRPr lang="en-US" dirty="0" smtClean="0"/>
          </a:p>
          <a:p>
            <a:r>
              <a:rPr lang="en-US" dirty="0" smtClean="0"/>
              <a:t>Glyphosate is likely the reason for the epidemic in gluten intolerance</a:t>
            </a:r>
          </a:p>
          <a:p>
            <a:r>
              <a:rPr lang="en-US" dirty="0" smtClean="0"/>
              <a:t>Many diseases are rising in frequency exactly in step with the rise in the use of glyphosate on core crops</a:t>
            </a:r>
          </a:p>
          <a:p>
            <a:r>
              <a:rPr lang="en-US" dirty="0" smtClean="0"/>
              <a:t>Sustainable organic agriculture is the only path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Roundup and GMO Crops</a:t>
            </a:r>
            <a:endParaRPr lang="en-US" b="1" dirty="0"/>
          </a:p>
        </p:txBody>
      </p:sp>
      <p:pic>
        <p:nvPicPr>
          <p:cNvPr id="4" name="Content Placeholder 3" descr="roundup_on_cro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" b="8673"/>
          <a:stretch>
            <a:fillRect/>
          </a:stretch>
        </p:blipFill>
        <p:spPr>
          <a:xfrm>
            <a:off x="728133" y="2116666"/>
            <a:ext cx="7823200" cy="4302459"/>
          </a:xfrm>
        </p:spPr>
      </p:pic>
      <p:pic>
        <p:nvPicPr>
          <p:cNvPr id="5" name="Picture 4" descr="sprayweeds-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2755034"/>
            <a:ext cx="6739467" cy="2087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125565"/>
            <a:ext cx="80772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GMO Roundup-Ready corn, soy, canola, sugar beets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otton, tobacco and alfalfa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42065" y="2980266"/>
            <a:ext cx="396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glyphosate?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238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_childhood_Amer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540740" y="622357"/>
            <a:ext cx="10639882" cy="5851525"/>
          </a:xfrm>
        </p:spPr>
      </p:pic>
      <p:grpSp>
        <p:nvGrpSpPr>
          <p:cNvPr id="7" name="Group 6"/>
          <p:cNvGrpSpPr/>
          <p:nvPr/>
        </p:nvGrpSpPr>
        <p:grpSpPr>
          <a:xfrm>
            <a:off x="1879600" y="3251204"/>
            <a:ext cx="1219201" cy="287863"/>
            <a:chOff x="1879600" y="3251204"/>
            <a:chExt cx="1219201" cy="2878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79600" y="3285067"/>
              <a:ext cx="1134533" cy="2540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964268" y="3251204"/>
              <a:ext cx="1134533" cy="2540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84400" y="3285071"/>
            <a:ext cx="1280995" cy="523220"/>
          </a:xfrm>
          <a:prstGeom prst="rect">
            <a:avLst/>
          </a:prstGeom>
          <a:solidFill>
            <a:srgbClr val="F7F5D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in 45!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37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Frightening Trend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733" y="6169966"/>
            <a:ext cx="612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*</a:t>
            </a:r>
            <a:r>
              <a:rPr lang="sv-SE" sz="2400" dirty="0"/>
              <a:t>K. </a:t>
            </a:r>
            <a:r>
              <a:rPr lang="sv-SE" sz="2400" dirty="0" err="1"/>
              <a:t>Weintraub</a:t>
            </a:r>
            <a:r>
              <a:rPr lang="sv-SE" sz="2400" dirty="0"/>
              <a:t>, Nature 479, Nov. 3 2011, 22-24.</a:t>
            </a:r>
            <a:endParaRPr lang="en-US" sz="2400" dirty="0"/>
          </a:p>
        </p:txBody>
      </p:sp>
      <p:pic>
        <p:nvPicPr>
          <p:cNvPr id="6" name="Picture 5" descr="autism_rising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402870"/>
            <a:ext cx="5735245" cy="48397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85721" y="-531657"/>
            <a:ext cx="1583380" cy="3291790"/>
            <a:chOff x="6759551" y="220133"/>
            <a:chExt cx="1351516" cy="2540000"/>
          </a:xfrm>
        </p:grpSpPr>
        <p:sp>
          <p:nvSpPr>
            <p:cNvPr id="7" name="Freeform 6"/>
            <p:cNvSpPr/>
            <p:nvPr/>
          </p:nvSpPr>
          <p:spPr>
            <a:xfrm>
              <a:off x="7281333" y="220133"/>
              <a:ext cx="829734" cy="2540000"/>
            </a:xfrm>
            <a:custGeom>
              <a:avLst/>
              <a:gdLst>
                <a:gd name="connsiteX0" fmla="*/ 0 w 829734"/>
                <a:gd name="connsiteY0" fmla="*/ 2540000 h 2540000"/>
                <a:gd name="connsiteX1" fmla="*/ 338667 w 829734"/>
                <a:gd name="connsiteY1" fmla="*/ 1456267 h 2540000"/>
                <a:gd name="connsiteX2" fmla="*/ 829734 w 829734"/>
                <a:gd name="connsiteY2" fmla="*/ 0 h 2540000"/>
                <a:gd name="connsiteX3" fmla="*/ 829734 w 829734"/>
                <a:gd name="connsiteY3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4" h="2540000">
                  <a:moveTo>
                    <a:pt x="0" y="2540000"/>
                  </a:moveTo>
                  <a:lnTo>
                    <a:pt x="338667" y="1456267"/>
                  </a:lnTo>
                  <a:lnTo>
                    <a:pt x="829734" y="0"/>
                  </a:lnTo>
                  <a:lnTo>
                    <a:pt x="829734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6759551" y="1092703"/>
              <a:ext cx="135151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7272534" y="5656235"/>
            <a:ext cx="1411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627736" y="-88611"/>
            <a:ext cx="56075" cy="57300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37045" y="5255200"/>
            <a:ext cx="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years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1800" y="1261279"/>
            <a:ext cx="32846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Exponential Growth!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30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23950" y="781050"/>
          <a:ext cx="68961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84665"/>
            <a:ext cx="9076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Percentage of children with Autism in the US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25600" y="2527300"/>
            <a:ext cx="5943600" cy="127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4300" y="2540000"/>
            <a:ext cx="25400" cy="19431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89600" y="4097867"/>
            <a:ext cx="774700" cy="84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5850" y="2336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3278" y="3701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3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23950" y="781050"/>
          <a:ext cx="68961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84665"/>
            <a:ext cx="9076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Percentage of children with Autism in the US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25600" y="2527300"/>
            <a:ext cx="5943600" cy="127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4300" y="2540000"/>
            <a:ext cx="25400" cy="19431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89600" y="4097867"/>
            <a:ext cx="774700" cy="84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5850" y="2336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3278" y="3701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199" y="2401467"/>
            <a:ext cx="8752825" cy="2246769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A linear extension of the trend line says that 1 in 2 children born in 2032 will end up on the autism spectrum.</a:t>
            </a:r>
          </a:p>
          <a:p>
            <a:pPr algn="ctr"/>
            <a:r>
              <a:rPr lang="en-US" sz="2800" dirty="0" smtClean="0"/>
              <a:t>(80% of the  boys)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451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4541" y="6415237"/>
            <a:ext cx="59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Figure 15, Seneff et al., Agricultural </a:t>
            </a:r>
            <a:r>
              <a:rPr lang="en-US" dirty="0"/>
              <a:t>Sciences, 2015, 6, 42-70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 and Autism: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Biological </a:t>
            </a:r>
            <a:r>
              <a:rPr lang="en-US" b="1" dirty="0"/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92" y="1200799"/>
            <a:ext cx="84685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Disruption of gut </a:t>
            </a:r>
            <a:r>
              <a:rPr lang="en-US" dirty="0" smtClean="0"/>
              <a:t>microbes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lvl="1"/>
            <a:r>
              <a:rPr lang="en-US" dirty="0"/>
              <a:t>Children with autism suffer from many digestive issues</a:t>
            </a:r>
          </a:p>
          <a:p>
            <a:r>
              <a:rPr lang="en-US" dirty="0"/>
              <a:t>Disruption of sulfur metabolism, glutathione deficiency, impaired methylation pathways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Metal </a:t>
            </a:r>
            <a:r>
              <a:rPr lang="en-US" dirty="0"/>
              <a:t>chelation (especially manganese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dirty="0"/>
          </a:p>
          <a:p>
            <a:pPr lvl="1"/>
            <a:r>
              <a:rPr lang="en-US" dirty="0"/>
              <a:t>Manganese deficiency leads to impaired mitochondrial function </a:t>
            </a:r>
            <a:r>
              <a:rPr lang="en-US" dirty="0" smtClean="0"/>
              <a:t>and glutamate </a:t>
            </a:r>
            <a:r>
              <a:rPr lang="en-US" dirty="0"/>
              <a:t>toxicity in the </a:t>
            </a:r>
            <a:r>
              <a:rPr lang="en-US" dirty="0" smtClean="0"/>
              <a:t>brain</a:t>
            </a:r>
          </a:p>
          <a:p>
            <a:r>
              <a:rPr lang="en-US" dirty="0" smtClean="0"/>
              <a:t>Inhibition </a:t>
            </a:r>
            <a:r>
              <a:rPr lang="en-US" dirty="0"/>
              <a:t>of pituitary release of thyroid stimulating hormone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hypothyroidism</a:t>
            </a:r>
            <a:r>
              <a:rPr lang="en-US" baseline="30000" dirty="0" smtClean="0"/>
              <a:t>3</a:t>
            </a:r>
            <a:endParaRPr lang="en-US" dirty="0"/>
          </a:p>
          <a:p>
            <a:pPr lvl="1"/>
            <a:r>
              <a:rPr lang="en-US" dirty="0"/>
              <a:t>Moms with hypothyroidism have 4-fold increased risk to autism in </a:t>
            </a:r>
            <a:r>
              <a:rPr lang="en-US" dirty="0" smtClean="0"/>
              <a:t>the </a:t>
            </a:r>
            <a:r>
              <a:rPr lang="en-US" dirty="0" smtClean="0"/>
              <a:t>fetus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8938" y="5783305"/>
            <a:ext cx="5722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 err="1"/>
              <a:t>Samsel</a:t>
            </a:r>
            <a:r>
              <a:rPr lang="en-US" sz="2000" dirty="0"/>
              <a:t> and Seneff, Entropy 2013;15(4):1416-1463.</a:t>
            </a:r>
          </a:p>
          <a:p>
            <a:r>
              <a:rPr lang="en-US" sz="2000" dirty="0"/>
              <a:t>2. </a:t>
            </a:r>
            <a:r>
              <a:rPr lang="en-US" sz="2000" dirty="0" err="1"/>
              <a:t>Samsel</a:t>
            </a:r>
            <a:r>
              <a:rPr lang="en-US" sz="2000" dirty="0"/>
              <a:t> and Seneff, </a:t>
            </a:r>
            <a:r>
              <a:rPr lang="en-US" sz="2000" dirty="0" err="1"/>
              <a:t>Surg</a:t>
            </a:r>
            <a:r>
              <a:rPr lang="en-US" sz="2000" dirty="0"/>
              <a:t> </a:t>
            </a:r>
            <a:r>
              <a:rPr lang="en-US" sz="2000" dirty="0" err="1"/>
              <a:t>Neurol</a:t>
            </a:r>
            <a:r>
              <a:rPr lang="en-US" sz="2000" dirty="0"/>
              <a:t> Int. 2015;6:45.</a:t>
            </a:r>
          </a:p>
          <a:p>
            <a:r>
              <a:rPr lang="en-US" sz="2000" dirty="0"/>
              <a:t>3. Beecham and Seneff, Journal of Autism 2016;3:1. </a:t>
            </a:r>
          </a:p>
        </p:txBody>
      </p:sp>
    </p:spTree>
    <p:extLst>
      <p:ext uri="{BB962C8B-B14F-4D97-AF65-F5344CB8AC3E}">
        <p14:creationId xmlns:p14="http://schemas.microsoft.com/office/powerpoint/2010/main" val="221802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9696</TotalTime>
  <Words>1670</Words>
  <Application>Microsoft Macintosh PowerPoint</Application>
  <PresentationFormat>On-screen Show (4:3)</PresentationFormat>
  <Paragraphs>158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Impact of Glyphosate: Possible Modes of Action</vt:lpstr>
      <vt:lpstr>US Health Status</vt:lpstr>
      <vt:lpstr>Roundup and GMO Crops</vt:lpstr>
      <vt:lpstr>PowerPoint Presentation</vt:lpstr>
      <vt:lpstr>A Frightening Trend*</vt:lpstr>
      <vt:lpstr>Percentage of children with Autism in the US</vt:lpstr>
      <vt:lpstr>Percentage of children with Autism in the US</vt:lpstr>
      <vt:lpstr>Autism Prevalence: 6 year olds*</vt:lpstr>
      <vt:lpstr>Glyphosate and Autism:  Some Biological Mechanisms</vt:lpstr>
      <vt:lpstr>“Glyphosate Now the Most-Used Agricultural Chemical Ever”* By Douglas Main, Feb 2, 2016 Newsweek</vt:lpstr>
      <vt:lpstr>Bait and Switch*</vt:lpstr>
      <vt:lpstr>Growth of GM Corn, Soy and Cotton  in US, 1996-2012*</vt:lpstr>
      <vt:lpstr>Another claim of Monsanto's has been that residue levels of up to 5.6 mg/kg in GM-soy represent  “...extreme levels, and far higher                                                     than those typically found” (Monsanto 1999).</vt:lpstr>
      <vt:lpstr>PowerPoint Presentation</vt:lpstr>
      <vt:lpstr>PowerPoint Presentation</vt:lpstr>
      <vt:lpstr>Inhibition of Cytochrome P450 (CYP) Enzymes in the Liver*</vt:lpstr>
      <vt:lpstr>Inhibition of Cytochrome P450 (CYP) Enzymes in the Liver*</vt:lpstr>
      <vt:lpstr>Glyphosate is an endocrine disruptor that promotes breast cancer*</vt:lpstr>
      <vt:lpstr>Glyphosate is an endocrine disruptor that promotes breast cancer*</vt:lpstr>
      <vt:lpstr>Glyphosate and Heart Disease*</vt:lpstr>
      <vt:lpstr>PowerPoint Presentation</vt:lpstr>
      <vt:lpstr>The Only Way Forward….</vt:lpstr>
      <vt:lpstr>PowerPoint Presentation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Frightening Trend*</dc:title>
  <dc:creator>Stephanie Seneff</dc:creator>
  <cp:lastModifiedBy>Stephanie Seneff</cp:lastModifiedBy>
  <cp:revision>42</cp:revision>
  <dcterms:created xsi:type="dcterms:W3CDTF">2016-02-24T19:36:02Z</dcterms:created>
  <dcterms:modified xsi:type="dcterms:W3CDTF">2016-03-04T12:05:09Z</dcterms:modified>
</cp:coreProperties>
</file>