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256" r:id="rId2"/>
    <p:sldId id="336" r:id="rId3"/>
    <p:sldId id="348" r:id="rId4"/>
    <p:sldId id="349" r:id="rId5"/>
    <p:sldId id="347" r:id="rId6"/>
    <p:sldId id="350" r:id="rId7"/>
    <p:sldId id="313" r:id="rId8"/>
    <p:sldId id="314" r:id="rId9"/>
    <p:sldId id="315" r:id="rId10"/>
    <p:sldId id="346" r:id="rId11"/>
    <p:sldId id="316" r:id="rId12"/>
    <p:sldId id="320" r:id="rId13"/>
    <p:sldId id="317" r:id="rId14"/>
    <p:sldId id="345" r:id="rId15"/>
    <p:sldId id="319" r:id="rId16"/>
    <p:sldId id="288" r:id="rId17"/>
    <p:sldId id="285" r:id="rId18"/>
    <p:sldId id="286" r:id="rId19"/>
    <p:sldId id="297" r:id="rId20"/>
    <p:sldId id="353" r:id="rId21"/>
    <p:sldId id="287" r:id="rId22"/>
    <p:sldId id="289" r:id="rId23"/>
    <p:sldId id="291" r:id="rId24"/>
    <p:sldId id="306" r:id="rId25"/>
    <p:sldId id="300" r:id="rId26"/>
    <p:sldId id="299" r:id="rId27"/>
    <p:sldId id="342" r:id="rId28"/>
    <p:sldId id="259" r:id="rId29"/>
    <p:sldId id="260" r:id="rId30"/>
    <p:sldId id="327" r:id="rId31"/>
    <p:sldId id="262" r:id="rId32"/>
    <p:sldId id="263" r:id="rId33"/>
    <p:sldId id="282" r:id="rId34"/>
    <p:sldId id="318" r:id="rId35"/>
    <p:sldId id="275" r:id="rId36"/>
    <p:sldId id="294" r:id="rId37"/>
    <p:sldId id="276" r:id="rId38"/>
    <p:sldId id="343" r:id="rId39"/>
    <p:sldId id="322" r:id="rId40"/>
    <p:sldId id="323" r:id="rId41"/>
    <p:sldId id="339" r:id="rId42"/>
    <p:sldId id="340" r:id="rId43"/>
    <p:sldId id="307" r:id="rId44"/>
    <p:sldId id="301" r:id="rId45"/>
    <p:sldId id="328" r:id="rId46"/>
    <p:sldId id="344" r:id="rId47"/>
    <p:sldId id="329" r:id="rId48"/>
    <p:sldId id="334" r:id="rId49"/>
    <p:sldId id="335" r:id="rId50"/>
    <p:sldId id="330" r:id="rId51"/>
    <p:sldId id="331" r:id="rId52"/>
    <p:sldId id="341" r:id="rId53"/>
    <p:sldId id="354" r:id="rId54"/>
    <p:sldId id="303" r:id="rId55"/>
    <p:sldId id="308" r:id="rId56"/>
    <p:sldId id="265" r:id="rId57"/>
    <p:sldId id="264" r:id="rId58"/>
    <p:sldId id="266" r:id="rId59"/>
    <p:sldId id="309" r:id="rId60"/>
    <p:sldId id="268" r:id="rId61"/>
    <p:sldId id="269" r:id="rId62"/>
    <p:sldId id="324" r:id="rId63"/>
    <p:sldId id="325" r:id="rId64"/>
    <p:sldId id="295" r:id="rId65"/>
    <p:sldId id="352" r:id="rId66"/>
    <p:sldId id="310"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67" autoAdjust="0"/>
  </p:normalViewPr>
  <p:slideViewPr>
    <p:cSldViewPr snapToGrid="0" snapToObjects="1">
      <p:cViewPr>
        <p:scale>
          <a:sx n="75" d="100"/>
          <a:sy n="75" d="100"/>
        </p:scale>
        <p:origin x="-105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A45665-9D7C-C04D-899A-A47FD03AA910}" type="datetimeFigureOut">
              <a:rPr lang="en-US" smtClean="0"/>
              <a:t>5/23/16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9F848D-5477-A746-893A-EB8B1788BF14}" type="slidenum">
              <a:rPr lang="en-US" smtClean="0"/>
              <a:t>‹#›</a:t>
            </a:fld>
            <a:endParaRPr lang="en-US"/>
          </a:p>
        </p:txBody>
      </p:sp>
    </p:spTree>
    <p:extLst>
      <p:ext uri="{BB962C8B-B14F-4D97-AF65-F5344CB8AC3E}">
        <p14:creationId xmlns:p14="http://schemas.microsoft.com/office/powerpoint/2010/main" val="4063882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D338D-28AB-E84B-ABD2-76D99B93F75D}" type="datetimeFigureOut">
              <a:rPr lang="en-US" smtClean="0"/>
              <a:t>5/23/16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02622-A9D1-1541-9C00-F740B52472FB}" type="slidenum">
              <a:rPr lang="en-US" smtClean="0"/>
              <a:t>‹#›</a:t>
            </a:fld>
            <a:endParaRPr lang="en-US"/>
          </a:p>
        </p:txBody>
      </p:sp>
    </p:spTree>
    <p:extLst>
      <p:ext uri="{BB962C8B-B14F-4D97-AF65-F5344CB8AC3E}">
        <p14:creationId xmlns:p14="http://schemas.microsoft.com/office/powerpoint/2010/main" val="3568321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Seasonal_influenza" TargetMode="External"/><Relationship Id="rId4" Type="http://schemas.openxmlformats.org/officeDocument/2006/relationships/hyperlink" Target="https://en.wikipedia.org/wiki/Open_reading_frame" TargetMode="External"/><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Seasonal_influenza" TargetMode="External"/><Relationship Id="rId4" Type="http://schemas.openxmlformats.org/officeDocument/2006/relationships/hyperlink" Target="https://en.wikipedia.org/wiki/Open_reading_frame" TargetMode="External"/><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1</a:t>
            </a:fld>
            <a:endParaRPr lang="en-US"/>
          </a:p>
        </p:txBody>
      </p:sp>
    </p:spTree>
    <p:extLst>
      <p:ext uri="{BB962C8B-B14F-4D97-AF65-F5344CB8AC3E}">
        <p14:creationId xmlns:p14="http://schemas.microsoft.com/office/powerpoint/2010/main" val="58818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
            </a:r>
            <a:r>
              <a:rPr lang="pt-BR" dirty="0" smtClean="0"/>
              <a:t>M_mosquito2.pdf</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28</a:t>
            </a:fld>
            <a:endParaRPr lang="en-US"/>
          </a:p>
        </p:txBody>
      </p:sp>
    </p:spTree>
    <p:extLst>
      <p:ext uri="{BB962C8B-B14F-4D97-AF65-F5344CB8AC3E}">
        <p14:creationId xmlns:p14="http://schemas.microsoft.com/office/powerpoint/2010/main" val="295760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IPAK STUDY 6: </a:t>
            </a:r>
            <a:r>
              <a:rPr lang="da-DK" dirty="0" err="1" smtClean="0"/>
              <a:t>Zika</a:t>
            </a:r>
            <a:r>
              <a:rPr lang="da-DK" dirty="0" smtClean="0"/>
              <a:t> E protein (ZEP) vs. Homo sapiens </a:t>
            </a:r>
            <a:r>
              <a:rPr lang="da-DK" dirty="0" err="1" smtClean="0"/>
              <a:t>Immunoglobulin</a:t>
            </a:r>
            <a:endParaRPr lang="da-DK" dirty="0" smtClean="0"/>
          </a:p>
          <a:p>
            <a:r>
              <a:rPr lang="da-DK" dirty="0" smtClean="0"/>
              <a:t>(IMG heavy </a:t>
            </a:r>
            <a:r>
              <a:rPr lang="da-DK" dirty="0" err="1" smtClean="0"/>
              <a:t>chain</a:t>
            </a:r>
            <a:r>
              <a:rPr lang="da-DK" dirty="0" smtClean="0"/>
              <a:t>) (NEW IPAK FIND, JANUARY 2016)</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29</a:t>
            </a:fld>
            <a:endParaRPr lang="en-US"/>
          </a:p>
        </p:txBody>
      </p:sp>
    </p:spTree>
    <p:extLst>
      <p:ext uri="{BB962C8B-B14F-4D97-AF65-F5344CB8AC3E}">
        <p14:creationId xmlns:p14="http://schemas.microsoft.com/office/powerpoint/2010/main" val="203293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IPAK STUDY 6: </a:t>
            </a:r>
            <a:r>
              <a:rPr lang="da-DK" dirty="0" err="1" smtClean="0"/>
              <a:t>Zika</a:t>
            </a:r>
            <a:r>
              <a:rPr lang="da-DK" dirty="0" smtClean="0"/>
              <a:t> E protein (ZEP) vs. Homo sapiens </a:t>
            </a:r>
            <a:r>
              <a:rPr lang="da-DK" dirty="0" err="1" smtClean="0"/>
              <a:t>Immunoglobulin</a:t>
            </a:r>
            <a:endParaRPr lang="da-DK" dirty="0" smtClean="0"/>
          </a:p>
          <a:p>
            <a:r>
              <a:rPr lang="da-DK" dirty="0" smtClean="0"/>
              <a:t>(IMG heavy </a:t>
            </a:r>
            <a:r>
              <a:rPr lang="da-DK" dirty="0" err="1" smtClean="0"/>
              <a:t>chain</a:t>
            </a:r>
            <a:r>
              <a:rPr lang="da-DK" dirty="0" smtClean="0"/>
              <a:t>) (NEW IPAK FIND, JANUARY 2016)</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30</a:t>
            </a:fld>
            <a:endParaRPr lang="en-US"/>
          </a:p>
        </p:txBody>
      </p:sp>
    </p:spTree>
    <p:extLst>
      <p:ext uri="{BB962C8B-B14F-4D97-AF65-F5344CB8AC3E}">
        <p14:creationId xmlns:p14="http://schemas.microsoft.com/office/powerpoint/2010/main" val="2032939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WIKI</a:t>
            </a:r>
          </a:p>
          <a:p>
            <a:r>
              <a:rPr lang="en-US" dirty="0" smtClean="0"/>
              <a:t>All of these processing events result in an antigen-binding region that is highly variable, even when the same gene segments are recombined. V(D)J recombination allows for the generation of </a:t>
            </a:r>
            <a:r>
              <a:rPr lang="en-US" dirty="0" err="1" smtClean="0"/>
              <a:t>immunoglobulins</a:t>
            </a:r>
            <a:r>
              <a:rPr lang="en-US" dirty="0" smtClean="0"/>
              <a:t> and T cell receptors to antigens that neither the organism nor its ancestor(s) need to have previously encountered, allowing for an adaptive immune response to novel pathogens that develop or to those that frequently change (</a:t>
            </a:r>
            <a:r>
              <a:rPr lang="en-US" i="1" dirty="0" smtClean="0"/>
              <a:t>e.g.</a:t>
            </a:r>
            <a:r>
              <a:rPr lang="en-US" dirty="0" smtClean="0"/>
              <a:t>, </a:t>
            </a:r>
            <a:r>
              <a:rPr lang="en-US" dirty="0" smtClean="0">
                <a:hlinkClick r:id="rId3" tooltip="Seasonal influenza"/>
              </a:rPr>
              <a:t>seasonal influenza</a:t>
            </a:r>
            <a:r>
              <a:rPr lang="en-US" dirty="0" smtClean="0"/>
              <a:t>). However, a major caveat to this process is that the DNA sequence must remain </a:t>
            </a:r>
            <a:r>
              <a:rPr lang="en-US" dirty="0" smtClean="0">
                <a:hlinkClick r:id="rId4" tooltip="Open reading frame"/>
              </a:rPr>
              <a:t>in-frame</a:t>
            </a:r>
            <a:r>
              <a:rPr lang="en-US" dirty="0" smtClean="0"/>
              <a:t> in order to maintain the correct amino acid sequence in the final protein product. If the resulting sequence is out-of-frame, the development of the cell will be arrested, and the cell will not survive to maturity. V(D)J recombination is therefore a very costly process that must be (and is) strictly regulated and controlled.</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31</a:t>
            </a:fld>
            <a:endParaRPr lang="en-US"/>
          </a:p>
        </p:txBody>
      </p:sp>
    </p:spTree>
    <p:extLst>
      <p:ext uri="{BB962C8B-B14F-4D97-AF65-F5344CB8AC3E}">
        <p14:creationId xmlns:p14="http://schemas.microsoft.com/office/powerpoint/2010/main" val="353885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WIKI</a:t>
            </a:r>
          </a:p>
          <a:p>
            <a:r>
              <a:rPr lang="en-US" dirty="0" smtClean="0"/>
              <a:t>All of these processing events result in an antigen-binding region that is highly variable, even when the same gene segments are recombined. V(D)J recombination allows for the generation of </a:t>
            </a:r>
            <a:r>
              <a:rPr lang="en-US" dirty="0" err="1" smtClean="0"/>
              <a:t>immunoglobulins</a:t>
            </a:r>
            <a:r>
              <a:rPr lang="en-US" dirty="0" smtClean="0"/>
              <a:t> and T cell receptors to antigens that neither the organism nor its ancestor(s) need to have previously encountered, allowing for an adaptive immune response to novel pathogens that develop or to those that frequently change (</a:t>
            </a:r>
            <a:r>
              <a:rPr lang="en-US" i="1" dirty="0" smtClean="0"/>
              <a:t>e.g.</a:t>
            </a:r>
            <a:r>
              <a:rPr lang="en-US" dirty="0" smtClean="0"/>
              <a:t>, </a:t>
            </a:r>
            <a:r>
              <a:rPr lang="en-US" dirty="0" smtClean="0">
                <a:hlinkClick r:id="rId3" tooltip="Seasonal influenza"/>
              </a:rPr>
              <a:t>seasonal influenza</a:t>
            </a:r>
            <a:r>
              <a:rPr lang="en-US" dirty="0" smtClean="0"/>
              <a:t>). However, a major caveat to this process is that the DNA sequence must remain </a:t>
            </a:r>
            <a:r>
              <a:rPr lang="en-US" dirty="0" smtClean="0">
                <a:hlinkClick r:id="rId4" tooltip="Open reading frame"/>
              </a:rPr>
              <a:t>in-frame</a:t>
            </a:r>
            <a:r>
              <a:rPr lang="en-US" dirty="0" smtClean="0"/>
              <a:t> in order to maintain the correct amino acid sequence in the final protein product. If the resulting sequence is out-of-frame, the development of the cell will be arrested, and the cell will not survive to maturity. V(D)J recombination is therefore a very costly process that must be (and is) strictly regulated and controlled.</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32</a:t>
            </a:fld>
            <a:endParaRPr lang="en-US"/>
          </a:p>
        </p:txBody>
      </p:sp>
    </p:spTree>
    <p:extLst>
      <p:ext uri="{BB962C8B-B14F-4D97-AF65-F5344CB8AC3E}">
        <p14:creationId xmlns:p14="http://schemas.microsoft.com/office/powerpoint/2010/main" val="3538858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PNKP =</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polynucleotide kinase/phosphatase </a:t>
            </a:r>
            <a:endParaRPr lang="hu-HU" dirty="0" smtClean="0"/>
          </a:p>
          <a:p>
            <a:endParaRPr lang="en-US" dirty="0" smtClean="0"/>
          </a:p>
          <a:p>
            <a:r>
              <a:rPr lang="en-US" dirty="0" err="1" smtClean="0"/>
              <a:t>James_Lyons_Weiler</a:t>
            </a:r>
            <a:r>
              <a:rPr lang="en-US" dirty="0" smtClean="0"/>
              <a:t>/</a:t>
            </a:r>
            <a:r>
              <a:rPr lang="en-US" dirty="0" err="1" smtClean="0"/>
              <a:t>DNA_Impact</a:t>
            </a:r>
            <a:r>
              <a:rPr lang="en-US" dirty="0" smtClean="0"/>
              <a:t>\ of\ PNKP\ mutations\ associated\ with\ microcephaly,\ seizures\ and\ developmental\ delay\ on\ enzyme\ activity\ and\ DNA\ strand\ break\ </a:t>
            </a:r>
            <a:r>
              <a:rPr lang="en-US" dirty="0" err="1" smtClean="0"/>
              <a:t>repair.pdf</a:t>
            </a:r>
            <a:r>
              <a:rPr lang="en-US" dirty="0" smtClean="0"/>
              <a:t> </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33</a:t>
            </a:fld>
            <a:endParaRPr lang="en-US"/>
          </a:p>
        </p:txBody>
      </p:sp>
    </p:spTree>
    <p:extLst>
      <p:ext uri="{BB962C8B-B14F-4D97-AF65-F5344CB8AC3E}">
        <p14:creationId xmlns:p14="http://schemas.microsoft.com/office/powerpoint/2010/main" val="484290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./Coullery_glyphosate_neurotoxicity_2016.pdf</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36</a:t>
            </a:fld>
            <a:endParaRPr lang="en-US"/>
          </a:p>
        </p:txBody>
      </p:sp>
    </p:spTree>
    <p:extLst>
      <p:ext uri="{BB962C8B-B14F-4D97-AF65-F5344CB8AC3E}">
        <p14:creationId xmlns:p14="http://schemas.microsoft.com/office/powerpoint/2010/main" val="3576250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Glycine decarboxylase</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37</a:t>
            </a:fld>
            <a:endParaRPr lang="en-US"/>
          </a:p>
        </p:txBody>
      </p:sp>
    </p:spTree>
    <p:extLst>
      <p:ext uri="{BB962C8B-B14F-4D97-AF65-F5344CB8AC3E}">
        <p14:creationId xmlns:p14="http://schemas.microsoft.com/office/powerpoint/2010/main" val="2101823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39</a:t>
            </a:fld>
            <a:endParaRPr lang="en-US"/>
          </a:p>
        </p:txBody>
      </p:sp>
    </p:spTree>
    <p:extLst>
      <p:ext uri="{BB962C8B-B14F-4D97-AF65-F5344CB8AC3E}">
        <p14:creationId xmlns:p14="http://schemas.microsoft.com/office/powerpoint/2010/main" val="870127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Don Huber:</a:t>
            </a:r>
          </a:p>
          <a:p>
            <a:r>
              <a:rPr lang="en-US" dirty="0" smtClean="0"/>
              <a:t>Attached/</a:t>
            </a:r>
            <a:r>
              <a:rPr lang="en-US" dirty="0" err="1" smtClean="0"/>
              <a:t>LondonGlyphosate</a:t>
            </a:r>
            <a:r>
              <a:rPr lang="en-US" dirty="0" smtClean="0"/>
              <a:t>/</a:t>
            </a:r>
          </a:p>
          <a:p>
            <a:r>
              <a:rPr lang="sv-SE" dirty="0" smtClean="0"/>
              <a:t>2014-0618_Huber_short.ppt</a:t>
            </a:r>
            <a:endParaRPr lang="en-US" dirty="0"/>
          </a:p>
        </p:txBody>
      </p:sp>
      <p:sp>
        <p:nvSpPr>
          <p:cNvPr id="4" name="Slide Number Placeholder 3"/>
          <p:cNvSpPr>
            <a:spLocks noGrp="1"/>
          </p:cNvSpPr>
          <p:nvPr>
            <p:ph type="sldNum" sz="quarter" idx="10"/>
          </p:nvPr>
        </p:nvSpPr>
        <p:spPr/>
        <p:txBody>
          <a:bodyPr/>
          <a:lstStyle/>
          <a:p>
            <a:fld id="{59EAD673-965D-8042-AA30-6931640F8AC2}" type="slidenum">
              <a:rPr lang="en-US" smtClean="0"/>
              <a:t>40</a:t>
            </a:fld>
            <a:endParaRPr lang="en-US"/>
          </a:p>
        </p:txBody>
      </p:sp>
    </p:spTree>
    <p:extLst>
      <p:ext uri="{BB962C8B-B14F-4D97-AF65-F5344CB8AC3E}">
        <p14:creationId xmlns:p14="http://schemas.microsoft.com/office/powerpoint/2010/main" val="288774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Colombia no microcephaly</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8</a:t>
            </a:fld>
            <a:endParaRPr lang="en-US"/>
          </a:p>
        </p:txBody>
      </p:sp>
    </p:spTree>
    <p:extLst>
      <p:ext uri="{BB962C8B-B14F-4D97-AF65-F5344CB8AC3E}">
        <p14:creationId xmlns:p14="http://schemas.microsoft.com/office/powerpoint/2010/main" val="2520758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./pyriproxifen_and_microcephaly.pdf</a:t>
            </a:r>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41</a:t>
            </a:fld>
            <a:endParaRPr lang="en-US"/>
          </a:p>
        </p:txBody>
      </p:sp>
    </p:spTree>
    <p:extLst>
      <p:ext uri="{BB962C8B-B14F-4D97-AF65-F5344CB8AC3E}">
        <p14:creationId xmlns:p14="http://schemas.microsoft.com/office/powerpoint/2010/main" val="3959758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./pyriproxifen_and_microcephaly.pdf</a:t>
            </a:r>
          </a:p>
          <a:p>
            <a:r>
              <a:rPr lang="pl-PL" dirty="0" err="1" smtClean="0"/>
              <a:t>pyriproxifen_detoxed_by_CYP_enzymes.pdf</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42</a:t>
            </a:fld>
            <a:endParaRPr lang="en-US"/>
          </a:p>
        </p:txBody>
      </p:sp>
    </p:spTree>
    <p:extLst>
      <p:ext uri="{BB962C8B-B14F-4D97-AF65-F5344CB8AC3E}">
        <p14:creationId xmlns:p14="http://schemas.microsoft.com/office/powerpoint/2010/main" val="3959758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any knowledge as to whether or not this vaccination is safe to use in pregnancy, at the end of 2014, Brazil mandated the </a:t>
            </a:r>
            <a:r>
              <a:rPr lang="en-US" dirty="0" err="1" smtClean="0"/>
              <a:t>TdaP</a:t>
            </a:r>
            <a:r>
              <a:rPr lang="en-US" dirty="0" smtClean="0"/>
              <a:t> vaccine for use in pregnancy. Ten months later, disaster struck when a growing number of babies were born with microcephaly.</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43</a:t>
            </a:fld>
            <a:endParaRPr lang="en-US"/>
          </a:p>
        </p:txBody>
      </p:sp>
    </p:spTree>
    <p:extLst>
      <p:ext uri="{BB962C8B-B14F-4D97-AF65-F5344CB8AC3E}">
        <p14:creationId xmlns:p14="http://schemas.microsoft.com/office/powerpoint/2010/main" val="2714428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Csail</a:t>
            </a:r>
            <a:r>
              <a:rPr lang="en-US" dirty="0" smtClean="0"/>
              <a:t>/2016/</a:t>
            </a:r>
            <a:r>
              <a:rPr lang="en-US" dirty="0" err="1" smtClean="0"/>
              <a:t>zika</a:t>
            </a:r>
            <a:r>
              <a:rPr lang="en-US" dirty="0" smtClean="0"/>
              <a:t>/</a:t>
            </a:r>
            <a:r>
              <a:rPr lang="en-US" dirty="0" err="1" smtClean="0"/>
              <a:t>GaryKohls_zika_flame.email.text</a:t>
            </a:r>
            <a:endParaRPr lang="en-US" dirty="0" smtClean="0"/>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44</a:t>
            </a:fld>
            <a:endParaRPr lang="en-US"/>
          </a:p>
        </p:txBody>
      </p:sp>
    </p:spTree>
    <p:extLst>
      <p:ext uri="{BB962C8B-B14F-4D97-AF65-F5344CB8AC3E}">
        <p14:creationId xmlns:p14="http://schemas.microsoft.com/office/powerpoint/2010/main" val="2923544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Preferentially under one</a:t>
            </a:r>
            <a:r>
              <a:rPr lang="en-US" baseline="0" dirty="0" smtClean="0"/>
              <a:t> year old or older than 15 years.</a:t>
            </a:r>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46</a:t>
            </a:fld>
            <a:endParaRPr lang="en-US"/>
          </a:p>
        </p:txBody>
      </p:sp>
    </p:spTree>
    <p:extLst>
      <p:ext uri="{BB962C8B-B14F-4D97-AF65-F5344CB8AC3E}">
        <p14:creationId xmlns:p14="http://schemas.microsoft.com/office/powerpoint/2010/main" val="1946894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 with Disabilities Education Act</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47</a:t>
            </a:fld>
            <a:endParaRPr lang="en-US"/>
          </a:p>
        </p:txBody>
      </p:sp>
    </p:spTree>
    <p:extLst>
      <p:ext uri="{BB962C8B-B14F-4D97-AF65-F5344CB8AC3E}">
        <p14:creationId xmlns:p14="http://schemas.microsoft.com/office/powerpoint/2010/main" val="2219687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www.greenmedinfo.com</a:t>
            </a:r>
            <a:r>
              <a:rPr lang="en-US" dirty="0" smtClean="0"/>
              <a:t>/blog/roundup-</a:t>
            </a:r>
            <a:r>
              <a:rPr lang="en-US" dirty="0" err="1" smtClean="0"/>
              <a:t>weedkiller</a:t>
            </a:r>
            <a:r>
              <a:rPr lang="en-US" dirty="0" smtClean="0"/>
              <a:t>-brain-damaging-neurotoxin</a:t>
            </a:r>
          </a:p>
          <a:p>
            <a:r>
              <a:rPr lang="en-US" dirty="0" smtClean="0"/>
              <a:t>acute exposure (30 minutes) and chronic (pregnancy and lactation) exposure.</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Why</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was</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this</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referenced</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T</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Bohn et al. Food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Chemistry</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153, 15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June</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2014, 207-215.</a:t>
            </a: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49</a:t>
            </a:fld>
            <a:endParaRPr lang="en-US"/>
          </a:p>
        </p:txBody>
      </p:sp>
    </p:spTree>
    <p:extLst>
      <p:ext uri="{BB962C8B-B14F-4D97-AF65-F5344CB8AC3E}">
        <p14:creationId xmlns:p14="http://schemas.microsoft.com/office/powerpoint/2010/main" val="2272792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Trypsin inhibitor</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54</a:t>
            </a:fld>
            <a:endParaRPr lang="en-US"/>
          </a:p>
        </p:txBody>
      </p:sp>
    </p:spTree>
    <p:extLst>
      <p:ext uri="{BB962C8B-B14F-4D97-AF65-F5344CB8AC3E}">
        <p14:creationId xmlns:p14="http://schemas.microsoft.com/office/powerpoint/2010/main" val="2875704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fi-FI" dirty="0" err="1" smtClean="0"/>
              <a:t>glufosinate_ammonium_abstract.text</a:t>
            </a:r>
            <a:endParaRPr lang="fi-FI" dirty="0" smtClean="0"/>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58</a:t>
            </a:fld>
            <a:endParaRPr lang="en-US"/>
          </a:p>
        </p:txBody>
      </p:sp>
    </p:spTree>
    <p:extLst>
      <p:ext uri="{BB962C8B-B14F-4D97-AF65-F5344CB8AC3E}">
        <p14:creationId xmlns:p14="http://schemas.microsoft.com/office/powerpoint/2010/main" val="3647825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60</a:t>
            </a:fld>
            <a:endParaRPr lang="en-US"/>
          </a:p>
        </p:txBody>
      </p:sp>
    </p:spTree>
    <p:extLst>
      <p:ext uri="{BB962C8B-B14F-4D97-AF65-F5344CB8AC3E}">
        <p14:creationId xmlns:p14="http://schemas.microsoft.com/office/powerpoint/2010/main" val="66790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macrocephaly_microcephaly_autism.text</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10</a:t>
            </a:fld>
            <a:endParaRPr lang="en-US"/>
          </a:p>
        </p:txBody>
      </p:sp>
    </p:spTree>
    <p:extLst>
      <p:ext uri="{BB962C8B-B14F-4D97-AF65-F5344CB8AC3E}">
        <p14:creationId xmlns:p14="http://schemas.microsoft.com/office/powerpoint/2010/main" val="2026235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asparagine_synthetase_deficiency_microcephaly.pdf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61</a:t>
            </a:fld>
            <a:endParaRPr lang="en-US"/>
          </a:p>
        </p:txBody>
      </p:sp>
    </p:spTree>
    <p:extLst>
      <p:ext uri="{BB962C8B-B14F-4D97-AF65-F5344CB8AC3E}">
        <p14:creationId xmlns:p14="http://schemas.microsoft.com/office/powerpoint/2010/main" val="667904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./glufosinate_induces_autism_in_mice.pdf</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64</a:t>
            </a:fld>
            <a:endParaRPr lang="en-US"/>
          </a:p>
        </p:txBody>
      </p:sp>
    </p:spTree>
    <p:extLst>
      <p:ext uri="{BB962C8B-B14F-4D97-AF65-F5344CB8AC3E}">
        <p14:creationId xmlns:p14="http://schemas.microsoft.com/office/powerpoint/2010/main" val="2963349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./glufosinate_induces_autism_in_mice.pdf</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65</a:t>
            </a:fld>
            <a:endParaRPr lang="en-US"/>
          </a:p>
        </p:txBody>
      </p:sp>
    </p:spTree>
    <p:extLst>
      <p:ext uri="{BB962C8B-B14F-4D97-AF65-F5344CB8AC3E}">
        <p14:creationId xmlns:p14="http://schemas.microsoft.com/office/powerpoint/2010/main" val="296334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./GLYPHO\ Brazil\ </a:t>
            </a:r>
            <a:r>
              <a:rPr lang="it-IT" dirty="0" err="1" smtClean="0"/>
              <a:t>has</a:t>
            </a:r>
            <a:r>
              <a:rPr lang="it-IT" dirty="0" smtClean="0"/>
              <a:t>\ a\ big\ appetite\ for\ </a:t>
            </a:r>
            <a:r>
              <a:rPr lang="it-IT" dirty="0" err="1" smtClean="0"/>
              <a:t>risky</a:t>
            </a:r>
            <a:r>
              <a:rPr lang="it-IT" dirty="0" smtClean="0"/>
              <a:t>\ </a:t>
            </a:r>
            <a:r>
              <a:rPr lang="it-IT" dirty="0" err="1" smtClean="0"/>
              <a:t>pesticides.pdf</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12</a:t>
            </a:fld>
            <a:endParaRPr lang="en-US"/>
          </a:p>
        </p:txBody>
      </p:sp>
    </p:spTree>
    <p:extLst>
      <p:ext uri="{BB962C8B-B14F-4D97-AF65-F5344CB8AC3E}">
        <p14:creationId xmlns:p14="http://schemas.microsoft.com/office/powerpoint/2010/main" val="110699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Brazil_article_on_Zika.text</a:t>
            </a:r>
            <a:endParaRPr lang="en-US" dirty="0" smtClean="0"/>
          </a:p>
          <a:p>
            <a:r>
              <a:rPr lang="en-US" dirty="0" smtClean="0"/>
              <a:t>Because of a measles outbreak, there was a major vaccination campaign with MMR (measles/mumps/rubella) in </a:t>
            </a:r>
            <a:r>
              <a:rPr lang="en-US" dirty="0" err="1" smtClean="0"/>
              <a:t>Pernambuco</a:t>
            </a:r>
            <a:r>
              <a:rPr lang="en-US" dirty="0" smtClean="0"/>
              <a:t>, Brazil, in late 2014.</a:t>
            </a:r>
          </a:p>
          <a:p>
            <a:r>
              <a:rPr lang="en-US" dirty="0" smtClean="0"/>
              <a:t>http://</a:t>
            </a:r>
            <a:r>
              <a:rPr lang="en-US" dirty="0" err="1" smtClean="0"/>
              <a:t>wwwnc.cdc.gov</a:t>
            </a:r>
            <a:r>
              <a:rPr lang="en-US" dirty="0" smtClean="0"/>
              <a:t>/</a:t>
            </a:r>
            <a:r>
              <a:rPr lang="en-US" dirty="0" err="1" smtClean="0"/>
              <a:t>eid</a:t>
            </a:r>
            <a:r>
              <a:rPr lang="en-US" dirty="0" smtClean="0"/>
              <a:t>/article/21/9/15-0391_article</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13</a:t>
            </a:fld>
            <a:endParaRPr lang="en-US"/>
          </a:p>
        </p:txBody>
      </p:sp>
    </p:spTree>
    <p:extLst>
      <p:ext uri="{BB962C8B-B14F-4D97-AF65-F5344CB8AC3E}">
        <p14:creationId xmlns:p14="http://schemas.microsoft.com/office/powerpoint/2010/main" val="52481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Brazil_article_on_Zika.text</a:t>
            </a:r>
            <a:endParaRPr lang="en-US" dirty="0" smtClean="0"/>
          </a:p>
          <a:p>
            <a:r>
              <a:rPr lang="en-US" dirty="0" smtClean="0"/>
              <a:t>Because of a measles outbreak, there was a major vaccination campaign with MMR (measles/mumps/rubella) in </a:t>
            </a:r>
            <a:r>
              <a:rPr lang="en-US" dirty="0" err="1" smtClean="0"/>
              <a:t>Pernambuco</a:t>
            </a:r>
            <a:r>
              <a:rPr lang="en-US" dirty="0" smtClean="0"/>
              <a:t>, Brazil, in late 2014.</a:t>
            </a:r>
          </a:p>
          <a:p>
            <a:r>
              <a:rPr lang="en-US" dirty="0" smtClean="0"/>
              <a:t>http://</a:t>
            </a:r>
            <a:r>
              <a:rPr lang="en-US" dirty="0" err="1" smtClean="0"/>
              <a:t>wwwnc.cdc.gov</a:t>
            </a:r>
            <a:r>
              <a:rPr lang="en-US" dirty="0" smtClean="0"/>
              <a:t>/</a:t>
            </a:r>
            <a:r>
              <a:rPr lang="en-US" dirty="0" err="1" smtClean="0"/>
              <a:t>eid</a:t>
            </a:r>
            <a:r>
              <a:rPr lang="en-US" dirty="0" smtClean="0"/>
              <a:t>/article/21/9/15-0391_article</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14</a:t>
            </a:fld>
            <a:endParaRPr lang="en-US"/>
          </a:p>
        </p:txBody>
      </p:sp>
    </p:spTree>
    <p:extLst>
      <p:ext uri="{BB962C8B-B14F-4D97-AF65-F5344CB8AC3E}">
        <p14:creationId xmlns:p14="http://schemas.microsoft.com/office/powerpoint/2010/main" val="52481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cyanobacteria_BMAA_article.pdf</a:t>
            </a:r>
            <a:endParaRPr lang="en-US" dirty="0" smtClean="0"/>
          </a:p>
          <a:p>
            <a:r>
              <a:rPr lang="en-US" dirty="0" smtClean="0"/>
              <a:t>Slotbloom_1999_conserved_serine_glutamate_transporter.pdf</a:t>
            </a:r>
          </a:p>
          <a:p>
            <a:r>
              <a:rPr lang="en-US" dirty="0" err="1" smtClean="0"/>
              <a:t>Dunlop.pdf</a:t>
            </a:r>
            <a:endParaRPr lang="en-US" dirty="0" smtClean="0"/>
          </a:p>
          <a:p>
            <a:r>
              <a:rPr lang="en-US" dirty="0" smtClean="0"/>
              <a:t>ALS_glutamate_transporter_link_2009.pdf</a:t>
            </a:r>
          </a:p>
          <a:p>
            <a:endParaRPr lang="fi-FI" dirty="0" smtClean="0"/>
          </a:p>
          <a:p>
            <a:r>
              <a:rPr lang="fi-FI" dirty="0" smtClean="0"/>
              <a:t>Guam/</a:t>
            </a:r>
          </a:p>
          <a:p>
            <a:r>
              <a:rPr lang="fi-FI" dirty="0" smtClean="0"/>
              <a:t>*ALS_glutamate_transporter_link_2009.pdf</a:t>
            </a:r>
          </a:p>
          <a:p>
            <a:r>
              <a:rPr lang="fi-FI" dirty="0" smtClean="0"/>
              <a:t>ChrisShawChapter7GuamFantastic.docx</a:t>
            </a:r>
          </a:p>
          <a:p>
            <a:r>
              <a:rPr lang="fi-FI" dirty="0" err="1" smtClean="0"/>
              <a:t>Dunlop.pdf</a:t>
            </a:r>
            <a:endParaRPr lang="fi-FI" dirty="0" smtClean="0"/>
          </a:p>
          <a:p>
            <a:r>
              <a:rPr lang="fi-FI" dirty="0" smtClean="0"/>
              <a:t>**Slotbloom_1999_conserved_serine_glutamate_transporter.pdf</a:t>
            </a:r>
          </a:p>
          <a:p>
            <a:endParaRPr lang="en-US" dirty="0"/>
          </a:p>
        </p:txBody>
      </p:sp>
      <p:sp>
        <p:nvSpPr>
          <p:cNvPr id="4" name="Slide Number Placeholder 3"/>
          <p:cNvSpPr>
            <a:spLocks noGrp="1"/>
          </p:cNvSpPr>
          <p:nvPr>
            <p:ph type="sldNum" sz="quarter" idx="10"/>
          </p:nvPr>
        </p:nvSpPr>
        <p:spPr/>
        <p:txBody>
          <a:bodyPr/>
          <a:lstStyle/>
          <a:p>
            <a:fld id="{FACDEB22-E773-5B46-8A0F-EA80E4F178C3}" type="slidenum">
              <a:rPr lang="en-US" smtClean="0"/>
              <a:t>18</a:t>
            </a:fld>
            <a:endParaRPr lang="en-US"/>
          </a:p>
        </p:txBody>
      </p:sp>
    </p:spTree>
    <p:extLst>
      <p:ext uri="{BB962C8B-B14F-4D97-AF65-F5344CB8AC3E}">
        <p14:creationId xmlns:p14="http://schemas.microsoft.com/office/powerpoint/2010/main" val="76287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misincorporation_of_proline_analogue_MS.pdf</a:t>
            </a:r>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19</a:t>
            </a:fld>
            <a:endParaRPr lang="en-US"/>
          </a:p>
        </p:txBody>
      </p:sp>
    </p:spTree>
    <p:extLst>
      <p:ext uri="{BB962C8B-B14F-4D97-AF65-F5344CB8AC3E}">
        <p14:creationId xmlns:p14="http://schemas.microsoft.com/office/powerpoint/2010/main" val="328999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James_Lyons_Weiler</a:t>
            </a:r>
            <a:r>
              <a:rPr lang="en-US" dirty="0" smtClean="0"/>
              <a:t>/</a:t>
            </a:r>
            <a:r>
              <a:rPr lang="en-US" dirty="0" err="1" smtClean="0"/>
              <a:t>ethanol.email.text</a:t>
            </a:r>
            <a:endParaRPr lang="en-US" dirty="0" smtClean="0"/>
          </a:p>
          <a:p>
            <a:endParaRPr lang="en-US" dirty="0"/>
          </a:p>
        </p:txBody>
      </p:sp>
      <p:sp>
        <p:nvSpPr>
          <p:cNvPr id="4" name="Slide Number Placeholder 3"/>
          <p:cNvSpPr>
            <a:spLocks noGrp="1"/>
          </p:cNvSpPr>
          <p:nvPr>
            <p:ph type="sldNum" sz="quarter" idx="10"/>
          </p:nvPr>
        </p:nvSpPr>
        <p:spPr/>
        <p:txBody>
          <a:bodyPr/>
          <a:lstStyle/>
          <a:p>
            <a:fld id="{4D502622-A9D1-1541-9C00-F740B52472FB}" type="slidenum">
              <a:rPr lang="en-US" smtClean="0"/>
              <a:t>26</a:t>
            </a:fld>
            <a:endParaRPr lang="en-US"/>
          </a:p>
        </p:txBody>
      </p:sp>
    </p:spTree>
    <p:extLst>
      <p:ext uri="{BB962C8B-B14F-4D97-AF65-F5344CB8AC3E}">
        <p14:creationId xmlns:p14="http://schemas.microsoft.com/office/powerpoint/2010/main" val="101321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E24CC8-2ED9-FC43-8AFA-74AD02123026}" type="datetimeFigureOut">
              <a:rPr lang="en-US" smtClean="0"/>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2805-DE99-6C4E-80B4-970E43B0E5A0}" type="slidenum">
              <a:rPr lang="en-US" smtClean="0"/>
              <a:t>‹#›</a:t>
            </a:fld>
            <a:endParaRPr lang="en-US"/>
          </a:p>
        </p:txBody>
      </p:sp>
    </p:spTree>
    <p:extLst>
      <p:ext uri="{BB962C8B-B14F-4D97-AF65-F5344CB8AC3E}">
        <p14:creationId xmlns:p14="http://schemas.microsoft.com/office/powerpoint/2010/main" val="76719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24CC8-2ED9-FC43-8AFA-74AD02123026}" type="datetimeFigureOut">
              <a:rPr lang="en-US" smtClean="0"/>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2805-DE99-6C4E-80B4-970E43B0E5A0}" type="slidenum">
              <a:rPr lang="en-US" smtClean="0"/>
              <a:t>‹#›</a:t>
            </a:fld>
            <a:endParaRPr lang="en-US"/>
          </a:p>
        </p:txBody>
      </p:sp>
    </p:spTree>
    <p:extLst>
      <p:ext uri="{BB962C8B-B14F-4D97-AF65-F5344CB8AC3E}">
        <p14:creationId xmlns:p14="http://schemas.microsoft.com/office/powerpoint/2010/main" val="396651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24CC8-2ED9-FC43-8AFA-74AD02123026}" type="datetimeFigureOut">
              <a:rPr lang="en-US" smtClean="0"/>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2805-DE99-6C4E-80B4-970E43B0E5A0}" type="slidenum">
              <a:rPr lang="en-US" smtClean="0"/>
              <a:t>‹#›</a:t>
            </a:fld>
            <a:endParaRPr lang="en-US"/>
          </a:p>
        </p:txBody>
      </p:sp>
    </p:spTree>
    <p:extLst>
      <p:ext uri="{BB962C8B-B14F-4D97-AF65-F5344CB8AC3E}">
        <p14:creationId xmlns:p14="http://schemas.microsoft.com/office/powerpoint/2010/main" val="140960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24CC8-2ED9-FC43-8AFA-74AD02123026}" type="datetimeFigureOut">
              <a:rPr lang="en-US" smtClean="0"/>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2805-DE99-6C4E-80B4-970E43B0E5A0}" type="slidenum">
              <a:rPr lang="en-US" smtClean="0"/>
              <a:t>‹#›</a:t>
            </a:fld>
            <a:endParaRPr lang="en-US"/>
          </a:p>
        </p:txBody>
      </p:sp>
    </p:spTree>
    <p:extLst>
      <p:ext uri="{BB962C8B-B14F-4D97-AF65-F5344CB8AC3E}">
        <p14:creationId xmlns:p14="http://schemas.microsoft.com/office/powerpoint/2010/main" val="288369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24CC8-2ED9-FC43-8AFA-74AD02123026}" type="datetimeFigureOut">
              <a:rPr lang="en-US" smtClean="0"/>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2805-DE99-6C4E-80B4-970E43B0E5A0}" type="slidenum">
              <a:rPr lang="en-US" smtClean="0"/>
              <a:t>‹#›</a:t>
            </a:fld>
            <a:endParaRPr lang="en-US"/>
          </a:p>
        </p:txBody>
      </p:sp>
    </p:spTree>
    <p:extLst>
      <p:ext uri="{BB962C8B-B14F-4D97-AF65-F5344CB8AC3E}">
        <p14:creationId xmlns:p14="http://schemas.microsoft.com/office/powerpoint/2010/main" val="209749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E24CC8-2ED9-FC43-8AFA-74AD02123026}" type="datetimeFigureOut">
              <a:rPr lang="en-US" smtClean="0"/>
              <a:t>5/23/16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92805-DE99-6C4E-80B4-970E43B0E5A0}" type="slidenum">
              <a:rPr lang="en-US" smtClean="0"/>
              <a:t>‹#›</a:t>
            </a:fld>
            <a:endParaRPr lang="en-US"/>
          </a:p>
        </p:txBody>
      </p:sp>
    </p:spTree>
    <p:extLst>
      <p:ext uri="{BB962C8B-B14F-4D97-AF65-F5344CB8AC3E}">
        <p14:creationId xmlns:p14="http://schemas.microsoft.com/office/powerpoint/2010/main" val="290192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E24CC8-2ED9-FC43-8AFA-74AD02123026}" type="datetimeFigureOut">
              <a:rPr lang="en-US" smtClean="0"/>
              <a:t>5/23/16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92805-DE99-6C4E-80B4-970E43B0E5A0}" type="slidenum">
              <a:rPr lang="en-US" smtClean="0"/>
              <a:t>‹#›</a:t>
            </a:fld>
            <a:endParaRPr lang="en-US"/>
          </a:p>
        </p:txBody>
      </p:sp>
    </p:spTree>
    <p:extLst>
      <p:ext uri="{BB962C8B-B14F-4D97-AF65-F5344CB8AC3E}">
        <p14:creationId xmlns:p14="http://schemas.microsoft.com/office/powerpoint/2010/main" val="303132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E24CC8-2ED9-FC43-8AFA-74AD02123026}" type="datetimeFigureOut">
              <a:rPr lang="en-US" smtClean="0"/>
              <a:t>5/23/16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92805-DE99-6C4E-80B4-970E43B0E5A0}" type="slidenum">
              <a:rPr lang="en-US" smtClean="0"/>
              <a:t>‹#›</a:t>
            </a:fld>
            <a:endParaRPr lang="en-US"/>
          </a:p>
        </p:txBody>
      </p:sp>
    </p:spTree>
    <p:extLst>
      <p:ext uri="{BB962C8B-B14F-4D97-AF65-F5344CB8AC3E}">
        <p14:creationId xmlns:p14="http://schemas.microsoft.com/office/powerpoint/2010/main" val="420383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24CC8-2ED9-FC43-8AFA-74AD02123026}" type="datetimeFigureOut">
              <a:rPr lang="en-US" smtClean="0"/>
              <a:t>5/23/16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92805-DE99-6C4E-80B4-970E43B0E5A0}" type="slidenum">
              <a:rPr lang="en-US" smtClean="0"/>
              <a:t>‹#›</a:t>
            </a:fld>
            <a:endParaRPr lang="en-US"/>
          </a:p>
        </p:txBody>
      </p:sp>
    </p:spTree>
    <p:extLst>
      <p:ext uri="{BB962C8B-B14F-4D97-AF65-F5344CB8AC3E}">
        <p14:creationId xmlns:p14="http://schemas.microsoft.com/office/powerpoint/2010/main" val="21933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24CC8-2ED9-FC43-8AFA-74AD02123026}" type="datetimeFigureOut">
              <a:rPr lang="en-US" smtClean="0"/>
              <a:t>5/23/16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92805-DE99-6C4E-80B4-970E43B0E5A0}" type="slidenum">
              <a:rPr lang="en-US" smtClean="0"/>
              <a:t>‹#›</a:t>
            </a:fld>
            <a:endParaRPr lang="en-US"/>
          </a:p>
        </p:txBody>
      </p:sp>
    </p:spTree>
    <p:extLst>
      <p:ext uri="{BB962C8B-B14F-4D97-AF65-F5344CB8AC3E}">
        <p14:creationId xmlns:p14="http://schemas.microsoft.com/office/powerpoint/2010/main" val="378387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24CC8-2ED9-FC43-8AFA-74AD02123026}" type="datetimeFigureOut">
              <a:rPr lang="en-US" smtClean="0"/>
              <a:t>5/23/16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92805-DE99-6C4E-80B4-970E43B0E5A0}" type="slidenum">
              <a:rPr lang="en-US" smtClean="0"/>
              <a:t>‹#›</a:t>
            </a:fld>
            <a:endParaRPr lang="en-US"/>
          </a:p>
        </p:txBody>
      </p:sp>
    </p:spTree>
    <p:extLst>
      <p:ext uri="{BB962C8B-B14F-4D97-AF65-F5344CB8AC3E}">
        <p14:creationId xmlns:p14="http://schemas.microsoft.com/office/powerpoint/2010/main" val="1394281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24CC8-2ED9-FC43-8AFA-74AD02123026}" type="datetimeFigureOut">
              <a:rPr lang="en-US" smtClean="0"/>
              <a:t>5/23/16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92805-DE99-6C4E-80B4-970E43B0E5A0}" type="slidenum">
              <a:rPr lang="en-US" smtClean="0"/>
              <a:t>‹#›</a:t>
            </a:fld>
            <a:endParaRPr lang="en-US"/>
          </a:p>
        </p:txBody>
      </p:sp>
    </p:spTree>
    <p:extLst>
      <p:ext uri="{BB962C8B-B14F-4D97-AF65-F5344CB8AC3E}">
        <p14:creationId xmlns:p14="http://schemas.microsoft.com/office/powerpoint/2010/main" val="2126732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67" y="2282822"/>
            <a:ext cx="8322733" cy="1470025"/>
          </a:xfrm>
        </p:spPr>
        <p:txBody>
          <a:bodyPr>
            <a:normAutofit fontScale="90000"/>
          </a:bodyPr>
          <a:lstStyle/>
          <a:p>
            <a:r>
              <a:rPr lang="en-US" b="1" dirty="0" err="1" smtClean="0"/>
              <a:t>Zika</a:t>
            </a:r>
            <a:r>
              <a:rPr lang="en-US" b="1" dirty="0" smtClean="0"/>
              <a:t>, Glyphosate, Vaccines, Folic Acid, Neural Tube Defects and Autism</a:t>
            </a:r>
            <a:endParaRPr lang="en-US" b="1" dirty="0"/>
          </a:p>
        </p:txBody>
      </p:sp>
      <p:sp>
        <p:nvSpPr>
          <p:cNvPr id="3" name="Subtitle 2"/>
          <p:cNvSpPr>
            <a:spLocks noGrp="1"/>
          </p:cNvSpPr>
          <p:nvPr>
            <p:ph type="subTitle" idx="1"/>
          </p:nvPr>
        </p:nvSpPr>
        <p:spPr>
          <a:xfrm>
            <a:off x="-270934" y="3843867"/>
            <a:ext cx="4995334" cy="1752600"/>
          </a:xfrm>
        </p:spPr>
        <p:txBody>
          <a:bodyPr/>
          <a:lstStyle/>
          <a:p>
            <a:r>
              <a:rPr lang="en-US" dirty="0" smtClean="0">
                <a:solidFill>
                  <a:schemeClr val="tx1"/>
                </a:solidFill>
              </a:rPr>
              <a:t>Stephanie Seneff, MIT</a:t>
            </a:r>
          </a:p>
          <a:p>
            <a:r>
              <a:rPr lang="en-US" dirty="0" err="1" smtClean="0">
                <a:solidFill>
                  <a:schemeClr val="tx1"/>
                </a:solidFill>
              </a:rPr>
              <a:t>AutismOne</a:t>
            </a:r>
            <a:endParaRPr lang="en-US" dirty="0" smtClean="0">
              <a:solidFill>
                <a:schemeClr val="tx1"/>
              </a:solidFill>
            </a:endParaRPr>
          </a:p>
          <a:p>
            <a:r>
              <a:rPr lang="en-US" dirty="0" smtClean="0">
                <a:solidFill>
                  <a:schemeClr val="tx1"/>
                </a:solidFill>
              </a:rPr>
              <a:t>Friday, May 27,  2016</a:t>
            </a:r>
            <a:endParaRPr lang="en-US" dirty="0">
              <a:solidFill>
                <a:schemeClr val="tx1"/>
              </a:solidFill>
            </a:endParaRPr>
          </a:p>
        </p:txBody>
      </p:sp>
      <p:pic>
        <p:nvPicPr>
          <p:cNvPr id="4" name="Picture 3" descr="mosqui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467" y="193946"/>
            <a:ext cx="3098367" cy="1936479"/>
          </a:xfrm>
          <a:prstGeom prst="rect">
            <a:avLst/>
          </a:prstGeom>
        </p:spPr>
      </p:pic>
      <p:pic>
        <p:nvPicPr>
          <p:cNvPr id="5" name="Content Placeholder 3" descr="roundup_on_crops.jpg"/>
          <p:cNvPicPr>
            <a:picLocks noChangeAspect="1"/>
          </p:cNvPicPr>
          <p:nvPr/>
        </p:nvPicPr>
        <p:blipFill>
          <a:blip r:embed="rId4">
            <a:extLst>
              <a:ext uri="{28A0092B-C50C-407E-A947-70E740481C1C}">
                <a14:useLocalDpi xmlns:a14="http://schemas.microsoft.com/office/drawing/2010/main" val="0"/>
              </a:ext>
            </a:extLst>
          </a:blip>
          <a:srcRect t="8673" b="8673"/>
          <a:stretch>
            <a:fillRect/>
          </a:stretch>
        </p:blipFill>
        <p:spPr>
          <a:xfrm>
            <a:off x="4190571" y="3843867"/>
            <a:ext cx="4767166" cy="2621758"/>
          </a:xfrm>
          <a:prstGeom prst="rect">
            <a:avLst/>
          </a:prstGeom>
        </p:spPr>
      </p:pic>
      <p:pic>
        <p:nvPicPr>
          <p:cNvPr id="6" name="Picture 5" descr="flu-vacc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867" y="193946"/>
            <a:ext cx="4035529" cy="2104240"/>
          </a:xfrm>
          <a:prstGeom prst="rect">
            <a:avLst/>
          </a:prstGeom>
        </p:spPr>
      </p:pic>
      <p:pic>
        <p:nvPicPr>
          <p:cNvPr id="7" name="Picture 6" descr="folic_aci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934" y="242359"/>
            <a:ext cx="1888066" cy="1888066"/>
          </a:xfrm>
          <a:prstGeom prst="rect">
            <a:avLst/>
          </a:prstGeom>
        </p:spPr>
      </p:pic>
    </p:spTree>
    <p:extLst>
      <p:ext uri="{BB962C8B-B14F-4D97-AF65-F5344CB8AC3E}">
        <p14:creationId xmlns:p14="http://schemas.microsoft.com/office/powerpoint/2010/main" val="12505409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Both Macrocephaly and Microcephaly are linked to Autism</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821914"/>
            <a:ext cx="8432310" cy="4164349"/>
          </a:xfrm>
        </p:spPr>
        <p:txBody>
          <a:bodyPr>
            <a:normAutofit fontScale="92500" lnSpcReduction="20000"/>
          </a:bodyPr>
          <a:lstStyle/>
          <a:p>
            <a:r>
              <a:rPr lang="en-US" dirty="0" smtClean="0"/>
              <a:t>126 autistic children studied</a:t>
            </a:r>
          </a:p>
          <a:p>
            <a:r>
              <a:rPr lang="en-US" dirty="0" smtClean="0"/>
              <a:t>16.7% diagnosed with macrocephaly</a:t>
            </a:r>
          </a:p>
          <a:p>
            <a:r>
              <a:rPr lang="en-US" dirty="0" smtClean="0"/>
              <a:t>15.1% diagnosed with microcephaly</a:t>
            </a:r>
          </a:p>
          <a:p>
            <a:r>
              <a:rPr lang="en-US" dirty="0" smtClean="0"/>
              <a:t>Both of these numbers are abnormally high, compared to the general population</a:t>
            </a:r>
          </a:p>
          <a:p>
            <a:endParaRPr lang="en-US" dirty="0"/>
          </a:p>
          <a:p>
            <a:pPr marL="0" indent="0">
              <a:buNone/>
            </a:pPr>
            <a:r>
              <a:rPr lang="en-US" dirty="0" smtClean="0"/>
              <a:t>These abnormal brain developmental features are milder forms of the more severe defects associated with neural tube disorders</a:t>
            </a:r>
          </a:p>
          <a:p>
            <a:endParaRPr lang="en-US" dirty="0"/>
          </a:p>
        </p:txBody>
      </p:sp>
      <p:sp>
        <p:nvSpPr>
          <p:cNvPr id="4" name="TextBox 3"/>
          <p:cNvSpPr txBox="1"/>
          <p:nvPr/>
        </p:nvSpPr>
        <p:spPr>
          <a:xfrm>
            <a:off x="1155021" y="6305491"/>
            <a:ext cx="7531779" cy="461665"/>
          </a:xfrm>
          <a:prstGeom prst="rect">
            <a:avLst/>
          </a:prstGeom>
          <a:noFill/>
        </p:spPr>
        <p:txBody>
          <a:bodyPr wrap="none" rtlCol="0">
            <a:spAutoFit/>
          </a:bodyPr>
          <a:lstStyle/>
          <a:p>
            <a:r>
              <a:rPr lang="fr-FR" sz="2400" dirty="0" smtClean="0">
                <a:solidFill>
                  <a:srgbClr val="FF0000"/>
                </a:solidFill>
              </a:rPr>
              <a:t>*</a:t>
            </a:r>
            <a:r>
              <a:rPr lang="fr-FR" sz="2400" dirty="0" smtClean="0"/>
              <a:t>E </a:t>
            </a:r>
            <a:r>
              <a:rPr lang="fr-FR" sz="2400" dirty="0" err="1"/>
              <a:t>Fombonne</a:t>
            </a:r>
            <a:r>
              <a:rPr lang="fr-FR" sz="2400" dirty="0"/>
              <a:t> et al., J </a:t>
            </a:r>
            <a:r>
              <a:rPr lang="fr-FR" sz="2400" dirty="0" err="1"/>
              <a:t>Autism</a:t>
            </a:r>
            <a:r>
              <a:rPr lang="fr-FR" sz="2400" dirty="0"/>
              <a:t> </a:t>
            </a:r>
            <a:r>
              <a:rPr lang="fr-FR" sz="2400" dirty="0" err="1"/>
              <a:t>Dev</a:t>
            </a:r>
            <a:r>
              <a:rPr lang="fr-FR" sz="2400" dirty="0"/>
              <a:t> </a:t>
            </a:r>
            <a:r>
              <a:rPr lang="fr-FR" sz="2400" dirty="0" err="1"/>
              <a:t>Disord</a:t>
            </a:r>
            <a:r>
              <a:rPr lang="fr-FR" sz="2400" dirty="0"/>
              <a:t> 1999;29(2):113-9.</a:t>
            </a:r>
            <a:endParaRPr lang="en-US" sz="2400" dirty="0"/>
          </a:p>
        </p:txBody>
      </p:sp>
    </p:spTree>
    <p:extLst>
      <p:ext uri="{BB962C8B-B14F-4D97-AF65-F5344CB8AC3E}">
        <p14:creationId xmlns:p14="http://schemas.microsoft.com/office/powerpoint/2010/main" val="12503795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Anecdotal Evidence</a:t>
            </a:r>
            <a:endParaRPr lang="en-US" b="1" dirty="0"/>
          </a:p>
        </p:txBody>
      </p:sp>
      <p:sp>
        <p:nvSpPr>
          <p:cNvPr id="3" name="Content Placeholder 2"/>
          <p:cNvSpPr>
            <a:spLocks noGrp="1"/>
          </p:cNvSpPr>
          <p:nvPr>
            <p:ph idx="1"/>
          </p:nvPr>
        </p:nvSpPr>
        <p:spPr/>
        <p:txBody>
          <a:bodyPr/>
          <a:lstStyle/>
          <a:p>
            <a:r>
              <a:rPr lang="en-US" dirty="0" smtClean="0"/>
              <a:t>Feb 8 PBS Evening News segment on </a:t>
            </a:r>
            <a:r>
              <a:rPr lang="en-US" dirty="0" err="1" smtClean="0"/>
              <a:t>Zika</a:t>
            </a:r>
            <a:r>
              <a:rPr lang="en-US" dirty="0" smtClean="0"/>
              <a:t>: interviewed young mother of a child with microcephaly</a:t>
            </a:r>
          </a:p>
          <a:p>
            <a:r>
              <a:rPr lang="en-US" dirty="0" smtClean="0"/>
              <a:t>The closing remark was that the mother would have to quit her job </a:t>
            </a:r>
            <a:r>
              <a:rPr lang="en-US" i="1" dirty="0" smtClean="0">
                <a:solidFill>
                  <a:srgbClr val="FF0000"/>
                </a:solidFill>
              </a:rPr>
              <a:t>as an agricultural worker </a:t>
            </a:r>
            <a:r>
              <a:rPr lang="en-US" dirty="0" smtClean="0"/>
              <a:t>to tend to the child</a:t>
            </a:r>
            <a:endParaRPr lang="en-US" dirty="0"/>
          </a:p>
        </p:txBody>
      </p:sp>
    </p:spTree>
    <p:extLst>
      <p:ext uri="{BB962C8B-B14F-4D97-AF65-F5344CB8AC3E}">
        <p14:creationId xmlns:p14="http://schemas.microsoft.com/office/powerpoint/2010/main" val="40658586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91" y="247432"/>
            <a:ext cx="7723948" cy="1055712"/>
          </a:xfrm>
        </p:spPr>
        <p:txBody>
          <a:bodyPr>
            <a:normAutofit fontScale="90000"/>
          </a:bodyPr>
          <a:lstStyle/>
          <a:p>
            <a:r>
              <a:rPr lang="en-US" b="1" dirty="0" smtClean="0"/>
              <a:t>“Why </a:t>
            </a:r>
            <a:r>
              <a:rPr lang="en-US" b="1" dirty="0"/>
              <a:t>Brazil has a big appetite  </a:t>
            </a:r>
            <a:r>
              <a:rPr lang="en-US" b="1" dirty="0" smtClean="0"/>
              <a:t>    for </a:t>
            </a:r>
            <a:r>
              <a:rPr lang="en-US" b="1" dirty="0"/>
              <a:t>risky </a:t>
            </a:r>
            <a:r>
              <a:rPr lang="en-US" b="1" dirty="0" smtClean="0"/>
              <a:t>pesticides”</a:t>
            </a:r>
            <a:r>
              <a:rPr lang="en-US" b="1" dirty="0" smtClean="0">
                <a:solidFill>
                  <a:srgbClr val="FF0000"/>
                </a:solidFill>
              </a:rPr>
              <a:t>*</a:t>
            </a:r>
            <a:endParaRPr lang="en-US" dirty="0"/>
          </a:p>
        </p:txBody>
      </p:sp>
      <p:sp>
        <p:nvSpPr>
          <p:cNvPr id="3" name="Content Placeholder 2"/>
          <p:cNvSpPr>
            <a:spLocks noGrp="1"/>
          </p:cNvSpPr>
          <p:nvPr>
            <p:ph idx="1"/>
          </p:nvPr>
        </p:nvSpPr>
        <p:spPr>
          <a:xfrm>
            <a:off x="313391" y="1682675"/>
            <a:ext cx="8433201" cy="4866032"/>
          </a:xfrm>
        </p:spPr>
        <p:txBody>
          <a:bodyPr>
            <a:normAutofit/>
          </a:bodyPr>
          <a:lstStyle/>
          <a:p>
            <a:r>
              <a:rPr lang="en-US" sz="2800" dirty="0" smtClean="0"/>
              <a:t>“In </a:t>
            </a:r>
            <a:r>
              <a:rPr lang="en-US" sz="2800" dirty="0"/>
              <a:t>the rural northeast</a:t>
            </a:r>
            <a:r>
              <a:rPr lang="en-US" sz="2800" dirty="0" smtClean="0"/>
              <a:t>,                                                     rampant use has led to                                                                  sickness and violence” </a:t>
            </a:r>
          </a:p>
          <a:p>
            <a:r>
              <a:rPr lang="en-US" sz="2800" dirty="0" smtClean="0"/>
              <a:t>A series of irrigation                                                           canals in the arid NE                                                                 sector have allowed farming to flourish</a:t>
            </a:r>
          </a:p>
          <a:p>
            <a:r>
              <a:rPr lang="en-US" sz="2800" dirty="0"/>
              <a:t>M</a:t>
            </a:r>
            <a:r>
              <a:rPr lang="en-US" sz="2800" dirty="0" smtClean="0"/>
              <a:t>any </a:t>
            </a:r>
            <a:r>
              <a:rPr lang="en-US" sz="2800" dirty="0"/>
              <a:t>of the region’s residents get their water from the same </a:t>
            </a:r>
            <a:r>
              <a:rPr lang="en-US" sz="2800" dirty="0" err="1"/>
              <a:t>open­air</a:t>
            </a:r>
            <a:r>
              <a:rPr lang="en-US" sz="2800" dirty="0"/>
              <a:t> canals that irrigate the </a:t>
            </a:r>
            <a:r>
              <a:rPr lang="en-US" sz="2800" dirty="0" smtClean="0"/>
              <a:t>farms</a:t>
            </a:r>
          </a:p>
          <a:p>
            <a:r>
              <a:rPr lang="en-US" sz="2800" dirty="0"/>
              <a:t>In 2012, Brazil passed the United States as the largest buyer of </a:t>
            </a:r>
            <a:r>
              <a:rPr lang="en-US" sz="2800" dirty="0" smtClean="0"/>
              <a:t>pesticides </a:t>
            </a:r>
            <a:endParaRPr lang="en-US" sz="2800" dirty="0"/>
          </a:p>
          <a:p>
            <a:endParaRPr lang="en-US" sz="2800" dirty="0" smtClean="0"/>
          </a:p>
          <a:p>
            <a:endParaRPr lang="en-US" sz="2800" dirty="0"/>
          </a:p>
          <a:p>
            <a:endParaRPr lang="en-US" sz="2800" dirty="0"/>
          </a:p>
          <a:p>
            <a:endParaRPr lang="en-US" sz="2800" dirty="0"/>
          </a:p>
          <a:p>
            <a:endParaRPr lang="en-US" sz="2800" dirty="0"/>
          </a:p>
          <a:p>
            <a:endParaRPr lang="en-US" sz="2800" dirty="0"/>
          </a:p>
        </p:txBody>
      </p:sp>
      <p:sp>
        <p:nvSpPr>
          <p:cNvPr id="4" name="TextBox 3"/>
          <p:cNvSpPr txBox="1"/>
          <p:nvPr/>
        </p:nvSpPr>
        <p:spPr>
          <a:xfrm>
            <a:off x="313391" y="6466232"/>
            <a:ext cx="6917278" cy="369332"/>
          </a:xfrm>
          <a:prstGeom prst="rect">
            <a:avLst/>
          </a:prstGeom>
          <a:noFill/>
        </p:spPr>
        <p:txBody>
          <a:bodyPr wrap="none" rtlCol="0">
            <a:spAutoFit/>
          </a:bodyPr>
          <a:lstStyle/>
          <a:p>
            <a:r>
              <a:rPr lang="en-US" dirty="0" smtClean="0"/>
              <a:t>*http</a:t>
            </a:r>
            <a:r>
              <a:rPr lang="en-US" dirty="0"/>
              <a:t>://</a:t>
            </a:r>
            <a:r>
              <a:rPr lang="en-US" dirty="0" err="1"/>
              <a:t>www.reuters.com</a:t>
            </a:r>
            <a:r>
              <a:rPr lang="en-US" dirty="0"/>
              <a:t>/investigates/special-report/brazil-pesticides/</a:t>
            </a:r>
          </a:p>
        </p:txBody>
      </p:sp>
      <p:pic>
        <p:nvPicPr>
          <p:cNvPr id="5" name="Picture 4" descr="canal_Braz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484" y="1385619"/>
            <a:ext cx="4608080" cy="2581603"/>
          </a:xfrm>
          <a:prstGeom prst="rect">
            <a:avLst/>
          </a:prstGeom>
        </p:spPr>
      </p:pic>
    </p:spTree>
    <p:extLst>
      <p:ext uri="{BB962C8B-B14F-4D97-AF65-F5344CB8AC3E}">
        <p14:creationId xmlns:p14="http://schemas.microsoft.com/office/powerpoint/2010/main" val="31356627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Other Potential Factors</a:t>
            </a:r>
            <a:endParaRPr lang="en-US" b="1" dirty="0"/>
          </a:p>
        </p:txBody>
      </p:sp>
      <p:sp>
        <p:nvSpPr>
          <p:cNvPr id="3" name="Content Placeholder 2"/>
          <p:cNvSpPr>
            <a:spLocks noGrp="1"/>
          </p:cNvSpPr>
          <p:nvPr>
            <p:ph idx="1"/>
          </p:nvPr>
        </p:nvSpPr>
        <p:spPr>
          <a:xfrm>
            <a:off x="457200" y="1600200"/>
            <a:ext cx="8686800" cy="4525963"/>
          </a:xfrm>
        </p:spPr>
        <p:txBody>
          <a:bodyPr>
            <a:normAutofit fontScale="85000" lnSpcReduction="20000"/>
          </a:bodyPr>
          <a:lstStyle/>
          <a:p>
            <a:r>
              <a:rPr lang="en-US" dirty="0" smtClean="0"/>
              <a:t>Pesticides: GMO Roundup-Ready crops plus a new GMO resistance gene to </a:t>
            </a:r>
            <a:r>
              <a:rPr lang="en-US" dirty="0" err="1" smtClean="0"/>
              <a:t>glufosinate</a:t>
            </a:r>
            <a:endParaRPr lang="en-US" dirty="0" smtClean="0"/>
          </a:p>
          <a:p>
            <a:r>
              <a:rPr lang="en-US" dirty="0" smtClean="0"/>
              <a:t>Vaccines during pregnancy: </a:t>
            </a:r>
            <a:r>
              <a:rPr lang="en-US" dirty="0" err="1" smtClean="0"/>
              <a:t>Tdap</a:t>
            </a:r>
            <a:r>
              <a:rPr lang="en-US" dirty="0" smtClean="0"/>
              <a:t>, flu</a:t>
            </a:r>
          </a:p>
          <a:p>
            <a:pPr lvl="1"/>
            <a:r>
              <a:rPr lang="en-US" dirty="0" smtClean="0"/>
              <a:t>Synergistic toxicity of glyphosate &amp; </a:t>
            </a:r>
            <a:r>
              <a:rPr lang="en-US" dirty="0"/>
              <a:t>(</a:t>
            </a:r>
            <a:r>
              <a:rPr lang="en-US" dirty="0" smtClean="0"/>
              <a:t>aluminum, mercury, glutamate)</a:t>
            </a:r>
          </a:p>
          <a:p>
            <a:r>
              <a:rPr lang="en-US" dirty="0" smtClean="0"/>
              <a:t>Measles outbreak in NE Brazil; aggressive MMR booster campaign?</a:t>
            </a:r>
          </a:p>
          <a:p>
            <a:r>
              <a:rPr lang="en-US" dirty="0" smtClean="0"/>
              <a:t>Insecticide to control the mosquitoes: </a:t>
            </a:r>
            <a:r>
              <a:rPr lang="en-US" dirty="0" err="1" smtClean="0"/>
              <a:t>Pyroproxifen</a:t>
            </a:r>
            <a:endParaRPr lang="en-US" dirty="0" smtClean="0"/>
          </a:p>
          <a:p>
            <a:r>
              <a:rPr lang="en-US" dirty="0" smtClean="0"/>
              <a:t>GMO mosquito introduced into same area where microcephaly is highest</a:t>
            </a:r>
          </a:p>
          <a:p>
            <a:pPr lvl="1"/>
            <a:r>
              <a:rPr lang="en-US" dirty="0" smtClean="0"/>
              <a:t>Supposed to reduce mosquito burden:                                   fewer mosquitoes = more infection??</a:t>
            </a:r>
            <a:endParaRPr lang="en-US" dirty="0"/>
          </a:p>
        </p:txBody>
      </p:sp>
    </p:spTree>
    <p:extLst>
      <p:ext uri="{BB962C8B-B14F-4D97-AF65-F5344CB8AC3E}">
        <p14:creationId xmlns:p14="http://schemas.microsoft.com/office/powerpoint/2010/main" val="5710468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Other Potential Factors</a:t>
            </a:r>
            <a:endParaRPr lang="en-US" b="1" dirty="0"/>
          </a:p>
        </p:txBody>
      </p:sp>
      <p:sp>
        <p:nvSpPr>
          <p:cNvPr id="3" name="Content Placeholder 2"/>
          <p:cNvSpPr>
            <a:spLocks noGrp="1"/>
          </p:cNvSpPr>
          <p:nvPr>
            <p:ph idx="1"/>
          </p:nvPr>
        </p:nvSpPr>
        <p:spPr>
          <a:xfrm>
            <a:off x="457200" y="1600200"/>
            <a:ext cx="8686800" cy="4525963"/>
          </a:xfrm>
        </p:spPr>
        <p:txBody>
          <a:bodyPr>
            <a:normAutofit fontScale="85000" lnSpcReduction="20000"/>
          </a:bodyPr>
          <a:lstStyle/>
          <a:p>
            <a:r>
              <a:rPr lang="en-US" dirty="0" smtClean="0"/>
              <a:t>Pesticides: GMO Roundup-Ready crops plus a new GMO resistance gene to </a:t>
            </a:r>
            <a:r>
              <a:rPr lang="en-US" dirty="0" err="1" smtClean="0"/>
              <a:t>glufosinate</a:t>
            </a:r>
            <a:endParaRPr lang="en-US" dirty="0" smtClean="0"/>
          </a:p>
          <a:p>
            <a:r>
              <a:rPr lang="en-US" dirty="0" smtClean="0"/>
              <a:t>Vaccines during pregnancy: </a:t>
            </a:r>
            <a:r>
              <a:rPr lang="en-US" dirty="0" err="1" smtClean="0"/>
              <a:t>Tdap</a:t>
            </a:r>
            <a:r>
              <a:rPr lang="en-US" dirty="0" smtClean="0"/>
              <a:t>, flu</a:t>
            </a:r>
          </a:p>
          <a:p>
            <a:pPr lvl="1"/>
            <a:r>
              <a:rPr lang="en-US" dirty="0" smtClean="0"/>
              <a:t>Synergistic toxicity of glyphosate &amp; </a:t>
            </a:r>
            <a:r>
              <a:rPr lang="en-US" dirty="0"/>
              <a:t>(</a:t>
            </a:r>
            <a:r>
              <a:rPr lang="en-US" dirty="0" smtClean="0"/>
              <a:t>aluminum, mercury, glutamate)</a:t>
            </a:r>
          </a:p>
          <a:p>
            <a:r>
              <a:rPr lang="en-US" dirty="0" smtClean="0"/>
              <a:t>Measles outbreak in NE Brazil; aggressive MMR booster campaign?</a:t>
            </a:r>
          </a:p>
          <a:p>
            <a:r>
              <a:rPr lang="en-US" dirty="0" smtClean="0"/>
              <a:t>Insecticide to control the mosquitoes: </a:t>
            </a:r>
            <a:r>
              <a:rPr lang="en-US" dirty="0" err="1" smtClean="0"/>
              <a:t>Pyroproxifen</a:t>
            </a:r>
            <a:endParaRPr lang="en-US" dirty="0" smtClean="0"/>
          </a:p>
          <a:p>
            <a:r>
              <a:rPr lang="en-US" dirty="0" smtClean="0"/>
              <a:t>GMO mosquito introduced into same area where microcephaly is highest</a:t>
            </a:r>
          </a:p>
          <a:p>
            <a:pPr lvl="1"/>
            <a:r>
              <a:rPr lang="en-US" dirty="0" smtClean="0"/>
              <a:t>Supposed to reduce mosquito burden:                                   fewer mosquitoes = more infection??</a:t>
            </a:r>
            <a:endParaRPr lang="en-US" dirty="0"/>
          </a:p>
        </p:txBody>
      </p:sp>
      <p:sp>
        <p:nvSpPr>
          <p:cNvPr id="4" name="TextBox 3"/>
          <p:cNvSpPr txBox="1"/>
          <p:nvPr/>
        </p:nvSpPr>
        <p:spPr>
          <a:xfrm>
            <a:off x="135467" y="2402416"/>
            <a:ext cx="8737600" cy="2062103"/>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smtClean="0"/>
              <a:t>US CDC recommends flu vaccine </a:t>
            </a:r>
          </a:p>
          <a:p>
            <a:pPr algn="ctr"/>
            <a:r>
              <a:rPr lang="en-US" sz="3200" dirty="0" smtClean="0"/>
              <a:t>for pregnant women (since 2004)</a:t>
            </a:r>
          </a:p>
          <a:p>
            <a:pPr algn="ctr"/>
            <a:endParaRPr lang="en-US" sz="3200" dirty="0"/>
          </a:p>
        </p:txBody>
      </p:sp>
    </p:spTree>
    <p:extLst>
      <p:ext uri="{BB962C8B-B14F-4D97-AF65-F5344CB8AC3E}">
        <p14:creationId xmlns:p14="http://schemas.microsoft.com/office/powerpoint/2010/main" val="25422245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500694" y="2449898"/>
            <a:ext cx="8142636"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Displacing</a:t>
            </a:r>
          </a:p>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Glycine in Protein Synthesis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578635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If Glyphosate Could Insert Itself Into Protein Synthesis???</a:t>
            </a:r>
            <a:endParaRPr lang="en-US" b="1" dirty="0"/>
          </a:p>
        </p:txBody>
      </p:sp>
      <p:sp>
        <p:nvSpPr>
          <p:cNvPr id="5" name="Rectangle 4"/>
          <p:cNvSpPr/>
          <p:nvPr/>
        </p:nvSpPr>
        <p:spPr>
          <a:xfrm>
            <a:off x="4402648" y="4116913"/>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792115" y="4091513"/>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164649" y="4063996"/>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20249" y="4083046"/>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75849" y="4099979"/>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010507" y="3555996"/>
            <a:ext cx="607859" cy="369332"/>
          </a:xfrm>
          <a:prstGeom prst="rect">
            <a:avLst/>
          </a:prstGeom>
          <a:solidFill>
            <a:srgbClr val="FFFFFF"/>
          </a:solidFill>
        </p:spPr>
        <p:txBody>
          <a:bodyPr wrap="none" rtlCol="0">
            <a:spAutoFit/>
          </a:bodyPr>
          <a:lstStyle/>
          <a:p>
            <a:r>
              <a:rPr lang="en-US" dirty="0" smtClean="0"/>
              <a:t>GGC</a:t>
            </a:r>
            <a:endParaRPr lang="en-US" dirty="0"/>
          </a:p>
        </p:txBody>
      </p:sp>
      <p:pic>
        <p:nvPicPr>
          <p:cNvPr id="11" name="Picture 10"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198" y="1650067"/>
            <a:ext cx="2374900" cy="1739900"/>
          </a:xfrm>
          <a:prstGeom prst="rect">
            <a:avLst/>
          </a:prstGeom>
        </p:spPr>
      </p:pic>
      <p:sp>
        <p:nvSpPr>
          <p:cNvPr id="12" name="TextBox 11"/>
          <p:cNvSpPr txBox="1"/>
          <p:nvPr/>
        </p:nvSpPr>
        <p:spPr>
          <a:xfrm>
            <a:off x="3418774" y="3965597"/>
            <a:ext cx="776963" cy="369332"/>
          </a:xfrm>
          <a:prstGeom prst="rect">
            <a:avLst/>
          </a:prstGeom>
          <a:solidFill>
            <a:srgbClr val="FFFFFF"/>
          </a:solidFill>
        </p:spPr>
        <p:txBody>
          <a:bodyPr wrap="none" rtlCol="0">
            <a:spAutoFit/>
          </a:bodyPr>
          <a:lstStyle/>
          <a:p>
            <a:r>
              <a:rPr lang="en-US" dirty="0" smtClean="0"/>
              <a:t>mRNA</a:t>
            </a:r>
            <a:endParaRPr lang="en-US" dirty="0"/>
          </a:p>
        </p:txBody>
      </p:sp>
      <p:cxnSp>
        <p:nvCxnSpPr>
          <p:cNvPr id="15" name="Straight Arrow Connector 14"/>
          <p:cNvCxnSpPr>
            <a:stCxn id="10" idx="2"/>
          </p:cNvCxnSpPr>
          <p:nvPr/>
        </p:nvCxnSpPr>
        <p:spPr>
          <a:xfrm>
            <a:off x="5314437" y="3925328"/>
            <a:ext cx="28012" cy="291068"/>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349659" y="2395547"/>
            <a:ext cx="1549222" cy="461665"/>
          </a:xfrm>
          <a:prstGeom prst="rect">
            <a:avLst/>
          </a:prstGeom>
          <a:solidFill>
            <a:srgbClr val="FFFFFF"/>
          </a:solidFill>
        </p:spPr>
        <p:txBody>
          <a:bodyPr wrap="none" rtlCol="0">
            <a:spAutoFit/>
          </a:bodyPr>
          <a:lstStyle/>
          <a:p>
            <a:r>
              <a:rPr lang="en-US" sz="2400" dirty="0" smtClean="0"/>
              <a:t>glyphosate</a:t>
            </a:r>
            <a:endParaRPr lang="en-US" sz="2400" dirty="0"/>
          </a:p>
        </p:txBody>
      </p:sp>
      <p:sp>
        <p:nvSpPr>
          <p:cNvPr id="43" name="TextBox 42"/>
          <p:cNvSpPr txBox="1"/>
          <p:nvPr/>
        </p:nvSpPr>
        <p:spPr>
          <a:xfrm>
            <a:off x="3898881" y="4552430"/>
            <a:ext cx="892154" cy="369332"/>
          </a:xfrm>
          <a:prstGeom prst="rect">
            <a:avLst/>
          </a:prstGeom>
          <a:noFill/>
          <a:ln>
            <a:solidFill>
              <a:schemeClr val="tx1"/>
            </a:solidFill>
          </a:ln>
        </p:spPr>
        <p:txBody>
          <a:bodyPr wrap="none" rtlCol="0">
            <a:spAutoFit/>
          </a:bodyPr>
          <a:lstStyle/>
          <a:p>
            <a:r>
              <a:rPr lang="en-US" dirty="0" smtClean="0"/>
              <a:t>Alanine</a:t>
            </a:r>
            <a:endParaRPr lang="en-US" dirty="0"/>
          </a:p>
        </p:txBody>
      </p:sp>
      <p:sp>
        <p:nvSpPr>
          <p:cNvPr id="44" name="TextBox 43"/>
          <p:cNvSpPr txBox="1"/>
          <p:nvPr/>
        </p:nvSpPr>
        <p:spPr>
          <a:xfrm>
            <a:off x="4916528" y="4564614"/>
            <a:ext cx="848196" cy="369332"/>
          </a:xfrm>
          <a:prstGeom prst="rect">
            <a:avLst/>
          </a:prstGeom>
          <a:noFill/>
          <a:ln>
            <a:solidFill>
              <a:schemeClr val="tx1"/>
            </a:solidFill>
          </a:ln>
        </p:spPr>
        <p:txBody>
          <a:bodyPr wrap="none" rtlCol="0">
            <a:spAutoFit/>
          </a:bodyPr>
          <a:lstStyle/>
          <a:p>
            <a:r>
              <a:rPr lang="en-US" dirty="0" err="1" smtClean="0"/>
              <a:t>Proline</a:t>
            </a:r>
            <a:endParaRPr lang="en-US" dirty="0"/>
          </a:p>
        </p:txBody>
      </p:sp>
      <p:sp>
        <p:nvSpPr>
          <p:cNvPr id="45" name="TextBox 44"/>
          <p:cNvSpPr txBox="1"/>
          <p:nvPr/>
        </p:nvSpPr>
        <p:spPr>
          <a:xfrm>
            <a:off x="2560997" y="4545564"/>
            <a:ext cx="1245052" cy="369332"/>
          </a:xfrm>
          <a:prstGeom prst="rect">
            <a:avLst/>
          </a:prstGeom>
          <a:noFill/>
          <a:ln>
            <a:solidFill>
              <a:schemeClr val="tx1"/>
            </a:solidFill>
          </a:ln>
        </p:spPr>
        <p:txBody>
          <a:bodyPr wrap="none" rtlCol="0">
            <a:spAutoFit/>
          </a:bodyPr>
          <a:lstStyle/>
          <a:p>
            <a:r>
              <a:rPr lang="en-US" dirty="0" smtClean="0"/>
              <a:t>Glyphosate</a:t>
            </a:r>
            <a:endParaRPr lang="en-US" dirty="0"/>
          </a:p>
        </p:txBody>
      </p:sp>
      <p:sp>
        <p:nvSpPr>
          <p:cNvPr id="46" name="Freeform 45"/>
          <p:cNvSpPr/>
          <p:nvPr/>
        </p:nvSpPr>
        <p:spPr>
          <a:xfrm>
            <a:off x="2759431" y="3155946"/>
            <a:ext cx="637800" cy="1289050"/>
          </a:xfrm>
          <a:custGeom>
            <a:avLst/>
            <a:gdLst>
              <a:gd name="connsiteX0" fmla="*/ 637800 w 637800"/>
              <a:gd name="connsiteY0" fmla="*/ 0 h 1289050"/>
              <a:gd name="connsiteX1" fmla="*/ 2800 w 637800"/>
              <a:gd name="connsiteY1" fmla="*/ 552450 h 1289050"/>
              <a:gd name="connsiteX2" fmla="*/ 390150 w 637800"/>
              <a:gd name="connsiteY2" fmla="*/ 1289050 h 1289050"/>
            </a:gdLst>
            <a:ahLst/>
            <a:cxnLst>
              <a:cxn ang="0">
                <a:pos x="connsiteX0" y="connsiteY0"/>
              </a:cxn>
              <a:cxn ang="0">
                <a:pos x="connsiteX1" y="connsiteY1"/>
              </a:cxn>
              <a:cxn ang="0">
                <a:pos x="connsiteX2" y="connsiteY2"/>
              </a:cxn>
            </a:cxnLst>
            <a:rect l="l" t="t" r="r" b="b"/>
            <a:pathLst>
              <a:path w="637800" h="1289050">
                <a:moveTo>
                  <a:pt x="637800" y="0"/>
                </a:moveTo>
                <a:cubicBezTo>
                  <a:pt x="340937" y="168804"/>
                  <a:pt x="44075" y="337608"/>
                  <a:pt x="2800" y="552450"/>
                </a:cubicBezTo>
                <a:cubicBezTo>
                  <a:pt x="-38475" y="767292"/>
                  <a:pt x="390150" y="1289050"/>
                  <a:pt x="390150" y="1289050"/>
                </a:cubicBez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Content Placeholder 46"/>
          <p:cNvSpPr>
            <a:spLocks noGrp="1"/>
          </p:cNvSpPr>
          <p:nvPr>
            <p:ph idx="1"/>
          </p:nvPr>
        </p:nvSpPr>
        <p:spPr>
          <a:xfrm>
            <a:off x="457200" y="5146782"/>
            <a:ext cx="8229600" cy="1264998"/>
          </a:xfrm>
        </p:spPr>
        <p:txBody>
          <a:bodyPr/>
          <a:lstStyle/>
          <a:p>
            <a:pPr marL="0" indent="0">
              <a:buNone/>
            </a:pPr>
            <a:r>
              <a:rPr lang="en-US" dirty="0" smtClean="0"/>
              <a:t>-- Any proteins with conserved glycine residues are likely to be affected in a major way</a:t>
            </a:r>
            <a:endParaRPr lang="en-US" dirty="0"/>
          </a:p>
        </p:txBody>
      </p:sp>
      <p:sp>
        <p:nvSpPr>
          <p:cNvPr id="48" name="TextBox 47"/>
          <p:cNvSpPr txBox="1"/>
          <p:nvPr/>
        </p:nvSpPr>
        <p:spPr>
          <a:xfrm>
            <a:off x="5875849" y="4378122"/>
            <a:ext cx="634734" cy="523220"/>
          </a:xfrm>
          <a:prstGeom prst="rect">
            <a:avLst/>
          </a:prstGeom>
          <a:noFill/>
        </p:spPr>
        <p:txBody>
          <a:bodyPr wrap="none" rtlCol="0">
            <a:spAutoFit/>
          </a:bodyPr>
          <a:lstStyle/>
          <a:p>
            <a:r>
              <a:rPr lang="en-US" sz="2800" b="1" dirty="0" smtClean="0"/>
              <a:t>. . .</a:t>
            </a:r>
            <a:endParaRPr lang="en-US" sz="2800" b="1" dirty="0"/>
          </a:p>
        </p:txBody>
      </p:sp>
      <p:sp>
        <p:nvSpPr>
          <p:cNvPr id="49" name="TextBox 48"/>
          <p:cNvSpPr txBox="1"/>
          <p:nvPr/>
        </p:nvSpPr>
        <p:spPr>
          <a:xfrm>
            <a:off x="6231449" y="3903071"/>
            <a:ext cx="634734" cy="523220"/>
          </a:xfrm>
          <a:prstGeom prst="rect">
            <a:avLst/>
          </a:prstGeom>
          <a:noFill/>
        </p:spPr>
        <p:txBody>
          <a:bodyPr wrap="none" rtlCol="0">
            <a:spAutoFit/>
          </a:bodyPr>
          <a:lstStyle/>
          <a:p>
            <a:r>
              <a:rPr lang="en-US" sz="2800" b="1" dirty="0" smtClean="0"/>
              <a:t>. . .</a:t>
            </a:r>
            <a:endParaRPr lang="en-US" sz="2800" b="1" dirty="0"/>
          </a:p>
        </p:txBody>
      </p:sp>
      <p:grpSp>
        <p:nvGrpSpPr>
          <p:cNvPr id="51" name="Group 50"/>
          <p:cNvGrpSpPr/>
          <p:nvPr/>
        </p:nvGrpSpPr>
        <p:grpSpPr>
          <a:xfrm>
            <a:off x="4348674" y="2926125"/>
            <a:ext cx="993775" cy="822539"/>
            <a:chOff x="4348674" y="2926125"/>
            <a:chExt cx="993775" cy="822539"/>
          </a:xfrm>
        </p:grpSpPr>
        <p:sp>
          <p:nvSpPr>
            <p:cNvPr id="21" name="Freeform 20"/>
            <p:cNvSpPr/>
            <p:nvPr/>
          </p:nvSpPr>
          <p:spPr>
            <a:xfrm>
              <a:off x="4348674" y="2926125"/>
              <a:ext cx="558800" cy="555839"/>
            </a:xfrm>
            <a:custGeom>
              <a:avLst/>
              <a:gdLst>
                <a:gd name="connsiteX0" fmla="*/ 25400 w 558800"/>
                <a:gd name="connsiteY0" fmla="*/ 9975 h 555839"/>
                <a:gd name="connsiteX1" fmla="*/ 0 w 558800"/>
                <a:gd name="connsiteY1" fmla="*/ 86175 h 555839"/>
                <a:gd name="connsiteX2" fmla="*/ 25400 w 558800"/>
                <a:gd name="connsiteY2" fmla="*/ 187775 h 555839"/>
                <a:gd name="connsiteX3" fmla="*/ 76200 w 558800"/>
                <a:gd name="connsiteY3" fmla="*/ 257625 h 555839"/>
                <a:gd name="connsiteX4" fmla="*/ 82550 w 558800"/>
                <a:gd name="connsiteY4" fmla="*/ 340175 h 555839"/>
                <a:gd name="connsiteX5" fmla="*/ 50800 w 558800"/>
                <a:gd name="connsiteY5" fmla="*/ 448125 h 555839"/>
                <a:gd name="connsiteX6" fmla="*/ 57150 w 558800"/>
                <a:gd name="connsiteY6" fmla="*/ 537025 h 555839"/>
                <a:gd name="connsiteX7" fmla="*/ 127000 w 558800"/>
                <a:gd name="connsiteY7" fmla="*/ 549725 h 555839"/>
                <a:gd name="connsiteX8" fmla="*/ 254000 w 558800"/>
                <a:gd name="connsiteY8" fmla="*/ 460825 h 555839"/>
                <a:gd name="connsiteX9" fmla="*/ 393700 w 558800"/>
                <a:gd name="connsiteY9" fmla="*/ 283025 h 555839"/>
                <a:gd name="connsiteX10" fmla="*/ 520700 w 558800"/>
                <a:gd name="connsiteY10" fmla="*/ 156025 h 555839"/>
                <a:gd name="connsiteX11" fmla="*/ 558800 w 558800"/>
                <a:gd name="connsiteY11" fmla="*/ 73475 h 555839"/>
                <a:gd name="connsiteX12" fmla="*/ 520700 w 558800"/>
                <a:gd name="connsiteY12" fmla="*/ 3625 h 555839"/>
                <a:gd name="connsiteX13" fmla="*/ 425450 w 558800"/>
                <a:gd name="connsiteY13" fmla="*/ 22675 h 555839"/>
                <a:gd name="connsiteX14" fmla="*/ 304800 w 558800"/>
                <a:gd name="connsiteY14" fmla="*/ 98875 h 555839"/>
                <a:gd name="connsiteX15" fmla="*/ 165100 w 558800"/>
                <a:gd name="connsiteY15" fmla="*/ 35375 h 555839"/>
                <a:gd name="connsiteX16" fmla="*/ 76200 w 558800"/>
                <a:gd name="connsiteY16" fmla="*/ 3625 h 555839"/>
                <a:gd name="connsiteX17" fmla="*/ 25400 w 558800"/>
                <a:gd name="connsiteY17" fmla="*/ 9975 h 55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0" h="555839">
                  <a:moveTo>
                    <a:pt x="25400" y="9975"/>
                  </a:moveTo>
                  <a:cubicBezTo>
                    <a:pt x="12700" y="23733"/>
                    <a:pt x="0" y="56542"/>
                    <a:pt x="0" y="86175"/>
                  </a:cubicBezTo>
                  <a:cubicBezTo>
                    <a:pt x="0" y="115808"/>
                    <a:pt x="12700" y="159200"/>
                    <a:pt x="25400" y="187775"/>
                  </a:cubicBezTo>
                  <a:cubicBezTo>
                    <a:pt x="38100" y="216350"/>
                    <a:pt x="66675" y="232225"/>
                    <a:pt x="76200" y="257625"/>
                  </a:cubicBezTo>
                  <a:cubicBezTo>
                    <a:pt x="85725" y="283025"/>
                    <a:pt x="86783" y="308425"/>
                    <a:pt x="82550" y="340175"/>
                  </a:cubicBezTo>
                  <a:cubicBezTo>
                    <a:pt x="78317" y="371925"/>
                    <a:pt x="55033" y="415317"/>
                    <a:pt x="50800" y="448125"/>
                  </a:cubicBezTo>
                  <a:cubicBezTo>
                    <a:pt x="46567" y="480933"/>
                    <a:pt x="44450" y="520092"/>
                    <a:pt x="57150" y="537025"/>
                  </a:cubicBezTo>
                  <a:cubicBezTo>
                    <a:pt x="69850" y="553958"/>
                    <a:pt x="94192" y="562425"/>
                    <a:pt x="127000" y="549725"/>
                  </a:cubicBezTo>
                  <a:cubicBezTo>
                    <a:pt x="159808" y="537025"/>
                    <a:pt x="209550" y="505275"/>
                    <a:pt x="254000" y="460825"/>
                  </a:cubicBezTo>
                  <a:cubicBezTo>
                    <a:pt x="298450" y="416375"/>
                    <a:pt x="349250" y="333825"/>
                    <a:pt x="393700" y="283025"/>
                  </a:cubicBezTo>
                  <a:cubicBezTo>
                    <a:pt x="438150" y="232225"/>
                    <a:pt x="493183" y="190950"/>
                    <a:pt x="520700" y="156025"/>
                  </a:cubicBezTo>
                  <a:cubicBezTo>
                    <a:pt x="548217" y="121100"/>
                    <a:pt x="558800" y="98875"/>
                    <a:pt x="558800" y="73475"/>
                  </a:cubicBezTo>
                  <a:cubicBezTo>
                    <a:pt x="558800" y="48075"/>
                    <a:pt x="542925" y="12092"/>
                    <a:pt x="520700" y="3625"/>
                  </a:cubicBezTo>
                  <a:cubicBezTo>
                    <a:pt x="498475" y="-4842"/>
                    <a:pt x="461433" y="6800"/>
                    <a:pt x="425450" y="22675"/>
                  </a:cubicBezTo>
                  <a:cubicBezTo>
                    <a:pt x="389467" y="38550"/>
                    <a:pt x="348192" y="96758"/>
                    <a:pt x="304800" y="98875"/>
                  </a:cubicBezTo>
                  <a:cubicBezTo>
                    <a:pt x="261408" y="100992"/>
                    <a:pt x="203200" y="51250"/>
                    <a:pt x="165100" y="35375"/>
                  </a:cubicBezTo>
                  <a:cubicBezTo>
                    <a:pt x="127000" y="19500"/>
                    <a:pt x="98425" y="7858"/>
                    <a:pt x="76200" y="3625"/>
                  </a:cubicBezTo>
                  <a:cubicBezTo>
                    <a:pt x="53975" y="-608"/>
                    <a:pt x="38100" y="-3783"/>
                    <a:pt x="25400" y="997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513774" y="3382481"/>
              <a:ext cx="311150" cy="366183"/>
              <a:chOff x="1949450" y="3843867"/>
              <a:chExt cx="311150" cy="366183"/>
            </a:xfrm>
          </p:grpSpPr>
          <p:sp>
            <p:nvSpPr>
              <p:cNvPr id="24" name="Oval 23"/>
              <p:cNvSpPr/>
              <p:nvPr/>
            </p:nvSpPr>
            <p:spPr>
              <a:xfrm>
                <a:off x="194945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Isosceles Triangle 24"/>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761424" y="3165523"/>
              <a:ext cx="311150" cy="366183"/>
              <a:chOff x="1949450" y="3843867"/>
              <a:chExt cx="311150" cy="366183"/>
            </a:xfrm>
          </p:grpSpPr>
          <p:sp>
            <p:nvSpPr>
              <p:cNvPr id="30" name="Oval 29"/>
              <p:cNvSpPr/>
              <p:nvPr/>
            </p:nvSpPr>
            <p:spPr>
              <a:xfrm>
                <a:off x="194945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Isosceles Triangle 30"/>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999549" y="2959174"/>
              <a:ext cx="342900" cy="366183"/>
              <a:chOff x="1917700" y="3843867"/>
              <a:chExt cx="342900" cy="366183"/>
            </a:xfrm>
          </p:grpSpPr>
          <p:sp>
            <p:nvSpPr>
              <p:cNvPr id="33" name="Oval 32"/>
              <p:cNvSpPr/>
              <p:nvPr/>
            </p:nvSpPr>
            <p:spPr>
              <a:xfrm>
                <a:off x="191770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p:cNvCxnSpPr/>
            <p:nvPr/>
          </p:nvCxnSpPr>
          <p:spPr>
            <a:xfrm flipV="1">
              <a:off x="4716974" y="3547580"/>
              <a:ext cx="88900" cy="1058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4966057" y="3314821"/>
              <a:ext cx="88900" cy="1058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5875849" y="2563318"/>
            <a:ext cx="2921677" cy="523220"/>
          </a:xfrm>
          <a:prstGeom prst="rect">
            <a:avLst/>
          </a:prstGeom>
          <a:solidFill>
            <a:srgbClr val="FFF9A2"/>
          </a:solidFill>
          <a:ln>
            <a:solidFill>
              <a:schemeClr val="tx1"/>
            </a:solidFill>
          </a:ln>
        </p:spPr>
        <p:txBody>
          <a:bodyPr wrap="square" rtlCol="0">
            <a:spAutoFit/>
          </a:bodyPr>
          <a:lstStyle/>
          <a:p>
            <a:pPr algn="ctr"/>
            <a:r>
              <a:rPr lang="en-US" sz="2800" dirty="0" smtClean="0"/>
              <a:t>Code for Glycine</a:t>
            </a:r>
          </a:p>
        </p:txBody>
      </p:sp>
      <p:sp>
        <p:nvSpPr>
          <p:cNvPr id="4" name="Freeform 3"/>
          <p:cNvSpPr/>
          <p:nvPr/>
        </p:nvSpPr>
        <p:spPr>
          <a:xfrm>
            <a:off x="5173631" y="3088942"/>
            <a:ext cx="2715146" cy="555808"/>
          </a:xfrm>
          <a:custGeom>
            <a:avLst/>
            <a:gdLst>
              <a:gd name="connsiteX0" fmla="*/ 2414360 w 2715146"/>
              <a:gd name="connsiteY0" fmla="*/ 0 h 555808"/>
              <a:gd name="connsiteX1" fmla="*/ 2586815 w 2715146"/>
              <a:gd name="connsiteY1" fmla="*/ 501757 h 555808"/>
              <a:gd name="connsiteX2" fmla="*/ 752528 w 2715146"/>
              <a:gd name="connsiteY2" fmla="*/ 533117 h 555808"/>
              <a:gd name="connsiteX3" fmla="*/ 0 w 2715146"/>
              <a:gd name="connsiteY3" fmla="*/ 423358 h 555808"/>
            </a:gdLst>
            <a:ahLst/>
            <a:cxnLst>
              <a:cxn ang="0">
                <a:pos x="connsiteX0" y="connsiteY0"/>
              </a:cxn>
              <a:cxn ang="0">
                <a:pos x="connsiteX1" y="connsiteY1"/>
              </a:cxn>
              <a:cxn ang="0">
                <a:pos x="connsiteX2" y="connsiteY2"/>
              </a:cxn>
              <a:cxn ang="0">
                <a:pos x="connsiteX3" y="connsiteY3"/>
              </a:cxn>
            </a:cxnLst>
            <a:rect l="l" t="t" r="r" b="b"/>
            <a:pathLst>
              <a:path w="2715146" h="555808">
                <a:moveTo>
                  <a:pt x="2414360" y="0"/>
                </a:moveTo>
                <a:cubicBezTo>
                  <a:pt x="2639073" y="206452"/>
                  <a:pt x="2863787" y="412904"/>
                  <a:pt x="2586815" y="501757"/>
                </a:cubicBezTo>
                <a:cubicBezTo>
                  <a:pt x="2309843" y="590610"/>
                  <a:pt x="1183664" y="546183"/>
                  <a:pt x="752528" y="533117"/>
                </a:cubicBezTo>
                <a:cubicBezTo>
                  <a:pt x="321392" y="520051"/>
                  <a:pt x="0" y="423358"/>
                  <a:pt x="0" y="423358"/>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1081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up)">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5" grpId="0" animBg="1"/>
      <p:bldP spid="46" grpId="0" animBg="1"/>
      <p:bldP spid="3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Predicted Consequences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Neural tube </a:t>
            </a:r>
            <a:r>
              <a:rPr lang="en-US" dirty="0" smtClean="0"/>
              <a:t>defects</a:t>
            </a:r>
          </a:p>
          <a:p>
            <a:r>
              <a:rPr lang="en-US" dirty="0" smtClean="0"/>
              <a:t>Autism</a:t>
            </a:r>
            <a:endParaRPr lang="en-US" dirty="0" smtClean="0"/>
          </a:p>
          <a:p>
            <a:r>
              <a:rPr lang="en-US" dirty="0" smtClean="0"/>
              <a:t>Impaired collagen </a:t>
            </a:r>
            <a:r>
              <a:rPr lang="en-US" dirty="0" smtClean="0">
                <a:sym typeface="Wingdings"/>
              </a:rPr>
              <a:t> osteoarthritis</a:t>
            </a:r>
            <a:endParaRPr lang="en-US" dirty="0" smtClean="0"/>
          </a:p>
          <a:p>
            <a:r>
              <a:rPr lang="en-US" dirty="0" err="1" smtClean="0"/>
              <a:t>Steatohepatitis</a:t>
            </a:r>
            <a:r>
              <a:rPr lang="en-US" dirty="0" smtClean="0"/>
              <a:t> (fatty liver disease)</a:t>
            </a:r>
          </a:p>
          <a:p>
            <a:r>
              <a:rPr lang="en-US" dirty="0" smtClean="0"/>
              <a:t>Obesity and adrenal insufficiency</a:t>
            </a:r>
          </a:p>
          <a:p>
            <a:r>
              <a:rPr lang="en-US" dirty="0" smtClean="0"/>
              <a:t>Hypothyroidism</a:t>
            </a:r>
          </a:p>
          <a:p>
            <a:r>
              <a:rPr lang="en-US" dirty="0" smtClean="0"/>
              <a:t>Impaired iron homeostasis and kidney failure</a:t>
            </a:r>
          </a:p>
          <a:p>
            <a:r>
              <a:rPr lang="en-US" dirty="0" smtClean="0"/>
              <a:t>Insulin resistance and diabetes </a:t>
            </a:r>
          </a:p>
          <a:p>
            <a:r>
              <a:rPr lang="en-US" dirty="0" smtClean="0"/>
              <a:t>Cancer </a:t>
            </a:r>
          </a:p>
          <a:p>
            <a:endParaRPr lang="en-US" dirty="0" smtClean="0"/>
          </a:p>
          <a:p>
            <a:endParaRPr lang="en-US" dirty="0"/>
          </a:p>
        </p:txBody>
      </p:sp>
    </p:spTree>
    <p:extLst>
      <p:ext uri="{BB962C8B-B14F-4D97-AF65-F5344CB8AC3E}">
        <p14:creationId xmlns:p14="http://schemas.microsoft.com/office/powerpoint/2010/main" val="20366458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5"/>
            <a:ext cx="8229600" cy="1143000"/>
          </a:xfrm>
        </p:spPr>
        <p:txBody>
          <a:bodyPr/>
          <a:lstStyle/>
          <a:p>
            <a:r>
              <a:rPr lang="en-US" b="1" dirty="0" smtClean="0"/>
              <a:t>An Analogy: ALS in Guam</a:t>
            </a:r>
            <a:endParaRPr lang="en-US" b="1" dirty="0"/>
          </a:p>
        </p:txBody>
      </p:sp>
      <p:sp>
        <p:nvSpPr>
          <p:cNvPr id="3" name="Content Placeholder 2"/>
          <p:cNvSpPr>
            <a:spLocks noGrp="1"/>
          </p:cNvSpPr>
          <p:nvPr>
            <p:ph idx="1"/>
          </p:nvPr>
        </p:nvSpPr>
        <p:spPr>
          <a:xfrm>
            <a:off x="457200" y="1261540"/>
            <a:ext cx="8229600" cy="4525963"/>
          </a:xfrm>
        </p:spPr>
        <p:txBody>
          <a:bodyPr>
            <a:normAutofit fontScale="92500" lnSpcReduction="10000"/>
          </a:bodyPr>
          <a:lstStyle/>
          <a:p>
            <a:r>
              <a:rPr lang="en-US" dirty="0" smtClean="0"/>
              <a:t>An epidemic in ALS in Guam                                  was traced to a natural toxin                                    found in cycads </a:t>
            </a:r>
          </a:p>
          <a:p>
            <a:r>
              <a:rPr lang="en-US" dirty="0" smtClean="0"/>
              <a:t>BMAA is a non-coding amino                                 acid that gets inserted by                                  mistake in place of serine</a:t>
            </a:r>
          </a:p>
          <a:p>
            <a:r>
              <a:rPr lang="en-US" dirty="0" smtClean="0"/>
              <a:t>Defective versions of a glutamate transporter have been linked to ALS</a:t>
            </a:r>
            <a:r>
              <a:rPr lang="en-US" dirty="0" smtClean="0">
                <a:solidFill>
                  <a:srgbClr val="FF0000"/>
                </a:solidFill>
              </a:rPr>
              <a:t>*</a:t>
            </a:r>
          </a:p>
          <a:p>
            <a:r>
              <a:rPr lang="en-US" dirty="0" smtClean="0"/>
              <a:t>The transporter has an essential serine-rich region in its sequence</a:t>
            </a:r>
            <a:r>
              <a:rPr lang="en-US" dirty="0" smtClean="0">
                <a:solidFill>
                  <a:srgbClr val="FF0000"/>
                </a:solidFill>
              </a:rPr>
              <a:t>**</a:t>
            </a:r>
            <a:endParaRPr lang="en-US" dirty="0">
              <a:solidFill>
                <a:srgbClr val="FF0000"/>
              </a:solidFill>
            </a:endParaRPr>
          </a:p>
        </p:txBody>
      </p:sp>
      <p:pic>
        <p:nvPicPr>
          <p:cNvPr id="4" name="Picture 3" descr="cyca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468" y="1480616"/>
            <a:ext cx="3090332" cy="2138789"/>
          </a:xfrm>
          <a:prstGeom prst="rect">
            <a:avLst/>
          </a:prstGeom>
        </p:spPr>
      </p:pic>
      <p:sp>
        <p:nvSpPr>
          <p:cNvPr id="5" name="TextBox 4"/>
          <p:cNvSpPr txBox="1"/>
          <p:nvPr/>
        </p:nvSpPr>
        <p:spPr>
          <a:xfrm>
            <a:off x="1168400" y="5934670"/>
            <a:ext cx="7112494" cy="830997"/>
          </a:xfrm>
          <a:prstGeom prst="rect">
            <a:avLst/>
          </a:prstGeom>
          <a:noFill/>
        </p:spPr>
        <p:txBody>
          <a:bodyPr wrap="none" rtlCol="0">
            <a:spAutoFit/>
          </a:bodyPr>
          <a:lstStyle/>
          <a:p>
            <a:r>
              <a:rPr lang="fr-FR" sz="2400" dirty="0">
                <a:solidFill>
                  <a:srgbClr val="FF0000"/>
                </a:solidFill>
              </a:rPr>
              <a:t>*</a:t>
            </a:r>
            <a:r>
              <a:rPr lang="fr-FR" sz="2400" dirty="0" err="1"/>
              <a:t>Antioxidants</a:t>
            </a:r>
            <a:r>
              <a:rPr lang="fr-FR" sz="2400" dirty="0"/>
              <a:t> &amp; Redox </a:t>
            </a:r>
            <a:r>
              <a:rPr lang="fr-FR" sz="2400" dirty="0" err="1"/>
              <a:t>Signaling</a:t>
            </a:r>
            <a:r>
              <a:rPr lang="fr-FR" sz="2400" dirty="0"/>
              <a:t> 2009;11: 1587-1602.</a:t>
            </a:r>
          </a:p>
          <a:p>
            <a:r>
              <a:rPr lang="fr-FR" sz="2400" dirty="0">
                <a:solidFill>
                  <a:srgbClr val="FF0000"/>
                </a:solidFill>
              </a:rPr>
              <a:t>**</a:t>
            </a:r>
            <a:r>
              <a:rPr lang="fr-FR" sz="2400" dirty="0"/>
              <a:t>DJ </a:t>
            </a:r>
            <a:r>
              <a:rPr lang="fr-FR" sz="2400" dirty="0" err="1"/>
              <a:t>Slotboom</a:t>
            </a:r>
            <a:r>
              <a:rPr lang="fr-FR" sz="2400" dirty="0"/>
              <a:t> et al., PNAS 1999; 96(25): 14282-14287</a:t>
            </a:r>
            <a:r>
              <a:rPr lang="fr-FR" sz="2400" dirty="0" smtClean="0"/>
              <a:t>.</a:t>
            </a:r>
            <a:endParaRPr lang="fr-FR" sz="2400" dirty="0"/>
          </a:p>
        </p:txBody>
      </p:sp>
    </p:spTree>
    <p:extLst>
      <p:ext uri="{BB962C8B-B14F-4D97-AF65-F5344CB8AC3E}">
        <p14:creationId xmlns:p14="http://schemas.microsoft.com/office/powerpoint/2010/main" val="34075370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yelin-illustr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846" y="1016467"/>
            <a:ext cx="3634154" cy="3403991"/>
          </a:xfrm>
          <a:prstGeom prst="rect">
            <a:avLst/>
          </a:prstGeom>
        </p:spPr>
      </p:pic>
      <p:sp>
        <p:nvSpPr>
          <p:cNvPr id="2" name="Title 1"/>
          <p:cNvSpPr>
            <a:spLocks noGrp="1"/>
          </p:cNvSpPr>
          <p:nvPr>
            <p:ph type="title"/>
          </p:nvPr>
        </p:nvSpPr>
        <p:spPr>
          <a:xfrm>
            <a:off x="144585" y="2199"/>
            <a:ext cx="8999415" cy="1143000"/>
          </a:xfrm>
        </p:spPr>
        <p:txBody>
          <a:bodyPr>
            <a:normAutofit/>
          </a:bodyPr>
          <a:lstStyle/>
          <a:p>
            <a:r>
              <a:rPr lang="en-US" b="1" dirty="0" smtClean="0"/>
              <a:t>Another Analogy: MS &amp; Sugar Beets</a:t>
            </a:r>
            <a:r>
              <a:rPr lang="en-US" b="1" dirty="0" smtClean="0">
                <a:solidFill>
                  <a:srgbClr val="FF0000"/>
                </a:solidFill>
              </a:rPr>
              <a:t>*</a:t>
            </a:r>
            <a:r>
              <a:rPr lang="en-US" b="1" dirty="0" smtClean="0"/>
              <a:t>	</a:t>
            </a:r>
            <a:endParaRPr lang="en-US" b="1" dirty="0"/>
          </a:p>
        </p:txBody>
      </p:sp>
      <p:sp>
        <p:nvSpPr>
          <p:cNvPr id="3" name="Content Placeholder 2"/>
          <p:cNvSpPr>
            <a:spLocks noGrp="1"/>
          </p:cNvSpPr>
          <p:nvPr>
            <p:ph idx="1"/>
          </p:nvPr>
        </p:nvSpPr>
        <p:spPr>
          <a:xfrm>
            <a:off x="457200" y="1600200"/>
            <a:ext cx="8229600" cy="4026877"/>
          </a:xfrm>
        </p:spPr>
        <p:txBody>
          <a:bodyPr>
            <a:normAutofit/>
          </a:bodyPr>
          <a:lstStyle/>
          <a:p>
            <a:r>
              <a:rPr lang="en-US" sz="2800" dirty="0" smtClean="0"/>
              <a:t>Sugar beets contain an                                        analogue of </a:t>
            </a:r>
            <a:r>
              <a:rPr lang="en-US" sz="2800" dirty="0" err="1" smtClean="0"/>
              <a:t>proline</a:t>
            </a:r>
            <a:r>
              <a:rPr lang="en-US" sz="2800" dirty="0" smtClean="0"/>
              <a:t> called </a:t>
            </a:r>
            <a:r>
              <a:rPr lang="en-US" sz="2800" dirty="0" err="1" smtClean="0"/>
              <a:t>Aze</a:t>
            </a:r>
            <a:endParaRPr lang="en-US" sz="2800" dirty="0" smtClean="0"/>
          </a:p>
          <a:p>
            <a:r>
              <a:rPr lang="en-US" sz="2800" dirty="0" smtClean="0"/>
              <a:t>Remarkable correlation between                                              MS frequency and proximity to                                            sugar beet agriculture</a:t>
            </a:r>
          </a:p>
          <a:p>
            <a:r>
              <a:rPr lang="en-US" sz="2800" dirty="0" smtClean="0"/>
              <a:t>Myelin basic protein contains a                         concentration of </a:t>
            </a:r>
            <a:r>
              <a:rPr lang="en-US" sz="2800" dirty="0" err="1" smtClean="0"/>
              <a:t>proline</a:t>
            </a:r>
            <a:r>
              <a:rPr lang="en-US" sz="2800" dirty="0" smtClean="0"/>
              <a:t> residues that are                                                          absolutely essential for its proper function</a:t>
            </a:r>
            <a:endParaRPr lang="en-US" sz="2800" dirty="0"/>
          </a:p>
        </p:txBody>
      </p:sp>
      <p:sp>
        <p:nvSpPr>
          <p:cNvPr id="4" name="TextBox 3"/>
          <p:cNvSpPr txBox="1"/>
          <p:nvPr/>
        </p:nvSpPr>
        <p:spPr>
          <a:xfrm>
            <a:off x="320430" y="6177762"/>
            <a:ext cx="8550387" cy="461665"/>
          </a:xfrm>
          <a:prstGeom prst="rect">
            <a:avLst/>
          </a:prstGeom>
          <a:noFill/>
        </p:spPr>
        <p:txBody>
          <a:bodyPr wrap="none" rtlCol="0">
            <a:spAutoFit/>
          </a:bodyPr>
          <a:lstStyle/>
          <a:p>
            <a:r>
              <a:rPr lang="de-DE" sz="2400" dirty="0">
                <a:solidFill>
                  <a:srgbClr val="FF0000"/>
                </a:solidFill>
              </a:rPr>
              <a:t>*</a:t>
            </a:r>
            <a:r>
              <a:rPr lang="de-DE" sz="2400" dirty="0"/>
              <a:t>E. Rubenstein, J </a:t>
            </a:r>
            <a:r>
              <a:rPr lang="de-DE" sz="2400" dirty="0" err="1"/>
              <a:t>Neuropathol</a:t>
            </a:r>
            <a:r>
              <a:rPr lang="de-DE" sz="2400" dirty="0"/>
              <a:t> </a:t>
            </a:r>
            <a:r>
              <a:rPr lang="de-DE" sz="2400" dirty="0" err="1"/>
              <a:t>Exp</a:t>
            </a:r>
            <a:r>
              <a:rPr lang="de-DE" sz="2400" dirty="0"/>
              <a:t> </a:t>
            </a:r>
            <a:r>
              <a:rPr lang="de-DE" sz="2400" dirty="0" err="1"/>
              <a:t>Neurol</a:t>
            </a:r>
            <a:r>
              <a:rPr lang="de-DE" sz="2400" dirty="0"/>
              <a:t> 2008;67(11): 1035-1040.</a:t>
            </a:r>
            <a:endParaRPr lang="en-US" sz="2400" dirty="0"/>
          </a:p>
        </p:txBody>
      </p:sp>
    </p:spTree>
    <p:extLst>
      <p:ext uri="{BB962C8B-B14F-4D97-AF65-F5344CB8AC3E}">
        <p14:creationId xmlns:p14="http://schemas.microsoft.com/office/powerpoint/2010/main" val="656458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a:t>The fatal tendency of mankind to leave off thinking about a thing when it is no longer doubtful, is the cause of half their errors. </a:t>
            </a:r>
            <a:endParaRPr lang="en-US" i="1" dirty="0" smtClean="0"/>
          </a:p>
          <a:p>
            <a:pPr marL="0" indent="0">
              <a:buNone/>
            </a:pPr>
            <a:endParaRPr lang="en-US" dirty="0"/>
          </a:p>
          <a:p>
            <a:pPr marL="0" indent="0">
              <a:buNone/>
            </a:pPr>
            <a:r>
              <a:rPr lang="en-US" dirty="0"/>
              <a:t>– John Stuart Mill, 1859 </a:t>
            </a:r>
          </a:p>
          <a:p>
            <a:pPr marL="0" indent="0">
              <a:buNone/>
            </a:pPr>
            <a:r>
              <a:rPr lang="en-US" sz="2800" i="1" dirty="0"/>
              <a:t>British philosopher, political </a:t>
            </a:r>
            <a:r>
              <a:rPr lang="en-US" sz="2800" i="1" dirty="0" smtClean="0"/>
              <a:t>economist,             		   and </a:t>
            </a:r>
            <a:r>
              <a:rPr lang="en-US" sz="2800" i="1" dirty="0"/>
              <a:t>civil </a:t>
            </a:r>
            <a:r>
              <a:rPr lang="en-US" sz="2800" i="1" dirty="0" smtClean="0"/>
              <a:t>servant</a:t>
            </a:r>
            <a:endParaRPr lang="en-US" sz="2800" dirty="0"/>
          </a:p>
        </p:txBody>
      </p:sp>
    </p:spTree>
    <p:extLst>
      <p:ext uri="{BB962C8B-B14F-4D97-AF65-F5344CB8AC3E}">
        <p14:creationId xmlns:p14="http://schemas.microsoft.com/office/powerpoint/2010/main" val="8846709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Into The Wild</a:t>
            </a:r>
            <a:r>
              <a:rPr lang="en-US" b="1" dirty="0" smtClean="0">
                <a:solidFill>
                  <a:srgbClr val="FF0000"/>
                </a:solidFill>
              </a:rPr>
              <a:t>*</a:t>
            </a:r>
            <a:endParaRPr lang="en-US" b="1" dirty="0">
              <a:solidFill>
                <a:srgbClr val="FF0000"/>
              </a:solidFill>
            </a:endParaRPr>
          </a:p>
        </p:txBody>
      </p:sp>
      <p:pic>
        <p:nvPicPr>
          <p:cNvPr id="4" name="Content Placeholder 3" descr="IntoTheWild.jpg"/>
          <p:cNvPicPr>
            <a:picLocks noGrp="1" noChangeAspect="1"/>
          </p:cNvPicPr>
          <p:nvPr>
            <p:ph idx="1"/>
          </p:nvPr>
        </p:nvPicPr>
        <p:blipFill>
          <a:blip r:embed="rId2">
            <a:extLst>
              <a:ext uri="{28A0092B-C50C-407E-A947-70E740481C1C}">
                <a14:useLocalDpi xmlns:a14="http://schemas.microsoft.com/office/drawing/2010/main" val="0"/>
              </a:ext>
            </a:extLst>
          </a:blip>
          <a:srcRect l="-50810" r="-50810"/>
          <a:stretch>
            <a:fillRect/>
          </a:stretch>
        </p:blipFill>
        <p:spPr>
          <a:xfrm>
            <a:off x="4910666" y="1905001"/>
            <a:ext cx="5283200" cy="2905556"/>
          </a:xfrm>
        </p:spPr>
      </p:pic>
      <p:sp>
        <p:nvSpPr>
          <p:cNvPr id="5" name="TextBox 4"/>
          <p:cNvSpPr txBox="1"/>
          <p:nvPr/>
        </p:nvSpPr>
        <p:spPr>
          <a:xfrm>
            <a:off x="1303867" y="6282267"/>
            <a:ext cx="7850026" cy="400110"/>
          </a:xfrm>
          <a:prstGeom prst="rect">
            <a:avLst/>
          </a:prstGeom>
          <a:noFill/>
        </p:spPr>
        <p:txBody>
          <a:bodyPr wrap="none" rtlCol="0">
            <a:spAutoFit/>
          </a:bodyPr>
          <a:lstStyle/>
          <a:p>
            <a:r>
              <a:rPr lang="fr-FR" sz="2000" dirty="0">
                <a:solidFill>
                  <a:srgbClr val="FF0000"/>
                </a:solidFill>
              </a:rPr>
              <a:t>*</a:t>
            </a:r>
            <a:r>
              <a:rPr lang="fr-FR" sz="2000" dirty="0"/>
              <a:t>J </a:t>
            </a:r>
            <a:r>
              <a:rPr lang="fr-FR" sz="2000" dirty="0" err="1"/>
              <a:t>Krakauer</a:t>
            </a:r>
            <a:r>
              <a:rPr lang="fr-FR" sz="2000" dirty="0"/>
              <a:t> et al., </a:t>
            </a:r>
            <a:r>
              <a:rPr lang="fr-FR" sz="2000" dirty="0" err="1"/>
              <a:t>Wilderness</a:t>
            </a:r>
            <a:r>
              <a:rPr lang="fr-FR" sz="2000" dirty="0"/>
              <a:t> &amp; </a:t>
            </a:r>
            <a:r>
              <a:rPr lang="fr-FR" sz="2000" dirty="0" err="1"/>
              <a:t>Environmental</a:t>
            </a:r>
            <a:r>
              <a:rPr lang="fr-FR" sz="2000" dirty="0"/>
              <a:t> </a:t>
            </a:r>
            <a:r>
              <a:rPr lang="fr-FR" sz="2000" dirty="0" err="1"/>
              <a:t>Medicine</a:t>
            </a:r>
            <a:r>
              <a:rPr lang="fr-FR" sz="2000" dirty="0"/>
              <a:t> 2015; 26: 36-42.</a:t>
            </a:r>
            <a:endParaRPr lang="en-US" sz="2000" dirty="0"/>
          </a:p>
        </p:txBody>
      </p:sp>
      <p:sp>
        <p:nvSpPr>
          <p:cNvPr id="6" name="Content Placeholder 2"/>
          <p:cNvSpPr txBox="1">
            <a:spLocks/>
          </p:cNvSpPr>
          <p:nvPr/>
        </p:nvSpPr>
        <p:spPr>
          <a:xfrm>
            <a:off x="457200" y="1261540"/>
            <a:ext cx="5604933" cy="45259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Chris </a:t>
            </a:r>
            <a:r>
              <a:rPr lang="en-US" dirty="0" err="1"/>
              <a:t>McCandless</a:t>
            </a:r>
            <a:r>
              <a:rPr lang="en-US" dirty="0"/>
              <a:t> died in the Alaskan wilderness in 1992</a:t>
            </a:r>
          </a:p>
          <a:p>
            <a:r>
              <a:rPr lang="en-US" dirty="0"/>
              <a:t>A staple </a:t>
            </a:r>
            <a:r>
              <a:rPr lang="en-US" dirty="0" smtClean="0"/>
              <a:t>of </a:t>
            </a:r>
            <a:r>
              <a:rPr lang="en-US" dirty="0" err="1" smtClean="0"/>
              <a:t>McCandless</a:t>
            </a:r>
            <a:r>
              <a:rPr lang="en-US" dirty="0"/>
              <a:t>' diet was seeds from a wild potato plant which </a:t>
            </a:r>
            <a:r>
              <a:rPr lang="en-US" dirty="0" smtClean="0"/>
              <a:t>contained L</a:t>
            </a:r>
            <a:r>
              <a:rPr lang="en-US" dirty="0"/>
              <a:t>-</a:t>
            </a:r>
            <a:r>
              <a:rPr lang="en-US" dirty="0" err="1" smtClean="0"/>
              <a:t>canavanine</a:t>
            </a:r>
            <a:r>
              <a:rPr lang="en-US" dirty="0" smtClean="0"/>
              <a:t>, </a:t>
            </a:r>
            <a:r>
              <a:rPr lang="en-US" dirty="0"/>
              <a:t>a non-coding amino acid analogue of L-arginine</a:t>
            </a:r>
          </a:p>
          <a:p>
            <a:r>
              <a:rPr lang="en-US" dirty="0"/>
              <a:t>Author Jon </a:t>
            </a:r>
            <a:r>
              <a:rPr lang="en-US" dirty="0" err="1"/>
              <a:t>Krakauer</a:t>
            </a:r>
            <a:r>
              <a:rPr lang="en-US" dirty="0"/>
              <a:t> determined that </a:t>
            </a:r>
            <a:r>
              <a:rPr lang="en-US" dirty="0" err="1"/>
              <a:t>McCandless</a:t>
            </a:r>
            <a:r>
              <a:rPr lang="en-US" dirty="0"/>
              <a:t> was slowly poisoned by L-</a:t>
            </a:r>
            <a:r>
              <a:rPr lang="en-US" dirty="0" err="1"/>
              <a:t>canavanine</a:t>
            </a:r>
            <a:r>
              <a:rPr lang="en-US" dirty="0"/>
              <a:t> </a:t>
            </a:r>
            <a:endParaRPr lang="en-US" dirty="0">
              <a:solidFill>
                <a:srgbClr val="FF0000"/>
              </a:solidFill>
            </a:endParaRPr>
          </a:p>
        </p:txBody>
      </p:sp>
    </p:spTree>
    <p:extLst>
      <p:ext uri="{BB962C8B-B14F-4D97-AF65-F5344CB8AC3E}">
        <p14:creationId xmlns:p14="http://schemas.microsoft.com/office/powerpoint/2010/main" val="28933212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97" y="73080"/>
            <a:ext cx="9385891" cy="1143000"/>
          </a:xfrm>
        </p:spPr>
        <p:txBody>
          <a:bodyPr>
            <a:normAutofit fontScale="90000"/>
          </a:bodyPr>
          <a:lstStyle/>
          <a:p>
            <a:r>
              <a:rPr lang="en-US" b="1" dirty="0" smtClean="0"/>
              <a:t>Vulnerable Proteins: Resulting Pathologies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184465826"/>
              </p:ext>
            </p:extLst>
          </p:nvPr>
        </p:nvGraphicFramePr>
        <p:xfrm>
          <a:off x="1342582" y="1483879"/>
          <a:ext cx="6942200" cy="4897620"/>
        </p:xfrm>
        <a:graphic>
          <a:graphicData uri="http://schemas.openxmlformats.org/drawingml/2006/table">
            <a:tbl>
              <a:tblPr firstRow="1" bandRow="1">
                <a:tableStyleId>{5C22544A-7EE6-4342-B048-85BDC9FD1C3A}</a:tableStyleId>
              </a:tblPr>
              <a:tblGrid>
                <a:gridCol w="3471100"/>
                <a:gridCol w="3471100"/>
              </a:tblGrid>
              <a:tr h="489762">
                <a:tc>
                  <a:txBody>
                    <a:bodyPr/>
                    <a:lstStyle/>
                    <a:p>
                      <a:r>
                        <a:rPr lang="en-US" dirty="0" smtClean="0"/>
                        <a:t>Conserved </a:t>
                      </a:r>
                      <a:r>
                        <a:rPr lang="en-US" dirty="0" err="1" smtClean="0"/>
                        <a:t>Glycines</a:t>
                      </a:r>
                      <a:endParaRPr lang="en-US" dirty="0"/>
                    </a:p>
                  </a:txBody>
                  <a:tcPr/>
                </a:tc>
                <a:tc>
                  <a:txBody>
                    <a:bodyPr/>
                    <a:lstStyle/>
                    <a:p>
                      <a:r>
                        <a:rPr lang="en-US" dirty="0" smtClean="0"/>
                        <a:t>Disease Profile</a:t>
                      </a:r>
                      <a:endParaRPr lang="en-US" dirty="0"/>
                    </a:p>
                  </a:txBody>
                  <a:tcPr/>
                </a:tc>
              </a:tr>
              <a:tr h="489762">
                <a:tc>
                  <a:txBody>
                    <a:bodyPr/>
                    <a:lstStyle/>
                    <a:p>
                      <a:r>
                        <a:rPr lang="en-US" dirty="0" smtClean="0"/>
                        <a:t>Hormone-sensitive</a:t>
                      </a:r>
                      <a:r>
                        <a:rPr lang="en-US" baseline="0" dirty="0" smtClean="0"/>
                        <a:t> Lipase</a:t>
                      </a:r>
                      <a:endParaRPr lang="en-US" dirty="0"/>
                    </a:p>
                  </a:txBody>
                  <a:tcPr/>
                </a:tc>
                <a:tc>
                  <a:txBody>
                    <a:bodyPr/>
                    <a:lstStyle/>
                    <a:p>
                      <a:r>
                        <a:rPr lang="en-US" dirty="0" smtClean="0"/>
                        <a:t>Obesity</a:t>
                      </a:r>
                      <a:endParaRPr lang="en-US" dirty="0"/>
                    </a:p>
                  </a:txBody>
                  <a:tcPr/>
                </a:tc>
              </a:tr>
              <a:tr h="489762">
                <a:tc>
                  <a:txBody>
                    <a:bodyPr/>
                    <a:lstStyle/>
                    <a:p>
                      <a:r>
                        <a:rPr lang="en-US" dirty="0" smtClean="0"/>
                        <a:t>Insulin Receptor</a:t>
                      </a:r>
                      <a:endParaRPr lang="en-US" dirty="0"/>
                    </a:p>
                  </a:txBody>
                  <a:tcPr/>
                </a:tc>
                <a:tc>
                  <a:txBody>
                    <a:bodyPr/>
                    <a:lstStyle/>
                    <a:p>
                      <a:r>
                        <a:rPr lang="en-US" dirty="0" smtClean="0"/>
                        <a:t>Diabetes</a:t>
                      </a:r>
                      <a:endParaRPr lang="en-US" dirty="0"/>
                    </a:p>
                  </a:txBody>
                  <a:tcPr/>
                </a:tc>
              </a:tr>
              <a:tr h="489762">
                <a:tc>
                  <a:txBody>
                    <a:bodyPr/>
                    <a:lstStyle/>
                    <a:p>
                      <a:r>
                        <a:rPr lang="en-US" dirty="0" smtClean="0"/>
                        <a:t>Amyloid Beta Plaque</a:t>
                      </a:r>
                      <a:endParaRPr lang="en-US" dirty="0"/>
                    </a:p>
                  </a:txBody>
                  <a:tcPr/>
                </a:tc>
                <a:tc>
                  <a:txBody>
                    <a:bodyPr/>
                    <a:lstStyle/>
                    <a:p>
                      <a:r>
                        <a:rPr lang="en-US" dirty="0" smtClean="0"/>
                        <a:t>Alzheimer’s Disease</a:t>
                      </a:r>
                      <a:endParaRPr lang="en-US" dirty="0"/>
                    </a:p>
                  </a:txBody>
                  <a:tcPr/>
                </a:tc>
              </a:tr>
              <a:tr h="489762">
                <a:tc>
                  <a:txBody>
                    <a:bodyPr/>
                    <a:lstStyle/>
                    <a:p>
                      <a:r>
                        <a:rPr lang="en-US" dirty="0" smtClean="0"/>
                        <a:t>OGG1</a:t>
                      </a:r>
                      <a:endParaRPr lang="en-US" dirty="0"/>
                    </a:p>
                  </a:txBody>
                  <a:tcPr/>
                </a:tc>
                <a:tc>
                  <a:txBody>
                    <a:bodyPr/>
                    <a:lstStyle/>
                    <a:p>
                      <a:r>
                        <a:rPr lang="en-US" dirty="0" smtClean="0"/>
                        <a:t>DNA Damage </a:t>
                      </a:r>
                      <a:r>
                        <a:rPr lang="en-US" dirty="0" smtClean="0">
                          <a:sym typeface="Wingdings"/>
                        </a:rPr>
                        <a:t> Cancer</a:t>
                      </a:r>
                      <a:endParaRPr lang="en-US" dirty="0"/>
                    </a:p>
                  </a:txBody>
                  <a:tcPr/>
                </a:tc>
              </a:tr>
              <a:tr h="489762">
                <a:tc>
                  <a:txBody>
                    <a:bodyPr/>
                    <a:lstStyle/>
                    <a:p>
                      <a:r>
                        <a:rPr lang="en-US" dirty="0" err="1" smtClean="0"/>
                        <a:t>Lipocalin</a:t>
                      </a:r>
                      <a:endParaRPr lang="en-US" dirty="0"/>
                    </a:p>
                  </a:txBody>
                  <a:tcPr/>
                </a:tc>
                <a:tc>
                  <a:txBody>
                    <a:bodyPr/>
                    <a:lstStyle/>
                    <a:p>
                      <a:r>
                        <a:rPr lang="en-US" dirty="0" smtClean="0"/>
                        <a:t>Kidney</a:t>
                      </a:r>
                      <a:r>
                        <a:rPr lang="en-US" baseline="0" dirty="0" smtClean="0"/>
                        <a:t> Failure</a:t>
                      </a:r>
                      <a:endParaRPr lang="en-US" dirty="0"/>
                    </a:p>
                  </a:txBody>
                  <a:tcPr/>
                </a:tc>
              </a:tr>
              <a:tr h="489762">
                <a:tc>
                  <a:txBody>
                    <a:bodyPr/>
                    <a:lstStyle/>
                    <a:p>
                      <a:r>
                        <a:rPr lang="en-US" dirty="0" smtClean="0"/>
                        <a:t>ACTH</a:t>
                      </a:r>
                      <a:endParaRPr lang="en-US" dirty="0"/>
                    </a:p>
                  </a:txBody>
                  <a:tcPr/>
                </a:tc>
                <a:tc>
                  <a:txBody>
                    <a:bodyPr/>
                    <a:lstStyle/>
                    <a:p>
                      <a:r>
                        <a:rPr lang="en-US" dirty="0" smtClean="0"/>
                        <a:t>Adrenal Insufficiency</a:t>
                      </a:r>
                      <a:endParaRPr lang="en-US" dirty="0"/>
                    </a:p>
                  </a:txBody>
                  <a:tcPr/>
                </a:tc>
              </a:tr>
              <a:tr h="489762">
                <a:tc>
                  <a:txBody>
                    <a:bodyPr/>
                    <a:lstStyle/>
                    <a:p>
                      <a:r>
                        <a:rPr lang="en-US" dirty="0" smtClean="0"/>
                        <a:t>Cytochrome</a:t>
                      </a:r>
                      <a:r>
                        <a:rPr lang="en-US" baseline="0" dirty="0" smtClean="0"/>
                        <a:t> C Oxidase</a:t>
                      </a:r>
                      <a:endParaRPr lang="en-US" dirty="0"/>
                    </a:p>
                  </a:txBody>
                  <a:tcPr/>
                </a:tc>
                <a:tc>
                  <a:txBody>
                    <a:bodyPr/>
                    <a:lstStyle/>
                    <a:p>
                      <a:r>
                        <a:rPr lang="en-US" dirty="0" smtClean="0"/>
                        <a:t>Mitochondrial Disease</a:t>
                      </a:r>
                      <a:endParaRPr lang="en-US" dirty="0"/>
                    </a:p>
                  </a:txBody>
                  <a:tcPr/>
                </a:tc>
              </a:tr>
              <a:tr h="489762">
                <a:tc>
                  <a:txBody>
                    <a:bodyPr/>
                    <a:lstStyle/>
                    <a:p>
                      <a:r>
                        <a:rPr lang="en-US" dirty="0" smtClean="0"/>
                        <a:t>Alpha </a:t>
                      </a:r>
                      <a:r>
                        <a:rPr lang="en-US" dirty="0" err="1" smtClean="0"/>
                        <a:t>Synuclein</a:t>
                      </a:r>
                      <a:endParaRPr lang="en-US" dirty="0"/>
                    </a:p>
                  </a:txBody>
                  <a:tcPr/>
                </a:tc>
                <a:tc>
                  <a:txBody>
                    <a:bodyPr/>
                    <a:lstStyle/>
                    <a:p>
                      <a:r>
                        <a:rPr lang="en-US" dirty="0" smtClean="0"/>
                        <a:t>Parkinson’s Disease</a:t>
                      </a:r>
                      <a:endParaRPr lang="en-US" dirty="0"/>
                    </a:p>
                  </a:txBody>
                  <a:tcPr/>
                </a:tc>
              </a:tr>
              <a:tr h="489762">
                <a:tc>
                  <a:txBody>
                    <a:bodyPr/>
                    <a:lstStyle/>
                    <a:p>
                      <a:r>
                        <a:rPr lang="en-US" dirty="0" smtClean="0"/>
                        <a:t>TDP-43</a:t>
                      </a:r>
                      <a:endParaRPr lang="en-US" dirty="0"/>
                    </a:p>
                  </a:txBody>
                  <a:tcPr/>
                </a:tc>
                <a:tc>
                  <a:txBody>
                    <a:bodyPr/>
                    <a:lstStyle/>
                    <a:p>
                      <a:r>
                        <a:rPr lang="en-US" dirty="0" smtClean="0"/>
                        <a:t>ALS</a:t>
                      </a:r>
                      <a:endParaRPr lang="en-US" dirty="0"/>
                    </a:p>
                  </a:txBody>
                  <a:tcPr/>
                </a:tc>
              </a:tr>
            </a:tbl>
          </a:graphicData>
        </a:graphic>
      </p:graphicFrame>
    </p:spTree>
    <p:extLst>
      <p:ext uri="{BB962C8B-B14F-4D97-AF65-F5344CB8AC3E}">
        <p14:creationId xmlns:p14="http://schemas.microsoft.com/office/powerpoint/2010/main" val="41358358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198"/>
            <a:ext cx="8686800" cy="1325562"/>
          </a:xfrm>
        </p:spPr>
        <p:txBody>
          <a:bodyPr>
            <a:normAutofit fontScale="90000"/>
          </a:bodyPr>
          <a:lstStyle/>
          <a:p>
            <a:r>
              <a:rPr lang="en-US" b="1" dirty="0"/>
              <a:t>Glycine decarboxylase deficiency causes neural tube defects and features of non-</a:t>
            </a:r>
            <a:r>
              <a:rPr lang="en-US" b="1" dirty="0" err="1"/>
              <a:t>ketotic</a:t>
            </a:r>
            <a:r>
              <a:rPr lang="en-US" b="1" dirty="0"/>
              <a:t> </a:t>
            </a:r>
            <a:r>
              <a:rPr lang="en-US" b="1" dirty="0" err="1"/>
              <a:t>hyperglycinemia</a:t>
            </a:r>
            <a:r>
              <a:rPr lang="en-US" b="1" dirty="0"/>
              <a:t> in </a:t>
            </a:r>
            <a:r>
              <a:rPr lang="en-US" b="1" dirty="0" smtClean="0"/>
              <a:t>mice</a:t>
            </a:r>
            <a:r>
              <a:rPr lang="en-US" b="1" dirty="0" smtClean="0">
                <a:solidFill>
                  <a:srgbClr val="FF0000"/>
                </a:solidFill>
              </a:rPr>
              <a:t>*</a:t>
            </a:r>
            <a:r>
              <a:rPr lang="en-US" b="1" dirty="0"/>
              <a:t/>
            </a:r>
            <a:br>
              <a:rPr lang="en-US" b="1" dirty="0"/>
            </a:br>
            <a:endParaRPr lang="en-US" b="1" dirty="0"/>
          </a:p>
        </p:txBody>
      </p:sp>
      <p:sp>
        <p:nvSpPr>
          <p:cNvPr id="3" name="Content Placeholder 2"/>
          <p:cNvSpPr>
            <a:spLocks noGrp="1"/>
          </p:cNvSpPr>
          <p:nvPr>
            <p:ph idx="1"/>
          </p:nvPr>
        </p:nvSpPr>
        <p:spPr>
          <a:xfrm>
            <a:off x="457200" y="1801760"/>
            <a:ext cx="8229600" cy="4525963"/>
          </a:xfrm>
        </p:spPr>
        <p:txBody>
          <a:bodyPr>
            <a:normAutofit fontScale="92500"/>
          </a:bodyPr>
          <a:lstStyle/>
          <a:p>
            <a:r>
              <a:rPr lang="en-US" dirty="0" smtClean="0"/>
              <a:t>Fascinating article about mice with a deficiency in a protein involved in generating methyl groups from glycine </a:t>
            </a:r>
            <a:r>
              <a:rPr lang="en-US" dirty="0" smtClean="0">
                <a:sym typeface="Wingdings"/>
              </a:rPr>
              <a:t></a:t>
            </a:r>
            <a:r>
              <a:rPr lang="en-US" dirty="0">
                <a:sym typeface="Wingdings"/>
              </a:rPr>
              <a:t> </a:t>
            </a:r>
            <a:r>
              <a:rPr lang="en-US" dirty="0" err="1" smtClean="0"/>
              <a:t>methylfolate</a:t>
            </a:r>
            <a:r>
              <a:rPr lang="en-US" dirty="0" smtClean="0"/>
              <a:t> deficiency</a:t>
            </a:r>
          </a:p>
          <a:p>
            <a:r>
              <a:rPr lang="en-US" dirty="0" smtClean="0"/>
              <a:t>These mice have very high rate of neural tube defects</a:t>
            </a:r>
          </a:p>
          <a:p>
            <a:r>
              <a:rPr lang="en-US" dirty="0" smtClean="0"/>
              <a:t>Those that are viable have swollen ventricles (a feature of autism)  and delayed development</a:t>
            </a:r>
          </a:p>
          <a:p>
            <a:r>
              <a:rPr lang="en-US" dirty="0" smtClean="0"/>
              <a:t>Methylation pathway impairment is a common feature of autism</a:t>
            </a:r>
          </a:p>
          <a:p>
            <a:endParaRPr lang="en-US" dirty="0"/>
          </a:p>
        </p:txBody>
      </p:sp>
      <p:sp>
        <p:nvSpPr>
          <p:cNvPr id="4" name="TextBox 3"/>
          <p:cNvSpPr txBox="1"/>
          <p:nvPr/>
        </p:nvSpPr>
        <p:spPr>
          <a:xfrm>
            <a:off x="2449890" y="6395145"/>
            <a:ext cx="6694110" cy="461665"/>
          </a:xfrm>
          <a:prstGeom prst="rect">
            <a:avLst/>
          </a:prstGeom>
          <a:noFill/>
        </p:spPr>
        <p:txBody>
          <a:bodyPr wrap="none" rtlCol="0">
            <a:spAutoFit/>
          </a:bodyPr>
          <a:lstStyle/>
          <a:p>
            <a:r>
              <a:rPr lang="fr-FR" sz="2400" dirty="0">
                <a:solidFill>
                  <a:srgbClr val="FF0000"/>
                </a:solidFill>
              </a:rPr>
              <a:t>*</a:t>
            </a:r>
            <a:r>
              <a:rPr lang="fr-FR" sz="2400" dirty="0"/>
              <a:t>YJ </a:t>
            </a:r>
            <a:r>
              <a:rPr lang="fr-FR" sz="2400" dirty="0" err="1"/>
              <a:t>Pai</a:t>
            </a:r>
            <a:r>
              <a:rPr lang="fr-FR" sz="2400" dirty="0"/>
              <a:t> et al.,  Nature Communications 2015; 6:6388</a:t>
            </a:r>
            <a:endParaRPr lang="en-US" sz="2400" dirty="0"/>
          </a:p>
        </p:txBody>
      </p:sp>
    </p:spTree>
    <p:extLst>
      <p:ext uri="{BB962C8B-B14F-4D97-AF65-F5344CB8AC3E}">
        <p14:creationId xmlns:p14="http://schemas.microsoft.com/office/powerpoint/2010/main" val="30325738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198"/>
            <a:ext cx="8686800" cy="1325562"/>
          </a:xfrm>
        </p:spPr>
        <p:txBody>
          <a:bodyPr>
            <a:normAutofit fontScale="90000"/>
          </a:bodyPr>
          <a:lstStyle/>
          <a:p>
            <a:r>
              <a:rPr lang="en-US" b="1" dirty="0"/>
              <a:t>Glycine decarboxylase deficiency causes neural tube defects and features of non-</a:t>
            </a:r>
            <a:r>
              <a:rPr lang="en-US" b="1" dirty="0" err="1"/>
              <a:t>ketotic</a:t>
            </a:r>
            <a:r>
              <a:rPr lang="en-US" b="1" dirty="0"/>
              <a:t> </a:t>
            </a:r>
            <a:r>
              <a:rPr lang="en-US" b="1" dirty="0" err="1"/>
              <a:t>hyperglycinemia</a:t>
            </a:r>
            <a:r>
              <a:rPr lang="en-US" b="1" dirty="0"/>
              <a:t> in </a:t>
            </a:r>
            <a:r>
              <a:rPr lang="en-US" b="1" dirty="0" smtClean="0"/>
              <a:t>mice</a:t>
            </a:r>
            <a:r>
              <a:rPr lang="en-US" b="1" dirty="0" smtClean="0">
                <a:solidFill>
                  <a:srgbClr val="FF0000"/>
                </a:solidFill>
              </a:rPr>
              <a:t>*</a:t>
            </a:r>
            <a:r>
              <a:rPr lang="en-US" b="1" dirty="0"/>
              <a:t/>
            </a:r>
            <a:br>
              <a:rPr lang="en-US" b="1" dirty="0"/>
            </a:br>
            <a:endParaRPr lang="en-US" b="1" dirty="0"/>
          </a:p>
        </p:txBody>
      </p:sp>
      <p:sp>
        <p:nvSpPr>
          <p:cNvPr id="3" name="Content Placeholder 2"/>
          <p:cNvSpPr>
            <a:spLocks noGrp="1"/>
          </p:cNvSpPr>
          <p:nvPr>
            <p:ph idx="1"/>
          </p:nvPr>
        </p:nvSpPr>
        <p:spPr>
          <a:xfrm>
            <a:off x="457200" y="1801760"/>
            <a:ext cx="8229600" cy="4525963"/>
          </a:xfrm>
        </p:spPr>
        <p:txBody>
          <a:bodyPr>
            <a:normAutofit fontScale="92500"/>
          </a:bodyPr>
          <a:lstStyle/>
          <a:p>
            <a:r>
              <a:rPr lang="en-US" dirty="0" smtClean="0"/>
              <a:t>Fascinating article about mice with a deficiency in a protein involved in generating methyl groups from glycine -&gt; </a:t>
            </a:r>
            <a:r>
              <a:rPr lang="en-US" dirty="0" err="1" smtClean="0"/>
              <a:t>methylfolate</a:t>
            </a:r>
            <a:r>
              <a:rPr lang="en-US" dirty="0" smtClean="0"/>
              <a:t> deficiency</a:t>
            </a:r>
          </a:p>
          <a:p>
            <a:r>
              <a:rPr lang="en-US" dirty="0" smtClean="0"/>
              <a:t>These mice have very high rate of neural tube defects</a:t>
            </a:r>
          </a:p>
          <a:p>
            <a:r>
              <a:rPr lang="en-US" dirty="0" smtClean="0"/>
              <a:t>Those that are viable have swollen ventricles (a feature of autism)  and delayed development</a:t>
            </a:r>
          </a:p>
          <a:p>
            <a:r>
              <a:rPr lang="en-US" dirty="0" smtClean="0"/>
              <a:t>Methylation pathway impairment is a common feature of autism</a:t>
            </a:r>
          </a:p>
          <a:p>
            <a:endParaRPr lang="en-US" dirty="0"/>
          </a:p>
        </p:txBody>
      </p:sp>
      <p:sp>
        <p:nvSpPr>
          <p:cNvPr id="5" name="TextBox 4"/>
          <p:cNvSpPr txBox="1"/>
          <p:nvPr/>
        </p:nvSpPr>
        <p:spPr>
          <a:xfrm>
            <a:off x="135467" y="2402416"/>
            <a:ext cx="8737600" cy="2000548"/>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a:t>G</a:t>
            </a:r>
            <a:r>
              <a:rPr lang="en-US" sz="3200" dirty="0" smtClean="0"/>
              <a:t>lycine decarboxylase has a glycine-rich region that maintains shape and flexibility of active site</a:t>
            </a:r>
            <a:r>
              <a:rPr lang="en-US" sz="3200" dirty="0" smtClean="0">
                <a:solidFill>
                  <a:srgbClr val="FF0000"/>
                </a:solidFill>
              </a:rPr>
              <a:t>**</a:t>
            </a:r>
          </a:p>
          <a:p>
            <a:pPr algn="ctr"/>
            <a:endParaRPr lang="en-US" sz="2800" dirty="0" smtClean="0"/>
          </a:p>
        </p:txBody>
      </p:sp>
      <p:sp>
        <p:nvSpPr>
          <p:cNvPr id="6" name="TextBox 5"/>
          <p:cNvSpPr txBox="1"/>
          <p:nvPr/>
        </p:nvSpPr>
        <p:spPr>
          <a:xfrm>
            <a:off x="1316694" y="6312021"/>
            <a:ext cx="6825581" cy="523220"/>
          </a:xfrm>
          <a:prstGeom prst="rect">
            <a:avLst/>
          </a:prstGeom>
          <a:noFill/>
        </p:spPr>
        <p:txBody>
          <a:bodyPr wrap="none" rtlCol="0">
            <a:spAutoFit/>
          </a:bodyPr>
          <a:lstStyle/>
          <a:p>
            <a:r>
              <a:rPr lang="fr-FR" sz="2800" dirty="0" smtClean="0">
                <a:solidFill>
                  <a:srgbClr val="FF0000"/>
                </a:solidFill>
              </a:rPr>
              <a:t>**</a:t>
            </a:r>
            <a:r>
              <a:rPr lang="fr-FR" sz="2800" dirty="0" smtClean="0"/>
              <a:t>A </a:t>
            </a:r>
            <a:r>
              <a:rPr lang="fr-FR" sz="2800" dirty="0" err="1"/>
              <a:t>Kume</a:t>
            </a:r>
            <a:r>
              <a:rPr lang="fr-FR" sz="2800" dirty="0"/>
              <a:t> et al., JBC 1991; 266(5): 3323-3329</a:t>
            </a:r>
            <a:endParaRPr lang="en-US" sz="2800" dirty="0"/>
          </a:p>
        </p:txBody>
      </p:sp>
    </p:spTree>
    <p:extLst>
      <p:ext uri="{BB962C8B-B14F-4D97-AF65-F5344CB8AC3E}">
        <p14:creationId xmlns:p14="http://schemas.microsoft.com/office/powerpoint/2010/main" val="41358273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860663" y="2967335"/>
            <a:ext cx="542269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&amp; </a:t>
            </a:r>
            <a:r>
              <a:rPr lang="en-US" sz="5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Zika</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054271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59"/>
            <a:ext cx="8229600" cy="1143000"/>
          </a:xfrm>
        </p:spPr>
        <p:txBody>
          <a:bodyPr/>
          <a:lstStyle/>
          <a:p>
            <a:r>
              <a:rPr lang="en-US" b="1" dirty="0" smtClean="0"/>
              <a:t>Sugar Cane and Roundup</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18382" y="1107829"/>
            <a:ext cx="6550718" cy="5280885"/>
          </a:xfrm>
        </p:spPr>
        <p:txBody>
          <a:bodyPr>
            <a:normAutofit/>
          </a:bodyPr>
          <a:lstStyle/>
          <a:p>
            <a:r>
              <a:rPr lang="en-US" sz="2400" dirty="0"/>
              <a:t>Roundup is used to ripen sugar cane in NE Brazil at harvest</a:t>
            </a:r>
          </a:p>
          <a:p>
            <a:r>
              <a:rPr lang="en-US" sz="2400" dirty="0"/>
              <a:t>The workers harvest by machete and chop off </a:t>
            </a:r>
            <a:r>
              <a:rPr lang="en-US" sz="2400" dirty="0" smtClean="0"/>
              <a:t>     a </a:t>
            </a:r>
            <a:r>
              <a:rPr lang="en-US" sz="2400" dirty="0"/>
              <a:t>small chunk of stalk </a:t>
            </a:r>
            <a:r>
              <a:rPr lang="en-US" sz="2400" dirty="0" smtClean="0"/>
              <a:t>to chew </a:t>
            </a:r>
            <a:r>
              <a:rPr lang="en-US" sz="2400" dirty="0"/>
              <a:t>on as they harvest throughout the day</a:t>
            </a:r>
          </a:p>
          <a:p>
            <a:r>
              <a:rPr lang="en-US" sz="2400" dirty="0" smtClean="0"/>
              <a:t>They </a:t>
            </a:r>
            <a:r>
              <a:rPr lang="en-US" sz="2400" dirty="0"/>
              <a:t>suffer from end-stage kidney </a:t>
            </a:r>
            <a:r>
              <a:rPr lang="en-US" sz="2400" dirty="0" smtClean="0"/>
              <a:t>failure</a:t>
            </a:r>
            <a:endParaRPr lang="en-US" sz="2400" dirty="0"/>
          </a:p>
          <a:p>
            <a:r>
              <a:rPr lang="en-US" sz="2400" dirty="0"/>
              <a:t>Kidney failure is much lower in </a:t>
            </a:r>
            <a:r>
              <a:rPr lang="en-US" sz="2400" dirty="0" smtClean="0"/>
              <a:t>                             other </a:t>
            </a:r>
            <a:r>
              <a:rPr lang="en-US" sz="2400" dirty="0"/>
              <a:t>regions where they have </a:t>
            </a:r>
            <a:r>
              <a:rPr lang="en-US" sz="2400" dirty="0" smtClean="0"/>
              <a:t>                                switched to </a:t>
            </a:r>
            <a:r>
              <a:rPr lang="en-US" sz="2400" dirty="0"/>
              <a:t>a different ripening </a:t>
            </a:r>
            <a:r>
              <a:rPr lang="en-US" sz="2400" dirty="0" smtClean="0"/>
              <a:t>                           agent </a:t>
            </a:r>
            <a:r>
              <a:rPr lang="en-US" sz="2400" dirty="0"/>
              <a:t>besides </a:t>
            </a:r>
            <a:r>
              <a:rPr lang="en-US" sz="2400" dirty="0" smtClean="0"/>
              <a:t>glyphosate</a:t>
            </a:r>
          </a:p>
          <a:p>
            <a:endParaRPr lang="en-US" sz="2400" dirty="0" smtClean="0"/>
          </a:p>
          <a:p>
            <a:r>
              <a:rPr lang="en-US" sz="2400" dirty="0" smtClean="0"/>
              <a:t>The workers also </a:t>
            </a:r>
            <a:r>
              <a:rPr lang="en-US" sz="2400" dirty="0"/>
              <a:t>take stalk </a:t>
            </a:r>
            <a:r>
              <a:rPr lang="en-US" sz="2400" dirty="0" smtClean="0"/>
              <a:t>sections              home  for </a:t>
            </a:r>
            <a:r>
              <a:rPr lang="en-US" sz="2400" dirty="0"/>
              <a:t>the family to </a:t>
            </a:r>
            <a:r>
              <a:rPr lang="en-US" sz="2400" dirty="0" smtClean="0"/>
              <a:t>eat</a:t>
            </a:r>
            <a:endParaRPr lang="en-US" sz="2400" dirty="0"/>
          </a:p>
          <a:p>
            <a:endParaRPr lang="en-US" sz="2400" dirty="0"/>
          </a:p>
        </p:txBody>
      </p:sp>
      <p:sp>
        <p:nvSpPr>
          <p:cNvPr id="4" name="TextBox 3"/>
          <p:cNvSpPr txBox="1"/>
          <p:nvPr/>
        </p:nvSpPr>
        <p:spPr>
          <a:xfrm>
            <a:off x="3825498" y="6447643"/>
            <a:ext cx="4861302" cy="400110"/>
          </a:xfrm>
          <a:prstGeom prst="rect">
            <a:avLst/>
          </a:prstGeom>
          <a:noFill/>
        </p:spPr>
        <p:txBody>
          <a:bodyPr wrap="none" rtlCol="0">
            <a:spAutoFit/>
          </a:bodyPr>
          <a:lstStyle/>
          <a:p>
            <a:r>
              <a:rPr lang="en-US" sz="2000" dirty="0" smtClean="0">
                <a:solidFill>
                  <a:srgbClr val="FF0000"/>
                </a:solidFill>
              </a:rPr>
              <a:t>*</a:t>
            </a:r>
            <a:r>
              <a:rPr lang="en-US" sz="2000" dirty="0" smtClean="0"/>
              <a:t> Prof.. Don Huber, Personal Communication</a:t>
            </a:r>
            <a:endParaRPr lang="en-US" sz="2000" dirty="0"/>
          </a:p>
        </p:txBody>
      </p:sp>
      <p:pic>
        <p:nvPicPr>
          <p:cNvPr id="5" name="Picture 4" descr="sugar_cane_wor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00" y="956475"/>
            <a:ext cx="1968922" cy="3064028"/>
          </a:xfrm>
          <a:prstGeom prst="rect">
            <a:avLst/>
          </a:prstGeom>
        </p:spPr>
      </p:pic>
      <p:pic>
        <p:nvPicPr>
          <p:cNvPr id="6" name="Picture 5" descr="eating_sugar_ca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629" y="4020503"/>
            <a:ext cx="3356393" cy="2377445"/>
          </a:xfrm>
          <a:prstGeom prst="rect">
            <a:avLst/>
          </a:prstGeom>
        </p:spPr>
      </p:pic>
    </p:spTree>
    <p:extLst>
      <p:ext uri="{BB962C8B-B14F-4D97-AF65-F5344CB8AC3E}">
        <p14:creationId xmlns:p14="http://schemas.microsoft.com/office/powerpoint/2010/main" val="384769983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82"/>
            <a:ext cx="8229600" cy="1143000"/>
          </a:xfrm>
        </p:spPr>
        <p:txBody>
          <a:bodyPr>
            <a:normAutofit fontScale="90000"/>
          </a:bodyPr>
          <a:lstStyle/>
          <a:p>
            <a:r>
              <a:rPr lang="en-US" b="1" dirty="0" smtClean="0"/>
              <a:t>Sugar Cane, Sugar Beets and Ethanol</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223882"/>
            <a:ext cx="8229600" cy="4525963"/>
          </a:xfrm>
        </p:spPr>
        <p:txBody>
          <a:bodyPr>
            <a:normAutofit fontScale="92500"/>
          </a:bodyPr>
          <a:lstStyle/>
          <a:p>
            <a:r>
              <a:rPr lang="en-US" dirty="0" smtClean="0"/>
              <a:t>Brazil is a leader in introducing flexible fuel vehicles (FFVs) into the market.</a:t>
            </a:r>
          </a:p>
          <a:p>
            <a:pPr lvl="1"/>
            <a:r>
              <a:rPr lang="en-US" dirty="0"/>
              <a:t>D</a:t>
            </a:r>
            <a:r>
              <a:rPr lang="en-US" dirty="0" smtClean="0"/>
              <a:t>esigned </a:t>
            </a:r>
            <a:r>
              <a:rPr lang="en-US" dirty="0"/>
              <a:t>to run on gasoline or </a:t>
            </a:r>
            <a:r>
              <a:rPr lang="en-US" dirty="0" smtClean="0"/>
              <a:t>gasoline-ethanol blends of up to 85% ethanol (E85)</a:t>
            </a:r>
          </a:p>
          <a:p>
            <a:r>
              <a:rPr lang="en-US" dirty="0" smtClean="0"/>
              <a:t>Brazil has a major industry converting sugar from sugar beets and sugar cane to ethanol</a:t>
            </a:r>
          </a:p>
          <a:p>
            <a:r>
              <a:rPr lang="en-US" dirty="0" smtClean="0"/>
              <a:t>Ethanol-based fuels produce toxic carcinogens: formaldehyde and acetaldehyde</a:t>
            </a:r>
            <a:r>
              <a:rPr lang="en-US" dirty="0" smtClean="0">
                <a:solidFill>
                  <a:srgbClr val="FF0000"/>
                </a:solidFill>
              </a:rPr>
              <a:t>**</a:t>
            </a:r>
          </a:p>
          <a:p>
            <a:r>
              <a:rPr lang="en-US" dirty="0" smtClean="0"/>
              <a:t>There is likely glyphosate present in the fuel</a:t>
            </a:r>
          </a:p>
          <a:p>
            <a:endParaRPr lang="en-US" dirty="0"/>
          </a:p>
        </p:txBody>
      </p:sp>
      <p:sp>
        <p:nvSpPr>
          <p:cNvPr id="4" name="TextBox 3"/>
          <p:cNvSpPr txBox="1"/>
          <p:nvPr/>
        </p:nvSpPr>
        <p:spPr>
          <a:xfrm>
            <a:off x="2680881" y="6063443"/>
            <a:ext cx="4786411" cy="400110"/>
          </a:xfrm>
          <a:prstGeom prst="rect">
            <a:avLst/>
          </a:prstGeom>
          <a:noFill/>
        </p:spPr>
        <p:txBody>
          <a:bodyPr wrap="none" rtlCol="0">
            <a:spAutoFit/>
          </a:bodyPr>
          <a:lstStyle/>
          <a:p>
            <a:r>
              <a:rPr lang="pl-PL" sz="2000" dirty="0" smtClean="0">
                <a:solidFill>
                  <a:srgbClr val="FF0000"/>
                </a:solidFill>
              </a:rPr>
              <a:t>*</a:t>
            </a:r>
            <a:r>
              <a:rPr lang="pl-PL" sz="2000" dirty="0" err="1" smtClean="0"/>
              <a:t>https</a:t>
            </a:r>
            <a:r>
              <a:rPr lang="pl-PL" sz="2000" dirty="0"/>
              <a:t>://</a:t>
            </a:r>
            <a:r>
              <a:rPr lang="pl-PL" sz="2000" dirty="0" err="1"/>
              <a:t>en.wikipedia.org</a:t>
            </a:r>
            <a:r>
              <a:rPr lang="pl-PL" sz="2000" dirty="0"/>
              <a:t>/</a:t>
            </a:r>
            <a:r>
              <a:rPr lang="pl-PL" sz="2000" dirty="0" err="1"/>
              <a:t>wiki</a:t>
            </a:r>
            <a:r>
              <a:rPr lang="pl-PL" sz="2000" dirty="0"/>
              <a:t>/Pernambuco</a:t>
            </a:r>
            <a:endParaRPr lang="en-US" sz="2000" dirty="0"/>
          </a:p>
        </p:txBody>
      </p:sp>
      <p:sp>
        <p:nvSpPr>
          <p:cNvPr id="5" name="TextBox 4"/>
          <p:cNvSpPr txBox="1"/>
          <p:nvPr/>
        </p:nvSpPr>
        <p:spPr>
          <a:xfrm>
            <a:off x="1520734" y="6357349"/>
            <a:ext cx="7267309" cy="400110"/>
          </a:xfrm>
          <a:prstGeom prst="rect">
            <a:avLst/>
          </a:prstGeom>
          <a:noFill/>
        </p:spPr>
        <p:txBody>
          <a:bodyPr wrap="none" rtlCol="0">
            <a:spAutoFit/>
          </a:bodyPr>
          <a:lstStyle/>
          <a:p>
            <a:r>
              <a:rPr lang="en-US" sz="2000" dirty="0" smtClean="0">
                <a:solidFill>
                  <a:srgbClr val="FF0000"/>
                </a:solidFill>
              </a:rPr>
              <a:t>** </a:t>
            </a:r>
            <a:r>
              <a:rPr lang="en-US" sz="2000" dirty="0" smtClean="0"/>
              <a:t>MZ Jacobson, </a:t>
            </a:r>
            <a:r>
              <a:rPr lang="fr-FR" sz="2000" i="1" dirty="0"/>
              <a:t>Environ. </a:t>
            </a:r>
            <a:r>
              <a:rPr lang="fr-FR" sz="2000" i="1" dirty="0" err="1"/>
              <a:t>Sci</a:t>
            </a:r>
            <a:r>
              <a:rPr lang="fr-FR" sz="2000" i="1" dirty="0"/>
              <a:t>. </a:t>
            </a:r>
            <a:r>
              <a:rPr lang="fr-FR" sz="2000" i="1" dirty="0" err="1"/>
              <a:t>Technol</a:t>
            </a:r>
            <a:r>
              <a:rPr lang="fr-FR" sz="2000" i="1" dirty="0"/>
              <a:t>.</a:t>
            </a:r>
            <a:r>
              <a:rPr lang="fr-FR" sz="2000" dirty="0"/>
              <a:t>, 2007, 41 (11), pp 4150–4157</a:t>
            </a:r>
            <a:endParaRPr lang="en-US" sz="2000" dirty="0"/>
          </a:p>
        </p:txBody>
      </p:sp>
    </p:spTree>
    <p:extLst>
      <p:ext uri="{BB962C8B-B14F-4D97-AF65-F5344CB8AC3E}">
        <p14:creationId xmlns:p14="http://schemas.microsoft.com/office/powerpoint/2010/main" val="10762133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 y="274638"/>
            <a:ext cx="8720667" cy="1143000"/>
          </a:xfrm>
        </p:spPr>
        <p:txBody>
          <a:bodyPr>
            <a:normAutofit fontScale="90000"/>
          </a:bodyPr>
          <a:lstStyle/>
          <a:p>
            <a:r>
              <a:rPr lang="en-US" b="1" dirty="0" smtClean="0"/>
              <a:t>Trucks in Brazil Lining Up Following Truckers’ Strike: February, 2015</a:t>
            </a:r>
            <a:r>
              <a:rPr lang="en-US" b="1" dirty="0" smtClean="0">
                <a:solidFill>
                  <a:srgbClr val="FF0000"/>
                </a:solidFill>
              </a:rPr>
              <a:t>*</a:t>
            </a:r>
            <a:endParaRPr lang="en-US" b="1" dirty="0">
              <a:solidFill>
                <a:srgbClr val="FF0000"/>
              </a:solidFill>
            </a:endParaRPr>
          </a:p>
        </p:txBody>
      </p:sp>
      <p:pic>
        <p:nvPicPr>
          <p:cNvPr id="4" name="Content Placeholder 3" descr="BrazilTrucks.jpg"/>
          <p:cNvPicPr>
            <a:picLocks noGrp="1" noChangeAspect="1"/>
          </p:cNvPicPr>
          <p:nvPr>
            <p:ph idx="1"/>
          </p:nvPr>
        </p:nvPicPr>
        <p:blipFill>
          <a:blip r:embed="rId2">
            <a:extLst>
              <a:ext uri="{28A0092B-C50C-407E-A947-70E740481C1C}">
                <a14:useLocalDpi xmlns:a14="http://schemas.microsoft.com/office/drawing/2010/main" val="0"/>
              </a:ext>
            </a:extLst>
          </a:blip>
          <a:srcRect l="-7888" r="-7888"/>
          <a:stretch>
            <a:fillRect/>
          </a:stretch>
        </p:blipFill>
        <p:spPr/>
      </p:pic>
      <p:sp>
        <p:nvSpPr>
          <p:cNvPr id="5" name="TextBox 4"/>
          <p:cNvSpPr txBox="1"/>
          <p:nvPr/>
        </p:nvSpPr>
        <p:spPr>
          <a:xfrm>
            <a:off x="643467" y="6400800"/>
            <a:ext cx="8396237" cy="369332"/>
          </a:xfrm>
          <a:prstGeom prst="rect">
            <a:avLst/>
          </a:prstGeom>
          <a:noFill/>
        </p:spPr>
        <p:txBody>
          <a:bodyPr wrap="none" rtlCol="0">
            <a:spAutoFit/>
          </a:bodyPr>
          <a:lstStyle/>
          <a:p>
            <a:r>
              <a:rPr lang="en-US" dirty="0">
                <a:solidFill>
                  <a:srgbClr val="FF0000"/>
                </a:solidFill>
              </a:rPr>
              <a:t>*</a:t>
            </a:r>
            <a:r>
              <a:rPr lang="en-US" dirty="0" err="1" smtClean="0"/>
              <a:t>kticradio.com</a:t>
            </a:r>
            <a:r>
              <a:rPr lang="en-US" dirty="0"/>
              <a:t>/agricultural/deal-reached-in-brazil-truckers-strike-trucks-still-blocked/</a:t>
            </a:r>
          </a:p>
        </p:txBody>
      </p:sp>
    </p:spTree>
    <p:extLst>
      <p:ext uri="{BB962C8B-B14F-4D97-AF65-F5344CB8AC3E}">
        <p14:creationId xmlns:p14="http://schemas.microsoft.com/office/powerpoint/2010/main" val="36996574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GMO Mosquito</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Grown in contained spaces in Cayman Islands</a:t>
            </a:r>
          </a:p>
          <a:p>
            <a:pPr lvl="1"/>
            <a:r>
              <a:rPr lang="en-US" dirty="0" smtClean="0"/>
              <a:t>Fed sucrose as larvae followed by blood as adults (sucrose comes from sugar beets or sugar cane)</a:t>
            </a:r>
          </a:p>
          <a:p>
            <a:r>
              <a:rPr lang="en-US" dirty="0" smtClean="0"/>
              <a:t>Males engineered to become infertile without access to tetracycline</a:t>
            </a:r>
          </a:p>
          <a:p>
            <a:r>
              <a:rPr lang="en-US" dirty="0" smtClean="0"/>
              <a:t>They could be harboring                                       more glyphosate than                                        mosquitoes in the wild</a:t>
            </a:r>
          </a:p>
        </p:txBody>
      </p:sp>
      <p:sp>
        <p:nvSpPr>
          <p:cNvPr id="4" name="TextBox 3"/>
          <p:cNvSpPr txBox="1"/>
          <p:nvPr/>
        </p:nvSpPr>
        <p:spPr>
          <a:xfrm>
            <a:off x="1754445" y="6310829"/>
            <a:ext cx="6447022" cy="400110"/>
          </a:xfrm>
          <a:prstGeom prst="rect">
            <a:avLst/>
          </a:prstGeom>
          <a:noFill/>
        </p:spPr>
        <p:txBody>
          <a:bodyPr wrap="none" rtlCol="0">
            <a:spAutoFit/>
          </a:bodyPr>
          <a:lstStyle/>
          <a:p>
            <a:r>
              <a:rPr lang="en-US" sz="2000" dirty="0">
                <a:solidFill>
                  <a:srgbClr val="FF0000"/>
                </a:solidFill>
              </a:rPr>
              <a:t>*</a:t>
            </a:r>
            <a:r>
              <a:rPr lang="en-US" sz="2000" dirty="0"/>
              <a:t>AF Harris et al., Nature Biotechnology 2011; 29:1034-1037.</a:t>
            </a:r>
          </a:p>
        </p:txBody>
      </p:sp>
      <p:pic>
        <p:nvPicPr>
          <p:cNvPr id="5" name="Picture 4" descr="mosqui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26850" y="4026194"/>
            <a:ext cx="3359950" cy="2099969"/>
          </a:xfrm>
          <a:prstGeom prst="rect">
            <a:avLst/>
          </a:prstGeom>
        </p:spPr>
      </p:pic>
    </p:spTree>
    <p:extLst>
      <p:ext uri="{BB962C8B-B14F-4D97-AF65-F5344CB8AC3E}">
        <p14:creationId xmlns:p14="http://schemas.microsoft.com/office/powerpoint/2010/main" val="17538443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Zika</a:t>
            </a:r>
            <a:r>
              <a:rPr lang="en-US" b="1" dirty="0" smtClean="0"/>
              <a:t> and Protein </a:t>
            </a:r>
            <a:r>
              <a:rPr lang="en-US" b="1" dirty="0"/>
              <a:t>M</a:t>
            </a:r>
            <a:r>
              <a:rPr lang="en-US" b="1" dirty="0" smtClean="0"/>
              <a:t>imicry</a:t>
            </a:r>
            <a:endParaRPr lang="en-US" b="1" dirty="0"/>
          </a:p>
        </p:txBody>
      </p:sp>
      <p:sp>
        <p:nvSpPr>
          <p:cNvPr id="3" name="Content Placeholder 2"/>
          <p:cNvSpPr>
            <a:spLocks noGrp="1"/>
          </p:cNvSpPr>
          <p:nvPr>
            <p:ph idx="1"/>
          </p:nvPr>
        </p:nvSpPr>
        <p:spPr>
          <a:xfrm>
            <a:off x="201576" y="1600200"/>
            <a:ext cx="8708092" cy="4525963"/>
          </a:xfrm>
        </p:spPr>
        <p:txBody>
          <a:bodyPr>
            <a:normAutofit fontScale="92500" lnSpcReduction="20000"/>
          </a:bodyPr>
          <a:lstStyle/>
          <a:p>
            <a:pPr marL="0" indent="0">
              <a:buNone/>
            </a:pPr>
            <a:r>
              <a:rPr lang="en-US" dirty="0" smtClean="0"/>
              <a:t>Studies from the Vaccine </a:t>
            </a:r>
            <a:r>
              <a:rPr lang="en-US" dirty="0"/>
              <a:t>Induced Immunological Damage (</a:t>
            </a:r>
            <a:r>
              <a:rPr lang="en-US" dirty="0" smtClean="0"/>
              <a:t>VIID</a:t>
            </a:r>
            <a:r>
              <a:rPr lang="en-US" dirty="0"/>
              <a:t>) </a:t>
            </a:r>
            <a:r>
              <a:rPr lang="en-US" dirty="0" smtClean="0"/>
              <a:t>Program</a:t>
            </a:r>
          </a:p>
          <a:p>
            <a:pPr marL="0" indent="0">
              <a:buNone/>
            </a:pPr>
            <a:r>
              <a:rPr lang="en-US" dirty="0" err="1" smtClean="0"/>
              <a:t>Zika</a:t>
            </a:r>
            <a:r>
              <a:rPr lang="en-US" dirty="0" smtClean="0"/>
              <a:t> E Protein: </a:t>
            </a:r>
            <a:r>
              <a:rPr lang="en-US" dirty="0"/>
              <a:t>	</a:t>
            </a:r>
            <a:r>
              <a:rPr lang="en-US" dirty="0" smtClean="0"/>
              <a:t>	</a:t>
            </a:r>
            <a:r>
              <a:rPr lang="en-US" dirty="0" smtClean="0">
                <a:solidFill>
                  <a:srgbClr val="FF0000"/>
                </a:solidFill>
              </a:rPr>
              <a:t>G</a:t>
            </a:r>
            <a:r>
              <a:rPr lang="en-US" dirty="0" smtClean="0"/>
              <a:t>W</a:t>
            </a:r>
            <a:r>
              <a:rPr lang="en-US" dirty="0" smtClean="0">
                <a:solidFill>
                  <a:srgbClr val="FF0000"/>
                </a:solidFill>
              </a:rPr>
              <a:t>G</a:t>
            </a:r>
            <a:r>
              <a:rPr lang="en-US" dirty="0" smtClean="0"/>
              <a:t>N</a:t>
            </a:r>
            <a:r>
              <a:rPr lang="en-US" dirty="0" smtClean="0">
                <a:solidFill>
                  <a:srgbClr val="FF0000"/>
                </a:solidFill>
              </a:rPr>
              <a:t>G</a:t>
            </a:r>
            <a:r>
              <a:rPr lang="en-US" dirty="0" smtClean="0"/>
              <a:t>C</a:t>
            </a:r>
            <a:r>
              <a:rPr lang="en-US" dirty="0" smtClean="0">
                <a:solidFill>
                  <a:srgbClr val="FF0000"/>
                </a:solidFill>
              </a:rPr>
              <a:t>G</a:t>
            </a:r>
            <a:r>
              <a:rPr lang="en-US" dirty="0" smtClean="0"/>
              <a:t>LF</a:t>
            </a:r>
            <a:r>
              <a:rPr lang="en-US" dirty="0" smtClean="0">
                <a:solidFill>
                  <a:srgbClr val="FF0000"/>
                </a:solidFill>
              </a:rPr>
              <a:t>G</a:t>
            </a:r>
            <a:r>
              <a:rPr lang="en-US" dirty="0" smtClean="0"/>
              <a:t>K</a:t>
            </a:r>
            <a:r>
              <a:rPr lang="en-US" dirty="0" smtClean="0">
                <a:solidFill>
                  <a:srgbClr val="FF0000"/>
                </a:solidFill>
              </a:rPr>
              <a:t>G</a:t>
            </a:r>
            <a:r>
              <a:rPr lang="en-US" dirty="0" smtClean="0"/>
              <a:t>SLV</a:t>
            </a:r>
            <a:endParaRPr lang="en-US" dirty="0"/>
          </a:p>
          <a:p>
            <a:pPr marL="0" indent="0">
              <a:buNone/>
            </a:pPr>
            <a:r>
              <a:rPr lang="en-US" dirty="0" smtClean="0"/>
              <a:t>IGG heavy chain: 	     </a:t>
            </a:r>
            <a:r>
              <a:rPr lang="en-US" dirty="0" smtClean="0">
                <a:solidFill>
                  <a:srgbClr val="FF0000"/>
                </a:solidFill>
              </a:rPr>
              <a:t>G</a:t>
            </a:r>
            <a:r>
              <a:rPr lang="en-US" dirty="0" smtClean="0"/>
              <a:t>YSS</a:t>
            </a:r>
            <a:r>
              <a:rPr lang="en-US" dirty="0" smtClean="0">
                <a:solidFill>
                  <a:srgbClr val="FF0000"/>
                </a:solidFill>
              </a:rPr>
              <a:t>G</a:t>
            </a:r>
            <a:r>
              <a:rPr lang="en-US" dirty="0" smtClean="0"/>
              <a:t>C</a:t>
            </a:r>
            <a:r>
              <a:rPr lang="en-US" dirty="0" smtClean="0">
                <a:solidFill>
                  <a:srgbClr val="FF0000"/>
                </a:solidFill>
              </a:rPr>
              <a:t>G</a:t>
            </a:r>
            <a:r>
              <a:rPr lang="en-US" dirty="0" smtClean="0"/>
              <a:t>YW</a:t>
            </a:r>
            <a:r>
              <a:rPr lang="en-US" dirty="0" smtClean="0">
                <a:solidFill>
                  <a:srgbClr val="FF0000"/>
                </a:solidFill>
              </a:rPr>
              <a:t>G</a:t>
            </a:r>
            <a:r>
              <a:rPr lang="en-US" dirty="0" smtClean="0"/>
              <a:t>Q</a:t>
            </a:r>
            <a:r>
              <a:rPr lang="en-US" dirty="0" smtClean="0">
                <a:solidFill>
                  <a:srgbClr val="FF0000"/>
                </a:solidFill>
              </a:rPr>
              <a:t>G</a:t>
            </a:r>
            <a:r>
              <a:rPr lang="en-US" dirty="0" smtClean="0"/>
              <a:t>TLV</a:t>
            </a:r>
          </a:p>
          <a:p>
            <a:r>
              <a:rPr lang="en-US" dirty="0" smtClean="0"/>
              <a:t>Lots of </a:t>
            </a:r>
            <a:r>
              <a:rPr lang="en-US" dirty="0" err="1" smtClean="0"/>
              <a:t>glycines</a:t>
            </a:r>
            <a:r>
              <a:rPr lang="en-US" dirty="0" smtClean="0"/>
              <a:t>! – These could get displaced by glyphosate during protein synthesis!!</a:t>
            </a:r>
          </a:p>
          <a:p>
            <a:r>
              <a:rPr lang="en-US" dirty="0" smtClean="0"/>
              <a:t>Likely to disrupt protein folding and cause resistance to breakdown</a:t>
            </a:r>
          </a:p>
          <a:p>
            <a:pPr marL="0" indent="0">
              <a:buNone/>
            </a:pPr>
            <a:r>
              <a:rPr lang="en-US" dirty="0" smtClean="0">
                <a:sym typeface="Wingdings"/>
              </a:rPr>
              <a:t>	 Autoimmune reaction to similar protein (IGG heavy chain)</a:t>
            </a:r>
            <a:endParaRPr lang="en-US" dirty="0"/>
          </a:p>
        </p:txBody>
      </p:sp>
    </p:spTree>
    <p:extLst>
      <p:ext uri="{BB962C8B-B14F-4D97-AF65-F5344CB8AC3E}">
        <p14:creationId xmlns:p14="http://schemas.microsoft.com/office/powerpoint/2010/main" val="21471228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600200"/>
            <a:ext cx="8483600" cy="4525963"/>
          </a:xfrm>
        </p:spPr>
        <p:txBody>
          <a:bodyPr>
            <a:normAutofit lnSpcReduction="10000"/>
          </a:bodyPr>
          <a:lstStyle/>
          <a:p>
            <a:r>
              <a:rPr lang="en-US" dirty="0" smtClean="0"/>
              <a:t>Introduction</a:t>
            </a:r>
          </a:p>
          <a:p>
            <a:r>
              <a:rPr lang="en-US" dirty="0" smtClean="0"/>
              <a:t>Glyphosate displacing glycine in protein synthesis</a:t>
            </a:r>
          </a:p>
          <a:p>
            <a:r>
              <a:rPr lang="en-US" dirty="0" smtClean="0"/>
              <a:t>Glyphosate and </a:t>
            </a:r>
            <a:r>
              <a:rPr lang="en-US" dirty="0" err="1"/>
              <a:t>Z</a:t>
            </a:r>
            <a:r>
              <a:rPr lang="en-US" dirty="0" err="1" smtClean="0"/>
              <a:t>ika</a:t>
            </a:r>
            <a:endParaRPr lang="en-US" dirty="0" smtClean="0"/>
          </a:p>
          <a:p>
            <a:r>
              <a:rPr lang="en-US" dirty="0" smtClean="0"/>
              <a:t>Glyphosate, folic acid and </a:t>
            </a:r>
            <a:r>
              <a:rPr lang="en-US" dirty="0" err="1" smtClean="0"/>
              <a:t>pyriproxifen</a:t>
            </a:r>
            <a:endParaRPr lang="en-US" dirty="0" smtClean="0"/>
          </a:p>
          <a:p>
            <a:r>
              <a:rPr lang="en-US" dirty="0" smtClean="0"/>
              <a:t>A role for vaccines</a:t>
            </a:r>
          </a:p>
          <a:p>
            <a:r>
              <a:rPr lang="en-US" dirty="0" smtClean="0"/>
              <a:t>A role for </a:t>
            </a:r>
            <a:r>
              <a:rPr lang="en-US" dirty="0" err="1" smtClean="0"/>
              <a:t>glufosinate</a:t>
            </a:r>
            <a:r>
              <a:rPr lang="en-US" dirty="0" smtClean="0"/>
              <a:t> (Liberty herbicide)</a:t>
            </a:r>
          </a:p>
          <a:p>
            <a:r>
              <a:rPr lang="en-US" dirty="0" smtClean="0"/>
              <a:t>Summary</a:t>
            </a:r>
          </a:p>
          <a:p>
            <a:endParaRPr lang="en-US" dirty="0" smtClean="0"/>
          </a:p>
          <a:p>
            <a:endParaRPr lang="en-US" dirty="0" smtClean="0"/>
          </a:p>
          <a:p>
            <a:endParaRPr lang="en-US" dirty="0"/>
          </a:p>
        </p:txBody>
      </p:sp>
    </p:spTree>
    <p:extLst>
      <p:ext uri="{BB962C8B-B14F-4D97-AF65-F5344CB8AC3E}">
        <p14:creationId xmlns:p14="http://schemas.microsoft.com/office/powerpoint/2010/main" val="24068829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Zika</a:t>
            </a:r>
            <a:r>
              <a:rPr lang="en-US" b="1" dirty="0" smtClean="0"/>
              <a:t> and Protein </a:t>
            </a:r>
            <a:r>
              <a:rPr lang="en-US" b="1" dirty="0"/>
              <a:t>M</a:t>
            </a:r>
            <a:r>
              <a:rPr lang="en-US" b="1" dirty="0" smtClean="0"/>
              <a:t>imicry</a:t>
            </a:r>
            <a:endParaRPr lang="en-US" b="1" dirty="0"/>
          </a:p>
        </p:txBody>
      </p:sp>
      <p:sp>
        <p:nvSpPr>
          <p:cNvPr id="3" name="Content Placeholder 2"/>
          <p:cNvSpPr>
            <a:spLocks noGrp="1"/>
          </p:cNvSpPr>
          <p:nvPr>
            <p:ph idx="1"/>
          </p:nvPr>
        </p:nvSpPr>
        <p:spPr>
          <a:xfrm>
            <a:off x="201576" y="1600200"/>
            <a:ext cx="8708092" cy="4525963"/>
          </a:xfrm>
        </p:spPr>
        <p:txBody>
          <a:bodyPr>
            <a:normAutofit fontScale="92500" lnSpcReduction="20000"/>
          </a:bodyPr>
          <a:lstStyle/>
          <a:p>
            <a:pPr marL="0" indent="0">
              <a:buNone/>
            </a:pPr>
            <a:r>
              <a:rPr lang="en-US" dirty="0" smtClean="0"/>
              <a:t>Studies from the Vaccine </a:t>
            </a:r>
            <a:r>
              <a:rPr lang="en-US" dirty="0"/>
              <a:t>Induced Immunological Damage (</a:t>
            </a:r>
            <a:r>
              <a:rPr lang="en-US" dirty="0" smtClean="0"/>
              <a:t>VIID</a:t>
            </a:r>
            <a:r>
              <a:rPr lang="en-US" dirty="0"/>
              <a:t>) </a:t>
            </a:r>
            <a:r>
              <a:rPr lang="en-US" dirty="0" smtClean="0"/>
              <a:t>Program</a:t>
            </a:r>
          </a:p>
          <a:p>
            <a:pPr marL="0" indent="0">
              <a:buNone/>
            </a:pPr>
            <a:r>
              <a:rPr lang="en-US" dirty="0" err="1" smtClean="0"/>
              <a:t>Zika</a:t>
            </a:r>
            <a:r>
              <a:rPr lang="en-US" dirty="0" smtClean="0"/>
              <a:t> E Protein: </a:t>
            </a:r>
            <a:r>
              <a:rPr lang="en-US" dirty="0"/>
              <a:t>	</a:t>
            </a:r>
            <a:r>
              <a:rPr lang="en-US" dirty="0" smtClean="0"/>
              <a:t>	</a:t>
            </a:r>
            <a:r>
              <a:rPr lang="en-US" dirty="0" smtClean="0">
                <a:solidFill>
                  <a:srgbClr val="FF0000"/>
                </a:solidFill>
              </a:rPr>
              <a:t>G</a:t>
            </a:r>
            <a:r>
              <a:rPr lang="en-US" dirty="0" smtClean="0"/>
              <a:t>W</a:t>
            </a:r>
            <a:r>
              <a:rPr lang="en-US" dirty="0" smtClean="0">
                <a:solidFill>
                  <a:srgbClr val="FF0000"/>
                </a:solidFill>
              </a:rPr>
              <a:t>G</a:t>
            </a:r>
            <a:r>
              <a:rPr lang="en-US" dirty="0" smtClean="0"/>
              <a:t>N</a:t>
            </a:r>
            <a:r>
              <a:rPr lang="en-US" dirty="0" smtClean="0">
                <a:solidFill>
                  <a:srgbClr val="FF0000"/>
                </a:solidFill>
              </a:rPr>
              <a:t>G</a:t>
            </a:r>
            <a:r>
              <a:rPr lang="en-US" dirty="0" smtClean="0"/>
              <a:t>C</a:t>
            </a:r>
            <a:r>
              <a:rPr lang="en-US" dirty="0" smtClean="0">
                <a:solidFill>
                  <a:srgbClr val="FF0000"/>
                </a:solidFill>
              </a:rPr>
              <a:t>G</a:t>
            </a:r>
            <a:r>
              <a:rPr lang="en-US" dirty="0" smtClean="0"/>
              <a:t>LF</a:t>
            </a:r>
            <a:r>
              <a:rPr lang="en-US" dirty="0" smtClean="0">
                <a:solidFill>
                  <a:srgbClr val="FF0000"/>
                </a:solidFill>
              </a:rPr>
              <a:t>G</a:t>
            </a:r>
            <a:r>
              <a:rPr lang="en-US" dirty="0" smtClean="0"/>
              <a:t>K</a:t>
            </a:r>
            <a:r>
              <a:rPr lang="en-US" dirty="0" smtClean="0">
                <a:solidFill>
                  <a:srgbClr val="FF0000"/>
                </a:solidFill>
              </a:rPr>
              <a:t>G</a:t>
            </a:r>
            <a:r>
              <a:rPr lang="en-US" dirty="0" smtClean="0"/>
              <a:t>SLV</a:t>
            </a:r>
            <a:endParaRPr lang="en-US" dirty="0"/>
          </a:p>
          <a:p>
            <a:pPr marL="0" indent="0">
              <a:buNone/>
            </a:pPr>
            <a:r>
              <a:rPr lang="en-US" dirty="0" smtClean="0"/>
              <a:t>IGG heavy chain: 	     </a:t>
            </a:r>
            <a:r>
              <a:rPr lang="en-US" dirty="0" smtClean="0">
                <a:solidFill>
                  <a:srgbClr val="FF0000"/>
                </a:solidFill>
              </a:rPr>
              <a:t>G</a:t>
            </a:r>
            <a:r>
              <a:rPr lang="en-US" dirty="0" smtClean="0"/>
              <a:t>YSS</a:t>
            </a:r>
            <a:r>
              <a:rPr lang="en-US" dirty="0" smtClean="0">
                <a:solidFill>
                  <a:srgbClr val="FF0000"/>
                </a:solidFill>
              </a:rPr>
              <a:t>G</a:t>
            </a:r>
            <a:r>
              <a:rPr lang="en-US" dirty="0" smtClean="0"/>
              <a:t>C</a:t>
            </a:r>
            <a:r>
              <a:rPr lang="en-US" dirty="0" smtClean="0">
                <a:solidFill>
                  <a:srgbClr val="FF0000"/>
                </a:solidFill>
              </a:rPr>
              <a:t>G</a:t>
            </a:r>
            <a:r>
              <a:rPr lang="en-US" dirty="0" smtClean="0"/>
              <a:t>YW</a:t>
            </a:r>
            <a:r>
              <a:rPr lang="en-US" dirty="0" smtClean="0">
                <a:solidFill>
                  <a:srgbClr val="FF0000"/>
                </a:solidFill>
              </a:rPr>
              <a:t>G</a:t>
            </a:r>
            <a:r>
              <a:rPr lang="en-US" dirty="0" smtClean="0"/>
              <a:t>Q</a:t>
            </a:r>
            <a:r>
              <a:rPr lang="en-US" dirty="0" smtClean="0">
                <a:solidFill>
                  <a:srgbClr val="FF0000"/>
                </a:solidFill>
              </a:rPr>
              <a:t>G</a:t>
            </a:r>
            <a:r>
              <a:rPr lang="en-US" dirty="0" smtClean="0"/>
              <a:t>TLV</a:t>
            </a:r>
          </a:p>
          <a:p>
            <a:r>
              <a:rPr lang="en-US" dirty="0" smtClean="0"/>
              <a:t>Lots of </a:t>
            </a:r>
            <a:r>
              <a:rPr lang="en-US" dirty="0" err="1" smtClean="0"/>
              <a:t>glycines</a:t>
            </a:r>
            <a:r>
              <a:rPr lang="en-US" dirty="0" smtClean="0"/>
              <a:t>! – These could get displaced by glyphosate during protein synthesis!!</a:t>
            </a:r>
          </a:p>
          <a:p>
            <a:r>
              <a:rPr lang="en-US" dirty="0" smtClean="0"/>
              <a:t>Likely to disrupt protein folding and cause resistance to breakdown</a:t>
            </a:r>
          </a:p>
          <a:p>
            <a:pPr marL="0" indent="0">
              <a:buNone/>
            </a:pPr>
            <a:r>
              <a:rPr lang="en-US" dirty="0" smtClean="0">
                <a:sym typeface="Wingdings"/>
              </a:rPr>
              <a:t>	 Autoimmune reaction to similar protein (IGG heavy chain)</a:t>
            </a:r>
            <a:endParaRPr lang="en-US" dirty="0"/>
          </a:p>
        </p:txBody>
      </p:sp>
      <p:sp>
        <p:nvSpPr>
          <p:cNvPr id="4" name="TextBox 3"/>
          <p:cNvSpPr txBox="1"/>
          <p:nvPr/>
        </p:nvSpPr>
        <p:spPr>
          <a:xfrm>
            <a:off x="135467" y="2402416"/>
            <a:ext cx="8737600" cy="2062103"/>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smtClean="0"/>
              <a:t>A </a:t>
            </a:r>
            <a:r>
              <a:rPr lang="en-US" sz="3200" dirty="0" err="1" smtClean="0"/>
              <a:t>Zika</a:t>
            </a:r>
            <a:r>
              <a:rPr lang="en-US" sz="3200" dirty="0" smtClean="0"/>
              <a:t> virus growing in a GMO mosquito is likely to end up with glyphosate in its proteins</a:t>
            </a:r>
          </a:p>
          <a:p>
            <a:pPr algn="ctr"/>
            <a:endParaRPr lang="en-US" sz="3200" dirty="0"/>
          </a:p>
        </p:txBody>
      </p:sp>
    </p:spTree>
    <p:extLst>
      <p:ext uri="{BB962C8B-B14F-4D97-AF65-F5344CB8AC3E}">
        <p14:creationId xmlns:p14="http://schemas.microsoft.com/office/powerpoint/2010/main" val="37297052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Chromosomal Breakage Syndrome With Profound </a:t>
            </a:r>
            <a:r>
              <a:rPr lang="en-US" b="1" dirty="0" smtClean="0"/>
              <a:t>Immunodeficiency</a:t>
            </a:r>
            <a:r>
              <a:rPr lang="en-US"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Chromosomal Breakage Syndrome: case study</a:t>
            </a:r>
          </a:p>
          <a:p>
            <a:r>
              <a:rPr lang="en-US" dirty="0" smtClean="0"/>
              <a:t>Spontaneous chromosomal breaks, gaps and rearrangements in T-cells </a:t>
            </a:r>
          </a:p>
          <a:p>
            <a:r>
              <a:rPr lang="en-US" dirty="0" smtClean="0"/>
              <a:t>Failure to thrive, </a:t>
            </a:r>
            <a:r>
              <a:rPr lang="en-US" i="1" dirty="0" smtClean="0">
                <a:solidFill>
                  <a:srgbClr val="FF0000"/>
                </a:solidFill>
              </a:rPr>
              <a:t>microcephaly</a:t>
            </a:r>
            <a:r>
              <a:rPr lang="en-US" dirty="0" smtClean="0"/>
              <a:t>, immune deficiency, neurological abnormalities	</a:t>
            </a:r>
          </a:p>
          <a:p>
            <a:r>
              <a:rPr lang="en-US" i="1" dirty="0" smtClean="0">
                <a:solidFill>
                  <a:srgbClr val="FF0000"/>
                </a:solidFill>
              </a:rPr>
              <a:t>Very low levels of </a:t>
            </a:r>
            <a:r>
              <a:rPr lang="en-US" i="1" dirty="0" err="1" smtClean="0">
                <a:solidFill>
                  <a:srgbClr val="FF0000"/>
                </a:solidFill>
              </a:rPr>
              <a:t>immunoglobulins</a:t>
            </a:r>
            <a:endParaRPr lang="en-US" i="1" dirty="0">
              <a:solidFill>
                <a:srgbClr val="FF0000"/>
              </a:solidFill>
            </a:endParaRPr>
          </a:p>
        </p:txBody>
      </p:sp>
      <p:sp>
        <p:nvSpPr>
          <p:cNvPr id="4" name="TextBox 3"/>
          <p:cNvSpPr txBox="1"/>
          <p:nvPr/>
        </p:nvSpPr>
        <p:spPr>
          <a:xfrm>
            <a:off x="2520028" y="6336596"/>
            <a:ext cx="6166772" cy="461665"/>
          </a:xfrm>
          <a:prstGeom prst="rect">
            <a:avLst/>
          </a:prstGeom>
          <a:noFill/>
        </p:spPr>
        <p:txBody>
          <a:bodyPr wrap="none" rtlCol="0">
            <a:spAutoFit/>
          </a:bodyPr>
          <a:lstStyle/>
          <a:p>
            <a:r>
              <a:rPr lang="nb-NO" sz="2400" dirty="0">
                <a:solidFill>
                  <a:srgbClr val="FF0000"/>
                </a:solidFill>
              </a:rPr>
              <a:t>*</a:t>
            </a:r>
            <a:r>
              <a:rPr lang="nb-NO" sz="2400" dirty="0"/>
              <a:t>ME Conley et al., Blood 1986;67(5):1251-1256.</a:t>
            </a:r>
            <a:endParaRPr lang="en-US" sz="2400" dirty="0"/>
          </a:p>
        </p:txBody>
      </p:sp>
    </p:spTree>
    <p:extLst>
      <p:ext uri="{BB962C8B-B14F-4D97-AF65-F5344CB8AC3E}">
        <p14:creationId xmlns:p14="http://schemas.microsoft.com/office/powerpoint/2010/main" val="29488449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Chromosomal Breakage Syndrome With Profound </a:t>
            </a:r>
            <a:r>
              <a:rPr lang="en-US" b="1" dirty="0" smtClean="0"/>
              <a:t>Immunodeficiency</a:t>
            </a:r>
            <a:r>
              <a:rPr lang="en-US"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Chromosomal Breakage Syndrome: case study</a:t>
            </a:r>
          </a:p>
          <a:p>
            <a:r>
              <a:rPr lang="en-US" dirty="0" smtClean="0"/>
              <a:t>Spontaneous chromosomal breaks, gaps and rearrangements in T-cells</a:t>
            </a:r>
          </a:p>
          <a:p>
            <a:r>
              <a:rPr lang="en-US" dirty="0" smtClean="0"/>
              <a:t>Failure to thrive, microcephaly, immune deficiency, neurological abnormalities	</a:t>
            </a:r>
          </a:p>
          <a:p>
            <a:r>
              <a:rPr lang="en-US" i="1" dirty="0" smtClean="0">
                <a:solidFill>
                  <a:srgbClr val="FF0000"/>
                </a:solidFill>
              </a:rPr>
              <a:t>Very low levels of </a:t>
            </a:r>
            <a:r>
              <a:rPr lang="en-US" i="1" dirty="0" err="1" smtClean="0">
                <a:solidFill>
                  <a:srgbClr val="FF0000"/>
                </a:solidFill>
              </a:rPr>
              <a:t>immunoglobulins</a:t>
            </a:r>
            <a:endParaRPr lang="en-US" i="1" dirty="0">
              <a:solidFill>
                <a:srgbClr val="FF0000"/>
              </a:solidFill>
            </a:endParaRPr>
          </a:p>
        </p:txBody>
      </p:sp>
      <p:sp>
        <p:nvSpPr>
          <p:cNvPr id="4" name="TextBox 3"/>
          <p:cNvSpPr txBox="1"/>
          <p:nvPr/>
        </p:nvSpPr>
        <p:spPr>
          <a:xfrm>
            <a:off x="2520028" y="6336596"/>
            <a:ext cx="6166772" cy="461665"/>
          </a:xfrm>
          <a:prstGeom prst="rect">
            <a:avLst/>
          </a:prstGeom>
          <a:noFill/>
        </p:spPr>
        <p:txBody>
          <a:bodyPr wrap="none" rtlCol="0">
            <a:spAutoFit/>
          </a:bodyPr>
          <a:lstStyle/>
          <a:p>
            <a:r>
              <a:rPr lang="nb-NO" sz="2400" dirty="0">
                <a:solidFill>
                  <a:srgbClr val="FF0000"/>
                </a:solidFill>
              </a:rPr>
              <a:t>*</a:t>
            </a:r>
            <a:r>
              <a:rPr lang="nb-NO" sz="2400" dirty="0"/>
              <a:t>ME Conley et al., Blood 1986;67(5):1251-1256.</a:t>
            </a:r>
            <a:endParaRPr lang="en-US" sz="2400" dirty="0"/>
          </a:p>
        </p:txBody>
      </p:sp>
      <p:sp>
        <p:nvSpPr>
          <p:cNvPr id="5" name="TextBox 4"/>
          <p:cNvSpPr txBox="1"/>
          <p:nvPr/>
        </p:nvSpPr>
        <p:spPr>
          <a:xfrm>
            <a:off x="135467" y="2402416"/>
            <a:ext cx="8737600" cy="3046988"/>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smtClean="0"/>
              <a:t>Suggests a link between microcephaly and low </a:t>
            </a:r>
            <a:r>
              <a:rPr lang="en-US" sz="3200" dirty="0" err="1" smtClean="0"/>
              <a:t>immunoglobulins</a:t>
            </a:r>
            <a:r>
              <a:rPr lang="en-US" sz="3200" dirty="0" smtClean="0"/>
              <a:t> which can arise because of         an autoimmune response to IGG heavy chain         via </a:t>
            </a:r>
            <a:r>
              <a:rPr lang="en-US" sz="3200" dirty="0" err="1" smtClean="0"/>
              <a:t>Zika</a:t>
            </a:r>
            <a:r>
              <a:rPr lang="en-US" sz="3200" dirty="0" smtClean="0"/>
              <a:t> protein mimicry </a:t>
            </a:r>
          </a:p>
          <a:p>
            <a:pPr algn="ctr"/>
            <a:endParaRPr lang="en-US" sz="3200" dirty="0"/>
          </a:p>
        </p:txBody>
      </p:sp>
    </p:spTree>
    <p:extLst>
      <p:ext uri="{BB962C8B-B14F-4D97-AF65-F5344CB8AC3E}">
        <p14:creationId xmlns:p14="http://schemas.microsoft.com/office/powerpoint/2010/main" val="1286120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PNKP &amp; Microcephaly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fontScale="92500"/>
          </a:bodyPr>
          <a:lstStyle/>
          <a:p>
            <a:r>
              <a:rPr lang="en-US" dirty="0" smtClean="0"/>
              <a:t>The body relies on DNA repair mechanisms to repair chromosomal breaks and errors</a:t>
            </a:r>
          </a:p>
          <a:p>
            <a:r>
              <a:rPr lang="en-US" dirty="0"/>
              <a:t>PNKP is intimately involved in DNA repair</a:t>
            </a:r>
          </a:p>
          <a:p>
            <a:pPr lvl="1"/>
            <a:r>
              <a:rPr lang="en-US" dirty="0" smtClean="0"/>
              <a:t>PNKP is both a phosphatase and a kinase: it takes away and adds phosphate groups to DNA</a:t>
            </a:r>
          </a:p>
          <a:p>
            <a:r>
              <a:rPr lang="en-US" dirty="0" smtClean="0"/>
              <a:t>Mutations </a:t>
            </a:r>
            <a:r>
              <a:rPr lang="en-US" dirty="0"/>
              <a:t>in PNKP have been shown to cause microcephaly, seizures </a:t>
            </a:r>
            <a:r>
              <a:rPr lang="en-US" dirty="0" smtClean="0"/>
              <a:t>and defective </a:t>
            </a:r>
            <a:r>
              <a:rPr lang="en-US" dirty="0"/>
              <a:t>DNA </a:t>
            </a:r>
            <a:r>
              <a:rPr lang="en-US" dirty="0" smtClean="0"/>
              <a:t>repair </a:t>
            </a:r>
          </a:p>
          <a:p>
            <a:r>
              <a:rPr lang="en-US" dirty="0" smtClean="0"/>
              <a:t>Glyphosate substitution for conserved </a:t>
            </a:r>
            <a:r>
              <a:rPr lang="en-US" dirty="0" err="1" smtClean="0"/>
              <a:t>glycines</a:t>
            </a:r>
            <a:r>
              <a:rPr lang="en-US" dirty="0" smtClean="0"/>
              <a:t> in PNKP would disrupt both of its activities</a:t>
            </a:r>
            <a:endParaRPr lang="en-US" dirty="0"/>
          </a:p>
        </p:txBody>
      </p:sp>
      <p:sp>
        <p:nvSpPr>
          <p:cNvPr id="4" name="TextBox 3"/>
          <p:cNvSpPr txBox="1"/>
          <p:nvPr/>
        </p:nvSpPr>
        <p:spPr>
          <a:xfrm>
            <a:off x="1048196" y="6308755"/>
            <a:ext cx="7510139" cy="830997"/>
          </a:xfrm>
          <a:prstGeom prst="rect">
            <a:avLst/>
          </a:prstGeom>
          <a:noFill/>
        </p:spPr>
        <p:txBody>
          <a:bodyPr wrap="none" rtlCol="0">
            <a:spAutoFit/>
          </a:bodyPr>
          <a:lstStyle/>
          <a:p>
            <a:r>
              <a:rPr lang="da-DK" sz="2400" dirty="0">
                <a:solidFill>
                  <a:srgbClr val="FF0000"/>
                </a:solidFill>
              </a:rPr>
              <a:t>*</a:t>
            </a:r>
            <a:r>
              <a:rPr lang="da-DK" sz="2400" dirty="0"/>
              <a:t>JJ Reynolds et al., </a:t>
            </a:r>
            <a:r>
              <a:rPr lang="da-DK" sz="2400" dirty="0" err="1"/>
              <a:t>Nucleic</a:t>
            </a:r>
            <a:r>
              <a:rPr lang="da-DK" sz="2400" dirty="0"/>
              <a:t> </a:t>
            </a:r>
            <a:r>
              <a:rPr lang="da-DK" sz="2400" dirty="0" err="1"/>
              <a:t>Acids</a:t>
            </a:r>
            <a:r>
              <a:rPr lang="da-DK" sz="2400" dirty="0"/>
              <a:t> Res 2012;40(14):6608-19. </a:t>
            </a:r>
          </a:p>
          <a:p>
            <a:endParaRPr lang="en-US" sz="2400" dirty="0"/>
          </a:p>
        </p:txBody>
      </p:sp>
    </p:spTree>
    <p:extLst>
      <p:ext uri="{BB962C8B-B14F-4D97-AF65-F5344CB8AC3E}">
        <p14:creationId xmlns:p14="http://schemas.microsoft.com/office/powerpoint/2010/main" val="11382141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317477" y="2218450"/>
            <a:ext cx="6509114"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Folic Acid</a:t>
            </a:r>
          </a:p>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and </a:t>
            </a:r>
            <a:r>
              <a:rPr lang="en-US" sz="5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Pyriproxifen</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197758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561"/>
            <a:ext cx="8412152" cy="2325118"/>
          </a:xfrm>
        </p:spPr>
        <p:txBody>
          <a:bodyPr>
            <a:normAutofit fontScale="90000"/>
          </a:bodyPr>
          <a:lstStyle/>
          <a:p>
            <a:r>
              <a:rPr lang="en-US" b="1" dirty="0" smtClean="0"/>
              <a:t>“Glyphosate</a:t>
            </a:r>
            <a:r>
              <a:rPr lang="en-US" b="1" dirty="0"/>
              <a:t>-Based Herbicides Produce </a:t>
            </a:r>
            <a:r>
              <a:rPr lang="en-US" b="1" dirty="0" err="1"/>
              <a:t>Teratogenic</a:t>
            </a:r>
            <a:r>
              <a:rPr lang="en-US" b="1" dirty="0"/>
              <a:t> Effects on Vertebrates by Impairing Retinoic Acid </a:t>
            </a:r>
            <a:r>
              <a:rPr lang="en-US" b="1" dirty="0" smtClean="0"/>
              <a:t>Signaling”</a:t>
            </a:r>
            <a:r>
              <a:rPr lang="en-US" b="1" dirty="0" smtClean="0">
                <a:solidFill>
                  <a:srgbClr val="FF0000"/>
                </a:solidFill>
              </a:rPr>
              <a:t>*</a:t>
            </a:r>
            <a:r>
              <a:rPr lang="en-US" b="1" dirty="0"/>
              <a:t/>
            </a:r>
            <a:br>
              <a:rPr lang="en-US" b="1" dirty="0"/>
            </a:br>
            <a:endParaRPr lang="en-US" dirty="0"/>
          </a:p>
        </p:txBody>
      </p:sp>
      <p:pic>
        <p:nvPicPr>
          <p:cNvPr id="5" name="Content Placeholder 4" descr="glyphosate_retinoic_acid.gif"/>
          <p:cNvPicPr>
            <a:picLocks noGrp="1" noChangeAspect="1"/>
          </p:cNvPicPr>
          <p:nvPr>
            <p:ph idx="1"/>
          </p:nvPr>
        </p:nvPicPr>
        <p:blipFill>
          <a:blip r:embed="rId2">
            <a:extLst>
              <a:ext uri="{28A0092B-C50C-407E-A947-70E740481C1C}">
                <a14:useLocalDpi xmlns:a14="http://schemas.microsoft.com/office/drawing/2010/main" val="0"/>
              </a:ext>
            </a:extLst>
          </a:blip>
          <a:srcRect l="-9253" r="-9253"/>
          <a:stretch>
            <a:fillRect/>
          </a:stretch>
        </p:blipFill>
        <p:spPr>
          <a:xfrm>
            <a:off x="457200" y="2325119"/>
            <a:ext cx="8229600" cy="3097212"/>
          </a:xfrm>
        </p:spPr>
      </p:pic>
      <p:sp>
        <p:nvSpPr>
          <p:cNvPr id="4" name="TextBox 3"/>
          <p:cNvSpPr txBox="1"/>
          <p:nvPr/>
        </p:nvSpPr>
        <p:spPr>
          <a:xfrm>
            <a:off x="1253198" y="6396335"/>
            <a:ext cx="7890802" cy="461665"/>
          </a:xfrm>
          <a:prstGeom prst="rect">
            <a:avLst/>
          </a:prstGeom>
          <a:noFill/>
        </p:spPr>
        <p:txBody>
          <a:bodyPr wrap="none" rtlCol="0">
            <a:spAutoFit/>
          </a:bodyPr>
          <a:lstStyle/>
          <a:p>
            <a:r>
              <a:rPr lang="fr-FR" sz="2400" dirty="0">
                <a:solidFill>
                  <a:srgbClr val="FF0000"/>
                </a:solidFill>
              </a:rPr>
              <a:t>*</a:t>
            </a:r>
            <a:r>
              <a:rPr lang="fr-FR" sz="2400" dirty="0"/>
              <a:t>A Paganelli et al., </a:t>
            </a:r>
            <a:r>
              <a:rPr lang="fr-FR" sz="2400" dirty="0" err="1"/>
              <a:t>Chem</a:t>
            </a:r>
            <a:r>
              <a:rPr lang="fr-FR" sz="2400" dirty="0"/>
              <a:t> </a:t>
            </a:r>
            <a:r>
              <a:rPr lang="fr-FR" sz="2400" dirty="0" err="1"/>
              <a:t>Res</a:t>
            </a:r>
            <a:r>
              <a:rPr lang="fr-FR" sz="2400" dirty="0"/>
              <a:t> </a:t>
            </a:r>
            <a:r>
              <a:rPr lang="fr-FR" sz="2400" dirty="0" err="1"/>
              <a:t>Toxicol</a:t>
            </a:r>
            <a:r>
              <a:rPr lang="fr-FR" sz="2400" dirty="0"/>
              <a:t> 2010; 23(10):1586-1595.</a:t>
            </a:r>
            <a:endParaRPr lang="en-US" sz="2400" dirty="0"/>
          </a:p>
        </p:txBody>
      </p:sp>
      <p:sp>
        <p:nvSpPr>
          <p:cNvPr id="6" name="Freeform 5"/>
          <p:cNvSpPr/>
          <p:nvPr/>
        </p:nvSpPr>
        <p:spPr>
          <a:xfrm>
            <a:off x="6107032" y="3305290"/>
            <a:ext cx="2401209" cy="887388"/>
          </a:xfrm>
          <a:custGeom>
            <a:avLst/>
            <a:gdLst>
              <a:gd name="connsiteX0" fmla="*/ 1290814 w 2401209"/>
              <a:gd name="connsiteY0" fmla="*/ 256 h 887388"/>
              <a:gd name="connsiteX1" fmla="*/ 727 w 2401209"/>
              <a:gd name="connsiteY1" fmla="*/ 483994 h 887388"/>
              <a:gd name="connsiteX2" fmla="*/ 1472233 w 2401209"/>
              <a:gd name="connsiteY2" fmla="*/ 887110 h 887388"/>
              <a:gd name="connsiteX3" fmla="*/ 2399483 w 2401209"/>
              <a:gd name="connsiteY3" fmla="*/ 423527 h 887388"/>
              <a:gd name="connsiteX4" fmla="*/ 1290814 w 2401209"/>
              <a:gd name="connsiteY4" fmla="*/ 256 h 887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09" h="887388">
                <a:moveTo>
                  <a:pt x="1290814" y="256"/>
                </a:moveTo>
                <a:cubicBezTo>
                  <a:pt x="891021" y="10334"/>
                  <a:pt x="-29509" y="336185"/>
                  <a:pt x="727" y="483994"/>
                </a:cubicBezTo>
                <a:cubicBezTo>
                  <a:pt x="30963" y="631803"/>
                  <a:pt x="1072440" y="897188"/>
                  <a:pt x="1472233" y="887110"/>
                </a:cubicBezTo>
                <a:cubicBezTo>
                  <a:pt x="1872026" y="877032"/>
                  <a:pt x="2436439" y="567977"/>
                  <a:pt x="2399483" y="423527"/>
                </a:cubicBezTo>
                <a:cubicBezTo>
                  <a:pt x="2362527" y="279077"/>
                  <a:pt x="1690607" y="-9822"/>
                  <a:pt x="1290814" y="256"/>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43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2156666"/>
          </a:xfrm>
        </p:spPr>
        <p:txBody>
          <a:bodyPr>
            <a:noAutofit/>
          </a:bodyPr>
          <a:lstStyle/>
          <a:p>
            <a:r>
              <a:rPr lang="en-US" sz="3600" b="1" dirty="0" smtClean="0"/>
              <a:t/>
            </a:r>
            <a:br>
              <a:rPr lang="en-US" sz="3600" b="1" dirty="0" smtClean="0"/>
            </a:br>
            <a:r>
              <a:rPr lang="en-US" sz="3600" b="1" dirty="0" smtClean="0"/>
              <a:t>“Neuronal </a:t>
            </a:r>
            <a:r>
              <a:rPr lang="en-US" sz="3600" b="1" dirty="0"/>
              <a:t>development and axon growth are altered by glyphosate through a WNT non-canonical signaling </a:t>
            </a:r>
            <a:r>
              <a:rPr lang="en-US" sz="3600" b="1" dirty="0" smtClean="0"/>
              <a:t>pathway”</a:t>
            </a:r>
            <a:r>
              <a:rPr lang="en-US" sz="3600" b="1" dirty="0" smtClean="0">
                <a:solidFill>
                  <a:srgbClr val="FF0000"/>
                </a:solidFill>
              </a:rPr>
              <a:t>*</a:t>
            </a:r>
            <a:r>
              <a:rPr lang="en-US" sz="3600" b="1" dirty="0"/>
              <a:t/>
            </a:r>
            <a:br>
              <a:rPr lang="en-US" sz="3600" b="1" dirty="0"/>
            </a:b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100795" y="1729030"/>
            <a:ext cx="9232183" cy="2362592"/>
          </a:xfrm>
        </p:spPr>
        <p:txBody>
          <a:bodyPr/>
          <a:lstStyle/>
          <a:p>
            <a:r>
              <a:rPr lang="en-US" dirty="0" smtClean="0"/>
              <a:t>Neurons grown in culture &amp; exposed to glyphosate</a:t>
            </a:r>
          </a:p>
          <a:p>
            <a:r>
              <a:rPr lang="en-US" dirty="0" smtClean="0"/>
              <a:t>“They </a:t>
            </a:r>
            <a:r>
              <a:rPr lang="en-US" dirty="0"/>
              <a:t>elicited shorter and </a:t>
            </a:r>
            <a:r>
              <a:rPr lang="en-US" dirty="0" err="1"/>
              <a:t>unbranched</a:t>
            </a:r>
            <a:r>
              <a:rPr lang="en-US" dirty="0"/>
              <a:t> axons and they also developed less </a:t>
            </a:r>
            <a:r>
              <a:rPr lang="en-US" dirty="0" smtClean="0"/>
              <a:t>complex dendritic arbors compared to controls”</a:t>
            </a:r>
            <a:endParaRPr lang="en-US" dirty="0"/>
          </a:p>
          <a:p>
            <a:endParaRPr lang="en-US" dirty="0"/>
          </a:p>
        </p:txBody>
      </p:sp>
      <p:pic>
        <p:nvPicPr>
          <p:cNvPr id="4" name="Picture 3" descr="neurons_glyphos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877733"/>
            <a:ext cx="5461379" cy="2550851"/>
          </a:xfrm>
          <a:prstGeom prst="rect">
            <a:avLst/>
          </a:prstGeom>
        </p:spPr>
      </p:pic>
      <p:sp>
        <p:nvSpPr>
          <p:cNvPr id="5" name="TextBox 4"/>
          <p:cNvSpPr txBox="1"/>
          <p:nvPr/>
        </p:nvSpPr>
        <p:spPr>
          <a:xfrm>
            <a:off x="4944533" y="4118001"/>
            <a:ext cx="1412203" cy="369332"/>
          </a:xfrm>
          <a:prstGeom prst="rect">
            <a:avLst/>
          </a:prstGeom>
          <a:noFill/>
          <a:ln>
            <a:noFill/>
          </a:ln>
        </p:spPr>
        <p:txBody>
          <a:bodyPr wrap="none" rtlCol="0">
            <a:spAutoFit/>
          </a:bodyPr>
          <a:lstStyle/>
          <a:p>
            <a:r>
              <a:rPr lang="en-US" dirty="0" smtClean="0">
                <a:solidFill>
                  <a:schemeClr val="bg1"/>
                </a:solidFill>
              </a:rPr>
              <a:t>+ Glyphosate</a:t>
            </a:r>
            <a:endParaRPr lang="en-US" dirty="0">
              <a:solidFill>
                <a:schemeClr val="bg1"/>
              </a:solidFill>
            </a:endParaRPr>
          </a:p>
        </p:txBody>
      </p:sp>
      <p:sp>
        <p:nvSpPr>
          <p:cNvPr id="6" name="TextBox 5"/>
          <p:cNvSpPr txBox="1"/>
          <p:nvPr/>
        </p:nvSpPr>
        <p:spPr>
          <a:xfrm>
            <a:off x="2345668" y="6428584"/>
            <a:ext cx="6987310" cy="461665"/>
          </a:xfrm>
          <a:prstGeom prst="rect">
            <a:avLst/>
          </a:prstGeom>
          <a:noFill/>
        </p:spPr>
        <p:txBody>
          <a:bodyPr wrap="none" rtlCol="0">
            <a:spAutoFit/>
          </a:bodyPr>
          <a:lstStyle/>
          <a:p>
            <a:r>
              <a:rPr lang="en-US" sz="2400" dirty="0">
                <a:solidFill>
                  <a:srgbClr val="FF0000"/>
                </a:solidFill>
              </a:rPr>
              <a:t>*</a:t>
            </a:r>
            <a:r>
              <a:rPr lang="en-US" sz="2400" dirty="0"/>
              <a:t>RP </a:t>
            </a:r>
            <a:r>
              <a:rPr lang="en-US" sz="2400" dirty="0" err="1"/>
              <a:t>Coullery</a:t>
            </a:r>
            <a:r>
              <a:rPr lang="en-US" sz="2400" dirty="0"/>
              <a:t> et al., </a:t>
            </a:r>
            <a:r>
              <a:rPr lang="en-US" sz="2400" dirty="0" err="1"/>
              <a:t>NeuroToxicology</a:t>
            </a:r>
            <a:r>
              <a:rPr lang="en-US" sz="2400" dirty="0"/>
              <a:t> 2016;52:150-161.</a:t>
            </a:r>
          </a:p>
        </p:txBody>
      </p:sp>
    </p:spTree>
    <p:extLst>
      <p:ext uri="{BB962C8B-B14F-4D97-AF65-F5344CB8AC3E}">
        <p14:creationId xmlns:p14="http://schemas.microsoft.com/office/powerpoint/2010/main" val="127601735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09668" cy="1143000"/>
          </a:xfrm>
        </p:spPr>
        <p:txBody>
          <a:bodyPr>
            <a:normAutofit fontScale="90000"/>
          </a:bodyPr>
          <a:lstStyle/>
          <a:p>
            <a:r>
              <a:rPr lang="en-US" b="1" dirty="0" smtClean="0"/>
              <a:t>Glyphosate Could Cause Microcephaly through Impaired Methylation Pathway</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Disrupted </a:t>
            </a:r>
            <a:r>
              <a:rPr lang="en-US" dirty="0" err="1" smtClean="0"/>
              <a:t>folate</a:t>
            </a:r>
            <a:r>
              <a:rPr lang="en-US" dirty="0" smtClean="0"/>
              <a:t> one-carbon metabolism (methylation pathway) </a:t>
            </a:r>
          </a:p>
          <a:p>
            <a:pPr lvl="1"/>
            <a:r>
              <a:rPr lang="en-US" dirty="0" err="1" smtClean="0"/>
              <a:t>Folate</a:t>
            </a:r>
            <a:r>
              <a:rPr lang="en-US" dirty="0" smtClean="0"/>
              <a:t> carries the methyl group that </a:t>
            </a:r>
            <a:r>
              <a:rPr lang="en-US" dirty="0" err="1" smtClean="0"/>
              <a:t>methylates</a:t>
            </a:r>
            <a:r>
              <a:rPr lang="en-US" dirty="0" smtClean="0"/>
              <a:t> DNA during development to regulate gene expression</a:t>
            </a:r>
          </a:p>
          <a:p>
            <a:pPr lvl="1"/>
            <a:r>
              <a:rPr lang="en-US" dirty="0" err="1" smtClean="0"/>
              <a:t>Folate</a:t>
            </a:r>
            <a:r>
              <a:rPr lang="en-US" dirty="0" smtClean="0"/>
              <a:t> is produced for the host by gut microbes from the </a:t>
            </a:r>
            <a:r>
              <a:rPr lang="en-US" dirty="0" err="1" smtClean="0"/>
              <a:t>shikimate</a:t>
            </a:r>
            <a:r>
              <a:rPr lang="en-US" dirty="0" smtClean="0"/>
              <a:t> pathway</a:t>
            </a:r>
          </a:p>
          <a:p>
            <a:r>
              <a:rPr lang="en-US" dirty="0" smtClean="0"/>
              <a:t>Methyl group is provided by metabolism of glycine; a critical enzyme in this pathway depends on a glycine-rich region that glyphosate could disrupt</a:t>
            </a:r>
            <a:endParaRPr lang="en-US" dirty="0"/>
          </a:p>
        </p:txBody>
      </p:sp>
    </p:spTree>
    <p:extLst>
      <p:ext uri="{BB962C8B-B14F-4D97-AF65-F5344CB8AC3E}">
        <p14:creationId xmlns:p14="http://schemas.microsoft.com/office/powerpoint/2010/main" val="898142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274638"/>
            <a:ext cx="8923867" cy="1143000"/>
          </a:xfrm>
        </p:spPr>
        <p:txBody>
          <a:bodyPr>
            <a:normAutofit fontScale="90000"/>
          </a:bodyPr>
          <a:lstStyle/>
          <a:p>
            <a:r>
              <a:rPr lang="en-US" b="1" dirty="0" smtClean="0"/>
              <a:t>Folic Acid Fortification/Supplementation: </a:t>
            </a:r>
            <a:br>
              <a:rPr lang="en-US" b="1" dirty="0" smtClean="0"/>
            </a:br>
            <a:r>
              <a:rPr lang="en-US" b="1" dirty="0" smtClean="0"/>
              <a:t>A Bad Idea!</a:t>
            </a:r>
            <a:endParaRPr lang="en-US" b="1" dirty="0"/>
          </a:p>
        </p:txBody>
      </p:sp>
      <p:sp>
        <p:nvSpPr>
          <p:cNvPr id="3" name="Content Placeholder 2"/>
          <p:cNvSpPr>
            <a:spLocks noGrp="1"/>
          </p:cNvSpPr>
          <p:nvPr>
            <p:ph idx="1"/>
          </p:nvPr>
        </p:nvSpPr>
        <p:spPr/>
        <p:txBody>
          <a:bodyPr>
            <a:normAutofit lnSpcReduction="10000"/>
          </a:bodyPr>
          <a:lstStyle/>
          <a:p>
            <a:r>
              <a:rPr lang="en-US" dirty="0" smtClean="0"/>
              <a:t>U.S. started requiring flour to be fortified with folic acid in 1998</a:t>
            </a:r>
          </a:p>
          <a:p>
            <a:r>
              <a:rPr lang="en-US" dirty="0" smtClean="0"/>
              <a:t>Folic acid is a synthetic, </a:t>
            </a:r>
            <a:r>
              <a:rPr lang="en-US" dirty="0" err="1" smtClean="0"/>
              <a:t>unmethylated</a:t>
            </a:r>
            <a:r>
              <a:rPr lang="en-US" dirty="0" smtClean="0"/>
              <a:t>, oxidized form of </a:t>
            </a:r>
            <a:r>
              <a:rPr lang="en-US" dirty="0" err="1" smtClean="0"/>
              <a:t>folate</a:t>
            </a:r>
            <a:endParaRPr lang="en-US" dirty="0" smtClean="0"/>
          </a:p>
          <a:p>
            <a:pPr lvl="1"/>
            <a:r>
              <a:rPr lang="en-US" dirty="0" smtClean="0"/>
              <a:t>This stresses the liver, causing </a:t>
            </a:r>
            <a:r>
              <a:rPr lang="en-US" dirty="0" err="1" smtClean="0"/>
              <a:t>gluthathione</a:t>
            </a:r>
            <a:r>
              <a:rPr lang="en-US" dirty="0" smtClean="0"/>
              <a:t> loss and loss of methyl groups</a:t>
            </a:r>
          </a:p>
          <a:p>
            <a:pPr lvl="1"/>
            <a:r>
              <a:rPr lang="en-US" dirty="0" smtClean="0"/>
              <a:t>Excess folic acid during pregnancy ends up in the blood stream and binds to the fetal </a:t>
            </a:r>
            <a:r>
              <a:rPr lang="en-US" dirty="0" err="1" smtClean="0"/>
              <a:t>folate</a:t>
            </a:r>
            <a:r>
              <a:rPr lang="en-US" dirty="0" smtClean="0"/>
              <a:t> </a:t>
            </a:r>
            <a:r>
              <a:rPr lang="en-US" dirty="0" smtClean="0"/>
              <a:t>receptors in the brain, </a:t>
            </a:r>
            <a:r>
              <a:rPr lang="en-US" dirty="0" smtClean="0"/>
              <a:t>causing cerebral </a:t>
            </a:r>
            <a:r>
              <a:rPr lang="en-US" dirty="0" err="1" smtClean="0"/>
              <a:t>folate</a:t>
            </a:r>
            <a:r>
              <a:rPr lang="en-US" dirty="0" smtClean="0"/>
              <a:t> deficiency! </a:t>
            </a:r>
            <a:endParaRPr lang="en-US" dirty="0"/>
          </a:p>
        </p:txBody>
      </p:sp>
    </p:spTree>
    <p:extLst>
      <p:ext uri="{BB962C8B-B14F-4D97-AF65-F5344CB8AC3E}">
        <p14:creationId xmlns:p14="http://schemas.microsoft.com/office/powerpoint/2010/main" val="20681222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493"/>
            <a:ext cx="8229600" cy="1143000"/>
          </a:xfrm>
        </p:spPr>
        <p:txBody>
          <a:bodyPr/>
          <a:lstStyle/>
          <a:p>
            <a:r>
              <a:rPr lang="en-US" b="1" dirty="0" smtClean="0"/>
              <a:t>Glyphosate and Anencephaly</a:t>
            </a:r>
            <a:r>
              <a:rPr lang="en-US" b="1" dirty="0" smtClean="0">
                <a:solidFill>
                  <a:srgbClr val="FF0000"/>
                </a:solidFill>
              </a:rPr>
              <a:t>*</a:t>
            </a:r>
            <a:endParaRPr lang="en-US" b="1" dirty="0">
              <a:solidFill>
                <a:srgbClr val="FF0000"/>
              </a:solidFill>
            </a:endParaRPr>
          </a:p>
        </p:txBody>
      </p:sp>
      <p:pic>
        <p:nvPicPr>
          <p:cNvPr id="4" name="Content Placeholder 3" descr="anencephaly.jpg"/>
          <p:cNvPicPr>
            <a:picLocks noGrp="1" noChangeAspect="1"/>
          </p:cNvPicPr>
          <p:nvPr>
            <p:ph idx="1"/>
          </p:nvPr>
        </p:nvPicPr>
        <p:blipFill>
          <a:blip r:embed="rId3">
            <a:extLst>
              <a:ext uri="{28A0092B-C50C-407E-A947-70E740481C1C}">
                <a14:useLocalDpi xmlns:a14="http://schemas.microsoft.com/office/drawing/2010/main" val="0"/>
              </a:ext>
            </a:extLst>
          </a:blip>
          <a:srcRect l="-71221" r="-71221"/>
          <a:stretch>
            <a:fillRect/>
          </a:stretch>
        </p:blipFill>
        <p:spPr>
          <a:xfrm>
            <a:off x="4908304" y="1417637"/>
            <a:ext cx="5093420" cy="2801185"/>
          </a:xfrm>
        </p:spPr>
      </p:pic>
      <p:sp>
        <p:nvSpPr>
          <p:cNvPr id="5" name="Content Placeholder 2"/>
          <p:cNvSpPr txBox="1">
            <a:spLocks/>
          </p:cNvSpPr>
          <p:nvPr/>
        </p:nvSpPr>
        <p:spPr>
          <a:xfrm>
            <a:off x="0" y="883110"/>
            <a:ext cx="8620867" cy="60189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Yakima</a:t>
            </a:r>
            <a:r>
              <a:rPr lang="en-US" sz="2400" dirty="0"/>
              <a:t>, Benton and Franklin </a:t>
            </a:r>
            <a:r>
              <a:rPr lang="en-US" sz="2400" dirty="0" smtClean="0"/>
              <a:t>counties in Washington State have </a:t>
            </a:r>
            <a:r>
              <a:rPr lang="en-US" sz="2400" dirty="0"/>
              <a:t>an unusually high number </a:t>
            </a:r>
            <a:r>
              <a:rPr lang="en-US" sz="2400" dirty="0" smtClean="0"/>
              <a:t>of pregnancies                             affected by anencephaly</a:t>
            </a:r>
          </a:p>
          <a:p>
            <a:r>
              <a:rPr lang="en-US" sz="2400" dirty="0" smtClean="0"/>
              <a:t>75 pesticides were analyzed in studying                                  contamination due to surrounding agriculture</a:t>
            </a:r>
          </a:p>
          <a:p>
            <a:pPr lvl="1"/>
            <a:r>
              <a:rPr lang="en-US" sz="2400" dirty="0" smtClean="0"/>
              <a:t>47 (63%) of these were detected</a:t>
            </a:r>
          </a:p>
          <a:p>
            <a:pPr lvl="1"/>
            <a:r>
              <a:rPr lang="en-US" sz="2400" dirty="0" smtClean="0"/>
              <a:t>Glyphosate was applied in large amounts,                                         </a:t>
            </a:r>
            <a:r>
              <a:rPr lang="en-US" sz="2400" i="1" dirty="0" smtClean="0"/>
              <a:t>but was not studied</a:t>
            </a:r>
          </a:p>
          <a:p>
            <a:r>
              <a:rPr lang="en-US" sz="2400" dirty="0" smtClean="0"/>
              <a:t>5% solution of glyphosate was also used heavily around irrigation ditches to control weeds</a:t>
            </a:r>
          </a:p>
          <a:p>
            <a:pPr lvl="1"/>
            <a:r>
              <a:rPr lang="en-US" sz="2400" dirty="0" smtClean="0"/>
              <a:t>Main herbicide recommended due to its “low toxicity”</a:t>
            </a:r>
            <a:endParaRPr lang="en-US" sz="2400" b="1" i="1" dirty="0" smtClean="0">
              <a:solidFill>
                <a:srgbClr val="FF0000"/>
              </a:solidFill>
            </a:endParaRPr>
          </a:p>
        </p:txBody>
      </p:sp>
      <p:sp>
        <p:nvSpPr>
          <p:cNvPr id="6" name="TextBox 5"/>
          <p:cNvSpPr txBox="1"/>
          <p:nvPr/>
        </p:nvSpPr>
        <p:spPr>
          <a:xfrm>
            <a:off x="135466" y="6346305"/>
            <a:ext cx="7146833" cy="400110"/>
          </a:xfrm>
          <a:prstGeom prst="rect">
            <a:avLst/>
          </a:prstGeom>
          <a:noFill/>
        </p:spPr>
        <p:txBody>
          <a:bodyPr wrap="none" rtlCol="0">
            <a:spAutoFit/>
          </a:bodyPr>
          <a:lstStyle/>
          <a:p>
            <a:r>
              <a:rPr lang="en-US" sz="2000" dirty="0" smtClean="0">
                <a:solidFill>
                  <a:srgbClr val="FF0000"/>
                </a:solidFill>
              </a:rPr>
              <a:t>*</a:t>
            </a:r>
            <a:r>
              <a:rPr lang="sv-SE" sz="2000" b="1" dirty="0"/>
              <a:t>Barbara H. </a:t>
            </a:r>
            <a:r>
              <a:rPr lang="sv-SE" sz="2000" b="1" dirty="0" smtClean="0"/>
              <a:t>Peterson</a:t>
            </a:r>
            <a:r>
              <a:rPr lang="sv-SE" sz="2000" dirty="0" smtClean="0"/>
              <a:t>. </a:t>
            </a:r>
            <a:r>
              <a:rPr lang="sv-SE" sz="2000" b="1" dirty="0" smtClean="0"/>
              <a:t>Farm </a:t>
            </a:r>
            <a:r>
              <a:rPr lang="sv-SE" sz="2000" b="1" dirty="0" err="1" smtClean="0"/>
              <a:t>Wars</a:t>
            </a:r>
            <a:r>
              <a:rPr lang="sv-SE" sz="2000" dirty="0" smtClean="0"/>
              <a:t>, </a:t>
            </a:r>
            <a:r>
              <a:rPr lang="pl-PL" sz="2000" dirty="0" smtClean="0"/>
              <a:t>http</a:t>
            </a:r>
            <a:r>
              <a:rPr lang="pl-PL" sz="2000" dirty="0"/>
              <a:t>://</a:t>
            </a:r>
            <a:r>
              <a:rPr lang="pl-PL" sz="2000" dirty="0" err="1"/>
              <a:t>farmwars.info</a:t>
            </a:r>
            <a:r>
              <a:rPr lang="pl-PL" sz="2000" dirty="0"/>
              <a:t>/?p=11137</a:t>
            </a:r>
            <a:endParaRPr lang="en-US" sz="2000" dirty="0"/>
          </a:p>
        </p:txBody>
      </p:sp>
    </p:spTree>
    <p:extLst>
      <p:ext uri="{BB962C8B-B14F-4D97-AF65-F5344CB8AC3E}">
        <p14:creationId xmlns:p14="http://schemas.microsoft.com/office/powerpoint/2010/main" val="4964240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681151" y="2449898"/>
            <a:ext cx="3781729"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Introduction</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9018095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26332" y="5577622"/>
            <a:ext cx="805628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ja-JP" altLang="en-US" sz="3200" i="1" dirty="0">
                <a:effectLst>
                  <a:outerShdw blurRad="38100" dist="38100" dir="2700000" algn="tl">
                    <a:srgbClr val="000000"/>
                  </a:outerShdw>
                </a:effectLst>
                <a:ea typeface="MS PGothic" charset="0"/>
                <a:cs typeface="MS PGothic" charset="0"/>
              </a:rPr>
              <a:t>“</a:t>
            </a:r>
            <a:r>
              <a:rPr lang="en-US" sz="3200" i="1" dirty="0">
                <a:effectLst>
                  <a:outerShdw blurRad="38100" dist="38100" dir="2700000" algn="tl">
                    <a:srgbClr val="000000"/>
                  </a:outerShdw>
                </a:effectLst>
                <a:ea typeface="MS PGothic" charset="0"/>
                <a:cs typeface="MS PGothic" charset="0"/>
              </a:rPr>
              <a:t>Glyphosate, Three Rivers, and Anencephaly</a:t>
            </a:r>
            <a:r>
              <a:rPr lang="ja-JP" altLang="en-US" sz="3200" i="1" dirty="0">
                <a:effectLst>
                  <a:outerShdw blurRad="38100" dist="38100" dir="2700000" algn="tl">
                    <a:srgbClr val="000000"/>
                  </a:outerShdw>
                </a:effectLst>
                <a:ea typeface="MS PGothic" charset="0"/>
                <a:cs typeface="MS PGothic" charset="0"/>
              </a:rPr>
              <a:t>”</a:t>
            </a:r>
            <a:endParaRPr lang="en-US" sz="3200" i="1" dirty="0">
              <a:effectLst>
                <a:outerShdw blurRad="38100" dist="38100" dir="2700000" algn="tl">
                  <a:srgbClr val="000000"/>
                </a:outerShdw>
              </a:effectLst>
              <a:ea typeface="MS PGothic" charset="0"/>
              <a:cs typeface="MS PGothic" charset="0"/>
            </a:endParaRPr>
          </a:p>
          <a:p>
            <a:pPr>
              <a:defRPr/>
            </a:pPr>
            <a:r>
              <a:rPr lang="en-US" dirty="0">
                <a:effectLst>
                  <a:outerShdw blurRad="38100" dist="38100" dir="2700000" algn="tl">
                    <a:srgbClr val="000000"/>
                  </a:outerShdw>
                </a:effectLst>
                <a:ea typeface="MS PGothic" charset="0"/>
                <a:cs typeface="MS PGothic" charset="0"/>
              </a:rPr>
              <a:t>Yakima Harold Republic</a:t>
            </a:r>
            <a:endParaRPr lang="en-US" sz="3200" i="1" dirty="0">
              <a:effectLst>
                <a:outerShdw blurRad="38100" dist="38100" dir="2700000" algn="tl">
                  <a:srgbClr val="000000"/>
                </a:outerShdw>
              </a:effectLst>
              <a:ea typeface="MS PGothic" charset="0"/>
              <a:cs typeface="MS PGothic" charset="0"/>
            </a:endParaRPr>
          </a:p>
        </p:txBody>
      </p:sp>
      <p:pic>
        <p:nvPicPr>
          <p:cNvPr id="41987" name="Picture 4" descr="imag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88520"/>
            <a:ext cx="1838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descr="images-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1312708"/>
            <a:ext cx="27432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images-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03120"/>
            <a:ext cx="18557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1488" y="3429000"/>
            <a:ext cx="232251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1" name="Group 8"/>
          <p:cNvGrpSpPr>
            <a:grpSpLocks/>
          </p:cNvGrpSpPr>
          <p:nvPr/>
        </p:nvGrpSpPr>
        <p:grpSpPr bwMode="auto">
          <a:xfrm>
            <a:off x="2084388" y="1821920"/>
            <a:ext cx="4865688" cy="3722688"/>
            <a:chOff x="1313" y="1200"/>
            <a:chExt cx="3065" cy="2345"/>
          </a:xfrm>
        </p:grpSpPr>
        <p:sp>
          <p:nvSpPr>
            <p:cNvPr id="60425" name="Line 9"/>
            <p:cNvSpPr>
              <a:spLocks noChangeShapeType="1"/>
            </p:cNvSpPr>
            <p:nvPr/>
          </p:nvSpPr>
          <p:spPr bwMode="auto">
            <a:xfrm>
              <a:off x="1594" y="1200"/>
              <a:ext cx="0" cy="206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26" name="Text Box 10"/>
            <p:cNvSpPr txBox="1">
              <a:spLocks noChangeArrowheads="1"/>
            </p:cNvSpPr>
            <p:nvPr/>
          </p:nvSpPr>
          <p:spPr bwMode="auto">
            <a:xfrm>
              <a:off x="1594" y="3312"/>
              <a:ext cx="273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ea typeface="MS PGothic" charset="0"/>
                  <a:cs typeface="MS PGothic" charset="0"/>
                </a:rPr>
                <a:t>1980	1990	2000	2010	2020</a:t>
              </a:r>
            </a:p>
          </p:txBody>
        </p:sp>
        <p:sp>
          <p:nvSpPr>
            <p:cNvPr id="60427" name="Text Box 11"/>
            <p:cNvSpPr txBox="1">
              <a:spLocks noChangeArrowheads="1"/>
            </p:cNvSpPr>
            <p:nvPr/>
          </p:nvSpPr>
          <p:spPr bwMode="auto">
            <a:xfrm>
              <a:off x="1313" y="1280"/>
              <a:ext cx="223"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ea typeface="MS PGothic" charset="0"/>
                  <a:cs typeface="MS PGothic" charset="0"/>
                </a:rPr>
                <a:t>8</a:t>
              </a:r>
            </a:p>
            <a:p>
              <a:pPr>
                <a:defRPr/>
              </a:pPr>
              <a:endParaRPr lang="en-US" dirty="0">
                <a:solidFill>
                  <a:schemeClr val="bg1"/>
                </a:solidFill>
                <a:ea typeface="MS PGothic" charset="0"/>
                <a:cs typeface="MS PGothic" charset="0"/>
              </a:endParaRPr>
            </a:p>
            <a:p>
              <a:pPr>
                <a:defRPr/>
              </a:pPr>
              <a:r>
                <a:rPr lang="en-US" dirty="0">
                  <a:solidFill>
                    <a:schemeClr val="bg1"/>
                  </a:solidFill>
                  <a:ea typeface="MS PGothic" charset="0"/>
                  <a:cs typeface="MS PGothic" charset="0"/>
                </a:rPr>
                <a:t>6</a:t>
              </a:r>
            </a:p>
            <a:p>
              <a:pPr>
                <a:defRPr/>
              </a:pPr>
              <a:endParaRPr lang="en-US" dirty="0">
                <a:solidFill>
                  <a:schemeClr val="bg1"/>
                </a:solidFill>
                <a:ea typeface="MS PGothic" charset="0"/>
                <a:cs typeface="MS PGothic" charset="0"/>
              </a:endParaRPr>
            </a:p>
            <a:p>
              <a:pPr>
                <a:defRPr/>
              </a:pPr>
              <a:r>
                <a:rPr lang="en-US" dirty="0">
                  <a:solidFill>
                    <a:schemeClr val="bg1"/>
                  </a:solidFill>
                  <a:ea typeface="MS PGothic" charset="0"/>
                  <a:cs typeface="MS PGothic" charset="0"/>
                </a:rPr>
                <a:t>4</a:t>
              </a:r>
            </a:p>
            <a:p>
              <a:pPr>
                <a:defRPr/>
              </a:pPr>
              <a:endParaRPr lang="en-US" dirty="0">
                <a:solidFill>
                  <a:schemeClr val="bg1"/>
                </a:solidFill>
                <a:ea typeface="MS PGothic" charset="0"/>
                <a:cs typeface="MS PGothic" charset="0"/>
              </a:endParaRPr>
            </a:p>
            <a:p>
              <a:pPr>
                <a:defRPr/>
              </a:pPr>
              <a:r>
                <a:rPr lang="en-US" dirty="0">
                  <a:solidFill>
                    <a:schemeClr val="bg1"/>
                  </a:solidFill>
                  <a:ea typeface="MS PGothic" charset="0"/>
                  <a:cs typeface="MS PGothic" charset="0"/>
                </a:rPr>
                <a:t>2</a:t>
              </a:r>
            </a:p>
            <a:p>
              <a:pPr>
                <a:defRPr/>
              </a:pPr>
              <a:endParaRPr lang="en-US" dirty="0">
                <a:solidFill>
                  <a:schemeClr val="bg1"/>
                </a:solidFill>
                <a:ea typeface="MS PGothic" charset="0"/>
                <a:cs typeface="MS PGothic" charset="0"/>
              </a:endParaRPr>
            </a:p>
            <a:p>
              <a:pPr>
                <a:defRPr/>
              </a:pPr>
              <a:r>
                <a:rPr lang="en-US" dirty="0">
                  <a:solidFill>
                    <a:schemeClr val="bg1"/>
                  </a:solidFill>
                  <a:ea typeface="MS PGothic" charset="0"/>
                  <a:cs typeface="MS PGothic" charset="0"/>
                </a:rPr>
                <a:t>0</a:t>
              </a:r>
            </a:p>
          </p:txBody>
        </p:sp>
        <p:sp>
          <p:nvSpPr>
            <p:cNvPr id="60428" name="Rectangle 12"/>
            <p:cNvSpPr>
              <a:spLocks noChangeArrowheads="1"/>
            </p:cNvSpPr>
            <p:nvPr/>
          </p:nvSpPr>
          <p:spPr bwMode="auto">
            <a:xfrm>
              <a:off x="2362" y="3120"/>
              <a:ext cx="19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29" name="Rectangle 13"/>
            <p:cNvSpPr>
              <a:spLocks noChangeArrowheads="1"/>
            </p:cNvSpPr>
            <p:nvPr/>
          </p:nvSpPr>
          <p:spPr bwMode="auto">
            <a:xfrm>
              <a:off x="1786" y="3216"/>
              <a:ext cx="192"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0" name="Rectangle 14"/>
            <p:cNvSpPr>
              <a:spLocks noChangeArrowheads="1"/>
            </p:cNvSpPr>
            <p:nvPr/>
          </p:nvSpPr>
          <p:spPr bwMode="auto">
            <a:xfrm>
              <a:off x="2938" y="3024"/>
              <a:ext cx="192"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1" name="Rectangle 15"/>
            <p:cNvSpPr>
              <a:spLocks noChangeArrowheads="1"/>
            </p:cNvSpPr>
            <p:nvPr/>
          </p:nvSpPr>
          <p:spPr bwMode="auto">
            <a:xfrm>
              <a:off x="3514" y="1344"/>
              <a:ext cx="192" cy="19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2" name="Rectangle 16"/>
            <p:cNvSpPr>
              <a:spLocks noChangeArrowheads="1"/>
            </p:cNvSpPr>
            <p:nvPr/>
          </p:nvSpPr>
          <p:spPr bwMode="auto">
            <a:xfrm>
              <a:off x="3754" y="1344"/>
              <a:ext cx="192" cy="19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3" name="Line 17"/>
            <p:cNvSpPr>
              <a:spLocks noChangeShapeType="1"/>
            </p:cNvSpPr>
            <p:nvPr/>
          </p:nvSpPr>
          <p:spPr bwMode="auto">
            <a:xfrm>
              <a:off x="1594" y="3264"/>
              <a:ext cx="27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0434" name="Text Box 18"/>
            <p:cNvSpPr txBox="1">
              <a:spLocks noChangeArrowheads="1"/>
            </p:cNvSpPr>
            <p:nvPr/>
          </p:nvSpPr>
          <p:spPr bwMode="auto">
            <a:xfrm>
              <a:off x="1824" y="2111"/>
              <a:ext cx="145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effectLst>
                    <a:outerShdw blurRad="38100" dist="38100" dir="2700000" algn="tl">
                      <a:srgbClr val="000000"/>
                    </a:outerShdw>
                  </a:effectLst>
                  <a:ea typeface="MS PGothic" charset="0"/>
                  <a:cs typeface="MS PGothic" charset="0"/>
                </a:rPr>
                <a:t>Noxious aquatic weed </a:t>
              </a:r>
            </a:p>
            <a:p>
              <a:pPr>
                <a:defRPr/>
              </a:pPr>
              <a:r>
                <a:rPr lang="en-US" sz="1800" b="1" dirty="0">
                  <a:effectLst>
                    <a:outerShdw blurRad="38100" dist="38100" dir="2700000" algn="tl">
                      <a:srgbClr val="000000"/>
                    </a:outerShdw>
                  </a:effectLst>
                  <a:ea typeface="MS PGothic" charset="0"/>
                  <a:cs typeface="MS PGothic" charset="0"/>
                </a:rPr>
                <a:t>control program with </a:t>
              </a:r>
            </a:p>
            <a:p>
              <a:pPr>
                <a:defRPr/>
              </a:pPr>
              <a:r>
                <a:rPr lang="en-US" sz="1800" b="1" dirty="0">
                  <a:effectLst>
                    <a:outerShdw blurRad="38100" dist="38100" dir="2700000" algn="tl">
                      <a:srgbClr val="000000"/>
                    </a:outerShdw>
                  </a:effectLst>
                  <a:ea typeface="MS PGothic" charset="0"/>
                  <a:cs typeface="MS PGothic" charset="0"/>
                </a:rPr>
                <a:t>Glyphosate </a:t>
              </a:r>
              <a:r>
                <a:rPr lang="ja-JP" altLang="en-US" sz="1800" b="1" dirty="0">
                  <a:effectLst>
                    <a:outerShdw blurRad="38100" dist="38100" dir="2700000" algn="tl">
                      <a:srgbClr val="000000"/>
                    </a:outerShdw>
                  </a:effectLst>
                  <a:ea typeface="MS PGothic" charset="0"/>
                  <a:cs typeface="MS PGothic" charset="0"/>
                </a:rPr>
                <a:t>‘</a:t>
              </a:r>
              <a:r>
                <a:rPr lang="en-US" sz="1800" b="1" dirty="0">
                  <a:effectLst>
                    <a:outerShdw blurRad="38100" dist="38100" dir="2700000" algn="tl">
                      <a:srgbClr val="000000"/>
                    </a:outerShdw>
                  </a:effectLst>
                  <a:ea typeface="MS PGothic" charset="0"/>
                  <a:cs typeface="MS PGothic" charset="0"/>
                </a:rPr>
                <a:t>Rodeo</a:t>
              </a:r>
              <a:r>
                <a:rPr lang="ja-JP" altLang="en-US" sz="1800" b="1" dirty="0" smtClean="0">
                  <a:effectLst>
                    <a:outerShdw blurRad="38100" dist="38100" dir="2700000" algn="tl">
                      <a:srgbClr val="000000"/>
                    </a:outerShdw>
                  </a:effectLst>
                  <a:ea typeface="MS PGothic" charset="0"/>
                  <a:cs typeface="MS PGothic" charset="0"/>
                </a:rPr>
                <a:t>’</a:t>
              </a:r>
              <a:endParaRPr lang="en-US" sz="1800" b="1" dirty="0">
                <a:effectLst>
                  <a:outerShdw blurRad="38100" dist="38100" dir="2700000" algn="tl">
                    <a:srgbClr val="000000"/>
                  </a:outerShdw>
                </a:effectLst>
                <a:ea typeface="MS PGothic" charset="0"/>
                <a:cs typeface="MS PGothic" charset="0"/>
              </a:endParaRPr>
            </a:p>
          </p:txBody>
        </p:sp>
      </p:grpSp>
      <p:pic>
        <p:nvPicPr>
          <p:cNvPr id="41992" name="Picture 20" descr="images-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1488" y="1319769"/>
            <a:ext cx="2322512" cy="15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 Box 2"/>
          <p:cNvSpPr txBox="1">
            <a:spLocks noChangeArrowheads="1"/>
          </p:cNvSpPr>
          <p:nvPr/>
        </p:nvSpPr>
        <p:spPr bwMode="auto">
          <a:xfrm>
            <a:off x="461963" y="30163"/>
            <a:ext cx="81959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dirty="0" smtClean="0">
                <a:latin typeface="+mj-lt"/>
                <a:ea typeface="+mj-ea"/>
                <a:cs typeface="+mj-cs"/>
              </a:rPr>
              <a:t>“Glyphosate</a:t>
            </a:r>
            <a:r>
              <a:rPr lang="en-US" sz="3600" b="1" dirty="0">
                <a:latin typeface="+mj-lt"/>
                <a:ea typeface="+mj-ea"/>
                <a:cs typeface="+mj-cs"/>
              </a:rPr>
              <a:t>, Brain Damaged Babies, and </a:t>
            </a:r>
          </a:p>
          <a:p>
            <a:pPr>
              <a:defRPr/>
            </a:pPr>
            <a:r>
              <a:rPr lang="en-US" sz="3600" b="1" dirty="0">
                <a:latin typeface="+mj-lt"/>
                <a:ea typeface="+mj-ea"/>
                <a:cs typeface="+mj-cs"/>
              </a:rPr>
              <a:t>Yakima Valley - A River Runs Through It</a:t>
            </a:r>
            <a:r>
              <a:rPr lang="ja-JP" altLang="en-US" sz="3600" b="1" dirty="0" smtClean="0">
                <a:latin typeface="+mj-lt"/>
                <a:ea typeface="+mj-ea"/>
                <a:cs typeface="+mj-cs"/>
              </a:rPr>
              <a:t>”</a:t>
            </a:r>
            <a:r>
              <a:rPr lang="en-US" altLang="ja-JP" sz="3600" b="1" dirty="0" smtClean="0">
                <a:solidFill>
                  <a:srgbClr val="FF0000"/>
                </a:solidFill>
                <a:latin typeface="+mj-lt"/>
                <a:ea typeface="+mj-ea"/>
                <a:cs typeface="+mj-cs"/>
              </a:rPr>
              <a:t>*</a:t>
            </a:r>
            <a:endParaRPr lang="en-US" sz="3600" b="1" dirty="0">
              <a:solidFill>
                <a:srgbClr val="FF0000"/>
              </a:solidFill>
              <a:latin typeface="+mj-lt"/>
              <a:ea typeface="+mj-ea"/>
              <a:cs typeface="+mj-cs"/>
            </a:endParaRPr>
          </a:p>
        </p:txBody>
      </p:sp>
      <p:sp>
        <p:nvSpPr>
          <p:cNvPr id="3" name="TextBox 2"/>
          <p:cNvSpPr txBox="1"/>
          <p:nvPr/>
        </p:nvSpPr>
        <p:spPr>
          <a:xfrm>
            <a:off x="6462407" y="6208563"/>
            <a:ext cx="2681593" cy="461665"/>
          </a:xfrm>
          <a:prstGeom prst="rect">
            <a:avLst/>
          </a:prstGeom>
          <a:noFill/>
        </p:spPr>
        <p:txBody>
          <a:bodyPr wrap="none" rtlCol="0">
            <a:spAutoFit/>
          </a:bodyPr>
          <a:lstStyle/>
          <a:p>
            <a:r>
              <a:rPr lang="en-US" sz="2400" b="1" dirty="0" smtClean="0">
                <a:solidFill>
                  <a:srgbClr val="FF0000"/>
                </a:solidFill>
              </a:rPr>
              <a:t>*</a:t>
            </a:r>
            <a:r>
              <a:rPr lang="en-US" sz="2400" b="1" dirty="0" smtClean="0"/>
              <a:t>Farm </a:t>
            </a:r>
            <a:r>
              <a:rPr lang="en-US" sz="2400" b="1" dirty="0"/>
              <a:t>Wars 3/6/</a:t>
            </a:r>
            <a:r>
              <a:rPr lang="en-US" sz="2400" b="1" dirty="0" smtClean="0"/>
              <a:t>14</a:t>
            </a:r>
            <a:endParaRPr lang="en-US" sz="3200" b="1" dirty="0"/>
          </a:p>
        </p:txBody>
      </p:sp>
      <p:sp>
        <p:nvSpPr>
          <p:cNvPr id="4" name="TextBox 3"/>
          <p:cNvSpPr txBox="1"/>
          <p:nvPr/>
        </p:nvSpPr>
        <p:spPr>
          <a:xfrm>
            <a:off x="64705" y="6291781"/>
            <a:ext cx="5251032" cy="400110"/>
          </a:xfrm>
          <a:prstGeom prst="rect">
            <a:avLst/>
          </a:prstGeom>
          <a:noFill/>
        </p:spPr>
        <p:txBody>
          <a:bodyPr wrap="none" rtlCol="0">
            <a:spAutoFit/>
          </a:bodyPr>
          <a:lstStyle/>
          <a:p>
            <a:r>
              <a:rPr lang="en-US" sz="2000" dirty="0" smtClean="0"/>
              <a:t>Slide thanks to Prof. Don Huber, with permission</a:t>
            </a:r>
            <a:endParaRPr lang="en-US" sz="2000" dirty="0"/>
          </a:p>
        </p:txBody>
      </p:sp>
      <p:sp>
        <p:nvSpPr>
          <p:cNvPr id="2" name="Freeform 1"/>
          <p:cNvSpPr/>
          <p:nvPr/>
        </p:nvSpPr>
        <p:spPr>
          <a:xfrm>
            <a:off x="5322078" y="1303263"/>
            <a:ext cx="1458397" cy="4383347"/>
          </a:xfrm>
          <a:custGeom>
            <a:avLst/>
            <a:gdLst>
              <a:gd name="connsiteX0" fmla="*/ 202422 w 1458397"/>
              <a:gd name="connsiteY0" fmla="*/ 284237 h 4383347"/>
              <a:gd name="connsiteX1" fmla="*/ 27797 w 1458397"/>
              <a:gd name="connsiteY1" fmla="*/ 2379737 h 4383347"/>
              <a:gd name="connsiteX2" fmla="*/ 91297 w 1458397"/>
              <a:gd name="connsiteY2" fmla="*/ 3856112 h 4383347"/>
              <a:gd name="connsiteX3" fmla="*/ 869172 w 1458397"/>
              <a:gd name="connsiteY3" fmla="*/ 4364112 h 4383347"/>
              <a:gd name="connsiteX4" fmla="*/ 1440672 w 1458397"/>
              <a:gd name="connsiteY4" fmla="*/ 3284612 h 4383347"/>
              <a:gd name="connsiteX5" fmla="*/ 1281922 w 1458397"/>
              <a:gd name="connsiteY5" fmla="*/ 1300237 h 4383347"/>
              <a:gd name="connsiteX6" fmla="*/ 964422 w 1458397"/>
              <a:gd name="connsiteY6" fmla="*/ 395362 h 4383347"/>
              <a:gd name="connsiteX7" fmla="*/ 504047 w 1458397"/>
              <a:gd name="connsiteY7" fmla="*/ 30237 h 4383347"/>
              <a:gd name="connsiteX8" fmla="*/ 202422 w 1458397"/>
              <a:gd name="connsiteY8" fmla="*/ 284237 h 43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397" h="4383347">
                <a:moveTo>
                  <a:pt x="202422" y="284237"/>
                </a:moveTo>
                <a:cubicBezTo>
                  <a:pt x="123047" y="675820"/>
                  <a:pt x="46318" y="1784424"/>
                  <a:pt x="27797" y="2379737"/>
                </a:cubicBezTo>
                <a:cubicBezTo>
                  <a:pt x="9276" y="2975050"/>
                  <a:pt x="-48932" y="3525383"/>
                  <a:pt x="91297" y="3856112"/>
                </a:cubicBezTo>
                <a:cubicBezTo>
                  <a:pt x="231526" y="4186841"/>
                  <a:pt x="644276" y="4459362"/>
                  <a:pt x="869172" y="4364112"/>
                </a:cubicBezTo>
                <a:cubicBezTo>
                  <a:pt x="1094068" y="4268862"/>
                  <a:pt x="1371880" y="3795258"/>
                  <a:pt x="1440672" y="3284612"/>
                </a:cubicBezTo>
                <a:cubicBezTo>
                  <a:pt x="1509464" y="2773966"/>
                  <a:pt x="1361297" y="1781779"/>
                  <a:pt x="1281922" y="1300237"/>
                </a:cubicBezTo>
                <a:cubicBezTo>
                  <a:pt x="1202547" y="818695"/>
                  <a:pt x="1094068" y="607029"/>
                  <a:pt x="964422" y="395362"/>
                </a:cubicBezTo>
                <a:cubicBezTo>
                  <a:pt x="834776" y="183695"/>
                  <a:pt x="633693" y="46112"/>
                  <a:pt x="504047" y="30237"/>
                </a:cubicBezTo>
                <a:cubicBezTo>
                  <a:pt x="374401" y="14362"/>
                  <a:pt x="281797" y="-107346"/>
                  <a:pt x="202422" y="284237"/>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465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ea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0" y="1030816"/>
            <a:ext cx="2400300" cy="1600200"/>
          </a:xfrm>
          <a:prstGeom prst="rect">
            <a:avLst/>
          </a:prstGeom>
        </p:spPr>
      </p:pic>
      <p:sp>
        <p:nvSpPr>
          <p:cNvPr id="2" name="Title 1"/>
          <p:cNvSpPr>
            <a:spLocks noGrp="1"/>
          </p:cNvSpPr>
          <p:nvPr>
            <p:ph type="title"/>
          </p:nvPr>
        </p:nvSpPr>
        <p:spPr>
          <a:xfrm>
            <a:off x="457200" y="0"/>
            <a:ext cx="8229600" cy="1143000"/>
          </a:xfrm>
        </p:spPr>
        <p:txBody>
          <a:bodyPr/>
          <a:lstStyle/>
          <a:p>
            <a:r>
              <a:rPr lang="en-US" b="1" dirty="0" err="1" smtClean="0"/>
              <a:t>Pyriproxifen</a:t>
            </a:r>
            <a:r>
              <a:rPr lang="en-US" b="1" dirty="0" smtClean="0"/>
              <a:t>: Insecticide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392238"/>
            <a:ext cx="6163733" cy="5054600"/>
          </a:xfrm>
        </p:spPr>
        <p:txBody>
          <a:bodyPr>
            <a:normAutofit lnSpcReduction="10000"/>
          </a:bodyPr>
          <a:lstStyle/>
          <a:p>
            <a:r>
              <a:rPr lang="en-US" sz="2800" dirty="0" err="1" smtClean="0"/>
              <a:t>Pyriproxifen</a:t>
            </a:r>
            <a:r>
              <a:rPr lang="en-US" sz="2800" dirty="0" smtClean="0"/>
              <a:t> is a commonly used insecticide to control mosquitoes, fleas on pets and the whitefly in agriculture</a:t>
            </a:r>
          </a:p>
          <a:p>
            <a:r>
              <a:rPr lang="en-US" sz="2800" dirty="0" smtClean="0"/>
              <a:t>Brazil is the only country that puts </a:t>
            </a:r>
            <a:r>
              <a:rPr lang="en-US" sz="2800" dirty="0" err="1" smtClean="0"/>
              <a:t>pyriproxifen</a:t>
            </a:r>
            <a:r>
              <a:rPr lang="en-US" sz="2800" dirty="0" smtClean="0"/>
              <a:t> in the drinking water to control mosquitoes (since 2014)</a:t>
            </a:r>
          </a:p>
          <a:p>
            <a:r>
              <a:rPr lang="en-US" sz="2800" dirty="0" err="1" smtClean="0"/>
              <a:t>Pyriproxifen</a:t>
            </a:r>
            <a:r>
              <a:rPr lang="en-US" sz="2800" dirty="0" smtClean="0"/>
              <a:t> is </a:t>
            </a:r>
            <a:r>
              <a:rPr lang="en-US" sz="2800" dirty="0"/>
              <a:t>a powerful juvenile hormone </a:t>
            </a:r>
            <a:r>
              <a:rPr lang="en-US" sz="2800" dirty="0" smtClean="0"/>
              <a:t>analog</a:t>
            </a:r>
          </a:p>
          <a:p>
            <a:r>
              <a:rPr lang="en-US" sz="2800" dirty="0"/>
              <a:t>Juvenile hormone controls metamorphosis and reproduction in insects </a:t>
            </a:r>
            <a:endParaRPr lang="en-US" sz="2800" dirty="0" smtClean="0"/>
          </a:p>
          <a:p>
            <a:endParaRPr lang="en-US" sz="2800" dirty="0"/>
          </a:p>
        </p:txBody>
      </p:sp>
      <p:pic>
        <p:nvPicPr>
          <p:cNvPr id="5" name="Picture 4" descr="whitefl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2631016"/>
            <a:ext cx="3107989" cy="2061633"/>
          </a:xfrm>
          <a:prstGeom prst="rect">
            <a:avLst/>
          </a:prstGeom>
        </p:spPr>
      </p:pic>
      <p:sp>
        <p:nvSpPr>
          <p:cNvPr id="6" name="Rectangle 5"/>
          <p:cNvSpPr/>
          <p:nvPr/>
        </p:nvSpPr>
        <p:spPr>
          <a:xfrm>
            <a:off x="8856136" y="2421467"/>
            <a:ext cx="508000" cy="2895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34224" y="6123672"/>
            <a:ext cx="7009776" cy="646331"/>
          </a:xfrm>
          <a:prstGeom prst="rect">
            <a:avLst/>
          </a:prstGeom>
          <a:noFill/>
        </p:spPr>
        <p:txBody>
          <a:bodyPr wrap="none" rtlCol="0">
            <a:spAutoFit/>
          </a:bodyPr>
          <a:lstStyle/>
          <a:p>
            <a:r>
              <a:rPr lang="en-US" dirty="0" smtClean="0">
                <a:solidFill>
                  <a:srgbClr val="FF0000"/>
                </a:solidFill>
              </a:rPr>
              <a:t>*</a:t>
            </a:r>
            <a:r>
              <a:rPr lang="en-US" dirty="0" smtClean="0"/>
              <a:t>D </a:t>
            </a:r>
            <a:r>
              <a:rPr lang="en-US" dirty="0"/>
              <a:t>Evans et al.,  A Possible Link Between </a:t>
            </a:r>
            <a:r>
              <a:rPr lang="en-US" dirty="0" err="1"/>
              <a:t>Pyriproxyfen</a:t>
            </a:r>
            <a:r>
              <a:rPr lang="en-US" dirty="0"/>
              <a:t> and Microcephaly.</a:t>
            </a:r>
          </a:p>
          <a:p>
            <a:r>
              <a:rPr lang="en-US" dirty="0"/>
              <a:t>http://</a:t>
            </a:r>
            <a:r>
              <a:rPr lang="en-US" dirty="0" err="1"/>
              <a:t>necsi.edu</a:t>
            </a:r>
            <a:r>
              <a:rPr lang="en-US" dirty="0"/>
              <a:t>/research/social/pandemics/</a:t>
            </a:r>
            <a:r>
              <a:rPr lang="en-US" dirty="0" err="1"/>
              <a:t>pyriproxyfen</a:t>
            </a:r>
            <a:endParaRPr lang="en-US" dirty="0"/>
          </a:p>
        </p:txBody>
      </p:sp>
    </p:spTree>
    <p:extLst>
      <p:ext uri="{BB962C8B-B14F-4D97-AF65-F5344CB8AC3E}">
        <p14:creationId xmlns:p14="http://schemas.microsoft.com/office/powerpoint/2010/main" val="233507745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ea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0" y="1030816"/>
            <a:ext cx="2400300" cy="1600200"/>
          </a:xfrm>
          <a:prstGeom prst="rect">
            <a:avLst/>
          </a:prstGeom>
        </p:spPr>
      </p:pic>
      <p:sp>
        <p:nvSpPr>
          <p:cNvPr id="2" name="Title 1"/>
          <p:cNvSpPr>
            <a:spLocks noGrp="1"/>
          </p:cNvSpPr>
          <p:nvPr>
            <p:ph type="title"/>
          </p:nvPr>
        </p:nvSpPr>
        <p:spPr>
          <a:xfrm>
            <a:off x="457200" y="0"/>
            <a:ext cx="8229600" cy="1143000"/>
          </a:xfrm>
        </p:spPr>
        <p:txBody>
          <a:bodyPr/>
          <a:lstStyle/>
          <a:p>
            <a:r>
              <a:rPr lang="en-US" b="1" dirty="0" err="1" smtClean="0"/>
              <a:t>Pyriproxifen</a:t>
            </a:r>
            <a:r>
              <a:rPr lang="en-US" b="1" dirty="0" smtClean="0"/>
              <a:t>: Insecticide, Cont’d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392238"/>
            <a:ext cx="6841067" cy="5054600"/>
          </a:xfrm>
        </p:spPr>
        <p:txBody>
          <a:bodyPr>
            <a:normAutofit/>
          </a:bodyPr>
          <a:lstStyle/>
          <a:p>
            <a:r>
              <a:rPr lang="en-US" sz="2400" dirty="0"/>
              <a:t>Juvenile hormone and retinoic acid (vitamin A) </a:t>
            </a:r>
            <a:r>
              <a:rPr lang="en-US" sz="2400" dirty="0" smtClean="0"/>
              <a:t>  are </a:t>
            </a:r>
            <a:r>
              <a:rPr lang="en-US" sz="2400" dirty="0"/>
              <a:t>both lipid-soluble </a:t>
            </a:r>
            <a:r>
              <a:rPr lang="en-US" sz="2400" dirty="0" err="1"/>
              <a:t>terpenoids</a:t>
            </a:r>
            <a:endParaRPr lang="en-US" sz="2400" dirty="0"/>
          </a:p>
          <a:p>
            <a:r>
              <a:rPr lang="en-US" sz="2400" dirty="0" err="1"/>
              <a:t>Isotretinoin</a:t>
            </a:r>
            <a:r>
              <a:rPr lang="en-US" sz="2400" dirty="0"/>
              <a:t> (a vitamin A analogue) causes microcephaly in human </a:t>
            </a:r>
            <a:r>
              <a:rPr lang="en-US" sz="2400" dirty="0" smtClean="0"/>
              <a:t>babies  </a:t>
            </a:r>
            <a:r>
              <a:rPr lang="en-US" sz="2400" dirty="0"/>
              <a:t>via maternal exposure </a:t>
            </a:r>
          </a:p>
          <a:p>
            <a:r>
              <a:rPr lang="en-US" sz="2400" dirty="0"/>
              <a:t>Juvenile hormone and its analogs bind to the vertebrate retinoic acid receptor</a:t>
            </a:r>
          </a:p>
          <a:p>
            <a:pPr lvl="1"/>
            <a:r>
              <a:rPr lang="en-US" sz="2000" dirty="0"/>
              <a:t>This could prevent the normal retinoic </a:t>
            </a:r>
            <a:r>
              <a:rPr lang="en-US" sz="2000" dirty="0" smtClean="0"/>
              <a:t>acid from    binding </a:t>
            </a:r>
            <a:r>
              <a:rPr lang="en-US" sz="2000" dirty="0"/>
              <a:t>to the receptor and cause developmental disorders in </a:t>
            </a:r>
            <a:r>
              <a:rPr lang="en-US" sz="2000" dirty="0" smtClean="0"/>
              <a:t>mammals </a:t>
            </a:r>
          </a:p>
          <a:p>
            <a:r>
              <a:rPr lang="en-US" sz="2400" dirty="0" smtClean="0"/>
              <a:t>Liver CYP enzymes needed to detox </a:t>
            </a:r>
            <a:r>
              <a:rPr lang="en-US" sz="2400" dirty="0" err="1" smtClean="0"/>
              <a:t>pyriproxifen</a:t>
            </a:r>
            <a:r>
              <a:rPr lang="en-US" sz="2400" dirty="0" smtClean="0"/>
              <a:t> are suppressed by glyphosate</a:t>
            </a:r>
          </a:p>
          <a:p>
            <a:endParaRPr lang="en-US" sz="2400" dirty="0" smtClean="0"/>
          </a:p>
          <a:p>
            <a:endParaRPr lang="en-US" sz="2400" dirty="0"/>
          </a:p>
        </p:txBody>
      </p:sp>
      <p:pic>
        <p:nvPicPr>
          <p:cNvPr id="5" name="Picture 4" descr="whitefl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2631016"/>
            <a:ext cx="3107989" cy="2061633"/>
          </a:xfrm>
          <a:prstGeom prst="rect">
            <a:avLst/>
          </a:prstGeom>
        </p:spPr>
      </p:pic>
      <p:sp>
        <p:nvSpPr>
          <p:cNvPr id="6" name="Rectangle 5"/>
          <p:cNvSpPr/>
          <p:nvPr/>
        </p:nvSpPr>
        <p:spPr>
          <a:xfrm>
            <a:off x="8856136" y="2421467"/>
            <a:ext cx="508000" cy="2895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34224" y="6123672"/>
            <a:ext cx="7009776" cy="646331"/>
          </a:xfrm>
          <a:prstGeom prst="rect">
            <a:avLst/>
          </a:prstGeom>
          <a:noFill/>
        </p:spPr>
        <p:txBody>
          <a:bodyPr wrap="none" rtlCol="0">
            <a:spAutoFit/>
          </a:bodyPr>
          <a:lstStyle/>
          <a:p>
            <a:r>
              <a:rPr lang="en-US" dirty="0" smtClean="0">
                <a:solidFill>
                  <a:srgbClr val="FF0000"/>
                </a:solidFill>
              </a:rPr>
              <a:t>*</a:t>
            </a:r>
            <a:r>
              <a:rPr lang="en-US" dirty="0" smtClean="0"/>
              <a:t>D </a:t>
            </a:r>
            <a:r>
              <a:rPr lang="en-US" dirty="0"/>
              <a:t>Evans et al.,  A Possible Link Between </a:t>
            </a:r>
            <a:r>
              <a:rPr lang="en-US" dirty="0" err="1"/>
              <a:t>Pyriproxyfen</a:t>
            </a:r>
            <a:r>
              <a:rPr lang="en-US" dirty="0"/>
              <a:t> and Microcephaly.</a:t>
            </a:r>
          </a:p>
          <a:p>
            <a:r>
              <a:rPr lang="en-US" dirty="0"/>
              <a:t>http://</a:t>
            </a:r>
            <a:r>
              <a:rPr lang="en-US" dirty="0" err="1"/>
              <a:t>necsi.edu</a:t>
            </a:r>
            <a:r>
              <a:rPr lang="en-US" dirty="0"/>
              <a:t>/research/social/pandemics/</a:t>
            </a:r>
            <a:r>
              <a:rPr lang="en-US" dirty="0" err="1"/>
              <a:t>pyriproxyfen</a:t>
            </a:r>
            <a:endParaRPr lang="en-US" dirty="0"/>
          </a:p>
        </p:txBody>
      </p:sp>
    </p:spTree>
    <p:extLst>
      <p:ext uri="{BB962C8B-B14F-4D97-AF65-F5344CB8AC3E}">
        <p14:creationId xmlns:p14="http://schemas.microsoft.com/office/powerpoint/2010/main" val="120421936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727104" y="2967335"/>
            <a:ext cx="56898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 Role for Vaccines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7106186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Role for Vaccines: </a:t>
            </a:r>
            <a:r>
              <a:rPr lang="en-US" b="1" dirty="0" err="1" smtClean="0"/>
              <a:t>Tdap</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In the spring of 2015, public health officials in Brazil mandated that pregnant women be vaccinated with the adult form of </a:t>
            </a:r>
            <a:r>
              <a:rPr lang="en-US" dirty="0" err="1" smtClean="0"/>
              <a:t>DTaP</a:t>
            </a:r>
            <a:r>
              <a:rPr lang="en-US" dirty="0" smtClean="0"/>
              <a:t>, called </a:t>
            </a:r>
            <a:r>
              <a:rPr lang="en-US" dirty="0" err="1" smtClean="0"/>
              <a:t>Tdap</a:t>
            </a:r>
            <a:r>
              <a:rPr lang="en-US" dirty="0" smtClean="0"/>
              <a:t>.</a:t>
            </a:r>
          </a:p>
          <a:p>
            <a:r>
              <a:rPr lang="en-US" dirty="0" err="1" smtClean="0"/>
              <a:t>Tdap</a:t>
            </a:r>
            <a:r>
              <a:rPr lang="en-US" dirty="0" smtClean="0"/>
              <a:t> viruses are grown on a protein source derived from bovine casein (protein in milk)</a:t>
            </a:r>
          </a:p>
          <a:p>
            <a:r>
              <a:rPr lang="en-US" dirty="0" smtClean="0"/>
              <a:t>Casein has significant amounts of glycine which could be displaced by glyphosate </a:t>
            </a:r>
          </a:p>
          <a:p>
            <a:r>
              <a:rPr lang="en-US" dirty="0" err="1" smtClean="0"/>
              <a:t>Tdap</a:t>
            </a:r>
            <a:r>
              <a:rPr lang="en-US" dirty="0" smtClean="0"/>
              <a:t> also contains aluminum, which is a neurotoxin</a:t>
            </a:r>
          </a:p>
          <a:p>
            <a:r>
              <a:rPr lang="en-US" dirty="0" smtClean="0"/>
              <a:t>Aluminum and glyphosate are synergistically toxic</a:t>
            </a:r>
            <a:endParaRPr lang="en-US" dirty="0"/>
          </a:p>
        </p:txBody>
      </p:sp>
    </p:spTree>
    <p:extLst>
      <p:ext uri="{BB962C8B-B14F-4D97-AF65-F5344CB8AC3E}">
        <p14:creationId xmlns:p14="http://schemas.microsoft.com/office/powerpoint/2010/main" val="291102180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048"/>
            <a:ext cx="8229600" cy="1143000"/>
          </a:xfrm>
        </p:spPr>
        <p:txBody>
          <a:bodyPr>
            <a:normAutofit fontScale="90000"/>
          </a:bodyPr>
          <a:lstStyle/>
          <a:p>
            <a:r>
              <a:rPr lang="en-US" b="1" dirty="0" smtClean="0"/>
              <a:t>Glyphosate and Aluminum:                 Partners in Crime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412610"/>
            <a:ext cx="8466667" cy="5037667"/>
          </a:xfrm>
        </p:spPr>
        <p:txBody>
          <a:bodyPr>
            <a:normAutofit fontScale="92500" lnSpcReduction="10000"/>
          </a:bodyPr>
          <a:lstStyle/>
          <a:p>
            <a:r>
              <a:rPr lang="en-US" dirty="0" smtClean="0"/>
              <a:t>Glyphosate induces pathogens like C. </a:t>
            </a:r>
            <a:r>
              <a:rPr lang="en-US" dirty="0" err="1" smtClean="0"/>
              <a:t>difficile</a:t>
            </a:r>
            <a:r>
              <a:rPr lang="en-US" dirty="0" smtClean="0"/>
              <a:t>                           in gut, leading to </a:t>
            </a:r>
            <a:r>
              <a:rPr lang="en-US" i="1" dirty="0" smtClean="0">
                <a:solidFill>
                  <a:srgbClr val="FF0000"/>
                </a:solidFill>
              </a:rPr>
              <a:t>leaky gut syndrome</a:t>
            </a:r>
          </a:p>
          <a:p>
            <a:pPr lvl="1"/>
            <a:r>
              <a:rPr lang="en-US" dirty="0" smtClean="0"/>
              <a:t>C. diff produces </a:t>
            </a:r>
            <a:r>
              <a:rPr lang="en-US" i="1" dirty="0" smtClean="0">
                <a:solidFill>
                  <a:srgbClr val="FF0000"/>
                </a:solidFill>
              </a:rPr>
              <a:t>p-cresol </a:t>
            </a:r>
            <a:r>
              <a:rPr lang="en-US" dirty="0" smtClean="0"/>
              <a:t>which promotes                                       aluminum uptake by cells</a:t>
            </a:r>
          </a:p>
          <a:p>
            <a:pPr lvl="1"/>
            <a:r>
              <a:rPr lang="en-US" dirty="0" smtClean="0"/>
              <a:t>p-Cresol is a known biomarker for autism</a:t>
            </a:r>
          </a:p>
          <a:p>
            <a:pPr lvl="1"/>
            <a:r>
              <a:rPr lang="en-US" dirty="0" smtClean="0"/>
              <a:t>p-Cresol is an important factor in </a:t>
            </a:r>
            <a:r>
              <a:rPr lang="en-US" i="1" dirty="0" smtClean="0">
                <a:solidFill>
                  <a:srgbClr val="FF0000"/>
                </a:solidFill>
              </a:rPr>
              <a:t>kidney failure </a:t>
            </a:r>
            <a:r>
              <a:rPr lang="en-US" dirty="0" smtClean="0"/>
              <a:t>which leads to aluminum retention in tissues </a:t>
            </a:r>
            <a:r>
              <a:rPr lang="en-US" dirty="0" smtClean="0">
                <a:sym typeface="Wingdings"/>
              </a:rPr>
              <a:t> dementia</a:t>
            </a:r>
            <a:endParaRPr lang="en-US" dirty="0" smtClean="0"/>
          </a:p>
          <a:p>
            <a:r>
              <a:rPr lang="en-US" dirty="0" smtClean="0"/>
              <a:t>Glyphosate </a:t>
            </a:r>
            <a:r>
              <a:rPr lang="en-US" i="1" dirty="0" smtClean="0">
                <a:solidFill>
                  <a:srgbClr val="FF0000"/>
                </a:solidFill>
              </a:rPr>
              <a:t>cages</a:t>
            </a:r>
            <a:r>
              <a:rPr lang="en-US" dirty="0" smtClean="0"/>
              <a:t> aluminum to promote entry</a:t>
            </a:r>
          </a:p>
          <a:p>
            <a:r>
              <a:rPr lang="en-US" dirty="0" smtClean="0"/>
              <a:t>Glyphosate promotes </a:t>
            </a:r>
            <a:r>
              <a:rPr lang="en-US" i="1" dirty="0" smtClean="0">
                <a:solidFill>
                  <a:srgbClr val="FF0000"/>
                </a:solidFill>
              </a:rPr>
              <a:t>calcium uptake </a:t>
            </a:r>
            <a:r>
              <a:rPr lang="en-US" dirty="0" smtClean="0"/>
              <a:t>by voltage-activated channels</a:t>
            </a:r>
          </a:p>
          <a:p>
            <a:pPr lvl="1"/>
            <a:r>
              <a:rPr lang="en-US" dirty="0" smtClean="0"/>
              <a:t>Aluminum gains entry as calcium mimetic</a:t>
            </a:r>
          </a:p>
          <a:p>
            <a:pPr marL="0" indent="0">
              <a:buNone/>
            </a:pPr>
            <a:endParaRPr lang="en-US" dirty="0" smtClean="0"/>
          </a:p>
          <a:p>
            <a:pPr lvl="1"/>
            <a:endParaRPr lang="en-US" dirty="0" smtClean="0"/>
          </a:p>
          <a:p>
            <a:endParaRPr lang="en-US" dirty="0" smtClean="0"/>
          </a:p>
        </p:txBody>
      </p:sp>
      <p:sp>
        <p:nvSpPr>
          <p:cNvPr id="5" name="TextBox 4"/>
          <p:cNvSpPr txBox="1"/>
          <p:nvPr/>
        </p:nvSpPr>
        <p:spPr>
          <a:xfrm>
            <a:off x="2987268" y="6395551"/>
            <a:ext cx="5440512" cy="400110"/>
          </a:xfrm>
          <a:prstGeom prst="rect">
            <a:avLst/>
          </a:prstGeom>
          <a:noFill/>
        </p:spPr>
        <p:txBody>
          <a:bodyPr wrap="none" rtlCol="0">
            <a:spAutoFit/>
          </a:bodyPr>
          <a:lstStyle/>
          <a:p>
            <a:r>
              <a:rPr lang="fr-FR" sz="2000" dirty="0">
                <a:solidFill>
                  <a:srgbClr val="FF0000"/>
                </a:solidFill>
              </a:rPr>
              <a:t>*</a:t>
            </a:r>
            <a:r>
              <a:rPr lang="fr-FR" sz="2000" dirty="0"/>
              <a:t>S Seneff et al., Agricultural Sciences 2015;6:42-70</a:t>
            </a:r>
            <a:endParaRPr lang="en-US" sz="2000" dirty="0"/>
          </a:p>
        </p:txBody>
      </p:sp>
    </p:spTree>
    <p:extLst>
      <p:ext uri="{BB962C8B-B14F-4D97-AF65-F5344CB8AC3E}">
        <p14:creationId xmlns:p14="http://schemas.microsoft.com/office/powerpoint/2010/main" val="33719914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4" y="88375"/>
            <a:ext cx="9651999" cy="1143000"/>
          </a:xfrm>
        </p:spPr>
        <p:txBody>
          <a:bodyPr>
            <a:normAutofit fontScale="90000"/>
          </a:bodyPr>
          <a:lstStyle/>
          <a:p>
            <a:r>
              <a:rPr lang="en-US" b="1" dirty="0" smtClean="0"/>
              <a:t>“Measles </a:t>
            </a:r>
            <a:r>
              <a:rPr lang="en-US" b="1" dirty="0"/>
              <a:t>Reemergence in </a:t>
            </a:r>
            <a:r>
              <a:rPr lang="en-US" b="1" dirty="0" err="1"/>
              <a:t>Ceará</a:t>
            </a:r>
            <a:r>
              <a:rPr lang="en-US" b="1" dirty="0"/>
              <a:t>, Northeast Brazil, 15 Years after </a:t>
            </a:r>
            <a:r>
              <a:rPr lang="en-US" b="1" dirty="0" smtClean="0"/>
              <a:t>Elimination”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CDC post: 21(9),  September </a:t>
            </a:r>
            <a:r>
              <a:rPr lang="en-US" dirty="0"/>
              <a:t>2015 </a:t>
            </a:r>
            <a:endParaRPr lang="en-US" dirty="0" smtClean="0"/>
          </a:p>
          <a:p>
            <a:r>
              <a:rPr lang="en-US" dirty="0" smtClean="0"/>
              <a:t>Measles “eliminated” in Brazil in 2000 w/ massive vaccination campaign</a:t>
            </a:r>
          </a:p>
          <a:p>
            <a:r>
              <a:rPr lang="en-US" dirty="0"/>
              <a:t>From December 2, 2013, through December 31, 2014, in the state of </a:t>
            </a:r>
            <a:r>
              <a:rPr lang="en-US" dirty="0" err="1"/>
              <a:t>Ceará</a:t>
            </a:r>
            <a:r>
              <a:rPr lang="en-US" dirty="0"/>
              <a:t>, </a:t>
            </a:r>
            <a:r>
              <a:rPr lang="en-US" dirty="0" smtClean="0"/>
              <a:t>NE Brazil</a:t>
            </a:r>
            <a:r>
              <a:rPr lang="en-US" dirty="0"/>
              <a:t>, </a:t>
            </a:r>
            <a:r>
              <a:rPr lang="en-US" dirty="0" smtClean="0"/>
              <a:t>    681 </a:t>
            </a:r>
            <a:r>
              <a:rPr lang="en-US" dirty="0"/>
              <a:t>measles cases were </a:t>
            </a:r>
            <a:r>
              <a:rPr lang="en-US" dirty="0" smtClean="0"/>
              <a:t>reported</a:t>
            </a:r>
          </a:p>
          <a:p>
            <a:pPr lvl="1"/>
            <a:r>
              <a:rPr lang="en-US" dirty="0" smtClean="0"/>
              <a:t>19% were patients aged 20 to 29</a:t>
            </a:r>
          </a:p>
          <a:p>
            <a:r>
              <a:rPr lang="en-US" dirty="0" smtClean="0"/>
              <a:t>Either measles infection or MMR vaccine could be a factor</a:t>
            </a:r>
            <a:endParaRPr lang="en-US" dirty="0"/>
          </a:p>
          <a:p>
            <a:endParaRPr lang="en-US" dirty="0"/>
          </a:p>
        </p:txBody>
      </p:sp>
      <p:sp>
        <p:nvSpPr>
          <p:cNvPr id="4" name="TextBox 3"/>
          <p:cNvSpPr txBox="1"/>
          <p:nvPr/>
        </p:nvSpPr>
        <p:spPr>
          <a:xfrm>
            <a:off x="880533" y="6471735"/>
            <a:ext cx="6150467" cy="400110"/>
          </a:xfrm>
          <a:prstGeom prst="rect">
            <a:avLst/>
          </a:prstGeom>
          <a:noFill/>
        </p:spPr>
        <p:txBody>
          <a:bodyPr wrap="none" rtlCol="0">
            <a:spAutoFit/>
          </a:bodyPr>
          <a:lstStyle/>
          <a:p>
            <a:r>
              <a:rPr lang="en-US" sz="2000" dirty="0" smtClean="0">
                <a:solidFill>
                  <a:srgbClr val="FF0000"/>
                </a:solidFill>
              </a:rPr>
              <a:t>*</a:t>
            </a:r>
            <a:r>
              <a:rPr lang="en-US" sz="2000" dirty="0" smtClean="0"/>
              <a:t>http</a:t>
            </a:r>
            <a:r>
              <a:rPr lang="en-US" sz="2000" dirty="0"/>
              <a:t>://</a:t>
            </a:r>
            <a:r>
              <a:rPr lang="en-US" sz="2000" dirty="0" err="1"/>
              <a:t>wwwnc.cdc.gov</a:t>
            </a:r>
            <a:r>
              <a:rPr lang="en-US" sz="2000" dirty="0"/>
              <a:t>/</a:t>
            </a:r>
            <a:r>
              <a:rPr lang="en-US" sz="2000" dirty="0" err="1"/>
              <a:t>eid</a:t>
            </a:r>
            <a:r>
              <a:rPr lang="en-US" sz="2000" dirty="0"/>
              <a:t>/article/21/9/15-0391_article</a:t>
            </a:r>
          </a:p>
        </p:txBody>
      </p:sp>
    </p:spTree>
    <p:extLst>
      <p:ext uri="{BB962C8B-B14F-4D97-AF65-F5344CB8AC3E}">
        <p14:creationId xmlns:p14="http://schemas.microsoft.com/office/powerpoint/2010/main" val="10179480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Autism, Glyphosate, Vaccine Reactions</a:t>
            </a:r>
            <a:r>
              <a:rPr lang="en-US" sz="3600" b="1" dirty="0" smtClean="0">
                <a:solidFill>
                  <a:srgbClr val="FF0000"/>
                </a:solidFill>
              </a:rPr>
              <a:t>*</a:t>
            </a:r>
            <a:endParaRPr lang="en-US" sz="3600" b="1" dirty="0">
              <a:solidFill>
                <a:srgbClr val="FF0000"/>
              </a:solidFill>
            </a:endParaRPr>
          </a:p>
        </p:txBody>
      </p:sp>
      <p:pic>
        <p:nvPicPr>
          <p:cNvPr id="4" name="Content Placeholder 3" descr="VAERS_reports_autism_aluminum.gif"/>
          <p:cNvPicPr>
            <a:picLocks noGrp="1" noChangeAspect="1"/>
          </p:cNvPicPr>
          <p:nvPr>
            <p:ph idx="1"/>
          </p:nvPr>
        </p:nvPicPr>
        <p:blipFill>
          <a:blip r:embed="rId3">
            <a:extLst>
              <a:ext uri="{28A0092B-C50C-407E-A947-70E740481C1C}">
                <a14:useLocalDpi xmlns:a14="http://schemas.microsoft.com/office/drawing/2010/main" val="0"/>
              </a:ext>
            </a:extLst>
          </a:blip>
          <a:srcRect l="-9974" r="-9974"/>
          <a:stretch>
            <a:fillRect/>
          </a:stretch>
        </p:blipFill>
        <p:spPr/>
      </p:pic>
      <p:sp>
        <p:nvSpPr>
          <p:cNvPr id="5" name="TextBox 4"/>
          <p:cNvSpPr txBox="1"/>
          <p:nvPr/>
        </p:nvSpPr>
        <p:spPr>
          <a:xfrm>
            <a:off x="1587500" y="6138863"/>
            <a:ext cx="4303757" cy="400110"/>
          </a:xfrm>
          <a:prstGeom prst="rect">
            <a:avLst/>
          </a:prstGeom>
          <a:noFill/>
        </p:spPr>
        <p:txBody>
          <a:bodyPr wrap="none" rtlCol="0">
            <a:spAutoFit/>
          </a:bodyPr>
          <a:lstStyle/>
          <a:p>
            <a:r>
              <a:rPr lang="en-US" sz="2000" dirty="0" smtClean="0">
                <a:solidFill>
                  <a:srgbClr val="FF0000"/>
                </a:solidFill>
              </a:rPr>
              <a:t>*</a:t>
            </a:r>
            <a:r>
              <a:rPr lang="en-US" sz="2000" dirty="0" smtClean="0"/>
              <a:t>Collaboration with Dr. Nancy Swanson</a:t>
            </a:r>
            <a:endParaRPr lang="en-US" sz="2000" dirty="0"/>
          </a:p>
        </p:txBody>
      </p:sp>
      <p:sp>
        <p:nvSpPr>
          <p:cNvPr id="6" name="TextBox 5"/>
          <p:cNvSpPr txBox="1"/>
          <p:nvPr/>
        </p:nvSpPr>
        <p:spPr>
          <a:xfrm>
            <a:off x="1922815" y="1591733"/>
            <a:ext cx="4198585" cy="369332"/>
          </a:xfrm>
          <a:prstGeom prst="rect">
            <a:avLst/>
          </a:prstGeom>
          <a:solidFill>
            <a:srgbClr val="FCFFBC"/>
          </a:solidFill>
          <a:ln>
            <a:solidFill>
              <a:schemeClr val="tx1"/>
            </a:solidFill>
          </a:ln>
        </p:spPr>
        <p:txBody>
          <a:bodyPr wrap="none" rtlCol="0">
            <a:spAutoFit/>
          </a:bodyPr>
          <a:lstStyle/>
          <a:p>
            <a:r>
              <a:rPr lang="en-US" dirty="0" smtClean="0"/>
              <a:t>Glyphosate application to corn and soy, US</a:t>
            </a:r>
            <a:endParaRPr lang="en-US" dirty="0"/>
          </a:p>
        </p:txBody>
      </p:sp>
      <p:sp>
        <p:nvSpPr>
          <p:cNvPr id="7" name="TextBox 6"/>
          <p:cNvSpPr txBox="1"/>
          <p:nvPr/>
        </p:nvSpPr>
        <p:spPr>
          <a:xfrm>
            <a:off x="5346700" y="4954030"/>
            <a:ext cx="2961080" cy="369332"/>
          </a:xfrm>
          <a:prstGeom prst="rect">
            <a:avLst/>
          </a:prstGeom>
          <a:solidFill>
            <a:srgbClr val="FCFFBC"/>
          </a:solidFill>
          <a:ln>
            <a:solidFill>
              <a:srgbClr val="000000"/>
            </a:solidFill>
          </a:ln>
        </p:spPr>
        <p:txBody>
          <a:bodyPr wrap="none" rtlCol="0">
            <a:spAutoFit/>
          </a:bodyPr>
          <a:lstStyle/>
          <a:p>
            <a:r>
              <a:rPr lang="en-US" dirty="0" smtClean="0"/>
              <a:t># Adverse Reactions in VAERS</a:t>
            </a:r>
            <a:endParaRPr lang="en-US" dirty="0"/>
          </a:p>
        </p:txBody>
      </p:sp>
      <p:sp>
        <p:nvSpPr>
          <p:cNvPr id="8" name="TextBox 7"/>
          <p:cNvSpPr txBox="1"/>
          <p:nvPr/>
        </p:nvSpPr>
        <p:spPr>
          <a:xfrm>
            <a:off x="2163943" y="3448566"/>
            <a:ext cx="2518638" cy="369332"/>
          </a:xfrm>
          <a:prstGeom prst="rect">
            <a:avLst/>
          </a:prstGeom>
          <a:solidFill>
            <a:srgbClr val="FCFFBC"/>
          </a:solidFill>
          <a:ln>
            <a:solidFill>
              <a:srgbClr val="000000"/>
            </a:solidFill>
          </a:ln>
        </p:spPr>
        <p:txBody>
          <a:bodyPr wrap="none" rtlCol="0">
            <a:spAutoFit/>
          </a:bodyPr>
          <a:lstStyle/>
          <a:p>
            <a:r>
              <a:rPr lang="en-US" dirty="0" smtClean="0"/>
              <a:t>Children with Autism, US </a:t>
            </a:r>
            <a:endParaRPr lang="en-US" dirty="0"/>
          </a:p>
        </p:txBody>
      </p:sp>
      <p:cxnSp>
        <p:nvCxnSpPr>
          <p:cNvPr id="10" name="Straight Arrow Connector 9"/>
          <p:cNvCxnSpPr/>
          <p:nvPr/>
        </p:nvCxnSpPr>
        <p:spPr>
          <a:xfrm>
            <a:off x="4682581" y="1961065"/>
            <a:ext cx="664119" cy="20414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5398404" y="4546600"/>
            <a:ext cx="722996" cy="406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149600" y="3817898"/>
            <a:ext cx="1358900" cy="62710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6271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3"/>
            <a:ext cx="8229600" cy="1143000"/>
          </a:xfrm>
        </p:spPr>
        <p:txBody>
          <a:bodyPr/>
          <a:lstStyle/>
          <a:p>
            <a:r>
              <a:rPr lang="en-US" b="1" dirty="0" smtClean="0"/>
              <a:t>Glyphosate in Vaccines?</a:t>
            </a:r>
            <a:endParaRPr lang="en-US" b="1" dirty="0"/>
          </a:p>
        </p:txBody>
      </p:sp>
      <p:sp>
        <p:nvSpPr>
          <p:cNvPr id="3" name="Content Placeholder 2"/>
          <p:cNvSpPr>
            <a:spLocks noGrp="1"/>
          </p:cNvSpPr>
          <p:nvPr>
            <p:ph idx="1"/>
          </p:nvPr>
        </p:nvSpPr>
        <p:spPr>
          <a:xfrm>
            <a:off x="341750" y="1282734"/>
            <a:ext cx="8548250" cy="5236599"/>
          </a:xfrm>
        </p:spPr>
        <p:txBody>
          <a:bodyPr>
            <a:normAutofit fontScale="92500"/>
          </a:bodyPr>
          <a:lstStyle/>
          <a:p>
            <a:r>
              <a:rPr lang="en-US" dirty="0" smtClean="0"/>
              <a:t>For MMR, flu vaccine, and rabies vaccine, live virus is grown on gelatin derived from ligaments of pigs</a:t>
            </a:r>
          </a:p>
          <a:p>
            <a:pPr lvl="1"/>
            <a:r>
              <a:rPr lang="en-US" dirty="0" smtClean="0"/>
              <a:t>Pigs are fed GMO Roundup-Ready corn and soy feed</a:t>
            </a:r>
          </a:p>
          <a:p>
            <a:r>
              <a:rPr lang="en-US" dirty="0" smtClean="0"/>
              <a:t>Gelatin (derived from collagen) contains significant amounts of both glycine and glutamate</a:t>
            </a:r>
          </a:p>
          <a:p>
            <a:pPr lvl="1"/>
            <a:r>
              <a:rPr lang="en-US" dirty="0" smtClean="0"/>
              <a:t>These two neurotransmitters excite the NMDA  receptors in the brain</a:t>
            </a:r>
          </a:p>
          <a:p>
            <a:pPr lvl="1"/>
            <a:r>
              <a:rPr lang="en-US" dirty="0" smtClean="0"/>
              <a:t>Glyphosate substitution by mistake for glycine is a possibility!</a:t>
            </a:r>
          </a:p>
          <a:p>
            <a:r>
              <a:rPr lang="en-US" dirty="0" smtClean="0"/>
              <a:t>Glyphosate stimulation of NMDA receptors could cause neuronal burnout</a:t>
            </a:r>
            <a:endParaRPr lang="en-US" dirty="0"/>
          </a:p>
        </p:txBody>
      </p:sp>
    </p:spTree>
    <p:extLst>
      <p:ext uri="{BB962C8B-B14F-4D97-AF65-F5344CB8AC3E}">
        <p14:creationId xmlns:p14="http://schemas.microsoft.com/office/powerpoint/2010/main" val="93279245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_damage_round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250" y="724983"/>
            <a:ext cx="3146650" cy="3248304"/>
          </a:xfrm>
          <a:prstGeom prst="rect">
            <a:avLst/>
          </a:prstGeom>
        </p:spPr>
      </p:pic>
      <p:sp>
        <p:nvSpPr>
          <p:cNvPr id="2" name="Title 1"/>
          <p:cNvSpPr>
            <a:spLocks noGrp="1"/>
          </p:cNvSpPr>
          <p:nvPr>
            <p:ph type="title"/>
          </p:nvPr>
        </p:nvSpPr>
        <p:spPr>
          <a:xfrm>
            <a:off x="196699" y="-76733"/>
            <a:ext cx="8229600" cy="1143000"/>
          </a:xfrm>
        </p:spPr>
        <p:txBody>
          <a:bodyPr/>
          <a:lstStyle/>
          <a:p>
            <a:r>
              <a:rPr lang="en-US" b="1" dirty="0" smtClean="0"/>
              <a:t>Glyphosate and Glutamate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0" y="1112305"/>
            <a:ext cx="6705600" cy="5067829"/>
          </a:xfrm>
        </p:spPr>
        <p:txBody>
          <a:bodyPr>
            <a:normAutofit/>
          </a:bodyPr>
          <a:lstStyle/>
          <a:p>
            <a:r>
              <a:rPr lang="en-US" dirty="0" smtClean="0"/>
              <a:t>Acute </a:t>
            </a:r>
            <a:r>
              <a:rPr lang="en-US" dirty="0"/>
              <a:t>exposure activates </a:t>
            </a:r>
            <a:r>
              <a:rPr lang="en-US" dirty="0" smtClean="0"/>
              <a:t>NMDA </a:t>
            </a:r>
            <a:r>
              <a:rPr lang="en-US" dirty="0"/>
              <a:t>receptors and voltage-dependent </a:t>
            </a:r>
            <a:r>
              <a:rPr lang="en-US" dirty="0" smtClean="0"/>
              <a:t>calcium channels</a:t>
            </a:r>
          </a:p>
          <a:p>
            <a:pPr lvl="1"/>
            <a:r>
              <a:rPr lang="en-US" dirty="0" smtClean="0"/>
              <a:t>Oxidative </a:t>
            </a:r>
            <a:r>
              <a:rPr lang="en-US" dirty="0"/>
              <a:t>stress and neural cell </a:t>
            </a:r>
            <a:r>
              <a:rPr lang="en-US" dirty="0" smtClean="0"/>
              <a:t>death</a:t>
            </a:r>
          </a:p>
          <a:p>
            <a:pPr lvl="1"/>
            <a:r>
              <a:rPr lang="en-US" dirty="0"/>
              <a:t>I</a:t>
            </a:r>
            <a:r>
              <a:rPr lang="en-US" dirty="0" smtClean="0"/>
              <a:t>ncreased </a:t>
            </a:r>
            <a:r>
              <a:rPr lang="en-US" dirty="0"/>
              <a:t>glutamate </a:t>
            </a:r>
            <a:r>
              <a:rPr lang="en-US" dirty="0" smtClean="0"/>
              <a:t>release </a:t>
            </a:r>
            <a:r>
              <a:rPr lang="en-US" dirty="0"/>
              <a:t>into </a:t>
            </a:r>
            <a:r>
              <a:rPr lang="en-US" dirty="0" smtClean="0"/>
              <a:t>the    </a:t>
            </a:r>
            <a:r>
              <a:rPr lang="en-US" dirty="0"/>
              <a:t>synaptic </a:t>
            </a:r>
            <a:r>
              <a:rPr lang="en-US" dirty="0" smtClean="0"/>
              <a:t>cleft </a:t>
            </a:r>
            <a:r>
              <a:rPr lang="en-US" dirty="0" smtClean="0">
                <a:sym typeface="Wingdings"/>
              </a:rPr>
              <a:t> </a:t>
            </a:r>
            <a:r>
              <a:rPr lang="en-US" dirty="0" smtClean="0"/>
              <a:t> </a:t>
            </a:r>
            <a:r>
              <a:rPr lang="en-US" i="1" dirty="0">
                <a:solidFill>
                  <a:srgbClr val="FF0000"/>
                </a:solidFill>
              </a:rPr>
              <a:t>excessive extracellular glutamate </a:t>
            </a:r>
            <a:r>
              <a:rPr lang="en-US" i="1" dirty="0" smtClean="0">
                <a:solidFill>
                  <a:srgbClr val="FF0000"/>
                </a:solidFill>
              </a:rPr>
              <a:t>levels</a:t>
            </a:r>
          </a:p>
          <a:p>
            <a:pPr lvl="1"/>
            <a:r>
              <a:rPr lang="en-US" dirty="0" smtClean="0"/>
              <a:t>Decreased </a:t>
            </a:r>
            <a:r>
              <a:rPr lang="en-US" dirty="0"/>
              <a:t>glutathione </a:t>
            </a:r>
            <a:r>
              <a:rPr lang="en-US" dirty="0" smtClean="0"/>
              <a:t>content</a:t>
            </a:r>
          </a:p>
          <a:p>
            <a:pPr lvl="1"/>
            <a:r>
              <a:rPr lang="en-US" dirty="0"/>
              <a:t>I</a:t>
            </a:r>
            <a:r>
              <a:rPr lang="en-US" dirty="0" smtClean="0"/>
              <a:t>ncreased </a:t>
            </a:r>
            <a:r>
              <a:rPr lang="en-US" dirty="0"/>
              <a:t>peroxidation of lipids (fats)</a:t>
            </a:r>
          </a:p>
          <a:p>
            <a:endParaRPr lang="en-US" dirty="0"/>
          </a:p>
          <a:p>
            <a:pPr marL="0" indent="0">
              <a:buNone/>
            </a:pPr>
            <a:endParaRPr lang="en-US" dirty="0"/>
          </a:p>
          <a:p>
            <a:endParaRPr lang="en-US" dirty="0"/>
          </a:p>
        </p:txBody>
      </p:sp>
      <p:sp>
        <p:nvSpPr>
          <p:cNvPr id="7" name="TextBox 6"/>
          <p:cNvSpPr txBox="1"/>
          <p:nvPr/>
        </p:nvSpPr>
        <p:spPr>
          <a:xfrm>
            <a:off x="785747" y="5977467"/>
            <a:ext cx="8358253" cy="923330"/>
          </a:xfrm>
          <a:prstGeom prst="rect">
            <a:avLst/>
          </a:prstGeom>
          <a:noFill/>
        </p:spPr>
        <p:txBody>
          <a:bodyPr wrap="none" rtlCol="0">
            <a:spAutoFit/>
          </a:bodyPr>
          <a:lstStyle/>
          <a:p>
            <a:r>
              <a:rPr lang="en-US" dirty="0" smtClean="0">
                <a:solidFill>
                  <a:srgbClr val="FF0000"/>
                </a:solidFill>
              </a:rPr>
              <a:t>*</a:t>
            </a:r>
            <a:r>
              <a:rPr lang="en-US" dirty="0" smtClean="0"/>
              <a:t>http</a:t>
            </a:r>
            <a:r>
              <a:rPr lang="en-US" dirty="0"/>
              <a:t>://</a:t>
            </a:r>
            <a:r>
              <a:rPr lang="en-US" dirty="0" err="1"/>
              <a:t>www.greenmedinfo.com</a:t>
            </a:r>
            <a:r>
              <a:rPr lang="en-US" dirty="0"/>
              <a:t>/blog/roundup-</a:t>
            </a:r>
            <a:r>
              <a:rPr lang="en-US" dirty="0" err="1"/>
              <a:t>weedkiller</a:t>
            </a:r>
            <a:r>
              <a:rPr lang="en-US" dirty="0"/>
              <a:t>-brain-damaging-</a:t>
            </a:r>
            <a:r>
              <a:rPr lang="en-US" dirty="0" smtClean="0"/>
              <a:t>neurotoxin</a:t>
            </a:r>
          </a:p>
          <a:p>
            <a:r>
              <a:rPr lang="en-US" dirty="0" smtClean="0">
                <a:solidFill>
                  <a:srgbClr val="FF0000"/>
                </a:solidFill>
              </a:rPr>
              <a:t>**</a:t>
            </a:r>
            <a:r>
              <a:rPr lang="en-US" dirty="0" smtClean="0"/>
              <a:t>D </a:t>
            </a:r>
            <a:r>
              <a:rPr lang="en-US" dirty="0" err="1"/>
              <a:t>Cattani</a:t>
            </a:r>
            <a:r>
              <a:rPr lang="en-US" dirty="0"/>
              <a:t> et al., Toxicology 2014; 320: 34-45.</a:t>
            </a:r>
          </a:p>
          <a:p>
            <a:endParaRPr lang="en-US" dirty="0"/>
          </a:p>
        </p:txBody>
      </p:sp>
    </p:spTree>
    <p:extLst>
      <p:ext uri="{BB962C8B-B14F-4D97-AF65-F5344CB8AC3E}">
        <p14:creationId xmlns:p14="http://schemas.microsoft.com/office/powerpoint/2010/main" val="11189118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72" y="429502"/>
            <a:ext cx="8229600" cy="1143000"/>
          </a:xfrm>
        </p:spPr>
        <p:txBody>
          <a:bodyPr/>
          <a:lstStyle/>
          <a:p>
            <a:r>
              <a:rPr lang="en-US" b="1" dirty="0" smtClean="0"/>
              <a:t>Neural Tube Defects</a:t>
            </a:r>
            <a:endParaRPr lang="en-US" b="1" dirty="0"/>
          </a:p>
        </p:txBody>
      </p:sp>
      <p:pic>
        <p:nvPicPr>
          <p:cNvPr id="4" name="Content Placeholder 3" descr="neuraltube.jpg"/>
          <p:cNvPicPr>
            <a:picLocks noGrp="1" noChangeAspect="1"/>
          </p:cNvPicPr>
          <p:nvPr>
            <p:ph idx="1"/>
          </p:nvPr>
        </p:nvPicPr>
        <p:blipFill>
          <a:blip r:embed="rId2">
            <a:extLst>
              <a:ext uri="{28A0092B-C50C-407E-A947-70E740481C1C}">
                <a14:useLocalDpi xmlns:a14="http://schemas.microsoft.com/office/drawing/2010/main" val="0"/>
              </a:ext>
            </a:extLst>
          </a:blip>
          <a:srcRect l="-11238" r="-11238"/>
          <a:stretch>
            <a:fillRect/>
          </a:stretch>
        </p:blipFill>
        <p:spPr/>
      </p:pic>
    </p:spTree>
    <p:extLst>
      <p:ext uri="{BB962C8B-B14F-4D97-AF65-F5344CB8AC3E}">
        <p14:creationId xmlns:p14="http://schemas.microsoft.com/office/powerpoint/2010/main" val="198135970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MR.png"/>
          <p:cNvPicPr>
            <a:picLocks noGrp="1" noChangeAspect="1"/>
          </p:cNvPicPr>
          <p:nvPr>
            <p:ph idx="1"/>
          </p:nvPr>
        </p:nvPicPr>
        <p:blipFill>
          <a:blip r:embed="rId2">
            <a:extLst>
              <a:ext uri="{28A0092B-C50C-407E-A947-70E740481C1C}">
                <a14:useLocalDpi xmlns:a14="http://schemas.microsoft.com/office/drawing/2010/main" val="0"/>
              </a:ext>
            </a:extLst>
          </a:blip>
          <a:srcRect l="-12376" r="-12376"/>
          <a:stretch>
            <a:fillRect/>
          </a:stretch>
        </p:blipFill>
        <p:spPr>
          <a:xfrm>
            <a:off x="-748047" y="953624"/>
            <a:ext cx="9746072" cy="5359964"/>
          </a:xfrm>
        </p:spPr>
      </p:pic>
      <p:sp>
        <p:nvSpPr>
          <p:cNvPr id="2" name="Title 1"/>
          <p:cNvSpPr>
            <a:spLocks noGrp="1"/>
          </p:cNvSpPr>
          <p:nvPr>
            <p:ph type="title"/>
          </p:nvPr>
        </p:nvSpPr>
        <p:spPr>
          <a:xfrm>
            <a:off x="457200" y="0"/>
            <a:ext cx="8229600" cy="1143000"/>
          </a:xfrm>
        </p:spPr>
        <p:txBody>
          <a:bodyPr>
            <a:normAutofit fontScale="90000"/>
          </a:bodyPr>
          <a:lstStyle/>
          <a:p>
            <a:r>
              <a:rPr lang="en-US" b="1" dirty="0" smtClean="0"/>
              <a:t>Symptoms of Adverse Reactions to MMR before and after 2002</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2438400" y="6128922"/>
            <a:ext cx="5357205" cy="461665"/>
          </a:xfrm>
          <a:prstGeom prst="rect">
            <a:avLst/>
          </a:prstGeom>
          <a:noFill/>
        </p:spPr>
        <p:txBody>
          <a:bodyPr wrap="none" rtlCol="0">
            <a:spAutoFit/>
          </a:bodyPr>
          <a:lstStyle/>
          <a:p>
            <a:r>
              <a:rPr lang="en-US" sz="2400" dirty="0" smtClean="0">
                <a:solidFill>
                  <a:srgbClr val="FF0000"/>
                </a:solidFill>
              </a:rPr>
              <a:t>*</a:t>
            </a:r>
            <a:r>
              <a:rPr lang="en-US" sz="2400" dirty="0" smtClean="0"/>
              <a:t>Data analyzed from the VAERS database</a:t>
            </a:r>
            <a:endParaRPr lang="en-US" sz="2400" dirty="0"/>
          </a:p>
        </p:txBody>
      </p:sp>
      <p:sp>
        <p:nvSpPr>
          <p:cNvPr id="3" name="Rectangle 2"/>
          <p:cNvSpPr/>
          <p:nvPr/>
        </p:nvSpPr>
        <p:spPr>
          <a:xfrm>
            <a:off x="6011333" y="3090333"/>
            <a:ext cx="152400" cy="2624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56696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MR.png"/>
          <p:cNvPicPr>
            <a:picLocks noGrp="1" noChangeAspect="1"/>
          </p:cNvPicPr>
          <p:nvPr>
            <p:ph idx="1"/>
          </p:nvPr>
        </p:nvPicPr>
        <p:blipFill>
          <a:blip r:embed="rId2">
            <a:extLst>
              <a:ext uri="{28A0092B-C50C-407E-A947-70E740481C1C}">
                <a14:useLocalDpi xmlns:a14="http://schemas.microsoft.com/office/drawing/2010/main" val="0"/>
              </a:ext>
            </a:extLst>
          </a:blip>
          <a:srcRect l="-12376" r="-12376"/>
          <a:stretch>
            <a:fillRect/>
          </a:stretch>
        </p:blipFill>
        <p:spPr>
          <a:xfrm>
            <a:off x="-748047" y="953624"/>
            <a:ext cx="9746072" cy="5359964"/>
          </a:xfrm>
        </p:spPr>
      </p:pic>
      <p:sp>
        <p:nvSpPr>
          <p:cNvPr id="2" name="Title 1"/>
          <p:cNvSpPr>
            <a:spLocks noGrp="1"/>
          </p:cNvSpPr>
          <p:nvPr>
            <p:ph type="title"/>
          </p:nvPr>
        </p:nvSpPr>
        <p:spPr>
          <a:xfrm>
            <a:off x="457200" y="0"/>
            <a:ext cx="8229600" cy="1143000"/>
          </a:xfrm>
        </p:spPr>
        <p:txBody>
          <a:bodyPr>
            <a:normAutofit fontScale="90000"/>
          </a:bodyPr>
          <a:lstStyle/>
          <a:p>
            <a:r>
              <a:rPr lang="en-US" b="1" dirty="0" smtClean="0"/>
              <a:t>Symptoms of Adverse Reactions to MMR before and after 2002</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2438400" y="6128922"/>
            <a:ext cx="5357205" cy="461665"/>
          </a:xfrm>
          <a:prstGeom prst="rect">
            <a:avLst/>
          </a:prstGeom>
          <a:noFill/>
        </p:spPr>
        <p:txBody>
          <a:bodyPr wrap="none" rtlCol="0">
            <a:spAutoFit/>
          </a:bodyPr>
          <a:lstStyle/>
          <a:p>
            <a:r>
              <a:rPr lang="en-US" sz="2400" dirty="0" smtClean="0">
                <a:solidFill>
                  <a:srgbClr val="FF0000"/>
                </a:solidFill>
              </a:rPr>
              <a:t>*</a:t>
            </a:r>
            <a:r>
              <a:rPr lang="en-US" sz="2400" dirty="0" smtClean="0"/>
              <a:t>Data analyzed from the VAERS database</a:t>
            </a:r>
            <a:endParaRPr lang="en-US" sz="2400" dirty="0"/>
          </a:p>
        </p:txBody>
      </p:sp>
      <p:sp>
        <p:nvSpPr>
          <p:cNvPr id="8" name="TextBox 7"/>
          <p:cNvSpPr txBox="1"/>
          <p:nvPr/>
        </p:nvSpPr>
        <p:spPr>
          <a:xfrm>
            <a:off x="457200" y="4078765"/>
            <a:ext cx="8084917" cy="461665"/>
          </a:xfrm>
          <a:prstGeom prst="rect">
            <a:avLst/>
          </a:prstGeom>
          <a:solidFill>
            <a:srgbClr val="FFFA92"/>
          </a:solidFill>
          <a:ln>
            <a:solidFill>
              <a:schemeClr val="tx1"/>
            </a:solidFill>
          </a:ln>
        </p:spPr>
        <p:txBody>
          <a:bodyPr wrap="square" rtlCol="0">
            <a:spAutoFit/>
          </a:bodyPr>
          <a:lstStyle/>
          <a:p>
            <a:pPr algn="ctr"/>
            <a:r>
              <a:rPr lang="en-US" sz="2400" dirty="0" smtClean="0"/>
              <a:t>These are all characteristic symptoms of allergies to MSG</a:t>
            </a:r>
            <a:endParaRPr lang="en-US" sz="2400" dirty="0"/>
          </a:p>
        </p:txBody>
      </p:sp>
      <p:sp>
        <p:nvSpPr>
          <p:cNvPr id="9" name="TextBox 8"/>
          <p:cNvSpPr txBox="1"/>
          <p:nvPr/>
        </p:nvSpPr>
        <p:spPr>
          <a:xfrm>
            <a:off x="753533" y="3042735"/>
            <a:ext cx="856825" cy="338554"/>
          </a:xfrm>
          <a:prstGeom prst="rect">
            <a:avLst/>
          </a:prstGeom>
          <a:solidFill>
            <a:srgbClr val="FFFFFF"/>
          </a:solidFill>
        </p:spPr>
        <p:txBody>
          <a:bodyPr wrap="none" rtlCol="0">
            <a:spAutoFit/>
          </a:bodyPr>
          <a:lstStyle/>
          <a:p>
            <a:r>
              <a:rPr lang="en-US" sz="1600" dirty="0" smtClean="0">
                <a:solidFill>
                  <a:srgbClr val="FF0000"/>
                </a:solidFill>
              </a:rPr>
              <a:t>seizures</a:t>
            </a:r>
            <a:endParaRPr lang="en-US" sz="1600" dirty="0">
              <a:solidFill>
                <a:srgbClr val="FF0000"/>
              </a:solidFill>
            </a:endParaRPr>
          </a:p>
        </p:txBody>
      </p:sp>
      <p:sp>
        <p:nvSpPr>
          <p:cNvPr id="10" name="TextBox 9"/>
          <p:cNvSpPr txBox="1"/>
          <p:nvPr/>
        </p:nvSpPr>
        <p:spPr>
          <a:xfrm>
            <a:off x="753533" y="3575051"/>
            <a:ext cx="614571" cy="338554"/>
          </a:xfrm>
          <a:prstGeom prst="rect">
            <a:avLst/>
          </a:prstGeom>
          <a:solidFill>
            <a:srgbClr val="FFFFFF"/>
          </a:solidFill>
        </p:spPr>
        <p:txBody>
          <a:bodyPr wrap="none" rtlCol="0">
            <a:spAutoFit/>
          </a:bodyPr>
          <a:lstStyle/>
          <a:p>
            <a:r>
              <a:rPr lang="en-US" sz="1600" dirty="0" smtClean="0">
                <a:solidFill>
                  <a:srgbClr val="FF0000"/>
                </a:solidFill>
              </a:rPr>
              <a:t>hives</a:t>
            </a:r>
            <a:endParaRPr lang="en-US" sz="1600" dirty="0">
              <a:solidFill>
                <a:srgbClr val="FF0000"/>
              </a:solidFill>
            </a:endParaRPr>
          </a:p>
        </p:txBody>
      </p:sp>
      <p:sp>
        <p:nvSpPr>
          <p:cNvPr id="11" name="TextBox 10"/>
          <p:cNvSpPr txBox="1"/>
          <p:nvPr/>
        </p:nvSpPr>
        <p:spPr>
          <a:xfrm>
            <a:off x="745066" y="5699101"/>
            <a:ext cx="859330" cy="338554"/>
          </a:xfrm>
          <a:prstGeom prst="rect">
            <a:avLst/>
          </a:prstGeom>
          <a:noFill/>
        </p:spPr>
        <p:txBody>
          <a:bodyPr wrap="none" rtlCol="0">
            <a:spAutoFit/>
          </a:bodyPr>
          <a:lstStyle/>
          <a:p>
            <a:r>
              <a:rPr lang="en-US" sz="1600" dirty="0" smtClean="0"/>
              <a:t>swelling</a:t>
            </a:r>
            <a:endParaRPr lang="en-US" sz="1600" dirty="0"/>
          </a:p>
        </p:txBody>
      </p:sp>
      <p:sp>
        <p:nvSpPr>
          <p:cNvPr id="12" name="TextBox 11"/>
          <p:cNvSpPr txBox="1"/>
          <p:nvPr/>
        </p:nvSpPr>
        <p:spPr>
          <a:xfrm>
            <a:off x="770467" y="5673700"/>
            <a:ext cx="943663" cy="369332"/>
          </a:xfrm>
          <a:prstGeom prst="rect">
            <a:avLst/>
          </a:prstGeom>
          <a:solidFill>
            <a:srgbClr val="FFFFFF"/>
          </a:solidFill>
        </p:spPr>
        <p:txBody>
          <a:bodyPr wrap="none" rtlCol="0">
            <a:spAutoFit/>
          </a:bodyPr>
          <a:lstStyle/>
          <a:p>
            <a:r>
              <a:rPr lang="en-US" dirty="0" smtClean="0">
                <a:solidFill>
                  <a:srgbClr val="FF0000"/>
                </a:solidFill>
              </a:rPr>
              <a:t>swelling</a:t>
            </a:r>
            <a:endParaRPr lang="en-US" dirty="0">
              <a:solidFill>
                <a:srgbClr val="FF0000"/>
              </a:solidFill>
            </a:endParaRPr>
          </a:p>
        </p:txBody>
      </p:sp>
      <p:sp>
        <p:nvSpPr>
          <p:cNvPr id="13" name="TextBox 12"/>
          <p:cNvSpPr txBox="1"/>
          <p:nvPr/>
        </p:nvSpPr>
        <p:spPr>
          <a:xfrm>
            <a:off x="724857" y="1688068"/>
            <a:ext cx="989273" cy="338554"/>
          </a:xfrm>
          <a:prstGeom prst="rect">
            <a:avLst/>
          </a:prstGeom>
          <a:solidFill>
            <a:schemeClr val="bg1"/>
          </a:solidFill>
        </p:spPr>
        <p:txBody>
          <a:bodyPr wrap="none" rtlCol="0">
            <a:spAutoFit/>
          </a:bodyPr>
          <a:lstStyle/>
          <a:p>
            <a:r>
              <a:rPr lang="en-US" sz="1600" dirty="0" smtClean="0">
                <a:solidFill>
                  <a:srgbClr val="FF0000"/>
                </a:solidFill>
              </a:rPr>
              <a:t>Joint pain</a:t>
            </a:r>
            <a:endParaRPr lang="en-US" sz="1600" dirty="0">
              <a:solidFill>
                <a:srgbClr val="FF0000"/>
              </a:solidFill>
            </a:endParaRPr>
          </a:p>
        </p:txBody>
      </p:sp>
      <p:sp>
        <p:nvSpPr>
          <p:cNvPr id="14" name="TextBox 13"/>
          <p:cNvSpPr txBox="1"/>
          <p:nvPr/>
        </p:nvSpPr>
        <p:spPr>
          <a:xfrm>
            <a:off x="745066" y="5421298"/>
            <a:ext cx="1377501" cy="338554"/>
          </a:xfrm>
          <a:prstGeom prst="rect">
            <a:avLst/>
          </a:prstGeom>
          <a:solidFill>
            <a:srgbClr val="FFFFFF"/>
          </a:solidFill>
        </p:spPr>
        <p:txBody>
          <a:bodyPr wrap="none" rtlCol="0">
            <a:spAutoFit/>
          </a:bodyPr>
          <a:lstStyle/>
          <a:p>
            <a:r>
              <a:rPr lang="en-US" sz="1600" dirty="0" smtClean="0">
                <a:solidFill>
                  <a:srgbClr val="FF0000"/>
                </a:solidFill>
              </a:rPr>
              <a:t>Facial swelling</a:t>
            </a:r>
            <a:endParaRPr lang="en-US" sz="1600" dirty="0">
              <a:solidFill>
                <a:srgbClr val="FF0000"/>
              </a:solidFill>
            </a:endParaRPr>
          </a:p>
        </p:txBody>
      </p:sp>
      <p:sp>
        <p:nvSpPr>
          <p:cNvPr id="15" name="TextBox 14"/>
          <p:cNvSpPr txBox="1"/>
          <p:nvPr/>
        </p:nvSpPr>
        <p:spPr>
          <a:xfrm>
            <a:off x="745066" y="5168902"/>
            <a:ext cx="1955801" cy="338554"/>
          </a:xfrm>
          <a:prstGeom prst="rect">
            <a:avLst/>
          </a:prstGeom>
          <a:solidFill>
            <a:srgbClr val="FFFFFF"/>
          </a:solidFill>
        </p:spPr>
        <p:txBody>
          <a:bodyPr wrap="square" rtlCol="0">
            <a:spAutoFit/>
          </a:bodyPr>
          <a:lstStyle/>
          <a:p>
            <a:r>
              <a:rPr lang="en-US" sz="1600" dirty="0" smtClean="0">
                <a:solidFill>
                  <a:srgbClr val="FF0000"/>
                </a:solidFill>
              </a:rPr>
              <a:t>anaphylactic shock    </a:t>
            </a:r>
            <a:endParaRPr lang="en-US" sz="1600" dirty="0">
              <a:solidFill>
                <a:srgbClr val="FF0000"/>
              </a:solidFill>
            </a:endParaRPr>
          </a:p>
        </p:txBody>
      </p:sp>
      <p:sp>
        <p:nvSpPr>
          <p:cNvPr id="16" name="TextBox 15"/>
          <p:cNvSpPr txBox="1"/>
          <p:nvPr/>
        </p:nvSpPr>
        <p:spPr>
          <a:xfrm>
            <a:off x="745066" y="3305143"/>
            <a:ext cx="1955801" cy="338554"/>
          </a:xfrm>
          <a:prstGeom prst="rect">
            <a:avLst/>
          </a:prstGeom>
          <a:solidFill>
            <a:srgbClr val="FFFFFF"/>
          </a:solidFill>
        </p:spPr>
        <p:txBody>
          <a:bodyPr wrap="square" rtlCol="0">
            <a:spAutoFit/>
          </a:bodyPr>
          <a:lstStyle/>
          <a:p>
            <a:r>
              <a:rPr lang="en-US" sz="1600" dirty="0">
                <a:solidFill>
                  <a:srgbClr val="FF0000"/>
                </a:solidFill>
              </a:rPr>
              <a:t>s</a:t>
            </a:r>
            <a:r>
              <a:rPr lang="en-US" sz="1600" dirty="0" smtClean="0">
                <a:solidFill>
                  <a:srgbClr val="FF0000"/>
                </a:solidFill>
              </a:rPr>
              <a:t>hortness of breath</a:t>
            </a:r>
            <a:endParaRPr lang="en-US" sz="1600" dirty="0">
              <a:solidFill>
                <a:srgbClr val="FF0000"/>
              </a:solidFill>
            </a:endParaRPr>
          </a:p>
        </p:txBody>
      </p:sp>
      <p:sp>
        <p:nvSpPr>
          <p:cNvPr id="17" name="TextBox 16"/>
          <p:cNvSpPr txBox="1"/>
          <p:nvPr/>
        </p:nvSpPr>
        <p:spPr>
          <a:xfrm>
            <a:off x="719665" y="4619834"/>
            <a:ext cx="818854" cy="338554"/>
          </a:xfrm>
          <a:prstGeom prst="rect">
            <a:avLst/>
          </a:prstGeom>
          <a:solidFill>
            <a:srgbClr val="FFFFFF"/>
          </a:solidFill>
        </p:spPr>
        <p:txBody>
          <a:bodyPr wrap="none" rtlCol="0">
            <a:spAutoFit/>
          </a:bodyPr>
          <a:lstStyle/>
          <a:p>
            <a:r>
              <a:rPr lang="en-US" sz="1600" dirty="0" smtClean="0">
                <a:solidFill>
                  <a:srgbClr val="FF0000"/>
                </a:solidFill>
              </a:rPr>
              <a:t>eczema</a:t>
            </a:r>
            <a:endParaRPr lang="en-US" sz="1600" dirty="0">
              <a:solidFill>
                <a:srgbClr val="FF0000"/>
              </a:solidFill>
            </a:endParaRPr>
          </a:p>
        </p:txBody>
      </p:sp>
      <p:sp>
        <p:nvSpPr>
          <p:cNvPr id="18" name="Rectangle 17"/>
          <p:cNvSpPr/>
          <p:nvPr/>
        </p:nvSpPr>
        <p:spPr>
          <a:xfrm>
            <a:off x="6011333" y="3090333"/>
            <a:ext cx="152400" cy="2624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137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88"/>
            <a:ext cx="8229600" cy="1143000"/>
          </a:xfrm>
        </p:spPr>
        <p:txBody>
          <a:bodyPr/>
          <a:lstStyle/>
          <a:p>
            <a:r>
              <a:rPr lang="en-US" b="1" dirty="0" smtClean="0"/>
              <a:t>Measles Virus and </a:t>
            </a:r>
            <a:r>
              <a:rPr lang="en-US" b="1" dirty="0" err="1" smtClean="0"/>
              <a:t>Hemagglutinin</a:t>
            </a:r>
            <a:r>
              <a:rPr lang="en-US" b="1" dirty="0">
                <a:solidFill>
                  <a:srgbClr val="FF0000"/>
                </a:solidFill>
              </a:rPr>
              <a:t>*</a:t>
            </a:r>
          </a:p>
        </p:txBody>
      </p:sp>
      <p:sp>
        <p:nvSpPr>
          <p:cNvPr id="3" name="Content Placeholder 2"/>
          <p:cNvSpPr>
            <a:spLocks noGrp="1"/>
          </p:cNvSpPr>
          <p:nvPr>
            <p:ph idx="1"/>
          </p:nvPr>
        </p:nvSpPr>
        <p:spPr>
          <a:xfrm>
            <a:off x="270933" y="1045112"/>
            <a:ext cx="8534400" cy="4779962"/>
          </a:xfrm>
        </p:spPr>
        <p:txBody>
          <a:bodyPr>
            <a:normAutofit fontScale="92500" lnSpcReduction="10000"/>
          </a:bodyPr>
          <a:lstStyle/>
          <a:p>
            <a:r>
              <a:rPr lang="en-US" sz="2800" dirty="0" smtClean="0"/>
              <a:t>The measles virus synthesizes the protein </a:t>
            </a:r>
            <a:r>
              <a:rPr lang="en-US" sz="2800" dirty="0" err="1" smtClean="0"/>
              <a:t>hemagglutinin</a:t>
            </a:r>
            <a:endParaRPr lang="en-US" sz="2800" dirty="0"/>
          </a:p>
          <a:p>
            <a:pPr lvl="1"/>
            <a:r>
              <a:rPr lang="en-US" sz="2400" dirty="0"/>
              <a:t>A</a:t>
            </a:r>
            <a:r>
              <a:rPr lang="en-US" sz="2400" dirty="0" smtClean="0"/>
              <a:t>ntibodies to </a:t>
            </a:r>
            <a:r>
              <a:rPr lang="en-US" sz="2400" dirty="0" err="1" smtClean="0"/>
              <a:t>hemagglutinin</a:t>
            </a:r>
            <a:r>
              <a:rPr lang="en-US" sz="2400" dirty="0" smtClean="0"/>
              <a:t> are essential following MMR vaccination to induce immunity</a:t>
            </a:r>
          </a:p>
          <a:p>
            <a:r>
              <a:rPr lang="en-US" sz="2800" dirty="0" err="1" smtClean="0"/>
              <a:t>Hemagglutin</a:t>
            </a:r>
            <a:r>
              <a:rPr lang="en-US" sz="2800" dirty="0" smtClean="0"/>
              <a:t> bears a sequence resemblance to myelin basic protein (MBP) </a:t>
            </a:r>
            <a:r>
              <a:rPr lang="en-US" sz="2800" dirty="0" smtClean="0">
                <a:sym typeface="Wingdings"/>
              </a:rPr>
              <a:t> potential for autoimmune  reaction</a:t>
            </a:r>
            <a:endParaRPr lang="en-US" sz="2800" dirty="0" smtClean="0"/>
          </a:p>
          <a:p>
            <a:r>
              <a:rPr lang="en-US" sz="2800" dirty="0" smtClean="0"/>
              <a:t>MBP is essential for the formation of the myelin sheath surrounding nerve fibers</a:t>
            </a:r>
          </a:p>
          <a:p>
            <a:pPr lvl="1"/>
            <a:r>
              <a:rPr lang="en-US" sz="2400" dirty="0" smtClean="0"/>
              <a:t>Children with a rare genetic defect involving deletion of MBP can suffer from microcephaly</a:t>
            </a:r>
            <a:r>
              <a:rPr lang="en-US" sz="2400" dirty="0" smtClean="0">
                <a:solidFill>
                  <a:srgbClr val="FF0000"/>
                </a:solidFill>
              </a:rPr>
              <a:t>**</a:t>
            </a:r>
          </a:p>
          <a:p>
            <a:r>
              <a:rPr lang="en-US" sz="2800" dirty="0"/>
              <a:t>Autoantibodies to MBP along with excessive levels of antibodies to measles </a:t>
            </a:r>
            <a:r>
              <a:rPr lang="en-US" sz="2800" dirty="0" err="1"/>
              <a:t>hemagglutinin</a:t>
            </a:r>
            <a:r>
              <a:rPr lang="en-US" sz="2800" dirty="0"/>
              <a:t> are linked to autism</a:t>
            </a:r>
            <a:r>
              <a:rPr lang="en-US" sz="2800" dirty="0">
                <a:solidFill>
                  <a:srgbClr val="FF0000"/>
                </a:solidFill>
              </a:rPr>
              <a:t>*** </a:t>
            </a:r>
            <a:endParaRPr lang="en-US" dirty="0"/>
          </a:p>
        </p:txBody>
      </p:sp>
      <p:sp>
        <p:nvSpPr>
          <p:cNvPr id="4" name="TextBox 3"/>
          <p:cNvSpPr txBox="1"/>
          <p:nvPr/>
        </p:nvSpPr>
        <p:spPr>
          <a:xfrm>
            <a:off x="220134" y="5606872"/>
            <a:ext cx="8643011" cy="1323439"/>
          </a:xfrm>
          <a:prstGeom prst="rect">
            <a:avLst/>
          </a:prstGeom>
          <a:noFill/>
        </p:spPr>
        <p:txBody>
          <a:bodyPr wrap="none" rtlCol="0">
            <a:spAutoFit/>
          </a:bodyPr>
          <a:lstStyle/>
          <a:p>
            <a:r>
              <a:rPr lang="en-US" sz="2000" dirty="0">
                <a:solidFill>
                  <a:srgbClr val="FF0000"/>
                </a:solidFill>
              </a:rPr>
              <a:t>*</a:t>
            </a:r>
            <a:r>
              <a:rPr lang="en-US" sz="2000" dirty="0" err="1"/>
              <a:t>Oldstone</a:t>
            </a:r>
            <a:r>
              <a:rPr lang="en-US" sz="2000" dirty="0"/>
              <a:t>, MBA, Ed. Molecular mimicry: Infection inducing autoimmune disease</a:t>
            </a:r>
            <a:r>
              <a:rPr lang="en-US" sz="2000" dirty="0" smtClean="0"/>
              <a:t>.</a:t>
            </a:r>
          </a:p>
          <a:p>
            <a:r>
              <a:rPr lang="en-US" sz="2000" dirty="0" smtClean="0"/>
              <a:t> </a:t>
            </a:r>
            <a:r>
              <a:rPr lang="en-US" sz="2000" dirty="0"/>
              <a:t>Springer Berlin Heidelberg; January 9, 2006.</a:t>
            </a:r>
          </a:p>
          <a:p>
            <a:r>
              <a:rPr lang="en-US" sz="2000" dirty="0">
                <a:solidFill>
                  <a:srgbClr val="FF0000"/>
                </a:solidFill>
              </a:rPr>
              <a:t>**</a:t>
            </a:r>
            <a:r>
              <a:rPr lang="en-US" sz="2000" dirty="0"/>
              <a:t>AD Kline et al., Am J. Hum. Genet. 1993;52:895-906.</a:t>
            </a:r>
          </a:p>
          <a:p>
            <a:r>
              <a:rPr lang="en-US" sz="2000" dirty="0">
                <a:solidFill>
                  <a:srgbClr val="FF0000"/>
                </a:solidFill>
              </a:rPr>
              <a:t>***</a:t>
            </a:r>
            <a:r>
              <a:rPr lang="en-US" sz="2000" dirty="0"/>
              <a:t>VK Singh et al., J Biomed </a:t>
            </a:r>
            <a:r>
              <a:rPr lang="en-US" sz="2000" dirty="0" err="1"/>
              <a:t>Sci</a:t>
            </a:r>
            <a:r>
              <a:rPr lang="en-US" sz="2000" dirty="0"/>
              <a:t> 2002;9(4):359-64.</a:t>
            </a:r>
          </a:p>
        </p:txBody>
      </p:sp>
    </p:spTree>
    <p:extLst>
      <p:ext uri="{BB962C8B-B14F-4D97-AF65-F5344CB8AC3E}">
        <p14:creationId xmlns:p14="http://schemas.microsoft.com/office/powerpoint/2010/main" val="238010344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Autism and Measles </a:t>
            </a:r>
            <a:r>
              <a:rPr lang="en-US" b="1" dirty="0" err="1" smtClean="0"/>
              <a:t>Hemagglutinin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07846" y="1600200"/>
            <a:ext cx="8836154" cy="4525963"/>
          </a:xfrm>
        </p:spPr>
        <p:txBody>
          <a:bodyPr>
            <a:normAutofit fontScale="92500" lnSpcReduction="10000"/>
          </a:bodyPr>
          <a:lstStyle/>
          <a:p>
            <a:r>
              <a:rPr lang="en-US" dirty="0" smtClean="0"/>
              <a:t>125 autistic children and 92 control children</a:t>
            </a:r>
          </a:p>
          <a:p>
            <a:r>
              <a:rPr lang="en-US" dirty="0" smtClean="0"/>
              <a:t>60% of the children with autism had </a:t>
            </a:r>
            <a:r>
              <a:rPr lang="en-US" dirty="0" smtClean="0"/>
              <a:t>high levels of antibodies </a:t>
            </a:r>
            <a:r>
              <a:rPr lang="en-US" dirty="0" smtClean="0"/>
              <a:t>to measles </a:t>
            </a:r>
            <a:r>
              <a:rPr lang="en-US" dirty="0" err="1" smtClean="0"/>
              <a:t>hemagglutinin</a:t>
            </a:r>
            <a:r>
              <a:rPr lang="en-US" dirty="0" smtClean="0"/>
              <a:t> specific to the MMR vaccine</a:t>
            </a:r>
          </a:p>
          <a:p>
            <a:pPr lvl="1"/>
            <a:r>
              <a:rPr lang="en-US" dirty="0" smtClean="0"/>
              <a:t>90% of these had autoantibodies to myelin basic protein (MBP)</a:t>
            </a:r>
          </a:p>
          <a:p>
            <a:r>
              <a:rPr lang="en-US" dirty="0" smtClean="0"/>
              <a:t>0% of the control children had </a:t>
            </a:r>
            <a:r>
              <a:rPr lang="en-US" dirty="0" smtClean="0"/>
              <a:t>high antibody titers </a:t>
            </a:r>
            <a:r>
              <a:rPr lang="en-US" dirty="0" smtClean="0"/>
              <a:t>to either </a:t>
            </a:r>
            <a:r>
              <a:rPr lang="en-US" dirty="0" err="1" smtClean="0"/>
              <a:t>hemagglutinin</a:t>
            </a:r>
            <a:r>
              <a:rPr lang="en-US" dirty="0" smtClean="0"/>
              <a:t> or MBP</a:t>
            </a:r>
          </a:p>
          <a:p>
            <a:r>
              <a:rPr lang="en-US" dirty="0" smtClean="0"/>
              <a:t>There were no </a:t>
            </a:r>
            <a:r>
              <a:rPr lang="en-US" dirty="0" smtClean="0"/>
              <a:t>elevations in antibodies </a:t>
            </a:r>
            <a:r>
              <a:rPr lang="en-US" dirty="0" smtClean="0"/>
              <a:t>detected against any proteins in the mumps or </a:t>
            </a:r>
            <a:r>
              <a:rPr lang="en-US" dirty="0" err="1" smtClean="0"/>
              <a:t>rubellla</a:t>
            </a:r>
            <a:r>
              <a:rPr lang="en-US" dirty="0" smtClean="0"/>
              <a:t> viruses </a:t>
            </a:r>
            <a:endParaRPr lang="en-US" dirty="0"/>
          </a:p>
        </p:txBody>
      </p:sp>
      <p:sp>
        <p:nvSpPr>
          <p:cNvPr id="4" name="TextBox 3"/>
          <p:cNvSpPr txBox="1"/>
          <p:nvPr/>
        </p:nvSpPr>
        <p:spPr>
          <a:xfrm>
            <a:off x="3810000" y="6395068"/>
            <a:ext cx="5121790" cy="400110"/>
          </a:xfrm>
          <a:prstGeom prst="rect">
            <a:avLst/>
          </a:prstGeom>
          <a:noFill/>
        </p:spPr>
        <p:txBody>
          <a:bodyPr wrap="none" rtlCol="0">
            <a:spAutoFit/>
          </a:bodyPr>
          <a:lstStyle/>
          <a:p>
            <a:r>
              <a:rPr lang="en-US" sz="2000" dirty="0" smtClean="0">
                <a:solidFill>
                  <a:srgbClr val="FF0000"/>
                </a:solidFill>
              </a:rPr>
              <a:t>*</a:t>
            </a:r>
            <a:r>
              <a:rPr lang="en-US" sz="2000" dirty="0" smtClean="0"/>
              <a:t>VK </a:t>
            </a:r>
            <a:r>
              <a:rPr lang="en-US" sz="2000" dirty="0"/>
              <a:t>Singh et al., J Biomed </a:t>
            </a:r>
            <a:r>
              <a:rPr lang="en-US" sz="2000" dirty="0" err="1"/>
              <a:t>Sci</a:t>
            </a:r>
            <a:r>
              <a:rPr lang="en-US" sz="2000" dirty="0"/>
              <a:t> 2002;9(4):359-</a:t>
            </a:r>
            <a:r>
              <a:rPr lang="en-US" sz="2000" dirty="0" smtClean="0"/>
              <a:t>64.</a:t>
            </a:r>
            <a:endParaRPr lang="en-US" sz="2000" dirty="0"/>
          </a:p>
        </p:txBody>
      </p:sp>
    </p:spTree>
    <p:extLst>
      <p:ext uri="{BB962C8B-B14F-4D97-AF65-F5344CB8AC3E}">
        <p14:creationId xmlns:p14="http://schemas.microsoft.com/office/powerpoint/2010/main" val="78954548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5"/>
            <a:ext cx="8229600" cy="1143000"/>
          </a:xfrm>
        </p:spPr>
        <p:txBody>
          <a:bodyPr/>
          <a:lstStyle/>
          <a:p>
            <a:r>
              <a:rPr lang="en-US" b="1" dirty="0" smtClean="0"/>
              <a:t>Precedent: Glyphosate in Drugs?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err="1"/>
              <a:t>Trasylol</a:t>
            </a:r>
            <a:r>
              <a:rPr lang="en-US" dirty="0"/>
              <a:t> </a:t>
            </a:r>
            <a:r>
              <a:rPr lang="en-US" dirty="0" smtClean="0"/>
              <a:t>(</a:t>
            </a:r>
            <a:r>
              <a:rPr lang="en-US" dirty="0" err="1" smtClean="0"/>
              <a:t>aprotinin</a:t>
            </a:r>
            <a:r>
              <a:rPr lang="en-US" dirty="0" smtClean="0"/>
              <a:t>) is </a:t>
            </a:r>
            <a:r>
              <a:rPr lang="en-US" dirty="0"/>
              <a:t>a protein derived from </a:t>
            </a:r>
            <a:r>
              <a:rPr lang="en-US" i="1" dirty="0">
                <a:solidFill>
                  <a:srgbClr val="FF0000"/>
                </a:solidFill>
              </a:rPr>
              <a:t>bovine </a:t>
            </a:r>
            <a:r>
              <a:rPr lang="en-US" i="1" dirty="0" smtClean="0">
                <a:solidFill>
                  <a:srgbClr val="FF0000"/>
                </a:solidFill>
              </a:rPr>
              <a:t>lung </a:t>
            </a:r>
            <a:r>
              <a:rPr lang="en-US" dirty="0" smtClean="0"/>
              <a:t>used to reduce bleeding during open heart surgery</a:t>
            </a:r>
            <a:endParaRPr lang="en-US" dirty="0"/>
          </a:p>
          <a:p>
            <a:r>
              <a:rPr lang="en-US" dirty="0" smtClean="0"/>
              <a:t>Rare acute reaction to </a:t>
            </a:r>
            <a:r>
              <a:rPr lang="en-US" dirty="0" err="1" smtClean="0"/>
              <a:t>Trasylol</a:t>
            </a:r>
            <a:r>
              <a:rPr lang="en-US" dirty="0" smtClean="0"/>
              <a:t> involves precipitous drop in blood pressure, acute kidney failure, and sudden death</a:t>
            </a:r>
          </a:p>
          <a:p>
            <a:r>
              <a:rPr lang="en-US" dirty="0"/>
              <a:t>Piglets injected with glyphosate salts had similar acute reaction with high mortality </a:t>
            </a:r>
            <a:r>
              <a:rPr lang="en-US" dirty="0" smtClean="0"/>
              <a:t>rate</a:t>
            </a:r>
          </a:p>
          <a:p>
            <a:r>
              <a:rPr lang="en-US" dirty="0" smtClean="0"/>
              <a:t>Cows fed GMO Roundup-Ready feed had highest residue levels of glyphosate in lungs</a:t>
            </a:r>
          </a:p>
        </p:txBody>
      </p:sp>
      <p:sp>
        <p:nvSpPr>
          <p:cNvPr id="4" name="TextBox 3"/>
          <p:cNvSpPr txBox="1"/>
          <p:nvPr/>
        </p:nvSpPr>
        <p:spPr>
          <a:xfrm>
            <a:off x="1379634" y="6310829"/>
            <a:ext cx="7307166" cy="461665"/>
          </a:xfrm>
          <a:prstGeom prst="rect">
            <a:avLst/>
          </a:prstGeom>
          <a:noFill/>
        </p:spPr>
        <p:txBody>
          <a:bodyPr wrap="square" rtlCol="0">
            <a:spAutoFit/>
          </a:bodyPr>
          <a:lstStyle/>
          <a:p>
            <a:r>
              <a:rPr lang="fr-FR" sz="2400" dirty="0">
                <a:solidFill>
                  <a:srgbClr val="FF0000"/>
                </a:solidFill>
              </a:rPr>
              <a:t>*</a:t>
            </a:r>
            <a:r>
              <a:rPr lang="fr-FR" sz="2400" dirty="0"/>
              <a:t>S Seneff et al., Agricultural Sciences 2015; 6:1472-1501.</a:t>
            </a:r>
            <a:endParaRPr lang="en-US" sz="2400" dirty="0"/>
          </a:p>
        </p:txBody>
      </p:sp>
    </p:spTree>
    <p:extLst>
      <p:ext uri="{BB962C8B-B14F-4D97-AF65-F5344CB8AC3E}">
        <p14:creationId xmlns:p14="http://schemas.microsoft.com/office/powerpoint/2010/main" val="404037372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314416" y="2391602"/>
            <a:ext cx="6515200"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 Role for </a:t>
            </a:r>
            <a:r>
              <a:rPr lang="en-US" sz="5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Glufosinate</a:t>
            </a:r>
            <a:endPar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(Liberty Herbicide)</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9062924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Glyphosate Resistant Weeds</a:t>
            </a:r>
            <a:endParaRPr lang="en-US" b="1" dirty="0"/>
          </a:p>
        </p:txBody>
      </p:sp>
      <p:sp>
        <p:nvSpPr>
          <p:cNvPr id="3" name="Content Placeholder 2"/>
          <p:cNvSpPr>
            <a:spLocks noGrp="1"/>
          </p:cNvSpPr>
          <p:nvPr>
            <p:ph idx="1"/>
          </p:nvPr>
        </p:nvSpPr>
        <p:spPr>
          <a:xfrm>
            <a:off x="189187" y="1443038"/>
            <a:ext cx="5334000" cy="4365907"/>
          </a:xfrm>
        </p:spPr>
        <p:txBody>
          <a:bodyPr>
            <a:normAutofit fontScale="92500"/>
          </a:bodyPr>
          <a:lstStyle/>
          <a:p>
            <a:r>
              <a:rPr lang="en-US" sz="2800" dirty="0" smtClean="0"/>
              <a:t>Widespread appearance of glyphosate-resistant weeds has necessitated ever-increasing applications of glyphosate on Roundup-Ready crops</a:t>
            </a:r>
          </a:p>
          <a:p>
            <a:r>
              <a:rPr lang="en-US" sz="2800" dirty="0" smtClean="0"/>
              <a:t>Liberty is an alternative herbicide to kill these resistant weeds – </a:t>
            </a:r>
            <a:r>
              <a:rPr lang="en-US" sz="2800" i="1" dirty="0" err="1" smtClean="0">
                <a:solidFill>
                  <a:srgbClr val="FF0000"/>
                </a:solidFill>
              </a:rPr>
              <a:t>glufosinate</a:t>
            </a:r>
            <a:r>
              <a:rPr lang="en-US" sz="2800" i="1" dirty="0" smtClean="0">
                <a:solidFill>
                  <a:srgbClr val="FF0000"/>
                </a:solidFill>
              </a:rPr>
              <a:t>!</a:t>
            </a:r>
          </a:p>
          <a:p>
            <a:r>
              <a:rPr lang="en-US" sz="2800" dirty="0" err="1" smtClean="0">
                <a:solidFill>
                  <a:srgbClr val="000000"/>
                </a:solidFill>
              </a:rPr>
              <a:t>LibertyLink</a:t>
            </a:r>
            <a:r>
              <a:rPr lang="en-US" sz="2800" dirty="0" smtClean="0">
                <a:solidFill>
                  <a:srgbClr val="000000"/>
                </a:solidFill>
              </a:rPr>
              <a:t> is a GMO modification to support </a:t>
            </a:r>
            <a:r>
              <a:rPr lang="en-US" sz="2800" dirty="0" err="1" smtClean="0">
                <a:solidFill>
                  <a:srgbClr val="000000"/>
                </a:solidFill>
              </a:rPr>
              <a:t>glufosinate</a:t>
            </a:r>
            <a:r>
              <a:rPr lang="en-US" sz="2800" dirty="0" smtClean="0">
                <a:solidFill>
                  <a:srgbClr val="000000"/>
                </a:solidFill>
              </a:rPr>
              <a:t> resistance</a:t>
            </a:r>
            <a:endParaRPr lang="en-US" sz="2800" dirty="0">
              <a:solidFill>
                <a:srgbClr val="000000"/>
              </a:solidFill>
            </a:endParaRPr>
          </a:p>
        </p:txBody>
      </p:sp>
      <p:pic>
        <p:nvPicPr>
          <p:cNvPr id="4" name="Picture 3" descr="Liber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053" y="1600200"/>
            <a:ext cx="3620813" cy="2715610"/>
          </a:xfrm>
          <a:prstGeom prst="rect">
            <a:avLst/>
          </a:prstGeom>
        </p:spPr>
      </p:pic>
    </p:spTree>
    <p:extLst>
      <p:ext uri="{BB962C8B-B14F-4D97-AF65-F5344CB8AC3E}">
        <p14:creationId xmlns:p14="http://schemas.microsoft.com/office/powerpoint/2010/main" val="153949895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252357"/>
            <a:ext cx="8521857" cy="1143000"/>
          </a:xfrm>
        </p:spPr>
        <p:txBody>
          <a:bodyPr>
            <a:normAutofit fontScale="90000"/>
          </a:bodyPr>
          <a:lstStyle/>
          <a:p>
            <a:r>
              <a:rPr lang="en-US" b="1" dirty="0" smtClean="0"/>
              <a:t>Increased Use of </a:t>
            </a:r>
            <a:r>
              <a:rPr lang="en-US" b="1" dirty="0" err="1" smtClean="0"/>
              <a:t>Glufosinate</a:t>
            </a:r>
            <a:r>
              <a:rPr lang="en-US" b="1" dirty="0" smtClean="0"/>
              <a:t> after 2010</a:t>
            </a:r>
            <a:endParaRPr lang="en-US" b="1" dirty="0"/>
          </a:p>
        </p:txBody>
      </p:sp>
      <p:sp>
        <p:nvSpPr>
          <p:cNvPr id="3" name="Content Placeholder 2"/>
          <p:cNvSpPr>
            <a:spLocks noGrp="1"/>
          </p:cNvSpPr>
          <p:nvPr>
            <p:ph idx="1"/>
          </p:nvPr>
        </p:nvSpPr>
        <p:spPr/>
        <p:txBody>
          <a:bodyPr>
            <a:normAutofit lnSpcReduction="10000"/>
          </a:bodyPr>
          <a:lstStyle/>
          <a:p>
            <a:r>
              <a:rPr lang="en-US" b="1" dirty="0" err="1"/>
              <a:t>LibertyLink</a:t>
            </a:r>
            <a:r>
              <a:rPr lang="en-US" dirty="0"/>
              <a:t> is a </a:t>
            </a:r>
            <a:r>
              <a:rPr lang="en-US" dirty="0" smtClean="0"/>
              <a:t>Bayer-owned </a:t>
            </a:r>
            <a:r>
              <a:rPr lang="en-US" dirty="0"/>
              <a:t>brand of genes for use in agriculture providing tolerance to </a:t>
            </a:r>
            <a:r>
              <a:rPr lang="en-US" b="1" dirty="0"/>
              <a:t>Liberty</a:t>
            </a:r>
            <a:r>
              <a:rPr lang="en-US" dirty="0"/>
              <a:t> herbicide and </a:t>
            </a:r>
            <a:r>
              <a:rPr lang="en-US" dirty="0" err="1"/>
              <a:t>glufosinate</a:t>
            </a:r>
            <a:r>
              <a:rPr lang="en-US" dirty="0"/>
              <a:t> </a:t>
            </a:r>
            <a:endParaRPr lang="en-US" dirty="0" smtClean="0"/>
          </a:p>
          <a:p>
            <a:r>
              <a:rPr lang="en-US" dirty="0" err="1"/>
              <a:t>LibertyLink</a:t>
            </a:r>
            <a:r>
              <a:rPr lang="en-US" dirty="0"/>
              <a:t> </a:t>
            </a:r>
            <a:r>
              <a:rPr lang="en-US" dirty="0" smtClean="0"/>
              <a:t>is the only GMO herbicide tolerant gene other than Roundup-Ready on the market. </a:t>
            </a:r>
          </a:p>
          <a:p>
            <a:r>
              <a:rPr lang="en-US" dirty="0" err="1" smtClean="0"/>
              <a:t>LibertyLink</a:t>
            </a:r>
            <a:r>
              <a:rPr lang="en-US" dirty="0" smtClean="0"/>
              <a:t> versions of cotton, corn and soybeans are approved in Brazil</a:t>
            </a:r>
          </a:p>
          <a:p>
            <a:pPr lvl="1"/>
            <a:r>
              <a:rPr lang="en-US" dirty="0" err="1" smtClean="0"/>
              <a:t>LibertyLink</a:t>
            </a:r>
            <a:r>
              <a:rPr lang="en-US" dirty="0" smtClean="0"/>
              <a:t> soybeans approved in 2010</a:t>
            </a:r>
            <a:endParaRPr lang="en-US" dirty="0"/>
          </a:p>
        </p:txBody>
      </p:sp>
    </p:spTree>
    <p:extLst>
      <p:ext uri="{BB962C8B-B14F-4D97-AF65-F5344CB8AC3E}">
        <p14:creationId xmlns:p14="http://schemas.microsoft.com/office/powerpoint/2010/main" val="79250368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err="1" smtClean="0"/>
              <a:t>Glufosinate</a:t>
            </a:r>
            <a:r>
              <a:rPr lang="en-US" b="1" dirty="0" smtClean="0"/>
              <a:t> is a Glutamate Analogue!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98951" y="1426105"/>
            <a:ext cx="8517467" cy="4525963"/>
          </a:xfrm>
        </p:spPr>
        <p:txBody>
          <a:bodyPr>
            <a:normAutofit/>
          </a:bodyPr>
          <a:lstStyle/>
          <a:p>
            <a:r>
              <a:rPr lang="en-US" dirty="0" smtClean="0"/>
              <a:t>Its toxicity to plants is based on its disruption    of glutamine </a:t>
            </a:r>
            <a:r>
              <a:rPr lang="en-US" dirty="0" err="1" smtClean="0"/>
              <a:t>synthetase</a:t>
            </a:r>
            <a:r>
              <a:rPr lang="en-US" dirty="0" smtClean="0"/>
              <a:t> by pretending to be glutamate</a:t>
            </a:r>
          </a:p>
          <a:p>
            <a:pPr lvl="1"/>
            <a:r>
              <a:rPr lang="en-US" dirty="0" smtClean="0"/>
              <a:t>This causes a build-up of excess ammonia and glutamate and  a depletion of glutamine </a:t>
            </a:r>
          </a:p>
          <a:p>
            <a:r>
              <a:rPr lang="en-US" dirty="0" smtClean="0"/>
              <a:t>As an analogue of glutamate, it could   substitute for glutamate during protein synthesis – and this could lead to microcephaly!</a:t>
            </a:r>
            <a:endParaRPr lang="en-US" dirty="0"/>
          </a:p>
        </p:txBody>
      </p:sp>
      <p:sp>
        <p:nvSpPr>
          <p:cNvPr id="4" name="TextBox 3"/>
          <p:cNvSpPr txBox="1"/>
          <p:nvPr/>
        </p:nvSpPr>
        <p:spPr>
          <a:xfrm>
            <a:off x="1249773" y="6429690"/>
            <a:ext cx="7566645" cy="461665"/>
          </a:xfrm>
          <a:prstGeom prst="rect">
            <a:avLst/>
          </a:prstGeom>
          <a:noFill/>
        </p:spPr>
        <p:txBody>
          <a:bodyPr wrap="none" rtlCol="0">
            <a:spAutoFit/>
          </a:bodyPr>
          <a:lstStyle/>
          <a:p>
            <a:r>
              <a:rPr lang="fr-FR" sz="2400" dirty="0">
                <a:solidFill>
                  <a:srgbClr val="FF0000"/>
                </a:solidFill>
              </a:rPr>
              <a:t>*</a:t>
            </a:r>
            <a:r>
              <a:rPr lang="fr-FR" sz="2400" dirty="0"/>
              <a:t>G </a:t>
            </a:r>
            <a:r>
              <a:rPr lang="fr-FR" sz="2400" dirty="0" err="1"/>
              <a:t>Haerlein</a:t>
            </a:r>
            <a:r>
              <a:rPr lang="fr-FR" sz="2400" dirty="0"/>
              <a:t>, </a:t>
            </a:r>
            <a:r>
              <a:rPr lang="fr-FR" sz="2400" dirty="0" err="1"/>
              <a:t>Rev</a:t>
            </a:r>
            <a:r>
              <a:rPr lang="fr-FR" sz="2400" dirty="0"/>
              <a:t> Environ </a:t>
            </a:r>
            <a:r>
              <a:rPr lang="fr-FR" sz="2400" dirty="0" err="1"/>
              <a:t>Contam</a:t>
            </a:r>
            <a:r>
              <a:rPr lang="fr-FR" sz="2400" dirty="0"/>
              <a:t> </a:t>
            </a:r>
            <a:r>
              <a:rPr lang="fr-FR" sz="2400" dirty="0" err="1"/>
              <a:t>Toxicol</a:t>
            </a:r>
            <a:r>
              <a:rPr lang="fr-FR" sz="2400" dirty="0"/>
              <a:t> 1994;138:73-145.</a:t>
            </a:r>
            <a:endParaRPr lang="en-US" sz="2400" dirty="0"/>
          </a:p>
        </p:txBody>
      </p:sp>
    </p:spTree>
    <p:extLst>
      <p:ext uri="{BB962C8B-B14F-4D97-AF65-F5344CB8AC3E}">
        <p14:creationId xmlns:p14="http://schemas.microsoft.com/office/powerpoint/2010/main" val="38234416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Protein Disruption </a:t>
            </a:r>
            <a:br>
              <a:rPr lang="en-US" b="1" dirty="0" smtClean="0"/>
            </a:br>
            <a:r>
              <a:rPr lang="en-US" b="1" dirty="0" smtClean="0"/>
              <a:t>Through </a:t>
            </a:r>
            <a:r>
              <a:rPr lang="en-US" b="1" dirty="0"/>
              <a:t>C</a:t>
            </a:r>
            <a:r>
              <a:rPr lang="en-US" b="1" dirty="0" smtClean="0"/>
              <a:t>oding </a:t>
            </a:r>
            <a:r>
              <a:rPr lang="en-US" b="1" dirty="0"/>
              <a:t>E</a:t>
            </a:r>
            <a:r>
              <a:rPr lang="en-US" b="1" dirty="0" smtClean="0"/>
              <a:t>rrors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84772969"/>
              </p:ext>
            </p:extLst>
          </p:nvPr>
        </p:nvGraphicFramePr>
        <p:xfrm>
          <a:off x="457200" y="1827947"/>
          <a:ext cx="7916986" cy="2590800"/>
        </p:xfrm>
        <a:graphic>
          <a:graphicData uri="http://schemas.openxmlformats.org/drawingml/2006/table">
            <a:tbl>
              <a:tblPr firstRow="1" bandRow="1">
                <a:tableStyleId>{5C22544A-7EE6-4342-B048-85BDC9FD1C3A}</a:tableStyleId>
              </a:tblPr>
              <a:tblGrid>
                <a:gridCol w="1473777"/>
                <a:gridCol w="1420997"/>
                <a:gridCol w="2699896"/>
                <a:gridCol w="2322316"/>
              </a:tblGrid>
              <a:tr h="370840">
                <a:tc>
                  <a:txBody>
                    <a:bodyPr/>
                    <a:lstStyle/>
                    <a:p>
                      <a:r>
                        <a:rPr lang="en-US" sz="2000" dirty="0" smtClean="0"/>
                        <a:t>Amino Acid</a:t>
                      </a:r>
                      <a:endParaRPr lang="en-US" sz="2000" dirty="0"/>
                    </a:p>
                  </a:txBody>
                  <a:tcPr/>
                </a:tc>
                <a:tc>
                  <a:txBody>
                    <a:bodyPr/>
                    <a:lstStyle/>
                    <a:p>
                      <a:r>
                        <a:rPr lang="en-US" sz="2000" dirty="0" smtClean="0"/>
                        <a:t>Imposter</a:t>
                      </a:r>
                      <a:endParaRPr lang="en-US" sz="2000" dirty="0"/>
                    </a:p>
                  </a:txBody>
                  <a:tcPr/>
                </a:tc>
                <a:tc>
                  <a:txBody>
                    <a:bodyPr/>
                    <a:lstStyle/>
                    <a:p>
                      <a:r>
                        <a:rPr lang="en-US" sz="2000" dirty="0" smtClean="0"/>
                        <a:t>Protein</a:t>
                      </a:r>
                      <a:endParaRPr lang="en-US" sz="2000" dirty="0"/>
                    </a:p>
                  </a:txBody>
                  <a:tcPr/>
                </a:tc>
                <a:tc>
                  <a:txBody>
                    <a:bodyPr/>
                    <a:lstStyle/>
                    <a:p>
                      <a:r>
                        <a:rPr lang="en-US" sz="2000" dirty="0" smtClean="0"/>
                        <a:t>Disease</a:t>
                      </a:r>
                      <a:endParaRPr lang="en-US" sz="2000" dirty="0"/>
                    </a:p>
                  </a:txBody>
                  <a:tcPr/>
                </a:tc>
              </a:tr>
              <a:tr h="370840">
                <a:tc>
                  <a:txBody>
                    <a:bodyPr/>
                    <a:lstStyle/>
                    <a:p>
                      <a:r>
                        <a:rPr lang="en-US" sz="2000" dirty="0" smtClean="0"/>
                        <a:t>serine</a:t>
                      </a:r>
                      <a:endParaRPr lang="en-US" sz="2000" dirty="0"/>
                    </a:p>
                  </a:txBody>
                  <a:tcPr/>
                </a:tc>
                <a:tc>
                  <a:txBody>
                    <a:bodyPr/>
                    <a:lstStyle/>
                    <a:p>
                      <a:r>
                        <a:rPr lang="en-US" sz="2000" dirty="0" smtClean="0"/>
                        <a:t>BMAA</a:t>
                      </a:r>
                      <a:endParaRPr lang="en-US" sz="2000" dirty="0"/>
                    </a:p>
                  </a:txBody>
                  <a:tcPr/>
                </a:tc>
                <a:tc>
                  <a:txBody>
                    <a:bodyPr/>
                    <a:lstStyle/>
                    <a:p>
                      <a:r>
                        <a:rPr lang="en-US" sz="2000" dirty="0" smtClean="0"/>
                        <a:t>Glutamate transporter</a:t>
                      </a:r>
                      <a:endParaRPr lang="en-US" sz="2000" dirty="0"/>
                    </a:p>
                  </a:txBody>
                  <a:tcPr/>
                </a:tc>
                <a:tc>
                  <a:txBody>
                    <a:bodyPr/>
                    <a:lstStyle/>
                    <a:p>
                      <a:r>
                        <a:rPr lang="en-US" sz="2000" dirty="0" smtClean="0"/>
                        <a:t>ALS (Lou Gehrig’s)</a:t>
                      </a:r>
                      <a:endParaRPr lang="en-US" sz="2000" dirty="0"/>
                    </a:p>
                  </a:txBody>
                  <a:tcPr/>
                </a:tc>
              </a:tr>
              <a:tr h="370840">
                <a:tc>
                  <a:txBody>
                    <a:bodyPr/>
                    <a:lstStyle/>
                    <a:p>
                      <a:r>
                        <a:rPr lang="en-US" sz="2000" dirty="0" err="1" smtClean="0"/>
                        <a:t>proline</a:t>
                      </a:r>
                      <a:endParaRPr lang="en-US" sz="2000" dirty="0"/>
                    </a:p>
                  </a:txBody>
                  <a:tcPr/>
                </a:tc>
                <a:tc>
                  <a:txBody>
                    <a:bodyPr/>
                    <a:lstStyle/>
                    <a:p>
                      <a:r>
                        <a:rPr lang="en-US" sz="2000" dirty="0" err="1" smtClean="0"/>
                        <a:t>Aze</a:t>
                      </a:r>
                      <a:endParaRPr lang="en-US" sz="2000" dirty="0"/>
                    </a:p>
                  </a:txBody>
                  <a:tcPr/>
                </a:tc>
                <a:tc>
                  <a:txBody>
                    <a:bodyPr/>
                    <a:lstStyle/>
                    <a:p>
                      <a:r>
                        <a:rPr lang="en-US" sz="2000" dirty="0" smtClean="0"/>
                        <a:t>Myelin basic</a:t>
                      </a:r>
                      <a:r>
                        <a:rPr lang="en-US" sz="2000" baseline="0" dirty="0" smtClean="0"/>
                        <a:t> protein</a:t>
                      </a:r>
                      <a:endParaRPr lang="en-US" sz="2000" dirty="0"/>
                    </a:p>
                  </a:txBody>
                  <a:tcPr/>
                </a:tc>
                <a:tc>
                  <a:txBody>
                    <a:bodyPr/>
                    <a:lstStyle/>
                    <a:p>
                      <a:r>
                        <a:rPr lang="en-US" sz="2000" dirty="0" smtClean="0"/>
                        <a:t>Multiple Sclerosis</a:t>
                      </a:r>
                      <a:endParaRPr lang="en-US" sz="2000" dirty="0"/>
                    </a:p>
                  </a:txBody>
                  <a:tcPr/>
                </a:tc>
              </a:tr>
              <a:tr h="370840">
                <a:tc>
                  <a:txBody>
                    <a:bodyPr/>
                    <a:lstStyle/>
                    <a:p>
                      <a:r>
                        <a:rPr lang="en-US" sz="2000" dirty="0" smtClean="0"/>
                        <a:t>glutamate</a:t>
                      </a:r>
                      <a:endParaRPr lang="en-US" sz="2000" dirty="0"/>
                    </a:p>
                  </a:txBody>
                  <a:tcPr/>
                </a:tc>
                <a:tc>
                  <a:txBody>
                    <a:bodyPr/>
                    <a:lstStyle/>
                    <a:p>
                      <a:r>
                        <a:rPr lang="en-US" sz="2000" dirty="0" err="1" smtClean="0"/>
                        <a:t>glufosinate</a:t>
                      </a:r>
                      <a:endParaRPr lang="en-US" sz="2000" dirty="0"/>
                    </a:p>
                  </a:txBody>
                  <a:tcPr/>
                </a:tc>
                <a:tc>
                  <a:txBody>
                    <a:bodyPr/>
                    <a:lstStyle/>
                    <a:p>
                      <a:r>
                        <a:rPr lang="en-US" sz="2000" dirty="0" smtClean="0"/>
                        <a:t>Asparagine </a:t>
                      </a:r>
                      <a:r>
                        <a:rPr lang="en-US" sz="2000" dirty="0" err="1" smtClean="0"/>
                        <a:t>synthetase</a:t>
                      </a:r>
                      <a:endParaRPr lang="en-US" sz="2000" dirty="0"/>
                    </a:p>
                  </a:txBody>
                  <a:tcPr/>
                </a:tc>
                <a:tc>
                  <a:txBody>
                    <a:bodyPr/>
                    <a:lstStyle/>
                    <a:p>
                      <a:r>
                        <a:rPr lang="en-US" sz="2000" dirty="0" smtClean="0"/>
                        <a:t>Microcephaly</a:t>
                      </a:r>
                    </a:p>
                    <a:p>
                      <a:r>
                        <a:rPr lang="en-US" sz="2000" dirty="0" smtClean="0"/>
                        <a:t>Immune deficiency</a:t>
                      </a:r>
                      <a:endParaRPr lang="en-US" sz="2000" dirty="0"/>
                    </a:p>
                  </a:txBody>
                  <a:tcPr/>
                </a:tc>
              </a:tr>
              <a:tr h="370840">
                <a:tc>
                  <a:txBody>
                    <a:bodyPr/>
                    <a:lstStyle/>
                    <a:p>
                      <a:r>
                        <a:rPr lang="en-US" sz="2000" dirty="0" smtClean="0"/>
                        <a:t>glycine</a:t>
                      </a:r>
                      <a:endParaRPr lang="en-US" sz="2000" dirty="0"/>
                    </a:p>
                  </a:txBody>
                  <a:tcPr/>
                </a:tc>
                <a:tc>
                  <a:txBody>
                    <a:bodyPr/>
                    <a:lstStyle/>
                    <a:p>
                      <a:r>
                        <a:rPr lang="en-US" sz="2000" dirty="0" smtClean="0"/>
                        <a:t>glyphosate</a:t>
                      </a:r>
                      <a:endParaRPr lang="en-US" sz="2000" dirty="0"/>
                    </a:p>
                  </a:txBody>
                  <a:tcPr/>
                </a:tc>
                <a:tc>
                  <a:txBody>
                    <a:bodyPr/>
                    <a:lstStyle/>
                    <a:p>
                      <a:r>
                        <a:rPr lang="en-US" sz="2000" dirty="0" smtClean="0"/>
                        <a:t>Many proteins</a:t>
                      </a:r>
                      <a:endParaRPr lang="en-US" sz="2000" dirty="0"/>
                    </a:p>
                  </a:txBody>
                  <a:tcPr/>
                </a:tc>
                <a:tc>
                  <a:txBody>
                    <a:bodyPr/>
                    <a:lstStyle/>
                    <a:p>
                      <a:r>
                        <a:rPr lang="en-US" sz="2000" dirty="0" smtClean="0"/>
                        <a:t>Autism, microcephaly,</a:t>
                      </a:r>
                      <a:r>
                        <a:rPr lang="en-US" sz="2000" baseline="0" dirty="0" smtClean="0"/>
                        <a:t> etc.</a:t>
                      </a:r>
                      <a:endParaRPr lang="en-US" sz="2000" dirty="0"/>
                    </a:p>
                  </a:txBody>
                  <a:tcPr/>
                </a:tc>
              </a:tr>
            </a:tbl>
          </a:graphicData>
        </a:graphic>
      </p:graphicFrame>
      <p:sp>
        <p:nvSpPr>
          <p:cNvPr id="3" name="TextBox 2"/>
          <p:cNvSpPr txBox="1"/>
          <p:nvPr/>
        </p:nvSpPr>
        <p:spPr>
          <a:xfrm>
            <a:off x="3352804" y="3014134"/>
            <a:ext cx="2539327" cy="400110"/>
          </a:xfrm>
          <a:prstGeom prst="rect">
            <a:avLst/>
          </a:prstGeom>
          <a:noFill/>
        </p:spPr>
        <p:txBody>
          <a:bodyPr wrap="none" rtlCol="0">
            <a:spAutoFit/>
          </a:bodyPr>
          <a:lstStyle/>
          <a:p>
            <a:r>
              <a:rPr lang="en-US" sz="2000" dirty="0" smtClean="0">
                <a:solidFill>
                  <a:srgbClr val="FF0000"/>
                </a:solidFill>
              </a:rPr>
              <a:t>Asparagine </a:t>
            </a:r>
            <a:r>
              <a:rPr lang="en-US" sz="2000" dirty="0" err="1" smtClean="0">
                <a:solidFill>
                  <a:srgbClr val="FF0000"/>
                </a:solidFill>
              </a:rPr>
              <a:t>synthetase</a:t>
            </a:r>
            <a:endParaRPr lang="en-US" sz="2000" dirty="0">
              <a:solidFill>
                <a:srgbClr val="FF0000"/>
              </a:solidFill>
            </a:endParaRPr>
          </a:p>
        </p:txBody>
      </p:sp>
    </p:spTree>
    <p:extLst>
      <p:ext uri="{BB962C8B-B14F-4D97-AF65-F5344CB8AC3E}">
        <p14:creationId xmlns:p14="http://schemas.microsoft.com/office/powerpoint/2010/main" val="2122440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72" y="429502"/>
            <a:ext cx="8229600" cy="1143000"/>
          </a:xfrm>
        </p:spPr>
        <p:txBody>
          <a:bodyPr/>
          <a:lstStyle/>
          <a:p>
            <a:r>
              <a:rPr lang="en-US" b="1" dirty="0" smtClean="0"/>
              <a:t>Neural Tube Defects</a:t>
            </a:r>
            <a:endParaRPr lang="en-US" b="1" dirty="0"/>
          </a:p>
        </p:txBody>
      </p:sp>
      <p:pic>
        <p:nvPicPr>
          <p:cNvPr id="4" name="Content Placeholder 3" descr="neuraltube.jpg"/>
          <p:cNvPicPr>
            <a:picLocks noGrp="1" noChangeAspect="1"/>
          </p:cNvPicPr>
          <p:nvPr>
            <p:ph idx="1"/>
          </p:nvPr>
        </p:nvPicPr>
        <p:blipFill>
          <a:blip r:embed="rId2">
            <a:extLst>
              <a:ext uri="{28A0092B-C50C-407E-A947-70E740481C1C}">
                <a14:useLocalDpi xmlns:a14="http://schemas.microsoft.com/office/drawing/2010/main" val="0"/>
              </a:ext>
            </a:extLst>
          </a:blip>
          <a:srcRect l="-11238" r="-11238"/>
          <a:stretch>
            <a:fillRect/>
          </a:stretch>
        </p:blipFill>
        <p:spPr/>
      </p:pic>
      <p:sp>
        <p:nvSpPr>
          <p:cNvPr id="5" name="TextBox 4"/>
          <p:cNvSpPr txBox="1"/>
          <p:nvPr/>
        </p:nvSpPr>
        <p:spPr>
          <a:xfrm>
            <a:off x="135467" y="2402416"/>
            <a:ext cx="8737600" cy="2062103"/>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smtClean="0"/>
              <a:t>Neural tube defects occur in 1 in 1000 pregnancies and often lead to spontaneous or elected abortion</a:t>
            </a:r>
          </a:p>
          <a:p>
            <a:pPr algn="ctr"/>
            <a:endParaRPr lang="en-US" sz="3200" dirty="0"/>
          </a:p>
        </p:txBody>
      </p:sp>
    </p:spTree>
    <p:extLst>
      <p:ext uri="{BB962C8B-B14F-4D97-AF65-F5344CB8AC3E}">
        <p14:creationId xmlns:p14="http://schemas.microsoft.com/office/powerpoint/2010/main" val="274369837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Microcephaly and Asparagine </a:t>
            </a:r>
            <a:r>
              <a:rPr lang="en-US" b="1" dirty="0" err="1" smtClean="0"/>
              <a:t>Synthetase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Loss-of-function mutation in asparagine </a:t>
            </a:r>
            <a:r>
              <a:rPr lang="en-US" dirty="0" err="1" smtClean="0"/>
              <a:t>synthetase</a:t>
            </a:r>
            <a:r>
              <a:rPr lang="en-US" dirty="0" smtClean="0"/>
              <a:t> causes a severe condition</a:t>
            </a:r>
          </a:p>
          <a:p>
            <a:pPr lvl="1"/>
            <a:r>
              <a:rPr lang="en-US" dirty="0" smtClean="0"/>
              <a:t>Congenital microcephaly</a:t>
            </a:r>
            <a:r>
              <a:rPr lang="en-US" dirty="0"/>
              <a:t>, intellectual disability, progressive cerebral atrophy, and intractable </a:t>
            </a:r>
            <a:r>
              <a:rPr lang="en-US" dirty="0" smtClean="0"/>
              <a:t>seizures</a:t>
            </a:r>
          </a:p>
          <a:p>
            <a:r>
              <a:rPr lang="en-US" dirty="0" smtClean="0"/>
              <a:t>Mutant mice have enlarged ventricles, reduced thickness of cortex, and learning disabilities</a:t>
            </a:r>
          </a:p>
          <a:p>
            <a:pPr marL="0" indent="0">
              <a:buNone/>
            </a:pPr>
            <a:endParaRPr lang="en-US" dirty="0"/>
          </a:p>
        </p:txBody>
      </p:sp>
      <p:sp>
        <p:nvSpPr>
          <p:cNvPr id="4" name="TextBox 3"/>
          <p:cNvSpPr txBox="1"/>
          <p:nvPr/>
        </p:nvSpPr>
        <p:spPr>
          <a:xfrm>
            <a:off x="2842224" y="5683463"/>
            <a:ext cx="5699096" cy="461665"/>
          </a:xfrm>
          <a:prstGeom prst="rect">
            <a:avLst/>
          </a:prstGeom>
          <a:noFill/>
        </p:spPr>
        <p:txBody>
          <a:bodyPr wrap="none" rtlCol="0">
            <a:spAutoFit/>
          </a:bodyPr>
          <a:lstStyle/>
          <a:p>
            <a:r>
              <a:rPr lang="it-IT" sz="2400" dirty="0">
                <a:solidFill>
                  <a:srgbClr val="FF0000"/>
                </a:solidFill>
              </a:rPr>
              <a:t>*</a:t>
            </a:r>
            <a:r>
              <a:rPr lang="it-IT" sz="2400" dirty="0"/>
              <a:t>EK Ruzzo et al., </a:t>
            </a:r>
            <a:r>
              <a:rPr lang="it-IT" sz="2400" dirty="0" err="1"/>
              <a:t>Neuron</a:t>
            </a:r>
            <a:r>
              <a:rPr lang="it-IT" sz="2400" dirty="0"/>
              <a:t> 2013;80(2):429-41. </a:t>
            </a:r>
            <a:endParaRPr lang="en-US" sz="2400" dirty="0"/>
          </a:p>
        </p:txBody>
      </p:sp>
    </p:spTree>
    <p:extLst>
      <p:ext uri="{BB962C8B-B14F-4D97-AF65-F5344CB8AC3E}">
        <p14:creationId xmlns:p14="http://schemas.microsoft.com/office/powerpoint/2010/main" val="321366337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Microcephaly and Asparagine </a:t>
            </a:r>
            <a:r>
              <a:rPr lang="en-US" b="1" dirty="0" err="1" smtClean="0"/>
              <a:t>Synthetase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Loss-of-function mutation in asparagine </a:t>
            </a:r>
            <a:r>
              <a:rPr lang="en-US" dirty="0" err="1" smtClean="0"/>
              <a:t>synthetase</a:t>
            </a:r>
            <a:r>
              <a:rPr lang="en-US" dirty="0" smtClean="0"/>
              <a:t> causes a severe condition</a:t>
            </a:r>
          </a:p>
          <a:p>
            <a:pPr lvl="1"/>
            <a:r>
              <a:rPr lang="en-US" dirty="0" smtClean="0"/>
              <a:t>Congenital microcephaly</a:t>
            </a:r>
            <a:r>
              <a:rPr lang="en-US" dirty="0"/>
              <a:t>, intellectual disability, progressive cerebral atrophy, and intractable </a:t>
            </a:r>
            <a:r>
              <a:rPr lang="en-US" dirty="0" smtClean="0"/>
              <a:t>seizures</a:t>
            </a:r>
          </a:p>
          <a:p>
            <a:r>
              <a:rPr lang="en-US" dirty="0" smtClean="0"/>
              <a:t>Mutant mice have enlarged ventricles, reduced thickness of cortex, and learning disabilities</a:t>
            </a:r>
          </a:p>
          <a:p>
            <a:pPr marL="0" indent="0">
              <a:buNone/>
            </a:pPr>
            <a:endParaRPr lang="en-US" dirty="0"/>
          </a:p>
        </p:txBody>
      </p:sp>
      <p:sp>
        <p:nvSpPr>
          <p:cNvPr id="4" name="TextBox 3"/>
          <p:cNvSpPr txBox="1"/>
          <p:nvPr/>
        </p:nvSpPr>
        <p:spPr>
          <a:xfrm>
            <a:off x="2842224" y="5683463"/>
            <a:ext cx="5699096" cy="461665"/>
          </a:xfrm>
          <a:prstGeom prst="rect">
            <a:avLst/>
          </a:prstGeom>
          <a:noFill/>
        </p:spPr>
        <p:txBody>
          <a:bodyPr wrap="none" rtlCol="0">
            <a:spAutoFit/>
          </a:bodyPr>
          <a:lstStyle/>
          <a:p>
            <a:r>
              <a:rPr lang="it-IT" sz="2400" dirty="0">
                <a:solidFill>
                  <a:srgbClr val="FF0000"/>
                </a:solidFill>
              </a:rPr>
              <a:t>*</a:t>
            </a:r>
            <a:r>
              <a:rPr lang="it-IT" sz="2400" dirty="0"/>
              <a:t>EK Ruzzo et al., </a:t>
            </a:r>
            <a:r>
              <a:rPr lang="it-IT" sz="2400" dirty="0" err="1"/>
              <a:t>Neuron</a:t>
            </a:r>
            <a:r>
              <a:rPr lang="it-IT" sz="2400" dirty="0"/>
              <a:t> 2013;80(2):429-41. </a:t>
            </a:r>
            <a:endParaRPr lang="en-US" sz="2400" dirty="0"/>
          </a:p>
        </p:txBody>
      </p:sp>
      <p:sp>
        <p:nvSpPr>
          <p:cNvPr id="5" name="TextBox 4"/>
          <p:cNvSpPr txBox="1"/>
          <p:nvPr/>
        </p:nvSpPr>
        <p:spPr>
          <a:xfrm>
            <a:off x="135467" y="2402416"/>
            <a:ext cx="8737600" cy="2062103"/>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smtClean="0"/>
              <a:t>Asparagine </a:t>
            </a:r>
            <a:r>
              <a:rPr lang="en-US" sz="3200" dirty="0" err="1" smtClean="0"/>
              <a:t>synthetase</a:t>
            </a:r>
            <a:r>
              <a:rPr lang="en-US" sz="3200" dirty="0" smtClean="0"/>
              <a:t> has a conserved glutamate that is essential for its function</a:t>
            </a:r>
            <a:r>
              <a:rPr lang="en-US" sz="3200" dirty="0" smtClean="0">
                <a:solidFill>
                  <a:srgbClr val="FF0000"/>
                </a:solidFill>
              </a:rPr>
              <a:t>**</a:t>
            </a:r>
          </a:p>
          <a:p>
            <a:pPr algn="ctr"/>
            <a:endParaRPr lang="en-US" sz="3200" dirty="0"/>
          </a:p>
        </p:txBody>
      </p:sp>
      <p:sp>
        <p:nvSpPr>
          <p:cNvPr id="6" name="TextBox 5"/>
          <p:cNvSpPr txBox="1"/>
          <p:nvPr/>
        </p:nvSpPr>
        <p:spPr>
          <a:xfrm>
            <a:off x="1874659" y="6219013"/>
            <a:ext cx="7262024" cy="461665"/>
          </a:xfrm>
          <a:prstGeom prst="rect">
            <a:avLst/>
          </a:prstGeom>
          <a:noFill/>
        </p:spPr>
        <p:txBody>
          <a:bodyPr wrap="none" rtlCol="0">
            <a:spAutoFit/>
          </a:bodyPr>
          <a:lstStyle/>
          <a:p>
            <a:r>
              <a:rPr lang="da-DK" sz="2400" dirty="0">
                <a:solidFill>
                  <a:srgbClr val="FF0000"/>
                </a:solidFill>
              </a:rPr>
              <a:t>** </a:t>
            </a:r>
            <a:r>
              <a:rPr lang="da-DK" sz="2400" dirty="0"/>
              <a:t>ME Meyer et al., </a:t>
            </a:r>
            <a:r>
              <a:rPr lang="da-DK" sz="2400" dirty="0" err="1"/>
              <a:t>Biochemistry</a:t>
            </a:r>
            <a:r>
              <a:rPr lang="da-DK" sz="2400" dirty="0"/>
              <a:t> 2010;49(43):9391-401.</a:t>
            </a:r>
            <a:endParaRPr lang="en-US" sz="2400" dirty="0"/>
          </a:p>
        </p:txBody>
      </p:sp>
    </p:spTree>
    <p:extLst>
      <p:ext uri="{BB962C8B-B14F-4D97-AF65-F5344CB8AC3E}">
        <p14:creationId xmlns:p14="http://schemas.microsoft.com/office/powerpoint/2010/main" val="2604981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Theory Emerges: </a:t>
            </a:r>
            <a:br>
              <a:rPr lang="en-US" b="1" dirty="0" smtClean="0"/>
            </a:br>
            <a:r>
              <a:rPr lang="en-US" b="1" dirty="0" smtClean="0"/>
              <a:t>Glyphosate/</a:t>
            </a:r>
            <a:r>
              <a:rPr lang="en-US" b="1" dirty="0" err="1"/>
              <a:t>G</a:t>
            </a:r>
            <a:r>
              <a:rPr lang="en-US" b="1" dirty="0" err="1" smtClean="0"/>
              <a:t>lufosinate</a:t>
            </a:r>
            <a:r>
              <a:rPr lang="en-US" b="1" dirty="0" smtClean="0"/>
              <a:t> Synergy</a:t>
            </a:r>
            <a:endParaRPr lang="en-US" b="1" dirty="0"/>
          </a:p>
        </p:txBody>
      </p:sp>
      <p:sp>
        <p:nvSpPr>
          <p:cNvPr id="3" name="Content Placeholder 2"/>
          <p:cNvSpPr>
            <a:spLocks noGrp="1"/>
          </p:cNvSpPr>
          <p:nvPr>
            <p:ph idx="1"/>
          </p:nvPr>
        </p:nvSpPr>
        <p:spPr/>
        <p:txBody>
          <a:bodyPr/>
          <a:lstStyle/>
          <a:p>
            <a:r>
              <a:rPr lang="en-US" dirty="0" smtClean="0"/>
              <a:t>Glyphosate disrupts glutamine synthesis through chelation of manganese</a:t>
            </a:r>
          </a:p>
          <a:p>
            <a:pPr lvl="1"/>
            <a:r>
              <a:rPr lang="en-US" dirty="0" smtClean="0"/>
              <a:t>Glutamine is precursor to asparagine</a:t>
            </a:r>
          </a:p>
          <a:p>
            <a:r>
              <a:rPr lang="en-US" dirty="0" err="1" smtClean="0"/>
              <a:t>Glufosinate</a:t>
            </a:r>
            <a:r>
              <a:rPr lang="en-US" dirty="0" smtClean="0"/>
              <a:t> disrupts enzyme that synthesizes asparagine</a:t>
            </a:r>
          </a:p>
          <a:p>
            <a:r>
              <a:rPr lang="en-US" dirty="0" smtClean="0"/>
              <a:t>Both shortages of glutamine and impaired enzyme activity result in severe deficiency in asparagine </a:t>
            </a:r>
            <a:r>
              <a:rPr lang="en-US" dirty="0" smtClean="0">
                <a:sym typeface="Wingdings"/>
              </a:rPr>
              <a:t> microcephaly</a:t>
            </a:r>
            <a:endParaRPr lang="en-US" dirty="0"/>
          </a:p>
        </p:txBody>
      </p:sp>
    </p:spTree>
    <p:extLst>
      <p:ext uri="{BB962C8B-B14F-4D97-AF65-F5344CB8AC3E}">
        <p14:creationId xmlns:p14="http://schemas.microsoft.com/office/powerpoint/2010/main" val="88868388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A Bit of Chemistry</a:t>
            </a:r>
            <a:endParaRPr lang="en-US" b="1" dirty="0"/>
          </a:p>
        </p:txBody>
      </p:sp>
      <p:sp>
        <p:nvSpPr>
          <p:cNvPr id="4" name="TextBox 3"/>
          <p:cNvSpPr txBox="1"/>
          <p:nvPr/>
        </p:nvSpPr>
        <p:spPr>
          <a:xfrm>
            <a:off x="359090" y="1701531"/>
            <a:ext cx="1732290" cy="523220"/>
          </a:xfrm>
          <a:prstGeom prst="rect">
            <a:avLst/>
          </a:prstGeom>
          <a:noFill/>
          <a:ln>
            <a:solidFill>
              <a:schemeClr val="tx1"/>
            </a:solidFill>
          </a:ln>
        </p:spPr>
        <p:txBody>
          <a:bodyPr wrap="none" rtlCol="0">
            <a:spAutoFit/>
          </a:bodyPr>
          <a:lstStyle/>
          <a:p>
            <a:r>
              <a:rPr lang="en-US" sz="2800" dirty="0" smtClean="0"/>
              <a:t>Glutamate </a:t>
            </a:r>
            <a:endParaRPr lang="en-US" sz="2800" dirty="0"/>
          </a:p>
        </p:txBody>
      </p:sp>
      <p:sp>
        <p:nvSpPr>
          <p:cNvPr id="5" name="TextBox 4"/>
          <p:cNvSpPr txBox="1"/>
          <p:nvPr/>
        </p:nvSpPr>
        <p:spPr>
          <a:xfrm>
            <a:off x="3446303" y="1701531"/>
            <a:ext cx="1711075" cy="523220"/>
          </a:xfrm>
          <a:prstGeom prst="rect">
            <a:avLst/>
          </a:prstGeom>
          <a:noFill/>
          <a:ln>
            <a:solidFill>
              <a:schemeClr val="tx1"/>
            </a:solidFill>
          </a:ln>
        </p:spPr>
        <p:txBody>
          <a:bodyPr wrap="none" rtlCol="0">
            <a:spAutoFit/>
          </a:bodyPr>
          <a:lstStyle/>
          <a:p>
            <a:r>
              <a:rPr lang="en-US" sz="2800" dirty="0" smtClean="0"/>
              <a:t>Glutamine</a:t>
            </a:r>
            <a:endParaRPr lang="en-US" sz="2800" dirty="0"/>
          </a:p>
        </p:txBody>
      </p:sp>
      <p:sp>
        <p:nvSpPr>
          <p:cNvPr id="6" name="TextBox 5"/>
          <p:cNvSpPr txBox="1"/>
          <p:nvPr/>
        </p:nvSpPr>
        <p:spPr>
          <a:xfrm>
            <a:off x="5024713" y="4497151"/>
            <a:ext cx="1809435" cy="523220"/>
          </a:xfrm>
          <a:prstGeom prst="rect">
            <a:avLst/>
          </a:prstGeom>
          <a:noFill/>
          <a:ln>
            <a:solidFill>
              <a:schemeClr val="tx1"/>
            </a:solidFill>
          </a:ln>
        </p:spPr>
        <p:txBody>
          <a:bodyPr wrap="none" rtlCol="0">
            <a:spAutoFit/>
          </a:bodyPr>
          <a:lstStyle/>
          <a:p>
            <a:r>
              <a:rPr lang="en-US" sz="2800" dirty="0" smtClean="0"/>
              <a:t>Asparagine</a:t>
            </a:r>
            <a:endParaRPr lang="en-US" sz="2800" dirty="0"/>
          </a:p>
        </p:txBody>
      </p:sp>
      <p:sp>
        <p:nvSpPr>
          <p:cNvPr id="7" name="TextBox 6"/>
          <p:cNvSpPr txBox="1"/>
          <p:nvPr/>
        </p:nvSpPr>
        <p:spPr>
          <a:xfrm>
            <a:off x="6759711" y="1701531"/>
            <a:ext cx="1609911" cy="523220"/>
          </a:xfrm>
          <a:prstGeom prst="rect">
            <a:avLst/>
          </a:prstGeom>
          <a:noFill/>
          <a:ln>
            <a:solidFill>
              <a:schemeClr val="tx1"/>
            </a:solidFill>
          </a:ln>
        </p:spPr>
        <p:txBody>
          <a:bodyPr wrap="none" rtlCol="0">
            <a:spAutoFit/>
          </a:bodyPr>
          <a:lstStyle/>
          <a:p>
            <a:r>
              <a:rPr lang="en-US" sz="2800" dirty="0" smtClean="0"/>
              <a:t>Aspartate</a:t>
            </a:r>
            <a:endParaRPr lang="en-US" sz="2800" dirty="0"/>
          </a:p>
        </p:txBody>
      </p:sp>
      <p:sp>
        <p:nvSpPr>
          <p:cNvPr id="8" name="TextBox 7"/>
          <p:cNvSpPr txBox="1"/>
          <p:nvPr/>
        </p:nvSpPr>
        <p:spPr>
          <a:xfrm>
            <a:off x="1385517" y="2546434"/>
            <a:ext cx="2517411" cy="400110"/>
          </a:xfrm>
          <a:prstGeom prst="rect">
            <a:avLst/>
          </a:prstGeom>
          <a:noFill/>
        </p:spPr>
        <p:txBody>
          <a:bodyPr wrap="none" rtlCol="0">
            <a:spAutoFit/>
          </a:bodyPr>
          <a:lstStyle/>
          <a:p>
            <a:r>
              <a:rPr lang="en-US" sz="2000" i="1" dirty="0" smtClean="0"/>
              <a:t>Glutamine </a:t>
            </a:r>
            <a:r>
              <a:rPr lang="en-US" sz="2000" i="1" dirty="0" err="1" smtClean="0"/>
              <a:t>synthetase</a:t>
            </a:r>
            <a:endParaRPr lang="en-US" sz="2000" i="1" dirty="0"/>
          </a:p>
        </p:txBody>
      </p:sp>
      <p:sp>
        <p:nvSpPr>
          <p:cNvPr id="9" name="TextBox 8"/>
          <p:cNvSpPr txBox="1"/>
          <p:nvPr/>
        </p:nvSpPr>
        <p:spPr>
          <a:xfrm>
            <a:off x="1675076" y="3576132"/>
            <a:ext cx="1664100" cy="461665"/>
          </a:xfrm>
          <a:prstGeom prst="rect">
            <a:avLst/>
          </a:prstGeom>
          <a:noFill/>
        </p:spPr>
        <p:txBody>
          <a:bodyPr wrap="none" rtlCol="0">
            <a:spAutoFit/>
          </a:bodyPr>
          <a:lstStyle/>
          <a:p>
            <a:r>
              <a:rPr lang="en-US" sz="2400" i="1" dirty="0" smtClean="0">
                <a:solidFill>
                  <a:srgbClr val="FF0000"/>
                </a:solidFill>
              </a:rPr>
              <a:t>Glyphosate</a:t>
            </a:r>
            <a:endParaRPr lang="en-US" sz="2400" i="1" dirty="0">
              <a:solidFill>
                <a:srgbClr val="FF0000"/>
              </a:solidFill>
            </a:endParaRPr>
          </a:p>
        </p:txBody>
      </p:sp>
      <p:sp>
        <p:nvSpPr>
          <p:cNvPr id="10" name="TextBox 9"/>
          <p:cNvSpPr txBox="1"/>
          <p:nvPr/>
        </p:nvSpPr>
        <p:spPr>
          <a:xfrm>
            <a:off x="6863600" y="2626373"/>
            <a:ext cx="1655083" cy="461665"/>
          </a:xfrm>
          <a:prstGeom prst="rect">
            <a:avLst/>
          </a:prstGeom>
          <a:noFill/>
        </p:spPr>
        <p:txBody>
          <a:bodyPr wrap="none" rtlCol="0">
            <a:spAutoFit/>
          </a:bodyPr>
          <a:lstStyle/>
          <a:p>
            <a:r>
              <a:rPr lang="en-US" sz="2400" i="1" dirty="0" err="1" smtClean="0">
                <a:solidFill>
                  <a:srgbClr val="FF0000"/>
                </a:solidFill>
              </a:rPr>
              <a:t>glufosinate</a:t>
            </a:r>
            <a:endParaRPr lang="en-US" sz="2400" i="1" dirty="0">
              <a:solidFill>
                <a:srgbClr val="FF0000"/>
              </a:solidFill>
            </a:endParaRPr>
          </a:p>
        </p:txBody>
      </p:sp>
      <p:sp>
        <p:nvSpPr>
          <p:cNvPr id="11" name="TextBox 10"/>
          <p:cNvSpPr txBox="1"/>
          <p:nvPr/>
        </p:nvSpPr>
        <p:spPr>
          <a:xfrm>
            <a:off x="6387226" y="3770204"/>
            <a:ext cx="2607830" cy="400110"/>
          </a:xfrm>
          <a:prstGeom prst="rect">
            <a:avLst/>
          </a:prstGeom>
          <a:noFill/>
        </p:spPr>
        <p:txBody>
          <a:bodyPr wrap="none" rtlCol="0">
            <a:spAutoFit/>
          </a:bodyPr>
          <a:lstStyle/>
          <a:p>
            <a:r>
              <a:rPr lang="en-US" sz="2000" i="1" dirty="0" smtClean="0"/>
              <a:t>Asparagine </a:t>
            </a:r>
            <a:r>
              <a:rPr lang="en-US" sz="2000" i="1" dirty="0" err="1" smtClean="0"/>
              <a:t>synthetase</a:t>
            </a:r>
            <a:endParaRPr lang="en-US" sz="2000" i="1" dirty="0"/>
          </a:p>
        </p:txBody>
      </p:sp>
      <p:sp>
        <p:nvSpPr>
          <p:cNvPr id="12" name="Freeform 11"/>
          <p:cNvSpPr/>
          <p:nvPr/>
        </p:nvSpPr>
        <p:spPr>
          <a:xfrm>
            <a:off x="4272011" y="2212891"/>
            <a:ext cx="1682413" cy="2276377"/>
          </a:xfrm>
          <a:custGeom>
            <a:avLst/>
            <a:gdLst>
              <a:gd name="connsiteX0" fmla="*/ 0 w 1682413"/>
              <a:gd name="connsiteY0" fmla="*/ 0 h 2276377"/>
              <a:gd name="connsiteX1" fmla="*/ 1352528 w 1682413"/>
              <a:gd name="connsiteY1" fmla="*/ 824774 h 2276377"/>
              <a:gd name="connsiteX2" fmla="*/ 1682413 w 1682413"/>
              <a:gd name="connsiteY2" fmla="*/ 2276377 h 2276377"/>
            </a:gdLst>
            <a:ahLst/>
            <a:cxnLst>
              <a:cxn ang="0">
                <a:pos x="connsiteX0" y="connsiteY0"/>
              </a:cxn>
              <a:cxn ang="0">
                <a:pos x="connsiteX1" y="connsiteY1"/>
              </a:cxn>
              <a:cxn ang="0">
                <a:pos x="connsiteX2" y="connsiteY2"/>
              </a:cxn>
            </a:cxnLst>
            <a:rect l="l" t="t" r="r" b="b"/>
            <a:pathLst>
              <a:path w="1682413" h="2276377">
                <a:moveTo>
                  <a:pt x="0" y="0"/>
                </a:moveTo>
                <a:cubicBezTo>
                  <a:pt x="536063" y="222689"/>
                  <a:pt x="1072126" y="445378"/>
                  <a:pt x="1352528" y="824774"/>
                </a:cubicBezTo>
                <a:cubicBezTo>
                  <a:pt x="1632930" y="1204170"/>
                  <a:pt x="1682413" y="2276377"/>
                  <a:pt x="1682413" y="2276377"/>
                </a:cubicBezTo>
              </a:path>
            </a:pathLst>
          </a:cu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flipH="1">
            <a:off x="5941859" y="2249826"/>
            <a:ext cx="1682413" cy="2276377"/>
          </a:xfrm>
          <a:custGeom>
            <a:avLst/>
            <a:gdLst>
              <a:gd name="connsiteX0" fmla="*/ 0 w 1682413"/>
              <a:gd name="connsiteY0" fmla="*/ 0 h 2276377"/>
              <a:gd name="connsiteX1" fmla="*/ 1352528 w 1682413"/>
              <a:gd name="connsiteY1" fmla="*/ 824774 h 2276377"/>
              <a:gd name="connsiteX2" fmla="*/ 1682413 w 1682413"/>
              <a:gd name="connsiteY2" fmla="*/ 2276377 h 2276377"/>
            </a:gdLst>
            <a:ahLst/>
            <a:cxnLst>
              <a:cxn ang="0">
                <a:pos x="connsiteX0" y="connsiteY0"/>
              </a:cxn>
              <a:cxn ang="0">
                <a:pos x="connsiteX1" y="connsiteY1"/>
              </a:cxn>
              <a:cxn ang="0">
                <a:pos x="connsiteX2" y="connsiteY2"/>
              </a:cxn>
            </a:cxnLst>
            <a:rect l="l" t="t" r="r" b="b"/>
            <a:pathLst>
              <a:path w="1682413" h="2276377">
                <a:moveTo>
                  <a:pt x="0" y="0"/>
                </a:moveTo>
                <a:cubicBezTo>
                  <a:pt x="536063" y="222689"/>
                  <a:pt x="1072126" y="445378"/>
                  <a:pt x="1352528" y="824774"/>
                </a:cubicBezTo>
                <a:cubicBezTo>
                  <a:pt x="1632930" y="1204170"/>
                  <a:pt x="1682413" y="2276377"/>
                  <a:pt x="1682413" y="2276377"/>
                </a:cubicBezTo>
              </a:path>
            </a:pathLst>
          </a:cu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Arrow Connector 14"/>
          <p:cNvCxnSpPr>
            <a:stCxn id="4" idx="3"/>
            <a:endCxn id="5" idx="1"/>
          </p:cNvCxnSpPr>
          <p:nvPr/>
        </p:nvCxnSpPr>
        <p:spPr>
          <a:xfrm>
            <a:off x="2091380" y="1963141"/>
            <a:ext cx="1354923"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507126" y="1332199"/>
            <a:ext cx="679092" cy="461665"/>
          </a:xfrm>
          <a:prstGeom prst="rect">
            <a:avLst/>
          </a:prstGeom>
          <a:noFill/>
        </p:spPr>
        <p:txBody>
          <a:bodyPr wrap="none" rtlCol="0">
            <a:spAutoFit/>
          </a:bodyPr>
          <a:lstStyle/>
          <a:p>
            <a:r>
              <a:rPr lang="en-US" sz="2400" dirty="0" smtClean="0"/>
              <a:t>NH</a:t>
            </a:r>
            <a:r>
              <a:rPr lang="en-US" sz="2400" baseline="-25000" dirty="0" smtClean="0"/>
              <a:t>4</a:t>
            </a:r>
            <a:endParaRPr lang="en-US" sz="2400" baseline="-25000" dirty="0"/>
          </a:p>
        </p:txBody>
      </p:sp>
      <p:sp>
        <p:nvSpPr>
          <p:cNvPr id="18" name="Freeform 17"/>
          <p:cNvSpPr/>
          <p:nvPr/>
        </p:nvSpPr>
        <p:spPr>
          <a:xfrm>
            <a:off x="2738046" y="1685035"/>
            <a:ext cx="560804" cy="231208"/>
          </a:xfrm>
          <a:custGeom>
            <a:avLst/>
            <a:gdLst>
              <a:gd name="connsiteX0" fmla="*/ 0 w 560804"/>
              <a:gd name="connsiteY0" fmla="*/ 0 h 231208"/>
              <a:gd name="connsiteX1" fmla="*/ 263908 w 560804"/>
              <a:gd name="connsiteY1" fmla="*/ 197946 h 231208"/>
              <a:gd name="connsiteX2" fmla="*/ 560804 w 560804"/>
              <a:gd name="connsiteY2" fmla="*/ 230937 h 231208"/>
            </a:gdLst>
            <a:ahLst/>
            <a:cxnLst>
              <a:cxn ang="0">
                <a:pos x="connsiteX0" y="connsiteY0"/>
              </a:cxn>
              <a:cxn ang="0">
                <a:pos x="connsiteX1" y="connsiteY1"/>
              </a:cxn>
              <a:cxn ang="0">
                <a:pos x="connsiteX2" y="connsiteY2"/>
              </a:cxn>
            </a:cxnLst>
            <a:rect l="l" t="t" r="r" b="b"/>
            <a:pathLst>
              <a:path w="560804" h="231208">
                <a:moveTo>
                  <a:pt x="0" y="0"/>
                </a:moveTo>
                <a:cubicBezTo>
                  <a:pt x="85220" y="79728"/>
                  <a:pt x="170441" y="159457"/>
                  <a:pt x="263908" y="197946"/>
                </a:cubicBezTo>
                <a:cubicBezTo>
                  <a:pt x="357375" y="236435"/>
                  <a:pt x="560804" y="230937"/>
                  <a:pt x="560804" y="23093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9" name="Group 28"/>
          <p:cNvGrpSpPr/>
          <p:nvPr/>
        </p:nvGrpSpPr>
        <p:grpSpPr>
          <a:xfrm rot="16200000">
            <a:off x="2094507" y="3106521"/>
            <a:ext cx="700822" cy="448600"/>
            <a:chOff x="3902928" y="3488400"/>
            <a:chExt cx="700822" cy="448600"/>
          </a:xfrm>
        </p:grpSpPr>
        <p:cxnSp>
          <p:nvCxnSpPr>
            <p:cNvPr id="26" name="Straight Connector 25"/>
            <p:cNvCxnSpPr/>
            <p:nvPr/>
          </p:nvCxnSpPr>
          <p:spPr>
            <a:xfrm>
              <a:off x="3902928" y="3714559"/>
              <a:ext cx="700822"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03750" y="3488400"/>
              <a:ext cx="0" cy="4486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rot="5400000" flipV="1">
            <a:off x="7273861" y="3231216"/>
            <a:ext cx="700822" cy="448600"/>
            <a:chOff x="3902928" y="3488400"/>
            <a:chExt cx="700822" cy="448600"/>
          </a:xfrm>
        </p:grpSpPr>
        <p:cxnSp>
          <p:nvCxnSpPr>
            <p:cNvPr id="31" name="Straight Connector 30"/>
            <p:cNvCxnSpPr/>
            <p:nvPr/>
          </p:nvCxnSpPr>
          <p:spPr>
            <a:xfrm>
              <a:off x="3902928" y="3714559"/>
              <a:ext cx="700822"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603750" y="3488400"/>
              <a:ext cx="0" cy="4486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 name="TextBox 32"/>
          <p:cNvSpPr txBox="1"/>
          <p:nvPr/>
        </p:nvSpPr>
        <p:spPr>
          <a:xfrm>
            <a:off x="527276" y="4420207"/>
            <a:ext cx="3959700" cy="1200328"/>
          </a:xfrm>
          <a:prstGeom prst="rect">
            <a:avLst/>
          </a:prstGeom>
          <a:solidFill>
            <a:srgbClr val="FFF9A2"/>
          </a:solidFill>
          <a:ln>
            <a:solidFill>
              <a:schemeClr val="tx1"/>
            </a:solidFill>
          </a:ln>
        </p:spPr>
        <p:txBody>
          <a:bodyPr wrap="square" rtlCol="0">
            <a:spAutoFit/>
          </a:bodyPr>
          <a:lstStyle>
            <a:defPPr>
              <a:defRPr lang="en-US"/>
            </a:defPPr>
            <a:lvl1pPr algn="ctr">
              <a:defRPr sz="3200"/>
            </a:lvl1pPr>
          </a:lstStyle>
          <a:p>
            <a:r>
              <a:rPr lang="en-US" sz="2400" dirty="0"/>
              <a:t>Asparagine deficiency</a:t>
            </a:r>
          </a:p>
          <a:p>
            <a:r>
              <a:rPr lang="en-US" sz="2400" dirty="0"/>
              <a:t>Leads to microcephaly and </a:t>
            </a:r>
          </a:p>
          <a:p>
            <a:r>
              <a:rPr lang="en-US" sz="2400" dirty="0"/>
              <a:t>Impaired immunity</a:t>
            </a:r>
          </a:p>
        </p:txBody>
      </p:sp>
    </p:spTree>
    <p:extLst>
      <p:ext uri="{BB962C8B-B14F-4D97-AF65-F5344CB8AC3E}">
        <p14:creationId xmlns:p14="http://schemas.microsoft.com/office/powerpoint/2010/main" val="652259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u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31" y="1417638"/>
            <a:ext cx="4669692" cy="2626702"/>
          </a:xfrm>
          <a:prstGeom prst="rect">
            <a:avLst/>
          </a:prstGeom>
        </p:spPr>
      </p:pic>
      <p:sp>
        <p:nvSpPr>
          <p:cNvPr id="2" name="Title 1"/>
          <p:cNvSpPr>
            <a:spLocks noGrp="1"/>
          </p:cNvSpPr>
          <p:nvPr>
            <p:ph type="title"/>
          </p:nvPr>
        </p:nvSpPr>
        <p:spPr/>
        <p:txBody>
          <a:bodyPr>
            <a:normAutofit fontScale="90000"/>
          </a:bodyPr>
          <a:lstStyle/>
          <a:p>
            <a:r>
              <a:rPr lang="en-US" b="1" dirty="0" err="1" smtClean="0"/>
              <a:t>Glufosinate</a:t>
            </a:r>
            <a:r>
              <a:rPr lang="en-US" b="1" dirty="0" smtClean="0"/>
              <a:t> Induces </a:t>
            </a:r>
            <a:br>
              <a:rPr lang="en-US" b="1" dirty="0" smtClean="0"/>
            </a:br>
            <a:r>
              <a:rPr lang="en-US" b="1" dirty="0" smtClean="0"/>
              <a:t>Autistic Symptoms in Mice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1 mg/kg administered three                           times a week to dam during                                gestation and lactation</a:t>
            </a:r>
          </a:p>
          <a:p>
            <a:r>
              <a:rPr lang="en-US" dirty="0" smtClean="0"/>
              <a:t>Offspring demonstrated                                          autistic behaviors –                                              socialization impairment, repetitive activities</a:t>
            </a:r>
          </a:p>
          <a:p>
            <a:r>
              <a:rPr lang="en-US" dirty="0" smtClean="0"/>
              <a:t>Dose was about 5 times lower than the EPA approved dose</a:t>
            </a:r>
          </a:p>
          <a:p>
            <a:pPr marL="0" indent="0">
              <a:buNone/>
            </a:pPr>
            <a:endParaRPr lang="en-US" dirty="0"/>
          </a:p>
        </p:txBody>
      </p:sp>
      <p:sp>
        <p:nvSpPr>
          <p:cNvPr id="4" name="TextBox 3"/>
          <p:cNvSpPr txBox="1"/>
          <p:nvPr/>
        </p:nvSpPr>
        <p:spPr>
          <a:xfrm>
            <a:off x="0" y="6396335"/>
            <a:ext cx="8856360" cy="461665"/>
          </a:xfrm>
          <a:prstGeom prst="rect">
            <a:avLst/>
          </a:prstGeom>
          <a:noFill/>
        </p:spPr>
        <p:txBody>
          <a:bodyPr wrap="none" rtlCol="0">
            <a:spAutoFit/>
          </a:bodyPr>
          <a:lstStyle/>
          <a:p>
            <a:r>
              <a:rPr lang="en-US" sz="2400" dirty="0" smtClean="0">
                <a:solidFill>
                  <a:srgbClr val="FF0000"/>
                </a:solidFill>
              </a:rPr>
              <a:t>*</a:t>
            </a:r>
            <a:r>
              <a:rPr lang="en-US" sz="2400" dirty="0" smtClean="0"/>
              <a:t> A. </a:t>
            </a:r>
            <a:r>
              <a:rPr lang="en-US" sz="2400" dirty="0" err="1" smtClean="0"/>
              <a:t>Laugeray</a:t>
            </a:r>
            <a:r>
              <a:rPr lang="en-US" sz="2400" dirty="0" smtClean="0"/>
              <a:t> et al., Frontiers in Behavioral Neuroscience 2014;8:390.</a:t>
            </a:r>
            <a:endParaRPr lang="en-US" sz="2400" dirty="0"/>
          </a:p>
        </p:txBody>
      </p:sp>
    </p:spTree>
    <p:extLst>
      <p:ext uri="{BB962C8B-B14F-4D97-AF65-F5344CB8AC3E}">
        <p14:creationId xmlns:p14="http://schemas.microsoft.com/office/powerpoint/2010/main" val="91344985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u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31" y="1417638"/>
            <a:ext cx="4669692" cy="2626702"/>
          </a:xfrm>
          <a:prstGeom prst="rect">
            <a:avLst/>
          </a:prstGeom>
        </p:spPr>
      </p:pic>
      <p:sp>
        <p:nvSpPr>
          <p:cNvPr id="2" name="Title 1"/>
          <p:cNvSpPr>
            <a:spLocks noGrp="1"/>
          </p:cNvSpPr>
          <p:nvPr>
            <p:ph type="title"/>
          </p:nvPr>
        </p:nvSpPr>
        <p:spPr/>
        <p:txBody>
          <a:bodyPr>
            <a:normAutofit fontScale="90000"/>
          </a:bodyPr>
          <a:lstStyle/>
          <a:p>
            <a:r>
              <a:rPr lang="en-US" b="1" dirty="0" err="1" smtClean="0"/>
              <a:t>Glufosinate</a:t>
            </a:r>
            <a:r>
              <a:rPr lang="en-US" b="1" dirty="0" smtClean="0"/>
              <a:t> Induces </a:t>
            </a:r>
            <a:br>
              <a:rPr lang="en-US" b="1" dirty="0" smtClean="0"/>
            </a:br>
            <a:r>
              <a:rPr lang="en-US" b="1" dirty="0" smtClean="0"/>
              <a:t>Autistic Symptoms in Mice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1 mg/kg administered three                           times a week to dam during                                gestation and lactation</a:t>
            </a:r>
          </a:p>
          <a:p>
            <a:r>
              <a:rPr lang="en-US" dirty="0" smtClean="0"/>
              <a:t>Offspring demonstrated                                          autistic behaviors –                                              socialization impairment, repetitive activities</a:t>
            </a:r>
          </a:p>
          <a:p>
            <a:r>
              <a:rPr lang="en-US" dirty="0" smtClean="0"/>
              <a:t>Dose was about 5 times lower than the EPA approved dose</a:t>
            </a:r>
          </a:p>
          <a:p>
            <a:pPr marL="0" indent="0">
              <a:buNone/>
            </a:pPr>
            <a:endParaRPr lang="en-US" dirty="0"/>
          </a:p>
        </p:txBody>
      </p:sp>
      <p:sp>
        <p:nvSpPr>
          <p:cNvPr id="4" name="TextBox 3"/>
          <p:cNvSpPr txBox="1"/>
          <p:nvPr/>
        </p:nvSpPr>
        <p:spPr>
          <a:xfrm>
            <a:off x="0" y="6396335"/>
            <a:ext cx="8856360" cy="461665"/>
          </a:xfrm>
          <a:prstGeom prst="rect">
            <a:avLst/>
          </a:prstGeom>
          <a:noFill/>
        </p:spPr>
        <p:txBody>
          <a:bodyPr wrap="none" rtlCol="0">
            <a:spAutoFit/>
          </a:bodyPr>
          <a:lstStyle/>
          <a:p>
            <a:r>
              <a:rPr lang="en-US" sz="2400" dirty="0" smtClean="0">
                <a:solidFill>
                  <a:srgbClr val="FF0000"/>
                </a:solidFill>
              </a:rPr>
              <a:t>*</a:t>
            </a:r>
            <a:r>
              <a:rPr lang="en-US" sz="2400" dirty="0" smtClean="0"/>
              <a:t> A. </a:t>
            </a:r>
            <a:r>
              <a:rPr lang="en-US" sz="2400" dirty="0" err="1" smtClean="0"/>
              <a:t>Laugeray</a:t>
            </a:r>
            <a:r>
              <a:rPr lang="en-US" sz="2400" dirty="0" smtClean="0"/>
              <a:t> et al., Frontiers in Behavioral Neuroscience 2014;8:390.</a:t>
            </a:r>
            <a:endParaRPr lang="en-US" sz="2400" dirty="0"/>
          </a:p>
        </p:txBody>
      </p:sp>
      <p:sp>
        <p:nvSpPr>
          <p:cNvPr id="6" name="TextBox 5"/>
          <p:cNvSpPr txBox="1"/>
          <p:nvPr/>
        </p:nvSpPr>
        <p:spPr>
          <a:xfrm>
            <a:off x="135467" y="2402416"/>
            <a:ext cx="8737600" cy="2554545"/>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smtClean="0"/>
              <a:t>We can expect a dramatic rise in the use of </a:t>
            </a:r>
            <a:r>
              <a:rPr lang="en-US" sz="3200" dirty="0" err="1" smtClean="0"/>
              <a:t>glufosinate</a:t>
            </a:r>
            <a:r>
              <a:rPr lang="en-US" sz="3200" dirty="0" smtClean="0"/>
              <a:t> on core crops as more and more weeds become resistant to Roundup</a:t>
            </a:r>
          </a:p>
          <a:p>
            <a:pPr algn="ctr"/>
            <a:endParaRPr lang="en-US" sz="3200" dirty="0"/>
          </a:p>
        </p:txBody>
      </p:sp>
    </p:spTree>
    <p:extLst>
      <p:ext uri="{BB962C8B-B14F-4D97-AF65-F5344CB8AC3E}">
        <p14:creationId xmlns:p14="http://schemas.microsoft.com/office/powerpoint/2010/main" val="220613122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457200" y="1417638"/>
            <a:ext cx="8432800" cy="5067829"/>
          </a:xfrm>
        </p:spPr>
        <p:txBody>
          <a:bodyPr>
            <a:normAutofit fontScale="77500" lnSpcReduction="20000"/>
          </a:bodyPr>
          <a:lstStyle/>
          <a:p>
            <a:r>
              <a:rPr lang="en-US" dirty="0" smtClean="0"/>
              <a:t>Brazil’s microcephaly epidemic should be a lesson to us all!</a:t>
            </a:r>
          </a:p>
          <a:p>
            <a:pPr lvl="1"/>
            <a:r>
              <a:rPr lang="en-US" dirty="0" smtClean="0"/>
              <a:t>The </a:t>
            </a:r>
            <a:r>
              <a:rPr lang="en-US" dirty="0" err="1" smtClean="0"/>
              <a:t>Zika</a:t>
            </a:r>
            <a:r>
              <a:rPr lang="en-US" dirty="0" smtClean="0"/>
              <a:t> virus likely plays only a minor role</a:t>
            </a:r>
          </a:p>
          <a:p>
            <a:r>
              <a:rPr lang="en-US" dirty="0" smtClean="0"/>
              <a:t>Exposure to toxic chemicals in agriculture is an unacceptable risk to our children and therefore to our future</a:t>
            </a:r>
          </a:p>
          <a:p>
            <a:r>
              <a:rPr lang="en-US" dirty="0" smtClean="0"/>
              <a:t>Multiple vaccines with dangerous toxicants now administered to pregnant women in Brazil</a:t>
            </a:r>
          </a:p>
          <a:p>
            <a:pPr lvl="1"/>
            <a:r>
              <a:rPr lang="en-US" dirty="0" smtClean="0"/>
              <a:t>Some vaccines may also be contaminated with glyphosate</a:t>
            </a:r>
          </a:p>
          <a:p>
            <a:r>
              <a:rPr lang="en-US" dirty="0" smtClean="0"/>
              <a:t>I believe synergy between glyphosate and </a:t>
            </a:r>
            <a:r>
              <a:rPr lang="en-US" dirty="0" err="1" smtClean="0"/>
              <a:t>glufosinate</a:t>
            </a:r>
            <a:r>
              <a:rPr lang="en-US" dirty="0" smtClean="0"/>
              <a:t> is the key factor in the epidemic</a:t>
            </a:r>
          </a:p>
          <a:p>
            <a:pPr lvl="1"/>
            <a:r>
              <a:rPr lang="en-US" dirty="0" smtClean="0"/>
              <a:t>These chemicals are both amino acid analogues and this is a very dangerous class of molecules</a:t>
            </a:r>
          </a:p>
          <a:p>
            <a:r>
              <a:rPr lang="en-US" dirty="0" smtClean="0"/>
              <a:t>We need to go back to sustainable organic agricultural methods to protect our children from disability</a:t>
            </a:r>
            <a:endParaRPr lang="en-US" dirty="0"/>
          </a:p>
        </p:txBody>
      </p:sp>
    </p:spTree>
    <p:extLst>
      <p:ext uri="{BB962C8B-B14F-4D97-AF65-F5344CB8AC3E}">
        <p14:creationId xmlns:p14="http://schemas.microsoft.com/office/powerpoint/2010/main" val="23158749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Zika</a:t>
            </a:r>
            <a:r>
              <a:rPr lang="en-US" b="1" dirty="0" smtClean="0"/>
              <a:t> Virus and Microcephaly</a:t>
            </a:r>
            <a:endParaRPr lang="en-US" b="1" dirty="0"/>
          </a:p>
        </p:txBody>
      </p:sp>
      <p:sp>
        <p:nvSpPr>
          <p:cNvPr id="3" name="Content Placeholder 2"/>
          <p:cNvSpPr>
            <a:spLocks noGrp="1"/>
          </p:cNvSpPr>
          <p:nvPr>
            <p:ph idx="1"/>
          </p:nvPr>
        </p:nvSpPr>
        <p:spPr>
          <a:xfrm>
            <a:off x="334180" y="1427398"/>
            <a:ext cx="8571716" cy="2895205"/>
          </a:xfrm>
        </p:spPr>
        <p:txBody>
          <a:bodyPr/>
          <a:lstStyle/>
          <a:p>
            <a:r>
              <a:rPr lang="en-US" dirty="0" smtClean="0"/>
              <a:t>Mass hysteria has developed due to the fear that a new virus, </a:t>
            </a:r>
            <a:r>
              <a:rPr lang="en-US" dirty="0" err="1" smtClean="0"/>
              <a:t>Zika</a:t>
            </a:r>
            <a:r>
              <a:rPr lang="en-US" dirty="0" smtClean="0"/>
              <a:t>, spread by mosquitoes, is causing an epidemic in microcephaly in NE Brazil</a:t>
            </a:r>
          </a:p>
          <a:p>
            <a:r>
              <a:rPr lang="en-US" dirty="0" smtClean="0"/>
              <a:t>Could there be something more to the story?</a:t>
            </a:r>
            <a:endParaRPr lang="en-US" dirty="0"/>
          </a:p>
        </p:txBody>
      </p:sp>
      <p:pic>
        <p:nvPicPr>
          <p:cNvPr id="4" name="Picture 3" descr="mosqui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80" y="4181194"/>
            <a:ext cx="3797120" cy="2373200"/>
          </a:xfrm>
          <a:prstGeom prst="rect">
            <a:avLst/>
          </a:prstGeom>
        </p:spPr>
      </p:pic>
      <p:pic>
        <p:nvPicPr>
          <p:cNvPr id="5" name="Picture 4" descr="microcephal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125" y="4181194"/>
            <a:ext cx="3429000" cy="2578100"/>
          </a:xfrm>
          <a:prstGeom prst="rect">
            <a:avLst/>
          </a:prstGeom>
        </p:spPr>
      </p:pic>
    </p:spTree>
    <p:extLst>
      <p:ext uri="{BB962C8B-B14F-4D97-AF65-F5344CB8AC3E}">
        <p14:creationId xmlns:p14="http://schemas.microsoft.com/office/powerpoint/2010/main" val="16689119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Zika</a:t>
            </a:r>
            <a:r>
              <a:rPr lang="en-US" b="1" dirty="0" smtClean="0"/>
              <a:t> Virus and Microcephaly</a:t>
            </a:r>
            <a:endParaRPr lang="en-US" b="1" dirty="0"/>
          </a:p>
        </p:txBody>
      </p:sp>
      <p:sp>
        <p:nvSpPr>
          <p:cNvPr id="3" name="Content Placeholder 2"/>
          <p:cNvSpPr>
            <a:spLocks noGrp="1"/>
          </p:cNvSpPr>
          <p:nvPr>
            <p:ph idx="1"/>
          </p:nvPr>
        </p:nvSpPr>
        <p:spPr>
          <a:xfrm>
            <a:off x="334180" y="1427398"/>
            <a:ext cx="8571716" cy="2895205"/>
          </a:xfrm>
        </p:spPr>
        <p:txBody>
          <a:bodyPr/>
          <a:lstStyle/>
          <a:p>
            <a:r>
              <a:rPr lang="en-US" dirty="0" smtClean="0"/>
              <a:t>Mass hysteria has developed due to the fear that a new virus, </a:t>
            </a:r>
            <a:r>
              <a:rPr lang="en-US" dirty="0" err="1" smtClean="0"/>
              <a:t>Zika</a:t>
            </a:r>
            <a:r>
              <a:rPr lang="en-US" dirty="0" smtClean="0"/>
              <a:t>, spread by mosquitoes, is causing an epidemic in microcephaly in NE Brazil</a:t>
            </a:r>
          </a:p>
          <a:p>
            <a:r>
              <a:rPr lang="en-US" dirty="0" smtClean="0"/>
              <a:t>Could there be something more to the story?</a:t>
            </a:r>
            <a:endParaRPr lang="en-US" dirty="0"/>
          </a:p>
        </p:txBody>
      </p:sp>
      <p:pic>
        <p:nvPicPr>
          <p:cNvPr id="4" name="Picture 3" descr="mosqui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80" y="4181194"/>
            <a:ext cx="3797120" cy="2373200"/>
          </a:xfrm>
          <a:prstGeom prst="rect">
            <a:avLst/>
          </a:prstGeom>
        </p:spPr>
      </p:pic>
      <p:pic>
        <p:nvPicPr>
          <p:cNvPr id="5" name="Picture 4" descr="microcephal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6125" y="4181194"/>
            <a:ext cx="3429000" cy="2578100"/>
          </a:xfrm>
          <a:prstGeom prst="rect">
            <a:avLst/>
          </a:prstGeom>
        </p:spPr>
      </p:pic>
      <p:sp>
        <p:nvSpPr>
          <p:cNvPr id="6" name="TextBox 5"/>
          <p:cNvSpPr txBox="1"/>
          <p:nvPr/>
        </p:nvSpPr>
        <p:spPr>
          <a:xfrm>
            <a:off x="135467" y="2402416"/>
            <a:ext cx="8737600" cy="2000548"/>
          </a:xfrm>
          <a:prstGeom prst="rect">
            <a:avLst/>
          </a:prstGeom>
          <a:solidFill>
            <a:srgbClr val="FFF9A2"/>
          </a:solidFill>
          <a:ln>
            <a:solidFill>
              <a:schemeClr val="tx1"/>
            </a:solidFill>
          </a:ln>
        </p:spPr>
        <p:txBody>
          <a:bodyPr wrap="square" rtlCol="0">
            <a:spAutoFit/>
          </a:bodyPr>
          <a:lstStyle/>
          <a:p>
            <a:pPr algn="ctr"/>
            <a:endParaRPr lang="en-US" sz="3200" dirty="0" smtClean="0"/>
          </a:p>
          <a:p>
            <a:pPr algn="ctr"/>
            <a:r>
              <a:rPr lang="en-US" sz="3200" dirty="0" err="1" smtClean="0"/>
              <a:t>Zika</a:t>
            </a:r>
            <a:r>
              <a:rPr lang="en-US" sz="3200" dirty="0" smtClean="0"/>
              <a:t> has been around since the mid 1900’s and it has never been known to cause microcephaly</a:t>
            </a:r>
            <a:endParaRPr lang="en-US" sz="3200" dirty="0" smtClean="0">
              <a:solidFill>
                <a:srgbClr val="FF0000"/>
              </a:solidFill>
            </a:endParaRPr>
          </a:p>
          <a:p>
            <a:pPr algn="ctr"/>
            <a:endParaRPr lang="en-US" sz="2800" dirty="0" smtClean="0"/>
          </a:p>
        </p:txBody>
      </p:sp>
    </p:spTree>
    <p:extLst>
      <p:ext uri="{BB962C8B-B14F-4D97-AF65-F5344CB8AC3E}">
        <p14:creationId xmlns:p14="http://schemas.microsoft.com/office/powerpoint/2010/main" val="8856827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Statistics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31954" y="1600200"/>
            <a:ext cx="8823766" cy="4525963"/>
          </a:xfrm>
        </p:spPr>
        <p:txBody>
          <a:bodyPr/>
          <a:lstStyle/>
          <a:p>
            <a:r>
              <a:rPr lang="en-US" dirty="0"/>
              <a:t>3,670 </a:t>
            </a:r>
            <a:r>
              <a:rPr lang="en-US" dirty="0" smtClean="0"/>
              <a:t>cases of potential microcephaly in Brazil </a:t>
            </a:r>
            <a:r>
              <a:rPr lang="en-US" dirty="0"/>
              <a:t>investigated</a:t>
            </a:r>
          </a:p>
          <a:p>
            <a:pPr lvl="1"/>
            <a:r>
              <a:rPr lang="en-US" dirty="0"/>
              <a:t>404 confirmed cases of microcephaly</a:t>
            </a:r>
          </a:p>
          <a:p>
            <a:pPr lvl="1"/>
            <a:r>
              <a:rPr lang="en-US" dirty="0"/>
              <a:t>17 of these tested </a:t>
            </a:r>
            <a:r>
              <a:rPr lang="en-US" dirty="0" smtClean="0"/>
              <a:t>positive </a:t>
            </a:r>
            <a:r>
              <a:rPr lang="en-US" dirty="0"/>
              <a:t>for </a:t>
            </a:r>
            <a:r>
              <a:rPr lang="en-US" dirty="0" err="1"/>
              <a:t>Zika</a:t>
            </a:r>
            <a:r>
              <a:rPr lang="en-US" dirty="0"/>
              <a:t> = 4.2%</a:t>
            </a:r>
          </a:p>
          <a:p>
            <a:pPr lvl="1"/>
            <a:r>
              <a:rPr lang="en-US" dirty="0"/>
              <a:t>98% of the 404 cases were from the NE corner of </a:t>
            </a:r>
            <a:r>
              <a:rPr lang="en-US" dirty="0" smtClean="0"/>
              <a:t>Brazil (</a:t>
            </a:r>
            <a:r>
              <a:rPr lang="en-US" dirty="0" err="1" smtClean="0"/>
              <a:t>Pernambuco</a:t>
            </a:r>
            <a:r>
              <a:rPr lang="en-US" dirty="0" smtClean="0"/>
              <a:t>)</a:t>
            </a:r>
          </a:p>
          <a:p>
            <a:pPr marL="457200" lvl="1" indent="0">
              <a:buNone/>
            </a:pPr>
            <a:endParaRPr lang="en-US" dirty="0"/>
          </a:p>
          <a:p>
            <a:pPr marL="457200" lvl="1" indent="0">
              <a:buNone/>
            </a:pPr>
            <a:r>
              <a:rPr lang="en-US" i="1" dirty="0" smtClean="0">
                <a:solidFill>
                  <a:srgbClr val="FF0000"/>
                </a:solidFill>
              </a:rPr>
              <a:t>What about the 96% who didn’t test positive for </a:t>
            </a:r>
            <a:r>
              <a:rPr lang="en-US" i="1" dirty="0" err="1" smtClean="0">
                <a:solidFill>
                  <a:srgbClr val="FF0000"/>
                </a:solidFill>
              </a:rPr>
              <a:t>Zika</a:t>
            </a:r>
            <a:r>
              <a:rPr lang="en-US" i="1" dirty="0" smtClean="0">
                <a:solidFill>
                  <a:srgbClr val="FF0000"/>
                </a:solidFill>
              </a:rPr>
              <a:t>??</a:t>
            </a:r>
            <a:endParaRPr lang="en-US" i="1" dirty="0">
              <a:solidFill>
                <a:srgbClr val="FF0000"/>
              </a:solidFill>
            </a:endParaRPr>
          </a:p>
        </p:txBody>
      </p:sp>
      <p:sp>
        <p:nvSpPr>
          <p:cNvPr id="4" name="TextBox 3"/>
          <p:cNvSpPr txBox="1"/>
          <p:nvPr/>
        </p:nvSpPr>
        <p:spPr>
          <a:xfrm>
            <a:off x="1025044" y="6126163"/>
            <a:ext cx="7930676" cy="707886"/>
          </a:xfrm>
          <a:prstGeom prst="rect">
            <a:avLst/>
          </a:prstGeom>
          <a:noFill/>
        </p:spPr>
        <p:txBody>
          <a:bodyPr wrap="none" rtlCol="0">
            <a:spAutoFit/>
          </a:bodyPr>
          <a:lstStyle/>
          <a:p>
            <a:r>
              <a:rPr lang="pt-BR" sz="2000" dirty="0" smtClean="0">
                <a:solidFill>
                  <a:srgbClr val="FF0000"/>
                </a:solidFill>
              </a:rPr>
              <a:t>*</a:t>
            </a:r>
            <a:r>
              <a:rPr lang="pt-BR" sz="2000" dirty="0" smtClean="0"/>
              <a:t> </a:t>
            </a:r>
            <a:r>
              <a:rPr lang="pt-BR" sz="2000" dirty="0" err="1" smtClean="0"/>
              <a:t>http</a:t>
            </a:r>
            <a:r>
              <a:rPr lang="pt-BR" sz="2000" dirty="0"/>
              <a:t>://noticias.uol.com.br/ultimas-noticias/agencia-estado/2016/02/02</a:t>
            </a:r>
            <a:r>
              <a:rPr lang="pt-BR" sz="2000" dirty="0" smtClean="0"/>
              <a:t>/</a:t>
            </a:r>
            <a:endParaRPr lang="pt-BR" sz="2000" dirty="0"/>
          </a:p>
          <a:p>
            <a:r>
              <a:rPr lang="pt-BR" sz="2000" dirty="0" smtClean="0"/>
              <a:t>pais</a:t>
            </a:r>
            <a:r>
              <a:rPr lang="pt-BR" sz="2000" dirty="0"/>
              <a:t>-tem-404-casos-confirmados-de-microcefalia.htm</a:t>
            </a:r>
            <a:endParaRPr lang="en-US" sz="2000" dirty="0"/>
          </a:p>
        </p:txBody>
      </p:sp>
    </p:spTree>
    <p:extLst>
      <p:ext uri="{BB962C8B-B14F-4D97-AF65-F5344CB8AC3E}">
        <p14:creationId xmlns:p14="http://schemas.microsoft.com/office/powerpoint/2010/main" val="42831271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46585</TotalTime>
  <Words>4756</Words>
  <Application>Microsoft Macintosh PowerPoint</Application>
  <PresentationFormat>On-screen Show (4:3)</PresentationFormat>
  <Paragraphs>544</Paragraphs>
  <Slides>66</Slides>
  <Notes>32</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Zika, Glyphosate, Vaccines, Folic Acid, Neural Tube Defects and Autism</vt:lpstr>
      <vt:lpstr>PowerPoint Presentation</vt:lpstr>
      <vt:lpstr>Outline</vt:lpstr>
      <vt:lpstr>PowerPoint Presentation</vt:lpstr>
      <vt:lpstr>Neural Tube Defects</vt:lpstr>
      <vt:lpstr>Neural Tube Defects</vt:lpstr>
      <vt:lpstr>Zika Virus and Microcephaly</vt:lpstr>
      <vt:lpstr>Zika Virus and Microcephaly</vt:lpstr>
      <vt:lpstr>Some Statistics*</vt:lpstr>
      <vt:lpstr>Both Macrocephaly and Microcephaly are linked to Autism*</vt:lpstr>
      <vt:lpstr>Anecdotal Evidence</vt:lpstr>
      <vt:lpstr>“Why Brazil has a big appetite      for risky pesticides”*</vt:lpstr>
      <vt:lpstr>Some Other Potential Factors</vt:lpstr>
      <vt:lpstr>Some Other Potential Factors</vt:lpstr>
      <vt:lpstr>PowerPoint Presentation</vt:lpstr>
      <vt:lpstr>What If Glyphosate Could Insert Itself Into Protein Synthesis???</vt:lpstr>
      <vt:lpstr>Some Predicted Consequences</vt:lpstr>
      <vt:lpstr>An Analogy: ALS in Guam</vt:lpstr>
      <vt:lpstr>Another Analogy: MS &amp; Sugar Beets* </vt:lpstr>
      <vt:lpstr>Into The Wild*</vt:lpstr>
      <vt:lpstr>Vulnerable Proteins: Resulting Pathologies</vt:lpstr>
      <vt:lpstr>Glycine decarboxylase deficiency causes neural tube defects and features of non-ketotic hyperglycinemia in mice* </vt:lpstr>
      <vt:lpstr>Glycine decarboxylase deficiency causes neural tube defects and features of non-ketotic hyperglycinemia in mice* </vt:lpstr>
      <vt:lpstr>PowerPoint Presentation</vt:lpstr>
      <vt:lpstr>Sugar Cane and Roundup*</vt:lpstr>
      <vt:lpstr>Sugar Cane, Sugar Beets and Ethanol*</vt:lpstr>
      <vt:lpstr>Trucks in Brazil Lining Up Following Truckers’ Strike: February, 2015*</vt:lpstr>
      <vt:lpstr>GMO Mosquito*</vt:lpstr>
      <vt:lpstr>Zika and Protein Mimicry</vt:lpstr>
      <vt:lpstr>Zika and Protein Mimicry</vt:lpstr>
      <vt:lpstr>A Chromosomal Breakage Syndrome With Profound Immunodeficiency*</vt:lpstr>
      <vt:lpstr>A Chromosomal Breakage Syndrome With Profound Immunodeficiency*</vt:lpstr>
      <vt:lpstr>PNKP &amp; Microcephaly*</vt:lpstr>
      <vt:lpstr>PowerPoint Presentation</vt:lpstr>
      <vt:lpstr>“Glyphosate-Based Herbicides Produce Teratogenic Effects on Vertebrates by Impairing Retinoic Acid Signaling”* </vt:lpstr>
      <vt:lpstr> “Neuronal development and axon growth are altered by glyphosate through a WNT non-canonical signaling pathway”*  </vt:lpstr>
      <vt:lpstr>Glyphosate Could Cause Microcephaly through Impaired Methylation Pathway</vt:lpstr>
      <vt:lpstr>Folic Acid Fortification/Supplementation:  A Bad Idea!</vt:lpstr>
      <vt:lpstr>Glyphosate and Anencephaly*</vt:lpstr>
      <vt:lpstr>PowerPoint Presentation</vt:lpstr>
      <vt:lpstr>Pyriproxifen: Insecticide*</vt:lpstr>
      <vt:lpstr>Pyriproxifen: Insecticide, Cont’d*</vt:lpstr>
      <vt:lpstr>PowerPoint Presentation</vt:lpstr>
      <vt:lpstr>A Role for Vaccines: Tdap</vt:lpstr>
      <vt:lpstr>Glyphosate and Aluminum:                 Partners in Crime*</vt:lpstr>
      <vt:lpstr>“Measles Reemergence in Ceará, Northeast Brazil, 15 Years after Elimination”*</vt:lpstr>
      <vt:lpstr>Autism, Glyphosate, Vaccine Reactions*</vt:lpstr>
      <vt:lpstr>Glyphosate in Vaccines?</vt:lpstr>
      <vt:lpstr>Glyphosate and Glutamate*,**</vt:lpstr>
      <vt:lpstr>Symptoms of Adverse Reactions to MMR before and after 2002*</vt:lpstr>
      <vt:lpstr>Symptoms of Adverse Reactions to MMR before and after 2002*</vt:lpstr>
      <vt:lpstr>Measles Virus and Hemagglutinin*</vt:lpstr>
      <vt:lpstr>Autism and Measles Hemagglutinin*</vt:lpstr>
      <vt:lpstr>Precedent: Glyphosate in Drugs?*</vt:lpstr>
      <vt:lpstr>PowerPoint Presentation</vt:lpstr>
      <vt:lpstr>Glyphosate Resistant Weeds</vt:lpstr>
      <vt:lpstr>Increased Use of Glufosinate after 2010</vt:lpstr>
      <vt:lpstr>Glufosinate is a Glutamate Analogue!*</vt:lpstr>
      <vt:lpstr>Protein Disruption  Through Coding Errors</vt:lpstr>
      <vt:lpstr>Microcephaly and Asparagine Synthetase*</vt:lpstr>
      <vt:lpstr>Microcephaly and Asparagine Synthetase*</vt:lpstr>
      <vt:lpstr>A Theory Emerges:  Glyphosate/Glufosinate Synergy</vt:lpstr>
      <vt:lpstr>A Bit of Chemistry</vt:lpstr>
      <vt:lpstr>Glufosinate Induces  Autistic Symptoms in Mice*</vt:lpstr>
      <vt:lpstr>Glufosinate Induces  Autistic Symptoms in Mice*</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Seneff</dc:creator>
  <cp:lastModifiedBy>Stephanie Seneff</cp:lastModifiedBy>
  <cp:revision>125</cp:revision>
  <cp:lastPrinted>2016-05-23T13:12:16Z</cp:lastPrinted>
  <dcterms:created xsi:type="dcterms:W3CDTF">2016-02-09T21:28:42Z</dcterms:created>
  <dcterms:modified xsi:type="dcterms:W3CDTF">2016-05-25T13:24:48Z</dcterms:modified>
</cp:coreProperties>
</file>