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32.jpg" ContentType="image/pn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handoutMasterIdLst>
    <p:handoutMasterId r:id="rId93"/>
  </p:handoutMasterIdLst>
  <p:sldIdLst>
    <p:sldId id="256" r:id="rId2"/>
    <p:sldId id="273" r:id="rId3"/>
    <p:sldId id="350" r:id="rId4"/>
    <p:sldId id="296" r:id="rId5"/>
    <p:sldId id="357" r:id="rId6"/>
    <p:sldId id="417" r:id="rId7"/>
    <p:sldId id="398" r:id="rId8"/>
    <p:sldId id="399" r:id="rId9"/>
    <p:sldId id="383" r:id="rId10"/>
    <p:sldId id="307" r:id="rId11"/>
    <p:sldId id="404" r:id="rId12"/>
    <p:sldId id="308" r:id="rId13"/>
    <p:sldId id="309" r:id="rId14"/>
    <p:sldId id="384" r:id="rId15"/>
    <p:sldId id="310" r:id="rId16"/>
    <p:sldId id="302" r:id="rId17"/>
    <p:sldId id="405" r:id="rId18"/>
    <p:sldId id="406" r:id="rId19"/>
    <p:sldId id="303" r:id="rId20"/>
    <p:sldId id="304" r:id="rId21"/>
    <p:sldId id="282" r:id="rId22"/>
    <p:sldId id="283" r:id="rId23"/>
    <p:sldId id="284" r:id="rId24"/>
    <p:sldId id="285" r:id="rId25"/>
    <p:sldId id="351" r:id="rId26"/>
    <p:sldId id="286" r:id="rId27"/>
    <p:sldId id="287" r:id="rId28"/>
    <p:sldId id="388" r:id="rId29"/>
    <p:sldId id="389" r:id="rId30"/>
    <p:sldId id="291" r:id="rId31"/>
    <p:sldId id="292" r:id="rId32"/>
    <p:sldId id="379" r:id="rId33"/>
    <p:sldId id="293" r:id="rId34"/>
    <p:sldId id="294" r:id="rId35"/>
    <p:sldId id="342" r:id="rId36"/>
    <p:sldId id="278" r:id="rId37"/>
    <p:sldId id="362" r:id="rId38"/>
    <p:sldId id="380" r:id="rId39"/>
    <p:sldId id="359" r:id="rId40"/>
    <p:sldId id="276" r:id="rId41"/>
    <p:sldId id="277" r:id="rId42"/>
    <p:sldId id="358" r:id="rId43"/>
    <p:sldId id="411" r:id="rId44"/>
    <p:sldId id="412" r:id="rId45"/>
    <p:sldId id="408" r:id="rId46"/>
    <p:sldId id="409" r:id="rId47"/>
    <p:sldId id="410" r:id="rId48"/>
    <p:sldId id="413" r:id="rId49"/>
    <p:sldId id="414" r:id="rId50"/>
    <p:sldId id="415" r:id="rId51"/>
    <p:sldId id="364" r:id="rId52"/>
    <p:sldId id="365" r:id="rId53"/>
    <p:sldId id="366" r:id="rId54"/>
    <p:sldId id="373" r:id="rId55"/>
    <p:sldId id="403" r:id="rId56"/>
    <p:sldId id="401" r:id="rId57"/>
    <p:sldId id="402" r:id="rId58"/>
    <p:sldId id="374" r:id="rId59"/>
    <p:sldId id="381" r:id="rId60"/>
    <p:sldId id="382" r:id="rId61"/>
    <p:sldId id="372" r:id="rId62"/>
    <p:sldId id="375" r:id="rId63"/>
    <p:sldId id="393" r:id="rId64"/>
    <p:sldId id="314" r:id="rId65"/>
    <p:sldId id="376" r:id="rId66"/>
    <p:sldId id="316" r:id="rId67"/>
    <p:sldId id="317" r:id="rId68"/>
    <p:sldId id="318" r:id="rId69"/>
    <p:sldId id="319" r:id="rId70"/>
    <p:sldId id="387" r:id="rId71"/>
    <p:sldId id="320" r:id="rId72"/>
    <p:sldId id="321" r:id="rId73"/>
    <p:sldId id="322" r:id="rId74"/>
    <p:sldId id="323" r:id="rId75"/>
    <p:sldId id="385" r:id="rId76"/>
    <p:sldId id="324" r:id="rId77"/>
    <p:sldId id="325" r:id="rId78"/>
    <p:sldId id="326" r:id="rId79"/>
    <p:sldId id="335" r:id="rId80"/>
    <p:sldId id="339" r:id="rId81"/>
    <p:sldId id="340" r:id="rId82"/>
    <p:sldId id="341" r:id="rId83"/>
    <p:sldId id="336" r:id="rId84"/>
    <p:sldId id="337" r:id="rId85"/>
    <p:sldId id="378" r:id="rId86"/>
    <p:sldId id="400" r:id="rId87"/>
    <p:sldId id="356" r:id="rId88"/>
    <p:sldId id="416" r:id="rId89"/>
    <p:sldId id="347" r:id="rId90"/>
    <p:sldId id="349"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5" d="100"/>
          <a:sy n="75" d="100"/>
        </p:scale>
        <p:origin x="-1640"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792"/>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handoutMaster" Target="handoutMasters/handout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24D4E6-AFD0-9C44-9DD0-6F0F11CD1D98}" type="datetimeFigureOut">
              <a:rPr lang="en-US" smtClean="0"/>
              <a:t>9/19/16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B16C49-EE5D-8442-848C-0CC5ADE729AC}" type="slidenum">
              <a:rPr lang="en-US" smtClean="0"/>
              <a:t>‹#›</a:t>
            </a:fld>
            <a:endParaRPr lang="en-US"/>
          </a:p>
        </p:txBody>
      </p:sp>
    </p:spTree>
    <p:extLst>
      <p:ext uri="{BB962C8B-B14F-4D97-AF65-F5344CB8AC3E}">
        <p14:creationId xmlns:p14="http://schemas.microsoft.com/office/powerpoint/2010/main" val="1022824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E6B775-0AFC-E34C-8058-807F649DE36E}" type="datetimeFigureOut">
              <a:rPr lang="en-US" smtClean="0"/>
              <a:t>9/19/16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797003-E0DA-4441-A9FC-475C716D6CB8}" type="slidenum">
              <a:rPr lang="en-US" smtClean="0"/>
              <a:t>‹#›</a:t>
            </a:fld>
            <a:endParaRPr lang="en-US"/>
          </a:p>
        </p:txBody>
      </p:sp>
    </p:spTree>
    <p:extLst>
      <p:ext uri="{BB962C8B-B14F-4D97-AF65-F5344CB8AC3E}">
        <p14:creationId xmlns:p14="http://schemas.microsoft.com/office/powerpoint/2010/main" val="9468808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Anne Temple &lt;goldie6175@gmail.com&gt;</a:t>
            </a:r>
            <a:endParaRPr lang="en-US" dirty="0"/>
          </a:p>
        </p:txBody>
      </p:sp>
      <p:sp>
        <p:nvSpPr>
          <p:cNvPr id="4" name="Slide Number Placeholder 3"/>
          <p:cNvSpPr>
            <a:spLocks noGrp="1"/>
          </p:cNvSpPr>
          <p:nvPr>
            <p:ph type="sldNum" sz="quarter" idx="10"/>
          </p:nvPr>
        </p:nvSpPr>
        <p:spPr/>
        <p:txBody>
          <a:bodyPr/>
          <a:lstStyle/>
          <a:p>
            <a:fld id="{76797003-E0DA-4441-A9FC-475C716D6CB8}" type="slidenum">
              <a:rPr lang="en-US" smtClean="0"/>
              <a:t>5</a:t>
            </a:fld>
            <a:endParaRPr lang="en-US"/>
          </a:p>
        </p:txBody>
      </p:sp>
    </p:spTree>
    <p:extLst>
      <p:ext uri="{BB962C8B-B14F-4D97-AF65-F5344CB8AC3E}">
        <p14:creationId xmlns:p14="http://schemas.microsoft.com/office/powerpoint/2010/main" val="109112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 </a:t>
            </a:r>
            <a:r>
              <a:rPr lang="hr-HR" dirty="0" smtClean="0"/>
              <a:t>Mesnage_Seralini_2014_glyphosate_toxicity_proven.pdf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the first time that all these formulated pesticides have been tested on human cells well below agricultural dilutions.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adjuvants were also more cytotoxic through the disruption of membrane and mitochondrial respiration,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1000-fold</a:t>
            </a:r>
            <a:r>
              <a:rPr lang="en-US" sz="1200" kern="1200" baseline="0" dirty="0" smtClean="0">
                <a:solidFill>
                  <a:schemeClr val="tx1"/>
                </a:solidFill>
                <a:effectLst/>
                <a:latin typeface="+mn-lt"/>
                <a:ea typeface="+mn-ea"/>
                <a:cs typeface="+mn-cs"/>
              </a:rPr>
              <a:t> enhancement w/ adjuvants</a:t>
            </a:r>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27</a:t>
            </a:fld>
            <a:endParaRPr lang="en-US"/>
          </a:p>
        </p:txBody>
      </p:sp>
    </p:spTree>
    <p:extLst>
      <p:ext uri="{BB962C8B-B14F-4D97-AF65-F5344CB8AC3E}">
        <p14:creationId xmlns:p14="http://schemas.microsoft.com/office/powerpoint/2010/main" val="3900868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r>
              <a:rPr lang="en-US" dirty="0" err="1" smtClean="0"/>
              <a:t>seralini_rats.png</a:t>
            </a:r>
            <a:endParaRPr lang="en-US" dirty="0" smtClean="0"/>
          </a:p>
          <a:p>
            <a:r>
              <a:rPr lang="en-US" dirty="0" smtClean="0"/>
              <a:t>./</a:t>
            </a:r>
            <a:r>
              <a:rPr lang="en-US" dirty="0" err="1" smtClean="0"/>
              <a:t>seralini_paper.pdf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28</a:t>
            </a:fld>
            <a:endParaRPr lang="en-US"/>
          </a:p>
        </p:txBody>
      </p:sp>
    </p:spTree>
    <p:extLst>
      <p:ext uri="{BB962C8B-B14F-4D97-AF65-F5344CB8AC3E}">
        <p14:creationId xmlns:p14="http://schemas.microsoft.com/office/powerpoint/2010/main" val="3283381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Spacedoc/mercola/GMOS_mouse_study_2012.pdf</a:t>
            </a:r>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C9A3E2-5C14-9A4C-B4FB-899F09559F65}" type="slidenum">
              <a:rPr lang="en-US" smtClean="0"/>
              <a:t>30</a:t>
            </a:fld>
            <a:endParaRPr lang="en-US"/>
          </a:p>
        </p:txBody>
      </p:sp>
    </p:spTree>
    <p:extLst>
      <p:ext uri="{BB962C8B-B14F-4D97-AF65-F5344CB8AC3E}">
        <p14:creationId xmlns:p14="http://schemas.microsoft.com/office/powerpoint/2010/main" val="269682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Personal/Project/glyphosate/resistance/</a:t>
            </a:r>
            <a:endParaRPr lang="en-US" dirty="0"/>
          </a:p>
        </p:txBody>
      </p:sp>
      <p:sp>
        <p:nvSpPr>
          <p:cNvPr id="4" name="Slide Number Placeholder 3"/>
          <p:cNvSpPr>
            <a:spLocks noGrp="1"/>
          </p:cNvSpPr>
          <p:nvPr>
            <p:ph type="sldNum" sz="quarter" idx="10"/>
          </p:nvPr>
        </p:nvSpPr>
        <p:spPr/>
        <p:txBody>
          <a:bodyPr/>
          <a:lstStyle/>
          <a:p>
            <a:fld id="{FACDEB22-E773-5B46-8A0F-EA80E4F178C3}" type="slidenum">
              <a:rPr lang="en-US" smtClean="0"/>
              <a:t>34</a:t>
            </a:fld>
            <a:endParaRPr lang="en-US"/>
          </a:p>
        </p:txBody>
      </p:sp>
    </p:spTree>
    <p:extLst>
      <p:ext uri="{BB962C8B-B14F-4D97-AF65-F5344CB8AC3E}">
        <p14:creationId xmlns:p14="http://schemas.microsoft.com/office/powerpoint/2010/main" val="1770204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Glyphosate/Changes\ in\ microbial\ pops\ due\ to\ glyphosate\ -\ Mollie\ 2016.pdf </a:t>
            </a:r>
          </a:p>
          <a:p>
            <a:endParaRPr lang="en-US" dirty="0"/>
          </a:p>
        </p:txBody>
      </p:sp>
      <p:sp>
        <p:nvSpPr>
          <p:cNvPr id="4" name="Slide Number Placeholder 3"/>
          <p:cNvSpPr>
            <a:spLocks noGrp="1"/>
          </p:cNvSpPr>
          <p:nvPr>
            <p:ph type="sldNum" sz="quarter" idx="10"/>
          </p:nvPr>
        </p:nvSpPr>
        <p:spPr/>
        <p:txBody>
          <a:bodyPr/>
          <a:lstStyle/>
          <a:p>
            <a:fld id="{1CC9A3E2-5C14-9A4C-B4FB-899F09559F65}" type="slidenum">
              <a:rPr lang="en-US" smtClean="0"/>
              <a:t>39</a:t>
            </a:fld>
            <a:endParaRPr lang="en-US"/>
          </a:p>
        </p:txBody>
      </p:sp>
    </p:spTree>
    <p:extLst>
      <p:ext uri="{BB962C8B-B14F-4D97-AF65-F5344CB8AC3E}">
        <p14:creationId xmlns:p14="http://schemas.microsoft.com/office/powerpoint/2010/main" val="2790634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cyanobacteria_BMAA_article.pdf</a:t>
            </a:r>
            <a:endParaRPr lang="en-US" dirty="0" smtClean="0"/>
          </a:p>
          <a:p>
            <a:r>
              <a:rPr lang="en-US" dirty="0" smtClean="0"/>
              <a:t>Slotbloom_1999_conserved_serine_glutamate_transporter.pdf</a:t>
            </a:r>
          </a:p>
          <a:p>
            <a:r>
              <a:rPr lang="en-US" dirty="0" err="1" smtClean="0"/>
              <a:t>Dunlop.pdf</a:t>
            </a:r>
            <a:endParaRPr lang="en-US" dirty="0" smtClean="0"/>
          </a:p>
          <a:p>
            <a:r>
              <a:rPr lang="en-US" dirty="0" smtClean="0"/>
              <a:t>ALS_glutamate_transporter_link_2009.pdf</a:t>
            </a:r>
          </a:p>
          <a:p>
            <a:endParaRPr lang="fi-FI" dirty="0" smtClean="0"/>
          </a:p>
          <a:p>
            <a:r>
              <a:rPr lang="fi-FI" dirty="0" smtClean="0"/>
              <a:t>Guam/</a:t>
            </a:r>
          </a:p>
          <a:p>
            <a:r>
              <a:rPr lang="fi-FI" dirty="0" smtClean="0"/>
              <a:t>*ALS_glutamate_transporter_link_2009.pdf</a:t>
            </a:r>
          </a:p>
          <a:p>
            <a:r>
              <a:rPr lang="fi-FI" dirty="0" smtClean="0"/>
              <a:t>ChrisShawChapter7GuamFantastic.docx</a:t>
            </a:r>
          </a:p>
          <a:p>
            <a:r>
              <a:rPr lang="fi-FI" dirty="0" err="1" smtClean="0"/>
              <a:t>Dunlop.pdf</a:t>
            </a:r>
            <a:endParaRPr lang="fi-FI" dirty="0" smtClean="0"/>
          </a:p>
          <a:p>
            <a:r>
              <a:rPr lang="fi-FI" dirty="0" smtClean="0"/>
              <a:t>**Slotbloom_1999_conserved_serine_glutamate_transporter.pdf</a:t>
            </a:r>
          </a:p>
          <a:p>
            <a:endParaRPr lang="en-US" dirty="0"/>
          </a:p>
        </p:txBody>
      </p:sp>
      <p:sp>
        <p:nvSpPr>
          <p:cNvPr id="4" name="Slide Number Placeholder 3"/>
          <p:cNvSpPr>
            <a:spLocks noGrp="1"/>
          </p:cNvSpPr>
          <p:nvPr>
            <p:ph type="sldNum" sz="quarter" idx="10"/>
          </p:nvPr>
        </p:nvSpPr>
        <p:spPr/>
        <p:txBody>
          <a:bodyPr/>
          <a:lstStyle/>
          <a:p>
            <a:fld id="{FACDEB22-E773-5B46-8A0F-EA80E4F178C3}" type="slidenum">
              <a:rPr lang="en-US" smtClean="0"/>
              <a:t>40</a:t>
            </a:fld>
            <a:endParaRPr lang="en-US"/>
          </a:p>
        </p:txBody>
      </p:sp>
    </p:spTree>
    <p:extLst>
      <p:ext uri="{BB962C8B-B14F-4D97-AF65-F5344CB8AC3E}">
        <p14:creationId xmlns:p14="http://schemas.microsoft.com/office/powerpoint/2010/main" val="762877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misincorporation_of_proline_analogue_MS.pdf</a:t>
            </a:r>
            <a:endParaRPr lang="en-US" dirty="0"/>
          </a:p>
        </p:txBody>
      </p:sp>
      <p:sp>
        <p:nvSpPr>
          <p:cNvPr id="4" name="Slide Number Placeholder 3"/>
          <p:cNvSpPr>
            <a:spLocks noGrp="1"/>
          </p:cNvSpPr>
          <p:nvPr>
            <p:ph type="sldNum" sz="quarter" idx="10"/>
          </p:nvPr>
        </p:nvSpPr>
        <p:spPr/>
        <p:txBody>
          <a:bodyPr/>
          <a:lstStyle/>
          <a:p>
            <a:fld id="{4D502622-A9D1-1541-9C00-F740B52472FB}" type="slidenum">
              <a:rPr lang="en-US" smtClean="0"/>
              <a:t>41</a:t>
            </a:fld>
            <a:endParaRPr lang="en-US"/>
          </a:p>
        </p:txBody>
      </p:sp>
    </p:spTree>
    <p:extLst>
      <p:ext uri="{BB962C8B-B14F-4D97-AF65-F5344CB8AC3E}">
        <p14:creationId xmlns:p14="http://schemas.microsoft.com/office/powerpoint/2010/main" val="3289994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./molecular_mimicry_autoimmunity_2012.pdf </a:t>
            </a:r>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45</a:t>
            </a:fld>
            <a:endParaRPr lang="en-US"/>
          </a:p>
        </p:txBody>
      </p:sp>
    </p:spTree>
    <p:extLst>
      <p:ext uri="{BB962C8B-B14F-4D97-AF65-F5344CB8AC3E}">
        <p14:creationId xmlns:p14="http://schemas.microsoft.com/office/powerpoint/2010/main" val="3173688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smtClean="0"/>
              <a:t>Plos</a:t>
            </a:r>
            <a:r>
              <a:rPr lang="en-US" b="1" baseline="0" dirty="0" smtClean="0"/>
              <a:t> One:</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Ineffective Degradation of Immunogenic Gluten Epitopes by Currently Available Digestive Enzyme Supplements</a:t>
            </a:r>
          </a:p>
          <a:p>
            <a:r>
              <a:rPr lang="en-US" smtClean="0"/>
              <a:t>Glyphosate/ineffective_proteolysis_of_proline_in_gluten_digestive_enzymes.pdf</a:t>
            </a:r>
            <a:endParaRPr lang="en-US" dirty="0"/>
          </a:p>
        </p:txBody>
      </p:sp>
      <p:sp>
        <p:nvSpPr>
          <p:cNvPr id="4" name="Slide Number Placeholder 3"/>
          <p:cNvSpPr>
            <a:spLocks noGrp="1"/>
          </p:cNvSpPr>
          <p:nvPr>
            <p:ph type="sldNum" sz="quarter" idx="10"/>
          </p:nvPr>
        </p:nvSpPr>
        <p:spPr/>
        <p:txBody>
          <a:bodyPr/>
          <a:lstStyle/>
          <a:p>
            <a:fld id="{9CACB2A7-C57C-714A-AEF2-A202C23EFEDF}" type="slidenum">
              <a:rPr lang="en-US" smtClean="0"/>
              <a:t>49</a:t>
            </a:fld>
            <a:endParaRPr lang="en-US"/>
          </a:p>
        </p:txBody>
      </p:sp>
    </p:spTree>
    <p:extLst>
      <p:ext uri="{BB962C8B-B14F-4D97-AF65-F5344CB8AC3E}">
        <p14:creationId xmlns:p14="http://schemas.microsoft.com/office/powerpoint/2010/main" val="3001899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Nancy/</a:t>
            </a:r>
            <a:r>
              <a:rPr lang="en-US" dirty="0" err="1" smtClean="0"/>
              <a:t>latest_plots</a:t>
            </a:r>
            <a:r>
              <a:rPr lang="en-US" dirty="0" smtClean="0"/>
              <a:t>/6-yr-old</a:t>
            </a:r>
            <a:r>
              <a:rPr lang="en-US" baseline="0" dirty="0" smtClean="0"/>
              <a:t> </a:t>
            </a:r>
            <a:r>
              <a:rPr lang="en-US" baseline="0" dirty="0" err="1" smtClean="0"/>
              <a:t>autism.gif</a:t>
            </a:r>
            <a:r>
              <a:rPr lang="en-US" baseline="0" dirty="0" smtClean="0"/>
              <a:t>	</a:t>
            </a:r>
          </a:p>
          <a:p>
            <a:endParaRPr lang="en-US" baseline="0" dirty="0" smtClean="0"/>
          </a:p>
          <a:p>
            <a:r>
              <a:rPr lang="en-US" dirty="0" smtClean="0">
                <a:effectLst/>
              </a:rPr>
              <a:t>autism: USDE</a:t>
            </a:r>
          </a:p>
          <a:p>
            <a:r>
              <a:rPr lang="en-US" dirty="0" smtClean="0">
                <a:effectLst/>
              </a:rPr>
              <a:t>oil consumption: USDA</a:t>
            </a:r>
          </a:p>
          <a:p>
            <a:r>
              <a:rPr lang="en-US" dirty="0" smtClean="0">
                <a:effectLst/>
              </a:rPr>
              <a:t>glyphosate: USDA</a:t>
            </a:r>
          </a:p>
          <a:p>
            <a:r>
              <a:rPr lang="en-US" dirty="0" smtClean="0">
                <a:effectLst/>
              </a:rPr>
              <a:t>GE crops: USDA</a:t>
            </a:r>
          </a:p>
          <a:p>
            <a:r>
              <a:rPr lang="en-US" dirty="0" smtClean="0">
                <a:effectLst/>
              </a:rPr>
              <a:t>Mortality data: CDC</a:t>
            </a: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8</a:t>
            </a:fld>
            <a:endParaRPr lang="en-US"/>
          </a:p>
        </p:txBody>
      </p:sp>
    </p:spTree>
    <p:extLst>
      <p:ext uri="{BB962C8B-B14F-4D97-AF65-F5344CB8AC3E}">
        <p14:creationId xmlns:p14="http://schemas.microsoft.com/office/powerpoint/2010/main" val="2075985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smtClean="0"/>
              <a:t>Plos</a:t>
            </a:r>
            <a:r>
              <a:rPr lang="en-US" b="1" baseline="0" dirty="0" smtClean="0"/>
              <a:t> One:</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Ineffective Degradation of Immunogenic Gluten Epitopes by Currently Available Digestive Enzyme Supplements</a:t>
            </a:r>
          </a:p>
          <a:p>
            <a:r>
              <a:rPr lang="en-US" smtClean="0"/>
              <a:t>Glyphosate/ineffective_proteolysis_of_proline_in_gluten_digestive_enzymes.pdf</a:t>
            </a:r>
            <a:endParaRPr lang="en-US" dirty="0"/>
          </a:p>
        </p:txBody>
      </p:sp>
      <p:sp>
        <p:nvSpPr>
          <p:cNvPr id="4" name="Slide Number Placeholder 3"/>
          <p:cNvSpPr>
            <a:spLocks noGrp="1"/>
          </p:cNvSpPr>
          <p:nvPr>
            <p:ph type="sldNum" sz="quarter" idx="10"/>
          </p:nvPr>
        </p:nvSpPr>
        <p:spPr/>
        <p:txBody>
          <a:bodyPr/>
          <a:lstStyle/>
          <a:p>
            <a:fld id="{9CACB2A7-C57C-714A-AEF2-A202C23EFEDF}" type="slidenum">
              <a:rPr lang="en-US" smtClean="0"/>
              <a:t>50</a:t>
            </a:fld>
            <a:endParaRPr lang="en-US"/>
          </a:p>
        </p:txBody>
      </p:sp>
    </p:spTree>
    <p:extLst>
      <p:ext uri="{BB962C8B-B14F-4D97-AF65-F5344CB8AC3E}">
        <p14:creationId xmlns:p14="http://schemas.microsoft.com/office/powerpoint/2010/main" val="3001899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www.greenmedinfo.com</a:t>
            </a:r>
            <a:r>
              <a:rPr lang="en-US" dirty="0" smtClean="0"/>
              <a:t>/blog/roundup-</a:t>
            </a:r>
            <a:r>
              <a:rPr lang="en-US" dirty="0" err="1" smtClean="0"/>
              <a:t>weedkiller</a:t>
            </a:r>
            <a:r>
              <a:rPr lang="en-US" dirty="0" smtClean="0"/>
              <a:t>-brain-damaging-neurotoxin</a:t>
            </a:r>
          </a:p>
          <a:p>
            <a:r>
              <a:rPr lang="en-US" dirty="0" smtClean="0"/>
              <a:t>acute exposure (30 minutes) and chronic (pregnancy and lactation) exposure.</a:t>
            </a:r>
          </a:p>
          <a:p>
            <a:endParaRPr lang="en-US" dirty="0" smtClean="0"/>
          </a:p>
          <a:p>
            <a:r>
              <a:rPr lang="en-US" dirty="0" smtClean="0"/>
              <a:t>Rat hippocampus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Why</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was</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this</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referenced</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T</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Bohn et al. Food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Chemistry</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153, 15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June</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2014, 207-215.</a:t>
            </a:r>
          </a:p>
          <a:p>
            <a:pPr marL="342900" marR="0" lvl="0" indent="-342900" algn="l" defTabSz="457200" rtl="0" eaLnBrk="1" fontAlgn="auto" latinLnBrk="0" hangingPunct="1">
              <a:lnSpc>
                <a:spcPct val="100000"/>
              </a:lnSpc>
              <a:spcBef>
                <a:spcPts val="0"/>
              </a:spcBef>
              <a:spcAft>
                <a:spcPts val="0"/>
              </a:spcAft>
              <a:buClrTx/>
              <a:buSzTx/>
              <a:buFontTx/>
              <a:buChar char="•"/>
              <a:tabLst/>
              <a:defRPr/>
            </a:pPr>
            <a:endParaRPr kumimoji="0" lang="fr-FR" sz="2000" b="0" i="0" u="none" strike="noStrike" kern="1200" cap="none" spc="0" normalizeH="0" baseline="0" noProof="0" dirty="0" smtClean="0">
              <a:ln>
                <a:noFill/>
              </a:ln>
              <a:solidFill>
                <a:prstClr val="black"/>
              </a:solidFill>
              <a:effectLst/>
              <a:uLnTx/>
              <a:uFillTx/>
              <a:latin typeface="+mn-lt"/>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55</a:t>
            </a:fld>
            <a:endParaRPr lang="en-US"/>
          </a:p>
        </p:txBody>
      </p:sp>
    </p:spTree>
    <p:extLst>
      <p:ext uri="{BB962C8B-B14F-4D97-AF65-F5344CB8AC3E}">
        <p14:creationId xmlns:p14="http://schemas.microsoft.com/office/powerpoint/2010/main" val="2272792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Individuals with Disabilities Education Act</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58</a:t>
            </a:fld>
            <a:endParaRPr lang="en-US"/>
          </a:p>
        </p:txBody>
      </p:sp>
    </p:spTree>
    <p:extLst>
      <p:ext uri="{BB962C8B-B14F-4D97-AF65-F5344CB8AC3E}">
        <p14:creationId xmlns:p14="http://schemas.microsoft.com/office/powerpoint/2010/main" val="2219687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Munter</a:t>
            </a:r>
            <a:r>
              <a:rPr lang="en-US" dirty="0" smtClean="0"/>
              <a:t>:</a:t>
            </a:r>
          </a:p>
          <a:p>
            <a:r>
              <a:rPr lang="sv-SE" dirty="0" smtClean="0"/>
              <a:t>Anthony/GxxxG_motif_Abeta_2007.pdf</a:t>
            </a:r>
          </a:p>
          <a:p>
            <a:r>
              <a:rPr lang="pl-PL" dirty="0" err="1" smtClean="0"/>
              <a:t>glycine_alpha_synuclein.pdf</a:t>
            </a:r>
            <a:endParaRPr lang="pl-PL" dirty="0" smtClean="0"/>
          </a:p>
          <a:p>
            <a:r>
              <a:rPr lang="pl-PL" dirty="0" smtClean="0"/>
              <a:t>Pesiridis_2009_ALS_glycine_conserved_region_TDP_43.pdf</a:t>
            </a:r>
          </a:p>
          <a:p>
            <a:endParaRPr lang="en-US" dirty="0" smtClean="0"/>
          </a:p>
          <a:p>
            <a:r>
              <a:rPr lang="en-US" dirty="0" err="1" smtClean="0"/>
              <a:t>transactive</a:t>
            </a:r>
            <a:r>
              <a:rPr lang="en-US" dirty="0" smtClean="0"/>
              <a:t> response DNA binding protein</a:t>
            </a:r>
          </a:p>
          <a:p>
            <a:r>
              <a:rPr lang="en-US" dirty="0" smtClean="0"/>
              <a:t>TAR DNA binding protein</a:t>
            </a:r>
            <a:endParaRPr lang="en-US" dirty="0"/>
          </a:p>
        </p:txBody>
      </p:sp>
      <p:sp>
        <p:nvSpPr>
          <p:cNvPr id="4" name="Slide Number Placeholder 3"/>
          <p:cNvSpPr>
            <a:spLocks noGrp="1"/>
          </p:cNvSpPr>
          <p:nvPr>
            <p:ph type="sldNum" sz="quarter" idx="10"/>
          </p:nvPr>
        </p:nvSpPr>
        <p:spPr/>
        <p:txBody>
          <a:bodyPr/>
          <a:lstStyle/>
          <a:p>
            <a:fld id="{76797003-E0DA-4441-A9FC-475C716D6CB8}" type="slidenum">
              <a:rPr lang="en-US" smtClean="0"/>
              <a:t>65</a:t>
            </a:fld>
            <a:endParaRPr lang="en-US"/>
          </a:p>
        </p:txBody>
      </p:sp>
    </p:spTree>
    <p:extLst>
      <p:ext uri="{BB962C8B-B14F-4D97-AF65-F5344CB8AC3E}">
        <p14:creationId xmlns:p14="http://schemas.microsoft.com/office/powerpoint/2010/main" val="3056379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2016/Anthony/</a:t>
            </a:r>
          </a:p>
          <a:p>
            <a:r>
              <a:rPr lang="en-US" dirty="0" err="1" smtClean="0"/>
              <a:t>reduced_GABAergic_activity_autism_brain.pdf</a:t>
            </a:r>
            <a:endParaRPr lang="en-US" dirty="0" smtClean="0"/>
          </a:p>
          <a:p>
            <a:r>
              <a:rPr lang="pl-PL" dirty="0" smtClean="0"/>
              <a:t>ABA_conserved_glycine_2000.pdf</a:t>
            </a:r>
          </a:p>
          <a:p>
            <a:endParaRPr lang="en-US" dirty="0"/>
          </a:p>
        </p:txBody>
      </p:sp>
      <p:sp>
        <p:nvSpPr>
          <p:cNvPr id="4" name="Slide Number Placeholder 3"/>
          <p:cNvSpPr>
            <a:spLocks noGrp="1"/>
          </p:cNvSpPr>
          <p:nvPr>
            <p:ph type="sldNum" sz="quarter" idx="10"/>
          </p:nvPr>
        </p:nvSpPr>
        <p:spPr/>
        <p:txBody>
          <a:bodyPr/>
          <a:lstStyle/>
          <a:p>
            <a:fld id="{1CC9A3E2-5C14-9A4C-B4FB-899F09559F65}" type="slidenum">
              <a:rPr lang="en-US" smtClean="0"/>
              <a:t>68</a:t>
            </a:fld>
            <a:endParaRPr lang="en-US"/>
          </a:p>
        </p:txBody>
      </p:sp>
    </p:spTree>
    <p:extLst>
      <p:ext uri="{BB962C8B-B14F-4D97-AF65-F5344CB8AC3E}">
        <p14:creationId xmlns:p14="http://schemas.microsoft.com/office/powerpoint/2010/main" val="1660976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adrenalin</a:t>
            </a:r>
            <a:endParaRPr lang="en-US" dirty="0"/>
          </a:p>
        </p:txBody>
      </p:sp>
      <p:sp>
        <p:nvSpPr>
          <p:cNvPr id="4" name="Slide Number Placeholder 3"/>
          <p:cNvSpPr>
            <a:spLocks noGrp="1"/>
          </p:cNvSpPr>
          <p:nvPr>
            <p:ph type="sldNum" sz="quarter" idx="10"/>
          </p:nvPr>
        </p:nvSpPr>
        <p:spPr/>
        <p:txBody>
          <a:bodyPr/>
          <a:lstStyle/>
          <a:p>
            <a:fld id="{76797003-E0DA-4441-A9FC-475C716D6CB8}" type="slidenum">
              <a:rPr lang="en-US" smtClean="0"/>
              <a:t>71</a:t>
            </a:fld>
            <a:endParaRPr lang="en-US"/>
          </a:p>
        </p:txBody>
      </p:sp>
    </p:spTree>
    <p:extLst>
      <p:ext uri="{BB962C8B-B14F-4D97-AF65-F5344CB8AC3E}">
        <p14:creationId xmlns:p14="http://schemas.microsoft.com/office/powerpoint/2010/main" val="2838226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DEB22-E773-5B46-8A0F-EA80E4F178C3}" type="slidenum">
              <a:rPr lang="en-US" smtClean="0"/>
              <a:t>72</a:t>
            </a:fld>
            <a:endParaRPr lang="en-US"/>
          </a:p>
        </p:txBody>
      </p:sp>
    </p:spTree>
    <p:extLst>
      <p:ext uri="{BB962C8B-B14F-4D97-AF65-F5344CB8AC3E}">
        <p14:creationId xmlns:p14="http://schemas.microsoft.com/office/powerpoint/2010/main" val="1189438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DEB22-E773-5B46-8A0F-EA80E4F178C3}" type="slidenum">
              <a:rPr lang="en-US" smtClean="0"/>
              <a:t>73</a:t>
            </a:fld>
            <a:endParaRPr lang="en-US"/>
          </a:p>
        </p:txBody>
      </p:sp>
    </p:spTree>
    <p:extLst>
      <p:ext uri="{BB962C8B-B14F-4D97-AF65-F5344CB8AC3E}">
        <p14:creationId xmlns:p14="http://schemas.microsoft.com/office/powerpoint/2010/main" val="1189438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Glyphosate/endocrine_disruption_adrenals_rats_Roundup_2015.pdf</a:t>
            </a:r>
          </a:p>
          <a:p>
            <a:endParaRPr lang="en-US" dirty="0"/>
          </a:p>
        </p:txBody>
      </p:sp>
      <p:sp>
        <p:nvSpPr>
          <p:cNvPr id="4" name="Slide Number Placeholder 3"/>
          <p:cNvSpPr>
            <a:spLocks noGrp="1"/>
          </p:cNvSpPr>
          <p:nvPr>
            <p:ph type="sldNum" sz="quarter" idx="10"/>
          </p:nvPr>
        </p:nvSpPr>
        <p:spPr/>
        <p:txBody>
          <a:bodyPr/>
          <a:lstStyle/>
          <a:p>
            <a:fld id="{76797003-E0DA-4441-A9FC-475C716D6CB8}" type="slidenum">
              <a:rPr lang="en-US" smtClean="0"/>
              <a:t>76</a:t>
            </a:fld>
            <a:endParaRPr lang="en-US"/>
          </a:p>
        </p:txBody>
      </p:sp>
    </p:spTree>
    <p:extLst>
      <p:ext uri="{BB962C8B-B14F-4D97-AF65-F5344CB8AC3E}">
        <p14:creationId xmlns:p14="http://schemas.microsoft.com/office/powerpoint/2010/main" val="1858710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o-RO" dirty="0" smtClean="0"/>
              <a:t>%./insulin_signaling_alpha_cells_glucagon_secretion_2009.pdf</a:t>
            </a:r>
            <a:endParaRPr lang="en-US" dirty="0" smtClean="0"/>
          </a:p>
          <a:p>
            <a:endParaRPr lang="en-US" dirty="0"/>
          </a:p>
        </p:txBody>
      </p:sp>
      <p:sp>
        <p:nvSpPr>
          <p:cNvPr id="4" name="Slide Number Placeholder 3"/>
          <p:cNvSpPr>
            <a:spLocks noGrp="1"/>
          </p:cNvSpPr>
          <p:nvPr>
            <p:ph type="sldNum" sz="quarter" idx="10"/>
          </p:nvPr>
        </p:nvSpPr>
        <p:spPr/>
        <p:txBody>
          <a:bodyPr/>
          <a:lstStyle/>
          <a:p>
            <a:fld id="{FACDEB22-E773-5B46-8A0F-EA80E4F178C3}" type="slidenum">
              <a:rPr lang="en-US" smtClean="0"/>
              <a:t>77</a:t>
            </a:fld>
            <a:endParaRPr lang="en-US"/>
          </a:p>
        </p:txBody>
      </p:sp>
    </p:spTree>
    <p:extLst>
      <p:ext uri="{BB962C8B-B14F-4D97-AF65-F5344CB8AC3E}">
        <p14:creationId xmlns:p14="http://schemas.microsoft.com/office/powerpoint/2010/main" val="323946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sustainablepulse.com</a:t>
            </a:r>
            <a:r>
              <a:rPr lang="en-US" dirty="0" smtClean="0"/>
              <a:t>/2016/09/18/largest-ever-gmo-crops-study-shows-massive-environmental-damage-in-us</a:t>
            </a:r>
          </a:p>
          <a:p>
            <a:r>
              <a:rPr lang="en-US" dirty="0" smtClean="0"/>
              <a:t>#.V961aIVGrF8</a:t>
            </a:r>
            <a:endParaRPr lang="en-US" dirty="0"/>
          </a:p>
        </p:txBody>
      </p:sp>
      <p:sp>
        <p:nvSpPr>
          <p:cNvPr id="4" name="Slide Number Placeholder 3"/>
          <p:cNvSpPr>
            <a:spLocks noGrp="1"/>
          </p:cNvSpPr>
          <p:nvPr>
            <p:ph type="sldNum" sz="quarter" idx="10"/>
          </p:nvPr>
        </p:nvSpPr>
        <p:spPr/>
        <p:txBody>
          <a:bodyPr/>
          <a:lstStyle/>
          <a:p>
            <a:fld id="{76797003-E0DA-4441-A9FC-475C716D6CB8}" type="slidenum">
              <a:rPr lang="en-US" smtClean="0"/>
              <a:t>11</a:t>
            </a:fld>
            <a:endParaRPr lang="en-US"/>
          </a:p>
        </p:txBody>
      </p:sp>
    </p:spTree>
    <p:extLst>
      <p:ext uri="{BB962C8B-B14F-4D97-AF65-F5344CB8AC3E}">
        <p14:creationId xmlns:p14="http://schemas.microsoft.com/office/powerpoint/2010/main" val="1777002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82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Monika_cows_humic_acid_fulvic_acid_treat_glyphosate.pdf</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Glyphosate/</a:t>
            </a:r>
            <a:r>
              <a:rPr lang="en-US" dirty="0" err="1" smtClean="0"/>
              <a:t>in_vitro_humic_acid_neutralized_glyphosate.text</a:t>
            </a:r>
            <a:endParaRPr lang="en-US" dirty="0" smtClean="0"/>
          </a:p>
          <a:p>
            <a:endParaRPr lang="en-US" dirty="0" smtClean="0"/>
          </a:p>
          <a:p>
            <a:r>
              <a:rPr lang="en-US" dirty="0" smtClean="0"/>
              <a:t>Activated charcoal</a:t>
            </a:r>
          </a:p>
          <a:p>
            <a:r>
              <a:rPr lang="it-IT" dirty="0" err="1" smtClean="0"/>
              <a:t>活性炭</a:t>
            </a:r>
            <a:endParaRPr lang="it-IT" dirty="0" smtClean="0"/>
          </a:p>
          <a:p>
            <a:endParaRPr lang="it-IT" dirty="0" smtClean="0"/>
          </a:p>
          <a:p>
            <a:r>
              <a:rPr lang="it-IT" dirty="0" err="1" smtClean="0"/>
              <a:t>clay</a:t>
            </a:r>
            <a:endParaRPr lang="it-IT" dirty="0" smtClean="0"/>
          </a:p>
          <a:p>
            <a:r>
              <a:rPr lang="hu-HU" dirty="0" smtClean="0"/>
              <a:t>粘土</a:t>
            </a:r>
          </a:p>
          <a:p>
            <a:r>
              <a:rPr lang="hu-HU" dirty="0" smtClean="0"/>
              <a:t>Niántǔ</a:t>
            </a:r>
          </a:p>
          <a:p>
            <a:endParaRPr lang="it-IT" dirty="0" smtClean="0"/>
          </a:p>
          <a:p>
            <a:r>
              <a:rPr lang="it-IT" dirty="0" err="1" smtClean="0"/>
              <a:t>Huóxìngtàn</a:t>
            </a:r>
            <a:endParaRPr lang="it-IT" dirty="0" smtClean="0"/>
          </a:p>
          <a:p>
            <a:endParaRPr lang="en-US" dirty="0"/>
          </a:p>
        </p:txBody>
      </p:sp>
      <p:sp>
        <p:nvSpPr>
          <p:cNvPr id="4" name="Slide Number Placeholder 3"/>
          <p:cNvSpPr>
            <a:spLocks noGrp="1"/>
          </p:cNvSpPr>
          <p:nvPr>
            <p:ph type="sldNum" sz="quarter" idx="10"/>
          </p:nvPr>
        </p:nvSpPr>
        <p:spPr/>
        <p:txBody>
          <a:bodyPr/>
          <a:lstStyle/>
          <a:p>
            <a:fld id="{FFA9FD83-2A2C-C84E-A67B-552E7E3C8930}" type="slidenum">
              <a:rPr lang="en-US" smtClean="0"/>
              <a:t>84</a:t>
            </a:fld>
            <a:endParaRPr lang="en-US"/>
          </a:p>
        </p:txBody>
      </p:sp>
    </p:spTree>
    <p:extLst>
      <p:ext uri="{BB962C8B-B14F-4D97-AF65-F5344CB8AC3E}">
        <p14:creationId xmlns:p14="http://schemas.microsoft.com/office/powerpoint/2010/main" val="3118496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Newsweek_on_glyphosate_overuse.text</a:t>
            </a:r>
            <a:endParaRPr lang="en-US" dirty="0" smtClean="0"/>
          </a:p>
          <a:p>
            <a:endParaRPr lang="en-US" dirty="0"/>
          </a:p>
        </p:txBody>
      </p:sp>
      <p:sp>
        <p:nvSpPr>
          <p:cNvPr id="4" name="Slide Number Placeholder 3"/>
          <p:cNvSpPr>
            <a:spLocks noGrp="1"/>
          </p:cNvSpPr>
          <p:nvPr>
            <p:ph type="sldNum" sz="quarter" idx="10"/>
          </p:nvPr>
        </p:nvSpPr>
        <p:spPr/>
        <p:txBody>
          <a:bodyPr/>
          <a:lstStyle/>
          <a:p>
            <a:fld id="{FACDEB22-E773-5B46-8A0F-EA80E4F178C3}" type="slidenum">
              <a:rPr lang="en-US" smtClean="0"/>
              <a:t>12</a:t>
            </a:fld>
            <a:endParaRPr lang="en-US"/>
          </a:p>
        </p:txBody>
      </p:sp>
    </p:spTree>
    <p:extLst>
      <p:ext uri="{BB962C8B-B14F-4D97-AF65-F5344CB8AC3E}">
        <p14:creationId xmlns:p14="http://schemas.microsoft.com/office/powerpoint/2010/main" val="2831211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depression_statistics.text</a:t>
            </a:r>
            <a:endParaRPr lang="en-US" dirty="0" smtClean="0"/>
          </a:p>
          <a:p>
            <a:r>
              <a:rPr lang="en-US" dirty="0" smtClean="0"/>
              <a:t>Here are the countries with the greatest burden of disease for mental and behavioral disorders, in terms of most years of life lost due to disability or death adjusted for population size, according to WHO.</a:t>
            </a:r>
            <a:endParaRPr lang="en-US" dirty="0"/>
          </a:p>
        </p:txBody>
      </p:sp>
      <p:sp>
        <p:nvSpPr>
          <p:cNvPr id="4" name="Slide Number Placeholder 3"/>
          <p:cNvSpPr>
            <a:spLocks noGrp="1"/>
          </p:cNvSpPr>
          <p:nvPr>
            <p:ph type="sldNum" sz="quarter" idx="10"/>
          </p:nvPr>
        </p:nvSpPr>
        <p:spPr/>
        <p:txBody>
          <a:bodyPr/>
          <a:lstStyle/>
          <a:p>
            <a:fld id="{76797003-E0DA-4441-A9FC-475C716D6CB8}" type="slidenum">
              <a:rPr lang="en-US" smtClean="0"/>
              <a:t>18</a:t>
            </a:fld>
            <a:endParaRPr lang="en-US"/>
          </a:p>
        </p:txBody>
      </p:sp>
    </p:spTree>
    <p:extLst>
      <p:ext uri="{BB962C8B-B14F-4D97-AF65-F5344CB8AC3E}">
        <p14:creationId xmlns:p14="http://schemas.microsoft.com/office/powerpoint/2010/main" val="911534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glyphosate_inhibits_CYPS_and_other_issues.pdf</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a:t>
            </a:r>
            <a:r>
              <a:rPr lang="en-US" sz="1200" b="1" kern="120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The concentration of hepatic cytochrome P-450 in rats exposed to </a:t>
            </a:r>
            <a:r>
              <a:rPr lang="en-US" sz="1200" kern="1200" dirty="0" err="1" smtClean="0">
                <a:solidFill>
                  <a:schemeClr val="tx1"/>
                </a:solidFill>
                <a:effectLst/>
                <a:latin typeface="+mn-lt"/>
                <a:ea typeface="+mn-ea"/>
                <a:cs typeface="+mn-cs"/>
              </a:rPr>
              <a:t>clofibrate</a:t>
            </a:r>
            <a:r>
              <a:rPr lang="en-US" sz="1200" kern="1200" dirty="0" smtClean="0">
                <a:solidFill>
                  <a:schemeClr val="tx1"/>
                </a:solidFill>
                <a:effectLst/>
                <a:latin typeface="+mn-lt"/>
                <a:ea typeface="+mn-ea"/>
                <a:cs typeface="+mn-cs"/>
              </a:rPr>
              <a:t>, glyphosate, 2,4dichlorophen- </a:t>
            </a:r>
            <a:r>
              <a:rPr lang="en-US" sz="1200" kern="1200" dirty="0" err="1" smtClean="0">
                <a:solidFill>
                  <a:schemeClr val="tx1"/>
                </a:solidFill>
                <a:effectLst/>
                <a:latin typeface="+mn-lt"/>
                <a:ea typeface="+mn-ea"/>
                <a:cs typeface="+mn-cs"/>
              </a:rPr>
              <a:t>oxyacetic</a:t>
            </a:r>
            <a:r>
              <a:rPr lang="en-US" sz="1200" kern="1200" dirty="0" smtClean="0">
                <a:solidFill>
                  <a:schemeClr val="tx1"/>
                </a:solidFill>
                <a:effectLst/>
                <a:latin typeface="+mn-lt"/>
                <a:ea typeface="+mn-ea"/>
                <a:cs typeface="+mn-cs"/>
              </a:rPr>
              <a:t> acid (2,4-D) or </a:t>
            </a:r>
            <a:r>
              <a:rPr lang="en-US" sz="1200" b="1" kern="1200" dirty="0" smtClean="0">
                <a:solidFill>
                  <a:schemeClr val="tx1"/>
                </a:solidFill>
                <a:effectLst/>
                <a:latin typeface="+mn-lt"/>
                <a:ea typeface="+mn-ea"/>
                <a:cs typeface="+mn-cs"/>
              </a:rPr>
              <a:t>4-chloro-2-methylphenoxyace- </a:t>
            </a:r>
            <a:r>
              <a:rPr lang="en-US" sz="1200" kern="1200" dirty="0" smtClean="0">
                <a:solidFill>
                  <a:schemeClr val="tx1"/>
                </a:solidFill>
                <a:effectLst/>
                <a:latin typeface="+mn-lt"/>
                <a:ea typeface="+mn-ea"/>
                <a:cs typeface="+mn-cs"/>
              </a:rPr>
              <a:t>tic acid (MCPA) for 2 weeks. The doses of 2,4-D and MCPA are also shown. The </a:t>
            </a:r>
            <a:r>
              <a:rPr lang="en-US" sz="1200" kern="1200" dirty="0" err="1" smtClean="0">
                <a:solidFill>
                  <a:schemeClr val="tx1"/>
                </a:solidFill>
                <a:effectLst/>
                <a:latin typeface="+mn-lt"/>
                <a:ea typeface="+mn-ea"/>
                <a:cs typeface="+mn-cs"/>
              </a:rPr>
              <a:t>meansfS.E.M</a:t>
            </a:r>
            <a:r>
              <a:rPr lang="en-US" sz="1200" kern="1200" dirty="0" smtClean="0">
                <a:solidFill>
                  <a:schemeClr val="tx1"/>
                </a:solidFill>
                <a:effectLst/>
                <a:latin typeface="+mn-lt"/>
                <a:ea typeface="+mn-ea"/>
                <a:cs typeface="+mn-cs"/>
              </a:rPr>
              <a:t>. are shown. The statistical significances were analyzed with Student's t-test using controls as a reference group. The following symbol is used: *: P&lt;0.05.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22</a:t>
            </a:fld>
            <a:endParaRPr lang="en-US"/>
          </a:p>
        </p:txBody>
      </p:sp>
    </p:spTree>
    <p:extLst>
      <p:ext uri="{BB962C8B-B14F-4D97-AF65-F5344CB8AC3E}">
        <p14:creationId xmlns:p14="http://schemas.microsoft.com/office/powerpoint/2010/main" val="1388077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glyphosate_induced_manganese_deficiency_plants_Huber.pdf</a:t>
            </a:r>
            <a:endParaRPr lang="en-US" dirty="0"/>
          </a:p>
        </p:txBody>
      </p:sp>
      <p:sp>
        <p:nvSpPr>
          <p:cNvPr id="4" name="Slide Number Placeholder 3"/>
          <p:cNvSpPr>
            <a:spLocks noGrp="1"/>
          </p:cNvSpPr>
          <p:nvPr>
            <p:ph type="sldNum" sz="quarter" idx="10"/>
          </p:nvPr>
        </p:nvSpPr>
        <p:spPr/>
        <p:txBody>
          <a:bodyPr/>
          <a:lstStyle/>
          <a:p>
            <a:fld id="{5D4BEF46-CDE8-734E-B046-8EFCF61323C1}" type="slidenum">
              <a:rPr lang="en-US" smtClean="0"/>
              <a:t>23</a:t>
            </a:fld>
            <a:endParaRPr lang="en-US"/>
          </a:p>
        </p:txBody>
      </p:sp>
    </p:spTree>
    <p:extLst>
      <p:ext uri="{BB962C8B-B14F-4D97-AF65-F5344CB8AC3E}">
        <p14:creationId xmlns:p14="http://schemas.microsoft.com/office/powerpoint/2010/main" val="4119211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err="1" smtClean="0"/>
              <a:t>glyphosate</a:t>
            </a:r>
            <a:r>
              <a:rPr lang="pl-PL" dirty="0" smtClean="0"/>
              <a:t>//</a:t>
            </a:r>
            <a:r>
              <a:rPr lang="pl-PL" dirty="0" err="1" smtClean="0"/>
              <a:t>cows_cobalt_deficiency_glyphosate.pdf</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24</a:t>
            </a:fld>
            <a:endParaRPr lang="en-US"/>
          </a:p>
        </p:txBody>
      </p:sp>
    </p:spTree>
    <p:extLst>
      <p:ext uri="{BB962C8B-B14F-4D97-AF65-F5344CB8AC3E}">
        <p14:creationId xmlns:p14="http://schemas.microsoft.com/office/powerpoint/2010/main" val="3581036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sv-SE" dirty="0" smtClean="0"/>
              <a:t>seralini_2014_pesticide_toxicity_adjuvants.pdf</a:t>
            </a:r>
            <a:endParaRPr lang="en-US" dirty="0"/>
          </a:p>
        </p:txBody>
      </p:sp>
      <p:sp>
        <p:nvSpPr>
          <p:cNvPr id="4" name="Slide Number Placeholder 3"/>
          <p:cNvSpPr>
            <a:spLocks noGrp="1"/>
          </p:cNvSpPr>
          <p:nvPr>
            <p:ph type="sldNum" sz="quarter" idx="10"/>
          </p:nvPr>
        </p:nvSpPr>
        <p:spPr/>
        <p:txBody>
          <a:bodyPr/>
          <a:lstStyle/>
          <a:p>
            <a:fld id="{5D4BEF46-CDE8-734E-B046-8EFCF61323C1}" type="slidenum">
              <a:rPr lang="en-US" smtClean="0"/>
              <a:t>26</a:t>
            </a:fld>
            <a:endParaRPr lang="en-US"/>
          </a:p>
        </p:txBody>
      </p:sp>
    </p:spTree>
    <p:extLst>
      <p:ext uri="{BB962C8B-B14F-4D97-AF65-F5344CB8AC3E}">
        <p14:creationId xmlns:p14="http://schemas.microsoft.com/office/powerpoint/2010/main" val="1285718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237BD2-2B77-1144-9C12-4925ACA2A68A}"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8FE43-8329-2241-A377-2AAA422C2D17}" type="slidenum">
              <a:rPr lang="en-US" smtClean="0"/>
              <a:t>‹#›</a:t>
            </a:fld>
            <a:endParaRPr lang="en-US"/>
          </a:p>
        </p:txBody>
      </p:sp>
    </p:spTree>
    <p:extLst>
      <p:ext uri="{BB962C8B-B14F-4D97-AF65-F5344CB8AC3E}">
        <p14:creationId xmlns:p14="http://schemas.microsoft.com/office/powerpoint/2010/main" val="2905008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237BD2-2B77-1144-9C12-4925ACA2A68A}"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8FE43-8329-2241-A377-2AAA422C2D17}" type="slidenum">
              <a:rPr lang="en-US" smtClean="0"/>
              <a:t>‹#›</a:t>
            </a:fld>
            <a:endParaRPr lang="en-US"/>
          </a:p>
        </p:txBody>
      </p:sp>
    </p:spTree>
    <p:extLst>
      <p:ext uri="{BB962C8B-B14F-4D97-AF65-F5344CB8AC3E}">
        <p14:creationId xmlns:p14="http://schemas.microsoft.com/office/powerpoint/2010/main" val="3906698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237BD2-2B77-1144-9C12-4925ACA2A68A}"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8FE43-8329-2241-A377-2AAA422C2D17}" type="slidenum">
              <a:rPr lang="en-US" smtClean="0"/>
              <a:t>‹#›</a:t>
            </a:fld>
            <a:endParaRPr lang="en-US"/>
          </a:p>
        </p:txBody>
      </p:sp>
    </p:spTree>
    <p:extLst>
      <p:ext uri="{BB962C8B-B14F-4D97-AF65-F5344CB8AC3E}">
        <p14:creationId xmlns:p14="http://schemas.microsoft.com/office/powerpoint/2010/main" val="3756580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237BD2-2B77-1144-9C12-4925ACA2A68A}"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8FE43-8329-2241-A377-2AAA422C2D17}" type="slidenum">
              <a:rPr lang="en-US" smtClean="0"/>
              <a:t>‹#›</a:t>
            </a:fld>
            <a:endParaRPr lang="en-US"/>
          </a:p>
        </p:txBody>
      </p:sp>
    </p:spTree>
    <p:extLst>
      <p:ext uri="{BB962C8B-B14F-4D97-AF65-F5344CB8AC3E}">
        <p14:creationId xmlns:p14="http://schemas.microsoft.com/office/powerpoint/2010/main" val="907247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237BD2-2B77-1144-9C12-4925ACA2A68A}"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8FE43-8329-2241-A377-2AAA422C2D17}" type="slidenum">
              <a:rPr lang="en-US" smtClean="0"/>
              <a:t>‹#›</a:t>
            </a:fld>
            <a:endParaRPr lang="en-US"/>
          </a:p>
        </p:txBody>
      </p:sp>
    </p:spTree>
    <p:extLst>
      <p:ext uri="{BB962C8B-B14F-4D97-AF65-F5344CB8AC3E}">
        <p14:creationId xmlns:p14="http://schemas.microsoft.com/office/powerpoint/2010/main" val="2599454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237BD2-2B77-1144-9C12-4925ACA2A68A}" type="datetimeFigureOut">
              <a:rPr lang="en-US" smtClean="0"/>
              <a:t>9/19/16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08FE43-8329-2241-A377-2AAA422C2D17}" type="slidenum">
              <a:rPr lang="en-US" smtClean="0"/>
              <a:t>‹#›</a:t>
            </a:fld>
            <a:endParaRPr lang="en-US"/>
          </a:p>
        </p:txBody>
      </p:sp>
    </p:spTree>
    <p:extLst>
      <p:ext uri="{BB962C8B-B14F-4D97-AF65-F5344CB8AC3E}">
        <p14:creationId xmlns:p14="http://schemas.microsoft.com/office/powerpoint/2010/main" val="3774583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237BD2-2B77-1144-9C12-4925ACA2A68A}" type="datetimeFigureOut">
              <a:rPr lang="en-US" smtClean="0"/>
              <a:t>9/19/16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08FE43-8329-2241-A377-2AAA422C2D17}" type="slidenum">
              <a:rPr lang="en-US" smtClean="0"/>
              <a:t>‹#›</a:t>
            </a:fld>
            <a:endParaRPr lang="en-US"/>
          </a:p>
        </p:txBody>
      </p:sp>
    </p:spTree>
    <p:extLst>
      <p:ext uri="{BB962C8B-B14F-4D97-AF65-F5344CB8AC3E}">
        <p14:creationId xmlns:p14="http://schemas.microsoft.com/office/powerpoint/2010/main" val="1271987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237BD2-2B77-1144-9C12-4925ACA2A68A}" type="datetimeFigureOut">
              <a:rPr lang="en-US" smtClean="0"/>
              <a:t>9/19/16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08FE43-8329-2241-A377-2AAA422C2D17}" type="slidenum">
              <a:rPr lang="en-US" smtClean="0"/>
              <a:t>‹#›</a:t>
            </a:fld>
            <a:endParaRPr lang="en-US"/>
          </a:p>
        </p:txBody>
      </p:sp>
    </p:spTree>
    <p:extLst>
      <p:ext uri="{BB962C8B-B14F-4D97-AF65-F5344CB8AC3E}">
        <p14:creationId xmlns:p14="http://schemas.microsoft.com/office/powerpoint/2010/main" val="3022915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37BD2-2B77-1144-9C12-4925ACA2A68A}" type="datetimeFigureOut">
              <a:rPr lang="en-US" smtClean="0"/>
              <a:t>9/19/16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08FE43-8329-2241-A377-2AAA422C2D17}" type="slidenum">
              <a:rPr lang="en-US" smtClean="0"/>
              <a:t>‹#›</a:t>
            </a:fld>
            <a:endParaRPr lang="en-US"/>
          </a:p>
        </p:txBody>
      </p:sp>
    </p:spTree>
    <p:extLst>
      <p:ext uri="{BB962C8B-B14F-4D97-AF65-F5344CB8AC3E}">
        <p14:creationId xmlns:p14="http://schemas.microsoft.com/office/powerpoint/2010/main" val="154938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237BD2-2B77-1144-9C12-4925ACA2A68A}" type="datetimeFigureOut">
              <a:rPr lang="en-US" smtClean="0"/>
              <a:t>9/19/16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08FE43-8329-2241-A377-2AAA422C2D17}" type="slidenum">
              <a:rPr lang="en-US" smtClean="0"/>
              <a:t>‹#›</a:t>
            </a:fld>
            <a:endParaRPr lang="en-US"/>
          </a:p>
        </p:txBody>
      </p:sp>
    </p:spTree>
    <p:extLst>
      <p:ext uri="{BB962C8B-B14F-4D97-AF65-F5344CB8AC3E}">
        <p14:creationId xmlns:p14="http://schemas.microsoft.com/office/powerpoint/2010/main" val="3294796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237BD2-2B77-1144-9C12-4925ACA2A68A}" type="datetimeFigureOut">
              <a:rPr lang="en-US" smtClean="0"/>
              <a:t>9/19/16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08FE43-8329-2241-A377-2AAA422C2D17}" type="slidenum">
              <a:rPr lang="en-US" smtClean="0"/>
              <a:t>‹#›</a:t>
            </a:fld>
            <a:endParaRPr lang="en-US"/>
          </a:p>
        </p:txBody>
      </p:sp>
    </p:spTree>
    <p:extLst>
      <p:ext uri="{BB962C8B-B14F-4D97-AF65-F5344CB8AC3E}">
        <p14:creationId xmlns:p14="http://schemas.microsoft.com/office/powerpoint/2010/main" val="7009266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37BD2-2B77-1144-9C12-4925ACA2A68A}" type="datetimeFigureOut">
              <a:rPr lang="en-US" smtClean="0"/>
              <a:t>9/19/16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8FE43-8329-2241-A377-2AAA422C2D17}" type="slidenum">
              <a:rPr lang="en-US" smtClean="0"/>
              <a:t>‹#›</a:t>
            </a:fld>
            <a:endParaRPr lang="en-US"/>
          </a:p>
        </p:txBody>
      </p:sp>
    </p:spTree>
    <p:extLst>
      <p:ext uri="{BB962C8B-B14F-4D97-AF65-F5344CB8AC3E}">
        <p14:creationId xmlns:p14="http://schemas.microsoft.com/office/powerpoint/2010/main" val="3745814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image" Target="../media/image3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6.jpg"/><Relationship Id="rId6"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k33iFXHlOnY"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g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3.g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81.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5" Type="http://schemas.openxmlformats.org/officeDocument/2006/relationships/image" Target="../media/image53.jpg"/><Relationship Id="rId6" Type="http://schemas.openxmlformats.org/officeDocument/2006/relationships/image" Target="../media/image54.jpg"/><Relationship Id="rId7" Type="http://schemas.openxmlformats.org/officeDocument/2006/relationships/image" Target="../media/image55.jpg"/><Relationship Id="rId8" Type="http://schemas.openxmlformats.org/officeDocument/2006/relationships/image" Target="../media/image56.jpg"/><Relationship Id="rId9" Type="http://schemas.openxmlformats.org/officeDocument/2006/relationships/image" Target="../media/image57.jpg"/><Relationship Id="rId10"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82.xml.rels><?xml version="1.0" encoding="UTF-8" standalone="yes"?>
<Relationships xmlns="http://schemas.openxmlformats.org/package/2006/relationships"><Relationship Id="rId11" Type="http://schemas.openxmlformats.org/officeDocument/2006/relationships/image" Target="../media/image67.jpeg"/><Relationship Id="rId12" Type="http://schemas.openxmlformats.org/officeDocument/2006/relationships/image" Target="../media/image68.jpeg"/><Relationship Id="rId13" Type="http://schemas.openxmlformats.org/officeDocument/2006/relationships/image" Target="../media/image69.jpeg"/><Relationship Id="rId14" Type="http://schemas.openxmlformats.org/officeDocument/2006/relationships/image" Target="../media/image70.jpeg"/><Relationship Id="rId15"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gif"/><Relationship Id="rId7" Type="http://schemas.openxmlformats.org/officeDocument/2006/relationships/image" Target="../media/image63.jpeg"/><Relationship Id="rId8" Type="http://schemas.openxmlformats.org/officeDocument/2006/relationships/image" Target="../media/image64.jpeg"/><Relationship Id="rId9" Type="http://schemas.openxmlformats.org/officeDocument/2006/relationships/image" Target="../media/image65.jpeg"/><Relationship Id="rId10" Type="http://schemas.openxmlformats.org/officeDocument/2006/relationships/image" Target="../media/image66.jpeg"/></Relationships>
</file>

<file path=ppt/slides/_rels/slide83.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g"/><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84.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image" Target="../media/image76.jpg"/><Relationship Id="rId5" Type="http://schemas.openxmlformats.org/officeDocument/2006/relationships/image" Target="../media/image77.jpg"/><Relationship Id="rId6"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81.jpg"/><Relationship Id="rId5" Type="http://schemas.openxmlformats.org/officeDocument/2006/relationships/image" Target="../media/image82.jpg"/><Relationship Id="rId1" Type="http://schemas.openxmlformats.org/officeDocument/2006/relationships/slideLayout" Target="../slideLayouts/slideLayout2.xml"/><Relationship Id="rId2" Type="http://schemas.openxmlformats.org/officeDocument/2006/relationships/image" Target="../media/image79.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87.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hyperlink" Target="http://www.tonu.org/2016/04/26/glyphosate-update/" TargetMode="External"/><Relationship Id="rId1" Type="http://schemas.openxmlformats.org/officeDocument/2006/relationships/slideLayout" Target="../slideLayouts/slideLayout2.xml"/><Relationship Id="rId2" Type="http://schemas.openxmlformats.org/officeDocument/2006/relationships/image" Target="../media/image84.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5.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8732" y="2841611"/>
            <a:ext cx="8221133" cy="1470025"/>
          </a:xfrm>
        </p:spPr>
        <p:txBody>
          <a:bodyPr>
            <a:normAutofit fontScale="90000"/>
          </a:bodyPr>
          <a:lstStyle/>
          <a:p>
            <a:r>
              <a:rPr lang="en-US" b="1" dirty="0"/>
              <a:t>Is Roundup the primary cause of the current epidemic in chronic diseases?</a:t>
            </a:r>
          </a:p>
        </p:txBody>
      </p:sp>
      <p:sp>
        <p:nvSpPr>
          <p:cNvPr id="3" name="Subtitle 2"/>
          <p:cNvSpPr>
            <a:spLocks noGrp="1"/>
          </p:cNvSpPr>
          <p:nvPr>
            <p:ph type="subTitle" idx="1"/>
          </p:nvPr>
        </p:nvSpPr>
        <p:spPr>
          <a:xfrm>
            <a:off x="1371600" y="4360324"/>
            <a:ext cx="6400800" cy="1752600"/>
          </a:xfrm>
        </p:spPr>
        <p:txBody>
          <a:bodyPr/>
          <a:lstStyle/>
          <a:p>
            <a:r>
              <a:rPr lang="en-US" dirty="0" smtClean="0">
                <a:solidFill>
                  <a:schemeClr val="tx1"/>
                </a:solidFill>
              </a:rPr>
              <a:t>Stephanie Seneff</a:t>
            </a:r>
          </a:p>
          <a:p>
            <a:r>
              <a:rPr lang="en-US" dirty="0" smtClean="0">
                <a:solidFill>
                  <a:schemeClr val="tx1"/>
                </a:solidFill>
              </a:rPr>
              <a:t>MIT CSAIL</a:t>
            </a:r>
          </a:p>
          <a:p>
            <a:r>
              <a:rPr lang="en-US" dirty="0" smtClean="0">
                <a:solidFill>
                  <a:schemeClr val="tx1"/>
                </a:solidFill>
              </a:rPr>
              <a:t>October 1, 2016</a:t>
            </a:r>
            <a:endParaRPr lang="en-US" dirty="0">
              <a:solidFill>
                <a:schemeClr val="tx1"/>
              </a:solidFill>
            </a:endParaRPr>
          </a:p>
        </p:txBody>
      </p:sp>
      <p:pic>
        <p:nvPicPr>
          <p:cNvPr id="4" name="Content Placeholder 3" descr="roundup_on_crops.jpg"/>
          <p:cNvPicPr>
            <a:picLocks noChangeAspect="1"/>
          </p:cNvPicPr>
          <p:nvPr/>
        </p:nvPicPr>
        <p:blipFill>
          <a:blip r:embed="rId2">
            <a:extLst>
              <a:ext uri="{28A0092B-C50C-407E-A947-70E740481C1C}">
                <a14:useLocalDpi xmlns:a14="http://schemas.microsoft.com/office/drawing/2010/main" val="0"/>
              </a:ext>
            </a:extLst>
          </a:blip>
          <a:srcRect t="8673" b="8673"/>
          <a:stretch>
            <a:fillRect/>
          </a:stretch>
        </p:blipFill>
        <p:spPr>
          <a:xfrm>
            <a:off x="2107771" y="219853"/>
            <a:ext cx="4767166" cy="2621758"/>
          </a:xfrm>
          <a:prstGeom prst="rect">
            <a:avLst/>
          </a:prstGeom>
        </p:spPr>
      </p:pic>
    </p:spTree>
    <p:extLst>
      <p:ext uri="{BB962C8B-B14F-4D97-AF65-F5344CB8AC3E}">
        <p14:creationId xmlns:p14="http://schemas.microsoft.com/office/powerpoint/2010/main" val="36064307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066" y="274638"/>
            <a:ext cx="8885934" cy="1143000"/>
          </a:xfrm>
        </p:spPr>
        <p:txBody>
          <a:bodyPr>
            <a:normAutofit fontScale="90000"/>
          </a:bodyPr>
          <a:lstStyle/>
          <a:p>
            <a:r>
              <a:rPr lang="en-US" b="1" dirty="0" smtClean="0"/>
              <a:t>Growth of GM “Roundup-Ready” Corn, Soy and Cotton in US, 1996-2012</a:t>
            </a:r>
            <a:r>
              <a:rPr lang="en-US" b="1" dirty="0" smtClean="0">
                <a:solidFill>
                  <a:srgbClr val="FF0000"/>
                </a:solidFill>
              </a:rPr>
              <a:t>*</a:t>
            </a:r>
            <a:endParaRPr lang="en-US" b="1" dirty="0">
              <a:solidFill>
                <a:srgbClr val="FF0000"/>
              </a:solidFill>
            </a:endParaRPr>
          </a:p>
        </p:txBody>
      </p:sp>
      <p:pic>
        <p:nvPicPr>
          <p:cNvPr id="4" name="Content Placeholder 3" descr="percent_GE_crops_Swanson_paper.png"/>
          <p:cNvPicPr>
            <a:picLocks noGrp="1" noChangeAspect="1"/>
          </p:cNvPicPr>
          <p:nvPr>
            <p:ph idx="1"/>
          </p:nvPr>
        </p:nvPicPr>
        <p:blipFill>
          <a:blip r:embed="rId2">
            <a:extLst>
              <a:ext uri="{28A0092B-C50C-407E-A947-70E740481C1C}">
                <a14:useLocalDpi xmlns:a14="http://schemas.microsoft.com/office/drawing/2010/main" val="0"/>
              </a:ext>
            </a:extLst>
          </a:blip>
          <a:srcRect l="-18832" r="-18832"/>
          <a:stretch>
            <a:fillRect/>
          </a:stretch>
        </p:blipFill>
        <p:spPr/>
      </p:pic>
      <p:sp>
        <p:nvSpPr>
          <p:cNvPr id="5" name="TextBox 4"/>
          <p:cNvSpPr txBox="1"/>
          <p:nvPr/>
        </p:nvSpPr>
        <p:spPr>
          <a:xfrm>
            <a:off x="961171" y="6418247"/>
            <a:ext cx="6865431" cy="400110"/>
          </a:xfrm>
          <a:prstGeom prst="rect">
            <a:avLst/>
          </a:prstGeom>
          <a:noFill/>
        </p:spPr>
        <p:txBody>
          <a:bodyPr wrap="none" rtlCol="0">
            <a:spAutoFit/>
          </a:bodyPr>
          <a:lstStyle/>
          <a:p>
            <a:r>
              <a:rPr lang="en-US" sz="2000" dirty="0">
                <a:solidFill>
                  <a:srgbClr val="FF0000"/>
                </a:solidFill>
              </a:rPr>
              <a:t>*</a:t>
            </a:r>
            <a:r>
              <a:rPr lang="en-US" sz="2000" dirty="0"/>
              <a:t>N. Swanson et al., Journal of Organic Systems, 9(2), 2014, 6-37.</a:t>
            </a:r>
          </a:p>
        </p:txBody>
      </p:sp>
    </p:spTree>
    <p:extLst>
      <p:ext uri="{BB962C8B-B14F-4D97-AF65-F5344CB8AC3E}">
        <p14:creationId xmlns:p14="http://schemas.microsoft.com/office/powerpoint/2010/main" val="30154191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Data on Herbicide Usage</a:t>
            </a:r>
            <a:r>
              <a:rPr lang="en-US" b="1" dirty="0" smtClean="0">
                <a:solidFill>
                  <a:srgbClr val="FF0000"/>
                </a:solidFill>
              </a:rPr>
              <a:t>*</a:t>
            </a:r>
            <a:endParaRPr lang="en-US" b="1" dirty="0">
              <a:solidFill>
                <a:srgbClr val="FF0000"/>
              </a:solidFill>
            </a:endParaRPr>
          </a:p>
        </p:txBody>
      </p:sp>
      <p:pic>
        <p:nvPicPr>
          <p:cNvPr id="4" name="Content Placeholder 3" descr="finalherbicide.jpg"/>
          <p:cNvPicPr>
            <a:picLocks noGrp="1" noChangeAspect="1"/>
          </p:cNvPicPr>
          <p:nvPr>
            <p:ph idx="1"/>
          </p:nvPr>
        </p:nvPicPr>
        <p:blipFill>
          <a:blip r:embed="rId3">
            <a:extLst>
              <a:ext uri="{28A0092B-C50C-407E-A947-70E740481C1C}">
                <a14:useLocalDpi xmlns:a14="http://schemas.microsoft.com/office/drawing/2010/main" val="0"/>
              </a:ext>
            </a:extLst>
          </a:blip>
          <a:srcRect l="-11406" r="-11406"/>
          <a:stretch>
            <a:fillRect/>
          </a:stretch>
        </p:blipFill>
        <p:spPr>
          <a:xfrm>
            <a:off x="457200" y="1143000"/>
            <a:ext cx="8229600" cy="4525963"/>
          </a:xfrm>
        </p:spPr>
      </p:pic>
      <p:sp>
        <p:nvSpPr>
          <p:cNvPr id="5" name="TextBox 4"/>
          <p:cNvSpPr txBox="1"/>
          <p:nvPr/>
        </p:nvSpPr>
        <p:spPr>
          <a:xfrm>
            <a:off x="671465" y="6076203"/>
            <a:ext cx="8015335" cy="707886"/>
          </a:xfrm>
          <a:prstGeom prst="rect">
            <a:avLst/>
          </a:prstGeom>
          <a:noFill/>
        </p:spPr>
        <p:txBody>
          <a:bodyPr wrap="none" rtlCol="0">
            <a:spAutoFit/>
          </a:bodyPr>
          <a:lstStyle/>
          <a:p>
            <a:pPr algn="r"/>
            <a:r>
              <a:rPr lang="en-US" sz="2000" dirty="0"/>
              <a:t>http://sustainablepulse.com/2016/09/18</a:t>
            </a:r>
            <a:r>
              <a:rPr lang="en-US" sz="2000" dirty="0" smtClean="0"/>
              <a:t>/</a:t>
            </a:r>
          </a:p>
          <a:p>
            <a:pPr algn="r"/>
            <a:r>
              <a:rPr lang="en-US" sz="2000" dirty="0" smtClean="0"/>
              <a:t>largest</a:t>
            </a:r>
            <a:r>
              <a:rPr lang="en-US" sz="2000" dirty="0"/>
              <a:t>-ever-gmo-crops-study-shows-massive-environmental-damage-in-</a:t>
            </a:r>
            <a:r>
              <a:rPr lang="en-US" sz="2000" dirty="0" smtClean="0"/>
              <a:t>us</a:t>
            </a:r>
            <a:endParaRPr lang="en-US" sz="2000" dirty="0"/>
          </a:p>
        </p:txBody>
      </p:sp>
    </p:spTree>
    <p:extLst>
      <p:ext uri="{BB962C8B-B14F-4D97-AF65-F5344CB8AC3E}">
        <p14:creationId xmlns:p14="http://schemas.microsoft.com/office/powerpoint/2010/main" val="27572538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037"/>
            <a:ext cx="8229600" cy="1740429"/>
          </a:xfrm>
        </p:spPr>
        <p:txBody>
          <a:bodyPr>
            <a:noAutofit/>
          </a:bodyPr>
          <a:lstStyle/>
          <a:p>
            <a:r>
              <a:rPr lang="en-US" sz="3600" b="1" dirty="0" smtClean="0"/>
              <a:t>“Glyphosate </a:t>
            </a:r>
            <a:r>
              <a:rPr lang="en-US" sz="3600" b="1" dirty="0"/>
              <a:t>Now the Most-Used Agricultural Chemical </a:t>
            </a:r>
            <a:r>
              <a:rPr lang="en-US" sz="3600" b="1" dirty="0" smtClean="0"/>
              <a:t>Ever”</a:t>
            </a:r>
            <a:r>
              <a:rPr lang="en-US" sz="3600" b="1" dirty="0" smtClean="0">
                <a:solidFill>
                  <a:srgbClr val="FF0000"/>
                </a:solidFill>
              </a:rPr>
              <a:t>*</a:t>
            </a:r>
            <a:r>
              <a:rPr lang="en-US" sz="3600" b="1" dirty="0"/>
              <a:t/>
            </a:r>
            <a:br>
              <a:rPr lang="en-US" sz="3600" b="1" dirty="0"/>
            </a:br>
            <a:r>
              <a:rPr lang="en-US" sz="3200" dirty="0"/>
              <a:t>By Douglas Main, Feb 2, 2016 Newsweek</a:t>
            </a:r>
          </a:p>
        </p:txBody>
      </p:sp>
      <p:sp>
        <p:nvSpPr>
          <p:cNvPr id="3" name="Content Placeholder 2"/>
          <p:cNvSpPr>
            <a:spLocks noGrp="1"/>
          </p:cNvSpPr>
          <p:nvPr>
            <p:ph idx="1"/>
          </p:nvPr>
        </p:nvSpPr>
        <p:spPr>
          <a:xfrm>
            <a:off x="1016000" y="2015067"/>
            <a:ext cx="7366000" cy="4351866"/>
          </a:xfrm>
        </p:spPr>
        <p:txBody>
          <a:bodyPr>
            <a:normAutofit fontScale="92500" lnSpcReduction="10000"/>
          </a:bodyPr>
          <a:lstStyle/>
          <a:p>
            <a:r>
              <a:rPr lang="en-US" dirty="0"/>
              <a:t>Glyphosate usage has increased 50-fold since 1996, when </a:t>
            </a:r>
            <a:r>
              <a:rPr lang="en-US" dirty="0" smtClean="0"/>
              <a:t>GMO glyphosate</a:t>
            </a:r>
            <a:r>
              <a:rPr lang="en-US" dirty="0"/>
              <a:t>-resistant crops were introduced in the US.</a:t>
            </a:r>
          </a:p>
          <a:p>
            <a:r>
              <a:rPr lang="en-US" dirty="0"/>
              <a:t>Today, 50 times more glyphosate is allowed by the EPA on </a:t>
            </a:r>
            <a:r>
              <a:rPr lang="en-US" dirty="0" smtClean="0"/>
              <a:t>corn grain than in 1996</a:t>
            </a:r>
          </a:p>
          <a:p>
            <a:r>
              <a:rPr lang="en-US" dirty="0" smtClean="0"/>
              <a:t>Half of the American farmers' fields have weeds that are resistant to glyphosate</a:t>
            </a:r>
          </a:p>
          <a:p>
            <a:r>
              <a:rPr lang="en-US" dirty="0" smtClean="0"/>
              <a:t>New GMO crops offer dual resistance to glyphosate &amp; 2,4-D </a:t>
            </a:r>
            <a:r>
              <a:rPr lang="en-US" dirty="0" smtClean="0">
                <a:sym typeface="Wingdings"/>
              </a:rPr>
              <a:t> </a:t>
            </a:r>
            <a:r>
              <a:rPr lang="en-US" dirty="0" smtClean="0"/>
              <a:t> Enlist Duo</a:t>
            </a:r>
          </a:p>
          <a:p>
            <a:endParaRPr lang="en-US" dirty="0"/>
          </a:p>
          <a:p>
            <a:pPr marL="0" indent="0">
              <a:buNone/>
            </a:pPr>
            <a:endParaRPr lang="en-US" dirty="0"/>
          </a:p>
        </p:txBody>
      </p:sp>
      <p:sp>
        <p:nvSpPr>
          <p:cNvPr id="4" name="TextBox 3"/>
          <p:cNvSpPr txBox="1"/>
          <p:nvPr/>
        </p:nvSpPr>
        <p:spPr>
          <a:xfrm>
            <a:off x="169333" y="6502400"/>
            <a:ext cx="8411227" cy="369332"/>
          </a:xfrm>
          <a:prstGeom prst="rect">
            <a:avLst/>
          </a:prstGeom>
          <a:noFill/>
        </p:spPr>
        <p:txBody>
          <a:bodyPr wrap="none" rtlCol="0">
            <a:spAutoFit/>
          </a:bodyPr>
          <a:lstStyle/>
          <a:p>
            <a:r>
              <a:rPr lang="en-US" dirty="0">
                <a:solidFill>
                  <a:srgbClr val="FF0000"/>
                </a:solidFill>
              </a:rPr>
              <a:t>*</a:t>
            </a:r>
            <a:r>
              <a:rPr lang="en-US" dirty="0" err="1" smtClean="0"/>
              <a:t>www.newsweek.com</a:t>
            </a:r>
            <a:r>
              <a:rPr lang="en-US" dirty="0"/>
              <a:t>/glyphosate-now-most-used-agricultural-chemical-ever-422419</a:t>
            </a:r>
          </a:p>
        </p:txBody>
      </p:sp>
    </p:spTree>
    <p:extLst>
      <p:ext uri="{BB962C8B-B14F-4D97-AF65-F5344CB8AC3E}">
        <p14:creationId xmlns:p14="http://schemas.microsoft.com/office/powerpoint/2010/main" val="16183777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973"/>
            <a:ext cx="8229600" cy="1143000"/>
          </a:xfrm>
        </p:spPr>
        <p:txBody>
          <a:bodyPr>
            <a:normAutofit fontScale="90000"/>
          </a:bodyPr>
          <a:lstStyle/>
          <a:p>
            <a:r>
              <a:rPr lang="en-US" b="1" dirty="0"/>
              <a:t>Sobering Statistics on </a:t>
            </a:r>
            <a:r>
              <a:rPr lang="en-US" b="1" dirty="0" smtClean="0"/>
              <a:t/>
            </a:r>
            <a:br>
              <a:rPr lang="en-US" b="1" dirty="0" smtClean="0"/>
            </a:br>
            <a:r>
              <a:rPr lang="en-US" b="1" dirty="0" smtClean="0"/>
              <a:t>Glyphosate Residues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35467" y="1459971"/>
            <a:ext cx="8775516" cy="4525963"/>
          </a:xfrm>
        </p:spPr>
        <p:txBody>
          <a:bodyPr>
            <a:normAutofit fontScale="92500" lnSpcReduction="20000"/>
          </a:bodyPr>
          <a:lstStyle/>
          <a:p>
            <a:r>
              <a:rPr lang="en-US" dirty="0"/>
              <a:t>0.1 ppb: altered the gene function of over 4000 genes in the livers and kidneys of rats.</a:t>
            </a:r>
          </a:p>
          <a:p>
            <a:r>
              <a:rPr lang="en-US" dirty="0"/>
              <a:t>0.1 ppb: severe organ damage in rats</a:t>
            </a:r>
          </a:p>
          <a:p>
            <a:r>
              <a:rPr lang="en-US" dirty="0"/>
              <a:t>0.1 ppb: Permitted level for glyphosate and all other herbicides in EU tap water</a:t>
            </a:r>
          </a:p>
          <a:p>
            <a:r>
              <a:rPr lang="en-US" dirty="0"/>
              <a:t>10 ppb: toxic effects on the livers of </a:t>
            </a:r>
            <a:r>
              <a:rPr lang="en-US" dirty="0" smtClean="0"/>
              <a:t>fish</a:t>
            </a:r>
            <a:endParaRPr lang="en-US" dirty="0"/>
          </a:p>
          <a:p>
            <a:r>
              <a:rPr lang="en-US" dirty="0"/>
              <a:t>700 ppb: Permitted level for glyphosate in U.S. tap </a:t>
            </a:r>
            <a:r>
              <a:rPr lang="en-US" dirty="0" smtClean="0"/>
              <a:t>water</a:t>
            </a:r>
            <a:r>
              <a:rPr lang="en-US" dirty="0" smtClean="0">
                <a:solidFill>
                  <a:srgbClr val="FF0000"/>
                </a:solidFill>
              </a:rPr>
              <a:t>**</a:t>
            </a:r>
            <a:endParaRPr lang="en-US" dirty="0">
              <a:solidFill>
                <a:srgbClr val="FF0000"/>
              </a:solidFill>
            </a:endParaRPr>
          </a:p>
          <a:p>
            <a:r>
              <a:rPr lang="en-US" dirty="0"/>
              <a:t>11,900 ppb: found in Genetically Modified (GMO) Soybeans</a:t>
            </a:r>
          </a:p>
        </p:txBody>
      </p:sp>
      <p:sp>
        <p:nvSpPr>
          <p:cNvPr id="4" name="TextBox 3"/>
          <p:cNvSpPr txBox="1"/>
          <p:nvPr/>
        </p:nvSpPr>
        <p:spPr>
          <a:xfrm>
            <a:off x="1744133" y="6451600"/>
            <a:ext cx="4852610"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detoxproject.org</a:t>
            </a:r>
            <a:r>
              <a:rPr lang="en-US" dirty="0"/>
              <a:t>/glyphosate-in-numbers/</a:t>
            </a:r>
          </a:p>
        </p:txBody>
      </p:sp>
      <p:sp>
        <p:nvSpPr>
          <p:cNvPr id="5" name="TextBox 4"/>
          <p:cNvSpPr txBox="1"/>
          <p:nvPr/>
        </p:nvSpPr>
        <p:spPr>
          <a:xfrm>
            <a:off x="5786998" y="5724324"/>
            <a:ext cx="3078637" cy="523220"/>
          </a:xfrm>
          <a:prstGeom prst="rect">
            <a:avLst/>
          </a:prstGeom>
          <a:noFill/>
        </p:spPr>
        <p:txBody>
          <a:bodyPr wrap="none" rtlCol="0">
            <a:spAutoFit/>
          </a:bodyPr>
          <a:lstStyle/>
          <a:p>
            <a:r>
              <a:rPr lang="en-US" sz="2800" dirty="0" smtClean="0">
                <a:solidFill>
                  <a:srgbClr val="FF0000"/>
                </a:solidFill>
              </a:rPr>
              <a:t>**</a:t>
            </a:r>
            <a:r>
              <a:rPr lang="en-US" sz="2800" dirty="0" smtClean="0"/>
              <a:t> Canada: 280 ppb</a:t>
            </a:r>
            <a:endParaRPr lang="en-US" sz="2800" dirty="0"/>
          </a:p>
        </p:txBody>
      </p:sp>
    </p:spTree>
    <p:extLst>
      <p:ext uri="{BB962C8B-B14F-4D97-AF65-F5344CB8AC3E}">
        <p14:creationId xmlns:p14="http://schemas.microsoft.com/office/powerpoint/2010/main" val="12961986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973"/>
            <a:ext cx="8229600" cy="1143000"/>
          </a:xfrm>
        </p:spPr>
        <p:txBody>
          <a:bodyPr>
            <a:normAutofit fontScale="90000"/>
          </a:bodyPr>
          <a:lstStyle/>
          <a:p>
            <a:r>
              <a:rPr lang="en-US" b="1" dirty="0"/>
              <a:t>Sobering Statistics on </a:t>
            </a:r>
            <a:r>
              <a:rPr lang="en-US" b="1" dirty="0" smtClean="0"/>
              <a:t/>
            </a:r>
            <a:br>
              <a:rPr lang="en-US" b="1" dirty="0" smtClean="0"/>
            </a:br>
            <a:r>
              <a:rPr lang="en-US" b="1" dirty="0" smtClean="0"/>
              <a:t>Glyphosate Residues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35467" y="1459971"/>
            <a:ext cx="8775516" cy="4525963"/>
          </a:xfrm>
        </p:spPr>
        <p:txBody>
          <a:bodyPr>
            <a:normAutofit fontScale="92500" lnSpcReduction="20000"/>
          </a:bodyPr>
          <a:lstStyle/>
          <a:p>
            <a:r>
              <a:rPr lang="en-US" dirty="0"/>
              <a:t>0.1 ppb: altered the gene function of over 4000 genes in the livers and kidneys of rats.</a:t>
            </a:r>
          </a:p>
          <a:p>
            <a:r>
              <a:rPr lang="en-US" dirty="0"/>
              <a:t>0.1 ppb: severe organ damage in rats</a:t>
            </a:r>
          </a:p>
          <a:p>
            <a:r>
              <a:rPr lang="en-US" dirty="0"/>
              <a:t>0.1 ppb: Permitted level for glyphosate and all other herbicides in EU tap water</a:t>
            </a:r>
          </a:p>
          <a:p>
            <a:r>
              <a:rPr lang="en-US" dirty="0"/>
              <a:t>10 ppb: toxic effects on the livers of </a:t>
            </a:r>
            <a:r>
              <a:rPr lang="en-US" dirty="0" smtClean="0"/>
              <a:t>fish</a:t>
            </a:r>
            <a:endParaRPr lang="en-US" dirty="0"/>
          </a:p>
          <a:p>
            <a:r>
              <a:rPr lang="en-US" dirty="0"/>
              <a:t>700 ppb: Permitted level for glyphosate in U.S. tap </a:t>
            </a:r>
            <a:r>
              <a:rPr lang="en-US" dirty="0" smtClean="0"/>
              <a:t>water</a:t>
            </a:r>
            <a:r>
              <a:rPr lang="en-US" dirty="0" smtClean="0">
                <a:solidFill>
                  <a:srgbClr val="FF0000"/>
                </a:solidFill>
              </a:rPr>
              <a:t>**</a:t>
            </a:r>
            <a:endParaRPr lang="en-US" dirty="0">
              <a:solidFill>
                <a:srgbClr val="FF0000"/>
              </a:solidFill>
            </a:endParaRPr>
          </a:p>
          <a:p>
            <a:r>
              <a:rPr lang="en-US" dirty="0"/>
              <a:t>11,900 ppb: found in Genetically Modified (GMO) Soybeans</a:t>
            </a:r>
          </a:p>
        </p:txBody>
      </p:sp>
      <p:sp>
        <p:nvSpPr>
          <p:cNvPr id="4" name="TextBox 3"/>
          <p:cNvSpPr txBox="1"/>
          <p:nvPr/>
        </p:nvSpPr>
        <p:spPr>
          <a:xfrm>
            <a:off x="1744133" y="6451600"/>
            <a:ext cx="4852610"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detoxproject.org</a:t>
            </a:r>
            <a:r>
              <a:rPr lang="en-US" dirty="0"/>
              <a:t>/glyphosate-in-numbers/</a:t>
            </a:r>
          </a:p>
        </p:txBody>
      </p:sp>
      <p:sp>
        <p:nvSpPr>
          <p:cNvPr id="5" name="TextBox 4"/>
          <p:cNvSpPr txBox="1"/>
          <p:nvPr/>
        </p:nvSpPr>
        <p:spPr>
          <a:xfrm>
            <a:off x="5786998" y="5724324"/>
            <a:ext cx="3078637" cy="523220"/>
          </a:xfrm>
          <a:prstGeom prst="rect">
            <a:avLst/>
          </a:prstGeom>
          <a:noFill/>
        </p:spPr>
        <p:txBody>
          <a:bodyPr wrap="none" rtlCol="0">
            <a:spAutoFit/>
          </a:bodyPr>
          <a:lstStyle/>
          <a:p>
            <a:r>
              <a:rPr lang="en-US" sz="2800" dirty="0" smtClean="0">
                <a:solidFill>
                  <a:srgbClr val="FF0000"/>
                </a:solidFill>
              </a:rPr>
              <a:t>**</a:t>
            </a:r>
            <a:r>
              <a:rPr lang="en-US" sz="2800" dirty="0" smtClean="0"/>
              <a:t> Canada: 280 ppb</a:t>
            </a:r>
            <a:endParaRPr lang="en-US" sz="2800" dirty="0"/>
          </a:p>
        </p:txBody>
      </p:sp>
      <p:sp>
        <p:nvSpPr>
          <p:cNvPr id="6" name="TextBox 5"/>
          <p:cNvSpPr txBox="1"/>
          <p:nvPr/>
        </p:nvSpPr>
        <p:spPr>
          <a:xfrm>
            <a:off x="212648" y="1636653"/>
            <a:ext cx="8737600" cy="2308324"/>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2800" dirty="0" smtClean="0"/>
              <a:t>Zen Honeycutt, of Moms Across America found levels in human breast milk that were 1600 times higher than the upper limit allowed in water in Europe</a:t>
            </a:r>
          </a:p>
          <a:p>
            <a:pPr algn="ctr"/>
            <a:endParaRPr lang="en-US" sz="2800" dirty="0"/>
          </a:p>
        </p:txBody>
      </p:sp>
    </p:spTree>
    <p:extLst>
      <p:ext uri="{BB962C8B-B14F-4D97-AF65-F5344CB8AC3E}">
        <p14:creationId xmlns:p14="http://schemas.microsoft.com/office/powerpoint/2010/main" val="1773271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Glyphosate in Cotton Products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4148667" cy="4525963"/>
          </a:xfrm>
        </p:spPr>
        <p:txBody>
          <a:bodyPr>
            <a:normAutofit fontScale="92500" lnSpcReduction="20000"/>
          </a:bodyPr>
          <a:lstStyle/>
          <a:p>
            <a:r>
              <a:rPr lang="en-US" dirty="0" smtClean="0"/>
              <a:t>“The </a:t>
            </a:r>
            <a:r>
              <a:rPr lang="en-US" dirty="0"/>
              <a:t>vast majority ‒ 85 percent ‒ of tampons, cotton and sanitary products tested in a new Argentinian study contained </a:t>
            </a:r>
            <a:r>
              <a:rPr lang="en-US" dirty="0" smtClean="0"/>
              <a:t>glyphosate”</a:t>
            </a:r>
          </a:p>
          <a:p>
            <a:r>
              <a:rPr lang="en-US" dirty="0"/>
              <a:t>In 2014, 96 percent of cotton produced in the United States was genetically </a:t>
            </a:r>
            <a:r>
              <a:rPr lang="en-US" dirty="0" smtClean="0"/>
              <a:t>modified to resist glyphosate</a:t>
            </a:r>
            <a:endParaRPr lang="en-US" dirty="0"/>
          </a:p>
        </p:txBody>
      </p:sp>
      <p:sp>
        <p:nvSpPr>
          <p:cNvPr id="4" name="TextBox 3"/>
          <p:cNvSpPr txBox="1"/>
          <p:nvPr/>
        </p:nvSpPr>
        <p:spPr>
          <a:xfrm>
            <a:off x="457200" y="6366933"/>
            <a:ext cx="7173884" cy="369332"/>
          </a:xfrm>
          <a:prstGeom prst="rect">
            <a:avLst/>
          </a:prstGeom>
          <a:noFill/>
        </p:spPr>
        <p:txBody>
          <a:bodyPr wrap="none" rtlCol="0">
            <a:spAutoFit/>
          </a:bodyPr>
          <a:lstStyle/>
          <a:p>
            <a:r>
              <a:rPr lang="en-US" dirty="0" smtClean="0">
                <a:solidFill>
                  <a:srgbClr val="FF0000"/>
                </a:solidFill>
              </a:rPr>
              <a:t>*</a:t>
            </a:r>
            <a:r>
              <a:rPr lang="en-US" dirty="0" smtClean="0"/>
              <a:t>https</a:t>
            </a:r>
            <a:r>
              <a:rPr lang="en-US" dirty="0"/>
              <a:t>://</a:t>
            </a:r>
            <a:r>
              <a:rPr lang="en-US" dirty="0" err="1"/>
              <a:t>www.rt.com</a:t>
            </a:r>
            <a:r>
              <a:rPr lang="en-US" dirty="0"/>
              <a:t>/</a:t>
            </a:r>
            <a:r>
              <a:rPr lang="en-US" dirty="0" err="1"/>
              <a:t>usa</a:t>
            </a:r>
            <a:r>
              <a:rPr lang="en-US" dirty="0"/>
              <a:t>/319524-tampons-cotton-glyphosate-monsanto/</a:t>
            </a:r>
          </a:p>
        </p:txBody>
      </p:sp>
      <p:pic>
        <p:nvPicPr>
          <p:cNvPr id="5" name="Picture 4" descr="tamp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1684" y="1297888"/>
            <a:ext cx="3025218" cy="2016812"/>
          </a:xfrm>
          <a:prstGeom prst="rect">
            <a:avLst/>
          </a:prstGeom>
        </p:spPr>
      </p:pic>
      <p:pic>
        <p:nvPicPr>
          <p:cNvPr id="6" name="Picture 5" descr="sterile_gauz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684" y="3043767"/>
            <a:ext cx="4332316" cy="2928646"/>
          </a:xfrm>
          <a:prstGeom prst="rect">
            <a:avLst/>
          </a:prstGeom>
        </p:spPr>
      </p:pic>
    </p:spTree>
    <p:extLst>
      <p:ext uri="{BB962C8B-B14F-4D97-AF65-F5344CB8AC3E}">
        <p14:creationId xmlns:p14="http://schemas.microsoft.com/office/powerpoint/2010/main" val="31831753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112" y="287841"/>
            <a:ext cx="8229600" cy="1143000"/>
          </a:xfrm>
        </p:spPr>
        <p:txBody>
          <a:bodyPr/>
          <a:lstStyle/>
          <a:p>
            <a:r>
              <a:rPr lang="en-US" b="1" i="1" dirty="0" smtClean="0"/>
              <a:t>Is Glyphosate </a:t>
            </a:r>
            <a:r>
              <a:rPr lang="en-US" b="1" i="1" dirty="0"/>
              <a:t>T</a:t>
            </a:r>
            <a:r>
              <a:rPr lang="en-US" b="1" i="1" dirty="0" smtClean="0"/>
              <a:t>oxic?</a:t>
            </a:r>
            <a:endParaRPr lang="en-US" b="1" i="1" dirty="0"/>
          </a:p>
        </p:txBody>
      </p:sp>
      <p:sp>
        <p:nvSpPr>
          <p:cNvPr id="3" name="Content Placeholder 2"/>
          <p:cNvSpPr>
            <a:spLocks noGrp="1"/>
          </p:cNvSpPr>
          <p:nvPr>
            <p:ph idx="1"/>
          </p:nvPr>
        </p:nvSpPr>
        <p:spPr>
          <a:xfrm>
            <a:off x="0" y="1417638"/>
            <a:ext cx="8686800" cy="5079501"/>
          </a:xfrm>
        </p:spPr>
        <p:txBody>
          <a:bodyPr>
            <a:normAutofit fontScale="92500"/>
          </a:bodyPr>
          <a:lstStyle/>
          <a:p>
            <a:r>
              <a:rPr lang="en-US" dirty="0" smtClean="0"/>
              <a:t>Monsanto has argued that glyphosate                         is harmless to humans because our cells don’t have the </a:t>
            </a:r>
            <a:r>
              <a:rPr lang="en-US" dirty="0" err="1" smtClean="0"/>
              <a:t>shikimate</a:t>
            </a:r>
            <a:r>
              <a:rPr lang="en-US" dirty="0" smtClean="0"/>
              <a:t> pathway, which it inhibits</a:t>
            </a:r>
          </a:p>
          <a:p>
            <a:r>
              <a:rPr lang="en-US" dirty="0" smtClean="0"/>
              <a:t>However, our gut bacteria DO have this pathway</a:t>
            </a:r>
          </a:p>
          <a:p>
            <a:pPr lvl="1"/>
            <a:r>
              <a:rPr lang="en-US" dirty="0" smtClean="0"/>
              <a:t>We depend upon them to supply us with essential amino acids (among many other things)</a:t>
            </a:r>
          </a:p>
          <a:p>
            <a:r>
              <a:rPr lang="en-US" dirty="0" smtClean="0">
                <a:sym typeface="Wingdings"/>
              </a:rPr>
              <a:t>Other ingredients in Roundup greatly increase glyphosate’s toxic effects and are themselves toxic</a:t>
            </a:r>
          </a:p>
          <a:p>
            <a:r>
              <a:rPr lang="en-US" dirty="0" smtClean="0">
                <a:sym typeface="Wingdings"/>
              </a:rPr>
              <a:t>Insidious effects of glyphosate accumulate over time</a:t>
            </a:r>
          </a:p>
          <a:p>
            <a:pPr lvl="1"/>
            <a:r>
              <a:rPr lang="en-US" dirty="0" smtClean="0">
                <a:sym typeface="Wingdings"/>
              </a:rPr>
              <a:t> Most studies are too short to detect damage</a:t>
            </a:r>
            <a:endParaRPr lang="en-US" dirty="0"/>
          </a:p>
        </p:txBody>
      </p:sp>
      <p:pic>
        <p:nvPicPr>
          <p:cNvPr id="4" name="Picture 3" descr="Glyphosate-3D-vd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387" y="0"/>
            <a:ext cx="3249222" cy="1872734"/>
          </a:xfrm>
          <a:prstGeom prst="rect">
            <a:avLst/>
          </a:prstGeom>
        </p:spPr>
      </p:pic>
    </p:spTree>
    <p:extLst>
      <p:ext uri="{BB962C8B-B14F-4D97-AF65-F5344CB8AC3E}">
        <p14:creationId xmlns:p14="http://schemas.microsoft.com/office/powerpoint/2010/main" val="20606515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Shikimate</a:t>
            </a:r>
            <a:r>
              <a:rPr lang="en-US" b="1" dirty="0" smtClean="0"/>
              <a:t> Pathway</a:t>
            </a:r>
            <a:endParaRPr lang="en-US" b="1" dirty="0"/>
          </a:p>
        </p:txBody>
      </p:sp>
      <p:pic>
        <p:nvPicPr>
          <p:cNvPr id="4" name="Content Placeholder 3" descr="glyphosate_resistance_shikimate_path.jpg"/>
          <p:cNvPicPr>
            <a:picLocks noGrp="1" noChangeAspect="1"/>
          </p:cNvPicPr>
          <p:nvPr>
            <p:ph idx="1"/>
          </p:nvPr>
        </p:nvPicPr>
        <p:blipFill>
          <a:blip r:embed="rId2">
            <a:extLst>
              <a:ext uri="{28A0092B-C50C-407E-A947-70E740481C1C}">
                <a14:useLocalDpi xmlns:a14="http://schemas.microsoft.com/office/drawing/2010/main" val="0"/>
              </a:ext>
            </a:extLst>
          </a:blip>
          <a:srcRect l="-56501" r="-56501"/>
          <a:stretch>
            <a:fillRect/>
          </a:stretch>
        </p:blipFill>
        <p:spPr>
          <a:xfrm>
            <a:off x="2540000" y="1417638"/>
            <a:ext cx="8229600" cy="4525963"/>
          </a:xfrm>
        </p:spPr>
      </p:pic>
      <p:sp>
        <p:nvSpPr>
          <p:cNvPr id="5" name="TextBox 4"/>
          <p:cNvSpPr txBox="1"/>
          <p:nvPr/>
        </p:nvSpPr>
        <p:spPr>
          <a:xfrm>
            <a:off x="457200" y="2777066"/>
            <a:ext cx="4368799" cy="3108544"/>
          </a:xfrm>
          <a:prstGeom prst="rect">
            <a:avLst/>
          </a:prstGeom>
          <a:noFill/>
        </p:spPr>
        <p:txBody>
          <a:bodyPr wrap="square" rtlCol="0">
            <a:spAutoFit/>
          </a:bodyPr>
          <a:lstStyle/>
          <a:p>
            <a:r>
              <a:rPr lang="en-US" sz="2800" i="1" dirty="0" smtClean="0">
                <a:solidFill>
                  <a:srgbClr val="FF0000"/>
                </a:solidFill>
              </a:rPr>
              <a:t>“Aromatic” amino acids: </a:t>
            </a:r>
            <a:r>
              <a:rPr lang="en-US" sz="2800" dirty="0" smtClean="0"/>
              <a:t>Precursors to neurotransmitters, serotonin, melatonin, dopamine, as well as thyroid hormone and the skin tanning agent, melanin</a:t>
            </a:r>
            <a:endParaRPr lang="en-US" sz="2800" dirty="0"/>
          </a:p>
        </p:txBody>
      </p:sp>
      <p:sp>
        <p:nvSpPr>
          <p:cNvPr id="6" name="Freeform 5"/>
          <p:cNvSpPr/>
          <p:nvPr/>
        </p:nvSpPr>
        <p:spPr>
          <a:xfrm>
            <a:off x="4144765" y="5029200"/>
            <a:ext cx="4879334" cy="1433072"/>
          </a:xfrm>
          <a:custGeom>
            <a:avLst/>
            <a:gdLst>
              <a:gd name="connsiteX0" fmla="*/ 1968168 w 4879334"/>
              <a:gd name="connsiteY0" fmla="*/ 0 h 1433072"/>
              <a:gd name="connsiteX1" fmla="*/ 20835 w 4879334"/>
              <a:gd name="connsiteY1" fmla="*/ 372533 h 1433072"/>
              <a:gd name="connsiteX2" fmla="*/ 1138435 w 4879334"/>
              <a:gd name="connsiteY2" fmla="*/ 1320800 h 1433072"/>
              <a:gd name="connsiteX3" fmla="*/ 4135635 w 4879334"/>
              <a:gd name="connsiteY3" fmla="*/ 1320800 h 1433072"/>
              <a:gd name="connsiteX4" fmla="*/ 4846835 w 4879334"/>
              <a:gd name="connsiteY4" fmla="*/ 474133 h 1433072"/>
              <a:gd name="connsiteX5" fmla="*/ 3407502 w 4879334"/>
              <a:gd name="connsiteY5" fmla="*/ 135467 h 1433072"/>
              <a:gd name="connsiteX6" fmla="*/ 1917368 w 4879334"/>
              <a:gd name="connsiteY6" fmla="*/ 0 h 143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9334" h="1433072">
                <a:moveTo>
                  <a:pt x="1968168" y="0"/>
                </a:moveTo>
                <a:cubicBezTo>
                  <a:pt x="1063646" y="76200"/>
                  <a:pt x="159124" y="152400"/>
                  <a:pt x="20835" y="372533"/>
                </a:cubicBezTo>
                <a:cubicBezTo>
                  <a:pt x="-117454" y="592666"/>
                  <a:pt x="452635" y="1162756"/>
                  <a:pt x="1138435" y="1320800"/>
                </a:cubicBezTo>
                <a:cubicBezTo>
                  <a:pt x="1824235" y="1478844"/>
                  <a:pt x="3517568" y="1461911"/>
                  <a:pt x="4135635" y="1320800"/>
                </a:cubicBezTo>
                <a:cubicBezTo>
                  <a:pt x="4753702" y="1179689"/>
                  <a:pt x="4968190" y="671688"/>
                  <a:pt x="4846835" y="474133"/>
                </a:cubicBezTo>
                <a:cubicBezTo>
                  <a:pt x="4725480" y="276578"/>
                  <a:pt x="3895746" y="214489"/>
                  <a:pt x="3407502" y="135467"/>
                </a:cubicBezTo>
                <a:cubicBezTo>
                  <a:pt x="2919258" y="56445"/>
                  <a:pt x="2418313" y="28222"/>
                  <a:pt x="1917368" y="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29535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WHO: Top 5 countries for Depression, Anxiety, and Alcohol &amp; Drug </a:t>
            </a:r>
            <a:r>
              <a:rPr lang="en-US" b="1" dirty="0" smtClean="0"/>
              <a:t>Use</a:t>
            </a:r>
            <a:r>
              <a:rPr lang="en-US" b="1" dirty="0" smtClean="0">
                <a:solidFill>
                  <a:srgbClr val="FF0000"/>
                </a:solidFill>
              </a:rPr>
              <a:t>*</a:t>
            </a:r>
            <a:r>
              <a:rPr lang="en-US" b="1" dirty="0" smtClean="0"/>
              <a:t>	</a:t>
            </a:r>
            <a:endParaRPr lang="en-US" b="1" dirty="0"/>
          </a:p>
        </p:txBody>
      </p:sp>
      <p:sp>
        <p:nvSpPr>
          <p:cNvPr id="3" name="Content Placeholder 2"/>
          <p:cNvSpPr>
            <a:spLocks noGrp="1"/>
          </p:cNvSpPr>
          <p:nvPr>
            <p:ph idx="1"/>
          </p:nvPr>
        </p:nvSpPr>
        <p:spPr>
          <a:xfrm>
            <a:off x="457200" y="1905000"/>
            <a:ext cx="8229600" cy="4525963"/>
          </a:xfrm>
        </p:spPr>
        <p:txBody>
          <a:bodyPr/>
          <a:lstStyle/>
          <a:p>
            <a:pPr marL="0" indent="0">
              <a:buNone/>
            </a:pPr>
            <a:r>
              <a:rPr lang="en-US" dirty="0"/>
              <a:t>US: </a:t>
            </a:r>
            <a:r>
              <a:rPr lang="en-US" dirty="0" smtClean="0"/>
              <a:t>			All </a:t>
            </a:r>
            <a:r>
              <a:rPr lang="en-US" dirty="0"/>
              <a:t>Three</a:t>
            </a:r>
          </a:p>
          <a:p>
            <a:pPr marL="0" indent="0">
              <a:buNone/>
            </a:pPr>
            <a:r>
              <a:rPr lang="en-US" dirty="0"/>
              <a:t>China: </a:t>
            </a:r>
            <a:r>
              <a:rPr lang="en-US" dirty="0" smtClean="0"/>
              <a:t>		All </a:t>
            </a:r>
            <a:r>
              <a:rPr lang="en-US" dirty="0"/>
              <a:t>Three</a:t>
            </a:r>
          </a:p>
          <a:p>
            <a:pPr marL="0" indent="0">
              <a:buNone/>
            </a:pPr>
            <a:r>
              <a:rPr lang="en-US" dirty="0"/>
              <a:t>India: </a:t>
            </a:r>
            <a:r>
              <a:rPr lang="en-US" dirty="0" smtClean="0"/>
              <a:t>		All </a:t>
            </a:r>
            <a:r>
              <a:rPr lang="en-US" dirty="0"/>
              <a:t>Three</a:t>
            </a:r>
          </a:p>
          <a:p>
            <a:pPr marL="0" indent="0">
              <a:buNone/>
            </a:pPr>
            <a:r>
              <a:rPr lang="en-US" dirty="0"/>
              <a:t>Brazil: </a:t>
            </a:r>
            <a:r>
              <a:rPr lang="en-US" dirty="0" smtClean="0"/>
              <a:t>		All </a:t>
            </a:r>
            <a:r>
              <a:rPr lang="en-US" dirty="0"/>
              <a:t>Three</a:t>
            </a:r>
          </a:p>
          <a:p>
            <a:pPr marL="0" indent="0">
              <a:buNone/>
            </a:pPr>
            <a:r>
              <a:rPr lang="en-US" dirty="0"/>
              <a:t>Russia: </a:t>
            </a:r>
            <a:r>
              <a:rPr lang="en-US" dirty="0" smtClean="0"/>
              <a:t>		Alcohol &amp; Drug Use only</a:t>
            </a:r>
            <a:endParaRPr lang="en-US" dirty="0"/>
          </a:p>
          <a:p>
            <a:pPr marL="0" indent="0">
              <a:buNone/>
            </a:pPr>
            <a:r>
              <a:rPr lang="en-US" dirty="0"/>
              <a:t>Indonesia: </a:t>
            </a:r>
            <a:r>
              <a:rPr lang="en-US" dirty="0" smtClean="0"/>
              <a:t>Depression </a:t>
            </a:r>
            <a:r>
              <a:rPr lang="en-US" dirty="0"/>
              <a:t>and Anxiety</a:t>
            </a:r>
          </a:p>
          <a:p>
            <a:pPr marL="0" indent="0">
              <a:buNone/>
            </a:pPr>
            <a:endParaRPr lang="en-US" dirty="0"/>
          </a:p>
        </p:txBody>
      </p:sp>
      <p:sp>
        <p:nvSpPr>
          <p:cNvPr id="4" name="TextBox 3"/>
          <p:cNvSpPr txBox="1"/>
          <p:nvPr/>
        </p:nvSpPr>
        <p:spPr>
          <a:xfrm>
            <a:off x="4216400" y="1600200"/>
            <a:ext cx="4690533" cy="2246769"/>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dirty="0"/>
              <a:t>All except Russia also either have large programs of Roundup Ready crops and/or consume high amounts of GMO processed foods </a:t>
            </a:r>
          </a:p>
        </p:txBody>
      </p:sp>
      <p:sp>
        <p:nvSpPr>
          <p:cNvPr id="5" name="TextBox 4"/>
          <p:cNvSpPr txBox="1"/>
          <p:nvPr/>
        </p:nvSpPr>
        <p:spPr>
          <a:xfrm>
            <a:off x="884354" y="6246297"/>
            <a:ext cx="7391767" cy="400110"/>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000" dirty="0" err="1"/>
              <a:t>www.rt.com</a:t>
            </a:r>
            <a:r>
              <a:rPr lang="en-US" sz="2000" dirty="0"/>
              <a:t>/op-edge/359564-us-depressed-country-world/</a:t>
            </a:r>
          </a:p>
        </p:txBody>
      </p:sp>
    </p:spTree>
    <p:extLst>
      <p:ext uri="{BB962C8B-B14F-4D97-AF65-F5344CB8AC3E}">
        <p14:creationId xmlns:p14="http://schemas.microsoft.com/office/powerpoint/2010/main" val="21058728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Main Toxic Effects of Glyphosate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smtClean="0"/>
              <a:t>Interferes with function of cytochrome P450 (CYP) enzymes</a:t>
            </a:r>
          </a:p>
          <a:p>
            <a:r>
              <a:rPr lang="en-US" dirty="0" smtClean="0"/>
              <a:t>Chelates important minerals (iron, cobalt, manganese, etc.)</a:t>
            </a:r>
          </a:p>
          <a:p>
            <a:r>
              <a:rPr lang="en-US" dirty="0" smtClean="0"/>
              <a:t>Interferes with synthesis of aromatic amino acids and methionine</a:t>
            </a:r>
          </a:p>
          <a:p>
            <a:pPr lvl="1"/>
            <a:r>
              <a:rPr lang="en-US" dirty="0" smtClean="0"/>
              <a:t>Leads to shortages in critical neurotransmitters and </a:t>
            </a:r>
            <a:r>
              <a:rPr lang="en-US" dirty="0" err="1" smtClean="0"/>
              <a:t>folate</a:t>
            </a:r>
            <a:endParaRPr lang="en-US" dirty="0" smtClean="0"/>
          </a:p>
          <a:p>
            <a:r>
              <a:rPr lang="en-US" dirty="0" smtClean="0"/>
              <a:t>Disrupts sulfate synthesis and sulfate transport</a:t>
            </a:r>
            <a:endParaRPr lang="en-US" dirty="0"/>
          </a:p>
        </p:txBody>
      </p:sp>
      <p:sp>
        <p:nvSpPr>
          <p:cNvPr id="4" name="TextBox 3"/>
          <p:cNvSpPr txBox="1"/>
          <p:nvPr/>
        </p:nvSpPr>
        <p:spPr>
          <a:xfrm>
            <a:off x="3402067" y="6126163"/>
            <a:ext cx="5342641" cy="707886"/>
          </a:xfrm>
          <a:prstGeom prst="rect">
            <a:avLst/>
          </a:prstGeom>
          <a:noFill/>
        </p:spPr>
        <p:txBody>
          <a:bodyPr wrap="none" rtlCol="0">
            <a:spAutoFit/>
          </a:bodyPr>
          <a:lstStyle/>
          <a:p>
            <a:r>
              <a:rPr lang="en-US" sz="2000" i="1" dirty="0" smtClean="0">
                <a:solidFill>
                  <a:srgbClr val="FF0000"/>
                </a:solidFill>
              </a:rPr>
              <a:t>*</a:t>
            </a:r>
            <a:r>
              <a:rPr lang="en-US" sz="2000" i="1" dirty="0" err="1" smtClean="0"/>
              <a:t>Samsel</a:t>
            </a:r>
            <a:r>
              <a:rPr lang="en-US" sz="2000" i="1" dirty="0" smtClean="0"/>
              <a:t> and Seneff, Entropy </a:t>
            </a:r>
            <a:r>
              <a:rPr lang="en-US" sz="2000" b="1" dirty="0"/>
              <a:t>2013</a:t>
            </a:r>
            <a:r>
              <a:rPr lang="en-US" sz="2000" dirty="0"/>
              <a:t>, </a:t>
            </a:r>
            <a:r>
              <a:rPr lang="en-US" sz="2000" i="1" dirty="0"/>
              <a:t>15</a:t>
            </a:r>
            <a:r>
              <a:rPr lang="en-US" sz="2000" dirty="0"/>
              <a:t>, 1416-</a:t>
            </a:r>
            <a:r>
              <a:rPr lang="en-US" sz="2000" dirty="0" smtClean="0"/>
              <a:t>1463</a:t>
            </a:r>
            <a:endParaRPr lang="en-US" sz="2000" dirty="0"/>
          </a:p>
          <a:p>
            <a:endParaRPr lang="en-US" sz="2000" dirty="0"/>
          </a:p>
        </p:txBody>
      </p:sp>
    </p:spTree>
    <p:extLst>
      <p:ext uri="{BB962C8B-B14F-4D97-AF65-F5344CB8AC3E}">
        <p14:creationId xmlns:p14="http://schemas.microsoft.com/office/powerpoint/2010/main" val="377725272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68400" y="1600200"/>
            <a:ext cx="7162800" cy="4525963"/>
          </a:xfrm>
        </p:spPr>
        <p:txBody>
          <a:bodyPr/>
          <a:lstStyle/>
          <a:p>
            <a:pPr marL="0" indent="0">
              <a:buNone/>
            </a:pPr>
            <a:r>
              <a:rPr lang="en-US" i="1" dirty="0"/>
              <a:t>“Those who have the privilege to know</a:t>
            </a:r>
            <a:r>
              <a:rPr lang="en-US" i="1" dirty="0" smtClean="0"/>
              <a:t>,                      </a:t>
            </a:r>
            <a:r>
              <a:rPr lang="en-US" i="1" dirty="0"/>
              <a:t>have the duty to act..” </a:t>
            </a:r>
            <a:endParaRPr lang="en-US" dirty="0"/>
          </a:p>
          <a:p>
            <a:pPr marL="0" indent="0">
              <a:buNone/>
            </a:pPr>
            <a:endParaRPr lang="en-US" i="1" dirty="0"/>
          </a:p>
          <a:p>
            <a:pPr marL="0" indent="0">
              <a:buNone/>
            </a:pPr>
            <a:r>
              <a:rPr lang="en-US" dirty="0" smtClean="0"/>
              <a:t>Albert </a:t>
            </a:r>
            <a:r>
              <a:rPr lang="en-US" dirty="0"/>
              <a:t>Einstein</a:t>
            </a:r>
          </a:p>
          <a:p>
            <a:endParaRPr lang="en-US" dirty="0"/>
          </a:p>
        </p:txBody>
      </p:sp>
    </p:spTree>
    <p:extLst>
      <p:ext uri="{BB962C8B-B14F-4D97-AF65-F5344CB8AC3E}">
        <p14:creationId xmlns:p14="http://schemas.microsoft.com/office/powerpoint/2010/main" val="38386198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t>Glyphosate</a:t>
            </a:r>
            <a:r>
              <a:rPr lang="en-US" b="1" dirty="0" smtClean="0"/>
              <a:t>: </a:t>
            </a:r>
            <a:br>
              <a:rPr lang="en-US" b="1" dirty="0" smtClean="0"/>
            </a:br>
            <a:r>
              <a:rPr lang="en-US" b="1" dirty="0" smtClean="0"/>
              <a:t>The Central Mechanisms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Glyphosate acts as an antibiotic to disrupt gut bacteria, leading to overgrowth of pathogens</a:t>
            </a:r>
          </a:p>
          <a:p>
            <a:r>
              <a:rPr lang="en-US" dirty="0" smtClean="0"/>
              <a:t>Disruption of liver CYP enzymes leads to impaired bile flow and low vitamin D</a:t>
            </a:r>
          </a:p>
          <a:p>
            <a:pPr lvl="1"/>
            <a:r>
              <a:rPr lang="en-US" dirty="0" smtClean="0"/>
              <a:t>This disrupts sulfate synthesis and transport</a:t>
            </a:r>
          </a:p>
          <a:p>
            <a:pPr lvl="1"/>
            <a:r>
              <a:rPr lang="en-US" dirty="0" smtClean="0"/>
              <a:t>Also impairs detoxification of other toxic chemicals</a:t>
            </a:r>
          </a:p>
          <a:p>
            <a:r>
              <a:rPr lang="en-US" dirty="0" smtClean="0"/>
              <a:t>Damage to red blood cells leads to anemia and toxicity due to free iron</a:t>
            </a:r>
          </a:p>
          <a:p>
            <a:pPr lvl="1"/>
            <a:r>
              <a:rPr lang="en-US" dirty="0" smtClean="0"/>
              <a:t>Hypoxia ensues </a:t>
            </a:r>
            <a:r>
              <a:rPr lang="en-US" dirty="0" smtClean="0">
                <a:sym typeface="Wingdings"/>
              </a:rPr>
              <a:t> low grade encephalopathy</a:t>
            </a:r>
          </a:p>
          <a:p>
            <a:r>
              <a:rPr lang="en-US" dirty="0" smtClean="0">
                <a:sym typeface="Wingdings"/>
              </a:rPr>
              <a:t>Leaky gut and leaky brain barrier lead to neuronal exposure to dangerous metals and neurotoxins</a:t>
            </a:r>
          </a:p>
          <a:p>
            <a:pPr marL="0" indent="0">
              <a:buNone/>
            </a:pPr>
            <a:endParaRPr lang="en-US" dirty="0"/>
          </a:p>
        </p:txBody>
      </p:sp>
      <p:sp>
        <p:nvSpPr>
          <p:cNvPr id="4" name="TextBox 3"/>
          <p:cNvSpPr txBox="1"/>
          <p:nvPr/>
        </p:nvSpPr>
        <p:spPr>
          <a:xfrm>
            <a:off x="2049237" y="6355188"/>
            <a:ext cx="6067812" cy="400110"/>
          </a:xfrm>
          <a:prstGeom prst="rect">
            <a:avLst/>
          </a:prstGeom>
          <a:noFill/>
        </p:spPr>
        <p:txBody>
          <a:bodyPr wrap="none" rtlCol="0">
            <a:spAutoFit/>
          </a:bodyPr>
          <a:lstStyle/>
          <a:p>
            <a:r>
              <a:rPr lang="en-US" sz="2000" dirty="0" smtClean="0">
                <a:solidFill>
                  <a:srgbClr val="FF0000"/>
                </a:solidFill>
              </a:rPr>
              <a:t>*</a:t>
            </a:r>
            <a:r>
              <a:rPr lang="en-US" sz="2000" dirty="0" smtClean="0"/>
              <a:t> A </a:t>
            </a:r>
            <a:r>
              <a:rPr lang="en-US" sz="2000" dirty="0" err="1" smtClean="0"/>
              <a:t>Samsel</a:t>
            </a:r>
            <a:r>
              <a:rPr lang="en-US" sz="2000" dirty="0" smtClean="0"/>
              <a:t> and S Seneff, </a:t>
            </a:r>
            <a:r>
              <a:rPr lang="pl-PL" sz="2000" i="1" dirty="0" err="1" smtClean="0"/>
              <a:t>Entropy</a:t>
            </a:r>
            <a:r>
              <a:rPr lang="pl-PL" sz="2000" dirty="0" smtClean="0"/>
              <a:t> </a:t>
            </a:r>
            <a:r>
              <a:rPr lang="pl-PL" sz="2000" b="1" dirty="0"/>
              <a:t>2013</a:t>
            </a:r>
            <a:r>
              <a:rPr lang="pl-PL" sz="2000" dirty="0"/>
              <a:t>, </a:t>
            </a:r>
            <a:r>
              <a:rPr lang="pl-PL" sz="2000" i="1" dirty="0"/>
              <a:t>15</a:t>
            </a:r>
            <a:r>
              <a:rPr lang="pl-PL" sz="2000" dirty="0"/>
              <a:t>(4), 1416-1463</a:t>
            </a:r>
            <a:r>
              <a:rPr lang="en-US" sz="2000" dirty="0" smtClean="0"/>
              <a:t> </a:t>
            </a:r>
            <a:endParaRPr lang="en-US" sz="2000" dirty="0"/>
          </a:p>
        </p:txBody>
      </p:sp>
    </p:spTree>
    <p:extLst>
      <p:ext uri="{BB962C8B-B14F-4D97-AF65-F5344CB8AC3E}">
        <p14:creationId xmlns:p14="http://schemas.microsoft.com/office/powerpoint/2010/main" val="29579906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628904" y="2668511"/>
            <a:ext cx="5886272"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Evidence of Toxicity</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080379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28" y="0"/>
            <a:ext cx="8686800" cy="1143000"/>
          </a:xfrm>
        </p:spPr>
        <p:txBody>
          <a:bodyPr>
            <a:normAutofit fontScale="90000"/>
          </a:bodyPr>
          <a:lstStyle/>
          <a:p>
            <a:r>
              <a:rPr lang="en-US" b="1" dirty="0" smtClean="0"/>
              <a:t>Inhibition of Cytochrome P450 Enzymes (CYPs) by Various Pesticides</a:t>
            </a:r>
            <a:r>
              <a:rPr lang="en-US" b="1" dirty="0" smtClean="0">
                <a:solidFill>
                  <a:srgbClr val="FF0000"/>
                </a:solidFill>
              </a:rPr>
              <a:t>*</a:t>
            </a:r>
            <a:endParaRPr lang="en-US" b="1" dirty="0">
              <a:solidFill>
                <a:srgbClr val="FF0000"/>
              </a:solidFill>
            </a:endParaRPr>
          </a:p>
        </p:txBody>
      </p:sp>
      <p:pic>
        <p:nvPicPr>
          <p:cNvPr id="4" name="Content Placeholder 3" descr="glypohsate_inhibits_cyps.png"/>
          <p:cNvPicPr>
            <a:picLocks noGrp="1" noChangeAspect="1"/>
          </p:cNvPicPr>
          <p:nvPr>
            <p:ph idx="1"/>
          </p:nvPr>
        </p:nvPicPr>
        <p:blipFill>
          <a:blip r:embed="rId3">
            <a:extLst>
              <a:ext uri="{28A0092B-C50C-407E-A947-70E740481C1C}">
                <a14:useLocalDpi xmlns:a14="http://schemas.microsoft.com/office/drawing/2010/main" val="0"/>
              </a:ext>
            </a:extLst>
          </a:blip>
          <a:srcRect l="-48625" r="-48625"/>
          <a:stretch>
            <a:fillRect/>
          </a:stretch>
        </p:blipFill>
        <p:spPr>
          <a:xfrm>
            <a:off x="-2023536" y="1265241"/>
            <a:ext cx="9969236" cy="5482696"/>
          </a:xfrm>
        </p:spPr>
      </p:pic>
      <p:sp>
        <p:nvSpPr>
          <p:cNvPr id="5" name="TextBox 4"/>
          <p:cNvSpPr txBox="1"/>
          <p:nvPr/>
        </p:nvSpPr>
        <p:spPr>
          <a:xfrm>
            <a:off x="5655732" y="3233999"/>
            <a:ext cx="2624667" cy="1815882"/>
          </a:xfrm>
          <a:prstGeom prst="rect">
            <a:avLst/>
          </a:prstGeom>
          <a:noFill/>
        </p:spPr>
        <p:txBody>
          <a:bodyPr wrap="square" rtlCol="0">
            <a:spAutoFit/>
          </a:bodyPr>
          <a:lstStyle/>
          <a:p>
            <a:r>
              <a:rPr lang="en-US" sz="2800" dirty="0" smtClean="0"/>
              <a:t>Study in rats on 2,4-D, </a:t>
            </a:r>
            <a:r>
              <a:rPr lang="en-US" sz="2800" dirty="0" err="1" smtClean="0"/>
              <a:t>clofibrate</a:t>
            </a:r>
            <a:r>
              <a:rPr lang="en-US" sz="2800" dirty="0" smtClean="0"/>
              <a:t>, MCPA, and glyphosate</a:t>
            </a:r>
            <a:endParaRPr lang="en-US" sz="2800" dirty="0"/>
          </a:p>
        </p:txBody>
      </p:sp>
      <p:sp>
        <p:nvSpPr>
          <p:cNvPr id="6" name="Freeform 5"/>
          <p:cNvSpPr/>
          <p:nvPr/>
        </p:nvSpPr>
        <p:spPr>
          <a:xfrm>
            <a:off x="2268955" y="3420538"/>
            <a:ext cx="914578" cy="3169885"/>
          </a:xfrm>
          <a:custGeom>
            <a:avLst/>
            <a:gdLst>
              <a:gd name="connsiteX0" fmla="*/ 355712 w 914578"/>
              <a:gd name="connsiteY0" fmla="*/ 67734 h 3169885"/>
              <a:gd name="connsiteX1" fmla="*/ 112 w 914578"/>
              <a:gd name="connsiteY1" fmla="*/ 812800 h 3169885"/>
              <a:gd name="connsiteX2" fmla="*/ 321845 w 914578"/>
              <a:gd name="connsiteY2" fmla="*/ 2794000 h 3169885"/>
              <a:gd name="connsiteX3" fmla="*/ 711312 w 914578"/>
              <a:gd name="connsiteY3" fmla="*/ 3098800 h 3169885"/>
              <a:gd name="connsiteX4" fmla="*/ 914512 w 914578"/>
              <a:gd name="connsiteY4" fmla="*/ 1913467 h 3169885"/>
              <a:gd name="connsiteX5" fmla="*/ 728245 w 914578"/>
              <a:gd name="connsiteY5" fmla="*/ 508000 h 3169885"/>
              <a:gd name="connsiteX6" fmla="*/ 304912 w 914578"/>
              <a:gd name="connsiteY6" fmla="*/ 0 h 3169885"/>
              <a:gd name="connsiteX7" fmla="*/ 304912 w 914578"/>
              <a:gd name="connsiteY7" fmla="*/ 0 h 31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578" h="3169885">
                <a:moveTo>
                  <a:pt x="355712" y="67734"/>
                </a:moveTo>
                <a:cubicBezTo>
                  <a:pt x="180734" y="213078"/>
                  <a:pt x="5756" y="358422"/>
                  <a:pt x="112" y="812800"/>
                </a:cubicBezTo>
                <a:cubicBezTo>
                  <a:pt x="-5533" y="1267178"/>
                  <a:pt x="203312" y="2413000"/>
                  <a:pt x="321845" y="2794000"/>
                </a:cubicBezTo>
                <a:cubicBezTo>
                  <a:pt x="440378" y="3175000"/>
                  <a:pt x="612534" y="3245555"/>
                  <a:pt x="711312" y="3098800"/>
                </a:cubicBezTo>
                <a:cubicBezTo>
                  <a:pt x="810090" y="2952045"/>
                  <a:pt x="911690" y="2345267"/>
                  <a:pt x="914512" y="1913467"/>
                </a:cubicBezTo>
                <a:cubicBezTo>
                  <a:pt x="917334" y="1481667"/>
                  <a:pt x="829845" y="826911"/>
                  <a:pt x="728245" y="508000"/>
                </a:cubicBezTo>
                <a:cubicBezTo>
                  <a:pt x="626645" y="189089"/>
                  <a:pt x="304912" y="0"/>
                  <a:pt x="304912" y="0"/>
                </a:cubicBezTo>
                <a:lnTo>
                  <a:pt x="304912" y="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4944532" y="5645465"/>
            <a:ext cx="3911600" cy="707886"/>
          </a:xfrm>
          <a:prstGeom prst="rect">
            <a:avLst/>
          </a:prstGeom>
          <a:noFill/>
        </p:spPr>
        <p:txBody>
          <a:bodyPr wrap="square" rtlCol="0">
            <a:spAutoFit/>
          </a:bodyPr>
          <a:lstStyle/>
          <a:p>
            <a:r>
              <a:rPr lang="en-US" sz="2000" dirty="0" smtClean="0">
                <a:solidFill>
                  <a:srgbClr val="FF0000"/>
                </a:solidFill>
              </a:rPr>
              <a:t>*</a:t>
            </a:r>
            <a:r>
              <a:rPr lang="en-US" sz="2000" dirty="0" smtClean="0"/>
              <a:t>E </a:t>
            </a:r>
            <a:r>
              <a:rPr lang="en-US" sz="2000" dirty="0" err="1" smtClean="0"/>
              <a:t>Hetanen</a:t>
            </a:r>
            <a:r>
              <a:rPr lang="en-US" sz="2000" dirty="0" smtClean="0"/>
              <a:t> et al., </a:t>
            </a:r>
            <a:r>
              <a:rPr lang="en-US" sz="2000" dirty="0" err="1" smtClean="0"/>
              <a:t>Acta</a:t>
            </a:r>
            <a:r>
              <a:rPr lang="en-US" sz="2000" dirty="0"/>
              <a:t> </a:t>
            </a:r>
            <a:r>
              <a:rPr lang="en-US" sz="2000" dirty="0" err="1" smtClean="0"/>
              <a:t>Ph</a:t>
            </a:r>
            <a:r>
              <a:rPr lang="fr-FR" sz="2000" b="1" dirty="0" err="1" smtClean="0"/>
              <a:t>armacol</a:t>
            </a:r>
            <a:r>
              <a:rPr lang="fr-FR" sz="2000" b="1" dirty="0"/>
              <a:t>. </a:t>
            </a:r>
            <a:r>
              <a:rPr lang="en-US" sz="2000" b="1" dirty="0" smtClean="0"/>
              <a:t>E</a:t>
            </a:r>
            <a:r>
              <a:rPr lang="fr-FR" sz="2000" b="1" dirty="0" err="1" smtClean="0"/>
              <a:t>t</a:t>
            </a:r>
            <a:r>
              <a:rPr lang="fr-FR" sz="2000" b="1" dirty="0" smtClean="0"/>
              <a:t> </a:t>
            </a:r>
            <a:r>
              <a:rPr lang="fr-FR" sz="2000" b="1" dirty="0" err="1"/>
              <a:t>T</a:t>
            </a:r>
            <a:r>
              <a:rPr lang="fr-FR" sz="2000" b="1" dirty="0" err="1" smtClean="0"/>
              <a:t>oxicol</a:t>
            </a:r>
            <a:r>
              <a:rPr lang="fr-FR" sz="2000" b="1" dirty="0" smtClean="0"/>
              <a:t>. </a:t>
            </a:r>
            <a:r>
              <a:rPr lang="fr-FR" sz="2000" dirty="0" smtClean="0"/>
              <a:t>1983, </a:t>
            </a:r>
            <a:r>
              <a:rPr lang="fr-FR" sz="2000" b="1" dirty="0" smtClean="0"/>
              <a:t>53, </a:t>
            </a:r>
            <a:r>
              <a:rPr lang="fr-FR" sz="2000" dirty="0" smtClean="0"/>
              <a:t>103-1 12. </a:t>
            </a:r>
          </a:p>
        </p:txBody>
      </p:sp>
      <p:pic>
        <p:nvPicPr>
          <p:cNvPr id="3" name="Picture 2" descr="small_be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732" y="1009787"/>
            <a:ext cx="2884301" cy="2224212"/>
          </a:xfrm>
          <a:prstGeom prst="rect">
            <a:avLst/>
          </a:prstGeom>
        </p:spPr>
      </p:pic>
    </p:spTree>
    <p:extLst>
      <p:ext uri="{BB962C8B-B14F-4D97-AF65-F5344CB8AC3E}">
        <p14:creationId xmlns:p14="http://schemas.microsoft.com/office/powerpoint/2010/main" val="327752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Depletes Iron, Manganese and Zinc in Plants</a:t>
            </a:r>
            <a:r>
              <a:rPr lang="en-US" b="1" dirty="0" smtClean="0">
                <a:solidFill>
                  <a:srgbClr val="FF0000"/>
                </a:solidFill>
              </a:rPr>
              <a:t>*</a:t>
            </a:r>
            <a:endParaRPr lang="en-US" b="1" dirty="0">
              <a:solidFill>
                <a:srgbClr val="FF0000"/>
              </a:solidFill>
            </a:endParaRPr>
          </a:p>
        </p:txBody>
      </p:sp>
      <p:pic>
        <p:nvPicPr>
          <p:cNvPr id="4" name="Content Placeholder 3" descr="manganese_plants_glyphoate.png"/>
          <p:cNvPicPr>
            <a:picLocks noGrp="1" noChangeAspect="1"/>
          </p:cNvPicPr>
          <p:nvPr>
            <p:ph idx="1"/>
          </p:nvPr>
        </p:nvPicPr>
        <p:blipFill>
          <a:blip r:embed="rId3">
            <a:extLst>
              <a:ext uri="{28A0092B-C50C-407E-A947-70E740481C1C}">
                <a14:useLocalDpi xmlns:a14="http://schemas.microsoft.com/office/drawing/2010/main" val="0"/>
              </a:ext>
            </a:extLst>
          </a:blip>
          <a:srcRect l="-15124" r="-15124"/>
          <a:stretch>
            <a:fillRect/>
          </a:stretch>
        </p:blipFill>
        <p:spPr/>
      </p:pic>
      <p:sp>
        <p:nvSpPr>
          <p:cNvPr id="5" name="TextBox 4"/>
          <p:cNvSpPr txBox="1"/>
          <p:nvPr/>
        </p:nvSpPr>
        <p:spPr>
          <a:xfrm>
            <a:off x="457200" y="6126163"/>
            <a:ext cx="8686800" cy="369332"/>
          </a:xfrm>
          <a:prstGeom prst="rect">
            <a:avLst/>
          </a:prstGeom>
          <a:noFill/>
        </p:spPr>
        <p:txBody>
          <a:bodyPr wrap="square" rtlCol="0">
            <a:spAutoFit/>
          </a:bodyPr>
          <a:lstStyle/>
          <a:p>
            <a:r>
              <a:rPr lang="en-US" dirty="0" smtClean="0">
                <a:solidFill>
                  <a:srgbClr val="FF0000"/>
                </a:solidFill>
              </a:rPr>
              <a:t>*</a:t>
            </a:r>
            <a:r>
              <a:rPr lang="en-US" dirty="0" smtClean="0"/>
              <a:t>D Huber, </a:t>
            </a:r>
            <a:r>
              <a:rPr lang="en-US" b="1" dirty="0"/>
              <a:t>What About Glyphosate-Induced Manganese Deficiency? </a:t>
            </a:r>
            <a:r>
              <a:rPr lang="en-US" dirty="0"/>
              <a:t> </a:t>
            </a:r>
            <a:r>
              <a:rPr lang="en-US" dirty="0" smtClean="0"/>
              <a:t>Fluid Journal, 20-22.</a:t>
            </a:r>
            <a:endParaRPr lang="en-US" dirty="0"/>
          </a:p>
        </p:txBody>
      </p:sp>
    </p:spTree>
    <p:extLst>
      <p:ext uri="{BB962C8B-B14F-4D97-AF65-F5344CB8AC3E}">
        <p14:creationId xmlns:p14="http://schemas.microsoft.com/office/powerpoint/2010/main" val="40282043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nganese_cobalt_depletion_cows.png"/>
          <p:cNvPicPr>
            <a:picLocks noGrp="1" noChangeAspect="1"/>
          </p:cNvPicPr>
          <p:nvPr>
            <p:ph idx="1"/>
          </p:nvPr>
        </p:nvPicPr>
        <p:blipFill>
          <a:blip r:embed="rId3">
            <a:extLst>
              <a:ext uri="{28A0092B-C50C-407E-A947-70E740481C1C}">
                <a14:useLocalDpi xmlns:a14="http://schemas.microsoft.com/office/drawing/2010/main" val="0"/>
              </a:ext>
            </a:extLst>
          </a:blip>
          <a:srcRect l="-57426" r="-57426"/>
          <a:stretch>
            <a:fillRect/>
          </a:stretch>
        </p:blipFill>
        <p:spPr>
          <a:xfrm>
            <a:off x="-1744099" y="1005875"/>
            <a:ext cx="8940800" cy="4917096"/>
          </a:xfrm>
        </p:spPr>
      </p:pic>
      <p:sp>
        <p:nvSpPr>
          <p:cNvPr id="2" name="Title 1"/>
          <p:cNvSpPr>
            <a:spLocks noGrp="1"/>
          </p:cNvSpPr>
          <p:nvPr>
            <p:ph type="title"/>
          </p:nvPr>
        </p:nvSpPr>
        <p:spPr>
          <a:xfrm>
            <a:off x="412804" y="37573"/>
            <a:ext cx="8229600" cy="1143000"/>
          </a:xfrm>
        </p:spPr>
        <p:txBody>
          <a:bodyPr>
            <a:normAutofit fontScale="90000"/>
          </a:bodyPr>
          <a:lstStyle/>
          <a:p>
            <a:r>
              <a:rPr lang="en-US" b="1" dirty="0" smtClean="0"/>
              <a:t>Severe Deficiency in Serum Manganese and Cobalt in Cows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914400" y="6220767"/>
            <a:ext cx="6351318" cy="461665"/>
          </a:xfrm>
          <a:prstGeom prst="rect">
            <a:avLst/>
          </a:prstGeom>
          <a:noFill/>
        </p:spPr>
        <p:txBody>
          <a:bodyPr wrap="none" rtlCol="0">
            <a:spAutoFit/>
          </a:bodyPr>
          <a:lstStyle/>
          <a:p>
            <a:r>
              <a:rPr lang="fr-FR" sz="2400" dirty="0" smtClean="0">
                <a:solidFill>
                  <a:srgbClr val="FF0000"/>
                </a:solidFill>
              </a:rPr>
              <a:t>*</a:t>
            </a:r>
            <a:r>
              <a:rPr lang="fr-FR" sz="2400" dirty="0" smtClean="0"/>
              <a:t>M</a:t>
            </a:r>
            <a:r>
              <a:rPr lang="fr-FR" sz="2400" dirty="0"/>
              <a:t>. Krüger et al., J Environ Anal </a:t>
            </a:r>
            <a:r>
              <a:rPr lang="fr-FR" sz="2400" dirty="0" err="1"/>
              <a:t>Toxicol</a:t>
            </a:r>
            <a:r>
              <a:rPr lang="fr-FR" sz="2400" dirty="0"/>
              <a:t> 2013, 3:5</a:t>
            </a:r>
            <a:endParaRPr lang="en-US" sz="2400" dirty="0"/>
          </a:p>
        </p:txBody>
      </p:sp>
      <p:sp>
        <p:nvSpPr>
          <p:cNvPr id="3" name="TextBox 2"/>
          <p:cNvSpPr txBox="1"/>
          <p:nvPr/>
        </p:nvSpPr>
        <p:spPr>
          <a:xfrm>
            <a:off x="457200" y="5759102"/>
            <a:ext cx="8185204" cy="461665"/>
          </a:xfrm>
          <a:prstGeom prst="rect">
            <a:avLst/>
          </a:prstGeom>
          <a:noFill/>
        </p:spPr>
        <p:txBody>
          <a:bodyPr wrap="none" rtlCol="0">
            <a:spAutoFit/>
          </a:bodyPr>
          <a:lstStyle/>
          <a:p>
            <a:r>
              <a:rPr lang="en-US" sz="2400" dirty="0" smtClean="0"/>
              <a:t>Eight different farms: all cows tested had glyphosate in the urine</a:t>
            </a:r>
            <a:endParaRPr lang="en-US" sz="2400" dirty="0"/>
          </a:p>
        </p:txBody>
      </p:sp>
      <p:sp>
        <p:nvSpPr>
          <p:cNvPr id="6" name="TextBox 5"/>
          <p:cNvSpPr txBox="1"/>
          <p:nvPr/>
        </p:nvSpPr>
        <p:spPr>
          <a:xfrm rot="16200000">
            <a:off x="220172" y="1845734"/>
            <a:ext cx="993932" cy="461665"/>
          </a:xfrm>
          <a:prstGeom prst="rect">
            <a:avLst/>
          </a:prstGeom>
          <a:solidFill>
            <a:srgbClr val="FFFFFF"/>
          </a:solidFill>
        </p:spPr>
        <p:txBody>
          <a:bodyPr wrap="none" rtlCol="0">
            <a:spAutoFit/>
          </a:bodyPr>
          <a:lstStyle/>
          <a:p>
            <a:r>
              <a:rPr lang="en-US" sz="2400" dirty="0" smtClean="0"/>
              <a:t>Cobalt</a:t>
            </a:r>
            <a:endParaRPr lang="en-US" sz="2400" dirty="0"/>
          </a:p>
        </p:txBody>
      </p:sp>
      <p:sp>
        <p:nvSpPr>
          <p:cNvPr id="7" name="TextBox 6"/>
          <p:cNvSpPr txBox="1"/>
          <p:nvPr/>
        </p:nvSpPr>
        <p:spPr>
          <a:xfrm rot="16200000">
            <a:off x="-101655" y="4210933"/>
            <a:ext cx="1637588" cy="461665"/>
          </a:xfrm>
          <a:prstGeom prst="rect">
            <a:avLst/>
          </a:prstGeom>
          <a:solidFill>
            <a:srgbClr val="FFFFFF"/>
          </a:solidFill>
        </p:spPr>
        <p:txBody>
          <a:bodyPr wrap="none" rtlCol="0">
            <a:spAutoFit/>
          </a:bodyPr>
          <a:lstStyle/>
          <a:p>
            <a:r>
              <a:rPr lang="en-US" sz="2400" dirty="0" smtClean="0"/>
              <a:t>Manganese</a:t>
            </a:r>
            <a:endParaRPr lang="en-US" sz="2400" dirty="0"/>
          </a:p>
        </p:txBody>
      </p:sp>
      <p:pic>
        <p:nvPicPr>
          <p:cNvPr id="8" name="Picture 7" descr="cow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799167"/>
            <a:ext cx="4318002" cy="2428876"/>
          </a:xfrm>
          <a:prstGeom prst="rect">
            <a:avLst/>
          </a:prstGeom>
        </p:spPr>
      </p:pic>
    </p:spTree>
    <p:extLst>
      <p:ext uri="{BB962C8B-B14F-4D97-AF65-F5344CB8AC3E}">
        <p14:creationId xmlns:p14="http://schemas.microsoft.com/office/powerpoint/2010/main" val="404143455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Some Consequences of </a:t>
            </a:r>
            <a:br>
              <a:rPr lang="en-US" b="1" dirty="0" smtClean="0"/>
            </a:br>
            <a:r>
              <a:rPr lang="en-US" b="1" dirty="0" smtClean="0"/>
              <a:t>Manganese Deficiency</a:t>
            </a:r>
            <a:endParaRPr lang="en-US" b="1" dirty="0"/>
          </a:p>
        </p:txBody>
      </p:sp>
      <p:sp>
        <p:nvSpPr>
          <p:cNvPr id="3" name="Content Placeholder 2"/>
          <p:cNvSpPr>
            <a:spLocks noGrp="1"/>
          </p:cNvSpPr>
          <p:nvPr>
            <p:ph idx="1"/>
          </p:nvPr>
        </p:nvSpPr>
        <p:spPr/>
        <p:txBody>
          <a:bodyPr/>
          <a:lstStyle/>
          <a:p>
            <a:r>
              <a:rPr lang="en-US" dirty="0" smtClean="0"/>
              <a:t>Lactobacillus critically depend on manganese  </a:t>
            </a:r>
          </a:p>
          <a:p>
            <a:r>
              <a:rPr lang="en-US" dirty="0" smtClean="0"/>
              <a:t>Manganese superoxide dismutase protects mitochondria from oxidative damage</a:t>
            </a:r>
          </a:p>
          <a:p>
            <a:r>
              <a:rPr lang="en-US" dirty="0" smtClean="0"/>
              <a:t>Manganese is essential for detoxing glutamate (neurotoxin)</a:t>
            </a:r>
          </a:p>
          <a:p>
            <a:r>
              <a:rPr lang="en-US" dirty="0" smtClean="0"/>
              <a:t>Pituitary depends on manganese to release thyroid stimulating hormone</a:t>
            </a:r>
          </a:p>
          <a:p>
            <a:r>
              <a:rPr lang="en-US" dirty="0" smtClean="0"/>
              <a:t>Chondroitin sulfate synthesis in bones </a:t>
            </a:r>
            <a:endParaRPr lang="en-US" dirty="0"/>
          </a:p>
        </p:txBody>
      </p:sp>
    </p:spTree>
    <p:extLst>
      <p:ext uri="{BB962C8B-B14F-4D97-AF65-F5344CB8AC3E}">
        <p14:creationId xmlns:p14="http://schemas.microsoft.com/office/powerpoint/2010/main" val="213281263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Enhancing Effect of Adjuvants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8229600" cy="3615267"/>
          </a:xfrm>
        </p:spPr>
        <p:txBody>
          <a:bodyPr/>
          <a:lstStyle/>
          <a:p>
            <a:pPr marL="0" indent="0">
              <a:buNone/>
            </a:pPr>
            <a:r>
              <a:rPr lang="en-US" dirty="0" smtClean="0"/>
              <a:t>“Adjuvants </a:t>
            </a:r>
            <a:r>
              <a:rPr lang="en-US" dirty="0"/>
              <a:t>in pesticides are generally declared as </a:t>
            </a:r>
            <a:r>
              <a:rPr lang="en-US" dirty="0" err="1"/>
              <a:t>inerts</a:t>
            </a:r>
            <a:r>
              <a:rPr lang="en-US" dirty="0"/>
              <a:t>, and for this reason they are not tested in long-term regulatory experiments. It is thus very surprising that they amplify </a:t>
            </a:r>
            <a:r>
              <a:rPr lang="en-US" i="1" dirty="0">
                <a:solidFill>
                  <a:srgbClr val="FF0000"/>
                </a:solidFill>
              </a:rPr>
              <a:t>up to 1000 times </a:t>
            </a:r>
            <a:r>
              <a:rPr lang="en-US" dirty="0"/>
              <a:t>the toxicity of their APs </a:t>
            </a:r>
            <a:r>
              <a:rPr lang="en-US" dirty="0" smtClean="0"/>
              <a:t>[Active Principles] in </a:t>
            </a:r>
            <a:r>
              <a:rPr lang="en-US" dirty="0"/>
              <a:t>100% of the cases where they are indicated to be present by the </a:t>
            </a:r>
            <a:r>
              <a:rPr lang="en-US" dirty="0" smtClean="0"/>
              <a:t>manufacturer.” </a:t>
            </a:r>
            <a:endParaRPr lang="en-US" dirty="0"/>
          </a:p>
          <a:p>
            <a:endParaRPr lang="en-US" dirty="0"/>
          </a:p>
        </p:txBody>
      </p:sp>
      <p:sp>
        <p:nvSpPr>
          <p:cNvPr id="4" name="TextBox 3"/>
          <p:cNvSpPr txBox="1"/>
          <p:nvPr/>
        </p:nvSpPr>
        <p:spPr>
          <a:xfrm>
            <a:off x="745067" y="5825067"/>
            <a:ext cx="7255600" cy="369332"/>
          </a:xfrm>
          <a:prstGeom prst="rect">
            <a:avLst/>
          </a:prstGeom>
          <a:noFill/>
        </p:spPr>
        <p:txBody>
          <a:bodyPr wrap="none" rtlCol="0">
            <a:spAutoFit/>
          </a:bodyPr>
          <a:lstStyle/>
          <a:p>
            <a:r>
              <a:rPr lang="en-US" dirty="0" smtClean="0">
                <a:solidFill>
                  <a:srgbClr val="FF0000"/>
                </a:solidFill>
              </a:rPr>
              <a:t>*</a:t>
            </a:r>
            <a:r>
              <a:rPr lang="en-US" dirty="0"/>
              <a:t>R. </a:t>
            </a:r>
            <a:r>
              <a:rPr lang="en-US" dirty="0" err="1"/>
              <a:t>Mesnage</a:t>
            </a:r>
            <a:r>
              <a:rPr lang="en-US" dirty="0"/>
              <a:t> et </a:t>
            </a:r>
            <a:r>
              <a:rPr lang="en-US" dirty="0" err="1"/>
              <a:t>al.BioMed</a:t>
            </a:r>
            <a:r>
              <a:rPr lang="en-US" dirty="0"/>
              <a:t> Research International 2014; Article ID:179691.</a:t>
            </a:r>
          </a:p>
        </p:txBody>
      </p:sp>
    </p:spTree>
    <p:extLst>
      <p:ext uri="{BB962C8B-B14F-4D97-AF65-F5344CB8AC3E}">
        <p14:creationId xmlns:p14="http://schemas.microsoft.com/office/powerpoint/2010/main" val="110279813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Roundup Safety Claims Disputed</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a:bodyPr>
          <a:lstStyle/>
          <a:p>
            <a:pPr marL="0" indent="0">
              <a:buNone/>
            </a:pPr>
            <a:r>
              <a:rPr lang="en-US" dirty="0" smtClean="0"/>
              <a:t>“It </a:t>
            </a:r>
            <a:r>
              <a:rPr lang="en-US" dirty="0"/>
              <a:t>is commonly believed that Roundup is among the safest pesticides.  </a:t>
            </a:r>
            <a:r>
              <a:rPr lang="en-US" dirty="0" smtClean="0"/>
              <a:t>… Despite </a:t>
            </a:r>
            <a:r>
              <a:rPr lang="en-US" dirty="0"/>
              <a:t>its reputation, </a:t>
            </a:r>
            <a:r>
              <a:rPr lang="en-US" i="1" dirty="0">
                <a:solidFill>
                  <a:srgbClr val="FF0000"/>
                </a:solidFill>
              </a:rPr>
              <a:t>Roundup was by far the most toxic among the herbicides and insecticides tested</a:t>
            </a:r>
            <a:r>
              <a:rPr lang="en-US" dirty="0"/>
              <a:t>. This inconsistency between scientific fact and industrial claim may be attributed to huge economic interests, which have been found to falsify health risk assessments and </a:t>
            </a:r>
            <a:r>
              <a:rPr lang="en-US" i="1" dirty="0">
                <a:solidFill>
                  <a:srgbClr val="FF0000"/>
                </a:solidFill>
              </a:rPr>
              <a:t>delay health policy </a:t>
            </a:r>
            <a:r>
              <a:rPr lang="en-US" i="1" dirty="0" smtClean="0">
                <a:solidFill>
                  <a:srgbClr val="FF0000"/>
                </a:solidFill>
              </a:rPr>
              <a:t>decisions</a:t>
            </a:r>
            <a:r>
              <a:rPr lang="en-US" dirty="0" smtClean="0"/>
              <a:t>.”</a:t>
            </a:r>
            <a:endParaRPr lang="en-US" dirty="0"/>
          </a:p>
        </p:txBody>
      </p:sp>
      <p:sp>
        <p:nvSpPr>
          <p:cNvPr id="4" name="TextBox 3"/>
          <p:cNvSpPr txBox="1"/>
          <p:nvPr/>
        </p:nvSpPr>
        <p:spPr>
          <a:xfrm>
            <a:off x="118533" y="6144263"/>
            <a:ext cx="10210800" cy="707886"/>
          </a:xfrm>
          <a:prstGeom prst="rect">
            <a:avLst/>
          </a:prstGeom>
          <a:noFill/>
        </p:spPr>
        <p:txBody>
          <a:bodyPr wrap="square" rtlCol="0">
            <a:spAutoFit/>
          </a:bodyPr>
          <a:lstStyle/>
          <a:p>
            <a:r>
              <a:rPr lang="en-US" sz="2000" dirty="0" smtClean="0">
                <a:solidFill>
                  <a:srgbClr val="FF0000"/>
                </a:solidFill>
              </a:rPr>
              <a:t>*</a:t>
            </a:r>
            <a:r>
              <a:rPr lang="en-US" sz="2000" dirty="0" smtClean="0"/>
              <a:t>R. </a:t>
            </a:r>
            <a:r>
              <a:rPr lang="en-US" sz="2000" dirty="0" err="1" smtClean="0"/>
              <a:t>Mesnage</a:t>
            </a:r>
            <a:r>
              <a:rPr lang="en-US" sz="2000" dirty="0" smtClean="0"/>
              <a:t> et al., Biomed Research International, </a:t>
            </a:r>
            <a:r>
              <a:rPr lang="fr-FR" sz="2000" dirty="0"/>
              <a:t>Volume 2014 (2014),  </a:t>
            </a:r>
            <a:endParaRPr lang="fr-FR" sz="2000" dirty="0" smtClean="0"/>
          </a:p>
          <a:p>
            <a:r>
              <a:rPr lang="fr-FR" sz="2000" dirty="0" smtClean="0"/>
              <a:t>Article </a:t>
            </a:r>
            <a:r>
              <a:rPr lang="fr-FR" sz="2000" dirty="0"/>
              <a:t>ID </a:t>
            </a:r>
            <a:r>
              <a:rPr lang="fr-FR" sz="2000" dirty="0" smtClean="0"/>
              <a:t>179691</a:t>
            </a:r>
            <a:endParaRPr lang="en-US" sz="2000" i="1" dirty="0"/>
          </a:p>
        </p:txBody>
      </p:sp>
    </p:spTree>
    <p:extLst>
      <p:ext uri="{BB962C8B-B14F-4D97-AF65-F5344CB8AC3E}">
        <p14:creationId xmlns:p14="http://schemas.microsoft.com/office/powerpoint/2010/main" val="266091802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Mammary Tumors in Rats</a:t>
            </a:r>
            <a:r>
              <a:rPr lang="en-US" b="1" dirty="0" smtClean="0">
                <a:solidFill>
                  <a:srgbClr val="FF0000"/>
                </a:solidFill>
              </a:rPr>
              <a:t>*</a:t>
            </a:r>
            <a:endParaRPr lang="en-US" b="1" dirty="0">
              <a:solidFill>
                <a:srgbClr val="FF0000"/>
              </a:solidFill>
            </a:endParaRPr>
          </a:p>
        </p:txBody>
      </p:sp>
      <p:pic>
        <p:nvPicPr>
          <p:cNvPr id="4" name="Content Placeholder 3" descr="seralini_rats.png"/>
          <p:cNvPicPr>
            <a:picLocks noGrp="1" noChangeAspect="1"/>
          </p:cNvPicPr>
          <p:nvPr>
            <p:ph idx="1"/>
          </p:nvPr>
        </p:nvPicPr>
        <p:blipFill>
          <a:blip r:embed="rId3">
            <a:extLst>
              <a:ext uri="{28A0092B-C50C-407E-A947-70E740481C1C}">
                <a14:useLocalDpi xmlns:a14="http://schemas.microsoft.com/office/drawing/2010/main" val="0"/>
              </a:ext>
            </a:extLst>
          </a:blip>
          <a:srcRect l="-3769" r="-3769"/>
          <a:stretch>
            <a:fillRect/>
          </a:stretch>
        </p:blipFill>
        <p:spPr/>
      </p:pic>
      <p:sp>
        <p:nvSpPr>
          <p:cNvPr id="5" name="TextBox 4"/>
          <p:cNvSpPr txBox="1"/>
          <p:nvPr/>
        </p:nvSpPr>
        <p:spPr>
          <a:xfrm>
            <a:off x="1643530" y="6327449"/>
            <a:ext cx="6946959" cy="400110"/>
          </a:xfrm>
          <a:prstGeom prst="rect">
            <a:avLst/>
          </a:prstGeom>
          <a:noFill/>
        </p:spPr>
        <p:txBody>
          <a:bodyPr wrap="none" rtlCol="0">
            <a:spAutoFit/>
          </a:bodyPr>
          <a:lstStyle/>
          <a:p>
            <a:r>
              <a:rPr lang="fr-FR" sz="2000" dirty="0" smtClean="0">
                <a:solidFill>
                  <a:srgbClr val="FF0000"/>
                </a:solidFill>
              </a:rPr>
              <a:t>*</a:t>
            </a:r>
            <a:r>
              <a:rPr lang="fr-FR" sz="2000" dirty="0" smtClean="0"/>
              <a:t>G</a:t>
            </a:r>
            <a:r>
              <a:rPr lang="fr-FR" sz="2000" dirty="0"/>
              <a:t>.-E. </a:t>
            </a:r>
            <a:r>
              <a:rPr lang="fr-FR" sz="2000" dirty="0" err="1"/>
              <a:t>Séralini</a:t>
            </a:r>
            <a:r>
              <a:rPr lang="fr-FR" sz="2000" dirty="0"/>
              <a:t> et al., Food </a:t>
            </a:r>
            <a:r>
              <a:rPr lang="fr-FR" sz="2000" dirty="0" err="1"/>
              <a:t>Chem</a:t>
            </a:r>
            <a:r>
              <a:rPr lang="fr-FR" sz="2000" dirty="0"/>
              <a:t>. </a:t>
            </a:r>
            <a:r>
              <a:rPr lang="fr-FR" sz="2000" dirty="0" err="1"/>
              <a:t>Toxicol</a:t>
            </a:r>
            <a:r>
              <a:rPr lang="fr-FR" sz="2000" dirty="0"/>
              <a:t>. </a:t>
            </a:r>
            <a:r>
              <a:rPr lang="en-US" sz="2000" dirty="0"/>
              <a:t>2012;50(11):4221-</a:t>
            </a:r>
            <a:r>
              <a:rPr lang="en-US" sz="2000" dirty="0" smtClean="0"/>
              <a:t>4231</a:t>
            </a:r>
            <a:endParaRPr lang="fr-FR" sz="2000" dirty="0"/>
          </a:p>
        </p:txBody>
      </p:sp>
      <p:sp>
        <p:nvSpPr>
          <p:cNvPr id="3" name="TextBox 2"/>
          <p:cNvSpPr txBox="1"/>
          <p:nvPr/>
        </p:nvSpPr>
        <p:spPr>
          <a:xfrm>
            <a:off x="780143" y="819834"/>
            <a:ext cx="7906657" cy="830997"/>
          </a:xfrm>
          <a:prstGeom prst="rect">
            <a:avLst/>
          </a:prstGeom>
          <a:noFill/>
        </p:spPr>
        <p:txBody>
          <a:bodyPr wrap="square" rtlCol="0">
            <a:spAutoFit/>
          </a:bodyPr>
          <a:lstStyle/>
          <a:p>
            <a:r>
              <a:rPr lang="en-US" sz="2400" dirty="0" smtClean="0"/>
              <a:t>Rats through their entire lifespan exposed to Roundup at levels well below established safety limits</a:t>
            </a:r>
            <a:endParaRPr lang="en-US" sz="2400" dirty="0"/>
          </a:p>
        </p:txBody>
      </p:sp>
    </p:spTree>
    <p:extLst>
      <p:ext uri="{BB962C8B-B14F-4D97-AF65-F5344CB8AC3E}">
        <p14:creationId xmlns:p14="http://schemas.microsoft.com/office/powerpoint/2010/main" val="42171272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Conclusions from Rat Study </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r>
              <a:rPr lang="en-US" dirty="0" smtClean="0"/>
              <a:t>Female rats had                                                           greatly increased risk of                                               mammary tumors</a:t>
            </a:r>
          </a:p>
          <a:p>
            <a:r>
              <a:rPr lang="en-US" dirty="0" smtClean="0"/>
              <a:t>Males had significantly                                                             increased risk  of liver and                                                     kidney disease</a:t>
            </a:r>
          </a:p>
          <a:p>
            <a:r>
              <a:rPr lang="en-US" dirty="0" smtClean="0"/>
              <a:t>Sex hormone disruption                                                         for both males and females</a:t>
            </a:r>
          </a:p>
          <a:p>
            <a:r>
              <a:rPr lang="en-US" dirty="0" smtClean="0"/>
              <a:t>Enhanced oxidative stress</a:t>
            </a:r>
          </a:p>
          <a:p>
            <a:r>
              <a:rPr lang="en-US" i="1" dirty="0" smtClean="0">
                <a:solidFill>
                  <a:srgbClr val="FF0000"/>
                </a:solidFill>
              </a:rPr>
              <a:t>Effects didn’t become apparent until after 4 months</a:t>
            </a:r>
            <a:endParaRPr lang="en-US" i="1" dirty="0">
              <a:solidFill>
                <a:srgbClr val="FF0000"/>
              </a:solidFill>
            </a:endParaRPr>
          </a:p>
        </p:txBody>
      </p:sp>
      <p:sp>
        <p:nvSpPr>
          <p:cNvPr id="4" name="TextBox 3"/>
          <p:cNvSpPr txBox="1"/>
          <p:nvPr/>
        </p:nvSpPr>
        <p:spPr>
          <a:xfrm>
            <a:off x="917222" y="6220557"/>
            <a:ext cx="7769578" cy="400110"/>
          </a:xfrm>
          <a:prstGeom prst="rect">
            <a:avLst/>
          </a:prstGeom>
          <a:noFill/>
        </p:spPr>
        <p:txBody>
          <a:bodyPr wrap="square" rtlCol="0">
            <a:spAutoFit/>
          </a:bodyPr>
          <a:lstStyle/>
          <a:p>
            <a:r>
              <a:rPr lang="en-US" sz="2000" dirty="0" smtClean="0">
                <a:solidFill>
                  <a:srgbClr val="FF0000"/>
                </a:solidFill>
              </a:rPr>
              <a:t>*</a:t>
            </a:r>
            <a:r>
              <a:rPr lang="en-US" sz="2000" dirty="0" smtClean="0"/>
              <a:t>G.-E. </a:t>
            </a:r>
            <a:r>
              <a:rPr lang="en-US" sz="2000" dirty="0" err="1" smtClean="0"/>
              <a:t>Séralini</a:t>
            </a:r>
            <a:r>
              <a:rPr lang="en-US" sz="2000" dirty="0" smtClean="0"/>
              <a:t>  et al., Food and Chemical Toxicology, 2012, </a:t>
            </a:r>
            <a:r>
              <a:rPr lang="en-US" sz="2000" i="1" dirty="0" smtClean="0"/>
              <a:t>in press</a:t>
            </a:r>
            <a:endParaRPr lang="en-US" sz="2000" i="1" dirty="0"/>
          </a:p>
        </p:txBody>
      </p:sp>
      <p:pic>
        <p:nvPicPr>
          <p:cNvPr id="6" name="Picture 5" descr="r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4955" y="1290638"/>
            <a:ext cx="3091845" cy="3280337"/>
          </a:xfrm>
          <a:prstGeom prst="rect">
            <a:avLst/>
          </a:prstGeom>
        </p:spPr>
      </p:pic>
    </p:spTree>
    <p:extLst>
      <p:ext uri="{BB962C8B-B14F-4D97-AF65-F5344CB8AC3E}">
        <p14:creationId xmlns:p14="http://schemas.microsoft.com/office/powerpoint/2010/main" val="35135075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normAutofit fontScale="92500" lnSpcReduction="20000"/>
          </a:bodyPr>
          <a:lstStyle/>
          <a:p>
            <a:r>
              <a:rPr lang="en-US" dirty="0"/>
              <a:t>Overview</a:t>
            </a:r>
          </a:p>
          <a:p>
            <a:r>
              <a:rPr lang="en-US" dirty="0"/>
              <a:t>Evidence of Toxicity</a:t>
            </a:r>
          </a:p>
          <a:p>
            <a:r>
              <a:rPr lang="en-US" dirty="0"/>
              <a:t>Glyphosate in </a:t>
            </a:r>
            <a:r>
              <a:rPr lang="en-US" dirty="0" smtClean="0"/>
              <a:t>Proteins</a:t>
            </a:r>
            <a:endParaRPr lang="en-US" dirty="0" smtClean="0"/>
          </a:p>
          <a:p>
            <a:r>
              <a:rPr lang="en-US" dirty="0" smtClean="0"/>
              <a:t>Collagen </a:t>
            </a:r>
            <a:r>
              <a:rPr lang="en-US" dirty="0"/>
              <a:t>and </a:t>
            </a:r>
            <a:r>
              <a:rPr lang="en-US" dirty="0" smtClean="0"/>
              <a:t>Vaccines</a:t>
            </a:r>
          </a:p>
          <a:p>
            <a:r>
              <a:rPr lang="en-US" dirty="0" smtClean="0"/>
              <a:t>Autoimmune Disease</a:t>
            </a:r>
            <a:endParaRPr lang="en-US" dirty="0"/>
          </a:p>
          <a:p>
            <a:r>
              <a:rPr lang="en-US" dirty="0"/>
              <a:t>Neurological Diseases</a:t>
            </a:r>
          </a:p>
          <a:p>
            <a:r>
              <a:rPr lang="en-US" dirty="0"/>
              <a:t>Diabetes, Obesity and Adrenal Insufficiency</a:t>
            </a:r>
          </a:p>
          <a:p>
            <a:r>
              <a:rPr lang="en-US" dirty="0" smtClean="0"/>
              <a:t>How </a:t>
            </a:r>
            <a:r>
              <a:rPr lang="en-US" dirty="0"/>
              <a:t>to Safeguard Yourself and Your Family</a:t>
            </a:r>
          </a:p>
          <a:p>
            <a:r>
              <a:rPr lang="en-US" dirty="0"/>
              <a:t>Summary</a:t>
            </a:r>
          </a:p>
        </p:txBody>
      </p:sp>
    </p:spTree>
    <p:extLst>
      <p:ext uri="{BB962C8B-B14F-4D97-AF65-F5344CB8AC3E}">
        <p14:creationId xmlns:p14="http://schemas.microsoft.com/office/powerpoint/2010/main" val="11712146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Paper Showing Strong Correlations between Glyphosate Usage</a:t>
            </a:r>
            <a:br>
              <a:rPr lang="en-US" b="1" dirty="0" smtClean="0"/>
            </a:br>
            <a:r>
              <a:rPr lang="en-US" b="1" dirty="0" smtClean="0"/>
              <a:t> and Chronic Disease</a:t>
            </a:r>
            <a:endParaRPr lang="en-US" b="1" dirty="0"/>
          </a:p>
        </p:txBody>
      </p:sp>
      <p:pic>
        <p:nvPicPr>
          <p:cNvPr id="7" name="Picture 6" descr="Nancys_pap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7200"/>
            <a:ext cx="9144000" cy="3385279"/>
          </a:xfrm>
          <a:prstGeom prst="rect">
            <a:avLst/>
          </a:prstGeom>
        </p:spPr>
      </p:pic>
    </p:spTree>
    <p:extLst>
      <p:ext uri="{BB962C8B-B14F-4D97-AF65-F5344CB8AC3E}">
        <p14:creationId xmlns:p14="http://schemas.microsoft.com/office/powerpoint/2010/main" val="27001741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4294967295"/>
          </p:nvPr>
        </p:nvSpPr>
        <p:spPr>
          <a:xfrm>
            <a:off x="457200" y="6313588"/>
            <a:ext cx="8229600" cy="365125"/>
          </a:xfrm>
          <a:prstGeom prst="rect">
            <a:avLst/>
          </a:prstGeom>
        </p:spPr>
        <p:txBody>
          <a:bodyPr/>
          <a:lstStyle/>
          <a:p>
            <a:pPr algn="r"/>
            <a:r>
              <a:rPr lang="en-US" smtClean="0"/>
              <a:t>Environmental Medicine Training || Copyright © 2014 Progressive Medical Education. All Rights Reserved.</a:t>
            </a:r>
            <a:endParaRPr lang="en-US" dirty="0"/>
          </a:p>
        </p:txBody>
      </p:sp>
      <p:pic>
        <p:nvPicPr>
          <p:cNvPr id="5" name="Picture 4" descr="diabe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936" y="254005"/>
            <a:ext cx="4102144" cy="3132666"/>
          </a:xfrm>
          <a:prstGeom prst="rect">
            <a:avLst/>
          </a:prstGeom>
        </p:spPr>
      </p:pic>
      <p:pic>
        <p:nvPicPr>
          <p:cNvPr id="6" name="Picture 5" descr="bladder_canc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193" y="3738980"/>
            <a:ext cx="4300887" cy="2908467"/>
          </a:xfrm>
          <a:prstGeom prst="rect">
            <a:avLst/>
          </a:prstGeom>
        </p:spPr>
      </p:pic>
      <p:pic>
        <p:nvPicPr>
          <p:cNvPr id="7" name="Picture 6" descr="thyroid_canc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0475"/>
            <a:ext cx="4412606" cy="3036196"/>
          </a:xfrm>
          <a:prstGeom prst="rect">
            <a:avLst/>
          </a:prstGeom>
        </p:spPr>
      </p:pic>
      <p:pic>
        <p:nvPicPr>
          <p:cNvPr id="8" name="Picture 7" descr="renal_diseas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74" y="3722048"/>
            <a:ext cx="3955019" cy="2956665"/>
          </a:xfrm>
          <a:prstGeom prst="rect">
            <a:avLst/>
          </a:prstGeom>
        </p:spPr>
      </p:pic>
      <p:sp>
        <p:nvSpPr>
          <p:cNvPr id="9" name="TextBox 8"/>
          <p:cNvSpPr txBox="1"/>
          <p:nvPr/>
        </p:nvSpPr>
        <p:spPr>
          <a:xfrm>
            <a:off x="714446" y="1606034"/>
            <a:ext cx="1573944" cy="369332"/>
          </a:xfrm>
          <a:prstGeom prst="rect">
            <a:avLst/>
          </a:prstGeom>
          <a:solidFill>
            <a:srgbClr val="F2EFC9"/>
          </a:solidFill>
          <a:ln>
            <a:solidFill>
              <a:schemeClr val="tx1"/>
            </a:solidFill>
          </a:ln>
        </p:spPr>
        <p:txBody>
          <a:bodyPr wrap="none" rtlCol="0">
            <a:spAutoFit/>
          </a:bodyPr>
          <a:lstStyle/>
          <a:p>
            <a:r>
              <a:rPr lang="en-US" dirty="0" smtClean="0"/>
              <a:t>Thyroid cancer</a:t>
            </a:r>
            <a:endParaRPr lang="en-US" dirty="0"/>
          </a:p>
        </p:txBody>
      </p:sp>
      <p:sp>
        <p:nvSpPr>
          <p:cNvPr id="10" name="TextBox 9"/>
          <p:cNvSpPr txBox="1"/>
          <p:nvPr/>
        </p:nvSpPr>
        <p:spPr>
          <a:xfrm>
            <a:off x="5715000" y="1580634"/>
            <a:ext cx="1008810" cy="369332"/>
          </a:xfrm>
          <a:prstGeom prst="rect">
            <a:avLst/>
          </a:prstGeom>
          <a:solidFill>
            <a:srgbClr val="F2EFC9"/>
          </a:solidFill>
          <a:ln>
            <a:solidFill>
              <a:schemeClr val="tx1"/>
            </a:solidFill>
          </a:ln>
        </p:spPr>
        <p:txBody>
          <a:bodyPr wrap="none" rtlCol="0">
            <a:spAutoFit/>
          </a:bodyPr>
          <a:lstStyle/>
          <a:p>
            <a:r>
              <a:rPr lang="en-US" dirty="0" smtClean="0"/>
              <a:t>Diabetes</a:t>
            </a:r>
            <a:endParaRPr lang="en-US" dirty="0"/>
          </a:p>
        </p:txBody>
      </p:sp>
      <p:sp>
        <p:nvSpPr>
          <p:cNvPr id="11" name="TextBox 10"/>
          <p:cNvSpPr txBox="1"/>
          <p:nvPr/>
        </p:nvSpPr>
        <p:spPr>
          <a:xfrm>
            <a:off x="5384800" y="4742934"/>
            <a:ext cx="1694883" cy="646331"/>
          </a:xfrm>
          <a:prstGeom prst="rect">
            <a:avLst/>
          </a:prstGeom>
          <a:solidFill>
            <a:srgbClr val="F2EFC9"/>
          </a:solidFill>
          <a:ln>
            <a:solidFill>
              <a:schemeClr val="tx1"/>
            </a:solidFill>
          </a:ln>
        </p:spPr>
        <p:txBody>
          <a:bodyPr wrap="none" rtlCol="0">
            <a:spAutoFit/>
          </a:bodyPr>
          <a:lstStyle/>
          <a:p>
            <a:r>
              <a:rPr lang="en-US" dirty="0" smtClean="0"/>
              <a:t>Urinary/bladder </a:t>
            </a:r>
          </a:p>
          <a:p>
            <a:r>
              <a:rPr lang="en-US" dirty="0" smtClean="0"/>
              <a:t>cancer</a:t>
            </a:r>
            <a:endParaRPr lang="en-US" dirty="0"/>
          </a:p>
        </p:txBody>
      </p:sp>
      <p:sp>
        <p:nvSpPr>
          <p:cNvPr id="12" name="TextBox 11"/>
          <p:cNvSpPr txBox="1"/>
          <p:nvPr/>
        </p:nvSpPr>
        <p:spPr>
          <a:xfrm>
            <a:off x="876300" y="4768502"/>
            <a:ext cx="1412090" cy="646331"/>
          </a:xfrm>
          <a:prstGeom prst="rect">
            <a:avLst/>
          </a:prstGeom>
          <a:solidFill>
            <a:srgbClr val="F2EFC9"/>
          </a:solidFill>
          <a:ln>
            <a:solidFill>
              <a:schemeClr val="tx1"/>
            </a:solidFill>
          </a:ln>
        </p:spPr>
        <p:txBody>
          <a:bodyPr wrap="none" rtlCol="0">
            <a:spAutoFit/>
          </a:bodyPr>
          <a:lstStyle/>
          <a:p>
            <a:r>
              <a:rPr lang="en-US" dirty="0" smtClean="0"/>
              <a:t>End stage </a:t>
            </a:r>
          </a:p>
          <a:p>
            <a:r>
              <a:rPr lang="en-US" dirty="0" smtClean="0"/>
              <a:t>renal disease</a:t>
            </a:r>
            <a:endParaRPr lang="en-US" dirty="0"/>
          </a:p>
        </p:txBody>
      </p:sp>
    </p:spTree>
    <p:extLst>
      <p:ext uri="{BB962C8B-B14F-4D97-AF65-F5344CB8AC3E}">
        <p14:creationId xmlns:p14="http://schemas.microsoft.com/office/powerpoint/2010/main" val="291017709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4294967295"/>
          </p:nvPr>
        </p:nvSpPr>
        <p:spPr>
          <a:xfrm>
            <a:off x="457200" y="6313588"/>
            <a:ext cx="8229600" cy="365125"/>
          </a:xfrm>
          <a:prstGeom prst="rect">
            <a:avLst/>
          </a:prstGeom>
        </p:spPr>
        <p:txBody>
          <a:bodyPr/>
          <a:lstStyle/>
          <a:p>
            <a:pPr algn="r"/>
            <a:r>
              <a:rPr lang="en-US" smtClean="0"/>
              <a:t>Environmental Medicine Training || Copyright © 2014 Progressive Medical Education. All Rights Reserved.</a:t>
            </a:r>
            <a:endParaRPr lang="en-US" dirty="0"/>
          </a:p>
        </p:txBody>
      </p:sp>
      <p:pic>
        <p:nvPicPr>
          <p:cNvPr id="5" name="Picture 4" descr="diabe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936" y="254005"/>
            <a:ext cx="4102144" cy="3132666"/>
          </a:xfrm>
          <a:prstGeom prst="rect">
            <a:avLst/>
          </a:prstGeom>
        </p:spPr>
      </p:pic>
      <p:pic>
        <p:nvPicPr>
          <p:cNvPr id="6" name="Picture 5" descr="bladder_canc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193" y="3738980"/>
            <a:ext cx="4300887" cy="2908467"/>
          </a:xfrm>
          <a:prstGeom prst="rect">
            <a:avLst/>
          </a:prstGeom>
        </p:spPr>
      </p:pic>
      <p:pic>
        <p:nvPicPr>
          <p:cNvPr id="7" name="Picture 6" descr="thyroid_canc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0475"/>
            <a:ext cx="4412606" cy="3036196"/>
          </a:xfrm>
          <a:prstGeom prst="rect">
            <a:avLst/>
          </a:prstGeom>
        </p:spPr>
      </p:pic>
      <p:pic>
        <p:nvPicPr>
          <p:cNvPr id="8" name="Picture 7" descr="renal_diseas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74" y="3722048"/>
            <a:ext cx="3955019" cy="2956665"/>
          </a:xfrm>
          <a:prstGeom prst="rect">
            <a:avLst/>
          </a:prstGeom>
        </p:spPr>
      </p:pic>
      <p:sp>
        <p:nvSpPr>
          <p:cNvPr id="9" name="TextBox 8"/>
          <p:cNvSpPr txBox="1"/>
          <p:nvPr/>
        </p:nvSpPr>
        <p:spPr>
          <a:xfrm>
            <a:off x="714446" y="1606034"/>
            <a:ext cx="1573944" cy="369332"/>
          </a:xfrm>
          <a:prstGeom prst="rect">
            <a:avLst/>
          </a:prstGeom>
          <a:solidFill>
            <a:srgbClr val="F2EFC9"/>
          </a:solidFill>
          <a:ln>
            <a:solidFill>
              <a:schemeClr val="tx1"/>
            </a:solidFill>
          </a:ln>
        </p:spPr>
        <p:txBody>
          <a:bodyPr wrap="none" rtlCol="0">
            <a:spAutoFit/>
          </a:bodyPr>
          <a:lstStyle/>
          <a:p>
            <a:r>
              <a:rPr lang="en-US" dirty="0" smtClean="0"/>
              <a:t>Thyroid cancer</a:t>
            </a:r>
            <a:endParaRPr lang="en-US" dirty="0"/>
          </a:p>
        </p:txBody>
      </p:sp>
      <p:sp>
        <p:nvSpPr>
          <p:cNvPr id="10" name="TextBox 9"/>
          <p:cNvSpPr txBox="1"/>
          <p:nvPr/>
        </p:nvSpPr>
        <p:spPr>
          <a:xfrm>
            <a:off x="5715000" y="1580634"/>
            <a:ext cx="1008810" cy="369332"/>
          </a:xfrm>
          <a:prstGeom prst="rect">
            <a:avLst/>
          </a:prstGeom>
          <a:solidFill>
            <a:srgbClr val="F2EFC9"/>
          </a:solidFill>
          <a:ln>
            <a:solidFill>
              <a:schemeClr val="tx1"/>
            </a:solidFill>
          </a:ln>
        </p:spPr>
        <p:txBody>
          <a:bodyPr wrap="none" rtlCol="0">
            <a:spAutoFit/>
          </a:bodyPr>
          <a:lstStyle/>
          <a:p>
            <a:r>
              <a:rPr lang="en-US" dirty="0" smtClean="0"/>
              <a:t>Diabetes</a:t>
            </a:r>
            <a:endParaRPr lang="en-US" dirty="0"/>
          </a:p>
        </p:txBody>
      </p:sp>
      <p:sp>
        <p:nvSpPr>
          <p:cNvPr id="11" name="TextBox 10"/>
          <p:cNvSpPr txBox="1"/>
          <p:nvPr/>
        </p:nvSpPr>
        <p:spPr>
          <a:xfrm>
            <a:off x="5384800" y="4742934"/>
            <a:ext cx="1694883" cy="646331"/>
          </a:xfrm>
          <a:prstGeom prst="rect">
            <a:avLst/>
          </a:prstGeom>
          <a:solidFill>
            <a:srgbClr val="F2EFC9"/>
          </a:solidFill>
          <a:ln>
            <a:solidFill>
              <a:schemeClr val="tx1"/>
            </a:solidFill>
          </a:ln>
        </p:spPr>
        <p:txBody>
          <a:bodyPr wrap="none" rtlCol="0">
            <a:spAutoFit/>
          </a:bodyPr>
          <a:lstStyle/>
          <a:p>
            <a:r>
              <a:rPr lang="en-US" dirty="0" smtClean="0"/>
              <a:t>Urinary/bladder </a:t>
            </a:r>
          </a:p>
          <a:p>
            <a:r>
              <a:rPr lang="en-US" dirty="0" smtClean="0"/>
              <a:t>cancer</a:t>
            </a:r>
            <a:endParaRPr lang="en-US" dirty="0"/>
          </a:p>
        </p:txBody>
      </p:sp>
      <p:sp>
        <p:nvSpPr>
          <p:cNvPr id="12" name="TextBox 11"/>
          <p:cNvSpPr txBox="1"/>
          <p:nvPr/>
        </p:nvSpPr>
        <p:spPr>
          <a:xfrm>
            <a:off x="876300" y="4768502"/>
            <a:ext cx="1412090" cy="646331"/>
          </a:xfrm>
          <a:prstGeom prst="rect">
            <a:avLst/>
          </a:prstGeom>
          <a:solidFill>
            <a:srgbClr val="F2EFC9"/>
          </a:solidFill>
          <a:ln>
            <a:solidFill>
              <a:schemeClr val="tx1"/>
            </a:solidFill>
          </a:ln>
        </p:spPr>
        <p:txBody>
          <a:bodyPr wrap="none" rtlCol="0">
            <a:spAutoFit/>
          </a:bodyPr>
          <a:lstStyle/>
          <a:p>
            <a:r>
              <a:rPr lang="en-US" dirty="0" smtClean="0"/>
              <a:t>End stage </a:t>
            </a:r>
          </a:p>
          <a:p>
            <a:r>
              <a:rPr lang="en-US" dirty="0" smtClean="0"/>
              <a:t>renal disease</a:t>
            </a:r>
            <a:endParaRPr lang="en-US" dirty="0"/>
          </a:p>
        </p:txBody>
      </p:sp>
      <p:sp>
        <p:nvSpPr>
          <p:cNvPr id="13" name="TextBox 12"/>
          <p:cNvSpPr txBox="1"/>
          <p:nvPr/>
        </p:nvSpPr>
        <p:spPr>
          <a:xfrm>
            <a:off x="1063028" y="2172231"/>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In 2015, WHO declared glyphosate            a “</a:t>
            </a:r>
            <a:r>
              <a:rPr lang="en-US" sz="3200" dirty="0"/>
              <a:t>p</a:t>
            </a:r>
            <a:r>
              <a:rPr lang="en-US" sz="3200" dirty="0" smtClean="0"/>
              <a:t>robable carcinogen” </a:t>
            </a:r>
            <a:endParaRPr lang="en-US" sz="3200" dirty="0"/>
          </a:p>
        </p:txBody>
      </p:sp>
    </p:spTree>
    <p:extLst>
      <p:ext uri="{BB962C8B-B14F-4D97-AF65-F5344CB8AC3E}">
        <p14:creationId xmlns:p14="http://schemas.microsoft.com/office/powerpoint/2010/main" val="132234243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Quote from the Conclusion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“Although </a:t>
            </a:r>
            <a:r>
              <a:rPr lang="en-US" dirty="0"/>
              <a:t>correlation does not necessarily mean causation, when correlation coefficients of over 0.95 (with </a:t>
            </a:r>
            <a:r>
              <a:rPr lang="en-US" i="1" dirty="0"/>
              <a:t>p</a:t>
            </a:r>
            <a:r>
              <a:rPr lang="en-US" dirty="0"/>
              <a:t>-value significance levels less than 0.00001) are calculated for a list of diseases that can be directly linked to glyphosate, via its known biological effects, it would be imprudent not to consider causation as a plausible explanation</a:t>
            </a:r>
            <a:r>
              <a:rPr lang="en-US" dirty="0" smtClean="0"/>
              <a:t>.”</a:t>
            </a:r>
            <a:endParaRPr lang="en-US" dirty="0"/>
          </a:p>
          <a:p>
            <a:endParaRPr lang="en-US" dirty="0"/>
          </a:p>
        </p:txBody>
      </p:sp>
      <p:sp>
        <p:nvSpPr>
          <p:cNvPr id="5" name="TextBox 4"/>
          <p:cNvSpPr txBox="1"/>
          <p:nvPr/>
        </p:nvSpPr>
        <p:spPr>
          <a:xfrm>
            <a:off x="186267" y="5977467"/>
            <a:ext cx="6828737" cy="400110"/>
          </a:xfrm>
          <a:prstGeom prst="rect">
            <a:avLst/>
          </a:prstGeom>
          <a:noFill/>
        </p:spPr>
        <p:txBody>
          <a:bodyPr wrap="none" rtlCol="0">
            <a:spAutoFit/>
          </a:bodyPr>
          <a:lstStyle/>
          <a:p>
            <a:r>
              <a:rPr lang="en-US" sz="2000" dirty="0" smtClean="0">
                <a:solidFill>
                  <a:srgbClr val="FF0000"/>
                </a:solidFill>
              </a:rPr>
              <a:t>*</a:t>
            </a:r>
            <a:r>
              <a:rPr lang="en-US" sz="2000" dirty="0" smtClean="0"/>
              <a:t>NL Swanson et al. Journal of Organic Systems 9(2), 2014, p. 32, </a:t>
            </a:r>
            <a:endParaRPr lang="en-US" sz="2000" dirty="0"/>
          </a:p>
        </p:txBody>
      </p:sp>
    </p:spTree>
    <p:extLst>
      <p:ext uri="{BB962C8B-B14F-4D97-AF65-F5344CB8AC3E}">
        <p14:creationId xmlns:p14="http://schemas.microsoft.com/office/powerpoint/2010/main" val="8613912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Antibiotic Resistance</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E. coli develop resistance to glyphosate by overexpression of efflux pumps</a:t>
            </a:r>
            <a:r>
              <a:rPr lang="en-US" dirty="0" smtClean="0">
                <a:solidFill>
                  <a:srgbClr val="FF0000"/>
                </a:solidFill>
              </a:rPr>
              <a:t>*</a:t>
            </a:r>
          </a:p>
          <a:p>
            <a:r>
              <a:rPr lang="en-US" dirty="0" smtClean="0"/>
              <a:t>These pumps can also export multiple antibiotics </a:t>
            </a:r>
            <a:r>
              <a:rPr lang="en-US" dirty="0" smtClean="0">
                <a:sym typeface="Wingdings"/>
              </a:rPr>
              <a:t> antibiotic resistance</a:t>
            </a:r>
          </a:p>
          <a:p>
            <a:r>
              <a:rPr lang="en-US" dirty="0" smtClean="0"/>
              <a:t>These efflux pumps enable pathogens to adhere to and invade host cells</a:t>
            </a:r>
            <a:r>
              <a:rPr lang="en-US" dirty="0" smtClean="0">
                <a:solidFill>
                  <a:srgbClr val="FF0000"/>
                </a:solidFill>
              </a:rPr>
              <a:t>**</a:t>
            </a:r>
          </a:p>
          <a:p>
            <a:r>
              <a:rPr lang="en-US" dirty="0" smtClean="0"/>
              <a:t>Multiple gut pathogens could potentially develop multi-antibiotic resistance with chronic exposure to glyphosate</a:t>
            </a:r>
            <a:r>
              <a:rPr lang="en-US" dirty="0"/>
              <a:t/>
            </a:r>
            <a:br>
              <a:rPr lang="en-US" dirty="0"/>
            </a:br>
            <a:endParaRPr lang="en-US" dirty="0"/>
          </a:p>
          <a:p>
            <a:endParaRPr lang="en-US" dirty="0"/>
          </a:p>
        </p:txBody>
      </p:sp>
      <p:sp>
        <p:nvSpPr>
          <p:cNvPr id="4" name="TextBox 3"/>
          <p:cNvSpPr txBox="1"/>
          <p:nvPr/>
        </p:nvSpPr>
        <p:spPr>
          <a:xfrm>
            <a:off x="1676400" y="6024565"/>
            <a:ext cx="6637379" cy="400110"/>
          </a:xfrm>
          <a:prstGeom prst="rect">
            <a:avLst/>
          </a:prstGeom>
          <a:noFill/>
        </p:spPr>
        <p:txBody>
          <a:bodyPr wrap="none" rtlCol="0">
            <a:spAutoFit/>
          </a:bodyPr>
          <a:lstStyle/>
          <a:p>
            <a:r>
              <a:rPr lang="fr-FR" sz="2000" dirty="0">
                <a:solidFill>
                  <a:srgbClr val="FF0000"/>
                </a:solidFill>
              </a:rPr>
              <a:t>*</a:t>
            </a:r>
            <a:r>
              <a:rPr lang="fr-FR" sz="2000" dirty="0"/>
              <a:t>JM Staub et al. J </a:t>
            </a:r>
            <a:r>
              <a:rPr lang="fr-FR" sz="2000" dirty="0" err="1"/>
              <a:t>Ind</a:t>
            </a:r>
            <a:r>
              <a:rPr lang="fr-FR" sz="2000" dirty="0"/>
              <a:t> </a:t>
            </a:r>
            <a:r>
              <a:rPr lang="fr-FR" sz="2000" dirty="0" err="1"/>
              <a:t>Microbiol</a:t>
            </a:r>
            <a:r>
              <a:rPr lang="fr-FR" sz="2000" dirty="0"/>
              <a:t> </a:t>
            </a:r>
            <a:r>
              <a:rPr lang="fr-FR" sz="2000" dirty="0" err="1"/>
              <a:t>Biotechnol</a:t>
            </a:r>
            <a:r>
              <a:rPr lang="fr-FR" sz="2000" dirty="0"/>
              <a:t> (2012) 39:641–647</a:t>
            </a:r>
            <a:endParaRPr lang="en-US" sz="2000" dirty="0"/>
          </a:p>
        </p:txBody>
      </p:sp>
      <p:sp>
        <p:nvSpPr>
          <p:cNvPr id="5" name="TextBox 4"/>
          <p:cNvSpPr txBox="1"/>
          <p:nvPr/>
        </p:nvSpPr>
        <p:spPr>
          <a:xfrm>
            <a:off x="2082800" y="6341607"/>
            <a:ext cx="5181777" cy="400110"/>
          </a:xfrm>
          <a:prstGeom prst="rect">
            <a:avLst/>
          </a:prstGeom>
          <a:noFill/>
        </p:spPr>
        <p:txBody>
          <a:bodyPr wrap="none" rtlCol="0">
            <a:spAutoFit/>
          </a:bodyPr>
          <a:lstStyle/>
          <a:p>
            <a:r>
              <a:rPr lang="en-US" sz="2000" dirty="0">
                <a:solidFill>
                  <a:srgbClr val="FF0000"/>
                </a:solidFill>
              </a:rPr>
              <a:t>**</a:t>
            </a:r>
            <a:r>
              <a:rPr lang="en-US" sz="2000" dirty="0"/>
              <a:t>LJV </a:t>
            </a:r>
            <a:r>
              <a:rPr lang="en-US" sz="2000" dirty="0" err="1"/>
              <a:t>Piddock</a:t>
            </a:r>
            <a:r>
              <a:rPr lang="en-US" sz="2000" dirty="0"/>
              <a:t>, Nature Reviews 2006;4:629-636.</a:t>
            </a:r>
          </a:p>
        </p:txBody>
      </p:sp>
    </p:spTree>
    <p:extLst>
      <p:ext uri="{BB962C8B-B14F-4D97-AF65-F5344CB8AC3E}">
        <p14:creationId xmlns:p14="http://schemas.microsoft.com/office/powerpoint/2010/main" val="229890143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224681" y="2668511"/>
            <a:ext cx="669474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in Proteins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314047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If Glyphosate Could Insert Itself Into Protein Synthesis???</a:t>
            </a:r>
            <a:endParaRPr lang="en-US" b="1" dirty="0"/>
          </a:p>
        </p:txBody>
      </p:sp>
      <p:sp>
        <p:nvSpPr>
          <p:cNvPr id="5" name="Rectangle 4"/>
          <p:cNvSpPr/>
          <p:nvPr/>
        </p:nvSpPr>
        <p:spPr>
          <a:xfrm>
            <a:off x="4402648" y="41169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92115" y="40915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64649" y="406399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249" y="408304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75849" y="4099979"/>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10507" y="3555996"/>
            <a:ext cx="607859" cy="369332"/>
          </a:xfrm>
          <a:prstGeom prst="rect">
            <a:avLst/>
          </a:prstGeom>
          <a:solidFill>
            <a:srgbClr val="FFFFFF"/>
          </a:solidFill>
        </p:spPr>
        <p:txBody>
          <a:bodyPr wrap="none" rtlCol="0">
            <a:spAutoFit/>
          </a:bodyPr>
          <a:lstStyle/>
          <a:p>
            <a:r>
              <a:rPr lang="en-US" dirty="0" smtClean="0"/>
              <a:t>GGC</a:t>
            </a:r>
            <a:endParaRPr lang="en-US" dirty="0"/>
          </a:p>
        </p:txBody>
      </p:sp>
      <p:pic>
        <p:nvPicPr>
          <p:cNvPr id="11" name="Picture 10"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198" y="1650067"/>
            <a:ext cx="2374900" cy="1739900"/>
          </a:xfrm>
          <a:prstGeom prst="rect">
            <a:avLst/>
          </a:prstGeom>
        </p:spPr>
      </p:pic>
      <p:sp>
        <p:nvSpPr>
          <p:cNvPr id="12" name="TextBox 11"/>
          <p:cNvSpPr txBox="1"/>
          <p:nvPr/>
        </p:nvSpPr>
        <p:spPr>
          <a:xfrm>
            <a:off x="3418774" y="3965597"/>
            <a:ext cx="776963" cy="369332"/>
          </a:xfrm>
          <a:prstGeom prst="rect">
            <a:avLst/>
          </a:prstGeom>
          <a:solidFill>
            <a:srgbClr val="FFFFFF"/>
          </a:solidFill>
        </p:spPr>
        <p:txBody>
          <a:bodyPr wrap="none" rtlCol="0">
            <a:spAutoFit/>
          </a:bodyPr>
          <a:lstStyle/>
          <a:p>
            <a:r>
              <a:rPr lang="en-US" dirty="0" smtClean="0"/>
              <a:t>mRNA</a:t>
            </a:r>
            <a:endParaRPr lang="en-US" dirty="0"/>
          </a:p>
        </p:txBody>
      </p:sp>
      <p:cxnSp>
        <p:nvCxnSpPr>
          <p:cNvPr id="15" name="Straight Arrow Connector 14"/>
          <p:cNvCxnSpPr>
            <a:stCxn id="10" idx="2"/>
          </p:cNvCxnSpPr>
          <p:nvPr/>
        </p:nvCxnSpPr>
        <p:spPr>
          <a:xfrm>
            <a:off x="5314437" y="3925328"/>
            <a:ext cx="28012" cy="291068"/>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49659" y="2395547"/>
            <a:ext cx="1549222" cy="461665"/>
          </a:xfrm>
          <a:prstGeom prst="rect">
            <a:avLst/>
          </a:prstGeom>
          <a:solidFill>
            <a:srgbClr val="FFFFFF"/>
          </a:solidFill>
        </p:spPr>
        <p:txBody>
          <a:bodyPr wrap="none" rtlCol="0">
            <a:spAutoFit/>
          </a:bodyPr>
          <a:lstStyle/>
          <a:p>
            <a:r>
              <a:rPr lang="en-US" sz="2400" dirty="0" smtClean="0"/>
              <a:t>glyphosate</a:t>
            </a:r>
            <a:endParaRPr lang="en-US" sz="2400" dirty="0"/>
          </a:p>
        </p:txBody>
      </p:sp>
      <p:sp>
        <p:nvSpPr>
          <p:cNvPr id="43" name="TextBox 42"/>
          <p:cNvSpPr txBox="1"/>
          <p:nvPr/>
        </p:nvSpPr>
        <p:spPr>
          <a:xfrm>
            <a:off x="3898881" y="4552430"/>
            <a:ext cx="892154" cy="369332"/>
          </a:xfrm>
          <a:prstGeom prst="rect">
            <a:avLst/>
          </a:prstGeom>
          <a:noFill/>
          <a:ln>
            <a:solidFill>
              <a:schemeClr val="tx1"/>
            </a:solidFill>
          </a:ln>
        </p:spPr>
        <p:txBody>
          <a:bodyPr wrap="none" rtlCol="0">
            <a:spAutoFit/>
          </a:bodyPr>
          <a:lstStyle/>
          <a:p>
            <a:r>
              <a:rPr lang="en-US" dirty="0" smtClean="0"/>
              <a:t>Alanine</a:t>
            </a:r>
            <a:endParaRPr lang="en-US" dirty="0"/>
          </a:p>
        </p:txBody>
      </p:sp>
      <p:sp>
        <p:nvSpPr>
          <p:cNvPr id="44" name="TextBox 43"/>
          <p:cNvSpPr txBox="1"/>
          <p:nvPr/>
        </p:nvSpPr>
        <p:spPr>
          <a:xfrm>
            <a:off x="4916528" y="4564614"/>
            <a:ext cx="848196" cy="369332"/>
          </a:xfrm>
          <a:prstGeom prst="rect">
            <a:avLst/>
          </a:prstGeom>
          <a:noFill/>
          <a:ln>
            <a:solidFill>
              <a:schemeClr val="tx1"/>
            </a:solidFill>
          </a:ln>
        </p:spPr>
        <p:txBody>
          <a:bodyPr wrap="none" rtlCol="0">
            <a:spAutoFit/>
          </a:bodyPr>
          <a:lstStyle/>
          <a:p>
            <a:r>
              <a:rPr lang="en-US" dirty="0" err="1" smtClean="0"/>
              <a:t>Proline</a:t>
            </a:r>
            <a:endParaRPr lang="en-US" dirty="0"/>
          </a:p>
        </p:txBody>
      </p:sp>
      <p:sp>
        <p:nvSpPr>
          <p:cNvPr id="45" name="TextBox 44"/>
          <p:cNvSpPr txBox="1"/>
          <p:nvPr/>
        </p:nvSpPr>
        <p:spPr>
          <a:xfrm>
            <a:off x="2560997" y="4545564"/>
            <a:ext cx="1245052" cy="369332"/>
          </a:xfrm>
          <a:prstGeom prst="rect">
            <a:avLst/>
          </a:prstGeom>
          <a:noFill/>
          <a:ln>
            <a:solidFill>
              <a:schemeClr val="tx1"/>
            </a:solidFill>
          </a:ln>
        </p:spPr>
        <p:txBody>
          <a:bodyPr wrap="none" rtlCol="0">
            <a:spAutoFit/>
          </a:bodyPr>
          <a:lstStyle/>
          <a:p>
            <a:r>
              <a:rPr lang="en-US" dirty="0" smtClean="0"/>
              <a:t>Glyphosate</a:t>
            </a:r>
            <a:endParaRPr lang="en-US" dirty="0"/>
          </a:p>
        </p:txBody>
      </p:sp>
      <p:sp>
        <p:nvSpPr>
          <p:cNvPr id="46" name="Freeform 45"/>
          <p:cNvSpPr/>
          <p:nvPr/>
        </p:nvSpPr>
        <p:spPr>
          <a:xfrm>
            <a:off x="2759431" y="3155946"/>
            <a:ext cx="637800" cy="1289050"/>
          </a:xfrm>
          <a:custGeom>
            <a:avLst/>
            <a:gdLst>
              <a:gd name="connsiteX0" fmla="*/ 637800 w 637800"/>
              <a:gd name="connsiteY0" fmla="*/ 0 h 1289050"/>
              <a:gd name="connsiteX1" fmla="*/ 2800 w 637800"/>
              <a:gd name="connsiteY1" fmla="*/ 552450 h 1289050"/>
              <a:gd name="connsiteX2" fmla="*/ 390150 w 637800"/>
              <a:gd name="connsiteY2" fmla="*/ 1289050 h 1289050"/>
            </a:gdLst>
            <a:ahLst/>
            <a:cxnLst>
              <a:cxn ang="0">
                <a:pos x="connsiteX0" y="connsiteY0"/>
              </a:cxn>
              <a:cxn ang="0">
                <a:pos x="connsiteX1" y="connsiteY1"/>
              </a:cxn>
              <a:cxn ang="0">
                <a:pos x="connsiteX2" y="connsiteY2"/>
              </a:cxn>
            </a:cxnLst>
            <a:rect l="l" t="t" r="r" b="b"/>
            <a:pathLst>
              <a:path w="637800" h="1289050">
                <a:moveTo>
                  <a:pt x="637800" y="0"/>
                </a:moveTo>
                <a:cubicBezTo>
                  <a:pt x="340937" y="168804"/>
                  <a:pt x="44075" y="337608"/>
                  <a:pt x="2800" y="552450"/>
                </a:cubicBezTo>
                <a:cubicBezTo>
                  <a:pt x="-38475" y="767292"/>
                  <a:pt x="390150" y="1289050"/>
                  <a:pt x="390150" y="128905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Content Placeholder 46"/>
          <p:cNvSpPr>
            <a:spLocks noGrp="1"/>
          </p:cNvSpPr>
          <p:nvPr>
            <p:ph idx="1"/>
          </p:nvPr>
        </p:nvSpPr>
        <p:spPr>
          <a:xfrm>
            <a:off x="602174" y="5216190"/>
            <a:ext cx="8229600" cy="1003281"/>
          </a:xfrm>
        </p:spPr>
        <p:txBody>
          <a:bodyPr>
            <a:normAutofit lnSpcReduction="10000"/>
          </a:bodyPr>
          <a:lstStyle/>
          <a:p>
            <a:pPr marL="0" indent="0" algn="ctr">
              <a:buNone/>
            </a:pPr>
            <a:r>
              <a:rPr lang="en-US" dirty="0" smtClean="0"/>
              <a:t>Any proteins with conserved glycine residues are likely to be affected in a major way</a:t>
            </a:r>
            <a:endParaRPr lang="en-US" dirty="0"/>
          </a:p>
        </p:txBody>
      </p:sp>
      <p:sp>
        <p:nvSpPr>
          <p:cNvPr id="48" name="TextBox 47"/>
          <p:cNvSpPr txBox="1"/>
          <p:nvPr/>
        </p:nvSpPr>
        <p:spPr>
          <a:xfrm>
            <a:off x="5875849" y="4378122"/>
            <a:ext cx="634734" cy="523220"/>
          </a:xfrm>
          <a:prstGeom prst="rect">
            <a:avLst/>
          </a:prstGeom>
          <a:noFill/>
        </p:spPr>
        <p:txBody>
          <a:bodyPr wrap="none" rtlCol="0">
            <a:spAutoFit/>
          </a:bodyPr>
          <a:lstStyle/>
          <a:p>
            <a:r>
              <a:rPr lang="en-US" sz="2800" b="1" dirty="0" smtClean="0"/>
              <a:t>. . .</a:t>
            </a:r>
            <a:endParaRPr lang="en-US" sz="2800" b="1" dirty="0"/>
          </a:p>
        </p:txBody>
      </p:sp>
      <p:sp>
        <p:nvSpPr>
          <p:cNvPr id="49" name="TextBox 48"/>
          <p:cNvSpPr txBox="1"/>
          <p:nvPr/>
        </p:nvSpPr>
        <p:spPr>
          <a:xfrm>
            <a:off x="6231449" y="3903071"/>
            <a:ext cx="634734" cy="523220"/>
          </a:xfrm>
          <a:prstGeom prst="rect">
            <a:avLst/>
          </a:prstGeom>
          <a:noFill/>
        </p:spPr>
        <p:txBody>
          <a:bodyPr wrap="none" rtlCol="0">
            <a:spAutoFit/>
          </a:bodyPr>
          <a:lstStyle/>
          <a:p>
            <a:r>
              <a:rPr lang="en-US" sz="2800" b="1" dirty="0" smtClean="0"/>
              <a:t>. . .</a:t>
            </a:r>
            <a:endParaRPr lang="en-US" sz="2800" b="1" dirty="0"/>
          </a:p>
        </p:txBody>
      </p:sp>
      <p:grpSp>
        <p:nvGrpSpPr>
          <p:cNvPr id="51" name="Group 50"/>
          <p:cNvGrpSpPr/>
          <p:nvPr/>
        </p:nvGrpSpPr>
        <p:grpSpPr>
          <a:xfrm>
            <a:off x="4348674" y="2926125"/>
            <a:ext cx="993775" cy="822539"/>
            <a:chOff x="4348674" y="2926125"/>
            <a:chExt cx="993775" cy="822539"/>
          </a:xfrm>
        </p:grpSpPr>
        <p:sp>
          <p:nvSpPr>
            <p:cNvPr id="21" name="Freeform 20"/>
            <p:cNvSpPr/>
            <p:nvPr/>
          </p:nvSpPr>
          <p:spPr>
            <a:xfrm>
              <a:off x="4348674" y="2926125"/>
              <a:ext cx="558800" cy="555839"/>
            </a:xfrm>
            <a:custGeom>
              <a:avLst/>
              <a:gdLst>
                <a:gd name="connsiteX0" fmla="*/ 25400 w 558800"/>
                <a:gd name="connsiteY0" fmla="*/ 9975 h 555839"/>
                <a:gd name="connsiteX1" fmla="*/ 0 w 558800"/>
                <a:gd name="connsiteY1" fmla="*/ 86175 h 555839"/>
                <a:gd name="connsiteX2" fmla="*/ 25400 w 558800"/>
                <a:gd name="connsiteY2" fmla="*/ 187775 h 555839"/>
                <a:gd name="connsiteX3" fmla="*/ 76200 w 558800"/>
                <a:gd name="connsiteY3" fmla="*/ 257625 h 555839"/>
                <a:gd name="connsiteX4" fmla="*/ 82550 w 558800"/>
                <a:gd name="connsiteY4" fmla="*/ 340175 h 555839"/>
                <a:gd name="connsiteX5" fmla="*/ 50800 w 558800"/>
                <a:gd name="connsiteY5" fmla="*/ 448125 h 555839"/>
                <a:gd name="connsiteX6" fmla="*/ 57150 w 558800"/>
                <a:gd name="connsiteY6" fmla="*/ 537025 h 555839"/>
                <a:gd name="connsiteX7" fmla="*/ 127000 w 558800"/>
                <a:gd name="connsiteY7" fmla="*/ 549725 h 555839"/>
                <a:gd name="connsiteX8" fmla="*/ 254000 w 558800"/>
                <a:gd name="connsiteY8" fmla="*/ 460825 h 555839"/>
                <a:gd name="connsiteX9" fmla="*/ 393700 w 558800"/>
                <a:gd name="connsiteY9" fmla="*/ 283025 h 555839"/>
                <a:gd name="connsiteX10" fmla="*/ 520700 w 558800"/>
                <a:gd name="connsiteY10" fmla="*/ 156025 h 555839"/>
                <a:gd name="connsiteX11" fmla="*/ 558800 w 558800"/>
                <a:gd name="connsiteY11" fmla="*/ 73475 h 555839"/>
                <a:gd name="connsiteX12" fmla="*/ 520700 w 558800"/>
                <a:gd name="connsiteY12" fmla="*/ 3625 h 555839"/>
                <a:gd name="connsiteX13" fmla="*/ 425450 w 558800"/>
                <a:gd name="connsiteY13" fmla="*/ 22675 h 555839"/>
                <a:gd name="connsiteX14" fmla="*/ 304800 w 558800"/>
                <a:gd name="connsiteY14" fmla="*/ 98875 h 555839"/>
                <a:gd name="connsiteX15" fmla="*/ 165100 w 558800"/>
                <a:gd name="connsiteY15" fmla="*/ 35375 h 555839"/>
                <a:gd name="connsiteX16" fmla="*/ 76200 w 558800"/>
                <a:gd name="connsiteY16" fmla="*/ 3625 h 555839"/>
                <a:gd name="connsiteX17" fmla="*/ 25400 w 558800"/>
                <a:gd name="connsiteY17" fmla="*/ 9975 h 5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0" h="555839">
                  <a:moveTo>
                    <a:pt x="25400" y="9975"/>
                  </a:moveTo>
                  <a:cubicBezTo>
                    <a:pt x="12700" y="23733"/>
                    <a:pt x="0" y="56542"/>
                    <a:pt x="0" y="86175"/>
                  </a:cubicBezTo>
                  <a:cubicBezTo>
                    <a:pt x="0" y="115808"/>
                    <a:pt x="12700" y="159200"/>
                    <a:pt x="25400" y="187775"/>
                  </a:cubicBezTo>
                  <a:cubicBezTo>
                    <a:pt x="38100" y="216350"/>
                    <a:pt x="66675" y="232225"/>
                    <a:pt x="76200" y="257625"/>
                  </a:cubicBezTo>
                  <a:cubicBezTo>
                    <a:pt x="85725" y="283025"/>
                    <a:pt x="86783" y="308425"/>
                    <a:pt x="82550" y="340175"/>
                  </a:cubicBezTo>
                  <a:cubicBezTo>
                    <a:pt x="78317" y="371925"/>
                    <a:pt x="55033" y="415317"/>
                    <a:pt x="50800" y="448125"/>
                  </a:cubicBezTo>
                  <a:cubicBezTo>
                    <a:pt x="46567" y="480933"/>
                    <a:pt x="44450" y="520092"/>
                    <a:pt x="57150" y="537025"/>
                  </a:cubicBezTo>
                  <a:cubicBezTo>
                    <a:pt x="69850" y="553958"/>
                    <a:pt x="94192" y="562425"/>
                    <a:pt x="127000" y="549725"/>
                  </a:cubicBezTo>
                  <a:cubicBezTo>
                    <a:pt x="159808" y="537025"/>
                    <a:pt x="209550" y="505275"/>
                    <a:pt x="254000" y="460825"/>
                  </a:cubicBezTo>
                  <a:cubicBezTo>
                    <a:pt x="298450" y="416375"/>
                    <a:pt x="349250" y="333825"/>
                    <a:pt x="393700" y="283025"/>
                  </a:cubicBezTo>
                  <a:cubicBezTo>
                    <a:pt x="438150" y="232225"/>
                    <a:pt x="493183" y="190950"/>
                    <a:pt x="520700" y="156025"/>
                  </a:cubicBezTo>
                  <a:cubicBezTo>
                    <a:pt x="548217" y="121100"/>
                    <a:pt x="558800" y="98875"/>
                    <a:pt x="558800" y="73475"/>
                  </a:cubicBezTo>
                  <a:cubicBezTo>
                    <a:pt x="558800" y="48075"/>
                    <a:pt x="542925" y="12092"/>
                    <a:pt x="520700" y="3625"/>
                  </a:cubicBezTo>
                  <a:cubicBezTo>
                    <a:pt x="498475" y="-4842"/>
                    <a:pt x="461433" y="6800"/>
                    <a:pt x="425450" y="22675"/>
                  </a:cubicBezTo>
                  <a:cubicBezTo>
                    <a:pt x="389467" y="38550"/>
                    <a:pt x="348192" y="96758"/>
                    <a:pt x="304800" y="98875"/>
                  </a:cubicBezTo>
                  <a:cubicBezTo>
                    <a:pt x="261408" y="100992"/>
                    <a:pt x="203200" y="51250"/>
                    <a:pt x="165100" y="35375"/>
                  </a:cubicBezTo>
                  <a:cubicBezTo>
                    <a:pt x="127000" y="19500"/>
                    <a:pt x="98425" y="7858"/>
                    <a:pt x="76200" y="3625"/>
                  </a:cubicBezTo>
                  <a:cubicBezTo>
                    <a:pt x="53975" y="-608"/>
                    <a:pt x="38100" y="-3783"/>
                    <a:pt x="25400" y="997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4513774" y="3382481"/>
              <a:ext cx="311150" cy="366183"/>
              <a:chOff x="1949450" y="3843867"/>
              <a:chExt cx="311150" cy="366183"/>
            </a:xfrm>
          </p:grpSpPr>
          <p:sp>
            <p:nvSpPr>
              <p:cNvPr id="24" name="Oval 23"/>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761424" y="3165523"/>
              <a:ext cx="311150" cy="366183"/>
              <a:chOff x="1949450" y="3843867"/>
              <a:chExt cx="311150" cy="366183"/>
            </a:xfrm>
          </p:grpSpPr>
          <p:sp>
            <p:nvSpPr>
              <p:cNvPr id="30" name="Oval 29"/>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999549" y="2959174"/>
              <a:ext cx="342900" cy="366183"/>
              <a:chOff x="1917700" y="3843867"/>
              <a:chExt cx="342900" cy="366183"/>
            </a:xfrm>
          </p:grpSpPr>
          <p:sp>
            <p:nvSpPr>
              <p:cNvPr id="33" name="Oval 32"/>
              <p:cNvSpPr/>
              <p:nvPr/>
            </p:nvSpPr>
            <p:spPr>
              <a:xfrm>
                <a:off x="191770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flipV="1">
              <a:off x="4716974" y="3547580"/>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66057" y="3314821"/>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018460" y="2697753"/>
            <a:ext cx="2199040" cy="461665"/>
          </a:xfrm>
          <a:prstGeom prst="rect">
            <a:avLst/>
          </a:prstGeom>
          <a:noFill/>
        </p:spPr>
        <p:txBody>
          <a:bodyPr wrap="none" rtlCol="0">
            <a:spAutoFit/>
          </a:bodyPr>
          <a:lstStyle/>
          <a:p>
            <a:r>
              <a:rPr lang="en-US" sz="2400" dirty="0" smtClean="0"/>
              <a:t>Code for glycine</a:t>
            </a:r>
            <a:endParaRPr lang="en-US" sz="2400" dirty="0"/>
          </a:p>
        </p:txBody>
      </p:sp>
      <p:sp>
        <p:nvSpPr>
          <p:cNvPr id="4" name="Freeform 3"/>
          <p:cNvSpPr/>
          <p:nvPr/>
        </p:nvSpPr>
        <p:spPr>
          <a:xfrm>
            <a:off x="5327200" y="3104844"/>
            <a:ext cx="1711056" cy="546876"/>
          </a:xfrm>
          <a:custGeom>
            <a:avLst/>
            <a:gdLst>
              <a:gd name="connsiteX0" fmla="*/ 1711056 w 1711056"/>
              <a:gd name="connsiteY0" fmla="*/ 0 h 546876"/>
              <a:gd name="connsiteX1" fmla="*/ 282237 w 1711056"/>
              <a:gd name="connsiteY1" fmla="*/ 264618 h 546876"/>
              <a:gd name="connsiteX2" fmla="*/ 1 w 1711056"/>
              <a:gd name="connsiteY2" fmla="*/ 546876 h 546876"/>
            </a:gdLst>
            <a:ahLst/>
            <a:cxnLst>
              <a:cxn ang="0">
                <a:pos x="connsiteX0" y="connsiteY0"/>
              </a:cxn>
              <a:cxn ang="0">
                <a:pos x="connsiteX1" y="connsiteY1"/>
              </a:cxn>
              <a:cxn ang="0">
                <a:pos x="connsiteX2" y="connsiteY2"/>
              </a:cxn>
            </a:cxnLst>
            <a:rect l="l" t="t" r="r" b="b"/>
            <a:pathLst>
              <a:path w="1711056" h="546876">
                <a:moveTo>
                  <a:pt x="1711056" y="0"/>
                </a:moveTo>
                <a:cubicBezTo>
                  <a:pt x="1139234" y="86736"/>
                  <a:pt x="567413" y="173472"/>
                  <a:pt x="282237" y="264618"/>
                </a:cubicBezTo>
                <a:cubicBezTo>
                  <a:pt x="-2939" y="355764"/>
                  <a:pt x="1" y="546876"/>
                  <a:pt x="1" y="546876"/>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85899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5" grpId="0" animBg="1"/>
      <p:bldP spid="4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If Glyphosate Could Insert Itself Into Protein Synthesis???</a:t>
            </a:r>
            <a:endParaRPr lang="en-US" b="1" dirty="0"/>
          </a:p>
        </p:txBody>
      </p:sp>
      <p:sp>
        <p:nvSpPr>
          <p:cNvPr id="5" name="Rectangle 4"/>
          <p:cNvSpPr/>
          <p:nvPr/>
        </p:nvSpPr>
        <p:spPr>
          <a:xfrm>
            <a:off x="4402648" y="41169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92115" y="40915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64649" y="406399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249" y="408304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75849" y="4099979"/>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10507" y="3555996"/>
            <a:ext cx="607859" cy="369332"/>
          </a:xfrm>
          <a:prstGeom prst="rect">
            <a:avLst/>
          </a:prstGeom>
          <a:solidFill>
            <a:srgbClr val="FFFFFF"/>
          </a:solidFill>
        </p:spPr>
        <p:txBody>
          <a:bodyPr wrap="none" rtlCol="0">
            <a:spAutoFit/>
          </a:bodyPr>
          <a:lstStyle/>
          <a:p>
            <a:r>
              <a:rPr lang="en-US" dirty="0" smtClean="0"/>
              <a:t>GGC</a:t>
            </a:r>
            <a:endParaRPr lang="en-US" dirty="0"/>
          </a:p>
        </p:txBody>
      </p:sp>
      <p:pic>
        <p:nvPicPr>
          <p:cNvPr id="11" name="Picture 10"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198" y="1650067"/>
            <a:ext cx="2374900" cy="1739900"/>
          </a:xfrm>
          <a:prstGeom prst="rect">
            <a:avLst/>
          </a:prstGeom>
        </p:spPr>
      </p:pic>
      <p:sp>
        <p:nvSpPr>
          <p:cNvPr id="12" name="TextBox 11"/>
          <p:cNvSpPr txBox="1"/>
          <p:nvPr/>
        </p:nvSpPr>
        <p:spPr>
          <a:xfrm>
            <a:off x="3418774" y="3965597"/>
            <a:ext cx="776963" cy="369332"/>
          </a:xfrm>
          <a:prstGeom prst="rect">
            <a:avLst/>
          </a:prstGeom>
          <a:solidFill>
            <a:srgbClr val="FFFFFF"/>
          </a:solidFill>
        </p:spPr>
        <p:txBody>
          <a:bodyPr wrap="none" rtlCol="0">
            <a:spAutoFit/>
          </a:bodyPr>
          <a:lstStyle/>
          <a:p>
            <a:r>
              <a:rPr lang="en-US" dirty="0" smtClean="0"/>
              <a:t>mRNA</a:t>
            </a:r>
            <a:endParaRPr lang="en-US" dirty="0"/>
          </a:p>
        </p:txBody>
      </p:sp>
      <p:cxnSp>
        <p:nvCxnSpPr>
          <p:cNvPr id="15" name="Straight Arrow Connector 14"/>
          <p:cNvCxnSpPr>
            <a:stCxn id="10" idx="2"/>
          </p:cNvCxnSpPr>
          <p:nvPr/>
        </p:nvCxnSpPr>
        <p:spPr>
          <a:xfrm>
            <a:off x="5314437" y="3925328"/>
            <a:ext cx="28012" cy="291068"/>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49659" y="2395547"/>
            <a:ext cx="1549222" cy="461665"/>
          </a:xfrm>
          <a:prstGeom prst="rect">
            <a:avLst/>
          </a:prstGeom>
          <a:solidFill>
            <a:srgbClr val="FFFFFF"/>
          </a:solidFill>
        </p:spPr>
        <p:txBody>
          <a:bodyPr wrap="none" rtlCol="0">
            <a:spAutoFit/>
          </a:bodyPr>
          <a:lstStyle/>
          <a:p>
            <a:r>
              <a:rPr lang="en-US" sz="2400" dirty="0" smtClean="0"/>
              <a:t>glyphosate</a:t>
            </a:r>
            <a:endParaRPr lang="en-US" sz="2400" dirty="0"/>
          </a:p>
        </p:txBody>
      </p:sp>
      <p:sp>
        <p:nvSpPr>
          <p:cNvPr id="43" name="TextBox 42"/>
          <p:cNvSpPr txBox="1"/>
          <p:nvPr/>
        </p:nvSpPr>
        <p:spPr>
          <a:xfrm>
            <a:off x="3898881" y="4552430"/>
            <a:ext cx="892154" cy="369332"/>
          </a:xfrm>
          <a:prstGeom prst="rect">
            <a:avLst/>
          </a:prstGeom>
          <a:noFill/>
          <a:ln>
            <a:solidFill>
              <a:schemeClr val="tx1"/>
            </a:solidFill>
          </a:ln>
        </p:spPr>
        <p:txBody>
          <a:bodyPr wrap="none" rtlCol="0">
            <a:spAutoFit/>
          </a:bodyPr>
          <a:lstStyle/>
          <a:p>
            <a:r>
              <a:rPr lang="en-US" dirty="0" smtClean="0"/>
              <a:t>Alanine</a:t>
            </a:r>
            <a:endParaRPr lang="en-US" dirty="0"/>
          </a:p>
        </p:txBody>
      </p:sp>
      <p:sp>
        <p:nvSpPr>
          <p:cNvPr id="44" name="TextBox 43"/>
          <p:cNvSpPr txBox="1"/>
          <p:nvPr/>
        </p:nvSpPr>
        <p:spPr>
          <a:xfrm>
            <a:off x="4916528" y="4564614"/>
            <a:ext cx="848196" cy="369332"/>
          </a:xfrm>
          <a:prstGeom prst="rect">
            <a:avLst/>
          </a:prstGeom>
          <a:noFill/>
          <a:ln>
            <a:solidFill>
              <a:schemeClr val="tx1"/>
            </a:solidFill>
          </a:ln>
        </p:spPr>
        <p:txBody>
          <a:bodyPr wrap="none" rtlCol="0">
            <a:spAutoFit/>
          </a:bodyPr>
          <a:lstStyle/>
          <a:p>
            <a:r>
              <a:rPr lang="en-US" dirty="0" err="1" smtClean="0"/>
              <a:t>Proline</a:t>
            </a:r>
            <a:endParaRPr lang="en-US" dirty="0"/>
          </a:p>
        </p:txBody>
      </p:sp>
      <p:sp>
        <p:nvSpPr>
          <p:cNvPr id="45" name="TextBox 44"/>
          <p:cNvSpPr txBox="1"/>
          <p:nvPr/>
        </p:nvSpPr>
        <p:spPr>
          <a:xfrm>
            <a:off x="2560997" y="4545564"/>
            <a:ext cx="1245052" cy="369332"/>
          </a:xfrm>
          <a:prstGeom prst="rect">
            <a:avLst/>
          </a:prstGeom>
          <a:noFill/>
          <a:ln>
            <a:solidFill>
              <a:schemeClr val="tx1"/>
            </a:solidFill>
          </a:ln>
        </p:spPr>
        <p:txBody>
          <a:bodyPr wrap="none" rtlCol="0">
            <a:spAutoFit/>
          </a:bodyPr>
          <a:lstStyle/>
          <a:p>
            <a:r>
              <a:rPr lang="en-US" dirty="0" smtClean="0"/>
              <a:t>Glyphosate</a:t>
            </a:r>
            <a:endParaRPr lang="en-US" dirty="0"/>
          </a:p>
        </p:txBody>
      </p:sp>
      <p:sp>
        <p:nvSpPr>
          <p:cNvPr id="46" name="Freeform 45"/>
          <p:cNvSpPr/>
          <p:nvPr/>
        </p:nvSpPr>
        <p:spPr>
          <a:xfrm>
            <a:off x="2759431" y="3155946"/>
            <a:ext cx="637800" cy="1289050"/>
          </a:xfrm>
          <a:custGeom>
            <a:avLst/>
            <a:gdLst>
              <a:gd name="connsiteX0" fmla="*/ 637800 w 637800"/>
              <a:gd name="connsiteY0" fmla="*/ 0 h 1289050"/>
              <a:gd name="connsiteX1" fmla="*/ 2800 w 637800"/>
              <a:gd name="connsiteY1" fmla="*/ 552450 h 1289050"/>
              <a:gd name="connsiteX2" fmla="*/ 390150 w 637800"/>
              <a:gd name="connsiteY2" fmla="*/ 1289050 h 1289050"/>
            </a:gdLst>
            <a:ahLst/>
            <a:cxnLst>
              <a:cxn ang="0">
                <a:pos x="connsiteX0" y="connsiteY0"/>
              </a:cxn>
              <a:cxn ang="0">
                <a:pos x="connsiteX1" y="connsiteY1"/>
              </a:cxn>
              <a:cxn ang="0">
                <a:pos x="connsiteX2" y="connsiteY2"/>
              </a:cxn>
            </a:cxnLst>
            <a:rect l="l" t="t" r="r" b="b"/>
            <a:pathLst>
              <a:path w="637800" h="1289050">
                <a:moveTo>
                  <a:pt x="637800" y="0"/>
                </a:moveTo>
                <a:cubicBezTo>
                  <a:pt x="340937" y="168804"/>
                  <a:pt x="44075" y="337608"/>
                  <a:pt x="2800" y="552450"/>
                </a:cubicBezTo>
                <a:cubicBezTo>
                  <a:pt x="-38475" y="767292"/>
                  <a:pt x="390150" y="1289050"/>
                  <a:pt x="390150" y="128905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Content Placeholder 46"/>
          <p:cNvSpPr>
            <a:spLocks noGrp="1"/>
          </p:cNvSpPr>
          <p:nvPr>
            <p:ph idx="1"/>
          </p:nvPr>
        </p:nvSpPr>
        <p:spPr>
          <a:xfrm>
            <a:off x="602174" y="5216190"/>
            <a:ext cx="8229600" cy="1003281"/>
          </a:xfrm>
        </p:spPr>
        <p:txBody>
          <a:bodyPr>
            <a:normAutofit lnSpcReduction="10000"/>
          </a:bodyPr>
          <a:lstStyle/>
          <a:p>
            <a:pPr marL="0" indent="0" algn="ctr">
              <a:buNone/>
            </a:pPr>
            <a:r>
              <a:rPr lang="en-US" dirty="0" smtClean="0"/>
              <a:t>Any proteins with conserved glycine residues are likely to be affected in a major way</a:t>
            </a:r>
            <a:endParaRPr lang="en-US" dirty="0"/>
          </a:p>
        </p:txBody>
      </p:sp>
      <p:sp>
        <p:nvSpPr>
          <p:cNvPr id="48" name="TextBox 47"/>
          <p:cNvSpPr txBox="1"/>
          <p:nvPr/>
        </p:nvSpPr>
        <p:spPr>
          <a:xfrm>
            <a:off x="5875849" y="4378122"/>
            <a:ext cx="634734" cy="523220"/>
          </a:xfrm>
          <a:prstGeom prst="rect">
            <a:avLst/>
          </a:prstGeom>
          <a:noFill/>
        </p:spPr>
        <p:txBody>
          <a:bodyPr wrap="none" rtlCol="0">
            <a:spAutoFit/>
          </a:bodyPr>
          <a:lstStyle/>
          <a:p>
            <a:r>
              <a:rPr lang="en-US" sz="2800" b="1" dirty="0" smtClean="0"/>
              <a:t>. . .</a:t>
            </a:r>
            <a:endParaRPr lang="en-US" sz="2800" b="1" dirty="0"/>
          </a:p>
        </p:txBody>
      </p:sp>
      <p:sp>
        <p:nvSpPr>
          <p:cNvPr id="49" name="TextBox 48"/>
          <p:cNvSpPr txBox="1"/>
          <p:nvPr/>
        </p:nvSpPr>
        <p:spPr>
          <a:xfrm>
            <a:off x="6231449" y="3903071"/>
            <a:ext cx="634734" cy="523220"/>
          </a:xfrm>
          <a:prstGeom prst="rect">
            <a:avLst/>
          </a:prstGeom>
          <a:noFill/>
        </p:spPr>
        <p:txBody>
          <a:bodyPr wrap="none" rtlCol="0">
            <a:spAutoFit/>
          </a:bodyPr>
          <a:lstStyle/>
          <a:p>
            <a:r>
              <a:rPr lang="en-US" sz="2800" b="1" dirty="0" smtClean="0"/>
              <a:t>. . .</a:t>
            </a:r>
            <a:endParaRPr lang="en-US" sz="2800" b="1" dirty="0"/>
          </a:p>
        </p:txBody>
      </p:sp>
      <p:grpSp>
        <p:nvGrpSpPr>
          <p:cNvPr id="51" name="Group 50"/>
          <p:cNvGrpSpPr/>
          <p:nvPr/>
        </p:nvGrpSpPr>
        <p:grpSpPr>
          <a:xfrm>
            <a:off x="4348674" y="2926125"/>
            <a:ext cx="993775" cy="822539"/>
            <a:chOff x="4348674" y="2926125"/>
            <a:chExt cx="993775" cy="822539"/>
          </a:xfrm>
        </p:grpSpPr>
        <p:sp>
          <p:nvSpPr>
            <p:cNvPr id="21" name="Freeform 20"/>
            <p:cNvSpPr/>
            <p:nvPr/>
          </p:nvSpPr>
          <p:spPr>
            <a:xfrm>
              <a:off x="4348674" y="2926125"/>
              <a:ext cx="558800" cy="555839"/>
            </a:xfrm>
            <a:custGeom>
              <a:avLst/>
              <a:gdLst>
                <a:gd name="connsiteX0" fmla="*/ 25400 w 558800"/>
                <a:gd name="connsiteY0" fmla="*/ 9975 h 555839"/>
                <a:gd name="connsiteX1" fmla="*/ 0 w 558800"/>
                <a:gd name="connsiteY1" fmla="*/ 86175 h 555839"/>
                <a:gd name="connsiteX2" fmla="*/ 25400 w 558800"/>
                <a:gd name="connsiteY2" fmla="*/ 187775 h 555839"/>
                <a:gd name="connsiteX3" fmla="*/ 76200 w 558800"/>
                <a:gd name="connsiteY3" fmla="*/ 257625 h 555839"/>
                <a:gd name="connsiteX4" fmla="*/ 82550 w 558800"/>
                <a:gd name="connsiteY4" fmla="*/ 340175 h 555839"/>
                <a:gd name="connsiteX5" fmla="*/ 50800 w 558800"/>
                <a:gd name="connsiteY5" fmla="*/ 448125 h 555839"/>
                <a:gd name="connsiteX6" fmla="*/ 57150 w 558800"/>
                <a:gd name="connsiteY6" fmla="*/ 537025 h 555839"/>
                <a:gd name="connsiteX7" fmla="*/ 127000 w 558800"/>
                <a:gd name="connsiteY7" fmla="*/ 549725 h 555839"/>
                <a:gd name="connsiteX8" fmla="*/ 254000 w 558800"/>
                <a:gd name="connsiteY8" fmla="*/ 460825 h 555839"/>
                <a:gd name="connsiteX9" fmla="*/ 393700 w 558800"/>
                <a:gd name="connsiteY9" fmla="*/ 283025 h 555839"/>
                <a:gd name="connsiteX10" fmla="*/ 520700 w 558800"/>
                <a:gd name="connsiteY10" fmla="*/ 156025 h 555839"/>
                <a:gd name="connsiteX11" fmla="*/ 558800 w 558800"/>
                <a:gd name="connsiteY11" fmla="*/ 73475 h 555839"/>
                <a:gd name="connsiteX12" fmla="*/ 520700 w 558800"/>
                <a:gd name="connsiteY12" fmla="*/ 3625 h 555839"/>
                <a:gd name="connsiteX13" fmla="*/ 425450 w 558800"/>
                <a:gd name="connsiteY13" fmla="*/ 22675 h 555839"/>
                <a:gd name="connsiteX14" fmla="*/ 304800 w 558800"/>
                <a:gd name="connsiteY14" fmla="*/ 98875 h 555839"/>
                <a:gd name="connsiteX15" fmla="*/ 165100 w 558800"/>
                <a:gd name="connsiteY15" fmla="*/ 35375 h 555839"/>
                <a:gd name="connsiteX16" fmla="*/ 76200 w 558800"/>
                <a:gd name="connsiteY16" fmla="*/ 3625 h 555839"/>
                <a:gd name="connsiteX17" fmla="*/ 25400 w 558800"/>
                <a:gd name="connsiteY17" fmla="*/ 9975 h 5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0" h="555839">
                  <a:moveTo>
                    <a:pt x="25400" y="9975"/>
                  </a:moveTo>
                  <a:cubicBezTo>
                    <a:pt x="12700" y="23733"/>
                    <a:pt x="0" y="56542"/>
                    <a:pt x="0" y="86175"/>
                  </a:cubicBezTo>
                  <a:cubicBezTo>
                    <a:pt x="0" y="115808"/>
                    <a:pt x="12700" y="159200"/>
                    <a:pt x="25400" y="187775"/>
                  </a:cubicBezTo>
                  <a:cubicBezTo>
                    <a:pt x="38100" y="216350"/>
                    <a:pt x="66675" y="232225"/>
                    <a:pt x="76200" y="257625"/>
                  </a:cubicBezTo>
                  <a:cubicBezTo>
                    <a:pt x="85725" y="283025"/>
                    <a:pt x="86783" y="308425"/>
                    <a:pt x="82550" y="340175"/>
                  </a:cubicBezTo>
                  <a:cubicBezTo>
                    <a:pt x="78317" y="371925"/>
                    <a:pt x="55033" y="415317"/>
                    <a:pt x="50800" y="448125"/>
                  </a:cubicBezTo>
                  <a:cubicBezTo>
                    <a:pt x="46567" y="480933"/>
                    <a:pt x="44450" y="520092"/>
                    <a:pt x="57150" y="537025"/>
                  </a:cubicBezTo>
                  <a:cubicBezTo>
                    <a:pt x="69850" y="553958"/>
                    <a:pt x="94192" y="562425"/>
                    <a:pt x="127000" y="549725"/>
                  </a:cubicBezTo>
                  <a:cubicBezTo>
                    <a:pt x="159808" y="537025"/>
                    <a:pt x="209550" y="505275"/>
                    <a:pt x="254000" y="460825"/>
                  </a:cubicBezTo>
                  <a:cubicBezTo>
                    <a:pt x="298450" y="416375"/>
                    <a:pt x="349250" y="333825"/>
                    <a:pt x="393700" y="283025"/>
                  </a:cubicBezTo>
                  <a:cubicBezTo>
                    <a:pt x="438150" y="232225"/>
                    <a:pt x="493183" y="190950"/>
                    <a:pt x="520700" y="156025"/>
                  </a:cubicBezTo>
                  <a:cubicBezTo>
                    <a:pt x="548217" y="121100"/>
                    <a:pt x="558800" y="98875"/>
                    <a:pt x="558800" y="73475"/>
                  </a:cubicBezTo>
                  <a:cubicBezTo>
                    <a:pt x="558800" y="48075"/>
                    <a:pt x="542925" y="12092"/>
                    <a:pt x="520700" y="3625"/>
                  </a:cubicBezTo>
                  <a:cubicBezTo>
                    <a:pt x="498475" y="-4842"/>
                    <a:pt x="461433" y="6800"/>
                    <a:pt x="425450" y="22675"/>
                  </a:cubicBezTo>
                  <a:cubicBezTo>
                    <a:pt x="389467" y="38550"/>
                    <a:pt x="348192" y="96758"/>
                    <a:pt x="304800" y="98875"/>
                  </a:cubicBezTo>
                  <a:cubicBezTo>
                    <a:pt x="261408" y="100992"/>
                    <a:pt x="203200" y="51250"/>
                    <a:pt x="165100" y="35375"/>
                  </a:cubicBezTo>
                  <a:cubicBezTo>
                    <a:pt x="127000" y="19500"/>
                    <a:pt x="98425" y="7858"/>
                    <a:pt x="76200" y="3625"/>
                  </a:cubicBezTo>
                  <a:cubicBezTo>
                    <a:pt x="53975" y="-608"/>
                    <a:pt x="38100" y="-3783"/>
                    <a:pt x="25400" y="997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4513774" y="3382481"/>
              <a:ext cx="311150" cy="366183"/>
              <a:chOff x="1949450" y="3843867"/>
              <a:chExt cx="311150" cy="366183"/>
            </a:xfrm>
          </p:grpSpPr>
          <p:sp>
            <p:nvSpPr>
              <p:cNvPr id="24" name="Oval 23"/>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761424" y="3165523"/>
              <a:ext cx="311150" cy="366183"/>
              <a:chOff x="1949450" y="3843867"/>
              <a:chExt cx="311150" cy="366183"/>
            </a:xfrm>
          </p:grpSpPr>
          <p:sp>
            <p:nvSpPr>
              <p:cNvPr id="30" name="Oval 29"/>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999549" y="2959174"/>
              <a:ext cx="342900" cy="366183"/>
              <a:chOff x="1917700" y="3843867"/>
              <a:chExt cx="342900" cy="366183"/>
            </a:xfrm>
          </p:grpSpPr>
          <p:sp>
            <p:nvSpPr>
              <p:cNvPr id="33" name="Oval 32"/>
              <p:cNvSpPr/>
              <p:nvPr/>
            </p:nvSpPr>
            <p:spPr>
              <a:xfrm>
                <a:off x="191770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flipV="1">
              <a:off x="4716974" y="3547580"/>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66057" y="3314821"/>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018460" y="2697753"/>
            <a:ext cx="2199040" cy="461665"/>
          </a:xfrm>
          <a:prstGeom prst="rect">
            <a:avLst/>
          </a:prstGeom>
          <a:noFill/>
        </p:spPr>
        <p:txBody>
          <a:bodyPr wrap="none" rtlCol="0">
            <a:spAutoFit/>
          </a:bodyPr>
          <a:lstStyle/>
          <a:p>
            <a:r>
              <a:rPr lang="en-US" sz="2400" dirty="0" smtClean="0"/>
              <a:t>Code for glycine</a:t>
            </a:r>
            <a:endParaRPr lang="en-US" sz="2400" dirty="0"/>
          </a:p>
        </p:txBody>
      </p:sp>
      <p:sp>
        <p:nvSpPr>
          <p:cNvPr id="4" name="Freeform 3"/>
          <p:cNvSpPr/>
          <p:nvPr/>
        </p:nvSpPr>
        <p:spPr>
          <a:xfrm>
            <a:off x="5327200" y="3104844"/>
            <a:ext cx="1711056" cy="546876"/>
          </a:xfrm>
          <a:custGeom>
            <a:avLst/>
            <a:gdLst>
              <a:gd name="connsiteX0" fmla="*/ 1711056 w 1711056"/>
              <a:gd name="connsiteY0" fmla="*/ 0 h 546876"/>
              <a:gd name="connsiteX1" fmla="*/ 282237 w 1711056"/>
              <a:gd name="connsiteY1" fmla="*/ 264618 h 546876"/>
              <a:gd name="connsiteX2" fmla="*/ 1 w 1711056"/>
              <a:gd name="connsiteY2" fmla="*/ 546876 h 546876"/>
            </a:gdLst>
            <a:ahLst/>
            <a:cxnLst>
              <a:cxn ang="0">
                <a:pos x="connsiteX0" y="connsiteY0"/>
              </a:cxn>
              <a:cxn ang="0">
                <a:pos x="connsiteX1" y="connsiteY1"/>
              </a:cxn>
              <a:cxn ang="0">
                <a:pos x="connsiteX2" y="connsiteY2"/>
              </a:cxn>
            </a:cxnLst>
            <a:rect l="l" t="t" r="r" b="b"/>
            <a:pathLst>
              <a:path w="1711056" h="546876">
                <a:moveTo>
                  <a:pt x="1711056" y="0"/>
                </a:moveTo>
                <a:cubicBezTo>
                  <a:pt x="1139234" y="86736"/>
                  <a:pt x="567413" y="173472"/>
                  <a:pt x="282237" y="264618"/>
                </a:cubicBezTo>
                <a:cubicBezTo>
                  <a:pt x="-2939" y="355764"/>
                  <a:pt x="1" y="546876"/>
                  <a:pt x="1" y="546876"/>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1063028" y="2172231"/>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Glyphosate is a synthetic non-coding amino acid analogue of glycine</a:t>
            </a:r>
            <a:endParaRPr lang="en-US" sz="3200" dirty="0"/>
          </a:p>
        </p:txBody>
      </p:sp>
    </p:spTree>
    <p:extLst>
      <p:ext uri="{BB962C8B-B14F-4D97-AF65-F5344CB8AC3E}">
        <p14:creationId xmlns:p14="http://schemas.microsoft.com/office/powerpoint/2010/main" val="150260903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5"/>
            <a:ext cx="8229600" cy="1143000"/>
          </a:xfrm>
        </p:spPr>
        <p:txBody>
          <a:bodyPr/>
          <a:lstStyle/>
          <a:p>
            <a:r>
              <a:rPr lang="en-US" b="1" dirty="0" smtClean="0"/>
              <a:t>Some Predicted Consequences</a:t>
            </a:r>
            <a:endParaRPr lang="en-US" b="1" dirty="0"/>
          </a:p>
        </p:txBody>
      </p:sp>
      <p:sp>
        <p:nvSpPr>
          <p:cNvPr id="3" name="Content Placeholder 2"/>
          <p:cNvSpPr>
            <a:spLocks noGrp="1"/>
          </p:cNvSpPr>
          <p:nvPr>
            <p:ph idx="1"/>
          </p:nvPr>
        </p:nvSpPr>
        <p:spPr>
          <a:xfrm>
            <a:off x="457199" y="1417638"/>
            <a:ext cx="8500533" cy="4834467"/>
          </a:xfrm>
        </p:spPr>
        <p:txBody>
          <a:bodyPr>
            <a:normAutofit fontScale="92500" lnSpcReduction="20000"/>
          </a:bodyPr>
          <a:lstStyle/>
          <a:p>
            <a:r>
              <a:rPr lang="en-US" dirty="0" smtClean="0"/>
              <a:t>Neurological diseases</a:t>
            </a:r>
          </a:p>
          <a:p>
            <a:r>
              <a:rPr lang="en-US" dirty="0" smtClean="0"/>
              <a:t>Neural tube defects</a:t>
            </a:r>
          </a:p>
          <a:p>
            <a:r>
              <a:rPr lang="en-US" dirty="0" smtClean="0"/>
              <a:t>Celiac disease</a:t>
            </a:r>
          </a:p>
          <a:p>
            <a:r>
              <a:rPr lang="en-US" dirty="0" smtClean="0"/>
              <a:t>Impaired collagen </a:t>
            </a:r>
            <a:r>
              <a:rPr lang="en-US" dirty="0" smtClean="0">
                <a:sym typeface="Wingdings"/>
              </a:rPr>
              <a:t> osteoarthritis</a:t>
            </a:r>
            <a:endParaRPr lang="en-US" dirty="0" smtClean="0"/>
          </a:p>
          <a:p>
            <a:r>
              <a:rPr lang="en-US" dirty="0" err="1" smtClean="0"/>
              <a:t>Steatohepatitis</a:t>
            </a:r>
            <a:r>
              <a:rPr lang="en-US" dirty="0" smtClean="0"/>
              <a:t> (fatty liver disease)</a:t>
            </a:r>
          </a:p>
          <a:p>
            <a:r>
              <a:rPr lang="en-US" dirty="0" smtClean="0"/>
              <a:t>Obesity and adrenal insufficiency</a:t>
            </a:r>
          </a:p>
          <a:p>
            <a:r>
              <a:rPr lang="en-US" dirty="0" smtClean="0"/>
              <a:t>Impaired iron homeostasis and kidney failure</a:t>
            </a:r>
          </a:p>
          <a:p>
            <a:r>
              <a:rPr lang="en-US" dirty="0" smtClean="0"/>
              <a:t>Insulin resistance and diabetes </a:t>
            </a:r>
          </a:p>
          <a:p>
            <a:r>
              <a:rPr lang="en-US" dirty="0" smtClean="0"/>
              <a:t>Cancer </a:t>
            </a:r>
          </a:p>
          <a:p>
            <a:r>
              <a:rPr lang="en-US" dirty="0" smtClean="0"/>
              <a:t>Autoimmune diseases</a:t>
            </a:r>
          </a:p>
          <a:p>
            <a:endParaRPr lang="en-US" dirty="0" smtClean="0"/>
          </a:p>
          <a:p>
            <a:endParaRPr lang="en-US" dirty="0"/>
          </a:p>
        </p:txBody>
      </p:sp>
    </p:spTree>
    <p:extLst>
      <p:ext uri="{BB962C8B-B14F-4D97-AF65-F5344CB8AC3E}">
        <p14:creationId xmlns:p14="http://schemas.microsoft.com/office/powerpoint/2010/main" val="236098833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Circumstantial Evidence </a:t>
            </a:r>
            <a:br>
              <a:rPr lang="en-US" b="1" dirty="0" smtClean="0"/>
            </a:br>
            <a:r>
              <a:rPr lang="en-US" b="1" dirty="0" smtClean="0"/>
              <a:t>from the </a:t>
            </a:r>
            <a:r>
              <a:rPr lang="en-US" b="1" dirty="0" err="1" smtClean="0"/>
              <a:t>Rhizosphere</a:t>
            </a:r>
            <a:r>
              <a:rPr lang="en-US" b="1" dirty="0" smtClean="0">
                <a:solidFill>
                  <a:srgbClr val="FF0000"/>
                </a:solidFill>
              </a:rPr>
              <a:t>*</a:t>
            </a:r>
            <a:endParaRPr lang="en-US" b="1" dirty="0">
              <a:solidFill>
                <a:srgbClr val="FF0000"/>
              </a:solidFill>
            </a:endParaRPr>
          </a:p>
        </p:txBody>
      </p:sp>
      <p:pic>
        <p:nvPicPr>
          <p:cNvPr id="4" name="Content Placeholder 3" descr="roots.jpg"/>
          <p:cNvPicPr>
            <a:picLocks noGrp="1" noChangeAspect="1"/>
          </p:cNvPicPr>
          <p:nvPr>
            <p:ph idx="1"/>
          </p:nvPr>
        </p:nvPicPr>
        <p:blipFill>
          <a:blip r:embed="rId3">
            <a:extLst>
              <a:ext uri="{28A0092B-C50C-407E-A947-70E740481C1C}">
                <a14:useLocalDpi xmlns:a14="http://schemas.microsoft.com/office/drawing/2010/main" val="0"/>
              </a:ext>
            </a:extLst>
          </a:blip>
          <a:srcRect l="12386" r="12386"/>
          <a:stretch>
            <a:fillRect/>
          </a:stretch>
        </p:blipFill>
        <p:spPr>
          <a:xfrm>
            <a:off x="5842000" y="2006599"/>
            <a:ext cx="3065463" cy="2749177"/>
          </a:xfrm>
        </p:spPr>
      </p:pic>
      <p:sp>
        <p:nvSpPr>
          <p:cNvPr id="5" name="Content Placeholder 2"/>
          <p:cNvSpPr txBox="1">
            <a:spLocks/>
          </p:cNvSpPr>
          <p:nvPr/>
        </p:nvSpPr>
        <p:spPr>
          <a:xfrm>
            <a:off x="457200" y="1600200"/>
            <a:ext cx="5384800"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Researchers used RNA sequence analysis to quantify changes in microbial protein expression  in presence of glyphosate</a:t>
            </a:r>
          </a:p>
          <a:p>
            <a:r>
              <a:rPr lang="en-US" dirty="0" smtClean="0"/>
              <a:t>Found significant increase in production of enzymes related to protein synthesis and protein breakdown</a:t>
            </a:r>
          </a:p>
          <a:p>
            <a:endParaRPr lang="en-US" dirty="0"/>
          </a:p>
        </p:txBody>
      </p:sp>
      <p:sp>
        <p:nvSpPr>
          <p:cNvPr id="6" name="TextBox 5"/>
          <p:cNvSpPr txBox="1"/>
          <p:nvPr/>
        </p:nvSpPr>
        <p:spPr>
          <a:xfrm>
            <a:off x="1063949" y="6380947"/>
            <a:ext cx="7843514" cy="400110"/>
          </a:xfrm>
          <a:prstGeom prst="rect">
            <a:avLst/>
          </a:prstGeom>
          <a:noFill/>
        </p:spPr>
        <p:txBody>
          <a:bodyPr wrap="none" rtlCol="0">
            <a:spAutoFit/>
          </a:bodyPr>
          <a:lstStyle/>
          <a:p>
            <a:r>
              <a:rPr lang="en-US" sz="2000" dirty="0" smtClean="0">
                <a:solidFill>
                  <a:srgbClr val="FF0000"/>
                </a:solidFill>
              </a:rPr>
              <a:t>* </a:t>
            </a:r>
            <a:r>
              <a:rPr lang="en-US" sz="2000" dirty="0" smtClean="0"/>
              <a:t>MM Newman et al., Science </a:t>
            </a:r>
            <a:r>
              <a:rPr lang="en-US" sz="2000" dirty="0"/>
              <a:t>of the Total Environment 553 (2016) 32–41 </a:t>
            </a:r>
          </a:p>
        </p:txBody>
      </p:sp>
      <p:sp>
        <p:nvSpPr>
          <p:cNvPr id="7" name="TextBox 6"/>
          <p:cNvSpPr txBox="1"/>
          <p:nvPr/>
        </p:nvSpPr>
        <p:spPr>
          <a:xfrm>
            <a:off x="6553199" y="3400735"/>
            <a:ext cx="1725352" cy="461665"/>
          </a:xfrm>
          <a:prstGeom prst="rect">
            <a:avLst/>
          </a:prstGeom>
          <a:noFill/>
          <a:ln>
            <a:noFill/>
          </a:ln>
        </p:spPr>
        <p:txBody>
          <a:bodyPr wrap="none" rtlCol="0">
            <a:spAutoFit/>
          </a:bodyPr>
          <a:lstStyle/>
          <a:p>
            <a:r>
              <a:rPr lang="en-US" sz="2400" dirty="0" err="1" smtClean="0">
                <a:solidFill>
                  <a:schemeClr val="bg1"/>
                </a:solidFill>
              </a:rPr>
              <a:t>Rhizosphere</a:t>
            </a:r>
            <a:endParaRPr lang="en-US" sz="2400" dirty="0">
              <a:solidFill>
                <a:schemeClr val="bg1"/>
              </a:solidFill>
            </a:endParaRPr>
          </a:p>
        </p:txBody>
      </p:sp>
    </p:spTree>
    <p:extLst>
      <p:ext uri="{BB962C8B-B14F-4D97-AF65-F5344CB8AC3E}">
        <p14:creationId xmlns:p14="http://schemas.microsoft.com/office/powerpoint/2010/main" val="28236007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3103161" y="2668511"/>
            <a:ext cx="2937748"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Overview</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1879106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465"/>
            <a:ext cx="8229600" cy="1143000"/>
          </a:xfrm>
        </p:spPr>
        <p:txBody>
          <a:bodyPr/>
          <a:lstStyle/>
          <a:p>
            <a:r>
              <a:rPr lang="en-US" b="1" dirty="0" smtClean="0"/>
              <a:t>An Analogy: ALS in Guam</a:t>
            </a:r>
            <a:endParaRPr lang="en-US" b="1" dirty="0"/>
          </a:p>
        </p:txBody>
      </p:sp>
      <p:sp>
        <p:nvSpPr>
          <p:cNvPr id="3" name="Content Placeholder 2"/>
          <p:cNvSpPr>
            <a:spLocks noGrp="1"/>
          </p:cNvSpPr>
          <p:nvPr>
            <p:ph idx="1"/>
          </p:nvPr>
        </p:nvSpPr>
        <p:spPr>
          <a:xfrm>
            <a:off x="457200" y="1261540"/>
            <a:ext cx="8229600" cy="4525963"/>
          </a:xfrm>
        </p:spPr>
        <p:txBody>
          <a:bodyPr>
            <a:normAutofit fontScale="92500" lnSpcReduction="10000"/>
          </a:bodyPr>
          <a:lstStyle/>
          <a:p>
            <a:r>
              <a:rPr lang="en-US" dirty="0" smtClean="0"/>
              <a:t>An epidemic in ALS in Guam                                  was traced to a natural toxin                                    found in cycads </a:t>
            </a:r>
          </a:p>
          <a:p>
            <a:r>
              <a:rPr lang="en-US" i="1" dirty="0" smtClean="0">
                <a:solidFill>
                  <a:srgbClr val="FF0000"/>
                </a:solidFill>
              </a:rPr>
              <a:t>BMAA</a:t>
            </a:r>
            <a:r>
              <a:rPr lang="en-US" dirty="0" smtClean="0">
                <a:solidFill>
                  <a:srgbClr val="FF0000"/>
                </a:solidFill>
              </a:rPr>
              <a:t> </a:t>
            </a:r>
            <a:r>
              <a:rPr lang="en-US" dirty="0" smtClean="0"/>
              <a:t>is a non-coding amino                                 acid that gets inserted by                                  mistake in place of serine</a:t>
            </a:r>
          </a:p>
          <a:p>
            <a:r>
              <a:rPr lang="en-US" dirty="0" smtClean="0"/>
              <a:t>Defective versions of a glutamate transporter have been linked to ALS</a:t>
            </a:r>
            <a:r>
              <a:rPr lang="en-US" dirty="0" smtClean="0">
                <a:solidFill>
                  <a:srgbClr val="FF0000"/>
                </a:solidFill>
              </a:rPr>
              <a:t>*</a:t>
            </a:r>
          </a:p>
          <a:p>
            <a:r>
              <a:rPr lang="en-US" dirty="0" smtClean="0"/>
              <a:t>The transporter has an essential serine-rich region in its sequence</a:t>
            </a:r>
            <a:r>
              <a:rPr lang="en-US" dirty="0" smtClean="0">
                <a:solidFill>
                  <a:srgbClr val="FF0000"/>
                </a:solidFill>
              </a:rPr>
              <a:t>**</a:t>
            </a:r>
            <a:endParaRPr lang="en-US" dirty="0">
              <a:solidFill>
                <a:srgbClr val="FF0000"/>
              </a:solidFill>
            </a:endParaRPr>
          </a:p>
        </p:txBody>
      </p:sp>
      <p:pic>
        <p:nvPicPr>
          <p:cNvPr id="4" name="Picture 3" descr="cyca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6468" y="1480616"/>
            <a:ext cx="3090332" cy="2138789"/>
          </a:xfrm>
          <a:prstGeom prst="rect">
            <a:avLst/>
          </a:prstGeom>
        </p:spPr>
      </p:pic>
      <p:sp>
        <p:nvSpPr>
          <p:cNvPr id="5" name="TextBox 4"/>
          <p:cNvSpPr txBox="1"/>
          <p:nvPr/>
        </p:nvSpPr>
        <p:spPr>
          <a:xfrm>
            <a:off x="1168400" y="5934670"/>
            <a:ext cx="7112494" cy="830997"/>
          </a:xfrm>
          <a:prstGeom prst="rect">
            <a:avLst/>
          </a:prstGeom>
          <a:noFill/>
        </p:spPr>
        <p:txBody>
          <a:bodyPr wrap="none" rtlCol="0">
            <a:spAutoFit/>
          </a:bodyPr>
          <a:lstStyle/>
          <a:p>
            <a:r>
              <a:rPr lang="fr-FR" sz="2400" dirty="0">
                <a:solidFill>
                  <a:srgbClr val="FF0000"/>
                </a:solidFill>
              </a:rPr>
              <a:t>*</a:t>
            </a:r>
            <a:r>
              <a:rPr lang="fr-FR" sz="2400" dirty="0" err="1"/>
              <a:t>Antioxidants</a:t>
            </a:r>
            <a:r>
              <a:rPr lang="fr-FR" sz="2400" dirty="0"/>
              <a:t> &amp; Redox </a:t>
            </a:r>
            <a:r>
              <a:rPr lang="fr-FR" sz="2400" dirty="0" err="1"/>
              <a:t>Signaling</a:t>
            </a:r>
            <a:r>
              <a:rPr lang="fr-FR" sz="2400" dirty="0"/>
              <a:t> 2009;11: 1587-1602.</a:t>
            </a:r>
          </a:p>
          <a:p>
            <a:r>
              <a:rPr lang="fr-FR" sz="2400" dirty="0">
                <a:solidFill>
                  <a:srgbClr val="FF0000"/>
                </a:solidFill>
              </a:rPr>
              <a:t>**</a:t>
            </a:r>
            <a:r>
              <a:rPr lang="fr-FR" sz="2400" dirty="0"/>
              <a:t>DJ </a:t>
            </a:r>
            <a:r>
              <a:rPr lang="fr-FR" sz="2400" dirty="0" err="1"/>
              <a:t>Slotboom</a:t>
            </a:r>
            <a:r>
              <a:rPr lang="fr-FR" sz="2400" dirty="0"/>
              <a:t> et al., PNAS 1999; 96(25): 14282-14287</a:t>
            </a:r>
            <a:r>
              <a:rPr lang="fr-FR" sz="2400" dirty="0" smtClean="0"/>
              <a:t>.</a:t>
            </a:r>
            <a:endParaRPr lang="fr-FR" sz="2400" dirty="0"/>
          </a:p>
        </p:txBody>
      </p:sp>
    </p:spTree>
    <p:extLst>
      <p:ext uri="{BB962C8B-B14F-4D97-AF65-F5344CB8AC3E}">
        <p14:creationId xmlns:p14="http://schemas.microsoft.com/office/powerpoint/2010/main" val="111314469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yelin-illustr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282" y="1600200"/>
            <a:ext cx="3496718" cy="3275259"/>
          </a:xfrm>
          <a:prstGeom prst="rect">
            <a:avLst/>
          </a:prstGeom>
        </p:spPr>
      </p:pic>
      <p:sp>
        <p:nvSpPr>
          <p:cNvPr id="2" name="Title 1"/>
          <p:cNvSpPr>
            <a:spLocks noGrp="1"/>
          </p:cNvSpPr>
          <p:nvPr>
            <p:ph type="title"/>
          </p:nvPr>
        </p:nvSpPr>
        <p:spPr>
          <a:xfrm>
            <a:off x="144585" y="2199"/>
            <a:ext cx="8999415" cy="1143000"/>
          </a:xfrm>
        </p:spPr>
        <p:txBody>
          <a:bodyPr>
            <a:normAutofit fontScale="90000"/>
          </a:bodyPr>
          <a:lstStyle/>
          <a:p>
            <a:r>
              <a:rPr lang="en-US" b="1" dirty="0" smtClean="0"/>
              <a:t>Another Analogy: </a:t>
            </a:r>
            <a:br>
              <a:rPr lang="en-US" b="1" dirty="0" smtClean="0"/>
            </a:br>
            <a:r>
              <a:rPr lang="en-US" b="1" dirty="0" smtClean="0"/>
              <a:t>Multiple Sclerosis &amp; Sugar Beets</a:t>
            </a:r>
            <a:r>
              <a:rPr lang="en-US" b="1" dirty="0" smtClean="0">
                <a:solidFill>
                  <a:srgbClr val="FF0000"/>
                </a:solidFill>
              </a:rPr>
              <a:t>*</a:t>
            </a:r>
            <a:r>
              <a:rPr lang="en-US" b="1" dirty="0" smtClean="0"/>
              <a:t>	</a:t>
            </a:r>
            <a:endParaRPr lang="en-US" b="1" dirty="0"/>
          </a:p>
        </p:txBody>
      </p:sp>
      <p:sp>
        <p:nvSpPr>
          <p:cNvPr id="3" name="Content Placeholder 2"/>
          <p:cNvSpPr>
            <a:spLocks noGrp="1"/>
          </p:cNvSpPr>
          <p:nvPr>
            <p:ph idx="1"/>
          </p:nvPr>
        </p:nvSpPr>
        <p:spPr>
          <a:xfrm>
            <a:off x="457200" y="1600200"/>
            <a:ext cx="8229600" cy="4026877"/>
          </a:xfrm>
        </p:spPr>
        <p:txBody>
          <a:bodyPr>
            <a:normAutofit/>
          </a:bodyPr>
          <a:lstStyle/>
          <a:p>
            <a:r>
              <a:rPr lang="en-US" sz="2800" dirty="0" smtClean="0"/>
              <a:t>Sugar beets contain an                                        analogue of </a:t>
            </a:r>
            <a:r>
              <a:rPr lang="en-US" sz="2800" dirty="0" err="1" smtClean="0"/>
              <a:t>proline</a:t>
            </a:r>
            <a:r>
              <a:rPr lang="en-US" sz="2800" dirty="0" smtClean="0"/>
              <a:t> called </a:t>
            </a:r>
            <a:r>
              <a:rPr lang="en-US" sz="2800" i="1" dirty="0" err="1" smtClean="0">
                <a:solidFill>
                  <a:srgbClr val="FF0000"/>
                </a:solidFill>
              </a:rPr>
              <a:t>Aze</a:t>
            </a:r>
            <a:endParaRPr lang="en-US" sz="2800" i="1" dirty="0" smtClean="0">
              <a:solidFill>
                <a:srgbClr val="FF0000"/>
              </a:solidFill>
            </a:endParaRPr>
          </a:p>
          <a:p>
            <a:r>
              <a:rPr lang="en-US" sz="2800" dirty="0" smtClean="0"/>
              <a:t>Remarkable correlation between                                              MS frequency and proximity to                                            sugar beet agriculture, worldwide</a:t>
            </a:r>
          </a:p>
          <a:p>
            <a:r>
              <a:rPr lang="en-US" sz="2800" dirty="0" smtClean="0"/>
              <a:t>Myelin basic protein contains a                            cluster of </a:t>
            </a:r>
            <a:r>
              <a:rPr lang="en-US" sz="2800" dirty="0" err="1" smtClean="0"/>
              <a:t>proline</a:t>
            </a:r>
            <a:r>
              <a:rPr lang="en-US" sz="2800" dirty="0" smtClean="0"/>
              <a:t> residues that are                                                          absolutely essential for its proper function</a:t>
            </a:r>
            <a:endParaRPr lang="en-US" sz="2800" dirty="0"/>
          </a:p>
        </p:txBody>
      </p:sp>
      <p:sp>
        <p:nvSpPr>
          <p:cNvPr id="4" name="TextBox 3"/>
          <p:cNvSpPr txBox="1"/>
          <p:nvPr/>
        </p:nvSpPr>
        <p:spPr>
          <a:xfrm>
            <a:off x="320430" y="6177762"/>
            <a:ext cx="8550387" cy="461665"/>
          </a:xfrm>
          <a:prstGeom prst="rect">
            <a:avLst/>
          </a:prstGeom>
          <a:noFill/>
        </p:spPr>
        <p:txBody>
          <a:bodyPr wrap="none" rtlCol="0">
            <a:spAutoFit/>
          </a:bodyPr>
          <a:lstStyle/>
          <a:p>
            <a:r>
              <a:rPr lang="de-DE" sz="2400" dirty="0">
                <a:solidFill>
                  <a:srgbClr val="FF0000"/>
                </a:solidFill>
              </a:rPr>
              <a:t>*</a:t>
            </a:r>
            <a:r>
              <a:rPr lang="de-DE" sz="2400" dirty="0"/>
              <a:t>E. Rubenstein, J </a:t>
            </a:r>
            <a:r>
              <a:rPr lang="de-DE" sz="2400" dirty="0" err="1"/>
              <a:t>Neuropathol</a:t>
            </a:r>
            <a:r>
              <a:rPr lang="de-DE" sz="2400" dirty="0"/>
              <a:t> </a:t>
            </a:r>
            <a:r>
              <a:rPr lang="de-DE" sz="2400" dirty="0" err="1"/>
              <a:t>Exp</a:t>
            </a:r>
            <a:r>
              <a:rPr lang="de-DE" sz="2400" dirty="0"/>
              <a:t> </a:t>
            </a:r>
            <a:r>
              <a:rPr lang="de-DE" sz="2400" dirty="0" err="1"/>
              <a:t>Neurol</a:t>
            </a:r>
            <a:r>
              <a:rPr lang="de-DE" sz="2400" dirty="0"/>
              <a:t> 2008;67(11): 1035-1040.</a:t>
            </a:r>
            <a:endParaRPr lang="en-US" sz="2400" dirty="0"/>
          </a:p>
        </p:txBody>
      </p:sp>
    </p:spTree>
    <p:extLst>
      <p:ext uri="{BB962C8B-B14F-4D97-AF65-F5344CB8AC3E}">
        <p14:creationId xmlns:p14="http://schemas.microsoft.com/office/powerpoint/2010/main" val="337716591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Into The Wild</a:t>
            </a:r>
            <a:r>
              <a:rPr lang="en-US" b="1" dirty="0" smtClean="0">
                <a:solidFill>
                  <a:srgbClr val="FF0000"/>
                </a:solidFill>
              </a:rPr>
              <a:t>*</a:t>
            </a:r>
            <a:endParaRPr lang="en-US" b="1" dirty="0">
              <a:solidFill>
                <a:srgbClr val="FF0000"/>
              </a:solidFill>
            </a:endParaRPr>
          </a:p>
        </p:txBody>
      </p:sp>
      <p:pic>
        <p:nvPicPr>
          <p:cNvPr id="4" name="Content Placeholder 3" descr="IntoTheWild.jpg"/>
          <p:cNvPicPr>
            <a:picLocks noGrp="1" noChangeAspect="1"/>
          </p:cNvPicPr>
          <p:nvPr>
            <p:ph idx="1"/>
          </p:nvPr>
        </p:nvPicPr>
        <p:blipFill>
          <a:blip r:embed="rId2">
            <a:extLst>
              <a:ext uri="{28A0092B-C50C-407E-A947-70E740481C1C}">
                <a14:useLocalDpi xmlns:a14="http://schemas.microsoft.com/office/drawing/2010/main" val="0"/>
              </a:ext>
            </a:extLst>
          </a:blip>
          <a:srcRect l="-50810" r="-50810"/>
          <a:stretch>
            <a:fillRect/>
          </a:stretch>
        </p:blipFill>
        <p:spPr>
          <a:xfrm>
            <a:off x="4910666" y="1905001"/>
            <a:ext cx="5283200" cy="2905556"/>
          </a:xfrm>
        </p:spPr>
      </p:pic>
      <p:sp>
        <p:nvSpPr>
          <p:cNvPr id="5" name="TextBox 4"/>
          <p:cNvSpPr txBox="1"/>
          <p:nvPr/>
        </p:nvSpPr>
        <p:spPr>
          <a:xfrm>
            <a:off x="1303867" y="6282267"/>
            <a:ext cx="7850026" cy="400110"/>
          </a:xfrm>
          <a:prstGeom prst="rect">
            <a:avLst/>
          </a:prstGeom>
          <a:noFill/>
        </p:spPr>
        <p:txBody>
          <a:bodyPr wrap="none" rtlCol="0">
            <a:spAutoFit/>
          </a:bodyPr>
          <a:lstStyle/>
          <a:p>
            <a:r>
              <a:rPr lang="fr-FR" sz="2000" dirty="0">
                <a:solidFill>
                  <a:srgbClr val="FF0000"/>
                </a:solidFill>
              </a:rPr>
              <a:t>*</a:t>
            </a:r>
            <a:r>
              <a:rPr lang="fr-FR" sz="2000" dirty="0"/>
              <a:t>J </a:t>
            </a:r>
            <a:r>
              <a:rPr lang="fr-FR" sz="2000" dirty="0" err="1"/>
              <a:t>Krakauer</a:t>
            </a:r>
            <a:r>
              <a:rPr lang="fr-FR" sz="2000" dirty="0"/>
              <a:t> et al., </a:t>
            </a:r>
            <a:r>
              <a:rPr lang="fr-FR" sz="2000" dirty="0" err="1"/>
              <a:t>Wilderness</a:t>
            </a:r>
            <a:r>
              <a:rPr lang="fr-FR" sz="2000" dirty="0"/>
              <a:t> &amp; </a:t>
            </a:r>
            <a:r>
              <a:rPr lang="fr-FR" sz="2000" dirty="0" err="1"/>
              <a:t>Environmental</a:t>
            </a:r>
            <a:r>
              <a:rPr lang="fr-FR" sz="2000" dirty="0"/>
              <a:t> </a:t>
            </a:r>
            <a:r>
              <a:rPr lang="fr-FR" sz="2000" dirty="0" err="1"/>
              <a:t>Medicine</a:t>
            </a:r>
            <a:r>
              <a:rPr lang="fr-FR" sz="2000" dirty="0"/>
              <a:t> 2015; 26: 36-42.</a:t>
            </a:r>
            <a:endParaRPr lang="en-US" sz="2000" dirty="0"/>
          </a:p>
        </p:txBody>
      </p:sp>
      <p:sp>
        <p:nvSpPr>
          <p:cNvPr id="6" name="Content Placeholder 2"/>
          <p:cNvSpPr txBox="1">
            <a:spLocks/>
          </p:cNvSpPr>
          <p:nvPr/>
        </p:nvSpPr>
        <p:spPr>
          <a:xfrm>
            <a:off x="457200" y="1261540"/>
            <a:ext cx="5604933" cy="45259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Chris </a:t>
            </a:r>
            <a:r>
              <a:rPr lang="en-US" dirty="0" err="1"/>
              <a:t>McCandless</a:t>
            </a:r>
            <a:r>
              <a:rPr lang="en-US" dirty="0"/>
              <a:t> died in the Alaskan wilderness in 1992</a:t>
            </a:r>
          </a:p>
          <a:p>
            <a:r>
              <a:rPr lang="en-US" dirty="0"/>
              <a:t>A staple </a:t>
            </a:r>
            <a:r>
              <a:rPr lang="en-US" dirty="0" smtClean="0"/>
              <a:t>of </a:t>
            </a:r>
            <a:r>
              <a:rPr lang="en-US" dirty="0" err="1" smtClean="0"/>
              <a:t>McCandless</a:t>
            </a:r>
            <a:r>
              <a:rPr lang="en-US" dirty="0"/>
              <a:t>' diet was seeds from a wild potato plant which </a:t>
            </a:r>
            <a:r>
              <a:rPr lang="en-US" dirty="0" smtClean="0"/>
              <a:t>contained L</a:t>
            </a:r>
            <a:r>
              <a:rPr lang="en-US" dirty="0"/>
              <a:t>-</a:t>
            </a:r>
            <a:r>
              <a:rPr lang="en-US" dirty="0" err="1" smtClean="0"/>
              <a:t>canavanine</a:t>
            </a:r>
            <a:r>
              <a:rPr lang="en-US" dirty="0" smtClean="0"/>
              <a:t>, </a:t>
            </a:r>
            <a:r>
              <a:rPr lang="en-US" dirty="0"/>
              <a:t>a non-coding amino acid analogue of L-arginine</a:t>
            </a:r>
          </a:p>
          <a:p>
            <a:r>
              <a:rPr lang="en-US" dirty="0"/>
              <a:t>Author Jon </a:t>
            </a:r>
            <a:r>
              <a:rPr lang="en-US" dirty="0" err="1"/>
              <a:t>Krakauer</a:t>
            </a:r>
            <a:r>
              <a:rPr lang="en-US" dirty="0"/>
              <a:t> determined that </a:t>
            </a:r>
            <a:r>
              <a:rPr lang="en-US" dirty="0" err="1"/>
              <a:t>McCandless</a:t>
            </a:r>
            <a:r>
              <a:rPr lang="en-US" dirty="0"/>
              <a:t> was slowly poisoned by L-</a:t>
            </a:r>
            <a:r>
              <a:rPr lang="en-US" dirty="0" err="1"/>
              <a:t>canavanine</a:t>
            </a:r>
            <a:r>
              <a:rPr lang="en-US" dirty="0"/>
              <a:t> </a:t>
            </a:r>
            <a:endParaRPr lang="en-US" dirty="0">
              <a:solidFill>
                <a:srgbClr val="FF0000"/>
              </a:solidFill>
            </a:endParaRPr>
          </a:p>
        </p:txBody>
      </p:sp>
    </p:spTree>
    <p:extLst>
      <p:ext uri="{BB962C8B-B14F-4D97-AF65-F5344CB8AC3E}">
        <p14:creationId xmlns:p14="http://schemas.microsoft.com/office/powerpoint/2010/main" val="66195945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406229" y="2309923"/>
            <a:ext cx="633159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Autoimmune Disease</a:t>
            </a:r>
            <a:endPar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876251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toimmunediseasesympto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308" y="1083200"/>
            <a:ext cx="3839283" cy="2971271"/>
          </a:xfrm>
          <a:prstGeom prst="rect">
            <a:avLst/>
          </a:prstGeom>
        </p:spPr>
      </p:pic>
      <p:sp>
        <p:nvSpPr>
          <p:cNvPr id="2" name="Title 1"/>
          <p:cNvSpPr>
            <a:spLocks noGrp="1"/>
          </p:cNvSpPr>
          <p:nvPr>
            <p:ph type="title"/>
          </p:nvPr>
        </p:nvSpPr>
        <p:spPr>
          <a:xfrm>
            <a:off x="434011" y="-59800"/>
            <a:ext cx="8229600" cy="1143000"/>
          </a:xfrm>
        </p:spPr>
        <p:txBody>
          <a:bodyPr/>
          <a:lstStyle/>
          <a:p>
            <a:r>
              <a:rPr lang="en-US" b="1" dirty="0" smtClean="0"/>
              <a:t>Autoimmune Disease Statistics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7071" y="1600200"/>
            <a:ext cx="7907867" cy="4525963"/>
          </a:xfrm>
        </p:spPr>
        <p:txBody>
          <a:bodyPr>
            <a:normAutofit fontScale="92500" lnSpcReduction="20000"/>
          </a:bodyPr>
          <a:lstStyle/>
          <a:p>
            <a:r>
              <a:rPr lang="en-US" dirty="0"/>
              <a:t>Autoimmune </a:t>
            </a:r>
            <a:r>
              <a:rPr lang="en-US" dirty="0" smtClean="0"/>
              <a:t>Disease (AD)                                        is a major </a:t>
            </a:r>
            <a:r>
              <a:rPr lang="en-US" dirty="0"/>
              <a:t>health </a:t>
            </a:r>
            <a:r>
              <a:rPr lang="en-US" dirty="0" smtClean="0"/>
              <a:t>problem</a:t>
            </a:r>
            <a:endParaRPr lang="en-US" dirty="0"/>
          </a:p>
          <a:p>
            <a:r>
              <a:rPr lang="en-US" dirty="0"/>
              <a:t>NIH estimates annual </a:t>
            </a:r>
            <a:r>
              <a:rPr lang="en-US" dirty="0" smtClean="0"/>
              <a:t>direct                                                            </a:t>
            </a:r>
            <a:r>
              <a:rPr lang="en-US" dirty="0"/>
              <a:t>health care costs for AD to </a:t>
            </a:r>
            <a:r>
              <a:rPr lang="en-US" dirty="0" smtClean="0"/>
              <a:t>                                                              be </a:t>
            </a:r>
            <a:r>
              <a:rPr lang="en-US" dirty="0"/>
              <a:t>in the range of $100 </a:t>
            </a:r>
            <a:r>
              <a:rPr lang="en-US" dirty="0" smtClean="0"/>
              <a:t>billion </a:t>
            </a:r>
            <a:endParaRPr lang="en-US" dirty="0"/>
          </a:p>
          <a:p>
            <a:r>
              <a:rPr lang="en-US" dirty="0"/>
              <a:t>At least 23.5 million Americans  </a:t>
            </a:r>
            <a:r>
              <a:rPr lang="en-US" dirty="0" smtClean="0"/>
              <a:t>                   suffer from one </a:t>
            </a:r>
            <a:r>
              <a:rPr lang="en-US" dirty="0"/>
              <a:t>or more autoimmune </a:t>
            </a:r>
            <a:r>
              <a:rPr lang="en-US" dirty="0" smtClean="0"/>
              <a:t>diseases</a:t>
            </a:r>
            <a:endParaRPr lang="en-US" dirty="0"/>
          </a:p>
          <a:p>
            <a:r>
              <a:rPr lang="en-US" dirty="0"/>
              <a:t>Among the top-10 causes of death in females under 64 years old</a:t>
            </a:r>
          </a:p>
          <a:p>
            <a:r>
              <a:rPr lang="en-US" dirty="0"/>
              <a:t>Immunosuppressant treatments have devastating side effects</a:t>
            </a:r>
          </a:p>
        </p:txBody>
      </p:sp>
      <p:sp>
        <p:nvSpPr>
          <p:cNvPr id="4" name="TextBox 3"/>
          <p:cNvSpPr txBox="1"/>
          <p:nvPr/>
        </p:nvSpPr>
        <p:spPr>
          <a:xfrm>
            <a:off x="643467" y="6351601"/>
            <a:ext cx="8020144" cy="400110"/>
          </a:xfrm>
          <a:prstGeom prst="rect">
            <a:avLst/>
          </a:prstGeom>
          <a:noFill/>
        </p:spPr>
        <p:txBody>
          <a:bodyPr wrap="none" rtlCol="0">
            <a:spAutoFit/>
          </a:bodyPr>
          <a:lstStyle/>
          <a:p>
            <a:r>
              <a:rPr lang="en-US" sz="2000" dirty="0">
                <a:solidFill>
                  <a:srgbClr val="FF0000"/>
                </a:solidFill>
              </a:rPr>
              <a:t>*</a:t>
            </a:r>
            <a:r>
              <a:rPr lang="en-US" sz="2000" dirty="0"/>
              <a:t>https://</a:t>
            </a:r>
            <a:r>
              <a:rPr lang="en-US" sz="2000" dirty="0" err="1"/>
              <a:t>www.aarda.org</a:t>
            </a:r>
            <a:r>
              <a:rPr lang="en-US" sz="2000" dirty="0"/>
              <a:t>/autoimmune-information/autoimmune-statistics/</a:t>
            </a:r>
          </a:p>
        </p:txBody>
      </p:sp>
    </p:spTree>
    <p:extLst>
      <p:ext uri="{BB962C8B-B14F-4D97-AF65-F5344CB8AC3E}">
        <p14:creationId xmlns:p14="http://schemas.microsoft.com/office/powerpoint/2010/main" val="52477247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Autoimmune Disease and </a:t>
            </a:r>
            <a:br>
              <a:rPr lang="en-US" b="1" dirty="0" smtClean="0"/>
            </a:br>
            <a:r>
              <a:rPr lang="en-US" b="1" dirty="0" smtClean="0"/>
              <a:t>Molecular Mimicry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A peptide sequence in a foreign protein resembles a sequence in a human protein</a:t>
            </a:r>
          </a:p>
          <a:p>
            <a:r>
              <a:rPr lang="en-US" dirty="0" smtClean="0"/>
              <a:t>The immune system develops antibodies to the foreign protein and then these act as </a:t>
            </a:r>
            <a:r>
              <a:rPr lang="en-US" i="1" dirty="0" smtClean="0">
                <a:solidFill>
                  <a:srgbClr val="FF0000"/>
                </a:solidFill>
              </a:rPr>
              <a:t>autoantibodies</a:t>
            </a:r>
            <a:r>
              <a:rPr lang="en-US" dirty="0" smtClean="0">
                <a:solidFill>
                  <a:srgbClr val="FF0000"/>
                </a:solidFill>
              </a:rPr>
              <a:t> </a:t>
            </a:r>
            <a:r>
              <a:rPr lang="en-US" dirty="0" smtClean="0"/>
              <a:t>and attack the human protein that looks similar</a:t>
            </a:r>
          </a:p>
          <a:p>
            <a:pPr lvl="1"/>
            <a:r>
              <a:rPr lang="en-US" dirty="0" smtClean="0"/>
              <a:t>This is how you get </a:t>
            </a:r>
            <a:r>
              <a:rPr lang="en-US" i="1" dirty="0" smtClean="0">
                <a:solidFill>
                  <a:srgbClr val="FF0000"/>
                </a:solidFill>
              </a:rPr>
              <a:t>autoimmune disease</a:t>
            </a:r>
          </a:p>
          <a:p>
            <a:r>
              <a:rPr lang="en-US" dirty="0" smtClean="0"/>
              <a:t>The foreign protein could be from a virus in a vaccine or from a live infection or it could be from a food source like wheat gluten</a:t>
            </a:r>
            <a:endParaRPr lang="en-US" dirty="0"/>
          </a:p>
        </p:txBody>
      </p:sp>
      <p:sp>
        <p:nvSpPr>
          <p:cNvPr id="4" name="TextBox 3"/>
          <p:cNvSpPr txBox="1"/>
          <p:nvPr/>
        </p:nvSpPr>
        <p:spPr>
          <a:xfrm>
            <a:off x="863600" y="6368534"/>
            <a:ext cx="7078956" cy="400110"/>
          </a:xfrm>
          <a:prstGeom prst="rect">
            <a:avLst/>
          </a:prstGeom>
          <a:noFill/>
        </p:spPr>
        <p:txBody>
          <a:bodyPr wrap="none" rtlCol="0">
            <a:spAutoFit/>
          </a:bodyPr>
          <a:lstStyle/>
          <a:p>
            <a:r>
              <a:rPr lang="hu-HU" sz="2000" dirty="0">
                <a:solidFill>
                  <a:srgbClr val="FF0000"/>
                </a:solidFill>
              </a:rPr>
              <a:t>*</a:t>
            </a:r>
            <a:r>
              <a:rPr lang="hu-HU" sz="2000" dirty="0"/>
              <a:t>MF Cusick et al., Clin Rev Allergy Immunol. 2012; 42(1): 102–111. </a:t>
            </a:r>
            <a:endParaRPr lang="en-US" sz="2000" dirty="0"/>
          </a:p>
        </p:txBody>
      </p:sp>
    </p:spTree>
    <p:extLst>
      <p:ext uri="{BB962C8B-B14F-4D97-AF65-F5344CB8AC3E}">
        <p14:creationId xmlns:p14="http://schemas.microsoft.com/office/powerpoint/2010/main" val="89867019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2209298"/>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Why do we have an epidemic in </a:t>
            </a:r>
          </a:p>
          <a:p>
            <a:r>
              <a:rPr lang="en-US" sz="3200" dirty="0" smtClean="0"/>
              <a:t>autoimmune disease in America today?</a:t>
            </a:r>
            <a:endParaRPr lang="en-US" sz="3200" dirty="0"/>
          </a:p>
        </p:txBody>
      </p:sp>
    </p:spTree>
    <p:extLst>
      <p:ext uri="{BB962C8B-B14F-4D97-AF65-F5344CB8AC3E}">
        <p14:creationId xmlns:p14="http://schemas.microsoft.com/office/powerpoint/2010/main" val="252866852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Hypothesis</a:t>
            </a:r>
            <a:endParaRPr lang="en-US" b="1" dirty="0"/>
          </a:p>
        </p:txBody>
      </p:sp>
      <p:sp>
        <p:nvSpPr>
          <p:cNvPr id="3" name="Content Placeholder 2"/>
          <p:cNvSpPr>
            <a:spLocks noGrp="1"/>
          </p:cNvSpPr>
          <p:nvPr>
            <p:ph idx="1"/>
          </p:nvPr>
        </p:nvSpPr>
        <p:spPr/>
        <p:txBody>
          <a:bodyPr>
            <a:normAutofit lnSpcReduction="10000"/>
          </a:bodyPr>
          <a:lstStyle/>
          <a:p>
            <a:r>
              <a:rPr lang="en-US" dirty="0" smtClean="0"/>
              <a:t>Cumulative glyphosate exposure sets up a weakened immune system, a leaky gut barrier and a leaky brain barrier</a:t>
            </a:r>
          </a:p>
          <a:p>
            <a:r>
              <a:rPr lang="en-US" dirty="0" smtClean="0"/>
              <a:t>Child </a:t>
            </a:r>
            <a:r>
              <a:rPr lang="en-US" dirty="0" smtClean="0"/>
              <a:t>develops overactive antibody response to foreign protein contaminated </a:t>
            </a:r>
            <a:r>
              <a:rPr lang="pl-PL" dirty="0" err="1" smtClean="0"/>
              <a:t>wi</a:t>
            </a:r>
            <a:r>
              <a:rPr lang="en-US" dirty="0" err="1" smtClean="0"/>
              <a:t>th</a:t>
            </a:r>
            <a:r>
              <a:rPr lang="en-US" dirty="0" smtClean="0"/>
              <a:t> glyphosate and, through molecular mimicry, this leads to autoimmune </a:t>
            </a:r>
            <a:r>
              <a:rPr lang="en-US" dirty="0" smtClean="0"/>
              <a:t>disease</a:t>
            </a:r>
          </a:p>
          <a:p>
            <a:r>
              <a:rPr lang="en-US" dirty="0" smtClean="0"/>
              <a:t>This easily explains gluten intolerance and other food allergies</a:t>
            </a:r>
            <a:endParaRPr lang="en-US" dirty="0" smtClean="0"/>
          </a:p>
          <a:p>
            <a:pPr marL="0" indent="0">
              <a:buNone/>
            </a:pPr>
            <a:endParaRPr lang="en-US" dirty="0"/>
          </a:p>
        </p:txBody>
      </p:sp>
    </p:spTree>
    <p:extLst>
      <p:ext uri="{BB962C8B-B14F-4D97-AF65-F5344CB8AC3E}">
        <p14:creationId xmlns:p14="http://schemas.microsoft.com/office/powerpoint/2010/main" val="57731371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 &amp; wheat.jpg"/>
          <p:cNvPicPr>
            <a:picLocks noGrp="1" noChangeAspect="1"/>
          </p:cNvPicPr>
          <p:nvPr>
            <p:ph idx="1"/>
          </p:nvPr>
        </p:nvPicPr>
        <p:blipFill>
          <a:blip r:embed="rId2">
            <a:extLst>
              <a:ext uri="{28A0092B-C50C-407E-A947-70E740481C1C}">
                <a14:useLocalDpi xmlns:a14="http://schemas.microsoft.com/office/drawing/2010/main" val="0"/>
              </a:ext>
            </a:extLst>
          </a:blip>
          <a:srcRect l="-9663" r="-9663"/>
          <a:stretch>
            <a:fillRect/>
          </a:stretch>
        </p:blipFill>
        <p:spPr>
          <a:xfrm>
            <a:off x="-593581" y="511155"/>
            <a:ext cx="10209822" cy="5615009"/>
          </a:xfrm>
        </p:spPr>
      </p:pic>
      <p:sp>
        <p:nvSpPr>
          <p:cNvPr id="5" name="TextBox 4"/>
          <p:cNvSpPr txBox="1"/>
          <p:nvPr/>
        </p:nvSpPr>
        <p:spPr>
          <a:xfrm>
            <a:off x="2275851" y="6459372"/>
            <a:ext cx="6447521" cy="400108"/>
          </a:xfrm>
          <a:prstGeom prst="rect">
            <a:avLst/>
          </a:prstGeom>
          <a:noFill/>
        </p:spPr>
        <p:txBody>
          <a:bodyPr wrap="none" lIns="91439" tIns="45719" rIns="91439" bIns="45719" rtlCol="0">
            <a:spAutoFit/>
          </a:bodyPr>
          <a:lstStyle/>
          <a:p>
            <a:r>
              <a:rPr lang="it-IT" sz="2000" dirty="0" smtClean="0">
                <a:solidFill>
                  <a:srgbClr val="FF0000"/>
                </a:solidFill>
              </a:rPr>
              <a:t>*</a:t>
            </a:r>
            <a:r>
              <a:rPr lang="it-IT" sz="2000" dirty="0" err="1" smtClean="0"/>
              <a:t>Samsel</a:t>
            </a:r>
            <a:r>
              <a:rPr lang="it-IT" sz="2000" dirty="0" smtClean="0"/>
              <a:t> and Seneff, </a:t>
            </a:r>
            <a:r>
              <a:rPr lang="it-IT" sz="2000" dirty="0" err="1" smtClean="0"/>
              <a:t>Interdiscip</a:t>
            </a:r>
            <a:r>
              <a:rPr lang="it-IT" sz="2000" dirty="0" smtClean="0"/>
              <a:t> </a:t>
            </a:r>
            <a:r>
              <a:rPr lang="it-IT" sz="2000" dirty="0" err="1"/>
              <a:t>Toxicol</a:t>
            </a:r>
            <a:r>
              <a:rPr lang="it-IT" sz="2000" dirty="0"/>
              <a:t>. </a:t>
            </a:r>
            <a:r>
              <a:rPr lang="it-IT" sz="2000" dirty="0" smtClean="0"/>
              <a:t>2013;</a:t>
            </a:r>
            <a:r>
              <a:rPr lang="it-IT" sz="2000" b="1" dirty="0" smtClean="0"/>
              <a:t>6</a:t>
            </a:r>
            <a:r>
              <a:rPr lang="it-IT" sz="2000" dirty="0"/>
              <a:t>(4): 159–184. </a:t>
            </a:r>
          </a:p>
        </p:txBody>
      </p:sp>
      <p:pic>
        <p:nvPicPr>
          <p:cNvPr id="6" name="Picture 5" descr="wh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900" y="2160909"/>
            <a:ext cx="2525770" cy="1578606"/>
          </a:xfrm>
          <a:prstGeom prst="rect">
            <a:avLst/>
          </a:prstGeom>
        </p:spPr>
      </p:pic>
      <p:sp>
        <p:nvSpPr>
          <p:cNvPr id="7" name="TextBox 6"/>
          <p:cNvSpPr txBox="1"/>
          <p:nvPr/>
        </p:nvSpPr>
        <p:spPr>
          <a:xfrm>
            <a:off x="4107068" y="2658569"/>
            <a:ext cx="1628371" cy="400110"/>
          </a:xfrm>
          <a:prstGeom prst="rect">
            <a:avLst/>
          </a:prstGeom>
          <a:noFill/>
        </p:spPr>
        <p:txBody>
          <a:bodyPr wrap="none" rtlCol="0">
            <a:spAutoFit/>
          </a:bodyPr>
          <a:lstStyle/>
          <a:p>
            <a:r>
              <a:rPr lang="en-US" sz="2000" dirty="0" smtClean="0"/>
              <a:t>Celiac disease</a:t>
            </a:r>
            <a:endParaRPr lang="en-US" sz="2000" dirty="0"/>
          </a:p>
        </p:txBody>
      </p:sp>
      <p:sp>
        <p:nvSpPr>
          <p:cNvPr id="8" name="Freeform 7"/>
          <p:cNvSpPr/>
          <p:nvPr/>
        </p:nvSpPr>
        <p:spPr>
          <a:xfrm>
            <a:off x="4385743" y="3051666"/>
            <a:ext cx="529544" cy="973234"/>
          </a:xfrm>
          <a:custGeom>
            <a:avLst/>
            <a:gdLst>
              <a:gd name="connsiteX0" fmla="*/ 529544 w 529544"/>
              <a:gd name="connsiteY0" fmla="*/ 0 h 973234"/>
              <a:gd name="connsiteX1" fmla="*/ 1728 w 529544"/>
              <a:gd name="connsiteY1" fmla="*/ 461873 h 973234"/>
              <a:gd name="connsiteX2" fmla="*/ 348107 w 529544"/>
              <a:gd name="connsiteY2" fmla="*/ 973234 h 973234"/>
            </a:gdLst>
            <a:ahLst/>
            <a:cxnLst>
              <a:cxn ang="0">
                <a:pos x="connsiteX0" y="connsiteY0"/>
              </a:cxn>
              <a:cxn ang="0">
                <a:pos x="connsiteX1" y="connsiteY1"/>
              </a:cxn>
              <a:cxn ang="0">
                <a:pos x="connsiteX2" y="connsiteY2"/>
              </a:cxn>
            </a:cxnLst>
            <a:rect l="l" t="t" r="r" b="b"/>
            <a:pathLst>
              <a:path w="529544" h="973234">
                <a:moveTo>
                  <a:pt x="529544" y="0"/>
                </a:moveTo>
                <a:cubicBezTo>
                  <a:pt x="280755" y="149833"/>
                  <a:pt x="31967" y="299667"/>
                  <a:pt x="1728" y="461873"/>
                </a:cubicBezTo>
                <a:cubicBezTo>
                  <a:pt x="-28511" y="624079"/>
                  <a:pt x="348107" y="973234"/>
                  <a:pt x="348107" y="973234"/>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1"/>
          <p:cNvSpPr txBox="1">
            <a:spLocks/>
          </p:cNvSpPr>
          <p:nvPr/>
        </p:nvSpPr>
        <p:spPr>
          <a:xfrm>
            <a:off x="457200" y="240096"/>
            <a:ext cx="8478043" cy="1143000"/>
          </a:xfrm>
          <a:prstGeom prst="rect">
            <a:avLst/>
          </a:prstGeom>
          <a:solidFill>
            <a:srgbClr val="FFFFFF"/>
          </a:solidFill>
          <a:ln>
            <a:no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Glyphosate and Celiac Disease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4779403" y="1742139"/>
            <a:ext cx="1675584" cy="707886"/>
          </a:xfrm>
          <a:prstGeom prst="rect">
            <a:avLst/>
          </a:prstGeom>
          <a:noFill/>
        </p:spPr>
        <p:txBody>
          <a:bodyPr wrap="none" rtlCol="0">
            <a:spAutoFit/>
          </a:bodyPr>
          <a:lstStyle/>
          <a:p>
            <a:pPr algn="r"/>
            <a:r>
              <a:rPr lang="en-US" sz="2000" dirty="0" smtClean="0"/>
              <a:t>Glyphosate</a:t>
            </a:r>
          </a:p>
          <a:p>
            <a:pPr algn="r"/>
            <a:r>
              <a:rPr lang="en-US" sz="2000" dirty="0" smtClean="0"/>
              <a:t>Use on wheat</a:t>
            </a:r>
            <a:endParaRPr lang="en-US" sz="2000" dirty="0"/>
          </a:p>
        </p:txBody>
      </p:sp>
      <p:sp>
        <p:nvSpPr>
          <p:cNvPr id="11" name="Freeform 10"/>
          <p:cNvSpPr/>
          <p:nvPr/>
        </p:nvSpPr>
        <p:spPr>
          <a:xfrm>
            <a:off x="5474356" y="2452675"/>
            <a:ext cx="688840" cy="1007348"/>
          </a:xfrm>
          <a:custGeom>
            <a:avLst/>
            <a:gdLst>
              <a:gd name="connsiteX0" fmla="*/ 0 w 688840"/>
              <a:gd name="connsiteY0" fmla="*/ 0 h 1007348"/>
              <a:gd name="connsiteX1" fmla="*/ 598530 w 688840"/>
              <a:gd name="connsiteY1" fmla="*/ 423378 h 1007348"/>
              <a:gd name="connsiteX2" fmla="*/ 686120 w 688840"/>
              <a:gd name="connsiteY2" fmla="*/ 1007348 h 1007348"/>
            </a:gdLst>
            <a:ahLst/>
            <a:cxnLst>
              <a:cxn ang="0">
                <a:pos x="connsiteX0" y="connsiteY0"/>
              </a:cxn>
              <a:cxn ang="0">
                <a:pos x="connsiteX1" y="connsiteY1"/>
              </a:cxn>
              <a:cxn ang="0">
                <a:pos x="connsiteX2" y="connsiteY2"/>
              </a:cxn>
            </a:cxnLst>
            <a:rect l="l" t="t" r="r" b="b"/>
            <a:pathLst>
              <a:path w="688840" h="1007348">
                <a:moveTo>
                  <a:pt x="0" y="0"/>
                </a:moveTo>
                <a:cubicBezTo>
                  <a:pt x="242088" y="127743"/>
                  <a:pt x="484177" y="255487"/>
                  <a:pt x="598530" y="423378"/>
                </a:cubicBezTo>
                <a:cubicBezTo>
                  <a:pt x="712883" y="591269"/>
                  <a:pt x="686120" y="1007348"/>
                  <a:pt x="686120" y="1007348"/>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1513462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22241"/>
            <a:ext cx="8517467" cy="1143000"/>
          </a:xfrm>
        </p:spPr>
        <p:txBody>
          <a:bodyPr>
            <a:normAutofit/>
          </a:bodyPr>
          <a:lstStyle/>
          <a:p>
            <a:r>
              <a:rPr lang="en-US" sz="3600" b="1" dirty="0" smtClean="0"/>
              <a:t>Celiac Disease and </a:t>
            </a:r>
            <a:r>
              <a:rPr lang="en-US" sz="3600" b="1" dirty="0" err="1" smtClean="0"/>
              <a:t>Prolyl</a:t>
            </a:r>
            <a:r>
              <a:rPr lang="en-US" sz="3600" b="1" dirty="0" smtClean="0"/>
              <a:t> </a:t>
            </a:r>
            <a:r>
              <a:rPr lang="en-US" sz="3600" b="1" dirty="0" err="1" smtClean="0"/>
              <a:t>Aminopeptidase</a:t>
            </a:r>
            <a:endParaRPr lang="en-US" sz="3600" b="1" dirty="0"/>
          </a:p>
        </p:txBody>
      </p:sp>
      <p:sp>
        <p:nvSpPr>
          <p:cNvPr id="3" name="Content Placeholder 2"/>
          <p:cNvSpPr>
            <a:spLocks noGrp="1"/>
          </p:cNvSpPr>
          <p:nvPr>
            <p:ph idx="1"/>
          </p:nvPr>
        </p:nvSpPr>
        <p:spPr>
          <a:xfrm>
            <a:off x="152400" y="1062041"/>
            <a:ext cx="8669867" cy="4766733"/>
          </a:xfrm>
        </p:spPr>
        <p:txBody>
          <a:bodyPr>
            <a:normAutofit fontScale="92500" lnSpcReduction="20000"/>
          </a:bodyPr>
          <a:lstStyle/>
          <a:p>
            <a:r>
              <a:rPr lang="en-US" dirty="0"/>
              <a:t>Gluten </a:t>
            </a:r>
            <a:r>
              <a:rPr lang="en-US" dirty="0" smtClean="0"/>
              <a:t>intolerance and Celiac disease result </a:t>
            </a:r>
            <a:r>
              <a:rPr lang="en-US" dirty="0"/>
              <a:t>from inability to break down </a:t>
            </a:r>
            <a:r>
              <a:rPr lang="en-US" dirty="0" smtClean="0"/>
              <a:t>gluten, which is </a:t>
            </a:r>
            <a:r>
              <a:rPr lang="en-US" dirty="0"/>
              <a:t>enriched in </a:t>
            </a:r>
            <a:r>
              <a:rPr lang="en-US" dirty="0" err="1" smtClean="0"/>
              <a:t>proline</a:t>
            </a:r>
            <a:r>
              <a:rPr lang="en-US" dirty="0" smtClean="0">
                <a:solidFill>
                  <a:srgbClr val="FF0000"/>
                </a:solidFill>
              </a:rPr>
              <a:t>*</a:t>
            </a:r>
            <a:endParaRPr lang="en-US" dirty="0">
              <a:solidFill>
                <a:srgbClr val="FF0000"/>
              </a:solidFill>
            </a:endParaRPr>
          </a:p>
          <a:p>
            <a:r>
              <a:rPr lang="en-US" dirty="0" err="1"/>
              <a:t>Prolyl</a:t>
            </a:r>
            <a:r>
              <a:rPr lang="en-US" dirty="0"/>
              <a:t> </a:t>
            </a:r>
            <a:r>
              <a:rPr lang="en-US" dirty="0" err="1"/>
              <a:t>aminopeptidase</a:t>
            </a:r>
            <a:r>
              <a:rPr lang="en-US" dirty="0"/>
              <a:t>, the enzyme that breaks down </a:t>
            </a:r>
            <a:r>
              <a:rPr lang="en-US" dirty="0" err="1"/>
              <a:t>proline</a:t>
            </a:r>
            <a:r>
              <a:rPr lang="en-US" dirty="0"/>
              <a:t>-containing peptides, depends on </a:t>
            </a:r>
            <a:r>
              <a:rPr lang="en-US" i="1" dirty="0">
                <a:solidFill>
                  <a:srgbClr val="FF0000"/>
                </a:solidFill>
              </a:rPr>
              <a:t>manganese</a:t>
            </a:r>
            <a:r>
              <a:rPr lang="en-US" dirty="0">
                <a:solidFill>
                  <a:srgbClr val="FF0000"/>
                </a:solidFill>
              </a:rPr>
              <a:t> </a:t>
            </a:r>
            <a:r>
              <a:rPr lang="en-US" dirty="0"/>
              <a:t>as a catalyst </a:t>
            </a:r>
          </a:p>
          <a:p>
            <a:r>
              <a:rPr lang="en-US" dirty="0" err="1"/>
              <a:t>Prolyl</a:t>
            </a:r>
            <a:r>
              <a:rPr lang="en-US" dirty="0"/>
              <a:t> </a:t>
            </a:r>
            <a:r>
              <a:rPr lang="en-US" dirty="0" err="1"/>
              <a:t>aminopeptidase</a:t>
            </a:r>
            <a:r>
              <a:rPr lang="en-US" dirty="0"/>
              <a:t> also contains a highly conserved </a:t>
            </a:r>
            <a:r>
              <a:rPr lang="en-US" i="1" dirty="0" err="1">
                <a:solidFill>
                  <a:srgbClr val="FF0000"/>
                </a:solidFill>
              </a:rPr>
              <a:t>GxSxGG</a:t>
            </a:r>
            <a:r>
              <a:rPr lang="en-US" dirty="0"/>
              <a:t> motif plus two other regions with conserved </a:t>
            </a:r>
            <a:r>
              <a:rPr lang="en-US" dirty="0" err="1"/>
              <a:t>glycines</a:t>
            </a:r>
            <a:r>
              <a:rPr lang="en-US" dirty="0">
                <a:solidFill>
                  <a:srgbClr val="FF0000"/>
                </a:solidFill>
              </a:rPr>
              <a:t>**</a:t>
            </a:r>
          </a:p>
          <a:p>
            <a:r>
              <a:rPr lang="en-US" dirty="0" err="1"/>
              <a:t>Malabsorption</a:t>
            </a:r>
            <a:r>
              <a:rPr lang="en-US" dirty="0"/>
              <a:t> due to celiac disease can lead to nutritional deficiencies and symptoms of autism</a:t>
            </a:r>
            <a:r>
              <a:rPr lang="en-US" dirty="0">
                <a:solidFill>
                  <a:srgbClr val="FF0000"/>
                </a:solidFill>
              </a:rPr>
              <a:t>**</a:t>
            </a:r>
            <a:r>
              <a:rPr lang="en-US" dirty="0" smtClean="0">
                <a:solidFill>
                  <a:srgbClr val="FF0000"/>
                </a:solidFill>
              </a:rPr>
              <a:t>*</a:t>
            </a:r>
            <a:endParaRPr lang="en-US" dirty="0">
              <a:solidFill>
                <a:srgbClr val="FF0000"/>
              </a:solidFill>
            </a:endParaRPr>
          </a:p>
        </p:txBody>
      </p:sp>
      <p:sp>
        <p:nvSpPr>
          <p:cNvPr id="4" name="TextBox 3"/>
          <p:cNvSpPr txBox="1"/>
          <p:nvPr/>
        </p:nvSpPr>
        <p:spPr>
          <a:xfrm>
            <a:off x="1049867" y="5828774"/>
            <a:ext cx="7189538" cy="1015663"/>
          </a:xfrm>
          <a:prstGeom prst="rect">
            <a:avLst/>
          </a:prstGeom>
          <a:noFill/>
        </p:spPr>
        <p:txBody>
          <a:bodyPr wrap="none" rtlCol="0">
            <a:spAutoFit/>
          </a:bodyPr>
          <a:lstStyle/>
          <a:p>
            <a:r>
              <a:rPr lang="fr-FR" sz="2000" dirty="0">
                <a:solidFill>
                  <a:srgbClr val="FF0000"/>
                </a:solidFill>
              </a:rPr>
              <a:t>*</a:t>
            </a:r>
            <a:r>
              <a:rPr lang="fr-FR" sz="2000" dirty="0"/>
              <a:t>G. Janssen et al., </a:t>
            </a:r>
            <a:r>
              <a:rPr lang="fr-FR" sz="2000" dirty="0" err="1"/>
              <a:t>PLoS</a:t>
            </a:r>
            <a:r>
              <a:rPr lang="fr-FR" sz="2000" dirty="0"/>
              <a:t> One 2015; 10(6): e0128065 </a:t>
            </a:r>
          </a:p>
          <a:p>
            <a:r>
              <a:rPr lang="fr-FR" sz="2000" dirty="0">
                <a:solidFill>
                  <a:srgbClr val="FF0000"/>
                </a:solidFill>
              </a:rPr>
              <a:t>**</a:t>
            </a:r>
            <a:r>
              <a:rPr lang="fr-FR" sz="2000" dirty="0"/>
              <a:t>F Morel et al., </a:t>
            </a:r>
            <a:r>
              <a:rPr lang="fr-FR" sz="2000" dirty="0" err="1"/>
              <a:t>Biochimica</a:t>
            </a:r>
            <a:r>
              <a:rPr lang="fr-FR" sz="2000" dirty="0"/>
              <a:t> et </a:t>
            </a:r>
            <a:r>
              <a:rPr lang="fr-FR" sz="2000" dirty="0" err="1"/>
              <a:t>Biophysica</a:t>
            </a:r>
            <a:r>
              <a:rPr lang="fr-FR" sz="2000" dirty="0"/>
              <a:t> Acta 1999;1429: 501-505</a:t>
            </a:r>
          </a:p>
          <a:p>
            <a:r>
              <a:rPr lang="fr-FR" sz="2000" dirty="0">
                <a:solidFill>
                  <a:srgbClr val="FF0000"/>
                </a:solidFill>
              </a:rPr>
              <a:t>***</a:t>
            </a:r>
            <a:r>
              <a:rPr lang="fr-FR" sz="2000" dirty="0"/>
              <a:t>SJ </a:t>
            </a:r>
            <a:r>
              <a:rPr lang="fr-FR" sz="2000" dirty="0" err="1"/>
              <a:t>Genuis</a:t>
            </a:r>
            <a:r>
              <a:rPr lang="fr-FR" sz="2000" dirty="0"/>
              <a:t> and TP Bouchard, J Child </a:t>
            </a:r>
            <a:r>
              <a:rPr lang="fr-FR" sz="2000" dirty="0" err="1"/>
              <a:t>Neurol</a:t>
            </a:r>
            <a:r>
              <a:rPr lang="fr-FR" sz="2000" dirty="0"/>
              <a:t>. 2010;25(1):114-</a:t>
            </a:r>
            <a:r>
              <a:rPr lang="fr-FR" sz="2000" dirty="0" smtClean="0"/>
              <a:t>9</a:t>
            </a:r>
            <a:endParaRPr lang="fr-FR" sz="2000" dirty="0"/>
          </a:p>
        </p:txBody>
      </p:sp>
    </p:spTree>
    <p:extLst>
      <p:ext uri="{BB962C8B-B14F-4D97-AF65-F5344CB8AC3E}">
        <p14:creationId xmlns:p14="http://schemas.microsoft.com/office/powerpoint/2010/main" val="34750353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ew-Norm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45888073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22241"/>
            <a:ext cx="8517467" cy="1143000"/>
          </a:xfrm>
        </p:spPr>
        <p:txBody>
          <a:bodyPr>
            <a:normAutofit/>
          </a:bodyPr>
          <a:lstStyle/>
          <a:p>
            <a:r>
              <a:rPr lang="en-US" sz="3600" b="1" dirty="0" smtClean="0"/>
              <a:t>Celiac Disease and </a:t>
            </a:r>
            <a:r>
              <a:rPr lang="en-US" sz="3600" b="1" dirty="0" err="1" smtClean="0"/>
              <a:t>Prolyl</a:t>
            </a:r>
            <a:r>
              <a:rPr lang="en-US" sz="3600" b="1" dirty="0" smtClean="0"/>
              <a:t> </a:t>
            </a:r>
            <a:r>
              <a:rPr lang="en-US" sz="3600" b="1" dirty="0" err="1" smtClean="0"/>
              <a:t>Aminopeptidase</a:t>
            </a:r>
            <a:endParaRPr lang="en-US" sz="3600" b="1" dirty="0"/>
          </a:p>
        </p:txBody>
      </p:sp>
      <p:sp>
        <p:nvSpPr>
          <p:cNvPr id="3" name="Content Placeholder 2"/>
          <p:cNvSpPr>
            <a:spLocks noGrp="1"/>
          </p:cNvSpPr>
          <p:nvPr>
            <p:ph idx="1"/>
          </p:nvPr>
        </p:nvSpPr>
        <p:spPr>
          <a:xfrm>
            <a:off x="152400" y="1062041"/>
            <a:ext cx="8669867" cy="4766733"/>
          </a:xfrm>
        </p:spPr>
        <p:txBody>
          <a:bodyPr>
            <a:normAutofit fontScale="92500" lnSpcReduction="20000"/>
          </a:bodyPr>
          <a:lstStyle/>
          <a:p>
            <a:r>
              <a:rPr lang="en-US" dirty="0"/>
              <a:t>Gluten </a:t>
            </a:r>
            <a:r>
              <a:rPr lang="en-US" dirty="0" smtClean="0"/>
              <a:t>intolerance and Celiac disease result </a:t>
            </a:r>
            <a:r>
              <a:rPr lang="en-US" dirty="0"/>
              <a:t>from inability to break down </a:t>
            </a:r>
            <a:r>
              <a:rPr lang="en-US" dirty="0" smtClean="0"/>
              <a:t>gluten, which is </a:t>
            </a:r>
            <a:r>
              <a:rPr lang="en-US" dirty="0"/>
              <a:t>enriched in </a:t>
            </a:r>
            <a:r>
              <a:rPr lang="en-US" dirty="0" err="1" smtClean="0"/>
              <a:t>proline</a:t>
            </a:r>
            <a:r>
              <a:rPr lang="en-US" dirty="0" smtClean="0">
                <a:solidFill>
                  <a:srgbClr val="FF0000"/>
                </a:solidFill>
              </a:rPr>
              <a:t>*</a:t>
            </a:r>
            <a:endParaRPr lang="en-US" dirty="0">
              <a:solidFill>
                <a:srgbClr val="FF0000"/>
              </a:solidFill>
            </a:endParaRPr>
          </a:p>
          <a:p>
            <a:r>
              <a:rPr lang="en-US" dirty="0" err="1"/>
              <a:t>Prolyl</a:t>
            </a:r>
            <a:r>
              <a:rPr lang="en-US" dirty="0"/>
              <a:t> </a:t>
            </a:r>
            <a:r>
              <a:rPr lang="en-US" dirty="0" err="1"/>
              <a:t>aminopeptidase</a:t>
            </a:r>
            <a:r>
              <a:rPr lang="en-US" dirty="0"/>
              <a:t>, the enzyme that breaks down </a:t>
            </a:r>
            <a:r>
              <a:rPr lang="en-US" dirty="0" err="1"/>
              <a:t>proline</a:t>
            </a:r>
            <a:r>
              <a:rPr lang="en-US" dirty="0"/>
              <a:t>-containing peptides, depends on manganese as a catalyst </a:t>
            </a:r>
          </a:p>
          <a:p>
            <a:r>
              <a:rPr lang="en-US" dirty="0" err="1"/>
              <a:t>Prolyl</a:t>
            </a:r>
            <a:r>
              <a:rPr lang="en-US" dirty="0"/>
              <a:t> </a:t>
            </a:r>
            <a:r>
              <a:rPr lang="en-US" dirty="0" err="1"/>
              <a:t>aminopeptidase</a:t>
            </a:r>
            <a:r>
              <a:rPr lang="en-US" dirty="0"/>
              <a:t> also contains a highly conserved </a:t>
            </a:r>
            <a:r>
              <a:rPr lang="en-US" dirty="0" err="1"/>
              <a:t>GxSxGG</a:t>
            </a:r>
            <a:r>
              <a:rPr lang="en-US" dirty="0"/>
              <a:t> motif plus two other regions with conserved </a:t>
            </a:r>
            <a:r>
              <a:rPr lang="en-US" dirty="0" err="1"/>
              <a:t>glycines</a:t>
            </a:r>
            <a:r>
              <a:rPr lang="en-US" dirty="0">
                <a:solidFill>
                  <a:srgbClr val="FF0000"/>
                </a:solidFill>
              </a:rPr>
              <a:t>**</a:t>
            </a:r>
          </a:p>
          <a:p>
            <a:r>
              <a:rPr lang="en-US" dirty="0" err="1"/>
              <a:t>Malabsorption</a:t>
            </a:r>
            <a:r>
              <a:rPr lang="en-US" dirty="0"/>
              <a:t> due to celiac disease can lead to nutritional deficiencies and symptoms of autism</a:t>
            </a:r>
            <a:r>
              <a:rPr lang="en-US" dirty="0">
                <a:solidFill>
                  <a:srgbClr val="FF0000"/>
                </a:solidFill>
              </a:rPr>
              <a:t>**</a:t>
            </a:r>
            <a:r>
              <a:rPr lang="en-US" dirty="0" smtClean="0">
                <a:solidFill>
                  <a:srgbClr val="FF0000"/>
                </a:solidFill>
              </a:rPr>
              <a:t>*</a:t>
            </a:r>
            <a:endParaRPr lang="en-US" dirty="0">
              <a:solidFill>
                <a:srgbClr val="FF0000"/>
              </a:solidFill>
            </a:endParaRPr>
          </a:p>
        </p:txBody>
      </p:sp>
      <p:sp>
        <p:nvSpPr>
          <p:cNvPr id="4" name="TextBox 3"/>
          <p:cNvSpPr txBox="1"/>
          <p:nvPr/>
        </p:nvSpPr>
        <p:spPr>
          <a:xfrm>
            <a:off x="1049867" y="5828774"/>
            <a:ext cx="7189538" cy="1015663"/>
          </a:xfrm>
          <a:prstGeom prst="rect">
            <a:avLst/>
          </a:prstGeom>
          <a:noFill/>
        </p:spPr>
        <p:txBody>
          <a:bodyPr wrap="none" rtlCol="0">
            <a:spAutoFit/>
          </a:bodyPr>
          <a:lstStyle/>
          <a:p>
            <a:r>
              <a:rPr lang="fr-FR" sz="2000" dirty="0">
                <a:solidFill>
                  <a:srgbClr val="FF0000"/>
                </a:solidFill>
              </a:rPr>
              <a:t>*</a:t>
            </a:r>
            <a:r>
              <a:rPr lang="fr-FR" sz="2000" dirty="0"/>
              <a:t>G. Janssen et al., </a:t>
            </a:r>
            <a:r>
              <a:rPr lang="fr-FR" sz="2000" dirty="0" err="1"/>
              <a:t>PLoS</a:t>
            </a:r>
            <a:r>
              <a:rPr lang="fr-FR" sz="2000" dirty="0"/>
              <a:t> One 2015; 10(6): e0128065 </a:t>
            </a:r>
          </a:p>
          <a:p>
            <a:r>
              <a:rPr lang="fr-FR" sz="2000" dirty="0">
                <a:solidFill>
                  <a:srgbClr val="FF0000"/>
                </a:solidFill>
              </a:rPr>
              <a:t>**</a:t>
            </a:r>
            <a:r>
              <a:rPr lang="fr-FR" sz="2000" dirty="0"/>
              <a:t>F Morel et al., </a:t>
            </a:r>
            <a:r>
              <a:rPr lang="fr-FR" sz="2000" dirty="0" err="1"/>
              <a:t>Biochimica</a:t>
            </a:r>
            <a:r>
              <a:rPr lang="fr-FR" sz="2000" dirty="0"/>
              <a:t> et </a:t>
            </a:r>
            <a:r>
              <a:rPr lang="fr-FR" sz="2000" dirty="0" err="1"/>
              <a:t>Biophysica</a:t>
            </a:r>
            <a:r>
              <a:rPr lang="fr-FR" sz="2000" dirty="0"/>
              <a:t> Acta 1999;1429: 501-505</a:t>
            </a:r>
          </a:p>
          <a:p>
            <a:r>
              <a:rPr lang="fr-FR" sz="2000" dirty="0">
                <a:solidFill>
                  <a:srgbClr val="FF0000"/>
                </a:solidFill>
              </a:rPr>
              <a:t>***</a:t>
            </a:r>
            <a:r>
              <a:rPr lang="fr-FR" sz="2000" dirty="0"/>
              <a:t>SJ </a:t>
            </a:r>
            <a:r>
              <a:rPr lang="fr-FR" sz="2000" dirty="0" err="1"/>
              <a:t>Genuis</a:t>
            </a:r>
            <a:r>
              <a:rPr lang="fr-FR" sz="2000" dirty="0"/>
              <a:t> and TP Bouchard, J Child </a:t>
            </a:r>
            <a:r>
              <a:rPr lang="fr-FR" sz="2000" dirty="0" err="1"/>
              <a:t>Neurol</a:t>
            </a:r>
            <a:r>
              <a:rPr lang="fr-FR" sz="2000" dirty="0"/>
              <a:t>. 2010;25(1):114-</a:t>
            </a:r>
            <a:r>
              <a:rPr lang="fr-FR" sz="2000" dirty="0" smtClean="0"/>
              <a:t>9</a:t>
            </a:r>
            <a:endParaRPr lang="fr-FR" sz="2000" dirty="0"/>
          </a:p>
        </p:txBody>
      </p:sp>
      <p:sp>
        <p:nvSpPr>
          <p:cNvPr id="5" name="TextBox 4"/>
          <p:cNvSpPr txBox="1"/>
          <p:nvPr/>
        </p:nvSpPr>
        <p:spPr>
          <a:xfrm>
            <a:off x="212648" y="1636653"/>
            <a:ext cx="8737600" cy="3539430"/>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Wheat is routinely sprayed right before harvest with glyphosate as a desiccant</a:t>
            </a:r>
          </a:p>
          <a:p>
            <a:pPr algn="ctr"/>
            <a:endParaRPr lang="en-US" sz="3200" dirty="0" smtClean="0"/>
          </a:p>
          <a:p>
            <a:pPr algn="ctr"/>
            <a:r>
              <a:rPr lang="en-US" sz="3200" dirty="0" smtClean="0"/>
              <a:t>Other treated plants include </a:t>
            </a:r>
          </a:p>
          <a:p>
            <a:pPr algn="ctr"/>
            <a:r>
              <a:rPr lang="en-US" sz="3200" dirty="0" smtClean="0"/>
              <a:t>Sugar cane, barley, peanuts, maize and legumes</a:t>
            </a:r>
          </a:p>
          <a:p>
            <a:pPr algn="ctr"/>
            <a:endParaRPr lang="en-US" sz="3200" dirty="0"/>
          </a:p>
        </p:txBody>
      </p:sp>
    </p:spTree>
    <p:extLst>
      <p:ext uri="{BB962C8B-B14F-4D97-AF65-F5344CB8AC3E}">
        <p14:creationId xmlns:p14="http://schemas.microsoft.com/office/powerpoint/2010/main" val="139533314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297173" y="2309923"/>
            <a:ext cx="6549690"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Collagen </a:t>
            </a: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Vaccines</a:t>
            </a:r>
          </a:p>
        </p:txBody>
      </p:sp>
    </p:spTree>
    <p:extLst>
      <p:ext uri="{BB962C8B-B14F-4D97-AF65-F5344CB8AC3E}">
        <p14:creationId xmlns:p14="http://schemas.microsoft.com/office/powerpoint/2010/main" val="391422006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lag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37" y="1417638"/>
            <a:ext cx="3641663" cy="2540888"/>
          </a:xfrm>
          <a:prstGeom prst="rect">
            <a:avLst/>
          </a:prstGeom>
        </p:spPr>
      </p:pic>
      <p:sp>
        <p:nvSpPr>
          <p:cNvPr id="2" name="Title 1"/>
          <p:cNvSpPr>
            <a:spLocks noGrp="1"/>
          </p:cNvSpPr>
          <p:nvPr>
            <p:ph type="title"/>
          </p:nvPr>
        </p:nvSpPr>
        <p:spPr/>
        <p:txBody>
          <a:bodyPr/>
          <a:lstStyle/>
          <a:p>
            <a:r>
              <a:rPr lang="en-US" b="1" dirty="0" smtClean="0"/>
              <a:t>Collagen and Gelatin</a:t>
            </a:r>
            <a:endParaRPr lang="en-US" b="1" dirty="0"/>
          </a:p>
        </p:txBody>
      </p:sp>
      <p:sp>
        <p:nvSpPr>
          <p:cNvPr id="3" name="Content Placeholder 2"/>
          <p:cNvSpPr>
            <a:spLocks noGrp="1"/>
          </p:cNvSpPr>
          <p:nvPr>
            <p:ph idx="1"/>
          </p:nvPr>
        </p:nvSpPr>
        <p:spPr>
          <a:xfrm>
            <a:off x="457200" y="1471057"/>
            <a:ext cx="8229600" cy="4641684"/>
          </a:xfrm>
        </p:spPr>
        <p:txBody>
          <a:bodyPr>
            <a:normAutofit fontScale="92500" lnSpcReduction="10000"/>
          </a:bodyPr>
          <a:lstStyle/>
          <a:p>
            <a:r>
              <a:rPr lang="en-US" dirty="0"/>
              <a:t>25% of the protein in our body is collagen </a:t>
            </a:r>
          </a:p>
          <a:p>
            <a:r>
              <a:rPr lang="en-US" dirty="0"/>
              <a:t>Collagen forms a triple helix </a:t>
            </a:r>
            <a:r>
              <a:rPr lang="en-US" dirty="0" smtClean="0"/>
              <a:t>                                   with </a:t>
            </a:r>
            <a:r>
              <a:rPr lang="en-US" dirty="0"/>
              <a:t>building block triples of </a:t>
            </a:r>
            <a:r>
              <a:rPr lang="en-US" dirty="0" smtClean="0"/>
              <a:t>                                        </a:t>
            </a:r>
            <a:r>
              <a:rPr lang="en-US" dirty="0" err="1" smtClean="0"/>
              <a:t>Gly</a:t>
            </a:r>
            <a:r>
              <a:rPr lang="en-US" dirty="0"/>
              <a:t>-X-X, where X is often </a:t>
            </a:r>
            <a:r>
              <a:rPr lang="en-US" dirty="0" err="1"/>
              <a:t>proline</a:t>
            </a:r>
            <a:r>
              <a:rPr lang="en-US" dirty="0"/>
              <a:t>.</a:t>
            </a:r>
          </a:p>
          <a:p>
            <a:r>
              <a:rPr lang="en-US" dirty="0"/>
              <a:t>Glyphosate substitution for </a:t>
            </a:r>
            <a:r>
              <a:rPr lang="en-US" dirty="0" smtClean="0"/>
              <a:t>                                           glycine </a:t>
            </a:r>
            <a:r>
              <a:rPr lang="en-US" dirty="0"/>
              <a:t>will disrupt triple-helix formation and lead to diseases of the </a:t>
            </a:r>
            <a:r>
              <a:rPr lang="en-US" dirty="0" smtClean="0"/>
              <a:t>vasculature, joints </a:t>
            </a:r>
            <a:r>
              <a:rPr lang="en-US" dirty="0"/>
              <a:t>and </a:t>
            </a:r>
            <a:r>
              <a:rPr lang="en-US" dirty="0" smtClean="0"/>
              <a:t>bones</a:t>
            </a:r>
          </a:p>
          <a:p>
            <a:r>
              <a:rPr lang="en-US" dirty="0" smtClean="0"/>
              <a:t>Gelatin is derived from collagen in ligaments sourced from cows and pigs fed glyphosate- contaminated GMO Roundup-Ready feed</a:t>
            </a:r>
            <a:endParaRPr lang="en-US" dirty="0"/>
          </a:p>
        </p:txBody>
      </p:sp>
    </p:spTree>
    <p:extLst>
      <p:ext uri="{BB962C8B-B14F-4D97-AF65-F5344CB8AC3E}">
        <p14:creationId xmlns:p14="http://schemas.microsoft.com/office/powerpoint/2010/main" val="63410313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064" y="274638"/>
            <a:ext cx="8229600" cy="1143000"/>
          </a:xfrm>
        </p:spPr>
        <p:txBody>
          <a:bodyPr/>
          <a:lstStyle/>
          <a:p>
            <a:r>
              <a:rPr lang="en-US" b="1" dirty="0" smtClean="0"/>
              <a:t>Gelatin!!</a:t>
            </a:r>
            <a:endParaRPr lang="en-US" b="1" dirty="0"/>
          </a:p>
        </p:txBody>
      </p:sp>
      <p:pic>
        <p:nvPicPr>
          <p:cNvPr id="4" name="Content Placeholder 3" descr="gelatin-mold.jpg"/>
          <p:cNvPicPr>
            <a:picLocks noGrp="1" noChangeAspect="1"/>
          </p:cNvPicPr>
          <p:nvPr>
            <p:ph idx="1"/>
          </p:nvPr>
        </p:nvPicPr>
        <p:blipFill>
          <a:blip r:embed="rId2">
            <a:extLst>
              <a:ext uri="{28A0092B-C50C-407E-A947-70E740481C1C}">
                <a14:useLocalDpi xmlns:a14="http://schemas.microsoft.com/office/drawing/2010/main" val="0"/>
              </a:ext>
            </a:extLst>
          </a:blip>
          <a:srcRect l="-35972" r="-35972"/>
          <a:stretch>
            <a:fillRect/>
          </a:stretch>
        </p:blipFill>
        <p:spPr>
          <a:xfrm>
            <a:off x="5672667" y="4501690"/>
            <a:ext cx="3843866" cy="2113979"/>
          </a:xfrm>
        </p:spPr>
      </p:pic>
      <p:pic>
        <p:nvPicPr>
          <p:cNvPr id="6" name="Picture 5" descr="MM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66" y="1976974"/>
            <a:ext cx="4831218" cy="3340101"/>
          </a:xfrm>
          <a:prstGeom prst="rect">
            <a:avLst/>
          </a:prstGeom>
        </p:spPr>
      </p:pic>
      <p:pic>
        <p:nvPicPr>
          <p:cNvPr id="7" name="Picture 6" descr="flu_cul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33" y="719675"/>
            <a:ext cx="3200400" cy="2133600"/>
          </a:xfrm>
          <a:prstGeom prst="rect">
            <a:avLst/>
          </a:prstGeom>
        </p:spPr>
      </p:pic>
      <p:pic>
        <p:nvPicPr>
          <p:cNvPr id="8" name="Picture 7" descr="facecre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2133" y="651566"/>
            <a:ext cx="2480733" cy="3133992"/>
          </a:xfrm>
          <a:prstGeom prst="rect">
            <a:avLst/>
          </a:prstGeom>
        </p:spPr>
      </p:pic>
      <p:pic>
        <p:nvPicPr>
          <p:cNvPr id="5" name="Picture 4" descr="pill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933" y="4645710"/>
            <a:ext cx="2709332" cy="1816846"/>
          </a:xfrm>
          <a:prstGeom prst="rect">
            <a:avLst/>
          </a:prstGeom>
        </p:spPr>
      </p:pic>
    </p:spTree>
    <p:extLst>
      <p:ext uri="{BB962C8B-B14F-4D97-AF65-F5344CB8AC3E}">
        <p14:creationId xmlns:p14="http://schemas.microsoft.com/office/powerpoint/2010/main" val="347839388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53"/>
            <a:ext cx="8229600" cy="1143000"/>
          </a:xfrm>
        </p:spPr>
        <p:txBody>
          <a:bodyPr/>
          <a:lstStyle/>
          <a:p>
            <a:r>
              <a:rPr lang="en-US" b="1" dirty="0" smtClean="0"/>
              <a:t>Glyphosate in Vaccines?</a:t>
            </a:r>
            <a:endParaRPr lang="en-US" b="1" dirty="0"/>
          </a:p>
        </p:txBody>
      </p:sp>
      <p:sp>
        <p:nvSpPr>
          <p:cNvPr id="3" name="Content Placeholder 2"/>
          <p:cNvSpPr>
            <a:spLocks noGrp="1"/>
          </p:cNvSpPr>
          <p:nvPr>
            <p:ph idx="1"/>
          </p:nvPr>
        </p:nvSpPr>
        <p:spPr>
          <a:xfrm>
            <a:off x="220133" y="1282734"/>
            <a:ext cx="8635999" cy="4965666"/>
          </a:xfrm>
        </p:spPr>
        <p:txBody>
          <a:bodyPr>
            <a:normAutofit fontScale="92500" lnSpcReduction="10000"/>
          </a:bodyPr>
          <a:lstStyle/>
          <a:p>
            <a:r>
              <a:rPr lang="en-US" dirty="0" smtClean="0"/>
              <a:t>For MMR, flu vaccine, and rabies vaccine, live virus is grown on gelatin derived from </a:t>
            </a:r>
            <a:r>
              <a:rPr lang="en-US" dirty="0" smtClean="0"/>
              <a:t>bones, ligaments and skin </a:t>
            </a:r>
            <a:r>
              <a:rPr lang="en-US" dirty="0" smtClean="0"/>
              <a:t>of </a:t>
            </a:r>
            <a:r>
              <a:rPr lang="en-US" dirty="0" smtClean="0"/>
              <a:t>pigs and cows</a:t>
            </a:r>
            <a:endParaRPr lang="en-US" dirty="0" smtClean="0"/>
          </a:p>
          <a:p>
            <a:pPr lvl="1"/>
            <a:r>
              <a:rPr lang="en-US" dirty="0" smtClean="0"/>
              <a:t>Pigs and cows </a:t>
            </a:r>
            <a:r>
              <a:rPr lang="en-US" dirty="0" smtClean="0"/>
              <a:t>are fed GMO Roundup-Ready corn and soy feed</a:t>
            </a:r>
          </a:p>
          <a:p>
            <a:r>
              <a:rPr lang="en-US" dirty="0" smtClean="0"/>
              <a:t>Gelatin contains significant amounts of both </a:t>
            </a:r>
            <a:r>
              <a:rPr lang="en-US" dirty="0" smtClean="0"/>
              <a:t>glycine        (</a:t>
            </a:r>
            <a:r>
              <a:rPr lang="en-US" dirty="0" smtClean="0">
                <a:sym typeface="Wingdings"/>
              </a:rPr>
              <a:t> glyphosate) </a:t>
            </a:r>
            <a:r>
              <a:rPr lang="en-US" dirty="0" smtClean="0"/>
              <a:t>and </a:t>
            </a:r>
            <a:r>
              <a:rPr lang="en-US" dirty="0" smtClean="0"/>
              <a:t>glutamate</a:t>
            </a:r>
          </a:p>
          <a:p>
            <a:pPr lvl="1"/>
            <a:r>
              <a:rPr lang="en-US" dirty="0" smtClean="0"/>
              <a:t>These two neurotransmitters together excite the NMDA receptors in the </a:t>
            </a:r>
            <a:r>
              <a:rPr lang="en-US" dirty="0" smtClean="0"/>
              <a:t>brain</a:t>
            </a:r>
            <a:endParaRPr lang="en-US" dirty="0" smtClean="0"/>
          </a:p>
          <a:p>
            <a:r>
              <a:rPr lang="en-US" dirty="0" smtClean="0"/>
              <a:t>Glyphosate stimulation of NMDA receptors could cause neuronal burnout</a:t>
            </a:r>
            <a:endParaRPr lang="en-US" dirty="0"/>
          </a:p>
        </p:txBody>
      </p:sp>
    </p:spTree>
    <p:extLst>
      <p:ext uri="{BB962C8B-B14F-4D97-AF65-F5344CB8AC3E}">
        <p14:creationId xmlns:p14="http://schemas.microsoft.com/office/powerpoint/2010/main" val="388194742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in_damage_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250" y="724983"/>
            <a:ext cx="3146650" cy="3248304"/>
          </a:xfrm>
          <a:prstGeom prst="rect">
            <a:avLst/>
          </a:prstGeom>
        </p:spPr>
      </p:pic>
      <p:sp>
        <p:nvSpPr>
          <p:cNvPr id="2" name="Title 1"/>
          <p:cNvSpPr>
            <a:spLocks noGrp="1"/>
          </p:cNvSpPr>
          <p:nvPr>
            <p:ph type="title"/>
          </p:nvPr>
        </p:nvSpPr>
        <p:spPr/>
        <p:txBody>
          <a:bodyPr/>
          <a:lstStyle/>
          <a:p>
            <a:r>
              <a:rPr lang="en-US" b="1" dirty="0" smtClean="0"/>
              <a:t>Glyphosate and Glutamate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96699" y="1417638"/>
            <a:ext cx="6705600" cy="5067829"/>
          </a:xfrm>
        </p:spPr>
        <p:txBody>
          <a:bodyPr>
            <a:normAutofit/>
          </a:bodyPr>
          <a:lstStyle/>
          <a:p>
            <a:r>
              <a:rPr lang="en-US" dirty="0" smtClean="0"/>
              <a:t>Acute </a:t>
            </a:r>
            <a:r>
              <a:rPr lang="en-US" dirty="0"/>
              <a:t>exposure activates </a:t>
            </a:r>
            <a:r>
              <a:rPr lang="en-US" dirty="0" smtClean="0"/>
              <a:t>NMDA </a:t>
            </a:r>
            <a:r>
              <a:rPr lang="en-US" dirty="0"/>
              <a:t>receptors and voltage-dependent </a:t>
            </a:r>
            <a:r>
              <a:rPr lang="en-US" dirty="0" smtClean="0"/>
              <a:t>calcium channels</a:t>
            </a:r>
          </a:p>
          <a:p>
            <a:pPr lvl="1"/>
            <a:r>
              <a:rPr lang="en-US" dirty="0" smtClean="0"/>
              <a:t>Oxidative </a:t>
            </a:r>
            <a:r>
              <a:rPr lang="en-US" dirty="0"/>
              <a:t>stress and neural cell </a:t>
            </a:r>
            <a:r>
              <a:rPr lang="en-US" dirty="0" smtClean="0"/>
              <a:t>death</a:t>
            </a:r>
          </a:p>
          <a:p>
            <a:pPr lvl="1"/>
            <a:r>
              <a:rPr lang="en-US" dirty="0"/>
              <a:t>I</a:t>
            </a:r>
            <a:r>
              <a:rPr lang="en-US" dirty="0" smtClean="0"/>
              <a:t>ncreased </a:t>
            </a:r>
            <a:r>
              <a:rPr lang="en-US" dirty="0"/>
              <a:t>glutamate </a:t>
            </a:r>
            <a:r>
              <a:rPr lang="en-US" dirty="0" smtClean="0"/>
              <a:t>release </a:t>
            </a:r>
            <a:r>
              <a:rPr lang="en-US" dirty="0"/>
              <a:t>into </a:t>
            </a:r>
            <a:r>
              <a:rPr lang="en-US" dirty="0" smtClean="0"/>
              <a:t>the    </a:t>
            </a:r>
            <a:r>
              <a:rPr lang="en-US" dirty="0"/>
              <a:t>synaptic </a:t>
            </a:r>
            <a:r>
              <a:rPr lang="en-US" dirty="0" smtClean="0"/>
              <a:t>cleft </a:t>
            </a:r>
            <a:r>
              <a:rPr lang="en-US" dirty="0" smtClean="0">
                <a:sym typeface="Wingdings"/>
              </a:rPr>
              <a:t> </a:t>
            </a:r>
            <a:r>
              <a:rPr lang="en-US" dirty="0" smtClean="0"/>
              <a:t> </a:t>
            </a:r>
            <a:r>
              <a:rPr lang="en-US" i="1" dirty="0">
                <a:solidFill>
                  <a:srgbClr val="FF0000"/>
                </a:solidFill>
              </a:rPr>
              <a:t>excessive extracellular glutamate </a:t>
            </a:r>
            <a:r>
              <a:rPr lang="en-US" i="1" dirty="0" smtClean="0">
                <a:solidFill>
                  <a:srgbClr val="FF0000"/>
                </a:solidFill>
              </a:rPr>
              <a:t>levels</a:t>
            </a:r>
          </a:p>
          <a:p>
            <a:pPr lvl="1"/>
            <a:r>
              <a:rPr lang="en-US" dirty="0" smtClean="0"/>
              <a:t>Decreased </a:t>
            </a:r>
            <a:r>
              <a:rPr lang="en-US" dirty="0"/>
              <a:t>glutathione </a:t>
            </a:r>
            <a:r>
              <a:rPr lang="en-US" dirty="0" smtClean="0"/>
              <a:t>content</a:t>
            </a:r>
          </a:p>
          <a:p>
            <a:pPr lvl="1"/>
            <a:r>
              <a:rPr lang="en-US" dirty="0"/>
              <a:t>I</a:t>
            </a:r>
            <a:r>
              <a:rPr lang="en-US" dirty="0" smtClean="0"/>
              <a:t>ncreased </a:t>
            </a:r>
            <a:r>
              <a:rPr lang="en-US" dirty="0"/>
              <a:t>peroxidation of lipids (fats)</a:t>
            </a:r>
          </a:p>
          <a:p>
            <a:endParaRPr lang="en-US" dirty="0"/>
          </a:p>
          <a:p>
            <a:pPr marL="0" indent="0">
              <a:buNone/>
            </a:pPr>
            <a:endParaRPr lang="en-US" dirty="0"/>
          </a:p>
          <a:p>
            <a:endParaRPr lang="en-US" dirty="0"/>
          </a:p>
        </p:txBody>
      </p:sp>
      <p:sp>
        <p:nvSpPr>
          <p:cNvPr id="7" name="TextBox 6"/>
          <p:cNvSpPr txBox="1"/>
          <p:nvPr/>
        </p:nvSpPr>
        <p:spPr>
          <a:xfrm>
            <a:off x="785747" y="6485467"/>
            <a:ext cx="8358253" cy="646331"/>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www.greenmedinfo.com</a:t>
            </a:r>
            <a:r>
              <a:rPr lang="en-US" dirty="0"/>
              <a:t>/blog/roundup-</a:t>
            </a:r>
            <a:r>
              <a:rPr lang="en-US" dirty="0" err="1"/>
              <a:t>weedkiller</a:t>
            </a:r>
            <a:r>
              <a:rPr lang="en-US" dirty="0"/>
              <a:t>-brain-damaging-neurotoxin</a:t>
            </a:r>
          </a:p>
          <a:p>
            <a:endParaRPr lang="en-US" dirty="0"/>
          </a:p>
        </p:txBody>
      </p:sp>
    </p:spTree>
    <p:extLst>
      <p:ext uri="{BB962C8B-B14F-4D97-AF65-F5344CB8AC3E}">
        <p14:creationId xmlns:p14="http://schemas.microsoft.com/office/powerpoint/2010/main" val="71406678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Contamination in Vaccines (Parts Per Billion)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pPr marL="0" indent="0">
              <a:buNone/>
            </a:pPr>
            <a:r>
              <a:rPr lang="en-US" dirty="0"/>
              <a:t>Merck </a:t>
            </a:r>
            <a:r>
              <a:rPr lang="en-US" dirty="0" smtClean="0"/>
              <a:t>	ZOSTAVAX 		0.42  	Shingles</a:t>
            </a:r>
            <a:endParaRPr lang="en-US" dirty="0"/>
          </a:p>
          <a:p>
            <a:pPr marL="0" indent="0">
              <a:buNone/>
            </a:pPr>
            <a:r>
              <a:rPr lang="en-US" dirty="0">
                <a:solidFill>
                  <a:srgbClr val="FF0000"/>
                </a:solidFill>
              </a:rPr>
              <a:t>Merck </a:t>
            </a:r>
            <a:r>
              <a:rPr lang="en-US" dirty="0" smtClean="0">
                <a:solidFill>
                  <a:srgbClr val="FF0000"/>
                </a:solidFill>
              </a:rPr>
              <a:t>	MMR</a:t>
            </a:r>
            <a:r>
              <a:rPr lang="en-US" dirty="0">
                <a:solidFill>
                  <a:srgbClr val="FF0000"/>
                </a:solidFill>
              </a:rPr>
              <a:t>-II </a:t>
            </a:r>
            <a:r>
              <a:rPr lang="en-US" dirty="0" smtClean="0">
                <a:solidFill>
                  <a:srgbClr val="FF0000"/>
                </a:solidFill>
              </a:rPr>
              <a:t>			2.90  	Measles</a:t>
            </a:r>
            <a:r>
              <a:rPr lang="en-US" dirty="0">
                <a:solidFill>
                  <a:srgbClr val="FF0000"/>
                </a:solidFill>
              </a:rPr>
              <a:t>, Mumps </a:t>
            </a:r>
            <a:r>
              <a:rPr lang="en-US" dirty="0" smtClean="0">
                <a:solidFill>
                  <a:srgbClr val="FF0000"/>
                </a:solidFill>
              </a:rPr>
              <a:t>										and </a:t>
            </a:r>
            <a:r>
              <a:rPr lang="en-US" dirty="0">
                <a:solidFill>
                  <a:srgbClr val="FF0000"/>
                </a:solidFill>
              </a:rPr>
              <a:t>Rubella</a:t>
            </a:r>
          </a:p>
          <a:p>
            <a:pPr marL="0" indent="0">
              <a:buNone/>
            </a:pPr>
            <a:r>
              <a:rPr lang="en-US" dirty="0"/>
              <a:t>Merck </a:t>
            </a:r>
            <a:r>
              <a:rPr lang="en-US" dirty="0" smtClean="0"/>
              <a:t>	VARIVAX 		0.41	Varicella</a:t>
            </a:r>
            <a:r>
              <a:rPr lang="en-US" dirty="0"/>
              <a:t>, </a:t>
            </a:r>
            <a:r>
              <a:rPr lang="en-US" dirty="0" smtClean="0"/>
              <a:t>Chicken Pox</a:t>
            </a:r>
            <a:endParaRPr lang="en-US" dirty="0"/>
          </a:p>
          <a:p>
            <a:pPr marL="0" indent="0">
              <a:buNone/>
            </a:pPr>
            <a:r>
              <a:rPr lang="en-US" dirty="0"/>
              <a:t>MERCK </a:t>
            </a:r>
            <a:r>
              <a:rPr lang="en-US" dirty="0" smtClean="0"/>
              <a:t>	PNEUMOVAX	 ND 	Pneumococcal </a:t>
            </a:r>
            <a:r>
              <a:rPr lang="en-US" dirty="0"/>
              <a:t>18</a:t>
            </a:r>
          </a:p>
          <a:p>
            <a:pPr marL="0" indent="0">
              <a:buNone/>
            </a:pPr>
            <a:r>
              <a:rPr lang="en-US" dirty="0"/>
              <a:t>MERCK </a:t>
            </a:r>
            <a:r>
              <a:rPr lang="en-US" dirty="0" smtClean="0"/>
              <a:t>	PROQUAD 		0.43  	Measles, </a:t>
            </a:r>
            <a:r>
              <a:rPr lang="en-US" dirty="0"/>
              <a:t>Mumps, </a:t>
            </a:r>
            <a:r>
              <a:rPr lang="en-US" dirty="0" smtClean="0"/>
              <a:t>										Rubella</a:t>
            </a:r>
            <a:r>
              <a:rPr lang="en-US" dirty="0"/>
              <a:t>, Varicella</a:t>
            </a:r>
          </a:p>
          <a:p>
            <a:pPr marL="0" indent="0">
              <a:buNone/>
            </a:pPr>
            <a:r>
              <a:rPr lang="en-US" dirty="0" smtClean="0"/>
              <a:t>GSK		ENERGIX</a:t>
            </a:r>
            <a:r>
              <a:rPr lang="en-US" dirty="0"/>
              <a:t>-B </a:t>
            </a:r>
            <a:r>
              <a:rPr lang="en-US" dirty="0" smtClean="0"/>
              <a:t>		0.33  	</a:t>
            </a:r>
            <a:r>
              <a:rPr lang="en-US" dirty="0" err="1" smtClean="0"/>
              <a:t>Heptatitis</a:t>
            </a:r>
            <a:r>
              <a:rPr lang="en-US" dirty="0" smtClean="0"/>
              <a:t> </a:t>
            </a:r>
            <a:r>
              <a:rPr lang="en-US" dirty="0"/>
              <a:t>B</a:t>
            </a:r>
          </a:p>
        </p:txBody>
      </p:sp>
      <p:sp>
        <p:nvSpPr>
          <p:cNvPr id="4" name="TextBox 3"/>
          <p:cNvSpPr txBox="1"/>
          <p:nvPr/>
        </p:nvSpPr>
        <p:spPr>
          <a:xfrm>
            <a:off x="1574800" y="6316133"/>
            <a:ext cx="6506909" cy="400110"/>
          </a:xfrm>
          <a:prstGeom prst="rect">
            <a:avLst/>
          </a:prstGeom>
          <a:noFill/>
        </p:spPr>
        <p:txBody>
          <a:bodyPr wrap="none" rtlCol="0">
            <a:spAutoFit/>
          </a:bodyPr>
          <a:lstStyle/>
          <a:p>
            <a:r>
              <a:rPr lang="en-US" sz="2000" dirty="0" smtClean="0">
                <a:solidFill>
                  <a:srgbClr val="FF0000"/>
                </a:solidFill>
              </a:rPr>
              <a:t>*</a:t>
            </a:r>
            <a:r>
              <a:rPr lang="en-US" sz="2000" dirty="0" smtClean="0"/>
              <a:t>http</a:t>
            </a:r>
            <a:r>
              <a:rPr lang="en-US" sz="2000" dirty="0"/>
              <a:t>://</a:t>
            </a:r>
            <a:r>
              <a:rPr lang="en-US" sz="2000" dirty="0" err="1"/>
              <a:t>www.tonu.org</a:t>
            </a:r>
            <a:r>
              <a:rPr lang="en-US" sz="2000" dirty="0"/>
              <a:t>/2016/08/31/vaccine-glyphosate-link/</a:t>
            </a:r>
          </a:p>
        </p:txBody>
      </p:sp>
    </p:spTree>
    <p:extLst>
      <p:ext uri="{BB962C8B-B14F-4D97-AF65-F5344CB8AC3E}">
        <p14:creationId xmlns:p14="http://schemas.microsoft.com/office/powerpoint/2010/main" val="30925195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Contamination in Vaccines (Parts Per Billion)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pPr marL="0" indent="0">
              <a:buNone/>
            </a:pPr>
            <a:r>
              <a:rPr lang="en-US" dirty="0"/>
              <a:t>Merck </a:t>
            </a:r>
            <a:r>
              <a:rPr lang="en-US" dirty="0" smtClean="0"/>
              <a:t>	ZOSTAVAX 		0.42  	Shingles</a:t>
            </a:r>
            <a:endParaRPr lang="en-US" dirty="0"/>
          </a:p>
          <a:p>
            <a:pPr marL="0" indent="0">
              <a:buNone/>
            </a:pPr>
            <a:r>
              <a:rPr lang="en-US" dirty="0">
                <a:solidFill>
                  <a:srgbClr val="FF0000"/>
                </a:solidFill>
              </a:rPr>
              <a:t>Merck </a:t>
            </a:r>
            <a:r>
              <a:rPr lang="en-US" dirty="0" smtClean="0">
                <a:solidFill>
                  <a:srgbClr val="FF0000"/>
                </a:solidFill>
              </a:rPr>
              <a:t>	MMR</a:t>
            </a:r>
            <a:r>
              <a:rPr lang="en-US" dirty="0">
                <a:solidFill>
                  <a:srgbClr val="FF0000"/>
                </a:solidFill>
              </a:rPr>
              <a:t>-II </a:t>
            </a:r>
            <a:r>
              <a:rPr lang="en-US" dirty="0" smtClean="0">
                <a:solidFill>
                  <a:srgbClr val="FF0000"/>
                </a:solidFill>
              </a:rPr>
              <a:t>			2.90  	Measles</a:t>
            </a:r>
            <a:r>
              <a:rPr lang="en-US" dirty="0">
                <a:solidFill>
                  <a:srgbClr val="FF0000"/>
                </a:solidFill>
              </a:rPr>
              <a:t>, Mumps </a:t>
            </a:r>
            <a:r>
              <a:rPr lang="en-US" dirty="0" smtClean="0">
                <a:solidFill>
                  <a:srgbClr val="FF0000"/>
                </a:solidFill>
              </a:rPr>
              <a:t>										and </a:t>
            </a:r>
            <a:r>
              <a:rPr lang="en-US" dirty="0">
                <a:solidFill>
                  <a:srgbClr val="FF0000"/>
                </a:solidFill>
              </a:rPr>
              <a:t>Rubella</a:t>
            </a:r>
          </a:p>
          <a:p>
            <a:pPr marL="0" indent="0">
              <a:buNone/>
            </a:pPr>
            <a:r>
              <a:rPr lang="en-US" dirty="0"/>
              <a:t>Merck </a:t>
            </a:r>
            <a:r>
              <a:rPr lang="en-US" dirty="0" smtClean="0"/>
              <a:t>	VARIVAX 		0.41	Varicella</a:t>
            </a:r>
            <a:r>
              <a:rPr lang="en-US" dirty="0"/>
              <a:t>, </a:t>
            </a:r>
            <a:r>
              <a:rPr lang="en-US" dirty="0" smtClean="0"/>
              <a:t>Chicken Pox</a:t>
            </a:r>
            <a:endParaRPr lang="en-US" dirty="0"/>
          </a:p>
          <a:p>
            <a:pPr marL="0" indent="0">
              <a:buNone/>
            </a:pPr>
            <a:r>
              <a:rPr lang="en-US" dirty="0"/>
              <a:t>MERCK </a:t>
            </a:r>
            <a:r>
              <a:rPr lang="en-US" dirty="0" smtClean="0"/>
              <a:t>	PNEUMOVAX	 ND 	Pneumococcal </a:t>
            </a:r>
            <a:r>
              <a:rPr lang="en-US" dirty="0"/>
              <a:t>18</a:t>
            </a:r>
          </a:p>
          <a:p>
            <a:pPr marL="0" indent="0">
              <a:buNone/>
            </a:pPr>
            <a:r>
              <a:rPr lang="en-US" dirty="0"/>
              <a:t>MERCK </a:t>
            </a:r>
            <a:r>
              <a:rPr lang="en-US" dirty="0" smtClean="0"/>
              <a:t>	PROQUAD 		0.43  	Measles, </a:t>
            </a:r>
            <a:r>
              <a:rPr lang="en-US" dirty="0"/>
              <a:t>Mumps, </a:t>
            </a:r>
            <a:r>
              <a:rPr lang="en-US" dirty="0" smtClean="0"/>
              <a:t>										Rubella</a:t>
            </a:r>
            <a:r>
              <a:rPr lang="en-US" dirty="0"/>
              <a:t>, Varicella</a:t>
            </a:r>
          </a:p>
          <a:p>
            <a:pPr marL="0" indent="0">
              <a:buNone/>
            </a:pPr>
            <a:r>
              <a:rPr lang="en-US" dirty="0" smtClean="0"/>
              <a:t>GSK		ENERGIX</a:t>
            </a:r>
            <a:r>
              <a:rPr lang="en-US" dirty="0"/>
              <a:t>-B </a:t>
            </a:r>
            <a:r>
              <a:rPr lang="en-US" dirty="0" smtClean="0"/>
              <a:t>		0.33  	</a:t>
            </a:r>
            <a:r>
              <a:rPr lang="en-US" dirty="0" err="1" smtClean="0"/>
              <a:t>Heptatitis</a:t>
            </a:r>
            <a:r>
              <a:rPr lang="en-US" dirty="0" smtClean="0"/>
              <a:t> </a:t>
            </a:r>
            <a:r>
              <a:rPr lang="en-US" dirty="0"/>
              <a:t>B</a:t>
            </a:r>
          </a:p>
        </p:txBody>
      </p:sp>
      <p:sp>
        <p:nvSpPr>
          <p:cNvPr id="4" name="TextBox 3"/>
          <p:cNvSpPr txBox="1"/>
          <p:nvPr/>
        </p:nvSpPr>
        <p:spPr>
          <a:xfrm>
            <a:off x="1574800" y="6316133"/>
            <a:ext cx="6506909" cy="400110"/>
          </a:xfrm>
          <a:prstGeom prst="rect">
            <a:avLst/>
          </a:prstGeom>
          <a:noFill/>
        </p:spPr>
        <p:txBody>
          <a:bodyPr wrap="none" rtlCol="0">
            <a:spAutoFit/>
          </a:bodyPr>
          <a:lstStyle/>
          <a:p>
            <a:r>
              <a:rPr lang="en-US" sz="2000" dirty="0" smtClean="0">
                <a:solidFill>
                  <a:srgbClr val="FF0000"/>
                </a:solidFill>
              </a:rPr>
              <a:t>*</a:t>
            </a:r>
            <a:r>
              <a:rPr lang="en-US" sz="2000" dirty="0" smtClean="0"/>
              <a:t>http</a:t>
            </a:r>
            <a:r>
              <a:rPr lang="en-US" sz="2000" dirty="0"/>
              <a:t>://</a:t>
            </a:r>
            <a:r>
              <a:rPr lang="en-US" sz="2000" dirty="0" err="1"/>
              <a:t>www.tonu.org</a:t>
            </a:r>
            <a:r>
              <a:rPr lang="en-US" sz="2000" dirty="0"/>
              <a:t>/2016/08/31/vaccine-glyphosate-link/</a:t>
            </a:r>
          </a:p>
        </p:txBody>
      </p:sp>
      <p:sp>
        <p:nvSpPr>
          <p:cNvPr id="5" name="TextBox 4"/>
          <p:cNvSpPr txBox="1"/>
          <p:nvPr/>
        </p:nvSpPr>
        <p:spPr>
          <a:xfrm>
            <a:off x="403461" y="2117969"/>
            <a:ext cx="8283339" cy="1754326"/>
          </a:xfrm>
          <a:prstGeom prst="rect">
            <a:avLst/>
          </a:prstGeom>
          <a:solidFill>
            <a:srgbClr val="FDFFB5"/>
          </a:solidFill>
          <a:ln>
            <a:solidFill>
              <a:schemeClr val="tx1"/>
            </a:solidFill>
          </a:ln>
        </p:spPr>
        <p:txBody>
          <a:bodyPr wrap="square" rtlCol="0">
            <a:spAutoFit/>
          </a:bodyPr>
          <a:lstStyle/>
          <a:p>
            <a:pPr algn="ctr"/>
            <a:endParaRPr lang="en-US" sz="2800" dirty="0" smtClean="0"/>
          </a:p>
          <a:p>
            <a:pPr algn="ctr"/>
            <a:r>
              <a:rPr lang="en-US" sz="2800" dirty="0" smtClean="0"/>
              <a:t>Interview: Anthony </a:t>
            </a:r>
            <a:r>
              <a:rPr lang="en-US" sz="2800" dirty="0" err="1" smtClean="0"/>
              <a:t>Samsel</a:t>
            </a:r>
            <a:r>
              <a:rPr lang="en-US" sz="2800" dirty="0" smtClean="0"/>
              <a:t> with Tony </a:t>
            </a:r>
            <a:r>
              <a:rPr lang="en-US" sz="2800" dirty="0" err="1" smtClean="0"/>
              <a:t>Mitra</a:t>
            </a:r>
            <a:endParaRPr lang="en-US" sz="2800" dirty="0" smtClean="0"/>
          </a:p>
          <a:p>
            <a:pPr algn="ctr"/>
            <a:r>
              <a:rPr lang="en-US" sz="2800" dirty="0" smtClean="0">
                <a:hlinkClick r:id="rId2"/>
              </a:rPr>
              <a:t>https</a:t>
            </a:r>
            <a:r>
              <a:rPr lang="en-US" sz="2800" dirty="0">
                <a:hlinkClick r:id="rId2"/>
              </a:rPr>
              <a:t>://www.youtube.com/watch?v=</a:t>
            </a:r>
            <a:r>
              <a:rPr lang="en-US" sz="2800" dirty="0" smtClean="0">
                <a:hlinkClick r:id="rId2"/>
              </a:rPr>
              <a:t>k33iFXHlOnY</a:t>
            </a:r>
            <a:endParaRPr lang="en-US" sz="2800" dirty="0" smtClean="0"/>
          </a:p>
          <a:p>
            <a:pPr algn="ctr"/>
            <a:endParaRPr lang="en-US" sz="2400" dirty="0">
              <a:solidFill>
                <a:srgbClr val="FF0000"/>
              </a:solidFill>
            </a:endParaRPr>
          </a:p>
        </p:txBody>
      </p:sp>
    </p:spTree>
    <p:extLst>
      <p:ext uri="{BB962C8B-B14F-4D97-AF65-F5344CB8AC3E}">
        <p14:creationId xmlns:p14="http://schemas.microsoft.com/office/powerpoint/2010/main" val="428887528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Autism, Glyphosate, Vaccine Reactions</a:t>
            </a:r>
            <a:r>
              <a:rPr lang="en-US" sz="3600" b="1" dirty="0" smtClean="0">
                <a:solidFill>
                  <a:srgbClr val="FF0000"/>
                </a:solidFill>
              </a:rPr>
              <a:t>*</a:t>
            </a:r>
            <a:endParaRPr lang="en-US" sz="3600" b="1" dirty="0">
              <a:solidFill>
                <a:srgbClr val="FF0000"/>
              </a:solidFill>
            </a:endParaRPr>
          </a:p>
        </p:txBody>
      </p:sp>
      <p:pic>
        <p:nvPicPr>
          <p:cNvPr id="4" name="Content Placeholder 3" descr="VAERS_reports_autism_aluminum.gif"/>
          <p:cNvPicPr>
            <a:picLocks noGrp="1" noChangeAspect="1"/>
          </p:cNvPicPr>
          <p:nvPr>
            <p:ph idx="1"/>
          </p:nvPr>
        </p:nvPicPr>
        <p:blipFill>
          <a:blip r:embed="rId3">
            <a:extLst>
              <a:ext uri="{28A0092B-C50C-407E-A947-70E740481C1C}">
                <a14:useLocalDpi xmlns:a14="http://schemas.microsoft.com/office/drawing/2010/main" val="0"/>
              </a:ext>
            </a:extLst>
          </a:blip>
          <a:srcRect l="-9974" r="-9974"/>
          <a:stretch>
            <a:fillRect/>
          </a:stretch>
        </p:blipFill>
        <p:spPr/>
      </p:pic>
      <p:sp>
        <p:nvSpPr>
          <p:cNvPr id="5" name="TextBox 4"/>
          <p:cNvSpPr txBox="1"/>
          <p:nvPr/>
        </p:nvSpPr>
        <p:spPr>
          <a:xfrm>
            <a:off x="1587500" y="6138863"/>
            <a:ext cx="4303757" cy="400110"/>
          </a:xfrm>
          <a:prstGeom prst="rect">
            <a:avLst/>
          </a:prstGeom>
          <a:noFill/>
        </p:spPr>
        <p:txBody>
          <a:bodyPr wrap="none" rtlCol="0">
            <a:spAutoFit/>
          </a:bodyPr>
          <a:lstStyle/>
          <a:p>
            <a:r>
              <a:rPr lang="en-US" sz="2000" dirty="0" smtClean="0">
                <a:solidFill>
                  <a:srgbClr val="FF0000"/>
                </a:solidFill>
              </a:rPr>
              <a:t>*</a:t>
            </a:r>
            <a:r>
              <a:rPr lang="en-US" sz="2000" dirty="0" smtClean="0"/>
              <a:t>Collaboration with Dr. Nancy Swanson</a:t>
            </a:r>
            <a:endParaRPr lang="en-US" sz="2000" dirty="0"/>
          </a:p>
        </p:txBody>
      </p:sp>
      <p:sp>
        <p:nvSpPr>
          <p:cNvPr id="6" name="TextBox 5"/>
          <p:cNvSpPr txBox="1"/>
          <p:nvPr/>
        </p:nvSpPr>
        <p:spPr>
          <a:xfrm>
            <a:off x="1922815" y="1591733"/>
            <a:ext cx="4198585" cy="369332"/>
          </a:xfrm>
          <a:prstGeom prst="rect">
            <a:avLst/>
          </a:prstGeom>
          <a:solidFill>
            <a:srgbClr val="FCFFBC"/>
          </a:solidFill>
          <a:ln>
            <a:solidFill>
              <a:schemeClr val="tx1"/>
            </a:solidFill>
          </a:ln>
        </p:spPr>
        <p:txBody>
          <a:bodyPr wrap="none" rtlCol="0">
            <a:spAutoFit/>
          </a:bodyPr>
          <a:lstStyle/>
          <a:p>
            <a:r>
              <a:rPr lang="en-US" dirty="0" smtClean="0"/>
              <a:t>Glyphosate application to corn and soy, US</a:t>
            </a:r>
            <a:endParaRPr lang="en-US" dirty="0"/>
          </a:p>
        </p:txBody>
      </p:sp>
      <p:sp>
        <p:nvSpPr>
          <p:cNvPr id="7" name="TextBox 6"/>
          <p:cNvSpPr txBox="1"/>
          <p:nvPr/>
        </p:nvSpPr>
        <p:spPr>
          <a:xfrm>
            <a:off x="5346700" y="4954030"/>
            <a:ext cx="2961080" cy="369332"/>
          </a:xfrm>
          <a:prstGeom prst="rect">
            <a:avLst/>
          </a:prstGeom>
          <a:solidFill>
            <a:srgbClr val="FCFFBC"/>
          </a:solidFill>
          <a:ln>
            <a:solidFill>
              <a:srgbClr val="000000"/>
            </a:solidFill>
          </a:ln>
        </p:spPr>
        <p:txBody>
          <a:bodyPr wrap="none" rtlCol="0">
            <a:spAutoFit/>
          </a:bodyPr>
          <a:lstStyle/>
          <a:p>
            <a:r>
              <a:rPr lang="en-US" dirty="0" smtClean="0"/>
              <a:t># Adverse Reactions in VAERS</a:t>
            </a:r>
            <a:endParaRPr lang="en-US" dirty="0"/>
          </a:p>
        </p:txBody>
      </p:sp>
      <p:sp>
        <p:nvSpPr>
          <p:cNvPr id="8" name="TextBox 7"/>
          <p:cNvSpPr txBox="1"/>
          <p:nvPr/>
        </p:nvSpPr>
        <p:spPr>
          <a:xfrm>
            <a:off x="2163943" y="3448566"/>
            <a:ext cx="2518638" cy="369332"/>
          </a:xfrm>
          <a:prstGeom prst="rect">
            <a:avLst/>
          </a:prstGeom>
          <a:solidFill>
            <a:srgbClr val="FCFFBC"/>
          </a:solidFill>
          <a:ln>
            <a:solidFill>
              <a:srgbClr val="000000"/>
            </a:solidFill>
          </a:ln>
        </p:spPr>
        <p:txBody>
          <a:bodyPr wrap="none" rtlCol="0">
            <a:spAutoFit/>
          </a:bodyPr>
          <a:lstStyle/>
          <a:p>
            <a:r>
              <a:rPr lang="en-US" dirty="0" smtClean="0"/>
              <a:t>Children with Autism, US </a:t>
            </a:r>
            <a:endParaRPr lang="en-US" dirty="0"/>
          </a:p>
        </p:txBody>
      </p:sp>
      <p:cxnSp>
        <p:nvCxnSpPr>
          <p:cNvPr id="10" name="Straight Arrow Connector 9"/>
          <p:cNvCxnSpPr/>
          <p:nvPr/>
        </p:nvCxnSpPr>
        <p:spPr>
          <a:xfrm>
            <a:off x="4682581" y="1961065"/>
            <a:ext cx="664119" cy="20414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5398404" y="4546600"/>
            <a:ext cx="722996" cy="406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149600" y="3817898"/>
            <a:ext cx="1358900" cy="62710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486548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MR.png"/>
          <p:cNvPicPr>
            <a:picLocks noGrp="1" noChangeAspect="1"/>
          </p:cNvPicPr>
          <p:nvPr>
            <p:ph idx="1"/>
          </p:nvPr>
        </p:nvPicPr>
        <p:blipFill>
          <a:blip r:embed="rId2">
            <a:extLst>
              <a:ext uri="{28A0092B-C50C-407E-A947-70E740481C1C}">
                <a14:useLocalDpi xmlns:a14="http://schemas.microsoft.com/office/drawing/2010/main" val="0"/>
              </a:ext>
            </a:extLst>
          </a:blip>
          <a:srcRect l="-12376" r="-12376"/>
          <a:stretch>
            <a:fillRect/>
          </a:stretch>
        </p:blipFill>
        <p:spPr>
          <a:xfrm>
            <a:off x="-748047" y="953624"/>
            <a:ext cx="9746072" cy="5359964"/>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Symptoms of Adverse Reactions to MMR before and after 2002</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2438400" y="6128922"/>
            <a:ext cx="5357205" cy="461665"/>
          </a:xfrm>
          <a:prstGeom prst="rect">
            <a:avLst/>
          </a:prstGeom>
          <a:noFill/>
        </p:spPr>
        <p:txBody>
          <a:bodyPr wrap="none" rtlCol="0">
            <a:spAutoFit/>
          </a:bodyPr>
          <a:lstStyle/>
          <a:p>
            <a:r>
              <a:rPr lang="en-US" sz="2400" dirty="0" smtClean="0">
                <a:solidFill>
                  <a:srgbClr val="FF0000"/>
                </a:solidFill>
              </a:rPr>
              <a:t>*</a:t>
            </a:r>
            <a:r>
              <a:rPr lang="en-US" sz="2400" dirty="0" smtClean="0"/>
              <a:t>Data analyzed from the VAERS database</a:t>
            </a:r>
            <a:endParaRPr lang="en-US" sz="2400" dirty="0"/>
          </a:p>
        </p:txBody>
      </p:sp>
      <p:sp>
        <p:nvSpPr>
          <p:cNvPr id="3" name="Rectangle 2"/>
          <p:cNvSpPr/>
          <p:nvPr/>
        </p:nvSpPr>
        <p:spPr>
          <a:xfrm>
            <a:off x="6011333" y="3090333"/>
            <a:ext cx="152400" cy="2624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5174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 Health Status</a:t>
            </a:r>
            <a:endParaRPr lang="en-US" b="1" dirty="0"/>
          </a:p>
        </p:txBody>
      </p:sp>
      <p:sp>
        <p:nvSpPr>
          <p:cNvPr id="3" name="Content Placeholder 2"/>
          <p:cNvSpPr>
            <a:spLocks noGrp="1"/>
          </p:cNvSpPr>
          <p:nvPr>
            <p:ph idx="1"/>
          </p:nvPr>
        </p:nvSpPr>
        <p:spPr>
          <a:xfrm>
            <a:off x="457200" y="1600200"/>
            <a:ext cx="8476902" cy="4525963"/>
          </a:xfrm>
        </p:spPr>
        <p:txBody>
          <a:bodyPr>
            <a:normAutofit fontScale="92500" lnSpcReduction="20000"/>
          </a:bodyPr>
          <a:lstStyle/>
          <a:p>
            <a:r>
              <a:rPr lang="en-US" dirty="0" smtClean="0"/>
              <a:t>US makes up 5% of the world’s population but consumes more than 50% of the world’s pharmaceutical drugs</a:t>
            </a:r>
          </a:p>
          <a:p>
            <a:r>
              <a:rPr lang="en-US" dirty="0" smtClean="0"/>
              <a:t>We spend more on health care than Japan, France, China, UK, Italy, Canada, Brazil, Spain, and Australia, </a:t>
            </a:r>
            <a:r>
              <a:rPr lang="en-US" i="1" dirty="0" smtClean="0">
                <a:solidFill>
                  <a:srgbClr val="FF0000"/>
                </a:solidFill>
              </a:rPr>
              <a:t>combined </a:t>
            </a:r>
          </a:p>
          <a:p>
            <a:r>
              <a:rPr lang="en-US" dirty="0" smtClean="0"/>
              <a:t>US ranks last or near last among developed</a:t>
            </a:r>
            <a:r>
              <a:rPr lang="en-US" i="1" dirty="0" smtClean="0"/>
              <a:t> </a:t>
            </a:r>
            <a:r>
              <a:rPr lang="en-US" dirty="0" smtClean="0"/>
              <a:t>nations on infant mortality and life expectancy</a:t>
            </a:r>
          </a:p>
          <a:p>
            <a:r>
              <a:rPr lang="en-US" dirty="0" smtClean="0"/>
              <a:t>We also suffer from more chronic illnesses</a:t>
            </a:r>
          </a:p>
          <a:p>
            <a:r>
              <a:rPr lang="en-US" i="1" dirty="0" smtClean="0">
                <a:solidFill>
                  <a:srgbClr val="FF0000"/>
                </a:solidFill>
              </a:rPr>
              <a:t>We consume 25% of the world supply of glyphosate </a:t>
            </a:r>
          </a:p>
          <a:p>
            <a:endParaRPr lang="en-US" dirty="0"/>
          </a:p>
        </p:txBody>
      </p:sp>
    </p:spTree>
    <p:extLst>
      <p:ext uri="{BB962C8B-B14F-4D97-AF65-F5344CB8AC3E}">
        <p14:creationId xmlns:p14="http://schemas.microsoft.com/office/powerpoint/2010/main" val="285289821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MR.png"/>
          <p:cNvPicPr>
            <a:picLocks noGrp="1" noChangeAspect="1"/>
          </p:cNvPicPr>
          <p:nvPr>
            <p:ph idx="1"/>
          </p:nvPr>
        </p:nvPicPr>
        <p:blipFill>
          <a:blip r:embed="rId2">
            <a:extLst>
              <a:ext uri="{28A0092B-C50C-407E-A947-70E740481C1C}">
                <a14:useLocalDpi xmlns:a14="http://schemas.microsoft.com/office/drawing/2010/main" val="0"/>
              </a:ext>
            </a:extLst>
          </a:blip>
          <a:srcRect l="-12376" r="-12376"/>
          <a:stretch>
            <a:fillRect/>
          </a:stretch>
        </p:blipFill>
        <p:spPr>
          <a:xfrm>
            <a:off x="-748047" y="953624"/>
            <a:ext cx="9746072" cy="5359964"/>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Symptoms of Adverse Reactions to MMR before and after 2002</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2438400" y="6128922"/>
            <a:ext cx="5357205" cy="461665"/>
          </a:xfrm>
          <a:prstGeom prst="rect">
            <a:avLst/>
          </a:prstGeom>
          <a:noFill/>
        </p:spPr>
        <p:txBody>
          <a:bodyPr wrap="none" rtlCol="0">
            <a:spAutoFit/>
          </a:bodyPr>
          <a:lstStyle/>
          <a:p>
            <a:r>
              <a:rPr lang="en-US" sz="2400" dirty="0" smtClean="0">
                <a:solidFill>
                  <a:srgbClr val="FF0000"/>
                </a:solidFill>
              </a:rPr>
              <a:t>*</a:t>
            </a:r>
            <a:r>
              <a:rPr lang="en-US" sz="2400" dirty="0" smtClean="0"/>
              <a:t>Data analyzed from the VAERS database</a:t>
            </a:r>
            <a:endParaRPr lang="en-US" sz="2400" dirty="0"/>
          </a:p>
        </p:txBody>
      </p:sp>
      <p:sp>
        <p:nvSpPr>
          <p:cNvPr id="8" name="TextBox 7"/>
          <p:cNvSpPr txBox="1"/>
          <p:nvPr/>
        </p:nvSpPr>
        <p:spPr>
          <a:xfrm>
            <a:off x="457200" y="4078765"/>
            <a:ext cx="8084917" cy="461665"/>
          </a:xfrm>
          <a:prstGeom prst="rect">
            <a:avLst/>
          </a:prstGeom>
          <a:solidFill>
            <a:srgbClr val="FFFA92"/>
          </a:solidFill>
          <a:ln>
            <a:solidFill>
              <a:schemeClr val="tx1"/>
            </a:solidFill>
          </a:ln>
        </p:spPr>
        <p:txBody>
          <a:bodyPr wrap="square" rtlCol="0">
            <a:spAutoFit/>
          </a:bodyPr>
          <a:lstStyle/>
          <a:p>
            <a:pPr algn="ctr"/>
            <a:r>
              <a:rPr lang="en-US" sz="2400" dirty="0" smtClean="0"/>
              <a:t>These are all characteristic symptoms of allergies to MSG</a:t>
            </a:r>
            <a:endParaRPr lang="en-US" sz="2400" dirty="0"/>
          </a:p>
        </p:txBody>
      </p:sp>
      <p:sp>
        <p:nvSpPr>
          <p:cNvPr id="9" name="TextBox 8"/>
          <p:cNvSpPr txBox="1"/>
          <p:nvPr/>
        </p:nvSpPr>
        <p:spPr>
          <a:xfrm>
            <a:off x="753533" y="3042735"/>
            <a:ext cx="856825" cy="338554"/>
          </a:xfrm>
          <a:prstGeom prst="rect">
            <a:avLst/>
          </a:prstGeom>
          <a:solidFill>
            <a:srgbClr val="FFFFFF"/>
          </a:solidFill>
        </p:spPr>
        <p:txBody>
          <a:bodyPr wrap="none" rtlCol="0">
            <a:spAutoFit/>
          </a:bodyPr>
          <a:lstStyle/>
          <a:p>
            <a:r>
              <a:rPr lang="en-US" sz="1600" dirty="0" smtClean="0">
                <a:solidFill>
                  <a:srgbClr val="FF0000"/>
                </a:solidFill>
              </a:rPr>
              <a:t>seizures</a:t>
            </a:r>
            <a:endParaRPr lang="en-US" sz="1600" dirty="0">
              <a:solidFill>
                <a:srgbClr val="FF0000"/>
              </a:solidFill>
            </a:endParaRPr>
          </a:p>
        </p:txBody>
      </p:sp>
      <p:sp>
        <p:nvSpPr>
          <p:cNvPr id="10" name="TextBox 9"/>
          <p:cNvSpPr txBox="1"/>
          <p:nvPr/>
        </p:nvSpPr>
        <p:spPr>
          <a:xfrm>
            <a:off x="753533" y="3575051"/>
            <a:ext cx="614571" cy="338554"/>
          </a:xfrm>
          <a:prstGeom prst="rect">
            <a:avLst/>
          </a:prstGeom>
          <a:solidFill>
            <a:srgbClr val="FFFFFF"/>
          </a:solidFill>
        </p:spPr>
        <p:txBody>
          <a:bodyPr wrap="none" rtlCol="0">
            <a:spAutoFit/>
          </a:bodyPr>
          <a:lstStyle/>
          <a:p>
            <a:r>
              <a:rPr lang="en-US" sz="1600" dirty="0" smtClean="0">
                <a:solidFill>
                  <a:srgbClr val="FF0000"/>
                </a:solidFill>
              </a:rPr>
              <a:t>hives</a:t>
            </a:r>
            <a:endParaRPr lang="en-US" sz="1600" dirty="0">
              <a:solidFill>
                <a:srgbClr val="FF0000"/>
              </a:solidFill>
            </a:endParaRPr>
          </a:p>
        </p:txBody>
      </p:sp>
      <p:sp>
        <p:nvSpPr>
          <p:cNvPr id="11" name="TextBox 10"/>
          <p:cNvSpPr txBox="1"/>
          <p:nvPr/>
        </p:nvSpPr>
        <p:spPr>
          <a:xfrm>
            <a:off x="745066" y="5699101"/>
            <a:ext cx="859330" cy="338554"/>
          </a:xfrm>
          <a:prstGeom prst="rect">
            <a:avLst/>
          </a:prstGeom>
          <a:noFill/>
        </p:spPr>
        <p:txBody>
          <a:bodyPr wrap="none" rtlCol="0">
            <a:spAutoFit/>
          </a:bodyPr>
          <a:lstStyle/>
          <a:p>
            <a:r>
              <a:rPr lang="en-US" sz="1600" dirty="0" smtClean="0"/>
              <a:t>swelling</a:t>
            </a:r>
            <a:endParaRPr lang="en-US" sz="1600" dirty="0"/>
          </a:p>
        </p:txBody>
      </p:sp>
      <p:sp>
        <p:nvSpPr>
          <p:cNvPr id="12" name="TextBox 11"/>
          <p:cNvSpPr txBox="1"/>
          <p:nvPr/>
        </p:nvSpPr>
        <p:spPr>
          <a:xfrm>
            <a:off x="770467" y="5673700"/>
            <a:ext cx="943663" cy="369332"/>
          </a:xfrm>
          <a:prstGeom prst="rect">
            <a:avLst/>
          </a:prstGeom>
          <a:solidFill>
            <a:srgbClr val="FFFFFF"/>
          </a:solidFill>
        </p:spPr>
        <p:txBody>
          <a:bodyPr wrap="none" rtlCol="0">
            <a:spAutoFit/>
          </a:bodyPr>
          <a:lstStyle/>
          <a:p>
            <a:r>
              <a:rPr lang="en-US" dirty="0" smtClean="0">
                <a:solidFill>
                  <a:srgbClr val="FF0000"/>
                </a:solidFill>
              </a:rPr>
              <a:t>swelling</a:t>
            </a:r>
            <a:endParaRPr lang="en-US" dirty="0">
              <a:solidFill>
                <a:srgbClr val="FF0000"/>
              </a:solidFill>
            </a:endParaRPr>
          </a:p>
        </p:txBody>
      </p:sp>
      <p:sp>
        <p:nvSpPr>
          <p:cNvPr id="13" name="TextBox 12"/>
          <p:cNvSpPr txBox="1"/>
          <p:nvPr/>
        </p:nvSpPr>
        <p:spPr>
          <a:xfrm>
            <a:off x="724857" y="1688068"/>
            <a:ext cx="989273" cy="338554"/>
          </a:xfrm>
          <a:prstGeom prst="rect">
            <a:avLst/>
          </a:prstGeom>
          <a:solidFill>
            <a:schemeClr val="bg1"/>
          </a:solidFill>
        </p:spPr>
        <p:txBody>
          <a:bodyPr wrap="none" rtlCol="0">
            <a:spAutoFit/>
          </a:bodyPr>
          <a:lstStyle/>
          <a:p>
            <a:r>
              <a:rPr lang="en-US" sz="1600" dirty="0" smtClean="0">
                <a:solidFill>
                  <a:srgbClr val="FF0000"/>
                </a:solidFill>
              </a:rPr>
              <a:t>Joint pain</a:t>
            </a:r>
            <a:endParaRPr lang="en-US" sz="1600" dirty="0">
              <a:solidFill>
                <a:srgbClr val="FF0000"/>
              </a:solidFill>
            </a:endParaRPr>
          </a:p>
        </p:txBody>
      </p:sp>
      <p:sp>
        <p:nvSpPr>
          <p:cNvPr id="14" name="TextBox 13"/>
          <p:cNvSpPr txBox="1"/>
          <p:nvPr/>
        </p:nvSpPr>
        <p:spPr>
          <a:xfrm>
            <a:off x="745066" y="5421298"/>
            <a:ext cx="1377501" cy="338554"/>
          </a:xfrm>
          <a:prstGeom prst="rect">
            <a:avLst/>
          </a:prstGeom>
          <a:solidFill>
            <a:srgbClr val="FFFFFF"/>
          </a:solidFill>
        </p:spPr>
        <p:txBody>
          <a:bodyPr wrap="none" rtlCol="0">
            <a:spAutoFit/>
          </a:bodyPr>
          <a:lstStyle/>
          <a:p>
            <a:r>
              <a:rPr lang="en-US" sz="1600" dirty="0" smtClean="0">
                <a:solidFill>
                  <a:srgbClr val="FF0000"/>
                </a:solidFill>
              </a:rPr>
              <a:t>Facial swelling</a:t>
            </a:r>
            <a:endParaRPr lang="en-US" sz="1600" dirty="0">
              <a:solidFill>
                <a:srgbClr val="FF0000"/>
              </a:solidFill>
            </a:endParaRPr>
          </a:p>
        </p:txBody>
      </p:sp>
      <p:sp>
        <p:nvSpPr>
          <p:cNvPr id="15" name="TextBox 14"/>
          <p:cNvSpPr txBox="1"/>
          <p:nvPr/>
        </p:nvSpPr>
        <p:spPr>
          <a:xfrm>
            <a:off x="745066" y="5168902"/>
            <a:ext cx="1955801" cy="338554"/>
          </a:xfrm>
          <a:prstGeom prst="rect">
            <a:avLst/>
          </a:prstGeom>
          <a:solidFill>
            <a:srgbClr val="FFFFFF"/>
          </a:solidFill>
        </p:spPr>
        <p:txBody>
          <a:bodyPr wrap="square" rtlCol="0">
            <a:spAutoFit/>
          </a:bodyPr>
          <a:lstStyle/>
          <a:p>
            <a:r>
              <a:rPr lang="en-US" sz="1600" dirty="0" smtClean="0">
                <a:solidFill>
                  <a:srgbClr val="FF0000"/>
                </a:solidFill>
              </a:rPr>
              <a:t>anaphylactic shock    </a:t>
            </a:r>
            <a:endParaRPr lang="en-US" sz="1600" dirty="0">
              <a:solidFill>
                <a:srgbClr val="FF0000"/>
              </a:solidFill>
            </a:endParaRPr>
          </a:p>
        </p:txBody>
      </p:sp>
      <p:sp>
        <p:nvSpPr>
          <p:cNvPr id="16" name="TextBox 15"/>
          <p:cNvSpPr txBox="1"/>
          <p:nvPr/>
        </p:nvSpPr>
        <p:spPr>
          <a:xfrm>
            <a:off x="745066" y="3305143"/>
            <a:ext cx="1955801" cy="338554"/>
          </a:xfrm>
          <a:prstGeom prst="rect">
            <a:avLst/>
          </a:prstGeom>
          <a:solidFill>
            <a:srgbClr val="FFFFFF"/>
          </a:solidFill>
        </p:spPr>
        <p:txBody>
          <a:bodyPr wrap="square" rtlCol="0">
            <a:spAutoFit/>
          </a:bodyPr>
          <a:lstStyle/>
          <a:p>
            <a:r>
              <a:rPr lang="en-US" sz="1600" dirty="0">
                <a:solidFill>
                  <a:srgbClr val="FF0000"/>
                </a:solidFill>
              </a:rPr>
              <a:t>s</a:t>
            </a:r>
            <a:r>
              <a:rPr lang="en-US" sz="1600" dirty="0" smtClean="0">
                <a:solidFill>
                  <a:srgbClr val="FF0000"/>
                </a:solidFill>
              </a:rPr>
              <a:t>hortness of breath</a:t>
            </a:r>
            <a:endParaRPr lang="en-US" sz="1600" dirty="0">
              <a:solidFill>
                <a:srgbClr val="FF0000"/>
              </a:solidFill>
            </a:endParaRPr>
          </a:p>
        </p:txBody>
      </p:sp>
      <p:sp>
        <p:nvSpPr>
          <p:cNvPr id="17" name="TextBox 16"/>
          <p:cNvSpPr txBox="1"/>
          <p:nvPr/>
        </p:nvSpPr>
        <p:spPr>
          <a:xfrm>
            <a:off x="719665" y="4619834"/>
            <a:ext cx="818854" cy="338554"/>
          </a:xfrm>
          <a:prstGeom prst="rect">
            <a:avLst/>
          </a:prstGeom>
          <a:solidFill>
            <a:srgbClr val="FFFFFF"/>
          </a:solidFill>
        </p:spPr>
        <p:txBody>
          <a:bodyPr wrap="none" rtlCol="0">
            <a:spAutoFit/>
          </a:bodyPr>
          <a:lstStyle/>
          <a:p>
            <a:r>
              <a:rPr lang="en-US" sz="1600" dirty="0" smtClean="0">
                <a:solidFill>
                  <a:srgbClr val="FF0000"/>
                </a:solidFill>
              </a:rPr>
              <a:t>eczema</a:t>
            </a:r>
            <a:endParaRPr lang="en-US" sz="1600" dirty="0">
              <a:solidFill>
                <a:srgbClr val="FF0000"/>
              </a:solidFill>
            </a:endParaRPr>
          </a:p>
        </p:txBody>
      </p:sp>
      <p:sp>
        <p:nvSpPr>
          <p:cNvPr id="18" name="Rectangle 17"/>
          <p:cNvSpPr/>
          <p:nvPr/>
        </p:nvSpPr>
        <p:spPr>
          <a:xfrm>
            <a:off x="6011333" y="3090333"/>
            <a:ext cx="152400" cy="2624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6638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638"/>
            <a:ext cx="8517467" cy="1143000"/>
          </a:xfrm>
        </p:spPr>
        <p:txBody>
          <a:bodyPr>
            <a:normAutofit fontScale="90000"/>
          </a:bodyPr>
          <a:lstStyle/>
          <a:p>
            <a:r>
              <a:rPr lang="en-US" b="1" dirty="0" smtClean="0"/>
              <a:t>MMR, Glyphosate, Molecular Mimicry</a:t>
            </a:r>
            <a:endParaRPr lang="en-US" b="1" dirty="0"/>
          </a:p>
        </p:txBody>
      </p:sp>
      <p:sp>
        <p:nvSpPr>
          <p:cNvPr id="3" name="Content Placeholder 2"/>
          <p:cNvSpPr>
            <a:spLocks noGrp="1"/>
          </p:cNvSpPr>
          <p:nvPr>
            <p:ph idx="1"/>
          </p:nvPr>
        </p:nvSpPr>
        <p:spPr>
          <a:xfrm>
            <a:off x="135467" y="1375305"/>
            <a:ext cx="8280400" cy="4732867"/>
          </a:xfrm>
        </p:spPr>
        <p:txBody>
          <a:bodyPr>
            <a:normAutofit lnSpcReduction="10000"/>
          </a:bodyPr>
          <a:lstStyle/>
          <a:p>
            <a:r>
              <a:rPr lang="en-US" sz="2800" dirty="0" smtClean="0"/>
              <a:t>MMR vaccine “takes” if child                                    develops antibodies to                                                     measles </a:t>
            </a:r>
            <a:r>
              <a:rPr lang="en-US" sz="2800" dirty="0" err="1" smtClean="0"/>
              <a:t>hemagglutinin</a:t>
            </a:r>
            <a:r>
              <a:rPr lang="en-US" sz="2800" dirty="0" smtClean="0">
                <a:solidFill>
                  <a:srgbClr val="FF0000"/>
                </a:solidFill>
              </a:rPr>
              <a:t>*</a:t>
            </a:r>
            <a:endParaRPr lang="en-US" sz="2800" dirty="0">
              <a:solidFill>
                <a:srgbClr val="FF0000"/>
              </a:solidFill>
            </a:endParaRPr>
          </a:p>
          <a:p>
            <a:r>
              <a:rPr lang="en-US" sz="2800" dirty="0" err="1" smtClean="0"/>
              <a:t>Hemagglutinin</a:t>
            </a:r>
            <a:r>
              <a:rPr lang="en-US" sz="2800" dirty="0" smtClean="0"/>
              <a:t> has strong                                             sequence similarity to myelin                                              basic protein (MBP)</a:t>
            </a:r>
          </a:p>
          <a:p>
            <a:r>
              <a:rPr lang="en-US" sz="2800" dirty="0" smtClean="0"/>
              <a:t>A measles virus infection in the brain could induce autoantibodies to MBP</a:t>
            </a:r>
          </a:p>
          <a:p>
            <a:pPr lvl="1"/>
            <a:r>
              <a:rPr lang="en-US" sz="2400" dirty="0" smtClean="0"/>
              <a:t>This over time would destroy the myelin sheath</a:t>
            </a:r>
          </a:p>
          <a:p>
            <a:r>
              <a:rPr lang="en-US" sz="2800" dirty="0"/>
              <a:t>Children with autism have high titers of antibodies to </a:t>
            </a:r>
            <a:r>
              <a:rPr lang="en-US" sz="2800" dirty="0" err="1" smtClean="0"/>
              <a:t>hemagglutinin</a:t>
            </a:r>
            <a:r>
              <a:rPr lang="en-US" sz="2800" dirty="0" smtClean="0"/>
              <a:t> and autoantibodies to MBP</a:t>
            </a:r>
            <a:r>
              <a:rPr lang="en-US" sz="2800" dirty="0" smtClean="0">
                <a:solidFill>
                  <a:srgbClr val="FF0000"/>
                </a:solidFill>
              </a:rPr>
              <a:t>**</a:t>
            </a:r>
            <a:endParaRPr lang="en-US" sz="2800" dirty="0">
              <a:solidFill>
                <a:srgbClr val="FF0000"/>
              </a:solidFill>
            </a:endParaRPr>
          </a:p>
        </p:txBody>
      </p:sp>
      <p:pic>
        <p:nvPicPr>
          <p:cNvPr id="4" name="Picture 3" descr="brain_on_f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6934" y="1417639"/>
            <a:ext cx="3844835" cy="2036762"/>
          </a:xfrm>
          <a:prstGeom prst="rect">
            <a:avLst/>
          </a:prstGeom>
        </p:spPr>
      </p:pic>
      <p:sp>
        <p:nvSpPr>
          <p:cNvPr id="5" name="TextBox 4"/>
          <p:cNvSpPr txBox="1"/>
          <p:nvPr/>
        </p:nvSpPr>
        <p:spPr>
          <a:xfrm>
            <a:off x="1473200" y="6108172"/>
            <a:ext cx="6330053" cy="707886"/>
          </a:xfrm>
          <a:prstGeom prst="rect">
            <a:avLst/>
          </a:prstGeom>
          <a:noFill/>
        </p:spPr>
        <p:txBody>
          <a:bodyPr wrap="none" rtlCol="0">
            <a:spAutoFit/>
          </a:bodyPr>
          <a:lstStyle/>
          <a:p>
            <a:r>
              <a:rPr lang="en-US" sz="2000" dirty="0">
                <a:solidFill>
                  <a:srgbClr val="FF0000"/>
                </a:solidFill>
              </a:rPr>
              <a:t>*</a:t>
            </a:r>
            <a:r>
              <a:rPr lang="en-US" sz="2000" dirty="0"/>
              <a:t>RL de Swart et al., Journal of Virology 2005; 11547-11551.</a:t>
            </a:r>
          </a:p>
          <a:p>
            <a:r>
              <a:rPr lang="en-US" sz="2000" dirty="0">
                <a:solidFill>
                  <a:srgbClr val="FF0000"/>
                </a:solidFill>
              </a:rPr>
              <a:t>**</a:t>
            </a:r>
            <a:r>
              <a:rPr lang="en-US" sz="2000" dirty="0"/>
              <a:t>VK Singh et al., J Biomed </a:t>
            </a:r>
            <a:r>
              <a:rPr lang="en-US" sz="2000" dirty="0" err="1"/>
              <a:t>Sci</a:t>
            </a:r>
            <a:r>
              <a:rPr lang="en-US" sz="2000" dirty="0"/>
              <a:t> 2002;9(4):359-64</a:t>
            </a:r>
          </a:p>
        </p:txBody>
      </p:sp>
    </p:spTree>
    <p:extLst>
      <p:ext uri="{BB962C8B-B14F-4D97-AF65-F5344CB8AC3E}">
        <p14:creationId xmlns:p14="http://schemas.microsoft.com/office/powerpoint/2010/main" val="329379249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638"/>
            <a:ext cx="8517467" cy="1143000"/>
          </a:xfrm>
        </p:spPr>
        <p:txBody>
          <a:bodyPr>
            <a:normAutofit fontScale="90000"/>
          </a:bodyPr>
          <a:lstStyle/>
          <a:p>
            <a:r>
              <a:rPr lang="en-US" b="1" dirty="0" smtClean="0"/>
              <a:t>MMR, Glyphosate, Molecular Mimicry</a:t>
            </a:r>
            <a:endParaRPr lang="en-US" b="1" dirty="0"/>
          </a:p>
        </p:txBody>
      </p:sp>
      <p:sp>
        <p:nvSpPr>
          <p:cNvPr id="3" name="Content Placeholder 2"/>
          <p:cNvSpPr>
            <a:spLocks noGrp="1"/>
          </p:cNvSpPr>
          <p:nvPr>
            <p:ph idx="1"/>
          </p:nvPr>
        </p:nvSpPr>
        <p:spPr>
          <a:xfrm>
            <a:off x="135467" y="1375305"/>
            <a:ext cx="8280400" cy="4732867"/>
          </a:xfrm>
        </p:spPr>
        <p:txBody>
          <a:bodyPr>
            <a:normAutofit lnSpcReduction="10000"/>
          </a:bodyPr>
          <a:lstStyle/>
          <a:p>
            <a:r>
              <a:rPr lang="en-US" sz="2800" dirty="0" smtClean="0"/>
              <a:t>MMR vaccine “takes” if child                                    develops antibodies to                                                     measles </a:t>
            </a:r>
            <a:r>
              <a:rPr lang="en-US" sz="2800" dirty="0" err="1" smtClean="0"/>
              <a:t>hemagglutinin</a:t>
            </a:r>
            <a:r>
              <a:rPr lang="en-US" sz="2800" dirty="0" smtClean="0">
                <a:solidFill>
                  <a:srgbClr val="FF0000"/>
                </a:solidFill>
              </a:rPr>
              <a:t>*</a:t>
            </a:r>
            <a:endParaRPr lang="en-US" sz="2800" dirty="0">
              <a:solidFill>
                <a:srgbClr val="FF0000"/>
              </a:solidFill>
            </a:endParaRPr>
          </a:p>
          <a:p>
            <a:r>
              <a:rPr lang="en-US" sz="2800" dirty="0" err="1" smtClean="0"/>
              <a:t>Hemagglutinin</a:t>
            </a:r>
            <a:r>
              <a:rPr lang="en-US" sz="2800" dirty="0" smtClean="0"/>
              <a:t> has strong                                             sequence similarity to myelin                                              basic protein (MBP)</a:t>
            </a:r>
          </a:p>
          <a:p>
            <a:r>
              <a:rPr lang="en-US" sz="2800" dirty="0" smtClean="0"/>
              <a:t>A measles virus infection in the brain could induce autoantibodies to MBP</a:t>
            </a:r>
          </a:p>
          <a:p>
            <a:pPr lvl="1"/>
            <a:r>
              <a:rPr lang="en-US" sz="2400" dirty="0" smtClean="0"/>
              <a:t>This over time would destroy the myelin sheath</a:t>
            </a:r>
          </a:p>
          <a:p>
            <a:r>
              <a:rPr lang="en-US" sz="2800" dirty="0"/>
              <a:t>Children with autism have high titers of antibodies to </a:t>
            </a:r>
            <a:r>
              <a:rPr lang="en-US" sz="2800" dirty="0" err="1" smtClean="0"/>
              <a:t>hemagglutinin</a:t>
            </a:r>
            <a:r>
              <a:rPr lang="en-US" sz="2800" dirty="0" smtClean="0"/>
              <a:t> and autoantibodies to MBP</a:t>
            </a:r>
            <a:r>
              <a:rPr lang="en-US" sz="2800" dirty="0" smtClean="0">
                <a:solidFill>
                  <a:srgbClr val="FF0000"/>
                </a:solidFill>
              </a:rPr>
              <a:t>**</a:t>
            </a:r>
            <a:endParaRPr lang="en-US" sz="2800" dirty="0">
              <a:solidFill>
                <a:srgbClr val="FF0000"/>
              </a:solidFill>
            </a:endParaRPr>
          </a:p>
        </p:txBody>
      </p:sp>
      <p:pic>
        <p:nvPicPr>
          <p:cNvPr id="4" name="Picture 3" descr="brain_on_f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6934" y="1417639"/>
            <a:ext cx="3844835" cy="2036762"/>
          </a:xfrm>
          <a:prstGeom prst="rect">
            <a:avLst/>
          </a:prstGeom>
        </p:spPr>
      </p:pic>
      <p:sp>
        <p:nvSpPr>
          <p:cNvPr id="5" name="TextBox 4"/>
          <p:cNvSpPr txBox="1"/>
          <p:nvPr/>
        </p:nvSpPr>
        <p:spPr>
          <a:xfrm>
            <a:off x="1473200" y="6108172"/>
            <a:ext cx="6330053" cy="707886"/>
          </a:xfrm>
          <a:prstGeom prst="rect">
            <a:avLst/>
          </a:prstGeom>
          <a:noFill/>
        </p:spPr>
        <p:txBody>
          <a:bodyPr wrap="none" rtlCol="0">
            <a:spAutoFit/>
          </a:bodyPr>
          <a:lstStyle/>
          <a:p>
            <a:r>
              <a:rPr lang="en-US" sz="2000" dirty="0">
                <a:solidFill>
                  <a:srgbClr val="FF0000"/>
                </a:solidFill>
              </a:rPr>
              <a:t>*</a:t>
            </a:r>
            <a:r>
              <a:rPr lang="en-US" sz="2000" dirty="0"/>
              <a:t>RL de Swart et al., Journal of Virology 2005; 11547-11551.</a:t>
            </a:r>
          </a:p>
          <a:p>
            <a:r>
              <a:rPr lang="en-US" sz="2000" dirty="0">
                <a:solidFill>
                  <a:srgbClr val="FF0000"/>
                </a:solidFill>
              </a:rPr>
              <a:t>**</a:t>
            </a:r>
            <a:r>
              <a:rPr lang="en-US" sz="2000" dirty="0"/>
              <a:t>VK Singh et al., J Biomed </a:t>
            </a:r>
            <a:r>
              <a:rPr lang="en-US" sz="2000" dirty="0" err="1"/>
              <a:t>Sci</a:t>
            </a:r>
            <a:r>
              <a:rPr lang="en-US" sz="2000" dirty="0"/>
              <a:t> 2002;9(4):359-64</a:t>
            </a:r>
          </a:p>
        </p:txBody>
      </p:sp>
      <p:sp>
        <p:nvSpPr>
          <p:cNvPr id="6" name="TextBox 5"/>
          <p:cNvSpPr txBox="1"/>
          <p:nvPr/>
        </p:nvSpPr>
        <p:spPr>
          <a:xfrm>
            <a:off x="135467" y="2567987"/>
            <a:ext cx="8737600" cy="2554545"/>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Glyphosate induces leaky gut due to overgrowth of pathogens, and this leads to a leaky brain barrier permitting antibody access to the brain</a:t>
            </a:r>
          </a:p>
          <a:p>
            <a:pPr algn="ctr"/>
            <a:endParaRPr lang="en-US" sz="3200" dirty="0"/>
          </a:p>
        </p:txBody>
      </p:sp>
    </p:spTree>
    <p:extLst>
      <p:ext uri="{BB962C8B-B14F-4D97-AF65-F5344CB8AC3E}">
        <p14:creationId xmlns:p14="http://schemas.microsoft.com/office/powerpoint/2010/main" val="109888532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Autism and Measles </a:t>
            </a:r>
            <a:r>
              <a:rPr lang="en-US" b="1" dirty="0" err="1" smtClean="0"/>
              <a:t>Hemagglutinin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125 autistic children and 92 control children</a:t>
            </a:r>
          </a:p>
          <a:p>
            <a:r>
              <a:rPr lang="en-US" dirty="0" smtClean="0"/>
              <a:t>60% of the children with autism had antibodies to measles </a:t>
            </a:r>
            <a:r>
              <a:rPr lang="en-US" dirty="0" err="1" smtClean="0"/>
              <a:t>hemagglutinin</a:t>
            </a:r>
            <a:r>
              <a:rPr lang="en-US" dirty="0" smtClean="0"/>
              <a:t> specific to the MMR vaccine</a:t>
            </a:r>
          </a:p>
          <a:p>
            <a:pPr lvl="1"/>
            <a:r>
              <a:rPr lang="en-US" dirty="0" smtClean="0"/>
              <a:t>90% of these had autoantibodies to myelin basic protein (MBP)</a:t>
            </a:r>
          </a:p>
          <a:p>
            <a:r>
              <a:rPr lang="en-US" dirty="0" smtClean="0"/>
              <a:t>0% of the control children had antibodies to either </a:t>
            </a:r>
            <a:r>
              <a:rPr lang="en-US" dirty="0" err="1" smtClean="0"/>
              <a:t>hemagglutinin</a:t>
            </a:r>
            <a:r>
              <a:rPr lang="en-US" dirty="0" smtClean="0"/>
              <a:t> or MBP</a:t>
            </a:r>
          </a:p>
          <a:p>
            <a:r>
              <a:rPr lang="en-US" dirty="0" smtClean="0"/>
              <a:t>There were no antibodies detected against any proteins in the mumps or </a:t>
            </a:r>
            <a:r>
              <a:rPr lang="en-US" dirty="0" err="1" smtClean="0"/>
              <a:t>rubellla</a:t>
            </a:r>
            <a:r>
              <a:rPr lang="en-US" dirty="0" smtClean="0"/>
              <a:t> viruses </a:t>
            </a:r>
            <a:endParaRPr lang="en-US" dirty="0"/>
          </a:p>
        </p:txBody>
      </p:sp>
      <p:sp>
        <p:nvSpPr>
          <p:cNvPr id="4" name="TextBox 3"/>
          <p:cNvSpPr txBox="1"/>
          <p:nvPr/>
        </p:nvSpPr>
        <p:spPr>
          <a:xfrm>
            <a:off x="3810000" y="6395068"/>
            <a:ext cx="5121790" cy="400110"/>
          </a:xfrm>
          <a:prstGeom prst="rect">
            <a:avLst/>
          </a:prstGeom>
          <a:noFill/>
        </p:spPr>
        <p:txBody>
          <a:bodyPr wrap="none" rtlCol="0">
            <a:spAutoFit/>
          </a:bodyPr>
          <a:lstStyle/>
          <a:p>
            <a:r>
              <a:rPr lang="en-US" sz="2000" dirty="0" smtClean="0">
                <a:solidFill>
                  <a:srgbClr val="FF0000"/>
                </a:solidFill>
              </a:rPr>
              <a:t>*</a:t>
            </a:r>
            <a:r>
              <a:rPr lang="en-US" sz="2000" dirty="0" smtClean="0"/>
              <a:t>VK </a:t>
            </a:r>
            <a:r>
              <a:rPr lang="en-US" sz="2000" dirty="0"/>
              <a:t>Singh et al., J Biomed </a:t>
            </a:r>
            <a:r>
              <a:rPr lang="en-US" sz="2000" dirty="0" err="1"/>
              <a:t>Sci</a:t>
            </a:r>
            <a:r>
              <a:rPr lang="en-US" sz="2000" dirty="0"/>
              <a:t> 2002;9(4):359-</a:t>
            </a:r>
            <a:r>
              <a:rPr lang="en-US" sz="2000" dirty="0" smtClean="0"/>
              <a:t>64.</a:t>
            </a:r>
            <a:endParaRPr lang="en-US" sz="2000" dirty="0"/>
          </a:p>
        </p:txBody>
      </p:sp>
    </p:spTree>
    <p:extLst>
      <p:ext uri="{BB962C8B-B14F-4D97-AF65-F5344CB8AC3E}">
        <p14:creationId xmlns:p14="http://schemas.microsoft.com/office/powerpoint/2010/main" val="403328229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345515" y="2967335"/>
            <a:ext cx="645298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Neurological Diseases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6825420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262"/>
            <a:ext cx="8229600" cy="1143000"/>
          </a:xfrm>
        </p:spPr>
        <p:txBody>
          <a:bodyPr/>
          <a:lstStyle/>
          <a:p>
            <a:r>
              <a:rPr lang="en-US" b="1" dirty="0" smtClean="0"/>
              <a:t>Neurological Diseases</a:t>
            </a:r>
            <a:endParaRPr lang="en-US" b="1" dirty="0"/>
          </a:p>
        </p:txBody>
      </p:sp>
      <p:sp>
        <p:nvSpPr>
          <p:cNvPr id="3" name="Content Placeholder 2"/>
          <p:cNvSpPr>
            <a:spLocks noGrp="1"/>
          </p:cNvSpPr>
          <p:nvPr>
            <p:ph idx="1"/>
          </p:nvPr>
        </p:nvSpPr>
        <p:spPr>
          <a:xfrm>
            <a:off x="321733" y="956739"/>
            <a:ext cx="8686800" cy="1329266"/>
          </a:xfrm>
        </p:spPr>
        <p:txBody>
          <a:bodyPr>
            <a:normAutofit fontScale="92500"/>
          </a:bodyPr>
          <a:lstStyle/>
          <a:p>
            <a:pPr marL="0" indent="0">
              <a:buNone/>
            </a:pPr>
            <a:r>
              <a:rPr lang="en-US" dirty="0" smtClean="0"/>
              <a:t>At least four neurological diseases related to </a:t>
            </a:r>
            <a:r>
              <a:rPr lang="en-US" dirty="0" err="1" smtClean="0"/>
              <a:t>misfolded</a:t>
            </a:r>
            <a:r>
              <a:rPr lang="en-US" dirty="0" smtClean="0"/>
              <a:t> proteins involve conserved glycine residues</a:t>
            </a:r>
          </a:p>
        </p:txBody>
      </p:sp>
      <p:graphicFrame>
        <p:nvGraphicFramePr>
          <p:cNvPr id="4" name="Table 3"/>
          <p:cNvGraphicFramePr>
            <a:graphicFrameLocks noGrp="1"/>
          </p:cNvGraphicFramePr>
          <p:nvPr>
            <p:extLst>
              <p:ext uri="{D42A27DB-BD31-4B8C-83A1-F6EECF244321}">
                <p14:modId xmlns:p14="http://schemas.microsoft.com/office/powerpoint/2010/main" val="3975002368"/>
              </p:ext>
            </p:extLst>
          </p:nvPr>
        </p:nvGraphicFramePr>
        <p:xfrm>
          <a:off x="457202" y="2175939"/>
          <a:ext cx="8060265" cy="2971794"/>
        </p:xfrm>
        <a:graphic>
          <a:graphicData uri="http://schemas.openxmlformats.org/drawingml/2006/table">
            <a:tbl>
              <a:tblPr firstRow="1" bandRow="1">
                <a:tableStyleId>{5C22544A-7EE6-4342-B048-85BDC9FD1C3A}</a:tableStyleId>
              </a:tblPr>
              <a:tblGrid>
                <a:gridCol w="2686755"/>
                <a:gridCol w="2686755"/>
                <a:gridCol w="2686755"/>
              </a:tblGrid>
              <a:tr h="589582">
                <a:tc>
                  <a:txBody>
                    <a:bodyPr/>
                    <a:lstStyle/>
                    <a:p>
                      <a:r>
                        <a:rPr lang="en-US" sz="2400" dirty="0" smtClean="0"/>
                        <a:t>Disease</a:t>
                      </a:r>
                      <a:endParaRPr lang="en-US" sz="2400" dirty="0"/>
                    </a:p>
                  </a:txBody>
                  <a:tcPr/>
                </a:tc>
                <a:tc>
                  <a:txBody>
                    <a:bodyPr/>
                    <a:lstStyle/>
                    <a:p>
                      <a:r>
                        <a:rPr lang="en-US" sz="2400" dirty="0" smtClean="0"/>
                        <a:t>Protein</a:t>
                      </a:r>
                      <a:endParaRPr lang="en-US" sz="2400" dirty="0"/>
                    </a:p>
                  </a:txBody>
                  <a:tcPr/>
                </a:tc>
                <a:tc>
                  <a:txBody>
                    <a:bodyPr/>
                    <a:lstStyle/>
                    <a:p>
                      <a:r>
                        <a:rPr lang="en-US" sz="2400" dirty="0" smtClean="0"/>
                        <a:t>Reference</a:t>
                      </a:r>
                      <a:endParaRPr lang="en-US" sz="2400" dirty="0"/>
                    </a:p>
                  </a:txBody>
                  <a:tcPr/>
                </a:tc>
              </a:tr>
              <a:tr h="595553">
                <a:tc>
                  <a:txBody>
                    <a:bodyPr/>
                    <a:lstStyle/>
                    <a:p>
                      <a:r>
                        <a:rPr lang="en-US" sz="2400" dirty="0" smtClean="0"/>
                        <a:t>Alzheimer’s</a:t>
                      </a:r>
                      <a:endParaRPr lang="en-US" sz="2400" dirty="0"/>
                    </a:p>
                  </a:txBody>
                  <a:tcPr/>
                </a:tc>
                <a:tc>
                  <a:txBody>
                    <a:bodyPr/>
                    <a:lstStyle/>
                    <a:p>
                      <a:r>
                        <a:rPr lang="en-US" sz="2400" dirty="0" smtClean="0"/>
                        <a:t>Amyloid beta</a:t>
                      </a:r>
                      <a:endParaRPr lang="en-US" sz="2400" dirty="0"/>
                    </a:p>
                  </a:txBody>
                  <a:tcPr/>
                </a:tc>
                <a:tc>
                  <a:txBody>
                    <a:bodyPr/>
                    <a:lstStyle/>
                    <a:p>
                      <a:r>
                        <a:rPr lang="en-US" sz="2400" dirty="0" err="1" smtClean="0"/>
                        <a:t>Munter</a:t>
                      </a:r>
                      <a:r>
                        <a:rPr lang="en-US" sz="2400" dirty="0" smtClean="0"/>
                        <a:t> et</a:t>
                      </a:r>
                      <a:r>
                        <a:rPr lang="en-US" sz="2400" baseline="0" dirty="0" smtClean="0"/>
                        <a:t> al.</a:t>
                      </a:r>
                      <a:endParaRPr lang="en-US" sz="2400" dirty="0"/>
                    </a:p>
                  </a:txBody>
                  <a:tcPr/>
                </a:tc>
              </a:tr>
              <a:tr h="595553">
                <a:tc>
                  <a:txBody>
                    <a:bodyPr/>
                    <a:lstStyle/>
                    <a:p>
                      <a:r>
                        <a:rPr lang="en-US" sz="2400" dirty="0" smtClean="0"/>
                        <a:t>Parkinson’s disease</a:t>
                      </a:r>
                      <a:endParaRPr lang="en-US" sz="2400" dirty="0"/>
                    </a:p>
                  </a:txBody>
                  <a:tcPr/>
                </a:tc>
                <a:tc>
                  <a:txBody>
                    <a:bodyPr/>
                    <a:lstStyle/>
                    <a:p>
                      <a:r>
                        <a:rPr lang="en-US" sz="2400" dirty="0" smtClean="0"/>
                        <a:t>Alpha </a:t>
                      </a:r>
                      <a:r>
                        <a:rPr lang="en-US" sz="2400" dirty="0" err="1" smtClean="0"/>
                        <a:t>synuclein</a:t>
                      </a:r>
                      <a:endParaRPr lang="en-US" sz="2400" dirty="0"/>
                    </a:p>
                  </a:txBody>
                  <a:tcPr/>
                </a:tc>
                <a:tc>
                  <a:txBody>
                    <a:bodyPr/>
                    <a:lstStyle/>
                    <a:p>
                      <a:r>
                        <a:rPr lang="en-US" sz="2400" dirty="0" smtClean="0"/>
                        <a:t>Du et al.</a:t>
                      </a:r>
                      <a:endParaRPr lang="en-US" sz="2400" dirty="0"/>
                    </a:p>
                  </a:txBody>
                  <a:tcPr/>
                </a:tc>
              </a:tr>
              <a:tr h="595553">
                <a:tc>
                  <a:txBody>
                    <a:bodyPr/>
                    <a:lstStyle/>
                    <a:p>
                      <a:r>
                        <a:rPr lang="en-US" sz="2400" dirty="0" smtClean="0"/>
                        <a:t>ALS</a:t>
                      </a:r>
                      <a:endParaRPr lang="en-US" sz="2400" dirty="0"/>
                    </a:p>
                  </a:txBody>
                  <a:tcPr/>
                </a:tc>
                <a:tc>
                  <a:txBody>
                    <a:bodyPr/>
                    <a:lstStyle/>
                    <a:p>
                      <a:r>
                        <a:rPr lang="en-US" sz="2400" dirty="0" smtClean="0"/>
                        <a:t>TDP-43</a:t>
                      </a:r>
                      <a:endParaRPr lang="en-US" sz="2400" dirty="0"/>
                    </a:p>
                  </a:txBody>
                  <a:tcPr/>
                </a:tc>
                <a:tc>
                  <a:txBody>
                    <a:bodyPr/>
                    <a:lstStyle/>
                    <a:p>
                      <a:r>
                        <a:rPr lang="en-US" sz="2400" dirty="0" err="1" smtClean="0"/>
                        <a:t>Pesiridis</a:t>
                      </a:r>
                      <a:r>
                        <a:rPr lang="en-US" sz="2400" dirty="0" smtClean="0"/>
                        <a:t> et al.</a:t>
                      </a:r>
                      <a:endParaRPr lang="en-US" sz="2400" dirty="0"/>
                    </a:p>
                  </a:txBody>
                  <a:tcPr/>
                </a:tc>
              </a:tr>
              <a:tr h="595553">
                <a:tc>
                  <a:txBody>
                    <a:bodyPr/>
                    <a:lstStyle/>
                    <a:p>
                      <a:r>
                        <a:rPr lang="en-US" sz="2400" dirty="0" smtClean="0"/>
                        <a:t>Prion diseases</a:t>
                      </a:r>
                      <a:endParaRPr lang="en-US" sz="2400" dirty="0"/>
                    </a:p>
                  </a:txBody>
                  <a:tcPr/>
                </a:tc>
                <a:tc>
                  <a:txBody>
                    <a:bodyPr/>
                    <a:lstStyle/>
                    <a:p>
                      <a:r>
                        <a:rPr lang="en-US" sz="2400" dirty="0" smtClean="0"/>
                        <a:t>Prion</a:t>
                      </a:r>
                      <a:r>
                        <a:rPr lang="en-US" sz="2400" baseline="0" dirty="0" smtClean="0"/>
                        <a:t> proteins</a:t>
                      </a:r>
                      <a:endParaRPr lang="en-US" sz="2400" dirty="0"/>
                    </a:p>
                  </a:txBody>
                  <a:tcPr/>
                </a:tc>
                <a:tc>
                  <a:txBody>
                    <a:bodyPr/>
                    <a:lstStyle/>
                    <a:p>
                      <a:r>
                        <a:rPr lang="en-US" sz="2400" dirty="0" smtClean="0"/>
                        <a:t>Harrison et al.</a:t>
                      </a:r>
                      <a:endParaRPr lang="en-US" sz="2400" dirty="0"/>
                    </a:p>
                  </a:txBody>
                  <a:tcPr/>
                </a:tc>
              </a:tr>
            </a:tbl>
          </a:graphicData>
        </a:graphic>
      </p:graphicFrame>
      <p:sp>
        <p:nvSpPr>
          <p:cNvPr id="5" name="TextBox 4"/>
          <p:cNvSpPr txBox="1"/>
          <p:nvPr/>
        </p:nvSpPr>
        <p:spPr>
          <a:xfrm>
            <a:off x="1253067" y="5367871"/>
            <a:ext cx="6417968" cy="1323439"/>
          </a:xfrm>
          <a:prstGeom prst="rect">
            <a:avLst/>
          </a:prstGeom>
          <a:noFill/>
        </p:spPr>
        <p:txBody>
          <a:bodyPr wrap="none" rtlCol="0">
            <a:spAutoFit/>
          </a:bodyPr>
          <a:lstStyle/>
          <a:p>
            <a:r>
              <a:rPr lang="en-US" sz="2000" dirty="0"/>
              <a:t>L-M </a:t>
            </a:r>
            <a:r>
              <a:rPr lang="en-US" sz="2000" dirty="0" err="1"/>
              <a:t>Munter</a:t>
            </a:r>
            <a:r>
              <a:rPr lang="en-US" sz="2000" dirty="0"/>
              <a:t> et al.  The EMBO Journal 2007; 26: 1702-1712</a:t>
            </a:r>
            <a:r>
              <a:rPr lang="en-US" sz="2000" dirty="0" smtClean="0"/>
              <a:t>.</a:t>
            </a:r>
          </a:p>
          <a:p>
            <a:r>
              <a:rPr lang="fr-FR" sz="2000" dirty="0" smtClean="0"/>
              <a:t>H</a:t>
            </a:r>
            <a:r>
              <a:rPr lang="fr-FR" sz="2000" dirty="0"/>
              <a:t>-N Du et al., </a:t>
            </a:r>
            <a:r>
              <a:rPr lang="fr-FR" sz="2000" dirty="0" err="1"/>
              <a:t>Biochemistry</a:t>
            </a:r>
            <a:r>
              <a:rPr lang="fr-FR" sz="2000" dirty="0"/>
              <a:t> 2003; 42: 8870-8878.</a:t>
            </a:r>
          </a:p>
          <a:p>
            <a:r>
              <a:rPr lang="fr-FR" sz="2000" dirty="0"/>
              <a:t>S </a:t>
            </a:r>
            <a:r>
              <a:rPr lang="fr-FR" sz="2000" dirty="0" err="1"/>
              <a:t>Pesiridis</a:t>
            </a:r>
            <a:r>
              <a:rPr lang="fr-FR" sz="2000" dirty="0"/>
              <a:t> et al., Hum Mol Genet 2009; 18(R2): R156-R162</a:t>
            </a:r>
            <a:r>
              <a:rPr lang="fr-FR" sz="2000" dirty="0" smtClean="0"/>
              <a:t>.</a:t>
            </a:r>
          </a:p>
          <a:p>
            <a:r>
              <a:rPr lang="fr-FR" sz="2000" dirty="0"/>
              <a:t>CF Harrison et al.,  J </a:t>
            </a:r>
            <a:r>
              <a:rPr lang="fr-FR" sz="2000" dirty="0" err="1"/>
              <a:t>Biol</a:t>
            </a:r>
            <a:r>
              <a:rPr lang="fr-FR" sz="2000" dirty="0"/>
              <a:t> </a:t>
            </a:r>
            <a:r>
              <a:rPr lang="fr-FR" sz="2000" dirty="0" err="1"/>
              <a:t>Chem</a:t>
            </a:r>
            <a:r>
              <a:rPr lang="fr-FR" sz="2000" dirty="0"/>
              <a:t> 2010; 285(26): 20213-20223. </a:t>
            </a:r>
          </a:p>
        </p:txBody>
      </p:sp>
    </p:spTree>
    <p:extLst>
      <p:ext uri="{BB962C8B-B14F-4D97-AF65-F5344CB8AC3E}">
        <p14:creationId xmlns:p14="http://schemas.microsoft.com/office/powerpoint/2010/main" val="134665178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Neurological Diseases</a:t>
            </a:r>
            <a:endParaRPr lang="en-US" b="1" dirty="0"/>
          </a:p>
        </p:txBody>
      </p:sp>
      <p:sp>
        <p:nvSpPr>
          <p:cNvPr id="3" name="Content Placeholder 2"/>
          <p:cNvSpPr>
            <a:spLocks noGrp="1"/>
          </p:cNvSpPr>
          <p:nvPr>
            <p:ph idx="1"/>
          </p:nvPr>
        </p:nvSpPr>
        <p:spPr/>
        <p:txBody>
          <a:bodyPr/>
          <a:lstStyle/>
          <a:p>
            <a:pPr marL="0" indent="0">
              <a:buNone/>
            </a:pPr>
            <a:r>
              <a:rPr lang="en-US" dirty="0" smtClean="0"/>
              <a:t>At least four neurological diseases related to </a:t>
            </a:r>
            <a:r>
              <a:rPr lang="en-US" dirty="0" err="1" smtClean="0"/>
              <a:t>misfolded</a:t>
            </a:r>
            <a:r>
              <a:rPr lang="en-US" dirty="0" smtClean="0"/>
              <a:t> proteins involve conserved glycine residues:</a:t>
            </a:r>
          </a:p>
          <a:p>
            <a:r>
              <a:rPr lang="en-US" dirty="0" smtClean="0"/>
              <a:t>Alzheimer’s: Amyloid-beta</a:t>
            </a:r>
          </a:p>
          <a:p>
            <a:r>
              <a:rPr lang="en-US" dirty="0" smtClean="0"/>
              <a:t>Parkinson’s Disease: Alpha-</a:t>
            </a:r>
            <a:r>
              <a:rPr lang="en-US" dirty="0" err="1" smtClean="0"/>
              <a:t>synuclein</a:t>
            </a:r>
            <a:endParaRPr lang="en-US" dirty="0" smtClean="0"/>
          </a:p>
          <a:p>
            <a:r>
              <a:rPr lang="en-US" dirty="0" smtClean="0"/>
              <a:t>ALS: TDP-43</a:t>
            </a:r>
          </a:p>
          <a:p>
            <a:r>
              <a:rPr lang="en-US" dirty="0" err="1" smtClean="0"/>
              <a:t>Madcow</a:t>
            </a:r>
            <a:r>
              <a:rPr lang="en-US" dirty="0" smtClean="0"/>
              <a:t>/Prion diseases: Prion proteins</a:t>
            </a:r>
            <a:endParaRPr lang="en-US" dirty="0"/>
          </a:p>
        </p:txBody>
      </p:sp>
      <p:sp>
        <p:nvSpPr>
          <p:cNvPr id="4" name="TextBox 3"/>
          <p:cNvSpPr txBox="1"/>
          <p:nvPr/>
        </p:nvSpPr>
        <p:spPr>
          <a:xfrm>
            <a:off x="212648" y="1636653"/>
            <a:ext cx="8737600" cy="4524315"/>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In all cases, the issue is a </a:t>
            </a:r>
            <a:r>
              <a:rPr lang="en-US" sz="3200" i="1" dirty="0" smtClean="0">
                <a:solidFill>
                  <a:srgbClr val="FF0000"/>
                </a:solidFill>
              </a:rPr>
              <a:t>rare soluble </a:t>
            </a:r>
            <a:r>
              <a:rPr lang="en-US" sz="3200" dirty="0" smtClean="0"/>
              <a:t>peptide rather than the precipitated plaque.</a:t>
            </a:r>
          </a:p>
          <a:p>
            <a:pPr algn="ctr"/>
            <a:endParaRPr lang="en-US" sz="3200" dirty="0" smtClean="0"/>
          </a:p>
          <a:p>
            <a:pPr algn="ctr"/>
            <a:r>
              <a:rPr lang="en-US" sz="3200" dirty="0" smtClean="0"/>
              <a:t>The glycine residues are strongly implicated             in the disease process</a:t>
            </a:r>
          </a:p>
          <a:p>
            <a:pPr algn="ctr"/>
            <a:endParaRPr lang="en-US" sz="3200" dirty="0" smtClean="0"/>
          </a:p>
          <a:p>
            <a:pPr algn="ctr"/>
            <a:r>
              <a:rPr lang="en-US" sz="3200" dirty="0" smtClean="0"/>
              <a:t>Glyphosate increases the protein’s solubility</a:t>
            </a:r>
          </a:p>
          <a:p>
            <a:pPr algn="ctr"/>
            <a:endParaRPr lang="en-US" sz="3200" dirty="0"/>
          </a:p>
        </p:txBody>
      </p:sp>
    </p:spTree>
    <p:extLst>
      <p:ext uri="{BB962C8B-B14F-4D97-AF65-F5344CB8AC3E}">
        <p14:creationId xmlns:p14="http://schemas.microsoft.com/office/powerpoint/2010/main" val="69379991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3" y="274638"/>
            <a:ext cx="9414933" cy="1143000"/>
          </a:xfrm>
        </p:spPr>
        <p:txBody>
          <a:bodyPr>
            <a:normAutofit/>
          </a:bodyPr>
          <a:lstStyle/>
          <a:p>
            <a:r>
              <a:rPr lang="en-US" b="1" dirty="0" smtClean="0"/>
              <a:t>Deaths from Senile Dementia</a:t>
            </a:r>
            <a:r>
              <a:rPr lang="en-US" b="1" dirty="0" smtClean="0">
                <a:solidFill>
                  <a:srgbClr val="FF0000"/>
                </a:solidFill>
              </a:rPr>
              <a:t>*</a:t>
            </a:r>
            <a:endParaRPr lang="en-US" b="1" dirty="0">
              <a:solidFill>
                <a:srgbClr val="FF0000"/>
              </a:solidFill>
            </a:endParaRPr>
          </a:p>
        </p:txBody>
      </p:sp>
      <p:pic>
        <p:nvPicPr>
          <p:cNvPr id="4" name="Content Placeholder 3" descr="dementia age adjusted.gif"/>
          <p:cNvPicPr>
            <a:picLocks noGrp="1" noChangeAspect="1"/>
          </p:cNvPicPr>
          <p:nvPr>
            <p:ph idx="1"/>
          </p:nvPr>
        </p:nvPicPr>
        <p:blipFill>
          <a:blip r:embed="rId2">
            <a:extLst>
              <a:ext uri="{28A0092B-C50C-407E-A947-70E740481C1C}">
                <a14:useLocalDpi xmlns:a14="http://schemas.microsoft.com/office/drawing/2010/main" val="0"/>
              </a:ext>
            </a:extLst>
          </a:blip>
          <a:srcRect l="-13324" r="-13324"/>
          <a:stretch>
            <a:fillRect/>
          </a:stretch>
        </p:blipFill>
        <p:spPr>
          <a:xfrm>
            <a:off x="101600" y="1295400"/>
            <a:ext cx="9042400" cy="4972972"/>
          </a:xfrm>
        </p:spPr>
      </p:pic>
      <p:sp>
        <p:nvSpPr>
          <p:cNvPr id="5" name="TextBox 4"/>
          <p:cNvSpPr txBox="1"/>
          <p:nvPr/>
        </p:nvSpPr>
        <p:spPr>
          <a:xfrm>
            <a:off x="4859867" y="6339470"/>
            <a:ext cx="4085724" cy="400110"/>
          </a:xfrm>
          <a:prstGeom prst="rect">
            <a:avLst/>
          </a:prstGeom>
          <a:noFill/>
        </p:spPr>
        <p:txBody>
          <a:bodyPr wrap="none" rtlCol="0">
            <a:spAutoFit/>
          </a:bodyPr>
          <a:lstStyle/>
          <a:p>
            <a:r>
              <a:rPr lang="en-US" sz="2000" dirty="0" smtClean="0">
                <a:solidFill>
                  <a:srgbClr val="FF0000"/>
                </a:solidFill>
              </a:rPr>
              <a:t>*</a:t>
            </a:r>
            <a:r>
              <a:rPr lang="en-US" sz="2000" dirty="0" smtClean="0"/>
              <a:t>Plot provided by Dr. Nancy Swanson</a:t>
            </a:r>
            <a:endParaRPr lang="en-US" sz="2000" dirty="0"/>
          </a:p>
        </p:txBody>
      </p:sp>
    </p:spTree>
    <p:extLst>
      <p:ext uri="{BB962C8B-B14F-4D97-AF65-F5344CB8AC3E}">
        <p14:creationId xmlns:p14="http://schemas.microsoft.com/office/powerpoint/2010/main" val="286408769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Impaired GABA Receptor Activity </a:t>
            </a:r>
            <a:br>
              <a:rPr lang="en-US" b="1" dirty="0" smtClean="0"/>
            </a:br>
            <a:r>
              <a:rPr lang="en-US" b="1" dirty="0" smtClean="0"/>
              <a:t>and Autism</a:t>
            </a:r>
            <a:endParaRPr lang="en-US" b="1" dirty="0"/>
          </a:p>
        </p:txBody>
      </p:sp>
      <p:sp>
        <p:nvSpPr>
          <p:cNvPr id="3" name="Content Placeholder 2"/>
          <p:cNvSpPr>
            <a:spLocks noGrp="1"/>
          </p:cNvSpPr>
          <p:nvPr>
            <p:ph idx="1"/>
          </p:nvPr>
        </p:nvSpPr>
        <p:spPr>
          <a:xfrm>
            <a:off x="457200" y="1600200"/>
            <a:ext cx="6011333" cy="4525963"/>
          </a:xfrm>
        </p:spPr>
        <p:txBody>
          <a:bodyPr>
            <a:normAutofit lnSpcReduction="10000"/>
          </a:bodyPr>
          <a:lstStyle/>
          <a:p>
            <a:r>
              <a:rPr lang="en-US" dirty="0" smtClean="0"/>
              <a:t>Autism has been linked to a weakened response of the inhibitory GABA receptor to stimuli</a:t>
            </a:r>
            <a:r>
              <a:rPr lang="en-US" dirty="0" smtClean="0">
                <a:solidFill>
                  <a:srgbClr val="FF0000"/>
                </a:solidFill>
              </a:rPr>
              <a:t>*</a:t>
            </a:r>
          </a:p>
          <a:p>
            <a:r>
              <a:rPr lang="en-US" dirty="0" smtClean="0"/>
              <a:t>The GABA receptor has a conserved glycine at the entrance to the first membrane-spanning domain that is essential for its function</a:t>
            </a:r>
            <a:r>
              <a:rPr lang="en-US" dirty="0" smtClean="0">
                <a:solidFill>
                  <a:srgbClr val="FF0000"/>
                </a:solidFill>
              </a:rPr>
              <a:t>**</a:t>
            </a:r>
            <a:endParaRPr lang="en-US" dirty="0">
              <a:solidFill>
                <a:srgbClr val="FF0000"/>
              </a:solidFill>
            </a:endParaRPr>
          </a:p>
        </p:txBody>
      </p:sp>
      <p:sp>
        <p:nvSpPr>
          <p:cNvPr id="4" name="TextBox 3"/>
          <p:cNvSpPr txBox="1"/>
          <p:nvPr/>
        </p:nvSpPr>
        <p:spPr>
          <a:xfrm>
            <a:off x="2804711" y="6150114"/>
            <a:ext cx="5882089" cy="707886"/>
          </a:xfrm>
          <a:prstGeom prst="rect">
            <a:avLst/>
          </a:prstGeom>
          <a:noFill/>
        </p:spPr>
        <p:txBody>
          <a:bodyPr wrap="none" rtlCol="0">
            <a:spAutoFit/>
          </a:bodyPr>
          <a:lstStyle/>
          <a:p>
            <a:r>
              <a:rPr lang="fr-FR" sz="2000" dirty="0">
                <a:solidFill>
                  <a:srgbClr val="FF0000"/>
                </a:solidFill>
              </a:rPr>
              <a:t>*</a:t>
            </a:r>
            <a:r>
              <a:rPr lang="fr-FR" sz="2000" dirty="0"/>
              <a:t>CD Robertson et al., </a:t>
            </a:r>
            <a:r>
              <a:rPr lang="fr-FR" sz="2000" dirty="0" err="1"/>
              <a:t>Current</a:t>
            </a:r>
            <a:r>
              <a:rPr lang="fr-FR" sz="2000" dirty="0"/>
              <a:t> </a:t>
            </a:r>
            <a:r>
              <a:rPr lang="fr-FR" sz="2000" dirty="0" err="1"/>
              <a:t>Biology</a:t>
            </a:r>
            <a:r>
              <a:rPr lang="fr-FR" sz="2000" dirty="0"/>
              <a:t> 2016;26: 80-85</a:t>
            </a:r>
          </a:p>
          <a:p>
            <a:r>
              <a:rPr lang="fr-FR" sz="2000" dirty="0">
                <a:solidFill>
                  <a:srgbClr val="FF0000"/>
                </a:solidFill>
              </a:rPr>
              <a:t>**</a:t>
            </a:r>
            <a:r>
              <a:rPr lang="fr-FR" sz="2000" dirty="0"/>
              <a:t>BX Carlson et al., Mol </a:t>
            </a:r>
            <a:r>
              <a:rPr lang="fr-FR" sz="2000" dirty="0" err="1"/>
              <a:t>Pharmacol</a:t>
            </a:r>
            <a:r>
              <a:rPr lang="fr-FR" sz="2000" dirty="0"/>
              <a:t>. 2000;57(3):474-84</a:t>
            </a:r>
            <a:endParaRPr lang="en-US" sz="2000" dirty="0"/>
          </a:p>
        </p:txBody>
      </p:sp>
      <p:pic>
        <p:nvPicPr>
          <p:cNvPr id="5" name="Picture 4" descr="GAB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132" y="1824038"/>
            <a:ext cx="3158067" cy="2383225"/>
          </a:xfrm>
          <a:prstGeom prst="rect">
            <a:avLst/>
          </a:prstGeom>
        </p:spPr>
      </p:pic>
    </p:spTree>
    <p:extLst>
      <p:ext uri="{BB962C8B-B14F-4D97-AF65-F5344CB8AC3E}">
        <p14:creationId xmlns:p14="http://schemas.microsoft.com/office/powerpoint/2010/main" val="180000931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854388" y="2309923"/>
            <a:ext cx="7435262"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Diabetes, Obesity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Adrenal Insufficiency</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67015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973"/>
            <a:ext cx="8229600" cy="1143000"/>
          </a:xfrm>
        </p:spPr>
        <p:txBody>
          <a:bodyPr>
            <a:normAutofit fontScale="90000"/>
          </a:bodyPr>
          <a:lstStyle/>
          <a:p>
            <a:r>
              <a:rPr lang="en-US" b="1" dirty="0"/>
              <a:t>Maternal Mortality Rate in U.S. Rises, Defying Global Trend, Study </a:t>
            </a:r>
            <a:r>
              <a:rPr lang="en-US" b="1" dirty="0" smtClean="0"/>
              <a:t>Finds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86267" y="1600200"/>
            <a:ext cx="8229600" cy="4525963"/>
          </a:xfrm>
        </p:spPr>
        <p:txBody>
          <a:bodyPr>
            <a:normAutofit fontScale="85000" lnSpcReduction="10000"/>
          </a:bodyPr>
          <a:lstStyle/>
          <a:p>
            <a:r>
              <a:rPr lang="en-US" dirty="0" smtClean="0"/>
              <a:t>US </a:t>
            </a:r>
            <a:r>
              <a:rPr lang="en-US" dirty="0"/>
              <a:t>maternal death rate increased </a:t>
            </a:r>
            <a:r>
              <a:rPr lang="en-US" dirty="0" smtClean="0"/>
              <a:t>                                                by </a:t>
            </a:r>
            <a:r>
              <a:rPr lang="en-US" dirty="0"/>
              <a:t>27% from 2000 to 2014</a:t>
            </a:r>
          </a:p>
          <a:p>
            <a:r>
              <a:rPr lang="en-US" dirty="0" smtClean="0"/>
              <a:t>US </a:t>
            </a:r>
            <a:r>
              <a:rPr lang="en-US" dirty="0"/>
              <a:t>is the only </a:t>
            </a:r>
            <a:r>
              <a:rPr lang="en-US" dirty="0" smtClean="0"/>
              <a:t>industrialized                                             nation whose </a:t>
            </a:r>
            <a:r>
              <a:rPr lang="en-US" dirty="0"/>
              <a:t>rate is increasing</a:t>
            </a:r>
          </a:p>
          <a:p>
            <a:r>
              <a:rPr lang="en-US" dirty="0" smtClean="0"/>
              <a:t>Rate </a:t>
            </a:r>
            <a:r>
              <a:rPr lang="en-US" dirty="0"/>
              <a:t>in 2013 was more than 3x the rate in Canada</a:t>
            </a:r>
          </a:p>
          <a:p>
            <a:r>
              <a:rPr lang="en-US" dirty="0" smtClean="0"/>
              <a:t>Many </a:t>
            </a:r>
            <a:r>
              <a:rPr lang="en-US" dirty="0"/>
              <a:t>deaths from cardiovascular disease and heart </a:t>
            </a:r>
            <a:r>
              <a:rPr lang="en-US" dirty="0" smtClean="0"/>
              <a:t>failure</a:t>
            </a:r>
          </a:p>
          <a:p>
            <a:pPr lvl="1"/>
            <a:r>
              <a:rPr lang="en-US" dirty="0" smtClean="0"/>
              <a:t>This </a:t>
            </a:r>
            <a:r>
              <a:rPr lang="en-US" dirty="0"/>
              <a:t>used to be un-heard-of for this young age group</a:t>
            </a:r>
          </a:p>
          <a:p>
            <a:r>
              <a:rPr lang="en-US" dirty="0" smtClean="0"/>
              <a:t>US </a:t>
            </a:r>
            <a:r>
              <a:rPr lang="en-US" dirty="0"/>
              <a:t>rate is higher than rate in much poorer countries, including Russia, Iran, Vietnam and Romania</a:t>
            </a:r>
          </a:p>
          <a:p>
            <a:endParaRPr lang="en-US" dirty="0"/>
          </a:p>
        </p:txBody>
      </p:sp>
      <p:sp>
        <p:nvSpPr>
          <p:cNvPr id="4" name="TextBox 3"/>
          <p:cNvSpPr txBox="1"/>
          <p:nvPr/>
        </p:nvSpPr>
        <p:spPr>
          <a:xfrm>
            <a:off x="1444807" y="6164183"/>
            <a:ext cx="7699193" cy="707886"/>
          </a:xfrm>
          <a:prstGeom prst="rect">
            <a:avLst/>
          </a:prstGeom>
          <a:noFill/>
        </p:spPr>
        <p:txBody>
          <a:bodyPr wrap="none" rtlCol="0">
            <a:spAutoFit/>
          </a:bodyPr>
          <a:lstStyle/>
          <a:p>
            <a:pPr algn="r"/>
            <a:r>
              <a:rPr lang="en-US" sz="2000" dirty="0" smtClean="0">
                <a:solidFill>
                  <a:srgbClr val="FF0000"/>
                </a:solidFill>
              </a:rPr>
              <a:t>*</a:t>
            </a:r>
            <a:r>
              <a:rPr lang="en-US" sz="2000" dirty="0" smtClean="0"/>
              <a:t>http</a:t>
            </a:r>
            <a:r>
              <a:rPr lang="en-US" sz="2000" dirty="0"/>
              <a:t>://</a:t>
            </a:r>
            <a:r>
              <a:rPr lang="en-US" sz="2000" dirty="0" err="1"/>
              <a:t>www.nytimes.com</a:t>
            </a:r>
            <a:r>
              <a:rPr lang="en-US" sz="2000" dirty="0"/>
              <a:t>/2016/09/22/health/maternal-</a:t>
            </a:r>
            <a:r>
              <a:rPr lang="en-US" sz="2000" dirty="0" err="1"/>
              <a:t>mortality.html</a:t>
            </a:r>
            <a:endParaRPr lang="en-US" sz="2000" dirty="0"/>
          </a:p>
          <a:p>
            <a:pPr algn="r"/>
            <a:r>
              <a:rPr lang="en-US" sz="2000" dirty="0"/>
              <a:t>Sabrina </a:t>
            </a:r>
            <a:r>
              <a:rPr lang="en-US" sz="2000" dirty="0" err="1"/>
              <a:t>Tavernise</a:t>
            </a:r>
            <a:r>
              <a:rPr lang="en-US" sz="2000" dirty="0"/>
              <a:t> , NY Times Sep. 21, 2016</a:t>
            </a:r>
          </a:p>
        </p:txBody>
      </p:sp>
      <p:pic>
        <p:nvPicPr>
          <p:cNvPr id="5" name="Picture 4" descr="pregna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777" y="1434571"/>
            <a:ext cx="3524692" cy="1871133"/>
          </a:xfrm>
          <a:prstGeom prst="rect">
            <a:avLst/>
          </a:prstGeom>
        </p:spPr>
      </p:pic>
    </p:spTree>
    <p:extLst>
      <p:ext uri="{BB962C8B-B14F-4D97-AF65-F5344CB8AC3E}">
        <p14:creationId xmlns:p14="http://schemas.microsoft.com/office/powerpoint/2010/main" val="81766692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Glyphosate Making Us Obese?</a:t>
            </a:r>
            <a:endParaRPr lang="en-US" dirty="0"/>
          </a:p>
        </p:txBody>
      </p:sp>
      <p:pic>
        <p:nvPicPr>
          <p:cNvPr id="4" name="Content Placeholder 3" descr="Obesity.jpg"/>
          <p:cNvPicPr>
            <a:picLocks noGrp="1" noChangeAspect="1"/>
          </p:cNvPicPr>
          <p:nvPr>
            <p:ph idx="1"/>
          </p:nvPr>
        </p:nvPicPr>
        <p:blipFill>
          <a:blip r:embed="rId2">
            <a:extLst>
              <a:ext uri="{28A0092B-C50C-407E-A947-70E740481C1C}">
                <a14:useLocalDpi xmlns:a14="http://schemas.microsoft.com/office/drawing/2010/main" val="0"/>
              </a:ext>
            </a:extLst>
          </a:blip>
          <a:srcRect l="-15776" r="-15776"/>
          <a:stretch>
            <a:fillRect/>
          </a:stretch>
        </p:blipFill>
        <p:spPr/>
      </p:pic>
    </p:spTree>
    <p:extLst>
      <p:ext uri="{BB962C8B-B14F-4D97-AF65-F5344CB8AC3E}">
        <p14:creationId xmlns:p14="http://schemas.microsoft.com/office/powerpoint/2010/main" val="349782297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Regulating Fat Release</a:t>
            </a:r>
            <a:endParaRPr lang="en-US" b="1" dirty="0"/>
          </a:p>
        </p:txBody>
      </p:sp>
      <p:pic>
        <p:nvPicPr>
          <p:cNvPr id="4" name="Content Placeholder 3" descr="Adipolysis.png"/>
          <p:cNvPicPr>
            <a:picLocks noGrp="1" noChangeAspect="1"/>
          </p:cNvPicPr>
          <p:nvPr>
            <p:ph idx="1"/>
          </p:nvPr>
        </p:nvPicPr>
        <p:blipFill>
          <a:blip r:embed="rId3">
            <a:extLst>
              <a:ext uri="{28A0092B-C50C-407E-A947-70E740481C1C}">
                <a14:useLocalDpi xmlns:a14="http://schemas.microsoft.com/office/drawing/2010/main" val="0"/>
              </a:ext>
            </a:extLst>
          </a:blip>
          <a:srcRect l="-3794" r="-3794"/>
          <a:stretch>
            <a:fillRect/>
          </a:stretch>
        </p:blipFill>
        <p:spPr/>
      </p:pic>
      <p:sp>
        <p:nvSpPr>
          <p:cNvPr id="5" name="TextBox 4"/>
          <p:cNvSpPr txBox="1"/>
          <p:nvPr/>
        </p:nvSpPr>
        <p:spPr>
          <a:xfrm>
            <a:off x="491081" y="4775204"/>
            <a:ext cx="1540933" cy="1200328"/>
          </a:xfrm>
          <a:prstGeom prst="rect">
            <a:avLst/>
          </a:prstGeom>
          <a:noFill/>
        </p:spPr>
        <p:txBody>
          <a:bodyPr wrap="square" rtlCol="0">
            <a:spAutoFit/>
          </a:bodyPr>
          <a:lstStyle/>
          <a:p>
            <a:pPr algn="r"/>
            <a:r>
              <a:rPr lang="en-US" sz="2400" dirty="0" smtClean="0"/>
              <a:t>Hormone sensitive lipase</a:t>
            </a:r>
            <a:endParaRPr lang="en-US" sz="2400" dirty="0"/>
          </a:p>
        </p:txBody>
      </p:sp>
      <p:sp>
        <p:nvSpPr>
          <p:cNvPr id="6" name="Right Arrow 5"/>
          <p:cNvSpPr/>
          <p:nvPr/>
        </p:nvSpPr>
        <p:spPr>
          <a:xfrm>
            <a:off x="2032014" y="5266272"/>
            <a:ext cx="846668" cy="4233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79799" y="1575831"/>
            <a:ext cx="2981530" cy="400110"/>
          </a:xfrm>
          <a:prstGeom prst="rect">
            <a:avLst/>
          </a:prstGeom>
          <a:solidFill>
            <a:srgbClr val="FFFF00"/>
          </a:solidFill>
          <a:ln>
            <a:solidFill>
              <a:srgbClr val="000000"/>
            </a:solidFill>
          </a:ln>
        </p:spPr>
        <p:txBody>
          <a:bodyPr wrap="none" rtlCol="0">
            <a:spAutoFit/>
          </a:bodyPr>
          <a:lstStyle/>
          <a:p>
            <a:r>
              <a:rPr lang="en-US" sz="2000" dirty="0" smtClean="0"/>
              <a:t>Fats released from fat cells</a:t>
            </a:r>
            <a:endParaRPr lang="en-US" sz="2000" dirty="0"/>
          </a:p>
        </p:txBody>
      </p:sp>
      <p:sp>
        <p:nvSpPr>
          <p:cNvPr id="7" name="Freeform 6"/>
          <p:cNvSpPr/>
          <p:nvPr/>
        </p:nvSpPr>
        <p:spPr>
          <a:xfrm>
            <a:off x="1778331" y="1393400"/>
            <a:ext cx="1465737" cy="877573"/>
          </a:xfrm>
          <a:custGeom>
            <a:avLst/>
            <a:gdLst>
              <a:gd name="connsiteX0" fmla="*/ 514835 w 1465737"/>
              <a:gd name="connsiteY0" fmla="*/ 17893 h 877573"/>
              <a:gd name="connsiteX1" fmla="*/ 3283 w 1465737"/>
              <a:gd name="connsiteY1" fmla="*/ 388357 h 877573"/>
              <a:gd name="connsiteX2" fmla="*/ 761791 w 1465737"/>
              <a:gd name="connsiteY2" fmla="*/ 864668 h 877573"/>
              <a:gd name="connsiteX3" fmla="*/ 1449741 w 1465737"/>
              <a:gd name="connsiteY3" fmla="*/ 688257 h 877573"/>
              <a:gd name="connsiteX4" fmla="*/ 1185145 w 1465737"/>
              <a:gd name="connsiteY4" fmla="*/ 123740 h 877573"/>
              <a:gd name="connsiteX5" fmla="*/ 514835 w 1465737"/>
              <a:gd name="connsiteY5" fmla="*/ 17893 h 87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5737" h="877573">
                <a:moveTo>
                  <a:pt x="514835" y="17893"/>
                </a:moveTo>
                <a:cubicBezTo>
                  <a:pt x="317858" y="61996"/>
                  <a:pt x="-37876" y="247228"/>
                  <a:pt x="3283" y="388357"/>
                </a:cubicBezTo>
                <a:cubicBezTo>
                  <a:pt x="44442" y="529486"/>
                  <a:pt x="520715" y="814685"/>
                  <a:pt x="761791" y="864668"/>
                </a:cubicBezTo>
                <a:cubicBezTo>
                  <a:pt x="1002867" y="914651"/>
                  <a:pt x="1379182" y="811745"/>
                  <a:pt x="1449741" y="688257"/>
                </a:cubicBezTo>
                <a:cubicBezTo>
                  <a:pt x="1520300" y="564769"/>
                  <a:pt x="1343903" y="235467"/>
                  <a:pt x="1185145" y="123740"/>
                </a:cubicBezTo>
                <a:cubicBezTo>
                  <a:pt x="1026387" y="12013"/>
                  <a:pt x="711812" y="-26210"/>
                  <a:pt x="514835" y="17893"/>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00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3"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Impaired Fatty Acid Release </a:t>
            </a:r>
            <a:br>
              <a:rPr lang="en-US" b="1" dirty="0" smtClean="0"/>
            </a:br>
            <a:r>
              <a:rPr lang="en-US" b="1" dirty="0" smtClean="0"/>
              <a:t>from Fat Cells</a:t>
            </a:r>
            <a:endParaRPr lang="en-US" b="1" dirty="0"/>
          </a:p>
        </p:txBody>
      </p:sp>
      <p:sp>
        <p:nvSpPr>
          <p:cNvPr id="3" name="Content Placeholder 2"/>
          <p:cNvSpPr>
            <a:spLocks noGrp="1"/>
          </p:cNvSpPr>
          <p:nvPr>
            <p:ph idx="1"/>
          </p:nvPr>
        </p:nvSpPr>
        <p:spPr>
          <a:xfrm>
            <a:off x="457200" y="1600200"/>
            <a:ext cx="8534400" cy="4525963"/>
          </a:xfrm>
        </p:spPr>
        <p:txBody>
          <a:bodyPr>
            <a:normAutofit/>
          </a:bodyPr>
          <a:lstStyle/>
          <a:p>
            <a:r>
              <a:rPr lang="en-US" sz="2800" dirty="0" smtClean="0"/>
              <a:t>Hormone sensitive lipases (aka triacylglycerol lipases)</a:t>
            </a:r>
          </a:p>
          <a:p>
            <a:pPr lvl="1"/>
            <a:r>
              <a:rPr lang="en-US" sz="2400" dirty="0" smtClean="0"/>
              <a:t>Release fatty acids from fat cells</a:t>
            </a:r>
          </a:p>
          <a:p>
            <a:pPr lvl="1"/>
            <a:r>
              <a:rPr lang="en-US" sz="2400" dirty="0" smtClean="0"/>
              <a:t>Supply cholesterol to adrenal glands and sex glands for hormone synthesis</a:t>
            </a:r>
          </a:p>
          <a:p>
            <a:pPr lvl="1"/>
            <a:r>
              <a:rPr lang="en-US" sz="2400" dirty="0" smtClean="0"/>
              <a:t>Respond to glucagon, adrenalin, dopamine, and ACTH</a:t>
            </a:r>
          </a:p>
          <a:p>
            <a:r>
              <a:rPr lang="en-US" sz="2800" dirty="0" smtClean="0"/>
              <a:t>Depend on multiple conserved </a:t>
            </a:r>
            <a:r>
              <a:rPr lang="en-US" sz="2800" dirty="0" err="1" smtClean="0"/>
              <a:t>glycines</a:t>
            </a:r>
            <a:r>
              <a:rPr lang="en-US" sz="2800" dirty="0" smtClean="0">
                <a:solidFill>
                  <a:srgbClr val="FF0000"/>
                </a:solidFill>
              </a:rPr>
              <a:t>*</a:t>
            </a:r>
            <a:r>
              <a:rPr lang="en-US" sz="2800" dirty="0" smtClean="0"/>
              <a:t>:</a:t>
            </a:r>
          </a:p>
          <a:p>
            <a:pPr lvl="1"/>
            <a:r>
              <a:rPr lang="en-US" sz="2400" dirty="0" smtClean="0"/>
              <a:t>Contain HGGG motif as “oxyanion hole”</a:t>
            </a:r>
          </a:p>
          <a:p>
            <a:pPr lvl="1"/>
            <a:r>
              <a:rPr lang="en-US" sz="2400" dirty="0" smtClean="0"/>
              <a:t>Member of the class of “serine proteases” that contain a GXSXG motif essential for enzyme activity</a:t>
            </a:r>
            <a:endParaRPr lang="en-US" sz="2400" dirty="0"/>
          </a:p>
        </p:txBody>
      </p:sp>
      <p:sp>
        <p:nvSpPr>
          <p:cNvPr id="5" name="TextBox 4"/>
          <p:cNvSpPr txBox="1"/>
          <p:nvPr/>
        </p:nvSpPr>
        <p:spPr>
          <a:xfrm>
            <a:off x="745067" y="6434667"/>
            <a:ext cx="5782778" cy="707886"/>
          </a:xfrm>
          <a:prstGeom prst="rect">
            <a:avLst/>
          </a:prstGeom>
          <a:noFill/>
        </p:spPr>
        <p:txBody>
          <a:bodyPr wrap="none" rtlCol="0">
            <a:spAutoFit/>
          </a:bodyPr>
          <a:lstStyle/>
          <a:p>
            <a:r>
              <a:rPr lang="en-US" sz="2000" dirty="0">
                <a:solidFill>
                  <a:srgbClr val="FF0000"/>
                </a:solidFill>
              </a:rPr>
              <a:t>*</a:t>
            </a:r>
            <a:r>
              <a:rPr lang="en-US" sz="2000" dirty="0"/>
              <a:t>RC </a:t>
            </a:r>
            <a:r>
              <a:rPr lang="en-US" sz="2000" dirty="0" err="1"/>
              <a:t>Wilmouth</a:t>
            </a:r>
            <a:r>
              <a:rPr lang="en-US" sz="2000" dirty="0"/>
              <a:t> et al. Nat. </a:t>
            </a:r>
            <a:r>
              <a:rPr lang="en-US" sz="2000" dirty="0" err="1"/>
              <a:t>Struct</a:t>
            </a:r>
            <a:r>
              <a:rPr lang="en-US" sz="2000" dirty="0"/>
              <a:t>. </a:t>
            </a:r>
            <a:r>
              <a:rPr lang="en-US" sz="2000" dirty="0" err="1"/>
              <a:t>Biol</a:t>
            </a:r>
            <a:r>
              <a:rPr lang="en-US" sz="2000" dirty="0"/>
              <a:t> 2001;8: 689-694.</a:t>
            </a:r>
          </a:p>
          <a:p>
            <a:endParaRPr lang="en-US" sz="2000" dirty="0"/>
          </a:p>
        </p:txBody>
      </p:sp>
    </p:spTree>
    <p:extLst>
      <p:ext uri="{BB962C8B-B14F-4D97-AF65-F5344CB8AC3E}">
        <p14:creationId xmlns:p14="http://schemas.microsoft.com/office/powerpoint/2010/main" val="154419618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Impaired Fatty Acid Release </a:t>
            </a:r>
            <a:br>
              <a:rPr lang="en-US" b="1" dirty="0" smtClean="0"/>
            </a:br>
            <a:r>
              <a:rPr lang="en-US" b="1" dirty="0" smtClean="0"/>
              <a:t>from Fat Cells</a:t>
            </a:r>
            <a:endParaRPr lang="en-US" b="1" dirty="0"/>
          </a:p>
        </p:txBody>
      </p:sp>
      <p:sp>
        <p:nvSpPr>
          <p:cNvPr id="3" name="Content Placeholder 2"/>
          <p:cNvSpPr>
            <a:spLocks noGrp="1"/>
          </p:cNvSpPr>
          <p:nvPr>
            <p:ph idx="1"/>
          </p:nvPr>
        </p:nvSpPr>
        <p:spPr>
          <a:xfrm>
            <a:off x="457200" y="1600200"/>
            <a:ext cx="8534400" cy="4525963"/>
          </a:xfrm>
        </p:spPr>
        <p:txBody>
          <a:bodyPr>
            <a:normAutofit/>
          </a:bodyPr>
          <a:lstStyle/>
          <a:p>
            <a:r>
              <a:rPr lang="en-US" sz="2800" dirty="0" smtClean="0"/>
              <a:t>Hormone sensitive lipases (aka triacylglycerol lipases)</a:t>
            </a:r>
          </a:p>
          <a:p>
            <a:pPr lvl="1"/>
            <a:r>
              <a:rPr lang="en-US" sz="2400" dirty="0" smtClean="0"/>
              <a:t>Release fatty acids from fat cells</a:t>
            </a:r>
          </a:p>
          <a:p>
            <a:pPr lvl="1"/>
            <a:r>
              <a:rPr lang="en-US" sz="2400" dirty="0" smtClean="0"/>
              <a:t>Supply cholesterol to adrenal glands and sex glands for hormone synthesis</a:t>
            </a:r>
          </a:p>
          <a:p>
            <a:pPr lvl="1"/>
            <a:r>
              <a:rPr lang="en-US" sz="2400" dirty="0" smtClean="0"/>
              <a:t>Respond to glucagon, adrenalin, dopamine, and ACTH</a:t>
            </a:r>
          </a:p>
          <a:p>
            <a:r>
              <a:rPr lang="en-US" sz="2800" dirty="0" smtClean="0"/>
              <a:t>Depend on multiple conserved </a:t>
            </a:r>
            <a:r>
              <a:rPr lang="en-US" sz="2800" dirty="0" err="1" smtClean="0"/>
              <a:t>glycines</a:t>
            </a:r>
            <a:r>
              <a:rPr lang="en-US" sz="2800" dirty="0" smtClean="0">
                <a:solidFill>
                  <a:srgbClr val="FF0000"/>
                </a:solidFill>
              </a:rPr>
              <a:t>*</a:t>
            </a:r>
            <a:r>
              <a:rPr lang="en-US" sz="2800" dirty="0" smtClean="0"/>
              <a:t>:</a:t>
            </a:r>
          </a:p>
          <a:p>
            <a:pPr lvl="1"/>
            <a:r>
              <a:rPr lang="en-US" sz="2400" dirty="0" smtClean="0"/>
              <a:t>Contain HGGG motif as “oxyanion hole”</a:t>
            </a:r>
          </a:p>
          <a:p>
            <a:pPr lvl="1"/>
            <a:r>
              <a:rPr lang="en-US" sz="2400" dirty="0" smtClean="0"/>
              <a:t>Member of the class of “serine proteases” that contain a GXSXG motif essential for enzyme activity</a:t>
            </a:r>
            <a:endParaRPr lang="en-US" sz="2400" dirty="0"/>
          </a:p>
        </p:txBody>
      </p:sp>
      <p:sp>
        <p:nvSpPr>
          <p:cNvPr id="5" name="TextBox 4"/>
          <p:cNvSpPr txBox="1"/>
          <p:nvPr/>
        </p:nvSpPr>
        <p:spPr>
          <a:xfrm>
            <a:off x="745067" y="6434667"/>
            <a:ext cx="5782778" cy="707886"/>
          </a:xfrm>
          <a:prstGeom prst="rect">
            <a:avLst/>
          </a:prstGeom>
          <a:noFill/>
        </p:spPr>
        <p:txBody>
          <a:bodyPr wrap="none" rtlCol="0">
            <a:spAutoFit/>
          </a:bodyPr>
          <a:lstStyle/>
          <a:p>
            <a:r>
              <a:rPr lang="en-US" sz="2000" dirty="0">
                <a:solidFill>
                  <a:srgbClr val="FF0000"/>
                </a:solidFill>
              </a:rPr>
              <a:t>*</a:t>
            </a:r>
            <a:r>
              <a:rPr lang="en-US" sz="2000" dirty="0"/>
              <a:t>RC </a:t>
            </a:r>
            <a:r>
              <a:rPr lang="en-US" sz="2000" dirty="0" err="1"/>
              <a:t>Wilmouth</a:t>
            </a:r>
            <a:r>
              <a:rPr lang="en-US" sz="2000" dirty="0"/>
              <a:t> et al. Nat. </a:t>
            </a:r>
            <a:r>
              <a:rPr lang="en-US" sz="2000" dirty="0" err="1"/>
              <a:t>Struct</a:t>
            </a:r>
            <a:r>
              <a:rPr lang="en-US" sz="2000" dirty="0"/>
              <a:t>. </a:t>
            </a:r>
            <a:r>
              <a:rPr lang="en-US" sz="2000" dirty="0" err="1"/>
              <a:t>Biol</a:t>
            </a:r>
            <a:r>
              <a:rPr lang="en-US" sz="2000" dirty="0"/>
              <a:t> 2001;8: 689-694.</a:t>
            </a:r>
          </a:p>
          <a:p>
            <a:endParaRPr lang="en-US" sz="2000" dirty="0"/>
          </a:p>
        </p:txBody>
      </p:sp>
      <p:sp>
        <p:nvSpPr>
          <p:cNvPr id="6" name="TextBox 5"/>
          <p:cNvSpPr txBox="1"/>
          <p:nvPr/>
        </p:nvSpPr>
        <p:spPr>
          <a:xfrm>
            <a:off x="895864" y="5959975"/>
            <a:ext cx="4802943" cy="400110"/>
          </a:xfrm>
          <a:prstGeom prst="rect">
            <a:avLst/>
          </a:prstGeom>
          <a:noFill/>
        </p:spPr>
        <p:txBody>
          <a:bodyPr wrap="none" rtlCol="0">
            <a:spAutoFit/>
          </a:bodyPr>
          <a:lstStyle/>
          <a:p>
            <a:r>
              <a:rPr lang="de-DE" sz="2000" dirty="0" smtClean="0">
                <a:solidFill>
                  <a:srgbClr val="FF0000"/>
                </a:solidFill>
              </a:rPr>
              <a:t>**</a:t>
            </a:r>
            <a:r>
              <a:rPr lang="de-DE" sz="2000" dirty="0" smtClean="0"/>
              <a:t>SJ </a:t>
            </a:r>
            <a:r>
              <a:rPr lang="de-DE" sz="2000" dirty="0" err="1"/>
              <a:t>Yeaman</a:t>
            </a:r>
            <a:r>
              <a:rPr lang="de-DE" sz="2000" dirty="0"/>
              <a:t>, </a:t>
            </a:r>
            <a:r>
              <a:rPr lang="de-DE" sz="2000" dirty="0" err="1"/>
              <a:t>Biochem</a:t>
            </a:r>
            <a:r>
              <a:rPr lang="de-DE" sz="2000" dirty="0"/>
              <a:t>. J. (2004) 379, 11-22</a:t>
            </a:r>
            <a:r>
              <a:rPr lang="de-DE" sz="2000" dirty="0" smtClean="0"/>
              <a:t>.</a:t>
            </a:r>
            <a:endParaRPr lang="de-DE" sz="2000" dirty="0"/>
          </a:p>
        </p:txBody>
      </p:sp>
      <p:sp>
        <p:nvSpPr>
          <p:cNvPr id="7" name="TextBox 6"/>
          <p:cNvSpPr txBox="1"/>
          <p:nvPr/>
        </p:nvSpPr>
        <p:spPr>
          <a:xfrm>
            <a:off x="445619" y="2402416"/>
            <a:ext cx="8241181" cy="1815882"/>
          </a:xfrm>
          <a:prstGeom prst="rect">
            <a:avLst/>
          </a:prstGeom>
          <a:solidFill>
            <a:srgbClr val="FFF9A2"/>
          </a:solidFill>
          <a:ln>
            <a:solidFill>
              <a:schemeClr val="tx1"/>
            </a:solidFill>
          </a:ln>
        </p:spPr>
        <p:txBody>
          <a:bodyPr wrap="square" rtlCol="0">
            <a:spAutoFit/>
          </a:bodyPr>
          <a:lstStyle/>
          <a:p>
            <a:pPr algn="ctr"/>
            <a:endParaRPr lang="en-US" sz="2800" dirty="0" smtClean="0"/>
          </a:p>
          <a:p>
            <a:pPr algn="ctr"/>
            <a:r>
              <a:rPr lang="en-US" sz="2800" dirty="0" smtClean="0"/>
              <a:t>Impaired hormone sensitive lipases have been linked to obesity, atherosclerosis and type II diabetes</a:t>
            </a:r>
            <a:r>
              <a:rPr lang="en-US" sz="2800" dirty="0" smtClean="0">
                <a:solidFill>
                  <a:srgbClr val="FF0000"/>
                </a:solidFill>
              </a:rPr>
              <a:t>**</a:t>
            </a:r>
          </a:p>
          <a:p>
            <a:pPr algn="ctr"/>
            <a:endParaRPr lang="en-US" sz="2800" dirty="0"/>
          </a:p>
        </p:txBody>
      </p:sp>
    </p:spTree>
    <p:extLst>
      <p:ext uri="{BB962C8B-B14F-4D97-AF65-F5344CB8AC3E}">
        <p14:creationId xmlns:p14="http://schemas.microsoft.com/office/powerpoint/2010/main" val="296149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2" y="88375"/>
            <a:ext cx="9482667" cy="1143000"/>
          </a:xfrm>
        </p:spPr>
        <p:txBody>
          <a:bodyPr>
            <a:normAutofit fontScale="90000"/>
          </a:bodyPr>
          <a:lstStyle/>
          <a:p>
            <a:r>
              <a:rPr lang="en-US" b="1" dirty="0" smtClean="0"/>
              <a:t>Glyphosate Usage &amp; Death due to Obesity</a:t>
            </a:r>
            <a:r>
              <a:rPr lang="en-US" b="1" dirty="0" smtClean="0">
                <a:solidFill>
                  <a:srgbClr val="FF0000"/>
                </a:solidFill>
              </a:rPr>
              <a:t>*</a:t>
            </a:r>
            <a:endParaRPr lang="en-US" b="1" dirty="0">
              <a:solidFill>
                <a:srgbClr val="FF0000"/>
              </a:solidFill>
            </a:endParaRPr>
          </a:p>
        </p:txBody>
      </p:sp>
      <p:pic>
        <p:nvPicPr>
          <p:cNvPr id="4" name="Content Placeholder 3" descr="obesity.png"/>
          <p:cNvPicPr>
            <a:picLocks noGrp="1" noChangeAspect="1"/>
          </p:cNvPicPr>
          <p:nvPr>
            <p:ph idx="1"/>
          </p:nvPr>
        </p:nvPicPr>
        <p:blipFill>
          <a:blip r:embed="rId2">
            <a:extLst>
              <a:ext uri="{28A0092B-C50C-407E-A947-70E740481C1C}">
                <a14:useLocalDpi xmlns:a14="http://schemas.microsoft.com/office/drawing/2010/main" val="0"/>
              </a:ext>
            </a:extLst>
          </a:blip>
          <a:srcRect l="-12972" r="-12972"/>
          <a:stretch>
            <a:fillRect/>
          </a:stretch>
        </p:blipFill>
        <p:spPr>
          <a:xfrm>
            <a:off x="-237067" y="1176866"/>
            <a:ext cx="9127067" cy="5019535"/>
          </a:xfrm>
        </p:spPr>
      </p:pic>
      <p:sp>
        <p:nvSpPr>
          <p:cNvPr id="5" name="TextBox 4"/>
          <p:cNvSpPr txBox="1"/>
          <p:nvPr/>
        </p:nvSpPr>
        <p:spPr>
          <a:xfrm>
            <a:off x="2692400" y="6384035"/>
            <a:ext cx="6164368" cy="400110"/>
          </a:xfrm>
          <a:prstGeom prst="rect">
            <a:avLst/>
          </a:prstGeom>
          <a:noFill/>
        </p:spPr>
        <p:txBody>
          <a:bodyPr wrap="none" rtlCol="0">
            <a:spAutoFit/>
          </a:bodyPr>
          <a:lstStyle/>
          <a:p>
            <a:r>
              <a:rPr lang="en-US" sz="2000" dirty="0" smtClean="0">
                <a:solidFill>
                  <a:srgbClr val="FF0000"/>
                </a:solidFill>
              </a:rPr>
              <a:t>*</a:t>
            </a:r>
            <a:r>
              <a:rPr lang="en-US" sz="2000" dirty="0" smtClean="0"/>
              <a:t>N Swanson et al.,</a:t>
            </a:r>
            <a:r>
              <a:rPr lang="en-US" sz="2000" dirty="0"/>
              <a:t> </a:t>
            </a:r>
            <a:r>
              <a:rPr lang="en-US" sz="2000" i="1" dirty="0" smtClean="0"/>
              <a:t>Journal </a:t>
            </a:r>
            <a:r>
              <a:rPr lang="en-US" sz="2000" i="1" dirty="0"/>
              <a:t>of Organic Systems</a:t>
            </a:r>
            <a:r>
              <a:rPr lang="en-US" sz="2000" dirty="0"/>
              <a:t>, 9(2), 2014 </a:t>
            </a:r>
          </a:p>
        </p:txBody>
      </p:sp>
    </p:spTree>
    <p:extLst>
      <p:ext uri="{BB962C8B-B14F-4D97-AF65-F5344CB8AC3E}">
        <p14:creationId xmlns:p14="http://schemas.microsoft.com/office/powerpoint/2010/main" val="243220067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971"/>
            <a:ext cx="8229600" cy="2045229"/>
          </a:xfrm>
        </p:spPr>
        <p:txBody>
          <a:bodyPr>
            <a:noAutofit/>
          </a:bodyPr>
          <a:lstStyle/>
          <a:p>
            <a:r>
              <a:rPr lang="en-US" sz="3600" b="1" dirty="0" smtClean="0"/>
              <a:t/>
            </a:r>
            <a:br>
              <a:rPr lang="en-US" sz="3600" b="1" dirty="0" smtClean="0"/>
            </a:br>
            <a:r>
              <a:rPr lang="en-US" sz="3600" b="1" dirty="0" smtClean="0"/>
              <a:t>“The </a:t>
            </a:r>
            <a:r>
              <a:rPr lang="en-US" sz="3600" b="1" dirty="0"/>
              <a:t>Association of Maternal Obesity and Diabetes With Autism and Other Developmental </a:t>
            </a:r>
            <a:r>
              <a:rPr lang="en-US" sz="3600" b="1" dirty="0" smtClean="0"/>
              <a:t>Disabilities”</a:t>
            </a:r>
            <a:r>
              <a:rPr lang="en-US" sz="3600" b="1" dirty="0" smtClean="0">
                <a:solidFill>
                  <a:srgbClr val="FF0000"/>
                </a:solidFill>
              </a:rPr>
              <a:t>*</a:t>
            </a:r>
            <a:r>
              <a:rPr lang="en-US" sz="3600" b="1" dirty="0"/>
              <a:t/>
            </a:r>
            <a:br>
              <a:rPr lang="en-US" sz="3600" b="1" dirty="0"/>
            </a:br>
            <a:endParaRPr lang="en-US" sz="3600" dirty="0"/>
          </a:p>
        </p:txBody>
      </p:sp>
      <p:sp>
        <p:nvSpPr>
          <p:cNvPr id="3" name="Content Placeholder 2"/>
          <p:cNvSpPr>
            <a:spLocks noGrp="1"/>
          </p:cNvSpPr>
          <p:nvPr>
            <p:ph idx="1"/>
          </p:nvPr>
        </p:nvSpPr>
        <p:spPr>
          <a:xfrm>
            <a:off x="457200" y="2332038"/>
            <a:ext cx="7603067" cy="3645430"/>
          </a:xfrm>
        </p:spPr>
        <p:txBody>
          <a:bodyPr>
            <a:normAutofit fontScale="92500" lnSpcReduction="10000"/>
          </a:bodyPr>
          <a:lstStyle/>
          <a:p>
            <a:r>
              <a:rPr lang="en-US" dirty="0"/>
              <a:t>2734 children (102 ASD cases</a:t>
            </a:r>
            <a:r>
              <a:rPr lang="en-US" dirty="0" smtClean="0"/>
              <a:t>) in </a:t>
            </a:r>
            <a:r>
              <a:rPr lang="en-US" dirty="0"/>
              <a:t>Boston area </a:t>
            </a:r>
            <a:r>
              <a:rPr lang="en-US" dirty="0" smtClean="0"/>
              <a:t>born between </a:t>
            </a:r>
            <a:r>
              <a:rPr lang="en-US" dirty="0"/>
              <a:t>1998 and 2014</a:t>
            </a:r>
            <a:r>
              <a:rPr lang="en-US" dirty="0" smtClean="0"/>
              <a:t>.</a:t>
            </a:r>
            <a:endParaRPr lang="en-US" dirty="0"/>
          </a:p>
          <a:p>
            <a:r>
              <a:rPr lang="en-US" dirty="0"/>
              <a:t>Mothers with obesity and </a:t>
            </a:r>
            <a:r>
              <a:rPr lang="en-US" dirty="0" err="1"/>
              <a:t>pregestational</a:t>
            </a:r>
            <a:r>
              <a:rPr lang="en-US" dirty="0"/>
              <a:t> diabetes had nearly four-</a:t>
            </a:r>
            <a:r>
              <a:rPr lang="en-US" dirty="0" smtClean="0"/>
              <a:t>fold increased </a:t>
            </a:r>
            <a:r>
              <a:rPr lang="en-US" dirty="0"/>
              <a:t>risk to producing a child with </a:t>
            </a:r>
            <a:r>
              <a:rPr lang="en-US" dirty="0" smtClean="0"/>
              <a:t>autism</a:t>
            </a:r>
          </a:p>
          <a:p>
            <a:r>
              <a:rPr lang="en-US" b="1" dirty="0" smtClean="0"/>
              <a:t>My observation: </a:t>
            </a:r>
            <a:r>
              <a:rPr lang="en-US" dirty="0" smtClean="0"/>
              <a:t>Glyphosate use on corn and soy crops correlates well temporally with all three conditions</a:t>
            </a:r>
          </a:p>
        </p:txBody>
      </p:sp>
      <p:sp>
        <p:nvSpPr>
          <p:cNvPr id="4" name="TextBox 3"/>
          <p:cNvSpPr txBox="1"/>
          <p:nvPr/>
        </p:nvSpPr>
        <p:spPr>
          <a:xfrm>
            <a:off x="2929467" y="6366933"/>
            <a:ext cx="5950968" cy="461665"/>
          </a:xfrm>
          <a:prstGeom prst="rect">
            <a:avLst/>
          </a:prstGeom>
          <a:noFill/>
        </p:spPr>
        <p:txBody>
          <a:bodyPr wrap="none" rtlCol="0">
            <a:spAutoFit/>
          </a:bodyPr>
          <a:lstStyle/>
          <a:p>
            <a:r>
              <a:rPr lang="hu-HU" sz="2400" dirty="0">
                <a:solidFill>
                  <a:srgbClr val="FF0000"/>
                </a:solidFill>
              </a:rPr>
              <a:t>*</a:t>
            </a:r>
            <a:r>
              <a:rPr lang="hu-HU" sz="2400" dirty="0"/>
              <a:t>L Mengying et al., Pediatrics, February, 2016.</a:t>
            </a:r>
            <a:endParaRPr lang="en-US" sz="2400" dirty="0"/>
          </a:p>
        </p:txBody>
      </p:sp>
    </p:spTree>
    <p:extLst>
      <p:ext uri="{BB962C8B-B14F-4D97-AF65-F5344CB8AC3E}">
        <p14:creationId xmlns:p14="http://schemas.microsoft.com/office/powerpoint/2010/main" val="134834616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00"/>
            <a:ext cx="8229600" cy="1143000"/>
          </a:xfrm>
        </p:spPr>
        <p:txBody>
          <a:bodyPr/>
          <a:lstStyle/>
          <a:p>
            <a:r>
              <a:rPr lang="en-US" b="1" dirty="0" smtClean="0"/>
              <a:t>Adrenal Insufficiency</a:t>
            </a:r>
            <a:endParaRPr lang="en-US" b="1" dirty="0"/>
          </a:p>
        </p:txBody>
      </p:sp>
      <p:pic>
        <p:nvPicPr>
          <p:cNvPr id="4" name="Content Placeholder 3" descr="Addisons_disease.png"/>
          <p:cNvPicPr>
            <a:picLocks noGrp="1" noChangeAspect="1"/>
          </p:cNvPicPr>
          <p:nvPr>
            <p:ph idx="1"/>
          </p:nvPr>
        </p:nvPicPr>
        <p:blipFill>
          <a:blip r:embed="rId3">
            <a:extLst>
              <a:ext uri="{28A0092B-C50C-407E-A947-70E740481C1C}">
                <a14:useLocalDpi xmlns:a14="http://schemas.microsoft.com/office/drawing/2010/main" val="0"/>
              </a:ext>
            </a:extLst>
          </a:blip>
          <a:srcRect l="-20648" r="-20648"/>
          <a:stretch>
            <a:fillRect/>
          </a:stretch>
        </p:blipFill>
        <p:spPr>
          <a:xfrm>
            <a:off x="-1760169" y="1193800"/>
            <a:ext cx="9160036" cy="5037667"/>
          </a:xfrm>
        </p:spPr>
      </p:pic>
      <p:sp>
        <p:nvSpPr>
          <p:cNvPr id="5" name="TextBox 4"/>
          <p:cNvSpPr txBox="1"/>
          <p:nvPr/>
        </p:nvSpPr>
        <p:spPr>
          <a:xfrm>
            <a:off x="5283200" y="2539998"/>
            <a:ext cx="3403600" cy="1815882"/>
          </a:xfrm>
          <a:prstGeom prst="rect">
            <a:avLst/>
          </a:prstGeom>
          <a:noFill/>
        </p:spPr>
        <p:txBody>
          <a:bodyPr wrap="square" rtlCol="0">
            <a:spAutoFit/>
          </a:bodyPr>
          <a:lstStyle/>
          <a:p>
            <a:r>
              <a:rPr lang="en-US" sz="2800" dirty="0" smtClean="0"/>
              <a:t>Roundup has been shown to severely impair adrenal hormone synthesis</a:t>
            </a:r>
            <a:r>
              <a:rPr lang="en-US" sz="2800" dirty="0" smtClean="0">
                <a:solidFill>
                  <a:srgbClr val="FF0000"/>
                </a:solidFill>
              </a:rPr>
              <a:t>*</a:t>
            </a:r>
            <a:endParaRPr lang="en-US" sz="2800" dirty="0">
              <a:solidFill>
                <a:srgbClr val="FF0000"/>
              </a:solidFill>
            </a:endParaRPr>
          </a:p>
        </p:txBody>
      </p:sp>
      <p:sp>
        <p:nvSpPr>
          <p:cNvPr id="6" name="TextBox 5"/>
          <p:cNvSpPr txBox="1"/>
          <p:nvPr/>
        </p:nvSpPr>
        <p:spPr>
          <a:xfrm>
            <a:off x="660400" y="6368534"/>
            <a:ext cx="7270440"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Pandey</a:t>
            </a:r>
            <a:r>
              <a:rPr lang="en-US" sz="2000" dirty="0"/>
              <a:t> and M </a:t>
            </a:r>
            <a:r>
              <a:rPr lang="en-US" sz="2000" dirty="0" err="1"/>
              <a:t>Rudraiah</a:t>
            </a:r>
            <a:r>
              <a:rPr lang="en-US" sz="2000" dirty="0"/>
              <a:t>, Toxicology Reports 2 (2015) 1075-1085.</a:t>
            </a:r>
          </a:p>
        </p:txBody>
      </p:sp>
    </p:spTree>
    <p:extLst>
      <p:ext uri="{BB962C8B-B14F-4D97-AF65-F5344CB8AC3E}">
        <p14:creationId xmlns:p14="http://schemas.microsoft.com/office/powerpoint/2010/main" val="19472735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Insulin Receptor &amp; Diabetes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lstStyle/>
          <a:p>
            <a:r>
              <a:rPr lang="en-US" dirty="0" smtClean="0"/>
              <a:t>Glucagon release is regulated by insulin receptors (IRs)</a:t>
            </a:r>
          </a:p>
          <a:p>
            <a:pPr lvl="1"/>
            <a:r>
              <a:rPr lang="en-US" dirty="0" smtClean="0"/>
              <a:t>When IRs are dysfunctional in mice, excess glucose is released from the liver, leading to elevated blood sugar and diabetes</a:t>
            </a:r>
          </a:p>
          <a:p>
            <a:r>
              <a:rPr lang="en-US" dirty="0" smtClean="0"/>
              <a:t>Eight repeats of a glycine-centered motif determine IR 3-D structure</a:t>
            </a:r>
          </a:p>
          <a:p>
            <a:r>
              <a:rPr lang="en-US" dirty="0" smtClean="0"/>
              <a:t>ATP-binding site contains a GXGXXG motif</a:t>
            </a:r>
            <a:r>
              <a:rPr lang="en-US" dirty="0" smtClean="0">
                <a:solidFill>
                  <a:srgbClr val="FF0000"/>
                </a:solidFill>
              </a:rPr>
              <a:t>***</a:t>
            </a:r>
            <a:endParaRPr lang="en-US" dirty="0">
              <a:solidFill>
                <a:srgbClr val="FF0000"/>
              </a:solidFill>
            </a:endParaRPr>
          </a:p>
        </p:txBody>
      </p:sp>
      <p:sp>
        <p:nvSpPr>
          <p:cNvPr id="4" name="TextBox 3"/>
          <p:cNvSpPr txBox="1"/>
          <p:nvPr/>
        </p:nvSpPr>
        <p:spPr>
          <a:xfrm>
            <a:off x="3460234" y="5726781"/>
            <a:ext cx="5498746" cy="707886"/>
          </a:xfrm>
          <a:prstGeom prst="rect">
            <a:avLst/>
          </a:prstGeom>
          <a:noFill/>
        </p:spPr>
        <p:txBody>
          <a:bodyPr wrap="none" rtlCol="0">
            <a:spAutoFit/>
          </a:bodyPr>
          <a:lstStyle/>
          <a:p>
            <a:r>
              <a:rPr lang="pl-PL" sz="2000" dirty="0" smtClean="0">
                <a:solidFill>
                  <a:srgbClr val="FF0000"/>
                </a:solidFill>
              </a:rPr>
              <a:t>*</a:t>
            </a:r>
            <a:r>
              <a:rPr lang="en-US" sz="2000" dirty="0" smtClean="0"/>
              <a:t>PE </a:t>
            </a:r>
            <a:r>
              <a:rPr lang="en-US" sz="2000" dirty="0" err="1" smtClean="0"/>
              <a:t>Cryer</a:t>
            </a:r>
            <a:r>
              <a:rPr lang="en-US" sz="2000" dirty="0" smtClean="0"/>
              <a:t>, Endocrinology 2012;153(3):1039-1048.</a:t>
            </a:r>
          </a:p>
          <a:p>
            <a:r>
              <a:rPr lang="en-US" sz="2000" dirty="0" smtClean="0">
                <a:solidFill>
                  <a:srgbClr val="FF0000"/>
                </a:solidFill>
              </a:rPr>
              <a:t>**</a:t>
            </a:r>
            <a:r>
              <a:rPr lang="en-US" sz="2000" dirty="0" smtClean="0"/>
              <a:t>D </a:t>
            </a:r>
            <a:r>
              <a:rPr lang="pl-PL" sz="2000" dirty="0" err="1" smtClean="0"/>
              <a:t>Kawamori</a:t>
            </a:r>
            <a:r>
              <a:rPr lang="pl-PL" sz="2000" dirty="0" smtClean="0"/>
              <a:t> </a:t>
            </a:r>
            <a:r>
              <a:rPr lang="pl-PL" sz="2000" dirty="0"/>
              <a:t>et al., Cell </a:t>
            </a:r>
            <a:r>
              <a:rPr lang="pl-PL" sz="2000" dirty="0" err="1"/>
              <a:t>Metab</a:t>
            </a:r>
            <a:r>
              <a:rPr lang="pl-PL" sz="2000" dirty="0"/>
              <a:t> 2009;9:350-361.</a:t>
            </a:r>
            <a:endParaRPr lang="en-US" sz="2000" dirty="0"/>
          </a:p>
        </p:txBody>
      </p:sp>
      <p:sp>
        <p:nvSpPr>
          <p:cNvPr id="5" name="TextBox 4"/>
          <p:cNvSpPr txBox="1"/>
          <p:nvPr/>
        </p:nvSpPr>
        <p:spPr>
          <a:xfrm>
            <a:off x="2099739" y="6434667"/>
            <a:ext cx="7284967" cy="400110"/>
          </a:xfrm>
          <a:prstGeom prst="rect">
            <a:avLst/>
          </a:prstGeom>
          <a:noFill/>
        </p:spPr>
        <p:txBody>
          <a:bodyPr wrap="none" rtlCol="0">
            <a:spAutoFit/>
          </a:bodyPr>
          <a:lstStyle/>
          <a:p>
            <a:r>
              <a:rPr lang="fr-FR" sz="2000" dirty="0" smtClean="0">
                <a:solidFill>
                  <a:srgbClr val="FF0000"/>
                </a:solidFill>
              </a:rPr>
              <a:t>***</a:t>
            </a:r>
            <a:r>
              <a:rPr lang="fr-FR" sz="2000" dirty="0" smtClean="0"/>
              <a:t>DR </a:t>
            </a:r>
            <a:r>
              <a:rPr lang="fr-FR" sz="2000" dirty="0" err="1"/>
              <a:t>Knighton</a:t>
            </a:r>
            <a:r>
              <a:rPr lang="fr-FR" sz="2000" dirty="0"/>
              <a:t> et al., Proc </a:t>
            </a:r>
            <a:r>
              <a:rPr lang="fr-FR" sz="2000" dirty="0" err="1"/>
              <a:t>Natl</a:t>
            </a:r>
            <a:r>
              <a:rPr lang="fr-FR" sz="2000" dirty="0"/>
              <a:t> </a:t>
            </a:r>
            <a:r>
              <a:rPr lang="fr-FR" sz="2000" dirty="0" err="1"/>
              <a:t>Acad</a:t>
            </a:r>
            <a:r>
              <a:rPr lang="fr-FR" sz="2000" dirty="0"/>
              <a:t> </a:t>
            </a:r>
            <a:r>
              <a:rPr lang="fr-FR" sz="2000" dirty="0" err="1"/>
              <a:t>Sci</a:t>
            </a:r>
            <a:r>
              <a:rPr lang="fr-FR" sz="2000" dirty="0"/>
              <a:t> U S A. 1993;90(11):5001-5.</a:t>
            </a:r>
            <a:endParaRPr lang="en-US" sz="2000" dirty="0"/>
          </a:p>
        </p:txBody>
      </p:sp>
    </p:spTree>
    <p:extLst>
      <p:ext uri="{BB962C8B-B14F-4D97-AF65-F5344CB8AC3E}">
        <p14:creationId xmlns:p14="http://schemas.microsoft.com/office/powerpoint/2010/main" val="194931276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308"/>
            <a:ext cx="8229600" cy="1143000"/>
          </a:xfrm>
        </p:spPr>
        <p:txBody>
          <a:bodyPr/>
          <a:lstStyle/>
          <a:p>
            <a:r>
              <a:rPr lang="en-US" b="1" dirty="0" smtClean="0"/>
              <a:t>Diabetes and Glyphosate</a:t>
            </a:r>
            <a:r>
              <a:rPr lang="en-US" b="1" dirty="0" smtClean="0">
                <a:solidFill>
                  <a:srgbClr val="FF0000"/>
                </a:solidFill>
              </a:rPr>
              <a:t>*</a:t>
            </a:r>
            <a:endParaRPr lang="en-US" b="1" dirty="0">
              <a:solidFill>
                <a:srgbClr val="FF0000"/>
              </a:solidFill>
            </a:endParaRPr>
          </a:p>
        </p:txBody>
      </p:sp>
      <p:pic>
        <p:nvPicPr>
          <p:cNvPr id="4" name="Content Placeholder 3" descr="diabetes.png"/>
          <p:cNvPicPr>
            <a:picLocks noGrp="1" noChangeAspect="1"/>
          </p:cNvPicPr>
          <p:nvPr>
            <p:ph idx="1"/>
          </p:nvPr>
        </p:nvPicPr>
        <p:blipFill>
          <a:blip r:embed="rId2">
            <a:extLst>
              <a:ext uri="{28A0092B-C50C-407E-A947-70E740481C1C}">
                <a14:useLocalDpi xmlns:a14="http://schemas.microsoft.com/office/drawing/2010/main" val="0"/>
              </a:ext>
            </a:extLst>
          </a:blip>
          <a:srcRect l="-9565" r="-9565"/>
          <a:stretch>
            <a:fillRect/>
          </a:stretch>
        </p:blipFill>
        <p:spPr>
          <a:xfrm>
            <a:off x="0" y="1179428"/>
            <a:ext cx="9216964" cy="5068975"/>
          </a:xfrm>
        </p:spPr>
      </p:pic>
      <p:sp>
        <p:nvSpPr>
          <p:cNvPr id="5" name="TextBox 4"/>
          <p:cNvSpPr txBox="1"/>
          <p:nvPr/>
        </p:nvSpPr>
        <p:spPr>
          <a:xfrm>
            <a:off x="863599" y="6417733"/>
            <a:ext cx="7823201" cy="369332"/>
          </a:xfrm>
          <a:prstGeom prst="rect">
            <a:avLst/>
          </a:prstGeom>
          <a:noFill/>
        </p:spPr>
        <p:txBody>
          <a:bodyPr wrap="square" rtlCol="0">
            <a:spAutoFit/>
          </a:bodyPr>
          <a:lstStyle/>
          <a:p>
            <a:r>
              <a:rPr lang="en-US" dirty="0" smtClean="0">
                <a:solidFill>
                  <a:srgbClr val="FF0000"/>
                </a:solidFill>
              </a:rPr>
              <a:t>*</a:t>
            </a:r>
            <a:r>
              <a:rPr lang="en-US" dirty="0" smtClean="0"/>
              <a:t>Figure 14, Swanson et </a:t>
            </a:r>
            <a:r>
              <a:rPr lang="en-US" dirty="0"/>
              <a:t>al. Journal of Organic Systems 2014; 9(2):6-37. </a:t>
            </a:r>
          </a:p>
        </p:txBody>
      </p:sp>
    </p:spTree>
    <p:extLst>
      <p:ext uri="{BB962C8B-B14F-4D97-AF65-F5344CB8AC3E}">
        <p14:creationId xmlns:p14="http://schemas.microsoft.com/office/powerpoint/2010/main" val="57175693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638905" y="2668511"/>
            <a:ext cx="7866256"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to Safeguard Yourself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Your Family</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1669060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yr-old autis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66699"/>
            <a:ext cx="9105900" cy="6413500"/>
          </a:xfrm>
          <a:prstGeom prst="rect">
            <a:avLst/>
          </a:prstGeom>
        </p:spPr>
      </p:pic>
      <p:sp>
        <p:nvSpPr>
          <p:cNvPr id="8" name="Rectangle 7"/>
          <p:cNvSpPr/>
          <p:nvPr/>
        </p:nvSpPr>
        <p:spPr>
          <a:xfrm>
            <a:off x="4419601" y="3318933"/>
            <a:ext cx="1100664" cy="267546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5418663" y="2506136"/>
            <a:ext cx="16934" cy="103293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84541" y="6415237"/>
            <a:ext cx="5933047" cy="369332"/>
          </a:xfrm>
          <a:prstGeom prst="rect">
            <a:avLst/>
          </a:prstGeom>
          <a:noFill/>
        </p:spPr>
        <p:txBody>
          <a:bodyPr wrap="none" rtlCol="0">
            <a:spAutoFit/>
          </a:bodyPr>
          <a:lstStyle/>
          <a:p>
            <a:r>
              <a:rPr lang="en-US" dirty="0" smtClean="0">
                <a:solidFill>
                  <a:srgbClr val="FF0000"/>
                </a:solidFill>
              </a:rPr>
              <a:t>* </a:t>
            </a:r>
            <a:r>
              <a:rPr lang="en-US" dirty="0" smtClean="0"/>
              <a:t>Figure 15, Seneff et al., Agricultural </a:t>
            </a:r>
            <a:r>
              <a:rPr lang="en-US" dirty="0"/>
              <a:t>Sciences, 2015, 6, 42-70 </a:t>
            </a:r>
          </a:p>
        </p:txBody>
      </p:sp>
      <p:sp>
        <p:nvSpPr>
          <p:cNvPr id="15" name="Rectangle 14"/>
          <p:cNvSpPr/>
          <p:nvPr/>
        </p:nvSpPr>
        <p:spPr>
          <a:xfrm>
            <a:off x="1264121" y="2412536"/>
            <a:ext cx="3172413"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R = 0.9972</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2" name="Title 1"/>
          <p:cNvSpPr>
            <a:spLocks noGrp="1"/>
          </p:cNvSpPr>
          <p:nvPr>
            <p:ph type="title"/>
          </p:nvPr>
        </p:nvSpPr>
        <p:spPr>
          <a:xfrm>
            <a:off x="457200" y="-301084"/>
            <a:ext cx="8229600" cy="1143000"/>
          </a:xfrm>
          <a:solidFill>
            <a:schemeClr val="bg1"/>
          </a:solidFill>
        </p:spPr>
        <p:txBody>
          <a:bodyPr/>
          <a:lstStyle/>
          <a:p>
            <a:r>
              <a:rPr lang="en-US" b="1" dirty="0" smtClean="0"/>
              <a:t>Autism Prevalence: 6 year olds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54239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2101025" y="-566316"/>
            <a:ext cx="13499701" cy="7424316"/>
          </a:xfrm>
        </p:spPr>
      </p:pic>
      <p:sp>
        <p:nvSpPr>
          <p:cNvPr id="3" name="TextBox 2"/>
          <p:cNvSpPr txBox="1"/>
          <p:nvPr/>
        </p:nvSpPr>
        <p:spPr>
          <a:xfrm>
            <a:off x="2993571" y="222704"/>
            <a:ext cx="3915029" cy="1015663"/>
          </a:xfrm>
          <a:prstGeom prst="rect">
            <a:avLst/>
          </a:prstGeom>
          <a:noFill/>
        </p:spPr>
        <p:txBody>
          <a:bodyPr wrap="none" rtlCol="0">
            <a:spAutoFit/>
          </a:bodyPr>
          <a:lstStyle/>
          <a:p>
            <a:r>
              <a:rPr lang="en-US" sz="6000" dirty="0" smtClean="0">
                <a:solidFill>
                  <a:schemeClr val="bg1"/>
                </a:solidFill>
              </a:rPr>
              <a:t>Go Organic!</a:t>
            </a:r>
            <a:endParaRPr lang="en-US" sz="6000" dirty="0">
              <a:solidFill>
                <a:schemeClr val="bg1"/>
              </a:solidFill>
            </a:endParaRPr>
          </a:p>
        </p:txBody>
      </p:sp>
    </p:spTree>
    <p:extLst>
      <p:ext uri="{BB962C8B-B14F-4D97-AF65-F5344CB8AC3E}">
        <p14:creationId xmlns:p14="http://schemas.microsoft.com/office/powerpoint/2010/main" val="419787233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4" y="-45211"/>
            <a:ext cx="8229600" cy="1143000"/>
          </a:xfrm>
        </p:spPr>
        <p:txBody>
          <a:bodyPr>
            <a:normAutofit/>
          </a:bodyPr>
          <a:lstStyle/>
          <a:p>
            <a:r>
              <a:rPr lang="en-US" b="1" dirty="0" smtClean="0"/>
              <a:t>Eat Foods Containing Manganese</a:t>
            </a:r>
            <a:endParaRPr lang="en-US" b="1" dirty="0"/>
          </a:p>
        </p:txBody>
      </p:sp>
      <p:pic>
        <p:nvPicPr>
          <p:cNvPr id="4" name="Picture 3" descr="musse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34" y="3967163"/>
            <a:ext cx="2159000" cy="2159000"/>
          </a:xfrm>
          <a:prstGeom prst="rect">
            <a:avLst/>
          </a:prstGeom>
        </p:spPr>
      </p:pic>
      <p:pic>
        <p:nvPicPr>
          <p:cNvPr id="6" name="Picture 5" descr="ka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8315" y="5266690"/>
            <a:ext cx="2742085" cy="1718945"/>
          </a:xfrm>
          <a:prstGeom prst="rect">
            <a:avLst/>
          </a:prstGeom>
        </p:spPr>
      </p:pic>
      <p:pic>
        <p:nvPicPr>
          <p:cNvPr id="7" name="Picture 6" descr="spinac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4961466"/>
            <a:ext cx="2138104" cy="2421467"/>
          </a:xfrm>
          <a:prstGeom prst="rect">
            <a:avLst/>
          </a:prstGeom>
        </p:spPr>
      </p:pic>
      <p:pic>
        <p:nvPicPr>
          <p:cNvPr id="8" name="Picture 7" descr="te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5677" y="4961466"/>
            <a:ext cx="2540000" cy="1905000"/>
          </a:xfrm>
          <a:prstGeom prst="rect">
            <a:avLst/>
          </a:prstGeom>
        </p:spPr>
      </p:pic>
      <p:pic>
        <p:nvPicPr>
          <p:cNvPr id="10" name="Picture 9" descr="Whole_Wheat_Bre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934" y="889000"/>
            <a:ext cx="2540000" cy="2540000"/>
          </a:xfrm>
          <a:prstGeom prst="rect">
            <a:avLst/>
          </a:prstGeom>
        </p:spPr>
      </p:pic>
      <p:pic>
        <p:nvPicPr>
          <p:cNvPr id="11" name="Picture 10" descr="tofu.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9719" y="965200"/>
            <a:ext cx="2239433" cy="2239433"/>
          </a:xfrm>
          <a:prstGeom prst="rect">
            <a:avLst/>
          </a:prstGeom>
        </p:spPr>
      </p:pic>
      <p:pic>
        <p:nvPicPr>
          <p:cNvPr id="12" name="Picture 11" descr="bean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4735" y="1127951"/>
            <a:ext cx="2133599" cy="1600199"/>
          </a:xfrm>
          <a:prstGeom prst="rect">
            <a:avLst/>
          </a:prstGeom>
        </p:spPr>
      </p:pic>
      <p:pic>
        <p:nvPicPr>
          <p:cNvPr id="5" name="Picture 4" descr="flaxseed.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4392" y="2728150"/>
            <a:ext cx="2263923" cy="1937918"/>
          </a:xfrm>
          <a:prstGeom prst="rect">
            <a:avLst/>
          </a:prstGeom>
        </p:spPr>
      </p:pic>
      <p:pic>
        <p:nvPicPr>
          <p:cNvPr id="9" name="Picture 8" descr="whole-fish.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95677" y="2947607"/>
            <a:ext cx="3048000" cy="2039112"/>
          </a:xfrm>
          <a:prstGeom prst="rect">
            <a:avLst/>
          </a:prstGeom>
        </p:spPr>
      </p:pic>
    </p:spTree>
    <p:extLst>
      <p:ext uri="{BB962C8B-B14F-4D97-AF65-F5344CB8AC3E}">
        <p14:creationId xmlns:p14="http://schemas.microsoft.com/office/powerpoint/2010/main" val="25383776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a:off x="5201980" y="2874529"/>
            <a:ext cx="3250009" cy="2162732"/>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284337" y="5488271"/>
            <a:ext cx="2441507" cy="1258902"/>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1288" cy="1975594"/>
          </a:xfrm>
          <a:prstGeom prst="rect">
            <a:avLst/>
          </a:prstGeom>
        </p:spPr>
      </p:pic>
      <p:pic>
        <p:nvPicPr>
          <p:cNvPr id="14" name="Picture 13" descr="chicken.jpg"/>
          <p:cNvPicPr>
            <a:picLocks noChangeAspect="1"/>
          </p:cNvPicPr>
          <p:nvPr/>
        </p:nvPicPr>
        <p:blipFill>
          <a:blip r:embed="rId9"/>
          <a:stretch>
            <a:fillRect/>
          </a:stretch>
        </p:blipFill>
        <p:spPr>
          <a:xfrm>
            <a:off x="3321288" y="5025871"/>
            <a:ext cx="2590858" cy="1721302"/>
          </a:xfrm>
          <a:prstGeom prst="rect">
            <a:avLst/>
          </a:prstGeom>
        </p:spPr>
      </p:pic>
      <p:pic>
        <p:nvPicPr>
          <p:cNvPr id="5" name="Picture 4" descr="cabbage.jpg"/>
          <p:cNvPicPr>
            <a:picLocks noChangeAspect="1"/>
          </p:cNvPicPr>
          <p:nvPr/>
        </p:nvPicPr>
        <p:blipFill>
          <a:blip r:embed="rId10"/>
          <a:stretch>
            <a:fillRect/>
          </a:stretch>
        </p:blipFill>
        <p:spPr>
          <a:xfrm>
            <a:off x="918451" y="962700"/>
            <a:ext cx="3115574" cy="2438275"/>
          </a:xfrm>
          <a:prstGeom prst="rect">
            <a:avLst/>
          </a:prstGeom>
        </p:spPr>
      </p:pic>
      <p:pic>
        <p:nvPicPr>
          <p:cNvPr id="8" name="Picture 7" descr="egg.jpg"/>
          <p:cNvPicPr>
            <a:picLocks noChangeAspect="1"/>
          </p:cNvPicPr>
          <p:nvPr/>
        </p:nvPicPr>
        <p:blipFill>
          <a:blip r:embed="rId11"/>
          <a:stretch>
            <a:fillRect/>
          </a:stretch>
        </p:blipFill>
        <p:spPr>
          <a:xfrm>
            <a:off x="3621119" y="1007900"/>
            <a:ext cx="2322696" cy="2005965"/>
          </a:xfrm>
          <a:prstGeom prst="rect">
            <a:avLst/>
          </a:prstGeom>
        </p:spPr>
      </p:pic>
      <p:pic>
        <p:nvPicPr>
          <p:cNvPr id="7" name="Picture 6" descr="scallops.jpg"/>
          <p:cNvPicPr>
            <a:picLocks noChangeAspect="1"/>
          </p:cNvPicPr>
          <p:nvPr/>
        </p:nvPicPr>
        <p:blipFill>
          <a:blip r:embed="rId12"/>
          <a:stretch>
            <a:fillRect/>
          </a:stretch>
        </p:blipFill>
        <p:spPr>
          <a:xfrm>
            <a:off x="2761377" y="3232385"/>
            <a:ext cx="1719484" cy="1626140"/>
          </a:xfrm>
          <a:prstGeom prst="rect">
            <a:avLst/>
          </a:prstGeom>
        </p:spPr>
      </p:pic>
      <p:pic>
        <p:nvPicPr>
          <p:cNvPr id="15" name="Picture 14" descr="crab.jpg"/>
          <p:cNvPicPr>
            <a:picLocks noChangeAspect="1"/>
          </p:cNvPicPr>
          <p:nvPr/>
        </p:nvPicPr>
        <p:blipFill>
          <a:blip r:embed="rId13"/>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4"/>
          <a:stretch>
            <a:fillRect/>
          </a:stretch>
        </p:blipFill>
        <p:spPr>
          <a:xfrm>
            <a:off x="391848" y="2270183"/>
            <a:ext cx="1341120" cy="1139952"/>
          </a:xfrm>
          <a:prstGeom prst="rect">
            <a:avLst/>
          </a:prstGeom>
        </p:spPr>
      </p:pic>
      <p:pic>
        <p:nvPicPr>
          <p:cNvPr id="16" name="Picture 15" descr="beer_mug.jpg"/>
          <p:cNvPicPr>
            <a:picLocks noChangeAspect="1"/>
          </p:cNvPicPr>
          <p:nvPr/>
        </p:nvPicPr>
        <p:blipFill>
          <a:blip r:embed="rId15"/>
          <a:stretch>
            <a:fillRect/>
          </a:stretch>
        </p:blipFill>
        <p:spPr>
          <a:xfrm>
            <a:off x="-39375" y="148610"/>
            <a:ext cx="1755357" cy="2027314"/>
          </a:xfrm>
          <a:prstGeom prst="rect">
            <a:avLst/>
          </a:prstGeom>
        </p:spPr>
      </p:pic>
      <p:sp>
        <p:nvSpPr>
          <p:cNvPr id="2" name="Title 1"/>
          <p:cNvSpPr>
            <a:spLocks noGrp="1"/>
          </p:cNvSpPr>
          <p:nvPr>
            <p:ph type="title"/>
          </p:nvPr>
        </p:nvSpPr>
        <p:spPr>
          <a:xfrm>
            <a:off x="498574" y="-135100"/>
            <a:ext cx="8229600" cy="1143000"/>
          </a:xfrm>
        </p:spPr>
        <p:txBody>
          <a:bodyPr/>
          <a:lstStyle/>
          <a:p>
            <a:r>
              <a:rPr lang="en-US" b="1" dirty="0" smtClean="0"/>
              <a:t> Eat Foods </a:t>
            </a:r>
            <a:r>
              <a:rPr lang="en-US" b="1" dirty="0"/>
              <a:t>C</a:t>
            </a:r>
            <a:r>
              <a:rPr lang="en-US" b="1" dirty="0" smtClean="0"/>
              <a:t>ontaining Sulfur</a:t>
            </a:r>
            <a:endParaRPr lang="en-US" b="1" dirty="0"/>
          </a:p>
        </p:txBody>
      </p:sp>
    </p:spTree>
    <p:extLst>
      <p:ext uri="{BB962C8B-B14F-4D97-AF65-F5344CB8AC3E}">
        <p14:creationId xmlns:p14="http://schemas.microsoft.com/office/powerpoint/2010/main" val="365339466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Extracts from Common Plants Can Treat</a:t>
            </a:r>
            <a:r>
              <a:rPr lang="en-US" b="1" dirty="0"/>
              <a:t> </a:t>
            </a:r>
            <a:r>
              <a:rPr lang="en-US" b="1" dirty="0" smtClean="0"/>
              <a:t>Glyphosate Poisoning</a:t>
            </a:r>
            <a:r>
              <a:rPr lang="en-US" b="1" dirty="0" smtClean="0">
                <a:solidFill>
                  <a:srgbClr val="FF0000"/>
                </a:solidFill>
              </a:rPr>
              <a:t>*</a:t>
            </a:r>
            <a:endParaRPr lang="en-US" b="1" dirty="0">
              <a:solidFill>
                <a:srgbClr val="FF0000"/>
              </a:solidFill>
            </a:endParaRPr>
          </a:p>
        </p:txBody>
      </p:sp>
      <p:pic>
        <p:nvPicPr>
          <p:cNvPr id="4" name="Content Placeholder 3" descr="ArctiumLappa4.jpg"/>
          <p:cNvPicPr>
            <a:picLocks noGrp="1" noChangeAspect="1"/>
          </p:cNvPicPr>
          <p:nvPr>
            <p:ph idx="1"/>
          </p:nvPr>
        </p:nvPicPr>
        <p:blipFill>
          <a:blip r:embed="rId2">
            <a:extLst>
              <a:ext uri="{28A0092B-C50C-407E-A947-70E740481C1C}">
                <a14:useLocalDpi xmlns:a14="http://schemas.microsoft.com/office/drawing/2010/main" val="0"/>
              </a:ext>
            </a:extLst>
          </a:blip>
          <a:srcRect t="10557" b="10557"/>
          <a:stretch>
            <a:fillRect/>
          </a:stretch>
        </p:blipFill>
        <p:spPr>
          <a:xfrm>
            <a:off x="4382296" y="4151100"/>
            <a:ext cx="4073178" cy="2240091"/>
          </a:xfrm>
        </p:spPr>
      </p:pic>
      <p:pic>
        <p:nvPicPr>
          <p:cNvPr id="5" name="Picture 4" descr="Barber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23768"/>
            <a:ext cx="3569893" cy="2379929"/>
          </a:xfrm>
          <a:prstGeom prst="rect">
            <a:avLst/>
          </a:prstGeom>
        </p:spPr>
      </p:pic>
      <p:pic>
        <p:nvPicPr>
          <p:cNvPr id="6" name="Picture 5" descr="dandel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411" y="1560854"/>
            <a:ext cx="3283884" cy="2462914"/>
          </a:xfrm>
          <a:prstGeom prst="rect">
            <a:avLst/>
          </a:prstGeom>
        </p:spPr>
      </p:pic>
      <p:sp>
        <p:nvSpPr>
          <p:cNvPr id="7" name="Content Placeholder 2"/>
          <p:cNvSpPr txBox="1">
            <a:spLocks/>
          </p:cNvSpPr>
          <p:nvPr/>
        </p:nvSpPr>
        <p:spPr>
          <a:xfrm>
            <a:off x="204352" y="1426690"/>
            <a:ext cx="5295033" cy="2597078"/>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Roundup is toxic to hepatic and embryonic cells at </a:t>
            </a:r>
            <a:r>
              <a:rPr lang="en-US" sz="2800" dirty="0"/>
              <a:t>doses far below those used in agriculture and at </a:t>
            </a:r>
            <a:r>
              <a:rPr lang="en-US" sz="2800" dirty="0" smtClean="0"/>
              <a:t>residue levels present </a:t>
            </a:r>
            <a:r>
              <a:rPr lang="en-US" sz="2800" dirty="0"/>
              <a:t>in some </a:t>
            </a:r>
            <a:r>
              <a:rPr lang="en-US" sz="2800" dirty="0" smtClean="0"/>
              <a:t>GM food.</a:t>
            </a:r>
          </a:p>
          <a:p>
            <a:r>
              <a:rPr lang="en-US" sz="2800" dirty="0" smtClean="0"/>
              <a:t>Extracts from common plants such as dandelions, barberry, and burdock can protect from damage, especially if administered prior to exposure.</a:t>
            </a:r>
            <a:endParaRPr lang="en-US" sz="2800" dirty="0"/>
          </a:p>
          <a:p>
            <a:endParaRPr lang="en-US" dirty="0" smtClean="0"/>
          </a:p>
          <a:p>
            <a:endParaRPr lang="en-US" dirty="0"/>
          </a:p>
        </p:txBody>
      </p:sp>
      <p:sp>
        <p:nvSpPr>
          <p:cNvPr id="8" name="TextBox 7"/>
          <p:cNvSpPr txBox="1"/>
          <p:nvPr/>
        </p:nvSpPr>
        <p:spPr>
          <a:xfrm>
            <a:off x="1591258" y="6458339"/>
            <a:ext cx="7279156" cy="646331"/>
          </a:xfrm>
          <a:prstGeom prst="rect">
            <a:avLst/>
          </a:prstGeom>
          <a:noFill/>
        </p:spPr>
        <p:txBody>
          <a:bodyPr wrap="none" rtlCol="0">
            <a:spAutoFit/>
          </a:bodyPr>
          <a:lstStyle/>
          <a:p>
            <a:r>
              <a:rPr lang="en-US" dirty="0" smtClean="0">
                <a:solidFill>
                  <a:srgbClr val="FF0000"/>
                </a:solidFill>
              </a:rPr>
              <a:t>*</a:t>
            </a:r>
            <a:r>
              <a:rPr lang="en-US" dirty="0" smtClean="0"/>
              <a:t>C </a:t>
            </a:r>
            <a:r>
              <a:rPr lang="en-US" dirty="0" err="1"/>
              <a:t>Gasnier</a:t>
            </a:r>
            <a:r>
              <a:rPr lang="en-US" dirty="0"/>
              <a:t> et al. Journal of Occupational Medicine and Toxicology 2011, 6:3 </a:t>
            </a:r>
          </a:p>
          <a:p>
            <a:endParaRPr lang="en-US" dirty="0"/>
          </a:p>
        </p:txBody>
      </p:sp>
    </p:spTree>
    <p:extLst>
      <p:ext uri="{BB962C8B-B14F-4D97-AF65-F5344CB8AC3E}">
        <p14:creationId xmlns:p14="http://schemas.microsoft.com/office/powerpoint/2010/main" val="221382746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Treating Glyphosate Poisoning</a:t>
            </a:r>
            <a:br>
              <a:rPr lang="en-US" b="1" dirty="0" smtClean="0"/>
            </a:br>
            <a:r>
              <a:rPr lang="en-US" b="1" dirty="0" smtClean="0"/>
              <a:t> in Animals (e.g., cows) </a:t>
            </a:r>
            <a:r>
              <a:rPr lang="en-US" b="1" dirty="0" smtClean="0">
                <a:solidFill>
                  <a:srgbClr val="FF0000"/>
                </a:solidFill>
              </a:rPr>
              <a:t>*</a:t>
            </a:r>
            <a:endParaRPr lang="en-US" b="1" dirty="0">
              <a:solidFill>
                <a:srgbClr val="FF0000"/>
              </a:solidFill>
            </a:endParaRPr>
          </a:p>
        </p:txBody>
      </p:sp>
      <p:pic>
        <p:nvPicPr>
          <p:cNvPr id="5" name="Picture 4" descr="bentonite_c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26" y="3683443"/>
            <a:ext cx="3580199" cy="2388505"/>
          </a:xfrm>
          <a:prstGeom prst="rect">
            <a:avLst/>
          </a:prstGeom>
        </p:spPr>
      </p:pic>
      <p:sp>
        <p:nvSpPr>
          <p:cNvPr id="6" name="TextBox 5"/>
          <p:cNvSpPr txBox="1"/>
          <p:nvPr/>
        </p:nvSpPr>
        <p:spPr>
          <a:xfrm>
            <a:off x="887433" y="6071948"/>
            <a:ext cx="2018501" cy="461665"/>
          </a:xfrm>
          <a:prstGeom prst="rect">
            <a:avLst/>
          </a:prstGeom>
          <a:noFill/>
        </p:spPr>
        <p:txBody>
          <a:bodyPr wrap="none" rtlCol="0">
            <a:spAutoFit/>
          </a:bodyPr>
          <a:lstStyle/>
          <a:p>
            <a:r>
              <a:rPr lang="en-US" sz="2400" dirty="0" err="1" smtClean="0"/>
              <a:t>Bentonite</a:t>
            </a:r>
            <a:r>
              <a:rPr lang="en-US" sz="2400" dirty="0" smtClean="0"/>
              <a:t> Clay</a:t>
            </a:r>
            <a:endParaRPr lang="en-US" sz="2400" dirty="0"/>
          </a:p>
        </p:txBody>
      </p:sp>
      <p:sp>
        <p:nvSpPr>
          <p:cNvPr id="7" name="TextBox 6"/>
          <p:cNvSpPr txBox="1"/>
          <p:nvPr/>
        </p:nvSpPr>
        <p:spPr>
          <a:xfrm>
            <a:off x="4601025" y="5855825"/>
            <a:ext cx="1508346" cy="461665"/>
          </a:xfrm>
          <a:prstGeom prst="rect">
            <a:avLst/>
          </a:prstGeom>
          <a:noFill/>
        </p:spPr>
        <p:txBody>
          <a:bodyPr wrap="none" rtlCol="0">
            <a:spAutoFit/>
          </a:bodyPr>
          <a:lstStyle/>
          <a:p>
            <a:r>
              <a:rPr lang="en-US" sz="2400" dirty="0" err="1" smtClean="0"/>
              <a:t>Fulvic</a:t>
            </a:r>
            <a:r>
              <a:rPr lang="en-US" sz="2400" dirty="0" smtClean="0"/>
              <a:t> Acid</a:t>
            </a:r>
            <a:endParaRPr lang="en-US" sz="2400" dirty="0"/>
          </a:p>
        </p:txBody>
      </p:sp>
      <p:sp>
        <p:nvSpPr>
          <p:cNvPr id="8" name="TextBox 7"/>
          <p:cNvSpPr txBox="1"/>
          <p:nvPr/>
        </p:nvSpPr>
        <p:spPr>
          <a:xfrm>
            <a:off x="2720296" y="6411780"/>
            <a:ext cx="6778150" cy="461665"/>
          </a:xfrm>
          <a:prstGeom prst="rect">
            <a:avLst/>
          </a:prstGeom>
          <a:noFill/>
        </p:spPr>
        <p:txBody>
          <a:bodyPr wrap="square" rtlCol="0">
            <a:spAutoFit/>
          </a:bodyPr>
          <a:lstStyle/>
          <a:p>
            <a:r>
              <a:rPr lang="fr-FR" sz="2400" dirty="0" smtClean="0">
                <a:solidFill>
                  <a:srgbClr val="FF0000"/>
                </a:solidFill>
              </a:rPr>
              <a:t>*</a:t>
            </a:r>
            <a:r>
              <a:rPr lang="fr-FR" sz="2400" dirty="0" smtClean="0"/>
              <a:t>H Gerlach </a:t>
            </a:r>
            <a:r>
              <a:rPr lang="fr-FR" sz="2400" dirty="0"/>
              <a:t>et al., J Environ Anal </a:t>
            </a:r>
            <a:r>
              <a:rPr lang="fr-FR" sz="2400" dirty="0" err="1"/>
              <a:t>Toxicol</a:t>
            </a:r>
            <a:r>
              <a:rPr lang="fr-FR" sz="2400" dirty="0"/>
              <a:t> 2014, 5:2 </a:t>
            </a:r>
          </a:p>
        </p:txBody>
      </p:sp>
      <p:pic>
        <p:nvPicPr>
          <p:cNvPr id="9" name="Picture 8" descr="activated-carb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233" y="3683443"/>
            <a:ext cx="2982021" cy="2064476"/>
          </a:xfrm>
          <a:prstGeom prst="rect">
            <a:avLst/>
          </a:prstGeom>
        </p:spPr>
      </p:pic>
      <p:sp>
        <p:nvSpPr>
          <p:cNvPr id="10" name="TextBox 9"/>
          <p:cNvSpPr txBox="1"/>
          <p:nvPr/>
        </p:nvSpPr>
        <p:spPr>
          <a:xfrm>
            <a:off x="7005424" y="5738427"/>
            <a:ext cx="2138576" cy="400110"/>
          </a:xfrm>
          <a:prstGeom prst="rect">
            <a:avLst/>
          </a:prstGeom>
          <a:noFill/>
        </p:spPr>
        <p:txBody>
          <a:bodyPr wrap="none" rtlCol="0">
            <a:spAutoFit/>
          </a:bodyPr>
          <a:lstStyle/>
          <a:p>
            <a:r>
              <a:rPr lang="en-US" sz="2000" dirty="0" smtClean="0"/>
              <a:t>Activated Charcoal</a:t>
            </a:r>
            <a:endParaRPr lang="en-US" sz="2000" dirty="0"/>
          </a:p>
        </p:txBody>
      </p:sp>
      <p:pic>
        <p:nvPicPr>
          <p:cNvPr id="11" name="Picture 10" descr="sauerkraut_jui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115" y="1647492"/>
            <a:ext cx="4206066" cy="2355397"/>
          </a:xfrm>
          <a:prstGeom prst="rect">
            <a:avLst/>
          </a:prstGeom>
        </p:spPr>
      </p:pic>
      <p:sp>
        <p:nvSpPr>
          <p:cNvPr id="12" name="TextBox 11"/>
          <p:cNvSpPr txBox="1"/>
          <p:nvPr/>
        </p:nvSpPr>
        <p:spPr>
          <a:xfrm>
            <a:off x="923048" y="2245274"/>
            <a:ext cx="1555083" cy="830997"/>
          </a:xfrm>
          <a:prstGeom prst="rect">
            <a:avLst/>
          </a:prstGeom>
          <a:noFill/>
          <a:ln>
            <a:noFill/>
          </a:ln>
        </p:spPr>
        <p:txBody>
          <a:bodyPr wrap="none" rtlCol="0">
            <a:spAutoFit/>
          </a:bodyPr>
          <a:lstStyle/>
          <a:p>
            <a:r>
              <a:rPr lang="en-US" sz="2400" dirty="0" smtClean="0">
                <a:solidFill>
                  <a:schemeClr val="bg1"/>
                </a:solidFill>
              </a:rPr>
              <a:t>Sauerkraut</a:t>
            </a:r>
          </a:p>
          <a:p>
            <a:r>
              <a:rPr lang="en-US" sz="2400" dirty="0" smtClean="0">
                <a:solidFill>
                  <a:schemeClr val="bg1"/>
                </a:solidFill>
              </a:rPr>
              <a:t> Juice</a:t>
            </a:r>
            <a:endParaRPr lang="en-US" sz="2400" dirty="0">
              <a:solidFill>
                <a:schemeClr val="bg1"/>
              </a:solidFill>
            </a:endParaRPr>
          </a:p>
        </p:txBody>
      </p:sp>
      <p:pic>
        <p:nvPicPr>
          <p:cNvPr id="4" name="Content Placeholder 3" descr="Fulvic_acid.png"/>
          <p:cNvPicPr>
            <a:picLocks noGrp="1" noChangeAspect="1"/>
          </p:cNvPicPr>
          <p:nvPr>
            <p:ph idx="1"/>
          </p:nvPr>
        </p:nvPicPr>
        <p:blipFill>
          <a:blip r:embed="rId6">
            <a:extLst>
              <a:ext uri="{28A0092B-C50C-407E-A947-70E740481C1C}">
                <a14:useLocalDpi xmlns:a14="http://schemas.microsoft.com/office/drawing/2010/main" val="0"/>
              </a:ext>
            </a:extLst>
          </a:blip>
          <a:srcRect l="675" r="675"/>
          <a:stretch>
            <a:fillRect/>
          </a:stretch>
        </p:blipFill>
        <p:spPr>
          <a:xfrm>
            <a:off x="3759825" y="4241504"/>
            <a:ext cx="2953008" cy="1624041"/>
          </a:xfrm>
        </p:spPr>
      </p:pic>
      <p:sp>
        <p:nvSpPr>
          <p:cNvPr id="13" name="TextBox 12"/>
          <p:cNvSpPr txBox="1"/>
          <p:nvPr/>
        </p:nvSpPr>
        <p:spPr>
          <a:xfrm>
            <a:off x="5060348" y="1726866"/>
            <a:ext cx="4128773" cy="1938992"/>
          </a:xfrm>
          <a:prstGeom prst="rect">
            <a:avLst/>
          </a:prstGeom>
          <a:noFill/>
        </p:spPr>
        <p:txBody>
          <a:bodyPr wrap="square" rtlCol="0">
            <a:spAutoFit/>
          </a:bodyPr>
          <a:lstStyle/>
          <a:p>
            <a:r>
              <a:rPr lang="en-US" sz="2000" dirty="0" smtClean="0"/>
              <a:t>Activated charcoal, </a:t>
            </a:r>
            <a:r>
              <a:rPr lang="en-US" sz="2000" dirty="0" err="1" smtClean="0"/>
              <a:t>bentonite</a:t>
            </a:r>
            <a:r>
              <a:rPr lang="en-US" sz="2000" dirty="0" smtClean="0"/>
              <a:t> clay, </a:t>
            </a:r>
            <a:r>
              <a:rPr lang="en-US" sz="2000" dirty="0" err="1" smtClean="0"/>
              <a:t>humic</a:t>
            </a:r>
            <a:r>
              <a:rPr lang="en-US" sz="2000" dirty="0" smtClean="0"/>
              <a:t> and </a:t>
            </a:r>
            <a:r>
              <a:rPr lang="en-US" sz="2000" dirty="0" err="1" smtClean="0"/>
              <a:t>fulvic</a:t>
            </a:r>
            <a:r>
              <a:rPr lang="en-US" sz="2000" dirty="0" smtClean="0"/>
              <a:t> acids, and sauerkraut juice have been shown to be effective in reducing urinary levels of glyphosate and improving animal health</a:t>
            </a:r>
            <a:endParaRPr lang="en-US" sz="2000" dirty="0"/>
          </a:p>
        </p:txBody>
      </p:sp>
    </p:spTree>
    <p:extLst>
      <p:ext uri="{BB962C8B-B14F-4D97-AF65-F5344CB8AC3E}">
        <p14:creationId xmlns:p14="http://schemas.microsoft.com/office/powerpoint/2010/main" val="413277497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l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100" y="759390"/>
            <a:ext cx="3136900" cy="2590800"/>
          </a:xfrm>
          <a:prstGeom prst="rect">
            <a:avLst/>
          </a:prstGeom>
        </p:spPr>
      </p:pic>
      <p:sp>
        <p:nvSpPr>
          <p:cNvPr id="2" name="Title 1"/>
          <p:cNvSpPr>
            <a:spLocks noGrp="1"/>
          </p:cNvSpPr>
          <p:nvPr>
            <p:ph type="title"/>
          </p:nvPr>
        </p:nvSpPr>
        <p:spPr/>
        <p:txBody>
          <a:bodyPr/>
          <a:lstStyle/>
          <a:p>
            <a:r>
              <a:rPr lang="en-US" b="1" dirty="0" smtClean="0"/>
              <a:t>Some Important Nutrients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err="1" smtClean="0"/>
              <a:t>Curcumin</a:t>
            </a:r>
            <a:endParaRPr lang="en-US" dirty="0" smtClean="0"/>
          </a:p>
          <a:p>
            <a:r>
              <a:rPr lang="en-US" dirty="0" smtClean="0"/>
              <a:t>Garlic</a:t>
            </a:r>
          </a:p>
          <a:p>
            <a:r>
              <a:rPr lang="en-US" dirty="0" smtClean="0"/>
              <a:t>Vitamin </a:t>
            </a:r>
            <a:r>
              <a:rPr lang="en-US" dirty="0"/>
              <a:t>C</a:t>
            </a:r>
          </a:p>
          <a:p>
            <a:r>
              <a:rPr lang="en-US" dirty="0"/>
              <a:t>Probiotics</a:t>
            </a:r>
          </a:p>
          <a:p>
            <a:r>
              <a:rPr lang="en-US" dirty="0" smtClean="0"/>
              <a:t>Methyl </a:t>
            </a:r>
            <a:r>
              <a:rPr lang="en-US" dirty="0" err="1"/>
              <a:t>tetrahydrofolate</a:t>
            </a:r>
            <a:endParaRPr lang="en-US" dirty="0"/>
          </a:p>
          <a:p>
            <a:r>
              <a:rPr lang="en-US" dirty="0" err="1"/>
              <a:t>C</a:t>
            </a:r>
            <a:r>
              <a:rPr lang="en-US" dirty="0" err="1" smtClean="0"/>
              <a:t>obalamin</a:t>
            </a:r>
            <a:endParaRPr lang="en-US" dirty="0"/>
          </a:p>
          <a:p>
            <a:r>
              <a:rPr lang="en-US" dirty="0"/>
              <a:t>G</a:t>
            </a:r>
            <a:r>
              <a:rPr lang="en-US" dirty="0" smtClean="0"/>
              <a:t>lutathione</a:t>
            </a:r>
            <a:endParaRPr lang="en-US" dirty="0"/>
          </a:p>
          <a:p>
            <a:r>
              <a:rPr lang="en-US" dirty="0" err="1"/>
              <a:t>T</a:t>
            </a:r>
            <a:r>
              <a:rPr lang="en-US" dirty="0" err="1" smtClean="0"/>
              <a:t>aurine</a:t>
            </a:r>
            <a:endParaRPr lang="en-US" dirty="0"/>
          </a:p>
          <a:p>
            <a:r>
              <a:rPr lang="en-US" dirty="0"/>
              <a:t>Epsom salt baths</a:t>
            </a:r>
          </a:p>
        </p:txBody>
      </p:sp>
      <p:pic>
        <p:nvPicPr>
          <p:cNvPr id="6" name="Picture 5"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243" y="4680081"/>
            <a:ext cx="3253435" cy="2177919"/>
          </a:xfrm>
          <a:prstGeom prst="rect">
            <a:avLst/>
          </a:prstGeom>
        </p:spPr>
      </p:pic>
      <p:pic>
        <p:nvPicPr>
          <p:cNvPr id="5" name="Picture 4" descr="oran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529" y="3350190"/>
            <a:ext cx="3079471" cy="1979660"/>
          </a:xfrm>
          <a:prstGeom prst="rect">
            <a:avLst/>
          </a:prstGeom>
        </p:spPr>
      </p:pic>
      <p:pic>
        <p:nvPicPr>
          <p:cNvPr id="7" name="Picture 6" descr="sauerkrau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2794" y="1417638"/>
            <a:ext cx="3074306" cy="1844584"/>
          </a:xfrm>
          <a:prstGeom prst="rect">
            <a:avLst/>
          </a:prstGeom>
        </p:spPr>
      </p:pic>
    </p:spTree>
    <p:extLst>
      <p:ext uri="{BB962C8B-B14F-4D97-AF65-F5344CB8AC3E}">
        <p14:creationId xmlns:p14="http://schemas.microsoft.com/office/powerpoint/2010/main" val="354534182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Spend Time Outside in the Sunlight</a:t>
            </a:r>
            <a:endParaRPr lang="en-US" b="1" dirty="0"/>
          </a:p>
        </p:txBody>
      </p:sp>
      <p:pic>
        <p:nvPicPr>
          <p:cNvPr id="6" name="Picture 5" descr="sunlight_bea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079" y="1591734"/>
            <a:ext cx="7322187" cy="4758267"/>
          </a:xfrm>
          <a:prstGeom prst="rect">
            <a:avLst/>
          </a:prstGeom>
        </p:spPr>
      </p:pic>
    </p:spTree>
    <p:extLst>
      <p:ext uri="{BB962C8B-B14F-4D97-AF65-F5344CB8AC3E}">
        <p14:creationId xmlns:p14="http://schemas.microsoft.com/office/powerpoint/2010/main" val="104856500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162"/>
            <a:ext cx="8229600" cy="1143000"/>
          </a:xfrm>
        </p:spPr>
        <p:txBody>
          <a:bodyPr/>
          <a:lstStyle/>
          <a:p>
            <a:r>
              <a:rPr lang="en-US" b="1" dirty="0" smtClean="0"/>
              <a:t>Grass Roots Efforts</a:t>
            </a:r>
            <a:endParaRPr lang="en-US" b="1" dirty="0"/>
          </a:p>
        </p:txBody>
      </p:sp>
      <p:pic>
        <p:nvPicPr>
          <p:cNvPr id="4" name="Content Placeholder 3" descr="ban-roundup-250.jpg"/>
          <p:cNvPicPr>
            <a:picLocks noGrp="1" noChangeAspect="1"/>
          </p:cNvPicPr>
          <p:nvPr>
            <p:ph idx="1"/>
          </p:nvPr>
        </p:nvPicPr>
        <p:blipFill>
          <a:blip r:embed="rId2">
            <a:extLst>
              <a:ext uri="{28A0092B-C50C-407E-A947-70E740481C1C}">
                <a14:useLocalDpi xmlns:a14="http://schemas.microsoft.com/office/drawing/2010/main" val="0"/>
              </a:ext>
            </a:extLst>
          </a:blip>
          <a:srcRect t="22502" b="22502"/>
          <a:stretch>
            <a:fillRect/>
          </a:stretch>
        </p:blipFill>
        <p:spPr>
          <a:xfrm>
            <a:off x="5410198" y="985838"/>
            <a:ext cx="3555829" cy="1955569"/>
          </a:xfrm>
        </p:spPr>
      </p:pic>
      <p:pic>
        <p:nvPicPr>
          <p:cNvPr id="5" name="Picture 4" descr="FDN_WHOdeclaresSquare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0600" y="3941233"/>
            <a:ext cx="2540000" cy="2413000"/>
          </a:xfrm>
          <a:prstGeom prst="rect">
            <a:avLst/>
          </a:prstGeom>
        </p:spPr>
      </p:pic>
      <p:sp>
        <p:nvSpPr>
          <p:cNvPr id="6" name="Content Placeholder 2"/>
          <p:cNvSpPr txBox="1">
            <a:spLocks/>
          </p:cNvSpPr>
          <p:nvPr/>
        </p:nvSpPr>
        <p:spPr>
          <a:xfrm>
            <a:off x="321733" y="1134534"/>
            <a:ext cx="5748867" cy="499163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California </a:t>
            </a:r>
            <a:r>
              <a:rPr lang="en-US" dirty="0"/>
              <a:t>EPA moved to label glyphosate a "probable carcinogen"</a:t>
            </a:r>
          </a:p>
          <a:p>
            <a:r>
              <a:rPr lang="en-US" dirty="0"/>
              <a:t>Richmond, California banned glyphosate usage on public land</a:t>
            </a:r>
          </a:p>
          <a:p>
            <a:r>
              <a:rPr lang="en-US" dirty="0"/>
              <a:t>Tony </a:t>
            </a:r>
            <a:r>
              <a:rPr lang="en-US" dirty="0" err="1"/>
              <a:t>Mitra</a:t>
            </a:r>
            <a:r>
              <a:rPr lang="en-US" dirty="0"/>
              <a:t>, an activist in Canada, proposes that people should </a:t>
            </a:r>
            <a:r>
              <a:rPr lang="en-US" dirty="0" smtClean="0"/>
              <a:t>pressure </a:t>
            </a:r>
            <a:r>
              <a:rPr lang="en-US" dirty="0"/>
              <a:t>the mayors of their municipalities into testing glyphosate levels in water and food products</a:t>
            </a:r>
            <a:r>
              <a:rPr lang="en-US" dirty="0" smtClean="0"/>
              <a:t>.</a:t>
            </a:r>
            <a:r>
              <a:rPr lang="en-US" dirty="0" smtClean="0">
                <a:solidFill>
                  <a:srgbClr val="FF0000"/>
                </a:solidFill>
              </a:rPr>
              <a:t>*</a:t>
            </a:r>
            <a:endParaRPr lang="en-US" dirty="0">
              <a:solidFill>
                <a:srgbClr val="FF0000"/>
              </a:solidFill>
            </a:endParaRPr>
          </a:p>
          <a:p>
            <a:endParaRPr lang="en-US" dirty="0"/>
          </a:p>
        </p:txBody>
      </p:sp>
      <p:sp>
        <p:nvSpPr>
          <p:cNvPr id="3" name="TextBox 2"/>
          <p:cNvSpPr txBox="1"/>
          <p:nvPr/>
        </p:nvSpPr>
        <p:spPr>
          <a:xfrm>
            <a:off x="321733" y="6031067"/>
            <a:ext cx="5891356" cy="646331"/>
          </a:xfrm>
          <a:prstGeom prst="rect">
            <a:avLst/>
          </a:prstGeom>
          <a:noFill/>
        </p:spPr>
        <p:txBody>
          <a:bodyPr wrap="none" rtlCol="0">
            <a:spAutoFit/>
          </a:bodyPr>
          <a:lstStyle/>
          <a:p>
            <a:r>
              <a:rPr lang="en-US" dirty="0">
                <a:solidFill>
                  <a:srgbClr val="FF0000"/>
                </a:solidFill>
              </a:rPr>
              <a:t/>
            </a:r>
            <a:br>
              <a:rPr lang="en-US" dirty="0">
                <a:solidFill>
                  <a:srgbClr val="FF0000"/>
                </a:solidFill>
              </a:rPr>
            </a:br>
            <a:r>
              <a:rPr lang="en-US" dirty="0" smtClean="0">
                <a:solidFill>
                  <a:srgbClr val="FF0000"/>
                </a:solidFill>
              </a:rPr>
              <a:t>* </a:t>
            </a:r>
            <a:r>
              <a:rPr lang="en-US" dirty="0" smtClean="0"/>
              <a:t>See: </a:t>
            </a:r>
            <a:r>
              <a:rPr lang="en-US" dirty="0" smtClean="0">
                <a:hlinkClick r:id="rId4"/>
              </a:rPr>
              <a:t>http</a:t>
            </a:r>
            <a:r>
              <a:rPr lang="en-US" dirty="0">
                <a:hlinkClick r:id="rId4"/>
              </a:rPr>
              <a:t>://www.tonu.org/2016/04/26/glyphosate-update/</a:t>
            </a:r>
            <a:endParaRPr lang="en-US" dirty="0"/>
          </a:p>
        </p:txBody>
      </p:sp>
    </p:spTree>
    <p:extLst>
      <p:ext uri="{BB962C8B-B14F-4D97-AF65-F5344CB8AC3E}">
        <p14:creationId xmlns:p14="http://schemas.microsoft.com/office/powerpoint/2010/main" val="275053620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ick_them_out.png"/>
          <p:cNvPicPr>
            <a:picLocks noGrp="1" noChangeAspect="1"/>
          </p:cNvPicPr>
          <p:nvPr>
            <p:ph idx="1"/>
          </p:nvPr>
        </p:nvPicPr>
        <p:blipFill>
          <a:blip r:embed="rId2">
            <a:extLst>
              <a:ext uri="{28A0092B-C50C-407E-A947-70E740481C1C}">
                <a14:useLocalDpi xmlns:a14="http://schemas.microsoft.com/office/drawing/2010/main" val="0"/>
              </a:ext>
            </a:extLst>
          </a:blip>
          <a:srcRect l="-41292" r="-41292"/>
          <a:stretch>
            <a:fillRect/>
          </a:stretch>
        </p:blipFill>
        <p:spPr>
          <a:xfrm>
            <a:off x="-863602" y="274638"/>
            <a:ext cx="11069017" cy="6087533"/>
          </a:xfrm>
        </p:spPr>
      </p:pic>
    </p:spTree>
    <p:extLst>
      <p:ext uri="{BB962C8B-B14F-4D97-AF65-F5344CB8AC3E}">
        <p14:creationId xmlns:p14="http://schemas.microsoft.com/office/powerpoint/2010/main" val="115918915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labeling-vs.-GMO-labeling.jpg"/>
          <p:cNvPicPr>
            <a:picLocks noGrp="1" noChangeAspect="1"/>
          </p:cNvPicPr>
          <p:nvPr>
            <p:ph idx="1"/>
          </p:nvPr>
        </p:nvPicPr>
        <p:blipFill>
          <a:blip r:embed="rId2">
            <a:extLst>
              <a:ext uri="{28A0092B-C50C-407E-A947-70E740481C1C}">
                <a14:useLocalDpi xmlns:a14="http://schemas.microsoft.com/office/drawing/2010/main" val="0"/>
              </a:ext>
            </a:extLst>
          </a:blip>
          <a:srcRect l="-76271" r="-76271"/>
          <a:stretch>
            <a:fillRect/>
          </a:stretch>
        </p:blipFill>
        <p:spPr>
          <a:xfrm>
            <a:off x="-914400" y="274638"/>
            <a:ext cx="11139258" cy="6126163"/>
          </a:xfrm>
        </p:spPr>
      </p:pic>
    </p:spTree>
    <p:extLst>
      <p:ext uri="{BB962C8B-B14F-4D97-AF65-F5344CB8AC3E}">
        <p14:creationId xmlns:p14="http://schemas.microsoft.com/office/powerpoint/2010/main" val="21961597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Roundup and GMO Crops</a:t>
            </a:r>
            <a:endParaRPr lang="en-US" b="1" dirty="0"/>
          </a:p>
        </p:txBody>
      </p:sp>
      <p:pic>
        <p:nvPicPr>
          <p:cNvPr id="4" name="Content Placeholder 3" descr="roundup_on_crops.jpg"/>
          <p:cNvPicPr>
            <a:picLocks noGrp="1" noChangeAspect="1"/>
          </p:cNvPicPr>
          <p:nvPr>
            <p:ph idx="1"/>
          </p:nvPr>
        </p:nvPicPr>
        <p:blipFill>
          <a:blip r:embed="rId2">
            <a:extLst>
              <a:ext uri="{28A0092B-C50C-407E-A947-70E740481C1C}">
                <a14:useLocalDpi xmlns:a14="http://schemas.microsoft.com/office/drawing/2010/main" val="0"/>
              </a:ext>
            </a:extLst>
          </a:blip>
          <a:srcRect t="8673" b="8673"/>
          <a:stretch>
            <a:fillRect/>
          </a:stretch>
        </p:blipFill>
        <p:spPr>
          <a:xfrm>
            <a:off x="728133" y="2116666"/>
            <a:ext cx="7823200" cy="4302459"/>
          </a:xfrm>
        </p:spPr>
      </p:pic>
      <p:pic>
        <p:nvPicPr>
          <p:cNvPr id="5" name="Picture 4" descr="sprayweeds-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5" y="2755034"/>
            <a:ext cx="6739467" cy="2087363"/>
          </a:xfrm>
          <a:prstGeom prst="rect">
            <a:avLst/>
          </a:prstGeom>
        </p:spPr>
      </p:pic>
      <p:sp>
        <p:nvSpPr>
          <p:cNvPr id="6" name="Title 1"/>
          <p:cNvSpPr txBox="1">
            <a:spLocks/>
          </p:cNvSpPr>
          <p:nvPr/>
        </p:nvSpPr>
        <p:spPr>
          <a:xfrm>
            <a:off x="609600" y="1125565"/>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 GMO Roundup-Ready corn, soy, canola, sugar beets</a:t>
            </a:r>
          </a:p>
          <a:p>
            <a:r>
              <a:rPr lang="en-US" sz="2800" dirty="0"/>
              <a:t>c</a:t>
            </a:r>
            <a:r>
              <a:rPr lang="en-US" sz="2800" dirty="0" smtClean="0"/>
              <a:t>otton, tobacco and alfalfa</a:t>
            </a:r>
            <a:endParaRPr lang="en-US" sz="2800" dirty="0"/>
          </a:p>
        </p:txBody>
      </p:sp>
      <p:sp>
        <p:nvSpPr>
          <p:cNvPr id="7" name="TextBox 6"/>
          <p:cNvSpPr txBox="1"/>
          <p:nvPr/>
        </p:nvSpPr>
        <p:spPr>
          <a:xfrm>
            <a:off x="2442065" y="2980266"/>
            <a:ext cx="3969731" cy="646331"/>
          </a:xfrm>
          <a:prstGeom prst="rect">
            <a:avLst/>
          </a:prstGeom>
          <a:noFill/>
        </p:spPr>
        <p:txBody>
          <a:bodyPr wrap="none" rtlCol="0">
            <a:spAutoFit/>
          </a:bodyPr>
          <a:lstStyle/>
          <a:p>
            <a:r>
              <a:rPr lang="en-US" sz="3600" dirty="0" smtClean="0"/>
              <a:t>What is glyphosate?</a:t>
            </a:r>
            <a:endParaRPr lang="en-US" sz="3600" dirty="0"/>
          </a:p>
        </p:txBody>
      </p:sp>
    </p:spTree>
    <p:extLst>
      <p:ext uri="{BB962C8B-B14F-4D97-AF65-F5344CB8AC3E}">
        <p14:creationId xmlns:p14="http://schemas.microsoft.com/office/powerpoint/2010/main" val="1620945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a:xfrm>
            <a:off x="457200" y="1417638"/>
            <a:ext cx="8483600" cy="5169429"/>
          </a:xfrm>
        </p:spPr>
        <p:txBody>
          <a:bodyPr>
            <a:normAutofit fontScale="85000" lnSpcReduction="20000"/>
          </a:bodyPr>
          <a:lstStyle/>
          <a:p>
            <a:r>
              <a:rPr lang="en-US" dirty="0" smtClean="0"/>
              <a:t>Glyphosate is the most damaging chemical in our environment today</a:t>
            </a:r>
          </a:p>
          <a:p>
            <a:pPr lvl="1"/>
            <a:r>
              <a:rPr lang="en-US" dirty="0" smtClean="0"/>
              <a:t>We have been grossly misled into believing that it is non-toxic to humans</a:t>
            </a:r>
          </a:p>
          <a:p>
            <a:r>
              <a:rPr lang="en-US" dirty="0" smtClean="0"/>
              <a:t>The strong correlations between glyphosate usage on core crops and the alarming rise in the incidence of a long list of diseases are supported by evidence of harm</a:t>
            </a:r>
          </a:p>
          <a:p>
            <a:r>
              <a:rPr lang="en-US" dirty="0" smtClean="0"/>
              <a:t>Glyphosate’s toxicity is easily explained by its biological mechanisms, particularly its potential ability to substitute for glycine during protein synthesis</a:t>
            </a:r>
          </a:p>
          <a:p>
            <a:pPr lvl="1"/>
            <a:r>
              <a:rPr lang="en-US" dirty="0" smtClean="0"/>
              <a:t>Its effects are insidious and cumulative</a:t>
            </a:r>
          </a:p>
          <a:p>
            <a:r>
              <a:rPr lang="en-US" dirty="0" smtClean="0"/>
              <a:t>We need to switch to sustainable organic agriculture and ban glyphosate across the globe</a:t>
            </a:r>
            <a:endParaRPr lang="en-US" dirty="0"/>
          </a:p>
        </p:txBody>
      </p:sp>
    </p:spTree>
    <p:extLst>
      <p:ext uri="{BB962C8B-B14F-4D97-AF65-F5344CB8AC3E}">
        <p14:creationId xmlns:p14="http://schemas.microsoft.com/office/powerpoint/2010/main" val="21105395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53680</TotalTime>
  <Words>5134</Words>
  <Application>Microsoft Macintosh PowerPoint</Application>
  <PresentationFormat>On-screen Show (4:3)</PresentationFormat>
  <Paragraphs>597</Paragraphs>
  <Slides>90</Slides>
  <Notes>31</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Is Roundup the primary cause of the current epidemic in chronic diseases?</vt:lpstr>
      <vt:lpstr>PowerPoint Presentation</vt:lpstr>
      <vt:lpstr>Outline</vt:lpstr>
      <vt:lpstr>PowerPoint Presentation</vt:lpstr>
      <vt:lpstr>PowerPoint Presentation</vt:lpstr>
      <vt:lpstr>US Health Status</vt:lpstr>
      <vt:lpstr>Maternal Mortality Rate in U.S. Rises, Defying Global Trend, Study Finds*</vt:lpstr>
      <vt:lpstr>Autism Prevalence: 6 year olds*</vt:lpstr>
      <vt:lpstr>Roundup and GMO Crops</vt:lpstr>
      <vt:lpstr>Growth of GM “Roundup-Ready” Corn, Soy and Cotton in US, 1996-2012*</vt:lpstr>
      <vt:lpstr>New Data on Herbicide Usage*</vt:lpstr>
      <vt:lpstr>“Glyphosate Now the Most-Used Agricultural Chemical Ever”* By Douglas Main, Feb 2, 2016 Newsweek</vt:lpstr>
      <vt:lpstr>Sobering Statistics on  Glyphosate Residues*</vt:lpstr>
      <vt:lpstr>Sobering Statistics on  Glyphosate Residues*</vt:lpstr>
      <vt:lpstr>Glyphosate in Cotton Products*</vt:lpstr>
      <vt:lpstr>Is Glyphosate Toxic?</vt:lpstr>
      <vt:lpstr>Shikimate Pathway</vt:lpstr>
      <vt:lpstr>WHO: Top 5 countries for Depression, Anxiety, and Alcohol &amp; Drug Use* </vt:lpstr>
      <vt:lpstr>Main Toxic Effects of Glyphosate*</vt:lpstr>
      <vt:lpstr>Glyphosate:  The Central Mechanisms*</vt:lpstr>
      <vt:lpstr>PowerPoint Presentation</vt:lpstr>
      <vt:lpstr>Inhibition of Cytochrome P450 Enzymes (CYPs) by Various Pesticides*</vt:lpstr>
      <vt:lpstr>Glyphosate Depletes Iron, Manganese and Zinc in Plants*</vt:lpstr>
      <vt:lpstr>Severe Deficiency in Serum Manganese and Cobalt in Cows*</vt:lpstr>
      <vt:lpstr>Some Consequences of  Manganese Deficiency</vt:lpstr>
      <vt:lpstr>The Enhancing Effect of Adjuvants*</vt:lpstr>
      <vt:lpstr>Roundup Safety Claims Disputed*</vt:lpstr>
      <vt:lpstr>Mammary Tumors in Rats*</vt:lpstr>
      <vt:lpstr>Conclusions from Rat Study *</vt:lpstr>
      <vt:lpstr> Paper Showing Strong Correlations between Glyphosate Usage  and Chronic Disease</vt:lpstr>
      <vt:lpstr>PowerPoint Presentation</vt:lpstr>
      <vt:lpstr>PowerPoint Presentation</vt:lpstr>
      <vt:lpstr>Quote from the Conclusion*</vt:lpstr>
      <vt:lpstr>Glyphosate and Antibiotic Resistance</vt:lpstr>
      <vt:lpstr>PowerPoint Presentation</vt:lpstr>
      <vt:lpstr>What If Glyphosate Could Insert Itself Into Protein Synthesis???</vt:lpstr>
      <vt:lpstr>What If Glyphosate Could Insert Itself Into Protein Synthesis???</vt:lpstr>
      <vt:lpstr>Some Predicted Consequences</vt:lpstr>
      <vt:lpstr>Circumstantial Evidence  from the Rhizosphere*</vt:lpstr>
      <vt:lpstr>An Analogy: ALS in Guam</vt:lpstr>
      <vt:lpstr>Another Analogy:  Multiple Sclerosis &amp; Sugar Beets* </vt:lpstr>
      <vt:lpstr>Into The Wild*</vt:lpstr>
      <vt:lpstr>PowerPoint Presentation</vt:lpstr>
      <vt:lpstr>Autoimmune Disease Statistics*</vt:lpstr>
      <vt:lpstr>Autoimmune Disease and  Molecular Mimicry*</vt:lpstr>
      <vt:lpstr>PowerPoint Presentation</vt:lpstr>
      <vt:lpstr>Hypothesis</vt:lpstr>
      <vt:lpstr>PowerPoint Presentation</vt:lpstr>
      <vt:lpstr>Celiac Disease and Prolyl Aminopeptidase</vt:lpstr>
      <vt:lpstr>Celiac Disease and Prolyl Aminopeptidase</vt:lpstr>
      <vt:lpstr>PowerPoint Presentation</vt:lpstr>
      <vt:lpstr>Collagen and Gelatin</vt:lpstr>
      <vt:lpstr>Gelatin!!</vt:lpstr>
      <vt:lpstr>Glyphosate in Vaccines?</vt:lpstr>
      <vt:lpstr>Glyphosate and Glutamate*</vt:lpstr>
      <vt:lpstr>Glyphosate Contamination in Vaccines (Parts Per Billion)*</vt:lpstr>
      <vt:lpstr>Glyphosate Contamination in Vaccines (Parts Per Billion)*</vt:lpstr>
      <vt:lpstr>Autism, Glyphosate, Vaccine Reactions*</vt:lpstr>
      <vt:lpstr>Symptoms of Adverse Reactions to MMR before and after 2002*</vt:lpstr>
      <vt:lpstr>Symptoms of Adverse Reactions to MMR before and after 2002*</vt:lpstr>
      <vt:lpstr>MMR, Glyphosate, Molecular Mimicry</vt:lpstr>
      <vt:lpstr>MMR, Glyphosate, Molecular Mimicry</vt:lpstr>
      <vt:lpstr>Autism and Measles Hemagglutinin*</vt:lpstr>
      <vt:lpstr>PowerPoint Presentation</vt:lpstr>
      <vt:lpstr>Neurological Diseases</vt:lpstr>
      <vt:lpstr>Neurological Diseases</vt:lpstr>
      <vt:lpstr>Deaths from Senile Dementia*</vt:lpstr>
      <vt:lpstr>Impaired GABA Receptor Activity  and Autism</vt:lpstr>
      <vt:lpstr>PowerPoint Presentation</vt:lpstr>
      <vt:lpstr>Is Glyphosate Making Us Obese?</vt:lpstr>
      <vt:lpstr>Regulating Fat Release</vt:lpstr>
      <vt:lpstr>Impaired Fatty Acid Release  from Fat Cells</vt:lpstr>
      <vt:lpstr>Impaired Fatty Acid Release  from Fat Cells</vt:lpstr>
      <vt:lpstr>Glyphosate Usage &amp; Death due to Obesity*</vt:lpstr>
      <vt:lpstr> “The Association of Maternal Obesity and Diabetes With Autism and Other Developmental Disabilities”* </vt:lpstr>
      <vt:lpstr>Adrenal Insufficiency</vt:lpstr>
      <vt:lpstr>Insulin Receptor &amp; Diabetes*,**</vt:lpstr>
      <vt:lpstr>Diabetes and Glyphosate*</vt:lpstr>
      <vt:lpstr>PowerPoint Presentation</vt:lpstr>
      <vt:lpstr>PowerPoint Presentation</vt:lpstr>
      <vt:lpstr>Eat Foods Containing Manganese</vt:lpstr>
      <vt:lpstr> Eat Foods Containing Sulfur</vt:lpstr>
      <vt:lpstr>Extracts from Common Plants Can Treat Glyphosate Poisoning*</vt:lpstr>
      <vt:lpstr>Treating Glyphosate Poisoning  in Animals (e.g., cows) *</vt:lpstr>
      <vt:lpstr>Some Important Nutrients</vt:lpstr>
      <vt:lpstr>Spend Time Outside in the Sunlight</vt:lpstr>
      <vt:lpstr>Grass Roots Efforts</vt:lpstr>
      <vt:lpstr>PowerPoint Presentation</vt:lpstr>
      <vt:lpstr>PowerPoint Presentation</vt:lpstr>
      <vt:lpstr>Summary</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118</cp:revision>
  <cp:lastPrinted>2016-04-30T13:55:43Z</cp:lastPrinted>
  <dcterms:created xsi:type="dcterms:W3CDTF">2016-03-22T17:59:17Z</dcterms:created>
  <dcterms:modified xsi:type="dcterms:W3CDTF">2016-09-28T12:31:03Z</dcterms:modified>
</cp:coreProperties>
</file>