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72" r:id="rId2"/>
    <p:sldId id="275" r:id="rId3"/>
    <p:sldId id="276" r:id="rId4"/>
    <p:sldId id="274" r:id="rId5"/>
    <p:sldId id="299" r:id="rId6"/>
    <p:sldId id="281" r:id="rId7"/>
    <p:sldId id="282" r:id="rId8"/>
    <p:sldId id="295" r:id="rId9"/>
    <p:sldId id="297" r:id="rId10"/>
    <p:sldId id="300" r:id="rId11"/>
    <p:sldId id="293" r:id="rId12"/>
    <p:sldId id="294" r:id="rId13"/>
    <p:sldId id="286" r:id="rId14"/>
    <p:sldId id="311" r:id="rId15"/>
    <p:sldId id="287" r:id="rId16"/>
    <p:sldId id="278" r:id="rId17"/>
    <p:sldId id="279" r:id="rId18"/>
    <p:sldId id="280" r:id="rId19"/>
    <p:sldId id="301" r:id="rId20"/>
    <p:sldId id="258" r:id="rId21"/>
    <p:sldId id="306" r:id="rId22"/>
    <p:sldId id="309" r:id="rId23"/>
    <p:sldId id="308" r:id="rId24"/>
    <p:sldId id="277" r:id="rId25"/>
    <p:sldId id="259" r:id="rId26"/>
    <p:sldId id="273" r:id="rId27"/>
    <p:sldId id="260" r:id="rId28"/>
    <p:sldId id="263" r:id="rId29"/>
    <p:sldId id="264" r:id="rId30"/>
    <p:sldId id="302" r:id="rId31"/>
    <p:sldId id="291" r:id="rId32"/>
    <p:sldId id="290" r:id="rId33"/>
    <p:sldId id="310" r:id="rId34"/>
    <p:sldId id="284" r:id="rId35"/>
    <p:sldId id="265" r:id="rId36"/>
    <p:sldId id="266" r:id="rId37"/>
    <p:sldId id="27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4" autoAdjust="0"/>
  </p:normalViewPr>
  <p:slideViewPr>
    <p:cSldViewPr snapToGrid="0" snapToObjects="1">
      <p:cViewPr>
        <p:scale>
          <a:sx n="100" d="100"/>
          <a:sy n="100" d="100"/>
        </p:scale>
        <p:origin x="-1176"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3E9B7A-FDDC-5E4E-869F-EF8A3590D996}" type="datetimeFigureOut">
              <a:rPr lang="en-US" smtClean="0"/>
              <a:t>9/17/17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CDBCDA-854B-C142-ABC0-1505BF0D991C}" type="slidenum">
              <a:rPr lang="en-US" smtClean="0"/>
              <a:t>‹#›</a:t>
            </a:fld>
            <a:endParaRPr lang="en-US"/>
          </a:p>
        </p:txBody>
      </p:sp>
    </p:spTree>
    <p:extLst>
      <p:ext uri="{BB962C8B-B14F-4D97-AF65-F5344CB8AC3E}">
        <p14:creationId xmlns:p14="http://schemas.microsoft.com/office/powerpoint/2010/main" val="4066084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3D86D-A082-BF4E-A4C4-5746183776ED}" type="datetimeFigureOut">
              <a:rPr lang="en-US" smtClean="0"/>
              <a:t>9/17/17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33EFC-6BDA-8B42-8F3A-85F28E7F2381}" type="slidenum">
              <a:rPr lang="en-US" smtClean="0"/>
              <a:t>‹#›</a:t>
            </a:fld>
            <a:endParaRPr lang="en-US"/>
          </a:p>
        </p:txBody>
      </p:sp>
    </p:spTree>
    <p:extLst>
      <p:ext uri="{BB962C8B-B14F-4D97-AF65-F5344CB8AC3E}">
        <p14:creationId xmlns:p14="http://schemas.microsoft.com/office/powerpoint/2010/main" val="610097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33427D-3DC6-2D44-8912-51851F417F05}" type="slidenum">
              <a:rPr lang="en-US" smtClean="0"/>
              <a:t>3</a:t>
            </a:fld>
            <a:endParaRPr lang="en-US"/>
          </a:p>
        </p:txBody>
      </p:sp>
    </p:spTree>
    <p:extLst>
      <p:ext uri="{BB962C8B-B14F-4D97-AF65-F5344CB8AC3E}">
        <p14:creationId xmlns:p14="http://schemas.microsoft.com/office/powerpoint/2010/main" val="96450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a:t>
            </a:r>
            <a:r>
              <a:rPr lang="en-US" dirty="0" err="1" smtClean="0"/>
              <a:t>latest_plots</a:t>
            </a:r>
            <a:r>
              <a:rPr lang="en-US" dirty="0" smtClean="0"/>
              <a:t>/6-yr-old</a:t>
            </a:r>
            <a:r>
              <a:rPr lang="en-US" baseline="0" dirty="0" smtClean="0"/>
              <a:t> </a:t>
            </a:r>
            <a:r>
              <a:rPr lang="en-US" baseline="0" dirty="0" err="1" smtClean="0"/>
              <a:t>autism.gif</a:t>
            </a:r>
            <a:r>
              <a:rPr lang="en-US" baseline="0" dirty="0" smtClean="0"/>
              <a:t>	</a:t>
            </a:r>
          </a:p>
          <a:p>
            <a:endParaRPr lang="en-US" baseline="0" dirty="0" smtClean="0"/>
          </a:p>
          <a:p>
            <a:r>
              <a:rPr lang="en-US" dirty="0" smtClean="0">
                <a:effectLst/>
              </a:rPr>
              <a:t>autism: USDE</a:t>
            </a:r>
          </a:p>
          <a:p>
            <a:r>
              <a:rPr lang="en-US" dirty="0" smtClean="0">
                <a:effectLst/>
              </a:rPr>
              <a:t>oil consumption: USDA</a:t>
            </a:r>
          </a:p>
          <a:p>
            <a:r>
              <a:rPr lang="en-US" dirty="0" smtClean="0">
                <a:effectLst/>
              </a:rPr>
              <a:t>glyphosate: USDA</a:t>
            </a:r>
          </a:p>
          <a:p>
            <a:r>
              <a:rPr lang="en-US" dirty="0" smtClean="0">
                <a:effectLst/>
              </a:rPr>
              <a:t>GE crops: USDA</a:t>
            </a:r>
          </a:p>
          <a:p>
            <a:r>
              <a:rPr lang="en-US" dirty="0" smtClean="0">
                <a:effectLst/>
              </a:rPr>
              <a:t>Mortality data: CDC</a:t>
            </a:r>
          </a:p>
          <a:p>
            <a:endParaRPr lang="en-US" dirty="0"/>
          </a:p>
        </p:txBody>
      </p:sp>
      <p:sp>
        <p:nvSpPr>
          <p:cNvPr id="4" name="Slide Number Placeholder 3"/>
          <p:cNvSpPr>
            <a:spLocks noGrp="1"/>
          </p:cNvSpPr>
          <p:nvPr>
            <p:ph type="sldNum" sz="quarter" idx="10"/>
          </p:nvPr>
        </p:nvSpPr>
        <p:spPr/>
        <p:txBody>
          <a:bodyPr/>
          <a:lstStyle/>
          <a:p>
            <a:fld id="{8E3EC170-001F-0641-A9A4-825556536664}" type="slidenum">
              <a:rPr lang="en-US" smtClean="0"/>
              <a:t>8</a:t>
            </a:fld>
            <a:endParaRPr lang="en-US"/>
          </a:p>
        </p:txBody>
      </p:sp>
    </p:spTree>
    <p:extLst>
      <p:ext uri="{BB962C8B-B14F-4D97-AF65-F5344CB8AC3E}">
        <p14:creationId xmlns:p14="http://schemas.microsoft.com/office/powerpoint/2010/main" val="207598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Glyphosate/Z</a:t>
            </a:r>
            <a:r>
              <a:rPr lang="en-US" sz="1200" kern="1200" dirty="0" smtClean="0">
                <a:solidFill>
                  <a:schemeClr val="tx1"/>
                </a:solidFill>
                <a:latin typeface="+mn-lt"/>
                <a:ea typeface="+mn-ea"/>
                <a:cs typeface="+mn-cs"/>
              </a:rPr>
              <a:t>achBushPaper_tight_junctions_glyphosate_2017.pdf</a:t>
            </a:r>
            <a:endParaRPr lang="en-US" dirty="0"/>
          </a:p>
        </p:txBody>
      </p:sp>
      <p:sp>
        <p:nvSpPr>
          <p:cNvPr id="4" name="Slide Number Placeholder 3"/>
          <p:cNvSpPr>
            <a:spLocks noGrp="1"/>
          </p:cNvSpPr>
          <p:nvPr>
            <p:ph type="sldNum" sz="quarter" idx="10"/>
          </p:nvPr>
        </p:nvSpPr>
        <p:spPr/>
        <p:txBody>
          <a:bodyPr/>
          <a:lstStyle/>
          <a:p>
            <a:fld id="{69433EFC-6BDA-8B42-8F3A-85F28E7F2381}" type="slidenum">
              <a:rPr lang="en-US" smtClean="0"/>
              <a:t>11</a:t>
            </a:fld>
            <a:endParaRPr lang="en-US"/>
          </a:p>
        </p:txBody>
      </p:sp>
    </p:spTree>
    <p:extLst>
      <p:ext uri="{BB962C8B-B14F-4D97-AF65-F5344CB8AC3E}">
        <p14:creationId xmlns:p14="http://schemas.microsoft.com/office/powerpoint/2010/main" val="301915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glyphosate/Padgette_1991_EPSPS_conserved_glycine_modified_resistant_to_glyphosate.pdf </a:t>
            </a:r>
            <a:endParaRPr lang="en-US" dirty="0"/>
          </a:p>
        </p:txBody>
      </p:sp>
      <p:sp>
        <p:nvSpPr>
          <p:cNvPr id="4" name="Slide Number Placeholder 3"/>
          <p:cNvSpPr>
            <a:spLocks noGrp="1"/>
          </p:cNvSpPr>
          <p:nvPr>
            <p:ph type="sldNum" sz="quarter" idx="10"/>
          </p:nvPr>
        </p:nvSpPr>
        <p:spPr/>
        <p:txBody>
          <a:bodyPr/>
          <a:lstStyle/>
          <a:p>
            <a:fld id="{5E33427D-3DC6-2D44-8912-51851F417F05}" type="slidenum">
              <a:rPr lang="en-US" smtClean="0"/>
              <a:t>17</a:t>
            </a:fld>
            <a:endParaRPr lang="en-US"/>
          </a:p>
        </p:txBody>
      </p:sp>
    </p:spTree>
    <p:extLst>
      <p:ext uri="{BB962C8B-B14F-4D97-AF65-F5344CB8AC3E}">
        <p14:creationId xmlns:p14="http://schemas.microsoft.com/office/powerpoint/2010/main" val="134729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./glyphosate_rat_hippocampus_glutamate_depression_2017.</a:t>
            </a:r>
            <a:r>
              <a:rPr lang="en-US" sz="1200" kern="1200" dirty="0" smtClean="0">
                <a:solidFill>
                  <a:schemeClr val="tx1"/>
                </a:solidFill>
                <a:latin typeface="+mn-lt"/>
                <a:ea typeface="+mn-ea"/>
                <a:cs typeface="+mn-cs"/>
              </a:rPr>
              <a:t>pdf</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70 mg of glyphosate/Kg/day.  0- way below alleged</a:t>
            </a:r>
            <a:r>
              <a:rPr lang="en-US" sz="1200" kern="1200" baseline="0" dirty="0" smtClean="0">
                <a:solidFill>
                  <a:schemeClr val="tx1"/>
                </a:solidFill>
                <a:effectLst/>
                <a:latin typeface="+mn-lt"/>
                <a:ea typeface="+mn-ea"/>
                <a:cs typeface="+mn-cs"/>
              </a:rPr>
              <a:t> level of toxicity.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Acetylcholinase</a:t>
            </a:r>
            <a:r>
              <a:rPr lang="en-US" sz="1200" kern="1200" baseline="0" dirty="0" smtClean="0">
                <a:solidFill>
                  <a:schemeClr val="tx1"/>
                </a:solidFill>
                <a:effectLst/>
                <a:latin typeface="+mn-lt"/>
                <a:ea typeface="+mn-ea"/>
                <a:cs typeface="+mn-cs"/>
              </a:rPr>
              <a:t> inhibition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other hand, the activity of GGT was induced by GBH exposure (Figure 7G),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984E9C5-C9AA-414B-9555-5B6E756AE092}" type="slidenum">
              <a:rPr lang="en-US" smtClean="0"/>
              <a:t>21</a:t>
            </a:fld>
            <a:endParaRPr lang="en-US"/>
          </a:p>
        </p:txBody>
      </p:sp>
    </p:spTree>
    <p:extLst>
      <p:ext uri="{BB962C8B-B14F-4D97-AF65-F5344CB8AC3E}">
        <p14:creationId xmlns:p14="http://schemas.microsoft.com/office/powerpoint/2010/main" val="287257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./glyphosate_rat_hippocampus_glutamate_depression_2017.pdf</a:t>
            </a:r>
            <a:endParaRPr lang="en-US" dirty="0"/>
          </a:p>
        </p:txBody>
      </p:sp>
      <p:sp>
        <p:nvSpPr>
          <p:cNvPr id="4" name="Slide Number Placeholder 3"/>
          <p:cNvSpPr>
            <a:spLocks noGrp="1"/>
          </p:cNvSpPr>
          <p:nvPr>
            <p:ph type="sldNum" sz="quarter" idx="10"/>
          </p:nvPr>
        </p:nvSpPr>
        <p:spPr/>
        <p:txBody>
          <a:bodyPr/>
          <a:lstStyle/>
          <a:p>
            <a:fld id="{5984E9C5-C9AA-414B-9555-5B6E756AE092}" type="slidenum">
              <a:rPr lang="en-US" smtClean="0"/>
              <a:t>22</a:t>
            </a:fld>
            <a:endParaRPr lang="en-US"/>
          </a:p>
        </p:txBody>
      </p:sp>
    </p:spTree>
    <p:extLst>
      <p:ext uri="{BB962C8B-B14F-4D97-AF65-F5344CB8AC3E}">
        <p14:creationId xmlns:p14="http://schemas.microsoft.com/office/powerpoint/2010/main" val="287257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./glyphosate_rat_hippocampus_glutamate_depression_2017.pdf</a:t>
            </a:r>
            <a:endParaRPr lang="en-US" dirty="0"/>
          </a:p>
        </p:txBody>
      </p:sp>
      <p:sp>
        <p:nvSpPr>
          <p:cNvPr id="4" name="Slide Number Placeholder 3"/>
          <p:cNvSpPr>
            <a:spLocks noGrp="1"/>
          </p:cNvSpPr>
          <p:nvPr>
            <p:ph type="sldNum" sz="quarter" idx="10"/>
          </p:nvPr>
        </p:nvSpPr>
        <p:spPr/>
        <p:txBody>
          <a:bodyPr/>
          <a:lstStyle/>
          <a:p>
            <a:fld id="{5984E9C5-C9AA-414B-9555-5B6E756AE092}" type="slidenum">
              <a:rPr lang="en-US" smtClean="0"/>
              <a:t>23</a:t>
            </a:fld>
            <a:endParaRPr lang="en-US"/>
          </a:p>
        </p:txBody>
      </p:sp>
    </p:spTree>
    <p:extLst>
      <p:ext uri="{BB962C8B-B14F-4D97-AF65-F5344CB8AC3E}">
        <p14:creationId xmlns:p14="http://schemas.microsoft.com/office/powerpoint/2010/main" val="287257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with Disabilities Education Act</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24</a:t>
            </a:fld>
            <a:endParaRPr lang="en-US"/>
          </a:p>
        </p:txBody>
      </p:sp>
    </p:spTree>
    <p:extLst>
      <p:ext uri="{BB962C8B-B14F-4D97-AF65-F5344CB8AC3E}">
        <p14:creationId xmlns:p14="http://schemas.microsoft.com/office/powerpoint/2010/main" val="2219687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vaccine_protein_causes_food_allergies.pdf</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33427D-3DC6-2D44-8912-51851F417F05}" type="slidenum">
              <a:rPr lang="en-US" smtClean="0"/>
              <a:t>31</a:t>
            </a:fld>
            <a:endParaRPr lang="en-US"/>
          </a:p>
        </p:txBody>
      </p:sp>
    </p:spTree>
    <p:extLst>
      <p:ext uri="{BB962C8B-B14F-4D97-AF65-F5344CB8AC3E}">
        <p14:creationId xmlns:p14="http://schemas.microsoft.com/office/powerpoint/2010/main" val="174651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1832B2-016F-A54E-AB0D-7DE50885EE90}"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C8338-64DA-DC45-9BE8-0198E5D587FF}" type="slidenum">
              <a:rPr lang="en-US" smtClean="0"/>
              <a:t>‹#›</a:t>
            </a:fld>
            <a:endParaRPr lang="en-US"/>
          </a:p>
        </p:txBody>
      </p:sp>
    </p:spTree>
    <p:extLst>
      <p:ext uri="{BB962C8B-B14F-4D97-AF65-F5344CB8AC3E}">
        <p14:creationId xmlns:p14="http://schemas.microsoft.com/office/powerpoint/2010/main" val="254836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832B2-016F-A54E-AB0D-7DE50885EE90}"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C8338-64DA-DC45-9BE8-0198E5D587FF}" type="slidenum">
              <a:rPr lang="en-US" smtClean="0"/>
              <a:t>‹#›</a:t>
            </a:fld>
            <a:endParaRPr lang="en-US"/>
          </a:p>
        </p:txBody>
      </p:sp>
    </p:spTree>
    <p:extLst>
      <p:ext uri="{BB962C8B-B14F-4D97-AF65-F5344CB8AC3E}">
        <p14:creationId xmlns:p14="http://schemas.microsoft.com/office/powerpoint/2010/main" val="166359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832B2-016F-A54E-AB0D-7DE50885EE90}"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C8338-64DA-DC45-9BE8-0198E5D587FF}" type="slidenum">
              <a:rPr lang="en-US" smtClean="0"/>
              <a:t>‹#›</a:t>
            </a:fld>
            <a:endParaRPr lang="en-US"/>
          </a:p>
        </p:txBody>
      </p:sp>
    </p:spTree>
    <p:extLst>
      <p:ext uri="{BB962C8B-B14F-4D97-AF65-F5344CB8AC3E}">
        <p14:creationId xmlns:p14="http://schemas.microsoft.com/office/powerpoint/2010/main" val="61844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832B2-016F-A54E-AB0D-7DE50885EE90}"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C8338-64DA-DC45-9BE8-0198E5D587FF}" type="slidenum">
              <a:rPr lang="en-US" smtClean="0"/>
              <a:t>‹#›</a:t>
            </a:fld>
            <a:endParaRPr lang="en-US"/>
          </a:p>
        </p:txBody>
      </p:sp>
    </p:spTree>
    <p:extLst>
      <p:ext uri="{BB962C8B-B14F-4D97-AF65-F5344CB8AC3E}">
        <p14:creationId xmlns:p14="http://schemas.microsoft.com/office/powerpoint/2010/main" val="102445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832B2-016F-A54E-AB0D-7DE50885EE90}"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C8338-64DA-DC45-9BE8-0198E5D587FF}" type="slidenum">
              <a:rPr lang="en-US" smtClean="0"/>
              <a:t>‹#›</a:t>
            </a:fld>
            <a:endParaRPr lang="en-US"/>
          </a:p>
        </p:txBody>
      </p:sp>
    </p:spTree>
    <p:extLst>
      <p:ext uri="{BB962C8B-B14F-4D97-AF65-F5344CB8AC3E}">
        <p14:creationId xmlns:p14="http://schemas.microsoft.com/office/powerpoint/2010/main" val="114182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1832B2-016F-A54E-AB0D-7DE50885EE90}"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C8338-64DA-DC45-9BE8-0198E5D587FF}" type="slidenum">
              <a:rPr lang="en-US" smtClean="0"/>
              <a:t>‹#›</a:t>
            </a:fld>
            <a:endParaRPr lang="en-US"/>
          </a:p>
        </p:txBody>
      </p:sp>
    </p:spTree>
    <p:extLst>
      <p:ext uri="{BB962C8B-B14F-4D97-AF65-F5344CB8AC3E}">
        <p14:creationId xmlns:p14="http://schemas.microsoft.com/office/powerpoint/2010/main" val="264413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1832B2-016F-A54E-AB0D-7DE50885EE90}" type="datetimeFigureOut">
              <a:rPr lang="en-US" smtClean="0"/>
              <a:t>9/17/17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C8338-64DA-DC45-9BE8-0198E5D587FF}" type="slidenum">
              <a:rPr lang="en-US" smtClean="0"/>
              <a:t>‹#›</a:t>
            </a:fld>
            <a:endParaRPr lang="en-US"/>
          </a:p>
        </p:txBody>
      </p:sp>
    </p:spTree>
    <p:extLst>
      <p:ext uri="{BB962C8B-B14F-4D97-AF65-F5344CB8AC3E}">
        <p14:creationId xmlns:p14="http://schemas.microsoft.com/office/powerpoint/2010/main" val="20371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1832B2-016F-A54E-AB0D-7DE50885EE90}" type="datetimeFigureOut">
              <a:rPr lang="en-US" smtClean="0"/>
              <a:t>9/17/17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C8338-64DA-DC45-9BE8-0198E5D587FF}" type="slidenum">
              <a:rPr lang="en-US" smtClean="0"/>
              <a:t>‹#›</a:t>
            </a:fld>
            <a:endParaRPr lang="en-US"/>
          </a:p>
        </p:txBody>
      </p:sp>
    </p:spTree>
    <p:extLst>
      <p:ext uri="{BB962C8B-B14F-4D97-AF65-F5344CB8AC3E}">
        <p14:creationId xmlns:p14="http://schemas.microsoft.com/office/powerpoint/2010/main" val="418634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832B2-016F-A54E-AB0D-7DE50885EE90}" type="datetimeFigureOut">
              <a:rPr lang="en-US" smtClean="0"/>
              <a:t>9/17/17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C8338-64DA-DC45-9BE8-0198E5D587FF}" type="slidenum">
              <a:rPr lang="en-US" smtClean="0"/>
              <a:t>‹#›</a:t>
            </a:fld>
            <a:endParaRPr lang="en-US"/>
          </a:p>
        </p:txBody>
      </p:sp>
    </p:spTree>
    <p:extLst>
      <p:ext uri="{BB962C8B-B14F-4D97-AF65-F5344CB8AC3E}">
        <p14:creationId xmlns:p14="http://schemas.microsoft.com/office/powerpoint/2010/main" val="371429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832B2-016F-A54E-AB0D-7DE50885EE90}"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C8338-64DA-DC45-9BE8-0198E5D587FF}" type="slidenum">
              <a:rPr lang="en-US" smtClean="0"/>
              <a:t>‹#›</a:t>
            </a:fld>
            <a:endParaRPr lang="en-US"/>
          </a:p>
        </p:txBody>
      </p:sp>
    </p:spTree>
    <p:extLst>
      <p:ext uri="{BB962C8B-B14F-4D97-AF65-F5344CB8AC3E}">
        <p14:creationId xmlns:p14="http://schemas.microsoft.com/office/powerpoint/2010/main" val="91477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832B2-016F-A54E-AB0D-7DE50885EE90}"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C8338-64DA-DC45-9BE8-0198E5D587FF}" type="slidenum">
              <a:rPr lang="en-US" smtClean="0"/>
              <a:t>‹#›</a:t>
            </a:fld>
            <a:endParaRPr lang="en-US"/>
          </a:p>
        </p:txBody>
      </p:sp>
    </p:spTree>
    <p:extLst>
      <p:ext uri="{BB962C8B-B14F-4D97-AF65-F5344CB8AC3E}">
        <p14:creationId xmlns:p14="http://schemas.microsoft.com/office/powerpoint/2010/main" val="17678945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832B2-016F-A54E-AB0D-7DE50885EE90}" type="datetimeFigureOut">
              <a:rPr lang="en-US" smtClean="0"/>
              <a:t>9/17/17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C8338-64DA-DC45-9BE8-0198E5D587FF}" type="slidenum">
              <a:rPr lang="en-US" smtClean="0"/>
              <a:t>‹#›</a:t>
            </a:fld>
            <a:endParaRPr lang="en-US"/>
          </a:p>
        </p:txBody>
      </p:sp>
    </p:spTree>
    <p:extLst>
      <p:ext uri="{BB962C8B-B14F-4D97-AF65-F5344CB8AC3E}">
        <p14:creationId xmlns:p14="http://schemas.microsoft.com/office/powerpoint/2010/main" val="20192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19425"/>
            <a:ext cx="7772400" cy="1470025"/>
          </a:xfrm>
        </p:spPr>
        <p:txBody>
          <a:bodyPr>
            <a:normAutofit/>
          </a:bodyPr>
          <a:lstStyle/>
          <a:p>
            <a:r>
              <a:rPr lang="en-US" b="1" dirty="0" smtClean="0"/>
              <a:t> </a:t>
            </a:r>
            <a:r>
              <a:rPr lang="en-US" b="1" dirty="0"/>
              <a:t>Glyphosate in MMR: Does This Explain the Autism Link?</a:t>
            </a:r>
          </a:p>
        </p:txBody>
      </p:sp>
      <p:sp>
        <p:nvSpPr>
          <p:cNvPr id="3" name="Subtitle 2"/>
          <p:cNvSpPr>
            <a:spLocks noGrp="1"/>
          </p:cNvSpPr>
          <p:nvPr>
            <p:ph type="subTitle" idx="1"/>
          </p:nvPr>
        </p:nvSpPr>
        <p:spPr>
          <a:xfrm>
            <a:off x="-228600" y="4635500"/>
            <a:ext cx="4800600" cy="1752600"/>
          </a:xfrm>
        </p:spPr>
        <p:txBody>
          <a:bodyPr>
            <a:normAutofit/>
          </a:bodyPr>
          <a:lstStyle/>
          <a:p>
            <a:r>
              <a:rPr lang="en-US" dirty="0" smtClean="0">
                <a:solidFill>
                  <a:srgbClr val="000000"/>
                </a:solidFill>
              </a:rPr>
              <a:t>Stephanie Seneff</a:t>
            </a:r>
          </a:p>
          <a:p>
            <a:r>
              <a:rPr lang="en-US" dirty="0" smtClean="0">
                <a:solidFill>
                  <a:srgbClr val="000000"/>
                </a:solidFill>
              </a:rPr>
              <a:t>CSAIL, MIT</a:t>
            </a:r>
          </a:p>
          <a:p>
            <a:r>
              <a:rPr lang="en-US" dirty="0" smtClean="0">
                <a:solidFill>
                  <a:srgbClr val="000000"/>
                </a:solidFill>
              </a:rPr>
              <a:t>Tuesday, Sept. 19, 2017</a:t>
            </a:r>
            <a:endParaRPr lang="en-US" dirty="0">
              <a:solidFill>
                <a:srgbClr val="000000"/>
              </a:solidFill>
            </a:endParaRPr>
          </a:p>
        </p:txBody>
      </p:sp>
      <p:pic>
        <p:nvPicPr>
          <p:cNvPr id="4" name="Picture 3" descr="vaccinationbaby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011" y="244810"/>
            <a:ext cx="5388728" cy="2473515"/>
          </a:xfrm>
          <a:prstGeom prst="rect">
            <a:avLst/>
          </a:prstGeom>
        </p:spPr>
      </p:pic>
      <p:pic>
        <p:nvPicPr>
          <p:cNvPr id="5" name="Picture 4" descr="Glyphosat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635500"/>
            <a:ext cx="3810000" cy="1905000"/>
          </a:xfrm>
          <a:prstGeom prst="rect">
            <a:avLst/>
          </a:prstGeom>
        </p:spPr>
      </p:pic>
    </p:spTree>
    <p:extLst>
      <p:ext uri="{BB962C8B-B14F-4D97-AF65-F5344CB8AC3E}">
        <p14:creationId xmlns:p14="http://schemas.microsoft.com/office/powerpoint/2010/main" val="9315695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7533" y="2293540"/>
            <a:ext cx="7074811" cy="1754327"/>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 Glyphosate Affects </a:t>
            </a:r>
          </a:p>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the Gut Barrier</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877685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Glyphosate and the Gut</a:t>
            </a:r>
            <a:endParaRPr lang="en-US" b="1" dirty="0"/>
          </a:p>
        </p:txBody>
      </p:sp>
      <p:sp>
        <p:nvSpPr>
          <p:cNvPr id="3" name="Content Placeholder 2"/>
          <p:cNvSpPr>
            <a:spLocks noGrp="1"/>
          </p:cNvSpPr>
          <p:nvPr>
            <p:ph idx="1"/>
          </p:nvPr>
        </p:nvSpPr>
        <p:spPr>
          <a:xfrm>
            <a:off x="247815" y="1600200"/>
            <a:ext cx="8438985" cy="4525963"/>
          </a:xfrm>
        </p:spPr>
        <p:txBody>
          <a:bodyPr>
            <a:normAutofit/>
          </a:bodyPr>
          <a:lstStyle/>
          <a:p>
            <a:r>
              <a:rPr lang="en-US" dirty="0" smtClean="0"/>
              <a:t>Glyphosate has been found as a contaminant in digestive enzymes trypsin, pepsin and lipase</a:t>
            </a:r>
            <a:r>
              <a:rPr lang="en-US" dirty="0" smtClean="0">
                <a:solidFill>
                  <a:srgbClr val="FF0000"/>
                </a:solidFill>
              </a:rPr>
              <a:t>*</a:t>
            </a:r>
          </a:p>
          <a:p>
            <a:r>
              <a:rPr lang="en-US" dirty="0" smtClean="0"/>
              <a:t>Trypsin impairment prevents proteins like gluten in wheat from being digested</a:t>
            </a:r>
          </a:p>
          <a:p>
            <a:r>
              <a:rPr lang="en-US" dirty="0" smtClean="0"/>
              <a:t>Undigested proteins induce release of </a:t>
            </a:r>
            <a:r>
              <a:rPr lang="en-US" dirty="0" err="1" smtClean="0"/>
              <a:t>zonulin</a:t>
            </a:r>
            <a:r>
              <a:rPr lang="en-US" dirty="0" smtClean="0"/>
              <a:t> which opens up gut barrier</a:t>
            </a:r>
            <a:r>
              <a:rPr lang="en-US" dirty="0" smtClean="0">
                <a:solidFill>
                  <a:srgbClr val="FF0000"/>
                </a:solidFill>
              </a:rPr>
              <a:t>**</a:t>
            </a:r>
          </a:p>
          <a:p>
            <a:r>
              <a:rPr lang="en-US" dirty="0" err="1" smtClean="0"/>
              <a:t>Zonulin</a:t>
            </a:r>
            <a:r>
              <a:rPr lang="en-US" dirty="0" smtClean="0"/>
              <a:t> lingers because trypsin is defective</a:t>
            </a:r>
            <a:endParaRPr lang="en-US" dirty="0"/>
          </a:p>
        </p:txBody>
      </p:sp>
      <p:sp>
        <p:nvSpPr>
          <p:cNvPr id="4" name="TextBox 3"/>
          <p:cNvSpPr txBox="1"/>
          <p:nvPr/>
        </p:nvSpPr>
        <p:spPr>
          <a:xfrm>
            <a:off x="2106797" y="5828303"/>
            <a:ext cx="7037203" cy="830997"/>
          </a:xfrm>
          <a:prstGeom prst="rect">
            <a:avLst/>
          </a:prstGeom>
          <a:noFill/>
        </p:spPr>
        <p:txBody>
          <a:bodyPr wrap="none" rtlCol="0">
            <a:spAutoFit/>
          </a:bodyPr>
          <a:lstStyle/>
          <a:p>
            <a:r>
              <a:rPr lang="en-US" sz="2400" dirty="0">
                <a:solidFill>
                  <a:srgbClr val="FF0000"/>
                </a:solidFill>
              </a:rPr>
              <a:t>*</a:t>
            </a:r>
            <a:r>
              <a:rPr lang="en-US" sz="2400" dirty="0"/>
              <a:t>A </a:t>
            </a:r>
            <a:r>
              <a:rPr lang="en-US" sz="2400" dirty="0" err="1"/>
              <a:t>Samsel</a:t>
            </a:r>
            <a:r>
              <a:rPr lang="en-US" sz="2400" dirty="0"/>
              <a:t> and S Seneff. J </a:t>
            </a:r>
            <a:r>
              <a:rPr lang="en-US" sz="2400" dirty="0" err="1"/>
              <a:t>Biol</a:t>
            </a:r>
            <a:r>
              <a:rPr lang="en-US" sz="2400" dirty="0"/>
              <a:t> </a:t>
            </a:r>
            <a:r>
              <a:rPr lang="en-US" sz="2400" dirty="0" err="1"/>
              <a:t>Phys</a:t>
            </a:r>
            <a:r>
              <a:rPr lang="en-US" sz="2400" dirty="0"/>
              <a:t> </a:t>
            </a:r>
            <a:r>
              <a:rPr lang="en-US" sz="2400" dirty="0" err="1"/>
              <a:t>Chem</a:t>
            </a:r>
            <a:r>
              <a:rPr lang="en-US" sz="2400" dirty="0"/>
              <a:t> 2017;17:8-</a:t>
            </a:r>
            <a:r>
              <a:rPr lang="en-US" sz="2400" dirty="0" smtClean="0"/>
              <a:t>32</a:t>
            </a:r>
          </a:p>
          <a:p>
            <a:r>
              <a:rPr lang="en-US" sz="2400" dirty="0">
                <a:solidFill>
                  <a:srgbClr val="FF0000"/>
                </a:solidFill>
              </a:rPr>
              <a:t>** </a:t>
            </a:r>
            <a:r>
              <a:rPr lang="en-US" sz="2400" dirty="0"/>
              <a:t>JJ </a:t>
            </a:r>
            <a:r>
              <a:rPr lang="en-US" sz="2400" dirty="0" err="1"/>
              <a:t>Gildea</a:t>
            </a:r>
            <a:r>
              <a:rPr lang="en-US" sz="2400" dirty="0"/>
              <a:t> et al. J </a:t>
            </a:r>
            <a:r>
              <a:rPr lang="en-US" sz="2400" dirty="0" err="1"/>
              <a:t>Clin</a:t>
            </a:r>
            <a:r>
              <a:rPr lang="en-US" sz="2400" dirty="0"/>
              <a:t> </a:t>
            </a:r>
            <a:r>
              <a:rPr lang="en-US" sz="2400" dirty="0" err="1"/>
              <a:t>Nutr</a:t>
            </a:r>
            <a:r>
              <a:rPr lang="en-US" sz="2400" dirty="0"/>
              <a:t> Diet. 2017, 3:1.</a:t>
            </a:r>
          </a:p>
        </p:txBody>
      </p:sp>
    </p:spTree>
    <p:extLst>
      <p:ext uri="{BB962C8B-B14F-4D97-AF65-F5344CB8AC3E}">
        <p14:creationId xmlns:p14="http://schemas.microsoft.com/office/powerpoint/2010/main" val="10530850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8" y="-94001"/>
            <a:ext cx="8229600" cy="1143000"/>
          </a:xfrm>
        </p:spPr>
        <p:txBody>
          <a:bodyPr/>
          <a:lstStyle/>
          <a:p>
            <a:pPr defTabSz="120650"/>
            <a:r>
              <a:rPr lang="en-US" b="1" dirty="0" smtClean="0"/>
              <a:t>A</a:t>
            </a:r>
            <a:r>
              <a:rPr lang="en-US" dirty="0" smtClean="0"/>
              <a:t> </a:t>
            </a:r>
            <a:r>
              <a:rPr lang="en-US" b="1" dirty="0" smtClean="0"/>
              <a:t>Scenario</a:t>
            </a:r>
            <a:endParaRPr lang="en-US" b="1" dirty="0"/>
          </a:p>
        </p:txBody>
      </p:sp>
      <p:pic>
        <p:nvPicPr>
          <p:cNvPr id="5" name="Picture 4" descr="Gut-Br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48" y="1285356"/>
            <a:ext cx="9144000" cy="4380776"/>
          </a:xfrm>
          <a:prstGeom prst="rect">
            <a:avLst/>
          </a:prstGeom>
        </p:spPr>
      </p:pic>
      <p:sp>
        <p:nvSpPr>
          <p:cNvPr id="14" name="TextBox 13"/>
          <p:cNvSpPr txBox="1"/>
          <p:nvPr/>
        </p:nvSpPr>
        <p:spPr>
          <a:xfrm>
            <a:off x="4638841" y="2676176"/>
            <a:ext cx="1117463" cy="461665"/>
          </a:xfrm>
          <a:prstGeom prst="rect">
            <a:avLst/>
          </a:prstGeom>
          <a:solidFill>
            <a:srgbClr val="FFFFFF"/>
          </a:solidFill>
          <a:ln>
            <a:solidFill>
              <a:srgbClr val="000000"/>
            </a:solidFill>
          </a:ln>
        </p:spPr>
        <p:txBody>
          <a:bodyPr wrap="none" rtlCol="0">
            <a:spAutoFit/>
          </a:bodyPr>
          <a:lstStyle/>
          <a:p>
            <a:r>
              <a:rPr lang="en-US" sz="2400" dirty="0" err="1" smtClean="0"/>
              <a:t>Zonulin</a:t>
            </a:r>
            <a:endParaRPr lang="en-US" sz="2400" dirty="0"/>
          </a:p>
        </p:txBody>
      </p:sp>
      <p:sp>
        <p:nvSpPr>
          <p:cNvPr id="16" name="TextBox 15"/>
          <p:cNvSpPr txBox="1"/>
          <p:nvPr/>
        </p:nvSpPr>
        <p:spPr>
          <a:xfrm>
            <a:off x="6236345" y="2907008"/>
            <a:ext cx="2320918" cy="461665"/>
          </a:xfrm>
          <a:prstGeom prst="rect">
            <a:avLst/>
          </a:prstGeom>
          <a:solidFill>
            <a:srgbClr val="FFFFFF"/>
          </a:solidFill>
          <a:ln>
            <a:solidFill>
              <a:srgbClr val="000000"/>
            </a:solidFill>
          </a:ln>
        </p:spPr>
        <p:txBody>
          <a:bodyPr wrap="none" rtlCol="0">
            <a:spAutoFit/>
          </a:bodyPr>
          <a:lstStyle/>
          <a:p>
            <a:r>
              <a:rPr lang="en-US" sz="2400" dirty="0" smtClean="0"/>
              <a:t>Trypsin defective</a:t>
            </a:r>
            <a:endParaRPr lang="en-US" sz="2400" dirty="0"/>
          </a:p>
        </p:txBody>
      </p:sp>
      <p:sp>
        <p:nvSpPr>
          <p:cNvPr id="17" name="TextBox 16"/>
          <p:cNvSpPr txBox="1"/>
          <p:nvPr/>
        </p:nvSpPr>
        <p:spPr>
          <a:xfrm>
            <a:off x="6303371" y="3545849"/>
            <a:ext cx="2253892" cy="461665"/>
          </a:xfrm>
          <a:prstGeom prst="rect">
            <a:avLst/>
          </a:prstGeom>
          <a:solidFill>
            <a:srgbClr val="FFFFFF"/>
          </a:solidFill>
          <a:ln>
            <a:solidFill>
              <a:srgbClr val="000000"/>
            </a:solidFill>
          </a:ln>
        </p:spPr>
        <p:txBody>
          <a:bodyPr wrap="none" rtlCol="0">
            <a:spAutoFit/>
          </a:bodyPr>
          <a:lstStyle/>
          <a:p>
            <a:r>
              <a:rPr lang="en-US" sz="2400" dirty="0" err="1" smtClean="0"/>
              <a:t>Zonulin</a:t>
            </a:r>
            <a:r>
              <a:rPr lang="en-US" sz="2400" dirty="0" smtClean="0"/>
              <a:t> released</a:t>
            </a:r>
            <a:endParaRPr lang="en-US" sz="2400" dirty="0"/>
          </a:p>
        </p:txBody>
      </p:sp>
      <p:sp>
        <p:nvSpPr>
          <p:cNvPr id="18" name="TextBox 17"/>
          <p:cNvSpPr txBox="1"/>
          <p:nvPr/>
        </p:nvSpPr>
        <p:spPr>
          <a:xfrm>
            <a:off x="6455771" y="4273091"/>
            <a:ext cx="1818226" cy="461665"/>
          </a:xfrm>
          <a:prstGeom prst="rect">
            <a:avLst/>
          </a:prstGeom>
          <a:solidFill>
            <a:srgbClr val="FFFFFF"/>
          </a:solidFill>
          <a:ln>
            <a:solidFill>
              <a:srgbClr val="000000"/>
            </a:solidFill>
          </a:ln>
        </p:spPr>
        <p:txBody>
          <a:bodyPr wrap="none" rtlCol="0">
            <a:spAutoFit/>
          </a:bodyPr>
          <a:lstStyle/>
          <a:p>
            <a:r>
              <a:rPr lang="en-US" sz="2400" dirty="0" smtClean="0"/>
              <a:t>Leaky barrier</a:t>
            </a:r>
            <a:endParaRPr lang="en-US" sz="2400" dirty="0"/>
          </a:p>
        </p:txBody>
      </p:sp>
      <p:sp>
        <p:nvSpPr>
          <p:cNvPr id="19" name="TextBox 18"/>
          <p:cNvSpPr txBox="1"/>
          <p:nvPr/>
        </p:nvSpPr>
        <p:spPr>
          <a:xfrm>
            <a:off x="4638841" y="4042258"/>
            <a:ext cx="1061559" cy="461665"/>
          </a:xfrm>
          <a:prstGeom prst="rect">
            <a:avLst/>
          </a:prstGeom>
          <a:solidFill>
            <a:srgbClr val="FFFFFF"/>
          </a:solidFill>
          <a:ln>
            <a:solidFill>
              <a:srgbClr val="000000"/>
            </a:solidFill>
          </a:ln>
        </p:spPr>
        <p:txBody>
          <a:bodyPr wrap="none" rtlCol="0">
            <a:spAutoFit/>
          </a:bodyPr>
          <a:lstStyle/>
          <a:p>
            <a:r>
              <a:rPr lang="en-US" sz="2400" dirty="0" err="1" smtClean="0"/>
              <a:t>Gliadin</a:t>
            </a:r>
            <a:endParaRPr lang="en-US" sz="2400" dirty="0"/>
          </a:p>
        </p:txBody>
      </p:sp>
      <p:sp>
        <p:nvSpPr>
          <p:cNvPr id="20" name="TextBox 19"/>
          <p:cNvSpPr txBox="1"/>
          <p:nvPr/>
        </p:nvSpPr>
        <p:spPr>
          <a:xfrm>
            <a:off x="1322114" y="2708973"/>
            <a:ext cx="2536572" cy="461665"/>
          </a:xfrm>
          <a:prstGeom prst="rect">
            <a:avLst/>
          </a:prstGeom>
          <a:solidFill>
            <a:srgbClr val="FFFFFF"/>
          </a:solidFill>
          <a:ln>
            <a:solidFill>
              <a:srgbClr val="000000"/>
            </a:solidFill>
          </a:ln>
        </p:spPr>
        <p:txBody>
          <a:bodyPr wrap="none" rtlCol="0">
            <a:spAutoFit/>
          </a:bodyPr>
          <a:lstStyle/>
          <a:p>
            <a:r>
              <a:rPr lang="en-US" sz="2400" dirty="0" smtClean="0"/>
              <a:t>Leaky brain barrier</a:t>
            </a:r>
            <a:endParaRPr lang="en-US" sz="2400" dirty="0"/>
          </a:p>
        </p:txBody>
      </p:sp>
      <p:pic>
        <p:nvPicPr>
          <p:cNvPr id="21" name="Picture 20" descr="bre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350" y="452433"/>
            <a:ext cx="1590841" cy="1193131"/>
          </a:xfrm>
          <a:prstGeom prst="rect">
            <a:avLst/>
          </a:prstGeom>
        </p:spPr>
      </p:pic>
      <p:sp>
        <p:nvSpPr>
          <p:cNvPr id="15" name="TextBox 14"/>
          <p:cNvSpPr txBox="1"/>
          <p:nvPr/>
        </p:nvSpPr>
        <p:spPr>
          <a:xfrm>
            <a:off x="6281670" y="452433"/>
            <a:ext cx="2755382" cy="461665"/>
          </a:xfrm>
          <a:prstGeom prst="rect">
            <a:avLst/>
          </a:prstGeom>
          <a:solidFill>
            <a:srgbClr val="FFFFFF"/>
          </a:solidFill>
          <a:ln>
            <a:solidFill>
              <a:srgbClr val="000000"/>
            </a:solidFill>
          </a:ln>
        </p:spPr>
        <p:txBody>
          <a:bodyPr wrap="none" rtlCol="0">
            <a:spAutoFit/>
          </a:bodyPr>
          <a:lstStyle/>
          <a:p>
            <a:r>
              <a:rPr lang="en-US" sz="2400" dirty="0" smtClean="0"/>
              <a:t>Glyphosate in wheat</a:t>
            </a:r>
            <a:endParaRPr lang="en-US" sz="2400" dirty="0"/>
          </a:p>
        </p:txBody>
      </p:sp>
      <p:sp>
        <p:nvSpPr>
          <p:cNvPr id="22" name="TextBox 21"/>
          <p:cNvSpPr txBox="1"/>
          <p:nvPr/>
        </p:nvSpPr>
        <p:spPr>
          <a:xfrm>
            <a:off x="1322114" y="3377043"/>
            <a:ext cx="2825112" cy="461665"/>
          </a:xfrm>
          <a:prstGeom prst="rect">
            <a:avLst/>
          </a:prstGeom>
          <a:solidFill>
            <a:srgbClr val="FFFFFF"/>
          </a:solidFill>
          <a:ln>
            <a:solidFill>
              <a:srgbClr val="000000"/>
            </a:solidFill>
          </a:ln>
        </p:spPr>
        <p:txBody>
          <a:bodyPr wrap="none" rtlCol="0">
            <a:spAutoFit/>
          </a:bodyPr>
          <a:lstStyle/>
          <a:p>
            <a:r>
              <a:rPr lang="en-US" sz="2400" dirty="0" smtClean="0"/>
              <a:t>Autoimmune disease</a:t>
            </a:r>
            <a:endParaRPr lang="en-US" sz="2400" dirty="0"/>
          </a:p>
        </p:txBody>
      </p:sp>
      <p:grpSp>
        <p:nvGrpSpPr>
          <p:cNvPr id="25" name="Group 24"/>
          <p:cNvGrpSpPr/>
          <p:nvPr/>
        </p:nvGrpSpPr>
        <p:grpSpPr>
          <a:xfrm>
            <a:off x="4505157" y="3237479"/>
            <a:ext cx="1430421" cy="668070"/>
            <a:chOff x="4505157" y="3237479"/>
            <a:chExt cx="1430421" cy="668070"/>
          </a:xfrm>
        </p:grpSpPr>
        <p:sp>
          <p:nvSpPr>
            <p:cNvPr id="24" name="Rectangle 23"/>
            <p:cNvSpPr/>
            <p:nvPr/>
          </p:nvSpPr>
          <p:spPr>
            <a:xfrm>
              <a:off x="4505157" y="3237479"/>
              <a:ext cx="1430421" cy="66807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a:off x="4505157" y="3237479"/>
              <a:ext cx="1430421" cy="668070"/>
            </a:xfrm>
            <a:prstGeom prst="leftArrow">
              <a:avLst/>
            </a:prstGeom>
            <a:solidFill>
              <a:srgbClr val="FFFFFF"/>
            </a:solid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5416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15"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t>
            </a:r>
            <a:r>
              <a:rPr lang="en-US" b="1" dirty="0"/>
              <a:t>i</a:t>
            </a:r>
            <a:r>
              <a:rPr lang="en-US" b="1" dirty="0" smtClean="0"/>
              <a:t>f </a:t>
            </a:r>
            <a:r>
              <a:rPr lang="en-US" b="1" dirty="0"/>
              <a:t>g</a:t>
            </a:r>
            <a:r>
              <a:rPr lang="en-US" b="1" dirty="0" smtClean="0"/>
              <a:t>lyphosate could </a:t>
            </a:r>
            <a:r>
              <a:rPr lang="en-US" b="1" dirty="0"/>
              <a:t>i</a:t>
            </a:r>
            <a:r>
              <a:rPr lang="en-US" b="1" dirty="0" smtClean="0"/>
              <a:t>nsert </a:t>
            </a:r>
            <a:r>
              <a:rPr lang="en-US" b="1" dirty="0"/>
              <a:t>i</a:t>
            </a:r>
            <a:r>
              <a:rPr lang="en-US" b="1" dirty="0" smtClean="0"/>
              <a:t>tself </a:t>
            </a:r>
            <a:r>
              <a:rPr lang="en-US" b="1" dirty="0"/>
              <a:t>i</a:t>
            </a:r>
            <a:r>
              <a:rPr lang="en-US" b="1" dirty="0" smtClean="0"/>
              <a:t>nto </a:t>
            </a:r>
            <a:r>
              <a:rPr lang="en-US" b="1" dirty="0"/>
              <a:t>p</a:t>
            </a:r>
            <a:r>
              <a:rPr lang="en-US" b="1" dirty="0" smtClean="0"/>
              <a:t>rotein </a:t>
            </a:r>
            <a:r>
              <a:rPr lang="en-US" b="1" dirty="0"/>
              <a:t>s</a:t>
            </a:r>
            <a:r>
              <a:rPr lang="en-US" b="1" dirty="0" smtClean="0"/>
              <a:t>ynthesis </a:t>
            </a:r>
            <a:r>
              <a:rPr lang="en-US" b="1" dirty="0" smtClean="0"/>
              <a:t>by mistake???</a:t>
            </a:r>
            <a:endParaRPr lang="en-US" b="1" dirty="0"/>
          </a:p>
        </p:txBody>
      </p:sp>
      <p:sp>
        <p:nvSpPr>
          <p:cNvPr id="5" name="Rectangle 4"/>
          <p:cNvSpPr/>
          <p:nvPr/>
        </p:nvSpPr>
        <p:spPr>
          <a:xfrm>
            <a:off x="4402648" y="41169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92115" y="40915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64649" y="406399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20249" y="408304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75849" y="4099979"/>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10507" y="3555996"/>
            <a:ext cx="607859" cy="369332"/>
          </a:xfrm>
          <a:prstGeom prst="rect">
            <a:avLst/>
          </a:prstGeom>
          <a:solidFill>
            <a:srgbClr val="FFFFFF"/>
          </a:solidFill>
        </p:spPr>
        <p:txBody>
          <a:bodyPr wrap="none" rtlCol="0">
            <a:spAutoFit/>
          </a:bodyPr>
          <a:lstStyle/>
          <a:p>
            <a:r>
              <a:rPr lang="en-US" dirty="0" smtClean="0"/>
              <a:t>GGC</a:t>
            </a:r>
            <a:endParaRPr lang="en-US" dirty="0"/>
          </a:p>
        </p:txBody>
      </p:sp>
      <p:pic>
        <p:nvPicPr>
          <p:cNvPr id="11" name="Picture 10"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198" y="1650067"/>
            <a:ext cx="2374900" cy="1739900"/>
          </a:xfrm>
          <a:prstGeom prst="rect">
            <a:avLst/>
          </a:prstGeom>
        </p:spPr>
      </p:pic>
      <p:sp>
        <p:nvSpPr>
          <p:cNvPr id="12" name="TextBox 11"/>
          <p:cNvSpPr txBox="1"/>
          <p:nvPr/>
        </p:nvSpPr>
        <p:spPr>
          <a:xfrm>
            <a:off x="3418774" y="3965597"/>
            <a:ext cx="776963" cy="369332"/>
          </a:xfrm>
          <a:prstGeom prst="rect">
            <a:avLst/>
          </a:prstGeom>
          <a:solidFill>
            <a:srgbClr val="FFFFFF"/>
          </a:solidFill>
        </p:spPr>
        <p:txBody>
          <a:bodyPr wrap="none" rtlCol="0">
            <a:spAutoFit/>
          </a:bodyPr>
          <a:lstStyle/>
          <a:p>
            <a:r>
              <a:rPr lang="en-US" dirty="0" smtClean="0"/>
              <a:t>mRNA</a:t>
            </a:r>
            <a:endParaRPr lang="en-US" dirty="0"/>
          </a:p>
        </p:txBody>
      </p:sp>
      <p:cxnSp>
        <p:nvCxnSpPr>
          <p:cNvPr id="15" name="Straight Arrow Connector 14"/>
          <p:cNvCxnSpPr>
            <a:stCxn id="10" idx="2"/>
          </p:cNvCxnSpPr>
          <p:nvPr/>
        </p:nvCxnSpPr>
        <p:spPr>
          <a:xfrm>
            <a:off x="5314437" y="3925328"/>
            <a:ext cx="28012" cy="291068"/>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349659" y="2395547"/>
            <a:ext cx="1549222" cy="461665"/>
          </a:xfrm>
          <a:prstGeom prst="rect">
            <a:avLst/>
          </a:prstGeom>
          <a:solidFill>
            <a:srgbClr val="FFFFFF"/>
          </a:solidFill>
        </p:spPr>
        <p:txBody>
          <a:bodyPr wrap="none" rtlCol="0">
            <a:spAutoFit/>
          </a:bodyPr>
          <a:lstStyle/>
          <a:p>
            <a:r>
              <a:rPr lang="en-US" sz="2400" dirty="0" smtClean="0"/>
              <a:t>glyphosate</a:t>
            </a:r>
            <a:endParaRPr lang="en-US" sz="2400" dirty="0"/>
          </a:p>
        </p:txBody>
      </p:sp>
      <p:sp>
        <p:nvSpPr>
          <p:cNvPr id="43" name="TextBox 42"/>
          <p:cNvSpPr txBox="1"/>
          <p:nvPr/>
        </p:nvSpPr>
        <p:spPr>
          <a:xfrm>
            <a:off x="3898881" y="4552430"/>
            <a:ext cx="892154" cy="369332"/>
          </a:xfrm>
          <a:prstGeom prst="rect">
            <a:avLst/>
          </a:prstGeom>
          <a:noFill/>
          <a:ln>
            <a:solidFill>
              <a:schemeClr val="tx1"/>
            </a:solidFill>
          </a:ln>
        </p:spPr>
        <p:txBody>
          <a:bodyPr wrap="none" rtlCol="0">
            <a:spAutoFit/>
          </a:bodyPr>
          <a:lstStyle/>
          <a:p>
            <a:r>
              <a:rPr lang="en-US" dirty="0" smtClean="0"/>
              <a:t>Alanine</a:t>
            </a:r>
            <a:endParaRPr lang="en-US" dirty="0"/>
          </a:p>
        </p:txBody>
      </p:sp>
      <p:sp>
        <p:nvSpPr>
          <p:cNvPr id="44" name="TextBox 43"/>
          <p:cNvSpPr txBox="1"/>
          <p:nvPr/>
        </p:nvSpPr>
        <p:spPr>
          <a:xfrm>
            <a:off x="4916528" y="4564614"/>
            <a:ext cx="848196" cy="369332"/>
          </a:xfrm>
          <a:prstGeom prst="rect">
            <a:avLst/>
          </a:prstGeom>
          <a:noFill/>
          <a:ln>
            <a:solidFill>
              <a:schemeClr val="tx1"/>
            </a:solidFill>
          </a:ln>
        </p:spPr>
        <p:txBody>
          <a:bodyPr wrap="none" rtlCol="0">
            <a:spAutoFit/>
          </a:bodyPr>
          <a:lstStyle/>
          <a:p>
            <a:r>
              <a:rPr lang="en-US" dirty="0" err="1" smtClean="0"/>
              <a:t>Proline</a:t>
            </a:r>
            <a:endParaRPr lang="en-US" dirty="0"/>
          </a:p>
        </p:txBody>
      </p:sp>
      <p:sp>
        <p:nvSpPr>
          <p:cNvPr id="45" name="TextBox 44"/>
          <p:cNvSpPr txBox="1"/>
          <p:nvPr/>
        </p:nvSpPr>
        <p:spPr>
          <a:xfrm>
            <a:off x="2560997" y="4545564"/>
            <a:ext cx="1245052" cy="369332"/>
          </a:xfrm>
          <a:prstGeom prst="rect">
            <a:avLst/>
          </a:prstGeom>
          <a:noFill/>
          <a:ln>
            <a:solidFill>
              <a:schemeClr val="tx1"/>
            </a:solidFill>
          </a:ln>
        </p:spPr>
        <p:txBody>
          <a:bodyPr wrap="none" rtlCol="0">
            <a:spAutoFit/>
          </a:bodyPr>
          <a:lstStyle/>
          <a:p>
            <a:r>
              <a:rPr lang="en-US" dirty="0" smtClean="0"/>
              <a:t>Glyphosate</a:t>
            </a:r>
            <a:endParaRPr lang="en-US" dirty="0"/>
          </a:p>
        </p:txBody>
      </p:sp>
      <p:sp>
        <p:nvSpPr>
          <p:cNvPr id="46" name="Freeform 45"/>
          <p:cNvSpPr/>
          <p:nvPr/>
        </p:nvSpPr>
        <p:spPr>
          <a:xfrm>
            <a:off x="2759431" y="3155946"/>
            <a:ext cx="637800" cy="1289050"/>
          </a:xfrm>
          <a:custGeom>
            <a:avLst/>
            <a:gdLst>
              <a:gd name="connsiteX0" fmla="*/ 637800 w 637800"/>
              <a:gd name="connsiteY0" fmla="*/ 0 h 1289050"/>
              <a:gd name="connsiteX1" fmla="*/ 2800 w 637800"/>
              <a:gd name="connsiteY1" fmla="*/ 552450 h 1289050"/>
              <a:gd name="connsiteX2" fmla="*/ 390150 w 637800"/>
              <a:gd name="connsiteY2" fmla="*/ 1289050 h 1289050"/>
            </a:gdLst>
            <a:ahLst/>
            <a:cxnLst>
              <a:cxn ang="0">
                <a:pos x="connsiteX0" y="connsiteY0"/>
              </a:cxn>
              <a:cxn ang="0">
                <a:pos x="connsiteX1" y="connsiteY1"/>
              </a:cxn>
              <a:cxn ang="0">
                <a:pos x="connsiteX2" y="connsiteY2"/>
              </a:cxn>
            </a:cxnLst>
            <a:rect l="l" t="t" r="r" b="b"/>
            <a:pathLst>
              <a:path w="637800" h="1289050">
                <a:moveTo>
                  <a:pt x="637800" y="0"/>
                </a:moveTo>
                <a:cubicBezTo>
                  <a:pt x="340937" y="168804"/>
                  <a:pt x="44075" y="337608"/>
                  <a:pt x="2800" y="552450"/>
                </a:cubicBezTo>
                <a:cubicBezTo>
                  <a:pt x="-38475" y="767292"/>
                  <a:pt x="390150" y="1289050"/>
                  <a:pt x="390150" y="1289050"/>
                </a:cubicBez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Content Placeholder 46"/>
          <p:cNvSpPr>
            <a:spLocks noGrp="1"/>
          </p:cNvSpPr>
          <p:nvPr>
            <p:ph idx="1"/>
          </p:nvPr>
        </p:nvSpPr>
        <p:spPr>
          <a:xfrm>
            <a:off x="602174" y="5216190"/>
            <a:ext cx="8229600" cy="1003281"/>
          </a:xfrm>
        </p:spPr>
        <p:txBody>
          <a:bodyPr>
            <a:normAutofit lnSpcReduction="10000"/>
          </a:bodyPr>
          <a:lstStyle/>
          <a:p>
            <a:pPr marL="0" indent="0" algn="ctr">
              <a:buNone/>
            </a:pPr>
            <a:r>
              <a:rPr lang="en-US" dirty="0" smtClean="0"/>
              <a:t>Any proteins with conserved glycine residues are likely to be affected in a major way</a:t>
            </a:r>
            <a:endParaRPr lang="en-US" dirty="0"/>
          </a:p>
        </p:txBody>
      </p:sp>
      <p:sp>
        <p:nvSpPr>
          <p:cNvPr id="48" name="TextBox 47"/>
          <p:cNvSpPr txBox="1"/>
          <p:nvPr/>
        </p:nvSpPr>
        <p:spPr>
          <a:xfrm>
            <a:off x="5875849" y="4378122"/>
            <a:ext cx="634734" cy="523220"/>
          </a:xfrm>
          <a:prstGeom prst="rect">
            <a:avLst/>
          </a:prstGeom>
          <a:noFill/>
        </p:spPr>
        <p:txBody>
          <a:bodyPr wrap="none" rtlCol="0">
            <a:spAutoFit/>
          </a:bodyPr>
          <a:lstStyle/>
          <a:p>
            <a:r>
              <a:rPr lang="en-US" sz="2800" b="1" dirty="0" smtClean="0"/>
              <a:t>. . .</a:t>
            </a:r>
            <a:endParaRPr lang="en-US" sz="2800" b="1" dirty="0"/>
          </a:p>
        </p:txBody>
      </p:sp>
      <p:sp>
        <p:nvSpPr>
          <p:cNvPr id="49" name="TextBox 48"/>
          <p:cNvSpPr txBox="1"/>
          <p:nvPr/>
        </p:nvSpPr>
        <p:spPr>
          <a:xfrm>
            <a:off x="6231449" y="3903071"/>
            <a:ext cx="634734" cy="523220"/>
          </a:xfrm>
          <a:prstGeom prst="rect">
            <a:avLst/>
          </a:prstGeom>
          <a:noFill/>
        </p:spPr>
        <p:txBody>
          <a:bodyPr wrap="none" rtlCol="0">
            <a:spAutoFit/>
          </a:bodyPr>
          <a:lstStyle/>
          <a:p>
            <a:r>
              <a:rPr lang="en-US" sz="2800" b="1" dirty="0" smtClean="0"/>
              <a:t>. . .</a:t>
            </a:r>
            <a:endParaRPr lang="en-US" sz="2800" b="1" dirty="0"/>
          </a:p>
        </p:txBody>
      </p:sp>
      <p:grpSp>
        <p:nvGrpSpPr>
          <p:cNvPr id="51" name="Group 50"/>
          <p:cNvGrpSpPr/>
          <p:nvPr/>
        </p:nvGrpSpPr>
        <p:grpSpPr>
          <a:xfrm>
            <a:off x="4348674" y="2926125"/>
            <a:ext cx="993775" cy="822539"/>
            <a:chOff x="4348674" y="2926125"/>
            <a:chExt cx="993775" cy="822539"/>
          </a:xfrm>
        </p:grpSpPr>
        <p:sp>
          <p:nvSpPr>
            <p:cNvPr id="21" name="Freeform 20"/>
            <p:cNvSpPr/>
            <p:nvPr/>
          </p:nvSpPr>
          <p:spPr>
            <a:xfrm>
              <a:off x="4348674" y="2926125"/>
              <a:ext cx="558800" cy="555839"/>
            </a:xfrm>
            <a:custGeom>
              <a:avLst/>
              <a:gdLst>
                <a:gd name="connsiteX0" fmla="*/ 25400 w 558800"/>
                <a:gd name="connsiteY0" fmla="*/ 9975 h 555839"/>
                <a:gd name="connsiteX1" fmla="*/ 0 w 558800"/>
                <a:gd name="connsiteY1" fmla="*/ 86175 h 555839"/>
                <a:gd name="connsiteX2" fmla="*/ 25400 w 558800"/>
                <a:gd name="connsiteY2" fmla="*/ 187775 h 555839"/>
                <a:gd name="connsiteX3" fmla="*/ 76200 w 558800"/>
                <a:gd name="connsiteY3" fmla="*/ 257625 h 555839"/>
                <a:gd name="connsiteX4" fmla="*/ 82550 w 558800"/>
                <a:gd name="connsiteY4" fmla="*/ 340175 h 555839"/>
                <a:gd name="connsiteX5" fmla="*/ 50800 w 558800"/>
                <a:gd name="connsiteY5" fmla="*/ 448125 h 555839"/>
                <a:gd name="connsiteX6" fmla="*/ 57150 w 558800"/>
                <a:gd name="connsiteY6" fmla="*/ 537025 h 555839"/>
                <a:gd name="connsiteX7" fmla="*/ 127000 w 558800"/>
                <a:gd name="connsiteY7" fmla="*/ 549725 h 555839"/>
                <a:gd name="connsiteX8" fmla="*/ 254000 w 558800"/>
                <a:gd name="connsiteY8" fmla="*/ 460825 h 555839"/>
                <a:gd name="connsiteX9" fmla="*/ 393700 w 558800"/>
                <a:gd name="connsiteY9" fmla="*/ 283025 h 555839"/>
                <a:gd name="connsiteX10" fmla="*/ 520700 w 558800"/>
                <a:gd name="connsiteY10" fmla="*/ 156025 h 555839"/>
                <a:gd name="connsiteX11" fmla="*/ 558800 w 558800"/>
                <a:gd name="connsiteY11" fmla="*/ 73475 h 555839"/>
                <a:gd name="connsiteX12" fmla="*/ 520700 w 558800"/>
                <a:gd name="connsiteY12" fmla="*/ 3625 h 555839"/>
                <a:gd name="connsiteX13" fmla="*/ 425450 w 558800"/>
                <a:gd name="connsiteY13" fmla="*/ 22675 h 555839"/>
                <a:gd name="connsiteX14" fmla="*/ 304800 w 558800"/>
                <a:gd name="connsiteY14" fmla="*/ 98875 h 555839"/>
                <a:gd name="connsiteX15" fmla="*/ 165100 w 558800"/>
                <a:gd name="connsiteY15" fmla="*/ 35375 h 555839"/>
                <a:gd name="connsiteX16" fmla="*/ 76200 w 558800"/>
                <a:gd name="connsiteY16" fmla="*/ 3625 h 555839"/>
                <a:gd name="connsiteX17" fmla="*/ 25400 w 558800"/>
                <a:gd name="connsiteY17" fmla="*/ 9975 h 5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0" h="555839">
                  <a:moveTo>
                    <a:pt x="25400" y="9975"/>
                  </a:moveTo>
                  <a:cubicBezTo>
                    <a:pt x="12700" y="23733"/>
                    <a:pt x="0" y="56542"/>
                    <a:pt x="0" y="86175"/>
                  </a:cubicBezTo>
                  <a:cubicBezTo>
                    <a:pt x="0" y="115808"/>
                    <a:pt x="12700" y="159200"/>
                    <a:pt x="25400" y="187775"/>
                  </a:cubicBezTo>
                  <a:cubicBezTo>
                    <a:pt x="38100" y="216350"/>
                    <a:pt x="66675" y="232225"/>
                    <a:pt x="76200" y="257625"/>
                  </a:cubicBezTo>
                  <a:cubicBezTo>
                    <a:pt x="85725" y="283025"/>
                    <a:pt x="86783" y="308425"/>
                    <a:pt x="82550" y="340175"/>
                  </a:cubicBezTo>
                  <a:cubicBezTo>
                    <a:pt x="78317" y="371925"/>
                    <a:pt x="55033" y="415317"/>
                    <a:pt x="50800" y="448125"/>
                  </a:cubicBezTo>
                  <a:cubicBezTo>
                    <a:pt x="46567" y="480933"/>
                    <a:pt x="44450" y="520092"/>
                    <a:pt x="57150" y="537025"/>
                  </a:cubicBezTo>
                  <a:cubicBezTo>
                    <a:pt x="69850" y="553958"/>
                    <a:pt x="94192" y="562425"/>
                    <a:pt x="127000" y="549725"/>
                  </a:cubicBezTo>
                  <a:cubicBezTo>
                    <a:pt x="159808" y="537025"/>
                    <a:pt x="209550" y="505275"/>
                    <a:pt x="254000" y="460825"/>
                  </a:cubicBezTo>
                  <a:cubicBezTo>
                    <a:pt x="298450" y="416375"/>
                    <a:pt x="349250" y="333825"/>
                    <a:pt x="393700" y="283025"/>
                  </a:cubicBezTo>
                  <a:cubicBezTo>
                    <a:pt x="438150" y="232225"/>
                    <a:pt x="493183" y="190950"/>
                    <a:pt x="520700" y="156025"/>
                  </a:cubicBezTo>
                  <a:cubicBezTo>
                    <a:pt x="548217" y="121100"/>
                    <a:pt x="558800" y="98875"/>
                    <a:pt x="558800" y="73475"/>
                  </a:cubicBezTo>
                  <a:cubicBezTo>
                    <a:pt x="558800" y="48075"/>
                    <a:pt x="542925" y="12092"/>
                    <a:pt x="520700" y="3625"/>
                  </a:cubicBezTo>
                  <a:cubicBezTo>
                    <a:pt x="498475" y="-4842"/>
                    <a:pt x="461433" y="6800"/>
                    <a:pt x="425450" y="22675"/>
                  </a:cubicBezTo>
                  <a:cubicBezTo>
                    <a:pt x="389467" y="38550"/>
                    <a:pt x="348192" y="96758"/>
                    <a:pt x="304800" y="98875"/>
                  </a:cubicBezTo>
                  <a:cubicBezTo>
                    <a:pt x="261408" y="100992"/>
                    <a:pt x="203200" y="51250"/>
                    <a:pt x="165100" y="35375"/>
                  </a:cubicBezTo>
                  <a:cubicBezTo>
                    <a:pt x="127000" y="19500"/>
                    <a:pt x="98425" y="7858"/>
                    <a:pt x="76200" y="3625"/>
                  </a:cubicBezTo>
                  <a:cubicBezTo>
                    <a:pt x="53975" y="-608"/>
                    <a:pt x="38100" y="-3783"/>
                    <a:pt x="25400" y="997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513774" y="3382481"/>
              <a:ext cx="311150" cy="366183"/>
              <a:chOff x="1949450" y="3843867"/>
              <a:chExt cx="311150" cy="366183"/>
            </a:xfrm>
          </p:grpSpPr>
          <p:sp>
            <p:nvSpPr>
              <p:cNvPr id="24" name="Oval 23"/>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Isosceles Triangle 24"/>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761424" y="3165523"/>
              <a:ext cx="311150" cy="366183"/>
              <a:chOff x="1949450" y="3843867"/>
              <a:chExt cx="311150" cy="366183"/>
            </a:xfrm>
          </p:grpSpPr>
          <p:sp>
            <p:nvSpPr>
              <p:cNvPr id="30" name="Oval 29"/>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Isosceles Triangle 30"/>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999549" y="2959174"/>
              <a:ext cx="342900" cy="366183"/>
              <a:chOff x="1917700" y="3843867"/>
              <a:chExt cx="342900" cy="366183"/>
            </a:xfrm>
          </p:grpSpPr>
          <p:sp>
            <p:nvSpPr>
              <p:cNvPr id="33" name="Oval 32"/>
              <p:cNvSpPr/>
              <p:nvPr/>
            </p:nvSpPr>
            <p:spPr>
              <a:xfrm>
                <a:off x="191770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p:cNvCxnSpPr/>
            <p:nvPr/>
          </p:nvCxnSpPr>
          <p:spPr>
            <a:xfrm flipV="1">
              <a:off x="4716974" y="3547580"/>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4966057" y="3314821"/>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6018460" y="2697753"/>
            <a:ext cx="2199040" cy="461665"/>
          </a:xfrm>
          <a:prstGeom prst="rect">
            <a:avLst/>
          </a:prstGeom>
          <a:noFill/>
        </p:spPr>
        <p:txBody>
          <a:bodyPr wrap="none" rtlCol="0">
            <a:spAutoFit/>
          </a:bodyPr>
          <a:lstStyle/>
          <a:p>
            <a:r>
              <a:rPr lang="en-US" sz="2400" dirty="0" smtClean="0"/>
              <a:t>Code for glycine</a:t>
            </a:r>
            <a:endParaRPr lang="en-US" sz="2400" dirty="0"/>
          </a:p>
        </p:txBody>
      </p:sp>
      <p:sp>
        <p:nvSpPr>
          <p:cNvPr id="4" name="Freeform 3"/>
          <p:cNvSpPr/>
          <p:nvPr/>
        </p:nvSpPr>
        <p:spPr>
          <a:xfrm>
            <a:off x="5327200" y="3104844"/>
            <a:ext cx="1711056" cy="546876"/>
          </a:xfrm>
          <a:custGeom>
            <a:avLst/>
            <a:gdLst>
              <a:gd name="connsiteX0" fmla="*/ 1711056 w 1711056"/>
              <a:gd name="connsiteY0" fmla="*/ 0 h 546876"/>
              <a:gd name="connsiteX1" fmla="*/ 282237 w 1711056"/>
              <a:gd name="connsiteY1" fmla="*/ 264618 h 546876"/>
              <a:gd name="connsiteX2" fmla="*/ 1 w 1711056"/>
              <a:gd name="connsiteY2" fmla="*/ 546876 h 546876"/>
            </a:gdLst>
            <a:ahLst/>
            <a:cxnLst>
              <a:cxn ang="0">
                <a:pos x="connsiteX0" y="connsiteY0"/>
              </a:cxn>
              <a:cxn ang="0">
                <a:pos x="connsiteX1" y="connsiteY1"/>
              </a:cxn>
              <a:cxn ang="0">
                <a:pos x="connsiteX2" y="connsiteY2"/>
              </a:cxn>
            </a:cxnLst>
            <a:rect l="l" t="t" r="r" b="b"/>
            <a:pathLst>
              <a:path w="1711056" h="546876">
                <a:moveTo>
                  <a:pt x="1711056" y="0"/>
                </a:moveTo>
                <a:cubicBezTo>
                  <a:pt x="1139234" y="86736"/>
                  <a:pt x="567413" y="173472"/>
                  <a:pt x="282237" y="264618"/>
                </a:cubicBezTo>
                <a:cubicBezTo>
                  <a:pt x="-2939" y="355764"/>
                  <a:pt x="1" y="546876"/>
                  <a:pt x="1" y="546876"/>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7394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5"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t>
            </a:r>
            <a:r>
              <a:rPr lang="en-US" b="1" dirty="0"/>
              <a:t>i</a:t>
            </a:r>
            <a:r>
              <a:rPr lang="en-US" b="1" dirty="0" smtClean="0"/>
              <a:t>f </a:t>
            </a:r>
            <a:r>
              <a:rPr lang="en-US" b="1" dirty="0"/>
              <a:t>g</a:t>
            </a:r>
            <a:r>
              <a:rPr lang="en-US" b="1" dirty="0" smtClean="0"/>
              <a:t>lyphosate could </a:t>
            </a:r>
            <a:r>
              <a:rPr lang="en-US" b="1" dirty="0"/>
              <a:t>i</a:t>
            </a:r>
            <a:r>
              <a:rPr lang="en-US" b="1" dirty="0" smtClean="0"/>
              <a:t>nsert </a:t>
            </a:r>
            <a:r>
              <a:rPr lang="en-US" b="1" dirty="0"/>
              <a:t>i</a:t>
            </a:r>
            <a:r>
              <a:rPr lang="en-US" b="1" dirty="0" smtClean="0"/>
              <a:t>tself </a:t>
            </a:r>
            <a:r>
              <a:rPr lang="en-US" b="1" dirty="0"/>
              <a:t>i</a:t>
            </a:r>
            <a:r>
              <a:rPr lang="en-US" b="1" dirty="0" smtClean="0"/>
              <a:t>nto </a:t>
            </a:r>
            <a:r>
              <a:rPr lang="en-US" b="1" dirty="0"/>
              <a:t>p</a:t>
            </a:r>
            <a:r>
              <a:rPr lang="en-US" b="1" dirty="0" smtClean="0"/>
              <a:t>rotein </a:t>
            </a:r>
            <a:r>
              <a:rPr lang="en-US" b="1" dirty="0"/>
              <a:t>s</a:t>
            </a:r>
            <a:r>
              <a:rPr lang="en-US" b="1" dirty="0" smtClean="0"/>
              <a:t>ynthesis </a:t>
            </a:r>
            <a:r>
              <a:rPr lang="en-US" b="1" dirty="0" smtClean="0"/>
              <a:t>by mistake???</a:t>
            </a:r>
            <a:endParaRPr lang="en-US" b="1" dirty="0"/>
          </a:p>
        </p:txBody>
      </p:sp>
      <p:sp>
        <p:nvSpPr>
          <p:cNvPr id="5" name="Rectangle 4"/>
          <p:cNvSpPr/>
          <p:nvPr/>
        </p:nvSpPr>
        <p:spPr>
          <a:xfrm>
            <a:off x="4402648" y="41169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792115" y="4091513"/>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64649" y="406399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20249" y="4083046"/>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75849" y="4099979"/>
            <a:ext cx="355600" cy="270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010507" y="3555996"/>
            <a:ext cx="607859" cy="369332"/>
          </a:xfrm>
          <a:prstGeom prst="rect">
            <a:avLst/>
          </a:prstGeom>
          <a:solidFill>
            <a:srgbClr val="FFFFFF"/>
          </a:solidFill>
        </p:spPr>
        <p:txBody>
          <a:bodyPr wrap="none" rtlCol="0">
            <a:spAutoFit/>
          </a:bodyPr>
          <a:lstStyle/>
          <a:p>
            <a:r>
              <a:rPr lang="en-US" dirty="0" smtClean="0"/>
              <a:t>GGC</a:t>
            </a:r>
            <a:endParaRPr lang="en-US" dirty="0"/>
          </a:p>
        </p:txBody>
      </p:sp>
      <p:pic>
        <p:nvPicPr>
          <p:cNvPr id="11" name="Picture 10"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198" y="1650067"/>
            <a:ext cx="2374900" cy="1739900"/>
          </a:xfrm>
          <a:prstGeom prst="rect">
            <a:avLst/>
          </a:prstGeom>
        </p:spPr>
      </p:pic>
      <p:sp>
        <p:nvSpPr>
          <p:cNvPr id="12" name="TextBox 11"/>
          <p:cNvSpPr txBox="1"/>
          <p:nvPr/>
        </p:nvSpPr>
        <p:spPr>
          <a:xfrm>
            <a:off x="3418774" y="3965597"/>
            <a:ext cx="776963" cy="369332"/>
          </a:xfrm>
          <a:prstGeom prst="rect">
            <a:avLst/>
          </a:prstGeom>
          <a:solidFill>
            <a:srgbClr val="FFFFFF"/>
          </a:solidFill>
        </p:spPr>
        <p:txBody>
          <a:bodyPr wrap="none" rtlCol="0">
            <a:spAutoFit/>
          </a:bodyPr>
          <a:lstStyle/>
          <a:p>
            <a:r>
              <a:rPr lang="en-US" dirty="0" smtClean="0"/>
              <a:t>mRNA</a:t>
            </a:r>
            <a:endParaRPr lang="en-US" dirty="0"/>
          </a:p>
        </p:txBody>
      </p:sp>
      <p:cxnSp>
        <p:nvCxnSpPr>
          <p:cNvPr id="15" name="Straight Arrow Connector 14"/>
          <p:cNvCxnSpPr>
            <a:stCxn id="10" idx="2"/>
          </p:cNvCxnSpPr>
          <p:nvPr/>
        </p:nvCxnSpPr>
        <p:spPr>
          <a:xfrm>
            <a:off x="5314437" y="3925328"/>
            <a:ext cx="28012" cy="291068"/>
          </a:xfrm>
          <a:prstGeom prst="straightConnector1">
            <a:avLst/>
          </a:pr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349659" y="2395547"/>
            <a:ext cx="1549222" cy="461665"/>
          </a:xfrm>
          <a:prstGeom prst="rect">
            <a:avLst/>
          </a:prstGeom>
          <a:solidFill>
            <a:srgbClr val="FFFFFF"/>
          </a:solidFill>
        </p:spPr>
        <p:txBody>
          <a:bodyPr wrap="none" rtlCol="0">
            <a:spAutoFit/>
          </a:bodyPr>
          <a:lstStyle/>
          <a:p>
            <a:r>
              <a:rPr lang="en-US" sz="2400" dirty="0" smtClean="0"/>
              <a:t>glyphosate</a:t>
            </a:r>
            <a:endParaRPr lang="en-US" sz="2400" dirty="0"/>
          </a:p>
        </p:txBody>
      </p:sp>
      <p:sp>
        <p:nvSpPr>
          <p:cNvPr id="43" name="TextBox 42"/>
          <p:cNvSpPr txBox="1"/>
          <p:nvPr/>
        </p:nvSpPr>
        <p:spPr>
          <a:xfrm>
            <a:off x="3898881" y="4552430"/>
            <a:ext cx="892154" cy="369332"/>
          </a:xfrm>
          <a:prstGeom prst="rect">
            <a:avLst/>
          </a:prstGeom>
          <a:noFill/>
          <a:ln>
            <a:solidFill>
              <a:schemeClr val="tx1"/>
            </a:solidFill>
          </a:ln>
        </p:spPr>
        <p:txBody>
          <a:bodyPr wrap="none" rtlCol="0">
            <a:spAutoFit/>
          </a:bodyPr>
          <a:lstStyle/>
          <a:p>
            <a:r>
              <a:rPr lang="en-US" dirty="0" smtClean="0"/>
              <a:t>Alanine</a:t>
            </a:r>
            <a:endParaRPr lang="en-US" dirty="0"/>
          </a:p>
        </p:txBody>
      </p:sp>
      <p:sp>
        <p:nvSpPr>
          <p:cNvPr id="44" name="TextBox 43"/>
          <p:cNvSpPr txBox="1"/>
          <p:nvPr/>
        </p:nvSpPr>
        <p:spPr>
          <a:xfrm>
            <a:off x="4916528" y="4564614"/>
            <a:ext cx="848196" cy="369332"/>
          </a:xfrm>
          <a:prstGeom prst="rect">
            <a:avLst/>
          </a:prstGeom>
          <a:noFill/>
          <a:ln>
            <a:solidFill>
              <a:schemeClr val="tx1"/>
            </a:solidFill>
          </a:ln>
        </p:spPr>
        <p:txBody>
          <a:bodyPr wrap="none" rtlCol="0">
            <a:spAutoFit/>
          </a:bodyPr>
          <a:lstStyle/>
          <a:p>
            <a:r>
              <a:rPr lang="en-US" dirty="0" err="1" smtClean="0"/>
              <a:t>Proline</a:t>
            </a:r>
            <a:endParaRPr lang="en-US" dirty="0"/>
          </a:p>
        </p:txBody>
      </p:sp>
      <p:sp>
        <p:nvSpPr>
          <p:cNvPr id="45" name="TextBox 44"/>
          <p:cNvSpPr txBox="1"/>
          <p:nvPr/>
        </p:nvSpPr>
        <p:spPr>
          <a:xfrm>
            <a:off x="2560997" y="4545564"/>
            <a:ext cx="1245052" cy="369332"/>
          </a:xfrm>
          <a:prstGeom prst="rect">
            <a:avLst/>
          </a:prstGeom>
          <a:noFill/>
          <a:ln>
            <a:solidFill>
              <a:schemeClr val="tx1"/>
            </a:solidFill>
          </a:ln>
        </p:spPr>
        <p:txBody>
          <a:bodyPr wrap="none" rtlCol="0">
            <a:spAutoFit/>
          </a:bodyPr>
          <a:lstStyle/>
          <a:p>
            <a:r>
              <a:rPr lang="en-US" dirty="0" smtClean="0"/>
              <a:t>Glyphosate</a:t>
            </a:r>
            <a:endParaRPr lang="en-US" dirty="0"/>
          </a:p>
        </p:txBody>
      </p:sp>
      <p:sp>
        <p:nvSpPr>
          <p:cNvPr id="46" name="Freeform 45"/>
          <p:cNvSpPr/>
          <p:nvPr/>
        </p:nvSpPr>
        <p:spPr>
          <a:xfrm>
            <a:off x="2759431" y="3155946"/>
            <a:ext cx="637800" cy="1289050"/>
          </a:xfrm>
          <a:custGeom>
            <a:avLst/>
            <a:gdLst>
              <a:gd name="connsiteX0" fmla="*/ 637800 w 637800"/>
              <a:gd name="connsiteY0" fmla="*/ 0 h 1289050"/>
              <a:gd name="connsiteX1" fmla="*/ 2800 w 637800"/>
              <a:gd name="connsiteY1" fmla="*/ 552450 h 1289050"/>
              <a:gd name="connsiteX2" fmla="*/ 390150 w 637800"/>
              <a:gd name="connsiteY2" fmla="*/ 1289050 h 1289050"/>
            </a:gdLst>
            <a:ahLst/>
            <a:cxnLst>
              <a:cxn ang="0">
                <a:pos x="connsiteX0" y="connsiteY0"/>
              </a:cxn>
              <a:cxn ang="0">
                <a:pos x="connsiteX1" y="connsiteY1"/>
              </a:cxn>
              <a:cxn ang="0">
                <a:pos x="connsiteX2" y="connsiteY2"/>
              </a:cxn>
            </a:cxnLst>
            <a:rect l="l" t="t" r="r" b="b"/>
            <a:pathLst>
              <a:path w="637800" h="1289050">
                <a:moveTo>
                  <a:pt x="637800" y="0"/>
                </a:moveTo>
                <a:cubicBezTo>
                  <a:pt x="340937" y="168804"/>
                  <a:pt x="44075" y="337608"/>
                  <a:pt x="2800" y="552450"/>
                </a:cubicBezTo>
                <a:cubicBezTo>
                  <a:pt x="-38475" y="767292"/>
                  <a:pt x="390150" y="1289050"/>
                  <a:pt x="390150" y="1289050"/>
                </a:cubicBez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Content Placeholder 46"/>
          <p:cNvSpPr>
            <a:spLocks noGrp="1"/>
          </p:cNvSpPr>
          <p:nvPr>
            <p:ph idx="1"/>
          </p:nvPr>
        </p:nvSpPr>
        <p:spPr>
          <a:xfrm>
            <a:off x="602174" y="5216190"/>
            <a:ext cx="8229600" cy="1003281"/>
          </a:xfrm>
        </p:spPr>
        <p:txBody>
          <a:bodyPr>
            <a:normAutofit lnSpcReduction="10000"/>
          </a:bodyPr>
          <a:lstStyle/>
          <a:p>
            <a:pPr marL="0" indent="0" algn="ctr">
              <a:buNone/>
            </a:pPr>
            <a:r>
              <a:rPr lang="en-US" dirty="0" smtClean="0"/>
              <a:t>Any proteins with conserved glycine residues are likely to be affected in a major way</a:t>
            </a:r>
            <a:endParaRPr lang="en-US" dirty="0"/>
          </a:p>
        </p:txBody>
      </p:sp>
      <p:sp>
        <p:nvSpPr>
          <p:cNvPr id="48" name="TextBox 47"/>
          <p:cNvSpPr txBox="1"/>
          <p:nvPr/>
        </p:nvSpPr>
        <p:spPr>
          <a:xfrm>
            <a:off x="5875849" y="4378122"/>
            <a:ext cx="634734" cy="523220"/>
          </a:xfrm>
          <a:prstGeom prst="rect">
            <a:avLst/>
          </a:prstGeom>
          <a:noFill/>
        </p:spPr>
        <p:txBody>
          <a:bodyPr wrap="none" rtlCol="0">
            <a:spAutoFit/>
          </a:bodyPr>
          <a:lstStyle/>
          <a:p>
            <a:r>
              <a:rPr lang="en-US" sz="2800" b="1" dirty="0" smtClean="0"/>
              <a:t>. . .</a:t>
            </a:r>
            <a:endParaRPr lang="en-US" sz="2800" b="1" dirty="0"/>
          </a:p>
        </p:txBody>
      </p:sp>
      <p:sp>
        <p:nvSpPr>
          <p:cNvPr id="49" name="TextBox 48"/>
          <p:cNvSpPr txBox="1"/>
          <p:nvPr/>
        </p:nvSpPr>
        <p:spPr>
          <a:xfrm>
            <a:off x="6231449" y="3903071"/>
            <a:ext cx="634734" cy="523220"/>
          </a:xfrm>
          <a:prstGeom prst="rect">
            <a:avLst/>
          </a:prstGeom>
          <a:noFill/>
        </p:spPr>
        <p:txBody>
          <a:bodyPr wrap="none" rtlCol="0">
            <a:spAutoFit/>
          </a:bodyPr>
          <a:lstStyle/>
          <a:p>
            <a:r>
              <a:rPr lang="en-US" sz="2800" b="1" dirty="0" smtClean="0"/>
              <a:t>. . .</a:t>
            </a:r>
            <a:endParaRPr lang="en-US" sz="2800" b="1" dirty="0"/>
          </a:p>
        </p:txBody>
      </p:sp>
      <p:grpSp>
        <p:nvGrpSpPr>
          <p:cNvPr id="51" name="Group 50"/>
          <p:cNvGrpSpPr/>
          <p:nvPr/>
        </p:nvGrpSpPr>
        <p:grpSpPr>
          <a:xfrm>
            <a:off x="4348674" y="2926125"/>
            <a:ext cx="993775" cy="822539"/>
            <a:chOff x="4348674" y="2926125"/>
            <a:chExt cx="993775" cy="822539"/>
          </a:xfrm>
        </p:grpSpPr>
        <p:sp>
          <p:nvSpPr>
            <p:cNvPr id="21" name="Freeform 20"/>
            <p:cNvSpPr/>
            <p:nvPr/>
          </p:nvSpPr>
          <p:spPr>
            <a:xfrm>
              <a:off x="4348674" y="2926125"/>
              <a:ext cx="558800" cy="555839"/>
            </a:xfrm>
            <a:custGeom>
              <a:avLst/>
              <a:gdLst>
                <a:gd name="connsiteX0" fmla="*/ 25400 w 558800"/>
                <a:gd name="connsiteY0" fmla="*/ 9975 h 555839"/>
                <a:gd name="connsiteX1" fmla="*/ 0 w 558800"/>
                <a:gd name="connsiteY1" fmla="*/ 86175 h 555839"/>
                <a:gd name="connsiteX2" fmla="*/ 25400 w 558800"/>
                <a:gd name="connsiteY2" fmla="*/ 187775 h 555839"/>
                <a:gd name="connsiteX3" fmla="*/ 76200 w 558800"/>
                <a:gd name="connsiteY3" fmla="*/ 257625 h 555839"/>
                <a:gd name="connsiteX4" fmla="*/ 82550 w 558800"/>
                <a:gd name="connsiteY4" fmla="*/ 340175 h 555839"/>
                <a:gd name="connsiteX5" fmla="*/ 50800 w 558800"/>
                <a:gd name="connsiteY5" fmla="*/ 448125 h 555839"/>
                <a:gd name="connsiteX6" fmla="*/ 57150 w 558800"/>
                <a:gd name="connsiteY6" fmla="*/ 537025 h 555839"/>
                <a:gd name="connsiteX7" fmla="*/ 127000 w 558800"/>
                <a:gd name="connsiteY7" fmla="*/ 549725 h 555839"/>
                <a:gd name="connsiteX8" fmla="*/ 254000 w 558800"/>
                <a:gd name="connsiteY8" fmla="*/ 460825 h 555839"/>
                <a:gd name="connsiteX9" fmla="*/ 393700 w 558800"/>
                <a:gd name="connsiteY9" fmla="*/ 283025 h 555839"/>
                <a:gd name="connsiteX10" fmla="*/ 520700 w 558800"/>
                <a:gd name="connsiteY10" fmla="*/ 156025 h 555839"/>
                <a:gd name="connsiteX11" fmla="*/ 558800 w 558800"/>
                <a:gd name="connsiteY11" fmla="*/ 73475 h 555839"/>
                <a:gd name="connsiteX12" fmla="*/ 520700 w 558800"/>
                <a:gd name="connsiteY12" fmla="*/ 3625 h 555839"/>
                <a:gd name="connsiteX13" fmla="*/ 425450 w 558800"/>
                <a:gd name="connsiteY13" fmla="*/ 22675 h 555839"/>
                <a:gd name="connsiteX14" fmla="*/ 304800 w 558800"/>
                <a:gd name="connsiteY14" fmla="*/ 98875 h 555839"/>
                <a:gd name="connsiteX15" fmla="*/ 165100 w 558800"/>
                <a:gd name="connsiteY15" fmla="*/ 35375 h 555839"/>
                <a:gd name="connsiteX16" fmla="*/ 76200 w 558800"/>
                <a:gd name="connsiteY16" fmla="*/ 3625 h 555839"/>
                <a:gd name="connsiteX17" fmla="*/ 25400 w 558800"/>
                <a:gd name="connsiteY17" fmla="*/ 9975 h 55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0" h="555839">
                  <a:moveTo>
                    <a:pt x="25400" y="9975"/>
                  </a:moveTo>
                  <a:cubicBezTo>
                    <a:pt x="12700" y="23733"/>
                    <a:pt x="0" y="56542"/>
                    <a:pt x="0" y="86175"/>
                  </a:cubicBezTo>
                  <a:cubicBezTo>
                    <a:pt x="0" y="115808"/>
                    <a:pt x="12700" y="159200"/>
                    <a:pt x="25400" y="187775"/>
                  </a:cubicBezTo>
                  <a:cubicBezTo>
                    <a:pt x="38100" y="216350"/>
                    <a:pt x="66675" y="232225"/>
                    <a:pt x="76200" y="257625"/>
                  </a:cubicBezTo>
                  <a:cubicBezTo>
                    <a:pt x="85725" y="283025"/>
                    <a:pt x="86783" y="308425"/>
                    <a:pt x="82550" y="340175"/>
                  </a:cubicBezTo>
                  <a:cubicBezTo>
                    <a:pt x="78317" y="371925"/>
                    <a:pt x="55033" y="415317"/>
                    <a:pt x="50800" y="448125"/>
                  </a:cubicBezTo>
                  <a:cubicBezTo>
                    <a:pt x="46567" y="480933"/>
                    <a:pt x="44450" y="520092"/>
                    <a:pt x="57150" y="537025"/>
                  </a:cubicBezTo>
                  <a:cubicBezTo>
                    <a:pt x="69850" y="553958"/>
                    <a:pt x="94192" y="562425"/>
                    <a:pt x="127000" y="549725"/>
                  </a:cubicBezTo>
                  <a:cubicBezTo>
                    <a:pt x="159808" y="537025"/>
                    <a:pt x="209550" y="505275"/>
                    <a:pt x="254000" y="460825"/>
                  </a:cubicBezTo>
                  <a:cubicBezTo>
                    <a:pt x="298450" y="416375"/>
                    <a:pt x="349250" y="333825"/>
                    <a:pt x="393700" y="283025"/>
                  </a:cubicBezTo>
                  <a:cubicBezTo>
                    <a:pt x="438150" y="232225"/>
                    <a:pt x="493183" y="190950"/>
                    <a:pt x="520700" y="156025"/>
                  </a:cubicBezTo>
                  <a:cubicBezTo>
                    <a:pt x="548217" y="121100"/>
                    <a:pt x="558800" y="98875"/>
                    <a:pt x="558800" y="73475"/>
                  </a:cubicBezTo>
                  <a:cubicBezTo>
                    <a:pt x="558800" y="48075"/>
                    <a:pt x="542925" y="12092"/>
                    <a:pt x="520700" y="3625"/>
                  </a:cubicBezTo>
                  <a:cubicBezTo>
                    <a:pt x="498475" y="-4842"/>
                    <a:pt x="461433" y="6800"/>
                    <a:pt x="425450" y="22675"/>
                  </a:cubicBezTo>
                  <a:cubicBezTo>
                    <a:pt x="389467" y="38550"/>
                    <a:pt x="348192" y="96758"/>
                    <a:pt x="304800" y="98875"/>
                  </a:cubicBezTo>
                  <a:cubicBezTo>
                    <a:pt x="261408" y="100992"/>
                    <a:pt x="203200" y="51250"/>
                    <a:pt x="165100" y="35375"/>
                  </a:cubicBezTo>
                  <a:cubicBezTo>
                    <a:pt x="127000" y="19500"/>
                    <a:pt x="98425" y="7858"/>
                    <a:pt x="76200" y="3625"/>
                  </a:cubicBezTo>
                  <a:cubicBezTo>
                    <a:pt x="53975" y="-608"/>
                    <a:pt x="38100" y="-3783"/>
                    <a:pt x="25400" y="9975"/>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513774" y="3382481"/>
              <a:ext cx="311150" cy="366183"/>
              <a:chOff x="1949450" y="3843867"/>
              <a:chExt cx="311150" cy="366183"/>
            </a:xfrm>
          </p:grpSpPr>
          <p:sp>
            <p:nvSpPr>
              <p:cNvPr id="24" name="Oval 23"/>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Isosceles Triangle 24"/>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761424" y="3165523"/>
              <a:ext cx="311150" cy="366183"/>
              <a:chOff x="1949450" y="3843867"/>
              <a:chExt cx="311150" cy="366183"/>
            </a:xfrm>
          </p:grpSpPr>
          <p:sp>
            <p:nvSpPr>
              <p:cNvPr id="30" name="Oval 29"/>
              <p:cNvSpPr/>
              <p:nvPr/>
            </p:nvSpPr>
            <p:spPr>
              <a:xfrm>
                <a:off x="194945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Isosceles Triangle 30"/>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999549" y="2959174"/>
              <a:ext cx="342900" cy="366183"/>
              <a:chOff x="1917700" y="3843867"/>
              <a:chExt cx="342900" cy="366183"/>
            </a:xfrm>
          </p:grpSpPr>
          <p:sp>
            <p:nvSpPr>
              <p:cNvPr id="33" name="Oval 32"/>
              <p:cNvSpPr/>
              <p:nvPr/>
            </p:nvSpPr>
            <p:spPr>
              <a:xfrm>
                <a:off x="1917700" y="3943350"/>
                <a:ext cx="273050" cy="266700"/>
              </a:xfrm>
              <a:prstGeom prst="ellipse">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Isosceles Triangle 33"/>
              <p:cNvSpPr/>
              <p:nvPr/>
            </p:nvSpPr>
            <p:spPr>
              <a:xfrm>
                <a:off x="2006600" y="3843867"/>
                <a:ext cx="254000" cy="194733"/>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p:cNvCxnSpPr/>
            <p:nvPr/>
          </p:nvCxnSpPr>
          <p:spPr>
            <a:xfrm flipV="1">
              <a:off x="4716974" y="3547580"/>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4966057" y="3314821"/>
              <a:ext cx="88900" cy="10583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6018460" y="2697753"/>
            <a:ext cx="2199040" cy="461665"/>
          </a:xfrm>
          <a:prstGeom prst="rect">
            <a:avLst/>
          </a:prstGeom>
          <a:noFill/>
        </p:spPr>
        <p:txBody>
          <a:bodyPr wrap="none" rtlCol="0">
            <a:spAutoFit/>
          </a:bodyPr>
          <a:lstStyle/>
          <a:p>
            <a:r>
              <a:rPr lang="en-US" sz="2400" dirty="0" smtClean="0"/>
              <a:t>Code for glycine</a:t>
            </a:r>
            <a:endParaRPr lang="en-US" sz="2400" dirty="0"/>
          </a:p>
        </p:txBody>
      </p:sp>
      <p:sp>
        <p:nvSpPr>
          <p:cNvPr id="4" name="Freeform 3"/>
          <p:cNvSpPr/>
          <p:nvPr/>
        </p:nvSpPr>
        <p:spPr>
          <a:xfrm>
            <a:off x="5327200" y="3104844"/>
            <a:ext cx="1711056" cy="546876"/>
          </a:xfrm>
          <a:custGeom>
            <a:avLst/>
            <a:gdLst>
              <a:gd name="connsiteX0" fmla="*/ 1711056 w 1711056"/>
              <a:gd name="connsiteY0" fmla="*/ 0 h 546876"/>
              <a:gd name="connsiteX1" fmla="*/ 282237 w 1711056"/>
              <a:gd name="connsiteY1" fmla="*/ 264618 h 546876"/>
              <a:gd name="connsiteX2" fmla="*/ 1 w 1711056"/>
              <a:gd name="connsiteY2" fmla="*/ 546876 h 546876"/>
            </a:gdLst>
            <a:ahLst/>
            <a:cxnLst>
              <a:cxn ang="0">
                <a:pos x="connsiteX0" y="connsiteY0"/>
              </a:cxn>
              <a:cxn ang="0">
                <a:pos x="connsiteX1" y="connsiteY1"/>
              </a:cxn>
              <a:cxn ang="0">
                <a:pos x="connsiteX2" y="connsiteY2"/>
              </a:cxn>
            </a:cxnLst>
            <a:rect l="l" t="t" r="r" b="b"/>
            <a:pathLst>
              <a:path w="1711056" h="546876">
                <a:moveTo>
                  <a:pt x="1711056" y="0"/>
                </a:moveTo>
                <a:cubicBezTo>
                  <a:pt x="1139234" y="86736"/>
                  <a:pt x="567413" y="173472"/>
                  <a:pt x="282237" y="264618"/>
                </a:cubicBezTo>
                <a:cubicBezTo>
                  <a:pt x="-2939" y="355764"/>
                  <a:pt x="1" y="546876"/>
                  <a:pt x="1" y="546876"/>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TextBox 34"/>
          <p:cNvSpPr txBox="1"/>
          <p:nvPr/>
        </p:nvSpPr>
        <p:spPr>
          <a:xfrm>
            <a:off x="246216" y="2290567"/>
            <a:ext cx="7971284" cy="1754327"/>
          </a:xfrm>
          <a:prstGeom prst="rect">
            <a:avLst/>
          </a:prstGeom>
          <a:solidFill>
            <a:srgbClr val="FFFA92"/>
          </a:solidFill>
          <a:ln>
            <a:solidFill>
              <a:schemeClr val="tx1"/>
            </a:solidFill>
          </a:ln>
        </p:spPr>
        <p:txBody>
          <a:bodyPr wrap="square" rtlCol="0">
            <a:spAutoFit/>
          </a:bodyPr>
          <a:lstStyle/>
          <a:p>
            <a:pPr algn="ctr"/>
            <a:endParaRPr lang="en-US" sz="2400" dirty="0" smtClean="0"/>
          </a:p>
          <a:p>
            <a:pPr algn="ctr"/>
            <a:r>
              <a:rPr lang="en-US" sz="2400" dirty="0" smtClean="0"/>
              <a:t> </a:t>
            </a:r>
            <a:r>
              <a:rPr lang="en-US" sz="2800" dirty="0" smtClean="0"/>
              <a:t>Trypsin contains several glycine-rich regions that are               essential for its function as a digestive enzyme</a:t>
            </a:r>
          </a:p>
          <a:p>
            <a:pPr algn="ctr"/>
            <a:endParaRPr lang="en-US" sz="2800" dirty="0"/>
          </a:p>
        </p:txBody>
      </p:sp>
    </p:spTree>
    <p:extLst>
      <p:ext uri="{BB962C8B-B14F-4D97-AF65-F5344CB8AC3E}">
        <p14:creationId xmlns:p14="http://schemas.microsoft.com/office/powerpoint/2010/main" val="10546874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yphosate-2D-skeletal.png"/>
          <p:cNvPicPr>
            <a:picLocks noGrp="1" noChangeAspect="1"/>
          </p:cNvPicPr>
          <p:nvPr>
            <p:ph idx="1"/>
          </p:nvPr>
        </p:nvPicPr>
        <p:blipFill>
          <a:blip r:embed="rId2">
            <a:extLst>
              <a:ext uri="{28A0092B-C50C-407E-A947-70E740481C1C}">
                <a14:useLocalDpi xmlns:a14="http://schemas.microsoft.com/office/drawing/2010/main" val="0"/>
              </a:ext>
            </a:extLst>
          </a:blip>
          <a:srcRect t="-14632" b="-14632"/>
          <a:stretch>
            <a:fillRect/>
          </a:stretch>
        </p:blipFill>
        <p:spPr>
          <a:xfrm>
            <a:off x="1154099" y="1600200"/>
            <a:ext cx="6635252" cy="3649133"/>
          </a:xfrm>
        </p:spPr>
      </p:pic>
      <p:sp>
        <p:nvSpPr>
          <p:cNvPr id="5" name="TextBox 4"/>
          <p:cNvSpPr txBox="1"/>
          <p:nvPr/>
        </p:nvSpPr>
        <p:spPr>
          <a:xfrm>
            <a:off x="4141535" y="3463330"/>
            <a:ext cx="616124" cy="923330"/>
          </a:xfrm>
          <a:prstGeom prst="rect">
            <a:avLst/>
          </a:prstGeom>
          <a:noFill/>
        </p:spPr>
        <p:txBody>
          <a:bodyPr wrap="none" rtlCol="0">
            <a:spAutoFit/>
          </a:bodyPr>
          <a:lstStyle/>
          <a:p>
            <a:r>
              <a:rPr lang="en-US" sz="5400" dirty="0" smtClean="0"/>
              <a:t>H</a:t>
            </a:r>
            <a:endParaRPr lang="en-US" sz="5400" dirty="0"/>
          </a:p>
        </p:txBody>
      </p:sp>
      <p:sp>
        <p:nvSpPr>
          <p:cNvPr id="6" name="Rectangle 5"/>
          <p:cNvSpPr/>
          <p:nvPr/>
        </p:nvSpPr>
        <p:spPr>
          <a:xfrm>
            <a:off x="4673599" y="1845733"/>
            <a:ext cx="2963333" cy="2895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50533" y="5063067"/>
            <a:ext cx="1410963" cy="584776"/>
          </a:xfrm>
          <a:prstGeom prst="rect">
            <a:avLst/>
          </a:prstGeom>
          <a:noFill/>
        </p:spPr>
        <p:txBody>
          <a:bodyPr wrap="none" rtlCol="0">
            <a:spAutoFit/>
          </a:bodyPr>
          <a:lstStyle/>
          <a:p>
            <a:r>
              <a:rPr lang="en-US" sz="3200" dirty="0" smtClean="0"/>
              <a:t>Glycine</a:t>
            </a:r>
            <a:endParaRPr lang="en-US" sz="3200" dirty="0"/>
          </a:p>
        </p:txBody>
      </p:sp>
      <p:sp>
        <p:nvSpPr>
          <p:cNvPr id="8" name="TextBox 7"/>
          <p:cNvSpPr txBox="1"/>
          <p:nvPr/>
        </p:nvSpPr>
        <p:spPr>
          <a:xfrm>
            <a:off x="2167469" y="5063070"/>
            <a:ext cx="2069797" cy="584776"/>
          </a:xfrm>
          <a:prstGeom prst="rect">
            <a:avLst/>
          </a:prstGeom>
          <a:noFill/>
        </p:spPr>
        <p:txBody>
          <a:bodyPr wrap="none" rtlCol="0">
            <a:spAutoFit/>
          </a:bodyPr>
          <a:lstStyle/>
          <a:p>
            <a:r>
              <a:rPr lang="en-US" sz="3200" dirty="0" smtClean="0"/>
              <a:t>Glyphosate</a:t>
            </a:r>
            <a:endParaRPr lang="en-US" sz="3200" dirty="0"/>
          </a:p>
        </p:txBody>
      </p:sp>
      <p:sp>
        <p:nvSpPr>
          <p:cNvPr id="9" name="Title 1"/>
          <p:cNvSpPr>
            <a:spLocks noGrp="1"/>
          </p:cNvSpPr>
          <p:nvPr>
            <p:ph type="title"/>
          </p:nvPr>
        </p:nvSpPr>
        <p:spPr>
          <a:xfrm>
            <a:off x="457200" y="274638"/>
            <a:ext cx="8229600" cy="1143000"/>
          </a:xfrm>
        </p:spPr>
        <p:txBody>
          <a:bodyPr>
            <a:normAutofit fontScale="90000"/>
          </a:bodyPr>
          <a:lstStyle/>
          <a:p>
            <a:r>
              <a:rPr lang="en-US" b="1" dirty="0" smtClean="0"/>
              <a:t>Glyphosate is a non-coding            amino acid analogue of glycine</a:t>
            </a:r>
            <a:endParaRPr lang="en-US" b="1" dirty="0"/>
          </a:p>
        </p:txBody>
      </p:sp>
    </p:spTree>
    <p:extLst>
      <p:ext uri="{BB962C8B-B14F-4D97-AF65-F5344CB8AC3E}">
        <p14:creationId xmlns:p14="http://schemas.microsoft.com/office/powerpoint/2010/main" val="1212159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yphos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278" y="3382894"/>
            <a:ext cx="3140380" cy="2300706"/>
          </a:xfrm>
          <a:prstGeom prst="rect">
            <a:avLst/>
          </a:prstGeom>
        </p:spPr>
      </p:pic>
      <p:sp>
        <p:nvSpPr>
          <p:cNvPr id="2" name="Title 1"/>
          <p:cNvSpPr>
            <a:spLocks noGrp="1"/>
          </p:cNvSpPr>
          <p:nvPr>
            <p:ph type="title"/>
          </p:nvPr>
        </p:nvSpPr>
        <p:spPr>
          <a:xfrm>
            <a:off x="371857" y="-26154"/>
            <a:ext cx="8229600" cy="1143000"/>
          </a:xfrm>
        </p:spPr>
        <p:txBody>
          <a:bodyPr>
            <a:normAutofit fontScale="90000"/>
          </a:bodyPr>
          <a:lstStyle/>
          <a:p>
            <a:r>
              <a:rPr lang="en-US" b="1" dirty="0" smtClean="0"/>
              <a:t>Extra Piece Sticks Out at Active Site</a:t>
            </a:r>
            <a:endParaRPr lang="en-US" b="1" dirty="0"/>
          </a:p>
        </p:txBody>
      </p:sp>
      <p:sp>
        <p:nvSpPr>
          <p:cNvPr id="5" name="TextBox 4"/>
          <p:cNvSpPr txBox="1"/>
          <p:nvPr/>
        </p:nvSpPr>
        <p:spPr>
          <a:xfrm>
            <a:off x="3898881" y="4584580"/>
            <a:ext cx="892154" cy="369332"/>
          </a:xfrm>
          <a:prstGeom prst="rect">
            <a:avLst/>
          </a:prstGeom>
          <a:noFill/>
          <a:ln w="38100" cmpd="sng">
            <a:solidFill>
              <a:schemeClr val="tx1"/>
            </a:solidFill>
          </a:ln>
        </p:spPr>
        <p:txBody>
          <a:bodyPr wrap="none" rtlCol="0">
            <a:spAutoFit/>
          </a:bodyPr>
          <a:lstStyle/>
          <a:p>
            <a:r>
              <a:rPr lang="en-US" dirty="0" smtClean="0"/>
              <a:t>Alanine</a:t>
            </a:r>
            <a:endParaRPr lang="en-US" dirty="0"/>
          </a:p>
        </p:txBody>
      </p:sp>
      <p:sp>
        <p:nvSpPr>
          <p:cNvPr id="6" name="TextBox 5"/>
          <p:cNvSpPr txBox="1"/>
          <p:nvPr/>
        </p:nvSpPr>
        <p:spPr>
          <a:xfrm>
            <a:off x="4916528" y="4564614"/>
            <a:ext cx="848196" cy="369332"/>
          </a:xfrm>
          <a:prstGeom prst="rect">
            <a:avLst/>
          </a:prstGeom>
          <a:noFill/>
          <a:ln w="38100" cmpd="sng">
            <a:solidFill>
              <a:schemeClr val="tx1"/>
            </a:solidFill>
          </a:ln>
        </p:spPr>
        <p:txBody>
          <a:bodyPr wrap="none" rtlCol="0">
            <a:spAutoFit/>
          </a:bodyPr>
          <a:lstStyle/>
          <a:p>
            <a:r>
              <a:rPr lang="en-US" dirty="0" err="1" smtClean="0"/>
              <a:t>Proline</a:t>
            </a:r>
            <a:endParaRPr lang="en-US" dirty="0"/>
          </a:p>
        </p:txBody>
      </p:sp>
      <p:sp>
        <p:nvSpPr>
          <p:cNvPr id="7" name="TextBox 6"/>
          <p:cNvSpPr txBox="1"/>
          <p:nvPr/>
        </p:nvSpPr>
        <p:spPr>
          <a:xfrm>
            <a:off x="2560997" y="4545564"/>
            <a:ext cx="1245052" cy="369332"/>
          </a:xfrm>
          <a:prstGeom prst="rect">
            <a:avLst/>
          </a:prstGeom>
          <a:solidFill>
            <a:schemeClr val="bg1"/>
          </a:solidFill>
          <a:ln w="38100" cmpd="sng">
            <a:solidFill>
              <a:schemeClr val="tx1"/>
            </a:solidFill>
          </a:ln>
        </p:spPr>
        <p:txBody>
          <a:bodyPr wrap="none" rtlCol="0">
            <a:spAutoFit/>
          </a:bodyPr>
          <a:lstStyle/>
          <a:p>
            <a:r>
              <a:rPr lang="en-US" dirty="0" smtClean="0"/>
              <a:t>Glyphosate</a:t>
            </a:r>
            <a:endParaRPr lang="en-US" dirty="0"/>
          </a:p>
        </p:txBody>
      </p:sp>
      <p:grpSp>
        <p:nvGrpSpPr>
          <p:cNvPr id="15" name="Group 14"/>
          <p:cNvGrpSpPr/>
          <p:nvPr/>
        </p:nvGrpSpPr>
        <p:grpSpPr>
          <a:xfrm>
            <a:off x="5764724" y="3842108"/>
            <a:ext cx="755568" cy="924944"/>
            <a:chOff x="5764724" y="3842108"/>
            <a:chExt cx="755568" cy="924944"/>
          </a:xfrm>
        </p:grpSpPr>
        <p:cxnSp>
          <p:nvCxnSpPr>
            <p:cNvPr id="10" name="Straight Connector 9"/>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flipH="1">
            <a:off x="5685306" y="1959493"/>
            <a:ext cx="755568" cy="924944"/>
            <a:chOff x="5764724" y="3842108"/>
            <a:chExt cx="755568" cy="924944"/>
          </a:xfrm>
        </p:grpSpPr>
        <p:cxnSp>
          <p:nvCxnSpPr>
            <p:cNvPr id="17" name="Straight Connector 1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777100" y="1959493"/>
            <a:ext cx="755568" cy="924944"/>
            <a:chOff x="5764724" y="3842108"/>
            <a:chExt cx="755568" cy="924944"/>
          </a:xfrm>
        </p:grpSpPr>
        <p:cxnSp>
          <p:nvCxnSpPr>
            <p:cNvPr id="27" name="Straight Connector 2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flipH="1">
            <a:off x="1774641" y="3817497"/>
            <a:ext cx="755568" cy="924944"/>
            <a:chOff x="5764724" y="3842108"/>
            <a:chExt cx="755568" cy="924944"/>
          </a:xfrm>
        </p:grpSpPr>
        <p:cxnSp>
          <p:nvCxnSpPr>
            <p:cNvPr id="32" name="Straight Connector 31"/>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6142508"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714820"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478758" y="3614186"/>
            <a:ext cx="2453328" cy="2421204"/>
            <a:chOff x="1478758" y="3614186"/>
            <a:chExt cx="2453328" cy="2421204"/>
          </a:xfrm>
        </p:grpSpPr>
        <p:sp>
          <p:nvSpPr>
            <p:cNvPr id="41" name="Freeform 40"/>
            <p:cNvSpPr/>
            <p:nvPr/>
          </p:nvSpPr>
          <p:spPr>
            <a:xfrm>
              <a:off x="1478758" y="3614186"/>
              <a:ext cx="2453328" cy="2421204"/>
            </a:xfrm>
            <a:custGeom>
              <a:avLst/>
              <a:gdLst>
                <a:gd name="connsiteX0" fmla="*/ 1614694 w 2453328"/>
                <a:gd name="connsiteY0" fmla="*/ 0 h 2421204"/>
                <a:gd name="connsiteX1" fmla="*/ 2843 w 2453328"/>
                <a:gd name="connsiteY1" fmla="*/ 1253569 h 2421204"/>
                <a:gd name="connsiteX2" fmla="*/ 1240224 w 2453328"/>
                <a:gd name="connsiteY2" fmla="*/ 2393178 h 2421204"/>
                <a:gd name="connsiteX3" fmla="*/ 1907758 w 2453328"/>
                <a:gd name="connsiteY3" fmla="*/ 1969895 h 2421204"/>
                <a:gd name="connsiteX4" fmla="*/ 2445042 w 2453328"/>
                <a:gd name="connsiteY4" fmla="*/ 846567 h 2421204"/>
                <a:gd name="connsiteX5" fmla="*/ 2184540 w 2453328"/>
                <a:gd name="connsiteY5" fmla="*/ 227922 h 2421204"/>
                <a:gd name="connsiteX6" fmla="*/ 1533287 w 2453328"/>
                <a:gd name="connsiteY6" fmla="*/ 0 h 242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3328" h="2421204">
                  <a:moveTo>
                    <a:pt x="1614694" y="0"/>
                  </a:moveTo>
                  <a:cubicBezTo>
                    <a:pt x="839974" y="427353"/>
                    <a:pt x="65255" y="854706"/>
                    <a:pt x="2843" y="1253569"/>
                  </a:cubicBezTo>
                  <a:cubicBezTo>
                    <a:pt x="-59569" y="1652432"/>
                    <a:pt x="922738" y="2273790"/>
                    <a:pt x="1240224" y="2393178"/>
                  </a:cubicBezTo>
                  <a:cubicBezTo>
                    <a:pt x="1557710" y="2512566"/>
                    <a:pt x="1706955" y="2227663"/>
                    <a:pt x="1907758" y="1969895"/>
                  </a:cubicBezTo>
                  <a:cubicBezTo>
                    <a:pt x="2108561" y="1712127"/>
                    <a:pt x="2398912" y="1136896"/>
                    <a:pt x="2445042" y="846567"/>
                  </a:cubicBezTo>
                  <a:cubicBezTo>
                    <a:pt x="2491172" y="556238"/>
                    <a:pt x="2336499" y="369017"/>
                    <a:pt x="2184540" y="227922"/>
                  </a:cubicBezTo>
                  <a:cubicBezTo>
                    <a:pt x="2032581" y="86827"/>
                    <a:pt x="1533287" y="0"/>
                    <a:pt x="1533287" y="0"/>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1990278" y="5255508"/>
              <a:ext cx="1055097" cy="461665"/>
            </a:xfrm>
            <a:prstGeom prst="rect">
              <a:avLst/>
            </a:prstGeom>
            <a:noFill/>
          </p:spPr>
          <p:txBody>
            <a:bodyPr wrap="none" rtlCol="0">
              <a:spAutoFit/>
            </a:bodyPr>
            <a:lstStyle/>
            <a:p>
              <a:r>
                <a:rPr lang="en-US" sz="2400" dirty="0" smtClean="0">
                  <a:solidFill>
                    <a:srgbClr val="FF0000"/>
                  </a:solidFill>
                </a:rPr>
                <a:t>glycine</a:t>
              </a:r>
              <a:endParaRPr lang="en-US" sz="2400" dirty="0">
                <a:solidFill>
                  <a:srgbClr val="FF0000"/>
                </a:solidFill>
              </a:endParaRPr>
            </a:p>
          </p:txBody>
        </p:sp>
      </p:grpSp>
      <p:sp>
        <p:nvSpPr>
          <p:cNvPr id="43" name="Freeform 42"/>
          <p:cNvSpPr/>
          <p:nvPr/>
        </p:nvSpPr>
        <p:spPr>
          <a:xfrm>
            <a:off x="3682755" y="2506984"/>
            <a:ext cx="1755974" cy="2087158"/>
          </a:xfrm>
          <a:custGeom>
            <a:avLst/>
            <a:gdLst>
              <a:gd name="connsiteX0" fmla="*/ 582953 w 1755974"/>
              <a:gd name="connsiteY0" fmla="*/ 154 h 2087158"/>
              <a:gd name="connsiteX1" fmla="*/ 13106 w 1755974"/>
              <a:gd name="connsiteY1" fmla="*/ 944401 h 2087158"/>
              <a:gd name="connsiteX2" fmla="*/ 306170 w 1755974"/>
              <a:gd name="connsiteY2" fmla="*/ 1986329 h 2087158"/>
              <a:gd name="connsiteX3" fmla="*/ 1624957 w 1755974"/>
              <a:gd name="connsiteY3" fmla="*/ 1921208 h 2087158"/>
              <a:gd name="connsiteX4" fmla="*/ 1592395 w 1755974"/>
              <a:gd name="connsiteY4" fmla="*/ 879281 h 2087158"/>
              <a:gd name="connsiteX5" fmla="*/ 582953 w 1755974"/>
              <a:gd name="connsiteY5" fmla="*/ 154 h 208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74" h="2087158">
                <a:moveTo>
                  <a:pt x="582953" y="154"/>
                </a:moveTo>
                <a:cubicBezTo>
                  <a:pt x="319738" y="11007"/>
                  <a:pt x="59236" y="613372"/>
                  <a:pt x="13106" y="944401"/>
                </a:cubicBezTo>
                <a:cubicBezTo>
                  <a:pt x="-33024" y="1275430"/>
                  <a:pt x="37528" y="1823528"/>
                  <a:pt x="306170" y="1986329"/>
                </a:cubicBezTo>
                <a:cubicBezTo>
                  <a:pt x="574812" y="2149130"/>
                  <a:pt x="1410586" y="2105716"/>
                  <a:pt x="1624957" y="1921208"/>
                </a:cubicBezTo>
                <a:cubicBezTo>
                  <a:pt x="1839328" y="1736700"/>
                  <a:pt x="1763349" y="1204883"/>
                  <a:pt x="1592395" y="879281"/>
                </a:cubicBezTo>
                <a:cubicBezTo>
                  <a:pt x="1421441" y="553679"/>
                  <a:pt x="846168" y="-10699"/>
                  <a:pt x="582953" y="154"/>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683173" y="1839243"/>
            <a:ext cx="1494369" cy="461665"/>
          </a:xfrm>
          <a:prstGeom prst="rect">
            <a:avLst/>
          </a:prstGeom>
          <a:noFill/>
        </p:spPr>
        <p:txBody>
          <a:bodyPr wrap="none" rtlCol="0">
            <a:spAutoFit/>
          </a:bodyPr>
          <a:lstStyle/>
          <a:p>
            <a:r>
              <a:rPr lang="en-US" sz="2400" dirty="0" smtClean="0">
                <a:solidFill>
                  <a:srgbClr val="FF0000"/>
                </a:solidFill>
              </a:rPr>
              <a:t>Active Site</a:t>
            </a:r>
            <a:endParaRPr lang="en-US" sz="2400" dirty="0">
              <a:solidFill>
                <a:srgbClr val="FF0000"/>
              </a:solidFill>
            </a:endParaRPr>
          </a:p>
        </p:txBody>
      </p:sp>
      <p:grpSp>
        <p:nvGrpSpPr>
          <p:cNvPr id="9" name="Group 8"/>
          <p:cNvGrpSpPr/>
          <p:nvPr/>
        </p:nvGrpSpPr>
        <p:grpSpPr>
          <a:xfrm>
            <a:off x="2298190" y="2669815"/>
            <a:ext cx="2040018" cy="1248577"/>
            <a:chOff x="2298190" y="2669815"/>
            <a:chExt cx="2040018" cy="1248577"/>
          </a:xfrm>
        </p:grpSpPr>
        <p:sp>
          <p:nvSpPr>
            <p:cNvPr id="51" name="TextBox 50"/>
            <p:cNvSpPr txBox="1"/>
            <p:nvPr/>
          </p:nvSpPr>
          <p:spPr>
            <a:xfrm>
              <a:off x="2298190" y="2669815"/>
              <a:ext cx="1481445" cy="461665"/>
            </a:xfrm>
            <a:prstGeom prst="rect">
              <a:avLst/>
            </a:prstGeom>
            <a:noFill/>
          </p:spPr>
          <p:txBody>
            <a:bodyPr wrap="none" rtlCol="0">
              <a:spAutoFit/>
            </a:bodyPr>
            <a:lstStyle/>
            <a:p>
              <a:r>
                <a:rPr lang="en-US" sz="2400" dirty="0" smtClean="0">
                  <a:solidFill>
                    <a:srgbClr val="FF0000"/>
                  </a:solidFill>
                </a:rPr>
                <a:t>Extra Stuff</a:t>
              </a:r>
              <a:endParaRPr lang="en-US" sz="2400" dirty="0">
                <a:solidFill>
                  <a:srgbClr val="FF0000"/>
                </a:solidFill>
              </a:endParaRPr>
            </a:p>
          </p:txBody>
        </p:sp>
        <p:cxnSp>
          <p:nvCxnSpPr>
            <p:cNvPr id="53" name="Straight Arrow Connector 52"/>
            <p:cNvCxnSpPr/>
            <p:nvPr/>
          </p:nvCxnSpPr>
          <p:spPr>
            <a:xfrm>
              <a:off x="3215473" y="3131480"/>
              <a:ext cx="1122735" cy="78691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5378592" y="1513055"/>
            <a:ext cx="428094" cy="446438"/>
            <a:chOff x="3682755" y="1417638"/>
            <a:chExt cx="428094" cy="446438"/>
          </a:xfrm>
        </p:grpSpPr>
        <p:sp>
          <p:nvSpPr>
            <p:cNvPr id="56" name="Oval 55"/>
            <p:cNvSpPr/>
            <p:nvPr/>
          </p:nvSpPr>
          <p:spPr>
            <a:xfrm>
              <a:off x="3682755" y="14176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835155" y="15700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987555" y="17224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385516" y="1181146"/>
            <a:ext cx="1455154" cy="969868"/>
            <a:chOff x="2530209" y="1116846"/>
            <a:chExt cx="1455154" cy="969868"/>
          </a:xfrm>
        </p:grpSpPr>
        <p:cxnSp>
          <p:nvCxnSpPr>
            <p:cNvPr id="45" name="Straight Connector 44"/>
            <p:cNvCxnSpPr/>
            <p:nvPr/>
          </p:nvCxnSpPr>
          <p:spPr>
            <a:xfrm flipV="1">
              <a:off x="2532668" y="1417638"/>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685068" y="1752176"/>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530209" y="1752176"/>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22019" y="1417638"/>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flipV="1">
              <a:off x="3557269" y="1116846"/>
              <a:ext cx="428094" cy="446438"/>
              <a:chOff x="3682755" y="1417638"/>
              <a:chExt cx="428094" cy="446438"/>
            </a:xfrm>
          </p:grpSpPr>
          <p:sp>
            <p:nvSpPr>
              <p:cNvPr id="62" name="Oval 61"/>
              <p:cNvSpPr/>
              <p:nvPr/>
            </p:nvSpPr>
            <p:spPr>
              <a:xfrm>
                <a:off x="3682755" y="14176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35155" y="15700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987555" y="17224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TextBox 64"/>
          <p:cNvSpPr txBox="1"/>
          <p:nvPr/>
        </p:nvSpPr>
        <p:spPr>
          <a:xfrm>
            <a:off x="5298207" y="5245165"/>
            <a:ext cx="2169559" cy="523220"/>
          </a:xfrm>
          <a:prstGeom prst="rect">
            <a:avLst/>
          </a:prstGeom>
          <a:noFill/>
        </p:spPr>
        <p:txBody>
          <a:bodyPr wrap="none" rtlCol="0">
            <a:spAutoFit/>
          </a:bodyPr>
          <a:lstStyle/>
          <a:p>
            <a:r>
              <a:rPr lang="en-US" sz="2800" dirty="0" smtClean="0"/>
              <a:t>Peptide chain</a:t>
            </a:r>
            <a:endParaRPr lang="en-US" sz="2800" dirty="0"/>
          </a:p>
        </p:txBody>
      </p:sp>
      <p:sp>
        <p:nvSpPr>
          <p:cNvPr id="66" name="TextBox 65"/>
          <p:cNvSpPr txBox="1"/>
          <p:nvPr/>
        </p:nvSpPr>
        <p:spPr>
          <a:xfrm>
            <a:off x="6922226" y="1059678"/>
            <a:ext cx="2735624" cy="1384995"/>
          </a:xfrm>
          <a:prstGeom prst="rect">
            <a:avLst/>
          </a:prstGeom>
          <a:noFill/>
        </p:spPr>
        <p:txBody>
          <a:bodyPr wrap="square" rtlCol="0">
            <a:spAutoFit/>
          </a:bodyPr>
          <a:lstStyle/>
          <a:p>
            <a:r>
              <a:rPr lang="en-US" sz="2800" dirty="0" smtClean="0"/>
              <a:t>Substrate no longer fits in active site</a:t>
            </a:r>
            <a:endParaRPr lang="en-US" sz="2800" dirty="0"/>
          </a:p>
        </p:txBody>
      </p:sp>
      <p:sp>
        <p:nvSpPr>
          <p:cNvPr id="67" name="Freeform 66"/>
          <p:cNvSpPr/>
          <p:nvPr/>
        </p:nvSpPr>
        <p:spPr>
          <a:xfrm>
            <a:off x="6366637" y="3359677"/>
            <a:ext cx="566966" cy="1961151"/>
          </a:xfrm>
          <a:custGeom>
            <a:avLst/>
            <a:gdLst>
              <a:gd name="connsiteX0" fmla="*/ 0 w 566966"/>
              <a:gd name="connsiteY0" fmla="*/ 1961151 h 1961151"/>
              <a:gd name="connsiteX1" fmla="*/ 562708 w 566966"/>
              <a:gd name="connsiteY1" fmla="*/ 900200 h 1961151"/>
              <a:gd name="connsiteX2" fmla="*/ 273316 w 566966"/>
              <a:gd name="connsiteY2" fmla="*/ 0 h 1961151"/>
            </a:gdLst>
            <a:ahLst/>
            <a:cxnLst>
              <a:cxn ang="0">
                <a:pos x="connsiteX0" y="connsiteY0"/>
              </a:cxn>
              <a:cxn ang="0">
                <a:pos x="connsiteX1" y="connsiteY1"/>
              </a:cxn>
              <a:cxn ang="0">
                <a:pos x="connsiteX2" y="connsiteY2"/>
              </a:cxn>
            </a:cxnLst>
            <a:rect l="l" t="t" r="r" b="b"/>
            <a:pathLst>
              <a:path w="566966" h="1961151">
                <a:moveTo>
                  <a:pt x="0" y="1961151"/>
                </a:moveTo>
                <a:cubicBezTo>
                  <a:pt x="258577" y="1594104"/>
                  <a:pt x="517155" y="1227058"/>
                  <a:pt x="562708" y="900200"/>
                </a:cubicBezTo>
                <a:cubicBezTo>
                  <a:pt x="608261" y="573342"/>
                  <a:pt x="273316" y="0"/>
                  <a:pt x="273316" y="0"/>
                </a:cubicBezTo>
              </a:path>
            </a:pathLst>
          </a:cu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6065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yphosat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278" y="3382894"/>
            <a:ext cx="3140380" cy="2300706"/>
          </a:xfrm>
          <a:prstGeom prst="rect">
            <a:avLst/>
          </a:prstGeom>
        </p:spPr>
      </p:pic>
      <p:sp>
        <p:nvSpPr>
          <p:cNvPr id="2" name="Title 1"/>
          <p:cNvSpPr>
            <a:spLocks noGrp="1"/>
          </p:cNvSpPr>
          <p:nvPr>
            <p:ph type="title"/>
          </p:nvPr>
        </p:nvSpPr>
        <p:spPr>
          <a:xfrm>
            <a:off x="371857" y="-26154"/>
            <a:ext cx="8229600" cy="1143000"/>
          </a:xfrm>
        </p:spPr>
        <p:txBody>
          <a:bodyPr>
            <a:normAutofit fontScale="90000"/>
          </a:bodyPr>
          <a:lstStyle/>
          <a:p>
            <a:r>
              <a:rPr lang="en-US" b="1" dirty="0" smtClean="0"/>
              <a:t>Extra Piece Sticks Out at Active Site</a:t>
            </a:r>
            <a:endParaRPr lang="en-US" b="1" dirty="0"/>
          </a:p>
        </p:txBody>
      </p:sp>
      <p:sp>
        <p:nvSpPr>
          <p:cNvPr id="5" name="TextBox 4"/>
          <p:cNvSpPr txBox="1"/>
          <p:nvPr/>
        </p:nvSpPr>
        <p:spPr>
          <a:xfrm>
            <a:off x="3898881" y="4584580"/>
            <a:ext cx="892154" cy="369332"/>
          </a:xfrm>
          <a:prstGeom prst="rect">
            <a:avLst/>
          </a:prstGeom>
          <a:noFill/>
          <a:ln w="38100" cmpd="sng">
            <a:solidFill>
              <a:schemeClr val="tx1"/>
            </a:solidFill>
          </a:ln>
        </p:spPr>
        <p:txBody>
          <a:bodyPr wrap="none" rtlCol="0">
            <a:spAutoFit/>
          </a:bodyPr>
          <a:lstStyle/>
          <a:p>
            <a:r>
              <a:rPr lang="en-US" dirty="0" smtClean="0"/>
              <a:t>Alanine</a:t>
            </a:r>
            <a:endParaRPr lang="en-US" dirty="0"/>
          </a:p>
        </p:txBody>
      </p:sp>
      <p:sp>
        <p:nvSpPr>
          <p:cNvPr id="6" name="TextBox 5"/>
          <p:cNvSpPr txBox="1"/>
          <p:nvPr/>
        </p:nvSpPr>
        <p:spPr>
          <a:xfrm>
            <a:off x="4916528" y="4564614"/>
            <a:ext cx="848196" cy="369332"/>
          </a:xfrm>
          <a:prstGeom prst="rect">
            <a:avLst/>
          </a:prstGeom>
          <a:noFill/>
          <a:ln w="38100" cmpd="sng">
            <a:solidFill>
              <a:schemeClr val="tx1"/>
            </a:solidFill>
          </a:ln>
        </p:spPr>
        <p:txBody>
          <a:bodyPr wrap="none" rtlCol="0">
            <a:spAutoFit/>
          </a:bodyPr>
          <a:lstStyle/>
          <a:p>
            <a:r>
              <a:rPr lang="en-US" dirty="0" err="1" smtClean="0"/>
              <a:t>Proline</a:t>
            </a:r>
            <a:endParaRPr lang="en-US" dirty="0"/>
          </a:p>
        </p:txBody>
      </p:sp>
      <p:sp>
        <p:nvSpPr>
          <p:cNvPr id="7" name="TextBox 6"/>
          <p:cNvSpPr txBox="1"/>
          <p:nvPr/>
        </p:nvSpPr>
        <p:spPr>
          <a:xfrm>
            <a:off x="2560997" y="4545564"/>
            <a:ext cx="1245052" cy="369332"/>
          </a:xfrm>
          <a:prstGeom prst="rect">
            <a:avLst/>
          </a:prstGeom>
          <a:solidFill>
            <a:schemeClr val="bg1"/>
          </a:solidFill>
          <a:ln w="38100" cmpd="sng">
            <a:solidFill>
              <a:schemeClr val="tx1"/>
            </a:solidFill>
          </a:ln>
        </p:spPr>
        <p:txBody>
          <a:bodyPr wrap="none" rtlCol="0">
            <a:spAutoFit/>
          </a:bodyPr>
          <a:lstStyle/>
          <a:p>
            <a:r>
              <a:rPr lang="en-US" dirty="0" smtClean="0"/>
              <a:t>Glyphosate</a:t>
            </a:r>
            <a:endParaRPr lang="en-US" dirty="0"/>
          </a:p>
        </p:txBody>
      </p:sp>
      <p:grpSp>
        <p:nvGrpSpPr>
          <p:cNvPr id="15" name="Group 14"/>
          <p:cNvGrpSpPr/>
          <p:nvPr/>
        </p:nvGrpSpPr>
        <p:grpSpPr>
          <a:xfrm>
            <a:off x="5764724" y="3842108"/>
            <a:ext cx="755568" cy="924944"/>
            <a:chOff x="5764724" y="3842108"/>
            <a:chExt cx="755568" cy="924944"/>
          </a:xfrm>
        </p:grpSpPr>
        <p:cxnSp>
          <p:nvCxnSpPr>
            <p:cNvPr id="10" name="Straight Connector 9"/>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flipH="1">
            <a:off x="5685306" y="1959493"/>
            <a:ext cx="755568" cy="924944"/>
            <a:chOff x="5764724" y="3842108"/>
            <a:chExt cx="755568" cy="924944"/>
          </a:xfrm>
        </p:grpSpPr>
        <p:cxnSp>
          <p:nvCxnSpPr>
            <p:cNvPr id="17" name="Straight Connector 1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777100" y="1959493"/>
            <a:ext cx="755568" cy="924944"/>
            <a:chOff x="5764724" y="3842108"/>
            <a:chExt cx="755568" cy="924944"/>
          </a:xfrm>
        </p:grpSpPr>
        <p:cxnSp>
          <p:nvCxnSpPr>
            <p:cNvPr id="27" name="Straight Connector 26"/>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flipH="1">
            <a:off x="1774641" y="3817497"/>
            <a:ext cx="755568" cy="924944"/>
            <a:chOff x="5764724" y="3842108"/>
            <a:chExt cx="755568" cy="924944"/>
          </a:xfrm>
        </p:grpSpPr>
        <p:cxnSp>
          <p:nvCxnSpPr>
            <p:cNvPr id="32" name="Straight Connector 31"/>
            <p:cNvCxnSpPr/>
            <p:nvPr/>
          </p:nvCxnSpPr>
          <p:spPr>
            <a:xfrm flipV="1">
              <a:off x="5764724" y="3842108"/>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063090" y="4063596"/>
              <a:ext cx="454743" cy="703456"/>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764724" y="4552430"/>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221926" y="3856689"/>
              <a:ext cx="298366" cy="214622"/>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6142508"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714820" y="2884437"/>
            <a:ext cx="377784" cy="93306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1478758" y="3614186"/>
            <a:ext cx="2453328" cy="2421204"/>
            <a:chOff x="1478758" y="3614186"/>
            <a:chExt cx="2453328" cy="2421204"/>
          </a:xfrm>
        </p:grpSpPr>
        <p:sp>
          <p:nvSpPr>
            <p:cNvPr id="41" name="Freeform 40"/>
            <p:cNvSpPr/>
            <p:nvPr/>
          </p:nvSpPr>
          <p:spPr>
            <a:xfrm>
              <a:off x="1478758" y="3614186"/>
              <a:ext cx="2453328" cy="2421204"/>
            </a:xfrm>
            <a:custGeom>
              <a:avLst/>
              <a:gdLst>
                <a:gd name="connsiteX0" fmla="*/ 1614694 w 2453328"/>
                <a:gd name="connsiteY0" fmla="*/ 0 h 2421204"/>
                <a:gd name="connsiteX1" fmla="*/ 2843 w 2453328"/>
                <a:gd name="connsiteY1" fmla="*/ 1253569 h 2421204"/>
                <a:gd name="connsiteX2" fmla="*/ 1240224 w 2453328"/>
                <a:gd name="connsiteY2" fmla="*/ 2393178 h 2421204"/>
                <a:gd name="connsiteX3" fmla="*/ 1907758 w 2453328"/>
                <a:gd name="connsiteY3" fmla="*/ 1969895 h 2421204"/>
                <a:gd name="connsiteX4" fmla="*/ 2445042 w 2453328"/>
                <a:gd name="connsiteY4" fmla="*/ 846567 h 2421204"/>
                <a:gd name="connsiteX5" fmla="*/ 2184540 w 2453328"/>
                <a:gd name="connsiteY5" fmla="*/ 227922 h 2421204"/>
                <a:gd name="connsiteX6" fmla="*/ 1533287 w 2453328"/>
                <a:gd name="connsiteY6" fmla="*/ 0 h 242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3328" h="2421204">
                  <a:moveTo>
                    <a:pt x="1614694" y="0"/>
                  </a:moveTo>
                  <a:cubicBezTo>
                    <a:pt x="839974" y="427353"/>
                    <a:pt x="65255" y="854706"/>
                    <a:pt x="2843" y="1253569"/>
                  </a:cubicBezTo>
                  <a:cubicBezTo>
                    <a:pt x="-59569" y="1652432"/>
                    <a:pt x="922738" y="2273790"/>
                    <a:pt x="1240224" y="2393178"/>
                  </a:cubicBezTo>
                  <a:cubicBezTo>
                    <a:pt x="1557710" y="2512566"/>
                    <a:pt x="1706955" y="2227663"/>
                    <a:pt x="1907758" y="1969895"/>
                  </a:cubicBezTo>
                  <a:cubicBezTo>
                    <a:pt x="2108561" y="1712127"/>
                    <a:pt x="2398912" y="1136896"/>
                    <a:pt x="2445042" y="846567"/>
                  </a:cubicBezTo>
                  <a:cubicBezTo>
                    <a:pt x="2491172" y="556238"/>
                    <a:pt x="2336499" y="369017"/>
                    <a:pt x="2184540" y="227922"/>
                  </a:cubicBezTo>
                  <a:cubicBezTo>
                    <a:pt x="2032581" y="86827"/>
                    <a:pt x="1533287" y="0"/>
                    <a:pt x="1533287" y="0"/>
                  </a:cubicBezTo>
                </a:path>
              </a:pathLst>
            </a:cu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TextBox 41"/>
            <p:cNvSpPr txBox="1"/>
            <p:nvPr/>
          </p:nvSpPr>
          <p:spPr>
            <a:xfrm>
              <a:off x="1990278" y="5255508"/>
              <a:ext cx="1055097" cy="461665"/>
            </a:xfrm>
            <a:prstGeom prst="rect">
              <a:avLst/>
            </a:prstGeom>
            <a:noFill/>
          </p:spPr>
          <p:txBody>
            <a:bodyPr wrap="none" rtlCol="0">
              <a:spAutoFit/>
            </a:bodyPr>
            <a:lstStyle/>
            <a:p>
              <a:r>
                <a:rPr lang="en-US" sz="2400" dirty="0" smtClean="0">
                  <a:solidFill>
                    <a:srgbClr val="FF0000"/>
                  </a:solidFill>
                </a:rPr>
                <a:t>glycine</a:t>
              </a:r>
              <a:endParaRPr lang="en-US" sz="2400" dirty="0">
                <a:solidFill>
                  <a:srgbClr val="FF0000"/>
                </a:solidFill>
              </a:endParaRPr>
            </a:p>
          </p:txBody>
        </p:sp>
      </p:grpSp>
      <p:sp>
        <p:nvSpPr>
          <p:cNvPr id="43" name="Freeform 42"/>
          <p:cNvSpPr/>
          <p:nvPr/>
        </p:nvSpPr>
        <p:spPr>
          <a:xfrm>
            <a:off x="3682755" y="2506984"/>
            <a:ext cx="1755974" cy="2087158"/>
          </a:xfrm>
          <a:custGeom>
            <a:avLst/>
            <a:gdLst>
              <a:gd name="connsiteX0" fmla="*/ 582953 w 1755974"/>
              <a:gd name="connsiteY0" fmla="*/ 154 h 2087158"/>
              <a:gd name="connsiteX1" fmla="*/ 13106 w 1755974"/>
              <a:gd name="connsiteY1" fmla="*/ 944401 h 2087158"/>
              <a:gd name="connsiteX2" fmla="*/ 306170 w 1755974"/>
              <a:gd name="connsiteY2" fmla="*/ 1986329 h 2087158"/>
              <a:gd name="connsiteX3" fmla="*/ 1624957 w 1755974"/>
              <a:gd name="connsiteY3" fmla="*/ 1921208 h 2087158"/>
              <a:gd name="connsiteX4" fmla="*/ 1592395 w 1755974"/>
              <a:gd name="connsiteY4" fmla="*/ 879281 h 2087158"/>
              <a:gd name="connsiteX5" fmla="*/ 582953 w 1755974"/>
              <a:gd name="connsiteY5" fmla="*/ 154 h 208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74" h="2087158">
                <a:moveTo>
                  <a:pt x="582953" y="154"/>
                </a:moveTo>
                <a:cubicBezTo>
                  <a:pt x="319738" y="11007"/>
                  <a:pt x="59236" y="613372"/>
                  <a:pt x="13106" y="944401"/>
                </a:cubicBezTo>
                <a:cubicBezTo>
                  <a:pt x="-33024" y="1275430"/>
                  <a:pt x="37528" y="1823528"/>
                  <a:pt x="306170" y="1986329"/>
                </a:cubicBezTo>
                <a:cubicBezTo>
                  <a:pt x="574812" y="2149130"/>
                  <a:pt x="1410586" y="2105716"/>
                  <a:pt x="1624957" y="1921208"/>
                </a:cubicBezTo>
                <a:cubicBezTo>
                  <a:pt x="1839328" y="1736700"/>
                  <a:pt x="1763349" y="1204883"/>
                  <a:pt x="1592395" y="879281"/>
                </a:cubicBezTo>
                <a:cubicBezTo>
                  <a:pt x="1421441" y="553679"/>
                  <a:pt x="846168" y="-10699"/>
                  <a:pt x="582953" y="154"/>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3683173" y="1839243"/>
            <a:ext cx="1494369" cy="461665"/>
          </a:xfrm>
          <a:prstGeom prst="rect">
            <a:avLst/>
          </a:prstGeom>
          <a:noFill/>
        </p:spPr>
        <p:txBody>
          <a:bodyPr wrap="none" rtlCol="0">
            <a:spAutoFit/>
          </a:bodyPr>
          <a:lstStyle/>
          <a:p>
            <a:r>
              <a:rPr lang="en-US" sz="2400" dirty="0" smtClean="0">
                <a:solidFill>
                  <a:srgbClr val="FF0000"/>
                </a:solidFill>
              </a:rPr>
              <a:t>Active Site</a:t>
            </a:r>
            <a:endParaRPr lang="en-US" sz="2400" dirty="0">
              <a:solidFill>
                <a:srgbClr val="FF0000"/>
              </a:solidFill>
            </a:endParaRPr>
          </a:p>
        </p:txBody>
      </p:sp>
      <p:grpSp>
        <p:nvGrpSpPr>
          <p:cNvPr id="9" name="Group 8"/>
          <p:cNvGrpSpPr/>
          <p:nvPr/>
        </p:nvGrpSpPr>
        <p:grpSpPr>
          <a:xfrm>
            <a:off x="2298190" y="2669815"/>
            <a:ext cx="2040018" cy="1248577"/>
            <a:chOff x="2298190" y="2669815"/>
            <a:chExt cx="2040018" cy="1248577"/>
          </a:xfrm>
        </p:grpSpPr>
        <p:sp>
          <p:nvSpPr>
            <p:cNvPr id="51" name="TextBox 50"/>
            <p:cNvSpPr txBox="1"/>
            <p:nvPr/>
          </p:nvSpPr>
          <p:spPr>
            <a:xfrm>
              <a:off x="2298190" y="2669815"/>
              <a:ext cx="1481445" cy="461665"/>
            </a:xfrm>
            <a:prstGeom prst="rect">
              <a:avLst/>
            </a:prstGeom>
            <a:noFill/>
          </p:spPr>
          <p:txBody>
            <a:bodyPr wrap="none" rtlCol="0">
              <a:spAutoFit/>
            </a:bodyPr>
            <a:lstStyle/>
            <a:p>
              <a:r>
                <a:rPr lang="en-US" sz="2400" dirty="0" smtClean="0">
                  <a:solidFill>
                    <a:srgbClr val="FF0000"/>
                  </a:solidFill>
                </a:rPr>
                <a:t>Extra Stuff</a:t>
              </a:r>
              <a:endParaRPr lang="en-US" sz="2400" dirty="0">
                <a:solidFill>
                  <a:srgbClr val="FF0000"/>
                </a:solidFill>
              </a:endParaRPr>
            </a:p>
          </p:txBody>
        </p:sp>
        <p:cxnSp>
          <p:nvCxnSpPr>
            <p:cNvPr id="53" name="Straight Arrow Connector 52"/>
            <p:cNvCxnSpPr/>
            <p:nvPr/>
          </p:nvCxnSpPr>
          <p:spPr>
            <a:xfrm>
              <a:off x="3215473" y="3131480"/>
              <a:ext cx="1122735" cy="78691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60" name="Group 59"/>
          <p:cNvGrpSpPr/>
          <p:nvPr/>
        </p:nvGrpSpPr>
        <p:grpSpPr>
          <a:xfrm>
            <a:off x="5378592" y="1513055"/>
            <a:ext cx="428094" cy="446438"/>
            <a:chOff x="3682755" y="1417638"/>
            <a:chExt cx="428094" cy="446438"/>
          </a:xfrm>
        </p:grpSpPr>
        <p:sp>
          <p:nvSpPr>
            <p:cNvPr id="56" name="Oval 55"/>
            <p:cNvSpPr/>
            <p:nvPr/>
          </p:nvSpPr>
          <p:spPr>
            <a:xfrm>
              <a:off x="3682755" y="14176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835155" y="15700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987555" y="1722438"/>
              <a:ext cx="123294" cy="14163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385516" y="1181146"/>
            <a:ext cx="1455154" cy="969868"/>
            <a:chOff x="2530209" y="1116846"/>
            <a:chExt cx="1455154" cy="969868"/>
          </a:xfrm>
        </p:grpSpPr>
        <p:cxnSp>
          <p:nvCxnSpPr>
            <p:cNvPr id="45" name="Straight Connector 44"/>
            <p:cNvCxnSpPr/>
            <p:nvPr/>
          </p:nvCxnSpPr>
          <p:spPr>
            <a:xfrm flipV="1">
              <a:off x="2532668" y="1417638"/>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2685068" y="1752176"/>
              <a:ext cx="891810"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530209" y="1752176"/>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22019" y="1417638"/>
              <a:ext cx="154859" cy="33453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flipV="1">
              <a:off x="3557269" y="1116846"/>
              <a:ext cx="428094" cy="446438"/>
              <a:chOff x="3682755" y="1417638"/>
              <a:chExt cx="428094" cy="446438"/>
            </a:xfrm>
          </p:grpSpPr>
          <p:sp>
            <p:nvSpPr>
              <p:cNvPr id="62" name="Oval 61"/>
              <p:cNvSpPr/>
              <p:nvPr/>
            </p:nvSpPr>
            <p:spPr>
              <a:xfrm>
                <a:off x="3682755" y="14176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35155" y="15700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3987555" y="1722438"/>
                <a:ext cx="123294" cy="141638"/>
              </a:xfrm>
              <a:prstGeom prst="ellipse">
                <a:avLst/>
              </a:prstGeom>
              <a:solidFill>
                <a:schemeClr val="tx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TextBox 64"/>
          <p:cNvSpPr txBox="1"/>
          <p:nvPr/>
        </p:nvSpPr>
        <p:spPr>
          <a:xfrm>
            <a:off x="5298207" y="5245165"/>
            <a:ext cx="2169559" cy="523220"/>
          </a:xfrm>
          <a:prstGeom prst="rect">
            <a:avLst/>
          </a:prstGeom>
          <a:noFill/>
        </p:spPr>
        <p:txBody>
          <a:bodyPr wrap="none" rtlCol="0">
            <a:spAutoFit/>
          </a:bodyPr>
          <a:lstStyle/>
          <a:p>
            <a:r>
              <a:rPr lang="en-US" sz="2800" dirty="0" smtClean="0"/>
              <a:t>Peptide chain</a:t>
            </a:r>
            <a:endParaRPr lang="en-US" sz="2800" dirty="0"/>
          </a:p>
        </p:txBody>
      </p:sp>
      <p:sp>
        <p:nvSpPr>
          <p:cNvPr id="66" name="TextBox 65"/>
          <p:cNvSpPr txBox="1"/>
          <p:nvPr/>
        </p:nvSpPr>
        <p:spPr>
          <a:xfrm>
            <a:off x="6922226" y="1059678"/>
            <a:ext cx="2735624" cy="1384995"/>
          </a:xfrm>
          <a:prstGeom prst="rect">
            <a:avLst/>
          </a:prstGeom>
          <a:noFill/>
        </p:spPr>
        <p:txBody>
          <a:bodyPr wrap="square" rtlCol="0">
            <a:spAutoFit/>
          </a:bodyPr>
          <a:lstStyle/>
          <a:p>
            <a:r>
              <a:rPr lang="en-US" sz="2800" dirty="0" smtClean="0"/>
              <a:t>Substrate no longer fits in active site</a:t>
            </a:r>
            <a:endParaRPr lang="en-US" sz="2800" dirty="0"/>
          </a:p>
        </p:txBody>
      </p:sp>
      <p:sp>
        <p:nvSpPr>
          <p:cNvPr id="67" name="Freeform 66"/>
          <p:cNvSpPr/>
          <p:nvPr/>
        </p:nvSpPr>
        <p:spPr>
          <a:xfrm>
            <a:off x="6366637" y="3359677"/>
            <a:ext cx="566966" cy="1961151"/>
          </a:xfrm>
          <a:custGeom>
            <a:avLst/>
            <a:gdLst>
              <a:gd name="connsiteX0" fmla="*/ 0 w 566966"/>
              <a:gd name="connsiteY0" fmla="*/ 1961151 h 1961151"/>
              <a:gd name="connsiteX1" fmla="*/ 562708 w 566966"/>
              <a:gd name="connsiteY1" fmla="*/ 900200 h 1961151"/>
              <a:gd name="connsiteX2" fmla="*/ 273316 w 566966"/>
              <a:gd name="connsiteY2" fmla="*/ 0 h 1961151"/>
            </a:gdLst>
            <a:ahLst/>
            <a:cxnLst>
              <a:cxn ang="0">
                <a:pos x="connsiteX0" y="connsiteY0"/>
              </a:cxn>
              <a:cxn ang="0">
                <a:pos x="connsiteX1" y="connsiteY1"/>
              </a:cxn>
              <a:cxn ang="0">
                <a:pos x="connsiteX2" y="connsiteY2"/>
              </a:cxn>
            </a:cxnLst>
            <a:rect l="l" t="t" r="r" b="b"/>
            <a:pathLst>
              <a:path w="566966" h="1961151">
                <a:moveTo>
                  <a:pt x="0" y="1961151"/>
                </a:moveTo>
                <a:cubicBezTo>
                  <a:pt x="258577" y="1594104"/>
                  <a:pt x="517155" y="1227058"/>
                  <a:pt x="562708" y="900200"/>
                </a:cubicBezTo>
                <a:cubicBezTo>
                  <a:pt x="608261" y="573342"/>
                  <a:pt x="273316" y="0"/>
                  <a:pt x="273316" y="0"/>
                </a:cubicBezTo>
              </a:path>
            </a:pathLst>
          </a:custGeom>
          <a:ln w="5715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1393870" y="1598249"/>
            <a:ext cx="6564797" cy="4031873"/>
          </a:xfrm>
          <a:prstGeom prst="rect">
            <a:avLst/>
          </a:prstGeom>
          <a:solidFill>
            <a:srgbClr val="FFFA92"/>
          </a:solidFill>
          <a:ln>
            <a:solidFill>
              <a:schemeClr val="tx1"/>
            </a:solidFill>
          </a:ln>
        </p:spPr>
        <p:txBody>
          <a:bodyPr wrap="square" rtlCol="0">
            <a:spAutoFit/>
          </a:bodyPr>
          <a:lstStyle/>
          <a:p>
            <a:endParaRPr lang="en-US" sz="3200" dirty="0" smtClean="0"/>
          </a:p>
          <a:p>
            <a:pPr algn="ctr"/>
            <a:r>
              <a:rPr lang="en-US" sz="3200" dirty="0" smtClean="0"/>
              <a:t>This explains how glyphosate disrupts EPSPS in the </a:t>
            </a:r>
            <a:r>
              <a:rPr lang="en-US" sz="3200" dirty="0" err="1" smtClean="0"/>
              <a:t>shikimate</a:t>
            </a:r>
            <a:r>
              <a:rPr lang="en-US" sz="3200" dirty="0" smtClean="0"/>
              <a:t> pathway: Multiple bacteria have developed resistance by replacing active site glycine with alanine and this is the basis for GMO Roundup Ready crops</a:t>
            </a:r>
            <a:r>
              <a:rPr lang="en-US" sz="3200" dirty="0" smtClean="0">
                <a:solidFill>
                  <a:srgbClr val="FF0000"/>
                </a:solidFill>
              </a:rPr>
              <a:t>*</a:t>
            </a:r>
          </a:p>
          <a:p>
            <a:endParaRPr lang="en-US" sz="3200" dirty="0"/>
          </a:p>
        </p:txBody>
      </p:sp>
      <p:sp>
        <p:nvSpPr>
          <p:cNvPr id="3" name="TextBox 2"/>
          <p:cNvSpPr txBox="1"/>
          <p:nvPr/>
        </p:nvSpPr>
        <p:spPr>
          <a:xfrm>
            <a:off x="190165" y="6059447"/>
            <a:ext cx="8953835" cy="707886"/>
          </a:xfrm>
          <a:prstGeom prst="rect">
            <a:avLst/>
          </a:prstGeom>
          <a:noFill/>
        </p:spPr>
        <p:txBody>
          <a:bodyPr wrap="square" rtlCol="0">
            <a:spAutoFit/>
          </a:bodyPr>
          <a:lstStyle/>
          <a:p>
            <a:r>
              <a:rPr lang="en-US" sz="2000" dirty="0">
                <a:solidFill>
                  <a:srgbClr val="FF0000"/>
                </a:solidFill>
              </a:rPr>
              <a:t>*</a:t>
            </a:r>
            <a:r>
              <a:rPr lang="en-US" sz="2000" dirty="0"/>
              <a:t>T </a:t>
            </a:r>
            <a:r>
              <a:rPr lang="en-US" sz="2000" dirty="0" err="1"/>
              <a:t>Funke</a:t>
            </a:r>
            <a:r>
              <a:rPr lang="en-US" sz="2000" dirty="0"/>
              <a:t> et al., Molecular basis for the herbicide resistance of Roundup Ready crops.  PNAS 2006;103(35):13010-13015.</a:t>
            </a:r>
          </a:p>
        </p:txBody>
      </p:sp>
    </p:spTree>
    <p:extLst>
      <p:ext uri="{BB962C8B-B14F-4D97-AF65-F5344CB8AC3E}">
        <p14:creationId xmlns:p14="http://schemas.microsoft.com/office/powerpoint/2010/main" val="2500355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7"/>
            <a:ext cx="8229600" cy="1143000"/>
          </a:xfrm>
        </p:spPr>
        <p:txBody>
          <a:bodyPr>
            <a:normAutofit fontScale="90000"/>
          </a:bodyPr>
          <a:lstStyle/>
          <a:p>
            <a:r>
              <a:rPr lang="en-US" b="1" dirty="0" smtClean="0"/>
              <a:t>Inhibition of EPSPS by glyphosate:</a:t>
            </a:r>
            <a:br>
              <a:rPr lang="en-US" b="1" dirty="0" smtClean="0"/>
            </a:br>
            <a:r>
              <a:rPr lang="en-US" b="1" dirty="0" smtClean="0"/>
              <a:t>Resistant E coli mutant</a:t>
            </a:r>
            <a:r>
              <a:rPr lang="en-US" b="1" dirty="0" smtClean="0">
                <a:solidFill>
                  <a:srgbClr val="FF0000"/>
                </a:solidFill>
              </a:rPr>
              <a:t>*</a:t>
            </a:r>
            <a:endParaRPr lang="en-US" b="1" dirty="0">
              <a:solidFill>
                <a:srgbClr val="FF0000"/>
              </a:solidFill>
            </a:endParaRPr>
          </a:p>
        </p:txBody>
      </p:sp>
      <p:pic>
        <p:nvPicPr>
          <p:cNvPr id="4" name="Content Placeholder 3" descr="EPSPS_inhibition_glyphosate.png"/>
          <p:cNvPicPr>
            <a:picLocks noGrp="1" noChangeAspect="1"/>
          </p:cNvPicPr>
          <p:nvPr>
            <p:ph idx="1"/>
          </p:nvPr>
        </p:nvPicPr>
        <p:blipFill>
          <a:blip r:embed="rId2">
            <a:extLst>
              <a:ext uri="{28A0092B-C50C-407E-A947-70E740481C1C}">
                <a14:useLocalDpi xmlns:a14="http://schemas.microsoft.com/office/drawing/2010/main" val="0"/>
              </a:ext>
            </a:extLst>
          </a:blip>
          <a:srcRect l="-16416" r="-16416"/>
          <a:stretch>
            <a:fillRect/>
          </a:stretch>
        </p:blipFill>
        <p:spPr>
          <a:xfrm>
            <a:off x="581444" y="1600200"/>
            <a:ext cx="8229600" cy="4525963"/>
          </a:xfrm>
        </p:spPr>
      </p:pic>
      <p:sp>
        <p:nvSpPr>
          <p:cNvPr id="5" name="TextBox 4"/>
          <p:cNvSpPr txBox="1"/>
          <p:nvPr/>
        </p:nvSpPr>
        <p:spPr>
          <a:xfrm>
            <a:off x="3547851" y="6304031"/>
            <a:ext cx="5398909" cy="369332"/>
          </a:xfrm>
          <a:prstGeom prst="rect">
            <a:avLst/>
          </a:prstGeom>
          <a:noFill/>
        </p:spPr>
        <p:txBody>
          <a:bodyPr wrap="none" rtlCol="0">
            <a:spAutoFit/>
          </a:bodyPr>
          <a:lstStyle/>
          <a:p>
            <a:r>
              <a:rPr lang="en-US" dirty="0" smtClean="0">
                <a:solidFill>
                  <a:srgbClr val="FF0000"/>
                </a:solidFill>
              </a:rPr>
              <a:t>*</a:t>
            </a:r>
            <a:r>
              <a:rPr lang="en-US" dirty="0" smtClean="0"/>
              <a:t>Figure 3, S </a:t>
            </a:r>
            <a:r>
              <a:rPr lang="en-US" dirty="0" err="1" smtClean="0"/>
              <a:t>Eschenburg</a:t>
            </a:r>
            <a:r>
              <a:rPr lang="en-US" dirty="0" smtClean="0"/>
              <a:t> et al. </a:t>
            </a:r>
            <a:r>
              <a:rPr lang="en-US" dirty="0" err="1" smtClean="0"/>
              <a:t>Planta</a:t>
            </a:r>
            <a:r>
              <a:rPr lang="en-US" dirty="0" smtClean="0"/>
              <a:t> 2002;216:129-135.</a:t>
            </a:r>
            <a:endParaRPr lang="en-US" dirty="0"/>
          </a:p>
        </p:txBody>
      </p:sp>
      <p:grpSp>
        <p:nvGrpSpPr>
          <p:cNvPr id="11" name="Group 10"/>
          <p:cNvGrpSpPr/>
          <p:nvPr/>
        </p:nvGrpSpPr>
        <p:grpSpPr>
          <a:xfrm>
            <a:off x="2800750" y="3120097"/>
            <a:ext cx="2044760" cy="1867024"/>
            <a:chOff x="2800750" y="3120097"/>
            <a:chExt cx="2044760" cy="1867024"/>
          </a:xfrm>
        </p:grpSpPr>
        <p:sp>
          <p:nvSpPr>
            <p:cNvPr id="8" name="TextBox 7"/>
            <p:cNvSpPr txBox="1"/>
            <p:nvPr/>
          </p:nvSpPr>
          <p:spPr>
            <a:xfrm>
              <a:off x="2800750" y="4156124"/>
              <a:ext cx="2044760" cy="830997"/>
            </a:xfrm>
            <a:prstGeom prst="rect">
              <a:avLst/>
            </a:prstGeom>
            <a:noFill/>
          </p:spPr>
          <p:txBody>
            <a:bodyPr wrap="square" rtlCol="0">
              <a:spAutoFit/>
            </a:bodyPr>
            <a:lstStyle/>
            <a:p>
              <a:r>
                <a:rPr lang="en-US" sz="2400" dirty="0" smtClean="0"/>
                <a:t>Wild type  with glycine 96</a:t>
              </a:r>
              <a:endParaRPr lang="en-US" sz="2400" dirty="0"/>
            </a:p>
          </p:txBody>
        </p:sp>
        <p:sp>
          <p:nvSpPr>
            <p:cNvPr id="9" name="Freeform 8"/>
            <p:cNvSpPr/>
            <p:nvPr/>
          </p:nvSpPr>
          <p:spPr>
            <a:xfrm>
              <a:off x="3295120" y="3120097"/>
              <a:ext cx="349365" cy="1104459"/>
            </a:xfrm>
            <a:custGeom>
              <a:avLst/>
              <a:gdLst>
                <a:gd name="connsiteX0" fmla="*/ 73268 w 349365"/>
                <a:gd name="connsiteY0" fmla="*/ 1104459 h 1104459"/>
                <a:gd name="connsiteX1" fmla="*/ 18049 w 349365"/>
                <a:gd name="connsiteY1" fmla="*/ 386560 h 1104459"/>
                <a:gd name="connsiteX2" fmla="*/ 349365 w 349365"/>
                <a:gd name="connsiteY2" fmla="*/ 0 h 1104459"/>
              </a:gdLst>
              <a:ahLst/>
              <a:cxnLst>
                <a:cxn ang="0">
                  <a:pos x="connsiteX0" y="connsiteY0"/>
                </a:cxn>
                <a:cxn ang="0">
                  <a:pos x="connsiteX1" y="connsiteY1"/>
                </a:cxn>
                <a:cxn ang="0">
                  <a:pos x="connsiteX2" y="connsiteY2"/>
                </a:cxn>
              </a:cxnLst>
              <a:rect l="l" t="t" r="r" b="b"/>
              <a:pathLst>
                <a:path w="349365" h="1104459">
                  <a:moveTo>
                    <a:pt x="73268" y="1104459"/>
                  </a:moveTo>
                  <a:cubicBezTo>
                    <a:pt x="22650" y="837548"/>
                    <a:pt x="-27967" y="570637"/>
                    <a:pt x="18049" y="386560"/>
                  </a:cubicBezTo>
                  <a:cubicBezTo>
                    <a:pt x="64065" y="202483"/>
                    <a:pt x="349365" y="0"/>
                    <a:pt x="349365" y="0"/>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5494338" y="1184701"/>
            <a:ext cx="3452422" cy="2532025"/>
            <a:chOff x="5494338" y="1184701"/>
            <a:chExt cx="3452422" cy="2532025"/>
          </a:xfrm>
        </p:grpSpPr>
        <p:sp>
          <p:nvSpPr>
            <p:cNvPr id="7" name="TextBox 6"/>
            <p:cNvSpPr txBox="1"/>
            <p:nvPr/>
          </p:nvSpPr>
          <p:spPr>
            <a:xfrm>
              <a:off x="5614610" y="1184701"/>
              <a:ext cx="3332150" cy="830997"/>
            </a:xfrm>
            <a:prstGeom prst="rect">
              <a:avLst/>
            </a:prstGeom>
            <a:noFill/>
          </p:spPr>
          <p:txBody>
            <a:bodyPr wrap="square" rtlCol="0">
              <a:spAutoFit/>
            </a:bodyPr>
            <a:lstStyle/>
            <a:p>
              <a:r>
                <a:rPr lang="en-US" sz="2400" dirty="0" smtClean="0"/>
                <a:t>Mutant with alanine substituted for glycine 96</a:t>
              </a:r>
              <a:endParaRPr lang="en-US" sz="2400" dirty="0"/>
            </a:p>
          </p:txBody>
        </p:sp>
        <p:sp>
          <p:nvSpPr>
            <p:cNvPr id="10" name="Freeform 9"/>
            <p:cNvSpPr/>
            <p:nvPr/>
          </p:nvSpPr>
          <p:spPr>
            <a:xfrm>
              <a:off x="5494338" y="2015638"/>
              <a:ext cx="2309802" cy="1701088"/>
            </a:xfrm>
            <a:custGeom>
              <a:avLst/>
              <a:gdLst>
                <a:gd name="connsiteX0" fmla="*/ 2029316 w 2309802"/>
                <a:gd name="connsiteY0" fmla="*/ 0 h 1701088"/>
                <a:gd name="connsiteX1" fmla="*/ 2194974 w 2309802"/>
                <a:gd name="connsiteY1" fmla="*/ 1325350 h 1701088"/>
                <a:gd name="connsiteX2" fmla="*/ 524585 w 2309802"/>
                <a:gd name="connsiteY2" fmla="*/ 1670494 h 1701088"/>
                <a:gd name="connsiteX3" fmla="*/ 0 w 2309802"/>
                <a:gd name="connsiteY3" fmla="*/ 704092 h 1701088"/>
              </a:gdLst>
              <a:ahLst/>
              <a:cxnLst>
                <a:cxn ang="0">
                  <a:pos x="connsiteX0" y="connsiteY0"/>
                </a:cxn>
                <a:cxn ang="0">
                  <a:pos x="connsiteX1" y="connsiteY1"/>
                </a:cxn>
                <a:cxn ang="0">
                  <a:pos x="connsiteX2" y="connsiteY2"/>
                </a:cxn>
                <a:cxn ang="0">
                  <a:pos x="connsiteX3" y="connsiteY3"/>
                </a:cxn>
              </a:cxnLst>
              <a:rect l="l" t="t" r="r" b="b"/>
              <a:pathLst>
                <a:path w="2309802" h="1701088">
                  <a:moveTo>
                    <a:pt x="2029316" y="0"/>
                  </a:moveTo>
                  <a:cubicBezTo>
                    <a:pt x="2237539" y="523467"/>
                    <a:pt x="2445763" y="1046934"/>
                    <a:pt x="2194974" y="1325350"/>
                  </a:cubicBezTo>
                  <a:cubicBezTo>
                    <a:pt x="1944185" y="1603766"/>
                    <a:pt x="890414" y="1774037"/>
                    <a:pt x="524585" y="1670494"/>
                  </a:cubicBezTo>
                  <a:cubicBezTo>
                    <a:pt x="158756" y="1566951"/>
                    <a:pt x="0" y="704092"/>
                    <a:pt x="0" y="704092"/>
                  </a:cubicBezTo>
                </a:path>
              </a:pathLst>
            </a:custGeom>
            <a:ln w="5715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42476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667" y="2293540"/>
            <a:ext cx="6798556"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in Vaccines</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075061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1" dirty="0"/>
              <a:t>“It is dangerous to be right in matters on which the established authorities are wrong.”</a:t>
            </a:r>
            <a:r>
              <a:rPr lang="en-US" i="1" dirty="0"/>
              <a:t> </a:t>
            </a:r>
            <a:endParaRPr lang="en-US" i="1" dirty="0" smtClean="0"/>
          </a:p>
          <a:p>
            <a:endParaRPr lang="en-US" i="1" dirty="0"/>
          </a:p>
          <a:p>
            <a:pPr marL="0" indent="0">
              <a:buNone/>
            </a:pPr>
            <a:r>
              <a:rPr lang="en-US" i="1" dirty="0" smtClean="0"/>
              <a:t> </a:t>
            </a:r>
            <a:r>
              <a:rPr lang="en-US" i="1" dirty="0"/>
              <a:t>– </a:t>
            </a:r>
            <a:r>
              <a:rPr lang="en-US" dirty="0"/>
              <a:t>Voltaire</a:t>
            </a:r>
          </a:p>
          <a:p>
            <a:endParaRPr lang="en-US" dirty="0"/>
          </a:p>
        </p:txBody>
      </p:sp>
    </p:spTree>
    <p:extLst>
      <p:ext uri="{BB962C8B-B14F-4D97-AF65-F5344CB8AC3E}">
        <p14:creationId xmlns:p14="http://schemas.microsoft.com/office/powerpoint/2010/main" val="1222156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53"/>
            <a:ext cx="8229600" cy="1143000"/>
          </a:xfrm>
        </p:spPr>
        <p:txBody>
          <a:bodyPr/>
          <a:lstStyle/>
          <a:p>
            <a:r>
              <a:rPr lang="en-US" b="1" dirty="0" smtClean="0"/>
              <a:t>Glyphosate in Vaccines?</a:t>
            </a:r>
            <a:endParaRPr lang="en-US" b="1" dirty="0"/>
          </a:p>
        </p:txBody>
      </p:sp>
      <p:sp>
        <p:nvSpPr>
          <p:cNvPr id="3" name="Content Placeholder 2"/>
          <p:cNvSpPr>
            <a:spLocks noGrp="1"/>
          </p:cNvSpPr>
          <p:nvPr>
            <p:ph idx="1"/>
          </p:nvPr>
        </p:nvSpPr>
        <p:spPr>
          <a:xfrm>
            <a:off x="341750" y="1148687"/>
            <a:ext cx="8548250" cy="5236599"/>
          </a:xfrm>
        </p:spPr>
        <p:txBody>
          <a:bodyPr>
            <a:normAutofit lnSpcReduction="10000"/>
          </a:bodyPr>
          <a:lstStyle/>
          <a:p>
            <a:r>
              <a:rPr lang="en-US" dirty="0" smtClean="0"/>
              <a:t>For MMR, flu vaccine, and rabies vaccine, live virus is grown on </a:t>
            </a:r>
            <a:r>
              <a:rPr lang="en-US" i="1" dirty="0" smtClean="0">
                <a:solidFill>
                  <a:srgbClr val="FF0000"/>
                </a:solidFill>
              </a:rPr>
              <a:t>gelatin</a:t>
            </a:r>
            <a:r>
              <a:rPr lang="en-US" dirty="0" smtClean="0">
                <a:solidFill>
                  <a:srgbClr val="FF0000"/>
                </a:solidFill>
              </a:rPr>
              <a:t> </a:t>
            </a:r>
            <a:r>
              <a:rPr lang="en-US" dirty="0" smtClean="0"/>
              <a:t>derived from ligaments of pigs and </a:t>
            </a:r>
            <a:r>
              <a:rPr lang="en-US" i="1" dirty="0" smtClean="0">
                <a:solidFill>
                  <a:srgbClr val="FF0000"/>
                </a:solidFill>
              </a:rPr>
              <a:t>fetal bovine serum</a:t>
            </a:r>
          </a:p>
          <a:p>
            <a:pPr lvl="1"/>
            <a:r>
              <a:rPr lang="en-US" dirty="0" smtClean="0"/>
              <a:t>Cows and pigs are fed GMO Roundup-Ready corn and soy feed</a:t>
            </a:r>
          </a:p>
          <a:p>
            <a:r>
              <a:rPr lang="en-US" dirty="0" smtClean="0"/>
              <a:t>Gelatin is derived from collagen which is highly enriched in </a:t>
            </a:r>
            <a:r>
              <a:rPr lang="en-US" i="1" dirty="0" smtClean="0">
                <a:solidFill>
                  <a:srgbClr val="FF0000"/>
                </a:solidFill>
              </a:rPr>
              <a:t>glycine</a:t>
            </a:r>
            <a:r>
              <a:rPr lang="en-US" dirty="0" smtClean="0">
                <a:solidFill>
                  <a:srgbClr val="FF0000"/>
                </a:solidFill>
              </a:rPr>
              <a:t> </a:t>
            </a:r>
            <a:r>
              <a:rPr lang="en-US" dirty="0" smtClean="0"/>
              <a:t>and also contains </a:t>
            </a:r>
            <a:r>
              <a:rPr lang="en-US" i="1" dirty="0" smtClean="0">
                <a:solidFill>
                  <a:srgbClr val="FF0000"/>
                </a:solidFill>
              </a:rPr>
              <a:t>glutamate</a:t>
            </a:r>
          </a:p>
          <a:p>
            <a:pPr lvl="1"/>
            <a:r>
              <a:rPr lang="en-US" dirty="0" smtClean="0"/>
              <a:t>These two neurotransmitters excite the NMDA  receptors in the brain</a:t>
            </a:r>
          </a:p>
          <a:p>
            <a:r>
              <a:rPr lang="en-US" dirty="0" smtClean="0"/>
              <a:t>Glyphosate stimulation of NMDA receptors could cause neuronal burnout</a:t>
            </a:r>
            <a:endParaRPr lang="en-US" dirty="0"/>
          </a:p>
        </p:txBody>
      </p:sp>
    </p:spTree>
    <p:extLst>
      <p:ext uri="{BB962C8B-B14F-4D97-AF65-F5344CB8AC3E}">
        <p14:creationId xmlns:p14="http://schemas.microsoft.com/office/powerpoint/2010/main" val="37835621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atpup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608" y="3568603"/>
            <a:ext cx="4978400" cy="2662865"/>
          </a:xfrm>
          <a:prstGeom prst="rect">
            <a:avLst/>
          </a:prstGeom>
        </p:spPr>
      </p:pic>
      <p:pic>
        <p:nvPicPr>
          <p:cNvPr id="4" name="Content Placeholder 3" descr="glutamate_uptake_astrocytes_glyphosate.png"/>
          <p:cNvPicPr>
            <a:picLocks noGrp="1" noChangeAspect="1"/>
          </p:cNvPicPr>
          <p:nvPr>
            <p:ph idx="1"/>
          </p:nvPr>
        </p:nvPicPr>
        <p:blipFill>
          <a:blip r:embed="rId4">
            <a:extLst>
              <a:ext uri="{28A0092B-C50C-407E-A947-70E740481C1C}">
                <a14:useLocalDpi xmlns:a14="http://schemas.microsoft.com/office/drawing/2010/main" val="0"/>
              </a:ext>
            </a:extLst>
          </a:blip>
          <a:srcRect l="-28670" r="-28670"/>
          <a:stretch>
            <a:fillRect/>
          </a:stretch>
        </p:blipFill>
        <p:spPr>
          <a:xfrm>
            <a:off x="-2315141" y="653731"/>
            <a:ext cx="10600275" cy="5829743"/>
          </a:xfrm>
        </p:spPr>
      </p:pic>
      <p:sp>
        <p:nvSpPr>
          <p:cNvPr id="2" name="Title 1"/>
          <p:cNvSpPr>
            <a:spLocks noGrp="1"/>
          </p:cNvSpPr>
          <p:nvPr>
            <p:ph type="title"/>
          </p:nvPr>
        </p:nvSpPr>
        <p:spPr>
          <a:solidFill>
            <a:schemeClr val="bg1"/>
          </a:solidFill>
        </p:spPr>
        <p:txBody>
          <a:bodyPr>
            <a:normAutofit fontScale="90000"/>
          </a:bodyPr>
          <a:lstStyle/>
          <a:p>
            <a:r>
              <a:rPr lang="en-US" b="1" dirty="0" smtClean="0"/>
              <a:t>Glyphosate Excites NMDA Receptors</a:t>
            </a:r>
            <a:br>
              <a:rPr lang="en-US" b="1" dirty="0" smtClean="0"/>
            </a:br>
            <a:r>
              <a:rPr lang="en-US" b="1" dirty="0" smtClean="0"/>
              <a:t> in Hippocampus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457200" y="6160308"/>
            <a:ext cx="6427711" cy="646331"/>
          </a:xfrm>
          <a:prstGeom prst="rect">
            <a:avLst/>
          </a:prstGeom>
          <a:noFill/>
        </p:spPr>
        <p:txBody>
          <a:bodyPr wrap="square" rtlCol="0">
            <a:spAutoFit/>
          </a:bodyPr>
          <a:lstStyle/>
          <a:p>
            <a:r>
              <a:rPr lang="en-US" dirty="0" smtClean="0">
                <a:solidFill>
                  <a:srgbClr val="FF0000"/>
                </a:solidFill>
              </a:rPr>
              <a:t>*</a:t>
            </a:r>
            <a:r>
              <a:rPr lang="hu-HU" dirty="0" smtClean="0"/>
              <a:t>D </a:t>
            </a:r>
            <a:r>
              <a:rPr lang="hu-HU" dirty="0"/>
              <a:t>Cattani et al. Toxicology 2014; 320:34-45</a:t>
            </a:r>
            <a:r>
              <a:rPr lang="hu-HU" dirty="0" smtClean="0"/>
              <a:t>.</a:t>
            </a:r>
          </a:p>
          <a:p>
            <a:r>
              <a:rPr lang="en-US" dirty="0" smtClean="0">
                <a:solidFill>
                  <a:srgbClr val="FF0000"/>
                </a:solidFill>
              </a:rPr>
              <a:t>**</a:t>
            </a:r>
            <a:r>
              <a:rPr lang="en-US" dirty="0" smtClean="0"/>
              <a:t>D </a:t>
            </a:r>
            <a:r>
              <a:rPr lang="en-US" dirty="0" err="1" smtClean="0"/>
              <a:t>Cattani</a:t>
            </a:r>
            <a:r>
              <a:rPr lang="en-US" dirty="0" smtClean="0"/>
              <a:t> et al. Toxicology 2017 [</a:t>
            </a:r>
            <a:r>
              <a:rPr lang="en-US" dirty="0" err="1" smtClean="0"/>
              <a:t>Epub</a:t>
            </a:r>
            <a:r>
              <a:rPr lang="en-US" dirty="0" smtClean="0"/>
              <a:t> ahead of print]</a:t>
            </a:r>
            <a:endParaRPr lang="en-US" dirty="0"/>
          </a:p>
        </p:txBody>
      </p:sp>
      <p:sp>
        <p:nvSpPr>
          <p:cNvPr id="3" name="TextBox 2"/>
          <p:cNvSpPr txBox="1"/>
          <p:nvPr/>
        </p:nvSpPr>
        <p:spPr>
          <a:xfrm>
            <a:off x="5638089" y="1703849"/>
            <a:ext cx="3172618" cy="1200328"/>
          </a:xfrm>
          <a:prstGeom prst="rect">
            <a:avLst/>
          </a:prstGeom>
          <a:noFill/>
        </p:spPr>
        <p:txBody>
          <a:bodyPr wrap="square" rtlCol="0">
            <a:spAutoFit/>
          </a:bodyPr>
          <a:lstStyle/>
          <a:p>
            <a:r>
              <a:rPr lang="en-US" sz="2400" dirty="0" smtClean="0"/>
              <a:t>Excess glutamate in synapse leads to neuronal burnout</a:t>
            </a:r>
            <a:endParaRPr lang="en-US" sz="2400" dirty="0"/>
          </a:p>
        </p:txBody>
      </p:sp>
    </p:spTree>
    <p:extLst>
      <p:ext uri="{BB962C8B-B14F-4D97-AF65-F5344CB8AC3E}">
        <p14:creationId xmlns:p14="http://schemas.microsoft.com/office/powerpoint/2010/main" val="37973279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atpup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608" y="3568603"/>
            <a:ext cx="4978400" cy="2662865"/>
          </a:xfrm>
          <a:prstGeom prst="rect">
            <a:avLst/>
          </a:prstGeom>
        </p:spPr>
      </p:pic>
      <p:pic>
        <p:nvPicPr>
          <p:cNvPr id="4" name="Content Placeholder 3" descr="glutamate_uptake_astrocytes_glyphosate.png"/>
          <p:cNvPicPr>
            <a:picLocks noGrp="1" noChangeAspect="1"/>
          </p:cNvPicPr>
          <p:nvPr>
            <p:ph idx="1"/>
          </p:nvPr>
        </p:nvPicPr>
        <p:blipFill>
          <a:blip r:embed="rId4">
            <a:extLst>
              <a:ext uri="{28A0092B-C50C-407E-A947-70E740481C1C}">
                <a14:useLocalDpi xmlns:a14="http://schemas.microsoft.com/office/drawing/2010/main" val="0"/>
              </a:ext>
            </a:extLst>
          </a:blip>
          <a:srcRect l="-28670" r="-28670"/>
          <a:stretch>
            <a:fillRect/>
          </a:stretch>
        </p:blipFill>
        <p:spPr>
          <a:xfrm>
            <a:off x="-2315141" y="653731"/>
            <a:ext cx="10600275" cy="5829743"/>
          </a:xfrm>
        </p:spPr>
      </p:pic>
      <p:sp>
        <p:nvSpPr>
          <p:cNvPr id="2" name="Title 1"/>
          <p:cNvSpPr>
            <a:spLocks noGrp="1"/>
          </p:cNvSpPr>
          <p:nvPr>
            <p:ph type="title"/>
          </p:nvPr>
        </p:nvSpPr>
        <p:spPr>
          <a:solidFill>
            <a:schemeClr val="bg1"/>
          </a:solidFill>
        </p:spPr>
        <p:txBody>
          <a:bodyPr>
            <a:normAutofit fontScale="90000"/>
          </a:bodyPr>
          <a:lstStyle/>
          <a:p>
            <a:r>
              <a:rPr lang="en-US" b="1" dirty="0" smtClean="0"/>
              <a:t>Glyphosate Excites NMDA Receptors</a:t>
            </a:r>
            <a:br>
              <a:rPr lang="en-US" b="1" dirty="0" smtClean="0"/>
            </a:br>
            <a:r>
              <a:rPr lang="en-US" b="1" dirty="0" smtClean="0"/>
              <a:t> in Hippocampus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457200" y="6160308"/>
            <a:ext cx="6427711" cy="646331"/>
          </a:xfrm>
          <a:prstGeom prst="rect">
            <a:avLst/>
          </a:prstGeom>
          <a:noFill/>
        </p:spPr>
        <p:txBody>
          <a:bodyPr wrap="square" rtlCol="0">
            <a:spAutoFit/>
          </a:bodyPr>
          <a:lstStyle/>
          <a:p>
            <a:r>
              <a:rPr lang="en-US" dirty="0" smtClean="0">
                <a:solidFill>
                  <a:srgbClr val="FF0000"/>
                </a:solidFill>
              </a:rPr>
              <a:t>*</a:t>
            </a:r>
            <a:r>
              <a:rPr lang="hu-HU" dirty="0" smtClean="0"/>
              <a:t>D </a:t>
            </a:r>
            <a:r>
              <a:rPr lang="hu-HU" dirty="0"/>
              <a:t>Cattani et al. Toxicology 2014; 320:34-45</a:t>
            </a:r>
            <a:r>
              <a:rPr lang="hu-HU" dirty="0" smtClean="0"/>
              <a:t>.</a:t>
            </a:r>
          </a:p>
          <a:p>
            <a:r>
              <a:rPr lang="en-US" dirty="0" smtClean="0">
                <a:solidFill>
                  <a:srgbClr val="FF0000"/>
                </a:solidFill>
              </a:rPr>
              <a:t>**</a:t>
            </a:r>
            <a:r>
              <a:rPr lang="en-US" dirty="0" smtClean="0"/>
              <a:t>D </a:t>
            </a:r>
            <a:r>
              <a:rPr lang="en-US" dirty="0" err="1" smtClean="0"/>
              <a:t>Cattani</a:t>
            </a:r>
            <a:r>
              <a:rPr lang="en-US" dirty="0" smtClean="0"/>
              <a:t> et al. Toxicology 2017 [</a:t>
            </a:r>
            <a:r>
              <a:rPr lang="en-US" dirty="0" err="1" smtClean="0"/>
              <a:t>Epub</a:t>
            </a:r>
            <a:r>
              <a:rPr lang="en-US" dirty="0" smtClean="0"/>
              <a:t> ahead of print]</a:t>
            </a:r>
            <a:endParaRPr lang="en-US" dirty="0"/>
          </a:p>
        </p:txBody>
      </p:sp>
      <p:sp>
        <p:nvSpPr>
          <p:cNvPr id="8" name="TextBox 7"/>
          <p:cNvSpPr txBox="1"/>
          <p:nvPr/>
        </p:nvSpPr>
        <p:spPr>
          <a:xfrm>
            <a:off x="5638089" y="1703849"/>
            <a:ext cx="3172618" cy="1200328"/>
          </a:xfrm>
          <a:prstGeom prst="rect">
            <a:avLst/>
          </a:prstGeom>
          <a:noFill/>
        </p:spPr>
        <p:txBody>
          <a:bodyPr wrap="square" rtlCol="0">
            <a:spAutoFit/>
          </a:bodyPr>
          <a:lstStyle/>
          <a:p>
            <a:r>
              <a:rPr lang="en-US" sz="2400" dirty="0" smtClean="0"/>
              <a:t>Excess glutamate in synapse leads to neuronal burnout</a:t>
            </a:r>
            <a:endParaRPr lang="en-US" sz="2400" dirty="0"/>
          </a:p>
        </p:txBody>
      </p:sp>
      <p:sp>
        <p:nvSpPr>
          <p:cNvPr id="7" name="TextBox 6"/>
          <p:cNvSpPr txBox="1"/>
          <p:nvPr/>
        </p:nvSpPr>
        <p:spPr>
          <a:xfrm>
            <a:off x="2199361" y="2599107"/>
            <a:ext cx="4259327" cy="2246769"/>
          </a:xfrm>
          <a:prstGeom prst="rect">
            <a:avLst/>
          </a:prstGeom>
          <a:solidFill>
            <a:srgbClr val="FFFA92"/>
          </a:solidFill>
          <a:ln>
            <a:solidFill>
              <a:schemeClr val="tx1"/>
            </a:solidFill>
          </a:ln>
        </p:spPr>
        <p:txBody>
          <a:bodyPr wrap="square" rtlCol="0">
            <a:spAutoFit/>
          </a:bodyPr>
          <a:lstStyle/>
          <a:p>
            <a:pPr algn="ctr"/>
            <a:endParaRPr lang="en-US" sz="2800" dirty="0" smtClean="0"/>
          </a:p>
          <a:p>
            <a:pPr algn="ctr"/>
            <a:r>
              <a:rPr lang="en-US" sz="2800" dirty="0" smtClean="0"/>
              <a:t> Rats exposed to glyphosate </a:t>
            </a:r>
            <a:r>
              <a:rPr lang="en-US" sz="2800" dirty="0" err="1" smtClean="0"/>
              <a:t>perinatally</a:t>
            </a:r>
            <a:r>
              <a:rPr lang="en-US" sz="2800" dirty="0" smtClean="0"/>
              <a:t> exhibited depressive behaviors</a:t>
            </a:r>
            <a:endParaRPr lang="en-US" sz="2800" dirty="0" smtClean="0">
              <a:solidFill>
                <a:srgbClr val="FF0000"/>
              </a:solidFill>
            </a:endParaRPr>
          </a:p>
          <a:p>
            <a:pPr algn="ctr"/>
            <a:endParaRPr lang="en-US" sz="2800" dirty="0"/>
          </a:p>
        </p:txBody>
      </p:sp>
    </p:spTree>
    <p:extLst>
      <p:ext uri="{BB962C8B-B14F-4D97-AF65-F5344CB8AC3E}">
        <p14:creationId xmlns:p14="http://schemas.microsoft.com/office/powerpoint/2010/main" val="18883864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atpup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608" y="3568603"/>
            <a:ext cx="4978400" cy="2662865"/>
          </a:xfrm>
          <a:prstGeom prst="rect">
            <a:avLst/>
          </a:prstGeom>
        </p:spPr>
      </p:pic>
      <p:pic>
        <p:nvPicPr>
          <p:cNvPr id="4" name="Content Placeholder 3" descr="glutamate_uptake_astrocytes_glyphosate.png"/>
          <p:cNvPicPr>
            <a:picLocks noGrp="1" noChangeAspect="1"/>
          </p:cNvPicPr>
          <p:nvPr>
            <p:ph idx="1"/>
          </p:nvPr>
        </p:nvPicPr>
        <p:blipFill>
          <a:blip r:embed="rId4">
            <a:extLst>
              <a:ext uri="{28A0092B-C50C-407E-A947-70E740481C1C}">
                <a14:useLocalDpi xmlns:a14="http://schemas.microsoft.com/office/drawing/2010/main" val="0"/>
              </a:ext>
            </a:extLst>
          </a:blip>
          <a:srcRect l="-28670" r="-28670"/>
          <a:stretch>
            <a:fillRect/>
          </a:stretch>
        </p:blipFill>
        <p:spPr>
          <a:xfrm>
            <a:off x="-2315141" y="653731"/>
            <a:ext cx="10600275" cy="5829743"/>
          </a:xfrm>
        </p:spPr>
      </p:pic>
      <p:sp>
        <p:nvSpPr>
          <p:cNvPr id="2" name="Title 1"/>
          <p:cNvSpPr>
            <a:spLocks noGrp="1"/>
          </p:cNvSpPr>
          <p:nvPr>
            <p:ph type="title"/>
          </p:nvPr>
        </p:nvSpPr>
        <p:spPr>
          <a:solidFill>
            <a:schemeClr val="bg1"/>
          </a:solidFill>
        </p:spPr>
        <p:txBody>
          <a:bodyPr>
            <a:normAutofit fontScale="90000"/>
          </a:bodyPr>
          <a:lstStyle/>
          <a:p>
            <a:r>
              <a:rPr lang="en-US" b="1" dirty="0" smtClean="0"/>
              <a:t>Glyphosate Excites NMDA Receptors</a:t>
            </a:r>
            <a:br>
              <a:rPr lang="en-US" b="1" dirty="0" smtClean="0"/>
            </a:br>
            <a:r>
              <a:rPr lang="en-US" b="1" dirty="0" smtClean="0"/>
              <a:t> in Hippocampus</a:t>
            </a:r>
            <a:r>
              <a:rPr lang="en-US" b="1" dirty="0" smtClean="0">
                <a:solidFill>
                  <a:srgbClr val="FF0000"/>
                </a:solidFill>
              </a:rPr>
              <a:t>*,**</a:t>
            </a:r>
            <a:endParaRPr lang="en-US" b="1" dirty="0">
              <a:solidFill>
                <a:srgbClr val="FF0000"/>
              </a:solidFill>
            </a:endParaRPr>
          </a:p>
        </p:txBody>
      </p:sp>
      <p:sp>
        <p:nvSpPr>
          <p:cNvPr id="9" name="TextBox 8"/>
          <p:cNvSpPr txBox="1"/>
          <p:nvPr/>
        </p:nvSpPr>
        <p:spPr>
          <a:xfrm>
            <a:off x="449746" y="6252641"/>
            <a:ext cx="6531505" cy="461665"/>
          </a:xfrm>
          <a:prstGeom prst="rect">
            <a:avLst/>
          </a:prstGeom>
          <a:noFill/>
        </p:spPr>
        <p:txBody>
          <a:bodyPr wrap="none" rtlCol="0">
            <a:spAutoFit/>
          </a:bodyPr>
          <a:lstStyle/>
          <a:p>
            <a:r>
              <a:rPr lang="nb-NO" sz="2400" dirty="0" smtClean="0">
                <a:solidFill>
                  <a:srgbClr val="FF0000"/>
                </a:solidFill>
              </a:rPr>
              <a:t>*</a:t>
            </a:r>
            <a:r>
              <a:rPr lang="nb-NO" sz="2400" dirty="0" smtClean="0"/>
              <a:t>Z </a:t>
            </a:r>
            <a:r>
              <a:rPr lang="nb-NO" sz="2400" dirty="0" err="1"/>
              <a:t>Zheng</a:t>
            </a:r>
            <a:r>
              <a:rPr lang="nb-NO" sz="2400" dirty="0"/>
              <a:t> et al.  PLOS ONE 2016; 11(7): e0158688.</a:t>
            </a:r>
            <a:endParaRPr lang="en-US" sz="2400" dirty="0"/>
          </a:p>
        </p:txBody>
      </p:sp>
      <p:sp>
        <p:nvSpPr>
          <p:cNvPr id="10" name="TextBox 9"/>
          <p:cNvSpPr txBox="1"/>
          <p:nvPr/>
        </p:nvSpPr>
        <p:spPr>
          <a:xfrm>
            <a:off x="5638089" y="1703849"/>
            <a:ext cx="3172618" cy="1200328"/>
          </a:xfrm>
          <a:prstGeom prst="rect">
            <a:avLst/>
          </a:prstGeom>
          <a:noFill/>
        </p:spPr>
        <p:txBody>
          <a:bodyPr wrap="square" rtlCol="0">
            <a:spAutoFit/>
          </a:bodyPr>
          <a:lstStyle/>
          <a:p>
            <a:r>
              <a:rPr lang="en-US" sz="2400" dirty="0" smtClean="0"/>
              <a:t>Excess glutamate in synapse leads to neuronal burnout</a:t>
            </a:r>
            <a:endParaRPr lang="en-US" sz="2400" dirty="0"/>
          </a:p>
        </p:txBody>
      </p:sp>
      <p:sp>
        <p:nvSpPr>
          <p:cNvPr id="8" name="TextBox 7"/>
          <p:cNvSpPr txBox="1"/>
          <p:nvPr/>
        </p:nvSpPr>
        <p:spPr>
          <a:xfrm>
            <a:off x="757335" y="2058224"/>
            <a:ext cx="6971407" cy="2246769"/>
          </a:xfrm>
          <a:prstGeom prst="rect">
            <a:avLst/>
          </a:prstGeom>
          <a:solidFill>
            <a:srgbClr val="FFFA92"/>
          </a:solidFill>
          <a:ln>
            <a:solidFill>
              <a:schemeClr val="tx1"/>
            </a:solidFill>
          </a:ln>
        </p:spPr>
        <p:txBody>
          <a:bodyPr wrap="square" rtlCol="0">
            <a:spAutoFit/>
          </a:bodyPr>
          <a:lstStyle/>
          <a:p>
            <a:pPr algn="ctr"/>
            <a:endParaRPr lang="en-US" sz="2800" dirty="0" smtClean="0"/>
          </a:p>
          <a:p>
            <a:pPr algn="ctr"/>
            <a:r>
              <a:rPr lang="en-US" sz="2800" dirty="0" smtClean="0"/>
              <a:t>Glutamate is elevated in the blood in association with autism, and blood glutamate levels correlate with brain glutamate levels.</a:t>
            </a:r>
            <a:r>
              <a:rPr lang="en-US" sz="2800" dirty="0" smtClean="0">
                <a:solidFill>
                  <a:srgbClr val="FF0000"/>
                </a:solidFill>
              </a:rPr>
              <a:t>*</a:t>
            </a:r>
          </a:p>
          <a:p>
            <a:pPr algn="ctr"/>
            <a:endParaRPr lang="en-US" sz="2800" dirty="0"/>
          </a:p>
        </p:txBody>
      </p:sp>
    </p:spTree>
    <p:extLst>
      <p:ext uri="{BB962C8B-B14F-4D97-AF65-F5344CB8AC3E}">
        <p14:creationId xmlns:p14="http://schemas.microsoft.com/office/powerpoint/2010/main" val="35215317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Autism, Glyphosate, Vaccine Reactions</a:t>
            </a:r>
            <a:r>
              <a:rPr lang="en-US" sz="3600" b="1" dirty="0" smtClean="0">
                <a:solidFill>
                  <a:srgbClr val="FF0000"/>
                </a:solidFill>
              </a:rPr>
              <a:t>*</a:t>
            </a:r>
            <a:endParaRPr lang="en-US" sz="3600" b="1" dirty="0">
              <a:solidFill>
                <a:srgbClr val="FF0000"/>
              </a:solidFill>
            </a:endParaRPr>
          </a:p>
        </p:txBody>
      </p:sp>
      <p:pic>
        <p:nvPicPr>
          <p:cNvPr id="4" name="Content Placeholder 3" descr="VAERS_reports_autism_aluminum.gif"/>
          <p:cNvPicPr>
            <a:picLocks noGrp="1" noChangeAspect="1"/>
          </p:cNvPicPr>
          <p:nvPr>
            <p:ph idx="1"/>
          </p:nvPr>
        </p:nvPicPr>
        <p:blipFill>
          <a:blip r:embed="rId3">
            <a:extLst>
              <a:ext uri="{28A0092B-C50C-407E-A947-70E740481C1C}">
                <a14:useLocalDpi xmlns:a14="http://schemas.microsoft.com/office/drawing/2010/main" val="0"/>
              </a:ext>
            </a:extLst>
          </a:blip>
          <a:srcRect l="-9974" r="-9974"/>
          <a:stretch>
            <a:fillRect/>
          </a:stretch>
        </p:blipFill>
        <p:spPr/>
      </p:pic>
      <p:sp>
        <p:nvSpPr>
          <p:cNvPr id="5" name="TextBox 4"/>
          <p:cNvSpPr txBox="1"/>
          <p:nvPr/>
        </p:nvSpPr>
        <p:spPr>
          <a:xfrm>
            <a:off x="1587500" y="6138863"/>
            <a:ext cx="6545382" cy="400110"/>
          </a:xfrm>
          <a:prstGeom prst="rect">
            <a:avLst/>
          </a:prstGeom>
          <a:noFill/>
        </p:spPr>
        <p:txBody>
          <a:bodyPr wrap="none" rtlCol="0">
            <a:spAutoFit/>
          </a:bodyPr>
          <a:lstStyle/>
          <a:p>
            <a:r>
              <a:rPr lang="en-US" sz="2000" dirty="0" smtClean="0">
                <a:solidFill>
                  <a:srgbClr val="FF0000"/>
                </a:solidFill>
              </a:rPr>
              <a:t>*</a:t>
            </a:r>
            <a:r>
              <a:rPr lang="en-US" sz="2000" dirty="0" smtClean="0"/>
              <a:t>Data readily available from the CDC, FDA (VAERS) and USDA</a:t>
            </a:r>
            <a:endParaRPr lang="en-US" sz="2000" dirty="0"/>
          </a:p>
        </p:txBody>
      </p:sp>
      <p:sp>
        <p:nvSpPr>
          <p:cNvPr id="6" name="TextBox 5"/>
          <p:cNvSpPr txBox="1"/>
          <p:nvPr/>
        </p:nvSpPr>
        <p:spPr>
          <a:xfrm>
            <a:off x="1922815" y="1591733"/>
            <a:ext cx="4198585" cy="369332"/>
          </a:xfrm>
          <a:prstGeom prst="rect">
            <a:avLst/>
          </a:prstGeom>
          <a:solidFill>
            <a:srgbClr val="FCFFBC"/>
          </a:solidFill>
          <a:ln>
            <a:solidFill>
              <a:schemeClr val="tx1"/>
            </a:solidFill>
          </a:ln>
        </p:spPr>
        <p:txBody>
          <a:bodyPr wrap="none" rtlCol="0">
            <a:spAutoFit/>
          </a:bodyPr>
          <a:lstStyle/>
          <a:p>
            <a:r>
              <a:rPr lang="en-US" dirty="0" smtClean="0"/>
              <a:t>Glyphosate application to corn and soy, US</a:t>
            </a:r>
            <a:endParaRPr lang="en-US" dirty="0"/>
          </a:p>
        </p:txBody>
      </p:sp>
      <p:sp>
        <p:nvSpPr>
          <p:cNvPr id="7" name="TextBox 6"/>
          <p:cNvSpPr txBox="1"/>
          <p:nvPr/>
        </p:nvSpPr>
        <p:spPr>
          <a:xfrm>
            <a:off x="5346700" y="4954030"/>
            <a:ext cx="2961080" cy="369332"/>
          </a:xfrm>
          <a:prstGeom prst="rect">
            <a:avLst/>
          </a:prstGeom>
          <a:solidFill>
            <a:srgbClr val="FCFFBC"/>
          </a:solidFill>
          <a:ln>
            <a:solidFill>
              <a:srgbClr val="000000"/>
            </a:solidFill>
          </a:ln>
        </p:spPr>
        <p:txBody>
          <a:bodyPr wrap="none" rtlCol="0">
            <a:spAutoFit/>
          </a:bodyPr>
          <a:lstStyle/>
          <a:p>
            <a:r>
              <a:rPr lang="en-US" dirty="0" smtClean="0"/>
              <a:t># Adverse Reactions in VAERS</a:t>
            </a:r>
            <a:endParaRPr lang="en-US" dirty="0"/>
          </a:p>
        </p:txBody>
      </p:sp>
      <p:sp>
        <p:nvSpPr>
          <p:cNvPr id="8" name="TextBox 7"/>
          <p:cNvSpPr txBox="1"/>
          <p:nvPr/>
        </p:nvSpPr>
        <p:spPr>
          <a:xfrm>
            <a:off x="2163943" y="3448566"/>
            <a:ext cx="2518638" cy="369332"/>
          </a:xfrm>
          <a:prstGeom prst="rect">
            <a:avLst/>
          </a:prstGeom>
          <a:solidFill>
            <a:srgbClr val="FCFFBC"/>
          </a:solidFill>
          <a:ln>
            <a:solidFill>
              <a:srgbClr val="000000"/>
            </a:solidFill>
          </a:ln>
        </p:spPr>
        <p:txBody>
          <a:bodyPr wrap="none" rtlCol="0">
            <a:spAutoFit/>
          </a:bodyPr>
          <a:lstStyle/>
          <a:p>
            <a:r>
              <a:rPr lang="en-US" dirty="0" smtClean="0"/>
              <a:t>Children with Autism, US </a:t>
            </a:r>
            <a:endParaRPr lang="en-US" dirty="0"/>
          </a:p>
        </p:txBody>
      </p:sp>
      <p:cxnSp>
        <p:nvCxnSpPr>
          <p:cNvPr id="10" name="Straight Arrow Connector 9"/>
          <p:cNvCxnSpPr/>
          <p:nvPr/>
        </p:nvCxnSpPr>
        <p:spPr>
          <a:xfrm>
            <a:off x="4682581" y="1961065"/>
            <a:ext cx="664119" cy="20414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5398404" y="4546600"/>
            <a:ext cx="722996" cy="406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149600" y="3817898"/>
            <a:ext cx="1358900" cy="6271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4627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glyphosateVI.png"/>
          <p:cNvPicPr>
            <a:picLocks noGrp="1" noChangeAspect="1"/>
          </p:cNvPicPr>
          <p:nvPr>
            <p:ph idx="1"/>
          </p:nvPr>
        </p:nvPicPr>
        <p:blipFill>
          <a:blip r:embed="rId2">
            <a:extLst>
              <a:ext uri="{28A0092B-C50C-407E-A947-70E740481C1C}">
                <a14:useLocalDpi xmlns:a14="http://schemas.microsoft.com/office/drawing/2010/main" val="0"/>
              </a:ext>
            </a:extLst>
          </a:blip>
          <a:srcRect l="-4648" r="-4648"/>
          <a:stretch>
            <a:fillRect/>
          </a:stretch>
        </p:blipFill>
        <p:spPr>
          <a:xfrm>
            <a:off x="-203200" y="274638"/>
            <a:ext cx="9770533" cy="5373417"/>
          </a:xfrm>
        </p:spPr>
      </p:pic>
      <p:sp>
        <p:nvSpPr>
          <p:cNvPr id="8" name="Freeform 7"/>
          <p:cNvSpPr/>
          <p:nvPr/>
        </p:nvSpPr>
        <p:spPr>
          <a:xfrm>
            <a:off x="735300" y="4867733"/>
            <a:ext cx="7600639" cy="810547"/>
          </a:xfrm>
          <a:custGeom>
            <a:avLst/>
            <a:gdLst>
              <a:gd name="connsiteX0" fmla="*/ 6816967 w 7600639"/>
              <a:gd name="connsiteY0" fmla="*/ 271534 h 810547"/>
              <a:gd name="connsiteX1" fmla="*/ 6825433 w 7600639"/>
              <a:gd name="connsiteY1" fmla="*/ 59867 h 810547"/>
              <a:gd name="connsiteX2" fmla="*/ 7274167 w 7600639"/>
              <a:gd name="connsiteY2" fmla="*/ 17534 h 810547"/>
              <a:gd name="connsiteX3" fmla="*/ 7341900 w 7600639"/>
              <a:gd name="connsiteY3" fmla="*/ 313867 h 810547"/>
              <a:gd name="connsiteX4" fmla="*/ 7308033 w 7600639"/>
              <a:gd name="connsiteY4" fmla="*/ 745667 h 810547"/>
              <a:gd name="connsiteX5" fmla="*/ 3531900 w 7600639"/>
              <a:gd name="connsiteY5" fmla="*/ 762600 h 810547"/>
              <a:gd name="connsiteX6" fmla="*/ 356900 w 7600639"/>
              <a:gd name="connsiteY6" fmla="*/ 779534 h 810547"/>
              <a:gd name="connsiteX7" fmla="*/ 534700 w 7600639"/>
              <a:gd name="connsiteY7" fmla="*/ 305400 h 810547"/>
              <a:gd name="connsiteX8" fmla="*/ 4454767 w 7600639"/>
              <a:gd name="connsiteY8" fmla="*/ 296934 h 810547"/>
              <a:gd name="connsiteX9" fmla="*/ 6766167 w 7600639"/>
              <a:gd name="connsiteY9" fmla="*/ 254600 h 810547"/>
              <a:gd name="connsiteX10" fmla="*/ 6757700 w 7600639"/>
              <a:gd name="connsiteY10" fmla="*/ 254600 h 81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0639" h="810547">
                <a:moveTo>
                  <a:pt x="6816967" y="271534"/>
                </a:moveTo>
                <a:cubicBezTo>
                  <a:pt x="6783100" y="186867"/>
                  <a:pt x="6749233" y="102200"/>
                  <a:pt x="6825433" y="59867"/>
                </a:cubicBezTo>
                <a:cubicBezTo>
                  <a:pt x="6901633" y="17534"/>
                  <a:pt x="7188089" y="-24799"/>
                  <a:pt x="7274167" y="17534"/>
                </a:cubicBezTo>
                <a:cubicBezTo>
                  <a:pt x="7360245" y="59867"/>
                  <a:pt x="7336256" y="192512"/>
                  <a:pt x="7341900" y="313867"/>
                </a:cubicBezTo>
                <a:cubicBezTo>
                  <a:pt x="7347544" y="435222"/>
                  <a:pt x="7943033" y="670878"/>
                  <a:pt x="7308033" y="745667"/>
                </a:cubicBezTo>
                <a:cubicBezTo>
                  <a:pt x="6673033" y="820456"/>
                  <a:pt x="3531900" y="762600"/>
                  <a:pt x="3531900" y="762600"/>
                </a:cubicBezTo>
                <a:cubicBezTo>
                  <a:pt x="2373378" y="768244"/>
                  <a:pt x="856433" y="855734"/>
                  <a:pt x="356900" y="779534"/>
                </a:cubicBezTo>
                <a:cubicBezTo>
                  <a:pt x="-142633" y="703334"/>
                  <a:pt x="-148278" y="385833"/>
                  <a:pt x="534700" y="305400"/>
                </a:cubicBezTo>
                <a:cubicBezTo>
                  <a:pt x="1217678" y="224967"/>
                  <a:pt x="3416189" y="305401"/>
                  <a:pt x="4454767" y="296934"/>
                </a:cubicBezTo>
                <a:cubicBezTo>
                  <a:pt x="5493345" y="288467"/>
                  <a:pt x="6382345" y="261656"/>
                  <a:pt x="6766167" y="254600"/>
                </a:cubicBezTo>
                <a:cubicBezTo>
                  <a:pt x="7149989" y="247544"/>
                  <a:pt x="6757700" y="254600"/>
                  <a:pt x="6757700" y="2546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952563" y="6384849"/>
            <a:ext cx="7830539" cy="369332"/>
          </a:xfrm>
          <a:prstGeom prst="rect">
            <a:avLst/>
          </a:prstGeom>
          <a:noFill/>
        </p:spPr>
        <p:txBody>
          <a:bodyPr wrap="none" rtlCol="0">
            <a:spAutoFit/>
          </a:bodyPr>
          <a:lstStyle/>
          <a:p>
            <a:r>
              <a:rPr lang="en-US" dirty="0">
                <a:solidFill>
                  <a:srgbClr val="FF0000"/>
                </a:solidFill>
              </a:rPr>
              <a:t>*</a:t>
            </a:r>
            <a:r>
              <a:rPr lang="en-US" dirty="0"/>
              <a:t>A </a:t>
            </a:r>
            <a:r>
              <a:rPr lang="en-US" dirty="0" err="1"/>
              <a:t>Samsel</a:t>
            </a:r>
            <a:r>
              <a:rPr lang="en-US" dirty="0"/>
              <a:t> and S Seneff, Journal of Biological Physics and Chemistry 2017;17:8-32.</a:t>
            </a:r>
          </a:p>
        </p:txBody>
      </p:sp>
    </p:spTree>
    <p:extLst>
      <p:ext uri="{BB962C8B-B14F-4D97-AF65-F5344CB8AC3E}">
        <p14:creationId xmlns:p14="http://schemas.microsoft.com/office/powerpoint/2010/main" val="42755643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glyphosateVI.png"/>
          <p:cNvPicPr>
            <a:picLocks noGrp="1" noChangeAspect="1"/>
          </p:cNvPicPr>
          <p:nvPr>
            <p:ph idx="1"/>
          </p:nvPr>
        </p:nvPicPr>
        <p:blipFill>
          <a:blip r:embed="rId2">
            <a:extLst>
              <a:ext uri="{28A0092B-C50C-407E-A947-70E740481C1C}">
                <a14:useLocalDpi xmlns:a14="http://schemas.microsoft.com/office/drawing/2010/main" val="0"/>
              </a:ext>
            </a:extLst>
          </a:blip>
          <a:srcRect l="-4648" r="-4648"/>
          <a:stretch>
            <a:fillRect/>
          </a:stretch>
        </p:blipFill>
        <p:spPr>
          <a:xfrm>
            <a:off x="-203200" y="274638"/>
            <a:ext cx="9770533" cy="5373417"/>
          </a:xfrm>
        </p:spPr>
      </p:pic>
      <p:sp>
        <p:nvSpPr>
          <p:cNvPr id="8" name="Freeform 7"/>
          <p:cNvSpPr/>
          <p:nvPr/>
        </p:nvSpPr>
        <p:spPr>
          <a:xfrm>
            <a:off x="735300" y="4867733"/>
            <a:ext cx="7600639" cy="810547"/>
          </a:xfrm>
          <a:custGeom>
            <a:avLst/>
            <a:gdLst>
              <a:gd name="connsiteX0" fmla="*/ 6816967 w 7600639"/>
              <a:gd name="connsiteY0" fmla="*/ 271534 h 810547"/>
              <a:gd name="connsiteX1" fmla="*/ 6825433 w 7600639"/>
              <a:gd name="connsiteY1" fmla="*/ 59867 h 810547"/>
              <a:gd name="connsiteX2" fmla="*/ 7274167 w 7600639"/>
              <a:gd name="connsiteY2" fmla="*/ 17534 h 810547"/>
              <a:gd name="connsiteX3" fmla="*/ 7341900 w 7600639"/>
              <a:gd name="connsiteY3" fmla="*/ 313867 h 810547"/>
              <a:gd name="connsiteX4" fmla="*/ 7308033 w 7600639"/>
              <a:gd name="connsiteY4" fmla="*/ 745667 h 810547"/>
              <a:gd name="connsiteX5" fmla="*/ 3531900 w 7600639"/>
              <a:gd name="connsiteY5" fmla="*/ 762600 h 810547"/>
              <a:gd name="connsiteX6" fmla="*/ 356900 w 7600639"/>
              <a:gd name="connsiteY6" fmla="*/ 779534 h 810547"/>
              <a:gd name="connsiteX7" fmla="*/ 534700 w 7600639"/>
              <a:gd name="connsiteY7" fmla="*/ 305400 h 810547"/>
              <a:gd name="connsiteX8" fmla="*/ 4454767 w 7600639"/>
              <a:gd name="connsiteY8" fmla="*/ 296934 h 810547"/>
              <a:gd name="connsiteX9" fmla="*/ 6766167 w 7600639"/>
              <a:gd name="connsiteY9" fmla="*/ 254600 h 810547"/>
              <a:gd name="connsiteX10" fmla="*/ 6757700 w 7600639"/>
              <a:gd name="connsiteY10" fmla="*/ 254600 h 81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0639" h="810547">
                <a:moveTo>
                  <a:pt x="6816967" y="271534"/>
                </a:moveTo>
                <a:cubicBezTo>
                  <a:pt x="6783100" y="186867"/>
                  <a:pt x="6749233" y="102200"/>
                  <a:pt x="6825433" y="59867"/>
                </a:cubicBezTo>
                <a:cubicBezTo>
                  <a:pt x="6901633" y="17534"/>
                  <a:pt x="7188089" y="-24799"/>
                  <a:pt x="7274167" y="17534"/>
                </a:cubicBezTo>
                <a:cubicBezTo>
                  <a:pt x="7360245" y="59867"/>
                  <a:pt x="7336256" y="192512"/>
                  <a:pt x="7341900" y="313867"/>
                </a:cubicBezTo>
                <a:cubicBezTo>
                  <a:pt x="7347544" y="435222"/>
                  <a:pt x="7943033" y="670878"/>
                  <a:pt x="7308033" y="745667"/>
                </a:cubicBezTo>
                <a:cubicBezTo>
                  <a:pt x="6673033" y="820456"/>
                  <a:pt x="3531900" y="762600"/>
                  <a:pt x="3531900" y="762600"/>
                </a:cubicBezTo>
                <a:cubicBezTo>
                  <a:pt x="2373378" y="768244"/>
                  <a:pt x="856433" y="855734"/>
                  <a:pt x="356900" y="779534"/>
                </a:cubicBezTo>
                <a:cubicBezTo>
                  <a:pt x="-142633" y="703334"/>
                  <a:pt x="-148278" y="385833"/>
                  <a:pt x="534700" y="305400"/>
                </a:cubicBezTo>
                <a:cubicBezTo>
                  <a:pt x="1217678" y="224967"/>
                  <a:pt x="3416189" y="305401"/>
                  <a:pt x="4454767" y="296934"/>
                </a:cubicBezTo>
                <a:cubicBezTo>
                  <a:pt x="5493345" y="288467"/>
                  <a:pt x="6382345" y="261656"/>
                  <a:pt x="6766167" y="254600"/>
                </a:cubicBezTo>
                <a:cubicBezTo>
                  <a:pt x="7149989" y="247544"/>
                  <a:pt x="6757700" y="254600"/>
                  <a:pt x="6757700" y="2546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952563" y="6384849"/>
            <a:ext cx="7830539" cy="369332"/>
          </a:xfrm>
          <a:prstGeom prst="rect">
            <a:avLst/>
          </a:prstGeom>
          <a:noFill/>
        </p:spPr>
        <p:txBody>
          <a:bodyPr wrap="none" rtlCol="0">
            <a:spAutoFit/>
          </a:bodyPr>
          <a:lstStyle/>
          <a:p>
            <a:r>
              <a:rPr lang="en-US" dirty="0">
                <a:solidFill>
                  <a:srgbClr val="FF0000"/>
                </a:solidFill>
              </a:rPr>
              <a:t>*</a:t>
            </a:r>
            <a:r>
              <a:rPr lang="en-US" dirty="0"/>
              <a:t>A </a:t>
            </a:r>
            <a:r>
              <a:rPr lang="en-US" dirty="0" err="1"/>
              <a:t>Samsel</a:t>
            </a:r>
            <a:r>
              <a:rPr lang="en-US" dirty="0"/>
              <a:t> and S Seneff, Journal of Biological Physics and Chemistry 2017;17:8-32.</a:t>
            </a:r>
          </a:p>
        </p:txBody>
      </p:sp>
      <p:sp>
        <p:nvSpPr>
          <p:cNvPr id="3" name="TextBox 2"/>
          <p:cNvSpPr txBox="1"/>
          <p:nvPr/>
        </p:nvSpPr>
        <p:spPr>
          <a:xfrm>
            <a:off x="1033552" y="2865651"/>
            <a:ext cx="7302387" cy="1815882"/>
          </a:xfrm>
          <a:prstGeom prst="rect">
            <a:avLst/>
          </a:prstGeom>
          <a:solidFill>
            <a:srgbClr val="FFFA92"/>
          </a:solidFill>
          <a:ln>
            <a:solidFill>
              <a:schemeClr val="tx1"/>
            </a:solidFill>
          </a:ln>
        </p:spPr>
        <p:txBody>
          <a:bodyPr wrap="square" rtlCol="0">
            <a:spAutoFit/>
          </a:bodyPr>
          <a:lstStyle>
            <a:defPPr>
              <a:defRPr lang="en-US"/>
            </a:defPPr>
            <a:lvl1pPr algn="ctr">
              <a:defRPr sz="2400"/>
            </a:lvl1pPr>
          </a:lstStyle>
          <a:p>
            <a:r>
              <a:rPr lang="mr-IN" sz="2800" dirty="0" smtClean="0"/>
              <a:t>…</a:t>
            </a:r>
            <a:r>
              <a:rPr lang="en-US" sz="2800" dirty="0" smtClean="0"/>
              <a:t> Most </a:t>
            </a:r>
            <a:r>
              <a:rPr lang="en-US" sz="2800" dirty="0"/>
              <a:t>disturbing is the presence of glyphosate in many popular vaccines including </a:t>
            </a:r>
            <a:r>
              <a:rPr lang="en-US" sz="2800" dirty="0" smtClean="0"/>
              <a:t>the    </a:t>
            </a:r>
            <a:r>
              <a:rPr lang="en-US" sz="2800" dirty="0"/>
              <a:t>measles, mumps and rubella (MMR) vaccine, which we have verified here for the first time.</a:t>
            </a:r>
          </a:p>
        </p:txBody>
      </p:sp>
    </p:spTree>
    <p:extLst>
      <p:ext uri="{BB962C8B-B14F-4D97-AF65-F5344CB8AC3E}">
        <p14:creationId xmlns:p14="http://schemas.microsoft.com/office/powerpoint/2010/main" val="581447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Contamination in Vaccines (Parts Per Billion)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en-US" dirty="0"/>
              <a:t>Merck </a:t>
            </a:r>
            <a:r>
              <a:rPr lang="en-US" dirty="0" smtClean="0"/>
              <a:t>	ZOSTAVAX 		0.62  	Shingles</a:t>
            </a:r>
            <a:endParaRPr lang="en-US" dirty="0"/>
          </a:p>
          <a:p>
            <a:pPr marL="0" indent="0">
              <a:buNone/>
            </a:pPr>
            <a:r>
              <a:rPr lang="en-US" dirty="0">
                <a:solidFill>
                  <a:srgbClr val="FF0000"/>
                </a:solidFill>
              </a:rPr>
              <a:t>Merck </a:t>
            </a:r>
            <a:r>
              <a:rPr lang="en-US" dirty="0" smtClean="0">
                <a:solidFill>
                  <a:srgbClr val="FF0000"/>
                </a:solidFill>
              </a:rPr>
              <a:t>	MMR</a:t>
            </a:r>
            <a:r>
              <a:rPr lang="en-US" dirty="0">
                <a:solidFill>
                  <a:srgbClr val="FF0000"/>
                </a:solidFill>
              </a:rPr>
              <a:t>-II </a:t>
            </a:r>
            <a:r>
              <a:rPr lang="en-US" dirty="0" smtClean="0">
                <a:solidFill>
                  <a:srgbClr val="FF0000"/>
                </a:solidFill>
              </a:rPr>
              <a:t>			3.74  	Measles</a:t>
            </a:r>
            <a:r>
              <a:rPr lang="en-US" dirty="0">
                <a:solidFill>
                  <a:srgbClr val="FF0000"/>
                </a:solidFill>
              </a:rPr>
              <a:t>, Mumps </a:t>
            </a:r>
            <a:r>
              <a:rPr lang="en-US" dirty="0" smtClean="0">
                <a:solidFill>
                  <a:srgbClr val="FF0000"/>
                </a:solidFill>
              </a:rPr>
              <a:t>										and </a:t>
            </a:r>
            <a:r>
              <a:rPr lang="en-US" dirty="0">
                <a:solidFill>
                  <a:srgbClr val="FF0000"/>
                </a:solidFill>
              </a:rPr>
              <a:t>Rubella</a:t>
            </a:r>
          </a:p>
          <a:p>
            <a:pPr marL="0" indent="0">
              <a:buNone/>
            </a:pPr>
            <a:r>
              <a:rPr lang="en-US" dirty="0"/>
              <a:t>Merck </a:t>
            </a:r>
            <a:r>
              <a:rPr lang="en-US" dirty="0" smtClean="0"/>
              <a:t>	VARIVAX 		0.56	Varicella</a:t>
            </a:r>
            <a:r>
              <a:rPr lang="en-US" dirty="0"/>
              <a:t>, </a:t>
            </a:r>
            <a:r>
              <a:rPr lang="en-US" dirty="0" smtClean="0"/>
              <a:t>Chicken Pox</a:t>
            </a:r>
            <a:endParaRPr lang="en-US" dirty="0"/>
          </a:p>
          <a:p>
            <a:pPr marL="0" indent="0">
              <a:buNone/>
            </a:pPr>
            <a:r>
              <a:rPr lang="en-US" dirty="0"/>
              <a:t>MERCK </a:t>
            </a:r>
            <a:r>
              <a:rPr lang="en-US" dirty="0" smtClean="0"/>
              <a:t>	PNEUMOVAX	 ND 	Pneumococcal </a:t>
            </a:r>
            <a:r>
              <a:rPr lang="en-US" dirty="0"/>
              <a:t>18</a:t>
            </a:r>
          </a:p>
          <a:p>
            <a:pPr marL="0" indent="0">
              <a:buNone/>
            </a:pPr>
            <a:r>
              <a:rPr lang="en-US" dirty="0"/>
              <a:t>MERCK </a:t>
            </a:r>
            <a:r>
              <a:rPr lang="en-US" dirty="0" smtClean="0"/>
              <a:t>	PROQUAD 		0.66  	Measles, </a:t>
            </a:r>
            <a:r>
              <a:rPr lang="en-US" dirty="0"/>
              <a:t>Mumps, </a:t>
            </a:r>
            <a:r>
              <a:rPr lang="en-US" dirty="0" smtClean="0"/>
              <a:t>										Rubella</a:t>
            </a:r>
            <a:r>
              <a:rPr lang="en-US" dirty="0"/>
              <a:t>, Varicella</a:t>
            </a:r>
          </a:p>
          <a:p>
            <a:pPr marL="0" indent="0">
              <a:buNone/>
            </a:pPr>
            <a:r>
              <a:rPr lang="en-US" dirty="0" smtClean="0"/>
              <a:t>GSK		ENERGIX</a:t>
            </a:r>
            <a:r>
              <a:rPr lang="en-US" dirty="0"/>
              <a:t>-B </a:t>
            </a:r>
            <a:r>
              <a:rPr lang="en-US" dirty="0" smtClean="0"/>
              <a:t>		0.34  	</a:t>
            </a:r>
            <a:r>
              <a:rPr lang="en-US" dirty="0" err="1" smtClean="0"/>
              <a:t>Heptatitis</a:t>
            </a:r>
            <a:r>
              <a:rPr lang="en-US" dirty="0" smtClean="0"/>
              <a:t> </a:t>
            </a:r>
            <a:r>
              <a:rPr lang="en-US" dirty="0"/>
              <a:t>B</a:t>
            </a:r>
          </a:p>
        </p:txBody>
      </p:sp>
      <p:sp>
        <p:nvSpPr>
          <p:cNvPr id="5" name="TextBox 4"/>
          <p:cNvSpPr txBox="1"/>
          <p:nvPr/>
        </p:nvSpPr>
        <p:spPr>
          <a:xfrm>
            <a:off x="952563" y="6384849"/>
            <a:ext cx="7830539" cy="369332"/>
          </a:xfrm>
          <a:prstGeom prst="rect">
            <a:avLst/>
          </a:prstGeom>
          <a:noFill/>
        </p:spPr>
        <p:txBody>
          <a:bodyPr wrap="none" rtlCol="0">
            <a:spAutoFit/>
          </a:bodyPr>
          <a:lstStyle/>
          <a:p>
            <a:r>
              <a:rPr lang="en-US" dirty="0">
                <a:solidFill>
                  <a:srgbClr val="FF0000"/>
                </a:solidFill>
              </a:rPr>
              <a:t>*</a:t>
            </a:r>
            <a:r>
              <a:rPr lang="en-US" dirty="0"/>
              <a:t>A </a:t>
            </a:r>
            <a:r>
              <a:rPr lang="en-US" dirty="0" err="1"/>
              <a:t>Samsel</a:t>
            </a:r>
            <a:r>
              <a:rPr lang="en-US" dirty="0"/>
              <a:t> and S Seneff, Journal of Biological Physics and Chemistry 2017;17:8-32.</a:t>
            </a:r>
          </a:p>
        </p:txBody>
      </p:sp>
    </p:spTree>
    <p:extLst>
      <p:ext uri="{BB962C8B-B14F-4D97-AF65-F5344CB8AC3E}">
        <p14:creationId xmlns:p14="http://schemas.microsoft.com/office/powerpoint/2010/main" val="42794149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MR.png"/>
          <p:cNvPicPr>
            <a:picLocks noGrp="1" noChangeAspect="1"/>
          </p:cNvPicPr>
          <p:nvPr>
            <p:ph idx="1"/>
          </p:nvPr>
        </p:nvPicPr>
        <p:blipFill>
          <a:blip r:embed="rId2">
            <a:extLst>
              <a:ext uri="{28A0092B-C50C-407E-A947-70E740481C1C}">
                <a14:useLocalDpi xmlns:a14="http://schemas.microsoft.com/office/drawing/2010/main" val="0"/>
              </a:ext>
            </a:extLst>
          </a:blip>
          <a:srcRect l="-12376" r="-12376"/>
          <a:stretch>
            <a:fillRect/>
          </a:stretch>
        </p:blipFill>
        <p:spPr>
          <a:xfrm>
            <a:off x="-748047" y="953624"/>
            <a:ext cx="9746072" cy="5359964"/>
          </a:xfrm>
        </p:spPr>
      </p:pic>
      <p:sp>
        <p:nvSpPr>
          <p:cNvPr id="2" name="Title 1"/>
          <p:cNvSpPr>
            <a:spLocks noGrp="1"/>
          </p:cNvSpPr>
          <p:nvPr>
            <p:ph type="title"/>
          </p:nvPr>
        </p:nvSpPr>
        <p:spPr>
          <a:xfrm>
            <a:off x="457200" y="0"/>
            <a:ext cx="8229600" cy="1143000"/>
          </a:xfrm>
        </p:spPr>
        <p:txBody>
          <a:bodyPr>
            <a:normAutofit fontScale="90000"/>
          </a:bodyPr>
          <a:lstStyle/>
          <a:p>
            <a:r>
              <a:rPr lang="en-US" b="1" dirty="0" smtClean="0"/>
              <a:t>Symptoms of Adverse Reactions to MMR before and after 2002</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1602023" y="6000061"/>
            <a:ext cx="5357205" cy="461665"/>
          </a:xfrm>
          <a:prstGeom prst="rect">
            <a:avLst/>
          </a:prstGeom>
          <a:noFill/>
        </p:spPr>
        <p:txBody>
          <a:bodyPr wrap="none" rtlCol="0">
            <a:spAutoFit/>
          </a:bodyPr>
          <a:lstStyle/>
          <a:p>
            <a:r>
              <a:rPr lang="en-US" sz="2400" dirty="0" smtClean="0"/>
              <a:t>Data analyzed from the VAERS database</a:t>
            </a:r>
            <a:endParaRPr lang="en-US" sz="2400" dirty="0"/>
          </a:p>
        </p:txBody>
      </p:sp>
      <p:sp>
        <p:nvSpPr>
          <p:cNvPr id="3" name="Rectangle 2"/>
          <p:cNvSpPr/>
          <p:nvPr/>
        </p:nvSpPr>
        <p:spPr>
          <a:xfrm>
            <a:off x="6011333" y="3090333"/>
            <a:ext cx="152400" cy="2624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119234" y="6461726"/>
            <a:ext cx="5895113" cy="400110"/>
          </a:xfrm>
          <a:prstGeom prst="rect">
            <a:avLst/>
          </a:prstGeom>
          <a:noFill/>
        </p:spPr>
        <p:txBody>
          <a:bodyPr wrap="none" rtlCol="0">
            <a:spAutoFit/>
          </a:bodyPr>
          <a:lstStyle/>
          <a:p>
            <a:r>
              <a:rPr lang="en-US" sz="2000" dirty="0">
                <a:solidFill>
                  <a:srgbClr val="FF0000"/>
                </a:solidFill>
              </a:rPr>
              <a:t>*</a:t>
            </a:r>
            <a:r>
              <a:rPr lang="en-US" sz="2000" dirty="0"/>
              <a:t>A </a:t>
            </a:r>
            <a:r>
              <a:rPr lang="en-US" sz="2000" dirty="0" err="1"/>
              <a:t>Samsel</a:t>
            </a:r>
            <a:r>
              <a:rPr lang="en-US" sz="2000" dirty="0"/>
              <a:t> and S Seneff. J </a:t>
            </a:r>
            <a:r>
              <a:rPr lang="en-US" sz="2000" dirty="0" err="1"/>
              <a:t>Biol</a:t>
            </a:r>
            <a:r>
              <a:rPr lang="en-US" sz="2000" dirty="0"/>
              <a:t> </a:t>
            </a:r>
            <a:r>
              <a:rPr lang="en-US" sz="2000" dirty="0" err="1"/>
              <a:t>Phys</a:t>
            </a:r>
            <a:r>
              <a:rPr lang="en-US" sz="2000" dirty="0"/>
              <a:t> </a:t>
            </a:r>
            <a:r>
              <a:rPr lang="en-US" sz="2000" dirty="0" err="1"/>
              <a:t>Chem</a:t>
            </a:r>
            <a:r>
              <a:rPr lang="en-US" sz="2000" dirty="0"/>
              <a:t> 2017;17:8-32</a:t>
            </a:r>
          </a:p>
        </p:txBody>
      </p:sp>
    </p:spTree>
    <p:extLst>
      <p:ext uri="{BB962C8B-B14F-4D97-AF65-F5344CB8AC3E}">
        <p14:creationId xmlns:p14="http://schemas.microsoft.com/office/powerpoint/2010/main" val="13288487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MR.png"/>
          <p:cNvPicPr>
            <a:picLocks noGrp="1" noChangeAspect="1"/>
          </p:cNvPicPr>
          <p:nvPr>
            <p:ph idx="1"/>
          </p:nvPr>
        </p:nvPicPr>
        <p:blipFill>
          <a:blip r:embed="rId2">
            <a:extLst>
              <a:ext uri="{28A0092B-C50C-407E-A947-70E740481C1C}">
                <a14:useLocalDpi xmlns:a14="http://schemas.microsoft.com/office/drawing/2010/main" val="0"/>
              </a:ext>
            </a:extLst>
          </a:blip>
          <a:srcRect l="-12376" r="-12376"/>
          <a:stretch>
            <a:fillRect/>
          </a:stretch>
        </p:blipFill>
        <p:spPr>
          <a:xfrm>
            <a:off x="-748047" y="953624"/>
            <a:ext cx="9746072" cy="5359964"/>
          </a:xfrm>
        </p:spPr>
      </p:pic>
      <p:sp>
        <p:nvSpPr>
          <p:cNvPr id="2" name="Title 1"/>
          <p:cNvSpPr>
            <a:spLocks noGrp="1"/>
          </p:cNvSpPr>
          <p:nvPr>
            <p:ph type="title"/>
          </p:nvPr>
        </p:nvSpPr>
        <p:spPr>
          <a:xfrm>
            <a:off x="457200" y="0"/>
            <a:ext cx="8229600" cy="1143000"/>
          </a:xfrm>
        </p:spPr>
        <p:txBody>
          <a:bodyPr>
            <a:normAutofit fontScale="90000"/>
          </a:bodyPr>
          <a:lstStyle/>
          <a:p>
            <a:r>
              <a:rPr lang="en-US" b="1" dirty="0" smtClean="0"/>
              <a:t>Symptoms of Adverse Reactions to MMR before and after 2002</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2438400" y="6128922"/>
            <a:ext cx="5357205" cy="461665"/>
          </a:xfrm>
          <a:prstGeom prst="rect">
            <a:avLst/>
          </a:prstGeom>
          <a:noFill/>
        </p:spPr>
        <p:txBody>
          <a:bodyPr wrap="none" rtlCol="0">
            <a:spAutoFit/>
          </a:bodyPr>
          <a:lstStyle/>
          <a:p>
            <a:r>
              <a:rPr lang="en-US" sz="2400" dirty="0" smtClean="0">
                <a:solidFill>
                  <a:srgbClr val="FF0000"/>
                </a:solidFill>
              </a:rPr>
              <a:t>*</a:t>
            </a:r>
            <a:r>
              <a:rPr lang="en-US" sz="2400" dirty="0" smtClean="0"/>
              <a:t>Data analyzed from the VAERS database</a:t>
            </a:r>
            <a:endParaRPr lang="en-US" sz="2400" dirty="0"/>
          </a:p>
        </p:txBody>
      </p:sp>
      <p:sp>
        <p:nvSpPr>
          <p:cNvPr id="8" name="TextBox 7"/>
          <p:cNvSpPr txBox="1"/>
          <p:nvPr/>
        </p:nvSpPr>
        <p:spPr>
          <a:xfrm>
            <a:off x="457200" y="4078765"/>
            <a:ext cx="8084917" cy="461665"/>
          </a:xfrm>
          <a:prstGeom prst="rect">
            <a:avLst/>
          </a:prstGeom>
          <a:solidFill>
            <a:srgbClr val="FFFA92"/>
          </a:solidFill>
          <a:ln>
            <a:solidFill>
              <a:schemeClr val="tx1"/>
            </a:solidFill>
          </a:ln>
        </p:spPr>
        <p:txBody>
          <a:bodyPr wrap="square" rtlCol="0">
            <a:spAutoFit/>
          </a:bodyPr>
          <a:lstStyle/>
          <a:p>
            <a:pPr algn="ctr"/>
            <a:r>
              <a:rPr lang="en-US" sz="2400" dirty="0" smtClean="0"/>
              <a:t>These are all characteristic symptoms of allergies to MSG</a:t>
            </a:r>
            <a:endParaRPr lang="en-US" sz="2400" dirty="0"/>
          </a:p>
        </p:txBody>
      </p:sp>
      <p:sp>
        <p:nvSpPr>
          <p:cNvPr id="9" name="TextBox 8"/>
          <p:cNvSpPr txBox="1"/>
          <p:nvPr/>
        </p:nvSpPr>
        <p:spPr>
          <a:xfrm>
            <a:off x="753533" y="3042735"/>
            <a:ext cx="856825" cy="338554"/>
          </a:xfrm>
          <a:prstGeom prst="rect">
            <a:avLst/>
          </a:prstGeom>
          <a:solidFill>
            <a:srgbClr val="FFFFFF"/>
          </a:solidFill>
        </p:spPr>
        <p:txBody>
          <a:bodyPr wrap="none" rtlCol="0">
            <a:spAutoFit/>
          </a:bodyPr>
          <a:lstStyle/>
          <a:p>
            <a:r>
              <a:rPr lang="en-US" sz="1600" dirty="0" smtClean="0">
                <a:solidFill>
                  <a:srgbClr val="FF0000"/>
                </a:solidFill>
              </a:rPr>
              <a:t>seizures</a:t>
            </a:r>
            <a:endParaRPr lang="en-US" sz="1600" dirty="0">
              <a:solidFill>
                <a:srgbClr val="FF0000"/>
              </a:solidFill>
            </a:endParaRPr>
          </a:p>
        </p:txBody>
      </p:sp>
      <p:sp>
        <p:nvSpPr>
          <p:cNvPr id="10" name="TextBox 9"/>
          <p:cNvSpPr txBox="1"/>
          <p:nvPr/>
        </p:nvSpPr>
        <p:spPr>
          <a:xfrm>
            <a:off x="753533" y="3575051"/>
            <a:ext cx="614571" cy="338554"/>
          </a:xfrm>
          <a:prstGeom prst="rect">
            <a:avLst/>
          </a:prstGeom>
          <a:solidFill>
            <a:srgbClr val="FFFFFF"/>
          </a:solidFill>
        </p:spPr>
        <p:txBody>
          <a:bodyPr wrap="none" rtlCol="0">
            <a:spAutoFit/>
          </a:bodyPr>
          <a:lstStyle/>
          <a:p>
            <a:r>
              <a:rPr lang="en-US" sz="1600" dirty="0" smtClean="0">
                <a:solidFill>
                  <a:srgbClr val="FF0000"/>
                </a:solidFill>
              </a:rPr>
              <a:t>hives</a:t>
            </a:r>
            <a:endParaRPr lang="en-US" sz="1600" dirty="0">
              <a:solidFill>
                <a:srgbClr val="FF0000"/>
              </a:solidFill>
            </a:endParaRPr>
          </a:p>
        </p:txBody>
      </p:sp>
      <p:sp>
        <p:nvSpPr>
          <p:cNvPr id="11" name="TextBox 10"/>
          <p:cNvSpPr txBox="1"/>
          <p:nvPr/>
        </p:nvSpPr>
        <p:spPr>
          <a:xfrm>
            <a:off x="745066" y="5699101"/>
            <a:ext cx="859330" cy="338554"/>
          </a:xfrm>
          <a:prstGeom prst="rect">
            <a:avLst/>
          </a:prstGeom>
          <a:noFill/>
        </p:spPr>
        <p:txBody>
          <a:bodyPr wrap="none" rtlCol="0">
            <a:spAutoFit/>
          </a:bodyPr>
          <a:lstStyle/>
          <a:p>
            <a:r>
              <a:rPr lang="en-US" sz="1600" dirty="0" smtClean="0"/>
              <a:t>swelling</a:t>
            </a:r>
            <a:endParaRPr lang="en-US" sz="1600" dirty="0"/>
          </a:p>
        </p:txBody>
      </p:sp>
      <p:sp>
        <p:nvSpPr>
          <p:cNvPr id="12" name="TextBox 11"/>
          <p:cNvSpPr txBox="1"/>
          <p:nvPr/>
        </p:nvSpPr>
        <p:spPr>
          <a:xfrm>
            <a:off x="770467" y="5673700"/>
            <a:ext cx="943663" cy="369332"/>
          </a:xfrm>
          <a:prstGeom prst="rect">
            <a:avLst/>
          </a:prstGeom>
          <a:solidFill>
            <a:srgbClr val="FFFFFF"/>
          </a:solidFill>
        </p:spPr>
        <p:txBody>
          <a:bodyPr wrap="none" rtlCol="0">
            <a:spAutoFit/>
          </a:bodyPr>
          <a:lstStyle/>
          <a:p>
            <a:r>
              <a:rPr lang="en-US" dirty="0" smtClean="0">
                <a:solidFill>
                  <a:srgbClr val="FF0000"/>
                </a:solidFill>
              </a:rPr>
              <a:t>swelling</a:t>
            </a:r>
            <a:endParaRPr lang="en-US" dirty="0">
              <a:solidFill>
                <a:srgbClr val="FF0000"/>
              </a:solidFill>
            </a:endParaRPr>
          </a:p>
        </p:txBody>
      </p:sp>
      <p:sp>
        <p:nvSpPr>
          <p:cNvPr id="13" name="TextBox 12"/>
          <p:cNvSpPr txBox="1"/>
          <p:nvPr/>
        </p:nvSpPr>
        <p:spPr>
          <a:xfrm>
            <a:off x="724857" y="1688068"/>
            <a:ext cx="989273" cy="338554"/>
          </a:xfrm>
          <a:prstGeom prst="rect">
            <a:avLst/>
          </a:prstGeom>
          <a:solidFill>
            <a:schemeClr val="bg1"/>
          </a:solidFill>
        </p:spPr>
        <p:txBody>
          <a:bodyPr wrap="none" rtlCol="0">
            <a:spAutoFit/>
          </a:bodyPr>
          <a:lstStyle/>
          <a:p>
            <a:r>
              <a:rPr lang="en-US" sz="1600" dirty="0" smtClean="0">
                <a:solidFill>
                  <a:srgbClr val="FF0000"/>
                </a:solidFill>
              </a:rPr>
              <a:t>Joint pain</a:t>
            </a:r>
            <a:endParaRPr lang="en-US" sz="1600" dirty="0">
              <a:solidFill>
                <a:srgbClr val="FF0000"/>
              </a:solidFill>
            </a:endParaRPr>
          </a:p>
        </p:txBody>
      </p:sp>
      <p:sp>
        <p:nvSpPr>
          <p:cNvPr id="14" name="TextBox 13"/>
          <p:cNvSpPr txBox="1"/>
          <p:nvPr/>
        </p:nvSpPr>
        <p:spPr>
          <a:xfrm>
            <a:off x="745066" y="5421298"/>
            <a:ext cx="1377501" cy="338554"/>
          </a:xfrm>
          <a:prstGeom prst="rect">
            <a:avLst/>
          </a:prstGeom>
          <a:solidFill>
            <a:srgbClr val="FFFFFF"/>
          </a:solidFill>
        </p:spPr>
        <p:txBody>
          <a:bodyPr wrap="none" rtlCol="0">
            <a:spAutoFit/>
          </a:bodyPr>
          <a:lstStyle/>
          <a:p>
            <a:r>
              <a:rPr lang="en-US" sz="1600" dirty="0" smtClean="0">
                <a:solidFill>
                  <a:srgbClr val="FF0000"/>
                </a:solidFill>
              </a:rPr>
              <a:t>Facial swelling</a:t>
            </a:r>
            <a:endParaRPr lang="en-US" sz="1600" dirty="0">
              <a:solidFill>
                <a:srgbClr val="FF0000"/>
              </a:solidFill>
            </a:endParaRPr>
          </a:p>
        </p:txBody>
      </p:sp>
      <p:sp>
        <p:nvSpPr>
          <p:cNvPr id="15" name="TextBox 14"/>
          <p:cNvSpPr txBox="1"/>
          <p:nvPr/>
        </p:nvSpPr>
        <p:spPr>
          <a:xfrm>
            <a:off x="745066" y="5168902"/>
            <a:ext cx="1955801" cy="338554"/>
          </a:xfrm>
          <a:prstGeom prst="rect">
            <a:avLst/>
          </a:prstGeom>
          <a:solidFill>
            <a:srgbClr val="FFFFFF"/>
          </a:solidFill>
        </p:spPr>
        <p:txBody>
          <a:bodyPr wrap="square" rtlCol="0">
            <a:spAutoFit/>
          </a:bodyPr>
          <a:lstStyle/>
          <a:p>
            <a:r>
              <a:rPr lang="en-US" sz="1600" dirty="0" smtClean="0">
                <a:solidFill>
                  <a:srgbClr val="FF0000"/>
                </a:solidFill>
              </a:rPr>
              <a:t>anaphylactic shock    </a:t>
            </a:r>
            <a:endParaRPr lang="en-US" sz="1600" dirty="0">
              <a:solidFill>
                <a:srgbClr val="FF0000"/>
              </a:solidFill>
            </a:endParaRPr>
          </a:p>
        </p:txBody>
      </p:sp>
      <p:sp>
        <p:nvSpPr>
          <p:cNvPr id="16" name="TextBox 15"/>
          <p:cNvSpPr txBox="1"/>
          <p:nvPr/>
        </p:nvSpPr>
        <p:spPr>
          <a:xfrm>
            <a:off x="745066" y="3305143"/>
            <a:ext cx="1955801" cy="338554"/>
          </a:xfrm>
          <a:prstGeom prst="rect">
            <a:avLst/>
          </a:prstGeom>
          <a:solidFill>
            <a:srgbClr val="FFFFFF"/>
          </a:solidFill>
        </p:spPr>
        <p:txBody>
          <a:bodyPr wrap="square" rtlCol="0">
            <a:spAutoFit/>
          </a:bodyPr>
          <a:lstStyle/>
          <a:p>
            <a:r>
              <a:rPr lang="en-US" sz="1600" dirty="0">
                <a:solidFill>
                  <a:srgbClr val="FF0000"/>
                </a:solidFill>
              </a:rPr>
              <a:t>s</a:t>
            </a:r>
            <a:r>
              <a:rPr lang="en-US" sz="1600" dirty="0" smtClean="0">
                <a:solidFill>
                  <a:srgbClr val="FF0000"/>
                </a:solidFill>
              </a:rPr>
              <a:t>hortness of breath</a:t>
            </a:r>
            <a:endParaRPr lang="en-US" sz="1600" dirty="0">
              <a:solidFill>
                <a:srgbClr val="FF0000"/>
              </a:solidFill>
            </a:endParaRPr>
          </a:p>
        </p:txBody>
      </p:sp>
      <p:sp>
        <p:nvSpPr>
          <p:cNvPr id="17" name="TextBox 16"/>
          <p:cNvSpPr txBox="1"/>
          <p:nvPr/>
        </p:nvSpPr>
        <p:spPr>
          <a:xfrm>
            <a:off x="719665" y="4619834"/>
            <a:ext cx="818854" cy="338554"/>
          </a:xfrm>
          <a:prstGeom prst="rect">
            <a:avLst/>
          </a:prstGeom>
          <a:solidFill>
            <a:srgbClr val="FFFFFF"/>
          </a:solidFill>
        </p:spPr>
        <p:txBody>
          <a:bodyPr wrap="none" rtlCol="0">
            <a:spAutoFit/>
          </a:bodyPr>
          <a:lstStyle/>
          <a:p>
            <a:r>
              <a:rPr lang="en-US" sz="1600" dirty="0" smtClean="0">
                <a:solidFill>
                  <a:srgbClr val="FF0000"/>
                </a:solidFill>
              </a:rPr>
              <a:t>eczema</a:t>
            </a:r>
            <a:endParaRPr lang="en-US" sz="1600" dirty="0">
              <a:solidFill>
                <a:srgbClr val="FF0000"/>
              </a:solidFill>
            </a:endParaRPr>
          </a:p>
        </p:txBody>
      </p:sp>
      <p:sp>
        <p:nvSpPr>
          <p:cNvPr id="18" name="Rectangle 17"/>
          <p:cNvSpPr/>
          <p:nvPr/>
        </p:nvSpPr>
        <p:spPr>
          <a:xfrm>
            <a:off x="6011333" y="3090333"/>
            <a:ext cx="152400" cy="2624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53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undup_crossbones.jpeg"/>
          <p:cNvPicPr>
            <a:picLocks noGrp="1" noChangeAspect="1"/>
          </p:cNvPicPr>
          <p:nvPr>
            <p:ph idx="1"/>
          </p:nvPr>
        </p:nvPicPr>
        <p:blipFill>
          <a:blip r:embed="rId3">
            <a:extLst>
              <a:ext uri="{28A0092B-C50C-407E-A947-70E740481C1C}">
                <a14:useLocalDpi xmlns:a14="http://schemas.microsoft.com/office/drawing/2010/main" val="0"/>
              </a:ext>
            </a:extLst>
          </a:blip>
          <a:srcRect l="-509" r="-509"/>
          <a:stretch>
            <a:fillRect/>
          </a:stretch>
        </p:blipFill>
        <p:spPr/>
      </p:pic>
    </p:spTree>
    <p:extLst>
      <p:ext uri="{BB962C8B-B14F-4D97-AF65-F5344CB8AC3E}">
        <p14:creationId xmlns:p14="http://schemas.microsoft.com/office/powerpoint/2010/main" val="41365866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40" y="2293540"/>
            <a:ext cx="8789824" cy="1754327"/>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Autoimmune Disease through </a:t>
            </a:r>
          </a:p>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Molecular Mimicry</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60097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od_allergies_vaccines.png"/>
          <p:cNvPicPr>
            <a:picLocks noGrp="1" noChangeAspect="1"/>
          </p:cNvPicPr>
          <p:nvPr>
            <p:ph idx="1"/>
          </p:nvPr>
        </p:nvPicPr>
        <p:blipFill>
          <a:blip r:embed="rId3">
            <a:extLst>
              <a:ext uri="{28A0092B-C50C-407E-A947-70E740481C1C}">
                <a14:useLocalDpi xmlns:a14="http://schemas.microsoft.com/office/drawing/2010/main" val="0"/>
              </a:ext>
            </a:extLst>
          </a:blip>
          <a:srcRect t="-16678" b="-16678"/>
          <a:stretch>
            <a:fillRect/>
          </a:stretch>
        </p:blipFill>
        <p:spPr>
          <a:xfrm>
            <a:off x="139700" y="-313267"/>
            <a:ext cx="8229600" cy="4525963"/>
          </a:xfrm>
        </p:spPr>
      </p:pic>
      <p:sp>
        <p:nvSpPr>
          <p:cNvPr id="2" name="TextBox 1"/>
          <p:cNvSpPr txBox="1"/>
          <p:nvPr/>
        </p:nvSpPr>
        <p:spPr>
          <a:xfrm>
            <a:off x="660400" y="4212696"/>
            <a:ext cx="7708900" cy="1631216"/>
          </a:xfrm>
          <a:prstGeom prst="rect">
            <a:avLst/>
          </a:prstGeom>
          <a:noFill/>
        </p:spPr>
        <p:txBody>
          <a:bodyPr wrap="square" rtlCol="0">
            <a:spAutoFit/>
          </a:bodyPr>
          <a:lstStyle/>
          <a:p>
            <a:r>
              <a:rPr lang="en-US" sz="2000" dirty="0" smtClean="0"/>
              <a:t>“Nobel Laureate Charles Richet demonstrated over a hundred years ago that injecting a protein into animals or humans causes immune system sensitization to that protein. Subsequent exposure to the protein can result in allergic reactions or anaphylaxis. This fact has since been demonstrated over and over again in humans and animal models.”</a:t>
            </a:r>
            <a:endParaRPr lang="en-US" sz="2000" dirty="0"/>
          </a:p>
        </p:txBody>
      </p:sp>
      <p:sp>
        <p:nvSpPr>
          <p:cNvPr id="3" name="Freeform 2"/>
          <p:cNvSpPr/>
          <p:nvPr/>
        </p:nvSpPr>
        <p:spPr>
          <a:xfrm>
            <a:off x="819114" y="2983505"/>
            <a:ext cx="6942681" cy="852033"/>
          </a:xfrm>
          <a:custGeom>
            <a:avLst/>
            <a:gdLst>
              <a:gd name="connsiteX0" fmla="*/ 1987586 w 6942681"/>
              <a:gd name="connsiteY0" fmla="*/ 995 h 852033"/>
              <a:gd name="connsiteX1" fmla="*/ 311186 w 6942681"/>
              <a:gd name="connsiteY1" fmla="*/ 242295 h 852033"/>
              <a:gd name="connsiteX2" fmla="*/ 336586 w 6942681"/>
              <a:gd name="connsiteY2" fmla="*/ 661395 h 852033"/>
              <a:gd name="connsiteX3" fmla="*/ 3740186 w 6942681"/>
              <a:gd name="connsiteY3" fmla="*/ 851895 h 852033"/>
              <a:gd name="connsiteX4" fmla="*/ 6635786 w 6942681"/>
              <a:gd name="connsiteY4" fmla="*/ 635995 h 852033"/>
              <a:gd name="connsiteX5" fmla="*/ 6521486 w 6942681"/>
              <a:gd name="connsiteY5" fmla="*/ 89895 h 852033"/>
              <a:gd name="connsiteX6" fmla="*/ 3651286 w 6942681"/>
              <a:gd name="connsiteY6" fmla="*/ 995 h 852033"/>
              <a:gd name="connsiteX7" fmla="*/ 1987586 w 6942681"/>
              <a:gd name="connsiteY7" fmla="*/ 995 h 85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2681" h="852033">
                <a:moveTo>
                  <a:pt x="1987586" y="995"/>
                </a:moveTo>
                <a:cubicBezTo>
                  <a:pt x="1286969" y="66611"/>
                  <a:pt x="586353" y="132228"/>
                  <a:pt x="311186" y="242295"/>
                </a:cubicBezTo>
                <a:cubicBezTo>
                  <a:pt x="36019" y="352362"/>
                  <a:pt x="-234914" y="559795"/>
                  <a:pt x="336586" y="661395"/>
                </a:cubicBezTo>
                <a:cubicBezTo>
                  <a:pt x="908086" y="762995"/>
                  <a:pt x="2690319" y="856128"/>
                  <a:pt x="3740186" y="851895"/>
                </a:cubicBezTo>
                <a:cubicBezTo>
                  <a:pt x="4790053" y="847662"/>
                  <a:pt x="6172236" y="762995"/>
                  <a:pt x="6635786" y="635995"/>
                </a:cubicBezTo>
                <a:cubicBezTo>
                  <a:pt x="7099336" y="508995"/>
                  <a:pt x="7018903" y="195728"/>
                  <a:pt x="6521486" y="89895"/>
                </a:cubicBezTo>
                <a:cubicBezTo>
                  <a:pt x="6024069" y="-15938"/>
                  <a:pt x="3651286" y="995"/>
                  <a:pt x="3651286" y="995"/>
                </a:cubicBezTo>
                <a:lnTo>
                  <a:pt x="1987586" y="995"/>
                </a:ln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3403600" y="3835538"/>
            <a:ext cx="419100" cy="377158"/>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081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b="1" dirty="0" smtClean="0"/>
              <a:t>Large Proteins in Vaccines: Allergenic</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a:bodyPr>
          <a:lstStyle/>
          <a:p>
            <a:pPr marL="0" indent="0">
              <a:buNone/>
            </a:pPr>
            <a:r>
              <a:rPr lang="en-US" dirty="0" smtClean="0"/>
              <a:t>“Vaccines </a:t>
            </a:r>
            <a:r>
              <a:rPr lang="en-US" dirty="0"/>
              <a:t>clog our lymphatic system and lymph nodes with </a:t>
            </a:r>
            <a:r>
              <a:rPr lang="en-US" i="1" dirty="0">
                <a:solidFill>
                  <a:srgbClr val="FF0000"/>
                </a:solidFill>
              </a:rPr>
              <a:t>large protein molecules </a:t>
            </a:r>
            <a:r>
              <a:rPr lang="en-US" dirty="0"/>
              <a:t>which have not been adequately broken down by our digestive processes, since </a:t>
            </a:r>
            <a:r>
              <a:rPr lang="en-US" i="1" dirty="0">
                <a:solidFill>
                  <a:srgbClr val="FF0000"/>
                </a:solidFill>
              </a:rPr>
              <a:t>vaccines bypass digestion </a:t>
            </a:r>
            <a:r>
              <a:rPr lang="en-US" dirty="0"/>
              <a:t>with injections. This is why vaccines are linked to </a:t>
            </a:r>
            <a:r>
              <a:rPr lang="en-US" i="1" dirty="0">
                <a:solidFill>
                  <a:srgbClr val="FF0000"/>
                </a:solidFill>
              </a:rPr>
              <a:t>allergies</a:t>
            </a:r>
            <a:r>
              <a:rPr lang="en-US" dirty="0"/>
              <a:t>, because they contain large proteins which as circulating immune complexes (CICs) or '</a:t>
            </a:r>
            <a:r>
              <a:rPr lang="en-US" dirty="0" err="1" smtClean="0"/>
              <a:t>klinkers</a:t>
            </a:r>
            <a:r>
              <a:rPr lang="en-US" dirty="0" smtClean="0"/>
              <a:t>’ </a:t>
            </a:r>
            <a:r>
              <a:rPr lang="en-US" dirty="0"/>
              <a:t>cause our body to become allergic</a:t>
            </a:r>
            <a:r>
              <a:rPr lang="en-US" dirty="0" smtClean="0"/>
              <a:t>.”</a:t>
            </a:r>
            <a:endParaRPr lang="en-US" dirty="0"/>
          </a:p>
          <a:p>
            <a:pPr lvl="8"/>
            <a:endParaRPr lang="en-US" dirty="0"/>
          </a:p>
        </p:txBody>
      </p:sp>
      <p:sp>
        <p:nvSpPr>
          <p:cNvPr id="5" name="TextBox 4"/>
          <p:cNvSpPr txBox="1"/>
          <p:nvPr/>
        </p:nvSpPr>
        <p:spPr>
          <a:xfrm>
            <a:off x="1422400" y="6340445"/>
            <a:ext cx="7508636" cy="461665"/>
          </a:xfrm>
          <a:prstGeom prst="rect">
            <a:avLst/>
          </a:prstGeom>
          <a:noFill/>
        </p:spPr>
        <p:txBody>
          <a:bodyPr wrap="none" rtlCol="0">
            <a:spAutoFit/>
          </a:bodyPr>
          <a:lstStyle/>
          <a:p>
            <a:r>
              <a:rPr lang="en-US" sz="2400" dirty="0">
                <a:solidFill>
                  <a:srgbClr val="FF0000"/>
                </a:solidFill>
              </a:rPr>
              <a:t>*</a:t>
            </a:r>
            <a:r>
              <a:rPr lang="en-US" sz="2000" dirty="0"/>
              <a:t>Dave </a:t>
            </a:r>
            <a:r>
              <a:rPr lang="en-US" sz="2000" dirty="0" err="1"/>
              <a:t>Mihalovic</a:t>
            </a:r>
            <a:r>
              <a:rPr lang="en-US" sz="2000" dirty="0"/>
              <a:t>, ND, http://</a:t>
            </a:r>
            <a:r>
              <a:rPr lang="en-US" sz="2000" dirty="0" err="1"/>
              <a:t>whale.to</a:t>
            </a:r>
            <a:r>
              <a:rPr lang="en-US" sz="2000" dirty="0"/>
              <a:t>/v/</a:t>
            </a:r>
            <a:r>
              <a:rPr lang="en-US" sz="2000" dirty="0" err="1" smtClean="0"/>
              <a:t>vaccines_cause_allergies.html</a:t>
            </a:r>
            <a:endParaRPr lang="en-US" sz="2000" dirty="0"/>
          </a:p>
        </p:txBody>
      </p:sp>
    </p:spTree>
    <p:extLst>
      <p:ext uri="{BB962C8B-B14F-4D97-AF65-F5344CB8AC3E}">
        <p14:creationId xmlns:p14="http://schemas.microsoft.com/office/powerpoint/2010/main" val="34152345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Purdue Vaccination </a:t>
            </a:r>
            <a:r>
              <a:rPr lang="en-US" b="1" dirty="0" smtClean="0"/>
              <a:t>Studies      </a:t>
            </a:r>
            <a:r>
              <a:rPr lang="en-US" b="1" dirty="0"/>
              <a:t>and </a:t>
            </a:r>
            <a:r>
              <a:rPr lang="en-US" b="1" dirty="0" smtClean="0"/>
              <a:t>Autoantibodies</a:t>
            </a:r>
            <a:r>
              <a:rPr lang="en-US" b="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0200"/>
            <a:ext cx="4674748" cy="3513946"/>
          </a:xfrm>
        </p:spPr>
        <p:txBody>
          <a:bodyPr>
            <a:normAutofit/>
          </a:bodyPr>
          <a:lstStyle/>
          <a:p>
            <a:pPr marL="0" indent="0">
              <a:buNone/>
            </a:pPr>
            <a:r>
              <a:rPr lang="en-US" dirty="0" smtClean="0"/>
              <a:t>“The </a:t>
            </a:r>
            <a:r>
              <a:rPr lang="en-US" dirty="0"/>
              <a:t>Purdue studies </a:t>
            </a:r>
            <a:r>
              <a:rPr lang="mr-IN" dirty="0" smtClean="0"/>
              <a:t>…</a:t>
            </a:r>
            <a:r>
              <a:rPr lang="en-US" dirty="0" smtClean="0"/>
              <a:t> </a:t>
            </a:r>
            <a:r>
              <a:rPr lang="en-US" dirty="0"/>
              <a:t>found that vaccinated dogs were developing autoantibodies to </a:t>
            </a:r>
            <a:r>
              <a:rPr lang="en-US" dirty="0" smtClean="0"/>
              <a:t>        their </a:t>
            </a:r>
            <a:r>
              <a:rPr lang="en-US" dirty="0"/>
              <a:t>own </a:t>
            </a:r>
            <a:r>
              <a:rPr lang="en-US" i="1" dirty="0" smtClean="0">
                <a:solidFill>
                  <a:srgbClr val="FF0000"/>
                </a:solidFill>
              </a:rPr>
              <a:t>collagen</a:t>
            </a:r>
            <a:r>
              <a:rPr lang="en-US" dirty="0" smtClean="0"/>
              <a:t>”</a:t>
            </a:r>
            <a:endParaRPr lang="en-US" dirty="0"/>
          </a:p>
        </p:txBody>
      </p:sp>
      <p:sp>
        <p:nvSpPr>
          <p:cNvPr id="4" name="TextBox 3"/>
          <p:cNvSpPr txBox="1"/>
          <p:nvPr/>
        </p:nvSpPr>
        <p:spPr>
          <a:xfrm>
            <a:off x="457200" y="6366590"/>
            <a:ext cx="6853158" cy="369332"/>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a:t>
            </a:r>
            <a:r>
              <a:rPr lang="en-US" dirty="0" err="1"/>
              <a:t>www.dogsnaturallymagazine.com</a:t>
            </a:r>
            <a:r>
              <a:rPr lang="en-US" dirty="0"/>
              <a:t>/</a:t>
            </a:r>
            <a:r>
              <a:rPr lang="en-US" dirty="0" err="1"/>
              <a:t>purdue</a:t>
            </a:r>
            <a:r>
              <a:rPr lang="en-US" dirty="0"/>
              <a:t>-vaccination-studies/</a:t>
            </a:r>
          </a:p>
        </p:txBody>
      </p:sp>
      <p:pic>
        <p:nvPicPr>
          <p:cNvPr id="5" name="Picture 4" descr="VaccineDo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719" y="2949117"/>
            <a:ext cx="4847081" cy="3216181"/>
          </a:xfrm>
          <a:prstGeom prst="rect">
            <a:avLst/>
          </a:prstGeom>
        </p:spPr>
      </p:pic>
    </p:spTree>
    <p:extLst>
      <p:ext uri="{BB962C8B-B14F-4D97-AF65-F5344CB8AC3E}">
        <p14:creationId xmlns:p14="http://schemas.microsoft.com/office/powerpoint/2010/main" val="24031486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3" y="-94001"/>
            <a:ext cx="8229600" cy="1143000"/>
          </a:xfrm>
        </p:spPr>
        <p:txBody>
          <a:bodyPr/>
          <a:lstStyle/>
          <a:p>
            <a:r>
              <a:rPr lang="en-US" dirty="0" smtClean="0"/>
              <a:t>A Scenario</a:t>
            </a:r>
            <a:endParaRPr lang="en-US" dirty="0"/>
          </a:p>
        </p:txBody>
      </p:sp>
      <p:pic>
        <p:nvPicPr>
          <p:cNvPr id="5" name="Picture 4" descr="Gut-Br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8198"/>
            <a:ext cx="9144000" cy="4380776"/>
          </a:xfrm>
          <a:prstGeom prst="rect">
            <a:avLst/>
          </a:prstGeom>
        </p:spPr>
      </p:pic>
      <p:pic>
        <p:nvPicPr>
          <p:cNvPr id="4" name="Content Placeholder 3" descr="vaccinated.jpg"/>
          <p:cNvPicPr>
            <a:picLocks noGrp="1" noChangeAspect="1"/>
          </p:cNvPicPr>
          <p:nvPr>
            <p:ph idx="1"/>
          </p:nvPr>
        </p:nvPicPr>
        <p:blipFill>
          <a:blip r:embed="rId3">
            <a:extLst>
              <a:ext uri="{28A0092B-C50C-407E-A947-70E740481C1C}">
                <a14:useLocalDpi xmlns:a14="http://schemas.microsoft.com/office/drawing/2010/main" val="0"/>
              </a:ext>
            </a:extLst>
          </a:blip>
          <a:srcRect t="1082" b="1082"/>
          <a:stretch>
            <a:fillRect/>
          </a:stretch>
        </p:blipFill>
        <p:spPr>
          <a:xfrm>
            <a:off x="2895103" y="1048999"/>
            <a:ext cx="3327746" cy="1830132"/>
          </a:xfrm>
        </p:spPr>
      </p:pic>
      <p:sp>
        <p:nvSpPr>
          <p:cNvPr id="6" name="TextBox 5"/>
          <p:cNvSpPr txBox="1"/>
          <p:nvPr/>
        </p:nvSpPr>
        <p:spPr>
          <a:xfrm>
            <a:off x="4932948" y="3210895"/>
            <a:ext cx="3456670" cy="400110"/>
          </a:xfrm>
          <a:prstGeom prst="rect">
            <a:avLst/>
          </a:prstGeom>
          <a:solidFill>
            <a:srgbClr val="FFFFFF"/>
          </a:solidFill>
          <a:ln>
            <a:solidFill>
              <a:srgbClr val="000000"/>
            </a:solidFill>
          </a:ln>
        </p:spPr>
        <p:txBody>
          <a:bodyPr wrap="none" rtlCol="0">
            <a:spAutoFit/>
          </a:bodyPr>
          <a:lstStyle/>
          <a:p>
            <a:r>
              <a:rPr lang="en-US" sz="2000" dirty="0" smtClean="0"/>
              <a:t>2. Live measles virus infects gut</a:t>
            </a:r>
            <a:endParaRPr lang="en-US" sz="2000" dirty="0"/>
          </a:p>
        </p:txBody>
      </p:sp>
      <p:sp>
        <p:nvSpPr>
          <p:cNvPr id="7" name="TextBox 6"/>
          <p:cNvSpPr txBox="1"/>
          <p:nvPr/>
        </p:nvSpPr>
        <p:spPr>
          <a:xfrm>
            <a:off x="4932948" y="3804452"/>
            <a:ext cx="4189543" cy="400110"/>
          </a:xfrm>
          <a:prstGeom prst="rect">
            <a:avLst/>
          </a:prstGeom>
          <a:solidFill>
            <a:srgbClr val="FFFFFF"/>
          </a:solidFill>
          <a:ln>
            <a:solidFill>
              <a:srgbClr val="000000"/>
            </a:solidFill>
          </a:ln>
        </p:spPr>
        <p:txBody>
          <a:bodyPr wrap="none" rtlCol="0">
            <a:spAutoFit/>
          </a:bodyPr>
          <a:lstStyle/>
          <a:p>
            <a:r>
              <a:rPr lang="en-US" sz="2000" dirty="0" smtClean="0"/>
              <a:t>3. Measles </a:t>
            </a:r>
            <a:r>
              <a:rPr lang="en-US" sz="2000" dirty="0" err="1" smtClean="0"/>
              <a:t>haemagglutinin</a:t>
            </a:r>
            <a:r>
              <a:rPr lang="en-US" sz="2000" dirty="0" smtClean="0"/>
              <a:t> undigested</a:t>
            </a:r>
            <a:endParaRPr lang="en-US" sz="2000" dirty="0"/>
          </a:p>
        </p:txBody>
      </p:sp>
      <p:sp>
        <p:nvSpPr>
          <p:cNvPr id="8" name="TextBox 7"/>
          <p:cNvSpPr txBox="1"/>
          <p:nvPr/>
        </p:nvSpPr>
        <p:spPr>
          <a:xfrm>
            <a:off x="6462296" y="4438874"/>
            <a:ext cx="2242020" cy="400110"/>
          </a:xfrm>
          <a:prstGeom prst="rect">
            <a:avLst/>
          </a:prstGeom>
          <a:solidFill>
            <a:srgbClr val="FFFFFF"/>
          </a:solidFill>
          <a:ln>
            <a:solidFill>
              <a:srgbClr val="000000"/>
            </a:solidFill>
          </a:ln>
        </p:spPr>
        <p:txBody>
          <a:bodyPr wrap="none" rtlCol="0">
            <a:spAutoFit/>
          </a:bodyPr>
          <a:lstStyle/>
          <a:p>
            <a:r>
              <a:rPr lang="en-US" sz="2000" dirty="0" smtClean="0"/>
              <a:t>4. Induces leaky gut</a:t>
            </a:r>
            <a:endParaRPr lang="en-US" sz="2000" dirty="0"/>
          </a:p>
        </p:txBody>
      </p:sp>
      <p:sp>
        <p:nvSpPr>
          <p:cNvPr id="9" name="TextBox 8"/>
          <p:cNvSpPr txBox="1"/>
          <p:nvPr/>
        </p:nvSpPr>
        <p:spPr>
          <a:xfrm>
            <a:off x="620845" y="3412181"/>
            <a:ext cx="4044697" cy="400110"/>
          </a:xfrm>
          <a:prstGeom prst="rect">
            <a:avLst/>
          </a:prstGeom>
          <a:solidFill>
            <a:srgbClr val="FFFFFF"/>
          </a:solidFill>
          <a:ln>
            <a:solidFill>
              <a:srgbClr val="000000"/>
            </a:solidFill>
          </a:ln>
        </p:spPr>
        <p:txBody>
          <a:bodyPr wrap="none" rtlCol="0">
            <a:spAutoFit/>
          </a:bodyPr>
          <a:lstStyle/>
          <a:p>
            <a:r>
              <a:rPr lang="en-US" sz="2000" dirty="0"/>
              <a:t>6</a:t>
            </a:r>
            <a:r>
              <a:rPr lang="en-US" sz="2000" dirty="0" smtClean="0"/>
              <a:t>. </a:t>
            </a:r>
            <a:r>
              <a:rPr lang="en-US" sz="2000" dirty="0" err="1" smtClean="0"/>
              <a:t>Zonulin</a:t>
            </a:r>
            <a:r>
              <a:rPr lang="en-US" sz="2000" dirty="0" smtClean="0"/>
              <a:t> induces leaky brain barrier</a:t>
            </a:r>
            <a:endParaRPr lang="en-US" sz="2000" dirty="0"/>
          </a:p>
        </p:txBody>
      </p:sp>
      <p:sp>
        <p:nvSpPr>
          <p:cNvPr id="10" name="TextBox 9"/>
          <p:cNvSpPr txBox="1"/>
          <p:nvPr/>
        </p:nvSpPr>
        <p:spPr>
          <a:xfrm>
            <a:off x="1040064" y="4038764"/>
            <a:ext cx="3202194" cy="400110"/>
          </a:xfrm>
          <a:prstGeom prst="rect">
            <a:avLst/>
          </a:prstGeom>
          <a:solidFill>
            <a:srgbClr val="FFFFFF"/>
          </a:solidFill>
          <a:ln>
            <a:solidFill>
              <a:srgbClr val="000000"/>
            </a:solidFill>
          </a:ln>
        </p:spPr>
        <p:txBody>
          <a:bodyPr wrap="none" rtlCol="0">
            <a:spAutoFit/>
          </a:bodyPr>
          <a:lstStyle/>
          <a:p>
            <a:r>
              <a:rPr lang="en-US" sz="2000" dirty="0" smtClean="0"/>
              <a:t>6. Measles virus infects brain</a:t>
            </a:r>
            <a:endParaRPr lang="en-US" sz="2000" dirty="0"/>
          </a:p>
        </p:txBody>
      </p:sp>
      <p:sp>
        <p:nvSpPr>
          <p:cNvPr id="11" name="TextBox 10"/>
          <p:cNvSpPr txBox="1"/>
          <p:nvPr/>
        </p:nvSpPr>
        <p:spPr>
          <a:xfrm>
            <a:off x="1444470" y="4619057"/>
            <a:ext cx="2838773" cy="707886"/>
          </a:xfrm>
          <a:prstGeom prst="rect">
            <a:avLst/>
          </a:prstGeom>
          <a:solidFill>
            <a:srgbClr val="FFFFFF"/>
          </a:solidFill>
          <a:ln>
            <a:solidFill>
              <a:srgbClr val="000000"/>
            </a:solidFill>
          </a:ln>
        </p:spPr>
        <p:txBody>
          <a:bodyPr wrap="square" rtlCol="0">
            <a:spAutoFit/>
          </a:bodyPr>
          <a:lstStyle/>
          <a:p>
            <a:r>
              <a:rPr lang="en-US" sz="2000" dirty="0" smtClean="0"/>
              <a:t>7. Brain’s immune system produces antibodies</a:t>
            </a:r>
            <a:endParaRPr lang="en-US" sz="2000" dirty="0"/>
          </a:p>
        </p:txBody>
      </p:sp>
      <p:sp>
        <p:nvSpPr>
          <p:cNvPr id="12" name="TextBox 11"/>
          <p:cNvSpPr txBox="1"/>
          <p:nvPr/>
        </p:nvSpPr>
        <p:spPr>
          <a:xfrm>
            <a:off x="1596871" y="5606663"/>
            <a:ext cx="2592110" cy="707886"/>
          </a:xfrm>
          <a:prstGeom prst="rect">
            <a:avLst/>
          </a:prstGeom>
          <a:solidFill>
            <a:srgbClr val="FFFFFF"/>
          </a:solidFill>
          <a:ln>
            <a:solidFill>
              <a:srgbClr val="000000"/>
            </a:solidFill>
          </a:ln>
        </p:spPr>
        <p:txBody>
          <a:bodyPr wrap="square" rtlCol="0">
            <a:spAutoFit/>
          </a:bodyPr>
          <a:lstStyle/>
          <a:p>
            <a:r>
              <a:rPr lang="en-US" sz="2000" dirty="0" smtClean="0"/>
              <a:t>8. Autoantibodies attack myelin sheath</a:t>
            </a:r>
            <a:endParaRPr lang="en-US" sz="2000" dirty="0"/>
          </a:p>
        </p:txBody>
      </p:sp>
      <p:sp>
        <p:nvSpPr>
          <p:cNvPr id="13" name="TextBox 12"/>
          <p:cNvSpPr txBox="1"/>
          <p:nvPr/>
        </p:nvSpPr>
        <p:spPr>
          <a:xfrm>
            <a:off x="716886" y="1230920"/>
            <a:ext cx="3518912" cy="400110"/>
          </a:xfrm>
          <a:prstGeom prst="rect">
            <a:avLst/>
          </a:prstGeom>
          <a:solidFill>
            <a:srgbClr val="FFFFFF"/>
          </a:solidFill>
          <a:ln>
            <a:solidFill>
              <a:srgbClr val="000000"/>
            </a:solidFill>
          </a:ln>
        </p:spPr>
        <p:txBody>
          <a:bodyPr wrap="none" rtlCol="0">
            <a:spAutoFit/>
          </a:bodyPr>
          <a:lstStyle/>
          <a:p>
            <a:r>
              <a:rPr lang="en-US" sz="2000" dirty="0" smtClean="0"/>
              <a:t>1. Child is vaccinated with MMR</a:t>
            </a:r>
            <a:endParaRPr lang="en-US" sz="2000" dirty="0"/>
          </a:p>
        </p:txBody>
      </p:sp>
      <p:sp>
        <p:nvSpPr>
          <p:cNvPr id="14" name="TextBox 13"/>
          <p:cNvSpPr txBox="1"/>
          <p:nvPr/>
        </p:nvSpPr>
        <p:spPr>
          <a:xfrm>
            <a:off x="4283243" y="5015079"/>
            <a:ext cx="1851413" cy="400110"/>
          </a:xfrm>
          <a:prstGeom prst="rect">
            <a:avLst/>
          </a:prstGeom>
          <a:solidFill>
            <a:srgbClr val="FFFFFF"/>
          </a:solidFill>
          <a:ln>
            <a:solidFill>
              <a:srgbClr val="000000"/>
            </a:solidFill>
          </a:ln>
        </p:spPr>
        <p:txBody>
          <a:bodyPr wrap="none" rtlCol="0">
            <a:spAutoFit/>
          </a:bodyPr>
          <a:lstStyle/>
          <a:p>
            <a:r>
              <a:rPr lang="en-US" sz="2000" dirty="0" smtClean="0"/>
              <a:t>5. Measles virus</a:t>
            </a:r>
            <a:endParaRPr lang="en-US" sz="2000" dirty="0"/>
          </a:p>
        </p:txBody>
      </p:sp>
      <p:sp>
        <p:nvSpPr>
          <p:cNvPr id="15" name="TextBox 14"/>
          <p:cNvSpPr txBox="1"/>
          <p:nvPr/>
        </p:nvSpPr>
        <p:spPr>
          <a:xfrm>
            <a:off x="4665542" y="5599758"/>
            <a:ext cx="1214721" cy="400110"/>
          </a:xfrm>
          <a:prstGeom prst="rect">
            <a:avLst/>
          </a:prstGeom>
          <a:solidFill>
            <a:srgbClr val="FFFFFF"/>
          </a:solidFill>
          <a:ln>
            <a:solidFill>
              <a:srgbClr val="000000"/>
            </a:solidFill>
          </a:ln>
        </p:spPr>
        <p:txBody>
          <a:bodyPr wrap="none" rtlCol="0">
            <a:spAutoFit/>
          </a:bodyPr>
          <a:lstStyle/>
          <a:p>
            <a:r>
              <a:rPr lang="en-US" sz="2000" dirty="0" smtClean="0"/>
              <a:t>5. </a:t>
            </a:r>
            <a:r>
              <a:rPr lang="en-US" sz="2000" dirty="0" err="1" smtClean="0"/>
              <a:t>Zonulin</a:t>
            </a:r>
            <a:endParaRPr lang="en-US" sz="2000" dirty="0"/>
          </a:p>
        </p:txBody>
      </p:sp>
      <p:grpSp>
        <p:nvGrpSpPr>
          <p:cNvPr id="16" name="Group 15"/>
          <p:cNvGrpSpPr/>
          <p:nvPr/>
        </p:nvGrpSpPr>
        <p:grpSpPr>
          <a:xfrm>
            <a:off x="4609381" y="4347009"/>
            <a:ext cx="1430421" cy="668070"/>
            <a:chOff x="4505157" y="3237479"/>
            <a:chExt cx="1430421" cy="668070"/>
          </a:xfrm>
        </p:grpSpPr>
        <p:sp>
          <p:nvSpPr>
            <p:cNvPr id="17" name="Rectangle 16"/>
            <p:cNvSpPr/>
            <p:nvPr/>
          </p:nvSpPr>
          <p:spPr>
            <a:xfrm>
              <a:off x="4505157" y="3237479"/>
              <a:ext cx="1430421" cy="66807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 Arrow 17"/>
            <p:cNvSpPr/>
            <p:nvPr/>
          </p:nvSpPr>
          <p:spPr>
            <a:xfrm>
              <a:off x="4505157" y="3237479"/>
              <a:ext cx="1430421" cy="668070"/>
            </a:xfrm>
            <a:prstGeom prst="leftArrow">
              <a:avLst/>
            </a:prstGeom>
            <a:solidFill>
              <a:srgbClr val="FFFFFF"/>
            </a:solid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1422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88"/>
            <a:ext cx="8229600" cy="1143000"/>
          </a:xfrm>
        </p:spPr>
        <p:txBody>
          <a:bodyPr>
            <a:normAutofit fontScale="90000"/>
          </a:bodyPr>
          <a:lstStyle/>
          <a:p>
            <a:r>
              <a:rPr lang="en-US" b="1" dirty="0" smtClean="0"/>
              <a:t>Measles Virus and </a:t>
            </a:r>
            <a:r>
              <a:rPr lang="en-US" b="1" dirty="0" err="1" smtClean="0"/>
              <a:t>Haemagglutinin</a:t>
            </a:r>
            <a:r>
              <a:rPr lang="en-US" b="1" dirty="0">
                <a:solidFill>
                  <a:srgbClr val="FF0000"/>
                </a:solidFill>
              </a:rPr>
              <a:t>*</a:t>
            </a:r>
          </a:p>
        </p:txBody>
      </p:sp>
      <p:sp>
        <p:nvSpPr>
          <p:cNvPr id="3" name="Content Placeholder 2"/>
          <p:cNvSpPr>
            <a:spLocks noGrp="1"/>
          </p:cNvSpPr>
          <p:nvPr>
            <p:ph idx="1"/>
          </p:nvPr>
        </p:nvSpPr>
        <p:spPr>
          <a:xfrm>
            <a:off x="270933" y="1045112"/>
            <a:ext cx="8758840" cy="4779962"/>
          </a:xfrm>
        </p:spPr>
        <p:txBody>
          <a:bodyPr>
            <a:normAutofit fontScale="92500"/>
          </a:bodyPr>
          <a:lstStyle/>
          <a:p>
            <a:r>
              <a:rPr lang="en-US" sz="2800" dirty="0" smtClean="0"/>
              <a:t>The measles virus synthesizes the protein </a:t>
            </a:r>
            <a:r>
              <a:rPr lang="en-US" sz="2800" dirty="0" err="1" smtClean="0"/>
              <a:t>haemagglutinin</a:t>
            </a:r>
            <a:endParaRPr lang="en-US" sz="2800" dirty="0"/>
          </a:p>
          <a:p>
            <a:pPr lvl="1"/>
            <a:r>
              <a:rPr lang="en-US" sz="2400" dirty="0"/>
              <a:t>A</a:t>
            </a:r>
            <a:r>
              <a:rPr lang="en-US" sz="2400" dirty="0" smtClean="0"/>
              <a:t>ntibodies to </a:t>
            </a:r>
            <a:r>
              <a:rPr lang="en-US" sz="2400" dirty="0" err="1" smtClean="0"/>
              <a:t>haemagglutinin</a:t>
            </a:r>
            <a:r>
              <a:rPr lang="en-US" sz="2400" dirty="0" smtClean="0"/>
              <a:t> are essential following MMR vaccination to induce immunity</a:t>
            </a:r>
          </a:p>
          <a:p>
            <a:r>
              <a:rPr lang="en-US" sz="2800" dirty="0"/>
              <a:t>Measles virus infects brain due to leaky barrier</a:t>
            </a:r>
          </a:p>
          <a:p>
            <a:r>
              <a:rPr lang="en-US" sz="2800" dirty="0" err="1" smtClean="0"/>
              <a:t>Haemagglutin</a:t>
            </a:r>
            <a:r>
              <a:rPr lang="en-US" sz="2800" dirty="0" smtClean="0"/>
              <a:t> bears a sequence resemblance to myelin basic protein (MBP) </a:t>
            </a:r>
            <a:r>
              <a:rPr lang="en-US" sz="2800" dirty="0" smtClean="0">
                <a:sym typeface="Wingdings"/>
              </a:rPr>
              <a:t> potential for autoimmune reaction</a:t>
            </a:r>
            <a:endParaRPr lang="en-US" sz="2800" dirty="0" smtClean="0"/>
          </a:p>
          <a:p>
            <a:r>
              <a:rPr lang="en-US" sz="2800" dirty="0" smtClean="0"/>
              <a:t>MBP is essential for the formation of the myelin sheath surrounding nerve fibers</a:t>
            </a:r>
            <a:endParaRPr lang="en-US" sz="2400" dirty="0" smtClean="0">
              <a:solidFill>
                <a:srgbClr val="FF0000"/>
              </a:solidFill>
            </a:endParaRPr>
          </a:p>
          <a:p>
            <a:r>
              <a:rPr lang="en-US" sz="2800" dirty="0"/>
              <a:t>Autoantibodies to MBP along with excessive levels of antibodies to measles </a:t>
            </a:r>
            <a:r>
              <a:rPr lang="en-US" sz="2800" dirty="0" err="1" smtClean="0"/>
              <a:t>haemagglutinin</a:t>
            </a:r>
            <a:r>
              <a:rPr lang="en-US" sz="2800" dirty="0" smtClean="0"/>
              <a:t> </a:t>
            </a:r>
            <a:r>
              <a:rPr lang="en-US" sz="2800" dirty="0"/>
              <a:t>are linked to autism</a:t>
            </a:r>
            <a:r>
              <a:rPr lang="en-US" sz="2800" dirty="0">
                <a:solidFill>
                  <a:srgbClr val="FF0000"/>
                </a:solidFill>
              </a:rPr>
              <a:t>*</a:t>
            </a:r>
            <a:r>
              <a:rPr lang="en-US" sz="2800" dirty="0" smtClean="0">
                <a:solidFill>
                  <a:srgbClr val="FF0000"/>
                </a:solidFill>
              </a:rPr>
              <a:t>* </a:t>
            </a:r>
            <a:endParaRPr lang="en-US" dirty="0"/>
          </a:p>
        </p:txBody>
      </p:sp>
      <p:sp>
        <p:nvSpPr>
          <p:cNvPr id="4" name="TextBox 3"/>
          <p:cNvSpPr txBox="1"/>
          <p:nvPr/>
        </p:nvSpPr>
        <p:spPr>
          <a:xfrm>
            <a:off x="220134" y="5606872"/>
            <a:ext cx="8643011" cy="1015663"/>
          </a:xfrm>
          <a:prstGeom prst="rect">
            <a:avLst/>
          </a:prstGeom>
          <a:noFill/>
        </p:spPr>
        <p:txBody>
          <a:bodyPr wrap="none" rtlCol="0">
            <a:spAutoFit/>
          </a:bodyPr>
          <a:lstStyle/>
          <a:p>
            <a:r>
              <a:rPr lang="en-US" sz="2000" dirty="0">
                <a:solidFill>
                  <a:srgbClr val="FF0000"/>
                </a:solidFill>
              </a:rPr>
              <a:t>*</a:t>
            </a:r>
            <a:r>
              <a:rPr lang="en-US" sz="2000" dirty="0" err="1"/>
              <a:t>Oldstone</a:t>
            </a:r>
            <a:r>
              <a:rPr lang="en-US" sz="2000" dirty="0"/>
              <a:t>, MBA, Ed. Molecular mimicry: Infection inducing autoimmune disease</a:t>
            </a:r>
            <a:r>
              <a:rPr lang="en-US" sz="2000" dirty="0" smtClean="0"/>
              <a:t>.</a:t>
            </a:r>
          </a:p>
          <a:p>
            <a:r>
              <a:rPr lang="en-US" sz="2000" dirty="0" smtClean="0"/>
              <a:t> </a:t>
            </a:r>
            <a:r>
              <a:rPr lang="en-US" sz="2000" dirty="0"/>
              <a:t>Springer Berlin Heidelberg; January 9, 2006</a:t>
            </a:r>
            <a:r>
              <a:rPr lang="en-US" sz="2000" dirty="0" smtClean="0"/>
              <a:t>.</a:t>
            </a:r>
            <a:endParaRPr lang="en-US" sz="2000" dirty="0"/>
          </a:p>
          <a:p>
            <a:r>
              <a:rPr lang="en-US" sz="2000" dirty="0">
                <a:solidFill>
                  <a:srgbClr val="FF0000"/>
                </a:solidFill>
              </a:rPr>
              <a:t>*</a:t>
            </a:r>
            <a:r>
              <a:rPr lang="en-US" sz="2000" dirty="0" smtClean="0">
                <a:solidFill>
                  <a:srgbClr val="FF0000"/>
                </a:solidFill>
              </a:rPr>
              <a:t>*</a:t>
            </a:r>
            <a:r>
              <a:rPr lang="en-US" sz="2000" dirty="0" smtClean="0"/>
              <a:t>VK </a:t>
            </a:r>
            <a:r>
              <a:rPr lang="en-US" sz="2000" dirty="0"/>
              <a:t>Singh et al., J Biomed </a:t>
            </a:r>
            <a:r>
              <a:rPr lang="en-US" sz="2000" dirty="0" err="1"/>
              <a:t>Sci</a:t>
            </a:r>
            <a:r>
              <a:rPr lang="en-US" sz="2000" dirty="0"/>
              <a:t> 2002;9(4):359-64.</a:t>
            </a:r>
          </a:p>
        </p:txBody>
      </p:sp>
    </p:spTree>
    <p:extLst>
      <p:ext uri="{BB962C8B-B14F-4D97-AF65-F5344CB8AC3E}">
        <p14:creationId xmlns:p14="http://schemas.microsoft.com/office/powerpoint/2010/main" val="4507420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Autism and Measles </a:t>
            </a:r>
            <a:r>
              <a:rPr lang="en-US" b="1" dirty="0" err="1" smtClean="0"/>
              <a:t>Haemagglutinin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07846" y="1600200"/>
            <a:ext cx="8836154" cy="4525963"/>
          </a:xfrm>
        </p:spPr>
        <p:txBody>
          <a:bodyPr>
            <a:normAutofit fontScale="92500" lnSpcReduction="10000"/>
          </a:bodyPr>
          <a:lstStyle/>
          <a:p>
            <a:r>
              <a:rPr lang="en-US" dirty="0" smtClean="0"/>
              <a:t>125 autistic children and 92 control children</a:t>
            </a:r>
          </a:p>
          <a:p>
            <a:r>
              <a:rPr lang="en-US" dirty="0" smtClean="0"/>
              <a:t>60% of the children with autism had high levels of antibodies to measles </a:t>
            </a:r>
            <a:r>
              <a:rPr lang="en-US" dirty="0" err="1" smtClean="0"/>
              <a:t>haemagglutinin</a:t>
            </a:r>
            <a:r>
              <a:rPr lang="en-US" dirty="0" smtClean="0"/>
              <a:t> specific to the MMR vaccine</a:t>
            </a:r>
          </a:p>
          <a:p>
            <a:pPr lvl="1"/>
            <a:r>
              <a:rPr lang="en-US" dirty="0" smtClean="0"/>
              <a:t>90% of these had autoantibodies to myelin basic protein (MBP)</a:t>
            </a:r>
          </a:p>
          <a:p>
            <a:r>
              <a:rPr lang="en-US" dirty="0" smtClean="0"/>
              <a:t>0% of the control children had high antibody titers to either </a:t>
            </a:r>
            <a:r>
              <a:rPr lang="en-US" dirty="0" err="1" smtClean="0"/>
              <a:t>haemagglutinin</a:t>
            </a:r>
            <a:r>
              <a:rPr lang="en-US" dirty="0" smtClean="0"/>
              <a:t> or MBP</a:t>
            </a:r>
          </a:p>
          <a:p>
            <a:r>
              <a:rPr lang="en-US" dirty="0" smtClean="0"/>
              <a:t>There were no elevations in antibodies detected against any proteins in the mumps or rubella viruses </a:t>
            </a:r>
            <a:endParaRPr lang="en-US" dirty="0"/>
          </a:p>
        </p:txBody>
      </p:sp>
      <p:sp>
        <p:nvSpPr>
          <p:cNvPr id="4" name="TextBox 3"/>
          <p:cNvSpPr txBox="1"/>
          <p:nvPr/>
        </p:nvSpPr>
        <p:spPr>
          <a:xfrm>
            <a:off x="3810000" y="6395068"/>
            <a:ext cx="5121790" cy="400110"/>
          </a:xfrm>
          <a:prstGeom prst="rect">
            <a:avLst/>
          </a:prstGeom>
          <a:noFill/>
        </p:spPr>
        <p:txBody>
          <a:bodyPr wrap="none" rtlCol="0">
            <a:spAutoFit/>
          </a:bodyPr>
          <a:lstStyle/>
          <a:p>
            <a:r>
              <a:rPr lang="en-US" sz="2000" dirty="0" smtClean="0">
                <a:solidFill>
                  <a:srgbClr val="FF0000"/>
                </a:solidFill>
              </a:rPr>
              <a:t>*</a:t>
            </a:r>
            <a:r>
              <a:rPr lang="en-US" sz="2000" dirty="0" smtClean="0"/>
              <a:t>VK </a:t>
            </a:r>
            <a:r>
              <a:rPr lang="en-US" sz="2000" dirty="0"/>
              <a:t>Singh et al., J Biomed </a:t>
            </a:r>
            <a:r>
              <a:rPr lang="en-US" sz="2000" dirty="0" err="1"/>
              <a:t>Sci</a:t>
            </a:r>
            <a:r>
              <a:rPr lang="en-US" sz="2000" dirty="0"/>
              <a:t> 2002;9(4):359-</a:t>
            </a:r>
            <a:r>
              <a:rPr lang="en-US" sz="2000" dirty="0" smtClean="0"/>
              <a:t>64.</a:t>
            </a:r>
            <a:endParaRPr lang="en-US" sz="2000" dirty="0"/>
          </a:p>
        </p:txBody>
      </p:sp>
    </p:spTree>
    <p:extLst>
      <p:ext uri="{BB962C8B-B14F-4D97-AF65-F5344CB8AC3E}">
        <p14:creationId xmlns:p14="http://schemas.microsoft.com/office/powerpoint/2010/main" val="5508255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8950"/>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457199" y="852734"/>
            <a:ext cx="8398933" cy="5153526"/>
          </a:xfrm>
        </p:spPr>
        <p:txBody>
          <a:bodyPr>
            <a:noAutofit/>
          </a:bodyPr>
          <a:lstStyle/>
          <a:p>
            <a:r>
              <a:rPr lang="en-US" sz="2400" dirty="0" smtClean="0"/>
              <a:t>Glyphosate’s insidious cumulative toxicity may be due to its ability to get into proteins by mistake in place of glycine</a:t>
            </a:r>
          </a:p>
          <a:p>
            <a:r>
              <a:rPr lang="en-US" sz="2400" dirty="0" smtClean="0"/>
              <a:t>Glyphosate </a:t>
            </a:r>
            <a:r>
              <a:rPr lang="en-US" sz="2400" dirty="0"/>
              <a:t>has been detected in multiple vaccines, with </a:t>
            </a:r>
            <a:r>
              <a:rPr lang="en-US" sz="2400" dirty="0" smtClean="0"/>
              <a:t>highest concentrations </a:t>
            </a:r>
            <a:r>
              <a:rPr lang="en-US" sz="2400" dirty="0"/>
              <a:t>in MMR</a:t>
            </a:r>
          </a:p>
          <a:p>
            <a:pPr lvl="1"/>
            <a:r>
              <a:rPr lang="en-US" sz="2000" dirty="0"/>
              <a:t>Many vaccines include gelatin and fetal bovine serum as ingredients, both of which are contaminated with glyphosate</a:t>
            </a:r>
          </a:p>
          <a:p>
            <a:r>
              <a:rPr lang="en-US" sz="2400" dirty="0" smtClean="0"/>
              <a:t>Glyphosate and glutamate (from the vaccine) can excite   NMDA receptors, and cause neuronal burnout</a:t>
            </a:r>
          </a:p>
          <a:p>
            <a:r>
              <a:rPr lang="en-US" sz="2400" dirty="0" smtClean="0"/>
              <a:t>Glyphosate contamination leads to </a:t>
            </a:r>
            <a:r>
              <a:rPr lang="en-US" sz="2400" dirty="0"/>
              <a:t>resistance to breakdown and autoimmune disease through molecular mimicry</a:t>
            </a:r>
          </a:p>
          <a:p>
            <a:pPr lvl="1"/>
            <a:r>
              <a:rPr lang="en-US" sz="2000" dirty="0"/>
              <a:t>A causal link between MMR </a:t>
            </a:r>
            <a:r>
              <a:rPr lang="en-US" sz="2000" dirty="0" smtClean="0"/>
              <a:t>and autism can </a:t>
            </a:r>
            <a:r>
              <a:rPr lang="en-US" sz="2000" dirty="0"/>
              <a:t>be explained through autoimmune attack on myelin basic protein </a:t>
            </a:r>
            <a:r>
              <a:rPr lang="en-US" sz="2000" dirty="0" smtClean="0"/>
              <a:t>via molecular </a:t>
            </a:r>
            <a:r>
              <a:rPr lang="en-US" sz="2000" dirty="0"/>
              <a:t>mimicry with measles </a:t>
            </a:r>
            <a:r>
              <a:rPr lang="en-US" sz="2000" dirty="0" err="1" smtClean="0"/>
              <a:t>haemagglutinin</a:t>
            </a:r>
            <a:endParaRPr lang="en-US" sz="2000" dirty="0"/>
          </a:p>
          <a:p>
            <a:r>
              <a:rPr lang="en-US" sz="2400" dirty="0"/>
              <a:t>Multiple large proteins found in vaccines </a:t>
            </a:r>
            <a:r>
              <a:rPr lang="en-US" sz="2400" dirty="0" smtClean="0"/>
              <a:t>are allergenic and they may be a causal factor in food </a:t>
            </a:r>
            <a:r>
              <a:rPr lang="en-US" sz="2400" dirty="0" smtClean="0"/>
              <a:t>allergies and anaphylaxis</a:t>
            </a:r>
            <a:endParaRPr lang="en-US" sz="2400" dirty="0"/>
          </a:p>
        </p:txBody>
      </p:sp>
    </p:spTree>
    <p:extLst>
      <p:ext uri="{BB962C8B-B14F-4D97-AF65-F5344CB8AC3E}">
        <p14:creationId xmlns:p14="http://schemas.microsoft.com/office/powerpoint/2010/main" val="33772428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108419" y="1600200"/>
            <a:ext cx="8905865" cy="4525963"/>
          </a:xfrm>
        </p:spPr>
        <p:txBody>
          <a:bodyPr/>
          <a:lstStyle/>
          <a:p>
            <a:r>
              <a:rPr lang="en-US" dirty="0" smtClean="0"/>
              <a:t>What is glyphosate?</a:t>
            </a:r>
          </a:p>
          <a:p>
            <a:r>
              <a:rPr lang="en-US" dirty="0" smtClean="0"/>
              <a:t>How glyphosate affects the gut barrier</a:t>
            </a:r>
          </a:p>
          <a:p>
            <a:r>
              <a:rPr lang="en-US" dirty="0" smtClean="0"/>
              <a:t>Glyphosate in vaccines</a:t>
            </a:r>
          </a:p>
          <a:p>
            <a:pPr lvl="1"/>
            <a:r>
              <a:rPr lang="en-US" dirty="0" smtClean="0"/>
              <a:t>Glutamate and glyphosate </a:t>
            </a:r>
            <a:r>
              <a:rPr lang="en-US" dirty="0"/>
              <a:t>s</a:t>
            </a:r>
            <a:r>
              <a:rPr lang="en-US" dirty="0" smtClean="0"/>
              <a:t>ynergy in MMR</a:t>
            </a:r>
          </a:p>
          <a:p>
            <a:r>
              <a:rPr lang="en-US" dirty="0" smtClean="0"/>
              <a:t>Autoimmune disease through molecular mimicry</a:t>
            </a:r>
          </a:p>
          <a:p>
            <a:r>
              <a:rPr lang="en-US" dirty="0" smtClean="0"/>
              <a:t>Summary</a:t>
            </a:r>
          </a:p>
          <a:p>
            <a:endParaRPr lang="en-US" dirty="0"/>
          </a:p>
        </p:txBody>
      </p:sp>
    </p:spTree>
    <p:extLst>
      <p:ext uri="{BB962C8B-B14F-4D97-AF65-F5344CB8AC3E}">
        <p14:creationId xmlns:p14="http://schemas.microsoft.com/office/powerpoint/2010/main" val="10334953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1055" y="2293540"/>
            <a:ext cx="6107749"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What is Glyphosate?</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352973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Roundup and GMO Crops</a:t>
            </a:r>
            <a:endParaRPr lang="en-US" b="1" dirty="0"/>
          </a:p>
        </p:txBody>
      </p:sp>
      <p:pic>
        <p:nvPicPr>
          <p:cNvPr id="4" name="Content Placeholder 3" descr="roundup_on_crops.jpg"/>
          <p:cNvPicPr>
            <a:picLocks noGrp="1" noChangeAspect="1"/>
          </p:cNvPicPr>
          <p:nvPr>
            <p:ph idx="1"/>
          </p:nvPr>
        </p:nvPicPr>
        <p:blipFill>
          <a:blip r:embed="rId2">
            <a:extLst>
              <a:ext uri="{28A0092B-C50C-407E-A947-70E740481C1C}">
                <a14:useLocalDpi xmlns:a14="http://schemas.microsoft.com/office/drawing/2010/main" val="0"/>
              </a:ext>
            </a:extLst>
          </a:blip>
          <a:srcRect t="8673" b="8673"/>
          <a:stretch>
            <a:fillRect/>
          </a:stretch>
        </p:blipFill>
        <p:spPr>
          <a:xfrm>
            <a:off x="728133" y="2116666"/>
            <a:ext cx="7823200" cy="4302459"/>
          </a:xfrm>
        </p:spPr>
      </p:pic>
      <p:pic>
        <p:nvPicPr>
          <p:cNvPr id="5" name="Picture 4" descr="sprayweeds-round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65" y="2755034"/>
            <a:ext cx="6739467" cy="2087363"/>
          </a:xfrm>
          <a:prstGeom prst="rect">
            <a:avLst/>
          </a:prstGeom>
        </p:spPr>
      </p:pic>
      <p:sp>
        <p:nvSpPr>
          <p:cNvPr id="6" name="Title 1"/>
          <p:cNvSpPr txBox="1">
            <a:spLocks/>
          </p:cNvSpPr>
          <p:nvPr/>
        </p:nvSpPr>
        <p:spPr>
          <a:xfrm>
            <a:off x="609600" y="1125565"/>
            <a:ext cx="80772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 GMO Roundup-Ready corn, soy, canola, sugar beets</a:t>
            </a:r>
          </a:p>
          <a:p>
            <a:r>
              <a:rPr lang="en-US" sz="2800" dirty="0"/>
              <a:t>c</a:t>
            </a:r>
            <a:r>
              <a:rPr lang="en-US" sz="2800" dirty="0" smtClean="0"/>
              <a:t>otton, tobacco and alfalfa</a:t>
            </a:r>
            <a:endParaRPr lang="en-US" sz="2800" dirty="0"/>
          </a:p>
        </p:txBody>
      </p:sp>
      <p:sp>
        <p:nvSpPr>
          <p:cNvPr id="7" name="TextBox 6"/>
          <p:cNvSpPr txBox="1"/>
          <p:nvPr/>
        </p:nvSpPr>
        <p:spPr>
          <a:xfrm>
            <a:off x="2442065" y="2980266"/>
            <a:ext cx="3969731" cy="646331"/>
          </a:xfrm>
          <a:prstGeom prst="rect">
            <a:avLst/>
          </a:prstGeom>
          <a:noFill/>
        </p:spPr>
        <p:txBody>
          <a:bodyPr wrap="none" rtlCol="0">
            <a:spAutoFit/>
          </a:bodyPr>
          <a:lstStyle/>
          <a:p>
            <a:r>
              <a:rPr lang="en-US" sz="3600" dirty="0" smtClean="0"/>
              <a:t>What is glyphosate?</a:t>
            </a:r>
            <a:endParaRPr lang="en-US" sz="3600" dirty="0"/>
          </a:p>
        </p:txBody>
      </p:sp>
    </p:spTree>
    <p:extLst>
      <p:ext uri="{BB962C8B-B14F-4D97-AF65-F5344CB8AC3E}">
        <p14:creationId xmlns:p14="http://schemas.microsoft.com/office/powerpoint/2010/main" val="3383600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Roundup as a Desiccant/</a:t>
            </a:r>
            <a:r>
              <a:rPr lang="en-US" b="1" dirty="0" err="1" smtClean="0"/>
              <a:t>Ripener</a:t>
            </a:r>
            <a:r>
              <a:rPr lang="en-US" b="1" dirty="0" smtClean="0"/>
              <a:t> </a:t>
            </a:r>
            <a:br>
              <a:rPr lang="en-US" b="1" dirty="0" smtClean="0"/>
            </a:br>
            <a:r>
              <a:rPr lang="en-US" b="1" dirty="0" smtClean="0"/>
              <a:t>just before Harvest</a:t>
            </a:r>
            <a:endParaRPr lang="en-US" b="1" dirty="0"/>
          </a:p>
        </p:txBody>
      </p:sp>
      <p:pic>
        <p:nvPicPr>
          <p:cNvPr id="4" name="Picture 3" descr="Pestacide-Spray-1400x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9" y="1790700"/>
            <a:ext cx="8974668" cy="3265714"/>
          </a:xfrm>
          <a:prstGeom prst="rect">
            <a:avLst/>
          </a:prstGeom>
        </p:spPr>
      </p:pic>
      <p:sp>
        <p:nvSpPr>
          <p:cNvPr id="5" name="Content Placeholder 4"/>
          <p:cNvSpPr>
            <a:spLocks noGrp="1"/>
          </p:cNvSpPr>
          <p:nvPr>
            <p:ph idx="1"/>
          </p:nvPr>
        </p:nvSpPr>
        <p:spPr>
          <a:xfrm>
            <a:off x="237066" y="2332566"/>
            <a:ext cx="4927599" cy="2154767"/>
          </a:xfrm>
        </p:spPr>
        <p:txBody>
          <a:bodyPr>
            <a:noAutofit/>
          </a:bodyPr>
          <a:lstStyle/>
          <a:p>
            <a:pPr marL="0" indent="0">
              <a:buNone/>
            </a:pPr>
            <a:r>
              <a:rPr lang="en-US" dirty="0" smtClean="0">
                <a:solidFill>
                  <a:srgbClr val="FFFF00"/>
                </a:solidFill>
              </a:rPr>
              <a:t>Wheat, Oats, Barley, Rye, Sugar cane, Beans, Lentils, Peas, Flax, Sunflowers, Pulses, Chick Peas</a:t>
            </a:r>
            <a:endParaRPr lang="en-US" dirty="0">
              <a:solidFill>
                <a:srgbClr val="FFFF00"/>
              </a:solidFill>
            </a:endParaRPr>
          </a:p>
        </p:txBody>
      </p:sp>
    </p:spTree>
    <p:extLst>
      <p:ext uri="{BB962C8B-B14F-4D97-AF65-F5344CB8AC3E}">
        <p14:creationId xmlns:p14="http://schemas.microsoft.com/office/powerpoint/2010/main" val="31322064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yr-old autis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266699"/>
            <a:ext cx="9105900" cy="6413500"/>
          </a:xfrm>
          <a:prstGeom prst="rect">
            <a:avLst/>
          </a:prstGeom>
        </p:spPr>
      </p:pic>
      <p:sp>
        <p:nvSpPr>
          <p:cNvPr id="8" name="Rectangle 7"/>
          <p:cNvSpPr/>
          <p:nvPr/>
        </p:nvSpPr>
        <p:spPr>
          <a:xfrm>
            <a:off x="4419601" y="3318933"/>
            <a:ext cx="1100664" cy="2675467"/>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5418663" y="2506136"/>
            <a:ext cx="16934" cy="10329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84541" y="6415237"/>
            <a:ext cx="5933047" cy="369332"/>
          </a:xfrm>
          <a:prstGeom prst="rect">
            <a:avLst/>
          </a:prstGeom>
          <a:noFill/>
        </p:spPr>
        <p:txBody>
          <a:bodyPr wrap="none" rtlCol="0">
            <a:spAutoFit/>
          </a:bodyPr>
          <a:lstStyle/>
          <a:p>
            <a:r>
              <a:rPr lang="en-US" dirty="0" smtClean="0">
                <a:solidFill>
                  <a:srgbClr val="FF0000"/>
                </a:solidFill>
              </a:rPr>
              <a:t>* </a:t>
            </a:r>
            <a:r>
              <a:rPr lang="en-US" dirty="0" smtClean="0"/>
              <a:t>Figure 15, Seneff et al., Agricultural </a:t>
            </a:r>
            <a:r>
              <a:rPr lang="en-US" dirty="0"/>
              <a:t>Sciences, 2015, 6, 42-70 </a:t>
            </a:r>
          </a:p>
        </p:txBody>
      </p:sp>
      <p:sp>
        <p:nvSpPr>
          <p:cNvPr id="15" name="Rectangle 14"/>
          <p:cNvSpPr/>
          <p:nvPr/>
        </p:nvSpPr>
        <p:spPr>
          <a:xfrm>
            <a:off x="1264121" y="2412536"/>
            <a:ext cx="3172413"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 = 0.9972</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2" name="Title 1"/>
          <p:cNvSpPr>
            <a:spLocks noGrp="1"/>
          </p:cNvSpPr>
          <p:nvPr>
            <p:ph type="title"/>
          </p:nvPr>
        </p:nvSpPr>
        <p:spPr>
          <a:xfrm>
            <a:off x="457200" y="-301084"/>
            <a:ext cx="8229600" cy="1143000"/>
          </a:xfrm>
          <a:solidFill>
            <a:schemeClr val="bg1"/>
          </a:solidFill>
        </p:spPr>
        <p:txBody>
          <a:bodyPr/>
          <a:lstStyle/>
          <a:p>
            <a:r>
              <a:rPr lang="en-US" b="1" dirty="0" smtClean="0"/>
              <a:t>Autism Prevalence: 6 year olds</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381747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Is Glyphosate Nontoxic?</a:t>
            </a:r>
            <a:endParaRPr lang="en-US" b="1" i="1" dirty="0"/>
          </a:p>
        </p:txBody>
      </p:sp>
      <p:sp>
        <p:nvSpPr>
          <p:cNvPr id="3" name="Content Placeholder 2"/>
          <p:cNvSpPr>
            <a:spLocks noGrp="1"/>
          </p:cNvSpPr>
          <p:nvPr>
            <p:ph idx="1"/>
          </p:nvPr>
        </p:nvSpPr>
        <p:spPr>
          <a:xfrm>
            <a:off x="0" y="1417638"/>
            <a:ext cx="8686800" cy="5079501"/>
          </a:xfrm>
        </p:spPr>
        <p:txBody>
          <a:bodyPr>
            <a:normAutofit fontScale="92500" lnSpcReduction="10000"/>
          </a:bodyPr>
          <a:lstStyle/>
          <a:p>
            <a:r>
              <a:rPr lang="en-US" dirty="0" smtClean="0"/>
              <a:t>Monsanto has argued that glyphosate is harmless to humans because we don’t have the </a:t>
            </a:r>
            <a:r>
              <a:rPr lang="en-US" dirty="0" err="1" smtClean="0"/>
              <a:t>shikimate</a:t>
            </a:r>
            <a:r>
              <a:rPr lang="en-US" dirty="0" smtClean="0"/>
              <a:t> pathway which it disrupts in plants</a:t>
            </a:r>
          </a:p>
          <a:p>
            <a:r>
              <a:rPr lang="en-US" dirty="0" smtClean="0"/>
              <a:t>However, our gut bacteria DO have this pathway</a:t>
            </a:r>
          </a:p>
          <a:p>
            <a:pPr lvl="1"/>
            <a:r>
              <a:rPr lang="en-US" dirty="0" smtClean="0"/>
              <a:t>They use it to supply us with essential aromatic amino acids (precursors to neurotransmitters, thyroid hormone and B vitamins)</a:t>
            </a:r>
          </a:p>
          <a:p>
            <a:r>
              <a:rPr lang="en-US" dirty="0" smtClean="0">
                <a:sym typeface="Wingdings"/>
              </a:rPr>
              <a:t>Other ingredients in Roundup greatly increase glyphosate’s toxic effects</a:t>
            </a:r>
          </a:p>
          <a:p>
            <a:r>
              <a:rPr lang="en-US" dirty="0" smtClean="0">
                <a:sym typeface="Wingdings"/>
              </a:rPr>
              <a:t>Insidious effects of glyphosate accumulate over time</a:t>
            </a:r>
          </a:p>
          <a:p>
            <a:pPr lvl="1"/>
            <a:r>
              <a:rPr lang="en-US" dirty="0" smtClean="0">
                <a:sym typeface="Wingdings"/>
              </a:rPr>
              <a:t> Most studies are too short to detect damage</a:t>
            </a:r>
            <a:endParaRPr lang="en-US" dirty="0"/>
          </a:p>
        </p:txBody>
      </p:sp>
    </p:spTree>
    <p:extLst>
      <p:ext uri="{BB962C8B-B14F-4D97-AF65-F5344CB8AC3E}">
        <p14:creationId xmlns:p14="http://schemas.microsoft.com/office/powerpoint/2010/main" val="14632043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5220</TotalTime>
  <Words>1732</Words>
  <Application>Microsoft Macintosh PowerPoint</Application>
  <PresentationFormat>On-screen Show (4:3)</PresentationFormat>
  <Paragraphs>229</Paragraphs>
  <Slides>37</Slides>
  <Notes>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Glyphosate in MMR: Does This Explain the Autism Link?</vt:lpstr>
      <vt:lpstr>PowerPoint Presentation</vt:lpstr>
      <vt:lpstr>PowerPoint Presentation</vt:lpstr>
      <vt:lpstr>Outline</vt:lpstr>
      <vt:lpstr>PowerPoint Presentation</vt:lpstr>
      <vt:lpstr>Roundup and GMO Crops</vt:lpstr>
      <vt:lpstr>Roundup as a Desiccant/Ripener  just before Harvest</vt:lpstr>
      <vt:lpstr>Autism Prevalence: 6 year olds*</vt:lpstr>
      <vt:lpstr>Is Glyphosate Nontoxic?</vt:lpstr>
      <vt:lpstr>PowerPoint Presentation</vt:lpstr>
      <vt:lpstr>Glyphosate and the Gut</vt:lpstr>
      <vt:lpstr>A Scenario</vt:lpstr>
      <vt:lpstr>What if glyphosate could insert itself into protein synthesis by mistake???</vt:lpstr>
      <vt:lpstr>What if glyphosate could insert itself into protein synthesis by mistake???</vt:lpstr>
      <vt:lpstr>Glyphosate is a non-coding            amino acid analogue of glycine</vt:lpstr>
      <vt:lpstr>Extra Piece Sticks Out at Active Site</vt:lpstr>
      <vt:lpstr>Extra Piece Sticks Out at Active Site</vt:lpstr>
      <vt:lpstr>Inhibition of EPSPS by glyphosate: Resistant E coli mutant*</vt:lpstr>
      <vt:lpstr>PowerPoint Presentation</vt:lpstr>
      <vt:lpstr>Glyphosate in Vaccines?</vt:lpstr>
      <vt:lpstr>Glyphosate Excites NMDA Receptors  in Hippocampus*,**</vt:lpstr>
      <vt:lpstr>Glyphosate Excites NMDA Receptors  in Hippocampus*,**</vt:lpstr>
      <vt:lpstr>Glyphosate Excites NMDA Receptors  in Hippocampus*,**</vt:lpstr>
      <vt:lpstr>Autism, Glyphosate, Vaccine Reactions*</vt:lpstr>
      <vt:lpstr>PowerPoint Presentation</vt:lpstr>
      <vt:lpstr>PowerPoint Presentation</vt:lpstr>
      <vt:lpstr>Glyphosate Contamination in Vaccines (Parts Per Billion)*</vt:lpstr>
      <vt:lpstr>Symptoms of Adverse Reactions to MMR before and after 2002*</vt:lpstr>
      <vt:lpstr>Symptoms of Adverse Reactions to MMR before and after 2002*</vt:lpstr>
      <vt:lpstr>PowerPoint Presentation</vt:lpstr>
      <vt:lpstr>PowerPoint Presentation</vt:lpstr>
      <vt:lpstr>Large Proteins in Vaccines: Allergenic*</vt:lpstr>
      <vt:lpstr>The Purdue Vaccination Studies      and Autoantibodies*</vt:lpstr>
      <vt:lpstr>A Scenario</vt:lpstr>
      <vt:lpstr>Measles Virus and Haemagglutinin*</vt:lpstr>
      <vt:lpstr>Autism and Measles Haemagglutinin*</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Glyphosate in MMR: Does This Explain the Autism Link?</dc:title>
  <dc:creator>Stephanie Seneff</dc:creator>
  <cp:lastModifiedBy>Stephanie Seneff</cp:lastModifiedBy>
  <cp:revision>73</cp:revision>
  <cp:lastPrinted>2017-09-18T16:32:06Z</cp:lastPrinted>
  <dcterms:created xsi:type="dcterms:W3CDTF">2017-08-31T13:48:36Z</dcterms:created>
  <dcterms:modified xsi:type="dcterms:W3CDTF">2017-09-20T00:57:38Z</dcterms:modified>
</cp:coreProperties>
</file>