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1.jpg" ContentType="image/png"/>
  <Override PartName="/ppt/media/image14.jpg" ContentType="image/png"/>
  <Override PartName="/ppt/notesSlides/notesSlide2.xml" ContentType="application/vnd.openxmlformats-officedocument.presentationml.notesSlide+xml"/>
  <Override PartName="/ppt/media/image16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33.jpg" ContentType="image/pn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4"/>
  </p:notesMasterIdLst>
  <p:sldIdLst>
    <p:sldId id="256" r:id="rId2"/>
    <p:sldId id="371" r:id="rId3"/>
    <p:sldId id="322" r:id="rId4"/>
    <p:sldId id="359" r:id="rId5"/>
    <p:sldId id="319" r:id="rId6"/>
    <p:sldId id="329" r:id="rId7"/>
    <p:sldId id="320" r:id="rId8"/>
    <p:sldId id="321" r:id="rId9"/>
    <p:sldId id="372" r:id="rId10"/>
    <p:sldId id="368" r:id="rId11"/>
    <p:sldId id="339" r:id="rId12"/>
    <p:sldId id="340" r:id="rId13"/>
    <p:sldId id="341" r:id="rId14"/>
    <p:sldId id="342" r:id="rId15"/>
    <p:sldId id="343" r:id="rId16"/>
    <p:sldId id="344" r:id="rId17"/>
    <p:sldId id="336" r:id="rId18"/>
    <p:sldId id="337" r:id="rId19"/>
    <p:sldId id="338" r:id="rId20"/>
    <p:sldId id="367" r:id="rId21"/>
    <p:sldId id="347" r:id="rId22"/>
    <p:sldId id="361" r:id="rId23"/>
    <p:sldId id="348" r:id="rId24"/>
    <p:sldId id="360" r:id="rId25"/>
    <p:sldId id="257" r:id="rId26"/>
    <p:sldId id="258" r:id="rId27"/>
    <p:sldId id="259" r:id="rId28"/>
    <p:sldId id="260" r:id="rId29"/>
    <p:sldId id="261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357" r:id="rId41"/>
    <p:sldId id="273" r:id="rId42"/>
    <p:sldId id="274" r:id="rId43"/>
    <p:sldId id="275" r:id="rId44"/>
    <p:sldId id="276" r:id="rId45"/>
    <p:sldId id="278" r:id="rId46"/>
    <p:sldId id="277" r:id="rId47"/>
    <p:sldId id="331" r:id="rId48"/>
    <p:sldId id="362" r:id="rId49"/>
    <p:sldId id="363" r:id="rId50"/>
    <p:sldId id="364" r:id="rId51"/>
    <p:sldId id="365" r:id="rId52"/>
    <p:sldId id="366" r:id="rId53"/>
    <p:sldId id="280" r:id="rId54"/>
    <p:sldId id="350" r:id="rId55"/>
    <p:sldId id="351" r:id="rId56"/>
    <p:sldId id="352" r:id="rId57"/>
    <p:sldId id="353" r:id="rId58"/>
    <p:sldId id="354" r:id="rId59"/>
    <p:sldId id="355" r:id="rId60"/>
    <p:sldId id="358" r:id="rId61"/>
    <p:sldId id="281" r:id="rId62"/>
    <p:sldId id="282" r:id="rId63"/>
    <p:sldId id="285" r:id="rId64"/>
    <p:sldId id="284" r:id="rId65"/>
    <p:sldId id="283" r:id="rId66"/>
    <p:sldId id="356" r:id="rId67"/>
    <p:sldId id="294" r:id="rId68"/>
    <p:sldId id="295" r:id="rId69"/>
    <p:sldId id="296" r:id="rId70"/>
    <p:sldId id="297" r:id="rId71"/>
    <p:sldId id="298" r:id="rId72"/>
    <p:sldId id="330" r:id="rId73"/>
    <p:sldId id="299" r:id="rId74"/>
    <p:sldId id="345" r:id="rId75"/>
    <p:sldId id="346" r:id="rId76"/>
    <p:sldId id="300" r:id="rId77"/>
    <p:sldId id="301" r:id="rId78"/>
    <p:sldId id="302" r:id="rId79"/>
    <p:sldId id="303" r:id="rId80"/>
    <p:sldId id="304" r:id="rId81"/>
    <p:sldId id="328" r:id="rId82"/>
    <p:sldId id="307" r:id="rId83"/>
    <p:sldId id="308" r:id="rId84"/>
    <p:sldId id="309" r:id="rId85"/>
    <p:sldId id="310" r:id="rId86"/>
    <p:sldId id="311" r:id="rId87"/>
    <p:sldId id="312" r:id="rId88"/>
    <p:sldId id="313" r:id="rId89"/>
    <p:sldId id="314" r:id="rId90"/>
    <p:sldId id="315" r:id="rId91"/>
    <p:sldId id="326" r:id="rId92"/>
    <p:sldId id="370" r:id="rId9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/>
    <p:restoredTop sz="90256" autoAdjust="0"/>
  </p:normalViewPr>
  <p:slideViewPr>
    <p:cSldViewPr snapToGrid="0" snapToObjects="1">
      <p:cViewPr>
        <p:scale>
          <a:sx n="75" d="100"/>
          <a:sy n="75" d="100"/>
        </p:scale>
        <p:origin x="-2384" y="-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6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notesMaster" Target="notesMasters/notesMaster1.xml"/><Relationship Id="rId95" Type="http://schemas.openxmlformats.org/officeDocument/2006/relationships/printerSettings" Target="printerSettings/printerSettings1.bin"/><Relationship Id="rId96" Type="http://schemas.openxmlformats.org/officeDocument/2006/relationships/presProps" Target="presProps.xml"/><Relationship Id="rId97" Type="http://schemas.openxmlformats.org/officeDocument/2006/relationships/viewProps" Target="viewProps.xml"/><Relationship Id="rId98" Type="http://schemas.openxmlformats.org/officeDocument/2006/relationships/theme" Target="theme/theme1.xml"/><Relationship Id="rId9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B66BA-F890-0A4B-B726-E0F601B74AC7}" type="datetimeFigureOut">
              <a:rPr lang="en-US" smtClean="0"/>
              <a:t>3/22/17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AD2FC-C4B6-9043-AE73-5D1D90B3F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393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www.newsmax.com</a:t>
            </a:r>
            <a:r>
              <a:rPr lang="en-US" dirty="0" smtClean="0"/>
              <a:t>/Health/Health-News/heart-mortality-cardiovascular-disease/2016/12/08/id/762920/?</a:t>
            </a:r>
            <a:r>
              <a:rPr lang="en-US" dirty="0" err="1" smtClean="0"/>
              <a:t>ns_mail_uid</a:t>
            </a:r>
            <a:r>
              <a:rPr lang="en-US" dirty="0" smtClean="0"/>
              <a:t>=579590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22423-1DAE-D64C-A505-E0A69D5EC5F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95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data.epo.org</a:t>
            </a:r>
            <a:r>
              <a:rPr lang="en-US" dirty="0" smtClean="0"/>
              <a:t>/</a:t>
            </a:r>
            <a:r>
              <a:rPr lang="en-US" dirty="0" err="1" smtClean="0"/>
              <a:t>gpi</a:t>
            </a:r>
            <a:r>
              <a:rPr lang="en-US" dirty="0" smtClean="0"/>
              <a:t>/EP1389912A2-PESTICIDE-COMPOSITIONS-CONTAINING-OXALIC-ACID (quote)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“[origin: WO02069718A2] </a:t>
            </a:r>
            <a:r>
              <a:rPr lang="en-US" sz="1200" dirty="0" err="1" smtClean="0"/>
              <a:t>Pesticidal</a:t>
            </a:r>
            <a:r>
              <a:rPr lang="en-US" sz="1200" dirty="0" smtClean="0"/>
              <a:t> concentrate and spray compositions are described which exhibit </a:t>
            </a:r>
            <a:r>
              <a:rPr lang="en-US" sz="1200" i="1" dirty="0" smtClean="0">
                <a:solidFill>
                  <a:srgbClr val="FF0000"/>
                </a:solidFill>
              </a:rPr>
              <a:t>enhanced efficacy </a:t>
            </a:r>
            <a:r>
              <a:rPr lang="en-US" sz="1200" dirty="0" smtClean="0"/>
              <a:t>due to the addition thereto of a compound which increases cell membrane permeability, suppresses oxidative burst, or increases expression of </a:t>
            </a:r>
            <a:r>
              <a:rPr lang="en-US" sz="1200" dirty="0" err="1" smtClean="0"/>
              <a:t>hydroxyproline</a:t>
            </a:r>
            <a:r>
              <a:rPr lang="en-US" sz="1200" dirty="0" smtClean="0"/>
              <a:t>-rich glycoproteins. More particularly, the present invention relates to a method of enhancing the herbicidal effectiveness of </a:t>
            </a:r>
            <a:r>
              <a:rPr lang="en-US" sz="1200" i="1" dirty="0" smtClean="0">
                <a:solidFill>
                  <a:srgbClr val="FF0000"/>
                </a:solidFill>
              </a:rPr>
              <a:t>glyphosate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/>
              <a:t>concentrate and tank mix formulations containing one or more surfactants through the addition of </a:t>
            </a:r>
            <a:r>
              <a:rPr lang="en-US" sz="1200" i="1" dirty="0" smtClean="0">
                <a:solidFill>
                  <a:srgbClr val="FF0000"/>
                </a:solidFill>
              </a:rPr>
              <a:t>oxalic acid</a:t>
            </a:r>
            <a:r>
              <a:rPr lang="en-US" sz="1200" dirty="0" smtClean="0"/>
              <a:t>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90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product received its registration certificate in October 2003 after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six years of research and development work and field testing across</a:t>
            </a:r>
            <a:b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 regions in Canada. It was introduced in Western Canada last </a:t>
            </a:r>
            <a:endParaRPr lang="en-US" dirty="0" smtClean="0">
              <a:effectLst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season. 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12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Glyphosate/</a:t>
            </a:r>
            <a:r>
              <a:rPr lang="en-US" dirty="0" err="1" smtClean="0"/>
              <a:t>glyphosate_sri_lanka_kidney_failure_epidemiology.pdf</a:t>
            </a:r>
            <a:r>
              <a:rPr lang="en-US" dirty="0" smtClean="0"/>
              <a:t>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./</a:t>
            </a:r>
            <a:r>
              <a:rPr lang="fr-FR" dirty="0" err="1" smtClean="0"/>
              <a:t>defective_endocytosis_autism_transferrin_impairment.pdf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Where is this?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 </a:t>
            </a:r>
            <a:r>
              <a:rPr lang="en-US" dirty="0" err="1" smtClean="0"/>
              <a:t>Konstantynowicz</a:t>
            </a:r>
            <a:r>
              <a:rPr lang="en-US" dirty="0" smtClean="0"/>
              <a:t> et al., European Journal of </a:t>
            </a:r>
            <a:r>
              <a:rPr lang="en-US" dirty="0" err="1" smtClean="0"/>
              <a:t>Paediatric</a:t>
            </a:r>
            <a:r>
              <a:rPr lang="en-US" dirty="0" smtClean="0"/>
              <a:t> Neurology 2012;16(5):485–491.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D8E46-F3F6-B54F-BBDD-0A12AF31CF3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25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WAPF/low_transferrin_autism_oxidative_stress_2004.pdf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5D8E46-F3F6-B54F-BBDD-0A12AF31CF3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8563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./oxalobacter_oxalate_metabolism_2004.pdf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**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oxalate_decarboxylase_depends_on_manganese.pdf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AD2FC-C4B6-9043-AE73-5D1D90B3F85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49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D5CD-9B65-F341-A70F-F4E3B34AADB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63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Glyphosate/crystal_structure_aspartate_aminotransferase_multiple_conserved_glycines.pdf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AD2FC-C4B6-9043-AE73-5D1D90B3F85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1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2016/Anthony/conserved_glycines_sulfotransferase_1994_WOW.pdf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./G473D_mutation_sulfite_oxidase_destroys_it_2006.pdf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AD2FC-C4B6-9043-AE73-5D1D90B3F85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37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Treasures/</a:t>
            </a:r>
            <a:r>
              <a:rPr lang="en-US" dirty="0" err="1" smtClean="0"/>
              <a:t>bacteria_renew_sulfate_German.pdf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 smtClean="0"/>
              <a:t>Pyrexal</a:t>
            </a:r>
            <a:r>
              <a:rPr lang="en-US" dirty="0" smtClean="0"/>
              <a:t> is an endotoxin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F19171-4A44-2541-A458-A9CD76DCFBB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20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2017/gout/Nethaji_2014_gout_hydrogen_sulfide_link.pdf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22423-1DAE-D64C-A505-E0A69D5EC5F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35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AutismOne</a:t>
            </a:r>
            <a:r>
              <a:rPr lang="en-US" dirty="0" smtClean="0"/>
              <a:t>/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Autoimmune\ Disease\ -\ Science\ re-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evaluation.docx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AD2FC-C4B6-9043-AE73-5D1D90B3F8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972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2017/gout/Nethaji_2014_gout_hydrogen_sulfide_link.pdf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22423-1DAE-D64C-A505-E0A69D5EC5F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35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Gout/</a:t>
            </a:r>
            <a:r>
              <a:rPr lang="en-US" dirty="0" err="1" smtClean="0"/>
              <a:t>molybdenum_sulfite_oxidase.text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22423-1DAE-D64C-A505-E0A69D5EC5F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407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D5CD-9B65-F341-A70F-F4E3B34AADB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632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</a:p>
          <a:p>
            <a:r>
              <a:rPr lang="en-US" dirty="0" smtClean="0"/>
              <a:t>Fig. 5 </a:t>
            </a:r>
            <a:r>
              <a:rPr lang="en-US" dirty="0" err="1" smtClean="0"/>
              <a:t>Lysosomal</a:t>
            </a:r>
            <a:r>
              <a:rPr lang="en-US" dirty="0" smtClean="0"/>
              <a:t> destabilization by oxidative stress. The cell’s</a:t>
            </a:r>
          </a:p>
          <a:p>
            <a:r>
              <a:rPr lang="en-US" dirty="0" smtClean="0"/>
              <a:t>antioxidant defense protects against moderate oxidative</a:t>
            </a:r>
          </a:p>
          <a:p>
            <a:r>
              <a:rPr lang="en-US" dirty="0" smtClean="0"/>
              <a:t>events. However, if the protective shield is overwhelmed, hydrogen</a:t>
            </a:r>
          </a:p>
          <a:p>
            <a:r>
              <a:rPr lang="en-US" dirty="0" smtClean="0"/>
              <a:t>peroxide, which is mainly produced by mitochondria, diffuses into</a:t>
            </a:r>
          </a:p>
          <a:p>
            <a:r>
              <a:rPr lang="en-US" dirty="0" smtClean="0"/>
              <a:t>lysosomes in abnormal amounts. Since many lysosomes are rich in</a:t>
            </a:r>
          </a:p>
          <a:p>
            <a:r>
              <a:rPr lang="en-US" dirty="0" smtClean="0"/>
              <a:t>redox-active iron due to degradation of iron- containing</a:t>
            </a:r>
          </a:p>
          <a:p>
            <a:r>
              <a:rPr lang="en-US" dirty="0" smtClean="0"/>
              <a:t>macromolecules, Fenton-type reactions then take place resulting in</a:t>
            </a:r>
          </a:p>
          <a:p>
            <a:r>
              <a:rPr lang="en-US" dirty="0" err="1" smtClean="0"/>
              <a:t>lysosomal</a:t>
            </a:r>
            <a:r>
              <a:rPr lang="en-US" dirty="0" smtClean="0"/>
              <a:t> rupture with release of powerful lytic enzymes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AD2FC-C4B6-9043-AE73-5D1D90B3F85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703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</a:p>
          <a:p>
            <a:r>
              <a:rPr lang="en-US" dirty="0" smtClean="0"/>
              <a:t>Fig. 5 </a:t>
            </a:r>
            <a:r>
              <a:rPr lang="en-US" dirty="0" err="1" smtClean="0"/>
              <a:t>Lysosomal</a:t>
            </a:r>
            <a:r>
              <a:rPr lang="en-US" dirty="0" smtClean="0"/>
              <a:t> destabilization by oxidative stress. The cell’s</a:t>
            </a:r>
          </a:p>
          <a:p>
            <a:r>
              <a:rPr lang="en-US" dirty="0" smtClean="0"/>
              <a:t>antioxidant defense protects against moderate oxidative</a:t>
            </a:r>
          </a:p>
          <a:p>
            <a:r>
              <a:rPr lang="en-US" dirty="0" smtClean="0"/>
              <a:t>events. However, if the protective shield is overwhelmed, hydrogen</a:t>
            </a:r>
          </a:p>
          <a:p>
            <a:r>
              <a:rPr lang="en-US" dirty="0" smtClean="0"/>
              <a:t>peroxide, which is mainly produced by mitochondria, diffuses into</a:t>
            </a:r>
          </a:p>
          <a:p>
            <a:r>
              <a:rPr lang="en-US" dirty="0" smtClean="0"/>
              <a:t>lysosomes in abnormal amounts. Since many lysosomes are rich in</a:t>
            </a:r>
          </a:p>
          <a:p>
            <a:r>
              <a:rPr lang="en-US" dirty="0" smtClean="0"/>
              <a:t>redox-active iron due to degradation of iron- containing</a:t>
            </a:r>
          </a:p>
          <a:p>
            <a:r>
              <a:rPr lang="en-US" dirty="0" smtClean="0"/>
              <a:t>macromolecules, Fenton-type reactions then take place resulting in</a:t>
            </a:r>
          </a:p>
          <a:p>
            <a:r>
              <a:rPr lang="en-US" dirty="0" err="1" smtClean="0"/>
              <a:t>lysosomal</a:t>
            </a:r>
            <a:r>
              <a:rPr lang="en-US" dirty="0" smtClean="0"/>
              <a:t> rupture with release of powerful lytic enzymes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AD2FC-C4B6-9043-AE73-5D1D90B3F85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70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D5CD-9B65-F341-A70F-F4E3B34AADB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632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rhabdomyolisis_flu.text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2B09A-9A98-2B48-A490-58EB9FDD7F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199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</a:t>
            </a:r>
            <a:r>
              <a:rPr lang="it-IT" b="1" dirty="0" err="1" smtClean="0"/>
              <a:t>reasures</a:t>
            </a:r>
            <a:r>
              <a:rPr lang="it-IT" b="1" dirty="0" smtClean="0"/>
              <a:t>/</a:t>
            </a:r>
            <a:r>
              <a:rPr lang="it-IT" b="1" dirty="0" err="1" smtClean="0"/>
              <a:t>incorporation_of_sulfate_into_influenza_glycoproteins.pdf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2B09A-9A98-2B48-A490-58EB9FDD7FE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344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./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text_with_example_of_bacteria_cause_sulfate_renewal_German.text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Treasures/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bactera_renew_sulfate_German.pdf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Fig. 3: Increase of the MPS-synthesis in the connective tissue of liver, spleen, heart, kidney, cartilage, skin, aorta and bones (rats), controlled by measuring the 35S-sulfate deposit in the SMPS after the infection with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Pasteurella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multocida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(Universal nonspecific mesenchyme reaction after infection.)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MPS =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mucopolysaccharides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2B09A-9A98-2B48-A490-58EB9FDD7F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873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Treasures/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stroke_microbiota_leaky_gut_antibiotics_useless.pdf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22423-1DAE-D64C-A505-E0A69D5EC5F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97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./Factsheet-opioids-061516.pdf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875BCB-1834-5044-84C7-8E435B5DD9B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890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Treasures/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stroke_microbiota_leaky_gut_antibiotics_useless.pdf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22423-1DAE-D64C-A505-E0A69D5EC5F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975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D5CD-9B65-F341-A70F-F4E3B34AADB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632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Images/</a:t>
            </a:r>
            <a:r>
              <a:rPr lang="en-US" dirty="0" err="1" smtClean="0"/>
              <a:t>gout_crystals.png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chronic_nature_gout_collagen_crystals.pdf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AD2FC-C4B6-9043-AE73-5D1D90B3F85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546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Images/</a:t>
            </a:r>
            <a:r>
              <a:rPr lang="en-US" dirty="0" err="1" smtClean="0"/>
              <a:t>gout_crystals.png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chronic_nature_gout_collagen_crystals.pdf</a:t>
            </a:r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en-US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7AD2FC-C4B6-9043-AE73-5D1D90B3F85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546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Nancy and Nick - Friends &lt;</a:t>
            </a:r>
            <a:r>
              <a:rPr lang="en-US" dirty="0" err="1" smtClean="0"/>
              <a:t>Nick.Causton@AssociatedData.co.uk</a:t>
            </a:r>
            <a:r>
              <a:rPr lang="en-US" dirty="0" smtClean="0"/>
              <a:t>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22423-1DAE-D64C-A505-E0A69D5EC5F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640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*EW </a:t>
            </a:r>
            <a:r>
              <a:rPr lang="en-US" dirty="0" err="1" smtClean="0"/>
              <a:t>Orlowsky</a:t>
            </a:r>
            <a:r>
              <a:rPr lang="en-US" dirty="0" smtClean="0"/>
              <a:t> et al, BMC Musculoskeletal Disorders 2014, 15:318.</a:t>
            </a:r>
          </a:p>
          <a:p>
            <a:r>
              <a:rPr lang="en-US" dirty="0" smtClean="0"/>
              <a:t>2017/gout/.chondroitin_sulfate_alleviates_gout_in_vitro_2014.pdf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22423-1DAE-D64C-A505-E0A69D5EC5F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321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2017/gout/Muniraj_2014_gout_hydrogen_sulfide_link.pdf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22423-1DAE-D64C-A505-E0A69D5EC5F0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327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D5CD-9B65-F341-A70F-F4E3B34AADB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6324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http://healthyeatingclub.com/info/books-phds/books/foodfacts/html/data/data5g.html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36F00C-15AF-8D46-8133-3BD028116FCC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Benavides_2007_H2S_mediates_garlic_vasoactivity.pdf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22423-1DAE-D64C-A505-E0A69D5EC5F0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97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D5CD-9B65-F341-A70F-F4E3B34AADB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632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smtClean="0"/>
              <a:t>./sulfur_in_human_nutrition_review.pdf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0C48C9-082D-3F4F-8D89-A4B09220644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9008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B1D5CD-9B65-F341-A70F-F4E3B34AADB8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763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s-IS" dirty="0" smtClean="0"/>
              <a:t>samantha/oxalates_in_autism.text~</a:t>
            </a:r>
          </a:p>
          <a:p>
            <a:r>
              <a:rPr lang="is-IS" dirty="0" smtClean="0"/>
              <a:t>samantha/william_shaw_on_oxalates_autism.text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www.westonaprice.org</a:t>
            </a:r>
            <a:r>
              <a:rPr lang="en-US" dirty="0" smtClean="0"/>
              <a:t>/health-topics/the-role-of-oxalates-in-autism-and-chronic-disorders/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04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2015’Anthony/</a:t>
            </a:r>
            <a:r>
              <a:rPr lang="en-US" dirty="0" err="1" smtClean="0"/>
              <a:t>oxalate_crystals_brain.text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35CF29-C2A4-F242-A551-A2145343006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379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./</a:t>
            </a:r>
            <a:r>
              <a:rPr lang="en-US" dirty="0" err="1" smtClean="0"/>
              <a:t>oxalates.text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59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</a:t>
            </a:r>
            <a:r>
              <a:rPr lang="hu-HU" dirty="0" smtClean="0"/>
              <a:t>lyphosate/glyphosate_metabolism_to_glyoxylate.pdf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394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data.epo.org</a:t>
            </a:r>
            <a:r>
              <a:rPr lang="en-US" dirty="0" smtClean="0"/>
              <a:t>/</a:t>
            </a:r>
            <a:r>
              <a:rPr lang="en-US" dirty="0" err="1" smtClean="0"/>
              <a:t>gpi</a:t>
            </a:r>
            <a:r>
              <a:rPr lang="en-US" dirty="0" smtClean="0"/>
              <a:t>/EP1389912A2-PESTICIDE-COMPOSITIONS-CONTAINING-OXALIC-ACID (quote)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“[origin: WO02069718A2] </a:t>
            </a:r>
            <a:r>
              <a:rPr lang="en-US" sz="1200" dirty="0" err="1" smtClean="0"/>
              <a:t>Pesticidal</a:t>
            </a:r>
            <a:r>
              <a:rPr lang="en-US" sz="1200" dirty="0" smtClean="0"/>
              <a:t> concentrate and spray compositions are described which exhibit </a:t>
            </a:r>
            <a:r>
              <a:rPr lang="en-US" sz="1200" i="1" dirty="0" smtClean="0">
                <a:solidFill>
                  <a:srgbClr val="FF0000"/>
                </a:solidFill>
              </a:rPr>
              <a:t>enhanced efficacy </a:t>
            </a:r>
            <a:r>
              <a:rPr lang="en-US" sz="1200" dirty="0" smtClean="0"/>
              <a:t>due to the addition thereto of a compound which increases cell membrane permeability, suppresses oxidative burst, or increases expression of </a:t>
            </a:r>
            <a:r>
              <a:rPr lang="en-US" sz="1200" dirty="0" err="1" smtClean="0"/>
              <a:t>hydroxyproline</a:t>
            </a:r>
            <a:r>
              <a:rPr lang="en-US" sz="1200" dirty="0" smtClean="0"/>
              <a:t>-rich glycoproteins. More particularly, the present invention relates to a method of enhancing the herbicidal effectiveness of </a:t>
            </a:r>
            <a:r>
              <a:rPr lang="en-US" sz="1200" i="1" dirty="0" smtClean="0">
                <a:solidFill>
                  <a:srgbClr val="FF0000"/>
                </a:solidFill>
              </a:rPr>
              <a:t>glyphosate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r>
              <a:rPr lang="en-US" sz="1200" dirty="0" smtClean="0"/>
              <a:t>concentrate and tank mix formulations containing one or more surfactants through the addition of </a:t>
            </a:r>
            <a:r>
              <a:rPr lang="en-US" sz="1200" i="1" dirty="0" smtClean="0">
                <a:solidFill>
                  <a:srgbClr val="FF0000"/>
                </a:solidFill>
              </a:rPr>
              <a:t>oxalic acid</a:t>
            </a:r>
            <a:r>
              <a:rPr lang="en-US" sz="1200" dirty="0" smtClean="0"/>
              <a:t>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EC170-001F-0641-A9A4-82555653666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90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37AD-5E94-7F4B-8FEA-2A187BB8EE6B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A238-A3A8-2346-B6F5-BC4E2D61D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66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37AD-5E94-7F4B-8FEA-2A187BB8EE6B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A238-A3A8-2346-B6F5-BC4E2D61D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37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37AD-5E94-7F4B-8FEA-2A187BB8EE6B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A238-A3A8-2346-B6F5-BC4E2D61D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04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37AD-5E94-7F4B-8FEA-2A187BB8EE6B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A238-A3A8-2346-B6F5-BC4E2D61D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370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37AD-5E94-7F4B-8FEA-2A187BB8EE6B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A238-A3A8-2346-B6F5-BC4E2D61D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69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37AD-5E94-7F4B-8FEA-2A187BB8EE6B}" type="datetimeFigureOut">
              <a:rPr lang="en-US" smtClean="0"/>
              <a:t>3/22/17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A238-A3A8-2346-B6F5-BC4E2D61D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24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37AD-5E94-7F4B-8FEA-2A187BB8EE6B}" type="datetimeFigureOut">
              <a:rPr lang="en-US" smtClean="0"/>
              <a:t>3/22/17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A238-A3A8-2346-B6F5-BC4E2D61D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65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37AD-5E94-7F4B-8FEA-2A187BB8EE6B}" type="datetimeFigureOut">
              <a:rPr lang="en-US" smtClean="0"/>
              <a:t>3/22/17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A238-A3A8-2346-B6F5-BC4E2D61D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98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37AD-5E94-7F4B-8FEA-2A187BB8EE6B}" type="datetimeFigureOut">
              <a:rPr lang="en-US" smtClean="0"/>
              <a:t>3/22/17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A238-A3A8-2346-B6F5-BC4E2D61D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33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37AD-5E94-7F4B-8FEA-2A187BB8EE6B}" type="datetimeFigureOut">
              <a:rPr lang="en-US" smtClean="0"/>
              <a:t>3/22/17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A238-A3A8-2346-B6F5-BC4E2D61D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19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F37AD-5E94-7F4B-8FEA-2A187BB8EE6B}" type="datetimeFigureOut">
              <a:rPr lang="en-US" smtClean="0"/>
              <a:t>3/22/17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FA238-A3A8-2346-B6F5-BC4E2D61D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47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F37AD-5E94-7F4B-8FEA-2A187BB8EE6B}" type="datetimeFigureOut">
              <a:rPr lang="en-US" smtClean="0"/>
              <a:t>3/22/17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FA238-A3A8-2346-B6F5-BC4E2D61D9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2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5" Type="http://schemas.openxmlformats.org/officeDocument/2006/relationships/image" Target="../media/image11.jpg"/><Relationship Id="rId6" Type="http://schemas.openxmlformats.org/officeDocument/2006/relationships/image" Target="../media/image12.jpg"/><Relationship Id="rId7" Type="http://schemas.openxmlformats.org/officeDocument/2006/relationships/image" Target="../media/image13.jpg"/><Relationship Id="rId8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9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0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55.jpg"/><Relationship Id="rId6" Type="http://schemas.openxmlformats.org/officeDocument/2006/relationships/image" Target="../media/image56.jpeg"/><Relationship Id="rId7" Type="http://schemas.openxmlformats.org/officeDocument/2006/relationships/image" Target="../media/image57.gif"/><Relationship Id="rId8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8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5.jpeg"/><Relationship Id="rId12" Type="http://schemas.openxmlformats.org/officeDocument/2006/relationships/image" Target="../media/image66.jpeg"/><Relationship Id="rId13" Type="http://schemas.openxmlformats.org/officeDocument/2006/relationships/image" Target="../media/image67.jpeg"/><Relationship Id="rId14" Type="http://schemas.openxmlformats.org/officeDocument/2006/relationships/image" Target="../media/image68.jpeg"/><Relationship Id="rId15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56.jpeg"/><Relationship Id="rId6" Type="http://schemas.openxmlformats.org/officeDocument/2006/relationships/image" Target="../media/image57.gif"/><Relationship Id="rId7" Type="http://schemas.openxmlformats.org/officeDocument/2006/relationships/image" Target="../media/image61.jpeg"/><Relationship Id="rId8" Type="http://schemas.openxmlformats.org/officeDocument/2006/relationships/image" Target="../media/image62.jpeg"/><Relationship Id="rId9" Type="http://schemas.openxmlformats.org/officeDocument/2006/relationships/image" Target="../media/image63.jpeg"/><Relationship Id="rId10" Type="http://schemas.openxmlformats.org/officeDocument/2006/relationships/image" Target="../media/image64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4" Type="http://schemas.openxmlformats.org/officeDocument/2006/relationships/image" Target="../media/image73.jpg"/><Relationship Id="rId5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4" Type="http://schemas.openxmlformats.org/officeDocument/2006/relationships/image" Target="../media/image77.gif"/><Relationship Id="rId5" Type="http://schemas.openxmlformats.org/officeDocument/2006/relationships/image" Target="../media/image78.jpg"/><Relationship Id="rId6" Type="http://schemas.openxmlformats.org/officeDocument/2006/relationships/image" Target="../media/image79.jpg"/><Relationship Id="rId7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Glyphosate, Oxalate, and Sulfate Connection - Key Links between Diet and Chronic Disease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Stephanie Seneff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MIT CSAIL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March 22, 2017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694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1143000"/>
          </a:xfrm>
        </p:spPr>
        <p:txBody>
          <a:bodyPr/>
          <a:lstStyle/>
          <a:p>
            <a:r>
              <a:rPr lang="en-US" b="1" dirty="0" smtClean="0"/>
              <a:t>Glyphosate Acronym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735" y="924610"/>
            <a:ext cx="8901265" cy="564220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G</a:t>
            </a:r>
            <a:r>
              <a:rPr lang="en-US" dirty="0"/>
              <a:t> </a:t>
            </a:r>
            <a:r>
              <a:rPr lang="en-US" dirty="0" smtClean="0"/>
              <a:t> 	</a:t>
            </a:r>
            <a:r>
              <a:rPr lang="en-US" b="1" dirty="0" smtClean="0"/>
              <a:t>Glycine</a:t>
            </a:r>
            <a:r>
              <a:rPr lang="en-US" dirty="0" smtClean="0"/>
              <a:t> </a:t>
            </a:r>
            <a:r>
              <a:rPr lang="en-US" dirty="0"/>
              <a:t>mimicry</a:t>
            </a:r>
            <a:r>
              <a:rPr lang="en-US" dirty="0" smtClean="0"/>
              <a:t>, </a:t>
            </a:r>
            <a:r>
              <a:rPr lang="en-US" b="1" dirty="0" smtClean="0"/>
              <a:t>Gut</a:t>
            </a:r>
            <a:r>
              <a:rPr lang="en-US" dirty="0" smtClean="0"/>
              <a:t> </a:t>
            </a:r>
            <a:r>
              <a:rPr lang="en-US" dirty="0"/>
              <a:t>bacteria disruption</a:t>
            </a:r>
          </a:p>
          <a:p>
            <a:pPr marL="0" indent="0">
              <a:buNone/>
            </a:pPr>
            <a:r>
              <a:rPr lang="en-US" b="1" dirty="0"/>
              <a:t>L </a:t>
            </a:r>
            <a:r>
              <a:rPr lang="en-US" dirty="0" smtClean="0"/>
              <a:t>	</a:t>
            </a:r>
            <a:r>
              <a:rPr lang="en-US" b="1" dirty="0" smtClean="0"/>
              <a:t>Lymphoma</a:t>
            </a:r>
            <a:r>
              <a:rPr lang="en-US" dirty="0" smtClean="0"/>
              <a:t> </a:t>
            </a:r>
            <a:r>
              <a:rPr lang="en-US" dirty="0"/>
              <a:t>- the cancer most </a:t>
            </a:r>
            <a:r>
              <a:rPr lang="en-US" dirty="0" smtClean="0"/>
              <a:t>often </a:t>
            </a:r>
            <a:r>
              <a:rPr lang="en-US" dirty="0"/>
              <a:t>linked to </a:t>
            </a:r>
            <a:r>
              <a:rPr lang="en-US" dirty="0" smtClean="0"/>
              <a:t>G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 smtClean="0"/>
              <a:t>Liver</a:t>
            </a:r>
            <a:r>
              <a:rPr lang="en-US" dirty="0"/>
              <a:t>, one of the key organs damaged by G</a:t>
            </a:r>
          </a:p>
          <a:p>
            <a:pPr marL="0" indent="0">
              <a:buNone/>
            </a:pPr>
            <a:r>
              <a:rPr lang="en-US" b="1" dirty="0" smtClean="0"/>
              <a:t>YP</a:t>
            </a:r>
            <a:r>
              <a:rPr lang="en-US" dirty="0" smtClean="0"/>
              <a:t>  </a:t>
            </a:r>
            <a:r>
              <a:rPr lang="en-US" b="1" dirty="0" smtClean="0"/>
              <a:t>CYP</a:t>
            </a:r>
            <a:r>
              <a:rPr lang="en-US" dirty="0" smtClean="0"/>
              <a:t>-</a:t>
            </a:r>
            <a:r>
              <a:rPr lang="en-US" b="1" dirty="0" smtClean="0"/>
              <a:t>450</a:t>
            </a:r>
            <a:r>
              <a:rPr lang="en-US" dirty="0" smtClean="0"/>
              <a:t> enzyme impairment by G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H</a:t>
            </a:r>
            <a:r>
              <a:rPr lang="en-US" dirty="0"/>
              <a:t>	</a:t>
            </a:r>
            <a:r>
              <a:rPr lang="en-US" dirty="0" smtClean="0"/>
              <a:t> </a:t>
            </a:r>
            <a:r>
              <a:rPr lang="en-US" b="1" dirty="0"/>
              <a:t>Hemoglobin</a:t>
            </a:r>
            <a:r>
              <a:rPr lang="en-US" dirty="0"/>
              <a:t> activity reduced due to chelation of </a:t>
            </a:r>
            <a:r>
              <a:rPr lang="en-US" dirty="0" smtClean="0"/>
              <a:t>iron and  	suppressed synthesis of the </a:t>
            </a:r>
            <a:r>
              <a:rPr lang="en-US" dirty="0" err="1" smtClean="0"/>
              <a:t>pyrrole</a:t>
            </a:r>
            <a:r>
              <a:rPr lang="en-US" dirty="0" smtClean="0"/>
              <a:t> ring </a:t>
            </a:r>
            <a:endParaRPr lang="en-US" dirty="0"/>
          </a:p>
          <a:p>
            <a:pPr marL="0" indent="0">
              <a:buNone/>
            </a:pPr>
            <a:r>
              <a:rPr lang="en-US" b="1" dirty="0" smtClean="0"/>
              <a:t>O</a:t>
            </a:r>
            <a:r>
              <a:rPr lang="en-US" dirty="0"/>
              <a:t>	</a:t>
            </a:r>
            <a:r>
              <a:rPr lang="en-US" b="1" dirty="0" smtClean="0"/>
              <a:t>Osteoarthritis </a:t>
            </a:r>
            <a:r>
              <a:rPr lang="en-US" dirty="0" smtClean="0"/>
              <a:t>due to collagen disruption</a:t>
            </a:r>
          </a:p>
          <a:p>
            <a:pPr marL="0" indent="0">
              <a:buNone/>
            </a:pPr>
            <a:r>
              <a:rPr lang="en-US" b="1" dirty="0" smtClean="0"/>
              <a:t>S</a:t>
            </a:r>
            <a:r>
              <a:rPr lang="en-US" dirty="0" smtClean="0"/>
              <a:t>	</a:t>
            </a:r>
            <a:r>
              <a:rPr lang="en-US" b="1" dirty="0" err="1" smtClean="0"/>
              <a:t>Shikamate</a:t>
            </a:r>
            <a:r>
              <a:rPr lang="en-US" dirty="0" smtClean="0"/>
              <a:t> pathway suppression - 'good' gut bacteria disrupted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b="1" dirty="0" smtClean="0"/>
              <a:t>Sulfur</a:t>
            </a:r>
            <a:r>
              <a:rPr lang="en-US" dirty="0" smtClean="0"/>
              <a:t> pathways disrupted</a:t>
            </a:r>
          </a:p>
          <a:p>
            <a:pPr marL="0" indent="0">
              <a:buNone/>
            </a:pPr>
            <a:r>
              <a:rPr lang="en-US" b="1" dirty="0" smtClean="0"/>
              <a:t>A</a:t>
            </a:r>
            <a:r>
              <a:rPr lang="en-US" dirty="0" smtClean="0"/>
              <a:t>	</a:t>
            </a:r>
            <a:r>
              <a:rPr lang="en-US" b="1" dirty="0" smtClean="0"/>
              <a:t>Accumulation</a:t>
            </a:r>
            <a:r>
              <a:rPr lang="en-US" dirty="0" smtClean="0"/>
              <a:t> </a:t>
            </a:r>
            <a:r>
              <a:rPr lang="en-US" dirty="0"/>
              <a:t>in bone </a:t>
            </a:r>
            <a:r>
              <a:rPr lang="en-US" dirty="0" smtClean="0"/>
              <a:t>marrow, may contribute </a:t>
            </a:r>
            <a:r>
              <a:rPr lang="en-US" dirty="0"/>
              <a:t>to </a:t>
            </a:r>
            <a:r>
              <a:rPr lang="en-US" dirty="0" smtClean="0"/>
              <a:t>lymphoma 	</a:t>
            </a:r>
            <a:r>
              <a:rPr lang="en-US" b="1" dirty="0" smtClean="0"/>
              <a:t>Anemia</a:t>
            </a: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T</a:t>
            </a:r>
            <a:r>
              <a:rPr lang="en-US" dirty="0"/>
              <a:t>	</a:t>
            </a:r>
            <a:r>
              <a:rPr lang="en-US" b="1" dirty="0" smtClean="0"/>
              <a:t>Transition</a:t>
            </a:r>
            <a:r>
              <a:rPr lang="en-US" dirty="0" smtClean="0"/>
              <a:t> </a:t>
            </a:r>
            <a:r>
              <a:rPr lang="en-US" dirty="0"/>
              <a:t>metal </a:t>
            </a:r>
            <a:r>
              <a:rPr lang="en-US" dirty="0" smtClean="0"/>
              <a:t>chelation, </a:t>
            </a:r>
            <a:r>
              <a:rPr lang="en-US" b="1" dirty="0" smtClean="0"/>
              <a:t>Tryptophan</a:t>
            </a:r>
            <a:r>
              <a:rPr lang="en-US" dirty="0" smtClean="0"/>
              <a:t> </a:t>
            </a:r>
            <a:r>
              <a:rPr lang="en-US" dirty="0"/>
              <a:t>deficiency</a:t>
            </a:r>
          </a:p>
          <a:p>
            <a:pPr marL="0" indent="0">
              <a:buNone/>
            </a:pPr>
            <a:r>
              <a:rPr lang="en-US" b="1" dirty="0" smtClean="0"/>
              <a:t>E</a:t>
            </a:r>
            <a:r>
              <a:rPr lang="en-US" dirty="0" smtClean="0"/>
              <a:t>	</a:t>
            </a:r>
            <a:r>
              <a:rPr lang="en-US" b="1" dirty="0" smtClean="0"/>
              <a:t>Enzyme</a:t>
            </a:r>
            <a:r>
              <a:rPr lang="en-US" dirty="0" smtClean="0"/>
              <a:t> disruption through metal chelation and glycine 	substitution during protein synthesis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949879" y="6291413"/>
            <a:ext cx="3890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Thanks to David </a:t>
            </a:r>
            <a:r>
              <a:rPr lang="en-US" sz="2400" dirty="0" err="1" smtClean="0"/>
              <a:t>Fichtenberg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7293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24681" y="2668511"/>
            <a:ext cx="6694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Glyphosate in Proteins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9092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What If Glyphosate Could Insert Itself Into Protein Synthesis by mistake???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4402648" y="4116913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792115" y="4091513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64649" y="4063996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20249" y="4083046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75849" y="4099979"/>
            <a:ext cx="355600" cy="2709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010507" y="3555996"/>
            <a:ext cx="60785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GGC</a:t>
            </a:r>
            <a:endParaRPr lang="en-US" dirty="0"/>
          </a:p>
        </p:txBody>
      </p:sp>
      <p:pic>
        <p:nvPicPr>
          <p:cNvPr id="11" name="Picture 10" descr="glyphos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98" y="1650067"/>
            <a:ext cx="2374900" cy="17399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18774" y="3965597"/>
            <a:ext cx="77696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mRNA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0" idx="2"/>
          </p:cNvCxnSpPr>
          <p:nvPr/>
        </p:nvCxnSpPr>
        <p:spPr>
          <a:xfrm>
            <a:off x="5314437" y="3925328"/>
            <a:ext cx="28012" cy="291068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49659" y="2395547"/>
            <a:ext cx="154922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glyphosate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3898881" y="4552430"/>
            <a:ext cx="89215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Alanine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916528" y="4564614"/>
            <a:ext cx="8481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Proline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560997" y="4545564"/>
            <a:ext cx="12450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</a:t>
            </a:r>
            <a:endParaRPr lang="en-US" dirty="0"/>
          </a:p>
        </p:txBody>
      </p:sp>
      <p:sp>
        <p:nvSpPr>
          <p:cNvPr id="46" name="Freeform 45"/>
          <p:cNvSpPr/>
          <p:nvPr/>
        </p:nvSpPr>
        <p:spPr>
          <a:xfrm>
            <a:off x="2759431" y="3155946"/>
            <a:ext cx="637800" cy="1289050"/>
          </a:xfrm>
          <a:custGeom>
            <a:avLst/>
            <a:gdLst>
              <a:gd name="connsiteX0" fmla="*/ 637800 w 637800"/>
              <a:gd name="connsiteY0" fmla="*/ 0 h 1289050"/>
              <a:gd name="connsiteX1" fmla="*/ 2800 w 637800"/>
              <a:gd name="connsiteY1" fmla="*/ 552450 h 1289050"/>
              <a:gd name="connsiteX2" fmla="*/ 390150 w 637800"/>
              <a:gd name="connsiteY2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7800" h="1289050">
                <a:moveTo>
                  <a:pt x="637800" y="0"/>
                </a:moveTo>
                <a:cubicBezTo>
                  <a:pt x="340937" y="168804"/>
                  <a:pt x="44075" y="337608"/>
                  <a:pt x="2800" y="552450"/>
                </a:cubicBezTo>
                <a:cubicBezTo>
                  <a:pt x="-38475" y="767292"/>
                  <a:pt x="390150" y="1289050"/>
                  <a:pt x="390150" y="1289050"/>
                </a:cubicBezTo>
              </a:path>
            </a:pathLst>
          </a:cu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ontent Placeholder 46"/>
          <p:cNvSpPr>
            <a:spLocks noGrp="1"/>
          </p:cNvSpPr>
          <p:nvPr>
            <p:ph idx="1"/>
          </p:nvPr>
        </p:nvSpPr>
        <p:spPr>
          <a:xfrm>
            <a:off x="602174" y="5216190"/>
            <a:ext cx="8229600" cy="100328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Any proteins with conserved glycine residues are likely to be affected in a major way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875849" y="4378122"/>
            <a:ext cx="634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. . .</a:t>
            </a:r>
            <a:endParaRPr lang="en-US" sz="28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6231449" y="3903071"/>
            <a:ext cx="6347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. . .</a:t>
            </a:r>
            <a:endParaRPr lang="en-US" sz="2800" b="1" dirty="0"/>
          </a:p>
        </p:txBody>
      </p:sp>
      <p:grpSp>
        <p:nvGrpSpPr>
          <p:cNvPr id="51" name="Group 50"/>
          <p:cNvGrpSpPr/>
          <p:nvPr/>
        </p:nvGrpSpPr>
        <p:grpSpPr>
          <a:xfrm>
            <a:off x="4348674" y="2926125"/>
            <a:ext cx="993775" cy="822539"/>
            <a:chOff x="4348674" y="2926125"/>
            <a:chExt cx="993775" cy="822539"/>
          </a:xfrm>
        </p:grpSpPr>
        <p:sp>
          <p:nvSpPr>
            <p:cNvPr id="21" name="Freeform 20"/>
            <p:cNvSpPr/>
            <p:nvPr/>
          </p:nvSpPr>
          <p:spPr>
            <a:xfrm>
              <a:off x="4348674" y="2926125"/>
              <a:ext cx="558800" cy="555839"/>
            </a:xfrm>
            <a:custGeom>
              <a:avLst/>
              <a:gdLst>
                <a:gd name="connsiteX0" fmla="*/ 25400 w 558800"/>
                <a:gd name="connsiteY0" fmla="*/ 9975 h 555839"/>
                <a:gd name="connsiteX1" fmla="*/ 0 w 558800"/>
                <a:gd name="connsiteY1" fmla="*/ 86175 h 555839"/>
                <a:gd name="connsiteX2" fmla="*/ 25400 w 558800"/>
                <a:gd name="connsiteY2" fmla="*/ 187775 h 555839"/>
                <a:gd name="connsiteX3" fmla="*/ 76200 w 558800"/>
                <a:gd name="connsiteY3" fmla="*/ 257625 h 555839"/>
                <a:gd name="connsiteX4" fmla="*/ 82550 w 558800"/>
                <a:gd name="connsiteY4" fmla="*/ 340175 h 555839"/>
                <a:gd name="connsiteX5" fmla="*/ 50800 w 558800"/>
                <a:gd name="connsiteY5" fmla="*/ 448125 h 555839"/>
                <a:gd name="connsiteX6" fmla="*/ 57150 w 558800"/>
                <a:gd name="connsiteY6" fmla="*/ 537025 h 555839"/>
                <a:gd name="connsiteX7" fmla="*/ 127000 w 558800"/>
                <a:gd name="connsiteY7" fmla="*/ 549725 h 555839"/>
                <a:gd name="connsiteX8" fmla="*/ 254000 w 558800"/>
                <a:gd name="connsiteY8" fmla="*/ 460825 h 555839"/>
                <a:gd name="connsiteX9" fmla="*/ 393700 w 558800"/>
                <a:gd name="connsiteY9" fmla="*/ 283025 h 555839"/>
                <a:gd name="connsiteX10" fmla="*/ 520700 w 558800"/>
                <a:gd name="connsiteY10" fmla="*/ 156025 h 555839"/>
                <a:gd name="connsiteX11" fmla="*/ 558800 w 558800"/>
                <a:gd name="connsiteY11" fmla="*/ 73475 h 555839"/>
                <a:gd name="connsiteX12" fmla="*/ 520700 w 558800"/>
                <a:gd name="connsiteY12" fmla="*/ 3625 h 555839"/>
                <a:gd name="connsiteX13" fmla="*/ 425450 w 558800"/>
                <a:gd name="connsiteY13" fmla="*/ 22675 h 555839"/>
                <a:gd name="connsiteX14" fmla="*/ 304800 w 558800"/>
                <a:gd name="connsiteY14" fmla="*/ 98875 h 555839"/>
                <a:gd name="connsiteX15" fmla="*/ 165100 w 558800"/>
                <a:gd name="connsiteY15" fmla="*/ 35375 h 555839"/>
                <a:gd name="connsiteX16" fmla="*/ 76200 w 558800"/>
                <a:gd name="connsiteY16" fmla="*/ 3625 h 555839"/>
                <a:gd name="connsiteX17" fmla="*/ 25400 w 558800"/>
                <a:gd name="connsiteY17" fmla="*/ 9975 h 55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0" h="555839">
                  <a:moveTo>
                    <a:pt x="25400" y="9975"/>
                  </a:moveTo>
                  <a:cubicBezTo>
                    <a:pt x="12700" y="23733"/>
                    <a:pt x="0" y="56542"/>
                    <a:pt x="0" y="86175"/>
                  </a:cubicBezTo>
                  <a:cubicBezTo>
                    <a:pt x="0" y="115808"/>
                    <a:pt x="12700" y="159200"/>
                    <a:pt x="25400" y="187775"/>
                  </a:cubicBezTo>
                  <a:cubicBezTo>
                    <a:pt x="38100" y="216350"/>
                    <a:pt x="66675" y="232225"/>
                    <a:pt x="76200" y="257625"/>
                  </a:cubicBezTo>
                  <a:cubicBezTo>
                    <a:pt x="85725" y="283025"/>
                    <a:pt x="86783" y="308425"/>
                    <a:pt x="82550" y="340175"/>
                  </a:cubicBezTo>
                  <a:cubicBezTo>
                    <a:pt x="78317" y="371925"/>
                    <a:pt x="55033" y="415317"/>
                    <a:pt x="50800" y="448125"/>
                  </a:cubicBezTo>
                  <a:cubicBezTo>
                    <a:pt x="46567" y="480933"/>
                    <a:pt x="44450" y="520092"/>
                    <a:pt x="57150" y="537025"/>
                  </a:cubicBezTo>
                  <a:cubicBezTo>
                    <a:pt x="69850" y="553958"/>
                    <a:pt x="94192" y="562425"/>
                    <a:pt x="127000" y="549725"/>
                  </a:cubicBezTo>
                  <a:cubicBezTo>
                    <a:pt x="159808" y="537025"/>
                    <a:pt x="209550" y="505275"/>
                    <a:pt x="254000" y="460825"/>
                  </a:cubicBezTo>
                  <a:cubicBezTo>
                    <a:pt x="298450" y="416375"/>
                    <a:pt x="349250" y="333825"/>
                    <a:pt x="393700" y="283025"/>
                  </a:cubicBezTo>
                  <a:cubicBezTo>
                    <a:pt x="438150" y="232225"/>
                    <a:pt x="493183" y="190950"/>
                    <a:pt x="520700" y="156025"/>
                  </a:cubicBezTo>
                  <a:cubicBezTo>
                    <a:pt x="548217" y="121100"/>
                    <a:pt x="558800" y="98875"/>
                    <a:pt x="558800" y="73475"/>
                  </a:cubicBezTo>
                  <a:cubicBezTo>
                    <a:pt x="558800" y="48075"/>
                    <a:pt x="542925" y="12092"/>
                    <a:pt x="520700" y="3625"/>
                  </a:cubicBezTo>
                  <a:cubicBezTo>
                    <a:pt x="498475" y="-4842"/>
                    <a:pt x="461433" y="6800"/>
                    <a:pt x="425450" y="22675"/>
                  </a:cubicBezTo>
                  <a:cubicBezTo>
                    <a:pt x="389467" y="38550"/>
                    <a:pt x="348192" y="96758"/>
                    <a:pt x="304800" y="98875"/>
                  </a:cubicBezTo>
                  <a:cubicBezTo>
                    <a:pt x="261408" y="100992"/>
                    <a:pt x="203200" y="51250"/>
                    <a:pt x="165100" y="35375"/>
                  </a:cubicBezTo>
                  <a:cubicBezTo>
                    <a:pt x="127000" y="19500"/>
                    <a:pt x="98425" y="7858"/>
                    <a:pt x="76200" y="3625"/>
                  </a:cubicBezTo>
                  <a:cubicBezTo>
                    <a:pt x="53975" y="-608"/>
                    <a:pt x="38100" y="-3783"/>
                    <a:pt x="25400" y="9975"/>
                  </a:cubicBezTo>
                  <a:close/>
                </a:path>
              </a:pathLst>
            </a:cu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513774" y="3382481"/>
              <a:ext cx="311150" cy="366183"/>
              <a:chOff x="1949450" y="3843867"/>
              <a:chExt cx="311150" cy="36618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194945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761424" y="3165523"/>
              <a:ext cx="311150" cy="366183"/>
              <a:chOff x="1949450" y="3843867"/>
              <a:chExt cx="311150" cy="366183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94945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4999549" y="2959174"/>
              <a:ext cx="342900" cy="366183"/>
              <a:chOff x="1917700" y="3843867"/>
              <a:chExt cx="342900" cy="366183"/>
            </a:xfrm>
          </p:grpSpPr>
          <p:sp>
            <p:nvSpPr>
              <p:cNvPr id="33" name="Oval 32"/>
              <p:cNvSpPr/>
              <p:nvPr/>
            </p:nvSpPr>
            <p:spPr>
              <a:xfrm>
                <a:off x="1917700" y="3943350"/>
                <a:ext cx="273050" cy="266700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Isosceles Triangle 33"/>
              <p:cNvSpPr/>
              <p:nvPr/>
            </p:nvSpPr>
            <p:spPr>
              <a:xfrm>
                <a:off x="2006600" y="3843867"/>
                <a:ext cx="254000" cy="194733"/>
              </a:xfrm>
              <a:prstGeom prst="triangle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9" name="Straight Connector 38"/>
            <p:cNvCxnSpPr/>
            <p:nvPr/>
          </p:nvCxnSpPr>
          <p:spPr>
            <a:xfrm flipV="1">
              <a:off x="4716974" y="3547580"/>
              <a:ext cx="88900" cy="1058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4966057" y="3314821"/>
              <a:ext cx="88900" cy="10583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6018460" y="2697753"/>
            <a:ext cx="2199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Code for glycine</a:t>
            </a:r>
            <a:endParaRPr lang="en-US" sz="2400" dirty="0"/>
          </a:p>
        </p:txBody>
      </p:sp>
      <p:sp>
        <p:nvSpPr>
          <p:cNvPr id="4" name="Freeform 3"/>
          <p:cNvSpPr/>
          <p:nvPr/>
        </p:nvSpPr>
        <p:spPr>
          <a:xfrm>
            <a:off x="5327200" y="3104844"/>
            <a:ext cx="1711056" cy="546876"/>
          </a:xfrm>
          <a:custGeom>
            <a:avLst/>
            <a:gdLst>
              <a:gd name="connsiteX0" fmla="*/ 1711056 w 1711056"/>
              <a:gd name="connsiteY0" fmla="*/ 0 h 546876"/>
              <a:gd name="connsiteX1" fmla="*/ 282237 w 1711056"/>
              <a:gd name="connsiteY1" fmla="*/ 264618 h 546876"/>
              <a:gd name="connsiteX2" fmla="*/ 1 w 1711056"/>
              <a:gd name="connsiteY2" fmla="*/ 546876 h 54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1056" h="546876">
                <a:moveTo>
                  <a:pt x="1711056" y="0"/>
                </a:moveTo>
                <a:cubicBezTo>
                  <a:pt x="1139234" y="86736"/>
                  <a:pt x="567413" y="173472"/>
                  <a:pt x="282237" y="264618"/>
                </a:cubicBezTo>
                <a:cubicBezTo>
                  <a:pt x="-2939" y="355764"/>
                  <a:pt x="1" y="546876"/>
                  <a:pt x="1" y="546876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118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lyphosate-2D-skelet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632" b="-14632"/>
          <a:stretch>
            <a:fillRect/>
          </a:stretch>
        </p:blipFill>
        <p:spPr>
          <a:xfrm>
            <a:off x="1154099" y="1600200"/>
            <a:ext cx="6635252" cy="3649133"/>
          </a:xfrm>
        </p:spPr>
      </p:pic>
      <p:sp>
        <p:nvSpPr>
          <p:cNvPr id="5" name="TextBox 4"/>
          <p:cNvSpPr txBox="1"/>
          <p:nvPr/>
        </p:nvSpPr>
        <p:spPr>
          <a:xfrm>
            <a:off x="4141535" y="3463330"/>
            <a:ext cx="616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H</a:t>
            </a:r>
            <a:endParaRPr lang="en-US" sz="5400" dirty="0"/>
          </a:p>
        </p:txBody>
      </p:sp>
      <p:sp>
        <p:nvSpPr>
          <p:cNvPr id="6" name="Rectangle 5"/>
          <p:cNvSpPr/>
          <p:nvPr/>
        </p:nvSpPr>
        <p:spPr>
          <a:xfrm>
            <a:off x="4673599" y="1845733"/>
            <a:ext cx="2963333" cy="2895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50533" y="5063067"/>
            <a:ext cx="14109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Glycine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167469" y="5063070"/>
            <a:ext cx="20697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Glyphosate</a:t>
            </a:r>
            <a:endParaRPr lang="en-US" sz="32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Glyphosate is a non-coding            amino acid analogue of glycine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04312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yphos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78" y="3382894"/>
            <a:ext cx="3140380" cy="2300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57" y="-2615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Extra Piece Sticks Out at Active Site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98881" y="4584580"/>
            <a:ext cx="892154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Alanine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6528" y="4564614"/>
            <a:ext cx="848196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Proline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60997" y="4545564"/>
            <a:ext cx="1245052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64724" y="3842108"/>
            <a:ext cx="755568" cy="924944"/>
            <a:chOff x="5764724" y="3842108"/>
            <a:chExt cx="755568" cy="924944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flipH="1">
            <a:off x="5685306" y="1959493"/>
            <a:ext cx="755568" cy="924944"/>
            <a:chOff x="5764724" y="3842108"/>
            <a:chExt cx="755568" cy="924944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777100" y="1959493"/>
            <a:ext cx="755568" cy="924944"/>
            <a:chOff x="5764724" y="3842108"/>
            <a:chExt cx="755568" cy="924944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flipH="1">
            <a:off x="1774641" y="3817497"/>
            <a:ext cx="755568" cy="924944"/>
            <a:chOff x="5764724" y="3842108"/>
            <a:chExt cx="755568" cy="924944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6142508" y="2884437"/>
            <a:ext cx="377784" cy="93306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714820" y="2884437"/>
            <a:ext cx="377784" cy="93306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478758" y="3614186"/>
            <a:ext cx="2453328" cy="2421204"/>
            <a:chOff x="1478758" y="3614186"/>
            <a:chExt cx="2453328" cy="2421204"/>
          </a:xfrm>
        </p:grpSpPr>
        <p:sp>
          <p:nvSpPr>
            <p:cNvPr id="41" name="Freeform 40"/>
            <p:cNvSpPr/>
            <p:nvPr/>
          </p:nvSpPr>
          <p:spPr>
            <a:xfrm>
              <a:off x="1478758" y="3614186"/>
              <a:ext cx="2453328" cy="2421204"/>
            </a:xfrm>
            <a:custGeom>
              <a:avLst/>
              <a:gdLst>
                <a:gd name="connsiteX0" fmla="*/ 1614694 w 2453328"/>
                <a:gd name="connsiteY0" fmla="*/ 0 h 2421204"/>
                <a:gd name="connsiteX1" fmla="*/ 2843 w 2453328"/>
                <a:gd name="connsiteY1" fmla="*/ 1253569 h 2421204"/>
                <a:gd name="connsiteX2" fmla="*/ 1240224 w 2453328"/>
                <a:gd name="connsiteY2" fmla="*/ 2393178 h 2421204"/>
                <a:gd name="connsiteX3" fmla="*/ 1907758 w 2453328"/>
                <a:gd name="connsiteY3" fmla="*/ 1969895 h 2421204"/>
                <a:gd name="connsiteX4" fmla="*/ 2445042 w 2453328"/>
                <a:gd name="connsiteY4" fmla="*/ 846567 h 2421204"/>
                <a:gd name="connsiteX5" fmla="*/ 2184540 w 2453328"/>
                <a:gd name="connsiteY5" fmla="*/ 227922 h 2421204"/>
                <a:gd name="connsiteX6" fmla="*/ 1533287 w 2453328"/>
                <a:gd name="connsiteY6" fmla="*/ 0 h 242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3328" h="2421204">
                  <a:moveTo>
                    <a:pt x="1614694" y="0"/>
                  </a:moveTo>
                  <a:cubicBezTo>
                    <a:pt x="839974" y="427353"/>
                    <a:pt x="65255" y="854706"/>
                    <a:pt x="2843" y="1253569"/>
                  </a:cubicBezTo>
                  <a:cubicBezTo>
                    <a:pt x="-59569" y="1652432"/>
                    <a:pt x="922738" y="2273790"/>
                    <a:pt x="1240224" y="2393178"/>
                  </a:cubicBezTo>
                  <a:cubicBezTo>
                    <a:pt x="1557710" y="2512566"/>
                    <a:pt x="1706955" y="2227663"/>
                    <a:pt x="1907758" y="1969895"/>
                  </a:cubicBezTo>
                  <a:cubicBezTo>
                    <a:pt x="2108561" y="1712127"/>
                    <a:pt x="2398912" y="1136896"/>
                    <a:pt x="2445042" y="846567"/>
                  </a:cubicBezTo>
                  <a:cubicBezTo>
                    <a:pt x="2491172" y="556238"/>
                    <a:pt x="2336499" y="369017"/>
                    <a:pt x="2184540" y="227922"/>
                  </a:cubicBezTo>
                  <a:cubicBezTo>
                    <a:pt x="2032581" y="86827"/>
                    <a:pt x="1533287" y="0"/>
                    <a:pt x="1533287" y="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90278" y="5255508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glycine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3" name="Freeform 42"/>
          <p:cNvSpPr/>
          <p:nvPr/>
        </p:nvSpPr>
        <p:spPr>
          <a:xfrm>
            <a:off x="3682755" y="2506984"/>
            <a:ext cx="1755974" cy="2087158"/>
          </a:xfrm>
          <a:custGeom>
            <a:avLst/>
            <a:gdLst>
              <a:gd name="connsiteX0" fmla="*/ 582953 w 1755974"/>
              <a:gd name="connsiteY0" fmla="*/ 154 h 2087158"/>
              <a:gd name="connsiteX1" fmla="*/ 13106 w 1755974"/>
              <a:gd name="connsiteY1" fmla="*/ 944401 h 2087158"/>
              <a:gd name="connsiteX2" fmla="*/ 306170 w 1755974"/>
              <a:gd name="connsiteY2" fmla="*/ 1986329 h 2087158"/>
              <a:gd name="connsiteX3" fmla="*/ 1624957 w 1755974"/>
              <a:gd name="connsiteY3" fmla="*/ 1921208 h 2087158"/>
              <a:gd name="connsiteX4" fmla="*/ 1592395 w 1755974"/>
              <a:gd name="connsiteY4" fmla="*/ 879281 h 2087158"/>
              <a:gd name="connsiteX5" fmla="*/ 582953 w 1755974"/>
              <a:gd name="connsiteY5" fmla="*/ 154 h 208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74" h="2087158">
                <a:moveTo>
                  <a:pt x="582953" y="154"/>
                </a:moveTo>
                <a:cubicBezTo>
                  <a:pt x="319738" y="11007"/>
                  <a:pt x="59236" y="613372"/>
                  <a:pt x="13106" y="944401"/>
                </a:cubicBezTo>
                <a:cubicBezTo>
                  <a:pt x="-33024" y="1275430"/>
                  <a:pt x="37528" y="1823528"/>
                  <a:pt x="306170" y="1986329"/>
                </a:cubicBezTo>
                <a:cubicBezTo>
                  <a:pt x="574812" y="2149130"/>
                  <a:pt x="1410586" y="2105716"/>
                  <a:pt x="1624957" y="1921208"/>
                </a:cubicBezTo>
                <a:cubicBezTo>
                  <a:pt x="1839328" y="1736700"/>
                  <a:pt x="1763349" y="1204883"/>
                  <a:pt x="1592395" y="879281"/>
                </a:cubicBezTo>
                <a:cubicBezTo>
                  <a:pt x="1421441" y="553679"/>
                  <a:pt x="846168" y="-10699"/>
                  <a:pt x="582953" y="154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683173" y="1839243"/>
            <a:ext cx="1494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Active Site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98190" y="2669815"/>
            <a:ext cx="2040018" cy="1248577"/>
            <a:chOff x="2298190" y="2669815"/>
            <a:chExt cx="2040018" cy="1248577"/>
          </a:xfrm>
        </p:grpSpPr>
        <p:sp>
          <p:nvSpPr>
            <p:cNvPr id="51" name="TextBox 50"/>
            <p:cNvSpPr txBox="1"/>
            <p:nvPr/>
          </p:nvSpPr>
          <p:spPr>
            <a:xfrm>
              <a:off x="2298190" y="2669815"/>
              <a:ext cx="14814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Extra Stuff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3215473" y="3131480"/>
              <a:ext cx="1122735" cy="78691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5378592" y="1513055"/>
            <a:ext cx="428094" cy="446438"/>
            <a:chOff x="3682755" y="1417638"/>
            <a:chExt cx="428094" cy="446438"/>
          </a:xfrm>
        </p:grpSpPr>
        <p:sp>
          <p:nvSpPr>
            <p:cNvPr id="56" name="Oval 55"/>
            <p:cNvSpPr/>
            <p:nvPr/>
          </p:nvSpPr>
          <p:spPr>
            <a:xfrm>
              <a:off x="3682755" y="14176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835155" y="15700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987555" y="17224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85516" y="1181146"/>
            <a:ext cx="1455154" cy="969868"/>
            <a:chOff x="2530209" y="1116846"/>
            <a:chExt cx="1455154" cy="969868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2532668" y="1417638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685068" y="1752176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530209" y="1752176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422019" y="1417638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 flipV="1">
              <a:off x="3557269" y="1116846"/>
              <a:ext cx="428094" cy="446438"/>
              <a:chOff x="3682755" y="1417638"/>
              <a:chExt cx="428094" cy="446438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3682755" y="14176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835155" y="15700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87555" y="17224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5" name="TextBox 64"/>
          <p:cNvSpPr txBox="1"/>
          <p:nvPr/>
        </p:nvSpPr>
        <p:spPr>
          <a:xfrm>
            <a:off x="5298207" y="5245165"/>
            <a:ext cx="21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Peptide chain</a:t>
            </a:r>
            <a:endParaRPr lang="en-US" sz="2800" dirty="0"/>
          </a:p>
        </p:txBody>
      </p:sp>
      <p:sp>
        <p:nvSpPr>
          <p:cNvPr id="66" name="TextBox 65"/>
          <p:cNvSpPr txBox="1"/>
          <p:nvPr/>
        </p:nvSpPr>
        <p:spPr>
          <a:xfrm>
            <a:off x="6922226" y="1059678"/>
            <a:ext cx="2735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Substrate no longer fits in active site</a:t>
            </a:r>
            <a:endParaRPr lang="en-US" sz="2800" dirty="0"/>
          </a:p>
        </p:txBody>
      </p:sp>
      <p:sp>
        <p:nvSpPr>
          <p:cNvPr id="67" name="Freeform 66"/>
          <p:cNvSpPr/>
          <p:nvPr/>
        </p:nvSpPr>
        <p:spPr>
          <a:xfrm>
            <a:off x="6366637" y="3359677"/>
            <a:ext cx="566966" cy="1961151"/>
          </a:xfrm>
          <a:custGeom>
            <a:avLst/>
            <a:gdLst>
              <a:gd name="connsiteX0" fmla="*/ 0 w 566966"/>
              <a:gd name="connsiteY0" fmla="*/ 1961151 h 1961151"/>
              <a:gd name="connsiteX1" fmla="*/ 562708 w 566966"/>
              <a:gd name="connsiteY1" fmla="*/ 900200 h 1961151"/>
              <a:gd name="connsiteX2" fmla="*/ 273316 w 566966"/>
              <a:gd name="connsiteY2" fmla="*/ 0 h 19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966" h="1961151">
                <a:moveTo>
                  <a:pt x="0" y="1961151"/>
                </a:moveTo>
                <a:cubicBezTo>
                  <a:pt x="258577" y="1594104"/>
                  <a:pt x="517155" y="1227058"/>
                  <a:pt x="562708" y="900200"/>
                </a:cubicBezTo>
                <a:cubicBezTo>
                  <a:pt x="608261" y="573342"/>
                  <a:pt x="273316" y="0"/>
                  <a:pt x="273316" y="0"/>
                </a:cubicBezTo>
              </a:path>
            </a:pathLst>
          </a:custGeom>
          <a:ln w="5715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86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yphosat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78" y="3382894"/>
            <a:ext cx="3140380" cy="23007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57" y="-2615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Extra Piece Sticks Out at Active Site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98881" y="4584580"/>
            <a:ext cx="892154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Alanine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6528" y="4564614"/>
            <a:ext cx="848196" cy="369332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Proline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60997" y="4545564"/>
            <a:ext cx="1245052" cy="369332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Glyphosate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64724" y="3842108"/>
            <a:ext cx="755568" cy="924944"/>
            <a:chOff x="5764724" y="3842108"/>
            <a:chExt cx="755568" cy="924944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flipH="1">
            <a:off x="5685306" y="1959493"/>
            <a:ext cx="755568" cy="924944"/>
            <a:chOff x="5764724" y="3842108"/>
            <a:chExt cx="755568" cy="924944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1777100" y="1959493"/>
            <a:ext cx="755568" cy="924944"/>
            <a:chOff x="5764724" y="3842108"/>
            <a:chExt cx="755568" cy="924944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flipH="1">
            <a:off x="1774641" y="3817497"/>
            <a:ext cx="755568" cy="924944"/>
            <a:chOff x="5764724" y="3842108"/>
            <a:chExt cx="755568" cy="924944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5764724" y="3842108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6063090" y="4063596"/>
              <a:ext cx="454743" cy="70345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764724" y="4552430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221926" y="3856689"/>
              <a:ext cx="298366" cy="214622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6142508" y="2884437"/>
            <a:ext cx="377784" cy="93306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714820" y="2884437"/>
            <a:ext cx="377784" cy="933060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478758" y="3614186"/>
            <a:ext cx="2453328" cy="2421204"/>
            <a:chOff x="1478758" y="3614186"/>
            <a:chExt cx="2453328" cy="2421204"/>
          </a:xfrm>
        </p:grpSpPr>
        <p:sp>
          <p:nvSpPr>
            <p:cNvPr id="41" name="Freeform 40"/>
            <p:cNvSpPr/>
            <p:nvPr/>
          </p:nvSpPr>
          <p:spPr>
            <a:xfrm>
              <a:off x="1478758" y="3614186"/>
              <a:ext cx="2453328" cy="2421204"/>
            </a:xfrm>
            <a:custGeom>
              <a:avLst/>
              <a:gdLst>
                <a:gd name="connsiteX0" fmla="*/ 1614694 w 2453328"/>
                <a:gd name="connsiteY0" fmla="*/ 0 h 2421204"/>
                <a:gd name="connsiteX1" fmla="*/ 2843 w 2453328"/>
                <a:gd name="connsiteY1" fmla="*/ 1253569 h 2421204"/>
                <a:gd name="connsiteX2" fmla="*/ 1240224 w 2453328"/>
                <a:gd name="connsiteY2" fmla="*/ 2393178 h 2421204"/>
                <a:gd name="connsiteX3" fmla="*/ 1907758 w 2453328"/>
                <a:gd name="connsiteY3" fmla="*/ 1969895 h 2421204"/>
                <a:gd name="connsiteX4" fmla="*/ 2445042 w 2453328"/>
                <a:gd name="connsiteY4" fmla="*/ 846567 h 2421204"/>
                <a:gd name="connsiteX5" fmla="*/ 2184540 w 2453328"/>
                <a:gd name="connsiteY5" fmla="*/ 227922 h 2421204"/>
                <a:gd name="connsiteX6" fmla="*/ 1533287 w 2453328"/>
                <a:gd name="connsiteY6" fmla="*/ 0 h 242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3328" h="2421204">
                  <a:moveTo>
                    <a:pt x="1614694" y="0"/>
                  </a:moveTo>
                  <a:cubicBezTo>
                    <a:pt x="839974" y="427353"/>
                    <a:pt x="65255" y="854706"/>
                    <a:pt x="2843" y="1253569"/>
                  </a:cubicBezTo>
                  <a:cubicBezTo>
                    <a:pt x="-59569" y="1652432"/>
                    <a:pt x="922738" y="2273790"/>
                    <a:pt x="1240224" y="2393178"/>
                  </a:cubicBezTo>
                  <a:cubicBezTo>
                    <a:pt x="1557710" y="2512566"/>
                    <a:pt x="1706955" y="2227663"/>
                    <a:pt x="1907758" y="1969895"/>
                  </a:cubicBezTo>
                  <a:cubicBezTo>
                    <a:pt x="2108561" y="1712127"/>
                    <a:pt x="2398912" y="1136896"/>
                    <a:pt x="2445042" y="846567"/>
                  </a:cubicBezTo>
                  <a:cubicBezTo>
                    <a:pt x="2491172" y="556238"/>
                    <a:pt x="2336499" y="369017"/>
                    <a:pt x="2184540" y="227922"/>
                  </a:cubicBezTo>
                  <a:cubicBezTo>
                    <a:pt x="2032581" y="86827"/>
                    <a:pt x="1533287" y="0"/>
                    <a:pt x="1533287" y="0"/>
                  </a:cubicBezTo>
                </a:path>
              </a:pathLst>
            </a:cu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990278" y="5255508"/>
              <a:ext cx="105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glycine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3" name="Freeform 42"/>
          <p:cNvSpPr/>
          <p:nvPr/>
        </p:nvSpPr>
        <p:spPr>
          <a:xfrm>
            <a:off x="3682755" y="2506984"/>
            <a:ext cx="1755974" cy="2087158"/>
          </a:xfrm>
          <a:custGeom>
            <a:avLst/>
            <a:gdLst>
              <a:gd name="connsiteX0" fmla="*/ 582953 w 1755974"/>
              <a:gd name="connsiteY0" fmla="*/ 154 h 2087158"/>
              <a:gd name="connsiteX1" fmla="*/ 13106 w 1755974"/>
              <a:gd name="connsiteY1" fmla="*/ 944401 h 2087158"/>
              <a:gd name="connsiteX2" fmla="*/ 306170 w 1755974"/>
              <a:gd name="connsiteY2" fmla="*/ 1986329 h 2087158"/>
              <a:gd name="connsiteX3" fmla="*/ 1624957 w 1755974"/>
              <a:gd name="connsiteY3" fmla="*/ 1921208 h 2087158"/>
              <a:gd name="connsiteX4" fmla="*/ 1592395 w 1755974"/>
              <a:gd name="connsiteY4" fmla="*/ 879281 h 2087158"/>
              <a:gd name="connsiteX5" fmla="*/ 582953 w 1755974"/>
              <a:gd name="connsiteY5" fmla="*/ 154 h 2087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74" h="2087158">
                <a:moveTo>
                  <a:pt x="582953" y="154"/>
                </a:moveTo>
                <a:cubicBezTo>
                  <a:pt x="319738" y="11007"/>
                  <a:pt x="59236" y="613372"/>
                  <a:pt x="13106" y="944401"/>
                </a:cubicBezTo>
                <a:cubicBezTo>
                  <a:pt x="-33024" y="1275430"/>
                  <a:pt x="37528" y="1823528"/>
                  <a:pt x="306170" y="1986329"/>
                </a:cubicBezTo>
                <a:cubicBezTo>
                  <a:pt x="574812" y="2149130"/>
                  <a:pt x="1410586" y="2105716"/>
                  <a:pt x="1624957" y="1921208"/>
                </a:cubicBezTo>
                <a:cubicBezTo>
                  <a:pt x="1839328" y="1736700"/>
                  <a:pt x="1763349" y="1204883"/>
                  <a:pt x="1592395" y="879281"/>
                </a:cubicBezTo>
                <a:cubicBezTo>
                  <a:pt x="1421441" y="553679"/>
                  <a:pt x="846168" y="-10699"/>
                  <a:pt x="582953" y="154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683173" y="1839243"/>
            <a:ext cx="1494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Active Site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98190" y="2669815"/>
            <a:ext cx="2040018" cy="1248577"/>
            <a:chOff x="2298190" y="2669815"/>
            <a:chExt cx="2040018" cy="1248577"/>
          </a:xfrm>
        </p:grpSpPr>
        <p:sp>
          <p:nvSpPr>
            <p:cNvPr id="51" name="TextBox 50"/>
            <p:cNvSpPr txBox="1"/>
            <p:nvPr/>
          </p:nvSpPr>
          <p:spPr>
            <a:xfrm>
              <a:off x="2298190" y="2669815"/>
              <a:ext cx="14814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0000"/>
                  </a:solidFill>
                </a:rPr>
                <a:t>Extra Stuff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>
              <a:off x="3215473" y="3131480"/>
              <a:ext cx="1122735" cy="78691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5378592" y="1513055"/>
            <a:ext cx="428094" cy="446438"/>
            <a:chOff x="3682755" y="1417638"/>
            <a:chExt cx="428094" cy="446438"/>
          </a:xfrm>
        </p:grpSpPr>
        <p:sp>
          <p:nvSpPr>
            <p:cNvPr id="56" name="Oval 55"/>
            <p:cNvSpPr/>
            <p:nvPr/>
          </p:nvSpPr>
          <p:spPr>
            <a:xfrm>
              <a:off x="3682755" y="14176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3835155" y="15700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3987555" y="1722438"/>
              <a:ext cx="123294" cy="141638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385516" y="1181146"/>
            <a:ext cx="1455154" cy="969868"/>
            <a:chOff x="2530209" y="1116846"/>
            <a:chExt cx="1455154" cy="969868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2532668" y="1417638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2685068" y="1752176"/>
              <a:ext cx="891810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530209" y="1752176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3422019" y="1417638"/>
              <a:ext cx="154859" cy="334538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 flipV="1">
              <a:off x="3557269" y="1116846"/>
              <a:ext cx="428094" cy="446438"/>
              <a:chOff x="3682755" y="1417638"/>
              <a:chExt cx="428094" cy="446438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3682755" y="14176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3835155" y="15700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3987555" y="1722438"/>
                <a:ext cx="123294" cy="141638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5" name="TextBox 64"/>
          <p:cNvSpPr txBox="1"/>
          <p:nvPr/>
        </p:nvSpPr>
        <p:spPr>
          <a:xfrm>
            <a:off x="5298207" y="5245165"/>
            <a:ext cx="2169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Peptide chain</a:t>
            </a:r>
            <a:endParaRPr lang="en-US" sz="2800" dirty="0"/>
          </a:p>
        </p:txBody>
      </p:sp>
      <p:sp>
        <p:nvSpPr>
          <p:cNvPr id="66" name="TextBox 65"/>
          <p:cNvSpPr txBox="1"/>
          <p:nvPr/>
        </p:nvSpPr>
        <p:spPr>
          <a:xfrm>
            <a:off x="6922226" y="1059678"/>
            <a:ext cx="27356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Substrate no longer fits in active site</a:t>
            </a:r>
            <a:endParaRPr lang="en-US" sz="2800" dirty="0"/>
          </a:p>
        </p:txBody>
      </p:sp>
      <p:sp>
        <p:nvSpPr>
          <p:cNvPr id="67" name="Freeform 66"/>
          <p:cNvSpPr/>
          <p:nvPr/>
        </p:nvSpPr>
        <p:spPr>
          <a:xfrm>
            <a:off x="6366637" y="3359677"/>
            <a:ext cx="566966" cy="1961151"/>
          </a:xfrm>
          <a:custGeom>
            <a:avLst/>
            <a:gdLst>
              <a:gd name="connsiteX0" fmla="*/ 0 w 566966"/>
              <a:gd name="connsiteY0" fmla="*/ 1961151 h 1961151"/>
              <a:gd name="connsiteX1" fmla="*/ 562708 w 566966"/>
              <a:gd name="connsiteY1" fmla="*/ 900200 h 1961151"/>
              <a:gd name="connsiteX2" fmla="*/ 273316 w 566966"/>
              <a:gd name="connsiteY2" fmla="*/ 0 h 1961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6966" h="1961151">
                <a:moveTo>
                  <a:pt x="0" y="1961151"/>
                </a:moveTo>
                <a:cubicBezTo>
                  <a:pt x="258577" y="1594104"/>
                  <a:pt x="517155" y="1227058"/>
                  <a:pt x="562708" y="900200"/>
                </a:cubicBezTo>
                <a:cubicBezTo>
                  <a:pt x="608261" y="573342"/>
                  <a:pt x="273316" y="0"/>
                  <a:pt x="273316" y="0"/>
                </a:cubicBezTo>
              </a:path>
            </a:pathLst>
          </a:custGeom>
          <a:ln w="5715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393870" y="1598249"/>
            <a:ext cx="6564797" cy="4031873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3200" dirty="0" smtClean="0"/>
          </a:p>
          <a:p>
            <a:pPr algn="ctr"/>
            <a:r>
              <a:rPr lang="en-US" sz="3200" dirty="0" smtClean="0"/>
              <a:t>This explains how glyphosate disrupts EPSPS in the </a:t>
            </a:r>
            <a:r>
              <a:rPr lang="en-US" sz="3200" dirty="0" err="1" smtClean="0"/>
              <a:t>shikimate</a:t>
            </a:r>
            <a:r>
              <a:rPr lang="en-US" sz="3200" dirty="0" smtClean="0"/>
              <a:t> pathway: Multiple bacteria have developed resistance by replacing active site glycine with alanine and this is the basis for GMO Roundup Ready crops</a:t>
            </a:r>
            <a:r>
              <a:rPr lang="en-US" sz="3200" dirty="0" smtClean="0">
                <a:solidFill>
                  <a:srgbClr val="FF0000"/>
                </a:solidFill>
              </a:rPr>
              <a:t>*</a:t>
            </a:r>
          </a:p>
          <a:p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90165" y="6059447"/>
            <a:ext cx="8953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T </a:t>
            </a:r>
            <a:r>
              <a:rPr lang="en-US" sz="2000" dirty="0" err="1"/>
              <a:t>Funke</a:t>
            </a:r>
            <a:r>
              <a:rPr lang="en-US" sz="2000" dirty="0"/>
              <a:t> et al., Molecular basis for the herbicide resistance of Roundup Ready crops.  PNAS 2006;103(35):13010-13015.</a:t>
            </a:r>
          </a:p>
        </p:txBody>
      </p:sp>
    </p:spTree>
    <p:extLst>
      <p:ext uri="{BB962C8B-B14F-4D97-AF65-F5344CB8AC3E}">
        <p14:creationId xmlns:p14="http://schemas.microsoft.com/office/powerpoint/2010/main" val="2291533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7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Inhibition of EPSPS by glyphosate:</a:t>
            </a:r>
            <a:br>
              <a:rPr lang="en-US" b="1" dirty="0" smtClean="0"/>
            </a:br>
            <a:r>
              <a:rPr lang="en-US" b="1" dirty="0" smtClean="0"/>
              <a:t>Resistant E coli mutant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EPSPS_inhibition_glyphosat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416" r="-16416"/>
          <a:stretch>
            <a:fillRect/>
          </a:stretch>
        </p:blipFill>
        <p:spPr>
          <a:xfrm>
            <a:off x="581444" y="160020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547851" y="6304031"/>
            <a:ext cx="539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Figure 3, S </a:t>
            </a:r>
            <a:r>
              <a:rPr lang="en-US" dirty="0" err="1" smtClean="0"/>
              <a:t>Eschenburg</a:t>
            </a:r>
            <a:r>
              <a:rPr lang="en-US" dirty="0" smtClean="0"/>
              <a:t> et al. </a:t>
            </a:r>
            <a:r>
              <a:rPr lang="en-US" dirty="0" err="1" smtClean="0"/>
              <a:t>Planta</a:t>
            </a:r>
            <a:r>
              <a:rPr lang="en-US" dirty="0" smtClean="0"/>
              <a:t> 2002;216:129-135.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800750" y="3120097"/>
            <a:ext cx="2044760" cy="1867024"/>
            <a:chOff x="2800750" y="3120097"/>
            <a:chExt cx="2044760" cy="1867024"/>
          </a:xfrm>
        </p:grpSpPr>
        <p:sp>
          <p:nvSpPr>
            <p:cNvPr id="8" name="TextBox 7"/>
            <p:cNvSpPr txBox="1"/>
            <p:nvPr/>
          </p:nvSpPr>
          <p:spPr>
            <a:xfrm>
              <a:off x="2800750" y="4156124"/>
              <a:ext cx="2044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Wild type  with glycine 96</a:t>
              </a:r>
              <a:endParaRPr lang="en-US" sz="240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3295120" y="3120097"/>
              <a:ext cx="349365" cy="1104459"/>
            </a:xfrm>
            <a:custGeom>
              <a:avLst/>
              <a:gdLst>
                <a:gd name="connsiteX0" fmla="*/ 73268 w 349365"/>
                <a:gd name="connsiteY0" fmla="*/ 1104459 h 1104459"/>
                <a:gd name="connsiteX1" fmla="*/ 18049 w 349365"/>
                <a:gd name="connsiteY1" fmla="*/ 386560 h 1104459"/>
                <a:gd name="connsiteX2" fmla="*/ 349365 w 349365"/>
                <a:gd name="connsiteY2" fmla="*/ 0 h 1104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9365" h="1104459">
                  <a:moveTo>
                    <a:pt x="73268" y="1104459"/>
                  </a:moveTo>
                  <a:cubicBezTo>
                    <a:pt x="22650" y="837548"/>
                    <a:pt x="-27967" y="570637"/>
                    <a:pt x="18049" y="386560"/>
                  </a:cubicBezTo>
                  <a:cubicBezTo>
                    <a:pt x="64065" y="202483"/>
                    <a:pt x="349365" y="0"/>
                    <a:pt x="349365" y="0"/>
                  </a:cubicBezTo>
                </a:path>
              </a:pathLst>
            </a:custGeom>
            <a:ln w="57150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94338" y="1184701"/>
            <a:ext cx="3452422" cy="2532025"/>
            <a:chOff x="5494338" y="1184701"/>
            <a:chExt cx="3452422" cy="2532025"/>
          </a:xfrm>
        </p:grpSpPr>
        <p:sp>
          <p:nvSpPr>
            <p:cNvPr id="7" name="TextBox 6"/>
            <p:cNvSpPr txBox="1"/>
            <p:nvPr/>
          </p:nvSpPr>
          <p:spPr>
            <a:xfrm>
              <a:off x="5614610" y="1184701"/>
              <a:ext cx="33321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Mutant with alanine substituted for glycine 96</a:t>
              </a:r>
              <a:endParaRPr lang="en-US" sz="24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5494338" y="2015638"/>
              <a:ext cx="2309802" cy="1701088"/>
            </a:xfrm>
            <a:custGeom>
              <a:avLst/>
              <a:gdLst>
                <a:gd name="connsiteX0" fmla="*/ 2029316 w 2309802"/>
                <a:gd name="connsiteY0" fmla="*/ 0 h 1701088"/>
                <a:gd name="connsiteX1" fmla="*/ 2194974 w 2309802"/>
                <a:gd name="connsiteY1" fmla="*/ 1325350 h 1701088"/>
                <a:gd name="connsiteX2" fmla="*/ 524585 w 2309802"/>
                <a:gd name="connsiteY2" fmla="*/ 1670494 h 1701088"/>
                <a:gd name="connsiteX3" fmla="*/ 0 w 2309802"/>
                <a:gd name="connsiteY3" fmla="*/ 704092 h 170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9802" h="1701088">
                  <a:moveTo>
                    <a:pt x="2029316" y="0"/>
                  </a:moveTo>
                  <a:cubicBezTo>
                    <a:pt x="2237539" y="523467"/>
                    <a:pt x="2445763" y="1046934"/>
                    <a:pt x="2194974" y="1325350"/>
                  </a:cubicBezTo>
                  <a:cubicBezTo>
                    <a:pt x="1944185" y="1603766"/>
                    <a:pt x="890414" y="1774037"/>
                    <a:pt x="524585" y="1670494"/>
                  </a:cubicBezTo>
                  <a:cubicBezTo>
                    <a:pt x="158756" y="1566951"/>
                    <a:pt x="0" y="704092"/>
                    <a:pt x="0" y="704092"/>
                  </a:cubicBezTo>
                </a:path>
              </a:pathLst>
            </a:custGeom>
            <a:ln w="57150" cmpd="sng">
              <a:solidFill>
                <a:srgbClr val="FF0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518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Hypothesis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Cumulative glyphosate exposure sets up a weakened immune system, a leaky gut barrier and a leaky brain barrier</a:t>
            </a:r>
          </a:p>
          <a:p>
            <a:r>
              <a:rPr lang="en-US" dirty="0" smtClean="0"/>
              <a:t>Glyphosate contamination in proteins makes them hard to break down</a:t>
            </a:r>
          </a:p>
          <a:p>
            <a:r>
              <a:rPr lang="en-US" dirty="0" smtClean="0"/>
              <a:t>Person develops overactive antibody response to foreign protein contaminated </a:t>
            </a:r>
            <a:r>
              <a:rPr lang="pl-PL" dirty="0" err="1" smtClean="0"/>
              <a:t>wi</a:t>
            </a:r>
            <a:r>
              <a:rPr lang="en-US" dirty="0" err="1" smtClean="0"/>
              <a:t>th</a:t>
            </a:r>
            <a:r>
              <a:rPr lang="en-US" dirty="0" smtClean="0"/>
              <a:t> glyphosate and, through molecular mimicry, this leads to autoimmune disease</a:t>
            </a:r>
          </a:p>
          <a:p>
            <a:r>
              <a:rPr lang="en-US" dirty="0" smtClean="0"/>
              <a:t>This easily explains gluten intolerance and other food allergies as well as the rise in autoimmune diseases like </a:t>
            </a:r>
            <a:r>
              <a:rPr lang="en-US" dirty="0" err="1" smtClean="0"/>
              <a:t>Crohn’s</a:t>
            </a:r>
            <a:r>
              <a:rPr lang="en-US" dirty="0" smtClean="0"/>
              <a:t> and type I diabetes.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89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g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07" y="1082680"/>
            <a:ext cx="2650066" cy="1764187"/>
          </a:xfrm>
          <a:prstGeom prst="rect">
            <a:avLst/>
          </a:prstGeom>
        </p:spPr>
      </p:pic>
      <p:pic>
        <p:nvPicPr>
          <p:cNvPr id="9" name="Picture 8" descr="bread-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73" y="1235099"/>
            <a:ext cx="3461665" cy="2166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Food Allergies</a:t>
            </a:r>
            <a:endParaRPr lang="en-US" b="1" dirty="0"/>
          </a:p>
        </p:txBody>
      </p:sp>
      <p:pic>
        <p:nvPicPr>
          <p:cNvPr id="4" name="Picture 3" descr="peanu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89" y="576241"/>
            <a:ext cx="2097571" cy="1388533"/>
          </a:xfrm>
          <a:prstGeom prst="rect">
            <a:avLst/>
          </a:prstGeom>
        </p:spPr>
      </p:pic>
      <p:pic>
        <p:nvPicPr>
          <p:cNvPr id="5" name="Picture 4" descr="protein_b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0910"/>
            <a:ext cx="3031066" cy="1190521"/>
          </a:xfrm>
          <a:prstGeom prst="rect">
            <a:avLst/>
          </a:prstGeom>
        </p:spPr>
      </p:pic>
      <p:pic>
        <p:nvPicPr>
          <p:cNvPr id="6" name="Picture 5" descr="mil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534" y="3860800"/>
            <a:ext cx="2188966" cy="2997200"/>
          </a:xfrm>
          <a:prstGeom prst="rect">
            <a:avLst/>
          </a:prstGeom>
        </p:spPr>
      </p:pic>
      <p:pic>
        <p:nvPicPr>
          <p:cNvPr id="8" name="Picture 7" descr="headach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2" y="4085614"/>
            <a:ext cx="3763324" cy="2494546"/>
          </a:xfrm>
          <a:prstGeom prst="rect">
            <a:avLst/>
          </a:prstGeom>
        </p:spPr>
      </p:pic>
      <p:pic>
        <p:nvPicPr>
          <p:cNvPr id="10" name="Picture 9" descr="cor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19" y="3498294"/>
            <a:ext cx="2507115" cy="306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46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gg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007" y="1082680"/>
            <a:ext cx="2650066" cy="1764187"/>
          </a:xfrm>
          <a:prstGeom prst="rect">
            <a:avLst/>
          </a:prstGeom>
        </p:spPr>
      </p:pic>
      <p:pic>
        <p:nvPicPr>
          <p:cNvPr id="9" name="Picture 8" descr="bread-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73" y="1235099"/>
            <a:ext cx="3461665" cy="2166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Food Allergies</a:t>
            </a:r>
            <a:endParaRPr lang="en-US" b="1" dirty="0"/>
          </a:p>
        </p:txBody>
      </p:sp>
      <p:pic>
        <p:nvPicPr>
          <p:cNvPr id="4" name="Picture 3" descr="peanut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89" y="576241"/>
            <a:ext cx="2097571" cy="1388533"/>
          </a:xfrm>
          <a:prstGeom prst="rect">
            <a:avLst/>
          </a:prstGeom>
        </p:spPr>
      </p:pic>
      <p:pic>
        <p:nvPicPr>
          <p:cNvPr id="5" name="Picture 4" descr="protein_ba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0910"/>
            <a:ext cx="3031066" cy="1190521"/>
          </a:xfrm>
          <a:prstGeom prst="rect">
            <a:avLst/>
          </a:prstGeom>
        </p:spPr>
      </p:pic>
      <p:pic>
        <p:nvPicPr>
          <p:cNvPr id="6" name="Picture 5" descr="mil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534" y="3860800"/>
            <a:ext cx="2188966" cy="2997200"/>
          </a:xfrm>
          <a:prstGeom prst="rect">
            <a:avLst/>
          </a:prstGeom>
        </p:spPr>
      </p:pic>
      <p:pic>
        <p:nvPicPr>
          <p:cNvPr id="8" name="Picture 7" descr="headach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2" y="4085614"/>
            <a:ext cx="3763324" cy="2494546"/>
          </a:xfrm>
          <a:prstGeom prst="rect">
            <a:avLst/>
          </a:prstGeom>
        </p:spPr>
      </p:pic>
      <p:pic>
        <p:nvPicPr>
          <p:cNvPr id="10" name="Picture 9" descr="cor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419" y="3498294"/>
            <a:ext cx="2507115" cy="30649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31333" y="2263186"/>
            <a:ext cx="7254952" cy="2554545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200" dirty="0" smtClean="0"/>
          </a:p>
          <a:p>
            <a:pPr algn="ctr"/>
            <a:r>
              <a:rPr lang="en-US" sz="3200" dirty="0" smtClean="0"/>
              <a:t>All of these foods can be expected to be contaminated with glyphosate,              given how they’re produced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68541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Download these slides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37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http://people.csail.mit.edu/seneff/2017/</a:t>
            </a:r>
          </a:p>
          <a:p>
            <a:pPr marL="0" indent="0">
              <a:buNone/>
            </a:pPr>
            <a:r>
              <a:rPr lang="en-US" sz="3600" dirty="0" smtClean="0"/>
              <a:t>SeneffOxalate2017.pptx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01298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Rise in Autoimmune Diseases in U.S.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0136" y="6211669"/>
            <a:ext cx="6868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 smtClean="0"/>
              <a:t> </a:t>
            </a:r>
            <a:r>
              <a:rPr lang="en-US" dirty="0"/>
              <a:t>Bach JF. The effect of infections on susceptibility to autoimmune and </a:t>
            </a:r>
            <a:endParaRPr lang="en-US" dirty="0" smtClean="0"/>
          </a:p>
          <a:p>
            <a:r>
              <a:rPr lang="en-US" dirty="0" smtClean="0"/>
              <a:t>allergic </a:t>
            </a:r>
            <a:r>
              <a:rPr lang="en-US" dirty="0"/>
              <a:t>diseases. N </a:t>
            </a:r>
            <a:r>
              <a:rPr lang="en-US" dirty="0" err="1"/>
              <a:t>Engl</a:t>
            </a:r>
            <a:r>
              <a:rPr lang="en-US" dirty="0"/>
              <a:t> J Med. Sep 2002;347(12):911-920.</a:t>
            </a:r>
          </a:p>
        </p:txBody>
      </p:sp>
      <p:pic>
        <p:nvPicPr>
          <p:cNvPr id="6" name="Picture 5" descr="http://www.diagnosticsolutionslab.com/sites/default/files/char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36" y="1417638"/>
            <a:ext cx="5759698" cy="4585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11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lag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337" y="1417638"/>
            <a:ext cx="3641663" cy="25408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Collagen and Gelatin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1056"/>
            <a:ext cx="8686800" cy="53869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25% of the protein in our body is collagen </a:t>
            </a:r>
          </a:p>
          <a:p>
            <a:r>
              <a:rPr lang="en-US" dirty="0"/>
              <a:t>Collagen forms a triple helix </a:t>
            </a:r>
            <a:r>
              <a:rPr lang="en-US" dirty="0" smtClean="0"/>
              <a:t>                                     with </a:t>
            </a:r>
            <a:r>
              <a:rPr lang="en-US" dirty="0"/>
              <a:t>building block triples of </a:t>
            </a:r>
            <a:r>
              <a:rPr lang="en-US" dirty="0" smtClean="0"/>
              <a:t>                                        </a:t>
            </a:r>
            <a:r>
              <a:rPr lang="en-US" dirty="0" err="1" smtClean="0"/>
              <a:t>Gly</a:t>
            </a:r>
            <a:r>
              <a:rPr lang="en-US" dirty="0"/>
              <a:t>-X-X, where X is often </a:t>
            </a:r>
            <a:r>
              <a:rPr lang="en-US" dirty="0" err="1"/>
              <a:t>proline</a:t>
            </a:r>
            <a:r>
              <a:rPr lang="en-US" dirty="0"/>
              <a:t>.</a:t>
            </a:r>
          </a:p>
          <a:p>
            <a:r>
              <a:rPr lang="en-US" dirty="0"/>
              <a:t>Glyphosate substitution for </a:t>
            </a:r>
            <a:r>
              <a:rPr lang="en-US" dirty="0" smtClean="0"/>
              <a:t>                                           glycine </a:t>
            </a:r>
            <a:r>
              <a:rPr lang="en-US" dirty="0"/>
              <a:t>will disrupt triple-helix formation and lead </a:t>
            </a:r>
            <a:r>
              <a:rPr lang="en-US" dirty="0" smtClean="0"/>
              <a:t>  to </a:t>
            </a:r>
            <a:r>
              <a:rPr lang="en-US" dirty="0"/>
              <a:t>diseases of the </a:t>
            </a:r>
            <a:r>
              <a:rPr lang="en-US" dirty="0" smtClean="0"/>
              <a:t>vasculature, joints </a:t>
            </a:r>
            <a:r>
              <a:rPr lang="en-US" dirty="0"/>
              <a:t>and </a:t>
            </a:r>
            <a:r>
              <a:rPr lang="en-US" dirty="0" smtClean="0"/>
              <a:t>bones</a:t>
            </a:r>
          </a:p>
          <a:p>
            <a:r>
              <a:rPr lang="en-US" dirty="0" smtClean="0"/>
              <a:t>Gelatin is derived from collagen in bones and ligaments sourced from cows and pigs fed glyphosate-contaminated GMO Roundup-Ready feed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780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066"/>
            <a:ext cx="8229600" cy="1143000"/>
          </a:xfrm>
        </p:spPr>
        <p:txBody>
          <a:bodyPr/>
          <a:lstStyle/>
          <a:p>
            <a:r>
              <a:rPr lang="en-US" b="1" dirty="0" smtClean="0"/>
              <a:t>Products Containing Gelatin !!</a:t>
            </a:r>
            <a:endParaRPr lang="en-US" b="1" dirty="0"/>
          </a:p>
        </p:txBody>
      </p:sp>
      <p:pic>
        <p:nvPicPr>
          <p:cNvPr id="4" name="Content Placeholder 3" descr="gelatin-mol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72" r="-35972"/>
          <a:stretch>
            <a:fillRect/>
          </a:stretch>
        </p:blipFill>
        <p:spPr>
          <a:xfrm>
            <a:off x="5672667" y="4501690"/>
            <a:ext cx="3843866" cy="2113979"/>
          </a:xfrm>
        </p:spPr>
      </p:pic>
      <p:pic>
        <p:nvPicPr>
          <p:cNvPr id="6" name="Picture 5" descr="MM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49" y="2298958"/>
            <a:ext cx="4831218" cy="3340101"/>
          </a:xfrm>
          <a:prstGeom prst="rect">
            <a:avLst/>
          </a:prstGeom>
        </p:spPr>
      </p:pic>
      <p:pic>
        <p:nvPicPr>
          <p:cNvPr id="7" name="Picture 6" descr="flu_cult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" y="1339628"/>
            <a:ext cx="3200400" cy="2133600"/>
          </a:xfrm>
          <a:prstGeom prst="rect">
            <a:avLst/>
          </a:prstGeom>
        </p:spPr>
      </p:pic>
      <p:pic>
        <p:nvPicPr>
          <p:cNvPr id="8" name="Picture 7" descr="facecrea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33" y="1223066"/>
            <a:ext cx="2480733" cy="3133992"/>
          </a:xfrm>
          <a:prstGeom prst="rect">
            <a:avLst/>
          </a:prstGeom>
        </p:spPr>
      </p:pic>
      <p:pic>
        <p:nvPicPr>
          <p:cNvPr id="5" name="Picture 4" descr="pill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" y="4967694"/>
            <a:ext cx="2709332" cy="181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66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Rheumatoid Arthritis</a:t>
            </a:r>
            <a:endParaRPr lang="en-US" b="1" dirty="0"/>
          </a:p>
        </p:txBody>
      </p:sp>
      <p:pic>
        <p:nvPicPr>
          <p:cNvPr id="4" name="Content Placeholder 3" descr="RA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10" r="-10610"/>
          <a:stretch>
            <a:fillRect/>
          </a:stretch>
        </p:blipFill>
        <p:spPr>
          <a:xfrm>
            <a:off x="5064320" y="1840971"/>
            <a:ext cx="4079680" cy="2243667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52400" y="1062041"/>
            <a:ext cx="8686800" cy="550809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Inflammation in </a:t>
            </a:r>
            <a:r>
              <a:rPr lang="en-US" dirty="0"/>
              <a:t>the joints causes pain and limits movement</a:t>
            </a:r>
          </a:p>
          <a:p>
            <a:pPr lvl="1"/>
            <a:r>
              <a:rPr lang="en-US" dirty="0"/>
              <a:t>Small joints of the hands, </a:t>
            </a:r>
            <a:r>
              <a:rPr lang="en-US" dirty="0" smtClean="0"/>
              <a:t>feet                                                         </a:t>
            </a:r>
            <a:r>
              <a:rPr lang="en-US" dirty="0"/>
              <a:t>and cervical spine most affected</a:t>
            </a:r>
          </a:p>
          <a:p>
            <a:r>
              <a:rPr lang="en-US" dirty="0"/>
              <a:t>30% of cases suffer from </a:t>
            </a:r>
            <a:r>
              <a:rPr lang="en-US" dirty="0" smtClean="0"/>
              <a:t>                                                      necrotizing </a:t>
            </a:r>
            <a:r>
              <a:rPr lang="en-US" dirty="0"/>
              <a:t>granuloma </a:t>
            </a:r>
            <a:r>
              <a:rPr lang="en-US" dirty="0" smtClean="0"/>
              <a:t>– nodule                                                </a:t>
            </a:r>
            <a:r>
              <a:rPr lang="en-US" dirty="0"/>
              <a:t>formation in the skin</a:t>
            </a:r>
          </a:p>
          <a:p>
            <a:r>
              <a:rPr lang="en-US" dirty="0"/>
              <a:t>Can lead to lung fibrosis</a:t>
            </a:r>
          </a:p>
          <a:p>
            <a:r>
              <a:rPr lang="en-US" dirty="0"/>
              <a:t>Increases risk to atherosclerosis, heart attack and stroke.</a:t>
            </a:r>
          </a:p>
          <a:p>
            <a:r>
              <a:rPr lang="en-US" dirty="0"/>
              <a:t>Poor iron </a:t>
            </a:r>
            <a:r>
              <a:rPr lang="en-US" dirty="0" smtClean="0"/>
              <a:t>absorption </a:t>
            </a:r>
            <a:r>
              <a:rPr lang="en-US" dirty="0"/>
              <a:t>leads to "anemia of chronic disease"</a:t>
            </a:r>
          </a:p>
          <a:p>
            <a:r>
              <a:rPr lang="en-US" dirty="0"/>
              <a:t>Fatigue, low grade fever, malaise, morning stiffness, loss of appetite and loss of </a:t>
            </a:r>
            <a:r>
              <a:rPr lang="en-US" dirty="0" smtClean="0"/>
              <a:t>weight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210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512" y="0"/>
            <a:ext cx="8911488" cy="158576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US Department of Health and Human Services Data on Pain-Killer Drug Abuse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5765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Drug overdose </a:t>
            </a:r>
            <a:r>
              <a:rPr lang="en-US" dirty="0" smtClean="0"/>
              <a:t>is </a:t>
            </a:r>
            <a:r>
              <a:rPr lang="en-US" dirty="0"/>
              <a:t>the leading </a:t>
            </a:r>
            <a:r>
              <a:rPr lang="en-US" dirty="0" smtClean="0"/>
              <a:t>                                     cause </a:t>
            </a:r>
            <a:r>
              <a:rPr lang="en-US" dirty="0"/>
              <a:t>of injury death in the </a:t>
            </a:r>
            <a:r>
              <a:rPr lang="en-US" dirty="0" smtClean="0"/>
              <a:t>                                       United States</a:t>
            </a:r>
          </a:p>
          <a:p>
            <a:pPr lvl="1"/>
            <a:r>
              <a:rPr lang="en-US" dirty="0" smtClean="0"/>
              <a:t>Heroin</a:t>
            </a:r>
            <a:r>
              <a:rPr lang="en-US" dirty="0"/>
              <a:t>, morphine, and </a:t>
            </a:r>
            <a:r>
              <a:rPr lang="en-US" dirty="0" smtClean="0"/>
              <a:t>                                            prescription </a:t>
            </a:r>
            <a:r>
              <a:rPr lang="en-US" dirty="0"/>
              <a:t>pain relievers </a:t>
            </a:r>
            <a:endParaRPr lang="en-US" dirty="0" smtClean="0"/>
          </a:p>
          <a:p>
            <a:r>
              <a:rPr lang="en-US" dirty="0"/>
              <a:t>More people died from drug overdoses in 2014 than in any </a:t>
            </a:r>
            <a:r>
              <a:rPr lang="en-US" dirty="0" smtClean="0"/>
              <a:t>previous year </a:t>
            </a:r>
            <a:r>
              <a:rPr lang="en-US" dirty="0"/>
              <a:t>on record</a:t>
            </a:r>
          </a:p>
          <a:p>
            <a:r>
              <a:rPr lang="en-US" dirty="0"/>
              <a:t>More than 6</a:t>
            </a:r>
            <a:r>
              <a:rPr lang="en-US" dirty="0" smtClean="0"/>
              <a:t> </a:t>
            </a:r>
            <a:r>
              <a:rPr lang="en-US" dirty="0"/>
              <a:t>out of </a:t>
            </a:r>
            <a:r>
              <a:rPr lang="en-US" dirty="0" smtClean="0"/>
              <a:t>10 involved </a:t>
            </a:r>
            <a:r>
              <a:rPr lang="en-US" dirty="0"/>
              <a:t>an opioid </a:t>
            </a:r>
            <a:r>
              <a:rPr lang="en-US" dirty="0" smtClean="0"/>
              <a:t>drug</a:t>
            </a:r>
          </a:p>
          <a:p>
            <a:r>
              <a:rPr lang="en-US" dirty="0"/>
              <a:t>More than 650,000 opioid prescriptions </a:t>
            </a:r>
            <a:r>
              <a:rPr lang="en-US" dirty="0" smtClean="0"/>
              <a:t>are dispensed every day 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34901" y="6396335"/>
            <a:ext cx="6647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http</a:t>
            </a:r>
            <a:r>
              <a:rPr lang="en-US" sz="2400" dirty="0"/>
              <a:t>://</a:t>
            </a:r>
            <a:r>
              <a:rPr lang="en-US" sz="2400" dirty="0" err="1"/>
              <a:t>www.hhs.gov</a:t>
            </a:r>
            <a:r>
              <a:rPr lang="en-US" sz="2400" dirty="0"/>
              <a:t>/opioids/about-the-epidemic/</a:t>
            </a:r>
          </a:p>
        </p:txBody>
      </p:sp>
      <p:pic>
        <p:nvPicPr>
          <p:cNvPr id="5" name="Picture 4" descr="oxycont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532" y="1585764"/>
            <a:ext cx="3088268" cy="199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32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7569" y="2232027"/>
            <a:ext cx="6188901" cy="175432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phosate, Oxalate,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Autism and Anemia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5183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Autism Linked to Oxalate Crystals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97004"/>
            <a:ext cx="42164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Crystals of oxalate form kidney stones and cause great discomfort</a:t>
            </a:r>
          </a:p>
          <a:p>
            <a:r>
              <a:rPr lang="en-US" dirty="0" smtClean="0"/>
              <a:t>Study has shown at least 3-fold higher serum and urinary levels of oxalate in autistic kids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3200" y="5502827"/>
            <a:ext cx="6333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William Shaw, The </a:t>
            </a:r>
            <a:r>
              <a:rPr lang="en-US" dirty="0"/>
              <a:t>Role of Oxalates in Autism and Chronic </a:t>
            </a:r>
            <a:r>
              <a:rPr lang="en-US" dirty="0" smtClean="0"/>
              <a:t>Disorders WAPF, March 26, 2010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3200" y="6133822"/>
            <a:ext cx="872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**</a:t>
            </a:r>
            <a:r>
              <a:rPr lang="en-US" dirty="0" smtClean="0"/>
              <a:t>J </a:t>
            </a:r>
            <a:r>
              <a:rPr lang="en-US" dirty="0" err="1"/>
              <a:t>Konstantynowicz</a:t>
            </a:r>
            <a:r>
              <a:rPr lang="en-US" dirty="0"/>
              <a:t> et al., European Journal of </a:t>
            </a:r>
            <a:r>
              <a:rPr lang="en-US" dirty="0" err="1"/>
              <a:t>Paediatric</a:t>
            </a:r>
            <a:r>
              <a:rPr lang="en-US" dirty="0"/>
              <a:t> Neurology 16(5), 2012, 485-491.</a:t>
            </a:r>
          </a:p>
        </p:txBody>
      </p:sp>
      <p:pic>
        <p:nvPicPr>
          <p:cNvPr id="7" name="Picture 6" descr="stomach-ache-child-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02" y="2302934"/>
            <a:ext cx="2557431" cy="3823230"/>
          </a:xfrm>
          <a:prstGeom prst="rect">
            <a:avLst/>
          </a:prstGeom>
        </p:spPr>
      </p:pic>
      <p:pic>
        <p:nvPicPr>
          <p:cNvPr id="6" name="Picture 5" descr="OXALATE-CRYSTAL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33" y="1417638"/>
            <a:ext cx="2836334" cy="231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7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xalates_autis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280" r="-57280"/>
          <a:stretch>
            <a:fillRect/>
          </a:stretch>
        </p:blipFill>
        <p:spPr>
          <a:xfrm>
            <a:off x="-20046" y="1016000"/>
            <a:ext cx="9291858" cy="5110164"/>
          </a:xfrm>
        </p:spPr>
      </p:pic>
      <p:sp>
        <p:nvSpPr>
          <p:cNvPr id="6" name="TextBox 5"/>
          <p:cNvSpPr txBox="1"/>
          <p:nvPr/>
        </p:nvSpPr>
        <p:spPr>
          <a:xfrm>
            <a:off x="338667" y="6155568"/>
            <a:ext cx="84432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http://</a:t>
            </a:r>
            <a:r>
              <a:rPr lang="en-US" sz="2400" dirty="0" err="1"/>
              <a:t>www.greatplainslaboratory.com</a:t>
            </a:r>
            <a:r>
              <a:rPr lang="en-US" sz="2400" dirty="0"/>
              <a:t>/home/span/</a:t>
            </a:r>
            <a:r>
              <a:rPr lang="en-US" sz="2400" dirty="0" err="1"/>
              <a:t>oxalates.asp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-281776" y="82769"/>
            <a:ext cx="9689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“Oxalate crystals in the bone may crowd out the bone     marrow cells, leading to </a:t>
            </a:r>
            <a:r>
              <a:rPr lang="en-US" sz="2800" b="1" dirty="0" smtClean="0">
                <a:solidFill>
                  <a:srgbClr val="FF0000"/>
                </a:solidFill>
              </a:rPr>
              <a:t>anemia</a:t>
            </a:r>
            <a:r>
              <a:rPr lang="en-US" sz="2800" b="1" dirty="0" smtClean="0"/>
              <a:t> and immunosuppression”</a:t>
            </a:r>
            <a:r>
              <a:rPr lang="en-US" sz="2800" b="1" dirty="0" smtClean="0">
                <a:solidFill>
                  <a:srgbClr val="FF0000"/>
                </a:solidFill>
              </a:rPr>
              <a:t>*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24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4572" y="5681925"/>
            <a:ext cx="7051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*</a:t>
            </a:r>
            <a:r>
              <a:rPr lang="fr-FR" sz="2400" dirty="0"/>
              <a:t>K </a:t>
            </a:r>
            <a:r>
              <a:rPr lang="fr-FR" sz="2400" dirty="0" err="1"/>
              <a:t>Froberg</a:t>
            </a:r>
            <a:r>
              <a:rPr lang="fr-FR" sz="2400" dirty="0"/>
              <a:t> et al., Clin </a:t>
            </a:r>
            <a:r>
              <a:rPr lang="fr-FR" sz="2400" dirty="0" err="1"/>
              <a:t>Toxicol</a:t>
            </a:r>
            <a:r>
              <a:rPr lang="fr-FR" sz="2400" dirty="0"/>
              <a:t> (</a:t>
            </a:r>
            <a:r>
              <a:rPr lang="fr-FR" sz="2400" dirty="0" err="1"/>
              <a:t>Phila</a:t>
            </a:r>
            <a:r>
              <a:rPr lang="fr-FR" sz="2400" dirty="0"/>
              <a:t>). 2006;44(3):315-8.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194972" y="1743948"/>
            <a:ext cx="7271695" cy="1815882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“Cerebral edema, and perhaps injury to other organs, could result from oxalate crystal deposition in small blood vessels in the brain </a:t>
            </a:r>
            <a:r>
              <a:rPr lang="en-US" sz="2800" dirty="0" smtClean="0"/>
              <a:t> and </a:t>
            </a:r>
            <a:r>
              <a:rPr lang="en-US" sz="2800" dirty="0"/>
              <a:t>other organs.”</a:t>
            </a:r>
            <a:r>
              <a:rPr lang="en-US" sz="2800" dirty="0">
                <a:solidFill>
                  <a:srgbClr val="FF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38777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Oxalate Metabolism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oxalate_metabolis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44" r="-14244"/>
          <a:stretch>
            <a:fillRect/>
          </a:stretch>
        </p:blipFill>
        <p:spPr>
          <a:xfrm>
            <a:off x="118533" y="1600200"/>
            <a:ext cx="8568267" cy="4712217"/>
          </a:xfrm>
        </p:spPr>
      </p:pic>
      <p:sp>
        <p:nvSpPr>
          <p:cNvPr id="6" name="Freeform 5"/>
          <p:cNvSpPr/>
          <p:nvPr/>
        </p:nvSpPr>
        <p:spPr>
          <a:xfrm>
            <a:off x="2675295" y="3386637"/>
            <a:ext cx="1505506" cy="620984"/>
          </a:xfrm>
          <a:custGeom>
            <a:avLst/>
            <a:gdLst>
              <a:gd name="connsiteX0" fmla="*/ 542038 w 1505506"/>
              <a:gd name="connsiteY0" fmla="*/ 30 h 620984"/>
              <a:gd name="connsiteX1" fmla="*/ 172 w 1505506"/>
              <a:gd name="connsiteY1" fmla="*/ 304830 h 620984"/>
              <a:gd name="connsiteX2" fmla="*/ 592838 w 1505506"/>
              <a:gd name="connsiteY2" fmla="*/ 592696 h 620984"/>
              <a:gd name="connsiteX3" fmla="*/ 1219372 w 1505506"/>
              <a:gd name="connsiteY3" fmla="*/ 575763 h 620984"/>
              <a:gd name="connsiteX4" fmla="*/ 1473372 w 1505506"/>
              <a:gd name="connsiteY4" fmla="*/ 287896 h 620984"/>
              <a:gd name="connsiteX5" fmla="*/ 542038 w 1505506"/>
              <a:gd name="connsiteY5" fmla="*/ 30 h 62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5506" h="620984">
                <a:moveTo>
                  <a:pt x="542038" y="30"/>
                </a:moveTo>
                <a:cubicBezTo>
                  <a:pt x="296505" y="2852"/>
                  <a:pt x="-8295" y="206052"/>
                  <a:pt x="172" y="304830"/>
                </a:cubicBezTo>
                <a:cubicBezTo>
                  <a:pt x="8639" y="403608"/>
                  <a:pt x="389638" y="547541"/>
                  <a:pt x="592838" y="592696"/>
                </a:cubicBezTo>
                <a:cubicBezTo>
                  <a:pt x="796038" y="637851"/>
                  <a:pt x="1072616" y="626563"/>
                  <a:pt x="1219372" y="575763"/>
                </a:cubicBezTo>
                <a:cubicBezTo>
                  <a:pt x="1366128" y="524963"/>
                  <a:pt x="1589083" y="383852"/>
                  <a:pt x="1473372" y="287896"/>
                </a:cubicBezTo>
                <a:cubicBezTo>
                  <a:pt x="1357661" y="191941"/>
                  <a:pt x="787571" y="-2792"/>
                  <a:pt x="542038" y="30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827695" y="4978375"/>
            <a:ext cx="1505506" cy="620984"/>
          </a:xfrm>
          <a:custGeom>
            <a:avLst/>
            <a:gdLst>
              <a:gd name="connsiteX0" fmla="*/ 542038 w 1505506"/>
              <a:gd name="connsiteY0" fmla="*/ 30 h 620984"/>
              <a:gd name="connsiteX1" fmla="*/ 172 w 1505506"/>
              <a:gd name="connsiteY1" fmla="*/ 304830 h 620984"/>
              <a:gd name="connsiteX2" fmla="*/ 592838 w 1505506"/>
              <a:gd name="connsiteY2" fmla="*/ 592696 h 620984"/>
              <a:gd name="connsiteX3" fmla="*/ 1219372 w 1505506"/>
              <a:gd name="connsiteY3" fmla="*/ 575763 h 620984"/>
              <a:gd name="connsiteX4" fmla="*/ 1473372 w 1505506"/>
              <a:gd name="connsiteY4" fmla="*/ 287896 h 620984"/>
              <a:gd name="connsiteX5" fmla="*/ 542038 w 1505506"/>
              <a:gd name="connsiteY5" fmla="*/ 30 h 62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5506" h="620984">
                <a:moveTo>
                  <a:pt x="542038" y="30"/>
                </a:moveTo>
                <a:cubicBezTo>
                  <a:pt x="296505" y="2852"/>
                  <a:pt x="-8295" y="206052"/>
                  <a:pt x="172" y="304830"/>
                </a:cubicBezTo>
                <a:cubicBezTo>
                  <a:pt x="8639" y="403608"/>
                  <a:pt x="389638" y="547541"/>
                  <a:pt x="592838" y="592696"/>
                </a:cubicBezTo>
                <a:cubicBezTo>
                  <a:pt x="796038" y="637851"/>
                  <a:pt x="1072616" y="626563"/>
                  <a:pt x="1219372" y="575763"/>
                </a:cubicBezTo>
                <a:cubicBezTo>
                  <a:pt x="1366128" y="524963"/>
                  <a:pt x="1589083" y="383852"/>
                  <a:pt x="1473372" y="287896"/>
                </a:cubicBezTo>
                <a:cubicBezTo>
                  <a:pt x="1357661" y="191941"/>
                  <a:pt x="787571" y="-2792"/>
                  <a:pt x="542038" y="30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3251200" y="4182533"/>
            <a:ext cx="457200" cy="74504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49867" y="6312417"/>
            <a:ext cx="6957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http</a:t>
            </a:r>
            <a:r>
              <a:rPr lang="en-US" sz="2000" dirty="0"/>
              <a:t>://</a:t>
            </a:r>
            <a:r>
              <a:rPr lang="en-US" sz="2000" dirty="0" err="1"/>
              <a:t>www.greatplainslaboratory.com</a:t>
            </a:r>
            <a:r>
              <a:rPr lang="en-US" sz="2000" dirty="0"/>
              <a:t>/home/</a:t>
            </a:r>
            <a:r>
              <a:rPr lang="en-US" sz="2000" dirty="0" err="1"/>
              <a:t>eng</a:t>
            </a:r>
            <a:r>
              <a:rPr lang="en-US" sz="2000" dirty="0"/>
              <a:t>/</a:t>
            </a:r>
            <a:r>
              <a:rPr lang="en-US" sz="2000" dirty="0" err="1"/>
              <a:t>oxalates.asp</a:t>
            </a:r>
            <a:endParaRPr lang="en-US" sz="2000" dirty="0"/>
          </a:p>
        </p:txBody>
      </p:sp>
      <p:sp>
        <p:nvSpPr>
          <p:cNvPr id="9" name="Freeform 8"/>
          <p:cNvSpPr/>
          <p:nvPr/>
        </p:nvSpPr>
        <p:spPr>
          <a:xfrm>
            <a:off x="6089157" y="4254683"/>
            <a:ext cx="1505506" cy="745040"/>
          </a:xfrm>
          <a:custGeom>
            <a:avLst/>
            <a:gdLst>
              <a:gd name="connsiteX0" fmla="*/ 542038 w 1505506"/>
              <a:gd name="connsiteY0" fmla="*/ 30 h 620984"/>
              <a:gd name="connsiteX1" fmla="*/ 172 w 1505506"/>
              <a:gd name="connsiteY1" fmla="*/ 304830 h 620984"/>
              <a:gd name="connsiteX2" fmla="*/ 592838 w 1505506"/>
              <a:gd name="connsiteY2" fmla="*/ 592696 h 620984"/>
              <a:gd name="connsiteX3" fmla="*/ 1219372 w 1505506"/>
              <a:gd name="connsiteY3" fmla="*/ 575763 h 620984"/>
              <a:gd name="connsiteX4" fmla="*/ 1473372 w 1505506"/>
              <a:gd name="connsiteY4" fmla="*/ 287896 h 620984"/>
              <a:gd name="connsiteX5" fmla="*/ 542038 w 1505506"/>
              <a:gd name="connsiteY5" fmla="*/ 30 h 62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05506" h="620984">
                <a:moveTo>
                  <a:pt x="542038" y="30"/>
                </a:moveTo>
                <a:cubicBezTo>
                  <a:pt x="296505" y="2852"/>
                  <a:pt x="-8295" y="206052"/>
                  <a:pt x="172" y="304830"/>
                </a:cubicBezTo>
                <a:cubicBezTo>
                  <a:pt x="8639" y="403608"/>
                  <a:pt x="389638" y="547541"/>
                  <a:pt x="592838" y="592696"/>
                </a:cubicBezTo>
                <a:cubicBezTo>
                  <a:pt x="796038" y="637851"/>
                  <a:pt x="1072616" y="626563"/>
                  <a:pt x="1219372" y="575763"/>
                </a:cubicBezTo>
                <a:cubicBezTo>
                  <a:pt x="1366128" y="524963"/>
                  <a:pt x="1589083" y="383852"/>
                  <a:pt x="1473372" y="287896"/>
                </a:cubicBezTo>
                <a:cubicBezTo>
                  <a:pt x="1357661" y="191941"/>
                  <a:pt x="787571" y="-2792"/>
                  <a:pt x="542038" y="30"/>
                </a:cubicBezTo>
                <a:close/>
              </a:path>
            </a:pathLst>
          </a:cu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60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Introduction</a:t>
            </a:r>
          </a:p>
          <a:p>
            <a:r>
              <a:rPr lang="en-US" dirty="0" smtClean="0"/>
              <a:t>Glyphosate </a:t>
            </a:r>
            <a:r>
              <a:rPr lang="en-US" dirty="0"/>
              <a:t>in Proteins</a:t>
            </a:r>
          </a:p>
          <a:p>
            <a:r>
              <a:rPr lang="en-US" dirty="0"/>
              <a:t>Glyphosate, Oxalate, Autism and Anemia</a:t>
            </a:r>
          </a:p>
          <a:p>
            <a:r>
              <a:rPr lang="en-US" dirty="0"/>
              <a:t>Glyphosate and Sulfur Homeostasis</a:t>
            </a:r>
          </a:p>
          <a:p>
            <a:r>
              <a:rPr lang="en-US" dirty="0"/>
              <a:t>Mitochondria, Lysosomes and ALS</a:t>
            </a:r>
          </a:p>
          <a:p>
            <a:r>
              <a:rPr lang="en-US" dirty="0"/>
              <a:t>Flu Restores Sulfate</a:t>
            </a:r>
          </a:p>
          <a:p>
            <a:r>
              <a:rPr lang="en-US" dirty="0"/>
              <a:t>Glyphosate and Gout</a:t>
            </a:r>
          </a:p>
          <a:p>
            <a:r>
              <a:rPr lang="en-US" dirty="0"/>
              <a:t>How to Stay Healthy</a:t>
            </a:r>
          </a:p>
        </p:txBody>
      </p:sp>
    </p:spTree>
    <p:extLst>
      <p:ext uri="{BB962C8B-B14F-4D97-AF65-F5344CB8AC3E}">
        <p14:creationId xmlns:p14="http://schemas.microsoft.com/office/powerpoint/2010/main" val="571669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Glyphosate Metabolism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yphosate_degradation_pathway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25" r="-7025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57200" y="608530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Figure 3  in L. </a:t>
            </a:r>
            <a:r>
              <a:rPr lang="en-US" sz="2400" dirty="0" err="1" smtClean="0"/>
              <a:t>Polligioni</a:t>
            </a:r>
            <a:r>
              <a:rPr lang="en-US" sz="2400" dirty="0" smtClean="0"/>
              <a:t> et al., </a:t>
            </a:r>
            <a:r>
              <a:rPr lang="fr-FR" sz="2400" dirty="0"/>
              <a:t>FEBS Journal 278 (2011) 2753–</a:t>
            </a:r>
            <a:r>
              <a:rPr lang="fr-FR" sz="2400" dirty="0" smtClean="0"/>
              <a:t>2766</a:t>
            </a:r>
            <a:endParaRPr lang="en-US" sz="2400" dirty="0"/>
          </a:p>
        </p:txBody>
      </p:sp>
      <p:sp>
        <p:nvSpPr>
          <p:cNvPr id="6" name="Freeform 5"/>
          <p:cNvSpPr/>
          <p:nvPr/>
        </p:nvSpPr>
        <p:spPr>
          <a:xfrm>
            <a:off x="6195448" y="2836647"/>
            <a:ext cx="1904821" cy="1355134"/>
          </a:xfrm>
          <a:custGeom>
            <a:avLst/>
            <a:gdLst>
              <a:gd name="connsiteX0" fmla="*/ 1255219 w 1904821"/>
              <a:gd name="connsiteY0" fmla="*/ 25086 h 1355134"/>
              <a:gd name="connsiteX1" fmla="*/ 36019 w 1904821"/>
              <a:gd name="connsiteY1" fmla="*/ 414553 h 1355134"/>
              <a:gd name="connsiteX2" fmla="*/ 425485 w 1904821"/>
              <a:gd name="connsiteY2" fmla="*/ 1091886 h 1355134"/>
              <a:gd name="connsiteX3" fmla="*/ 1475352 w 1904821"/>
              <a:gd name="connsiteY3" fmla="*/ 1345886 h 1355134"/>
              <a:gd name="connsiteX4" fmla="*/ 1898685 w 1904821"/>
              <a:gd name="connsiteY4" fmla="*/ 804020 h 1355134"/>
              <a:gd name="connsiteX5" fmla="*/ 1695485 w 1904821"/>
              <a:gd name="connsiteY5" fmla="*/ 126686 h 1355134"/>
              <a:gd name="connsiteX6" fmla="*/ 1255219 w 1904821"/>
              <a:gd name="connsiteY6" fmla="*/ 25086 h 1355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4821" h="1355134">
                <a:moveTo>
                  <a:pt x="1255219" y="25086"/>
                </a:moveTo>
                <a:cubicBezTo>
                  <a:pt x="978641" y="73064"/>
                  <a:pt x="174308" y="236753"/>
                  <a:pt x="36019" y="414553"/>
                </a:cubicBezTo>
                <a:cubicBezTo>
                  <a:pt x="-102270" y="592353"/>
                  <a:pt x="185596" y="936664"/>
                  <a:pt x="425485" y="1091886"/>
                </a:cubicBezTo>
                <a:cubicBezTo>
                  <a:pt x="665374" y="1247108"/>
                  <a:pt x="1229819" y="1393864"/>
                  <a:pt x="1475352" y="1345886"/>
                </a:cubicBezTo>
                <a:cubicBezTo>
                  <a:pt x="1720885" y="1297908"/>
                  <a:pt x="1861996" y="1007220"/>
                  <a:pt x="1898685" y="804020"/>
                </a:cubicBezTo>
                <a:cubicBezTo>
                  <a:pt x="1935374" y="600820"/>
                  <a:pt x="1799907" y="262153"/>
                  <a:pt x="1695485" y="126686"/>
                </a:cubicBezTo>
                <a:cubicBezTo>
                  <a:pt x="1591063" y="-8781"/>
                  <a:pt x="1531797" y="-22892"/>
                  <a:pt x="1255219" y="25086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873716" y="4428846"/>
            <a:ext cx="1904821" cy="1355134"/>
          </a:xfrm>
          <a:custGeom>
            <a:avLst/>
            <a:gdLst>
              <a:gd name="connsiteX0" fmla="*/ 1255219 w 1904821"/>
              <a:gd name="connsiteY0" fmla="*/ 25086 h 1355134"/>
              <a:gd name="connsiteX1" fmla="*/ 36019 w 1904821"/>
              <a:gd name="connsiteY1" fmla="*/ 414553 h 1355134"/>
              <a:gd name="connsiteX2" fmla="*/ 425485 w 1904821"/>
              <a:gd name="connsiteY2" fmla="*/ 1091886 h 1355134"/>
              <a:gd name="connsiteX3" fmla="*/ 1475352 w 1904821"/>
              <a:gd name="connsiteY3" fmla="*/ 1345886 h 1355134"/>
              <a:gd name="connsiteX4" fmla="*/ 1898685 w 1904821"/>
              <a:gd name="connsiteY4" fmla="*/ 804020 h 1355134"/>
              <a:gd name="connsiteX5" fmla="*/ 1695485 w 1904821"/>
              <a:gd name="connsiteY5" fmla="*/ 126686 h 1355134"/>
              <a:gd name="connsiteX6" fmla="*/ 1255219 w 1904821"/>
              <a:gd name="connsiteY6" fmla="*/ 25086 h 1355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4821" h="1355134">
                <a:moveTo>
                  <a:pt x="1255219" y="25086"/>
                </a:moveTo>
                <a:cubicBezTo>
                  <a:pt x="978641" y="73064"/>
                  <a:pt x="174308" y="236753"/>
                  <a:pt x="36019" y="414553"/>
                </a:cubicBezTo>
                <a:cubicBezTo>
                  <a:pt x="-102270" y="592353"/>
                  <a:pt x="185596" y="936664"/>
                  <a:pt x="425485" y="1091886"/>
                </a:cubicBezTo>
                <a:cubicBezTo>
                  <a:pt x="665374" y="1247108"/>
                  <a:pt x="1229819" y="1393864"/>
                  <a:pt x="1475352" y="1345886"/>
                </a:cubicBezTo>
                <a:cubicBezTo>
                  <a:pt x="1720885" y="1297908"/>
                  <a:pt x="1861996" y="1007220"/>
                  <a:pt x="1898685" y="804020"/>
                </a:cubicBezTo>
                <a:cubicBezTo>
                  <a:pt x="1935374" y="600820"/>
                  <a:pt x="1799907" y="262153"/>
                  <a:pt x="1695485" y="126686"/>
                </a:cubicBezTo>
                <a:cubicBezTo>
                  <a:pt x="1591063" y="-8781"/>
                  <a:pt x="1531797" y="-22892"/>
                  <a:pt x="1255219" y="25086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15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800" y="0"/>
            <a:ext cx="91948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Monsanto Patents: 2002-2010:</a:t>
            </a:r>
            <a:br>
              <a:rPr lang="en-US" sz="3600" b="1" dirty="0" smtClean="0"/>
            </a:br>
            <a:r>
              <a:rPr lang="en-US" sz="3600" b="1" dirty="0" smtClean="0"/>
              <a:t>Pesticide Compositions Containing Oxalic Acid</a:t>
            </a:r>
            <a:endParaRPr lang="en-US" sz="3600" b="1" dirty="0"/>
          </a:p>
        </p:txBody>
      </p:sp>
      <p:pic>
        <p:nvPicPr>
          <p:cNvPr id="4" name="Content Placeholder 3" descr="Monsanto_patent_oxal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75" b="-12875"/>
          <a:stretch>
            <a:fillRect/>
          </a:stretch>
        </p:blipFill>
        <p:spPr>
          <a:xfrm>
            <a:off x="4131732" y="3527437"/>
            <a:ext cx="5317067" cy="2924182"/>
          </a:xfrm>
        </p:spPr>
      </p:pic>
      <p:sp>
        <p:nvSpPr>
          <p:cNvPr id="5" name="TextBox 4"/>
          <p:cNvSpPr txBox="1"/>
          <p:nvPr/>
        </p:nvSpPr>
        <p:spPr>
          <a:xfrm>
            <a:off x="558799" y="1324868"/>
            <a:ext cx="79925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“[</a:t>
            </a:r>
            <a:r>
              <a:rPr lang="en-US" sz="2400" dirty="0"/>
              <a:t>origin: WO02069718A2] </a:t>
            </a:r>
            <a:r>
              <a:rPr lang="en-US" sz="2400" dirty="0" err="1"/>
              <a:t>Pesticidal</a:t>
            </a:r>
            <a:r>
              <a:rPr lang="en-US" sz="2400" dirty="0"/>
              <a:t> concentrate and spray compositions are described which exhibit </a:t>
            </a:r>
            <a:r>
              <a:rPr lang="en-US" sz="2400" i="1" dirty="0">
                <a:solidFill>
                  <a:srgbClr val="FF0000"/>
                </a:solidFill>
              </a:rPr>
              <a:t>enhanced </a:t>
            </a:r>
            <a:r>
              <a:rPr lang="en-US" sz="2400" i="1" dirty="0" smtClean="0">
                <a:solidFill>
                  <a:srgbClr val="FF0000"/>
                </a:solidFill>
              </a:rPr>
              <a:t>efficacy …</a:t>
            </a:r>
            <a:r>
              <a:rPr lang="en-US" sz="2400" dirty="0" smtClean="0"/>
              <a:t> </a:t>
            </a:r>
            <a:r>
              <a:rPr lang="en-US" sz="2400" dirty="0"/>
              <a:t>More particularly, the present invention relates to a method of enhancing the herbicidal effectiveness of </a:t>
            </a:r>
            <a:r>
              <a:rPr lang="en-US" sz="2400" i="1" dirty="0">
                <a:solidFill>
                  <a:srgbClr val="FF0000"/>
                </a:solidFill>
              </a:rPr>
              <a:t>glyphosate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concentrate and tank mix formulations containing one or more surfactants through the addition of </a:t>
            </a:r>
            <a:r>
              <a:rPr lang="en-US" sz="2400" i="1" dirty="0">
                <a:solidFill>
                  <a:srgbClr val="FF0000"/>
                </a:solidFill>
              </a:rPr>
              <a:t>oxalic acid</a:t>
            </a:r>
            <a:r>
              <a:rPr lang="en-US" sz="2400" dirty="0" smtClean="0"/>
              <a:t>.”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91065" y="5106613"/>
            <a:ext cx="3640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Monsanto Technology, </a:t>
            </a:r>
          </a:p>
          <a:p>
            <a:pPr algn="r"/>
            <a:r>
              <a:rPr lang="en-US" sz="2000" b="1" dirty="0" smtClean="0"/>
              <a:t>St. Louis, MO</a:t>
            </a:r>
            <a:endParaRPr lang="en-US" sz="20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131732" y="5460556"/>
            <a:ext cx="863601" cy="45399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620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800" y="0"/>
            <a:ext cx="9194800" cy="1143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Monsanto Patents: 2002-2010:</a:t>
            </a:r>
            <a:br>
              <a:rPr lang="en-US" sz="3600" b="1" dirty="0" smtClean="0"/>
            </a:br>
            <a:r>
              <a:rPr lang="en-US" sz="3600" b="1" dirty="0" smtClean="0"/>
              <a:t>Pesticide Compositions Containing Oxalic Acid</a:t>
            </a:r>
            <a:endParaRPr lang="en-US" sz="3600" b="1" dirty="0"/>
          </a:p>
        </p:txBody>
      </p:sp>
      <p:pic>
        <p:nvPicPr>
          <p:cNvPr id="4" name="Content Placeholder 3" descr="Monsanto_patent_oxal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75" b="-12875"/>
          <a:stretch>
            <a:fillRect/>
          </a:stretch>
        </p:blipFill>
        <p:spPr>
          <a:xfrm>
            <a:off x="4131732" y="3527437"/>
            <a:ext cx="5317067" cy="2924182"/>
          </a:xfrm>
        </p:spPr>
      </p:pic>
      <p:sp>
        <p:nvSpPr>
          <p:cNvPr id="5" name="TextBox 4"/>
          <p:cNvSpPr txBox="1"/>
          <p:nvPr/>
        </p:nvSpPr>
        <p:spPr>
          <a:xfrm>
            <a:off x="558799" y="1324868"/>
            <a:ext cx="79925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“[</a:t>
            </a:r>
            <a:r>
              <a:rPr lang="en-US" sz="2400" dirty="0"/>
              <a:t>origin: WO02069718A2] </a:t>
            </a:r>
            <a:r>
              <a:rPr lang="en-US" sz="2400" dirty="0" err="1"/>
              <a:t>Pesticidal</a:t>
            </a:r>
            <a:r>
              <a:rPr lang="en-US" sz="2400" dirty="0"/>
              <a:t> concentrate and spray compositions are described which exhibit </a:t>
            </a:r>
            <a:r>
              <a:rPr lang="en-US" sz="2400" i="1" dirty="0">
                <a:solidFill>
                  <a:srgbClr val="FF0000"/>
                </a:solidFill>
              </a:rPr>
              <a:t>enhanced </a:t>
            </a:r>
            <a:r>
              <a:rPr lang="en-US" sz="2400" i="1" dirty="0" smtClean="0">
                <a:solidFill>
                  <a:srgbClr val="FF0000"/>
                </a:solidFill>
              </a:rPr>
              <a:t>efficacy …</a:t>
            </a:r>
            <a:r>
              <a:rPr lang="en-US" sz="2400" dirty="0" smtClean="0"/>
              <a:t> </a:t>
            </a:r>
            <a:r>
              <a:rPr lang="en-US" sz="2400" dirty="0"/>
              <a:t>More particularly, the present invention relates to a method of enhancing the herbicidal effectiveness of </a:t>
            </a:r>
            <a:r>
              <a:rPr lang="en-US" sz="2400" i="1" dirty="0">
                <a:solidFill>
                  <a:srgbClr val="FF0000"/>
                </a:solidFill>
              </a:rPr>
              <a:t>glyphosate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concentrate and tank mix formulations containing one or more surfactants through the addition of </a:t>
            </a:r>
            <a:r>
              <a:rPr lang="en-US" sz="2400" i="1" dirty="0">
                <a:solidFill>
                  <a:srgbClr val="FF0000"/>
                </a:solidFill>
              </a:rPr>
              <a:t>oxalic acid</a:t>
            </a:r>
            <a:r>
              <a:rPr lang="en-US" sz="2400" dirty="0" smtClean="0"/>
              <a:t>.”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91065" y="5106613"/>
            <a:ext cx="3640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Monsanto Technology, </a:t>
            </a:r>
          </a:p>
          <a:p>
            <a:pPr algn="r"/>
            <a:r>
              <a:rPr lang="en-US" sz="2000" b="1" dirty="0" smtClean="0"/>
              <a:t>St. Louis, MO</a:t>
            </a:r>
            <a:endParaRPr lang="en-US" sz="20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131732" y="5460556"/>
            <a:ext cx="863601" cy="453995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79499" y="1859971"/>
            <a:ext cx="6929968" cy="1815882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Oxalic acid and oxalate are essentially </a:t>
            </a:r>
          </a:p>
          <a:p>
            <a:pPr algn="ctr"/>
            <a:r>
              <a:rPr lang="en-US" sz="2800" dirty="0" smtClean="0"/>
              <a:t>the same thing!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9603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xalate_inhibits_EPSPS_Patent_monsanto_200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305" r="-78305"/>
          <a:stretch>
            <a:fillRect/>
          </a:stretch>
        </p:blipFill>
        <p:spPr>
          <a:xfrm rot="5400000">
            <a:off x="-1722658" y="-1221535"/>
            <a:ext cx="12496974" cy="905165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468" y="274638"/>
            <a:ext cx="8229600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3600" b="1" dirty="0" smtClean="0"/>
              <a:t>Oxalate Enhances Glyphosate’s Toxicity   to Plants at Small Concentrations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8266" y="6163732"/>
            <a:ext cx="850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Figure 1, Monsanto Patent #</a:t>
            </a:r>
            <a:r>
              <a:rPr lang="en-US" sz="2400" dirty="0"/>
              <a:t>US 7,771,736 </a:t>
            </a:r>
            <a:r>
              <a:rPr lang="en-US" sz="2400" dirty="0" smtClean="0"/>
              <a:t>B2, Aug. 10, 2010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8025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7725" y="1639838"/>
            <a:ext cx="8387918" cy="2677656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2800" b="1" i="1" dirty="0" smtClean="0"/>
              <a:t>Hypothesis</a:t>
            </a:r>
            <a:r>
              <a:rPr lang="en-US" sz="2800" dirty="0" smtClean="0"/>
              <a:t>: flooding with oxalate prevents metabolism of </a:t>
            </a:r>
            <a:r>
              <a:rPr lang="en-US" sz="2800" dirty="0" err="1" smtClean="0"/>
              <a:t>glyoxylate</a:t>
            </a:r>
            <a:r>
              <a:rPr lang="en-US" sz="2800" dirty="0" smtClean="0"/>
              <a:t> to oxalate. </a:t>
            </a:r>
            <a:r>
              <a:rPr lang="en-US" sz="2800" dirty="0" err="1" smtClean="0"/>
              <a:t>Glyoxylate</a:t>
            </a:r>
            <a:r>
              <a:rPr lang="en-US" sz="2800" dirty="0" smtClean="0"/>
              <a:t> is a very potent </a:t>
            </a:r>
            <a:r>
              <a:rPr lang="en-US" sz="2800" dirty="0" err="1" smtClean="0"/>
              <a:t>glycating</a:t>
            </a:r>
            <a:r>
              <a:rPr lang="en-US" sz="2800" dirty="0" smtClean="0"/>
              <a:t> agent, leading to widespread damage.</a:t>
            </a:r>
          </a:p>
          <a:p>
            <a:pPr algn="ctr"/>
            <a:r>
              <a:rPr lang="en-US" sz="2800" dirty="0" smtClean="0"/>
              <a:t>This also inhibits glyphosate breakdown to </a:t>
            </a:r>
            <a:r>
              <a:rPr lang="en-US" sz="2800" dirty="0" err="1" smtClean="0"/>
              <a:t>glyoxylate</a:t>
            </a:r>
            <a:r>
              <a:rPr lang="en-US" sz="2800" dirty="0" smtClean="0"/>
              <a:t>.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63028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9486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 descr="Roundup_TimeMap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1042839" y="186738"/>
            <a:ext cx="11299942" cy="6214533"/>
          </a:xfrm>
        </p:spPr>
      </p:pic>
      <p:sp>
        <p:nvSpPr>
          <p:cNvPr id="8" name="Freeform 7"/>
          <p:cNvSpPr/>
          <p:nvPr/>
        </p:nvSpPr>
        <p:spPr>
          <a:xfrm>
            <a:off x="7688128" y="909580"/>
            <a:ext cx="998672" cy="928238"/>
          </a:xfrm>
          <a:custGeom>
            <a:avLst/>
            <a:gdLst>
              <a:gd name="connsiteX0" fmla="*/ 279141 w 998672"/>
              <a:gd name="connsiteY0" fmla="*/ 596 h 928238"/>
              <a:gd name="connsiteX1" fmla="*/ 12441 w 998672"/>
              <a:gd name="connsiteY1" fmla="*/ 495896 h 928238"/>
              <a:gd name="connsiteX2" fmla="*/ 634741 w 998672"/>
              <a:gd name="connsiteY2" fmla="*/ 927696 h 928238"/>
              <a:gd name="connsiteX3" fmla="*/ 990341 w 998672"/>
              <a:gd name="connsiteY3" fmla="*/ 406996 h 928238"/>
              <a:gd name="connsiteX4" fmla="*/ 279141 w 998672"/>
              <a:gd name="connsiteY4" fmla="*/ 596 h 92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72" h="928238">
                <a:moveTo>
                  <a:pt x="279141" y="596"/>
                </a:moveTo>
                <a:cubicBezTo>
                  <a:pt x="116158" y="15413"/>
                  <a:pt x="-46826" y="341379"/>
                  <a:pt x="12441" y="495896"/>
                </a:cubicBezTo>
                <a:cubicBezTo>
                  <a:pt x="71708" y="650413"/>
                  <a:pt x="471758" y="942513"/>
                  <a:pt x="634741" y="927696"/>
                </a:cubicBezTo>
                <a:cubicBezTo>
                  <a:pt x="797724" y="912879"/>
                  <a:pt x="1047491" y="563629"/>
                  <a:pt x="990341" y="406996"/>
                </a:cubicBezTo>
                <a:cubicBezTo>
                  <a:pt x="933191" y="250363"/>
                  <a:pt x="442124" y="-14221"/>
                  <a:pt x="279141" y="596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0212" y="6102769"/>
            <a:ext cx="892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sec.gov</a:t>
            </a:r>
            <a:r>
              <a:rPr lang="pl-PL" sz="2000" dirty="0"/>
              <a:t>/</a:t>
            </a:r>
            <a:r>
              <a:rPr lang="pl-PL" sz="2000" dirty="0" err="1"/>
              <a:t>Archives</a:t>
            </a:r>
            <a:r>
              <a:rPr lang="pl-PL" sz="2000" dirty="0"/>
              <a:t>/</a:t>
            </a:r>
            <a:r>
              <a:rPr lang="pl-PL" sz="2000" dirty="0" err="1"/>
              <a:t>edgar</a:t>
            </a:r>
            <a:r>
              <a:rPr lang="pl-PL" sz="2000" dirty="0"/>
              <a:t>/data/1110783/000103570403000400/c77652exv99w2.htm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926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9486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 descr="Roundup_TimeMap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1042839" y="186738"/>
            <a:ext cx="11299942" cy="6214533"/>
          </a:xfrm>
        </p:spPr>
      </p:pic>
      <p:sp>
        <p:nvSpPr>
          <p:cNvPr id="8" name="Freeform 7"/>
          <p:cNvSpPr/>
          <p:nvPr/>
        </p:nvSpPr>
        <p:spPr>
          <a:xfrm>
            <a:off x="7688128" y="909580"/>
            <a:ext cx="998672" cy="928238"/>
          </a:xfrm>
          <a:custGeom>
            <a:avLst/>
            <a:gdLst>
              <a:gd name="connsiteX0" fmla="*/ 279141 w 998672"/>
              <a:gd name="connsiteY0" fmla="*/ 596 h 928238"/>
              <a:gd name="connsiteX1" fmla="*/ 12441 w 998672"/>
              <a:gd name="connsiteY1" fmla="*/ 495896 h 928238"/>
              <a:gd name="connsiteX2" fmla="*/ 634741 w 998672"/>
              <a:gd name="connsiteY2" fmla="*/ 927696 h 928238"/>
              <a:gd name="connsiteX3" fmla="*/ 990341 w 998672"/>
              <a:gd name="connsiteY3" fmla="*/ 406996 h 928238"/>
              <a:gd name="connsiteX4" fmla="*/ 279141 w 998672"/>
              <a:gd name="connsiteY4" fmla="*/ 596 h 928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672" h="928238">
                <a:moveTo>
                  <a:pt x="279141" y="596"/>
                </a:moveTo>
                <a:cubicBezTo>
                  <a:pt x="116158" y="15413"/>
                  <a:pt x="-46826" y="341379"/>
                  <a:pt x="12441" y="495896"/>
                </a:cubicBezTo>
                <a:cubicBezTo>
                  <a:pt x="71708" y="650413"/>
                  <a:pt x="471758" y="942513"/>
                  <a:pt x="634741" y="927696"/>
                </a:cubicBezTo>
                <a:cubicBezTo>
                  <a:pt x="797724" y="912879"/>
                  <a:pt x="1047491" y="563629"/>
                  <a:pt x="990341" y="406996"/>
                </a:cubicBezTo>
                <a:cubicBezTo>
                  <a:pt x="933191" y="250363"/>
                  <a:pt x="442124" y="-14221"/>
                  <a:pt x="279141" y="596"/>
                </a:cubicBez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0212" y="6102769"/>
            <a:ext cx="892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 err="1" smtClean="0"/>
              <a:t>sec.gov</a:t>
            </a:r>
            <a:r>
              <a:rPr lang="pl-PL" sz="2000" dirty="0"/>
              <a:t>/</a:t>
            </a:r>
            <a:r>
              <a:rPr lang="pl-PL" sz="2000" dirty="0" err="1"/>
              <a:t>Archives</a:t>
            </a:r>
            <a:r>
              <a:rPr lang="pl-PL" sz="2000" dirty="0"/>
              <a:t>/</a:t>
            </a:r>
            <a:r>
              <a:rPr lang="pl-PL" sz="2000" dirty="0" err="1"/>
              <a:t>edgar</a:t>
            </a:r>
            <a:r>
              <a:rPr lang="pl-PL" sz="2000" dirty="0"/>
              <a:t>/data/1110783/000103570403000400/c77652exv99w2.htm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197053" y="2215571"/>
            <a:ext cx="6491075" cy="1508105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WEATHERMAX!!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612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“In </a:t>
            </a:r>
            <a:r>
              <a:rPr lang="en-US" dirty="0"/>
              <a:t>2004, this powerful new formulation was chosen by more </a:t>
            </a:r>
            <a:r>
              <a:rPr lang="en-US" dirty="0" smtClean="0"/>
              <a:t>western Canadian </a:t>
            </a:r>
            <a:r>
              <a:rPr lang="en-US" dirty="0"/>
              <a:t>growers than any other non-selective herbicide on the market. Grower satisfaction with the performance in the field has reached new</a:t>
            </a:r>
            <a:br>
              <a:rPr lang="en-US" dirty="0"/>
            </a:br>
            <a:r>
              <a:rPr lang="en-US" dirty="0"/>
              <a:t>heights - 99% of growers who used Roundup </a:t>
            </a:r>
            <a:r>
              <a:rPr lang="en-US" i="1" dirty="0" err="1">
                <a:solidFill>
                  <a:srgbClr val="FF0000"/>
                </a:solidFill>
              </a:rPr>
              <a:t>WeatherMAX</a:t>
            </a:r>
            <a:r>
              <a:rPr lang="en-US" dirty="0"/>
              <a:t> were satisfied with their experience</a:t>
            </a:r>
            <a:r>
              <a:rPr lang="en-US" dirty="0" smtClean="0"/>
              <a:t>.” 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15067" y="5531569"/>
            <a:ext cx="70891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*</a:t>
            </a:r>
            <a:r>
              <a:rPr lang="en-US" sz="2800" dirty="0" err="1" smtClean="0"/>
              <a:t>www.highbeam.com</a:t>
            </a:r>
            <a:r>
              <a:rPr lang="en-US" sz="2800" dirty="0"/>
              <a:t>/doc/1P2-13686824.</a:t>
            </a:r>
            <a:r>
              <a:rPr lang="en-US" sz="2800" dirty="0" smtClean="0"/>
              <a:t>html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JANUARY </a:t>
            </a:r>
            <a:r>
              <a:rPr lang="en-US" sz="2800" dirty="0">
                <a:solidFill>
                  <a:srgbClr val="FF0000"/>
                </a:solidFill>
              </a:rPr>
              <a:t>3, 2005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Autofit/>
          </a:bodyPr>
          <a:lstStyle/>
          <a:p>
            <a:r>
              <a:rPr lang="en-US" sz="3200" b="1" dirty="0"/>
              <a:t>New Roundup </a:t>
            </a:r>
            <a:r>
              <a:rPr lang="en-US" sz="3200" b="1" dirty="0" err="1"/>
              <a:t>Transorb'R</a:t>
            </a:r>
            <a:r>
              <a:rPr lang="en-US" sz="3200" b="1" dirty="0"/>
              <a:t>' Herbicide </a:t>
            </a:r>
            <a:r>
              <a:rPr lang="en-US" sz="3200" b="1" dirty="0" smtClean="0"/>
              <a:t>Formulation </a:t>
            </a:r>
            <a:r>
              <a:rPr lang="en-US" sz="3200" b="1" dirty="0"/>
              <a:t>to Hit Retail Shelves in Eastern Canada</a:t>
            </a:r>
            <a:r>
              <a:rPr lang="en-US" sz="3200" b="1" dirty="0" smtClean="0">
                <a:solidFill>
                  <a:srgbClr val="FF0000"/>
                </a:solidFill>
              </a:rPr>
              <a:t>*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960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nemia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63" r="-25763"/>
          <a:stretch>
            <a:fillRect/>
          </a:stretch>
        </p:blipFill>
        <p:spPr>
          <a:xfrm>
            <a:off x="-1699082" y="-30156"/>
            <a:ext cx="11970588" cy="6583362"/>
          </a:xfrm>
        </p:spPr>
      </p:pic>
      <p:sp>
        <p:nvSpPr>
          <p:cNvPr id="5" name="TextBox 4"/>
          <p:cNvSpPr txBox="1"/>
          <p:nvPr/>
        </p:nvSpPr>
        <p:spPr>
          <a:xfrm>
            <a:off x="673100" y="6063740"/>
            <a:ext cx="817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Plot produced in collaboration with Dr. Nancy Swanson from US Government data</a:t>
            </a:r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6167880" y="978828"/>
            <a:ext cx="1623310" cy="4720421"/>
          </a:xfrm>
          <a:custGeom>
            <a:avLst/>
            <a:gdLst>
              <a:gd name="connsiteX0" fmla="*/ 842520 w 1623310"/>
              <a:gd name="connsiteY0" fmla="*/ 71039 h 4720421"/>
              <a:gd name="connsiteX1" fmla="*/ 29720 w 1623310"/>
              <a:gd name="connsiteY1" fmla="*/ 663705 h 4720421"/>
              <a:gd name="connsiteX2" fmla="*/ 182120 w 1623310"/>
              <a:gd name="connsiteY2" fmla="*/ 2898905 h 4720421"/>
              <a:gd name="connsiteX3" fmla="*/ 232920 w 1623310"/>
              <a:gd name="connsiteY3" fmla="*/ 4422905 h 4720421"/>
              <a:gd name="connsiteX4" fmla="*/ 1519853 w 1623310"/>
              <a:gd name="connsiteY4" fmla="*/ 4405972 h 4720421"/>
              <a:gd name="connsiteX5" fmla="*/ 1485987 w 1623310"/>
              <a:gd name="connsiteY5" fmla="*/ 1154772 h 4720421"/>
              <a:gd name="connsiteX6" fmla="*/ 1011853 w 1623310"/>
              <a:gd name="connsiteY6" fmla="*/ 104905 h 4720421"/>
              <a:gd name="connsiteX7" fmla="*/ 791720 w 1623310"/>
              <a:gd name="connsiteY7" fmla="*/ 37172 h 4720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3310" h="4720421">
                <a:moveTo>
                  <a:pt x="842520" y="71039"/>
                </a:moveTo>
                <a:cubicBezTo>
                  <a:pt x="491153" y="131716"/>
                  <a:pt x="139787" y="192394"/>
                  <a:pt x="29720" y="663705"/>
                </a:cubicBezTo>
                <a:cubicBezTo>
                  <a:pt x="-80347" y="1135016"/>
                  <a:pt x="148253" y="2272372"/>
                  <a:pt x="182120" y="2898905"/>
                </a:cubicBezTo>
                <a:cubicBezTo>
                  <a:pt x="215987" y="3525438"/>
                  <a:pt x="9964" y="4171727"/>
                  <a:pt x="232920" y="4422905"/>
                </a:cubicBezTo>
                <a:cubicBezTo>
                  <a:pt x="455875" y="4674083"/>
                  <a:pt x="1311009" y="4950661"/>
                  <a:pt x="1519853" y="4405972"/>
                </a:cubicBezTo>
                <a:cubicBezTo>
                  <a:pt x="1728697" y="3861283"/>
                  <a:pt x="1570654" y="1871617"/>
                  <a:pt x="1485987" y="1154772"/>
                </a:cubicBezTo>
                <a:cubicBezTo>
                  <a:pt x="1401320" y="437928"/>
                  <a:pt x="1127564" y="291172"/>
                  <a:pt x="1011853" y="104905"/>
                </a:cubicBezTo>
                <a:cubicBezTo>
                  <a:pt x="896142" y="-81362"/>
                  <a:pt x="791720" y="37172"/>
                  <a:pt x="791720" y="37172"/>
                </a:cubicBezTo>
              </a:path>
            </a:pathLst>
          </a:cu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9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This Detoxification Scheme is Essential in Red Blood Cells</a:t>
            </a:r>
            <a:endParaRPr lang="en-US" b="1" dirty="0"/>
          </a:p>
        </p:txBody>
      </p:sp>
      <p:pic>
        <p:nvPicPr>
          <p:cNvPr id="4" name="Content Placeholder 3" descr="G6P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27" r="-36727"/>
          <a:stretch>
            <a:fillRect/>
          </a:stretch>
        </p:blipFill>
        <p:spPr>
          <a:xfrm>
            <a:off x="-198680" y="1290642"/>
            <a:ext cx="9630547" cy="5296430"/>
          </a:xfrm>
        </p:spPr>
      </p:pic>
      <p:sp>
        <p:nvSpPr>
          <p:cNvPr id="5" name="TextBox 4"/>
          <p:cNvSpPr txBox="1"/>
          <p:nvPr/>
        </p:nvSpPr>
        <p:spPr>
          <a:xfrm>
            <a:off x="965199" y="5032401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Depends on selenium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17599" y="1561070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Inhibited by glyphosate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4000" y="3542268"/>
            <a:ext cx="1659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Depleted by glyphosate</a:t>
            </a:r>
            <a:endParaRPr lang="en-US" sz="20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94933" y="4047067"/>
            <a:ext cx="626533" cy="59266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73866" y="2015069"/>
            <a:ext cx="1676401" cy="22002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421466" y="5384800"/>
            <a:ext cx="1693334" cy="22013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46335" y="1881147"/>
            <a:ext cx="248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Product of    </a:t>
            </a:r>
            <a:r>
              <a:rPr lang="en-US" sz="2000" b="1" dirty="0" err="1" smtClean="0"/>
              <a:t>shikimate</a:t>
            </a:r>
            <a:r>
              <a:rPr lang="en-US" sz="2000" b="1" dirty="0" smtClean="0"/>
              <a:t> pathway</a:t>
            </a:r>
            <a:endParaRPr lang="en-US" sz="20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925735" y="2589033"/>
            <a:ext cx="762000" cy="4759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93934" y="3439020"/>
            <a:ext cx="248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Induced by excess folic acid</a:t>
            </a:r>
            <a:endParaRPr lang="en-US" sz="20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47934" y="4099310"/>
            <a:ext cx="762000" cy="4759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724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81195" y="2668511"/>
            <a:ext cx="37817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Introduction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26639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This Detoxification Scheme is Essential in Red Blood Cells</a:t>
            </a:r>
            <a:endParaRPr lang="en-US" b="1" dirty="0"/>
          </a:p>
        </p:txBody>
      </p:sp>
      <p:pic>
        <p:nvPicPr>
          <p:cNvPr id="4" name="Content Placeholder 3" descr="G6P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27" r="-36727"/>
          <a:stretch>
            <a:fillRect/>
          </a:stretch>
        </p:blipFill>
        <p:spPr>
          <a:xfrm>
            <a:off x="-198680" y="1290642"/>
            <a:ext cx="9630547" cy="5296430"/>
          </a:xfrm>
        </p:spPr>
      </p:pic>
      <p:sp>
        <p:nvSpPr>
          <p:cNvPr id="5" name="TextBox 4"/>
          <p:cNvSpPr txBox="1"/>
          <p:nvPr/>
        </p:nvSpPr>
        <p:spPr>
          <a:xfrm>
            <a:off x="965199" y="5032401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Depends on selenium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17599" y="1561070"/>
            <a:ext cx="1456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Inhibited by glyphosate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4000" y="3542268"/>
            <a:ext cx="1659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Depleted by glyphosate</a:t>
            </a:r>
            <a:endParaRPr lang="en-US" sz="2000" b="1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794933" y="4047067"/>
            <a:ext cx="626533" cy="59266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73866" y="2015069"/>
            <a:ext cx="1676401" cy="22002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2421466" y="5384800"/>
            <a:ext cx="1693334" cy="22013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46335" y="1881147"/>
            <a:ext cx="248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Product of    </a:t>
            </a:r>
            <a:r>
              <a:rPr lang="en-US" sz="2000" b="1" dirty="0" err="1" smtClean="0"/>
              <a:t>shikimate</a:t>
            </a:r>
            <a:r>
              <a:rPr lang="en-US" sz="2000" b="1" dirty="0" smtClean="0"/>
              <a:t> pathway</a:t>
            </a:r>
            <a:endParaRPr lang="en-US" sz="20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925735" y="2589033"/>
            <a:ext cx="762000" cy="4759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93934" y="3439020"/>
            <a:ext cx="248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Induced by excess folic acid</a:t>
            </a:r>
            <a:endParaRPr lang="en-US" sz="2000" b="1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47934" y="4099310"/>
            <a:ext cx="762000" cy="47590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457200" y="2015069"/>
            <a:ext cx="8229600" cy="1629469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G6PD Deficiency Leads to Hemolysis and Anemia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1955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015069"/>
            <a:ext cx="8229600" cy="1629469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Anemia leads to low oxygen which induces chronic low grade encephalopathy linked to autism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50999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encephalopath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251" b="-19251"/>
          <a:stretch>
            <a:fillRect/>
          </a:stretch>
        </p:blipFill>
        <p:spPr>
          <a:xfrm>
            <a:off x="457200" y="864892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91346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Oxalate, Iron and Autism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417638"/>
            <a:ext cx="89408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Agricultural workers exposed to glyphosate suffer from high rate of kidney failure due to tubular interstitial diseases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pPr lvl="1"/>
            <a:r>
              <a:rPr lang="en-US" dirty="0" smtClean="0"/>
              <a:t>Tubules depend on transferrin to supply iron</a:t>
            </a:r>
          </a:p>
          <a:p>
            <a:pPr lvl="1"/>
            <a:r>
              <a:rPr lang="en-US" dirty="0" smtClean="0"/>
              <a:t>Oxalate interferes with transferrin iron delivery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</a:p>
          <a:p>
            <a:r>
              <a:rPr lang="en-US" dirty="0" smtClean="0"/>
              <a:t>Autistic children also have intractable iron deficiency</a:t>
            </a:r>
          </a:p>
          <a:p>
            <a:r>
              <a:rPr lang="en-US" dirty="0" smtClean="0"/>
              <a:t>Child with defective gene for transferrin receptor had developmental delay and intractable seizures</a:t>
            </a:r>
            <a:r>
              <a:rPr lang="en-US" dirty="0" smtClean="0">
                <a:solidFill>
                  <a:srgbClr val="FF0000"/>
                </a:solidFill>
              </a:rPr>
              <a:t>***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3867" y="5655733"/>
            <a:ext cx="751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C </a:t>
            </a:r>
            <a:r>
              <a:rPr lang="tr-TR" sz="2000" dirty="0" err="1"/>
              <a:t>Jayasumana</a:t>
            </a:r>
            <a:r>
              <a:rPr lang="tr-TR" sz="2000" dirty="0"/>
              <a:t> </a:t>
            </a:r>
            <a:r>
              <a:rPr lang="en-US" sz="2000" dirty="0"/>
              <a:t>et al., Int. J. Environ. Res. Public Health 2014</a:t>
            </a:r>
          </a:p>
          <a:p>
            <a:pPr algn="r"/>
            <a:r>
              <a:rPr lang="fr-FR" sz="2000" dirty="0">
                <a:solidFill>
                  <a:srgbClr val="FF0000"/>
                </a:solidFill>
              </a:rPr>
              <a:t>**</a:t>
            </a:r>
            <a:r>
              <a:rPr lang="fr-FR" sz="2000" dirty="0"/>
              <a:t>AN Luck et al., </a:t>
            </a:r>
            <a:r>
              <a:rPr lang="fr-FR" sz="2000" dirty="0" err="1"/>
              <a:t>Biochemistry</a:t>
            </a:r>
            <a:r>
              <a:rPr lang="fr-FR" sz="2000" dirty="0"/>
              <a:t>. 2013 </a:t>
            </a:r>
            <a:r>
              <a:rPr lang="fr-FR" sz="2000" dirty="0" err="1"/>
              <a:t>November</a:t>
            </a:r>
            <a:r>
              <a:rPr lang="fr-FR" sz="2000" dirty="0"/>
              <a:t> 19; 52(46)</a:t>
            </a:r>
          </a:p>
          <a:p>
            <a:pPr algn="r"/>
            <a:r>
              <a:rPr lang="en-US" sz="2000" dirty="0">
                <a:solidFill>
                  <a:srgbClr val="FF0000"/>
                </a:solidFill>
              </a:rPr>
              <a:t>***</a:t>
            </a:r>
            <a:r>
              <a:rPr lang="en-US" sz="2000" dirty="0" err="1"/>
              <a:t>Stockler</a:t>
            </a:r>
            <a:r>
              <a:rPr lang="en-US" sz="2000" dirty="0"/>
              <a:t> et al. </a:t>
            </a:r>
            <a:r>
              <a:rPr lang="en-US" sz="2000" dirty="0" err="1"/>
              <a:t>Orphanet</a:t>
            </a:r>
            <a:r>
              <a:rPr lang="en-US" sz="2000" dirty="0"/>
              <a:t> Journal of Rare Diseases 2014, 9:141</a:t>
            </a:r>
            <a:r>
              <a:rPr lang="en-US" sz="2000" dirty="0" smtClean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380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Autistic Children are Sensitive</a:t>
            </a:r>
            <a:br>
              <a:rPr lang="en-US" b="1" dirty="0" smtClean="0"/>
            </a:br>
            <a:r>
              <a:rPr lang="en-US" b="1" dirty="0" smtClean="0"/>
              <a:t> to Iron Overload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transferrin_autis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36" r="-8336"/>
          <a:stretch>
            <a:fillRect/>
          </a:stretch>
        </p:blipFill>
        <p:spPr>
          <a:xfrm>
            <a:off x="-812800" y="1417638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625599" y="6246967"/>
            <a:ext cx="6886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/>
              <a:t>A </a:t>
            </a:r>
            <a:r>
              <a:rPr lang="en-US" sz="2400" dirty="0" err="1" smtClean="0"/>
              <a:t>Chauhan</a:t>
            </a:r>
            <a:r>
              <a:rPr lang="en-US" sz="2400" dirty="0" smtClean="0"/>
              <a:t> et al., </a:t>
            </a:r>
            <a:r>
              <a:rPr lang="en-US" sz="2400" dirty="0"/>
              <a:t>Life </a:t>
            </a:r>
            <a:r>
              <a:rPr lang="en-US" sz="2400" dirty="0" smtClean="0"/>
              <a:t>Sciences 2004;  75: </a:t>
            </a:r>
            <a:r>
              <a:rPr lang="en-US" sz="2400" dirty="0"/>
              <a:t>2539–2549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10665" y="2218269"/>
            <a:ext cx="3979333" cy="2760131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Children with autism have low levels of transferrin, which protects from oxidative damage due to free iron in the cells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889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Oxalobacter</a:t>
            </a:r>
            <a:r>
              <a:rPr lang="en-US" b="1" dirty="0" smtClean="0"/>
              <a:t> Probiotics?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729" y="141763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i="1" dirty="0" err="1" smtClean="0"/>
              <a:t>Oxalobacter</a:t>
            </a:r>
            <a:r>
              <a:rPr lang="en-US" dirty="0" smtClean="0"/>
              <a:t> </a:t>
            </a:r>
            <a:r>
              <a:rPr lang="en-US" i="1" dirty="0" err="1" smtClean="0"/>
              <a:t>formigenes</a:t>
            </a:r>
            <a:r>
              <a:rPr lang="en-US" dirty="0" smtClean="0"/>
              <a:t> thrive on oxalate and are probably the main gut microbe responsible for its clearance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naerobic bacterium present in the colon</a:t>
            </a:r>
          </a:p>
          <a:p>
            <a:pPr lvl="1"/>
            <a:r>
              <a:rPr lang="en-US" dirty="0" smtClean="0"/>
              <a:t>They are harmed by antibiotics (and glyphosate?)</a:t>
            </a:r>
          </a:p>
          <a:p>
            <a:pPr lvl="1"/>
            <a:r>
              <a:rPr lang="en-US" dirty="0" err="1" smtClean="0"/>
              <a:t>Oxalobacter</a:t>
            </a:r>
            <a:r>
              <a:rPr lang="en-US" dirty="0" smtClean="0"/>
              <a:t> levels are inversely related to kidney stones</a:t>
            </a:r>
          </a:p>
          <a:p>
            <a:pPr lvl="1"/>
            <a:r>
              <a:rPr lang="en-US" dirty="0" smtClean="0"/>
              <a:t>Oxalate metabolism depends on manganese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</a:p>
          <a:p>
            <a:r>
              <a:rPr lang="en-US" dirty="0" smtClean="0"/>
              <a:t>Probiotic administration may be therapeutic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2343" y="5712768"/>
            <a:ext cx="774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 </a:t>
            </a:r>
            <a:r>
              <a:rPr lang="en-US" sz="2400" dirty="0"/>
              <a:t>CS Stewart et al., FEMS Microbiology Letters 2004;230:1-7.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8729" y="6145621"/>
            <a:ext cx="8573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**</a:t>
            </a:r>
            <a:r>
              <a:rPr lang="it-IT" sz="2400" dirty="0" smtClean="0"/>
              <a:t>VJ </a:t>
            </a:r>
            <a:r>
              <a:rPr lang="it-IT" sz="2400" dirty="0"/>
              <a:t>Just et al., </a:t>
            </a:r>
            <a:r>
              <a:rPr lang="it-IT" sz="2400" dirty="0" err="1"/>
              <a:t>Biochemical</a:t>
            </a:r>
            <a:r>
              <a:rPr lang="it-IT" sz="2400" dirty="0"/>
              <a:t> Journal </a:t>
            </a:r>
            <a:r>
              <a:rPr lang="it-IT" sz="2400" dirty="0" err="1"/>
              <a:t>Nov</a:t>
            </a:r>
            <a:r>
              <a:rPr lang="it-IT" sz="2400" dirty="0"/>
              <a:t> 01, 2007, 407 (3) 397-406;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76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Recapitulation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Serum oxalate </a:t>
            </a:r>
            <a:r>
              <a:rPr lang="en-US" dirty="0"/>
              <a:t>is elevated in association with autism</a:t>
            </a:r>
          </a:p>
          <a:p>
            <a:r>
              <a:rPr lang="en-US" dirty="0"/>
              <a:t>Oxalate can cause crystals to form in tissues which is very </a:t>
            </a:r>
            <a:r>
              <a:rPr lang="en-US" dirty="0" smtClean="0"/>
              <a:t>damaging (especially in brain)</a:t>
            </a:r>
            <a:endParaRPr lang="en-US" dirty="0"/>
          </a:p>
          <a:p>
            <a:r>
              <a:rPr lang="en-US" dirty="0"/>
              <a:t>Monsanto has patents on oxalate as an additive to enhance toxicity to plants</a:t>
            </a:r>
          </a:p>
          <a:p>
            <a:r>
              <a:rPr lang="en-US" dirty="0"/>
              <a:t>Oxalate can work synergistically with </a:t>
            </a:r>
            <a:r>
              <a:rPr lang="en-US" dirty="0" smtClean="0"/>
              <a:t>glyphosate </a:t>
            </a:r>
            <a:r>
              <a:rPr lang="en-US" dirty="0"/>
              <a:t>to cause essential iron deficiency</a:t>
            </a:r>
          </a:p>
          <a:p>
            <a:r>
              <a:rPr lang="en-US" dirty="0"/>
              <a:t>Anemia can lead to low oxygen supply </a:t>
            </a:r>
            <a:r>
              <a:rPr lang="en-US" dirty="0" smtClean="0"/>
              <a:t>and encephalopathy (linked to autism)</a:t>
            </a:r>
          </a:p>
          <a:p>
            <a:r>
              <a:rPr lang="en-US" dirty="0" smtClean="0"/>
              <a:t>Oxalate interferes with delivery of iron to the tissues, and </a:t>
            </a:r>
            <a:r>
              <a:rPr lang="en-US" dirty="0" smtClean="0"/>
              <a:t>impaired </a:t>
            </a:r>
            <a:r>
              <a:rPr lang="en-US" dirty="0" smtClean="0"/>
              <a:t>transferrin receptors are linked to autism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833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11402" y="2232027"/>
            <a:ext cx="5721263" cy="175432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Glyphosate and 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Sulfur Homeostasis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273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 Novel Theory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Nitrate and sulfate are produced in the blood and carefully regulated to maintain proper blood viscosity</a:t>
            </a:r>
          </a:p>
          <a:p>
            <a:r>
              <a:rPr lang="en-US" dirty="0" smtClean="0"/>
              <a:t>The sulfate is also used to make </a:t>
            </a:r>
            <a:r>
              <a:rPr lang="en-US" dirty="0" err="1" smtClean="0"/>
              <a:t>heparan</a:t>
            </a:r>
            <a:r>
              <a:rPr lang="en-US" dirty="0" smtClean="0"/>
              <a:t> sulfate, which is taken up by lysosomes to help buffer their acidic pH</a:t>
            </a:r>
          </a:p>
          <a:p>
            <a:r>
              <a:rPr lang="en-US" dirty="0" smtClean="0"/>
              <a:t>Sulfate synthesis is disturbed by glyphosate</a:t>
            </a:r>
          </a:p>
          <a:p>
            <a:r>
              <a:rPr lang="en-US" dirty="0" smtClean="0"/>
              <a:t>The body has back-up systems that substitute oxalate, </a:t>
            </a:r>
            <a:r>
              <a:rPr lang="en-US" dirty="0" err="1" smtClean="0"/>
              <a:t>urate</a:t>
            </a:r>
            <a:r>
              <a:rPr lang="en-US" dirty="0" smtClean="0"/>
              <a:t>, and possibly citrate for sulfate but these can lead to nasty problems due to crystallization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38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Novel Theory, Part II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inflammatory response is a mechanism to renew sulfate supplies to the blood </a:t>
            </a:r>
          </a:p>
          <a:p>
            <a:r>
              <a:rPr lang="en-US" dirty="0"/>
              <a:t>This response is triggered by </a:t>
            </a:r>
            <a:r>
              <a:rPr lang="en-US" dirty="0" err="1"/>
              <a:t>urate</a:t>
            </a:r>
            <a:r>
              <a:rPr lang="en-US" dirty="0"/>
              <a:t> </a:t>
            </a:r>
            <a:r>
              <a:rPr lang="en-US" dirty="0" smtClean="0"/>
              <a:t>crystals</a:t>
            </a:r>
          </a:p>
          <a:p>
            <a:r>
              <a:rPr lang="en-US" dirty="0" smtClean="0"/>
              <a:t>Hydrogen sulfide gas is produced from cysteine and </a:t>
            </a:r>
            <a:r>
              <a:rPr lang="en-US" dirty="0" err="1" smtClean="0"/>
              <a:t>homocysteine</a:t>
            </a:r>
            <a:endParaRPr lang="en-US" dirty="0" smtClean="0"/>
          </a:p>
          <a:p>
            <a:r>
              <a:rPr lang="en-US" dirty="0" smtClean="0"/>
              <a:t>Superoxide is needed to oxidize hydrogen sulfide gas (but it can cause local damage)</a:t>
            </a:r>
          </a:p>
          <a:p>
            <a:r>
              <a:rPr lang="en-US" dirty="0" smtClean="0"/>
              <a:t>ATP is released to energize the sulfate so it can be conjugated to sulfate carriers to make cholesterol sulfate and </a:t>
            </a:r>
            <a:r>
              <a:rPr lang="en-US" dirty="0" err="1" smtClean="0"/>
              <a:t>heparan</a:t>
            </a:r>
            <a:r>
              <a:rPr lang="en-US" dirty="0" smtClean="0"/>
              <a:t> sulfate and others</a:t>
            </a:r>
          </a:p>
        </p:txBody>
      </p:sp>
    </p:spTree>
    <p:extLst>
      <p:ext uri="{BB962C8B-B14F-4D97-AF65-F5344CB8AC3E}">
        <p14:creationId xmlns:p14="http://schemas.microsoft.com/office/powerpoint/2010/main" val="1615223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 Health Status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76902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US makes up 5% of the world’s population but consumes more than 50% of the world’s pharmaceutical drugs</a:t>
            </a:r>
          </a:p>
          <a:p>
            <a:r>
              <a:rPr lang="en-US" dirty="0" smtClean="0"/>
              <a:t>We spend more on health care than Japan, France, China, UK, Italy, Canada, Brazil, Spain, and Australia, </a:t>
            </a:r>
            <a:r>
              <a:rPr lang="en-US" i="1" dirty="0" smtClean="0">
                <a:solidFill>
                  <a:srgbClr val="FF0000"/>
                </a:solidFill>
              </a:rPr>
              <a:t>combined </a:t>
            </a:r>
          </a:p>
          <a:p>
            <a:r>
              <a:rPr lang="en-US" dirty="0" smtClean="0"/>
              <a:t>US ranks last or near last among developed</a:t>
            </a:r>
            <a:r>
              <a:rPr lang="en-US" i="1" dirty="0" smtClean="0"/>
              <a:t> </a:t>
            </a:r>
            <a:r>
              <a:rPr lang="en-US" dirty="0" smtClean="0"/>
              <a:t>nations on infant mortality and life expectancy</a:t>
            </a:r>
          </a:p>
          <a:p>
            <a:r>
              <a:rPr lang="en-US" dirty="0" smtClean="0"/>
              <a:t>We also suffer from more chronic illnesses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We consume 25% of the world supply of glyphosate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927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xalat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4228357" y="1157915"/>
            <a:ext cx="3953349" cy="2174189"/>
          </a:xfrm>
        </p:spPr>
      </p:pic>
      <p:pic>
        <p:nvPicPr>
          <p:cNvPr id="5" name="Picture 4" descr="Sodium_citra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7915"/>
            <a:ext cx="4041685" cy="1861838"/>
          </a:xfrm>
          <a:prstGeom prst="rect">
            <a:avLst/>
          </a:prstGeom>
        </p:spPr>
      </p:pic>
      <p:pic>
        <p:nvPicPr>
          <p:cNvPr id="6" name="Picture 5" descr="magnesium_sulfa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27" y="3585381"/>
            <a:ext cx="2292674" cy="1985962"/>
          </a:xfrm>
          <a:prstGeom prst="rect">
            <a:avLst/>
          </a:prstGeom>
        </p:spPr>
      </p:pic>
      <p:pic>
        <p:nvPicPr>
          <p:cNvPr id="7" name="Picture 6" descr="ura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54138"/>
            <a:ext cx="3340100" cy="2438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48592" y="5730873"/>
            <a:ext cx="893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Urate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819203" y="5340510"/>
            <a:ext cx="105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Sulfate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439089" y="2562013"/>
            <a:ext cx="155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Oxalic Acid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332476" y="2526819"/>
            <a:ext cx="1033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Citrate</a:t>
            </a:r>
            <a:endParaRPr lang="en-US" sz="2400" dirty="0"/>
          </a:p>
        </p:txBody>
      </p:sp>
      <p:pic>
        <p:nvPicPr>
          <p:cNvPr id="2" name="Picture 1" descr="acetate-ani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209" y="3023678"/>
            <a:ext cx="2192348" cy="18165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81278" y="4609362"/>
            <a:ext cx="1152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Acetate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9338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Oxaloacetate is a precursor</a:t>
            </a:r>
            <a:br>
              <a:rPr lang="en-US" b="1" dirty="0" smtClean="0"/>
            </a:br>
            <a:r>
              <a:rPr lang="en-US" b="1" dirty="0" smtClean="0"/>
              <a:t> to five amino acids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14956" y="1589686"/>
            <a:ext cx="183956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Oxaloacetate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954314" y="2471179"/>
            <a:ext cx="140630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Aspartate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03844" y="3557356"/>
            <a:ext cx="157732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Asparagine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144963" y="3557356"/>
            <a:ext cx="164585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Methionine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354610" y="3557356"/>
            <a:ext cx="95921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Lysine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877620" y="3557356"/>
            <a:ext cx="146626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Threonine</a:t>
            </a:r>
            <a:endParaRPr lang="en-US" sz="2400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25450" y="4688453"/>
            <a:ext cx="8229600" cy="1661548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Aspartate aminotransferase has several highly conserved </a:t>
            </a:r>
            <a:r>
              <a:rPr lang="en-US" sz="2800" dirty="0" err="1" smtClean="0"/>
              <a:t>glycines</a:t>
            </a:r>
            <a:r>
              <a:rPr lang="en-US" sz="2800" dirty="0" smtClean="0"/>
              <a:t> that are essential for its function</a:t>
            </a:r>
            <a:r>
              <a:rPr lang="en-US" sz="2800" dirty="0" smtClean="0">
                <a:solidFill>
                  <a:srgbClr val="FF0000"/>
                </a:solidFill>
              </a:rPr>
              <a:t>*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4724400" y="2051351"/>
            <a:ext cx="0" cy="43784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067300" y="2932844"/>
            <a:ext cx="2387600" cy="62451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663700" y="2932844"/>
            <a:ext cx="2590800" cy="62451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967890" y="2932844"/>
            <a:ext cx="572360" cy="62451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9" idx="0"/>
          </p:cNvCxnSpPr>
          <p:nvPr/>
        </p:nvCxnSpPr>
        <p:spPr>
          <a:xfrm>
            <a:off x="4790816" y="2932844"/>
            <a:ext cx="1043403" cy="62451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834219" y="2252134"/>
            <a:ext cx="159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Glyphosate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807748" y="2102151"/>
            <a:ext cx="1063140" cy="380816"/>
            <a:chOff x="4807748" y="2102151"/>
            <a:chExt cx="1063140" cy="380816"/>
          </a:xfrm>
        </p:grpSpPr>
        <p:cxnSp>
          <p:nvCxnSpPr>
            <p:cNvPr id="37" name="Straight Connector 36"/>
            <p:cNvCxnSpPr/>
            <p:nvPr/>
          </p:nvCxnSpPr>
          <p:spPr>
            <a:xfrm flipH="1" flipV="1">
              <a:off x="4807748" y="2252134"/>
              <a:ext cx="1063140" cy="23083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4807748" y="2102151"/>
              <a:ext cx="0" cy="29179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1742250" y="2102151"/>
            <a:ext cx="280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Aspartate aminotransferase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1185333" y="6350001"/>
            <a:ext cx="6772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C.J. Jeffrey et al., Protein Science 1998:71380-1387. </a:t>
            </a:r>
          </a:p>
        </p:txBody>
      </p:sp>
    </p:spTree>
    <p:extLst>
      <p:ext uri="{BB962C8B-B14F-4D97-AF65-F5344CB8AC3E}">
        <p14:creationId xmlns:p14="http://schemas.microsoft.com/office/powerpoint/2010/main" val="240461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Deficiencies lead to </a:t>
            </a:r>
            <a:r>
              <a:rPr lang="mr-IN" sz="5400" b="1" dirty="0" smtClean="0"/>
              <a:t>…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b="1" dirty="0"/>
              <a:t>Aspartate: </a:t>
            </a:r>
            <a:r>
              <a:rPr lang="en-US" dirty="0"/>
              <a:t>chronic fatigue, reduced stamina, depression, ammonia toxicity.</a:t>
            </a:r>
          </a:p>
          <a:p>
            <a:r>
              <a:rPr lang="en-US" b="1" dirty="0"/>
              <a:t>Asparagine: </a:t>
            </a:r>
            <a:r>
              <a:rPr lang="en-US" dirty="0"/>
              <a:t>confusion, headaches, depression, irritability, psychosis </a:t>
            </a:r>
            <a:endParaRPr lang="en-US" dirty="0" smtClean="0"/>
          </a:p>
          <a:p>
            <a:r>
              <a:rPr lang="en-US" b="1" dirty="0" smtClean="0"/>
              <a:t>Lysine</a:t>
            </a:r>
            <a:r>
              <a:rPr lang="en-US" b="1" dirty="0"/>
              <a:t>: </a:t>
            </a:r>
            <a:r>
              <a:rPr lang="en-US" dirty="0"/>
              <a:t>anemia, apathy, depression, edema, fatigue, hair loss, loss of concentration, infertility, irritability, lethargy and weakness, muscle loss, stomach ulcers</a:t>
            </a:r>
          </a:p>
          <a:p>
            <a:r>
              <a:rPr lang="en-US" b="1" dirty="0"/>
              <a:t>Methionine: </a:t>
            </a:r>
            <a:r>
              <a:rPr lang="en-US" dirty="0"/>
              <a:t>apathy, edema, lethargy, liver damage, muscle loss, fat loss, weakness, slowed growth</a:t>
            </a:r>
          </a:p>
          <a:p>
            <a:r>
              <a:rPr lang="en-US" b="1" dirty="0"/>
              <a:t>Threonine: </a:t>
            </a:r>
            <a:r>
              <a:rPr lang="en-US" dirty="0"/>
              <a:t>emotional agitation, confusion, digestive difficulties, fatty liver.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24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9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Conserved </a:t>
            </a:r>
            <a:r>
              <a:rPr lang="en-US" b="1" dirty="0" err="1" smtClean="0"/>
              <a:t>Glycines</a:t>
            </a:r>
            <a:r>
              <a:rPr lang="en-US" b="1" dirty="0" smtClean="0"/>
              <a:t> in Important Sulfur-processing Enzymes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147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sulfotransferases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pPr lvl="1"/>
            <a:r>
              <a:rPr lang="en-US" smtClean="0"/>
              <a:t>GxxGxxG </a:t>
            </a:r>
            <a:r>
              <a:rPr lang="en-US" dirty="0" smtClean="0"/>
              <a:t>motif required for binding PAPS </a:t>
            </a:r>
          </a:p>
          <a:p>
            <a:r>
              <a:rPr lang="en-US" dirty="0" smtClean="0"/>
              <a:t>Sulfite oxidase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</a:p>
          <a:p>
            <a:pPr lvl="1"/>
            <a:r>
              <a:rPr lang="en-US" dirty="0" smtClean="0"/>
              <a:t>Changing glycine at residue 473 with aspartate destroys enzyme activity </a:t>
            </a:r>
          </a:p>
          <a:p>
            <a:pPr lvl="1"/>
            <a:r>
              <a:rPr lang="en-US" dirty="0" smtClean="0"/>
              <a:t>Aspartate has similar properties as glyphosate, being bulky and negatively charged</a:t>
            </a:r>
            <a:endParaRPr lang="en-US" dirty="0"/>
          </a:p>
          <a:p>
            <a:pPr lvl="1"/>
            <a:r>
              <a:rPr lang="en-US" dirty="0" smtClean="0"/>
              <a:t>Defective </a:t>
            </a:r>
            <a:r>
              <a:rPr lang="en-US" dirty="0"/>
              <a:t>SO leads to severe birth defects and neurological problems that usually result in death at an early age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85400" y="5900171"/>
            <a:ext cx="7164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K. Komatsu et al., Biochemical and Biophysical Research Communications </a:t>
            </a:r>
            <a:endParaRPr lang="en-US" dirty="0" smtClean="0"/>
          </a:p>
          <a:p>
            <a:pPr algn="r"/>
            <a:r>
              <a:rPr lang="en-US" dirty="0" smtClean="0"/>
              <a:t>1994;204</a:t>
            </a:r>
            <a:r>
              <a:rPr lang="en-US" dirty="0"/>
              <a:t>(3): 1178-1185.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26485" y="6433986"/>
            <a:ext cx="5879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**</a:t>
            </a:r>
            <a:r>
              <a:rPr lang="en-US" dirty="0" smtClean="0"/>
              <a:t>H.L</a:t>
            </a:r>
            <a:r>
              <a:rPr lang="en-US" dirty="0"/>
              <a:t>. Wilson et al., Biochemistry 2006, 45, 2149-2160 2149.</a:t>
            </a:r>
          </a:p>
        </p:txBody>
      </p:sp>
    </p:spTree>
    <p:extLst>
      <p:ext uri="{BB962C8B-B14F-4D97-AF65-F5344CB8AC3E}">
        <p14:creationId xmlns:p14="http://schemas.microsoft.com/office/powerpoint/2010/main" val="3506946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exposures_increase_sulfat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24" r="-4924"/>
          <a:stretch>
            <a:fillRect/>
          </a:stretch>
        </p:blipFill>
        <p:spPr>
          <a:xfrm>
            <a:off x="-197928" y="1187812"/>
            <a:ext cx="9327853" cy="512996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18"/>
            <a:ext cx="82296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Various Factors that Increase Sulfate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3480" y="1145618"/>
            <a:ext cx="6269827" cy="1323439"/>
          </a:xfrm>
          <a:prstGeom prst="rect">
            <a:avLst/>
          </a:prstGeom>
          <a:solidFill>
            <a:srgbClr val="FFF9A2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An increase of the 35S-sulfate deposit is effected regularly </a:t>
            </a:r>
            <a:r>
              <a:rPr lang="en-US" sz="2000" dirty="0" smtClean="0"/>
              <a:t>by infections</a:t>
            </a:r>
            <a:r>
              <a:rPr lang="en-US" sz="2000" dirty="0"/>
              <a:t>, by injections of toxins and proteins, by </a:t>
            </a:r>
            <a:r>
              <a:rPr lang="en-US" sz="2000" dirty="0" smtClean="0"/>
              <a:t>hypoxemia, dietetic </a:t>
            </a:r>
            <a:r>
              <a:rPr lang="en-US" sz="2000" dirty="0"/>
              <a:t>influence, muscular over-exertion, weather influence </a:t>
            </a:r>
            <a:r>
              <a:rPr lang="en-US" sz="2000" dirty="0" smtClean="0"/>
              <a:t>and increase </a:t>
            </a:r>
            <a:r>
              <a:rPr lang="en-US" sz="2000" dirty="0"/>
              <a:t>of the blood pressure.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01953" y="6146392"/>
            <a:ext cx="5844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SMPS = Sulfated </a:t>
            </a:r>
            <a:r>
              <a:rPr lang="en-US" dirty="0" err="1" smtClean="0"/>
              <a:t>mucopolysaccharides</a:t>
            </a:r>
            <a:r>
              <a:rPr lang="en-US" dirty="0" smtClean="0"/>
              <a:t> = </a:t>
            </a:r>
            <a:r>
              <a:rPr lang="en-US" dirty="0" err="1" smtClean="0"/>
              <a:t>glycosaminoglycans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43723" y="4651728"/>
            <a:ext cx="1286907" cy="923330"/>
          </a:xfrm>
          <a:prstGeom prst="rect">
            <a:avLst/>
          </a:prstGeom>
          <a:solidFill>
            <a:srgbClr val="FFFEAA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Report by</a:t>
            </a:r>
            <a:r>
              <a:rPr lang="de-DE" dirty="0" smtClean="0"/>
              <a:t> Bernhard </a:t>
            </a:r>
            <a:r>
              <a:rPr lang="de-DE" dirty="0" err="1" smtClean="0"/>
              <a:t>Muschlien</a:t>
            </a:r>
            <a:r>
              <a:rPr lang="de-DE" b="1" dirty="0" smtClean="0"/>
              <a:t> </a:t>
            </a:r>
            <a:endParaRPr lang="de-DE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57200" y="6515719"/>
            <a:ext cx="7786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First published in the German language in the SANUM-Post magazine (17/ </a:t>
            </a:r>
            <a:r>
              <a:rPr lang="en-US" b="1" dirty="0" smtClean="0"/>
              <a:t>1991) 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37767" y="2485032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SMPS= Sulfated </a:t>
            </a:r>
            <a:r>
              <a:rPr lang="en-US" b="1" dirty="0" err="1" smtClean="0"/>
              <a:t>mucopolysaccharides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0054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ydrogen_sulf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623" y="1734935"/>
            <a:ext cx="3713530" cy="21441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Inflammation and Hydrogen Sulfide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9694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Enhanced 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S synthesis in multiple inflammatory diseases and conditions</a:t>
            </a:r>
          </a:p>
          <a:p>
            <a:pPr lvl="1">
              <a:spcBef>
                <a:spcPts val="0"/>
              </a:spcBef>
            </a:pPr>
            <a:r>
              <a:rPr lang="en-US" dirty="0"/>
              <a:t>arthritis</a:t>
            </a:r>
          </a:p>
          <a:p>
            <a:pPr lvl="1">
              <a:spcBef>
                <a:spcPts val="0"/>
              </a:spcBef>
            </a:pPr>
            <a:r>
              <a:rPr lang="en-US" dirty="0"/>
              <a:t>acute pancreatitis</a:t>
            </a:r>
          </a:p>
          <a:p>
            <a:pPr lvl="1">
              <a:spcBef>
                <a:spcPts val="0"/>
              </a:spcBef>
            </a:pPr>
            <a:r>
              <a:rPr lang="en-US" dirty="0"/>
              <a:t>sepsis</a:t>
            </a:r>
          </a:p>
          <a:p>
            <a:pPr lvl="1">
              <a:spcBef>
                <a:spcPts val="0"/>
              </a:spcBef>
            </a:pPr>
            <a:r>
              <a:rPr lang="en-US" dirty="0"/>
              <a:t>hemorrhagic shock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Burns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S is synthesized from cysteine and then oxidized to form sulfate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S induces inflammatory response which supplies superoxide needed for sulfate formation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550" y="6275579"/>
            <a:ext cx="8599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M. </a:t>
            </a:r>
            <a:r>
              <a:rPr lang="en-US" dirty="0" err="1" smtClean="0"/>
              <a:t>Nethaji</a:t>
            </a:r>
            <a:r>
              <a:rPr lang="en-US" dirty="0" smtClean="0"/>
              <a:t> et al., International Journal of Rheumatic Diseases 2014 [</a:t>
            </a:r>
            <a:r>
              <a:rPr lang="en-US" dirty="0" err="1" smtClean="0"/>
              <a:t>ePub</a:t>
            </a:r>
            <a:r>
              <a:rPr lang="en-US" dirty="0" smtClean="0"/>
              <a:t> ahead of print]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59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ydrogen_sulfid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623" y="1734935"/>
            <a:ext cx="3713530" cy="21441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5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Inflammation and Hydrogen Sulfide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9694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Enhanced 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S synthesis in multiple inflammatory diseases and conditions</a:t>
            </a:r>
          </a:p>
          <a:p>
            <a:pPr lvl="1">
              <a:spcBef>
                <a:spcPts val="0"/>
              </a:spcBef>
            </a:pPr>
            <a:r>
              <a:rPr lang="en-US" dirty="0"/>
              <a:t>arthritis</a:t>
            </a:r>
          </a:p>
          <a:p>
            <a:pPr lvl="1">
              <a:spcBef>
                <a:spcPts val="0"/>
              </a:spcBef>
            </a:pPr>
            <a:r>
              <a:rPr lang="en-US" dirty="0"/>
              <a:t>acute pancreatitis</a:t>
            </a:r>
          </a:p>
          <a:p>
            <a:pPr lvl="1">
              <a:spcBef>
                <a:spcPts val="0"/>
              </a:spcBef>
            </a:pPr>
            <a:r>
              <a:rPr lang="en-US" dirty="0"/>
              <a:t>sepsis</a:t>
            </a:r>
          </a:p>
          <a:p>
            <a:pPr lvl="1">
              <a:spcBef>
                <a:spcPts val="0"/>
              </a:spcBef>
            </a:pPr>
            <a:r>
              <a:rPr lang="en-US" dirty="0"/>
              <a:t>hemorrhagic shock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Burns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S is synthesized from cysteine and then oxidized to form sulfate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S induces inflammatory response which supplies superoxide needed for sulfate formation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3550" y="6275579"/>
            <a:ext cx="8599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M. </a:t>
            </a:r>
            <a:r>
              <a:rPr lang="en-US" dirty="0" err="1" smtClean="0"/>
              <a:t>Nethaji</a:t>
            </a:r>
            <a:r>
              <a:rPr lang="en-US" dirty="0" smtClean="0"/>
              <a:t> et al., International Journal of Rheumatic Diseases 2014 [</a:t>
            </a:r>
            <a:r>
              <a:rPr lang="en-US" dirty="0" err="1" smtClean="0"/>
              <a:t>ePub</a:t>
            </a:r>
            <a:r>
              <a:rPr lang="en-US" dirty="0" smtClean="0"/>
              <a:t> ahead of print]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3371" y="2199721"/>
            <a:ext cx="6836769" cy="2308324"/>
          </a:xfrm>
          <a:prstGeom prst="rect">
            <a:avLst/>
          </a:prstGeom>
          <a:solidFill>
            <a:srgbClr val="FFF68D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Is this a mechanism to renew sulfate supplies to the vasculature?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87487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Sulfate Reducing Microbes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Desulfovibrio</a:t>
            </a:r>
            <a:r>
              <a:rPr lang="en-US" dirty="0" smtClean="0"/>
              <a:t> is a microbe in the colon that reduces sulfate to hydrogen sulfide gas</a:t>
            </a:r>
          </a:p>
          <a:p>
            <a:pPr lvl="1"/>
            <a:r>
              <a:rPr lang="en-US" dirty="0" err="1" smtClean="0"/>
              <a:t>Desulfovibrio</a:t>
            </a:r>
            <a:r>
              <a:rPr lang="en-US" dirty="0" smtClean="0"/>
              <a:t> overgrowth is linked to autism</a:t>
            </a:r>
          </a:p>
          <a:p>
            <a:r>
              <a:rPr lang="en-US" dirty="0" smtClean="0"/>
              <a:t>Hydrogen sulfide travels like a ghost across all tissues</a:t>
            </a:r>
          </a:p>
          <a:p>
            <a:pPr lvl="1"/>
            <a:r>
              <a:rPr lang="en-US" dirty="0" smtClean="0"/>
              <a:t>It can travel by diffusion from the colon to the spinal column, the pancreas, the liver, etc.</a:t>
            </a:r>
          </a:p>
          <a:p>
            <a:pPr lvl="1"/>
            <a:r>
              <a:rPr lang="en-US" dirty="0" smtClean="0"/>
              <a:t>It can be oxidized to form sulfate at the destination site</a:t>
            </a:r>
          </a:p>
        </p:txBody>
      </p:sp>
    </p:spTree>
    <p:extLst>
      <p:ext uri="{BB962C8B-B14F-4D97-AF65-F5344CB8AC3E}">
        <p14:creationId xmlns:p14="http://schemas.microsoft.com/office/powerpoint/2010/main" val="3058891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Sulfate Reducing Microbes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Desulfovibrio</a:t>
            </a:r>
            <a:r>
              <a:rPr lang="en-US" dirty="0" smtClean="0"/>
              <a:t> is a microbe in the colon that reduces sulfate to hydrogen sulfide gas</a:t>
            </a:r>
          </a:p>
          <a:p>
            <a:pPr lvl="1"/>
            <a:r>
              <a:rPr lang="en-US" dirty="0" err="1" smtClean="0"/>
              <a:t>Desulfovibrio</a:t>
            </a:r>
            <a:r>
              <a:rPr lang="en-US" dirty="0" smtClean="0"/>
              <a:t> overgrowth is linked to autism</a:t>
            </a:r>
          </a:p>
          <a:p>
            <a:r>
              <a:rPr lang="en-US" dirty="0" smtClean="0"/>
              <a:t>Hydrogen sulfide travels like a ghost across all tissues</a:t>
            </a:r>
          </a:p>
          <a:p>
            <a:pPr lvl="1"/>
            <a:r>
              <a:rPr lang="en-US" dirty="0" smtClean="0"/>
              <a:t>It can travel by diffusion from the colon to the spinal column, the pancreas, the liver, etc.</a:t>
            </a:r>
          </a:p>
          <a:p>
            <a:pPr lvl="1"/>
            <a:r>
              <a:rPr lang="en-US" dirty="0" smtClean="0"/>
              <a:t>It can be oxidized to form sulfate at the destination site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3704" y="3046525"/>
            <a:ext cx="7683429" cy="1754327"/>
          </a:xfrm>
          <a:prstGeom prst="rect">
            <a:avLst/>
          </a:prstGeom>
          <a:solidFill>
            <a:srgbClr val="FFF68D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This is a novel way to transport sulfate!</a:t>
            </a:r>
          </a:p>
          <a:p>
            <a:pPr algn="ctr"/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84190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Sulfite Oxidase and Glyphosate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Sulfite oxidase is needed to oxidize sulfite (from H</a:t>
            </a:r>
            <a:r>
              <a:rPr lang="en-US" baseline="-25000" dirty="0" smtClean="0"/>
              <a:t>2</a:t>
            </a:r>
            <a:r>
              <a:rPr lang="en-US" dirty="0" smtClean="0"/>
              <a:t>S) to sulfate</a:t>
            </a:r>
          </a:p>
          <a:p>
            <a:pPr lvl="1"/>
            <a:r>
              <a:rPr lang="en-US" dirty="0" smtClean="0"/>
              <a:t>Sulfite is extremely toxic and sulfate is essential</a:t>
            </a:r>
          </a:p>
          <a:p>
            <a:r>
              <a:rPr lang="en-US" dirty="0" smtClean="0"/>
              <a:t>Sulfite oxidase depends on molybdenum as catalyst (chelated by glyphosate)</a:t>
            </a:r>
          </a:p>
          <a:p>
            <a:r>
              <a:rPr lang="en-US" dirty="0"/>
              <a:t>Aspartate substitution for essential </a:t>
            </a:r>
            <a:r>
              <a:rPr lang="en-US" i="1" dirty="0">
                <a:solidFill>
                  <a:srgbClr val="FF0000"/>
                </a:solidFill>
              </a:rPr>
              <a:t>glycine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residue leads to severe impairment in ability to bind sulfite and in catalysis (five orders of magnitude reduction in reaction rate)</a:t>
            </a:r>
          </a:p>
          <a:p>
            <a:r>
              <a:rPr lang="en-US" dirty="0"/>
              <a:t>Aspartate is bulkier and negatively </a:t>
            </a:r>
            <a:r>
              <a:rPr lang="en-US" dirty="0" smtClean="0"/>
              <a:t>charged</a:t>
            </a:r>
          </a:p>
          <a:p>
            <a:pPr lvl="1"/>
            <a:r>
              <a:rPr lang="en-US" dirty="0" smtClean="0"/>
              <a:t>Same as glyphosate!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90149" y="6265153"/>
            <a:ext cx="6170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HL Wilson et al., Biochemistry 45 (7): 2149–60.</a:t>
            </a:r>
          </a:p>
        </p:txBody>
      </p:sp>
    </p:spTree>
    <p:extLst>
      <p:ext uri="{BB962C8B-B14F-4D97-AF65-F5344CB8AC3E}">
        <p14:creationId xmlns:p14="http://schemas.microsoft.com/office/powerpoint/2010/main" val="1514101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US Health Status, 2015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“Eight of the nation's top 10 leading causes of death — heart disease, chronic lower respiratory diseases, unintentional injuries, stroke, Alzheimer’s disease, diabetes, and kidney disease — proved to be deadlier in 2015.”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04231" y="6080741"/>
            <a:ext cx="6827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 err="1" smtClean="0"/>
              <a:t>www.newsmax.com</a:t>
            </a:r>
            <a:r>
              <a:rPr lang="en-US" sz="2000" dirty="0"/>
              <a:t>/Health/Health-News</a:t>
            </a:r>
            <a:r>
              <a:rPr lang="en-US" sz="2000" dirty="0" smtClean="0"/>
              <a:t>/</a:t>
            </a:r>
          </a:p>
          <a:p>
            <a:pPr algn="r"/>
            <a:r>
              <a:rPr lang="en-US" sz="2000" dirty="0" smtClean="0"/>
              <a:t>heart</a:t>
            </a:r>
            <a:r>
              <a:rPr lang="en-US" sz="2000" dirty="0"/>
              <a:t>-mortality-cardiovascular-disease</a:t>
            </a:r>
            <a:r>
              <a:rPr lang="en-US" sz="2000" dirty="0" smtClean="0"/>
              <a:t>/2016</a:t>
            </a:r>
            <a:r>
              <a:rPr lang="en-US" sz="2000" dirty="0"/>
              <a:t>/12/08/id/762920/</a:t>
            </a:r>
          </a:p>
        </p:txBody>
      </p:sp>
    </p:spTree>
    <p:extLst>
      <p:ext uri="{BB962C8B-B14F-4D97-AF65-F5344CB8AC3E}">
        <p14:creationId xmlns:p14="http://schemas.microsoft.com/office/powerpoint/2010/main" val="2329945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97768" y="2232027"/>
            <a:ext cx="7548535" cy="175432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Mitochondria, Lysosomes</a:t>
            </a:r>
          </a:p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and ALS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7242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38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How Glyphosate Damages Mitochondria and Lysosomes</a:t>
            </a:r>
            <a:endParaRPr lang="en-US" b="1" dirty="0"/>
          </a:p>
        </p:txBody>
      </p:sp>
      <p:pic>
        <p:nvPicPr>
          <p:cNvPr id="4" name="Content Placeholder 3" descr="lysosome_mitochondria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68" r="-2126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57200" y="1307812"/>
            <a:ext cx="2256444" cy="584776"/>
          </a:xfrm>
          <a:prstGeom prst="rect">
            <a:avLst/>
          </a:prstGeom>
          <a:solidFill>
            <a:srgbClr val="F2F1C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Glyphosate disrupts Cytochrome C Oxidase</a:t>
            </a:r>
            <a:endParaRPr lang="en-US" sz="1600" dirty="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2713644" y="1600200"/>
            <a:ext cx="691288" cy="52086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73789" y="5459164"/>
            <a:ext cx="1836007" cy="830997"/>
          </a:xfrm>
          <a:prstGeom prst="rect">
            <a:avLst/>
          </a:prstGeom>
          <a:solidFill>
            <a:srgbClr val="F2F1C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Glyphosate impairs sulfate supply </a:t>
            </a:r>
            <a:r>
              <a:rPr lang="en-US" sz="1600" dirty="0" smtClean="0">
                <a:sym typeface="Wingdings"/>
              </a:rPr>
              <a:t> insufficient acidity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734420" y="5344463"/>
            <a:ext cx="739369" cy="45131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89667" y="2504270"/>
            <a:ext cx="2440258" cy="830997"/>
          </a:xfrm>
          <a:prstGeom prst="rect">
            <a:avLst/>
          </a:prstGeom>
          <a:solidFill>
            <a:srgbClr val="F2F1C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Glyphosate depletes glutathione </a:t>
            </a:r>
            <a:r>
              <a:rPr lang="en-US" sz="1600" dirty="0" smtClean="0">
                <a:sym typeface="Wingdings"/>
              </a:rPr>
              <a:t> insufficient antioxidant capacity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472352" y="2823584"/>
            <a:ext cx="1617316" cy="28371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442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38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How Glyphosate Damages Mitochondria and Lysosomes</a:t>
            </a:r>
            <a:endParaRPr lang="en-US" b="1" dirty="0"/>
          </a:p>
        </p:txBody>
      </p:sp>
      <p:pic>
        <p:nvPicPr>
          <p:cNvPr id="4" name="Content Placeholder 3" descr="lysosome_mitochondria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68" r="-2126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57200" y="1307812"/>
            <a:ext cx="2256444" cy="584776"/>
          </a:xfrm>
          <a:prstGeom prst="rect">
            <a:avLst/>
          </a:prstGeom>
          <a:solidFill>
            <a:srgbClr val="F2F1C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Glyphosate disrupts Cytochrome C Oxidase</a:t>
            </a:r>
            <a:endParaRPr lang="en-US" sz="1600" dirty="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>
          <a:xfrm>
            <a:off x="2713644" y="1600200"/>
            <a:ext cx="691288" cy="52086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73789" y="5459164"/>
            <a:ext cx="1836007" cy="830997"/>
          </a:xfrm>
          <a:prstGeom prst="rect">
            <a:avLst/>
          </a:prstGeom>
          <a:solidFill>
            <a:srgbClr val="F2F1C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Glyphosate impairs sulfate supply </a:t>
            </a:r>
            <a:r>
              <a:rPr lang="en-US" sz="1600" dirty="0" smtClean="0">
                <a:sym typeface="Wingdings"/>
              </a:rPr>
              <a:t> insufficient acidity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734420" y="5344463"/>
            <a:ext cx="739369" cy="45131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89667" y="2504270"/>
            <a:ext cx="2440258" cy="830997"/>
          </a:xfrm>
          <a:prstGeom prst="rect">
            <a:avLst/>
          </a:prstGeom>
          <a:solidFill>
            <a:srgbClr val="F2F1CE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Glyphosate depletes glutathione </a:t>
            </a:r>
            <a:r>
              <a:rPr lang="en-US" sz="1600" dirty="0" smtClean="0">
                <a:sym typeface="Wingdings"/>
              </a:rPr>
              <a:t> insufficient antioxidant capacity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472352" y="2823584"/>
            <a:ext cx="1617316" cy="28371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357352" y="1892588"/>
            <a:ext cx="6230000" cy="2677656"/>
          </a:xfrm>
          <a:prstGeom prst="rect">
            <a:avLst/>
          </a:prstGeom>
          <a:solidFill>
            <a:srgbClr val="FFFA9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800" dirty="0" smtClean="0"/>
          </a:p>
          <a:p>
            <a:pPr algn="ctr"/>
            <a:r>
              <a:rPr lang="en-US" sz="2800" b="1" i="1" dirty="0" smtClean="0"/>
              <a:t>Result is build-up of </a:t>
            </a:r>
            <a:r>
              <a:rPr lang="en-US" sz="2800" b="1" i="1" dirty="0" err="1" smtClean="0"/>
              <a:t>lipofuscin</a:t>
            </a:r>
            <a:r>
              <a:rPr lang="en-US" sz="2800" b="1" i="1" dirty="0" smtClean="0"/>
              <a:t>            (direct link to aging and senescence)  and impaired ability to recycle   damaged molecules</a:t>
            </a:r>
            <a:endParaRPr lang="en-US" sz="2800" dirty="0" smtClean="0"/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13409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Glyphosate and ALS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8941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Agricultural workers in Michigan have five-fold increased risk to ALS compared to general population</a:t>
            </a:r>
          </a:p>
          <a:p>
            <a:r>
              <a:rPr lang="en-US" dirty="0" smtClean="0"/>
              <a:t>Many genetic mutations linked to ALS involve highly conserved </a:t>
            </a:r>
            <a:r>
              <a:rPr lang="en-US" dirty="0" err="1" smtClean="0"/>
              <a:t>glycines</a:t>
            </a:r>
            <a:r>
              <a:rPr lang="en-US" dirty="0" smtClean="0"/>
              <a:t> or glycine-rich regions</a:t>
            </a:r>
          </a:p>
          <a:p>
            <a:pPr lvl="1"/>
            <a:r>
              <a:rPr lang="en-US" dirty="0" smtClean="0"/>
              <a:t>But only 5-10% of cases have a genetic link</a:t>
            </a:r>
          </a:p>
          <a:p>
            <a:r>
              <a:rPr lang="en-US" dirty="0" smtClean="0"/>
              <a:t>We traced origins of ALS to the disruption of the gut </a:t>
            </a:r>
            <a:r>
              <a:rPr lang="en-US" dirty="0" err="1" smtClean="0"/>
              <a:t>microbiome</a:t>
            </a:r>
            <a:endParaRPr lang="en-US" dirty="0" smtClean="0"/>
          </a:p>
          <a:p>
            <a:r>
              <a:rPr lang="en-US" dirty="0" smtClean="0"/>
              <a:t>Risk factors include agrichemical exposure, high fructose diet, lean body type, physically very fit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7489" y="6390217"/>
            <a:ext cx="558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S. Seneff et al., J </a:t>
            </a:r>
            <a:r>
              <a:rPr lang="en-US" dirty="0" err="1"/>
              <a:t>Bioinfo</a:t>
            </a:r>
            <a:r>
              <a:rPr lang="en-US" dirty="0"/>
              <a:t> Proteomics Rev 2016:2(3): 1-21.</a:t>
            </a:r>
          </a:p>
        </p:txBody>
      </p:sp>
    </p:spTree>
    <p:extLst>
      <p:ext uri="{BB962C8B-B14F-4D97-AF65-F5344CB8AC3E}">
        <p14:creationId xmlns:p14="http://schemas.microsoft.com/office/powerpoint/2010/main" val="1787931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How Glyphosate Causes ALS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NewBodyDiagram1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20" r="-21220"/>
          <a:stretch>
            <a:fillRect/>
          </a:stretch>
        </p:blipFill>
        <p:spPr>
          <a:xfrm>
            <a:off x="-118755" y="1283448"/>
            <a:ext cx="9262755" cy="5094158"/>
          </a:xfrm>
        </p:spPr>
      </p:pic>
      <p:sp>
        <p:nvSpPr>
          <p:cNvPr id="5" name="TextBox 4"/>
          <p:cNvSpPr txBox="1"/>
          <p:nvPr/>
        </p:nvSpPr>
        <p:spPr>
          <a:xfrm>
            <a:off x="567489" y="6390217"/>
            <a:ext cx="558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S. Seneff et al., J </a:t>
            </a:r>
            <a:r>
              <a:rPr lang="en-US" dirty="0" err="1"/>
              <a:t>Bioinfo</a:t>
            </a:r>
            <a:r>
              <a:rPr lang="en-US" dirty="0"/>
              <a:t> Proteomics Rev 2016:2(3): 1-21.</a:t>
            </a:r>
          </a:p>
        </p:txBody>
      </p:sp>
    </p:spTree>
    <p:extLst>
      <p:ext uri="{BB962C8B-B14F-4D97-AF65-F5344CB8AC3E}">
        <p14:creationId xmlns:p14="http://schemas.microsoft.com/office/powerpoint/2010/main" val="2448520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Glycine Rich Region in TDP-43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FigureTDP-43_Cambri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76" r="-14176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67489" y="6390217"/>
            <a:ext cx="558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S. Seneff et al., J </a:t>
            </a:r>
            <a:r>
              <a:rPr lang="en-US" dirty="0" err="1"/>
              <a:t>Bioinfo</a:t>
            </a:r>
            <a:r>
              <a:rPr lang="en-US" dirty="0"/>
              <a:t> Proteomics Rev 2016:2(3): 1-21.</a:t>
            </a:r>
          </a:p>
        </p:txBody>
      </p:sp>
    </p:spTree>
    <p:extLst>
      <p:ext uri="{BB962C8B-B14F-4D97-AF65-F5344CB8AC3E}">
        <p14:creationId xmlns:p14="http://schemas.microsoft.com/office/powerpoint/2010/main" val="2769963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4977" y="2232027"/>
            <a:ext cx="5874099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Flu Restores Sulfate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0358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Muscle Aches and Pains with Flu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1"/>
            <a:ext cx="8466667" cy="41232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 smtClean="0"/>
              <a:t>“Patients </a:t>
            </a:r>
            <a:r>
              <a:rPr lang="en-US" sz="3600" dirty="0"/>
              <a:t>with an influenza-like illness should be observed for signs and symptoms of </a:t>
            </a:r>
            <a:r>
              <a:rPr lang="en-US" sz="3600" dirty="0" err="1"/>
              <a:t>rhabdomyolysis</a:t>
            </a:r>
            <a:r>
              <a:rPr lang="en-US" sz="3600" dirty="0"/>
              <a:t> and </a:t>
            </a:r>
            <a:r>
              <a:rPr lang="en-US" sz="3600" dirty="0" err="1"/>
              <a:t>myoglobinuria</a:t>
            </a:r>
            <a:r>
              <a:rPr lang="en-US" sz="3600" dirty="0"/>
              <a:t> during the course of their </a:t>
            </a:r>
            <a:r>
              <a:rPr lang="en-US" sz="3600" dirty="0" smtClean="0"/>
              <a:t>illness”</a:t>
            </a:r>
          </a:p>
          <a:p>
            <a:pPr marL="0" indent="0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i="1" dirty="0" smtClean="0">
                <a:solidFill>
                  <a:srgbClr val="FF0000"/>
                </a:solidFill>
              </a:rPr>
              <a:t>Is the virus leaching sulfate                                 from the muscles?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4386" y="6248400"/>
            <a:ext cx="7149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dirty="0">
                <a:solidFill>
                  <a:srgbClr val="FF0000"/>
                </a:solidFill>
              </a:rPr>
              <a:t>*</a:t>
            </a:r>
            <a:r>
              <a:rPr lang="pl-PL" sz="2400" dirty="0"/>
              <a:t>RA </a:t>
            </a:r>
            <a:r>
              <a:rPr lang="pl-PL" sz="2400" dirty="0" err="1"/>
              <a:t>Minow</a:t>
            </a:r>
            <a:r>
              <a:rPr lang="pl-PL" sz="2400" dirty="0"/>
              <a:t> et al., Ann Intern Med. 1974;80(3):359-361.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486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Does Influenza Virus                         Transport Sulfate?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Influenza virus </a:t>
            </a:r>
            <a:endParaRPr lang="en-US" dirty="0" smtClean="0"/>
          </a:p>
          <a:p>
            <a:pPr lvl="1"/>
            <a:r>
              <a:rPr lang="en-US" dirty="0" smtClean="0"/>
              <a:t>Infects </a:t>
            </a:r>
            <a:r>
              <a:rPr lang="en-US" dirty="0"/>
              <a:t>muscle cells and causes muscle </a:t>
            </a:r>
            <a:r>
              <a:rPr lang="en-US" dirty="0" smtClean="0"/>
              <a:t> wasting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pPr lvl="1"/>
            <a:r>
              <a:rPr lang="en-US" dirty="0" smtClean="0"/>
              <a:t>Incorporates </a:t>
            </a:r>
            <a:r>
              <a:rPr lang="en-US" dirty="0"/>
              <a:t>sulfated </a:t>
            </a:r>
            <a:r>
              <a:rPr lang="en-US" dirty="0" err="1"/>
              <a:t>mucopolysaccharides</a:t>
            </a:r>
            <a:r>
              <a:rPr lang="en-US" dirty="0"/>
              <a:t> synthesized by the host cell into its own plasma </a:t>
            </a:r>
            <a:r>
              <a:rPr lang="en-US" dirty="0" smtClean="0"/>
              <a:t>membrane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</a:p>
          <a:p>
            <a:pPr lvl="1"/>
            <a:r>
              <a:rPr lang="en-US" dirty="0" smtClean="0"/>
              <a:t>Inhibits </a:t>
            </a:r>
            <a:r>
              <a:rPr lang="en-US" dirty="0" err="1"/>
              <a:t>mucopolysaccharide</a:t>
            </a:r>
            <a:r>
              <a:rPr lang="en-US" dirty="0"/>
              <a:t> incorporation into the host cell's membrane</a:t>
            </a:r>
            <a:r>
              <a:rPr lang="en-US" dirty="0" smtClean="0"/>
              <a:t>.</a:t>
            </a:r>
            <a:r>
              <a:rPr lang="en-US" dirty="0" smtClean="0">
                <a:solidFill>
                  <a:srgbClr val="FF0000"/>
                </a:solidFill>
              </a:rPr>
              <a:t>**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  <a:p>
            <a:pPr marL="0" indent="0" algn="ctr">
              <a:buNone/>
            </a:pPr>
            <a:r>
              <a:rPr lang="en-US" i="1" dirty="0">
                <a:solidFill>
                  <a:srgbClr val="FF0000"/>
                </a:solidFill>
              </a:rPr>
              <a:t>Is </a:t>
            </a:r>
            <a:r>
              <a:rPr lang="en-US" i="1" dirty="0" smtClean="0">
                <a:solidFill>
                  <a:srgbClr val="FF0000"/>
                </a:solidFill>
              </a:rPr>
              <a:t>viral </a:t>
            </a:r>
            <a:r>
              <a:rPr lang="en-US" i="1" dirty="0">
                <a:solidFill>
                  <a:srgbClr val="FF0000"/>
                </a:solidFill>
              </a:rPr>
              <a:t>infection an </a:t>
            </a:r>
            <a:r>
              <a:rPr lang="en-US" i="1" dirty="0" smtClean="0">
                <a:solidFill>
                  <a:srgbClr val="FF0000"/>
                </a:solidFill>
              </a:rPr>
              <a:t>opportunity </a:t>
            </a:r>
            <a:r>
              <a:rPr lang="en-US" i="1" dirty="0">
                <a:solidFill>
                  <a:srgbClr val="FF0000"/>
                </a:solidFill>
              </a:rPr>
              <a:t>to steal </a:t>
            </a:r>
            <a:r>
              <a:rPr lang="en-US" i="1" dirty="0" smtClean="0">
                <a:solidFill>
                  <a:srgbClr val="FF0000"/>
                </a:solidFill>
              </a:rPr>
              <a:t>sulfate     </a:t>
            </a:r>
            <a:r>
              <a:rPr lang="en-US" i="1" dirty="0">
                <a:solidFill>
                  <a:srgbClr val="FF0000"/>
                </a:solidFill>
              </a:rPr>
              <a:t>from muscle cells and deliver it to the blood</a:t>
            </a:r>
            <a:r>
              <a:rPr lang="en-US" i="1" dirty="0" smtClean="0">
                <a:solidFill>
                  <a:srgbClr val="FF0000"/>
                </a:solidFill>
              </a:rPr>
              <a:t>?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09333" y="6126163"/>
            <a:ext cx="6270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>
                <a:solidFill>
                  <a:srgbClr val="FF0000"/>
                </a:solidFill>
              </a:rPr>
              <a:t>* </a:t>
            </a:r>
            <a:r>
              <a:rPr lang="nb-NO" sz="2000" dirty="0"/>
              <a:t>HA Kessler et al., JAMA 1980 243(5), 461-462</a:t>
            </a:r>
            <a:r>
              <a:rPr lang="nb-NO" sz="2000" dirty="0" smtClean="0"/>
              <a:t>.</a:t>
            </a:r>
            <a:endParaRPr lang="en-US" sz="20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**</a:t>
            </a:r>
            <a:r>
              <a:rPr lang="en-US" sz="2000" dirty="0" smtClean="0"/>
              <a:t>Nakamura </a:t>
            </a:r>
            <a:r>
              <a:rPr lang="en-US" sz="2000" dirty="0"/>
              <a:t>and </a:t>
            </a:r>
            <a:r>
              <a:rPr lang="en-US" sz="2000" dirty="0" err="1"/>
              <a:t>Compans</a:t>
            </a:r>
            <a:r>
              <a:rPr lang="en-US" sz="2000" dirty="0"/>
              <a:t>, Virology 79(2), 1977, 381-392.</a:t>
            </a:r>
          </a:p>
        </p:txBody>
      </p:sp>
    </p:spTree>
    <p:extLst>
      <p:ext uri="{BB962C8B-B14F-4D97-AF65-F5344CB8AC3E}">
        <p14:creationId xmlns:p14="http://schemas.microsoft.com/office/powerpoint/2010/main" val="1116076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Is This True More Generally?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mucopolysaccharides_infection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543" b="-11543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 flipH="1">
            <a:off x="643468" y="6231077"/>
            <a:ext cx="8500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de-DE" sz="2000" dirty="0" smtClean="0"/>
              <a:t>Bernhard </a:t>
            </a:r>
            <a:r>
              <a:rPr lang="de-DE" sz="2000" dirty="0" err="1" smtClean="0"/>
              <a:t>Muschlien</a:t>
            </a:r>
            <a:r>
              <a:rPr lang="de-DE" sz="2000" dirty="0" smtClean="0"/>
              <a:t>, </a:t>
            </a:r>
            <a:r>
              <a:rPr lang="en-US" sz="2000" dirty="0" smtClean="0"/>
              <a:t>Inflammations </a:t>
            </a:r>
            <a:r>
              <a:rPr lang="en-US" sz="2000" dirty="0"/>
              <a:t>and Their Therapy by Means of </a:t>
            </a:r>
            <a:r>
              <a:rPr lang="en-US" sz="2000" dirty="0" err="1"/>
              <a:t>Isopathy</a:t>
            </a:r>
            <a:r>
              <a:rPr lang="en-US" sz="2000" dirty="0"/>
              <a:t> </a:t>
            </a:r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5726053"/>
            <a:ext cx="7762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Mucopolysaccharides</a:t>
            </a:r>
            <a:r>
              <a:rPr lang="en-US" sz="2000" dirty="0" smtClean="0"/>
              <a:t> </a:t>
            </a:r>
            <a:r>
              <a:rPr lang="en-US" sz="2000" dirty="0" err="1" smtClean="0"/>
              <a:t>labelled</a:t>
            </a:r>
            <a:r>
              <a:rPr lang="en-US" sz="2000" dirty="0" smtClean="0"/>
              <a:t> with radioactive sulfur to measure growth</a:t>
            </a: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383867" y="2302933"/>
            <a:ext cx="2252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Infected animals</a:t>
            </a:r>
            <a:endParaRPr lang="en-US" sz="2400" dirty="0"/>
          </a:p>
        </p:txBody>
      </p:sp>
      <p:sp>
        <p:nvSpPr>
          <p:cNvPr id="7" name="Freeform 6"/>
          <p:cNvSpPr/>
          <p:nvPr/>
        </p:nvSpPr>
        <p:spPr>
          <a:xfrm>
            <a:off x="6112933" y="2777067"/>
            <a:ext cx="1185334" cy="491066"/>
          </a:xfrm>
          <a:custGeom>
            <a:avLst/>
            <a:gdLst>
              <a:gd name="connsiteX0" fmla="*/ 1185334 w 1185334"/>
              <a:gd name="connsiteY0" fmla="*/ 0 h 491066"/>
              <a:gd name="connsiteX1" fmla="*/ 795867 w 1185334"/>
              <a:gd name="connsiteY1" fmla="*/ 355600 h 491066"/>
              <a:gd name="connsiteX2" fmla="*/ 0 w 1185334"/>
              <a:gd name="connsiteY2" fmla="*/ 491066 h 49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5334" h="491066">
                <a:moveTo>
                  <a:pt x="1185334" y="0"/>
                </a:moveTo>
                <a:cubicBezTo>
                  <a:pt x="1089378" y="136878"/>
                  <a:pt x="993423" y="273756"/>
                  <a:pt x="795867" y="355600"/>
                </a:cubicBezTo>
                <a:cubicBezTo>
                  <a:pt x="598311" y="437444"/>
                  <a:pt x="0" y="491066"/>
                  <a:pt x="0" y="491066"/>
                </a:cubicBezTo>
              </a:path>
            </a:pathLst>
          </a:custGeom>
          <a:ln w="76200" cmpd="sng">
            <a:solidFill>
              <a:srgbClr val="FF0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36800" y="1417638"/>
            <a:ext cx="5334000" cy="954107"/>
          </a:xfrm>
          <a:prstGeom prst="rect">
            <a:avLst/>
          </a:prstGeom>
          <a:solidFill>
            <a:srgbClr val="FDFFCB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More sulfur showed up in multiple tissues following infection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7897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/>
              <a:t>Roundup and GMO Crops</a:t>
            </a:r>
            <a:endParaRPr lang="en-US" b="1" dirty="0"/>
          </a:p>
        </p:txBody>
      </p:sp>
      <p:pic>
        <p:nvPicPr>
          <p:cNvPr id="4" name="Content Placeholder 3" descr="roundup_on_crop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3" b="8673"/>
          <a:stretch>
            <a:fillRect/>
          </a:stretch>
        </p:blipFill>
        <p:spPr>
          <a:xfrm>
            <a:off x="728133" y="2116666"/>
            <a:ext cx="7823200" cy="4302459"/>
          </a:xfrm>
        </p:spPr>
      </p:pic>
      <p:pic>
        <p:nvPicPr>
          <p:cNvPr id="5" name="Picture 4" descr="sprayweeds-round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65" y="2755034"/>
            <a:ext cx="6739467" cy="208736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1125565"/>
            <a:ext cx="8077200" cy="1629469"/>
          </a:xfrm>
          <a:prstGeom prst="rect">
            <a:avLst/>
          </a:prstGeom>
          <a:solidFill>
            <a:srgbClr val="FFFA97"/>
          </a:solidFill>
          <a:ln>
            <a:solidFill>
              <a:srgbClr val="00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 GMO Roundup-Ready corn, soy, canola, sugar beets</a:t>
            </a:r>
          </a:p>
          <a:p>
            <a:r>
              <a:rPr lang="en-US" sz="2800" dirty="0"/>
              <a:t>c</a:t>
            </a:r>
            <a:r>
              <a:rPr lang="en-US" sz="2800" dirty="0" smtClean="0"/>
              <a:t>otton, tobacco and alfalfa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442065" y="2980266"/>
            <a:ext cx="3969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is glyphosate?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2034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Stroke and Gut Microbes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major cause of death after stroke is infection (often from bacterial pneumonia)</a:t>
            </a:r>
          </a:p>
          <a:p>
            <a:r>
              <a:rPr lang="en-US" dirty="0" smtClean="0"/>
              <a:t>Stroke induces leaky gut barrier</a:t>
            </a:r>
          </a:p>
          <a:p>
            <a:r>
              <a:rPr lang="en-US" dirty="0" smtClean="0"/>
              <a:t>Gut microbes are major source of infection in lungs following stroke</a:t>
            </a:r>
          </a:p>
          <a:p>
            <a:r>
              <a:rPr lang="en-US" dirty="0" smtClean="0"/>
              <a:t>Administration of antibiotics after stroke does not help and may actually worsen the situation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70616" y="6361358"/>
            <a:ext cx="6536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FF0000"/>
                </a:solidFill>
              </a:rPr>
              <a:t>*</a:t>
            </a:r>
            <a:r>
              <a:rPr lang="nb-NO" sz="2400" dirty="0"/>
              <a:t>D Stanley et al., Nat Med 2016;22(11):1277-1284.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93847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Stroke and Gut Microbes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major cause of death after stroke is infection (often from bacterial pneumonia)</a:t>
            </a:r>
          </a:p>
          <a:p>
            <a:r>
              <a:rPr lang="en-US" dirty="0" smtClean="0"/>
              <a:t>Stroke induces leaky gut barrier</a:t>
            </a:r>
          </a:p>
          <a:p>
            <a:r>
              <a:rPr lang="en-US" dirty="0" smtClean="0"/>
              <a:t>Gut microbes are major source of infection in lungs following stroke</a:t>
            </a:r>
          </a:p>
          <a:p>
            <a:r>
              <a:rPr lang="en-US" dirty="0" smtClean="0"/>
              <a:t>Administration of antibiotics after stroke does not help and may actually worsen the situation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70616" y="6361358"/>
            <a:ext cx="6536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>
                <a:solidFill>
                  <a:srgbClr val="FF0000"/>
                </a:solidFill>
              </a:rPr>
              <a:t>*</a:t>
            </a:r>
            <a:r>
              <a:rPr lang="nb-NO" sz="2400" dirty="0"/>
              <a:t>D Stanley et al., Nat Med 2016;22(11):1277-1284.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89667" y="2199721"/>
            <a:ext cx="8066105" cy="2862322"/>
          </a:xfrm>
          <a:prstGeom prst="rect">
            <a:avLst/>
          </a:prstGeom>
          <a:solidFill>
            <a:srgbClr val="FFF68D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Maybe gut microbes (ushered into the vasculature following stroke)  are able to help distribute sulfate to the vasculature 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8033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7164" y="2232027"/>
            <a:ext cx="6269715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Gly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phosate and Gout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3784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Gout!</a:t>
            </a:r>
            <a:endParaRPr lang="en-US" b="1" dirty="0"/>
          </a:p>
        </p:txBody>
      </p:sp>
      <p:pic>
        <p:nvPicPr>
          <p:cNvPr id="4" name="Content Placeholder 3" descr="gout_fing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4" b="7024"/>
          <a:stretch>
            <a:fillRect/>
          </a:stretch>
        </p:blipFill>
        <p:spPr>
          <a:xfrm>
            <a:off x="6763285" y="1127946"/>
            <a:ext cx="2082679" cy="1790087"/>
          </a:xfrm>
        </p:spPr>
      </p:pic>
      <p:pic>
        <p:nvPicPr>
          <p:cNvPr id="5" name="Picture 4" descr="gout_to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875" y="3478294"/>
            <a:ext cx="2302309" cy="156444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269694"/>
            <a:ext cx="619467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Gout is the most common cause of arthritis in men behind osteoarthritis</a:t>
            </a:r>
          </a:p>
          <a:p>
            <a:pPr lvl="1"/>
            <a:r>
              <a:rPr lang="en-US" dirty="0" smtClean="0"/>
              <a:t>Currently affects 6% of US males</a:t>
            </a:r>
          </a:p>
          <a:p>
            <a:r>
              <a:rPr lang="en-US" dirty="0" smtClean="0"/>
              <a:t>Gout is triggered by </a:t>
            </a:r>
            <a:r>
              <a:rPr lang="en-US" dirty="0" err="1" smtClean="0"/>
              <a:t>urate</a:t>
            </a:r>
            <a:r>
              <a:rPr lang="en-US" dirty="0" smtClean="0"/>
              <a:t> crystals </a:t>
            </a:r>
          </a:p>
          <a:p>
            <a:r>
              <a:rPr lang="en-US" dirty="0" smtClean="0"/>
              <a:t>High serum </a:t>
            </a:r>
            <a:r>
              <a:rPr lang="en-US" dirty="0" err="1" smtClean="0"/>
              <a:t>urate</a:t>
            </a:r>
            <a:r>
              <a:rPr lang="en-US" dirty="0" smtClean="0"/>
              <a:t> is also linked to cardiovascular disease, diabetes and metabolic syndrome</a:t>
            </a:r>
          </a:p>
        </p:txBody>
      </p:sp>
    </p:spTree>
    <p:extLst>
      <p:ext uri="{BB962C8B-B14F-4D97-AF65-F5344CB8AC3E}">
        <p14:creationId xmlns:p14="http://schemas.microsoft.com/office/powerpoint/2010/main" val="1117818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Gout Crystals Accumulate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 on Collagen Fibers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out_crystal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38" r="-23738"/>
          <a:stretch>
            <a:fillRect/>
          </a:stretch>
        </p:blipFill>
        <p:spPr>
          <a:xfrm>
            <a:off x="1140066" y="1644576"/>
            <a:ext cx="7099363" cy="3904376"/>
          </a:xfrm>
        </p:spPr>
      </p:pic>
      <p:sp>
        <p:nvSpPr>
          <p:cNvPr id="5" name="TextBox 4"/>
          <p:cNvSpPr txBox="1"/>
          <p:nvPr/>
        </p:nvSpPr>
        <p:spPr>
          <a:xfrm>
            <a:off x="457200" y="5932953"/>
            <a:ext cx="8438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Eliseo</a:t>
            </a:r>
            <a:r>
              <a:rPr lang="en-US" dirty="0"/>
              <a:t> </a:t>
            </a:r>
            <a:r>
              <a:rPr lang="en-US" dirty="0" err="1"/>
              <a:t>Pascual</a:t>
            </a:r>
            <a:r>
              <a:rPr lang="en-US" dirty="0"/>
              <a:t> et al. Mechanisms of </a:t>
            </a:r>
            <a:r>
              <a:rPr lang="en-US" dirty="0" smtClean="0"/>
              <a:t>crystal formation </a:t>
            </a:r>
            <a:r>
              <a:rPr lang="en-US" dirty="0"/>
              <a:t>in gout—a structural approach, Nature Reviews </a:t>
            </a:r>
            <a:r>
              <a:rPr lang="en-US" dirty="0" smtClean="0"/>
              <a:t>Rheumatology 2015.</a:t>
            </a:r>
            <a:endParaRPr lang="en-US" dirty="0"/>
          </a:p>
          <a:p>
            <a:pPr algn="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14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Gout Crystals Accumulate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 on Collagen Fibers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out_crystals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738" r="-23738"/>
          <a:stretch>
            <a:fillRect/>
          </a:stretch>
        </p:blipFill>
        <p:spPr>
          <a:xfrm>
            <a:off x="1140066" y="1644576"/>
            <a:ext cx="7099363" cy="3904376"/>
          </a:xfrm>
        </p:spPr>
      </p:pic>
      <p:sp>
        <p:nvSpPr>
          <p:cNvPr id="5" name="TextBox 4"/>
          <p:cNvSpPr txBox="1"/>
          <p:nvPr/>
        </p:nvSpPr>
        <p:spPr>
          <a:xfrm>
            <a:off x="457200" y="5932953"/>
            <a:ext cx="8438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Eliseo</a:t>
            </a:r>
            <a:r>
              <a:rPr lang="en-US" dirty="0"/>
              <a:t> </a:t>
            </a:r>
            <a:r>
              <a:rPr lang="en-US" dirty="0" err="1"/>
              <a:t>Pascual</a:t>
            </a:r>
            <a:r>
              <a:rPr lang="en-US" dirty="0"/>
              <a:t> et al. Mechanisms of </a:t>
            </a:r>
            <a:r>
              <a:rPr lang="en-US" dirty="0" smtClean="0"/>
              <a:t>crystal formation </a:t>
            </a:r>
            <a:r>
              <a:rPr lang="en-US" dirty="0"/>
              <a:t>in gout—a structural approach, Nature Reviews </a:t>
            </a:r>
            <a:r>
              <a:rPr lang="en-US" dirty="0" smtClean="0"/>
              <a:t>Rheumatology 2015.</a:t>
            </a:r>
            <a:endParaRPr lang="en-US" dirty="0"/>
          </a:p>
          <a:p>
            <a:pPr algn="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03371" y="2199721"/>
            <a:ext cx="7129581" cy="2862322"/>
          </a:xfrm>
          <a:prstGeom prst="rect">
            <a:avLst/>
          </a:prstGeom>
          <a:solidFill>
            <a:srgbClr val="FFF68D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Is this due to defective collagen because glyphosate has substituted for glycine in the protein?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92720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out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531" r="-16531"/>
          <a:stretch>
            <a:fillRect/>
          </a:stretch>
        </p:blipFill>
        <p:spPr>
          <a:xfrm>
            <a:off x="0" y="852213"/>
            <a:ext cx="9382657" cy="5160100"/>
          </a:xfrm>
        </p:spPr>
      </p:pic>
      <p:sp>
        <p:nvSpPr>
          <p:cNvPr id="5" name="TextBox 4"/>
          <p:cNvSpPr txBox="1"/>
          <p:nvPr/>
        </p:nvSpPr>
        <p:spPr>
          <a:xfrm>
            <a:off x="457200" y="6012313"/>
            <a:ext cx="8613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/>
              <a:t>Data on gout provided by Nick </a:t>
            </a:r>
            <a:r>
              <a:rPr lang="en-US" dirty="0" err="1" smtClean="0"/>
              <a:t>Causton</a:t>
            </a:r>
            <a:r>
              <a:rPr lang="en-US" dirty="0" smtClean="0"/>
              <a:t>; data on glyphosate provided by Nancy Swanson.</a:t>
            </a:r>
          </a:p>
          <a:p>
            <a:r>
              <a:rPr lang="en-US" dirty="0" smtClean="0"/>
              <a:t>All data readily available on the Web.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918" y="-104190"/>
            <a:ext cx="8229600" cy="1143000"/>
          </a:xfrm>
        </p:spPr>
        <p:txBody>
          <a:bodyPr/>
          <a:lstStyle/>
          <a:p>
            <a:r>
              <a:rPr lang="en-US" b="1" dirty="0" smtClean="0"/>
              <a:t>Gout and Glyphosate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78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How Gout Renews Sulfate Supplies</a:t>
            </a:r>
            <a:endParaRPr lang="en-US" b="1" dirty="0"/>
          </a:p>
        </p:txBody>
      </p:sp>
      <p:pic>
        <p:nvPicPr>
          <p:cNvPr id="4" name="Content Placeholder 3" descr="synovial_fluid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" b="2931"/>
          <a:stretch>
            <a:fillRect/>
          </a:stretch>
        </p:blipFill>
        <p:spPr>
          <a:xfrm>
            <a:off x="5752878" y="1417638"/>
            <a:ext cx="3194851" cy="1757045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417638"/>
            <a:ext cx="8386256" cy="46532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S is significantly elevated  in                                                     synovial fluid compared to serum                                                          in association with gout and                                                     rheumatoid arthritis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smtClean="0"/>
              <a:t>In gout, </a:t>
            </a:r>
            <a:r>
              <a:rPr lang="en-US" dirty="0" err="1" smtClean="0"/>
              <a:t>ApoB</a:t>
            </a:r>
            <a:r>
              <a:rPr lang="en-US" dirty="0" smtClean="0"/>
              <a:t> in LDL binds to                                                     </a:t>
            </a:r>
            <a:r>
              <a:rPr lang="en-US" dirty="0" err="1" smtClean="0"/>
              <a:t>urate</a:t>
            </a:r>
            <a:r>
              <a:rPr lang="en-US" dirty="0" smtClean="0"/>
              <a:t> and seeds crystals</a:t>
            </a:r>
          </a:p>
          <a:p>
            <a:pPr lvl="1"/>
            <a:r>
              <a:rPr lang="en-US" dirty="0" err="1" smtClean="0"/>
              <a:t>Heparan</a:t>
            </a:r>
            <a:r>
              <a:rPr lang="en-US" dirty="0" smtClean="0"/>
              <a:t> sulfate binding protects from </a:t>
            </a:r>
            <a:r>
              <a:rPr lang="en-US" dirty="0" err="1" smtClean="0"/>
              <a:t>urate</a:t>
            </a:r>
            <a:r>
              <a:rPr lang="en-US" dirty="0" smtClean="0"/>
              <a:t> binding </a:t>
            </a:r>
          </a:p>
          <a:p>
            <a:r>
              <a:rPr lang="en-US" dirty="0" smtClean="0"/>
              <a:t>Crystals induce signaling response that causes release of IL-</a:t>
            </a:r>
            <a:r>
              <a:rPr lang="el-GR" dirty="0" smtClean="0"/>
              <a:t>1β</a:t>
            </a:r>
            <a:r>
              <a:rPr lang="en-US" dirty="0" smtClean="0"/>
              <a:t> (inflammatory cascade)</a:t>
            </a:r>
          </a:p>
          <a:p>
            <a:r>
              <a:rPr lang="en-US" dirty="0" smtClean="0"/>
              <a:t>Superoxide can oxidize H</a:t>
            </a:r>
            <a:r>
              <a:rPr lang="en-US" baseline="-25000" dirty="0" smtClean="0"/>
              <a:t>2</a:t>
            </a:r>
            <a:r>
              <a:rPr lang="en-US" dirty="0" smtClean="0"/>
              <a:t>S to sulfate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heparan</a:t>
            </a:r>
            <a:r>
              <a:rPr lang="en-US" dirty="0" smtClean="0">
                <a:sym typeface="Wingdings"/>
              </a:rPr>
              <a:t> sulfate</a:t>
            </a:r>
          </a:p>
          <a:p>
            <a:r>
              <a:rPr lang="en-US" dirty="0" err="1" smtClean="0">
                <a:sym typeface="Wingdings"/>
              </a:rPr>
              <a:t>Metalloproteinases</a:t>
            </a:r>
            <a:r>
              <a:rPr lang="en-US" dirty="0" smtClean="0">
                <a:sym typeface="Wingdings"/>
              </a:rPr>
              <a:t> erode sulfated GAGs to restore sulfate supplies to vasculature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3550" y="6275579"/>
            <a:ext cx="8276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*</a:t>
            </a:r>
            <a:r>
              <a:rPr lang="en-US" sz="1600" dirty="0" smtClean="0"/>
              <a:t>N. </a:t>
            </a:r>
            <a:r>
              <a:rPr lang="en-US" sz="1600" dirty="0" err="1" smtClean="0"/>
              <a:t>Muniraj</a:t>
            </a:r>
            <a:r>
              <a:rPr lang="en-US" sz="1600" dirty="0" smtClean="0"/>
              <a:t> et al., International Journal of Rheumatic Diseases, Sep 8, 2014 [</a:t>
            </a:r>
            <a:r>
              <a:rPr lang="en-US" sz="1600" dirty="0" err="1" smtClean="0"/>
              <a:t>ePub</a:t>
            </a:r>
            <a:r>
              <a:rPr lang="en-US" sz="1600" dirty="0" smtClean="0"/>
              <a:t> ahead of print]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0240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7967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Chondroitin Sulfate (CS) Alleviates Gout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Urate</a:t>
            </a:r>
            <a:r>
              <a:rPr lang="en-US" dirty="0" smtClean="0"/>
              <a:t> crystals induce expression of inflammatory cytokines </a:t>
            </a:r>
            <a:r>
              <a:rPr lang="en-US" dirty="0"/>
              <a:t>IL-1β, TNFα and IL-8 </a:t>
            </a:r>
            <a:endParaRPr lang="en-US" dirty="0" smtClean="0"/>
          </a:p>
          <a:p>
            <a:r>
              <a:rPr lang="en-US" dirty="0"/>
              <a:t>IL-1β and TNFα were lowered in a dose-dependent manner by </a:t>
            </a:r>
            <a:r>
              <a:rPr lang="en-US" dirty="0" smtClean="0"/>
              <a:t>CS administration </a:t>
            </a:r>
          </a:p>
          <a:p>
            <a:r>
              <a:rPr lang="en-US" dirty="0" smtClean="0"/>
              <a:t>CS </a:t>
            </a:r>
            <a:r>
              <a:rPr lang="en-US" dirty="0"/>
              <a:t>may elicit an anti</a:t>
            </a:r>
            <a:r>
              <a:rPr lang="en-US" dirty="0" smtClean="0"/>
              <a:t>-inflammatory </a:t>
            </a:r>
            <a:r>
              <a:rPr lang="en-US" dirty="0"/>
              <a:t>effect in </a:t>
            </a:r>
            <a:r>
              <a:rPr lang="en-US" dirty="0" smtClean="0"/>
              <a:t>many other </a:t>
            </a:r>
            <a:r>
              <a:rPr lang="en-US" dirty="0"/>
              <a:t>tissues besides the </a:t>
            </a:r>
            <a:r>
              <a:rPr lang="en-US" dirty="0" smtClean="0"/>
              <a:t>joint 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2839" y="6338479"/>
            <a:ext cx="8489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*</a:t>
            </a:r>
            <a:r>
              <a:rPr lang="en-US" sz="2400" dirty="0"/>
              <a:t>EW </a:t>
            </a:r>
            <a:r>
              <a:rPr lang="en-US" sz="2400" dirty="0" err="1"/>
              <a:t>Orlowsky</a:t>
            </a:r>
            <a:r>
              <a:rPr lang="en-US" sz="2400" dirty="0"/>
              <a:t> et al, BMC Musculoskeletal Disorders 2014, 15:</a:t>
            </a:r>
            <a:r>
              <a:rPr lang="en-US" sz="2400" dirty="0" smtClean="0"/>
              <a:t>318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4730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Hydrogen Sulfide and Disease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S functions as a pro-inflammatory mediator in arthritis, acute pancreatitis, sepsis, hemorrhagic shock and burns</a:t>
            </a:r>
          </a:p>
          <a:p>
            <a:pPr lvl="1"/>
            <a:r>
              <a:rPr lang="en-US" dirty="0" smtClean="0"/>
              <a:t>Mediated through </a:t>
            </a:r>
            <a:r>
              <a:rPr lang="en-US" dirty="0" err="1" smtClean="0"/>
              <a:t>upregulation</a:t>
            </a:r>
            <a:r>
              <a:rPr lang="en-US" dirty="0" smtClean="0"/>
              <a:t> of CSE</a:t>
            </a:r>
          </a:p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S levels in the synovial fluid in patients with gout or rheumatoid arthritis are significantly higher than plasma levels</a:t>
            </a:r>
          </a:p>
          <a:p>
            <a:r>
              <a:rPr lang="en-US" dirty="0" smtClean="0"/>
              <a:t>Administration of H</a:t>
            </a:r>
            <a:r>
              <a:rPr lang="en-US" baseline="-25000" dirty="0" smtClean="0"/>
              <a:t>2</a:t>
            </a:r>
            <a:r>
              <a:rPr lang="en-US" dirty="0" smtClean="0"/>
              <a:t>S donors (e.g., </a:t>
            </a:r>
            <a:r>
              <a:rPr lang="en-US" dirty="0" err="1" smtClean="0"/>
              <a:t>NaHS</a:t>
            </a:r>
            <a:r>
              <a:rPr lang="en-US" dirty="0" smtClean="0"/>
              <a:t>) to animals leads to extensive tissue inflammation and increased expression of pro-inflammatory cytokines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1098" y="6338248"/>
            <a:ext cx="7697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N. </a:t>
            </a:r>
            <a:r>
              <a:rPr lang="en-US" sz="2000" dirty="0" err="1" smtClean="0"/>
              <a:t>Muniraj</a:t>
            </a:r>
            <a:r>
              <a:rPr lang="en-US" sz="2000" dirty="0" smtClean="0"/>
              <a:t> et al., International Journal of Rheumatic Disease 2014;1-8.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59091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Roundup as a Desiccant/</a:t>
            </a:r>
            <a:r>
              <a:rPr lang="en-US" b="1" dirty="0" err="1" smtClean="0"/>
              <a:t>Ripener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just before Harvest</a:t>
            </a:r>
            <a:endParaRPr lang="en-US" b="1" dirty="0"/>
          </a:p>
        </p:txBody>
      </p:sp>
      <p:pic>
        <p:nvPicPr>
          <p:cNvPr id="4" name="Picture 3" descr="Pestacide-Spray-1400x5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1790700"/>
            <a:ext cx="8974668" cy="326571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7066" y="2332566"/>
            <a:ext cx="4927599" cy="21547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Wheat, Oats, Barley, Rye, Sugar cane, Beans, Lentils, Peas, Flax, Sunflowers, Pulses, Chick Peas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9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Hydrogen Sulfide and Disease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S functions as a pro-inflammatory mediator in arthritis, acute pancreatitis, sepsis, hemorrhagic shock and burns</a:t>
            </a:r>
          </a:p>
          <a:p>
            <a:pPr lvl="1"/>
            <a:r>
              <a:rPr lang="en-US" dirty="0" smtClean="0"/>
              <a:t>Mediated through </a:t>
            </a:r>
            <a:r>
              <a:rPr lang="en-US" dirty="0" err="1" smtClean="0"/>
              <a:t>upregulation</a:t>
            </a:r>
            <a:r>
              <a:rPr lang="en-US" dirty="0" smtClean="0"/>
              <a:t> of CSE</a:t>
            </a:r>
          </a:p>
          <a:p>
            <a:r>
              <a:rPr lang="en-US" dirty="0" smtClean="0"/>
              <a:t>H</a:t>
            </a:r>
            <a:r>
              <a:rPr lang="en-US" baseline="-25000" dirty="0" smtClean="0"/>
              <a:t>2</a:t>
            </a:r>
            <a:r>
              <a:rPr lang="en-US" dirty="0" smtClean="0"/>
              <a:t>S levels in the synovial fluid in patients with gout or rheumatoid arthritis are significantly higher than plasma levels</a:t>
            </a:r>
          </a:p>
          <a:p>
            <a:r>
              <a:rPr lang="en-US" dirty="0" smtClean="0"/>
              <a:t>Administration of H</a:t>
            </a:r>
            <a:r>
              <a:rPr lang="en-US" baseline="-25000" dirty="0" smtClean="0"/>
              <a:t>2</a:t>
            </a:r>
            <a:r>
              <a:rPr lang="en-US" dirty="0" smtClean="0"/>
              <a:t>S donors (e.g., </a:t>
            </a:r>
            <a:r>
              <a:rPr lang="en-US" dirty="0" err="1" smtClean="0"/>
              <a:t>NaHS</a:t>
            </a:r>
            <a:r>
              <a:rPr lang="en-US" dirty="0" smtClean="0"/>
              <a:t>) to animals leads to extensive tissue inflammation and increased expression of pro-inflammatory cytokines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81098" y="6338248"/>
            <a:ext cx="7697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 smtClean="0"/>
              <a:t>N. </a:t>
            </a:r>
            <a:r>
              <a:rPr lang="en-US" sz="2000" dirty="0" err="1" smtClean="0"/>
              <a:t>Muniraj</a:t>
            </a:r>
            <a:r>
              <a:rPr lang="en-US" sz="2000" dirty="0" smtClean="0"/>
              <a:t> et al., International Journal of Rheumatic Disease 2014;1-8.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003371" y="2199721"/>
            <a:ext cx="7129581" cy="2308324"/>
          </a:xfrm>
          <a:prstGeom prst="rect">
            <a:avLst/>
          </a:prstGeom>
          <a:solidFill>
            <a:srgbClr val="FFF68D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Hydrogen sulfide oxidation to sulfate requires inflammatory response</a:t>
            </a:r>
          </a:p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1341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38944" y="2232027"/>
            <a:ext cx="6066159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How to Stay Healthy 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6905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roccoli-Wallpap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39" y="2965377"/>
            <a:ext cx="2554941" cy="1847581"/>
          </a:xfrm>
          <a:prstGeom prst="rect">
            <a:avLst/>
          </a:prstGeom>
        </p:spPr>
      </p:pic>
      <p:pic>
        <p:nvPicPr>
          <p:cNvPr id="12" name="Picture 11" descr="arugu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058" y="1507532"/>
            <a:ext cx="2510117" cy="1555341"/>
          </a:xfrm>
          <a:prstGeom prst="rect">
            <a:avLst/>
          </a:prstGeom>
        </p:spPr>
      </p:pic>
      <p:pic>
        <p:nvPicPr>
          <p:cNvPr id="10" name="Picture 9" descr="products-seafood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462" y="4724235"/>
            <a:ext cx="4894462" cy="21337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2865"/>
            <a:ext cx="8229600" cy="1143000"/>
          </a:xfrm>
        </p:spPr>
        <p:txBody>
          <a:bodyPr/>
          <a:lstStyle/>
          <a:p>
            <a:r>
              <a:rPr lang="en-US" b="1" dirty="0" smtClean="0"/>
              <a:t>How to Stay Healthy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530" y="998361"/>
            <a:ext cx="7475700" cy="164554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Eat a strictly certified organic diet</a:t>
            </a:r>
          </a:p>
          <a:p>
            <a:r>
              <a:rPr lang="en-US" dirty="0" smtClean="0"/>
              <a:t>Get lots of dietary sulfur</a:t>
            </a:r>
          </a:p>
          <a:p>
            <a:r>
              <a:rPr lang="en-US" dirty="0" smtClean="0"/>
              <a:t>Get out in the sunlight</a:t>
            </a:r>
          </a:p>
          <a:p>
            <a:r>
              <a:rPr lang="en-US" dirty="0" smtClean="0"/>
              <a:t>Get grounded</a:t>
            </a:r>
            <a:endParaRPr lang="en-US" dirty="0"/>
          </a:p>
        </p:txBody>
      </p:sp>
      <p:pic>
        <p:nvPicPr>
          <p:cNvPr id="4" name="Picture 3" descr="sunlight_beach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38" y="3369735"/>
            <a:ext cx="4683853" cy="3043766"/>
          </a:xfrm>
          <a:prstGeom prst="rect">
            <a:avLst/>
          </a:prstGeom>
        </p:spPr>
      </p:pic>
      <p:pic>
        <p:nvPicPr>
          <p:cNvPr id="6" name="Picture 5" descr="garli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058" y="2858607"/>
            <a:ext cx="732322" cy="689992"/>
          </a:xfrm>
          <a:prstGeom prst="rect">
            <a:avLst/>
          </a:prstGeom>
        </p:spPr>
      </p:pic>
      <p:pic>
        <p:nvPicPr>
          <p:cNvPr id="7" name="Picture 6" descr="onion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706" y="3436149"/>
            <a:ext cx="1031337" cy="1143700"/>
          </a:xfrm>
          <a:prstGeom prst="rect">
            <a:avLst/>
          </a:prstGeom>
        </p:spPr>
      </p:pic>
      <p:pic>
        <p:nvPicPr>
          <p:cNvPr id="9" name="Picture 8" descr="usda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65" y="1104369"/>
            <a:ext cx="2099234" cy="209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0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anu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146" y="5215290"/>
            <a:ext cx="1222709" cy="917032"/>
          </a:xfrm>
          <a:prstGeom prst="rect">
            <a:avLst/>
          </a:prstGeom>
        </p:spPr>
      </p:pic>
      <p:pic>
        <p:nvPicPr>
          <p:cNvPr id="9" name="Picture 8" descr="liv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980" y="2874529"/>
            <a:ext cx="3250009" cy="2162732"/>
          </a:xfrm>
          <a:prstGeom prst="rect">
            <a:avLst/>
          </a:prstGeom>
        </p:spPr>
      </p:pic>
      <p:pic>
        <p:nvPicPr>
          <p:cNvPr id="10" name="Picture 9" descr="garlic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2422" y="5209784"/>
            <a:ext cx="979134" cy="922538"/>
          </a:xfrm>
          <a:prstGeom prst="rect">
            <a:avLst/>
          </a:prstGeom>
        </p:spPr>
      </p:pic>
      <p:pic>
        <p:nvPicPr>
          <p:cNvPr id="11" name="Picture 10" descr="onion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5415" y="5411569"/>
            <a:ext cx="1204387" cy="1335604"/>
          </a:xfrm>
          <a:prstGeom prst="rect">
            <a:avLst/>
          </a:prstGeom>
        </p:spPr>
      </p:pic>
      <p:pic>
        <p:nvPicPr>
          <p:cNvPr id="12" name="Picture 11" descr="dried_apricot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37" y="5488271"/>
            <a:ext cx="2441507" cy="1258902"/>
          </a:xfrm>
          <a:prstGeom prst="rect">
            <a:avLst/>
          </a:prstGeom>
        </p:spPr>
      </p:pic>
      <p:pic>
        <p:nvPicPr>
          <p:cNvPr id="13" name="Picture 12" descr="Cheddar-Chees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512677"/>
            <a:ext cx="3321288" cy="1975594"/>
          </a:xfrm>
          <a:prstGeom prst="rect">
            <a:avLst/>
          </a:prstGeom>
        </p:spPr>
      </p:pic>
      <p:pic>
        <p:nvPicPr>
          <p:cNvPr id="14" name="Picture 13" descr="chicke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288" y="5025871"/>
            <a:ext cx="2590858" cy="1721302"/>
          </a:xfrm>
          <a:prstGeom prst="rect">
            <a:avLst/>
          </a:prstGeom>
        </p:spPr>
      </p:pic>
      <p:pic>
        <p:nvPicPr>
          <p:cNvPr id="5" name="Picture 4" descr="cabbage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8451" y="962700"/>
            <a:ext cx="3115574" cy="2438275"/>
          </a:xfrm>
          <a:prstGeom prst="rect">
            <a:avLst/>
          </a:prstGeom>
        </p:spPr>
      </p:pic>
      <p:pic>
        <p:nvPicPr>
          <p:cNvPr id="8" name="Picture 7" descr="egg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1119" y="1007900"/>
            <a:ext cx="2322696" cy="2005965"/>
          </a:xfrm>
          <a:prstGeom prst="rect">
            <a:avLst/>
          </a:prstGeom>
        </p:spPr>
      </p:pic>
      <p:pic>
        <p:nvPicPr>
          <p:cNvPr id="7" name="Picture 6" descr="scallops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1377" y="3232385"/>
            <a:ext cx="1719484" cy="1626140"/>
          </a:xfrm>
          <a:prstGeom prst="rect">
            <a:avLst/>
          </a:prstGeom>
        </p:spPr>
      </p:pic>
      <p:pic>
        <p:nvPicPr>
          <p:cNvPr id="15" name="Picture 14" descr="crab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4652" y="949191"/>
            <a:ext cx="2885753" cy="1925338"/>
          </a:xfrm>
          <a:prstGeom prst="rect">
            <a:avLst/>
          </a:prstGeom>
        </p:spPr>
      </p:pic>
      <p:pic>
        <p:nvPicPr>
          <p:cNvPr id="6" name="Picture 5" descr="shrimp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1848" y="2270183"/>
            <a:ext cx="1341120" cy="1139952"/>
          </a:xfrm>
          <a:prstGeom prst="rect">
            <a:avLst/>
          </a:prstGeom>
        </p:spPr>
      </p:pic>
      <p:pic>
        <p:nvPicPr>
          <p:cNvPr id="16" name="Picture 15" descr="beer_mug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9375" y="148610"/>
            <a:ext cx="1755357" cy="2027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574" y="-135100"/>
            <a:ext cx="8229600" cy="1143000"/>
          </a:xfrm>
        </p:spPr>
        <p:txBody>
          <a:bodyPr/>
          <a:lstStyle/>
          <a:p>
            <a:r>
              <a:rPr lang="en-US" b="1" dirty="0" smtClean="0"/>
              <a:t> Foods </a:t>
            </a:r>
            <a:r>
              <a:rPr lang="en-US" b="1" dirty="0"/>
              <a:t>C</a:t>
            </a:r>
            <a:r>
              <a:rPr lang="en-US" b="1" dirty="0" smtClean="0"/>
              <a:t>ontaining Sulfur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35373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rli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309" y="4298880"/>
            <a:ext cx="1470615" cy="13856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990"/>
            <a:ext cx="8229600" cy="1444210"/>
          </a:xfrm>
        </p:spPr>
        <p:txBody>
          <a:bodyPr>
            <a:normAutofit/>
          </a:bodyPr>
          <a:lstStyle/>
          <a:p>
            <a:r>
              <a:rPr lang="en-US" b="1" dirty="0" smtClean="0"/>
              <a:t>“Hydrogen </a:t>
            </a:r>
            <a:r>
              <a:rPr lang="en-US" b="1" dirty="0"/>
              <a:t>sulfide mediates the </a:t>
            </a:r>
            <a:r>
              <a:rPr lang="en-US" b="1" dirty="0" err="1"/>
              <a:t>vasoactivity</a:t>
            </a:r>
            <a:r>
              <a:rPr lang="en-US" b="1" dirty="0"/>
              <a:t> of </a:t>
            </a:r>
            <a:r>
              <a:rPr lang="en-US" b="1" dirty="0" smtClean="0"/>
              <a:t>garlic”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213213"/>
          </a:xfrm>
        </p:spPr>
        <p:txBody>
          <a:bodyPr>
            <a:normAutofit/>
          </a:bodyPr>
          <a:lstStyle/>
          <a:p>
            <a:r>
              <a:rPr lang="en-US" dirty="0"/>
              <a:t>Garlic consumption leads to reduced risk to cardiovascular disease, high blood pressure, high cholesterol, and blood </a:t>
            </a:r>
            <a:r>
              <a:rPr lang="en-US" dirty="0" smtClean="0"/>
              <a:t>clots</a:t>
            </a:r>
          </a:p>
          <a:p>
            <a:r>
              <a:rPr lang="en-US" dirty="0"/>
              <a:t>This benefit is likely mediated by the biological production of H</a:t>
            </a:r>
            <a:r>
              <a:rPr lang="en-US" baseline="-25000" dirty="0"/>
              <a:t>2</a:t>
            </a:r>
            <a:r>
              <a:rPr lang="en-US" dirty="0"/>
              <a:t>S from garlic-derived organic </a:t>
            </a:r>
            <a:r>
              <a:rPr lang="en-US" dirty="0" err="1"/>
              <a:t>polysulfides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6718" y="6373316"/>
            <a:ext cx="7323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*</a:t>
            </a:r>
            <a:r>
              <a:rPr lang="fr-FR" sz="2400" dirty="0"/>
              <a:t>GA </a:t>
            </a:r>
            <a:r>
              <a:rPr lang="fr-FR" sz="2400" dirty="0" err="1"/>
              <a:t>Benavides</a:t>
            </a:r>
            <a:r>
              <a:rPr lang="fr-FR" sz="2400" dirty="0"/>
              <a:t> et al., PNAS 2007; 104(46): 17977–17982.</a:t>
            </a:r>
            <a:endParaRPr lang="en-US" sz="2400" dirty="0"/>
          </a:p>
        </p:txBody>
      </p:sp>
      <p:pic>
        <p:nvPicPr>
          <p:cNvPr id="6" name="Picture 5" descr="all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21" y="4115424"/>
            <a:ext cx="3796306" cy="214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23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Supplemental Sources of Sulfur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glucosamine sulfate</a:t>
            </a:r>
          </a:p>
          <a:p>
            <a:r>
              <a:rPr lang="fr-FR" dirty="0" err="1"/>
              <a:t>chondroitin</a:t>
            </a:r>
            <a:r>
              <a:rPr lang="fr-FR" dirty="0"/>
              <a:t> sulfate</a:t>
            </a:r>
          </a:p>
          <a:p>
            <a:r>
              <a:rPr lang="fr-FR" dirty="0" err="1"/>
              <a:t>glutathione</a:t>
            </a:r>
            <a:endParaRPr lang="fr-FR" dirty="0"/>
          </a:p>
          <a:p>
            <a:r>
              <a:rPr lang="fr-FR" dirty="0"/>
              <a:t>N-</a:t>
            </a:r>
            <a:r>
              <a:rPr lang="fr-FR" dirty="0" err="1"/>
              <a:t>acetylcysteine</a:t>
            </a:r>
            <a:endParaRPr lang="fr-FR" dirty="0"/>
          </a:p>
          <a:p>
            <a:r>
              <a:rPr lang="fr-FR" dirty="0"/>
              <a:t>alpha </a:t>
            </a:r>
            <a:r>
              <a:rPr lang="fr-FR" dirty="0" err="1"/>
              <a:t>lipoic</a:t>
            </a:r>
            <a:r>
              <a:rPr lang="fr-FR" dirty="0"/>
              <a:t> </a:t>
            </a:r>
            <a:r>
              <a:rPr lang="fr-FR" dirty="0" err="1" smtClean="0"/>
              <a:t>acid</a:t>
            </a:r>
            <a:endParaRPr lang="fr-FR" dirty="0" smtClean="0"/>
          </a:p>
          <a:p>
            <a:r>
              <a:rPr lang="en-US" dirty="0"/>
              <a:t>t</a:t>
            </a:r>
            <a:r>
              <a:rPr lang="fr-FR" dirty="0" smtClean="0"/>
              <a:t>aurine</a:t>
            </a:r>
            <a:endParaRPr lang="fr-FR" dirty="0"/>
          </a:p>
          <a:p>
            <a:r>
              <a:rPr lang="fr-FR" dirty="0"/>
              <a:t>DMSO, MSM</a:t>
            </a:r>
          </a:p>
          <a:p>
            <a:r>
              <a:rPr lang="fr-FR" dirty="0"/>
              <a:t>S-</a:t>
            </a:r>
            <a:r>
              <a:rPr lang="fr-FR" dirty="0" err="1"/>
              <a:t>adenosylmethionine</a:t>
            </a:r>
            <a:r>
              <a:rPr lang="fr-FR" dirty="0"/>
              <a:t> (</a:t>
            </a:r>
            <a:r>
              <a:rPr lang="fr-FR" dirty="0" err="1"/>
              <a:t>SAMe</a:t>
            </a:r>
            <a:r>
              <a:rPr lang="fr-FR" dirty="0" smtClean="0"/>
              <a:t>)</a:t>
            </a:r>
          </a:p>
          <a:p>
            <a:r>
              <a:rPr lang="fr-FR" dirty="0" smtClean="0"/>
              <a:t>Epsom </a:t>
            </a:r>
            <a:r>
              <a:rPr lang="fr-FR" dirty="0" err="1" smtClean="0"/>
              <a:t>salts</a:t>
            </a:r>
            <a:r>
              <a:rPr lang="fr-FR" dirty="0" smtClean="0"/>
              <a:t> (Mg-sulfate)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41087" y="6421483"/>
            <a:ext cx="6205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/>
              <a:t>S </a:t>
            </a:r>
            <a:r>
              <a:rPr lang="en-US" sz="2000" dirty="0" err="1"/>
              <a:t>Parcell</a:t>
            </a:r>
            <a:r>
              <a:rPr lang="en-US" sz="2000" dirty="0"/>
              <a:t>, Alternative Medicine Review 7(1), 2002, 22-44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66386" y="2470156"/>
            <a:ext cx="4198682" cy="830997"/>
          </a:xfrm>
          <a:prstGeom prst="rect">
            <a:avLst/>
          </a:prstGeom>
          <a:solidFill>
            <a:srgbClr val="FFF8A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These can have many beneficial effects and are nearly nontoxic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183467" y="3878770"/>
            <a:ext cx="5774265" cy="830997"/>
          </a:xfrm>
          <a:prstGeom prst="rect">
            <a:avLst/>
          </a:prstGeom>
          <a:solidFill>
            <a:srgbClr val="FFF8A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My personal favorite is Epsom salt baths:</a:t>
            </a:r>
          </a:p>
          <a:p>
            <a:r>
              <a:rPr lang="en-US" sz="2400" dirty="0" smtClean="0"/>
              <a:t>Magnesium sulfate uptake through the skin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2667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rli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759390"/>
            <a:ext cx="3136900" cy="2590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Some Important Nutrients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Curcumin</a:t>
            </a:r>
            <a:endParaRPr lang="en-US" dirty="0" smtClean="0"/>
          </a:p>
          <a:p>
            <a:r>
              <a:rPr lang="en-US" dirty="0" smtClean="0"/>
              <a:t>Garlic</a:t>
            </a:r>
          </a:p>
          <a:p>
            <a:r>
              <a:rPr lang="en-US" dirty="0" smtClean="0"/>
              <a:t>Vitamin </a:t>
            </a:r>
            <a:r>
              <a:rPr lang="en-US" dirty="0"/>
              <a:t>C</a:t>
            </a:r>
          </a:p>
          <a:p>
            <a:r>
              <a:rPr lang="en-US" dirty="0"/>
              <a:t>Probiotics</a:t>
            </a:r>
          </a:p>
          <a:p>
            <a:r>
              <a:rPr lang="en-US" dirty="0" smtClean="0"/>
              <a:t>Methyl </a:t>
            </a:r>
            <a:r>
              <a:rPr lang="en-US" dirty="0" err="1"/>
              <a:t>tetrahydrofolate</a:t>
            </a:r>
            <a:endParaRPr lang="en-US" dirty="0"/>
          </a:p>
          <a:p>
            <a:r>
              <a:rPr lang="en-US" dirty="0" err="1"/>
              <a:t>C</a:t>
            </a:r>
            <a:r>
              <a:rPr lang="en-US" dirty="0" err="1" smtClean="0"/>
              <a:t>obalamin</a:t>
            </a:r>
            <a:endParaRPr lang="en-US" dirty="0"/>
          </a:p>
          <a:p>
            <a:r>
              <a:rPr lang="en-US" dirty="0"/>
              <a:t>G</a:t>
            </a:r>
            <a:r>
              <a:rPr lang="en-US" dirty="0" smtClean="0"/>
              <a:t>lutathione</a:t>
            </a:r>
            <a:endParaRPr lang="en-US" dirty="0"/>
          </a:p>
          <a:p>
            <a:r>
              <a:rPr lang="en-US" dirty="0" err="1"/>
              <a:t>T</a:t>
            </a:r>
            <a:r>
              <a:rPr lang="en-US" dirty="0" err="1" smtClean="0"/>
              <a:t>aurine</a:t>
            </a:r>
            <a:endParaRPr lang="en-US" dirty="0"/>
          </a:p>
          <a:p>
            <a:r>
              <a:rPr lang="en-US" dirty="0"/>
              <a:t>Epsom salt baths</a:t>
            </a:r>
          </a:p>
        </p:txBody>
      </p:sp>
      <p:pic>
        <p:nvPicPr>
          <p:cNvPr id="6" name="Picture 5" descr="Curcum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43" y="4680081"/>
            <a:ext cx="3253435" cy="2177919"/>
          </a:xfrm>
          <a:prstGeom prst="rect">
            <a:avLst/>
          </a:prstGeom>
        </p:spPr>
      </p:pic>
      <p:pic>
        <p:nvPicPr>
          <p:cNvPr id="5" name="Picture 4" descr="oran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29" y="3350190"/>
            <a:ext cx="3079471" cy="1979660"/>
          </a:xfrm>
          <a:prstGeom prst="rect">
            <a:avLst/>
          </a:prstGeom>
        </p:spPr>
      </p:pic>
      <p:pic>
        <p:nvPicPr>
          <p:cNvPr id="7" name="Picture 6" descr="sauerkrau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94" y="1417638"/>
            <a:ext cx="3074306" cy="184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88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7607" y="336055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/>
              <a:t> Flavonoids and Polyphenols!</a:t>
            </a:r>
            <a:endParaRPr lang="en-US" b="1" dirty="0"/>
          </a:p>
        </p:txBody>
      </p:sp>
      <p:pic>
        <p:nvPicPr>
          <p:cNvPr id="4" name="Picture 3" descr="tea_with_mi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3" y="1981200"/>
            <a:ext cx="3386667" cy="2540000"/>
          </a:xfrm>
          <a:prstGeom prst="rect">
            <a:avLst/>
          </a:prstGeom>
        </p:spPr>
      </p:pic>
      <p:pic>
        <p:nvPicPr>
          <p:cNvPr id="5" name="Picture 4" descr="coffe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783" y="5199063"/>
            <a:ext cx="2476500" cy="1854200"/>
          </a:xfrm>
          <a:prstGeom prst="rect">
            <a:avLst/>
          </a:prstGeom>
        </p:spPr>
      </p:pic>
      <p:pic>
        <p:nvPicPr>
          <p:cNvPr id="6" name="Picture 5" descr="curry-seasoning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2333"/>
            <a:ext cx="1623852" cy="1623852"/>
          </a:xfrm>
          <a:prstGeom prst="rect">
            <a:avLst/>
          </a:prstGeom>
        </p:spPr>
      </p:pic>
      <p:pic>
        <p:nvPicPr>
          <p:cNvPr id="8" name="Picture 7" descr="raspberri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686" y="-304800"/>
            <a:ext cx="2536738" cy="2029390"/>
          </a:xfrm>
          <a:prstGeom prst="rect">
            <a:avLst/>
          </a:prstGeom>
        </p:spPr>
      </p:pic>
      <p:pic>
        <p:nvPicPr>
          <p:cNvPr id="9" name="Picture 8" descr="Pecan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3996"/>
            <a:ext cx="2369794" cy="2369794"/>
          </a:xfrm>
          <a:prstGeom prst="rect">
            <a:avLst/>
          </a:prstGeom>
        </p:spPr>
      </p:pic>
      <p:pic>
        <p:nvPicPr>
          <p:cNvPr id="7" name="Picture 6" descr="flavonoid-food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261" y="2286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85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et_grounde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-1082971" y="508000"/>
            <a:ext cx="10457065" cy="5750983"/>
          </a:xfrm>
        </p:spPr>
      </p:pic>
      <p:sp>
        <p:nvSpPr>
          <p:cNvPr id="5" name="Rectangle 4"/>
          <p:cNvSpPr/>
          <p:nvPr/>
        </p:nvSpPr>
        <p:spPr>
          <a:xfrm>
            <a:off x="2439034" y="2592155"/>
            <a:ext cx="42659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Get Grounded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934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rganic_kaua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2101025" y="-566316"/>
            <a:ext cx="13499701" cy="7424316"/>
          </a:xfrm>
        </p:spPr>
      </p:pic>
      <p:sp>
        <p:nvSpPr>
          <p:cNvPr id="3" name="TextBox 2"/>
          <p:cNvSpPr txBox="1"/>
          <p:nvPr/>
        </p:nvSpPr>
        <p:spPr>
          <a:xfrm>
            <a:off x="2993571" y="222704"/>
            <a:ext cx="391502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Go Organic!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479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Glyphosate vs. Other Pesticides: Usage in the United States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glyphosate_percentage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11" r="-18111"/>
          <a:stretch>
            <a:fillRect/>
          </a:stretch>
        </p:blipFill>
        <p:spPr>
          <a:xfrm>
            <a:off x="-423333" y="1176866"/>
            <a:ext cx="10013600" cy="5507094"/>
          </a:xfrm>
        </p:spPr>
      </p:pic>
      <p:sp>
        <p:nvSpPr>
          <p:cNvPr id="5" name="TextBox 4"/>
          <p:cNvSpPr txBox="1"/>
          <p:nvPr/>
        </p:nvSpPr>
        <p:spPr>
          <a:xfrm>
            <a:off x="2090122" y="6458786"/>
            <a:ext cx="6596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/>
              <a:t>http://</a:t>
            </a:r>
            <a:r>
              <a:rPr lang="en-US" dirty="0" err="1"/>
              <a:t>sustainablepulse.com</a:t>
            </a:r>
            <a:r>
              <a:rPr lang="en-US" dirty="0"/>
              <a:t>/</a:t>
            </a:r>
            <a:r>
              <a:rPr lang="en-US" dirty="0" err="1"/>
              <a:t>wp</a:t>
            </a:r>
            <a:r>
              <a:rPr lang="en-US" dirty="0"/>
              <a:t>-content/uploads/GMO-</a:t>
            </a:r>
            <a:r>
              <a:rPr lang="en-US" dirty="0" err="1"/>
              <a:t>health.pdf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4273176" y="2868706"/>
            <a:ext cx="1344706" cy="657412"/>
          </a:xfrm>
          <a:custGeom>
            <a:avLst/>
            <a:gdLst>
              <a:gd name="connsiteX0" fmla="*/ 0 w 1344706"/>
              <a:gd name="connsiteY0" fmla="*/ 0 h 657412"/>
              <a:gd name="connsiteX1" fmla="*/ 1060824 w 1344706"/>
              <a:gd name="connsiteY1" fmla="*/ 343647 h 657412"/>
              <a:gd name="connsiteX2" fmla="*/ 1344706 w 1344706"/>
              <a:gd name="connsiteY2" fmla="*/ 657412 h 65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4706" h="657412">
                <a:moveTo>
                  <a:pt x="0" y="0"/>
                </a:moveTo>
                <a:cubicBezTo>
                  <a:pt x="418353" y="117039"/>
                  <a:pt x="836706" y="234078"/>
                  <a:pt x="1060824" y="343647"/>
                </a:cubicBezTo>
                <a:cubicBezTo>
                  <a:pt x="1284942" y="453216"/>
                  <a:pt x="1344706" y="657412"/>
                  <a:pt x="1344706" y="657412"/>
                </a:cubicBezTo>
              </a:path>
            </a:pathLst>
          </a:custGeom>
          <a:ln w="57150" cmpd="sng">
            <a:solidFill>
              <a:schemeClr val="tx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70941" y="2413755"/>
            <a:ext cx="1598515" cy="461665"/>
          </a:xfrm>
          <a:prstGeom prst="rect">
            <a:avLst/>
          </a:prstGeom>
          <a:solidFill>
            <a:srgbClr val="FFF9A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Glyphosate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0189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Hang Out in the Water at the Seashore</a:t>
            </a:r>
            <a:endParaRPr lang="en-US" b="1" dirty="0"/>
          </a:p>
        </p:txBody>
      </p:sp>
      <p:pic>
        <p:nvPicPr>
          <p:cNvPr id="5" name="Picture 4" descr="beach_pregn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09171"/>
            <a:ext cx="8348133" cy="485616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US has a dismal health record despite exorbitant health expenditures</a:t>
            </a:r>
          </a:p>
          <a:p>
            <a:pPr lvl="1"/>
            <a:r>
              <a:rPr lang="en-US" dirty="0" smtClean="0"/>
              <a:t>Is this due to chronic glyphosate poisoning?</a:t>
            </a:r>
          </a:p>
          <a:p>
            <a:r>
              <a:rPr lang="en-US" dirty="0" smtClean="0"/>
              <a:t>Glyphosate can substitute for glycine by mistake in proteins, causing disastrous consequences</a:t>
            </a:r>
          </a:p>
          <a:p>
            <a:pPr lvl="1"/>
            <a:r>
              <a:rPr lang="en-US" dirty="0" smtClean="0"/>
              <a:t>Nutrient deficiencies and toxic metabolites due to dysfunctional enzymes</a:t>
            </a:r>
          </a:p>
          <a:p>
            <a:r>
              <a:rPr lang="en-US" dirty="0" smtClean="0"/>
              <a:t>Glyphosate disrupts sulfate homeostasis and this leads to oxalate and </a:t>
            </a:r>
            <a:r>
              <a:rPr lang="en-US" dirty="0" err="1" smtClean="0"/>
              <a:t>urate</a:t>
            </a:r>
            <a:r>
              <a:rPr lang="en-US" dirty="0" smtClean="0"/>
              <a:t> crystals damaging tissues </a:t>
            </a:r>
          </a:p>
          <a:p>
            <a:r>
              <a:rPr lang="en-US" dirty="0" smtClean="0"/>
              <a:t>Diseases connected to inflammation exist to renew sulfate supplies to the blood</a:t>
            </a:r>
          </a:p>
          <a:p>
            <a:r>
              <a:rPr lang="en-US" dirty="0" smtClean="0"/>
              <a:t>Organic high-sulfur diet with lots of sunshine exposure is the path to good health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832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6586" y="2232027"/>
            <a:ext cx="7150891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 for Listening!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9320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15996</TotalTime>
  <Words>4826</Words>
  <Application>Microsoft Macintosh PowerPoint</Application>
  <PresentationFormat>On-screen Show (4:3)</PresentationFormat>
  <Paragraphs>564</Paragraphs>
  <Slides>92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Office Theme</vt:lpstr>
      <vt:lpstr>The Glyphosate, Oxalate, and Sulfate Connection - Key Links between Diet and Chronic Disease</vt:lpstr>
      <vt:lpstr>Download these slides</vt:lpstr>
      <vt:lpstr>Outline</vt:lpstr>
      <vt:lpstr>PowerPoint Presentation</vt:lpstr>
      <vt:lpstr>US Health Status</vt:lpstr>
      <vt:lpstr>US Health Status, 2015*</vt:lpstr>
      <vt:lpstr>Roundup and GMO Crops</vt:lpstr>
      <vt:lpstr>Roundup as a Desiccant/Ripener  just before Harvest</vt:lpstr>
      <vt:lpstr>Glyphosate vs. Other Pesticides: Usage in the United States*</vt:lpstr>
      <vt:lpstr>Glyphosate Acronym*</vt:lpstr>
      <vt:lpstr>PowerPoint Presentation</vt:lpstr>
      <vt:lpstr>What If Glyphosate Could Insert Itself Into Protein Synthesis by mistake???</vt:lpstr>
      <vt:lpstr>Glyphosate is a non-coding            amino acid analogue of glycine</vt:lpstr>
      <vt:lpstr>Extra Piece Sticks Out at Active Site</vt:lpstr>
      <vt:lpstr>Extra Piece Sticks Out at Active Site</vt:lpstr>
      <vt:lpstr>Inhibition of EPSPS by glyphosate: Resistant E coli mutant*</vt:lpstr>
      <vt:lpstr>Hypothesis</vt:lpstr>
      <vt:lpstr>Food Allergies</vt:lpstr>
      <vt:lpstr>Food Allergies</vt:lpstr>
      <vt:lpstr>Rise in Autoimmune Diseases in U.S.*</vt:lpstr>
      <vt:lpstr>Collagen and Gelatin</vt:lpstr>
      <vt:lpstr>Products Containing Gelatin !!</vt:lpstr>
      <vt:lpstr>Rheumatoid Arthritis</vt:lpstr>
      <vt:lpstr>US Department of Health and Human Services Data on Pain-Killer Drug Abuse*</vt:lpstr>
      <vt:lpstr>PowerPoint Presentation</vt:lpstr>
      <vt:lpstr>Autism Linked to Oxalate Crystals*</vt:lpstr>
      <vt:lpstr>PowerPoint Presentation</vt:lpstr>
      <vt:lpstr>PowerPoint Presentation</vt:lpstr>
      <vt:lpstr>Oxalate Metabolism*</vt:lpstr>
      <vt:lpstr>Glyphosate Metabolism*</vt:lpstr>
      <vt:lpstr>Monsanto Patents: 2002-2010: Pesticide Compositions Containing Oxalic Acid</vt:lpstr>
      <vt:lpstr>Monsanto Patents: 2002-2010: Pesticide Compositions Containing Oxalic Acid</vt:lpstr>
      <vt:lpstr>Oxalate Enhances Glyphosate’s Toxicity   to Plants at Small Concentrations*</vt:lpstr>
      <vt:lpstr>PowerPoint Presentation</vt:lpstr>
      <vt:lpstr>PowerPoint Presentation</vt:lpstr>
      <vt:lpstr>PowerPoint Presentation</vt:lpstr>
      <vt:lpstr>New Roundup Transorb'R' Herbicide Formulation to Hit Retail Shelves in Eastern Canada*</vt:lpstr>
      <vt:lpstr>PowerPoint Presentation</vt:lpstr>
      <vt:lpstr>This Detoxification Scheme is Essential in Red Blood Cells</vt:lpstr>
      <vt:lpstr>This Detoxification Scheme is Essential in Red Blood Cells</vt:lpstr>
      <vt:lpstr>PowerPoint Presentation</vt:lpstr>
      <vt:lpstr>PowerPoint Presentation</vt:lpstr>
      <vt:lpstr>Oxalate, Iron and Autism</vt:lpstr>
      <vt:lpstr>Autistic Children are Sensitive  to Iron Overload*</vt:lpstr>
      <vt:lpstr>Oxalobacter Probiotics?*</vt:lpstr>
      <vt:lpstr>Recapitulation</vt:lpstr>
      <vt:lpstr>PowerPoint Presentation</vt:lpstr>
      <vt:lpstr>A Novel Theory</vt:lpstr>
      <vt:lpstr>Novel Theory, Part II</vt:lpstr>
      <vt:lpstr>PowerPoint Presentation</vt:lpstr>
      <vt:lpstr>Oxaloacetate is a precursor  to five amino acids</vt:lpstr>
      <vt:lpstr>Deficiencies lead to …</vt:lpstr>
      <vt:lpstr>Conserved Glycines in Important Sulfur-processing Enzymes</vt:lpstr>
      <vt:lpstr>Various Factors that Increase Sulfate*</vt:lpstr>
      <vt:lpstr>Inflammation and Hydrogen Sulfide*</vt:lpstr>
      <vt:lpstr>Inflammation and Hydrogen Sulfide*</vt:lpstr>
      <vt:lpstr>Sulfate Reducing Microbes</vt:lpstr>
      <vt:lpstr>Sulfate Reducing Microbes</vt:lpstr>
      <vt:lpstr>Sulfite Oxidase and Glyphosate*</vt:lpstr>
      <vt:lpstr>PowerPoint Presentation</vt:lpstr>
      <vt:lpstr>How Glyphosate Damages Mitochondria and Lysosomes</vt:lpstr>
      <vt:lpstr>How Glyphosate Damages Mitochondria and Lysosomes</vt:lpstr>
      <vt:lpstr>Glyphosate and ALS*</vt:lpstr>
      <vt:lpstr>How Glyphosate Causes ALS*</vt:lpstr>
      <vt:lpstr>Glycine Rich Region in TDP-43*</vt:lpstr>
      <vt:lpstr>PowerPoint Presentation</vt:lpstr>
      <vt:lpstr>Muscle Aches and Pains with Flu*</vt:lpstr>
      <vt:lpstr>Does Influenza Virus                         Transport Sulfate?</vt:lpstr>
      <vt:lpstr>Is This True More Generally?*</vt:lpstr>
      <vt:lpstr>Stroke and Gut Microbes*</vt:lpstr>
      <vt:lpstr>Stroke and Gut Microbes*</vt:lpstr>
      <vt:lpstr>PowerPoint Presentation</vt:lpstr>
      <vt:lpstr>Gout!</vt:lpstr>
      <vt:lpstr>Gout Crystals Accumulate  on Collagen Fibers*</vt:lpstr>
      <vt:lpstr>Gout Crystals Accumulate  on Collagen Fibers*</vt:lpstr>
      <vt:lpstr>Gout and Glyphosate*</vt:lpstr>
      <vt:lpstr>How Gout Renews Sulfate Supplies</vt:lpstr>
      <vt:lpstr>Chondroitin Sulfate (CS) Alleviates Gout*</vt:lpstr>
      <vt:lpstr>Hydrogen Sulfide and Disease*</vt:lpstr>
      <vt:lpstr>Hydrogen Sulfide and Disease*</vt:lpstr>
      <vt:lpstr>PowerPoint Presentation</vt:lpstr>
      <vt:lpstr>How to Stay Healthy</vt:lpstr>
      <vt:lpstr> Foods Containing Sulfur</vt:lpstr>
      <vt:lpstr>“Hydrogen sulfide mediates the vasoactivity of garlic”*</vt:lpstr>
      <vt:lpstr>Supplemental Sources of Sulfur*</vt:lpstr>
      <vt:lpstr>Some Important Nutrients</vt:lpstr>
      <vt:lpstr> Flavonoids and Polyphenols!</vt:lpstr>
      <vt:lpstr>PowerPoint Presentation</vt:lpstr>
      <vt:lpstr>PowerPoint Presentation</vt:lpstr>
      <vt:lpstr>Hang Out in the Water at the Seashore</vt:lpstr>
      <vt:lpstr>Summary</vt:lpstr>
      <vt:lpstr>PowerPoint Presentation</vt:lpstr>
    </vt:vector>
  </TitlesOfParts>
  <Company>MIT CSAIL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Seneff</dc:creator>
  <cp:lastModifiedBy>Stephanie Seneff</cp:lastModifiedBy>
  <cp:revision>61</cp:revision>
  <dcterms:created xsi:type="dcterms:W3CDTF">2016-12-19T21:17:36Z</dcterms:created>
  <dcterms:modified xsi:type="dcterms:W3CDTF">2017-03-22T14:04:49Z</dcterms:modified>
</cp:coreProperties>
</file>