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13.jpg" ContentType="image/png"/>
  <Override PartName="/ppt/media/image16.jpg" ContentType="image/png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media/image19.jpg" ContentType="image/png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269" r:id="rId3"/>
    <p:sldId id="284" r:id="rId4"/>
    <p:sldId id="263" r:id="rId5"/>
    <p:sldId id="290" r:id="rId6"/>
    <p:sldId id="264" r:id="rId7"/>
    <p:sldId id="265" r:id="rId8"/>
    <p:sldId id="266" r:id="rId9"/>
    <p:sldId id="267" r:id="rId10"/>
    <p:sldId id="268" r:id="rId11"/>
    <p:sldId id="275" r:id="rId12"/>
    <p:sldId id="285" r:id="rId13"/>
    <p:sldId id="286" r:id="rId14"/>
    <p:sldId id="291" r:id="rId15"/>
    <p:sldId id="274" r:id="rId16"/>
    <p:sldId id="257" r:id="rId17"/>
    <p:sldId id="258" r:id="rId18"/>
    <p:sldId id="259" r:id="rId19"/>
    <p:sldId id="260" r:id="rId20"/>
    <p:sldId id="261" r:id="rId21"/>
    <p:sldId id="270" r:id="rId22"/>
    <p:sldId id="276" r:id="rId23"/>
    <p:sldId id="282" r:id="rId24"/>
    <p:sldId id="287" r:id="rId25"/>
    <p:sldId id="288" r:id="rId26"/>
    <p:sldId id="278" r:id="rId27"/>
    <p:sldId id="279" r:id="rId28"/>
    <p:sldId id="280" r:id="rId29"/>
    <p:sldId id="281" r:id="rId30"/>
    <p:sldId id="292" r:id="rId31"/>
    <p:sldId id="272" r:id="rId32"/>
    <p:sldId id="271" r:id="rId33"/>
    <p:sldId id="273" r:id="rId3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0" d="100"/>
          <a:sy n="100" d="100"/>
        </p:scale>
        <p:origin x="-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8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notesMaster" Target="notesMasters/notesMaster1.xml"/><Relationship Id="rId36" Type="http://schemas.openxmlformats.org/officeDocument/2006/relationships/printerSettings" Target="printerSettings/printerSettings1.bin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presProps" Target="presProps.xml"/><Relationship Id="rId38" Type="http://schemas.openxmlformats.org/officeDocument/2006/relationships/viewProps" Target="viewProps.xml"/><Relationship Id="rId39" Type="http://schemas.openxmlformats.org/officeDocument/2006/relationships/theme" Target="theme/theme1.xml"/><Relationship Id="rId4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84F7B4-C334-7E4F-BE8D-50A1019780B7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437ED8-5217-B649-82BF-2F177B07F4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5534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2016/Anthony/GxxxG_motif_Abeta_2007.pdf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0437ED8-5217-B649-82BF-2F177B07F46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9626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Feldman B, Martin EM, Simms T. An Invisible Epidemic — When your body attacks itself — Autoimmune Disease; How Reframing the Data Unveils a Public Health Crisis Bigger than Cancer and Heart Disease Combined.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www.tincture.io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 Beecham Seneff paper. Ref. 13.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D4A54A6-B959-0449-AF92-913A33D3C25E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33311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gluten 麩質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Plos</a:t>
            </a:r>
            <a:r>
              <a:rPr lang="en-US" b="1" baseline="0" dirty="0" smtClean="0"/>
              <a:t> One:</a:t>
            </a: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Ineffective Degradation of Immunogenic Gluten Epitopes by Currently Available Digestive Enzyme Supplements</a:t>
            </a:r>
          </a:p>
          <a:p>
            <a:r>
              <a:rPr lang="en-US" dirty="0" smtClean="0"/>
              <a:t>Glyphosate/ineffective_proteolysis_of_proline_in_gluten_digestive_enzymes.pdf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CB2A7-C57C-714A-AEF2-A202C23EFED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9950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gluten 麩質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err="1" smtClean="0"/>
              <a:t>Plos</a:t>
            </a:r>
            <a:r>
              <a:rPr lang="en-US" b="1" baseline="0" dirty="0" smtClean="0"/>
              <a:t> One:</a:t>
            </a:r>
            <a:endParaRPr lang="en-US" b="1" dirty="0" smtClean="0"/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1" dirty="0" smtClean="0"/>
              <a:t>Ineffective Degradation of Immunogenic Gluten Epitopes by Currently Available Digestive Enzyme Supplements</a:t>
            </a:r>
          </a:p>
          <a:p>
            <a:r>
              <a:rPr lang="en-US" dirty="0" smtClean="0"/>
              <a:t>Glyphosate/ineffective_proteolysis_of_proline_in_gluten_digestive_enzymes.pdf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ACB2A7-C57C-714A-AEF2-A202C23EFED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8995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rug_side_effects_rising_2017.text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4B04A2-0F66-074A-B390-049B87D12FEA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0373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./Factsheet-opioids-061516.pdf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875BCB-1834-5044-84C7-8E435B5DD9B3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8890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99006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7877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004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95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06598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4161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8259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9129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728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8676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543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C5F17E-007F-4546-9546-7210CF75D956}" type="datetimeFigureOut">
              <a:rPr lang="en-US" smtClean="0"/>
              <a:t>4/21/17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7C5625-A2E0-F748-9D17-E90337F04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073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Relationship Id="rId3" Type="http://schemas.openxmlformats.org/officeDocument/2006/relationships/hyperlink" Target="http://www.examiner.com/article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4" Type="http://schemas.openxmlformats.org/officeDocument/2006/relationships/hyperlink" Target="http://www.examiner.com/article/" TargetMode="External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4" Type="http://schemas.openxmlformats.org/officeDocument/2006/relationships/image" Target="../media/image12.jpg"/><Relationship Id="rId5" Type="http://schemas.openxmlformats.org/officeDocument/2006/relationships/image" Target="../media/image13.jpg"/><Relationship Id="rId6" Type="http://schemas.openxmlformats.org/officeDocument/2006/relationships/image" Target="../media/image14.jpg"/><Relationship Id="rId7" Type="http://schemas.openxmlformats.org/officeDocument/2006/relationships/image" Target="../media/image15.jpg"/><Relationship Id="rId8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g"/><Relationship Id="rId3" Type="http://schemas.openxmlformats.org/officeDocument/2006/relationships/image" Target="../media/image18.jp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4" Type="http://schemas.openxmlformats.org/officeDocument/2006/relationships/image" Target="../media/image22.jpg"/><Relationship Id="rId5" Type="http://schemas.openxmlformats.org/officeDocument/2006/relationships/image" Target="../media/image23.jpg"/><Relationship Id="rId6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jp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Relationship Id="rId3" Type="http://schemas.openxmlformats.org/officeDocument/2006/relationships/image" Target="../media/image3.jp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65437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Glyphosate Pretending to be Glycine: Devastating Consequences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762500"/>
            <a:ext cx="6400800" cy="1752600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Stephanie Seneff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MIT CSAIL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Saturday, April 22, 2017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4" name="Picture 3" descr="spraying_pesticide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3441" y="181627"/>
            <a:ext cx="5570540" cy="27008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55242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477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Inhibition of EPSPS by glyphosate:</a:t>
            </a:r>
            <a:br>
              <a:rPr lang="en-US" b="1" dirty="0" smtClean="0"/>
            </a:br>
            <a:r>
              <a:rPr lang="en-US" b="1" dirty="0" smtClean="0"/>
              <a:t>Resistant E coli mutant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EPSPS_inhibition_glyphosat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16" r="-16416"/>
          <a:stretch>
            <a:fillRect/>
          </a:stretch>
        </p:blipFill>
        <p:spPr>
          <a:xfrm>
            <a:off x="581444" y="1600200"/>
            <a:ext cx="82296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547851" y="6304031"/>
            <a:ext cx="53989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Figure 3, S </a:t>
            </a:r>
            <a:r>
              <a:rPr lang="en-US" dirty="0" err="1" smtClean="0"/>
              <a:t>Eschenburg</a:t>
            </a:r>
            <a:r>
              <a:rPr lang="en-US" dirty="0" smtClean="0"/>
              <a:t> et al. </a:t>
            </a:r>
            <a:r>
              <a:rPr lang="en-US" dirty="0" err="1" smtClean="0"/>
              <a:t>Planta</a:t>
            </a:r>
            <a:r>
              <a:rPr lang="en-US" dirty="0" smtClean="0"/>
              <a:t> 2002;216:129-135.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2800750" y="3120097"/>
            <a:ext cx="2044760" cy="1867024"/>
            <a:chOff x="2800750" y="3120097"/>
            <a:chExt cx="2044760" cy="1867024"/>
          </a:xfrm>
        </p:grpSpPr>
        <p:sp>
          <p:nvSpPr>
            <p:cNvPr id="8" name="TextBox 7"/>
            <p:cNvSpPr txBox="1"/>
            <p:nvPr/>
          </p:nvSpPr>
          <p:spPr>
            <a:xfrm>
              <a:off x="2800750" y="4156124"/>
              <a:ext cx="204476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Wild type  with glycine 96</a:t>
              </a:r>
              <a:endParaRPr lang="en-US" sz="2400" dirty="0"/>
            </a:p>
          </p:txBody>
        </p:sp>
        <p:sp>
          <p:nvSpPr>
            <p:cNvPr id="9" name="Freeform 8"/>
            <p:cNvSpPr/>
            <p:nvPr/>
          </p:nvSpPr>
          <p:spPr>
            <a:xfrm>
              <a:off x="3295120" y="3120097"/>
              <a:ext cx="349365" cy="1104459"/>
            </a:xfrm>
            <a:custGeom>
              <a:avLst/>
              <a:gdLst>
                <a:gd name="connsiteX0" fmla="*/ 73268 w 349365"/>
                <a:gd name="connsiteY0" fmla="*/ 1104459 h 1104459"/>
                <a:gd name="connsiteX1" fmla="*/ 18049 w 349365"/>
                <a:gd name="connsiteY1" fmla="*/ 386560 h 1104459"/>
                <a:gd name="connsiteX2" fmla="*/ 349365 w 349365"/>
                <a:gd name="connsiteY2" fmla="*/ 0 h 11044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365" h="1104459">
                  <a:moveTo>
                    <a:pt x="73268" y="1104459"/>
                  </a:moveTo>
                  <a:cubicBezTo>
                    <a:pt x="22650" y="837548"/>
                    <a:pt x="-27967" y="570637"/>
                    <a:pt x="18049" y="386560"/>
                  </a:cubicBezTo>
                  <a:cubicBezTo>
                    <a:pt x="64065" y="202483"/>
                    <a:pt x="349365" y="0"/>
                    <a:pt x="349365" y="0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5494338" y="1184701"/>
            <a:ext cx="3452422" cy="2532025"/>
            <a:chOff x="5494338" y="1184701"/>
            <a:chExt cx="3452422" cy="2532025"/>
          </a:xfrm>
        </p:grpSpPr>
        <p:sp>
          <p:nvSpPr>
            <p:cNvPr id="7" name="TextBox 6"/>
            <p:cNvSpPr txBox="1"/>
            <p:nvPr/>
          </p:nvSpPr>
          <p:spPr>
            <a:xfrm>
              <a:off x="5614610" y="1184701"/>
              <a:ext cx="333215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Mutant with alanine substituted for glycine 96</a:t>
              </a:r>
              <a:endParaRPr lang="en-US" sz="2400" dirty="0"/>
            </a:p>
          </p:txBody>
        </p:sp>
        <p:sp>
          <p:nvSpPr>
            <p:cNvPr id="10" name="Freeform 9"/>
            <p:cNvSpPr/>
            <p:nvPr/>
          </p:nvSpPr>
          <p:spPr>
            <a:xfrm>
              <a:off x="5494338" y="2015638"/>
              <a:ext cx="2309802" cy="1701088"/>
            </a:xfrm>
            <a:custGeom>
              <a:avLst/>
              <a:gdLst>
                <a:gd name="connsiteX0" fmla="*/ 2029316 w 2309802"/>
                <a:gd name="connsiteY0" fmla="*/ 0 h 1701088"/>
                <a:gd name="connsiteX1" fmla="*/ 2194974 w 2309802"/>
                <a:gd name="connsiteY1" fmla="*/ 1325350 h 1701088"/>
                <a:gd name="connsiteX2" fmla="*/ 524585 w 2309802"/>
                <a:gd name="connsiteY2" fmla="*/ 1670494 h 1701088"/>
                <a:gd name="connsiteX3" fmla="*/ 0 w 2309802"/>
                <a:gd name="connsiteY3" fmla="*/ 704092 h 1701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09802" h="1701088">
                  <a:moveTo>
                    <a:pt x="2029316" y="0"/>
                  </a:moveTo>
                  <a:cubicBezTo>
                    <a:pt x="2237539" y="523467"/>
                    <a:pt x="2445763" y="1046934"/>
                    <a:pt x="2194974" y="1325350"/>
                  </a:cubicBezTo>
                  <a:cubicBezTo>
                    <a:pt x="1944185" y="1603766"/>
                    <a:pt x="890414" y="1774037"/>
                    <a:pt x="524585" y="1670494"/>
                  </a:cubicBezTo>
                  <a:cubicBezTo>
                    <a:pt x="158756" y="1566951"/>
                    <a:pt x="0" y="704092"/>
                    <a:pt x="0" y="704092"/>
                  </a:cubicBezTo>
                </a:path>
              </a:pathLst>
            </a:custGeom>
            <a:ln w="57150" cmpd="sng">
              <a:solidFill>
                <a:srgbClr val="FF0000"/>
              </a:solidFill>
              <a:headEnd type="none"/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688200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6105"/>
            <a:ext cx="8229600" cy="1143000"/>
          </a:xfrm>
        </p:spPr>
        <p:txBody>
          <a:bodyPr/>
          <a:lstStyle/>
          <a:p>
            <a:r>
              <a:rPr lang="en-US" b="1" dirty="0" smtClean="0"/>
              <a:t>Some Predicted Consequences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417638"/>
            <a:ext cx="8500533" cy="4834467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Neurological diseases</a:t>
            </a:r>
          </a:p>
          <a:p>
            <a:r>
              <a:rPr lang="en-US" dirty="0" smtClean="0"/>
              <a:t>Autoimmune diseases </a:t>
            </a:r>
          </a:p>
          <a:p>
            <a:r>
              <a:rPr lang="en-US" dirty="0" smtClean="0"/>
              <a:t>Chronic fatigue syndrome</a:t>
            </a:r>
          </a:p>
          <a:p>
            <a:r>
              <a:rPr lang="en-US" dirty="0" smtClean="0"/>
              <a:t>Impaired collagen </a:t>
            </a:r>
            <a:r>
              <a:rPr lang="en-US" dirty="0" smtClean="0">
                <a:sym typeface="Wingdings"/>
              </a:rPr>
              <a:t> osteoarthritis</a:t>
            </a:r>
            <a:endParaRPr lang="en-US" dirty="0" smtClean="0"/>
          </a:p>
          <a:p>
            <a:r>
              <a:rPr lang="en-US" dirty="0"/>
              <a:t>F</a:t>
            </a:r>
            <a:r>
              <a:rPr lang="en-US" dirty="0" smtClean="0"/>
              <a:t>atty liver disease</a:t>
            </a:r>
          </a:p>
          <a:p>
            <a:r>
              <a:rPr lang="en-US" dirty="0" smtClean="0"/>
              <a:t>Obesity and adrenal insufficiency</a:t>
            </a:r>
          </a:p>
          <a:p>
            <a:r>
              <a:rPr lang="en-US" dirty="0" smtClean="0"/>
              <a:t>Impaired iron homeostasis and kidney failure</a:t>
            </a:r>
          </a:p>
          <a:p>
            <a:r>
              <a:rPr lang="en-US" dirty="0" smtClean="0"/>
              <a:t>Insulin resistance and diabetes </a:t>
            </a:r>
          </a:p>
          <a:p>
            <a:r>
              <a:rPr lang="en-US" dirty="0" smtClean="0"/>
              <a:t>Cancer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457200" y="6328305"/>
            <a:ext cx="87388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 err="1"/>
              <a:t>Samsel</a:t>
            </a:r>
            <a:r>
              <a:rPr lang="en-US" sz="2000" dirty="0"/>
              <a:t> A and  Seneff S. Journal of Biological Physics and Chemistry 2016;16:9-46.</a:t>
            </a:r>
          </a:p>
        </p:txBody>
      </p:sp>
    </p:spTree>
    <p:extLst>
      <p:ext uri="{BB962C8B-B14F-4D97-AF65-F5344CB8AC3E}">
        <p14:creationId xmlns:p14="http://schemas.microsoft.com/office/powerpoint/2010/main" val="8843028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Dementia and Glyphosate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ementia death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1" r="-10181"/>
          <a:stretch>
            <a:fillRect/>
          </a:stretch>
        </p:blipFill>
        <p:spPr>
          <a:xfrm>
            <a:off x="-345429" y="1158786"/>
            <a:ext cx="9032229" cy="4967378"/>
          </a:xfrm>
        </p:spPr>
      </p:pic>
      <p:sp>
        <p:nvSpPr>
          <p:cNvPr id="5" name="TextBox 4"/>
          <p:cNvSpPr txBox="1"/>
          <p:nvPr/>
        </p:nvSpPr>
        <p:spPr>
          <a:xfrm>
            <a:off x="1299788" y="6262268"/>
            <a:ext cx="7201609" cy="64632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Nancy Swanson,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</a:t>
            </a:r>
            <a:r>
              <a:rPr lang="en-US" dirty="0" err="1">
                <a:hlinkClick r:id="rId3"/>
              </a:rPr>
              <a:t>www.examiner.com</a:t>
            </a:r>
            <a:r>
              <a:rPr lang="en-US" dirty="0">
                <a:hlinkClick r:id="rId3"/>
              </a:rPr>
              <a:t>/article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algn="ctr"/>
            <a:r>
              <a:rPr lang="en-US" dirty="0" smtClean="0"/>
              <a:t>data</a:t>
            </a:r>
            <a:r>
              <a:rPr lang="en-US" dirty="0"/>
              <a:t>-show-correlations-between-increase-neurological-diseases-and-gmos</a:t>
            </a:r>
          </a:p>
        </p:txBody>
      </p:sp>
    </p:spTree>
    <p:extLst>
      <p:ext uri="{BB962C8B-B14F-4D97-AF65-F5344CB8AC3E}">
        <p14:creationId xmlns:p14="http://schemas.microsoft.com/office/powerpoint/2010/main" val="29416562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Dementia and Glyphosate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dementia deaths.jp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81" r="-10181"/>
          <a:stretch>
            <a:fillRect/>
          </a:stretch>
        </p:blipFill>
        <p:spPr>
          <a:xfrm>
            <a:off x="-345429" y="1158786"/>
            <a:ext cx="9032229" cy="4967378"/>
          </a:xfrm>
        </p:spPr>
      </p:pic>
      <p:sp>
        <p:nvSpPr>
          <p:cNvPr id="5" name="TextBox 4"/>
          <p:cNvSpPr txBox="1"/>
          <p:nvPr/>
        </p:nvSpPr>
        <p:spPr>
          <a:xfrm>
            <a:off x="1299788" y="6262268"/>
            <a:ext cx="7201609" cy="646329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pPr algn="ctr"/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Nancy Swanson, </a:t>
            </a:r>
            <a:r>
              <a:rPr lang="en-US" dirty="0" smtClean="0">
                <a:hlinkClick r:id="rId4"/>
              </a:rPr>
              <a:t>http</a:t>
            </a:r>
            <a:r>
              <a:rPr lang="en-US" dirty="0">
                <a:hlinkClick r:id="rId4"/>
              </a:rPr>
              <a:t>://</a:t>
            </a:r>
            <a:r>
              <a:rPr lang="en-US" dirty="0" err="1">
                <a:hlinkClick r:id="rId4"/>
              </a:rPr>
              <a:t>www.examiner.com</a:t>
            </a:r>
            <a:r>
              <a:rPr lang="en-US" dirty="0">
                <a:hlinkClick r:id="rId4"/>
              </a:rPr>
              <a:t>/article</a:t>
            </a:r>
            <a:r>
              <a:rPr lang="en-US" dirty="0" smtClean="0">
                <a:hlinkClick r:id="rId4"/>
              </a:rPr>
              <a:t>/</a:t>
            </a:r>
            <a:endParaRPr lang="en-US" dirty="0" smtClean="0"/>
          </a:p>
          <a:p>
            <a:pPr algn="ctr"/>
            <a:r>
              <a:rPr lang="en-US" dirty="0" smtClean="0"/>
              <a:t>data</a:t>
            </a:r>
            <a:r>
              <a:rPr lang="en-US" dirty="0"/>
              <a:t>-show-correlations-between-increase-neurological-diseases-and-gmos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393870" y="1598249"/>
            <a:ext cx="6564797" cy="3046988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algn="ctr"/>
            <a:r>
              <a:rPr lang="en-US" sz="3200" dirty="0" smtClean="0"/>
              <a:t> Alzheimer’s disease has been specifically linked to a GXXXG motif      in a specific region of                   amyloid beta plaque</a:t>
            </a:r>
            <a:r>
              <a:rPr lang="en-US" sz="3200" dirty="0" smtClean="0">
                <a:solidFill>
                  <a:srgbClr val="FF0000"/>
                </a:solidFill>
              </a:rPr>
              <a:t>*</a:t>
            </a: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393870" y="4245127"/>
            <a:ext cx="63909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b-NO" sz="2000" dirty="0">
                <a:solidFill>
                  <a:srgbClr val="FF0000"/>
                </a:solidFill>
              </a:rPr>
              <a:t>*</a:t>
            </a:r>
            <a:r>
              <a:rPr lang="nb-NO" sz="2000" dirty="0"/>
              <a:t>L-M Munter et al. The EMBO Journal 2007; 26: 1702-1712.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076124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478069" y="2090171"/>
            <a:ext cx="6187887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Autoimmune Disease</a:t>
            </a:r>
          </a:p>
          <a:p>
            <a:pPr algn="ctr"/>
            <a:r>
              <a:rPr lang="en-US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en-US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17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Autoimmune Disease: An Invisible Epidemic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“Taken together, the number of people suffering from autoimmune diseases is 24–50 million Americans, 16% of the US population. To put it in perspective, autoimmune disease prevalence equals heart disease and cancer combined.” </a:t>
            </a:r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9505" y="5655718"/>
            <a:ext cx="80477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 smtClean="0"/>
              <a:t>Feldman </a:t>
            </a:r>
            <a:r>
              <a:rPr lang="en-US" dirty="0"/>
              <a:t>B, Martin EM, Simms T. An Invisible Epidemic — When your body attacks itself — Autoimmune Disease; How Reframing the Data Unveils a Public Health Crisis Bigger than Cancer and Heart Disease Combined. </a:t>
            </a:r>
            <a:r>
              <a:rPr lang="en-US" dirty="0" err="1"/>
              <a:t>www.tincture.io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971125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utoimmunediseasesymptom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717" y="765723"/>
            <a:ext cx="3839283" cy="2971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011" y="-59800"/>
            <a:ext cx="8229600" cy="1143000"/>
          </a:xfrm>
        </p:spPr>
        <p:txBody>
          <a:bodyPr/>
          <a:lstStyle/>
          <a:p>
            <a:r>
              <a:rPr lang="en-US" b="1" dirty="0" smtClean="0"/>
              <a:t>Autoimmune Disease Statistics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7071" y="1600200"/>
            <a:ext cx="8426540" cy="4525963"/>
          </a:xfrm>
        </p:spPr>
        <p:txBody>
          <a:bodyPr>
            <a:noAutofit/>
          </a:bodyPr>
          <a:lstStyle/>
          <a:p>
            <a:r>
              <a:rPr lang="en-US" dirty="0" smtClean="0"/>
              <a:t>Annual direct  health care                                                        costs for </a:t>
            </a:r>
            <a:r>
              <a:rPr lang="en-US" dirty="0"/>
              <a:t>AD </a:t>
            </a:r>
            <a:r>
              <a:rPr lang="en-US" dirty="0" smtClean="0"/>
              <a:t>in US estimated                                                                to be ~$</a:t>
            </a:r>
            <a:r>
              <a:rPr lang="en-US" dirty="0"/>
              <a:t>100 </a:t>
            </a:r>
            <a:r>
              <a:rPr lang="en-US" dirty="0" smtClean="0"/>
              <a:t>billion </a:t>
            </a:r>
            <a:endParaRPr lang="en-US" dirty="0"/>
          </a:p>
          <a:p>
            <a:r>
              <a:rPr lang="en-US" dirty="0"/>
              <a:t>At least 23.5 million Americans  </a:t>
            </a:r>
            <a:r>
              <a:rPr lang="en-US" dirty="0" smtClean="0"/>
              <a:t>                   suffer from one </a:t>
            </a:r>
            <a:r>
              <a:rPr lang="en-US" dirty="0"/>
              <a:t>or more autoimmune </a:t>
            </a:r>
            <a:r>
              <a:rPr lang="en-US" dirty="0" smtClean="0"/>
              <a:t>diseases</a:t>
            </a:r>
            <a:endParaRPr lang="en-US" dirty="0"/>
          </a:p>
          <a:p>
            <a:r>
              <a:rPr lang="en-US" dirty="0"/>
              <a:t>Among the top-10 causes of death in females under 64 years old</a:t>
            </a:r>
          </a:p>
          <a:p>
            <a:r>
              <a:rPr lang="en-US" dirty="0"/>
              <a:t>Immunosuppressant treatments have devastating side effects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3467" y="6351601"/>
            <a:ext cx="80201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https://</a:t>
            </a:r>
            <a:r>
              <a:rPr lang="en-US" sz="2000" dirty="0" err="1"/>
              <a:t>www.aarda.org</a:t>
            </a:r>
            <a:r>
              <a:rPr lang="en-US" sz="2000" dirty="0"/>
              <a:t>/autoimmune-information/autoimmune-statistics/</a:t>
            </a:r>
          </a:p>
        </p:txBody>
      </p:sp>
    </p:spTree>
    <p:extLst>
      <p:ext uri="{BB962C8B-B14F-4D97-AF65-F5344CB8AC3E}">
        <p14:creationId xmlns:p14="http://schemas.microsoft.com/office/powerpoint/2010/main" val="34017995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09600" y="2209298"/>
            <a:ext cx="8077200" cy="1629469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dirty="0" smtClean="0"/>
              <a:t>Why do we have an epidemic in </a:t>
            </a:r>
          </a:p>
          <a:p>
            <a:r>
              <a:rPr lang="en-US" sz="3200" dirty="0" smtClean="0"/>
              <a:t>autoimmune disease in America today?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3718872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Hypothesis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G</a:t>
            </a:r>
            <a:r>
              <a:rPr lang="en-US" dirty="0" smtClean="0"/>
              <a:t>lyphosate exposure sets up a weakened immune system, a leaky gut barrier and a leaky brain barrier</a:t>
            </a:r>
          </a:p>
          <a:p>
            <a:r>
              <a:rPr lang="en-US" dirty="0" smtClean="0"/>
              <a:t>Glyphosate contamination in proteins makes them hard to break down</a:t>
            </a:r>
          </a:p>
          <a:p>
            <a:r>
              <a:rPr lang="en-US" dirty="0" smtClean="0"/>
              <a:t>Glyphosate disrupts the pancreatic enzymes that metabolize proteins</a:t>
            </a:r>
          </a:p>
          <a:p>
            <a:r>
              <a:rPr lang="en-US" dirty="0" smtClean="0"/>
              <a:t>Person develops overactive antibody response to foreign protein contaminated </a:t>
            </a:r>
            <a:r>
              <a:rPr lang="pl-PL" dirty="0" err="1" smtClean="0"/>
              <a:t>wi</a:t>
            </a:r>
            <a:r>
              <a:rPr lang="en-US" dirty="0" err="1" smtClean="0"/>
              <a:t>th</a:t>
            </a:r>
            <a:r>
              <a:rPr lang="en-US" dirty="0" smtClean="0"/>
              <a:t> glyphosate and, through molecular mimicry, this leads to autoimmune disease</a:t>
            </a:r>
          </a:p>
          <a:p>
            <a:r>
              <a:rPr lang="en-US" dirty="0" smtClean="0"/>
              <a:t>This easily explains gluten intolerance and other food allergies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790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g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07" y="1082680"/>
            <a:ext cx="2650066" cy="1764187"/>
          </a:xfrm>
          <a:prstGeom prst="rect">
            <a:avLst/>
          </a:prstGeom>
        </p:spPr>
      </p:pic>
      <p:pic>
        <p:nvPicPr>
          <p:cNvPr id="9" name="Picture 8" descr="bread-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73" y="1235099"/>
            <a:ext cx="3461665" cy="216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Food Allergies</a:t>
            </a:r>
            <a:endParaRPr lang="en-US" b="1" dirty="0"/>
          </a:p>
        </p:txBody>
      </p:sp>
      <p:pic>
        <p:nvPicPr>
          <p:cNvPr id="4" name="Picture 3" descr="peanu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9" y="576241"/>
            <a:ext cx="2097571" cy="1388533"/>
          </a:xfrm>
          <a:prstGeom prst="rect">
            <a:avLst/>
          </a:prstGeom>
        </p:spPr>
      </p:pic>
      <p:pic>
        <p:nvPicPr>
          <p:cNvPr id="5" name="Picture 4" descr="protein_b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910"/>
            <a:ext cx="3031066" cy="1190521"/>
          </a:xfrm>
          <a:prstGeom prst="rect">
            <a:avLst/>
          </a:prstGeom>
        </p:spPr>
      </p:pic>
      <p:pic>
        <p:nvPicPr>
          <p:cNvPr id="6" name="Picture 5" descr="mil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4" y="3860800"/>
            <a:ext cx="2188966" cy="2997200"/>
          </a:xfrm>
          <a:prstGeom prst="rect">
            <a:avLst/>
          </a:prstGeom>
        </p:spPr>
      </p:pic>
      <p:pic>
        <p:nvPicPr>
          <p:cNvPr id="8" name="Picture 7" descr="headach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2" y="4085614"/>
            <a:ext cx="3763324" cy="2494546"/>
          </a:xfrm>
          <a:prstGeom prst="rect">
            <a:avLst/>
          </a:prstGeom>
        </p:spPr>
      </p:pic>
      <p:pic>
        <p:nvPicPr>
          <p:cNvPr id="10" name="Picture 9" descr="cor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19" y="3498294"/>
            <a:ext cx="2507115" cy="3064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00595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Outline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Introduction</a:t>
            </a:r>
          </a:p>
          <a:p>
            <a:r>
              <a:rPr lang="en-US" dirty="0" smtClean="0"/>
              <a:t>Glyphosate as a glycine analogue</a:t>
            </a:r>
          </a:p>
          <a:p>
            <a:r>
              <a:rPr lang="en-US" dirty="0" smtClean="0"/>
              <a:t>Autoimmune disease</a:t>
            </a:r>
          </a:p>
          <a:p>
            <a:r>
              <a:rPr lang="en-US" dirty="0" smtClean="0"/>
              <a:t>Collagen and </a:t>
            </a:r>
            <a:r>
              <a:rPr lang="en-US" dirty="0"/>
              <a:t>g</a:t>
            </a:r>
            <a:r>
              <a:rPr lang="en-US" dirty="0" smtClean="0"/>
              <a:t>elatin</a:t>
            </a:r>
          </a:p>
          <a:p>
            <a:r>
              <a:rPr lang="en-US" dirty="0" smtClean="0"/>
              <a:t>How </a:t>
            </a:r>
            <a:r>
              <a:rPr lang="en-US" smtClean="0"/>
              <a:t>to protect </a:t>
            </a:r>
            <a:r>
              <a:rPr lang="en-US" dirty="0"/>
              <a:t>y</a:t>
            </a:r>
            <a:r>
              <a:rPr lang="en-US" smtClean="0"/>
              <a:t>ourself</a:t>
            </a:r>
            <a:endParaRPr lang="en-US" dirty="0" smtClean="0"/>
          </a:p>
          <a:p>
            <a:r>
              <a:rPr lang="en-US" dirty="0" smtClean="0"/>
              <a:t>Summary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827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eggs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7007" y="1082680"/>
            <a:ext cx="2650066" cy="1764187"/>
          </a:xfrm>
          <a:prstGeom prst="rect">
            <a:avLst/>
          </a:prstGeom>
        </p:spPr>
      </p:pic>
      <p:pic>
        <p:nvPicPr>
          <p:cNvPr id="9" name="Picture 8" descr="bread-006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7073" y="1235099"/>
            <a:ext cx="3461665" cy="21663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Food Allergies</a:t>
            </a:r>
            <a:endParaRPr lang="en-US" b="1" dirty="0"/>
          </a:p>
        </p:txBody>
      </p:sp>
      <p:pic>
        <p:nvPicPr>
          <p:cNvPr id="4" name="Picture 3" descr="peanuts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1789" y="576241"/>
            <a:ext cx="2097571" cy="1388533"/>
          </a:xfrm>
          <a:prstGeom prst="rect">
            <a:avLst/>
          </a:prstGeom>
        </p:spPr>
      </p:pic>
      <p:pic>
        <p:nvPicPr>
          <p:cNvPr id="5" name="Picture 4" descr="protein_bar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10910"/>
            <a:ext cx="3031066" cy="1190521"/>
          </a:xfrm>
          <a:prstGeom prst="rect">
            <a:avLst/>
          </a:prstGeom>
        </p:spPr>
      </p:pic>
      <p:pic>
        <p:nvPicPr>
          <p:cNvPr id="6" name="Picture 5" descr="milk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8534" y="3860800"/>
            <a:ext cx="2188966" cy="2997200"/>
          </a:xfrm>
          <a:prstGeom prst="rect">
            <a:avLst/>
          </a:prstGeom>
        </p:spPr>
      </p:pic>
      <p:pic>
        <p:nvPicPr>
          <p:cNvPr id="8" name="Picture 7" descr="headache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82" y="4085614"/>
            <a:ext cx="3763324" cy="2494546"/>
          </a:xfrm>
          <a:prstGeom prst="rect">
            <a:avLst/>
          </a:prstGeom>
        </p:spPr>
      </p:pic>
      <p:pic>
        <p:nvPicPr>
          <p:cNvPr id="10" name="Picture 9" descr="corn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1419" y="3498294"/>
            <a:ext cx="2507115" cy="3064933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931333" y="2263186"/>
            <a:ext cx="7254952" cy="2554545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All of these foods can be expected to be contaminated with glyphosate,              given how they’re produced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453975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celiac &amp; wheat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663" r="-9663"/>
          <a:stretch>
            <a:fillRect/>
          </a:stretch>
        </p:blipFill>
        <p:spPr>
          <a:xfrm>
            <a:off x="-593581" y="511155"/>
            <a:ext cx="10209822" cy="5615009"/>
          </a:xfrm>
        </p:spPr>
      </p:pic>
      <p:sp>
        <p:nvSpPr>
          <p:cNvPr id="5" name="TextBox 4"/>
          <p:cNvSpPr txBox="1"/>
          <p:nvPr/>
        </p:nvSpPr>
        <p:spPr>
          <a:xfrm>
            <a:off x="2275851" y="6459372"/>
            <a:ext cx="6447521" cy="400108"/>
          </a:xfrm>
          <a:prstGeom prst="rect">
            <a:avLst/>
          </a:prstGeom>
          <a:noFill/>
        </p:spPr>
        <p:txBody>
          <a:bodyPr wrap="none" lIns="91439" tIns="45719" rIns="91439" bIns="45719" rtlCol="0">
            <a:spAutoFit/>
          </a:bodyPr>
          <a:lstStyle/>
          <a:p>
            <a:r>
              <a:rPr lang="it-IT" sz="2000" dirty="0" smtClean="0">
                <a:solidFill>
                  <a:srgbClr val="FF0000"/>
                </a:solidFill>
              </a:rPr>
              <a:t>*</a:t>
            </a:r>
            <a:r>
              <a:rPr lang="it-IT" sz="2000" dirty="0" err="1" smtClean="0"/>
              <a:t>Samsel</a:t>
            </a:r>
            <a:r>
              <a:rPr lang="it-IT" sz="2000" dirty="0" smtClean="0"/>
              <a:t> and Seneff, </a:t>
            </a:r>
            <a:r>
              <a:rPr lang="it-IT" sz="2000" dirty="0" err="1" smtClean="0"/>
              <a:t>Interdiscip</a:t>
            </a:r>
            <a:r>
              <a:rPr lang="it-IT" sz="2000" dirty="0" smtClean="0"/>
              <a:t> </a:t>
            </a:r>
            <a:r>
              <a:rPr lang="it-IT" sz="2000" dirty="0" err="1"/>
              <a:t>Toxicol</a:t>
            </a:r>
            <a:r>
              <a:rPr lang="it-IT" sz="2000" dirty="0"/>
              <a:t>. </a:t>
            </a:r>
            <a:r>
              <a:rPr lang="it-IT" sz="2000" dirty="0" smtClean="0"/>
              <a:t>2013;</a:t>
            </a:r>
            <a:r>
              <a:rPr lang="it-IT" sz="2000" b="1" dirty="0" smtClean="0"/>
              <a:t>6</a:t>
            </a:r>
            <a:r>
              <a:rPr lang="it-IT" sz="2000" dirty="0"/>
              <a:t>(4): 159–184. </a:t>
            </a:r>
          </a:p>
        </p:txBody>
      </p:sp>
      <p:pic>
        <p:nvPicPr>
          <p:cNvPr id="6" name="Picture 5" descr="whea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2900" y="2160909"/>
            <a:ext cx="2525770" cy="157860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107068" y="2658569"/>
            <a:ext cx="162837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Celiac disease</a:t>
            </a:r>
            <a:endParaRPr lang="en-US" sz="2000" dirty="0"/>
          </a:p>
        </p:txBody>
      </p:sp>
      <p:sp>
        <p:nvSpPr>
          <p:cNvPr id="8" name="Freeform 7"/>
          <p:cNvSpPr/>
          <p:nvPr/>
        </p:nvSpPr>
        <p:spPr>
          <a:xfrm>
            <a:off x="4385743" y="3051666"/>
            <a:ext cx="529544" cy="973234"/>
          </a:xfrm>
          <a:custGeom>
            <a:avLst/>
            <a:gdLst>
              <a:gd name="connsiteX0" fmla="*/ 529544 w 529544"/>
              <a:gd name="connsiteY0" fmla="*/ 0 h 973234"/>
              <a:gd name="connsiteX1" fmla="*/ 1728 w 529544"/>
              <a:gd name="connsiteY1" fmla="*/ 461873 h 973234"/>
              <a:gd name="connsiteX2" fmla="*/ 348107 w 529544"/>
              <a:gd name="connsiteY2" fmla="*/ 973234 h 97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29544" h="973234">
                <a:moveTo>
                  <a:pt x="529544" y="0"/>
                </a:moveTo>
                <a:cubicBezTo>
                  <a:pt x="280755" y="149833"/>
                  <a:pt x="31967" y="299667"/>
                  <a:pt x="1728" y="461873"/>
                </a:cubicBezTo>
                <a:cubicBezTo>
                  <a:pt x="-28511" y="624079"/>
                  <a:pt x="348107" y="973234"/>
                  <a:pt x="348107" y="973234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457200" y="240096"/>
            <a:ext cx="8478043" cy="114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/>
              <a:t>Glyphosate and Celiac Disease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79403" y="1742139"/>
            <a:ext cx="167558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/>
              <a:t>Glyphosate</a:t>
            </a:r>
          </a:p>
          <a:p>
            <a:pPr algn="r"/>
            <a:r>
              <a:rPr lang="en-US" sz="2000" dirty="0" smtClean="0"/>
              <a:t>Use on wheat</a:t>
            </a:r>
            <a:endParaRPr lang="en-US" sz="2000" dirty="0"/>
          </a:p>
        </p:txBody>
      </p:sp>
      <p:sp>
        <p:nvSpPr>
          <p:cNvPr id="11" name="Freeform 10"/>
          <p:cNvSpPr/>
          <p:nvPr/>
        </p:nvSpPr>
        <p:spPr>
          <a:xfrm>
            <a:off x="5474356" y="2452675"/>
            <a:ext cx="688840" cy="1007348"/>
          </a:xfrm>
          <a:custGeom>
            <a:avLst/>
            <a:gdLst>
              <a:gd name="connsiteX0" fmla="*/ 0 w 688840"/>
              <a:gd name="connsiteY0" fmla="*/ 0 h 1007348"/>
              <a:gd name="connsiteX1" fmla="*/ 598530 w 688840"/>
              <a:gd name="connsiteY1" fmla="*/ 423378 h 1007348"/>
              <a:gd name="connsiteX2" fmla="*/ 686120 w 688840"/>
              <a:gd name="connsiteY2" fmla="*/ 1007348 h 10073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88840" h="1007348">
                <a:moveTo>
                  <a:pt x="0" y="0"/>
                </a:moveTo>
                <a:cubicBezTo>
                  <a:pt x="242088" y="127743"/>
                  <a:pt x="484177" y="255487"/>
                  <a:pt x="598530" y="423378"/>
                </a:cubicBezTo>
                <a:cubicBezTo>
                  <a:pt x="712883" y="591269"/>
                  <a:pt x="686120" y="1007348"/>
                  <a:pt x="686120" y="1007348"/>
                </a:cubicBezTo>
              </a:path>
            </a:pathLst>
          </a:custGeom>
          <a:ln w="3810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7694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4358"/>
            <a:ext cx="8517467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Celiac </a:t>
            </a:r>
            <a:r>
              <a:rPr lang="en-US" sz="3600" b="1" dirty="0"/>
              <a:t>d</a:t>
            </a:r>
            <a:r>
              <a:rPr lang="en-US" sz="3600" b="1" dirty="0" smtClean="0"/>
              <a:t>isease: Impaired gluten digestion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2041"/>
            <a:ext cx="8669867" cy="4766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Gluten intolerance results from </a:t>
            </a:r>
            <a:r>
              <a:rPr lang="en-US" dirty="0"/>
              <a:t>inability to break down </a:t>
            </a:r>
            <a:r>
              <a:rPr lang="en-US" dirty="0" smtClean="0"/>
              <a:t>gluten, which is </a:t>
            </a:r>
            <a:r>
              <a:rPr lang="en-US" dirty="0"/>
              <a:t>enriched in </a:t>
            </a:r>
            <a:r>
              <a:rPr lang="en-US" dirty="0" err="1" smtClean="0"/>
              <a:t>proline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The enzyme that breaks down </a:t>
            </a:r>
            <a:r>
              <a:rPr lang="en-US" dirty="0" err="1" smtClean="0"/>
              <a:t>proline</a:t>
            </a:r>
            <a:r>
              <a:rPr lang="en-US" dirty="0" smtClean="0"/>
              <a:t> depends on </a:t>
            </a:r>
            <a:r>
              <a:rPr lang="en-US" i="1" dirty="0" smtClean="0">
                <a:solidFill>
                  <a:srgbClr val="FF0000"/>
                </a:solidFill>
              </a:rPr>
              <a:t>manganese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as  a catalyst  (depleted by glyphosate)</a:t>
            </a:r>
            <a:endParaRPr lang="en-US" dirty="0"/>
          </a:p>
          <a:p>
            <a:r>
              <a:rPr lang="en-US" dirty="0" smtClean="0"/>
              <a:t>It also </a:t>
            </a:r>
            <a:r>
              <a:rPr lang="en-US" dirty="0"/>
              <a:t>contains </a:t>
            </a:r>
            <a:r>
              <a:rPr lang="en-US" dirty="0" smtClean="0"/>
              <a:t>three regions with highly conserved </a:t>
            </a:r>
            <a:r>
              <a:rPr lang="en-US" dirty="0" err="1" smtClean="0"/>
              <a:t>glycines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dirty="0" err="1"/>
              <a:t>Malabsorption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lead to nutritional deficiencies and symptoms of </a:t>
            </a:r>
            <a:r>
              <a:rPr lang="en-US" dirty="0" smtClean="0"/>
              <a:t>autism</a:t>
            </a:r>
            <a:r>
              <a:rPr lang="en-US" altLang="ja-JP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867" y="5828774"/>
            <a:ext cx="7189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*</a:t>
            </a:r>
            <a:r>
              <a:rPr lang="fr-FR" sz="2000" dirty="0"/>
              <a:t>G. Janssen et al., </a:t>
            </a:r>
            <a:r>
              <a:rPr lang="fr-FR" sz="2000" dirty="0" err="1"/>
              <a:t>PLoS</a:t>
            </a:r>
            <a:r>
              <a:rPr lang="fr-FR" sz="2000" dirty="0"/>
              <a:t> One 2015; 10(6): e0128065 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</a:t>
            </a:r>
            <a:r>
              <a:rPr lang="fr-FR" sz="2000" dirty="0"/>
              <a:t>F Morel et al., </a:t>
            </a:r>
            <a:r>
              <a:rPr lang="fr-FR" sz="2000" dirty="0" err="1"/>
              <a:t>Biochimica</a:t>
            </a:r>
            <a:r>
              <a:rPr lang="fr-FR" sz="2000" dirty="0"/>
              <a:t> et </a:t>
            </a:r>
            <a:r>
              <a:rPr lang="fr-FR" sz="2000" dirty="0" err="1"/>
              <a:t>Biophysica</a:t>
            </a:r>
            <a:r>
              <a:rPr lang="fr-FR" sz="2000" dirty="0"/>
              <a:t> Acta 1999;1429: 501-505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***</a:t>
            </a:r>
            <a:r>
              <a:rPr lang="fr-FR" sz="2000" dirty="0"/>
              <a:t>SJ </a:t>
            </a:r>
            <a:r>
              <a:rPr lang="fr-FR" sz="2000" dirty="0" err="1"/>
              <a:t>Genuis</a:t>
            </a:r>
            <a:r>
              <a:rPr lang="fr-FR" sz="2000" dirty="0"/>
              <a:t> and TP Bouchard, J Child </a:t>
            </a:r>
            <a:r>
              <a:rPr lang="fr-FR" sz="2000" dirty="0" err="1"/>
              <a:t>Neurol</a:t>
            </a:r>
            <a:r>
              <a:rPr lang="fr-FR" sz="2000" dirty="0"/>
              <a:t>. 2010;25(1):114-</a:t>
            </a:r>
            <a:r>
              <a:rPr lang="fr-FR" sz="2000" dirty="0" smtClean="0"/>
              <a:t>9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38824331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104358"/>
            <a:ext cx="8517467" cy="1143000"/>
          </a:xfrm>
        </p:spPr>
        <p:txBody>
          <a:bodyPr>
            <a:normAutofit/>
          </a:bodyPr>
          <a:lstStyle/>
          <a:p>
            <a:r>
              <a:rPr lang="en-US" sz="3600" b="1" dirty="0" smtClean="0"/>
              <a:t>Celiac </a:t>
            </a:r>
            <a:r>
              <a:rPr lang="en-US" sz="3600" b="1" dirty="0"/>
              <a:t>d</a:t>
            </a:r>
            <a:r>
              <a:rPr lang="en-US" sz="3600" b="1" dirty="0" smtClean="0"/>
              <a:t>isease: Impaired gluten digestion</a:t>
            </a:r>
            <a:endParaRPr lang="en-US" sz="3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62041"/>
            <a:ext cx="8669867" cy="476673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Gluten intolerance results from </a:t>
            </a:r>
            <a:r>
              <a:rPr lang="en-US" dirty="0"/>
              <a:t>inability to break down </a:t>
            </a:r>
            <a:r>
              <a:rPr lang="en-US" dirty="0" smtClean="0"/>
              <a:t>gluten, which is </a:t>
            </a:r>
            <a:r>
              <a:rPr lang="en-US" dirty="0"/>
              <a:t>enriched in </a:t>
            </a:r>
            <a:r>
              <a:rPr lang="en-US" dirty="0" err="1" smtClean="0"/>
              <a:t>proline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 smtClean="0"/>
              <a:t>The enzyme that breaks down </a:t>
            </a:r>
            <a:r>
              <a:rPr lang="en-US" dirty="0" err="1" smtClean="0"/>
              <a:t>proline</a:t>
            </a:r>
            <a:r>
              <a:rPr lang="en-US" dirty="0" smtClean="0"/>
              <a:t> depends on </a:t>
            </a:r>
            <a:r>
              <a:rPr lang="en-US" i="1" dirty="0" smtClean="0">
                <a:solidFill>
                  <a:srgbClr val="FF0000"/>
                </a:solidFill>
              </a:rPr>
              <a:t>manganese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 smtClean="0"/>
              <a:t>as  a catalyst  (depleted by glyphosate)</a:t>
            </a:r>
            <a:endParaRPr lang="en-US" dirty="0"/>
          </a:p>
          <a:p>
            <a:r>
              <a:rPr lang="en-US" dirty="0" smtClean="0"/>
              <a:t>It also </a:t>
            </a:r>
            <a:r>
              <a:rPr lang="en-US" dirty="0"/>
              <a:t>contains </a:t>
            </a:r>
            <a:r>
              <a:rPr lang="en-US" dirty="0" smtClean="0"/>
              <a:t>three regions with highly conserved </a:t>
            </a:r>
            <a:r>
              <a:rPr lang="en-US" dirty="0" err="1" smtClean="0"/>
              <a:t>glycines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*</a:t>
            </a:r>
          </a:p>
          <a:p>
            <a:r>
              <a:rPr lang="en-US" dirty="0" err="1"/>
              <a:t>Malabsorption</a:t>
            </a:r>
            <a:r>
              <a:rPr lang="en-US" dirty="0"/>
              <a:t> </a:t>
            </a:r>
            <a:r>
              <a:rPr lang="en-US" dirty="0" smtClean="0"/>
              <a:t>can </a:t>
            </a:r>
            <a:r>
              <a:rPr lang="en-US" dirty="0"/>
              <a:t>lead to nutritional deficiencies and symptoms of </a:t>
            </a:r>
            <a:r>
              <a:rPr lang="en-US" dirty="0" smtClean="0"/>
              <a:t>autism</a:t>
            </a:r>
            <a:r>
              <a:rPr lang="en-US" altLang="ja-JP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 smtClean="0">
                <a:solidFill>
                  <a:srgbClr val="FF0000"/>
                </a:solidFill>
              </a:rPr>
              <a:t>*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49867" y="5828774"/>
            <a:ext cx="718953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rgbClr val="FF0000"/>
                </a:solidFill>
              </a:rPr>
              <a:t>*</a:t>
            </a:r>
            <a:r>
              <a:rPr lang="fr-FR" sz="2000" dirty="0"/>
              <a:t>G. Janssen et al., </a:t>
            </a:r>
            <a:r>
              <a:rPr lang="fr-FR" sz="2000" dirty="0" err="1"/>
              <a:t>PLoS</a:t>
            </a:r>
            <a:r>
              <a:rPr lang="fr-FR" sz="2000" dirty="0"/>
              <a:t> One 2015; 10(6): e0128065 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</a:t>
            </a:r>
            <a:r>
              <a:rPr lang="fr-FR" sz="2000" dirty="0"/>
              <a:t>F Morel et al., </a:t>
            </a:r>
            <a:r>
              <a:rPr lang="fr-FR" sz="2000" dirty="0" err="1"/>
              <a:t>Biochimica</a:t>
            </a:r>
            <a:r>
              <a:rPr lang="fr-FR" sz="2000" dirty="0"/>
              <a:t> et </a:t>
            </a:r>
            <a:r>
              <a:rPr lang="fr-FR" sz="2000" dirty="0" err="1"/>
              <a:t>Biophysica</a:t>
            </a:r>
            <a:r>
              <a:rPr lang="fr-FR" sz="2000" dirty="0"/>
              <a:t> Acta 1999;1429: 501-505</a:t>
            </a:r>
          </a:p>
          <a:p>
            <a:r>
              <a:rPr lang="fr-FR" sz="2000" dirty="0">
                <a:solidFill>
                  <a:srgbClr val="FF0000"/>
                </a:solidFill>
              </a:rPr>
              <a:t>***</a:t>
            </a:r>
            <a:r>
              <a:rPr lang="fr-FR" sz="2000" dirty="0"/>
              <a:t>SJ </a:t>
            </a:r>
            <a:r>
              <a:rPr lang="fr-FR" sz="2000" dirty="0" err="1"/>
              <a:t>Genuis</a:t>
            </a:r>
            <a:r>
              <a:rPr lang="fr-FR" sz="2000" dirty="0"/>
              <a:t> and TP Bouchard, J Child </a:t>
            </a:r>
            <a:r>
              <a:rPr lang="fr-FR" sz="2000" dirty="0" err="1"/>
              <a:t>Neurol</a:t>
            </a:r>
            <a:r>
              <a:rPr lang="fr-FR" sz="2000" dirty="0"/>
              <a:t>. 2010;25(1):114-</a:t>
            </a:r>
            <a:r>
              <a:rPr lang="fr-FR" sz="2000" dirty="0" smtClean="0"/>
              <a:t>9</a:t>
            </a:r>
            <a:endParaRPr lang="fr-FR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212648" y="1636653"/>
            <a:ext cx="8737600" cy="3539430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Wheat is routinely sprayed right before harvest with glyphosate as a desiccant</a:t>
            </a:r>
          </a:p>
          <a:p>
            <a:pPr algn="ctr"/>
            <a:endParaRPr lang="en-US" sz="3200" dirty="0" smtClean="0"/>
          </a:p>
          <a:p>
            <a:pPr algn="ctr"/>
            <a:r>
              <a:rPr lang="en-US" sz="3200" dirty="0" smtClean="0"/>
              <a:t>Other treated plants include </a:t>
            </a:r>
          </a:p>
          <a:p>
            <a:pPr algn="ctr"/>
            <a:r>
              <a:rPr lang="en-US" sz="3200" dirty="0" smtClean="0"/>
              <a:t>Sugar cane, barley, peanuts, maize and legumes</a:t>
            </a:r>
          </a:p>
          <a:p>
            <a:pPr algn="ctr"/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701103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Drugs and Autoimmune Disease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466667" cy="4783667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Drugs that treat autoimmune disease have a huge problem with </a:t>
            </a:r>
            <a:r>
              <a:rPr lang="en-US" dirty="0" smtClean="0"/>
              <a:t>side effects</a:t>
            </a:r>
            <a:endParaRPr lang="en-US" dirty="0"/>
          </a:p>
          <a:p>
            <a:pPr lvl="1"/>
            <a:r>
              <a:rPr lang="en-US" dirty="0"/>
              <a:t>They suppress the immune system, and increase risk </a:t>
            </a:r>
            <a:r>
              <a:rPr lang="en-US" dirty="0" smtClean="0"/>
              <a:t>to tuberculosis</a:t>
            </a:r>
            <a:r>
              <a:rPr lang="en-US" dirty="0"/>
              <a:t>, invasive fungal infections and lymphomas (cancers of </a:t>
            </a:r>
            <a:r>
              <a:rPr lang="en-US" dirty="0" smtClean="0"/>
              <a:t>the immune </a:t>
            </a:r>
            <a:r>
              <a:rPr lang="en-US" dirty="0"/>
              <a:t>system)</a:t>
            </a:r>
          </a:p>
          <a:p>
            <a:r>
              <a:rPr lang="en-US" dirty="0" err="1"/>
              <a:t>Humira</a:t>
            </a:r>
            <a:r>
              <a:rPr lang="en-US" dirty="0"/>
              <a:t> is a TNF-alpha inhibitor, which blocks the immune response</a:t>
            </a:r>
          </a:p>
          <a:p>
            <a:pPr lvl="1"/>
            <a:r>
              <a:rPr lang="en-US" dirty="0"/>
              <a:t>It costs about $3,100 per month</a:t>
            </a:r>
          </a:p>
          <a:p>
            <a:pPr lvl="1"/>
            <a:r>
              <a:rPr lang="en-US" dirty="0"/>
              <a:t>U.S. prescriptions for </a:t>
            </a:r>
            <a:r>
              <a:rPr lang="en-US" dirty="0" err="1"/>
              <a:t>Humira</a:t>
            </a:r>
            <a:r>
              <a:rPr lang="en-US" dirty="0"/>
              <a:t> have taken off in recent </a:t>
            </a:r>
            <a:r>
              <a:rPr lang="en-US" dirty="0" smtClean="0"/>
              <a:t>years: 1.5 </a:t>
            </a:r>
            <a:r>
              <a:rPr lang="en-US" dirty="0"/>
              <a:t>million in 2011; 2.4 million in 2015.</a:t>
            </a:r>
          </a:p>
          <a:p>
            <a:pPr lvl="1"/>
            <a:r>
              <a:rPr lang="en-US" dirty="0"/>
              <a:t>It was linked to more than 209,000 adverse event reports </a:t>
            </a:r>
            <a:r>
              <a:rPr lang="en-US" dirty="0" smtClean="0"/>
              <a:t>since 2013</a:t>
            </a:r>
            <a:r>
              <a:rPr lang="en-US" dirty="0"/>
              <a:t>, including more than 4,200 deaths.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22118" y="6060701"/>
            <a:ext cx="770174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dirty="0" smtClean="0">
                <a:solidFill>
                  <a:srgbClr val="FF0000"/>
                </a:solidFill>
              </a:rPr>
              <a:t>*</a:t>
            </a:r>
            <a:r>
              <a:rPr lang="en-US" sz="2000" dirty="0" smtClean="0"/>
              <a:t> </a:t>
            </a:r>
            <a:r>
              <a:rPr lang="en-US" sz="2000" dirty="0" err="1" smtClean="0"/>
              <a:t>usatoday.com</a:t>
            </a:r>
            <a:r>
              <a:rPr lang="en-US" sz="2000" dirty="0"/>
              <a:t>/story/news/nation-now/2017/03/19</a:t>
            </a:r>
            <a:r>
              <a:rPr lang="en-US" sz="2000" dirty="0" smtClean="0"/>
              <a:t>/</a:t>
            </a:r>
          </a:p>
          <a:p>
            <a:pPr algn="r"/>
            <a:r>
              <a:rPr lang="en-US" sz="2000" dirty="0" smtClean="0"/>
              <a:t>analysis</a:t>
            </a:r>
            <a:r>
              <a:rPr lang="en-US" sz="2000" dirty="0"/>
              <a:t>-reports-drug-side-effects-increase-fivefold-12-years/99384190/</a:t>
            </a:r>
          </a:p>
        </p:txBody>
      </p:sp>
    </p:spTree>
    <p:extLst>
      <p:ext uri="{BB962C8B-B14F-4D97-AF65-F5344CB8AC3E}">
        <p14:creationId xmlns:p14="http://schemas.microsoft.com/office/powerpoint/2010/main" val="6576643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06464" y="2044005"/>
            <a:ext cx="613108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Collagen and Gelatin</a:t>
            </a:r>
            <a:endParaRPr lang="en-US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36257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ollage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767" y="1542854"/>
            <a:ext cx="3641663" cy="25408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Collagen and Gelatin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1056"/>
            <a:ext cx="8686800" cy="538694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25% of the protein in our body is collagen </a:t>
            </a:r>
          </a:p>
          <a:p>
            <a:r>
              <a:rPr lang="en-US" dirty="0" smtClean="0"/>
              <a:t>25% of the amino acids in                                   collagen are </a:t>
            </a:r>
            <a:r>
              <a:rPr lang="en-US" dirty="0" err="1" smtClean="0"/>
              <a:t>glycines</a:t>
            </a:r>
            <a:endParaRPr lang="en-US" dirty="0"/>
          </a:p>
          <a:p>
            <a:r>
              <a:rPr lang="en-US" dirty="0"/>
              <a:t>Glyphosate substitution for </a:t>
            </a:r>
            <a:r>
              <a:rPr lang="en-US" dirty="0" smtClean="0"/>
              <a:t>                                           glycine </a:t>
            </a:r>
            <a:r>
              <a:rPr lang="en-US" dirty="0"/>
              <a:t>will disrupt triple-helix formation and lead </a:t>
            </a:r>
            <a:r>
              <a:rPr lang="en-US" dirty="0" smtClean="0"/>
              <a:t>to </a:t>
            </a:r>
            <a:r>
              <a:rPr lang="en-US" dirty="0"/>
              <a:t>diseases of the </a:t>
            </a:r>
            <a:r>
              <a:rPr lang="en-US" dirty="0" smtClean="0"/>
              <a:t>vasculature, joints </a:t>
            </a:r>
            <a:r>
              <a:rPr lang="en-US" dirty="0"/>
              <a:t>and </a:t>
            </a:r>
            <a:r>
              <a:rPr lang="en-US" dirty="0" smtClean="0"/>
              <a:t>bones</a:t>
            </a:r>
          </a:p>
          <a:p>
            <a:r>
              <a:rPr lang="en-US" dirty="0" smtClean="0"/>
              <a:t>Gelatin is derived from collagen in bones and ligaments sourced from cows and pigs fed glyphosate-contaminated GMO Roundup-Ready feed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4788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0066"/>
            <a:ext cx="8229600" cy="1143000"/>
          </a:xfrm>
        </p:spPr>
        <p:txBody>
          <a:bodyPr/>
          <a:lstStyle/>
          <a:p>
            <a:r>
              <a:rPr lang="en-US" b="1" dirty="0" smtClean="0"/>
              <a:t>Products Containing Gelatin !!</a:t>
            </a:r>
            <a:endParaRPr lang="en-US" b="1" dirty="0"/>
          </a:p>
        </p:txBody>
      </p:sp>
      <p:pic>
        <p:nvPicPr>
          <p:cNvPr id="4" name="Content Placeholder 3" descr="gelatin-mold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5972" r="-35972"/>
          <a:stretch>
            <a:fillRect/>
          </a:stretch>
        </p:blipFill>
        <p:spPr>
          <a:xfrm>
            <a:off x="5672667" y="4501690"/>
            <a:ext cx="3843866" cy="2113979"/>
          </a:xfrm>
        </p:spPr>
      </p:pic>
      <p:pic>
        <p:nvPicPr>
          <p:cNvPr id="6" name="Picture 5" descr="MMR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449" y="2298958"/>
            <a:ext cx="4831218" cy="3340101"/>
          </a:xfrm>
          <a:prstGeom prst="rect">
            <a:avLst/>
          </a:prstGeom>
        </p:spPr>
      </p:pic>
      <p:pic>
        <p:nvPicPr>
          <p:cNvPr id="7" name="Picture 6" descr="flu_culture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1339628"/>
            <a:ext cx="3200400" cy="2133600"/>
          </a:xfrm>
          <a:prstGeom prst="rect">
            <a:avLst/>
          </a:prstGeom>
        </p:spPr>
      </p:pic>
      <p:pic>
        <p:nvPicPr>
          <p:cNvPr id="8" name="Picture 7" descr="facecream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2133" y="1223066"/>
            <a:ext cx="2480733" cy="3133992"/>
          </a:xfrm>
          <a:prstGeom prst="rect">
            <a:avLst/>
          </a:prstGeom>
        </p:spPr>
      </p:pic>
      <p:pic>
        <p:nvPicPr>
          <p:cNvPr id="5" name="Picture 4" descr="pills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3" y="4967694"/>
            <a:ext cx="2709332" cy="181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9203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84046"/>
            <a:ext cx="8229600" cy="1143000"/>
          </a:xfrm>
        </p:spPr>
        <p:txBody>
          <a:bodyPr/>
          <a:lstStyle/>
          <a:p>
            <a:r>
              <a:rPr lang="en-US" b="1" dirty="0" smtClean="0"/>
              <a:t>Rheumatoid Arthritis</a:t>
            </a:r>
            <a:endParaRPr lang="en-US" b="1" dirty="0"/>
          </a:p>
        </p:txBody>
      </p:sp>
      <p:pic>
        <p:nvPicPr>
          <p:cNvPr id="4" name="Content Placeholder 3" descr="RA2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610" r="-10610"/>
          <a:stretch>
            <a:fillRect/>
          </a:stretch>
        </p:blipFill>
        <p:spPr>
          <a:xfrm>
            <a:off x="5705497" y="830122"/>
            <a:ext cx="3742557" cy="2058262"/>
          </a:xfrm>
        </p:spPr>
      </p:pic>
      <p:sp>
        <p:nvSpPr>
          <p:cNvPr id="5" name="Content Placeholder 2"/>
          <p:cNvSpPr txBox="1">
            <a:spLocks/>
          </p:cNvSpPr>
          <p:nvPr/>
        </p:nvSpPr>
        <p:spPr>
          <a:xfrm>
            <a:off x="0" y="1143000"/>
            <a:ext cx="8686800" cy="550809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Inflammation in </a:t>
            </a:r>
            <a:r>
              <a:rPr lang="en-US" dirty="0"/>
              <a:t>the joints causes </a:t>
            </a:r>
            <a:r>
              <a:rPr lang="en-US" dirty="0" smtClean="0"/>
              <a:t>                                   pain </a:t>
            </a:r>
            <a:r>
              <a:rPr lang="en-US" dirty="0"/>
              <a:t>and limits movement</a:t>
            </a:r>
          </a:p>
          <a:p>
            <a:pPr lvl="1"/>
            <a:r>
              <a:rPr lang="en-US" dirty="0"/>
              <a:t>Small joints of the hands, </a:t>
            </a:r>
            <a:r>
              <a:rPr lang="en-US" dirty="0" smtClean="0"/>
              <a:t>feet                                                         </a:t>
            </a:r>
            <a:r>
              <a:rPr lang="en-US" dirty="0"/>
              <a:t>and cervical spine most </a:t>
            </a:r>
            <a:r>
              <a:rPr lang="en-US" dirty="0" smtClean="0"/>
              <a:t>affected</a:t>
            </a:r>
            <a:endParaRPr lang="en-US" dirty="0"/>
          </a:p>
          <a:p>
            <a:r>
              <a:rPr lang="en-US" dirty="0"/>
              <a:t>Can lead to lung </a:t>
            </a:r>
            <a:r>
              <a:rPr lang="en-US" dirty="0" smtClean="0"/>
              <a:t>fibrosis</a:t>
            </a:r>
            <a:endParaRPr lang="en-US" dirty="0"/>
          </a:p>
          <a:p>
            <a:r>
              <a:rPr lang="en-US" dirty="0"/>
              <a:t>Increases risk to </a:t>
            </a:r>
            <a:r>
              <a:rPr lang="en-US" dirty="0" smtClean="0"/>
              <a:t>atherosclerosis, </a:t>
            </a:r>
            <a:r>
              <a:rPr lang="en-US" dirty="0"/>
              <a:t>heart </a:t>
            </a:r>
            <a:r>
              <a:rPr lang="en-US" dirty="0" smtClean="0"/>
              <a:t>attack  </a:t>
            </a:r>
            <a:r>
              <a:rPr lang="en-US" dirty="0"/>
              <a:t>and stroke.</a:t>
            </a:r>
          </a:p>
          <a:p>
            <a:r>
              <a:rPr lang="en-US" dirty="0" smtClean="0"/>
              <a:t>Poor iron absorption </a:t>
            </a:r>
            <a:r>
              <a:rPr lang="en-US" dirty="0"/>
              <a:t>leads to "anemia of </a:t>
            </a:r>
            <a:r>
              <a:rPr lang="en-US" dirty="0" smtClean="0"/>
              <a:t>  chronic </a:t>
            </a:r>
            <a:r>
              <a:rPr lang="en-US" dirty="0"/>
              <a:t>disease"</a:t>
            </a:r>
          </a:p>
          <a:p>
            <a:r>
              <a:rPr lang="en-US" dirty="0" smtClean="0"/>
              <a:t>Fatigue, </a:t>
            </a:r>
            <a:r>
              <a:rPr lang="en-US" dirty="0"/>
              <a:t>low grade fever, malaise, morning stiffness, loss of appetite and loss of </a:t>
            </a:r>
            <a:r>
              <a:rPr lang="en-US" dirty="0" smtClean="0"/>
              <a:t>weight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54602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2512" y="0"/>
            <a:ext cx="8911488" cy="1585765"/>
          </a:xfrm>
        </p:spPr>
        <p:txBody>
          <a:bodyPr>
            <a:noAutofit/>
          </a:bodyPr>
          <a:lstStyle/>
          <a:p>
            <a:r>
              <a:rPr lang="en-US" sz="3600" b="1" dirty="0" smtClean="0"/>
              <a:t>US Department of Health and Human Services Data on Pain-Killer Drug Abuse</a:t>
            </a:r>
            <a:r>
              <a:rPr lang="en-US" sz="3600" b="1" dirty="0" smtClean="0">
                <a:solidFill>
                  <a:srgbClr val="FF0000"/>
                </a:solidFill>
              </a:rPr>
              <a:t>*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85765"/>
            <a:ext cx="8229600" cy="452596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Drug overdose </a:t>
            </a:r>
            <a:r>
              <a:rPr lang="en-US" dirty="0" smtClean="0"/>
              <a:t>is </a:t>
            </a:r>
            <a:r>
              <a:rPr lang="en-US" dirty="0"/>
              <a:t>the leading </a:t>
            </a:r>
            <a:r>
              <a:rPr lang="en-US" dirty="0" smtClean="0"/>
              <a:t>                                     cause </a:t>
            </a:r>
            <a:r>
              <a:rPr lang="en-US" dirty="0"/>
              <a:t>of injury death in the </a:t>
            </a:r>
            <a:r>
              <a:rPr lang="en-US" dirty="0" smtClean="0"/>
              <a:t>                                       United States</a:t>
            </a:r>
          </a:p>
          <a:p>
            <a:pPr lvl="1"/>
            <a:r>
              <a:rPr lang="en-US" dirty="0" smtClean="0"/>
              <a:t>Heroin</a:t>
            </a:r>
            <a:r>
              <a:rPr lang="en-US" dirty="0"/>
              <a:t>, morphine, and </a:t>
            </a:r>
            <a:r>
              <a:rPr lang="en-US" dirty="0" smtClean="0"/>
              <a:t>                                            prescription </a:t>
            </a:r>
            <a:r>
              <a:rPr lang="en-US" dirty="0"/>
              <a:t>pain relievers </a:t>
            </a:r>
            <a:endParaRPr lang="en-US" dirty="0" smtClean="0"/>
          </a:p>
          <a:p>
            <a:r>
              <a:rPr lang="en-US" dirty="0"/>
              <a:t>More people died from drug overdoses in 2014 than in any </a:t>
            </a:r>
            <a:r>
              <a:rPr lang="en-US" dirty="0" smtClean="0"/>
              <a:t>previous year </a:t>
            </a:r>
            <a:r>
              <a:rPr lang="en-US" dirty="0"/>
              <a:t>on record</a:t>
            </a:r>
          </a:p>
          <a:p>
            <a:r>
              <a:rPr lang="en-US" dirty="0"/>
              <a:t>More than 6</a:t>
            </a:r>
            <a:r>
              <a:rPr lang="en-US" dirty="0" smtClean="0"/>
              <a:t> </a:t>
            </a:r>
            <a:r>
              <a:rPr lang="en-US" dirty="0"/>
              <a:t>out of </a:t>
            </a:r>
            <a:r>
              <a:rPr lang="en-US" dirty="0" smtClean="0"/>
              <a:t>10 involved </a:t>
            </a:r>
            <a:r>
              <a:rPr lang="en-US" dirty="0"/>
              <a:t>an opioid </a:t>
            </a:r>
            <a:r>
              <a:rPr lang="en-US" dirty="0" smtClean="0"/>
              <a:t>drug</a:t>
            </a:r>
          </a:p>
          <a:p>
            <a:r>
              <a:rPr lang="en-US" dirty="0"/>
              <a:t>More than 650,000 opioid prescriptions </a:t>
            </a:r>
            <a:r>
              <a:rPr lang="en-US" dirty="0" smtClean="0"/>
              <a:t>are dispensed every day 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34901" y="6396335"/>
            <a:ext cx="664797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*</a:t>
            </a:r>
            <a:r>
              <a:rPr lang="en-US" sz="2400" dirty="0" smtClean="0"/>
              <a:t>http</a:t>
            </a:r>
            <a:r>
              <a:rPr lang="en-US" sz="2400" dirty="0"/>
              <a:t>://</a:t>
            </a:r>
            <a:r>
              <a:rPr lang="en-US" sz="2400" dirty="0" err="1"/>
              <a:t>www.hhs.gov</a:t>
            </a:r>
            <a:r>
              <a:rPr lang="en-US" sz="2400" dirty="0"/>
              <a:t>/opioids/about-the-epidemic/</a:t>
            </a:r>
          </a:p>
        </p:txBody>
      </p:sp>
      <p:pic>
        <p:nvPicPr>
          <p:cNvPr id="5" name="Picture 4" descr="oxyconti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532" y="1585764"/>
            <a:ext cx="3088268" cy="1991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47836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b="1" dirty="0" smtClean="0"/>
              <a:t>Roundup and GMO Crops</a:t>
            </a:r>
            <a:endParaRPr lang="en-US" b="1" dirty="0"/>
          </a:p>
        </p:txBody>
      </p:sp>
      <p:pic>
        <p:nvPicPr>
          <p:cNvPr id="4" name="Content Placeholder 3" descr="roundup_on_crop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73" b="8673"/>
          <a:stretch>
            <a:fillRect/>
          </a:stretch>
        </p:blipFill>
        <p:spPr>
          <a:xfrm>
            <a:off x="728133" y="2116666"/>
            <a:ext cx="7823200" cy="4302459"/>
          </a:xfrm>
        </p:spPr>
      </p:pic>
      <p:pic>
        <p:nvPicPr>
          <p:cNvPr id="5" name="Picture 4" descr="sprayweeds-roundup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65" y="2755034"/>
            <a:ext cx="6739467" cy="2087363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09600" y="1125565"/>
            <a:ext cx="8077200" cy="1629469"/>
          </a:xfrm>
          <a:prstGeom prst="rect">
            <a:avLst/>
          </a:prstGeom>
          <a:solidFill>
            <a:srgbClr val="FFFA97"/>
          </a:solidFill>
          <a:ln>
            <a:solidFill>
              <a:srgbClr val="000000"/>
            </a:solidFill>
          </a:ln>
        </p:spPr>
        <p:txBody>
          <a:bodyPr vert="horz" lIns="91440" tIns="45720" rIns="91440" bIns="4572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/>
              <a:t> GMO Roundup-Ready corn, soy, canola, sugar beets</a:t>
            </a:r>
          </a:p>
          <a:p>
            <a:r>
              <a:rPr lang="en-US" sz="2800" dirty="0"/>
              <a:t>c</a:t>
            </a:r>
            <a:r>
              <a:rPr lang="en-US" sz="2800" dirty="0" smtClean="0"/>
              <a:t>otton, tobacco and alfalfa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2442065" y="2980266"/>
            <a:ext cx="39697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What is glyphosate?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6131295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20834" y="2090171"/>
            <a:ext cx="69023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How to Protect Yourself</a:t>
            </a:r>
            <a:endParaRPr lang="en-US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301749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organic_kauai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87" r="-18187"/>
          <a:stretch>
            <a:fillRect/>
          </a:stretch>
        </p:blipFill>
        <p:spPr>
          <a:xfrm>
            <a:off x="-2101025" y="-566316"/>
            <a:ext cx="13499701" cy="7424316"/>
          </a:xfrm>
        </p:spPr>
      </p:pic>
      <p:sp>
        <p:nvSpPr>
          <p:cNvPr id="3" name="TextBox 2"/>
          <p:cNvSpPr txBox="1"/>
          <p:nvPr/>
        </p:nvSpPr>
        <p:spPr>
          <a:xfrm>
            <a:off x="2993571" y="222704"/>
            <a:ext cx="391502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dirty="0" smtClean="0">
                <a:solidFill>
                  <a:schemeClr val="bg1"/>
                </a:solidFill>
              </a:rPr>
              <a:t>Go Organic!</a:t>
            </a:r>
            <a:endParaRPr lang="en-US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929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pple_cider_vinega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8800" y="1761066"/>
            <a:ext cx="3953933" cy="3953933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7866" y="821267"/>
            <a:ext cx="6519334" cy="3039533"/>
          </a:xfrm>
        </p:spPr>
        <p:txBody>
          <a:bodyPr>
            <a:normAutofit/>
          </a:bodyPr>
          <a:lstStyle/>
          <a:p>
            <a:r>
              <a:rPr lang="en-US" dirty="0" smtClean="0"/>
              <a:t>Sauerkraut and apple cider vinegar contain </a:t>
            </a:r>
            <a:r>
              <a:rPr lang="en-US" dirty="0" err="1" smtClean="0"/>
              <a:t>acetobacter</a:t>
            </a:r>
            <a:r>
              <a:rPr lang="en-US" dirty="0" smtClean="0"/>
              <a:t>, one of the very few microbes that can metabolize glyphosate</a:t>
            </a:r>
          </a:p>
          <a:p>
            <a:r>
              <a:rPr lang="en-US" dirty="0" smtClean="0"/>
              <a:t>Yogurt and </a:t>
            </a:r>
            <a:r>
              <a:rPr lang="en-US" dirty="0" err="1" smtClean="0"/>
              <a:t>kimchi</a:t>
            </a:r>
            <a:r>
              <a:rPr lang="en-US" dirty="0" smtClean="0"/>
              <a:t> probably do, too</a:t>
            </a:r>
            <a:endParaRPr lang="en-US" dirty="0"/>
          </a:p>
        </p:txBody>
      </p:sp>
      <p:pic>
        <p:nvPicPr>
          <p:cNvPr id="6" name="Picture 5" descr="yogu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866" y="4078378"/>
            <a:ext cx="2696633" cy="2606074"/>
          </a:xfrm>
          <a:prstGeom prst="rect">
            <a:avLst/>
          </a:prstGeom>
        </p:spPr>
      </p:pic>
      <p:pic>
        <p:nvPicPr>
          <p:cNvPr id="4" name="Picture 3" descr="sauerkraut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927" y="4484778"/>
            <a:ext cx="3074306" cy="184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4212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Glyphosate is pervasive in our food supply today</a:t>
            </a:r>
          </a:p>
          <a:p>
            <a:r>
              <a:rPr lang="en-US" dirty="0" smtClean="0"/>
              <a:t>Recent research shows that glyphosate can have devastating consequences to health through substitution for glycine during protein synthesis by mistake</a:t>
            </a:r>
          </a:p>
          <a:p>
            <a:pPr lvl="1"/>
            <a:r>
              <a:rPr lang="en-US" dirty="0" smtClean="0"/>
              <a:t>Bacterial gene mutations introduced in Roundup-Ready crops swap out glycine for alanine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xplains its correlation with multiple diseases, particularly autoimmune diseases</a:t>
            </a:r>
          </a:p>
          <a:p>
            <a:pPr lvl="1"/>
            <a:r>
              <a:rPr lang="en-US" dirty="0" smtClean="0"/>
              <a:t>Effects are insidious and cumulative</a:t>
            </a:r>
          </a:p>
          <a:p>
            <a:r>
              <a:rPr lang="en-US" dirty="0" smtClean="0"/>
              <a:t>Probiotics and an organic diet can help protect from glyphosate damage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21939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Glyphosate vs. Other Pesticides: Usage in the United States</a:t>
            </a:r>
            <a:r>
              <a:rPr lang="en-US" b="1" dirty="0" smtClean="0">
                <a:solidFill>
                  <a:srgbClr val="FF0000"/>
                </a:solidFill>
              </a:rPr>
              <a:t>*</a:t>
            </a:r>
            <a:endParaRPr lang="en-US" b="1" dirty="0">
              <a:solidFill>
                <a:srgbClr val="FF0000"/>
              </a:solidFill>
            </a:endParaRPr>
          </a:p>
        </p:txBody>
      </p:sp>
      <p:pic>
        <p:nvPicPr>
          <p:cNvPr id="4" name="Content Placeholder 3" descr="glyphosate_percentage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111" r="-18111"/>
          <a:stretch>
            <a:fillRect/>
          </a:stretch>
        </p:blipFill>
        <p:spPr>
          <a:xfrm>
            <a:off x="-423333" y="1176866"/>
            <a:ext cx="10013600" cy="5507094"/>
          </a:xfrm>
        </p:spPr>
      </p:pic>
      <p:sp>
        <p:nvSpPr>
          <p:cNvPr id="5" name="TextBox 4"/>
          <p:cNvSpPr txBox="1"/>
          <p:nvPr/>
        </p:nvSpPr>
        <p:spPr>
          <a:xfrm>
            <a:off x="2090122" y="6458786"/>
            <a:ext cx="65966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*</a:t>
            </a:r>
            <a:r>
              <a:rPr lang="en-US" dirty="0"/>
              <a:t>http://</a:t>
            </a:r>
            <a:r>
              <a:rPr lang="en-US" dirty="0" err="1"/>
              <a:t>sustainablepulse.com</a:t>
            </a:r>
            <a:r>
              <a:rPr lang="en-US" dirty="0"/>
              <a:t>/</a:t>
            </a:r>
            <a:r>
              <a:rPr lang="en-US" dirty="0" err="1"/>
              <a:t>wp</a:t>
            </a:r>
            <a:r>
              <a:rPr lang="en-US" dirty="0"/>
              <a:t>-content/uploads/GMO-</a:t>
            </a:r>
            <a:r>
              <a:rPr lang="en-US" dirty="0" err="1"/>
              <a:t>health.pdf</a:t>
            </a:r>
            <a:endParaRPr lang="en-US" dirty="0"/>
          </a:p>
        </p:txBody>
      </p:sp>
      <p:sp>
        <p:nvSpPr>
          <p:cNvPr id="7" name="Freeform 6"/>
          <p:cNvSpPr/>
          <p:nvPr/>
        </p:nvSpPr>
        <p:spPr>
          <a:xfrm>
            <a:off x="4273176" y="2868706"/>
            <a:ext cx="1344706" cy="657412"/>
          </a:xfrm>
          <a:custGeom>
            <a:avLst/>
            <a:gdLst>
              <a:gd name="connsiteX0" fmla="*/ 0 w 1344706"/>
              <a:gd name="connsiteY0" fmla="*/ 0 h 657412"/>
              <a:gd name="connsiteX1" fmla="*/ 1060824 w 1344706"/>
              <a:gd name="connsiteY1" fmla="*/ 343647 h 657412"/>
              <a:gd name="connsiteX2" fmla="*/ 1344706 w 1344706"/>
              <a:gd name="connsiteY2" fmla="*/ 657412 h 6574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344706" h="657412">
                <a:moveTo>
                  <a:pt x="0" y="0"/>
                </a:moveTo>
                <a:cubicBezTo>
                  <a:pt x="418353" y="117039"/>
                  <a:pt x="836706" y="234078"/>
                  <a:pt x="1060824" y="343647"/>
                </a:cubicBezTo>
                <a:cubicBezTo>
                  <a:pt x="1284942" y="453216"/>
                  <a:pt x="1344706" y="657412"/>
                  <a:pt x="1344706" y="657412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570941" y="2413755"/>
            <a:ext cx="1598515" cy="461665"/>
          </a:xfrm>
          <a:prstGeom prst="rect">
            <a:avLst/>
          </a:prstGeom>
          <a:solidFill>
            <a:srgbClr val="FFF9A2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Glyphosate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0347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39369" y="2090171"/>
            <a:ext cx="5065284" cy="175432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Glyphosate as a </a:t>
            </a:r>
          </a:p>
          <a:p>
            <a:pPr algn="ctr"/>
            <a:r>
              <a:rPr lang="en-US" sz="5400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Glycine Analogue</a:t>
            </a:r>
            <a:endParaRPr lang="en-US" sz="5400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01904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 smtClean="0"/>
              <a:t>What If Glyphosate Could Insert Itself Into Protein Synthesis by mistake???</a:t>
            </a:r>
            <a:endParaRPr lang="en-US" b="1" dirty="0"/>
          </a:p>
        </p:txBody>
      </p:sp>
      <p:sp>
        <p:nvSpPr>
          <p:cNvPr id="5" name="Rectangle 4"/>
          <p:cNvSpPr/>
          <p:nvPr/>
        </p:nvSpPr>
        <p:spPr>
          <a:xfrm>
            <a:off x="4402648" y="41169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792115" y="4091513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5164649" y="406399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5520249" y="4083046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875849" y="4099979"/>
            <a:ext cx="355600" cy="27093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010507" y="3555996"/>
            <a:ext cx="60785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GGC</a:t>
            </a:r>
            <a:endParaRPr lang="en-US" dirty="0"/>
          </a:p>
        </p:txBody>
      </p:sp>
      <p:pic>
        <p:nvPicPr>
          <p:cNvPr id="11" name="Picture 10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5198" y="1650067"/>
            <a:ext cx="2374900" cy="17399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3418774" y="3965597"/>
            <a:ext cx="776963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mRNA</a:t>
            </a:r>
            <a:endParaRPr lang="en-US" dirty="0"/>
          </a:p>
        </p:txBody>
      </p:sp>
      <p:cxnSp>
        <p:nvCxnSpPr>
          <p:cNvPr id="15" name="Straight Arrow Connector 14"/>
          <p:cNvCxnSpPr>
            <a:stCxn id="10" idx="2"/>
          </p:cNvCxnSpPr>
          <p:nvPr/>
        </p:nvCxnSpPr>
        <p:spPr>
          <a:xfrm>
            <a:off x="5314437" y="3925328"/>
            <a:ext cx="28012" cy="291068"/>
          </a:xfrm>
          <a:prstGeom prst="straightConnector1">
            <a:avLst/>
          </a:pr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349659" y="2395547"/>
            <a:ext cx="1549222" cy="461665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2400" dirty="0" smtClean="0"/>
              <a:t>glyphosate</a:t>
            </a:r>
            <a:endParaRPr lang="en-US" sz="2400" dirty="0"/>
          </a:p>
        </p:txBody>
      </p:sp>
      <p:sp>
        <p:nvSpPr>
          <p:cNvPr id="43" name="TextBox 42"/>
          <p:cNvSpPr txBox="1"/>
          <p:nvPr/>
        </p:nvSpPr>
        <p:spPr>
          <a:xfrm>
            <a:off x="3898881" y="4552430"/>
            <a:ext cx="8921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sp>
        <p:nvSpPr>
          <p:cNvPr id="46" name="Freeform 45"/>
          <p:cNvSpPr/>
          <p:nvPr/>
        </p:nvSpPr>
        <p:spPr>
          <a:xfrm>
            <a:off x="2759431" y="3155946"/>
            <a:ext cx="637800" cy="1289050"/>
          </a:xfrm>
          <a:custGeom>
            <a:avLst/>
            <a:gdLst>
              <a:gd name="connsiteX0" fmla="*/ 637800 w 637800"/>
              <a:gd name="connsiteY0" fmla="*/ 0 h 1289050"/>
              <a:gd name="connsiteX1" fmla="*/ 2800 w 637800"/>
              <a:gd name="connsiteY1" fmla="*/ 552450 h 1289050"/>
              <a:gd name="connsiteX2" fmla="*/ 390150 w 637800"/>
              <a:gd name="connsiteY2" fmla="*/ 1289050 h 12890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37800" h="1289050">
                <a:moveTo>
                  <a:pt x="637800" y="0"/>
                </a:moveTo>
                <a:cubicBezTo>
                  <a:pt x="340937" y="168804"/>
                  <a:pt x="44075" y="337608"/>
                  <a:pt x="2800" y="552450"/>
                </a:cubicBezTo>
                <a:cubicBezTo>
                  <a:pt x="-38475" y="767292"/>
                  <a:pt x="390150" y="1289050"/>
                  <a:pt x="390150" y="1289050"/>
                </a:cubicBezTo>
              </a:path>
            </a:pathLst>
          </a:custGeom>
          <a:ln>
            <a:solidFill>
              <a:srgbClr val="FF0000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Content Placeholder 46"/>
          <p:cNvSpPr>
            <a:spLocks noGrp="1"/>
          </p:cNvSpPr>
          <p:nvPr>
            <p:ph idx="1"/>
          </p:nvPr>
        </p:nvSpPr>
        <p:spPr>
          <a:xfrm>
            <a:off x="602174" y="5216190"/>
            <a:ext cx="8229600" cy="100328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dirty="0" smtClean="0"/>
              <a:t>Any proteins with conserved glycine residues are likely to be affected in a major way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5875849" y="4378122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sp>
        <p:nvSpPr>
          <p:cNvPr id="49" name="TextBox 48"/>
          <p:cNvSpPr txBox="1"/>
          <p:nvPr/>
        </p:nvSpPr>
        <p:spPr>
          <a:xfrm>
            <a:off x="6231449" y="3903071"/>
            <a:ext cx="6347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. . .</a:t>
            </a:r>
            <a:endParaRPr lang="en-US" sz="2800" b="1" dirty="0"/>
          </a:p>
        </p:txBody>
      </p:sp>
      <p:grpSp>
        <p:nvGrpSpPr>
          <p:cNvPr id="51" name="Group 50"/>
          <p:cNvGrpSpPr/>
          <p:nvPr/>
        </p:nvGrpSpPr>
        <p:grpSpPr>
          <a:xfrm>
            <a:off x="4348674" y="2926125"/>
            <a:ext cx="993775" cy="822539"/>
            <a:chOff x="4348674" y="2926125"/>
            <a:chExt cx="993775" cy="822539"/>
          </a:xfrm>
        </p:grpSpPr>
        <p:sp>
          <p:nvSpPr>
            <p:cNvPr id="21" name="Freeform 20"/>
            <p:cNvSpPr/>
            <p:nvPr/>
          </p:nvSpPr>
          <p:spPr>
            <a:xfrm>
              <a:off x="4348674" y="2926125"/>
              <a:ext cx="558800" cy="555839"/>
            </a:xfrm>
            <a:custGeom>
              <a:avLst/>
              <a:gdLst>
                <a:gd name="connsiteX0" fmla="*/ 25400 w 558800"/>
                <a:gd name="connsiteY0" fmla="*/ 9975 h 555839"/>
                <a:gd name="connsiteX1" fmla="*/ 0 w 558800"/>
                <a:gd name="connsiteY1" fmla="*/ 86175 h 555839"/>
                <a:gd name="connsiteX2" fmla="*/ 25400 w 558800"/>
                <a:gd name="connsiteY2" fmla="*/ 187775 h 555839"/>
                <a:gd name="connsiteX3" fmla="*/ 76200 w 558800"/>
                <a:gd name="connsiteY3" fmla="*/ 257625 h 555839"/>
                <a:gd name="connsiteX4" fmla="*/ 82550 w 558800"/>
                <a:gd name="connsiteY4" fmla="*/ 340175 h 555839"/>
                <a:gd name="connsiteX5" fmla="*/ 50800 w 558800"/>
                <a:gd name="connsiteY5" fmla="*/ 448125 h 555839"/>
                <a:gd name="connsiteX6" fmla="*/ 57150 w 558800"/>
                <a:gd name="connsiteY6" fmla="*/ 537025 h 555839"/>
                <a:gd name="connsiteX7" fmla="*/ 127000 w 558800"/>
                <a:gd name="connsiteY7" fmla="*/ 549725 h 555839"/>
                <a:gd name="connsiteX8" fmla="*/ 254000 w 558800"/>
                <a:gd name="connsiteY8" fmla="*/ 460825 h 555839"/>
                <a:gd name="connsiteX9" fmla="*/ 393700 w 558800"/>
                <a:gd name="connsiteY9" fmla="*/ 283025 h 555839"/>
                <a:gd name="connsiteX10" fmla="*/ 520700 w 558800"/>
                <a:gd name="connsiteY10" fmla="*/ 156025 h 555839"/>
                <a:gd name="connsiteX11" fmla="*/ 558800 w 558800"/>
                <a:gd name="connsiteY11" fmla="*/ 73475 h 555839"/>
                <a:gd name="connsiteX12" fmla="*/ 520700 w 558800"/>
                <a:gd name="connsiteY12" fmla="*/ 3625 h 555839"/>
                <a:gd name="connsiteX13" fmla="*/ 425450 w 558800"/>
                <a:gd name="connsiteY13" fmla="*/ 22675 h 555839"/>
                <a:gd name="connsiteX14" fmla="*/ 304800 w 558800"/>
                <a:gd name="connsiteY14" fmla="*/ 98875 h 555839"/>
                <a:gd name="connsiteX15" fmla="*/ 165100 w 558800"/>
                <a:gd name="connsiteY15" fmla="*/ 35375 h 555839"/>
                <a:gd name="connsiteX16" fmla="*/ 76200 w 558800"/>
                <a:gd name="connsiteY16" fmla="*/ 3625 h 555839"/>
                <a:gd name="connsiteX17" fmla="*/ 25400 w 558800"/>
                <a:gd name="connsiteY17" fmla="*/ 9975 h 555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0" h="555839">
                  <a:moveTo>
                    <a:pt x="25400" y="9975"/>
                  </a:moveTo>
                  <a:cubicBezTo>
                    <a:pt x="12700" y="23733"/>
                    <a:pt x="0" y="56542"/>
                    <a:pt x="0" y="86175"/>
                  </a:cubicBezTo>
                  <a:cubicBezTo>
                    <a:pt x="0" y="115808"/>
                    <a:pt x="12700" y="159200"/>
                    <a:pt x="25400" y="187775"/>
                  </a:cubicBezTo>
                  <a:cubicBezTo>
                    <a:pt x="38100" y="216350"/>
                    <a:pt x="66675" y="232225"/>
                    <a:pt x="76200" y="257625"/>
                  </a:cubicBezTo>
                  <a:cubicBezTo>
                    <a:pt x="85725" y="283025"/>
                    <a:pt x="86783" y="308425"/>
                    <a:pt x="82550" y="340175"/>
                  </a:cubicBezTo>
                  <a:cubicBezTo>
                    <a:pt x="78317" y="371925"/>
                    <a:pt x="55033" y="415317"/>
                    <a:pt x="50800" y="448125"/>
                  </a:cubicBezTo>
                  <a:cubicBezTo>
                    <a:pt x="46567" y="480933"/>
                    <a:pt x="44450" y="520092"/>
                    <a:pt x="57150" y="537025"/>
                  </a:cubicBezTo>
                  <a:cubicBezTo>
                    <a:pt x="69850" y="553958"/>
                    <a:pt x="94192" y="562425"/>
                    <a:pt x="127000" y="549725"/>
                  </a:cubicBezTo>
                  <a:cubicBezTo>
                    <a:pt x="159808" y="537025"/>
                    <a:pt x="209550" y="505275"/>
                    <a:pt x="254000" y="460825"/>
                  </a:cubicBezTo>
                  <a:cubicBezTo>
                    <a:pt x="298450" y="416375"/>
                    <a:pt x="349250" y="333825"/>
                    <a:pt x="393700" y="283025"/>
                  </a:cubicBezTo>
                  <a:cubicBezTo>
                    <a:pt x="438150" y="232225"/>
                    <a:pt x="493183" y="190950"/>
                    <a:pt x="520700" y="156025"/>
                  </a:cubicBezTo>
                  <a:cubicBezTo>
                    <a:pt x="548217" y="121100"/>
                    <a:pt x="558800" y="98875"/>
                    <a:pt x="558800" y="73475"/>
                  </a:cubicBezTo>
                  <a:cubicBezTo>
                    <a:pt x="558800" y="48075"/>
                    <a:pt x="542925" y="12092"/>
                    <a:pt x="520700" y="3625"/>
                  </a:cubicBezTo>
                  <a:cubicBezTo>
                    <a:pt x="498475" y="-4842"/>
                    <a:pt x="461433" y="6800"/>
                    <a:pt x="425450" y="22675"/>
                  </a:cubicBezTo>
                  <a:cubicBezTo>
                    <a:pt x="389467" y="38550"/>
                    <a:pt x="348192" y="96758"/>
                    <a:pt x="304800" y="98875"/>
                  </a:cubicBezTo>
                  <a:cubicBezTo>
                    <a:pt x="261408" y="100992"/>
                    <a:pt x="203200" y="51250"/>
                    <a:pt x="165100" y="35375"/>
                  </a:cubicBezTo>
                  <a:cubicBezTo>
                    <a:pt x="127000" y="19500"/>
                    <a:pt x="98425" y="7858"/>
                    <a:pt x="76200" y="3625"/>
                  </a:cubicBezTo>
                  <a:cubicBezTo>
                    <a:pt x="53975" y="-608"/>
                    <a:pt x="38100" y="-3783"/>
                    <a:pt x="25400" y="9975"/>
                  </a:cubicBezTo>
                  <a:close/>
                </a:path>
              </a:pathLst>
            </a:cu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513774" y="3382481"/>
              <a:ext cx="311150" cy="366183"/>
              <a:chOff x="1949450" y="3843867"/>
              <a:chExt cx="311150" cy="366183"/>
            </a:xfrm>
          </p:grpSpPr>
          <p:sp>
            <p:nvSpPr>
              <p:cNvPr id="24" name="Oval 23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" name="Isosceles Triangle 24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9" name="Group 28"/>
            <p:cNvGrpSpPr/>
            <p:nvPr/>
          </p:nvGrpSpPr>
          <p:grpSpPr>
            <a:xfrm>
              <a:off x="4761424" y="3165523"/>
              <a:ext cx="311150" cy="366183"/>
              <a:chOff x="1949450" y="3843867"/>
              <a:chExt cx="311150" cy="366183"/>
            </a:xfrm>
          </p:grpSpPr>
          <p:sp>
            <p:nvSpPr>
              <p:cNvPr id="30" name="Oval 29"/>
              <p:cNvSpPr/>
              <p:nvPr/>
            </p:nvSpPr>
            <p:spPr>
              <a:xfrm>
                <a:off x="194945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Isosceles Triangle 30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2" name="Group 31"/>
            <p:cNvGrpSpPr/>
            <p:nvPr/>
          </p:nvGrpSpPr>
          <p:grpSpPr>
            <a:xfrm>
              <a:off x="4999549" y="2959174"/>
              <a:ext cx="342900" cy="366183"/>
              <a:chOff x="1917700" y="3843867"/>
              <a:chExt cx="342900" cy="366183"/>
            </a:xfrm>
          </p:grpSpPr>
          <p:sp>
            <p:nvSpPr>
              <p:cNvPr id="33" name="Oval 32"/>
              <p:cNvSpPr/>
              <p:nvPr/>
            </p:nvSpPr>
            <p:spPr>
              <a:xfrm>
                <a:off x="1917700" y="3943350"/>
                <a:ext cx="273050" cy="266700"/>
              </a:xfrm>
              <a:prstGeom prst="ellipse">
                <a:avLst/>
              </a:prstGeom>
              <a:solidFill>
                <a:srgbClr val="FFFFFF"/>
              </a:solidFill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" name="Isosceles Triangle 33"/>
              <p:cNvSpPr/>
              <p:nvPr/>
            </p:nvSpPr>
            <p:spPr>
              <a:xfrm>
                <a:off x="2006600" y="3843867"/>
                <a:ext cx="254000" cy="194733"/>
              </a:xfrm>
              <a:prstGeom prst="triangle">
                <a:avLst/>
              </a:prstGeom>
              <a:solidFill>
                <a:srgbClr val="FFFFFF"/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cxnSp>
          <p:nvCxnSpPr>
            <p:cNvPr id="39" name="Straight Connector 38"/>
            <p:cNvCxnSpPr/>
            <p:nvPr/>
          </p:nvCxnSpPr>
          <p:spPr>
            <a:xfrm flipV="1">
              <a:off x="4716974" y="3547580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flipV="1">
              <a:off x="4966057" y="3314821"/>
              <a:ext cx="88900" cy="105834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Box 2"/>
          <p:cNvSpPr txBox="1"/>
          <p:nvPr/>
        </p:nvSpPr>
        <p:spPr>
          <a:xfrm>
            <a:off x="6018460" y="2697753"/>
            <a:ext cx="219904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Code for glycine</a:t>
            </a:r>
            <a:endParaRPr lang="en-US" sz="2400" dirty="0"/>
          </a:p>
        </p:txBody>
      </p:sp>
      <p:sp>
        <p:nvSpPr>
          <p:cNvPr id="4" name="Freeform 3"/>
          <p:cNvSpPr/>
          <p:nvPr/>
        </p:nvSpPr>
        <p:spPr>
          <a:xfrm>
            <a:off x="5327200" y="3104844"/>
            <a:ext cx="1711056" cy="546876"/>
          </a:xfrm>
          <a:custGeom>
            <a:avLst/>
            <a:gdLst>
              <a:gd name="connsiteX0" fmla="*/ 1711056 w 1711056"/>
              <a:gd name="connsiteY0" fmla="*/ 0 h 546876"/>
              <a:gd name="connsiteX1" fmla="*/ 282237 w 1711056"/>
              <a:gd name="connsiteY1" fmla="*/ 264618 h 546876"/>
              <a:gd name="connsiteX2" fmla="*/ 1 w 1711056"/>
              <a:gd name="connsiteY2" fmla="*/ 546876 h 54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11056" h="546876">
                <a:moveTo>
                  <a:pt x="1711056" y="0"/>
                </a:moveTo>
                <a:cubicBezTo>
                  <a:pt x="1139234" y="86736"/>
                  <a:pt x="567413" y="173472"/>
                  <a:pt x="282237" y="264618"/>
                </a:cubicBezTo>
                <a:cubicBezTo>
                  <a:pt x="-2939" y="355764"/>
                  <a:pt x="1" y="546876"/>
                  <a:pt x="1" y="546876"/>
                </a:cubicBezTo>
              </a:path>
            </a:pathLst>
          </a:custGeom>
          <a:ln w="57150" cmpd="sng">
            <a:solidFill>
              <a:srgbClr val="FF0000"/>
            </a:solidFill>
            <a:headEnd type="none"/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87367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45" grpId="0" animBg="1"/>
      <p:bldP spid="4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Glyphosate-2D-skeletal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4632" b="-14632"/>
          <a:stretch>
            <a:fillRect/>
          </a:stretch>
        </p:blipFill>
        <p:spPr>
          <a:xfrm>
            <a:off x="1154099" y="1600200"/>
            <a:ext cx="6635252" cy="3649133"/>
          </a:xfrm>
        </p:spPr>
      </p:pic>
      <p:sp>
        <p:nvSpPr>
          <p:cNvPr id="5" name="TextBox 4"/>
          <p:cNvSpPr txBox="1"/>
          <p:nvPr/>
        </p:nvSpPr>
        <p:spPr>
          <a:xfrm>
            <a:off x="4141535" y="3463330"/>
            <a:ext cx="6161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/>
              <a:t>H</a:t>
            </a:r>
            <a:endParaRPr lang="en-US" sz="5400" dirty="0"/>
          </a:p>
        </p:txBody>
      </p:sp>
      <p:sp>
        <p:nvSpPr>
          <p:cNvPr id="6" name="Rectangle 5"/>
          <p:cNvSpPr/>
          <p:nvPr/>
        </p:nvSpPr>
        <p:spPr>
          <a:xfrm>
            <a:off x="4673599" y="1845733"/>
            <a:ext cx="2963333" cy="28956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50533" y="5063067"/>
            <a:ext cx="141096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Glycine</a:t>
            </a:r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>
            <a:off x="2167469" y="5063070"/>
            <a:ext cx="20697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Glyphosate</a:t>
            </a:r>
            <a:endParaRPr lang="en-US" sz="3200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Glyphosate is a non-coding            amino acid analogue of glycine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3368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7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78" y="3382894"/>
            <a:ext cx="3140380" cy="230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7" y="-26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Extra Piece Sticks Out at Active Site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98881" y="4584580"/>
            <a:ext cx="892154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764724" y="3842108"/>
            <a:ext cx="755568" cy="924944"/>
            <a:chOff x="5764724" y="3842108"/>
            <a:chExt cx="755568" cy="92494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5685306" y="1959493"/>
            <a:ext cx="755568" cy="924944"/>
            <a:chOff x="5764724" y="3842108"/>
            <a:chExt cx="755568" cy="9249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777100" y="1959493"/>
            <a:ext cx="755568" cy="924944"/>
            <a:chOff x="5764724" y="3842108"/>
            <a:chExt cx="755568" cy="92494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>
            <a:off x="1774641" y="3817497"/>
            <a:ext cx="755568" cy="924944"/>
            <a:chOff x="5764724" y="3842108"/>
            <a:chExt cx="755568" cy="924944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142508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4820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78758" y="3614186"/>
            <a:ext cx="2453328" cy="2421204"/>
            <a:chOff x="1478758" y="3614186"/>
            <a:chExt cx="2453328" cy="2421204"/>
          </a:xfrm>
        </p:grpSpPr>
        <p:sp>
          <p:nvSpPr>
            <p:cNvPr id="41" name="Freeform 40"/>
            <p:cNvSpPr/>
            <p:nvPr/>
          </p:nvSpPr>
          <p:spPr>
            <a:xfrm>
              <a:off x="1478758" y="3614186"/>
              <a:ext cx="2453328" cy="2421204"/>
            </a:xfrm>
            <a:custGeom>
              <a:avLst/>
              <a:gdLst>
                <a:gd name="connsiteX0" fmla="*/ 1614694 w 2453328"/>
                <a:gd name="connsiteY0" fmla="*/ 0 h 2421204"/>
                <a:gd name="connsiteX1" fmla="*/ 2843 w 2453328"/>
                <a:gd name="connsiteY1" fmla="*/ 1253569 h 2421204"/>
                <a:gd name="connsiteX2" fmla="*/ 1240224 w 2453328"/>
                <a:gd name="connsiteY2" fmla="*/ 2393178 h 2421204"/>
                <a:gd name="connsiteX3" fmla="*/ 1907758 w 2453328"/>
                <a:gd name="connsiteY3" fmla="*/ 1969895 h 2421204"/>
                <a:gd name="connsiteX4" fmla="*/ 2445042 w 2453328"/>
                <a:gd name="connsiteY4" fmla="*/ 846567 h 2421204"/>
                <a:gd name="connsiteX5" fmla="*/ 2184540 w 2453328"/>
                <a:gd name="connsiteY5" fmla="*/ 227922 h 2421204"/>
                <a:gd name="connsiteX6" fmla="*/ 1533287 w 2453328"/>
                <a:gd name="connsiteY6" fmla="*/ 0 h 242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3328" h="2421204">
                  <a:moveTo>
                    <a:pt x="1614694" y="0"/>
                  </a:moveTo>
                  <a:cubicBezTo>
                    <a:pt x="839974" y="427353"/>
                    <a:pt x="65255" y="854706"/>
                    <a:pt x="2843" y="1253569"/>
                  </a:cubicBezTo>
                  <a:cubicBezTo>
                    <a:pt x="-59569" y="1652432"/>
                    <a:pt x="922738" y="2273790"/>
                    <a:pt x="1240224" y="2393178"/>
                  </a:cubicBezTo>
                  <a:cubicBezTo>
                    <a:pt x="1557710" y="2512566"/>
                    <a:pt x="1706955" y="2227663"/>
                    <a:pt x="1907758" y="1969895"/>
                  </a:cubicBezTo>
                  <a:cubicBezTo>
                    <a:pt x="2108561" y="1712127"/>
                    <a:pt x="2398912" y="1136896"/>
                    <a:pt x="2445042" y="846567"/>
                  </a:cubicBezTo>
                  <a:cubicBezTo>
                    <a:pt x="2491172" y="556238"/>
                    <a:pt x="2336499" y="369017"/>
                    <a:pt x="2184540" y="227922"/>
                  </a:cubicBezTo>
                  <a:cubicBezTo>
                    <a:pt x="2032581" y="86827"/>
                    <a:pt x="1533287" y="0"/>
                    <a:pt x="1533287" y="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90278" y="5255508"/>
              <a:ext cx="1055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glycine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Freeform 42"/>
          <p:cNvSpPr/>
          <p:nvPr/>
        </p:nvSpPr>
        <p:spPr>
          <a:xfrm>
            <a:off x="3682755" y="2506984"/>
            <a:ext cx="1755974" cy="2087158"/>
          </a:xfrm>
          <a:custGeom>
            <a:avLst/>
            <a:gdLst>
              <a:gd name="connsiteX0" fmla="*/ 582953 w 1755974"/>
              <a:gd name="connsiteY0" fmla="*/ 154 h 2087158"/>
              <a:gd name="connsiteX1" fmla="*/ 13106 w 1755974"/>
              <a:gd name="connsiteY1" fmla="*/ 944401 h 2087158"/>
              <a:gd name="connsiteX2" fmla="*/ 306170 w 1755974"/>
              <a:gd name="connsiteY2" fmla="*/ 1986329 h 2087158"/>
              <a:gd name="connsiteX3" fmla="*/ 1624957 w 1755974"/>
              <a:gd name="connsiteY3" fmla="*/ 1921208 h 2087158"/>
              <a:gd name="connsiteX4" fmla="*/ 1592395 w 1755974"/>
              <a:gd name="connsiteY4" fmla="*/ 879281 h 2087158"/>
              <a:gd name="connsiteX5" fmla="*/ 582953 w 1755974"/>
              <a:gd name="connsiteY5" fmla="*/ 154 h 20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74" h="2087158">
                <a:moveTo>
                  <a:pt x="582953" y="154"/>
                </a:moveTo>
                <a:cubicBezTo>
                  <a:pt x="319738" y="11007"/>
                  <a:pt x="59236" y="613372"/>
                  <a:pt x="13106" y="944401"/>
                </a:cubicBezTo>
                <a:cubicBezTo>
                  <a:pt x="-33024" y="1275430"/>
                  <a:pt x="37528" y="1823528"/>
                  <a:pt x="306170" y="1986329"/>
                </a:cubicBezTo>
                <a:cubicBezTo>
                  <a:pt x="574812" y="2149130"/>
                  <a:pt x="1410586" y="2105716"/>
                  <a:pt x="1624957" y="1921208"/>
                </a:cubicBezTo>
                <a:cubicBezTo>
                  <a:pt x="1839328" y="1736700"/>
                  <a:pt x="1763349" y="1204883"/>
                  <a:pt x="1592395" y="879281"/>
                </a:cubicBezTo>
                <a:cubicBezTo>
                  <a:pt x="1421441" y="553679"/>
                  <a:pt x="846168" y="-10699"/>
                  <a:pt x="582953" y="154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683173" y="1839243"/>
            <a:ext cx="149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Site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8190" y="2669815"/>
            <a:ext cx="2040018" cy="1248577"/>
            <a:chOff x="2298190" y="2669815"/>
            <a:chExt cx="2040018" cy="1248577"/>
          </a:xfrm>
        </p:grpSpPr>
        <p:sp>
          <p:nvSpPr>
            <p:cNvPr id="51" name="TextBox 50"/>
            <p:cNvSpPr txBox="1"/>
            <p:nvPr/>
          </p:nvSpPr>
          <p:spPr>
            <a:xfrm>
              <a:off x="2298190" y="2669815"/>
              <a:ext cx="148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Extra Stuff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215473" y="3131480"/>
              <a:ext cx="1122735" cy="78691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378592" y="1513055"/>
            <a:ext cx="428094" cy="446438"/>
            <a:chOff x="3682755" y="1417638"/>
            <a:chExt cx="428094" cy="446438"/>
          </a:xfrm>
        </p:grpSpPr>
        <p:sp>
          <p:nvSpPr>
            <p:cNvPr id="56" name="Oval 55"/>
            <p:cNvSpPr/>
            <p:nvPr/>
          </p:nvSpPr>
          <p:spPr>
            <a:xfrm>
              <a:off x="3682755" y="14176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835155" y="15700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987555" y="17224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385516" y="1181146"/>
            <a:ext cx="1455154" cy="969868"/>
            <a:chOff x="2530209" y="1116846"/>
            <a:chExt cx="1455154" cy="969868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532668" y="1417638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685068" y="1752176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30209" y="1752176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422019" y="1417638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flipV="1">
              <a:off x="3557269" y="1116846"/>
              <a:ext cx="428094" cy="446438"/>
              <a:chOff x="3682755" y="1417638"/>
              <a:chExt cx="428094" cy="44643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82755" y="14176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35155" y="15700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987555" y="17224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5298207" y="5245165"/>
            <a:ext cx="21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Peptide chain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6922226" y="1059678"/>
            <a:ext cx="2735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Substrate no longer fits in active site</a:t>
            </a:r>
            <a:endParaRPr lang="en-US" sz="2800" dirty="0"/>
          </a:p>
        </p:txBody>
      </p:sp>
      <p:sp>
        <p:nvSpPr>
          <p:cNvPr id="67" name="Freeform 66"/>
          <p:cNvSpPr/>
          <p:nvPr/>
        </p:nvSpPr>
        <p:spPr>
          <a:xfrm>
            <a:off x="6366637" y="3359677"/>
            <a:ext cx="566966" cy="1961151"/>
          </a:xfrm>
          <a:custGeom>
            <a:avLst/>
            <a:gdLst>
              <a:gd name="connsiteX0" fmla="*/ 0 w 566966"/>
              <a:gd name="connsiteY0" fmla="*/ 1961151 h 1961151"/>
              <a:gd name="connsiteX1" fmla="*/ 562708 w 566966"/>
              <a:gd name="connsiteY1" fmla="*/ 900200 h 1961151"/>
              <a:gd name="connsiteX2" fmla="*/ 273316 w 566966"/>
              <a:gd name="connsiteY2" fmla="*/ 0 h 19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966" h="1961151">
                <a:moveTo>
                  <a:pt x="0" y="1961151"/>
                </a:moveTo>
                <a:cubicBezTo>
                  <a:pt x="258577" y="1594104"/>
                  <a:pt x="517155" y="1227058"/>
                  <a:pt x="562708" y="900200"/>
                </a:cubicBezTo>
                <a:cubicBezTo>
                  <a:pt x="608261" y="573342"/>
                  <a:pt x="273316" y="0"/>
                  <a:pt x="273316" y="0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4158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lyphosate.gi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0278" y="3382894"/>
            <a:ext cx="3140380" cy="23007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1857" y="-2615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Extra Piece Sticks Out at Active Site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3898881" y="4584580"/>
            <a:ext cx="892154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Alanine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916528" y="4564614"/>
            <a:ext cx="848196" cy="369332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err="1" smtClean="0"/>
              <a:t>Proline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560997" y="4545564"/>
            <a:ext cx="1245052" cy="369332"/>
          </a:xfrm>
          <a:prstGeom prst="rect">
            <a:avLst/>
          </a:prstGeom>
          <a:solidFill>
            <a:schemeClr val="bg1"/>
          </a:solidFill>
          <a:ln w="38100" cmpd="sng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Glyphosate</a:t>
            </a:r>
            <a:endParaRPr lang="en-US" dirty="0"/>
          </a:p>
        </p:txBody>
      </p:sp>
      <p:grpSp>
        <p:nvGrpSpPr>
          <p:cNvPr id="15" name="Group 14"/>
          <p:cNvGrpSpPr/>
          <p:nvPr/>
        </p:nvGrpSpPr>
        <p:grpSpPr>
          <a:xfrm>
            <a:off x="5764724" y="3842108"/>
            <a:ext cx="755568" cy="924944"/>
            <a:chOff x="5764724" y="3842108"/>
            <a:chExt cx="755568" cy="924944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Group 15"/>
          <p:cNvGrpSpPr/>
          <p:nvPr/>
        </p:nvGrpSpPr>
        <p:grpSpPr>
          <a:xfrm flipH="1">
            <a:off x="5685306" y="1959493"/>
            <a:ext cx="755568" cy="924944"/>
            <a:chOff x="5764724" y="3842108"/>
            <a:chExt cx="755568" cy="924944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1777100" y="1959493"/>
            <a:ext cx="755568" cy="924944"/>
            <a:chOff x="5764724" y="3842108"/>
            <a:chExt cx="755568" cy="924944"/>
          </a:xfrm>
        </p:grpSpPr>
        <p:cxnSp>
          <p:nvCxnSpPr>
            <p:cNvPr id="27" name="Straight Connector 26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1" name="Group 30"/>
          <p:cNvGrpSpPr/>
          <p:nvPr/>
        </p:nvGrpSpPr>
        <p:grpSpPr>
          <a:xfrm flipH="1">
            <a:off x="1774641" y="3817497"/>
            <a:ext cx="755568" cy="924944"/>
            <a:chOff x="5764724" y="3842108"/>
            <a:chExt cx="755568" cy="924944"/>
          </a:xfrm>
        </p:grpSpPr>
        <p:cxnSp>
          <p:nvCxnSpPr>
            <p:cNvPr id="32" name="Straight Connector 31"/>
            <p:cNvCxnSpPr/>
            <p:nvPr/>
          </p:nvCxnSpPr>
          <p:spPr>
            <a:xfrm flipV="1">
              <a:off x="5764724" y="3842108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flipV="1">
              <a:off x="6063090" y="4063596"/>
              <a:ext cx="454743" cy="703456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764724" y="4552430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6221926" y="3856689"/>
              <a:ext cx="298366" cy="214622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6" name="Rectangle 35"/>
          <p:cNvSpPr/>
          <p:nvPr/>
        </p:nvSpPr>
        <p:spPr>
          <a:xfrm>
            <a:off x="6142508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Rectangle 36"/>
          <p:cNvSpPr/>
          <p:nvPr/>
        </p:nvSpPr>
        <p:spPr>
          <a:xfrm>
            <a:off x="1714820" y="2884437"/>
            <a:ext cx="377784" cy="933060"/>
          </a:xfrm>
          <a:prstGeom prst="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1478758" y="3614186"/>
            <a:ext cx="2453328" cy="2421204"/>
            <a:chOff x="1478758" y="3614186"/>
            <a:chExt cx="2453328" cy="2421204"/>
          </a:xfrm>
        </p:grpSpPr>
        <p:sp>
          <p:nvSpPr>
            <p:cNvPr id="41" name="Freeform 40"/>
            <p:cNvSpPr/>
            <p:nvPr/>
          </p:nvSpPr>
          <p:spPr>
            <a:xfrm>
              <a:off x="1478758" y="3614186"/>
              <a:ext cx="2453328" cy="2421204"/>
            </a:xfrm>
            <a:custGeom>
              <a:avLst/>
              <a:gdLst>
                <a:gd name="connsiteX0" fmla="*/ 1614694 w 2453328"/>
                <a:gd name="connsiteY0" fmla="*/ 0 h 2421204"/>
                <a:gd name="connsiteX1" fmla="*/ 2843 w 2453328"/>
                <a:gd name="connsiteY1" fmla="*/ 1253569 h 2421204"/>
                <a:gd name="connsiteX2" fmla="*/ 1240224 w 2453328"/>
                <a:gd name="connsiteY2" fmla="*/ 2393178 h 2421204"/>
                <a:gd name="connsiteX3" fmla="*/ 1907758 w 2453328"/>
                <a:gd name="connsiteY3" fmla="*/ 1969895 h 2421204"/>
                <a:gd name="connsiteX4" fmla="*/ 2445042 w 2453328"/>
                <a:gd name="connsiteY4" fmla="*/ 846567 h 2421204"/>
                <a:gd name="connsiteX5" fmla="*/ 2184540 w 2453328"/>
                <a:gd name="connsiteY5" fmla="*/ 227922 h 2421204"/>
                <a:gd name="connsiteX6" fmla="*/ 1533287 w 2453328"/>
                <a:gd name="connsiteY6" fmla="*/ 0 h 24212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53328" h="2421204">
                  <a:moveTo>
                    <a:pt x="1614694" y="0"/>
                  </a:moveTo>
                  <a:cubicBezTo>
                    <a:pt x="839974" y="427353"/>
                    <a:pt x="65255" y="854706"/>
                    <a:pt x="2843" y="1253569"/>
                  </a:cubicBezTo>
                  <a:cubicBezTo>
                    <a:pt x="-59569" y="1652432"/>
                    <a:pt x="922738" y="2273790"/>
                    <a:pt x="1240224" y="2393178"/>
                  </a:cubicBezTo>
                  <a:cubicBezTo>
                    <a:pt x="1557710" y="2512566"/>
                    <a:pt x="1706955" y="2227663"/>
                    <a:pt x="1907758" y="1969895"/>
                  </a:cubicBezTo>
                  <a:cubicBezTo>
                    <a:pt x="2108561" y="1712127"/>
                    <a:pt x="2398912" y="1136896"/>
                    <a:pt x="2445042" y="846567"/>
                  </a:cubicBezTo>
                  <a:cubicBezTo>
                    <a:pt x="2491172" y="556238"/>
                    <a:pt x="2336499" y="369017"/>
                    <a:pt x="2184540" y="227922"/>
                  </a:cubicBezTo>
                  <a:cubicBezTo>
                    <a:pt x="2032581" y="86827"/>
                    <a:pt x="1533287" y="0"/>
                    <a:pt x="1533287" y="0"/>
                  </a:cubicBezTo>
                </a:path>
              </a:pathLst>
            </a:cu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990278" y="5255508"/>
              <a:ext cx="105509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glycine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</p:grpSp>
      <p:sp>
        <p:nvSpPr>
          <p:cNvPr id="43" name="Freeform 42"/>
          <p:cNvSpPr/>
          <p:nvPr/>
        </p:nvSpPr>
        <p:spPr>
          <a:xfrm>
            <a:off x="3682755" y="2506984"/>
            <a:ext cx="1755974" cy="2087158"/>
          </a:xfrm>
          <a:custGeom>
            <a:avLst/>
            <a:gdLst>
              <a:gd name="connsiteX0" fmla="*/ 582953 w 1755974"/>
              <a:gd name="connsiteY0" fmla="*/ 154 h 2087158"/>
              <a:gd name="connsiteX1" fmla="*/ 13106 w 1755974"/>
              <a:gd name="connsiteY1" fmla="*/ 944401 h 2087158"/>
              <a:gd name="connsiteX2" fmla="*/ 306170 w 1755974"/>
              <a:gd name="connsiteY2" fmla="*/ 1986329 h 2087158"/>
              <a:gd name="connsiteX3" fmla="*/ 1624957 w 1755974"/>
              <a:gd name="connsiteY3" fmla="*/ 1921208 h 2087158"/>
              <a:gd name="connsiteX4" fmla="*/ 1592395 w 1755974"/>
              <a:gd name="connsiteY4" fmla="*/ 879281 h 2087158"/>
              <a:gd name="connsiteX5" fmla="*/ 582953 w 1755974"/>
              <a:gd name="connsiteY5" fmla="*/ 154 h 20871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55974" h="2087158">
                <a:moveTo>
                  <a:pt x="582953" y="154"/>
                </a:moveTo>
                <a:cubicBezTo>
                  <a:pt x="319738" y="11007"/>
                  <a:pt x="59236" y="613372"/>
                  <a:pt x="13106" y="944401"/>
                </a:cubicBezTo>
                <a:cubicBezTo>
                  <a:pt x="-33024" y="1275430"/>
                  <a:pt x="37528" y="1823528"/>
                  <a:pt x="306170" y="1986329"/>
                </a:cubicBezTo>
                <a:cubicBezTo>
                  <a:pt x="574812" y="2149130"/>
                  <a:pt x="1410586" y="2105716"/>
                  <a:pt x="1624957" y="1921208"/>
                </a:cubicBezTo>
                <a:cubicBezTo>
                  <a:pt x="1839328" y="1736700"/>
                  <a:pt x="1763349" y="1204883"/>
                  <a:pt x="1592395" y="879281"/>
                </a:cubicBezTo>
                <a:cubicBezTo>
                  <a:pt x="1421441" y="553679"/>
                  <a:pt x="846168" y="-10699"/>
                  <a:pt x="582953" y="154"/>
                </a:cubicBezTo>
                <a:close/>
              </a:path>
            </a:pathLst>
          </a:cu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TextBox 49"/>
          <p:cNvSpPr txBox="1"/>
          <p:nvPr/>
        </p:nvSpPr>
        <p:spPr>
          <a:xfrm>
            <a:off x="3683173" y="1839243"/>
            <a:ext cx="14943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Active Site</a:t>
            </a:r>
            <a:endParaRPr lang="en-US" sz="2400" dirty="0">
              <a:solidFill>
                <a:srgbClr val="FF0000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2298190" y="2669815"/>
            <a:ext cx="2040018" cy="1248577"/>
            <a:chOff x="2298190" y="2669815"/>
            <a:chExt cx="2040018" cy="1248577"/>
          </a:xfrm>
        </p:grpSpPr>
        <p:sp>
          <p:nvSpPr>
            <p:cNvPr id="51" name="TextBox 50"/>
            <p:cNvSpPr txBox="1"/>
            <p:nvPr/>
          </p:nvSpPr>
          <p:spPr>
            <a:xfrm>
              <a:off x="2298190" y="2669815"/>
              <a:ext cx="148144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FF0000"/>
                  </a:solidFill>
                </a:rPr>
                <a:t>Extra Stuff</a:t>
              </a:r>
              <a:endParaRPr lang="en-US" sz="2400" dirty="0">
                <a:solidFill>
                  <a:srgbClr val="FF0000"/>
                </a:solidFill>
              </a:endParaRPr>
            </a:p>
          </p:txBody>
        </p:sp>
        <p:cxnSp>
          <p:nvCxnSpPr>
            <p:cNvPr id="53" name="Straight Arrow Connector 52"/>
            <p:cNvCxnSpPr/>
            <p:nvPr/>
          </p:nvCxnSpPr>
          <p:spPr>
            <a:xfrm>
              <a:off x="3215473" y="3131480"/>
              <a:ext cx="1122735" cy="786912"/>
            </a:xfrm>
            <a:prstGeom prst="straightConnector1">
              <a:avLst/>
            </a:prstGeom>
            <a:ln w="38100" cmpd="sng">
              <a:solidFill>
                <a:srgbClr val="FF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0" name="Group 59"/>
          <p:cNvGrpSpPr/>
          <p:nvPr/>
        </p:nvGrpSpPr>
        <p:grpSpPr>
          <a:xfrm>
            <a:off x="5378592" y="1513055"/>
            <a:ext cx="428094" cy="446438"/>
            <a:chOff x="3682755" y="1417638"/>
            <a:chExt cx="428094" cy="446438"/>
          </a:xfrm>
        </p:grpSpPr>
        <p:sp>
          <p:nvSpPr>
            <p:cNvPr id="56" name="Oval 55"/>
            <p:cNvSpPr/>
            <p:nvPr/>
          </p:nvSpPr>
          <p:spPr>
            <a:xfrm>
              <a:off x="3682755" y="14176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Oval 57"/>
            <p:cNvSpPr/>
            <p:nvPr/>
          </p:nvSpPr>
          <p:spPr>
            <a:xfrm>
              <a:off x="3835155" y="15700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Oval 58"/>
            <p:cNvSpPr/>
            <p:nvPr/>
          </p:nvSpPr>
          <p:spPr>
            <a:xfrm>
              <a:off x="3987555" y="1722438"/>
              <a:ext cx="123294" cy="141638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68" name="Group 67"/>
          <p:cNvGrpSpPr/>
          <p:nvPr/>
        </p:nvGrpSpPr>
        <p:grpSpPr>
          <a:xfrm>
            <a:off x="2385516" y="1181146"/>
            <a:ext cx="1455154" cy="969868"/>
            <a:chOff x="2530209" y="1116846"/>
            <a:chExt cx="1455154" cy="969868"/>
          </a:xfrm>
        </p:grpSpPr>
        <p:cxnSp>
          <p:nvCxnSpPr>
            <p:cNvPr id="45" name="Straight Connector 44"/>
            <p:cNvCxnSpPr/>
            <p:nvPr/>
          </p:nvCxnSpPr>
          <p:spPr>
            <a:xfrm flipV="1">
              <a:off x="2532668" y="1417638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flipV="1">
              <a:off x="2685068" y="1752176"/>
              <a:ext cx="891810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>
              <a:off x="2530209" y="1752176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>
              <a:off x="3422019" y="1417638"/>
              <a:ext cx="154859" cy="334538"/>
            </a:xfrm>
            <a:prstGeom prst="line">
              <a:avLst/>
            </a:prstGeom>
            <a:ln w="38100" cmpd="sng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61" name="Group 60"/>
            <p:cNvGrpSpPr/>
            <p:nvPr/>
          </p:nvGrpSpPr>
          <p:grpSpPr>
            <a:xfrm flipV="1">
              <a:off x="3557269" y="1116846"/>
              <a:ext cx="428094" cy="446438"/>
              <a:chOff x="3682755" y="1417638"/>
              <a:chExt cx="428094" cy="446438"/>
            </a:xfrm>
          </p:grpSpPr>
          <p:sp>
            <p:nvSpPr>
              <p:cNvPr id="62" name="Oval 61"/>
              <p:cNvSpPr/>
              <p:nvPr/>
            </p:nvSpPr>
            <p:spPr>
              <a:xfrm>
                <a:off x="3682755" y="14176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3" name="Oval 62"/>
              <p:cNvSpPr/>
              <p:nvPr/>
            </p:nvSpPr>
            <p:spPr>
              <a:xfrm>
                <a:off x="3835155" y="15700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4" name="Oval 63"/>
              <p:cNvSpPr/>
              <p:nvPr/>
            </p:nvSpPr>
            <p:spPr>
              <a:xfrm>
                <a:off x="3987555" y="1722438"/>
                <a:ext cx="123294" cy="141638"/>
              </a:xfrm>
              <a:prstGeom prst="ellipse">
                <a:avLst/>
              </a:prstGeom>
              <a:solidFill>
                <a:schemeClr val="tx1"/>
              </a:solidFill>
              <a:ln w="38100" cmpd="sng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65" name="TextBox 64"/>
          <p:cNvSpPr txBox="1"/>
          <p:nvPr/>
        </p:nvSpPr>
        <p:spPr>
          <a:xfrm>
            <a:off x="5298207" y="5245165"/>
            <a:ext cx="216955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Peptide chain</a:t>
            </a:r>
            <a:endParaRPr lang="en-US" sz="2800" dirty="0"/>
          </a:p>
        </p:txBody>
      </p:sp>
      <p:sp>
        <p:nvSpPr>
          <p:cNvPr id="66" name="TextBox 65"/>
          <p:cNvSpPr txBox="1"/>
          <p:nvPr/>
        </p:nvSpPr>
        <p:spPr>
          <a:xfrm>
            <a:off x="6922226" y="1059678"/>
            <a:ext cx="27356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Substrate no longer fits in active site</a:t>
            </a:r>
            <a:endParaRPr lang="en-US" sz="2800" dirty="0"/>
          </a:p>
        </p:txBody>
      </p:sp>
      <p:sp>
        <p:nvSpPr>
          <p:cNvPr id="67" name="Freeform 66"/>
          <p:cNvSpPr/>
          <p:nvPr/>
        </p:nvSpPr>
        <p:spPr>
          <a:xfrm>
            <a:off x="6366637" y="3359677"/>
            <a:ext cx="566966" cy="1961151"/>
          </a:xfrm>
          <a:custGeom>
            <a:avLst/>
            <a:gdLst>
              <a:gd name="connsiteX0" fmla="*/ 0 w 566966"/>
              <a:gd name="connsiteY0" fmla="*/ 1961151 h 1961151"/>
              <a:gd name="connsiteX1" fmla="*/ 562708 w 566966"/>
              <a:gd name="connsiteY1" fmla="*/ 900200 h 1961151"/>
              <a:gd name="connsiteX2" fmla="*/ 273316 w 566966"/>
              <a:gd name="connsiteY2" fmla="*/ 0 h 19611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66966" h="1961151">
                <a:moveTo>
                  <a:pt x="0" y="1961151"/>
                </a:moveTo>
                <a:cubicBezTo>
                  <a:pt x="258577" y="1594104"/>
                  <a:pt x="517155" y="1227058"/>
                  <a:pt x="562708" y="900200"/>
                </a:cubicBezTo>
                <a:cubicBezTo>
                  <a:pt x="608261" y="573342"/>
                  <a:pt x="273316" y="0"/>
                  <a:pt x="273316" y="0"/>
                </a:cubicBezTo>
              </a:path>
            </a:pathLst>
          </a:custGeom>
          <a:ln w="57150" cmpd="sng">
            <a:solidFill>
              <a:schemeClr val="tx1"/>
            </a:solidFill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TextBox 53"/>
          <p:cNvSpPr txBox="1"/>
          <p:nvPr/>
        </p:nvSpPr>
        <p:spPr>
          <a:xfrm>
            <a:off x="1393870" y="1598249"/>
            <a:ext cx="6564797" cy="4031873"/>
          </a:xfrm>
          <a:prstGeom prst="rect">
            <a:avLst/>
          </a:prstGeom>
          <a:solidFill>
            <a:srgbClr val="FFFA9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pPr algn="ctr"/>
            <a:r>
              <a:rPr lang="en-US" sz="3200" dirty="0" smtClean="0"/>
              <a:t>This explains how glyphosate disrupts EPSPS in the </a:t>
            </a:r>
            <a:r>
              <a:rPr lang="en-US" sz="3200" dirty="0" err="1" smtClean="0"/>
              <a:t>shikimate</a:t>
            </a:r>
            <a:r>
              <a:rPr lang="en-US" sz="3200" dirty="0" smtClean="0"/>
              <a:t> pathway: Multiple bacteria have developed resistance by replacing active site glycine with alanine and this is the basis for GMO Roundup Ready crops</a:t>
            </a:r>
            <a:r>
              <a:rPr lang="en-US" sz="3200" dirty="0" smtClean="0">
                <a:solidFill>
                  <a:srgbClr val="FF0000"/>
                </a:solidFill>
              </a:rPr>
              <a:t>*</a:t>
            </a:r>
          </a:p>
          <a:p>
            <a:endParaRPr lang="en-US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190165" y="6059447"/>
            <a:ext cx="89538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FF0000"/>
                </a:solidFill>
              </a:rPr>
              <a:t>*</a:t>
            </a:r>
            <a:r>
              <a:rPr lang="en-US" sz="2000" dirty="0"/>
              <a:t>T </a:t>
            </a:r>
            <a:r>
              <a:rPr lang="en-US" sz="2000" dirty="0" err="1"/>
              <a:t>Funke</a:t>
            </a:r>
            <a:r>
              <a:rPr lang="en-US" sz="2000" dirty="0"/>
              <a:t> et al., Molecular basis for the herbicide resistance of Roundup Ready crops.  PNAS 2006;103(35):13010-13015.</a:t>
            </a:r>
          </a:p>
        </p:txBody>
      </p:sp>
    </p:spTree>
    <p:extLst>
      <p:ext uri="{BB962C8B-B14F-4D97-AF65-F5344CB8AC3E}">
        <p14:creationId xmlns:p14="http://schemas.microsoft.com/office/powerpoint/2010/main" val="4974023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</TotalTime>
  <Words>1594</Words>
  <Application>Microsoft Macintosh PowerPoint</Application>
  <PresentationFormat>On-screen Show (4:3)</PresentationFormat>
  <Paragraphs>190</Paragraphs>
  <Slides>33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4" baseType="lpstr">
      <vt:lpstr>Office Theme</vt:lpstr>
      <vt:lpstr>Glyphosate Pretending to be Glycine: Devastating Consequences</vt:lpstr>
      <vt:lpstr>Outline</vt:lpstr>
      <vt:lpstr>Roundup and GMO Crops</vt:lpstr>
      <vt:lpstr>Glyphosate vs. Other Pesticides: Usage in the United States*</vt:lpstr>
      <vt:lpstr>PowerPoint Presentation</vt:lpstr>
      <vt:lpstr>What If Glyphosate Could Insert Itself Into Protein Synthesis by mistake???</vt:lpstr>
      <vt:lpstr>Glyphosate is a non-coding            amino acid analogue of glycine</vt:lpstr>
      <vt:lpstr>Extra Piece Sticks Out at Active Site</vt:lpstr>
      <vt:lpstr>Extra Piece Sticks Out at Active Site</vt:lpstr>
      <vt:lpstr>Inhibition of EPSPS by glyphosate: Resistant E coli mutant*</vt:lpstr>
      <vt:lpstr>Some Predicted Consequences*</vt:lpstr>
      <vt:lpstr>Dementia and Glyphosate*</vt:lpstr>
      <vt:lpstr>Dementia and Glyphosate*</vt:lpstr>
      <vt:lpstr>PowerPoint Presentation</vt:lpstr>
      <vt:lpstr>Autoimmune Disease: An Invisible Epidemic*</vt:lpstr>
      <vt:lpstr>Autoimmune Disease Statistics*</vt:lpstr>
      <vt:lpstr>PowerPoint Presentation</vt:lpstr>
      <vt:lpstr>Hypothesis</vt:lpstr>
      <vt:lpstr>Food Allergies</vt:lpstr>
      <vt:lpstr>Food Allergies</vt:lpstr>
      <vt:lpstr>PowerPoint Presentation</vt:lpstr>
      <vt:lpstr>Celiac disease: Impaired gluten digestion</vt:lpstr>
      <vt:lpstr>Celiac disease: Impaired gluten digestion</vt:lpstr>
      <vt:lpstr>Drugs and Autoimmune Disease*</vt:lpstr>
      <vt:lpstr>PowerPoint Presentation</vt:lpstr>
      <vt:lpstr>Collagen and Gelatin</vt:lpstr>
      <vt:lpstr>Products Containing Gelatin !!</vt:lpstr>
      <vt:lpstr>Rheumatoid Arthritis</vt:lpstr>
      <vt:lpstr>US Department of Health and Human Services Data on Pain-Killer Drug Abuse*</vt:lpstr>
      <vt:lpstr>PowerPoint Presentation</vt:lpstr>
      <vt:lpstr>PowerPoint Presentation</vt:lpstr>
      <vt:lpstr>PowerPoint Presentation</vt:lpstr>
      <vt:lpstr>Summary</vt:lpstr>
    </vt:vector>
  </TitlesOfParts>
  <Company>MIT CSAIL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Stephanie Seneff</dc:creator>
  <cp:lastModifiedBy>Stephanie Seneff</cp:lastModifiedBy>
  <cp:revision>29</cp:revision>
  <dcterms:created xsi:type="dcterms:W3CDTF">2017-03-20T19:33:39Z</dcterms:created>
  <dcterms:modified xsi:type="dcterms:W3CDTF">2017-04-21T12:54:38Z</dcterms:modified>
</cp:coreProperties>
</file>