
<file path=[Content_Types].xml><?xml version="1.0" encoding="utf-8"?>
<Types xmlns="http://schemas.openxmlformats.org/package/2006/content-types">
  <Default Extension="xml" ContentType="application/xml"/>
  <Default Extension="pdf" ContentType="application/pdf"/>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5.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9.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6.jpg" ContentType="image/png"/>
  <Override PartName="/ppt/media/image39.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42.jpg" ContentType="image/pn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94" r:id="rId2"/>
    <p:sldId id="295" r:id="rId3"/>
    <p:sldId id="269" r:id="rId4"/>
    <p:sldId id="296" r:id="rId5"/>
    <p:sldId id="284" r:id="rId6"/>
    <p:sldId id="263" r:id="rId7"/>
    <p:sldId id="345" r:id="rId8"/>
    <p:sldId id="339" r:id="rId9"/>
    <p:sldId id="297" r:id="rId10"/>
    <p:sldId id="300" r:id="rId11"/>
    <p:sldId id="301" r:id="rId12"/>
    <p:sldId id="346" r:id="rId13"/>
    <p:sldId id="298" r:id="rId14"/>
    <p:sldId id="325" r:id="rId15"/>
    <p:sldId id="326" r:id="rId16"/>
    <p:sldId id="327" r:id="rId17"/>
    <p:sldId id="319" r:id="rId18"/>
    <p:sldId id="264" r:id="rId19"/>
    <p:sldId id="265" r:id="rId20"/>
    <p:sldId id="266" r:id="rId21"/>
    <p:sldId id="267" r:id="rId22"/>
    <p:sldId id="268" r:id="rId23"/>
    <p:sldId id="293" r:id="rId24"/>
    <p:sldId id="275" r:id="rId25"/>
    <p:sldId id="313" r:id="rId26"/>
    <p:sldId id="338" r:id="rId27"/>
    <p:sldId id="343" r:id="rId28"/>
    <p:sldId id="337" r:id="rId29"/>
    <p:sldId id="314" r:id="rId30"/>
    <p:sldId id="315" r:id="rId31"/>
    <p:sldId id="285" r:id="rId32"/>
    <p:sldId id="286" r:id="rId33"/>
    <p:sldId id="317" r:id="rId34"/>
    <p:sldId id="318" r:id="rId35"/>
    <p:sldId id="331" r:id="rId36"/>
    <p:sldId id="333" r:id="rId37"/>
    <p:sldId id="334" r:id="rId38"/>
    <p:sldId id="291" r:id="rId39"/>
    <p:sldId id="274" r:id="rId40"/>
    <p:sldId id="257" r:id="rId41"/>
    <p:sldId id="258" r:id="rId42"/>
    <p:sldId id="259" r:id="rId43"/>
    <p:sldId id="260" r:id="rId44"/>
    <p:sldId id="261" r:id="rId45"/>
    <p:sldId id="270" r:id="rId46"/>
    <p:sldId id="276" r:id="rId47"/>
    <p:sldId id="282" r:id="rId48"/>
    <p:sldId id="288" r:id="rId49"/>
    <p:sldId id="278" r:id="rId50"/>
    <p:sldId id="279" r:id="rId51"/>
    <p:sldId id="328" r:id="rId52"/>
    <p:sldId id="329" r:id="rId53"/>
    <p:sldId id="280" r:id="rId54"/>
    <p:sldId id="281" r:id="rId55"/>
    <p:sldId id="324" r:id="rId56"/>
    <p:sldId id="302" r:id="rId57"/>
    <p:sldId id="303" r:id="rId58"/>
    <p:sldId id="304" r:id="rId59"/>
    <p:sldId id="305" r:id="rId60"/>
    <p:sldId id="306" r:id="rId61"/>
    <p:sldId id="307" r:id="rId62"/>
    <p:sldId id="308" r:id="rId63"/>
    <p:sldId id="320" r:id="rId64"/>
    <p:sldId id="321" r:id="rId65"/>
    <p:sldId id="322" r:id="rId66"/>
    <p:sldId id="335" r:id="rId67"/>
    <p:sldId id="344" r:id="rId68"/>
    <p:sldId id="342" r:id="rId69"/>
    <p:sldId id="340" r:id="rId70"/>
    <p:sldId id="341" r:id="rId71"/>
    <p:sldId id="273"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0" d="100"/>
          <a:sy n="90" d="100"/>
        </p:scale>
        <p:origin x="-98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4F7B4-C334-7E4F-BE8D-50A1019780B7}" type="datetimeFigureOut">
              <a:rPr lang="en-US" smtClean="0"/>
              <a:t>3/18/18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437ED8-5217-B649-82BF-2F177B07F460}" type="slidenum">
              <a:rPr lang="en-US" smtClean="0"/>
              <a:t>‹#›</a:t>
            </a:fld>
            <a:endParaRPr lang="en-US"/>
          </a:p>
        </p:txBody>
      </p:sp>
    </p:spTree>
    <p:extLst>
      <p:ext uri="{BB962C8B-B14F-4D97-AF65-F5344CB8AC3E}">
        <p14:creationId xmlns:p14="http://schemas.microsoft.com/office/powerpoint/2010/main" val="23315534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PRESENCE AND LEVELS OF PRIORITY PESTICIDES IN SELECTED CANADIAN AQUATIC ECOSYSTEMS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published in 2011 by the Canadian Government</a:t>
            </a:r>
            <a:endParaRPr lang="en-US" dirty="0"/>
          </a:p>
        </p:txBody>
      </p:sp>
      <p:sp>
        <p:nvSpPr>
          <p:cNvPr id="4" name="Slide Number Placeholder 3"/>
          <p:cNvSpPr>
            <a:spLocks noGrp="1"/>
          </p:cNvSpPr>
          <p:nvPr>
            <p:ph type="sldNum" sz="quarter" idx="10"/>
          </p:nvPr>
        </p:nvSpPr>
        <p:spPr/>
        <p:txBody>
          <a:bodyPr/>
          <a:lstStyle/>
          <a:p>
            <a:fld id="{90437ED8-5217-B649-82BF-2F177B07F460}" type="slidenum">
              <a:rPr lang="en-US" smtClean="0"/>
              <a:t>7</a:t>
            </a:fld>
            <a:endParaRPr lang="en-US"/>
          </a:p>
        </p:txBody>
      </p:sp>
    </p:spTree>
    <p:extLst>
      <p:ext uri="{BB962C8B-B14F-4D97-AF65-F5344CB8AC3E}">
        <p14:creationId xmlns:p14="http://schemas.microsoft.com/office/powerpoint/2010/main" val="2994509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gluten 麩質 </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smtClean="0"/>
              <a:t>Plos</a:t>
            </a:r>
            <a:r>
              <a:rPr lang="en-US" b="1" baseline="0" dirty="0" smtClean="0"/>
              <a:t> One:</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Ineffective Degradation of Immunogenic Gluten Epitopes by Currently Available Digestive Enzyme Supplements</a:t>
            </a:r>
          </a:p>
          <a:p>
            <a:r>
              <a:rPr lang="en-US" dirty="0" smtClean="0"/>
              <a:t>Glyphosate/ineffective_proteolysis_of_proline_in_gluten_digestive_enzymes.pdf</a:t>
            </a:r>
            <a:endParaRPr lang="en-US" dirty="0"/>
          </a:p>
        </p:txBody>
      </p:sp>
      <p:sp>
        <p:nvSpPr>
          <p:cNvPr id="4" name="Slide Number Placeholder 3"/>
          <p:cNvSpPr>
            <a:spLocks noGrp="1"/>
          </p:cNvSpPr>
          <p:nvPr>
            <p:ph type="sldNum" sz="quarter" idx="10"/>
          </p:nvPr>
        </p:nvSpPr>
        <p:spPr/>
        <p:txBody>
          <a:bodyPr/>
          <a:lstStyle/>
          <a:p>
            <a:fld id="{9CACB2A7-C57C-714A-AEF2-A202C23EFEDF}" type="slidenum">
              <a:rPr lang="en-US" smtClean="0"/>
              <a:t>46</a:t>
            </a:fld>
            <a:endParaRPr lang="en-US"/>
          </a:p>
        </p:txBody>
      </p:sp>
    </p:spTree>
    <p:extLst>
      <p:ext uri="{BB962C8B-B14F-4D97-AF65-F5344CB8AC3E}">
        <p14:creationId xmlns:p14="http://schemas.microsoft.com/office/powerpoint/2010/main" val="3001899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gluten 麩質 </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smtClean="0"/>
              <a:t>Plos</a:t>
            </a:r>
            <a:r>
              <a:rPr lang="en-US" b="1" baseline="0" dirty="0" smtClean="0"/>
              <a:t> One:</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Ineffective Degradation of Immunogenic Gluten Epitopes by Currently Available Digestive Enzyme Supplements</a:t>
            </a:r>
          </a:p>
          <a:p>
            <a:r>
              <a:rPr lang="en-US" dirty="0" smtClean="0"/>
              <a:t>Glyphosate/ineffective_proteolysis_of_proline_in_gluten_digestive_enzymes.pdf</a:t>
            </a:r>
            <a:endParaRPr lang="en-US" dirty="0"/>
          </a:p>
        </p:txBody>
      </p:sp>
      <p:sp>
        <p:nvSpPr>
          <p:cNvPr id="4" name="Slide Number Placeholder 3"/>
          <p:cNvSpPr>
            <a:spLocks noGrp="1"/>
          </p:cNvSpPr>
          <p:nvPr>
            <p:ph type="sldNum" sz="quarter" idx="10"/>
          </p:nvPr>
        </p:nvSpPr>
        <p:spPr/>
        <p:txBody>
          <a:bodyPr/>
          <a:lstStyle/>
          <a:p>
            <a:fld id="{9CACB2A7-C57C-714A-AEF2-A202C23EFEDF}" type="slidenum">
              <a:rPr lang="en-US" smtClean="0"/>
              <a:t>47</a:t>
            </a:fld>
            <a:endParaRPr lang="en-US"/>
          </a:p>
        </p:txBody>
      </p:sp>
    </p:spTree>
    <p:extLst>
      <p:ext uri="{BB962C8B-B14F-4D97-AF65-F5344CB8AC3E}">
        <p14:creationId xmlns:p14="http://schemas.microsoft.com/office/powerpoint/2010/main" val="3001899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./Factsheet-opioids-061516.pdf</a:t>
            </a:r>
          </a:p>
          <a:p>
            <a:endParaRPr lang="en-US" dirty="0"/>
          </a:p>
        </p:txBody>
      </p:sp>
      <p:sp>
        <p:nvSpPr>
          <p:cNvPr id="4" name="Slide Number Placeholder 3"/>
          <p:cNvSpPr>
            <a:spLocks noGrp="1"/>
          </p:cNvSpPr>
          <p:nvPr>
            <p:ph type="sldNum" sz="quarter" idx="10"/>
          </p:nvPr>
        </p:nvSpPr>
        <p:spPr/>
        <p:txBody>
          <a:bodyPr/>
          <a:lstStyle/>
          <a:p>
            <a:fld id="{5B875BCB-1834-5044-84C7-8E435B5DD9B3}" type="slidenum">
              <a:rPr lang="en-US" smtClean="0"/>
              <a:t>54</a:t>
            </a:fld>
            <a:endParaRPr lang="en-US"/>
          </a:p>
        </p:txBody>
      </p:sp>
    </p:spTree>
    <p:extLst>
      <p:ext uri="{BB962C8B-B14F-4D97-AF65-F5344CB8AC3E}">
        <p14:creationId xmlns:p14="http://schemas.microsoft.com/office/powerpoint/2010/main" val="197888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Frogs -- drop 3.7% every year, meaning they could disappear in half of the habitats they now occupy nationwide in 26 years</a:t>
            </a:r>
          </a:p>
          <a:p>
            <a:r>
              <a:rPr lang="en-US" dirty="0" smtClean="0"/>
              <a:t>Monarch butterflies – milkweed</a:t>
            </a:r>
            <a:r>
              <a:rPr lang="en-US" baseline="0" dirty="0" smtClean="0"/>
              <a:t> being killed by glyphosate</a:t>
            </a:r>
          </a:p>
          <a:p>
            <a:r>
              <a:rPr lang="en-US" dirty="0" smtClean="0"/>
              <a:t>http://salsa3.salsalabs.com/o/1881/p/</a:t>
            </a:r>
            <a:r>
              <a:rPr lang="en-US" dirty="0" err="1" smtClean="0"/>
              <a:t>dia</a:t>
            </a:r>
            <a:r>
              <a:rPr lang="en-US" dirty="0" smtClean="0"/>
              <a:t>/action3/common/public/?</a:t>
            </a:r>
            <a:r>
              <a:rPr lang="en-US" dirty="0" err="1" smtClean="0"/>
              <a:t>action_KEY</a:t>
            </a:r>
            <a:r>
              <a:rPr lang="en-US" dirty="0" smtClean="0"/>
              <a:t>=12506</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56</a:t>
            </a:fld>
            <a:endParaRPr lang="en-US"/>
          </a:p>
        </p:txBody>
      </p:sp>
    </p:spTree>
    <p:extLst>
      <p:ext uri="{BB962C8B-B14F-4D97-AF65-F5344CB8AC3E}">
        <p14:creationId xmlns:p14="http://schemas.microsoft.com/office/powerpoint/2010/main" val="3655812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2014/</a:t>
            </a:r>
            <a:r>
              <a:rPr lang="en-US" dirty="0" err="1" smtClean="0"/>
              <a:t>nature_fungus.pdf</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 Relative proportions of species extinction and/or extirpation events for major classes of infectious disease agents (</a:t>
            </a:r>
            <a:r>
              <a:rPr lang="en-US" sz="1200" b="1"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and their temporal trends for fungal pathogens (</a:t>
            </a:r>
            <a:r>
              <a:rPr lang="en-US" sz="1200" b="1"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 Primary data sources are given in the Supplementary Information.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57</a:t>
            </a:fld>
            <a:endParaRPr lang="en-US"/>
          </a:p>
        </p:txBody>
      </p:sp>
    </p:spTree>
    <p:extLst>
      <p:ext uri="{BB962C8B-B14F-4D97-AF65-F5344CB8AC3E}">
        <p14:creationId xmlns:p14="http://schemas.microsoft.com/office/powerpoint/2010/main" val="401212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nature_fungus.text</a:t>
            </a:r>
            <a:endParaRPr lang="en-US" dirty="0" smtClean="0"/>
          </a:p>
          <a:p>
            <a:r>
              <a:rPr lang="en-US" dirty="0" smtClean="0"/>
              <a:t>./</a:t>
            </a:r>
            <a:r>
              <a:rPr lang="en-US" dirty="0" err="1" smtClean="0"/>
              <a:t>nature_fungus.pdf</a:t>
            </a:r>
            <a:endParaRPr lang="en-US" dirty="0" smtClean="0"/>
          </a:p>
          <a:p>
            <a:endParaRPr lang="en-US" dirty="0" smtClean="0"/>
          </a:p>
          <a:p>
            <a:r>
              <a:rPr lang="zh-CHT" altLang="en-US" dirty="0" smtClean="0"/>
              <a:t>滅絕</a:t>
            </a:r>
          </a:p>
          <a:p>
            <a:r>
              <a:rPr lang="en-US" altLang="zh-CHT" dirty="0" err="1" smtClean="0"/>
              <a:t>Mièjué</a:t>
            </a:r>
            <a:endParaRPr lang="en-US" altLang="zh-CHT"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58</a:t>
            </a:fld>
            <a:endParaRPr lang="en-US"/>
          </a:p>
        </p:txBody>
      </p:sp>
    </p:spTree>
    <p:extLst>
      <p:ext uri="{BB962C8B-B14F-4D97-AF65-F5344CB8AC3E}">
        <p14:creationId xmlns:p14="http://schemas.microsoft.com/office/powerpoint/2010/main" val="2130574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glyphosate/glyphosate_promotes_fungus_growth_2014.pdf</a:t>
            </a:r>
          </a:p>
          <a:p>
            <a:r>
              <a:rPr lang="en-US" dirty="0" err="1" smtClean="0"/>
              <a:t>Aflatoxins</a:t>
            </a:r>
            <a:r>
              <a:rPr lang="en-US" dirty="0" smtClean="0"/>
              <a:t> (AFs) are extensively known to be potent mutagenic,</a:t>
            </a:r>
          </a:p>
          <a:p>
            <a:r>
              <a:rPr lang="en-US" dirty="0" smtClean="0"/>
              <a:t>carcinogenic, </a:t>
            </a:r>
            <a:r>
              <a:rPr lang="en-US" dirty="0" err="1" smtClean="0"/>
              <a:t>teratogenic</a:t>
            </a:r>
            <a:r>
              <a:rPr lang="en-US" dirty="0" smtClean="0"/>
              <a:t>, hepatotoxic, immunosuppressive, and they</a:t>
            </a:r>
          </a:p>
          <a:p>
            <a:r>
              <a:rPr lang="en-US" dirty="0" smtClean="0"/>
              <a:t>also inhibit several metabolic systems.[13,14] </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t>60</a:t>
            </a:fld>
            <a:endParaRPr lang="en-US"/>
          </a:p>
        </p:txBody>
      </p:sp>
    </p:spTree>
    <p:extLst>
      <p:ext uri="{BB962C8B-B14F-4D97-AF65-F5344CB8AC3E}">
        <p14:creationId xmlns:p14="http://schemas.microsoft.com/office/powerpoint/2010/main" val="457724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32 figures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head and face anomalies (R=0.95), newborn eye disorders, newborn blood disorders (R=0.92), newborn skin disorders (R=0.96), lymph disorders in children 0-15 (R=0.86) and in the general population except newborn (R=0.89), congenital heart conditions in newborns (R= 0.98), enlarged right ventricle in all age groups except newborn (R=0.96), newborn lung problems (R=0.95), pulmonary bleeding and edema for all age groups except newborn (R=0.97), liver cancer for all age groups except newborn (R=0.93), newborn metabolic disorders (R=0.95) and newborn genitourinary disorders (R=0.96).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25E6EE-D093-984B-991F-1AEDCE641BED}" type="slidenum">
              <a:rPr lang="en-US" smtClean="0"/>
              <a:t>61</a:t>
            </a:fld>
            <a:endParaRPr lang="en-US"/>
          </a:p>
        </p:txBody>
      </p:sp>
    </p:spTree>
    <p:extLst>
      <p:ext uri="{BB962C8B-B14F-4D97-AF65-F5344CB8AC3E}">
        <p14:creationId xmlns:p14="http://schemas.microsoft.com/office/powerpoint/2010/main" val="310152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Missouri reclaimed coal</a:t>
            </a:r>
            <a:r>
              <a:rPr lang="en-US" baseline="0" dirty="0" smtClean="0"/>
              <a:t> mine</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68</a:t>
            </a:fld>
            <a:endParaRPr lang="en-US"/>
          </a:p>
        </p:txBody>
      </p:sp>
    </p:spTree>
    <p:extLst>
      <p:ext uri="{BB962C8B-B14F-4D97-AF65-F5344CB8AC3E}">
        <p14:creationId xmlns:p14="http://schemas.microsoft.com/office/powerpoint/2010/main" val="4090882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articles.mercola.com</a:t>
            </a:r>
            <a:r>
              <a:rPr lang="en-US" dirty="0" smtClean="0"/>
              <a:t>/sites/articles/archive/2017/03/26/market-rejection-of-</a:t>
            </a:r>
            <a:r>
              <a:rPr lang="en-US" dirty="0" err="1" smtClean="0"/>
              <a:t>gmos</a:t>
            </a:r>
            <a:r>
              <a:rPr lang="en-US" dirty="0" smtClean="0"/>
              <a:t>-</a:t>
            </a:r>
            <a:r>
              <a:rPr lang="en-US" dirty="0" err="1" smtClean="0"/>
              <a:t>grows.aspx</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70</a:t>
            </a:fld>
            <a:endParaRPr lang="en-US"/>
          </a:p>
        </p:txBody>
      </p:sp>
    </p:spTree>
    <p:extLst>
      <p:ext uri="{BB962C8B-B14F-4D97-AF65-F5344CB8AC3E}">
        <p14:creationId xmlns:p14="http://schemas.microsoft.com/office/powerpoint/2010/main" val="2890158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Nancy/</a:t>
            </a:r>
            <a:r>
              <a:rPr lang="en-US" dirty="0" err="1" smtClean="0"/>
              <a:t>latest_plots</a:t>
            </a:r>
            <a:r>
              <a:rPr lang="en-US" dirty="0" smtClean="0"/>
              <a:t>/6-yr-old</a:t>
            </a:r>
            <a:r>
              <a:rPr lang="en-US" baseline="0" dirty="0" smtClean="0"/>
              <a:t> </a:t>
            </a:r>
            <a:r>
              <a:rPr lang="en-US" baseline="0" dirty="0" err="1" smtClean="0"/>
              <a:t>autism.gif</a:t>
            </a:r>
            <a:r>
              <a:rPr lang="en-US" baseline="0" dirty="0" smtClean="0"/>
              <a:t>	</a:t>
            </a:r>
          </a:p>
          <a:p>
            <a:endParaRPr lang="en-US" baseline="0" dirty="0" smtClean="0"/>
          </a:p>
          <a:p>
            <a:r>
              <a:rPr lang="en-US" dirty="0" smtClean="0">
                <a:effectLst/>
              </a:rPr>
              <a:t>autism: USDE</a:t>
            </a:r>
          </a:p>
          <a:p>
            <a:r>
              <a:rPr lang="en-US" dirty="0" smtClean="0">
                <a:effectLst/>
              </a:rPr>
              <a:t>oil consumption: USDA</a:t>
            </a:r>
          </a:p>
          <a:p>
            <a:r>
              <a:rPr lang="en-US" dirty="0" smtClean="0">
                <a:effectLst/>
              </a:rPr>
              <a:t>glyphosate: USDA</a:t>
            </a:r>
          </a:p>
          <a:p>
            <a:r>
              <a:rPr lang="en-US" dirty="0" smtClean="0">
                <a:effectLst/>
              </a:rPr>
              <a:t>GE crops: USDA</a:t>
            </a:r>
          </a:p>
          <a:p>
            <a:r>
              <a:rPr lang="en-US" dirty="0" smtClean="0">
                <a:effectLst/>
              </a:rPr>
              <a:t>Mortality data: CDC</a:t>
            </a: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9</a:t>
            </a:fld>
            <a:endParaRPr lang="en-US"/>
          </a:p>
        </p:txBody>
      </p:sp>
    </p:spTree>
    <p:extLst>
      <p:ext uri="{BB962C8B-B14F-4D97-AF65-F5344CB8AC3E}">
        <p14:creationId xmlns:p14="http://schemas.microsoft.com/office/powerpoint/2010/main" val="2075985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Infante_2018_IARC_defense.pdf</a:t>
            </a:r>
            <a:endParaRPr lang="en-US"/>
          </a:p>
        </p:txBody>
      </p:sp>
      <p:sp>
        <p:nvSpPr>
          <p:cNvPr id="4" name="Slide Number Placeholder 3"/>
          <p:cNvSpPr>
            <a:spLocks noGrp="1"/>
          </p:cNvSpPr>
          <p:nvPr>
            <p:ph type="sldNum" sz="quarter" idx="10"/>
          </p:nvPr>
        </p:nvSpPr>
        <p:spPr/>
        <p:txBody>
          <a:bodyPr/>
          <a:lstStyle/>
          <a:p>
            <a:fld id="{90437ED8-5217-B649-82BF-2F177B07F460}" type="slidenum">
              <a:rPr lang="en-US" smtClean="0"/>
              <a:t>12</a:t>
            </a:fld>
            <a:endParaRPr lang="en-US"/>
          </a:p>
        </p:txBody>
      </p:sp>
    </p:spTree>
    <p:extLst>
      <p:ext uri="{BB962C8B-B14F-4D97-AF65-F5344CB8AC3E}">
        <p14:creationId xmlns:p14="http://schemas.microsoft.com/office/powerpoint/2010/main" val="706833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Glyphosate/treasures/mBio_glyphosate_induces_antibiotic_resistance_pathogens_2015.pdf </a:t>
            </a:r>
          </a:p>
          <a:p>
            <a:endParaRPr lang="en-US" dirty="0" smtClean="0"/>
          </a:p>
          <a:p>
            <a:r>
              <a:rPr lang="it-IT" dirty="0" err="1" smtClean="0"/>
              <a:t>抗生素耐藥微生物</a:t>
            </a:r>
            <a:endParaRPr lang="it-IT" dirty="0" smtClean="0"/>
          </a:p>
          <a:p>
            <a:r>
              <a:rPr lang="it-IT" dirty="0" err="1" smtClean="0"/>
              <a:t>Kàngshēngsù</a:t>
            </a:r>
            <a:r>
              <a:rPr lang="it-IT" dirty="0" smtClean="0"/>
              <a:t> </a:t>
            </a:r>
            <a:r>
              <a:rPr lang="it-IT" dirty="0" err="1" smtClean="0"/>
              <a:t>nài</a:t>
            </a:r>
            <a:r>
              <a:rPr lang="it-IT" dirty="0" smtClean="0"/>
              <a:t> </a:t>
            </a:r>
            <a:r>
              <a:rPr lang="it-IT" dirty="0" err="1" smtClean="0"/>
              <a:t>yào</a:t>
            </a:r>
            <a:r>
              <a:rPr lang="it-IT" dirty="0" smtClean="0"/>
              <a:t> </a:t>
            </a:r>
            <a:r>
              <a:rPr lang="it-IT" dirty="0" err="1" smtClean="0"/>
              <a:t>wéishēngwù</a:t>
            </a:r>
            <a:endParaRPr lang="it-IT" dirty="0" smtClean="0"/>
          </a:p>
          <a:p>
            <a:endParaRPr lang="en-US" dirty="0"/>
          </a:p>
        </p:txBody>
      </p:sp>
      <p:sp>
        <p:nvSpPr>
          <p:cNvPr id="4" name="Slide Number Placeholder 3"/>
          <p:cNvSpPr>
            <a:spLocks noGrp="1"/>
          </p:cNvSpPr>
          <p:nvPr>
            <p:ph type="sldNum" sz="quarter" idx="10"/>
          </p:nvPr>
        </p:nvSpPr>
        <p:spPr/>
        <p:txBody>
          <a:bodyPr/>
          <a:lstStyle/>
          <a:p>
            <a:fld id="{65DF07C4-6993-0041-B87D-EB3D3E633794}" type="slidenum">
              <a:rPr lang="en-US" smtClean="0"/>
              <a:t>13</a:t>
            </a:fld>
            <a:endParaRPr lang="en-US"/>
          </a:p>
        </p:txBody>
      </p:sp>
    </p:spTree>
    <p:extLst>
      <p:ext uri="{BB962C8B-B14F-4D97-AF65-F5344CB8AC3E}">
        <p14:creationId xmlns:p14="http://schemas.microsoft.com/office/powerpoint/2010/main" val="42200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glyphosate_inhibits_CYPS_and_other_issues.pdf</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a:t>
            </a:r>
            <a:r>
              <a:rPr lang="en-US" sz="1200" b="1" kern="120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The concentration of hepatic cytochrome P-450 in rats exposed to </a:t>
            </a:r>
            <a:r>
              <a:rPr lang="en-US" sz="1200" kern="1200" dirty="0" err="1" smtClean="0">
                <a:solidFill>
                  <a:schemeClr val="tx1"/>
                </a:solidFill>
                <a:effectLst/>
                <a:latin typeface="+mn-lt"/>
                <a:ea typeface="+mn-ea"/>
                <a:cs typeface="+mn-cs"/>
              </a:rPr>
              <a:t>clofibrate</a:t>
            </a:r>
            <a:r>
              <a:rPr lang="en-US" sz="1200" kern="1200" dirty="0" smtClean="0">
                <a:solidFill>
                  <a:schemeClr val="tx1"/>
                </a:solidFill>
                <a:effectLst/>
                <a:latin typeface="+mn-lt"/>
                <a:ea typeface="+mn-ea"/>
                <a:cs typeface="+mn-cs"/>
              </a:rPr>
              <a:t>, glyphosate, 2,4dichlorophen- </a:t>
            </a:r>
            <a:r>
              <a:rPr lang="en-US" sz="1200" kern="1200" dirty="0" err="1" smtClean="0">
                <a:solidFill>
                  <a:schemeClr val="tx1"/>
                </a:solidFill>
                <a:effectLst/>
                <a:latin typeface="+mn-lt"/>
                <a:ea typeface="+mn-ea"/>
                <a:cs typeface="+mn-cs"/>
              </a:rPr>
              <a:t>oxyacetic</a:t>
            </a:r>
            <a:r>
              <a:rPr lang="en-US" sz="1200" kern="1200" dirty="0" smtClean="0">
                <a:solidFill>
                  <a:schemeClr val="tx1"/>
                </a:solidFill>
                <a:effectLst/>
                <a:latin typeface="+mn-lt"/>
                <a:ea typeface="+mn-ea"/>
                <a:cs typeface="+mn-cs"/>
              </a:rPr>
              <a:t> acid (2,4-D) or </a:t>
            </a:r>
            <a:r>
              <a:rPr lang="en-US" sz="1200" b="1" kern="1200" dirty="0" smtClean="0">
                <a:solidFill>
                  <a:schemeClr val="tx1"/>
                </a:solidFill>
                <a:effectLst/>
                <a:latin typeface="+mn-lt"/>
                <a:ea typeface="+mn-ea"/>
                <a:cs typeface="+mn-cs"/>
              </a:rPr>
              <a:t>4-chloro-2-methylphenoxyace- </a:t>
            </a:r>
            <a:r>
              <a:rPr lang="en-US" sz="1200" kern="1200" dirty="0" smtClean="0">
                <a:solidFill>
                  <a:schemeClr val="tx1"/>
                </a:solidFill>
                <a:effectLst/>
                <a:latin typeface="+mn-lt"/>
                <a:ea typeface="+mn-ea"/>
                <a:cs typeface="+mn-cs"/>
              </a:rPr>
              <a:t>tic acid (MCPA) for 2 weeks. The doses of 2,4-D and MCPA are also shown. The </a:t>
            </a:r>
            <a:r>
              <a:rPr lang="en-US" sz="1200" kern="1200" dirty="0" err="1" smtClean="0">
                <a:solidFill>
                  <a:schemeClr val="tx1"/>
                </a:solidFill>
                <a:effectLst/>
                <a:latin typeface="+mn-lt"/>
                <a:ea typeface="+mn-ea"/>
                <a:cs typeface="+mn-cs"/>
              </a:rPr>
              <a:t>meansfS.E.M</a:t>
            </a:r>
            <a:r>
              <a:rPr lang="en-US" sz="1200" kern="1200" dirty="0" smtClean="0">
                <a:solidFill>
                  <a:schemeClr val="tx1"/>
                </a:solidFill>
                <a:effectLst/>
                <a:latin typeface="+mn-lt"/>
                <a:ea typeface="+mn-ea"/>
                <a:cs typeface="+mn-cs"/>
              </a:rPr>
              <a:t>. are shown. The statistical significances were analyzed with Student's t-test using controls as a reference group. The following symbol is used: *: P&lt;0.05.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27</a:t>
            </a:fld>
            <a:endParaRPr lang="en-US"/>
          </a:p>
        </p:txBody>
      </p:sp>
    </p:spTree>
    <p:extLst>
      <p:ext uri="{BB962C8B-B14F-4D97-AF65-F5344CB8AC3E}">
        <p14:creationId xmlns:p14="http://schemas.microsoft.com/office/powerpoint/2010/main" val="1388077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a:t>
            </a:r>
            <a:r>
              <a:rPr lang="en-US" sz="1200" kern="1200" dirty="0" err="1" smtClean="0">
                <a:solidFill>
                  <a:schemeClr val="tx1"/>
                </a:solidFill>
                <a:latin typeface="+mn-lt"/>
                <a:ea typeface="+mn-ea"/>
                <a:cs typeface="+mn-cs"/>
              </a:rPr>
              <a:t>glyphosate_exposure_pregnancy_shortened_gestation.pdf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437ED8-5217-B649-82BF-2F177B07F460}" type="slidenum">
              <a:rPr lang="en-US" smtClean="0"/>
              <a:t>28</a:t>
            </a:fld>
            <a:endParaRPr lang="en-US"/>
          </a:p>
        </p:txBody>
      </p:sp>
    </p:spTree>
    <p:extLst>
      <p:ext uri="{BB962C8B-B14F-4D97-AF65-F5344CB8AC3E}">
        <p14:creationId xmlns:p14="http://schemas.microsoft.com/office/powerpoint/2010/main" val="2803155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2016/Anthony/GxxxG_motif_Abeta_2007.pdf</a:t>
            </a:r>
            <a:endParaRPr lang="en-US" dirty="0"/>
          </a:p>
        </p:txBody>
      </p:sp>
      <p:sp>
        <p:nvSpPr>
          <p:cNvPr id="4" name="Slide Number Placeholder 3"/>
          <p:cNvSpPr>
            <a:spLocks noGrp="1"/>
          </p:cNvSpPr>
          <p:nvPr>
            <p:ph type="sldNum" sz="quarter" idx="10"/>
          </p:nvPr>
        </p:nvSpPr>
        <p:spPr/>
        <p:txBody>
          <a:bodyPr/>
          <a:lstStyle/>
          <a:p>
            <a:fld id="{90437ED8-5217-B649-82BF-2F177B07F460}" type="slidenum">
              <a:rPr lang="en-US" smtClean="0"/>
              <a:t>32</a:t>
            </a:fld>
            <a:endParaRPr lang="en-US"/>
          </a:p>
        </p:txBody>
      </p:sp>
    </p:spTree>
    <p:extLst>
      <p:ext uri="{BB962C8B-B14F-4D97-AF65-F5344CB8AC3E}">
        <p14:creationId xmlns:p14="http://schemas.microsoft.com/office/powerpoint/2010/main" val="2299626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2018/</a:t>
            </a:r>
            <a:r>
              <a:rPr lang="en-US" dirty="0" err="1" smtClean="0"/>
              <a:t>LauraOrlando</a:t>
            </a:r>
            <a:r>
              <a:rPr lang="en-US" dirty="0" smtClean="0"/>
              <a:t>/submission/final/</a:t>
            </a:r>
            <a:r>
              <a:rPr lang="mr-IN" sz="1200" kern="1200" dirty="0" smtClean="0">
                <a:solidFill>
                  <a:schemeClr val="tx1"/>
                </a:solidFill>
                <a:latin typeface="+mn-lt"/>
                <a:ea typeface="+mn-ea"/>
                <a:cs typeface="+mn-cs"/>
              </a:rPr>
              <a:t>2161-0525-8-541.pdf </a:t>
            </a:r>
          </a:p>
        </p:txBody>
      </p:sp>
      <p:sp>
        <p:nvSpPr>
          <p:cNvPr id="4" name="Slide Number Placeholder 3"/>
          <p:cNvSpPr>
            <a:spLocks noGrp="1"/>
          </p:cNvSpPr>
          <p:nvPr>
            <p:ph type="sldNum" sz="quarter" idx="10"/>
          </p:nvPr>
        </p:nvSpPr>
        <p:spPr/>
        <p:txBody>
          <a:bodyPr/>
          <a:lstStyle/>
          <a:p>
            <a:fld id="{90437ED8-5217-B649-82BF-2F177B07F460}" type="slidenum">
              <a:rPr lang="en-US" smtClean="0"/>
              <a:t>33</a:t>
            </a:fld>
            <a:endParaRPr lang="en-US"/>
          </a:p>
        </p:txBody>
      </p:sp>
    </p:spTree>
    <p:extLst>
      <p:ext uri="{BB962C8B-B14F-4D97-AF65-F5344CB8AC3E}">
        <p14:creationId xmlns:p14="http://schemas.microsoft.com/office/powerpoint/2010/main" val="1798157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Feldman B, Martin EM, Simms T. An Invisible Epidemic — When your body attacks itself — Autoimmune Disease; How Reframing the Data Unveils a Public Health Crisis Bigger than Cancer and Heart Disease Combined. </a:t>
            </a:r>
            <a:r>
              <a:rPr lang="en-US" sz="1200" kern="1200" dirty="0" err="1" smtClean="0">
                <a:solidFill>
                  <a:schemeClr val="tx1"/>
                </a:solidFill>
                <a:effectLst/>
                <a:latin typeface="+mn-lt"/>
                <a:ea typeface="+mn-ea"/>
                <a:cs typeface="+mn-cs"/>
              </a:rPr>
              <a:t>www.tincture.io</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Beecham Seneff paper. Ref. 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39</a:t>
            </a:fld>
            <a:endParaRPr lang="en-US"/>
          </a:p>
        </p:txBody>
      </p:sp>
    </p:spTree>
    <p:extLst>
      <p:ext uri="{BB962C8B-B14F-4D97-AF65-F5344CB8AC3E}">
        <p14:creationId xmlns:p14="http://schemas.microsoft.com/office/powerpoint/2010/main" val="2483331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C5F17E-007F-4546-9546-7210CF75D956}" type="datetimeFigureOut">
              <a:rPr lang="en-US" smtClean="0"/>
              <a:t>3/18/18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7C5625-A2E0-F748-9D17-E90337F04E30}" type="slidenum">
              <a:rPr lang="en-US" smtClean="0"/>
              <a:t>‹#›</a:t>
            </a:fld>
            <a:endParaRPr lang="en-US"/>
          </a:p>
        </p:txBody>
      </p:sp>
    </p:spTree>
    <p:extLst>
      <p:ext uri="{BB962C8B-B14F-4D97-AF65-F5344CB8AC3E}">
        <p14:creationId xmlns:p14="http://schemas.microsoft.com/office/powerpoint/2010/main" val="4169900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C5F17E-007F-4546-9546-7210CF75D956}" type="datetimeFigureOut">
              <a:rPr lang="en-US" smtClean="0"/>
              <a:t>3/18/18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7C5625-A2E0-F748-9D17-E90337F04E30}" type="slidenum">
              <a:rPr lang="en-US" smtClean="0"/>
              <a:t>‹#›</a:t>
            </a:fld>
            <a:endParaRPr lang="en-US"/>
          </a:p>
        </p:txBody>
      </p:sp>
    </p:spTree>
    <p:extLst>
      <p:ext uri="{BB962C8B-B14F-4D97-AF65-F5344CB8AC3E}">
        <p14:creationId xmlns:p14="http://schemas.microsoft.com/office/powerpoint/2010/main" val="3521787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C5F17E-007F-4546-9546-7210CF75D956}" type="datetimeFigureOut">
              <a:rPr lang="en-US" smtClean="0"/>
              <a:t>3/18/18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7C5625-A2E0-F748-9D17-E90337F04E30}" type="slidenum">
              <a:rPr lang="en-US" smtClean="0"/>
              <a:t>‹#›</a:t>
            </a:fld>
            <a:endParaRPr lang="en-US"/>
          </a:p>
        </p:txBody>
      </p:sp>
    </p:spTree>
    <p:extLst>
      <p:ext uri="{BB962C8B-B14F-4D97-AF65-F5344CB8AC3E}">
        <p14:creationId xmlns:p14="http://schemas.microsoft.com/office/powerpoint/2010/main" val="980004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C5F17E-007F-4546-9546-7210CF75D956}" type="datetimeFigureOut">
              <a:rPr lang="en-US" smtClean="0"/>
              <a:t>3/18/18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7C5625-A2E0-F748-9D17-E90337F04E30}" type="slidenum">
              <a:rPr lang="en-US" smtClean="0"/>
              <a:t>‹#›</a:t>
            </a:fld>
            <a:endParaRPr lang="en-US"/>
          </a:p>
        </p:txBody>
      </p:sp>
    </p:spTree>
    <p:extLst>
      <p:ext uri="{BB962C8B-B14F-4D97-AF65-F5344CB8AC3E}">
        <p14:creationId xmlns:p14="http://schemas.microsoft.com/office/powerpoint/2010/main" val="4037495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C5F17E-007F-4546-9546-7210CF75D956}" type="datetimeFigureOut">
              <a:rPr lang="en-US" smtClean="0"/>
              <a:t>3/18/18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7C5625-A2E0-F748-9D17-E90337F04E30}" type="slidenum">
              <a:rPr lang="en-US" smtClean="0"/>
              <a:t>‹#›</a:t>
            </a:fld>
            <a:endParaRPr lang="en-US"/>
          </a:p>
        </p:txBody>
      </p:sp>
    </p:spTree>
    <p:extLst>
      <p:ext uri="{BB962C8B-B14F-4D97-AF65-F5344CB8AC3E}">
        <p14:creationId xmlns:p14="http://schemas.microsoft.com/office/powerpoint/2010/main" val="650659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C5F17E-007F-4546-9546-7210CF75D956}" type="datetimeFigureOut">
              <a:rPr lang="en-US" smtClean="0"/>
              <a:t>3/18/18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7C5625-A2E0-F748-9D17-E90337F04E30}" type="slidenum">
              <a:rPr lang="en-US" smtClean="0"/>
              <a:t>‹#›</a:t>
            </a:fld>
            <a:endParaRPr lang="en-US"/>
          </a:p>
        </p:txBody>
      </p:sp>
    </p:spTree>
    <p:extLst>
      <p:ext uri="{BB962C8B-B14F-4D97-AF65-F5344CB8AC3E}">
        <p14:creationId xmlns:p14="http://schemas.microsoft.com/office/powerpoint/2010/main" val="1585416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C5F17E-007F-4546-9546-7210CF75D956}" type="datetimeFigureOut">
              <a:rPr lang="en-US" smtClean="0"/>
              <a:t>3/18/18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7C5625-A2E0-F748-9D17-E90337F04E30}" type="slidenum">
              <a:rPr lang="en-US" smtClean="0"/>
              <a:t>‹#›</a:t>
            </a:fld>
            <a:endParaRPr lang="en-US"/>
          </a:p>
        </p:txBody>
      </p:sp>
    </p:spTree>
    <p:extLst>
      <p:ext uri="{BB962C8B-B14F-4D97-AF65-F5344CB8AC3E}">
        <p14:creationId xmlns:p14="http://schemas.microsoft.com/office/powerpoint/2010/main" val="211482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C5F17E-007F-4546-9546-7210CF75D956}" type="datetimeFigureOut">
              <a:rPr lang="en-US" smtClean="0"/>
              <a:t>3/18/18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7C5625-A2E0-F748-9D17-E90337F04E30}" type="slidenum">
              <a:rPr lang="en-US" smtClean="0"/>
              <a:t>‹#›</a:t>
            </a:fld>
            <a:endParaRPr lang="en-US"/>
          </a:p>
        </p:txBody>
      </p:sp>
    </p:spTree>
    <p:extLst>
      <p:ext uri="{BB962C8B-B14F-4D97-AF65-F5344CB8AC3E}">
        <p14:creationId xmlns:p14="http://schemas.microsoft.com/office/powerpoint/2010/main" val="3084912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C5F17E-007F-4546-9546-7210CF75D956}" type="datetimeFigureOut">
              <a:rPr lang="en-US" smtClean="0"/>
              <a:t>3/18/18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7C5625-A2E0-F748-9D17-E90337F04E30}" type="slidenum">
              <a:rPr lang="en-US" smtClean="0"/>
              <a:t>‹#›</a:t>
            </a:fld>
            <a:endParaRPr lang="en-US"/>
          </a:p>
        </p:txBody>
      </p:sp>
    </p:spTree>
    <p:extLst>
      <p:ext uri="{BB962C8B-B14F-4D97-AF65-F5344CB8AC3E}">
        <p14:creationId xmlns:p14="http://schemas.microsoft.com/office/powerpoint/2010/main" val="3281172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C5F17E-007F-4546-9546-7210CF75D956}" type="datetimeFigureOut">
              <a:rPr lang="en-US" smtClean="0"/>
              <a:t>3/18/18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7C5625-A2E0-F748-9D17-E90337F04E30}" type="slidenum">
              <a:rPr lang="en-US" smtClean="0"/>
              <a:t>‹#›</a:t>
            </a:fld>
            <a:endParaRPr lang="en-US"/>
          </a:p>
        </p:txBody>
      </p:sp>
    </p:spTree>
    <p:extLst>
      <p:ext uri="{BB962C8B-B14F-4D97-AF65-F5344CB8AC3E}">
        <p14:creationId xmlns:p14="http://schemas.microsoft.com/office/powerpoint/2010/main" val="778676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C5F17E-007F-4546-9546-7210CF75D956}" type="datetimeFigureOut">
              <a:rPr lang="en-US" smtClean="0"/>
              <a:t>3/18/18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7C5625-A2E0-F748-9D17-E90337F04E30}" type="slidenum">
              <a:rPr lang="en-US" smtClean="0"/>
              <a:t>‹#›</a:t>
            </a:fld>
            <a:endParaRPr lang="en-US"/>
          </a:p>
        </p:txBody>
      </p:sp>
    </p:spTree>
    <p:extLst>
      <p:ext uri="{BB962C8B-B14F-4D97-AF65-F5344CB8AC3E}">
        <p14:creationId xmlns:p14="http://schemas.microsoft.com/office/powerpoint/2010/main" val="40545431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F17E-007F-4546-9546-7210CF75D956}" type="datetimeFigureOut">
              <a:rPr lang="en-US" smtClean="0"/>
              <a:t>3/18/18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7C5625-A2E0-F748-9D17-E90337F04E30}" type="slidenum">
              <a:rPr lang="en-US" smtClean="0"/>
              <a:t>‹#›</a:t>
            </a:fld>
            <a:endParaRPr lang="en-US"/>
          </a:p>
        </p:txBody>
      </p:sp>
    </p:spTree>
    <p:extLst>
      <p:ext uri="{BB962C8B-B14F-4D97-AF65-F5344CB8AC3E}">
        <p14:creationId xmlns:p14="http://schemas.microsoft.com/office/powerpoint/2010/main" val="1634073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hyperlink" Target="http://www.examiner.com/articl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hyperlink" Target="http://www.examiner.com/article/"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gif"/><Relationship Id="rId3" Type="http://schemas.openxmlformats.org/officeDocument/2006/relationships/image" Target="../media/image2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6.jpg"/><Relationship Id="rId6" Type="http://schemas.openxmlformats.org/officeDocument/2006/relationships/image" Target="../media/image37.jpg"/><Relationship Id="rId7" Type="http://schemas.openxmlformats.org/officeDocument/2006/relationships/image" Target="../media/image38.jpg"/><Relationship Id="rId8"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6.jpg"/><Relationship Id="rId6" Type="http://schemas.openxmlformats.org/officeDocument/2006/relationships/image" Target="../media/image37.jpg"/><Relationship Id="rId7" Type="http://schemas.openxmlformats.org/officeDocument/2006/relationships/image" Target="../media/image38.jpg"/><Relationship Id="rId8"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 Id="rId3" Type="http://schemas.openxmlformats.org/officeDocument/2006/relationships/image" Target="../media/image4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jpg"/><Relationship Id="rId6" Type="http://schemas.openxmlformats.org/officeDocument/2006/relationships/image" Target="../media/image47.jpg"/><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jpg"/><Relationship Id="rId6" Type="http://schemas.openxmlformats.org/officeDocument/2006/relationships/image" Target="../media/image53.jpg"/><Relationship Id="rId7" Type="http://schemas.openxmlformats.org/officeDocument/2006/relationships/image" Target="../media/image54.jpg"/><Relationship Id="rId8"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7.jpg"/></Relationships>
</file>

<file path=ppt/slides/_rels/slide61.xml.rels><?xml version="1.0" encoding="UTF-8" standalone="yes"?>
<Relationships xmlns="http://schemas.openxmlformats.org/package/2006/relationships"><Relationship Id="rId3" Type="http://schemas.openxmlformats.org/officeDocument/2006/relationships/image" Target="../media/image58.pdf"/><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 Id="rId3" Type="http://schemas.openxmlformats.org/officeDocument/2006/relationships/image" Target="../media/image6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ray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433" y="1717746"/>
            <a:ext cx="7176535" cy="4754454"/>
          </a:xfrm>
          <a:prstGeom prst="rect">
            <a:avLst/>
          </a:prstGeom>
        </p:spPr>
      </p:pic>
      <p:sp>
        <p:nvSpPr>
          <p:cNvPr id="3" name="Subtitle 2"/>
          <p:cNvSpPr>
            <a:spLocks noGrp="1"/>
          </p:cNvSpPr>
          <p:nvPr>
            <p:ph type="subTitle" idx="1"/>
          </p:nvPr>
        </p:nvSpPr>
        <p:spPr>
          <a:xfrm>
            <a:off x="1178671" y="4488800"/>
            <a:ext cx="6400800" cy="1752600"/>
          </a:xfrm>
        </p:spPr>
        <p:txBody>
          <a:bodyPr/>
          <a:lstStyle/>
          <a:p>
            <a:r>
              <a:rPr lang="en-US" dirty="0" smtClean="0">
                <a:solidFill>
                  <a:srgbClr val="FFFF00"/>
                </a:solidFill>
              </a:rPr>
              <a:t>Stephanie </a:t>
            </a:r>
            <a:r>
              <a:rPr lang="en-US" dirty="0" smtClean="0">
                <a:solidFill>
                  <a:srgbClr val="FFFF00"/>
                </a:solidFill>
              </a:rPr>
              <a:t>Seneff, MIT CSAIL</a:t>
            </a:r>
          </a:p>
          <a:p>
            <a:r>
              <a:rPr lang="en-US" dirty="0" smtClean="0">
                <a:solidFill>
                  <a:srgbClr val="FFFF00"/>
                </a:solidFill>
              </a:rPr>
              <a:t>Institute of </a:t>
            </a:r>
            <a:r>
              <a:rPr lang="en-US" smtClean="0">
                <a:solidFill>
                  <a:srgbClr val="FFFF00"/>
                </a:solidFill>
              </a:rPr>
              <a:t>Sustainable Nutrition</a:t>
            </a:r>
            <a:endParaRPr lang="en-US" dirty="0" smtClean="0">
              <a:solidFill>
                <a:srgbClr val="FFFF00"/>
              </a:solidFill>
            </a:endParaRPr>
          </a:p>
          <a:p>
            <a:r>
              <a:rPr lang="en-US" dirty="0" smtClean="0">
                <a:solidFill>
                  <a:srgbClr val="FFFF00"/>
                </a:solidFill>
              </a:rPr>
              <a:t>Saturday, March 24, 2018</a:t>
            </a:r>
          </a:p>
          <a:p>
            <a:endParaRPr lang="en-US" dirty="0">
              <a:solidFill>
                <a:srgbClr val="FFFF00"/>
              </a:solidFill>
            </a:endParaRPr>
          </a:p>
        </p:txBody>
      </p:sp>
      <p:sp>
        <p:nvSpPr>
          <p:cNvPr id="2" name="Title 1"/>
          <p:cNvSpPr>
            <a:spLocks noGrp="1"/>
          </p:cNvSpPr>
          <p:nvPr>
            <p:ph type="ctrTitle"/>
          </p:nvPr>
        </p:nvSpPr>
        <p:spPr>
          <a:xfrm>
            <a:off x="685800" y="409796"/>
            <a:ext cx="7772400" cy="1470025"/>
          </a:xfrm>
        </p:spPr>
        <p:txBody>
          <a:bodyPr>
            <a:normAutofit fontScale="90000"/>
          </a:bodyPr>
          <a:lstStyle/>
          <a:p>
            <a:r>
              <a:rPr lang="en-US" b="1" dirty="0" smtClean="0"/>
              <a:t>Glyphosate: The “Safe” Herbicide that’s Making us all Sick!</a:t>
            </a:r>
            <a:endParaRPr lang="en-US" b="1" dirty="0"/>
          </a:p>
        </p:txBody>
      </p:sp>
    </p:spTree>
    <p:extLst>
      <p:ext uri="{BB962C8B-B14F-4D97-AF65-F5344CB8AC3E}">
        <p14:creationId xmlns:p14="http://schemas.microsoft.com/office/powerpoint/2010/main" val="31578593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dementi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874"/>
            <a:ext cx="9144000" cy="6559826"/>
          </a:xfrm>
          <a:prstGeom prst="rect">
            <a:avLst/>
          </a:prstGeom>
        </p:spPr>
      </p:pic>
      <p:sp>
        <p:nvSpPr>
          <p:cNvPr id="5" name="TextBox 4"/>
          <p:cNvSpPr txBox="1"/>
          <p:nvPr/>
        </p:nvSpPr>
        <p:spPr>
          <a:xfrm>
            <a:off x="1149143" y="6440361"/>
            <a:ext cx="6623979" cy="400110"/>
          </a:xfrm>
          <a:prstGeom prst="rect">
            <a:avLst/>
          </a:prstGeom>
          <a:noFill/>
        </p:spPr>
        <p:txBody>
          <a:bodyPr wrap="none" rtlCol="0">
            <a:spAutoFit/>
          </a:bodyPr>
          <a:lstStyle/>
          <a:p>
            <a:r>
              <a:rPr lang="en-US" sz="2000" dirty="0">
                <a:solidFill>
                  <a:srgbClr val="FF0000"/>
                </a:solidFill>
              </a:rPr>
              <a:t>*</a:t>
            </a:r>
            <a:r>
              <a:rPr lang="en-US" sz="2000" dirty="0"/>
              <a:t>N Swanson et al. Journal of Organic Systems 2014;9(2): 6-37.</a:t>
            </a:r>
          </a:p>
        </p:txBody>
      </p:sp>
    </p:spTree>
    <p:extLst>
      <p:ext uri="{BB962C8B-B14F-4D97-AF65-F5344CB8AC3E}">
        <p14:creationId xmlns:p14="http://schemas.microsoft.com/office/powerpoint/2010/main" val="1760067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yroid_cancer_Nanc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276" y="1143000"/>
            <a:ext cx="3978348" cy="2619607"/>
          </a:xfrm>
          <a:prstGeom prst="rect">
            <a:avLst/>
          </a:prstGeom>
        </p:spPr>
      </p:pic>
      <p:pic>
        <p:nvPicPr>
          <p:cNvPr id="5" name="Picture 4" descr="liver_cancer_Nanc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228" y="1061256"/>
            <a:ext cx="3507747" cy="2495307"/>
          </a:xfrm>
          <a:prstGeom prst="rect">
            <a:avLst/>
          </a:prstGeom>
        </p:spPr>
      </p:pic>
      <p:pic>
        <p:nvPicPr>
          <p:cNvPr id="6" name="Picture 5" descr="kidney_cancer_Nanc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376" y="3647522"/>
            <a:ext cx="4114800" cy="2953265"/>
          </a:xfrm>
          <a:prstGeom prst="rect">
            <a:avLst/>
          </a:prstGeom>
        </p:spPr>
      </p:pic>
      <p:pic>
        <p:nvPicPr>
          <p:cNvPr id="7" name="Picture 6" descr="bladder_cancer_Nanc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624" y="3723124"/>
            <a:ext cx="4228404" cy="2760642"/>
          </a:xfrm>
          <a:prstGeom prst="rect">
            <a:avLst/>
          </a:prstGeom>
        </p:spPr>
      </p:pic>
      <p:sp>
        <p:nvSpPr>
          <p:cNvPr id="2" name="Title 1"/>
          <p:cNvSpPr>
            <a:spLocks noGrp="1"/>
          </p:cNvSpPr>
          <p:nvPr>
            <p:ph type="title"/>
          </p:nvPr>
        </p:nvSpPr>
        <p:spPr>
          <a:xfrm>
            <a:off x="358376" y="0"/>
            <a:ext cx="8229600" cy="1143000"/>
          </a:xfrm>
        </p:spPr>
        <p:txBody>
          <a:bodyPr>
            <a:normAutofit fontScale="90000"/>
          </a:bodyPr>
          <a:lstStyle/>
          <a:p>
            <a:r>
              <a:rPr lang="en-US" b="1" dirty="0" smtClean="0"/>
              <a:t>Correlations between Glyphosate and Multiple Cancers</a:t>
            </a:r>
            <a:r>
              <a:rPr lang="en-US" b="1" dirty="0" smtClean="0">
                <a:solidFill>
                  <a:srgbClr val="FF0000"/>
                </a:solidFill>
              </a:rPr>
              <a:t>*</a:t>
            </a:r>
            <a:endParaRPr lang="en-US" b="1" dirty="0">
              <a:solidFill>
                <a:srgbClr val="FF0000"/>
              </a:solidFill>
            </a:endParaRPr>
          </a:p>
        </p:txBody>
      </p:sp>
      <p:sp>
        <p:nvSpPr>
          <p:cNvPr id="3" name="TextBox 2"/>
          <p:cNvSpPr txBox="1"/>
          <p:nvPr/>
        </p:nvSpPr>
        <p:spPr>
          <a:xfrm>
            <a:off x="643276" y="2273300"/>
            <a:ext cx="899367" cy="369332"/>
          </a:xfrm>
          <a:prstGeom prst="rect">
            <a:avLst/>
          </a:prstGeom>
          <a:solidFill>
            <a:srgbClr val="FFFF00"/>
          </a:solidFill>
        </p:spPr>
        <p:txBody>
          <a:bodyPr wrap="none" rtlCol="0">
            <a:spAutoFit/>
          </a:bodyPr>
          <a:lstStyle/>
          <a:p>
            <a:r>
              <a:rPr lang="en-US" dirty="0" smtClean="0"/>
              <a:t>Thyroid</a:t>
            </a:r>
            <a:endParaRPr lang="en-US" dirty="0"/>
          </a:p>
        </p:txBody>
      </p:sp>
      <p:sp>
        <p:nvSpPr>
          <p:cNvPr id="9" name="TextBox 8"/>
          <p:cNvSpPr txBox="1"/>
          <p:nvPr/>
        </p:nvSpPr>
        <p:spPr>
          <a:xfrm>
            <a:off x="5266076" y="2273300"/>
            <a:ext cx="634271" cy="369332"/>
          </a:xfrm>
          <a:prstGeom prst="rect">
            <a:avLst/>
          </a:prstGeom>
          <a:solidFill>
            <a:srgbClr val="FFFF00"/>
          </a:solidFill>
        </p:spPr>
        <p:txBody>
          <a:bodyPr wrap="none" rtlCol="0">
            <a:spAutoFit/>
          </a:bodyPr>
          <a:lstStyle/>
          <a:p>
            <a:r>
              <a:rPr lang="en-US" dirty="0" smtClean="0"/>
              <a:t>Liver</a:t>
            </a:r>
            <a:endParaRPr lang="en-US" dirty="0"/>
          </a:p>
        </p:txBody>
      </p:sp>
      <p:sp>
        <p:nvSpPr>
          <p:cNvPr id="10" name="TextBox 9"/>
          <p:cNvSpPr txBox="1"/>
          <p:nvPr/>
        </p:nvSpPr>
        <p:spPr>
          <a:xfrm>
            <a:off x="908372" y="4978400"/>
            <a:ext cx="819455" cy="369332"/>
          </a:xfrm>
          <a:prstGeom prst="rect">
            <a:avLst/>
          </a:prstGeom>
          <a:solidFill>
            <a:srgbClr val="FFFF00"/>
          </a:solidFill>
        </p:spPr>
        <p:txBody>
          <a:bodyPr wrap="none" rtlCol="0">
            <a:spAutoFit/>
          </a:bodyPr>
          <a:lstStyle/>
          <a:p>
            <a:r>
              <a:rPr lang="en-US" dirty="0" smtClean="0"/>
              <a:t>Kidney</a:t>
            </a:r>
            <a:endParaRPr lang="en-US" dirty="0"/>
          </a:p>
        </p:txBody>
      </p:sp>
      <p:sp>
        <p:nvSpPr>
          <p:cNvPr id="11" name="TextBox 10"/>
          <p:cNvSpPr txBox="1"/>
          <p:nvPr/>
        </p:nvSpPr>
        <p:spPr>
          <a:xfrm>
            <a:off x="5266076" y="4946134"/>
            <a:ext cx="911653" cy="369332"/>
          </a:xfrm>
          <a:prstGeom prst="rect">
            <a:avLst/>
          </a:prstGeom>
          <a:solidFill>
            <a:srgbClr val="FFFF00"/>
          </a:solidFill>
        </p:spPr>
        <p:txBody>
          <a:bodyPr wrap="none" rtlCol="0">
            <a:spAutoFit/>
          </a:bodyPr>
          <a:lstStyle/>
          <a:p>
            <a:r>
              <a:rPr lang="en-US" dirty="0" smtClean="0"/>
              <a:t>Bladder</a:t>
            </a:r>
            <a:endParaRPr lang="en-US" dirty="0"/>
          </a:p>
        </p:txBody>
      </p:sp>
      <p:sp>
        <p:nvSpPr>
          <p:cNvPr id="12" name="TextBox 11"/>
          <p:cNvSpPr txBox="1"/>
          <p:nvPr/>
        </p:nvSpPr>
        <p:spPr>
          <a:xfrm>
            <a:off x="1149143" y="6440361"/>
            <a:ext cx="6623979" cy="400110"/>
          </a:xfrm>
          <a:prstGeom prst="rect">
            <a:avLst/>
          </a:prstGeom>
          <a:noFill/>
        </p:spPr>
        <p:txBody>
          <a:bodyPr wrap="none" rtlCol="0">
            <a:spAutoFit/>
          </a:bodyPr>
          <a:lstStyle/>
          <a:p>
            <a:r>
              <a:rPr lang="en-US" sz="2000" dirty="0">
                <a:solidFill>
                  <a:srgbClr val="FF0000"/>
                </a:solidFill>
              </a:rPr>
              <a:t>*</a:t>
            </a:r>
            <a:r>
              <a:rPr lang="en-US" sz="2000" dirty="0"/>
              <a:t>N Swanson et al. Journal of Organic Systems 2014;9(2): 6-37.</a:t>
            </a:r>
          </a:p>
        </p:txBody>
      </p:sp>
    </p:spTree>
    <p:extLst>
      <p:ext uri="{BB962C8B-B14F-4D97-AF65-F5344CB8AC3E}">
        <p14:creationId xmlns:p14="http://schemas.microsoft.com/office/powerpoint/2010/main" val="6673170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ARC_under_seige.png"/>
          <p:cNvPicPr>
            <a:picLocks noGrp="1" noChangeAspect="1"/>
          </p:cNvPicPr>
          <p:nvPr>
            <p:ph idx="1"/>
          </p:nvPr>
        </p:nvPicPr>
        <p:blipFill>
          <a:blip r:embed="rId3">
            <a:extLst>
              <a:ext uri="{28A0092B-C50C-407E-A947-70E740481C1C}">
                <a14:useLocalDpi xmlns:a14="http://schemas.microsoft.com/office/drawing/2010/main" val="0"/>
              </a:ext>
            </a:extLst>
          </a:blip>
          <a:srcRect t="-50187" b="-50187"/>
          <a:stretch>
            <a:fillRect/>
          </a:stretch>
        </p:blipFill>
        <p:spPr>
          <a:xfrm>
            <a:off x="197556" y="-1320800"/>
            <a:ext cx="8743244" cy="4808447"/>
          </a:xfrm>
        </p:spPr>
      </p:pic>
      <p:sp>
        <p:nvSpPr>
          <p:cNvPr id="5" name="TextBox 4"/>
          <p:cNvSpPr txBox="1"/>
          <p:nvPr/>
        </p:nvSpPr>
        <p:spPr>
          <a:xfrm>
            <a:off x="4557889" y="6488668"/>
            <a:ext cx="3749594" cy="400110"/>
          </a:xfrm>
          <a:prstGeom prst="rect">
            <a:avLst/>
          </a:prstGeom>
          <a:noFill/>
        </p:spPr>
        <p:txBody>
          <a:bodyPr wrap="none" rtlCol="0">
            <a:spAutoFit/>
          </a:bodyPr>
          <a:lstStyle/>
          <a:p>
            <a:r>
              <a:rPr lang="de-DE" sz="2000" dirty="0">
                <a:solidFill>
                  <a:srgbClr val="FF0000"/>
                </a:solidFill>
              </a:rPr>
              <a:t>*</a:t>
            </a:r>
            <a:r>
              <a:rPr lang="de-DE" sz="2000" dirty="0"/>
              <a:t>Am J </a:t>
            </a:r>
            <a:r>
              <a:rPr lang="de-DE" sz="2000" dirty="0" err="1"/>
              <a:t>Ind</a:t>
            </a:r>
            <a:r>
              <a:rPr lang="de-DE" sz="2000" dirty="0"/>
              <a:t> Med. 2018;61:277–281.</a:t>
            </a:r>
            <a:endParaRPr lang="en-US" sz="2000" dirty="0"/>
          </a:p>
        </p:txBody>
      </p:sp>
      <p:sp>
        <p:nvSpPr>
          <p:cNvPr id="6" name="TextBox 5"/>
          <p:cNvSpPr txBox="1"/>
          <p:nvPr/>
        </p:nvSpPr>
        <p:spPr>
          <a:xfrm>
            <a:off x="6713591" y="1126446"/>
            <a:ext cx="337953"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
        <p:nvSpPr>
          <p:cNvPr id="7" name="Content Placeholder 2"/>
          <p:cNvSpPr txBox="1">
            <a:spLocks/>
          </p:cNvSpPr>
          <p:nvPr/>
        </p:nvSpPr>
        <p:spPr>
          <a:xfrm>
            <a:off x="225039" y="2294036"/>
            <a:ext cx="8566183" cy="407007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IARC declared glyphosate a “probable carcinogen” in 2015</a:t>
            </a:r>
          </a:p>
          <a:p>
            <a:r>
              <a:rPr lang="en-US" sz="2800" dirty="0" smtClean="0"/>
              <a:t>Monsanto sent </a:t>
            </a:r>
            <a:r>
              <a:rPr lang="en-US" sz="2800" dirty="0"/>
              <a:t>a threatening letter of intimidation to IARC staff </a:t>
            </a:r>
            <a:endParaRPr lang="en-US" sz="2800" dirty="0" smtClean="0"/>
          </a:p>
          <a:p>
            <a:r>
              <a:rPr lang="en-US" sz="2800" dirty="0"/>
              <a:t>Ominously, EPA staff has been accused of collusion with Monsanto to downgrade the health hazards of </a:t>
            </a:r>
            <a:r>
              <a:rPr lang="en-US" sz="2800" dirty="0" smtClean="0"/>
              <a:t>glyphosate </a:t>
            </a:r>
          </a:p>
          <a:p>
            <a:pPr marL="0" indent="0">
              <a:buNone/>
            </a:pPr>
            <a:r>
              <a:rPr lang="en-US" sz="3000" dirty="0" smtClean="0"/>
              <a:t>“The </a:t>
            </a:r>
            <a:r>
              <a:rPr lang="en-US" sz="3000" dirty="0"/>
              <a:t>interferences by economic interests in cancer evaluations conducted by public health </a:t>
            </a:r>
            <a:r>
              <a:rPr lang="en-US" sz="3000" dirty="0" smtClean="0"/>
              <a:t>institutions </a:t>
            </a:r>
            <a:r>
              <a:rPr lang="en-US" sz="3000" dirty="0"/>
              <a:t>do not bode well for the free flow of scientific information that informs and </a:t>
            </a:r>
            <a:r>
              <a:rPr lang="en-US" sz="3000" i="1" dirty="0">
                <a:solidFill>
                  <a:srgbClr val="FF0000"/>
                </a:solidFill>
              </a:rPr>
              <a:t>protects the public and workers from clear risks of cancer</a:t>
            </a:r>
            <a:r>
              <a:rPr lang="en-US" sz="3000" i="1" dirty="0" smtClean="0">
                <a:solidFill>
                  <a:srgbClr val="FF0000"/>
                </a:solidFill>
              </a:rPr>
              <a:t>.</a:t>
            </a:r>
            <a:r>
              <a:rPr lang="en-US" sz="3000" dirty="0" smtClean="0"/>
              <a:t>” </a:t>
            </a:r>
            <a:endParaRPr lang="en-US" sz="3000" dirty="0"/>
          </a:p>
          <a:p>
            <a:endParaRPr lang="en-US" sz="2800" dirty="0"/>
          </a:p>
          <a:p>
            <a:endParaRPr lang="en-US" sz="2800" dirty="0"/>
          </a:p>
          <a:p>
            <a:endParaRPr lang="en-US" sz="2800" dirty="0" smtClean="0"/>
          </a:p>
          <a:p>
            <a:endParaRPr lang="en-US" sz="2800" dirty="0" smtClean="0"/>
          </a:p>
        </p:txBody>
      </p:sp>
    </p:spTree>
    <p:extLst>
      <p:ext uri="{BB962C8B-B14F-4D97-AF65-F5344CB8AC3E}">
        <p14:creationId xmlns:p14="http://schemas.microsoft.com/office/powerpoint/2010/main" val="12049089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315" y="-95087"/>
            <a:ext cx="8413485" cy="1143000"/>
          </a:xfrm>
        </p:spPr>
        <p:txBody>
          <a:bodyPr>
            <a:normAutofit fontScale="90000"/>
          </a:bodyPr>
          <a:lstStyle/>
          <a:p>
            <a:r>
              <a:rPr lang="en-US" b="1" dirty="0" smtClean="0"/>
              <a:t>Glyphosate and Antibiotic Resistance</a:t>
            </a:r>
            <a:r>
              <a:rPr lang="en-US" b="1" dirty="0" smtClean="0">
                <a:solidFill>
                  <a:srgbClr val="FF0000"/>
                </a:solidFill>
              </a:rPr>
              <a:t>*</a:t>
            </a:r>
            <a:endParaRPr lang="en-US" b="1" dirty="0">
              <a:solidFill>
                <a:srgbClr val="FF0000"/>
              </a:solidFill>
            </a:endParaRPr>
          </a:p>
        </p:txBody>
      </p:sp>
      <p:pic>
        <p:nvPicPr>
          <p:cNvPr id="5" name="Content Placeholder 4" descr="antibiotic_resistance.jpg"/>
          <p:cNvPicPr>
            <a:picLocks noGrp="1" noChangeAspect="1"/>
          </p:cNvPicPr>
          <p:nvPr>
            <p:ph idx="1"/>
          </p:nvPr>
        </p:nvPicPr>
        <p:blipFill>
          <a:blip r:embed="rId3">
            <a:extLst>
              <a:ext uri="{28A0092B-C50C-407E-A947-70E740481C1C}">
                <a14:useLocalDpi xmlns:a14="http://schemas.microsoft.com/office/drawing/2010/main" val="0"/>
              </a:ext>
            </a:extLst>
          </a:blip>
          <a:srcRect t="-327" b="-327"/>
          <a:stretch>
            <a:fillRect/>
          </a:stretch>
        </p:blipFill>
        <p:spPr>
          <a:xfrm>
            <a:off x="1736355" y="3267467"/>
            <a:ext cx="5487405" cy="3017861"/>
          </a:xfrm>
        </p:spPr>
      </p:pic>
      <p:sp>
        <p:nvSpPr>
          <p:cNvPr id="4" name="TextBox 3"/>
          <p:cNvSpPr txBox="1"/>
          <p:nvPr/>
        </p:nvSpPr>
        <p:spPr>
          <a:xfrm>
            <a:off x="2476872" y="6446078"/>
            <a:ext cx="6558606" cy="400110"/>
          </a:xfrm>
          <a:prstGeom prst="rect">
            <a:avLst/>
          </a:prstGeom>
          <a:noFill/>
        </p:spPr>
        <p:txBody>
          <a:bodyPr wrap="none" rtlCol="0">
            <a:spAutoFit/>
          </a:bodyPr>
          <a:lstStyle/>
          <a:p>
            <a:r>
              <a:rPr lang="fr-FR" sz="2000" dirty="0">
                <a:solidFill>
                  <a:srgbClr val="FF0000"/>
                </a:solidFill>
              </a:rPr>
              <a:t>*</a:t>
            </a:r>
            <a:r>
              <a:rPr lang="fr-FR" sz="2000" dirty="0"/>
              <a:t>B </a:t>
            </a:r>
            <a:r>
              <a:rPr lang="fr-FR" sz="2000" dirty="0" err="1"/>
              <a:t>Kurenbach</a:t>
            </a:r>
            <a:r>
              <a:rPr lang="fr-FR" sz="2000" dirty="0"/>
              <a:t> et al., </a:t>
            </a:r>
            <a:r>
              <a:rPr lang="fr-FR" sz="2000" dirty="0" err="1"/>
              <a:t>mBio</a:t>
            </a:r>
            <a:r>
              <a:rPr lang="fr-FR" sz="2000" dirty="0"/>
              <a:t> March/April 2015; 6(2):e00009-15.</a:t>
            </a:r>
            <a:endParaRPr lang="en-US" sz="2000" dirty="0"/>
          </a:p>
        </p:txBody>
      </p:sp>
      <p:sp>
        <p:nvSpPr>
          <p:cNvPr id="6" name="Content Placeholder 2"/>
          <p:cNvSpPr txBox="1">
            <a:spLocks/>
          </p:cNvSpPr>
          <p:nvPr/>
        </p:nvSpPr>
        <p:spPr>
          <a:xfrm>
            <a:off x="289393" y="899886"/>
            <a:ext cx="8665699" cy="252833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Huge and growing problem with antibiotic resistant microbes in hospitals worldwide</a:t>
            </a:r>
          </a:p>
          <a:p>
            <a:r>
              <a:rPr lang="en-US" sz="2800" dirty="0" smtClean="0"/>
              <a:t>Glyphosate is a patented antimicrobial agent</a:t>
            </a:r>
          </a:p>
          <a:p>
            <a:r>
              <a:rPr lang="en-US" sz="2800" dirty="0" smtClean="0"/>
              <a:t>Chronic low-level exposure to one antibiotic empowers pathogens to become resistant to other antibiotics</a:t>
            </a:r>
          </a:p>
        </p:txBody>
      </p:sp>
    </p:spTree>
    <p:extLst>
      <p:ext uri="{BB962C8B-B14F-4D97-AF65-F5344CB8AC3E}">
        <p14:creationId xmlns:p14="http://schemas.microsoft.com/office/powerpoint/2010/main" val="10267282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Glyphosate-Resistant Weeds</a:t>
            </a:r>
            <a:endParaRPr lang="en-US" b="1" dirty="0"/>
          </a:p>
        </p:txBody>
      </p:sp>
      <p:pic>
        <p:nvPicPr>
          <p:cNvPr id="4" name="Content Placeholder 3" descr="maize_glyphosate_weeds.png"/>
          <p:cNvPicPr>
            <a:picLocks noGrp="1" noChangeAspect="1"/>
          </p:cNvPicPr>
          <p:nvPr>
            <p:ph idx="1"/>
          </p:nvPr>
        </p:nvPicPr>
        <p:blipFill>
          <a:blip r:embed="rId2">
            <a:extLst>
              <a:ext uri="{28A0092B-C50C-407E-A947-70E740481C1C}">
                <a14:useLocalDpi xmlns:a14="http://schemas.microsoft.com/office/drawing/2010/main" val="0"/>
              </a:ext>
            </a:extLst>
          </a:blip>
          <a:srcRect l="-18276" r="-18276"/>
          <a:stretch>
            <a:fillRect/>
          </a:stretch>
        </p:blipFill>
        <p:spPr/>
      </p:pic>
      <p:sp>
        <p:nvSpPr>
          <p:cNvPr id="5" name="TextBox 4"/>
          <p:cNvSpPr txBox="1"/>
          <p:nvPr/>
        </p:nvSpPr>
        <p:spPr>
          <a:xfrm>
            <a:off x="4316855" y="6466232"/>
            <a:ext cx="4693225" cy="369332"/>
          </a:xfrm>
          <a:prstGeom prst="rect">
            <a:avLst/>
          </a:prstGeom>
          <a:noFill/>
        </p:spPr>
        <p:txBody>
          <a:bodyPr wrap="none" rtlCol="0">
            <a:spAutoFit/>
          </a:bodyPr>
          <a:lstStyle/>
          <a:p>
            <a:r>
              <a:rPr lang="en-US" dirty="0" smtClean="0"/>
              <a:t>From GMO Myths and Truths, </a:t>
            </a:r>
            <a:r>
              <a:rPr lang="en-US" dirty="0" err="1" smtClean="0"/>
              <a:t>EarthOpenSource</a:t>
            </a:r>
            <a:endParaRPr lang="en-US" dirty="0"/>
          </a:p>
        </p:txBody>
      </p:sp>
    </p:spTree>
    <p:extLst>
      <p:ext uri="{BB962C8B-B14F-4D97-AF65-F5344CB8AC3E}">
        <p14:creationId xmlns:p14="http://schemas.microsoft.com/office/powerpoint/2010/main" val="10806350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erbicides.jpg"/>
          <p:cNvPicPr>
            <a:picLocks noGrp="1" noChangeAspect="1"/>
          </p:cNvPicPr>
          <p:nvPr>
            <p:ph idx="1"/>
          </p:nvPr>
        </p:nvPicPr>
        <p:blipFill>
          <a:blip r:embed="rId2">
            <a:extLst>
              <a:ext uri="{28A0092B-C50C-407E-A947-70E740481C1C}">
                <a14:useLocalDpi xmlns:a14="http://schemas.microsoft.com/office/drawing/2010/main" val="0"/>
              </a:ext>
            </a:extLst>
          </a:blip>
          <a:srcRect l="2150" r="2150"/>
          <a:stretch>
            <a:fillRect/>
          </a:stretch>
        </p:blipFill>
        <p:spPr>
          <a:xfrm>
            <a:off x="-1219893" y="-215900"/>
            <a:ext cx="11961928" cy="7264399"/>
          </a:xfrm>
        </p:spPr>
      </p:pic>
      <p:sp>
        <p:nvSpPr>
          <p:cNvPr id="2" name="Title 1"/>
          <p:cNvSpPr>
            <a:spLocks noGrp="1"/>
          </p:cNvSpPr>
          <p:nvPr>
            <p:ph type="title"/>
          </p:nvPr>
        </p:nvSpPr>
        <p:spPr>
          <a:xfrm>
            <a:off x="457200" y="-157162"/>
            <a:ext cx="8229600" cy="1143000"/>
          </a:xfrm>
          <a:ln>
            <a:noFill/>
          </a:ln>
        </p:spPr>
        <p:txBody>
          <a:bodyPr/>
          <a:lstStyle/>
          <a:p>
            <a:r>
              <a:rPr lang="en-US" dirty="0" smtClean="0">
                <a:solidFill>
                  <a:schemeClr val="bg1"/>
                </a:solidFill>
              </a:rPr>
              <a:t>Enlist Duo!</a:t>
            </a:r>
            <a:endParaRPr lang="en-US" dirty="0">
              <a:solidFill>
                <a:schemeClr val="bg1"/>
              </a:solidFill>
            </a:endParaRPr>
          </a:p>
        </p:txBody>
      </p:sp>
      <p:sp>
        <p:nvSpPr>
          <p:cNvPr id="6" name="TextBox 5"/>
          <p:cNvSpPr txBox="1"/>
          <p:nvPr/>
        </p:nvSpPr>
        <p:spPr>
          <a:xfrm>
            <a:off x="50800" y="854076"/>
            <a:ext cx="8813800" cy="2677656"/>
          </a:xfrm>
          <a:prstGeom prst="rect">
            <a:avLst/>
          </a:prstGeom>
          <a:noFill/>
        </p:spPr>
        <p:txBody>
          <a:bodyPr wrap="square" rtlCol="0">
            <a:spAutoFit/>
          </a:bodyPr>
          <a:lstStyle/>
          <a:p>
            <a:pPr marL="342900" indent="-342900">
              <a:buFont typeface="Arial"/>
              <a:buChar char="•"/>
            </a:pPr>
            <a:r>
              <a:rPr lang="en-US" sz="2800" dirty="0" smtClean="0">
                <a:solidFill>
                  <a:srgbClr val="FFFFFF"/>
                </a:solidFill>
              </a:rPr>
              <a:t>The answer to glyphosate resistance in weeds!</a:t>
            </a:r>
          </a:p>
          <a:p>
            <a:pPr marL="342900" indent="-342900">
              <a:buFont typeface="Arial"/>
              <a:buChar char="•"/>
            </a:pPr>
            <a:r>
              <a:rPr lang="en-US" sz="2800" dirty="0" smtClean="0">
                <a:solidFill>
                  <a:srgbClr val="FFFFFF"/>
                </a:solidFill>
              </a:rPr>
              <a:t>Corn and soybean crops are now engineered to resist both glyphosate and 2,4 D</a:t>
            </a:r>
          </a:p>
          <a:p>
            <a:pPr marL="342900" indent="-342900">
              <a:buFont typeface="Arial"/>
              <a:buChar char="•"/>
            </a:pPr>
            <a:r>
              <a:rPr lang="en-US" sz="2800" dirty="0" smtClean="0">
                <a:solidFill>
                  <a:srgbClr val="FFFFFF"/>
                </a:solidFill>
              </a:rPr>
              <a:t>Enlist Duo contains a mixture of both of these herbicides</a:t>
            </a:r>
          </a:p>
          <a:p>
            <a:pPr marL="342900" indent="-342900">
              <a:buFont typeface="Arial"/>
              <a:buChar char="•"/>
            </a:pPr>
            <a:r>
              <a:rPr lang="en-US" sz="2800" dirty="0" smtClean="0">
                <a:solidFill>
                  <a:srgbClr val="FFFFFF"/>
                </a:solidFill>
              </a:rPr>
              <a:t>The synergistic effects can only be imagined at this time</a:t>
            </a:r>
          </a:p>
          <a:p>
            <a:pPr marL="342900" indent="-342900">
              <a:buFont typeface="Arial"/>
              <a:buChar char="•"/>
            </a:pPr>
            <a:endParaRPr lang="en-US" sz="2800" dirty="0"/>
          </a:p>
        </p:txBody>
      </p:sp>
    </p:spTree>
    <p:extLst>
      <p:ext uri="{BB962C8B-B14F-4D97-AF65-F5344CB8AC3E}">
        <p14:creationId xmlns:p14="http://schemas.microsoft.com/office/powerpoint/2010/main" val="19559097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erbicides.jpg"/>
          <p:cNvPicPr>
            <a:picLocks noGrp="1" noChangeAspect="1"/>
          </p:cNvPicPr>
          <p:nvPr>
            <p:ph idx="1"/>
          </p:nvPr>
        </p:nvPicPr>
        <p:blipFill>
          <a:blip r:embed="rId2">
            <a:extLst>
              <a:ext uri="{28A0092B-C50C-407E-A947-70E740481C1C}">
                <a14:useLocalDpi xmlns:a14="http://schemas.microsoft.com/office/drawing/2010/main" val="0"/>
              </a:ext>
            </a:extLst>
          </a:blip>
          <a:srcRect l="2150" r="2150"/>
          <a:stretch>
            <a:fillRect/>
          </a:stretch>
        </p:blipFill>
        <p:spPr>
          <a:xfrm>
            <a:off x="-1219893" y="-215900"/>
            <a:ext cx="11961928" cy="7264399"/>
          </a:xfrm>
        </p:spPr>
      </p:pic>
      <p:sp>
        <p:nvSpPr>
          <p:cNvPr id="2" name="Title 1"/>
          <p:cNvSpPr>
            <a:spLocks noGrp="1"/>
          </p:cNvSpPr>
          <p:nvPr>
            <p:ph type="title"/>
          </p:nvPr>
        </p:nvSpPr>
        <p:spPr>
          <a:xfrm>
            <a:off x="457200" y="-157162"/>
            <a:ext cx="8229600" cy="1143000"/>
          </a:xfrm>
          <a:ln>
            <a:noFill/>
          </a:ln>
        </p:spPr>
        <p:txBody>
          <a:bodyPr/>
          <a:lstStyle/>
          <a:p>
            <a:r>
              <a:rPr lang="en-US" dirty="0" smtClean="0">
                <a:solidFill>
                  <a:schemeClr val="bg1"/>
                </a:solidFill>
              </a:rPr>
              <a:t>Enlist Duo!</a:t>
            </a:r>
            <a:endParaRPr lang="en-US" dirty="0">
              <a:solidFill>
                <a:schemeClr val="bg1"/>
              </a:solidFill>
            </a:endParaRPr>
          </a:p>
        </p:txBody>
      </p:sp>
      <p:sp>
        <p:nvSpPr>
          <p:cNvPr id="6" name="TextBox 5"/>
          <p:cNvSpPr txBox="1"/>
          <p:nvPr/>
        </p:nvSpPr>
        <p:spPr>
          <a:xfrm>
            <a:off x="50800" y="854076"/>
            <a:ext cx="8813800" cy="2677656"/>
          </a:xfrm>
          <a:prstGeom prst="rect">
            <a:avLst/>
          </a:prstGeom>
          <a:noFill/>
        </p:spPr>
        <p:txBody>
          <a:bodyPr wrap="square" rtlCol="0">
            <a:spAutoFit/>
          </a:bodyPr>
          <a:lstStyle/>
          <a:p>
            <a:pPr marL="342900" indent="-342900">
              <a:buFont typeface="Arial"/>
              <a:buChar char="•"/>
            </a:pPr>
            <a:r>
              <a:rPr lang="en-US" sz="2800" dirty="0" smtClean="0">
                <a:solidFill>
                  <a:srgbClr val="FFFFFF"/>
                </a:solidFill>
              </a:rPr>
              <a:t>The answer to glyphosate resistance in weeds!</a:t>
            </a:r>
          </a:p>
          <a:p>
            <a:pPr marL="342900" indent="-342900">
              <a:buFont typeface="Arial"/>
              <a:buChar char="•"/>
            </a:pPr>
            <a:r>
              <a:rPr lang="en-US" sz="2800" dirty="0" smtClean="0">
                <a:solidFill>
                  <a:srgbClr val="FFFFFF"/>
                </a:solidFill>
              </a:rPr>
              <a:t>Corn and soybean crops are now engineered to resist both glyphosate and 2,4 D</a:t>
            </a:r>
          </a:p>
          <a:p>
            <a:pPr marL="342900" indent="-342900">
              <a:buFont typeface="Arial"/>
              <a:buChar char="•"/>
            </a:pPr>
            <a:r>
              <a:rPr lang="en-US" sz="2800" dirty="0" smtClean="0">
                <a:solidFill>
                  <a:srgbClr val="FFFFFF"/>
                </a:solidFill>
              </a:rPr>
              <a:t>Enlist Duo contains a mixture of both of these herbicides</a:t>
            </a:r>
          </a:p>
          <a:p>
            <a:pPr marL="342900" indent="-342900">
              <a:buFont typeface="Arial"/>
              <a:buChar char="•"/>
            </a:pPr>
            <a:r>
              <a:rPr lang="en-US" sz="2800" dirty="0" smtClean="0">
                <a:solidFill>
                  <a:srgbClr val="FFFFFF"/>
                </a:solidFill>
              </a:rPr>
              <a:t>The synergistic effects can only be imagined at this time</a:t>
            </a:r>
          </a:p>
          <a:p>
            <a:pPr marL="342900" indent="-342900">
              <a:buFont typeface="Arial"/>
              <a:buChar char="•"/>
            </a:pPr>
            <a:endParaRPr lang="en-US" sz="2800" dirty="0"/>
          </a:p>
        </p:txBody>
      </p:sp>
      <p:sp>
        <p:nvSpPr>
          <p:cNvPr id="7" name="Title 1"/>
          <p:cNvSpPr txBox="1">
            <a:spLocks/>
          </p:cNvSpPr>
          <p:nvPr/>
        </p:nvSpPr>
        <p:spPr>
          <a:xfrm>
            <a:off x="138054" y="3113000"/>
            <a:ext cx="8548746" cy="2736042"/>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“Monsanto's </a:t>
            </a:r>
            <a:r>
              <a:rPr lang="en-US" sz="2800" dirty="0"/>
              <a:t>new Roundup Ready </a:t>
            </a:r>
            <a:r>
              <a:rPr lang="en-US" sz="2800" dirty="0" err="1"/>
              <a:t>Xtend</a:t>
            </a:r>
            <a:r>
              <a:rPr lang="en-US" sz="2800" dirty="0"/>
              <a:t> cotton and soybeans are engineered to be resistant to a combination of </a:t>
            </a:r>
            <a:r>
              <a:rPr lang="en-US" sz="2800" i="1" dirty="0">
                <a:solidFill>
                  <a:srgbClr val="FF0000"/>
                </a:solidFill>
              </a:rPr>
              <a:t>glyphosate and </a:t>
            </a:r>
            <a:r>
              <a:rPr lang="en-US" sz="2800" i="1" dirty="0" err="1">
                <a:solidFill>
                  <a:srgbClr val="FF0000"/>
                </a:solidFill>
              </a:rPr>
              <a:t>dicamba</a:t>
            </a:r>
            <a:r>
              <a:rPr lang="en-US" sz="2800" dirty="0"/>
              <a:t>, while Dow </a:t>
            </a:r>
            <a:r>
              <a:rPr lang="en-US" sz="2800" dirty="0" err="1"/>
              <a:t>AgroSciences</a:t>
            </a:r>
            <a:r>
              <a:rPr lang="en-US" sz="2800" dirty="0"/>
              <a:t>' new breed of Enlist Duo corn and soybeans are resistant to a combination of </a:t>
            </a:r>
            <a:r>
              <a:rPr lang="en-US" sz="2800" i="1" dirty="0">
                <a:solidFill>
                  <a:srgbClr val="FF0000"/>
                </a:solidFill>
              </a:rPr>
              <a:t>glyphosate and  2,4-D</a:t>
            </a:r>
            <a:r>
              <a:rPr lang="en-US" sz="2800" dirty="0" smtClean="0"/>
              <a:t>.”</a:t>
            </a:r>
            <a:r>
              <a:rPr lang="en-US" sz="2800" dirty="0" smtClean="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6015062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9369" y="2090171"/>
            <a:ext cx="5065284" cy="1754327"/>
          </a:xfrm>
          <a:prstGeom prst="rect">
            <a:avLst/>
          </a:prstGeom>
          <a:noFill/>
        </p:spPr>
        <p:txBody>
          <a:bodyPr wrap="none" lIns="91440" tIns="45720" rIns="91440" bIns="45720">
            <a:spAutoFit/>
          </a:bodyPr>
          <a:lstStyle/>
          <a:p>
            <a:pPr algn="ctr"/>
            <a:r>
              <a:rPr lang="en-US" sz="5400"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as a </a:t>
            </a:r>
          </a:p>
          <a:p>
            <a:pPr algn="ctr"/>
            <a:r>
              <a:rPr lang="en-US" sz="5400"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Glycine Analogue</a:t>
            </a:r>
            <a:endParaRPr lang="en-US" sz="5400"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243579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If Glyphosate Could Insert Itself Into Protein Synthesis by mistake???</a:t>
            </a:r>
            <a:endParaRPr lang="en-US" b="1" dirty="0"/>
          </a:p>
        </p:txBody>
      </p:sp>
      <p:sp>
        <p:nvSpPr>
          <p:cNvPr id="5" name="Rectangle 4"/>
          <p:cNvSpPr/>
          <p:nvPr/>
        </p:nvSpPr>
        <p:spPr>
          <a:xfrm>
            <a:off x="4402648" y="41169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92115" y="40915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64649" y="406399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249" y="408304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75849" y="4099979"/>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10507" y="3555996"/>
            <a:ext cx="607859" cy="369332"/>
          </a:xfrm>
          <a:prstGeom prst="rect">
            <a:avLst/>
          </a:prstGeom>
          <a:solidFill>
            <a:srgbClr val="FFFFFF"/>
          </a:solidFill>
        </p:spPr>
        <p:txBody>
          <a:bodyPr wrap="none" rtlCol="0">
            <a:spAutoFit/>
          </a:bodyPr>
          <a:lstStyle/>
          <a:p>
            <a:r>
              <a:rPr lang="en-US" dirty="0" smtClean="0"/>
              <a:t>GGC</a:t>
            </a:r>
            <a:endParaRPr lang="en-US" dirty="0"/>
          </a:p>
        </p:txBody>
      </p:sp>
      <p:pic>
        <p:nvPicPr>
          <p:cNvPr id="11" name="Picture 10"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198" y="1650067"/>
            <a:ext cx="2374900" cy="1739900"/>
          </a:xfrm>
          <a:prstGeom prst="rect">
            <a:avLst/>
          </a:prstGeom>
        </p:spPr>
      </p:pic>
      <p:sp>
        <p:nvSpPr>
          <p:cNvPr id="12" name="TextBox 11"/>
          <p:cNvSpPr txBox="1"/>
          <p:nvPr/>
        </p:nvSpPr>
        <p:spPr>
          <a:xfrm>
            <a:off x="3418774" y="3965597"/>
            <a:ext cx="776963" cy="369332"/>
          </a:xfrm>
          <a:prstGeom prst="rect">
            <a:avLst/>
          </a:prstGeom>
          <a:solidFill>
            <a:srgbClr val="FFFFFF"/>
          </a:solidFill>
        </p:spPr>
        <p:txBody>
          <a:bodyPr wrap="none" rtlCol="0">
            <a:spAutoFit/>
          </a:bodyPr>
          <a:lstStyle/>
          <a:p>
            <a:r>
              <a:rPr lang="en-US" dirty="0" smtClean="0"/>
              <a:t>mRNA</a:t>
            </a:r>
            <a:endParaRPr lang="en-US" dirty="0"/>
          </a:p>
        </p:txBody>
      </p:sp>
      <p:cxnSp>
        <p:nvCxnSpPr>
          <p:cNvPr id="15" name="Straight Arrow Connector 14"/>
          <p:cNvCxnSpPr>
            <a:stCxn id="10" idx="2"/>
          </p:cNvCxnSpPr>
          <p:nvPr/>
        </p:nvCxnSpPr>
        <p:spPr>
          <a:xfrm>
            <a:off x="5314437" y="3925328"/>
            <a:ext cx="28012" cy="291068"/>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49659" y="2395547"/>
            <a:ext cx="1549222" cy="461665"/>
          </a:xfrm>
          <a:prstGeom prst="rect">
            <a:avLst/>
          </a:prstGeom>
          <a:solidFill>
            <a:srgbClr val="FFFFFF"/>
          </a:solidFill>
        </p:spPr>
        <p:txBody>
          <a:bodyPr wrap="none" rtlCol="0">
            <a:spAutoFit/>
          </a:bodyPr>
          <a:lstStyle/>
          <a:p>
            <a:r>
              <a:rPr lang="en-US" sz="2400" dirty="0" smtClean="0"/>
              <a:t>glyphosate</a:t>
            </a:r>
            <a:endParaRPr lang="en-US" sz="2400" dirty="0"/>
          </a:p>
        </p:txBody>
      </p:sp>
      <p:sp>
        <p:nvSpPr>
          <p:cNvPr id="43" name="TextBox 42"/>
          <p:cNvSpPr txBox="1"/>
          <p:nvPr/>
        </p:nvSpPr>
        <p:spPr>
          <a:xfrm>
            <a:off x="3898881" y="4552430"/>
            <a:ext cx="892154" cy="369332"/>
          </a:xfrm>
          <a:prstGeom prst="rect">
            <a:avLst/>
          </a:prstGeom>
          <a:noFill/>
          <a:ln>
            <a:solidFill>
              <a:schemeClr val="tx1"/>
            </a:solidFill>
          </a:ln>
        </p:spPr>
        <p:txBody>
          <a:bodyPr wrap="none" rtlCol="0">
            <a:spAutoFit/>
          </a:bodyPr>
          <a:lstStyle/>
          <a:p>
            <a:r>
              <a:rPr lang="en-US" dirty="0" smtClean="0"/>
              <a:t>Alanine</a:t>
            </a:r>
            <a:endParaRPr lang="en-US" dirty="0"/>
          </a:p>
        </p:txBody>
      </p:sp>
      <p:sp>
        <p:nvSpPr>
          <p:cNvPr id="44" name="TextBox 43"/>
          <p:cNvSpPr txBox="1"/>
          <p:nvPr/>
        </p:nvSpPr>
        <p:spPr>
          <a:xfrm>
            <a:off x="4916528" y="4564614"/>
            <a:ext cx="848196" cy="369332"/>
          </a:xfrm>
          <a:prstGeom prst="rect">
            <a:avLst/>
          </a:prstGeom>
          <a:noFill/>
          <a:ln>
            <a:solidFill>
              <a:schemeClr val="tx1"/>
            </a:solidFill>
          </a:ln>
        </p:spPr>
        <p:txBody>
          <a:bodyPr wrap="none" rtlCol="0">
            <a:spAutoFit/>
          </a:bodyPr>
          <a:lstStyle/>
          <a:p>
            <a:r>
              <a:rPr lang="en-US" dirty="0" err="1" smtClean="0"/>
              <a:t>Proline</a:t>
            </a:r>
            <a:endParaRPr lang="en-US" dirty="0"/>
          </a:p>
        </p:txBody>
      </p:sp>
      <p:sp>
        <p:nvSpPr>
          <p:cNvPr id="45" name="TextBox 44"/>
          <p:cNvSpPr txBox="1"/>
          <p:nvPr/>
        </p:nvSpPr>
        <p:spPr>
          <a:xfrm>
            <a:off x="2560997" y="4545564"/>
            <a:ext cx="1245052" cy="369332"/>
          </a:xfrm>
          <a:prstGeom prst="rect">
            <a:avLst/>
          </a:prstGeom>
          <a:noFill/>
          <a:ln>
            <a:solidFill>
              <a:schemeClr val="tx1"/>
            </a:solidFill>
          </a:ln>
        </p:spPr>
        <p:txBody>
          <a:bodyPr wrap="none" rtlCol="0">
            <a:spAutoFit/>
          </a:bodyPr>
          <a:lstStyle/>
          <a:p>
            <a:r>
              <a:rPr lang="en-US" dirty="0" smtClean="0"/>
              <a:t>Glyphosate</a:t>
            </a:r>
            <a:endParaRPr lang="en-US" dirty="0"/>
          </a:p>
        </p:txBody>
      </p:sp>
      <p:sp>
        <p:nvSpPr>
          <p:cNvPr id="46" name="Freeform 45"/>
          <p:cNvSpPr/>
          <p:nvPr/>
        </p:nvSpPr>
        <p:spPr>
          <a:xfrm>
            <a:off x="2759431" y="3155946"/>
            <a:ext cx="637800" cy="1289050"/>
          </a:xfrm>
          <a:custGeom>
            <a:avLst/>
            <a:gdLst>
              <a:gd name="connsiteX0" fmla="*/ 637800 w 637800"/>
              <a:gd name="connsiteY0" fmla="*/ 0 h 1289050"/>
              <a:gd name="connsiteX1" fmla="*/ 2800 w 637800"/>
              <a:gd name="connsiteY1" fmla="*/ 552450 h 1289050"/>
              <a:gd name="connsiteX2" fmla="*/ 390150 w 637800"/>
              <a:gd name="connsiteY2" fmla="*/ 1289050 h 1289050"/>
            </a:gdLst>
            <a:ahLst/>
            <a:cxnLst>
              <a:cxn ang="0">
                <a:pos x="connsiteX0" y="connsiteY0"/>
              </a:cxn>
              <a:cxn ang="0">
                <a:pos x="connsiteX1" y="connsiteY1"/>
              </a:cxn>
              <a:cxn ang="0">
                <a:pos x="connsiteX2" y="connsiteY2"/>
              </a:cxn>
            </a:cxnLst>
            <a:rect l="l" t="t" r="r" b="b"/>
            <a:pathLst>
              <a:path w="637800" h="1289050">
                <a:moveTo>
                  <a:pt x="637800" y="0"/>
                </a:moveTo>
                <a:cubicBezTo>
                  <a:pt x="340937" y="168804"/>
                  <a:pt x="44075" y="337608"/>
                  <a:pt x="2800" y="552450"/>
                </a:cubicBezTo>
                <a:cubicBezTo>
                  <a:pt x="-38475" y="767292"/>
                  <a:pt x="390150" y="1289050"/>
                  <a:pt x="390150" y="128905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Content Placeholder 46"/>
          <p:cNvSpPr>
            <a:spLocks noGrp="1"/>
          </p:cNvSpPr>
          <p:nvPr>
            <p:ph idx="1"/>
          </p:nvPr>
        </p:nvSpPr>
        <p:spPr>
          <a:xfrm>
            <a:off x="602174" y="5216190"/>
            <a:ext cx="8229600" cy="1003281"/>
          </a:xfrm>
        </p:spPr>
        <p:txBody>
          <a:bodyPr>
            <a:normAutofit lnSpcReduction="10000"/>
          </a:bodyPr>
          <a:lstStyle/>
          <a:p>
            <a:pPr marL="0" indent="0" algn="ctr">
              <a:buNone/>
            </a:pPr>
            <a:r>
              <a:rPr lang="en-US" dirty="0" smtClean="0"/>
              <a:t>Any proteins with conserved glycine residues are likely to be affected in a major way</a:t>
            </a:r>
            <a:endParaRPr lang="en-US" dirty="0"/>
          </a:p>
        </p:txBody>
      </p:sp>
      <p:sp>
        <p:nvSpPr>
          <p:cNvPr id="48" name="TextBox 47"/>
          <p:cNvSpPr txBox="1"/>
          <p:nvPr/>
        </p:nvSpPr>
        <p:spPr>
          <a:xfrm>
            <a:off x="5875849" y="4378122"/>
            <a:ext cx="634734" cy="523220"/>
          </a:xfrm>
          <a:prstGeom prst="rect">
            <a:avLst/>
          </a:prstGeom>
          <a:noFill/>
        </p:spPr>
        <p:txBody>
          <a:bodyPr wrap="none" rtlCol="0">
            <a:spAutoFit/>
          </a:bodyPr>
          <a:lstStyle/>
          <a:p>
            <a:r>
              <a:rPr lang="en-US" sz="2800" b="1" dirty="0" smtClean="0"/>
              <a:t>. . .</a:t>
            </a:r>
            <a:endParaRPr lang="en-US" sz="2800" b="1" dirty="0"/>
          </a:p>
        </p:txBody>
      </p:sp>
      <p:sp>
        <p:nvSpPr>
          <p:cNvPr id="49" name="TextBox 48"/>
          <p:cNvSpPr txBox="1"/>
          <p:nvPr/>
        </p:nvSpPr>
        <p:spPr>
          <a:xfrm>
            <a:off x="6231449" y="3903071"/>
            <a:ext cx="634734" cy="523220"/>
          </a:xfrm>
          <a:prstGeom prst="rect">
            <a:avLst/>
          </a:prstGeom>
          <a:noFill/>
        </p:spPr>
        <p:txBody>
          <a:bodyPr wrap="none" rtlCol="0">
            <a:spAutoFit/>
          </a:bodyPr>
          <a:lstStyle/>
          <a:p>
            <a:r>
              <a:rPr lang="en-US" sz="2800" b="1" dirty="0" smtClean="0"/>
              <a:t>. . .</a:t>
            </a:r>
            <a:endParaRPr lang="en-US" sz="2800" b="1" dirty="0"/>
          </a:p>
        </p:txBody>
      </p:sp>
      <p:grpSp>
        <p:nvGrpSpPr>
          <p:cNvPr id="51" name="Group 50"/>
          <p:cNvGrpSpPr/>
          <p:nvPr/>
        </p:nvGrpSpPr>
        <p:grpSpPr>
          <a:xfrm>
            <a:off x="4348674" y="2926125"/>
            <a:ext cx="993775" cy="822539"/>
            <a:chOff x="4348674" y="2926125"/>
            <a:chExt cx="993775" cy="822539"/>
          </a:xfrm>
        </p:grpSpPr>
        <p:sp>
          <p:nvSpPr>
            <p:cNvPr id="21" name="Freeform 20"/>
            <p:cNvSpPr/>
            <p:nvPr/>
          </p:nvSpPr>
          <p:spPr>
            <a:xfrm>
              <a:off x="4348674" y="2926125"/>
              <a:ext cx="558800" cy="555839"/>
            </a:xfrm>
            <a:custGeom>
              <a:avLst/>
              <a:gdLst>
                <a:gd name="connsiteX0" fmla="*/ 25400 w 558800"/>
                <a:gd name="connsiteY0" fmla="*/ 9975 h 555839"/>
                <a:gd name="connsiteX1" fmla="*/ 0 w 558800"/>
                <a:gd name="connsiteY1" fmla="*/ 86175 h 555839"/>
                <a:gd name="connsiteX2" fmla="*/ 25400 w 558800"/>
                <a:gd name="connsiteY2" fmla="*/ 187775 h 555839"/>
                <a:gd name="connsiteX3" fmla="*/ 76200 w 558800"/>
                <a:gd name="connsiteY3" fmla="*/ 257625 h 555839"/>
                <a:gd name="connsiteX4" fmla="*/ 82550 w 558800"/>
                <a:gd name="connsiteY4" fmla="*/ 340175 h 555839"/>
                <a:gd name="connsiteX5" fmla="*/ 50800 w 558800"/>
                <a:gd name="connsiteY5" fmla="*/ 448125 h 555839"/>
                <a:gd name="connsiteX6" fmla="*/ 57150 w 558800"/>
                <a:gd name="connsiteY6" fmla="*/ 537025 h 555839"/>
                <a:gd name="connsiteX7" fmla="*/ 127000 w 558800"/>
                <a:gd name="connsiteY7" fmla="*/ 549725 h 555839"/>
                <a:gd name="connsiteX8" fmla="*/ 254000 w 558800"/>
                <a:gd name="connsiteY8" fmla="*/ 460825 h 555839"/>
                <a:gd name="connsiteX9" fmla="*/ 393700 w 558800"/>
                <a:gd name="connsiteY9" fmla="*/ 283025 h 555839"/>
                <a:gd name="connsiteX10" fmla="*/ 520700 w 558800"/>
                <a:gd name="connsiteY10" fmla="*/ 156025 h 555839"/>
                <a:gd name="connsiteX11" fmla="*/ 558800 w 558800"/>
                <a:gd name="connsiteY11" fmla="*/ 73475 h 555839"/>
                <a:gd name="connsiteX12" fmla="*/ 520700 w 558800"/>
                <a:gd name="connsiteY12" fmla="*/ 3625 h 555839"/>
                <a:gd name="connsiteX13" fmla="*/ 425450 w 558800"/>
                <a:gd name="connsiteY13" fmla="*/ 22675 h 555839"/>
                <a:gd name="connsiteX14" fmla="*/ 304800 w 558800"/>
                <a:gd name="connsiteY14" fmla="*/ 98875 h 555839"/>
                <a:gd name="connsiteX15" fmla="*/ 165100 w 558800"/>
                <a:gd name="connsiteY15" fmla="*/ 35375 h 555839"/>
                <a:gd name="connsiteX16" fmla="*/ 76200 w 558800"/>
                <a:gd name="connsiteY16" fmla="*/ 3625 h 555839"/>
                <a:gd name="connsiteX17" fmla="*/ 25400 w 558800"/>
                <a:gd name="connsiteY17" fmla="*/ 9975 h 5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0" h="555839">
                  <a:moveTo>
                    <a:pt x="25400" y="9975"/>
                  </a:moveTo>
                  <a:cubicBezTo>
                    <a:pt x="12700" y="23733"/>
                    <a:pt x="0" y="56542"/>
                    <a:pt x="0" y="86175"/>
                  </a:cubicBezTo>
                  <a:cubicBezTo>
                    <a:pt x="0" y="115808"/>
                    <a:pt x="12700" y="159200"/>
                    <a:pt x="25400" y="187775"/>
                  </a:cubicBezTo>
                  <a:cubicBezTo>
                    <a:pt x="38100" y="216350"/>
                    <a:pt x="66675" y="232225"/>
                    <a:pt x="76200" y="257625"/>
                  </a:cubicBezTo>
                  <a:cubicBezTo>
                    <a:pt x="85725" y="283025"/>
                    <a:pt x="86783" y="308425"/>
                    <a:pt x="82550" y="340175"/>
                  </a:cubicBezTo>
                  <a:cubicBezTo>
                    <a:pt x="78317" y="371925"/>
                    <a:pt x="55033" y="415317"/>
                    <a:pt x="50800" y="448125"/>
                  </a:cubicBezTo>
                  <a:cubicBezTo>
                    <a:pt x="46567" y="480933"/>
                    <a:pt x="44450" y="520092"/>
                    <a:pt x="57150" y="537025"/>
                  </a:cubicBezTo>
                  <a:cubicBezTo>
                    <a:pt x="69850" y="553958"/>
                    <a:pt x="94192" y="562425"/>
                    <a:pt x="127000" y="549725"/>
                  </a:cubicBezTo>
                  <a:cubicBezTo>
                    <a:pt x="159808" y="537025"/>
                    <a:pt x="209550" y="505275"/>
                    <a:pt x="254000" y="460825"/>
                  </a:cubicBezTo>
                  <a:cubicBezTo>
                    <a:pt x="298450" y="416375"/>
                    <a:pt x="349250" y="333825"/>
                    <a:pt x="393700" y="283025"/>
                  </a:cubicBezTo>
                  <a:cubicBezTo>
                    <a:pt x="438150" y="232225"/>
                    <a:pt x="493183" y="190950"/>
                    <a:pt x="520700" y="156025"/>
                  </a:cubicBezTo>
                  <a:cubicBezTo>
                    <a:pt x="548217" y="121100"/>
                    <a:pt x="558800" y="98875"/>
                    <a:pt x="558800" y="73475"/>
                  </a:cubicBezTo>
                  <a:cubicBezTo>
                    <a:pt x="558800" y="48075"/>
                    <a:pt x="542925" y="12092"/>
                    <a:pt x="520700" y="3625"/>
                  </a:cubicBezTo>
                  <a:cubicBezTo>
                    <a:pt x="498475" y="-4842"/>
                    <a:pt x="461433" y="6800"/>
                    <a:pt x="425450" y="22675"/>
                  </a:cubicBezTo>
                  <a:cubicBezTo>
                    <a:pt x="389467" y="38550"/>
                    <a:pt x="348192" y="96758"/>
                    <a:pt x="304800" y="98875"/>
                  </a:cubicBezTo>
                  <a:cubicBezTo>
                    <a:pt x="261408" y="100992"/>
                    <a:pt x="203200" y="51250"/>
                    <a:pt x="165100" y="35375"/>
                  </a:cubicBezTo>
                  <a:cubicBezTo>
                    <a:pt x="127000" y="19500"/>
                    <a:pt x="98425" y="7858"/>
                    <a:pt x="76200" y="3625"/>
                  </a:cubicBezTo>
                  <a:cubicBezTo>
                    <a:pt x="53975" y="-608"/>
                    <a:pt x="38100" y="-3783"/>
                    <a:pt x="25400" y="997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4513774" y="3382481"/>
              <a:ext cx="311150" cy="366183"/>
              <a:chOff x="1949450" y="3843867"/>
              <a:chExt cx="311150" cy="366183"/>
            </a:xfrm>
          </p:grpSpPr>
          <p:sp>
            <p:nvSpPr>
              <p:cNvPr id="24" name="Oval 23"/>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761424" y="3165523"/>
              <a:ext cx="311150" cy="366183"/>
              <a:chOff x="1949450" y="3843867"/>
              <a:chExt cx="311150" cy="366183"/>
            </a:xfrm>
          </p:grpSpPr>
          <p:sp>
            <p:nvSpPr>
              <p:cNvPr id="30" name="Oval 29"/>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999549" y="2959174"/>
              <a:ext cx="342900" cy="366183"/>
              <a:chOff x="1917700" y="3843867"/>
              <a:chExt cx="342900" cy="366183"/>
            </a:xfrm>
          </p:grpSpPr>
          <p:sp>
            <p:nvSpPr>
              <p:cNvPr id="33" name="Oval 32"/>
              <p:cNvSpPr/>
              <p:nvPr/>
            </p:nvSpPr>
            <p:spPr>
              <a:xfrm>
                <a:off x="191770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flipV="1">
              <a:off x="4716974" y="3547580"/>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66057" y="3314821"/>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018460" y="2697753"/>
            <a:ext cx="2199040" cy="461665"/>
          </a:xfrm>
          <a:prstGeom prst="rect">
            <a:avLst/>
          </a:prstGeom>
          <a:noFill/>
        </p:spPr>
        <p:txBody>
          <a:bodyPr wrap="none" rtlCol="0">
            <a:spAutoFit/>
          </a:bodyPr>
          <a:lstStyle/>
          <a:p>
            <a:r>
              <a:rPr lang="en-US" sz="2400" dirty="0" smtClean="0"/>
              <a:t>Code for glycine</a:t>
            </a:r>
            <a:endParaRPr lang="en-US" sz="2400" dirty="0"/>
          </a:p>
        </p:txBody>
      </p:sp>
      <p:sp>
        <p:nvSpPr>
          <p:cNvPr id="4" name="Freeform 3"/>
          <p:cNvSpPr/>
          <p:nvPr/>
        </p:nvSpPr>
        <p:spPr>
          <a:xfrm>
            <a:off x="5327200" y="3104844"/>
            <a:ext cx="1711056" cy="546876"/>
          </a:xfrm>
          <a:custGeom>
            <a:avLst/>
            <a:gdLst>
              <a:gd name="connsiteX0" fmla="*/ 1711056 w 1711056"/>
              <a:gd name="connsiteY0" fmla="*/ 0 h 546876"/>
              <a:gd name="connsiteX1" fmla="*/ 282237 w 1711056"/>
              <a:gd name="connsiteY1" fmla="*/ 264618 h 546876"/>
              <a:gd name="connsiteX2" fmla="*/ 1 w 1711056"/>
              <a:gd name="connsiteY2" fmla="*/ 546876 h 546876"/>
            </a:gdLst>
            <a:ahLst/>
            <a:cxnLst>
              <a:cxn ang="0">
                <a:pos x="connsiteX0" y="connsiteY0"/>
              </a:cxn>
              <a:cxn ang="0">
                <a:pos x="connsiteX1" y="connsiteY1"/>
              </a:cxn>
              <a:cxn ang="0">
                <a:pos x="connsiteX2" y="connsiteY2"/>
              </a:cxn>
            </a:cxnLst>
            <a:rect l="l" t="t" r="r" b="b"/>
            <a:pathLst>
              <a:path w="1711056" h="546876">
                <a:moveTo>
                  <a:pt x="1711056" y="0"/>
                </a:moveTo>
                <a:cubicBezTo>
                  <a:pt x="1139234" y="86736"/>
                  <a:pt x="567413" y="173472"/>
                  <a:pt x="282237" y="264618"/>
                </a:cubicBezTo>
                <a:cubicBezTo>
                  <a:pt x="-2939" y="355764"/>
                  <a:pt x="1" y="546876"/>
                  <a:pt x="1" y="546876"/>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487367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5"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2D-skeletal.png"/>
          <p:cNvPicPr>
            <a:picLocks noGrp="1" noChangeAspect="1"/>
          </p:cNvPicPr>
          <p:nvPr>
            <p:ph idx="1"/>
          </p:nvPr>
        </p:nvPicPr>
        <p:blipFill>
          <a:blip r:embed="rId2">
            <a:extLst>
              <a:ext uri="{28A0092B-C50C-407E-A947-70E740481C1C}">
                <a14:useLocalDpi xmlns:a14="http://schemas.microsoft.com/office/drawing/2010/main" val="0"/>
              </a:ext>
            </a:extLst>
          </a:blip>
          <a:srcRect t="-14632" b="-14632"/>
          <a:stretch>
            <a:fillRect/>
          </a:stretch>
        </p:blipFill>
        <p:spPr>
          <a:xfrm>
            <a:off x="1154099" y="1600200"/>
            <a:ext cx="6635252" cy="3649133"/>
          </a:xfrm>
        </p:spPr>
      </p:pic>
      <p:sp>
        <p:nvSpPr>
          <p:cNvPr id="5" name="TextBox 4"/>
          <p:cNvSpPr txBox="1"/>
          <p:nvPr/>
        </p:nvSpPr>
        <p:spPr>
          <a:xfrm>
            <a:off x="4141535" y="3463330"/>
            <a:ext cx="616124" cy="923330"/>
          </a:xfrm>
          <a:prstGeom prst="rect">
            <a:avLst/>
          </a:prstGeom>
          <a:noFill/>
        </p:spPr>
        <p:txBody>
          <a:bodyPr wrap="none" rtlCol="0">
            <a:spAutoFit/>
          </a:bodyPr>
          <a:lstStyle/>
          <a:p>
            <a:r>
              <a:rPr lang="en-US" sz="5400" dirty="0" smtClean="0"/>
              <a:t>H</a:t>
            </a:r>
            <a:endParaRPr lang="en-US" sz="5400" dirty="0"/>
          </a:p>
        </p:txBody>
      </p:sp>
      <p:sp>
        <p:nvSpPr>
          <p:cNvPr id="6" name="Rectangle 5"/>
          <p:cNvSpPr/>
          <p:nvPr/>
        </p:nvSpPr>
        <p:spPr>
          <a:xfrm>
            <a:off x="4673599" y="1845733"/>
            <a:ext cx="2963333" cy="289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150533" y="5063067"/>
            <a:ext cx="1410963" cy="584776"/>
          </a:xfrm>
          <a:prstGeom prst="rect">
            <a:avLst/>
          </a:prstGeom>
          <a:noFill/>
        </p:spPr>
        <p:txBody>
          <a:bodyPr wrap="none" rtlCol="0">
            <a:spAutoFit/>
          </a:bodyPr>
          <a:lstStyle/>
          <a:p>
            <a:r>
              <a:rPr lang="en-US" sz="3200" dirty="0" smtClean="0"/>
              <a:t>Glycine</a:t>
            </a:r>
            <a:endParaRPr lang="en-US" sz="3200" dirty="0"/>
          </a:p>
        </p:txBody>
      </p:sp>
      <p:sp>
        <p:nvSpPr>
          <p:cNvPr id="8" name="TextBox 7"/>
          <p:cNvSpPr txBox="1"/>
          <p:nvPr/>
        </p:nvSpPr>
        <p:spPr>
          <a:xfrm>
            <a:off x="2167469" y="5063070"/>
            <a:ext cx="2069797" cy="584776"/>
          </a:xfrm>
          <a:prstGeom prst="rect">
            <a:avLst/>
          </a:prstGeom>
          <a:noFill/>
        </p:spPr>
        <p:txBody>
          <a:bodyPr wrap="none" rtlCol="0">
            <a:spAutoFit/>
          </a:bodyPr>
          <a:lstStyle/>
          <a:p>
            <a:r>
              <a:rPr lang="en-US" sz="3200" dirty="0" smtClean="0"/>
              <a:t>Glyphosate</a:t>
            </a:r>
            <a:endParaRPr lang="en-US" sz="3200" dirty="0"/>
          </a:p>
        </p:txBody>
      </p:sp>
      <p:sp>
        <p:nvSpPr>
          <p:cNvPr id="9" name="Title 1"/>
          <p:cNvSpPr>
            <a:spLocks noGrp="1"/>
          </p:cNvSpPr>
          <p:nvPr>
            <p:ph type="title"/>
          </p:nvPr>
        </p:nvSpPr>
        <p:spPr>
          <a:xfrm>
            <a:off x="457200" y="274638"/>
            <a:ext cx="8229600" cy="1143000"/>
          </a:xfrm>
        </p:spPr>
        <p:txBody>
          <a:bodyPr>
            <a:normAutofit fontScale="90000"/>
          </a:bodyPr>
          <a:lstStyle/>
          <a:p>
            <a:r>
              <a:rPr lang="en-US" b="1" dirty="0" smtClean="0"/>
              <a:t>Glyphosate is a non-coding            amino acid analogue of glycine</a:t>
            </a:r>
            <a:endParaRPr lang="en-US" b="1" dirty="0"/>
          </a:p>
        </p:txBody>
      </p:sp>
    </p:spTree>
    <p:extLst>
      <p:ext uri="{BB962C8B-B14F-4D97-AF65-F5344CB8AC3E}">
        <p14:creationId xmlns:p14="http://schemas.microsoft.com/office/powerpoint/2010/main" val="303368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New York Times: “Another View”</a:t>
            </a:r>
            <a:br>
              <a:rPr lang="en-US" b="1" dirty="0" smtClean="0"/>
            </a:br>
            <a:r>
              <a:rPr lang="en-US" b="1" dirty="0" smtClean="0"/>
              <a:t>July 13, 2015 </a:t>
            </a:r>
            <a:endParaRPr lang="en-US" b="1" dirty="0"/>
          </a:p>
        </p:txBody>
      </p:sp>
      <p:sp>
        <p:nvSpPr>
          <p:cNvPr id="3" name="Content Placeholder 2"/>
          <p:cNvSpPr>
            <a:spLocks noGrp="1"/>
          </p:cNvSpPr>
          <p:nvPr>
            <p:ph idx="1"/>
          </p:nvPr>
        </p:nvSpPr>
        <p:spPr>
          <a:xfrm>
            <a:off x="250635" y="1600200"/>
            <a:ext cx="8705389" cy="4525963"/>
          </a:xfrm>
        </p:spPr>
        <p:txBody>
          <a:bodyPr>
            <a:normAutofit/>
          </a:bodyPr>
          <a:lstStyle/>
          <a:p>
            <a:pPr marL="0" indent="0">
              <a:buNone/>
              <a:tabLst>
                <a:tab pos="2506663" algn="l"/>
              </a:tabLst>
            </a:pPr>
            <a:r>
              <a:rPr lang="en-US" dirty="0" smtClean="0"/>
              <a:t>“The GMO experiment, carried out in real time and with our entire food and ecological system as its laboratory, is perhaps the greatest case of human hubris ever. It creates yet another systemic, ‘too big too fail’ enterprise </a:t>
            </a:r>
            <a:r>
              <a:rPr lang="en-US" dirty="0"/>
              <a:t>— but one for which no bailouts will be possible when it fails</a:t>
            </a:r>
            <a:r>
              <a:rPr lang="en-US" dirty="0" smtClean="0"/>
              <a:t>.”</a:t>
            </a:r>
          </a:p>
          <a:p>
            <a:endParaRPr lang="en-US" dirty="0"/>
          </a:p>
          <a:p>
            <a:pPr marL="0" indent="0">
              <a:buNone/>
            </a:pPr>
            <a:r>
              <a:rPr lang="en-US" dirty="0" smtClean="0"/>
              <a:t>Mark </a:t>
            </a:r>
            <a:r>
              <a:rPr lang="en-US" dirty="0" err="1" smtClean="0"/>
              <a:t>Spitznagel</a:t>
            </a:r>
            <a:r>
              <a:rPr lang="en-US" dirty="0" smtClean="0"/>
              <a:t> and </a:t>
            </a:r>
            <a:r>
              <a:rPr lang="en-US" dirty="0" err="1" smtClean="0"/>
              <a:t>Nassim</a:t>
            </a:r>
            <a:r>
              <a:rPr lang="en-US" dirty="0" smtClean="0"/>
              <a:t> Nicholas </a:t>
            </a:r>
            <a:r>
              <a:rPr lang="en-US" dirty="0" err="1" smtClean="0"/>
              <a:t>Taleb</a:t>
            </a:r>
            <a:endParaRPr lang="en-US" dirty="0" smtClean="0"/>
          </a:p>
          <a:p>
            <a:pPr marL="0" indent="0">
              <a:buNone/>
            </a:pPr>
            <a:endParaRPr lang="en-US" dirty="0"/>
          </a:p>
        </p:txBody>
      </p:sp>
      <p:sp>
        <p:nvSpPr>
          <p:cNvPr id="5" name="TextBox 4"/>
          <p:cNvSpPr txBox="1"/>
          <p:nvPr/>
        </p:nvSpPr>
        <p:spPr>
          <a:xfrm>
            <a:off x="250635" y="6488668"/>
            <a:ext cx="9002735" cy="369332"/>
          </a:xfrm>
          <a:prstGeom prst="rect">
            <a:avLst/>
          </a:prstGeom>
          <a:noFill/>
        </p:spPr>
        <p:txBody>
          <a:bodyPr wrap="none" rtlCol="0">
            <a:spAutoFit/>
          </a:bodyPr>
          <a:lstStyle/>
          <a:p>
            <a:r>
              <a:rPr lang="en-US" dirty="0" err="1" smtClean="0"/>
              <a:t>nytimes.com</a:t>
            </a:r>
            <a:r>
              <a:rPr lang="en-US" dirty="0"/>
              <a:t>/2015/07/14/business/</a:t>
            </a:r>
            <a:r>
              <a:rPr lang="en-US" dirty="0" err="1"/>
              <a:t>dealbook</a:t>
            </a:r>
            <a:r>
              <a:rPr lang="en-US" dirty="0"/>
              <a:t>/another-too-big-to-fail-system-in-</a:t>
            </a:r>
            <a:r>
              <a:rPr lang="en-US" dirty="0" err="1" smtClean="0"/>
              <a:t>gmos.html</a:t>
            </a:r>
            <a:endParaRPr lang="en-US" dirty="0"/>
          </a:p>
        </p:txBody>
      </p:sp>
    </p:spTree>
    <p:extLst>
      <p:ext uri="{BB962C8B-B14F-4D97-AF65-F5344CB8AC3E}">
        <p14:creationId xmlns:p14="http://schemas.microsoft.com/office/powerpoint/2010/main" val="46881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278" y="3382894"/>
            <a:ext cx="3140380" cy="2300706"/>
          </a:xfrm>
          <a:prstGeom prst="rect">
            <a:avLst/>
          </a:prstGeom>
        </p:spPr>
      </p:pic>
      <p:sp>
        <p:nvSpPr>
          <p:cNvPr id="2" name="Title 1"/>
          <p:cNvSpPr>
            <a:spLocks noGrp="1"/>
          </p:cNvSpPr>
          <p:nvPr>
            <p:ph type="title"/>
          </p:nvPr>
        </p:nvSpPr>
        <p:spPr>
          <a:xfrm>
            <a:off x="371857" y="-26154"/>
            <a:ext cx="8229600" cy="1143000"/>
          </a:xfrm>
        </p:spPr>
        <p:txBody>
          <a:bodyPr>
            <a:normAutofit fontScale="90000"/>
          </a:bodyPr>
          <a:lstStyle/>
          <a:p>
            <a:r>
              <a:rPr lang="en-US" b="1" dirty="0" smtClean="0"/>
              <a:t>Extra Piece Sticks Out at Active Site</a:t>
            </a:r>
            <a:endParaRPr lang="en-US" b="1" dirty="0"/>
          </a:p>
        </p:txBody>
      </p:sp>
      <p:sp>
        <p:nvSpPr>
          <p:cNvPr id="5" name="TextBox 4"/>
          <p:cNvSpPr txBox="1"/>
          <p:nvPr/>
        </p:nvSpPr>
        <p:spPr>
          <a:xfrm>
            <a:off x="3898881" y="4584580"/>
            <a:ext cx="892154" cy="369332"/>
          </a:xfrm>
          <a:prstGeom prst="rect">
            <a:avLst/>
          </a:prstGeom>
          <a:noFill/>
          <a:ln w="38100" cmpd="sng">
            <a:solidFill>
              <a:schemeClr val="tx1"/>
            </a:solidFill>
          </a:ln>
        </p:spPr>
        <p:txBody>
          <a:bodyPr wrap="none" rtlCol="0">
            <a:spAutoFit/>
          </a:bodyPr>
          <a:lstStyle/>
          <a:p>
            <a:r>
              <a:rPr lang="en-US" dirty="0" smtClean="0"/>
              <a:t>Alanine</a:t>
            </a:r>
            <a:endParaRPr lang="en-US" dirty="0"/>
          </a:p>
        </p:txBody>
      </p:sp>
      <p:sp>
        <p:nvSpPr>
          <p:cNvPr id="6" name="TextBox 5"/>
          <p:cNvSpPr txBox="1"/>
          <p:nvPr/>
        </p:nvSpPr>
        <p:spPr>
          <a:xfrm>
            <a:off x="4916528" y="4564614"/>
            <a:ext cx="848196" cy="369332"/>
          </a:xfrm>
          <a:prstGeom prst="rect">
            <a:avLst/>
          </a:prstGeom>
          <a:noFill/>
          <a:ln w="38100" cmpd="sng">
            <a:solidFill>
              <a:schemeClr val="tx1"/>
            </a:solidFill>
          </a:ln>
        </p:spPr>
        <p:txBody>
          <a:bodyPr wrap="none" rtlCol="0">
            <a:spAutoFit/>
          </a:bodyPr>
          <a:lstStyle/>
          <a:p>
            <a:r>
              <a:rPr lang="en-US" dirty="0" err="1" smtClean="0"/>
              <a:t>Proline</a:t>
            </a:r>
            <a:endParaRPr lang="en-US" dirty="0"/>
          </a:p>
        </p:txBody>
      </p:sp>
      <p:sp>
        <p:nvSpPr>
          <p:cNvPr id="7" name="TextBox 6"/>
          <p:cNvSpPr txBox="1"/>
          <p:nvPr/>
        </p:nvSpPr>
        <p:spPr>
          <a:xfrm>
            <a:off x="2560997" y="4545564"/>
            <a:ext cx="1245052" cy="369332"/>
          </a:xfrm>
          <a:prstGeom prst="rect">
            <a:avLst/>
          </a:prstGeom>
          <a:solidFill>
            <a:schemeClr val="bg1"/>
          </a:solidFill>
          <a:ln w="38100" cmpd="sng">
            <a:solidFill>
              <a:schemeClr val="tx1"/>
            </a:solidFill>
          </a:ln>
        </p:spPr>
        <p:txBody>
          <a:bodyPr wrap="none" rtlCol="0">
            <a:spAutoFit/>
          </a:bodyPr>
          <a:lstStyle/>
          <a:p>
            <a:r>
              <a:rPr lang="en-US" dirty="0" smtClean="0"/>
              <a:t>Glyphosate</a:t>
            </a:r>
            <a:endParaRPr lang="en-US" dirty="0"/>
          </a:p>
        </p:txBody>
      </p:sp>
      <p:grpSp>
        <p:nvGrpSpPr>
          <p:cNvPr id="15" name="Group 14"/>
          <p:cNvGrpSpPr/>
          <p:nvPr/>
        </p:nvGrpSpPr>
        <p:grpSpPr>
          <a:xfrm>
            <a:off x="5764724" y="3842108"/>
            <a:ext cx="755568" cy="924944"/>
            <a:chOff x="5764724" y="3842108"/>
            <a:chExt cx="755568" cy="924944"/>
          </a:xfrm>
        </p:grpSpPr>
        <p:cxnSp>
          <p:nvCxnSpPr>
            <p:cNvPr id="10" name="Straight Connector 9"/>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flipH="1">
            <a:off x="5685306" y="1959493"/>
            <a:ext cx="755568" cy="924944"/>
            <a:chOff x="5764724" y="3842108"/>
            <a:chExt cx="755568" cy="924944"/>
          </a:xfrm>
        </p:grpSpPr>
        <p:cxnSp>
          <p:nvCxnSpPr>
            <p:cNvPr id="17" name="Straight Connector 1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777100" y="1959493"/>
            <a:ext cx="755568" cy="924944"/>
            <a:chOff x="5764724" y="3842108"/>
            <a:chExt cx="755568" cy="924944"/>
          </a:xfrm>
        </p:grpSpPr>
        <p:cxnSp>
          <p:nvCxnSpPr>
            <p:cNvPr id="27" name="Straight Connector 2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flipH="1">
            <a:off x="1774641" y="3817497"/>
            <a:ext cx="755568" cy="924944"/>
            <a:chOff x="5764724" y="3842108"/>
            <a:chExt cx="755568" cy="924944"/>
          </a:xfrm>
        </p:grpSpPr>
        <p:cxnSp>
          <p:nvCxnSpPr>
            <p:cNvPr id="32" name="Straight Connector 31"/>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142508"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714820"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478758" y="3614186"/>
            <a:ext cx="2453328" cy="2421204"/>
            <a:chOff x="1478758" y="3614186"/>
            <a:chExt cx="2453328" cy="2421204"/>
          </a:xfrm>
        </p:grpSpPr>
        <p:sp>
          <p:nvSpPr>
            <p:cNvPr id="41" name="Freeform 40"/>
            <p:cNvSpPr/>
            <p:nvPr/>
          </p:nvSpPr>
          <p:spPr>
            <a:xfrm>
              <a:off x="1478758" y="3614186"/>
              <a:ext cx="2453328" cy="2421204"/>
            </a:xfrm>
            <a:custGeom>
              <a:avLst/>
              <a:gdLst>
                <a:gd name="connsiteX0" fmla="*/ 1614694 w 2453328"/>
                <a:gd name="connsiteY0" fmla="*/ 0 h 2421204"/>
                <a:gd name="connsiteX1" fmla="*/ 2843 w 2453328"/>
                <a:gd name="connsiteY1" fmla="*/ 1253569 h 2421204"/>
                <a:gd name="connsiteX2" fmla="*/ 1240224 w 2453328"/>
                <a:gd name="connsiteY2" fmla="*/ 2393178 h 2421204"/>
                <a:gd name="connsiteX3" fmla="*/ 1907758 w 2453328"/>
                <a:gd name="connsiteY3" fmla="*/ 1969895 h 2421204"/>
                <a:gd name="connsiteX4" fmla="*/ 2445042 w 2453328"/>
                <a:gd name="connsiteY4" fmla="*/ 846567 h 2421204"/>
                <a:gd name="connsiteX5" fmla="*/ 2184540 w 2453328"/>
                <a:gd name="connsiteY5" fmla="*/ 227922 h 2421204"/>
                <a:gd name="connsiteX6" fmla="*/ 1533287 w 2453328"/>
                <a:gd name="connsiteY6" fmla="*/ 0 h 242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28" h="2421204">
                  <a:moveTo>
                    <a:pt x="1614694" y="0"/>
                  </a:moveTo>
                  <a:cubicBezTo>
                    <a:pt x="839974" y="427353"/>
                    <a:pt x="65255" y="854706"/>
                    <a:pt x="2843" y="1253569"/>
                  </a:cubicBezTo>
                  <a:cubicBezTo>
                    <a:pt x="-59569" y="1652432"/>
                    <a:pt x="922738" y="2273790"/>
                    <a:pt x="1240224" y="2393178"/>
                  </a:cubicBezTo>
                  <a:cubicBezTo>
                    <a:pt x="1557710" y="2512566"/>
                    <a:pt x="1706955" y="2227663"/>
                    <a:pt x="1907758" y="1969895"/>
                  </a:cubicBezTo>
                  <a:cubicBezTo>
                    <a:pt x="2108561" y="1712127"/>
                    <a:pt x="2398912" y="1136896"/>
                    <a:pt x="2445042" y="846567"/>
                  </a:cubicBezTo>
                  <a:cubicBezTo>
                    <a:pt x="2491172" y="556238"/>
                    <a:pt x="2336499" y="369017"/>
                    <a:pt x="2184540" y="227922"/>
                  </a:cubicBezTo>
                  <a:cubicBezTo>
                    <a:pt x="2032581" y="86827"/>
                    <a:pt x="1533287" y="0"/>
                    <a:pt x="1533287"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1990278" y="5255508"/>
              <a:ext cx="1055097" cy="461665"/>
            </a:xfrm>
            <a:prstGeom prst="rect">
              <a:avLst/>
            </a:prstGeom>
            <a:noFill/>
          </p:spPr>
          <p:txBody>
            <a:bodyPr wrap="none" rtlCol="0">
              <a:spAutoFit/>
            </a:bodyPr>
            <a:lstStyle/>
            <a:p>
              <a:r>
                <a:rPr lang="en-US" sz="2400" dirty="0" smtClean="0">
                  <a:solidFill>
                    <a:srgbClr val="FF0000"/>
                  </a:solidFill>
                </a:rPr>
                <a:t>glycine</a:t>
              </a:r>
              <a:endParaRPr lang="en-US" sz="2400" dirty="0">
                <a:solidFill>
                  <a:srgbClr val="FF0000"/>
                </a:solidFill>
              </a:endParaRPr>
            </a:p>
          </p:txBody>
        </p:sp>
      </p:grpSp>
      <p:sp>
        <p:nvSpPr>
          <p:cNvPr id="43" name="Freeform 42"/>
          <p:cNvSpPr/>
          <p:nvPr/>
        </p:nvSpPr>
        <p:spPr>
          <a:xfrm>
            <a:off x="3682755" y="2506984"/>
            <a:ext cx="1755974" cy="2087158"/>
          </a:xfrm>
          <a:custGeom>
            <a:avLst/>
            <a:gdLst>
              <a:gd name="connsiteX0" fmla="*/ 582953 w 1755974"/>
              <a:gd name="connsiteY0" fmla="*/ 154 h 2087158"/>
              <a:gd name="connsiteX1" fmla="*/ 13106 w 1755974"/>
              <a:gd name="connsiteY1" fmla="*/ 944401 h 2087158"/>
              <a:gd name="connsiteX2" fmla="*/ 306170 w 1755974"/>
              <a:gd name="connsiteY2" fmla="*/ 1986329 h 2087158"/>
              <a:gd name="connsiteX3" fmla="*/ 1624957 w 1755974"/>
              <a:gd name="connsiteY3" fmla="*/ 1921208 h 2087158"/>
              <a:gd name="connsiteX4" fmla="*/ 1592395 w 1755974"/>
              <a:gd name="connsiteY4" fmla="*/ 879281 h 2087158"/>
              <a:gd name="connsiteX5" fmla="*/ 582953 w 1755974"/>
              <a:gd name="connsiteY5" fmla="*/ 154 h 20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74" h="2087158">
                <a:moveTo>
                  <a:pt x="582953" y="154"/>
                </a:moveTo>
                <a:cubicBezTo>
                  <a:pt x="319738" y="11007"/>
                  <a:pt x="59236" y="613372"/>
                  <a:pt x="13106" y="944401"/>
                </a:cubicBezTo>
                <a:cubicBezTo>
                  <a:pt x="-33024" y="1275430"/>
                  <a:pt x="37528" y="1823528"/>
                  <a:pt x="306170" y="1986329"/>
                </a:cubicBezTo>
                <a:cubicBezTo>
                  <a:pt x="574812" y="2149130"/>
                  <a:pt x="1410586" y="2105716"/>
                  <a:pt x="1624957" y="1921208"/>
                </a:cubicBezTo>
                <a:cubicBezTo>
                  <a:pt x="1839328" y="1736700"/>
                  <a:pt x="1763349" y="1204883"/>
                  <a:pt x="1592395" y="879281"/>
                </a:cubicBezTo>
                <a:cubicBezTo>
                  <a:pt x="1421441" y="553679"/>
                  <a:pt x="846168" y="-10699"/>
                  <a:pt x="582953" y="154"/>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683173" y="1839243"/>
            <a:ext cx="1494369" cy="461665"/>
          </a:xfrm>
          <a:prstGeom prst="rect">
            <a:avLst/>
          </a:prstGeom>
          <a:noFill/>
        </p:spPr>
        <p:txBody>
          <a:bodyPr wrap="none" rtlCol="0">
            <a:spAutoFit/>
          </a:bodyPr>
          <a:lstStyle/>
          <a:p>
            <a:r>
              <a:rPr lang="en-US" sz="2400" dirty="0" smtClean="0">
                <a:solidFill>
                  <a:srgbClr val="FF0000"/>
                </a:solidFill>
              </a:rPr>
              <a:t>Active Site</a:t>
            </a:r>
            <a:endParaRPr lang="en-US" sz="2400" dirty="0">
              <a:solidFill>
                <a:srgbClr val="FF0000"/>
              </a:solidFill>
            </a:endParaRPr>
          </a:p>
        </p:txBody>
      </p:sp>
      <p:grpSp>
        <p:nvGrpSpPr>
          <p:cNvPr id="9" name="Group 8"/>
          <p:cNvGrpSpPr/>
          <p:nvPr/>
        </p:nvGrpSpPr>
        <p:grpSpPr>
          <a:xfrm>
            <a:off x="2298190" y="2669815"/>
            <a:ext cx="2040018" cy="1248577"/>
            <a:chOff x="2298190" y="2669815"/>
            <a:chExt cx="2040018" cy="1248577"/>
          </a:xfrm>
        </p:grpSpPr>
        <p:sp>
          <p:nvSpPr>
            <p:cNvPr id="51" name="TextBox 50"/>
            <p:cNvSpPr txBox="1"/>
            <p:nvPr/>
          </p:nvSpPr>
          <p:spPr>
            <a:xfrm>
              <a:off x="2298190" y="2669815"/>
              <a:ext cx="1481445" cy="461665"/>
            </a:xfrm>
            <a:prstGeom prst="rect">
              <a:avLst/>
            </a:prstGeom>
            <a:noFill/>
          </p:spPr>
          <p:txBody>
            <a:bodyPr wrap="none" rtlCol="0">
              <a:spAutoFit/>
            </a:bodyPr>
            <a:lstStyle/>
            <a:p>
              <a:r>
                <a:rPr lang="en-US" sz="2400" dirty="0" smtClean="0">
                  <a:solidFill>
                    <a:srgbClr val="FF0000"/>
                  </a:solidFill>
                </a:rPr>
                <a:t>Extra Stuff</a:t>
              </a:r>
              <a:endParaRPr lang="en-US" sz="2400" dirty="0">
                <a:solidFill>
                  <a:srgbClr val="FF0000"/>
                </a:solidFill>
              </a:endParaRPr>
            </a:p>
          </p:txBody>
        </p:sp>
        <p:cxnSp>
          <p:nvCxnSpPr>
            <p:cNvPr id="53" name="Straight Arrow Connector 52"/>
            <p:cNvCxnSpPr/>
            <p:nvPr/>
          </p:nvCxnSpPr>
          <p:spPr>
            <a:xfrm>
              <a:off x="3215473" y="3131480"/>
              <a:ext cx="1122735" cy="78691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5378592" y="1513055"/>
            <a:ext cx="428094" cy="446438"/>
            <a:chOff x="3682755" y="1417638"/>
            <a:chExt cx="428094" cy="446438"/>
          </a:xfrm>
        </p:grpSpPr>
        <p:sp>
          <p:nvSpPr>
            <p:cNvPr id="56" name="Oval 55"/>
            <p:cNvSpPr/>
            <p:nvPr/>
          </p:nvSpPr>
          <p:spPr>
            <a:xfrm>
              <a:off x="3682755" y="14176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5155" y="15700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987555" y="17224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385516" y="1181146"/>
            <a:ext cx="1455154" cy="969868"/>
            <a:chOff x="2530209" y="1116846"/>
            <a:chExt cx="1455154" cy="969868"/>
          </a:xfrm>
        </p:grpSpPr>
        <p:cxnSp>
          <p:nvCxnSpPr>
            <p:cNvPr id="45" name="Straight Connector 44"/>
            <p:cNvCxnSpPr/>
            <p:nvPr/>
          </p:nvCxnSpPr>
          <p:spPr>
            <a:xfrm flipV="1">
              <a:off x="2532668" y="1417638"/>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685068" y="1752176"/>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530209" y="1752176"/>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422019" y="1417638"/>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flipV="1">
              <a:off x="3557269" y="1116846"/>
              <a:ext cx="428094" cy="446438"/>
              <a:chOff x="3682755" y="1417638"/>
              <a:chExt cx="428094" cy="446438"/>
            </a:xfrm>
          </p:grpSpPr>
          <p:sp>
            <p:nvSpPr>
              <p:cNvPr id="62" name="Oval 61"/>
              <p:cNvSpPr/>
              <p:nvPr/>
            </p:nvSpPr>
            <p:spPr>
              <a:xfrm>
                <a:off x="3682755" y="14176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35155" y="15700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987555" y="17224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5" name="TextBox 64"/>
          <p:cNvSpPr txBox="1"/>
          <p:nvPr/>
        </p:nvSpPr>
        <p:spPr>
          <a:xfrm>
            <a:off x="5298207" y="5245165"/>
            <a:ext cx="2169559" cy="523220"/>
          </a:xfrm>
          <a:prstGeom prst="rect">
            <a:avLst/>
          </a:prstGeom>
          <a:noFill/>
        </p:spPr>
        <p:txBody>
          <a:bodyPr wrap="none" rtlCol="0">
            <a:spAutoFit/>
          </a:bodyPr>
          <a:lstStyle/>
          <a:p>
            <a:r>
              <a:rPr lang="en-US" sz="2800" dirty="0" smtClean="0"/>
              <a:t>Peptide chain</a:t>
            </a:r>
            <a:endParaRPr lang="en-US" sz="2800" dirty="0"/>
          </a:p>
        </p:txBody>
      </p:sp>
      <p:sp>
        <p:nvSpPr>
          <p:cNvPr id="66" name="TextBox 65"/>
          <p:cNvSpPr txBox="1"/>
          <p:nvPr/>
        </p:nvSpPr>
        <p:spPr>
          <a:xfrm>
            <a:off x="6922226" y="1059678"/>
            <a:ext cx="2735624" cy="1384995"/>
          </a:xfrm>
          <a:prstGeom prst="rect">
            <a:avLst/>
          </a:prstGeom>
          <a:noFill/>
        </p:spPr>
        <p:txBody>
          <a:bodyPr wrap="square" rtlCol="0">
            <a:spAutoFit/>
          </a:bodyPr>
          <a:lstStyle/>
          <a:p>
            <a:r>
              <a:rPr lang="en-US" sz="2800" dirty="0" smtClean="0"/>
              <a:t>Substrate no longer fits in active site</a:t>
            </a:r>
            <a:endParaRPr lang="en-US" sz="2800" dirty="0"/>
          </a:p>
        </p:txBody>
      </p:sp>
      <p:sp>
        <p:nvSpPr>
          <p:cNvPr id="67" name="Freeform 66"/>
          <p:cNvSpPr/>
          <p:nvPr/>
        </p:nvSpPr>
        <p:spPr>
          <a:xfrm>
            <a:off x="6366637" y="3359677"/>
            <a:ext cx="566966" cy="1961151"/>
          </a:xfrm>
          <a:custGeom>
            <a:avLst/>
            <a:gdLst>
              <a:gd name="connsiteX0" fmla="*/ 0 w 566966"/>
              <a:gd name="connsiteY0" fmla="*/ 1961151 h 1961151"/>
              <a:gd name="connsiteX1" fmla="*/ 562708 w 566966"/>
              <a:gd name="connsiteY1" fmla="*/ 900200 h 1961151"/>
              <a:gd name="connsiteX2" fmla="*/ 273316 w 566966"/>
              <a:gd name="connsiteY2" fmla="*/ 0 h 1961151"/>
            </a:gdLst>
            <a:ahLst/>
            <a:cxnLst>
              <a:cxn ang="0">
                <a:pos x="connsiteX0" y="connsiteY0"/>
              </a:cxn>
              <a:cxn ang="0">
                <a:pos x="connsiteX1" y="connsiteY1"/>
              </a:cxn>
              <a:cxn ang="0">
                <a:pos x="connsiteX2" y="connsiteY2"/>
              </a:cxn>
            </a:cxnLst>
            <a:rect l="l" t="t" r="r" b="b"/>
            <a:pathLst>
              <a:path w="566966" h="1961151">
                <a:moveTo>
                  <a:pt x="0" y="1961151"/>
                </a:moveTo>
                <a:cubicBezTo>
                  <a:pt x="258577" y="1594104"/>
                  <a:pt x="517155" y="1227058"/>
                  <a:pt x="562708" y="900200"/>
                </a:cubicBezTo>
                <a:cubicBezTo>
                  <a:pt x="608261" y="573342"/>
                  <a:pt x="273316" y="0"/>
                  <a:pt x="273316" y="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054158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278" y="3382894"/>
            <a:ext cx="3140380" cy="2300706"/>
          </a:xfrm>
          <a:prstGeom prst="rect">
            <a:avLst/>
          </a:prstGeom>
        </p:spPr>
      </p:pic>
      <p:sp>
        <p:nvSpPr>
          <p:cNvPr id="2" name="Title 1"/>
          <p:cNvSpPr>
            <a:spLocks noGrp="1"/>
          </p:cNvSpPr>
          <p:nvPr>
            <p:ph type="title"/>
          </p:nvPr>
        </p:nvSpPr>
        <p:spPr>
          <a:xfrm>
            <a:off x="371857" y="-26154"/>
            <a:ext cx="8229600" cy="1143000"/>
          </a:xfrm>
        </p:spPr>
        <p:txBody>
          <a:bodyPr>
            <a:normAutofit fontScale="90000"/>
          </a:bodyPr>
          <a:lstStyle/>
          <a:p>
            <a:r>
              <a:rPr lang="en-US" b="1" dirty="0" smtClean="0"/>
              <a:t>Extra Piece Sticks Out at Active Site</a:t>
            </a:r>
            <a:endParaRPr lang="en-US" b="1" dirty="0"/>
          </a:p>
        </p:txBody>
      </p:sp>
      <p:sp>
        <p:nvSpPr>
          <p:cNvPr id="5" name="TextBox 4"/>
          <p:cNvSpPr txBox="1"/>
          <p:nvPr/>
        </p:nvSpPr>
        <p:spPr>
          <a:xfrm>
            <a:off x="3898881" y="4584580"/>
            <a:ext cx="892154" cy="369332"/>
          </a:xfrm>
          <a:prstGeom prst="rect">
            <a:avLst/>
          </a:prstGeom>
          <a:noFill/>
          <a:ln w="38100" cmpd="sng">
            <a:solidFill>
              <a:schemeClr val="tx1"/>
            </a:solidFill>
          </a:ln>
        </p:spPr>
        <p:txBody>
          <a:bodyPr wrap="none" rtlCol="0">
            <a:spAutoFit/>
          </a:bodyPr>
          <a:lstStyle/>
          <a:p>
            <a:r>
              <a:rPr lang="en-US" dirty="0" smtClean="0"/>
              <a:t>Alanine</a:t>
            </a:r>
            <a:endParaRPr lang="en-US" dirty="0"/>
          </a:p>
        </p:txBody>
      </p:sp>
      <p:sp>
        <p:nvSpPr>
          <p:cNvPr id="6" name="TextBox 5"/>
          <p:cNvSpPr txBox="1"/>
          <p:nvPr/>
        </p:nvSpPr>
        <p:spPr>
          <a:xfrm>
            <a:off x="4916528" y="4564614"/>
            <a:ext cx="848196" cy="369332"/>
          </a:xfrm>
          <a:prstGeom prst="rect">
            <a:avLst/>
          </a:prstGeom>
          <a:noFill/>
          <a:ln w="38100" cmpd="sng">
            <a:solidFill>
              <a:schemeClr val="tx1"/>
            </a:solidFill>
          </a:ln>
        </p:spPr>
        <p:txBody>
          <a:bodyPr wrap="none" rtlCol="0">
            <a:spAutoFit/>
          </a:bodyPr>
          <a:lstStyle/>
          <a:p>
            <a:r>
              <a:rPr lang="en-US" dirty="0" err="1" smtClean="0"/>
              <a:t>Proline</a:t>
            </a:r>
            <a:endParaRPr lang="en-US" dirty="0"/>
          </a:p>
        </p:txBody>
      </p:sp>
      <p:sp>
        <p:nvSpPr>
          <p:cNvPr id="7" name="TextBox 6"/>
          <p:cNvSpPr txBox="1"/>
          <p:nvPr/>
        </p:nvSpPr>
        <p:spPr>
          <a:xfrm>
            <a:off x="2560997" y="4545564"/>
            <a:ext cx="1245052" cy="369332"/>
          </a:xfrm>
          <a:prstGeom prst="rect">
            <a:avLst/>
          </a:prstGeom>
          <a:solidFill>
            <a:schemeClr val="bg1"/>
          </a:solidFill>
          <a:ln w="38100" cmpd="sng">
            <a:solidFill>
              <a:schemeClr val="tx1"/>
            </a:solidFill>
          </a:ln>
        </p:spPr>
        <p:txBody>
          <a:bodyPr wrap="none" rtlCol="0">
            <a:spAutoFit/>
          </a:bodyPr>
          <a:lstStyle/>
          <a:p>
            <a:r>
              <a:rPr lang="en-US" dirty="0" smtClean="0"/>
              <a:t>Glyphosate</a:t>
            </a:r>
            <a:endParaRPr lang="en-US" dirty="0"/>
          </a:p>
        </p:txBody>
      </p:sp>
      <p:grpSp>
        <p:nvGrpSpPr>
          <p:cNvPr id="15" name="Group 14"/>
          <p:cNvGrpSpPr/>
          <p:nvPr/>
        </p:nvGrpSpPr>
        <p:grpSpPr>
          <a:xfrm>
            <a:off x="5764724" y="3842108"/>
            <a:ext cx="755568" cy="924944"/>
            <a:chOff x="5764724" y="3842108"/>
            <a:chExt cx="755568" cy="924944"/>
          </a:xfrm>
        </p:grpSpPr>
        <p:cxnSp>
          <p:nvCxnSpPr>
            <p:cNvPr id="10" name="Straight Connector 9"/>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flipH="1">
            <a:off x="5685306" y="1959493"/>
            <a:ext cx="755568" cy="924944"/>
            <a:chOff x="5764724" y="3842108"/>
            <a:chExt cx="755568" cy="924944"/>
          </a:xfrm>
        </p:grpSpPr>
        <p:cxnSp>
          <p:nvCxnSpPr>
            <p:cNvPr id="17" name="Straight Connector 1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777100" y="1959493"/>
            <a:ext cx="755568" cy="924944"/>
            <a:chOff x="5764724" y="3842108"/>
            <a:chExt cx="755568" cy="924944"/>
          </a:xfrm>
        </p:grpSpPr>
        <p:cxnSp>
          <p:nvCxnSpPr>
            <p:cNvPr id="27" name="Straight Connector 2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flipH="1">
            <a:off x="1774641" y="3817497"/>
            <a:ext cx="755568" cy="924944"/>
            <a:chOff x="5764724" y="3842108"/>
            <a:chExt cx="755568" cy="924944"/>
          </a:xfrm>
        </p:grpSpPr>
        <p:cxnSp>
          <p:nvCxnSpPr>
            <p:cNvPr id="32" name="Straight Connector 31"/>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142508"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714820"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478758" y="3614186"/>
            <a:ext cx="2453328" cy="2421204"/>
            <a:chOff x="1478758" y="3614186"/>
            <a:chExt cx="2453328" cy="2421204"/>
          </a:xfrm>
        </p:grpSpPr>
        <p:sp>
          <p:nvSpPr>
            <p:cNvPr id="41" name="Freeform 40"/>
            <p:cNvSpPr/>
            <p:nvPr/>
          </p:nvSpPr>
          <p:spPr>
            <a:xfrm>
              <a:off x="1478758" y="3614186"/>
              <a:ext cx="2453328" cy="2421204"/>
            </a:xfrm>
            <a:custGeom>
              <a:avLst/>
              <a:gdLst>
                <a:gd name="connsiteX0" fmla="*/ 1614694 w 2453328"/>
                <a:gd name="connsiteY0" fmla="*/ 0 h 2421204"/>
                <a:gd name="connsiteX1" fmla="*/ 2843 w 2453328"/>
                <a:gd name="connsiteY1" fmla="*/ 1253569 h 2421204"/>
                <a:gd name="connsiteX2" fmla="*/ 1240224 w 2453328"/>
                <a:gd name="connsiteY2" fmla="*/ 2393178 h 2421204"/>
                <a:gd name="connsiteX3" fmla="*/ 1907758 w 2453328"/>
                <a:gd name="connsiteY3" fmla="*/ 1969895 h 2421204"/>
                <a:gd name="connsiteX4" fmla="*/ 2445042 w 2453328"/>
                <a:gd name="connsiteY4" fmla="*/ 846567 h 2421204"/>
                <a:gd name="connsiteX5" fmla="*/ 2184540 w 2453328"/>
                <a:gd name="connsiteY5" fmla="*/ 227922 h 2421204"/>
                <a:gd name="connsiteX6" fmla="*/ 1533287 w 2453328"/>
                <a:gd name="connsiteY6" fmla="*/ 0 h 242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28" h="2421204">
                  <a:moveTo>
                    <a:pt x="1614694" y="0"/>
                  </a:moveTo>
                  <a:cubicBezTo>
                    <a:pt x="839974" y="427353"/>
                    <a:pt x="65255" y="854706"/>
                    <a:pt x="2843" y="1253569"/>
                  </a:cubicBezTo>
                  <a:cubicBezTo>
                    <a:pt x="-59569" y="1652432"/>
                    <a:pt x="922738" y="2273790"/>
                    <a:pt x="1240224" y="2393178"/>
                  </a:cubicBezTo>
                  <a:cubicBezTo>
                    <a:pt x="1557710" y="2512566"/>
                    <a:pt x="1706955" y="2227663"/>
                    <a:pt x="1907758" y="1969895"/>
                  </a:cubicBezTo>
                  <a:cubicBezTo>
                    <a:pt x="2108561" y="1712127"/>
                    <a:pt x="2398912" y="1136896"/>
                    <a:pt x="2445042" y="846567"/>
                  </a:cubicBezTo>
                  <a:cubicBezTo>
                    <a:pt x="2491172" y="556238"/>
                    <a:pt x="2336499" y="369017"/>
                    <a:pt x="2184540" y="227922"/>
                  </a:cubicBezTo>
                  <a:cubicBezTo>
                    <a:pt x="2032581" y="86827"/>
                    <a:pt x="1533287" y="0"/>
                    <a:pt x="1533287"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1990278" y="5255508"/>
              <a:ext cx="1055097" cy="461665"/>
            </a:xfrm>
            <a:prstGeom prst="rect">
              <a:avLst/>
            </a:prstGeom>
            <a:noFill/>
          </p:spPr>
          <p:txBody>
            <a:bodyPr wrap="none" rtlCol="0">
              <a:spAutoFit/>
            </a:bodyPr>
            <a:lstStyle/>
            <a:p>
              <a:r>
                <a:rPr lang="en-US" sz="2400" dirty="0" smtClean="0">
                  <a:solidFill>
                    <a:srgbClr val="FF0000"/>
                  </a:solidFill>
                </a:rPr>
                <a:t>glycine</a:t>
              </a:r>
              <a:endParaRPr lang="en-US" sz="2400" dirty="0">
                <a:solidFill>
                  <a:srgbClr val="FF0000"/>
                </a:solidFill>
              </a:endParaRPr>
            </a:p>
          </p:txBody>
        </p:sp>
      </p:grpSp>
      <p:sp>
        <p:nvSpPr>
          <p:cNvPr id="43" name="Freeform 42"/>
          <p:cNvSpPr/>
          <p:nvPr/>
        </p:nvSpPr>
        <p:spPr>
          <a:xfrm>
            <a:off x="3682755" y="2506984"/>
            <a:ext cx="1755974" cy="2087158"/>
          </a:xfrm>
          <a:custGeom>
            <a:avLst/>
            <a:gdLst>
              <a:gd name="connsiteX0" fmla="*/ 582953 w 1755974"/>
              <a:gd name="connsiteY0" fmla="*/ 154 h 2087158"/>
              <a:gd name="connsiteX1" fmla="*/ 13106 w 1755974"/>
              <a:gd name="connsiteY1" fmla="*/ 944401 h 2087158"/>
              <a:gd name="connsiteX2" fmla="*/ 306170 w 1755974"/>
              <a:gd name="connsiteY2" fmla="*/ 1986329 h 2087158"/>
              <a:gd name="connsiteX3" fmla="*/ 1624957 w 1755974"/>
              <a:gd name="connsiteY3" fmla="*/ 1921208 h 2087158"/>
              <a:gd name="connsiteX4" fmla="*/ 1592395 w 1755974"/>
              <a:gd name="connsiteY4" fmla="*/ 879281 h 2087158"/>
              <a:gd name="connsiteX5" fmla="*/ 582953 w 1755974"/>
              <a:gd name="connsiteY5" fmla="*/ 154 h 20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74" h="2087158">
                <a:moveTo>
                  <a:pt x="582953" y="154"/>
                </a:moveTo>
                <a:cubicBezTo>
                  <a:pt x="319738" y="11007"/>
                  <a:pt x="59236" y="613372"/>
                  <a:pt x="13106" y="944401"/>
                </a:cubicBezTo>
                <a:cubicBezTo>
                  <a:pt x="-33024" y="1275430"/>
                  <a:pt x="37528" y="1823528"/>
                  <a:pt x="306170" y="1986329"/>
                </a:cubicBezTo>
                <a:cubicBezTo>
                  <a:pt x="574812" y="2149130"/>
                  <a:pt x="1410586" y="2105716"/>
                  <a:pt x="1624957" y="1921208"/>
                </a:cubicBezTo>
                <a:cubicBezTo>
                  <a:pt x="1839328" y="1736700"/>
                  <a:pt x="1763349" y="1204883"/>
                  <a:pt x="1592395" y="879281"/>
                </a:cubicBezTo>
                <a:cubicBezTo>
                  <a:pt x="1421441" y="553679"/>
                  <a:pt x="846168" y="-10699"/>
                  <a:pt x="582953" y="154"/>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683173" y="1839243"/>
            <a:ext cx="1494369" cy="461665"/>
          </a:xfrm>
          <a:prstGeom prst="rect">
            <a:avLst/>
          </a:prstGeom>
          <a:noFill/>
        </p:spPr>
        <p:txBody>
          <a:bodyPr wrap="none" rtlCol="0">
            <a:spAutoFit/>
          </a:bodyPr>
          <a:lstStyle/>
          <a:p>
            <a:r>
              <a:rPr lang="en-US" sz="2400" dirty="0" smtClean="0">
                <a:solidFill>
                  <a:srgbClr val="FF0000"/>
                </a:solidFill>
              </a:rPr>
              <a:t>Active Site</a:t>
            </a:r>
            <a:endParaRPr lang="en-US" sz="2400" dirty="0">
              <a:solidFill>
                <a:srgbClr val="FF0000"/>
              </a:solidFill>
            </a:endParaRPr>
          </a:p>
        </p:txBody>
      </p:sp>
      <p:grpSp>
        <p:nvGrpSpPr>
          <p:cNvPr id="9" name="Group 8"/>
          <p:cNvGrpSpPr/>
          <p:nvPr/>
        </p:nvGrpSpPr>
        <p:grpSpPr>
          <a:xfrm>
            <a:off x="2298190" y="2669815"/>
            <a:ext cx="2040018" cy="1248577"/>
            <a:chOff x="2298190" y="2669815"/>
            <a:chExt cx="2040018" cy="1248577"/>
          </a:xfrm>
        </p:grpSpPr>
        <p:sp>
          <p:nvSpPr>
            <p:cNvPr id="51" name="TextBox 50"/>
            <p:cNvSpPr txBox="1"/>
            <p:nvPr/>
          </p:nvSpPr>
          <p:spPr>
            <a:xfrm>
              <a:off x="2298190" y="2669815"/>
              <a:ext cx="1481445" cy="461665"/>
            </a:xfrm>
            <a:prstGeom prst="rect">
              <a:avLst/>
            </a:prstGeom>
            <a:noFill/>
          </p:spPr>
          <p:txBody>
            <a:bodyPr wrap="none" rtlCol="0">
              <a:spAutoFit/>
            </a:bodyPr>
            <a:lstStyle/>
            <a:p>
              <a:r>
                <a:rPr lang="en-US" sz="2400" dirty="0" smtClean="0">
                  <a:solidFill>
                    <a:srgbClr val="FF0000"/>
                  </a:solidFill>
                </a:rPr>
                <a:t>Extra Stuff</a:t>
              </a:r>
              <a:endParaRPr lang="en-US" sz="2400" dirty="0">
                <a:solidFill>
                  <a:srgbClr val="FF0000"/>
                </a:solidFill>
              </a:endParaRPr>
            </a:p>
          </p:txBody>
        </p:sp>
        <p:cxnSp>
          <p:nvCxnSpPr>
            <p:cNvPr id="53" name="Straight Arrow Connector 52"/>
            <p:cNvCxnSpPr/>
            <p:nvPr/>
          </p:nvCxnSpPr>
          <p:spPr>
            <a:xfrm>
              <a:off x="3215473" y="3131480"/>
              <a:ext cx="1122735" cy="78691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5378592" y="1513055"/>
            <a:ext cx="428094" cy="446438"/>
            <a:chOff x="3682755" y="1417638"/>
            <a:chExt cx="428094" cy="446438"/>
          </a:xfrm>
        </p:grpSpPr>
        <p:sp>
          <p:nvSpPr>
            <p:cNvPr id="56" name="Oval 55"/>
            <p:cNvSpPr/>
            <p:nvPr/>
          </p:nvSpPr>
          <p:spPr>
            <a:xfrm>
              <a:off x="3682755" y="14176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5155" y="15700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987555" y="17224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385516" y="1181146"/>
            <a:ext cx="1455154" cy="969868"/>
            <a:chOff x="2530209" y="1116846"/>
            <a:chExt cx="1455154" cy="969868"/>
          </a:xfrm>
        </p:grpSpPr>
        <p:cxnSp>
          <p:nvCxnSpPr>
            <p:cNvPr id="45" name="Straight Connector 44"/>
            <p:cNvCxnSpPr/>
            <p:nvPr/>
          </p:nvCxnSpPr>
          <p:spPr>
            <a:xfrm flipV="1">
              <a:off x="2532668" y="1417638"/>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685068" y="1752176"/>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530209" y="1752176"/>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422019" y="1417638"/>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flipV="1">
              <a:off x="3557269" y="1116846"/>
              <a:ext cx="428094" cy="446438"/>
              <a:chOff x="3682755" y="1417638"/>
              <a:chExt cx="428094" cy="446438"/>
            </a:xfrm>
          </p:grpSpPr>
          <p:sp>
            <p:nvSpPr>
              <p:cNvPr id="62" name="Oval 61"/>
              <p:cNvSpPr/>
              <p:nvPr/>
            </p:nvSpPr>
            <p:spPr>
              <a:xfrm>
                <a:off x="3682755" y="14176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35155" y="15700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987555" y="17224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5" name="TextBox 64"/>
          <p:cNvSpPr txBox="1"/>
          <p:nvPr/>
        </p:nvSpPr>
        <p:spPr>
          <a:xfrm>
            <a:off x="5298207" y="5245165"/>
            <a:ext cx="2169559" cy="523220"/>
          </a:xfrm>
          <a:prstGeom prst="rect">
            <a:avLst/>
          </a:prstGeom>
          <a:noFill/>
        </p:spPr>
        <p:txBody>
          <a:bodyPr wrap="none" rtlCol="0">
            <a:spAutoFit/>
          </a:bodyPr>
          <a:lstStyle/>
          <a:p>
            <a:r>
              <a:rPr lang="en-US" sz="2800" dirty="0" smtClean="0"/>
              <a:t>Peptide chain</a:t>
            </a:r>
            <a:endParaRPr lang="en-US" sz="2800" dirty="0"/>
          </a:p>
        </p:txBody>
      </p:sp>
      <p:sp>
        <p:nvSpPr>
          <p:cNvPr id="66" name="TextBox 65"/>
          <p:cNvSpPr txBox="1"/>
          <p:nvPr/>
        </p:nvSpPr>
        <p:spPr>
          <a:xfrm>
            <a:off x="6922226" y="1059678"/>
            <a:ext cx="2735624" cy="1384995"/>
          </a:xfrm>
          <a:prstGeom prst="rect">
            <a:avLst/>
          </a:prstGeom>
          <a:noFill/>
        </p:spPr>
        <p:txBody>
          <a:bodyPr wrap="square" rtlCol="0">
            <a:spAutoFit/>
          </a:bodyPr>
          <a:lstStyle/>
          <a:p>
            <a:r>
              <a:rPr lang="en-US" sz="2800" dirty="0" smtClean="0"/>
              <a:t>Substrate no longer fits in active site</a:t>
            </a:r>
            <a:endParaRPr lang="en-US" sz="2800" dirty="0"/>
          </a:p>
        </p:txBody>
      </p:sp>
      <p:sp>
        <p:nvSpPr>
          <p:cNvPr id="67" name="Freeform 66"/>
          <p:cNvSpPr/>
          <p:nvPr/>
        </p:nvSpPr>
        <p:spPr>
          <a:xfrm>
            <a:off x="6366637" y="3359677"/>
            <a:ext cx="566966" cy="1961151"/>
          </a:xfrm>
          <a:custGeom>
            <a:avLst/>
            <a:gdLst>
              <a:gd name="connsiteX0" fmla="*/ 0 w 566966"/>
              <a:gd name="connsiteY0" fmla="*/ 1961151 h 1961151"/>
              <a:gd name="connsiteX1" fmla="*/ 562708 w 566966"/>
              <a:gd name="connsiteY1" fmla="*/ 900200 h 1961151"/>
              <a:gd name="connsiteX2" fmla="*/ 273316 w 566966"/>
              <a:gd name="connsiteY2" fmla="*/ 0 h 1961151"/>
            </a:gdLst>
            <a:ahLst/>
            <a:cxnLst>
              <a:cxn ang="0">
                <a:pos x="connsiteX0" y="connsiteY0"/>
              </a:cxn>
              <a:cxn ang="0">
                <a:pos x="connsiteX1" y="connsiteY1"/>
              </a:cxn>
              <a:cxn ang="0">
                <a:pos x="connsiteX2" y="connsiteY2"/>
              </a:cxn>
            </a:cxnLst>
            <a:rect l="l" t="t" r="r" b="b"/>
            <a:pathLst>
              <a:path w="566966" h="1961151">
                <a:moveTo>
                  <a:pt x="0" y="1961151"/>
                </a:moveTo>
                <a:cubicBezTo>
                  <a:pt x="258577" y="1594104"/>
                  <a:pt x="517155" y="1227058"/>
                  <a:pt x="562708" y="900200"/>
                </a:cubicBezTo>
                <a:cubicBezTo>
                  <a:pt x="608261" y="573342"/>
                  <a:pt x="273316" y="0"/>
                  <a:pt x="273316" y="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TextBox 53"/>
          <p:cNvSpPr txBox="1"/>
          <p:nvPr/>
        </p:nvSpPr>
        <p:spPr>
          <a:xfrm>
            <a:off x="1393870" y="1598249"/>
            <a:ext cx="6564797" cy="4524315"/>
          </a:xfrm>
          <a:prstGeom prst="rect">
            <a:avLst/>
          </a:prstGeom>
          <a:solidFill>
            <a:srgbClr val="FFFA92"/>
          </a:solidFill>
          <a:ln>
            <a:solidFill>
              <a:schemeClr val="tx1"/>
            </a:solidFill>
          </a:ln>
        </p:spPr>
        <p:txBody>
          <a:bodyPr wrap="square" rtlCol="0">
            <a:spAutoFit/>
          </a:bodyPr>
          <a:lstStyle/>
          <a:p>
            <a:endParaRPr lang="en-US" sz="3200" dirty="0" smtClean="0"/>
          </a:p>
          <a:p>
            <a:pPr algn="ctr"/>
            <a:r>
              <a:rPr lang="en-US" sz="3200" dirty="0" smtClean="0"/>
              <a:t>This explains how glyphosate disrupts EPSPS in the </a:t>
            </a:r>
            <a:r>
              <a:rPr lang="en-US" sz="3200" dirty="0" err="1" smtClean="0"/>
              <a:t>shikimate</a:t>
            </a:r>
            <a:r>
              <a:rPr lang="en-US" sz="3200" dirty="0" smtClean="0"/>
              <a:t> pathway: Multiple bacteria and weeds have developed resistance by replacing active site glycine with alanine and this is the basis for GMO Roundup Ready crops</a:t>
            </a:r>
            <a:r>
              <a:rPr lang="en-US" sz="3200" dirty="0" smtClean="0">
                <a:solidFill>
                  <a:srgbClr val="FF0000"/>
                </a:solidFill>
              </a:rPr>
              <a:t>*</a:t>
            </a:r>
          </a:p>
          <a:p>
            <a:endParaRPr lang="en-US" sz="3200" dirty="0"/>
          </a:p>
        </p:txBody>
      </p:sp>
      <p:sp>
        <p:nvSpPr>
          <p:cNvPr id="3" name="TextBox 2"/>
          <p:cNvSpPr txBox="1"/>
          <p:nvPr/>
        </p:nvSpPr>
        <p:spPr>
          <a:xfrm>
            <a:off x="190165" y="6059447"/>
            <a:ext cx="8953835" cy="707886"/>
          </a:xfrm>
          <a:prstGeom prst="rect">
            <a:avLst/>
          </a:prstGeom>
          <a:noFill/>
        </p:spPr>
        <p:txBody>
          <a:bodyPr wrap="square" rtlCol="0">
            <a:spAutoFit/>
          </a:bodyPr>
          <a:lstStyle/>
          <a:p>
            <a:r>
              <a:rPr lang="en-US" sz="2000" dirty="0">
                <a:solidFill>
                  <a:srgbClr val="FF0000"/>
                </a:solidFill>
              </a:rPr>
              <a:t>*</a:t>
            </a:r>
            <a:r>
              <a:rPr lang="en-US" sz="2000" dirty="0"/>
              <a:t>T </a:t>
            </a:r>
            <a:r>
              <a:rPr lang="en-US" sz="2000" dirty="0" err="1"/>
              <a:t>Funke</a:t>
            </a:r>
            <a:r>
              <a:rPr lang="en-US" sz="2000" dirty="0"/>
              <a:t> et al., Molecular basis for the herbicide resistance of Roundup Ready crops.  PNAS 2006;103(35):13010-13015.</a:t>
            </a:r>
          </a:p>
        </p:txBody>
      </p:sp>
    </p:spTree>
    <p:extLst>
      <p:ext uri="{BB962C8B-B14F-4D97-AF65-F5344CB8AC3E}">
        <p14:creationId xmlns:p14="http://schemas.microsoft.com/office/powerpoint/2010/main" val="4974023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7"/>
            <a:ext cx="8229600" cy="1143000"/>
          </a:xfrm>
        </p:spPr>
        <p:txBody>
          <a:bodyPr>
            <a:normAutofit fontScale="90000"/>
          </a:bodyPr>
          <a:lstStyle/>
          <a:p>
            <a:r>
              <a:rPr lang="en-US" b="1" dirty="0" smtClean="0"/>
              <a:t>Inhibition of EPSPS by glyphosate:</a:t>
            </a:r>
            <a:br>
              <a:rPr lang="en-US" b="1" dirty="0" smtClean="0"/>
            </a:br>
            <a:r>
              <a:rPr lang="en-US" b="1" dirty="0" smtClean="0"/>
              <a:t>Resistant E coli mutant</a:t>
            </a:r>
            <a:r>
              <a:rPr lang="en-US" b="1" dirty="0" smtClean="0">
                <a:solidFill>
                  <a:srgbClr val="FF0000"/>
                </a:solidFill>
              </a:rPr>
              <a:t>*</a:t>
            </a:r>
            <a:endParaRPr lang="en-US" b="1" dirty="0">
              <a:solidFill>
                <a:srgbClr val="FF0000"/>
              </a:solidFill>
            </a:endParaRPr>
          </a:p>
        </p:txBody>
      </p:sp>
      <p:pic>
        <p:nvPicPr>
          <p:cNvPr id="4" name="Content Placeholder 3" descr="EPSPS_inhibition_glyphosate.png"/>
          <p:cNvPicPr>
            <a:picLocks noGrp="1" noChangeAspect="1"/>
          </p:cNvPicPr>
          <p:nvPr>
            <p:ph idx="1"/>
          </p:nvPr>
        </p:nvPicPr>
        <p:blipFill>
          <a:blip r:embed="rId2">
            <a:extLst>
              <a:ext uri="{28A0092B-C50C-407E-A947-70E740481C1C}">
                <a14:useLocalDpi xmlns:a14="http://schemas.microsoft.com/office/drawing/2010/main" val="0"/>
              </a:ext>
            </a:extLst>
          </a:blip>
          <a:srcRect l="-16416" r="-16416"/>
          <a:stretch>
            <a:fillRect/>
          </a:stretch>
        </p:blipFill>
        <p:spPr>
          <a:xfrm>
            <a:off x="581444" y="1600200"/>
            <a:ext cx="8229600" cy="4525963"/>
          </a:xfrm>
        </p:spPr>
      </p:pic>
      <p:sp>
        <p:nvSpPr>
          <p:cNvPr id="5" name="TextBox 4"/>
          <p:cNvSpPr txBox="1"/>
          <p:nvPr/>
        </p:nvSpPr>
        <p:spPr>
          <a:xfrm>
            <a:off x="3547851" y="6304031"/>
            <a:ext cx="5398909" cy="369332"/>
          </a:xfrm>
          <a:prstGeom prst="rect">
            <a:avLst/>
          </a:prstGeom>
          <a:noFill/>
        </p:spPr>
        <p:txBody>
          <a:bodyPr wrap="none" rtlCol="0">
            <a:spAutoFit/>
          </a:bodyPr>
          <a:lstStyle/>
          <a:p>
            <a:r>
              <a:rPr lang="en-US" dirty="0" smtClean="0">
                <a:solidFill>
                  <a:srgbClr val="FF0000"/>
                </a:solidFill>
              </a:rPr>
              <a:t>*</a:t>
            </a:r>
            <a:r>
              <a:rPr lang="en-US" dirty="0" smtClean="0"/>
              <a:t>Figure 3, S </a:t>
            </a:r>
            <a:r>
              <a:rPr lang="en-US" dirty="0" err="1" smtClean="0"/>
              <a:t>Eschenburg</a:t>
            </a:r>
            <a:r>
              <a:rPr lang="en-US" dirty="0" smtClean="0"/>
              <a:t> et al. </a:t>
            </a:r>
            <a:r>
              <a:rPr lang="en-US" dirty="0" err="1" smtClean="0"/>
              <a:t>Planta</a:t>
            </a:r>
            <a:r>
              <a:rPr lang="en-US" dirty="0" smtClean="0"/>
              <a:t> 2002;216:129-135.</a:t>
            </a:r>
            <a:endParaRPr lang="en-US" dirty="0"/>
          </a:p>
        </p:txBody>
      </p:sp>
      <p:grpSp>
        <p:nvGrpSpPr>
          <p:cNvPr id="11" name="Group 10"/>
          <p:cNvGrpSpPr/>
          <p:nvPr/>
        </p:nvGrpSpPr>
        <p:grpSpPr>
          <a:xfrm>
            <a:off x="2800750" y="3120097"/>
            <a:ext cx="2044760" cy="1867024"/>
            <a:chOff x="2800750" y="3120097"/>
            <a:chExt cx="2044760" cy="1867024"/>
          </a:xfrm>
        </p:grpSpPr>
        <p:sp>
          <p:nvSpPr>
            <p:cNvPr id="8" name="TextBox 7"/>
            <p:cNvSpPr txBox="1"/>
            <p:nvPr/>
          </p:nvSpPr>
          <p:spPr>
            <a:xfrm>
              <a:off x="2800750" y="4156124"/>
              <a:ext cx="2044760" cy="830997"/>
            </a:xfrm>
            <a:prstGeom prst="rect">
              <a:avLst/>
            </a:prstGeom>
            <a:noFill/>
          </p:spPr>
          <p:txBody>
            <a:bodyPr wrap="square" rtlCol="0">
              <a:spAutoFit/>
            </a:bodyPr>
            <a:lstStyle/>
            <a:p>
              <a:r>
                <a:rPr lang="en-US" sz="2400" dirty="0" smtClean="0"/>
                <a:t>Wild type  with glycine 96</a:t>
              </a:r>
              <a:endParaRPr lang="en-US" sz="2400" dirty="0"/>
            </a:p>
          </p:txBody>
        </p:sp>
        <p:sp>
          <p:nvSpPr>
            <p:cNvPr id="9" name="Freeform 8"/>
            <p:cNvSpPr/>
            <p:nvPr/>
          </p:nvSpPr>
          <p:spPr>
            <a:xfrm>
              <a:off x="3295120" y="3120097"/>
              <a:ext cx="349365" cy="1104459"/>
            </a:xfrm>
            <a:custGeom>
              <a:avLst/>
              <a:gdLst>
                <a:gd name="connsiteX0" fmla="*/ 73268 w 349365"/>
                <a:gd name="connsiteY0" fmla="*/ 1104459 h 1104459"/>
                <a:gd name="connsiteX1" fmla="*/ 18049 w 349365"/>
                <a:gd name="connsiteY1" fmla="*/ 386560 h 1104459"/>
                <a:gd name="connsiteX2" fmla="*/ 349365 w 349365"/>
                <a:gd name="connsiteY2" fmla="*/ 0 h 1104459"/>
              </a:gdLst>
              <a:ahLst/>
              <a:cxnLst>
                <a:cxn ang="0">
                  <a:pos x="connsiteX0" y="connsiteY0"/>
                </a:cxn>
                <a:cxn ang="0">
                  <a:pos x="connsiteX1" y="connsiteY1"/>
                </a:cxn>
                <a:cxn ang="0">
                  <a:pos x="connsiteX2" y="connsiteY2"/>
                </a:cxn>
              </a:cxnLst>
              <a:rect l="l" t="t" r="r" b="b"/>
              <a:pathLst>
                <a:path w="349365" h="1104459">
                  <a:moveTo>
                    <a:pt x="73268" y="1104459"/>
                  </a:moveTo>
                  <a:cubicBezTo>
                    <a:pt x="22650" y="837548"/>
                    <a:pt x="-27967" y="570637"/>
                    <a:pt x="18049" y="386560"/>
                  </a:cubicBezTo>
                  <a:cubicBezTo>
                    <a:pt x="64065" y="202483"/>
                    <a:pt x="349365" y="0"/>
                    <a:pt x="349365" y="0"/>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 name="Group 11"/>
          <p:cNvGrpSpPr/>
          <p:nvPr/>
        </p:nvGrpSpPr>
        <p:grpSpPr>
          <a:xfrm>
            <a:off x="5494338" y="1184701"/>
            <a:ext cx="3452422" cy="2532025"/>
            <a:chOff x="5494338" y="1184701"/>
            <a:chExt cx="3452422" cy="2532025"/>
          </a:xfrm>
        </p:grpSpPr>
        <p:sp>
          <p:nvSpPr>
            <p:cNvPr id="7" name="TextBox 6"/>
            <p:cNvSpPr txBox="1"/>
            <p:nvPr/>
          </p:nvSpPr>
          <p:spPr>
            <a:xfrm>
              <a:off x="5614610" y="1184701"/>
              <a:ext cx="3332150" cy="830997"/>
            </a:xfrm>
            <a:prstGeom prst="rect">
              <a:avLst/>
            </a:prstGeom>
            <a:noFill/>
          </p:spPr>
          <p:txBody>
            <a:bodyPr wrap="square" rtlCol="0">
              <a:spAutoFit/>
            </a:bodyPr>
            <a:lstStyle/>
            <a:p>
              <a:r>
                <a:rPr lang="en-US" sz="2400" dirty="0" smtClean="0"/>
                <a:t>Mutant with alanine substituted for glycine 96</a:t>
              </a:r>
              <a:endParaRPr lang="en-US" sz="2400" dirty="0"/>
            </a:p>
          </p:txBody>
        </p:sp>
        <p:sp>
          <p:nvSpPr>
            <p:cNvPr id="10" name="Freeform 9"/>
            <p:cNvSpPr/>
            <p:nvPr/>
          </p:nvSpPr>
          <p:spPr>
            <a:xfrm>
              <a:off x="5494338" y="2015638"/>
              <a:ext cx="2309802" cy="1701088"/>
            </a:xfrm>
            <a:custGeom>
              <a:avLst/>
              <a:gdLst>
                <a:gd name="connsiteX0" fmla="*/ 2029316 w 2309802"/>
                <a:gd name="connsiteY0" fmla="*/ 0 h 1701088"/>
                <a:gd name="connsiteX1" fmla="*/ 2194974 w 2309802"/>
                <a:gd name="connsiteY1" fmla="*/ 1325350 h 1701088"/>
                <a:gd name="connsiteX2" fmla="*/ 524585 w 2309802"/>
                <a:gd name="connsiteY2" fmla="*/ 1670494 h 1701088"/>
                <a:gd name="connsiteX3" fmla="*/ 0 w 2309802"/>
                <a:gd name="connsiteY3" fmla="*/ 704092 h 1701088"/>
              </a:gdLst>
              <a:ahLst/>
              <a:cxnLst>
                <a:cxn ang="0">
                  <a:pos x="connsiteX0" y="connsiteY0"/>
                </a:cxn>
                <a:cxn ang="0">
                  <a:pos x="connsiteX1" y="connsiteY1"/>
                </a:cxn>
                <a:cxn ang="0">
                  <a:pos x="connsiteX2" y="connsiteY2"/>
                </a:cxn>
                <a:cxn ang="0">
                  <a:pos x="connsiteX3" y="connsiteY3"/>
                </a:cxn>
              </a:cxnLst>
              <a:rect l="l" t="t" r="r" b="b"/>
              <a:pathLst>
                <a:path w="2309802" h="1701088">
                  <a:moveTo>
                    <a:pt x="2029316" y="0"/>
                  </a:moveTo>
                  <a:cubicBezTo>
                    <a:pt x="2237539" y="523467"/>
                    <a:pt x="2445763" y="1046934"/>
                    <a:pt x="2194974" y="1325350"/>
                  </a:cubicBezTo>
                  <a:cubicBezTo>
                    <a:pt x="1944185" y="1603766"/>
                    <a:pt x="890414" y="1774037"/>
                    <a:pt x="524585" y="1670494"/>
                  </a:cubicBezTo>
                  <a:cubicBezTo>
                    <a:pt x="158756" y="1566951"/>
                    <a:pt x="0" y="704092"/>
                    <a:pt x="0" y="704092"/>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3688200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nf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8584" y="666011"/>
            <a:ext cx="3485416" cy="2468557"/>
          </a:xfrm>
          <a:prstGeom prst="rect">
            <a:avLst/>
          </a:prstGeom>
        </p:spPr>
      </p:pic>
      <p:sp>
        <p:nvSpPr>
          <p:cNvPr id="2" name="Title 1"/>
          <p:cNvSpPr>
            <a:spLocks noGrp="1"/>
          </p:cNvSpPr>
          <p:nvPr>
            <p:ph type="title"/>
          </p:nvPr>
        </p:nvSpPr>
        <p:spPr>
          <a:xfrm>
            <a:off x="457200" y="-142624"/>
            <a:ext cx="8229600" cy="1143000"/>
          </a:xfrm>
        </p:spPr>
        <p:txBody>
          <a:bodyPr>
            <a:normAutofit fontScale="90000"/>
          </a:bodyPr>
          <a:lstStyle/>
          <a:p>
            <a:r>
              <a:rPr lang="en-US" b="1" dirty="0" smtClean="0"/>
              <a:t>Quote from Monsanto Study (1989)</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3824913"/>
            <a:ext cx="8229600" cy="2511954"/>
          </a:xfrm>
        </p:spPr>
        <p:txBody>
          <a:bodyPr>
            <a:normAutofit lnSpcReduction="10000"/>
          </a:bodyPr>
          <a:lstStyle/>
          <a:p>
            <a:pPr marL="0" indent="0">
              <a:buNone/>
            </a:pPr>
            <a:r>
              <a:rPr lang="en-US" dirty="0"/>
              <a:t>"Proteinase K hydrolyses proteins to amino acids and small </a:t>
            </a:r>
            <a:r>
              <a:rPr lang="en-US" dirty="0" err="1"/>
              <a:t>oligopeptides</a:t>
            </a:r>
            <a:r>
              <a:rPr lang="en-US" dirty="0"/>
              <a:t>, suggesting that a significant portion of the 14C activity residing in the bluegill sunfish tissue was tightly associated with </a:t>
            </a:r>
            <a:r>
              <a:rPr lang="en-US" dirty="0" smtClean="0"/>
              <a:t>or </a:t>
            </a:r>
            <a:r>
              <a:rPr lang="en-US" i="1" dirty="0">
                <a:solidFill>
                  <a:srgbClr val="FF0000"/>
                </a:solidFill>
              </a:rPr>
              <a:t>incorporated </a:t>
            </a:r>
            <a:r>
              <a:rPr lang="en-US" i="1" dirty="0" smtClean="0">
                <a:solidFill>
                  <a:srgbClr val="FF0000"/>
                </a:solidFill>
              </a:rPr>
              <a:t>into </a:t>
            </a:r>
            <a:r>
              <a:rPr lang="en-US" dirty="0"/>
              <a:t>protein</a:t>
            </a:r>
            <a:r>
              <a:rPr lang="en-US" dirty="0" smtClean="0"/>
              <a:t>.” </a:t>
            </a:r>
            <a:endParaRPr lang="en-US" dirty="0"/>
          </a:p>
        </p:txBody>
      </p:sp>
      <p:sp>
        <p:nvSpPr>
          <p:cNvPr id="4" name="Content Placeholder 2"/>
          <p:cNvSpPr txBox="1">
            <a:spLocks/>
          </p:cNvSpPr>
          <p:nvPr/>
        </p:nvSpPr>
        <p:spPr>
          <a:xfrm>
            <a:off x="0" y="1014488"/>
            <a:ext cx="6486608" cy="275498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Study exposed bluegill sunfish to carbon-14 radiolabelled glyphosate</a:t>
            </a:r>
          </a:p>
          <a:p>
            <a:r>
              <a:rPr lang="en-US" sz="2800" dirty="0" smtClean="0"/>
              <a:t>Measured radiolabel in tissues greatly exceeded measured glyphosate levels</a:t>
            </a:r>
          </a:p>
          <a:p>
            <a:r>
              <a:rPr lang="en-US" sz="2800" dirty="0" smtClean="0"/>
              <a:t>Proteolysis recovered more glyphosate</a:t>
            </a:r>
          </a:p>
          <a:p>
            <a:pPr marL="457200" lvl="1" indent="0">
              <a:buNone/>
            </a:pPr>
            <a:r>
              <a:rPr lang="en-US" sz="2400" dirty="0" smtClean="0"/>
              <a:t>	</a:t>
            </a:r>
            <a:r>
              <a:rPr lang="en-US" sz="2400" dirty="0" smtClean="0">
                <a:solidFill>
                  <a:srgbClr val="FF0000"/>
                </a:solidFill>
              </a:rPr>
              <a:t>20%</a:t>
            </a:r>
            <a:r>
              <a:rPr lang="en-US" sz="2400" dirty="0" smtClean="0">
                <a:solidFill>
                  <a:srgbClr val="FF0000"/>
                </a:solidFill>
                <a:sym typeface="Wingdings"/>
              </a:rPr>
              <a:t> 70%</a:t>
            </a:r>
            <a:endParaRPr lang="en-US" sz="2400" dirty="0" smtClean="0">
              <a:solidFill>
                <a:srgbClr val="FF0000"/>
              </a:solidFill>
            </a:endParaRPr>
          </a:p>
          <a:p>
            <a:endParaRPr lang="en-US" sz="2800" dirty="0" smtClean="0"/>
          </a:p>
          <a:p>
            <a:endParaRPr lang="en-US" sz="2800" dirty="0"/>
          </a:p>
        </p:txBody>
      </p:sp>
      <p:sp>
        <p:nvSpPr>
          <p:cNvPr id="6" name="TextBox 5"/>
          <p:cNvSpPr txBox="1"/>
          <p:nvPr/>
        </p:nvSpPr>
        <p:spPr>
          <a:xfrm>
            <a:off x="1122810" y="6194950"/>
            <a:ext cx="7563990" cy="400110"/>
          </a:xfrm>
          <a:prstGeom prst="rect">
            <a:avLst/>
          </a:prstGeom>
          <a:noFill/>
        </p:spPr>
        <p:txBody>
          <a:bodyPr wrap="none" rtlCol="0">
            <a:spAutoFit/>
          </a:bodyPr>
          <a:lstStyle/>
          <a:p>
            <a:r>
              <a:rPr lang="en-US" sz="2000" dirty="0">
                <a:solidFill>
                  <a:srgbClr val="FF0000"/>
                </a:solidFill>
              </a:rPr>
              <a:t>*</a:t>
            </a:r>
            <a:r>
              <a:rPr lang="en-US" sz="2000" dirty="0"/>
              <a:t>WP Ridley and KA </a:t>
            </a:r>
            <a:r>
              <a:rPr lang="en-US" sz="2000" dirty="0" err="1"/>
              <a:t>Chott</a:t>
            </a:r>
            <a:r>
              <a:rPr lang="en-US" sz="2000" dirty="0"/>
              <a:t>.  Monsanto unpublished study. August, 1989.</a:t>
            </a:r>
          </a:p>
        </p:txBody>
      </p:sp>
    </p:spTree>
    <p:extLst>
      <p:ext uri="{BB962C8B-B14F-4D97-AF65-F5344CB8AC3E}">
        <p14:creationId xmlns:p14="http://schemas.microsoft.com/office/powerpoint/2010/main" val="392887159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5"/>
            <a:ext cx="8229600" cy="1143000"/>
          </a:xfrm>
        </p:spPr>
        <p:txBody>
          <a:bodyPr/>
          <a:lstStyle/>
          <a:p>
            <a:r>
              <a:rPr lang="en-US" b="1" dirty="0" smtClean="0"/>
              <a:t>Some Predicted Consequences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417638"/>
            <a:ext cx="8500533" cy="4834467"/>
          </a:xfrm>
        </p:spPr>
        <p:txBody>
          <a:bodyPr>
            <a:normAutofit fontScale="85000" lnSpcReduction="20000"/>
          </a:bodyPr>
          <a:lstStyle/>
          <a:p>
            <a:r>
              <a:rPr lang="en-US" dirty="0" smtClean="0"/>
              <a:t>Impaired CYP enzymes </a:t>
            </a:r>
            <a:r>
              <a:rPr lang="en-US" dirty="0" smtClean="0">
                <a:sym typeface="Wingdings"/>
              </a:rPr>
              <a:t> low bile acids, low vitamin D, impaired detox capabilities</a:t>
            </a:r>
            <a:endParaRPr lang="en-US" dirty="0" smtClean="0"/>
          </a:p>
          <a:p>
            <a:r>
              <a:rPr lang="en-US" dirty="0" smtClean="0"/>
              <a:t>Neurological diseases (autism, Alzheimer’s, </a:t>
            </a:r>
            <a:r>
              <a:rPr lang="mr-IN" dirty="0" smtClean="0"/>
              <a:t>…</a:t>
            </a:r>
            <a:r>
              <a:rPr lang="en-US" dirty="0" smtClean="0"/>
              <a:t>)</a:t>
            </a:r>
          </a:p>
          <a:p>
            <a:r>
              <a:rPr lang="en-US" dirty="0" smtClean="0"/>
              <a:t>Autoimmune diseases (Celiac disease, MS, </a:t>
            </a:r>
            <a:r>
              <a:rPr lang="mr-IN" dirty="0" smtClean="0"/>
              <a:t>…</a:t>
            </a:r>
            <a:r>
              <a:rPr lang="en-US" dirty="0" smtClean="0"/>
              <a:t>)</a:t>
            </a:r>
          </a:p>
          <a:p>
            <a:r>
              <a:rPr lang="en-US" dirty="0" smtClean="0"/>
              <a:t>Chronic fatigue syndrome (myosin impairment)</a:t>
            </a:r>
          </a:p>
          <a:p>
            <a:r>
              <a:rPr lang="en-US" dirty="0" smtClean="0"/>
              <a:t>Impaired collagen </a:t>
            </a:r>
            <a:r>
              <a:rPr lang="en-US" dirty="0" smtClean="0">
                <a:sym typeface="Wingdings"/>
              </a:rPr>
              <a:t> osteoarthritis</a:t>
            </a:r>
            <a:endParaRPr lang="en-US" dirty="0" smtClean="0"/>
          </a:p>
          <a:p>
            <a:r>
              <a:rPr lang="en-US" dirty="0"/>
              <a:t>F</a:t>
            </a:r>
            <a:r>
              <a:rPr lang="en-US" dirty="0" smtClean="0"/>
              <a:t>atty liver disease</a:t>
            </a:r>
          </a:p>
          <a:p>
            <a:r>
              <a:rPr lang="en-US" dirty="0" smtClean="0"/>
              <a:t>Obesity and adrenal insufficiency</a:t>
            </a:r>
          </a:p>
          <a:p>
            <a:r>
              <a:rPr lang="en-US" dirty="0" smtClean="0"/>
              <a:t>Impaired iron homeostasis and kidney failure</a:t>
            </a:r>
          </a:p>
          <a:p>
            <a:r>
              <a:rPr lang="en-US" dirty="0" smtClean="0"/>
              <a:t>Insulin resistance and diabetes </a:t>
            </a:r>
          </a:p>
          <a:p>
            <a:r>
              <a:rPr lang="en-US" dirty="0" smtClean="0"/>
              <a:t>Cancer</a:t>
            </a:r>
          </a:p>
          <a:p>
            <a:endParaRPr lang="en-US" dirty="0" smtClean="0"/>
          </a:p>
          <a:p>
            <a:endParaRPr lang="en-US" dirty="0"/>
          </a:p>
        </p:txBody>
      </p:sp>
      <p:sp>
        <p:nvSpPr>
          <p:cNvPr id="4" name="TextBox 3"/>
          <p:cNvSpPr txBox="1"/>
          <p:nvPr/>
        </p:nvSpPr>
        <p:spPr>
          <a:xfrm>
            <a:off x="457200" y="6328305"/>
            <a:ext cx="8738816" cy="400110"/>
          </a:xfrm>
          <a:prstGeom prst="rect">
            <a:avLst/>
          </a:prstGeom>
          <a:noFill/>
        </p:spPr>
        <p:txBody>
          <a:bodyPr wrap="none" rtlCol="0">
            <a:spAutoFit/>
          </a:bodyPr>
          <a:lstStyle/>
          <a:p>
            <a:r>
              <a:rPr lang="en-US" sz="2000" dirty="0">
                <a:solidFill>
                  <a:srgbClr val="FF0000"/>
                </a:solidFill>
              </a:rPr>
              <a:t>*</a:t>
            </a:r>
            <a:r>
              <a:rPr lang="en-US" sz="2000" dirty="0" err="1"/>
              <a:t>Samsel</a:t>
            </a:r>
            <a:r>
              <a:rPr lang="en-US" sz="2000" dirty="0"/>
              <a:t> A and  Seneff S. Journal of Biological Physics and Chemistry 2016;16:9-46.</a:t>
            </a:r>
          </a:p>
        </p:txBody>
      </p:sp>
    </p:spTree>
    <p:extLst>
      <p:ext uri="{BB962C8B-B14F-4D97-AF65-F5344CB8AC3E}">
        <p14:creationId xmlns:p14="http://schemas.microsoft.com/office/powerpoint/2010/main" val="8843028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normAutofit fontScale="90000"/>
          </a:bodyPr>
          <a:lstStyle/>
          <a:p>
            <a:r>
              <a:rPr lang="en-US" b="1" dirty="0" smtClean="0"/>
              <a:t>Glyphosate Disrupts </a:t>
            </a:r>
            <a:br>
              <a:rPr lang="en-US" b="1" dirty="0" smtClean="0"/>
            </a:br>
            <a:r>
              <a:rPr lang="en-US" b="1" dirty="0" smtClean="0"/>
              <a:t>Cytochrome P450 (CYP) Enzymes</a:t>
            </a:r>
            <a:r>
              <a:rPr lang="en-US" b="1" dirty="0" smtClean="0">
                <a:solidFill>
                  <a:srgbClr val="FF0000"/>
                </a:solidFill>
              </a:rPr>
              <a:t>*</a:t>
            </a:r>
            <a:endParaRPr lang="en-US" b="1" dirty="0">
              <a:solidFill>
                <a:srgbClr val="FF0000"/>
              </a:solidFill>
            </a:endParaRPr>
          </a:p>
        </p:txBody>
      </p:sp>
      <p:pic>
        <p:nvPicPr>
          <p:cNvPr id="4" name="Content Placeholder 3" descr="CYPs_glycine.png"/>
          <p:cNvPicPr>
            <a:picLocks noGrp="1" noChangeAspect="1"/>
          </p:cNvPicPr>
          <p:nvPr>
            <p:ph idx="1"/>
          </p:nvPr>
        </p:nvPicPr>
        <p:blipFill>
          <a:blip r:embed="rId2">
            <a:extLst>
              <a:ext uri="{28A0092B-C50C-407E-A947-70E740481C1C}">
                <a14:useLocalDpi xmlns:a14="http://schemas.microsoft.com/office/drawing/2010/main" val="0"/>
              </a:ext>
            </a:extLst>
          </a:blip>
          <a:srcRect l="-31415" r="-31415"/>
          <a:stretch>
            <a:fillRect/>
          </a:stretch>
        </p:blipFill>
        <p:spPr>
          <a:xfrm>
            <a:off x="2573866" y="1226609"/>
            <a:ext cx="8229600" cy="4525963"/>
          </a:xfrm>
        </p:spPr>
      </p:pic>
      <p:sp>
        <p:nvSpPr>
          <p:cNvPr id="5" name="Content Placeholder 2"/>
          <p:cNvSpPr txBox="1">
            <a:spLocks/>
          </p:cNvSpPr>
          <p:nvPr/>
        </p:nvSpPr>
        <p:spPr>
          <a:xfrm>
            <a:off x="101600" y="1434574"/>
            <a:ext cx="4097867" cy="476673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Glyphosate has been shown to severely suppress CYP enzymes in rat liver</a:t>
            </a:r>
          </a:p>
          <a:p>
            <a:r>
              <a:rPr lang="en-US" dirty="0" smtClean="0"/>
              <a:t>CYP enzymes have a unique FXX</a:t>
            </a:r>
            <a:r>
              <a:rPr lang="en-US" dirty="0" smtClean="0">
                <a:solidFill>
                  <a:srgbClr val="FF0000"/>
                </a:solidFill>
              </a:rPr>
              <a:t>G</a:t>
            </a:r>
            <a:r>
              <a:rPr lang="en-US" dirty="0" smtClean="0"/>
              <a:t>XRXCX</a:t>
            </a:r>
            <a:r>
              <a:rPr lang="en-US" dirty="0" smtClean="0">
                <a:solidFill>
                  <a:srgbClr val="FF0000"/>
                </a:solidFill>
              </a:rPr>
              <a:t>G</a:t>
            </a:r>
            <a:r>
              <a:rPr lang="en-US" dirty="0" smtClean="0"/>
              <a:t> motif with two and sometimes three critical glycine residues</a:t>
            </a:r>
            <a:r>
              <a:rPr lang="en-US" dirty="0" smtClean="0">
                <a:solidFill>
                  <a:srgbClr val="FF0000"/>
                </a:solidFill>
              </a:rPr>
              <a:t>**   </a:t>
            </a:r>
            <a:endParaRPr lang="en-US" dirty="0">
              <a:solidFill>
                <a:srgbClr val="FF0000"/>
              </a:solidFill>
            </a:endParaRPr>
          </a:p>
        </p:txBody>
      </p:sp>
      <p:grpSp>
        <p:nvGrpSpPr>
          <p:cNvPr id="16" name="Group 15"/>
          <p:cNvGrpSpPr/>
          <p:nvPr/>
        </p:nvGrpSpPr>
        <p:grpSpPr>
          <a:xfrm>
            <a:off x="4838700" y="5513387"/>
            <a:ext cx="3917950" cy="450850"/>
            <a:chOff x="4838700" y="5513387"/>
            <a:chExt cx="3917950" cy="450850"/>
          </a:xfrm>
        </p:grpSpPr>
        <p:cxnSp>
          <p:nvCxnSpPr>
            <p:cNvPr id="7" name="Straight Arrow Connector 6"/>
            <p:cNvCxnSpPr/>
            <p:nvPr/>
          </p:nvCxnSpPr>
          <p:spPr>
            <a:xfrm flipV="1">
              <a:off x="48387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50800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7023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6929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321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7956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1470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87566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2499533" y="6078009"/>
            <a:ext cx="6257117" cy="1015663"/>
          </a:xfrm>
          <a:prstGeom prst="rect">
            <a:avLst/>
          </a:prstGeom>
          <a:noFill/>
        </p:spPr>
        <p:txBody>
          <a:bodyPr wrap="none" rtlCol="0">
            <a:spAutoFit/>
          </a:bodyPr>
          <a:lstStyle/>
          <a:p>
            <a:pPr algn="r"/>
            <a:r>
              <a:rPr lang="en-US" sz="2000" dirty="0">
                <a:solidFill>
                  <a:srgbClr val="FF0000"/>
                </a:solidFill>
              </a:rPr>
              <a:t>*</a:t>
            </a:r>
            <a:r>
              <a:rPr lang="en-US" sz="2000" dirty="0"/>
              <a:t>A </a:t>
            </a:r>
            <a:r>
              <a:rPr lang="en-US" sz="2000" dirty="0" err="1"/>
              <a:t>Samsel</a:t>
            </a:r>
            <a:r>
              <a:rPr lang="en-US" sz="2000" dirty="0"/>
              <a:t> and S Seneff. Entropy 2013; 15: 1416-1463.</a:t>
            </a:r>
          </a:p>
          <a:p>
            <a:pPr algn="r"/>
            <a:r>
              <a:rPr lang="en-US" sz="2000" dirty="0">
                <a:solidFill>
                  <a:srgbClr val="FF0000"/>
                </a:solidFill>
              </a:rPr>
              <a:t>**</a:t>
            </a:r>
            <a:r>
              <a:rPr lang="en-US" sz="2000" dirty="0"/>
              <a:t>K Syed and SS </a:t>
            </a:r>
            <a:r>
              <a:rPr lang="en-US" sz="2000" dirty="0" err="1"/>
              <a:t>Mashele</a:t>
            </a:r>
            <a:r>
              <a:rPr lang="en-US" sz="2000" dirty="0"/>
              <a:t>. PLOS ONE 2014; 9(4):| e95616.</a:t>
            </a:r>
          </a:p>
          <a:p>
            <a:pPr algn="r"/>
            <a:endParaRPr lang="en-US" sz="2000" dirty="0"/>
          </a:p>
        </p:txBody>
      </p:sp>
    </p:spTree>
    <p:extLst>
      <p:ext uri="{BB962C8B-B14F-4D97-AF65-F5344CB8AC3E}">
        <p14:creationId xmlns:p14="http://schemas.microsoft.com/office/powerpoint/2010/main" val="2647489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normAutofit fontScale="90000"/>
          </a:bodyPr>
          <a:lstStyle/>
          <a:p>
            <a:r>
              <a:rPr lang="en-US" b="1" dirty="0" smtClean="0"/>
              <a:t>Glyphosate Disrupts </a:t>
            </a:r>
            <a:br>
              <a:rPr lang="en-US" b="1" dirty="0" smtClean="0"/>
            </a:br>
            <a:r>
              <a:rPr lang="en-US" b="1" dirty="0" smtClean="0"/>
              <a:t>Cytochrome P450 (CYP) Enzymes</a:t>
            </a:r>
            <a:r>
              <a:rPr lang="en-US" b="1" dirty="0" smtClean="0">
                <a:solidFill>
                  <a:srgbClr val="FF0000"/>
                </a:solidFill>
              </a:rPr>
              <a:t>*</a:t>
            </a:r>
            <a:endParaRPr lang="en-US" b="1" dirty="0">
              <a:solidFill>
                <a:srgbClr val="FF0000"/>
              </a:solidFill>
            </a:endParaRPr>
          </a:p>
        </p:txBody>
      </p:sp>
      <p:pic>
        <p:nvPicPr>
          <p:cNvPr id="4" name="Content Placeholder 3" descr="CYPs_glycine.png"/>
          <p:cNvPicPr>
            <a:picLocks noGrp="1" noChangeAspect="1"/>
          </p:cNvPicPr>
          <p:nvPr>
            <p:ph idx="1"/>
          </p:nvPr>
        </p:nvPicPr>
        <p:blipFill>
          <a:blip r:embed="rId2">
            <a:extLst>
              <a:ext uri="{28A0092B-C50C-407E-A947-70E740481C1C}">
                <a14:useLocalDpi xmlns:a14="http://schemas.microsoft.com/office/drawing/2010/main" val="0"/>
              </a:ext>
            </a:extLst>
          </a:blip>
          <a:srcRect l="-31415" r="-31415"/>
          <a:stretch>
            <a:fillRect/>
          </a:stretch>
        </p:blipFill>
        <p:spPr>
          <a:xfrm>
            <a:off x="2573866" y="1226609"/>
            <a:ext cx="8229600" cy="4525963"/>
          </a:xfrm>
        </p:spPr>
      </p:pic>
      <p:sp>
        <p:nvSpPr>
          <p:cNvPr id="5" name="Content Placeholder 2"/>
          <p:cNvSpPr txBox="1">
            <a:spLocks/>
          </p:cNvSpPr>
          <p:nvPr/>
        </p:nvSpPr>
        <p:spPr>
          <a:xfrm>
            <a:off x="101600" y="1434574"/>
            <a:ext cx="4097867" cy="476673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Glyphosate has been shown to severely suppress CYP enzymes in rat liver</a:t>
            </a:r>
          </a:p>
          <a:p>
            <a:r>
              <a:rPr lang="en-US" dirty="0" smtClean="0"/>
              <a:t>CYP enzymes have a unique FXX</a:t>
            </a:r>
            <a:r>
              <a:rPr lang="en-US" dirty="0" smtClean="0">
                <a:solidFill>
                  <a:srgbClr val="FF0000"/>
                </a:solidFill>
              </a:rPr>
              <a:t>G</a:t>
            </a:r>
            <a:r>
              <a:rPr lang="en-US" dirty="0" smtClean="0"/>
              <a:t>XRXCX</a:t>
            </a:r>
            <a:r>
              <a:rPr lang="en-US" dirty="0" smtClean="0">
                <a:solidFill>
                  <a:srgbClr val="FF0000"/>
                </a:solidFill>
              </a:rPr>
              <a:t>G</a:t>
            </a:r>
            <a:r>
              <a:rPr lang="en-US" dirty="0" smtClean="0"/>
              <a:t> motif with two and sometimes three critical glycine residues</a:t>
            </a:r>
            <a:r>
              <a:rPr lang="en-US" dirty="0" smtClean="0">
                <a:solidFill>
                  <a:srgbClr val="FF0000"/>
                </a:solidFill>
              </a:rPr>
              <a:t>**   </a:t>
            </a:r>
            <a:endParaRPr lang="en-US" dirty="0">
              <a:solidFill>
                <a:srgbClr val="FF0000"/>
              </a:solidFill>
            </a:endParaRPr>
          </a:p>
        </p:txBody>
      </p:sp>
      <p:grpSp>
        <p:nvGrpSpPr>
          <p:cNvPr id="16" name="Group 15"/>
          <p:cNvGrpSpPr/>
          <p:nvPr/>
        </p:nvGrpSpPr>
        <p:grpSpPr>
          <a:xfrm>
            <a:off x="4838700" y="5513387"/>
            <a:ext cx="3917950" cy="450850"/>
            <a:chOff x="4838700" y="5513387"/>
            <a:chExt cx="3917950" cy="450850"/>
          </a:xfrm>
        </p:grpSpPr>
        <p:cxnSp>
          <p:nvCxnSpPr>
            <p:cNvPr id="7" name="Straight Arrow Connector 6"/>
            <p:cNvCxnSpPr/>
            <p:nvPr/>
          </p:nvCxnSpPr>
          <p:spPr>
            <a:xfrm flipV="1">
              <a:off x="48387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50800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7023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6929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321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7956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1470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87566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2499533" y="6078009"/>
            <a:ext cx="6257117" cy="1015663"/>
          </a:xfrm>
          <a:prstGeom prst="rect">
            <a:avLst/>
          </a:prstGeom>
          <a:noFill/>
        </p:spPr>
        <p:txBody>
          <a:bodyPr wrap="none" rtlCol="0">
            <a:spAutoFit/>
          </a:bodyPr>
          <a:lstStyle/>
          <a:p>
            <a:pPr algn="r"/>
            <a:r>
              <a:rPr lang="en-US" sz="2000" dirty="0">
                <a:solidFill>
                  <a:srgbClr val="FF0000"/>
                </a:solidFill>
              </a:rPr>
              <a:t>*</a:t>
            </a:r>
            <a:r>
              <a:rPr lang="en-US" sz="2000" dirty="0"/>
              <a:t>A </a:t>
            </a:r>
            <a:r>
              <a:rPr lang="en-US" sz="2000" dirty="0" err="1"/>
              <a:t>Samsel</a:t>
            </a:r>
            <a:r>
              <a:rPr lang="en-US" sz="2000" dirty="0"/>
              <a:t> and S Seneff. Entropy 2013; 15: 1416-1463.</a:t>
            </a:r>
          </a:p>
          <a:p>
            <a:pPr algn="r"/>
            <a:r>
              <a:rPr lang="en-US" sz="2000" dirty="0">
                <a:solidFill>
                  <a:srgbClr val="FF0000"/>
                </a:solidFill>
              </a:rPr>
              <a:t>**</a:t>
            </a:r>
            <a:r>
              <a:rPr lang="en-US" sz="2000" dirty="0"/>
              <a:t>K Syed and SS </a:t>
            </a:r>
            <a:r>
              <a:rPr lang="en-US" sz="2000" dirty="0" err="1"/>
              <a:t>Mashele</a:t>
            </a:r>
            <a:r>
              <a:rPr lang="en-US" sz="2000" dirty="0"/>
              <a:t>. PLOS ONE 2014; 9(4):| e95616.</a:t>
            </a:r>
          </a:p>
          <a:p>
            <a:pPr algn="r"/>
            <a:endParaRPr lang="en-US" sz="2000" dirty="0"/>
          </a:p>
        </p:txBody>
      </p:sp>
      <p:sp>
        <p:nvSpPr>
          <p:cNvPr id="17" name="TextBox 16"/>
          <p:cNvSpPr txBox="1"/>
          <p:nvPr/>
        </p:nvSpPr>
        <p:spPr>
          <a:xfrm>
            <a:off x="1393870" y="1598249"/>
            <a:ext cx="6564797" cy="3539430"/>
          </a:xfrm>
          <a:prstGeom prst="rect">
            <a:avLst/>
          </a:prstGeom>
          <a:solidFill>
            <a:srgbClr val="FFFA92"/>
          </a:solidFill>
          <a:ln>
            <a:solidFill>
              <a:schemeClr val="tx1"/>
            </a:solidFill>
          </a:ln>
        </p:spPr>
        <p:txBody>
          <a:bodyPr wrap="square" rtlCol="0">
            <a:spAutoFit/>
          </a:bodyPr>
          <a:lstStyle/>
          <a:p>
            <a:pPr algn="ctr"/>
            <a:endParaRPr lang="en-US" sz="3200" dirty="0" smtClean="0"/>
          </a:p>
          <a:p>
            <a:pPr algn="ctr"/>
            <a:r>
              <a:rPr lang="en-US" sz="3200" dirty="0" smtClean="0"/>
              <a:t>CYP enzymes have many roles: producing bile acids, activating vitamin D, synthesizing estrogen, metabolizing vitamin A, 			detoxifying toxic chemicals</a:t>
            </a:r>
          </a:p>
          <a:p>
            <a:pPr algn="ctr"/>
            <a:endParaRPr lang="en-US" sz="3200" dirty="0"/>
          </a:p>
        </p:txBody>
      </p:sp>
    </p:spTree>
    <p:extLst>
      <p:ext uri="{BB962C8B-B14F-4D97-AF65-F5344CB8AC3E}">
        <p14:creationId xmlns:p14="http://schemas.microsoft.com/office/powerpoint/2010/main" val="96178142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28" y="0"/>
            <a:ext cx="8686800" cy="1143000"/>
          </a:xfrm>
        </p:spPr>
        <p:txBody>
          <a:bodyPr>
            <a:normAutofit fontScale="90000"/>
          </a:bodyPr>
          <a:lstStyle/>
          <a:p>
            <a:r>
              <a:rPr lang="en-US" b="1" dirty="0" smtClean="0"/>
              <a:t>Inhibition of Cytochrome P450 Enzymes (CYPs) by Various Pesticides</a:t>
            </a:r>
            <a:r>
              <a:rPr lang="en-US" b="1" dirty="0" smtClean="0">
                <a:solidFill>
                  <a:srgbClr val="FF0000"/>
                </a:solidFill>
              </a:rPr>
              <a:t>*</a:t>
            </a:r>
            <a:endParaRPr lang="en-US" b="1" dirty="0">
              <a:solidFill>
                <a:srgbClr val="FF0000"/>
              </a:solidFill>
            </a:endParaRPr>
          </a:p>
        </p:txBody>
      </p:sp>
      <p:pic>
        <p:nvPicPr>
          <p:cNvPr id="4" name="Content Placeholder 3" descr="glypohsate_inhibits_cyps.png"/>
          <p:cNvPicPr>
            <a:picLocks noGrp="1" noChangeAspect="1"/>
          </p:cNvPicPr>
          <p:nvPr>
            <p:ph idx="1"/>
          </p:nvPr>
        </p:nvPicPr>
        <p:blipFill>
          <a:blip r:embed="rId3">
            <a:extLst>
              <a:ext uri="{28A0092B-C50C-407E-A947-70E740481C1C}">
                <a14:useLocalDpi xmlns:a14="http://schemas.microsoft.com/office/drawing/2010/main" val="0"/>
              </a:ext>
            </a:extLst>
          </a:blip>
          <a:srcRect l="-48625" r="-48625"/>
          <a:stretch>
            <a:fillRect/>
          </a:stretch>
        </p:blipFill>
        <p:spPr>
          <a:xfrm>
            <a:off x="-2023536" y="1248308"/>
            <a:ext cx="9969236" cy="5482696"/>
          </a:xfrm>
        </p:spPr>
      </p:pic>
      <p:sp>
        <p:nvSpPr>
          <p:cNvPr id="5" name="TextBox 4"/>
          <p:cNvSpPr txBox="1"/>
          <p:nvPr/>
        </p:nvSpPr>
        <p:spPr>
          <a:xfrm>
            <a:off x="5655732" y="2810933"/>
            <a:ext cx="2624667" cy="1815882"/>
          </a:xfrm>
          <a:prstGeom prst="rect">
            <a:avLst/>
          </a:prstGeom>
          <a:noFill/>
        </p:spPr>
        <p:txBody>
          <a:bodyPr wrap="square" rtlCol="0">
            <a:spAutoFit/>
          </a:bodyPr>
          <a:lstStyle/>
          <a:p>
            <a:r>
              <a:rPr lang="en-US" sz="2800" dirty="0" smtClean="0"/>
              <a:t>Study in rats on 2,4-D, </a:t>
            </a:r>
            <a:r>
              <a:rPr lang="en-US" sz="2800" dirty="0" err="1" smtClean="0"/>
              <a:t>clofibrate</a:t>
            </a:r>
            <a:r>
              <a:rPr lang="en-US" sz="2800" dirty="0" smtClean="0"/>
              <a:t>, MCPA, and glyphosate</a:t>
            </a:r>
            <a:endParaRPr lang="en-US" sz="2800" dirty="0"/>
          </a:p>
        </p:txBody>
      </p:sp>
      <p:sp>
        <p:nvSpPr>
          <p:cNvPr id="6" name="Freeform 5"/>
          <p:cNvSpPr/>
          <p:nvPr/>
        </p:nvSpPr>
        <p:spPr>
          <a:xfrm>
            <a:off x="2268955" y="3420538"/>
            <a:ext cx="914578" cy="3169885"/>
          </a:xfrm>
          <a:custGeom>
            <a:avLst/>
            <a:gdLst>
              <a:gd name="connsiteX0" fmla="*/ 355712 w 914578"/>
              <a:gd name="connsiteY0" fmla="*/ 67734 h 3169885"/>
              <a:gd name="connsiteX1" fmla="*/ 112 w 914578"/>
              <a:gd name="connsiteY1" fmla="*/ 812800 h 3169885"/>
              <a:gd name="connsiteX2" fmla="*/ 321845 w 914578"/>
              <a:gd name="connsiteY2" fmla="*/ 2794000 h 3169885"/>
              <a:gd name="connsiteX3" fmla="*/ 711312 w 914578"/>
              <a:gd name="connsiteY3" fmla="*/ 3098800 h 3169885"/>
              <a:gd name="connsiteX4" fmla="*/ 914512 w 914578"/>
              <a:gd name="connsiteY4" fmla="*/ 1913467 h 3169885"/>
              <a:gd name="connsiteX5" fmla="*/ 728245 w 914578"/>
              <a:gd name="connsiteY5" fmla="*/ 508000 h 3169885"/>
              <a:gd name="connsiteX6" fmla="*/ 304912 w 914578"/>
              <a:gd name="connsiteY6" fmla="*/ 0 h 3169885"/>
              <a:gd name="connsiteX7" fmla="*/ 304912 w 914578"/>
              <a:gd name="connsiteY7" fmla="*/ 0 h 31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578" h="3169885">
                <a:moveTo>
                  <a:pt x="355712" y="67734"/>
                </a:moveTo>
                <a:cubicBezTo>
                  <a:pt x="180734" y="213078"/>
                  <a:pt x="5756" y="358422"/>
                  <a:pt x="112" y="812800"/>
                </a:cubicBezTo>
                <a:cubicBezTo>
                  <a:pt x="-5533" y="1267178"/>
                  <a:pt x="203312" y="2413000"/>
                  <a:pt x="321845" y="2794000"/>
                </a:cubicBezTo>
                <a:cubicBezTo>
                  <a:pt x="440378" y="3175000"/>
                  <a:pt x="612534" y="3245555"/>
                  <a:pt x="711312" y="3098800"/>
                </a:cubicBezTo>
                <a:cubicBezTo>
                  <a:pt x="810090" y="2952045"/>
                  <a:pt x="911690" y="2345267"/>
                  <a:pt x="914512" y="1913467"/>
                </a:cubicBezTo>
                <a:cubicBezTo>
                  <a:pt x="917334" y="1481667"/>
                  <a:pt x="829845" y="826911"/>
                  <a:pt x="728245" y="508000"/>
                </a:cubicBezTo>
                <a:cubicBezTo>
                  <a:pt x="626645" y="189089"/>
                  <a:pt x="304912" y="0"/>
                  <a:pt x="304912" y="0"/>
                </a:cubicBezTo>
                <a:lnTo>
                  <a:pt x="304912" y="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4944532" y="5645465"/>
            <a:ext cx="3911600" cy="707886"/>
          </a:xfrm>
          <a:prstGeom prst="rect">
            <a:avLst/>
          </a:prstGeom>
          <a:noFill/>
        </p:spPr>
        <p:txBody>
          <a:bodyPr wrap="square" rtlCol="0">
            <a:spAutoFit/>
          </a:bodyPr>
          <a:lstStyle/>
          <a:p>
            <a:r>
              <a:rPr lang="en-US" sz="2000" dirty="0" smtClean="0">
                <a:solidFill>
                  <a:srgbClr val="FF0000"/>
                </a:solidFill>
              </a:rPr>
              <a:t>*</a:t>
            </a:r>
            <a:r>
              <a:rPr lang="en-US" sz="2000" dirty="0" smtClean="0"/>
              <a:t>E </a:t>
            </a:r>
            <a:r>
              <a:rPr lang="en-US" sz="2000" dirty="0" err="1" smtClean="0"/>
              <a:t>Hetanen</a:t>
            </a:r>
            <a:r>
              <a:rPr lang="en-US" sz="2000" dirty="0" smtClean="0"/>
              <a:t> et al., </a:t>
            </a:r>
            <a:r>
              <a:rPr lang="en-US" sz="2000" dirty="0" err="1" smtClean="0"/>
              <a:t>Acta</a:t>
            </a:r>
            <a:r>
              <a:rPr lang="en-US" sz="2000" dirty="0"/>
              <a:t> </a:t>
            </a:r>
            <a:r>
              <a:rPr lang="en-US" sz="2000" dirty="0" err="1" smtClean="0"/>
              <a:t>Ph</a:t>
            </a:r>
            <a:r>
              <a:rPr lang="fr-FR" sz="2000" b="1" dirty="0" err="1" smtClean="0"/>
              <a:t>armacol</a:t>
            </a:r>
            <a:r>
              <a:rPr lang="fr-FR" sz="2000" b="1" dirty="0"/>
              <a:t>. </a:t>
            </a:r>
            <a:r>
              <a:rPr lang="en-US" sz="2000" b="1" dirty="0" smtClean="0"/>
              <a:t>E</a:t>
            </a:r>
            <a:r>
              <a:rPr lang="fr-FR" sz="2000" b="1" dirty="0" err="1" smtClean="0"/>
              <a:t>t</a:t>
            </a:r>
            <a:r>
              <a:rPr lang="fr-FR" sz="2000" b="1" dirty="0" smtClean="0"/>
              <a:t> </a:t>
            </a:r>
            <a:r>
              <a:rPr lang="fr-FR" sz="2000" b="1" dirty="0" err="1"/>
              <a:t>T</a:t>
            </a:r>
            <a:r>
              <a:rPr lang="fr-FR" sz="2000" b="1" dirty="0" err="1" smtClean="0"/>
              <a:t>oxicol</a:t>
            </a:r>
            <a:r>
              <a:rPr lang="fr-FR" sz="2000" b="1" dirty="0" smtClean="0"/>
              <a:t>. </a:t>
            </a:r>
            <a:r>
              <a:rPr lang="fr-FR" sz="2000" dirty="0" smtClean="0"/>
              <a:t>1983, </a:t>
            </a:r>
            <a:r>
              <a:rPr lang="fr-FR" sz="2000" b="1" dirty="0" smtClean="0"/>
              <a:t>53, </a:t>
            </a:r>
            <a:r>
              <a:rPr lang="fr-FR" sz="2000" dirty="0" smtClean="0"/>
              <a:t>103-1 12. </a:t>
            </a:r>
          </a:p>
        </p:txBody>
      </p:sp>
    </p:spTree>
    <p:extLst>
      <p:ext uri="{BB962C8B-B14F-4D97-AF65-F5344CB8AC3E}">
        <p14:creationId xmlns:p14="http://schemas.microsoft.com/office/powerpoint/2010/main" val="3478825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549941" cy="1550269"/>
          </a:xfrm>
        </p:spPr>
        <p:txBody>
          <a:bodyPr>
            <a:normAutofit fontScale="90000"/>
          </a:bodyPr>
          <a:lstStyle/>
          <a:p>
            <a:r>
              <a:rPr lang="en-US" b="1" dirty="0" smtClean="0"/>
              <a:t>Glyphosate Exposure During Pregnancy Leads to Shortened Gestation Length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0" y="1550269"/>
            <a:ext cx="9143999" cy="4525963"/>
          </a:xfrm>
        </p:spPr>
        <p:txBody>
          <a:bodyPr>
            <a:normAutofit fontScale="92500" lnSpcReduction="10000"/>
          </a:bodyPr>
          <a:lstStyle/>
          <a:p>
            <a:r>
              <a:rPr lang="en-US" dirty="0" smtClean="0"/>
              <a:t>Population study in Indiana</a:t>
            </a:r>
          </a:p>
          <a:p>
            <a:pPr lvl="1"/>
            <a:r>
              <a:rPr lang="en-US" dirty="0" smtClean="0"/>
              <a:t>Measured glyphosate levels in urine</a:t>
            </a:r>
          </a:p>
          <a:p>
            <a:pPr lvl="1"/>
            <a:r>
              <a:rPr lang="en-US" dirty="0" smtClean="0"/>
              <a:t>93% of 71 women had detectable urinary glyphosate</a:t>
            </a:r>
          </a:p>
          <a:p>
            <a:pPr lvl="1"/>
            <a:r>
              <a:rPr lang="en-US" dirty="0" smtClean="0"/>
              <a:t>Higher levels associated with rural areas</a:t>
            </a:r>
          </a:p>
          <a:p>
            <a:r>
              <a:rPr lang="en-US" dirty="0" smtClean="0"/>
              <a:t>Higher urinary glyphosate correlated with shorter gestation  (p = 0.02)</a:t>
            </a:r>
          </a:p>
          <a:p>
            <a:r>
              <a:rPr lang="en-US" dirty="0" smtClean="0"/>
              <a:t>Hypothesized hormonal disruptions: </a:t>
            </a:r>
          </a:p>
          <a:p>
            <a:pPr lvl="1"/>
            <a:r>
              <a:rPr lang="en-US" dirty="0" smtClean="0"/>
              <a:t>Aromatase suppression (CYP enzyme) causes estrogen deficiency</a:t>
            </a:r>
          </a:p>
          <a:p>
            <a:pPr lvl="1"/>
            <a:r>
              <a:rPr lang="en-US" dirty="0" smtClean="0"/>
              <a:t>Defective CYPs prevent retinoic acid clearance</a:t>
            </a:r>
          </a:p>
          <a:p>
            <a:endParaRPr lang="en-US" dirty="0"/>
          </a:p>
        </p:txBody>
      </p:sp>
      <p:sp>
        <p:nvSpPr>
          <p:cNvPr id="4" name="TextBox 3"/>
          <p:cNvSpPr txBox="1"/>
          <p:nvPr/>
        </p:nvSpPr>
        <p:spPr>
          <a:xfrm>
            <a:off x="2802870" y="6438271"/>
            <a:ext cx="4850794" cy="646331"/>
          </a:xfrm>
          <a:prstGeom prst="rect">
            <a:avLst/>
          </a:prstGeom>
          <a:noFill/>
        </p:spPr>
        <p:txBody>
          <a:bodyPr wrap="none" rtlCol="0">
            <a:spAutoFit/>
          </a:bodyPr>
          <a:lstStyle/>
          <a:p>
            <a:r>
              <a:rPr lang="en-US" dirty="0" smtClean="0">
                <a:solidFill>
                  <a:srgbClr val="FF0000"/>
                </a:solidFill>
              </a:rPr>
              <a:t>*</a:t>
            </a:r>
            <a:r>
              <a:rPr lang="en-US" dirty="0" smtClean="0"/>
              <a:t>S </a:t>
            </a:r>
            <a:r>
              <a:rPr lang="en-US" dirty="0" err="1" smtClean="0"/>
              <a:t>Parvez</a:t>
            </a:r>
            <a:r>
              <a:rPr lang="en-US" dirty="0" smtClean="0"/>
              <a:t> </a:t>
            </a:r>
            <a:r>
              <a:rPr lang="en-US" dirty="0"/>
              <a:t>et al. </a:t>
            </a:r>
            <a:r>
              <a:rPr lang="en-US" i="1" dirty="0"/>
              <a:t>Environmental </a:t>
            </a:r>
            <a:r>
              <a:rPr lang="en-US" i="1" dirty="0" smtClean="0"/>
              <a:t>Health </a:t>
            </a:r>
            <a:r>
              <a:rPr lang="is-IS" dirty="0" smtClean="0"/>
              <a:t>2018; </a:t>
            </a:r>
            <a:r>
              <a:rPr lang="is-IS" b="1" dirty="0" smtClean="0"/>
              <a:t>17</a:t>
            </a:r>
            <a:r>
              <a:rPr lang="is-IS" dirty="0"/>
              <a:t>:23</a:t>
            </a:r>
            <a:r>
              <a:rPr lang="en-US" dirty="0" smtClean="0"/>
              <a:t> </a:t>
            </a:r>
            <a:endParaRPr lang="en-US" dirty="0"/>
          </a:p>
          <a:p>
            <a:endParaRPr lang="en-US" dirty="0"/>
          </a:p>
        </p:txBody>
      </p:sp>
    </p:spTree>
    <p:extLst>
      <p:ext uri="{BB962C8B-B14F-4D97-AF65-F5344CB8AC3E}">
        <p14:creationId xmlns:p14="http://schemas.microsoft.com/office/powerpoint/2010/main" val="22921112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MF_meter_ball_and_stick_periodic_table.jpeg"/>
          <p:cNvPicPr>
            <a:picLocks noGrp="1" noChangeAspect="1"/>
          </p:cNvPicPr>
          <p:nvPr>
            <p:ph idx="1"/>
          </p:nvPr>
        </p:nvPicPr>
        <p:blipFill>
          <a:blip r:embed="rId2">
            <a:extLst>
              <a:ext uri="{28A0092B-C50C-407E-A947-70E740481C1C}">
                <a14:useLocalDpi xmlns:a14="http://schemas.microsoft.com/office/drawing/2010/main" val="0"/>
              </a:ext>
            </a:extLst>
          </a:blip>
          <a:srcRect l="-71221" r="-71221"/>
          <a:stretch>
            <a:fillRect/>
          </a:stretch>
        </p:blipFill>
        <p:spPr>
          <a:xfrm>
            <a:off x="-1727198" y="2299759"/>
            <a:ext cx="8229600" cy="4525963"/>
          </a:xfrm>
        </p:spPr>
      </p:pic>
      <p:pic>
        <p:nvPicPr>
          <p:cNvPr id="6" name="Picture 5" descr="Anthon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21" y="187325"/>
            <a:ext cx="8625945" cy="3082435"/>
          </a:xfrm>
          <a:prstGeom prst="rect">
            <a:avLst/>
          </a:prstGeom>
        </p:spPr>
      </p:pic>
      <p:pic>
        <p:nvPicPr>
          <p:cNvPr id="5" name="Picture 4" descr="Anthony_in_the_lab_20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121" y="2096559"/>
            <a:ext cx="3400425" cy="6045200"/>
          </a:xfrm>
          <a:prstGeom prst="rect">
            <a:avLst/>
          </a:prstGeom>
        </p:spPr>
      </p:pic>
    </p:spTree>
    <p:extLst>
      <p:ext uri="{BB962C8B-B14F-4D97-AF65-F5344CB8AC3E}">
        <p14:creationId xmlns:p14="http://schemas.microsoft.com/office/powerpoint/2010/main" val="11648084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lstStyle/>
          <a:p>
            <a:r>
              <a:rPr lang="en-US" dirty="0" smtClean="0"/>
              <a:t>Introduction</a:t>
            </a:r>
          </a:p>
          <a:p>
            <a:r>
              <a:rPr lang="en-US" dirty="0" smtClean="0"/>
              <a:t>Glyphosate as a glycine analogue</a:t>
            </a:r>
          </a:p>
          <a:p>
            <a:r>
              <a:rPr lang="en-US" dirty="0" smtClean="0"/>
              <a:t>Food allergies and autoimmune </a:t>
            </a:r>
            <a:r>
              <a:rPr lang="en-US" dirty="0" smtClean="0"/>
              <a:t>disease</a:t>
            </a:r>
          </a:p>
          <a:p>
            <a:r>
              <a:rPr lang="en-US" dirty="0" smtClean="0"/>
              <a:t>Collagen and gelatin</a:t>
            </a:r>
          </a:p>
          <a:p>
            <a:r>
              <a:rPr lang="en-US" dirty="0" smtClean="0"/>
              <a:t>Animals in distress</a:t>
            </a:r>
          </a:p>
          <a:p>
            <a:r>
              <a:rPr lang="en-US" dirty="0" smtClean="0"/>
              <a:t>How to protect </a:t>
            </a:r>
            <a:r>
              <a:rPr lang="en-US" dirty="0"/>
              <a:t>y</a:t>
            </a:r>
            <a:r>
              <a:rPr lang="en-US" dirty="0" smtClean="0"/>
              <a:t>ourself</a:t>
            </a:r>
          </a:p>
          <a:p>
            <a:r>
              <a:rPr lang="en-US" dirty="0" smtClean="0"/>
              <a:t>Summary</a:t>
            </a:r>
          </a:p>
          <a:p>
            <a:endParaRPr lang="en-US" dirty="0"/>
          </a:p>
        </p:txBody>
      </p:sp>
    </p:spTree>
    <p:extLst>
      <p:ext uri="{BB962C8B-B14F-4D97-AF65-F5344CB8AC3E}">
        <p14:creationId xmlns:p14="http://schemas.microsoft.com/office/powerpoint/2010/main" val="28678271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MF_meter_ball_and_stick_periodic_table.jpeg"/>
          <p:cNvPicPr>
            <a:picLocks noGrp="1" noChangeAspect="1"/>
          </p:cNvPicPr>
          <p:nvPr>
            <p:ph idx="1"/>
          </p:nvPr>
        </p:nvPicPr>
        <p:blipFill>
          <a:blip r:embed="rId2">
            <a:extLst>
              <a:ext uri="{28A0092B-C50C-407E-A947-70E740481C1C}">
                <a14:useLocalDpi xmlns:a14="http://schemas.microsoft.com/office/drawing/2010/main" val="0"/>
              </a:ext>
            </a:extLst>
          </a:blip>
          <a:srcRect l="-71221" r="-71221"/>
          <a:stretch>
            <a:fillRect/>
          </a:stretch>
        </p:blipFill>
        <p:spPr>
          <a:xfrm>
            <a:off x="-1727198" y="2299759"/>
            <a:ext cx="8229600" cy="4525963"/>
          </a:xfrm>
        </p:spPr>
      </p:pic>
      <p:pic>
        <p:nvPicPr>
          <p:cNvPr id="6" name="Picture 5" descr="Anthon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21" y="187325"/>
            <a:ext cx="8625945" cy="3082435"/>
          </a:xfrm>
          <a:prstGeom prst="rect">
            <a:avLst/>
          </a:prstGeom>
        </p:spPr>
      </p:pic>
      <p:pic>
        <p:nvPicPr>
          <p:cNvPr id="5" name="Picture 4" descr="Anthony_in_the_lab_20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121" y="2096559"/>
            <a:ext cx="3400425" cy="6045200"/>
          </a:xfrm>
          <a:prstGeom prst="rect">
            <a:avLst/>
          </a:prstGeom>
        </p:spPr>
      </p:pic>
      <p:sp>
        <p:nvSpPr>
          <p:cNvPr id="7" name="Content Placeholder 2"/>
          <p:cNvSpPr txBox="1">
            <a:spLocks/>
          </p:cNvSpPr>
          <p:nvPr/>
        </p:nvSpPr>
        <p:spPr>
          <a:xfrm>
            <a:off x="575734" y="1038562"/>
            <a:ext cx="8111066" cy="5213734"/>
          </a:xfrm>
          <a:prstGeom prst="rect">
            <a:avLst/>
          </a:prstGeom>
          <a:solidFill>
            <a:srgbClr val="FFFA92"/>
          </a:solidFill>
          <a:ln>
            <a:solidFill>
              <a:schemeClr val="tx1"/>
            </a:solidFill>
          </a:ln>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"Glyphosate is not toxic in the conventional sense.  It destroys our biology at the cellular level one molecule at a time through </a:t>
            </a:r>
            <a:r>
              <a:rPr lang="en-US" dirty="0" smtClean="0"/>
              <a:t>  disruption </a:t>
            </a:r>
            <a:r>
              <a:rPr lang="en-US" dirty="0"/>
              <a:t>of proteins and </a:t>
            </a:r>
            <a:r>
              <a:rPr lang="en-US" dirty="0" smtClean="0"/>
              <a:t>signaling</a:t>
            </a:r>
            <a:r>
              <a:rPr lang="en-US" dirty="0"/>
              <a:t>. </a:t>
            </a:r>
            <a:endParaRPr lang="en-US" dirty="0" smtClean="0"/>
          </a:p>
          <a:p>
            <a:pPr marL="0" indent="0" algn="ctr">
              <a:buNone/>
            </a:pPr>
            <a:r>
              <a:rPr lang="en-US" dirty="0" smtClean="0"/>
              <a:t> Integration </a:t>
            </a:r>
            <a:r>
              <a:rPr lang="en-US" dirty="0"/>
              <a:t>of glyphosate with globular and structural proteins is how it can be the cause of an endless array of unrelated diseases, and unleash a cascade of ill health effects that </a:t>
            </a:r>
            <a:r>
              <a:rPr lang="en-US" dirty="0" smtClean="0"/>
              <a:t>      kill </a:t>
            </a:r>
            <a:r>
              <a:rPr lang="en-US" dirty="0"/>
              <a:t>us like a slow cumulative poison.</a:t>
            </a:r>
            <a:r>
              <a:rPr lang="en-US" dirty="0" smtClean="0"/>
              <a:t>”</a:t>
            </a:r>
          </a:p>
          <a:p>
            <a:pPr marL="0" indent="0">
              <a:buNone/>
            </a:pPr>
            <a:r>
              <a:rPr lang="en-US" dirty="0" smtClean="0"/>
              <a:t>-- Anthony </a:t>
            </a:r>
            <a:r>
              <a:rPr lang="en-US" dirty="0" err="1" smtClean="0"/>
              <a:t>Samsel</a:t>
            </a:r>
            <a:endParaRPr lang="en-US" dirty="0"/>
          </a:p>
        </p:txBody>
      </p:sp>
    </p:spTree>
    <p:extLst>
      <p:ext uri="{BB962C8B-B14F-4D97-AF65-F5344CB8AC3E}">
        <p14:creationId xmlns:p14="http://schemas.microsoft.com/office/powerpoint/2010/main" val="31407228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Dementia and Glyphosate</a:t>
            </a:r>
            <a:r>
              <a:rPr lang="en-US" b="1" dirty="0" smtClean="0">
                <a:solidFill>
                  <a:srgbClr val="FF0000"/>
                </a:solidFill>
              </a:rPr>
              <a:t>*</a:t>
            </a:r>
            <a:endParaRPr lang="en-US" b="1" dirty="0">
              <a:solidFill>
                <a:srgbClr val="FF0000"/>
              </a:solidFill>
            </a:endParaRPr>
          </a:p>
        </p:txBody>
      </p:sp>
      <p:pic>
        <p:nvPicPr>
          <p:cNvPr id="4" name="Content Placeholder 3" descr="dementia deaths.jpg"/>
          <p:cNvPicPr>
            <a:picLocks noGrp="1" noChangeAspect="1"/>
          </p:cNvPicPr>
          <p:nvPr>
            <p:ph idx="1"/>
          </p:nvPr>
        </p:nvPicPr>
        <p:blipFill>
          <a:blip r:embed="rId2">
            <a:extLst>
              <a:ext uri="{28A0092B-C50C-407E-A947-70E740481C1C}">
                <a14:useLocalDpi xmlns:a14="http://schemas.microsoft.com/office/drawing/2010/main" val="0"/>
              </a:ext>
            </a:extLst>
          </a:blip>
          <a:srcRect l="-10181" r="-10181"/>
          <a:stretch>
            <a:fillRect/>
          </a:stretch>
        </p:blipFill>
        <p:spPr>
          <a:xfrm>
            <a:off x="-345429" y="1158786"/>
            <a:ext cx="9032229" cy="4967378"/>
          </a:xfrm>
        </p:spPr>
      </p:pic>
      <p:sp>
        <p:nvSpPr>
          <p:cNvPr id="5" name="TextBox 4"/>
          <p:cNvSpPr txBox="1"/>
          <p:nvPr/>
        </p:nvSpPr>
        <p:spPr>
          <a:xfrm>
            <a:off x="1299788" y="6262268"/>
            <a:ext cx="7201609" cy="646329"/>
          </a:xfrm>
          <a:prstGeom prst="rect">
            <a:avLst/>
          </a:prstGeom>
          <a:noFill/>
        </p:spPr>
        <p:txBody>
          <a:bodyPr wrap="none" lIns="91439" tIns="45719" rIns="91439" bIns="45719" rtlCol="0">
            <a:spAutoFit/>
          </a:bodyPr>
          <a:lstStyle/>
          <a:p>
            <a:pPr algn="ctr"/>
            <a:r>
              <a:rPr lang="en-US" dirty="0" smtClean="0">
                <a:solidFill>
                  <a:srgbClr val="FF0000"/>
                </a:solidFill>
              </a:rPr>
              <a:t>*</a:t>
            </a:r>
            <a:r>
              <a:rPr lang="en-US" dirty="0" smtClean="0"/>
              <a:t>Nancy Swanson, </a:t>
            </a:r>
            <a:r>
              <a:rPr lang="en-US" dirty="0" smtClean="0">
                <a:hlinkClick r:id="rId3"/>
              </a:rPr>
              <a:t>http</a:t>
            </a:r>
            <a:r>
              <a:rPr lang="en-US" dirty="0">
                <a:hlinkClick r:id="rId3"/>
              </a:rPr>
              <a:t>://</a:t>
            </a:r>
            <a:r>
              <a:rPr lang="en-US" dirty="0" err="1">
                <a:hlinkClick r:id="rId3"/>
              </a:rPr>
              <a:t>www.examiner.com</a:t>
            </a:r>
            <a:r>
              <a:rPr lang="en-US" dirty="0">
                <a:hlinkClick r:id="rId3"/>
              </a:rPr>
              <a:t>/article</a:t>
            </a:r>
            <a:r>
              <a:rPr lang="en-US" dirty="0" smtClean="0">
                <a:hlinkClick r:id="rId3"/>
              </a:rPr>
              <a:t>/</a:t>
            </a:r>
            <a:endParaRPr lang="en-US" dirty="0" smtClean="0"/>
          </a:p>
          <a:p>
            <a:pPr algn="ctr"/>
            <a:r>
              <a:rPr lang="en-US" dirty="0" smtClean="0"/>
              <a:t>data</a:t>
            </a:r>
            <a:r>
              <a:rPr lang="en-US" dirty="0"/>
              <a:t>-show-correlations-between-increase-neurological-diseases-and-gmos</a:t>
            </a:r>
          </a:p>
        </p:txBody>
      </p:sp>
    </p:spTree>
    <p:extLst>
      <p:ext uri="{BB962C8B-B14F-4D97-AF65-F5344CB8AC3E}">
        <p14:creationId xmlns:p14="http://schemas.microsoft.com/office/powerpoint/2010/main" val="294165629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Dementia and Glyphosate</a:t>
            </a:r>
            <a:r>
              <a:rPr lang="en-US" b="1" dirty="0" smtClean="0">
                <a:solidFill>
                  <a:srgbClr val="FF0000"/>
                </a:solidFill>
              </a:rPr>
              <a:t>*</a:t>
            </a:r>
            <a:endParaRPr lang="en-US" b="1" dirty="0">
              <a:solidFill>
                <a:srgbClr val="FF0000"/>
              </a:solidFill>
            </a:endParaRPr>
          </a:p>
        </p:txBody>
      </p:sp>
      <p:pic>
        <p:nvPicPr>
          <p:cNvPr id="4" name="Content Placeholder 3" descr="dementia deaths.jpg"/>
          <p:cNvPicPr>
            <a:picLocks noGrp="1" noChangeAspect="1"/>
          </p:cNvPicPr>
          <p:nvPr>
            <p:ph idx="1"/>
          </p:nvPr>
        </p:nvPicPr>
        <p:blipFill>
          <a:blip r:embed="rId3">
            <a:extLst>
              <a:ext uri="{28A0092B-C50C-407E-A947-70E740481C1C}">
                <a14:useLocalDpi xmlns:a14="http://schemas.microsoft.com/office/drawing/2010/main" val="0"/>
              </a:ext>
            </a:extLst>
          </a:blip>
          <a:srcRect l="-10181" r="-10181"/>
          <a:stretch>
            <a:fillRect/>
          </a:stretch>
        </p:blipFill>
        <p:spPr>
          <a:xfrm>
            <a:off x="-345429" y="1158786"/>
            <a:ext cx="9032229" cy="4967378"/>
          </a:xfrm>
        </p:spPr>
      </p:pic>
      <p:sp>
        <p:nvSpPr>
          <p:cNvPr id="5" name="TextBox 4"/>
          <p:cNvSpPr txBox="1"/>
          <p:nvPr/>
        </p:nvSpPr>
        <p:spPr>
          <a:xfrm>
            <a:off x="1299788" y="6262268"/>
            <a:ext cx="7201609" cy="646329"/>
          </a:xfrm>
          <a:prstGeom prst="rect">
            <a:avLst/>
          </a:prstGeom>
          <a:noFill/>
        </p:spPr>
        <p:txBody>
          <a:bodyPr wrap="none" lIns="91439" tIns="45719" rIns="91439" bIns="45719" rtlCol="0">
            <a:spAutoFit/>
          </a:bodyPr>
          <a:lstStyle/>
          <a:p>
            <a:pPr algn="ctr"/>
            <a:r>
              <a:rPr lang="en-US" dirty="0" smtClean="0">
                <a:solidFill>
                  <a:srgbClr val="FF0000"/>
                </a:solidFill>
              </a:rPr>
              <a:t>*</a:t>
            </a:r>
            <a:r>
              <a:rPr lang="en-US" dirty="0" smtClean="0"/>
              <a:t>Nancy Swanson, </a:t>
            </a:r>
            <a:r>
              <a:rPr lang="en-US" dirty="0" smtClean="0">
                <a:hlinkClick r:id="rId4"/>
              </a:rPr>
              <a:t>http</a:t>
            </a:r>
            <a:r>
              <a:rPr lang="en-US" dirty="0">
                <a:hlinkClick r:id="rId4"/>
              </a:rPr>
              <a:t>://</a:t>
            </a:r>
            <a:r>
              <a:rPr lang="en-US" dirty="0" err="1">
                <a:hlinkClick r:id="rId4"/>
              </a:rPr>
              <a:t>www.examiner.com</a:t>
            </a:r>
            <a:r>
              <a:rPr lang="en-US" dirty="0">
                <a:hlinkClick r:id="rId4"/>
              </a:rPr>
              <a:t>/article</a:t>
            </a:r>
            <a:r>
              <a:rPr lang="en-US" dirty="0" smtClean="0">
                <a:hlinkClick r:id="rId4"/>
              </a:rPr>
              <a:t>/</a:t>
            </a:r>
            <a:endParaRPr lang="en-US" dirty="0" smtClean="0"/>
          </a:p>
          <a:p>
            <a:pPr algn="ctr"/>
            <a:r>
              <a:rPr lang="en-US" dirty="0" smtClean="0"/>
              <a:t>data</a:t>
            </a:r>
            <a:r>
              <a:rPr lang="en-US" dirty="0"/>
              <a:t>-show-correlations-between-increase-neurological-diseases-and-gmos</a:t>
            </a:r>
          </a:p>
        </p:txBody>
      </p:sp>
      <p:sp>
        <p:nvSpPr>
          <p:cNvPr id="6" name="TextBox 5"/>
          <p:cNvSpPr txBox="1"/>
          <p:nvPr/>
        </p:nvSpPr>
        <p:spPr>
          <a:xfrm>
            <a:off x="1393870" y="1598249"/>
            <a:ext cx="6564797" cy="3046988"/>
          </a:xfrm>
          <a:prstGeom prst="rect">
            <a:avLst/>
          </a:prstGeom>
          <a:solidFill>
            <a:srgbClr val="FFFA92"/>
          </a:solidFill>
          <a:ln>
            <a:solidFill>
              <a:schemeClr val="tx1"/>
            </a:solidFill>
          </a:ln>
        </p:spPr>
        <p:txBody>
          <a:bodyPr wrap="square" rtlCol="0">
            <a:spAutoFit/>
          </a:bodyPr>
          <a:lstStyle/>
          <a:p>
            <a:endParaRPr lang="en-US" sz="3200" dirty="0" smtClean="0"/>
          </a:p>
          <a:p>
            <a:pPr algn="ctr"/>
            <a:r>
              <a:rPr lang="en-US" sz="3200" dirty="0" smtClean="0"/>
              <a:t> Alzheimer’s disease has been specifically linked to a </a:t>
            </a:r>
            <a:r>
              <a:rPr lang="en-US" sz="3200" dirty="0" smtClean="0">
                <a:solidFill>
                  <a:srgbClr val="FF0000"/>
                </a:solidFill>
              </a:rPr>
              <a:t>G</a:t>
            </a:r>
            <a:r>
              <a:rPr lang="en-US" sz="3200" dirty="0" smtClean="0"/>
              <a:t>XXX</a:t>
            </a:r>
            <a:r>
              <a:rPr lang="en-US" sz="3200" dirty="0" smtClean="0">
                <a:solidFill>
                  <a:srgbClr val="FF0000"/>
                </a:solidFill>
              </a:rPr>
              <a:t>G</a:t>
            </a:r>
            <a:r>
              <a:rPr lang="en-US" sz="3200" dirty="0" smtClean="0"/>
              <a:t>XXX</a:t>
            </a:r>
            <a:r>
              <a:rPr lang="en-US" sz="3200" dirty="0" smtClean="0">
                <a:solidFill>
                  <a:srgbClr val="FF0000"/>
                </a:solidFill>
              </a:rPr>
              <a:t>G</a:t>
            </a:r>
            <a:r>
              <a:rPr lang="en-US" sz="3200" dirty="0" smtClean="0"/>
              <a:t>XXX</a:t>
            </a:r>
            <a:r>
              <a:rPr lang="en-US" sz="3200" dirty="0" smtClean="0">
                <a:solidFill>
                  <a:srgbClr val="FF0000"/>
                </a:solidFill>
              </a:rPr>
              <a:t>G</a:t>
            </a:r>
            <a:r>
              <a:rPr lang="en-US" sz="3200" dirty="0" smtClean="0"/>
              <a:t> motif in a specific region of amyloid precursor protein</a:t>
            </a:r>
            <a:r>
              <a:rPr lang="en-US" sz="3200" dirty="0" smtClean="0">
                <a:solidFill>
                  <a:srgbClr val="FF0000"/>
                </a:solidFill>
              </a:rPr>
              <a:t>*</a:t>
            </a:r>
          </a:p>
          <a:p>
            <a:endParaRPr lang="en-US" sz="3200" dirty="0"/>
          </a:p>
        </p:txBody>
      </p:sp>
      <p:sp>
        <p:nvSpPr>
          <p:cNvPr id="3" name="TextBox 2"/>
          <p:cNvSpPr txBox="1"/>
          <p:nvPr/>
        </p:nvSpPr>
        <p:spPr>
          <a:xfrm>
            <a:off x="1393870" y="4245127"/>
            <a:ext cx="6390917" cy="400110"/>
          </a:xfrm>
          <a:prstGeom prst="rect">
            <a:avLst/>
          </a:prstGeom>
          <a:noFill/>
        </p:spPr>
        <p:txBody>
          <a:bodyPr wrap="none" rtlCol="0">
            <a:spAutoFit/>
          </a:bodyPr>
          <a:lstStyle/>
          <a:p>
            <a:r>
              <a:rPr lang="nb-NO" sz="2000" dirty="0">
                <a:solidFill>
                  <a:srgbClr val="FF0000"/>
                </a:solidFill>
              </a:rPr>
              <a:t>*</a:t>
            </a:r>
            <a:r>
              <a:rPr lang="nb-NO" sz="2000" dirty="0"/>
              <a:t>L-M Munter et al. The EMBO Journal 2007; 26: 1702-1712.</a:t>
            </a:r>
            <a:endParaRPr lang="en-US" sz="2000" dirty="0"/>
          </a:p>
        </p:txBody>
      </p:sp>
    </p:spTree>
    <p:extLst>
      <p:ext uri="{BB962C8B-B14F-4D97-AF65-F5344CB8AC3E}">
        <p14:creationId xmlns:p14="http://schemas.microsoft.com/office/powerpoint/2010/main" val="410761240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893"/>
            <a:ext cx="8229600" cy="1417629"/>
          </a:xfrm>
        </p:spPr>
        <p:txBody>
          <a:bodyPr>
            <a:noAutofit/>
          </a:bodyPr>
          <a:lstStyle/>
          <a:p>
            <a:r>
              <a:rPr lang="en-US" sz="3600" b="1" dirty="0" smtClean="0"/>
              <a:t>“Glyphosate </a:t>
            </a:r>
            <a:r>
              <a:rPr lang="en-US" sz="3600" b="1" dirty="0"/>
              <a:t>Substitution for Glycine During Protein Synthesis as a Causal Factor in Mesoamerican </a:t>
            </a:r>
            <a:r>
              <a:rPr lang="en-US" sz="3600" b="1" dirty="0" smtClean="0"/>
              <a:t>Nephropathy”</a:t>
            </a:r>
            <a:r>
              <a:rPr lang="en-US" sz="3600" b="1" dirty="0" smtClean="0">
                <a:solidFill>
                  <a:srgbClr val="FF0000"/>
                </a:solidFill>
              </a:rPr>
              <a:t>*</a:t>
            </a:r>
            <a:r>
              <a:rPr lang="en-US" sz="3600" b="1" dirty="0" smtClean="0"/>
              <a:t> </a:t>
            </a:r>
            <a:endParaRPr lang="en-US" sz="3600" b="1" dirty="0">
              <a:solidFill>
                <a:srgbClr val="FF0000"/>
              </a:solidFill>
            </a:endParaRPr>
          </a:p>
        </p:txBody>
      </p:sp>
      <p:sp>
        <p:nvSpPr>
          <p:cNvPr id="4" name="Content Placeholder 2"/>
          <p:cNvSpPr txBox="1">
            <a:spLocks/>
          </p:cNvSpPr>
          <p:nvPr/>
        </p:nvSpPr>
        <p:spPr>
          <a:xfrm>
            <a:off x="230396" y="1925948"/>
            <a:ext cx="8599857" cy="58240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Young men who work in the                                          sugar cane fields in Central                                                   America are dying in record                                        numbers from an unusual                                                      form of kidney failure</a:t>
            </a:r>
          </a:p>
          <a:p>
            <a:r>
              <a:rPr lang="en-US" sz="2800" dirty="0" smtClean="0"/>
              <a:t>Heavy labor in hot climate                                                               leads to dehydration</a:t>
            </a:r>
          </a:p>
          <a:p>
            <a:r>
              <a:rPr lang="en-US" sz="2800" i="1" dirty="0" smtClean="0">
                <a:solidFill>
                  <a:srgbClr val="FF0000"/>
                </a:solidFill>
              </a:rPr>
              <a:t>Glyphosate incorporation into multiple proteins can fully explain observed symptoms</a:t>
            </a:r>
            <a:endParaRPr lang="en-US" sz="2800" i="1" dirty="0">
              <a:solidFill>
                <a:srgbClr val="FF0000"/>
              </a:solidFill>
            </a:endParaRPr>
          </a:p>
        </p:txBody>
      </p:sp>
      <p:pic>
        <p:nvPicPr>
          <p:cNvPr id="5" name="Picture 4" descr="sugar-cane-workers-central-americ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614" y="1925948"/>
            <a:ext cx="4068741" cy="2875435"/>
          </a:xfrm>
          <a:prstGeom prst="rect">
            <a:avLst/>
          </a:prstGeom>
        </p:spPr>
      </p:pic>
      <p:sp>
        <p:nvSpPr>
          <p:cNvPr id="7" name="TextBox 6"/>
          <p:cNvSpPr txBox="1"/>
          <p:nvPr/>
        </p:nvSpPr>
        <p:spPr>
          <a:xfrm>
            <a:off x="2101721" y="6346132"/>
            <a:ext cx="6133685" cy="400110"/>
          </a:xfrm>
          <a:prstGeom prst="rect">
            <a:avLst/>
          </a:prstGeom>
          <a:noFill/>
        </p:spPr>
        <p:txBody>
          <a:bodyPr wrap="none" rtlCol="0">
            <a:spAutoFit/>
          </a:bodyPr>
          <a:lstStyle/>
          <a:p>
            <a:r>
              <a:rPr lang="en-US" sz="2000" dirty="0">
                <a:solidFill>
                  <a:srgbClr val="FF0000"/>
                </a:solidFill>
              </a:rPr>
              <a:t>*</a:t>
            </a:r>
            <a:r>
              <a:rPr lang="en-US" sz="2000" dirty="0"/>
              <a:t>S Seneff and L Orlando. J Environ Anal </a:t>
            </a:r>
            <a:r>
              <a:rPr lang="en-US" sz="2000" dirty="0" err="1"/>
              <a:t>Toxicol</a:t>
            </a:r>
            <a:r>
              <a:rPr lang="en-US" sz="2000" dirty="0"/>
              <a:t> 2018; 8:1.</a:t>
            </a:r>
          </a:p>
        </p:txBody>
      </p:sp>
    </p:spTree>
    <p:extLst>
      <p:ext uri="{BB962C8B-B14F-4D97-AF65-F5344CB8AC3E}">
        <p14:creationId xmlns:p14="http://schemas.microsoft.com/office/powerpoint/2010/main" val="284818767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893"/>
            <a:ext cx="8229600" cy="1417629"/>
          </a:xfrm>
        </p:spPr>
        <p:txBody>
          <a:bodyPr>
            <a:noAutofit/>
          </a:bodyPr>
          <a:lstStyle/>
          <a:p>
            <a:r>
              <a:rPr lang="en-US" sz="3600" b="1" dirty="0" smtClean="0"/>
              <a:t>“Glyphosate </a:t>
            </a:r>
            <a:r>
              <a:rPr lang="en-US" sz="3600" b="1" dirty="0"/>
              <a:t>Substitution for Glycine During Protein Synthesis as a Causal Factor in Mesoamerican </a:t>
            </a:r>
            <a:r>
              <a:rPr lang="en-US" sz="3600" b="1" dirty="0" smtClean="0"/>
              <a:t>Nephropathy”</a:t>
            </a:r>
            <a:r>
              <a:rPr lang="en-US" sz="3600" b="1" dirty="0" smtClean="0">
                <a:solidFill>
                  <a:srgbClr val="FF0000"/>
                </a:solidFill>
              </a:rPr>
              <a:t>*</a:t>
            </a:r>
            <a:r>
              <a:rPr lang="en-US" sz="3600" b="1" dirty="0" smtClean="0"/>
              <a:t> </a:t>
            </a:r>
            <a:endParaRPr lang="en-US" sz="3600" b="1" dirty="0">
              <a:solidFill>
                <a:srgbClr val="FF0000"/>
              </a:solidFill>
            </a:endParaRPr>
          </a:p>
        </p:txBody>
      </p:sp>
      <p:sp>
        <p:nvSpPr>
          <p:cNvPr id="4" name="Content Placeholder 2"/>
          <p:cNvSpPr txBox="1">
            <a:spLocks/>
          </p:cNvSpPr>
          <p:nvPr/>
        </p:nvSpPr>
        <p:spPr>
          <a:xfrm>
            <a:off x="230396" y="1925948"/>
            <a:ext cx="8599857" cy="58240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Young men who work in the                                          sugar cane fields in Central                                                   America are dying in record                                        numbers from an unusual                                                      form of kidney failure</a:t>
            </a:r>
          </a:p>
          <a:p>
            <a:r>
              <a:rPr lang="en-US" sz="2800" dirty="0" smtClean="0"/>
              <a:t>Heavy labor in hot climate                                                               leads to dehydration</a:t>
            </a:r>
          </a:p>
          <a:p>
            <a:r>
              <a:rPr lang="en-US" sz="2800" i="1" dirty="0" smtClean="0">
                <a:solidFill>
                  <a:srgbClr val="FF0000"/>
                </a:solidFill>
              </a:rPr>
              <a:t>Glyphosate incorporation into multiple proteins can fully explain observed symptoms</a:t>
            </a:r>
            <a:endParaRPr lang="en-US" sz="2800" i="1" dirty="0">
              <a:solidFill>
                <a:srgbClr val="FF0000"/>
              </a:solidFill>
            </a:endParaRPr>
          </a:p>
        </p:txBody>
      </p:sp>
      <p:pic>
        <p:nvPicPr>
          <p:cNvPr id="5" name="Picture 4" descr="sugar-cane-workers-central-americ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3614" y="1925948"/>
            <a:ext cx="4068741" cy="2875435"/>
          </a:xfrm>
          <a:prstGeom prst="rect">
            <a:avLst/>
          </a:prstGeom>
        </p:spPr>
      </p:pic>
      <p:sp>
        <p:nvSpPr>
          <p:cNvPr id="7" name="TextBox 6"/>
          <p:cNvSpPr txBox="1"/>
          <p:nvPr/>
        </p:nvSpPr>
        <p:spPr>
          <a:xfrm>
            <a:off x="2101721" y="6346132"/>
            <a:ext cx="6133685" cy="400110"/>
          </a:xfrm>
          <a:prstGeom prst="rect">
            <a:avLst/>
          </a:prstGeom>
          <a:noFill/>
        </p:spPr>
        <p:txBody>
          <a:bodyPr wrap="none" rtlCol="0">
            <a:spAutoFit/>
          </a:bodyPr>
          <a:lstStyle/>
          <a:p>
            <a:r>
              <a:rPr lang="en-US" sz="2000" dirty="0">
                <a:solidFill>
                  <a:srgbClr val="FF0000"/>
                </a:solidFill>
              </a:rPr>
              <a:t>*</a:t>
            </a:r>
            <a:r>
              <a:rPr lang="en-US" sz="2000" dirty="0"/>
              <a:t>S Seneff and L Orlando. J Environ Anal </a:t>
            </a:r>
            <a:r>
              <a:rPr lang="en-US" sz="2000" dirty="0" err="1"/>
              <a:t>Toxicol</a:t>
            </a:r>
            <a:r>
              <a:rPr lang="en-US" sz="2000" dirty="0"/>
              <a:t> 2018; 8:1.</a:t>
            </a:r>
          </a:p>
        </p:txBody>
      </p:sp>
      <p:sp>
        <p:nvSpPr>
          <p:cNvPr id="6" name="TextBox 5"/>
          <p:cNvSpPr txBox="1"/>
          <p:nvPr/>
        </p:nvSpPr>
        <p:spPr>
          <a:xfrm>
            <a:off x="849539" y="1564566"/>
            <a:ext cx="7655817" cy="4031873"/>
          </a:xfrm>
          <a:prstGeom prst="rect">
            <a:avLst/>
          </a:prstGeom>
          <a:solidFill>
            <a:srgbClr val="FFFA92"/>
          </a:solidFill>
          <a:ln>
            <a:solidFill>
              <a:schemeClr val="tx1"/>
            </a:solidFill>
          </a:ln>
        </p:spPr>
        <p:txBody>
          <a:bodyPr wrap="square" rtlCol="0">
            <a:spAutoFit/>
          </a:bodyPr>
          <a:lstStyle/>
          <a:p>
            <a:endParaRPr lang="en-US" sz="3200" dirty="0" smtClean="0"/>
          </a:p>
          <a:p>
            <a:pPr algn="ctr"/>
            <a:r>
              <a:rPr lang="en-US" sz="3200" dirty="0" smtClean="0"/>
              <a:t> </a:t>
            </a:r>
            <a:r>
              <a:rPr lang="en-US" sz="3200" dirty="0"/>
              <a:t>“Specifically, glycine substitution in aquaporin, chloride channels, cytochrome C oxidase and collagen, among others, could contribute to dehydration, increased urinary acidification, renal fibrosis, </a:t>
            </a:r>
            <a:r>
              <a:rPr lang="en-US" sz="3200" dirty="0" err="1"/>
              <a:t>rhabdomyolysis</a:t>
            </a:r>
            <a:r>
              <a:rPr lang="en-US" sz="3200" dirty="0"/>
              <a:t> and mitochondrial dysfunction.</a:t>
            </a:r>
            <a:r>
              <a:rPr lang="en-US" sz="3200" dirty="0" smtClean="0"/>
              <a:t>”</a:t>
            </a:r>
            <a:endParaRPr lang="en-US" sz="3200" dirty="0" smtClean="0">
              <a:solidFill>
                <a:srgbClr val="FF0000"/>
              </a:solidFill>
            </a:endParaRPr>
          </a:p>
          <a:p>
            <a:endParaRPr lang="en-US" sz="3200" dirty="0"/>
          </a:p>
        </p:txBody>
      </p:sp>
    </p:spTree>
    <p:extLst>
      <p:ext uri="{BB962C8B-B14F-4D97-AF65-F5344CB8AC3E}">
        <p14:creationId xmlns:p14="http://schemas.microsoft.com/office/powerpoint/2010/main" val="29171780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493"/>
            <a:ext cx="8229600" cy="1143000"/>
          </a:xfrm>
        </p:spPr>
        <p:txBody>
          <a:bodyPr/>
          <a:lstStyle/>
          <a:p>
            <a:r>
              <a:rPr lang="en-US" b="1" dirty="0" smtClean="0"/>
              <a:t>Glyphosate and Anencephaly</a:t>
            </a:r>
            <a:r>
              <a:rPr lang="en-US" b="1" dirty="0" smtClean="0">
                <a:solidFill>
                  <a:srgbClr val="FF0000"/>
                </a:solidFill>
              </a:rPr>
              <a:t>*</a:t>
            </a:r>
            <a:endParaRPr lang="en-US" b="1" dirty="0">
              <a:solidFill>
                <a:srgbClr val="FF0000"/>
              </a:solidFill>
            </a:endParaRPr>
          </a:p>
        </p:txBody>
      </p:sp>
      <p:pic>
        <p:nvPicPr>
          <p:cNvPr id="4" name="Content Placeholder 3" descr="anencephaly.jpg"/>
          <p:cNvPicPr>
            <a:picLocks noGrp="1" noChangeAspect="1"/>
          </p:cNvPicPr>
          <p:nvPr>
            <p:ph idx="1"/>
          </p:nvPr>
        </p:nvPicPr>
        <p:blipFill>
          <a:blip r:embed="rId2">
            <a:extLst>
              <a:ext uri="{28A0092B-C50C-407E-A947-70E740481C1C}">
                <a14:useLocalDpi xmlns:a14="http://schemas.microsoft.com/office/drawing/2010/main" val="0"/>
              </a:ext>
            </a:extLst>
          </a:blip>
          <a:srcRect l="-71221" r="-71221"/>
          <a:stretch>
            <a:fillRect/>
          </a:stretch>
        </p:blipFill>
        <p:spPr>
          <a:xfrm>
            <a:off x="4908304" y="1417637"/>
            <a:ext cx="5093420" cy="2801185"/>
          </a:xfrm>
        </p:spPr>
      </p:pic>
      <p:sp>
        <p:nvSpPr>
          <p:cNvPr id="5" name="Content Placeholder 2"/>
          <p:cNvSpPr txBox="1">
            <a:spLocks/>
          </p:cNvSpPr>
          <p:nvPr/>
        </p:nvSpPr>
        <p:spPr>
          <a:xfrm>
            <a:off x="0" y="883110"/>
            <a:ext cx="8620867" cy="601899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Yakima</a:t>
            </a:r>
            <a:r>
              <a:rPr lang="en-US" sz="2400" dirty="0"/>
              <a:t>, Benton and Franklin </a:t>
            </a:r>
            <a:r>
              <a:rPr lang="en-US" sz="2400" dirty="0" smtClean="0"/>
              <a:t>counties in Washington State have </a:t>
            </a:r>
            <a:r>
              <a:rPr lang="en-US" sz="2400" dirty="0"/>
              <a:t>an unusually high number </a:t>
            </a:r>
            <a:r>
              <a:rPr lang="en-US" sz="2400" dirty="0" smtClean="0"/>
              <a:t>of pregnancies                             affected by </a:t>
            </a:r>
            <a:r>
              <a:rPr lang="en-US" sz="2400" dirty="0"/>
              <a:t>the birth </a:t>
            </a:r>
            <a:r>
              <a:rPr lang="en-US" sz="2400" dirty="0" smtClean="0"/>
              <a:t>defect, anencephaly</a:t>
            </a:r>
          </a:p>
          <a:p>
            <a:r>
              <a:rPr lang="en-US" sz="2400" dirty="0" smtClean="0"/>
              <a:t>75 pesticides were analyzed in studying                                  contamination due to surrounding agriculture</a:t>
            </a:r>
          </a:p>
          <a:p>
            <a:pPr lvl="1"/>
            <a:r>
              <a:rPr lang="en-US" sz="2400" dirty="0" smtClean="0"/>
              <a:t>47 (63%) of these were detected</a:t>
            </a:r>
          </a:p>
          <a:p>
            <a:pPr lvl="1"/>
            <a:r>
              <a:rPr lang="en-US" sz="2400" dirty="0" smtClean="0"/>
              <a:t>Glyphosate was applied in large amounts,                                         </a:t>
            </a:r>
            <a:r>
              <a:rPr lang="en-US" sz="2400" i="1" dirty="0" smtClean="0"/>
              <a:t>but was not studied</a:t>
            </a:r>
          </a:p>
          <a:p>
            <a:r>
              <a:rPr lang="en-US" sz="2400" dirty="0" smtClean="0"/>
              <a:t>5% solution of glyphosate was also used heavily around irrigation ditches to control weeds</a:t>
            </a:r>
          </a:p>
          <a:p>
            <a:pPr lvl="1"/>
            <a:r>
              <a:rPr lang="en-US" sz="2400" dirty="0" smtClean="0"/>
              <a:t>Main herbicide recommended due to its “low toxicity”</a:t>
            </a:r>
            <a:endParaRPr lang="en-US" sz="2400" b="1" i="1" dirty="0" smtClean="0">
              <a:solidFill>
                <a:srgbClr val="FF0000"/>
              </a:solidFill>
            </a:endParaRPr>
          </a:p>
          <a:p>
            <a:pPr marL="0" indent="0" algn="ctr">
              <a:buNone/>
            </a:pPr>
            <a:r>
              <a:rPr lang="en-US" sz="2800" b="1" i="1" dirty="0" smtClean="0">
                <a:solidFill>
                  <a:srgbClr val="FF0000"/>
                </a:solidFill>
              </a:rPr>
              <a:t>Glyphosate has been linked to anencephaly                                     due to its effect on retinoic acid</a:t>
            </a:r>
            <a:endParaRPr lang="en-US" sz="2800" dirty="0">
              <a:solidFill>
                <a:srgbClr val="FF0000"/>
              </a:solidFill>
            </a:endParaRPr>
          </a:p>
        </p:txBody>
      </p:sp>
      <p:sp>
        <p:nvSpPr>
          <p:cNvPr id="6" name="TextBox 5"/>
          <p:cNvSpPr txBox="1"/>
          <p:nvPr/>
        </p:nvSpPr>
        <p:spPr>
          <a:xfrm>
            <a:off x="135466" y="6346305"/>
            <a:ext cx="7146833" cy="400110"/>
          </a:xfrm>
          <a:prstGeom prst="rect">
            <a:avLst/>
          </a:prstGeom>
          <a:noFill/>
        </p:spPr>
        <p:txBody>
          <a:bodyPr wrap="none" rtlCol="0">
            <a:spAutoFit/>
          </a:bodyPr>
          <a:lstStyle/>
          <a:p>
            <a:r>
              <a:rPr lang="en-US" sz="2000" dirty="0" smtClean="0">
                <a:solidFill>
                  <a:srgbClr val="FF0000"/>
                </a:solidFill>
              </a:rPr>
              <a:t>*</a:t>
            </a:r>
            <a:r>
              <a:rPr lang="sv-SE" sz="2000" b="1" dirty="0"/>
              <a:t>Barbara H. </a:t>
            </a:r>
            <a:r>
              <a:rPr lang="sv-SE" sz="2000" b="1" dirty="0" smtClean="0"/>
              <a:t>Peterson</a:t>
            </a:r>
            <a:r>
              <a:rPr lang="sv-SE" sz="2000" dirty="0" smtClean="0"/>
              <a:t>. </a:t>
            </a:r>
            <a:r>
              <a:rPr lang="sv-SE" sz="2000" b="1" dirty="0" smtClean="0"/>
              <a:t>Farm </a:t>
            </a:r>
            <a:r>
              <a:rPr lang="sv-SE" sz="2000" b="1" dirty="0" err="1" smtClean="0"/>
              <a:t>Wars</a:t>
            </a:r>
            <a:r>
              <a:rPr lang="sv-SE" sz="2000" dirty="0" smtClean="0"/>
              <a:t>, </a:t>
            </a:r>
            <a:r>
              <a:rPr lang="pl-PL" sz="2000" dirty="0" smtClean="0"/>
              <a:t>http</a:t>
            </a:r>
            <a:r>
              <a:rPr lang="pl-PL" sz="2000" dirty="0"/>
              <a:t>://</a:t>
            </a:r>
            <a:r>
              <a:rPr lang="pl-PL" sz="2000" dirty="0" err="1"/>
              <a:t>farmwars.info</a:t>
            </a:r>
            <a:r>
              <a:rPr lang="pl-PL" sz="2000" dirty="0"/>
              <a:t>/?p=11137</a:t>
            </a:r>
            <a:endParaRPr lang="en-US" sz="2000" dirty="0"/>
          </a:p>
        </p:txBody>
      </p:sp>
    </p:spTree>
    <p:extLst>
      <p:ext uri="{BB962C8B-B14F-4D97-AF65-F5344CB8AC3E}">
        <p14:creationId xmlns:p14="http://schemas.microsoft.com/office/powerpoint/2010/main" val="297868560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318"/>
            <a:ext cx="8515238" cy="1143000"/>
          </a:xfrm>
        </p:spPr>
        <p:txBody>
          <a:bodyPr>
            <a:normAutofit fontScale="90000"/>
          </a:bodyPr>
          <a:lstStyle/>
          <a:p>
            <a:r>
              <a:rPr lang="en-US" b="1" dirty="0" smtClean="0"/>
              <a:t>Glyphosate </a:t>
            </a:r>
            <a:r>
              <a:rPr lang="en-US" b="1" dirty="0" err="1" smtClean="0"/>
              <a:t>Upregulates</a:t>
            </a:r>
            <a:r>
              <a:rPr lang="en-US" b="1" dirty="0" smtClean="0"/>
              <a:t> Retinoic Acid</a:t>
            </a:r>
            <a:r>
              <a:rPr lang="en-US" b="1" dirty="0" smtClean="0">
                <a:solidFill>
                  <a:srgbClr val="FF0000"/>
                </a:solidFill>
              </a:rPr>
              <a:t>*</a:t>
            </a:r>
            <a:endParaRPr lang="en-US" b="1" dirty="0">
              <a:solidFill>
                <a:srgbClr val="FF0000"/>
              </a:solidFill>
            </a:endParaRPr>
          </a:p>
        </p:txBody>
      </p:sp>
      <p:pic>
        <p:nvPicPr>
          <p:cNvPr id="4" name="Content Placeholder 3" descr="glyphosate_teratogen.gif"/>
          <p:cNvPicPr>
            <a:picLocks noGrp="1" noChangeAspect="1"/>
          </p:cNvPicPr>
          <p:nvPr>
            <p:ph idx="1"/>
          </p:nvPr>
        </p:nvPicPr>
        <p:blipFill>
          <a:blip r:embed="rId2">
            <a:extLst>
              <a:ext uri="{28A0092B-C50C-407E-A947-70E740481C1C}">
                <a14:useLocalDpi xmlns:a14="http://schemas.microsoft.com/office/drawing/2010/main" val="0"/>
              </a:ext>
            </a:extLst>
          </a:blip>
          <a:srcRect t="-11655" b="-11655"/>
          <a:stretch>
            <a:fillRect/>
          </a:stretch>
        </p:blipFill>
        <p:spPr>
          <a:xfrm>
            <a:off x="457200" y="932956"/>
            <a:ext cx="8229600" cy="4525963"/>
          </a:xfrm>
        </p:spPr>
      </p:pic>
      <p:sp>
        <p:nvSpPr>
          <p:cNvPr id="5" name="Freeform 4"/>
          <p:cNvSpPr/>
          <p:nvPr/>
        </p:nvSpPr>
        <p:spPr>
          <a:xfrm>
            <a:off x="6532235" y="2924799"/>
            <a:ext cx="2219469" cy="518774"/>
          </a:xfrm>
          <a:custGeom>
            <a:avLst/>
            <a:gdLst>
              <a:gd name="connsiteX0" fmla="*/ 985767 w 2219469"/>
              <a:gd name="connsiteY0" fmla="*/ 54631 h 518774"/>
              <a:gd name="connsiteX1" fmla="*/ 2486 w 2219469"/>
              <a:gd name="connsiteY1" fmla="*/ 54631 h 518774"/>
              <a:gd name="connsiteX2" fmla="*/ 739946 w 2219469"/>
              <a:gd name="connsiteY2" fmla="*/ 505343 h 518774"/>
              <a:gd name="connsiteX3" fmla="*/ 1825652 w 2219469"/>
              <a:gd name="connsiteY3" fmla="*/ 382422 h 518774"/>
              <a:gd name="connsiteX4" fmla="*/ 2194383 w 2219469"/>
              <a:gd name="connsiteY4" fmla="*/ 198039 h 518774"/>
              <a:gd name="connsiteX5" fmla="*/ 1211102 w 2219469"/>
              <a:gd name="connsiteY5" fmla="*/ 13657 h 518774"/>
              <a:gd name="connsiteX6" fmla="*/ 658006 w 2219469"/>
              <a:gd name="connsiteY6" fmla="*/ 13657 h 51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9469" h="518774">
                <a:moveTo>
                  <a:pt x="985767" y="54631"/>
                </a:moveTo>
                <a:cubicBezTo>
                  <a:pt x="514611" y="17071"/>
                  <a:pt x="43456" y="-20488"/>
                  <a:pt x="2486" y="54631"/>
                </a:cubicBezTo>
                <a:cubicBezTo>
                  <a:pt x="-38484" y="129750"/>
                  <a:pt x="436085" y="450711"/>
                  <a:pt x="739946" y="505343"/>
                </a:cubicBezTo>
                <a:cubicBezTo>
                  <a:pt x="1043807" y="559975"/>
                  <a:pt x="1583246" y="433639"/>
                  <a:pt x="1825652" y="382422"/>
                </a:cubicBezTo>
                <a:cubicBezTo>
                  <a:pt x="2068058" y="331205"/>
                  <a:pt x="2296808" y="259500"/>
                  <a:pt x="2194383" y="198039"/>
                </a:cubicBezTo>
                <a:cubicBezTo>
                  <a:pt x="2091958" y="136578"/>
                  <a:pt x="1467165" y="44387"/>
                  <a:pt x="1211102" y="13657"/>
                </a:cubicBezTo>
                <a:cubicBezTo>
                  <a:pt x="955039" y="-17073"/>
                  <a:pt x="658006" y="13657"/>
                  <a:pt x="658006" y="13657"/>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flipH="1">
            <a:off x="7886732" y="2068564"/>
            <a:ext cx="225335" cy="85623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0991" y="5317561"/>
            <a:ext cx="8600713" cy="1323439"/>
          </a:xfrm>
          <a:prstGeom prst="rect">
            <a:avLst/>
          </a:prstGeom>
          <a:noFill/>
        </p:spPr>
        <p:txBody>
          <a:bodyPr wrap="square" rtlCol="0">
            <a:spAutoFit/>
          </a:bodyPr>
          <a:lstStyle/>
          <a:p>
            <a:r>
              <a:rPr lang="en-US" sz="2000" dirty="0">
                <a:solidFill>
                  <a:srgbClr val="FF0000"/>
                </a:solidFill>
              </a:rPr>
              <a:t>*</a:t>
            </a:r>
            <a:r>
              <a:rPr lang="en-US" sz="2000" dirty="0"/>
              <a:t>A. Carrasco, </a:t>
            </a:r>
            <a:r>
              <a:rPr lang="en-US" sz="2000" dirty="0" err="1"/>
              <a:t>Teratogenesis</a:t>
            </a:r>
            <a:r>
              <a:rPr lang="en-US" sz="2000" dirty="0"/>
              <a:t> by glyphosate based herbicides and other pesticides. Relationship with the retinoic acid pathway. In  </a:t>
            </a:r>
            <a:r>
              <a:rPr lang="en-US" sz="2000" dirty="0" err="1"/>
              <a:t>Breckling</a:t>
            </a:r>
            <a:r>
              <a:rPr lang="en-US" sz="2000" dirty="0"/>
              <a:t>, B. &amp; </a:t>
            </a:r>
            <a:r>
              <a:rPr lang="en-US" sz="2000" dirty="0" err="1"/>
              <a:t>Verhoeven</a:t>
            </a:r>
            <a:r>
              <a:rPr lang="en-US" sz="2000" dirty="0"/>
              <a:t>, R. (2013) GM-Crop Cultivation – Ecological Effects on a Landscape Scale. </a:t>
            </a:r>
            <a:r>
              <a:rPr lang="en-US" sz="2000" dirty="0" err="1"/>
              <a:t>Theorie</a:t>
            </a:r>
            <a:r>
              <a:rPr lang="en-US" sz="2000" dirty="0"/>
              <a:t> in der </a:t>
            </a:r>
            <a:r>
              <a:rPr lang="en-US" sz="2000" dirty="0" err="1"/>
              <a:t>Ökologie</a:t>
            </a:r>
            <a:r>
              <a:rPr lang="en-US" sz="2000" dirty="0"/>
              <a:t> 17. Frankfurt, Peter Lang.</a:t>
            </a:r>
          </a:p>
        </p:txBody>
      </p:sp>
      <p:pic>
        <p:nvPicPr>
          <p:cNvPr id="3" name="Picture 2" descr="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8735" y="891771"/>
            <a:ext cx="2318065" cy="1545377"/>
          </a:xfrm>
          <a:prstGeom prst="rect">
            <a:avLst/>
          </a:prstGeom>
        </p:spPr>
      </p:pic>
      <p:sp>
        <p:nvSpPr>
          <p:cNvPr id="10" name="TextBox 9"/>
          <p:cNvSpPr txBox="1"/>
          <p:nvPr/>
        </p:nvSpPr>
        <p:spPr>
          <a:xfrm>
            <a:off x="1366738" y="1806954"/>
            <a:ext cx="3640214" cy="523220"/>
          </a:xfrm>
          <a:prstGeom prst="rect">
            <a:avLst/>
          </a:prstGeom>
          <a:solidFill>
            <a:srgbClr val="FFF9A2"/>
          </a:solidFill>
          <a:ln>
            <a:solidFill>
              <a:schemeClr val="tx1"/>
            </a:solidFill>
          </a:ln>
        </p:spPr>
        <p:txBody>
          <a:bodyPr wrap="none" rtlCol="0">
            <a:spAutoFit/>
          </a:bodyPr>
          <a:lstStyle/>
          <a:p>
            <a:r>
              <a:rPr lang="en-US" sz="2800" dirty="0" smtClean="0"/>
              <a:t>CYP Enzyme Repression</a:t>
            </a:r>
            <a:endParaRPr lang="en-US" sz="2800" dirty="0"/>
          </a:p>
        </p:txBody>
      </p:sp>
      <p:sp>
        <p:nvSpPr>
          <p:cNvPr id="6" name="TextBox 5"/>
          <p:cNvSpPr txBox="1"/>
          <p:nvPr/>
        </p:nvSpPr>
        <p:spPr>
          <a:xfrm>
            <a:off x="7203054" y="1913928"/>
            <a:ext cx="1818026" cy="523220"/>
          </a:xfrm>
          <a:prstGeom prst="rect">
            <a:avLst/>
          </a:prstGeom>
          <a:solidFill>
            <a:srgbClr val="FFF9A2"/>
          </a:solidFill>
          <a:ln>
            <a:solidFill>
              <a:schemeClr val="tx1"/>
            </a:solidFill>
          </a:ln>
        </p:spPr>
        <p:txBody>
          <a:bodyPr wrap="none" rtlCol="0">
            <a:spAutoFit/>
          </a:bodyPr>
          <a:lstStyle/>
          <a:p>
            <a:r>
              <a:rPr lang="en-US" sz="2800" dirty="0" smtClean="0"/>
              <a:t>Small Brain</a:t>
            </a:r>
            <a:endParaRPr lang="en-US" sz="2800" dirty="0"/>
          </a:p>
        </p:txBody>
      </p:sp>
    </p:spTree>
    <p:extLst>
      <p:ext uri="{BB962C8B-B14F-4D97-AF65-F5344CB8AC3E}">
        <p14:creationId xmlns:p14="http://schemas.microsoft.com/office/powerpoint/2010/main" val="8896929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22"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encephaly.png"/>
          <p:cNvPicPr>
            <a:picLocks noGrp="1" noChangeAspect="1"/>
          </p:cNvPicPr>
          <p:nvPr>
            <p:ph idx="1"/>
          </p:nvPr>
        </p:nvPicPr>
        <p:blipFill>
          <a:blip r:embed="rId2">
            <a:extLst>
              <a:ext uri="{28A0092B-C50C-407E-A947-70E740481C1C}">
                <a14:useLocalDpi xmlns:a14="http://schemas.microsoft.com/office/drawing/2010/main" val="0"/>
              </a:ext>
            </a:extLst>
          </a:blip>
          <a:srcRect t="-41121" b="-41121"/>
          <a:stretch>
            <a:fillRect/>
          </a:stretch>
        </p:blipFill>
        <p:spPr>
          <a:xfrm>
            <a:off x="0" y="-728005"/>
            <a:ext cx="8679051" cy="4773144"/>
          </a:xfrm>
        </p:spPr>
      </p:pic>
      <p:pic>
        <p:nvPicPr>
          <p:cNvPr id="5" name="Picture 4" descr="glycine_muta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476" y="3358158"/>
            <a:ext cx="5994400" cy="3225800"/>
          </a:xfrm>
          <a:prstGeom prst="rect">
            <a:avLst/>
          </a:prstGeom>
        </p:spPr>
      </p:pic>
    </p:spTree>
    <p:extLst>
      <p:ext uri="{BB962C8B-B14F-4D97-AF65-F5344CB8AC3E}">
        <p14:creationId xmlns:p14="http://schemas.microsoft.com/office/powerpoint/2010/main" val="196290448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8075" y="2090171"/>
            <a:ext cx="6187886" cy="2585323"/>
          </a:xfrm>
          <a:prstGeom prst="rect">
            <a:avLst/>
          </a:prstGeom>
          <a:noFill/>
        </p:spPr>
        <p:txBody>
          <a:bodyPr wrap="none" lIns="91440" tIns="45720" rIns="91440" bIns="45720">
            <a:spAutoFit/>
          </a:bodyPr>
          <a:lstStyle/>
          <a:p>
            <a:pPr algn="ctr"/>
            <a:r>
              <a:rPr lang="en-US" sz="5400"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Food Allergies and </a:t>
            </a:r>
          </a:p>
          <a:p>
            <a:pPr algn="ctr"/>
            <a:r>
              <a:rPr lang="en-US" sz="5400"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Autoimmune </a:t>
            </a:r>
            <a:r>
              <a:rPr lang="en-US" sz="5400"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Disease</a:t>
            </a:r>
          </a:p>
          <a:p>
            <a:pPr algn="ctr"/>
            <a:r>
              <a:rPr lang="en-US" sz="5400"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endParaRPr lang="en-US" sz="5400"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3017498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600" b="1" dirty="0" smtClean="0"/>
              <a:t>Autoimmune Disease: An Invisible Epidemic</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a:t>“Taken together, the number of people suffering from autoimmune diseases is 24–50 million Americans, 16% of the US population. To put it in perspective, autoimmune disease prevalence equals heart disease and cancer combined.” </a:t>
            </a:r>
          </a:p>
          <a:p>
            <a:endParaRPr lang="en-US" dirty="0"/>
          </a:p>
        </p:txBody>
      </p:sp>
      <p:sp>
        <p:nvSpPr>
          <p:cNvPr id="4" name="TextBox 3"/>
          <p:cNvSpPr txBox="1"/>
          <p:nvPr/>
        </p:nvSpPr>
        <p:spPr>
          <a:xfrm>
            <a:off x="999505" y="5655718"/>
            <a:ext cx="8047733" cy="923330"/>
          </a:xfrm>
          <a:prstGeom prst="rect">
            <a:avLst/>
          </a:prstGeom>
          <a:noFill/>
        </p:spPr>
        <p:txBody>
          <a:bodyPr wrap="square" rtlCol="0">
            <a:spAutoFit/>
          </a:bodyPr>
          <a:lstStyle/>
          <a:p>
            <a:r>
              <a:rPr lang="en-US" dirty="0" smtClean="0">
                <a:solidFill>
                  <a:srgbClr val="FF0000"/>
                </a:solidFill>
              </a:rPr>
              <a:t>*</a:t>
            </a:r>
            <a:r>
              <a:rPr lang="en-US" dirty="0" smtClean="0"/>
              <a:t>Feldman </a:t>
            </a:r>
            <a:r>
              <a:rPr lang="en-US" dirty="0"/>
              <a:t>B, Martin EM, Simms T. An Invisible Epidemic — When your body attacks itself — Autoimmune Disease; How Reframing the Data Unveils a Public Health Crisis Bigger than Cancer and Heart Disease Combined. </a:t>
            </a:r>
            <a:r>
              <a:rPr lang="en-US" dirty="0" err="1"/>
              <a:t>www.tincture.io</a:t>
            </a:r>
            <a:r>
              <a:rPr lang="en-US" dirty="0"/>
              <a:t>.</a:t>
            </a:r>
          </a:p>
        </p:txBody>
      </p:sp>
    </p:spTree>
    <p:extLst>
      <p:ext uri="{BB962C8B-B14F-4D97-AF65-F5344CB8AC3E}">
        <p14:creationId xmlns:p14="http://schemas.microsoft.com/office/powerpoint/2010/main" val="28971125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 Health Status</a:t>
            </a:r>
            <a:endParaRPr lang="en-US" b="1" dirty="0"/>
          </a:p>
        </p:txBody>
      </p:sp>
      <p:sp>
        <p:nvSpPr>
          <p:cNvPr id="3" name="Content Placeholder 2"/>
          <p:cNvSpPr>
            <a:spLocks noGrp="1"/>
          </p:cNvSpPr>
          <p:nvPr>
            <p:ph idx="1"/>
          </p:nvPr>
        </p:nvSpPr>
        <p:spPr>
          <a:xfrm>
            <a:off x="457200" y="1600200"/>
            <a:ext cx="8476902" cy="4525963"/>
          </a:xfrm>
        </p:spPr>
        <p:txBody>
          <a:bodyPr>
            <a:normAutofit fontScale="92500" lnSpcReduction="20000"/>
          </a:bodyPr>
          <a:lstStyle/>
          <a:p>
            <a:r>
              <a:rPr lang="en-US" dirty="0" smtClean="0"/>
              <a:t>US makes up 5% of the world’s population but consumes more than 50% of the world’s pharmaceutical drugs</a:t>
            </a:r>
          </a:p>
          <a:p>
            <a:r>
              <a:rPr lang="en-US" dirty="0" smtClean="0"/>
              <a:t>We spend more on health care than Japan, France, China, UK, Italy, Canada, Brazil, Spain, and Australia, </a:t>
            </a:r>
            <a:r>
              <a:rPr lang="en-US" i="1" dirty="0" smtClean="0">
                <a:solidFill>
                  <a:srgbClr val="FF0000"/>
                </a:solidFill>
              </a:rPr>
              <a:t>combined </a:t>
            </a:r>
          </a:p>
          <a:p>
            <a:r>
              <a:rPr lang="en-US" dirty="0" smtClean="0"/>
              <a:t>US ranks last or near last among developed</a:t>
            </a:r>
            <a:r>
              <a:rPr lang="en-US" i="1" dirty="0" smtClean="0"/>
              <a:t> </a:t>
            </a:r>
            <a:r>
              <a:rPr lang="en-US" dirty="0" smtClean="0"/>
              <a:t>nations on infant mortality and life expectancy</a:t>
            </a:r>
          </a:p>
          <a:p>
            <a:r>
              <a:rPr lang="en-US" dirty="0" smtClean="0"/>
              <a:t>We also suffer from more chronic illnesses</a:t>
            </a:r>
          </a:p>
          <a:p>
            <a:r>
              <a:rPr lang="en-US" i="1" dirty="0" smtClean="0">
                <a:solidFill>
                  <a:srgbClr val="FF0000"/>
                </a:solidFill>
              </a:rPr>
              <a:t>We consume 20% of the world supply of glyphosate </a:t>
            </a:r>
          </a:p>
          <a:p>
            <a:endParaRPr lang="en-US" dirty="0"/>
          </a:p>
        </p:txBody>
      </p:sp>
    </p:spTree>
    <p:extLst>
      <p:ext uri="{BB962C8B-B14F-4D97-AF65-F5344CB8AC3E}">
        <p14:creationId xmlns:p14="http://schemas.microsoft.com/office/powerpoint/2010/main" val="16370585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toimmunediseasesympto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4717" y="765723"/>
            <a:ext cx="3839283" cy="2971271"/>
          </a:xfrm>
          <a:prstGeom prst="rect">
            <a:avLst/>
          </a:prstGeom>
        </p:spPr>
      </p:pic>
      <p:sp>
        <p:nvSpPr>
          <p:cNvPr id="2" name="Title 1"/>
          <p:cNvSpPr>
            <a:spLocks noGrp="1"/>
          </p:cNvSpPr>
          <p:nvPr>
            <p:ph type="title"/>
          </p:nvPr>
        </p:nvSpPr>
        <p:spPr>
          <a:xfrm>
            <a:off x="434011" y="-59800"/>
            <a:ext cx="8229600" cy="1143000"/>
          </a:xfrm>
        </p:spPr>
        <p:txBody>
          <a:bodyPr/>
          <a:lstStyle/>
          <a:p>
            <a:r>
              <a:rPr lang="en-US" b="1" dirty="0" smtClean="0"/>
              <a:t>Autoimmune Disease Statistics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7071" y="1600200"/>
            <a:ext cx="8426540" cy="4525963"/>
          </a:xfrm>
        </p:spPr>
        <p:txBody>
          <a:bodyPr>
            <a:noAutofit/>
          </a:bodyPr>
          <a:lstStyle/>
          <a:p>
            <a:r>
              <a:rPr lang="en-US" dirty="0" smtClean="0"/>
              <a:t>Annual direct  health care                                                        costs for </a:t>
            </a:r>
            <a:r>
              <a:rPr lang="en-US" dirty="0"/>
              <a:t>AD </a:t>
            </a:r>
            <a:r>
              <a:rPr lang="en-US" dirty="0" smtClean="0"/>
              <a:t>in US estimated                                                                to be ~$</a:t>
            </a:r>
            <a:r>
              <a:rPr lang="en-US" dirty="0"/>
              <a:t>100 </a:t>
            </a:r>
            <a:r>
              <a:rPr lang="en-US" dirty="0" smtClean="0"/>
              <a:t>billion </a:t>
            </a:r>
            <a:endParaRPr lang="en-US" dirty="0"/>
          </a:p>
          <a:p>
            <a:r>
              <a:rPr lang="en-US" dirty="0"/>
              <a:t>At least 23.5 million Americans  </a:t>
            </a:r>
            <a:r>
              <a:rPr lang="en-US" dirty="0" smtClean="0"/>
              <a:t>                   suffer from one </a:t>
            </a:r>
            <a:r>
              <a:rPr lang="en-US" dirty="0"/>
              <a:t>or more autoimmune </a:t>
            </a:r>
            <a:r>
              <a:rPr lang="en-US" dirty="0" smtClean="0"/>
              <a:t>diseases</a:t>
            </a:r>
            <a:endParaRPr lang="en-US" dirty="0"/>
          </a:p>
          <a:p>
            <a:r>
              <a:rPr lang="en-US" dirty="0"/>
              <a:t>Among the top-10 causes of death in females under 64 years old</a:t>
            </a:r>
          </a:p>
          <a:p>
            <a:r>
              <a:rPr lang="en-US" dirty="0"/>
              <a:t>Immunosuppressant treatments have devastating side effects</a:t>
            </a:r>
          </a:p>
        </p:txBody>
      </p:sp>
      <p:sp>
        <p:nvSpPr>
          <p:cNvPr id="4" name="TextBox 3"/>
          <p:cNvSpPr txBox="1"/>
          <p:nvPr/>
        </p:nvSpPr>
        <p:spPr>
          <a:xfrm>
            <a:off x="643467" y="6351601"/>
            <a:ext cx="8020144" cy="400110"/>
          </a:xfrm>
          <a:prstGeom prst="rect">
            <a:avLst/>
          </a:prstGeom>
          <a:noFill/>
        </p:spPr>
        <p:txBody>
          <a:bodyPr wrap="none" rtlCol="0">
            <a:spAutoFit/>
          </a:bodyPr>
          <a:lstStyle/>
          <a:p>
            <a:r>
              <a:rPr lang="en-US" sz="2000" dirty="0">
                <a:solidFill>
                  <a:srgbClr val="FF0000"/>
                </a:solidFill>
              </a:rPr>
              <a:t>*</a:t>
            </a:r>
            <a:r>
              <a:rPr lang="en-US" sz="2000" dirty="0"/>
              <a:t>https://</a:t>
            </a:r>
            <a:r>
              <a:rPr lang="en-US" sz="2000" dirty="0" err="1"/>
              <a:t>www.aarda.org</a:t>
            </a:r>
            <a:r>
              <a:rPr lang="en-US" sz="2000" dirty="0"/>
              <a:t>/autoimmune-information/autoimmune-statistics/</a:t>
            </a:r>
          </a:p>
        </p:txBody>
      </p:sp>
    </p:spTree>
    <p:extLst>
      <p:ext uri="{BB962C8B-B14F-4D97-AF65-F5344CB8AC3E}">
        <p14:creationId xmlns:p14="http://schemas.microsoft.com/office/powerpoint/2010/main" val="340179959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2209298"/>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Why do we have an epidemic in </a:t>
            </a:r>
          </a:p>
          <a:p>
            <a:r>
              <a:rPr lang="en-US" sz="3200" dirty="0" smtClean="0"/>
              <a:t>autoimmune disease in America today?</a:t>
            </a:r>
            <a:endParaRPr lang="en-US" sz="3200" dirty="0"/>
          </a:p>
        </p:txBody>
      </p:sp>
    </p:spTree>
    <p:extLst>
      <p:ext uri="{BB962C8B-B14F-4D97-AF65-F5344CB8AC3E}">
        <p14:creationId xmlns:p14="http://schemas.microsoft.com/office/powerpoint/2010/main" val="137188728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Hypothesis</a:t>
            </a:r>
            <a:endParaRPr lang="en-US" b="1" dirty="0"/>
          </a:p>
        </p:txBody>
      </p:sp>
      <p:sp>
        <p:nvSpPr>
          <p:cNvPr id="3" name="Content Placeholder 2"/>
          <p:cNvSpPr>
            <a:spLocks noGrp="1"/>
          </p:cNvSpPr>
          <p:nvPr>
            <p:ph idx="1"/>
          </p:nvPr>
        </p:nvSpPr>
        <p:spPr/>
        <p:txBody>
          <a:bodyPr>
            <a:normAutofit fontScale="85000" lnSpcReduction="20000"/>
          </a:bodyPr>
          <a:lstStyle/>
          <a:p>
            <a:r>
              <a:rPr lang="en-US" dirty="0"/>
              <a:t>G</a:t>
            </a:r>
            <a:r>
              <a:rPr lang="en-US" dirty="0" smtClean="0"/>
              <a:t>lyphosate exposure sets up a weakened immune system, a leaky gut barrier and a leaky brain barrier</a:t>
            </a:r>
          </a:p>
          <a:p>
            <a:r>
              <a:rPr lang="en-US" dirty="0" smtClean="0"/>
              <a:t>Glyphosate contamination in proteins makes them hard to break down</a:t>
            </a:r>
          </a:p>
          <a:p>
            <a:r>
              <a:rPr lang="en-US" dirty="0" smtClean="0"/>
              <a:t>Glyphosate disrupts the pancreatic enzymes that metabolize proteins</a:t>
            </a:r>
          </a:p>
          <a:p>
            <a:r>
              <a:rPr lang="en-US" dirty="0" smtClean="0"/>
              <a:t>Person develops overactive antibody response to foreign protein contaminated </a:t>
            </a:r>
            <a:r>
              <a:rPr lang="pl-PL" dirty="0" err="1" smtClean="0"/>
              <a:t>wi</a:t>
            </a:r>
            <a:r>
              <a:rPr lang="en-US" dirty="0" err="1" smtClean="0"/>
              <a:t>th</a:t>
            </a:r>
            <a:r>
              <a:rPr lang="en-US" dirty="0" smtClean="0"/>
              <a:t> glyphosate and, through molecular mimicry, this leads to autoimmune disease</a:t>
            </a:r>
          </a:p>
          <a:p>
            <a:r>
              <a:rPr lang="en-US" dirty="0" smtClean="0"/>
              <a:t>This easily explains gluten intolerance and other food allergies</a:t>
            </a:r>
          </a:p>
          <a:p>
            <a:pPr marL="0" indent="0">
              <a:buNone/>
            </a:pPr>
            <a:endParaRPr lang="en-US" dirty="0"/>
          </a:p>
        </p:txBody>
      </p:sp>
    </p:spTree>
    <p:extLst>
      <p:ext uri="{BB962C8B-B14F-4D97-AF65-F5344CB8AC3E}">
        <p14:creationId xmlns:p14="http://schemas.microsoft.com/office/powerpoint/2010/main" val="12879056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Tree>
    <p:extLst>
      <p:ext uri="{BB962C8B-B14F-4D97-AF65-F5344CB8AC3E}">
        <p14:creationId xmlns:p14="http://schemas.microsoft.com/office/powerpoint/2010/main" val="134005956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
        <p:nvSpPr>
          <p:cNvPr id="11" name="TextBox 10"/>
          <p:cNvSpPr txBox="1"/>
          <p:nvPr/>
        </p:nvSpPr>
        <p:spPr>
          <a:xfrm>
            <a:off x="931333" y="2263186"/>
            <a:ext cx="7254952" cy="2554545"/>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All of these foods can be expected to be contaminated with glyphosate,              given how they’re produced</a:t>
            </a:r>
          </a:p>
          <a:p>
            <a:pPr algn="ctr"/>
            <a:endParaRPr lang="en-US" sz="3200" dirty="0"/>
          </a:p>
        </p:txBody>
      </p:sp>
    </p:spTree>
    <p:extLst>
      <p:ext uri="{BB962C8B-B14F-4D97-AF65-F5344CB8AC3E}">
        <p14:creationId xmlns:p14="http://schemas.microsoft.com/office/powerpoint/2010/main" val="114539754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 &amp; wheat.jpg"/>
          <p:cNvPicPr>
            <a:picLocks noGrp="1" noChangeAspect="1"/>
          </p:cNvPicPr>
          <p:nvPr>
            <p:ph idx="1"/>
          </p:nvPr>
        </p:nvPicPr>
        <p:blipFill>
          <a:blip r:embed="rId2">
            <a:extLst>
              <a:ext uri="{28A0092B-C50C-407E-A947-70E740481C1C}">
                <a14:useLocalDpi xmlns:a14="http://schemas.microsoft.com/office/drawing/2010/main" val="0"/>
              </a:ext>
            </a:extLst>
          </a:blip>
          <a:srcRect l="-9663" r="-9663"/>
          <a:stretch>
            <a:fillRect/>
          </a:stretch>
        </p:blipFill>
        <p:spPr>
          <a:xfrm>
            <a:off x="-593581" y="511155"/>
            <a:ext cx="10209822" cy="5615009"/>
          </a:xfrm>
        </p:spPr>
      </p:pic>
      <p:sp>
        <p:nvSpPr>
          <p:cNvPr id="5" name="TextBox 4"/>
          <p:cNvSpPr txBox="1"/>
          <p:nvPr/>
        </p:nvSpPr>
        <p:spPr>
          <a:xfrm>
            <a:off x="2275851" y="6459372"/>
            <a:ext cx="6447521" cy="400108"/>
          </a:xfrm>
          <a:prstGeom prst="rect">
            <a:avLst/>
          </a:prstGeom>
          <a:noFill/>
        </p:spPr>
        <p:txBody>
          <a:bodyPr wrap="none" lIns="91439" tIns="45719" rIns="91439" bIns="45719" rtlCol="0">
            <a:spAutoFit/>
          </a:bodyPr>
          <a:lstStyle/>
          <a:p>
            <a:r>
              <a:rPr lang="it-IT" sz="2000" dirty="0" smtClean="0">
                <a:solidFill>
                  <a:srgbClr val="FF0000"/>
                </a:solidFill>
              </a:rPr>
              <a:t>*</a:t>
            </a:r>
            <a:r>
              <a:rPr lang="it-IT" sz="2000" dirty="0" err="1" smtClean="0"/>
              <a:t>Samsel</a:t>
            </a:r>
            <a:r>
              <a:rPr lang="it-IT" sz="2000" dirty="0" smtClean="0"/>
              <a:t> and Seneff, </a:t>
            </a:r>
            <a:r>
              <a:rPr lang="it-IT" sz="2000" dirty="0" err="1" smtClean="0"/>
              <a:t>Interdiscip</a:t>
            </a:r>
            <a:r>
              <a:rPr lang="it-IT" sz="2000" dirty="0" smtClean="0"/>
              <a:t> </a:t>
            </a:r>
            <a:r>
              <a:rPr lang="it-IT" sz="2000" dirty="0" err="1"/>
              <a:t>Toxicol</a:t>
            </a:r>
            <a:r>
              <a:rPr lang="it-IT" sz="2000" dirty="0"/>
              <a:t>. </a:t>
            </a:r>
            <a:r>
              <a:rPr lang="it-IT" sz="2000" dirty="0" smtClean="0"/>
              <a:t>2013;</a:t>
            </a:r>
            <a:r>
              <a:rPr lang="it-IT" sz="2000" b="1" dirty="0" smtClean="0"/>
              <a:t>6</a:t>
            </a:r>
            <a:r>
              <a:rPr lang="it-IT" sz="2000" dirty="0"/>
              <a:t>(4): 159–184. </a:t>
            </a:r>
          </a:p>
        </p:txBody>
      </p:sp>
      <p:pic>
        <p:nvPicPr>
          <p:cNvPr id="6" name="Picture 5" descr="wh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900" y="2160909"/>
            <a:ext cx="2525770" cy="1578606"/>
          </a:xfrm>
          <a:prstGeom prst="rect">
            <a:avLst/>
          </a:prstGeom>
        </p:spPr>
      </p:pic>
      <p:sp>
        <p:nvSpPr>
          <p:cNvPr id="7" name="TextBox 6"/>
          <p:cNvSpPr txBox="1"/>
          <p:nvPr/>
        </p:nvSpPr>
        <p:spPr>
          <a:xfrm>
            <a:off x="4107068" y="2658569"/>
            <a:ext cx="1628371" cy="400110"/>
          </a:xfrm>
          <a:prstGeom prst="rect">
            <a:avLst/>
          </a:prstGeom>
          <a:noFill/>
        </p:spPr>
        <p:txBody>
          <a:bodyPr wrap="none" rtlCol="0">
            <a:spAutoFit/>
          </a:bodyPr>
          <a:lstStyle/>
          <a:p>
            <a:r>
              <a:rPr lang="en-US" sz="2000" dirty="0" smtClean="0"/>
              <a:t>Celiac disease</a:t>
            </a:r>
            <a:endParaRPr lang="en-US" sz="2000" dirty="0"/>
          </a:p>
        </p:txBody>
      </p:sp>
      <p:sp>
        <p:nvSpPr>
          <p:cNvPr id="8" name="Freeform 7"/>
          <p:cNvSpPr/>
          <p:nvPr/>
        </p:nvSpPr>
        <p:spPr>
          <a:xfrm>
            <a:off x="4385743" y="3051666"/>
            <a:ext cx="529544" cy="973234"/>
          </a:xfrm>
          <a:custGeom>
            <a:avLst/>
            <a:gdLst>
              <a:gd name="connsiteX0" fmla="*/ 529544 w 529544"/>
              <a:gd name="connsiteY0" fmla="*/ 0 h 973234"/>
              <a:gd name="connsiteX1" fmla="*/ 1728 w 529544"/>
              <a:gd name="connsiteY1" fmla="*/ 461873 h 973234"/>
              <a:gd name="connsiteX2" fmla="*/ 348107 w 529544"/>
              <a:gd name="connsiteY2" fmla="*/ 973234 h 973234"/>
            </a:gdLst>
            <a:ahLst/>
            <a:cxnLst>
              <a:cxn ang="0">
                <a:pos x="connsiteX0" y="connsiteY0"/>
              </a:cxn>
              <a:cxn ang="0">
                <a:pos x="connsiteX1" y="connsiteY1"/>
              </a:cxn>
              <a:cxn ang="0">
                <a:pos x="connsiteX2" y="connsiteY2"/>
              </a:cxn>
            </a:cxnLst>
            <a:rect l="l" t="t" r="r" b="b"/>
            <a:pathLst>
              <a:path w="529544" h="973234">
                <a:moveTo>
                  <a:pt x="529544" y="0"/>
                </a:moveTo>
                <a:cubicBezTo>
                  <a:pt x="280755" y="149833"/>
                  <a:pt x="31967" y="299667"/>
                  <a:pt x="1728" y="461873"/>
                </a:cubicBezTo>
                <a:cubicBezTo>
                  <a:pt x="-28511" y="624079"/>
                  <a:pt x="348107" y="973234"/>
                  <a:pt x="348107" y="973234"/>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1"/>
          <p:cNvSpPr txBox="1">
            <a:spLocks/>
          </p:cNvSpPr>
          <p:nvPr/>
        </p:nvSpPr>
        <p:spPr>
          <a:xfrm>
            <a:off x="457200" y="240096"/>
            <a:ext cx="8478043" cy="1143000"/>
          </a:xfrm>
          <a:prstGeom prst="rect">
            <a:avLst/>
          </a:prstGeom>
          <a:solidFill>
            <a:srgbClr val="FFFFFF"/>
          </a:solidFill>
          <a:ln>
            <a:no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Glyphosate and Celiac Disease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4779403" y="1742139"/>
            <a:ext cx="1675584" cy="707886"/>
          </a:xfrm>
          <a:prstGeom prst="rect">
            <a:avLst/>
          </a:prstGeom>
          <a:noFill/>
        </p:spPr>
        <p:txBody>
          <a:bodyPr wrap="none" rtlCol="0">
            <a:spAutoFit/>
          </a:bodyPr>
          <a:lstStyle/>
          <a:p>
            <a:pPr algn="r"/>
            <a:r>
              <a:rPr lang="en-US" sz="2000" dirty="0" smtClean="0"/>
              <a:t>Glyphosate</a:t>
            </a:r>
          </a:p>
          <a:p>
            <a:pPr algn="r"/>
            <a:r>
              <a:rPr lang="en-US" sz="2000" dirty="0" smtClean="0"/>
              <a:t>Use on wheat</a:t>
            </a:r>
            <a:endParaRPr lang="en-US" sz="2000" dirty="0"/>
          </a:p>
        </p:txBody>
      </p:sp>
      <p:sp>
        <p:nvSpPr>
          <p:cNvPr id="11" name="Freeform 10"/>
          <p:cNvSpPr/>
          <p:nvPr/>
        </p:nvSpPr>
        <p:spPr>
          <a:xfrm>
            <a:off x="5474356" y="2452675"/>
            <a:ext cx="688840" cy="1007348"/>
          </a:xfrm>
          <a:custGeom>
            <a:avLst/>
            <a:gdLst>
              <a:gd name="connsiteX0" fmla="*/ 0 w 688840"/>
              <a:gd name="connsiteY0" fmla="*/ 0 h 1007348"/>
              <a:gd name="connsiteX1" fmla="*/ 598530 w 688840"/>
              <a:gd name="connsiteY1" fmla="*/ 423378 h 1007348"/>
              <a:gd name="connsiteX2" fmla="*/ 686120 w 688840"/>
              <a:gd name="connsiteY2" fmla="*/ 1007348 h 1007348"/>
            </a:gdLst>
            <a:ahLst/>
            <a:cxnLst>
              <a:cxn ang="0">
                <a:pos x="connsiteX0" y="connsiteY0"/>
              </a:cxn>
              <a:cxn ang="0">
                <a:pos x="connsiteX1" y="connsiteY1"/>
              </a:cxn>
              <a:cxn ang="0">
                <a:pos x="connsiteX2" y="connsiteY2"/>
              </a:cxn>
            </a:cxnLst>
            <a:rect l="l" t="t" r="r" b="b"/>
            <a:pathLst>
              <a:path w="688840" h="1007348">
                <a:moveTo>
                  <a:pt x="0" y="0"/>
                </a:moveTo>
                <a:cubicBezTo>
                  <a:pt x="242088" y="127743"/>
                  <a:pt x="484177" y="255487"/>
                  <a:pt x="598530" y="423378"/>
                </a:cubicBezTo>
                <a:cubicBezTo>
                  <a:pt x="712883" y="591269"/>
                  <a:pt x="686120" y="1007348"/>
                  <a:pt x="686120" y="1007348"/>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9676943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04358"/>
            <a:ext cx="8517467" cy="1143000"/>
          </a:xfrm>
        </p:spPr>
        <p:txBody>
          <a:bodyPr>
            <a:normAutofit/>
          </a:bodyPr>
          <a:lstStyle/>
          <a:p>
            <a:r>
              <a:rPr lang="en-US" sz="3600" b="1" dirty="0" smtClean="0"/>
              <a:t>Celiac </a:t>
            </a:r>
            <a:r>
              <a:rPr lang="en-US" sz="3600" b="1" dirty="0"/>
              <a:t>d</a:t>
            </a:r>
            <a:r>
              <a:rPr lang="en-US" sz="3600" b="1" dirty="0" smtClean="0"/>
              <a:t>isease: Impaired gluten digestion</a:t>
            </a:r>
            <a:endParaRPr lang="en-US" sz="3600" b="1" dirty="0"/>
          </a:p>
        </p:txBody>
      </p:sp>
      <p:sp>
        <p:nvSpPr>
          <p:cNvPr id="3" name="Content Placeholder 2"/>
          <p:cNvSpPr>
            <a:spLocks noGrp="1"/>
          </p:cNvSpPr>
          <p:nvPr>
            <p:ph idx="1"/>
          </p:nvPr>
        </p:nvSpPr>
        <p:spPr>
          <a:xfrm>
            <a:off x="152400" y="1062041"/>
            <a:ext cx="8669867" cy="4766733"/>
          </a:xfrm>
        </p:spPr>
        <p:txBody>
          <a:bodyPr>
            <a:normAutofit lnSpcReduction="10000"/>
          </a:bodyPr>
          <a:lstStyle/>
          <a:p>
            <a:r>
              <a:rPr lang="en-US" dirty="0" smtClean="0"/>
              <a:t>Gluten intolerance results from </a:t>
            </a:r>
            <a:r>
              <a:rPr lang="en-US" dirty="0"/>
              <a:t>inability to break down </a:t>
            </a:r>
            <a:r>
              <a:rPr lang="en-US" dirty="0" smtClean="0"/>
              <a:t>gluten, which is </a:t>
            </a:r>
            <a:r>
              <a:rPr lang="en-US" dirty="0"/>
              <a:t>enriched in </a:t>
            </a:r>
            <a:r>
              <a:rPr lang="en-US" dirty="0" err="1" smtClean="0"/>
              <a:t>proline</a:t>
            </a:r>
            <a:r>
              <a:rPr lang="en-US" dirty="0" smtClean="0">
                <a:solidFill>
                  <a:srgbClr val="FF0000"/>
                </a:solidFill>
              </a:rPr>
              <a:t>*</a:t>
            </a:r>
            <a:endParaRPr lang="en-US" dirty="0">
              <a:solidFill>
                <a:srgbClr val="FF0000"/>
              </a:solidFill>
            </a:endParaRPr>
          </a:p>
          <a:p>
            <a:r>
              <a:rPr lang="en-US" dirty="0" smtClean="0"/>
              <a:t>The enzyme that breaks down </a:t>
            </a:r>
            <a:r>
              <a:rPr lang="en-US" dirty="0" err="1" smtClean="0"/>
              <a:t>proline</a:t>
            </a:r>
            <a:r>
              <a:rPr lang="en-US" dirty="0" smtClean="0"/>
              <a:t> depends on </a:t>
            </a:r>
            <a:r>
              <a:rPr lang="en-US" i="1" dirty="0" smtClean="0">
                <a:solidFill>
                  <a:srgbClr val="FF0000"/>
                </a:solidFill>
              </a:rPr>
              <a:t>manganese</a:t>
            </a:r>
            <a:r>
              <a:rPr lang="en-US" dirty="0">
                <a:solidFill>
                  <a:srgbClr val="FF0000"/>
                </a:solidFill>
              </a:rPr>
              <a:t> </a:t>
            </a:r>
            <a:r>
              <a:rPr lang="en-US" dirty="0" smtClean="0"/>
              <a:t>as  a catalyst  (depleted by glyphosate)</a:t>
            </a:r>
            <a:endParaRPr lang="en-US" dirty="0"/>
          </a:p>
          <a:p>
            <a:r>
              <a:rPr lang="en-US" dirty="0" smtClean="0"/>
              <a:t>It also </a:t>
            </a:r>
            <a:r>
              <a:rPr lang="en-US" dirty="0"/>
              <a:t>contains </a:t>
            </a:r>
            <a:r>
              <a:rPr lang="en-US" dirty="0" smtClean="0"/>
              <a:t>three regions with highly conserved </a:t>
            </a:r>
            <a:r>
              <a:rPr lang="en-US" dirty="0" err="1" smtClean="0"/>
              <a:t>glycines</a:t>
            </a:r>
            <a:r>
              <a:rPr lang="en-US" dirty="0" smtClean="0">
                <a:solidFill>
                  <a:srgbClr val="FF0000"/>
                </a:solidFill>
              </a:rPr>
              <a:t>*</a:t>
            </a:r>
            <a:r>
              <a:rPr lang="en-US" dirty="0">
                <a:solidFill>
                  <a:srgbClr val="FF0000"/>
                </a:solidFill>
              </a:rPr>
              <a:t>*</a:t>
            </a:r>
          </a:p>
          <a:p>
            <a:r>
              <a:rPr lang="en-US" dirty="0" err="1"/>
              <a:t>Malabsorption</a:t>
            </a:r>
            <a:r>
              <a:rPr lang="en-US" dirty="0"/>
              <a:t> </a:t>
            </a:r>
            <a:r>
              <a:rPr lang="en-US" dirty="0" smtClean="0"/>
              <a:t>can </a:t>
            </a:r>
            <a:r>
              <a:rPr lang="en-US" dirty="0"/>
              <a:t>lead to nutritional deficiencies and symptoms of </a:t>
            </a:r>
            <a:r>
              <a:rPr lang="en-US" dirty="0" smtClean="0"/>
              <a:t>autism</a:t>
            </a:r>
            <a:r>
              <a:rPr lang="en-US" altLang="ja-JP" dirty="0" smtClean="0"/>
              <a:t> </a:t>
            </a:r>
            <a:r>
              <a:rPr lang="en-US" dirty="0" smtClean="0">
                <a:solidFill>
                  <a:srgbClr val="FF0000"/>
                </a:solidFill>
              </a:rPr>
              <a:t>*</a:t>
            </a:r>
            <a:r>
              <a:rPr lang="en-US" dirty="0">
                <a:solidFill>
                  <a:srgbClr val="FF0000"/>
                </a:solidFill>
              </a:rPr>
              <a:t>*</a:t>
            </a:r>
            <a:r>
              <a:rPr lang="en-US" dirty="0" smtClean="0">
                <a:solidFill>
                  <a:srgbClr val="FF0000"/>
                </a:solidFill>
              </a:rPr>
              <a:t>*</a:t>
            </a:r>
            <a:endParaRPr lang="en-US" dirty="0">
              <a:solidFill>
                <a:srgbClr val="FF0000"/>
              </a:solidFill>
            </a:endParaRPr>
          </a:p>
        </p:txBody>
      </p:sp>
      <p:sp>
        <p:nvSpPr>
          <p:cNvPr id="4" name="TextBox 3"/>
          <p:cNvSpPr txBox="1"/>
          <p:nvPr/>
        </p:nvSpPr>
        <p:spPr>
          <a:xfrm>
            <a:off x="1049867" y="5828774"/>
            <a:ext cx="7189538" cy="1015663"/>
          </a:xfrm>
          <a:prstGeom prst="rect">
            <a:avLst/>
          </a:prstGeom>
          <a:noFill/>
        </p:spPr>
        <p:txBody>
          <a:bodyPr wrap="none" rtlCol="0">
            <a:spAutoFit/>
          </a:bodyPr>
          <a:lstStyle/>
          <a:p>
            <a:r>
              <a:rPr lang="fr-FR" sz="2000" dirty="0">
                <a:solidFill>
                  <a:srgbClr val="FF0000"/>
                </a:solidFill>
              </a:rPr>
              <a:t>*</a:t>
            </a:r>
            <a:r>
              <a:rPr lang="fr-FR" sz="2000" dirty="0"/>
              <a:t>G. Janssen et al., </a:t>
            </a:r>
            <a:r>
              <a:rPr lang="fr-FR" sz="2000" dirty="0" err="1"/>
              <a:t>PLoS</a:t>
            </a:r>
            <a:r>
              <a:rPr lang="fr-FR" sz="2000" dirty="0"/>
              <a:t> One 2015; 10(6): e0128065 </a:t>
            </a:r>
          </a:p>
          <a:p>
            <a:r>
              <a:rPr lang="fr-FR" sz="2000" dirty="0">
                <a:solidFill>
                  <a:srgbClr val="FF0000"/>
                </a:solidFill>
              </a:rPr>
              <a:t>**</a:t>
            </a:r>
            <a:r>
              <a:rPr lang="fr-FR" sz="2000" dirty="0"/>
              <a:t>F Morel et al., </a:t>
            </a:r>
            <a:r>
              <a:rPr lang="fr-FR" sz="2000" dirty="0" err="1"/>
              <a:t>Biochimica</a:t>
            </a:r>
            <a:r>
              <a:rPr lang="fr-FR" sz="2000" dirty="0"/>
              <a:t> et </a:t>
            </a:r>
            <a:r>
              <a:rPr lang="fr-FR" sz="2000" dirty="0" err="1"/>
              <a:t>Biophysica</a:t>
            </a:r>
            <a:r>
              <a:rPr lang="fr-FR" sz="2000" dirty="0"/>
              <a:t> Acta 1999;1429: 501-505</a:t>
            </a:r>
          </a:p>
          <a:p>
            <a:r>
              <a:rPr lang="fr-FR" sz="2000" dirty="0">
                <a:solidFill>
                  <a:srgbClr val="FF0000"/>
                </a:solidFill>
              </a:rPr>
              <a:t>***</a:t>
            </a:r>
            <a:r>
              <a:rPr lang="fr-FR" sz="2000" dirty="0"/>
              <a:t>SJ </a:t>
            </a:r>
            <a:r>
              <a:rPr lang="fr-FR" sz="2000" dirty="0" err="1"/>
              <a:t>Genuis</a:t>
            </a:r>
            <a:r>
              <a:rPr lang="fr-FR" sz="2000" dirty="0"/>
              <a:t> and TP Bouchard, J Child </a:t>
            </a:r>
            <a:r>
              <a:rPr lang="fr-FR" sz="2000" dirty="0" err="1"/>
              <a:t>Neurol</a:t>
            </a:r>
            <a:r>
              <a:rPr lang="fr-FR" sz="2000" dirty="0"/>
              <a:t>. 2010;25(1):114-</a:t>
            </a:r>
            <a:r>
              <a:rPr lang="fr-FR" sz="2000" dirty="0" smtClean="0"/>
              <a:t>9</a:t>
            </a:r>
            <a:endParaRPr lang="fr-FR" sz="2000" dirty="0"/>
          </a:p>
        </p:txBody>
      </p:sp>
    </p:spTree>
    <p:extLst>
      <p:ext uri="{BB962C8B-B14F-4D97-AF65-F5344CB8AC3E}">
        <p14:creationId xmlns:p14="http://schemas.microsoft.com/office/powerpoint/2010/main" val="388243317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04358"/>
            <a:ext cx="8517467" cy="1143000"/>
          </a:xfrm>
        </p:spPr>
        <p:txBody>
          <a:bodyPr>
            <a:normAutofit/>
          </a:bodyPr>
          <a:lstStyle/>
          <a:p>
            <a:r>
              <a:rPr lang="en-US" sz="3600" b="1" dirty="0" smtClean="0"/>
              <a:t>Celiac </a:t>
            </a:r>
            <a:r>
              <a:rPr lang="en-US" sz="3600" b="1" dirty="0"/>
              <a:t>d</a:t>
            </a:r>
            <a:r>
              <a:rPr lang="en-US" sz="3600" b="1" dirty="0" smtClean="0"/>
              <a:t>isease: Impaired gluten digestion</a:t>
            </a:r>
            <a:endParaRPr lang="en-US" sz="3600" b="1" dirty="0"/>
          </a:p>
        </p:txBody>
      </p:sp>
      <p:sp>
        <p:nvSpPr>
          <p:cNvPr id="3" name="Content Placeholder 2"/>
          <p:cNvSpPr>
            <a:spLocks noGrp="1"/>
          </p:cNvSpPr>
          <p:nvPr>
            <p:ph idx="1"/>
          </p:nvPr>
        </p:nvSpPr>
        <p:spPr>
          <a:xfrm>
            <a:off x="152400" y="1062041"/>
            <a:ext cx="8669867" cy="4766733"/>
          </a:xfrm>
        </p:spPr>
        <p:txBody>
          <a:bodyPr>
            <a:normAutofit lnSpcReduction="10000"/>
          </a:bodyPr>
          <a:lstStyle/>
          <a:p>
            <a:r>
              <a:rPr lang="en-US" dirty="0" smtClean="0"/>
              <a:t>Gluten intolerance results from </a:t>
            </a:r>
            <a:r>
              <a:rPr lang="en-US" dirty="0"/>
              <a:t>inability to break down </a:t>
            </a:r>
            <a:r>
              <a:rPr lang="en-US" dirty="0" smtClean="0"/>
              <a:t>gluten, which is </a:t>
            </a:r>
            <a:r>
              <a:rPr lang="en-US" dirty="0"/>
              <a:t>enriched in </a:t>
            </a:r>
            <a:r>
              <a:rPr lang="en-US" dirty="0" err="1" smtClean="0"/>
              <a:t>proline</a:t>
            </a:r>
            <a:r>
              <a:rPr lang="en-US" dirty="0" smtClean="0">
                <a:solidFill>
                  <a:srgbClr val="FF0000"/>
                </a:solidFill>
              </a:rPr>
              <a:t>*</a:t>
            </a:r>
            <a:endParaRPr lang="en-US" dirty="0">
              <a:solidFill>
                <a:srgbClr val="FF0000"/>
              </a:solidFill>
            </a:endParaRPr>
          </a:p>
          <a:p>
            <a:r>
              <a:rPr lang="en-US" dirty="0" smtClean="0"/>
              <a:t>The enzyme that breaks down </a:t>
            </a:r>
            <a:r>
              <a:rPr lang="en-US" dirty="0" err="1" smtClean="0"/>
              <a:t>proline</a:t>
            </a:r>
            <a:r>
              <a:rPr lang="en-US" dirty="0" smtClean="0"/>
              <a:t> depends on </a:t>
            </a:r>
            <a:r>
              <a:rPr lang="en-US" i="1" dirty="0" smtClean="0">
                <a:solidFill>
                  <a:srgbClr val="FF0000"/>
                </a:solidFill>
              </a:rPr>
              <a:t>manganese</a:t>
            </a:r>
            <a:r>
              <a:rPr lang="en-US" dirty="0">
                <a:solidFill>
                  <a:srgbClr val="FF0000"/>
                </a:solidFill>
              </a:rPr>
              <a:t> </a:t>
            </a:r>
            <a:r>
              <a:rPr lang="en-US" dirty="0" smtClean="0"/>
              <a:t>as  a catalyst  (depleted by glyphosate)</a:t>
            </a:r>
            <a:endParaRPr lang="en-US" dirty="0"/>
          </a:p>
          <a:p>
            <a:r>
              <a:rPr lang="en-US" dirty="0" smtClean="0"/>
              <a:t>It also </a:t>
            </a:r>
            <a:r>
              <a:rPr lang="en-US" dirty="0"/>
              <a:t>contains </a:t>
            </a:r>
            <a:r>
              <a:rPr lang="en-US" dirty="0" smtClean="0"/>
              <a:t>three regions with highly conserved </a:t>
            </a:r>
            <a:r>
              <a:rPr lang="en-US" dirty="0" err="1" smtClean="0"/>
              <a:t>glycines</a:t>
            </a:r>
            <a:r>
              <a:rPr lang="en-US" dirty="0" smtClean="0">
                <a:solidFill>
                  <a:srgbClr val="FF0000"/>
                </a:solidFill>
              </a:rPr>
              <a:t>*</a:t>
            </a:r>
            <a:r>
              <a:rPr lang="en-US" dirty="0">
                <a:solidFill>
                  <a:srgbClr val="FF0000"/>
                </a:solidFill>
              </a:rPr>
              <a:t>*</a:t>
            </a:r>
          </a:p>
          <a:p>
            <a:r>
              <a:rPr lang="en-US" dirty="0" err="1"/>
              <a:t>Malabsorption</a:t>
            </a:r>
            <a:r>
              <a:rPr lang="en-US" dirty="0"/>
              <a:t> </a:t>
            </a:r>
            <a:r>
              <a:rPr lang="en-US" dirty="0" smtClean="0"/>
              <a:t>can </a:t>
            </a:r>
            <a:r>
              <a:rPr lang="en-US" dirty="0"/>
              <a:t>lead to nutritional deficiencies and symptoms of </a:t>
            </a:r>
            <a:r>
              <a:rPr lang="en-US" dirty="0" smtClean="0"/>
              <a:t>autism</a:t>
            </a:r>
            <a:r>
              <a:rPr lang="en-US" altLang="ja-JP" dirty="0" smtClean="0"/>
              <a:t> </a:t>
            </a:r>
            <a:r>
              <a:rPr lang="en-US" dirty="0" smtClean="0">
                <a:solidFill>
                  <a:srgbClr val="FF0000"/>
                </a:solidFill>
              </a:rPr>
              <a:t>*</a:t>
            </a:r>
            <a:r>
              <a:rPr lang="en-US" dirty="0">
                <a:solidFill>
                  <a:srgbClr val="FF0000"/>
                </a:solidFill>
              </a:rPr>
              <a:t>*</a:t>
            </a:r>
            <a:r>
              <a:rPr lang="en-US" dirty="0" smtClean="0">
                <a:solidFill>
                  <a:srgbClr val="FF0000"/>
                </a:solidFill>
              </a:rPr>
              <a:t>*</a:t>
            </a:r>
            <a:endParaRPr lang="en-US" dirty="0">
              <a:solidFill>
                <a:srgbClr val="FF0000"/>
              </a:solidFill>
            </a:endParaRPr>
          </a:p>
        </p:txBody>
      </p:sp>
      <p:sp>
        <p:nvSpPr>
          <p:cNvPr id="4" name="TextBox 3"/>
          <p:cNvSpPr txBox="1"/>
          <p:nvPr/>
        </p:nvSpPr>
        <p:spPr>
          <a:xfrm>
            <a:off x="1049867" y="5828774"/>
            <a:ext cx="7189538" cy="1015663"/>
          </a:xfrm>
          <a:prstGeom prst="rect">
            <a:avLst/>
          </a:prstGeom>
          <a:noFill/>
        </p:spPr>
        <p:txBody>
          <a:bodyPr wrap="none" rtlCol="0">
            <a:spAutoFit/>
          </a:bodyPr>
          <a:lstStyle/>
          <a:p>
            <a:r>
              <a:rPr lang="fr-FR" sz="2000" dirty="0">
                <a:solidFill>
                  <a:srgbClr val="FF0000"/>
                </a:solidFill>
              </a:rPr>
              <a:t>*</a:t>
            </a:r>
            <a:r>
              <a:rPr lang="fr-FR" sz="2000" dirty="0"/>
              <a:t>G. Janssen et al., </a:t>
            </a:r>
            <a:r>
              <a:rPr lang="fr-FR" sz="2000" dirty="0" err="1"/>
              <a:t>PLoS</a:t>
            </a:r>
            <a:r>
              <a:rPr lang="fr-FR" sz="2000" dirty="0"/>
              <a:t> One 2015; 10(6): e0128065 </a:t>
            </a:r>
          </a:p>
          <a:p>
            <a:r>
              <a:rPr lang="fr-FR" sz="2000" dirty="0">
                <a:solidFill>
                  <a:srgbClr val="FF0000"/>
                </a:solidFill>
              </a:rPr>
              <a:t>**</a:t>
            </a:r>
            <a:r>
              <a:rPr lang="fr-FR" sz="2000" dirty="0"/>
              <a:t>F Morel et al., </a:t>
            </a:r>
            <a:r>
              <a:rPr lang="fr-FR" sz="2000" dirty="0" err="1"/>
              <a:t>Biochimica</a:t>
            </a:r>
            <a:r>
              <a:rPr lang="fr-FR" sz="2000" dirty="0"/>
              <a:t> et </a:t>
            </a:r>
            <a:r>
              <a:rPr lang="fr-FR" sz="2000" dirty="0" err="1"/>
              <a:t>Biophysica</a:t>
            </a:r>
            <a:r>
              <a:rPr lang="fr-FR" sz="2000" dirty="0"/>
              <a:t> Acta 1999;1429: 501-505</a:t>
            </a:r>
          </a:p>
          <a:p>
            <a:r>
              <a:rPr lang="fr-FR" sz="2000" dirty="0">
                <a:solidFill>
                  <a:srgbClr val="FF0000"/>
                </a:solidFill>
              </a:rPr>
              <a:t>***</a:t>
            </a:r>
            <a:r>
              <a:rPr lang="fr-FR" sz="2000" dirty="0"/>
              <a:t>SJ </a:t>
            </a:r>
            <a:r>
              <a:rPr lang="fr-FR" sz="2000" dirty="0" err="1"/>
              <a:t>Genuis</a:t>
            </a:r>
            <a:r>
              <a:rPr lang="fr-FR" sz="2000" dirty="0"/>
              <a:t> and TP Bouchard, J Child </a:t>
            </a:r>
            <a:r>
              <a:rPr lang="fr-FR" sz="2000" dirty="0" err="1"/>
              <a:t>Neurol</a:t>
            </a:r>
            <a:r>
              <a:rPr lang="fr-FR" sz="2000" dirty="0"/>
              <a:t>. 2010;25(1):114-</a:t>
            </a:r>
            <a:r>
              <a:rPr lang="fr-FR" sz="2000" dirty="0" smtClean="0"/>
              <a:t>9</a:t>
            </a:r>
            <a:endParaRPr lang="fr-FR" sz="2000" dirty="0"/>
          </a:p>
        </p:txBody>
      </p:sp>
      <p:sp>
        <p:nvSpPr>
          <p:cNvPr id="5" name="TextBox 4"/>
          <p:cNvSpPr txBox="1"/>
          <p:nvPr/>
        </p:nvSpPr>
        <p:spPr>
          <a:xfrm>
            <a:off x="212648" y="1636653"/>
            <a:ext cx="8737600" cy="3539430"/>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Wheat is routinely sprayed right before harvest with glyphosate as a desiccant</a:t>
            </a:r>
          </a:p>
          <a:p>
            <a:pPr algn="ctr"/>
            <a:endParaRPr lang="en-US" sz="3200" dirty="0" smtClean="0"/>
          </a:p>
          <a:p>
            <a:pPr algn="ctr"/>
            <a:r>
              <a:rPr lang="en-US" sz="3200" dirty="0" smtClean="0"/>
              <a:t>Other treated plants include </a:t>
            </a:r>
          </a:p>
          <a:p>
            <a:pPr algn="ctr"/>
            <a:r>
              <a:rPr lang="en-US" sz="3200" dirty="0" smtClean="0"/>
              <a:t>Sugar cane, barley, peanuts, maize and legumes</a:t>
            </a:r>
          </a:p>
          <a:p>
            <a:pPr algn="ctr"/>
            <a:endParaRPr lang="en-US" sz="3200" dirty="0"/>
          </a:p>
        </p:txBody>
      </p:sp>
    </p:spTree>
    <p:extLst>
      <p:ext uri="{BB962C8B-B14F-4D97-AF65-F5344CB8AC3E}">
        <p14:creationId xmlns:p14="http://schemas.microsoft.com/office/powerpoint/2010/main" val="170110331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6464" y="2044005"/>
            <a:ext cx="6131080" cy="923330"/>
          </a:xfrm>
          <a:prstGeom prst="rect">
            <a:avLst/>
          </a:prstGeom>
          <a:noFill/>
        </p:spPr>
        <p:txBody>
          <a:bodyPr wrap="none" lIns="91440" tIns="45720" rIns="91440" bIns="45720">
            <a:spAutoFit/>
          </a:bodyPr>
          <a:lstStyle/>
          <a:p>
            <a:pPr algn="ctr"/>
            <a:r>
              <a:rPr lang="en-US" sz="5400"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Collagen and Gelatin</a:t>
            </a:r>
            <a:endParaRPr lang="en-US" sz="5400"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2362577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lag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767" y="1542854"/>
            <a:ext cx="3641663" cy="2540888"/>
          </a:xfrm>
          <a:prstGeom prst="rect">
            <a:avLst/>
          </a:prstGeom>
        </p:spPr>
      </p:pic>
      <p:sp>
        <p:nvSpPr>
          <p:cNvPr id="2" name="Title 1"/>
          <p:cNvSpPr>
            <a:spLocks noGrp="1"/>
          </p:cNvSpPr>
          <p:nvPr>
            <p:ph type="title"/>
          </p:nvPr>
        </p:nvSpPr>
        <p:spPr/>
        <p:txBody>
          <a:bodyPr/>
          <a:lstStyle/>
          <a:p>
            <a:r>
              <a:rPr lang="en-US" b="1" dirty="0" smtClean="0"/>
              <a:t>Collagen and Gelatin</a:t>
            </a:r>
            <a:endParaRPr lang="en-US" b="1" dirty="0"/>
          </a:p>
        </p:txBody>
      </p:sp>
      <p:sp>
        <p:nvSpPr>
          <p:cNvPr id="3" name="Content Placeholder 2"/>
          <p:cNvSpPr>
            <a:spLocks noGrp="1"/>
          </p:cNvSpPr>
          <p:nvPr>
            <p:ph idx="1"/>
          </p:nvPr>
        </p:nvSpPr>
        <p:spPr>
          <a:xfrm>
            <a:off x="457200" y="1471056"/>
            <a:ext cx="8686800" cy="5386944"/>
          </a:xfrm>
        </p:spPr>
        <p:txBody>
          <a:bodyPr>
            <a:normAutofit lnSpcReduction="10000"/>
          </a:bodyPr>
          <a:lstStyle/>
          <a:p>
            <a:r>
              <a:rPr lang="en-US" dirty="0"/>
              <a:t>25% of the protein in our body is collagen </a:t>
            </a:r>
          </a:p>
          <a:p>
            <a:r>
              <a:rPr lang="en-US" dirty="0" smtClean="0"/>
              <a:t>25% of the amino acids in                                   collagen are </a:t>
            </a:r>
            <a:r>
              <a:rPr lang="en-US" dirty="0" err="1" smtClean="0"/>
              <a:t>glycines</a:t>
            </a:r>
            <a:endParaRPr lang="en-US" dirty="0"/>
          </a:p>
          <a:p>
            <a:r>
              <a:rPr lang="en-US" dirty="0"/>
              <a:t>Glyphosate substitution for </a:t>
            </a:r>
            <a:r>
              <a:rPr lang="en-US" dirty="0" smtClean="0"/>
              <a:t>                                           glycine </a:t>
            </a:r>
            <a:r>
              <a:rPr lang="en-US" dirty="0"/>
              <a:t>will disrupt triple-helix formation and lead </a:t>
            </a:r>
            <a:r>
              <a:rPr lang="en-US" dirty="0" smtClean="0"/>
              <a:t>to </a:t>
            </a:r>
            <a:r>
              <a:rPr lang="en-US" dirty="0"/>
              <a:t>diseases of the </a:t>
            </a:r>
            <a:r>
              <a:rPr lang="en-US" dirty="0" smtClean="0"/>
              <a:t>vasculature, joints </a:t>
            </a:r>
            <a:r>
              <a:rPr lang="en-US" dirty="0"/>
              <a:t>and </a:t>
            </a:r>
            <a:r>
              <a:rPr lang="en-US" dirty="0" smtClean="0"/>
              <a:t>bones</a:t>
            </a:r>
          </a:p>
          <a:p>
            <a:r>
              <a:rPr lang="en-US" dirty="0" smtClean="0"/>
              <a:t>Gelatin is derived from collagen in bones and ligaments sourced from cows and pigs fed glyphosate-contaminated GMO Roundup-Ready feed</a:t>
            </a:r>
            <a:endParaRPr lang="en-US" dirty="0"/>
          </a:p>
        </p:txBody>
      </p:sp>
    </p:spTree>
    <p:extLst>
      <p:ext uri="{BB962C8B-B14F-4D97-AF65-F5344CB8AC3E}">
        <p14:creationId xmlns:p14="http://schemas.microsoft.com/office/powerpoint/2010/main" val="41478879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Roundup and GMO Crops</a:t>
            </a:r>
            <a:endParaRPr lang="en-US" b="1" dirty="0"/>
          </a:p>
        </p:txBody>
      </p:sp>
      <p:pic>
        <p:nvPicPr>
          <p:cNvPr id="4" name="Content Placeholder 3" descr="roundup_on_crops.jpg"/>
          <p:cNvPicPr>
            <a:picLocks noGrp="1" noChangeAspect="1"/>
          </p:cNvPicPr>
          <p:nvPr>
            <p:ph idx="1"/>
          </p:nvPr>
        </p:nvPicPr>
        <p:blipFill>
          <a:blip r:embed="rId2">
            <a:extLst>
              <a:ext uri="{28A0092B-C50C-407E-A947-70E740481C1C}">
                <a14:useLocalDpi xmlns:a14="http://schemas.microsoft.com/office/drawing/2010/main" val="0"/>
              </a:ext>
            </a:extLst>
          </a:blip>
          <a:srcRect t="8673" b="8673"/>
          <a:stretch>
            <a:fillRect/>
          </a:stretch>
        </p:blipFill>
        <p:spPr>
          <a:xfrm>
            <a:off x="728133" y="2116666"/>
            <a:ext cx="7823200" cy="4302459"/>
          </a:xfrm>
        </p:spPr>
      </p:pic>
      <p:pic>
        <p:nvPicPr>
          <p:cNvPr id="5" name="Picture 4" descr="sprayweeds-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5" y="2755034"/>
            <a:ext cx="6739467" cy="2087363"/>
          </a:xfrm>
          <a:prstGeom prst="rect">
            <a:avLst/>
          </a:prstGeom>
        </p:spPr>
      </p:pic>
      <p:sp>
        <p:nvSpPr>
          <p:cNvPr id="6" name="Title 1"/>
          <p:cNvSpPr txBox="1">
            <a:spLocks/>
          </p:cNvSpPr>
          <p:nvPr/>
        </p:nvSpPr>
        <p:spPr>
          <a:xfrm>
            <a:off x="609600" y="1125565"/>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 GMO Roundup-Ready corn, soy, canola, sugar beets</a:t>
            </a:r>
          </a:p>
          <a:p>
            <a:r>
              <a:rPr lang="en-US" sz="2800" dirty="0"/>
              <a:t>c</a:t>
            </a:r>
            <a:r>
              <a:rPr lang="en-US" sz="2800" dirty="0" smtClean="0"/>
              <a:t>otton, tobacco and alfalfa</a:t>
            </a:r>
            <a:endParaRPr lang="en-US" sz="2800" dirty="0"/>
          </a:p>
        </p:txBody>
      </p:sp>
      <p:sp>
        <p:nvSpPr>
          <p:cNvPr id="7" name="TextBox 6"/>
          <p:cNvSpPr txBox="1"/>
          <p:nvPr/>
        </p:nvSpPr>
        <p:spPr>
          <a:xfrm>
            <a:off x="2442065" y="2980266"/>
            <a:ext cx="3969731" cy="646331"/>
          </a:xfrm>
          <a:prstGeom prst="rect">
            <a:avLst/>
          </a:prstGeom>
          <a:noFill/>
        </p:spPr>
        <p:txBody>
          <a:bodyPr wrap="none" rtlCol="0">
            <a:spAutoFit/>
          </a:bodyPr>
          <a:lstStyle/>
          <a:p>
            <a:r>
              <a:rPr lang="en-US" sz="3600" dirty="0" smtClean="0"/>
              <a:t>What is glyphosate?</a:t>
            </a:r>
            <a:endParaRPr lang="en-US" sz="3600" dirty="0"/>
          </a:p>
        </p:txBody>
      </p:sp>
    </p:spTree>
    <p:extLst>
      <p:ext uri="{BB962C8B-B14F-4D97-AF65-F5344CB8AC3E}">
        <p14:creationId xmlns:p14="http://schemas.microsoft.com/office/powerpoint/2010/main" val="3613129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066"/>
            <a:ext cx="8229600" cy="1143000"/>
          </a:xfrm>
        </p:spPr>
        <p:txBody>
          <a:bodyPr/>
          <a:lstStyle/>
          <a:p>
            <a:r>
              <a:rPr lang="en-US" b="1" dirty="0" smtClean="0"/>
              <a:t>Products Containing Gelatin !!</a:t>
            </a:r>
            <a:endParaRPr lang="en-US" b="1" dirty="0"/>
          </a:p>
        </p:txBody>
      </p:sp>
      <p:pic>
        <p:nvPicPr>
          <p:cNvPr id="4" name="Content Placeholder 3" descr="gelatin-mold.jpg"/>
          <p:cNvPicPr>
            <a:picLocks noGrp="1" noChangeAspect="1"/>
          </p:cNvPicPr>
          <p:nvPr>
            <p:ph idx="1"/>
          </p:nvPr>
        </p:nvPicPr>
        <p:blipFill>
          <a:blip r:embed="rId2">
            <a:extLst>
              <a:ext uri="{28A0092B-C50C-407E-A947-70E740481C1C}">
                <a14:useLocalDpi xmlns:a14="http://schemas.microsoft.com/office/drawing/2010/main" val="0"/>
              </a:ext>
            </a:extLst>
          </a:blip>
          <a:srcRect l="-35972" r="-35972"/>
          <a:stretch>
            <a:fillRect/>
          </a:stretch>
        </p:blipFill>
        <p:spPr>
          <a:xfrm>
            <a:off x="5672667" y="4501690"/>
            <a:ext cx="3843866" cy="2113979"/>
          </a:xfrm>
        </p:spPr>
      </p:pic>
      <p:pic>
        <p:nvPicPr>
          <p:cNvPr id="6" name="Picture 5" descr="MM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449" y="2298958"/>
            <a:ext cx="4831218" cy="3340101"/>
          </a:xfrm>
          <a:prstGeom prst="rect">
            <a:avLst/>
          </a:prstGeom>
        </p:spPr>
      </p:pic>
      <p:pic>
        <p:nvPicPr>
          <p:cNvPr id="7" name="Picture 6" descr="flu_cul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33" y="1339628"/>
            <a:ext cx="3200400" cy="2133600"/>
          </a:xfrm>
          <a:prstGeom prst="rect">
            <a:avLst/>
          </a:prstGeom>
        </p:spPr>
      </p:pic>
      <p:pic>
        <p:nvPicPr>
          <p:cNvPr id="8" name="Picture 7" descr="facecre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2133" y="1223066"/>
            <a:ext cx="2480733" cy="3133992"/>
          </a:xfrm>
          <a:prstGeom prst="rect">
            <a:avLst/>
          </a:prstGeom>
        </p:spPr>
      </p:pic>
      <p:pic>
        <p:nvPicPr>
          <p:cNvPr id="5" name="Picture 4" descr="pill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933" y="4967694"/>
            <a:ext cx="2709332" cy="1816846"/>
          </a:xfrm>
          <a:prstGeom prst="rect">
            <a:avLst/>
          </a:prstGeom>
        </p:spPr>
      </p:pic>
    </p:spTree>
    <p:extLst>
      <p:ext uri="{BB962C8B-B14F-4D97-AF65-F5344CB8AC3E}">
        <p14:creationId xmlns:p14="http://schemas.microsoft.com/office/powerpoint/2010/main" val="231792039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Contamination in Vaccines (Parts Per Billion)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pPr marL="0" indent="0">
              <a:buNone/>
            </a:pPr>
            <a:r>
              <a:rPr lang="en-US" dirty="0"/>
              <a:t>Merck </a:t>
            </a:r>
            <a:r>
              <a:rPr lang="en-US" dirty="0" smtClean="0"/>
              <a:t>	ZOSTAVAX 		0.62  	Shingles</a:t>
            </a:r>
            <a:endParaRPr lang="en-US" dirty="0"/>
          </a:p>
          <a:p>
            <a:pPr marL="0" indent="0">
              <a:buNone/>
            </a:pPr>
            <a:r>
              <a:rPr lang="en-US" dirty="0">
                <a:solidFill>
                  <a:srgbClr val="FF0000"/>
                </a:solidFill>
              </a:rPr>
              <a:t>Merck </a:t>
            </a:r>
            <a:r>
              <a:rPr lang="en-US" dirty="0" smtClean="0">
                <a:solidFill>
                  <a:srgbClr val="FF0000"/>
                </a:solidFill>
              </a:rPr>
              <a:t>	MMR</a:t>
            </a:r>
            <a:r>
              <a:rPr lang="en-US" dirty="0">
                <a:solidFill>
                  <a:srgbClr val="FF0000"/>
                </a:solidFill>
              </a:rPr>
              <a:t>-II </a:t>
            </a:r>
            <a:r>
              <a:rPr lang="en-US" dirty="0" smtClean="0">
                <a:solidFill>
                  <a:srgbClr val="FF0000"/>
                </a:solidFill>
              </a:rPr>
              <a:t>			3.74  	Measles</a:t>
            </a:r>
            <a:r>
              <a:rPr lang="en-US" dirty="0">
                <a:solidFill>
                  <a:srgbClr val="FF0000"/>
                </a:solidFill>
              </a:rPr>
              <a:t>, Mumps </a:t>
            </a:r>
            <a:r>
              <a:rPr lang="en-US" dirty="0" smtClean="0">
                <a:solidFill>
                  <a:srgbClr val="FF0000"/>
                </a:solidFill>
              </a:rPr>
              <a:t>										and </a:t>
            </a:r>
            <a:r>
              <a:rPr lang="en-US" dirty="0">
                <a:solidFill>
                  <a:srgbClr val="FF0000"/>
                </a:solidFill>
              </a:rPr>
              <a:t>Rubella</a:t>
            </a:r>
          </a:p>
          <a:p>
            <a:pPr marL="0" indent="0">
              <a:buNone/>
            </a:pPr>
            <a:r>
              <a:rPr lang="en-US" dirty="0"/>
              <a:t>Merck </a:t>
            </a:r>
            <a:r>
              <a:rPr lang="en-US" dirty="0" smtClean="0"/>
              <a:t>	VARIVAX 		0.56	Varicella</a:t>
            </a:r>
            <a:r>
              <a:rPr lang="en-US" dirty="0"/>
              <a:t>, </a:t>
            </a:r>
            <a:r>
              <a:rPr lang="en-US" dirty="0" smtClean="0"/>
              <a:t>Chicken Pox</a:t>
            </a:r>
            <a:endParaRPr lang="en-US" dirty="0"/>
          </a:p>
          <a:p>
            <a:pPr marL="0" indent="0">
              <a:buNone/>
            </a:pPr>
            <a:r>
              <a:rPr lang="en-US" dirty="0"/>
              <a:t>MERCK </a:t>
            </a:r>
            <a:r>
              <a:rPr lang="en-US" dirty="0" smtClean="0"/>
              <a:t>	PNEUMOVAX	 ND 	Pneumococcal </a:t>
            </a:r>
            <a:r>
              <a:rPr lang="en-US" dirty="0"/>
              <a:t>18</a:t>
            </a:r>
          </a:p>
          <a:p>
            <a:pPr marL="0" indent="0">
              <a:buNone/>
            </a:pPr>
            <a:r>
              <a:rPr lang="en-US" dirty="0"/>
              <a:t>MERCK </a:t>
            </a:r>
            <a:r>
              <a:rPr lang="en-US" dirty="0" smtClean="0"/>
              <a:t>	PROQUAD 		0.66  	Measles, </a:t>
            </a:r>
            <a:r>
              <a:rPr lang="en-US" dirty="0"/>
              <a:t>Mumps, </a:t>
            </a:r>
            <a:r>
              <a:rPr lang="en-US" dirty="0" smtClean="0"/>
              <a:t>										Rubella</a:t>
            </a:r>
            <a:r>
              <a:rPr lang="en-US" dirty="0"/>
              <a:t>, Varicella</a:t>
            </a:r>
          </a:p>
          <a:p>
            <a:pPr marL="0" indent="0">
              <a:buNone/>
            </a:pPr>
            <a:r>
              <a:rPr lang="en-US" dirty="0" smtClean="0"/>
              <a:t>GSK		ENERGIX</a:t>
            </a:r>
            <a:r>
              <a:rPr lang="en-US" dirty="0"/>
              <a:t>-B </a:t>
            </a:r>
            <a:r>
              <a:rPr lang="en-US" dirty="0" smtClean="0"/>
              <a:t>		0.34  	</a:t>
            </a:r>
            <a:r>
              <a:rPr lang="en-US" dirty="0" err="1" smtClean="0"/>
              <a:t>Heptatitis</a:t>
            </a:r>
            <a:r>
              <a:rPr lang="en-US" dirty="0" smtClean="0"/>
              <a:t> </a:t>
            </a:r>
            <a:r>
              <a:rPr lang="en-US" dirty="0"/>
              <a:t>B</a:t>
            </a:r>
          </a:p>
        </p:txBody>
      </p:sp>
      <p:sp>
        <p:nvSpPr>
          <p:cNvPr id="5" name="TextBox 4"/>
          <p:cNvSpPr txBox="1"/>
          <p:nvPr/>
        </p:nvSpPr>
        <p:spPr>
          <a:xfrm>
            <a:off x="952563" y="6384849"/>
            <a:ext cx="7830539" cy="369332"/>
          </a:xfrm>
          <a:prstGeom prst="rect">
            <a:avLst/>
          </a:prstGeom>
          <a:noFill/>
        </p:spPr>
        <p:txBody>
          <a:bodyPr wrap="none" rtlCol="0">
            <a:spAutoFit/>
          </a:bodyPr>
          <a:lstStyle/>
          <a:p>
            <a:r>
              <a:rPr lang="en-US" dirty="0">
                <a:solidFill>
                  <a:srgbClr val="FF0000"/>
                </a:solidFill>
              </a:rPr>
              <a:t>*</a:t>
            </a:r>
            <a:r>
              <a:rPr lang="en-US" dirty="0"/>
              <a:t>A </a:t>
            </a:r>
            <a:r>
              <a:rPr lang="en-US" dirty="0" err="1"/>
              <a:t>Samsel</a:t>
            </a:r>
            <a:r>
              <a:rPr lang="en-US" dirty="0"/>
              <a:t> and S Seneff, Journal of Biological Physics and Chemistry 2017;17:8-32.</a:t>
            </a:r>
          </a:p>
        </p:txBody>
      </p:sp>
    </p:spTree>
    <p:extLst>
      <p:ext uri="{BB962C8B-B14F-4D97-AF65-F5344CB8AC3E}">
        <p14:creationId xmlns:p14="http://schemas.microsoft.com/office/powerpoint/2010/main" val="21851081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Contamination in Vaccines (Parts Per Billion)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pPr marL="0" indent="0">
              <a:buNone/>
            </a:pPr>
            <a:r>
              <a:rPr lang="en-US" dirty="0"/>
              <a:t>Merck </a:t>
            </a:r>
            <a:r>
              <a:rPr lang="en-US" dirty="0" smtClean="0"/>
              <a:t>	ZOSTAVAX 		0.62  	Shingles</a:t>
            </a:r>
            <a:endParaRPr lang="en-US" dirty="0"/>
          </a:p>
          <a:p>
            <a:pPr marL="0" indent="0">
              <a:buNone/>
            </a:pPr>
            <a:r>
              <a:rPr lang="en-US" dirty="0">
                <a:solidFill>
                  <a:srgbClr val="FF0000"/>
                </a:solidFill>
              </a:rPr>
              <a:t>Merck </a:t>
            </a:r>
            <a:r>
              <a:rPr lang="en-US" dirty="0" smtClean="0">
                <a:solidFill>
                  <a:srgbClr val="FF0000"/>
                </a:solidFill>
              </a:rPr>
              <a:t>	MMR</a:t>
            </a:r>
            <a:r>
              <a:rPr lang="en-US" dirty="0">
                <a:solidFill>
                  <a:srgbClr val="FF0000"/>
                </a:solidFill>
              </a:rPr>
              <a:t>-II </a:t>
            </a:r>
            <a:r>
              <a:rPr lang="en-US" dirty="0" smtClean="0">
                <a:solidFill>
                  <a:srgbClr val="FF0000"/>
                </a:solidFill>
              </a:rPr>
              <a:t>			3.74  	Measles</a:t>
            </a:r>
            <a:r>
              <a:rPr lang="en-US" dirty="0">
                <a:solidFill>
                  <a:srgbClr val="FF0000"/>
                </a:solidFill>
              </a:rPr>
              <a:t>, Mumps </a:t>
            </a:r>
            <a:r>
              <a:rPr lang="en-US" dirty="0" smtClean="0">
                <a:solidFill>
                  <a:srgbClr val="FF0000"/>
                </a:solidFill>
              </a:rPr>
              <a:t>										and </a:t>
            </a:r>
            <a:r>
              <a:rPr lang="en-US" dirty="0">
                <a:solidFill>
                  <a:srgbClr val="FF0000"/>
                </a:solidFill>
              </a:rPr>
              <a:t>Rubella</a:t>
            </a:r>
          </a:p>
          <a:p>
            <a:pPr marL="0" indent="0">
              <a:buNone/>
            </a:pPr>
            <a:r>
              <a:rPr lang="en-US" dirty="0"/>
              <a:t>Merck </a:t>
            </a:r>
            <a:r>
              <a:rPr lang="en-US" dirty="0" smtClean="0"/>
              <a:t>	VARIVAX 		0.56	Varicella</a:t>
            </a:r>
            <a:r>
              <a:rPr lang="en-US" dirty="0"/>
              <a:t>, </a:t>
            </a:r>
            <a:r>
              <a:rPr lang="en-US" dirty="0" smtClean="0"/>
              <a:t>Chicken Pox</a:t>
            </a:r>
            <a:endParaRPr lang="en-US" dirty="0"/>
          </a:p>
          <a:p>
            <a:pPr marL="0" indent="0">
              <a:buNone/>
            </a:pPr>
            <a:r>
              <a:rPr lang="en-US" dirty="0"/>
              <a:t>MERCK </a:t>
            </a:r>
            <a:r>
              <a:rPr lang="en-US" dirty="0" smtClean="0"/>
              <a:t>	PNEUMOVAX	 ND 	Pneumococcal </a:t>
            </a:r>
            <a:r>
              <a:rPr lang="en-US" dirty="0"/>
              <a:t>18</a:t>
            </a:r>
          </a:p>
          <a:p>
            <a:pPr marL="0" indent="0">
              <a:buNone/>
            </a:pPr>
            <a:r>
              <a:rPr lang="en-US" dirty="0"/>
              <a:t>MERCK </a:t>
            </a:r>
            <a:r>
              <a:rPr lang="en-US" dirty="0" smtClean="0"/>
              <a:t>	PROQUAD 		0.66  	Measles, </a:t>
            </a:r>
            <a:r>
              <a:rPr lang="en-US" dirty="0"/>
              <a:t>Mumps, </a:t>
            </a:r>
            <a:r>
              <a:rPr lang="en-US" dirty="0" smtClean="0"/>
              <a:t>										Rubella</a:t>
            </a:r>
            <a:r>
              <a:rPr lang="en-US" dirty="0"/>
              <a:t>, Varicella</a:t>
            </a:r>
          </a:p>
          <a:p>
            <a:pPr marL="0" indent="0">
              <a:buNone/>
            </a:pPr>
            <a:r>
              <a:rPr lang="en-US" dirty="0" smtClean="0"/>
              <a:t>GSK		ENERGIX</a:t>
            </a:r>
            <a:r>
              <a:rPr lang="en-US" dirty="0"/>
              <a:t>-B </a:t>
            </a:r>
            <a:r>
              <a:rPr lang="en-US" dirty="0" smtClean="0"/>
              <a:t>		0.34  	</a:t>
            </a:r>
            <a:r>
              <a:rPr lang="en-US" dirty="0" err="1" smtClean="0"/>
              <a:t>Heptatitis</a:t>
            </a:r>
            <a:r>
              <a:rPr lang="en-US" dirty="0" smtClean="0"/>
              <a:t> </a:t>
            </a:r>
            <a:r>
              <a:rPr lang="en-US" dirty="0"/>
              <a:t>B</a:t>
            </a:r>
          </a:p>
        </p:txBody>
      </p:sp>
      <p:sp>
        <p:nvSpPr>
          <p:cNvPr id="5" name="TextBox 4"/>
          <p:cNvSpPr txBox="1"/>
          <p:nvPr/>
        </p:nvSpPr>
        <p:spPr>
          <a:xfrm>
            <a:off x="952563" y="6384849"/>
            <a:ext cx="7830539" cy="369332"/>
          </a:xfrm>
          <a:prstGeom prst="rect">
            <a:avLst/>
          </a:prstGeom>
          <a:noFill/>
        </p:spPr>
        <p:txBody>
          <a:bodyPr wrap="none" rtlCol="0">
            <a:spAutoFit/>
          </a:bodyPr>
          <a:lstStyle/>
          <a:p>
            <a:r>
              <a:rPr lang="en-US" dirty="0">
                <a:solidFill>
                  <a:srgbClr val="FF0000"/>
                </a:solidFill>
              </a:rPr>
              <a:t>*</a:t>
            </a:r>
            <a:r>
              <a:rPr lang="en-US" dirty="0"/>
              <a:t>A </a:t>
            </a:r>
            <a:r>
              <a:rPr lang="en-US" dirty="0" err="1"/>
              <a:t>Samsel</a:t>
            </a:r>
            <a:r>
              <a:rPr lang="en-US" dirty="0"/>
              <a:t> and S Seneff, Journal of Biological Physics and Chemistry 2017;17:8-32.</a:t>
            </a:r>
          </a:p>
        </p:txBody>
      </p:sp>
      <p:sp>
        <p:nvSpPr>
          <p:cNvPr id="6" name="Title 1"/>
          <p:cNvSpPr txBox="1">
            <a:spLocks/>
          </p:cNvSpPr>
          <p:nvPr/>
        </p:nvSpPr>
        <p:spPr>
          <a:xfrm>
            <a:off x="336237" y="1417638"/>
            <a:ext cx="8229600" cy="2771651"/>
          </a:xfrm>
          <a:prstGeom prst="rect">
            <a:avLst/>
          </a:prstGeom>
          <a:solidFill>
            <a:srgbClr val="FFF9A2"/>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4000" b="1" i="1" dirty="0" smtClean="0"/>
          </a:p>
          <a:p>
            <a:r>
              <a:rPr lang="en-US" sz="3600" i="1" dirty="0" smtClean="0"/>
              <a:t>The suspected link between MMR and autism can be explained through an autoimmune attack on the myelin sheath following exposure to glyphosate-contaminated antigen in the vaccine</a:t>
            </a:r>
            <a:endParaRPr lang="en-US" sz="3600" i="1" dirty="0" smtClean="0">
              <a:solidFill>
                <a:srgbClr val="FF0000"/>
              </a:solidFill>
            </a:endParaRPr>
          </a:p>
          <a:p>
            <a:endParaRPr lang="en-US" sz="4000" dirty="0">
              <a:solidFill>
                <a:srgbClr val="FF0000"/>
              </a:solidFill>
            </a:endParaRPr>
          </a:p>
        </p:txBody>
      </p:sp>
    </p:spTree>
    <p:extLst>
      <p:ext uri="{BB962C8B-B14F-4D97-AF65-F5344CB8AC3E}">
        <p14:creationId xmlns:p14="http://schemas.microsoft.com/office/powerpoint/2010/main" val="180940279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046"/>
            <a:ext cx="8229600" cy="1143000"/>
          </a:xfrm>
        </p:spPr>
        <p:txBody>
          <a:bodyPr/>
          <a:lstStyle/>
          <a:p>
            <a:r>
              <a:rPr lang="en-US" b="1" dirty="0" smtClean="0"/>
              <a:t>Rheumatoid Arthritis</a:t>
            </a:r>
            <a:endParaRPr lang="en-US" b="1" dirty="0"/>
          </a:p>
        </p:txBody>
      </p:sp>
      <p:pic>
        <p:nvPicPr>
          <p:cNvPr id="4" name="Content Placeholder 3" descr="RA2.jpg"/>
          <p:cNvPicPr>
            <a:picLocks noGrp="1" noChangeAspect="1"/>
          </p:cNvPicPr>
          <p:nvPr>
            <p:ph idx="1"/>
          </p:nvPr>
        </p:nvPicPr>
        <p:blipFill>
          <a:blip r:embed="rId2">
            <a:extLst>
              <a:ext uri="{28A0092B-C50C-407E-A947-70E740481C1C}">
                <a14:useLocalDpi xmlns:a14="http://schemas.microsoft.com/office/drawing/2010/main" val="0"/>
              </a:ext>
            </a:extLst>
          </a:blip>
          <a:srcRect l="-10610" r="-10610"/>
          <a:stretch>
            <a:fillRect/>
          </a:stretch>
        </p:blipFill>
        <p:spPr>
          <a:xfrm>
            <a:off x="5705497" y="830122"/>
            <a:ext cx="3742557" cy="2058262"/>
          </a:xfrm>
        </p:spPr>
      </p:pic>
      <p:sp>
        <p:nvSpPr>
          <p:cNvPr id="5" name="Content Placeholder 2"/>
          <p:cNvSpPr txBox="1">
            <a:spLocks/>
          </p:cNvSpPr>
          <p:nvPr/>
        </p:nvSpPr>
        <p:spPr>
          <a:xfrm>
            <a:off x="0" y="1143000"/>
            <a:ext cx="8686800" cy="550809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Inflammation in </a:t>
            </a:r>
            <a:r>
              <a:rPr lang="en-US" dirty="0"/>
              <a:t>the joints causes </a:t>
            </a:r>
            <a:r>
              <a:rPr lang="en-US" dirty="0" smtClean="0"/>
              <a:t>                                   pain </a:t>
            </a:r>
            <a:r>
              <a:rPr lang="en-US" dirty="0"/>
              <a:t>and limits movement</a:t>
            </a:r>
          </a:p>
          <a:p>
            <a:pPr lvl="1"/>
            <a:r>
              <a:rPr lang="en-US" dirty="0"/>
              <a:t>Small joints of the hands, </a:t>
            </a:r>
            <a:r>
              <a:rPr lang="en-US" dirty="0" smtClean="0"/>
              <a:t>feet                                                         </a:t>
            </a:r>
            <a:r>
              <a:rPr lang="en-US" dirty="0"/>
              <a:t>and cervical spine most </a:t>
            </a:r>
            <a:r>
              <a:rPr lang="en-US" dirty="0" smtClean="0"/>
              <a:t>affected</a:t>
            </a:r>
            <a:endParaRPr lang="en-US" dirty="0"/>
          </a:p>
          <a:p>
            <a:r>
              <a:rPr lang="en-US" dirty="0"/>
              <a:t>Can lead to lung </a:t>
            </a:r>
            <a:r>
              <a:rPr lang="en-US" dirty="0" smtClean="0"/>
              <a:t>fibrosis</a:t>
            </a:r>
            <a:endParaRPr lang="en-US" dirty="0"/>
          </a:p>
          <a:p>
            <a:r>
              <a:rPr lang="en-US" dirty="0"/>
              <a:t>Increases risk to </a:t>
            </a:r>
            <a:r>
              <a:rPr lang="en-US" dirty="0" smtClean="0"/>
              <a:t>atherosclerosis, </a:t>
            </a:r>
            <a:r>
              <a:rPr lang="en-US" dirty="0"/>
              <a:t>heart </a:t>
            </a:r>
            <a:r>
              <a:rPr lang="en-US" dirty="0" smtClean="0"/>
              <a:t>attack  </a:t>
            </a:r>
            <a:r>
              <a:rPr lang="en-US" dirty="0"/>
              <a:t>and stroke.</a:t>
            </a:r>
          </a:p>
          <a:p>
            <a:r>
              <a:rPr lang="en-US" dirty="0" smtClean="0"/>
              <a:t>Poor iron absorption </a:t>
            </a:r>
            <a:r>
              <a:rPr lang="en-US" dirty="0"/>
              <a:t>leads to "anemia of </a:t>
            </a:r>
            <a:r>
              <a:rPr lang="en-US" dirty="0" smtClean="0"/>
              <a:t>  chronic </a:t>
            </a:r>
            <a:r>
              <a:rPr lang="en-US" dirty="0"/>
              <a:t>disease"</a:t>
            </a:r>
          </a:p>
          <a:p>
            <a:r>
              <a:rPr lang="en-US" dirty="0" smtClean="0"/>
              <a:t>Fatigue, </a:t>
            </a:r>
            <a:r>
              <a:rPr lang="en-US" dirty="0"/>
              <a:t>low grade fever, malaise, morning stiffness, loss of appetite and loss of </a:t>
            </a:r>
            <a:r>
              <a:rPr lang="en-US" dirty="0" smtClean="0"/>
              <a:t>weight</a:t>
            </a:r>
            <a:endParaRPr lang="en-US" dirty="0"/>
          </a:p>
        </p:txBody>
      </p:sp>
    </p:spTree>
    <p:extLst>
      <p:ext uri="{BB962C8B-B14F-4D97-AF65-F5344CB8AC3E}">
        <p14:creationId xmlns:p14="http://schemas.microsoft.com/office/powerpoint/2010/main" val="169546022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12" y="0"/>
            <a:ext cx="8911488" cy="1585765"/>
          </a:xfrm>
        </p:spPr>
        <p:txBody>
          <a:bodyPr>
            <a:noAutofit/>
          </a:bodyPr>
          <a:lstStyle/>
          <a:p>
            <a:r>
              <a:rPr lang="en-US" sz="3600" b="1" dirty="0" smtClean="0"/>
              <a:t>US Department of Health and Human Services Data on Pain-Killer Drug Abuse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1585765"/>
            <a:ext cx="8229600" cy="4525963"/>
          </a:xfrm>
        </p:spPr>
        <p:txBody>
          <a:bodyPr>
            <a:normAutofit fontScale="92500" lnSpcReduction="10000"/>
          </a:bodyPr>
          <a:lstStyle/>
          <a:p>
            <a:r>
              <a:rPr lang="en-US" dirty="0"/>
              <a:t>Drug overdose </a:t>
            </a:r>
            <a:r>
              <a:rPr lang="en-US" dirty="0" smtClean="0"/>
              <a:t>is </a:t>
            </a:r>
            <a:r>
              <a:rPr lang="en-US" dirty="0"/>
              <a:t>the leading </a:t>
            </a:r>
            <a:r>
              <a:rPr lang="en-US" dirty="0" smtClean="0"/>
              <a:t>                                     cause </a:t>
            </a:r>
            <a:r>
              <a:rPr lang="en-US" dirty="0"/>
              <a:t>of injury death in the </a:t>
            </a:r>
            <a:r>
              <a:rPr lang="en-US" dirty="0" smtClean="0"/>
              <a:t>                                       United States</a:t>
            </a:r>
          </a:p>
          <a:p>
            <a:pPr lvl="1"/>
            <a:r>
              <a:rPr lang="en-US" dirty="0" smtClean="0"/>
              <a:t>Heroin</a:t>
            </a:r>
            <a:r>
              <a:rPr lang="en-US" dirty="0"/>
              <a:t>, morphine, and </a:t>
            </a:r>
            <a:r>
              <a:rPr lang="en-US" dirty="0" smtClean="0"/>
              <a:t>                                            prescription </a:t>
            </a:r>
            <a:r>
              <a:rPr lang="en-US" dirty="0"/>
              <a:t>pain relievers </a:t>
            </a:r>
            <a:endParaRPr lang="en-US" dirty="0" smtClean="0"/>
          </a:p>
          <a:p>
            <a:r>
              <a:rPr lang="en-US" dirty="0"/>
              <a:t>More people died from drug overdoses in 2014 than in any </a:t>
            </a:r>
            <a:r>
              <a:rPr lang="en-US" dirty="0" smtClean="0"/>
              <a:t>previous year </a:t>
            </a:r>
            <a:r>
              <a:rPr lang="en-US" dirty="0"/>
              <a:t>on record</a:t>
            </a:r>
          </a:p>
          <a:p>
            <a:r>
              <a:rPr lang="en-US" dirty="0"/>
              <a:t>More than 6</a:t>
            </a:r>
            <a:r>
              <a:rPr lang="en-US" dirty="0" smtClean="0"/>
              <a:t> </a:t>
            </a:r>
            <a:r>
              <a:rPr lang="en-US" dirty="0"/>
              <a:t>out of </a:t>
            </a:r>
            <a:r>
              <a:rPr lang="en-US" dirty="0" smtClean="0"/>
              <a:t>10 involved </a:t>
            </a:r>
            <a:r>
              <a:rPr lang="en-US" dirty="0"/>
              <a:t>an opioid </a:t>
            </a:r>
            <a:r>
              <a:rPr lang="en-US" dirty="0" smtClean="0"/>
              <a:t>drug</a:t>
            </a:r>
          </a:p>
          <a:p>
            <a:r>
              <a:rPr lang="en-US" dirty="0"/>
              <a:t>More than 650,000 opioid prescriptions </a:t>
            </a:r>
            <a:r>
              <a:rPr lang="en-US" dirty="0" smtClean="0"/>
              <a:t>are dispensed every day </a:t>
            </a:r>
            <a:endParaRPr lang="en-US" dirty="0"/>
          </a:p>
          <a:p>
            <a:endParaRPr lang="en-US" dirty="0"/>
          </a:p>
        </p:txBody>
      </p:sp>
      <p:sp>
        <p:nvSpPr>
          <p:cNvPr id="4" name="TextBox 3"/>
          <p:cNvSpPr txBox="1"/>
          <p:nvPr/>
        </p:nvSpPr>
        <p:spPr>
          <a:xfrm>
            <a:off x="1734901" y="6396335"/>
            <a:ext cx="6647974" cy="461665"/>
          </a:xfrm>
          <a:prstGeom prst="rect">
            <a:avLst/>
          </a:prstGeom>
          <a:noFill/>
        </p:spPr>
        <p:txBody>
          <a:bodyPr wrap="none" rtlCol="0">
            <a:spAutoFit/>
          </a:bodyPr>
          <a:lstStyle/>
          <a:p>
            <a:r>
              <a:rPr lang="en-US" sz="2400" dirty="0" smtClean="0">
                <a:solidFill>
                  <a:srgbClr val="FF0000"/>
                </a:solidFill>
              </a:rPr>
              <a:t>*</a:t>
            </a:r>
            <a:r>
              <a:rPr lang="en-US" sz="2400" dirty="0" smtClean="0"/>
              <a:t>http</a:t>
            </a:r>
            <a:r>
              <a:rPr lang="en-US" sz="2400" dirty="0"/>
              <a:t>://</a:t>
            </a:r>
            <a:r>
              <a:rPr lang="en-US" sz="2400" dirty="0" err="1"/>
              <a:t>www.hhs.gov</a:t>
            </a:r>
            <a:r>
              <a:rPr lang="en-US" sz="2400" dirty="0"/>
              <a:t>/opioids/about-the-epidemic/</a:t>
            </a:r>
          </a:p>
        </p:txBody>
      </p:sp>
      <p:pic>
        <p:nvPicPr>
          <p:cNvPr id="5" name="Picture 4" descr="oxycont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32" y="1585764"/>
            <a:ext cx="3088268" cy="1991933"/>
          </a:xfrm>
          <a:prstGeom prst="rect">
            <a:avLst/>
          </a:prstGeom>
        </p:spPr>
      </p:pic>
    </p:spTree>
    <p:extLst>
      <p:ext uri="{BB962C8B-B14F-4D97-AF65-F5344CB8AC3E}">
        <p14:creationId xmlns:p14="http://schemas.microsoft.com/office/powerpoint/2010/main" val="106478364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4966" y="2044005"/>
            <a:ext cx="5474087" cy="923330"/>
          </a:xfrm>
          <a:prstGeom prst="rect">
            <a:avLst/>
          </a:prstGeom>
          <a:noFill/>
        </p:spPr>
        <p:txBody>
          <a:bodyPr wrap="none" lIns="91440" tIns="45720" rIns="91440" bIns="45720">
            <a:spAutoFit/>
          </a:bodyPr>
          <a:lstStyle/>
          <a:p>
            <a:pPr algn="ctr"/>
            <a:r>
              <a:rPr lang="en-US" sz="5400"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Animals in Distress</a:t>
            </a:r>
            <a:endParaRPr lang="en-US" sz="5400"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0280604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ying_seastar.jpg"/>
          <p:cNvPicPr>
            <a:picLocks noGrp="1" noChangeAspect="1"/>
          </p:cNvPicPr>
          <p:nvPr>
            <p:ph idx="1"/>
          </p:nvPr>
        </p:nvPicPr>
        <p:blipFill>
          <a:blip r:embed="rId3">
            <a:extLst>
              <a:ext uri="{28A0092B-C50C-407E-A947-70E740481C1C}">
                <a14:useLocalDpi xmlns:a14="http://schemas.microsoft.com/office/drawing/2010/main" val="0"/>
              </a:ext>
            </a:extLst>
          </a:blip>
          <a:srcRect t="26666" b="26666"/>
          <a:stretch>
            <a:fillRect/>
          </a:stretch>
        </p:blipFill>
        <p:spPr>
          <a:xfrm>
            <a:off x="4775200" y="1138397"/>
            <a:ext cx="4127500" cy="2269966"/>
          </a:xfrm>
        </p:spPr>
      </p:pic>
      <p:pic>
        <p:nvPicPr>
          <p:cNvPr id="5" name="Picture 4" descr="monarch_butterfl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3013" y="1684497"/>
            <a:ext cx="3203786" cy="2402840"/>
          </a:xfrm>
          <a:prstGeom prst="rect">
            <a:avLst/>
          </a:prstGeom>
        </p:spPr>
      </p:pic>
      <p:pic>
        <p:nvPicPr>
          <p:cNvPr id="7" name="Picture 6" descr="batsWN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42" y="4087337"/>
            <a:ext cx="3706043" cy="1964203"/>
          </a:xfrm>
          <a:prstGeom prst="rect">
            <a:avLst/>
          </a:prstGeom>
        </p:spPr>
      </p:pic>
      <p:pic>
        <p:nvPicPr>
          <p:cNvPr id="9" name="Picture 8" descr="bumblebe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313" y="876300"/>
            <a:ext cx="1803400" cy="1803400"/>
          </a:xfrm>
          <a:prstGeom prst="rect">
            <a:avLst/>
          </a:prstGeom>
        </p:spPr>
      </p:pic>
      <p:sp>
        <p:nvSpPr>
          <p:cNvPr id="2" name="Title 1"/>
          <p:cNvSpPr>
            <a:spLocks noGrp="1"/>
          </p:cNvSpPr>
          <p:nvPr>
            <p:ph type="title"/>
          </p:nvPr>
        </p:nvSpPr>
        <p:spPr>
          <a:xfrm>
            <a:off x="457200" y="-91038"/>
            <a:ext cx="8229600" cy="1143000"/>
          </a:xfrm>
        </p:spPr>
        <p:txBody>
          <a:bodyPr/>
          <a:lstStyle/>
          <a:p>
            <a:r>
              <a:rPr lang="en-US" b="1" dirty="0" smtClean="0"/>
              <a:t>Species in Stress</a:t>
            </a:r>
            <a:endParaRPr lang="en-US" b="1" dirty="0">
              <a:solidFill>
                <a:srgbClr val="FF0000"/>
              </a:solidFill>
            </a:endParaRPr>
          </a:p>
        </p:txBody>
      </p:sp>
      <p:sp>
        <p:nvSpPr>
          <p:cNvPr id="3" name="TextBox 2"/>
          <p:cNvSpPr txBox="1"/>
          <p:nvPr/>
        </p:nvSpPr>
        <p:spPr>
          <a:xfrm>
            <a:off x="59492" y="6344633"/>
            <a:ext cx="9270561" cy="400110"/>
          </a:xfrm>
          <a:prstGeom prst="rect">
            <a:avLst/>
          </a:prstGeom>
          <a:noFill/>
        </p:spPr>
        <p:txBody>
          <a:bodyPr wrap="none" rtlCol="0">
            <a:spAutoFit/>
          </a:bodyPr>
          <a:lstStyle/>
          <a:p>
            <a:r>
              <a:rPr lang="en-US" sz="2000" dirty="0" smtClean="0">
                <a:solidFill>
                  <a:srgbClr val="FF0000"/>
                </a:solidFill>
              </a:rPr>
              <a:t>*</a:t>
            </a:r>
            <a:r>
              <a:rPr lang="en-US" sz="2000" dirty="0" smtClean="0"/>
              <a:t>R</a:t>
            </a:r>
            <a:r>
              <a:rPr lang="en-US" sz="2000" dirty="0"/>
              <a:t>. Mason et al., Journal of Environmental Immunology and Toxicology 1:1, 3-12; </a:t>
            </a:r>
            <a:r>
              <a:rPr lang="en-US" sz="2000" dirty="0" smtClean="0"/>
              <a:t>2013</a:t>
            </a:r>
            <a:endParaRPr lang="en-US" sz="2000" dirty="0"/>
          </a:p>
        </p:txBody>
      </p:sp>
      <p:pic>
        <p:nvPicPr>
          <p:cNvPr id="19" name="Picture 18" descr="sick_frog.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2261" y="3408363"/>
            <a:ext cx="3685577" cy="2444766"/>
          </a:xfrm>
          <a:prstGeom prst="rect">
            <a:avLst/>
          </a:prstGeom>
        </p:spPr>
      </p:pic>
      <p:grpSp>
        <p:nvGrpSpPr>
          <p:cNvPr id="6" name="Group 5"/>
          <p:cNvGrpSpPr/>
          <p:nvPr/>
        </p:nvGrpSpPr>
        <p:grpSpPr>
          <a:xfrm>
            <a:off x="780626" y="908765"/>
            <a:ext cx="7207674" cy="5418787"/>
            <a:chOff x="780626" y="908765"/>
            <a:chExt cx="7207674" cy="5418787"/>
          </a:xfrm>
        </p:grpSpPr>
        <p:sp>
          <p:nvSpPr>
            <p:cNvPr id="12" name="TextBox 11"/>
            <p:cNvSpPr txBox="1"/>
            <p:nvPr/>
          </p:nvSpPr>
          <p:spPr>
            <a:xfrm>
              <a:off x="6194213" y="5924540"/>
              <a:ext cx="1794087" cy="369332"/>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sp>
          <p:nvSpPr>
            <p:cNvPr id="13" name="TextBox 12"/>
            <p:cNvSpPr txBox="1"/>
            <p:nvPr/>
          </p:nvSpPr>
          <p:spPr>
            <a:xfrm>
              <a:off x="1354652" y="5958220"/>
              <a:ext cx="1794087" cy="369332"/>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sp>
          <p:nvSpPr>
            <p:cNvPr id="18" name="TextBox 17"/>
            <p:cNvSpPr txBox="1"/>
            <p:nvPr/>
          </p:nvSpPr>
          <p:spPr>
            <a:xfrm>
              <a:off x="780626" y="908765"/>
              <a:ext cx="1794087" cy="369332"/>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sp>
          <p:nvSpPr>
            <p:cNvPr id="11" name="TextBox 10"/>
            <p:cNvSpPr txBox="1"/>
            <p:nvPr/>
          </p:nvSpPr>
          <p:spPr>
            <a:xfrm>
              <a:off x="5940213" y="3223697"/>
              <a:ext cx="1794087" cy="369332"/>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grpSp>
      <p:pic>
        <p:nvPicPr>
          <p:cNvPr id="8" name="Picture 7" descr="ladybug.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044950" y="4497721"/>
            <a:ext cx="1460499" cy="1460499"/>
          </a:xfrm>
          <a:prstGeom prst="rect">
            <a:avLst/>
          </a:prstGeom>
        </p:spPr>
      </p:pic>
      <p:sp>
        <p:nvSpPr>
          <p:cNvPr id="15" name="TextBox 14"/>
          <p:cNvSpPr txBox="1"/>
          <p:nvPr/>
        </p:nvSpPr>
        <p:spPr>
          <a:xfrm>
            <a:off x="3721785" y="5773554"/>
            <a:ext cx="1794087" cy="369332"/>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spTree>
    <p:extLst>
      <p:ext uri="{BB962C8B-B14F-4D97-AF65-F5344CB8AC3E}">
        <p14:creationId xmlns:p14="http://schemas.microsoft.com/office/powerpoint/2010/main" val="1746421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ungus_infection_worldwide.png"/>
          <p:cNvPicPr>
            <a:picLocks noGrp="1" noChangeAspect="1"/>
          </p:cNvPicPr>
          <p:nvPr>
            <p:ph idx="1"/>
          </p:nvPr>
        </p:nvPicPr>
        <p:blipFill>
          <a:blip r:embed="rId3">
            <a:extLst>
              <a:ext uri="{28A0092B-C50C-407E-A947-70E740481C1C}">
                <a14:useLocalDpi xmlns:a14="http://schemas.microsoft.com/office/drawing/2010/main" val="0"/>
              </a:ext>
            </a:extLst>
          </a:blip>
          <a:srcRect l="-7365" r="-7365"/>
          <a:stretch>
            <a:fillRect/>
          </a:stretch>
        </p:blipFill>
        <p:spPr>
          <a:xfrm>
            <a:off x="-676974" y="858053"/>
            <a:ext cx="10703028" cy="5886253"/>
          </a:xfrm>
        </p:spPr>
      </p:pic>
      <p:sp>
        <p:nvSpPr>
          <p:cNvPr id="2" name="Title 1"/>
          <p:cNvSpPr>
            <a:spLocks noGrp="1"/>
          </p:cNvSpPr>
          <p:nvPr>
            <p:ph type="title"/>
          </p:nvPr>
        </p:nvSpPr>
        <p:spPr>
          <a:xfrm>
            <a:off x="457200" y="-125311"/>
            <a:ext cx="8229600" cy="1143000"/>
          </a:xfrm>
        </p:spPr>
        <p:txBody>
          <a:bodyPr/>
          <a:lstStyle/>
          <a:p>
            <a:r>
              <a:rPr lang="en-US" b="1" dirty="0" smtClean="0"/>
              <a:t>Figure 1, Nature Reviews Paper</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1994988" y="6425294"/>
            <a:ext cx="7149012" cy="461665"/>
          </a:xfrm>
          <a:prstGeom prst="rect">
            <a:avLst/>
          </a:prstGeom>
          <a:noFill/>
        </p:spPr>
        <p:txBody>
          <a:bodyPr wrap="none" rtlCol="0">
            <a:spAutoFit/>
          </a:bodyPr>
          <a:lstStyle/>
          <a:p>
            <a:r>
              <a:rPr lang="en-US" sz="2400" dirty="0">
                <a:solidFill>
                  <a:srgbClr val="FF0000"/>
                </a:solidFill>
              </a:rPr>
              <a:t>*</a:t>
            </a:r>
            <a:r>
              <a:rPr lang="en-US" sz="2400" dirty="0"/>
              <a:t>M.C. Fisher et al., Nature Reviews 484(7393), 186-194. </a:t>
            </a:r>
          </a:p>
        </p:txBody>
      </p:sp>
      <p:sp>
        <p:nvSpPr>
          <p:cNvPr id="3" name="TextBox 2"/>
          <p:cNvSpPr txBox="1"/>
          <p:nvPr/>
        </p:nvSpPr>
        <p:spPr>
          <a:xfrm>
            <a:off x="777667" y="5809734"/>
            <a:ext cx="2063335" cy="369332"/>
          </a:xfrm>
          <a:prstGeom prst="rect">
            <a:avLst/>
          </a:prstGeom>
          <a:noFill/>
        </p:spPr>
        <p:txBody>
          <a:bodyPr wrap="none" rtlCol="0">
            <a:spAutoFit/>
          </a:bodyPr>
          <a:lstStyle/>
          <a:p>
            <a:r>
              <a:rPr lang="en-US" dirty="0" smtClean="0"/>
              <a:t>Causes of Extinction</a:t>
            </a:r>
            <a:endParaRPr lang="en-US" dirty="0"/>
          </a:p>
        </p:txBody>
      </p:sp>
      <p:sp>
        <p:nvSpPr>
          <p:cNvPr id="6" name="TextBox 5"/>
          <p:cNvSpPr txBox="1"/>
          <p:nvPr/>
        </p:nvSpPr>
        <p:spPr>
          <a:xfrm>
            <a:off x="4304822" y="3345190"/>
            <a:ext cx="1091765" cy="584776"/>
          </a:xfrm>
          <a:prstGeom prst="rect">
            <a:avLst/>
          </a:prstGeom>
          <a:solidFill>
            <a:srgbClr val="FFF9A2"/>
          </a:solidFill>
          <a:ln>
            <a:solidFill>
              <a:schemeClr val="tx1"/>
            </a:solidFill>
          </a:ln>
        </p:spPr>
        <p:txBody>
          <a:bodyPr wrap="none" rtlCol="0">
            <a:spAutoFit/>
          </a:bodyPr>
          <a:lstStyle/>
          <a:p>
            <a:r>
              <a:rPr lang="en-US" sz="3200" dirty="0" smtClean="0">
                <a:solidFill>
                  <a:srgbClr val="FF0000"/>
                </a:solidFill>
              </a:rPr>
              <a:t>Fungi</a:t>
            </a:r>
            <a:endParaRPr lang="en-US" sz="2800" dirty="0">
              <a:solidFill>
                <a:srgbClr val="FF0000"/>
              </a:solidFill>
            </a:endParaRPr>
          </a:p>
        </p:txBody>
      </p:sp>
      <p:sp>
        <p:nvSpPr>
          <p:cNvPr id="7" name="Freeform 6"/>
          <p:cNvSpPr/>
          <p:nvPr/>
        </p:nvSpPr>
        <p:spPr>
          <a:xfrm>
            <a:off x="2387600" y="3606800"/>
            <a:ext cx="1879600" cy="1388533"/>
          </a:xfrm>
          <a:custGeom>
            <a:avLst/>
            <a:gdLst>
              <a:gd name="connsiteX0" fmla="*/ 1879600 w 1879600"/>
              <a:gd name="connsiteY0" fmla="*/ 0 h 1388533"/>
              <a:gd name="connsiteX1" fmla="*/ 372533 w 1879600"/>
              <a:gd name="connsiteY1" fmla="*/ 609600 h 1388533"/>
              <a:gd name="connsiteX2" fmla="*/ 0 w 1879600"/>
              <a:gd name="connsiteY2" fmla="*/ 1388533 h 1388533"/>
            </a:gdLst>
            <a:ahLst/>
            <a:cxnLst>
              <a:cxn ang="0">
                <a:pos x="connsiteX0" y="connsiteY0"/>
              </a:cxn>
              <a:cxn ang="0">
                <a:pos x="connsiteX1" y="connsiteY1"/>
              </a:cxn>
              <a:cxn ang="0">
                <a:pos x="connsiteX2" y="connsiteY2"/>
              </a:cxn>
            </a:cxnLst>
            <a:rect l="l" t="t" r="r" b="b"/>
            <a:pathLst>
              <a:path w="1879600" h="1388533">
                <a:moveTo>
                  <a:pt x="1879600" y="0"/>
                </a:moveTo>
                <a:cubicBezTo>
                  <a:pt x="1282700" y="189089"/>
                  <a:pt x="685800" y="378178"/>
                  <a:pt x="372533" y="609600"/>
                </a:cubicBezTo>
                <a:cubicBezTo>
                  <a:pt x="59266" y="841022"/>
                  <a:pt x="0" y="1388533"/>
                  <a:pt x="0" y="1388533"/>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284123" y="1744133"/>
            <a:ext cx="558810" cy="1591734"/>
          </a:xfrm>
          <a:custGeom>
            <a:avLst/>
            <a:gdLst>
              <a:gd name="connsiteX0" fmla="*/ 558810 w 558810"/>
              <a:gd name="connsiteY0" fmla="*/ 1591734 h 1591734"/>
              <a:gd name="connsiteX1" fmla="*/ 10 w 558810"/>
              <a:gd name="connsiteY1" fmla="*/ 728134 h 1591734"/>
              <a:gd name="connsiteX2" fmla="*/ 541877 w 558810"/>
              <a:gd name="connsiteY2" fmla="*/ 0 h 1591734"/>
            </a:gdLst>
            <a:ahLst/>
            <a:cxnLst>
              <a:cxn ang="0">
                <a:pos x="connsiteX0" y="connsiteY0"/>
              </a:cxn>
              <a:cxn ang="0">
                <a:pos x="connsiteX1" y="connsiteY1"/>
              </a:cxn>
              <a:cxn ang="0">
                <a:pos x="connsiteX2" y="connsiteY2"/>
              </a:cxn>
            </a:cxnLst>
            <a:rect l="l" t="t" r="r" b="b"/>
            <a:pathLst>
              <a:path w="558810" h="1591734">
                <a:moveTo>
                  <a:pt x="558810" y="1591734"/>
                </a:moveTo>
                <a:cubicBezTo>
                  <a:pt x="280821" y="1292578"/>
                  <a:pt x="2832" y="993423"/>
                  <a:pt x="10" y="728134"/>
                </a:cubicBezTo>
                <a:cubicBezTo>
                  <a:pt x="-2812" y="462845"/>
                  <a:pt x="541877" y="0"/>
                  <a:pt x="541877" y="0"/>
                </a:cubicBezTo>
              </a:path>
            </a:pathLst>
          </a:custGeom>
          <a:ln w="571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809707" y="3928533"/>
            <a:ext cx="930691" cy="1185333"/>
          </a:xfrm>
          <a:custGeom>
            <a:avLst/>
            <a:gdLst>
              <a:gd name="connsiteX0" fmla="*/ 185624 w 930691"/>
              <a:gd name="connsiteY0" fmla="*/ 0 h 1185333"/>
              <a:gd name="connsiteX1" fmla="*/ 50158 w 930691"/>
              <a:gd name="connsiteY1" fmla="*/ 812800 h 1185333"/>
              <a:gd name="connsiteX2" fmla="*/ 930691 w 930691"/>
              <a:gd name="connsiteY2" fmla="*/ 1185333 h 1185333"/>
            </a:gdLst>
            <a:ahLst/>
            <a:cxnLst>
              <a:cxn ang="0">
                <a:pos x="connsiteX0" y="connsiteY0"/>
              </a:cxn>
              <a:cxn ang="0">
                <a:pos x="connsiteX1" y="connsiteY1"/>
              </a:cxn>
              <a:cxn ang="0">
                <a:pos x="connsiteX2" y="connsiteY2"/>
              </a:cxn>
            </a:cxnLst>
            <a:rect l="l" t="t" r="r" b="b"/>
            <a:pathLst>
              <a:path w="930691" h="1185333">
                <a:moveTo>
                  <a:pt x="185624" y="0"/>
                </a:moveTo>
                <a:cubicBezTo>
                  <a:pt x="55802" y="307622"/>
                  <a:pt x="-74020" y="615244"/>
                  <a:pt x="50158" y="812800"/>
                </a:cubicBezTo>
                <a:cubicBezTo>
                  <a:pt x="174336" y="1010356"/>
                  <a:pt x="930691" y="1185333"/>
                  <a:pt x="930691" y="1185333"/>
                </a:cubicBezTo>
              </a:path>
            </a:pathLst>
          </a:custGeom>
          <a:ln w="571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51140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604"/>
            <a:ext cx="8229600" cy="1143000"/>
          </a:xfrm>
        </p:spPr>
        <p:txBody>
          <a:bodyPr>
            <a:normAutofit fontScale="90000"/>
          </a:bodyPr>
          <a:lstStyle/>
          <a:p>
            <a:r>
              <a:rPr lang="en-US" b="1" dirty="0" smtClean="0"/>
              <a:t>“Emerging </a:t>
            </a:r>
            <a:r>
              <a:rPr lang="en-US" b="1" dirty="0"/>
              <a:t>fungal threats to animal, plant and ecosystem </a:t>
            </a:r>
            <a:r>
              <a:rPr lang="en-US" b="1" dirty="0" smtClean="0"/>
              <a:t>health”</a:t>
            </a:r>
            <a:r>
              <a:rPr lang="en-US" b="1" dirty="0" smtClean="0">
                <a:solidFill>
                  <a:srgbClr val="FF0000"/>
                </a:solidFill>
              </a:rPr>
              <a:t>*</a:t>
            </a:r>
            <a:r>
              <a:rPr lang="en-US" b="1" dirty="0"/>
              <a:t/>
            </a:r>
            <a:br>
              <a:rPr lang="en-US" b="1" dirty="0"/>
            </a:br>
            <a:endParaRPr lang="en-US" b="1" dirty="0"/>
          </a:p>
        </p:txBody>
      </p:sp>
      <p:sp>
        <p:nvSpPr>
          <p:cNvPr id="3" name="Content Placeholder 2"/>
          <p:cNvSpPr>
            <a:spLocks noGrp="1"/>
          </p:cNvSpPr>
          <p:nvPr>
            <p:ph idx="1"/>
          </p:nvPr>
        </p:nvSpPr>
        <p:spPr>
          <a:xfrm>
            <a:off x="457200" y="1624100"/>
            <a:ext cx="8229600" cy="2778411"/>
          </a:xfrm>
        </p:spPr>
        <p:txBody>
          <a:bodyPr/>
          <a:lstStyle/>
          <a:p>
            <a:pPr marL="0" indent="0">
              <a:buNone/>
            </a:pPr>
            <a:r>
              <a:rPr lang="en-US" dirty="0" smtClean="0"/>
              <a:t>“ In </a:t>
            </a:r>
            <a:r>
              <a:rPr lang="en-US" dirty="0"/>
              <a:t>both animals and plants, an unprecedented number of fungal and fungal-like diseases have recently caused some of the most severe die-offs and </a:t>
            </a:r>
            <a:r>
              <a:rPr lang="en-US" dirty="0" smtClean="0"/>
              <a:t>extinctions ever </a:t>
            </a:r>
            <a:r>
              <a:rPr lang="en-US" dirty="0"/>
              <a:t>witnessed in wild species, and are jeopardizing food security</a:t>
            </a:r>
            <a:r>
              <a:rPr lang="en-US" dirty="0" smtClean="0"/>
              <a:t>.” </a:t>
            </a:r>
            <a:endParaRPr lang="en-US" dirty="0"/>
          </a:p>
        </p:txBody>
      </p:sp>
      <p:sp>
        <p:nvSpPr>
          <p:cNvPr id="4" name="TextBox 3"/>
          <p:cNvSpPr txBox="1"/>
          <p:nvPr/>
        </p:nvSpPr>
        <p:spPr>
          <a:xfrm>
            <a:off x="1994988" y="6390972"/>
            <a:ext cx="7149012" cy="461665"/>
          </a:xfrm>
          <a:prstGeom prst="rect">
            <a:avLst/>
          </a:prstGeom>
          <a:noFill/>
        </p:spPr>
        <p:txBody>
          <a:bodyPr wrap="none" rtlCol="0">
            <a:spAutoFit/>
          </a:bodyPr>
          <a:lstStyle/>
          <a:p>
            <a:r>
              <a:rPr lang="en-US" sz="2400" dirty="0">
                <a:solidFill>
                  <a:srgbClr val="FF0000"/>
                </a:solidFill>
              </a:rPr>
              <a:t>*</a:t>
            </a:r>
            <a:r>
              <a:rPr lang="en-US" sz="2400" dirty="0"/>
              <a:t>M.C. Fisher et al., Nature Reviews 484(7393), 186-194. </a:t>
            </a:r>
          </a:p>
        </p:txBody>
      </p:sp>
    </p:spTree>
    <p:extLst>
      <p:ext uri="{BB962C8B-B14F-4D97-AF65-F5344CB8AC3E}">
        <p14:creationId xmlns:p14="http://schemas.microsoft.com/office/powerpoint/2010/main" val="169356469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rot="5400000">
            <a:off x="2718592" y="2213537"/>
            <a:ext cx="4382401" cy="2790604"/>
            <a:chOff x="3009900" y="2146300"/>
            <a:chExt cx="4787900" cy="3289300"/>
          </a:xfrm>
        </p:grpSpPr>
        <p:pic>
          <p:nvPicPr>
            <p:cNvPr id="7" name="Picture 6" descr="corn_fung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500" y="2146301"/>
              <a:ext cx="4686300" cy="3274552"/>
            </a:xfrm>
            <a:prstGeom prst="rect">
              <a:avLst/>
            </a:prstGeom>
          </p:spPr>
        </p:pic>
        <p:sp>
          <p:nvSpPr>
            <p:cNvPr id="8" name="Rectangle 7"/>
            <p:cNvSpPr/>
            <p:nvPr/>
          </p:nvSpPr>
          <p:spPr>
            <a:xfrm>
              <a:off x="3009900" y="2146300"/>
              <a:ext cx="1816100" cy="328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endParaRPr lang="en-US"/>
          </a:p>
        </p:txBody>
      </p:sp>
      <p:sp>
        <p:nvSpPr>
          <p:cNvPr id="4" name="Title 1"/>
          <p:cNvSpPr txBox="1">
            <a:spLocks/>
          </p:cNvSpPr>
          <p:nvPr/>
        </p:nvSpPr>
        <p:spPr>
          <a:xfrm>
            <a:off x="457200" y="509002"/>
            <a:ext cx="8229600" cy="2335268"/>
          </a:xfrm>
          <a:prstGeom prst="rect">
            <a:avLst/>
          </a:prstGeom>
          <a:solidFill>
            <a:srgbClr val="FFF9A2"/>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4000" b="1" i="1" dirty="0" smtClean="0"/>
          </a:p>
          <a:p>
            <a:r>
              <a:rPr lang="en-US" sz="3600" b="1" i="1" dirty="0" smtClean="0"/>
              <a:t>Roundup herbicide enhances the     growth of </a:t>
            </a:r>
            <a:r>
              <a:rPr lang="en-US" sz="3600" b="1" i="1" dirty="0" err="1" smtClean="0"/>
              <a:t>aflatoxin</a:t>
            </a:r>
            <a:r>
              <a:rPr lang="en-US" sz="3600" b="1" i="1" dirty="0" smtClean="0"/>
              <a:t>-producing fungi</a:t>
            </a:r>
            <a:r>
              <a:rPr lang="en-US" sz="3600" b="1" i="1" dirty="0" smtClean="0">
                <a:solidFill>
                  <a:srgbClr val="FF0000"/>
                </a:solidFill>
              </a:rPr>
              <a:t>*</a:t>
            </a:r>
          </a:p>
          <a:p>
            <a:endParaRPr lang="en-US" sz="4000" dirty="0">
              <a:solidFill>
                <a:srgbClr val="FF0000"/>
              </a:solidFill>
            </a:endParaRPr>
          </a:p>
        </p:txBody>
      </p:sp>
      <p:sp>
        <p:nvSpPr>
          <p:cNvPr id="5" name="TextBox 4"/>
          <p:cNvSpPr txBox="1"/>
          <p:nvPr/>
        </p:nvSpPr>
        <p:spPr>
          <a:xfrm>
            <a:off x="622301" y="6094968"/>
            <a:ext cx="8064500" cy="923330"/>
          </a:xfrm>
          <a:prstGeom prst="rect">
            <a:avLst/>
          </a:prstGeom>
          <a:noFill/>
        </p:spPr>
        <p:txBody>
          <a:bodyPr wrap="square" rtlCol="0">
            <a:spAutoFit/>
          </a:bodyPr>
          <a:lstStyle/>
          <a:p>
            <a:r>
              <a:rPr lang="en-US" dirty="0" smtClean="0">
                <a:solidFill>
                  <a:srgbClr val="FF0000"/>
                </a:solidFill>
              </a:rPr>
              <a:t>*</a:t>
            </a:r>
            <a:r>
              <a:rPr lang="en-US" dirty="0" err="1" smtClean="0"/>
              <a:t>Barberis</a:t>
            </a:r>
            <a:r>
              <a:rPr lang="en-US" dirty="0" smtClean="0"/>
              <a:t> et al., Journal of Environmental Science and Health, Part B: Pesticides, Food Contaminants, and Agricultural Wastes. </a:t>
            </a:r>
            <a:r>
              <a:rPr lang="en-US" dirty="0"/>
              <a:t>2013, 48(12), 1070-1079.</a:t>
            </a:r>
          </a:p>
          <a:p>
            <a:endParaRPr lang="en-US" dirty="0"/>
          </a:p>
        </p:txBody>
      </p:sp>
    </p:spTree>
    <p:extLst>
      <p:ext uri="{BB962C8B-B14F-4D97-AF65-F5344CB8AC3E}">
        <p14:creationId xmlns:p14="http://schemas.microsoft.com/office/powerpoint/2010/main" val="33133717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Glyphosate vs. Other Pesticides: Usage in the United States</a:t>
            </a:r>
            <a:r>
              <a:rPr lang="en-US" b="1" dirty="0" smtClean="0">
                <a:solidFill>
                  <a:srgbClr val="FF0000"/>
                </a:solidFill>
              </a:rPr>
              <a:t>*</a:t>
            </a:r>
            <a:endParaRPr lang="en-US" b="1" dirty="0">
              <a:solidFill>
                <a:srgbClr val="FF0000"/>
              </a:solidFill>
            </a:endParaRPr>
          </a:p>
        </p:txBody>
      </p:sp>
      <p:pic>
        <p:nvPicPr>
          <p:cNvPr id="4" name="Content Placeholder 3" descr="glyphosate_percentage.png"/>
          <p:cNvPicPr>
            <a:picLocks noGrp="1" noChangeAspect="1"/>
          </p:cNvPicPr>
          <p:nvPr>
            <p:ph idx="1"/>
          </p:nvPr>
        </p:nvPicPr>
        <p:blipFill>
          <a:blip r:embed="rId2">
            <a:extLst>
              <a:ext uri="{28A0092B-C50C-407E-A947-70E740481C1C}">
                <a14:useLocalDpi xmlns:a14="http://schemas.microsoft.com/office/drawing/2010/main" val="0"/>
              </a:ext>
            </a:extLst>
          </a:blip>
          <a:srcRect l="-18111" r="-18111"/>
          <a:stretch>
            <a:fillRect/>
          </a:stretch>
        </p:blipFill>
        <p:spPr>
          <a:xfrm>
            <a:off x="-423333" y="1176866"/>
            <a:ext cx="10013600" cy="5507094"/>
          </a:xfrm>
        </p:spPr>
      </p:pic>
      <p:sp>
        <p:nvSpPr>
          <p:cNvPr id="5" name="TextBox 4"/>
          <p:cNvSpPr txBox="1"/>
          <p:nvPr/>
        </p:nvSpPr>
        <p:spPr>
          <a:xfrm>
            <a:off x="2090122" y="6458786"/>
            <a:ext cx="6596678" cy="369332"/>
          </a:xfrm>
          <a:prstGeom prst="rect">
            <a:avLst/>
          </a:prstGeom>
          <a:noFill/>
        </p:spPr>
        <p:txBody>
          <a:bodyPr wrap="none" rtlCol="0">
            <a:spAutoFit/>
          </a:bodyPr>
          <a:lstStyle/>
          <a:p>
            <a:r>
              <a:rPr lang="en-US" dirty="0">
                <a:solidFill>
                  <a:srgbClr val="FF0000"/>
                </a:solidFill>
              </a:rPr>
              <a:t>*</a:t>
            </a:r>
            <a:r>
              <a:rPr lang="en-US" dirty="0"/>
              <a:t>http://</a:t>
            </a:r>
            <a:r>
              <a:rPr lang="en-US" dirty="0" err="1"/>
              <a:t>sustainablepulse.com</a:t>
            </a:r>
            <a:r>
              <a:rPr lang="en-US" dirty="0"/>
              <a:t>/</a:t>
            </a:r>
            <a:r>
              <a:rPr lang="en-US" dirty="0" err="1"/>
              <a:t>wp</a:t>
            </a:r>
            <a:r>
              <a:rPr lang="en-US" dirty="0"/>
              <a:t>-content/uploads/GMO-</a:t>
            </a:r>
            <a:r>
              <a:rPr lang="en-US" dirty="0" err="1"/>
              <a:t>health.pdf</a:t>
            </a:r>
            <a:endParaRPr lang="en-US" dirty="0"/>
          </a:p>
        </p:txBody>
      </p:sp>
      <p:sp>
        <p:nvSpPr>
          <p:cNvPr id="7" name="Freeform 6"/>
          <p:cNvSpPr/>
          <p:nvPr/>
        </p:nvSpPr>
        <p:spPr>
          <a:xfrm>
            <a:off x="4273176" y="2868706"/>
            <a:ext cx="1344706" cy="657412"/>
          </a:xfrm>
          <a:custGeom>
            <a:avLst/>
            <a:gdLst>
              <a:gd name="connsiteX0" fmla="*/ 0 w 1344706"/>
              <a:gd name="connsiteY0" fmla="*/ 0 h 657412"/>
              <a:gd name="connsiteX1" fmla="*/ 1060824 w 1344706"/>
              <a:gd name="connsiteY1" fmla="*/ 343647 h 657412"/>
              <a:gd name="connsiteX2" fmla="*/ 1344706 w 1344706"/>
              <a:gd name="connsiteY2" fmla="*/ 657412 h 657412"/>
            </a:gdLst>
            <a:ahLst/>
            <a:cxnLst>
              <a:cxn ang="0">
                <a:pos x="connsiteX0" y="connsiteY0"/>
              </a:cxn>
              <a:cxn ang="0">
                <a:pos x="connsiteX1" y="connsiteY1"/>
              </a:cxn>
              <a:cxn ang="0">
                <a:pos x="connsiteX2" y="connsiteY2"/>
              </a:cxn>
            </a:cxnLst>
            <a:rect l="l" t="t" r="r" b="b"/>
            <a:pathLst>
              <a:path w="1344706" h="657412">
                <a:moveTo>
                  <a:pt x="0" y="0"/>
                </a:moveTo>
                <a:cubicBezTo>
                  <a:pt x="418353" y="117039"/>
                  <a:pt x="836706" y="234078"/>
                  <a:pt x="1060824" y="343647"/>
                </a:cubicBezTo>
                <a:cubicBezTo>
                  <a:pt x="1284942" y="453216"/>
                  <a:pt x="1344706" y="657412"/>
                  <a:pt x="1344706" y="657412"/>
                </a:cubicBezTo>
              </a:path>
            </a:pathLst>
          </a:cu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3570941" y="2413755"/>
            <a:ext cx="1598515" cy="461665"/>
          </a:xfrm>
          <a:prstGeom prst="rect">
            <a:avLst/>
          </a:prstGeom>
          <a:solidFill>
            <a:srgbClr val="FFF9A2"/>
          </a:solidFill>
          <a:ln>
            <a:solidFill>
              <a:schemeClr val="tx1"/>
            </a:solidFill>
          </a:ln>
        </p:spPr>
        <p:txBody>
          <a:bodyPr wrap="none" rtlCol="0">
            <a:spAutoFit/>
          </a:bodyPr>
          <a:lstStyle/>
          <a:p>
            <a:r>
              <a:rPr lang="en-US" sz="2400" dirty="0" smtClean="0"/>
              <a:t>Glyphosate</a:t>
            </a:r>
            <a:endParaRPr lang="en-US" sz="2400" dirty="0"/>
          </a:p>
        </p:txBody>
      </p:sp>
    </p:spTree>
    <p:extLst>
      <p:ext uri="{BB962C8B-B14F-4D97-AF65-F5344CB8AC3E}">
        <p14:creationId xmlns:p14="http://schemas.microsoft.com/office/powerpoint/2010/main" val="326034702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rot="5400000">
            <a:off x="2718592" y="2213537"/>
            <a:ext cx="4382401" cy="2790604"/>
            <a:chOff x="3009900" y="2146300"/>
            <a:chExt cx="4787900" cy="3289300"/>
          </a:xfrm>
        </p:grpSpPr>
        <p:pic>
          <p:nvPicPr>
            <p:cNvPr id="7" name="Picture 6" descr="corn_fung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500" y="2146301"/>
              <a:ext cx="4686300" cy="3274552"/>
            </a:xfrm>
            <a:prstGeom prst="rect">
              <a:avLst/>
            </a:prstGeom>
          </p:spPr>
        </p:pic>
        <p:sp>
          <p:nvSpPr>
            <p:cNvPr id="8" name="Rectangle 7"/>
            <p:cNvSpPr/>
            <p:nvPr/>
          </p:nvSpPr>
          <p:spPr>
            <a:xfrm>
              <a:off x="3009900" y="2146300"/>
              <a:ext cx="1816100" cy="328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endParaRPr lang="en-US"/>
          </a:p>
        </p:txBody>
      </p:sp>
      <p:sp>
        <p:nvSpPr>
          <p:cNvPr id="4" name="Title 1"/>
          <p:cNvSpPr txBox="1">
            <a:spLocks/>
          </p:cNvSpPr>
          <p:nvPr/>
        </p:nvSpPr>
        <p:spPr>
          <a:xfrm>
            <a:off x="457200" y="509002"/>
            <a:ext cx="8229600" cy="2335268"/>
          </a:xfrm>
          <a:prstGeom prst="rect">
            <a:avLst/>
          </a:prstGeom>
          <a:solidFill>
            <a:srgbClr val="FFF9A2"/>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i="1" dirty="0" smtClean="0"/>
              <a:t>“</a:t>
            </a:r>
            <a:r>
              <a:rPr lang="en-US" sz="3600" b="1" i="1" dirty="0" err="1" smtClean="0"/>
              <a:t>Aflatoxins</a:t>
            </a:r>
            <a:r>
              <a:rPr lang="en-US" sz="3600" b="1" i="1" dirty="0" smtClean="0"/>
              <a:t> are mutagenic, carcinogenic, </a:t>
            </a:r>
            <a:r>
              <a:rPr lang="en-US" sz="3600" b="1" i="1" dirty="0" err="1" smtClean="0"/>
              <a:t>teratogenic</a:t>
            </a:r>
            <a:r>
              <a:rPr lang="en-US" sz="3600" b="1" i="1" dirty="0" smtClean="0"/>
              <a:t>, hepatotoxic, immunosuppressive, and they also inhibit several metabolic systems”</a:t>
            </a:r>
            <a:r>
              <a:rPr lang="en-US" sz="3600" b="1" i="1" dirty="0" smtClean="0">
                <a:solidFill>
                  <a:srgbClr val="FF0000"/>
                </a:solidFill>
              </a:rPr>
              <a:t>*</a:t>
            </a:r>
            <a:endParaRPr lang="en-US" sz="4000" dirty="0">
              <a:solidFill>
                <a:srgbClr val="FF0000"/>
              </a:solidFill>
            </a:endParaRPr>
          </a:p>
        </p:txBody>
      </p:sp>
      <p:sp>
        <p:nvSpPr>
          <p:cNvPr id="5" name="TextBox 4"/>
          <p:cNvSpPr txBox="1"/>
          <p:nvPr/>
        </p:nvSpPr>
        <p:spPr>
          <a:xfrm>
            <a:off x="622301" y="6094968"/>
            <a:ext cx="8064500" cy="923330"/>
          </a:xfrm>
          <a:prstGeom prst="rect">
            <a:avLst/>
          </a:prstGeom>
          <a:noFill/>
        </p:spPr>
        <p:txBody>
          <a:bodyPr wrap="square" rtlCol="0">
            <a:spAutoFit/>
          </a:bodyPr>
          <a:lstStyle/>
          <a:p>
            <a:r>
              <a:rPr lang="en-US" dirty="0" smtClean="0">
                <a:solidFill>
                  <a:srgbClr val="FF0000"/>
                </a:solidFill>
              </a:rPr>
              <a:t>*</a:t>
            </a:r>
            <a:r>
              <a:rPr lang="en-US" dirty="0" err="1" smtClean="0"/>
              <a:t>Barberis</a:t>
            </a:r>
            <a:r>
              <a:rPr lang="en-US" dirty="0" smtClean="0"/>
              <a:t> et al., Journal of Environmental Science and Health, Part B: Pesticides, Food Contaminants, and Agricultural Wastes. </a:t>
            </a:r>
            <a:r>
              <a:rPr lang="en-US" dirty="0"/>
              <a:t>2013, 48(12), 1070-1079.</a:t>
            </a:r>
          </a:p>
          <a:p>
            <a:endParaRPr lang="en-US" dirty="0"/>
          </a:p>
        </p:txBody>
      </p:sp>
    </p:spTree>
    <p:extLst>
      <p:ext uri="{BB962C8B-B14F-4D97-AF65-F5344CB8AC3E}">
        <p14:creationId xmlns:p14="http://schemas.microsoft.com/office/powerpoint/2010/main" val="363293930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oy_ppaper.pdf"/>
          <p:cNvPicPr>
            <a:picLocks noGrp="1" noChangeAspect="1"/>
          </p:cNvPicPr>
          <p:nvPr>
            <p:ph idx="1"/>
          </p:nvPr>
        </p:nvPicPr>
        <p:blipFill>
          <a:blip r:embed="rId3">
            <a:extLst>
              <a:ext uri="{28A0092B-C50C-407E-A947-70E740481C1C}">
                <a14:useLocalDpi xmlns:a14="http://schemas.microsoft.com/office/drawing/2010/main" val="0"/>
              </a:ext>
            </a:extLst>
          </a:blip>
          <a:srcRect t="-48683" b="-48683"/>
          <a:stretch>
            <a:fillRect/>
          </a:stretch>
        </p:blipFill>
        <p:spPr>
          <a:xfrm>
            <a:off x="254000" y="-703262"/>
            <a:ext cx="8229600" cy="4525963"/>
          </a:xfrm>
        </p:spPr>
      </p:pic>
      <p:pic>
        <p:nvPicPr>
          <p:cNvPr id="5" name="Picture 4" descr="animal_eyes_Ho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300" y="2857500"/>
            <a:ext cx="4051581" cy="3581649"/>
          </a:xfrm>
          <a:prstGeom prst="rect">
            <a:avLst/>
          </a:prstGeom>
        </p:spPr>
      </p:pic>
    </p:spTree>
    <p:extLst>
      <p:ext uri="{BB962C8B-B14F-4D97-AF65-F5344CB8AC3E}">
        <p14:creationId xmlns:p14="http://schemas.microsoft.com/office/powerpoint/2010/main" val="129537476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Congenital Heart Defects</a:t>
            </a:r>
            <a:r>
              <a:rPr lang="en-US" b="1" dirty="0" smtClean="0">
                <a:solidFill>
                  <a:srgbClr val="FF0000"/>
                </a:solidFill>
              </a:rPr>
              <a:t>*</a:t>
            </a:r>
            <a:endParaRPr lang="en-US" b="1" dirty="0">
              <a:solidFill>
                <a:srgbClr val="FF0000"/>
              </a:solidFill>
            </a:endParaRPr>
          </a:p>
        </p:txBody>
      </p:sp>
      <p:pic>
        <p:nvPicPr>
          <p:cNvPr id="4" name="Content Placeholder 3" descr="Fig 22 heart.eps"/>
          <p:cNvPicPr>
            <a:picLocks noGrp="1" noChangeAspect="1"/>
          </p:cNvPicPr>
          <p:nvPr>
            <p:ph idx="1"/>
          </p:nvPr>
        </p:nvPicPr>
        <p:blipFill>
          <a:blip r:embed="rId2">
            <a:extLst>
              <a:ext uri="{28A0092B-C50C-407E-A947-70E740481C1C}">
                <a14:useLocalDpi xmlns:a14="http://schemas.microsoft.com/office/drawing/2010/main" val="0"/>
              </a:ext>
            </a:extLst>
          </a:blip>
          <a:srcRect l="-7172" r="-7172"/>
          <a:stretch>
            <a:fillRect/>
          </a:stretch>
        </p:blipFill>
        <p:spPr>
          <a:xfrm>
            <a:off x="-305440" y="1392238"/>
            <a:ext cx="9144640" cy="5029200"/>
          </a:xfrm>
        </p:spPr>
      </p:pic>
      <p:sp>
        <p:nvSpPr>
          <p:cNvPr id="5" name="TextBox 4"/>
          <p:cNvSpPr txBox="1"/>
          <p:nvPr/>
        </p:nvSpPr>
        <p:spPr>
          <a:xfrm>
            <a:off x="584200" y="6262172"/>
            <a:ext cx="6901686" cy="369332"/>
          </a:xfrm>
          <a:prstGeom prst="rect">
            <a:avLst/>
          </a:prstGeom>
          <a:noFill/>
        </p:spPr>
        <p:txBody>
          <a:bodyPr wrap="none" rtlCol="0">
            <a:spAutoFit/>
          </a:bodyPr>
          <a:lstStyle/>
          <a:p>
            <a:r>
              <a:rPr lang="en-US" dirty="0" smtClean="0">
                <a:solidFill>
                  <a:srgbClr val="FF0000"/>
                </a:solidFill>
              </a:rPr>
              <a:t>*</a:t>
            </a:r>
            <a:r>
              <a:rPr lang="en-US" dirty="0" smtClean="0"/>
              <a:t>Figure 22, Hoy et al., Poultry, Fisheries and Wildlife Sciences, 3:1, 2015   </a:t>
            </a:r>
            <a:endParaRPr lang="en-US" dirty="0"/>
          </a:p>
        </p:txBody>
      </p:sp>
    </p:spTree>
    <p:extLst>
      <p:ext uri="{BB962C8B-B14F-4D97-AF65-F5344CB8AC3E}">
        <p14:creationId xmlns:p14="http://schemas.microsoft.com/office/powerpoint/2010/main" val="379696495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1817" y="2090171"/>
            <a:ext cx="5120400" cy="923330"/>
          </a:xfrm>
          <a:prstGeom prst="rect">
            <a:avLst/>
          </a:prstGeom>
          <a:noFill/>
        </p:spPr>
        <p:txBody>
          <a:bodyPr wrap="none" lIns="91440" tIns="45720" rIns="91440" bIns="45720">
            <a:spAutoFit/>
          </a:bodyPr>
          <a:lstStyle/>
          <a:p>
            <a:pPr algn="ctr"/>
            <a:r>
              <a:rPr lang="en-US" sz="5400"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What You Can Do</a:t>
            </a:r>
            <a:endParaRPr lang="en-US" sz="5400"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368960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2101025" y="-566316"/>
            <a:ext cx="13499701" cy="7424316"/>
          </a:xfrm>
        </p:spPr>
      </p:pic>
      <p:sp>
        <p:nvSpPr>
          <p:cNvPr id="3" name="TextBox 2"/>
          <p:cNvSpPr txBox="1"/>
          <p:nvPr/>
        </p:nvSpPr>
        <p:spPr>
          <a:xfrm>
            <a:off x="2993571" y="222704"/>
            <a:ext cx="3915029" cy="1015663"/>
          </a:xfrm>
          <a:prstGeom prst="rect">
            <a:avLst/>
          </a:prstGeom>
          <a:noFill/>
        </p:spPr>
        <p:txBody>
          <a:bodyPr wrap="none" rtlCol="0">
            <a:spAutoFit/>
          </a:bodyPr>
          <a:lstStyle/>
          <a:p>
            <a:r>
              <a:rPr lang="en-US" sz="6000" dirty="0" smtClean="0">
                <a:solidFill>
                  <a:schemeClr val="bg1"/>
                </a:solidFill>
              </a:rPr>
              <a:t>Go Organic!</a:t>
            </a:r>
            <a:endParaRPr lang="en-US" sz="6000" dirty="0">
              <a:solidFill>
                <a:schemeClr val="bg1"/>
              </a:solidFill>
            </a:endParaRPr>
          </a:p>
        </p:txBody>
      </p:sp>
    </p:spTree>
    <p:extLst>
      <p:ext uri="{BB962C8B-B14F-4D97-AF65-F5344CB8AC3E}">
        <p14:creationId xmlns:p14="http://schemas.microsoft.com/office/powerpoint/2010/main" val="192747058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_cider_vine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761066"/>
            <a:ext cx="3953933" cy="3953933"/>
          </a:xfrm>
          <a:prstGeom prst="rect">
            <a:avLst/>
          </a:prstGeom>
        </p:spPr>
      </p:pic>
      <p:sp>
        <p:nvSpPr>
          <p:cNvPr id="3" name="Content Placeholder 2"/>
          <p:cNvSpPr>
            <a:spLocks noGrp="1"/>
          </p:cNvSpPr>
          <p:nvPr>
            <p:ph idx="1"/>
          </p:nvPr>
        </p:nvSpPr>
        <p:spPr>
          <a:xfrm>
            <a:off x="287866" y="821267"/>
            <a:ext cx="6519334" cy="3039533"/>
          </a:xfrm>
        </p:spPr>
        <p:txBody>
          <a:bodyPr>
            <a:normAutofit/>
          </a:bodyPr>
          <a:lstStyle/>
          <a:p>
            <a:r>
              <a:rPr lang="en-US" dirty="0" smtClean="0"/>
              <a:t>Sauerkraut and apple cider vinegar contain </a:t>
            </a:r>
            <a:r>
              <a:rPr lang="en-US" dirty="0" err="1" smtClean="0"/>
              <a:t>acetobacter</a:t>
            </a:r>
            <a:r>
              <a:rPr lang="en-US" dirty="0" smtClean="0"/>
              <a:t>, one of the very few microbes that can metabolize glyphosate</a:t>
            </a:r>
          </a:p>
          <a:p>
            <a:r>
              <a:rPr lang="en-US" dirty="0" smtClean="0"/>
              <a:t>Yogurt and </a:t>
            </a:r>
            <a:r>
              <a:rPr lang="en-US" dirty="0" err="1" smtClean="0"/>
              <a:t>kimchi</a:t>
            </a:r>
            <a:r>
              <a:rPr lang="en-US" dirty="0" smtClean="0"/>
              <a:t> probably do, too</a:t>
            </a:r>
            <a:endParaRPr lang="en-US" dirty="0"/>
          </a:p>
        </p:txBody>
      </p:sp>
      <p:pic>
        <p:nvPicPr>
          <p:cNvPr id="6" name="Picture 5" descr="yogu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66" y="4078378"/>
            <a:ext cx="2696633" cy="2606074"/>
          </a:xfrm>
          <a:prstGeom prst="rect">
            <a:avLst/>
          </a:prstGeom>
        </p:spPr>
      </p:pic>
      <p:pic>
        <p:nvPicPr>
          <p:cNvPr id="4" name="Picture 3" descr="sauerkrau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2927" y="4484778"/>
            <a:ext cx="3074306" cy="1844584"/>
          </a:xfrm>
          <a:prstGeom prst="rect">
            <a:avLst/>
          </a:prstGeom>
        </p:spPr>
      </p:pic>
    </p:spTree>
    <p:extLst>
      <p:ext uri="{BB962C8B-B14F-4D97-AF65-F5344CB8AC3E}">
        <p14:creationId xmlns:p14="http://schemas.microsoft.com/office/powerpoint/2010/main" val="248219504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stoppab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917" y="1294147"/>
            <a:ext cx="8382000" cy="5842000"/>
          </a:xfrm>
          <a:prstGeom prst="rect">
            <a:avLst/>
          </a:prstGeom>
        </p:spPr>
      </p:pic>
      <p:pic>
        <p:nvPicPr>
          <p:cNvPr id="5" name="Picture 4" descr="zenhoneycut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99" y="1702180"/>
            <a:ext cx="4011236" cy="4011236"/>
          </a:xfrm>
          <a:prstGeom prst="rect">
            <a:avLst/>
          </a:prstGeom>
        </p:spPr>
      </p:pic>
      <p:sp>
        <p:nvSpPr>
          <p:cNvPr id="2" name="Title 1"/>
          <p:cNvSpPr>
            <a:spLocks noGrp="1"/>
          </p:cNvSpPr>
          <p:nvPr>
            <p:ph type="title"/>
          </p:nvPr>
        </p:nvSpPr>
        <p:spPr>
          <a:xfrm>
            <a:off x="457200" y="-281443"/>
            <a:ext cx="8686800" cy="1810790"/>
          </a:xfrm>
        </p:spPr>
        <p:txBody>
          <a:bodyPr>
            <a:normAutofit/>
          </a:bodyPr>
          <a:lstStyle/>
          <a:p>
            <a:r>
              <a:rPr lang="en-US" b="1" dirty="0" smtClean="0"/>
              <a:t>New Book by Zen Honeycutt</a:t>
            </a:r>
            <a:br>
              <a:rPr lang="en-US" b="1" dirty="0" smtClean="0"/>
            </a:br>
            <a:r>
              <a:rPr lang="en-US" b="1" dirty="0" smtClean="0"/>
              <a:t>Founder of Moms Across America</a:t>
            </a:r>
            <a:endParaRPr lang="en-US" b="1" dirty="0"/>
          </a:p>
        </p:txBody>
      </p:sp>
    </p:spTree>
    <p:extLst>
      <p:ext uri="{BB962C8B-B14F-4D97-AF65-F5344CB8AC3E}">
        <p14:creationId xmlns:p14="http://schemas.microsoft.com/office/powerpoint/2010/main" val="198305205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lyphosate_kills.png"/>
          <p:cNvPicPr>
            <a:picLocks noGrp="1" noChangeAspect="1"/>
          </p:cNvPicPr>
          <p:nvPr>
            <p:ph idx="1"/>
          </p:nvPr>
        </p:nvPicPr>
        <p:blipFill>
          <a:blip r:embed="rId2">
            <a:extLst>
              <a:ext uri="{28A0092B-C50C-407E-A947-70E740481C1C}">
                <a14:useLocalDpi xmlns:a14="http://schemas.microsoft.com/office/drawing/2010/main" val="0"/>
              </a:ext>
            </a:extLst>
          </a:blip>
          <a:srcRect l="-37625" r="-37625"/>
          <a:stretch>
            <a:fillRect/>
          </a:stretch>
        </p:blipFill>
        <p:spPr>
          <a:xfrm>
            <a:off x="-1490055" y="274638"/>
            <a:ext cx="12587137" cy="6922440"/>
          </a:xfrm>
        </p:spPr>
      </p:pic>
    </p:spTree>
    <p:extLst>
      <p:ext uri="{BB962C8B-B14F-4D97-AF65-F5344CB8AC3E}">
        <p14:creationId xmlns:p14="http://schemas.microsoft.com/office/powerpoint/2010/main" val="205120266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341"/>
            <a:ext cx="8229600" cy="1143000"/>
          </a:xfrm>
        </p:spPr>
        <p:txBody>
          <a:bodyPr/>
          <a:lstStyle/>
          <a:p>
            <a:r>
              <a:rPr lang="en-US" b="1" dirty="0" smtClean="0"/>
              <a:t>Fixing the Soil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036241"/>
            <a:ext cx="8229600" cy="3789760"/>
          </a:xfrm>
        </p:spPr>
        <p:txBody>
          <a:bodyPr>
            <a:noAutofit/>
          </a:bodyPr>
          <a:lstStyle/>
          <a:p>
            <a:r>
              <a:rPr lang="en-US" sz="2800" dirty="0" smtClean="0"/>
              <a:t>Dirt is inert; soil is alive</a:t>
            </a:r>
          </a:p>
          <a:p>
            <a:r>
              <a:rPr lang="en-US" sz="2800" dirty="0" smtClean="0"/>
              <a:t>Missouri farmer JR Bollinger grew                                                    corn and soy on a former coal mine</a:t>
            </a:r>
          </a:p>
          <a:p>
            <a:r>
              <a:rPr lang="en-US" sz="2800" dirty="0" smtClean="0"/>
              <a:t>“We tried </a:t>
            </a:r>
            <a:r>
              <a:rPr lang="mr-IN" sz="2800" dirty="0" smtClean="0"/>
              <a:t>…</a:t>
            </a:r>
            <a:r>
              <a:rPr lang="en-US" sz="2800" dirty="0" smtClean="0"/>
              <a:t> all kinds of goodies:                             </a:t>
            </a:r>
            <a:r>
              <a:rPr lang="en-US" sz="2800" dirty="0" err="1" smtClean="0"/>
              <a:t>humates</a:t>
            </a:r>
            <a:r>
              <a:rPr lang="en-US" sz="2800" dirty="0" smtClean="0"/>
              <a:t>, </a:t>
            </a:r>
            <a:r>
              <a:rPr lang="mr-IN" sz="2800" dirty="0" smtClean="0"/>
              <a:t>…</a:t>
            </a:r>
            <a:r>
              <a:rPr lang="en-US" sz="2800" dirty="0" smtClean="0"/>
              <a:t> sea minerals, microbes,                                     fish meal and </a:t>
            </a:r>
            <a:r>
              <a:rPr lang="en-US" sz="2800" dirty="0" err="1" smtClean="0"/>
              <a:t>biochar</a:t>
            </a:r>
            <a:r>
              <a:rPr lang="en-US" sz="2800" dirty="0" smtClean="0"/>
              <a:t> powder.”</a:t>
            </a:r>
          </a:p>
          <a:p>
            <a:pPr lvl="1"/>
            <a:r>
              <a:rPr lang="en-US" sz="2400" dirty="0"/>
              <a:t>Earthworms till the </a:t>
            </a:r>
            <a:r>
              <a:rPr lang="en-US" sz="2400" dirty="0" smtClean="0"/>
              <a:t>soil</a:t>
            </a:r>
          </a:p>
          <a:p>
            <a:pPr lvl="1"/>
            <a:r>
              <a:rPr lang="en-US" sz="2400" dirty="0" smtClean="0"/>
              <a:t>Soil microbes are crucial for soil health</a:t>
            </a:r>
          </a:p>
          <a:p>
            <a:r>
              <a:rPr lang="en-US" sz="2800" dirty="0" smtClean="0"/>
              <a:t>Greatly reduce fertilizer needs and improve yield</a:t>
            </a:r>
          </a:p>
          <a:p>
            <a:endParaRPr lang="en-US" sz="2800" dirty="0" smtClean="0"/>
          </a:p>
          <a:p>
            <a:endParaRPr lang="en-US" sz="2800" dirty="0"/>
          </a:p>
        </p:txBody>
      </p:sp>
      <p:sp>
        <p:nvSpPr>
          <p:cNvPr id="4" name="TextBox 3"/>
          <p:cNvSpPr txBox="1"/>
          <p:nvPr/>
        </p:nvSpPr>
        <p:spPr>
          <a:xfrm>
            <a:off x="774700" y="5936298"/>
            <a:ext cx="7500070" cy="923330"/>
          </a:xfrm>
          <a:prstGeom prst="rect">
            <a:avLst/>
          </a:prstGeom>
          <a:noFill/>
        </p:spPr>
        <p:txBody>
          <a:bodyPr wrap="none" rtlCol="0">
            <a:spAutoFit/>
          </a:bodyPr>
          <a:lstStyle/>
          <a:p>
            <a:r>
              <a:rPr lang="en-US" dirty="0" smtClean="0"/>
              <a:t>David Yarrow</a:t>
            </a:r>
          </a:p>
          <a:p>
            <a:r>
              <a:rPr lang="en-US" dirty="0" smtClean="0"/>
              <a:t>Down the Wormhole: Customizing Biological Methods for Large Scale Farming</a:t>
            </a:r>
          </a:p>
          <a:p>
            <a:r>
              <a:rPr lang="en-US" dirty="0" smtClean="0"/>
              <a:t>Belize Ag Report 2017;34:5-17.</a:t>
            </a:r>
            <a:endParaRPr lang="en-US" dirty="0"/>
          </a:p>
        </p:txBody>
      </p:sp>
      <p:sp>
        <p:nvSpPr>
          <p:cNvPr id="5" name="TextBox 4"/>
          <p:cNvSpPr txBox="1"/>
          <p:nvPr/>
        </p:nvSpPr>
        <p:spPr>
          <a:xfrm>
            <a:off x="774700" y="5554663"/>
            <a:ext cx="8494633" cy="369332"/>
          </a:xfrm>
          <a:prstGeom prst="rect">
            <a:avLst/>
          </a:prstGeom>
          <a:noFill/>
        </p:spPr>
        <p:txBody>
          <a:bodyPr wrap="none" rtlCol="0">
            <a:spAutoFit/>
          </a:bodyPr>
          <a:lstStyle/>
          <a:p>
            <a:r>
              <a:rPr lang="en-US" dirty="0">
                <a:solidFill>
                  <a:srgbClr val="FF0000"/>
                </a:solidFill>
              </a:rPr>
              <a:t>*</a:t>
            </a:r>
            <a:r>
              <a:rPr lang="en-US" dirty="0" err="1" smtClean="0"/>
              <a:t>ecofarmingdaily.com</a:t>
            </a:r>
            <a:r>
              <a:rPr lang="en-US" dirty="0"/>
              <a:t>/wormhole-customizing-biological-methods-large-scale-farming/</a:t>
            </a:r>
          </a:p>
        </p:txBody>
      </p:sp>
      <p:pic>
        <p:nvPicPr>
          <p:cNvPr id="6" name="Picture 5" descr="Bollinge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500" y="546708"/>
            <a:ext cx="1900345" cy="3392562"/>
          </a:xfrm>
          <a:prstGeom prst="rect">
            <a:avLst/>
          </a:prstGeom>
        </p:spPr>
      </p:pic>
      <p:sp>
        <p:nvSpPr>
          <p:cNvPr id="7" name="TextBox 6"/>
          <p:cNvSpPr txBox="1"/>
          <p:nvPr/>
        </p:nvSpPr>
        <p:spPr>
          <a:xfrm>
            <a:off x="7058680" y="3863070"/>
            <a:ext cx="1628120" cy="461665"/>
          </a:xfrm>
          <a:prstGeom prst="rect">
            <a:avLst/>
          </a:prstGeom>
          <a:noFill/>
        </p:spPr>
        <p:txBody>
          <a:bodyPr wrap="none" rtlCol="0">
            <a:spAutoFit/>
          </a:bodyPr>
          <a:lstStyle/>
          <a:p>
            <a:r>
              <a:rPr lang="en-US" sz="2400" dirty="0" smtClean="0"/>
              <a:t>JR Bollinger</a:t>
            </a:r>
            <a:endParaRPr lang="en-US" sz="2400" dirty="0"/>
          </a:p>
        </p:txBody>
      </p:sp>
    </p:spTree>
    <p:extLst>
      <p:ext uri="{BB962C8B-B14F-4D97-AF65-F5344CB8AC3E}">
        <p14:creationId xmlns:p14="http://schemas.microsoft.com/office/powerpoint/2010/main" val="253500972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Small Organic Farms are the Answer</a:t>
            </a:r>
            <a:endParaRPr lang="en-US" b="1" dirty="0"/>
          </a:p>
        </p:txBody>
      </p:sp>
      <p:pic>
        <p:nvPicPr>
          <p:cNvPr id="4" name="Content Placeholder 3" descr="Bluebird-Hill-Farm-North-Carolina-1020x610.jpeg"/>
          <p:cNvPicPr>
            <a:picLocks noGrp="1" noChangeAspect="1"/>
          </p:cNvPicPr>
          <p:nvPr>
            <p:ph idx="1"/>
          </p:nvPr>
        </p:nvPicPr>
        <p:blipFill>
          <a:blip r:embed="rId2">
            <a:extLst>
              <a:ext uri="{28A0092B-C50C-407E-A947-70E740481C1C}">
                <a14:useLocalDpi xmlns:a14="http://schemas.microsoft.com/office/drawing/2010/main" val="0"/>
              </a:ext>
            </a:extLst>
          </a:blip>
          <a:srcRect l="-4371" r="-4371"/>
          <a:stretch>
            <a:fillRect/>
          </a:stretch>
        </p:blipFill>
        <p:spPr/>
      </p:pic>
      <p:sp>
        <p:nvSpPr>
          <p:cNvPr id="5" name="TextBox 4"/>
          <p:cNvSpPr txBox="1"/>
          <p:nvPr/>
        </p:nvSpPr>
        <p:spPr>
          <a:xfrm>
            <a:off x="1744133" y="6229363"/>
            <a:ext cx="5439710" cy="461665"/>
          </a:xfrm>
          <a:prstGeom prst="rect">
            <a:avLst/>
          </a:prstGeom>
          <a:noFill/>
        </p:spPr>
        <p:txBody>
          <a:bodyPr wrap="none" rtlCol="0">
            <a:spAutoFit/>
          </a:bodyPr>
          <a:lstStyle/>
          <a:p>
            <a:r>
              <a:rPr lang="en-US" sz="2400" dirty="0" smtClean="0"/>
              <a:t>Bluebird Hill Organic Farm, North Carolina</a:t>
            </a:r>
            <a:endParaRPr lang="en-US" sz="2400" dirty="0"/>
          </a:p>
        </p:txBody>
      </p:sp>
    </p:spTree>
    <p:extLst>
      <p:ext uri="{BB962C8B-B14F-4D97-AF65-F5344CB8AC3E}">
        <p14:creationId xmlns:p14="http://schemas.microsoft.com/office/powerpoint/2010/main" val="37512511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AMPA (Breakdown Product) Far Exceed Other Chemicals</a:t>
            </a:r>
            <a:r>
              <a:rPr lang="en-US" b="1" dirty="0" smtClean="0">
                <a:solidFill>
                  <a:srgbClr val="FF0000"/>
                </a:solidFill>
              </a:rPr>
              <a:t>*</a:t>
            </a:r>
            <a:endParaRPr lang="en-US" b="1" dirty="0">
              <a:solidFill>
                <a:srgbClr val="FF0000"/>
              </a:solidFill>
            </a:endParaRPr>
          </a:p>
        </p:txBody>
      </p:sp>
      <p:pic>
        <p:nvPicPr>
          <p:cNvPr id="4" name="Content Placeholder 3" descr="pesticides_Fraser_Valley.jpg"/>
          <p:cNvPicPr>
            <a:picLocks noGrp="1" noChangeAspect="1"/>
          </p:cNvPicPr>
          <p:nvPr>
            <p:ph idx="1"/>
          </p:nvPr>
        </p:nvPicPr>
        <p:blipFill>
          <a:blip r:embed="rId3">
            <a:extLst>
              <a:ext uri="{28A0092B-C50C-407E-A947-70E740481C1C}">
                <a14:useLocalDpi xmlns:a14="http://schemas.microsoft.com/office/drawing/2010/main" val="0"/>
              </a:ext>
            </a:extLst>
          </a:blip>
          <a:srcRect t="-29882" b="-29882"/>
          <a:stretch>
            <a:fillRect/>
          </a:stretch>
        </p:blipFill>
        <p:spPr>
          <a:xfrm>
            <a:off x="-125966" y="767555"/>
            <a:ext cx="9269966" cy="5098124"/>
          </a:xfrm>
        </p:spPr>
      </p:pic>
      <p:sp>
        <p:nvSpPr>
          <p:cNvPr id="5" name="TextBox 4"/>
          <p:cNvSpPr txBox="1"/>
          <p:nvPr/>
        </p:nvSpPr>
        <p:spPr>
          <a:xfrm>
            <a:off x="0" y="5842337"/>
            <a:ext cx="9518835" cy="1015663"/>
          </a:xfrm>
          <a:prstGeom prst="rect">
            <a:avLst/>
          </a:prstGeom>
          <a:noFill/>
        </p:spPr>
        <p:txBody>
          <a:bodyPr wrap="square" rtlCol="0">
            <a:spAutoFit/>
          </a:bodyPr>
          <a:lstStyle/>
          <a:p>
            <a:r>
              <a:rPr lang="en-US" sz="2000" dirty="0" smtClean="0">
                <a:solidFill>
                  <a:srgbClr val="FF0000"/>
                </a:solidFill>
              </a:rPr>
              <a:t>*</a:t>
            </a:r>
            <a:r>
              <a:rPr lang="en-US" sz="2000" dirty="0" smtClean="0"/>
              <a:t>Table from PRESENCE </a:t>
            </a:r>
            <a:r>
              <a:rPr lang="en-US" sz="2000" dirty="0"/>
              <a:t>AND LEVELS OF PRIORITY PESTICIDES IN SELECTED CANADIAN AQUATIC </a:t>
            </a:r>
            <a:r>
              <a:rPr lang="en-US" sz="2000" dirty="0" smtClean="0"/>
              <a:t>ECOSYSTEMS. published </a:t>
            </a:r>
            <a:r>
              <a:rPr lang="en-US" sz="2000" dirty="0"/>
              <a:t>in 2011 by the Canadian Government</a:t>
            </a:r>
          </a:p>
          <a:p>
            <a:r>
              <a:rPr lang="en-US" sz="2000" dirty="0" smtClean="0"/>
              <a:t> </a:t>
            </a:r>
            <a:endParaRPr lang="en-US" sz="2000" dirty="0"/>
          </a:p>
        </p:txBody>
      </p:sp>
      <p:sp>
        <p:nvSpPr>
          <p:cNvPr id="3" name="Freeform 2"/>
          <p:cNvSpPr/>
          <p:nvPr/>
        </p:nvSpPr>
        <p:spPr>
          <a:xfrm>
            <a:off x="3554895" y="1817748"/>
            <a:ext cx="1127457" cy="412238"/>
          </a:xfrm>
          <a:custGeom>
            <a:avLst/>
            <a:gdLst>
              <a:gd name="connsiteX0" fmla="*/ 508063 w 1127457"/>
              <a:gd name="connsiteY0" fmla="*/ 42334 h 412238"/>
              <a:gd name="connsiteX1" fmla="*/ 63 w 1127457"/>
              <a:gd name="connsiteY1" fmla="*/ 112889 h 412238"/>
              <a:gd name="connsiteX2" fmla="*/ 536285 w 1127457"/>
              <a:gd name="connsiteY2" fmla="*/ 409223 h 412238"/>
              <a:gd name="connsiteX3" fmla="*/ 1086619 w 1127457"/>
              <a:gd name="connsiteY3" fmla="*/ 254000 h 412238"/>
              <a:gd name="connsiteX4" fmla="*/ 1030174 w 1127457"/>
              <a:gd name="connsiteY4" fmla="*/ 56445 h 412238"/>
              <a:gd name="connsiteX5" fmla="*/ 578619 w 1127457"/>
              <a:gd name="connsiteY5" fmla="*/ 0 h 41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7457" h="412238">
                <a:moveTo>
                  <a:pt x="508063" y="42334"/>
                </a:moveTo>
                <a:cubicBezTo>
                  <a:pt x="251711" y="47037"/>
                  <a:pt x="-4641" y="51741"/>
                  <a:pt x="63" y="112889"/>
                </a:cubicBezTo>
                <a:cubicBezTo>
                  <a:pt x="4767" y="174037"/>
                  <a:pt x="355192" y="385705"/>
                  <a:pt x="536285" y="409223"/>
                </a:cubicBezTo>
                <a:cubicBezTo>
                  <a:pt x="717378" y="432741"/>
                  <a:pt x="1004304" y="312796"/>
                  <a:pt x="1086619" y="254000"/>
                </a:cubicBezTo>
                <a:cubicBezTo>
                  <a:pt x="1168934" y="195204"/>
                  <a:pt x="1114841" y="98778"/>
                  <a:pt x="1030174" y="56445"/>
                </a:cubicBezTo>
                <a:cubicBezTo>
                  <a:pt x="945507" y="14112"/>
                  <a:pt x="578619" y="0"/>
                  <a:pt x="578619" y="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3554895" y="1623757"/>
            <a:ext cx="1303136" cy="400110"/>
          </a:xfrm>
          <a:prstGeom prst="rect">
            <a:avLst/>
          </a:prstGeom>
          <a:solidFill>
            <a:schemeClr val="bg1"/>
          </a:solidFill>
          <a:ln>
            <a:solidFill>
              <a:schemeClr val="tx1"/>
            </a:solidFill>
          </a:ln>
        </p:spPr>
        <p:txBody>
          <a:bodyPr wrap="none" rtlCol="0">
            <a:spAutoFit/>
          </a:bodyPr>
          <a:lstStyle/>
          <a:p>
            <a:r>
              <a:rPr lang="en-US" sz="2000" b="1" dirty="0" smtClean="0"/>
              <a:t>2003-2005</a:t>
            </a:r>
            <a:endParaRPr lang="en-US" sz="2000" b="1" dirty="0"/>
          </a:p>
        </p:txBody>
      </p:sp>
    </p:spTree>
    <p:extLst>
      <p:ext uri="{BB962C8B-B14F-4D97-AF65-F5344CB8AC3E}">
        <p14:creationId xmlns:p14="http://schemas.microsoft.com/office/powerpoint/2010/main" val="1976172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Hopeful Quote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“It’s </a:t>
            </a:r>
            <a:r>
              <a:rPr lang="en-US" dirty="0"/>
              <a:t>interesting that in 2016, for the first time in almost 20 years, what we saw is a decrease in the amount of acreage where genetically engineered crops are growing around the world. This represents the fact that this technology is failing, in the sense of </a:t>
            </a:r>
            <a:r>
              <a:rPr lang="en-US" dirty="0" err="1"/>
              <a:t>superweeds</a:t>
            </a:r>
            <a:r>
              <a:rPr lang="en-US" dirty="0"/>
              <a:t> and </a:t>
            </a:r>
            <a:r>
              <a:rPr lang="en-US" dirty="0" err="1"/>
              <a:t>superpests</a:t>
            </a:r>
            <a:r>
              <a:rPr lang="en-US" dirty="0"/>
              <a:t> are popping up all over the world</a:t>
            </a:r>
            <a:r>
              <a:rPr lang="en-US" dirty="0" smtClean="0"/>
              <a:t>.”</a:t>
            </a:r>
          </a:p>
          <a:p>
            <a:pPr marL="0" indent="0">
              <a:buNone/>
            </a:pPr>
            <a:endParaRPr lang="en-US" dirty="0" smtClean="0"/>
          </a:p>
          <a:p>
            <a:pPr marL="0" indent="0">
              <a:buNone/>
            </a:pPr>
            <a:r>
              <a:rPr lang="en-US" i="1" dirty="0"/>
              <a:t>Ronnie Cummins, founder of the </a:t>
            </a:r>
            <a:r>
              <a:rPr lang="en-US" i="1" dirty="0" smtClean="0"/>
              <a:t>                                 Organic </a:t>
            </a:r>
            <a:r>
              <a:rPr lang="en-US" i="1" dirty="0"/>
              <a:t>Consumers Association </a:t>
            </a:r>
          </a:p>
          <a:p>
            <a:endParaRPr lang="en-US" dirty="0"/>
          </a:p>
        </p:txBody>
      </p:sp>
      <p:sp>
        <p:nvSpPr>
          <p:cNvPr id="4" name="TextBox 3"/>
          <p:cNvSpPr txBox="1"/>
          <p:nvPr/>
        </p:nvSpPr>
        <p:spPr>
          <a:xfrm>
            <a:off x="0" y="6438900"/>
            <a:ext cx="9249572" cy="369332"/>
          </a:xfrm>
          <a:prstGeom prst="rect">
            <a:avLst/>
          </a:prstGeom>
          <a:noFill/>
        </p:spPr>
        <p:txBody>
          <a:bodyPr wrap="none" rtlCol="0">
            <a:spAutoFit/>
          </a:bodyPr>
          <a:lstStyle/>
          <a:p>
            <a:r>
              <a:rPr lang="en-US" dirty="0" smtClean="0">
                <a:solidFill>
                  <a:srgbClr val="FF0000"/>
                </a:solidFill>
              </a:rPr>
              <a:t>*</a:t>
            </a:r>
            <a:r>
              <a:rPr lang="en-US" dirty="0" err="1" smtClean="0"/>
              <a:t>articles.mercola.com</a:t>
            </a:r>
            <a:r>
              <a:rPr lang="en-US" dirty="0"/>
              <a:t>/sites/articles/archive/2017/03/26/market-rejection-of-</a:t>
            </a:r>
            <a:r>
              <a:rPr lang="en-US" dirty="0" err="1"/>
              <a:t>gmos</a:t>
            </a:r>
            <a:r>
              <a:rPr lang="en-US" dirty="0"/>
              <a:t>-</a:t>
            </a:r>
            <a:r>
              <a:rPr lang="en-US" dirty="0" err="1" smtClean="0"/>
              <a:t>grows.aspx</a:t>
            </a:r>
            <a:endParaRPr lang="en-US" dirty="0"/>
          </a:p>
        </p:txBody>
      </p:sp>
    </p:spTree>
    <p:extLst>
      <p:ext uri="{BB962C8B-B14F-4D97-AF65-F5344CB8AC3E}">
        <p14:creationId xmlns:p14="http://schemas.microsoft.com/office/powerpoint/2010/main" val="109628919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Summary</a:t>
            </a:r>
            <a:endParaRPr lang="en-US" b="1" dirty="0"/>
          </a:p>
        </p:txBody>
      </p:sp>
      <p:sp>
        <p:nvSpPr>
          <p:cNvPr id="3" name="Content Placeholder 2"/>
          <p:cNvSpPr>
            <a:spLocks noGrp="1"/>
          </p:cNvSpPr>
          <p:nvPr>
            <p:ph idx="1"/>
          </p:nvPr>
        </p:nvSpPr>
        <p:spPr>
          <a:xfrm>
            <a:off x="457200" y="965235"/>
            <a:ext cx="8373054" cy="5460007"/>
          </a:xfrm>
        </p:spPr>
        <p:txBody>
          <a:bodyPr>
            <a:normAutofit fontScale="77500" lnSpcReduction="20000"/>
          </a:bodyPr>
          <a:lstStyle/>
          <a:p>
            <a:r>
              <a:rPr lang="en-US" dirty="0" smtClean="0"/>
              <a:t>Glyphosate is pervasive in our food supply today</a:t>
            </a:r>
          </a:p>
          <a:p>
            <a:pPr lvl="1"/>
            <a:r>
              <a:rPr lang="en-US" dirty="0" smtClean="0"/>
              <a:t>Contrary to popular belief, it is insidiously cumulatively toxic to all life forms, including humans</a:t>
            </a:r>
          </a:p>
          <a:p>
            <a:r>
              <a:rPr lang="en-US" dirty="0"/>
              <a:t>Time trends in glyphosate usage on core crops are correlated with alarming rises in a large number of debilitating diseases, including autism, Alzheimer’s and cancer.</a:t>
            </a:r>
          </a:p>
          <a:p>
            <a:r>
              <a:rPr lang="en-US" dirty="0" smtClean="0"/>
              <a:t>Glyphosate’s insidious toxicity is likely mediated through  substitution for glycine during protein synthesis by mistake</a:t>
            </a:r>
          </a:p>
          <a:p>
            <a:pPr lvl="1"/>
            <a:r>
              <a:rPr lang="en-US" dirty="0" smtClean="0"/>
              <a:t>Explains causal relationship with multiple diseases, particularly autoimmune diseases and neurological diseases</a:t>
            </a:r>
          </a:p>
          <a:p>
            <a:r>
              <a:rPr lang="en-US" dirty="0" smtClean="0"/>
              <a:t>Glyphosate is likely a major factor in antibiotic resistance</a:t>
            </a:r>
          </a:p>
          <a:p>
            <a:r>
              <a:rPr lang="en-US" dirty="0" smtClean="0"/>
              <a:t>Glyphosate in collagen leads to opioid drug epidemic</a:t>
            </a:r>
          </a:p>
          <a:p>
            <a:r>
              <a:rPr lang="en-US" dirty="0" smtClean="0"/>
              <a:t>Glyphosate explains the epidemic in kidney failure among sugarcane workers</a:t>
            </a:r>
          </a:p>
          <a:p>
            <a:r>
              <a:rPr lang="en-US" dirty="0" smtClean="0"/>
              <a:t>Glyphosate urgently needs to be banned, worldwide</a:t>
            </a:r>
          </a:p>
          <a:p>
            <a:endParaRPr lang="en-US" dirty="0"/>
          </a:p>
        </p:txBody>
      </p:sp>
    </p:spTree>
    <p:extLst>
      <p:ext uri="{BB962C8B-B14F-4D97-AF65-F5344CB8AC3E}">
        <p14:creationId xmlns:p14="http://schemas.microsoft.com/office/powerpoint/2010/main" val="307219398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Main Toxic Effects of Glyphosate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smtClean="0"/>
              <a:t>Interferes with function of cytochrome P450 (CYP) enzymes</a:t>
            </a:r>
          </a:p>
          <a:p>
            <a:r>
              <a:rPr lang="en-US" dirty="0" smtClean="0"/>
              <a:t>Chelates important minerals (iron, cobalt, manganese, etc.)</a:t>
            </a:r>
          </a:p>
          <a:p>
            <a:r>
              <a:rPr lang="en-US" dirty="0" smtClean="0"/>
              <a:t>Interferes with synthesis of aromatic amino acids and methionine</a:t>
            </a:r>
          </a:p>
          <a:p>
            <a:pPr lvl="1"/>
            <a:r>
              <a:rPr lang="en-US" dirty="0" smtClean="0"/>
              <a:t>Leads to shortages in critical neurotransmitters and </a:t>
            </a:r>
            <a:r>
              <a:rPr lang="en-US" dirty="0" err="1" smtClean="0"/>
              <a:t>folate</a:t>
            </a:r>
            <a:endParaRPr lang="en-US" dirty="0" smtClean="0"/>
          </a:p>
          <a:p>
            <a:r>
              <a:rPr lang="en-US" dirty="0" smtClean="0"/>
              <a:t>Disrupts sulfate synthesis and sulfate transport</a:t>
            </a:r>
            <a:endParaRPr lang="en-US" dirty="0"/>
          </a:p>
        </p:txBody>
      </p:sp>
      <p:sp>
        <p:nvSpPr>
          <p:cNvPr id="4" name="TextBox 3"/>
          <p:cNvSpPr txBox="1"/>
          <p:nvPr/>
        </p:nvSpPr>
        <p:spPr>
          <a:xfrm>
            <a:off x="3402067" y="6126163"/>
            <a:ext cx="5342641" cy="707886"/>
          </a:xfrm>
          <a:prstGeom prst="rect">
            <a:avLst/>
          </a:prstGeom>
          <a:noFill/>
        </p:spPr>
        <p:txBody>
          <a:bodyPr wrap="none" rtlCol="0">
            <a:spAutoFit/>
          </a:bodyPr>
          <a:lstStyle/>
          <a:p>
            <a:r>
              <a:rPr lang="en-US" sz="2000" i="1" dirty="0" smtClean="0">
                <a:solidFill>
                  <a:srgbClr val="FF0000"/>
                </a:solidFill>
              </a:rPr>
              <a:t>*</a:t>
            </a:r>
            <a:r>
              <a:rPr lang="en-US" sz="2000" i="1" dirty="0" err="1" smtClean="0"/>
              <a:t>Samsel</a:t>
            </a:r>
            <a:r>
              <a:rPr lang="en-US" sz="2000" i="1" dirty="0" smtClean="0"/>
              <a:t> and Seneff, Entropy </a:t>
            </a:r>
            <a:r>
              <a:rPr lang="en-US" sz="2000" b="1" dirty="0"/>
              <a:t>2013</a:t>
            </a:r>
            <a:r>
              <a:rPr lang="en-US" sz="2000" dirty="0"/>
              <a:t>, </a:t>
            </a:r>
            <a:r>
              <a:rPr lang="en-US" sz="2000" i="1" dirty="0"/>
              <a:t>15</a:t>
            </a:r>
            <a:r>
              <a:rPr lang="en-US" sz="2000" dirty="0"/>
              <a:t>, 1416-</a:t>
            </a:r>
            <a:r>
              <a:rPr lang="en-US" sz="2000" dirty="0" smtClean="0"/>
              <a:t>1463</a:t>
            </a:r>
            <a:endParaRPr lang="en-US" sz="2000" dirty="0"/>
          </a:p>
          <a:p>
            <a:endParaRPr lang="en-US" sz="2000" dirty="0"/>
          </a:p>
        </p:txBody>
      </p:sp>
    </p:spTree>
    <p:extLst>
      <p:ext uri="{BB962C8B-B14F-4D97-AF65-F5344CB8AC3E}">
        <p14:creationId xmlns:p14="http://schemas.microsoft.com/office/powerpoint/2010/main" val="39028970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yr-old autis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66699"/>
            <a:ext cx="9105900" cy="6413500"/>
          </a:xfrm>
          <a:prstGeom prst="rect">
            <a:avLst/>
          </a:prstGeom>
        </p:spPr>
      </p:pic>
      <p:sp>
        <p:nvSpPr>
          <p:cNvPr id="5" name="TextBox 4"/>
          <p:cNvSpPr txBox="1"/>
          <p:nvPr/>
        </p:nvSpPr>
        <p:spPr>
          <a:xfrm>
            <a:off x="1964267" y="6176962"/>
            <a:ext cx="5503630" cy="400110"/>
          </a:xfrm>
          <a:prstGeom prst="rect">
            <a:avLst/>
          </a:prstGeom>
          <a:noFill/>
        </p:spPr>
        <p:txBody>
          <a:bodyPr wrap="none" rtlCol="0">
            <a:spAutoFit/>
          </a:bodyPr>
          <a:lstStyle/>
          <a:p>
            <a:r>
              <a:rPr lang="en-US" sz="2000" dirty="0" smtClean="0">
                <a:solidFill>
                  <a:srgbClr val="FF0000"/>
                </a:solidFill>
              </a:rPr>
              <a:t>*</a:t>
            </a:r>
            <a:r>
              <a:rPr lang="en-US" sz="2000" dirty="0" smtClean="0"/>
              <a:t>Plot provided by Nancy Swanson, with permission</a:t>
            </a:r>
            <a:endParaRPr lang="en-US" sz="2000" dirty="0"/>
          </a:p>
        </p:txBody>
      </p:sp>
      <p:sp>
        <p:nvSpPr>
          <p:cNvPr id="8" name="Rectangle 7"/>
          <p:cNvSpPr/>
          <p:nvPr/>
        </p:nvSpPr>
        <p:spPr>
          <a:xfrm>
            <a:off x="4419601" y="3318933"/>
            <a:ext cx="1100664" cy="267546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5418663" y="2506136"/>
            <a:ext cx="16934" cy="103293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70933" y="6468537"/>
            <a:ext cx="9016148" cy="369332"/>
          </a:xfrm>
          <a:prstGeom prst="rect">
            <a:avLst/>
          </a:prstGeom>
          <a:noFill/>
        </p:spPr>
        <p:txBody>
          <a:bodyPr wrap="none" rtlCol="0">
            <a:spAutoFit/>
          </a:bodyPr>
          <a:lstStyle/>
          <a:p>
            <a:r>
              <a:rPr lang="en-US" dirty="0" smtClean="0"/>
              <a:t>Data sources: autism: US Department of Education; Glyphosate: US Department of Agriculture</a:t>
            </a:r>
            <a:endParaRPr lang="en-US" dirty="0"/>
          </a:p>
        </p:txBody>
      </p:sp>
      <p:sp>
        <p:nvSpPr>
          <p:cNvPr id="15" name="Rectangle 14"/>
          <p:cNvSpPr/>
          <p:nvPr/>
        </p:nvSpPr>
        <p:spPr>
          <a:xfrm>
            <a:off x="1264121" y="2412536"/>
            <a:ext cx="3172413"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R = 0.9972</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2" name="Title 1"/>
          <p:cNvSpPr>
            <a:spLocks noGrp="1"/>
          </p:cNvSpPr>
          <p:nvPr>
            <p:ph type="title"/>
          </p:nvPr>
        </p:nvSpPr>
        <p:spPr>
          <a:xfrm>
            <a:off x="457200" y="-301084"/>
            <a:ext cx="8229600" cy="1143000"/>
          </a:xfrm>
          <a:solidFill>
            <a:schemeClr val="bg1"/>
          </a:solidFill>
        </p:spPr>
        <p:txBody>
          <a:bodyPr/>
          <a:lstStyle/>
          <a:p>
            <a:r>
              <a:rPr lang="en-US" b="1" dirty="0" smtClean="0"/>
              <a:t>Autism Prevalence: 6 year olds</a:t>
            </a:r>
            <a:endParaRPr lang="en-US" b="1" dirty="0">
              <a:solidFill>
                <a:srgbClr val="FF0000"/>
              </a:solidFill>
            </a:endParaRPr>
          </a:p>
        </p:txBody>
      </p:sp>
    </p:spTree>
    <p:extLst>
      <p:ext uri="{BB962C8B-B14F-4D97-AF65-F5344CB8AC3E}">
        <p14:creationId xmlns:p14="http://schemas.microsoft.com/office/powerpoint/2010/main" val="3620061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21865</TotalTime>
  <Words>4115</Words>
  <Application>Microsoft Macintosh PowerPoint</Application>
  <PresentationFormat>On-screen Show (4:3)</PresentationFormat>
  <Paragraphs>417</Paragraphs>
  <Slides>71</Slides>
  <Notes>19</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Glyphosate: The “Safe” Herbicide that’s Making us all Sick!</vt:lpstr>
      <vt:lpstr>New York Times: “Another View” July 13, 2015 </vt:lpstr>
      <vt:lpstr>Outline</vt:lpstr>
      <vt:lpstr>US Health Status</vt:lpstr>
      <vt:lpstr>Roundup and GMO Crops</vt:lpstr>
      <vt:lpstr>Glyphosate vs. Other Pesticides: Usage in the United States*</vt:lpstr>
      <vt:lpstr>Glyphosate and AMPA (Breakdown Product) Far Exceed Other Chemicals*</vt:lpstr>
      <vt:lpstr>Main Toxic Effects of Glyphosate*</vt:lpstr>
      <vt:lpstr>Autism Prevalence: 6 year olds</vt:lpstr>
      <vt:lpstr>PowerPoint Presentation</vt:lpstr>
      <vt:lpstr>Correlations between Glyphosate and Multiple Cancers*</vt:lpstr>
      <vt:lpstr>PowerPoint Presentation</vt:lpstr>
      <vt:lpstr>Glyphosate and Antibiotic Resistance*</vt:lpstr>
      <vt:lpstr>Glyphosate-Resistant Weeds</vt:lpstr>
      <vt:lpstr>Enlist Duo!</vt:lpstr>
      <vt:lpstr>Enlist Duo!</vt:lpstr>
      <vt:lpstr>PowerPoint Presentation</vt:lpstr>
      <vt:lpstr>What If Glyphosate Could Insert Itself Into Protein Synthesis by mistake???</vt:lpstr>
      <vt:lpstr>Glyphosate is a non-coding            amino acid analogue of glycine</vt:lpstr>
      <vt:lpstr>Extra Piece Sticks Out at Active Site</vt:lpstr>
      <vt:lpstr>Extra Piece Sticks Out at Active Site</vt:lpstr>
      <vt:lpstr>Inhibition of EPSPS by glyphosate: Resistant E coli mutant*</vt:lpstr>
      <vt:lpstr>Quote from Monsanto Study (1989)*</vt:lpstr>
      <vt:lpstr>Some Predicted Consequences*</vt:lpstr>
      <vt:lpstr>Glyphosate Disrupts  Cytochrome P450 (CYP) Enzymes*</vt:lpstr>
      <vt:lpstr>Glyphosate Disrupts  Cytochrome P450 (CYP) Enzymes*</vt:lpstr>
      <vt:lpstr>Inhibition of Cytochrome P450 Enzymes (CYPs) by Various Pesticides*</vt:lpstr>
      <vt:lpstr>Glyphosate Exposure During Pregnancy Leads to Shortened Gestation Length*</vt:lpstr>
      <vt:lpstr>PowerPoint Presentation</vt:lpstr>
      <vt:lpstr>PowerPoint Presentation</vt:lpstr>
      <vt:lpstr>Dementia and Glyphosate*</vt:lpstr>
      <vt:lpstr>Dementia and Glyphosate*</vt:lpstr>
      <vt:lpstr>“Glyphosate Substitution for Glycine During Protein Synthesis as a Causal Factor in Mesoamerican Nephropathy”* </vt:lpstr>
      <vt:lpstr>“Glyphosate Substitution for Glycine During Protein Synthesis as a Causal Factor in Mesoamerican Nephropathy”* </vt:lpstr>
      <vt:lpstr>Glyphosate and Anencephaly*</vt:lpstr>
      <vt:lpstr>Glyphosate Upregulates Retinoic Acid*</vt:lpstr>
      <vt:lpstr>PowerPoint Presentation</vt:lpstr>
      <vt:lpstr>PowerPoint Presentation</vt:lpstr>
      <vt:lpstr>Autoimmune Disease: An Invisible Epidemic*</vt:lpstr>
      <vt:lpstr>Autoimmune Disease Statistics*</vt:lpstr>
      <vt:lpstr>PowerPoint Presentation</vt:lpstr>
      <vt:lpstr>Hypothesis</vt:lpstr>
      <vt:lpstr>Food Allergies</vt:lpstr>
      <vt:lpstr>Food Allergies</vt:lpstr>
      <vt:lpstr>PowerPoint Presentation</vt:lpstr>
      <vt:lpstr>Celiac disease: Impaired gluten digestion</vt:lpstr>
      <vt:lpstr>Celiac disease: Impaired gluten digestion</vt:lpstr>
      <vt:lpstr>PowerPoint Presentation</vt:lpstr>
      <vt:lpstr>Collagen and Gelatin</vt:lpstr>
      <vt:lpstr>Products Containing Gelatin !!</vt:lpstr>
      <vt:lpstr>Glyphosate Contamination in Vaccines (Parts Per Billion)*</vt:lpstr>
      <vt:lpstr>Glyphosate Contamination in Vaccines (Parts Per Billion)*</vt:lpstr>
      <vt:lpstr>Rheumatoid Arthritis</vt:lpstr>
      <vt:lpstr>US Department of Health and Human Services Data on Pain-Killer Drug Abuse*</vt:lpstr>
      <vt:lpstr>PowerPoint Presentation</vt:lpstr>
      <vt:lpstr>Species in Stress</vt:lpstr>
      <vt:lpstr>Figure 1, Nature Reviews Paper*</vt:lpstr>
      <vt:lpstr>“Emerging fungal threats to animal, plant and ecosystem health”* </vt:lpstr>
      <vt:lpstr>PowerPoint Presentation</vt:lpstr>
      <vt:lpstr>PowerPoint Presentation</vt:lpstr>
      <vt:lpstr>PowerPoint Presentation</vt:lpstr>
      <vt:lpstr>Congenital Heart Defects*</vt:lpstr>
      <vt:lpstr>PowerPoint Presentation</vt:lpstr>
      <vt:lpstr>PowerPoint Presentation</vt:lpstr>
      <vt:lpstr>PowerPoint Presentation</vt:lpstr>
      <vt:lpstr>New Book by Zen Honeycutt Founder of Moms Across America</vt:lpstr>
      <vt:lpstr>PowerPoint Presentation</vt:lpstr>
      <vt:lpstr>Fixing the Soil*</vt:lpstr>
      <vt:lpstr>Small Organic Farms are the Answer</vt:lpstr>
      <vt:lpstr>A Hopeful Quote*</vt:lpstr>
      <vt:lpstr>Summary</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91</cp:revision>
  <dcterms:created xsi:type="dcterms:W3CDTF">2017-03-20T19:33:39Z</dcterms:created>
  <dcterms:modified xsi:type="dcterms:W3CDTF">2018-03-23T20:47:30Z</dcterms:modified>
</cp:coreProperties>
</file>