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7"/>
  </p:notesMasterIdLst>
  <p:sldIdLst>
    <p:sldId id="256" r:id="rId2"/>
    <p:sldId id="470" r:id="rId3"/>
    <p:sldId id="313" r:id="rId4"/>
    <p:sldId id="418" r:id="rId5"/>
    <p:sldId id="420" r:id="rId6"/>
    <p:sldId id="492" r:id="rId7"/>
    <p:sldId id="490" r:id="rId8"/>
    <p:sldId id="421" r:id="rId9"/>
    <p:sldId id="422" r:id="rId10"/>
    <p:sldId id="423" r:id="rId11"/>
    <p:sldId id="425" r:id="rId12"/>
    <p:sldId id="426" r:id="rId13"/>
    <p:sldId id="427" r:id="rId14"/>
    <p:sldId id="428" r:id="rId15"/>
    <p:sldId id="429" r:id="rId16"/>
    <p:sldId id="316" r:id="rId17"/>
    <p:sldId id="462" r:id="rId18"/>
    <p:sldId id="488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431" r:id="rId27"/>
    <p:sldId id="372" r:id="rId28"/>
    <p:sldId id="392" r:id="rId29"/>
    <p:sldId id="373" r:id="rId30"/>
    <p:sldId id="374" r:id="rId31"/>
    <p:sldId id="375" r:id="rId32"/>
    <p:sldId id="376" r:id="rId33"/>
    <p:sldId id="471" r:id="rId34"/>
    <p:sldId id="472" r:id="rId35"/>
    <p:sldId id="473" r:id="rId36"/>
    <p:sldId id="474" r:id="rId37"/>
    <p:sldId id="475" r:id="rId38"/>
    <p:sldId id="476" r:id="rId39"/>
    <p:sldId id="477" r:id="rId40"/>
    <p:sldId id="489" r:id="rId41"/>
    <p:sldId id="479" r:id="rId42"/>
    <p:sldId id="480" r:id="rId43"/>
    <p:sldId id="481" r:id="rId44"/>
    <p:sldId id="482" r:id="rId45"/>
    <p:sldId id="483" r:id="rId46"/>
    <p:sldId id="484" r:id="rId47"/>
    <p:sldId id="493" r:id="rId48"/>
    <p:sldId id="495" r:id="rId49"/>
    <p:sldId id="485" r:id="rId50"/>
    <p:sldId id="486" r:id="rId51"/>
    <p:sldId id="512" r:id="rId52"/>
    <p:sldId id="500" r:id="rId53"/>
    <p:sldId id="498" r:id="rId54"/>
    <p:sldId id="318" r:id="rId55"/>
    <p:sldId id="335" r:id="rId56"/>
    <p:sldId id="501" r:id="rId57"/>
    <p:sldId id="502" r:id="rId58"/>
    <p:sldId id="336" r:id="rId59"/>
    <p:sldId id="503" r:id="rId60"/>
    <p:sldId id="504" r:id="rId61"/>
    <p:sldId id="337" r:id="rId62"/>
    <p:sldId id="338" r:id="rId63"/>
    <p:sldId id="339" r:id="rId64"/>
    <p:sldId id="349" r:id="rId65"/>
    <p:sldId id="350" r:id="rId66"/>
    <p:sldId id="319" r:id="rId67"/>
    <p:sldId id="303" r:id="rId68"/>
    <p:sldId id="455" r:id="rId69"/>
    <p:sldId id="454" r:id="rId70"/>
    <p:sldId id="351" r:id="rId71"/>
    <p:sldId id="280" r:id="rId72"/>
    <p:sldId id="282" r:id="rId73"/>
    <p:sldId id="281" r:id="rId74"/>
    <p:sldId id="352" r:id="rId75"/>
    <p:sldId id="507" r:id="rId76"/>
    <p:sldId id="505" r:id="rId77"/>
    <p:sldId id="506" r:id="rId78"/>
    <p:sldId id="353" r:id="rId79"/>
    <p:sldId id="354" r:id="rId80"/>
    <p:sldId id="288" r:id="rId81"/>
    <p:sldId id="463" r:id="rId82"/>
    <p:sldId id="286" r:id="rId83"/>
    <p:sldId id="508" r:id="rId84"/>
    <p:sldId id="511" r:id="rId85"/>
    <p:sldId id="509" r:id="rId86"/>
    <p:sldId id="287" r:id="rId87"/>
    <p:sldId id="368" r:id="rId88"/>
    <p:sldId id="369" r:id="rId89"/>
    <p:sldId id="370" r:id="rId90"/>
    <p:sldId id="371" r:id="rId91"/>
    <p:sldId id="451" r:id="rId92"/>
    <p:sldId id="464" r:id="rId93"/>
    <p:sldId id="450" r:id="rId94"/>
    <p:sldId id="456" r:id="rId95"/>
    <p:sldId id="465" r:id="rId9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7" autoAdjust="0"/>
  </p:normalViewPr>
  <p:slideViewPr>
    <p:cSldViewPr snapToGrid="0" snapToObjects="1">
      <p:cViewPr>
        <p:scale>
          <a:sx n="100" d="100"/>
          <a:sy n="100" d="100"/>
        </p:scale>
        <p:origin x="-100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notesMaster" Target="notesMasters/notesMaster1.xml"/><Relationship Id="rId98" Type="http://schemas.openxmlformats.org/officeDocument/2006/relationships/printerSettings" Target="printerSettings/printerSettings1.bin"/><Relationship Id="rId9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viewProps" Target="view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CEE80-5B02-7F44-8419-D2716CB4036D}" type="datetimeFigureOut">
              <a:rPr lang="en-US" smtClean="0"/>
              <a:t>6/14/18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6F954-E9A3-3542-AA16-7C27AFC0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19171-4A44-2541-A458-A9CD76DCFBB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Csail</a:t>
            </a:r>
            <a:r>
              <a:rPr lang="en-US" dirty="0" smtClean="0"/>
              <a:t>/2015/</a:t>
            </a:r>
            <a:r>
              <a:rPr lang="en-US" dirty="0" err="1" smtClean="0"/>
              <a:t>SallyFallon</a:t>
            </a:r>
            <a:r>
              <a:rPr lang="en-US" dirty="0" smtClean="0"/>
              <a:t>/</a:t>
            </a:r>
            <a:r>
              <a:rPr lang="en-US" dirty="0" err="1" smtClean="0"/>
              <a:t>asthma_linked_to_folic_acid_supplements.pdf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FBDB7-1341-F148-91A3-DEA9E242F2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26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synthetic_folic_acid_supplementation_linked_to_autism_2012.pdf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FBDB7-1341-F148-91A3-DEA9E242F2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75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Cancer/</a:t>
            </a:r>
            <a:r>
              <a:rPr lang="en-US" dirty="0" err="1" smtClean="0"/>
              <a:t>sulfate_in_fetal_development.pdf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Dawson PA. Sulfate in fetal development.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Cell Dev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(2011), doi:10.1016/j.semcdb.2011.03.004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C2E42-A423-7645-BE7A-1573FF55B04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./HSPGs_endocytosis_review_2013.pdf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Fig. 2. Schematic presentation of HSPG ligand internalization and sorting. Cell-surface HSPGs of both the SDC and GPC type cluster and assemble in membrane lipid rafts upon ligand binding that may be HS epitope specific. Post-synthetic modification of HS structure by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sulfatases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heparanase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core protein shedding represent extracellular processes that modulate HSPG internalizing activity. Membrane invagination, and endosome formation involve the activity of several small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GTPases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intracellular kinases, and remodeling of the cytoskeleton. Internalized cargo can be sorted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lysosomal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degradation (“off” mechanism), escape into the cytosol e.g. nuclear translocation, or recycle back to the plasma membrane. Notably, both SDCs and GPCs can also follow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clathrin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-dependent uptake route, as exemplified by GPC-mediated uptake of Wnt5a and Hedgehog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Capurro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2012;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Sakane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2012). 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2423-1DAE-D64C-A505-E0A69D5EC5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74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vitaminK</a:t>
            </a:r>
            <a:r>
              <a:rPr lang="en-US" dirty="0" smtClean="0"/>
              <a:t>/mice_no_heparan_sulfate_get_autism_2012.pdf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9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Hartzell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paper: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Lin, B.;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Kubushiro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K.;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Y.; Cui, Y.;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Tsukazaki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K.;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Nozawa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Iwamori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Alteration of acidic lipids in human sera during the course of pregnancy: Characteristic increase in the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concentration of cholesterol sulfate.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Chromatogr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B. Biomed. Sci. Appl.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99–104.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F954-E9A3-3542-AA16-7C27AFC071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46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Hartzell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paper: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Lin, B.;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Kubushiro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K.;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Y.; Cui, Y.;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Tsukazaki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K.;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Nozawa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Iwamori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Alteration of acidic lipids in human sera during the course of pregnancy: Characteristic increase in the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concentration of cholesterol sulfate.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Chromatogr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B. Biomed. Sci. Appl.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99–104.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F954-E9A3-3542-AA16-7C27AFC071E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46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slides from SeneffOxalate2017.pptx in January/</a:t>
            </a:r>
          </a:p>
          <a:p>
            <a:endParaRPr lang="en-US" dirty="0" smtClean="0"/>
          </a:p>
          <a:p>
            <a:r>
              <a:rPr lang="en-US" dirty="0" err="1" smtClean="0"/>
              <a:t>Oxalate_Dr_Rosenberg.text</a:t>
            </a:r>
            <a:endParaRPr lang="en-US" dirty="0" smtClean="0"/>
          </a:p>
          <a:p>
            <a:r>
              <a:rPr lang="en-US" dirty="0" err="1" smtClean="0"/>
              <a:t>Down_side_high_oxalate.pdf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F954-E9A3-3542-AA16-7C27AFC071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75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methylenetetrahydrofolate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reductase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 (MTHFR), </a:t>
            </a:r>
            <a:endParaRPr lang="nb-NO" dirty="0" smtClean="0"/>
          </a:p>
          <a:p>
            <a:pPr marL="342900" indent="-342900" algn="l">
              <a:buFont typeface="Arial"/>
              <a:buChar char="•"/>
            </a:pPr>
            <a:r>
              <a:rPr lang="en-US" sz="1200" b="0" dirty="0" smtClean="0"/>
              <a:t>Depends on NADPH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b="0" dirty="0" smtClean="0"/>
              <a:t>Inhibited by phosphorylation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b="0" dirty="0" smtClean="0"/>
              <a:t>Inhibited by </a:t>
            </a:r>
            <a:r>
              <a:rPr lang="en-US" sz="1200" b="0" dirty="0" err="1" smtClean="0"/>
              <a:t>dihydrofolate</a:t>
            </a:r>
            <a:endParaRPr lang="en-US" sz="1200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FBDB7-1341-F148-91A3-DEA9E242F23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06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WAPF/transsulfuration_biomarkers_autism_2009.pdf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8E46-F3F6-B54F-BBDD-0A12AF31CF3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4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9A3E2-5C14-9A4C-B4FB-899F09559F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2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AnnClinLabSciChemPatholHomocysteineV.pdf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err="1" smtClean="0"/>
              <a:t>Spacedoc</a:t>
            </a:r>
            <a:r>
              <a:rPr lang="en-US" dirty="0" smtClean="0"/>
              <a:t>/</a:t>
            </a:r>
            <a:r>
              <a:rPr lang="en-US" dirty="0" err="1" smtClean="0"/>
              <a:t>McCully</a:t>
            </a:r>
            <a:r>
              <a:rPr lang="en-US" dirty="0" smtClean="0"/>
              <a:t>/</a:t>
            </a:r>
            <a:r>
              <a:rPr lang="en-US" dirty="0" err="1" smtClean="0"/>
              <a:t>ChemicalPathologyHomocysteineV_McCully.pdf</a:t>
            </a:r>
            <a:endParaRPr lang="en-US" dirty="0" smtClean="0"/>
          </a:p>
          <a:p>
            <a:r>
              <a:rPr lang="en-US" dirty="0" smtClean="0"/>
              <a:t> Figure</a:t>
            </a:r>
            <a:r>
              <a:rPr lang="en-US" baseline="0" dirty="0" smtClean="0"/>
              <a:t> 1.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Hypothetical scheme for synthesis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thioretinamide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oxidation to sulfite and sulfate, and activation of sulfate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phosphoadenosine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phosphosulfate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explains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sulfation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glycosaminoglycans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(GAG) to form sulfate esters [2]. In this scheme superoxide is synthesized from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oxygenase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cystathionine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[34], catalyzing retinoic acid synthesis from retinol. Synthesis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thioretinamide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retinoic acid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homocysteine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thiolactone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catalyzed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cystathionine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dehydroascorbate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hydro-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lyzed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a calcium-dependent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thiolactonase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tightly associated with HDL in serum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Jakubowski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1999a). !!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methionine synthase activity is inhibited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vitamin B-12 deprivation, almost all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converted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thiolactone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0DB7-0C5F-D849-B56F-B7E72C0E795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AnnClinLabSciChemPatholHomocysteineV.pdf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err="1" smtClean="0"/>
              <a:t>Spacedoc</a:t>
            </a:r>
            <a:r>
              <a:rPr lang="en-US" dirty="0" smtClean="0"/>
              <a:t>/</a:t>
            </a:r>
            <a:r>
              <a:rPr lang="en-US" dirty="0" err="1" smtClean="0"/>
              <a:t>McCully</a:t>
            </a:r>
            <a:r>
              <a:rPr lang="en-US" dirty="0" smtClean="0"/>
              <a:t>/</a:t>
            </a:r>
            <a:r>
              <a:rPr lang="en-US" dirty="0" err="1" smtClean="0"/>
              <a:t>ChemicalPathologyHomocysteineV_McCully.pdf</a:t>
            </a:r>
            <a:endParaRPr lang="en-US" dirty="0" smtClean="0"/>
          </a:p>
          <a:p>
            <a:r>
              <a:rPr lang="en-US" dirty="0" smtClean="0"/>
              <a:t> Figure</a:t>
            </a:r>
            <a:r>
              <a:rPr lang="en-US" baseline="0" dirty="0" smtClean="0"/>
              <a:t> 1.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Hypothetical scheme for synthesis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thioretinamide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oxidation to sulfite and sulfate, and activation of sulfate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phosphoadenosine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phosphosulfate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explains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sulfation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glycosaminoglycans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(GAG) to form sulfate esters [2]. In this scheme superoxide is synthesized from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oxygenase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cystathionine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[34], catalyzing retinoic acid synthesis from retinol. Synthesis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thioretinamide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retinoic acid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homocysteine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thiolactone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catalyzed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cystathionine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dehydroascorbate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hydro-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lyzed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a calcium-dependent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thiolactonase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tightly associated with HDL in serum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Jakubowski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1999a). !!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methionine synthase activity is inhibited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vitamin B-12 deprivation, almost all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converted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thiolactone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0DB7-0C5F-D849-B56F-B7E72C0E795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AnnClinLabSciChemPatholHomocysteineV.pdf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err="1" smtClean="0"/>
              <a:t>Spacedoc</a:t>
            </a:r>
            <a:r>
              <a:rPr lang="en-US" dirty="0" smtClean="0"/>
              <a:t>/</a:t>
            </a:r>
            <a:r>
              <a:rPr lang="en-US" dirty="0" err="1" smtClean="0"/>
              <a:t>McCully</a:t>
            </a:r>
            <a:r>
              <a:rPr lang="en-US" dirty="0" smtClean="0"/>
              <a:t>/</a:t>
            </a:r>
            <a:r>
              <a:rPr lang="en-US" dirty="0" err="1" smtClean="0"/>
              <a:t>ChemicalPathologyHomocysteineV_McCully.pdf</a:t>
            </a:r>
            <a:endParaRPr lang="en-US" dirty="0" smtClean="0"/>
          </a:p>
          <a:p>
            <a:r>
              <a:rPr lang="en-US" dirty="0" smtClean="0"/>
              <a:t> Figure</a:t>
            </a:r>
            <a:r>
              <a:rPr lang="en-US" baseline="0" dirty="0" smtClean="0"/>
              <a:t> 1.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Hypothetical scheme for synthesis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thioretinamide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oxidation to sulfite and sulfate, and activation of sulfate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phosphoadenosine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phosphosulfate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explains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sulfation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glycosaminoglycans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(GAG) to form sulfate esters [2]. In this scheme superoxide is synthesized from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oxygenase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cystathionine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[34], catalyzing retinoic acid synthesis from retinol. Synthesis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thioretinamide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retinoic acid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homocysteine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thiolactone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catalyzed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cystathionine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dehydroascorbate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hydro-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lyzed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a calcium-dependent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thiolactonase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tightly associated with HDL in serum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Jakubowski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1999a). !!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methionine synthase activity is inhibited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vitamin B-12 deprivation, almost all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converted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thiolactone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0DB7-0C5F-D849-B56F-B7E72C0E795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AnnClinLabSciChemPatholHomocysteineV.pdf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err="1" smtClean="0"/>
              <a:t>Spacedoc</a:t>
            </a:r>
            <a:r>
              <a:rPr lang="en-US" dirty="0" smtClean="0"/>
              <a:t>/</a:t>
            </a:r>
            <a:r>
              <a:rPr lang="en-US" dirty="0" err="1" smtClean="0"/>
              <a:t>McCully</a:t>
            </a:r>
            <a:r>
              <a:rPr lang="en-US" dirty="0" smtClean="0"/>
              <a:t>/</a:t>
            </a:r>
            <a:r>
              <a:rPr lang="en-US" dirty="0" err="1" smtClean="0"/>
              <a:t>ChemicalPathologyHomocysteineV_McCully.pdf</a:t>
            </a:r>
            <a:endParaRPr lang="en-US" dirty="0" smtClean="0"/>
          </a:p>
          <a:p>
            <a:r>
              <a:rPr lang="en-US" dirty="0" smtClean="0"/>
              <a:t> Figure</a:t>
            </a:r>
            <a:r>
              <a:rPr lang="en-US" baseline="0" dirty="0" smtClean="0"/>
              <a:t> 1.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Hypothetical scheme for synthesis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thioretinamide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oxidation to sulfite and sulfate, and activation of sulfate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phosphoadenosine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phosphosulfate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explains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sulfation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glycosaminoglycans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(GAG) to form sulfate esters [2]. In this scheme superoxide is synthesized from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oxygenase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cystathionine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[34], catalyzing retinoic acid synthesis from retinol. Synthesis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thioretinamide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retinoic acid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homocysteine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thiolactone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catalyzed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cystathionine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dehydroascorbate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hydro-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lyzed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a calcium-dependent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thiolactonase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tightly associated with HDL in serum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Jakubowski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1999a). !!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methionine synthase activity is inhibited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vitamin B-12 deprivation, almost all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converted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thiolactone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0DB7-0C5F-D849-B56F-B7E72C0E795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cyanobacteria_BMAA_article.pdf</a:t>
            </a:r>
            <a:endParaRPr lang="en-US" dirty="0" smtClean="0"/>
          </a:p>
          <a:p>
            <a:r>
              <a:rPr lang="en-US" dirty="0" smtClean="0"/>
              <a:t>Slotbloom_1999_conserved_serine_glutamate_transporter.pdf</a:t>
            </a:r>
          </a:p>
          <a:p>
            <a:r>
              <a:rPr lang="en-US" dirty="0" err="1" smtClean="0"/>
              <a:t>Dunlop.pdf</a:t>
            </a:r>
            <a:endParaRPr lang="en-US" dirty="0" smtClean="0"/>
          </a:p>
          <a:p>
            <a:r>
              <a:rPr lang="en-US" dirty="0" smtClean="0"/>
              <a:t>ALS_glutamate_transporter_link_2009.pdf</a:t>
            </a:r>
          </a:p>
          <a:p>
            <a:endParaRPr lang="fi-FI" dirty="0" smtClean="0"/>
          </a:p>
          <a:p>
            <a:r>
              <a:rPr lang="fi-FI" dirty="0" smtClean="0"/>
              <a:t>Guam/</a:t>
            </a:r>
          </a:p>
          <a:p>
            <a:r>
              <a:rPr lang="fi-FI" dirty="0" smtClean="0"/>
              <a:t>*ALS_glutamate_transporter_link_2009.pdf</a:t>
            </a:r>
          </a:p>
          <a:p>
            <a:r>
              <a:rPr lang="fi-FI" dirty="0" smtClean="0"/>
              <a:t>ChrisShawChapter7GuamFantastic.docx</a:t>
            </a:r>
          </a:p>
          <a:p>
            <a:r>
              <a:rPr lang="fi-FI" dirty="0" err="1" smtClean="0"/>
              <a:t>Dunlop.pdf</a:t>
            </a:r>
            <a:endParaRPr lang="fi-FI" dirty="0" smtClean="0"/>
          </a:p>
          <a:p>
            <a:r>
              <a:rPr lang="fi-FI" dirty="0" smtClean="0"/>
              <a:t>**Slotbloom_1999_conserved_serine_glutamate_transporter.pdf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EB22-E773-5B46-8A0F-EA80E4F178C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7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  <a:r>
              <a:rPr lang="en-US" dirty="0" err="1" smtClean="0"/>
              <a:t>misincorporation_of_proline_analogue_MS.pdf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02622-A9D1-1541-9C00-F740B52472F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94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Celiac disease has quadrupled in the US in last 50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18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IBD_Canada_children_2017.pdf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F954-E9A3-3542-AA16-7C27AFC071E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10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dissimilatory_sulfite_reductase_no_glycine_2010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F954-E9A3-3542-AA16-7C27AFC071E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07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dissimilatory_sulfite_reductase_no_glycine_2010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G473D_mutation_sulfite_oxidase_destroys_it_2006.pdf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F954-E9A3-3542-AA16-7C27AFC071E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57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Glyphosate/Nancy/GMO-</a:t>
            </a:r>
            <a:r>
              <a:rPr lang="en-US" dirty="0" err="1" smtClean="0"/>
              <a:t>health.pdf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sustainablepulse.com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-content/uploads/GMO-</a:t>
            </a:r>
            <a:r>
              <a:rPr lang="en-US" dirty="0" err="1" smtClean="0"/>
              <a:t>health.pdf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131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dissimilatory_sulfite_reductase_no_glycine_2010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G473D_mutation_sulfite_oxidase_destroys_it_2006.pdf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F954-E9A3-3542-AA16-7C27AFC071E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57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dissimilatory_sulfite_reductase_no_glycine_2010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G473D_mutation_sulfite_oxidase_destroys_it_2006.pdf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F954-E9A3-3542-AA16-7C27AFC071E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571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dissimilatory_sulfite_reductase_no_glycine_2010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G473D_mutation_sulfite_oxidase_destroys_it_2006.pdf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F954-E9A3-3542-AA16-7C27AFC071E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571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sulfide_as_mucus_barrier_buster_2016.pd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F954-E9A3-3542-AA16-7C27AFC071EC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172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2016/Anthony/conserved_glycines_sulfotransferase_1994_WOW.pdf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./G473D_mutation_sulfite_oxidase_destroys_it_2006.pdf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D2FC-C4B6-9043-AE73-5D1D90B3F850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371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</a:p>
          <a:p>
            <a:r>
              <a:rPr lang="en-US" dirty="0" smtClean="0"/>
              <a:t>Fig. 5 </a:t>
            </a:r>
            <a:r>
              <a:rPr lang="en-US" dirty="0" err="1" smtClean="0"/>
              <a:t>Lysosomal</a:t>
            </a:r>
            <a:r>
              <a:rPr lang="en-US" dirty="0" smtClean="0"/>
              <a:t> destabilization by oxidative stress. The cell’s</a:t>
            </a:r>
          </a:p>
          <a:p>
            <a:r>
              <a:rPr lang="en-US" dirty="0" smtClean="0"/>
              <a:t>antioxidant defense protects against moderate oxidative</a:t>
            </a:r>
          </a:p>
          <a:p>
            <a:r>
              <a:rPr lang="en-US" dirty="0" smtClean="0"/>
              <a:t>events. However, if the protective shield is overwhelmed, hydrogen</a:t>
            </a:r>
          </a:p>
          <a:p>
            <a:r>
              <a:rPr lang="en-US" dirty="0" smtClean="0"/>
              <a:t>peroxide, which is mainly produced by mitochondria, diffuses into</a:t>
            </a:r>
          </a:p>
          <a:p>
            <a:r>
              <a:rPr lang="en-US" dirty="0" smtClean="0"/>
              <a:t>lysosomes in abnormal amounts. Since many lysosomes are rich in</a:t>
            </a:r>
          </a:p>
          <a:p>
            <a:r>
              <a:rPr lang="en-US" dirty="0" smtClean="0"/>
              <a:t>redox-active iron due to degradation of iron- containing</a:t>
            </a:r>
          </a:p>
          <a:p>
            <a:r>
              <a:rPr lang="en-US" dirty="0" smtClean="0"/>
              <a:t>macromolecules, Fenton-type reactions then take place resulting in</a:t>
            </a:r>
          </a:p>
          <a:p>
            <a:r>
              <a:rPr lang="en-US" dirty="0" err="1" smtClean="0"/>
              <a:t>lysosomal</a:t>
            </a:r>
            <a:r>
              <a:rPr lang="en-US" dirty="0" smtClean="0"/>
              <a:t> rupture with release of powerful lytic enzymes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D2FC-C4B6-9043-AE73-5D1D90B3F850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703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</a:p>
          <a:p>
            <a:r>
              <a:rPr lang="en-US" dirty="0" smtClean="0"/>
              <a:t>Fig. 5 </a:t>
            </a:r>
            <a:r>
              <a:rPr lang="en-US" dirty="0" err="1" smtClean="0"/>
              <a:t>Lysosomal</a:t>
            </a:r>
            <a:r>
              <a:rPr lang="en-US" dirty="0" smtClean="0"/>
              <a:t> destabilization by oxidative stress. The cell’s</a:t>
            </a:r>
          </a:p>
          <a:p>
            <a:r>
              <a:rPr lang="en-US" dirty="0" smtClean="0"/>
              <a:t>antioxidant defense protects against moderate oxidative</a:t>
            </a:r>
          </a:p>
          <a:p>
            <a:r>
              <a:rPr lang="en-US" dirty="0" smtClean="0"/>
              <a:t>events. However, if the protective shield is overwhelmed, hydrogen</a:t>
            </a:r>
          </a:p>
          <a:p>
            <a:r>
              <a:rPr lang="en-US" dirty="0" smtClean="0"/>
              <a:t>peroxide, which is mainly produced by mitochondria, diffuses into</a:t>
            </a:r>
          </a:p>
          <a:p>
            <a:r>
              <a:rPr lang="en-US" dirty="0" smtClean="0"/>
              <a:t>lysosomes in abnormal amounts. Since many lysosomes are rich in</a:t>
            </a:r>
          </a:p>
          <a:p>
            <a:r>
              <a:rPr lang="en-US" dirty="0" smtClean="0"/>
              <a:t>redox-active iron due to degradation of iron- containing</a:t>
            </a:r>
          </a:p>
          <a:p>
            <a:r>
              <a:rPr lang="en-US" dirty="0" smtClean="0"/>
              <a:t>macromolecules, Fenton-type reactions then take place resulting in</a:t>
            </a:r>
          </a:p>
          <a:p>
            <a:r>
              <a:rPr lang="en-US" dirty="0" err="1" smtClean="0"/>
              <a:t>lysosomal</a:t>
            </a:r>
            <a:r>
              <a:rPr lang="en-US" dirty="0" smtClean="0"/>
              <a:t> rupture with release of powerful lytic enzymes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D2FC-C4B6-9043-AE73-5D1D90B3F850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703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</a:p>
          <a:p>
            <a:r>
              <a:rPr lang="en-US" dirty="0" smtClean="0"/>
              <a:t>Fig. 5 </a:t>
            </a:r>
            <a:r>
              <a:rPr lang="en-US" dirty="0" err="1" smtClean="0"/>
              <a:t>Lysosomal</a:t>
            </a:r>
            <a:r>
              <a:rPr lang="en-US" dirty="0" smtClean="0"/>
              <a:t> destabilization by oxidative stress. The cell’s</a:t>
            </a:r>
          </a:p>
          <a:p>
            <a:r>
              <a:rPr lang="en-US" dirty="0" smtClean="0"/>
              <a:t>antioxidant defense protects against moderate oxidative</a:t>
            </a:r>
          </a:p>
          <a:p>
            <a:r>
              <a:rPr lang="en-US" dirty="0" smtClean="0"/>
              <a:t>events. However, if the protective shield is overwhelmed, hydrogen</a:t>
            </a:r>
          </a:p>
          <a:p>
            <a:r>
              <a:rPr lang="en-US" dirty="0" smtClean="0"/>
              <a:t>peroxide, which is mainly produced by mitochondria, diffuses into</a:t>
            </a:r>
          </a:p>
          <a:p>
            <a:r>
              <a:rPr lang="en-US" dirty="0" smtClean="0"/>
              <a:t>lysosomes in abnormal amounts. Since many lysosomes are rich in</a:t>
            </a:r>
          </a:p>
          <a:p>
            <a:r>
              <a:rPr lang="en-US" dirty="0" smtClean="0"/>
              <a:t>redox-active iron due to degradation of iron- containing</a:t>
            </a:r>
          </a:p>
          <a:p>
            <a:r>
              <a:rPr lang="en-US" dirty="0" smtClean="0"/>
              <a:t>macromolecules, Fenton-type reactions then take place resulting in</a:t>
            </a:r>
          </a:p>
          <a:p>
            <a:r>
              <a:rPr lang="en-US" dirty="0" err="1" smtClean="0"/>
              <a:t>lysosomal</a:t>
            </a:r>
            <a:r>
              <a:rPr lang="en-US" dirty="0" smtClean="0"/>
              <a:t> rupture with release of powerful lytic enzymes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D2FC-C4B6-9043-AE73-5D1D90B3F85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703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</a:p>
          <a:p>
            <a:r>
              <a:rPr lang="en-US" dirty="0" smtClean="0"/>
              <a:t>Fig. 5 </a:t>
            </a:r>
            <a:r>
              <a:rPr lang="en-US" dirty="0" err="1" smtClean="0"/>
              <a:t>Lysosomal</a:t>
            </a:r>
            <a:r>
              <a:rPr lang="en-US" dirty="0" smtClean="0"/>
              <a:t> destabilization by oxidative stress. The cell’s</a:t>
            </a:r>
          </a:p>
          <a:p>
            <a:r>
              <a:rPr lang="en-US" dirty="0" smtClean="0"/>
              <a:t>antioxidant defense protects against moderate oxidative</a:t>
            </a:r>
          </a:p>
          <a:p>
            <a:r>
              <a:rPr lang="en-US" dirty="0" smtClean="0"/>
              <a:t>events. However, if the protective shield is overwhelmed, hydrogen</a:t>
            </a:r>
          </a:p>
          <a:p>
            <a:r>
              <a:rPr lang="en-US" dirty="0" smtClean="0"/>
              <a:t>peroxide, which is mainly produced by mitochondria, diffuses into</a:t>
            </a:r>
          </a:p>
          <a:p>
            <a:r>
              <a:rPr lang="en-US" dirty="0" smtClean="0"/>
              <a:t>lysosomes in abnormal amounts. Since many lysosomes are rich in</a:t>
            </a:r>
          </a:p>
          <a:p>
            <a:r>
              <a:rPr lang="en-US" dirty="0" smtClean="0"/>
              <a:t>redox-active iron due to degradation of iron- containing</a:t>
            </a:r>
          </a:p>
          <a:p>
            <a:r>
              <a:rPr lang="en-US" dirty="0" smtClean="0"/>
              <a:t>macromolecules, Fenton-type reactions then take place resulting in</a:t>
            </a:r>
          </a:p>
          <a:p>
            <a:r>
              <a:rPr lang="en-US" dirty="0" err="1" smtClean="0"/>
              <a:t>lysosomal</a:t>
            </a:r>
            <a:r>
              <a:rPr lang="en-US" dirty="0" smtClean="0"/>
              <a:t> rupture with release of powerful lytic enzymes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D2FC-C4B6-9043-AE73-5D1D90B3F850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703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</a:p>
          <a:p>
            <a:r>
              <a:rPr lang="en-US" dirty="0" smtClean="0"/>
              <a:t>Fig. 5 </a:t>
            </a:r>
            <a:r>
              <a:rPr lang="en-US" dirty="0" err="1" smtClean="0"/>
              <a:t>Lysosomal</a:t>
            </a:r>
            <a:r>
              <a:rPr lang="en-US" dirty="0" smtClean="0"/>
              <a:t> destabilization by oxidative stress. The cell’s</a:t>
            </a:r>
          </a:p>
          <a:p>
            <a:r>
              <a:rPr lang="en-US" dirty="0" smtClean="0"/>
              <a:t>antioxidant defense protects against moderate oxidative</a:t>
            </a:r>
          </a:p>
          <a:p>
            <a:r>
              <a:rPr lang="en-US" dirty="0" smtClean="0"/>
              <a:t>events. However, if the protective shield is overwhelmed, hydrogen</a:t>
            </a:r>
          </a:p>
          <a:p>
            <a:r>
              <a:rPr lang="en-US" dirty="0" smtClean="0"/>
              <a:t>peroxide, which is mainly produced by mitochondria, diffuses into</a:t>
            </a:r>
          </a:p>
          <a:p>
            <a:r>
              <a:rPr lang="en-US" dirty="0" smtClean="0"/>
              <a:t>lysosomes in abnormal amounts. Since many lysosomes are rich in</a:t>
            </a:r>
          </a:p>
          <a:p>
            <a:r>
              <a:rPr lang="en-US" dirty="0" smtClean="0"/>
              <a:t>redox-active iron due to degradation of iron- containing</a:t>
            </a:r>
          </a:p>
          <a:p>
            <a:r>
              <a:rPr lang="en-US" dirty="0" smtClean="0"/>
              <a:t>macromolecules, Fenton-type reactions then take place resulting in</a:t>
            </a:r>
          </a:p>
          <a:p>
            <a:r>
              <a:rPr lang="en-US" dirty="0" err="1" smtClean="0"/>
              <a:t>lysosomal</a:t>
            </a:r>
            <a:r>
              <a:rPr lang="en-US" dirty="0" smtClean="0"/>
              <a:t> rupture with release of powerful lytic enzymes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D2FC-C4B6-9043-AE73-5D1D90B3F850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7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./large_pool_available_folate_from_gut_microbes_humans_and_pigs_2004.pdf </a:t>
            </a:r>
          </a:p>
          <a:p>
            <a:endParaRPr lang="en-US" dirty="0" smtClean="0"/>
          </a:p>
          <a:p>
            <a:r>
              <a:rPr lang="en-US" dirty="0" smtClean="0"/>
              <a:t>.</a:t>
            </a:r>
            <a:r>
              <a:rPr lang="en-US" smtClean="0"/>
              <a:t>/folate_from_gut_microbes_1991_J_Nutr.pdf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FBDB7-1341-F148-91A3-DEA9E242F2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995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2017/gout/Muniraj_2014_gout_hydrogen_sulfide_link.pdf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2423-1DAE-D64C-A505-E0A69D5EC5F0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351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2017/gout/Nethaji_2014_gout_hydrogen_sulfide_link.pdf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2423-1DAE-D64C-A505-E0A69D5EC5F0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351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GregNigh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HDL_anencephaly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magnesium_sulfate_reduces_LPS_inflammation_placenta.text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F954-E9A3-3542-AA16-7C27AFC071EC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1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./folate_production_by_gut_microbes_2011.pdf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FBDB7-1341-F148-91A3-DEA9E242F2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26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./folate_production_by_gut_microbes_2011.pdf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FBDB7-1341-F148-91A3-DEA9E242F2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26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AutismOne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a\ on\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gaba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receptor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upregulates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 genes-\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autism.pdf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Bekkers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MB,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Elstgeest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Scholtens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Haveman-Nies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Jongste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JC,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Kerkhof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Koppelman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GH,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Gehring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Wijga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(2012) Maternal use of folic acid supplements during pregnancy, and childhood respiratory health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39(6):1468–1474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Beard CM,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Katusic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 (2011) Is excess folic acid supplementation a risk factor for autism? Med Hypotheses 77(1):15–17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FBDB7-1341-F148-91A3-DEA9E242F2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12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Csail</a:t>
            </a:r>
            <a:r>
              <a:rPr lang="en-US" dirty="0" smtClean="0"/>
              <a:t>/2015/</a:t>
            </a:r>
            <a:r>
              <a:rPr lang="en-US" dirty="0" err="1" smtClean="0"/>
              <a:t>SallyFallon</a:t>
            </a:r>
            <a:r>
              <a:rPr lang="en-US" dirty="0" smtClean="0"/>
              <a:t>/</a:t>
            </a:r>
            <a:r>
              <a:rPr lang="en-US" dirty="0" err="1" smtClean="0"/>
              <a:t>high_folic_acid_causes_pseudo_MTHFR_deficiency.pdf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8E46-F3F6-B54F-BBDD-0A12AF31CF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folic_acid_harms_murine_neural_tube_embryo_2011.pdf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 term supply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folic acid 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mom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F954-E9A3-3542-AA16-7C27AFC071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6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CC9B-B81F-C248-8588-6AF51BD4B5FE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3CDC-41B9-CB4A-A0D3-3344A1DE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CC9B-B81F-C248-8588-6AF51BD4B5FE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3CDC-41B9-CB4A-A0D3-3344A1DE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2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CC9B-B81F-C248-8588-6AF51BD4B5FE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3CDC-41B9-CB4A-A0D3-3344A1DE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6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CC9B-B81F-C248-8588-6AF51BD4B5FE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3CDC-41B9-CB4A-A0D3-3344A1DE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7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CC9B-B81F-C248-8588-6AF51BD4B5FE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3CDC-41B9-CB4A-A0D3-3344A1DE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6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CC9B-B81F-C248-8588-6AF51BD4B5FE}" type="datetimeFigureOut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3CDC-41B9-CB4A-A0D3-3344A1DE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4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CC9B-B81F-C248-8588-6AF51BD4B5FE}" type="datetimeFigureOut">
              <a:rPr lang="en-US" smtClean="0"/>
              <a:t>6/14/18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3CDC-41B9-CB4A-A0D3-3344A1DE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6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CC9B-B81F-C248-8588-6AF51BD4B5FE}" type="datetimeFigureOut">
              <a:rPr lang="en-US" smtClean="0"/>
              <a:t>6/14/18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3CDC-41B9-CB4A-A0D3-3344A1DE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5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CC9B-B81F-C248-8588-6AF51BD4B5FE}" type="datetimeFigureOut">
              <a:rPr lang="en-US" smtClean="0"/>
              <a:t>6/14/18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3CDC-41B9-CB4A-A0D3-3344A1DE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1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CC9B-B81F-C248-8588-6AF51BD4B5FE}" type="datetimeFigureOut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3CDC-41B9-CB4A-A0D3-3344A1DE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7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CC9B-B81F-C248-8588-6AF51BD4B5FE}" type="datetimeFigureOut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3CDC-41B9-CB4A-A0D3-3344A1DE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9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8CC9B-B81F-C248-8588-6AF51BD4B5FE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93CDC-41B9-CB4A-A0D3-3344A1DE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6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jp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8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091"/>
            <a:ext cx="7772400" cy="24797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Glyphosate's disruption of methylation/</a:t>
            </a:r>
            <a:r>
              <a:rPr lang="en-US" b="1" dirty="0" err="1"/>
              <a:t>transsulfuration</a:t>
            </a:r>
            <a:r>
              <a:rPr lang="en-US" b="1" dirty="0"/>
              <a:t> pathways as </a:t>
            </a:r>
            <a:r>
              <a:rPr lang="en-US" b="1" dirty="0" smtClean="0"/>
              <a:t>a key </a:t>
            </a:r>
            <a:r>
              <a:rPr lang="en-US" b="1" dirty="0"/>
              <a:t>factor in autism and other </a:t>
            </a:r>
            <a:r>
              <a:rPr lang="en-US" b="1" dirty="0" smtClean="0"/>
              <a:t>diseases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Stephanie Seneff, MIT </a:t>
            </a:r>
            <a:r>
              <a:rPr lang="en-US" dirty="0" smtClean="0">
                <a:solidFill>
                  <a:schemeClr val="tx1"/>
                </a:solidFill>
              </a:rPr>
              <a:t>CSAIL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Methylation </a:t>
            </a:r>
            <a:r>
              <a:rPr lang="en-US" dirty="0" smtClean="0">
                <a:solidFill>
                  <a:schemeClr val="tx1"/>
                </a:solidFill>
              </a:rPr>
              <a:t>Summit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July 15, 2018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sprayweeds-round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5" y="328728"/>
            <a:ext cx="6739467" cy="20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5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Glyphosate vs. Other Pesticides: Usage in the United States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glyphosate_percenta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11" r="-18111"/>
          <a:stretch>
            <a:fillRect/>
          </a:stretch>
        </p:blipFill>
        <p:spPr>
          <a:xfrm>
            <a:off x="-423333" y="1189566"/>
            <a:ext cx="10013600" cy="5507094"/>
          </a:xfrm>
        </p:spPr>
      </p:pic>
      <p:sp>
        <p:nvSpPr>
          <p:cNvPr id="5" name="TextBox 4"/>
          <p:cNvSpPr txBox="1"/>
          <p:nvPr/>
        </p:nvSpPr>
        <p:spPr>
          <a:xfrm>
            <a:off x="2090122" y="6458786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http://</a:t>
            </a:r>
            <a:r>
              <a:rPr lang="en-US" dirty="0" err="1"/>
              <a:t>sustainablepulse.com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-content/uploads/GMO-</a:t>
            </a:r>
            <a:r>
              <a:rPr lang="en-US" dirty="0" err="1"/>
              <a:t>health.pdf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4273176" y="2868706"/>
            <a:ext cx="1344706" cy="657412"/>
          </a:xfrm>
          <a:custGeom>
            <a:avLst/>
            <a:gdLst>
              <a:gd name="connsiteX0" fmla="*/ 0 w 1344706"/>
              <a:gd name="connsiteY0" fmla="*/ 0 h 657412"/>
              <a:gd name="connsiteX1" fmla="*/ 1060824 w 1344706"/>
              <a:gd name="connsiteY1" fmla="*/ 343647 h 657412"/>
              <a:gd name="connsiteX2" fmla="*/ 1344706 w 1344706"/>
              <a:gd name="connsiteY2" fmla="*/ 657412 h 65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4706" h="657412">
                <a:moveTo>
                  <a:pt x="0" y="0"/>
                </a:moveTo>
                <a:cubicBezTo>
                  <a:pt x="418353" y="117039"/>
                  <a:pt x="836706" y="234078"/>
                  <a:pt x="1060824" y="343647"/>
                </a:cubicBezTo>
                <a:cubicBezTo>
                  <a:pt x="1284942" y="453216"/>
                  <a:pt x="1344706" y="657412"/>
                  <a:pt x="1344706" y="657412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70941" y="2413755"/>
            <a:ext cx="1598515" cy="461665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Glyphosate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418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5562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Shikimate</a:t>
            </a:r>
            <a:r>
              <a:rPr lang="en-US" b="1" dirty="0" smtClean="0"/>
              <a:t> Pathway Disruption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74061" y="1998131"/>
            <a:ext cx="1801695" cy="584776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/>
            </a:lvl1pPr>
          </a:lstStyle>
          <a:p>
            <a:r>
              <a:rPr lang="en-US" dirty="0" err="1"/>
              <a:t>shikimate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25577" y="3877730"/>
            <a:ext cx="2098662" cy="584776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/>
            </a:lvl1pPr>
          </a:lstStyle>
          <a:p>
            <a:r>
              <a:rPr lang="en-US" dirty="0" err="1" smtClean="0"/>
              <a:t>chorismate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43993" y="1169309"/>
            <a:ext cx="2962262" cy="1569660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/>
            </a:lvl1pPr>
          </a:lstStyle>
          <a:p>
            <a:r>
              <a:rPr lang="en-US" dirty="0" smtClean="0"/>
              <a:t>Phenylalanine, tryptophan, tyrosine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75793" y="5317066"/>
            <a:ext cx="2098662" cy="584776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/>
            </a:lvl1pPr>
          </a:lstStyle>
          <a:p>
            <a:r>
              <a:rPr lang="en-US" dirty="0" err="1" smtClean="0"/>
              <a:t>folate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75793" y="4221208"/>
            <a:ext cx="2098662" cy="584776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/>
            </a:lvl1pPr>
          </a:lstStyle>
          <a:p>
            <a:r>
              <a:rPr lang="en-US" dirty="0"/>
              <a:t>v</a:t>
            </a:r>
            <a:r>
              <a:rPr lang="en-US" dirty="0" smtClean="0"/>
              <a:t>itamin K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2"/>
            <a:endCxn id="6" idx="0"/>
          </p:cNvCxnSpPr>
          <p:nvPr/>
        </p:nvCxnSpPr>
        <p:spPr>
          <a:xfrm flipH="1">
            <a:off x="2674908" y="2582907"/>
            <a:ext cx="1" cy="12948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>
          <a:xfrm flipV="1">
            <a:off x="3724239" y="2218267"/>
            <a:ext cx="1119754" cy="1951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9" idx="1"/>
          </p:cNvCxnSpPr>
          <p:nvPr/>
        </p:nvCxnSpPr>
        <p:spPr>
          <a:xfrm>
            <a:off x="3724239" y="4170118"/>
            <a:ext cx="1551554" cy="343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8" idx="1"/>
          </p:cNvCxnSpPr>
          <p:nvPr/>
        </p:nvCxnSpPr>
        <p:spPr>
          <a:xfrm>
            <a:off x="3724239" y="4170118"/>
            <a:ext cx="1551554" cy="1439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0" y="2798855"/>
            <a:ext cx="2937375" cy="596280"/>
            <a:chOff x="0" y="2798855"/>
            <a:chExt cx="2937375" cy="596280"/>
          </a:xfrm>
        </p:grpSpPr>
        <p:sp>
          <p:nvSpPr>
            <p:cNvPr id="18" name="TextBox 17"/>
            <p:cNvSpPr txBox="1"/>
            <p:nvPr/>
          </p:nvSpPr>
          <p:spPr>
            <a:xfrm>
              <a:off x="0" y="2798855"/>
              <a:ext cx="18341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Glyphosate</a:t>
              </a:r>
              <a:endParaRPr lang="en-US" sz="2800" dirty="0"/>
            </a:p>
          </p:txBody>
        </p:sp>
        <p:pic>
          <p:nvPicPr>
            <p:cNvPr id="19" name="Picture 18" descr="block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443" y="2870203"/>
              <a:ext cx="524932" cy="524932"/>
            </a:xfrm>
            <a:prstGeom prst="rect">
              <a:avLst/>
            </a:prstGeom>
          </p:spPr>
        </p:pic>
        <p:sp>
          <p:nvSpPr>
            <p:cNvPr id="23" name="Right Arrow 22"/>
            <p:cNvSpPr/>
            <p:nvPr/>
          </p:nvSpPr>
          <p:spPr>
            <a:xfrm>
              <a:off x="1800290" y="2870203"/>
              <a:ext cx="578287" cy="468805"/>
            </a:xfrm>
            <a:prstGeom prst="rightArrow">
              <a:avLst>
                <a:gd name="adj1" fmla="val 57692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4864100" y="2751496"/>
            <a:ext cx="3898900" cy="760157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charset="0"/>
              <a:buChar char="à"/>
            </a:pPr>
            <a:r>
              <a:rPr lang="en-US" sz="2800" dirty="0" smtClean="0">
                <a:sym typeface="Wingdings"/>
              </a:rPr>
              <a:t>Neurotransmitters, </a:t>
            </a:r>
          </a:p>
          <a:p>
            <a:r>
              <a:rPr lang="en-US" sz="2800" dirty="0" smtClean="0">
                <a:sym typeface="Wingdings"/>
              </a:rPr>
              <a:t>thyroid hormone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5756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Paper Showing Strong Correlations between Glyphosate Usage</a:t>
            </a:r>
            <a:br>
              <a:rPr lang="en-US" b="1" dirty="0" smtClean="0"/>
            </a:br>
            <a:r>
              <a:rPr lang="en-US" b="1" dirty="0" smtClean="0"/>
              <a:t> and Chronic Disease</a:t>
            </a:r>
            <a:endParaRPr lang="en-US" b="1" dirty="0"/>
          </a:p>
        </p:txBody>
      </p:sp>
      <p:pic>
        <p:nvPicPr>
          <p:cNvPr id="7" name="Picture 6" descr="Nancys_pap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200"/>
            <a:ext cx="9144000" cy="338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5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13588"/>
            <a:ext cx="8229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mtClean="0"/>
              <a:t>Environmental Medicine Training || Copyright © 2014 Progressive Medical Education. All Rights Reserved.</a:t>
            </a:r>
            <a:endParaRPr lang="en-US" dirty="0"/>
          </a:p>
        </p:txBody>
      </p:sp>
      <p:pic>
        <p:nvPicPr>
          <p:cNvPr id="5" name="Picture 4" descr="diabe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72" y="254005"/>
            <a:ext cx="4102144" cy="3132666"/>
          </a:xfrm>
          <a:prstGeom prst="rect">
            <a:avLst/>
          </a:prstGeom>
        </p:spPr>
      </p:pic>
      <p:pic>
        <p:nvPicPr>
          <p:cNvPr id="6" name="Picture 5" descr="bladder_canc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93" y="3738980"/>
            <a:ext cx="4300887" cy="2908467"/>
          </a:xfrm>
          <a:prstGeom prst="rect">
            <a:avLst/>
          </a:prstGeom>
        </p:spPr>
      </p:pic>
      <p:pic>
        <p:nvPicPr>
          <p:cNvPr id="7" name="Picture 6" descr="thyroid_canc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475"/>
            <a:ext cx="4412606" cy="3036196"/>
          </a:xfrm>
          <a:prstGeom prst="rect">
            <a:avLst/>
          </a:prstGeom>
        </p:spPr>
      </p:pic>
      <p:pic>
        <p:nvPicPr>
          <p:cNvPr id="8" name="Picture 7" descr="renal_disea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4" y="3722048"/>
            <a:ext cx="3955019" cy="29566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446" y="1606034"/>
            <a:ext cx="1573944" cy="369332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Thyroid cancer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1580634"/>
            <a:ext cx="1008810" cy="369332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84800" y="4742934"/>
            <a:ext cx="1694883" cy="646331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Urinary/bladder </a:t>
            </a:r>
          </a:p>
          <a:p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6300" y="4768502"/>
            <a:ext cx="1412090" cy="646331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End stage </a:t>
            </a:r>
          </a:p>
          <a:p>
            <a:r>
              <a:rPr lang="en-US" dirty="0" smtClean="0"/>
              <a:t>renal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0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13588"/>
            <a:ext cx="8229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mtClean="0"/>
              <a:t>Environmental Medicine Training || Copyright © 2014 Progressive Medical Education. All Rights Reserved.</a:t>
            </a:r>
            <a:endParaRPr lang="en-US" dirty="0"/>
          </a:p>
        </p:txBody>
      </p:sp>
      <p:pic>
        <p:nvPicPr>
          <p:cNvPr id="5" name="Picture 4" descr="diabe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36" y="254005"/>
            <a:ext cx="4102144" cy="3132666"/>
          </a:xfrm>
          <a:prstGeom prst="rect">
            <a:avLst/>
          </a:prstGeom>
        </p:spPr>
      </p:pic>
      <p:pic>
        <p:nvPicPr>
          <p:cNvPr id="6" name="Picture 5" descr="bladder_canc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93" y="3738980"/>
            <a:ext cx="4300887" cy="2908467"/>
          </a:xfrm>
          <a:prstGeom prst="rect">
            <a:avLst/>
          </a:prstGeom>
        </p:spPr>
      </p:pic>
      <p:pic>
        <p:nvPicPr>
          <p:cNvPr id="7" name="Picture 6" descr="thyroid_canc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475"/>
            <a:ext cx="4412606" cy="3036196"/>
          </a:xfrm>
          <a:prstGeom prst="rect">
            <a:avLst/>
          </a:prstGeom>
        </p:spPr>
      </p:pic>
      <p:pic>
        <p:nvPicPr>
          <p:cNvPr id="8" name="Picture 7" descr="renal_disea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4" y="3722048"/>
            <a:ext cx="3955019" cy="29566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446" y="1606034"/>
            <a:ext cx="1573944" cy="369332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Thyroid cancer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1580634"/>
            <a:ext cx="1008810" cy="369332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84800" y="4742934"/>
            <a:ext cx="1694883" cy="646331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Urinary/bladder </a:t>
            </a:r>
          </a:p>
          <a:p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6300" y="4768502"/>
            <a:ext cx="1412090" cy="646331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End stage </a:t>
            </a:r>
          </a:p>
          <a:p>
            <a:r>
              <a:rPr lang="en-US" dirty="0" smtClean="0"/>
              <a:t>renal disease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3028" y="2172231"/>
            <a:ext cx="6901491" cy="1957481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In 2015, WHO declared glyphosate            a “</a:t>
            </a:r>
            <a:r>
              <a:rPr lang="en-US" sz="3200" dirty="0"/>
              <a:t>p</a:t>
            </a:r>
            <a:r>
              <a:rPr lang="en-US" sz="3200" dirty="0" smtClean="0"/>
              <a:t>robable carcinogen”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805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Quote from the Conclusion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“Although </a:t>
            </a:r>
            <a:r>
              <a:rPr lang="en-US" dirty="0"/>
              <a:t>correlation does not necessarily mean causation, when correlation coefficients of over 0.95 (with </a:t>
            </a:r>
            <a:r>
              <a:rPr lang="en-US" i="1" dirty="0"/>
              <a:t>p</a:t>
            </a:r>
            <a:r>
              <a:rPr lang="en-US" dirty="0"/>
              <a:t>-value significance levels less than 0.00001) are calculated for a list of diseases that can be directly linked to glyphosate, via its known biological effects, it would be imprudent not to consider causation as a plausible explanation</a:t>
            </a:r>
            <a:r>
              <a:rPr lang="en-US" dirty="0" smtClean="0"/>
              <a:t>.”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267" y="5977467"/>
            <a:ext cx="6828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NL Swanson et al. Journal of Organic Systems 9(2), 2014, p. 32,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262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231" y="2293540"/>
            <a:ext cx="6575388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Glyphosate and 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Folic Acid Fortification</a:t>
            </a:r>
          </a:p>
        </p:txBody>
      </p:sp>
    </p:spTree>
    <p:extLst>
      <p:ext uri="{BB962C8B-B14F-4D97-AF65-F5344CB8AC3E}">
        <p14:creationId xmlns:p14="http://schemas.microsoft.com/office/powerpoint/2010/main" val="265002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Big Picture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33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Glyphosate disrupts </a:t>
            </a:r>
            <a:r>
              <a:rPr lang="en-US" dirty="0" err="1"/>
              <a:t>folate</a:t>
            </a:r>
            <a:r>
              <a:rPr lang="en-US" dirty="0"/>
              <a:t> synthesis by gut microbes (from </a:t>
            </a:r>
            <a:r>
              <a:rPr lang="en-US" dirty="0" err="1"/>
              <a:t>shikimate</a:t>
            </a:r>
            <a:r>
              <a:rPr lang="en-US" dirty="0"/>
              <a:t> pathway</a:t>
            </a:r>
            <a:r>
              <a:rPr lang="en-US" dirty="0" smtClean="0"/>
              <a:t>)</a:t>
            </a:r>
          </a:p>
          <a:p>
            <a:r>
              <a:rPr lang="en-US" dirty="0" smtClean="0"/>
              <a:t>U.S. mandated folic acid fortification in 1998, simultaneous with the widespread introduction of Roundup-Ready crops</a:t>
            </a:r>
          </a:p>
          <a:p>
            <a:r>
              <a:rPr lang="en-US" dirty="0" smtClean="0"/>
              <a:t>Folic acid is an oxidized, </a:t>
            </a:r>
            <a:r>
              <a:rPr lang="en-US" dirty="0" err="1" smtClean="0"/>
              <a:t>unmethylated</a:t>
            </a:r>
            <a:r>
              <a:rPr lang="en-US" dirty="0" smtClean="0"/>
              <a:t> form of methyl-</a:t>
            </a:r>
            <a:r>
              <a:rPr lang="en-US" dirty="0" err="1" smtClean="0"/>
              <a:t>tetrahydrofolate</a:t>
            </a:r>
            <a:r>
              <a:rPr lang="en-US" dirty="0" smtClean="0"/>
              <a:t> (5-MTHF)</a:t>
            </a:r>
          </a:p>
          <a:p>
            <a:pPr lvl="1"/>
            <a:r>
              <a:rPr lang="en-US" dirty="0" smtClean="0"/>
              <a:t>It costs the liver dearly to “fix” it</a:t>
            </a:r>
          </a:p>
          <a:p>
            <a:r>
              <a:rPr lang="en-US" dirty="0" smtClean="0"/>
              <a:t>Excess serum folic acid leads to cerebral </a:t>
            </a:r>
            <a:r>
              <a:rPr lang="en-US" dirty="0" err="1" smtClean="0"/>
              <a:t>folate</a:t>
            </a:r>
            <a:r>
              <a:rPr lang="en-US" dirty="0" smtClean="0"/>
              <a:t> deficiency due to folic acid binding to brain receptors</a:t>
            </a:r>
          </a:p>
          <a:p>
            <a:pPr lvl="1"/>
            <a:r>
              <a:rPr lang="en-US" dirty="0" smtClean="0"/>
              <a:t>This is a risk factor for autism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hylsulfonylmetha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00" y="1873250"/>
            <a:ext cx="2838450" cy="2838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Folate</a:t>
            </a:r>
            <a:r>
              <a:rPr lang="en-US" b="1" dirty="0" smtClean="0"/>
              <a:t> and Methylation Pathways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5875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Folate</a:t>
            </a:r>
            <a:r>
              <a:rPr lang="en-US" dirty="0"/>
              <a:t> donates a methyl group for numerous biochemical pathways</a:t>
            </a:r>
          </a:p>
          <a:p>
            <a:pPr lvl="1"/>
            <a:r>
              <a:rPr lang="en-US" dirty="0" smtClean="0"/>
              <a:t>Neurotransmitter </a:t>
            </a:r>
            <a:r>
              <a:rPr lang="en-US" dirty="0"/>
              <a:t>synthesis</a:t>
            </a:r>
          </a:p>
          <a:p>
            <a:pPr lvl="1"/>
            <a:r>
              <a:rPr lang="en-US" dirty="0"/>
              <a:t>DNA biosynthesis</a:t>
            </a:r>
          </a:p>
          <a:p>
            <a:pPr lvl="1"/>
            <a:r>
              <a:rPr lang="en-US" dirty="0"/>
              <a:t>Regulation of gene expression</a:t>
            </a:r>
          </a:p>
          <a:p>
            <a:pPr lvl="1"/>
            <a:r>
              <a:rPr lang="en-US" dirty="0"/>
              <a:t>Amino acid synthesis and metabolism</a:t>
            </a:r>
          </a:p>
          <a:p>
            <a:pPr lvl="1"/>
            <a:r>
              <a:rPr lang="en-US" dirty="0"/>
              <a:t>Myelin synthesis and </a:t>
            </a:r>
            <a:r>
              <a:rPr lang="en-US" dirty="0" smtClean="0"/>
              <a:t>repair</a:t>
            </a:r>
            <a:endParaRPr lang="en-US" dirty="0"/>
          </a:p>
          <a:p>
            <a:r>
              <a:rPr lang="en-US" dirty="0"/>
              <a:t>5-MTHF impacts mood and cognition via control of neurotransmitter synthesis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66815" y="3218934"/>
            <a:ext cx="912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methyl</a:t>
            </a:r>
            <a:endParaRPr lang="en-US" sz="2000" dirty="0"/>
          </a:p>
        </p:txBody>
      </p:sp>
      <p:sp>
        <p:nvSpPr>
          <p:cNvPr id="6" name="Freeform 5"/>
          <p:cNvSpPr/>
          <p:nvPr/>
        </p:nvSpPr>
        <p:spPr>
          <a:xfrm>
            <a:off x="8445500" y="3683000"/>
            <a:ext cx="535508" cy="586531"/>
          </a:xfrm>
          <a:custGeom>
            <a:avLst/>
            <a:gdLst>
              <a:gd name="connsiteX0" fmla="*/ 406400 w 535508"/>
              <a:gd name="connsiteY0" fmla="*/ 0 h 586531"/>
              <a:gd name="connsiteX1" fmla="*/ 495300 w 535508"/>
              <a:gd name="connsiteY1" fmla="*/ 266700 h 586531"/>
              <a:gd name="connsiteX2" fmla="*/ 495300 w 535508"/>
              <a:gd name="connsiteY2" fmla="*/ 584200 h 586531"/>
              <a:gd name="connsiteX3" fmla="*/ 0 w 535508"/>
              <a:gd name="connsiteY3" fmla="*/ 419100 h 58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508" h="586531">
                <a:moveTo>
                  <a:pt x="406400" y="0"/>
                </a:moveTo>
                <a:cubicBezTo>
                  <a:pt x="443441" y="84666"/>
                  <a:pt x="480483" y="169333"/>
                  <a:pt x="495300" y="266700"/>
                </a:cubicBezTo>
                <a:cubicBezTo>
                  <a:pt x="510117" y="364067"/>
                  <a:pt x="577850" y="558800"/>
                  <a:pt x="495300" y="584200"/>
                </a:cubicBezTo>
                <a:cubicBezTo>
                  <a:pt x="412750" y="609600"/>
                  <a:pt x="0" y="419100"/>
                  <a:pt x="0" y="419100"/>
                </a:cubicBezTo>
              </a:path>
            </a:pathLst>
          </a:custGeom>
          <a:ln w="381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70100" y="6211669"/>
            <a:ext cx="6590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AL Miller. Alternative </a:t>
            </a:r>
            <a:r>
              <a:rPr lang="en-US" sz="2000" dirty="0"/>
              <a:t>Medicine Review </a:t>
            </a:r>
            <a:r>
              <a:rPr lang="en-US" sz="2000" dirty="0" smtClean="0"/>
              <a:t>2008; 13(3): 216-226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203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027"/>
            <a:ext cx="8229600" cy="1143000"/>
          </a:xfrm>
        </p:spPr>
        <p:txBody>
          <a:bodyPr/>
          <a:lstStyle/>
          <a:p>
            <a:r>
              <a:rPr lang="en-US" b="1" dirty="0" smtClean="0"/>
              <a:t>A Bit of History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078973"/>
            <a:ext cx="8620867" cy="6018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Neural tube developmental defects like </a:t>
            </a:r>
            <a:r>
              <a:rPr lang="en-US" sz="2400" dirty="0" err="1"/>
              <a:t>s</a:t>
            </a:r>
            <a:r>
              <a:rPr lang="en-US" sz="2400" dirty="0" err="1" smtClean="0"/>
              <a:t>pina</a:t>
            </a:r>
            <a:r>
              <a:rPr lang="en-US" sz="2400" dirty="0" smtClean="0"/>
              <a:t> bifida and anencephaly (no brain) are due to a very rare but catastrophic developmental disorder linked to low </a:t>
            </a:r>
            <a:r>
              <a:rPr lang="en-US" sz="2400" dirty="0" err="1" smtClean="0"/>
              <a:t>folate</a:t>
            </a:r>
            <a:r>
              <a:rPr lang="en-US" sz="2400" dirty="0" smtClean="0"/>
              <a:t> during the first trimester of pregnancy</a:t>
            </a:r>
          </a:p>
          <a:p>
            <a:r>
              <a:rPr lang="en-US" sz="2400" dirty="0"/>
              <a:t>Excess retinoic acid expression </a:t>
            </a:r>
            <a:r>
              <a:rPr lang="en-US" sz="2400" dirty="0" smtClean="0"/>
              <a:t>during </a:t>
            </a:r>
            <a:r>
              <a:rPr lang="en-US" sz="2400" dirty="0"/>
              <a:t>development causes </a:t>
            </a:r>
            <a:r>
              <a:rPr lang="en-US" sz="2400" dirty="0" smtClean="0"/>
              <a:t>neural  tube </a:t>
            </a:r>
            <a:r>
              <a:rPr lang="en-US" sz="2400" dirty="0"/>
              <a:t>developmental defects</a:t>
            </a:r>
          </a:p>
          <a:p>
            <a:r>
              <a:rPr lang="en-US" sz="2400" dirty="0" smtClean="0"/>
              <a:t>The US first considered adding folic acid supplements to grains in 1996, and introduced the mandate in 1998</a:t>
            </a:r>
          </a:p>
          <a:p>
            <a:r>
              <a:rPr lang="en-US" sz="2400" dirty="0"/>
              <a:t>GMO “Roundup Ready” crops </a:t>
            </a:r>
            <a:r>
              <a:rPr lang="en-US" sz="2400" dirty="0" smtClean="0"/>
              <a:t>                                                           were </a:t>
            </a:r>
            <a:r>
              <a:rPr lang="en-US" sz="2400" dirty="0"/>
              <a:t>just beginning  </a:t>
            </a:r>
            <a:r>
              <a:rPr lang="en-US" sz="2400" dirty="0" smtClean="0"/>
              <a:t>to </a:t>
            </a:r>
            <a:r>
              <a:rPr lang="en-US" sz="2400" dirty="0"/>
              <a:t>be </a:t>
            </a:r>
            <a:r>
              <a:rPr lang="en-US" sz="2400" dirty="0" smtClean="0"/>
              <a:t>                                                                        introduced </a:t>
            </a:r>
            <a:r>
              <a:rPr lang="en-US" sz="2400" dirty="0"/>
              <a:t>in 1996 and had </a:t>
            </a:r>
            <a:r>
              <a:rPr lang="en-US" sz="2400" dirty="0" smtClean="0"/>
              <a:t>                                                                           obtained widespread </a:t>
            </a:r>
            <a:r>
              <a:rPr lang="en-US" sz="2400" dirty="0"/>
              <a:t>adoption </a:t>
            </a:r>
            <a:r>
              <a:rPr lang="en-US" sz="2400" dirty="0" smtClean="0"/>
              <a:t>                                                                                                    by 1998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endParaRPr lang="en-US" sz="2800" dirty="0"/>
          </a:p>
        </p:txBody>
      </p:sp>
      <p:pic>
        <p:nvPicPr>
          <p:cNvPr id="4" name="Picture 3" descr="neural_tu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90811"/>
            <a:ext cx="3539066" cy="23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0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Download these slides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1"/>
            <a:ext cx="8229600" cy="1308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http://</a:t>
            </a:r>
            <a:r>
              <a:rPr lang="en-US" sz="4000" dirty="0" err="1" smtClean="0"/>
              <a:t>people.csail.mit.edu</a:t>
            </a:r>
            <a:r>
              <a:rPr lang="en-US" sz="4000" dirty="0" smtClean="0"/>
              <a:t>/</a:t>
            </a:r>
            <a:r>
              <a:rPr lang="en-US" sz="4000" dirty="0" err="1" smtClean="0"/>
              <a:t>seneff</a:t>
            </a:r>
            <a:r>
              <a:rPr lang="en-US" sz="4000" dirty="0" smtClean="0"/>
              <a:t>/</a:t>
            </a:r>
            <a:r>
              <a:rPr lang="en-US" sz="4000" dirty="0" smtClean="0"/>
              <a:t>2018/SeneffJuly2018.pptx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0657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274638"/>
            <a:ext cx="8229600" cy="1503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Serum </a:t>
            </a:r>
            <a:r>
              <a:rPr lang="en-US" b="1" dirty="0" err="1" smtClean="0"/>
              <a:t>Folate</a:t>
            </a:r>
            <a:r>
              <a:rPr lang="en-US" b="1" dirty="0" smtClean="0"/>
              <a:t> Decreased in Women Aged 15-54 after Folic Acid Fortification was Introduced! 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850" y="3860800"/>
            <a:ext cx="4203700" cy="215900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smtClean="0"/>
              <a:t> Y</a:t>
            </a:r>
            <a:r>
              <a:rPr lang="is-IS" b="1" dirty="0" smtClean="0"/>
              <a:t>ears		Serum </a:t>
            </a:r>
            <a:r>
              <a:rPr lang="is-IS" b="1" dirty="0"/>
              <a:t>F</a:t>
            </a:r>
            <a:r>
              <a:rPr lang="is-IS" b="1" dirty="0" smtClean="0"/>
              <a:t>olate</a:t>
            </a:r>
          </a:p>
          <a:p>
            <a:pPr marL="0" indent="0">
              <a:buNone/>
            </a:pPr>
            <a:r>
              <a:rPr lang="is-IS" b="1" dirty="0"/>
              <a:t>	</a:t>
            </a:r>
            <a:r>
              <a:rPr lang="is-IS" b="1" dirty="0" smtClean="0"/>
              <a:t>			(Caucasians)</a:t>
            </a:r>
            <a:endParaRPr lang="is-IS" b="1" dirty="0"/>
          </a:p>
          <a:p>
            <a:pPr marL="0" indent="0">
              <a:buNone/>
            </a:pPr>
            <a:r>
              <a:rPr lang="is-IS" dirty="0" smtClean="0"/>
              <a:t>1999</a:t>
            </a:r>
            <a:r>
              <a:rPr lang="is-IS" dirty="0"/>
              <a:t>-2000 </a:t>
            </a:r>
            <a:r>
              <a:rPr lang="is-IS" dirty="0" smtClean="0"/>
              <a:t> 		13.4</a:t>
            </a:r>
            <a:endParaRPr lang="is-IS" dirty="0"/>
          </a:p>
          <a:p>
            <a:pPr marL="0" indent="0">
              <a:buNone/>
            </a:pPr>
            <a:r>
              <a:rPr lang="is-IS" dirty="0"/>
              <a:t>2001-2002  </a:t>
            </a:r>
            <a:r>
              <a:rPr lang="is-IS" dirty="0" smtClean="0"/>
              <a:t> 		12.1</a:t>
            </a:r>
            <a:endParaRPr lang="is-IS" dirty="0"/>
          </a:p>
          <a:p>
            <a:pPr marL="0" indent="0">
              <a:buNone/>
            </a:pPr>
            <a:r>
              <a:rPr lang="is-IS" dirty="0"/>
              <a:t>2003-2004  </a:t>
            </a:r>
            <a:r>
              <a:rPr lang="is-IS" dirty="0" smtClean="0"/>
              <a:t>		11.3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5001" y="2070901"/>
            <a:ext cx="7607299" cy="1942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Serum </a:t>
            </a:r>
            <a:r>
              <a:rPr lang="en-US" sz="2400" dirty="0" err="1" smtClean="0"/>
              <a:t>folate</a:t>
            </a:r>
            <a:r>
              <a:rPr lang="en-US" sz="2400" dirty="0" smtClean="0"/>
              <a:t> decreased in women of reproductive age among Caucasians, Blacks and Hispanics</a:t>
            </a:r>
          </a:p>
          <a:p>
            <a:r>
              <a:rPr lang="en-US" sz="2400" dirty="0" smtClean="0"/>
              <a:t>GMO Roundup-Ready crops were dramatically ramping up at the same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71" y="6362700"/>
            <a:ext cx="909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Centers for Disease Control and Prevention. MMWR </a:t>
            </a:r>
            <a:r>
              <a:rPr lang="en-US" dirty="0" err="1"/>
              <a:t>Morb</a:t>
            </a:r>
            <a:r>
              <a:rPr lang="en-US" dirty="0"/>
              <a:t> Mortal </a:t>
            </a:r>
            <a:r>
              <a:rPr lang="en-US" dirty="0" err="1"/>
              <a:t>Wkly</a:t>
            </a:r>
            <a:r>
              <a:rPr lang="en-US" dirty="0"/>
              <a:t> Rep 2007;55:1377-80.</a:t>
            </a:r>
          </a:p>
        </p:txBody>
      </p:sp>
    </p:spTree>
    <p:extLst>
      <p:ext uri="{BB962C8B-B14F-4D97-AF65-F5344CB8AC3E}">
        <p14:creationId xmlns:p14="http://schemas.microsoft.com/office/powerpoint/2010/main" val="133362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8755"/>
            <a:ext cx="8229600" cy="1143000"/>
          </a:xfrm>
        </p:spPr>
        <p:txBody>
          <a:bodyPr/>
          <a:lstStyle/>
          <a:p>
            <a:r>
              <a:rPr lang="en-US" b="1" dirty="0" smtClean="0"/>
              <a:t>Adoption of GM Crops in U.S.</a:t>
            </a:r>
            <a:endParaRPr lang="en-US" b="1" dirty="0"/>
          </a:p>
        </p:txBody>
      </p:sp>
      <p:pic>
        <p:nvPicPr>
          <p:cNvPr id="4" name="Content Placeholder 3" descr="GMO_U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32" r="-22732"/>
          <a:stretch>
            <a:fillRect/>
          </a:stretch>
        </p:blipFill>
        <p:spPr>
          <a:xfrm>
            <a:off x="-130947" y="880540"/>
            <a:ext cx="9630547" cy="5296430"/>
          </a:xfrm>
        </p:spPr>
      </p:pic>
      <p:sp>
        <p:nvSpPr>
          <p:cNvPr id="5" name="TextBox 4"/>
          <p:cNvSpPr txBox="1"/>
          <p:nvPr/>
        </p:nvSpPr>
        <p:spPr>
          <a:xfrm>
            <a:off x="3945467" y="6314031"/>
            <a:ext cx="3937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HT = herbicide (glyphosate) tolerant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81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Glyphosate and </a:t>
            </a:r>
            <a:r>
              <a:rPr lang="en-US" b="1" dirty="0" err="1" smtClean="0"/>
              <a:t>Superweeds</a:t>
            </a:r>
            <a:r>
              <a:rPr lang="en-US" b="1" dirty="0" smtClean="0"/>
              <a:t>: U.S.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glyphosate_and_superweed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86" r="-1768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090122" y="6458786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http://</a:t>
            </a:r>
            <a:r>
              <a:rPr lang="en-US" dirty="0" err="1"/>
              <a:t>sustainablepulse.com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-content/uploads/GMO-</a:t>
            </a:r>
            <a:r>
              <a:rPr lang="en-US" dirty="0" err="1"/>
              <a:t>health.pdf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07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Gut Microbes Provide </a:t>
            </a:r>
            <a:r>
              <a:rPr lang="en-US" b="1" dirty="0" err="1" smtClean="0"/>
              <a:t>Folate</a:t>
            </a:r>
            <a:r>
              <a:rPr lang="en-US" b="1" dirty="0" smtClean="0"/>
              <a:t> to Host!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20801"/>
            <a:ext cx="8415867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“In </a:t>
            </a:r>
            <a:r>
              <a:rPr lang="en-US" dirty="0"/>
              <a:t>conclusion, the findings from this study suggest that the quantity of </a:t>
            </a:r>
            <a:r>
              <a:rPr lang="en-US" i="1" dirty="0" err="1"/>
              <a:t>microbially</a:t>
            </a:r>
            <a:r>
              <a:rPr lang="en-US" i="1" dirty="0"/>
              <a:t> synthesized </a:t>
            </a:r>
            <a:r>
              <a:rPr lang="en-US" i="1" dirty="0" err="1"/>
              <a:t>folate</a:t>
            </a:r>
            <a:r>
              <a:rPr lang="en-US" i="1" dirty="0"/>
              <a:t> </a:t>
            </a:r>
            <a:r>
              <a:rPr lang="en-US" dirty="0"/>
              <a:t>in the large intestine of human infants is sufficiently large to potentially affect the </a:t>
            </a:r>
            <a:r>
              <a:rPr lang="en-US" dirty="0" err="1"/>
              <a:t>folate</a:t>
            </a:r>
            <a:r>
              <a:rPr lang="en-US" dirty="0"/>
              <a:t> status of the host</a:t>
            </a:r>
            <a:r>
              <a:rPr lang="en-US" dirty="0" smtClean="0"/>
              <a:t>.“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231467"/>
            <a:ext cx="515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</a:rPr>
              <a:t>*</a:t>
            </a:r>
            <a:r>
              <a:rPr lang="da-DK" sz="2000" dirty="0"/>
              <a:t>TH Kim et al., J </a:t>
            </a:r>
            <a:r>
              <a:rPr lang="da-DK" sz="2000" dirty="0" err="1"/>
              <a:t>Nutr</a:t>
            </a:r>
            <a:r>
              <a:rPr lang="da-DK" sz="2000" dirty="0"/>
              <a:t>. 2004 Jun;134(6):1389-94.</a:t>
            </a:r>
            <a:endParaRPr lang="en-US" sz="2000" dirty="0"/>
          </a:p>
        </p:txBody>
      </p:sp>
      <p:pic>
        <p:nvPicPr>
          <p:cNvPr id="5" name="Picture 4" descr="gut_bacteri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44" y="3856567"/>
            <a:ext cx="47498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Gut Microbes Produce</a:t>
            </a:r>
            <a:br>
              <a:rPr lang="en-US" b="1" dirty="0" smtClean="0"/>
            </a:br>
            <a:r>
              <a:rPr lang="en-US" b="1" dirty="0" smtClean="0"/>
              <a:t> Bioavailable </a:t>
            </a:r>
            <a:r>
              <a:rPr lang="en-US" b="1" dirty="0" err="1" smtClean="0"/>
              <a:t>Folate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Strains of lactobacillus and </a:t>
            </a:r>
            <a:r>
              <a:rPr lang="en-US" dirty="0" err="1" smtClean="0"/>
              <a:t>bifidobacteria</a:t>
            </a:r>
            <a:r>
              <a:rPr lang="en-US" dirty="0" smtClean="0"/>
              <a:t> were shown to synthesize </a:t>
            </a:r>
            <a:r>
              <a:rPr lang="en-US" dirty="0" err="1" smtClean="0"/>
              <a:t>folate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Both of these are especially susceptible to glyphosate toxicity</a:t>
            </a:r>
          </a:p>
          <a:p>
            <a:r>
              <a:rPr lang="en-US" dirty="0"/>
              <a:t>"Rats fed a probiotic formulation of </a:t>
            </a:r>
            <a:r>
              <a:rPr lang="en-US" dirty="0" err="1"/>
              <a:t>folate</a:t>
            </a:r>
            <a:r>
              <a:rPr lang="en-US" dirty="0"/>
              <a:t>-producing </a:t>
            </a:r>
            <a:r>
              <a:rPr lang="en-US" dirty="0" err="1"/>
              <a:t>bifidobacteria</a:t>
            </a:r>
            <a:r>
              <a:rPr lang="en-US" dirty="0"/>
              <a:t> exhibited increased plasma </a:t>
            </a:r>
            <a:r>
              <a:rPr lang="en-US" dirty="0" err="1"/>
              <a:t>folate</a:t>
            </a:r>
            <a:r>
              <a:rPr lang="en-US" dirty="0"/>
              <a:t> level, confirming that the vitamin is produced in vivo and absorbed"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1867" y="6400800"/>
            <a:ext cx="461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*</a:t>
            </a:r>
            <a:r>
              <a:rPr lang="fr-FR" sz="2000" dirty="0"/>
              <a:t>M Rossi et al., </a:t>
            </a:r>
            <a:r>
              <a:rPr lang="fr-FR" sz="2000" dirty="0" err="1"/>
              <a:t>Nutrients</a:t>
            </a:r>
            <a:r>
              <a:rPr lang="fr-FR" sz="2000" dirty="0"/>
              <a:t> 2011, 3, 118-134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04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Gut Microbes Produce</a:t>
            </a:r>
            <a:br>
              <a:rPr lang="en-US" b="1" dirty="0" smtClean="0"/>
            </a:br>
            <a:r>
              <a:rPr lang="en-US" b="1" dirty="0" smtClean="0"/>
              <a:t> Bioavailable </a:t>
            </a:r>
            <a:r>
              <a:rPr lang="en-US" b="1" dirty="0" err="1" smtClean="0"/>
              <a:t>Folate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Strains of lactobacillus and </a:t>
            </a:r>
            <a:r>
              <a:rPr lang="en-US" dirty="0" err="1" smtClean="0"/>
              <a:t>bifidobacteria</a:t>
            </a:r>
            <a:r>
              <a:rPr lang="en-US" dirty="0" smtClean="0"/>
              <a:t> were shown to synthesize </a:t>
            </a:r>
            <a:r>
              <a:rPr lang="en-US" dirty="0" err="1" smtClean="0"/>
              <a:t>folate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Both of these are especially susceptible to glyphosate toxicity</a:t>
            </a:r>
          </a:p>
          <a:p>
            <a:r>
              <a:rPr lang="en-US" dirty="0"/>
              <a:t>"Rats fed a probiotic formulation of </a:t>
            </a:r>
            <a:r>
              <a:rPr lang="en-US" dirty="0" err="1"/>
              <a:t>folate</a:t>
            </a:r>
            <a:r>
              <a:rPr lang="en-US" dirty="0"/>
              <a:t>-producing </a:t>
            </a:r>
            <a:r>
              <a:rPr lang="en-US" dirty="0" err="1"/>
              <a:t>bifidobacteria</a:t>
            </a:r>
            <a:r>
              <a:rPr lang="en-US" dirty="0"/>
              <a:t> exhibited increased plasma </a:t>
            </a:r>
            <a:r>
              <a:rPr lang="en-US" dirty="0" err="1"/>
              <a:t>folate</a:t>
            </a:r>
            <a:r>
              <a:rPr lang="en-US" dirty="0"/>
              <a:t> level, confirming that the vitamin is produced in vivo and absorbed"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1867" y="6400800"/>
            <a:ext cx="461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*</a:t>
            </a:r>
            <a:r>
              <a:rPr lang="fr-FR" sz="2000" dirty="0"/>
              <a:t>M Rossi et al., </a:t>
            </a:r>
            <a:r>
              <a:rPr lang="fr-FR" sz="2000" dirty="0" err="1"/>
              <a:t>Nutrients</a:t>
            </a:r>
            <a:r>
              <a:rPr lang="fr-FR" sz="2000" dirty="0"/>
              <a:t> 2011, 3, 118-134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22637" y="1929876"/>
            <a:ext cx="7289430" cy="3108544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Glyphosate disrupts the </a:t>
            </a:r>
            <a:r>
              <a:rPr lang="en-US" sz="2800" dirty="0" err="1" smtClean="0"/>
              <a:t>shikimate</a:t>
            </a:r>
            <a:r>
              <a:rPr lang="en-US" sz="2800" dirty="0" smtClean="0"/>
              <a:t> pathway        in gut microbes.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/>
              <a:t>Folate</a:t>
            </a:r>
            <a:r>
              <a:rPr lang="en-US" sz="2800" dirty="0" smtClean="0"/>
              <a:t>, produced by gut microbes, depends on the </a:t>
            </a:r>
            <a:r>
              <a:rPr lang="en-US" sz="2800" dirty="0" err="1" smtClean="0"/>
              <a:t>shikimate</a:t>
            </a:r>
            <a:r>
              <a:rPr lang="en-US" sz="2800" dirty="0" smtClean="0"/>
              <a:t> pathway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459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US Aggressive Campaign: </a:t>
            </a:r>
            <a:br>
              <a:rPr lang="en-US" b="1" dirty="0" smtClean="0"/>
            </a:br>
            <a:r>
              <a:rPr lang="en-US" b="1" dirty="0" smtClean="0"/>
              <a:t>A Down Side to Folic Acid?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1462088"/>
            <a:ext cx="48133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addition to fortification, US FDA recommends folic acid (FA) supplements for women of childbearing age</a:t>
            </a:r>
          </a:p>
          <a:p>
            <a:r>
              <a:rPr lang="en-US" dirty="0" smtClean="0"/>
              <a:t>However, excessive </a:t>
            </a:r>
            <a:r>
              <a:rPr lang="en-US" dirty="0"/>
              <a:t>FA </a:t>
            </a:r>
            <a:r>
              <a:rPr lang="en-US" dirty="0" smtClean="0"/>
              <a:t>supplementation has been linked </a:t>
            </a:r>
            <a:r>
              <a:rPr lang="en-US" dirty="0"/>
              <a:t>with increased incidences of </a:t>
            </a:r>
            <a:r>
              <a:rPr lang="en-US" dirty="0" smtClean="0"/>
              <a:t>asthma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/>
              <a:t> </a:t>
            </a:r>
            <a:r>
              <a:rPr lang="en-US" dirty="0" smtClean="0"/>
              <a:t>and autism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  <a:r>
              <a:rPr lang="en-US" dirty="0" smtClean="0"/>
              <a:t> among </a:t>
            </a:r>
            <a:r>
              <a:rPr lang="en-US" dirty="0"/>
              <a:t>children.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9038" y="5925963"/>
            <a:ext cx="7008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MB </a:t>
            </a:r>
            <a:r>
              <a:rPr lang="en-US" sz="2400" dirty="0" err="1"/>
              <a:t>Bekkers</a:t>
            </a:r>
            <a:r>
              <a:rPr lang="en-US" sz="2400" dirty="0"/>
              <a:t> et al. </a:t>
            </a:r>
            <a:r>
              <a:rPr lang="en-US" sz="2400" dirty="0" err="1"/>
              <a:t>Eur</a:t>
            </a:r>
            <a:r>
              <a:rPr lang="en-US" sz="2400" dirty="0"/>
              <a:t> </a:t>
            </a:r>
            <a:r>
              <a:rPr lang="en-US" sz="2400" dirty="0" err="1"/>
              <a:t>Respir</a:t>
            </a:r>
            <a:r>
              <a:rPr lang="en-US" sz="2400" dirty="0"/>
              <a:t> J 2012;39(6):1468–1474.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**</a:t>
            </a:r>
            <a:r>
              <a:rPr lang="en-US" sz="2400" dirty="0"/>
              <a:t>CM Beard et al, Med Hypotheses 2011;77(1):15–17.</a:t>
            </a:r>
          </a:p>
        </p:txBody>
      </p:sp>
      <p:pic>
        <p:nvPicPr>
          <p:cNvPr id="5" name="Picture 4" descr="folic_ac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37" y="1812925"/>
            <a:ext cx="3463925" cy="20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2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1810285"/>
            <a:ext cx="3530600" cy="229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6267" y="169333"/>
            <a:ext cx="9330267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“High </a:t>
            </a:r>
            <a:r>
              <a:rPr lang="en-US" sz="3200" b="1" dirty="0"/>
              <a:t>folic acid consumption leads to pseudo-MTHFR deficiency, altered lipid metabolism</a:t>
            </a:r>
            <a:r>
              <a:rPr lang="en-US" sz="3200" b="1" dirty="0" smtClean="0"/>
              <a:t>,</a:t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r>
              <a:rPr lang="en-US" sz="3200" b="1" dirty="0"/>
              <a:t>and liver injury in </a:t>
            </a:r>
            <a:r>
              <a:rPr lang="en-US" sz="3200" b="1" dirty="0" smtClean="0"/>
              <a:t>mice”</a:t>
            </a:r>
            <a:r>
              <a:rPr lang="en-US" sz="3200" b="1" dirty="0" smtClean="0">
                <a:solidFill>
                  <a:srgbClr val="FF0000"/>
                </a:solidFill>
              </a:rPr>
              <a:t>*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00200"/>
            <a:ext cx="5435601" cy="50715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Fed mice excessive amounts of folic acid</a:t>
            </a:r>
          </a:p>
          <a:p>
            <a:r>
              <a:rPr lang="en-US" i="1" dirty="0">
                <a:solidFill>
                  <a:srgbClr val="FF0000"/>
                </a:solidFill>
              </a:rPr>
              <a:t>Reduced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methylation capacity in liver</a:t>
            </a:r>
          </a:p>
          <a:p>
            <a:r>
              <a:rPr lang="en-US" dirty="0"/>
              <a:t>CYP7A1 level was dramatically reduced. </a:t>
            </a:r>
            <a:r>
              <a:rPr lang="en-US" dirty="0" smtClean="0"/>
              <a:t>      (</a:t>
            </a:r>
            <a:r>
              <a:rPr lang="en-US" dirty="0"/>
              <a:t>rate limiting enzyme in </a:t>
            </a:r>
            <a:r>
              <a:rPr lang="en-US" dirty="0" smtClean="0"/>
              <a:t>    bile </a:t>
            </a:r>
            <a:r>
              <a:rPr lang="en-US" dirty="0"/>
              <a:t>acid synthesis)</a:t>
            </a:r>
          </a:p>
          <a:p>
            <a:r>
              <a:rPr lang="en-US" dirty="0"/>
              <a:t>Caused liver damage and fatty liver </a:t>
            </a:r>
            <a:r>
              <a:rPr lang="en-US" dirty="0" smtClean="0"/>
              <a:t>disease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0132" y="6417734"/>
            <a:ext cx="6383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*</a:t>
            </a:r>
            <a:r>
              <a:rPr lang="pt-BR" sz="2000" dirty="0"/>
              <a:t>KE </a:t>
            </a:r>
            <a:r>
              <a:rPr lang="pt-BR" sz="2000" dirty="0" err="1"/>
              <a:t>Christensen</a:t>
            </a:r>
            <a:r>
              <a:rPr lang="pt-BR" sz="2000" dirty="0"/>
              <a:t> e tal., </a:t>
            </a:r>
            <a:r>
              <a:rPr lang="pt-BR" sz="2000" dirty="0" err="1"/>
              <a:t>Am</a:t>
            </a:r>
            <a:r>
              <a:rPr lang="pt-BR" sz="2000" dirty="0"/>
              <a:t> J </a:t>
            </a:r>
            <a:r>
              <a:rPr lang="pt-BR" sz="2000" dirty="0" err="1"/>
              <a:t>Clin</a:t>
            </a:r>
            <a:r>
              <a:rPr lang="pt-BR" sz="2000" dirty="0"/>
              <a:t> </a:t>
            </a:r>
            <a:r>
              <a:rPr lang="pt-BR" sz="2000" dirty="0" err="1"/>
              <a:t>Nutr</a:t>
            </a:r>
            <a:r>
              <a:rPr lang="pt-BR" sz="2000" dirty="0"/>
              <a:t> 2015;101:646–58.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8533" y="4108985"/>
            <a:ext cx="3674533" cy="2156347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Works synergistically with glyphosate to disrupt bile flow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599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“Contrary </a:t>
            </a:r>
            <a:r>
              <a:rPr lang="en-US" dirty="0"/>
              <a:t>to expectations, </a:t>
            </a:r>
            <a:r>
              <a:rPr lang="en-US" dirty="0" smtClean="0"/>
              <a:t>                                                         we </a:t>
            </a:r>
            <a:r>
              <a:rPr lang="en-US" dirty="0"/>
              <a:t>find that three </a:t>
            </a:r>
            <a:r>
              <a:rPr lang="en-US" dirty="0" smtClean="0"/>
              <a:t>genetic                           </a:t>
            </a:r>
            <a:r>
              <a:rPr lang="en-US" dirty="0"/>
              <a:t>mutants respond </a:t>
            </a:r>
            <a:r>
              <a:rPr lang="en-US" dirty="0" smtClean="0"/>
              <a:t>adversely                                         </a:t>
            </a:r>
            <a:r>
              <a:rPr lang="en-US" dirty="0"/>
              <a:t>to FA </a:t>
            </a:r>
            <a:r>
              <a:rPr lang="en-US" dirty="0" smtClean="0"/>
              <a:t>[folic acid] supplementation </a:t>
            </a:r>
            <a:r>
              <a:rPr lang="en-US" dirty="0"/>
              <a:t>with increased incidence of </a:t>
            </a:r>
            <a:r>
              <a:rPr lang="en-US" dirty="0" smtClean="0"/>
              <a:t>NTDs [neural tube defects] </a:t>
            </a:r>
            <a:r>
              <a:rPr lang="en-US" dirty="0"/>
              <a:t>in homozygous mutants, occurrence of NTDs in heterozygous embryos and embryonic lethality prior to NT closure</a:t>
            </a:r>
            <a:r>
              <a:rPr lang="en-US" dirty="0" smtClean="0"/>
              <a:t>.”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mic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231900"/>
            <a:ext cx="3848100" cy="2164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Assessment of Folic Acid Supplementation in Mice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3500" y="6223000"/>
            <a:ext cx="681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A </a:t>
            </a:r>
            <a:r>
              <a:rPr lang="en-US" dirty="0" err="1"/>
              <a:t>Marean</a:t>
            </a:r>
            <a:r>
              <a:rPr lang="en-US" dirty="0"/>
              <a:t> et al., Human Molecular Genetics 2011; 20(18): 3678-3683.</a:t>
            </a:r>
          </a:p>
        </p:txBody>
      </p:sp>
    </p:spTree>
    <p:extLst>
      <p:ext uri="{BB962C8B-B14F-4D97-AF65-F5344CB8AC3E}">
        <p14:creationId xmlns:p14="http://schemas.microsoft.com/office/powerpoint/2010/main" val="137198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Folic Acid Supplements in Late Pregnancy increase Risk to Asthma in Children 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Prospective cohort of Australian families</a:t>
            </a:r>
          </a:p>
          <a:p>
            <a:r>
              <a:rPr lang="en-US" dirty="0" smtClean="0"/>
              <a:t>Folic acid supplements in late pregnancy increases risk of asthma in children at 3.5 and 5.5 years </a:t>
            </a:r>
          </a:p>
          <a:p>
            <a:r>
              <a:rPr lang="en-US" dirty="0" smtClean="0"/>
              <a:t>Supports possible role of </a:t>
            </a:r>
            <a:r>
              <a:rPr lang="en-US" dirty="0" err="1" smtClean="0"/>
              <a:t>folate</a:t>
            </a:r>
            <a:r>
              <a:rPr lang="en-US" dirty="0" smtClean="0"/>
              <a:t>-impaired methylation in altering fetal immune phenotype towards Th2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3793" y="6466232"/>
            <a:ext cx="7317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MJ </a:t>
            </a:r>
            <a:r>
              <a:rPr lang="en-US" dirty="0" err="1" smtClean="0"/>
              <a:t>Whitrow</a:t>
            </a:r>
            <a:r>
              <a:rPr lang="en-US" dirty="0" smtClean="0"/>
              <a:t> et al., </a:t>
            </a:r>
            <a:r>
              <a:rPr lang="en-US" dirty="0"/>
              <a:t>American Journal of </a:t>
            </a:r>
            <a:r>
              <a:rPr lang="en-US" dirty="0" smtClean="0"/>
              <a:t>Epidemiology </a:t>
            </a:r>
            <a:r>
              <a:rPr lang="en-US" dirty="0"/>
              <a:t>2009;170:1486–</a:t>
            </a:r>
            <a:r>
              <a:rPr lang="en-US" dirty="0" smtClean="0"/>
              <a:t>1493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8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72500" cy="51181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</a:t>
            </a:r>
          </a:p>
          <a:p>
            <a:r>
              <a:rPr lang="en-US" dirty="0"/>
              <a:t>Glyphosate and Folic Acid </a:t>
            </a:r>
            <a:r>
              <a:rPr lang="en-US" dirty="0" smtClean="0"/>
              <a:t>Fortification</a:t>
            </a:r>
          </a:p>
          <a:p>
            <a:r>
              <a:rPr lang="en-US" dirty="0" smtClean="0"/>
              <a:t>Cholesterol Sulfate and </a:t>
            </a:r>
            <a:r>
              <a:rPr lang="en-US" dirty="0" err="1" smtClean="0"/>
              <a:t>Heparan</a:t>
            </a:r>
            <a:r>
              <a:rPr lang="en-US" dirty="0" smtClean="0"/>
              <a:t> Sulfate</a:t>
            </a:r>
          </a:p>
          <a:p>
            <a:r>
              <a:rPr lang="en-US" dirty="0" smtClean="0"/>
              <a:t>Methylation and </a:t>
            </a:r>
            <a:r>
              <a:rPr lang="en-US" dirty="0" err="1" smtClean="0"/>
              <a:t>Transsulfuration</a:t>
            </a:r>
            <a:r>
              <a:rPr lang="en-US" dirty="0" smtClean="0"/>
              <a:t> Pathways</a:t>
            </a:r>
          </a:p>
          <a:p>
            <a:r>
              <a:rPr lang="en-US" dirty="0" smtClean="0"/>
              <a:t>Glyphosate Displacing Glycine during Protein Synthesis</a:t>
            </a:r>
          </a:p>
          <a:p>
            <a:r>
              <a:rPr lang="en-US" dirty="0" smtClean="0"/>
              <a:t>How Glyphosate Disrupts Methylation and </a:t>
            </a:r>
            <a:r>
              <a:rPr lang="en-US" dirty="0" err="1" smtClean="0"/>
              <a:t>Sulfation</a:t>
            </a:r>
            <a:endParaRPr lang="en-US" dirty="0" smtClean="0"/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6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Folic Acid and Autism Risk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Effects of ubiquitous synthetic supplementation of vitamins is unpredictable</a:t>
            </a:r>
          </a:p>
          <a:p>
            <a:pPr lvl="1"/>
            <a:r>
              <a:rPr lang="en-US" sz="2400" dirty="0" smtClean="0"/>
              <a:t>Blanket approach may harm those with specific gene variants</a:t>
            </a:r>
          </a:p>
          <a:p>
            <a:r>
              <a:rPr lang="en-US" sz="2800" dirty="0"/>
              <a:t>Folic acid supplementation during gestation is associated with an increased risk for autism. </a:t>
            </a:r>
          </a:p>
          <a:p>
            <a:r>
              <a:rPr lang="en-US" sz="2800" dirty="0"/>
              <a:t>U</a:t>
            </a:r>
            <a:r>
              <a:rPr lang="en-US" sz="2800" dirty="0" smtClean="0"/>
              <a:t>nexpected </a:t>
            </a:r>
            <a:r>
              <a:rPr lang="en-US" sz="2800" dirty="0"/>
              <a:t>increases in asthma and breathing problems associated with folic acid use </a:t>
            </a:r>
            <a:endParaRPr lang="en-US" sz="2800" dirty="0" smtClean="0"/>
          </a:p>
          <a:p>
            <a:r>
              <a:rPr lang="en-US" sz="2800" dirty="0" smtClean="0"/>
              <a:t>Excess methylation during </a:t>
            </a:r>
            <a:r>
              <a:rPr lang="en-US" sz="2800" dirty="0"/>
              <a:t>gestation </a:t>
            </a:r>
            <a:r>
              <a:rPr lang="en-US" sz="2800" dirty="0" smtClean="0"/>
              <a:t>leads </a:t>
            </a:r>
            <a:r>
              <a:rPr lang="en-US" sz="2800" dirty="0"/>
              <a:t>to </a:t>
            </a:r>
            <a:r>
              <a:rPr lang="en-US" sz="2800" dirty="0" smtClean="0"/>
              <a:t> epigenetic changes? </a:t>
            </a:r>
          </a:p>
          <a:p>
            <a:r>
              <a:rPr lang="en-US" sz="2800" dirty="0" smtClean="0"/>
              <a:t>Folic acid supplements during gestation linked to premature birth and low birth weight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98824" y="6449216"/>
            <a:ext cx="83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MC </a:t>
            </a:r>
            <a:r>
              <a:rPr lang="en-US" sz="2000" dirty="0" err="1"/>
              <a:t>DeSoto</a:t>
            </a:r>
            <a:r>
              <a:rPr lang="en-US" sz="2000" dirty="0"/>
              <a:t> and RT </a:t>
            </a:r>
            <a:r>
              <a:rPr lang="en-US" sz="2000" dirty="0" err="1"/>
              <a:t>Hitlan</a:t>
            </a:r>
            <a:r>
              <a:rPr lang="en-US" sz="2000" dirty="0"/>
              <a:t>, Journal of Pediatric Biochemistry 2 (2012) 251–261</a:t>
            </a:r>
          </a:p>
        </p:txBody>
      </p:sp>
    </p:spTree>
    <p:extLst>
      <p:ext uri="{BB962C8B-B14F-4D97-AF65-F5344CB8AC3E}">
        <p14:creationId xmlns:p14="http://schemas.microsoft.com/office/powerpoint/2010/main" val="239768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133"/>
            <a:ext cx="7874000" cy="1951567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“Cerebral </a:t>
            </a:r>
            <a:r>
              <a:rPr lang="en-US" sz="3600" b="1" dirty="0" err="1"/>
              <a:t>folate</a:t>
            </a:r>
            <a:r>
              <a:rPr lang="en-US" sz="3600" b="1" dirty="0"/>
              <a:t> deficiency with developmental delay, autism, and response to </a:t>
            </a:r>
            <a:r>
              <a:rPr lang="en-US" sz="3600" b="1" dirty="0" err="1"/>
              <a:t>folinic</a:t>
            </a:r>
            <a:r>
              <a:rPr lang="en-US" sz="3600" b="1" dirty="0"/>
              <a:t> </a:t>
            </a:r>
            <a:r>
              <a:rPr lang="en-US" sz="3600" b="1" dirty="0" smtClean="0"/>
              <a:t>acid”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353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Fol</a:t>
            </a:r>
            <a:r>
              <a:rPr lang="en-US" i="1" dirty="0" err="1" smtClean="0">
                <a:solidFill>
                  <a:srgbClr val="FF0000"/>
                </a:solidFill>
              </a:rPr>
              <a:t>in</a:t>
            </a:r>
            <a:r>
              <a:rPr lang="en-US" dirty="0" err="1" smtClean="0"/>
              <a:t>ic</a:t>
            </a:r>
            <a:r>
              <a:rPr lang="en-US" dirty="0" smtClean="0"/>
              <a:t> acid is a form of TETRAHYDRO-</a:t>
            </a:r>
            <a:r>
              <a:rPr lang="en-US" dirty="0" err="1" smtClean="0"/>
              <a:t>folate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6364830"/>
            <a:ext cx="737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*</a:t>
            </a:r>
            <a:r>
              <a:rPr lang="en-US" sz="2000" i="1" dirty="0" smtClean="0"/>
              <a:t> P </a:t>
            </a:r>
            <a:r>
              <a:rPr lang="en-US" sz="2000" i="1" dirty="0" err="1" smtClean="0"/>
              <a:t>Moretti</a:t>
            </a:r>
            <a:r>
              <a:rPr lang="en-US" sz="2000" i="1" dirty="0" smtClean="0"/>
              <a:t> et al., Neurology </a:t>
            </a:r>
            <a:r>
              <a:rPr lang="en-US" sz="2000" i="1" dirty="0"/>
              <a:t>March 22, 2005 vol. 64 no. 6 1088-1090 </a:t>
            </a:r>
            <a:endParaRPr lang="en-US" sz="2000" dirty="0"/>
          </a:p>
        </p:txBody>
      </p:sp>
      <p:pic>
        <p:nvPicPr>
          <p:cNvPr id="5" name="Picture 4" descr="Tetrahydrofolic_acid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44" y="2705100"/>
            <a:ext cx="7144221" cy="30353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13750" y="3846481"/>
            <a:ext cx="4746365" cy="1918014"/>
            <a:chOff x="1813750" y="3846481"/>
            <a:chExt cx="4746365" cy="1918014"/>
          </a:xfrm>
        </p:grpSpPr>
        <p:sp>
          <p:nvSpPr>
            <p:cNvPr id="6" name="Freeform 5"/>
            <p:cNvSpPr/>
            <p:nvPr/>
          </p:nvSpPr>
          <p:spPr>
            <a:xfrm>
              <a:off x="1813750" y="5198535"/>
              <a:ext cx="706606" cy="565960"/>
            </a:xfrm>
            <a:custGeom>
              <a:avLst/>
              <a:gdLst>
                <a:gd name="connsiteX0" fmla="*/ 235185 w 706606"/>
                <a:gd name="connsiteY0" fmla="*/ 0 h 565960"/>
                <a:gd name="connsiteX1" fmla="*/ 15051 w 706606"/>
                <a:gd name="connsiteY1" fmla="*/ 372533 h 565960"/>
                <a:gd name="connsiteX2" fmla="*/ 607718 w 706606"/>
                <a:gd name="connsiteY2" fmla="*/ 558800 h 565960"/>
                <a:gd name="connsiteX3" fmla="*/ 675451 w 706606"/>
                <a:gd name="connsiteY3" fmla="*/ 135466 h 565960"/>
                <a:gd name="connsiteX4" fmla="*/ 285985 w 706606"/>
                <a:gd name="connsiteY4" fmla="*/ 50800 h 5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606" h="565960">
                  <a:moveTo>
                    <a:pt x="235185" y="0"/>
                  </a:moveTo>
                  <a:cubicBezTo>
                    <a:pt x="94073" y="139700"/>
                    <a:pt x="-47038" y="279400"/>
                    <a:pt x="15051" y="372533"/>
                  </a:cubicBezTo>
                  <a:cubicBezTo>
                    <a:pt x="77140" y="465666"/>
                    <a:pt x="497651" y="598311"/>
                    <a:pt x="607718" y="558800"/>
                  </a:cubicBezTo>
                  <a:cubicBezTo>
                    <a:pt x="717785" y="519289"/>
                    <a:pt x="729073" y="220133"/>
                    <a:pt x="675451" y="135466"/>
                  </a:cubicBezTo>
                  <a:cubicBezTo>
                    <a:pt x="621829" y="50799"/>
                    <a:pt x="285985" y="50800"/>
                    <a:pt x="285985" y="50800"/>
                  </a:cubicBez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737773" y="5174440"/>
              <a:ext cx="706606" cy="565960"/>
            </a:xfrm>
            <a:custGeom>
              <a:avLst/>
              <a:gdLst>
                <a:gd name="connsiteX0" fmla="*/ 235185 w 706606"/>
                <a:gd name="connsiteY0" fmla="*/ 0 h 565960"/>
                <a:gd name="connsiteX1" fmla="*/ 15051 w 706606"/>
                <a:gd name="connsiteY1" fmla="*/ 372533 h 565960"/>
                <a:gd name="connsiteX2" fmla="*/ 607718 w 706606"/>
                <a:gd name="connsiteY2" fmla="*/ 558800 h 565960"/>
                <a:gd name="connsiteX3" fmla="*/ 675451 w 706606"/>
                <a:gd name="connsiteY3" fmla="*/ 135466 h 565960"/>
                <a:gd name="connsiteX4" fmla="*/ 285985 w 706606"/>
                <a:gd name="connsiteY4" fmla="*/ 50800 h 5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606" h="565960">
                  <a:moveTo>
                    <a:pt x="235185" y="0"/>
                  </a:moveTo>
                  <a:cubicBezTo>
                    <a:pt x="94073" y="139700"/>
                    <a:pt x="-47038" y="279400"/>
                    <a:pt x="15051" y="372533"/>
                  </a:cubicBezTo>
                  <a:cubicBezTo>
                    <a:pt x="77140" y="465666"/>
                    <a:pt x="497651" y="598311"/>
                    <a:pt x="607718" y="558800"/>
                  </a:cubicBezTo>
                  <a:cubicBezTo>
                    <a:pt x="717785" y="519289"/>
                    <a:pt x="729073" y="220133"/>
                    <a:pt x="675451" y="135466"/>
                  </a:cubicBezTo>
                  <a:cubicBezTo>
                    <a:pt x="621829" y="50799"/>
                    <a:pt x="285985" y="50800"/>
                    <a:pt x="285985" y="50800"/>
                  </a:cubicBez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838443" y="4506882"/>
              <a:ext cx="706606" cy="565960"/>
            </a:xfrm>
            <a:custGeom>
              <a:avLst/>
              <a:gdLst>
                <a:gd name="connsiteX0" fmla="*/ 235185 w 706606"/>
                <a:gd name="connsiteY0" fmla="*/ 0 h 565960"/>
                <a:gd name="connsiteX1" fmla="*/ 15051 w 706606"/>
                <a:gd name="connsiteY1" fmla="*/ 372533 h 565960"/>
                <a:gd name="connsiteX2" fmla="*/ 607718 w 706606"/>
                <a:gd name="connsiteY2" fmla="*/ 558800 h 565960"/>
                <a:gd name="connsiteX3" fmla="*/ 675451 w 706606"/>
                <a:gd name="connsiteY3" fmla="*/ 135466 h 565960"/>
                <a:gd name="connsiteX4" fmla="*/ 285985 w 706606"/>
                <a:gd name="connsiteY4" fmla="*/ 50800 h 5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606" h="565960">
                  <a:moveTo>
                    <a:pt x="235185" y="0"/>
                  </a:moveTo>
                  <a:cubicBezTo>
                    <a:pt x="94073" y="139700"/>
                    <a:pt x="-47038" y="279400"/>
                    <a:pt x="15051" y="372533"/>
                  </a:cubicBezTo>
                  <a:cubicBezTo>
                    <a:pt x="77140" y="465666"/>
                    <a:pt x="497651" y="598311"/>
                    <a:pt x="607718" y="558800"/>
                  </a:cubicBezTo>
                  <a:cubicBezTo>
                    <a:pt x="717785" y="519289"/>
                    <a:pt x="729073" y="220133"/>
                    <a:pt x="675451" y="135466"/>
                  </a:cubicBezTo>
                  <a:cubicBezTo>
                    <a:pt x="621829" y="50799"/>
                    <a:pt x="285985" y="50800"/>
                    <a:pt x="285985" y="50800"/>
                  </a:cubicBez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853509" y="3846481"/>
              <a:ext cx="706606" cy="565960"/>
            </a:xfrm>
            <a:custGeom>
              <a:avLst/>
              <a:gdLst>
                <a:gd name="connsiteX0" fmla="*/ 235185 w 706606"/>
                <a:gd name="connsiteY0" fmla="*/ 0 h 565960"/>
                <a:gd name="connsiteX1" fmla="*/ 15051 w 706606"/>
                <a:gd name="connsiteY1" fmla="*/ 372533 h 565960"/>
                <a:gd name="connsiteX2" fmla="*/ 607718 w 706606"/>
                <a:gd name="connsiteY2" fmla="*/ 558800 h 565960"/>
                <a:gd name="connsiteX3" fmla="*/ 675451 w 706606"/>
                <a:gd name="connsiteY3" fmla="*/ 135466 h 565960"/>
                <a:gd name="connsiteX4" fmla="*/ 285985 w 706606"/>
                <a:gd name="connsiteY4" fmla="*/ 50800 h 5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606" h="565960">
                  <a:moveTo>
                    <a:pt x="235185" y="0"/>
                  </a:moveTo>
                  <a:cubicBezTo>
                    <a:pt x="94073" y="139700"/>
                    <a:pt x="-47038" y="279400"/>
                    <a:pt x="15051" y="372533"/>
                  </a:cubicBezTo>
                  <a:cubicBezTo>
                    <a:pt x="77140" y="465666"/>
                    <a:pt x="497651" y="598311"/>
                    <a:pt x="607718" y="558800"/>
                  </a:cubicBezTo>
                  <a:cubicBezTo>
                    <a:pt x="717785" y="519289"/>
                    <a:pt x="729073" y="220133"/>
                    <a:pt x="675451" y="135466"/>
                  </a:cubicBezTo>
                  <a:cubicBezTo>
                    <a:pt x="621829" y="50799"/>
                    <a:pt x="285985" y="50800"/>
                    <a:pt x="285985" y="50800"/>
                  </a:cubicBez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043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133"/>
            <a:ext cx="7874000" cy="1951567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“Cerebral </a:t>
            </a:r>
            <a:r>
              <a:rPr lang="en-US" sz="3600" b="1" dirty="0" err="1"/>
              <a:t>folate</a:t>
            </a:r>
            <a:r>
              <a:rPr lang="en-US" sz="3600" b="1" dirty="0"/>
              <a:t> deficiency with developmental delay, autism, and response to </a:t>
            </a:r>
            <a:r>
              <a:rPr lang="en-US" sz="3600" b="1" dirty="0" err="1"/>
              <a:t>folinic</a:t>
            </a:r>
            <a:r>
              <a:rPr lang="en-US" sz="3600" b="1" dirty="0"/>
              <a:t> </a:t>
            </a:r>
            <a:r>
              <a:rPr lang="en-US" sz="3600" b="1" dirty="0" smtClean="0"/>
              <a:t>acid”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353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Fol</a:t>
            </a:r>
            <a:r>
              <a:rPr lang="en-US" i="1" dirty="0" err="1" smtClean="0">
                <a:solidFill>
                  <a:srgbClr val="FF0000"/>
                </a:solidFill>
              </a:rPr>
              <a:t>in</a:t>
            </a:r>
            <a:r>
              <a:rPr lang="en-US" dirty="0" err="1" smtClean="0"/>
              <a:t>ic</a:t>
            </a:r>
            <a:r>
              <a:rPr lang="en-US" dirty="0" smtClean="0"/>
              <a:t> acid is a form of TETRAHYDRO-</a:t>
            </a:r>
            <a:r>
              <a:rPr lang="en-US" dirty="0" err="1" smtClean="0"/>
              <a:t>folate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6364830"/>
            <a:ext cx="737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*</a:t>
            </a:r>
            <a:r>
              <a:rPr lang="en-US" sz="2000" i="1" dirty="0" smtClean="0"/>
              <a:t> P </a:t>
            </a:r>
            <a:r>
              <a:rPr lang="en-US" sz="2000" i="1" dirty="0" err="1" smtClean="0"/>
              <a:t>Moretti</a:t>
            </a:r>
            <a:r>
              <a:rPr lang="en-US" sz="2000" i="1" dirty="0" smtClean="0"/>
              <a:t> et al., Neurology </a:t>
            </a:r>
            <a:r>
              <a:rPr lang="en-US" sz="2000" i="1" dirty="0"/>
              <a:t>March 22, 2005 vol. 64 no. 6 1088-1090 </a:t>
            </a:r>
            <a:endParaRPr lang="en-US" sz="2000" dirty="0"/>
          </a:p>
        </p:txBody>
      </p:sp>
      <p:pic>
        <p:nvPicPr>
          <p:cNvPr id="5" name="Picture 4" descr="Tetrahydrofolic_acid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44" y="2705100"/>
            <a:ext cx="7144221" cy="30353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13750" y="3846481"/>
            <a:ext cx="4746365" cy="1918014"/>
            <a:chOff x="1813750" y="3846481"/>
            <a:chExt cx="4746365" cy="1918014"/>
          </a:xfrm>
        </p:grpSpPr>
        <p:sp>
          <p:nvSpPr>
            <p:cNvPr id="6" name="Freeform 5"/>
            <p:cNvSpPr/>
            <p:nvPr/>
          </p:nvSpPr>
          <p:spPr>
            <a:xfrm>
              <a:off x="1813750" y="5198535"/>
              <a:ext cx="706606" cy="565960"/>
            </a:xfrm>
            <a:custGeom>
              <a:avLst/>
              <a:gdLst>
                <a:gd name="connsiteX0" fmla="*/ 235185 w 706606"/>
                <a:gd name="connsiteY0" fmla="*/ 0 h 565960"/>
                <a:gd name="connsiteX1" fmla="*/ 15051 w 706606"/>
                <a:gd name="connsiteY1" fmla="*/ 372533 h 565960"/>
                <a:gd name="connsiteX2" fmla="*/ 607718 w 706606"/>
                <a:gd name="connsiteY2" fmla="*/ 558800 h 565960"/>
                <a:gd name="connsiteX3" fmla="*/ 675451 w 706606"/>
                <a:gd name="connsiteY3" fmla="*/ 135466 h 565960"/>
                <a:gd name="connsiteX4" fmla="*/ 285985 w 706606"/>
                <a:gd name="connsiteY4" fmla="*/ 50800 h 5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606" h="565960">
                  <a:moveTo>
                    <a:pt x="235185" y="0"/>
                  </a:moveTo>
                  <a:cubicBezTo>
                    <a:pt x="94073" y="139700"/>
                    <a:pt x="-47038" y="279400"/>
                    <a:pt x="15051" y="372533"/>
                  </a:cubicBezTo>
                  <a:cubicBezTo>
                    <a:pt x="77140" y="465666"/>
                    <a:pt x="497651" y="598311"/>
                    <a:pt x="607718" y="558800"/>
                  </a:cubicBezTo>
                  <a:cubicBezTo>
                    <a:pt x="717785" y="519289"/>
                    <a:pt x="729073" y="220133"/>
                    <a:pt x="675451" y="135466"/>
                  </a:cubicBezTo>
                  <a:cubicBezTo>
                    <a:pt x="621829" y="50799"/>
                    <a:pt x="285985" y="50800"/>
                    <a:pt x="285985" y="50800"/>
                  </a:cubicBez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737773" y="5174440"/>
              <a:ext cx="706606" cy="565960"/>
            </a:xfrm>
            <a:custGeom>
              <a:avLst/>
              <a:gdLst>
                <a:gd name="connsiteX0" fmla="*/ 235185 w 706606"/>
                <a:gd name="connsiteY0" fmla="*/ 0 h 565960"/>
                <a:gd name="connsiteX1" fmla="*/ 15051 w 706606"/>
                <a:gd name="connsiteY1" fmla="*/ 372533 h 565960"/>
                <a:gd name="connsiteX2" fmla="*/ 607718 w 706606"/>
                <a:gd name="connsiteY2" fmla="*/ 558800 h 565960"/>
                <a:gd name="connsiteX3" fmla="*/ 675451 w 706606"/>
                <a:gd name="connsiteY3" fmla="*/ 135466 h 565960"/>
                <a:gd name="connsiteX4" fmla="*/ 285985 w 706606"/>
                <a:gd name="connsiteY4" fmla="*/ 50800 h 5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606" h="565960">
                  <a:moveTo>
                    <a:pt x="235185" y="0"/>
                  </a:moveTo>
                  <a:cubicBezTo>
                    <a:pt x="94073" y="139700"/>
                    <a:pt x="-47038" y="279400"/>
                    <a:pt x="15051" y="372533"/>
                  </a:cubicBezTo>
                  <a:cubicBezTo>
                    <a:pt x="77140" y="465666"/>
                    <a:pt x="497651" y="598311"/>
                    <a:pt x="607718" y="558800"/>
                  </a:cubicBezTo>
                  <a:cubicBezTo>
                    <a:pt x="717785" y="519289"/>
                    <a:pt x="729073" y="220133"/>
                    <a:pt x="675451" y="135466"/>
                  </a:cubicBezTo>
                  <a:cubicBezTo>
                    <a:pt x="621829" y="50799"/>
                    <a:pt x="285985" y="50800"/>
                    <a:pt x="285985" y="50800"/>
                  </a:cubicBez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838443" y="4506882"/>
              <a:ext cx="706606" cy="565960"/>
            </a:xfrm>
            <a:custGeom>
              <a:avLst/>
              <a:gdLst>
                <a:gd name="connsiteX0" fmla="*/ 235185 w 706606"/>
                <a:gd name="connsiteY0" fmla="*/ 0 h 565960"/>
                <a:gd name="connsiteX1" fmla="*/ 15051 w 706606"/>
                <a:gd name="connsiteY1" fmla="*/ 372533 h 565960"/>
                <a:gd name="connsiteX2" fmla="*/ 607718 w 706606"/>
                <a:gd name="connsiteY2" fmla="*/ 558800 h 565960"/>
                <a:gd name="connsiteX3" fmla="*/ 675451 w 706606"/>
                <a:gd name="connsiteY3" fmla="*/ 135466 h 565960"/>
                <a:gd name="connsiteX4" fmla="*/ 285985 w 706606"/>
                <a:gd name="connsiteY4" fmla="*/ 50800 h 5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606" h="565960">
                  <a:moveTo>
                    <a:pt x="235185" y="0"/>
                  </a:moveTo>
                  <a:cubicBezTo>
                    <a:pt x="94073" y="139700"/>
                    <a:pt x="-47038" y="279400"/>
                    <a:pt x="15051" y="372533"/>
                  </a:cubicBezTo>
                  <a:cubicBezTo>
                    <a:pt x="77140" y="465666"/>
                    <a:pt x="497651" y="598311"/>
                    <a:pt x="607718" y="558800"/>
                  </a:cubicBezTo>
                  <a:cubicBezTo>
                    <a:pt x="717785" y="519289"/>
                    <a:pt x="729073" y="220133"/>
                    <a:pt x="675451" y="135466"/>
                  </a:cubicBezTo>
                  <a:cubicBezTo>
                    <a:pt x="621829" y="50799"/>
                    <a:pt x="285985" y="50800"/>
                    <a:pt x="285985" y="50800"/>
                  </a:cubicBez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853509" y="3846481"/>
              <a:ext cx="706606" cy="565960"/>
            </a:xfrm>
            <a:custGeom>
              <a:avLst/>
              <a:gdLst>
                <a:gd name="connsiteX0" fmla="*/ 235185 w 706606"/>
                <a:gd name="connsiteY0" fmla="*/ 0 h 565960"/>
                <a:gd name="connsiteX1" fmla="*/ 15051 w 706606"/>
                <a:gd name="connsiteY1" fmla="*/ 372533 h 565960"/>
                <a:gd name="connsiteX2" fmla="*/ 607718 w 706606"/>
                <a:gd name="connsiteY2" fmla="*/ 558800 h 565960"/>
                <a:gd name="connsiteX3" fmla="*/ 675451 w 706606"/>
                <a:gd name="connsiteY3" fmla="*/ 135466 h 565960"/>
                <a:gd name="connsiteX4" fmla="*/ 285985 w 706606"/>
                <a:gd name="connsiteY4" fmla="*/ 50800 h 5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606" h="565960">
                  <a:moveTo>
                    <a:pt x="235185" y="0"/>
                  </a:moveTo>
                  <a:cubicBezTo>
                    <a:pt x="94073" y="139700"/>
                    <a:pt x="-47038" y="279400"/>
                    <a:pt x="15051" y="372533"/>
                  </a:cubicBezTo>
                  <a:cubicBezTo>
                    <a:pt x="77140" y="465666"/>
                    <a:pt x="497651" y="598311"/>
                    <a:pt x="607718" y="558800"/>
                  </a:cubicBezTo>
                  <a:cubicBezTo>
                    <a:pt x="717785" y="519289"/>
                    <a:pt x="729073" y="220133"/>
                    <a:pt x="675451" y="135466"/>
                  </a:cubicBezTo>
                  <a:cubicBezTo>
                    <a:pt x="621829" y="50799"/>
                    <a:pt x="285985" y="50800"/>
                    <a:pt x="285985" y="50800"/>
                  </a:cubicBez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656783" y="2716220"/>
            <a:ext cx="7416800" cy="1319740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/>
              <a:t>Folate</a:t>
            </a:r>
            <a:r>
              <a:rPr lang="en-US" sz="2800" dirty="0" smtClean="0"/>
              <a:t> receptor antibodies due to </a:t>
            </a:r>
          </a:p>
          <a:p>
            <a:r>
              <a:rPr lang="en-US" sz="2800" dirty="0" smtClean="0"/>
              <a:t>excess folic acid in the blood???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577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6114" y="2289770"/>
            <a:ext cx="56424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Cholesterol Sulfate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Heparan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Sulfate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542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Big Picture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Connective tissues contain lots of sulfate</a:t>
            </a:r>
          </a:p>
          <a:p>
            <a:r>
              <a:rPr lang="en-US" dirty="0" smtClean="0"/>
              <a:t>Fetus </a:t>
            </a:r>
            <a:r>
              <a:rPr lang="en-US" dirty="0"/>
              <a:t>depends on </a:t>
            </a:r>
            <a:r>
              <a:rPr lang="en-US" dirty="0" smtClean="0"/>
              <a:t>mother </a:t>
            </a:r>
            <a:r>
              <a:rPr lang="en-US" dirty="0"/>
              <a:t>to provide sulfate</a:t>
            </a:r>
          </a:p>
          <a:p>
            <a:r>
              <a:rPr lang="en-US" dirty="0"/>
              <a:t>Sulfate is severely deficient in autism</a:t>
            </a:r>
          </a:p>
          <a:p>
            <a:r>
              <a:rPr lang="en-US" dirty="0" smtClean="0"/>
              <a:t>Cholesterol </a:t>
            </a:r>
            <a:r>
              <a:rPr lang="en-US" dirty="0"/>
              <a:t>supply to fetus depends on </a:t>
            </a:r>
            <a:r>
              <a:rPr lang="en-US" dirty="0" smtClean="0"/>
              <a:t>sulfate</a:t>
            </a:r>
          </a:p>
          <a:p>
            <a:pPr lvl="1"/>
            <a:r>
              <a:rPr lang="en-US" dirty="0" smtClean="0"/>
              <a:t>Cholesterol </a:t>
            </a:r>
            <a:r>
              <a:rPr lang="en-US" dirty="0"/>
              <a:t>sulfate </a:t>
            </a:r>
            <a:r>
              <a:rPr lang="en-US" dirty="0" smtClean="0"/>
              <a:t>normally accumulates </a:t>
            </a:r>
            <a:r>
              <a:rPr lang="en-US" dirty="0"/>
              <a:t>in high amounts in the placental </a:t>
            </a:r>
            <a:r>
              <a:rPr lang="en-US" dirty="0" smtClean="0"/>
              <a:t>villi during third trimester</a:t>
            </a:r>
          </a:p>
          <a:p>
            <a:pPr lvl="1"/>
            <a:r>
              <a:rPr lang="en-US" dirty="0" smtClean="0"/>
              <a:t>Cholesterol </a:t>
            </a:r>
            <a:r>
              <a:rPr lang="en-US" dirty="0"/>
              <a:t>deficiency leads to projectile vomiting due to pyloric stenosis</a:t>
            </a:r>
          </a:p>
          <a:p>
            <a:r>
              <a:rPr lang="en-US" dirty="0"/>
              <a:t>Sulfate is essential for clearing cellular </a:t>
            </a:r>
            <a:r>
              <a:rPr lang="en-US" dirty="0" smtClean="0"/>
              <a:t>debris</a:t>
            </a:r>
          </a:p>
          <a:p>
            <a:r>
              <a:rPr lang="en-US" dirty="0" smtClean="0"/>
              <a:t>Low sulfate leads to high oxalate with many 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7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Connective Tissue Contains </a:t>
            </a:r>
            <a:br>
              <a:rPr lang="en-US" b="1" dirty="0" smtClean="0"/>
            </a:br>
            <a:r>
              <a:rPr lang="en-US" b="1" dirty="0" smtClean="0"/>
              <a:t>Lots of Sulfate</a:t>
            </a:r>
            <a:endParaRPr lang="en-US" b="1" dirty="0"/>
          </a:p>
        </p:txBody>
      </p:sp>
      <p:pic>
        <p:nvPicPr>
          <p:cNvPr id="4" name="Content Placeholder 3" descr="gag-chain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26" r="-10326"/>
          <a:stretch>
            <a:fillRect/>
          </a:stretch>
        </p:blipFill>
        <p:spPr>
          <a:xfrm>
            <a:off x="-431800" y="141763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6299200" y="3632200"/>
            <a:ext cx="258947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Heparan</a:t>
            </a:r>
            <a:r>
              <a:rPr lang="en-US" sz="2400" dirty="0" smtClean="0"/>
              <a:t> sulfate</a:t>
            </a:r>
          </a:p>
          <a:p>
            <a:r>
              <a:rPr lang="en-US" sz="2400" dirty="0" smtClean="0"/>
              <a:t>Chondroitin sulfate</a:t>
            </a:r>
          </a:p>
          <a:p>
            <a:r>
              <a:rPr lang="en-US" sz="2400" dirty="0" err="1" smtClean="0"/>
              <a:t>Keratan</a:t>
            </a:r>
            <a:r>
              <a:rPr lang="en-US" sz="2400" dirty="0" smtClean="0"/>
              <a:t> sulfate</a:t>
            </a:r>
          </a:p>
        </p:txBody>
      </p:sp>
    </p:spTree>
    <p:extLst>
      <p:ext uri="{BB962C8B-B14F-4D97-AF65-F5344CB8AC3E}">
        <p14:creationId xmlns:p14="http://schemas.microsoft.com/office/powerpoint/2010/main" val="60631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Sulfate in Fetal Development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Fetus depends on mother for sulfate supply</a:t>
            </a:r>
          </a:p>
          <a:p>
            <a:r>
              <a:rPr lang="en-US" dirty="0" smtClean="0"/>
              <a:t>Sulfate is essential for transporting sterols (like estrogen and DHEA) and supplying extracellular matrix proteins everywhere with sufficient negative charge</a:t>
            </a:r>
          </a:p>
          <a:p>
            <a:r>
              <a:rPr lang="en-US" dirty="0" smtClean="0"/>
              <a:t>Sulfate detoxifies </a:t>
            </a:r>
            <a:r>
              <a:rPr lang="en-US" dirty="0" err="1" smtClean="0"/>
              <a:t>xenobiotics</a:t>
            </a:r>
            <a:r>
              <a:rPr lang="en-US" dirty="0" smtClean="0"/>
              <a:t> like </a:t>
            </a:r>
            <a:r>
              <a:rPr lang="en-US" dirty="0" smtClean="0">
                <a:solidFill>
                  <a:srgbClr val="FF0000"/>
                </a:solidFill>
              </a:rPr>
              <a:t>acetaminophen (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ylenol) </a:t>
            </a:r>
            <a:r>
              <a:rPr lang="en-US" dirty="0" smtClean="0"/>
              <a:t>and is essential for excreting toxins like </a:t>
            </a:r>
            <a:r>
              <a:rPr lang="en-US" dirty="0" smtClean="0">
                <a:solidFill>
                  <a:srgbClr val="FF0000"/>
                </a:solidFill>
              </a:rPr>
              <a:t>aluminum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mercury</a:t>
            </a:r>
          </a:p>
          <a:p>
            <a:r>
              <a:rPr lang="en-US" dirty="0" smtClean="0"/>
              <a:t>Sulfate is severely deficient in autistic children                   (1/3 the normal level of free sulfate in blood stream)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9153" y="6257921"/>
            <a:ext cx="7327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 PA Dawson. </a:t>
            </a:r>
            <a:r>
              <a:rPr lang="en-US" sz="2400" dirty="0"/>
              <a:t> </a:t>
            </a:r>
            <a:r>
              <a:rPr lang="tr-TR" sz="2400" dirty="0" smtClean="0"/>
              <a:t>Semin </a:t>
            </a:r>
            <a:r>
              <a:rPr lang="tr-TR" sz="2400" dirty="0"/>
              <a:t>Cell Dev </a:t>
            </a:r>
            <a:r>
              <a:rPr lang="tr-TR" sz="2400" dirty="0" err="1"/>
              <a:t>Biol</a:t>
            </a:r>
            <a:r>
              <a:rPr lang="tr-TR" sz="2400" dirty="0"/>
              <a:t> 2011 Aug;22(6):653-9</a:t>
            </a:r>
            <a:r>
              <a:rPr lang="tr-TR" sz="2400" dirty="0" smtClean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356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SPG_ligand_sorting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44" r="-22344"/>
          <a:stretch>
            <a:fillRect/>
          </a:stretch>
        </p:blipFill>
        <p:spPr>
          <a:xfrm>
            <a:off x="-476231" y="898775"/>
            <a:ext cx="9790132" cy="5384195"/>
          </a:xfrm>
        </p:spPr>
      </p:pic>
      <p:sp>
        <p:nvSpPr>
          <p:cNvPr id="3" name="TextBox 2"/>
          <p:cNvSpPr txBox="1"/>
          <p:nvPr/>
        </p:nvSpPr>
        <p:spPr>
          <a:xfrm>
            <a:off x="668462" y="6326327"/>
            <a:ext cx="829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Figure </a:t>
            </a:r>
            <a:r>
              <a:rPr lang="en-US" sz="2400" dirty="0"/>
              <a:t>2 in HC Christianson et al., Matrix Biology 2014;35: 51-55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082"/>
            <a:ext cx="8229600" cy="1143000"/>
          </a:xfrm>
        </p:spPr>
        <p:txBody>
          <a:bodyPr/>
          <a:lstStyle/>
          <a:p>
            <a:pPr>
              <a:tabLst>
                <a:tab pos="2517775" algn="l"/>
              </a:tabLst>
            </a:pPr>
            <a:r>
              <a:rPr lang="en-US" b="1" dirty="0" err="1" smtClean="0"/>
              <a:t>Heparan</a:t>
            </a:r>
            <a:r>
              <a:rPr lang="en-US" b="1" dirty="0" smtClean="0"/>
              <a:t> Sulfate Proteoglycans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7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Heparan</a:t>
            </a:r>
            <a:r>
              <a:rPr lang="en-US" b="1" dirty="0" smtClean="0"/>
              <a:t> Sulfate Deficiency                 and Autism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2322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with “designer” mice: impaired </a:t>
            </a:r>
            <a:r>
              <a:rPr lang="en-US" dirty="0" err="1" smtClean="0"/>
              <a:t>heparan</a:t>
            </a:r>
            <a:r>
              <a:rPr lang="en-US" dirty="0" smtClean="0"/>
              <a:t> sulfate synthesis in brain</a:t>
            </a:r>
          </a:p>
          <a:p>
            <a:r>
              <a:rPr lang="en-US" dirty="0" smtClean="0"/>
              <a:t>Mice exhibited all the classic features of autism – both cognitive and social</a:t>
            </a:r>
            <a:endParaRPr lang="en-US" dirty="0"/>
          </a:p>
        </p:txBody>
      </p:sp>
      <p:pic>
        <p:nvPicPr>
          <p:cNvPr id="4" name="Picture 3" descr="m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81" y="2019142"/>
            <a:ext cx="3637303" cy="2727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976" y="6050573"/>
            <a:ext cx="7961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 F</a:t>
            </a:r>
            <a:r>
              <a:rPr lang="en-US" sz="2000" dirty="0"/>
              <a:t>. </a:t>
            </a:r>
            <a:r>
              <a:rPr lang="en-US" sz="2000" dirty="0" err="1"/>
              <a:t>Irie</a:t>
            </a:r>
            <a:r>
              <a:rPr lang="en-US" sz="2000" dirty="0"/>
              <a:t> et al., Autism-like socio-communicative deficits and stereotypies in mice lacking </a:t>
            </a:r>
            <a:r>
              <a:rPr lang="en-US" sz="2000" dirty="0" err="1"/>
              <a:t>heparan</a:t>
            </a:r>
            <a:r>
              <a:rPr lang="en-US" sz="2000" dirty="0"/>
              <a:t> sulfate.  PNAS Mar. 27, 2012, 109(13), 5052-5056.</a:t>
            </a:r>
          </a:p>
        </p:txBody>
      </p:sp>
    </p:spTree>
    <p:extLst>
      <p:ext uri="{BB962C8B-B14F-4D97-AF65-F5344CB8AC3E}">
        <p14:creationId xmlns:p14="http://schemas.microsoft.com/office/powerpoint/2010/main" val="322880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9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Cholesterol Sulfate in Placental Villi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*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Content Placeholder 3" descr="placental_villi.gif"/>
          <p:cNvPicPr>
            <a:picLocks noGrp="1" noChangeAspect="1"/>
          </p:cNvPicPr>
          <p:nvPr>
            <p:ph idx="1"/>
          </p:nvPr>
        </p:nvPicPr>
        <p:blipFill>
          <a:blip r:embed="rId3"/>
          <a:srcRect l="-18530" r="-18530"/>
          <a:stretch>
            <a:fillRect/>
          </a:stretch>
        </p:blipFill>
        <p:spPr>
          <a:xfrm>
            <a:off x="5243089" y="1129304"/>
            <a:ext cx="3764675" cy="207042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21297"/>
            <a:ext cx="8229600" cy="4923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Placental villi are highly                          enriched in cholesterol                                sulfate, especially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third                        trimester of pregnancy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baseline="0" dirty="0" smtClean="0"/>
              <a:t>Mother’s serum cholesterol sulfate steadily rises through pregnancy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In third trimester, villi contain 24 </a:t>
            </a:r>
            <a:r>
              <a:rPr lang="en-US" sz="3200" dirty="0" err="1" smtClean="0"/>
              <a:t>picomol</a:t>
            </a:r>
            <a:r>
              <a:rPr lang="en-US" sz="3200" dirty="0" smtClean="0"/>
              <a:t>/mg of cholesterol sulfate, compared to only 1.5 in blood serum of a non-pregnant woman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889" y="6165502"/>
            <a:ext cx="8623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*</a:t>
            </a:r>
            <a:r>
              <a:rPr lang="nb-NO" sz="2400" dirty="0" smtClean="0"/>
              <a:t>B </a:t>
            </a:r>
            <a:r>
              <a:rPr lang="nb-NO" sz="2400" dirty="0"/>
              <a:t>Lin et al. J. </a:t>
            </a:r>
            <a:r>
              <a:rPr lang="nb-NO" sz="2400" dirty="0" err="1"/>
              <a:t>Chromatogr</a:t>
            </a:r>
            <a:r>
              <a:rPr lang="nb-NO" sz="2400" dirty="0"/>
              <a:t>. B. </a:t>
            </a:r>
            <a:r>
              <a:rPr lang="nb-NO" sz="2400" dirty="0" err="1"/>
              <a:t>Biomed</a:t>
            </a:r>
            <a:r>
              <a:rPr lang="nb-NO" sz="2400" dirty="0"/>
              <a:t>. </a:t>
            </a:r>
            <a:r>
              <a:rPr lang="nb-NO" sz="2400" dirty="0" err="1"/>
              <a:t>Sci</a:t>
            </a:r>
            <a:r>
              <a:rPr lang="nb-NO" sz="2400" dirty="0"/>
              <a:t>. </a:t>
            </a:r>
            <a:r>
              <a:rPr lang="nb-NO" sz="2400" dirty="0" err="1"/>
              <a:t>Appl</a:t>
            </a:r>
            <a:r>
              <a:rPr lang="nb-NO" sz="2400" dirty="0"/>
              <a:t>. 1997, 704, 99–104.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532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6486" y="2289770"/>
            <a:ext cx="3781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 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262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9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Cholesterol Sulfate in Placental Villi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*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Content Placeholder 3" descr="placental_villi.gif"/>
          <p:cNvPicPr>
            <a:picLocks noGrp="1" noChangeAspect="1"/>
          </p:cNvPicPr>
          <p:nvPr>
            <p:ph idx="1"/>
          </p:nvPr>
        </p:nvPicPr>
        <p:blipFill>
          <a:blip r:embed="rId3"/>
          <a:srcRect l="-18530" r="-18530"/>
          <a:stretch>
            <a:fillRect/>
          </a:stretch>
        </p:blipFill>
        <p:spPr>
          <a:xfrm>
            <a:off x="5243089" y="1129304"/>
            <a:ext cx="3764675" cy="207042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21297"/>
            <a:ext cx="8229600" cy="4923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Placental villi are highly                          enriched in cholesterol                                sulfate, especially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third                        trimester of pregnancy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baseline="0" dirty="0" smtClean="0"/>
              <a:t>Mother’s serum cholesterol sulfate steadily rises through pregnancy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In third trimester, villi contain 24 </a:t>
            </a:r>
            <a:r>
              <a:rPr lang="en-US" sz="3200" dirty="0" err="1" smtClean="0"/>
              <a:t>picomol</a:t>
            </a:r>
            <a:r>
              <a:rPr lang="en-US" sz="3200" dirty="0" smtClean="0"/>
              <a:t>/mg of cholesterol sulfate, compared to only 1.5 in blood serum of a non-pregnant woman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889" y="6165502"/>
            <a:ext cx="8623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*</a:t>
            </a:r>
            <a:r>
              <a:rPr lang="nb-NO" sz="2400" dirty="0" smtClean="0"/>
              <a:t>B </a:t>
            </a:r>
            <a:r>
              <a:rPr lang="nb-NO" sz="2400" dirty="0"/>
              <a:t>Lin et al. J. </a:t>
            </a:r>
            <a:r>
              <a:rPr lang="nb-NO" sz="2400" dirty="0" err="1"/>
              <a:t>Chromatogr</a:t>
            </a:r>
            <a:r>
              <a:rPr lang="nb-NO" sz="2400" dirty="0"/>
              <a:t>. B. </a:t>
            </a:r>
            <a:r>
              <a:rPr lang="nb-NO" sz="2400" dirty="0" err="1"/>
              <a:t>Biomed</a:t>
            </a:r>
            <a:r>
              <a:rPr lang="nb-NO" sz="2400" dirty="0"/>
              <a:t>. </a:t>
            </a:r>
            <a:r>
              <a:rPr lang="nb-NO" sz="2400" dirty="0" err="1"/>
              <a:t>Sci</a:t>
            </a:r>
            <a:r>
              <a:rPr lang="nb-NO" sz="2400" dirty="0"/>
              <a:t>. </a:t>
            </a:r>
            <a:r>
              <a:rPr lang="nb-NO" sz="2400" dirty="0" err="1"/>
              <a:t>Appl</a:t>
            </a:r>
            <a:r>
              <a:rPr lang="nb-NO" sz="2400" dirty="0"/>
              <a:t>. 1997, 704, 99–104.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51809" y="2399242"/>
            <a:ext cx="5837991" cy="2248958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Hypothesis: cholesterol sulfate is a major supplier of both cholesterol and sulfate to the fetus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9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Pyloric Stenosis </a:t>
            </a:r>
            <a:r>
              <a:rPr lang="en-US" b="1" dirty="0" smtClean="0"/>
              <a:t>and Autism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08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Affects 2 out of 1000 </a:t>
            </a:r>
            <a:r>
              <a:rPr lang="en-US" dirty="0" smtClean="0"/>
              <a:t>births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Pyloric valve at base of </a:t>
            </a:r>
            <a:r>
              <a:rPr lang="en-US" dirty="0" smtClean="0"/>
              <a:t>stomach                                        </a:t>
            </a:r>
            <a:r>
              <a:rPr lang="en-US" dirty="0"/>
              <a:t>is enlarged, constricting </a:t>
            </a:r>
            <a:r>
              <a:rPr lang="en-US" dirty="0" smtClean="0"/>
              <a:t>flow</a:t>
            </a:r>
          </a:p>
          <a:p>
            <a:pPr lvl="1"/>
            <a:r>
              <a:rPr lang="en-US" dirty="0" smtClean="0"/>
              <a:t>Severe </a:t>
            </a:r>
            <a:r>
              <a:rPr lang="en-US" dirty="0"/>
              <a:t>projectile vomiting and </a:t>
            </a:r>
            <a:r>
              <a:rPr lang="en-US" dirty="0" smtClean="0"/>
              <a:t>                                            dehydration</a:t>
            </a:r>
            <a:r>
              <a:rPr lang="en-US" dirty="0"/>
              <a:t>, with electrolyte </a:t>
            </a:r>
            <a:r>
              <a:rPr lang="en-US" dirty="0" smtClean="0"/>
              <a:t>imbalance.</a:t>
            </a:r>
          </a:p>
          <a:p>
            <a:pPr lvl="1"/>
            <a:r>
              <a:rPr lang="en-US" dirty="0" smtClean="0"/>
              <a:t>Corrective </a:t>
            </a:r>
            <a:r>
              <a:rPr lang="en-US" dirty="0"/>
              <a:t>surgery is often required</a:t>
            </a:r>
          </a:p>
          <a:p>
            <a:r>
              <a:rPr lang="en-US" dirty="0"/>
              <a:t>Pyloric stenosis is associated with low serum cholesterol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r>
              <a:rPr lang="en-US" dirty="0"/>
              <a:t>Autism is associated with increased risk to pyloric stenosis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6660" y="6027003"/>
            <a:ext cx="7377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2400" dirty="0">
                <a:solidFill>
                  <a:srgbClr val="FF0000"/>
                </a:solidFill>
              </a:rPr>
              <a:t>*</a:t>
            </a:r>
            <a:r>
              <a:rPr lang="nb-NO" sz="2400" dirty="0" err="1"/>
              <a:t>Feenstra</a:t>
            </a:r>
            <a:r>
              <a:rPr lang="nb-NO" sz="2400" dirty="0"/>
              <a:t> B, et al. JAMA 2013; 310(7): 714-721.</a:t>
            </a:r>
          </a:p>
          <a:p>
            <a:pPr algn="r"/>
            <a:r>
              <a:rPr lang="nb-NO" sz="2400" dirty="0">
                <a:solidFill>
                  <a:srgbClr val="FF0000"/>
                </a:solidFill>
              </a:rPr>
              <a:t>**</a:t>
            </a:r>
            <a:r>
              <a:rPr lang="nb-NO" sz="2400" dirty="0"/>
              <a:t>M.L. </a:t>
            </a:r>
            <a:r>
              <a:rPr lang="nb-NO" sz="2400" dirty="0" err="1"/>
              <a:t>Wier</a:t>
            </a:r>
            <a:r>
              <a:rPr lang="nb-NO" sz="2400" dirty="0"/>
              <a:t> et al., Med Child </a:t>
            </a:r>
            <a:r>
              <a:rPr lang="nb-NO" sz="2400" dirty="0" err="1"/>
              <a:t>Neurol</a:t>
            </a:r>
            <a:r>
              <a:rPr lang="nb-NO" sz="2400" dirty="0"/>
              <a:t> 2006;48(6):500-507.</a:t>
            </a:r>
            <a:endParaRPr lang="en-US" sz="2400" dirty="0"/>
          </a:p>
        </p:txBody>
      </p:sp>
      <p:pic>
        <p:nvPicPr>
          <p:cNvPr id="5" name="Picture 4" descr="pyloric_stenosi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24" y="964177"/>
            <a:ext cx="2449784" cy="255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5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7162"/>
            <a:ext cx="8432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Low Sulfate, High Oxalate </a:t>
            </a:r>
            <a:r>
              <a:rPr lang="en-US" b="1" dirty="0" smtClean="0"/>
              <a:t>Phenotype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583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Gut </a:t>
            </a:r>
            <a:r>
              <a:rPr lang="en-US" dirty="0" err="1"/>
              <a:t>Dysbiosis</a:t>
            </a:r>
            <a:endParaRPr lang="en-US" dirty="0"/>
          </a:p>
          <a:p>
            <a:pPr lvl="1"/>
            <a:r>
              <a:rPr lang="en-US" dirty="0"/>
              <a:t>Decreased </a:t>
            </a:r>
            <a:r>
              <a:rPr lang="en-US" dirty="0" err="1"/>
              <a:t>sulfomucins</a:t>
            </a:r>
            <a:r>
              <a:rPr lang="en-US" dirty="0"/>
              <a:t>, colitis, IBD, leaky gut</a:t>
            </a:r>
          </a:p>
          <a:p>
            <a:pPr lvl="1"/>
            <a:r>
              <a:rPr lang="en-US" dirty="0"/>
              <a:t>Increased </a:t>
            </a:r>
            <a:r>
              <a:rPr lang="en-US" dirty="0" smtClean="0"/>
              <a:t>susceptibility </a:t>
            </a:r>
            <a:r>
              <a:rPr lang="en-US" dirty="0"/>
              <a:t>to pathogens</a:t>
            </a:r>
          </a:p>
          <a:p>
            <a:r>
              <a:rPr lang="en-US" dirty="0"/>
              <a:t>Fatty liver disease</a:t>
            </a:r>
          </a:p>
          <a:p>
            <a:pPr lvl="1"/>
            <a:r>
              <a:rPr lang="en-US" dirty="0"/>
              <a:t>Reduced detox of heavy metals and toxic chemicals</a:t>
            </a:r>
          </a:p>
          <a:p>
            <a:pPr lvl="1"/>
            <a:r>
              <a:rPr lang="en-US" dirty="0"/>
              <a:t>Elevated serum LDL</a:t>
            </a:r>
          </a:p>
          <a:p>
            <a:r>
              <a:rPr lang="en-US" dirty="0"/>
              <a:t>Decreased insulin function</a:t>
            </a:r>
          </a:p>
          <a:p>
            <a:r>
              <a:rPr lang="en-US" dirty="0"/>
              <a:t>Adrenal insufficiency</a:t>
            </a:r>
          </a:p>
          <a:p>
            <a:r>
              <a:rPr lang="en-US" dirty="0"/>
              <a:t>Increased cancer risk</a:t>
            </a:r>
          </a:p>
          <a:p>
            <a:r>
              <a:rPr lang="en-US" dirty="0"/>
              <a:t>Stunted growth, slow metabolism</a:t>
            </a:r>
          </a:p>
          <a:p>
            <a:r>
              <a:rPr lang="en-US" dirty="0"/>
              <a:t>Serotonin deficiency in brain</a:t>
            </a:r>
          </a:p>
          <a:p>
            <a:r>
              <a:rPr lang="en-US" dirty="0"/>
              <a:t>Autism linked to sulfate wasting in kidneys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300" y="6037263"/>
            <a:ext cx="78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Dr. </a:t>
            </a:r>
            <a:r>
              <a:rPr lang="en-US" dirty="0" err="1"/>
              <a:t>Rostenberg</a:t>
            </a:r>
            <a:endParaRPr lang="en-US" dirty="0"/>
          </a:p>
          <a:p>
            <a:pPr algn="r"/>
            <a:r>
              <a:rPr lang="en-US" dirty="0" err="1"/>
              <a:t>www.beyondmthfr.com</a:t>
            </a:r>
            <a:r>
              <a:rPr lang="en-US" dirty="0"/>
              <a:t>/side-high-oxalates-problems-sulfate-b6-gut-</a:t>
            </a:r>
            <a:r>
              <a:rPr lang="en-US" dirty="0" smtClean="0"/>
              <a:t>methylation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2279" y="2289770"/>
            <a:ext cx="785015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Methylation and </a:t>
            </a:r>
          </a:p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Transsulfuration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Pathways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47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Big Picture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3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Methionine is an essential sulfur-containing amino acid produced by gut microbes and disrupted by glyphosate </a:t>
            </a:r>
          </a:p>
          <a:p>
            <a:r>
              <a:rPr lang="en-US" dirty="0" smtClean="0"/>
              <a:t>Methionine sits at the crossroads of the methylation and trans-</a:t>
            </a:r>
            <a:r>
              <a:rPr lang="en-US" dirty="0" err="1" smtClean="0"/>
              <a:t>sulfuration</a:t>
            </a:r>
            <a:r>
              <a:rPr lang="en-US" dirty="0" smtClean="0"/>
              <a:t> pathways</a:t>
            </a:r>
          </a:p>
          <a:p>
            <a:r>
              <a:rPr lang="en-US" dirty="0" smtClean="0"/>
              <a:t>Both methylation and </a:t>
            </a:r>
            <a:r>
              <a:rPr lang="en-US" dirty="0" err="1" smtClean="0"/>
              <a:t>sulfation</a:t>
            </a:r>
            <a:r>
              <a:rPr lang="en-US" dirty="0" smtClean="0"/>
              <a:t> are essential for development and neuronal function</a:t>
            </a:r>
          </a:p>
          <a:p>
            <a:r>
              <a:rPr lang="en-US" dirty="0"/>
              <a:t>Glyphosate also suppresses the supply of the B vitamin, </a:t>
            </a:r>
            <a:r>
              <a:rPr lang="en-US" dirty="0" err="1"/>
              <a:t>folate</a:t>
            </a:r>
            <a:r>
              <a:rPr lang="en-US" dirty="0"/>
              <a:t>, essential for methyl 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7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"/>
            <a:ext cx="8229600" cy="1143000"/>
          </a:xfrm>
        </p:spPr>
        <p:txBody>
          <a:bodyPr/>
          <a:lstStyle/>
          <a:p>
            <a:r>
              <a:rPr lang="en-US" b="1" dirty="0" smtClean="0"/>
              <a:t>Methionine and Cysteine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0736" y="2436434"/>
            <a:ext cx="1645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Methionine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01535" y="2936300"/>
            <a:ext cx="66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THF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20130" y="3946550"/>
            <a:ext cx="93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MTHF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86661" y="3501280"/>
            <a:ext cx="66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B12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64449" y="4475047"/>
            <a:ext cx="197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Homocysteine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28581" y="5181998"/>
            <a:ext cx="1250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Cysteine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3257" y="4427336"/>
            <a:ext cx="1201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Sulfate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6534" y="5856288"/>
            <a:ext cx="1674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Glutathione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21583" y="1693722"/>
            <a:ext cx="3864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Protein and DNA methylation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65528" y="3485891"/>
            <a:ext cx="945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MTHFR</a:t>
            </a:r>
            <a:endParaRPr lang="en-US" sz="2000" dirty="0"/>
          </a:p>
        </p:txBody>
      </p:sp>
      <p:sp>
        <p:nvSpPr>
          <p:cNvPr id="15" name="Right Arrow 14"/>
          <p:cNvSpPr/>
          <p:nvPr/>
        </p:nvSpPr>
        <p:spPr>
          <a:xfrm>
            <a:off x="5542875" y="4539543"/>
            <a:ext cx="682696" cy="3936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9" idx="0"/>
            <a:endCxn id="5" idx="2"/>
          </p:cNvCxnSpPr>
          <p:nvPr/>
        </p:nvCxnSpPr>
        <p:spPr>
          <a:xfrm flipV="1">
            <a:off x="4553662" y="2898099"/>
            <a:ext cx="1" cy="157694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53663" y="5547519"/>
            <a:ext cx="1" cy="45243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60723" y="4905708"/>
            <a:ext cx="1" cy="45243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553661" y="2114965"/>
            <a:ext cx="1" cy="45243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581382" y="3211610"/>
            <a:ext cx="784534" cy="959811"/>
            <a:chOff x="1975602" y="5358145"/>
            <a:chExt cx="784534" cy="959811"/>
          </a:xfrm>
        </p:grpSpPr>
        <p:sp>
          <p:nvSpPr>
            <p:cNvPr id="26" name="Arc 25"/>
            <p:cNvSpPr/>
            <p:nvPr/>
          </p:nvSpPr>
          <p:spPr>
            <a:xfrm>
              <a:off x="1975602" y="5358145"/>
              <a:ext cx="784531" cy="959808"/>
            </a:xfrm>
            <a:prstGeom prst="arc">
              <a:avLst/>
            </a:prstGeom>
            <a:ln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 flipV="1">
              <a:off x="1975605" y="5358148"/>
              <a:ext cx="784531" cy="95980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flipH="1" flipV="1">
            <a:off x="2811370" y="3211613"/>
            <a:ext cx="784534" cy="959811"/>
            <a:chOff x="1975602" y="5358145"/>
            <a:chExt cx="784534" cy="959811"/>
          </a:xfrm>
        </p:grpSpPr>
        <p:sp>
          <p:nvSpPr>
            <p:cNvPr id="30" name="Arc 29"/>
            <p:cNvSpPr/>
            <p:nvPr/>
          </p:nvSpPr>
          <p:spPr>
            <a:xfrm>
              <a:off x="1975602" y="5358145"/>
              <a:ext cx="784531" cy="959808"/>
            </a:xfrm>
            <a:prstGeom prst="arc">
              <a:avLst/>
            </a:prstGeom>
            <a:ln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flipV="1">
              <a:off x="1975605" y="5358148"/>
              <a:ext cx="784531" cy="95980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57200" y="6425844"/>
            <a:ext cx="860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M Boris et al., Journal of American Physicians and Surgeons 2004;9(4): 106-108.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91733" y="1134983"/>
            <a:ext cx="5975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MTHFR gene </a:t>
            </a:r>
            <a:r>
              <a:rPr lang="en-US" sz="2800" dirty="0"/>
              <a:t>v</a:t>
            </a:r>
            <a:r>
              <a:rPr lang="en-US" sz="2800" dirty="0" smtClean="0"/>
              <a:t>ariants linked to autism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882461" y="3216506"/>
            <a:ext cx="386605" cy="362918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07601" y="4116356"/>
            <a:ext cx="156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superoxide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333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Generating Methionine from </a:t>
            </a:r>
            <a:r>
              <a:rPr lang="en-US" b="1" dirty="0" err="1" smtClean="0"/>
              <a:t>Homocysteine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8138" y="3886202"/>
            <a:ext cx="2218267" cy="660398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Methionine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83302" y="3894667"/>
            <a:ext cx="2404533" cy="660398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/>
              <a:t>Homocysteine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318935" y="4199467"/>
            <a:ext cx="2438400" cy="1693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22927" y="4351867"/>
            <a:ext cx="28511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Requirements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Working MTHFR enzyme</a:t>
            </a:r>
          </a:p>
          <a:p>
            <a:r>
              <a:rPr lang="en-US" sz="2000" dirty="0" err="1" smtClean="0"/>
              <a:t>Cobalamin</a:t>
            </a:r>
            <a:r>
              <a:rPr lang="en-US" sz="2000" dirty="0" smtClean="0"/>
              <a:t> (vitamin B12)</a:t>
            </a:r>
          </a:p>
          <a:p>
            <a:r>
              <a:rPr lang="en-US" sz="2000" dirty="0" smtClean="0"/>
              <a:t>Zinc</a:t>
            </a:r>
          </a:p>
          <a:p>
            <a:r>
              <a:rPr lang="en-US" sz="2000" dirty="0" smtClean="0"/>
              <a:t>Vitamin B6</a:t>
            </a:r>
          </a:p>
          <a:p>
            <a:r>
              <a:rPr lang="en-US" sz="2000" b="1" i="1" u="sng" dirty="0" smtClean="0">
                <a:solidFill>
                  <a:srgbClr val="FF0000"/>
                </a:solidFill>
              </a:rPr>
              <a:t>Methyl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tetrahydro</a:t>
            </a:r>
            <a:r>
              <a:rPr lang="en-US" sz="2000" b="1" i="1" dirty="0" err="1" smtClean="0">
                <a:solidFill>
                  <a:srgbClr val="FF0000"/>
                </a:solidFill>
              </a:rPr>
              <a:t>folate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9721" y="3759203"/>
            <a:ext cx="2764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Methionine synthase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54739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Generating Methionine from </a:t>
            </a:r>
            <a:r>
              <a:rPr lang="en-US" b="1" dirty="0" err="1" smtClean="0"/>
              <a:t>Homocysteine</a:t>
            </a: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318935" y="4199467"/>
            <a:ext cx="2438400" cy="16933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22927" y="4351867"/>
            <a:ext cx="28511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Requirements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Working MTHFR enzyme</a:t>
            </a:r>
          </a:p>
          <a:p>
            <a:r>
              <a:rPr lang="en-US" sz="2000" dirty="0" err="1" smtClean="0"/>
              <a:t>Cobalamin</a:t>
            </a:r>
            <a:r>
              <a:rPr lang="en-US" sz="2000" dirty="0" smtClean="0"/>
              <a:t> (vitamin B12)</a:t>
            </a:r>
          </a:p>
          <a:p>
            <a:r>
              <a:rPr lang="en-US" sz="2000" dirty="0" smtClean="0"/>
              <a:t>Zinc</a:t>
            </a:r>
          </a:p>
          <a:p>
            <a:r>
              <a:rPr lang="en-US" sz="2000" dirty="0" smtClean="0"/>
              <a:t>Vitamin B6</a:t>
            </a:r>
          </a:p>
          <a:p>
            <a:r>
              <a:rPr lang="en-US" sz="2000" b="1" i="1" u="sng" dirty="0" smtClean="0">
                <a:solidFill>
                  <a:srgbClr val="FF0000"/>
                </a:solidFill>
              </a:rPr>
              <a:t>Methyl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tetrahydro</a:t>
            </a:r>
            <a:r>
              <a:rPr lang="en-US" sz="2000" b="1" i="1" dirty="0" err="1" smtClean="0">
                <a:solidFill>
                  <a:srgbClr val="FF0000"/>
                </a:solidFill>
              </a:rPr>
              <a:t>folate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942" y="1739371"/>
            <a:ext cx="3826925" cy="1700273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Folate</a:t>
            </a:r>
            <a:r>
              <a:rPr lang="en-US" sz="2400" dirty="0"/>
              <a:t> trap:  One or more of these requirements are missing;  Methyl group stays stuck on </a:t>
            </a:r>
            <a:r>
              <a:rPr lang="en-US" sz="2400" dirty="0" err="1"/>
              <a:t>folate</a:t>
            </a:r>
            <a:r>
              <a:rPr lang="en-US" sz="2400" dirty="0"/>
              <a:t> (</a:t>
            </a:r>
            <a:r>
              <a:rPr lang="en-US" sz="2400" dirty="0" smtClean="0"/>
              <a:t>inactive)</a:t>
            </a:r>
            <a:endParaRPr 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955556" y="3742270"/>
            <a:ext cx="3069913" cy="948266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Homocysteine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45074" y="3877734"/>
            <a:ext cx="2218267" cy="660398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Methionine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9721" y="3759203"/>
            <a:ext cx="2764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Methionine synthase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33555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Generating Methionine from </a:t>
            </a:r>
            <a:r>
              <a:rPr lang="en-US" b="1" dirty="0" err="1" smtClean="0"/>
              <a:t>Homocysteine</a:t>
            </a: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318935" y="4199467"/>
            <a:ext cx="2438400" cy="16933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22927" y="4351867"/>
            <a:ext cx="28511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Requirements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Working MTHFR enzyme</a:t>
            </a:r>
          </a:p>
          <a:p>
            <a:r>
              <a:rPr lang="en-US" sz="2000" dirty="0" err="1" smtClean="0"/>
              <a:t>Cobalamin</a:t>
            </a:r>
            <a:r>
              <a:rPr lang="en-US" sz="2000" dirty="0" smtClean="0"/>
              <a:t> (vitamin B12)</a:t>
            </a:r>
          </a:p>
          <a:p>
            <a:r>
              <a:rPr lang="en-US" sz="2000" dirty="0" smtClean="0"/>
              <a:t>Zinc</a:t>
            </a:r>
          </a:p>
          <a:p>
            <a:r>
              <a:rPr lang="en-US" sz="2000" dirty="0" smtClean="0"/>
              <a:t>Vitamin B6</a:t>
            </a:r>
          </a:p>
          <a:p>
            <a:r>
              <a:rPr lang="en-US" sz="2000" b="1" i="1" u="sng" dirty="0" smtClean="0">
                <a:solidFill>
                  <a:srgbClr val="FF0000"/>
                </a:solidFill>
              </a:rPr>
              <a:t>Methyl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tetrahydro</a:t>
            </a:r>
            <a:r>
              <a:rPr lang="en-US" sz="2000" b="1" i="1" dirty="0" err="1" smtClean="0">
                <a:solidFill>
                  <a:srgbClr val="FF0000"/>
                </a:solidFill>
              </a:rPr>
              <a:t>folate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942" y="1739371"/>
            <a:ext cx="3826925" cy="1700273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Folate</a:t>
            </a:r>
            <a:r>
              <a:rPr lang="en-US" sz="2400" dirty="0"/>
              <a:t> trap:  One or more of these requirements are missing;  Methyl group stays stuck on </a:t>
            </a:r>
            <a:r>
              <a:rPr lang="en-US" sz="2400" dirty="0" err="1"/>
              <a:t>folate</a:t>
            </a:r>
            <a:r>
              <a:rPr lang="en-US" sz="2400" dirty="0"/>
              <a:t> (</a:t>
            </a:r>
            <a:r>
              <a:rPr lang="en-US" sz="2400" dirty="0" smtClean="0"/>
              <a:t>inactive)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19597" y="1705502"/>
            <a:ext cx="4419600" cy="1700273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There is a belief that elevated serum </a:t>
            </a:r>
            <a:r>
              <a:rPr lang="en-US" sz="2400" dirty="0" err="1"/>
              <a:t>homocysteine</a:t>
            </a:r>
            <a:r>
              <a:rPr lang="en-US" sz="2400" dirty="0"/>
              <a:t> is bad, but the </a:t>
            </a:r>
            <a:r>
              <a:rPr lang="en-US" sz="2400" dirty="0" err="1"/>
              <a:t>homocysteine</a:t>
            </a:r>
            <a:r>
              <a:rPr lang="en-US" sz="2400" dirty="0"/>
              <a:t> is desperately needed to produce sulfate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955556" y="3742270"/>
            <a:ext cx="3069913" cy="948266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Homocysteine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45074" y="3877734"/>
            <a:ext cx="2218267" cy="660398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Methionine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9721" y="3759203"/>
            <a:ext cx="2764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Methionine synthase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85011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Transsulfuration</a:t>
            </a:r>
            <a:r>
              <a:rPr lang="en-US" b="1" dirty="0" smtClean="0"/>
              <a:t> Pathway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transsulfuration_pathway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71" r="-1017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218266" y="6445590"/>
            <a:ext cx="6645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Figure 1, DA </a:t>
            </a:r>
            <a:r>
              <a:rPr lang="en-US" sz="2000" dirty="0" err="1" smtClean="0"/>
              <a:t>Geier</a:t>
            </a:r>
            <a:r>
              <a:rPr lang="en-US" sz="2000" dirty="0" smtClean="0"/>
              <a:t> et al., </a:t>
            </a:r>
            <a:r>
              <a:rPr lang="de-DE" sz="2000" dirty="0" err="1"/>
              <a:t>Neurochem</a:t>
            </a:r>
            <a:r>
              <a:rPr lang="de-DE" sz="2000" dirty="0"/>
              <a:t> Res (2009) 34:386–</a:t>
            </a:r>
            <a:r>
              <a:rPr lang="de-DE" sz="2000" dirty="0" smtClean="0"/>
              <a:t>393. </a:t>
            </a:r>
            <a:endParaRPr lang="de-DE" sz="2000" dirty="0"/>
          </a:p>
        </p:txBody>
      </p:sp>
      <p:sp>
        <p:nvSpPr>
          <p:cNvPr id="3" name="Freeform 2"/>
          <p:cNvSpPr/>
          <p:nvPr/>
        </p:nvSpPr>
        <p:spPr>
          <a:xfrm>
            <a:off x="1046810" y="3572933"/>
            <a:ext cx="2384582" cy="1038640"/>
          </a:xfrm>
          <a:custGeom>
            <a:avLst/>
            <a:gdLst>
              <a:gd name="connsiteX0" fmla="*/ 1374657 w 2384582"/>
              <a:gd name="connsiteY0" fmla="*/ 0 h 1038640"/>
              <a:gd name="connsiteX1" fmla="*/ 3057 w 2384582"/>
              <a:gd name="connsiteY1" fmla="*/ 304800 h 1038640"/>
              <a:gd name="connsiteX2" fmla="*/ 1035990 w 2384582"/>
              <a:gd name="connsiteY2" fmla="*/ 965200 h 1038640"/>
              <a:gd name="connsiteX3" fmla="*/ 2102790 w 2384582"/>
              <a:gd name="connsiteY3" fmla="*/ 948267 h 1038640"/>
              <a:gd name="connsiteX4" fmla="*/ 2339857 w 2384582"/>
              <a:gd name="connsiteY4" fmla="*/ 304800 h 1038640"/>
              <a:gd name="connsiteX5" fmla="*/ 1374657 w 2384582"/>
              <a:gd name="connsiteY5" fmla="*/ 0 h 103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4582" h="1038640">
                <a:moveTo>
                  <a:pt x="1374657" y="0"/>
                </a:moveTo>
                <a:cubicBezTo>
                  <a:pt x="985190" y="0"/>
                  <a:pt x="59501" y="143933"/>
                  <a:pt x="3057" y="304800"/>
                </a:cubicBezTo>
                <a:cubicBezTo>
                  <a:pt x="-53387" y="465667"/>
                  <a:pt x="686034" y="857955"/>
                  <a:pt x="1035990" y="965200"/>
                </a:cubicBezTo>
                <a:cubicBezTo>
                  <a:pt x="1385946" y="1072445"/>
                  <a:pt x="1885479" y="1058334"/>
                  <a:pt x="2102790" y="948267"/>
                </a:cubicBezTo>
                <a:cubicBezTo>
                  <a:pt x="2320101" y="838200"/>
                  <a:pt x="2461213" y="465667"/>
                  <a:pt x="2339857" y="304800"/>
                </a:cubicBezTo>
                <a:cubicBezTo>
                  <a:pt x="2218501" y="143933"/>
                  <a:pt x="1764124" y="0"/>
                  <a:pt x="1374657" y="0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231210" y="5266266"/>
            <a:ext cx="2384582" cy="1038640"/>
          </a:xfrm>
          <a:custGeom>
            <a:avLst/>
            <a:gdLst>
              <a:gd name="connsiteX0" fmla="*/ 1374657 w 2384582"/>
              <a:gd name="connsiteY0" fmla="*/ 0 h 1038640"/>
              <a:gd name="connsiteX1" fmla="*/ 3057 w 2384582"/>
              <a:gd name="connsiteY1" fmla="*/ 304800 h 1038640"/>
              <a:gd name="connsiteX2" fmla="*/ 1035990 w 2384582"/>
              <a:gd name="connsiteY2" fmla="*/ 965200 h 1038640"/>
              <a:gd name="connsiteX3" fmla="*/ 2102790 w 2384582"/>
              <a:gd name="connsiteY3" fmla="*/ 948267 h 1038640"/>
              <a:gd name="connsiteX4" fmla="*/ 2339857 w 2384582"/>
              <a:gd name="connsiteY4" fmla="*/ 304800 h 1038640"/>
              <a:gd name="connsiteX5" fmla="*/ 1374657 w 2384582"/>
              <a:gd name="connsiteY5" fmla="*/ 0 h 103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4582" h="1038640">
                <a:moveTo>
                  <a:pt x="1374657" y="0"/>
                </a:moveTo>
                <a:cubicBezTo>
                  <a:pt x="985190" y="0"/>
                  <a:pt x="59501" y="143933"/>
                  <a:pt x="3057" y="304800"/>
                </a:cubicBezTo>
                <a:cubicBezTo>
                  <a:pt x="-53387" y="465667"/>
                  <a:pt x="686034" y="857955"/>
                  <a:pt x="1035990" y="965200"/>
                </a:cubicBezTo>
                <a:cubicBezTo>
                  <a:pt x="1385946" y="1072445"/>
                  <a:pt x="1885479" y="1058334"/>
                  <a:pt x="2102790" y="948267"/>
                </a:cubicBezTo>
                <a:cubicBezTo>
                  <a:pt x="2320101" y="838200"/>
                  <a:pt x="2461213" y="465667"/>
                  <a:pt x="2339857" y="304800"/>
                </a:cubicBezTo>
                <a:cubicBezTo>
                  <a:pt x="2218501" y="143933"/>
                  <a:pt x="1764124" y="0"/>
                  <a:pt x="1374657" y="0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768192" y="3725333"/>
            <a:ext cx="2384582" cy="1038640"/>
          </a:xfrm>
          <a:custGeom>
            <a:avLst/>
            <a:gdLst>
              <a:gd name="connsiteX0" fmla="*/ 1374657 w 2384582"/>
              <a:gd name="connsiteY0" fmla="*/ 0 h 1038640"/>
              <a:gd name="connsiteX1" fmla="*/ 3057 w 2384582"/>
              <a:gd name="connsiteY1" fmla="*/ 304800 h 1038640"/>
              <a:gd name="connsiteX2" fmla="*/ 1035990 w 2384582"/>
              <a:gd name="connsiteY2" fmla="*/ 965200 h 1038640"/>
              <a:gd name="connsiteX3" fmla="*/ 2102790 w 2384582"/>
              <a:gd name="connsiteY3" fmla="*/ 948267 h 1038640"/>
              <a:gd name="connsiteX4" fmla="*/ 2339857 w 2384582"/>
              <a:gd name="connsiteY4" fmla="*/ 304800 h 1038640"/>
              <a:gd name="connsiteX5" fmla="*/ 1374657 w 2384582"/>
              <a:gd name="connsiteY5" fmla="*/ 0 h 103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4582" h="1038640">
                <a:moveTo>
                  <a:pt x="1374657" y="0"/>
                </a:moveTo>
                <a:cubicBezTo>
                  <a:pt x="985190" y="0"/>
                  <a:pt x="59501" y="143933"/>
                  <a:pt x="3057" y="304800"/>
                </a:cubicBezTo>
                <a:cubicBezTo>
                  <a:pt x="-53387" y="465667"/>
                  <a:pt x="686034" y="857955"/>
                  <a:pt x="1035990" y="965200"/>
                </a:cubicBezTo>
                <a:cubicBezTo>
                  <a:pt x="1385946" y="1072445"/>
                  <a:pt x="1885479" y="1058334"/>
                  <a:pt x="2102790" y="948267"/>
                </a:cubicBezTo>
                <a:cubicBezTo>
                  <a:pt x="2320101" y="838200"/>
                  <a:pt x="2461213" y="465667"/>
                  <a:pt x="2339857" y="304800"/>
                </a:cubicBezTo>
                <a:cubicBezTo>
                  <a:pt x="2218501" y="143933"/>
                  <a:pt x="1764124" y="0"/>
                  <a:pt x="1374657" y="0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5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Roundup and GMO Crops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42065" y="2980266"/>
            <a:ext cx="3969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is glyphosate?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264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6534"/>
            <a:ext cx="892862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Pathway from </a:t>
            </a:r>
            <a:r>
              <a:rPr lang="en-US" b="1" dirty="0" err="1" smtClean="0"/>
              <a:t>Homocysteine</a:t>
            </a:r>
            <a:r>
              <a:rPr lang="en-US" b="1" dirty="0" smtClean="0"/>
              <a:t> to Sulfate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homocysteine_thiolactate_to_sulfate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5312" r="-35312"/>
          <a:stretch>
            <a:fillRect/>
          </a:stretch>
        </p:blipFill>
        <p:spPr>
          <a:xfrm>
            <a:off x="-1459340" y="936876"/>
            <a:ext cx="10041467" cy="5522420"/>
          </a:xfrm>
        </p:spPr>
      </p:pic>
      <p:sp>
        <p:nvSpPr>
          <p:cNvPr id="5" name="TextBox 4"/>
          <p:cNvSpPr txBox="1"/>
          <p:nvPr/>
        </p:nvSpPr>
        <p:spPr>
          <a:xfrm>
            <a:off x="1365621" y="1660804"/>
            <a:ext cx="15578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homocysteine</a:t>
            </a:r>
            <a:r>
              <a:rPr lang="en-US" dirty="0" smtClean="0"/>
              <a:t> </a:t>
            </a:r>
            <a:r>
              <a:rPr lang="en-US" dirty="0" err="1" smtClean="0"/>
              <a:t>thiolactone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77488" y="1587300"/>
            <a:ext cx="10980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Vitamin 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68312" y="2630301"/>
            <a:ext cx="15842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thioretinamide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55350" y="3255231"/>
            <a:ext cx="10951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Vitamin 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2728" y="4628465"/>
            <a:ext cx="13038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alpha </a:t>
            </a:r>
            <a:r>
              <a:rPr lang="en-US" dirty="0" err="1" smtClean="0"/>
              <a:t>keto</a:t>
            </a:r>
            <a:r>
              <a:rPr lang="en-US" dirty="0" smtClean="0"/>
              <a:t> butyrate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48722" y="4845366"/>
            <a:ext cx="14592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Sulfite </a:t>
            </a:r>
            <a:r>
              <a:rPr lang="en-US" dirty="0" err="1" smtClean="0"/>
              <a:t>oxidase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52512" y="4718361"/>
            <a:ext cx="1333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retinoic acid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42094" y="6251428"/>
            <a:ext cx="813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sulfate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69238" y="4437934"/>
            <a:ext cx="7610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sulfite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79005" y="6083283"/>
            <a:ext cx="5279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err="1" smtClean="0"/>
              <a:t>McCully</a:t>
            </a:r>
            <a:r>
              <a:rPr lang="en-US" sz="2400" dirty="0" smtClean="0"/>
              <a:t>, Annals of Clinical and Laboratory Science 41:4, 300-313, 2011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925096" y="50876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44354" y="5617482"/>
            <a:ext cx="6463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9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6534"/>
            <a:ext cx="892862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Pathway from </a:t>
            </a:r>
            <a:r>
              <a:rPr lang="en-US" b="1" dirty="0" err="1" smtClean="0"/>
              <a:t>Homocysteine</a:t>
            </a:r>
            <a:r>
              <a:rPr lang="en-US" b="1" dirty="0" smtClean="0"/>
              <a:t> to Sulfate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homocysteine_thiolactate_to_sulfate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5312" r="-35312"/>
          <a:stretch>
            <a:fillRect/>
          </a:stretch>
        </p:blipFill>
        <p:spPr>
          <a:xfrm>
            <a:off x="-1459340" y="936876"/>
            <a:ext cx="10041467" cy="5522420"/>
          </a:xfrm>
        </p:spPr>
      </p:pic>
      <p:sp>
        <p:nvSpPr>
          <p:cNvPr id="5" name="TextBox 4"/>
          <p:cNvSpPr txBox="1"/>
          <p:nvPr/>
        </p:nvSpPr>
        <p:spPr>
          <a:xfrm>
            <a:off x="1365621" y="1660804"/>
            <a:ext cx="15578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homocysteine</a:t>
            </a:r>
            <a:r>
              <a:rPr lang="en-US" dirty="0" smtClean="0"/>
              <a:t> </a:t>
            </a:r>
            <a:r>
              <a:rPr lang="en-US" dirty="0" err="1" smtClean="0"/>
              <a:t>thiolactone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77488" y="1587300"/>
            <a:ext cx="10980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Vitamin 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68312" y="2630301"/>
            <a:ext cx="15842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thioretinamide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55350" y="3255231"/>
            <a:ext cx="10951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Vitamin 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2728" y="4628465"/>
            <a:ext cx="13038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alpha </a:t>
            </a:r>
            <a:r>
              <a:rPr lang="en-US" dirty="0" err="1" smtClean="0"/>
              <a:t>keto</a:t>
            </a:r>
            <a:r>
              <a:rPr lang="en-US" dirty="0" smtClean="0"/>
              <a:t> butyrate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48722" y="4845366"/>
            <a:ext cx="14592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Sulfite </a:t>
            </a:r>
            <a:r>
              <a:rPr lang="en-US" dirty="0" err="1" smtClean="0"/>
              <a:t>oxidase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52512" y="4718361"/>
            <a:ext cx="1333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retinoic acid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42094" y="6251428"/>
            <a:ext cx="813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sulfate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69238" y="4437934"/>
            <a:ext cx="7610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sulfite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79005" y="6083283"/>
            <a:ext cx="5279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err="1" smtClean="0"/>
              <a:t>McCully</a:t>
            </a:r>
            <a:r>
              <a:rPr lang="en-US" sz="2400" dirty="0" smtClean="0"/>
              <a:t>, Annals of Clinical and Laboratory Science 41:4, 300-313, 2011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925096" y="50876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44354" y="5617482"/>
            <a:ext cx="6463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PAPS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32769" y="946466"/>
            <a:ext cx="2895859" cy="3108544"/>
          </a:xfrm>
          <a:prstGeom prst="rect">
            <a:avLst/>
          </a:prstGeom>
          <a:solidFill>
            <a:srgbClr val="FFFEBD"/>
          </a:solidFill>
          <a:ln>
            <a:solidFill>
              <a:srgbClr val="0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 err="1" smtClean="0"/>
              <a:t>folate</a:t>
            </a:r>
            <a:r>
              <a:rPr lang="en-US" sz="2800" dirty="0" smtClean="0"/>
              <a:t> and B12 are deficient, nearly all </a:t>
            </a:r>
            <a:r>
              <a:rPr lang="en-US" sz="2800" dirty="0" err="1" smtClean="0"/>
              <a:t>homocysteine</a:t>
            </a:r>
            <a:r>
              <a:rPr lang="en-US" sz="2800" dirty="0" smtClean="0"/>
              <a:t> is converted to </a:t>
            </a:r>
            <a:r>
              <a:rPr lang="en-US" sz="2800" dirty="0" err="1" smtClean="0"/>
              <a:t>homocysteine</a:t>
            </a:r>
            <a:r>
              <a:rPr lang="en-US" sz="2800" dirty="0" smtClean="0"/>
              <a:t> </a:t>
            </a:r>
            <a:r>
              <a:rPr lang="en-US" sz="2800" dirty="0" err="1" smtClean="0"/>
              <a:t>thiolactone</a:t>
            </a:r>
            <a:endParaRPr lang="en-US" sz="2800" dirty="0"/>
          </a:p>
        </p:txBody>
      </p:sp>
      <p:sp>
        <p:nvSpPr>
          <p:cNvPr id="17" name="Freeform 16"/>
          <p:cNvSpPr/>
          <p:nvPr/>
        </p:nvSpPr>
        <p:spPr>
          <a:xfrm>
            <a:off x="1126463" y="1549617"/>
            <a:ext cx="1963117" cy="977645"/>
          </a:xfrm>
          <a:custGeom>
            <a:avLst/>
            <a:gdLst>
              <a:gd name="connsiteX0" fmla="*/ 975258 w 1963117"/>
              <a:gd name="connsiteY0" fmla="*/ 22677 h 977645"/>
              <a:gd name="connsiteX1" fmla="*/ 128522 w 1963117"/>
              <a:gd name="connsiteY1" fmla="*/ 173859 h 977645"/>
              <a:gd name="connsiteX2" fmla="*/ 204123 w 1963117"/>
              <a:gd name="connsiteY2" fmla="*/ 854179 h 977645"/>
              <a:gd name="connsiteX3" fmla="*/ 1247424 w 1963117"/>
              <a:gd name="connsiteY3" fmla="*/ 914652 h 977645"/>
              <a:gd name="connsiteX4" fmla="*/ 1882476 w 1963117"/>
              <a:gd name="connsiteY4" fmla="*/ 687879 h 977645"/>
              <a:gd name="connsiteX5" fmla="*/ 1731273 w 1963117"/>
              <a:gd name="connsiteY5" fmla="*/ 113387 h 977645"/>
              <a:gd name="connsiteX6" fmla="*/ 975258 w 1963117"/>
              <a:gd name="connsiteY6" fmla="*/ 22677 h 9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3117" h="977645">
                <a:moveTo>
                  <a:pt x="975258" y="22677"/>
                </a:moveTo>
                <a:cubicBezTo>
                  <a:pt x="708133" y="32756"/>
                  <a:pt x="257044" y="35275"/>
                  <a:pt x="128522" y="173859"/>
                </a:cubicBezTo>
                <a:cubicBezTo>
                  <a:pt x="0" y="312443"/>
                  <a:pt x="17639" y="730714"/>
                  <a:pt x="204123" y="854179"/>
                </a:cubicBezTo>
                <a:cubicBezTo>
                  <a:pt x="390607" y="977645"/>
                  <a:pt x="967699" y="942369"/>
                  <a:pt x="1247424" y="914652"/>
                </a:cubicBezTo>
                <a:cubicBezTo>
                  <a:pt x="1527149" y="886935"/>
                  <a:pt x="1801835" y="821423"/>
                  <a:pt x="1882476" y="687879"/>
                </a:cubicBezTo>
                <a:cubicBezTo>
                  <a:pt x="1963117" y="554335"/>
                  <a:pt x="1887516" y="226774"/>
                  <a:pt x="1731273" y="113387"/>
                </a:cubicBezTo>
                <a:cubicBezTo>
                  <a:pt x="1575030" y="0"/>
                  <a:pt x="1242383" y="12598"/>
                  <a:pt x="975258" y="22677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3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6534"/>
            <a:ext cx="892862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Pathway from </a:t>
            </a:r>
            <a:r>
              <a:rPr lang="en-US" b="1" dirty="0" err="1" smtClean="0"/>
              <a:t>Homocysteine</a:t>
            </a:r>
            <a:r>
              <a:rPr lang="en-US" b="1" dirty="0" smtClean="0"/>
              <a:t> to Sulfate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homocysteine_thiolactate_to_sulfate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5312" r="-35312"/>
          <a:stretch>
            <a:fillRect/>
          </a:stretch>
        </p:blipFill>
        <p:spPr>
          <a:xfrm>
            <a:off x="-1459340" y="936876"/>
            <a:ext cx="10041467" cy="5522420"/>
          </a:xfrm>
        </p:spPr>
      </p:pic>
      <p:sp>
        <p:nvSpPr>
          <p:cNvPr id="5" name="TextBox 4"/>
          <p:cNvSpPr txBox="1"/>
          <p:nvPr/>
        </p:nvSpPr>
        <p:spPr>
          <a:xfrm>
            <a:off x="1365621" y="1660804"/>
            <a:ext cx="15578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homocysteine</a:t>
            </a:r>
            <a:r>
              <a:rPr lang="en-US" dirty="0" smtClean="0"/>
              <a:t> </a:t>
            </a:r>
            <a:r>
              <a:rPr lang="en-US" dirty="0" err="1" smtClean="0"/>
              <a:t>thiolactone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77488" y="1587300"/>
            <a:ext cx="10980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Vitamin 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68312" y="2630301"/>
            <a:ext cx="15842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thioretinamide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55350" y="3255231"/>
            <a:ext cx="10951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Vitamin 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2728" y="4628465"/>
            <a:ext cx="13038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alpha </a:t>
            </a:r>
            <a:r>
              <a:rPr lang="en-US" dirty="0" err="1" smtClean="0"/>
              <a:t>keto</a:t>
            </a:r>
            <a:r>
              <a:rPr lang="en-US" dirty="0" smtClean="0"/>
              <a:t> butyrate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48722" y="4845366"/>
            <a:ext cx="14592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Sulfite </a:t>
            </a:r>
            <a:r>
              <a:rPr lang="en-US" dirty="0" err="1" smtClean="0"/>
              <a:t>oxidase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52512" y="4718361"/>
            <a:ext cx="1333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retinoic acid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42094" y="6251428"/>
            <a:ext cx="813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sulfate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69238" y="4437934"/>
            <a:ext cx="7610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sulfite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79005" y="6083283"/>
            <a:ext cx="5279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err="1" smtClean="0"/>
              <a:t>McCully</a:t>
            </a:r>
            <a:r>
              <a:rPr lang="en-US" sz="2400" dirty="0" smtClean="0"/>
              <a:t>, Annals of Clinical and Laboratory Science 41:4, 300-313, 2011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925096" y="50876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44354" y="5617482"/>
            <a:ext cx="6463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PAPS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32769" y="946466"/>
            <a:ext cx="2895859" cy="3108544"/>
          </a:xfrm>
          <a:prstGeom prst="rect">
            <a:avLst/>
          </a:prstGeom>
          <a:solidFill>
            <a:srgbClr val="FFFEBD"/>
          </a:solidFill>
          <a:ln>
            <a:solidFill>
              <a:srgbClr val="0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 err="1" smtClean="0"/>
              <a:t>folate</a:t>
            </a:r>
            <a:r>
              <a:rPr lang="en-US" sz="2800" dirty="0" smtClean="0"/>
              <a:t> and B12 are deficient, nearly all </a:t>
            </a:r>
            <a:r>
              <a:rPr lang="en-US" sz="2800" dirty="0" err="1" smtClean="0"/>
              <a:t>homocysteine</a:t>
            </a:r>
            <a:r>
              <a:rPr lang="en-US" sz="2800" dirty="0" smtClean="0"/>
              <a:t> is converted to </a:t>
            </a:r>
            <a:r>
              <a:rPr lang="en-US" sz="2800" dirty="0" err="1" smtClean="0"/>
              <a:t>homocysteine</a:t>
            </a:r>
            <a:r>
              <a:rPr lang="en-US" sz="2800" dirty="0" smtClean="0"/>
              <a:t> </a:t>
            </a:r>
            <a:r>
              <a:rPr lang="en-US" sz="2800" dirty="0" err="1" smtClean="0"/>
              <a:t>thiolactone</a:t>
            </a:r>
            <a:endParaRPr lang="en-US" sz="2800" dirty="0"/>
          </a:p>
        </p:txBody>
      </p:sp>
      <p:sp>
        <p:nvSpPr>
          <p:cNvPr id="17" name="Freeform 16"/>
          <p:cNvSpPr/>
          <p:nvPr/>
        </p:nvSpPr>
        <p:spPr>
          <a:xfrm>
            <a:off x="1126463" y="1549617"/>
            <a:ext cx="1963117" cy="977645"/>
          </a:xfrm>
          <a:custGeom>
            <a:avLst/>
            <a:gdLst>
              <a:gd name="connsiteX0" fmla="*/ 975258 w 1963117"/>
              <a:gd name="connsiteY0" fmla="*/ 22677 h 977645"/>
              <a:gd name="connsiteX1" fmla="*/ 128522 w 1963117"/>
              <a:gd name="connsiteY1" fmla="*/ 173859 h 977645"/>
              <a:gd name="connsiteX2" fmla="*/ 204123 w 1963117"/>
              <a:gd name="connsiteY2" fmla="*/ 854179 h 977645"/>
              <a:gd name="connsiteX3" fmla="*/ 1247424 w 1963117"/>
              <a:gd name="connsiteY3" fmla="*/ 914652 h 977645"/>
              <a:gd name="connsiteX4" fmla="*/ 1882476 w 1963117"/>
              <a:gd name="connsiteY4" fmla="*/ 687879 h 977645"/>
              <a:gd name="connsiteX5" fmla="*/ 1731273 w 1963117"/>
              <a:gd name="connsiteY5" fmla="*/ 113387 h 977645"/>
              <a:gd name="connsiteX6" fmla="*/ 975258 w 1963117"/>
              <a:gd name="connsiteY6" fmla="*/ 22677 h 9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3117" h="977645">
                <a:moveTo>
                  <a:pt x="975258" y="22677"/>
                </a:moveTo>
                <a:cubicBezTo>
                  <a:pt x="708133" y="32756"/>
                  <a:pt x="257044" y="35275"/>
                  <a:pt x="128522" y="173859"/>
                </a:cubicBezTo>
                <a:cubicBezTo>
                  <a:pt x="0" y="312443"/>
                  <a:pt x="17639" y="730714"/>
                  <a:pt x="204123" y="854179"/>
                </a:cubicBezTo>
                <a:cubicBezTo>
                  <a:pt x="390607" y="977645"/>
                  <a:pt x="967699" y="942369"/>
                  <a:pt x="1247424" y="914652"/>
                </a:cubicBezTo>
                <a:cubicBezTo>
                  <a:pt x="1527149" y="886935"/>
                  <a:pt x="1801835" y="821423"/>
                  <a:pt x="1882476" y="687879"/>
                </a:cubicBezTo>
                <a:cubicBezTo>
                  <a:pt x="1963117" y="554335"/>
                  <a:pt x="1887516" y="226774"/>
                  <a:pt x="1731273" y="113387"/>
                </a:cubicBezTo>
                <a:cubicBezTo>
                  <a:pt x="1575030" y="0"/>
                  <a:pt x="1242383" y="12598"/>
                  <a:pt x="975258" y="22677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9333" y="2886985"/>
            <a:ext cx="1676400" cy="1200329"/>
          </a:xfrm>
          <a:prstGeom prst="rect">
            <a:avLst/>
          </a:prstGeom>
          <a:solidFill>
            <a:srgbClr val="FFFFD8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Superoxide: </a:t>
            </a:r>
          </a:p>
          <a:p>
            <a:pPr algn="ctr"/>
            <a:r>
              <a:rPr lang="en-US" dirty="0" smtClean="0"/>
              <a:t>Reactive oxygen species</a:t>
            </a:r>
          </a:p>
          <a:p>
            <a:pPr algn="ctr"/>
            <a:r>
              <a:rPr lang="en-US" dirty="0" smtClean="0"/>
              <a:t> (ROS)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8" idx="3"/>
          </p:cNvCxnSpPr>
          <p:nvPr/>
        </p:nvCxnSpPr>
        <p:spPr>
          <a:xfrm flipV="1">
            <a:off x="1845733" y="3306030"/>
            <a:ext cx="626534" cy="18112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99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6534"/>
            <a:ext cx="892862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Pathway from </a:t>
            </a:r>
            <a:r>
              <a:rPr lang="en-US" b="1" dirty="0" err="1" smtClean="0"/>
              <a:t>Homocysteine</a:t>
            </a:r>
            <a:r>
              <a:rPr lang="en-US" b="1" dirty="0" smtClean="0"/>
              <a:t> to Sulfate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homocysteine_thiolactate_to_sulfate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5312" r="-35312"/>
          <a:stretch>
            <a:fillRect/>
          </a:stretch>
        </p:blipFill>
        <p:spPr>
          <a:xfrm>
            <a:off x="-1459340" y="936876"/>
            <a:ext cx="10041467" cy="5522420"/>
          </a:xfrm>
        </p:spPr>
      </p:pic>
      <p:sp>
        <p:nvSpPr>
          <p:cNvPr id="5" name="TextBox 4"/>
          <p:cNvSpPr txBox="1"/>
          <p:nvPr/>
        </p:nvSpPr>
        <p:spPr>
          <a:xfrm>
            <a:off x="1365621" y="1660804"/>
            <a:ext cx="15578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homocysteine</a:t>
            </a:r>
            <a:r>
              <a:rPr lang="en-US" dirty="0" smtClean="0"/>
              <a:t> </a:t>
            </a:r>
            <a:r>
              <a:rPr lang="en-US" dirty="0" err="1" smtClean="0"/>
              <a:t>thiolactone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77488" y="1587300"/>
            <a:ext cx="10980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Vitamin 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68312" y="2630301"/>
            <a:ext cx="15842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thioretinamide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55350" y="3255231"/>
            <a:ext cx="10951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Vitamin 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2728" y="4628465"/>
            <a:ext cx="13038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alpha </a:t>
            </a:r>
            <a:r>
              <a:rPr lang="en-US" dirty="0" err="1" smtClean="0"/>
              <a:t>keto</a:t>
            </a:r>
            <a:r>
              <a:rPr lang="en-US" dirty="0" smtClean="0"/>
              <a:t> butyrate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48722" y="4845366"/>
            <a:ext cx="14592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Sulfite </a:t>
            </a:r>
            <a:r>
              <a:rPr lang="en-US" dirty="0" err="1" smtClean="0"/>
              <a:t>oxidase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52512" y="4718361"/>
            <a:ext cx="1333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retinoic acid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42094" y="6251428"/>
            <a:ext cx="813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sulfate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69238" y="4437934"/>
            <a:ext cx="7610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sulfite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79005" y="6083283"/>
            <a:ext cx="5279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err="1" smtClean="0"/>
              <a:t>McCully</a:t>
            </a:r>
            <a:r>
              <a:rPr lang="en-US" sz="2400" dirty="0" smtClean="0"/>
              <a:t>, Annals of Clinical and Laboratory Science 41:4, 300-313, 2011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32769" y="946466"/>
            <a:ext cx="2895859" cy="3108544"/>
          </a:xfrm>
          <a:prstGeom prst="rect">
            <a:avLst/>
          </a:prstGeom>
          <a:solidFill>
            <a:srgbClr val="FFFEBD"/>
          </a:solidFill>
          <a:ln>
            <a:solidFill>
              <a:srgbClr val="0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 err="1" smtClean="0"/>
              <a:t>folate</a:t>
            </a:r>
            <a:r>
              <a:rPr lang="en-US" sz="2800" dirty="0" smtClean="0"/>
              <a:t> and B12 are deficient, nearly all </a:t>
            </a:r>
            <a:r>
              <a:rPr lang="en-US" sz="2800" dirty="0" err="1" smtClean="0"/>
              <a:t>homocysteine</a:t>
            </a:r>
            <a:r>
              <a:rPr lang="en-US" sz="2800" dirty="0" smtClean="0"/>
              <a:t> is converted to </a:t>
            </a:r>
            <a:r>
              <a:rPr lang="en-US" sz="2800" dirty="0" err="1" smtClean="0"/>
              <a:t>homocysteine</a:t>
            </a:r>
            <a:r>
              <a:rPr lang="en-US" sz="2800" dirty="0" smtClean="0"/>
              <a:t> </a:t>
            </a:r>
            <a:r>
              <a:rPr lang="en-US" sz="2800" dirty="0" err="1" smtClean="0"/>
              <a:t>thiolactone</a:t>
            </a:r>
            <a:endParaRPr lang="en-US" sz="2800" dirty="0"/>
          </a:p>
        </p:txBody>
      </p:sp>
      <p:sp>
        <p:nvSpPr>
          <p:cNvPr id="21" name="Freeform 20"/>
          <p:cNvSpPr/>
          <p:nvPr/>
        </p:nvSpPr>
        <p:spPr>
          <a:xfrm>
            <a:off x="1877437" y="6062404"/>
            <a:ext cx="1469189" cy="796226"/>
          </a:xfrm>
          <a:custGeom>
            <a:avLst/>
            <a:gdLst>
              <a:gd name="connsiteX0" fmla="*/ 889577 w 1469189"/>
              <a:gd name="connsiteY0" fmla="*/ 0 h 796226"/>
              <a:gd name="connsiteX1" fmla="*/ 57961 w 1469189"/>
              <a:gd name="connsiteY1" fmla="*/ 287246 h 796226"/>
              <a:gd name="connsiteX2" fmla="*/ 541811 w 1469189"/>
              <a:gd name="connsiteY2" fmla="*/ 740792 h 796226"/>
              <a:gd name="connsiteX3" fmla="*/ 1343186 w 1469189"/>
              <a:gd name="connsiteY3" fmla="*/ 619847 h 796226"/>
              <a:gd name="connsiteX4" fmla="*/ 1297826 w 1469189"/>
              <a:gd name="connsiteY4" fmla="*/ 257010 h 796226"/>
              <a:gd name="connsiteX5" fmla="*/ 844217 w 1469189"/>
              <a:gd name="connsiteY5" fmla="*/ 30236 h 79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189" h="796226">
                <a:moveTo>
                  <a:pt x="889577" y="0"/>
                </a:moveTo>
                <a:cubicBezTo>
                  <a:pt x="502749" y="81890"/>
                  <a:pt x="115922" y="163781"/>
                  <a:pt x="57961" y="287246"/>
                </a:cubicBezTo>
                <a:cubicBezTo>
                  <a:pt x="0" y="410711"/>
                  <a:pt x="327607" y="685359"/>
                  <a:pt x="541811" y="740792"/>
                </a:cubicBezTo>
                <a:cubicBezTo>
                  <a:pt x="756015" y="796226"/>
                  <a:pt x="1217184" y="700477"/>
                  <a:pt x="1343186" y="619847"/>
                </a:cubicBezTo>
                <a:cubicBezTo>
                  <a:pt x="1469189" y="539217"/>
                  <a:pt x="1380987" y="355278"/>
                  <a:pt x="1297826" y="257010"/>
                </a:cubicBezTo>
                <a:cubicBezTo>
                  <a:pt x="1214665" y="158742"/>
                  <a:pt x="844217" y="30236"/>
                  <a:pt x="844217" y="30236"/>
                </a:cubicBez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25096" y="50876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44354" y="5617482"/>
            <a:ext cx="6463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PAPS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3550750" y="5404761"/>
            <a:ext cx="834136" cy="672761"/>
          </a:xfrm>
          <a:custGeom>
            <a:avLst/>
            <a:gdLst>
              <a:gd name="connsiteX0" fmla="*/ 486369 w 834136"/>
              <a:gd name="connsiteY0" fmla="*/ 52914 h 672761"/>
              <a:gd name="connsiteX1" fmla="*/ 63001 w 834136"/>
              <a:gd name="connsiteY1" fmla="*/ 219215 h 672761"/>
              <a:gd name="connsiteX2" fmla="*/ 108362 w 834136"/>
              <a:gd name="connsiteY2" fmla="*/ 566934 h 672761"/>
              <a:gd name="connsiteX3" fmla="*/ 592212 w 834136"/>
              <a:gd name="connsiteY3" fmla="*/ 642525 h 672761"/>
              <a:gd name="connsiteX4" fmla="*/ 834136 w 834136"/>
              <a:gd name="connsiteY4" fmla="*/ 385515 h 672761"/>
              <a:gd name="connsiteX5" fmla="*/ 592212 w 834136"/>
              <a:gd name="connsiteY5" fmla="*/ 52914 h 672761"/>
              <a:gd name="connsiteX6" fmla="*/ 486369 w 834136"/>
              <a:gd name="connsiteY6" fmla="*/ 52914 h 6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136" h="672761">
                <a:moveTo>
                  <a:pt x="486369" y="52914"/>
                </a:moveTo>
                <a:cubicBezTo>
                  <a:pt x="398167" y="80631"/>
                  <a:pt x="126002" y="133545"/>
                  <a:pt x="63001" y="219215"/>
                </a:cubicBezTo>
                <a:cubicBezTo>
                  <a:pt x="0" y="304885"/>
                  <a:pt x="20160" y="496382"/>
                  <a:pt x="108362" y="566934"/>
                </a:cubicBezTo>
                <a:cubicBezTo>
                  <a:pt x="196564" y="637486"/>
                  <a:pt x="471250" y="672761"/>
                  <a:pt x="592212" y="642525"/>
                </a:cubicBezTo>
                <a:cubicBezTo>
                  <a:pt x="713174" y="612289"/>
                  <a:pt x="834136" y="483783"/>
                  <a:pt x="834136" y="385515"/>
                </a:cubicBezTo>
                <a:cubicBezTo>
                  <a:pt x="834136" y="287247"/>
                  <a:pt x="647653" y="105828"/>
                  <a:pt x="592212" y="52914"/>
                </a:cubicBezTo>
                <a:cubicBezTo>
                  <a:pt x="536771" y="0"/>
                  <a:pt x="574571" y="25197"/>
                  <a:pt x="486369" y="52914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68312" y="3567844"/>
            <a:ext cx="3582745" cy="1384995"/>
          </a:xfrm>
          <a:prstGeom prst="rect">
            <a:avLst/>
          </a:prstGeom>
          <a:solidFill>
            <a:srgbClr val="FFFFD8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sz="2800" dirty="0"/>
              <a:t>GAGs = </a:t>
            </a:r>
            <a:endParaRPr lang="en-US" sz="2800" dirty="0" smtClean="0"/>
          </a:p>
          <a:p>
            <a:r>
              <a:rPr lang="en-US" sz="2800" dirty="0" err="1" smtClean="0"/>
              <a:t>Glycosaminoglycans</a:t>
            </a:r>
            <a:r>
              <a:rPr lang="en-US" sz="2800" dirty="0" smtClean="0"/>
              <a:t> = </a:t>
            </a:r>
            <a:r>
              <a:rPr lang="en-US" sz="2800" dirty="0" err="1" smtClean="0"/>
              <a:t>sulfomucins</a:t>
            </a:r>
            <a:endParaRPr lang="en-US" sz="2800" dirty="0"/>
          </a:p>
        </p:txBody>
      </p:sp>
      <p:sp>
        <p:nvSpPr>
          <p:cNvPr id="22" name="Freeform 21"/>
          <p:cNvSpPr/>
          <p:nvPr/>
        </p:nvSpPr>
        <p:spPr>
          <a:xfrm>
            <a:off x="4369177" y="4952839"/>
            <a:ext cx="403832" cy="690891"/>
          </a:xfrm>
          <a:custGeom>
            <a:avLst/>
            <a:gdLst>
              <a:gd name="connsiteX0" fmla="*/ 403832 w 403832"/>
              <a:gd name="connsiteY0" fmla="*/ 0 h 1044834"/>
              <a:gd name="connsiteX1" fmla="*/ 14616 w 403832"/>
              <a:gd name="connsiteY1" fmla="*/ 594121 h 1044834"/>
              <a:gd name="connsiteX2" fmla="*/ 76071 w 403832"/>
              <a:gd name="connsiteY2" fmla="*/ 1044834 h 104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832" h="1044834">
                <a:moveTo>
                  <a:pt x="403832" y="0"/>
                </a:moveTo>
                <a:cubicBezTo>
                  <a:pt x="236537" y="209991"/>
                  <a:pt x="69243" y="419982"/>
                  <a:pt x="14616" y="594121"/>
                </a:cubicBezTo>
                <a:cubicBezTo>
                  <a:pt x="-40011" y="768260"/>
                  <a:pt x="76071" y="1044834"/>
                  <a:pt x="76071" y="1044834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4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694" y="2449898"/>
            <a:ext cx="8142636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Glyphosate Displacing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Glycine in Protein Synthesis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07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If Glyphosate Could Insert Itself Into Protein Synthesis???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402648" y="4116913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115" y="4091513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64649" y="4063996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20249" y="4083046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75849" y="4099979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0507" y="3555996"/>
            <a:ext cx="60785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GGC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18774" y="3965597"/>
            <a:ext cx="77696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mRNA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" idx="2"/>
          </p:cNvCxnSpPr>
          <p:nvPr/>
        </p:nvCxnSpPr>
        <p:spPr>
          <a:xfrm>
            <a:off x="5314437" y="3925328"/>
            <a:ext cx="28012" cy="291068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98881" y="4552430"/>
            <a:ext cx="8921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Alanine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916528" y="4564614"/>
            <a:ext cx="8481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Proline</a:t>
            </a:r>
            <a:endParaRPr lang="en-US" dirty="0"/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457200" y="5146782"/>
            <a:ext cx="8229600" cy="12649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-- Any proteins with conserved glycine residues are likely to be affected in a major way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875849" y="4378122"/>
            <a:ext cx="6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231449" y="3903071"/>
            <a:ext cx="6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4348674" y="2926125"/>
            <a:ext cx="993775" cy="822539"/>
            <a:chOff x="4348674" y="2926125"/>
            <a:chExt cx="993775" cy="822539"/>
          </a:xfrm>
        </p:grpSpPr>
        <p:sp>
          <p:nvSpPr>
            <p:cNvPr id="21" name="Freeform 20"/>
            <p:cNvSpPr/>
            <p:nvPr/>
          </p:nvSpPr>
          <p:spPr>
            <a:xfrm>
              <a:off x="4348674" y="2926125"/>
              <a:ext cx="558800" cy="555839"/>
            </a:xfrm>
            <a:custGeom>
              <a:avLst/>
              <a:gdLst>
                <a:gd name="connsiteX0" fmla="*/ 25400 w 558800"/>
                <a:gd name="connsiteY0" fmla="*/ 9975 h 555839"/>
                <a:gd name="connsiteX1" fmla="*/ 0 w 558800"/>
                <a:gd name="connsiteY1" fmla="*/ 86175 h 555839"/>
                <a:gd name="connsiteX2" fmla="*/ 25400 w 558800"/>
                <a:gd name="connsiteY2" fmla="*/ 187775 h 555839"/>
                <a:gd name="connsiteX3" fmla="*/ 76200 w 558800"/>
                <a:gd name="connsiteY3" fmla="*/ 257625 h 555839"/>
                <a:gd name="connsiteX4" fmla="*/ 82550 w 558800"/>
                <a:gd name="connsiteY4" fmla="*/ 340175 h 555839"/>
                <a:gd name="connsiteX5" fmla="*/ 50800 w 558800"/>
                <a:gd name="connsiteY5" fmla="*/ 448125 h 555839"/>
                <a:gd name="connsiteX6" fmla="*/ 57150 w 558800"/>
                <a:gd name="connsiteY6" fmla="*/ 537025 h 555839"/>
                <a:gd name="connsiteX7" fmla="*/ 127000 w 558800"/>
                <a:gd name="connsiteY7" fmla="*/ 549725 h 555839"/>
                <a:gd name="connsiteX8" fmla="*/ 254000 w 558800"/>
                <a:gd name="connsiteY8" fmla="*/ 460825 h 555839"/>
                <a:gd name="connsiteX9" fmla="*/ 393700 w 558800"/>
                <a:gd name="connsiteY9" fmla="*/ 283025 h 555839"/>
                <a:gd name="connsiteX10" fmla="*/ 520700 w 558800"/>
                <a:gd name="connsiteY10" fmla="*/ 156025 h 555839"/>
                <a:gd name="connsiteX11" fmla="*/ 558800 w 558800"/>
                <a:gd name="connsiteY11" fmla="*/ 73475 h 555839"/>
                <a:gd name="connsiteX12" fmla="*/ 520700 w 558800"/>
                <a:gd name="connsiteY12" fmla="*/ 3625 h 555839"/>
                <a:gd name="connsiteX13" fmla="*/ 425450 w 558800"/>
                <a:gd name="connsiteY13" fmla="*/ 22675 h 555839"/>
                <a:gd name="connsiteX14" fmla="*/ 304800 w 558800"/>
                <a:gd name="connsiteY14" fmla="*/ 98875 h 555839"/>
                <a:gd name="connsiteX15" fmla="*/ 165100 w 558800"/>
                <a:gd name="connsiteY15" fmla="*/ 35375 h 555839"/>
                <a:gd name="connsiteX16" fmla="*/ 76200 w 558800"/>
                <a:gd name="connsiteY16" fmla="*/ 3625 h 555839"/>
                <a:gd name="connsiteX17" fmla="*/ 25400 w 558800"/>
                <a:gd name="connsiteY17" fmla="*/ 9975 h 55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0" h="555839">
                  <a:moveTo>
                    <a:pt x="25400" y="9975"/>
                  </a:moveTo>
                  <a:cubicBezTo>
                    <a:pt x="12700" y="23733"/>
                    <a:pt x="0" y="56542"/>
                    <a:pt x="0" y="86175"/>
                  </a:cubicBezTo>
                  <a:cubicBezTo>
                    <a:pt x="0" y="115808"/>
                    <a:pt x="12700" y="159200"/>
                    <a:pt x="25400" y="187775"/>
                  </a:cubicBezTo>
                  <a:cubicBezTo>
                    <a:pt x="38100" y="216350"/>
                    <a:pt x="66675" y="232225"/>
                    <a:pt x="76200" y="257625"/>
                  </a:cubicBezTo>
                  <a:cubicBezTo>
                    <a:pt x="85725" y="283025"/>
                    <a:pt x="86783" y="308425"/>
                    <a:pt x="82550" y="340175"/>
                  </a:cubicBezTo>
                  <a:cubicBezTo>
                    <a:pt x="78317" y="371925"/>
                    <a:pt x="55033" y="415317"/>
                    <a:pt x="50800" y="448125"/>
                  </a:cubicBezTo>
                  <a:cubicBezTo>
                    <a:pt x="46567" y="480933"/>
                    <a:pt x="44450" y="520092"/>
                    <a:pt x="57150" y="537025"/>
                  </a:cubicBezTo>
                  <a:cubicBezTo>
                    <a:pt x="69850" y="553958"/>
                    <a:pt x="94192" y="562425"/>
                    <a:pt x="127000" y="549725"/>
                  </a:cubicBezTo>
                  <a:cubicBezTo>
                    <a:pt x="159808" y="537025"/>
                    <a:pt x="209550" y="505275"/>
                    <a:pt x="254000" y="460825"/>
                  </a:cubicBezTo>
                  <a:cubicBezTo>
                    <a:pt x="298450" y="416375"/>
                    <a:pt x="349250" y="333825"/>
                    <a:pt x="393700" y="283025"/>
                  </a:cubicBezTo>
                  <a:cubicBezTo>
                    <a:pt x="438150" y="232225"/>
                    <a:pt x="493183" y="190950"/>
                    <a:pt x="520700" y="156025"/>
                  </a:cubicBezTo>
                  <a:cubicBezTo>
                    <a:pt x="548217" y="121100"/>
                    <a:pt x="558800" y="98875"/>
                    <a:pt x="558800" y="73475"/>
                  </a:cubicBezTo>
                  <a:cubicBezTo>
                    <a:pt x="558800" y="48075"/>
                    <a:pt x="542925" y="12092"/>
                    <a:pt x="520700" y="3625"/>
                  </a:cubicBezTo>
                  <a:cubicBezTo>
                    <a:pt x="498475" y="-4842"/>
                    <a:pt x="461433" y="6800"/>
                    <a:pt x="425450" y="22675"/>
                  </a:cubicBezTo>
                  <a:cubicBezTo>
                    <a:pt x="389467" y="38550"/>
                    <a:pt x="348192" y="96758"/>
                    <a:pt x="304800" y="98875"/>
                  </a:cubicBezTo>
                  <a:cubicBezTo>
                    <a:pt x="261408" y="100992"/>
                    <a:pt x="203200" y="51250"/>
                    <a:pt x="165100" y="35375"/>
                  </a:cubicBezTo>
                  <a:cubicBezTo>
                    <a:pt x="127000" y="19500"/>
                    <a:pt x="98425" y="7858"/>
                    <a:pt x="76200" y="3625"/>
                  </a:cubicBezTo>
                  <a:cubicBezTo>
                    <a:pt x="53975" y="-608"/>
                    <a:pt x="38100" y="-3783"/>
                    <a:pt x="25400" y="997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513774" y="3382481"/>
              <a:ext cx="311150" cy="366183"/>
              <a:chOff x="1949450" y="3843867"/>
              <a:chExt cx="311150" cy="366183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94945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761424" y="3165523"/>
              <a:ext cx="311150" cy="366183"/>
              <a:chOff x="1949450" y="3843867"/>
              <a:chExt cx="311150" cy="366183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94945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999549" y="2959174"/>
              <a:ext cx="342900" cy="366183"/>
              <a:chOff x="1917700" y="3843867"/>
              <a:chExt cx="342900" cy="366183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91770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 flipV="1">
              <a:off x="4716974" y="3547580"/>
              <a:ext cx="88900" cy="1058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966057" y="3314821"/>
              <a:ext cx="88900" cy="1058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5875849" y="2563318"/>
            <a:ext cx="2921677" cy="523220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Code for Glycine</a:t>
            </a:r>
          </a:p>
        </p:txBody>
      </p:sp>
      <p:sp>
        <p:nvSpPr>
          <p:cNvPr id="4" name="Freeform 3"/>
          <p:cNvSpPr/>
          <p:nvPr/>
        </p:nvSpPr>
        <p:spPr>
          <a:xfrm>
            <a:off x="5173631" y="3088942"/>
            <a:ext cx="2715146" cy="555808"/>
          </a:xfrm>
          <a:custGeom>
            <a:avLst/>
            <a:gdLst>
              <a:gd name="connsiteX0" fmla="*/ 2414360 w 2715146"/>
              <a:gd name="connsiteY0" fmla="*/ 0 h 555808"/>
              <a:gd name="connsiteX1" fmla="*/ 2586815 w 2715146"/>
              <a:gd name="connsiteY1" fmla="*/ 501757 h 555808"/>
              <a:gd name="connsiteX2" fmla="*/ 752528 w 2715146"/>
              <a:gd name="connsiteY2" fmla="*/ 533117 h 555808"/>
              <a:gd name="connsiteX3" fmla="*/ 0 w 2715146"/>
              <a:gd name="connsiteY3" fmla="*/ 423358 h 55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146" h="555808">
                <a:moveTo>
                  <a:pt x="2414360" y="0"/>
                </a:moveTo>
                <a:cubicBezTo>
                  <a:pt x="2639073" y="206452"/>
                  <a:pt x="2863787" y="412904"/>
                  <a:pt x="2586815" y="501757"/>
                </a:cubicBezTo>
                <a:cubicBezTo>
                  <a:pt x="2309843" y="590610"/>
                  <a:pt x="1183664" y="546183"/>
                  <a:pt x="752528" y="533117"/>
                </a:cubicBezTo>
                <a:cubicBezTo>
                  <a:pt x="321392" y="520051"/>
                  <a:pt x="0" y="423358"/>
                  <a:pt x="0" y="423358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3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If Glyphosate Could Insert Itself Into Protein Synthesis???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402648" y="4116913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115" y="4091513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64649" y="4063996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20249" y="4083046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75849" y="4099979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0507" y="3555996"/>
            <a:ext cx="60785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GGC</a:t>
            </a:r>
            <a:endParaRPr lang="en-US" dirty="0"/>
          </a:p>
        </p:txBody>
      </p:sp>
      <p:pic>
        <p:nvPicPr>
          <p:cNvPr id="11" name="Picture 10" descr="glyphosa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98" y="1650067"/>
            <a:ext cx="2374900" cy="1739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8774" y="3965597"/>
            <a:ext cx="77696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mRNA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" idx="2"/>
          </p:cNvCxnSpPr>
          <p:nvPr/>
        </p:nvCxnSpPr>
        <p:spPr>
          <a:xfrm>
            <a:off x="5314437" y="3925328"/>
            <a:ext cx="28012" cy="291068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49659" y="2395547"/>
            <a:ext cx="154922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glyphosate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3898881" y="4552430"/>
            <a:ext cx="8921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Alanine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916528" y="4564614"/>
            <a:ext cx="8481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Proline</a:t>
            </a:r>
            <a:endParaRPr lang="en-US" dirty="0"/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457200" y="5146782"/>
            <a:ext cx="8229600" cy="12649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-- Any proteins with conserved glycine residues are likely to be affected in a major way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875849" y="4378122"/>
            <a:ext cx="6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231449" y="3903071"/>
            <a:ext cx="6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4348674" y="2926125"/>
            <a:ext cx="993775" cy="822539"/>
            <a:chOff x="4348674" y="2926125"/>
            <a:chExt cx="993775" cy="822539"/>
          </a:xfrm>
        </p:grpSpPr>
        <p:sp>
          <p:nvSpPr>
            <p:cNvPr id="21" name="Freeform 20"/>
            <p:cNvSpPr/>
            <p:nvPr/>
          </p:nvSpPr>
          <p:spPr>
            <a:xfrm>
              <a:off x="4348674" y="2926125"/>
              <a:ext cx="558800" cy="555839"/>
            </a:xfrm>
            <a:custGeom>
              <a:avLst/>
              <a:gdLst>
                <a:gd name="connsiteX0" fmla="*/ 25400 w 558800"/>
                <a:gd name="connsiteY0" fmla="*/ 9975 h 555839"/>
                <a:gd name="connsiteX1" fmla="*/ 0 w 558800"/>
                <a:gd name="connsiteY1" fmla="*/ 86175 h 555839"/>
                <a:gd name="connsiteX2" fmla="*/ 25400 w 558800"/>
                <a:gd name="connsiteY2" fmla="*/ 187775 h 555839"/>
                <a:gd name="connsiteX3" fmla="*/ 76200 w 558800"/>
                <a:gd name="connsiteY3" fmla="*/ 257625 h 555839"/>
                <a:gd name="connsiteX4" fmla="*/ 82550 w 558800"/>
                <a:gd name="connsiteY4" fmla="*/ 340175 h 555839"/>
                <a:gd name="connsiteX5" fmla="*/ 50800 w 558800"/>
                <a:gd name="connsiteY5" fmla="*/ 448125 h 555839"/>
                <a:gd name="connsiteX6" fmla="*/ 57150 w 558800"/>
                <a:gd name="connsiteY6" fmla="*/ 537025 h 555839"/>
                <a:gd name="connsiteX7" fmla="*/ 127000 w 558800"/>
                <a:gd name="connsiteY7" fmla="*/ 549725 h 555839"/>
                <a:gd name="connsiteX8" fmla="*/ 254000 w 558800"/>
                <a:gd name="connsiteY8" fmla="*/ 460825 h 555839"/>
                <a:gd name="connsiteX9" fmla="*/ 393700 w 558800"/>
                <a:gd name="connsiteY9" fmla="*/ 283025 h 555839"/>
                <a:gd name="connsiteX10" fmla="*/ 520700 w 558800"/>
                <a:gd name="connsiteY10" fmla="*/ 156025 h 555839"/>
                <a:gd name="connsiteX11" fmla="*/ 558800 w 558800"/>
                <a:gd name="connsiteY11" fmla="*/ 73475 h 555839"/>
                <a:gd name="connsiteX12" fmla="*/ 520700 w 558800"/>
                <a:gd name="connsiteY12" fmla="*/ 3625 h 555839"/>
                <a:gd name="connsiteX13" fmla="*/ 425450 w 558800"/>
                <a:gd name="connsiteY13" fmla="*/ 22675 h 555839"/>
                <a:gd name="connsiteX14" fmla="*/ 304800 w 558800"/>
                <a:gd name="connsiteY14" fmla="*/ 98875 h 555839"/>
                <a:gd name="connsiteX15" fmla="*/ 165100 w 558800"/>
                <a:gd name="connsiteY15" fmla="*/ 35375 h 555839"/>
                <a:gd name="connsiteX16" fmla="*/ 76200 w 558800"/>
                <a:gd name="connsiteY16" fmla="*/ 3625 h 555839"/>
                <a:gd name="connsiteX17" fmla="*/ 25400 w 558800"/>
                <a:gd name="connsiteY17" fmla="*/ 9975 h 55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0" h="555839">
                  <a:moveTo>
                    <a:pt x="25400" y="9975"/>
                  </a:moveTo>
                  <a:cubicBezTo>
                    <a:pt x="12700" y="23733"/>
                    <a:pt x="0" y="56542"/>
                    <a:pt x="0" y="86175"/>
                  </a:cubicBezTo>
                  <a:cubicBezTo>
                    <a:pt x="0" y="115808"/>
                    <a:pt x="12700" y="159200"/>
                    <a:pt x="25400" y="187775"/>
                  </a:cubicBezTo>
                  <a:cubicBezTo>
                    <a:pt x="38100" y="216350"/>
                    <a:pt x="66675" y="232225"/>
                    <a:pt x="76200" y="257625"/>
                  </a:cubicBezTo>
                  <a:cubicBezTo>
                    <a:pt x="85725" y="283025"/>
                    <a:pt x="86783" y="308425"/>
                    <a:pt x="82550" y="340175"/>
                  </a:cubicBezTo>
                  <a:cubicBezTo>
                    <a:pt x="78317" y="371925"/>
                    <a:pt x="55033" y="415317"/>
                    <a:pt x="50800" y="448125"/>
                  </a:cubicBezTo>
                  <a:cubicBezTo>
                    <a:pt x="46567" y="480933"/>
                    <a:pt x="44450" y="520092"/>
                    <a:pt x="57150" y="537025"/>
                  </a:cubicBezTo>
                  <a:cubicBezTo>
                    <a:pt x="69850" y="553958"/>
                    <a:pt x="94192" y="562425"/>
                    <a:pt x="127000" y="549725"/>
                  </a:cubicBezTo>
                  <a:cubicBezTo>
                    <a:pt x="159808" y="537025"/>
                    <a:pt x="209550" y="505275"/>
                    <a:pt x="254000" y="460825"/>
                  </a:cubicBezTo>
                  <a:cubicBezTo>
                    <a:pt x="298450" y="416375"/>
                    <a:pt x="349250" y="333825"/>
                    <a:pt x="393700" y="283025"/>
                  </a:cubicBezTo>
                  <a:cubicBezTo>
                    <a:pt x="438150" y="232225"/>
                    <a:pt x="493183" y="190950"/>
                    <a:pt x="520700" y="156025"/>
                  </a:cubicBezTo>
                  <a:cubicBezTo>
                    <a:pt x="548217" y="121100"/>
                    <a:pt x="558800" y="98875"/>
                    <a:pt x="558800" y="73475"/>
                  </a:cubicBezTo>
                  <a:cubicBezTo>
                    <a:pt x="558800" y="48075"/>
                    <a:pt x="542925" y="12092"/>
                    <a:pt x="520700" y="3625"/>
                  </a:cubicBezTo>
                  <a:cubicBezTo>
                    <a:pt x="498475" y="-4842"/>
                    <a:pt x="461433" y="6800"/>
                    <a:pt x="425450" y="22675"/>
                  </a:cubicBezTo>
                  <a:cubicBezTo>
                    <a:pt x="389467" y="38550"/>
                    <a:pt x="348192" y="96758"/>
                    <a:pt x="304800" y="98875"/>
                  </a:cubicBezTo>
                  <a:cubicBezTo>
                    <a:pt x="261408" y="100992"/>
                    <a:pt x="203200" y="51250"/>
                    <a:pt x="165100" y="35375"/>
                  </a:cubicBezTo>
                  <a:cubicBezTo>
                    <a:pt x="127000" y="19500"/>
                    <a:pt x="98425" y="7858"/>
                    <a:pt x="76200" y="3625"/>
                  </a:cubicBezTo>
                  <a:cubicBezTo>
                    <a:pt x="53975" y="-608"/>
                    <a:pt x="38100" y="-3783"/>
                    <a:pt x="25400" y="997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513774" y="3382481"/>
              <a:ext cx="311150" cy="366183"/>
              <a:chOff x="1949450" y="3843867"/>
              <a:chExt cx="311150" cy="366183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94945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761424" y="3165523"/>
              <a:ext cx="311150" cy="366183"/>
              <a:chOff x="1949450" y="3843867"/>
              <a:chExt cx="311150" cy="366183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94945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999549" y="2959174"/>
              <a:ext cx="342900" cy="366183"/>
              <a:chOff x="1917700" y="3843867"/>
              <a:chExt cx="342900" cy="366183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91770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 flipV="1">
              <a:off x="4716974" y="3547580"/>
              <a:ext cx="88900" cy="1058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966057" y="3314821"/>
              <a:ext cx="88900" cy="1058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5875849" y="2563318"/>
            <a:ext cx="2921677" cy="523220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Code for Glycine</a:t>
            </a:r>
          </a:p>
        </p:txBody>
      </p:sp>
      <p:sp>
        <p:nvSpPr>
          <p:cNvPr id="4" name="Freeform 3"/>
          <p:cNvSpPr/>
          <p:nvPr/>
        </p:nvSpPr>
        <p:spPr>
          <a:xfrm>
            <a:off x="5173631" y="3088942"/>
            <a:ext cx="2715146" cy="555808"/>
          </a:xfrm>
          <a:custGeom>
            <a:avLst/>
            <a:gdLst>
              <a:gd name="connsiteX0" fmla="*/ 2414360 w 2715146"/>
              <a:gd name="connsiteY0" fmla="*/ 0 h 555808"/>
              <a:gd name="connsiteX1" fmla="*/ 2586815 w 2715146"/>
              <a:gd name="connsiteY1" fmla="*/ 501757 h 555808"/>
              <a:gd name="connsiteX2" fmla="*/ 752528 w 2715146"/>
              <a:gd name="connsiteY2" fmla="*/ 533117 h 555808"/>
              <a:gd name="connsiteX3" fmla="*/ 0 w 2715146"/>
              <a:gd name="connsiteY3" fmla="*/ 423358 h 55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146" h="555808">
                <a:moveTo>
                  <a:pt x="2414360" y="0"/>
                </a:moveTo>
                <a:cubicBezTo>
                  <a:pt x="2639073" y="206452"/>
                  <a:pt x="2863787" y="412904"/>
                  <a:pt x="2586815" y="501757"/>
                </a:cubicBezTo>
                <a:cubicBezTo>
                  <a:pt x="2309843" y="590610"/>
                  <a:pt x="1183664" y="546183"/>
                  <a:pt x="752528" y="533117"/>
                </a:cubicBezTo>
                <a:cubicBezTo>
                  <a:pt x="321392" y="520051"/>
                  <a:pt x="0" y="423358"/>
                  <a:pt x="0" y="423358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If Glyphosate Could Insert Itself Into Protein Synthesis???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402648" y="4116913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115" y="4091513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64649" y="4063996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20249" y="4083046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75849" y="4099979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0507" y="3555996"/>
            <a:ext cx="60785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GGC</a:t>
            </a:r>
            <a:endParaRPr lang="en-US" dirty="0"/>
          </a:p>
        </p:txBody>
      </p:sp>
      <p:pic>
        <p:nvPicPr>
          <p:cNvPr id="11" name="Picture 10" descr="glyphosa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98" y="1650067"/>
            <a:ext cx="2374900" cy="1739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8774" y="3965597"/>
            <a:ext cx="77696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mRNA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" idx="2"/>
          </p:cNvCxnSpPr>
          <p:nvPr/>
        </p:nvCxnSpPr>
        <p:spPr>
          <a:xfrm>
            <a:off x="5314437" y="3925328"/>
            <a:ext cx="28012" cy="291068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49659" y="2395547"/>
            <a:ext cx="154922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glyphosate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3898881" y="4552430"/>
            <a:ext cx="8921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Alanine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916528" y="4564614"/>
            <a:ext cx="8481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Proline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560997" y="4545564"/>
            <a:ext cx="12450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Glyphosate</a:t>
            </a:r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2759431" y="3155946"/>
            <a:ext cx="637800" cy="1289050"/>
          </a:xfrm>
          <a:custGeom>
            <a:avLst/>
            <a:gdLst>
              <a:gd name="connsiteX0" fmla="*/ 637800 w 637800"/>
              <a:gd name="connsiteY0" fmla="*/ 0 h 1289050"/>
              <a:gd name="connsiteX1" fmla="*/ 2800 w 637800"/>
              <a:gd name="connsiteY1" fmla="*/ 552450 h 1289050"/>
              <a:gd name="connsiteX2" fmla="*/ 390150 w 637800"/>
              <a:gd name="connsiteY2" fmla="*/ 128905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7800" h="1289050">
                <a:moveTo>
                  <a:pt x="637800" y="0"/>
                </a:moveTo>
                <a:cubicBezTo>
                  <a:pt x="340937" y="168804"/>
                  <a:pt x="44075" y="337608"/>
                  <a:pt x="2800" y="552450"/>
                </a:cubicBezTo>
                <a:cubicBezTo>
                  <a:pt x="-38475" y="767292"/>
                  <a:pt x="390150" y="1289050"/>
                  <a:pt x="390150" y="1289050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457200" y="5146782"/>
            <a:ext cx="8229600" cy="12649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-- Any proteins with conserved glycine residues are likely to be affected in a major way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875849" y="4378122"/>
            <a:ext cx="6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231449" y="3903071"/>
            <a:ext cx="6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4348674" y="2926125"/>
            <a:ext cx="993775" cy="822539"/>
            <a:chOff x="4348674" y="2926125"/>
            <a:chExt cx="993775" cy="822539"/>
          </a:xfrm>
        </p:grpSpPr>
        <p:sp>
          <p:nvSpPr>
            <p:cNvPr id="21" name="Freeform 20"/>
            <p:cNvSpPr/>
            <p:nvPr/>
          </p:nvSpPr>
          <p:spPr>
            <a:xfrm>
              <a:off x="4348674" y="2926125"/>
              <a:ext cx="558800" cy="555839"/>
            </a:xfrm>
            <a:custGeom>
              <a:avLst/>
              <a:gdLst>
                <a:gd name="connsiteX0" fmla="*/ 25400 w 558800"/>
                <a:gd name="connsiteY0" fmla="*/ 9975 h 555839"/>
                <a:gd name="connsiteX1" fmla="*/ 0 w 558800"/>
                <a:gd name="connsiteY1" fmla="*/ 86175 h 555839"/>
                <a:gd name="connsiteX2" fmla="*/ 25400 w 558800"/>
                <a:gd name="connsiteY2" fmla="*/ 187775 h 555839"/>
                <a:gd name="connsiteX3" fmla="*/ 76200 w 558800"/>
                <a:gd name="connsiteY3" fmla="*/ 257625 h 555839"/>
                <a:gd name="connsiteX4" fmla="*/ 82550 w 558800"/>
                <a:gd name="connsiteY4" fmla="*/ 340175 h 555839"/>
                <a:gd name="connsiteX5" fmla="*/ 50800 w 558800"/>
                <a:gd name="connsiteY5" fmla="*/ 448125 h 555839"/>
                <a:gd name="connsiteX6" fmla="*/ 57150 w 558800"/>
                <a:gd name="connsiteY6" fmla="*/ 537025 h 555839"/>
                <a:gd name="connsiteX7" fmla="*/ 127000 w 558800"/>
                <a:gd name="connsiteY7" fmla="*/ 549725 h 555839"/>
                <a:gd name="connsiteX8" fmla="*/ 254000 w 558800"/>
                <a:gd name="connsiteY8" fmla="*/ 460825 h 555839"/>
                <a:gd name="connsiteX9" fmla="*/ 393700 w 558800"/>
                <a:gd name="connsiteY9" fmla="*/ 283025 h 555839"/>
                <a:gd name="connsiteX10" fmla="*/ 520700 w 558800"/>
                <a:gd name="connsiteY10" fmla="*/ 156025 h 555839"/>
                <a:gd name="connsiteX11" fmla="*/ 558800 w 558800"/>
                <a:gd name="connsiteY11" fmla="*/ 73475 h 555839"/>
                <a:gd name="connsiteX12" fmla="*/ 520700 w 558800"/>
                <a:gd name="connsiteY12" fmla="*/ 3625 h 555839"/>
                <a:gd name="connsiteX13" fmla="*/ 425450 w 558800"/>
                <a:gd name="connsiteY13" fmla="*/ 22675 h 555839"/>
                <a:gd name="connsiteX14" fmla="*/ 304800 w 558800"/>
                <a:gd name="connsiteY14" fmla="*/ 98875 h 555839"/>
                <a:gd name="connsiteX15" fmla="*/ 165100 w 558800"/>
                <a:gd name="connsiteY15" fmla="*/ 35375 h 555839"/>
                <a:gd name="connsiteX16" fmla="*/ 76200 w 558800"/>
                <a:gd name="connsiteY16" fmla="*/ 3625 h 555839"/>
                <a:gd name="connsiteX17" fmla="*/ 25400 w 558800"/>
                <a:gd name="connsiteY17" fmla="*/ 9975 h 55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0" h="555839">
                  <a:moveTo>
                    <a:pt x="25400" y="9975"/>
                  </a:moveTo>
                  <a:cubicBezTo>
                    <a:pt x="12700" y="23733"/>
                    <a:pt x="0" y="56542"/>
                    <a:pt x="0" y="86175"/>
                  </a:cubicBezTo>
                  <a:cubicBezTo>
                    <a:pt x="0" y="115808"/>
                    <a:pt x="12700" y="159200"/>
                    <a:pt x="25400" y="187775"/>
                  </a:cubicBezTo>
                  <a:cubicBezTo>
                    <a:pt x="38100" y="216350"/>
                    <a:pt x="66675" y="232225"/>
                    <a:pt x="76200" y="257625"/>
                  </a:cubicBezTo>
                  <a:cubicBezTo>
                    <a:pt x="85725" y="283025"/>
                    <a:pt x="86783" y="308425"/>
                    <a:pt x="82550" y="340175"/>
                  </a:cubicBezTo>
                  <a:cubicBezTo>
                    <a:pt x="78317" y="371925"/>
                    <a:pt x="55033" y="415317"/>
                    <a:pt x="50800" y="448125"/>
                  </a:cubicBezTo>
                  <a:cubicBezTo>
                    <a:pt x="46567" y="480933"/>
                    <a:pt x="44450" y="520092"/>
                    <a:pt x="57150" y="537025"/>
                  </a:cubicBezTo>
                  <a:cubicBezTo>
                    <a:pt x="69850" y="553958"/>
                    <a:pt x="94192" y="562425"/>
                    <a:pt x="127000" y="549725"/>
                  </a:cubicBezTo>
                  <a:cubicBezTo>
                    <a:pt x="159808" y="537025"/>
                    <a:pt x="209550" y="505275"/>
                    <a:pt x="254000" y="460825"/>
                  </a:cubicBezTo>
                  <a:cubicBezTo>
                    <a:pt x="298450" y="416375"/>
                    <a:pt x="349250" y="333825"/>
                    <a:pt x="393700" y="283025"/>
                  </a:cubicBezTo>
                  <a:cubicBezTo>
                    <a:pt x="438150" y="232225"/>
                    <a:pt x="493183" y="190950"/>
                    <a:pt x="520700" y="156025"/>
                  </a:cubicBezTo>
                  <a:cubicBezTo>
                    <a:pt x="548217" y="121100"/>
                    <a:pt x="558800" y="98875"/>
                    <a:pt x="558800" y="73475"/>
                  </a:cubicBezTo>
                  <a:cubicBezTo>
                    <a:pt x="558800" y="48075"/>
                    <a:pt x="542925" y="12092"/>
                    <a:pt x="520700" y="3625"/>
                  </a:cubicBezTo>
                  <a:cubicBezTo>
                    <a:pt x="498475" y="-4842"/>
                    <a:pt x="461433" y="6800"/>
                    <a:pt x="425450" y="22675"/>
                  </a:cubicBezTo>
                  <a:cubicBezTo>
                    <a:pt x="389467" y="38550"/>
                    <a:pt x="348192" y="96758"/>
                    <a:pt x="304800" y="98875"/>
                  </a:cubicBezTo>
                  <a:cubicBezTo>
                    <a:pt x="261408" y="100992"/>
                    <a:pt x="203200" y="51250"/>
                    <a:pt x="165100" y="35375"/>
                  </a:cubicBezTo>
                  <a:cubicBezTo>
                    <a:pt x="127000" y="19500"/>
                    <a:pt x="98425" y="7858"/>
                    <a:pt x="76200" y="3625"/>
                  </a:cubicBezTo>
                  <a:cubicBezTo>
                    <a:pt x="53975" y="-608"/>
                    <a:pt x="38100" y="-3783"/>
                    <a:pt x="25400" y="997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513774" y="3382481"/>
              <a:ext cx="311150" cy="366183"/>
              <a:chOff x="1949450" y="3843867"/>
              <a:chExt cx="311150" cy="366183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94945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761424" y="3165523"/>
              <a:ext cx="311150" cy="366183"/>
              <a:chOff x="1949450" y="3843867"/>
              <a:chExt cx="311150" cy="366183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94945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999549" y="2959174"/>
              <a:ext cx="342900" cy="366183"/>
              <a:chOff x="1917700" y="3843867"/>
              <a:chExt cx="342900" cy="366183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91770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 flipV="1">
              <a:off x="4716974" y="3547580"/>
              <a:ext cx="88900" cy="1058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966057" y="3314821"/>
              <a:ext cx="88900" cy="1058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5875849" y="2563318"/>
            <a:ext cx="2921677" cy="523220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Code for Glycine</a:t>
            </a:r>
          </a:p>
        </p:txBody>
      </p:sp>
      <p:sp>
        <p:nvSpPr>
          <p:cNvPr id="4" name="Freeform 3"/>
          <p:cNvSpPr/>
          <p:nvPr/>
        </p:nvSpPr>
        <p:spPr>
          <a:xfrm>
            <a:off x="5173631" y="3088942"/>
            <a:ext cx="2715146" cy="555808"/>
          </a:xfrm>
          <a:custGeom>
            <a:avLst/>
            <a:gdLst>
              <a:gd name="connsiteX0" fmla="*/ 2414360 w 2715146"/>
              <a:gd name="connsiteY0" fmla="*/ 0 h 555808"/>
              <a:gd name="connsiteX1" fmla="*/ 2586815 w 2715146"/>
              <a:gd name="connsiteY1" fmla="*/ 501757 h 555808"/>
              <a:gd name="connsiteX2" fmla="*/ 752528 w 2715146"/>
              <a:gd name="connsiteY2" fmla="*/ 533117 h 555808"/>
              <a:gd name="connsiteX3" fmla="*/ 0 w 2715146"/>
              <a:gd name="connsiteY3" fmla="*/ 423358 h 55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146" h="555808">
                <a:moveTo>
                  <a:pt x="2414360" y="0"/>
                </a:moveTo>
                <a:cubicBezTo>
                  <a:pt x="2639073" y="206452"/>
                  <a:pt x="2863787" y="412904"/>
                  <a:pt x="2586815" y="501757"/>
                </a:cubicBezTo>
                <a:cubicBezTo>
                  <a:pt x="2309843" y="590610"/>
                  <a:pt x="1183664" y="546183"/>
                  <a:pt x="752528" y="533117"/>
                </a:cubicBezTo>
                <a:cubicBezTo>
                  <a:pt x="321392" y="520051"/>
                  <a:pt x="0" y="423358"/>
                  <a:pt x="0" y="423358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0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yphosa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78" y="3382894"/>
            <a:ext cx="3140380" cy="2300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57" y="-261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Extra Piece Sticks Out at Active Site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98881" y="4584580"/>
            <a:ext cx="892154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Alanine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16528" y="4564614"/>
            <a:ext cx="848196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Proline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0997" y="4545564"/>
            <a:ext cx="1245052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Glyphosate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764724" y="3842108"/>
            <a:ext cx="755568" cy="924944"/>
            <a:chOff x="5764724" y="3842108"/>
            <a:chExt cx="755568" cy="92494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flipH="1">
            <a:off x="5685306" y="1959493"/>
            <a:ext cx="755568" cy="924944"/>
            <a:chOff x="5764724" y="3842108"/>
            <a:chExt cx="755568" cy="924944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777100" y="1959493"/>
            <a:ext cx="755568" cy="924944"/>
            <a:chOff x="5764724" y="3842108"/>
            <a:chExt cx="755568" cy="924944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flipH="1">
            <a:off x="1774641" y="3817497"/>
            <a:ext cx="755568" cy="924944"/>
            <a:chOff x="5764724" y="3842108"/>
            <a:chExt cx="755568" cy="924944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142508" y="2884437"/>
            <a:ext cx="377784" cy="93306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714820" y="2884437"/>
            <a:ext cx="377784" cy="93306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683173" y="1839243"/>
            <a:ext cx="1494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Active Site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378592" y="1513055"/>
            <a:ext cx="428094" cy="446438"/>
            <a:chOff x="3682755" y="1417638"/>
            <a:chExt cx="428094" cy="446438"/>
          </a:xfrm>
        </p:grpSpPr>
        <p:sp>
          <p:nvSpPr>
            <p:cNvPr id="56" name="Oval 55"/>
            <p:cNvSpPr/>
            <p:nvPr/>
          </p:nvSpPr>
          <p:spPr>
            <a:xfrm>
              <a:off x="3682755" y="14176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835155" y="15700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987555" y="17224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385516" y="1181146"/>
            <a:ext cx="1455154" cy="969868"/>
            <a:chOff x="2530209" y="1116846"/>
            <a:chExt cx="1455154" cy="969868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2532668" y="1417638"/>
              <a:ext cx="891810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685068" y="1752176"/>
              <a:ext cx="891810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530209" y="1752176"/>
              <a:ext cx="154859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422019" y="1417638"/>
              <a:ext cx="154859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 flipV="1">
              <a:off x="3557269" y="1116846"/>
              <a:ext cx="428094" cy="446438"/>
              <a:chOff x="3682755" y="1417638"/>
              <a:chExt cx="428094" cy="446438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3682755" y="14176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835155" y="15700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987555" y="17224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5298207" y="5245165"/>
            <a:ext cx="216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Peptide chain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6922226" y="1059678"/>
            <a:ext cx="2735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Substrate no longer fits in active site</a:t>
            </a:r>
            <a:endParaRPr lang="en-US" sz="2800" dirty="0"/>
          </a:p>
        </p:txBody>
      </p:sp>
      <p:sp>
        <p:nvSpPr>
          <p:cNvPr id="67" name="Freeform 66"/>
          <p:cNvSpPr/>
          <p:nvPr/>
        </p:nvSpPr>
        <p:spPr>
          <a:xfrm>
            <a:off x="6366637" y="3359677"/>
            <a:ext cx="566966" cy="1961151"/>
          </a:xfrm>
          <a:custGeom>
            <a:avLst/>
            <a:gdLst>
              <a:gd name="connsiteX0" fmla="*/ 0 w 566966"/>
              <a:gd name="connsiteY0" fmla="*/ 1961151 h 1961151"/>
              <a:gd name="connsiteX1" fmla="*/ 562708 w 566966"/>
              <a:gd name="connsiteY1" fmla="*/ 900200 h 1961151"/>
              <a:gd name="connsiteX2" fmla="*/ 273316 w 566966"/>
              <a:gd name="connsiteY2" fmla="*/ 0 h 196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966" h="1961151">
                <a:moveTo>
                  <a:pt x="0" y="1961151"/>
                </a:moveTo>
                <a:cubicBezTo>
                  <a:pt x="258577" y="1594104"/>
                  <a:pt x="517155" y="1227058"/>
                  <a:pt x="562708" y="900200"/>
                </a:cubicBezTo>
                <a:cubicBezTo>
                  <a:pt x="608261" y="573342"/>
                  <a:pt x="273316" y="0"/>
                  <a:pt x="273316" y="0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9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yphosa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78" y="3382894"/>
            <a:ext cx="3140380" cy="2300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57" y="-261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Extra Piece Sticks Out at Active Site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98881" y="4584580"/>
            <a:ext cx="892154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Alanine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16528" y="4564614"/>
            <a:ext cx="848196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Proline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0997" y="4545564"/>
            <a:ext cx="1245052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Glyphosate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764724" y="3842108"/>
            <a:ext cx="755568" cy="924944"/>
            <a:chOff x="5764724" y="3842108"/>
            <a:chExt cx="755568" cy="92494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flipH="1">
            <a:off x="5685306" y="1959493"/>
            <a:ext cx="755568" cy="924944"/>
            <a:chOff x="5764724" y="3842108"/>
            <a:chExt cx="755568" cy="924944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777100" y="1959493"/>
            <a:ext cx="755568" cy="924944"/>
            <a:chOff x="5764724" y="3842108"/>
            <a:chExt cx="755568" cy="924944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flipH="1">
            <a:off x="1774641" y="3817497"/>
            <a:ext cx="755568" cy="924944"/>
            <a:chOff x="5764724" y="3842108"/>
            <a:chExt cx="755568" cy="924944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142508" y="2884437"/>
            <a:ext cx="377784" cy="93306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714820" y="2884437"/>
            <a:ext cx="377784" cy="93306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78758" y="3614186"/>
            <a:ext cx="2453328" cy="2421204"/>
            <a:chOff x="1478758" y="3614186"/>
            <a:chExt cx="2453328" cy="2421204"/>
          </a:xfrm>
        </p:grpSpPr>
        <p:sp>
          <p:nvSpPr>
            <p:cNvPr id="41" name="Freeform 40"/>
            <p:cNvSpPr/>
            <p:nvPr/>
          </p:nvSpPr>
          <p:spPr>
            <a:xfrm>
              <a:off x="1478758" y="3614186"/>
              <a:ext cx="2453328" cy="2421204"/>
            </a:xfrm>
            <a:custGeom>
              <a:avLst/>
              <a:gdLst>
                <a:gd name="connsiteX0" fmla="*/ 1614694 w 2453328"/>
                <a:gd name="connsiteY0" fmla="*/ 0 h 2421204"/>
                <a:gd name="connsiteX1" fmla="*/ 2843 w 2453328"/>
                <a:gd name="connsiteY1" fmla="*/ 1253569 h 2421204"/>
                <a:gd name="connsiteX2" fmla="*/ 1240224 w 2453328"/>
                <a:gd name="connsiteY2" fmla="*/ 2393178 h 2421204"/>
                <a:gd name="connsiteX3" fmla="*/ 1907758 w 2453328"/>
                <a:gd name="connsiteY3" fmla="*/ 1969895 h 2421204"/>
                <a:gd name="connsiteX4" fmla="*/ 2445042 w 2453328"/>
                <a:gd name="connsiteY4" fmla="*/ 846567 h 2421204"/>
                <a:gd name="connsiteX5" fmla="*/ 2184540 w 2453328"/>
                <a:gd name="connsiteY5" fmla="*/ 227922 h 2421204"/>
                <a:gd name="connsiteX6" fmla="*/ 1533287 w 2453328"/>
                <a:gd name="connsiteY6" fmla="*/ 0 h 242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3328" h="2421204">
                  <a:moveTo>
                    <a:pt x="1614694" y="0"/>
                  </a:moveTo>
                  <a:cubicBezTo>
                    <a:pt x="839974" y="427353"/>
                    <a:pt x="65255" y="854706"/>
                    <a:pt x="2843" y="1253569"/>
                  </a:cubicBezTo>
                  <a:cubicBezTo>
                    <a:pt x="-59569" y="1652432"/>
                    <a:pt x="922738" y="2273790"/>
                    <a:pt x="1240224" y="2393178"/>
                  </a:cubicBezTo>
                  <a:cubicBezTo>
                    <a:pt x="1557710" y="2512566"/>
                    <a:pt x="1706955" y="2227663"/>
                    <a:pt x="1907758" y="1969895"/>
                  </a:cubicBezTo>
                  <a:cubicBezTo>
                    <a:pt x="2108561" y="1712127"/>
                    <a:pt x="2398912" y="1136896"/>
                    <a:pt x="2445042" y="846567"/>
                  </a:cubicBezTo>
                  <a:cubicBezTo>
                    <a:pt x="2491172" y="556238"/>
                    <a:pt x="2336499" y="369017"/>
                    <a:pt x="2184540" y="227922"/>
                  </a:cubicBezTo>
                  <a:cubicBezTo>
                    <a:pt x="2032581" y="86827"/>
                    <a:pt x="1533287" y="0"/>
                    <a:pt x="1533287" y="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90278" y="5255508"/>
              <a:ext cx="10550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glycine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683173" y="1839243"/>
            <a:ext cx="1494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Active Site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378592" y="1513055"/>
            <a:ext cx="428094" cy="446438"/>
            <a:chOff x="3682755" y="1417638"/>
            <a:chExt cx="428094" cy="446438"/>
          </a:xfrm>
        </p:grpSpPr>
        <p:sp>
          <p:nvSpPr>
            <p:cNvPr id="56" name="Oval 55"/>
            <p:cNvSpPr/>
            <p:nvPr/>
          </p:nvSpPr>
          <p:spPr>
            <a:xfrm>
              <a:off x="3682755" y="14176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835155" y="15700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987555" y="17224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385516" y="1181146"/>
            <a:ext cx="1455154" cy="969868"/>
            <a:chOff x="2530209" y="1116846"/>
            <a:chExt cx="1455154" cy="969868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2532668" y="1417638"/>
              <a:ext cx="891810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685068" y="1752176"/>
              <a:ext cx="891810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530209" y="1752176"/>
              <a:ext cx="154859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422019" y="1417638"/>
              <a:ext cx="154859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 flipV="1">
              <a:off x="3557269" y="1116846"/>
              <a:ext cx="428094" cy="446438"/>
              <a:chOff x="3682755" y="1417638"/>
              <a:chExt cx="428094" cy="446438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3682755" y="14176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835155" y="15700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987555" y="17224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5298207" y="5245165"/>
            <a:ext cx="216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Peptide chain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6922226" y="1059678"/>
            <a:ext cx="2735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Substrate no longer fits in active site</a:t>
            </a:r>
            <a:endParaRPr lang="en-US" sz="2800" dirty="0"/>
          </a:p>
        </p:txBody>
      </p:sp>
      <p:sp>
        <p:nvSpPr>
          <p:cNvPr id="67" name="Freeform 66"/>
          <p:cNvSpPr/>
          <p:nvPr/>
        </p:nvSpPr>
        <p:spPr>
          <a:xfrm>
            <a:off x="6366637" y="3359677"/>
            <a:ext cx="566966" cy="1961151"/>
          </a:xfrm>
          <a:custGeom>
            <a:avLst/>
            <a:gdLst>
              <a:gd name="connsiteX0" fmla="*/ 0 w 566966"/>
              <a:gd name="connsiteY0" fmla="*/ 1961151 h 1961151"/>
              <a:gd name="connsiteX1" fmla="*/ 562708 w 566966"/>
              <a:gd name="connsiteY1" fmla="*/ 900200 h 1961151"/>
              <a:gd name="connsiteX2" fmla="*/ 273316 w 566966"/>
              <a:gd name="connsiteY2" fmla="*/ 0 h 196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966" h="1961151">
                <a:moveTo>
                  <a:pt x="0" y="1961151"/>
                </a:moveTo>
                <a:cubicBezTo>
                  <a:pt x="258577" y="1594104"/>
                  <a:pt x="517155" y="1227058"/>
                  <a:pt x="562708" y="900200"/>
                </a:cubicBezTo>
                <a:cubicBezTo>
                  <a:pt x="608261" y="573342"/>
                  <a:pt x="273316" y="0"/>
                  <a:pt x="273316" y="0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5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Roundup and GMO Crops</a:t>
            </a:r>
            <a:endParaRPr lang="en-US" b="1" dirty="0"/>
          </a:p>
        </p:txBody>
      </p:sp>
      <p:pic>
        <p:nvPicPr>
          <p:cNvPr id="5" name="Picture 4" descr="sprayweeds-round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5" y="2755034"/>
            <a:ext cx="6739467" cy="20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9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yphosa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78" y="3382894"/>
            <a:ext cx="3140380" cy="2300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57" y="-261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Extra Piece Sticks Out at Active Site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98881" y="4584580"/>
            <a:ext cx="892154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Alanine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16528" y="4564614"/>
            <a:ext cx="848196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Proline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0997" y="4545564"/>
            <a:ext cx="1245052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Glyphosate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764724" y="3842108"/>
            <a:ext cx="755568" cy="924944"/>
            <a:chOff x="5764724" y="3842108"/>
            <a:chExt cx="755568" cy="92494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flipH="1">
            <a:off x="5685306" y="1959493"/>
            <a:ext cx="755568" cy="924944"/>
            <a:chOff x="5764724" y="3842108"/>
            <a:chExt cx="755568" cy="924944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777100" y="1959493"/>
            <a:ext cx="755568" cy="924944"/>
            <a:chOff x="5764724" y="3842108"/>
            <a:chExt cx="755568" cy="924944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flipH="1">
            <a:off x="1774641" y="3817497"/>
            <a:ext cx="755568" cy="924944"/>
            <a:chOff x="5764724" y="3842108"/>
            <a:chExt cx="755568" cy="924944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142508" y="2884437"/>
            <a:ext cx="377784" cy="93306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714820" y="2884437"/>
            <a:ext cx="377784" cy="93306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78758" y="3614186"/>
            <a:ext cx="2453328" cy="2421204"/>
            <a:chOff x="1478758" y="3614186"/>
            <a:chExt cx="2453328" cy="2421204"/>
          </a:xfrm>
        </p:grpSpPr>
        <p:sp>
          <p:nvSpPr>
            <p:cNvPr id="41" name="Freeform 40"/>
            <p:cNvSpPr/>
            <p:nvPr/>
          </p:nvSpPr>
          <p:spPr>
            <a:xfrm>
              <a:off x="1478758" y="3614186"/>
              <a:ext cx="2453328" cy="2421204"/>
            </a:xfrm>
            <a:custGeom>
              <a:avLst/>
              <a:gdLst>
                <a:gd name="connsiteX0" fmla="*/ 1614694 w 2453328"/>
                <a:gd name="connsiteY0" fmla="*/ 0 h 2421204"/>
                <a:gd name="connsiteX1" fmla="*/ 2843 w 2453328"/>
                <a:gd name="connsiteY1" fmla="*/ 1253569 h 2421204"/>
                <a:gd name="connsiteX2" fmla="*/ 1240224 w 2453328"/>
                <a:gd name="connsiteY2" fmla="*/ 2393178 h 2421204"/>
                <a:gd name="connsiteX3" fmla="*/ 1907758 w 2453328"/>
                <a:gd name="connsiteY3" fmla="*/ 1969895 h 2421204"/>
                <a:gd name="connsiteX4" fmla="*/ 2445042 w 2453328"/>
                <a:gd name="connsiteY4" fmla="*/ 846567 h 2421204"/>
                <a:gd name="connsiteX5" fmla="*/ 2184540 w 2453328"/>
                <a:gd name="connsiteY5" fmla="*/ 227922 h 2421204"/>
                <a:gd name="connsiteX6" fmla="*/ 1533287 w 2453328"/>
                <a:gd name="connsiteY6" fmla="*/ 0 h 242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3328" h="2421204">
                  <a:moveTo>
                    <a:pt x="1614694" y="0"/>
                  </a:moveTo>
                  <a:cubicBezTo>
                    <a:pt x="839974" y="427353"/>
                    <a:pt x="65255" y="854706"/>
                    <a:pt x="2843" y="1253569"/>
                  </a:cubicBezTo>
                  <a:cubicBezTo>
                    <a:pt x="-59569" y="1652432"/>
                    <a:pt x="922738" y="2273790"/>
                    <a:pt x="1240224" y="2393178"/>
                  </a:cubicBezTo>
                  <a:cubicBezTo>
                    <a:pt x="1557710" y="2512566"/>
                    <a:pt x="1706955" y="2227663"/>
                    <a:pt x="1907758" y="1969895"/>
                  </a:cubicBezTo>
                  <a:cubicBezTo>
                    <a:pt x="2108561" y="1712127"/>
                    <a:pt x="2398912" y="1136896"/>
                    <a:pt x="2445042" y="846567"/>
                  </a:cubicBezTo>
                  <a:cubicBezTo>
                    <a:pt x="2491172" y="556238"/>
                    <a:pt x="2336499" y="369017"/>
                    <a:pt x="2184540" y="227922"/>
                  </a:cubicBezTo>
                  <a:cubicBezTo>
                    <a:pt x="2032581" y="86827"/>
                    <a:pt x="1533287" y="0"/>
                    <a:pt x="1533287" y="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90278" y="5255508"/>
              <a:ext cx="10550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glycine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Freeform 42"/>
          <p:cNvSpPr/>
          <p:nvPr/>
        </p:nvSpPr>
        <p:spPr>
          <a:xfrm>
            <a:off x="3682755" y="2506984"/>
            <a:ext cx="1755974" cy="2087158"/>
          </a:xfrm>
          <a:custGeom>
            <a:avLst/>
            <a:gdLst>
              <a:gd name="connsiteX0" fmla="*/ 582953 w 1755974"/>
              <a:gd name="connsiteY0" fmla="*/ 154 h 2087158"/>
              <a:gd name="connsiteX1" fmla="*/ 13106 w 1755974"/>
              <a:gd name="connsiteY1" fmla="*/ 944401 h 2087158"/>
              <a:gd name="connsiteX2" fmla="*/ 306170 w 1755974"/>
              <a:gd name="connsiteY2" fmla="*/ 1986329 h 2087158"/>
              <a:gd name="connsiteX3" fmla="*/ 1624957 w 1755974"/>
              <a:gd name="connsiteY3" fmla="*/ 1921208 h 2087158"/>
              <a:gd name="connsiteX4" fmla="*/ 1592395 w 1755974"/>
              <a:gd name="connsiteY4" fmla="*/ 879281 h 2087158"/>
              <a:gd name="connsiteX5" fmla="*/ 582953 w 1755974"/>
              <a:gd name="connsiteY5" fmla="*/ 154 h 208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74" h="2087158">
                <a:moveTo>
                  <a:pt x="582953" y="154"/>
                </a:moveTo>
                <a:cubicBezTo>
                  <a:pt x="319738" y="11007"/>
                  <a:pt x="59236" y="613372"/>
                  <a:pt x="13106" y="944401"/>
                </a:cubicBezTo>
                <a:cubicBezTo>
                  <a:pt x="-33024" y="1275430"/>
                  <a:pt x="37528" y="1823528"/>
                  <a:pt x="306170" y="1986329"/>
                </a:cubicBezTo>
                <a:cubicBezTo>
                  <a:pt x="574812" y="2149130"/>
                  <a:pt x="1410586" y="2105716"/>
                  <a:pt x="1624957" y="1921208"/>
                </a:cubicBezTo>
                <a:cubicBezTo>
                  <a:pt x="1839328" y="1736700"/>
                  <a:pt x="1763349" y="1204883"/>
                  <a:pt x="1592395" y="879281"/>
                </a:cubicBezTo>
                <a:cubicBezTo>
                  <a:pt x="1421441" y="553679"/>
                  <a:pt x="846168" y="-10699"/>
                  <a:pt x="582953" y="154"/>
                </a:cubicBezTo>
                <a:close/>
              </a:path>
            </a:pathLst>
          </a:cu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683173" y="1839243"/>
            <a:ext cx="1494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Active Site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98190" y="2669815"/>
            <a:ext cx="2040018" cy="1248577"/>
            <a:chOff x="2298190" y="2669815"/>
            <a:chExt cx="2040018" cy="1248577"/>
          </a:xfrm>
        </p:grpSpPr>
        <p:sp>
          <p:nvSpPr>
            <p:cNvPr id="51" name="TextBox 50"/>
            <p:cNvSpPr txBox="1"/>
            <p:nvPr/>
          </p:nvSpPr>
          <p:spPr>
            <a:xfrm>
              <a:off x="2298190" y="2669815"/>
              <a:ext cx="1481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Extra Stuff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215473" y="3131480"/>
              <a:ext cx="1122735" cy="786912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378592" y="1513055"/>
            <a:ext cx="428094" cy="446438"/>
            <a:chOff x="3682755" y="1417638"/>
            <a:chExt cx="428094" cy="446438"/>
          </a:xfrm>
        </p:grpSpPr>
        <p:sp>
          <p:nvSpPr>
            <p:cNvPr id="56" name="Oval 55"/>
            <p:cNvSpPr/>
            <p:nvPr/>
          </p:nvSpPr>
          <p:spPr>
            <a:xfrm>
              <a:off x="3682755" y="14176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835155" y="15700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987555" y="17224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385516" y="1181146"/>
            <a:ext cx="1455154" cy="969868"/>
            <a:chOff x="2530209" y="1116846"/>
            <a:chExt cx="1455154" cy="969868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2532668" y="1417638"/>
              <a:ext cx="891810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685068" y="1752176"/>
              <a:ext cx="891810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530209" y="1752176"/>
              <a:ext cx="154859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422019" y="1417638"/>
              <a:ext cx="154859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 flipV="1">
              <a:off x="3557269" y="1116846"/>
              <a:ext cx="428094" cy="446438"/>
              <a:chOff x="3682755" y="1417638"/>
              <a:chExt cx="428094" cy="446438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3682755" y="14176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835155" y="15700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987555" y="17224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5298207" y="5245165"/>
            <a:ext cx="216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Peptide chain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6922226" y="1059678"/>
            <a:ext cx="2735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Substrate no longer fits in active site</a:t>
            </a:r>
            <a:endParaRPr lang="en-US" sz="2800" dirty="0"/>
          </a:p>
        </p:txBody>
      </p:sp>
      <p:sp>
        <p:nvSpPr>
          <p:cNvPr id="67" name="Freeform 66"/>
          <p:cNvSpPr/>
          <p:nvPr/>
        </p:nvSpPr>
        <p:spPr>
          <a:xfrm>
            <a:off x="6366637" y="3359677"/>
            <a:ext cx="566966" cy="1961151"/>
          </a:xfrm>
          <a:custGeom>
            <a:avLst/>
            <a:gdLst>
              <a:gd name="connsiteX0" fmla="*/ 0 w 566966"/>
              <a:gd name="connsiteY0" fmla="*/ 1961151 h 1961151"/>
              <a:gd name="connsiteX1" fmla="*/ 562708 w 566966"/>
              <a:gd name="connsiteY1" fmla="*/ 900200 h 1961151"/>
              <a:gd name="connsiteX2" fmla="*/ 273316 w 566966"/>
              <a:gd name="connsiteY2" fmla="*/ 0 h 196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966" h="1961151">
                <a:moveTo>
                  <a:pt x="0" y="1961151"/>
                </a:moveTo>
                <a:cubicBezTo>
                  <a:pt x="258577" y="1594104"/>
                  <a:pt x="517155" y="1227058"/>
                  <a:pt x="562708" y="900200"/>
                </a:cubicBezTo>
                <a:cubicBezTo>
                  <a:pt x="608261" y="573342"/>
                  <a:pt x="273316" y="0"/>
                  <a:pt x="273316" y="0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2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yphosa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78" y="3382894"/>
            <a:ext cx="3140380" cy="2300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57" y="-261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Extra Piece Sticks Out at Active Site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98881" y="4584580"/>
            <a:ext cx="892154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Alanine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16528" y="4564614"/>
            <a:ext cx="848196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Proline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0997" y="4545564"/>
            <a:ext cx="1245052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Glyphosate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764724" y="3842108"/>
            <a:ext cx="755568" cy="924944"/>
            <a:chOff x="5764724" y="3842108"/>
            <a:chExt cx="755568" cy="92494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flipH="1">
            <a:off x="5685306" y="1959493"/>
            <a:ext cx="755568" cy="924944"/>
            <a:chOff x="5764724" y="3842108"/>
            <a:chExt cx="755568" cy="924944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777100" y="1959493"/>
            <a:ext cx="755568" cy="924944"/>
            <a:chOff x="5764724" y="3842108"/>
            <a:chExt cx="755568" cy="924944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flipH="1">
            <a:off x="1774641" y="3817497"/>
            <a:ext cx="755568" cy="924944"/>
            <a:chOff x="5764724" y="3842108"/>
            <a:chExt cx="755568" cy="924944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142508" y="2884437"/>
            <a:ext cx="377784" cy="93306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714820" y="2884437"/>
            <a:ext cx="377784" cy="93306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78758" y="3614186"/>
            <a:ext cx="2453328" cy="2421204"/>
            <a:chOff x="1478758" y="3614186"/>
            <a:chExt cx="2453328" cy="2421204"/>
          </a:xfrm>
        </p:grpSpPr>
        <p:sp>
          <p:nvSpPr>
            <p:cNvPr id="41" name="Freeform 40"/>
            <p:cNvSpPr/>
            <p:nvPr/>
          </p:nvSpPr>
          <p:spPr>
            <a:xfrm>
              <a:off x="1478758" y="3614186"/>
              <a:ext cx="2453328" cy="2421204"/>
            </a:xfrm>
            <a:custGeom>
              <a:avLst/>
              <a:gdLst>
                <a:gd name="connsiteX0" fmla="*/ 1614694 w 2453328"/>
                <a:gd name="connsiteY0" fmla="*/ 0 h 2421204"/>
                <a:gd name="connsiteX1" fmla="*/ 2843 w 2453328"/>
                <a:gd name="connsiteY1" fmla="*/ 1253569 h 2421204"/>
                <a:gd name="connsiteX2" fmla="*/ 1240224 w 2453328"/>
                <a:gd name="connsiteY2" fmla="*/ 2393178 h 2421204"/>
                <a:gd name="connsiteX3" fmla="*/ 1907758 w 2453328"/>
                <a:gd name="connsiteY3" fmla="*/ 1969895 h 2421204"/>
                <a:gd name="connsiteX4" fmla="*/ 2445042 w 2453328"/>
                <a:gd name="connsiteY4" fmla="*/ 846567 h 2421204"/>
                <a:gd name="connsiteX5" fmla="*/ 2184540 w 2453328"/>
                <a:gd name="connsiteY5" fmla="*/ 227922 h 2421204"/>
                <a:gd name="connsiteX6" fmla="*/ 1533287 w 2453328"/>
                <a:gd name="connsiteY6" fmla="*/ 0 h 242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3328" h="2421204">
                  <a:moveTo>
                    <a:pt x="1614694" y="0"/>
                  </a:moveTo>
                  <a:cubicBezTo>
                    <a:pt x="839974" y="427353"/>
                    <a:pt x="65255" y="854706"/>
                    <a:pt x="2843" y="1253569"/>
                  </a:cubicBezTo>
                  <a:cubicBezTo>
                    <a:pt x="-59569" y="1652432"/>
                    <a:pt x="922738" y="2273790"/>
                    <a:pt x="1240224" y="2393178"/>
                  </a:cubicBezTo>
                  <a:cubicBezTo>
                    <a:pt x="1557710" y="2512566"/>
                    <a:pt x="1706955" y="2227663"/>
                    <a:pt x="1907758" y="1969895"/>
                  </a:cubicBezTo>
                  <a:cubicBezTo>
                    <a:pt x="2108561" y="1712127"/>
                    <a:pt x="2398912" y="1136896"/>
                    <a:pt x="2445042" y="846567"/>
                  </a:cubicBezTo>
                  <a:cubicBezTo>
                    <a:pt x="2491172" y="556238"/>
                    <a:pt x="2336499" y="369017"/>
                    <a:pt x="2184540" y="227922"/>
                  </a:cubicBezTo>
                  <a:cubicBezTo>
                    <a:pt x="2032581" y="86827"/>
                    <a:pt x="1533287" y="0"/>
                    <a:pt x="1533287" y="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90278" y="5255508"/>
              <a:ext cx="10550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glycine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Freeform 42"/>
          <p:cNvSpPr/>
          <p:nvPr/>
        </p:nvSpPr>
        <p:spPr>
          <a:xfrm>
            <a:off x="3682755" y="2506984"/>
            <a:ext cx="1755974" cy="2087158"/>
          </a:xfrm>
          <a:custGeom>
            <a:avLst/>
            <a:gdLst>
              <a:gd name="connsiteX0" fmla="*/ 582953 w 1755974"/>
              <a:gd name="connsiteY0" fmla="*/ 154 h 2087158"/>
              <a:gd name="connsiteX1" fmla="*/ 13106 w 1755974"/>
              <a:gd name="connsiteY1" fmla="*/ 944401 h 2087158"/>
              <a:gd name="connsiteX2" fmla="*/ 306170 w 1755974"/>
              <a:gd name="connsiteY2" fmla="*/ 1986329 h 2087158"/>
              <a:gd name="connsiteX3" fmla="*/ 1624957 w 1755974"/>
              <a:gd name="connsiteY3" fmla="*/ 1921208 h 2087158"/>
              <a:gd name="connsiteX4" fmla="*/ 1592395 w 1755974"/>
              <a:gd name="connsiteY4" fmla="*/ 879281 h 2087158"/>
              <a:gd name="connsiteX5" fmla="*/ 582953 w 1755974"/>
              <a:gd name="connsiteY5" fmla="*/ 154 h 208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74" h="2087158">
                <a:moveTo>
                  <a:pt x="582953" y="154"/>
                </a:moveTo>
                <a:cubicBezTo>
                  <a:pt x="319738" y="11007"/>
                  <a:pt x="59236" y="613372"/>
                  <a:pt x="13106" y="944401"/>
                </a:cubicBezTo>
                <a:cubicBezTo>
                  <a:pt x="-33024" y="1275430"/>
                  <a:pt x="37528" y="1823528"/>
                  <a:pt x="306170" y="1986329"/>
                </a:cubicBezTo>
                <a:cubicBezTo>
                  <a:pt x="574812" y="2149130"/>
                  <a:pt x="1410586" y="2105716"/>
                  <a:pt x="1624957" y="1921208"/>
                </a:cubicBezTo>
                <a:cubicBezTo>
                  <a:pt x="1839328" y="1736700"/>
                  <a:pt x="1763349" y="1204883"/>
                  <a:pt x="1592395" y="879281"/>
                </a:cubicBezTo>
                <a:cubicBezTo>
                  <a:pt x="1421441" y="553679"/>
                  <a:pt x="846168" y="-10699"/>
                  <a:pt x="582953" y="154"/>
                </a:cubicBezTo>
                <a:close/>
              </a:path>
            </a:pathLst>
          </a:cu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683173" y="1839243"/>
            <a:ext cx="1494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Active Site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98190" y="2669815"/>
            <a:ext cx="2040018" cy="1248577"/>
            <a:chOff x="2298190" y="2669815"/>
            <a:chExt cx="2040018" cy="1248577"/>
          </a:xfrm>
        </p:grpSpPr>
        <p:sp>
          <p:nvSpPr>
            <p:cNvPr id="51" name="TextBox 50"/>
            <p:cNvSpPr txBox="1"/>
            <p:nvPr/>
          </p:nvSpPr>
          <p:spPr>
            <a:xfrm>
              <a:off x="2298190" y="2669815"/>
              <a:ext cx="1481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Extra Stuff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215473" y="3131480"/>
              <a:ext cx="1122735" cy="786912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378592" y="1513055"/>
            <a:ext cx="428094" cy="446438"/>
            <a:chOff x="3682755" y="1417638"/>
            <a:chExt cx="428094" cy="446438"/>
          </a:xfrm>
        </p:grpSpPr>
        <p:sp>
          <p:nvSpPr>
            <p:cNvPr id="56" name="Oval 55"/>
            <p:cNvSpPr/>
            <p:nvPr/>
          </p:nvSpPr>
          <p:spPr>
            <a:xfrm>
              <a:off x="3682755" y="14176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835155" y="15700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987555" y="17224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385516" y="1181146"/>
            <a:ext cx="1455154" cy="969868"/>
            <a:chOff x="2530209" y="1116846"/>
            <a:chExt cx="1455154" cy="969868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2532668" y="1417638"/>
              <a:ext cx="891810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685068" y="1752176"/>
              <a:ext cx="891810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530209" y="1752176"/>
              <a:ext cx="154859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422019" y="1417638"/>
              <a:ext cx="154859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 flipV="1">
              <a:off x="3557269" y="1116846"/>
              <a:ext cx="428094" cy="446438"/>
              <a:chOff x="3682755" y="1417638"/>
              <a:chExt cx="428094" cy="446438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3682755" y="14176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835155" y="15700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987555" y="17224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5298207" y="5245165"/>
            <a:ext cx="216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Peptide chain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6922226" y="1059678"/>
            <a:ext cx="2735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Substrate no longer fits in active site</a:t>
            </a:r>
            <a:endParaRPr lang="en-US" sz="2800" dirty="0"/>
          </a:p>
        </p:txBody>
      </p:sp>
      <p:sp>
        <p:nvSpPr>
          <p:cNvPr id="67" name="Freeform 66"/>
          <p:cNvSpPr/>
          <p:nvPr/>
        </p:nvSpPr>
        <p:spPr>
          <a:xfrm>
            <a:off x="6366637" y="3359677"/>
            <a:ext cx="566966" cy="1961151"/>
          </a:xfrm>
          <a:custGeom>
            <a:avLst/>
            <a:gdLst>
              <a:gd name="connsiteX0" fmla="*/ 0 w 566966"/>
              <a:gd name="connsiteY0" fmla="*/ 1961151 h 1961151"/>
              <a:gd name="connsiteX1" fmla="*/ 562708 w 566966"/>
              <a:gd name="connsiteY1" fmla="*/ 900200 h 1961151"/>
              <a:gd name="connsiteX2" fmla="*/ 273316 w 566966"/>
              <a:gd name="connsiteY2" fmla="*/ 0 h 196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966" h="1961151">
                <a:moveTo>
                  <a:pt x="0" y="1961151"/>
                </a:moveTo>
                <a:cubicBezTo>
                  <a:pt x="258577" y="1594104"/>
                  <a:pt x="517155" y="1227058"/>
                  <a:pt x="562708" y="900200"/>
                </a:cubicBezTo>
                <a:cubicBezTo>
                  <a:pt x="608261" y="573342"/>
                  <a:pt x="273316" y="0"/>
                  <a:pt x="273316" y="0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393870" y="1598249"/>
            <a:ext cx="6564797" cy="4031873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pPr algn="ctr"/>
            <a:r>
              <a:rPr lang="en-US" sz="3200" dirty="0" smtClean="0"/>
              <a:t>This explains how glyphosate disrupts EPSPS in the </a:t>
            </a:r>
            <a:r>
              <a:rPr lang="en-US" sz="3200" dirty="0" err="1" smtClean="0"/>
              <a:t>shikimate</a:t>
            </a:r>
            <a:r>
              <a:rPr lang="en-US" sz="3200" dirty="0" smtClean="0"/>
              <a:t> pathway: Multiple bacteria have developed resistance by replacing active site glycine with alanine and this is the basis for GMO Roundup Ready crops</a:t>
            </a:r>
            <a:r>
              <a:rPr lang="en-US" sz="3200" dirty="0" smtClean="0">
                <a:solidFill>
                  <a:srgbClr val="FF0000"/>
                </a:solidFill>
              </a:rPr>
              <a:t>*</a:t>
            </a:r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0165" y="6059447"/>
            <a:ext cx="89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T </a:t>
            </a:r>
            <a:r>
              <a:rPr lang="en-US" sz="2000" dirty="0" err="1"/>
              <a:t>Funke</a:t>
            </a:r>
            <a:r>
              <a:rPr lang="en-US" sz="2000" dirty="0"/>
              <a:t> et al., Molecular basis for the herbicide resistance of Roundup Ready crops.  PNAS 2006;103(35):13010-13015.</a:t>
            </a:r>
          </a:p>
        </p:txBody>
      </p:sp>
    </p:spTree>
    <p:extLst>
      <p:ext uri="{BB962C8B-B14F-4D97-AF65-F5344CB8AC3E}">
        <p14:creationId xmlns:p14="http://schemas.microsoft.com/office/powerpoint/2010/main" val="147209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Inhibition of EPSPS by glyphosate:</a:t>
            </a:r>
            <a:br>
              <a:rPr lang="en-US" b="1" dirty="0" smtClean="0"/>
            </a:br>
            <a:r>
              <a:rPr lang="en-US" b="1" dirty="0" smtClean="0"/>
              <a:t>Resistant E coli mutant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EPSPS_inhibition_glyphosat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16" r="-16416"/>
          <a:stretch>
            <a:fillRect/>
          </a:stretch>
        </p:blipFill>
        <p:spPr>
          <a:xfrm>
            <a:off x="581444" y="1600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547851" y="6304031"/>
            <a:ext cx="539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Figure 3, S </a:t>
            </a:r>
            <a:r>
              <a:rPr lang="en-US" dirty="0" err="1" smtClean="0"/>
              <a:t>Eschenburg</a:t>
            </a:r>
            <a:r>
              <a:rPr lang="en-US" dirty="0" smtClean="0"/>
              <a:t> et al. </a:t>
            </a:r>
            <a:r>
              <a:rPr lang="en-US" dirty="0" err="1" smtClean="0"/>
              <a:t>Planta</a:t>
            </a:r>
            <a:r>
              <a:rPr lang="en-US" dirty="0" smtClean="0"/>
              <a:t> 2002;216:129-135.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00750" y="3120097"/>
            <a:ext cx="2044760" cy="1867024"/>
            <a:chOff x="2800750" y="3120097"/>
            <a:chExt cx="2044760" cy="1867024"/>
          </a:xfrm>
        </p:grpSpPr>
        <p:sp>
          <p:nvSpPr>
            <p:cNvPr id="8" name="TextBox 7"/>
            <p:cNvSpPr txBox="1"/>
            <p:nvPr/>
          </p:nvSpPr>
          <p:spPr>
            <a:xfrm>
              <a:off x="2800750" y="4156124"/>
              <a:ext cx="204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Wild type  with glycine 96</a:t>
              </a:r>
              <a:endParaRPr lang="en-US" sz="24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295120" y="3120097"/>
              <a:ext cx="349365" cy="1104459"/>
            </a:xfrm>
            <a:custGeom>
              <a:avLst/>
              <a:gdLst>
                <a:gd name="connsiteX0" fmla="*/ 73268 w 349365"/>
                <a:gd name="connsiteY0" fmla="*/ 1104459 h 1104459"/>
                <a:gd name="connsiteX1" fmla="*/ 18049 w 349365"/>
                <a:gd name="connsiteY1" fmla="*/ 386560 h 1104459"/>
                <a:gd name="connsiteX2" fmla="*/ 349365 w 349365"/>
                <a:gd name="connsiteY2" fmla="*/ 0 h 110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365" h="1104459">
                  <a:moveTo>
                    <a:pt x="73268" y="1104459"/>
                  </a:moveTo>
                  <a:cubicBezTo>
                    <a:pt x="22650" y="837548"/>
                    <a:pt x="-27967" y="570637"/>
                    <a:pt x="18049" y="386560"/>
                  </a:cubicBezTo>
                  <a:cubicBezTo>
                    <a:pt x="64065" y="202483"/>
                    <a:pt x="349365" y="0"/>
                    <a:pt x="349365" y="0"/>
                  </a:cubicBezTo>
                </a:path>
              </a:pathLst>
            </a:custGeom>
            <a:ln w="5715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94338" y="1184701"/>
            <a:ext cx="3452422" cy="2532025"/>
            <a:chOff x="5494338" y="1184701"/>
            <a:chExt cx="3452422" cy="2532025"/>
          </a:xfrm>
        </p:grpSpPr>
        <p:sp>
          <p:nvSpPr>
            <p:cNvPr id="7" name="TextBox 6"/>
            <p:cNvSpPr txBox="1"/>
            <p:nvPr/>
          </p:nvSpPr>
          <p:spPr>
            <a:xfrm>
              <a:off x="5614610" y="1184701"/>
              <a:ext cx="33321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Mutant with alanine substituted for glycine 96</a:t>
              </a:r>
              <a:endParaRPr lang="en-US" sz="24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494338" y="2015638"/>
              <a:ext cx="2309802" cy="1701088"/>
            </a:xfrm>
            <a:custGeom>
              <a:avLst/>
              <a:gdLst>
                <a:gd name="connsiteX0" fmla="*/ 2029316 w 2309802"/>
                <a:gd name="connsiteY0" fmla="*/ 0 h 1701088"/>
                <a:gd name="connsiteX1" fmla="*/ 2194974 w 2309802"/>
                <a:gd name="connsiteY1" fmla="*/ 1325350 h 1701088"/>
                <a:gd name="connsiteX2" fmla="*/ 524585 w 2309802"/>
                <a:gd name="connsiteY2" fmla="*/ 1670494 h 1701088"/>
                <a:gd name="connsiteX3" fmla="*/ 0 w 2309802"/>
                <a:gd name="connsiteY3" fmla="*/ 704092 h 170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802" h="1701088">
                  <a:moveTo>
                    <a:pt x="2029316" y="0"/>
                  </a:moveTo>
                  <a:cubicBezTo>
                    <a:pt x="2237539" y="523467"/>
                    <a:pt x="2445763" y="1046934"/>
                    <a:pt x="2194974" y="1325350"/>
                  </a:cubicBezTo>
                  <a:cubicBezTo>
                    <a:pt x="1944185" y="1603766"/>
                    <a:pt x="890414" y="1774037"/>
                    <a:pt x="524585" y="1670494"/>
                  </a:cubicBezTo>
                  <a:cubicBezTo>
                    <a:pt x="158756" y="1566951"/>
                    <a:pt x="0" y="704092"/>
                    <a:pt x="0" y="704092"/>
                  </a:cubicBezTo>
                </a:path>
              </a:pathLst>
            </a:custGeom>
            <a:ln w="5715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789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Predicted Consequences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Neural tube defects</a:t>
            </a:r>
          </a:p>
          <a:p>
            <a:r>
              <a:rPr lang="en-US" dirty="0" smtClean="0"/>
              <a:t>Autism</a:t>
            </a:r>
          </a:p>
          <a:p>
            <a:r>
              <a:rPr lang="en-US" dirty="0" smtClean="0"/>
              <a:t>Impaired collagen </a:t>
            </a:r>
            <a:r>
              <a:rPr lang="en-US" dirty="0" smtClean="0">
                <a:sym typeface="Wingdings"/>
              </a:rPr>
              <a:t> osteoarthritis</a:t>
            </a:r>
            <a:endParaRPr lang="en-US" dirty="0" smtClean="0"/>
          </a:p>
          <a:p>
            <a:r>
              <a:rPr lang="en-US" dirty="0" err="1" smtClean="0"/>
              <a:t>Steatohepatitis</a:t>
            </a:r>
            <a:r>
              <a:rPr lang="en-US" dirty="0" smtClean="0"/>
              <a:t> (fatty liver disease)</a:t>
            </a:r>
          </a:p>
          <a:p>
            <a:r>
              <a:rPr lang="en-US" dirty="0" smtClean="0"/>
              <a:t>Obesity and adrenal insufficiency</a:t>
            </a:r>
          </a:p>
          <a:p>
            <a:r>
              <a:rPr lang="en-US" dirty="0" smtClean="0"/>
              <a:t>Hypothyroidism</a:t>
            </a:r>
          </a:p>
          <a:p>
            <a:r>
              <a:rPr lang="en-US" dirty="0" smtClean="0"/>
              <a:t>Impaired iron homeostasis and kidney failure</a:t>
            </a:r>
          </a:p>
          <a:p>
            <a:r>
              <a:rPr lang="en-US" dirty="0" smtClean="0"/>
              <a:t>Insulin resistance and diabetes </a:t>
            </a:r>
          </a:p>
          <a:p>
            <a:r>
              <a:rPr lang="en-US" dirty="0" smtClean="0"/>
              <a:t>Cancer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5692" y="6399682"/>
            <a:ext cx="8868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A. </a:t>
            </a:r>
            <a:r>
              <a:rPr lang="en-US" sz="2000" dirty="0" err="1"/>
              <a:t>Samsel</a:t>
            </a:r>
            <a:r>
              <a:rPr lang="en-US" sz="2000" dirty="0"/>
              <a:t> and  S. Seneff. Journal of Biological Physics and Chemistry 2016;16:9-46.</a:t>
            </a:r>
          </a:p>
        </p:txBody>
      </p:sp>
    </p:spTree>
    <p:extLst>
      <p:ext uri="{BB962C8B-B14F-4D97-AF65-F5344CB8AC3E}">
        <p14:creationId xmlns:p14="http://schemas.microsoft.com/office/powerpoint/2010/main" val="333078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465"/>
            <a:ext cx="8229600" cy="1143000"/>
          </a:xfrm>
        </p:spPr>
        <p:txBody>
          <a:bodyPr/>
          <a:lstStyle/>
          <a:p>
            <a:r>
              <a:rPr lang="en-US" b="1" dirty="0" smtClean="0"/>
              <a:t>An Analogy: ALS in Guam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54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epidemic in ALS in Guam                                  was traced to a natural toxin                                    found in cycads </a:t>
            </a:r>
          </a:p>
          <a:p>
            <a:r>
              <a:rPr lang="en-US" dirty="0" smtClean="0"/>
              <a:t>BMAA is a non-coding amino                                 acid that gets inserted by                                  mistake in place of serine</a:t>
            </a:r>
          </a:p>
          <a:p>
            <a:r>
              <a:rPr lang="en-US" dirty="0" smtClean="0"/>
              <a:t>Defective versions of a glutamate transporter have been linked to ALS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The transporter has an essential serine-rich region in its sequence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cyca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68" y="1480616"/>
            <a:ext cx="3090332" cy="2138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8400" y="5934670"/>
            <a:ext cx="7112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  <a:r>
              <a:rPr lang="fr-FR" sz="2400" dirty="0" err="1"/>
              <a:t>Antioxidants</a:t>
            </a:r>
            <a:r>
              <a:rPr lang="fr-FR" sz="2400" dirty="0"/>
              <a:t> &amp; Redox </a:t>
            </a:r>
            <a:r>
              <a:rPr lang="fr-FR" sz="2400" dirty="0" err="1"/>
              <a:t>Signaling</a:t>
            </a:r>
            <a:r>
              <a:rPr lang="fr-FR" sz="2400" dirty="0"/>
              <a:t> 2009;11: 1587-1602.</a:t>
            </a:r>
          </a:p>
          <a:p>
            <a:r>
              <a:rPr lang="fr-FR" sz="2400" dirty="0">
                <a:solidFill>
                  <a:srgbClr val="FF0000"/>
                </a:solidFill>
              </a:rPr>
              <a:t>**</a:t>
            </a:r>
            <a:r>
              <a:rPr lang="fr-FR" sz="2400" dirty="0"/>
              <a:t>DJ </a:t>
            </a:r>
            <a:r>
              <a:rPr lang="fr-FR" sz="2400" dirty="0" err="1"/>
              <a:t>Slotboom</a:t>
            </a:r>
            <a:r>
              <a:rPr lang="fr-FR" sz="2400" dirty="0"/>
              <a:t> et al., PNAS 1999; 96(25): 14282-14287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384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yelin-illustr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46" y="1016467"/>
            <a:ext cx="3634154" cy="3403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5" y="2199"/>
            <a:ext cx="8999415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Another Analogy: MS &amp; Sugar Beets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268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Sugar beets contain an                                        analogue of </a:t>
            </a:r>
            <a:r>
              <a:rPr lang="en-US" sz="2800" dirty="0" err="1" smtClean="0"/>
              <a:t>proline</a:t>
            </a:r>
            <a:r>
              <a:rPr lang="en-US" sz="2800" dirty="0" smtClean="0"/>
              <a:t> called </a:t>
            </a:r>
            <a:r>
              <a:rPr lang="en-US" sz="2800" dirty="0" err="1" smtClean="0"/>
              <a:t>Aze</a:t>
            </a:r>
            <a:endParaRPr lang="en-US" sz="2800" dirty="0" smtClean="0"/>
          </a:p>
          <a:p>
            <a:r>
              <a:rPr lang="en-US" sz="2800" dirty="0" smtClean="0"/>
              <a:t>Remarkable correlation between                                              MS frequency and proximity to                                            sugar beet agriculture</a:t>
            </a:r>
          </a:p>
          <a:p>
            <a:r>
              <a:rPr lang="en-US" sz="2800" dirty="0" smtClean="0"/>
              <a:t>Myelin basic protein contains a                         concentration of </a:t>
            </a:r>
            <a:r>
              <a:rPr lang="en-US" sz="2800" dirty="0" err="1" smtClean="0"/>
              <a:t>proline</a:t>
            </a:r>
            <a:r>
              <a:rPr lang="en-US" sz="2800" dirty="0" smtClean="0"/>
              <a:t> residues that are                                                          absolutely essential for its proper function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0430" y="6177762"/>
            <a:ext cx="8550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*</a:t>
            </a:r>
            <a:r>
              <a:rPr lang="de-DE" sz="2400" dirty="0"/>
              <a:t>E. Rubenstein, J </a:t>
            </a:r>
            <a:r>
              <a:rPr lang="de-DE" sz="2400" dirty="0" err="1"/>
              <a:t>Neuropathol</a:t>
            </a:r>
            <a:r>
              <a:rPr lang="de-DE" sz="2400" dirty="0"/>
              <a:t> </a:t>
            </a:r>
            <a:r>
              <a:rPr lang="de-DE" sz="2400" dirty="0" err="1"/>
              <a:t>Exp</a:t>
            </a:r>
            <a:r>
              <a:rPr lang="de-DE" sz="2400" dirty="0"/>
              <a:t> </a:t>
            </a:r>
            <a:r>
              <a:rPr lang="de-DE" sz="2400" dirty="0" err="1"/>
              <a:t>Neurol</a:t>
            </a:r>
            <a:r>
              <a:rPr lang="de-DE" sz="2400" dirty="0"/>
              <a:t> 2008;67(11): 1035-1040.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391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886" y="1135383"/>
            <a:ext cx="8561978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Glyphosate Disrupts Methylation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Sulfation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333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Human Digestive System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larming increase in the US in many diseases related to the gut</a:t>
            </a:r>
          </a:p>
          <a:p>
            <a:pPr lvl="1"/>
            <a:r>
              <a:rPr lang="en-US" dirty="0" err="1" smtClean="0"/>
              <a:t>Crohn’s</a:t>
            </a:r>
            <a:r>
              <a:rPr lang="en-US" dirty="0" smtClean="0"/>
              <a:t> disease, inflammatory bowel disease, colitis, acid reflux disease, gluten and casein intolerance, celiac disease, leaky gut</a:t>
            </a:r>
          </a:p>
          <a:p>
            <a:r>
              <a:rPr lang="en-US" dirty="0" smtClean="0"/>
              <a:t>The gut-brain axis links neurological disorders with gut disorders</a:t>
            </a:r>
          </a:p>
          <a:p>
            <a:r>
              <a:rPr lang="en-US" dirty="0" smtClean="0"/>
              <a:t>I believe that glyphosate is a major cause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Inflammatory Bowel Disease and Glyphosate Usage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nflammatory_bowe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16" r="-18216"/>
          <a:stretch>
            <a:fillRect/>
          </a:stretch>
        </p:blipFill>
        <p:spPr>
          <a:xfrm>
            <a:off x="-88900" y="1417638"/>
            <a:ext cx="9107654" cy="5008859"/>
          </a:xfrm>
        </p:spPr>
      </p:pic>
      <p:sp>
        <p:nvSpPr>
          <p:cNvPr id="5" name="TextBox 4"/>
          <p:cNvSpPr txBox="1"/>
          <p:nvPr/>
        </p:nvSpPr>
        <p:spPr>
          <a:xfrm>
            <a:off x="3479800" y="6488668"/>
            <a:ext cx="369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Plot provided by Dr. Nancy Swanson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8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IBD Under 5 Years Old in Canada:</a:t>
            </a:r>
            <a:br>
              <a:rPr lang="en-US" b="1" dirty="0" smtClean="0"/>
            </a:br>
            <a:r>
              <a:rPr lang="en-US" b="1" dirty="0" smtClean="0"/>
              <a:t>An Epidemic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Canada has among the highest rates of childhood-onset IBD in the world</a:t>
            </a:r>
          </a:p>
          <a:p>
            <a:r>
              <a:rPr lang="en-US" dirty="0"/>
              <a:t>Incidence is rapidly rising in children under </a:t>
            </a:r>
            <a:r>
              <a:rPr lang="en-US" dirty="0" smtClean="0"/>
              <a:t>5 (7.2% increase per year since 1999)</a:t>
            </a:r>
            <a:endParaRPr lang="en-US" dirty="0"/>
          </a:p>
          <a:p>
            <a:pPr lvl="1"/>
            <a:r>
              <a:rPr lang="en-US" dirty="0"/>
              <a:t>Suspect early-life environmental triggers</a:t>
            </a:r>
          </a:p>
          <a:p>
            <a:r>
              <a:rPr lang="en-US" dirty="0"/>
              <a:t>Canadian government's extensive database of glyphosate residues </a:t>
            </a:r>
            <a:r>
              <a:rPr lang="en-US" dirty="0" smtClean="0"/>
              <a:t>in foods </a:t>
            </a:r>
            <a:r>
              <a:rPr lang="en-US" dirty="0"/>
              <a:t>shows by far highest levels in foods from Canada or the 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337300"/>
            <a:ext cx="8292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EI</a:t>
            </a:r>
            <a:r>
              <a:rPr lang="pt-BR" sz="2400" dirty="0" smtClean="0"/>
              <a:t> </a:t>
            </a:r>
            <a:r>
              <a:rPr lang="pt-BR" sz="2400" dirty="0" err="1"/>
              <a:t>Benchimol</a:t>
            </a:r>
            <a:r>
              <a:rPr lang="pt-BR" sz="2400" dirty="0"/>
              <a:t> et al., </a:t>
            </a:r>
            <a:r>
              <a:rPr lang="pt-BR" sz="2400" dirty="0" err="1"/>
              <a:t>Am</a:t>
            </a:r>
            <a:r>
              <a:rPr lang="pt-BR" sz="2400" dirty="0"/>
              <a:t> J </a:t>
            </a:r>
            <a:r>
              <a:rPr lang="pt-BR" sz="2400" dirty="0" err="1"/>
              <a:t>Gastroenterol</a:t>
            </a:r>
            <a:r>
              <a:rPr lang="pt-BR" sz="2400" dirty="0"/>
              <a:t> 2017;112(7):1120-1134.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001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Roundup and GMO Crops</a:t>
            </a:r>
            <a:endParaRPr lang="en-US" b="1" dirty="0"/>
          </a:p>
        </p:txBody>
      </p:sp>
      <p:pic>
        <p:nvPicPr>
          <p:cNvPr id="4" name="Content Placeholder 3" descr="roundup_on_crop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3" b="8673"/>
          <a:stretch>
            <a:fillRect/>
          </a:stretch>
        </p:blipFill>
        <p:spPr>
          <a:xfrm>
            <a:off x="728133" y="2116666"/>
            <a:ext cx="7823200" cy="4302459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1125565"/>
            <a:ext cx="8077200" cy="1629469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GMO Roundup-Ready corn, soy, canola, sugar beets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otton, tobacco and alfalfa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723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lfate_assimilation_bacter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20" y="498994"/>
            <a:ext cx="8244880" cy="593827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55583" y="3287812"/>
            <a:ext cx="1714500" cy="420132"/>
            <a:chOff x="304800" y="3606800"/>
            <a:chExt cx="1714500" cy="420132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3606800"/>
              <a:ext cx="13217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glyphosate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563683" y="3848100"/>
              <a:ext cx="455617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019300" y="3657600"/>
              <a:ext cx="0" cy="369332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42883" y="2685078"/>
            <a:ext cx="1714500" cy="420132"/>
            <a:chOff x="304800" y="3606800"/>
            <a:chExt cx="1714500" cy="420132"/>
          </a:xfrm>
        </p:grpSpPr>
        <p:sp>
          <p:nvSpPr>
            <p:cNvPr id="16" name="TextBox 15"/>
            <p:cNvSpPr txBox="1"/>
            <p:nvPr/>
          </p:nvSpPr>
          <p:spPr>
            <a:xfrm>
              <a:off x="304800" y="3606800"/>
              <a:ext cx="13217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glyphosate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563683" y="3848100"/>
              <a:ext cx="455617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19300" y="3657600"/>
              <a:ext cx="0" cy="369332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966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8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Proteins Suppressed by Glyphosate</a:t>
            </a:r>
            <a:br>
              <a:rPr lang="en-US" b="1" dirty="0" smtClean="0"/>
            </a:br>
            <a:r>
              <a:rPr lang="en-US" b="1" dirty="0" smtClean="0"/>
              <a:t> in </a:t>
            </a:r>
            <a:r>
              <a:rPr lang="en-US" b="1" i="1" dirty="0" smtClean="0"/>
              <a:t>E. coli</a:t>
            </a:r>
            <a:r>
              <a:rPr lang="en-US" b="1" i="1" dirty="0" smtClean="0">
                <a:solidFill>
                  <a:srgbClr val="FF0000"/>
                </a:solidFill>
              </a:rPr>
              <a:t>*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292"/>
            <a:ext cx="8229600" cy="3031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PAPS </a:t>
            </a:r>
            <a:r>
              <a:rPr lang="en-US" dirty="0" err="1"/>
              <a:t>reductase</a:t>
            </a:r>
            <a:r>
              <a:rPr lang="en-US" dirty="0"/>
              <a:t> </a:t>
            </a:r>
            <a:r>
              <a:rPr lang="en-US" dirty="0" smtClean="0"/>
              <a:t>								-3.75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sulfite </a:t>
            </a:r>
            <a:r>
              <a:rPr lang="en-US" dirty="0" err="1"/>
              <a:t>reductase</a:t>
            </a:r>
            <a:r>
              <a:rPr lang="en-US" dirty="0"/>
              <a:t>, alpha subunit </a:t>
            </a:r>
            <a:r>
              <a:rPr lang="en-US" dirty="0" smtClean="0"/>
              <a:t>		-3.23</a:t>
            </a:r>
          </a:p>
          <a:p>
            <a:pPr marL="0" indent="0">
              <a:buNone/>
            </a:pPr>
            <a:r>
              <a:rPr lang="en-US" dirty="0"/>
              <a:t>sulfite </a:t>
            </a:r>
            <a:r>
              <a:rPr lang="en-US" dirty="0" err="1"/>
              <a:t>reductase</a:t>
            </a:r>
            <a:r>
              <a:rPr lang="en-US" dirty="0"/>
              <a:t>, beta subunit </a:t>
            </a:r>
            <a:r>
              <a:rPr lang="en-US" dirty="0" smtClean="0"/>
              <a:t>		-4.55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periplasmic</a:t>
            </a:r>
            <a:r>
              <a:rPr lang="en-US" dirty="0"/>
              <a:t> sulfate-binding protein </a:t>
            </a:r>
            <a:r>
              <a:rPr lang="en-US" dirty="0" smtClean="0"/>
              <a:t>	-</a:t>
            </a:r>
            <a:r>
              <a:rPr lang="en-US" dirty="0"/>
              <a:t>3.39</a:t>
            </a:r>
          </a:p>
          <a:p>
            <a:pPr marL="0" indent="0">
              <a:buNone/>
            </a:pPr>
            <a:r>
              <a:rPr lang="en-US" dirty="0"/>
              <a:t>sulfate transport system </a:t>
            </a:r>
            <a:r>
              <a:rPr lang="en-US" dirty="0" err="1" smtClean="0"/>
              <a:t>permease</a:t>
            </a:r>
            <a:r>
              <a:rPr lang="en-US" dirty="0" smtClean="0"/>
              <a:t>	-</a:t>
            </a:r>
            <a:r>
              <a:rPr lang="en-US" dirty="0"/>
              <a:t>2.05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6632" y="6215694"/>
            <a:ext cx="664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W. Lu et al.,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err="1"/>
              <a:t>BioSyst</a:t>
            </a:r>
            <a:r>
              <a:rPr lang="en-US" dirty="0"/>
              <a:t> 2013; 9: 522-530, Supplementary Table S2.</a:t>
            </a:r>
          </a:p>
        </p:txBody>
      </p:sp>
    </p:spTree>
    <p:extLst>
      <p:ext uri="{BB962C8B-B14F-4D97-AF65-F5344CB8AC3E}">
        <p14:creationId xmlns:p14="http://schemas.microsoft.com/office/powerpoint/2010/main" val="415902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8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Proteins Suppressed by Glyphosate</a:t>
            </a:r>
            <a:br>
              <a:rPr lang="en-US" b="1" dirty="0" smtClean="0"/>
            </a:br>
            <a:r>
              <a:rPr lang="en-US" b="1" dirty="0" smtClean="0"/>
              <a:t> in </a:t>
            </a:r>
            <a:r>
              <a:rPr lang="en-US" b="1" i="1" dirty="0" smtClean="0"/>
              <a:t>E. coli</a:t>
            </a:r>
            <a:r>
              <a:rPr lang="en-US" b="1" i="1" dirty="0" smtClean="0">
                <a:solidFill>
                  <a:srgbClr val="FF0000"/>
                </a:solidFill>
              </a:rPr>
              <a:t>*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292"/>
            <a:ext cx="8229600" cy="3031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PAPS </a:t>
            </a:r>
            <a:r>
              <a:rPr lang="en-US" dirty="0" err="1"/>
              <a:t>reductase</a:t>
            </a:r>
            <a:r>
              <a:rPr lang="en-US" dirty="0"/>
              <a:t> </a:t>
            </a:r>
            <a:r>
              <a:rPr lang="en-US" dirty="0" smtClean="0"/>
              <a:t>								-3.75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sulfite </a:t>
            </a:r>
            <a:r>
              <a:rPr lang="en-US" dirty="0" err="1"/>
              <a:t>reductase</a:t>
            </a:r>
            <a:r>
              <a:rPr lang="en-US" dirty="0"/>
              <a:t>, alpha subunit </a:t>
            </a:r>
            <a:r>
              <a:rPr lang="en-US" dirty="0" smtClean="0"/>
              <a:t>		-3.23</a:t>
            </a:r>
          </a:p>
          <a:p>
            <a:pPr marL="0" indent="0">
              <a:buNone/>
            </a:pPr>
            <a:r>
              <a:rPr lang="en-US" dirty="0"/>
              <a:t>sulfite </a:t>
            </a:r>
            <a:r>
              <a:rPr lang="en-US" dirty="0" err="1"/>
              <a:t>reductase</a:t>
            </a:r>
            <a:r>
              <a:rPr lang="en-US" dirty="0"/>
              <a:t>, beta subunit </a:t>
            </a:r>
            <a:r>
              <a:rPr lang="en-US" dirty="0" smtClean="0"/>
              <a:t>		-4.55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periplasmic</a:t>
            </a:r>
            <a:r>
              <a:rPr lang="en-US" dirty="0"/>
              <a:t> sulfate-binding protein </a:t>
            </a:r>
            <a:r>
              <a:rPr lang="en-US" dirty="0" smtClean="0"/>
              <a:t>	-</a:t>
            </a:r>
            <a:r>
              <a:rPr lang="en-US" dirty="0"/>
              <a:t>3.39</a:t>
            </a:r>
          </a:p>
          <a:p>
            <a:pPr marL="0" indent="0">
              <a:buNone/>
            </a:pPr>
            <a:r>
              <a:rPr lang="en-US" dirty="0"/>
              <a:t>sulfate transport system </a:t>
            </a:r>
            <a:r>
              <a:rPr lang="en-US" dirty="0" err="1" smtClean="0"/>
              <a:t>permease</a:t>
            </a:r>
            <a:r>
              <a:rPr lang="en-US" dirty="0" smtClean="0"/>
              <a:t>	-</a:t>
            </a:r>
            <a:r>
              <a:rPr lang="en-US" dirty="0"/>
              <a:t>2.05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6632" y="6215694"/>
            <a:ext cx="664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W. Lu et al.,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err="1"/>
              <a:t>BioSyst</a:t>
            </a:r>
            <a:r>
              <a:rPr lang="en-US" dirty="0"/>
              <a:t> 2013; 9: 522-530, Supplementary Table S2.</a:t>
            </a:r>
          </a:p>
        </p:txBody>
      </p:sp>
      <p:sp>
        <p:nvSpPr>
          <p:cNvPr id="5" name="Freeform 4"/>
          <p:cNvSpPr/>
          <p:nvPr/>
        </p:nvSpPr>
        <p:spPr>
          <a:xfrm>
            <a:off x="-285864" y="2201039"/>
            <a:ext cx="8530016" cy="2202577"/>
          </a:xfrm>
          <a:custGeom>
            <a:avLst/>
            <a:gdLst>
              <a:gd name="connsiteX0" fmla="*/ 2850853 w 8530016"/>
              <a:gd name="connsiteY0" fmla="*/ 227115 h 2202577"/>
              <a:gd name="connsiteX1" fmla="*/ 646955 w 8530016"/>
              <a:gd name="connsiteY1" fmla="*/ 276923 h 2202577"/>
              <a:gd name="connsiteX2" fmla="*/ 634503 w 8530016"/>
              <a:gd name="connsiteY2" fmla="*/ 2007767 h 2202577"/>
              <a:gd name="connsiteX3" fmla="*/ 8030637 w 8530016"/>
              <a:gd name="connsiteY3" fmla="*/ 1945506 h 2202577"/>
              <a:gd name="connsiteX4" fmla="*/ 7557484 w 8530016"/>
              <a:gd name="connsiteY4" fmla="*/ 77689 h 2202577"/>
              <a:gd name="connsiteX5" fmla="*/ 5117009 w 8530016"/>
              <a:gd name="connsiteY5" fmla="*/ 339184 h 2202577"/>
              <a:gd name="connsiteX6" fmla="*/ 2850853 w 8530016"/>
              <a:gd name="connsiteY6" fmla="*/ 227115 h 220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30016" h="2202577">
                <a:moveTo>
                  <a:pt x="2850853" y="227115"/>
                </a:moveTo>
                <a:cubicBezTo>
                  <a:pt x="2105844" y="216738"/>
                  <a:pt x="1016347" y="-19852"/>
                  <a:pt x="646955" y="276923"/>
                </a:cubicBezTo>
                <a:cubicBezTo>
                  <a:pt x="277563" y="573698"/>
                  <a:pt x="-596111" y="1729670"/>
                  <a:pt x="634503" y="2007767"/>
                </a:cubicBezTo>
                <a:cubicBezTo>
                  <a:pt x="1865117" y="2285864"/>
                  <a:pt x="6876807" y="2267186"/>
                  <a:pt x="8030637" y="1945506"/>
                </a:cubicBezTo>
                <a:cubicBezTo>
                  <a:pt x="9184467" y="1623826"/>
                  <a:pt x="8043089" y="345409"/>
                  <a:pt x="7557484" y="77689"/>
                </a:cubicBezTo>
                <a:cubicBezTo>
                  <a:pt x="7071879" y="-190031"/>
                  <a:pt x="5895222" y="318430"/>
                  <a:pt x="5117009" y="339184"/>
                </a:cubicBezTo>
                <a:cubicBezTo>
                  <a:pt x="4338796" y="359938"/>
                  <a:pt x="3595862" y="237492"/>
                  <a:pt x="2850853" y="227115"/>
                </a:cubicBezTo>
                <a:close/>
              </a:path>
            </a:pathLst>
          </a:cu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59999" y="1609232"/>
            <a:ext cx="5397619" cy="1384995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Required for incorporation of inorganic sulfur from sulfate into organic sulfur (methionine)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8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8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Proteins Suppressed by Glyphosate</a:t>
            </a:r>
            <a:br>
              <a:rPr lang="en-US" b="1" dirty="0" smtClean="0"/>
            </a:br>
            <a:r>
              <a:rPr lang="en-US" b="1" dirty="0" smtClean="0"/>
              <a:t> in </a:t>
            </a:r>
            <a:r>
              <a:rPr lang="en-US" b="1" i="1" dirty="0" smtClean="0"/>
              <a:t>E. coli</a:t>
            </a:r>
            <a:r>
              <a:rPr lang="en-US" b="1" i="1" dirty="0" smtClean="0">
                <a:solidFill>
                  <a:srgbClr val="FF0000"/>
                </a:solidFill>
              </a:rPr>
              <a:t>*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292"/>
            <a:ext cx="8229600" cy="3031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PAPS </a:t>
            </a:r>
            <a:r>
              <a:rPr lang="en-US" dirty="0" err="1"/>
              <a:t>reductase</a:t>
            </a:r>
            <a:r>
              <a:rPr lang="en-US" dirty="0"/>
              <a:t> </a:t>
            </a:r>
            <a:r>
              <a:rPr lang="en-US" dirty="0" smtClean="0"/>
              <a:t>								-3.75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sulfite </a:t>
            </a:r>
            <a:r>
              <a:rPr lang="en-US" dirty="0" err="1"/>
              <a:t>reductase</a:t>
            </a:r>
            <a:r>
              <a:rPr lang="en-US" dirty="0"/>
              <a:t>, alpha subunit </a:t>
            </a:r>
            <a:r>
              <a:rPr lang="en-US" dirty="0" smtClean="0"/>
              <a:t>		-3.23</a:t>
            </a:r>
          </a:p>
          <a:p>
            <a:pPr marL="0" indent="0">
              <a:buNone/>
            </a:pPr>
            <a:r>
              <a:rPr lang="en-US" dirty="0"/>
              <a:t>sulfite </a:t>
            </a:r>
            <a:r>
              <a:rPr lang="en-US" dirty="0" err="1"/>
              <a:t>reductase</a:t>
            </a:r>
            <a:r>
              <a:rPr lang="en-US" dirty="0"/>
              <a:t>, beta subunit </a:t>
            </a:r>
            <a:r>
              <a:rPr lang="en-US" dirty="0" smtClean="0"/>
              <a:t>		-4.55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periplasmic</a:t>
            </a:r>
            <a:r>
              <a:rPr lang="en-US" dirty="0"/>
              <a:t> sulfate-binding protein </a:t>
            </a:r>
            <a:r>
              <a:rPr lang="en-US" dirty="0" smtClean="0"/>
              <a:t>	-</a:t>
            </a:r>
            <a:r>
              <a:rPr lang="en-US" dirty="0"/>
              <a:t>3.39</a:t>
            </a:r>
          </a:p>
          <a:p>
            <a:pPr marL="0" indent="0">
              <a:buNone/>
            </a:pPr>
            <a:r>
              <a:rPr lang="en-US" dirty="0"/>
              <a:t>sulfate transport system </a:t>
            </a:r>
            <a:r>
              <a:rPr lang="en-US" dirty="0" err="1" smtClean="0"/>
              <a:t>permease</a:t>
            </a:r>
            <a:r>
              <a:rPr lang="en-US" dirty="0" smtClean="0"/>
              <a:t>	-</a:t>
            </a:r>
            <a:r>
              <a:rPr lang="en-US" dirty="0"/>
              <a:t>2.05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6632" y="6215694"/>
            <a:ext cx="664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W. Lu et al.,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err="1"/>
              <a:t>BioSyst</a:t>
            </a:r>
            <a:r>
              <a:rPr lang="en-US" dirty="0"/>
              <a:t> 2013; 9: 522-530, Supplementary Table S2.</a:t>
            </a:r>
          </a:p>
        </p:txBody>
      </p:sp>
      <p:sp>
        <p:nvSpPr>
          <p:cNvPr id="5" name="Freeform 4"/>
          <p:cNvSpPr/>
          <p:nvPr/>
        </p:nvSpPr>
        <p:spPr>
          <a:xfrm>
            <a:off x="-184264" y="4051300"/>
            <a:ext cx="8530016" cy="1558816"/>
          </a:xfrm>
          <a:custGeom>
            <a:avLst/>
            <a:gdLst>
              <a:gd name="connsiteX0" fmla="*/ 2850853 w 8530016"/>
              <a:gd name="connsiteY0" fmla="*/ 227115 h 2202577"/>
              <a:gd name="connsiteX1" fmla="*/ 646955 w 8530016"/>
              <a:gd name="connsiteY1" fmla="*/ 276923 h 2202577"/>
              <a:gd name="connsiteX2" fmla="*/ 634503 w 8530016"/>
              <a:gd name="connsiteY2" fmla="*/ 2007767 h 2202577"/>
              <a:gd name="connsiteX3" fmla="*/ 8030637 w 8530016"/>
              <a:gd name="connsiteY3" fmla="*/ 1945506 h 2202577"/>
              <a:gd name="connsiteX4" fmla="*/ 7557484 w 8530016"/>
              <a:gd name="connsiteY4" fmla="*/ 77689 h 2202577"/>
              <a:gd name="connsiteX5" fmla="*/ 5117009 w 8530016"/>
              <a:gd name="connsiteY5" fmla="*/ 339184 h 2202577"/>
              <a:gd name="connsiteX6" fmla="*/ 2850853 w 8530016"/>
              <a:gd name="connsiteY6" fmla="*/ 227115 h 220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30016" h="2202577">
                <a:moveTo>
                  <a:pt x="2850853" y="227115"/>
                </a:moveTo>
                <a:cubicBezTo>
                  <a:pt x="2105844" y="216738"/>
                  <a:pt x="1016347" y="-19852"/>
                  <a:pt x="646955" y="276923"/>
                </a:cubicBezTo>
                <a:cubicBezTo>
                  <a:pt x="277563" y="573698"/>
                  <a:pt x="-596111" y="1729670"/>
                  <a:pt x="634503" y="2007767"/>
                </a:cubicBezTo>
                <a:cubicBezTo>
                  <a:pt x="1865117" y="2285864"/>
                  <a:pt x="6876807" y="2267186"/>
                  <a:pt x="8030637" y="1945506"/>
                </a:cubicBezTo>
                <a:cubicBezTo>
                  <a:pt x="9184467" y="1623826"/>
                  <a:pt x="8043089" y="345409"/>
                  <a:pt x="7557484" y="77689"/>
                </a:cubicBezTo>
                <a:cubicBezTo>
                  <a:pt x="7071879" y="-190031"/>
                  <a:pt x="5895222" y="318430"/>
                  <a:pt x="5117009" y="339184"/>
                </a:cubicBezTo>
                <a:cubicBezTo>
                  <a:pt x="4338796" y="359938"/>
                  <a:pt x="3595862" y="237492"/>
                  <a:pt x="2850853" y="227115"/>
                </a:cubicBezTo>
                <a:close/>
              </a:path>
            </a:pathLst>
          </a:cu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04751" y="3298333"/>
            <a:ext cx="4541001" cy="954107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Required for transport of sulfate into the cell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5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Sulfite Metabolism: Sulfur Sensitivity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3380145"/>
            <a:ext cx="11096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Sulfite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 flipV="1">
            <a:off x="4267200" y="3929460"/>
            <a:ext cx="266700" cy="100243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22450" y="2742168"/>
            <a:ext cx="158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Sulfite oxidase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7700" y="3997162"/>
            <a:ext cx="1797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Dissimilatory</a:t>
            </a:r>
            <a:endParaRPr lang="en-US" i="1" dirty="0" smtClean="0"/>
          </a:p>
          <a:p>
            <a:r>
              <a:rPr lang="en-US" i="1" dirty="0" smtClean="0"/>
              <a:t>Sulfite </a:t>
            </a:r>
            <a:r>
              <a:rPr lang="en-US" i="1" dirty="0" err="1" smtClean="0"/>
              <a:t>reductase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00987" y="3997162"/>
            <a:ext cx="1797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Assimilatory</a:t>
            </a:r>
          </a:p>
          <a:p>
            <a:pPr algn="r"/>
            <a:r>
              <a:rPr lang="en-US" i="1" dirty="0" smtClean="0"/>
              <a:t>Sulfite </a:t>
            </a:r>
            <a:r>
              <a:rPr lang="en-US" i="1" dirty="0" err="1" smtClean="0"/>
              <a:t>reductase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76597" y="4847630"/>
            <a:ext cx="1645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Methionine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4847630"/>
            <a:ext cx="1406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Hydrogen </a:t>
            </a:r>
          </a:p>
          <a:p>
            <a:r>
              <a:rPr lang="en-US" sz="2400" dirty="0" smtClean="0"/>
              <a:t>Sulfide</a:t>
            </a:r>
            <a:endParaRPr lang="en-US" sz="2400" dirty="0"/>
          </a:p>
        </p:txBody>
      </p:sp>
      <p:sp>
        <p:nvSpPr>
          <p:cNvPr id="16" name="Up Arrow 15"/>
          <p:cNvSpPr/>
          <p:nvPr/>
        </p:nvSpPr>
        <p:spPr>
          <a:xfrm flipV="1">
            <a:off x="3797300" y="3921225"/>
            <a:ext cx="266700" cy="100243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4000500" y="2377709"/>
            <a:ext cx="266700" cy="100243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05995" y="1854489"/>
            <a:ext cx="12012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Sulfate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490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Sulfite Metabolism: Sulfur Sensitivity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3380145"/>
            <a:ext cx="11096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Sulfite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 flipV="1">
            <a:off x="4267200" y="3929460"/>
            <a:ext cx="266700" cy="100243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22450" y="2742168"/>
            <a:ext cx="158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Sulfite oxidase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7700" y="3997162"/>
            <a:ext cx="1797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Dissimilatory</a:t>
            </a:r>
            <a:endParaRPr lang="en-US" i="1" dirty="0" smtClean="0"/>
          </a:p>
          <a:p>
            <a:r>
              <a:rPr lang="en-US" i="1" dirty="0" smtClean="0"/>
              <a:t>Sulfite </a:t>
            </a:r>
            <a:r>
              <a:rPr lang="en-US" i="1" dirty="0" err="1" smtClean="0"/>
              <a:t>reductase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00987" y="3997162"/>
            <a:ext cx="1797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Assimilatory</a:t>
            </a:r>
          </a:p>
          <a:p>
            <a:pPr algn="r"/>
            <a:r>
              <a:rPr lang="en-US" i="1" dirty="0" smtClean="0"/>
              <a:t>Sulfite </a:t>
            </a:r>
            <a:r>
              <a:rPr lang="en-US" i="1" dirty="0" err="1" smtClean="0"/>
              <a:t>reductase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76597" y="4847630"/>
            <a:ext cx="1645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Methionine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4847630"/>
            <a:ext cx="1406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Hydrogen </a:t>
            </a:r>
          </a:p>
          <a:p>
            <a:r>
              <a:rPr lang="en-US" sz="2400" dirty="0" smtClean="0"/>
              <a:t>Sulfide</a:t>
            </a:r>
            <a:endParaRPr lang="en-US" sz="2400" dirty="0"/>
          </a:p>
        </p:txBody>
      </p:sp>
      <p:sp>
        <p:nvSpPr>
          <p:cNvPr id="16" name="Up Arrow 15"/>
          <p:cNvSpPr/>
          <p:nvPr/>
        </p:nvSpPr>
        <p:spPr>
          <a:xfrm flipV="1">
            <a:off x="3797300" y="3921225"/>
            <a:ext cx="266700" cy="100243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4000500" y="2377709"/>
            <a:ext cx="266700" cy="100243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05995" y="1854489"/>
            <a:ext cx="12012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Sulfate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17925" y="3111500"/>
            <a:ext cx="2441175" cy="707886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sz="2000" dirty="0"/>
              <a:t>Inhibited in </a:t>
            </a:r>
            <a:r>
              <a:rPr lang="en-US" sz="2000" i="1" dirty="0"/>
              <a:t>E coli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y glyphosate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66900" y="3819386"/>
            <a:ext cx="558800" cy="460514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36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Sulfite Metabolism: Sulfur Sensitivity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3380145"/>
            <a:ext cx="11096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Sulfite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 flipV="1">
            <a:off x="4267200" y="3929460"/>
            <a:ext cx="266700" cy="100243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22450" y="2742168"/>
            <a:ext cx="158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Sulfite oxidase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7700" y="3997162"/>
            <a:ext cx="1797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Dissimilatory</a:t>
            </a:r>
            <a:endParaRPr lang="en-US" i="1" dirty="0" smtClean="0"/>
          </a:p>
          <a:p>
            <a:r>
              <a:rPr lang="en-US" i="1" dirty="0" smtClean="0"/>
              <a:t>Sulfite </a:t>
            </a:r>
            <a:r>
              <a:rPr lang="en-US" i="1" dirty="0" err="1" smtClean="0"/>
              <a:t>reductase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00987" y="3997162"/>
            <a:ext cx="1797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Assimilatory</a:t>
            </a:r>
          </a:p>
          <a:p>
            <a:pPr algn="r"/>
            <a:r>
              <a:rPr lang="en-US" i="1" dirty="0" smtClean="0"/>
              <a:t>Sulfite </a:t>
            </a:r>
            <a:r>
              <a:rPr lang="en-US" i="1" dirty="0" err="1" smtClean="0"/>
              <a:t>reductase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76597" y="4847630"/>
            <a:ext cx="1645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Methionine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4847630"/>
            <a:ext cx="1406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Hydrogen </a:t>
            </a:r>
          </a:p>
          <a:p>
            <a:r>
              <a:rPr lang="en-US" sz="2400" dirty="0" smtClean="0"/>
              <a:t>Sulfide</a:t>
            </a:r>
            <a:endParaRPr lang="en-US" sz="2400" dirty="0"/>
          </a:p>
        </p:txBody>
      </p:sp>
      <p:sp>
        <p:nvSpPr>
          <p:cNvPr id="16" name="Up Arrow 15"/>
          <p:cNvSpPr/>
          <p:nvPr/>
        </p:nvSpPr>
        <p:spPr>
          <a:xfrm flipV="1">
            <a:off x="3797300" y="3921225"/>
            <a:ext cx="266700" cy="100243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4000500" y="2377709"/>
            <a:ext cx="266700" cy="100243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05995" y="1854489"/>
            <a:ext cx="12012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Sulfate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17925" y="3111500"/>
            <a:ext cx="2441175" cy="707886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sz="2000" dirty="0"/>
              <a:t>Inhibited in </a:t>
            </a:r>
            <a:r>
              <a:rPr lang="en-US" sz="2000" i="1" dirty="0"/>
              <a:t>E coli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y glyphosate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597925" y="3195479"/>
            <a:ext cx="2441175" cy="707886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sz="2000" i="1" dirty="0" err="1" smtClean="0"/>
              <a:t>Desulfovibrio</a:t>
            </a:r>
            <a:endParaRPr lang="en-US" sz="2000" i="1" dirty="0"/>
          </a:p>
          <a:p>
            <a:r>
              <a:rPr lang="en-US" sz="2000" dirty="0" smtClean="0"/>
              <a:t>overgrowth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66900" y="3819386"/>
            <a:ext cx="558800" cy="460514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146800" y="3921225"/>
            <a:ext cx="838200" cy="358675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11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Sulfite Metabolism: Sulfur Sensitivity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3380145"/>
            <a:ext cx="11096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Sulfite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 flipV="1">
            <a:off x="4267200" y="3929460"/>
            <a:ext cx="266700" cy="100243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22450" y="2742168"/>
            <a:ext cx="158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Sulfite oxidase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7700" y="3997162"/>
            <a:ext cx="1797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Dissimilatory</a:t>
            </a:r>
            <a:endParaRPr lang="en-US" i="1" dirty="0" smtClean="0"/>
          </a:p>
          <a:p>
            <a:r>
              <a:rPr lang="en-US" i="1" dirty="0" smtClean="0"/>
              <a:t>Sulfite </a:t>
            </a:r>
            <a:r>
              <a:rPr lang="en-US" i="1" dirty="0" err="1" smtClean="0"/>
              <a:t>reductase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00987" y="3997162"/>
            <a:ext cx="1797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Assimilatory</a:t>
            </a:r>
          </a:p>
          <a:p>
            <a:pPr algn="r"/>
            <a:r>
              <a:rPr lang="en-US" i="1" dirty="0" smtClean="0"/>
              <a:t>Sulfite </a:t>
            </a:r>
            <a:r>
              <a:rPr lang="en-US" i="1" dirty="0" err="1" smtClean="0"/>
              <a:t>reductase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76597" y="4847630"/>
            <a:ext cx="1645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Methionine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4847630"/>
            <a:ext cx="1406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Hydrogen </a:t>
            </a:r>
          </a:p>
          <a:p>
            <a:r>
              <a:rPr lang="en-US" sz="2400" dirty="0" smtClean="0"/>
              <a:t>Sulfide</a:t>
            </a:r>
            <a:endParaRPr lang="en-US" sz="2400" dirty="0"/>
          </a:p>
        </p:txBody>
      </p:sp>
      <p:sp>
        <p:nvSpPr>
          <p:cNvPr id="16" name="Up Arrow 15"/>
          <p:cNvSpPr/>
          <p:nvPr/>
        </p:nvSpPr>
        <p:spPr>
          <a:xfrm flipV="1">
            <a:off x="3797300" y="3921225"/>
            <a:ext cx="266700" cy="100243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4000500" y="2377709"/>
            <a:ext cx="266700" cy="100243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05995" y="1854489"/>
            <a:ext cx="12012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Sulfate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17925" y="3111500"/>
            <a:ext cx="2441175" cy="707886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sz="2000" dirty="0"/>
              <a:t>Inhibited in </a:t>
            </a:r>
            <a:r>
              <a:rPr lang="en-US" sz="2000" i="1" dirty="0"/>
              <a:t>E coli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y glyphosate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597925" y="3195479"/>
            <a:ext cx="2441175" cy="707886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sz="2000" i="1" dirty="0" err="1" smtClean="0"/>
              <a:t>Desulfovibrio</a:t>
            </a:r>
            <a:endParaRPr lang="en-US" sz="2000" i="1" dirty="0"/>
          </a:p>
          <a:p>
            <a:r>
              <a:rPr lang="en-US" sz="2000" dirty="0" smtClean="0"/>
              <a:t>overgrowth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66900" y="3819386"/>
            <a:ext cx="558800" cy="460514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146800" y="3921225"/>
            <a:ext cx="838200" cy="358675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97925" y="1384757"/>
            <a:ext cx="2441175" cy="1015663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sz="2000" dirty="0" smtClean="0"/>
              <a:t>Depends on essential glycine residue to form active dimer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178825" y="2401215"/>
            <a:ext cx="838200" cy="358675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74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“Sulfide </a:t>
            </a:r>
            <a:r>
              <a:rPr lang="en-US" b="1" dirty="0"/>
              <a:t>as a Mucus Barrier-Breaker </a:t>
            </a:r>
            <a:r>
              <a:rPr lang="en-US" b="1" dirty="0" smtClean="0"/>
              <a:t>in Inflammatory Bowel </a:t>
            </a:r>
            <a:r>
              <a:rPr lang="en-US" b="1" dirty="0"/>
              <a:t>Disease</a:t>
            </a:r>
            <a:r>
              <a:rPr lang="en-US" b="1" dirty="0" smtClean="0"/>
              <a:t>?”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5" name="Content Placeholder 4" descr="mucin_buste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60" r="-31160"/>
          <a:stretch>
            <a:fillRect/>
          </a:stretch>
        </p:blipFill>
        <p:spPr>
          <a:xfrm>
            <a:off x="2324100" y="1417638"/>
            <a:ext cx="8229600" cy="4525963"/>
          </a:xfrm>
        </p:spPr>
      </p:pic>
      <p:sp>
        <p:nvSpPr>
          <p:cNvPr id="4" name="TextBox 3"/>
          <p:cNvSpPr txBox="1"/>
          <p:nvPr/>
        </p:nvSpPr>
        <p:spPr>
          <a:xfrm>
            <a:off x="558800" y="6355834"/>
            <a:ext cx="795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N. </a:t>
            </a:r>
            <a:r>
              <a:rPr lang="en-US" sz="2000" dirty="0" err="1"/>
              <a:t>Ijssennagger</a:t>
            </a:r>
            <a:r>
              <a:rPr lang="en-US" sz="2000" dirty="0"/>
              <a:t> et al., Trends in Molecular Medicine 2016;22(3): 190-199.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3378200" cy="421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"hydrogen sulfide concentrations rise, causing denaturation of the outer and inner mucus layers, thereby allowing penetration and contact of bacteria with the host epithelial lining. This in turn triggers inflammation." </a:t>
            </a:r>
          </a:p>
        </p:txBody>
      </p:sp>
    </p:spTree>
    <p:extLst>
      <p:ext uri="{BB962C8B-B14F-4D97-AF65-F5344CB8AC3E}">
        <p14:creationId xmlns:p14="http://schemas.microsoft.com/office/powerpoint/2010/main" val="106748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Conserved </a:t>
            </a:r>
            <a:r>
              <a:rPr lang="en-US" b="1" dirty="0" err="1" smtClean="0"/>
              <a:t>Glycines</a:t>
            </a:r>
            <a:r>
              <a:rPr lang="en-US" b="1" dirty="0" smtClean="0"/>
              <a:t> in Important Sulfur-processing Enzymes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47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sulfotransferases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 err="1" smtClean="0"/>
              <a:t>GxxGxxK</a:t>
            </a:r>
            <a:r>
              <a:rPr lang="en-US" dirty="0" smtClean="0"/>
              <a:t> motif required for binding PAPS </a:t>
            </a:r>
          </a:p>
          <a:p>
            <a:r>
              <a:rPr lang="en-US" dirty="0" smtClean="0"/>
              <a:t>Sulfite oxidase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</a:p>
          <a:p>
            <a:pPr lvl="1"/>
            <a:r>
              <a:rPr lang="en-US" dirty="0" smtClean="0"/>
              <a:t>Changing glycine at residue 473 with aspartate destroys enzyme activity </a:t>
            </a:r>
          </a:p>
          <a:p>
            <a:pPr lvl="1"/>
            <a:r>
              <a:rPr lang="en-US" dirty="0" smtClean="0"/>
              <a:t>Aspartate has similar properties as glyphosate, being bulky and negatively charged</a:t>
            </a:r>
            <a:endParaRPr lang="en-US" dirty="0"/>
          </a:p>
          <a:p>
            <a:pPr lvl="1"/>
            <a:r>
              <a:rPr lang="en-US" dirty="0" smtClean="0"/>
              <a:t>Defective </a:t>
            </a:r>
            <a:r>
              <a:rPr lang="en-US" dirty="0"/>
              <a:t>SO leads to severe birth defects and neurological problems that usually result in death at an early 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5400" y="5900171"/>
            <a:ext cx="716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K. Komatsu et al., Biochemical and Biophysical Research Communications </a:t>
            </a:r>
            <a:endParaRPr lang="en-US" dirty="0" smtClean="0"/>
          </a:p>
          <a:p>
            <a:pPr algn="r"/>
            <a:r>
              <a:rPr lang="en-US" dirty="0" smtClean="0"/>
              <a:t>1994;204</a:t>
            </a:r>
            <a:r>
              <a:rPr lang="en-US" dirty="0"/>
              <a:t>(3): 1178-1185.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4462" y="6433986"/>
            <a:ext cx="5411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**</a:t>
            </a:r>
            <a:r>
              <a:rPr lang="en-US" dirty="0" smtClean="0"/>
              <a:t>H.L</a:t>
            </a:r>
            <a:r>
              <a:rPr lang="en-US" dirty="0"/>
              <a:t>. Wilson et al., Biochemistry 2006, 45, 2149-</a:t>
            </a:r>
            <a:r>
              <a:rPr lang="en-US" dirty="0" smtClean="0"/>
              <a:t>2160.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1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Roundup as a Desiccant/</a:t>
            </a:r>
            <a:r>
              <a:rPr lang="en-US" b="1" dirty="0" err="1" smtClean="0"/>
              <a:t>Ripener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just before Harvest</a:t>
            </a:r>
            <a:endParaRPr lang="en-US" b="1" dirty="0"/>
          </a:p>
        </p:txBody>
      </p:sp>
      <p:pic>
        <p:nvPicPr>
          <p:cNvPr id="4" name="Picture 3" descr="Pestacide-Spray-1400x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1790700"/>
            <a:ext cx="8974668" cy="326571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7066" y="2332566"/>
            <a:ext cx="4927599" cy="2154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Wheat, Oats, Barley, Rye, Sugar cane, Beans, Lentils, Peas, Flax, Sunflowers, Pulses, Chick Peas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2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Sulfate Reducing Microbes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Desulfovibrio</a:t>
            </a:r>
            <a:r>
              <a:rPr lang="en-US" dirty="0" smtClean="0"/>
              <a:t> is a microbe in the colon that reduces sulfate to hydrogen sulfide gas</a:t>
            </a:r>
          </a:p>
          <a:p>
            <a:pPr lvl="1"/>
            <a:r>
              <a:rPr lang="en-US" dirty="0" err="1" smtClean="0"/>
              <a:t>Desulfovibrio</a:t>
            </a:r>
            <a:r>
              <a:rPr lang="en-US" dirty="0" smtClean="0"/>
              <a:t> overgrowth is linked to autism</a:t>
            </a:r>
          </a:p>
          <a:p>
            <a:r>
              <a:rPr lang="en-US" dirty="0" smtClean="0"/>
              <a:t>Hydrogen sulfide travels like a ghost across all tissues</a:t>
            </a:r>
          </a:p>
          <a:p>
            <a:pPr lvl="1"/>
            <a:r>
              <a:rPr lang="en-US" dirty="0" smtClean="0"/>
              <a:t>It can travel by diffusion from the colon to the spinal column, the pancreas, the liver, etc.</a:t>
            </a:r>
          </a:p>
          <a:p>
            <a:pPr lvl="1"/>
            <a:r>
              <a:rPr lang="en-US" dirty="0" smtClean="0"/>
              <a:t>It can be oxidized to form sulfate at the destination site, but this requires superoxide, leading to local tissue damage</a:t>
            </a:r>
          </a:p>
        </p:txBody>
      </p:sp>
    </p:spTree>
    <p:extLst>
      <p:ext uri="{BB962C8B-B14F-4D97-AF65-F5344CB8AC3E}">
        <p14:creationId xmlns:p14="http://schemas.microsoft.com/office/powerpoint/2010/main" val="139389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Sulfate Reducing Microbes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Desulfovibrio</a:t>
            </a:r>
            <a:r>
              <a:rPr lang="en-US" dirty="0" smtClean="0"/>
              <a:t> is a microbe in the colon that reduces sulfate to hydrogen sulfide gas</a:t>
            </a:r>
          </a:p>
          <a:p>
            <a:pPr lvl="1"/>
            <a:r>
              <a:rPr lang="en-US" dirty="0" err="1" smtClean="0"/>
              <a:t>Desulfovibrio</a:t>
            </a:r>
            <a:r>
              <a:rPr lang="en-US" dirty="0" smtClean="0"/>
              <a:t> overgrowth is linked to autism</a:t>
            </a:r>
          </a:p>
          <a:p>
            <a:r>
              <a:rPr lang="en-US" dirty="0" smtClean="0"/>
              <a:t>Hydrogen sulfide travels like a ghost across all tissues</a:t>
            </a:r>
          </a:p>
          <a:p>
            <a:pPr lvl="1"/>
            <a:r>
              <a:rPr lang="en-US" dirty="0" smtClean="0"/>
              <a:t>It can travel by diffusion from the colon to the spinal column, the pancreas, the liver, etc.</a:t>
            </a:r>
          </a:p>
          <a:p>
            <a:pPr lvl="1"/>
            <a:r>
              <a:rPr lang="en-US" dirty="0" smtClean="0"/>
              <a:t>It can be oxidized to form sulfate at the destination site, but this requires superoxide, leading to local tissue damage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704" y="2169361"/>
            <a:ext cx="7683429" cy="1754327"/>
          </a:xfrm>
          <a:prstGeom prst="rect">
            <a:avLst/>
          </a:prstGeom>
          <a:solidFill>
            <a:srgbClr val="FFF68D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This is a novel way to transport sulfate!</a:t>
            </a:r>
          </a:p>
          <a:p>
            <a:pPr algn="ctr"/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618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Glyphosate Damages Mitochondria and Lysosomes</a:t>
            </a:r>
            <a:endParaRPr lang="en-US" b="1" dirty="0"/>
          </a:p>
        </p:txBody>
      </p:sp>
      <p:pic>
        <p:nvPicPr>
          <p:cNvPr id="4" name="Content Placeholder 3" descr="lysosome_mitochondria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68" r="-21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811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Glyphosate Damages Mitochondria and Lysosomes</a:t>
            </a:r>
            <a:endParaRPr lang="en-US" b="1" dirty="0"/>
          </a:p>
        </p:txBody>
      </p:sp>
      <p:pic>
        <p:nvPicPr>
          <p:cNvPr id="4" name="Content Placeholder 3" descr="lysosome_mitochondria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68" r="-2126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1307812"/>
            <a:ext cx="2256444" cy="584776"/>
          </a:xfrm>
          <a:prstGeom prst="rect">
            <a:avLst/>
          </a:prstGeom>
          <a:solidFill>
            <a:srgbClr val="FFF68D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Glyphosate disrupts Cytochrome C Oxidase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713644" y="1600200"/>
            <a:ext cx="691288" cy="52086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69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Glyphosate Damages Mitochondria and Lysosomes</a:t>
            </a:r>
            <a:endParaRPr lang="en-US" b="1" dirty="0"/>
          </a:p>
        </p:txBody>
      </p:sp>
      <p:pic>
        <p:nvPicPr>
          <p:cNvPr id="4" name="Content Placeholder 3" descr="lysosome_mitochondria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68" r="-2126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1307812"/>
            <a:ext cx="2256444" cy="584776"/>
          </a:xfrm>
          <a:prstGeom prst="rect">
            <a:avLst/>
          </a:prstGeom>
          <a:solidFill>
            <a:srgbClr val="FFF68D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Glyphosate disrupts Cytochrome C Oxidase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713644" y="1600200"/>
            <a:ext cx="691288" cy="52086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89667" y="2504270"/>
            <a:ext cx="2440258" cy="830997"/>
          </a:xfrm>
          <a:prstGeom prst="rect">
            <a:avLst/>
          </a:prstGeom>
          <a:solidFill>
            <a:srgbClr val="FFF68D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Glyphosate depletes glutathione </a:t>
            </a:r>
            <a:r>
              <a:rPr lang="en-US" dirty="0">
                <a:sym typeface="Wingdings"/>
              </a:rPr>
              <a:t> insufficient antioxidant capacity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472352" y="2823584"/>
            <a:ext cx="1617316" cy="2837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01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Glyphosate Damages Mitochondria and Lysosomes</a:t>
            </a:r>
            <a:endParaRPr lang="en-US" b="1" dirty="0"/>
          </a:p>
        </p:txBody>
      </p:sp>
      <p:pic>
        <p:nvPicPr>
          <p:cNvPr id="4" name="Content Placeholder 3" descr="lysosome_mitochondria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68" r="-2126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1307812"/>
            <a:ext cx="2256444" cy="584776"/>
          </a:xfrm>
          <a:prstGeom prst="rect">
            <a:avLst/>
          </a:prstGeom>
          <a:solidFill>
            <a:srgbClr val="FFF68D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Glyphosate disrupts Cytochrome C Oxidase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713644" y="1600200"/>
            <a:ext cx="691288" cy="52086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73789" y="5459164"/>
            <a:ext cx="1836007" cy="830997"/>
          </a:xfrm>
          <a:prstGeom prst="rect">
            <a:avLst/>
          </a:prstGeom>
          <a:solidFill>
            <a:srgbClr val="FFF68D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Glyphosate impairs sulfate supply </a:t>
            </a:r>
            <a:r>
              <a:rPr lang="en-US" dirty="0">
                <a:sym typeface="Wingdings"/>
              </a:rPr>
              <a:t> insufficient acidity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734420" y="5344463"/>
            <a:ext cx="739369" cy="4513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89667" y="2504270"/>
            <a:ext cx="2440258" cy="830997"/>
          </a:xfrm>
          <a:prstGeom prst="rect">
            <a:avLst/>
          </a:prstGeom>
          <a:solidFill>
            <a:srgbClr val="FFF68D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Glyphosate depletes glutathione </a:t>
            </a:r>
            <a:r>
              <a:rPr lang="en-US" dirty="0">
                <a:sym typeface="Wingdings"/>
              </a:rPr>
              <a:t> insufficient antioxidant capacity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472352" y="2823584"/>
            <a:ext cx="1617316" cy="2837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22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Glyphosate Damages Mitochondria and Lysosomes</a:t>
            </a:r>
            <a:endParaRPr lang="en-US" b="1" dirty="0"/>
          </a:p>
        </p:txBody>
      </p:sp>
      <p:pic>
        <p:nvPicPr>
          <p:cNvPr id="4" name="Content Placeholder 3" descr="lysosome_mitochondria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68" r="-2126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1307812"/>
            <a:ext cx="2256444" cy="584776"/>
          </a:xfrm>
          <a:prstGeom prst="rect">
            <a:avLst/>
          </a:prstGeom>
          <a:solidFill>
            <a:srgbClr val="FFF68D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Glyphosate disrupts Cytochrome C Oxidase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713644" y="1600200"/>
            <a:ext cx="691288" cy="52086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73789" y="5459164"/>
            <a:ext cx="1836007" cy="830997"/>
          </a:xfrm>
          <a:prstGeom prst="rect">
            <a:avLst/>
          </a:prstGeom>
          <a:solidFill>
            <a:srgbClr val="FFF68D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Glyphosate impairs sulfate supply </a:t>
            </a:r>
            <a:r>
              <a:rPr lang="en-US" dirty="0">
                <a:sym typeface="Wingdings"/>
              </a:rPr>
              <a:t> insufficient acidity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734420" y="5344463"/>
            <a:ext cx="739369" cy="4513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89667" y="2504270"/>
            <a:ext cx="2440258" cy="830997"/>
          </a:xfrm>
          <a:prstGeom prst="rect">
            <a:avLst/>
          </a:prstGeom>
          <a:solidFill>
            <a:srgbClr val="FFF68D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Glyphosate depletes glutathione </a:t>
            </a:r>
            <a:r>
              <a:rPr lang="en-US" dirty="0">
                <a:sym typeface="Wingdings"/>
              </a:rPr>
              <a:t> insufficient antioxidant capacity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472352" y="2823584"/>
            <a:ext cx="1617316" cy="2837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57352" y="1892588"/>
            <a:ext cx="6230000" cy="2677656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b="1" i="1" dirty="0" smtClean="0"/>
              <a:t>Result is build-up of </a:t>
            </a:r>
            <a:r>
              <a:rPr lang="en-US" sz="2800" b="1" i="1" dirty="0" err="1" smtClean="0"/>
              <a:t>lipofuscin</a:t>
            </a:r>
            <a:r>
              <a:rPr lang="en-US" sz="2800" b="1" i="1" dirty="0" smtClean="0"/>
              <a:t>            (direct link to aging and senescence)  and impaired ability to recycle   damaged molecules</a:t>
            </a:r>
            <a:endParaRPr lang="en-US" sz="2800" dirty="0" smtClean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422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198"/>
            <a:ext cx="8686800" cy="1325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Glycine decarboxylase deficiency causes neural tube defects and features of non-</a:t>
            </a:r>
            <a:r>
              <a:rPr lang="en-US" b="1" dirty="0" err="1"/>
              <a:t>ketotic</a:t>
            </a:r>
            <a:r>
              <a:rPr lang="en-US" b="1" dirty="0"/>
              <a:t> </a:t>
            </a:r>
            <a:r>
              <a:rPr lang="en-US" b="1" dirty="0" err="1"/>
              <a:t>hyperglycinemia</a:t>
            </a:r>
            <a:r>
              <a:rPr lang="en-US" b="1" dirty="0"/>
              <a:t> in </a:t>
            </a:r>
            <a:r>
              <a:rPr lang="en-US" b="1" dirty="0" smtClean="0"/>
              <a:t>mice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176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Fascinating article about mice with a deficiency in a protein involved in generating methyl groups from glycine -&gt; </a:t>
            </a:r>
            <a:r>
              <a:rPr lang="en-US" dirty="0" err="1" smtClean="0"/>
              <a:t>methylfolate</a:t>
            </a:r>
            <a:r>
              <a:rPr lang="en-US" dirty="0" smtClean="0"/>
              <a:t> deficiency</a:t>
            </a:r>
          </a:p>
          <a:p>
            <a:r>
              <a:rPr lang="en-US" dirty="0" smtClean="0"/>
              <a:t>These mice have very high rate of neural tube defects</a:t>
            </a:r>
          </a:p>
          <a:p>
            <a:r>
              <a:rPr lang="en-US" dirty="0" smtClean="0"/>
              <a:t>Those that are viable have swollen ventricles (a feature of autism)  and delayed development</a:t>
            </a:r>
          </a:p>
          <a:p>
            <a:r>
              <a:rPr lang="en-US" dirty="0" smtClean="0"/>
              <a:t>Methylation pathway impairment is a common feature of autism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9890" y="6395145"/>
            <a:ext cx="6694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  <a:r>
              <a:rPr lang="fr-FR" sz="2400" dirty="0"/>
              <a:t>YJ </a:t>
            </a:r>
            <a:r>
              <a:rPr lang="fr-FR" sz="2400" dirty="0" err="1"/>
              <a:t>Pai</a:t>
            </a:r>
            <a:r>
              <a:rPr lang="fr-FR" sz="2400" dirty="0"/>
              <a:t> et al.,  Nature Communications 2015; 6:6388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976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198"/>
            <a:ext cx="8686800" cy="1325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Glycine decarboxylase deficiency causes neural tube defects and features of non-</a:t>
            </a:r>
            <a:r>
              <a:rPr lang="en-US" b="1" dirty="0" err="1"/>
              <a:t>ketotic</a:t>
            </a:r>
            <a:r>
              <a:rPr lang="en-US" b="1" dirty="0"/>
              <a:t> </a:t>
            </a:r>
            <a:r>
              <a:rPr lang="en-US" b="1" dirty="0" err="1"/>
              <a:t>hyperglycinemia</a:t>
            </a:r>
            <a:r>
              <a:rPr lang="en-US" b="1" dirty="0"/>
              <a:t> in </a:t>
            </a:r>
            <a:r>
              <a:rPr lang="en-US" b="1" dirty="0" smtClean="0"/>
              <a:t>mice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176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Fascinating article about mice with a deficiency in a protein involved in generating methyl groups from glycine -&gt; </a:t>
            </a:r>
            <a:r>
              <a:rPr lang="en-US" dirty="0" err="1" smtClean="0"/>
              <a:t>methylfolate</a:t>
            </a:r>
            <a:r>
              <a:rPr lang="en-US" dirty="0" smtClean="0"/>
              <a:t> deficiency</a:t>
            </a:r>
          </a:p>
          <a:p>
            <a:r>
              <a:rPr lang="en-US" dirty="0" smtClean="0"/>
              <a:t>These mice have very high rate of neural tube defects</a:t>
            </a:r>
          </a:p>
          <a:p>
            <a:r>
              <a:rPr lang="en-US" dirty="0" smtClean="0"/>
              <a:t>Those that are viable have swollen ventricles (a feature of autism)  and delayed development</a:t>
            </a:r>
          </a:p>
          <a:p>
            <a:r>
              <a:rPr lang="en-US" dirty="0" smtClean="0"/>
              <a:t>Methylation pathway impairment is a common feature of autism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467" y="2402416"/>
            <a:ext cx="8737600" cy="2000548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/>
              <a:t>G</a:t>
            </a:r>
            <a:r>
              <a:rPr lang="en-US" sz="3200" dirty="0" smtClean="0"/>
              <a:t>lycine decarboxylase has a glycine-rich region that maintains shape and flexibility of active site</a:t>
            </a:r>
            <a:r>
              <a:rPr lang="en-US" sz="3200" dirty="0" smtClean="0">
                <a:solidFill>
                  <a:srgbClr val="FF0000"/>
                </a:solidFill>
              </a:rPr>
              <a:t>**</a:t>
            </a:r>
          </a:p>
          <a:p>
            <a:pPr algn="ctr"/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316694" y="6312021"/>
            <a:ext cx="6825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**</a:t>
            </a:r>
            <a:r>
              <a:rPr lang="fr-FR" sz="2800" dirty="0" smtClean="0"/>
              <a:t>A </a:t>
            </a:r>
            <a:r>
              <a:rPr lang="fr-FR" sz="2800" dirty="0" err="1"/>
              <a:t>Kume</a:t>
            </a:r>
            <a:r>
              <a:rPr lang="fr-FR" sz="2800" dirty="0"/>
              <a:t> et al., JBC 1991; 266(5): 3323-3329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839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ydrogen_sulf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623" y="1734935"/>
            <a:ext cx="3713530" cy="2144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Inflammation and Hydrogen Sulfide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69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Enhanced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 synthesis in multiple inflammatory diseases and conditions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arthritis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acute pancreatitis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sepsis</a:t>
            </a:r>
          </a:p>
          <a:p>
            <a:pPr lvl="1">
              <a:spcBef>
                <a:spcPts val="0"/>
              </a:spcBef>
            </a:pPr>
            <a:r>
              <a:rPr lang="en-US" dirty="0"/>
              <a:t>hemorrhagic shock</a:t>
            </a:r>
          </a:p>
          <a:p>
            <a:pPr lvl="1">
              <a:spcBef>
                <a:spcPts val="0"/>
              </a:spcBef>
            </a:pPr>
            <a:r>
              <a:rPr lang="en-US" dirty="0"/>
              <a:t>b</a:t>
            </a:r>
            <a:r>
              <a:rPr lang="en-US" dirty="0" smtClean="0"/>
              <a:t>urns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 is synthesized from cysteine and then oxidized to form sulfate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 induces inflammatory response which supplies superoxide needed for sulfate 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6967" y="6275579"/>
            <a:ext cx="766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N </a:t>
            </a:r>
            <a:r>
              <a:rPr lang="en-US" sz="2400" dirty="0" err="1" smtClean="0"/>
              <a:t>Muniraj</a:t>
            </a:r>
            <a:r>
              <a:rPr lang="en-US" sz="2400" dirty="0" smtClean="0"/>
              <a:t> et al., </a:t>
            </a:r>
            <a:r>
              <a:rPr lang="de-DE" sz="2400" dirty="0" err="1"/>
              <a:t>Int</a:t>
            </a:r>
            <a:r>
              <a:rPr lang="de-DE" sz="2400" dirty="0"/>
              <a:t> J </a:t>
            </a:r>
            <a:r>
              <a:rPr lang="de-DE" sz="2400" dirty="0" err="1"/>
              <a:t>Rheum</a:t>
            </a:r>
            <a:r>
              <a:rPr lang="de-DE" sz="2400" dirty="0"/>
              <a:t> Dis. 2017 Feb;20(2):182-189</a:t>
            </a:r>
            <a:r>
              <a:rPr lang="de-DE" sz="2400" dirty="0" smtClean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483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raying_pestic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701" y="1143001"/>
            <a:ext cx="11787188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289" y="0"/>
            <a:ext cx="6360711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Glyphosate!!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72" y="1430859"/>
            <a:ext cx="8350932" cy="5291674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Glyphosate is now the #1 herbicide                                           in use in the U.S. and is increasingly                                      used  around the world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Developed and patented by Monsanto                                              in the 1970’s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Introduced into the US food chain in 1974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Came out from under patent in 2000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Inhibits an enzyme in the 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shikimate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pathway involved in the synthesis of tyrosine, tryptophan                                                             and phenylalanine  (the three </a:t>
            </a:r>
            <a:r>
              <a:rPr lang="en-US" i="1" dirty="0" smtClean="0">
                <a:solidFill>
                  <a:srgbClr val="FFFF00"/>
                </a:solidFill>
              </a:rPr>
              <a:t>aromatic amino acids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Huge expansion of GMO corn, soy, cotton and canola crops has led to sharp increases in the last two decades</a:t>
            </a:r>
          </a:p>
        </p:txBody>
      </p:sp>
      <p:pic>
        <p:nvPicPr>
          <p:cNvPr id="4" name="Content Placeholder 4" descr="glyphosate.png"/>
          <p:cNvPicPr>
            <a:picLocks noChangeAspect="1"/>
          </p:cNvPicPr>
          <p:nvPr/>
        </p:nvPicPr>
        <p:blipFill>
          <a:blip r:embed="rId4"/>
          <a:srcRect t="-14632" b="-14632"/>
          <a:stretch>
            <a:fillRect/>
          </a:stretch>
        </p:blipFill>
        <p:spPr>
          <a:xfrm>
            <a:off x="145720" y="-296042"/>
            <a:ext cx="3229439" cy="177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6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ydrogen_sulf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623" y="1734935"/>
            <a:ext cx="3713530" cy="2144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Inflammation and Hydrogen Sulfide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69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Enhanced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 synthesis in multiple inflammatory diseases and conditions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arthritis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acute pancreatitis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sepsis</a:t>
            </a:r>
          </a:p>
          <a:p>
            <a:pPr lvl="1">
              <a:spcBef>
                <a:spcPts val="0"/>
              </a:spcBef>
            </a:pPr>
            <a:r>
              <a:rPr lang="en-US" dirty="0"/>
              <a:t>hemorrhagic shock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Burns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 is synthesized from cysteine and then oxidized to form sulfate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 induces inflammatory response which supplies superoxide needed for sulfate 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550" y="6275579"/>
            <a:ext cx="859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M. </a:t>
            </a:r>
            <a:r>
              <a:rPr lang="en-US" dirty="0" err="1" smtClean="0"/>
              <a:t>Nethaji</a:t>
            </a:r>
            <a:r>
              <a:rPr lang="en-US" dirty="0" smtClean="0"/>
              <a:t> et al., International Journal of Rheumatic Diseases 2014 [</a:t>
            </a:r>
            <a:r>
              <a:rPr lang="en-US" dirty="0" err="1" smtClean="0"/>
              <a:t>ePub</a:t>
            </a:r>
            <a:r>
              <a:rPr lang="en-US" dirty="0" smtClean="0"/>
              <a:t> ahead of print]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3371" y="2199721"/>
            <a:ext cx="6836769" cy="2308324"/>
          </a:xfrm>
          <a:prstGeom prst="rect">
            <a:avLst/>
          </a:prstGeom>
          <a:solidFill>
            <a:srgbClr val="FFF68D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Is this a mechanism to renew sulfate supplies to the vasculature?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522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Microcephaly and Prematurity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 pooled from hospitals in 11 cities in 5 states</a:t>
            </a:r>
          </a:p>
          <a:p>
            <a:r>
              <a:rPr lang="en-US" dirty="0"/>
              <a:t>1506 premature infants were studied (GA 23-28 weeks)</a:t>
            </a:r>
          </a:p>
          <a:p>
            <a:r>
              <a:rPr lang="en-US" dirty="0" smtClean="0"/>
              <a:t>Microcephaly </a:t>
            </a:r>
            <a:r>
              <a:rPr lang="en-US" dirty="0"/>
              <a:t>occurs much more commonly than expected among </a:t>
            </a:r>
            <a:r>
              <a:rPr lang="en-US" dirty="0" smtClean="0"/>
              <a:t>babies born prematurely</a:t>
            </a:r>
          </a:p>
          <a:p>
            <a:pPr lvl="1"/>
            <a:r>
              <a:rPr lang="en-US" dirty="0" smtClean="0"/>
              <a:t>2.2</a:t>
            </a:r>
            <a:r>
              <a:rPr lang="en-US" dirty="0"/>
              <a:t>% expected, nearly 10% </a:t>
            </a:r>
            <a:r>
              <a:rPr lang="en-US" dirty="0" smtClean="0"/>
              <a:t>observed</a:t>
            </a:r>
            <a:endParaRPr lang="en-US" dirty="0"/>
          </a:p>
          <a:p>
            <a:r>
              <a:rPr lang="en-US" dirty="0" smtClean="0"/>
              <a:t>Extremely </a:t>
            </a:r>
            <a:r>
              <a:rPr lang="en-US" dirty="0"/>
              <a:t>low gestational age and severe intra-uterine </a:t>
            </a:r>
            <a:r>
              <a:rPr lang="en-US" dirty="0" smtClean="0"/>
              <a:t>growth restriction </a:t>
            </a:r>
            <a:r>
              <a:rPr lang="en-US" dirty="0"/>
              <a:t>are risk factors for </a:t>
            </a:r>
            <a:r>
              <a:rPr lang="en-US" dirty="0" smtClean="0"/>
              <a:t>microcephaly</a:t>
            </a:r>
          </a:p>
          <a:p>
            <a:pPr lvl="1"/>
            <a:r>
              <a:rPr lang="en-US" dirty="0" smtClean="0"/>
              <a:t>Intra-uterine growth restriction caused by inflamed and damaged placenta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01800" y="6234668"/>
            <a:ext cx="685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*</a:t>
            </a:r>
            <a:r>
              <a:rPr lang="de-DE" dirty="0"/>
              <a:t>TF </a:t>
            </a:r>
            <a:r>
              <a:rPr lang="de-DE" dirty="0" err="1"/>
              <a:t>McElrath</a:t>
            </a:r>
            <a:r>
              <a:rPr lang="de-DE" dirty="0"/>
              <a:t> et al., Am J </a:t>
            </a:r>
            <a:r>
              <a:rPr lang="de-DE" dirty="0" err="1"/>
              <a:t>Obstet</a:t>
            </a:r>
            <a:r>
              <a:rPr lang="de-DE" dirty="0"/>
              <a:t> </a:t>
            </a:r>
            <a:r>
              <a:rPr lang="de-DE" dirty="0" err="1"/>
              <a:t>Gynecol</a:t>
            </a:r>
            <a:r>
              <a:rPr lang="de-DE" dirty="0"/>
              <a:t>. 2010; 203(2): 138.e1–138.e8.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7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Microcephaly and Prematurity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 pooled from hospitals in 11 cities in 5 states</a:t>
            </a:r>
          </a:p>
          <a:p>
            <a:r>
              <a:rPr lang="en-US" dirty="0"/>
              <a:t>1506 premature infants were studied (GA 23-28 weeks)</a:t>
            </a:r>
          </a:p>
          <a:p>
            <a:r>
              <a:rPr lang="en-US" dirty="0" smtClean="0"/>
              <a:t>Microcephaly </a:t>
            </a:r>
            <a:r>
              <a:rPr lang="en-US" dirty="0"/>
              <a:t>occurs much more commonly than expected among </a:t>
            </a:r>
            <a:r>
              <a:rPr lang="en-US" dirty="0" smtClean="0"/>
              <a:t>babies born prematurely</a:t>
            </a:r>
          </a:p>
          <a:p>
            <a:pPr lvl="1"/>
            <a:r>
              <a:rPr lang="en-US" dirty="0" smtClean="0"/>
              <a:t>2.2</a:t>
            </a:r>
            <a:r>
              <a:rPr lang="en-US" dirty="0"/>
              <a:t>% expected, nearly 10% </a:t>
            </a:r>
            <a:r>
              <a:rPr lang="en-US" dirty="0" smtClean="0"/>
              <a:t>observed</a:t>
            </a:r>
            <a:endParaRPr lang="en-US" dirty="0"/>
          </a:p>
          <a:p>
            <a:r>
              <a:rPr lang="en-US" dirty="0" smtClean="0"/>
              <a:t>Extremely </a:t>
            </a:r>
            <a:r>
              <a:rPr lang="en-US" dirty="0"/>
              <a:t>low gestational age and severe intra-uterine </a:t>
            </a:r>
            <a:r>
              <a:rPr lang="en-US" dirty="0" smtClean="0"/>
              <a:t>growth restriction </a:t>
            </a:r>
            <a:r>
              <a:rPr lang="en-US" dirty="0"/>
              <a:t>are risk factors for </a:t>
            </a:r>
            <a:r>
              <a:rPr lang="en-US" dirty="0" smtClean="0"/>
              <a:t>microcephaly</a:t>
            </a:r>
          </a:p>
          <a:p>
            <a:pPr lvl="1"/>
            <a:r>
              <a:rPr lang="en-US" dirty="0" smtClean="0"/>
              <a:t>Intra-uterine growth restriction caused by inflamed and damaged placenta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01800" y="6234668"/>
            <a:ext cx="685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*</a:t>
            </a:r>
            <a:r>
              <a:rPr lang="de-DE" dirty="0"/>
              <a:t>TF </a:t>
            </a:r>
            <a:r>
              <a:rPr lang="de-DE" dirty="0" err="1"/>
              <a:t>McElrath</a:t>
            </a:r>
            <a:r>
              <a:rPr lang="de-DE" dirty="0"/>
              <a:t> et al., Am J </a:t>
            </a:r>
            <a:r>
              <a:rPr lang="de-DE" dirty="0" err="1"/>
              <a:t>Obstet</a:t>
            </a:r>
            <a:r>
              <a:rPr lang="de-DE" dirty="0"/>
              <a:t> </a:t>
            </a:r>
            <a:r>
              <a:rPr lang="de-DE" dirty="0" err="1"/>
              <a:t>Gynecol</a:t>
            </a:r>
            <a:r>
              <a:rPr lang="de-DE" dirty="0"/>
              <a:t>. 2010; 203(2): 138.e1–138.e8.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3371" y="2199721"/>
            <a:ext cx="6836769" cy="2862322"/>
          </a:xfrm>
          <a:prstGeom prst="rect">
            <a:avLst/>
          </a:prstGeom>
          <a:solidFill>
            <a:srgbClr val="FFF68D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Hypothesis: Inflamed placenta is trying to recover adequate sulfate by oxidizing reduced sulfur sources 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451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Magnesium Sulfate Protects Placenta from Inflammation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Rat model: inject LPS </a:t>
            </a:r>
            <a:r>
              <a:rPr lang="en-US" dirty="0" smtClean="0"/>
              <a:t>to                                              induce inflammation                                                       in placenta</a:t>
            </a:r>
            <a:endParaRPr lang="en-US" dirty="0"/>
          </a:p>
          <a:p>
            <a:r>
              <a:rPr lang="en-US" dirty="0"/>
              <a:t>Placentas responded with </a:t>
            </a:r>
            <a:r>
              <a:rPr lang="en-US" dirty="0" smtClean="0"/>
              <a:t>                                  increased </a:t>
            </a:r>
            <a:r>
              <a:rPr lang="en-US" dirty="0"/>
              <a:t>expression of inflammatory markers</a:t>
            </a:r>
          </a:p>
          <a:p>
            <a:r>
              <a:rPr lang="en-US" dirty="0"/>
              <a:t>Simultaneous administration of magnesium sulfate protected placentas</a:t>
            </a:r>
          </a:p>
          <a:p>
            <a:r>
              <a:rPr lang="en-US" dirty="0"/>
              <a:t>Human placental cultures reacted similarly to both LPS and </a:t>
            </a:r>
            <a:r>
              <a:rPr lang="en-US" dirty="0" smtClean="0"/>
              <a:t>magnesium sulfate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100" y="6406634"/>
            <a:ext cx="4906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FF0000"/>
                </a:solidFill>
              </a:rPr>
              <a:t>*</a:t>
            </a:r>
            <a:r>
              <a:rPr lang="nb-NO" sz="2000" dirty="0"/>
              <a:t>O </a:t>
            </a:r>
            <a:r>
              <a:rPr lang="nb-NO" sz="2000" dirty="0" err="1"/>
              <a:t>Dowling</a:t>
            </a:r>
            <a:r>
              <a:rPr lang="nb-NO" sz="2000" dirty="0"/>
              <a:t> et al. </a:t>
            </a:r>
            <a:r>
              <a:rPr lang="nb-NO" sz="2000" dirty="0" smtClean="0"/>
              <a:t>Placenta </a:t>
            </a:r>
            <a:r>
              <a:rPr lang="nb-NO" sz="2000" dirty="0"/>
              <a:t>2012;33(5):392-8.</a:t>
            </a:r>
            <a:endParaRPr lang="en-US" sz="2000" dirty="0"/>
          </a:p>
        </p:txBody>
      </p:sp>
      <p:pic>
        <p:nvPicPr>
          <p:cNvPr id="5" name="Picture 4" descr="placent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1493639"/>
            <a:ext cx="3314700" cy="18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This is Good News!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OrganicChart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82" r="-1228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279942" y="6126163"/>
            <a:ext cx="7406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https</a:t>
            </a:r>
            <a:r>
              <a:rPr lang="en-US" dirty="0"/>
              <a:t>://www.ams.usda.gov/press-release</a:t>
            </a:r>
            <a:r>
              <a:rPr lang="en-US" dirty="0" smtClean="0"/>
              <a:t>/</a:t>
            </a:r>
          </a:p>
          <a:p>
            <a:pPr algn="r"/>
            <a:r>
              <a:rPr lang="en-US" dirty="0" smtClean="0"/>
              <a:t>2016</a:t>
            </a:r>
            <a:r>
              <a:rPr lang="en-US" dirty="0"/>
              <a:t>-count-certified-organic-operations-shows-continued-growth-us-market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781800" y="1917700"/>
            <a:ext cx="520700" cy="5334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44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455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Glyphosate usage has grown exponentially over the past two decades, in step with the introduction of GMO Roundup-Ready crops</a:t>
            </a:r>
          </a:p>
          <a:p>
            <a:r>
              <a:rPr lang="en-US" dirty="0" smtClean="0"/>
              <a:t>Glyphosate causes neural tube defects and autism through multiple metabolic disruptions</a:t>
            </a:r>
          </a:p>
          <a:p>
            <a:pPr lvl="1"/>
            <a:r>
              <a:rPr lang="en-US" dirty="0" err="1" smtClean="0"/>
              <a:t>Folate</a:t>
            </a:r>
            <a:r>
              <a:rPr lang="en-US" dirty="0"/>
              <a:t> </a:t>
            </a:r>
            <a:r>
              <a:rPr lang="en-US" dirty="0" smtClean="0"/>
              <a:t>and methionine deficiency  </a:t>
            </a:r>
          </a:p>
          <a:p>
            <a:pPr lvl="1"/>
            <a:r>
              <a:rPr lang="en-US" dirty="0" smtClean="0"/>
              <a:t>Disrupted sulfate synthesis and transport</a:t>
            </a:r>
          </a:p>
          <a:p>
            <a:r>
              <a:rPr lang="en-US" dirty="0" smtClean="0"/>
              <a:t>Methionine sits at the crossroads of the methylation and </a:t>
            </a:r>
            <a:r>
              <a:rPr lang="en-US" dirty="0" err="1" smtClean="0"/>
              <a:t>transsulfuration</a:t>
            </a:r>
            <a:r>
              <a:rPr lang="en-US" dirty="0" smtClean="0"/>
              <a:t> pathways</a:t>
            </a:r>
          </a:p>
          <a:p>
            <a:r>
              <a:rPr lang="en-US" dirty="0" err="1" smtClean="0"/>
              <a:t>Folate</a:t>
            </a:r>
            <a:r>
              <a:rPr lang="en-US" dirty="0" smtClean="0"/>
              <a:t> deficiency due to glyphosate’s disruption of gut microbes led to regulation to require folic acid fortification of wheat-based foods</a:t>
            </a:r>
          </a:p>
          <a:p>
            <a:r>
              <a:rPr lang="en-US" dirty="0" smtClean="0"/>
              <a:t>Folic acid is a defective form of </a:t>
            </a:r>
            <a:r>
              <a:rPr lang="en-US" dirty="0" err="1" smtClean="0"/>
              <a:t>folate</a:t>
            </a:r>
            <a:r>
              <a:rPr lang="en-US" dirty="0" smtClean="0"/>
              <a:t> that causes liver disease and increased risk to autism</a:t>
            </a:r>
          </a:p>
          <a:p>
            <a:r>
              <a:rPr lang="en-US" dirty="0" smtClean="0"/>
              <a:t>Cholesterol sulfate, </a:t>
            </a:r>
            <a:r>
              <a:rPr lang="en-US" dirty="0" err="1" smtClean="0"/>
              <a:t>heparan</a:t>
            </a:r>
            <a:r>
              <a:rPr lang="en-US" dirty="0" smtClean="0"/>
              <a:t> sulfate and chondroitin sulfate are essential for fetal brain development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3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42423</TotalTime>
  <Words>6399</Words>
  <Application>Microsoft Macintosh PowerPoint</Application>
  <PresentationFormat>On-screen Show (4:3)</PresentationFormat>
  <Paragraphs>831</Paragraphs>
  <Slides>95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Office Theme</vt:lpstr>
      <vt:lpstr>Glyphosate's disruption of methylation/transsulfuration pathways as a key factor in autism and other diseases</vt:lpstr>
      <vt:lpstr>Download these slides</vt:lpstr>
      <vt:lpstr>Outline</vt:lpstr>
      <vt:lpstr>PowerPoint Presentation</vt:lpstr>
      <vt:lpstr>Roundup and GMO Crops</vt:lpstr>
      <vt:lpstr>Roundup and GMO Crops</vt:lpstr>
      <vt:lpstr>Roundup and GMO Crops</vt:lpstr>
      <vt:lpstr>Roundup as a Desiccant/Ripener  just before Harvest</vt:lpstr>
      <vt:lpstr>Glyphosate!!</vt:lpstr>
      <vt:lpstr>Glyphosate vs. Other Pesticides: Usage in the United States*</vt:lpstr>
      <vt:lpstr>Shikimate Pathway Disruption</vt:lpstr>
      <vt:lpstr> Paper Showing Strong Correlations between Glyphosate Usage  and Chronic Disease</vt:lpstr>
      <vt:lpstr>PowerPoint Presentation</vt:lpstr>
      <vt:lpstr>PowerPoint Presentation</vt:lpstr>
      <vt:lpstr>Quote from the Conclusion*</vt:lpstr>
      <vt:lpstr>PowerPoint Presentation</vt:lpstr>
      <vt:lpstr>The Big Picture</vt:lpstr>
      <vt:lpstr>Folate and Methylation Pathways*</vt:lpstr>
      <vt:lpstr>A Bit of History</vt:lpstr>
      <vt:lpstr>Serum Folate Decreased in Women Aged 15-54 after Folic Acid Fortification was Introduced! *</vt:lpstr>
      <vt:lpstr>Adoption of GM Crops in U.S.</vt:lpstr>
      <vt:lpstr>Glyphosate and Superweeds: U.S.*</vt:lpstr>
      <vt:lpstr>Gut Microbes Provide Folate to Host!*</vt:lpstr>
      <vt:lpstr>Gut Microbes Produce  Bioavailable Folate*</vt:lpstr>
      <vt:lpstr>Gut Microbes Produce  Bioavailable Folate*</vt:lpstr>
      <vt:lpstr>US Aggressive Campaign:  A Down Side to Folic Acid?</vt:lpstr>
      <vt:lpstr>“High folic acid consumption leads to pseudo-MTHFR deficiency, altered lipid metabolism,  and liver injury in mice”*</vt:lpstr>
      <vt:lpstr>Assessment of Folic Acid Supplementation in Mice*</vt:lpstr>
      <vt:lpstr>Folic Acid Supplements in Late Pregnancy increase Risk to Asthma in Children *</vt:lpstr>
      <vt:lpstr>Folic Acid and Autism Risk*</vt:lpstr>
      <vt:lpstr>“Cerebral folate deficiency with developmental delay, autism, and response to folinic acid”* </vt:lpstr>
      <vt:lpstr>“Cerebral folate deficiency with developmental delay, autism, and response to folinic acid”* </vt:lpstr>
      <vt:lpstr>PowerPoint Presentation</vt:lpstr>
      <vt:lpstr>The Big Picture</vt:lpstr>
      <vt:lpstr>Connective Tissue Contains  Lots of Sulfate</vt:lpstr>
      <vt:lpstr>Sulfate in Fetal Development*</vt:lpstr>
      <vt:lpstr>Heparan Sulfate Proteoglycans*</vt:lpstr>
      <vt:lpstr>Heparan Sulfate Deficiency                 and Autism*</vt:lpstr>
      <vt:lpstr>Cholesterol Sulfate in Placental Villi*</vt:lpstr>
      <vt:lpstr>Cholesterol Sulfate in Placental Villi*</vt:lpstr>
      <vt:lpstr>Pyloric Stenosis and Autism</vt:lpstr>
      <vt:lpstr>Low Sulfate, High Oxalate Phenotype*</vt:lpstr>
      <vt:lpstr>PowerPoint Presentation</vt:lpstr>
      <vt:lpstr>The Big Picture</vt:lpstr>
      <vt:lpstr>Methionine and Cysteine</vt:lpstr>
      <vt:lpstr>Generating Methionine from Homocysteine</vt:lpstr>
      <vt:lpstr>Generating Methionine from Homocysteine</vt:lpstr>
      <vt:lpstr>Generating Methionine from Homocysteine</vt:lpstr>
      <vt:lpstr>Transsulfuration Pathway*</vt:lpstr>
      <vt:lpstr>Pathway from Homocysteine to Sulfate*</vt:lpstr>
      <vt:lpstr>Pathway from Homocysteine to Sulfate*</vt:lpstr>
      <vt:lpstr>Pathway from Homocysteine to Sulfate*</vt:lpstr>
      <vt:lpstr>Pathway from Homocysteine to Sulfate*</vt:lpstr>
      <vt:lpstr>PowerPoint Presentation</vt:lpstr>
      <vt:lpstr>What If Glyphosate Could Insert Itself Into Protein Synthesis???</vt:lpstr>
      <vt:lpstr>What If Glyphosate Could Insert Itself Into Protein Synthesis???</vt:lpstr>
      <vt:lpstr>What If Glyphosate Could Insert Itself Into Protein Synthesis???</vt:lpstr>
      <vt:lpstr>Extra Piece Sticks Out at Active Site</vt:lpstr>
      <vt:lpstr>Extra Piece Sticks Out at Active Site</vt:lpstr>
      <vt:lpstr>Extra Piece Sticks Out at Active Site</vt:lpstr>
      <vt:lpstr>Extra Piece Sticks Out at Active Site</vt:lpstr>
      <vt:lpstr>Inhibition of EPSPS by glyphosate: Resistant E coli mutant*</vt:lpstr>
      <vt:lpstr>Some Predicted Consequences*</vt:lpstr>
      <vt:lpstr>An Analogy: ALS in Guam</vt:lpstr>
      <vt:lpstr>Another Analogy: MS &amp; Sugar Beets* </vt:lpstr>
      <vt:lpstr>PowerPoint Presentation</vt:lpstr>
      <vt:lpstr>Human Digestive System Disorders</vt:lpstr>
      <vt:lpstr>Inflammatory Bowel Disease and Glyphosate Usage*</vt:lpstr>
      <vt:lpstr>IBD Under 5 Years Old in Canada: An Epidemic*</vt:lpstr>
      <vt:lpstr>PowerPoint Presentation</vt:lpstr>
      <vt:lpstr>Proteins Suppressed by Glyphosate  in E. coli*</vt:lpstr>
      <vt:lpstr>Proteins Suppressed by Glyphosate  in E. coli*</vt:lpstr>
      <vt:lpstr>Proteins Suppressed by Glyphosate  in E. coli*</vt:lpstr>
      <vt:lpstr>Sulfite Metabolism: Sulfur Sensitivity</vt:lpstr>
      <vt:lpstr>Sulfite Metabolism: Sulfur Sensitivity</vt:lpstr>
      <vt:lpstr>Sulfite Metabolism: Sulfur Sensitivity</vt:lpstr>
      <vt:lpstr>Sulfite Metabolism: Sulfur Sensitivity</vt:lpstr>
      <vt:lpstr>“Sulfide as a Mucus Barrier-Breaker in Inflammatory Bowel Disease?”* </vt:lpstr>
      <vt:lpstr>Conserved Glycines in Important Sulfur-processing Enzymes</vt:lpstr>
      <vt:lpstr>Sulfate Reducing Microbes</vt:lpstr>
      <vt:lpstr>Sulfate Reducing Microbes</vt:lpstr>
      <vt:lpstr>How Glyphosate Damages Mitochondria and Lysosomes</vt:lpstr>
      <vt:lpstr>How Glyphosate Damages Mitochondria and Lysosomes</vt:lpstr>
      <vt:lpstr>How Glyphosate Damages Mitochondria and Lysosomes</vt:lpstr>
      <vt:lpstr>How Glyphosate Damages Mitochondria and Lysosomes</vt:lpstr>
      <vt:lpstr>How Glyphosate Damages Mitochondria and Lysosomes</vt:lpstr>
      <vt:lpstr>Glycine decarboxylase deficiency causes neural tube defects and features of non-ketotic hyperglycinemia in mice* </vt:lpstr>
      <vt:lpstr>Glycine decarboxylase deficiency causes neural tube defects and features of non-ketotic hyperglycinemia in mice* </vt:lpstr>
      <vt:lpstr>Inflammation and Hydrogen Sulfide*</vt:lpstr>
      <vt:lpstr>Inflammation and Hydrogen Sulfide*</vt:lpstr>
      <vt:lpstr>Microcephaly and Prematurity*</vt:lpstr>
      <vt:lpstr>Microcephaly and Prematurity*</vt:lpstr>
      <vt:lpstr>Magnesium Sulfate Protects Placenta from Inflammation*</vt:lpstr>
      <vt:lpstr>This is Good News!*</vt:lpstr>
      <vt:lpstr>Summary</vt:lpstr>
    </vt:vector>
  </TitlesOfParts>
  <Company>MIT CSAIL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Seneff</dc:creator>
  <cp:lastModifiedBy>Stephanie Seneff</cp:lastModifiedBy>
  <cp:revision>224</cp:revision>
  <dcterms:created xsi:type="dcterms:W3CDTF">2017-03-27T16:29:32Z</dcterms:created>
  <dcterms:modified xsi:type="dcterms:W3CDTF">2018-06-14T12:34:02Z</dcterms:modified>
</cp:coreProperties>
</file>