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handoutMasterIdLst>
    <p:handoutMasterId r:id="rId84"/>
  </p:handoutMasterIdLst>
  <p:sldIdLst>
    <p:sldId id="256" r:id="rId2"/>
    <p:sldId id="303" r:id="rId3"/>
    <p:sldId id="306" r:id="rId4"/>
    <p:sldId id="307" r:id="rId5"/>
    <p:sldId id="308" r:id="rId6"/>
    <p:sldId id="309" r:id="rId7"/>
    <p:sldId id="328" r:id="rId8"/>
    <p:sldId id="310" r:id="rId9"/>
    <p:sldId id="311" r:id="rId10"/>
    <p:sldId id="312" r:id="rId11"/>
    <p:sldId id="313" r:id="rId12"/>
    <p:sldId id="351" r:id="rId13"/>
    <p:sldId id="305" r:id="rId14"/>
    <p:sldId id="262" r:id="rId15"/>
    <p:sldId id="295" r:id="rId16"/>
    <p:sldId id="296" r:id="rId17"/>
    <p:sldId id="289" r:id="rId18"/>
    <p:sldId id="290" r:id="rId19"/>
    <p:sldId id="291" r:id="rId20"/>
    <p:sldId id="292" r:id="rId21"/>
    <p:sldId id="294" r:id="rId22"/>
    <p:sldId id="299" r:id="rId23"/>
    <p:sldId id="300" r:id="rId24"/>
    <p:sldId id="301" r:id="rId25"/>
    <p:sldId id="302" r:id="rId26"/>
    <p:sldId id="353" r:id="rId27"/>
    <p:sldId id="354" r:id="rId28"/>
    <p:sldId id="298" r:id="rId29"/>
    <p:sldId id="285" r:id="rId30"/>
    <p:sldId id="366" r:id="rId31"/>
    <p:sldId id="287" r:id="rId32"/>
    <p:sldId id="288" r:id="rId33"/>
    <p:sldId id="352" r:id="rId34"/>
    <p:sldId id="279" r:id="rId35"/>
    <p:sldId id="280" r:id="rId36"/>
    <p:sldId id="281" r:id="rId37"/>
    <p:sldId id="284" r:id="rId38"/>
    <p:sldId id="358" r:id="rId39"/>
    <p:sldId id="356" r:id="rId40"/>
    <p:sldId id="357" r:id="rId41"/>
    <p:sldId id="359" r:id="rId42"/>
    <p:sldId id="360" r:id="rId43"/>
    <p:sldId id="367" r:id="rId44"/>
    <p:sldId id="362" r:id="rId45"/>
    <p:sldId id="364" r:id="rId46"/>
    <p:sldId id="368" r:id="rId47"/>
    <p:sldId id="365" r:id="rId48"/>
    <p:sldId id="369" r:id="rId49"/>
    <p:sldId id="339" r:id="rId50"/>
    <p:sldId id="340" r:id="rId51"/>
    <p:sldId id="370" r:id="rId52"/>
    <p:sldId id="341" r:id="rId53"/>
    <p:sldId id="342" r:id="rId54"/>
    <p:sldId id="371" r:id="rId55"/>
    <p:sldId id="343" r:id="rId56"/>
    <p:sldId id="344" r:id="rId57"/>
    <p:sldId id="345" r:id="rId58"/>
    <p:sldId id="346" r:id="rId59"/>
    <p:sldId id="347" r:id="rId60"/>
    <p:sldId id="348" r:id="rId61"/>
    <p:sldId id="349" r:id="rId62"/>
    <p:sldId id="350" r:id="rId63"/>
    <p:sldId id="338" r:id="rId64"/>
    <p:sldId id="330" r:id="rId65"/>
    <p:sldId id="331" r:id="rId66"/>
    <p:sldId id="332" r:id="rId67"/>
    <p:sldId id="333" r:id="rId68"/>
    <p:sldId id="334" r:id="rId69"/>
    <p:sldId id="335" r:id="rId70"/>
    <p:sldId id="337" r:id="rId71"/>
    <p:sldId id="336" r:id="rId72"/>
    <p:sldId id="319" r:id="rId73"/>
    <p:sldId id="320" r:id="rId74"/>
    <p:sldId id="321" r:id="rId75"/>
    <p:sldId id="322" r:id="rId76"/>
    <p:sldId id="323" r:id="rId77"/>
    <p:sldId id="324" r:id="rId78"/>
    <p:sldId id="325" r:id="rId79"/>
    <p:sldId id="326" r:id="rId80"/>
    <p:sldId id="327" r:id="rId81"/>
    <p:sldId id="355"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56" autoAdjust="0"/>
  </p:normalViewPr>
  <p:slideViewPr>
    <p:cSldViewPr snapToGrid="0" snapToObjects="1">
      <p:cViewPr>
        <p:scale>
          <a:sx n="100" d="100"/>
          <a:sy n="100" d="100"/>
        </p:scale>
        <p:origin x="-696"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71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B78620-5363-E749-87A0-8FA423E15163}" type="datetimeFigureOut">
              <a:rPr lang="en-US" smtClean="0"/>
              <a:t>4/4/18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5B4E72-6399-0847-99C3-04F2014BD810}" type="slidenum">
              <a:rPr lang="en-US" smtClean="0"/>
              <a:t>‹#›</a:t>
            </a:fld>
            <a:endParaRPr lang="en-US"/>
          </a:p>
        </p:txBody>
      </p:sp>
    </p:spTree>
    <p:extLst>
      <p:ext uri="{BB962C8B-B14F-4D97-AF65-F5344CB8AC3E}">
        <p14:creationId xmlns:p14="http://schemas.microsoft.com/office/powerpoint/2010/main" val="2168282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5ACFA3-6703-CB41-A766-B7178CC81B0E}" type="datetimeFigureOut">
              <a:rPr lang="en-US" smtClean="0"/>
              <a:t>4/4/18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5187D9-B6CF-584E-B953-EFEE8446E16B}" type="slidenum">
              <a:rPr lang="en-US" smtClean="0"/>
              <a:t>‹#›</a:t>
            </a:fld>
            <a:endParaRPr lang="en-US"/>
          </a:p>
        </p:txBody>
      </p:sp>
    </p:spTree>
    <p:extLst>
      <p:ext uri="{BB962C8B-B14F-4D97-AF65-F5344CB8AC3E}">
        <p14:creationId xmlns:p14="http://schemas.microsoft.com/office/powerpoint/2010/main" val="34742132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Glyphosate/chemosphere_2017_glyphosate_histomorpholgical_changes_liver_guppies.pdf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Anthony/scleroderma/glycine_699_pivotal_for_motor_activity_skeletal_myosin.pdf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9E79961-F8F5-B045-8ED4-FCF5EC8A4362}" type="slidenum">
              <a:rPr lang="en-US" smtClean="0"/>
              <a:t>26</a:t>
            </a:fld>
            <a:endParaRPr lang="en-US"/>
          </a:p>
        </p:txBody>
      </p:sp>
    </p:spTree>
    <p:extLst>
      <p:ext uri="{BB962C8B-B14F-4D97-AF65-F5344CB8AC3E}">
        <p14:creationId xmlns:p14="http://schemas.microsoft.com/office/powerpoint/2010/main" val="3607172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Glyphosate/chemosphere_2017_glyphosate_histomorpholgical_changes_liver_guppies.pdf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Anthony/scleroderma/glycine_699_pivotal_for_motor_activity_skeletal_myosin.pdf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9E79961-F8F5-B045-8ED4-FCF5EC8A4362}" type="slidenum">
              <a:rPr lang="en-US" smtClean="0"/>
              <a:t>27</a:t>
            </a:fld>
            <a:endParaRPr lang="en-US"/>
          </a:p>
        </p:txBody>
      </p:sp>
    </p:spTree>
    <p:extLst>
      <p:ext uri="{BB962C8B-B14F-4D97-AF65-F5344CB8AC3E}">
        <p14:creationId xmlns:p14="http://schemas.microsoft.com/office/powerpoint/2010/main" val="3607172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Anthony/scleroderma/mouse_model_autism_bile_acids_tryptophan_gut_microbes_2017.pdf</a:t>
            </a:r>
            <a:endParaRPr lang="en-US" dirty="0"/>
          </a:p>
        </p:txBody>
      </p:sp>
      <p:sp>
        <p:nvSpPr>
          <p:cNvPr id="4" name="Slide Number Placeholder 3"/>
          <p:cNvSpPr>
            <a:spLocks noGrp="1"/>
          </p:cNvSpPr>
          <p:nvPr>
            <p:ph type="sldNum" sz="quarter" idx="10"/>
          </p:nvPr>
        </p:nvSpPr>
        <p:spPr/>
        <p:txBody>
          <a:bodyPr/>
          <a:lstStyle/>
          <a:p>
            <a:fld id="{C450D85E-44D9-C248-8E48-2E03A58B2572}" type="slidenum">
              <a:rPr lang="en-US" smtClean="0"/>
              <a:t>29</a:t>
            </a:fld>
            <a:endParaRPr lang="en-US"/>
          </a:p>
        </p:txBody>
      </p:sp>
    </p:spTree>
    <p:extLst>
      <p:ext uri="{BB962C8B-B14F-4D97-AF65-F5344CB8AC3E}">
        <p14:creationId xmlns:p14="http://schemas.microsoft.com/office/powerpoint/2010/main" val="636944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Microbiota</a:t>
            </a:r>
            <a:r>
              <a:rPr lang="en-US" b="1" dirty="0" smtClean="0"/>
              <a:t>-related Changes in Bile Acid &amp; Tryptophan Metabolism are Associated with Gastrointestinal Dysfunction in a Mouse Model of Autism </a:t>
            </a:r>
          </a:p>
          <a:p>
            <a:endParaRPr lang="en-US" b="1" dirty="0" smtClean="0"/>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8. Putative mechanisms linking changes in the gut </a:t>
            </a:r>
            <a:r>
              <a:rPr lang="en-US" sz="1200" kern="1200" dirty="0" err="1" smtClean="0">
                <a:solidFill>
                  <a:schemeClr val="tx1"/>
                </a:solidFill>
                <a:effectLst/>
                <a:latin typeface="+mn-lt"/>
                <a:ea typeface="+mn-ea"/>
                <a:cs typeface="+mn-cs"/>
              </a:rPr>
              <a:t>microbiota</a:t>
            </a:r>
            <a:r>
              <a:rPr lang="en-US" sz="1200" kern="1200" dirty="0" smtClean="0">
                <a:solidFill>
                  <a:schemeClr val="tx1"/>
                </a:solidFill>
                <a:effectLst/>
                <a:latin typeface="+mn-lt"/>
                <a:ea typeface="+mn-ea"/>
                <a:cs typeface="+mn-cs"/>
              </a:rPr>
              <a:t> with GI malfunction in the BTBR mouse model of human ASD. In BTBR mice, autistic-like behavioral phenotype is associated with altered </a:t>
            </a:r>
            <a:r>
              <a:rPr lang="en-US" sz="1200" kern="1200" dirty="0" err="1" smtClean="0">
                <a:solidFill>
                  <a:schemeClr val="tx1"/>
                </a:solidFill>
                <a:effectLst/>
                <a:latin typeface="+mn-lt"/>
                <a:ea typeface="+mn-ea"/>
                <a:cs typeface="+mn-cs"/>
              </a:rPr>
              <a:t>microbiota</a:t>
            </a:r>
            <a:r>
              <a:rPr lang="en-US" sz="1200" kern="1200" dirty="0" smtClean="0">
                <a:solidFill>
                  <a:schemeClr val="tx1"/>
                </a:solidFill>
                <a:effectLst/>
                <a:latin typeface="+mn-lt"/>
                <a:ea typeface="+mn-ea"/>
                <a:cs typeface="+mn-cs"/>
              </a:rPr>
              <a:t> and marked GI distress: increased epithelial permeability (1) and delayed intestinal motility (2). (1) Reduced abundance of bile-metabolizing </a:t>
            </a:r>
            <a:r>
              <a:rPr lang="en-US" sz="1200" kern="1200" dirty="0" err="1" smtClean="0">
                <a:solidFill>
                  <a:schemeClr val="tx1"/>
                </a:solidFill>
                <a:effectLst/>
                <a:latin typeface="+mn-lt"/>
                <a:ea typeface="+mn-ea"/>
                <a:cs typeface="+mn-cs"/>
              </a:rPr>
              <a:t>Bifidobacterium</a:t>
            </a:r>
            <a:r>
              <a:rPr lang="en-US" sz="1200" kern="1200" dirty="0" smtClean="0">
                <a:solidFill>
                  <a:schemeClr val="tx1"/>
                </a:solidFill>
                <a:effectLst/>
                <a:latin typeface="+mn-lt"/>
                <a:ea typeface="+mn-ea"/>
                <a:cs typeface="+mn-cs"/>
              </a:rPr>
              <a:t> species increases the fraction of </a:t>
            </a:r>
            <a:r>
              <a:rPr lang="en-US" sz="1200" kern="1200" dirty="0" err="1" smtClean="0">
                <a:solidFill>
                  <a:schemeClr val="tx1"/>
                </a:solidFill>
                <a:effectLst/>
                <a:latin typeface="+mn-lt"/>
                <a:ea typeface="+mn-ea"/>
                <a:cs typeface="+mn-cs"/>
              </a:rPr>
              <a:t>tauro</a:t>
            </a:r>
            <a:r>
              <a:rPr lang="en-US" sz="1200" kern="1200" dirty="0" smtClean="0">
                <a:solidFill>
                  <a:schemeClr val="tx1"/>
                </a:solidFill>
                <a:effectLst/>
                <a:latin typeface="+mn-lt"/>
                <a:ea typeface="+mn-ea"/>
                <a:cs typeface="+mn-cs"/>
              </a:rPr>
              <a:t>-conjugated BAs (e.g. </a:t>
            </a:r>
            <a:r>
              <a:rPr lang="en-US" sz="1200" kern="1200" dirty="0" err="1" smtClean="0">
                <a:solidFill>
                  <a:schemeClr val="tx1"/>
                </a:solidFill>
                <a:effectLst/>
                <a:latin typeface="+mn-lt"/>
                <a:ea typeface="+mn-ea"/>
                <a:cs typeface="+mn-cs"/>
              </a:rPr>
              <a:t>tauromuricholic</a:t>
            </a:r>
            <a:r>
              <a:rPr lang="en-US" sz="1200" kern="1200" dirty="0" smtClean="0">
                <a:solidFill>
                  <a:schemeClr val="tx1"/>
                </a:solidFill>
                <a:effectLst/>
                <a:latin typeface="+mn-lt"/>
                <a:ea typeface="+mn-ea"/>
                <a:cs typeface="+mn-cs"/>
              </a:rPr>
              <a:t> acid (TβMCA)) in the GI tract. TβMCA inhibits </a:t>
            </a:r>
            <a:r>
              <a:rPr lang="en-US" sz="1200" kern="1200" dirty="0" err="1" smtClean="0">
                <a:solidFill>
                  <a:schemeClr val="tx1"/>
                </a:solidFill>
                <a:effectLst/>
                <a:latin typeface="+mn-lt"/>
                <a:ea typeface="+mn-ea"/>
                <a:cs typeface="+mn-cs"/>
              </a:rPr>
              <a:t>Fxr</a:t>
            </a:r>
            <a:r>
              <a:rPr lang="en-US" sz="1200" kern="1200" dirty="0" smtClean="0">
                <a:solidFill>
                  <a:schemeClr val="tx1"/>
                </a:solidFill>
                <a:effectLst/>
                <a:latin typeface="+mn-lt"/>
                <a:ea typeface="+mn-ea"/>
                <a:cs typeface="+mn-cs"/>
              </a:rPr>
              <a:t> signaling and thus </a:t>
            </a:r>
            <a:r>
              <a:rPr lang="en-US" sz="1200" kern="1200" dirty="0" err="1" smtClean="0">
                <a:solidFill>
                  <a:schemeClr val="tx1"/>
                </a:solidFill>
                <a:effectLst/>
                <a:latin typeface="+mn-lt"/>
                <a:ea typeface="+mn-ea"/>
                <a:cs typeface="+mn-cs"/>
              </a:rPr>
              <a:t>supresses</a:t>
            </a:r>
            <a:r>
              <a:rPr lang="en-US" sz="1200" kern="1200" dirty="0" smtClean="0">
                <a:solidFill>
                  <a:schemeClr val="tx1"/>
                </a:solidFill>
                <a:effectLst/>
                <a:latin typeface="+mn-lt"/>
                <a:ea typeface="+mn-ea"/>
                <a:cs typeface="+mn-cs"/>
              </a:rPr>
              <a:t> anti- microbial defense of the host (</a:t>
            </a:r>
            <a:r>
              <a:rPr lang="en-US" sz="1200" kern="1200" dirty="0" err="1" smtClean="0">
                <a:solidFill>
                  <a:schemeClr val="tx1"/>
                </a:solidFill>
                <a:effectLst/>
                <a:latin typeface="+mn-lt"/>
                <a:ea typeface="+mn-ea"/>
                <a:cs typeface="+mn-cs"/>
              </a:rPr>
              <a:t>iNOS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RegIIIγ</a:t>
            </a:r>
            <a:r>
              <a:rPr lang="en-US" sz="1200" kern="1200" dirty="0" smtClean="0">
                <a:solidFill>
                  <a:schemeClr val="tx1"/>
                </a:solidFill>
                <a:effectLst/>
                <a:latin typeface="+mn-lt"/>
                <a:ea typeface="+mn-ea"/>
                <a:cs typeface="+mn-cs"/>
              </a:rPr>
              <a:t>). We </a:t>
            </a:r>
            <a:r>
              <a:rPr lang="en-US" sz="1200" kern="1200" dirty="0" err="1" smtClean="0">
                <a:solidFill>
                  <a:schemeClr val="tx1"/>
                </a:solidFill>
                <a:effectLst/>
                <a:latin typeface="+mn-lt"/>
                <a:ea typeface="+mn-ea"/>
                <a:cs typeface="+mn-cs"/>
              </a:rPr>
              <a:t>hypothesise</a:t>
            </a:r>
            <a:r>
              <a:rPr lang="en-US" sz="1200" kern="1200" dirty="0" smtClean="0">
                <a:solidFill>
                  <a:schemeClr val="tx1"/>
                </a:solidFill>
                <a:effectLst/>
                <a:latin typeface="+mn-lt"/>
                <a:ea typeface="+mn-ea"/>
                <a:cs typeface="+mn-cs"/>
              </a:rPr>
              <a:t> that loss of </a:t>
            </a:r>
            <a:r>
              <a:rPr lang="en-US" sz="1200" kern="1200" dirty="0" err="1" smtClean="0">
                <a:solidFill>
                  <a:schemeClr val="tx1"/>
                </a:solidFill>
                <a:effectLst/>
                <a:latin typeface="+mn-lt"/>
                <a:ea typeface="+mn-ea"/>
                <a:cs typeface="+mn-cs"/>
              </a:rPr>
              <a:t>Fxr</a:t>
            </a:r>
            <a:r>
              <a:rPr lang="en-US" sz="1200" kern="1200" dirty="0" smtClean="0">
                <a:solidFill>
                  <a:schemeClr val="tx1"/>
                </a:solidFill>
                <a:effectLst/>
                <a:latin typeface="+mn-lt"/>
                <a:ea typeface="+mn-ea"/>
                <a:cs typeface="+mn-cs"/>
              </a:rPr>
              <a:t> signaling in BTBR mice causes small intestinal bacterial overgrowth and, as a result, an increase in epithelial permeability. This effect is further exaggerated by deficient synthesis of BAs, which normally prevent bacterial overgrowth. (2) Healthy intestinal transit relies on many factors, including the ENS, secondary BAs and 5-HT (all deficient in BTBR mice). Secondary BA levels are reduced; 5-HT bioavailability is decreased due to a lower production (down- regulation of Tph1) and a higher breakdown (up-regulation of </a:t>
            </a:r>
            <a:r>
              <a:rPr lang="en-US" sz="1200" kern="1200" dirty="0" err="1" smtClean="0">
                <a:solidFill>
                  <a:schemeClr val="tx1"/>
                </a:solidFill>
                <a:effectLst/>
                <a:latin typeface="+mn-lt"/>
                <a:ea typeface="+mn-ea"/>
                <a:cs typeface="+mn-cs"/>
              </a:rPr>
              <a:t>Sert</a:t>
            </a:r>
            <a:r>
              <a:rPr lang="en-US" sz="1200" kern="1200" dirty="0" smtClean="0">
                <a:solidFill>
                  <a:schemeClr val="tx1"/>
                </a:solidFill>
                <a:effectLst/>
                <a:latin typeface="+mn-lt"/>
                <a:ea typeface="+mn-ea"/>
                <a:cs typeface="+mn-cs"/>
              </a:rPr>
              <a:t>) rates. Lower abundance of clostridia bacteria, including </a:t>
            </a:r>
            <a:r>
              <a:rPr lang="en-US" sz="1200" kern="1200" dirty="0" err="1" smtClean="0">
                <a:solidFill>
                  <a:schemeClr val="tx1"/>
                </a:solidFill>
                <a:effectLst/>
                <a:latin typeface="+mn-lt"/>
                <a:ea typeface="+mn-ea"/>
                <a:cs typeface="+mn-cs"/>
              </a:rPr>
              <a:t>Blautia</a:t>
            </a:r>
            <a:r>
              <a:rPr lang="en-US" sz="1200" kern="1200" dirty="0" smtClean="0">
                <a:solidFill>
                  <a:schemeClr val="tx1"/>
                </a:solidFill>
                <a:effectLst/>
                <a:latin typeface="+mn-lt"/>
                <a:ea typeface="+mn-ea"/>
                <a:cs typeface="+mn-cs"/>
              </a:rPr>
              <a:t> species, potentially contributes to these changes. Further, the BTBR </a:t>
            </a:r>
            <a:r>
              <a:rPr lang="en-US" sz="1200" kern="1200" dirty="0" err="1" smtClean="0">
                <a:solidFill>
                  <a:schemeClr val="tx1"/>
                </a:solidFill>
                <a:effectLst/>
                <a:latin typeface="+mn-lt"/>
                <a:ea typeface="+mn-ea"/>
                <a:cs typeface="+mn-cs"/>
              </a:rPr>
              <a:t>myeneric</a:t>
            </a:r>
            <a:r>
              <a:rPr lang="en-US" sz="1200" kern="1200" dirty="0" smtClean="0">
                <a:solidFill>
                  <a:schemeClr val="tx1"/>
                </a:solidFill>
                <a:effectLst/>
                <a:latin typeface="+mn-lt"/>
                <a:ea typeface="+mn-ea"/>
                <a:cs typeface="+mn-cs"/>
              </a:rPr>
              <a:t> plexus shows reduced numbers of excitatory and inhibitory neurons. All this can cause delayed intestinal motility in BTBR mice. </a:t>
            </a:r>
            <a:endParaRPr lang="en-US" dirty="0" smtClean="0"/>
          </a:p>
          <a:p>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30</a:t>
            </a:fld>
            <a:endParaRPr lang="en-US"/>
          </a:p>
        </p:txBody>
      </p:sp>
    </p:spTree>
    <p:extLst>
      <p:ext uri="{BB962C8B-B14F-4D97-AF65-F5344CB8AC3E}">
        <p14:creationId xmlns:p14="http://schemas.microsoft.com/office/powerpoint/2010/main" val="1678532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./low_acetate_gut_autism_2011.pdf</a:t>
            </a:r>
          </a:p>
          <a:p>
            <a:r>
              <a:rPr lang="en-US" smtClean="0"/>
              <a:t>scleroderma/glyphosate_reduces_acetate_gut_2018.pdf</a:t>
            </a:r>
            <a:endParaRPr lang="en-US" dirty="0"/>
          </a:p>
        </p:txBody>
      </p:sp>
      <p:sp>
        <p:nvSpPr>
          <p:cNvPr id="4" name="Slide Number Placeholder 3"/>
          <p:cNvSpPr>
            <a:spLocks noGrp="1"/>
          </p:cNvSpPr>
          <p:nvPr>
            <p:ph type="sldNum" sz="quarter" idx="10"/>
          </p:nvPr>
        </p:nvSpPr>
        <p:spPr/>
        <p:txBody>
          <a:bodyPr/>
          <a:lstStyle/>
          <a:p>
            <a:fld id="{D5B5BEAA-7966-6643-81D3-63FD5EE07F82}" type="slidenum">
              <a:rPr lang="en-US" smtClean="0"/>
              <a:t>31</a:t>
            </a:fld>
            <a:endParaRPr lang="en-US"/>
          </a:p>
        </p:txBody>
      </p:sp>
    </p:spTree>
    <p:extLst>
      <p:ext uri="{BB962C8B-B14F-4D97-AF65-F5344CB8AC3E}">
        <p14:creationId xmlns:p14="http://schemas.microsoft.com/office/powerpoint/2010/main" val="393553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32</a:t>
            </a:fld>
            <a:endParaRPr lang="en-US"/>
          </a:p>
        </p:txBody>
      </p:sp>
    </p:spTree>
    <p:extLst>
      <p:ext uri="{BB962C8B-B14F-4D97-AF65-F5344CB8AC3E}">
        <p14:creationId xmlns:p14="http://schemas.microsoft.com/office/powerpoint/2010/main" val="154820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Where?</a:t>
            </a:r>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33</a:t>
            </a:fld>
            <a:endParaRPr lang="en-US"/>
          </a:p>
        </p:txBody>
      </p:sp>
    </p:spTree>
    <p:extLst>
      <p:ext uri="{BB962C8B-B14F-4D97-AF65-F5344CB8AC3E}">
        <p14:creationId xmlns:p14="http://schemas.microsoft.com/office/powerpoint/2010/main" val="154820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35</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36</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samantha</a:t>
            </a:r>
            <a:r>
              <a:rPr lang="en-US" dirty="0" smtClean="0"/>
              <a:t>/vaccine-induced-immune-</a:t>
            </a:r>
            <a:r>
              <a:rPr lang="en-US" dirty="0" err="1" smtClean="0"/>
              <a:t>overload.pdf</a:t>
            </a:r>
            <a:endParaRPr lang="en-US" dirty="0" smtClean="0"/>
          </a:p>
          <a:p>
            <a:r>
              <a:rPr lang="en-US" dirty="0" smtClean="0"/>
              <a:t>./</a:t>
            </a:r>
            <a:r>
              <a:rPr lang="en-US" dirty="0" err="1" smtClean="0"/>
              <a:t>vaccine_overload.pdf</a:t>
            </a:r>
            <a:endParaRPr lang="en-US" dirty="0" smtClean="0"/>
          </a:p>
          <a:p>
            <a:r>
              <a:rPr lang="en-US" dirty="0" smtClean="0"/>
              <a:t>http://</a:t>
            </a:r>
            <a:r>
              <a:rPr lang="en-US" dirty="0" err="1" smtClean="0"/>
              <a:t>www.thepeoplesvoice.org</a:t>
            </a:r>
            <a:r>
              <a:rPr lang="en-US" dirty="0" smtClean="0"/>
              <a:t>/TPV3/</a:t>
            </a:r>
            <a:r>
              <a:rPr lang="en-US" dirty="0" err="1" smtClean="0"/>
              <a:t>Voices.php</a:t>
            </a:r>
            <a:r>
              <a:rPr lang="en-US" dirty="0" smtClean="0"/>
              <a:t>/2014/06/16/vaccine-induced-immune-overload-and-the-</a:t>
            </a:r>
            <a:endParaRPr lang="en-US" dirty="0"/>
          </a:p>
        </p:txBody>
      </p:sp>
      <p:sp>
        <p:nvSpPr>
          <p:cNvPr id="4" name="Slide Number Placeholder 3"/>
          <p:cNvSpPr>
            <a:spLocks noGrp="1"/>
          </p:cNvSpPr>
          <p:nvPr>
            <p:ph type="sldNum" sz="quarter" idx="10"/>
          </p:nvPr>
        </p:nvSpPr>
        <p:spPr/>
        <p:txBody>
          <a:bodyPr/>
          <a:lstStyle/>
          <a:p>
            <a:fld id="{AB95C7CE-2177-4142-96B3-21BF15F0A7AC}" type="slidenum">
              <a:rPr lang="en-US" smtClean="0"/>
              <a:t>39</a:t>
            </a:fld>
            <a:endParaRPr lang="en-US"/>
          </a:p>
        </p:txBody>
      </p:sp>
    </p:spTree>
    <p:extLst>
      <p:ext uri="{BB962C8B-B14F-4D97-AF65-F5344CB8AC3E}">
        <p14:creationId xmlns:p14="http://schemas.microsoft.com/office/powerpoint/2010/main" val="330360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7</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./molecular_mimicry_autoimmunity_2012.pdf </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40</a:t>
            </a:fld>
            <a:endParaRPr lang="en-US"/>
          </a:p>
        </p:txBody>
      </p:sp>
    </p:spTree>
    <p:extLst>
      <p:ext uri="{BB962C8B-B14F-4D97-AF65-F5344CB8AC3E}">
        <p14:creationId xmlns:p14="http://schemas.microsoft.com/office/powerpoint/2010/main" val="3173688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./reversing_gut_damage_in_HIV_great_figure_2016.pdf</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42</a:t>
            </a:fld>
            <a:endParaRPr lang="en-US"/>
          </a:p>
        </p:txBody>
      </p:sp>
    </p:spTree>
    <p:extLst>
      <p:ext uri="{BB962C8B-B14F-4D97-AF65-F5344CB8AC3E}">
        <p14:creationId xmlns:p14="http://schemas.microsoft.com/office/powerpoint/2010/main" val="671699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s-ES_tradnl" dirty="0" err="1" smtClean="0"/>
              <a:t>amantha</a:t>
            </a:r>
            <a:r>
              <a:rPr lang="es-ES_tradnl" dirty="0" smtClean="0"/>
              <a:t>/Thimerosal_not_safe_Geier_2014</a:t>
            </a:r>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45</a:t>
            </a:fld>
            <a:endParaRPr lang="en-US"/>
          </a:p>
        </p:txBody>
      </p:sp>
    </p:spTree>
    <p:extLst>
      <p:ext uri="{BB962C8B-B14F-4D97-AF65-F5344CB8AC3E}">
        <p14:creationId xmlns:p14="http://schemas.microsoft.com/office/powerpoint/2010/main" val="2841920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Seizures</a:t>
            </a:r>
            <a:r>
              <a:rPr lang="en-US" baseline="0" dirty="0" smtClean="0"/>
              <a:t> facial swelling anaphylactic shock</a:t>
            </a:r>
          </a:p>
          <a:p>
            <a:r>
              <a:rPr lang="en-US" baseline="0" dirty="0" smtClean="0"/>
              <a:t>Joint pain</a:t>
            </a:r>
            <a:endParaRPr lang="en-US" dirty="0"/>
          </a:p>
        </p:txBody>
      </p:sp>
      <p:sp>
        <p:nvSpPr>
          <p:cNvPr id="4" name="Slide Number Placeholder 3"/>
          <p:cNvSpPr>
            <a:spLocks noGrp="1"/>
          </p:cNvSpPr>
          <p:nvPr>
            <p:ph type="sldNum" sz="quarter" idx="10"/>
          </p:nvPr>
        </p:nvSpPr>
        <p:spPr/>
        <p:txBody>
          <a:bodyPr/>
          <a:lstStyle/>
          <a:p>
            <a:fld id="{AB95C7CE-2177-4142-96B3-21BF15F0A7AC}" type="slidenum">
              <a:rPr lang="en-US" smtClean="0"/>
              <a:t>47</a:t>
            </a:fld>
            <a:endParaRPr lang="en-US"/>
          </a:p>
        </p:txBody>
      </p:sp>
    </p:spTree>
    <p:extLst>
      <p:ext uri="{BB962C8B-B14F-4D97-AF65-F5344CB8AC3E}">
        <p14:creationId xmlns:p14="http://schemas.microsoft.com/office/powerpoint/2010/main" val="1540347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medium.com</a:t>
            </a:r>
            <a:r>
              <a:rPr lang="en-US" dirty="0" smtClean="0"/>
              <a:t>/@</a:t>
            </a:r>
            <a:r>
              <a:rPr lang="en-US" dirty="0" err="1" smtClean="0"/>
              <a:t>jbhandley</a:t>
            </a:r>
            <a:r>
              <a:rPr lang="en-US" dirty="0" smtClean="0"/>
              <a:t>/did-british-scientists-just-solve-the-autism-puzzle-5a7eacc77415</a:t>
            </a:r>
            <a:endParaRPr lang="en-US" dirty="0"/>
          </a:p>
        </p:txBody>
      </p:sp>
      <p:sp>
        <p:nvSpPr>
          <p:cNvPr id="4" name="Slide Number Placeholder 3"/>
          <p:cNvSpPr>
            <a:spLocks noGrp="1"/>
          </p:cNvSpPr>
          <p:nvPr>
            <p:ph type="sldNum" sz="quarter" idx="10"/>
          </p:nvPr>
        </p:nvSpPr>
        <p:spPr/>
        <p:txBody>
          <a:bodyPr/>
          <a:lstStyle/>
          <a:p>
            <a:fld id="{C450D85E-44D9-C248-8E48-2E03A58B2572}" type="slidenum">
              <a:rPr lang="en-US" smtClean="0"/>
              <a:t>50</a:t>
            </a:fld>
            <a:endParaRPr lang="en-US"/>
          </a:p>
        </p:txBody>
      </p:sp>
    </p:spTree>
    <p:extLst>
      <p:ext uri="{BB962C8B-B14F-4D97-AF65-F5344CB8AC3E}">
        <p14:creationId xmlns:p14="http://schemas.microsoft.com/office/powerpoint/2010/main" val="2504518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Aluminum/</a:t>
            </a:r>
            <a:r>
              <a:rPr lang="en-US" sz="1200" kern="1200" dirty="0" err="1" smtClean="0">
                <a:solidFill>
                  <a:schemeClr val="tx1"/>
                </a:solidFill>
                <a:latin typeface="+mn-lt"/>
                <a:ea typeface="+mn-ea"/>
                <a:cs typeface="+mn-cs"/>
              </a:rPr>
              <a:t>aluminum_nanoparticles_more_effective_vaccines.pdf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CA8DF18-251E-4B44-9375-C01CA8AA7865}" type="slidenum">
              <a:rPr lang="en-US" smtClean="0"/>
              <a:t>53</a:t>
            </a:fld>
            <a:endParaRPr lang="en-US"/>
          </a:p>
        </p:txBody>
      </p:sp>
    </p:spTree>
    <p:extLst>
      <p:ext uri="{BB962C8B-B14F-4D97-AF65-F5344CB8AC3E}">
        <p14:creationId xmlns:p14="http://schemas.microsoft.com/office/powerpoint/2010/main" val="2811343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Aluminum/</a:t>
            </a:r>
            <a:r>
              <a:rPr lang="en-US" sz="1200" kern="1200" dirty="0" err="1" smtClean="0">
                <a:solidFill>
                  <a:schemeClr val="tx1"/>
                </a:solidFill>
                <a:latin typeface="+mn-lt"/>
                <a:ea typeface="+mn-ea"/>
                <a:cs typeface="+mn-cs"/>
              </a:rPr>
              <a:t>aluminum_nanoparticles_more_effective_vaccines.pdf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CA8DF18-251E-4B44-9375-C01CA8AA7865}" type="slidenum">
              <a:rPr lang="en-US" smtClean="0"/>
              <a:t>54</a:t>
            </a:fld>
            <a:endParaRPr lang="en-US"/>
          </a:p>
        </p:txBody>
      </p:sp>
    </p:spTree>
    <p:extLst>
      <p:ext uri="{BB962C8B-B14F-4D97-AF65-F5344CB8AC3E}">
        <p14:creationId xmlns:p14="http://schemas.microsoft.com/office/powerpoint/2010/main" val="2811343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Aluminum/Crepeaux_aluminum_hydroxide_neurotoxity_2016.pdf</a:t>
            </a:r>
            <a:endParaRPr lang="en-US" dirty="0"/>
          </a:p>
        </p:txBody>
      </p:sp>
      <p:sp>
        <p:nvSpPr>
          <p:cNvPr id="4" name="Slide Number Placeholder 3"/>
          <p:cNvSpPr>
            <a:spLocks noGrp="1"/>
          </p:cNvSpPr>
          <p:nvPr>
            <p:ph type="sldNum" sz="quarter" idx="10"/>
          </p:nvPr>
        </p:nvSpPr>
        <p:spPr/>
        <p:txBody>
          <a:bodyPr/>
          <a:lstStyle/>
          <a:p>
            <a:fld id="{6CA8DF18-251E-4B44-9375-C01CA8AA7865}" type="slidenum">
              <a:rPr lang="en-US" smtClean="0"/>
              <a:t>55</a:t>
            </a:fld>
            <a:endParaRPr lang="en-US"/>
          </a:p>
        </p:txBody>
      </p:sp>
    </p:spTree>
    <p:extLst>
      <p:ext uri="{BB962C8B-B14F-4D97-AF65-F5344CB8AC3E}">
        <p14:creationId xmlns:p14="http://schemas.microsoft.com/office/powerpoint/2010/main" val="4007246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Vaccines/Crepeaux_aluminum_hydroxide_neurotoxity_2016</a:t>
            </a:r>
            <a:endParaRPr lang="en-US" dirty="0" smtClean="0"/>
          </a:p>
          <a:p>
            <a:r>
              <a:rPr lang="en-US" dirty="0" smtClean="0"/>
              <a:t>https://</a:t>
            </a:r>
            <a:r>
              <a:rPr lang="en-US" dirty="0" err="1" smtClean="0"/>
              <a:t>medium.com</a:t>
            </a:r>
            <a:r>
              <a:rPr lang="en-US" dirty="0" smtClean="0"/>
              <a:t>/@</a:t>
            </a:r>
            <a:r>
              <a:rPr lang="en-US" dirty="0" err="1" smtClean="0"/>
              <a:t>jbhandley</a:t>
            </a:r>
            <a:r>
              <a:rPr lang="en-US" dirty="0" smtClean="0"/>
              <a:t>/new-study-massive-aluminum-levels-in-autism-brains-is-this-the-smoking-gun-for-vaccines-54ae85ec2a9c</a:t>
            </a:r>
            <a:endParaRPr lang="en-US" dirty="0"/>
          </a:p>
        </p:txBody>
      </p:sp>
      <p:sp>
        <p:nvSpPr>
          <p:cNvPr id="4" name="Slide Number Placeholder 3"/>
          <p:cNvSpPr>
            <a:spLocks noGrp="1"/>
          </p:cNvSpPr>
          <p:nvPr>
            <p:ph type="sldNum" sz="quarter" idx="10"/>
          </p:nvPr>
        </p:nvSpPr>
        <p:spPr/>
        <p:txBody>
          <a:bodyPr/>
          <a:lstStyle/>
          <a:p>
            <a:fld id="{6CA8DF18-251E-4B44-9375-C01CA8AA7865}" type="slidenum">
              <a:rPr lang="en-US" smtClean="0"/>
              <a:t>56</a:t>
            </a:fld>
            <a:endParaRPr lang="en-US"/>
          </a:p>
        </p:txBody>
      </p:sp>
    </p:spTree>
    <p:extLst>
      <p:ext uri="{BB962C8B-B14F-4D97-AF65-F5344CB8AC3E}">
        <p14:creationId xmlns:p14="http://schemas.microsoft.com/office/powerpoint/2010/main" val="1752516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./aluminum_In_autistic_brains_2017.text</a:t>
            </a:r>
          </a:p>
          <a:p>
            <a:endParaRPr lang="en-US" dirty="0" smtClean="0"/>
          </a:p>
          <a:p>
            <a:r>
              <a:rPr lang="en-US" dirty="0" smtClean="0"/>
              <a:t>Handley on this:</a:t>
            </a:r>
          </a:p>
          <a:p>
            <a:r>
              <a:rPr lang="en-US" dirty="0" smtClean="0"/>
              <a:t>https://</a:t>
            </a:r>
            <a:r>
              <a:rPr lang="en-US" dirty="0" err="1" smtClean="0"/>
              <a:t>medium.com</a:t>
            </a:r>
            <a:r>
              <a:rPr lang="en-US" dirty="0" smtClean="0"/>
              <a:t>/@</a:t>
            </a:r>
            <a:r>
              <a:rPr lang="en-US" dirty="0" err="1" smtClean="0"/>
              <a:t>jbhandley</a:t>
            </a:r>
            <a:r>
              <a:rPr lang="en-US" dirty="0" smtClean="0"/>
              <a:t>/new-study-massive-aluminum-levels-in-autism-brains-is-this-the-smoking-gun-for-vaccines-54ae85ec2a9c</a:t>
            </a:r>
          </a:p>
          <a:p>
            <a:r>
              <a:rPr lang="en-US" dirty="0" smtClean="0"/>
              <a:t>./</a:t>
            </a:r>
            <a:r>
              <a:rPr lang="en-US" dirty="0" err="1" smtClean="0"/>
              <a:t>aluminum_brain_autism.text</a:t>
            </a:r>
            <a:endParaRPr lang="en-US" dirty="0" smtClean="0"/>
          </a:p>
          <a:p>
            <a:r>
              <a:rPr lang="en-US" dirty="0" smtClean="0"/>
              <a:t>./</a:t>
            </a:r>
            <a:r>
              <a:rPr lang="en-US" dirty="0" err="1" smtClean="0"/>
              <a:t>Jon_Rappaport_on_aluminum_in_vaccines.text</a:t>
            </a:r>
            <a:endParaRPr lang="en-US" dirty="0" smtClean="0"/>
          </a:p>
          <a:p>
            <a:r>
              <a:rPr lang="en-US" sz="1200" kern="1200" dirty="0" smtClean="0">
                <a:solidFill>
                  <a:schemeClr val="tx1"/>
                </a:solidFill>
                <a:latin typeface="+mn-lt"/>
                <a:ea typeface="+mn-ea"/>
                <a:cs typeface="+mn-cs"/>
              </a:rPr>
              <a:t>Samantha/aluminum_in_brain_tissue_in_autism_2017_Exley.pdf</a:t>
            </a:r>
            <a:endParaRPr lang="en-US" dirty="0"/>
          </a:p>
        </p:txBody>
      </p:sp>
      <p:sp>
        <p:nvSpPr>
          <p:cNvPr id="4" name="Slide Number Placeholder 3"/>
          <p:cNvSpPr>
            <a:spLocks noGrp="1"/>
          </p:cNvSpPr>
          <p:nvPr>
            <p:ph type="sldNum" sz="quarter" idx="10"/>
          </p:nvPr>
        </p:nvSpPr>
        <p:spPr/>
        <p:txBody>
          <a:bodyPr/>
          <a:lstStyle/>
          <a:p>
            <a:fld id="{6CA8DF18-251E-4B44-9375-C01CA8AA7865}" type="slidenum">
              <a:rPr lang="en-US" smtClean="0"/>
              <a:t>58</a:t>
            </a:fld>
            <a:endParaRPr lang="en-US"/>
          </a:p>
        </p:txBody>
      </p:sp>
    </p:spTree>
    <p:extLst>
      <p:ext uri="{BB962C8B-B14F-4D97-AF65-F5344CB8AC3E}">
        <p14:creationId xmlns:p14="http://schemas.microsoft.com/office/powerpoint/2010/main" val="3596002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CYPs_contain_highly_conserved_glycines_2014</a:t>
            </a:r>
            <a:r>
              <a:rPr lang="en-US" sz="1200" kern="1200" smtClean="0">
                <a:solidFill>
                  <a:schemeClr val="tx1"/>
                </a:solidFill>
                <a:latin typeface="+mn-lt"/>
                <a:ea typeface="+mn-ea"/>
                <a:cs typeface="+mn-cs"/>
              </a:rPr>
              <a:t>.pdf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11</a:t>
            </a:fld>
            <a:endParaRPr lang="en-US"/>
          </a:p>
        </p:txBody>
      </p:sp>
    </p:spTree>
    <p:extLst>
      <p:ext uri="{BB962C8B-B14F-4D97-AF65-F5344CB8AC3E}">
        <p14:creationId xmlns:p14="http://schemas.microsoft.com/office/powerpoint/2010/main" val="2818432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./aluminum_In_autistic_brains_2017.text</a:t>
            </a:r>
          </a:p>
          <a:p>
            <a:r>
              <a:rPr lang="en-US" sz="1200" kern="1200" dirty="0" smtClean="0">
                <a:solidFill>
                  <a:schemeClr val="tx1"/>
                </a:solidFill>
                <a:latin typeface="+mn-lt"/>
                <a:ea typeface="+mn-ea"/>
                <a:cs typeface="+mn-cs"/>
              </a:rPr>
              <a:t>Samantha/aluminum_in_brain_tissue_in_autism_2017_Exley.pdf</a:t>
            </a:r>
            <a:endParaRPr lang="en-US" dirty="0" smtClean="0"/>
          </a:p>
          <a:p>
            <a:endParaRPr lang="en-US" dirty="0" smtClean="0"/>
          </a:p>
          <a:p>
            <a:r>
              <a:rPr lang="en-US" dirty="0" smtClean="0"/>
              <a:t>Handley on this:</a:t>
            </a:r>
          </a:p>
          <a:p>
            <a:r>
              <a:rPr lang="en-US" dirty="0" smtClean="0"/>
              <a:t>https://</a:t>
            </a:r>
            <a:r>
              <a:rPr lang="en-US" dirty="0" err="1" smtClean="0"/>
              <a:t>medium.com</a:t>
            </a:r>
            <a:r>
              <a:rPr lang="en-US" dirty="0" smtClean="0"/>
              <a:t>/@</a:t>
            </a:r>
            <a:r>
              <a:rPr lang="en-US" dirty="0" err="1" smtClean="0"/>
              <a:t>jbhandley</a:t>
            </a:r>
            <a:r>
              <a:rPr lang="en-US" dirty="0" smtClean="0"/>
              <a:t>/new-study-massive-aluminum-levels-in-autism-brains-is-this-the-smoking-gun-for-vaccines-54ae85ec2a9c</a:t>
            </a:r>
          </a:p>
          <a:p>
            <a:r>
              <a:rPr lang="en-US" dirty="0" smtClean="0"/>
              <a:t>./</a:t>
            </a:r>
            <a:r>
              <a:rPr lang="en-US" dirty="0" err="1" smtClean="0"/>
              <a:t>aluminum_brain_autism.text</a:t>
            </a:r>
            <a:endParaRPr lang="en-US" dirty="0" smtClean="0"/>
          </a:p>
          <a:p>
            <a:r>
              <a:rPr lang="en-US" dirty="0" smtClean="0"/>
              <a:t>./</a:t>
            </a:r>
            <a:r>
              <a:rPr lang="en-US" dirty="0" err="1" smtClean="0"/>
              <a:t>Jon_Rappaport_on_aluminum_in_vaccines.text</a:t>
            </a:r>
            <a:endParaRPr lang="en-US" dirty="0" smtClean="0"/>
          </a:p>
          <a:p>
            <a:r>
              <a:rPr lang="en-US" sz="1200" kern="1200" dirty="0" smtClean="0">
                <a:solidFill>
                  <a:schemeClr val="tx1"/>
                </a:solidFill>
                <a:latin typeface="+mn-lt"/>
                <a:ea typeface="+mn-ea"/>
                <a:cs typeface="+mn-cs"/>
              </a:rPr>
              <a:t>Samantha/aluminum_in_brain_tissue_in_autism_2017_Exley.pdf</a:t>
            </a:r>
            <a:endParaRPr lang="en-US" dirty="0"/>
          </a:p>
        </p:txBody>
      </p:sp>
      <p:sp>
        <p:nvSpPr>
          <p:cNvPr id="4" name="Slide Number Placeholder 3"/>
          <p:cNvSpPr>
            <a:spLocks noGrp="1"/>
          </p:cNvSpPr>
          <p:nvPr>
            <p:ph type="sldNum" sz="quarter" idx="10"/>
          </p:nvPr>
        </p:nvSpPr>
        <p:spPr/>
        <p:txBody>
          <a:bodyPr/>
          <a:lstStyle/>
          <a:p>
            <a:fld id="{6CA8DF18-251E-4B44-9375-C01CA8AA7865}" type="slidenum">
              <a:rPr lang="en-US" smtClean="0"/>
              <a:t>59</a:t>
            </a:fld>
            <a:endParaRPr lang="en-US"/>
          </a:p>
        </p:txBody>
      </p:sp>
    </p:spTree>
    <p:extLst>
      <p:ext uri="{BB962C8B-B14F-4D97-AF65-F5344CB8AC3E}">
        <p14:creationId xmlns:p14="http://schemas.microsoft.com/office/powerpoint/2010/main" val="3596002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./Alzheimers_aluminum_brain_2017.pdf</a:t>
            </a:r>
          </a:p>
          <a:p>
            <a:endParaRPr lang="en-US" smtClean="0"/>
          </a:p>
          <a:p>
            <a:r>
              <a:rPr lang="en-US" dirty="0" smtClean="0"/>
              <a:t>https://</a:t>
            </a:r>
            <a:r>
              <a:rPr lang="en-US" dirty="0" err="1" smtClean="0"/>
              <a:t>medium.com</a:t>
            </a:r>
            <a:r>
              <a:rPr lang="en-US" dirty="0" smtClean="0"/>
              <a:t>/@</a:t>
            </a:r>
            <a:r>
              <a:rPr lang="en-US" dirty="0" err="1" smtClean="0"/>
              <a:t>jbhandley</a:t>
            </a:r>
            <a:r>
              <a:rPr lang="en-US" dirty="0" smtClean="0"/>
              <a:t>/new-study-massive-aluminum-levels-in-autism-brains-is-this-the-smoking-gun-for-vaccines-54ae85ec2a9c</a:t>
            </a:r>
            <a:endParaRPr lang="en-US" dirty="0"/>
          </a:p>
        </p:txBody>
      </p:sp>
      <p:sp>
        <p:nvSpPr>
          <p:cNvPr id="4" name="Slide Number Placeholder 3"/>
          <p:cNvSpPr>
            <a:spLocks noGrp="1"/>
          </p:cNvSpPr>
          <p:nvPr>
            <p:ph type="sldNum" sz="quarter" idx="10"/>
          </p:nvPr>
        </p:nvSpPr>
        <p:spPr/>
        <p:txBody>
          <a:bodyPr/>
          <a:lstStyle/>
          <a:p>
            <a:fld id="{6CA8DF18-251E-4B44-9375-C01CA8AA7865}" type="slidenum">
              <a:rPr lang="en-US" smtClean="0"/>
              <a:t>60</a:t>
            </a:fld>
            <a:endParaRPr lang="en-US"/>
          </a:p>
        </p:txBody>
      </p:sp>
    </p:spTree>
    <p:extLst>
      <p:ext uri="{BB962C8B-B14F-4D97-AF65-F5344CB8AC3E}">
        <p14:creationId xmlns:p14="http://schemas.microsoft.com/office/powerpoint/2010/main" val="3508694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AnthonySamsel</a:t>
            </a:r>
            <a:r>
              <a:rPr lang="en-US" dirty="0" smtClean="0"/>
              <a:t>/swine/</a:t>
            </a:r>
            <a:r>
              <a:rPr lang="en-US" dirty="0" err="1" smtClean="0"/>
              <a:t>aluminum_glyphosate.pdf</a:t>
            </a:r>
            <a:endParaRPr lang="en-US" dirty="0" smtClean="0"/>
          </a:p>
          <a:p>
            <a:r>
              <a:rPr lang="is-IS" dirty="0" smtClean="0"/>
              <a:t>aluminum_citrate_absorbs_well_vinegar_antacids.pdf</a:t>
            </a:r>
            <a:endParaRPr lang="en-US" dirty="0" smtClean="0"/>
          </a:p>
          <a:p>
            <a:r>
              <a:rPr lang="en-US" dirty="0" err="1" smtClean="0"/>
              <a:t>Csail</a:t>
            </a:r>
            <a:r>
              <a:rPr lang="en-US" dirty="0" smtClean="0"/>
              <a:t>/2013/project/Anthony/</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t>62</a:t>
            </a:fld>
            <a:endParaRPr lang="en-US"/>
          </a:p>
        </p:txBody>
      </p:sp>
    </p:spTree>
    <p:extLst>
      <p:ext uri="{BB962C8B-B14F-4D97-AF65-F5344CB8AC3E}">
        <p14:creationId xmlns:p14="http://schemas.microsoft.com/office/powerpoint/2010/main" val="3865289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64</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JapanesegovernmentCautiousVaccines.pdf</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67</a:t>
            </a:fld>
            <a:endParaRPr lang="en-US"/>
          </a:p>
        </p:txBody>
      </p:sp>
    </p:spTree>
    <p:extLst>
      <p:ext uri="{BB962C8B-B14F-4D97-AF65-F5344CB8AC3E}">
        <p14:creationId xmlns:p14="http://schemas.microsoft.com/office/powerpoint/2010/main" val="1696609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/blog/roundup-</a:t>
            </a:r>
            <a:r>
              <a:rPr lang="en-US" dirty="0" err="1" smtClean="0"/>
              <a:t>weedkiller</a:t>
            </a:r>
            <a:r>
              <a:rPr lang="en-US" dirty="0" smtClean="0"/>
              <a:t>-brain-damaging-neurotoxin</a:t>
            </a:r>
          </a:p>
          <a:p>
            <a:r>
              <a:rPr lang="en-US" dirty="0" smtClean="0"/>
              <a:t>acute exposure (30 minutes) and chronic (pregnancy and lactation) exposure.</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Why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was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this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referenced</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Bohn et al. Food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Chemistry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153, 15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June</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2014, 207-215.</a:t>
            </a: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72</a:t>
            </a:fld>
            <a:endParaRPr lang="en-US"/>
          </a:p>
        </p:txBody>
      </p:sp>
    </p:spTree>
    <p:extLst>
      <p:ext uri="{BB962C8B-B14F-4D97-AF65-F5344CB8AC3E}">
        <p14:creationId xmlns:p14="http://schemas.microsoft.com/office/powerpoint/2010/main" val="2272792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vaccine_protein_causes_food_allergies.pdf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77</a:t>
            </a:fld>
            <a:endParaRPr lang="en-US"/>
          </a:p>
        </p:txBody>
      </p:sp>
    </p:spTree>
    <p:extLst>
      <p:ext uri="{BB962C8B-B14F-4D97-AF65-F5344CB8AC3E}">
        <p14:creationId xmlns:p14="http://schemas.microsoft.com/office/powerpoint/2010/main" val="1746517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Trypsin inhibitor</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79</a:t>
            </a:fld>
            <a:endParaRPr lang="en-US"/>
          </a:p>
        </p:txBody>
      </p:sp>
    </p:spTree>
    <p:extLst>
      <p:ext uri="{BB962C8B-B14F-4D97-AF65-F5344CB8AC3E}">
        <p14:creationId xmlns:p14="http://schemas.microsoft.com/office/powerpoint/2010/main" val="287570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CYPs_contain_highly_conserved_glycines_2014.pdf</a:t>
            </a:r>
          </a:p>
          <a:p>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12</a:t>
            </a:fld>
            <a:endParaRPr lang="en-US"/>
          </a:p>
        </p:txBody>
      </p:sp>
    </p:spTree>
    <p:extLst>
      <p:ext uri="{BB962C8B-B14F-4D97-AF65-F5344CB8AC3E}">
        <p14:creationId xmlns:p14="http://schemas.microsoft.com/office/powerpoint/2010/main" val="360735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Excellent article!!</a:t>
            </a:r>
          </a:p>
          <a:p>
            <a:r>
              <a:rPr lang="en-US" dirty="0" smtClean="0"/>
              <a:t>./</a:t>
            </a:r>
            <a:r>
              <a:rPr lang="en-US" dirty="0" err="1" smtClean="0"/>
              <a:t>glyphosate_vaccines_autism.pdf</a:t>
            </a:r>
            <a:endParaRPr lang="en-US" dirty="0" smtClean="0"/>
          </a:p>
          <a:p>
            <a:r>
              <a:rPr lang="en-US" dirty="0" smtClean="0"/>
              <a:t>http://</a:t>
            </a:r>
            <a:r>
              <a:rPr lang="en-US" dirty="0" err="1" smtClean="0"/>
              <a:t>kinseimindbody.com</a:t>
            </a:r>
            <a:r>
              <a:rPr lang="en-US" dirty="0" smtClean="0"/>
              <a:t>/synergistic-destruction-how-vaccines-and-gmos-converge-to-fuel-autism-and-neurodegenerative-conditions/</a:t>
            </a:r>
            <a:endParaRPr lang="en-US" dirty="0"/>
          </a:p>
        </p:txBody>
      </p:sp>
      <p:sp>
        <p:nvSpPr>
          <p:cNvPr id="4" name="Slide Number Placeholder 3"/>
          <p:cNvSpPr>
            <a:spLocks noGrp="1"/>
          </p:cNvSpPr>
          <p:nvPr>
            <p:ph type="sldNum" sz="quarter" idx="10"/>
          </p:nvPr>
        </p:nvSpPr>
        <p:spPr/>
        <p:txBody>
          <a:bodyPr/>
          <a:lstStyle/>
          <a:p>
            <a:fld id="{19E79961-F8F5-B045-8ED4-FCF5EC8A4362}" type="slidenum">
              <a:rPr lang="en-US" smtClean="0"/>
              <a:t>14</a:t>
            </a:fld>
            <a:endParaRPr lang="en-US"/>
          </a:p>
        </p:txBody>
      </p:sp>
    </p:spTree>
    <p:extLst>
      <p:ext uri="{BB962C8B-B14F-4D97-AF65-F5344CB8AC3E}">
        <p14:creationId xmlns:p14="http://schemas.microsoft.com/office/powerpoint/2010/main" val="1557328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16</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Glyphosate/Z</a:t>
            </a:r>
            <a:r>
              <a:rPr lang="en-US" sz="1200" kern="1200" dirty="0" smtClean="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17</a:t>
            </a:fld>
            <a:endParaRPr lang="en-US"/>
          </a:p>
        </p:txBody>
      </p:sp>
    </p:spTree>
    <p:extLst>
      <p:ext uri="{BB962C8B-B14F-4D97-AF65-F5344CB8AC3E}">
        <p14:creationId xmlns:p14="http://schemas.microsoft.com/office/powerpoint/2010/main" val="301915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a:p>
            <a:endParaRPr lang="en-US" dirty="0" smtClean="0"/>
          </a:p>
          <a:p>
            <a:r>
              <a:rPr lang="en-US" dirty="0" smtClean="0"/>
              <a:t>./</a:t>
            </a:r>
            <a:r>
              <a:rPr lang="en-US" dirty="0" err="1" smtClean="0"/>
              <a:t>Celiac_and_bacteria.text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22</a:t>
            </a:fld>
            <a:endParaRPr lang="en-US"/>
          </a:p>
        </p:txBody>
      </p:sp>
    </p:spTree>
    <p:extLst>
      <p:ext uri="{BB962C8B-B14F-4D97-AF65-F5344CB8AC3E}">
        <p14:creationId xmlns:p14="http://schemas.microsoft.com/office/powerpoint/2010/main" val="179409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./VanBruggen_glyphosate_antibiotic_resistance_2017.pdf </a:t>
            </a:r>
            <a:endParaRPr lang="en-US" dirty="0"/>
          </a:p>
        </p:txBody>
      </p:sp>
      <p:sp>
        <p:nvSpPr>
          <p:cNvPr id="4" name="Slide Number Placeholder 3"/>
          <p:cNvSpPr>
            <a:spLocks noGrp="1"/>
          </p:cNvSpPr>
          <p:nvPr>
            <p:ph type="sldNum" sz="quarter" idx="10"/>
          </p:nvPr>
        </p:nvSpPr>
        <p:spPr/>
        <p:txBody>
          <a:bodyPr/>
          <a:lstStyle/>
          <a:p>
            <a:fld id="{19E79961-F8F5-B045-8ED4-FCF5EC8A4362}" type="slidenum">
              <a:rPr lang="en-US" smtClean="0"/>
              <a:t>25</a:t>
            </a:fld>
            <a:endParaRPr lang="en-US"/>
          </a:p>
        </p:txBody>
      </p:sp>
    </p:spTree>
    <p:extLst>
      <p:ext uri="{BB962C8B-B14F-4D97-AF65-F5344CB8AC3E}">
        <p14:creationId xmlns:p14="http://schemas.microsoft.com/office/powerpoint/2010/main" val="83634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24832-4D2D-6646-A154-03A83D5473C6}"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2979124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24832-4D2D-6646-A154-03A83D5473C6}"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836022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24832-4D2D-6646-A154-03A83D5473C6}"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4014150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24832-4D2D-6646-A154-03A83D5473C6}"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3298430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24832-4D2D-6646-A154-03A83D5473C6}"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71142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24832-4D2D-6646-A154-03A83D5473C6}" type="datetimeFigureOut">
              <a:rPr lang="en-US" smtClean="0"/>
              <a:t>4/4/18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111808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24832-4D2D-6646-A154-03A83D5473C6}" type="datetimeFigureOut">
              <a:rPr lang="en-US" smtClean="0"/>
              <a:t>4/4/18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5321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24832-4D2D-6646-A154-03A83D5473C6}" type="datetimeFigureOut">
              <a:rPr lang="en-US" smtClean="0"/>
              <a:t>4/4/18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349864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24832-4D2D-6646-A154-03A83D5473C6}" type="datetimeFigureOut">
              <a:rPr lang="en-US" smtClean="0"/>
              <a:t>4/4/18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189379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24832-4D2D-6646-A154-03A83D5473C6}" type="datetimeFigureOut">
              <a:rPr lang="en-US" smtClean="0"/>
              <a:t>4/4/18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257789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24832-4D2D-6646-A154-03A83D5473C6}" type="datetimeFigureOut">
              <a:rPr lang="en-US" smtClean="0"/>
              <a:t>4/4/18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B7E18-A0A9-6242-A249-01B22641DA6B}" type="slidenum">
              <a:rPr lang="en-US" smtClean="0"/>
              <a:t>‹#›</a:t>
            </a:fld>
            <a:endParaRPr lang="en-US"/>
          </a:p>
        </p:txBody>
      </p:sp>
    </p:spTree>
    <p:extLst>
      <p:ext uri="{BB962C8B-B14F-4D97-AF65-F5344CB8AC3E}">
        <p14:creationId xmlns:p14="http://schemas.microsoft.com/office/powerpoint/2010/main" val="13205852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24832-4D2D-6646-A154-03A83D5473C6}" type="datetimeFigureOut">
              <a:rPr lang="en-US" smtClean="0"/>
              <a:t>4/4/18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B7E18-A0A9-6242-A249-01B22641DA6B}" type="slidenum">
              <a:rPr lang="en-US" smtClean="0"/>
              <a:t>‹#›</a:t>
            </a:fld>
            <a:endParaRPr lang="en-US"/>
          </a:p>
        </p:txBody>
      </p:sp>
    </p:spTree>
    <p:extLst>
      <p:ext uri="{BB962C8B-B14F-4D97-AF65-F5344CB8AC3E}">
        <p14:creationId xmlns:p14="http://schemas.microsoft.com/office/powerpoint/2010/main" val="1812355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815" y="293687"/>
            <a:ext cx="7772400" cy="1470025"/>
          </a:xfrm>
        </p:spPr>
        <p:txBody>
          <a:bodyPr/>
          <a:lstStyle/>
          <a:p>
            <a:r>
              <a:rPr lang="en-US" b="1" dirty="0"/>
              <a:t>Glyphosate + Aluminum + Mercury + Glutamate = Autism</a:t>
            </a:r>
          </a:p>
        </p:txBody>
      </p:sp>
      <p:sp>
        <p:nvSpPr>
          <p:cNvPr id="3" name="Subtitle 2"/>
          <p:cNvSpPr>
            <a:spLocks noGrp="1"/>
          </p:cNvSpPr>
          <p:nvPr>
            <p:ph type="subTitle" idx="1"/>
          </p:nvPr>
        </p:nvSpPr>
        <p:spPr>
          <a:xfrm>
            <a:off x="142956" y="4907668"/>
            <a:ext cx="6400800" cy="1752600"/>
          </a:xfrm>
        </p:spPr>
        <p:txBody>
          <a:bodyPr/>
          <a:lstStyle/>
          <a:p>
            <a:r>
              <a:rPr lang="en-US" dirty="0" smtClean="0"/>
              <a:t>Stephanie Seneff</a:t>
            </a:r>
          </a:p>
          <a:p>
            <a:r>
              <a:rPr lang="en-US" dirty="0" smtClean="0"/>
              <a:t>MIT CSAIL</a:t>
            </a:r>
          </a:p>
          <a:p>
            <a:r>
              <a:rPr lang="en-US" dirty="0" err="1" smtClean="0"/>
              <a:t>AutismOne</a:t>
            </a:r>
            <a:r>
              <a:rPr lang="en-US" dirty="0" smtClean="0"/>
              <a:t> 2018</a:t>
            </a:r>
          </a:p>
          <a:p>
            <a:endParaRPr lang="en-US" dirty="0"/>
          </a:p>
        </p:txBody>
      </p:sp>
      <p:pic>
        <p:nvPicPr>
          <p:cNvPr id="4" name="Picture 3"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222" y="1756680"/>
            <a:ext cx="3304143" cy="4956215"/>
          </a:xfrm>
          <a:prstGeom prst="rect">
            <a:avLst/>
          </a:prstGeom>
        </p:spPr>
      </p:pic>
      <p:pic>
        <p:nvPicPr>
          <p:cNvPr id="6" name="Picture 5" descr="vaccine_infa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56" y="1763712"/>
            <a:ext cx="4384991" cy="3143956"/>
          </a:xfrm>
          <a:prstGeom prst="rect">
            <a:avLst/>
          </a:prstGeom>
        </p:spPr>
      </p:pic>
    </p:spTree>
    <p:extLst>
      <p:ext uri="{BB962C8B-B14F-4D97-AF65-F5344CB8AC3E}">
        <p14:creationId xmlns:p14="http://schemas.microsoft.com/office/powerpoint/2010/main" val="8908796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11200"/>
            <a:ext cx="9015343" cy="472439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Multiple species of bacteria and multiple species of weeds have developed resistance to glyphosate by swapping out a crucial glycine residue in the enzyme EPSP synthase in the </a:t>
            </a:r>
            <a:r>
              <a:rPr lang="en-US" sz="3200" dirty="0" err="1" smtClean="0"/>
              <a:t>shikimate</a:t>
            </a:r>
            <a:r>
              <a:rPr lang="en-US" sz="3200" dirty="0" smtClean="0"/>
              <a:t> pathway, replacing it with alanine.</a:t>
            </a:r>
            <a:r>
              <a:rPr lang="en-US" sz="3200" dirty="0" smtClean="0">
                <a:solidFill>
                  <a:srgbClr val="FF0000"/>
                </a:solidFill>
              </a:rPr>
              <a:t>*</a:t>
            </a:r>
          </a:p>
          <a:p>
            <a:endParaRPr lang="en-US" sz="3200" dirty="0">
              <a:solidFill>
                <a:srgbClr val="FF0000"/>
              </a:solidFill>
            </a:endParaRPr>
          </a:p>
          <a:p>
            <a:r>
              <a:rPr lang="en-US" sz="3200" dirty="0" smtClean="0"/>
              <a:t>A bacterial gene coding for alanine instead of glycine is the basis of the GMO Roundup-Ready crops</a:t>
            </a:r>
            <a:r>
              <a:rPr lang="en-US" sz="3200" dirty="0" smtClean="0">
                <a:solidFill>
                  <a:srgbClr val="FF0000"/>
                </a:solidFill>
              </a:rPr>
              <a:t>**</a:t>
            </a:r>
            <a:endParaRPr lang="en-US" sz="3200" dirty="0">
              <a:solidFill>
                <a:srgbClr val="FF0000"/>
              </a:solidFill>
            </a:endParaRPr>
          </a:p>
        </p:txBody>
      </p:sp>
      <p:sp>
        <p:nvSpPr>
          <p:cNvPr id="5" name="TextBox 4"/>
          <p:cNvSpPr txBox="1"/>
          <p:nvPr/>
        </p:nvSpPr>
        <p:spPr>
          <a:xfrm>
            <a:off x="1392767" y="6042567"/>
            <a:ext cx="7445643" cy="707886"/>
          </a:xfrm>
          <a:prstGeom prst="rect">
            <a:avLst/>
          </a:prstGeom>
          <a:noFill/>
        </p:spPr>
        <p:txBody>
          <a:bodyPr wrap="none" rtlCol="0">
            <a:spAutoFit/>
          </a:bodyPr>
          <a:lstStyle/>
          <a:p>
            <a:r>
              <a:rPr lang="en-US" sz="2000" dirty="0">
                <a:solidFill>
                  <a:srgbClr val="FF0000"/>
                </a:solidFill>
              </a:rPr>
              <a:t>*</a:t>
            </a:r>
            <a:r>
              <a:rPr lang="en-US" sz="2000" dirty="0"/>
              <a:t>S Seneff et al. J </a:t>
            </a:r>
            <a:r>
              <a:rPr lang="en-US" sz="2000" dirty="0" err="1"/>
              <a:t>Bioinfo</a:t>
            </a:r>
            <a:r>
              <a:rPr lang="en-US" sz="2000" dirty="0"/>
              <a:t> Proteomics Rev </a:t>
            </a:r>
            <a:r>
              <a:rPr lang="en-US" sz="2000" dirty="0" smtClean="0"/>
              <a:t>2016; 2</a:t>
            </a:r>
            <a:r>
              <a:rPr lang="en-US" sz="2000" dirty="0"/>
              <a:t>(3): 1-21</a:t>
            </a:r>
            <a:r>
              <a:rPr lang="en-US" sz="2000" dirty="0" smtClean="0"/>
              <a:t>.</a:t>
            </a:r>
          </a:p>
          <a:p>
            <a:r>
              <a:rPr lang="en-US" sz="2000" dirty="0" smtClean="0">
                <a:solidFill>
                  <a:srgbClr val="FF0000"/>
                </a:solidFill>
              </a:rPr>
              <a:t>**</a:t>
            </a:r>
            <a:r>
              <a:rPr lang="nb-NO" sz="2000" dirty="0" smtClean="0"/>
              <a:t>T </a:t>
            </a:r>
            <a:r>
              <a:rPr lang="nb-NO" sz="2000" dirty="0"/>
              <a:t>Funke et al. </a:t>
            </a:r>
            <a:r>
              <a:rPr lang="nb-NO" sz="2000" dirty="0" err="1"/>
              <a:t>Proc</a:t>
            </a:r>
            <a:r>
              <a:rPr lang="nb-NO" sz="2000" dirty="0"/>
              <a:t> </a:t>
            </a:r>
            <a:r>
              <a:rPr lang="nb-NO" sz="2000" dirty="0" err="1"/>
              <a:t>Natl</a:t>
            </a:r>
            <a:r>
              <a:rPr lang="nb-NO" sz="2000" dirty="0"/>
              <a:t> </a:t>
            </a:r>
            <a:r>
              <a:rPr lang="nb-NO" sz="2000" dirty="0" err="1"/>
              <a:t>Acad</a:t>
            </a:r>
            <a:r>
              <a:rPr lang="nb-NO" sz="2000" dirty="0"/>
              <a:t> </a:t>
            </a:r>
            <a:r>
              <a:rPr lang="nb-NO" sz="2000" dirty="0" err="1"/>
              <a:t>Sci</a:t>
            </a:r>
            <a:r>
              <a:rPr lang="nb-NO" sz="2000" dirty="0"/>
              <a:t> U S A 2006; 103(35): 13010-13015.</a:t>
            </a:r>
            <a:r>
              <a:rPr lang="en-US" sz="2000" dirty="0" smtClean="0"/>
              <a:t> </a:t>
            </a:r>
            <a:endParaRPr lang="en-US" sz="2000" dirty="0"/>
          </a:p>
        </p:txBody>
      </p:sp>
    </p:spTree>
    <p:extLst>
      <p:ext uri="{BB962C8B-B14F-4D97-AF65-F5344CB8AC3E}">
        <p14:creationId xmlns:p14="http://schemas.microsoft.com/office/powerpoint/2010/main" val="32370592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normAutofit fontScale="90000"/>
          </a:bodyPr>
          <a:lstStyle/>
          <a:p>
            <a:r>
              <a:rPr lang="en-US" b="1" dirty="0" smtClean="0"/>
              <a:t>Glyphosate Disrupts </a:t>
            </a:r>
            <a:br>
              <a:rPr lang="en-US" b="1" dirty="0" smtClean="0"/>
            </a:br>
            <a:r>
              <a:rPr lang="en-US" b="1" dirty="0" smtClean="0"/>
              <a:t>Cytochrome P450 (CYP) Enzymes</a:t>
            </a:r>
            <a:r>
              <a:rPr lang="en-US" b="1" dirty="0" smtClean="0">
                <a:solidFill>
                  <a:srgbClr val="FF0000"/>
                </a:solidFill>
              </a:rPr>
              <a:t>*</a:t>
            </a:r>
            <a:endParaRPr lang="en-US" b="1" dirty="0">
              <a:solidFill>
                <a:srgbClr val="FF0000"/>
              </a:solidFill>
            </a:endParaRPr>
          </a:p>
        </p:txBody>
      </p:sp>
      <p:pic>
        <p:nvPicPr>
          <p:cNvPr id="4" name="Content Placeholder 3" descr="CYPs_glycine.png"/>
          <p:cNvPicPr>
            <a:picLocks noGrp="1" noChangeAspect="1"/>
          </p:cNvPicPr>
          <p:nvPr>
            <p:ph idx="1"/>
          </p:nvPr>
        </p:nvPicPr>
        <p:blipFill>
          <a:blip r:embed="rId3">
            <a:extLst>
              <a:ext uri="{28A0092B-C50C-407E-A947-70E740481C1C}">
                <a14:useLocalDpi xmlns:a14="http://schemas.microsoft.com/office/drawing/2010/main" val="0"/>
              </a:ext>
            </a:extLst>
          </a:blip>
          <a:srcRect l="-31415" r="-31415"/>
          <a:stretch>
            <a:fillRect/>
          </a:stretch>
        </p:blipFill>
        <p:spPr>
          <a:xfrm>
            <a:off x="2573866" y="1226609"/>
            <a:ext cx="8229600" cy="4525963"/>
          </a:xfrm>
        </p:spPr>
      </p:pic>
      <p:sp>
        <p:nvSpPr>
          <p:cNvPr id="5" name="Content Placeholder 2"/>
          <p:cNvSpPr txBox="1">
            <a:spLocks/>
          </p:cNvSpPr>
          <p:nvPr/>
        </p:nvSpPr>
        <p:spPr>
          <a:xfrm>
            <a:off x="101600" y="1434574"/>
            <a:ext cx="4097867" cy="47667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Glyphosate has been shown to severely suppress CYP enzymes in rat liver</a:t>
            </a:r>
          </a:p>
          <a:p>
            <a:r>
              <a:rPr lang="en-US" dirty="0" smtClean="0"/>
              <a:t>CYP enzymes have a unique FXX</a:t>
            </a:r>
            <a:r>
              <a:rPr lang="en-US" dirty="0" smtClean="0">
                <a:solidFill>
                  <a:srgbClr val="FF0000"/>
                </a:solidFill>
              </a:rPr>
              <a:t>G</a:t>
            </a:r>
            <a:r>
              <a:rPr lang="en-US" dirty="0" smtClean="0"/>
              <a:t>XRXCX</a:t>
            </a:r>
            <a:r>
              <a:rPr lang="en-US" dirty="0" smtClean="0">
                <a:solidFill>
                  <a:srgbClr val="FF0000"/>
                </a:solidFill>
              </a:rPr>
              <a:t>G</a:t>
            </a:r>
            <a:r>
              <a:rPr lang="en-US" dirty="0" smtClean="0"/>
              <a:t> motif with two and sometimes three critical glycine residues</a:t>
            </a:r>
            <a:r>
              <a:rPr lang="en-US" dirty="0" smtClean="0">
                <a:solidFill>
                  <a:srgbClr val="FF0000"/>
                </a:solidFill>
              </a:rPr>
              <a:t>**   </a:t>
            </a:r>
            <a:endParaRPr lang="en-US" dirty="0">
              <a:solidFill>
                <a:srgbClr val="FF0000"/>
              </a:solidFill>
            </a:endParaRPr>
          </a:p>
        </p:txBody>
      </p:sp>
      <p:grpSp>
        <p:nvGrpSpPr>
          <p:cNvPr id="16" name="Group 15"/>
          <p:cNvGrpSpPr/>
          <p:nvPr/>
        </p:nvGrpSpPr>
        <p:grpSpPr>
          <a:xfrm>
            <a:off x="4838700" y="5513387"/>
            <a:ext cx="3917950" cy="450850"/>
            <a:chOff x="4838700" y="5513387"/>
            <a:chExt cx="3917950" cy="450850"/>
          </a:xfrm>
        </p:grpSpPr>
        <p:cxnSp>
          <p:nvCxnSpPr>
            <p:cNvPr id="7" name="Straight Arrow Connector 6"/>
            <p:cNvCxnSpPr/>
            <p:nvPr/>
          </p:nvCxnSpPr>
          <p:spPr>
            <a:xfrm flipV="1">
              <a:off x="48387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800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023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929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21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956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470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7566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499533" y="6078009"/>
            <a:ext cx="6257117" cy="1015663"/>
          </a:xfrm>
          <a:prstGeom prst="rect">
            <a:avLst/>
          </a:prstGeom>
          <a:noFill/>
        </p:spPr>
        <p:txBody>
          <a:bodyPr wrap="none" rtlCol="0">
            <a:spAutoFit/>
          </a:bodyPr>
          <a:lstStyle/>
          <a:p>
            <a:pPr algn="r"/>
            <a:r>
              <a:rPr lang="en-US" sz="2000" dirty="0">
                <a:solidFill>
                  <a:srgbClr val="FF0000"/>
                </a:solidFill>
              </a:rPr>
              <a:t>*</a:t>
            </a:r>
            <a:r>
              <a:rPr lang="en-US" sz="2000" dirty="0"/>
              <a:t>A </a:t>
            </a:r>
            <a:r>
              <a:rPr lang="en-US" sz="2000" dirty="0" err="1"/>
              <a:t>Samsel</a:t>
            </a:r>
            <a:r>
              <a:rPr lang="en-US" sz="2000" dirty="0"/>
              <a:t> and S Seneff. Entropy 2013; 15: 1416-1463.</a:t>
            </a:r>
          </a:p>
          <a:p>
            <a:pPr algn="r"/>
            <a:r>
              <a:rPr lang="en-US" sz="2000" dirty="0">
                <a:solidFill>
                  <a:srgbClr val="FF0000"/>
                </a:solidFill>
              </a:rPr>
              <a:t>**</a:t>
            </a:r>
            <a:r>
              <a:rPr lang="en-US" sz="2000" dirty="0"/>
              <a:t>K Syed and SS </a:t>
            </a:r>
            <a:r>
              <a:rPr lang="en-US" sz="2000" dirty="0" err="1"/>
              <a:t>Mashele</a:t>
            </a:r>
            <a:r>
              <a:rPr lang="en-US" sz="2000" dirty="0"/>
              <a:t>. PLOS ONE 2014; 9(4):| e95616.</a:t>
            </a:r>
          </a:p>
          <a:p>
            <a:pPr algn="r"/>
            <a:endParaRPr lang="en-US" sz="2000" dirty="0"/>
          </a:p>
        </p:txBody>
      </p:sp>
      <p:sp>
        <p:nvSpPr>
          <p:cNvPr id="3" name="TextBox 2"/>
          <p:cNvSpPr txBox="1"/>
          <p:nvPr/>
        </p:nvSpPr>
        <p:spPr>
          <a:xfrm>
            <a:off x="2905058" y="5616344"/>
            <a:ext cx="1390224" cy="461665"/>
          </a:xfrm>
          <a:prstGeom prst="rect">
            <a:avLst/>
          </a:prstGeom>
          <a:noFill/>
        </p:spPr>
        <p:txBody>
          <a:bodyPr wrap="none" rtlCol="0">
            <a:spAutoFit/>
          </a:bodyPr>
          <a:lstStyle/>
          <a:p>
            <a:r>
              <a:rPr lang="en-US" sz="2400" dirty="0" smtClean="0">
                <a:solidFill>
                  <a:srgbClr val="FF0000"/>
                </a:solidFill>
              </a:rPr>
              <a:t>GLYCINES</a:t>
            </a:r>
            <a:endParaRPr lang="en-US" sz="2400" dirty="0">
              <a:solidFill>
                <a:srgbClr val="FF0000"/>
              </a:solidFill>
            </a:endParaRPr>
          </a:p>
        </p:txBody>
      </p:sp>
    </p:spTree>
    <p:extLst>
      <p:ext uri="{BB962C8B-B14F-4D97-AF65-F5344CB8AC3E}">
        <p14:creationId xmlns:p14="http://schemas.microsoft.com/office/powerpoint/2010/main" val="1410059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normAutofit fontScale="90000"/>
          </a:bodyPr>
          <a:lstStyle/>
          <a:p>
            <a:r>
              <a:rPr lang="en-US" b="1" dirty="0" smtClean="0"/>
              <a:t>Glyphosate Disrupts </a:t>
            </a:r>
            <a:br>
              <a:rPr lang="en-US" b="1" dirty="0" smtClean="0"/>
            </a:br>
            <a:r>
              <a:rPr lang="en-US" b="1" dirty="0" smtClean="0"/>
              <a:t>Cytochrome P450 (CYP) Enzymes</a:t>
            </a:r>
            <a:r>
              <a:rPr lang="en-US" b="1" dirty="0" smtClean="0">
                <a:solidFill>
                  <a:srgbClr val="FF0000"/>
                </a:solidFill>
              </a:rPr>
              <a:t>*</a:t>
            </a:r>
            <a:endParaRPr lang="en-US" b="1" dirty="0">
              <a:solidFill>
                <a:srgbClr val="FF0000"/>
              </a:solidFill>
            </a:endParaRPr>
          </a:p>
        </p:txBody>
      </p:sp>
      <p:pic>
        <p:nvPicPr>
          <p:cNvPr id="4" name="Content Placeholder 3" descr="CYPs_glycine.png"/>
          <p:cNvPicPr>
            <a:picLocks noGrp="1" noChangeAspect="1"/>
          </p:cNvPicPr>
          <p:nvPr>
            <p:ph idx="1"/>
          </p:nvPr>
        </p:nvPicPr>
        <p:blipFill>
          <a:blip r:embed="rId3">
            <a:extLst>
              <a:ext uri="{28A0092B-C50C-407E-A947-70E740481C1C}">
                <a14:useLocalDpi xmlns:a14="http://schemas.microsoft.com/office/drawing/2010/main" val="0"/>
              </a:ext>
            </a:extLst>
          </a:blip>
          <a:srcRect l="-31415" r="-31415"/>
          <a:stretch>
            <a:fillRect/>
          </a:stretch>
        </p:blipFill>
        <p:spPr>
          <a:xfrm>
            <a:off x="2573866" y="1226609"/>
            <a:ext cx="8229600" cy="4525963"/>
          </a:xfrm>
        </p:spPr>
      </p:pic>
      <p:sp>
        <p:nvSpPr>
          <p:cNvPr id="5" name="Content Placeholder 2"/>
          <p:cNvSpPr txBox="1">
            <a:spLocks/>
          </p:cNvSpPr>
          <p:nvPr/>
        </p:nvSpPr>
        <p:spPr>
          <a:xfrm>
            <a:off x="101600" y="1434574"/>
            <a:ext cx="4097867" cy="47667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Glyphosate has been shown to severely suppress CYP enzymes in rat liver</a:t>
            </a:r>
          </a:p>
          <a:p>
            <a:r>
              <a:rPr lang="en-US" dirty="0" smtClean="0"/>
              <a:t>CYP enzymes have a unique FXX</a:t>
            </a:r>
            <a:r>
              <a:rPr lang="en-US" dirty="0" smtClean="0">
                <a:solidFill>
                  <a:srgbClr val="FF0000"/>
                </a:solidFill>
              </a:rPr>
              <a:t>G</a:t>
            </a:r>
            <a:r>
              <a:rPr lang="en-US" dirty="0" smtClean="0"/>
              <a:t>XRXCX</a:t>
            </a:r>
            <a:r>
              <a:rPr lang="en-US" dirty="0" smtClean="0">
                <a:solidFill>
                  <a:srgbClr val="FF0000"/>
                </a:solidFill>
              </a:rPr>
              <a:t>G</a:t>
            </a:r>
            <a:r>
              <a:rPr lang="en-US" dirty="0" smtClean="0"/>
              <a:t> motif with two and sometimes three critical glycine residues</a:t>
            </a:r>
            <a:r>
              <a:rPr lang="en-US" dirty="0" smtClean="0">
                <a:solidFill>
                  <a:srgbClr val="FF0000"/>
                </a:solidFill>
              </a:rPr>
              <a:t>**   </a:t>
            </a:r>
            <a:endParaRPr lang="en-US" dirty="0">
              <a:solidFill>
                <a:srgbClr val="FF0000"/>
              </a:solidFill>
            </a:endParaRPr>
          </a:p>
        </p:txBody>
      </p:sp>
      <p:grpSp>
        <p:nvGrpSpPr>
          <p:cNvPr id="16" name="Group 15"/>
          <p:cNvGrpSpPr/>
          <p:nvPr/>
        </p:nvGrpSpPr>
        <p:grpSpPr>
          <a:xfrm>
            <a:off x="4838700" y="5513387"/>
            <a:ext cx="3917950" cy="450850"/>
            <a:chOff x="4838700" y="5513387"/>
            <a:chExt cx="3917950" cy="450850"/>
          </a:xfrm>
        </p:grpSpPr>
        <p:cxnSp>
          <p:nvCxnSpPr>
            <p:cNvPr id="7" name="Straight Arrow Connector 6"/>
            <p:cNvCxnSpPr/>
            <p:nvPr/>
          </p:nvCxnSpPr>
          <p:spPr>
            <a:xfrm flipV="1">
              <a:off x="48387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800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023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929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21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956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470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7566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499533" y="6078009"/>
            <a:ext cx="6257117" cy="1015663"/>
          </a:xfrm>
          <a:prstGeom prst="rect">
            <a:avLst/>
          </a:prstGeom>
          <a:noFill/>
        </p:spPr>
        <p:txBody>
          <a:bodyPr wrap="none" rtlCol="0">
            <a:spAutoFit/>
          </a:bodyPr>
          <a:lstStyle/>
          <a:p>
            <a:pPr algn="r"/>
            <a:r>
              <a:rPr lang="en-US" sz="2000" dirty="0">
                <a:solidFill>
                  <a:srgbClr val="FF0000"/>
                </a:solidFill>
              </a:rPr>
              <a:t>*</a:t>
            </a:r>
            <a:r>
              <a:rPr lang="en-US" sz="2000" dirty="0"/>
              <a:t>A </a:t>
            </a:r>
            <a:r>
              <a:rPr lang="en-US" sz="2000" dirty="0" err="1"/>
              <a:t>Samsel</a:t>
            </a:r>
            <a:r>
              <a:rPr lang="en-US" sz="2000" dirty="0"/>
              <a:t> and S Seneff. Entropy 2013; 15: 1416-1463.</a:t>
            </a:r>
          </a:p>
          <a:p>
            <a:pPr algn="r"/>
            <a:r>
              <a:rPr lang="en-US" sz="2000" dirty="0">
                <a:solidFill>
                  <a:srgbClr val="FF0000"/>
                </a:solidFill>
              </a:rPr>
              <a:t>**</a:t>
            </a:r>
            <a:r>
              <a:rPr lang="en-US" sz="2000" dirty="0"/>
              <a:t>K Syed and SS </a:t>
            </a:r>
            <a:r>
              <a:rPr lang="en-US" sz="2000" dirty="0" err="1"/>
              <a:t>Mashele</a:t>
            </a:r>
            <a:r>
              <a:rPr lang="en-US" sz="2000" dirty="0"/>
              <a:t>. PLOS ONE 2014; 9(4):| e95616.</a:t>
            </a:r>
          </a:p>
          <a:p>
            <a:pPr algn="r"/>
            <a:endParaRPr lang="en-US" sz="2000" dirty="0"/>
          </a:p>
        </p:txBody>
      </p:sp>
      <p:sp>
        <p:nvSpPr>
          <p:cNvPr id="3" name="TextBox 2"/>
          <p:cNvSpPr txBox="1"/>
          <p:nvPr/>
        </p:nvSpPr>
        <p:spPr>
          <a:xfrm>
            <a:off x="2905058" y="5616344"/>
            <a:ext cx="1390224" cy="461665"/>
          </a:xfrm>
          <a:prstGeom prst="rect">
            <a:avLst/>
          </a:prstGeom>
          <a:noFill/>
        </p:spPr>
        <p:txBody>
          <a:bodyPr wrap="none" rtlCol="0">
            <a:spAutoFit/>
          </a:bodyPr>
          <a:lstStyle/>
          <a:p>
            <a:r>
              <a:rPr lang="en-US" sz="2400" dirty="0" smtClean="0">
                <a:solidFill>
                  <a:srgbClr val="FF0000"/>
                </a:solidFill>
              </a:rPr>
              <a:t>GLYCINES</a:t>
            </a:r>
            <a:endParaRPr lang="en-US" sz="2400" dirty="0">
              <a:solidFill>
                <a:srgbClr val="FF0000"/>
              </a:solidFill>
            </a:endParaRPr>
          </a:p>
        </p:txBody>
      </p:sp>
      <p:sp>
        <p:nvSpPr>
          <p:cNvPr id="17" name="Title 1"/>
          <p:cNvSpPr txBox="1">
            <a:spLocks/>
          </p:cNvSpPr>
          <p:nvPr/>
        </p:nvSpPr>
        <p:spPr>
          <a:xfrm>
            <a:off x="522926" y="1886841"/>
            <a:ext cx="7353082" cy="216430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CYP enzymes are needed to produce bile acids for digesting fats, to activate vitamin D and to detoxify many environmental toxicants</a:t>
            </a:r>
          </a:p>
        </p:txBody>
      </p:sp>
    </p:spTree>
    <p:extLst>
      <p:ext uri="{BB962C8B-B14F-4D97-AF65-F5344CB8AC3E}">
        <p14:creationId xmlns:p14="http://schemas.microsoft.com/office/powerpoint/2010/main" val="110263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4893" y="2309923"/>
            <a:ext cx="701428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the Gut</a:t>
            </a:r>
          </a:p>
        </p:txBody>
      </p:sp>
    </p:spTree>
    <p:extLst>
      <p:ext uri="{BB962C8B-B14F-4D97-AF65-F5344CB8AC3E}">
        <p14:creationId xmlns:p14="http://schemas.microsoft.com/office/powerpoint/2010/main" val="5108513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leakyGut.jpg"/>
          <p:cNvPicPr>
            <a:picLocks noChangeAspect="1"/>
          </p:cNvPicPr>
          <p:nvPr/>
        </p:nvPicPr>
        <p:blipFill>
          <a:blip r:embed="rId3">
            <a:extLst>
              <a:ext uri="{28A0092B-C50C-407E-A947-70E740481C1C}">
                <a14:useLocalDpi xmlns:a14="http://schemas.microsoft.com/office/drawing/2010/main" val="0"/>
              </a:ext>
            </a:extLst>
          </a:blip>
          <a:srcRect l="-24147" r="-24147"/>
          <a:stretch>
            <a:fillRect/>
          </a:stretch>
        </p:blipFill>
        <p:spPr>
          <a:xfrm>
            <a:off x="-232496" y="592667"/>
            <a:ext cx="9975968" cy="5486399"/>
          </a:xfrm>
          <a:prstGeom prst="rect">
            <a:avLst/>
          </a:prstGeom>
        </p:spPr>
      </p:pic>
    </p:spTree>
    <p:extLst>
      <p:ext uri="{BB962C8B-B14F-4D97-AF65-F5344CB8AC3E}">
        <p14:creationId xmlns:p14="http://schemas.microsoft.com/office/powerpoint/2010/main" val="28280213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Pathogen Overgrowth</a:t>
            </a:r>
            <a:endParaRPr lang="en-US" b="1" dirty="0"/>
          </a:p>
        </p:txBody>
      </p:sp>
      <p:sp>
        <p:nvSpPr>
          <p:cNvPr id="3" name="Content Placeholder 2"/>
          <p:cNvSpPr>
            <a:spLocks noGrp="1"/>
          </p:cNvSpPr>
          <p:nvPr>
            <p:ph idx="1"/>
          </p:nvPr>
        </p:nvSpPr>
        <p:spPr/>
        <p:txBody>
          <a:bodyPr/>
          <a:lstStyle/>
          <a:p>
            <a:r>
              <a:rPr lang="en-US" dirty="0" smtClean="0"/>
              <a:t>Glyphosate is an antimicrobial agent that preferentially kills beneficial microbes, allowing pathogens to flourish in the gut</a:t>
            </a:r>
            <a:r>
              <a:rPr lang="en-US" dirty="0" smtClean="0">
                <a:solidFill>
                  <a:srgbClr val="FF0000"/>
                </a:solidFill>
              </a:rPr>
              <a:t>*</a:t>
            </a:r>
          </a:p>
          <a:p>
            <a:r>
              <a:rPr lang="en-US" dirty="0" smtClean="0"/>
              <a:t>Immune cells invade the gut and release inflammatory cytokines </a:t>
            </a:r>
          </a:p>
          <a:p>
            <a:pPr lvl="1"/>
            <a:r>
              <a:rPr lang="en-US" dirty="0" smtClean="0"/>
              <a:t>This causes increased risk to inflammatory bowel diseases such as </a:t>
            </a:r>
            <a:r>
              <a:rPr lang="en-US" dirty="0" err="1" smtClean="0"/>
              <a:t>Crohn’s</a:t>
            </a:r>
            <a:r>
              <a:rPr lang="en-US" dirty="0" smtClean="0"/>
              <a:t> and ulcerative colitis</a:t>
            </a:r>
          </a:p>
        </p:txBody>
      </p:sp>
      <p:sp>
        <p:nvSpPr>
          <p:cNvPr id="4" name="TextBox 3"/>
          <p:cNvSpPr txBox="1"/>
          <p:nvPr/>
        </p:nvSpPr>
        <p:spPr>
          <a:xfrm>
            <a:off x="1833252" y="6178428"/>
            <a:ext cx="6547586" cy="461665"/>
          </a:xfrm>
          <a:prstGeom prst="rect">
            <a:avLst/>
          </a:prstGeom>
          <a:noFill/>
        </p:spPr>
        <p:txBody>
          <a:bodyPr wrap="none" rtlCol="0">
            <a:spAutoFit/>
          </a:bodyPr>
          <a:lstStyle/>
          <a:p>
            <a:r>
              <a:rPr lang="en-US" sz="2400" dirty="0">
                <a:solidFill>
                  <a:srgbClr val="FF0000"/>
                </a:solidFill>
              </a:rPr>
              <a:t>*</a:t>
            </a:r>
            <a:r>
              <a:rPr lang="en-US" sz="2400" dirty="0"/>
              <a:t> </a:t>
            </a:r>
            <a:r>
              <a:rPr lang="en-US" sz="2400" dirty="0" err="1"/>
              <a:t>Samsel</a:t>
            </a:r>
            <a:r>
              <a:rPr lang="en-US" sz="2400" dirty="0"/>
              <a:t> and Seneff. Entropy 2013; 15: 1416-1463.</a:t>
            </a:r>
          </a:p>
        </p:txBody>
      </p:sp>
    </p:spTree>
    <p:extLst>
      <p:ext uri="{BB962C8B-B14F-4D97-AF65-F5344CB8AC3E}">
        <p14:creationId xmlns:p14="http://schemas.microsoft.com/office/powerpoint/2010/main" val="21123352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1244544" y="3458865"/>
            <a:ext cx="1978426" cy="461665"/>
          </a:xfrm>
          <a:prstGeom prst="rect">
            <a:avLst/>
          </a:prstGeom>
          <a:solidFill>
            <a:srgbClr val="FFFFFF"/>
          </a:solidFill>
        </p:spPr>
        <p:txBody>
          <a:bodyPr wrap="none" rtlCol="0">
            <a:spAutoFit/>
          </a:bodyPr>
          <a:lstStyle/>
          <a:p>
            <a:r>
              <a:rPr lang="en-US" sz="2400" b="1" dirty="0" err="1" smtClean="0"/>
              <a:t>Bifidobacteria</a:t>
            </a:r>
            <a:endParaRPr lang="en-US" b="1" dirty="0"/>
          </a:p>
        </p:txBody>
      </p:sp>
      <p:sp>
        <p:nvSpPr>
          <p:cNvPr id="11" name="Freeform 10"/>
          <p:cNvSpPr/>
          <p:nvPr/>
        </p:nvSpPr>
        <p:spPr>
          <a:xfrm>
            <a:off x="2496443" y="4760652"/>
            <a:ext cx="464809" cy="716057"/>
          </a:xfrm>
          <a:custGeom>
            <a:avLst/>
            <a:gdLst>
              <a:gd name="connsiteX0" fmla="*/ 145157 w 464809"/>
              <a:gd name="connsiteY0" fmla="*/ 31481 h 716057"/>
              <a:gd name="connsiteX1" fmla="*/ 9690 w 464809"/>
              <a:gd name="connsiteY1" fmla="*/ 505615 h 716057"/>
              <a:gd name="connsiteX2" fmla="*/ 416090 w 464809"/>
              <a:gd name="connsiteY2" fmla="*/ 708815 h 716057"/>
              <a:gd name="connsiteX3" fmla="*/ 449957 w 464809"/>
              <a:gd name="connsiteY3" fmla="*/ 268548 h 716057"/>
              <a:gd name="connsiteX4" fmla="*/ 348357 w 464809"/>
              <a:gd name="connsiteY4" fmla="*/ 65348 h 716057"/>
              <a:gd name="connsiteX5" fmla="*/ 145157 w 464809"/>
              <a:gd name="connsiteY5" fmla="*/ 31481 h 7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09" h="716057">
                <a:moveTo>
                  <a:pt x="145157" y="31481"/>
                </a:moveTo>
                <a:cubicBezTo>
                  <a:pt x="88712" y="104859"/>
                  <a:pt x="-35466" y="392726"/>
                  <a:pt x="9690" y="505615"/>
                </a:cubicBezTo>
                <a:cubicBezTo>
                  <a:pt x="54845" y="618504"/>
                  <a:pt x="342712" y="748326"/>
                  <a:pt x="416090" y="708815"/>
                </a:cubicBezTo>
                <a:cubicBezTo>
                  <a:pt x="489468" y="669304"/>
                  <a:pt x="461246" y="375792"/>
                  <a:pt x="449957" y="268548"/>
                </a:cubicBezTo>
                <a:cubicBezTo>
                  <a:pt x="438668" y="161304"/>
                  <a:pt x="399157" y="99215"/>
                  <a:pt x="348357" y="65348"/>
                </a:cubicBezTo>
                <a:cubicBezTo>
                  <a:pt x="297557" y="31481"/>
                  <a:pt x="201602" y="-41897"/>
                  <a:pt x="145157" y="3148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p:nvPr/>
        </p:nvCxnSpPr>
        <p:spPr>
          <a:xfrm>
            <a:off x="2353733" y="3920530"/>
            <a:ext cx="372534" cy="10917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67865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Digestive Enzymes </a:t>
            </a:r>
            <a:endParaRPr lang="en-US" b="1" dirty="0"/>
          </a:p>
        </p:txBody>
      </p:sp>
      <p:sp>
        <p:nvSpPr>
          <p:cNvPr id="3" name="Content Placeholder 2"/>
          <p:cNvSpPr>
            <a:spLocks noGrp="1"/>
          </p:cNvSpPr>
          <p:nvPr>
            <p:ph idx="1"/>
          </p:nvPr>
        </p:nvSpPr>
        <p:spPr>
          <a:xfrm>
            <a:off x="247815" y="1600200"/>
            <a:ext cx="8438985" cy="4525963"/>
          </a:xfrm>
        </p:spPr>
        <p:txBody>
          <a:bodyPr>
            <a:normAutofit/>
          </a:bodyPr>
          <a:lstStyle/>
          <a:p>
            <a:r>
              <a:rPr lang="en-US" dirty="0" smtClean="0"/>
              <a:t>Glyphosate has been found as a contaminant in digestive enzymes trypsin, pepsin and lipase</a:t>
            </a:r>
            <a:r>
              <a:rPr lang="en-US" dirty="0" smtClean="0">
                <a:solidFill>
                  <a:srgbClr val="FF0000"/>
                </a:solidFill>
              </a:rPr>
              <a:t>*</a:t>
            </a:r>
          </a:p>
          <a:p>
            <a:r>
              <a:rPr lang="en-US" dirty="0" smtClean="0"/>
              <a:t>Trypsin impairment prevents proteins like gluten in wheat from being digested</a:t>
            </a:r>
          </a:p>
          <a:p>
            <a:r>
              <a:rPr lang="en-US" dirty="0" smtClean="0"/>
              <a:t>Undigested proteins induce release of </a:t>
            </a:r>
            <a:r>
              <a:rPr lang="en-US" dirty="0" err="1" smtClean="0"/>
              <a:t>zonulin</a:t>
            </a:r>
            <a:r>
              <a:rPr lang="en-US" dirty="0" smtClean="0"/>
              <a:t> which opens up gut barrier</a:t>
            </a:r>
            <a:r>
              <a:rPr lang="en-US" dirty="0" smtClean="0">
                <a:solidFill>
                  <a:srgbClr val="FF0000"/>
                </a:solidFill>
              </a:rPr>
              <a:t>**</a:t>
            </a:r>
          </a:p>
          <a:p>
            <a:r>
              <a:rPr lang="en-US" dirty="0" err="1" smtClean="0"/>
              <a:t>Zonulin</a:t>
            </a:r>
            <a:r>
              <a:rPr lang="en-US" dirty="0" smtClean="0"/>
              <a:t> lingers because trypsin is defective</a:t>
            </a:r>
            <a:endParaRPr lang="en-US" dirty="0"/>
          </a:p>
        </p:txBody>
      </p:sp>
      <p:sp>
        <p:nvSpPr>
          <p:cNvPr id="4" name="TextBox 3"/>
          <p:cNvSpPr txBox="1"/>
          <p:nvPr/>
        </p:nvSpPr>
        <p:spPr>
          <a:xfrm>
            <a:off x="2106797" y="5828303"/>
            <a:ext cx="7037203" cy="830997"/>
          </a:xfrm>
          <a:prstGeom prst="rect">
            <a:avLst/>
          </a:prstGeom>
          <a:noFill/>
        </p:spPr>
        <p:txBody>
          <a:bodyPr wrap="none" rtlCol="0">
            <a:spAutoFit/>
          </a:bodyPr>
          <a:lstStyle/>
          <a:p>
            <a:r>
              <a:rPr lang="en-US" sz="2400" dirty="0">
                <a:solidFill>
                  <a:srgbClr val="FF0000"/>
                </a:solidFill>
              </a:rPr>
              <a:t>*</a:t>
            </a:r>
            <a:r>
              <a:rPr lang="en-US" sz="2400" dirty="0"/>
              <a:t>A </a:t>
            </a:r>
            <a:r>
              <a:rPr lang="en-US" sz="2400" dirty="0" err="1"/>
              <a:t>Samsel</a:t>
            </a:r>
            <a:r>
              <a:rPr lang="en-US" sz="2400" dirty="0"/>
              <a:t> and S Seneff. J </a:t>
            </a:r>
            <a:r>
              <a:rPr lang="en-US" sz="2400" dirty="0" err="1"/>
              <a:t>Biol</a:t>
            </a:r>
            <a:r>
              <a:rPr lang="en-US" sz="2400" dirty="0"/>
              <a:t> </a:t>
            </a:r>
            <a:r>
              <a:rPr lang="en-US" sz="2400" dirty="0" err="1"/>
              <a:t>Phys</a:t>
            </a:r>
            <a:r>
              <a:rPr lang="en-US" sz="2400" dirty="0"/>
              <a:t> </a:t>
            </a:r>
            <a:r>
              <a:rPr lang="en-US" sz="2400" dirty="0" err="1"/>
              <a:t>Chem</a:t>
            </a:r>
            <a:r>
              <a:rPr lang="en-US" sz="2400" dirty="0"/>
              <a:t> 2017;17:8-</a:t>
            </a:r>
            <a:r>
              <a:rPr lang="en-US" sz="2400" dirty="0" smtClean="0"/>
              <a:t>32</a:t>
            </a:r>
          </a:p>
          <a:p>
            <a:r>
              <a:rPr lang="en-US" sz="2400" dirty="0">
                <a:solidFill>
                  <a:srgbClr val="FF0000"/>
                </a:solidFill>
              </a:rPr>
              <a:t>** </a:t>
            </a:r>
            <a:r>
              <a:rPr lang="en-US" sz="2400" dirty="0"/>
              <a:t>JJ </a:t>
            </a:r>
            <a:r>
              <a:rPr lang="en-US" sz="2400" dirty="0" err="1"/>
              <a:t>Gildea</a:t>
            </a:r>
            <a:r>
              <a:rPr lang="en-US" sz="2400" dirty="0"/>
              <a:t> et al. J </a:t>
            </a:r>
            <a:r>
              <a:rPr lang="en-US" sz="2400" dirty="0" err="1"/>
              <a:t>Clin</a:t>
            </a:r>
            <a:r>
              <a:rPr lang="en-US" sz="2400" dirty="0"/>
              <a:t> </a:t>
            </a:r>
            <a:r>
              <a:rPr lang="en-US" sz="2400" dirty="0" err="1"/>
              <a:t>Nutr</a:t>
            </a:r>
            <a:r>
              <a:rPr lang="en-US" sz="2400" dirty="0"/>
              <a:t> Diet. 2017, 3:1.</a:t>
            </a:r>
          </a:p>
        </p:txBody>
      </p:sp>
    </p:spTree>
    <p:extLst>
      <p:ext uri="{BB962C8B-B14F-4D97-AF65-F5344CB8AC3E}">
        <p14:creationId xmlns:p14="http://schemas.microsoft.com/office/powerpoint/2010/main" val="41461816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Trypsin, Pepsin and Lipase are all contaminated with glyphosate</a:t>
            </a:r>
            <a:r>
              <a:rPr lang="en-US" b="1" dirty="0" smtClean="0">
                <a:solidFill>
                  <a:srgbClr val="FF0000"/>
                </a:solidFill>
              </a:rPr>
              <a:t>*</a:t>
            </a:r>
            <a:endParaRPr lang="en-US" b="1" dirty="0">
              <a:solidFill>
                <a:srgbClr val="FF0000"/>
              </a:solidFill>
            </a:endParaRPr>
          </a:p>
        </p:txBody>
      </p:sp>
      <p:pic>
        <p:nvPicPr>
          <p:cNvPr id="4" name="Content Placeholder 3" descr="digestive_enzymes.png"/>
          <p:cNvPicPr>
            <a:picLocks noGrp="1" noChangeAspect="1"/>
          </p:cNvPicPr>
          <p:nvPr>
            <p:ph idx="1"/>
          </p:nvPr>
        </p:nvPicPr>
        <p:blipFill>
          <a:blip r:embed="rId2">
            <a:extLst>
              <a:ext uri="{28A0092B-C50C-407E-A947-70E740481C1C}">
                <a14:useLocalDpi xmlns:a14="http://schemas.microsoft.com/office/drawing/2010/main" val="0"/>
              </a:ext>
            </a:extLst>
          </a:blip>
          <a:srcRect l="-41604" r="-41604"/>
          <a:stretch>
            <a:fillRect/>
          </a:stretch>
        </p:blipFill>
        <p:spPr>
          <a:xfrm>
            <a:off x="4690532" y="2294469"/>
            <a:ext cx="5520267" cy="3035934"/>
          </a:xfrm>
        </p:spPr>
      </p:pic>
      <p:sp>
        <p:nvSpPr>
          <p:cNvPr id="5" name="TextBox 4"/>
          <p:cNvSpPr txBox="1"/>
          <p:nvPr/>
        </p:nvSpPr>
        <p:spPr>
          <a:xfrm>
            <a:off x="338667" y="6350000"/>
            <a:ext cx="8674069"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2017;17: 8-32</a:t>
            </a:r>
          </a:p>
        </p:txBody>
      </p:sp>
      <p:graphicFrame>
        <p:nvGraphicFramePr>
          <p:cNvPr id="3" name="Table 2"/>
          <p:cNvGraphicFramePr>
            <a:graphicFrameLocks noGrp="1"/>
          </p:cNvGraphicFramePr>
          <p:nvPr>
            <p:extLst>
              <p:ext uri="{D42A27DB-BD31-4B8C-83A1-F6EECF244321}">
                <p14:modId xmlns:p14="http://schemas.microsoft.com/office/powerpoint/2010/main" val="698225056"/>
              </p:ext>
            </p:extLst>
          </p:nvPr>
        </p:nvGraphicFramePr>
        <p:xfrm>
          <a:off x="338667" y="2043642"/>
          <a:ext cx="4910672" cy="3108960"/>
        </p:xfrm>
        <a:graphic>
          <a:graphicData uri="http://schemas.openxmlformats.org/drawingml/2006/table">
            <a:tbl>
              <a:tblPr firstRow="1" bandRow="1">
                <a:tableStyleId>{5C22544A-7EE6-4342-B048-85BDC9FD1C3A}</a:tableStyleId>
              </a:tblPr>
              <a:tblGrid>
                <a:gridCol w="3031066"/>
                <a:gridCol w="1879606"/>
              </a:tblGrid>
              <a:tr h="0">
                <a:tc>
                  <a:txBody>
                    <a:bodyPr/>
                    <a:lstStyle/>
                    <a:p>
                      <a:r>
                        <a:rPr lang="en-US" sz="2400" dirty="0" smtClean="0"/>
                        <a:t>Enzyme</a:t>
                      </a:r>
                      <a:endParaRPr lang="en-US" sz="2400" dirty="0"/>
                    </a:p>
                  </a:txBody>
                  <a:tcPr/>
                </a:tc>
                <a:tc>
                  <a:txBody>
                    <a:bodyPr/>
                    <a:lstStyle/>
                    <a:p>
                      <a:pPr algn="r"/>
                      <a:r>
                        <a:rPr lang="en-US" sz="2400" dirty="0" smtClean="0"/>
                        <a:t>Glyphosate (PPB)</a:t>
                      </a:r>
                      <a:endParaRPr lang="en-US" sz="2400" dirty="0"/>
                    </a:p>
                  </a:txBody>
                  <a:tcPr/>
                </a:tc>
              </a:tr>
              <a:tr h="370840">
                <a:tc>
                  <a:txBody>
                    <a:bodyPr/>
                    <a:lstStyle/>
                    <a:p>
                      <a:r>
                        <a:rPr lang="en-US" sz="2400" dirty="0" smtClean="0"/>
                        <a:t>Pepsin (ELISA)</a:t>
                      </a:r>
                      <a:endParaRPr lang="en-US" sz="2400" dirty="0"/>
                    </a:p>
                  </a:txBody>
                  <a:tcPr/>
                </a:tc>
                <a:tc>
                  <a:txBody>
                    <a:bodyPr/>
                    <a:lstStyle/>
                    <a:p>
                      <a:pPr algn="r"/>
                      <a:r>
                        <a:rPr lang="en-US" sz="2400" dirty="0" smtClean="0"/>
                        <a:t>&lt;40</a:t>
                      </a:r>
                      <a:endParaRPr lang="en-US" sz="2400" dirty="0"/>
                    </a:p>
                  </a:txBody>
                  <a:tcPr/>
                </a:tc>
              </a:tr>
              <a:tr h="370840">
                <a:tc>
                  <a:txBody>
                    <a:bodyPr/>
                    <a:lstStyle/>
                    <a:p>
                      <a:r>
                        <a:rPr lang="en-US" sz="2400" dirty="0" smtClean="0"/>
                        <a:t>Pepsin (GC-MS)</a:t>
                      </a:r>
                      <a:endParaRPr lang="en-US" sz="2400" dirty="0"/>
                    </a:p>
                  </a:txBody>
                  <a:tcPr/>
                </a:tc>
                <a:tc>
                  <a:txBody>
                    <a:bodyPr/>
                    <a:lstStyle/>
                    <a:p>
                      <a:pPr algn="r"/>
                      <a:r>
                        <a:rPr lang="en-US" sz="2400" dirty="0" smtClean="0"/>
                        <a:t>430</a:t>
                      </a:r>
                      <a:endParaRPr lang="en-US" sz="2400" dirty="0"/>
                    </a:p>
                  </a:txBody>
                  <a:tcPr/>
                </a:tc>
              </a:tr>
              <a:tr h="370840">
                <a:tc>
                  <a:txBody>
                    <a:bodyPr/>
                    <a:lstStyle/>
                    <a:p>
                      <a:r>
                        <a:rPr lang="en-US" sz="2400" dirty="0" smtClean="0"/>
                        <a:t>Pepsin</a:t>
                      </a:r>
                      <a:r>
                        <a:rPr lang="en-US" sz="2400" baseline="0" dirty="0" smtClean="0"/>
                        <a:t> (HPLC-MSMS)</a:t>
                      </a:r>
                      <a:endParaRPr lang="en-US" sz="2400" dirty="0"/>
                    </a:p>
                  </a:txBody>
                  <a:tcPr/>
                </a:tc>
                <a:tc>
                  <a:txBody>
                    <a:bodyPr/>
                    <a:lstStyle/>
                    <a:p>
                      <a:pPr algn="r"/>
                      <a:r>
                        <a:rPr lang="en-US" sz="2400" dirty="0" smtClean="0"/>
                        <a:t>290</a:t>
                      </a:r>
                      <a:endParaRPr lang="en-US" sz="2400" dirty="0"/>
                    </a:p>
                  </a:txBody>
                  <a:tcPr/>
                </a:tc>
              </a:tr>
              <a:tr h="370840">
                <a:tc>
                  <a:txBody>
                    <a:bodyPr/>
                    <a:lstStyle/>
                    <a:p>
                      <a:r>
                        <a:rPr lang="en-US" sz="2400" dirty="0" smtClean="0"/>
                        <a:t>Trypsin (ELISA)</a:t>
                      </a:r>
                      <a:endParaRPr lang="en-US" sz="2400" dirty="0"/>
                    </a:p>
                  </a:txBody>
                  <a:tcPr/>
                </a:tc>
                <a:tc>
                  <a:txBody>
                    <a:bodyPr/>
                    <a:lstStyle/>
                    <a:p>
                      <a:pPr algn="r"/>
                      <a:r>
                        <a:rPr lang="en-US" sz="2400" dirty="0" smtClean="0"/>
                        <a:t>62</a:t>
                      </a:r>
                      <a:endParaRPr lang="en-US" sz="2400" dirty="0"/>
                    </a:p>
                  </a:txBody>
                  <a:tcPr/>
                </a:tc>
              </a:tr>
              <a:tr h="370840">
                <a:tc>
                  <a:txBody>
                    <a:bodyPr/>
                    <a:lstStyle/>
                    <a:p>
                      <a:r>
                        <a:rPr lang="en-US" sz="2400" dirty="0" smtClean="0"/>
                        <a:t>Lipase</a:t>
                      </a:r>
                      <a:r>
                        <a:rPr lang="en-US" sz="2400" baseline="0" dirty="0" smtClean="0"/>
                        <a:t> (ELISA)</a:t>
                      </a:r>
                      <a:endParaRPr lang="en-US" sz="2400" dirty="0"/>
                    </a:p>
                  </a:txBody>
                  <a:tcPr/>
                </a:tc>
                <a:tc>
                  <a:txBody>
                    <a:bodyPr/>
                    <a:lstStyle/>
                    <a:p>
                      <a:pPr algn="r"/>
                      <a:r>
                        <a:rPr lang="en-US" sz="2400" dirty="0" smtClean="0"/>
                        <a:t>24</a:t>
                      </a:r>
                      <a:endParaRPr lang="en-US" sz="2400" dirty="0"/>
                    </a:p>
                  </a:txBody>
                  <a:tcPr/>
                </a:tc>
              </a:tr>
            </a:tbl>
          </a:graphicData>
        </a:graphic>
      </p:graphicFrame>
    </p:spTree>
    <p:extLst>
      <p:ext uri="{BB962C8B-B14F-4D97-AF65-F5344CB8AC3E}">
        <p14:creationId xmlns:p14="http://schemas.microsoft.com/office/powerpoint/2010/main" val="15146223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Trypsin, Pepsin and Lipase are all contaminated with glyphosate</a:t>
            </a:r>
            <a:r>
              <a:rPr lang="en-US" b="1" dirty="0" smtClean="0">
                <a:solidFill>
                  <a:srgbClr val="FF0000"/>
                </a:solidFill>
              </a:rPr>
              <a:t>*</a:t>
            </a:r>
            <a:endParaRPr lang="en-US" b="1" dirty="0">
              <a:solidFill>
                <a:srgbClr val="FF0000"/>
              </a:solidFill>
            </a:endParaRPr>
          </a:p>
        </p:txBody>
      </p:sp>
      <p:pic>
        <p:nvPicPr>
          <p:cNvPr id="4" name="Content Placeholder 3" descr="digestive_enzymes.png"/>
          <p:cNvPicPr>
            <a:picLocks noGrp="1" noChangeAspect="1"/>
          </p:cNvPicPr>
          <p:nvPr>
            <p:ph idx="1"/>
          </p:nvPr>
        </p:nvPicPr>
        <p:blipFill>
          <a:blip r:embed="rId2">
            <a:extLst>
              <a:ext uri="{28A0092B-C50C-407E-A947-70E740481C1C}">
                <a14:useLocalDpi xmlns:a14="http://schemas.microsoft.com/office/drawing/2010/main" val="0"/>
              </a:ext>
            </a:extLst>
          </a:blip>
          <a:srcRect l="-41604" r="-41604"/>
          <a:stretch>
            <a:fillRect/>
          </a:stretch>
        </p:blipFill>
        <p:spPr>
          <a:xfrm>
            <a:off x="4690532" y="2294469"/>
            <a:ext cx="5520267" cy="3035934"/>
          </a:xfrm>
        </p:spPr>
      </p:pic>
      <p:sp>
        <p:nvSpPr>
          <p:cNvPr id="5" name="TextBox 4"/>
          <p:cNvSpPr txBox="1"/>
          <p:nvPr/>
        </p:nvSpPr>
        <p:spPr>
          <a:xfrm>
            <a:off x="338667" y="6350000"/>
            <a:ext cx="8674069"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2017;17: 8-32</a:t>
            </a:r>
          </a:p>
        </p:txBody>
      </p:sp>
      <p:graphicFrame>
        <p:nvGraphicFramePr>
          <p:cNvPr id="3" name="Table 2"/>
          <p:cNvGraphicFramePr>
            <a:graphicFrameLocks noGrp="1"/>
          </p:cNvGraphicFramePr>
          <p:nvPr>
            <p:extLst>
              <p:ext uri="{D42A27DB-BD31-4B8C-83A1-F6EECF244321}">
                <p14:modId xmlns:p14="http://schemas.microsoft.com/office/powerpoint/2010/main" val="4231281512"/>
              </p:ext>
            </p:extLst>
          </p:nvPr>
        </p:nvGraphicFramePr>
        <p:xfrm>
          <a:off x="338667" y="2043642"/>
          <a:ext cx="4910672" cy="3108960"/>
        </p:xfrm>
        <a:graphic>
          <a:graphicData uri="http://schemas.openxmlformats.org/drawingml/2006/table">
            <a:tbl>
              <a:tblPr firstRow="1" bandRow="1">
                <a:tableStyleId>{5C22544A-7EE6-4342-B048-85BDC9FD1C3A}</a:tableStyleId>
              </a:tblPr>
              <a:tblGrid>
                <a:gridCol w="3031066"/>
                <a:gridCol w="1879606"/>
              </a:tblGrid>
              <a:tr h="0">
                <a:tc>
                  <a:txBody>
                    <a:bodyPr/>
                    <a:lstStyle/>
                    <a:p>
                      <a:r>
                        <a:rPr lang="en-US" sz="2400" dirty="0" smtClean="0"/>
                        <a:t>Enzyme</a:t>
                      </a:r>
                      <a:endParaRPr lang="en-US" sz="2400" dirty="0"/>
                    </a:p>
                  </a:txBody>
                  <a:tcPr/>
                </a:tc>
                <a:tc>
                  <a:txBody>
                    <a:bodyPr/>
                    <a:lstStyle/>
                    <a:p>
                      <a:pPr algn="r"/>
                      <a:r>
                        <a:rPr lang="en-US" sz="2400" dirty="0" smtClean="0"/>
                        <a:t>Glyphosate (PPB)</a:t>
                      </a:r>
                      <a:endParaRPr lang="en-US" sz="2400" dirty="0"/>
                    </a:p>
                  </a:txBody>
                  <a:tcPr/>
                </a:tc>
              </a:tr>
              <a:tr h="370840">
                <a:tc>
                  <a:txBody>
                    <a:bodyPr/>
                    <a:lstStyle/>
                    <a:p>
                      <a:r>
                        <a:rPr lang="en-US" sz="2400" dirty="0" smtClean="0"/>
                        <a:t>Pepsin (ELISA)</a:t>
                      </a:r>
                      <a:endParaRPr lang="en-US" sz="2400" dirty="0"/>
                    </a:p>
                  </a:txBody>
                  <a:tcPr/>
                </a:tc>
                <a:tc>
                  <a:txBody>
                    <a:bodyPr/>
                    <a:lstStyle/>
                    <a:p>
                      <a:pPr algn="r"/>
                      <a:r>
                        <a:rPr lang="en-US" sz="2400" dirty="0" smtClean="0"/>
                        <a:t>&lt;40</a:t>
                      </a:r>
                      <a:endParaRPr lang="en-US" sz="2400" dirty="0"/>
                    </a:p>
                  </a:txBody>
                  <a:tcPr/>
                </a:tc>
              </a:tr>
              <a:tr h="370840">
                <a:tc>
                  <a:txBody>
                    <a:bodyPr/>
                    <a:lstStyle/>
                    <a:p>
                      <a:r>
                        <a:rPr lang="en-US" sz="2400" dirty="0" smtClean="0"/>
                        <a:t>Pepsin (GC-MS)</a:t>
                      </a:r>
                      <a:endParaRPr lang="en-US" sz="2400" dirty="0"/>
                    </a:p>
                  </a:txBody>
                  <a:tcPr/>
                </a:tc>
                <a:tc>
                  <a:txBody>
                    <a:bodyPr/>
                    <a:lstStyle/>
                    <a:p>
                      <a:pPr algn="r"/>
                      <a:r>
                        <a:rPr lang="en-US" sz="2400" dirty="0" smtClean="0"/>
                        <a:t>430</a:t>
                      </a:r>
                      <a:endParaRPr lang="en-US" sz="2400" dirty="0"/>
                    </a:p>
                  </a:txBody>
                  <a:tcPr/>
                </a:tc>
              </a:tr>
              <a:tr h="370840">
                <a:tc>
                  <a:txBody>
                    <a:bodyPr/>
                    <a:lstStyle/>
                    <a:p>
                      <a:r>
                        <a:rPr lang="en-US" sz="2400" dirty="0" smtClean="0"/>
                        <a:t>Pepsin</a:t>
                      </a:r>
                      <a:r>
                        <a:rPr lang="en-US" sz="2400" baseline="0" dirty="0" smtClean="0"/>
                        <a:t> (HPLC-MSMS)</a:t>
                      </a:r>
                      <a:endParaRPr lang="en-US" sz="2400" dirty="0"/>
                    </a:p>
                  </a:txBody>
                  <a:tcPr/>
                </a:tc>
                <a:tc>
                  <a:txBody>
                    <a:bodyPr/>
                    <a:lstStyle/>
                    <a:p>
                      <a:pPr algn="r"/>
                      <a:r>
                        <a:rPr lang="en-US" sz="2400" dirty="0" smtClean="0"/>
                        <a:t>290</a:t>
                      </a:r>
                      <a:endParaRPr lang="en-US" sz="2400" dirty="0"/>
                    </a:p>
                  </a:txBody>
                  <a:tcPr/>
                </a:tc>
              </a:tr>
              <a:tr h="370840">
                <a:tc>
                  <a:txBody>
                    <a:bodyPr/>
                    <a:lstStyle/>
                    <a:p>
                      <a:r>
                        <a:rPr lang="en-US" sz="2400" dirty="0" smtClean="0"/>
                        <a:t>Trypsin (ELISA)</a:t>
                      </a:r>
                      <a:endParaRPr lang="en-US" sz="2400" dirty="0"/>
                    </a:p>
                  </a:txBody>
                  <a:tcPr/>
                </a:tc>
                <a:tc>
                  <a:txBody>
                    <a:bodyPr/>
                    <a:lstStyle/>
                    <a:p>
                      <a:pPr algn="r"/>
                      <a:r>
                        <a:rPr lang="en-US" sz="2400" dirty="0" smtClean="0"/>
                        <a:t>62</a:t>
                      </a:r>
                      <a:endParaRPr lang="en-US" sz="2400" dirty="0"/>
                    </a:p>
                  </a:txBody>
                  <a:tcPr/>
                </a:tc>
              </a:tr>
              <a:tr h="370840">
                <a:tc>
                  <a:txBody>
                    <a:bodyPr/>
                    <a:lstStyle/>
                    <a:p>
                      <a:r>
                        <a:rPr lang="en-US" sz="2400" dirty="0" smtClean="0"/>
                        <a:t>Lipase</a:t>
                      </a:r>
                      <a:r>
                        <a:rPr lang="en-US" sz="2400" baseline="0" dirty="0" smtClean="0"/>
                        <a:t> (ELISA)</a:t>
                      </a:r>
                      <a:endParaRPr lang="en-US" sz="2400" dirty="0"/>
                    </a:p>
                  </a:txBody>
                  <a:tcPr/>
                </a:tc>
                <a:tc>
                  <a:txBody>
                    <a:bodyPr/>
                    <a:lstStyle/>
                    <a:p>
                      <a:pPr algn="r"/>
                      <a:r>
                        <a:rPr lang="en-US" sz="2400" dirty="0" smtClean="0"/>
                        <a:t>24</a:t>
                      </a:r>
                      <a:endParaRPr lang="en-US" sz="2400" dirty="0"/>
                    </a:p>
                  </a:txBody>
                  <a:tcPr/>
                </a:tc>
              </a:tr>
            </a:tbl>
          </a:graphicData>
        </a:graphic>
      </p:graphicFrame>
      <p:sp>
        <p:nvSpPr>
          <p:cNvPr id="6" name="Content Placeholder 2"/>
          <p:cNvSpPr txBox="1">
            <a:spLocks/>
          </p:cNvSpPr>
          <p:nvPr/>
        </p:nvSpPr>
        <p:spPr>
          <a:xfrm>
            <a:off x="575734" y="1889462"/>
            <a:ext cx="8111066" cy="4031872"/>
          </a:xfrm>
          <a:prstGeom prst="rect">
            <a:avLst/>
          </a:prstGeom>
          <a:solidFill>
            <a:srgbClr val="FFFA92"/>
          </a:solidFill>
          <a:ln>
            <a:solidFill>
              <a:schemeClr val="tx1"/>
            </a:solid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Trypsin’s activation domain contains </a:t>
            </a:r>
            <a:r>
              <a:rPr lang="en-US" dirty="0" smtClean="0"/>
              <a:t>four </a:t>
            </a:r>
            <a:r>
              <a:rPr lang="en-US" dirty="0"/>
              <a:t>crucial glycine rich subdomains</a:t>
            </a:r>
            <a:r>
              <a:rPr lang="en-US" dirty="0" smtClean="0"/>
              <a:t>:</a:t>
            </a:r>
            <a:r>
              <a:rPr lang="en-US" dirty="0" smtClean="0">
                <a:solidFill>
                  <a:srgbClr val="FF0000"/>
                </a:solidFill>
              </a:rPr>
              <a:t>* </a:t>
            </a:r>
          </a:p>
          <a:p>
            <a:pPr marL="0" indent="0" algn="ctr">
              <a:buNone/>
            </a:pPr>
            <a:r>
              <a:rPr lang="en-US" dirty="0" smtClean="0"/>
              <a:t>N</a:t>
            </a:r>
            <a:r>
              <a:rPr lang="en-US" dirty="0"/>
              <a:t>-terminus to </a:t>
            </a:r>
            <a:r>
              <a:rPr lang="en-US" dirty="0" err="1"/>
              <a:t>Gly</a:t>
            </a:r>
            <a:r>
              <a:rPr lang="en-US" dirty="0"/>
              <a:t> </a:t>
            </a:r>
            <a:r>
              <a:rPr lang="en-US" dirty="0" smtClean="0"/>
              <a:t>19</a:t>
            </a:r>
          </a:p>
          <a:p>
            <a:pPr marL="0" indent="0" algn="ctr">
              <a:buNone/>
            </a:pPr>
            <a:r>
              <a:rPr lang="en-US" dirty="0" smtClean="0"/>
              <a:t> </a:t>
            </a:r>
            <a:r>
              <a:rPr lang="en-US" dirty="0" err="1"/>
              <a:t>Gly</a:t>
            </a:r>
            <a:r>
              <a:rPr lang="en-US" dirty="0"/>
              <a:t> 142 to Pro </a:t>
            </a:r>
            <a:r>
              <a:rPr lang="en-US" dirty="0" smtClean="0"/>
              <a:t>152</a:t>
            </a:r>
          </a:p>
          <a:p>
            <a:pPr marL="0" indent="0" algn="ctr">
              <a:buNone/>
            </a:pPr>
            <a:r>
              <a:rPr lang="en-US" dirty="0" smtClean="0"/>
              <a:t> </a:t>
            </a:r>
            <a:r>
              <a:rPr lang="en-US" dirty="0" err="1"/>
              <a:t>Gly</a:t>
            </a:r>
            <a:r>
              <a:rPr lang="en-US" dirty="0"/>
              <a:t> 184 to </a:t>
            </a:r>
            <a:r>
              <a:rPr lang="en-US" dirty="0" err="1"/>
              <a:t>Gly</a:t>
            </a:r>
            <a:r>
              <a:rPr lang="en-US" dirty="0"/>
              <a:t> </a:t>
            </a:r>
            <a:r>
              <a:rPr lang="en-US" dirty="0" smtClean="0"/>
              <a:t>193</a:t>
            </a:r>
          </a:p>
          <a:p>
            <a:pPr marL="0" indent="0" algn="ctr">
              <a:buNone/>
            </a:pPr>
            <a:r>
              <a:rPr lang="en-US" dirty="0" smtClean="0"/>
              <a:t> </a:t>
            </a:r>
            <a:r>
              <a:rPr lang="en-US" dirty="0" err="1" smtClean="0"/>
              <a:t>Gly</a:t>
            </a:r>
            <a:r>
              <a:rPr lang="en-US" dirty="0" smtClean="0"/>
              <a:t> 216 to </a:t>
            </a:r>
            <a:r>
              <a:rPr lang="en-US" dirty="0" err="1" smtClean="0"/>
              <a:t>Asn</a:t>
            </a:r>
            <a:r>
              <a:rPr lang="en-US" dirty="0" smtClean="0"/>
              <a:t> 223</a:t>
            </a:r>
          </a:p>
          <a:p>
            <a:pPr marL="0" indent="0" algn="ctr">
              <a:buNone/>
            </a:pPr>
            <a:endParaRPr lang="en-US" dirty="0">
              <a:solidFill>
                <a:srgbClr val="FF0000"/>
              </a:solidFill>
            </a:endParaRPr>
          </a:p>
        </p:txBody>
      </p:sp>
    </p:spTree>
    <p:extLst>
      <p:ext uri="{BB962C8B-B14F-4D97-AF65-F5344CB8AC3E}">
        <p14:creationId xmlns:p14="http://schemas.microsoft.com/office/powerpoint/2010/main" val="21043578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a:bodyPr>
          <a:lstStyle/>
          <a:p>
            <a:r>
              <a:rPr lang="en-US" dirty="0" smtClean="0"/>
              <a:t>Brief Introduction to Glyphosate</a:t>
            </a:r>
          </a:p>
          <a:p>
            <a:r>
              <a:rPr lang="en-US" dirty="0" smtClean="0"/>
              <a:t>Glyphosate and the Gut</a:t>
            </a:r>
          </a:p>
          <a:p>
            <a:r>
              <a:rPr lang="en-US" dirty="0" smtClean="0"/>
              <a:t>Mouse Models of Autism</a:t>
            </a:r>
          </a:p>
          <a:p>
            <a:r>
              <a:rPr lang="en-US" dirty="0" smtClean="0"/>
              <a:t>Vaccine Toxicants and Autoimmune Disease</a:t>
            </a:r>
          </a:p>
          <a:p>
            <a:r>
              <a:rPr lang="en-US" dirty="0" smtClean="0"/>
              <a:t>Aluminum in Vaccines</a:t>
            </a:r>
            <a:endParaRPr lang="en-US" dirty="0"/>
          </a:p>
          <a:p>
            <a:r>
              <a:rPr lang="en-US" dirty="0" smtClean="0"/>
              <a:t>Glyphosate IN MMR?</a:t>
            </a:r>
          </a:p>
          <a:p>
            <a:r>
              <a:rPr lang="en-US" dirty="0" smtClean="0"/>
              <a:t>Summary</a:t>
            </a:r>
          </a:p>
        </p:txBody>
      </p:sp>
    </p:spTree>
    <p:extLst>
      <p:ext uri="{BB962C8B-B14F-4D97-AF65-F5344CB8AC3E}">
        <p14:creationId xmlns:p14="http://schemas.microsoft.com/office/powerpoint/2010/main" val="15353928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081" y="142356"/>
            <a:ext cx="8229600" cy="1143000"/>
          </a:xfrm>
        </p:spPr>
        <p:txBody>
          <a:bodyPr>
            <a:normAutofit fontScale="90000"/>
          </a:bodyPr>
          <a:lstStyle/>
          <a:p>
            <a:pPr defTabSz="120650"/>
            <a:r>
              <a:rPr lang="en-US" b="1" dirty="0" smtClean="0"/>
              <a:t>A</a:t>
            </a:r>
            <a:r>
              <a:rPr lang="en-US" dirty="0" smtClean="0"/>
              <a:t> </a:t>
            </a:r>
            <a:r>
              <a:rPr lang="en-US" b="1" dirty="0" smtClean="0"/>
              <a:t>Scenario</a:t>
            </a:r>
            <a:br>
              <a:rPr lang="en-US" b="1" dirty="0" smtClean="0"/>
            </a:br>
            <a:r>
              <a:rPr lang="en-US" b="1" dirty="0" smtClean="0"/>
              <a:t>for Gluten Intolerance</a:t>
            </a:r>
            <a:endParaRPr lang="en-US" b="1" dirty="0"/>
          </a:p>
        </p:txBody>
      </p:sp>
      <p:pic>
        <p:nvPicPr>
          <p:cNvPr id="5" name="Picture 4" descr="Gut-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8" y="1285356"/>
            <a:ext cx="9144000" cy="4380776"/>
          </a:xfrm>
          <a:prstGeom prst="rect">
            <a:avLst/>
          </a:prstGeom>
        </p:spPr>
      </p:pic>
      <p:sp>
        <p:nvSpPr>
          <p:cNvPr id="14" name="TextBox 13"/>
          <p:cNvSpPr txBox="1"/>
          <p:nvPr/>
        </p:nvSpPr>
        <p:spPr>
          <a:xfrm>
            <a:off x="4638841" y="2676176"/>
            <a:ext cx="1117463" cy="461665"/>
          </a:xfrm>
          <a:prstGeom prst="rect">
            <a:avLst/>
          </a:prstGeom>
          <a:solidFill>
            <a:srgbClr val="FFFFFF"/>
          </a:solidFill>
          <a:ln>
            <a:solidFill>
              <a:srgbClr val="000000"/>
            </a:solidFill>
          </a:ln>
        </p:spPr>
        <p:txBody>
          <a:bodyPr wrap="none" rtlCol="0">
            <a:spAutoFit/>
          </a:bodyPr>
          <a:lstStyle/>
          <a:p>
            <a:r>
              <a:rPr lang="en-US" sz="2400" dirty="0" err="1" smtClean="0"/>
              <a:t>Zonulin</a:t>
            </a:r>
            <a:endParaRPr lang="en-US" sz="2400" dirty="0"/>
          </a:p>
        </p:txBody>
      </p:sp>
      <p:sp>
        <p:nvSpPr>
          <p:cNvPr id="16" name="TextBox 15"/>
          <p:cNvSpPr txBox="1"/>
          <p:nvPr/>
        </p:nvSpPr>
        <p:spPr>
          <a:xfrm>
            <a:off x="6236345" y="2907008"/>
            <a:ext cx="2320918" cy="461665"/>
          </a:xfrm>
          <a:prstGeom prst="rect">
            <a:avLst/>
          </a:prstGeom>
          <a:solidFill>
            <a:srgbClr val="FFFFFF"/>
          </a:solidFill>
          <a:ln>
            <a:solidFill>
              <a:srgbClr val="000000"/>
            </a:solidFill>
          </a:ln>
        </p:spPr>
        <p:txBody>
          <a:bodyPr wrap="none" rtlCol="0">
            <a:spAutoFit/>
          </a:bodyPr>
          <a:lstStyle/>
          <a:p>
            <a:r>
              <a:rPr lang="en-US" sz="2400" dirty="0" smtClean="0"/>
              <a:t>Trypsin defective</a:t>
            </a:r>
            <a:endParaRPr lang="en-US" sz="2400" dirty="0"/>
          </a:p>
        </p:txBody>
      </p:sp>
      <p:sp>
        <p:nvSpPr>
          <p:cNvPr id="17" name="TextBox 16"/>
          <p:cNvSpPr txBox="1"/>
          <p:nvPr/>
        </p:nvSpPr>
        <p:spPr>
          <a:xfrm>
            <a:off x="6303371" y="3545849"/>
            <a:ext cx="2253892" cy="461665"/>
          </a:xfrm>
          <a:prstGeom prst="rect">
            <a:avLst/>
          </a:prstGeom>
          <a:solidFill>
            <a:srgbClr val="FFFFFF"/>
          </a:solidFill>
          <a:ln>
            <a:solidFill>
              <a:srgbClr val="000000"/>
            </a:solidFill>
          </a:ln>
        </p:spPr>
        <p:txBody>
          <a:bodyPr wrap="none" rtlCol="0">
            <a:spAutoFit/>
          </a:bodyPr>
          <a:lstStyle/>
          <a:p>
            <a:r>
              <a:rPr lang="en-US" sz="2400" dirty="0" err="1" smtClean="0"/>
              <a:t>Zonulin</a:t>
            </a:r>
            <a:r>
              <a:rPr lang="en-US" sz="2400" dirty="0" smtClean="0"/>
              <a:t> released</a:t>
            </a:r>
            <a:endParaRPr lang="en-US" sz="2400" dirty="0"/>
          </a:p>
        </p:txBody>
      </p:sp>
      <p:sp>
        <p:nvSpPr>
          <p:cNvPr id="18" name="TextBox 17"/>
          <p:cNvSpPr txBox="1"/>
          <p:nvPr/>
        </p:nvSpPr>
        <p:spPr>
          <a:xfrm>
            <a:off x="6455771" y="4273091"/>
            <a:ext cx="1818226" cy="461665"/>
          </a:xfrm>
          <a:prstGeom prst="rect">
            <a:avLst/>
          </a:prstGeom>
          <a:solidFill>
            <a:srgbClr val="FFFFFF"/>
          </a:solidFill>
          <a:ln>
            <a:solidFill>
              <a:srgbClr val="000000"/>
            </a:solidFill>
          </a:ln>
        </p:spPr>
        <p:txBody>
          <a:bodyPr wrap="none" rtlCol="0">
            <a:spAutoFit/>
          </a:bodyPr>
          <a:lstStyle/>
          <a:p>
            <a:r>
              <a:rPr lang="en-US" sz="2400" dirty="0" smtClean="0"/>
              <a:t>Leaky barrier</a:t>
            </a:r>
            <a:endParaRPr lang="en-US" sz="2400" dirty="0"/>
          </a:p>
        </p:txBody>
      </p:sp>
      <p:sp>
        <p:nvSpPr>
          <p:cNvPr id="19" name="TextBox 18"/>
          <p:cNvSpPr txBox="1"/>
          <p:nvPr/>
        </p:nvSpPr>
        <p:spPr>
          <a:xfrm>
            <a:off x="4638841" y="4042258"/>
            <a:ext cx="1061559" cy="461665"/>
          </a:xfrm>
          <a:prstGeom prst="rect">
            <a:avLst/>
          </a:prstGeom>
          <a:solidFill>
            <a:srgbClr val="FFFFFF"/>
          </a:solidFill>
          <a:ln>
            <a:solidFill>
              <a:srgbClr val="000000"/>
            </a:solidFill>
          </a:ln>
        </p:spPr>
        <p:txBody>
          <a:bodyPr wrap="none" rtlCol="0">
            <a:spAutoFit/>
          </a:bodyPr>
          <a:lstStyle/>
          <a:p>
            <a:r>
              <a:rPr lang="en-US" sz="2400" dirty="0" err="1" smtClean="0"/>
              <a:t>Gliadin</a:t>
            </a:r>
            <a:endParaRPr lang="en-US" sz="2400" dirty="0"/>
          </a:p>
        </p:txBody>
      </p:sp>
      <p:sp>
        <p:nvSpPr>
          <p:cNvPr id="20" name="TextBox 19"/>
          <p:cNvSpPr txBox="1"/>
          <p:nvPr/>
        </p:nvSpPr>
        <p:spPr>
          <a:xfrm>
            <a:off x="1322114" y="2708973"/>
            <a:ext cx="2536572" cy="461665"/>
          </a:xfrm>
          <a:prstGeom prst="rect">
            <a:avLst/>
          </a:prstGeom>
          <a:solidFill>
            <a:srgbClr val="FFFFFF"/>
          </a:solidFill>
          <a:ln>
            <a:solidFill>
              <a:srgbClr val="000000"/>
            </a:solidFill>
          </a:ln>
        </p:spPr>
        <p:txBody>
          <a:bodyPr wrap="none" rtlCol="0">
            <a:spAutoFit/>
          </a:bodyPr>
          <a:lstStyle/>
          <a:p>
            <a:r>
              <a:rPr lang="en-US" sz="2400" dirty="0" smtClean="0"/>
              <a:t>Leaky brain barrier</a:t>
            </a:r>
            <a:endParaRPr lang="en-US" sz="2400" dirty="0"/>
          </a:p>
        </p:txBody>
      </p:sp>
      <p:pic>
        <p:nvPicPr>
          <p:cNvPr id="21" name="Picture 20" descr="b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350" y="452433"/>
            <a:ext cx="1590841" cy="1193131"/>
          </a:xfrm>
          <a:prstGeom prst="rect">
            <a:avLst/>
          </a:prstGeom>
        </p:spPr>
      </p:pic>
      <p:sp>
        <p:nvSpPr>
          <p:cNvPr id="15" name="TextBox 14"/>
          <p:cNvSpPr txBox="1"/>
          <p:nvPr/>
        </p:nvSpPr>
        <p:spPr>
          <a:xfrm>
            <a:off x="6281670" y="452433"/>
            <a:ext cx="2755382" cy="461665"/>
          </a:xfrm>
          <a:prstGeom prst="rect">
            <a:avLst/>
          </a:prstGeom>
          <a:solidFill>
            <a:srgbClr val="FFFFFF"/>
          </a:solidFill>
          <a:ln>
            <a:solidFill>
              <a:srgbClr val="000000"/>
            </a:solidFill>
          </a:ln>
        </p:spPr>
        <p:txBody>
          <a:bodyPr wrap="none" rtlCol="0">
            <a:spAutoFit/>
          </a:bodyPr>
          <a:lstStyle/>
          <a:p>
            <a:r>
              <a:rPr lang="en-US" sz="2400" dirty="0" smtClean="0"/>
              <a:t>Glyphosate in wheat</a:t>
            </a:r>
            <a:endParaRPr lang="en-US" sz="2400" dirty="0"/>
          </a:p>
        </p:txBody>
      </p:sp>
      <p:sp>
        <p:nvSpPr>
          <p:cNvPr id="22" name="TextBox 21"/>
          <p:cNvSpPr txBox="1"/>
          <p:nvPr/>
        </p:nvSpPr>
        <p:spPr>
          <a:xfrm>
            <a:off x="1322114" y="3377043"/>
            <a:ext cx="1828746" cy="1200328"/>
          </a:xfrm>
          <a:prstGeom prst="rect">
            <a:avLst/>
          </a:prstGeom>
          <a:solidFill>
            <a:srgbClr val="FFFFFF"/>
          </a:solidFill>
          <a:ln>
            <a:solidFill>
              <a:srgbClr val="000000"/>
            </a:solidFill>
          </a:ln>
        </p:spPr>
        <p:txBody>
          <a:bodyPr wrap="none" rtlCol="0">
            <a:spAutoFit/>
          </a:bodyPr>
          <a:lstStyle/>
          <a:p>
            <a:r>
              <a:rPr lang="en-US" sz="2400" dirty="0" smtClean="0"/>
              <a:t>Autoimmune </a:t>
            </a:r>
          </a:p>
          <a:p>
            <a:r>
              <a:rPr lang="en-US" sz="2400" dirty="0"/>
              <a:t>n</a:t>
            </a:r>
            <a:r>
              <a:rPr lang="en-US" sz="2400" dirty="0" smtClean="0"/>
              <a:t>eurological</a:t>
            </a:r>
          </a:p>
          <a:p>
            <a:r>
              <a:rPr lang="en-US" sz="2400" dirty="0" smtClean="0"/>
              <a:t>disease</a:t>
            </a:r>
            <a:endParaRPr lang="en-US" sz="2400" dirty="0"/>
          </a:p>
        </p:txBody>
      </p:sp>
      <p:grpSp>
        <p:nvGrpSpPr>
          <p:cNvPr id="25" name="Group 24"/>
          <p:cNvGrpSpPr/>
          <p:nvPr/>
        </p:nvGrpSpPr>
        <p:grpSpPr>
          <a:xfrm>
            <a:off x="4505157" y="3237479"/>
            <a:ext cx="1430421" cy="668070"/>
            <a:chOff x="4505157" y="3237479"/>
            <a:chExt cx="1430421" cy="668070"/>
          </a:xfrm>
        </p:grpSpPr>
        <p:sp>
          <p:nvSpPr>
            <p:cNvPr id="24" name="Rectangle 23"/>
            <p:cNvSpPr/>
            <p:nvPr/>
          </p:nvSpPr>
          <p:spPr>
            <a:xfrm>
              <a:off x="4505157" y="3237479"/>
              <a:ext cx="1430421" cy="668070"/>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a:off x="4505157" y="3237479"/>
              <a:ext cx="1430421" cy="668070"/>
            </a:xfrm>
            <a:prstGeom prst="leftArrow">
              <a:avLst/>
            </a:prstGeom>
            <a:solidFill>
              <a:srgbClr val="FFFFFF"/>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2655611" y="5290508"/>
            <a:ext cx="3699091" cy="1200328"/>
          </a:xfrm>
          <a:prstGeom prst="rect">
            <a:avLst/>
          </a:prstGeom>
          <a:solidFill>
            <a:srgbClr val="FFFFFF"/>
          </a:solidFill>
          <a:ln>
            <a:solidFill>
              <a:srgbClr val="000000"/>
            </a:solidFill>
          </a:ln>
        </p:spPr>
        <p:txBody>
          <a:bodyPr wrap="square" rtlCol="0">
            <a:spAutoFit/>
          </a:bodyPr>
          <a:lstStyle/>
          <a:p>
            <a:r>
              <a:rPr lang="en-US" sz="2400" dirty="0" smtClean="0"/>
              <a:t>Systemic </a:t>
            </a:r>
            <a:r>
              <a:rPr lang="en-US" sz="2400" dirty="0"/>
              <a:t>i</a:t>
            </a:r>
            <a:r>
              <a:rPr lang="en-US" sz="2400" dirty="0" smtClean="0"/>
              <a:t>mmune response induces multiple </a:t>
            </a:r>
            <a:r>
              <a:rPr lang="en-US" sz="2400" dirty="0"/>
              <a:t>c</a:t>
            </a:r>
            <a:r>
              <a:rPr lang="en-US" sz="2400" dirty="0" smtClean="0"/>
              <a:t>omplex </a:t>
            </a:r>
            <a:r>
              <a:rPr lang="en-US" sz="2400" dirty="0"/>
              <a:t>s</a:t>
            </a:r>
            <a:r>
              <a:rPr lang="en-US" sz="2400" dirty="0" smtClean="0"/>
              <a:t>ymptoms</a:t>
            </a:r>
            <a:endParaRPr lang="en-US" sz="2400" dirty="0"/>
          </a:p>
        </p:txBody>
      </p:sp>
    </p:spTree>
    <p:extLst>
      <p:ext uri="{BB962C8B-B14F-4D97-AF65-F5344CB8AC3E}">
        <p14:creationId xmlns:p14="http://schemas.microsoft.com/office/powerpoint/2010/main" val="1114553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15" grpId="0" animBg="1"/>
      <p:bldP spid="22"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221526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Celiac Disease, Glyphosate and Non Hodgkin’s Lymphoma</a:t>
            </a:r>
            <a:endParaRPr lang="en-US" b="1" dirty="0"/>
          </a:p>
        </p:txBody>
      </p:sp>
      <p:sp>
        <p:nvSpPr>
          <p:cNvPr id="3" name="Content Placeholder 2"/>
          <p:cNvSpPr>
            <a:spLocks noGrp="1"/>
          </p:cNvSpPr>
          <p:nvPr>
            <p:ph idx="1"/>
          </p:nvPr>
        </p:nvSpPr>
        <p:spPr/>
        <p:txBody>
          <a:bodyPr/>
          <a:lstStyle/>
          <a:p>
            <a:r>
              <a:rPr lang="en-US" dirty="0" smtClean="0"/>
              <a:t>Glyphosate preferentially kills </a:t>
            </a:r>
            <a:r>
              <a:rPr lang="en-US" i="1" dirty="0" err="1">
                <a:solidFill>
                  <a:srgbClr val="FF0000"/>
                </a:solidFill>
              </a:rPr>
              <a:t>B</a:t>
            </a:r>
            <a:r>
              <a:rPr lang="en-US" i="1" dirty="0" err="1" smtClean="0">
                <a:solidFill>
                  <a:srgbClr val="FF0000"/>
                </a:solidFill>
              </a:rPr>
              <a:t>ifidobacteria</a:t>
            </a:r>
            <a:r>
              <a:rPr lang="en-US" dirty="0" smtClean="0">
                <a:solidFill>
                  <a:srgbClr val="FF0000"/>
                </a:solidFill>
              </a:rPr>
              <a:t>*</a:t>
            </a:r>
          </a:p>
          <a:p>
            <a:r>
              <a:rPr lang="en-US" dirty="0" err="1" smtClean="0"/>
              <a:t>Bifidobacteria</a:t>
            </a:r>
            <a:r>
              <a:rPr lang="en-US" dirty="0" smtClean="0"/>
              <a:t> are depleted in </a:t>
            </a:r>
            <a:r>
              <a:rPr lang="en-US" dirty="0"/>
              <a:t>c</a:t>
            </a:r>
            <a:r>
              <a:rPr lang="en-US" dirty="0" smtClean="0"/>
              <a:t>eliac disease</a:t>
            </a:r>
            <a:r>
              <a:rPr lang="en-US" dirty="0" smtClean="0">
                <a:solidFill>
                  <a:srgbClr val="FF0000"/>
                </a:solidFill>
              </a:rPr>
              <a:t>**</a:t>
            </a:r>
          </a:p>
          <a:p>
            <a:r>
              <a:rPr lang="en-US" dirty="0" smtClean="0"/>
              <a:t>Celiac disease is associated with increased risk to non Hodgkin’s lymphoma</a:t>
            </a:r>
            <a:r>
              <a:rPr lang="en-US" dirty="0" smtClean="0">
                <a:solidFill>
                  <a:srgbClr val="FF0000"/>
                </a:solidFill>
              </a:rPr>
              <a:t>***</a:t>
            </a:r>
          </a:p>
          <a:p>
            <a:r>
              <a:rPr lang="en-US" dirty="0" smtClean="0"/>
              <a:t>Glyphosate itself  is also linked directly to non Hodgkin’s lymphoma</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5121733"/>
            <a:ext cx="8413932" cy="1569660"/>
          </a:xfrm>
          <a:prstGeom prst="rect">
            <a:avLst/>
          </a:prstGeom>
          <a:noFill/>
        </p:spPr>
        <p:txBody>
          <a:bodyPr wrap="none" rtlCol="0">
            <a:spAutoFit/>
          </a:bodyPr>
          <a:lstStyle/>
          <a:p>
            <a:r>
              <a:rPr lang="fr-FR" sz="2400" dirty="0">
                <a:solidFill>
                  <a:srgbClr val="FF0000"/>
                </a:solidFill>
              </a:rPr>
              <a:t>*</a:t>
            </a:r>
            <a:r>
              <a:rPr lang="fr-FR" sz="2400" dirty="0"/>
              <a:t>A.A. </a:t>
            </a:r>
            <a:r>
              <a:rPr lang="fr-FR" sz="2400" dirty="0" err="1"/>
              <a:t>Shehata</a:t>
            </a:r>
            <a:r>
              <a:rPr lang="fr-FR" sz="2400" dirty="0"/>
              <a:t> et al., </a:t>
            </a:r>
            <a:r>
              <a:rPr lang="fr-FR" sz="2400" dirty="0" err="1"/>
              <a:t>Curr</a:t>
            </a:r>
            <a:r>
              <a:rPr lang="fr-FR" sz="2400" dirty="0"/>
              <a:t> </a:t>
            </a:r>
            <a:r>
              <a:rPr lang="fr-FR" sz="2400" dirty="0" err="1"/>
              <a:t>Microbiol</a:t>
            </a:r>
            <a:r>
              <a:rPr lang="fr-FR" sz="2400" dirty="0"/>
              <a:t>. 2013 Apr;66(4):350-8.</a:t>
            </a:r>
          </a:p>
          <a:p>
            <a:r>
              <a:rPr lang="fr-FR" sz="2400" dirty="0">
                <a:solidFill>
                  <a:srgbClr val="FF0000"/>
                </a:solidFill>
              </a:rPr>
              <a:t>** </a:t>
            </a:r>
            <a:r>
              <a:rPr lang="fr-FR" sz="2400" dirty="0"/>
              <a:t>M. Velasquez-</a:t>
            </a:r>
            <a:r>
              <a:rPr lang="fr-FR" sz="2400" dirty="0" err="1"/>
              <a:t>Manoff</a:t>
            </a:r>
            <a:r>
              <a:rPr lang="fr-FR" sz="2400" dirty="0"/>
              <a:t>, NY Times </a:t>
            </a:r>
            <a:r>
              <a:rPr lang="fr-FR" sz="2400" dirty="0" err="1"/>
              <a:t>Sunday</a:t>
            </a:r>
            <a:r>
              <a:rPr lang="fr-FR" sz="2400" dirty="0"/>
              <a:t> </a:t>
            </a:r>
            <a:r>
              <a:rPr lang="fr-FR" sz="2400" dirty="0" err="1"/>
              <a:t>Review</a:t>
            </a:r>
            <a:r>
              <a:rPr lang="fr-FR" sz="2400" dirty="0"/>
              <a:t>, </a:t>
            </a:r>
            <a:r>
              <a:rPr lang="fr-FR" sz="2400" dirty="0" err="1"/>
              <a:t>Feb</a:t>
            </a:r>
            <a:r>
              <a:rPr lang="fr-FR" sz="2400" dirty="0"/>
              <a:t>. 23, 2013.</a:t>
            </a:r>
          </a:p>
          <a:p>
            <a:r>
              <a:rPr lang="fr-FR" sz="2400" dirty="0">
                <a:solidFill>
                  <a:srgbClr val="FF0000"/>
                </a:solidFill>
              </a:rPr>
              <a:t>*** </a:t>
            </a:r>
            <a:r>
              <a:rPr lang="fr-FR" sz="2400" dirty="0"/>
              <a:t>C. </a:t>
            </a:r>
            <a:r>
              <a:rPr lang="fr-FR" sz="2400" dirty="0" err="1"/>
              <a:t>Catassi</a:t>
            </a:r>
            <a:r>
              <a:rPr lang="fr-FR" sz="2400" dirty="0"/>
              <a:t> et all, JAMA. 2002 Mar 20;287(11):1413-9.</a:t>
            </a:r>
          </a:p>
          <a:p>
            <a:r>
              <a:rPr lang="fr-FR" sz="2400" dirty="0">
                <a:solidFill>
                  <a:srgbClr val="FF0000"/>
                </a:solidFill>
              </a:rPr>
              <a:t>****</a:t>
            </a:r>
            <a:r>
              <a:rPr lang="fr-FR" sz="2400" dirty="0"/>
              <a:t>M. Eriksson et al., Int J Cancer. 2008 </a:t>
            </a:r>
            <a:r>
              <a:rPr lang="fr-FR" sz="2400" dirty="0" err="1"/>
              <a:t>Oct</a:t>
            </a:r>
            <a:r>
              <a:rPr lang="fr-FR" sz="2400" dirty="0"/>
              <a:t> 1;123(7):1657-63. </a:t>
            </a:r>
          </a:p>
        </p:txBody>
      </p:sp>
    </p:spTree>
    <p:extLst>
      <p:ext uri="{BB962C8B-B14F-4D97-AF65-F5344CB8AC3E}">
        <p14:creationId xmlns:p14="http://schemas.microsoft.com/office/powerpoint/2010/main" val="334094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196564" y="634964"/>
            <a:ext cx="10226116" cy="5623970"/>
          </a:xfrm>
        </p:spPr>
      </p:pic>
      <p:sp>
        <p:nvSpPr>
          <p:cNvPr id="5" name="TextBox 4"/>
          <p:cNvSpPr txBox="1"/>
          <p:nvPr/>
        </p:nvSpPr>
        <p:spPr>
          <a:xfrm>
            <a:off x="821319" y="6228698"/>
            <a:ext cx="7917903" cy="400110"/>
          </a:xfrm>
          <a:prstGeom prst="rect">
            <a:avLst/>
          </a:prstGeom>
          <a:solidFill>
            <a:schemeClr val="bg1"/>
          </a:solidFill>
        </p:spPr>
        <p:txBody>
          <a:bodyPr wrap="none" rtlCol="0">
            <a:spAutoFit/>
          </a:bodyPr>
          <a:lstStyle/>
          <a:p>
            <a:r>
              <a:rPr lang="en-US" sz="2000" dirty="0" smtClean="0">
                <a:solidFill>
                  <a:srgbClr val="FF0000"/>
                </a:solidFill>
              </a:rPr>
              <a:t>*</a:t>
            </a:r>
            <a:r>
              <a:rPr lang="en-US" sz="2000" dirty="0" smtClean="0"/>
              <a:t>Figure 20, NL Swanson et al. Journal of Organic Systems 9(2), 2014, p. 25</a:t>
            </a:r>
            <a:r>
              <a:rPr lang="en-US" sz="2000" dirty="0"/>
              <a:t>.</a:t>
            </a:r>
            <a:r>
              <a:rPr lang="en-US" sz="2000" dirty="0" smtClean="0"/>
              <a:t> </a:t>
            </a:r>
            <a:endParaRPr lang="en-US" sz="2000" dirty="0"/>
          </a:p>
        </p:txBody>
      </p:sp>
    </p:spTree>
    <p:extLst>
      <p:ext uri="{BB962C8B-B14F-4D97-AF65-F5344CB8AC3E}">
        <p14:creationId xmlns:p14="http://schemas.microsoft.com/office/powerpoint/2010/main" val="26641854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274638"/>
            <a:ext cx="9804400" cy="1143000"/>
          </a:xfrm>
        </p:spPr>
        <p:txBody>
          <a:bodyPr>
            <a:normAutofit fontScale="90000"/>
          </a:bodyPr>
          <a:lstStyle/>
          <a:p>
            <a:r>
              <a:rPr lang="en-US" b="1" dirty="0" smtClean="0"/>
              <a:t>Glyphosate Induces Antibiotic Resistance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50799" y="1417638"/>
            <a:ext cx="8873067" cy="4525963"/>
          </a:xfrm>
        </p:spPr>
        <p:txBody>
          <a:bodyPr>
            <a:normAutofit fontScale="92500" lnSpcReduction="10000"/>
          </a:bodyPr>
          <a:lstStyle/>
          <a:p>
            <a:r>
              <a:rPr lang="en-US" dirty="0" err="1"/>
              <a:t>Actinobacteria</a:t>
            </a:r>
            <a:r>
              <a:rPr lang="en-US" dirty="0"/>
              <a:t> produce a </a:t>
            </a:r>
            <a:r>
              <a:rPr lang="en-US" dirty="0" smtClean="0"/>
              <a:t>                                             free </a:t>
            </a:r>
            <a:r>
              <a:rPr lang="en-US" dirty="0"/>
              <a:t>radical scavenger in </a:t>
            </a:r>
            <a:r>
              <a:rPr lang="en-US" dirty="0" smtClean="0"/>
              <a:t>                                         response to glyphosate                                                 that </a:t>
            </a:r>
            <a:r>
              <a:rPr lang="en-US" dirty="0"/>
              <a:t>provides resistance to </a:t>
            </a:r>
            <a:r>
              <a:rPr lang="en-US" dirty="0" smtClean="0"/>
              <a:t>                                               a </a:t>
            </a:r>
            <a:r>
              <a:rPr lang="en-US" dirty="0"/>
              <a:t>wide range of antibiotics</a:t>
            </a:r>
            <a:r>
              <a:rPr lang="en-US" dirty="0" smtClean="0"/>
              <a:t>, including </a:t>
            </a:r>
            <a:r>
              <a:rPr lang="en-US" dirty="0"/>
              <a:t>penicillin</a:t>
            </a:r>
          </a:p>
          <a:p>
            <a:r>
              <a:rPr lang="en-US" dirty="0"/>
              <a:t>E. coli exposed to glyphosate develop an "efflux pump" that </a:t>
            </a:r>
            <a:r>
              <a:rPr lang="en-US" dirty="0" smtClean="0"/>
              <a:t>increases resistance </a:t>
            </a:r>
            <a:r>
              <a:rPr lang="en-US" dirty="0"/>
              <a:t>to the </a:t>
            </a:r>
            <a:r>
              <a:rPr lang="en-US" dirty="0" err="1"/>
              <a:t>fluoroquinolone</a:t>
            </a:r>
            <a:r>
              <a:rPr lang="en-US" dirty="0"/>
              <a:t> Ciprofloxacin and the </a:t>
            </a:r>
            <a:r>
              <a:rPr lang="en-US" dirty="0" smtClean="0"/>
              <a:t>aminoglycoside Kanamycin</a:t>
            </a:r>
            <a:r>
              <a:rPr lang="en-US" dirty="0"/>
              <a:t>. </a:t>
            </a:r>
          </a:p>
          <a:p>
            <a:pPr lvl="1"/>
            <a:r>
              <a:rPr lang="en-US" dirty="0" smtClean="0"/>
              <a:t>Same </a:t>
            </a:r>
            <a:r>
              <a:rPr lang="en-US" dirty="0"/>
              <a:t>effect observed in Salmonella exposed to glyphosate </a:t>
            </a:r>
          </a:p>
        </p:txBody>
      </p:sp>
      <p:sp>
        <p:nvSpPr>
          <p:cNvPr id="4" name="TextBox 3"/>
          <p:cNvSpPr txBox="1"/>
          <p:nvPr/>
        </p:nvSpPr>
        <p:spPr>
          <a:xfrm>
            <a:off x="457200" y="6383867"/>
            <a:ext cx="8834495" cy="400110"/>
          </a:xfrm>
          <a:prstGeom prst="rect">
            <a:avLst/>
          </a:prstGeom>
          <a:noFill/>
        </p:spPr>
        <p:txBody>
          <a:bodyPr wrap="none" rtlCol="0">
            <a:spAutoFit/>
          </a:bodyPr>
          <a:lstStyle/>
          <a:p>
            <a:r>
              <a:rPr lang="en-US" sz="2000" dirty="0">
                <a:solidFill>
                  <a:srgbClr val="FF0000"/>
                </a:solidFill>
              </a:rPr>
              <a:t>*</a:t>
            </a:r>
            <a:r>
              <a:rPr lang="en-US" sz="2000" dirty="0"/>
              <a:t>AHC Van </a:t>
            </a:r>
            <a:r>
              <a:rPr lang="en-US" sz="2000" dirty="0" err="1"/>
              <a:t>Bruggen</a:t>
            </a:r>
            <a:r>
              <a:rPr lang="en-US" sz="2000" dirty="0"/>
              <a:t> et al. Science of the Total Environment 2018;616-617: 255–268.</a:t>
            </a:r>
          </a:p>
        </p:txBody>
      </p:sp>
      <p:pic>
        <p:nvPicPr>
          <p:cNvPr id="5" name="Picture 4" descr="ecoli-1184p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133" y="1417638"/>
            <a:ext cx="3877733" cy="1405991"/>
          </a:xfrm>
          <a:prstGeom prst="rect">
            <a:avLst/>
          </a:prstGeom>
        </p:spPr>
      </p:pic>
    </p:spTree>
    <p:extLst>
      <p:ext uri="{BB962C8B-B14F-4D97-AF65-F5344CB8AC3E}">
        <p14:creationId xmlns:p14="http://schemas.microsoft.com/office/powerpoint/2010/main" val="32969461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and_antibiotics_papers.png"/>
          <p:cNvPicPr>
            <a:picLocks noGrp="1" noChangeAspect="1"/>
          </p:cNvPicPr>
          <p:nvPr>
            <p:ph idx="1"/>
          </p:nvPr>
        </p:nvPicPr>
        <p:blipFill>
          <a:blip r:embed="rId3">
            <a:extLst>
              <a:ext uri="{28A0092B-C50C-407E-A947-70E740481C1C}">
                <a14:useLocalDpi xmlns:a14="http://schemas.microsoft.com/office/drawing/2010/main" val="0"/>
              </a:ext>
            </a:extLst>
          </a:blip>
          <a:srcRect l="-6489" r="-6489"/>
          <a:stretch>
            <a:fillRect/>
          </a:stretch>
        </p:blipFill>
        <p:spPr>
          <a:xfrm>
            <a:off x="164623" y="1202268"/>
            <a:ext cx="9538177" cy="5245630"/>
          </a:xfrm>
        </p:spPr>
      </p:pic>
      <p:sp>
        <p:nvSpPr>
          <p:cNvPr id="2" name="Title 1"/>
          <p:cNvSpPr>
            <a:spLocks noGrp="1"/>
          </p:cNvSpPr>
          <p:nvPr>
            <p:ph type="title"/>
          </p:nvPr>
        </p:nvSpPr>
        <p:spPr/>
        <p:txBody>
          <a:bodyPr>
            <a:normAutofit fontScale="90000"/>
          </a:bodyPr>
          <a:lstStyle/>
          <a:p>
            <a:r>
              <a:rPr lang="en-US" b="1" dirty="0" smtClean="0"/>
              <a:t>Glyphosate Usage and Papers on Antibiotic Resistance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6383867"/>
            <a:ext cx="8834495" cy="400110"/>
          </a:xfrm>
          <a:prstGeom prst="rect">
            <a:avLst/>
          </a:prstGeom>
          <a:noFill/>
        </p:spPr>
        <p:txBody>
          <a:bodyPr wrap="none" rtlCol="0">
            <a:spAutoFit/>
          </a:bodyPr>
          <a:lstStyle/>
          <a:p>
            <a:r>
              <a:rPr lang="en-US" sz="2000" dirty="0">
                <a:solidFill>
                  <a:srgbClr val="FF0000"/>
                </a:solidFill>
              </a:rPr>
              <a:t>*</a:t>
            </a:r>
            <a:r>
              <a:rPr lang="en-US" sz="2000" dirty="0"/>
              <a:t>AHC Van </a:t>
            </a:r>
            <a:r>
              <a:rPr lang="en-US" sz="2000" dirty="0" err="1"/>
              <a:t>Bruggen</a:t>
            </a:r>
            <a:r>
              <a:rPr lang="en-US" sz="2000" dirty="0"/>
              <a:t> et al. Science of the Total Environment 2018;616-617: 255–268.</a:t>
            </a:r>
          </a:p>
        </p:txBody>
      </p:sp>
    </p:spTree>
    <p:extLst>
      <p:ext uri="{BB962C8B-B14F-4D97-AF65-F5344CB8AC3E}">
        <p14:creationId xmlns:p14="http://schemas.microsoft.com/office/powerpoint/2010/main" val="22519952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Myosin in the Gut</a:t>
            </a:r>
            <a:endParaRPr lang="en-US" b="1"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Myosin is a motor protein found in high levels in skeletal muscles</a:t>
            </a:r>
          </a:p>
          <a:p>
            <a:r>
              <a:rPr lang="en-US" dirty="0" smtClean="0"/>
              <a:t>Myosin is also essential for gut motility (peristalsis) and for the release of bile acids into the upper intestine</a:t>
            </a:r>
          </a:p>
          <a:p>
            <a:r>
              <a:rPr lang="en-US" dirty="0" smtClean="0"/>
              <a:t>Myosin contains a highly conserved glycine at position 699</a:t>
            </a:r>
            <a:r>
              <a:rPr lang="en-US" dirty="0" smtClean="0">
                <a:solidFill>
                  <a:srgbClr val="FF0000"/>
                </a:solidFill>
              </a:rPr>
              <a:t>*</a:t>
            </a:r>
          </a:p>
          <a:p>
            <a:pPr lvl="1"/>
            <a:r>
              <a:rPr lang="en-US" dirty="0" smtClean="0"/>
              <a:t>If this is changed to alanine, the proteins’ contractile ability is reduced to less than 1%.</a:t>
            </a:r>
          </a:p>
          <a:p>
            <a:r>
              <a:rPr lang="en-US" dirty="0" smtClean="0"/>
              <a:t>Glyphosate has been shown in fish studies to suppress myosin expression</a:t>
            </a:r>
            <a:r>
              <a:rPr lang="en-US" dirty="0" smtClean="0">
                <a:solidFill>
                  <a:srgbClr val="FF0000"/>
                </a:solidFill>
              </a:rPr>
              <a:t>**</a:t>
            </a:r>
            <a:endParaRPr lang="en-US" dirty="0">
              <a:solidFill>
                <a:srgbClr val="FF0000"/>
              </a:solidFill>
            </a:endParaRPr>
          </a:p>
        </p:txBody>
      </p:sp>
      <p:sp>
        <p:nvSpPr>
          <p:cNvPr id="4" name="TextBox 3"/>
          <p:cNvSpPr txBox="1"/>
          <p:nvPr/>
        </p:nvSpPr>
        <p:spPr>
          <a:xfrm>
            <a:off x="962401" y="6163231"/>
            <a:ext cx="7073796" cy="646331"/>
          </a:xfrm>
          <a:prstGeom prst="rect">
            <a:avLst/>
          </a:prstGeom>
          <a:noFill/>
        </p:spPr>
        <p:txBody>
          <a:bodyPr wrap="none" rtlCol="0">
            <a:spAutoFit/>
          </a:bodyPr>
          <a:lstStyle/>
          <a:p>
            <a:r>
              <a:rPr lang="en-US" dirty="0" smtClean="0">
                <a:solidFill>
                  <a:srgbClr val="FF0000"/>
                </a:solidFill>
              </a:rPr>
              <a:t>*</a:t>
            </a:r>
            <a:r>
              <a:rPr lang="en-US" dirty="0" smtClean="0"/>
              <a:t>F </a:t>
            </a:r>
            <a:r>
              <a:rPr lang="en-US" dirty="0" err="1"/>
              <a:t>Kinose</a:t>
            </a:r>
            <a:r>
              <a:rPr lang="en-US" dirty="0"/>
              <a:t> et al. The Journal of Cell Biology 1996;134(4): 895-909. </a:t>
            </a:r>
            <a:endParaRPr lang="en-US" dirty="0" smtClean="0"/>
          </a:p>
          <a:p>
            <a:r>
              <a:rPr lang="en-US" dirty="0" smtClean="0">
                <a:solidFill>
                  <a:srgbClr val="FF0000"/>
                </a:solidFill>
              </a:rPr>
              <a:t>**</a:t>
            </a:r>
            <a:r>
              <a:rPr lang="en-US" dirty="0" smtClean="0"/>
              <a:t>Ana </a:t>
            </a:r>
            <a:r>
              <a:rPr lang="en-US" dirty="0"/>
              <a:t>Paula </a:t>
            </a:r>
            <a:r>
              <a:rPr lang="en-US" dirty="0" err="1"/>
              <a:t>Rezende</a:t>
            </a:r>
            <a:r>
              <a:rPr lang="en-US" dirty="0"/>
              <a:t> dos Santos et al., Chemosphere 2017;168:933e943.</a:t>
            </a:r>
          </a:p>
        </p:txBody>
      </p:sp>
    </p:spTree>
    <p:extLst>
      <p:ext uri="{BB962C8B-B14F-4D97-AF65-F5344CB8AC3E}">
        <p14:creationId xmlns:p14="http://schemas.microsoft.com/office/powerpoint/2010/main" val="11324652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Myosin in the Gut</a:t>
            </a:r>
            <a:endParaRPr lang="en-US" b="1"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Myosin is a motor protein found in high levels in skeletal muscles</a:t>
            </a:r>
          </a:p>
          <a:p>
            <a:r>
              <a:rPr lang="en-US" dirty="0" smtClean="0"/>
              <a:t>Myosin is also essential for gut motility (peristalsis) and for the release of bile acids into the upper intestine</a:t>
            </a:r>
          </a:p>
          <a:p>
            <a:r>
              <a:rPr lang="en-US" dirty="0" smtClean="0"/>
              <a:t>Myosin contains a highly conserved glycine at position 699</a:t>
            </a:r>
            <a:r>
              <a:rPr lang="en-US" dirty="0" smtClean="0">
                <a:solidFill>
                  <a:srgbClr val="FF0000"/>
                </a:solidFill>
              </a:rPr>
              <a:t>*</a:t>
            </a:r>
          </a:p>
          <a:p>
            <a:pPr lvl="1"/>
            <a:r>
              <a:rPr lang="en-US" dirty="0" smtClean="0"/>
              <a:t>If this is changed to alanine, the proteins’ contractile ability is reduced to less than 1%.</a:t>
            </a:r>
          </a:p>
          <a:p>
            <a:r>
              <a:rPr lang="en-US" dirty="0" smtClean="0"/>
              <a:t>Glyphosate has been shown in fish studies to suppress myosin expression</a:t>
            </a:r>
            <a:r>
              <a:rPr lang="en-US" dirty="0" smtClean="0">
                <a:solidFill>
                  <a:srgbClr val="FF0000"/>
                </a:solidFill>
              </a:rPr>
              <a:t>**</a:t>
            </a:r>
            <a:endParaRPr lang="en-US" dirty="0">
              <a:solidFill>
                <a:srgbClr val="FF0000"/>
              </a:solidFill>
            </a:endParaRPr>
          </a:p>
        </p:txBody>
      </p:sp>
      <p:sp>
        <p:nvSpPr>
          <p:cNvPr id="4" name="TextBox 3"/>
          <p:cNvSpPr txBox="1"/>
          <p:nvPr/>
        </p:nvSpPr>
        <p:spPr>
          <a:xfrm>
            <a:off x="962401" y="6163231"/>
            <a:ext cx="7355850" cy="400110"/>
          </a:xfrm>
          <a:prstGeom prst="rect">
            <a:avLst/>
          </a:prstGeom>
          <a:noFill/>
        </p:spPr>
        <p:txBody>
          <a:bodyPr wrap="none" rtlCol="0">
            <a:spAutoFit/>
          </a:bodyPr>
          <a:lstStyle/>
          <a:p>
            <a:r>
              <a:rPr lang="en-US" sz="2000" dirty="0" smtClean="0">
                <a:solidFill>
                  <a:srgbClr val="FF0000"/>
                </a:solidFill>
              </a:rPr>
              <a:t>*</a:t>
            </a:r>
            <a:r>
              <a:rPr lang="en-US" sz="2000" dirty="0" smtClean="0"/>
              <a:t>AC </a:t>
            </a:r>
            <a:r>
              <a:rPr lang="en-US" sz="2000" dirty="0" err="1"/>
              <a:t>Dukowicz</a:t>
            </a:r>
            <a:r>
              <a:rPr lang="en-US" sz="2000" dirty="0"/>
              <a:t> et al. </a:t>
            </a:r>
            <a:r>
              <a:rPr lang="en-US" sz="2000" dirty="0" err="1"/>
              <a:t>Gastroenterol</a:t>
            </a:r>
            <a:r>
              <a:rPr lang="en-US" sz="2000" dirty="0"/>
              <a:t> </a:t>
            </a:r>
            <a:r>
              <a:rPr lang="en-US" sz="2000" dirty="0" err="1"/>
              <a:t>Hepatol</a:t>
            </a:r>
            <a:r>
              <a:rPr lang="en-US" sz="2000" dirty="0"/>
              <a:t> (N Y) 2007; 3(2): 112-122.</a:t>
            </a:r>
          </a:p>
        </p:txBody>
      </p:sp>
      <p:sp>
        <p:nvSpPr>
          <p:cNvPr id="5" name="Title 1"/>
          <p:cNvSpPr txBox="1">
            <a:spLocks/>
          </p:cNvSpPr>
          <p:nvPr/>
        </p:nvSpPr>
        <p:spPr>
          <a:xfrm>
            <a:off x="774917" y="2018234"/>
            <a:ext cx="7353082" cy="216430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SIBO (Small Intestinal Bacterial Overgrowth)        is associated with impaired peristalsis</a:t>
            </a:r>
            <a:r>
              <a:rPr lang="en-US" sz="2800" dirty="0">
                <a:solidFill>
                  <a:srgbClr val="FF0000"/>
                </a:solidFill>
              </a:rPr>
              <a:t>*</a:t>
            </a:r>
            <a:endParaRPr lang="en-US" sz="2800" dirty="0" smtClean="0"/>
          </a:p>
        </p:txBody>
      </p:sp>
    </p:spTree>
    <p:extLst>
      <p:ext uri="{BB962C8B-B14F-4D97-AF65-F5344CB8AC3E}">
        <p14:creationId xmlns:p14="http://schemas.microsoft.com/office/powerpoint/2010/main" val="6548306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1988" y="2309923"/>
            <a:ext cx="740009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Mouse Models of Autism</a:t>
            </a:r>
          </a:p>
        </p:txBody>
      </p:sp>
    </p:spTree>
    <p:extLst>
      <p:ext uri="{BB962C8B-B14F-4D97-AF65-F5344CB8AC3E}">
        <p14:creationId xmlns:p14="http://schemas.microsoft.com/office/powerpoint/2010/main" val="31219813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08"/>
            <a:ext cx="8229600" cy="1143000"/>
          </a:xfrm>
        </p:spPr>
        <p:txBody>
          <a:bodyPr/>
          <a:lstStyle/>
          <a:p>
            <a:r>
              <a:rPr lang="en-US" b="1" dirty="0"/>
              <a:t>A BTBR Mouse Model of </a:t>
            </a:r>
            <a:r>
              <a:rPr lang="en-US" b="1" dirty="0" smtClean="0"/>
              <a:t>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48767" y="1241611"/>
            <a:ext cx="8686800" cy="4777993"/>
          </a:xfrm>
        </p:spPr>
        <p:txBody>
          <a:bodyPr>
            <a:normAutofit fontScale="70000" lnSpcReduction="20000"/>
          </a:bodyPr>
          <a:lstStyle/>
          <a:p>
            <a:pPr marL="0" indent="0">
              <a:buNone/>
            </a:pPr>
            <a:r>
              <a:rPr lang="en-US" b="1" dirty="0" smtClean="0"/>
              <a:t>These mice had all the mouse features of autism</a:t>
            </a:r>
          </a:p>
          <a:p>
            <a:pPr marL="0" indent="0">
              <a:buNone/>
            </a:pPr>
            <a:r>
              <a:rPr lang="en-US" b="1" dirty="0" smtClean="0"/>
              <a:t>They were fed “standard rodent chow” </a:t>
            </a:r>
            <a:r>
              <a:rPr lang="mr-IN" b="1" dirty="0" smtClean="0"/>
              <a:t>–</a:t>
            </a:r>
            <a:r>
              <a:rPr lang="en-US" b="1" dirty="0" smtClean="0"/>
              <a:t> glyphosate contaminated?</a:t>
            </a:r>
          </a:p>
          <a:p>
            <a:pPr marL="0" indent="0">
              <a:buNone/>
            </a:pPr>
            <a:endParaRPr lang="en-US" b="1" dirty="0" smtClean="0"/>
          </a:p>
          <a:p>
            <a:pPr marL="0" indent="0">
              <a:buNone/>
            </a:pPr>
            <a:r>
              <a:rPr lang="en-US" b="1" dirty="0" smtClean="0"/>
              <a:t>Some features </a:t>
            </a:r>
            <a:r>
              <a:rPr lang="en-US" b="1" dirty="0"/>
              <a:t>in the gut:</a:t>
            </a:r>
          </a:p>
          <a:p>
            <a:r>
              <a:rPr lang="en-US" dirty="0"/>
              <a:t>Reduced levels of bile acids (due to impaired </a:t>
            </a:r>
            <a:r>
              <a:rPr lang="en-US" dirty="0" smtClean="0"/>
              <a:t>CYP7A1 </a:t>
            </a:r>
            <a:r>
              <a:rPr lang="en-US" dirty="0"/>
              <a:t>activity in </a:t>
            </a:r>
            <a:r>
              <a:rPr lang="en-US" dirty="0" smtClean="0"/>
              <a:t>the </a:t>
            </a:r>
            <a:r>
              <a:rPr lang="en-US" dirty="0"/>
              <a:t>liver)</a:t>
            </a:r>
          </a:p>
          <a:p>
            <a:r>
              <a:rPr lang="en-US" dirty="0"/>
              <a:t>Further reduced levels of secondary bile acids (impaired metabolism </a:t>
            </a:r>
            <a:r>
              <a:rPr lang="en-US" dirty="0" smtClean="0"/>
              <a:t>by gut </a:t>
            </a:r>
            <a:r>
              <a:rPr lang="en-US" dirty="0"/>
              <a:t>microbes)</a:t>
            </a:r>
          </a:p>
          <a:p>
            <a:r>
              <a:rPr lang="en-US" dirty="0"/>
              <a:t>Reduced levels of Lactobacillus and </a:t>
            </a:r>
            <a:r>
              <a:rPr lang="en-US" dirty="0" err="1"/>
              <a:t>Bifidobacteria</a:t>
            </a:r>
            <a:r>
              <a:rPr lang="en-US" dirty="0"/>
              <a:t> (microbes </a:t>
            </a:r>
            <a:r>
              <a:rPr lang="en-US" dirty="0" smtClean="0"/>
              <a:t>that metabolize </a:t>
            </a:r>
            <a:r>
              <a:rPr lang="en-US" dirty="0"/>
              <a:t>bile acids</a:t>
            </a:r>
            <a:r>
              <a:rPr lang="en-US" dirty="0" smtClean="0"/>
              <a:t>)</a:t>
            </a:r>
          </a:p>
          <a:p>
            <a:pPr lvl="1"/>
            <a:r>
              <a:rPr lang="en-US" dirty="0" smtClean="0"/>
              <a:t>These </a:t>
            </a:r>
            <a:r>
              <a:rPr lang="en-US" dirty="0"/>
              <a:t>microbes are </a:t>
            </a:r>
            <a:r>
              <a:rPr lang="en-US" dirty="0" smtClean="0"/>
              <a:t>preferentially </a:t>
            </a:r>
            <a:r>
              <a:rPr lang="en-US" dirty="0"/>
              <a:t>killed by glyphosate</a:t>
            </a:r>
          </a:p>
          <a:p>
            <a:r>
              <a:rPr lang="en-US" dirty="0"/>
              <a:t>Serotonin deficiency (due in part to tryptophan conversion </a:t>
            </a:r>
            <a:r>
              <a:rPr lang="en-US" dirty="0" smtClean="0"/>
              <a:t>to </a:t>
            </a:r>
            <a:r>
              <a:rPr lang="en-US" dirty="0" err="1" smtClean="0"/>
              <a:t>kynurenine</a:t>
            </a:r>
            <a:r>
              <a:rPr lang="en-US" dirty="0" smtClean="0"/>
              <a:t> </a:t>
            </a:r>
            <a:r>
              <a:rPr lang="en-US" dirty="0"/>
              <a:t>to fight infection</a:t>
            </a:r>
            <a:r>
              <a:rPr lang="en-US" dirty="0" smtClean="0"/>
              <a:t>) </a:t>
            </a:r>
          </a:p>
          <a:p>
            <a:pPr lvl="1"/>
            <a:r>
              <a:rPr lang="en-US" dirty="0" smtClean="0"/>
              <a:t>Serotonin is derived from tryptophan, a product of the </a:t>
            </a:r>
            <a:r>
              <a:rPr lang="en-US" dirty="0" err="1" smtClean="0"/>
              <a:t>shikimate</a:t>
            </a:r>
            <a:r>
              <a:rPr lang="en-US" dirty="0" smtClean="0"/>
              <a:t> pathway which glyphosate disrupts</a:t>
            </a:r>
            <a:endParaRPr lang="en-US" dirty="0"/>
          </a:p>
          <a:p>
            <a:pPr marL="0" indent="0">
              <a:buNone/>
            </a:pPr>
            <a:endParaRPr lang="en-US" dirty="0"/>
          </a:p>
        </p:txBody>
      </p:sp>
      <p:sp>
        <p:nvSpPr>
          <p:cNvPr id="4" name="TextBox 3"/>
          <p:cNvSpPr txBox="1"/>
          <p:nvPr/>
        </p:nvSpPr>
        <p:spPr>
          <a:xfrm>
            <a:off x="1125637" y="6378193"/>
            <a:ext cx="7126020" cy="461665"/>
          </a:xfrm>
          <a:prstGeom prst="rect">
            <a:avLst/>
          </a:prstGeom>
          <a:noFill/>
        </p:spPr>
        <p:txBody>
          <a:bodyPr wrap="none" rtlCol="0">
            <a:spAutoFit/>
          </a:bodyPr>
          <a:lstStyle/>
          <a:p>
            <a:r>
              <a:rPr lang="en-US" sz="2400" dirty="0">
                <a:solidFill>
                  <a:srgbClr val="FF0000"/>
                </a:solidFill>
              </a:rPr>
              <a:t>*</a:t>
            </a:r>
            <a:r>
              <a:rPr lang="en-US" sz="2400" dirty="0"/>
              <a:t>AV </a:t>
            </a:r>
            <a:r>
              <a:rPr lang="en-US" sz="2400" dirty="0" err="1"/>
              <a:t>Glubeva</a:t>
            </a:r>
            <a:r>
              <a:rPr lang="en-US" sz="2400" dirty="0"/>
              <a:t> et al. </a:t>
            </a:r>
            <a:r>
              <a:rPr lang="en-US" sz="2400" dirty="0" err="1"/>
              <a:t>EBioMedicine</a:t>
            </a:r>
            <a:r>
              <a:rPr lang="en-US" sz="2400" dirty="0"/>
              <a:t>. 2017 Oct;24:166-178.</a:t>
            </a:r>
          </a:p>
        </p:txBody>
      </p:sp>
    </p:spTree>
    <p:extLst>
      <p:ext uri="{BB962C8B-B14F-4D97-AF65-F5344CB8AC3E}">
        <p14:creationId xmlns:p14="http://schemas.microsoft.com/office/powerpoint/2010/main" val="41893276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532364" y="2309923"/>
            <a:ext cx="6079346"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Brief Introduction to</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a:t>
            </a:r>
          </a:p>
        </p:txBody>
      </p:sp>
    </p:spTree>
    <p:extLst>
      <p:ext uri="{BB962C8B-B14F-4D97-AF65-F5344CB8AC3E}">
        <p14:creationId xmlns:p14="http://schemas.microsoft.com/office/powerpoint/2010/main" val="18608535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7" descr="BTBR_mouse_g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81" y="274890"/>
            <a:ext cx="8574666" cy="6210256"/>
          </a:xfrm>
          <a:prstGeom prst="rect">
            <a:avLst/>
          </a:prstGeom>
        </p:spPr>
      </p:pic>
      <p:sp>
        <p:nvSpPr>
          <p:cNvPr id="9" name="TextBox 8"/>
          <p:cNvSpPr txBox="1"/>
          <p:nvPr/>
        </p:nvSpPr>
        <p:spPr>
          <a:xfrm>
            <a:off x="515720" y="6376512"/>
            <a:ext cx="8277927" cy="461665"/>
          </a:xfrm>
          <a:prstGeom prst="rect">
            <a:avLst/>
          </a:prstGeom>
          <a:noFill/>
        </p:spPr>
        <p:txBody>
          <a:bodyPr wrap="none" rtlCol="0">
            <a:spAutoFit/>
          </a:bodyPr>
          <a:lstStyle/>
          <a:p>
            <a:r>
              <a:rPr lang="en-US" sz="2400" dirty="0" smtClean="0">
                <a:solidFill>
                  <a:srgbClr val="FF0000"/>
                </a:solidFill>
              </a:rPr>
              <a:t>*</a:t>
            </a:r>
            <a:r>
              <a:rPr lang="en-US" sz="2400" dirty="0" smtClean="0"/>
              <a:t>Figure 8. AV </a:t>
            </a:r>
            <a:r>
              <a:rPr lang="en-US" sz="2400" dirty="0" err="1"/>
              <a:t>Glubeva</a:t>
            </a:r>
            <a:r>
              <a:rPr lang="en-US" sz="2400" dirty="0"/>
              <a:t> et al. </a:t>
            </a:r>
            <a:r>
              <a:rPr lang="en-US" sz="2400" dirty="0" err="1"/>
              <a:t>EBioMedicine</a:t>
            </a:r>
            <a:r>
              <a:rPr lang="en-US" sz="2400" dirty="0"/>
              <a:t>. 2017 Oct;24:166-178.</a:t>
            </a:r>
          </a:p>
        </p:txBody>
      </p:sp>
    </p:spTree>
    <p:extLst>
      <p:ext uri="{BB962C8B-B14F-4D97-AF65-F5344CB8AC3E}">
        <p14:creationId xmlns:p14="http://schemas.microsoft.com/office/powerpoint/2010/main" val="41107665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TBR_acetate.png"/>
          <p:cNvPicPr>
            <a:picLocks noGrp="1" noChangeAspect="1"/>
          </p:cNvPicPr>
          <p:nvPr>
            <p:ph idx="1"/>
          </p:nvPr>
        </p:nvPicPr>
        <p:blipFill>
          <a:blip r:embed="rId3">
            <a:extLst>
              <a:ext uri="{28A0092B-C50C-407E-A947-70E740481C1C}">
                <a14:useLocalDpi xmlns:a14="http://schemas.microsoft.com/office/drawing/2010/main" val="0"/>
              </a:ext>
            </a:extLst>
          </a:blip>
          <a:srcRect l="-85171" r="-85171"/>
          <a:stretch>
            <a:fillRect/>
          </a:stretch>
        </p:blipFill>
        <p:spPr>
          <a:xfrm>
            <a:off x="-518147" y="1202917"/>
            <a:ext cx="4155387" cy="2285303"/>
          </a:xfrm>
        </p:spPr>
      </p:pic>
      <p:sp>
        <p:nvSpPr>
          <p:cNvPr id="2" name="Title 1"/>
          <p:cNvSpPr>
            <a:spLocks noGrp="1"/>
          </p:cNvSpPr>
          <p:nvPr>
            <p:ph type="title"/>
          </p:nvPr>
        </p:nvSpPr>
        <p:spPr>
          <a:xfrm>
            <a:off x="0" y="0"/>
            <a:ext cx="8919882" cy="1488421"/>
          </a:xfrm>
        </p:spPr>
        <p:txBody>
          <a:bodyPr>
            <a:noAutofit/>
          </a:bodyPr>
          <a:lstStyle/>
          <a:p>
            <a:r>
              <a:rPr lang="en-US" sz="3600" b="1" dirty="0" smtClean="0"/>
              <a:t>BTBR mice have low acetate, and glyphosate disrupts acetate synthesis in gut</a:t>
            </a:r>
            <a:r>
              <a:rPr lang="en-US" sz="3600" b="1" dirty="0" smtClean="0">
                <a:solidFill>
                  <a:srgbClr val="FF0000"/>
                </a:solidFill>
              </a:rPr>
              <a:t>*</a:t>
            </a:r>
            <a:endParaRPr lang="en-US" sz="3600" b="1" dirty="0">
              <a:solidFill>
                <a:srgbClr val="FF0000"/>
              </a:solidFill>
            </a:endParaRPr>
          </a:p>
        </p:txBody>
      </p:sp>
      <p:pic>
        <p:nvPicPr>
          <p:cNvPr id="5" name="Picture 4" descr="glyphosate_pH_acet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03" y="3488220"/>
            <a:ext cx="9144000" cy="2558206"/>
          </a:xfrm>
          <a:prstGeom prst="rect">
            <a:avLst/>
          </a:prstGeom>
        </p:spPr>
      </p:pic>
      <p:sp>
        <p:nvSpPr>
          <p:cNvPr id="6" name="Content Placeholder 2"/>
          <p:cNvSpPr txBox="1">
            <a:spLocks/>
          </p:cNvSpPr>
          <p:nvPr/>
        </p:nvSpPr>
        <p:spPr>
          <a:xfrm>
            <a:off x="4586940" y="1470575"/>
            <a:ext cx="3864157" cy="169695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Children with autism had only 3.5 mg/ml acetate in stool samples compared to 5.1 in controls</a:t>
            </a:r>
            <a:r>
              <a:rPr lang="en-US" dirty="0" smtClean="0"/>
              <a:t>.</a:t>
            </a:r>
            <a:r>
              <a:rPr lang="en-US" dirty="0" smtClean="0">
                <a:solidFill>
                  <a:srgbClr val="FF0000"/>
                </a:solidFill>
              </a:rPr>
              <a:t>**</a:t>
            </a:r>
            <a:endParaRPr lang="en-US" dirty="0">
              <a:solidFill>
                <a:srgbClr val="FF0000"/>
              </a:solidFill>
            </a:endParaRPr>
          </a:p>
        </p:txBody>
      </p:sp>
      <p:sp>
        <p:nvSpPr>
          <p:cNvPr id="7" name="TextBox 6"/>
          <p:cNvSpPr txBox="1"/>
          <p:nvPr/>
        </p:nvSpPr>
        <p:spPr>
          <a:xfrm>
            <a:off x="2461618" y="1488421"/>
            <a:ext cx="1285729" cy="400110"/>
          </a:xfrm>
          <a:prstGeom prst="rect">
            <a:avLst/>
          </a:prstGeom>
          <a:noFill/>
        </p:spPr>
        <p:txBody>
          <a:bodyPr wrap="none" rtlCol="0">
            <a:spAutoFit/>
          </a:bodyPr>
          <a:lstStyle/>
          <a:p>
            <a:r>
              <a:rPr lang="en-US" sz="2000" dirty="0" smtClean="0"/>
              <a:t>BTBR mice</a:t>
            </a:r>
            <a:endParaRPr lang="en-US" sz="2000" dirty="0"/>
          </a:p>
        </p:txBody>
      </p:sp>
      <p:sp>
        <p:nvSpPr>
          <p:cNvPr id="8" name="Freeform 7"/>
          <p:cNvSpPr/>
          <p:nvPr/>
        </p:nvSpPr>
        <p:spPr>
          <a:xfrm>
            <a:off x="2166471" y="1897530"/>
            <a:ext cx="762000" cy="582706"/>
          </a:xfrm>
          <a:custGeom>
            <a:avLst/>
            <a:gdLst>
              <a:gd name="connsiteX0" fmla="*/ 762000 w 762000"/>
              <a:gd name="connsiteY0" fmla="*/ 0 h 971177"/>
              <a:gd name="connsiteX1" fmla="*/ 433294 w 762000"/>
              <a:gd name="connsiteY1" fmla="*/ 717177 h 971177"/>
              <a:gd name="connsiteX2" fmla="*/ 0 w 762000"/>
              <a:gd name="connsiteY2" fmla="*/ 971177 h 971177"/>
            </a:gdLst>
            <a:ahLst/>
            <a:cxnLst>
              <a:cxn ang="0">
                <a:pos x="connsiteX0" y="connsiteY0"/>
              </a:cxn>
              <a:cxn ang="0">
                <a:pos x="connsiteX1" y="connsiteY1"/>
              </a:cxn>
              <a:cxn ang="0">
                <a:pos x="connsiteX2" y="connsiteY2"/>
              </a:cxn>
            </a:cxnLst>
            <a:rect l="l" t="t" r="r" b="b"/>
            <a:pathLst>
              <a:path w="762000" h="971177">
                <a:moveTo>
                  <a:pt x="762000" y="0"/>
                </a:moveTo>
                <a:cubicBezTo>
                  <a:pt x="661147" y="277657"/>
                  <a:pt x="560294" y="555314"/>
                  <a:pt x="433294" y="717177"/>
                </a:cubicBezTo>
                <a:cubicBezTo>
                  <a:pt x="306294" y="879040"/>
                  <a:pt x="153147" y="925108"/>
                  <a:pt x="0" y="971177"/>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1585701" y="6211669"/>
            <a:ext cx="6648901" cy="707886"/>
          </a:xfrm>
          <a:prstGeom prst="rect">
            <a:avLst/>
          </a:prstGeom>
          <a:noFill/>
        </p:spPr>
        <p:txBody>
          <a:bodyPr wrap="none" rtlCol="0">
            <a:spAutoFit/>
          </a:bodyPr>
          <a:lstStyle/>
          <a:p>
            <a:r>
              <a:rPr lang="en-US" sz="2000" dirty="0">
                <a:solidFill>
                  <a:srgbClr val="FF0000"/>
                </a:solidFill>
              </a:rPr>
              <a:t>*</a:t>
            </a:r>
            <a:r>
              <a:rPr lang="en-US" sz="2000" dirty="0"/>
              <a:t>LN Nielsen et al. Environmental Pollution 2018;233:364e376</a:t>
            </a:r>
            <a:r>
              <a:rPr lang="en-US" sz="2000" dirty="0" smtClean="0"/>
              <a:t>.</a:t>
            </a:r>
          </a:p>
          <a:p>
            <a:r>
              <a:rPr lang="en-US" sz="2000" dirty="0">
                <a:solidFill>
                  <a:srgbClr val="FF0000"/>
                </a:solidFill>
              </a:rPr>
              <a:t>*</a:t>
            </a:r>
            <a:r>
              <a:rPr lang="en-US" sz="2000" dirty="0" smtClean="0">
                <a:solidFill>
                  <a:srgbClr val="FF0000"/>
                </a:solidFill>
              </a:rPr>
              <a:t>*</a:t>
            </a:r>
            <a:r>
              <a:rPr lang="en-US" sz="2000" dirty="0" smtClean="0"/>
              <a:t>Adams </a:t>
            </a:r>
            <a:r>
              <a:rPr lang="en-US" sz="2000" dirty="0"/>
              <a:t>et al. BMC Gastroenterology 2011; 11:22.</a:t>
            </a:r>
          </a:p>
        </p:txBody>
      </p:sp>
    </p:spTree>
    <p:extLst>
      <p:ext uri="{BB962C8B-B14F-4D97-AF65-F5344CB8AC3E}">
        <p14:creationId xmlns:p14="http://schemas.microsoft.com/office/powerpoint/2010/main" val="31050458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TBR_acetate.png"/>
          <p:cNvPicPr>
            <a:picLocks noGrp="1" noChangeAspect="1"/>
          </p:cNvPicPr>
          <p:nvPr>
            <p:ph idx="1"/>
          </p:nvPr>
        </p:nvPicPr>
        <p:blipFill>
          <a:blip r:embed="rId3">
            <a:extLst>
              <a:ext uri="{28A0092B-C50C-407E-A947-70E740481C1C}">
                <a14:useLocalDpi xmlns:a14="http://schemas.microsoft.com/office/drawing/2010/main" val="0"/>
              </a:ext>
            </a:extLst>
          </a:blip>
          <a:srcRect l="-85171" r="-85171"/>
          <a:stretch>
            <a:fillRect/>
          </a:stretch>
        </p:blipFill>
        <p:spPr>
          <a:xfrm>
            <a:off x="-518147" y="1202917"/>
            <a:ext cx="4155387" cy="2285303"/>
          </a:xfrm>
        </p:spPr>
      </p:pic>
      <p:sp>
        <p:nvSpPr>
          <p:cNvPr id="2" name="Title 1"/>
          <p:cNvSpPr>
            <a:spLocks noGrp="1"/>
          </p:cNvSpPr>
          <p:nvPr>
            <p:ph type="title"/>
          </p:nvPr>
        </p:nvSpPr>
        <p:spPr>
          <a:xfrm>
            <a:off x="0" y="0"/>
            <a:ext cx="8919882" cy="1488421"/>
          </a:xfrm>
        </p:spPr>
        <p:txBody>
          <a:bodyPr>
            <a:noAutofit/>
          </a:bodyPr>
          <a:lstStyle/>
          <a:p>
            <a:r>
              <a:rPr lang="en-US" sz="3600" b="1" dirty="0" smtClean="0"/>
              <a:t>BTBR mice have low acetate, and glyphosate disrupts acetate synthesis in gut</a:t>
            </a:r>
            <a:r>
              <a:rPr lang="en-US" sz="3600" b="1" dirty="0" smtClean="0">
                <a:solidFill>
                  <a:srgbClr val="FF0000"/>
                </a:solidFill>
              </a:rPr>
              <a:t>*</a:t>
            </a:r>
            <a:endParaRPr lang="en-US" sz="3600" b="1" dirty="0">
              <a:solidFill>
                <a:srgbClr val="FF0000"/>
              </a:solidFill>
            </a:endParaRPr>
          </a:p>
        </p:txBody>
      </p:sp>
      <p:pic>
        <p:nvPicPr>
          <p:cNvPr id="5" name="Picture 4" descr="glyphosate_pH_acet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03" y="3488220"/>
            <a:ext cx="9144000" cy="2558206"/>
          </a:xfrm>
          <a:prstGeom prst="rect">
            <a:avLst/>
          </a:prstGeom>
        </p:spPr>
      </p:pic>
      <p:sp>
        <p:nvSpPr>
          <p:cNvPr id="6" name="Content Placeholder 2"/>
          <p:cNvSpPr txBox="1">
            <a:spLocks/>
          </p:cNvSpPr>
          <p:nvPr/>
        </p:nvSpPr>
        <p:spPr>
          <a:xfrm>
            <a:off x="4586940" y="1470575"/>
            <a:ext cx="3864157" cy="169695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Children with autism had only 3.5 mg/ml acetate in stool samples compared to 5.1 in controls</a:t>
            </a:r>
            <a:r>
              <a:rPr lang="en-US" dirty="0" smtClean="0"/>
              <a:t>.</a:t>
            </a:r>
            <a:r>
              <a:rPr lang="en-US" dirty="0" smtClean="0">
                <a:solidFill>
                  <a:srgbClr val="FF0000"/>
                </a:solidFill>
              </a:rPr>
              <a:t>**</a:t>
            </a:r>
            <a:endParaRPr lang="en-US" dirty="0">
              <a:solidFill>
                <a:srgbClr val="FF0000"/>
              </a:solidFill>
            </a:endParaRPr>
          </a:p>
        </p:txBody>
      </p:sp>
      <p:sp>
        <p:nvSpPr>
          <p:cNvPr id="7" name="TextBox 6"/>
          <p:cNvSpPr txBox="1"/>
          <p:nvPr/>
        </p:nvSpPr>
        <p:spPr>
          <a:xfrm>
            <a:off x="2461618" y="1488421"/>
            <a:ext cx="1285729" cy="400110"/>
          </a:xfrm>
          <a:prstGeom prst="rect">
            <a:avLst/>
          </a:prstGeom>
          <a:noFill/>
        </p:spPr>
        <p:txBody>
          <a:bodyPr wrap="none" rtlCol="0">
            <a:spAutoFit/>
          </a:bodyPr>
          <a:lstStyle/>
          <a:p>
            <a:r>
              <a:rPr lang="en-US" sz="2000" dirty="0" smtClean="0"/>
              <a:t>BTBR mice</a:t>
            </a:r>
            <a:endParaRPr lang="en-US" sz="2000" dirty="0"/>
          </a:p>
        </p:txBody>
      </p:sp>
      <p:sp>
        <p:nvSpPr>
          <p:cNvPr id="8" name="Freeform 7"/>
          <p:cNvSpPr/>
          <p:nvPr/>
        </p:nvSpPr>
        <p:spPr>
          <a:xfrm>
            <a:off x="2166471" y="1897530"/>
            <a:ext cx="762000" cy="582706"/>
          </a:xfrm>
          <a:custGeom>
            <a:avLst/>
            <a:gdLst>
              <a:gd name="connsiteX0" fmla="*/ 762000 w 762000"/>
              <a:gd name="connsiteY0" fmla="*/ 0 h 971177"/>
              <a:gd name="connsiteX1" fmla="*/ 433294 w 762000"/>
              <a:gd name="connsiteY1" fmla="*/ 717177 h 971177"/>
              <a:gd name="connsiteX2" fmla="*/ 0 w 762000"/>
              <a:gd name="connsiteY2" fmla="*/ 971177 h 971177"/>
            </a:gdLst>
            <a:ahLst/>
            <a:cxnLst>
              <a:cxn ang="0">
                <a:pos x="connsiteX0" y="connsiteY0"/>
              </a:cxn>
              <a:cxn ang="0">
                <a:pos x="connsiteX1" y="connsiteY1"/>
              </a:cxn>
              <a:cxn ang="0">
                <a:pos x="connsiteX2" y="connsiteY2"/>
              </a:cxn>
            </a:cxnLst>
            <a:rect l="l" t="t" r="r" b="b"/>
            <a:pathLst>
              <a:path w="762000" h="971177">
                <a:moveTo>
                  <a:pt x="762000" y="0"/>
                </a:moveTo>
                <a:cubicBezTo>
                  <a:pt x="661147" y="277657"/>
                  <a:pt x="560294" y="555314"/>
                  <a:pt x="433294" y="717177"/>
                </a:cubicBezTo>
                <a:cubicBezTo>
                  <a:pt x="306294" y="879040"/>
                  <a:pt x="153147" y="925108"/>
                  <a:pt x="0" y="971177"/>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t>Bifidobacteria</a:t>
            </a:r>
            <a:r>
              <a:rPr lang="en-US" sz="2800" dirty="0" smtClean="0"/>
              <a:t> produce significant amounts of acetate</a:t>
            </a:r>
            <a:endParaRPr lang="en-US" sz="2800" dirty="0">
              <a:solidFill>
                <a:srgbClr val="FF0000"/>
              </a:solidFill>
            </a:endParaRPr>
          </a:p>
        </p:txBody>
      </p:sp>
    </p:spTree>
    <p:extLst>
      <p:ext uri="{BB962C8B-B14F-4D97-AF65-F5344CB8AC3E}">
        <p14:creationId xmlns:p14="http://schemas.microsoft.com/office/powerpoint/2010/main" val="4621235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TBR_acetate.png"/>
          <p:cNvPicPr>
            <a:picLocks noGrp="1" noChangeAspect="1"/>
          </p:cNvPicPr>
          <p:nvPr>
            <p:ph idx="1"/>
          </p:nvPr>
        </p:nvPicPr>
        <p:blipFill>
          <a:blip r:embed="rId3">
            <a:extLst>
              <a:ext uri="{28A0092B-C50C-407E-A947-70E740481C1C}">
                <a14:useLocalDpi xmlns:a14="http://schemas.microsoft.com/office/drawing/2010/main" val="0"/>
              </a:ext>
            </a:extLst>
          </a:blip>
          <a:srcRect l="-85171" r="-85171"/>
          <a:stretch>
            <a:fillRect/>
          </a:stretch>
        </p:blipFill>
        <p:spPr>
          <a:xfrm>
            <a:off x="-518147" y="1202917"/>
            <a:ext cx="4155387" cy="2285303"/>
          </a:xfrm>
        </p:spPr>
      </p:pic>
      <p:sp>
        <p:nvSpPr>
          <p:cNvPr id="2" name="Title 1"/>
          <p:cNvSpPr>
            <a:spLocks noGrp="1"/>
          </p:cNvSpPr>
          <p:nvPr>
            <p:ph type="title"/>
          </p:nvPr>
        </p:nvSpPr>
        <p:spPr>
          <a:xfrm>
            <a:off x="0" y="0"/>
            <a:ext cx="8919882" cy="1488421"/>
          </a:xfrm>
        </p:spPr>
        <p:txBody>
          <a:bodyPr>
            <a:noAutofit/>
          </a:bodyPr>
          <a:lstStyle/>
          <a:p>
            <a:r>
              <a:rPr lang="en-US" sz="3600" b="1" dirty="0" smtClean="0"/>
              <a:t>BTBR mice have low acetate, and glyphosate disrupts acetate synthesis in gut</a:t>
            </a:r>
            <a:r>
              <a:rPr lang="en-US" sz="3600" b="1" dirty="0" smtClean="0">
                <a:solidFill>
                  <a:srgbClr val="FF0000"/>
                </a:solidFill>
              </a:rPr>
              <a:t>*</a:t>
            </a:r>
            <a:endParaRPr lang="en-US" sz="3600" b="1" dirty="0">
              <a:solidFill>
                <a:srgbClr val="FF0000"/>
              </a:solidFill>
            </a:endParaRPr>
          </a:p>
        </p:txBody>
      </p:sp>
      <p:pic>
        <p:nvPicPr>
          <p:cNvPr id="5" name="Picture 4" descr="glyphosate_pH_acet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03" y="3488220"/>
            <a:ext cx="9144000" cy="2558206"/>
          </a:xfrm>
          <a:prstGeom prst="rect">
            <a:avLst/>
          </a:prstGeom>
        </p:spPr>
      </p:pic>
      <p:sp>
        <p:nvSpPr>
          <p:cNvPr id="6" name="Content Placeholder 2"/>
          <p:cNvSpPr txBox="1">
            <a:spLocks/>
          </p:cNvSpPr>
          <p:nvPr/>
        </p:nvSpPr>
        <p:spPr>
          <a:xfrm>
            <a:off x="4586940" y="1470575"/>
            <a:ext cx="3864157" cy="169695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Children with autism had only 3.5 mg/ml acetate in stool samples compared to 5.1 in controls</a:t>
            </a:r>
            <a:r>
              <a:rPr lang="en-US" dirty="0" smtClean="0"/>
              <a:t>.</a:t>
            </a:r>
            <a:r>
              <a:rPr lang="en-US" dirty="0" smtClean="0">
                <a:solidFill>
                  <a:srgbClr val="FF0000"/>
                </a:solidFill>
              </a:rPr>
              <a:t>**</a:t>
            </a:r>
            <a:endParaRPr lang="en-US" dirty="0">
              <a:solidFill>
                <a:srgbClr val="FF0000"/>
              </a:solidFill>
            </a:endParaRPr>
          </a:p>
        </p:txBody>
      </p:sp>
      <p:sp>
        <p:nvSpPr>
          <p:cNvPr id="7" name="TextBox 6"/>
          <p:cNvSpPr txBox="1"/>
          <p:nvPr/>
        </p:nvSpPr>
        <p:spPr>
          <a:xfrm>
            <a:off x="2461618" y="1488421"/>
            <a:ext cx="1285729" cy="400110"/>
          </a:xfrm>
          <a:prstGeom prst="rect">
            <a:avLst/>
          </a:prstGeom>
          <a:noFill/>
        </p:spPr>
        <p:txBody>
          <a:bodyPr wrap="none" rtlCol="0">
            <a:spAutoFit/>
          </a:bodyPr>
          <a:lstStyle/>
          <a:p>
            <a:r>
              <a:rPr lang="en-US" sz="2000" dirty="0" smtClean="0"/>
              <a:t>BTBR mice</a:t>
            </a:r>
            <a:endParaRPr lang="en-US" sz="2000" dirty="0"/>
          </a:p>
        </p:txBody>
      </p:sp>
      <p:sp>
        <p:nvSpPr>
          <p:cNvPr id="8" name="Freeform 7"/>
          <p:cNvSpPr/>
          <p:nvPr/>
        </p:nvSpPr>
        <p:spPr>
          <a:xfrm>
            <a:off x="2166471" y="1897530"/>
            <a:ext cx="762000" cy="582706"/>
          </a:xfrm>
          <a:custGeom>
            <a:avLst/>
            <a:gdLst>
              <a:gd name="connsiteX0" fmla="*/ 762000 w 762000"/>
              <a:gd name="connsiteY0" fmla="*/ 0 h 971177"/>
              <a:gd name="connsiteX1" fmla="*/ 433294 w 762000"/>
              <a:gd name="connsiteY1" fmla="*/ 717177 h 971177"/>
              <a:gd name="connsiteX2" fmla="*/ 0 w 762000"/>
              <a:gd name="connsiteY2" fmla="*/ 971177 h 971177"/>
            </a:gdLst>
            <a:ahLst/>
            <a:cxnLst>
              <a:cxn ang="0">
                <a:pos x="connsiteX0" y="connsiteY0"/>
              </a:cxn>
              <a:cxn ang="0">
                <a:pos x="connsiteX1" y="connsiteY1"/>
              </a:cxn>
              <a:cxn ang="0">
                <a:pos x="connsiteX2" y="connsiteY2"/>
              </a:cxn>
            </a:cxnLst>
            <a:rect l="l" t="t" r="r" b="b"/>
            <a:pathLst>
              <a:path w="762000" h="971177">
                <a:moveTo>
                  <a:pt x="762000" y="0"/>
                </a:moveTo>
                <a:cubicBezTo>
                  <a:pt x="661147" y="277657"/>
                  <a:pt x="560294" y="555314"/>
                  <a:pt x="433294" y="717177"/>
                </a:cubicBezTo>
                <a:cubicBezTo>
                  <a:pt x="306294" y="879040"/>
                  <a:pt x="153147" y="925108"/>
                  <a:pt x="0" y="971177"/>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Elevated pH linked to glyphosate exposure results in small intestinal bacterial overgrowth (SIBO)</a:t>
            </a:r>
            <a:endParaRPr lang="en-US" sz="2800" dirty="0">
              <a:solidFill>
                <a:srgbClr val="FF0000"/>
              </a:solidFill>
            </a:endParaRPr>
          </a:p>
        </p:txBody>
      </p:sp>
    </p:spTree>
    <p:extLst>
      <p:ext uri="{BB962C8B-B14F-4D97-AF65-F5344CB8AC3E}">
        <p14:creationId xmlns:p14="http://schemas.microsoft.com/office/powerpoint/2010/main" val="6705937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a:t>
            </a:r>
            <a:r>
              <a:rPr lang="en-US" b="1" dirty="0" smtClean="0"/>
              <a:t>vidence Linking </a:t>
            </a:r>
            <a:r>
              <a:rPr lang="en-US" b="1" dirty="0"/>
              <a:t>A</a:t>
            </a:r>
            <a:r>
              <a:rPr lang="en-US" b="1" dirty="0" smtClean="0"/>
              <a:t>utism to </a:t>
            </a:r>
            <a:br>
              <a:rPr lang="en-US" b="1" dirty="0" smtClean="0"/>
            </a:br>
            <a:r>
              <a:rPr lang="en-US" b="1" dirty="0" smtClean="0"/>
              <a:t>Clostridia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a:t>14 autistic children with gut </a:t>
            </a:r>
            <a:r>
              <a:rPr lang="en-US" dirty="0" smtClean="0"/>
              <a:t>disorder </a:t>
            </a:r>
            <a:r>
              <a:rPr lang="en-US" dirty="0"/>
              <a:t>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a:t>
            </a:r>
            <a:r>
              <a:rPr lang="en-US" dirty="0" smtClean="0"/>
              <a:t>children</a:t>
            </a:r>
          </a:p>
          <a:p>
            <a:r>
              <a:rPr lang="en-US" dirty="0" smtClean="0"/>
              <a:t>Associated with reduced tryptophan levels and increased expression of inflammatory markers </a:t>
            </a:r>
          </a:p>
          <a:p>
            <a:pPr lvl="1"/>
            <a:r>
              <a:rPr lang="en-US" dirty="0" smtClean="0"/>
              <a:t>Tryptophan </a:t>
            </a:r>
            <a:r>
              <a:rPr lang="en-US" dirty="0"/>
              <a:t>is a product of the </a:t>
            </a:r>
            <a:r>
              <a:rPr lang="en-US" dirty="0" err="1" smtClean="0"/>
              <a:t>shikimate</a:t>
            </a:r>
            <a:r>
              <a:rPr lang="en-US" dirty="0" smtClean="0"/>
              <a:t> </a:t>
            </a:r>
            <a:r>
              <a:rPr lang="en-US" dirty="0"/>
              <a:t>pathway, which glyphosate </a:t>
            </a:r>
            <a:r>
              <a:rPr lang="en-US" dirty="0" smtClean="0"/>
              <a:t>blocks</a:t>
            </a:r>
          </a:p>
          <a:p>
            <a:pPr lvl="1"/>
            <a:r>
              <a:rPr lang="en-US" dirty="0" smtClean="0"/>
              <a:t>Macrophages in inflamed tissue take up tryptophan, reducing bioavailability to the brain</a:t>
            </a:r>
            <a:endParaRPr lang="en-US" dirty="0"/>
          </a:p>
          <a:p>
            <a:r>
              <a:rPr lang="en-US" dirty="0"/>
              <a:t>Proposed role for antibiotics</a:t>
            </a:r>
          </a:p>
          <a:p>
            <a:pPr lvl="1"/>
            <a:r>
              <a:rPr lang="en-US" dirty="0"/>
              <a:t>Glyphosate is a patented antimicrobial agent (2010)</a:t>
            </a:r>
          </a:p>
          <a:p>
            <a:endParaRPr lang="en-US" dirty="0"/>
          </a:p>
        </p:txBody>
      </p:sp>
      <p:sp>
        <p:nvSpPr>
          <p:cNvPr id="4" name="TextBox 3"/>
          <p:cNvSpPr txBox="1"/>
          <p:nvPr/>
        </p:nvSpPr>
        <p:spPr>
          <a:xfrm>
            <a:off x="206299" y="6368534"/>
            <a:ext cx="8937701" cy="369332"/>
          </a:xfrm>
          <a:prstGeom prst="rect">
            <a:avLst/>
          </a:prstGeom>
          <a:noFill/>
        </p:spPr>
        <p:txBody>
          <a:bodyPr wrap="none" rtlCol="0">
            <a:spAutoFit/>
          </a:bodyPr>
          <a:lstStyle/>
          <a:p>
            <a:r>
              <a:rPr lang="en-US" dirty="0">
                <a:solidFill>
                  <a:srgbClr val="FF0000"/>
                </a:solidFill>
              </a:rPr>
              <a:t>*</a:t>
            </a:r>
            <a:r>
              <a:rPr lang="en-US" dirty="0"/>
              <a:t>RA Luna et al., Cellular and Molecular Gastroenterology and </a:t>
            </a:r>
            <a:r>
              <a:rPr lang="en-US" dirty="0" err="1"/>
              <a:t>Hepatology</a:t>
            </a:r>
            <a:r>
              <a:rPr lang="en-US" dirty="0"/>
              <a:t> 2017;3(2): 218-</a:t>
            </a:r>
            <a:r>
              <a:rPr lang="en-US" dirty="0" smtClean="0"/>
              <a:t>230</a:t>
            </a:r>
            <a:endParaRPr lang="en-US" dirty="0"/>
          </a:p>
        </p:txBody>
      </p:sp>
    </p:spTree>
    <p:extLst>
      <p:ext uri="{BB962C8B-B14F-4D97-AF65-F5344CB8AC3E}">
        <p14:creationId xmlns:p14="http://schemas.microsoft.com/office/powerpoint/2010/main" val="29171065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81260"/>
          </a:xfrm>
          <a:prstGeom prst="rect">
            <a:avLst/>
          </a:prstGeom>
        </p:spPr>
      </p:pic>
      <p:sp>
        <p:nvSpPr>
          <p:cNvPr id="3" name="Content Placeholder 2"/>
          <p:cNvSpPr>
            <a:spLocks noGrp="1"/>
          </p:cNvSpPr>
          <p:nvPr>
            <p:ph idx="1"/>
          </p:nvPr>
        </p:nvSpPr>
        <p:spPr>
          <a:xfrm>
            <a:off x="457200" y="2844800"/>
            <a:ext cx="8229600" cy="4013200"/>
          </a:xfrm>
        </p:spPr>
        <p:txBody>
          <a:bodyPr>
            <a:normAutofit fontScale="92500" lnSpcReduction="10000"/>
          </a:bodyPr>
          <a:lstStyle/>
          <a:p>
            <a:r>
              <a:rPr lang="en-US" dirty="0" smtClean="0"/>
              <a:t>Triplets: two boys, one girl. Both boys have autism and girl has seizure disorder</a:t>
            </a:r>
          </a:p>
          <a:p>
            <a:r>
              <a:rPr lang="en-US" dirty="0" smtClean="0"/>
              <a:t>Very high levels of glyphosate in urine in all three</a:t>
            </a:r>
          </a:p>
          <a:p>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r>
              <a:rPr lang="en-US" dirty="0" smtClean="0"/>
              <a:t>Clostridia produce toxins HPHPA </a:t>
            </a:r>
            <a:r>
              <a:rPr lang="en-US" dirty="0"/>
              <a:t>and p-</a:t>
            </a:r>
            <a:r>
              <a:rPr lang="en-US" dirty="0" smtClean="0"/>
              <a:t>cresol, which </a:t>
            </a:r>
            <a:r>
              <a:rPr lang="en-US" dirty="0"/>
              <a:t>block the conversion of dopamine to norepinephrine</a:t>
            </a:r>
            <a:r>
              <a:rPr lang="en-US" dirty="0" smtClean="0"/>
              <a:t>.</a:t>
            </a:r>
          </a:p>
          <a:p>
            <a:pPr lvl="1"/>
            <a:r>
              <a:rPr lang="en-US" dirty="0" smtClean="0"/>
              <a:t>Damage to neurons in the brain through oxidative stress </a:t>
            </a:r>
            <a:endParaRPr lang="en-US" dirty="0"/>
          </a:p>
          <a:p>
            <a:endParaRPr lang="en-US" dirty="0"/>
          </a:p>
        </p:txBody>
      </p:sp>
      <p:sp>
        <p:nvSpPr>
          <p:cNvPr id="6" name="TextBox 5"/>
          <p:cNvSpPr txBox="1"/>
          <p:nvPr/>
        </p:nvSpPr>
        <p:spPr>
          <a:xfrm>
            <a:off x="3477217" y="6470134"/>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8578236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6" name="Freeform 5"/>
          <p:cNvSpPr/>
          <p:nvPr/>
        </p:nvSpPr>
        <p:spPr>
          <a:xfrm>
            <a:off x="3026147" y="1845337"/>
            <a:ext cx="1337757"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375152" y="1790700"/>
            <a:ext cx="1130548"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1244544" y="3458865"/>
            <a:ext cx="1978426" cy="461665"/>
          </a:xfrm>
          <a:prstGeom prst="rect">
            <a:avLst/>
          </a:prstGeom>
          <a:solidFill>
            <a:srgbClr val="FFFFFF"/>
          </a:solidFill>
        </p:spPr>
        <p:txBody>
          <a:bodyPr wrap="none" rtlCol="0">
            <a:spAutoFit/>
          </a:bodyPr>
          <a:lstStyle/>
          <a:p>
            <a:r>
              <a:rPr lang="en-US" sz="2400" b="1" dirty="0" err="1" smtClean="0"/>
              <a:t>Bifidobacteria</a:t>
            </a:r>
            <a:endParaRPr lang="en-US" b="1" dirty="0"/>
          </a:p>
        </p:txBody>
      </p:sp>
      <p:cxnSp>
        <p:nvCxnSpPr>
          <p:cNvPr id="11" name="Straight Arrow Connector 10"/>
          <p:cNvCxnSpPr/>
          <p:nvPr/>
        </p:nvCxnSpPr>
        <p:spPr>
          <a:xfrm>
            <a:off x="2353733" y="3920530"/>
            <a:ext cx="372534" cy="10917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02206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39"/>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118531" y="925880"/>
            <a:ext cx="8737601" cy="5796654"/>
          </a:xfrm>
        </p:spPr>
        <p:txBody>
          <a:bodyPr>
            <a:normAutofit fontScale="85000" lnSpcReduction="10000"/>
          </a:bodyPr>
          <a:lstStyle/>
          <a:p>
            <a:r>
              <a:rPr lang="en-US" dirty="0" smtClean="0"/>
              <a:t>Glyphosate contamination in food proteins makes them hard to break down</a:t>
            </a:r>
          </a:p>
          <a:p>
            <a:pPr lvl="1"/>
            <a:r>
              <a:rPr lang="en-US" dirty="0" smtClean="0"/>
              <a:t>This leads to autoimmune disease</a:t>
            </a:r>
          </a:p>
          <a:p>
            <a:r>
              <a:rPr lang="en-US" dirty="0" smtClean="0"/>
              <a:t>Glyphosate contamination in digestive enzymes makes them defective</a:t>
            </a:r>
          </a:p>
          <a:p>
            <a:pPr lvl="1"/>
            <a:r>
              <a:rPr lang="en-US" dirty="0" smtClean="0"/>
              <a:t>Undigested proteins induce Celiac disease and leaky gut</a:t>
            </a:r>
          </a:p>
          <a:p>
            <a:r>
              <a:rPr lang="en-US" dirty="0"/>
              <a:t>Glyphosate is a key factor in the emergence of antibiotic resistant </a:t>
            </a:r>
            <a:r>
              <a:rPr lang="en-US" dirty="0" smtClean="0"/>
              <a:t>pathogens</a:t>
            </a:r>
          </a:p>
          <a:p>
            <a:r>
              <a:rPr lang="en-US" dirty="0" smtClean="0"/>
              <a:t>Mouse models of autism are consistent with glyphosate damage in the gut</a:t>
            </a:r>
          </a:p>
          <a:p>
            <a:r>
              <a:rPr lang="en-US" dirty="0" smtClean="0"/>
              <a:t>Glyphosate promotes Clostridia overgrowth in the gut</a:t>
            </a:r>
          </a:p>
          <a:p>
            <a:pPr lvl="1"/>
            <a:r>
              <a:rPr lang="en-US" dirty="0" smtClean="0"/>
              <a:t>This induces inflammatory bowel disease, an epidemic today</a:t>
            </a:r>
          </a:p>
          <a:p>
            <a:pPr lvl="1"/>
            <a:r>
              <a:rPr lang="en-US" dirty="0" smtClean="0"/>
              <a:t>Autism has been linked to Clostridia overgrowth</a:t>
            </a:r>
          </a:p>
          <a:p>
            <a:pPr lvl="1"/>
            <a:r>
              <a:rPr lang="en-US" dirty="0" smtClean="0"/>
              <a:t>Clostridia release toxins that induce an inflammatory  response</a:t>
            </a:r>
          </a:p>
          <a:p>
            <a:pPr marL="0" indent="0">
              <a:buNone/>
            </a:pP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11159522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0142" y="2090171"/>
            <a:ext cx="6527035"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Vaccine Toxicants and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Autoimmune Disease</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736089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Vaccine Induced Immune Overload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575675" cy="4525963"/>
          </a:xfrm>
        </p:spPr>
        <p:txBody>
          <a:bodyPr>
            <a:normAutofit lnSpcReduction="10000"/>
          </a:bodyPr>
          <a:lstStyle/>
          <a:p>
            <a:pPr marL="0" indent="0">
              <a:buNone/>
            </a:pPr>
            <a:r>
              <a:rPr lang="en-US" dirty="0" smtClean="0"/>
              <a:t>Mercury</a:t>
            </a:r>
            <a:r>
              <a:rPr lang="en-US" dirty="0"/>
              <a:t>, aluminum, formaldehyde, MSG, neomycin, gentamycin, streptomycin, </a:t>
            </a:r>
            <a:r>
              <a:rPr lang="en-US" dirty="0" err="1"/>
              <a:t>polymyxin</a:t>
            </a:r>
            <a:r>
              <a:rPr lang="en-US" dirty="0"/>
              <a:t> B, polyethylene glycol, </a:t>
            </a:r>
            <a:r>
              <a:rPr lang="en-US" dirty="0" err="1"/>
              <a:t>squalene</a:t>
            </a:r>
            <a:r>
              <a:rPr lang="en-US" dirty="0"/>
              <a:t>, killed and/or live viruses, viral contaminants, </a:t>
            </a:r>
            <a:r>
              <a:rPr lang="en-US" dirty="0" smtClean="0"/>
              <a:t>etc.</a:t>
            </a:r>
          </a:p>
          <a:p>
            <a:pPr marL="0" indent="0">
              <a:buNone/>
            </a:pPr>
            <a:r>
              <a:rPr lang="en-US" dirty="0" smtClean="0">
                <a:sym typeface="Wingdings"/>
              </a:rPr>
              <a:t></a:t>
            </a:r>
            <a:r>
              <a:rPr lang="en-US" dirty="0" smtClean="0"/>
              <a:t> Type </a:t>
            </a:r>
            <a:r>
              <a:rPr lang="en-US" dirty="0"/>
              <a:t>1 and type 2 diabetes, NASH, autism, asthma, food allergies, thyroiditis, </a:t>
            </a:r>
            <a:r>
              <a:rPr lang="en-US" dirty="0" err="1"/>
              <a:t>vasculitis</a:t>
            </a:r>
            <a:r>
              <a:rPr lang="en-US" dirty="0"/>
              <a:t> and autoimmune rheumatic diseases like </a:t>
            </a:r>
            <a:r>
              <a:rPr lang="en-US" dirty="0" smtClean="0"/>
              <a:t>lupus</a:t>
            </a:r>
            <a:r>
              <a:rPr lang="en-US" dirty="0"/>
              <a:t>, rheumatoid arthritis, psoriasis and metabolic syndrome.</a:t>
            </a:r>
          </a:p>
        </p:txBody>
      </p:sp>
      <p:sp>
        <p:nvSpPr>
          <p:cNvPr id="4" name="TextBox 3"/>
          <p:cNvSpPr txBox="1"/>
          <p:nvPr/>
        </p:nvSpPr>
        <p:spPr>
          <a:xfrm>
            <a:off x="1444625" y="6350000"/>
            <a:ext cx="5591044" cy="461665"/>
          </a:xfrm>
          <a:prstGeom prst="rect">
            <a:avLst/>
          </a:prstGeom>
          <a:noFill/>
        </p:spPr>
        <p:txBody>
          <a:bodyPr wrap="none" rtlCol="0">
            <a:spAutoFit/>
          </a:bodyPr>
          <a:lstStyle/>
          <a:p>
            <a:r>
              <a:rPr lang="da-DK" sz="2400" dirty="0">
                <a:solidFill>
                  <a:srgbClr val="FF0000"/>
                </a:solidFill>
              </a:rPr>
              <a:t>*</a:t>
            </a:r>
            <a:r>
              <a:rPr lang="da-DK" sz="2400" dirty="0" smtClean="0"/>
              <a:t>Classen </a:t>
            </a:r>
            <a:r>
              <a:rPr lang="da-DK" sz="2400" dirty="0"/>
              <a:t>JB, J Mol Genet Med 2014, S1:025 </a:t>
            </a:r>
          </a:p>
        </p:txBody>
      </p:sp>
    </p:spTree>
    <p:extLst>
      <p:ext uri="{BB962C8B-B14F-4D97-AF65-F5344CB8AC3E}">
        <p14:creationId xmlns:p14="http://schemas.microsoft.com/office/powerpoint/2010/main" val="27026276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3904271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Autoimmune Disease and </a:t>
            </a:r>
            <a:br>
              <a:rPr lang="en-US" b="1" dirty="0" smtClean="0"/>
            </a:br>
            <a:r>
              <a:rPr lang="en-US" b="1" dirty="0" smtClean="0"/>
              <a:t>Molecular Mimicry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A peptide sequence in a foreign protein resembles a sequence in a human protein</a:t>
            </a:r>
          </a:p>
          <a:p>
            <a:r>
              <a:rPr lang="en-US" dirty="0" smtClean="0"/>
              <a:t>The immune system develops antibodies to the foreign protein and then these act as </a:t>
            </a:r>
            <a:r>
              <a:rPr lang="en-US" i="1" dirty="0" smtClean="0">
                <a:solidFill>
                  <a:srgbClr val="FF0000"/>
                </a:solidFill>
              </a:rPr>
              <a:t>autoantibodies</a:t>
            </a:r>
            <a:r>
              <a:rPr lang="en-US" dirty="0" smtClean="0">
                <a:solidFill>
                  <a:srgbClr val="FF0000"/>
                </a:solidFill>
              </a:rPr>
              <a:t> </a:t>
            </a:r>
            <a:r>
              <a:rPr lang="en-US" dirty="0" smtClean="0"/>
              <a:t>and attack the human protein that looks similar</a:t>
            </a:r>
          </a:p>
          <a:p>
            <a:pPr lvl="1"/>
            <a:r>
              <a:rPr lang="en-US" dirty="0" smtClean="0"/>
              <a:t>This is how you get </a:t>
            </a:r>
            <a:r>
              <a:rPr lang="en-US" i="1" dirty="0" smtClean="0">
                <a:solidFill>
                  <a:srgbClr val="FF0000"/>
                </a:solidFill>
              </a:rPr>
              <a:t>autoimmune disease</a:t>
            </a:r>
          </a:p>
          <a:p>
            <a:r>
              <a:rPr lang="en-US" dirty="0" smtClean="0"/>
              <a:t>The foreign protein could be from a virus in a vaccine or from a live infection or it could be from a food source like wheat gluten</a:t>
            </a:r>
            <a:endParaRPr lang="en-US" dirty="0"/>
          </a:p>
        </p:txBody>
      </p:sp>
      <p:sp>
        <p:nvSpPr>
          <p:cNvPr id="4" name="TextBox 3"/>
          <p:cNvSpPr txBox="1"/>
          <p:nvPr/>
        </p:nvSpPr>
        <p:spPr>
          <a:xfrm>
            <a:off x="863600" y="6368534"/>
            <a:ext cx="7078956" cy="400110"/>
          </a:xfrm>
          <a:prstGeom prst="rect">
            <a:avLst/>
          </a:prstGeom>
          <a:noFill/>
        </p:spPr>
        <p:txBody>
          <a:bodyPr wrap="none" rtlCol="0">
            <a:spAutoFit/>
          </a:bodyPr>
          <a:lstStyle/>
          <a:p>
            <a:r>
              <a:rPr lang="hu-HU" sz="2000" dirty="0">
                <a:solidFill>
                  <a:srgbClr val="FF0000"/>
                </a:solidFill>
              </a:rPr>
              <a:t>*</a:t>
            </a:r>
            <a:r>
              <a:rPr lang="hu-HU" sz="2000" dirty="0"/>
              <a:t>MF Cusick et al., Clin Rev Allergy Immunol. 2012; 42(1): 102–111. </a:t>
            </a:r>
            <a:endParaRPr lang="en-US" sz="2000" dirty="0"/>
          </a:p>
        </p:txBody>
      </p:sp>
    </p:spTree>
    <p:extLst>
      <p:ext uri="{BB962C8B-B14F-4D97-AF65-F5344CB8AC3E}">
        <p14:creationId xmlns:p14="http://schemas.microsoft.com/office/powerpoint/2010/main" val="24011084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lnSpcReduction="10000"/>
          </a:bodyPr>
          <a:lstStyle/>
          <a:p>
            <a:r>
              <a:rPr lang="en-US" dirty="0" smtClean="0"/>
              <a:t>Cumulative glyphosate exposure sets up a weakened immune system, a leaky gut barrier and a leaky brain barrier</a:t>
            </a:r>
          </a:p>
          <a:p>
            <a:r>
              <a:rPr lang="en-US" dirty="0" smtClean="0"/>
              <a:t>Vaccines introduce foreign proteins that may contain glyphosate as a contaminant</a:t>
            </a:r>
          </a:p>
          <a:p>
            <a:r>
              <a:rPr lang="en-US" dirty="0" smtClean="0"/>
              <a:t>Child develops overactive antibody response to foreign protein contaminated </a:t>
            </a:r>
            <a:r>
              <a:rPr lang="pl-PL" dirty="0" err="1" smtClean="0"/>
              <a:t>wi</a:t>
            </a:r>
            <a:r>
              <a:rPr lang="en-US" dirty="0" err="1" smtClean="0"/>
              <a:t>th</a:t>
            </a:r>
            <a:r>
              <a:rPr lang="en-US" dirty="0" smtClean="0"/>
              <a:t> glyphosate and, through molecular mimicry, this leads to autoimmune disease</a:t>
            </a:r>
            <a:endParaRPr lang="en-US" dirty="0"/>
          </a:p>
        </p:txBody>
      </p:sp>
    </p:spTree>
    <p:extLst>
      <p:ext uri="{BB962C8B-B14F-4D97-AF65-F5344CB8AC3E}">
        <p14:creationId xmlns:p14="http://schemas.microsoft.com/office/powerpoint/2010/main" val="23392405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7571"/>
            <a:ext cx="10448565" cy="1143000"/>
          </a:xfrm>
        </p:spPr>
        <p:txBody>
          <a:bodyPr>
            <a:normAutofit/>
          </a:bodyPr>
          <a:lstStyle/>
          <a:p>
            <a:r>
              <a:rPr lang="en-US" sz="3600" b="1" dirty="0" smtClean="0"/>
              <a:t>A Model from Gut </a:t>
            </a:r>
            <a:r>
              <a:rPr lang="en-US" sz="3600" b="1" dirty="0" err="1" smtClean="0"/>
              <a:t>Dysbiosis</a:t>
            </a:r>
            <a:r>
              <a:rPr lang="en-US" sz="3600" b="1" dirty="0" smtClean="0"/>
              <a:t> to Autoimmunity</a:t>
            </a:r>
            <a:r>
              <a:rPr lang="en-US" sz="3600" b="1" dirty="0" smtClean="0">
                <a:solidFill>
                  <a:srgbClr val="FF0000"/>
                </a:solidFill>
              </a:rPr>
              <a:t>*</a:t>
            </a:r>
            <a:endParaRPr lang="en-US" sz="3600" b="1" dirty="0">
              <a:solidFill>
                <a:srgbClr val="FF0000"/>
              </a:solidFill>
            </a:endParaRPr>
          </a:p>
        </p:txBody>
      </p:sp>
      <p:pic>
        <p:nvPicPr>
          <p:cNvPr id="5" name="Content Placeholder 4" descr="inflammatory_gut.png"/>
          <p:cNvPicPr>
            <a:picLocks noGrp="1" noChangeAspect="1"/>
          </p:cNvPicPr>
          <p:nvPr>
            <p:ph idx="1"/>
          </p:nvPr>
        </p:nvPicPr>
        <p:blipFill>
          <a:blip r:embed="rId3">
            <a:extLst>
              <a:ext uri="{28A0092B-C50C-407E-A947-70E740481C1C}">
                <a14:useLocalDpi xmlns:a14="http://schemas.microsoft.com/office/drawing/2010/main" val="0"/>
              </a:ext>
            </a:extLst>
          </a:blip>
          <a:srcRect l="13245" r="13245"/>
          <a:stretch>
            <a:fillRect/>
          </a:stretch>
        </p:blipFill>
        <p:spPr>
          <a:xfrm>
            <a:off x="457200" y="1180571"/>
            <a:ext cx="8229600" cy="4525963"/>
          </a:xfrm>
        </p:spPr>
      </p:pic>
      <p:sp>
        <p:nvSpPr>
          <p:cNvPr id="6" name="TextBox 5"/>
          <p:cNvSpPr txBox="1"/>
          <p:nvPr/>
        </p:nvSpPr>
        <p:spPr>
          <a:xfrm>
            <a:off x="2624667" y="6451598"/>
            <a:ext cx="5779021" cy="400110"/>
          </a:xfrm>
          <a:prstGeom prst="rect">
            <a:avLst/>
          </a:prstGeom>
          <a:noFill/>
        </p:spPr>
        <p:txBody>
          <a:bodyPr wrap="none" rtlCol="0">
            <a:spAutoFit/>
          </a:bodyPr>
          <a:lstStyle/>
          <a:p>
            <a:r>
              <a:rPr lang="fr-FR" sz="2000" dirty="0" smtClean="0">
                <a:solidFill>
                  <a:srgbClr val="FF0000"/>
                </a:solidFill>
              </a:rPr>
              <a:t>*</a:t>
            </a:r>
            <a:r>
              <a:rPr lang="en-US" sz="2000" dirty="0"/>
              <a:t>F</a:t>
            </a:r>
            <a:r>
              <a:rPr lang="fr-FR" sz="2000" dirty="0" err="1" smtClean="0"/>
              <a:t>igure</a:t>
            </a:r>
            <a:r>
              <a:rPr lang="fr-FR" sz="2000" dirty="0" smtClean="0"/>
              <a:t> 1,  R. Ponte et al. </a:t>
            </a:r>
            <a:r>
              <a:rPr lang="fr-FR" sz="2000" dirty="0" err="1" smtClean="0"/>
              <a:t>EBioMedicine</a:t>
            </a:r>
            <a:r>
              <a:rPr lang="fr-FR" sz="2000" dirty="0" smtClean="0"/>
              <a:t> 1016;4:40-49.</a:t>
            </a:r>
            <a:endParaRPr lang="en-US" sz="2000" dirty="0"/>
          </a:p>
        </p:txBody>
      </p:sp>
    </p:spTree>
    <p:extLst>
      <p:ext uri="{BB962C8B-B14F-4D97-AF65-F5344CB8AC3E}">
        <p14:creationId xmlns:p14="http://schemas.microsoft.com/office/powerpoint/2010/main" val="316828311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dirty="0" smtClean="0">
                <a:solidFill>
                  <a:srgbClr val="FF0000"/>
                </a:solidFill>
              </a:rPr>
              <a:t>Aluminum</a:t>
            </a:r>
            <a:r>
              <a:rPr lang="en-US" dirty="0">
                <a:solidFill>
                  <a:srgbClr val="FF0000"/>
                </a:solidFill>
              </a:rPr>
              <a:t> </a:t>
            </a:r>
            <a:r>
              <a:rPr lang="en-US" dirty="0" smtClean="0">
                <a:solidFill>
                  <a:srgbClr val="FF0000"/>
                </a:solidFill>
              </a:rPr>
              <a:t>&amp; Mercury </a:t>
            </a:r>
            <a:r>
              <a:rPr lang="en-US" dirty="0" smtClean="0"/>
              <a:t/>
            </a:r>
            <a:br>
              <a:rPr lang="en-US" dirty="0" smtClean="0"/>
            </a:br>
            <a:r>
              <a:rPr lang="en-US" dirty="0" smtClean="0">
                <a:solidFill>
                  <a:srgbClr val="3366FF"/>
                </a:solidFill>
              </a:rPr>
              <a:t>Autism &amp; PDD &amp; Anxiety</a:t>
            </a:r>
            <a:endParaRPr lang="en-US" dirty="0">
              <a:solidFill>
                <a:srgbClr val="3366FF"/>
              </a:solidFill>
            </a:endParaRPr>
          </a:p>
        </p:txBody>
      </p:sp>
      <p:sp>
        <p:nvSpPr>
          <p:cNvPr id="5" name="TextBox 4"/>
          <p:cNvSpPr txBox="1"/>
          <p:nvPr/>
        </p:nvSpPr>
        <p:spPr>
          <a:xfrm>
            <a:off x="1896534" y="5926108"/>
            <a:ext cx="5256968" cy="461665"/>
          </a:xfrm>
          <a:prstGeom prst="rect">
            <a:avLst/>
          </a:prstGeom>
          <a:noFill/>
        </p:spPr>
        <p:txBody>
          <a:bodyPr wrap="none" rtlCol="0">
            <a:spAutoFit/>
          </a:bodyPr>
          <a:lstStyle/>
          <a:p>
            <a:r>
              <a:rPr lang="en-US" sz="2400" dirty="0" smtClean="0"/>
              <a:t>Formula:  Al + 1.5 x (Al  w/ Hg) + 2.0 x Hg</a:t>
            </a:r>
            <a:endParaRPr lang="en-US" sz="2400" dirty="0"/>
          </a:p>
        </p:txBody>
      </p:sp>
      <p:sp>
        <p:nvSpPr>
          <p:cNvPr id="6" name="TextBox 5"/>
          <p:cNvSpPr txBox="1"/>
          <p:nvPr/>
        </p:nvSpPr>
        <p:spPr>
          <a:xfrm>
            <a:off x="7586133" y="1879600"/>
            <a:ext cx="1136574" cy="707886"/>
          </a:xfrm>
          <a:prstGeom prst="rect">
            <a:avLst/>
          </a:prstGeom>
          <a:noFill/>
        </p:spPr>
        <p:txBody>
          <a:bodyPr wrap="none" rtlCol="0">
            <a:spAutoFit/>
          </a:bodyPr>
          <a:lstStyle/>
          <a:p>
            <a:r>
              <a:rPr lang="en-US" sz="2000" dirty="0" smtClean="0"/>
              <a:t>VAERS </a:t>
            </a:r>
          </a:p>
          <a:p>
            <a:r>
              <a:rPr lang="en-US" sz="2000" dirty="0" smtClean="0"/>
              <a:t>database</a:t>
            </a:r>
            <a:endParaRPr lang="en-US" sz="2000" dirty="0"/>
          </a:p>
        </p:txBody>
      </p:sp>
      <p:pic>
        <p:nvPicPr>
          <p:cNvPr id="7" name="Picture 6" descr="Nancy_autism_mercury_aluminum_under6_NEW.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210" y="1417638"/>
            <a:ext cx="5643230" cy="4477340"/>
          </a:xfrm>
          <a:prstGeom prst="rect">
            <a:avLst/>
          </a:prstGeom>
        </p:spPr>
      </p:pic>
    </p:spTree>
    <p:extLst>
      <p:ext uri="{BB962C8B-B14F-4D97-AF65-F5344CB8AC3E}">
        <p14:creationId xmlns:p14="http://schemas.microsoft.com/office/powerpoint/2010/main" val="30773765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373"/>
            <a:ext cx="8890000" cy="1143000"/>
          </a:xfrm>
        </p:spPr>
        <p:txBody>
          <a:bodyPr>
            <a:normAutofit fontScale="90000"/>
          </a:bodyPr>
          <a:lstStyle/>
          <a:p>
            <a:r>
              <a:rPr lang="en-US" b="1" dirty="0"/>
              <a:t>"Autoimmune (</a:t>
            </a:r>
            <a:r>
              <a:rPr lang="en-US" b="1" dirty="0" err="1"/>
              <a:t>autoinflammatory</a:t>
            </a:r>
            <a:r>
              <a:rPr lang="en-US" b="1" dirty="0"/>
              <a:t>) syndrome induced by adjuvants” (ASIA</a:t>
            </a:r>
            <a:r>
              <a:rPr lang="en-US" b="1" dirty="0" smtClean="0"/>
              <a: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18533" y="1578575"/>
            <a:ext cx="8771467" cy="4381958"/>
          </a:xfrm>
        </p:spPr>
        <p:txBody>
          <a:bodyPr>
            <a:noAutofit/>
          </a:bodyPr>
          <a:lstStyle/>
          <a:p>
            <a:pPr>
              <a:spcBef>
                <a:spcPts val="500"/>
              </a:spcBef>
            </a:pPr>
            <a:r>
              <a:rPr lang="en-US" sz="2800" dirty="0" smtClean="0"/>
              <a:t>Alum-containing </a:t>
            </a:r>
            <a:r>
              <a:rPr lang="en-US" sz="2800" dirty="0"/>
              <a:t>vaccines become insidiously unsafe in certain </a:t>
            </a:r>
            <a:r>
              <a:rPr lang="en-US" sz="2800" dirty="0" smtClean="0"/>
              <a:t>individuals</a:t>
            </a:r>
          </a:p>
          <a:p>
            <a:pPr lvl="1">
              <a:spcBef>
                <a:spcPts val="500"/>
              </a:spcBef>
            </a:pPr>
            <a:r>
              <a:rPr lang="en-US" sz="2400" dirty="0" smtClean="0"/>
              <a:t>Increased </a:t>
            </a:r>
            <a:r>
              <a:rPr lang="en-US" sz="2400" dirty="0"/>
              <a:t>risk to develop autoimmune diseases</a:t>
            </a:r>
          </a:p>
          <a:p>
            <a:pPr marL="274320">
              <a:spcBef>
                <a:spcPts val="500"/>
              </a:spcBef>
            </a:pPr>
            <a:r>
              <a:rPr lang="en-US" sz="2800" dirty="0"/>
              <a:t>Chronic fatigue, muscle pain, joint </a:t>
            </a:r>
            <a:r>
              <a:rPr lang="en-US" sz="2800" dirty="0" smtClean="0"/>
              <a:t>pain, brain fog</a:t>
            </a:r>
            <a:endParaRPr lang="en-US" sz="2800" dirty="0"/>
          </a:p>
          <a:p>
            <a:pPr>
              <a:spcBef>
                <a:spcPts val="500"/>
              </a:spcBef>
            </a:pPr>
            <a:r>
              <a:rPr lang="en-US" sz="2800" dirty="0"/>
              <a:t>Alum nanoparticles adsorb vaccine antigens on their surface -</a:t>
            </a:r>
            <a:r>
              <a:rPr lang="en-US" sz="2800" dirty="0" smtClean="0"/>
              <a:t>&gt; resistance </a:t>
            </a:r>
            <a:r>
              <a:rPr lang="en-US" sz="2800" dirty="0"/>
              <a:t>to proteolysis</a:t>
            </a:r>
          </a:p>
          <a:p>
            <a:pPr>
              <a:spcBef>
                <a:spcPts val="500"/>
              </a:spcBef>
            </a:pPr>
            <a:r>
              <a:rPr lang="en-US" sz="2800" dirty="0"/>
              <a:t>Defects in </a:t>
            </a:r>
            <a:r>
              <a:rPr lang="en-US" sz="2800" dirty="0" smtClean="0"/>
              <a:t>autophagy </a:t>
            </a:r>
            <a:r>
              <a:rPr lang="en-US" sz="2800" dirty="0" smtClean="0">
                <a:sym typeface="Wingdings"/>
              </a:rPr>
              <a:t></a:t>
            </a:r>
            <a:r>
              <a:rPr lang="en-US" sz="2800" dirty="0" smtClean="0"/>
              <a:t> </a:t>
            </a:r>
            <a:r>
              <a:rPr lang="en-US" sz="2800" dirty="0" err="1"/>
              <a:t>biopersistence</a:t>
            </a:r>
            <a:r>
              <a:rPr lang="en-US" sz="2800" dirty="0"/>
              <a:t> of alum particles</a:t>
            </a:r>
          </a:p>
          <a:p>
            <a:pPr>
              <a:spcBef>
                <a:spcPts val="500"/>
              </a:spcBef>
            </a:pPr>
            <a:r>
              <a:rPr lang="en-US" sz="2800" dirty="0"/>
              <a:t>Trojan horse </a:t>
            </a:r>
            <a:r>
              <a:rPr lang="en-US" sz="2800" dirty="0" smtClean="0"/>
              <a:t>effect: immune cells carry Al into brain</a:t>
            </a:r>
            <a:endParaRPr lang="en-US" sz="2800" dirty="0"/>
          </a:p>
          <a:p>
            <a:pPr>
              <a:spcBef>
                <a:spcPts val="500"/>
              </a:spcBef>
            </a:pPr>
            <a:r>
              <a:rPr lang="en-US" sz="2800" dirty="0"/>
              <a:t>Leaky brain barrier </a:t>
            </a:r>
            <a:r>
              <a:rPr lang="en-US" sz="2800" dirty="0" smtClean="0">
                <a:sym typeface="Wingdings"/>
              </a:rPr>
              <a:t></a:t>
            </a:r>
            <a:r>
              <a:rPr lang="en-US" sz="2800" dirty="0" smtClean="0"/>
              <a:t>Alum </a:t>
            </a:r>
            <a:r>
              <a:rPr lang="en-US" sz="2800" dirty="0"/>
              <a:t>accumulates in </a:t>
            </a:r>
            <a:r>
              <a:rPr lang="en-US" sz="2800" dirty="0" smtClean="0"/>
              <a:t>brain</a:t>
            </a:r>
            <a:endParaRPr lang="en-US" sz="2800" dirty="0"/>
          </a:p>
        </p:txBody>
      </p:sp>
      <p:sp>
        <p:nvSpPr>
          <p:cNvPr id="4" name="TextBox 3"/>
          <p:cNvSpPr txBox="1"/>
          <p:nvPr/>
        </p:nvSpPr>
        <p:spPr>
          <a:xfrm>
            <a:off x="2210417" y="6436265"/>
            <a:ext cx="6679583" cy="400110"/>
          </a:xfrm>
          <a:prstGeom prst="rect">
            <a:avLst/>
          </a:prstGeom>
          <a:noFill/>
        </p:spPr>
        <p:txBody>
          <a:bodyPr wrap="none" rtlCol="0">
            <a:spAutoFit/>
          </a:bodyPr>
          <a:lstStyle/>
          <a:p>
            <a:r>
              <a:rPr lang="en-US" sz="2000" dirty="0">
                <a:solidFill>
                  <a:srgbClr val="FF0000"/>
                </a:solidFill>
              </a:rPr>
              <a:t>*</a:t>
            </a:r>
            <a:r>
              <a:rPr lang="en-US" sz="2000" dirty="0"/>
              <a:t>RK </a:t>
            </a:r>
            <a:r>
              <a:rPr lang="en-US" sz="2000" dirty="0" err="1"/>
              <a:t>Gherardi</a:t>
            </a:r>
            <a:r>
              <a:rPr lang="en-US" sz="2000" dirty="0"/>
              <a:t> et al., Frontiers in Neurology February 2015; 6:4.</a:t>
            </a:r>
          </a:p>
        </p:txBody>
      </p:sp>
    </p:spTree>
    <p:extLst>
      <p:ext uri="{BB962C8B-B14F-4D97-AF65-F5344CB8AC3E}">
        <p14:creationId xmlns:p14="http://schemas.microsoft.com/office/powerpoint/2010/main" val="359623606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13235"/>
            <a:ext cx="8686800" cy="1858963"/>
          </a:xfrm>
        </p:spPr>
        <p:txBody>
          <a:bodyPr>
            <a:normAutofit/>
          </a:bodyPr>
          <a:lstStyle/>
          <a:p>
            <a:r>
              <a:rPr lang="en-US" sz="3600" b="1" dirty="0"/>
              <a:t>Methodological Issues and Evidence of Malfeasance in Research Purporting to Show </a:t>
            </a:r>
            <a:r>
              <a:rPr lang="en-US" sz="3600" b="1" dirty="0" err="1"/>
              <a:t>Thimerosal</a:t>
            </a:r>
            <a:r>
              <a:rPr lang="en-US" sz="3600" b="1" dirty="0"/>
              <a:t> in Vaccines Is </a:t>
            </a:r>
            <a:r>
              <a:rPr lang="en-US" sz="3600" b="1" dirty="0" smtClean="0"/>
              <a:t>Safe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2133600"/>
            <a:ext cx="8229600" cy="3860800"/>
          </a:xfrm>
        </p:spPr>
        <p:txBody>
          <a:bodyPr>
            <a:normAutofit fontScale="92500" lnSpcReduction="20000"/>
          </a:bodyPr>
          <a:lstStyle/>
          <a:p>
            <a:r>
              <a:rPr lang="en-US" dirty="0" smtClean="0"/>
              <a:t>Over 165 studies have found </a:t>
            </a:r>
            <a:r>
              <a:rPr lang="en-US" dirty="0" err="1" smtClean="0"/>
              <a:t>Thimerosal</a:t>
            </a:r>
            <a:r>
              <a:rPr lang="en-US" dirty="0" smtClean="0"/>
              <a:t> to be harmful:</a:t>
            </a:r>
          </a:p>
          <a:p>
            <a:pPr lvl="1"/>
            <a:r>
              <a:rPr lang="en-US" dirty="0" smtClean="0"/>
              <a:t>Death</a:t>
            </a:r>
            <a:r>
              <a:rPr lang="en-US" dirty="0"/>
              <a:t>, allergic reactions, malformations, autoimmune reactions, developmental delay </a:t>
            </a:r>
          </a:p>
          <a:p>
            <a:pPr lvl="1"/>
            <a:r>
              <a:rPr lang="en-US" dirty="0"/>
              <a:t>N</a:t>
            </a:r>
            <a:r>
              <a:rPr lang="en-US" dirty="0" smtClean="0"/>
              <a:t>eurodevelopmental </a:t>
            </a:r>
            <a:r>
              <a:rPr lang="en-US" dirty="0"/>
              <a:t>disorders, including tics, speech delay, language delay, attention deficit disorder, and </a:t>
            </a:r>
            <a:r>
              <a:rPr lang="en-US" dirty="0" smtClean="0"/>
              <a:t>autism</a:t>
            </a:r>
          </a:p>
          <a:p>
            <a:r>
              <a:rPr lang="en-US" dirty="0" smtClean="0"/>
              <a:t>Six studies used by the CDC                                                            to support </a:t>
            </a:r>
            <a:r>
              <a:rPr lang="en-US" dirty="0" err="1" smtClean="0"/>
              <a:t>Thimerosal’s</a:t>
            </a:r>
            <a:r>
              <a:rPr lang="en-US" dirty="0" smtClean="0"/>
              <a:t>                                               safety are flawed</a:t>
            </a:r>
          </a:p>
          <a:p>
            <a:endParaRPr lang="en-US" dirty="0"/>
          </a:p>
        </p:txBody>
      </p:sp>
      <p:sp>
        <p:nvSpPr>
          <p:cNvPr id="4" name="TextBox 3"/>
          <p:cNvSpPr txBox="1"/>
          <p:nvPr/>
        </p:nvSpPr>
        <p:spPr>
          <a:xfrm>
            <a:off x="1557866" y="6417733"/>
            <a:ext cx="8229600" cy="707886"/>
          </a:xfrm>
          <a:prstGeom prst="rect">
            <a:avLst/>
          </a:prstGeom>
          <a:noFill/>
        </p:spPr>
        <p:txBody>
          <a:bodyPr wrap="square" rtlCol="0">
            <a:spAutoFit/>
          </a:bodyPr>
          <a:lstStyle/>
          <a:p>
            <a:r>
              <a:rPr lang="en-US" sz="2000" dirty="0" smtClean="0">
                <a:solidFill>
                  <a:srgbClr val="FF0000"/>
                </a:solidFill>
              </a:rPr>
              <a:t>*</a:t>
            </a:r>
            <a:r>
              <a:rPr lang="en-US" sz="2000" dirty="0" smtClean="0"/>
              <a:t>B Hooker et al., </a:t>
            </a:r>
            <a:r>
              <a:rPr lang="en-US" sz="2000" dirty="0" err="1"/>
              <a:t>BioMed</a:t>
            </a:r>
            <a:r>
              <a:rPr lang="en-US" sz="2000" dirty="0"/>
              <a:t> Research </a:t>
            </a:r>
            <a:r>
              <a:rPr lang="en-US" sz="2000" dirty="0" smtClean="0"/>
              <a:t>International 2014, Article </a:t>
            </a:r>
            <a:r>
              <a:rPr lang="en-US" sz="2000" dirty="0"/>
              <a:t>ID </a:t>
            </a:r>
            <a:r>
              <a:rPr lang="en-US" sz="2000" dirty="0" smtClean="0"/>
              <a:t>247218 </a:t>
            </a:r>
            <a:endParaRPr lang="en-US" sz="2000" dirty="0"/>
          </a:p>
          <a:p>
            <a:endParaRPr lang="en-US" sz="2000" dirty="0"/>
          </a:p>
        </p:txBody>
      </p:sp>
      <p:pic>
        <p:nvPicPr>
          <p:cNvPr id="5" name="Picture 4" descr="Mercury-Metal-Vaccine-Shot-Syrin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066" y="4394200"/>
            <a:ext cx="3318933" cy="1866900"/>
          </a:xfrm>
          <a:prstGeom prst="rect">
            <a:avLst/>
          </a:prstGeom>
        </p:spPr>
      </p:pic>
    </p:spTree>
    <p:extLst>
      <p:ext uri="{BB962C8B-B14F-4D97-AF65-F5344CB8AC3E}">
        <p14:creationId xmlns:p14="http://schemas.microsoft.com/office/powerpoint/2010/main" val="46383670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64"/>
            <a:ext cx="8229600" cy="1143000"/>
          </a:xfrm>
        </p:spPr>
        <p:txBody>
          <a:bodyPr/>
          <a:lstStyle/>
          <a:p>
            <a:r>
              <a:rPr lang="en-US" b="1" dirty="0" smtClean="0"/>
              <a:t>Glyphosate and Mercury Synergy</a:t>
            </a:r>
            <a:endParaRPr lang="en-US" b="1" dirty="0"/>
          </a:p>
        </p:txBody>
      </p:sp>
      <p:sp>
        <p:nvSpPr>
          <p:cNvPr id="3" name="Content Placeholder 2"/>
          <p:cNvSpPr>
            <a:spLocks noGrp="1"/>
          </p:cNvSpPr>
          <p:nvPr>
            <p:ph idx="1"/>
          </p:nvPr>
        </p:nvSpPr>
        <p:spPr>
          <a:xfrm>
            <a:off x="457199" y="1271498"/>
            <a:ext cx="8466667" cy="4525963"/>
          </a:xfrm>
        </p:spPr>
        <p:txBody>
          <a:bodyPr>
            <a:normAutofit lnSpcReduction="10000"/>
          </a:bodyPr>
          <a:lstStyle/>
          <a:p>
            <a:r>
              <a:rPr lang="en-US" sz="2800" dirty="0"/>
              <a:t>Glyphosate reduces glutathione levels in the </a:t>
            </a:r>
            <a:r>
              <a:rPr lang="en-US" sz="2800" dirty="0" smtClean="0"/>
              <a:t>liver</a:t>
            </a:r>
          </a:p>
          <a:p>
            <a:r>
              <a:rPr lang="en-US" sz="2800" dirty="0" smtClean="0"/>
              <a:t>Glutathione binds with mercury and detoxifies it</a:t>
            </a:r>
            <a:r>
              <a:rPr lang="en-US" sz="2800" dirty="0" smtClean="0">
                <a:solidFill>
                  <a:srgbClr val="FF0000"/>
                </a:solidFill>
              </a:rPr>
              <a:t>*</a:t>
            </a:r>
          </a:p>
          <a:p>
            <a:pPr lvl="1"/>
            <a:r>
              <a:rPr lang="en-US" sz="2400" dirty="0" smtClean="0"/>
              <a:t>This causes a further reduction in glutathione supply</a:t>
            </a:r>
          </a:p>
          <a:p>
            <a:r>
              <a:rPr lang="en-US" sz="2800" dirty="0" err="1" smtClean="0"/>
              <a:t>Desulfovibrio</a:t>
            </a:r>
            <a:r>
              <a:rPr lang="en-US" sz="2800" dirty="0" smtClean="0"/>
              <a:t> (overgrowth with glyphosate exposure) converts mercury to the toxic form, </a:t>
            </a:r>
            <a:r>
              <a:rPr lang="en-US" sz="2800" dirty="0" err="1" smtClean="0"/>
              <a:t>methylmercury</a:t>
            </a:r>
            <a:endParaRPr lang="en-US" sz="2800" dirty="0" smtClean="0"/>
          </a:p>
          <a:p>
            <a:r>
              <a:rPr lang="en-US" sz="2800" dirty="0" err="1" smtClean="0"/>
              <a:t>Desulfovibrio</a:t>
            </a:r>
            <a:r>
              <a:rPr lang="en-US" sz="2800" dirty="0" smtClean="0"/>
              <a:t> flourish when </a:t>
            </a:r>
            <a:r>
              <a:rPr lang="en-US" sz="2800" dirty="0" err="1" smtClean="0"/>
              <a:t>assimiliatory</a:t>
            </a:r>
            <a:r>
              <a:rPr lang="en-US" sz="2800" dirty="0" smtClean="0"/>
              <a:t> sulfite </a:t>
            </a:r>
            <a:r>
              <a:rPr lang="en-US" sz="2800" dirty="0" err="1" smtClean="0"/>
              <a:t>reductase</a:t>
            </a:r>
            <a:r>
              <a:rPr lang="en-US" sz="2800" dirty="0" smtClean="0"/>
              <a:t> is defective </a:t>
            </a:r>
          </a:p>
          <a:p>
            <a:pPr lvl="1"/>
            <a:r>
              <a:rPr lang="en-US" sz="2400" dirty="0" smtClean="0"/>
              <a:t>This enzyme has been shown to be suppressed by glyphosate in E coli</a:t>
            </a:r>
            <a:r>
              <a:rPr lang="en-US" sz="2400" dirty="0" smtClean="0">
                <a:solidFill>
                  <a:srgbClr val="FF0000"/>
                </a:solidFill>
              </a:rPr>
              <a:t>**</a:t>
            </a:r>
          </a:p>
          <a:p>
            <a:r>
              <a:rPr lang="en-US" sz="2800" dirty="0" smtClean="0"/>
              <a:t>Autism is linked to overgrowth of </a:t>
            </a:r>
            <a:r>
              <a:rPr lang="en-US" sz="2800" dirty="0" err="1" smtClean="0"/>
              <a:t>Desulfovibrio</a:t>
            </a:r>
            <a:r>
              <a:rPr lang="en-US" sz="2800" dirty="0" smtClean="0">
                <a:solidFill>
                  <a:srgbClr val="FF0000"/>
                </a:solidFill>
              </a:rPr>
              <a:t>***</a:t>
            </a:r>
            <a:endParaRPr lang="en-US" sz="2800" dirty="0">
              <a:solidFill>
                <a:srgbClr val="FF0000"/>
              </a:solidFill>
            </a:endParaRPr>
          </a:p>
        </p:txBody>
      </p:sp>
      <p:sp>
        <p:nvSpPr>
          <p:cNvPr id="4" name="TextBox 3"/>
          <p:cNvSpPr txBox="1"/>
          <p:nvPr/>
        </p:nvSpPr>
        <p:spPr>
          <a:xfrm>
            <a:off x="2491192" y="5778156"/>
            <a:ext cx="5660424" cy="1015663"/>
          </a:xfrm>
          <a:prstGeom prst="rect">
            <a:avLst/>
          </a:prstGeom>
          <a:noFill/>
        </p:spPr>
        <p:txBody>
          <a:bodyPr wrap="none" rtlCol="0">
            <a:spAutoFit/>
          </a:bodyPr>
          <a:lstStyle/>
          <a:p>
            <a:r>
              <a:rPr lang="en-US" sz="2000" dirty="0">
                <a:solidFill>
                  <a:srgbClr val="FF0000"/>
                </a:solidFill>
              </a:rPr>
              <a:t>*</a:t>
            </a:r>
            <a:r>
              <a:rPr lang="en-US" sz="2000" dirty="0"/>
              <a:t>H Khan et al.  J Pharm Sci. 2012 Apr;25(2):395-400</a:t>
            </a:r>
            <a:r>
              <a:rPr lang="en-US" sz="2000" dirty="0" smtClean="0"/>
              <a:t>.</a:t>
            </a:r>
          </a:p>
          <a:p>
            <a:r>
              <a:rPr lang="nb-NO" sz="2000" dirty="0">
                <a:solidFill>
                  <a:srgbClr val="FF0000"/>
                </a:solidFill>
              </a:rPr>
              <a:t>**</a:t>
            </a:r>
            <a:r>
              <a:rPr lang="nb-NO" sz="2000" dirty="0"/>
              <a:t>W Lu et al. Mol. BioSyst.2013; 9: 522-530.</a:t>
            </a:r>
            <a:endParaRPr lang="en-US" sz="2000" dirty="0" smtClean="0"/>
          </a:p>
          <a:p>
            <a:r>
              <a:rPr lang="en-US" sz="2000" dirty="0" smtClean="0">
                <a:solidFill>
                  <a:srgbClr val="FF0000"/>
                </a:solidFill>
              </a:rPr>
              <a:t>***</a:t>
            </a:r>
            <a:r>
              <a:rPr lang="en-US" sz="2000" dirty="0" smtClean="0"/>
              <a:t>SM </a:t>
            </a:r>
            <a:r>
              <a:rPr lang="en-US" sz="2000" dirty="0" err="1"/>
              <a:t>Finegold</a:t>
            </a:r>
            <a:r>
              <a:rPr lang="en-US" sz="2000" dirty="0"/>
              <a:t>. Med Hypotheses 2011;77(2):270-4. </a:t>
            </a:r>
          </a:p>
        </p:txBody>
      </p:sp>
    </p:spTree>
    <p:extLst>
      <p:ext uri="{BB962C8B-B14F-4D97-AF65-F5344CB8AC3E}">
        <p14:creationId xmlns:p14="http://schemas.microsoft.com/office/powerpoint/2010/main" val="401624564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620"/>
            <a:ext cx="8229600" cy="1143000"/>
          </a:xfrm>
        </p:spPr>
        <p:txBody>
          <a:bodyPr>
            <a:normAutofit fontScale="90000"/>
          </a:bodyPr>
          <a:lstStyle/>
          <a:p>
            <a:r>
              <a:rPr lang="en-US" b="1" dirty="0" smtClean="0"/>
              <a:t>Glutamate is an Additive in Vaccines!</a:t>
            </a:r>
            <a:endParaRPr lang="en-US" b="1" dirty="0"/>
          </a:p>
        </p:txBody>
      </p:sp>
      <p:sp>
        <p:nvSpPr>
          <p:cNvPr id="3" name="Content Placeholder 2"/>
          <p:cNvSpPr>
            <a:spLocks noGrp="1"/>
          </p:cNvSpPr>
          <p:nvPr>
            <p:ph idx="1"/>
          </p:nvPr>
        </p:nvSpPr>
        <p:spPr>
          <a:xfrm>
            <a:off x="304800" y="803591"/>
            <a:ext cx="8382000" cy="5592744"/>
          </a:xfrm>
        </p:spPr>
        <p:txBody>
          <a:bodyPr>
            <a:noAutofit/>
          </a:bodyPr>
          <a:lstStyle/>
          <a:p>
            <a:r>
              <a:rPr lang="en-US" dirty="0" smtClean="0"/>
              <a:t>Flu vaccines (</a:t>
            </a:r>
            <a:r>
              <a:rPr lang="en-US" dirty="0" err="1" smtClean="0"/>
              <a:t>FluMist</a:t>
            </a:r>
            <a:r>
              <a:rPr lang="en-US" dirty="0" smtClean="0"/>
              <a:t>), MMR                  (measles, mumps and rubella),                        Rabies vaccine and Varicella                           vaccine (chicken pox) all contain                     glutamate</a:t>
            </a:r>
          </a:p>
          <a:p>
            <a:r>
              <a:rPr lang="en-US" dirty="0" smtClean="0"/>
              <a:t>Anecdotal evidence links                                 these vaccines with autism</a:t>
            </a:r>
          </a:p>
          <a:p>
            <a:r>
              <a:rPr lang="en-US" dirty="0" smtClean="0"/>
              <a:t>My own studies on VAERS revealed a correlation between autism and MMR</a:t>
            </a:r>
            <a:r>
              <a:rPr lang="en-US" dirty="0" smtClean="0">
                <a:solidFill>
                  <a:srgbClr val="FF0000"/>
                </a:solidFill>
              </a:rPr>
              <a:t>*</a:t>
            </a:r>
          </a:p>
          <a:p>
            <a:r>
              <a:rPr lang="en-US" dirty="0" smtClean="0">
                <a:solidFill>
                  <a:srgbClr val="FF0000"/>
                </a:solidFill>
              </a:rPr>
              <a:t>Glyphosate’s depletion of manganese prevents glutamate breakdown</a:t>
            </a:r>
            <a:endParaRPr lang="en-US" dirty="0">
              <a:solidFill>
                <a:srgbClr val="FF0000"/>
              </a:solidFill>
            </a:endParaRPr>
          </a:p>
        </p:txBody>
      </p:sp>
      <p:sp>
        <p:nvSpPr>
          <p:cNvPr id="4" name="TextBox 3"/>
          <p:cNvSpPr txBox="1"/>
          <p:nvPr/>
        </p:nvSpPr>
        <p:spPr>
          <a:xfrm>
            <a:off x="3187020" y="6396335"/>
            <a:ext cx="5956980" cy="461665"/>
          </a:xfrm>
          <a:prstGeom prst="rect">
            <a:avLst/>
          </a:prstGeom>
          <a:noFill/>
        </p:spPr>
        <p:txBody>
          <a:bodyPr wrap="none" rtlCol="0">
            <a:spAutoFit/>
          </a:bodyPr>
          <a:lstStyle/>
          <a:p>
            <a:r>
              <a:rPr lang="en-US" sz="2400" dirty="0">
                <a:solidFill>
                  <a:srgbClr val="FF0000"/>
                </a:solidFill>
              </a:rPr>
              <a:t>*</a:t>
            </a:r>
            <a:r>
              <a:rPr lang="en-US" sz="2400" dirty="0"/>
              <a:t>S. Seneff et al., Entropy 2012, 14, 2227-2253.</a:t>
            </a:r>
          </a:p>
        </p:txBody>
      </p:sp>
      <p:pic>
        <p:nvPicPr>
          <p:cNvPr id="5" name="Picture 4" descr="vacc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0" y="714691"/>
            <a:ext cx="2489200" cy="3813810"/>
          </a:xfrm>
          <a:prstGeom prst="rect">
            <a:avLst/>
          </a:prstGeom>
        </p:spPr>
      </p:pic>
    </p:spTree>
    <p:extLst>
      <p:ext uri="{BB962C8B-B14F-4D97-AF65-F5344CB8AC3E}">
        <p14:creationId xmlns:p14="http://schemas.microsoft.com/office/powerpoint/2010/main" val="17281240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9"/>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141111" y="936977"/>
            <a:ext cx="8777111" cy="4525963"/>
          </a:xfrm>
        </p:spPr>
        <p:txBody>
          <a:bodyPr>
            <a:noAutofit/>
          </a:bodyPr>
          <a:lstStyle/>
          <a:p>
            <a:r>
              <a:rPr lang="en-US" sz="2800" dirty="0"/>
              <a:t>Vaccines contain many toxic chemicals and viral antigens that can lead to multiple autoimmune diseases </a:t>
            </a:r>
          </a:p>
          <a:p>
            <a:pPr lvl="1"/>
            <a:r>
              <a:rPr lang="en-US" sz="2400" dirty="0"/>
              <a:t>Molecular mimicry causes autoimmune attack on human tissues</a:t>
            </a:r>
          </a:p>
          <a:p>
            <a:pPr lvl="1"/>
            <a:r>
              <a:rPr lang="en-US" sz="2400" dirty="0"/>
              <a:t>Glyphosate exposure sets up leaky barriers that increase autoimmune risk</a:t>
            </a:r>
          </a:p>
          <a:p>
            <a:r>
              <a:rPr lang="en-US" sz="2800" dirty="0"/>
              <a:t>Total aluminum and mercury burden in vaccine adverse reaction reports correlates strongly with mentions of autism, ADHD and pervasive </a:t>
            </a:r>
            <a:r>
              <a:rPr lang="en-US" sz="2800" dirty="0" smtClean="0"/>
              <a:t>developmental </a:t>
            </a:r>
            <a:r>
              <a:rPr lang="en-US" sz="2800" dirty="0"/>
              <a:t>delay </a:t>
            </a:r>
          </a:p>
          <a:p>
            <a:r>
              <a:rPr lang="en-US" sz="2800" dirty="0" err="1"/>
              <a:t>Thimerosal</a:t>
            </a:r>
            <a:r>
              <a:rPr lang="en-US" sz="2800" dirty="0"/>
              <a:t> in vaccines is highly toxic but CDC has downplayed its toxicity</a:t>
            </a:r>
          </a:p>
          <a:p>
            <a:r>
              <a:rPr lang="en-US" sz="2800" dirty="0"/>
              <a:t>Glyphosate works synergistically with glutamate and mercury in </a:t>
            </a:r>
            <a:r>
              <a:rPr lang="en-US" sz="2800" dirty="0" smtClean="0"/>
              <a:t>vaccines</a:t>
            </a:r>
          </a:p>
        </p:txBody>
      </p:sp>
    </p:spTree>
    <p:extLst>
      <p:ext uri="{BB962C8B-B14F-4D97-AF65-F5344CB8AC3E}">
        <p14:creationId xmlns:p14="http://schemas.microsoft.com/office/powerpoint/2010/main" val="16189339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4555" y="2090171"/>
            <a:ext cx="6538193"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Aluminum in Vaccines</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767869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Roundup as a Desiccant/</a:t>
            </a:r>
            <a:r>
              <a:rPr lang="en-US" b="1" dirty="0" err="1" smtClean="0"/>
              <a:t>Ripener</a:t>
            </a:r>
            <a:r>
              <a:rPr lang="en-US" b="1" dirty="0" smtClean="0"/>
              <a:t> </a:t>
            </a:r>
            <a:br>
              <a:rPr lang="en-US" b="1" dirty="0" smtClean="0"/>
            </a:br>
            <a:r>
              <a:rPr lang="en-US" b="1" dirty="0" smtClean="0"/>
              <a:t>just before Harvest</a:t>
            </a:r>
            <a:endParaRPr lang="en-US" b="1" dirty="0"/>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1790700"/>
            <a:ext cx="8974668" cy="3265714"/>
          </a:xfrm>
          <a:prstGeom prst="rect">
            <a:avLst/>
          </a:prstGeom>
        </p:spPr>
      </p:pic>
      <p:sp>
        <p:nvSpPr>
          <p:cNvPr id="5" name="Content Placeholder 4"/>
          <p:cNvSpPr>
            <a:spLocks noGrp="1"/>
          </p:cNvSpPr>
          <p:nvPr>
            <p:ph idx="1"/>
          </p:nvPr>
        </p:nvSpPr>
        <p:spPr>
          <a:xfrm>
            <a:off x="237066" y="2332566"/>
            <a:ext cx="4927599" cy="2154767"/>
          </a:xfrm>
        </p:spPr>
        <p:txBody>
          <a:bodyPr>
            <a:noAutofit/>
          </a:bodyPr>
          <a:lstStyle/>
          <a:p>
            <a:pPr marL="0" indent="0">
              <a:buNone/>
            </a:pPr>
            <a:r>
              <a:rPr lang="en-US" dirty="0" smtClean="0">
                <a:solidFill>
                  <a:srgbClr val="FFFF00"/>
                </a:solidFill>
              </a:rPr>
              <a:t>Wheat, Oats, Barley, Rye, Sugar cane, Beans, Lentils, Peas, Flax, Sunflowers, Pulses, Chick Peas</a:t>
            </a:r>
            <a:endParaRPr lang="en-US" dirty="0">
              <a:solidFill>
                <a:srgbClr val="FFFF00"/>
              </a:solidFill>
            </a:endParaRPr>
          </a:p>
        </p:txBody>
      </p:sp>
    </p:spTree>
    <p:extLst>
      <p:ext uri="{BB962C8B-B14F-4D97-AF65-F5344CB8AC3E}">
        <p14:creationId xmlns:p14="http://schemas.microsoft.com/office/powerpoint/2010/main" val="23782789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Cumulative aluminum exposure from childhood </a:t>
            </a:r>
            <a:r>
              <a:rPr lang="en-US" b="1" dirty="0" smtClean="0"/>
              <a:t>vaccines</a:t>
            </a:r>
            <a:r>
              <a:rPr lang="en-US" b="1" dirty="0" smtClean="0">
                <a:solidFill>
                  <a:srgbClr val="FF0000"/>
                </a:solidFill>
              </a:rPr>
              <a:t>*</a:t>
            </a:r>
            <a:r>
              <a:rPr lang="en-US" b="1" dirty="0"/>
              <a:t/>
            </a:r>
            <a:br>
              <a:rPr lang="en-US" b="1" dirty="0"/>
            </a:br>
            <a:endParaRPr lang="en-US" b="1" dirty="0"/>
          </a:p>
        </p:txBody>
      </p:sp>
      <p:pic>
        <p:nvPicPr>
          <p:cNvPr id="4" name="Content Placeholder 3" descr="aluminum_burden.png"/>
          <p:cNvPicPr>
            <a:picLocks noGrp="1" noChangeAspect="1"/>
          </p:cNvPicPr>
          <p:nvPr>
            <p:ph idx="1"/>
          </p:nvPr>
        </p:nvPicPr>
        <p:blipFill>
          <a:blip r:embed="rId3">
            <a:extLst>
              <a:ext uri="{28A0092B-C50C-407E-A947-70E740481C1C}">
                <a14:useLocalDpi xmlns:a14="http://schemas.microsoft.com/office/drawing/2010/main" val="0"/>
              </a:ext>
            </a:extLst>
          </a:blip>
          <a:srcRect l="-37438" r="-37438"/>
          <a:stretch>
            <a:fillRect/>
          </a:stretch>
        </p:blipFill>
        <p:spPr>
          <a:xfrm>
            <a:off x="101626" y="1163643"/>
            <a:ext cx="8957733" cy="4926408"/>
          </a:xfrm>
        </p:spPr>
      </p:pic>
      <p:sp>
        <p:nvSpPr>
          <p:cNvPr id="5" name="TextBox 4"/>
          <p:cNvSpPr txBox="1"/>
          <p:nvPr/>
        </p:nvSpPr>
        <p:spPr>
          <a:xfrm>
            <a:off x="2370666" y="6027003"/>
            <a:ext cx="6536267" cy="830997"/>
          </a:xfrm>
          <a:prstGeom prst="rect">
            <a:avLst/>
          </a:prstGeom>
          <a:noFill/>
        </p:spPr>
        <p:txBody>
          <a:bodyPr wrap="square" rtlCol="0">
            <a:spAutoFit/>
          </a:bodyPr>
          <a:lstStyle/>
          <a:p>
            <a:pPr algn="r"/>
            <a:r>
              <a:rPr lang="en-US" sz="2400" dirty="0" smtClean="0">
                <a:solidFill>
                  <a:srgbClr val="FF0000"/>
                </a:solidFill>
              </a:rPr>
              <a:t>*</a:t>
            </a:r>
            <a:r>
              <a:rPr lang="en-US" sz="2400" dirty="0" smtClean="0"/>
              <a:t>Source: </a:t>
            </a:r>
            <a:r>
              <a:rPr lang="en-US" sz="2400" dirty="0"/>
              <a:t>The vaccine manufacturers' product inserts and the CDC's 2016 vaccination schedule</a:t>
            </a:r>
          </a:p>
        </p:txBody>
      </p:sp>
    </p:spTree>
    <p:extLst>
      <p:ext uri="{BB962C8B-B14F-4D97-AF65-F5344CB8AC3E}">
        <p14:creationId xmlns:p14="http://schemas.microsoft.com/office/powerpoint/2010/main" val="290086301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Aluminum Adjuvant in Vaccines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517467" cy="4525963"/>
          </a:xfrm>
        </p:spPr>
        <p:txBody>
          <a:bodyPr>
            <a:normAutofit fontScale="85000" lnSpcReduction="10000"/>
          </a:bodyPr>
          <a:lstStyle/>
          <a:p>
            <a:r>
              <a:rPr lang="en-US" dirty="0" err="1"/>
              <a:t>DTaP</a:t>
            </a:r>
            <a:r>
              <a:rPr lang="en-US" dirty="0"/>
              <a:t> (diphtheria, tetanus, and pertussis): </a:t>
            </a:r>
            <a:r>
              <a:rPr lang="en-US" b="1" dirty="0"/>
              <a:t>170–625 mcg</a:t>
            </a:r>
            <a:r>
              <a:rPr lang="en-US" dirty="0"/>
              <a:t>, depending </a:t>
            </a:r>
            <a:r>
              <a:rPr lang="en-US" dirty="0" smtClean="0"/>
              <a:t>on manufacturer</a:t>
            </a:r>
            <a:endParaRPr lang="en-US" dirty="0"/>
          </a:p>
          <a:p>
            <a:r>
              <a:rPr lang="en-US" dirty="0"/>
              <a:t>Hepatitis A: </a:t>
            </a:r>
            <a:r>
              <a:rPr lang="en-US" b="1" dirty="0"/>
              <a:t>250 mcg</a:t>
            </a:r>
            <a:endParaRPr lang="en-US" dirty="0"/>
          </a:p>
          <a:p>
            <a:r>
              <a:rPr lang="en-US" dirty="0"/>
              <a:t>Hepatitis B: </a:t>
            </a:r>
            <a:r>
              <a:rPr lang="en-US" b="1" dirty="0"/>
              <a:t>250 mcg</a:t>
            </a:r>
            <a:endParaRPr lang="en-US" dirty="0"/>
          </a:p>
          <a:p>
            <a:r>
              <a:rPr lang="en-US" dirty="0" err="1"/>
              <a:t>Hib</a:t>
            </a:r>
            <a:r>
              <a:rPr lang="en-US" dirty="0"/>
              <a:t> (for meningitis; </a:t>
            </a:r>
            <a:r>
              <a:rPr lang="en-US" dirty="0" err="1"/>
              <a:t>PedVaxHib</a:t>
            </a:r>
            <a:r>
              <a:rPr lang="en-US" dirty="0"/>
              <a:t> brand only): </a:t>
            </a:r>
            <a:r>
              <a:rPr lang="en-US" b="1" dirty="0"/>
              <a:t>225 mcg</a:t>
            </a:r>
            <a:endParaRPr lang="en-US" dirty="0"/>
          </a:p>
          <a:p>
            <a:r>
              <a:rPr lang="en-US" dirty="0"/>
              <a:t>HPV: </a:t>
            </a:r>
            <a:r>
              <a:rPr lang="en-US" b="1" dirty="0"/>
              <a:t>225 mcg</a:t>
            </a:r>
            <a:endParaRPr lang="en-US" dirty="0"/>
          </a:p>
          <a:p>
            <a:r>
              <a:rPr lang="en-US" dirty="0" err="1"/>
              <a:t>Pediarix</a:t>
            </a:r>
            <a:r>
              <a:rPr lang="en-US" dirty="0"/>
              <a:t> (</a:t>
            </a:r>
            <a:r>
              <a:rPr lang="en-US" dirty="0" err="1"/>
              <a:t>DTaP</a:t>
            </a:r>
            <a:r>
              <a:rPr lang="en-US" dirty="0"/>
              <a:t>–hepatitis B–polio combination): </a:t>
            </a:r>
            <a:r>
              <a:rPr lang="en-US" b="1" dirty="0"/>
              <a:t>850 mcg</a:t>
            </a:r>
            <a:endParaRPr lang="en-US" dirty="0"/>
          </a:p>
          <a:p>
            <a:r>
              <a:rPr lang="en-US" dirty="0" err="1"/>
              <a:t>Pentacel</a:t>
            </a:r>
            <a:r>
              <a:rPr lang="en-US" dirty="0"/>
              <a:t> (</a:t>
            </a:r>
            <a:r>
              <a:rPr lang="en-US" dirty="0" err="1"/>
              <a:t>DTaP</a:t>
            </a:r>
            <a:r>
              <a:rPr lang="en-US" dirty="0"/>
              <a:t>–</a:t>
            </a:r>
            <a:r>
              <a:rPr lang="en-US" dirty="0" err="1"/>
              <a:t>Hib</a:t>
            </a:r>
            <a:r>
              <a:rPr lang="en-US" dirty="0"/>
              <a:t>–polio combination): </a:t>
            </a:r>
            <a:r>
              <a:rPr lang="en-US" b="1" dirty="0"/>
              <a:t>330 mcg</a:t>
            </a:r>
            <a:endParaRPr lang="en-US" dirty="0"/>
          </a:p>
          <a:p>
            <a:r>
              <a:rPr lang="en-US" dirty="0"/>
              <a:t>Pneumococcus: </a:t>
            </a:r>
            <a:r>
              <a:rPr lang="en-US" b="1" dirty="0"/>
              <a:t>125 </a:t>
            </a:r>
            <a:r>
              <a:rPr lang="en-US" b="1" dirty="0" smtClean="0"/>
              <a:t>mcg</a:t>
            </a:r>
            <a:r>
              <a:rPr lang="en-US" b="1" dirty="0"/>
              <a:t/>
            </a:r>
            <a:br>
              <a:rPr lang="en-US" b="1" dirty="0"/>
            </a:br>
            <a:endParaRPr lang="en-US" dirty="0"/>
          </a:p>
          <a:p>
            <a:endParaRPr lang="en-US" dirty="0"/>
          </a:p>
        </p:txBody>
      </p:sp>
      <p:sp>
        <p:nvSpPr>
          <p:cNvPr id="4" name="TextBox 3"/>
          <p:cNvSpPr txBox="1"/>
          <p:nvPr/>
        </p:nvSpPr>
        <p:spPr>
          <a:xfrm>
            <a:off x="2523067" y="6436267"/>
            <a:ext cx="5840060" cy="400110"/>
          </a:xfrm>
          <a:prstGeom prst="rect">
            <a:avLst/>
          </a:prstGeom>
          <a:noFill/>
        </p:spPr>
        <p:txBody>
          <a:bodyPr wrap="none" rtlCol="0">
            <a:spAutoFit/>
          </a:bodyPr>
          <a:lstStyle/>
          <a:p>
            <a:r>
              <a:rPr lang="en-US" sz="2000" dirty="0">
                <a:solidFill>
                  <a:srgbClr val="FF0000"/>
                </a:solidFill>
              </a:rPr>
              <a:t>*</a:t>
            </a:r>
            <a:r>
              <a:rPr lang="en-US" sz="2000" dirty="0" err="1" smtClean="0"/>
              <a:t>vactruth.com</a:t>
            </a:r>
            <a:r>
              <a:rPr lang="en-US" sz="2000" dirty="0"/>
              <a:t>/2014/01/28/toxic-levels-of-aluminum/</a:t>
            </a:r>
          </a:p>
        </p:txBody>
      </p:sp>
    </p:spTree>
    <p:extLst>
      <p:ext uri="{BB962C8B-B14F-4D97-AF65-F5344CB8AC3E}">
        <p14:creationId xmlns:p14="http://schemas.microsoft.com/office/powerpoint/2010/main" val="35771668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95" y="159195"/>
            <a:ext cx="9163842" cy="1143000"/>
          </a:xfrm>
        </p:spPr>
        <p:txBody>
          <a:bodyPr>
            <a:noAutofit/>
          </a:bodyPr>
          <a:lstStyle/>
          <a:p>
            <a:r>
              <a:rPr lang="en-US" sz="2800" b="1" dirty="0" smtClean="0"/>
              <a:t>“Subcutaneous </a:t>
            </a:r>
            <a:r>
              <a:rPr lang="en-US" sz="2800" b="1" dirty="0"/>
              <a:t>injections of aluminum at vaccine adjuvant levels activate innate immune genes in mouse brain that are homologous with biomarkers of </a:t>
            </a:r>
            <a:r>
              <a:rPr lang="en-US" sz="2800" b="1" dirty="0" smtClean="0"/>
              <a:t>autism”</a:t>
            </a:r>
            <a:r>
              <a:rPr lang="en-US" sz="2800" b="1" dirty="0" smtClean="0">
                <a:solidFill>
                  <a:srgbClr val="FF0000"/>
                </a:solidFill>
              </a:rPr>
              <a:t>*</a:t>
            </a:r>
            <a:endParaRPr lang="en-US" sz="2800" b="1" dirty="0"/>
          </a:p>
        </p:txBody>
      </p:sp>
      <p:sp>
        <p:nvSpPr>
          <p:cNvPr id="3" name="Content Placeholder 2"/>
          <p:cNvSpPr>
            <a:spLocks noGrp="1"/>
          </p:cNvSpPr>
          <p:nvPr>
            <p:ph idx="1"/>
          </p:nvPr>
        </p:nvSpPr>
        <p:spPr/>
        <p:txBody>
          <a:bodyPr>
            <a:normAutofit fontScale="85000" lnSpcReduction="20000"/>
          </a:bodyPr>
          <a:lstStyle/>
          <a:p>
            <a:r>
              <a:rPr lang="en-US" dirty="0"/>
              <a:t>Study on mice exposed to aluminum hydroxide</a:t>
            </a:r>
          </a:p>
          <a:p>
            <a:r>
              <a:rPr lang="en-US" dirty="0"/>
              <a:t>Injected them with aluminum several times during early life, mimicking the US vaccination schedule</a:t>
            </a:r>
          </a:p>
          <a:p>
            <a:r>
              <a:rPr lang="en-US" dirty="0"/>
              <a:t>Predominantly in brain in males:</a:t>
            </a:r>
          </a:p>
          <a:p>
            <a:pPr lvl="1"/>
            <a:r>
              <a:rPr lang="en-US" dirty="0"/>
              <a:t>Activated several immune stimulating cytokines such as CCL2, interferon gamma and TNF alpha </a:t>
            </a:r>
          </a:p>
          <a:p>
            <a:pPr lvl="1"/>
            <a:r>
              <a:rPr lang="en-US" dirty="0"/>
              <a:t>Activated NF kappa B signaling pathway and release of </a:t>
            </a:r>
            <a:r>
              <a:rPr lang="en-US" dirty="0" err="1"/>
              <a:t>chemokines</a:t>
            </a:r>
            <a:r>
              <a:rPr lang="en-US" dirty="0"/>
              <a:t> I</a:t>
            </a:r>
            <a:r>
              <a:rPr lang="en-US" dirty="0" smtClean="0"/>
              <a:t>l</a:t>
            </a:r>
            <a:r>
              <a:rPr lang="en-US" dirty="0"/>
              <a:t>-4 and IL-6.</a:t>
            </a:r>
          </a:p>
          <a:p>
            <a:pPr lvl="1"/>
            <a:r>
              <a:rPr lang="en-US" dirty="0"/>
              <a:t>This induces a </a:t>
            </a:r>
            <a:r>
              <a:rPr lang="en-US" dirty="0" err="1"/>
              <a:t>neuroinflammatory</a:t>
            </a:r>
            <a:r>
              <a:rPr lang="en-US" dirty="0"/>
              <a:t> response that is characteristic of autism in humans</a:t>
            </a:r>
          </a:p>
          <a:p>
            <a:r>
              <a:rPr lang="en-US" dirty="0"/>
              <a:t>Affected </a:t>
            </a:r>
            <a:r>
              <a:rPr lang="en-US" dirty="0" smtClean="0"/>
              <a:t>predominantly cerebral </a:t>
            </a:r>
            <a:r>
              <a:rPr lang="en-US" dirty="0"/>
              <a:t>cortex in males and cerebellum in </a:t>
            </a:r>
            <a:r>
              <a:rPr lang="en-US" dirty="0" smtClean="0"/>
              <a:t>females</a:t>
            </a:r>
            <a:endParaRPr lang="en-US" dirty="0"/>
          </a:p>
        </p:txBody>
      </p:sp>
      <p:sp>
        <p:nvSpPr>
          <p:cNvPr id="4" name="TextBox 3"/>
          <p:cNvSpPr txBox="1"/>
          <p:nvPr/>
        </p:nvSpPr>
        <p:spPr>
          <a:xfrm>
            <a:off x="2337863" y="6395551"/>
            <a:ext cx="6499997" cy="400110"/>
          </a:xfrm>
          <a:prstGeom prst="rect">
            <a:avLst/>
          </a:prstGeom>
          <a:noFill/>
        </p:spPr>
        <p:txBody>
          <a:bodyPr wrap="none" rtlCol="0">
            <a:spAutoFit/>
          </a:bodyPr>
          <a:lstStyle/>
          <a:p>
            <a:r>
              <a:rPr lang="en-US" sz="2000" dirty="0">
                <a:solidFill>
                  <a:srgbClr val="FF0000"/>
                </a:solidFill>
              </a:rPr>
              <a:t>*</a:t>
            </a:r>
            <a:r>
              <a:rPr lang="en-US" sz="2000" dirty="0"/>
              <a:t>D Li et al. Journal of Inorganic Biochemistry 2017;177: 39-5.</a:t>
            </a:r>
          </a:p>
        </p:txBody>
      </p:sp>
    </p:spTree>
    <p:extLst>
      <p:ext uri="{BB962C8B-B14F-4D97-AF65-F5344CB8AC3E}">
        <p14:creationId xmlns:p14="http://schemas.microsoft.com/office/powerpoint/2010/main" val="8842884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00" y="274638"/>
            <a:ext cx="8455900" cy="1644592"/>
          </a:xfrm>
        </p:spPr>
        <p:txBody>
          <a:bodyPr>
            <a:noAutofit/>
          </a:bodyPr>
          <a:lstStyle/>
          <a:p>
            <a:r>
              <a:rPr lang="en-US" sz="3200" b="1" dirty="0" smtClean="0"/>
              <a:t>“Aluminum </a:t>
            </a:r>
            <a:r>
              <a:rPr lang="en-US" sz="3200" b="1" dirty="0"/>
              <a:t>hydroxide nanoparticles show a stronger vaccine adjuvant activity than traditional aluminum hydroxide </a:t>
            </a:r>
            <a:r>
              <a:rPr lang="en-US" sz="3200" b="1" dirty="0" err="1" smtClean="0"/>
              <a:t>microparticles</a:t>
            </a:r>
            <a:r>
              <a:rPr lang="en-US" sz="3200" b="1" dirty="0" smtClean="0"/>
              <a:t>”</a:t>
            </a:r>
            <a:r>
              <a:rPr lang="en-US" sz="3200" b="1" dirty="0" smtClean="0">
                <a:solidFill>
                  <a:srgbClr val="FF0000"/>
                </a:solidFill>
              </a:rPr>
              <a:t>* </a:t>
            </a:r>
            <a:r>
              <a:rPr lang="en-US" sz="3200" dirty="0">
                <a:solidFill>
                  <a:srgbClr val="FF0000"/>
                </a:solidFill>
              </a:rPr>
              <a:t/>
            </a:r>
            <a:br>
              <a:rPr lang="en-US" sz="3200" dirty="0">
                <a:solidFill>
                  <a:srgbClr val="FF0000"/>
                </a:solidFill>
              </a:rPr>
            </a:br>
            <a:endParaRPr lang="en-US" sz="3200" dirty="0">
              <a:solidFill>
                <a:srgbClr val="FF0000"/>
              </a:solidFill>
            </a:endParaRPr>
          </a:p>
        </p:txBody>
      </p:sp>
      <p:sp>
        <p:nvSpPr>
          <p:cNvPr id="3" name="Content Placeholder 2"/>
          <p:cNvSpPr>
            <a:spLocks noGrp="1"/>
          </p:cNvSpPr>
          <p:nvPr>
            <p:ph idx="1"/>
          </p:nvPr>
        </p:nvSpPr>
        <p:spPr>
          <a:xfrm>
            <a:off x="341750" y="1919230"/>
            <a:ext cx="8229600" cy="4042047"/>
          </a:xfrm>
        </p:spPr>
        <p:txBody>
          <a:bodyPr>
            <a:normAutofit fontScale="85000" lnSpcReduction="20000"/>
          </a:bodyPr>
          <a:lstStyle/>
          <a:p>
            <a:r>
              <a:rPr lang="en-US" dirty="0"/>
              <a:t>Aluminum hydroxide is commonly used as an adjuvant in vaccines</a:t>
            </a:r>
          </a:p>
          <a:p>
            <a:r>
              <a:rPr lang="en-US" dirty="0"/>
              <a:t>Aluminum hydroxide </a:t>
            </a:r>
            <a:r>
              <a:rPr lang="en-US" dirty="0" err="1"/>
              <a:t>microparticles</a:t>
            </a:r>
            <a:r>
              <a:rPr lang="en-US" dirty="0"/>
              <a:t> only weakly potentiate antibody response</a:t>
            </a:r>
          </a:p>
          <a:p>
            <a:r>
              <a:rPr lang="en-US" dirty="0"/>
              <a:t>Special processing can produce tiny aluminum nanoparticles under 200 nanometers in diameter</a:t>
            </a:r>
          </a:p>
          <a:p>
            <a:r>
              <a:rPr lang="en-US" dirty="0"/>
              <a:t>These are much more effective in stimulating an immune response and they induce a smaller inflammatory response at the injection </a:t>
            </a:r>
            <a:r>
              <a:rPr lang="en-US" dirty="0" smtClean="0"/>
              <a:t>site</a:t>
            </a:r>
          </a:p>
          <a:p>
            <a:r>
              <a:rPr lang="en-US" dirty="0" smtClean="0"/>
              <a:t>Plausible explanation is that they are easier for the macrophages to take up, along with the bound antigen</a:t>
            </a:r>
            <a:endParaRPr lang="en-US" dirty="0"/>
          </a:p>
        </p:txBody>
      </p:sp>
      <p:sp>
        <p:nvSpPr>
          <p:cNvPr id="5" name="TextBox 4"/>
          <p:cNvSpPr txBox="1"/>
          <p:nvPr/>
        </p:nvSpPr>
        <p:spPr>
          <a:xfrm>
            <a:off x="2886250" y="6435914"/>
            <a:ext cx="5291357" cy="400110"/>
          </a:xfrm>
          <a:prstGeom prst="rect">
            <a:avLst/>
          </a:prstGeom>
          <a:noFill/>
        </p:spPr>
        <p:txBody>
          <a:bodyPr wrap="none" rtlCol="0">
            <a:spAutoFit/>
          </a:bodyPr>
          <a:lstStyle/>
          <a:p>
            <a:r>
              <a:rPr lang="en-US" sz="2000" dirty="0">
                <a:solidFill>
                  <a:srgbClr val="FF0000"/>
                </a:solidFill>
              </a:rPr>
              <a:t>*</a:t>
            </a:r>
            <a:r>
              <a:rPr lang="en-US" sz="2000" dirty="0"/>
              <a:t>X Li et al. J Control Release. 2014; 173: 148-157.</a:t>
            </a:r>
          </a:p>
        </p:txBody>
      </p:sp>
    </p:spTree>
    <p:extLst>
      <p:ext uri="{BB962C8B-B14F-4D97-AF65-F5344CB8AC3E}">
        <p14:creationId xmlns:p14="http://schemas.microsoft.com/office/powerpoint/2010/main" val="37190750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00" y="274638"/>
            <a:ext cx="8455900" cy="1644592"/>
          </a:xfrm>
        </p:spPr>
        <p:txBody>
          <a:bodyPr>
            <a:noAutofit/>
          </a:bodyPr>
          <a:lstStyle/>
          <a:p>
            <a:r>
              <a:rPr lang="en-US" sz="3200" b="1" dirty="0" smtClean="0"/>
              <a:t>“Aluminum </a:t>
            </a:r>
            <a:r>
              <a:rPr lang="en-US" sz="3200" b="1" dirty="0"/>
              <a:t>hydroxide nanoparticles show a stronger vaccine adjuvant activity than traditional aluminum hydroxide </a:t>
            </a:r>
            <a:r>
              <a:rPr lang="en-US" sz="3200" b="1" dirty="0" err="1" smtClean="0"/>
              <a:t>microparticles</a:t>
            </a:r>
            <a:r>
              <a:rPr lang="en-US" sz="3200" b="1" dirty="0" smtClean="0"/>
              <a:t>”</a:t>
            </a:r>
            <a:r>
              <a:rPr lang="en-US" sz="3200" b="1" dirty="0" smtClean="0">
                <a:solidFill>
                  <a:srgbClr val="FF0000"/>
                </a:solidFill>
              </a:rPr>
              <a:t>* </a:t>
            </a:r>
            <a:r>
              <a:rPr lang="en-US" sz="3200" dirty="0">
                <a:solidFill>
                  <a:srgbClr val="FF0000"/>
                </a:solidFill>
              </a:rPr>
              <a:t/>
            </a:r>
            <a:br>
              <a:rPr lang="en-US" sz="3200" dirty="0">
                <a:solidFill>
                  <a:srgbClr val="FF0000"/>
                </a:solidFill>
              </a:rPr>
            </a:br>
            <a:endParaRPr lang="en-US" sz="3200" dirty="0">
              <a:solidFill>
                <a:srgbClr val="FF0000"/>
              </a:solidFill>
            </a:endParaRPr>
          </a:p>
        </p:txBody>
      </p:sp>
      <p:sp>
        <p:nvSpPr>
          <p:cNvPr id="3" name="Content Placeholder 2"/>
          <p:cNvSpPr>
            <a:spLocks noGrp="1"/>
          </p:cNvSpPr>
          <p:nvPr>
            <p:ph idx="1"/>
          </p:nvPr>
        </p:nvSpPr>
        <p:spPr>
          <a:xfrm>
            <a:off x="341750" y="1919230"/>
            <a:ext cx="8229600" cy="4042047"/>
          </a:xfrm>
        </p:spPr>
        <p:txBody>
          <a:bodyPr>
            <a:normAutofit fontScale="85000" lnSpcReduction="20000"/>
          </a:bodyPr>
          <a:lstStyle/>
          <a:p>
            <a:r>
              <a:rPr lang="en-US" dirty="0"/>
              <a:t>Aluminum hydroxide is commonly used as an adjuvant in vaccines</a:t>
            </a:r>
          </a:p>
          <a:p>
            <a:r>
              <a:rPr lang="en-US" dirty="0"/>
              <a:t>Aluminum hydroxide </a:t>
            </a:r>
            <a:r>
              <a:rPr lang="en-US" dirty="0" err="1"/>
              <a:t>microparticles</a:t>
            </a:r>
            <a:r>
              <a:rPr lang="en-US" dirty="0"/>
              <a:t> only weakly potentiate antibody response</a:t>
            </a:r>
          </a:p>
          <a:p>
            <a:r>
              <a:rPr lang="en-US" dirty="0"/>
              <a:t>Special processing can produce tiny aluminum nanoparticles under 200 nanometers in diameter</a:t>
            </a:r>
          </a:p>
          <a:p>
            <a:r>
              <a:rPr lang="en-US" dirty="0"/>
              <a:t>These are much more effective in stimulating an immune response and they induce a smaller inflammatory response at the injection </a:t>
            </a:r>
            <a:r>
              <a:rPr lang="en-US" dirty="0" smtClean="0"/>
              <a:t>site</a:t>
            </a:r>
          </a:p>
          <a:p>
            <a:r>
              <a:rPr lang="en-US" dirty="0" smtClean="0"/>
              <a:t>Plausible explanation is that they are easier for the macrophages to take up, along with the bound antigen</a:t>
            </a:r>
            <a:endParaRPr lang="en-US" dirty="0"/>
          </a:p>
        </p:txBody>
      </p:sp>
      <p:sp>
        <p:nvSpPr>
          <p:cNvPr id="4" name="TextBox 3"/>
          <p:cNvSpPr txBox="1"/>
          <p:nvPr/>
        </p:nvSpPr>
        <p:spPr>
          <a:xfrm>
            <a:off x="1183363" y="2442260"/>
            <a:ext cx="6561650" cy="2677656"/>
          </a:xfrm>
          <a:prstGeom prst="rect">
            <a:avLst/>
          </a:prstGeom>
          <a:solidFill>
            <a:srgbClr val="FCFFBC"/>
          </a:solidFill>
          <a:ln>
            <a:solidFill>
              <a:schemeClr val="tx1"/>
            </a:solidFill>
          </a:ln>
        </p:spPr>
        <p:txBody>
          <a:bodyPr wrap="square" rtlCol="0">
            <a:spAutoFit/>
          </a:bodyPr>
          <a:lstStyle>
            <a:defPPr>
              <a:defRPr lang="en-US"/>
            </a:defPPr>
            <a:lvl1pPr>
              <a:defRPr sz="2400"/>
            </a:lvl1pPr>
          </a:lstStyle>
          <a:p>
            <a:pPr algn="ctr"/>
            <a:endParaRPr lang="en-US" sz="2800" dirty="0" smtClean="0"/>
          </a:p>
          <a:p>
            <a:pPr algn="ctr"/>
            <a:r>
              <a:rPr lang="en-US" sz="2800" dirty="0" smtClean="0"/>
              <a:t>There is a big problem with this strategy because the macrophages clear the aluminum from the injection site, but they can carry it as stealth cargo into the brain.</a:t>
            </a:r>
          </a:p>
          <a:p>
            <a:pPr algn="ctr"/>
            <a:endParaRPr lang="en-US" sz="2800" dirty="0"/>
          </a:p>
        </p:txBody>
      </p:sp>
      <p:sp>
        <p:nvSpPr>
          <p:cNvPr id="5" name="TextBox 4"/>
          <p:cNvSpPr txBox="1"/>
          <p:nvPr/>
        </p:nvSpPr>
        <p:spPr>
          <a:xfrm>
            <a:off x="2886250" y="6435914"/>
            <a:ext cx="5291357" cy="400110"/>
          </a:xfrm>
          <a:prstGeom prst="rect">
            <a:avLst/>
          </a:prstGeom>
          <a:noFill/>
        </p:spPr>
        <p:txBody>
          <a:bodyPr wrap="none" rtlCol="0">
            <a:spAutoFit/>
          </a:bodyPr>
          <a:lstStyle/>
          <a:p>
            <a:r>
              <a:rPr lang="en-US" sz="2000" dirty="0">
                <a:solidFill>
                  <a:srgbClr val="FF0000"/>
                </a:solidFill>
              </a:rPr>
              <a:t>*</a:t>
            </a:r>
            <a:r>
              <a:rPr lang="en-US" sz="2000" dirty="0"/>
              <a:t>X Li et al. J Control Release. 2014; 173: 148-157.</a:t>
            </a:r>
          </a:p>
        </p:txBody>
      </p:sp>
    </p:spTree>
    <p:extLst>
      <p:ext uri="{BB962C8B-B14F-4D97-AF65-F5344CB8AC3E}">
        <p14:creationId xmlns:p14="http://schemas.microsoft.com/office/powerpoint/2010/main" val="191520112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308"/>
            <a:ext cx="8229600" cy="1749535"/>
          </a:xfrm>
        </p:spPr>
        <p:txBody>
          <a:bodyPr>
            <a:noAutofit/>
          </a:bodyPr>
          <a:lstStyle/>
          <a:p>
            <a:r>
              <a:rPr lang="en-US" sz="3600" b="1" dirty="0" smtClean="0"/>
              <a:t>“Non</a:t>
            </a:r>
            <a:r>
              <a:rPr lang="en-US" sz="3600" b="1" dirty="0"/>
              <a:t>-linear dose-response of </a:t>
            </a:r>
            <a:r>
              <a:rPr lang="en-US" sz="3600" b="1" dirty="0" err="1"/>
              <a:t>aluminium</a:t>
            </a:r>
            <a:r>
              <a:rPr lang="en-US" sz="3600" b="1" dirty="0"/>
              <a:t> hydroxide adjuvant particles: Selective low dose </a:t>
            </a:r>
            <a:r>
              <a:rPr lang="en-US" sz="3600" b="1" dirty="0" smtClean="0"/>
              <a:t>neurotoxicity”</a:t>
            </a:r>
            <a:r>
              <a:rPr lang="en-US" sz="3600" b="1" dirty="0" smtClean="0">
                <a:solidFill>
                  <a:srgbClr val="FF0000"/>
                </a:solidFill>
              </a:rPr>
              <a:t>*</a:t>
            </a:r>
            <a:r>
              <a:rPr lang="en-US" sz="3600" b="1" dirty="0"/>
              <a:t/>
            </a:r>
            <a:br>
              <a:rPr lang="en-US" sz="3600" b="1" dirty="0"/>
            </a:br>
            <a:endParaRPr lang="en-US" sz="3600" dirty="0"/>
          </a:p>
        </p:txBody>
      </p:sp>
      <p:sp>
        <p:nvSpPr>
          <p:cNvPr id="3" name="Content Placeholder 2"/>
          <p:cNvSpPr>
            <a:spLocks noGrp="1"/>
          </p:cNvSpPr>
          <p:nvPr>
            <p:ph idx="1"/>
          </p:nvPr>
        </p:nvSpPr>
        <p:spPr>
          <a:xfrm>
            <a:off x="552807" y="1677388"/>
            <a:ext cx="8686800" cy="5956245"/>
          </a:xfrm>
        </p:spPr>
        <p:txBody>
          <a:bodyPr>
            <a:noAutofit/>
          </a:bodyPr>
          <a:lstStyle/>
          <a:p>
            <a:pPr marL="0" indent="0">
              <a:buNone/>
            </a:pPr>
            <a:r>
              <a:rPr lang="en-US" sz="2400" dirty="0" err="1" smtClean="0"/>
              <a:t>Alhydrogel</a:t>
            </a:r>
            <a:r>
              <a:rPr lang="en-US" sz="2400" dirty="0" smtClean="0"/>
              <a:t> is </a:t>
            </a:r>
            <a:r>
              <a:rPr lang="en-US" sz="2400" dirty="0"/>
              <a:t>the main adjuvant licensed for human and animal </a:t>
            </a:r>
            <a:r>
              <a:rPr lang="en-US" sz="2400" dirty="0" smtClean="0"/>
              <a:t>vaccines (aluminum hydroxide gel)</a:t>
            </a:r>
          </a:p>
          <a:p>
            <a:pPr marL="0" indent="0">
              <a:buNone/>
            </a:pPr>
            <a:endParaRPr lang="en-US" sz="2400" dirty="0" smtClean="0"/>
          </a:p>
          <a:p>
            <a:pPr marL="0" indent="0">
              <a:buNone/>
            </a:pPr>
            <a:r>
              <a:rPr lang="en-US" sz="2400" dirty="0" smtClean="0"/>
              <a:t>"</a:t>
            </a:r>
            <a:r>
              <a:rPr lang="en-US" sz="2400" dirty="0"/>
              <a:t>We conclude that Alhydrogel1 injected at low dose in mouse muscle </a:t>
            </a:r>
            <a:r>
              <a:rPr lang="en-US" sz="2400" dirty="0" smtClean="0"/>
              <a:t>may selectively </a:t>
            </a:r>
            <a:r>
              <a:rPr lang="en-US" sz="2400" dirty="0"/>
              <a:t>induce long-term Al cerebral accumulation and </a:t>
            </a:r>
            <a:r>
              <a:rPr lang="en-US" sz="2400" dirty="0" smtClean="0"/>
              <a:t>neurotoxic effects</a:t>
            </a:r>
            <a:r>
              <a:rPr lang="en-US" sz="2400" dirty="0"/>
              <a:t>." </a:t>
            </a:r>
          </a:p>
          <a:p>
            <a:r>
              <a:rPr lang="en-US" sz="2400" dirty="0"/>
              <a:t>Lowest dose contained exclusively small agglomerates the size </a:t>
            </a:r>
            <a:r>
              <a:rPr lang="en-US" sz="2400" dirty="0" smtClean="0"/>
              <a:t>of bacteria</a:t>
            </a:r>
            <a:r>
              <a:rPr lang="en-US" sz="2400" dirty="0"/>
              <a:t>, favoring capture by macrophages</a:t>
            </a:r>
          </a:p>
          <a:p>
            <a:r>
              <a:rPr lang="en-US" sz="2400" dirty="0"/>
              <a:t>Immune cells transport the aluminum to the blood, the spleen and </a:t>
            </a:r>
            <a:r>
              <a:rPr lang="en-US" sz="2400" dirty="0" smtClean="0"/>
              <a:t>the brain</a:t>
            </a:r>
            <a:endParaRPr lang="en-US" sz="2400" dirty="0"/>
          </a:p>
          <a:p>
            <a:pPr marL="0" indent="0" algn="ctr">
              <a:buNone/>
            </a:pPr>
            <a:r>
              <a:rPr lang="en-US" sz="2400" i="1" dirty="0">
                <a:solidFill>
                  <a:srgbClr val="FF0000"/>
                </a:solidFill>
              </a:rPr>
              <a:t>"The dose makes the poison" view is overly simplistic</a:t>
            </a:r>
          </a:p>
          <a:p>
            <a:pPr algn="ctr"/>
            <a:endParaRPr lang="en-US" sz="2400" i="1" dirty="0" smtClean="0">
              <a:solidFill>
                <a:srgbClr val="FF0000"/>
              </a:solidFill>
            </a:endParaRPr>
          </a:p>
          <a:p>
            <a:endParaRPr lang="en-US" sz="2400" dirty="0"/>
          </a:p>
        </p:txBody>
      </p:sp>
      <p:sp>
        <p:nvSpPr>
          <p:cNvPr id="4" name="TextBox 3"/>
          <p:cNvSpPr txBox="1"/>
          <p:nvPr/>
        </p:nvSpPr>
        <p:spPr>
          <a:xfrm>
            <a:off x="2770800" y="6367526"/>
            <a:ext cx="6061726" cy="461665"/>
          </a:xfrm>
          <a:prstGeom prst="rect">
            <a:avLst/>
          </a:prstGeom>
          <a:noFill/>
        </p:spPr>
        <p:txBody>
          <a:bodyPr wrap="none" rtlCol="0">
            <a:spAutoFit/>
          </a:bodyPr>
          <a:lstStyle/>
          <a:p>
            <a:r>
              <a:rPr lang="fr-FR" sz="2400" dirty="0">
                <a:solidFill>
                  <a:srgbClr val="FF0000"/>
                </a:solidFill>
              </a:rPr>
              <a:t>*</a:t>
            </a:r>
            <a:r>
              <a:rPr lang="fr-FR" sz="2400" dirty="0"/>
              <a:t>G </a:t>
            </a:r>
            <a:r>
              <a:rPr lang="fr-FR" sz="2400" dirty="0" err="1"/>
              <a:t>Crépeaux</a:t>
            </a:r>
            <a:r>
              <a:rPr lang="fr-FR" sz="2400" dirty="0"/>
              <a:t> et al.  </a:t>
            </a:r>
            <a:r>
              <a:rPr lang="fr-FR" sz="2400" dirty="0" err="1"/>
              <a:t>Toxicology</a:t>
            </a:r>
            <a:r>
              <a:rPr lang="fr-FR" sz="2400" dirty="0"/>
              <a:t> 2017;375:48-57.</a:t>
            </a:r>
            <a:endParaRPr lang="en-US" sz="2400" dirty="0"/>
          </a:p>
        </p:txBody>
      </p:sp>
    </p:spTree>
    <p:extLst>
      <p:ext uri="{BB962C8B-B14F-4D97-AF65-F5344CB8AC3E}">
        <p14:creationId xmlns:p14="http://schemas.microsoft.com/office/powerpoint/2010/main" val="294197664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35133"/>
            <a:ext cx="8229600" cy="2332946"/>
          </a:xfrm>
          <a:solidFill>
            <a:srgbClr val="FCFFBC"/>
          </a:solidFill>
          <a:ln>
            <a:solidFill>
              <a:schemeClr val="tx1"/>
            </a:solidFill>
          </a:ln>
        </p:spPr>
        <p:txBody>
          <a:bodyPr wrap="square" rtlCol="0">
            <a:spAutoFit/>
          </a:bodyPr>
          <a:lstStyle/>
          <a:p>
            <a:pPr marL="0" indent="0">
              <a:buNone/>
            </a:pPr>
            <a:r>
              <a:rPr lang="en-US" sz="2800" dirty="0"/>
              <a:t>“Remarkably, the study found that the lowest dosage (200 mcg/Kg) was the most toxic! For many outcomes, the 400 and 800 mcg/Kg dosages had no observable adverse effects, but the 200 mcg/Kg dosage did.</a:t>
            </a:r>
            <a:r>
              <a:rPr lang="en-US" sz="2800" dirty="0" smtClean="0"/>
              <a:t>”</a:t>
            </a:r>
          </a:p>
          <a:p>
            <a:pPr marL="0" indent="0">
              <a:buNone/>
            </a:pPr>
            <a:r>
              <a:rPr lang="en-US" sz="2800" dirty="0" smtClean="0"/>
              <a:t>- </a:t>
            </a:r>
            <a:r>
              <a:rPr lang="en-US" sz="2800" dirty="0"/>
              <a:t>J.B. Handley</a:t>
            </a:r>
            <a:r>
              <a:rPr lang="en-US" sz="2800" dirty="0">
                <a:solidFill>
                  <a:srgbClr val="FF0000"/>
                </a:solidFill>
              </a:rPr>
              <a:t>*</a:t>
            </a:r>
          </a:p>
        </p:txBody>
      </p:sp>
      <p:sp>
        <p:nvSpPr>
          <p:cNvPr id="4" name="TextBox 3"/>
          <p:cNvSpPr txBox="1"/>
          <p:nvPr/>
        </p:nvSpPr>
        <p:spPr>
          <a:xfrm>
            <a:off x="1442819" y="5732646"/>
            <a:ext cx="7700746" cy="1015663"/>
          </a:xfrm>
          <a:prstGeom prst="rect">
            <a:avLst/>
          </a:prstGeom>
          <a:noFill/>
        </p:spPr>
        <p:txBody>
          <a:bodyPr wrap="none" rtlCol="0">
            <a:spAutoFit/>
          </a:bodyPr>
          <a:lstStyle/>
          <a:p>
            <a:r>
              <a:rPr lang="en-US" sz="2000" dirty="0" smtClean="0">
                <a:solidFill>
                  <a:srgbClr val="FF0000"/>
                </a:solidFill>
              </a:rPr>
              <a:t>*</a:t>
            </a:r>
            <a:r>
              <a:rPr lang="en-US" sz="2000" dirty="0" smtClean="0"/>
              <a:t>November </a:t>
            </a:r>
            <a:r>
              <a:rPr lang="en-US" sz="2000" dirty="0"/>
              <a:t>27, 2017</a:t>
            </a:r>
          </a:p>
          <a:p>
            <a:r>
              <a:rPr lang="en-US" sz="2000" dirty="0"/>
              <a:t>https://medium.com/@jbhandley/new-study-massive-aluminum-levels</a:t>
            </a:r>
            <a:r>
              <a:rPr lang="en-US" sz="2000" dirty="0" smtClean="0"/>
              <a:t>-</a:t>
            </a:r>
          </a:p>
          <a:p>
            <a:r>
              <a:rPr lang="en-US" sz="2000" dirty="0" smtClean="0"/>
              <a:t>in</a:t>
            </a:r>
            <a:r>
              <a:rPr lang="en-US" sz="2000" dirty="0"/>
              <a:t>-autism-brains-is-this-the-smoking-gun-for-vaccines-54ae85ec2a9c</a:t>
            </a:r>
          </a:p>
        </p:txBody>
      </p:sp>
    </p:spTree>
    <p:extLst>
      <p:ext uri="{BB962C8B-B14F-4D97-AF65-F5344CB8AC3E}">
        <p14:creationId xmlns:p14="http://schemas.microsoft.com/office/powerpoint/2010/main" val="216819674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42218"/>
            <a:ext cx="8229600" cy="3075217"/>
          </a:xfrm>
        </p:spPr>
        <p:txBody>
          <a:bodyPr/>
          <a:lstStyle/>
          <a:p>
            <a:pPr marL="0" indent="0">
              <a:buNone/>
            </a:pPr>
            <a:r>
              <a:rPr lang="en-US" i="1" dirty="0" smtClean="0"/>
              <a:t>“Thus </a:t>
            </a:r>
            <a:r>
              <a:rPr lang="en-US" i="1" dirty="0"/>
              <a:t>alum and other poorly biodegradable materials taken up at the periphery by phagocytes circulate in the lymphatic and blood circulation and can enter the brain using a </a:t>
            </a:r>
            <a:r>
              <a:rPr lang="en-US" i="1" dirty="0">
                <a:solidFill>
                  <a:srgbClr val="FF0000"/>
                </a:solidFill>
              </a:rPr>
              <a:t>Trojan horse mechanism </a:t>
            </a:r>
            <a:r>
              <a:rPr lang="en-US" i="1" dirty="0"/>
              <a:t>similar to that used by infectious particles</a:t>
            </a:r>
            <a:r>
              <a:rPr lang="en-US" i="1" dirty="0" smtClean="0"/>
              <a:t>.”</a:t>
            </a:r>
            <a:endParaRPr lang="en-US" dirty="0"/>
          </a:p>
        </p:txBody>
      </p:sp>
      <p:pic>
        <p:nvPicPr>
          <p:cNvPr id="4" name="Picture 3" descr="Gherardi_pap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12" y="0"/>
            <a:ext cx="9144000" cy="2374646"/>
          </a:xfrm>
          <a:prstGeom prst="rect">
            <a:avLst/>
          </a:prstGeom>
        </p:spPr>
      </p:pic>
    </p:spTree>
    <p:extLst>
      <p:ext uri="{BB962C8B-B14F-4D97-AF65-F5344CB8AC3E}">
        <p14:creationId xmlns:p14="http://schemas.microsoft.com/office/powerpoint/2010/main" val="266114517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95652"/>
            <a:ext cx="8140700" cy="3118508"/>
          </a:xfrm>
        </p:spPr>
        <p:txBody>
          <a:bodyPr>
            <a:normAutofit fontScale="77500" lnSpcReduction="20000"/>
          </a:bodyPr>
          <a:lstStyle/>
          <a:p>
            <a:r>
              <a:rPr lang="en-US" dirty="0" smtClean="0"/>
              <a:t>Samples taken from </a:t>
            </a:r>
            <a:r>
              <a:rPr lang="en-US" dirty="0"/>
              <a:t>temporal, frontal, parietal and occipital lobes and hippocampus </a:t>
            </a:r>
            <a:r>
              <a:rPr lang="en-US" dirty="0" smtClean="0"/>
              <a:t>of 5 autistic brains, postmortem</a:t>
            </a:r>
            <a:endParaRPr lang="en-US" dirty="0"/>
          </a:p>
          <a:p>
            <a:r>
              <a:rPr lang="en-US" dirty="0"/>
              <a:t>V</a:t>
            </a:r>
            <a:r>
              <a:rPr lang="en-US" dirty="0" smtClean="0"/>
              <a:t>alues of </a:t>
            </a:r>
            <a:r>
              <a:rPr lang="en-US" dirty="0"/>
              <a:t>17.10, 18.57 and 22.11 </a:t>
            </a:r>
            <a:r>
              <a:rPr lang="en-US" dirty="0" smtClean="0"/>
              <a:t>micrograms/gram dry weight: among highest ever seen</a:t>
            </a:r>
          </a:p>
          <a:p>
            <a:r>
              <a:rPr lang="en-US" b="1" dirty="0" smtClean="0"/>
              <a:t>Hypothesis: </a:t>
            </a:r>
            <a:r>
              <a:rPr lang="en-US" dirty="0" err="1" smtClean="0"/>
              <a:t>aluminium</a:t>
            </a:r>
            <a:r>
              <a:rPr lang="en-US" dirty="0" smtClean="0"/>
              <a:t> </a:t>
            </a:r>
            <a:r>
              <a:rPr lang="en-US" dirty="0"/>
              <a:t>entry into the brain via immune cells circulating in the blood and lymph is expedited in </a:t>
            </a:r>
            <a:r>
              <a:rPr lang="en-US" dirty="0" smtClean="0"/>
              <a:t>Autism Spectrum Disorder due to a leaky brain barrier</a:t>
            </a:r>
            <a:endParaRPr lang="en-US" dirty="0"/>
          </a:p>
          <a:p>
            <a:endParaRPr lang="en-US" dirty="0"/>
          </a:p>
          <a:p>
            <a:endParaRPr lang="en-US" dirty="0"/>
          </a:p>
          <a:p>
            <a:endParaRPr lang="en-US" dirty="0"/>
          </a:p>
        </p:txBody>
      </p:sp>
      <p:pic>
        <p:nvPicPr>
          <p:cNvPr id="5" name="Picture 4" descr="Exley_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140700" cy="3632200"/>
          </a:xfrm>
          <a:prstGeom prst="rect">
            <a:avLst/>
          </a:prstGeom>
        </p:spPr>
      </p:pic>
    </p:spTree>
    <p:extLst>
      <p:ext uri="{BB962C8B-B14F-4D97-AF65-F5344CB8AC3E}">
        <p14:creationId xmlns:p14="http://schemas.microsoft.com/office/powerpoint/2010/main" val="151394835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Potent 5 minute video: Prof. Chris </a:t>
            </a:r>
            <a:r>
              <a:rPr lang="en-US" b="1" dirty="0" err="1"/>
              <a:t>Exley</a:t>
            </a:r>
            <a:r>
              <a:rPr lang="en-US" b="1" dirty="0"/>
              <a:t> on </a:t>
            </a:r>
            <a:r>
              <a:rPr lang="en-US" b="1" dirty="0" err="1"/>
              <a:t>aluminium</a:t>
            </a:r>
            <a:r>
              <a:rPr lang="en-US" b="1" dirty="0"/>
              <a:t> in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10000"/>
          </a:bodyPr>
          <a:lstStyle/>
          <a:p>
            <a:pPr marL="0" indent="0">
              <a:buNone/>
            </a:pPr>
            <a:r>
              <a:rPr lang="en-US" b="1" dirty="0"/>
              <a:t>Some highlights:</a:t>
            </a:r>
          </a:p>
          <a:p>
            <a:r>
              <a:rPr lang="en-US" dirty="0"/>
              <a:t>The amount of </a:t>
            </a:r>
            <a:r>
              <a:rPr lang="en-US" dirty="0" err="1"/>
              <a:t>aluminium</a:t>
            </a:r>
            <a:r>
              <a:rPr lang="en-US" dirty="0"/>
              <a:t> found </a:t>
            </a:r>
            <a:r>
              <a:rPr lang="en-US" dirty="0" smtClean="0"/>
              <a:t>in </a:t>
            </a:r>
            <a:r>
              <a:rPr lang="en-US" dirty="0"/>
              <a:t>autism brains was extraordinarily </a:t>
            </a:r>
            <a:r>
              <a:rPr lang="en-US" dirty="0" smtClean="0"/>
              <a:t>high</a:t>
            </a:r>
            <a:r>
              <a:rPr lang="en-US" dirty="0" smtClean="0">
                <a:solidFill>
                  <a:srgbClr val="FF0000"/>
                </a:solidFill>
              </a:rPr>
              <a:t>**</a:t>
            </a:r>
            <a:endParaRPr lang="en-US" dirty="0">
              <a:solidFill>
                <a:srgbClr val="FF0000"/>
              </a:solidFill>
            </a:endParaRPr>
          </a:p>
          <a:p>
            <a:pPr lvl="1"/>
            <a:r>
              <a:rPr lang="en-US" dirty="0"/>
              <a:t>They saw more </a:t>
            </a:r>
            <a:r>
              <a:rPr lang="en-US" dirty="0" err="1"/>
              <a:t>aluminium</a:t>
            </a:r>
            <a:r>
              <a:rPr lang="en-US" dirty="0"/>
              <a:t> than they'd seen in almost any other circumstance</a:t>
            </a:r>
          </a:p>
          <a:p>
            <a:pPr lvl="1"/>
            <a:r>
              <a:rPr lang="en-US" dirty="0"/>
              <a:t>Majority was intracellular </a:t>
            </a:r>
            <a:r>
              <a:rPr lang="en-US" dirty="0" err="1"/>
              <a:t>aluminium</a:t>
            </a:r>
            <a:r>
              <a:rPr lang="en-US" dirty="0"/>
              <a:t> within non-neuronal cell populations</a:t>
            </a:r>
          </a:p>
          <a:p>
            <a:r>
              <a:rPr lang="en-US" dirty="0" err="1"/>
              <a:t>Aluminium</a:t>
            </a:r>
            <a:r>
              <a:rPr lang="en-US" dirty="0"/>
              <a:t> in vaccines is almost certainly playing a role in </a:t>
            </a:r>
            <a:r>
              <a:rPr lang="en-US" dirty="0" smtClean="0"/>
              <a:t>autism</a:t>
            </a:r>
          </a:p>
          <a:p>
            <a:pPr lvl="1"/>
            <a:r>
              <a:rPr lang="en-US" dirty="0" smtClean="0"/>
              <a:t>The </a:t>
            </a:r>
            <a:r>
              <a:rPr lang="en-US" dirty="0"/>
              <a:t>results changed his mind on this topic</a:t>
            </a:r>
          </a:p>
          <a:p>
            <a:r>
              <a:rPr lang="en-US" dirty="0"/>
              <a:t>Research was only possible because of philanthropy</a:t>
            </a:r>
          </a:p>
          <a:p>
            <a:endParaRPr lang="en-US" dirty="0"/>
          </a:p>
        </p:txBody>
      </p:sp>
      <p:sp>
        <p:nvSpPr>
          <p:cNvPr id="4" name="TextBox 3"/>
          <p:cNvSpPr txBox="1"/>
          <p:nvPr/>
        </p:nvSpPr>
        <p:spPr>
          <a:xfrm>
            <a:off x="0" y="6141385"/>
            <a:ext cx="8890224" cy="707886"/>
          </a:xfrm>
          <a:prstGeom prst="rect">
            <a:avLst/>
          </a:prstGeom>
          <a:noFill/>
        </p:spPr>
        <p:txBody>
          <a:bodyPr wrap="none" rtlCol="0">
            <a:spAutoFit/>
          </a:bodyPr>
          <a:lstStyle/>
          <a:p>
            <a:pPr algn="r"/>
            <a:r>
              <a:rPr lang="en-US" sz="2000" dirty="0" smtClean="0">
                <a:solidFill>
                  <a:srgbClr val="FF0000"/>
                </a:solidFill>
              </a:rPr>
              <a:t>*</a:t>
            </a:r>
            <a:r>
              <a:rPr lang="en-US" sz="2000" dirty="0" err="1" smtClean="0"/>
              <a:t>www.youtube.com</a:t>
            </a:r>
            <a:r>
              <a:rPr lang="en-US" sz="2000" dirty="0"/>
              <a:t>/</a:t>
            </a:r>
            <a:r>
              <a:rPr lang="en-US" sz="2000" dirty="0" err="1"/>
              <a:t>watch?v</a:t>
            </a:r>
            <a:r>
              <a:rPr lang="en-US" sz="2000" dirty="0"/>
              <a:t>=SmkVv8pcVhc&amp;feature=</a:t>
            </a:r>
            <a:r>
              <a:rPr lang="en-US" sz="2000" dirty="0" err="1" smtClean="0"/>
              <a:t>youtu.be</a:t>
            </a:r>
            <a:endParaRPr lang="en-US" sz="2000" dirty="0" smtClean="0"/>
          </a:p>
          <a:p>
            <a:pPr algn="r"/>
            <a:r>
              <a:rPr lang="en-US" sz="2000" dirty="0" smtClean="0">
                <a:solidFill>
                  <a:srgbClr val="FF0000"/>
                </a:solidFill>
              </a:rPr>
              <a:t>**</a:t>
            </a:r>
            <a:r>
              <a:rPr lang="en-US" sz="2000" dirty="0" smtClean="0"/>
              <a:t>M </a:t>
            </a:r>
            <a:r>
              <a:rPr lang="en-US" sz="2000" dirty="0"/>
              <a:t>Mold et al. Journal of Trace Elements in Medicine and Biology 2018; 46: 76-82. </a:t>
            </a:r>
          </a:p>
        </p:txBody>
      </p:sp>
    </p:spTree>
    <p:extLst>
      <p:ext uri="{BB962C8B-B14F-4D97-AF65-F5344CB8AC3E}">
        <p14:creationId xmlns:p14="http://schemas.microsoft.com/office/powerpoint/2010/main" val="3762938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01" y="952501"/>
            <a:ext cx="11787188" cy="5715000"/>
          </a:xfrm>
          <a:prstGeom prst="rect">
            <a:avLst/>
          </a:prstGeom>
        </p:spPr>
      </p:pic>
      <p:sp>
        <p:nvSpPr>
          <p:cNvPr id="2" name="Title 1"/>
          <p:cNvSpPr>
            <a:spLocks noGrp="1"/>
          </p:cNvSpPr>
          <p:nvPr>
            <p:ph type="title"/>
          </p:nvPr>
        </p:nvSpPr>
        <p:spPr>
          <a:xfrm>
            <a:off x="2783289" y="0"/>
            <a:ext cx="6360711" cy="1143000"/>
          </a:xfrm>
        </p:spPr>
        <p:txBody>
          <a:bodyPr/>
          <a:lstStyle/>
          <a:p>
            <a:r>
              <a:rPr lang="en-US" i="1" dirty="0" smtClean="0">
                <a:solidFill>
                  <a:srgbClr val="FF0000"/>
                </a:solidFill>
              </a:rPr>
              <a:t>Glyphosate!!</a:t>
            </a:r>
            <a:endParaRPr lang="en-US" i="1" dirty="0">
              <a:solidFill>
                <a:srgbClr val="FF0000"/>
              </a:solidFill>
            </a:endParaRPr>
          </a:p>
        </p:txBody>
      </p:sp>
      <p:sp>
        <p:nvSpPr>
          <p:cNvPr id="3" name="Content Placeholder 2"/>
          <p:cNvSpPr>
            <a:spLocks noGrp="1"/>
          </p:cNvSpPr>
          <p:nvPr>
            <p:ph idx="1"/>
          </p:nvPr>
        </p:nvSpPr>
        <p:spPr>
          <a:xfrm>
            <a:off x="285072" y="1430859"/>
            <a:ext cx="8350932" cy="5291674"/>
          </a:xfrm>
          <a:ln>
            <a:noFill/>
          </a:ln>
        </p:spPr>
        <p:txBody>
          <a:bodyPr>
            <a:normAutofit fontScale="70000" lnSpcReduction="20000"/>
          </a:bodyPr>
          <a:lstStyle/>
          <a:p>
            <a:r>
              <a:rPr lang="en-US" dirty="0" smtClean="0">
                <a:solidFill>
                  <a:srgbClr val="FFFF00"/>
                </a:solidFill>
              </a:rPr>
              <a:t>Glyphosate is now the #1 herbicide in use in the U.S. and is increasingly  used  around the world</a:t>
            </a:r>
          </a:p>
          <a:p>
            <a:pPr lvl="1"/>
            <a:r>
              <a:rPr lang="en-US" dirty="0" smtClean="0">
                <a:solidFill>
                  <a:srgbClr val="FFFF00"/>
                </a:solidFill>
              </a:rPr>
              <a:t>Developed and patented by Monsanto                                                          in the 1970’s</a:t>
            </a:r>
          </a:p>
          <a:p>
            <a:pPr lvl="1"/>
            <a:endParaRPr lang="en-US" dirty="0" smtClean="0">
              <a:solidFill>
                <a:srgbClr val="FFFF00"/>
              </a:solidFill>
            </a:endParaRPr>
          </a:p>
          <a:p>
            <a:pPr lvl="1"/>
            <a:endParaRPr lang="en-US" dirty="0" smtClean="0">
              <a:solidFill>
                <a:srgbClr val="FFFF00"/>
              </a:solidFill>
            </a:endParaRPr>
          </a:p>
          <a:p>
            <a:pPr lvl="1"/>
            <a:endParaRPr lang="en-US" dirty="0" smtClean="0">
              <a:solidFill>
                <a:srgbClr val="FFFF00"/>
              </a:solidFill>
            </a:endParaRPr>
          </a:p>
          <a:p>
            <a:pPr lvl="1"/>
            <a:endParaRPr lang="en-US" dirty="0" smtClean="0">
              <a:solidFill>
                <a:srgbClr val="FFFF00"/>
              </a:solidFill>
            </a:endParaRPr>
          </a:p>
          <a:p>
            <a:pPr lvl="1"/>
            <a:r>
              <a:rPr lang="en-US" dirty="0" smtClean="0">
                <a:solidFill>
                  <a:srgbClr val="FFFF00"/>
                </a:solidFill>
              </a:rPr>
              <a:t>Introduced into the US food chain in 1974</a:t>
            </a:r>
          </a:p>
          <a:p>
            <a:pPr lvl="1"/>
            <a:r>
              <a:rPr lang="en-US" dirty="0" smtClean="0">
                <a:solidFill>
                  <a:srgbClr val="FFFF00"/>
                </a:solidFill>
              </a:rPr>
              <a:t>Came out from under patent in 2000</a:t>
            </a:r>
          </a:p>
          <a:p>
            <a:pPr lvl="1"/>
            <a:endParaRPr lang="en-US" dirty="0" smtClean="0">
              <a:solidFill>
                <a:srgbClr val="FFFF00"/>
              </a:solidFill>
            </a:endParaRPr>
          </a:p>
          <a:p>
            <a:pPr lvl="1"/>
            <a:endParaRPr lang="en-US" dirty="0" smtClean="0">
              <a:solidFill>
                <a:srgbClr val="FFFF00"/>
              </a:solidFill>
            </a:endParaRPr>
          </a:p>
          <a:p>
            <a:r>
              <a:rPr lang="en-US" dirty="0" smtClean="0">
                <a:solidFill>
                  <a:srgbClr val="FFFF00"/>
                </a:solidFill>
              </a:rPr>
              <a:t>Inhibits an enzyme in the </a:t>
            </a:r>
            <a:r>
              <a:rPr lang="en-US" i="1" dirty="0" smtClean="0">
                <a:solidFill>
                  <a:srgbClr val="FFFF00"/>
                </a:solidFill>
              </a:rPr>
              <a:t> </a:t>
            </a:r>
            <a:r>
              <a:rPr lang="en-US" i="1" dirty="0" err="1" smtClean="0">
                <a:solidFill>
                  <a:srgbClr val="FFFF00"/>
                </a:solidFill>
              </a:rPr>
              <a:t>shikimate</a:t>
            </a:r>
            <a:r>
              <a:rPr lang="en-US" dirty="0" smtClean="0">
                <a:solidFill>
                  <a:srgbClr val="FFFF00"/>
                </a:solidFill>
              </a:rPr>
              <a:t>                                              pathway involved in the synthesis of tyrosine, tryptophan                                                             and phenylalanine  (the three </a:t>
            </a:r>
            <a:r>
              <a:rPr lang="en-US" i="1" dirty="0" smtClean="0">
                <a:solidFill>
                  <a:srgbClr val="FFFF00"/>
                </a:solidFill>
              </a:rPr>
              <a:t>aromatic amino acids</a:t>
            </a:r>
            <a:r>
              <a:rPr lang="en-US" dirty="0" smtClean="0">
                <a:solidFill>
                  <a:srgbClr val="FFFF00"/>
                </a:solidFill>
              </a:rPr>
              <a:t>)</a:t>
            </a:r>
          </a:p>
          <a:p>
            <a:r>
              <a:rPr lang="en-US" dirty="0" smtClean="0">
                <a:solidFill>
                  <a:srgbClr val="FFFF00"/>
                </a:solidFill>
              </a:rPr>
              <a:t>Huge expansion of GMO corn, soy, cotton and canola crops has led to sharp increases in the last two decades</a:t>
            </a:r>
          </a:p>
        </p:txBody>
      </p:sp>
      <p:pic>
        <p:nvPicPr>
          <p:cNvPr id="4" name="Content Placeholder 4" descr="glyphosate.png"/>
          <p:cNvPicPr>
            <a:picLocks noChangeAspect="1"/>
          </p:cNvPicPr>
          <p:nvPr/>
        </p:nvPicPr>
        <p:blipFill>
          <a:blip r:embed="rId4"/>
          <a:srcRect t="-14632" b="-14632"/>
          <a:stretch>
            <a:fillRect/>
          </a:stretch>
        </p:blipFill>
        <p:spPr>
          <a:xfrm>
            <a:off x="145720" y="-296042"/>
            <a:ext cx="3229439" cy="1776067"/>
          </a:xfrm>
          <a:prstGeom prst="rect">
            <a:avLst/>
          </a:prstGeom>
        </p:spPr>
      </p:pic>
    </p:spTree>
    <p:extLst>
      <p:ext uri="{BB962C8B-B14F-4D97-AF65-F5344CB8AC3E}">
        <p14:creationId xmlns:p14="http://schemas.microsoft.com/office/powerpoint/2010/main" val="30543450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ow_aluminum_causes_autism.png"/>
          <p:cNvPicPr>
            <a:picLocks noGrp="1" noChangeAspect="1"/>
          </p:cNvPicPr>
          <p:nvPr>
            <p:ph idx="1"/>
          </p:nvPr>
        </p:nvPicPr>
        <p:blipFill>
          <a:blip r:embed="rId3">
            <a:extLst>
              <a:ext uri="{28A0092B-C50C-407E-A947-70E740481C1C}">
                <a14:useLocalDpi xmlns:a14="http://schemas.microsoft.com/office/drawing/2010/main" val="0"/>
              </a:ext>
            </a:extLst>
          </a:blip>
          <a:srcRect t="-31617" b="-31617"/>
          <a:stretch>
            <a:fillRect/>
          </a:stretch>
        </p:blipFill>
        <p:spPr>
          <a:xfrm>
            <a:off x="312887" y="1354667"/>
            <a:ext cx="8229600" cy="4525963"/>
          </a:xfrm>
        </p:spPr>
      </p:pic>
      <p:sp>
        <p:nvSpPr>
          <p:cNvPr id="5" name="TextBox 4"/>
          <p:cNvSpPr txBox="1"/>
          <p:nvPr/>
        </p:nvSpPr>
        <p:spPr>
          <a:xfrm>
            <a:off x="5924205" y="6310829"/>
            <a:ext cx="2762595" cy="369332"/>
          </a:xfrm>
          <a:prstGeom prst="rect">
            <a:avLst/>
          </a:prstGeom>
          <a:noFill/>
        </p:spPr>
        <p:txBody>
          <a:bodyPr wrap="none" rtlCol="0">
            <a:spAutoFit/>
          </a:bodyPr>
          <a:lstStyle/>
          <a:p>
            <a:r>
              <a:rPr lang="en-US" dirty="0" smtClean="0">
                <a:solidFill>
                  <a:srgbClr val="FF0000"/>
                </a:solidFill>
              </a:rPr>
              <a:t>*</a:t>
            </a:r>
            <a:r>
              <a:rPr lang="en-US" dirty="0" smtClean="0"/>
              <a:t>Source: </a:t>
            </a:r>
            <a:r>
              <a:rPr lang="en-US" dirty="0" err="1" smtClean="0"/>
              <a:t>vaccinepapers.org</a:t>
            </a:r>
            <a:endParaRPr lang="en-US" dirty="0"/>
          </a:p>
        </p:txBody>
      </p:sp>
      <p:sp>
        <p:nvSpPr>
          <p:cNvPr id="3" name="TextBox 2"/>
          <p:cNvSpPr txBox="1"/>
          <p:nvPr/>
        </p:nvSpPr>
        <p:spPr>
          <a:xfrm>
            <a:off x="1529713" y="5438994"/>
            <a:ext cx="2568761" cy="1200328"/>
          </a:xfrm>
          <a:prstGeom prst="rect">
            <a:avLst/>
          </a:prstGeom>
          <a:solidFill>
            <a:srgbClr val="FCFFBC"/>
          </a:solidFill>
          <a:ln>
            <a:solidFill>
              <a:schemeClr val="tx1"/>
            </a:solidFill>
          </a:ln>
        </p:spPr>
        <p:txBody>
          <a:bodyPr wrap="square" rtlCol="0">
            <a:spAutoFit/>
          </a:bodyPr>
          <a:lstStyle>
            <a:defPPr>
              <a:defRPr lang="en-US"/>
            </a:defPPr>
            <a:lvl1pPr>
              <a:defRPr sz="2400"/>
            </a:lvl1pPr>
          </a:lstStyle>
          <a:p>
            <a:r>
              <a:rPr lang="en-US" dirty="0"/>
              <a:t>Carried into the brain on the backs of immune </a:t>
            </a:r>
            <a:r>
              <a:rPr lang="en-US" dirty="0" smtClean="0"/>
              <a:t>cells!</a:t>
            </a:r>
            <a:endParaRPr lang="en-US" dirty="0"/>
          </a:p>
        </p:txBody>
      </p:sp>
      <p:cxnSp>
        <p:nvCxnSpPr>
          <p:cNvPr id="8" name="Straight Arrow Connector 7"/>
          <p:cNvCxnSpPr/>
          <p:nvPr/>
        </p:nvCxnSpPr>
        <p:spPr>
          <a:xfrm flipV="1">
            <a:off x="2612056" y="4382043"/>
            <a:ext cx="591681" cy="105695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809850" y="4242508"/>
            <a:ext cx="1370968" cy="173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luminum_autism_Exl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0"/>
            <a:ext cx="7785100" cy="2552700"/>
          </a:xfrm>
          <a:prstGeom prst="rect">
            <a:avLst/>
          </a:prstGeom>
        </p:spPr>
      </p:pic>
    </p:spTree>
    <p:extLst>
      <p:ext uri="{BB962C8B-B14F-4D97-AF65-F5344CB8AC3E}">
        <p14:creationId xmlns:p14="http://schemas.microsoft.com/office/powerpoint/2010/main" val="172670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912" y="516238"/>
            <a:ext cx="2779018" cy="2779018"/>
          </a:xfrm>
          <a:prstGeom prst="rect">
            <a:avLst/>
          </a:prstGeom>
        </p:spPr>
      </p:pic>
      <p:sp>
        <p:nvSpPr>
          <p:cNvPr id="2" name="Title 1"/>
          <p:cNvSpPr>
            <a:spLocks noGrp="1"/>
          </p:cNvSpPr>
          <p:nvPr>
            <p:ph type="title"/>
          </p:nvPr>
        </p:nvSpPr>
        <p:spPr/>
        <p:txBody>
          <a:bodyPr>
            <a:normAutofit fontScale="90000"/>
          </a:bodyPr>
          <a:lstStyle/>
          <a:p>
            <a:r>
              <a:rPr lang="en-US" b="1" dirty="0" smtClean="0"/>
              <a:t>Glyphosate and Aluminum:                 Partners in Crime</a:t>
            </a:r>
            <a:endParaRPr lang="en-US" b="1" dirty="0"/>
          </a:p>
        </p:txBody>
      </p:sp>
      <p:sp>
        <p:nvSpPr>
          <p:cNvPr id="3" name="Content Placeholder 2"/>
          <p:cNvSpPr>
            <a:spLocks noGrp="1"/>
          </p:cNvSpPr>
          <p:nvPr>
            <p:ph idx="1"/>
          </p:nvPr>
        </p:nvSpPr>
        <p:spPr>
          <a:xfrm>
            <a:off x="457199" y="1600200"/>
            <a:ext cx="8466667" cy="5037667"/>
          </a:xfrm>
        </p:spPr>
        <p:txBody>
          <a:bodyPr>
            <a:normAutofit fontScale="85000" lnSpcReduction="20000"/>
          </a:bodyPr>
          <a:lstStyle/>
          <a:p>
            <a:r>
              <a:rPr lang="en-US" dirty="0" smtClean="0"/>
              <a:t>Glyphosate induces pathogens like C. </a:t>
            </a:r>
            <a:r>
              <a:rPr lang="en-US" dirty="0" err="1" smtClean="0"/>
              <a:t>difficile</a:t>
            </a:r>
            <a:r>
              <a:rPr lang="en-US" dirty="0" smtClean="0"/>
              <a:t>                           in gut, leading to </a:t>
            </a:r>
            <a:r>
              <a:rPr lang="en-US" i="1" dirty="0" smtClean="0">
                <a:solidFill>
                  <a:srgbClr val="FF0000"/>
                </a:solidFill>
              </a:rPr>
              <a:t>leaky gut syndrome</a:t>
            </a:r>
          </a:p>
          <a:p>
            <a:pPr lvl="1"/>
            <a:r>
              <a:rPr lang="en-US" dirty="0" smtClean="0"/>
              <a:t>C. diff produces </a:t>
            </a:r>
            <a:r>
              <a:rPr lang="en-US" i="1" dirty="0" smtClean="0">
                <a:solidFill>
                  <a:srgbClr val="FF0000"/>
                </a:solidFill>
              </a:rPr>
              <a:t>p-cresol </a:t>
            </a:r>
            <a:r>
              <a:rPr lang="en-US" dirty="0" smtClean="0"/>
              <a:t>which promotes                                       aluminum uptake by cells</a:t>
            </a:r>
          </a:p>
          <a:p>
            <a:pPr lvl="1"/>
            <a:r>
              <a:rPr lang="en-US" dirty="0" smtClean="0"/>
              <a:t>p-Cresol is a known biomarker for autism</a:t>
            </a:r>
          </a:p>
          <a:p>
            <a:pPr lvl="1"/>
            <a:r>
              <a:rPr lang="en-US" dirty="0" smtClean="0"/>
              <a:t>p-Cresol is an important factor in </a:t>
            </a:r>
            <a:r>
              <a:rPr lang="en-US" i="1" dirty="0" smtClean="0">
                <a:solidFill>
                  <a:srgbClr val="FF0000"/>
                </a:solidFill>
              </a:rPr>
              <a:t>kidney failure </a:t>
            </a:r>
            <a:r>
              <a:rPr lang="en-US" dirty="0" smtClean="0"/>
              <a:t>which leads to aluminum retention in tissues </a:t>
            </a:r>
            <a:r>
              <a:rPr lang="en-US" dirty="0" smtClean="0">
                <a:sym typeface="Wingdings"/>
              </a:rPr>
              <a:t> dementia</a:t>
            </a:r>
            <a:endParaRPr lang="en-US" dirty="0" smtClean="0"/>
          </a:p>
          <a:p>
            <a:r>
              <a:rPr lang="en-US" dirty="0" smtClean="0"/>
              <a:t>Glyphosate </a:t>
            </a:r>
            <a:r>
              <a:rPr lang="en-US" i="1" dirty="0" smtClean="0">
                <a:solidFill>
                  <a:srgbClr val="FF0000"/>
                </a:solidFill>
              </a:rPr>
              <a:t>cages</a:t>
            </a:r>
            <a:r>
              <a:rPr lang="en-US" dirty="0" smtClean="0"/>
              <a:t> aluminum to promote entry</a:t>
            </a:r>
          </a:p>
          <a:p>
            <a:r>
              <a:rPr lang="en-US" dirty="0" smtClean="0"/>
              <a:t>Glyphosate promotes </a:t>
            </a:r>
            <a:r>
              <a:rPr lang="en-US" i="1" dirty="0" smtClean="0">
                <a:solidFill>
                  <a:srgbClr val="FF0000"/>
                </a:solidFill>
              </a:rPr>
              <a:t>calcium uptake </a:t>
            </a:r>
            <a:r>
              <a:rPr lang="en-US" dirty="0" smtClean="0"/>
              <a:t>by voltage-activated channels</a:t>
            </a:r>
          </a:p>
          <a:p>
            <a:pPr lvl="1"/>
            <a:r>
              <a:rPr lang="en-US" dirty="0" smtClean="0"/>
              <a:t>Aluminum gains entry as calcium mimetic</a:t>
            </a:r>
          </a:p>
          <a:p>
            <a:r>
              <a:rPr lang="en-US" dirty="0" smtClean="0"/>
              <a:t>Aluminum promotes calcium loss from bones </a:t>
            </a:r>
            <a:r>
              <a:rPr lang="en-US" dirty="0" smtClean="0">
                <a:sym typeface="Wingdings"/>
              </a:rPr>
              <a:t> pineal gland calcification</a:t>
            </a:r>
            <a:endParaRPr lang="en-US" dirty="0" smtClean="0"/>
          </a:p>
          <a:p>
            <a:pPr lvl="1"/>
            <a:endParaRPr lang="en-US" dirty="0" smtClean="0"/>
          </a:p>
          <a:p>
            <a:endParaRPr lang="en-US" dirty="0" smtClean="0"/>
          </a:p>
        </p:txBody>
      </p:sp>
      <p:sp>
        <p:nvSpPr>
          <p:cNvPr id="5" name="Footer Placeholder 4"/>
          <p:cNvSpPr>
            <a:spLocks noGrp="1"/>
          </p:cNvSpPr>
          <p:nvPr>
            <p:ph type="ftr" sz="quarter" idx="11"/>
          </p:nvPr>
        </p:nvSpPr>
        <p:spPr>
          <a:xfrm>
            <a:off x="0" y="6413500"/>
            <a:ext cx="5249327" cy="365125"/>
          </a:xfrm>
        </p:spPr>
        <p:txBody>
          <a:bodyPr/>
          <a:lstStyle>
            <a:lvl1pPr>
              <a:defRPr sz="1600"/>
            </a:lvl1pPr>
          </a:lstStyle>
          <a:p>
            <a:r>
              <a:rPr lang="en-US" dirty="0" smtClean="0"/>
              <a:t>MIT</a:t>
            </a:r>
            <a:r>
              <a:rPr lang="en-US" dirty="0" smtClean="0">
                <a:solidFill>
                  <a:schemeClr val="tx2"/>
                </a:solidFill>
              </a:rPr>
              <a:t> </a:t>
            </a:r>
            <a:r>
              <a:rPr lang="en-US" dirty="0" smtClean="0">
                <a:solidFill>
                  <a:srgbClr val="CA5200"/>
                </a:solidFill>
              </a:rPr>
              <a:t>C</a:t>
            </a:r>
            <a:r>
              <a:rPr lang="en-US" dirty="0" smtClean="0"/>
              <a:t>omputer </a:t>
            </a:r>
            <a:r>
              <a:rPr lang="en-US" dirty="0" smtClean="0">
                <a:solidFill>
                  <a:srgbClr val="CA5200"/>
                </a:solidFill>
              </a:rPr>
              <a:t>S</a:t>
            </a:r>
            <a:r>
              <a:rPr lang="en-US" dirty="0" smtClean="0"/>
              <a:t>cience and</a:t>
            </a:r>
            <a:r>
              <a:rPr lang="en-US" dirty="0" smtClean="0">
                <a:solidFill>
                  <a:schemeClr val="tx2"/>
                </a:solidFill>
              </a:rPr>
              <a:t> </a:t>
            </a:r>
            <a:r>
              <a:rPr lang="en-US" dirty="0" smtClean="0">
                <a:solidFill>
                  <a:srgbClr val="CA5200"/>
                </a:solidFill>
              </a:rPr>
              <a:t>A</a:t>
            </a:r>
            <a:r>
              <a:rPr lang="en-US" dirty="0" smtClean="0"/>
              <a:t>rtificial</a:t>
            </a:r>
            <a:r>
              <a:rPr lang="en-US" dirty="0" smtClean="0">
                <a:solidFill>
                  <a:schemeClr val="tx2"/>
                </a:solidFill>
              </a:rPr>
              <a:t> </a:t>
            </a:r>
            <a:r>
              <a:rPr lang="en-US" dirty="0" smtClean="0">
                <a:solidFill>
                  <a:srgbClr val="CA5200"/>
                </a:solidFill>
              </a:rPr>
              <a:t>I</a:t>
            </a:r>
            <a:r>
              <a:rPr lang="en-US" dirty="0" smtClean="0"/>
              <a:t>ntelligence</a:t>
            </a:r>
            <a:r>
              <a:rPr lang="en-US" dirty="0" smtClean="0">
                <a:solidFill>
                  <a:schemeClr val="tx2"/>
                </a:solidFill>
              </a:rPr>
              <a:t> </a:t>
            </a:r>
            <a:r>
              <a:rPr lang="en-US" dirty="0" smtClean="0">
                <a:solidFill>
                  <a:srgbClr val="CA5200"/>
                </a:solidFill>
              </a:rPr>
              <a:t>L</a:t>
            </a:r>
            <a:r>
              <a:rPr lang="en-US" dirty="0" smtClean="0"/>
              <a:t>aboratory</a:t>
            </a:r>
            <a:endParaRPr lang="en-US" dirty="0"/>
          </a:p>
        </p:txBody>
      </p:sp>
    </p:spTree>
    <p:extLst>
      <p:ext uri="{BB962C8B-B14F-4D97-AF65-F5344CB8AC3E}">
        <p14:creationId xmlns:p14="http://schemas.microsoft.com/office/powerpoint/2010/main" val="271328463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b="1" dirty="0" smtClean="0"/>
              <a:t>Aluminum Glyphosate</a:t>
            </a:r>
            <a:r>
              <a:rPr lang="en-US" b="1" dirty="0" smtClean="0">
                <a:solidFill>
                  <a:srgbClr val="FF0000"/>
                </a:solidFill>
              </a:rPr>
              <a:t>*</a:t>
            </a:r>
            <a:endParaRPr lang="en-US" b="1" dirty="0">
              <a:solidFill>
                <a:srgbClr val="FF0000"/>
              </a:solidFill>
            </a:endParaRPr>
          </a:p>
        </p:txBody>
      </p:sp>
      <p:pic>
        <p:nvPicPr>
          <p:cNvPr id="4" name="Content Placeholder 3" descr="aluminum_glyphosate.png"/>
          <p:cNvPicPr>
            <a:picLocks noGrp="1" noChangeAspect="1"/>
          </p:cNvPicPr>
          <p:nvPr>
            <p:ph idx="1"/>
          </p:nvPr>
        </p:nvPicPr>
        <p:blipFill>
          <a:blip r:embed="rId3">
            <a:extLst>
              <a:ext uri="{28A0092B-C50C-407E-A947-70E740481C1C}">
                <a14:useLocalDpi xmlns:a14="http://schemas.microsoft.com/office/drawing/2010/main" val="0"/>
              </a:ext>
            </a:extLst>
          </a:blip>
          <a:srcRect l="-10956" r="-10956"/>
          <a:stretch>
            <a:fillRect/>
          </a:stretch>
        </p:blipFill>
        <p:spPr>
          <a:xfrm>
            <a:off x="-1122112" y="1950395"/>
            <a:ext cx="7588428" cy="4173343"/>
          </a:xfrm>
        </p:spPr>
      </p:pic>
      <p:sp>
        <p:nvSpPr>
          <p:cNvPr id="5" name="TextBox 4"/>
          <p:cNvSpPr txBox="1"/>
          <p:nvPr/>
        </p:nvSpPr>
        <p:spPr>
          <a:xfrm>
            <a:off x="259198" y="6030348"/>
            <a:ext cx="8528042" cy="707886"/>
          </a:xfrm>
          <a:prstGeom prst="rect">
            <a:avLst/>
          </a:prstGeom>
          <a:noFill/>
        </p:spPr>
        <p:txBody>
          <a:bodyPr wrap="square" rtlCol="0">
            <a:spAutoFit/>
          </a:bodyPr>
          <a:lstStyle/>
          <a:p>
            <a:r>
              <a:rPr lang="en-US" sz="2000" dirty="0" smtClean="0">
                <a:solidFill>
                  <a:srgbClr val="FF0000"/>
                </a:solidFill>
              </a:rPr>
              <a:t>*</a:t>
            </a:r>
            <a:r>
              <a:rPr lang="en-US" sz="2000" dirty="0" smtClean="0"/>
              <a:t>M. </a:t>
            </a:r>
            <a:r>
              <a:rPr lang="en-US" sz="2000" dirty="0" err="1" smtClean="0"/>
              <a:t>Purgel</a:t>
            </a:r>
            <a:r>
              <a:rPr lang="en-US" sz="2000" dirty="0" smtClean="0"/>
              <a:t> et al., Journal </a:t>
            </a:r>
            <a:r>
              <a:rPr lang="en-US" sz="2000" dirty="0"/>
              <a:t>of Inorganic Biochemistry 103 (2009) 1426–1438 </a:t>
            </a:r>
          </a:p>
          <a:p>
            <a:endParaRPr lang="en-US" sz="2000" dirty="0"/>
          </a:p>
        </p:txBody>
      </p:sp>
      <p:sp>
        <p:nvSpPr>
          <p:cNvPr id="6" name="TextBox 5"/>
          <p:cNvSpPr txBox="1"/>
          <p:nvPr/>
        </p:nvSpPr>
        <p:spPr>
          <a:xfrm>
            <a:off x="457200" y="873177"/>
            <a:ext cx="6009116" cy="1077218"/>
          </a:xfrm>
          <a:prstGeom prst="rect">
            <a:avLst/>
          </a:prstGeom>
          <a:noFill/>
        </p:spPr>
        <p:txBody>
          <a:bodyPr wrap="square" rtlCol="0">
            <a:spAutoFit/>
          </a:bodyPr>
          <a:lstStyle/>
          <a:p>
            <a:r>
              <a:rPr lang="en-US" sz="3200" dirty="0" smtClean="0"/>
              <a:t>Six different ways two glyphosate molecules can chelate aluminum</a:t>
            </a:r>
            <a:endParaRPr lang="en-US" sz="3200" dirty="0"/>
          </a:p>
        </p:txBody>
      </p:sp>
      <p:pic>
        <p:nvPicPr>
          <p:cNvPr id="7" name="Picture 6" descr="aluminum_antaci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129" y="2881591"/>
            <a:ext cx="2880898" cy="2080983"/>
          </a:xfrm>
          <a:prstGeom prst="rect">
            <a:avLst/>
          </a:prstGeom>
        </p:spPr>
      </p:pic>
      <p:sp>
        <p:nvSpPr>
          <p:cNvPr id="8" name="Freeform 7"/>
          <p:cNvSpPr/>
          <p:nvPr/>
        </p:nvSpPr>
        <p:spPr>
          <a:xfrm>
            <a:off x="6274480" y="3507201"/>
            <a:ext cx="494226" cy="343690"/>
          </a:xfrm>
          <a:custGeom>
            <a:avLst/>
            <a:gdLst>
              <a:gd name="connsiteX0" fmla="*/ 398105 w 494226"/>
              <a:gd name="connsiteY0" fmla="*/ 0 h 343690"/>
              <a:gd name="connsiteX1" fmla="*/ 24 w 494226"/>
              <a:gd name="connsiteY1" fmla="*/ 189579 h 343690"/>
              <a:gd name="connsiteX2" fmla="*/ 379148 w 494226"/>
              <a:gd name="connsiteY2" fmla="*/ 341241 h 343690"/>
              <a:gd name="connsiteX3" fmla="*/ 492886 w 494226"/>
              <a:gd name="connsiteY3" fmla="*/ 265410 h 343690"/>
              <a:gd name="connsiteX4" fmla="*/ 322280 w 494226"/>
              <a:gd name="connsiteY4" fmla="*/ 37916 h 34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226" h="343690">
                <a:moveTo>
                  <a:pt x="398105" y="0"/>
                </a:moveTo>
                <a:cubicBezTo>
                  <a:pt x="200644" y="66353"/>
                  <a:pt x="3183" y="132706"/>
                  <a:pt x="24" y="189579"/>
                </a:cubicBezTo>
                <a:cubicBezTo>
                  <a:pt x="-3135" y="246452"/>
                  <a:pt x="297004" y="328603"/>
                  <a:pt x="379148" y="341241"/>
                </a:cubicBezTo>
                <a:cubicBezTo>
                  <a:pt x="461292" y="353879"/>
                  <a:pt x="502364" y="315964"/>
                  <a:pt x="492886" y="265410"/>
                </a:cubicBezTo>
                <a:cubicBezTo>
                  <a:pt x="483408" y="214856"/>
                  <a:pt x="402844" y="126386"/>
                  <a:pt x="322280" y="3791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208896" y="4884447"/>
            <a:ext cx="1407056" cy="461665"/>
          </a:xfrm>
          <a:prstGeom prst="rect">
            <a:avLst/>
          </a:prstGeom>
          <a:solidFill>
            <a:srgbClr val="FFF9A2"/>
          </a:solidFill>
          <a:ln>
            <a:solidFill>
              <a:schemeClr val="tx1"/>
            </a:solidFill>
          </a:ln>
        </p:spPr>
        <p:txBody>
          <a:bodyPr wrap="none" rtlCol="0">
            <a:spAutoFit/>
          </a:bodyPr>
          <a:lstStyle/>
          <a:p>
            <a:r>
              <a:rPr lang="en-US" sz="2400" dirty="0" smtClean="0"/>
              <a:t>ALUMINA</a:t>
            </a:r>
            <a:endParaRPr lang="en-US" sz="2400" dirty="0"/>
          </a:p>
        </p:txBody>
      </p:sp>
      <p:sp>
        <p:nvSpPr>
          <p:cNvPr id="10" name="TextBox 9"/>
          <p:cNvSpPr txBox="1"/>
          <p:nvPr/>
        </p:nvSpPr>
        <p:spPr>
          <a:xfrm>
            <a:off x="5891955" y="5693343"/>
            <a:ext cx="1484000" cy="461665"/>
          </a:xfrm>
          <a:prstGeom prst="rect">
            <a:avLst/>
          </a:prstGeom>
          <a:noFill/>
        </p:spPr>
        <p:txBody>
          <a:bodyPr wrap="none" rtlCol="0">
            <a:spAutoFit/>
          </a:bodyPr>
          <a:lstStyle/>
          <a:p>
            <a:r>
              <a:rPr lang="en-US" sz="2400" b="1" dirty="0" smtClean="0"/>
              <a:t>aluminum</a:t>
            </a:r>
            <a:endParaRPr lang="en-US" sz="2400" b="1" dirty="0"/>
          </a:p>
        </p:txBody>
      </p:sp>
      <p:cxnSp>
        <p:nvCxnSpPr>
          <p:cNvPr id="12" name="Straight Arrow Connector 11"/>
          <p:cNvCxnSpPr/>
          <p:nvPr/>
        </p:nvCxnSpPr>
        <p:spPr>
          <a:xfrm flipH="1" flipV="1">
            <a:off x="4849388" y="5162524"/>
            <a:ext cx="1232153" cy="6066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descr="aluminum_citra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8896" y="515672"/>
            <a:ext cx="1578344" cy="1602380"/>
          </a:xfrm>
          <a:prstGeom prst="rect">
            <a:avLst/>
          </a:prstGeom>
        </p:spPr>
      </p:pic>
      <p:sp>
        <p:nvSpPr>
          <p:cNvPr id="11" name="TextBox 10"/>
          <p:cNvSpPr txBox="1"/>
          <p:nvPr/>
        </p:nvSpPr>
        <p:spPr>
          <a:xfrm>
            <a:off x="6768706" y="2118052"/>
            <a:ext cx="2050035" cy="369332"/>
          </a:xfrm>
          <a:prstGeom prst="rect">
            <a:avLst/>
          </a:prstGeom>
          <a:noFill/>
        </p:spPr>
        <p:txBody>
          <a:bodyPr wrap="none" rtlCol="0">
            <a:spAutoFit/>
          </a:bodyPr>
          <a:lstStyle/>
          <a:p>
            <a:r>
              <a:rPr lang="en-US" dirty="0" smtClean="0"/>
              <a:t>Aluminum citrate</a:t>
            </a:r>
            <a:r>
              <a:rPr lang="en-US" dirty="0" smtClean="0">
                <a:solidFill>
                  <a:srgbClr val="FF0000"/>
                </a:solidFill>
              </a:rPr>
              <a:t>**</a:t>
            </a:r>
            <a:endParaRPr lang="en-US" dirty="0">
              <a:solidFill>
                <a:srgbClr val="FF0000"/>
              </a:solidFill>
            </a:endParaRPr>
          </a:p>
        </p:txBody>
      </p:sp>
      <p:sp>
        <p:nvSpPr>
          <p:cNvPr id="13" name="TextBox 12"/>
          <p:cNvSpPr txBox="1"/>
          <p:nvPr/>
        </p:nvSpPr>
        <p:spPr>
          <a:xfrm>
            <a:off x="217255" y="6408052"/>
            <a:ext cx="5616967" cy="400110"/>
          </a:xfrm>
          <a:prstGeom prst="rect">
            <a:avLst/>
          </a:prstGeom>
          <a:noFill/>
        </p:spPr>
        <p:txBody>
          <a:bodyPr wrap="none" rtlCol="0">
            <a:spAutoFit/>
          </a:bodyPr>
          <a:lstStyle/>
          <a:p>
            <a:r>
              <a:rPr lang="fr-FR" sz="2000" dirty="0" smtClean="0">
                <a:solidFill>
                  <a:srgbClr val="FF0000"/>
                </a:solidFill>
              </a:rPr>
              <a:t>** </a:t>
            </a:r>
            <a:r>
              <a:rPr lang="fr-FR" sz="2000" dirty="0"/>
              <a:t>P. </a:t>
            </a:r>
            <a:r>
              <a:rPr lang="fr-FR" sz="2000" dirty="0" err="1"/>
              <a:t>Sianina</a:t>
            </a:r>
            <a:r>
              <a:rPr lang="fr-FR" sz="2000" dirty="0"/>
              <a:t> et al., Clin. </a:t>
            </a:r>
            <a:r>
              <a:rPr lang="fr-FR" sz="2000" dirty="0" err="1"/>
              <a:t>Chem</a:t>
            </a:r>
            <a:r>
              <a:rPr lang="fr-FR" sz="2000" dirty="0"/>
              <a:t>. 32/3, 539-541, 1986.</a:t>
            </a:r>
            <a:endParaRPr lang="en-US" sz="2000" dirty="0"/>
          </a:p>
        </p:txBody>
      </p:sp>
      <p:cxnSp>
        <p:nvCxnSpPr>
          <p:cNvPr id="15" name="Straight Arrow Connector 14"/>
          <p:cNvCxnSpPr>
            <a:stCxn id="9" idx="0"/>
          </p:cNvCxnSpPr>
          <p:nvPr/>
        </p:nvCxnSpPr>
        <p:spPr>
          <a:xfrm flipH="1" flipV="1">
            <a:off x="6768706" y="3850891"/>
            <a:ext cx="1143718" cy="1033556"/>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425062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4877" y="2302488"/>
            <a:ext cx="632144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IN MMR?</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7173270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3558900" cy="369332"/>
          </a:xfrm>
          <a:prstGeom prst="rect">
            <a:avLst/>
          </a:prstGeom>
          <a:noFill/>
        </p:spPr>
        <p:txBody>
          <a:bodyPr wrap="none" rtlCol="0">
            <a:spAutoFit/>
          </a:bodyPr>
          <a:lstStyle/>
          <a:p>
            <a:r>
              <a:rPr lang="en-US" dirty="0" smtClean="0">
                <a:solidFill>
                  <a:srgbClr val="FF0000"/>
                </a:solidFill>
              </a:rPr>
              <a:t>*</a:t>
            </a:r>
            <a:r>
              <a:rPr lang="en-US" dirty="0" smtClean="0"/>
              <a:t>Collaboration with Nancy Swanson</a:t>
            </a:r>
            <a:endParaRPr lang="en-US"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Footer Placeholder 4"/>
          <p:cNvSpPr>
            <a:spLocks noGrp="1"/>
          </p:cNvSpPr>
          <p:nvPr>
            <p:ph type="ftr" sz="quarter" idx="11"/>
          </p:nvPr>
        </p:nvSpPr>
        <p:spPr>
          <a:xfrm>
            <a:off x="0" y="6413500"/>
            <a:ext cx="5249327" cy="365125"/>
          </a:xfrm>
        </p:spPr>
        <p:txBody>
          <a:bodyPr/>
          <a:lstStyle>
            <a:lvl1pPr>
              <a:defRPr sz="1600"/>
            </a:lvl1pPr>
          </a:lstStyle>
          <a:p>
            <a:r>
              <a:rPr lang="en-US" dirty="0" smtClean="0"/>
              <a:t>MIT</a:t>
            </a:r>
            <a:r>
              <a:rPr lang="en-US" dirty="0" smtClean="0">
                <a:solidFill>
                  <a:schemeClr val="tx2"/>
                </a:solidFill>
              </a:rPr>
              <a:t> </a:t>
            </a:r>
            <a:r>
              <a:rPr lang="en-US" dirty="0" smtClean="0">
                <a:solidFill>
                  <a:srgbClr val="CA5200"/>
                </a:solidFill>
              </a:rPr>
              <a:t>C</a:t>
            </a:r>
            <a:r>
              <a:rPr lang="en-US" dirty="0" smtClean="0"/>
              <a:t>omputer </a:t>
            </a:r>
            <a:r>
              <a:rPr lang="en-US" dirty="0" smtClean="0">
                <a:solidFill>
                  <a:srgbClr val="CA5200"/>
                </a:solidFill>
              </a:rPr>
              <a:t>S</a:t>
            </a:r>
            <a:r>
              <a:rPr lang="en-US" dirty="0" smtClean="0"/>
              <a:t>cience and</a:t>
            </a:r>
            <a:r>
              <a:rPr lang="en-US" dirty="0" smtClean="0">
                <a:solidFill>
                  <a:schemeClr val="tx2"/>
                </a:solidFill>
              </a:rPr>
              <a:t> </a:t>
            </a:r>
            <a:r>
              <a:rPr lang="en-US" dirty="0" smtClean="0">
                <a:solidFill>
                  <a:srgbClr val="CA5200"/>
                </a:solidFill>
              </a:rPr>
              <a:t>A</a:t>
            </a:r>
            <a:r>
              <a:rPr lang="en-US" dirty="0" smtClean="0"/>
              <a:t>rtificial</a:t>
            </a:r>
            <a:r>
              <a:rPr lang="en-US" dirty="0" smtClean="0">
                <a:solidFill>
                  <a:schemeClr val="tx2"/>
                </a:solidFill>
              </a:rPr>
              <a:t> </a:t>
            </a:r>
            <a:r>
              <a:rPr lang="en-US" dirty="0" smtClean="0">
                <a:solidFill>
                  <a:srgbClr val="CA5200"/>
                </a:solidFill>
              </a:rPr>
              <a:t>I</a:t>
            </a:r>
            <a:r>
              <a:rPr lang="en-US" dirty="0" smtClean="0"/>
              <a:t>ntelligence</a:t>
            </a:r>
            <a:r>
              <a:rPr lang="en-US" dirty="0" smtClean="0">
                <a:solidFill>
                  <a:schemeClr val="tx2"/>
                </a:solidFill>
              </a:rPr>
              <a:t> </a:t>
            </a:r>
            <a:r>
              <a:rPr lang="en-US" dirty="0" smtClean="0">
                <a:solidFill>
                  <a:srgbClr val="CA5200"/>
                </a:solidFill>
              </a:rPr>
              <a:t>L</a:t>
            </a:r>
            <a:r>
              <a:rPr lang="en-US" dirty="0" smtClean="0"/>
              <a:t>aboratory</a:t>
            </a:r>
            <a:endParaRPr lang="en-US" dirty="0"/>
          </a:p>
        </p:txBody>
      </p:sp>
    </p:spTree>
    <p:extLst>
      <p:ext uri="{BB962C8B-B14F-4D97-AF65-F5344CB8AC3E}">
        <p14:creationId xmlns:p14="http://schemas.microsoft.com/office/powerpoint/2010/main" val="18471023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akefield_retracted.png"/>
          <p:cNvPicPr>
            <a:picLocks noGrp="1" noChangeAspect="1"/>
          </p:cNvPicPr>
          <p:nvPr>
            <p:ph idx="1"/>
          </p:nvPr>
        </p:nvPicPr>
        <p:blipFill>
          <a:blip r:embed="rId2">
            <a:extLst>
              <a:ext uri="{28A0092B-C50C-407E-A947-70E740481C1C}">
                <a14:useLocalDpi xmlns:a14="http://schemas.microsoft.com/office/drawing/2010/main" val="0"/>
              </a:ext>
            </a:extLst>
          </a:blip>
          <a:srcRect l="-46256" r="-46256"/>
          <a:stretch>
            <a:fillRect/>
          </a:stretch>
        </p:blipFill>
        <p:spPr>
          <a:xfrm>
            <a:off x="-737120" y="540880"/>
            <a:ext cx="10914662" cy="6002644"/>
          </a:xfrm>
        </p:spPr>
      </p:pic>
      <p:sp>
        <p:nvSpPr>
          <p:cNvPr id="3" name="Freeform 2"/>
          <p:cNvSpPr/>
          <p:nvPr/>
        </p:nvSpPr>
        <p:spPr>
          <a:xfrm>
            <a:off x="1837157" y="981696"/>
            <a:ext cx="1026851" cy="395527"/>
          </a:xfrm>
          <a:custGeom>
            <a:avLst/>
            <a:gdLst>
              <a:gd name="connsiteX0" fmla="*/ 491176 w 1026851"/>
              <a:gd name="connsiteY0" fmla="*/ 437 h 395527"/>
              <a:gd name="connsiteX1" fmla="*/ 110 w 1026851"/>
              <a:gd name="connsiteY1" fmla="*/ 93571 h 395527"/>
              <a:gd name="connsiteX2" fmla="*/ 533510 w 1026851"/>
              <a:gd name="connsiteY2" fmla="*/ 389904 h 395527"/>
              <a:gd name="connsiteX3" fmla="*/ 914510 w 1026851"/>
              <a:gd name="connsiteY3" fmla="*/ 271371 h 395527"/>
              <a:gd name="connsiteX4" fmla="*/ 999176 w 1026851"/>
              <a:gd name="connsiteY4" fmla="*/ 68171 h 395527"/>
              <a:gd name="connsiteX5" fmla="*/ 491176 w 1026851"/>
              <a:gd name="connsiteY5" fmla="*/ 437 h 3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851" h="395527">
                <a:moveTo>
                  <a:pt x="491176" y="437"/>
                </a:moveTo>
                <a:cubicBezTo>
                  <a:pt x="324665" y="4670"/>
                  <a:pt x="-6946" y="28660"/>
                  <a:pt x="110" y="93571"/>
                </a:cubicBezTo>
                <a:cubicBezTo>
                  <a:pt x="7166" y="158482"/>
                  <a:pt x="381110" y="360271"/>
                  <a:pt x="533510" y="389904"/>
                </a:cubicBezTo>
                <a:cubicBezTo>
                  <a:pt x="685910" y="419537"/>
                  <a:pt x="836899" y="324993"/>
                  <a:pt x="914510" y="271371"/>
                </a:cubicBezTo>
                <a:cubicBezTo>
                  <a:pt x="992121" y="217749"/>
                  <a:pt x="1069732" y="113327"/>
                  <a:pt x="999176" y="68171"/>
                </a:cubicBezTo>
                <a:cubicBezTo>
                  <a:pt x="928620" y="23015"/>
                  <a:pt x="657687" y="-3796"/>
                  <a:pt x="491176" y="43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1808592" y="6195748"/>
            <a:ext cx="1504014" cy="350963"/>
          </a:xfrm>
          <a:custGeom>
            <a:avLst/>
            <a:gdLst>
              <a:gd name="connsiteX0" fmla="*/ 477408 w 1504014"/>
              <a:gd name="connsiteY0" fmla="*/ 1852 h 350963"/>
              <a:gd name="connsiteX1" fmla="*/ 3275 w 1504014"/>
              <a:gd name="connsiteY1" fmla="*/ 120385 h 350963"/>
              <a:gd name="connsiteX2" fmla="*/ 714475 w 1504014"/>
              <a:gd name="connsiteY2" fmla="*/ 348985 h 350963"/>
              <a:gd name="connsiteX3" fmla="*/ 1493408 w 1504014"/>
              <a:gd name="connsiteY3" fmla="*/ 221985 h 350963"/>
              <a:gd name="connsiteX4" fmla="*/ 1120875 w 1504014"/>
              <a:gd name="connsiteY4" fmla="*/ 61119 h 350963"/>
              <a:gd name="connsiteX5" fmla="*/ 477408 w 1504014"/>
              <a:gd name="connsiteY5" fmla="*/ 1852 h 3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014" h="350963">
                <a:moveTo>
                  <a:pt x="477408" y="1852"/>
                </a:moveTo>
                <a:cubicBezTo>
                  <a:pt x="291141" y="11730"/>
                  <a:pt x="-36236" y="62530"/>
                  <a:pt x="3275" y="120385"/>
                </a:cubicBezTo>
                <a:cubicBezTo>
                  <a:pt x="42786" y="178240"/>
                  <a:pt x="466120" y="332052"/>
                  <a:pt x="714475" y="348985"/>
                </a:cubicBezTo>
                <a:cubicBezTo>
                  <a:pt x="962830" y="365918"/>
                  <a:pt x="1425675" y="269963"/>
                  <a:pt x="1493408" y="221985"/>
                </a:cubicBezTo>
                <a:cubicBezTo>
                  <a:pt x="1561141" y="174007"/>
                  <a:pt x="1288797" y="99219"/>
                  <a:pt x="1120875" y="61119"/>
                </a:cubicBezTo>
                <a:cubicBezTo>
                  <a:pt x="952953" y="23019"/>
                  <a:pt x="663675" y="-8026"/>
                  <a:pt x="477408" y="185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09708" y="4845850"/>
            <a:ext cx="1794407" cy="461665"/>
          </a:xfrm>
          <a:prstGeom prst="rect">
            <a:avLst/>
          </a:prstGeom>
          <a:solidFill>
            <a:srgbClr val="FFFFFF"/>
          </a:solidFill>
          <a:ln>
            <a:solidFill>
              <a:schemeClr val="tx1"/>
            </a:solidFill>
          </a:ln>
        </p:spPr>
        <p:txBody>
          <a:bodyPr wrap="none" rtlCol="0">
            <a:spAutoFit/>
          </a:bodyPr>
          <a:lstStyle/>
          <a:p>
            <a:r>
              <a:rPr lang="en-US" sz="2400" i="1" dirty="0" smtClean="0"/>
              <a:t>Lancet</a:t>
            </a:r>
            <a:r>
              <a:rPr lang="en-US" sz="2400" dirty="0" smtClean="0"/>
              <a:t>, 1998</a:t>
            </a:r>
            <a:endParaRPr lang="en-US" sz="2400" dirty="0"/>
          </a:p>
        </p:txBody>
      </p:sp>
      <p:sp>
        <p:nvSpPr>
          <p:cNvPr id="8" name="TextBox 7"/>
          <p:cNvSpPr txBox="1"/>
          <p:nvPr/>
        </p:nvSpPr>
        <p:spPr>
          <a:xfrm>
            <a:off x="336386" y="1635312"/>
            <a:ext cx="2944411" cy="461665"/>
          </a:xfrm>
          <a:prstGeom prst="rect">
            <a:avLst/>
          </a:prstGeom>
          <a:solidFill>
            <a:srgbClr val="FFFFFF"/>
          </a:solidFill>
          <a:ln>
            <a:solidFill>
              <a:schemeClr val="tx1"/>
            </a:solidFill>
          </a:ln>
        </p:spPr>
        <p:txBody>
          <a:bodyPr wrap="none" rtlCol="0">
            <a:spAutoFit/>
          </a:bodyPr>
          <a:lstStyle/>
          <a:p>
            <a:r>
              <a:rPr lang="en-US" sz="2400" i="1" dirty="0" smtClean="0"/>
              <a:t>Dr. Andrew Wakefield</a:t>
            </a:r>
            <a:endParaRPr lang="en-US" sz="2400" dirty="0"/>
          </a:p>
        </p:txBody>
      </p:sp>
    </p:spTree>
    <p:extLst>
      <p:ext uri="{BB962C8B-B14F-4D97-AF65-F5344CB8AC3E}">
        <p14:creationId xmlns:p14="http://schemas.microsoft.com/office/powerpoint/2010/main" val="2527235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akefield_retracted.png"/>
          <p:cNvPicPr>
            <a:picLocks noGrp="1" noChangeAspect="1"/>
          </p:cNvPicPr>
          <p:nvPr>
            <p:ph idx="1"/>
          </p:nvPr>
        </p:nvPicPr>
        <p:blipFill>
          <a:blip r:embed="rId2">
            <a:extLst>
              <a:ext uri="{28A0092B-C50C-407E-A947-70E740481C1C}">
                <a14:useLocalDpi xmlns:a14="http://schemas.microsoft.com/office/drawing/2010/main" val="0"/>
              </a:ext>
            </a:extLst>
          </a:blip>
          <a:srcRect l="-46256" r="-46256"/>
          <a:stretch>
            <a:fillRect/>
          </a:stretch>
        </p:blipFill>
        <p:spPr>
          <a:xfrm>
            <a:off x="-737120" y="540880"/>
            <a:ext cx="10914662" cy="6002644"/>
          </a:xfrm>
        </p:spPr>
      </p:pic>
      <p:sp>
        <p:nvSpPr>
          <p:cNvPr id="3" name="Freeform 2"/>
          <p:cNvSpPr/>
          <p:nvPr/>
        </p:nvSpPr>
        <p:spPr>
          <a:xfrm>
            <a:off x="1837157" y="981696"/>
            <a:ext cx="1026851" cy="395527"/>
          </a:xfrm>
          <a:custGeom>
            <a:avLst/>
            <a:gdLst>
              <a:gd name="connsiteX0" fmla="*/ 491176 w 1026851"/>
              <a:gd name="connsiteY0" fmla="*/ 437 h 395527"/>
              <a:gd name="connsiteX1" fmla="*/ 110 w 1026851"/>
              <a:gd name="connsiteY1" fmla="*/ 93571 h 395527"/>
              <a:gd name="connsiteX2" fmla="*/ 533510 w 1026851"/>
              <a:gd name="connsiteY2" fmla="*/ 389904 h 395527"/>
              <a:gd name="connsiteX3" fmla="*/ 914510 w 1026851"/>
              <a:gd name="connsiteY3" fmla="*/ 271371 h 395527"/>
              <a:gd name="connsiteX4" fmla="*/ 999176 w 1026851"/>
              <a:gd name="connsiteY4" fmla="*/ 68171 h 395527"/>
              <a:gd name="connsiteX5" fmla="*/ 491176 w 1026851"/>
              <a:gd name="connsiteY5" fmla="*/ 437 h 3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851" h="395527">
                <a:moveTo>
                  <a:pt x="491176" y="437"/>
                </a:moveTo>
                <a:cubicBezTo>
                  <a:pt x="324665" y="4670"/>
                  <a:pt x="-6946" y="28660"/>
                  <a:pt x="110" y="93571"/>
                </a:cubicBezTo>
                <a:cubicBezTo>
                  <a:pt x="7166" y="158482"/>
                  <a:pt x="381110" y="360271"/>
                  <a:pt x="533510" y="389904"/>
                </a:cubicBezTo>
                <a:cubicBezTo>
                  <a:pt x="685910" y="419537"/>
                  <a:pt x="836899" y="324993"/>
                  <a:pt x="914510" y="271371"/>
                </a:cubicBezTo>
                <a:cubicBezTo>
                  <a:pt x="992121" y="217749"/>
                  <a:pt x="1069732" y="113327"/>
                  <a:pt x="999176" y="68171"/>
                </a:cubicBezTo>
                <a:cubicBezTo>
                  <a:pt x="928620" y="23015"/>
                  <a:pt x="657687" y="-3796"/>
                  <a:pt x="491176" y="43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1808592" y="6195748"/>
            <a:ext cx="1504014" cy="350963"/>
          </a:xfrm>
          <a:custGeom>
            <a:avLst/>
            <a:gdLst>
              <a:gd name="connsiteX0" fmla="*/ 477408 w 1504014"/>
              <a:gd name="connsiteY0" fmla="*/ 1852 h 350963"/>
              <a:gd name="connsiteX1" fmla="*/ 3275 w 1504014"/>
              <a:gd name="connsiteY1" fmla="*/ 120385 h 350963"/>
              <a:gd name="connsiteX2" fmla="*/ 714475 w 1504014"/>
              <a:gd name="connsiteY2" fmla="*/ 348985 h 350963"/>
              <a:gd name="connsiteX3" fmla="*/ 1493408 w 1504014"/>
              <a:gd name="connsiteY3" fmla="*/ 221985 h 350963"/>
              <a:gd name="connsiteX4" fmla="*/ 1120875 w 1504014"/>
              <a:gd name="connsiteY4" fmla="*/ 61119 h 350963"/>
              <a:gd name="connsiteX5" fmla="*/ 477408 w 1504014"/>
              <a:gd name="connsiteY5" fmla="*/ 1852 h 3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014" h="350963">
                <a:moveTo>
                  <a:pt x="477408" y="1852"/>
                </a:moveTo>
                <a:cubicBezTo>
                  <a:pt x="291141" y="11730"/>
                  <a:pt x="-36236" y="62530"/>
                  <a:pt x="3275" y="120385"/>
                </a:cubicBezTo>
                <a:cubicBezTo>
                  <a:pt x="42786" y="178240"/>
                  <a:pt x="466120" y="332052"/>
                  <a:pt x="714475" y="348985"/>
                </a:cubicBezTo>
                <a:cubicBezTo>
                  <a:pt x="962830" y="365918"/>
                  <a:pt x="1425675" y="269963"/>
                  <a:pt x="1493408" y="221985"/>
                </a:cubicBezTo>
                <a:cubicBezTo>
                  <a:pt x="1561141" y="174007"/>
                  <a:pt x="1288797" y="99219"/>
                  <a:pt x="1120875" y="61119"/>
                </a:cubicBezTo>
                <a:cubicBezTo>
                  <a:pt x="952953" y="23019"/>
                  <a:pt x="663675" y="-8026"/>
                  <a:pt x="477408" y="185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09708" y="4845850"/>
            <a:ext cx="1794407" cy="461665"/>
          </a:xfrm>
          <a:prstGeom prst="rect">
            <a:avLst/>
          </a:prstGeom>
          <a:solidFill>
            <a:srgbClr val="FFFFFF"/>
          </a:solidFill>
          <a:ln>
            <a:solidFill>
              <a:schemeClr val="tx1"/>
            </a:solidFill>
          </a:ln>
        </p:spPr>
        <p:txBody>
          <a:bodyPr wrap="none" rtlCol="0">
            <a:spAutoFit/>
          </a:bodyPr>
          <a:lstStyle/>
          <a:p>
            <a:r>
              <a:rPr lang="en-US" sz="2400" i="1" dirty="0" smtClean="0"/>
              <a:t>Lancet</a:t>
            </a:r>
            <a:r>
              <a:rPr lang="en-US" sz="2400" dirty="0" smtClean="0"/>
              <a:t>, 1998</a:t>
            </a:r>
            <a:endParaRPr lang="en-US" sz="2400" dirty="0"/>
          </a:p>
        </p:txBody>
      </p:sp>
      <p:sp>
        <p:nvSpPr>
          <p:cNvPr id="8" name="TextBox 7"/>
          <p:cNvSpPr txBox="1"/>
          <p:nvPr/>
        </p:nvSpPr>
        <p:spPr>
          <a:xfrm>
            <a:off x="336386" y="1635312"/>
            <a:ext cx="2944411" cy="461665"/>
          </a:xfrm>
          <a:prstGeom prst="rect">
            <a:avLst/>
          </a:prstGeom>
          <a:solidFill>
            <a:srgbClr val="FFFFFF"/>
          </a:solidFill>
          <a:ln>
            <a:solidFill>
              <a:schemeClr val="tx1"/>
            </a:solidFill>
          </a:ln>
        </p:spPr>
        <p:txBody>
          <a:bodyPr wrap="none" rtlCol="0">
            <a:spAutoFit/>
          </a:bodyPr>
          <a:lstStyle/>
          <a:p>
            <a:r>
              <a:rPr lang="en-US" sz="2400" i="1" dirty="0" smtClean="0"/>
              <a:t>Dr. Andrew Wakefield</a:t>
            </a:r>
            <a:endParaRPr lang="en-US" sz="2400" dirty="0"/>
          </a:p>
        </p:txBody>
      </p:sp>
      <p:sp>
        <p:nvSpPr>
          <p:cNvPr id="9" name="Content Placeholder 2"/>
          <p:cNvSpPr txBox="1">
            <a:spLocks/>
          </p:cNvSpPr>
          <p:nvPr/>
        </p:nvSpPr>
        <p:spPr>
          <a:xfrm>
            <a:off x="457200" y="1417639"/>
            <a:ext cx="8229600" cy="3747030"/>
          </a:xfrm>
          <a:prstGeom prst="rect">
            <a:avLst/>
          </a:prstGeom>
          <a:solidFill>
            <a:srgbClr val="FFFA97"/>
          </a:solidFill>
          <a:ln>
            <a:solidFill>
              <a:srgbClr val="000000"/>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“We </a:t>
            </a:r>
            <a:r>
              <a:rPr lang="en-US" sz="2800" dirty="0"/>
              <a:t>have identified a chronic </a:t>
            </a:r>
            <a:r>
              <a:rPr lang="en-US" sz="2800" dirty="0" err="1"/>
              <a:t>enterocolitis</a:t>
            </a:r>
            <a:r>
              <a:rPr lang="en-US" sz="2800" dirty="0"/>
              <a:t> in children that may be related to neuropsychiatric dysfunction. </a:t>
            </a:r>
            <a:r>
              <a:rPr lang="en-US" sz="2800" dirty="0" smtClean="0"/>
              <a:t>   In </a:t>
            </a:r>
            <a:r>
              <a:rPr lang="en-US" sz="2800" dirty="0"/>
              <a:t>most cases, onset of symptoms was after measles, mumps, and rubella </a:t>
            </a:r>
            <a:r>
              <a:rPr lang="en-US" sz="2800" dirty="0" err="1"/>
              <a:t>immunisation</a:t>
            </a:r>
            <a:r>
              <a:rPr lang="en-US" sz="2800" dirty="0"/>
              <a:t>. </a:t>
            </a:r>
            <a:endParaRPr lang="en-US" sz="2800" dirty="0" smtClean="0"/>
          </a:p>
          <a:p>
            <a:pPr marL="0" indent="0">
              <a:buNone/>
            </a:pPr>
            <a:r>
              <a:rPr lang="en-US" sz="2800" dirty="0" smtClean="0"/>
              <a:t>Further </a:t>
            </a:r>
            <a:r>
              <a:rPr lang="en-US" sz="2800" dirty="0"/>
              <a:t>investigations are needed to examine this syndrome and its possible relation to this vaccine</a:t>
            </a:r>
            <a:r>
              <a:rPr lang="en-US" sz="2800" dirty="0" smtClean="0"/>
              <a:t>.”</a:t>
            </a:r>
            <a:endParaRPr lang="en-US" sz="2800" dirty="0"/>
          </a:p>
          <a:p>
            <a:pPr marL="0">
              <a:spcBef>
                <a:spcPct val="0"/>
              </a:spcBef>
              <a:buNone/>
            </a:pPr>
            <a:endParaRPr lang="en-US" sz="2800" dirty="0">
              <a:latin typeface="+mj-lt"/>
              <a:ea typeface="+mj-ea"/>
              <a:cs typeface="+mj-cs"/>
            </a:endParaRPr>
          </a:p>
        </p:txBody>
      </p:sp>
    </p:spTree>
    <p:extLst>
      <p:ext uri="{BB962C8B-B14F-4D97-AF65-F5344CB8AC3E}">
        <p14:creationId xmlns:p14="http://schemas.microsoft.com/office/powerpoint/2010/main" val="173318689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Adverse Reactions of MMR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21732" y="2209800"/>
            <a:ext cx="8686801" cy="2700867"/>
          </a:xfrm>
        </p:spPr>
        <p:txBody>
          <a:bodyPr/>
          <a:lstStyle/>
          <a:p>
            <a:pPr marL="0" indent="0">
              <a:buNone/>
            </a:pPr>
            <a:r>
              <a:rPr lang="en-US" dirty="0" smtClean="0"/>
              <a:t>“A </a:t>
            </a:r>
            <a:r>
              <a:rPr lang="en-US" dirty="0"/>
              <a:t>shortened version of the vaccine damage associated with the MMR vaccine includes vomiting, diarrhea, anaphylaxis, ear pain, nerve deafness, diabetes, arthritis, myalgia, encephalitis, febrile seizures, pneumonia, and </a:t>
            </a:r>
            <a:r>
              <a:rPr lang="en-US" dirty="0" smtClean="0"/>
              <a:t>death.”</a:t>
            </a:r>
            <a:endParaRPr lang="en-US" dirty="0"/>
          </a:p>
        </p:txBody>
      </p:sp>
      <p:sp>
        <p:nvSpPr>
          <p:cNvPr id="4" name="TextBox 3"/>
          <p:cNvSpPr txBox="1"/>
          <p:nvPr/>
        </p:nvSpPr>
        <p:spPr>
          <a:xfrm>
            <a:off x="814201" y="5842337"/>
            <a:ext cx="8329799" cy="1015663"/>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vactruth.com</a:t>
            </a:r>
            <a:r>
              <a:rPr lang="en-US" sz="2000" dirty="0"/>
              <a:t>/2016/06/23/</a:t>
            </a:r>
            <a:r>
              <a:rPr lang="en-US" sz="2000" dirty="0" err="1"/>
              <a:t>japanese</a:t>
            </a:r>
            <a:r>
              <a:rPr lang="en-US" sz="2000" dirty="0"/>
              <a:t>-government-bans-</a:t>
            </a:r>
            <a:r>
              <a:rPr lang="en-US" sz="2000" dirty="0" err="1"/>
              <a:t>mmr</a:t>
            </a:r>
            <a:r>
              <a:rPr lang="en-US" sz="2000" dirty="0"/>
              <a:t>-vaccine/</a:t>
            </a:r>
            <a:endParaRPr lang="en-US" sz="2000" dirty="0" smtClean="0"/>
          </a:p>
          <a:p>
            <a:r>
              <a:rPr lang="en-US" sz="2000" dirty="0" smtClean="0"/>
              <a:t>http</a:t>
            </a:r>
            <a:r>
              <a:rPr lang="en-US" sz="2000" dirty="0"/>
              <a:t>://www.merck.com/product/usa/pi_circulars/m/mmr_ii/mmr_ii_pi.pdf </a:t>
            </a:r>
            <a:endParaRPr lang="en-US" sz="2000" dirty="0" smtClean="0"/>
          </a:p>
          <a:p>
            <a:r>
              <a:rPr lang="en-US" sz="2000" dirty="0" smtClean="0"/>
              <a:t>http</a:t>
            </a:r>
            <a:r>
              <a:rPr lang="en-US" sz="2000" dirty="0"/>
              <a:t>://www.merck.com/product/usa/pi_circulars…pdf</a:t>
            </a:r>
          </a:p>
        </p:txBody>
      </p:sp>
    </p:spTree>
    <p:extLst>
      <p:ext uri="{BB962C8B-B14F-4D97-AF65-F5344CB8AC3E}">
        <p14:creationId xmlns:p14="http://schemas.microsoft.com/office/powerpoint/2010/main" val="39277231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lyphosateVI.png"/>
          <p:cNvPicPr>
            <a:picLocks noGrp="1" noChangeAspect="1"/>
          </p:cNvPicPr>
          <p:nvPr>
            <p:ph idx="1"/>
          </p:nvPr>
        </p:nvPicPr>
        <p:blipFill>
          <a:blip r:embed="rId2">
            <a:extLst>
              <a:ext uri="{28A0092B-C50C-407E-A947-70E740481C1C}">
                <a14:useLocalDpi xmlns:a14="http://schemas.microsoft.com/office/drawing/2010/main" val="0"/>
              </a:ext>
            </a:extLst>
          </a:blip>
          <a:srcRect l="-4648" r="-4648"/>
          <a:stretch>
            <a:fillRect/>
          </a:stretch>
        </p:blipFill>
        <p:spPr>
          <a:xfrm>
            <a:off x="-203200" y="274638"/>
            <a:ext cx="9770533" cy="5373417"/>
          </a:xfrm>
        </p:spPr>
      </p:pic>
      <p:sp>
        <p:nvSpPr>
          <p:cNvPr id="8" name="Freeform 7"/>
          <p:cNvSpPr/>
          <p:nvPr/>
        </p:nvSpPr>
        <p:spPr>
          <a:xfrm>
            <a:off x="735300" y="4867733"/>
            <a:ext cx="7600639" cy="810547"/>
          </a:xfrm>
          <a:custGeom>
            <a:avLst/>
            <a:gdLst>
              <a:gd name="connsiteX0" fmla="*/ 6816967 w 7600639"/>
              <a:gd name="connsiteY0" fmla="*/ 271534 h 810547"/>
              <a:gd name="connsiteX1" fmla="*/ 6825433 w 7600639"/>
              <a:gd name="connsiteY1" fmla="*/ 59867 h 810547"/>
              <a:gd name="connsiteX2" fmla="*/ 7274167 w 7600639"/>
              <a:gd name="connsiteY2" fmla="*/ 17534 h 810547"/>
              <a:gd name="connsiteX3" fmla="*/ 7341900 w 7600639"/>
              <a:gd name="connsiteY3" fmla="*/ 313867 h 810547"/>
              <a:gd name="connsiteX4" fmla="*/ 7308033 w 7600639"/>
              <a:gd name="connsiteY4" fmla="*/ 745667 h 810547"/>
              <a:gd name="connsiteX5" fmla="*/ 3531900 w 7600639"/>
              <a:gd name="connsiteY5" fmla="*/ 762600 h 810547"/>
              <a:gd name="connsiteX6" fmla="*/ 356900 w 7600639"/>
              <a:gd name="connsiteY6" fmla="*/ 779534 h 810547"/>
              <a:gd name="connsiteX7" fmla="*/ 534700 w 7600639"/>
              <a:gd name="connsiteY7" fmla="*/ 305400 h 810547"/>
              <a:gd name="connsiteX8" fmla="*/ 4454767 w 7600639"/>
              <a:gd name="connsiteY8" fmla="*/ 296934 h 810547"/>
              <a:gd name="connsiteX9" fmla="*/ 6766167 w 7600639"/>
              <a:gd name="connsiteY9" fmla="*/ 254600 h 810547"/>
              <a:gd name="connsiteX10" fmla="*/ 6757700 w 7600639"/>
              <a:gd name="connsiteY10" fmla="*/ 254600 h 8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639" h="810547">
                <a:moveTo>
                  <a:pt x="6816967" y="271534"/>
                </a:moveTo>
                <a:cubicBezTo>
                  <a:pt x="6783100" y="186867"/>
                  <a:pt x="6749233" y="102200"/>
                  <a:pt x="6825433" y="59867"/>
                </a:cubicBezTo>
                <a:cubicBezTo>
                  <a:pt x="6901633" y="17534"/>
                  <a:pt x="7188089" y="-24799"/>
                  <a:pt x="7274167" y="17534"/>
                </a:cubicBezTo>
                <a:cubicBezTo>
                  <a:pt x="7360245" y="59867"/>
                  <a:pt x="7336256" y="192512"/>
                  <a:pt x="7341900" y="313867"/>
                </a:cubicBezTo>
                <a:cubicBezTo>
                  <a:pt x="7347544" y="435222"/>
                  <a:pt x="7943033" y="670878"/>
                  <a:pt x="7308033" y="745667"/>
                </a:cubicBezTo>
                <a:cubicBezTo>
                  <a:pt x="6673033" y="820456"/>
                  <a:pt x="3531900" y="762600"/>
                  <a:pt x="3531900" y="762600"/>
                </a:cubicBezTo>
                <a:cubicBezTo>
                  <a:pt x="2373378" y="768244"/>
                  <a:pt x="856433" y="855734"/>
                  <a:pt x="356900" y="779534"/>
                </a:cubicBezTo>
                <a:cubicBezTo>
                  <a:pt x="-142633" y="703334"/>
                  <a:pt x="-148278" y="385833"/>
                  <a:pt x="534700" y="305400"/>
                </a:cubicBezTo>
                <a:cubicBezTo>
                  <a:pt x="1217678" y="224967"/>
                  <a:pt x="3416189" y="305401"/>
                  <a:pt x="4454767" y="296934"/>
                </a:cubicBezTo>
                <a:cubicBezTo>
                  <a:pt x="5493345" y="288467"/>
                  <a:pt x="6382345" y="261656"/>
                  <a:pt x="6766167" y="254600"/>
                </a:cubicBezTo>
                <a:cubicBezTo>
                  <a:pt x="7149989" y="247544"/>
                  <a:pt x="6757700" y="254600"/>
                  <a:pt x="6757700" y="25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250847749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lyphosateVI.png"/>
          <p:cNvPicPr>
            <a:picLocks noGrp="1" noChangeAspect="1"/>
          </p:cNvPicPr>
          <p:nvPr>
            <p:ph idx="1"/>
          </p:nvPr>
        </p:nvPicPr>
        <p:blipFill>
          <a:blip r:embed="rId2">
            <a:extLst>
              <a:ext uri="{28A0092B-C50C-407E-A947-70E740481C1C}">
                <a14:useLocalDpi xmlns:a14="http://schemas.microsoft.com/office/drawing/2010/main" val="0"/>
              </a:ext>
            </a:extLst>
          </a:blip>
          <a:srcRect l="-4648" r="-4648"/>
          <a:stretch>
            <a:fillRect/>
          </a:stretch>
        </p:blipFill>
        <p:spPr>
          <a:xfrm>
            <a:off x="-203200" y="274638"/>
            <a:ext cx="9770533" cy="5373417"/>
          </a:xfrm>
        </p:spPr>
      </p:pic>
      <p:sp>
        <p:nvSpPr>
          <p:cNvPr id="8" name="Freeform 7"/>
          <p:cNvSpPr/>
          <p:nvPr/>
        </p:nvSpPr>
        <p:spPr>
          <a:xfrm>
            <a:off x="735300" y="4867733"/>
            <a:ext cx="7600639" cy="810547"/>
          </a:xfrm>
          <a:custGeom>
            <a:avLst/>
            <a:gdLst>
              <a:gd name="connsiteX0" fmla="*/ 6816967 w 7600639"/>
              <a:gd name="connsiteY0" fmla="*/ 271534 h 810547"/>
              <a:gd name="connsiteX1" fmla="*/ 6825433 w 7600639"/>
              <a:gd name="connsiteY1" fmla="*/ 59867 h 810547"/>
              <a:gd name="connsiteX2" fmla="*/ 7274167 w 7600639"/>
              <a:gd name="connsiteY2" fmla="*/ 17534 h 810547"/>
              <a:gd name="connsiteX3" fmla="*/ 7341900 w 7600639"/>
              <a:gd name="connsiteY3" fmla="*/ 313867 h 810547"/>
              <a:gd name="connsiteX4" fmla="*/ 7308033 w 7600639"/>
              <a:gd name="connsiteY4" fmla="*/ 745667 h 810547"/>
              <a:gd name="connsiteX5" fmla="*/ 3531900 w 7600639"/>
              <a:gd name="connsiteY5" fmla="*/ 762600 h 810547"/>
              <a:gd name="connsiteX6" fmla="*/ 356900 w 7600639"/>
              <a:gd name="connsiteY6" fmla="*/ 779534 h 810547"/>
              <a:gd name="connsiteX7" fmla="*/ 534700 w 7600639"/>
              <a:gd name="connsiteY7" fmla="*/ 305400 h 810547"/>
              <a:gd name="connsiteX8" fmla="*/ 4454767 w 7600639"/>
              <a:gd name="connsiteY8" fmla="*/ 296934 h 810547"/>
              <a:gd name="connsiteX9" fmla="*/ 6766167 w 7600639"/>
              <a:gd name="connsiteY9" fmla="*/ 254600 h 810547"/>
              <a:gd name="connsiteX10" fmla="*/ 6757700 w 7600639"/>
              <a:gd name="connsiteY10" fmla="*/ 254600 h 8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639" h="810547">
                <a:moveTo>
                  <a:pt x="6816967" y="271534"/>
                </a:moveTo>
                <a:cubicBezTo>
                  <a:pt x="6783100" y="186867"/>
                  <a:pt x="6749233" y="102200"/>
                  <a:pt x="6825433" y="59867"/>
                </a:cubicBezTo>
                <a:cubicBezTo>
                  <a:pt x="6901633" y="17534"/>
                  <a:pt x="7188089" y="-24799"/>
                  <a:pt x="7274167" y="17534"/>
                </a:cubicBezTo>
                <a:cubicBezTo>
                  <a:pt x="7360245" y="59867"/>
                  <a:pt x="7336256" y="192512"/>
                  <a:pt x="7341900" y="313867"/>
                </a:cubicBezTo>
                <a:cubicBezTo>
                  <a:pt x="7347544" y="435222"/>
                  <a:pt x="7943033" y="670878"/>
                  <a:pt x="7308033" y="745667"/>
                </a:cubicBezTo>
                <a:cubicBezTo>
                  <a:pt x="6673033" y="820456"/>
                  <a:pt x="3531900" y="762600"/>
                  <a:pt x="3531900" y="762600"/>
                </a:cubicBezTo>
                <a:cubicBezTo>
                  <a:pt x="2373378" y="768244"/>
                  <a:pt x="856433" y="855734"/>
                  <a:pt x="356900" y="779534"/>
                </a:cubicBezTo>
                <a:cubicBezTo>
                  <a:pt x="-142633" y="703334"/>
                  <a:pt x="-148278" y="385833"/>
                  <a:pt x="534700" y="305400"/>
                </a:cubicBezTo>
                <a:cubicBezTo>
                  <a:pt x="1217678" y="224967"/>
                  <a:pt x="3416189" y="305401"/>
                  <a:pt x="4454767" y="296934"/>
                </a:cubicBezTo>
                <a:cubicBezTo>
                  <a:pt x="5493345" y="288467"/>
                  <a:pt x="6382345" y="261656"/>
                  <a:pt x="6766167" y="254600"/>
                </a:cubicBezTo>
                <a:cubicBezTo>
                  <a:pt x="7149989" y="247544"/>
                  <a:pt x="6757700" y="254600"/>
                  <a:pt x="6757700" y="25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
        <p:nvSpPr>
          <p:cNvPr id="7" name="Title 1"/>
          <p:cNvSpPr txBox="1">
            <a:spLocks/>
          </p:cNvSpPr>
          <p:nvPr/>
        </p:nvSpPr>
        <p:spPr>
          <a:xfrm>
            <a:off x="572650" y="1845374"/>
            <a:ext cx="7878739" cy="2324983"/>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smtClean="0"/>
          </a:p>
          <a:p>
            <a:r>
              <a:rPr lang="en-US" sz="2800" dirty="0" smtClean="0"/>
              <a:t>“Most disturbing is the presence of glyphosate in many popular vaccines including the measles, mumps and rubella (MMR) vaccine, which we have verified here for the first time.”</a:t>
            </a:r>
          </a:p>
          <a:p>
            <a:endParaRPr lang="en-US" sz="2800" dirty="0">
              <a:solidFill>
                <a:srgbClr val="FF0000"/>
              </a:solidFill>
            </a:endParaRPr>
          </a:p>
        </p:txBody>
      </p:sp>
    </p:spTree>
    <p:extLst>
      <p:ext uri="{BB962C8B-B14F-4D97-AF65-F5344CB8AC3E}">
        <p14:creationId xmlns:p14="http://schemas.microsoft.com/office/powerpoint/2010/main" val="26340130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84541" y="6415237"/>
            <a:ext cx="5933047" cy="369332"/>
          </a:xfrm>
          <a:prstGeom prst="rect">
            <a:avLst/>
          </a:prstGeom>
          <a:noFill/>
        </p:spPr>
        <p:txBody>
          <a:bodyPr wrap="none" rtlCol="0">
            <a:spAutoFit/>
          </a:bodyPr>
          <a:lstStyle/>
          <a:p>
            <a:r>
              <a:rPr lang="en-US" dirty="0" smtClean="0">
                <a:solidFill>
                  <a:srgbClr val="FF0000"/>
                </a:solidFill>
              </a:rPr>
              <a:t>* </a:t>
            </a:r>
            <a:r>
              <a:rPr lang="en-US" dirty="0" smtClean="0"/>
              <a:t>Figure 15, Seneff et al., Agricultural </a:t>
            </a:r>
            <a:r>
              <a:rPr lang="en-US" dirty="0"/>
              <a:t>Sciences, 2015, 6, 42-70 </a:t>
            </a:r>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07034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3"/>
            <a:ext cx="8229600" cy="1143000"/>
          </a:xfrm>
        </p:spPr>
        <p:txBody>
          <a:bodyPr/>
          <a:lstStyle/>
          <a:p>
            <a:r>
              <a:rPr lang="en-US" b="1" dirty="0" smtClean="0"/>
              <a:t>Glyphosate in Vaccines?</a:t>
            </a:r>
            <a:endParaRPr lang="en-US" b="1" dirty="0"/>
          </a:p>
        </p:txBody>
      </p:sp>
      <p:sp>
        <p:nvSpPr>
          <p:cNvPr id="3" name="Content Placeholder 2"/>
          <p:cNvSpPr>
            <a:spLocks noGrp="1"/>
          </p:cNvSpPr>
          <p:nvPr>
            <p:ph idx="1"/>
          </p:nvPr>
        </p:nvSpPr>
        <p:spPr>
          <a:xfrm>
            <a:off x="341750" y="1148687"/>
            <a:ext cx="8548250" cy="5236599"/>
          </a:xfrm>
        </p:spPr>
        <p:txBody>
          <a:bodyPr>
            <a:normAutofit fontScale="92500"/>
          </a:bodyPr>
          <a:lstStyle/>
          <a:p>
            <a:r>
              <a:rPr lang="en-US" dirty="0" smtClean="0"/>
              <a:t>For MMR, flu vaccine, and rabies vaccine, live virus is grown on </a:t>
            </a:r>
            <a:r>
              <a:rPr lang="en-US" i="1" dirty="0" smtClean="0">
                <a:solidFill>
                  <a:srgbClr val="FF0000"/>
                </a:solidFill>
              </a:rPr>
              <a:t>gelatin</a:t>
            </a:r>
            <a:r>
              <a:rPr lang="en-US" dirty="0" smtClean="0">
                <a:solidFill>
                  <a:srgbClr val="FF0000"/>
                </a:solidFill>
              </a:rPr>
              <a:t> </a:t>
            </a:r>
            <a:r>
              <a:rPr lang="en-US" dirty="0" smtClean="0"/>
              <a:t>derived from ligaments of pigs</a:t>
            </a:r>
          </a:p>
          <a:p>
            <a:pPr lvl="1"/>
            <a:r>
              <a:rPr lang="en-US" dirty="0" smtClean="0"/>
              <a:t>Pigs are fed GMO Roundup-Ready corn and soy feed</a:t>
            </a:r>
          </a:p>
          <a:p>
            <a:r>
              <a:rPr lang="en-US" dirty="0" smtClean="0"/>
              <a:t>Gelatin (derived from collagen) contains significant amounts of both glycine and glutamate</a:t>
            </a:r>
          </a:p>
          <a:p>
            <a:pPr lvl="1"/>
            <a:r>
              <a:rPr lang="en-US" dirty="0" smtClean="0"/>
              <a:t>These two neurotransmitters excite the NMDA  receptors in the brain</a:t>
            </a:r>
          </a:p>
          <a:p>
            <a:pPr lvl="1"/>
            <a:r>
              <a:rPr lang="en-US" dirty="0" smtClean="0"/>
              <a:t>Glyphosate substitution by mistake for glycine is a possibility!</a:t>
            </a:r>
          </a:p>
          <a:p>
            <a:r>
              <a:rPr lang="en-US" dirty="0" smtClean="0"/>
              <a:t>Glyphosate stimulation of NMDA receptors could cause neuronal burnout</a:t>
            </a:r>
            <a:endParaRPr lang="en-US" dirty="0"/>
          </a:p>
        </p:txBody>
      </p:sp>
    </p:spTree>
    <p:extLst>
      <p:ext uri="{BB962C8B-B14F-4D97-AF65-F5344CB8AC3E}">
        <p14:creationId xmlns:p14="http://schemas.microsoft.com/office/powerpoint/2010/main" val="173068009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Merck </a:t>
            </a:r>
            <a:r>
              <a:rPr lang="en-US" dirty="0" smtClean="0"/>
              <a:t>	ZOSTAVAX 		0.62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3.74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0.56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0.66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0.34  	</a:t>
            </a:r>
            <a:r>
              <a:rPr lang="en-US" dirty="0" err="1" smtClean="0"/>
              <a:t>Heptatitis</a:t>
            </a:r>
            <a:r>
              <a:rPr lang="en-US" dirty="0" smtClean="0"/>
              <a:t> </a:t>
            </a:r>
            <a:r>
              <a:rPr lang="en-US" dirty="0"/>
              <a:t>B</a:t>
            </a:r>
          </a:p>
        </p:txBody>
      </p:sp>
      <p:sp>
        <p:nvSpPr>
          <p:cNvPr id="5" name="TextBox 4"/>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359174829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_damage_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250" y="724983"/>
            <a:ext cx="3146650" cy="3248304"/>
          </a:xfrm>
          <a:prstGeom prst="rect">
            <a:avLst/>
          </a:prstGeom>
        </p:spPr>
      </p:pic>
      <p:pic>
        <p:nvPicPr>
          <p:cNvPr id="5" name="Picture 4" descr="ratpup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934" y="3568603"/>
            <a:ext cx="4978400" cy="2662865"/>
          </a:xfrm>
          <a:prstGeom prst="rect">
            <a:avLst/>
          </a:prstGeom>
        </p:spPr>
      </p:pic>
      <p:sp>
        <p:nvSpPr>
          <p:cNvPr id="2" name="Title 1"/>
          <p:cNvSpPr>
            <a:spLocks noGrp="1"/>
          </p:cNvSpPr>
          <p:nvPr>
            <p:ph type="title"/>
          </p:nvPr>
        </p:nvSpPr>
        <p:spPr/>
        <p:txBody>
          <a:bodyPr/>
          <a:lstStyle/>
          <a:p>
            <a:r>
              <a:rPr lang="en-US" b="1" dirty="0" smtClean="0"/>
              <a:t>Glyphosate and Glutamate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417638"/>
            <a:ext cx="6705600" cy="5067829"/>
          </a:xfrm>
        </p:spPr>
        <p:txBody>
          <a:bodyPr>
            <a:normAutofit/>
          </a:bodyPr>
          <a:lstStyle/>
          <a:p>
            <a:r>
              <a:rPr lang="en-US" dirty="0" smtClean="0"/>
              <a:t>Acute </a:t>
            </a:r>
            <a:r>
              <a:rPr lang="en-US" dirty="0"/>
              <a:t>exposure activates </a:t>
            </a:r>
            <a:r>
              <a:rPr lang="en-US" dirty="0" smtClean="0"/>
              <a:t>NMDA </a:t>
            </a:r>
            <a:r>
              <a:rPr lang="en-US" dirty="0"/>
              <a:t>receptors and voltage-dependent </a:t>
            </a:r>
            <a:r>
              <a:rPr lang="en-US" dirty="0" smtClean="0"/>
              <a:t>calcium channels</a:t>
            </a:r>
          </a:p>
          <a:p>
            <a:pPr lvl="1"/>
            <a:r>
              <a:rPr lang="en-US" dirty="0" smtClean="0"/>
              <a:t>Oxidative </a:t>
            </a:r>
            <a:r>
              <a:rPr lang="en-US" dirty="0"/>
              <a:t>stress and neural cell </a:t>
            </a:r>
            <a:r>
              <a:rPr lang="en-US" dirty="0" smtClean="0"/>
              <a:t>death</a:t>
            </a:r>
          </a:p>
          <a:p>
            <a:pPr lvl="1"/>
            <a:r>
              <a:rPr lang="en-US" dirty="0"/>
              <a:t>I</a:t>
            </a:r>
            <a:r>
              <a:rPr lang="en-US" dirty="0" smtClean="0"/>
              <a:t>ncreased </a:t>
            </a:r>
            <a:r>
              <a:rPr lang="en-US" dirty="0"/>
              <a:t>glutamate </a:t>
            </a:r>
            <a:r>
              <a:rPr lang="en-US" dirty="0" smtClean="0"/>
              <a:t>release </a:t>
            </a:r>
            <a:r>
              <a:rPr lang="en-US" dirty="0"/>
              <a:t>into </a:t>
            </a:r>
            <a:r>
              <a:rPr lang="en-US" dirty="0" smtClean="0"/>
              <a:t>the    </a:t>
            </a:r>
            <a:r>
              <a:rPr lang="en-US" dirty="0"/>
              <a:t>synaptic </a:t>
            </a:r>
            <a:r>
              <a:rPr lang="en-US" dirty="0" smtClean="0"/>
              <a:t>cleft </a:t>
            </a:r>
            <a:r>
              <a:rPr lang="en-US" dirty="0" smtClean="0">
                <a:sym typeface="Wingdings"/>
              </a:rPr>
              <a:t> </a:t>
            </a:r>
            <a:r>
              <a:rPr lang="en-US" dirty="0" smtClean="0"/>
              <a:t> </a:t>
            </a:r>
            <a:r>
              <a:rPr lang="en-US" i="1" dirty="0">
                <a:solidFill>
                  <a:srgbClr val="FF0000"/>
                </a:solidFill>
              </a:rPr>
              <a:t>excessive extracellular glutamate </a:t>
            </a:r>
            <a:r>
              <a:rPr lang="en-US" i="1" dirty="0" smtClean="0">
                <a:solidFill>
                  <a:srgbClr val="FF0000"/>
                </a:solidFill>
              </a:rPr>
              <a:t>levels</a:t>
            </a:r>
          </a:p>
          <a:p>
            <a:pPr lvl="1"/>
            <a:r>
              <a:rPr lang="en-US" dirty="0" smtClean="0"/>
              <a:t>Decreased </a:t>
            </a:r>
            <a:r>
              <a:rPr lang="en-US" dirty="0"/>
              <a:t>glutathione </a:t>
            </a:r>
            <a:r>
              <a:rPr lang="en-US" dirty="0" smtClean="0"/>
              <a:t>content</a:t>
            </a:r>
          </a:p>
          <a:p>
            <a:pPr lvl="1"/>
            <a:r>
              <a:rPr lang="en-US" dirty="0"/>
              <a:t>I</a:t>
            </a:r>
            <a:r>
              <a:rPr lang="en-US" dirty="0" smtClean="0"/>
              <a:t>ncreased </a:t>
            </a:r>
            <a:r>
              <a:rPr lang="en-US" dirty="0"/>
              <a:t>peroxidation of lipids (fats)</a:t>
            </a:r>
          </a:p>
          <a:p>
            <a:endParaRPr lang="en-US" dirty="0"/>
          </a:p>
          <a:p>
            <a:pPr marL="0" indent="0">
              <a:buNone/>
            </a:pPr>
            <a:endParaRPr lang="en-US" dirty="0"/>
          </a:p>
          <a:p>
            <a:endParaRPr lang="en-US" dirty="0"/>
          </a:p>
        </p:txBody>
      </p:sp>
      <p:sp>
        <p:nvSpPr>
          <p:cNvPr id="7" name="TextBox 6"/>
          <p:cNvSpPr txBox="1"/>
          <p:nvPr/>
        </p:nvSpPr>
        <p:spPr>
          <a:xfrm>
            <a:off x="785747" y="6485467"/>
            <a:ext cx="8358253" cy="646331"/>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www.greenmedinfo.com</a:t>
            </a:r>
            <a:r>
              <a:rPr lang="en-US" dirty="0"/>
              <a:t>/blog/roundup-</a:t>
            </a:r>
            <a:r>
              <a:rPr lang="en-US" dirty="0" err="1"/>
              <a:t>weedkiller</a:t>
            </a:r>
            <a:r>
              <a:rPr lang="en-US" dirty="0"/>
              <a:t>-brain-damaging-neurotoxin</a:t>
            </a:r>
          </a:p>
          <a:p>
            <a:endParaRPr lang="en-US" dirty="0"/>
          </a:p>
        </p:txBody>
      </p:sp>
    </p:spTree>
    <p:extLst>
      <p:ext uri="{BB962C8B-B14F-4D97-AF65-F5344CB8AC3E}">
        <p14:creationId xmlns:p14="http://schemas.microsoft.com/office/powerpoint/2010/main" val="87975052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3" name="Rectangle 2"/>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87808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8" name="TextBox 7"/>
          <p:cNvSpPr txBox="1"/>
          <p:nvPr/>
        </p:nvSpPr>
        <p:spPr>
          <a:xfrm>
            <a:off x="457200" y="4078765"/>
            <a:ext cx="8084917" cy="461665"/>
          </a:xfrm>
          <a:prstGeom prst="rect">
            <a:avLst/>
          </a:prstGeom>
          <a:solidFill>
            <a:srgbClr val="FFFA92"/>
          </a:solidFill>
          <a:ln>
            <a:solidFill>
              <a:schemeClr val="tx1"/>
            </a:solidFill>
          </a:ln>
        </p:spPr>
        <p:txBody>
          <a:bodyPr wrap="square" rtlCol="0">
            <a:spAutoFit/>
          </a:bodyPr>
          <a:lstStyle/>
          <a:p>
            <a:pPr algn="ctr"/>
            <a:r>
              <a:rPr lang="en-US" sz="2400" dirty="0" smtClean="0"/>
              <a:t>These are all characteristic symptoms of allergies to MSG</a:t>
            </a:r>
            <a:endParaRPr lang="en-US" sz="2400" dirty="0"/>
          </a:p>
        </p:txBody>
      </p:sp>
      <p:sp>
        <p:nvSpPr>
          <p:cNvPr id="9" name="TextBox 8"/>
          <p:cNvSpPr txBox="1"/>
          <p:nvPr/>
        </p:nvSpPr>
        <p:spPr>
          <a:xfrm>
            <a:off x="753533" y="3042735"/>
            <a:ext cx="856825" cy="338554"/>
          </a:xfrm>
          <a:prstGeom prst="rect">
            <a:avLst/>
          </a:prstGeom>
          <a:solidFill>
            <a:srgbClr val="FFFFFF"/>
          </a:solidFill>
        </p:spPr>
        <p:txBody>
          <a:bodyPr wrap="none" rtlCol="0">
            <a:spAutoFit/>
          </a:bodyPr>
          <a:lstStyle/>
          <a:p>
            <a:r>
              <a:rPr lang="en-US" sz="1600" dirty="0" smtClean="0">
                <a:solidFill>
                  <a:srgbClr val="FF0000"/>
                </a:solidFill>
              </a:rPr>
              <a:t>seizures</a:t>
            </a:r>
            <a:endParaRPr lang="en-US" sz="1600" dirty="0">
              <a:solidFill>
                <a:srgbClr val="FF0000"/>
              </a:solidFill>
            </a:endParaRPr>
          </a:p>
        </p:txBody>
      </p:sp>
      <p:sp>
        <p:nvSpPr>
          <p:cNvPr id="10" name="TextBox 9"/>
          <p:cNvSpPr txBox="1"/>
          <p:nvPr/>
        </p:nvSpPr>
        <p:spPr>
          <a:xfrm>
            <a:off x="753533" y="3575051"/>
            <a:ext cx="614571" cy="338554"/>
          </a:xfrm>
          <a:prstGeom prst="rect">
            <a:avLst/>
          </a:prstGeom>
          <a:solidFill>
            <a:srgbClr val="FFFFFF"/>
          </a:solidFill>
        </p:spPr>
        <p:txBody>
          <a:bodyPr wrap="none" rtlCol="0">
            <a:spAutoFit/>
          </a:bodyPr>
          <a:lstStyle/>
          <a:p>
            <a:r>
              <a:rPr lang="en-US" sz="1600" dirty="0" smtClean="0">
                <a:solidFill>
                  <a:srgbClr val="FF0000"/>
                </a:solidFill>
              </a:rPr>
              <a:t>hives</a:t>
            </a:r>
            <a:endParaRPr lang="en-US" sz="1600" dirty="0">
              <a:solidFill>
                <a:srgbClr val="FF0000"/>
              </a:solidFill>
            </a:endParaRPr>
          </a:p>
        </p:txBody>
      </p:sp>
      <p:sp>
        <p:nvSpPr>
          <p:cNvPr id="11" name="TextBox 10"/>
          <p:cNvSpPr txBox="1"/>
          <p:nvPr/>
        </p:nvSpPr>
        <p:spPr>
          <a:xfrm>
            <a:off x="745066" y="5699101"/>
            <a:ext cx="859330" cy="338554"/>
          </a:xfrm>
          <a:prstGeom prst="rect">
            <a:avLst/>
          </a:prstGeom>
          <a:noFill/>
        </p:spPr>
        <p:txBody>
          <a:bodyPr wrap="none" rtlCol="0">
            <a:spAutoFit/>
          </a:bodyPr>
          <a:lstStyle/>
          <a:p>
            <a:r>
              <a:rPr lang="en-US" sz="1600" dirty="0" smtClean="0"/>
              <a:t>swelling</a:t>
            </a:r>
            <a:endParaRPr lang="en-US" sz="1600" dirty="0"/>
          </a:p>
        </p:txBody>
      </p:sp>
      <p:sp>
        <p:nvSpPr>
          <p:cNvPr id="12" name="TextBox 11"/>
          <p:cNvSpPr txBox="1"/>
          <p:nvPr/>
        </p:nvSpPr>
        <p:spPr>
          <a:xfrm>
            <a:off x="770467" y="5673700"/>
            <a:ext cx="943663" cy="369332"/>
          </a:xfrm>
          <a:prstGeom prst="rect">
            <a:avLst/>
          </a:prstGeom>
          <a:solidFill>
            <a:srgbClr val="FFFFFF"/>
          </a:solidFill>
        </p:spPr>
        <p:txBody>
          <a:bodyPr wrap="none" rtlCol="0">
            <a:spAutoFit/>
          </a:bodyPr>
          <a:lstStyle/>
          <a:p>
            <a:r>
              <a:rPr lang="en-US" dirty="0" smtClean="0">
                <a:solidFill>
                  <a:srgbClr val="FF0000"/>
                </a:solidFill>
              </a:rPr>
              <a:t>swelling</a:t>
            </a:r>
            <a:endParaRPr lang="en-US" dirty="0">
              <a:solidFill>
                <a:srgbClr val="FF0000"/>
              </a:solidFill>
            </a:endParaRPr>
          </a:p>
        </p:txBody>
      </p:sp>
      <p:sp>
        <p:nvSpPr>
          <p:cNvPr id="13" name="TextBox 12"/>
          <p:cNvSpPr txBox="1"/>
          <p:nvPr/>
        </p:nvSpPr>
        <p:spPr>
          <a:xfrm>
            <a:off x="724857" y="1688068"/>
            <a:ext cx="989273" cy="338554"/>
          </a:xfrm>
          <a:prstGeom prst="rect">
            <a:avLst/>
          </a:prstGeom>
          <a:solidFill>
            <a:schemeClr val="bg1"/>
          </a:solidFill>
        </p:spPr>
        <p:txBody>
          <a:bodyPr wrap="none" rtlCol="0">
            <a:spAutoFit/>
          </a:bodyPr>
          <a:lstStyle/>
          <a:p>
            <a:r>
              <a:rPr lang="en-US" sz="1600" dirty="0" smtClean="0">
                <a:solidFill>
                  <a:srgbClr val="FF0000"/>
                </a:solidFill>
              </a:rPr>
              <a:t>Joint pain</a:t>
            </a:r>
            <a:endParaRPr lang="en-US" sz="1600" dirty="0">
              <a:solidFill>
                <a:srgbClr val="FF0000"/>
              </a:solidFill>
            </a:endParaRPr>
          </a:p>
        </p:txBody>
      </p:sp>
      <p:sp>
        <p:nvSpPr>
          <p:cNvPr id="14" name="TextBox 13"/>
          <p:cNvSpPr txBox="1"/>
          <p:nvPr/>
        </p:nvSpPr>
        <p:spPr>
          <a:xfrm>
            <a:off x="745066" y="5421298"/>
            <a:ext cx="1377501" cy="338554"/>
          </a:xfrm>
          <a:prstGeom prst="rect">
            <a:avLst/>
          </a:prstGeom>
          <a:solidFill>
            <a:srgbClr val="FFFFFF"/>
          </a:solidFill>
        </p:spPr>
        <p:txBody>
          <a:bodyPr wrap="none" rtlCol="0">
            <a:spAutoFit/>
          </a:bodyPr>
          <a:lstStyle/>
          <a:p>
            <a:r>
              <a:rPr lang="en-US" sz="1600" dirty="0" smtClean="0">
                <a:solidFill>
                  <a:srgbClr val="FF0000"/>
                </a:solidFill>
              </a:rPr>
              <a:t>Facial swelling</a:t>
            </a:r>
            <a:endParaRPr lang="en-US" sz="1600" dirty="0">
              <a:solidFill>
                <a:srgbClr val="FF0000"/>
              </a:solidFill>
            </a:endParaRPr>
          </a:p>
        </p:txBody>
      </p:sp>
      <p:sp>
        <p:nvSpPr>
          <p:cNvPr id="15" name="TextBox 14"/>
          <p:cNvSpPr txBox="1"/>
          <p:nvPr/>
        </p:nvSpPr>
        <p:spPr>
          <a:xfrm>
            <a:off x="745066" y="5168902"/>
            <a:ext cx="1955801" cy="338554"/>
          </a:xfrm>
          <a:prstGeom prst="rect">
            <a:avLst/>
          </a:prstGeom>
          <a:solidFill>
            <a:srgbClr val="FFFFFF"/>
          </a:solidFill>
        </p:spPr>
        <p:txBody>
          <a:bodyPr wrap="square" rtlCol="0">
            <a:spAutoFit/>
          </a:bodyPr>
          <a:lstStyle/>
          <a:p>
            <a:r>
              <a:rPr lang="en-US" sz="1600" dirty="0" smtClean="0">
                <a:solidFill>
                  <a:srgbClr val="FF0000"/>
                </a:solidFill>
              </a:rPr>
              <a:t>anaphylactic shock    </a:t>
            </a:r>
            <a:endParaRPr lang="en-US" sz="1600" dirty="0">
              <a:solidFill>
                <a:srgbClr val="FF0000"/>
              </a:solidFill>
            </a:endParaRPr>
          </a:p>
        </p:txBody>
      </p:sp>
      <p:sp>
        <p:nvSpPr>
          <p:cNvPr id="16" name="TextBox 15"/>
          <p:cNvSpPr txBox="1"/>
          <p:nvPr/>
        </p:nvSpPr>
        <p:spPr>
          <a:xfrm>
            <a:off x="745066" y="3305143"/>
            <a:ext cx="1955801" cy="338554"/>
          </a:xfrm>
          <a:prstGeom prst="rect">
            <a:avLst/>
          </a:prstGeom>
          <a:solidFill>
            <a:srgbClr val="FFFFFF"/>
          </a:solidFill>
        </p:spPr>
        <p:txBody>
          <a:bodyPr wrap="square" rtlCol="0">
            <a:spAutoFit/>
          </a:bodyPr>
          <a:lstStyle/>
          <a:p>
            <a:r>
              <a:rPr lang="en-US" sz="1600" dirty="0">
                <a:solidFill>
                  <a:srgbClr val="FF0000"/>
                </a:solidFill>
              </a:rPr>
              <a:t>s</a:t>
            </a:r>
            <a:r>
              <a:rPr lang="en-US" sz="1600" dirty="0" smtClean="0">
                <a:solidFill>
                  <a:srgbClr val="FF0000"/>
                </a:solidFill>
              </a:rPr>
              <a:t>hortness of breath</a:t>
            </a:r>
            <a:endParaRPr lang="en-US" sz="1600" dirty="0">
              <a:solidFill>
                <a:srgbClr val="FF0000"/>
              </a:solidFill>
            </a:endParaRPr>
          </a:p>
        </p:txBody>
      </p:sp>
      <p:sp>
        <p:nvSpPr>
          <p:cNvPr id="17" name="TextBox 16"/>
          <p:cNvSpPr txBox="1"/>
          <p:nvPr/>
        </p:nvSpPr>
        <p:spPr>
          <a:xfrm>
            <a:off x="719665" y="4619834"/>
            <a:ext cx="818854" cy="338554"/>
          </a:xfrm>
          <a:prstGeom prst="rect">
            <a:avLst/>
          </a:prstGeom>
          <a:solidFill>
            <a:srgbClr val="FFFFFF"/>
          </a:solidFill>
        </p:spPr>
        <p:txBody>
          <a:bodyPr wrap="none" rtlCol="0">
            <a:spAutoFit/>
          </a:bodyPr>
          <a:lstStyle/>
          <a:p>
            <a:r>
              <a:rPr lang="en-US" sz="1600" dirty="0" smtClean="0">
                <a:solidFill>
                  <a:srgbClr val="FF0000"/>
                </a:solidFill>
              </a:rPr>
              <a:t>eczema</a:t>
            </a:r>
            <a:endParaRPr lang="en-US" sz="1600" dirty="0">
              <a:solidFill>
                <a:srgbClr val="FF0000"/>
              </a:solidFill>
            </a:endParaRPr>
          </a:p>
        </p:txBody>
      </p:sp>
      <p:sp>
        <p:nvSpPr>
          <p:cNvPr id="18" name="Rectangle 17"/>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746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lstStyle/>
          <a:p>
            <a:r>
              <a:rPr lang="en-US" b="1" dirty="0" smtClean="0"/>
              <a:t>Measles Virus and </a:t>
            </a:r>
            <a:r>
              <a:rPr lang="en-US" b="1" dirty="0" err="1" smtClean="0"/>
              <a:t>Hemagglutinin</a:t>
            </a:r>
            <a:r>
              <a:rPr lang="en-US" b="1" dirty="0">
                <a:solidFill>
                  <a:srgbClr val="FF0000"/>
                </a:solidFill>
              </a:rPr>
              <a:t>*</a:t>
            </a:r>
          </a:p>
        </p:txBody>
      </p:sp>
      <p:sp>
        <p:nvSpPr>
          <p:cNvPr id="3" name="Content Placeholder 2"/>
          <p:cNvSpPr>
            <a:spLocks noGrp="1"/>
          </p:cNvSpPr>
          <p:nvPr>
            <p:ph idx="1"/>
          </p:nvPr>
        </p:nvSpPr>
        <p:spPr>
          <a:xfrm>
            <a:off x="270933" y="1045112"/>
            <a:ext cx="8534400" cy="4779962"/>
          </a:xfrm>
        </p:spPr>
        <p:txBody>
          <a:bodyPr>
            <a:normAutofit fontScale="92500" lnSpcReduction="10000"/>
          </a:bodyPr>
          <a:lstStyle/>
          <a:p>
            <a:r>
              <a:rPr lang="en-US" sz="2800" dirty="0" smtClean="0"/>
              <a:t>The measles virus synthesizes the protein </a:t>
            </a:r>
            <a:r>
              <a:rPr lang="en-US" sz="2800" dirty="0" err="1" smtClean="0"/>
              <a:t>hemagglutinin</a:t>
            </a:r>
            <a:endParaRPr lang="en-US" sz="2800" dirty="0"/>
          </a:p>
          <a:p>
            <a:pPr lvl="1"/>
            <a:r>
              <a:rPr lang="en-US" sz="2400" dirty="0"/>
              <a:t>A</a:t>
            </a:r>
            <a:r>
              <a:rPr lang="en-US" sz="2400" dirty="0" smtClean="0"/>
              <a:t>ntibodies to </a:t>
            </a:r>
            <a:r>
              <a:rPr lang="en-US" sz="2400" dirty="0" err="1" smtClean="0"/>
              <a:t>hemagglutinin</a:t>
            </a:r>
            <a:r>
              <a:rPr lang="en-US" sz="2400" dirty="0" smtClean="0"/>
              <a:t> are essential following MMR vaccination to induce immunity</a:t>
            </a:r>
          </a:p>
          <a:p>
            <a:r>
              <a:rPr lang="en-US" sz="2800" dirty="0" err="1" smtClean="0"/>
              <a:t>Hemagglutin</a:t>
            </a:r>
            <a:r>
              <a:rPr lang="en-US" sz="2800" dirty="0" smtClean="0"/>
              <a:t> bears a sequence resemblance to myelin basic protein (MBP) </a:t>
            </a:r>
            <a:r>
              <a:rPr lang="en-US" sz="2800" dirty="0" smtClean="0">
                <a:sym typeface="Wingdings"/>
              </a:rPr>
              <a:t> potential for autoimmune reaction</a:t>
            </a:r>
            <a:endParaRPr lang="en-US" sz="2800" dirty="0" smtClean="0"/>
          </a:p>
          <a:p>
            <a:r>
              <a:rPr lang="en-US" sz="2800" dirty="0" smtClean="0"/>
              <a:t>MBP is essential for the formation of the myelin sheath surrounding nerve fibers</a:t>
            </a:r>
          </a:p>
          <a:p>
            <a:pPr lvl="1"/>
            <a:r>
              <a:rPr lang="en-US" sz="2400" dirty="0" smtClean="0"/>
              <a:t>Children with a rare genetic defect involving deletion of MBP can suffer from microcephaly</a:t>
            </a:r>
            <a:r>
              <a:rPr lang="en-US" sz="2400" dirty="0" smtClean="0">
                <a:solidFill>
                  <a:srgbClr val="FF0000"/>
                </a:solidFill>
              </a:rPr>
              <a:t>**</a:t>
            </a:r>
          </a:p>
          <a:p>
            <a:r>
              <a:rPr lang="en-US" sz="2800" dirty="0"/>
              <a:t>Autoantibodies to MBP along with excessive levels of antibodies to measles </a:t>
            </a:r>
            <a:r>
              <a:rPr lang="en-US" sz="2800" dirty="0" err="1"/>
              <a:t>hemagglutinin</a:t>
            </a:r>
            <a:r>
              <a:rPr lang="en-US" sz="2800" dirty="0"/>
              <a:t> are linked to autism</a:t>
            </a:r>
            <a:r>
              <a:rPr lang="en-US" sz="2800" dirty="0">
                <a:solidFill>
                  <a:srgbClr val="FF0000"/>
                </a:solidFill>
              </a:rPr>
              <a:t>*** </a:t>
            </a:r>
            <a:endParaRPr lang="en-US" dirty="0"/>
          </a:p>
        </p:txBody>
      </p:sp>
      <p:sp>
        <p:nvSpPr>
          <p:cNvPr id="4" name="TextBox 3"/>
          <p:cNvSpPr txBox="1"/>
          <p:nvPr/>
        </p:nvSpPr>
        <p:spPr>
          <a:xfrm>
            <a:off x="220134" y="5606872"/>
            <a:ext cx="8643011" cy="1323439"/>
          </a:xfrm>
          <a:prstGeom prst="rect">
            <a:avLst/>
          </a:prstGeom>
          <a:noFill/>
        </p:spPr>
        <p:txBody>
          <a:bodyPr wrap="none" rtlCol="0">
            <a:spAutoFit/>
          </a:bodyPr>
          <a:lstStyle/>
          <a:p>
            <a:r>
              <a:rPr lang="en-US" sz="2000" dirty="0">
                <a:solidFill>
                  <a:srgbClr val="FF0000"/>
                </a:solidFill>
              </a:rPr>
              <a:t>*</a:t>
            </a:r>
            <a:r>
              <a:rPr lang="en-US" sz="2000" dirty="0" err="1"/>
              <a:t>Oldstone</a:t>
            </a:r>
            <a:r>
              <a:rPr lang="en-US" sz="2000" dirty="0"/>
              <a:t>, MBA, Ed. Molecular mimicry: Infection inducing autoimmune disease</a:t>
            </a:r>
            <a:r>
              <a:rPr lang="en-US" sz="2000" dirty="0" smtClean="0"/>
              <a:t>.</a:t>
            </a:r>
          </a:p>
          <a:p>
            <a:r>
              <a:rPr lang="en-US" sz="2000" dirty="0" smtClean="0"/>
              <a:t> </a:t>
            </a:r>
            <a:r>
              <a:rPr lang="en-US" sz="2000" dirty="0"/>
              <a:t>Springer Berlin Heidelberg; January 9, 2006.</a:t>
            </a:r>
          </a:p>
          <a:p>
            <a:r>
              <a:rPr lang="en-US" sz="2000" dirty="0">
                <a:solidFill>
                  <a:srgbClr val="FF0000"/>
                </a:solidFill>
              </a:rPr>
              <a:t>**</a:t>
            </a:r>
            <a:r>
              <a:rPr lang="en-US" sz="2000" dirty="0"/>
              <a:t>AD Kline et al., Am J. Hum. Genet. 1993;52:895-906.</a:t>
            </a:r>
          </a:p>
          <a:p>
            <a:r>
              <a:rPr lang="en-US" sz="2000" dirty="0">
                <a:solidFill>
                  <a:srgbClr val="FF0000"/>
                </a:solidFill>
              </a:rPr>
              <a:t>***</a:t>
            </a:r>
            <a:r>
              <a:rPr lang="en-US" sz="2000" dirty="0"/>
              <a:t>VK Singh et al., J Biomed </a:t>
            </a:r>
            <a:r>
              <a:rPr lang="en-US" sz="2000" dirty="0" err="1"/>
              <a:t>Sci</a:t>
            </a:r>
            <a:r>
              <a:rPr lang="en-US" sz="2000" dirty="0"/>
              <a:t> 2002;9(4):359-64.</a:t>
            </a:r>
          </a:p>
        </p:txBody>
      </p:sp>
    </p:spTree>
    <p:extLst>
      <p:ext uri="{BB962C8B-B14F-4D97-AF65-F5344CB8AC3E}">
        <p14:creationId xmlns:p14="http://schemas.microsoft.com/office/powerpoint/2010/main" val="99015966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7846" y="1600200"/>
            <a:ext cx="8836154" cy="4525963"/>
          </a:xfrm>
        </p:spPr>
        <p:txBody>
          <a:bodyPr>
            <a:normAutofit fontScale="92500" lnSpcReduction="10000"/>
          </a:bodyPr>
          <a:lstStyle/>
          <a:p>
            <a:r>
              <a:rPr lang="en-US" dirty="0" smtClean="0"/>
              <a:t>125 autistic children and 92 control children</a:t>
            </a:r>
          </a:p>
          <a:p>
            <a:r>
              <a:rPr lang="en-US" dirty="0" smtClean="0"/>
              <a:t>60% of the children with autism had high levels of antibodies to measles </a:t>
            </a:r>
            <a:r>
              <a:rPr lang="en-US" dirty="0" err="1" smtClean="0"/>
              <a:t>hemagglutinin</a:t>
            </a:r>
            <a:r>
              <a:rPr lang="en-US" dirty="0" smtClean="0"/>
              <a:t> specific to the MMR vaccine</a:t>
            </a:r>
          </a:p>
          <a:p>
            <a:pPr lvl="1"/>
            <a:r>
              <a:rPr lang="en-US" dirty="0" smtClean="0"/>
              <a:t>90% of these had autoantibodies to myelin basic protein (MBP)</a:t>
            </a:r>
          </a:p>
          <a:p>
            <a:r>
              <a:rPr lang="en-US" dirty="0" smtClean="0"/>
              <a:t>0% of the control children had high antibody titers to either </a:t>
            </a:r>
            <a:r>
              <a:rPr lang="en-US" dirty="0" err="1" smtClean="0"/>
              <a:t>hemagglutinin</a:t>
            </a:r>
            <a:r>
              <a:rPr lang="en-US" dirty="0" smtClean="0"/>
              <a:t> or MBP</a:t>
            </a:r>
          </a:p>
          <a:p>
            <a:r>
              <a:rPr lang="en-US" dirty="0" smtClean="0"/>
              <a:t>There were no elevations in antibodies detected against any proteins in the mumps or rubella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344110734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_allergies_vaccines.png"/>
          <p:cNvPicPr>
            <a:picLocks noGrp="1" noChangeAspect="1"/>
          </p:cNvPicPr>
          <p:nvPr>
            <p:ph idx="1"/>
          </p:nvPr>
        </p:nvPicPr>
        <p:blipFill>
          <a:blip r:embed="rId3">
            <a:extLst>
              <a:ext uri="{28A0092B-C50C-407E-A947-70E740481C1C}">
                <a14:useLocalDpi xmlns:a14="http://schemas.microsoft.com/office/drawing/2010/main" val="0"/>
              </a:ext>
            </a:extLst>
          </a:blip>
          <a:srcRect t="-16678" b="-16678"/>
          <a:stretch>
            <a:fillRect/>
          </a:stretch>
        </p:blipFill>
        <p:spPr>
          <a:xfrm>
            <a:off x="457200" y="855133"/>
            <a:ext cx="8229600" cy="4525963"/>
          </a:xfrm>
        </p:spPr>
      </p:pic>
    </p:spTree>
    <p:extLst>
      <p:ext uri="{BB962C8B-B14F-4D97-AF65-F5344CB8AC3E}">
        <p14:creationId xmlns:p14="http://schemas.microsoft.com/office/powerpoint/2010/main" val="338443066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smtClean="0"/>
              <a:t>Large Proteins in Vaccines: Allergenic</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r>
              <a:rPr lang="en-US" dirty="0" smtClean="0"/>
              <a:t>“Vaccines </a:t>
            </a:r>
            <a:r>
              <a:rPr lang="en-US" dirty="0"/>
              <a:t>clog our lymphatic system and lymph nodes with </a:t>
            </a:r>
            <a:r>
              <a:rPr lang="en-US" i="1" dirty="0">
                <a:solidFill>
                  <a:srgbClr val="FF0000"/>
                </a:solidFill>
              </a:rPr>
              <a:t>large protein molecules </a:t>
            </a:r>
            <a:r>
              <a:rPr lang="en-US" dirty="0"/>
              <a:t>which have not been adequately broken down by our digestive processes, since </a:t>
            </a:r>
            <a:r>
              <a:rPr lang="en-US" i="1" dirty="0">
                <a:solidFill>
                  <a:srgbClr val="FF0000"/>
                </a:solidFill>
              </a:rPr>
              <a:t>vaccines bypass digestion </a:t>
            </a:r>
            <a:r>
              <a:rPr lang="en-US" dirty="0"/>
              <a:t>with injections. This is why vaccines are linked to </a:t>
            </a:r>
            <a:r>
              <a:rPr lang="en-US" i="1" dirty="0">
                <a:solidFill>
                  <a:srgbClr val="FF0000"/>
                </a:solidFill>
              </a:rPr>
              <a:t>allergies</a:t>
            </a:r>
            <a:r>
              <a:rPr lang="en-US" dirty="0"/>
              <a:t>, because they contain large proteins which as circulating immune complexes (CICs) or '</a:t>
            </a:r>
            <a:r>
              <a:rPr lang="en-US" dirty="0" err="1" smtClean="0"/>
              <a:t>klinkers</a:t>
            </a:r>
            <a:r>
              <a:rPr lang="en-US" dirty="0" smtClean="0"/>
              <a:t>’ </a:t>
            </a:r>
            <a:r>
              <a:rPr lang="en-US" dirty="0"/>
              <a:t>cause our body to become allergic</a:t>
            </a:r>
            <a:r>
              <a:rPr lang="en-US" dirty="0" smtClean="0"/>
              <a:t>.”</a:t>
            </a:r>
            <a:endParaRPr lang="en-US" dirty="0"/>
          </a:p>
          <a:p>
            <a:pPr lvl="8"/>
            <a:endParaRPr lang="en-US" dirty="0"/>
          </a:p>
        </p:txBody>
      </p:sp>
      <p:sp>
        <p:nvSpPr>
          <p:cNvPr id="5" name="TextBox 4"/>
          <p:cNvSpPr txBox="1"/>
          <p:nvPr/>
        </p:nvSpPr>
        <p:spPr>
          <a:xfrm>
            <a:off x="1422400" y="6340445"/>
            <a:ext cx="7303752" cy="461665"/>
          </a:xfrm>
          <a:prstGeom prst="rect">
            <a:avLst/>
          </a:prstGeom>
          <a:noFill/>
        </p:spPr>
        <p:txBody>
          <a:bodyPr wrap="none" rtlCol="0">
            <a:spAutoFit/>
          </a:bodyPr>
          <a:lstStyle/>
          <a:p>
            <a:r>
              <a:rPr lang="en-US" sz="2400" dirty="0">
                <a:solidFill>
                  <a:srgbClr val="FF0000"/>
                </a:solidFill>
              </a:rPr>
              <a:t>*</a:t>
            </a:r>
            <a:r>
              <a:rPr lang="en-US" sz="2000" dirty="0"/>
              <a:t>Dave </a:t>
            </a:r>
            <a:r>
              <a:rPr lang="en-US" sz="2000" dirty="0" err="1"/>
              <a:t>Mihalovic</a:t>
            </a:r>
            <a:r>
              <a:rPr lang="en-US" sz="2000" dirty="0"/>
              <a:t>, ND, http://</a:t>
            </a:r>
            <a:r>
              <a:rPr lang="en-US" sz="2000" dirty="0" err="1"/>
              <a:t>whale.to</a:t>
            </a:r>
            <a:r>
              <a:rPr lang="en-US" sz="2000" dirty="0"/>
              <a:t>/v/</a:t>
            </a:r>
            <a:r>
              <a:rPr lang="en-US" sz="2000" dirty="0" err="1"/>
              <a:t>vaccines_cause_allergies.ht</a:t>
            </a:r>
            <a:endParaRPr lang="en-US" sz="2000" dirty="0"/>
          </a:p>
        </p:txBody>
      </p:sp>
    </p:spTree>
    <p:extLst>
      <p:ext uri="{BB962C8B-B14F-4D97-AF65-F5344CB8AC3E}">
        <p14:creationId xmlns:p14="http://schemas.microsoft.com/office/powerpoint/2010/main" val="58143168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lstStyle/>
          <a:p>
            <a:r>
              <a:rPr lang="en-US" b="1" dirty="0" smtClean="0"/>
              <a:t>Precedent: Glyphosate in Drugs?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10000"/>
          </a:bodyPr>
          <a:lstStyle/>
          <a:p>
            <a:r>
              <a:rPr lang="en-US" dirty="0" err="1"/>
              <a:t>Trasylol</a:t>
            </a:r>
            <a:r>
              <a:rPr lang="en-US" dirty="0"/>
              <a:t> </a:t>
            </a:r>
            <a:r>
              <a:rPr lang="en-US" dirty="0" smtClean="0"/>
              <a:t>(</a:t>
            </a:r>
            <a:r>
              <a:rPr lang="en-US" dirty="0" err="1" smtClean="0"/>
              <a:t>aprotinin</a:t>
            </a:r>
            <a:r>
              <a:rPr lang="en-US" dirty="0" smtClean="0"/>
              <a:t>) is </a:t>
            </a:r>
            <a:r>
              <a:rPr lang="en-US" dirty="0"/>
              <a:t>a protein derived from </a:t>
            </a:r>
            <a:r>
              <a:rPr lang="en-US" i="1" dirty="0">
                <a:solidFill>
                  <a:srgbClr val="FF0000"/>
                </a:solidFill>
              </a:rPr>
              <a:t>bovine </a:t>
            </a:r>
            <a:r>
              <a:rPr lang="en-US" i="1" dirty="0" smtClean="0">
                <a:solidFill>
                  <a:srgbClr val="FF0000"/>
                </a:solidFill>
              </a:rPr>
              <a:t>lung </a:t>
            </a:r>
            <a:r>
              <a:rPr lang="en-US" dirty="0" smtClean="0"/>
              <a:t>used to reduce bleeding during open heart surgery</a:t>
            </a:r>
            <a:endParaRPr lang="en-US" dirty="0"/>
          </a:p>
          <a:p>
            <a:r>
              <a:rPr lang="en-US" dirty="0" smtClean="0"/>
              <a:t>Rare acute reaction to </a:t>
            </a:r>
            <a:r>
              <a:rPr lang="en-US" dirty="0" err="1" smtClean="0"/>
              <a:t>Trasylol</a:t>
            </a:r>
            <a:r>
              <a:rPr lang="en-US" dirty="0" smtClean="0"/>
              <a:t> involves precipitous drop in blood pressure, acute kidney failure, and sudden death</a:t>
            </a:r>
          </a:p>
          <a:p>
            <a:pPr lvl="1"/>
            <a:r>
              <a:rPr lang="en-US" dirty="0"/>
              <a:t>Piglets injected with glyphosate salts had similar acute reaction with high mortality </a:t>
            </a:r>
            <a:r>
              <a:rPr lang="en-US" dirty="0" smtClean="0"/>
              <a:t>rate</a:t>
            </a:r>
          </a:p>
          <a:p>
            <a:r>
              <a:rPr lang="en-US" dirty="0" smtClean="0"/>
              <a:t>Cows fed GMO Roundup-Ready feed had highest residue levels of glyphosate in lungs</a:t>
            </a:r>
          </a:p>
        </p:txBody>
      </p:sp>
      <p:sp>
        <p:nvSpPr>
          <p:cNvPr id="4" name="TextBox 3"/>
          <p:cNvSpPr txBox="1"/>
          <p:nvPr/>
        </p:nvSpPr>
        <p:spPr>
          <a:xfrm>
            <a:off x="1379634" y="6310829"/>
            <a:ext cx="7307166" cy="461665"/>
          </a:xfrm>
          <a:prstGeom prst="rect">
            <a:avLst/>
          </a:prstGeom>
          <a:noFill/>
        </p:spPr>
        <p:txBody>
          <a:bodyPr wrap="square" rtlCol="0">
            <a:spAutoFit/>
          </a:bodyPr>
          <a:lstStyle/>
          <a:p>
            <a:r>
              <a:rPr lang="fr-FR" sz="2400" dirty="0">
                <a:solidFill>
                  <a:srgbClr val="FF0000"/>
                </a:solidFill>
              </a:rPr>
              <a:t>*</a:t>
            </a:r>
            <a:r>
              <a:rPr lang="fr-FR" sz="2400" dirty="0"/>
              <a:t>S Seneff et al., Agricultural Sciences 2015; 6:1472-1501.</a:t>
            </a:r>
            <a:endParaRPr lang="en-US" sz="2400" dirty="0"/>
          </a:p>
        </p:txBody>
      </p:sp>
    </p:spTree>
    <p:extLst>
      <p:ext uri="{BB962C8B-B14F-4D97-AF65-F5344CB8AC3E}">
        <p14:creationId xmlns:p14="http://schemas.microsoft.com/office/powerpoint/2010/main" val="27542436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2D-skeletal.png"/>
          <p:cNvPicPr>
            <a:picLocks noGrp="1" noChangeAspect="1"/>
          </p:cNvPicPr>
          <p:nvPr>
            <p:ph idx="1"/>
          </p:nvPr>
        </p:nvPicPr>
        <p:blipFill>
          <a:blip r:embed="rId2">
            <a:extLst>
              <a:ext uri="{28A0092B-C50C-407E-A947-70E740481C1C}">
                <a14:useLocalDpi xmlns:a14="http://schemas.microsoft.com/office/drawing/2010/main" val="0"/>
              </a:ext>
            </a:extLst>
          </a:blip>
          <a:srcRect t="-14632" b="-14632"/>
          <a:stretch>
            <a:fillRect/>
          </a:stretch>
        </p:blipFill>
        <p:spPr>
          <a:xfrm>
            <a:off x="1154099" y="1600200"/>
            <a:ext cx="6635252" cy="3649133"/>
          </a:xfrm>
        </p:spPr>
      </p:pic>
      <p:sp>
        <p:nvSpPr>
          <p:cNvPr id="5" name="TextBox 4"/>
          <p:cNvSpPr txBox="1"/>
          <p:nvPr/>
        </p:nvSpPr>
        <p:spPr>
          <a:xfrm>
            <a:off x="4141535" y="3463330"/>
            <a:ext cx="616124" cy="923330"/>
          </a:xfrm>
          <a:prstGeom prst="rect">
            <a:avLst/>
          </a:prstGeom>
          <a:noFill/>
        </p:spPr>
        <p:txBody>
          <a:bodyPr wrap="none" rtlCol="0">
            <a:spAutoFit/>
          </a:bodyPr>
          <a:lstStyle/>
          <a:p>
            <a:r>
              <a:rPr lang="en-US" sz="5400" dirty="0" smtClean="0"/>
              <a:t>H</a:t>
            </a:r>
            <a:endParaRPr lang="en-US" sz="5400" dirty="0"/>
          </a:p>
        </p:txBody>
      </p:sp>
      <p:sp>
        <p:nvSpPr>
          <p:cNvPr id="6" name="Rectangle 5"/>
          <p:cNvSpPr/>
          <p:nvPr/>
        </p:nvSpPr>
        <p:spPr>
          <a:xfrm>
            <a:off x="4673599" y="1845733"/>
            <a:ext cx="2963333"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50533" y="5063067"/>
            <a:ext cx="1410963" cy="584776"/>
          </a:xfrm>
          <a:prstGeom prst="rect">
            <a:avLst/>
          </a:prstGeom>
          <a:noFill/>
        </p:spPr>
        <p:txBody>
          <a:bodyPr wrap="none" rtlCol="0">
            <a:spAutoFit/>
          </a:bodyPr>
          <a:lstStyle/>
          <a:p>
            <a:r>
              <a:rPr lang="en-US" sz="3200" dirty="0" smtClean="0"/>
              <a:t>Glycine</a:t>
            </a:r>
            <a:endParaRPr lang="en-US" sz="3200" dirty="0"/>
          </a:p>
        </p:txBody>
      </p:sp>
      <p:sp>
        <p:nvSpPr>
          <p:cNvPr id="8" name="TextBox 7"/>
          <p:cNvSpPr txBox="1"/>
          <p:nvPr/>
        </p:nvSpPr>
        <p:spPr>
          <a:xfrm>
            <a:off x="2167469" y="5063070"/>
            <a:ext cx="2069797" cy="584776"/>
          </a:xfrm>
          <a:prstGeom prst="rect">
            <a:avLst/>
          </a:prstGeom>
          <a:noFill/>
        </p:spPr>
        <p:txBody>
          <a:bodyPr wrap="none" rtlCol="0">
            <a:spAutoFit/>
          </a:bodyPr>
          <a:lstStyle/>
          <a:p>
            <a:r>
              <a:rPr lang="en-US" sz="3200" dirty="0" smtClean="0"/>
              <a:t>Glyphosate</a:t>
            </a:r>
            <a:endParaRPr lang="en-US" sz="3200" dirty="0"/>
          </a:p>
        </p:txBody>
      </p:sp>
      <p:sp>
        <p:nvSpPr>
          <p:cNvPr id="9" name="Title 1"/>
          <p:cNvSpPr>
            <a:spLocks noGrp="1"/>
          </p:cNvSpPr>
          <p:nvPr>
            <p:ph type="title"/>
          </p:nvPr>
        </p:nvSpPr>
        <p:spPr>
          <a:xfrm>
            <a:off x="457200" y="274638"/>
            <a:ext cx="8229600" cy="1143000"/>
          </a:xfrm>
        </p:spPr>
        <p:txBody>
          <a:bodyPr>
            <a:normAutofit fontScale="90000"/>
          </a:bodyPr>
          <a:lstStyle/>
          <a:p>
            <a:r>
              <a:rPr lang="en-US" b="1" dirty="0" smtClean="0"/>
              <a:t>Glyphosate is a non-coding            amino acid analogue of glycine</a:t>
            </a:r>
            <a:endParaRPr lang="en-US" b="1" dirty="0"/>
          </a:p>
        </p:txBody>
      </p:sp>
    </p:spTree>
    <p:extLst>
      <p:ext uri="{BB962C8B-B14F-4D97-AF65-F5344CB8AC3E}">
        <p14:creationId xmlns:p14="http://schemas.microsoft.com/office/powerpoint/2010/main" val="2374120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1438"/>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143000"/>
            <a:ext cx="8398933" cy="4953000"/>
          </a:xfrm>
        </p:spPr>
        <p:txBody>
          <a:bodyPr>
            <a:noAutofit/>
          </a:bodyPr>
          <a:lstStyle/>
          <a:p>
            <a:r>
              <a:rPr lang="en-US" sz="2400" dirty="0"/>
              <a:t>Glyphosate has been detected in multiple vaccines, with </a:t>
            </a:r>
            <a:r>
              <a:rPr lang="en-US" sz="2400" dirty="0" smtClean="0"/>
              <a:t>highest concentrations </a:t>
            </a:r>
            <a:r>
              <a:rPr lang="en-US" sz="2400" dirty="0"/>
              <a:t>in MMR</a:t>
            </a:r>
          </a:p>
          <a:p>
            <a:pPr lvl="1"/>
            <a:r>
              <a:rPr lang="en-US" sz="2000" dirty="0"/>
              <a:t>Many vaccines include gelatin and fetal bovine serum as ingredients, both of which are contaminated with glyphosate</a:t>
            </a:r>
          </a:p>
          <a:p>
            <a:r>
              <a:rPr lang="en-US" sz="2400" dirty="0"/>
              <a:t>Glyphosate incorporated into a virus protein can lead to resistance to breakdown and autoimmune disease through molecular mimicry</a:t>
            </a:r>
          </a:p>
          <a:p>
            <a:r>
              <a:rPr lang="en-US" sz="2400" dirty="0"/>
              <a:t>A causal link between MMR </a:t>
            </a:r>
            <a:r>
              <a:rPr lang="en-US" sz="2400" dirty="0" smtClean="0"/>
              <a:t>and autism can </a:t>
            </a:r>
            <a:r>
              <a:rPr lang="en-US" sz="2400" dirty="0"/>
              <a:t>be explained through autoimmune attack on myelin basic protein through molecular mimicry with measles </a:t>
            </a:r>
            <a:r>
              <a:rPr lang="en-US" sz="2400" dirty="0" err="1"/>
              <a:t>hemagglutinin</a:t>
            </a:r>
            <a:endParaRPr lang="en-US" sz="2400" dirty="0"/>
          </a:p>
          <a:p>
            <a:r>
              <a:rPr lang="en-US" sz="2400" dirty="0"/>
              <a:t>Multiple large proteins found in vaccines </a:t>
            </a:r>
            <a:r>
              <a:rPr lang="en-US" sz="2400" dirty="0" smtClean="0"/>
              <a:t>are </a:t>
            </a:r>
            <a:r>
              <a:rPr lang="en-US" sz="2400" dirty="0"/>
              <a:t>allergenic</a:t>
            </a:r>
          </a:p>
          <a:p>
            <a:r>
              <a:rPr lang="en-US" sz="2400" dirty="0"/>
              <a:t>Glyphosate is likely also present in certain biological drugs and may explain rare bizarre life-threatening adverse reactions</a:t>
            </a:r>
          </a:p>
        </p:txBody>
      </p:sp>
    </p:spTree>
    <p:extLst>
      <p:ext uri="{BB962C8B-B14F-4D97-AF65-F5344CB8AC3E}">
        <p14:creationId xmlns:p14="http://schemas.microsoft.com/office/powerpoint/2010/main" val="105061920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lnSpcReduction="10000"/>
          </a:bodyPr>
          <a:lstStyle/>
          <a:p>
            <a:r>
              <a:rPr lang="en-US" dirty="0" smtClean="0"/>
              <a:t>Glyphosate is working synergistically with mercury, aluminum and glutamate in vaccines to cause an epidemic in autism</a:t>
            </a:r>
          </a:p>
          <a:p>
            <a:r>
              <a:rPr lang="en-US" dirty="0" smtClean="0"/>
              <a:t>Glyphosate disrupts the gut microbial balance and impairs digestion of proteins, leading to leaky gut and food allergies</a:t>
            </a:r>
          </a:p>
          <a:p>
            <a:r>
              <a:rPr lang="en-US" dirty="0" smtClean="0"/>
              <a:t>Aluminum in multiple vaccines accumulates in the brain and damages neurons</a:t>
            </a:r>
          </a:p>
          <a:p>
            <a:pPr lvl="1"/>
            <a:r>
              <a:rPr lang="en-US" dirty="0" smtClean="0"/>
              <a:t>Glyphosate enhances aluminum uptake</a:t>
            </a:r>
          </a:p>
          <a:p>
            <a:pPr lvl="1"/>
            <a:endParaRPr lang="en-US" dirty="0"/>
          </a:p>
        </p:txBody>
      </p:sp>
    </p:spTree>
    <p:extLst>
      <p:ext uri="{BB962C8B-B14F-4D97-AF65-F5344CB8AC3E}">
        <p14:creationId xmlns:p14="http://schemas.microsoft.com/office/powerpoint/2010/main" val="2506868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 by mistake???</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7495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16367</TotalTime>
  <Words>5540</Words>
  <Application>Microsoft Macintosh PowerPoint</Application>
  <PresentationFormat>On-screen Show (4:3)</PresentationFormat>
  <Paragraphs>598</Paragraphs>
  <Slides>81</Slides>
  <Notes>37</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Glyphosate + Aluminum + Mercury + Glutamate = Autism</vt:lpstr>
      <vt:lpstr>Outline</vt:lpstr>
      <vt:lpstr>PowerPoint Presentation</vt:lpstr>
      <vt:lpstr>Roundup and GMO Crops</vt:lpstr>
      <vt:lpstr>Roundup as a Desiccant/Ripener  just before Harvest</vt:lpstr>
      <vt:lpstr>Glyphosate!!</vt:lpstr>
      <vt:lpstr>Autism Prevalence: 6 year olds*</vt:lpstr>
      <vt:lpstr>Glyphosate is a non-coding            amino acid analogue of glycine</vt:lpstr>
      <vt:lpstr>What If Glyphosate Could Insert Itself Into Protein Synthesis by mistake???</vt:lpstr>
      <vt:lpstr>PowerPoint Presentation</vt:lpstr>
      <vt:lpstr>Glyphosate Disrupts  Cytochrome P450 (CYP) Enzymes*</vt:lpstr>
      <vt:lpstr>Glyphosate Disrupts  Cytochrome P450 (CYP) Enzymes*</vt:lpstr>
      <vt:lpstr>PowerPoint Presentation</vt:lpstr>
      <vt:lpstr>PowerPoint Presentation</vt:lpstr>
      <vt:lpstr>Glyphosate and the Gut:  Pathogen Overgrowth</vt:lpstr>
      <vt:lpstr>Pathogen Overgrowth in Poultry Microbes Exposed to Glyphosate*</vt:lpstr>
      <vt:lpstr>Glyphosate and the Gut:  Digestive Enzymes </vt:lpstr>
      <vt:lpstr>Trypsin, Pepsin and Lipase are all contaminated with glyphosate*</vt:lpstr>
      <vt:lpstr>Trypsin, Pepsin and Lipase are all contaminated with glyphosate*</vt:lpstr>
      <vt:lpstr>A Scenario for Gluten Intolerance</vt:lpstr>
      <vt:lpstr>PowerPoint Presentation</vt:lpstr>
      <vt:lpstr>Celiac Disease, Glyphosate and Non Hodgkin’s Lymphoma</vt:lpstr>
      <vt:lpstr>PowerPoint Presentation</vt:lpstr>
      <vt:lpstr>Glyphosate Induces Antibiotic Resistance*</vt:lpstr>
      <vt:lpstr>Glyphosate Usage and Papers on Antibiotic Resistance*</vt:lpstr>
      <vt:lpstr>Myosin in the Gut</vt:lpstr>
      <vt:lpstr>Myosin in the Gut</vt:lpstr>
      <vt:lpstr>PowerPoint Presentation</vt:lpstr>
      <vt:lpstr>A BTBR Mouse Model of Autism*</vt:lpstr>
      <vt:lpstr>PowerPoint Presentation</vt:lpstr>
      <vt:lpstr>BTBR mice have low acetate, and glyphosate disrupts acetate synthesis in gut*</vt:lpstr>
      <vt:lpstr>BTBR mice have low acetate, and glyphosate disrupts acetate synthesis in gut*</vt:lpstr>
      <vt:lpstr>BTBR mice have low acetate, and glyphosate disrupts acetate synthesis in gut*</vt:lpstr>
      <vt:lpstr>Evidence Linking Autism to  Clostridia Overgrowth*</vt:lpstr>
      <vt:lpstr>PowerPoint Presentation</vt:lpstr>
      <vt:lpstr>Pathogen Overgrowth in Poultry Microbes Exposed to Glyphosate*</vt:lpstr>
      <vt:lpstr>Recapitulation</vt:lpstr>
      <vt:lpstr>PowerPoint Presentation</vt:lpstr>
      <vt:lpstr>Vaccine Induced Immune Overload*</vt:lpstr>
      <vt:lpstr>Autoimmune Disease and  Molecular Mimicry*</vt:lpstr>
      <vt:lpstr>Hypothesis</vt:lpstr>
      <vt:lpstr>A Model from Gut Dysbiosis to Autoimmunity*</vt:lpstr>
      <vt:lpstr>Aluminum &amp; Mercury  Autism &amp; PDD &amp; Anxiety</vt:lpstr>
      <vt:lpstr>"Autoimmune (autoinflammatory) syndrome induced by adjuvants” (ASIA)*</vt:lpstr>
      <vt:lpstr>Methodological Issues and Evidence of Malfeasance in Research Purporting to Show Thimerosal in Vaccines Is Safe*</vt:lpstr>
      <vt:lpstr>Glyphosate and Mercury Synergy</vt:lpstr>
      <vt:lpstr>Glutamate is an Additive in Vaccines!</vt:lpstr>
      <vt:lpstr>Recapitulation</vt:lpstr>
      <vt:lpstr>PowerPoint Presentation</vt:lpstr>
      <vt:lpstr>Cumulative aluminum exposure from childhood vaccines* </vt:lpstr>
      <vt:lpstr>Aluminum Adjuvant in Vaccines*</vt:lpstr>
      <vt:lpstr>“Subcutaneous injections of aluminum at vaccine adjuvant levels activate innate immune genes in mouse brain that are homologous with biomarkers of autism”*</vt:lpstr>
      <vt:lpstr>“Aluminum hydroxide nanoparticles show a stronger vaccine adjuvant activity than traditional aluminum hydroxide microparticles”*  </vt:lpstr>
      <vt:lpstr>“Aluminum hydroxide nanoparticles show a stronger vaccine adjuvant activity than traditional aluminum hydroxide microparticles”*  </vt:lpstr>
      <vt:lpstr>“Non-linear dose-response of aluminium hydroxide adjuvant particles: Selective low dose neurotoxicity”* </vt:lpstr>
      <vt:lpstr>PowerPoint Presentation</vt:lpstr>
      <vt:lpstr>PowerPoint Presentation</vt:lpstr>
      <vt:lpstr>PowerPoint Presentation</vt:lpstr>
      <vt:lpstr> Potent 5 minute video: Prof. Chris Exley on aluminium in autism*</vt:lpstr>
      <vt:lpstr>PowerPoint Presentation</vt:lpstr>
      <vt:lpstr>Glyphosate and Aluminum:                 Partners in Crime</vt:lpstr>
      <vt:lpstr>Aluminum Glyphosate*</vt:lpstr>
      <vt:lpstr>PowerPoint Presentation</vt:lpstr>
      <vt:lpstr>Autism, Glyphosate, Vaccine Reactions*</vt:lpstr>
      <vt:lpstr>PowerPoint Presentation</vt:lpstr>
      <vt:lpstr>PowerPoint Presentation</vt:lpstr>
      <vt:lpstr>Some Adverse Reactions of MMR*</vt:lpstr>
      <vt:lpstr>PowerPoint Presentation</vt:lpstr>
      <vt:lpstr>PowerPoint Presentation</vt:lpstr>
      <vt:lpstr>Glyphosate in Vaccines?</vt:lpstr>
      <vt:lpstr>Glyphosate Contamination in Vaccines (Parts Per Billion)*</vt:lpstr>
      <vt:lpstr>Glyphosate and Glutamate*</vt:lpstr>
      <vt:lpstr>Symptoms of Adverse Reactions to MMR before and after 2002*</vt:lpstr>
      <vt:lpstr>Symptoms of Adverse Reactions to MMR before and after 2002*</vt:lpstr>
      <vt:lpstr>Measles Virus and Hemagglutinin*</vt:lpstr>
      <vt:lpstr>Autism and Measles Hemagglutinin*</vt:lpstr>
      <vt:lpstr>PowerPoint Presentation</vt:lpstr>
      <vt:lpstr>Large Proteins in Vaccines: Allergenic*</vt:lpstr>
      <vt:lpstr>Precedent: Glyphosate in Drugs?*</vt:lpstr>
      <vt:lpstr>Recapitulation</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40</cp:revision>
  <cp:lastPrinted>2018-02-09T20:19:50Z</cp:lastPrinted>
  <dcterms:created xsi:type="dcterms:W3CDTF">2017-11-16T13:54:05Z</dcterms:created>
  <dcterms:modified xsi:type="dcterms:W3CDTF">2018-04-08T12:11:51Z</dcterms:modified>
</cp:coreProperties>
</file>