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4.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85.jpg" ContentType="image/png"/>
  <Override PartName="/ppt/media/image88.jpg" ContentType="image/png"/>
  <Override PartName="/ppt/notesSlides/notesSlide47.xml" ContentType="application/vnd.openxmlformats-officedocument.presentationml.notesSlide+xml"/>
  <Override PartName="/ppt/media/image89.jpg" ContentType="image/pn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handoutMasterIdLst>
    <p:handoutMasterId r:id="rId122"/>
  </p:handoutMasterIdLst>
  <p:sldIdLst>
    <p:sldId id="257" r:id="rId2"/>
    <p:sldId id="515" r:id="rId3"/>
    <p:sldId id="258" r:id="rId4"/>
    <p:sldId id="260" r:id="rId5"/>
    <p:sldId id="261" r:id="rId6"/>
    <p:sldId id="262" r:id="rId7"/>
    <p:sldId id="263" r:id="rId8"/>
    <p:sldId id="264" r:id="rId9"/>
    <p:sldId id="265" r:id="rId10"/>
    <p:sldId id="266" r:id="rId11"/>
    <p:sldId id="458" r:id="rId12"/>
    <p:sldId id="441" r:id="rId13"/>
    <p:sldId id="267" r:id="rId14"/>
    <p:sldId id="268" r:id="rId15"/>
    <p:sldId id="269" r:id="rId16"/>
    <p:sldId id="270" r:id="rId17"/>
    <p:sldId id="271" r:id="rId18"/>
    <p:sldId id="353" r:id="rId19"/>
    <p:sldId id="408" r:id="rId20"/>
    <p:sldId id="546" r:id="rId21"/>
    <p:sldId id="336" r:id="rId22"/>
    <p:sldId id="337" r:id="rId23"/>
    <p:sldId id="388" r:id="rId24"/>
    <p:sldId id="459" r:id="rId25"/>
    <p:sldId id="339" r:id="rId26"/>
    <p:sldId id="351" r:id="rId27"/>
    <p:sldId id="349" r:id="rId28"/>
    <p:sldId id="547" r:id="rId29"/>
    <p:sldId id="439" r:id="rId30"/>
    <p:sldId id="428" r:id="rId31"/>
    <p:sldId id="429" r:id="rId32"/>
    <p:sldId id="430" r:id="rId33"/>
    <p:sldId id="431" r:id="rId34"/>
    <p:sldId id="432" r:id="rId35"/>
    <p:sldId id="433" r:id="rId36"/>
    <p:sldId id="434" r:id="rId37"/>
    <p:sldId id="435" r:id="rId38"/>
    <p:sldId id="436" r:id="rId39"/>
    <p:sldId id="437" r:id="rId40"/>
    <p:sldId id="508" r:id="rId41"/>
    <p:sldId id="326" r:id="rId42"/>
    <p:sldId id="324" r:id="rId43"/>
    <p:sldId id="327" r:id="rId44"/>
    <p:sldId id="328" r:id="rId45"/>
    <p:sldId id="334" r:id="rId46"/>
    <p:sldId id="416" r:id="rId47"/>
    <p:sldId id="460" r:id="rId48"/>
    <p:sldId id="461" r:id="rId49"/>
    <p:sldId id="272" r:id="rId50"/>
    <p:sldId id="348" r:id="rId51"/>
    <p:sldId id="273" r:id="rId52"/>
    <p:sldId id="274" r:id="rId53"/>
    <p:sldId id="275" r:id="rId54"/>
    <p:sldId id="276" r:id="rId55"/>
    <p:sldId id="305" r:id="rId56"/>
    <p:sldId id="307" r:id="rId57"/>
    <p:sldId id="277" r:id="rId58"/>
    <p:sldId id="278" r:id="rId59"/>
    <p:sldId id="279" r:id="rId60"/>
    <p:sldId id="418" r:id="rId61"/>
    <p:sldId id="280" r:id="rId62"/>
    <p:sldId id="281" r:id="rId63"/>
    <p:sldId id="284" r:id="rId64"/>
    <p:sldId id="509" r:id="rId65"/>
    <p:sldId id="364" r:id="rId66"/>
    <p:sldId id="506" r:id="rId67"/>
    <p:sldId id="306" r:id="rId68"/>
    <p:sldId id="308" r:id="rId69"/>
    <p:sldId id="309" r:id="rId70"/>
    <p:sldId id="427" r:id="rId71"/>
    <p:sldId id="298" r:id="rId72"/>
    <p:sldId id="452" r:id="rId73"/>
    <p:sldId id="445" r:id="rId74"/>
    <p:sldId id="548" r:id="rId75"/>
    <p:sldId id="456" r:id="rId76"/>
    <p:sldId id="443" r:id="rId77"/>
    <p:sldId id="300" r:id="rId78"/>
    <p:sldId id="447" r:id="rId79"/>
    <p:sldId id="446" r:id="rId80"/>
    <p:sldId id="299" r:id="rId81"/>
    <p:sldId id="450" r:id="rId82"/>
    <p:sldId id="451" r:id="rId83"/>
    <p:sldId id="453" r:id="rId84"/>
    <p:sldId id="454" r:id="rId85"/>
    <p:sldId id="293" r:id="rId86"/>
    <p:sldId id="294" r:id="rId87"/>
    <p:sldId id="295" r:id="rId88"/>
    <p:sldId id="455" r:id="rId89"/>
    <p:sldId id="516" r:id="rId90"/>
    <p:sldId id="517" r:id="rId91"/>
    <p:sldId id="518" r:id="rId92"/>
    <p:sldId id="519" r:id="rId93"/>
    <p:sldId id="520" r:id="rId94"/>
    <p:sldId id="521" r:id="rId95"/>
    <p:sldId id="522" r:id="rId96"/>
    <p:sldId id="523" r:id="rId97"/>
    <p:sldId id="524" r:id="rId98"/>
    <p:sldId id="525" r:id="rId99"/>
    <p:sldId id="526" r:id="rId100"/>
    <p:sldId id="527" r:id="rId101"/>
    <p:sldId id="528" r:id="rId102"/>
    <p:sldId id="529" r:id="rId103"/>
    <p:sldId id="530" r:id="rId104"/>
    <p:sldId id="531" r:id="rId105"/>
    <p:sldId id="532" r:id="rId106"/>
    <p:sldId id="533" r:id="rId107"/>
    <p:sldId id="534" r:id="rId108"/>
    <p:sldId id="535" r:id="rId109"/>
    <p:sldId id="536" r:id="rId110"/>
    <p:sldId id="537" r:id="rId111"/>
    <p:sldId id="538" r:id="rId112"/>
    <p:sldId id="539" r:id="rId113"/>
    <p:sldId id="540" r:id="rId114"/>
    <p:sldId id="541" r:id="rId115"/>
    <p:sldId id="542" r:id="rId116"/>
    <p:sldId id="543" r:id="rId117"/>
    <p:sldId id="544" r:id="rId118"/>
    <p:sldId id="545" r:id="rId119"/>
    <p:sldId id="501"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EABE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70" autoAdjust="0"/>
  </p:normalViewPr>
  <p:slideViewPr>
    <p:cSldViewPr snapToGrid="0" snapToObjects="1">
      <p:cViewPr>
        <p:scale>
          <a:sx n="75" d="100"/>
          <a:sy n="75" d="100"/>
        </p:scale>
        <p:origin x="-1264"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handoutMaster" Target="handoutMasters/handout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ug/L</c:v>
                </c:pt>
              </c:strCache>
            </c:strRef>
          </c:tx>
          <c:invertIfNegative val="0"/>
          <c:cat>
            <c:strRef>
              <c:f>Sheet1!$A$2:$A$6</c:f>
              <c:strCache>
                <c:ptCount val="5"/>
                <c:pt idx="0">
                  <c:v>1993-1996</c:v>
                </c:pt>
                <c:pt idx="1">
                  <c:v>1999-2000</c:v>
                </c:pt>
                <c:pt idx="2">
                  <c:v>2001-2002</c:v>
                </c:pt>
                <c:pt idx="3">
                  <c:v>2004-2005</c:v>
                </c:pt>
                <c:pt idx="4">
                  <c:v>2014-2016</c:v>
                </c:pt>
              </c:strCache>
            </c:strRef>
          </c:cat>
          <c:val>
            <c:numRef>
              <c:f>Sheet1!$B$2:$B$6</c:f>
              <c:numCache>
                <c:formatCode>General</c:formatCode>
                <c:ptCount val="5"/>
                <c:pt idx="0">
                  <c:v>0.024</c:v>
                </c:pt>
                <c:pt idx="1">
                  <c:v>0.053</c:v>
                </c:pt>
                <c:pt idx="2">
                  <c:v>0.11</c:v>
                </c:pt>
                <c:pt idx="3">
                  <c:v>0.111</c:v>
                </c:pt>
                <c:pt idx="4">
                  <c:v>0.314</c:v>
                </c:pt>
              </c:numCache>
            </c:numRef>
          </c:val>
        </c:ser>
        <c:ser>
          <c:idx val="1"/>
          <c:order val="1"/>
          <c:tx>
            <c:strRef>
              <c:f>Sheet1!$C$1</c:f>
              <c:strCache>
                <c:ptCount val="1"/>
                <c:pt idx="0">
                  <c:v>prevalence</c:v>
                </c:pt>
              </c:strCache>
            </c:strRef>
          </c:tx>
          <c:invertIfNegative val="0"/>
          <c:cat>
            <c:strRef>
              <c:f>Sheet1!$A$2:$A$6</c:f>
              <c:strCache>
                <c:ptCount val="5"/>
                <c:pt idx="0">
                  <c:v>1993-1996</c:v>
                </c:pt>
                <c:pt idx="1">
                  <c:v>1999-2000</c:v>
                </c:pt>
                <c:pt idx="2">
                  <c:v>2001-2002</c:v>
                </c:pt>
                <c:pt idx="3">
                  <c:v>2004-2005</c:v>
                </c:pt>
                <c:pt idx="4">
                  <c:v>2014-2016</c:v>
                </c:pt>
              </c:strCache>
            </c:strRef>
          </c:cat>
          <c:val>
            <c:numRef>
              <c:f>Sheet1!$C$2:$C$6</c:f>
              <c:numCache>
                <c:formatCode>General</c:formatCode>
                <c:ptCount val="5"/>
                <c:pt idx="0">
                  <c:v>0.12</c:v>
                </c:pt>
                <c:pt idx="1">
                  <c:v>0.3</c:v>
                </c:pt>
                <c:pt idx="2">
                  <c:v>0.43</c:v>
                </c:pt>
                <c:pt idx="3">
                  <c:v>0.39</c:v>
                </c:pt>
                <c:pt idx="4">
                  <c:v>0.7</c:v>
                </c:pt>
              </c:numCache>
            </c:numRef>
          </c:val>
        </c:ser>
        <c:dLbls>
          <c:showLegendKey val="0"/>
          <c:showVal val="0"/>
          <c:showCatName val="0"/>
          <c:showSerName val="0"/>
          <c:showPercent val="0"/>
          <c:showBubbleSize val="0"/>
        </c:dLbls>
        <c:gapWidth val="150"/>
        <c:axId val="2111792200"/>
        <c:axId val="2111795176"/>
      </c:barChart>
      <c:catAx>
        <c:axId val="2111792200"/>
        <c:scaling>
          <c:orientation val="minMax"/>
        </c:scaling>
        <c:delete val="0"/>
        <c:axPos val="b"/>
        <c:majorTickMark val="out"/>
        <c:minorTickMark val="none"/>
        <c:tickLblPos val="nextTo"/>
        <c:crossAx val="2111795176"/>
        <c:crosses val="autoZero"/>
        <c:auto val="1"/>
        <c:lblAlgn val="ctr"/>
        <c:lblOffset val="100"/>
        <c:noMultiLvlLbl val="0"/>
      </c:catAx>
      <c:valAx>
        <c:axId val="2111795176"/>
        <c:scaling>
          <c:orientation val="minMax"/>
        </c:scaling>
        <c:delete val="0"/>
        <c:axPos val="l"/>
        <c:majorGridlines/>
        <c:numFmt formatCode="General" sourceLinked="1"/>
        <c:majorTickMark val="out"/>
        <c:minorTickMark val="none"/>
        <c:tickLblPos val="nextTo"/>
        <c:crossAx val="211179220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BDDB2A-BE91-7B46-BD80-30FBE1B046A7}" type="datetimeFigureOut">
              <a:rPr lang="en-US" smtClean="0"/>
              <a:t>11/18/18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CCA506-E0F5-F349-8082-283E3B40BCF6}" type="slidenum">
              <a:rPr lang="en-US" smtClean="0"/>
              <a:t>‹#›</a:t>
            </a:fld>
            <a:endParaRPr lang="en-US"/>
          </a:p>
        </p:txBody>
      </p:sp>
    </p:spTree>
    <p:extLst>
      <p:ext uri="{BB962C8B-B14F-4D97-AF65-F5344CB8AC3E}">
        <p14:creationId xmlns:p14="http://schemas.microsoft.com/office/powerpoint/2010/main" val="4107920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88E74-2851-3E44-A803-BF2FF4E24ADA}" type="datetimeFigureOut">
              <a:rPr lang="en-US" smtClean="0"/>
              <a:t>11/18/18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72846C-6D50-084D-AF61-B664077B7A1E}" type="slidenum">
              <a:rPr lang="en-US" smtClean="0"/>
              <a:t>‹#›</a:t>
            </a:fld>
            <a:endParaRPr lang="en-US"/>
          </a:p>
        </p:txBody>
      </p:sp>
    </p:spTree>
    <p:extLst>
      <p:ext uri="{BB962C8B-B14F-4D97-AF65-F5344CB8AC3E}">
        <p14:creationId xmlns:p14="http://schemas.microsoft.com/office/powerpoint/2010/main" val="17800173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Aspartame</a:t>
            </a:r>
          </a:p>
          <a:p>
            <a:r>
              <a:rPr lang="en-US" dirty="0" smtClean="0"/>
              <a:t>46 minutes</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4</a:t>
            </a:fld>
            <a:endParaRPr lang="en-US"/>
          </a:p>
        </p:txBody>
      </p:sp>
    </p:spTree>
    <p:extLst>
      <p:ext uri="{BB962C8B-B14F-4D97-AF65-F5344CB8AC3E}">
        <p14:creationId xmlns:p14="http://schemas.microsoft.com/office/powerpoint/2010/main" val="408697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Glyphosate_Reproductive</a:t>
            </a:r>
            <a:r>
              <a:rPr lang="en-US" sz="1200" kern="1200" dirty="0" smtClean="0">
                <a:solidFill>
                  <a:schemeClr val="tx1"/>
                </a:solidFill>
                <a:latin typeface="+mn-lt"/>
                <a:ea typeface="+mn-ea"/>
                <a:cs typeface="+mn-cs"/>
              </a:rPr>
              <a:t> toxicity of Roundup herbicide exposure in male albino </a:t>
            </a:r>
            <a:r>
              <a:rPr lang="en-US" sz="1200" kern="1200" dirty="0" err="1" smtClean="0">
                <a:solidFill>
                  <a:schemeClr val="tx1"/>
                </a:solidFill>
                <a:latin typeface="+mn-lt"/>
                <a:ea typeface="+mn-ea"/>
                <a:cs typeface="+mn-cs"/>
              </a:rPr>
              <a:t>rat.pdf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26</a:t>
            </a:fld>
            <a:endParaRPr lang="en-US"/>
          </a:p>
        </p:txBody>
      </p:sp>
    </p:spTree>
    <p:extLst>
      <p:ext uri="{BB962C8B-B14F-4D97-AF65-F5344CB8AC3E}">
        <p14:creationId xmlns:p14="http://schemas.microsoft.com/office/powerpoint/2010/main" val="4158813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glyphosate/Milesi_glyphosate_reproduction_rats_2018.pdf</a:t>
            </a:r>
          </a:p>
          <a:p>
            <a:r>
              <a:rPr lang="en-US" dirty="0" smtClean="0"/>
              <a:t>https://</a:t>
            </a:r>
            <a:r>
              <a:rPr lang="en-US" dirty="0" err="1" smtClean="0"/>
              <a:t>www.gmwatch.org</a:t>
            </a:r>
            <a:r>
              <a:rPr lang="en-US" dirty="0" smtClean="0"/>
              <a:t>/en/news/latest-news/18363-glyphosate-based-herbicide-impairs-female-fertility-new-study</a:t>
            </a:r>
          </a:p>
          <a:p>
            <a:r>
              <a:rPr lang="en-US" dirty="0" smtClean="0"/>
              <a:t>The second generation offspring from both glyphosate herbicide-exposed groups showed delayed growth, evidenced by lower </a:t>
            </a:r>
            <a:r>
              <a:rPr lang="en-US" dirty="0" err="1" smtClean="0"/>
              <a:t>foetal</a:t>
            </a:r>
            <a:r>
              <a:rPr lang="en-US" dirty="0" smtClean="0"/>
              <a:t> weight and length, and a higher incidence of abnormally small </a:t>
            </a:r>
            <a:r>
              <a:rPr lang="en-US" dirty="0" err="1" smtClean="0"/>
              <a:t>foetuses</a:t>
            </a:r>
            <a:r>
              <a:rPr lang="en-US" dirty="0" smtClean="0"/>
              <a:t>.</a:t>
            </a:r>
          </a:p>
          <a:p>
            <a:endParaRPr lang="en-US" dirty="0" smtClean="0"/>
          </a:p>
          <a:p>
            <a:r>
              <a:rPr lang="en-US" dirty="0" smtClean="0"/>
              <a:t>Also, to the authors' surprise, malformations (conjoined </a:t>
            </a:r>
            <a:r>
              <a:rPr lang="en-US" dirty="0" err="1" smtClean="0"/>
              <a:t>foetuses</a:t>
            </a:r>
            <a:r>
              <a:rPr lang="en-US" dirty="0" smtClean="0"/>
              <a:t> and abnormally developed limbs) were detected in the second generation of offspring from the higher dose of glyphosate herbicide group. </a:t>
            </a:r>
            <a:r>
              <a:rPr lang="en-US" dirty="0" err="1" smtClean="0"/>
              <a:t>Foetal</a:t>
            </a:r>
            <a:r>
              <a:rPr lang="en-US" dirty="0" smtClean="0"/>
              <a:t> abnormalities were found in 3 out of 117 </a:t>
            </a:r>
            <a:r>
              <a:rPr lang="en-US" dirty="0" err="1" smtClean="0"/>
              <a:t>foetuses</a:t>
            </a:r>
            <a:r>
              <a:rPr lang="en-US" dirty="0" smtClean="0"/>
              <a:t>, each one from different mothers within the first generation of offspring (i.e. 3 out of 13 litters were affected). A statistically significant correlation was found between glyphosate herbicide exposure and </a:t>
            </a:r>
            <a:r>
              <a:rPr lang="en-US" dirty="0" err="1" smtClean="0"/>
              <a:t>foetal</a:t>
            </a:r>
            <a:r>
              <a:rPr lang="en-US" dirty="0" smtClean="0"/>
              <a:t> malformations.</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27</a:t>
            </a:fld>
            <a:endParaRPr lang="en-US"/>
          </a:p>
        </p:txBody>
      </p:sp>
    </p:spTree>
    <p:extLst>
      <p:ext uri="{BB962C8B-B14F-4D97-AF65-F5344CB8AC3E}">
        <p14:creationId xmlns:p14="http://schemas.microsoft.com/office/powerpoint/2010/main" val="287342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CNN_Monsanto_lawsuit.text</a:t>
            </a:r>
            <a:endParaRPr lang="en-US" dirty="0" smtClean="0"/>
          </a:p>
          <a:p>
            <a:r>
              <a:rPr lang="en-US" dirty="0" smtClean="0"/>
              <a:t>https://</a:t>
            </a:r>
            <a:r>
              <a:rPr lang="en-US" dirty="0" err="1" smtClean="0"/>
              <a:t>www.cnn.com</a:t>
            </a:r>
            <a:r>
              <a:rPr lang="en-US" dirty="0" smtClean="0"/>
              <a:t>/2018/06/17/us/</a:t>
            </a:r>
            <a:r>
              <a:rPr lang="en-US" dirty="0" err="1" smtClean="0"/>
              <a:t>monsanto</a:t>
            </a:r>
            <a:r>
              <a:rPr lang="en-US" dirty="0" smtClean="0"/>
              <a:t>-roundup-</a:t>
            </a:r>
            <a:r>
              <a:rPr lang="en-US" dirty="0" err="1" smtClean="0"/>
              <a:t>dewayne</a:t>
            </a:r>
            <a:r>
              <a:rPr lang="en-US" dirty="0" smtClean="0"/>
              <a:t>-</a:t>
            </a:r>
            <a:r>
              <a:rPr lang="en-US" dirty="0" err="1" smtClean="0"/>
              <a:t>johnson</a:t>
            </a:r>
            <a:r>
              <a:rPr lang="en-US" dirty="0" smtClean="0"/>
              <a:t>-trial/</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30</a:t>
            </a:fld>
            <a:endParaRPr lang="en-US"/>
          </a:p>
        </p:txBody>
      </p:sp>
    </p:spTree>
    <p:extLst>
      <p:ext uri="{BB962C8B-B14F-4D97-AF65-F5344CB8AC3E}">
        <p14:creationId xmlns:p14="http://schemas.microsoft.com/office/powerpoint/2010/main" val="82038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/business/2018/</a:t>
            </a:r>
            <a:r>
              <a:rPr lang="en-US" dirty="0" err="1" smtClean="0"/>
              <a:t>jul</a:t>
            </a:r>
            <a:r>
              <a:rPr lang="en-US" dirty="0" smtClean="0"/>
              <a:t>/09/</a:t>
            </a:r>
            <a:r>
              <a:rPr lang="en-US" dirty="0" err="1" smtClean="0"/>
              <a:t>monsanto</a:t>
            </a:r>
            <a:r>
              <a:rPr lang="en-US" dirty="0" smtClean="0"/>
              <a:t>-trial-roundup-</a:t>
            </a:r>
            <a:r>
              <a:rPr lang="en-US" dirty="0" err="1" smtClean="0"/>
              <a:t>weedkiller</a:t>
            </a:r>
            <a:r>
              <a:rPr lang="en-US" dirty="0" smtClean="0"/>
              <a:t>-cancer-</a:t>
            </a:r>
            <a:r>
              <a:rPr lang="en-US" dirty="0" err="1" smtClean="0"/>
              <a:t>dewayne</a:t>
            </a:r>
            <a:r>
              <a:rPr lang="en-US" dirty="0" smtClean="0"/>
              <a:t>-</a:t>
            </a:r>
            <a:r>
              <a:rPr lang="en-US" dirty="0" err="1" smtClean="0"/>
              <a:t>johnson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31</a:t>
            </a:fld>
            <a:endParaRPr lang="en-US"/>
          </a:p>
        </p:txBody>
      </p:sp>
    </p:spTree>
    <p:extLst>
      <p:ext uri="{BB962C8B-B14F-4D97-AF65-F5344CB8AC3E}">
        <p14:creationId xmlns:p14="http://schemas.microsoft.com/office/powerpoint/2010/main" val="1703847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a:t>
            </a:r>
            <a:r>
              <a:rPr lang="en-US" dirty="0" err="1" smtClean="0"/>
              <a:t>HighWireTalk</a:t>
            </a:r>
            <a:r>
              <a:rPr lang="en-US" dirty="0" smtClean="0"/>
              <a:t>/videos/2157052507846542/</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35</a:t>
            </a:fld>
            <a:endParaRPr lang="en-US"/>
          </a:p>
        </p:txBody>
      </p:sp>
    </p:spTree>
    <p:extLst>
      <p:ext uri="{BB962C8B-B14F-4D97-AF65-F5344CB8AC3E}">
        <p14:creationId xmlns:p14="http://schemas.microsoft.com/office/powerpoint/2010/main" val="3276628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a:t>
            </a:r>
            <a:r>
              <a:rPr lang="en-US" dirty="0" err="1" smtClean="0"/>
              <a:t>HighWireTalk</a:t>
            </a:r>
            <a:r>
              <a:rPr lang="en-US" dirty="0" smtClean="0"/>
              <a:t>/videos/2157052507846542/</a:t>
            </a:r>
          </a:p>
          <a:p>
            <a:endParaRPr lang="en-US" dirty="0" smtClean="0"/>
          </a:p>
          <a:p>
            <a:r>
              <a:rPr lang="en-US" dirty="0" smtClean="0"/>
              <a:t>MOA???</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36</a:t>
            </a:fld>
            <a:endParaRPr lang="en-US"/>
          </a:p>
        </p:txBody>
      </p:sp>
    </p:spTree>
    <p:extLst>
      <p:ext uri="{BB962C8B-B14F-4D97-AF65-F5344CB8AC3E}">
        <p14:creationId xmlns:p14="http://schemas.microsoft.com/office/powerpoint/2010/main" val="327662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minutes</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41</a:t>
            </a:fld>
            <a:endParaRPr lang="en-US"/>
          </a:p>
        </p:txBody>
      </p:sp>
    </p:spTree>
    <p:extLst>
      <p:ext uri="{BB962C8B-B14F-4D97-AF65-F5344CB8AC3E}">
        <p14:creationId xmlns:p14="http://schemas.microsoft.com/office/powerpoint/2010/main" val="3996269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33-mer: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./gluten_specific_antibodies_proline_2015.pdf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43</a:t>
            </a:fld>
            <a:endParaRPr lang="en-US"/>
          </a:p>
        </p:txBody>
      </p:sp>
    </p:spTree>
    <p:extLst>
      <p:ext uri="{BB962C8B-B14F-4D97-AF65-F5344CB8AC3E}">
        <p14:creationId xmlns:p14="http://schemas.microsoft.com/office/powerpoint/2010/main" val="3005346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autism_Celiac_link_2013.pdf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celiac_disease_markers_autism_link_2013.pdf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44</a:t>
            </a:fld>
            <a:endParaRPr lang="en-US"/>
          </a:p>
        </p:txBody>
      </p:sp>
    </p:spTree>
    <p:extLst>
      <p:ext uri="{BB962C8B-B14F-4D97-AF65-F5344CB8AC3E}">
        <p14:creationId xmlns:p14="http://schemas.microsoft.com/office/powerpoint/2010/main" val="33036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moms_gut_biome_matters_autism.text</a:t>
            </a:r>
            <a:endParaRPr lang="en-US" dirty="0" smtClean="0"/>
          </a:p>
          <a:p>
            <a:r>
              <a:rPr lang="en-US" dirty="0" smtClean="0"/>
              <a:t>mouse model: Il-17a --&gt; autism symptoms in offspring</a:t>
            </a:r>
          </a:p>
          <a:p>
            <a:r>
              <a:rPr lang="en-US" dirty="0" smtClean="0"/>
              <a:t>https://</a:t>
            </a:r>
            <a:r>
              <a:rPr lang="en-US" dirty="0" err="1" smtClean="0"/>
              <a:t>medicalxpress.com</a:t>
            </a:r>
            <a:r>
              <a:rPr lang="en-US" dirty="0" smtClean="0"/>
              <a:t>/news/2018-07-autism-health-mom-gut-reveals.html</a:t>
            </a:r>
          </a:p>
          <a:p>
            <a:r>
              <a:rPr lang="en-US" dirty="0" smtClean="0"/>
              <a:t>Catherine R. </a:t>
            </a:r>
            <a:r>
              <a:rPr lang="en-US" dirty="0" err="1" smtClean="0"/>
              <a:t>Lammert</a:t>
            </a:r>
            <a:r>
              <a:rPr lang="en-US" dirty="0" smtClean="0"/>
              <a:t> et al, Cutting Edge: Critical Roles for </a:t>
            </a:r>
            <a:r>
              <a:rPr lang="en-US" dirty="0" err="1" smtClean="0"/>
              <a:t>Microbiota</a:t>
            </a:r>
            <a:r>
              <a:rPr lang="en-US" dirty="0" smtClean="0"/>
              <a:t>-Mediated Regulation of the Immune System in a Prenatal Immune Activation Model of Autism, </a:t>
            </a:r>
            <a:r>
              <a:rPr lang="en-US" i="1" dirty="0" smtClean="0"/>
              <a:t>The Journal of Immunology</a:t>
            </a:r>
            <a:r>
              <a:rPr lang="en-US" dirty="0" smtClean="0"/>
              <a:t> (2018). DOI: 10.4049/jimmunol.1701755</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45</a:t>
            </a:fld>
            <a:endParaRPr lang="en-US"/>
          </a:p>
        </p:txBody>
      </p:sp>
    </p:spTree>
    <p:extLst>
      <p:ext uri="{BB962C8B-B14F-4D97-AF65-F5344CB8AC3E}">
        <p14:creationId xmlns:p14="http://schemas.microsoft.com/office/powerpoint/2010/main" val="101144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microbiome_antioxidant_capacity_epigenetics_autism_2018.pdf </a:t>
            </a:r>
          </a:p>
          <a:p>
            <a:r>
              <a:rPr lang="en-US" sz="1200" kern="1200" dirty="0" smtClean="0">
                <a:solidFill>
                  <a:schemeClr val="tx1"/>
                </a:solidFill>
                <a:effectLst/>
                <a:latin typeface="+mn-lt"/>
                <a:ea typeface="+mn-ea"/>
                <a:cs typeface="+mn-cs"/>
              </a:rPr>
              <a:t>MLCK: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myosin-light chain kinase </a:t>
            </a:r>
            <a:endParaRPr lang="en-US" dirty="0" smtClean="0"/>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4 | </a:t>
            </a:r>
            <a:r>
              <a:rPr lang="en-US" sz="1200" kern="1200" dirty="0" smtClean="0">
                <a:solidFill>
                  <a:schemeClr val="tx1"/>
                </a:solidFill>
                <a:effectLst/>
                <a:latin typeface="+mn-lt"/>
                <a:ea typeface="+mn-ea"/>
                <a:cs typeface="+mn-cs"/>
              </a:rPr>
              <a:t>Gut–brain inflammation. (1) Stress, such as medications, neurotransmitters, enzymes, neuropeptides, intestinal flora, or immune </a:t>
            </a:r>
            <a:r>
              <a:rPr lang="en-US" sz="1200" kern="1200" dirty="0" err="1" smtClean="0">
                <a:solidFill>
                  <a:schemeClr val="tx1"/>
                </a:solidFill>
                <a:effectLst/>
                <a:latin typeface="+mn-lt"/>
                <a:ea typeface="+mn-ea"/>
                <a:cs typeface="+mn-cs"/>
              </a:rPr>
              <a:t>dysregulation</a:t>
            </a:r>
            <a:r>
              <a:rPr lang="en-US" sz="1200" kern="1200" dirty="0" smtClean="0">
                <a:solidFill>
                  <a:schemeClr val="tx1"/>
                </a:solidFill>
                <a:effectLst/>
                <a:latin typeface="+mn-lt"/>
                <a:ea typeface="+mn-ea"/>
                <a:cs typeface="+mn-cs"/>
              </a:rPr>
              <a:t> generates </a:t>
            </a:r>
            <a:r>
              <a:rPr lang="en-US" sz="1200" kern="1200" dirty="0" err="1" smtClean="0">
                <a:solidFill>
                  <a:schemeClr val="tx1"/>
                </a:solidFill>
                <a:effectLst/>
                <a:latin typeface="+mn-lt"/>
                <a:ea typeface="+mn-ea"/>
                <a:cs typeface="+mn-cs"/>
              </a:rPr>
              <a:t>immunomodulatory</a:t>
            </a:r>
            <a:r>
              <a:rPr lang="en-US" sz="1200" kern="1200" dirty="0" smtClean="0">
                <a:solidFill>
                  <a:schemeClr val="tx1"/>
                </a:solidFill>
                <a:effectLst/>
                <a:latin typeface="+mn-lt"/>
                <a:ea typeface="+mn-ea"/>
                <a:cs typeface="+mn-cs"/>
              </a:rPr>
              <a:t> and inflammatory fragments of dietary proteins. (2) These fragments can diffuse into endothelial cells lining the GI tract. (3) IL-1, which is one of the product of fragment of dietary proteins bind to IL-1 receptor on the lateral border of adjacent epithelial cell. (4) This IL-1/IL-1 receptor complex phosphorylates NF-</a:t>
            </a:r>
            <a:r>
              <a:rPr lang="en-US" sz="1200" kern="1200" dirty="0" err="1" smtClean="0">
                <a:solidFill>
                  <a:schemeClr val="tx1"/>
                </a:solidFill>
                <a:effectLst/>
                <a:latin typeface="+mn-lt"/>
                <a:ea typeface="+mn-ea"/>
                <a:cs typeface="+mn-cs"/>
              </a:rPr>
              <a:t>kB</a:t>
            </a:r>
            <a:r>
              <a:rPr lang="en-US" sz="1200" kern="1200" dirty="0" smtClean="0">
                <a:solidFill>
                  <a:schemeClr val="tx1"/>
                </a:solidFill>
                <a:effectLst/>
                <a:latin typeface="+mn-lt"/>
                <a:ea typeface="+mn-ea"/>
                <a:cs typeface="+mn-cs"/>
              </a:rPr>
              <a:t>. (5) Activated NF-</a:t>
            </a:r>
            <a:r>
              <a:rPr lang="en-US" sz="1200" kern="1200" dirty="0" err="1" smtClean="0">
                <a:solidFill>
                  <a:schemeClr val="tx1"/>
                </a:solidFill>
                <a:effectLst/>
                <a:latin typeface="+mn-lt"/>
                <a:ea typeface="+mn-ea"/>
                <a:cs typeface="+mn-cs"/>
              </a:rPr>
              <a:t>kB</a:t>
            </a:r>
            <a:r>
              <a:rPr lang="en-US" sz="1200" kern="1200" dirty="0" smtClean="0">
                <a:solidFill>
                  <a:schemeClr val="tx1"/>
                </a:solidFill>
                <a:effectLst/>
                <a:latin typeface="+mn-lt"/>
                <a:ea typeface="+mn-ea"/>
                <a:cs typeface="+mn-cs"/>
              </a:rPr>
              <a:t> further binds to DNA sequence in nucleus of endothelial cell, inducing transcription of MLCK (myosin-light chain kinase) mRNA. (6) MLCK mRNA travels to cytosol and is translated into MLCK proteins. (7) MLCK proteins bind to and open up the tight junction, where dietary fragment proteins are released into </a:t>
            </a:r>
            <a:r>
              <a:rPr lang="en-US" sz="1200" kern="1200" dirty="0" err="1" smtClean="0">
                <a:solidFill>
                  <a:schemeClr val="tx1"/>
                </a:solidFill>
                <a:effectLst/>
                <a:latin typeface="+mn-lt"/>
                <a:ea typeface="+mn-ea"/>
                <a:cs typeface="+mn-cs"/>
              </a:rPr>
              <a:t>paracellular</a:t>
            </a:r>
            <a:r>
              <a:rPr lang="en-US" sz="1200" kern="1200" dirty="0" smtClean="0">
                <a:solidFill>
                  <a:schemeClr val="tx1"/>
                </a:solidFill>
                <a:effectLst/>
                <a:latin typeface="+mn-lt"/>
                <a:ea typeface="+mn-ea"/>
                <a:cs typeface="+mn-cs"/>
              </a:rPr>
              <a:t> space. (8) These particles are further released into reticular tissue. (9) APC recognizes this dietary fragment and presents to T cells. (10) T cells generate killer T cell attacking epithelial cells that contain these inflammatory dietary fragments. (11) B cells are activated by T cells presenting the dietary fragment. In response, B cells generate antibodies against tight junction proteins,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IgM</a:t>
            </a:r>
            <a:r>
              <a:rPr lang="en-US" sz="1200" kern="1200" dirty="0" smtClean="0">
                <a:solidFill>
                  <a:schemeClr val="tx1"/>
                </a:solidFill>
                <a:effectLst/>
                <a:latin typeface="+mn-lt"/>
                <a:ea typeface="+mn-ea"/>
                <a:cs typeface="+mn-cs"/>
              </a:rPr>
              <a:t> antibodies against diet peptides. This leads to cross-reaction in various tissues and induction of autoimmune disorders in different organs. In addition, antigen-presenting cells (APC) such as dendritic cells (DCs) can produce </a:t>
            </a:r>
            <a:r>
              <a:rPr lang="en-US" sz="1200" kern="1200" dirty="0" err="1" smtClean="0">
                <a:solidFill>
                  <a:schemeClr val="tx1"/>
                </a:solidFill>
                <a:effectLst/>
                <a:latin typeface="+mn-lt"/>
                <a:ea typeface="+mn-ea"/>
                <a:cs typeface="+mn-cs"/>
              </a:rPr>
              <a:t>proinflammatory</a:t>
            </a:r>
            <a:r>
              <a:rPr lang="en-US" sz="1200" kern="1200" dirty="0" smtClean="0">
                <a:solidFill>
                  <a:schemeClr val="tx1"/>
                </a:solidFill>
                <a:effectLst/>
                <a:latin typeface="+mn-lt"/>
                <a:ea typeface="+mn-ea"/>
                <a:cs typeface="+mn-cs"/>
              </a:rPr>
              <a:t> cytokines that educate naive CD4+ T cells into inflammatory T cells that can help B cell maturation to produce antibodies.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46</a:t>
            </a:fld>
            <a:endParaRPr lang="en-US"/>
          </a:p>
        </p:txBody>
      </p:sp>
    </p:spTree>
    <p:extLst>
      <p:ext uri="{BB962C8B-B14F-4D97-AF65-F5344CB8AC3E}">
        <p14:creationId xmlns:p14="http://schemas.microsoft.com/office/powerpoint/2010/main" val="31378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47</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AAAMAZING\ </a:t>
            </a:r>
            <a:r>
              <a:rPr lang="en-US" sz="1200" kern="1200" dirty="0" err="1" smtClean="0">
                <a:solidFill>
                  <a:schemeClr val="tx1"/>
                </a:solidFill>
                <a:latin typeface="+mn-lt"/>
                <a:ea typeface="+mn-ea"/>
                <a:cs typeface="+mn-cs"/>
              </a:rPr>
              <a:t>Rahman</a:t>
            </a:r>
            <a:r>
              <a:rPr lang="en-US" sz="1200" kern="1200" dirty="0" smtClean="0">
                <a:solidFill>
                  <a:schemeClr val="tx1"/>
                </a:solidFill>
                <a:latin typeface="+mn-lt"/>
                <a:ea typeface="+mn-ea"/>
                <a:cs typeface="+mn-cs"/>
              </a:rPr>
              <a:t>\ 2009\ DBH\ hydroxylation\ </a:t>
            </a:r>
            <a:r>
              <a:rPr lang="en-US" sz="1200" kern="1200" dirty="0" err="1" smtClean="0">
                <a:solidFill>
                  <a:schemeClr val="tx1"/>
                </a:solidFill>
                <a:latin typeface="+mn-lt"/>
                <a:ea typeface="+mn-ea"/>
                <a:cs typeface="+mn-cs"/>
              </a:rPr>
              <a:t>Cofactors.pdf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48</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cyanobacteria_BMAA_article.pdf</a:t>
            </a:r>
            <a:endParaRPr lang="en-US" dirty="0" smtClean="0"/>
          </a:p>
          <a:p>
            <a:r>
              <a:rPr lang="en-US" dirty="0" smtClean="0"/>
              <a:t>Slotbloom_1999_conserved_serine_glutamate_transporter.pdf</a:t>
            </a:r>
          </a:p>
          <a:p>
            <a:r>
              <a:rPr lang="en-US" dirty="0" err="1" smtClean="0"/>
              <a:t>Dunlop.pdf</a:t>
            </a:r>
            <a:endParaRPr lang="en-US" dirty="0" smtClean="0"/>
          </a:p>
          <a:p>
            <a:r>
              <a:rPr lang="en-US" dirty="0" smtClean="0"/>
              <a:t>ALS_glutamate_transporter_link_2009.pdf</a:t>
            </a:r>
          </a:p>
          <a:p>
            <a:endParaRPr lang="fi-FI" dirty="0" smtClean="0"/>
          </a:p>
          <a:p>
            <a:r>
              <a:rPr lang="fi-FI" dirty="0" smtClean="0"/>
              <a:t>Guam/</a:t>
            </a:r>
          </a:p>
          <a:p>
            <a:r>
              <a:rPr lang="fi-FI" dirty="0" smtClean="0"/>
              <a:t>*ALS_glutamate_transporter_link_2009.pdf</a:t>
            </a:r>
          </a:p>
          <a:p>
            <a:r>
              <a:rPr lang="fi-FI" dirty="0" smtClean="0"/>
              <a:t>ChrisShawChapter7GuamFantastic.docx</a:t>
            </a:r>
          </a:p>
          <a:p>
            <a:r>
              <a:rPr lang="fi-FI" dirty="0" err="1" smtClean="0"/>
              <a:t>Dunlop.pdf</a:t>
            </a:r>
            <a:endParaRPr lang="fi-FI" dirty="0" smtClean="0"/>
          </a:p>
          <a:p>
            <a:r>
              <a:rPr lang="fi-FI" dirty="0" smtClean="0"/>
              <a:t>**Slotbloom_1999_conserved_serine_glutamate_transporter.pdf</a:t>
            </a:r>
          </a:p>
          <a:p>
            <a:endParaRPr lang="en-US" dirty="0"/>
          </a:p>
        </p:txBody>
      </p:sp>
      <p:sp>
        <p:nvSpPr>
          <p:cNvPr id="4" name="Slide Number Placeholder 3"/>
          <p:cNvSpPr>
            <a:spLocks noGrp="1"/>
          </p:cNvSpPr>
          <p:nvPr>
            <p:ph type="sldNum" sz="quarter" idx="10"/>
          </p:nvPr>
        </p:nvSpPr>
        <p:spPr/>
        <p:txBody>
          <a:bodyPr/>
          <a:lstStyle/>
          <a:p>
            <a:fld id="{FACDEB22-E773-5B46-8A0F-EA80E4F178C3}" type="slidenum">
              <a:rPr lang="en-US" smtClean="0"/>
              <a:t>58</a:t>
            </a:fld>
            <a:endParaRPr lang="en-US"/>
          </a:p>
        </p:txBody>
      </p:sp>
    </p:spTree>
    <p:extLst>
      <p:ext uri="{BB962C8B-B14F-4D97-AF65-F5344CB8AC3E}">
        <p14:creationId xmlns:p14="http://schemas.microsoft.com/office/powerpoint/2010/main" val="762877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misincorporation_of_proline_analogue_MS.pdf</a:t>
            </a:r>
            <a:endParaRPr lang="en-US" dirty="0"/>
          </a:p>
        </p:txBody>
      </p:sp>
      <p:sp>
        <p:nvSpPr>
          <p:cNvPr id="4" name="Slide Number Placeholder 3"/>
          <p:cNvSpPr>
            <a:spLocks noGrp="1"/>
          </p:cNvSpPr>
          <p:nvPr>
            <p:ph type="sldNum" sz="quarter" idx="10"/>
          </p:nvPr>
        </p:nvSpPr>
        <p:spPr/>
        <p:txBody>
          <a:bodyPr/>
          <a:lstStyle/>
          <a:p>
            <a:fld id="{4D502622-A9D1-1541-9C00-F740B52472FB}" type="slidenum">
              <a:rPr lang="en-US" smtClean="0"/>
              <a:t>59</a:t>
            </a:fld>
            <a:endParaRPr lang="en-US"/>
          </a:p>
        </p:txBody>
      </p:sp>
    </p:spTree>
    <p:extLst>
      <p:ext uri="{BB962C8B-B14F-4D97-AF65-F5344CB8AC3E}">
        <p14:creationId xmlns:p14="http://schemas.microsoft.com/office/powerpoint/2010/main" val="3289994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CYPs_contain_highly_conserved_glycines_2014.pdf</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63</a:t>
            </a:fld>
            <a:endParaRPr lang="en-US"/>
          </a:p>
        </p:txBody>
      </p:sp>
    </p:spTree>
    <p:extLst>
      <p:ext uri="{BB962C8B-B14F-4D97-AF65-F5344CB8AC3E}">
        <p14:creationId xmlns:p14="http://schemas.microsoft.com/office/powerpoint/2010/main" val="281843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CYPs_contain_highly_conserved_glycines_2014.pdf</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64</a:t>
            </a:fld>
            <a:endParaRPr lang="en-US"/>
          </a:p>
        </p:txBody>
      </p:sp>
    </p:spTree>
    <p:extLst>
      <p:ext uri="{BB962C8B-B14F-4D97-AF65-F5344CB8AC3E}">
        <p14:creationId xmlns:p14="http://schemas.microsoft.com/office/powerpoint/2010/main" val="2818432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GxxGxxK_motif_sulfotransferases_1995.pdf</a:t>
            </a:r>
          </a:p>
          <a:p>
            <a:endParaRPr lang="en-US" dirty="0"/>
          </a:p>
        </p:txBody>
      </p:sp>
      <p:sp>
        <p:nvSpPr>
          <p:cNvPr id="4" name="Slide Number Placeholder 3"/>
          <p:cNvSpPr>
            <a:spLocks noGrp="1"/>
          </p:cNvSpPr>
          <p:nvPr>
            <p:ph type="sldNum" sz="quarter" idx="10"/>
          </p:nvPr>
        </p:nvSpPr>
        <p:spPr/>
        <p:txBody>
          <a:bodyPr/>
          <a:lstStyle/>
          <a:p>
            <a:fld id="{B594F0E1-CACF-2F44-AB18-F14C3E1C3B32}" type="slidenum">
              <a:rPr lang="en-US" smtClean="0"/>
              <a:t>66</a:t>
            </a:fld>
            <a:endParaRPr lang="en-US"/>
          </a:p>
        </p:txBody>
      </p:sp>
    </p:spTree>
    <p:extLst>
      <p:ext uri="{BB962C8B-B14F-4D97-AF65-F5344CB8AC3E}">
        <p14:creationId xmlns:p14="http://schemas.microsoft.com/office/powerpoint/2010/main" val="114715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./fowlicidin_cathelicidin_antimicrobial_peptide_chicken_glycine_dependency.pdf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6. Alignment of representative linear a-helical antimicrobial peptides demonstrating the conservation of a kink induced by glycine near the center. Putatively mature fowlicidin-1 sequence is aligned with representative </a:t>
            </a:r>
            <a:r>
              <a:rPr lang="en-US" sz="1200" kern="1200" dirty="0" err="1" smtClean="0">
                <a:solidFill>
                  <a:schemeClr val="tx1"/>
                </a:solidFill>
                <a:effectLst/>
                <a:latin typeface="+mn-lt"/>
                <a:ea typeface="+mn-ea"/>
                <a:cs typeface="+mn-cs"/>
              </a:rPr>
              <a:t>cathelicidins</a:t>
            </a:r>
            <a:r>
              <a:rPr lang="en-US" sz="1200" kern="1200" dirty="0" smtClean="0">
                <a:solidFill>
                  <a:schemeClr val="tx1"/>
                </a:solidFill>
                <a:effectLst/>
                <a:latin typeface="+mn-lt"/>
                <a:ea typeface="+mn-ea"/>
                <a:cs typeface="+mn-cs"/>
              </a:rPr>
              <a:t> (mouse CRAMP, rabbit CAP18, bovine BMAP34 and BMAP28, sheep SMAP34 and SMAP29, and porcine PMAP37) as well as three insect peptides (fruit fly </a:t>
            </a:r>
            <a:r>
              <a:rPr lang="en-US" sz="1200" kern="1200" dirty="0" err="1" smtClean="0">
                <a:solidFill>
                  <a:schemeClr val="tx1"/>
                </a:solidFill>
                <a:effectLst/>
                <a:latin typeface="+mn-lt"/>
                <a:ea typeface="+mn-ea"/>
                <a:cs typeface="+mn-cs"/>
              </a:rPr>
              <a:t>cecropin</a:t>
            </a:r>
            <a:r>
              <a:rPr lang="en-US" sz="1200" kern="1200" dirty="0" smtClean="0">
                <a:solidFill>
                  <a:schemeClr val="tx1"/>
                </a:solidFill>
                <a:effectLst/>
                <a:latin typeface="+mn-lt"/>
                <a:ea typeface="+mn-ea"/>
                <a:cs typeface="+mn-cs"/>
              </a:rPr>
              <a:t> A1, a </a:t>
            </a:r>
            <a:r>
              <a:rPr lang="en-US" sz="1200" kern="1200" dirty="0" err="1" smtClean="0">
                <a:solidFill>
                  <a:schemeClr val="tx1"/>
                </a:solidFill>
                <a:effectLst/>
                <a:latin typeface="+mn-lt"/>
                <a:ea typeface="+mn-ea"/>
                <a:cs typeface="+mn-cs"/>
              </a:rPr>
              <a:t>puta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porcine </a:t>
            </a:r>
            <a:r>
              <a:rPr lang="en-US" sz="1200" kern="1200" dirty="0" err="1" smtClean="0">
                <a:solidFill>
                  <a:schemeClr val="tx1"/>
                </a:solidFill>
                <a:effectLst/>
                <a:latin typeface="+mn-lt"/>
                <a:ea typeface="+mn-ea"/>
                <a:cs typeface="+mn-cs"/>
              </a:rPr>
              <a:t>cecropin</a:t>
            </a:r>
            <a:r>
              <a:rPr lang="en-US" sz="1200" kern="1200" dirty="0" smtClean="0">
                <a:solidFill>
                  <a:schemeClr val="tx1"/>
                </a:solidFill>
                <a:effectLst/>
                <a:latin typeface="+mn-lt"/>
                <a:ea typeface="+mn-ea"/>
                <a:cs typeface="+mn-cs"/>
              </a:rPr>
              <a:t> P1, and honey bee </a:t>
            </a:r>
            <a:r>
              <a:rPr lang="en-US" sz="1200" kern="1200" dirty="0" err="1" smtClean="0">
                <a:solidFill>
                  <a:schemeClr val="tx1"/>
                </a:solidFill>
                <a:effectLst/>
                <a:latin typeface="+mn-lt"/>
                <a:ea typeface="+mn-ea"/>
                <a:cs typeface="+mn-cs"/>
              </a:rPr>
              <a:t>melittin</a:t>
            </a:r>
            <a:r>
              <a:rPr lang="en-US" sz="1200" kern="1200" dirty="0" smtClean="0">
                <a:solidFill>
                  <a:schemeClr val="tx1"/>
                </a:solidFill>
                <a:effectLst/>
                <a:latin typeface="+mn-lt"/>
                <a:ea typeface="+mn-ea"/>
                <a:cs typeface="+mn-cs"/>
              </a:rPr>
              <a:t>). Dashes are inserted to optimize the alignment, and conserved residues are shaded. Note that each peptide aligned has an a-helix N-terminal to the conserved glycine (boxed) near the center, followed by either a helical or an unstructured tail. The only exception is CRAMP, which has a kink at Gly11 instead of Gly18 [22].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67</a:t>
            </a:fld>
            <a:endParaRPr lang="en-US"/>
          </a:p>
        </p:txBody>
      </p:sp>
    </p:spTree>
    <p:extLst>
      <p:ext uri="{BB962C8B-B14F-4D97-AF65-F5344CB8AC3E}">
        <p14:creationId xmlns:p14="http://schemas.microsoft.com/office/powerpoint/2010/main" val="2823236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Book/autism/Vojdani_infections_dietary_peptides_autism_2003.text</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 </a:t>
            </a:r>
            <a:r>
              <a:rPr lang="en-US" sz="1200" kern="1200" dirty="0" smtClean="0">
                <a:solidFill>
                  <a:schemeClr val="tx1"/>
                </a:solidFill>
                <a:effectLst/>
                <a:latin typeface="+mn-lt"/>
                <a:ea typeface="+mn-ea"/>
                <a:cs typeface="+mn-cs"/>
              </a:rPr>
              <a:t>Similarity between human AQP4 and different plant AQP4s. </a:t>
            </a:r>
            <a:endParaRPr lang="en-US" dirty="0" smtClean="0">
              <a:effectLst/>
            </a:endParaRPr>
          </a:p>
          <a:p>
            <a:r>
              <a:rPr lang="en-US" sz="1200" kern="1200" dirty="0" err="1" smtClean="0">
                <a:solidFill>
                  <a:schemeClr val="tx1"/>
                </a:solidFill>
                <a:effectLst/>
                <a:latin typeface="+mn-lt"/>
                <a:ea typeface="+mn-ea"/>
                <a:cs typeface="+mn-cs"/>
              </a:rPr>
              <a:t>Neuromyelitis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optica</a:t>
            </a:r>
            <a:r>
              <a:rPr lang="en-US" sz="1200" kern="1200" dirty="0" smtClean="0">
                <a:solidFill>
                  <a:schemeClr val="tx1"/>
                </a:solidFill>
                <a:effectLst/>
                <a:latin typeface="+mn-lt"/>
                <a:ea typeface="+mn-ea"/>
                <a:cs typeface="+mn-cs"/>
              </a:rPr>
              <a:t> (NMO) is a severe </a:t>
            </a:r>
            <a:r>
              <a:rPr lang="en-US" sz="1200" kern="1200" dirty="0" err="1" smtClean="0">
                <a:solidFill>
                  <a:schemeClr val="tx1"/>
                </a:solidFill>
                <a:effectLst/>
                <a:latin typeface="+mn-lt"/>
                <a:ea typeface="+mn-ea"/>
                <a:cs typeface="+mn-cs"/>
              </a:rPr>
              <a:t>neuroautoimmune</a:t>
            </a:r>
            <a:r>
              <a:rPr lang="en-US" sz="1200" kern="1200" dirty="0" smtClean="0">
                <a:solidFill>
                  <a:schemeClr val="tx1"/>
                </a:solidFill>
                <a:effectLst/>
                <a:latin typeface="+mn-lt"/>
                <a:ea typeface="+mn-ea"/>
                <a:cs typeface="+mn-cs"/>
              </a:rPr>
              <a:t> disorder associated with antibodies to AQP4 that a </a:t>
            </a:r>
            <a:r>
              <a:rPr lang="en-US" sz="1200" kern="1200" dirty="0" err="1" smtClean="0">
                <a:solidFill>
                  <a:schemeClr val="tx1"/>
                </a:solidFill>
                <a:effectLst/>
                <a:latin typeface="+mn-lt"/>
                <a:ea typeface="+mn-ea"/>
                <a:cs typeface="+mn-cs"/>
              </a:rPr>
              <a:t>ects</a:t>
            </a:r>
            <a:r>
              <a:rPr lang="en-US" sz="1200" kern="1200" dirty="0" smtClean="0">
                <a:solidFill>
                  <a:schemeClr val="tx1"/>
                </a:solidFill>
                <a:effectLst/>
                <a:latin typeface="+mn-lt"/>
                <a:ea typeface="+mn-ea"/>
                <a:cs typeface="+mn-cs"/>
              </a:rPr>
              <a:t> the gray and white matter in the brain and spinal cord, causing demyelination, axonal damage, and necrosis and resulting in sensory loss and paralysis.126 In 75% of cases, NMO is associated with IgG1 antibody development that binds selectively to AQP4, which is a water channel </a:t>
            </a:r>
            <a:endParaRPr lang="en-US" dirty="0">
              <a:effectLst/>
            </a:endParaRPr>
          </a:p>
        </p:txBody>
      </p:sp>
      <p:sp>
        <p:nvSpPr>
          <p:cNvPr id="4" name="Slide Number Placeholder 3"/>
          <p:cNvSpPr>
            <a:spLocks noGrp="1"/>
          </p:cNvSpPr>
          <p:nvPr>
            <p:ph type="sldNum" sz="quarter" idx="10"/>
          </p:nvPr>
        </p:nvSpPr>
        <p:spPr/>
        <p:txBody>
          <a:bodyPr/>
          <a:lstStyle/>
          <a:p>
            <a:fld id="{1922E81D-E8DE-604F-86FA-7BBD87BA9A9B}" type="slidenum">
              <a:rPr lang="en-US" smtClean="0"/>
              <a:t>68</a:t>
            </a:fld>
            <a:endParaRPr lang="en-US"/>
          </a:p>
        </p:txBody>
      </p:sp>
    </p:spTree>
    <p:extLst>
      <p:ext uri="{BB962C8B-B14F-4D97-AF65-F5344CB8AC3E}">
        <p14:creationId xmlns:p14="http://schemas.microsoft.com/office/powerpoint/2010/main" val="17173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glyphosate_residues_in_honey_corn_soy_sauce_2014.pdf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Ten out of twenty eight (36%) soy sauce samples contained glyphosate at a concentration above the method LOQ (75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/mL) with a range between 88-564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and a mean of 242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12</a:t>
            </a:fld>
            <a:endParaRPr lang="en-US"/>
          </a:p>
        </p:txBody>
      </p:sp>
    </p:spTree>
    <p:extLst>
      <p:ext uri="{BB962C8B-B14F-4D97-AF65-F5344CB8AC3E}">
        <p14:creationId xmlns:p14="http://schemas.microsoft.com/office/powerpoint/2010/main" val="378898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7. </a:t>
            </a:r>
            <a:r>
              <a:rPr lang="en-US" sz="1200" kern="1200" dirty="0" smtClean="0">
                <a:solidFill>
                  <a:schemeClr val="tx1"/>
                </a:solidFill>
                <a:effectLst/>
                <a:latin typeface="+mn-lt"/>
                <a:ea typeface="+mn-ea"/>
                <a:cs typeface="+mn-cs"/>
              </a:rPr>
              <a:t>Similarity between human AQP4 and di </a:t>
            </a:r>
            <a:r>
              <a:rPr lang="en-US" sz="1200" kern="1200" dirty="0" err="1" smtClean="0">
                <a:solidFill>
                  <a:schemeClr val="tx1"/>
                </a:solidFill>
                <a:effectLst/>
                <a:latin typeface="+mn-lt"/>
                <a:ea typeface="+mn-ea"/>
                <a:cs typeface="+mn-cs"/>
              </a:rPr>
              <a:t>erent</a:t>
            </a:r>
            <a:r>
              <a:rPr lang="en-US" sz="1200" kern="1200" dirty="0" smtClean="0">
                <a:solidFill>
                  <a:schemeClr val="tx1"/>
                </a:solidFill>
                <a:effectLst/>
                <a:latin typeface="+mn-lt"/>
                <a:ea typeface="+mn-ea"/>
                <a:cs typeface="+mn-cs"/>
              </a:rPr>
              <a:t> plant AQP4s. </a:t>
            </a:r>
            <a:endParaRPr lang="en-US" dirty="0" smtClean="0">
              <a:effectLst/>
            </a:endParaRPr>
          </a:p>
          <a:p>
            <a:r>
              <a:rPr lang="en-US" sz="1200" kern="1200" dirty="0" err="1" smtClean="0">
                <a:solidFill>
                  <a:schemeClr val="tx1"/>
                </a:solidFill>
                <a:effectLst/>
                <a:latin typeface="+mn-lt"/>
                <a:ea typeface="+mn-ea"/>
                <a:cs typeface="+mn-cs"/>
              </a:rPr>
              <a:t>Neuromyelitis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optica</a:t>
            </a:r>
            <a:r>
              <a:rPr lang="en-US" sz="1200" kern="1200" dirty="0" smtClean="0">
                <a:solidFill>
                  <a:schemeClr val="tx1"/>
                </a:solidFill>
                <a:effectLst/>
                <a:latin typeface="+mn-lt"/>
                <a:ea typeface="+mn-ea"/>
                <a:cs typeface="+mn-cs"/>
              </a:rPr>
              <a:t> (NMO) is a severe </a:t>
            </a:r>
            <a:r>
              <a:rPr lang="en-US" sz="1200" kern="1200" dirty="0" err="1" smtClean="0">
                <a:solidFill>
                  <a:schemeClr val="tx1"/>
                </a:solidFill>
                <a:effectLst/>
                <a:latin typeface="+mn-lt"/>
                <a:ea typeface="+mn-ea"/>
                <a:cs typeface="+mn-cs"/>
              </a:rPr>
              <a:t>neuroautoimmune</a:t>
            </a:r>
            <a:r>
              <a:rPr lang="en-US" sz="1200" kern="1200" dirty="0" smtClean="0">
                <a:solidFill>
                  <a:schemeClr val="tx1"/>
                </a:solidFill>
                <a:effectLst/>
                <a:latin typeface="+mn-lt"/>
                <a:ea typeface="+mn-ea"/>
                <a:cs typeface="+mn-cs"/>
              </a:rPr>
              <a:t> disorder associated with antibodies to AQP4 that a </a:t>
            </a:r>
            <a:r>
              <a:rPr lang="en-US" sz="1200" kern="1200" dirty="0" err="1" smtClean="0">
                <a:solidFill>
                  <a:schemeClr val="tx1"/>
                </a:solidFill>
                <a:effectLst/>
                <a:latin typeface="+mn-lt"/>
                <a:ea typeface="+mn-ea"/>
                <a:cs typeface="+mn-cs"/>
              </a:rPr>
              <a:t>ects</a:t>
            </a:r>
            <a:r>
              <a:rPr lang="en-US" sz="1200" kern="1200" dirty="0" smtClean="0">
                <a:solidFill>
                  <a:schemeClr val="tx1"/>
                </a:solidFill>
                <a:effectLst/>
                <a:latin typeface="+mn-lt"/>
                <a:ea typeface="+mn-ea"/>
                <a:cs typeface="+mn-cs"/>
              </a:rPr>
              <a:t> the gray and white matter in the brain and spinal cord, causing demyelination, axonal damage, and necrosis and resulting in sensory loss and paralysis.126 In 75% of cases, NMO is associated with IgG1 antibody development that binds selectively to AQP4, which is a water channel </a:t>
            </a:r>
            <a:endParaRPr lang="en-US" dirty="0">
              <a:effectLst/>
            </a:endParaRPr>
          </a:p>
        </p:txBody>
      </p:sp>
      <p:sp>
        <p:nvSpPr>
          <p:cNvPr id="4" name="Slide Number Placeholder 3"/>
          <p:cNvSpPr>
            <a:spLocks noGrp="1"/>
          </p:cNvSpPr>
          <p:nvPr>
            <p:ph type="sldNum" sz="quarter" idx="10"/>
          </p:nvPr>
        </p:nvSpPr>
        <p:spPr/>
        <p:txBody>
          <a:bodyPr/>
          <a:lstStyle/>
          <a:p>
            <a:fld id="{1922E81D-E8DE-604F-86FA-7BBD87BA9A9B}" type="slidenum">
              <a:rPr lang="en-US" smtClean="0"/>
              <a:t>69</a:t>
            </a:fld>
            <a:endParaRPr lang="en-US"/>
          </a:p>
        </p:txBody>
      </p:sp>
    </p:spTree>
    <p:extLst>
      <p:ext uri="{BB962C8B-B14F-4D97-AF65-F5344CB8AC3E}">
        <p14:creationId xmlns:p14="http://schemas.microsoft.com/office/powerpoint/2010/main" val="171738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www.ncbi.nlm.nih.gov</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pmc</a:t>
            </a:r>
            <a:r>
              <a:rPr lang="en-US" sz="1200" kern="1200" dirty="0" smtClean="0">
                <a:solidFill>
                  <a:schemeClr val="tx1"/>
                </a:solidFill>
                <a:latin typeface="+mn-lt"/>
                <a:ea typeface="+mn-ea"/>
                <a:cs typeface="+mn-cs"/>
              </a:rPr>
              <a:t>/articles/PMC2635369/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four_novel_mutations_lactase_2009.pdf</a:t>
            </a:r>
          </a:p>
          <a:p>
            <a:r>
              <a:rPr lang="en-US" sz="1200" kern="1200" dirty="0" smtClean="0">
                <a:solidFill>
                  <a:schemeClr val="tx1"/>
                </a:solidFill>
                <a:latin typeface="+mn-lt"/>
                <a:ea typeface="+mn-ea"/>
                <a:cs typeface="+mn-cs"/>
              </a:rPr>
              <a:t>Also:</a:t>
            </a:r>
          </a:p>
          <a:p>
            <a:r>
              <a:rPr lang="en-US" sz="1200" kern="1200" dirty="0" err="1" smtClean="0">
                <a:solidFill>
                  <a:schemeClr val="tx1"/>
                </a:solidFill>
                <a:latin typeface="+mn-lt"/>
                <a:ea typeface="+mn-ea"/>
                <a:cs typeface="+mn-cs"/>
              </a:rPr>
              <a:t>lactase_mutations_glycine_residue.pdf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70</a:t>
            </a:fld>
            <a:endParaRPr lang="en-US"/>
          </a:p>
        </p:txBody>
      </p:sp>
    </p:spTree>
    <p:extLst>
      <p:ext uri="{BB962C8B-B14F-4D97-AF65-F5344CB8AC3E}">
        <p14:creationId xmlns:p14="http://schemas.microsoft.com/office/powerpoint/2010/main" val="4123703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71</a:t>
            </a:fld>
            <a:endParaRPr lang="en-US"/>
          </a:p>
        </p:txBody>
      </p:sp>
    </p:spTree>
    <p:extLst>
      <p:ext uri="{BB962C8B-B14F-4D97-AF65-F5344CB8AC3E}">
        <p14:creationId xmlns:p14="http://schemas.microsoft.com/office/powerpoint/2010/main" val="56449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Amyloid</a:t>
            </a:r>
            <a:r>
              <a:rPr lang="en-US" baseline="0" dirty="0" smtClean="0"/>
              <a:t> beta</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73</a:t>
            </a:fld>
            <a:endParaRPr lang="en-US"/>
          </a:p>
        </p:txBody>
      </p:sp>
    </p:spTree>
    <p:extLst>
      <p:ext uri="{BB962C8B-B14F-4D97-AF65-F5344CB8AC3E}">
        <p14:creationId xmlns:p14="http://schemas.microsoft.com/office/powerpoint/2010/main" val="2983344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Alzheimers</a:t>
            </a:r>
            <a:r>
              <a:rPr lang="en-US" dirty="0" smtClean="0"/>
              <a:t>\/</a:t>
            </a:r>
            <a:r>
              <a:rPr lang="en-US" dirty="0" err="1" smtClean="0"/>
              <a:t>aluminum_and_AD.text</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75</a:t>
            </a:fld>
            <a:endParaRPr lang="en-US"/>
          </a:p>
        </p:txBody>
      </p:sp>
    </p:spTree>
    <p:extLst>
      <p:ext uri="{BB962C8B-B14F-4D97-AF65-F5344CB8AC3E}">
        <p14:creationId xmlns:p14="http://schemas.microsoft.com/office/powerpoint/2010/main" val="406788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aggresomes_and_inclusion_bodies_review_2000.pdf</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77</a:t>
            </a:fld>
            <a:endParaRPr lang="en-US"/>
          </a:p>
        </p:txBody>
      </p:sp>
    </p:spTree>
    <p:extLst>
      <p:ext uri="{BB962C8B-B14F-4D97-AF65-F5344CB8AC3E}">
        <p14:creationId xmlns:p14="http://schemas.microsoft.com/office/powerpoint/2010/main" val="3503344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./transmembrane_glycine_zippers_GxxxG_motif_2005.pdf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78</a:t>
            </a:fld>
            <a:endParaRPr lang="en-US"/>
          </a:p>
        </p:txBody>
      </p:sp>
    </p:spTree>
    <p:extLst>
      <p:ext uri="{BB962C8B-B14F-4D97-AF65-F5344CB8AC3E}">
        <p14:creationId xmlns:p14="http://schemas.microsoft.com/office/powerpoint/2010/main" val="3132178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Scleroderma/</a:t>
            </a:r>
            <a:r>
              <a:rPr lang="en-US" sz="1200" kern="1200" dirty="0" smtClean="0">
                <a:solidFill>
                  <a:schemeClr val="tx1"/>
                </a:solidFill>
                <a:latin typeface="+mn-lt"/>
                <a:ea typeface="+mn-ea"/>
                <a:cs typeface="+mn-cs"/>
              </a:rPr>
              <a:t>transmembrane_glycine_zippers_GxxxG_motif_2005.pdf</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Table 1. List of single-pass TM proteins containing extended glycine zipper motifs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letters in parentheses indicate a function, where known. a, cell adhesion; o, </a:t>
            </a:r>
            <a:r>
              <a:rPr lang="en-US" sz="1200" kern="1200" dirty="0" err="1" smtClean="0">
                <a:solidFill>
                  <a:schemeClr val="tx1"/>
                </a:solidFill>
                <a:effectLst/>
                <a:latin typeface="+mn-lt"/>
                <a:ea typeface="+mn-ea"/>
                <a:cs typeface="+mn-cs"/>
              </a:rPr>
              <a:t>oligomerization</a:t>
            </a:r>
            <a:r>
              <a:rPr lang="en-US" sz="1200" kern="1200" dirty="0" smtClean="0">
                <a:solidFill>
                  <a:schemeClr val="tx1"/>
                </a:solidFill>
                <a:effectLst/>
                <a:latin typeface="+mn-lt"/>
                <a:ea typeface="+mn-ea"/>
                <a:cs typeface="+mn-cs"/>
              </a:rPr>
              <a:t>; p, pore formation; c, channel function; v, vesicle formation and </a:t>
            </a:r>
            <a:r>
              <a:rPr lang="en-US" sz="1200" kern="1200" dirty="0" err="1" smtClean="0">
                <a:solidFill>
                  <a:schemeClr val="tx1"/>
                </a:solidFill>
                <a:effectLst/>
                <a:latin typeface="+mn-lt"/>
                <a:ea typeface="+mn-ea"/>
                <a:cs typeface="+mn-cs"/>
              </a:rPr>
              <a:t>vacuolation</a:t>
            </a:r>
            <a:r>
              <a:rPr lang="en-US" sz="1200" kern="1200" dirty="0" smtClean="0">
                <a:solidFill>
                  <a:schemeClr val="tx1"/>
                </a:solidFill>
                <a:effectLst/>
                <a:latin typeface="+mn-lt"/>
                <a:ea typeface="+mn-ea"/>
                <a:cs typeface="+mn-cs"/>
              </a:rPr>
              <a:t>; f, membrane fusion. Only one representative from a protein family is listed </a:t>
            </a:r>
            <a:endParaRPr lang="en-US" dirty="0" smtClean="0"/>
          </a:p>
          <a:p>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79</a:t>
            </a:fld>
            <a:endParaRPr lang="en-US"/>
          </a:p>
        </p:txBody>
      </p:sp>
    </p:spTree>
    <p:extLst>
      <p:ext uri="{BB962C8B-B14F-4D97-AF65-F5344CB8AC3E}">
        <p14:creationId xmlns:p14="http://schemas.microsoft.com/office/powerpoint/2010/main" val="3188151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Amyloid</a:t>
            </a:r>
            <a:r>
              <a:rPr lang="en-US" baseline="0" dirty="0" smtClean="0"/>
              <a:t> beta</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80</a:t>
            </a:fld>
            <a:endParaRPr lang="en-US"/>
          </a:p>
        </p:txBody>
      </p:sp>
    </p:spTree>
    <p:extLst>
      <p:ext uri="{BB962C8B-B14F-4D97-AF65-F5344CB8AC3E}">
        <p14:creationId xmlns:p14="http://schemas.microsoft.com/office/powerpoint/2010/main" val="2983344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 million by 2020</a:t>
            </a:r>
          </a:p>
          <a:p>
            <a:r>
              <a:rPr lang="en-US" dirty="0" smtClean="0"/>
              <a:t>Chris </a:t>
            </a:r>
            <a:r>
              <a:rPr lang="en-US" dirty="0" err="1" smtClean="0"/>
              <a:t>Knobbe</a:t>
            </a:r>
            <a:endParaRPr lang="en-US" dirty="0" smtClean="0"/>
          </a:p>
          <a:p>
            <a:r>
              <a:rPr lang="en-US" dirty="0" smtClean="0"/>
              <a:t>Talk on Sunday</a:t>
            </a:r>
          </a:p>
          <a:p>
            <a:r>
              <a:rPr lang="en-US" dirty="0" smtClean="0"/>
              <a:t>Age related macular degeneration</a:t>
            </a:r>
            <a:r>
              <a:rPr lang="en-US" baseline="0" dirty="0" smtClean="0"/>
              <a:t> and processed foods</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83</a:t>
            </a:fld>
            <a:endParaRPr lang="en-US"/>
          </a:p>
        </p:txBody>
      </p:sp>
    </p:spTree>
    <p:extLst>
      <p:ext uri="{BB962C8B-B14F-4D97-AF65-F5344CB8AC3E}">
        <p14:creationId xmlns:p14="http://schemas.microsoft.com/office/powerpoint/2010/main" val="185126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14</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Scleroderma/</a:t>
            </a:r>
            <a:r>
              <a:rPr lang="en-US" dirty="0" err="1" smtClean="0"/>
              <a:t>Dementia_of_the_eye.pdf</a:t>
            </a:r>
            <a:endParaRPr lang="en-US" dirty="0" smtClean="0"/>
          </a:p>
          <a:p>
            <a:r>
              <a:rPr lang="en-US" sz="1200" kern="1200" dirty="0" smtClean="0">
                <a:solidFill>
                  <a:schemeClr val="tx1"/>
                </a:solidFill>
                <a:effectLst/>
                <a:latin typeface="+mn-lt"/>
                <a:ea typeface="+mn-ea"/>
                <a:cs typeface="+mn-cs"/>
              </a:rPr>
              <a:t>Figure 1 (a–c) Show negative stained transmission electron micrographs depicting the self-assembly of Aβ1–42 at pH 7.4, 50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(a) Shows small spherical oligomers that are visible immediately after preparation of Aβ1-42 peptide (</a:t>
            </a:r>
            <a:r>
              <a:rPr lang="en-US" sz="1200" kern="1200" dirty="0" err="1" smtClean="0">
                <a:solidFill>
                  <a:schemeClr val="tx1"/>
                </a:solidFill>
                <a:effectLst/>
                <a:latin typeface="+mn-lt"/>
                <a:ea typeface="+mn-ea"/>
                <a:cs typeface="+mn-cs"/>
              </a:rPr>
              <a:t>Soura</a:t>
            </a:r>
            <a:r>
              <a:rPr lang="en-US" sz="1200" kern="1200" dirty="0" smtClean="0">
                <a:solidFill>
                  <a:schemeClr val="tx1"/>
                </a:solidFill>
                <a:effectLst/>
                <a:latin typeface="+mn-lt"/>
                <a:ea typeface="+mn-ea"/>
                <a:cs typeface="+mn-cs"/>
              </a:rPr>
              <a:t> et al50). These assemble further by 24 h to form (b) elongated </a:t>
            </a:r>
            <a:r>
              <a:rPr lang="en-US" sz="1200" kern="1200" dirty="0" err="1" smtClean="0">
                <a:solidFill>
                  <a:schemeClr val="tx1"/>
                </a:solidFill>
                <a:effectLst/>
                <a:latin typeface="+mn-lt"/>
                <a:ea typeface="+mn-ea"/>
                <a:cs typeface="+mn-cs"/>
              </a:rPr>
              <a:t>protofibrils</a:t>
            </a:r>
            <a:r>
              <a:rPr lang="en-US" sz="1200" kern="1200" dirty="0" smtClean="0">
                <a:solidFill>
                  <a:schemeClr val="tx1"/>
                </a:solidFill>
                <a:effectLst/>
                <a:latin typeface="+mn-lt"/>
                <a:ea typeface="+mn-ea"/>
                <a:cs typeface="+mn-cs"/>
              </a:rPr>
              <a:t>, and finally (c) amyloid fibrils after 48 h incubation. d Shows a structural model of an amyloid fibril composed of cross-β structure and showing a slow twisted architecture. Generation of the model is described in Morris et al.101 </a:t>
            </a:r>
            <a:endParaRPr lang="en-US" dirty="0" smtClean="0"/>
          </a:p>
          <a:p>
            <a:r>
              <a:rPr lang="en-US" sz="1200" kern="1200" dirty="0" smtClean="0">
                <a:solidFill>
                  <a:schemeClr val="tx1"/>
                </a:solidFill>
                <a:effectLst/>
                <a:latin typeface="+mn-lt"/>
                <a:ea typeface="+mn-ea"/>
                <a:cs typeface="+mn-cs"/>
              </a:rPr>
              <a:t>1015 </a:t>
            </a:r>
            <a:endParaRPr lang="en-US" dirty="0" smtClean="0"/>
          </a:p>
          <a:p>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84</a:t>
            </a:fld>
            <a:endParaRPr lang="en-US"/>
          </a:p>
        </p:txBody>
      </p:sp>
    </p:spTree>
    <p:extLst>
      <p:ext uri="{BB962C8B-B14F-4D97-AF65-F5344CB8AC3E}">
        <p14:creationId xmlns:p14="http://schemas.microsoft.com/office/powerpoint/2010/main" val="2045566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glyphosate_exposure_rabbit_retina_2017.pdf</a:t>
            </a:r>
          </a:p>
          <a:p>
            <a:endParaRPr lang="en-US"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Potential hazards of glyphosate on rabbit retina </a:t>
            </a:r>
            <a:endParaRPr lang="en-US" dirty="0" smtClean="0"/>
          </a:p>
          <a:p>
            <a:r>
              <a:rPr lang="en-US" sz="1200" kern="1200" dirty="0" err="1" smtClean="0">
                <a:solidFill>
                  <a:schemeClr val="tx1"/>
                </a:solidFill>
                <a:effectLst/>
                <a:latin typeface="+mn-lt"/>
                <a:ea typeface="+mn-ea"/>
                <a:cs typeface="+mn-cs"/>
              </a:rPr>
              <a:t>Sahar</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Morsya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Eman</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Alyb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Ahlam</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Ibrahima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Sherif</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Mahmoudb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Gehan</a:t>
            </a:r>
            <a:r>
              <a:rPr lang="en-US" sz="1200" kern="1200" dirty="0" smtClean="0">
                <a:solidFill>
                  <a:schemeClr val="tx1"/>
                </a:solidFill>
                <a:effectLst/>
                <a:latin typeface="+mn-lt"/>
                <a:ea typeface="+mn-ea"/>
                <a:cs typeface="+mn-cs"/>
              </a:rPr>
              <a:t> M. Kamala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85</a:t>
            </a:fld>
            <a:endParaRPr lang="en-US"/>
          </a:p>
        </p:txBody>
      </p:sp>
    </p:spTree>
    <p:extLst>
      <p:ext uri="{BB962C8B-B14F-4D97-AF65-F5344CB8AC3E}">
        <p14:creationId xmlns:p14="http://schemas.microsoft.com/office/powerpoint/2010/main" val="3931248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 minutes</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89</a:t>
            </a:fld>
            <a:endParaRPr lang="en-US"/>
          </a:p>
        </p:txBody>
      </p:sp>
    </p:spTree>
    <p:extLst>
      <p:ext uri="{BB962C8B-B14F-4D97-AF65-F5344CB8AC3E}">
        <p14:creationId xmlns:p14="http://schemas.microsoft.com/office/powerpoint/2010/main" val="2354492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Feldman B, Martin EM, Simms T. An Invisible Epidemic — When your body attacks itself — Autoimmune Disease; How Reframing the Data Unveils a Public Health Crisis Bigger than Cancer and Heart Disease Combined. </a:t>
            </a:r>
            <a:r>
              <a:rPr lang="en-US" sz="1200" kern="1200" dirty="0" err="1" smtClean="0">
                <a:solidFill>
                  <a:schemeClr val="tx1"/>
                </a:solidFill>
                <a:effectLst/>
                <a:latin typeface="+mn-lt"/>
                <a:ea typeface="+mn-ea"/>
                <a:cs typeface="+mn-cs"/>
              </a:rPr>
              <a:t>www.tincture.io</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Beecham Seneff paper. Ref. 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90</a:t>
            </a:fld>
            <a:endParaRPr lang="en-US"/>
          </a:p>
        </p:txBody>
      </p:sp>
    </p:spTree>
    <p:extLst>
      <p:ext uri="{BB962C8B-B14F-4D97-AF65-F5344CB8AC3E}">
        <p14:creationId xmlns:p14="http://schemas.microsoft.com/office/powerpoint/2010/main" val="2483331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91</a:t>
            </a:fld>
            <a:endParaRPr lang="en-US"/>
          </a:p>
        </p:txBody>
      </p:sp>
    </p:spTree>
    <p:extLst>
      <p:ext uri="{BB962C8B-B14F-4D97-AF65-F5344CB8AC3E}">
        <p14:creationId xmlns:p14="http://schemas.microsoft.com/office/powerpoint/2010/main" val="186607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93</a:t>
            </a:fld>
            <a:endParaRPr lang="en-US"/>
          </a:p>
        </p:txBody>
      </p:sp>
    </p:spTree>
    <p:extLst>
      <p:ext uri="{BB962C8B-B14F-4D97-AF65-F5344CB8AC3E}">
        <p14:creationId xmlns:p14="http://schemas.microsoft.com/office/powerpoint/2010/main" val="2075333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autoimmune_disease_precedes_ALS_2013.pdf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94</a:t>
            </a:fld>
            <a:endParaRPr lang="en-US"/>
          </a:p>
        </p:txBody>
      </p:sp>
    </p:spTree>
    <p:extLst>
      <p:ext uri="{BB962C8B-B14F-4D97-AF65-F5344CB8AC3E}">
        <p14:creationId xmlns:p14="http://schemas.microsoft.com/office/powerpoint/2010/main" val="4028135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rug_side_effects_rising_2017.text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102</a:t>
            </a:fld>
            <a:endParaRPr lang="en-US"/>
          </a:p>
        </p:txBody>
      </p:sp>
    </p:spTree>
    <p:extLst>
      <p:ext uri="{BB962C8B-B14F-4D97-AF65-F5344CB8AC3E}">
        <p14:creationId xmlns:p14="http://schemas.microsoft.com/office/powerpoint/2010/main" val="3084037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105</a:t>
            </a:fld>
            <a:endParaRPr lang="en-US"/>
          </a:p>
        </p:txBody>
      </p:sp>
    </p:spTree>
    <p:extLst>
      <p:ext uri="{BB962C8B-B14F-4D97-AF65-F5344CB8AC3E}">
        <p14:creationId xmlns:p14="http://schemas.microsoft.com/office/powerpoint/2010/main" val="1807744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107</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a:t>
            </a:r>
            <a:r>
              <a:rPr lang="en-US" baseline="0" dirty="0" smtClean="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18</a:t>
            </a:fld>
            <a:endParaRPr lang="en-US"/>
          </a:p>
        </p:txBody>
      </p:sp>
    </p:spTree>
    <p:extLst>
      <p:ext uri="{BB962C8B-B14F-4D97-AF65-F5344CB8AC3E}">
        <p14:creationId xmlns:p14="http://schemas.microsoft.com/office/powerpoint/2010/main" val="2275086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108</a:t>
            </a:fld>
            <a:endParaRPr lang="en-US"/>
          </a:p>
        </p:txBody>
      </p:sp>
    </p:spTree>
    <p:extLst>
      <p:ext uri="{BB962C8B-B14F-4D97-AF65-F5344CB8AC3E}">
        <p14:creationId xmlns:p14="http://schemas.microsoft.com/office/powerpoint/2010/main" val="3656015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109</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./Factsheet-opioids-061516.pdf</a:t>
            </a:r>
          </a:p>
          <a:p>
            <a:endParaRPr lang="en-US" dirty="0"/>
          </a:p>
        </p:txBody>
      </p:sp>
      <p:sp>
        <p:nvSpPr>
          <p:cNvPr id="4" name="Slide Number Placeholder 3"/>
          <p:cNvSpPr>
            <a:spLocks noGrp="1"/>
          </p:cNvSpPr>
          <p:nvPr>
            <p:ph type="sldNum" sz="quarter" idx="10"/>
          </p:nvPr>
        </p:nvSpPr>
        <p:spPr/>
        <p:txBody>
          <a:bodyPr/>
          <a:lstStyle/>
          <a:p>
            <a:fld id="{5B875BCB-1834-5044-84C7-8E435B5DD9B3}" type="slidenum">
              <a:rPr lang="en-US" smtClean="0"/>
              <a:t>110</a:t>
            </a:fld>
            <a:endParaRPr lang="en-US"/>
          </a:p>
        </p:txBody>
      </p:sp>
    </p:spTree>
    <p:extLst>
      <p:ext uri="{BB962C8B-B14F-4D97-AF65-F5344CB8AC3E}">
        <p14:creationId xmlns:p14="http://schemas.microsoft.com/office/powerpoint/2010/main" val="1978889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morphine_increases_enkephalins_2002.pdf</a:t>
            </a:r>
          </a:p>
          <a:p>
            <a:endParaRPr lang="en-US" dirty="0" smtClean="0"/>
          </a:p>
          <a:p>
            <a:r>
              <a:rPr lang="en-US" dirty="0" smtClean="0"/>
              <a:t>WIKI</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111</a:t>
            </a:fld>
            <a:endParaRPr lang="en-US"/>
          </a:p>
        </p:txBody>
      </p:sp>
    </p:spTree>
    <p:extLst>
      <p:ext uri="{BB962C8B-B14F-4D97-AF65-F5344CB8AC3E}">
        <p14:creationId xmlns:p14="http://schemas.microsoft.com/office/powerpoint/2010/main" val="1986222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morphine_increases_enkephalins_2002.pdf</a:t>
            </a:r>
          </a:p>
          <a:p>
            <a:endParaRPr lang="en-US" dirty="0" smtClean="0"/>
          </a:p>
          <a:p>
            <a:r>
              <a:rPr lang="en-US" dirty="0" smtClean="0"/>
              <a:t>WIKI</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112</a:t>
            </a:fld>
            <a:endParaRPr lang="en-US"/>
          </a:p>
        </p:txBody>
      </p:sp>
    </p:spTree>
    <p:extLst>
      <p:ext uri="{BB962C8B-B14F-4D97-AF65-F5344CB8AC3E}">
        <p14:creationId xmlns:p14="http://schemas.microsoft.com/office/powerpoint/2010/main" val="19862227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opioid_pregnancy.text</a:t>
            </a:r>
            <a:endParaRPr lang="en-US" dirty="0" smtClean="0"/>
          </a:p>
          <a:p>
            <a:r>
              <a:rPr lang="en-US" sz="1200" kern="1200" dirty="0" smtClean="0">
                <a:solidFill>
                  <a:schemeClr val="tx1"/>
                </a:solidFill>
                <a:latin typeface="+mn-lt"/>
                <a:ea typeface="+mn-ea"/>
                <a:cs typeface="+mn-cs"/>
              </a:rPr>
              <a:t>Pediatrics_2014_opioid_pregnancy_learning_disabilities.pdf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113</a:t>
            </a:fld>
            <a:endParaRPr lang="en-US"/>
          </a:p>
        </p:txBody>
      </p:sp>
    </p:spTree>
    <p:extLst>
      <p:ext uri="{BB962C8B-B14F-4D97-AF65-F5344CB8AC3E}">
        <p14:creationId xmlns:p14="http://schemas.microsoft.com/office/powerpoint/2010/main" val="1431574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tick_induced_meat_allergy_WOW_2018.pdf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Tick_induced_meat_allergy.text</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ipeptidyl_peptidase_tick_anaphylaxis_alignments_glycines_2017.pdf</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115</a:t>
            </a:fld>
            <a:endParaRPr lang="en-US"/>
          </a:p>
        </p:txBody>
      </p:sp>
    </p:spTree>
    <p:extLst>
      <p:ext uri="{BB962C8B-B14F-4D97-AF65-F5344CB8AC3E}">
        <p14:creationId xmlns:p14="http://schemas.microsoft.com/office/powerpoint/2010/main" val="2543499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ipeptidyl_peptidase_tick_anaphylaxis_alignments_glycines_2017.pdf</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116</a:t>
            </a:fld>
            <a:endParaRPr lang="en-US"/>
          </a:p>
        </p:txBody>
      </p:sp>
    </p:spTree>
    <p:extLst>
      <p:ext uri="{BB962C8B-B14F-4D97-AF65-F5344CB8AC3E}">
        <p14:creationId xmlns:p14="http://schemas.microsoft.com/office/powerpoint/2010/main" val="355987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19</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20</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www.commonwealthfund.org</a:t>
            </a:r>
            <a:r>
              <a:rPr lang="en-US" dirty="0" smtClean="0"/>
              <a:t>/</a:t>
            </a:r>
            <a:r>
              <a:rPr lang="en-US" dirty="0" err="1" smtClean="0"/>
              <a:t>interactives</a:t>
            </a:r>
            <a:r>
              <a:rPr lang="en-US" dirty="0" smtClean="0"/>
              <a:t>-and-data/chart-cart/report/2017-mirror-mirror/mortality-amenable-to-health-care</a:t>
            </a:r>
          </a:p>
          <a:p>
            <a:endParaRPr lang="en-US" dirty="0"/>
          </a:p>
        </p:txBody>
      </p:sp>
    </p:spTree>
    <p:extLst>
      <p:ext uri="{BB962C8B-B14F-4D97-AF65-F5344CB8AC3E}">
        <p14:creationId xmlns:p14="http://schemas.microsoft.com/office/powerpoint/2010/main" val="178074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./JAMA_glyphosate_urine_US_2018.pdf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25</a:t>
            </a:fld>
            <a:endParaRPr lang="en-US"/>
          </a:p>
        </p:txBody>
      </p:sp>
    </p:spTree>
    <p:extLst>
      <p:ext uri="{BB962C8B-B14F-4D97-AF65-F5344CB8AC3E}">
        <p14:creationId xmlns:p14="http://schemas.microsoft.com/office/powerpoint/2010/main" val="241715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554BF7-E5B0-0247-A672-8B44C9552DAE}"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80820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54BF7-E5B0-0247-A672-8B44C9552DAE}"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376327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54BF7-E5B0-0247-A672-8B44C9552DAE}"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4061328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89173"/>
            <a:ext cx="8838200" cy="947956"/>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49948" y="1306135"/>
            <a:ext cx="8846134" cy="4103087"/>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157150" y="78497"/>
            <a:ext cx="1713988"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1655676" y="6368920"/>
            <a:ext cx="6768658"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60000"/>
                    <a:lumOff val="40000"/>
                  </a:schemeClr>
                </a:solidFill>
              </a:rPr>
              <a:t>E. C.</a:t>
            </a:r>
            <a:r>
              <a:rPr lang="en-US" sz="900" baseline="0" dirty="0" smtClean="0">
                <a:solidFill>
                  <a:schemeClr val="tx1">
                    <a:lumMod val="60000"/>
                    <a:lumOff val="40000"/>
                  </a:schemeClr>
                </a:solidFill>
              </a:rPr>
              <a:t> Schneider</a:t>
            </a:r>
            <a:r>
              <a:rPr lang="en-US" sz="900" dirty="0" smtClean="0">
                <a:solidFill>
                  <a:schemeClr val="tx1">
                    <a:lumMod val="60000"/>
                    <a:lumOff val="40000"/>
                  </a:schemeClr>
                </a:solidFill>
              </a:rPr>
              <a:t>, D. O. </a:t>
            </a:r>
            <a:r>
              <a:rPr lang="en-US" sz="900" dirty="0" err="1" smtClean="0">
                <a:solidFill>
                  <a:schemeClr val="tx1">
                    <a:lumMod val="60000"/>
                    <a:lumOff val="40000"/>
                  </a:schemeClr>
                </a:solidFill>
              </a:rPr>
              <a:t>Sarnak</a:t>
            </a:r>
            <a:r>
              <a:rPr lang="en-US" sz="900" dirty="0" smtClean="0">
                <a:solidFill>
                  <a:schemeClr val="tx1">
                    <a:lumMod val="60000"/>
                    <a:lumOff val="40000"/>
                  </a:schemeClr>
                </a:solidFill>
              </a:rPr>
              <a:t>, D.</a:t>
            </a:r>
            <a:r>
              <a:rPr lang="en-US" sz="900" baseline="0" dirty="0" smtClean="0">
                <a:solidFill>
                  <a:schemeClr val="tx1">
                    <a:lumMod val="60000"/>
                    <a:lumOff val="40000"/>
                  </a:schemeClr>
                </a:solidFill>
              </a:rPr>
              <a:t> Squires, </a:t>
            </a:r>
            <a:r>
              <a:rPr lang="en-US" sz="900" dirty="0" smtClean="0">
                <a:solidFill>
                  <a:schemeClr val="tx1">
                    <a:lumMod val="60000"/>
                    <a:lumOff val="40000"/>
                  </a:schemeClr>
                </a:solidFill>
              </a:rPr>
              <a:t>A. Shah, and M. M. Doty, </a:t>
            </a:r>
            <a:r>
              <a:rPr lang="en-US" sz="900" i="1" dirty="0" smtClean="0">
                <a:solidFill>
                  <a:schemeClr val="tx1">
                    <a:lumMod val="60000"/>
                    <a:lumOff val="40000"/>
                  </a:schemeClr>
                </a:solidFill>
              </a:rPr>
              <a:t>Mirror,</a:t>
            </a:r>
            <a:r>
              <a:rPr lang="en-US" sz="900" i="1" baseline="0" dirty="0" smtClean="0">
                <a:solidFill>
                  <a:schemeClr val="tx1">
                    <a:lumMod val="60000"/>
                    <a:lumOff val="40000"/>
                  </a:schemeClr>
                </a:solidFill>
              </a:rPr>
              <a:t> Mirror: How the U.S. Health Care System Compares Internationally at a Time of Radical Change,</a:t>
            </a:r>
            <a:r>
              <a:rPr lang="en-US" sz="900" i="1" dirty="0" smtClean="0">
                <a:solidFill>
                  <a:schemeClr val="tx1">
                    <a:lumMod val="60000"/>
                    <a:lumOff val="40000"/>
                  </a:schemeClr>
                </a:solidFill>
              </a:rPr>
              <a:t> </a:t>
            </a:r>
            <a:r>
              <a:rPr lang="en-US" sz="900" dirty="0" smtClean="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6" y="6345324"/>
            <a:ext cx="1476164" cy="468052"/>
          </a:xfrm>
          <a:prstGeom prst="rect">
            <a:avLst/>
          </a:prstGeom>
        </p:spPr>
      </p:pic>
      <p:cxnSp>
        <p:nvCxnSpPr>
          <p:cNvPr id="9" name="Straight Connector 8"/>
          <p:cNvCxnSpPr>
            <a:cxnSpLocks/>
          </p:cNvCxnSpPr>
          <p:nvPr userDrawn="1"/>
        </p:nvCxnSpPr>
        <p:spPr>
          <a:xfrm flipH="1">
            <a:off x="71500" y="630932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45182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54BF7-E5B0-0247-A672-8B44C9552DAE}"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78985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554BF7-E5B0-0247-A672-8B44C9552DAE}" type="datetimeFigureOut">
              <a:rPr lang="en-US" smtClean="0"/>
              <a:t>11/18/18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2511985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554BF7-E5B0-0247-A672-8B44C9552DAE}"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200677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554BF7-E5B0-0247-A672-8B44C9552DAE}" type="datetimeFigureOut">
              <a:rPr lang="en-US" smtClean="0"/>
              <a:t>11/18/18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113477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554BF7-E5B0-0247-A672-8B44C9552DAE}" type="datetimeFigureOut">
              <a:rPr lang="en-US" smtClean="0"/>
              <a:t>11/18/18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278180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54BF7-E5B0-0247-A672-8B44C9552DAE}" type="datetimeFigureOut">
              <a:rPr lang="en-US" smtClean="0"/>
              <a:t>11/18/18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400535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54BF7-E5B0-0247-A672-8B44C9552DAE}"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2322212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54BF7-E5B0-0247-A672-8B44C9552DAE}" type="datetimeFigureOut">
              <a:rPr lang="en-US" smtClean="0"/>
              <a:t>11/18/18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8D9E2-478B-9E4D-8D9A-B7F2C5444BFF}" type="slidenum">
              <a:rPr lang="en-US" smtClean="0"/>
              <a:t>‹#›</a:t>
            </a:fld>
            <a:endParaRPr lang="en-US"/>
          </a:p>
        </p:txBody>
      </p:sp>
    </p:spTree>
    <p:extLst>
      <p:ext uri="{BB962C8B-B14F-4D97-AF65-F5344CB8AC3E}">
        <p14:creationId xmlns:p14="http://schemas.microsoft.com/office/powerpoint/2010/main" val="6598346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4BF7-E5B0-0247-A672-8B44C9552DAE}" type="datetimeFigureOut">
              <a:rPr lang="en-US" smtClean="0"/>
              <a:t>11/18/18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8D9E2-478B-9E4D-8D9A-B7F2C5444BFF}" type="slidenum">
              <a:rPr lang="en-US" smtClean="0"/>
              <a:t>‹#›</a:t>
            </a:fld>
            <a:endParaRPr lang="en-US"/>
          </a:p>
        </p:txBody>
      </p:sp>
    </p:spTree>
    <p:extLst>
      <p:ext uri="{BB962C8B-B14F-4D97-AF65-F5344CB8AC3E}">
        <p14:creationId xmlns:p14="http://schemas.microsoft.com/office/powerpoint/2010/main" val="248239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101.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0.jpg"/></Relationships>
</file>

<file path=ppt/slides/_rels/slide106.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jpg"/><Relationship Id="rId6" Type="http://schemas.openxmlformats.org/officeDocument/2006/relationships/image" Target="../media/image95.jpg"/><Relationship Id="rId7"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8.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115.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0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0" Type="http://schemas.openxmlformats.org/officeDocument/2006/relationships/image" Target="../media/image17.jpg"/><Relationship Id="rId11"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8"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5600"/>
            <a:ext cx="7772400" cy="1470025"/>
          </a:xfrm>
        </p:spPr>
        <p:txBody>
          <a:bodyPr>
            <a:normAutofit fontScale="90000"/>
          </a:bodyPr>
          <a:lstStyle/>
          <a:p>
            <a:r>
              <a:rPr lang="en-US" b="1" dirty="0"/>
              <a:t>Glyphosate: How a simple molecule can cause so much </a:t>
            </a:r>
            <a:r>
              <a:rPr lang="en-US" b="1" dirty="0" smtClean="0"/>
              <a:t>destruction:</a:t>
            </a:r>
            <a:br>
              <a:rPr lang="en-US" b="1" dirty="0" smtClean="0"/>
            </a:br>
            <a:r>
              <a:rPr lang="en-US" b="1" dirty="0" smtClean="0"/>
              <a:t>Part I</a:t>
            </a:r>
            <a:br>
              <a:rPr lang="en-US" b="1" dirty="0" smtClean="0"/>
            </a:br>
            <a:endParaRPr lang="en-US" b="1" dirty="0"/>
          </a:p>
        </p:txBody>
      </p:sp>
      <p:sp>
        <p:nvSpPr>
          <p:cNvPr id="3" name="Subtitle 2"/>
          <p:cNvSpPr>
            <a:spLocks noGrp="1"/>
          </p:cNvSpPr>
          <p:nvPr>
            <p:ph type="subTitle" idx="1"/>
          </p:nvPr>
        </p:nvSpPr>
        <p:spPr>
          <a:xfrm>
            <a:off x="1371600" y="4377267"/>
            <a:ext cx="6400800" cy="1752600"/>
          </a:xfrm>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WAPF Wise Traditions Workshop</a:t>
            </a:r>
          </a:p>
          <a:p>
            <a:r>
              <a:rPr lang="en-US" dirty="0" smtClean="0">
                <a:solidFill>
                  <a:schemeClr val="tx1"/>
                </a:solidFill>
              </a:rPr>
              <a:t>November 17, 2018</a:t>
            </a:r>
            <a:endParaRPr lang="en-US" dirty="0">
              <a:solidFill>
                <a:schemeClr val="tx1"/>
              </a:solidFill>
            </a:endParaRPr>
          </a:p>
        </p:txBody>
      </p:sp>
      <p:pic>
        <p:nvPicPr>
          <p:cNvPr id="4" name="Picture 3" descr="sprayweeds-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5" y="328728"/>
            <a:ext cx="6739467" cy="2087363"/>
          </a:xfrm>
          <a:prstGeom prst="rect">
            <a:avLst/>
          </a:prstGeom>
        </p:spPr>
      </p:pic>
    </p:spTree>
    <p:extLst>
      <p:ext uri="{BB962C8B-B14F-4D97-AF65-F5344CB8AC3E}">
        <p14:creationId xmlns:p14="http://schemas.microsoft.com/office/powerpoint/2010/main" val="29995402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320030691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All of these foods can be expected to be contaminated with glyphosate,              given how they’re produced</a:t>
            </a:r>
          </a:p>
          <a:p>
            <a:pPr algn="ctr"/>
            <a:endParaRPr lang="en-US" sz="3200" dirty="0"/>
          </a:p>
        </p:txBody>
      </p:sp>
    </p:spTree>
    <p:extLst>
      <p:ext uri="{BB962C8B-B14F-4D97-AF65-F5344CB8AC3E}">
        <p14:creationId xmlns:p14="http://schemas.microsoft.com/office/powerpoint/2010/main" val="22519209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
        <p:nvSpPr>
          <p:cNvPr id="11" name="TextBox 10"/>
          <p:cNvSpPr txBox="1"/>
          <p:nvPr/>
        </p:nvSpPr>
        <p:spPr>
          <a:xfrm>
            <a:off x="931333" y="2263186"/>
            <a:ext cx="7254952" cy="3539430"/>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a:t>"In our study, with the largest case number reported thus far, the results supported the significant association between </a:t>
            </a:r>
            <a:r>
              <a:rPr lang="en-US" sz="3200" dirty="0" smtClean="0"/>
              <a:t>ASDs [autism spectrum disorders] </a:t>
            </a:r>
            <a:r>
              <a:rPr lang="en-US" sz="3200" dirty="0"/>
              <a:t>and allergic diseases</a:t>
            </a:r>
            <a:r>
              <a:rPr lang="en-US" sz="3200" dirty="0" smtClean="0"/>
              <a:t>.”</a:t>
            </a:r>
            <a:r>
              <a:rPr lang="en-US" sz="3200" dirty="0" smtClean="0">
                <a:solidFill>
                  <a:srgbClr val="FF0000"/>
                </a:solidFill>
              </a:rPr>
              <a:t>*</a:t>
            </a:r>
          </a:p>
          <a:p>
            <a:pPr algn="ctr"/>
            <a:endParaRPr lang="en-US" sz="3200" dirty="0"/>
          </a:p>
        </p:txBody>
      </p:sp>
      <p:sp>
        <p:nvSpPr>
          <p:cNvPr id="3" name="TextBox 2"/>
          <p:cNvSpPr txBox="1"/>
          <p:nvPr/>
        </p:nvSpPr>
        <p:spPr>
          <a:xfrm>
            <a:off x="2717800" y="6533634"/>
            <a:ext cx="5594926" cy="400110"/>
          </a:xfrm>
          <a:prstGeom prst="rect">
            <a:avLst/>
          </a:prstGeom>
          <a:noFill/>
        </p:spPr>
        <p:txBody>
          <a:bodyPr wrap="none" rtlCol="0">
            <a:spAutoFit/>
          </a:bodyPr>
          <a:lstStyle/>
          <a:p>
            <a:r>
              <a:rPr lang="nb-NO" sz="2000" dirty="0">
                <a:solidFill>
                  <a:srgbClr val="FF0000"/>
                </a:solidFill>
              </a:rPr>
              <a:t>*</a:t>
            </a:r>
            <a:r>
              <a:rPr lang="nb-NO" sz="2000" dirty="0"/>
              <a:t>J Chen et al. Int J </a:t>
            </a:r>
            <a:r>
              <a:rPr lang="nb-NO" sz="2000" dirty="0" err="1"/>
              <a:t>Dev</a:t>
            </a:r>
            <a:r>
              <a:rPr lang="nb-NO" sz="2000" dirty="0"/>
              <a:t> </a:t>
            </a:r>
            <a:r>
              <a:rPr lang="nb-NO" sz="2000" dirty="0" err="1"/>
              <a:t>Neurosci</a:t>
            </a:r>
            <a:r>
              <a:rPr lang="nb-NO" sz="2000" dirty="0"/>
              <a:t>. 2014 Jun;35:35-41. </a:t>
            </a:r>
            <a:endParaRPr lang="en-US" sz="2000" dirty="0"/>
          </a:p>
        </p:txBody>
      </p:sp>
    </p:spTree>
    <p:extLst>
      <p:ext uri="{BB962C8B-B14F-4D97-AF65-F5344CB8AC3E}">
        <p14:creationId xmlns:p14="http://schemas.microsoft.com/office/powerpoint/2010/main" val="127168911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and Autoimmune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466667" cy="4783667"/>
          </a:xfrm>
        </p:spPr>
        <p:txBody>
          <a:bodyPr>
            <a:normAutofit fontScale="92500" lnSpcReduction="20000"/>
          </a:bodyPr>
          <a:lstStyle/>
          <a:p>
            <a:r>
              <a:rPr lang="en-US" dirty="0"/>
              <a:t>Drugs that treat autoimmune disease have a huge problem with </a:t>
            </a:r>
            <a:r>
              <a:rPr lang="en-US" dirty="0" smtClean="0"/>
              <a:t>side effects</a:t>
            </a:r>
            <a:endParaRPr lang="en-US" dirty="0"/>
          </a:p>
          <a:p>
            <a:pPr lvl="1"/>
            <a:r>
              <a:rPr lang="en-US" dirty="0"/>
              <a:t>They suppress the immune system, and increase risk </a:t>
            </a:r>
            <a:r>
              <a:rPr lang="en-US" dirty="0" smtClean="0"/>
              <a:t>to tuberculosis</a:t>
            </a:r>
            <a:r>
              <a:rPr lang="en-US" dirty="0"/>
              <a:t>, invasive fungal infections and lymphomas (cancers of </a:t>
            </a:r>
            <a:r>
              <a:rPr lang="en-US" dirty="0" smtClean="0"/>
              <a:t>the immune </a:t>
            </a:r>
            <a:r>
              <a:rPr lang="en-US" dirty="0"/>
              <a:t>system)</a:t>
            </a:r>
          </a:p>
          <a:p>
            <a:r>
              <a:rPr lang="en-US" dirty="0" err="1"/>
              <a:t>Humira</a:t>
            </a:r>
            <a:r>
              <a:rPr lang="en-US" dirty="0"/>
              <a:t> is a TNF-alpha inhibitor, which blocks the immune response</a:t>
            </a:r>
          </a:p>
          <a:p>
            <a:pPr lvl="1"/>
            <a:r>
              <a:rPr lang="en-US" dirty="0"/>
              <a:t>It costs about $3,100 per month</a:t>
            </a:r>
          </a:p>
          <a:p>
            <a:pPr lvl="1"/>
            <a:r>
              <a:rPr lang="en-US" dirty="0"/>
              <a:t>U.S. prescriptions for </a:t>
            </a:r>
            <a:r>
              <a:rPr lang="en-US" dirty="0" err="1"/>
              <a:t>Humira</a:t>
            </a:r>
            <a:r>
              <a:rPr lang="en-US" dirty="0"/>
              <a:t> have taken off in recent </a:t>
            </a:r>
            <a:r>
              <a:rPr lang="en-US" dirty="0" smtClean="0"/>
              <a:t>years: 1.5 </a:t>
            </a:r>
            <a:r>
              <a:rPr lang="en-US" dirty="0"/>
              <a:t>million in 2011; 2.4 million in 2015.</a:t>
            </a:r>
          </a:p>
          <a:p>
            <a:pPr lvl="1"/>
            <a:r>
              <a:rPr lang="en-US" dirty="0"/>
              <a:t>It was linked to more than 209,000 adverse event reports </a:t>
            </a:r>
            <a:r>
              <a:rPr lang="en-US" dirty="0" smtClean="0"/>
              <a:t>since 2013</a:t>
            </a:r>
            <a:r>
              <a:rPr lang="en-US" dirty="0"/>
              <a:t>, including more than 4,200 deaths.</a:t>
            </a:r>
          </a:p>
        </p:txBody>
      </p:sp>
      <p:sp>
        <p:nvSpPr>
          <p:cNvPr id="4" name="TextBox 3"/>
          <p:cNvSpPr txBox="1"/>
          <p:nvPr/>
        </p:nvSpPr>
        <p:spPr>
          <a:xfrm>
            <a:off x="1222118" y="6060701"/>
            <a:ext cx="770174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 </a:t>
            </a:r>
            <a:r>
              <a:rPr lang="en-US" sz="2000" dirty="0" err="1" smtClean="0"/>
              <a:t>usatoday.com</a:t>
            </a:r>
            <a:r>
              <a:rPr lang="en-US" sz="2000" dirty="0"/>
              <a:t>/story/news/nation-now/2017/03/19</a:t>
            </a:r>
            <a:r>
              <a:rPr lang="en-US" sz="2000" dirty="0" smtClean="0"/>
              <a:t>/</a:t>
            </a:r>
          </a:p>
          <a:p>
            <a:pPr algn="r"/>
            <a:r>
              <a:rPr lang="en-US" sz="2000" dirty="0" smtClean="0"/>
              <a:t>analysis</a:t>
            </a:r>
            <a:r>
              <a:rPr lang="en-US" sz="2000" dirty="0"/>
              <a:t>-reports-drug-side-effects-increase-fivefold-12-years/99384190/</a:t>
            </a:r>
          </a:p>
        </p:txBody>
      </p:sp>
    </p:spTree>
    <p:extLst>
      <p:ext uri="{BB962C8B-B14F-4D97-AF65-F5344CB8AC3E}">
        <p14:creationId xmlns:p14="http://schemas.microsoft.com/office/powerpoint/2010/main" val="414925114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5168" y="2289770"/>
            <a:ext cx="6764404"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Collagen, Chronic Pain,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Opioid Drugs</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5057713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67" y="1542854"/>
            <a:ext cx="3641663" cy="2540888"/>
          </a:xfrm>
          <a:prstGeom prst="rect">
            <a:avLst/>
          </a:prstGeom>
        </p:spPr>
      </p:pic>
      <p:sp>
        <p:nvSpPr>
          <p:cNvPr id="2" name="Title 1"/>
          <p:cNvSpPr>
            <a:spLocks noGrp="1"/>
          </p:cNvSpPr>
          <p:nvPr>
            <p:ph type="title"/>
          </p:nvPr>
        </p:nvSpPr>
        <p:spPr/>
        <p:txBody>
          <a:bodyPr/>
          <a:lstStyle/>
          <a:p>
            <a:r>
              <a:rPr lang="en-US" b="1" dirty="0" smtClean="0"/>
              <a:t>Collagen and Gelatin</a:t>
            </a:r>
            <a:endParaRPr lang="en-US" b="1" dirty="0"/>
          </a:p>
        </p:txBody>
      </p:sp>
      <p:sp>
        <p:nvSpPr>
          <p:cNvPr id="3" name="Content Placeholder 2"/>
          <p:cNvSpPr>
            <a:spLocks noGrp="1"/>
          </p:cNvSpPr>
          <p:nvPr>
            <p:ph idx="1"/>
          </p:nvPr>
        </p:nvSpPr>
        <p:spPr>
          <a:xfrm>
            <a:off x="457200" y="1471056"/>
            <a:ext cx="8686800" cy="5386944"/>
          </a:xfrm>
        </p:spPr>
        <p:txBody>
          <a:bodyPr>
            <a:normAutofit lnSpcReduction="10000"/>
          </a:bodyPr>
          <a:lstStyle/>
          <a:p>
            <a:r>
              <a:rPr lang="en-US" dirty="0"/>
              <a:t>25% of the protein in our body is collagen </a:t>
            </a:r>
          </a:p>
          <a:p>
            <a:r>
              <a:rPr lang="en-US" dirty="0" smtClean="0"/>
              <a:t>25% of the amino acids in                                   collagen are </a:t>
            </a:r>
            <a:r>
              <a:rPr lang="en-US" dirty="0" err="1" smtClean="0"/>
              <a:t>glycines</a:t>
            </a:r>
            <a:endParaRPr lang="en-US" dirty="0"/>
          </a:p>
          <a:p>
            <a:r>
              <a:rPr lang="en-US" dirty="0"/>
              <a:t>Glyphosate substitution for </a:t>
            </a:r>
            <a:r>
              <a:rPr lang="en-US" dirty="0" smtClean="0"/>
              <a:t>                                           glycine </a:t>
            </a:r>
            <a:r>
              <a:rPr lang="en-US" dirty="0"/>
              <a:t>will disrupt triple-helix formation and lead </a:t>
            </a:r>
            <a:r>
              <a:rPr lang="en-US" dirty="0" smtClean="0"/>
              <a:t>to </a:t>
            </a:r>
            <a:r>
              <a:rPr lang="en-US" dirty="0"/>
              <a:t>diseases of the </a:t>
            </a:r>
            <a:r>
              <a:rPr lang="en-US" dirty="0" smtClean="0"/>
              <a:t>vasculature, joints </a:t>
            </a:r>
            <a:r>
              <a:rPr lang="en-US" dirty="0"/>
              <a:t>and </a:t>
            </a:r>
            <a:r>
              <a:rPr lang="en-US" dirty="0" smtClean="0"/>
              <a:t>bones</a:t>
            </a:r>
          </a:p>
          <a:p>
            <a:r>
              <a:rPr lang="en-US" dirty="0" smtClean="0"/>
              <a:t>Gelatin is derived from collagen in bones and ligaments sourced from cows and pigs fed glyphosate-contaminated GMO Roundup-Ready feed</a:t>
            </a:r>
            <a:endParaRPr lang="en-US" dirty="0"/>
          </a:p>
        </p:txBody>
      </p:sp>
    </p:spTree>
    <p:extLst>
      <p:ext uri="{BB962C8B-B14F-4D97-AF65-F5344CB8AC3E}">
        <p14:creationId xmlns:p14="http://schemas.microsoft.com/office/powerpoint/2010/main" val="18431726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ly_Pro_Hyp_Gly_etc_Jang_Park_PubMed_2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93" y="1299638"/>
            <a:ext cx="9144000" cy="3766384"/>
          </a:xfrm>
          <a:prstGeom prst="rect">
            <a:avLst/>
          </a:prstGeom>
        </p:spPr>
      </p:pic>
      <p:grpSp>
        <p:nvGrpSpPr>
          <p:cNvPr id="39" name="Group 38"/>
          <p:cNvGrpSpPr/>
          <p:nvPr/>
        </p:nvGrpSpPr>
        <p:grpSpPr>
          <a:xfrm>
            <a:off x="2612549" y="2593022"/>
            <a:ext cx="960343" cy="875128"/>
            <a:chOff x="2612549" y="2593022"/>
            <a:chExt cx="960343" cy="875128"/>
          </a:xfrm>
        </p:grpSpPr>
        <p:cxnSp>
          <p:nvCxnSpPr>
            <p:cNvPr id="7" name="Straight Connector 6"/>
            <p:cNvCxnSpPr/>
            <p:nvPr/>
          </p:nvCxnSpPr>
          <p:spPr>
            <a:xfrm flipH="1" flipV="1">
              <a:off x="2880388" y="3289300"/>
              <a:ext cx="105438" cy="178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80388" y="3117850"/>
              <a:ext cx="162498" cy="1714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959543" y="2907268"/>
              <a:ext cx="264165" cy="276999"/>
            </a:xfrm>
            <a:prstGeom prst="rect">
              <a:avLst/>
            </a:prstGeom>
            <a:noFill/>
            <a:ln>
              <a:noFill/>
            </a:ln>
          </p:spPr>
          <p:txBody>
            <a:bodyPr wrap="none" rtlCol="0">
              <a:spAutoFit/>
            </a:bodyPr>
            <a:lstStyle/>
            <a:p>
              <a:r>
                <a:rPr lang="en-US" sz="1200" dirty="0" smtClean="0"/>
                <a:t>P</a:t>
              </a:r>
              <a:endParaRPr lang="en-US" sz="1200" dirty="0"/>
            </a:p>
          </p:txBody>
        </p:sp>
        <p:cxnSp>
          <p:nvCxnSpPr>
            <p:cNvPr id="12" name="Straight Connector 11"/>
            <p:cNvCxnSpPr/>
            <p:nvPr/>
          </p:nvCxnSpPr>
          <p:spPr>
            <a:xfrm>
              <a:off x="3092450" y="3124200"/>
              <a:ext cx="120207" cy="12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33503" y="3098800"/>
              <a:ext cx="120207" cy="12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158903" y="3149600"/>
              <a:ext cx="286557" cy="276999"/>
            </a:xfrm>
            <a:prstGeom prst="rect">
              <a:avLst/>
            </a:prstGeom>
            <a:noFill/>
            <a:ln>
              <a:noFill/>
            </a:ln>
          </p:spPr>
          <p:txBody>
            <a:bodyPr wrap="none" rtlCol="0">
              <a:spAutoFit/>
            </a:bodyPr>
            <a:lstStyle/>
            <a:p>
              <a:r>
                <a:rPr lang="en-US" sz="1200" dirty="0" smtClean="0"/>
                <a:t>O</a:t>
              </a:r>
              <a:endParaRPr lang="en-US" sz="1200" dirty="0"/>
            </a:p>
          </p:txBody>
        </p:sp>
        <p:cxnSp>
          <p:nvCxnSpPr>
            <p:cNvPr id="16" name="Straight Connector 15"/>
            <p:cNvCxnSpPr/>
            <p:nvPr/>
          </p:nvCxnSpPr>
          <p:spPr>
            <a:xfrm flipH="1" flipV="1">
              <a:off x="2840510" y="2843768"/>
              <a:ext cx="163706" cy="1602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12549" y="2622550"/>
              <a:ext cx="382436" cy="276999"/>
            </a:xfrm>
            <a:prstGeom prst="rect">
              <a:avLst/>
            </a:prstGeom>
            <a:noFill/>
            <a:ln>
              <a:noFill/>
            </a:ln>
          </p:spPr>
          <p:txBody>
            <a:bodyPr wrap="none" rtlCol="0">
              <a:spAutoFit/>
            </a:bodyPr>
            <a:lstStyle/>
            <a:p>
              <a:r>
                <a:rPr lang="en-US" sz="1200" dirty="0" smtClean="0"/>
                <a:t>OH</a:t>
              </a:r>
              <a:endParaRPr lang="en-US" sz="1200" dirty="0"/>
            </a:p>
          </p:txBody>
        </p:sp>
        <p:sp>
          <p:nvSpPr>
            <p:cNvPr id="22" name="TextBox 21"/>
            <p:cNvSpPr txBox="1"/>
            <p:nvPr/>
          </p:nvSpPr>
          <p:spPr>
            <a:xfrm>
              <a:off x="3190456" y="2593022"/>
              <a:ext cx="382436" cy="276999"/>
            </a:xfrm>
            <a:prstGeom prst="rect">
              <a:avLst/>
            </a:prstGeom>
            <a:noFill/>
            <a:ln>
              <a:noFill/>
            </a:ln>
          </p:spPr>
          <p:txBody>
            <a:bodyPr wrap="none" rtlCol="0">
              <a:spAutoFit/>
            </a:bodyPr>
            <a:lstStyle/>
            <a:p>
              <a:r>
                <a:rPr lang="en-US" sz="1200" dirty="0" smtClean="0"/>
                <a:t>OH</a:t>
              </a:r>
              <a:endParaRPr lang="en-US" sz="1200" dirty="0"/>
            </a:p>
          </p:txBody>
        </p:sp>
        <p:cxnSp>
          <p:nvCxnSpPr>
            <p:cNvPr id="24" name="Straight Connector 23"/>
            <p:cNvCxnSpPr/>
            <p:nvPr/>
          </p:nvCxnSpPr>
          <p:spPr>
            <a:xfrm flipV="1">
              <a:off x="3161020" y="2818368"/>
              <a:ext cx="153680" cy="18466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0" name="Freeform 39"/>
          <p:cNvSpPr/>
          <p:nvPr/>
        </p:nvSpPr>
        <p:spPr>
          <a:xfrm>
            <a:off x="2630976" y="2369541"/>
            <a:ext cx="1182777" cy="1622856"/>
          </a:xfrm>
          <a:custGeom>
            <a:avLst/>
            <a:gdLst>
              <a:gd name="connsiteX0" fmla="*/ 772624 w 1182777"/>
              <a:gd name="connsiteY0" fmla="*/ 1567459 h 1622856"/>
              <a:gd name="connsiteX1" fmla="*/ 1162091 w 1182777"/>
              <a:gd name="connsiteY1" fmla="*/ 1008659 h 1622856"/>
              <a:gd name="connsiteX2" fmla="*/ 1094357 w 1182777"/>
              <a:gd name="connsiteY2" fmla="*/ 382126 h 1622856"/>
              <a:gd name="connsiteX3" fmla="*/ 798024 w 1182777"/>
              <a:gd name="connsiteY3" fmla="*/ 18059 h 1622856"/>
              <a:gd name="connsiteX4" fmla="*/ 417024 w 1182777"/>
              <a:gd name="connsiteY4" fmla="*/ 68859 h 1622856"/>
              <a:gd name="connsiteX5" fmla="*/ 44491 w 1182777"/>
              <a:gd name="connsiteY5" fmla="*/ 187392 h 1622856"/>
              <a:gd name="connsiteX6" fmla="*/ 10624 w 1182777"/>
              <a:gd name="connsiteY6" fmla="*/ 458326 h 1622856"/>
              <a:gd name="connsiteX7" fmla="*/ 78357 w 1182777"/>
              <a:gd name="connsiteY7" fmla="*/ 780059 h 1622856"/>
              <a:gd name="connsiteX8" fmla="*/ 205357 w 1182777"/>
              <a:gd name="connsiteY8" fmla="*/ 1050992 h 1622856"/>
              <a:gd name="connsiteX9" fmla="*/ 340824 w 1182777"/>
              <a:gd name="connsiteY9" fmla="*/ 1398126 h 1622856"/>
              <a:gd name="connsiteX10" fmla="*/ 586357 w 1182777"/>
              <a:gd name="connsiteY10" fmla="*/ 1584392 h 1622856"/>
              <a:gd name="connsiteX11" fmla="*/ 772624 w 1182777"/>
              <a:gd name="connsiteY11" fmla="*/ 1567459 h 162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2777" h="1622856">
                <a:moveTo>
                  <a:pt x="772624" y="1567459"/>
                </a:moveTo>
                <a:cubicBezTo>
                  <a:pt x="868580" y="1471504"/>
                  <a:pt x="1108469" y="1206214"/>
                  <a:pt x="1162091" y="1008659"/>
                </a:cubicBezTo>
                <a:cubicBezTo>
                  <a:pt x="1215713" y="811104"/>
                  <a:pt x="1155035" y="547226"/>
                  <a:pt x="1094357" y="382126"/>
                </a:cubicBezTo>
                <a:cubicBezTo>
                  <a:pt x="1033679" y="217026"/>
                  <a:pt x="910913" y="70270"/>
                  <a:pt x="798024" y="18059"/>
                </a:cubicBezTo>
                <a:cubicBezTo>
                  <a:pt x="685135" y="-34152"/>
                  <a:pt x="542613" y="40637"/>
                  <a:pt x="417024" y="68859"/>
                </a:cubicBezTo>
                <a:cubicBezTo>
                  <a:pt x="291435" y="97081"/>
                  <a:pt x="112224" y="122481"/>
                  <a:pt x="44491" y="187392"/>
                </a:cubicBezTo>
                <a:cubicBezTo>
                  <a:pt x="-23242" y="252303"/>
                  <a:pt x="4980" y="359548"/>
                  <a:pt x="10624" y="458326"/>
                </a:cubicBezTo>
                <a:cubicBezTo>
                  <a:pt x="16268" y="557104"/>
                  <a:pt x="45902" y="681281"/>
                  <a:pt x="78357" y="780059"/>
                </a:cubicBezTo>
                <a:cubicBezTo>
                  <a:pt x="110812" y="878837"/>
                  <a:pt x="161613" y="947981"/>
                  <a:pt x="205357" y="1050992"/>
                </a:cubicBezTo>
                <a:cubicBezTo>
                  <a:pt x="249101" y="1154003"/>
                  <a:pt x="277324" y="1309226"/>
                  <a:pt x="340824" y="1398126"/>
                </a:cubicBezTo>
                <a:cubicBezTo>
                  <a:pt x="404324" y="1487026"/>
                  <a:pt x="511568" y="1557581"/>
                  <a:pt x="586357" y="1584392"/>
                </a:cubicBezTo>
                <a:cubicBezTo>
                  <a:pt x="661146" y="1611203"/>
                  <a:pt x="676668" y="1663414"/>
                  <a:pt x="772624" y="156745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3813753" y="2260559"/>
            <a:ext cx="1320231" cy="369332"/>
          </a:xfrm>
          <a:prstGeom prst="rect">
            <a:avLst/>
          </a:prstGeom>
          <a:noFill/>
        </p:spPr>
        <p:txBody>
          <a:bodyPr wrap="none" rtlCol="0">
            <a:spAutoFit/>
          </a:bodyPr>
          <a:lstStyle/>
          <a:p>
            <a:r>
              <a:rPr lang="en-US" dirty="0" smtClean="0"/>
              <a:t>Glyphosate!</a:t>
            </a:r>
            <a:endParaRPr lang="en-US" dirty="0"/>
          </a:p>
        </p:txBody>
      </p:sp>
      <p:sp>
        <p:nvSpPr>
          <p:cNvPr id="42" name="Rectangle 41"/>
          <p:cNvSpPr/>
          <p:nvPr/>
        </p:nvSpPr>
        <p:spPr>
          <a:xfrm>
            <a:off x="-1727200" y="4487331"/>
            <a:ext cx="11988800" cy="1185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3" name="TextBox 42"/>
          <p:cNvSpPr txBox="1"/>
          <p:nvPr/>
        </p:nvSpPr>
        <p:spPr>
          <a:xfrm>
            <a:off x="2473062" y="5529586"/>
            <a:ext cx="4716556" cy="523220"/>
          </a:xfrm>
          <a:prstGeom prst="rect">
            <a:avLst/>
          </a:prstGeom>
          <a:noFill/>
        </p:spPr>
        <p:txBody>
          <a:bodyPr wrap="none" rtlCol="0">
            <a:spAutoFit/>
          </a:bodyPr>
          <a:lstStyle/>
          <a:p>
            <a:r>
              <a:rPr lang="en-US" sz="2800" b="1" dirty="0" smtClean="0"/>
              <a:t>Common sequence in collagen</a:t>
            </a:r>
            <a:endParaRPr lang="en-US" sz="2800" b="1" dirty="0"/>
          </a:p>
        </p:txBody>
      </p:sp>
    </p:spTree>
    <p:extLst>
      <p:ext uri="{BB962C8B-B14F-4D97-AF65-F5344CB8AC3E}">
        <p14:creationId xmlns:p14="http://schemas.microsoft.com/office/powerpoint/2010/main" val="1534987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0066"/>
            <a:ext cx="8619067" cy="1143000"/>
          </a:xfrm>
        </p:spPr>
        <p:txBody>
          <a:bodyPr>
            <a:normAutofit fontScale="90000"/>
          </a:bodyPr>
          <a:lstStyle/>
          <a:p>
            <a:r>
              <a:rPr lang="en-US" b="1" dirty="0" smtClean="0"/>
              <a:t>Products Containing Collagen/Gelatin !!</a:t>
            </a:r>
            <a:endParaRPr lang="en-US" b="1" dirty="0"/>
          </a:p>
        </p:txBody>
      </p:sp>
      <p:pic>
        <p:nvPicPr>
          <p:cNvPr id="4" name="Content Placeholder 3" descr="gelatin-mold.jpg"/>
          <p:cNvPicPr>
            <a:picLocks noGrp="1" noChangeAspect="1"/>
          </p:cNvPicPr>
          <p:nvPr>
            <p:ph idx="1"/>
          </p:nvPr>
        </p:nvPicPr>
        <p:blipFill>
          <a:blip r:embed="rId2">
            <a:extLst>
              <a:ext uri="{28A0092B-C50C-407E-A947-70E740481C1C}">
                <a14:useLocalDpi xmlns:a14="http://schemas.microsoft.com/office/drawing/2010/main" val="0"/>
              </a:ext>
            </a:extLst>
          </a:blip>
          <a:srcRect l="-35972" r="-35972"/>
          <a:stretch>
            <a:fillRect/>
          </a:stretch>
        </p:blipFill>
        <p:spPr>
          <a:xfrm>
            <a:off x="5672667" y="4501690"/>
            <a:ext cx="3843866" cy="2113979"/>
          </a:xfrm>
        </p:spPr>
      </p:pic>
      <p:pic>
        <p:nvPicPr>
          <p:cNvPr id="6" name="Picture 5" descr="M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454" y="2739216"/>
            <a:ext cx="4831218" cy="3340101"/>
          </a:xfrm>
          <a:prstGeom prst="rect">
            <a:avLst/>
          </a:prstGeom>
        </p:spPr>
      </p:pic>
      <p:pic>
        <p:nvPicPr>
          <p:cNvPr id="7" name="Picture 6" descr="flu_cul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33" y="1339628"/>
            <a:ext cx="3200400" cy="2133600"/>
          </a:xfrm>
          <a:prstGeom prst="rect">
            <a:avLst/>
          </a:prstGeom>
        </p:spPr>
      </p:pic>
      <p:pic>
        <p:nvPicPr>
          <p:cNvPr id="8" name="Picture 7" descr="face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267" y="1223066"/>
            <a:ext cx="2480733" cy="3133992"/>
          </a:xfrm>
          <a:prstGeom prst="rect">
            <a:avLst/>
          </a:prstGeom>
        </p:spPr>
      </p:pic>
      <p:pic>
        <p:nvPicPr>
          <p:cNvPr id="5" name="Picture 4" descr="pil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8" y="5407952"/>
            <a:ext cx="2709332" cy="1816846"/>
          </a:xfrm>
          <a:prstGeom prst="rect">
            <a:avLst/>
          </a:prstGeom>
        </p:spPr>
      </p:pic>
      <p:pic>
        <p:nvPicPr>
          <p:cNvPr id="3" name="Picture 2" descr="steak.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533" y="1223066"/>
            <a:ext cx="2768600" cy="2076450"/>
          </a:xfrm>
          <a:prstGeom prst="rect">
            <a:avLst/>
          </a:prstGeom>
        </p:spPr>
      </p:pic>
    </p:spTree>
    <p:extLst>
      <p:ext uri="{BB962C8B-B14F-4D97-AF65-F5344CB8AC3E}">
        <p14:creationId xmlns:p14="http://schemas.microsoft.com/office/powerpoint/2010/main" val="391951041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Tree>
    <p:extLst>
      <p:ext uri="{BB962C8B-B14F-4D97-AF65-F5344CB8AC3E}">
        <p14:creationId xmlns:p14="http://schemas.microsoft.com/office/powerpoint/2010/main" val="52361305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Pain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79212"/>
            <a:ext cx="8433342" cy="3980447"/>
          </a:xfrm>
        </p:spPr>
        <p:txBody>
          <a:bodyPr>
            <a:normAutofit fontScale="92500" lnSpcReduction="20000"/>
          </a:bodyPr>
          <a:lstStyle/>
          <a:p>
            <a:pPr marL="0" indent="0">
              <a:buNone/>
            </a:pPr>
            <a:r>
              <a:rPr lang="en-US" dirty="0" smtClean="0"/>
              <a:t>“The list of different types                                              of chronic pain syndrome                                            seems to be growing every                                                 day, including complex                                               regional pain syndrome,                                                failed back syndrome,                                                                 fibromyalgia, interstitial                                            cystitis, </a:t>
            </a:r>
            <a:r>
              <a:rPr lang="en-US" dirty="0" err="1" smtClean="0"/>
              <a:t>myofascial</a:t>
            </a:r>
            <a:r>
              <a:rPr lang="en-US" dirty="0" smtClean="0"/>
              <a:t> pain syndrome, </a:t>
            </a:r>
            <a:r>
              <a:rPr lang="en-US" dirty="0" err="1" smtClean="0"/>
              <a:t>postvasectomy</a:t>
            </a:r>
            <a:r>
              <a:rPr lang="en-US" dirty="0" smtClean="0"/>
              <a:t> pain, </a:t>
            </a:r>
            <a:r>
              <a:rPr lang="en-US" dirty="0" err="1" smtClean="0"/>
              <a:t>vulvodynia</a:t>
            </a:r>
            <a:r>
              <a:rPr lang="en-US" dirty="0" smtClean="0"/>
              <a:t>, pelvic pain syndrome </a:t>
            </a:r>
            <a:r>
              <a:rPr lang="mr-IN" dirty="0" smtClean="0"/>
              <a:t>–</a:t>
            </a:r>
            <a:r>
              <a:rPr lang="en-US" dirty="0" smtClean="0"/>
              <a:t>                         and on and on.“</a:t>
            </a:r>
            <a:endParaRPr lang="en-US" dirty="0"/>
          </a:p>
        </p:txBody>
      </p:sp>
      <p:sp>
        <p:nvSpPr>
          <p:cNvPr id="4" name="TextBox 3"/>
          <p:cNvSpPr txBox="1"/>
          <p:nvPr/>
        </p:nvSpPr>
        <p:spPr>
          <a:xfrm>
            <a:off x="1381486" y="5808722"/>
            <a:ext cx="6348019" cy="892552"/>
          </a:xfrm>
          <a:prstGeom prst="rect">
            <a:avLst/>
          </a:prstGeom>
          <a:noFill/>
        </p:spPr>
        <p:txBody>
          <a:bodyPr wrap="square" rtlCol="0">
            <a:spAutoFit/>
          </a:bodyPr>
          <a:lstStyle/>
          <a:p>
            <a:pPr algn="r"/>
            <a:r>
              <a:rPr lang="en-US" sz="2000" dirty="0" smtClean="0">
                <a:solidFill>
                  <a:srgbClr val="FF0000"/>
                </a:solidFill>
              </a:rPr>
              <a:t>*</a:t>
            </a:r>
            <a:r>
              <a:rPr lang="en-US" sz="2400" dirty="0" smtClean="0"/>
              <a:t>P. 42, Anna </a:t>
            </a:r>
            <a:r>
              <a:rPr lang="en-US" sz="2400" dirty="0" err="1" smtClean="0"/>
              <a:t>Lembke</a:t>
            </a:r>
            <a:r>
              <a:rPr lang="en-US" sz="2800" dirty="0" smtClean="0"/>
              <a:t>, </a:t>
            </a:r>
            <a:r>
              <a:rPr lang="en-US" sz="2400" dirty="0" smtClean="0"/>
              <a:t>Drug dealer, MD</a:t>
            </a:r>
          </a:p>
          <a:p>
            <a:pPr algn="r"/>
            <a:r>
              <a:rPr lang="en-US" sz="2400" dirty="0" smtClean="0"/>
              <a:t>.John’s Hopkins U Press, Baltimore, MD</a:t>
            </a:r>
            <a:endParaRPr lang="en-US" sz="2400" dirty="0"/>
          </a:p>
        </p:txBody>
      </p:sp>
      <p:pic>
        <p:nvPicPr>
          <p:cNvPr id="5" name="Picture 4" descr="chronic_pa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629" y="1417638"/>
            <a:ext cx="3578171" cy="2415265"/>
          </a:xfrm>
          <a:prstGeom prst="rect">
            <a:avLst/>
          </a:prstGeom>
        </p:spPr>
      </p:pic>
      <p:sp>
        <p:nvSpPr>
          <p:cNvPr id="6" name="TextBox 5"/>
          <p:cNvSpPr txBox="1"/>
          <p:nvPr/>
        </p:nvSpPr>
        <p:spPr>
          <a:xfrm>
            <a:off x="321733" y="2009806"/>
            <a:ext cx="8365067" cy="255454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Could the epidemic in bone and joint pain be due to glyphosate’s disruption of collagen’s tensile strength, elasticity and ability to hold water?</a:t>
            </a:r>
          </a:p>
          <a:p>
            <a:pPr algn="ctr"/>
            <a:endParaRPr lang="en-US" sz="3200" dirty="0" smtClean="0"/>
          </a:p>
        </p:txBody>
      </p:sp>
    </p:spTree>
    <p:extLst>
      <p:ext uri="{BB962C8B-B14F-4D97-AF65-F5344CB8AC3E}">
        <p14:creationId xmlns:p14="http://schemas.microsoft.com/office/powerpoint/2010/main" val="147639998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Tree>
    <p:extLst>
      <p:ext uri="{BB962C8B-B14F-4D97-AF65-F5344CB8AC3E}">
        <p14:creationId xmlns:p14="http://schemas.microsoft.com/office/powerpoint/2010/main" val="11878037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66667" cy="1143000"/>
          </a:xfrm>
        </p:spPr>
        <p:txBody>
          <a:bodyPr>
            <a:normAutofit fontScale="90000"/>
          </a:bodyPr>
          <a:lstStyle/>
          <a:p>
            <a:r>
              <a:rPr lang="en-US" b="1" dirty="0" smtClean="0"/>
              <a:t>Environmental Working Group Results</a:t>
            </a:r>
            <a:endParaRPr lang="en-US" b="1" dirty="0"/>
          </a:p>
        </p:txBody>
      </p:sp>
      <p:pic>
        <p:nvPicPr>
          <p:cNvPr id="4" name="Content Placeholder 3" descr="cheerios.jpe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1600200"/>
            <a:ext cx="8686800" cy="4777405"/>
          </a:xfrm>
        </p:spPr>
      </p:pic>
    </p:spTree>
    <p:extLst>
      <p:ext uri="{BB962C8B-B14F-4D97-AF65-F5344CB8AC3E}">
        <p14:creationId xmlns:p14="http://schemas.microsoft.com/office/powerpoint/2010/main" val="203836485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2" y="0"/>
            <a:ext cx="8911488" cy="1585765"/>
          </a:xfrm>
        </p:spPr>
        <p:txBody>
          <a:bodyPr>
            <a:noAutofit/>
          </a:bodyPr>
          <a:lstStyle/>
          <a:p>
            <a:r>
              <a:rPr lang="en-US" sz="3600" b="1" dirty="0" smtClean="0"/>
              <a:t>US Department of Health and Human Services Data on Pain-Killer Drug Abuse</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585765"/>
            <a:ext cx="8229600" cy="4525963"/>
          </a:xfrm>
        </p:spPr>
        <p:txBody>
          <a:bodyPr>
            <a:normAutofit fontScale="92500" lnSpcReduction="10000"/>
          </a:bodyPr>
          <a:lstStyle/>
          <a:p>
            <a:r>
              <a:rPr lang="en-US" dirty="0"/>
              <a:t>Drug overdose </a:t>
            </a:r>
            <a:r>
              <a:rPr lang="en-US" dirty="0" smtClean="0"/>
              <a:t>is </a:t>
            </a:r>
            <a:r>
              <a:rPr lang="en-US" dirty="0"/>
              <a:t>the leading </a:t>
            </a:r>
            <a:r>
              <a:rPr lang="en-US" dirty="0" smtClean="0"/>
              <a:t>                                     cause </a:t>
            </a:r>
            <a:r>
              <a:rPr lang="en-US" dirty="0"/>
              <a:t>of injury death in the </a:t>
            </a:r>
            <a:r>
              <a:rPr lang="en-US" dirty="0" smtClean="0"/>
              <a:t>                                       United States</a:t>
            </a:r>
          </a:p>
          <a:p>
            <a:pPr lvl="1"/>
            <a:r>
              <a:rPr lang="en-US" dirty="0" smtClean="0"/>
              <a:t>Heroin</a:t>
            </a:r>
            <a:r>
              <a:rPr lang="en-US" dirty="0"/>
              <a:t>, morphine, and </a:t>
            </a:r>
            <a:r>
              <a:rPr lang="en-US" dirty="0" smtClean="0"/>
              <a:t>                                            prescription </a:t>
            </a:r>
            <a:r>
              <a:rPr lang="en-US" dirty="0"/>
              <a:t>pain relievers </a:t>
            </a:r>
            <a:endParaRPr lang="en-US" dirty="0" smtClean="0"/>
          </a:p>
          <a:p>
            <a:r>
              <a:rPr lang="en-US" dirty="0"/>
              <a:t>More people died from drug overdoses in 2014 than in any </a:t>
            </a:r>
            <a:r>
              <a:rPr lang="en-US" dirty="0" smtClean="0"/>
              <a:t>previous year </a:t>
            </a:r>
            <a:r>
              <a:rPr lang="en-US" dirty="0"/>
              <a:t>on record</a:t>
            </a:r>
          </a:p>
          <a:p>
            <a:r>
              <a:rPr lang="en-US" dirty="0"/>
              <a:t>More than 6</a:t>
            </a:r>
            <a:r>
              <a:rPr lang="en-US" dirty="0" smtClean="0"/>
              <a:t> </a:t>
            </a:r>
            <a:r>
              <a:rPr lang="en-US" dirty="0"/>
              <a:t>out of </a:t>
            </a:r>
            <a:r>
              <a:rPr lang="en-US" dirty="0" smtClean="0"/>
              <a:t>10 involved </a:t>
            </a:r>
            <a:r>
              <a:rPr lang="en-US" dirty="0"/>
              <a:t>an opioid </a:t>
            </a:r>
            <a:r>
              <a:rPr lang="en-US" dirty="0" smtClean="0"/>
              <a:t>drug</a:t>
            </a:r>
          </a:p>
          <a:p>
            <a:r>
              <a:rPr lang="en-US" dirty="0"/>
              <a:t>More than 650,000 opioid prescriptions </a:t>
            </a:r>
            <a:r>
              <a:rPr lang="en-US" dirty="0" smtClean="0"/>
              <a:t>are dispensed every day </a:t>
            </a:r>
            <a:endParaRPr lang="en-US" dirty="0"/>
          </a:p>
          <a:p>
            <a:endParaRPr lang="en-US" dirty="0"/>
          </a:p>
        </p:txBody>
      </p:sp>
      <p:sp>
        <p:nvSpPr>
          <p:cNvPr id="4" name="TextBox 3"/>
          <p:cNvSpPr txBox="1"/>
          <p:nvPr/>
        </p:nvSpPr>
        <p:spPr>
          <a:xfrm>
            <a:off x="1734901" y="6396335"/>
            <a:ext cx="6647974"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www.hhs.gov</a:t>
            </a:r>
            <a:r>
              <a:rPr lang="en-US" sz="2400" dirty="0"/>
              <a:t>/opioids/about-the-epidemic/</a:t>
            </a:r>
          </a:p>
        </p:txBody>
      </p:sp>
      <p:pic>
        <p:nvPicPr>
          <p:cNvPr id="5" name="Picture 4" descr="oxyco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32" y="1585764"/>
            <a:ext cx="3088268" cy="1991933"/>
          </a:xfrm>
          <a:prstGeom prst="rect">
            <a:avLst/>
          </a:prstGeom>
        </p:spPr>
      </p:pic>
      <p:sp>
        <p:nvSpPr>
          <p:cNvPr id="6" name="TextBox 5"/>
          <p:cNvSpPr txBox="1"/>
          <p:nvPr/>
        </p:nvSpPr>
        <p:spPr>
          <a:xfrm>
            <a:off x="627408" y="1315539"/>
            <a:ext cx="7755467" cy="4524315"/>
          </a:xfrm>
          <a:prstGeom prst="rect">
            <a:avLst/>
          </a:prstGeom>
          <a:solidFill>
            <a:srgbClr val="FFF9A2"/>
          </a:solidFill>
          <a:ln>
            <a:solidFill>
              <a:schemeClr val="tx1"/>
            </a:solidFill>
          </a:ln>
        </p:spPr>
        <p:txBody>
          <a:bodyPr wrap="square" rtlCol="0">
            <a:spAutoFit/>
          </a:bodyPr>
          <a:lstStyle/>
          <a:p>
            <a:pPr algn="ctr"/>
            <a:endParaRPr lang="en-US" sz="3200" dirty="0" smtClean="0"/>
          </a:p>
          <a:p>
            <a:pPr algn="ctr"/>
            <a:r>
              <a:rPr lang="en-US" sz="3200" dirty="0" smtClean="0"/>
              <a:t>According to PBS Evening News (Sept. 29, 2017), 64,000 deaths in the U.S. were attributed to opioid drug overdose in 2016.</a:t>
            </a:r>
          </a:p>
          <a:p>
            <a:pPr algn="ctr"/>
            <a:endParaRPr lang="en-US" sz="3200" dirty="0" smtClean="0"/>
          </a:p>
          <a:p>
            <a:pPr algn="ctr"/>
            <a:r>
              <a:rPr lang="en-US" sz="3200" dirty="0" smtClean="0"/>
              <a:t>This number increased to 72,000 in 2017    (up 10% from previous year)</a:t>
            </a:r>
          </a:p>
          <a:p>
            <a:pPr algn="ctr"/>
            <a:r>
              <a:rPr lang="en-US" sz="3200" dirty="0" smtClean="0"/>
              <a:t>(Reported August 16, 2018).</a:t>
            </a:r>
          </a:p>
          <a:p>
            <a:pPr algn="ctr"/>
            <a:endParaRPr lang="en-US" sz="3200" dirty="0" smtClean="0"/>
          </a:p>
        </p:txBody>
      </p:sp>
    </p:spTree>
    <p:extLst>
      <p:ext uri="{BB962C8B-B14F-4D97-AF65-F5344CB8AC3E}">
        <p14:creationId xmlns:p14="http://schemas.microsoft.com/office/powerpoint/2010/main" val="105959036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9" y="-162322"/>
            <a:ext cx="8993791" cy="1143000"/>
          </a:xfrm>
        </p:spPr>
        <p:txBody>
          <a:bodyPr>
            <a:normAutofit fontScale="90000"/>
          </a:bodyPr>
          <a:lstStyle/>
          <a:p>
            <a:r>
              <a:rPr lang="en-US" b="1" dirty="0" err="1" smtClean="0"/>
              <a:t>Enkephalins</a:t>
            </a:r>
            <a:r>
              <a:rPr lang="en-US" b="1" dirty="0" smtClean="0"/>
              <a:t>!  Endogenous Opioid Ligands</a:t>
            </a:r>
            <a:endParaRPr lang="en-US" b="1" dirty="0"/>
          </a:p>
        </p:txBody>
      </p:sp>
      <p:pic>
        <p:nvPicPr>
          <p:cNvPr id="4" name="Content Placeholder 3" descr="Met-enkephalin_1plx_model_1.png"/>
          <p:cNvPicPr>
            <a:picLocks noGrp="1" noChangeAspect="1"/>
          </p:cNvPicPr>
          <p:nvPr>
            <p:ph idx="1"/>
          </p:nvPr>
        </p:nvPicPr>
        <p:blipFill>
          <a:blip r:embed="rId3">
            <a:extLst>
              <a:ext uri="{28A0092B-C50C-407E-A947-70E740481C1C}">
                <a14:useLocalDpi xmlns:a14="http://schemas.microsoft.com/office/drawing/2010/main" val="0"/>
              </a:ext>
            </a:extLst>
          </a:blip>
          <a:srcRect l="-19209" r="-19209"/>
          <a:stretch>
            <a:fillRect/>
          </a:stretch>
        </p:blipFill>
        <p:spPr>
          <a:xfrm>
            <a:off x="4190999" y="1163241"/>
            <a:ext cx="5423158" cy="2982528"/>
          </a:xfrm>
        </p:spPr>
      </p:pic>
      <p:sp>
        <p:nvSpPr>
          <p:cNvPr id="5" name="TextBox 4"/>
          <p:cNvSpPr txBox="1"/>
          <p:nvPr/>
        </p:nvSpPr>
        <p:spPr>
          <a:xfrm>
            <a:off x="265030" y="1169783"/>
            <a:ext cx="4038859" cy="3046988"/>
          </a:xfrm>
          <a:prstGeom prst="rect">
            <a:avLst/>
          </a:prstGeom>
          <a:noFill/>
        </p:spPr>
        <p:txBody>
          <a:bodyPr wrap="square" rtlCol="0">
            <a:spAutoFit/>
          </a:bodyPr>
          <a:lstStyle/>
          <a:p>
            <a:r>
              <a:rPr lang="en-US" sz="2400" dirty="0"/>
              <a:t>Opioid receptors are distributed widely in the </a:t>
            </a:r>
            <a:r>
              <a:rPr lang="en-US" sz="2400" dirty="0" smtClean="0"/>
              <a:t>brain, </a:t>
            </a:r>
            <a:r>
              <a:rPr lang="en-US" sz="2400" dirty="0"/>
              <a:t>and are also found in the spinal </a:t>
            </a:r>
            <a:r>
              <a:rPr lang="en-US" sz="2400" dirty="0" smtClean="0"/>
              <a:t>cord and </a:t>
            </a:r>
            <a:r>
              <a:rPr lang="en-US" sz="2400" dirty="0"/>
              <a:t>digestive </a:t>
            </a:r>
            <a:r>
              <a:rPr lang="en-US" sz="2400" dirty="0" smtClean="0"/>
              <a:t>tract</a:t>
            </a:r>
          </a:p>
          <a:p>
            <a:endParaRPr lang="en-US" sz="2400" dirty="0"/>
          </a:p>
          <a:p>
            <a:r>
              <a:rPr lang="en-US" sz="2400" dirty="0" smtClean="0"/>
              <a:t>All of the amino acids in </a:t>
            </a:r>
            <a:r>
              <a:rPr lang="en-US" sz="2400" dirty="0" err="1" smtClean="0"/>
              <a:t>enkephalin</a:t>
            </a:r>
            <a:r>
              <a:rPr lang="en-US" sz="2400" dirty="0" smtClean="0"/>
              <a:t> are compromised by glyphosate</a:t>
            </a:r>
            <a:endParaRPr lang="en-US" sz="2400" dirty="0"/>
          </a:p>
        </p:txBody>
      </p:sp>
      <p:sp>
        <p:nvSpPr>
          <p:cNvPr id="6" name="Title 1"/>
          <p:cNvSpPr txBox="1">
            <a:spLocks/>
          </p:cNvSpPr>
          <p:nvPr/>
        </p:nvSpPr>
        <p:spPr>
          <a:xfrm>
            <a:off x="546099" y="4417615"/>
            <a:ext cx="8084115" cy="1863466"/>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Morphine stimulates opioid receptors with subsequent </a:t>
            </a:r>
            <a:r>
              <a:rPr lang="en-US" sz="2800" dirty="0" err="1"/>
              <a:t>upregulation</a:t>
            </a:r>
            <a:r>
              <a:rPr lang="en-US" sz="2800" dirty="0"/>
              <a:t> </a:t>
            </a:r>
            <a:r>
              <a:rPr lang="en-US" sz="2800" dirty="0" smtClean="0"/>
              <a:t>of </a:t>
            </a:r>
            <a:r>
              <a:rPr lang="en-US" sz="2800" dirty="0" err="1" smtClean="0"/>
              <a:t>enkephalin</a:t>
            </a:r>
            <a:r>
              <a:rPr lang="en-US" sz="2800" dirty="0"/>
              <a:t>, leading to a 340% increase in </a:t>
            </a:r>
            <a:r>
              <a:rPr lang="en-US" sz="2800" dirty="0" err="1"/>
              <a:t>enkephalin</a:t>
            </a:r>
            <a:r>
              <a:rPr lang="en-US" sz="2800" dirty="0"/>
              <a:t> expression in </a:t>
            </a:r>
            <a:r>
              <a:rPr lang="en-US" sz="2800" dirty="0" smtClean="0"/>
              <a:t>the nucleus </a:t>
            </a:r>
            <a:r>
              <a:rPr lang="en-US" sz="2800" dirty="0" err="1"/>
              <a:t>accumbens</a:t>
            </a:r>
            <a:r>
              <a:rPr lang="en-US" sz="2800" dirty="0"/>
              <a:t> following morphine exposure to </a:t>
            </a:r>
            <a:r>
              <a:rPr lang="en-US" sz="2800" dirty="0" smtClean="0"/>
              <a:t>rats</a:t>
            </a:r>
            <a:r>
              <a:rPr lang="en-US" sz="2800" dirty="0" smtClean="0">
                <a:solidFill>
                  <a:srgbClr val="FF0000"/>
                </a:solidFill>
              </a:rPr>
              <a:t>*</a:t>
            </a:r>
            <a:endParaRPr lang="en-US" sz="2800" dirty="0">
              <a:solidFill>
                <a:srgbClr val="FF0000"/>
              </a:solidFill>
            </a:endParaRPr>
          </a:p>
        </p:txBody>
      </p:sp>
      <p:sp>
        <p:nvSpPr>
          <p:cNvPr id="7" name="Freeform 6"/>
          <p:cNvSpPr/>
          <p:nvPr/>
        </p:nvSpPr>
        <p:spPr>
          <a:xfrm>
            <a:off x="5223849" y="1351261"/>
            <a:ext cx="1124680" cy="874682"/>
          </a:xfrm>
          <a:custGeom>
            <a:avLst/>
            <a:gdLst>
              <a:gd name="connsiteX0" fmla="*/ 484110 w 1124680"/>
              <a:gd name="connsiteY0" fmla="*/ 526 h 874682"/>
              <a:gd name="connsiteX1" fmla="*/ 6171 w 1124680"/>
              <a:gd name="connsiteY1" fmla="*/ 382853 h 874682"/>
              <a:gd name="connsiteX2" fmla="*/ 825495 w 1124680"/>
              <a:gd name="connsiteY2" fmla="*/ 874417 h 874682"/>
              <a:gd name="connsiteX3" fmla="*/ 1112259 w 1124680"/>
              <a:gd name="connsiteY3" fmla="*/ 314580 h 874682"/>
              <a:gd name="connsiteX4" fmla="*/ 484110 w 1124680"/>
              <a:gd name="connsiteY4" fmla="*/ 526 h 87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80" h="874682">
                <a:moveTo>
                  <a:pt x="484110" y="526"/>
                </a:moveTo>
                <a:cubicBezTo>
                  <a:pt x="299762" y="11905"/>
                  <a:pt x="-50726" y="237205"/>
                  <a:pt x="6171" y="382853"/>
                </a:cubicBezTo>
                <a:cubicBezTo>
                  <a:pt x="63068" y="528501"/>
                  <a:pt x="641147" y="885796"/>
                  <a:pt x="825495" y="874417"/>
                </a:cubicBezTo>
                <a:cubicBezTo>
                  <a:pt x="1009843" y="863038"/>
                  <a:pt x="1171432" y="464780"/>
                  <a:pt x="1112259" y="314580"/>
                </a:cubicBezTo>
                <a:cubicBezTo>
                  <a:pt x="1053086" y="164380"/>
                  <a:pt x="668458" y="-10853"/>
                  <a:pt x="484110" y="52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6348529" y="2247246"/>
            <a:ext cx="1124680" cy="874682"/>
          </a:xfrm>
          <a:custGeom>
            <a:avLst/>
            <a:gdLst>
              <a:gd name="connsiteX0" fmla="*/ 484110 w 1124680"/>
              <a:gd name="connsiteY0" fmla="*/ 526 h 874682"/>
              <a:gd name="connsiteX1" fmla="*/ 6171 w 1124680"/>
              <a:gd name="connsiteY1" fmla="*/ 382853 h 874682"/>
              <a:gd name="connsiteX2" fmla="*/ 825495 w 1124680"/>
              <a:gd name="connsiteY2" fmla="*/ 874417 h 874682"/>
              <a:gd name="connsiteX3" fmla="*/ 1112259 w 1124680"/>
              <a:gd name="connsiteY3" fmla="*/ 314580 h 874682"/>
              <a:gd name="connsiteX4" fmla="*/ 484110 w 1124680"/>
              <a:gd name="connsiteY4" fmla="*/ 526 h 87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80" h="874682">
                <a:moveTo>
                  <a:pt x="484110" y="526"/>
                </a:moveTo>
                <a:cubicBezTo>
                  <a:pt x="299762" y="11905"/>
                  <a:pt x="-50726" y="237205"/>
                  <a:pt x="6171" y="382853"/>
                </a:cubicBezTo>
                <a:cubicBezTo>
                  <a:pt x="63068" y="528501"/>
                  <a:pt x="641147" y="885796"/>
                  <a:pt x="825495" y="874417"/>
                </a:cubicBezTo>
                <a:cubicBezTo>
                  <a:pt x="1009843" y="863038"/>
                  <a:pt x="1171432" y="464780"/>
                  <a:pt x="1112259" y="314580"/>
                </a:cubicBezTo>
                <a:cubicBezTo>
                  <a:pt x="1053086" y="164380"/>
                  <a:pt x="668458" y="-10853"/>
                  <a:pt x="484110" y="52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89479" y="6488668"/>
            <a:ext cx="6740735" cy="369332"/>
          </a:xfrm>
          <a:prstGeom prst="rect">
            <a:avLst/>
          </a:prstGeom>
          <a:noFill/>
        </p:spPr>
        <p:txBody>
          <a:bodyPr wrap="none" rtlCol="0">
            <a:spAutoFit/>
          </a:bodyPr>
          <a:lstStyle/>
          <a:p>
            <a:r>
              <a:rPr lang="en-US" dirty="0">
                <a:solidFill>
                  <a:srgbClr val="FF0000"/>
                </a:solidFill>
              </a:rPr>
              <a:t>*</a:t>
            </a:r>
            <a:r>
              <a:rPr lang="en-US" dirty="0"/>
              <a:t>MM Nieto et al. The Journal of Neuroscience 2002; 22(3):1034-1041.</a:t>
            </a:r>
          </a:p>
        </p:txBody>
      </p:sp>
    </p:spTree>
    <p:extLst>
      <p:ext uri="{BB962C8B-B14F-4D97-AF65-F5344CB8AC3E}">
        <p14:creationId xmlns:p14="http://schemas.microsoft.com/office/powerpoint/2010/main" val="2534785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9" y="-162322"/>
            <a:ext cx="8993791" cy="1143000"/>
          </a:xfrm>
        </p:spPr>
        <p:txBody>
          <a:bodyPr>
            <a:normAutofit fontScale="90000"/>
          </a:bodyPr>
          <a:lstStyle/>
          <a:p>
            <a:r>
              <a:rPr lang="en-US" b="1" dirty="0" err="1" smtClean="0"/>
              <a:t>Enkephalins</a:t>
            </a:r>
            <a:r>
              <a:rPr lang="en-US" b="1" dirty="0" smtClean="0"/>
              <a:t>!  Endogenous Opioid Ligands</a:t>
            </a:r>
            <a:endParaRPr lang="en-US" b="1" dirty="0"/>
          </a:p>
        </p:txBody>
      </p:sp>
      <p:pic>
        <p:nvPicPr>
          <p:cNvPr id="4" name="Content Placeholder 3" descr="Met-enkephalin_1plx_model_1.png"/>
          <p:cNvPicPr>
            <a:picLocks noGrp="1" noChangeAspect="1"/>
          </p:cNvPicPr>
          <p:nvPr>
            <p:ph idx="1"/>
          </p:nvPr>
        </p:nvPicPr>
        <p:blipFill>
          <a:blip r:embed="rId3">
            <a:extLst>
              <a:ext uri="{28A0092B-C50C-407E-A947-70E740481C1C}">
                <a14:useLocalDpi xmlns:a14="http://schemas.microsoft.com/office/drawing/2010/main" val="0"/>
              </a:ext>
            </a:extLst>
          </a:blip>
          <a:srcRect l="-19209" r="-19209"/>
          <a:stretch>
            <a:fillRect/>
          </a:stretch>
        </p:blipFill>
        <p:spPr>
          <a:xfrm>
            <a:off x="4190999" y="1163241"/>
            <a:ext cx="5423158" cy="2982528"/>
          </a:xfrm>
        </p:spPr>
      </p:pic>
      <p:sp>
        <p:nvSpPr>
          <p:cNvPr id="5" name="TextBox 4"/>
          <p:cNvSpPr txBox="1"/>
          <p:nvPr/>
        </p:nvSpPr>
        <p:spPr>
          <a:xfrm>
            <a:off x="265030" y="1169783"/>
            <a:ext cx="4038859" cy="3046988"/>
          </a:xfrm>
          <a:prstGeom prst="rect">
            <a:avLst/>
          </a:prstGeom>
          <a:noFill/>
        </p:spPr>
        <p:txBody>
          <a:bodyPr wrap="square" rtlCol="0">
            <a:spAutoFit/>
          </a:bodyPr>
          <a:lstStyle/>
          <a:p>
            <a:r>
              <a:rPr lang="en-US" sz="2400" dirty="0"/>
              <a:t>Opioid receptors are distributed widely in the </a:t>
            </a:r>
            <a:r>
              <a:rPr lang="en-US" sz="2400" dirty="0" smtClean="0"/>
              <a:t>brain, </a:t>
            </a:r>
            <a:r>
              <a:rPr lang="en-US" sz="2400" dirty="0"/>
              <a:t>and are also found in the spinal </a:t>
            </a:r>
            <a:r>
              <a:rPr lang="en-US" sz="2400" dirty="0" smtClean="0"/>
              <a:t>cord and </a:t>
            </a:r>
            <a:r>
              <a:rPr lang="en-US" sz="2400" dirty="0"/>
              <a:t>digestive </a:t>
            </a:r>
            <a:r>
              <a:rPr lang="en-US" sz="2400" dirty="0" smtClean="0"/>
              <a:t>tract</a:t>
            </a:r>
          </a:p>
          <a:p>
            <a:endParaRPr lang="en-US" sz="2400" dirty="0"/>
          </a:p>
          <a:p>
            <a:r>
              <a:rPr lang="en-US" sz="2400" dirty="0" smtClean="0"/>
              <a:t>All of the amino acids in </a:t>
            </a:r>
            <a:r>
              <a:rPr lang="en-US" sz="2400" dirty="0" err="1" smtClean="0"/>
              <a:t>enkephalin</a:t>
            </a:r>
            <a:r>
              <a:rPr lang="en-US" sz="2400" dirty="0" smtClean="0"/>
              <a:t> are compromised by glyphosate</a:t>
            </a:r>
            <a:endParaRPr lang="en-US" sz="2400" dirty="0"/>
          </a:p>
        </p:txBody>
      </p:sp>
      <p:sp>
        <p:nvSpPr>
          <p:cNvPr id="6" name="Title 1"/>
          <p:cNvSpPr txBox="1">
            <a:spLocks/>
          </p:cNvSpPr>
          <p:nvPr/>
        </p:nvSpPr>
        <p:spPr>
          <a:xfrm>
            <a:off x="546099" y="4417615"/>
            <a:ext cx="8084115" cy="1863466"/>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Morphine stimulates opioid receptors with subsequent </a:t>
            </a:r>
            <a:r>
              <a:rPr lang="en-US" sz="2800" dirty="0" err="1"/>
              <a:t>upregulation</a:t>
            </a:r>
            <a:r>
              <a:rPr lang="en-US" sz="2800" dirty="0"/>
              <a:t> </a:t>
            </a:r>
            <a:r>
              <a:rPr lang="en-US" sz="2800" dirty="0" smtClean="0"/>
              <a:t>of </a:t>
            </a:r>
            <a:r>
              <a:rPr lang="en-US" sz="2800" dirty="0" err="1" smtClean="0"/>
              <a:t>enkephalin</a:t>
            </a:r>
            <a:r>
              <a:rPr lang="en-US" sz="2800" dirty="0"/>
              <a:t>, leading to a 340% increase in </a:t>
            </a:r>
            <a:r>
              <a:rPr lang="en-US" sz="2800" dirty="0" err="1"/>
              <a:t>enkephalin</a:t>
            </a:r>
            <a:r>
              <a:rPr lang="en-US" sz="2800" dirty="0"/>
              <a:t> expression in </a:t>
            </a:r>
            <a:r>
              <a:rPr lang="en-US" sz="2800" dirty="0" smtClean="0"/>
              <a:t>the nucleus </a:t>
            </a:r>
            <a:r>
              <a:rPr lang="en-US" sz="2800" dirty="0" err="1"/>
              <a:t>accumbens</a:t>
            </a:r>
            <a:r>
              <a:rPr lang="en-US" sz="2800" dirty="0"/>
              <a:t> following morphine exposure to </a:t>
            </a:r>
            <a:r>
              <a:rPr lang="en-US" sz="2800" dirty="0" smtClean="0"/>
              <a:t>rats</a:t>
            </a:r>
            <a:r>
              <a:rPr lang="en-US" sz="2800" dirty="0" smtClean="0">
                <a:solidFill>
                  <a:srgbClr val="FF0000"/>
                </a:solidFill>
              </a:rPr>
              <a:t>*</a:t>
            </a:r>
            <a:endParaRPr lang="en-US" sz="2800" dirty="0">
              <a:solidFill>
                <a:srgbClr val="FF0000"/>
              </a:solidFill>
            </a:endParaRPr>
          </a:p>
        </p:txBody>
      </p:sp>
      <p:sp>
        <p:nvSpPr>
          <p:cNvPr id="7" name="Freeform 6"/>
          <p:cNvSpPr/>
          <p:nvPr/>
        </p:nvSpPr>
        <p:spPr>
          <a:xfrm>
            <a:off x="5223849" y="1351261"/>
            <a:ext cx="1124680" cy="874682"/>
          </a:xfrm>
          <a:custGeom>
            <a:avLst/>
            <a:gdLst>
              <a:gd name="connsiteX0" fmla="*/ 484110 w 1124680"/>
              <a:gd name="connsiteY0" fmla="*/ 526 h 874682"/>
              <a:gd name="connsiteX1" fmla="*/ 6171 w 1124680"/>
              <a:gd name="connsiteY1" fmla="*/ 382853 h 874682"/>
              <a:gd name="connsiteX2" fmla="*/ 825495 w 1124680"/>
              <a:gd name="connsiteY2" fmla="*/ 874417 h 874682"/>
              <a:gd name="connsiteX3" fmla="*/ 1112259 w 1124680"/>
              <a:gd name="connsiteY3" fmla="*/ 314580 h 874682"/>
              <a:gd name="connsiteX4" fmla="*/ 484110 w 1124680"/>
              <a:gd name="connsiteY4" fmla="*/ 526 h 87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80" h="874682">
                <a:moveTo>
                  <a:pt x="484110" y="526"/>
                </a:moveTo>
                <a:cubicBezTo>
                  <a:pt x="299762" y="11905"/>
                  <a:pt x="-50726" y="237205"/>
                  <a:pt x="6171" y="382853"/>
                </a:cubicBezTo>
                <a:cubicBezTo>
                  <a:pt x="63068" y="528501"/>
                  <a:pt x="641147" y="885796"/>
                  <a:pt x="825495" y="874417"/>
                </a:cubicBezTo>
                <a:cubicBezTo>
                  <a:pt x="1009843" y="863038"/>
                  <a:pt x="1171432" y="464780"/>
                  <a:pt x="1112259" y="314580"/>
                </a:cubicBezTo>
                <a:cubicBezTo>
                  <a:pt x="1053086" y="164380"/>
                  <a:pt x="668458" y="-10853"/>
                  <a:pt x="484110" y="52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6348529" y="2247246"/>
            <a:ext cx="1124680" cy="874682"/>
          </a:xfrm>
          <a:custGeom>
            <a:avLst/>
            <a:gdLst>
              <a:gd name="connsiteX0" fmla="*/ 484110 w 1124680"/>
              <a:gd name="connsiteY0" fmla="*/ 526 h 874682"/>
              <a:gd name="connsiteX1" fmla="*/ 6171 w 1124680"/>
              <a:gd name="connsiteY1" fmla="*/ 382853 h 874682"/>
              <a:gd name="connsiteX2" fmla="*/ 825495 w 1124680"/>
              <a:gd name="connsiteY2" fmla="*/ 874417 h 874682"/>
              <a:gd name="connsiteX3" fmla="*/ 1112259 w 1124680"/>
              <a:gd name="connsiteY3" fmla="*/ 314580 h 874682"/>
              <a:gd name="connsiteX4" fmla="*/ 484110 w 1124680"/>
              <a:gd name="connsiteY4" fmla="*/ 526 h 87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80" h="874682">
                <a:moveTo>
                  <a:pt x="484110" y="526"/>
                </a:moveTo>
                <a:cubicBezTo>
                  <a:pt x="299762" y="11905"/>
                  <a:pt x="-50726" y="237205"/>
                  <a:pt x="6171" y="382853"/>
                </a:cubicBezTo>
                <a:cubicBezTo>
                  <a:pt x="63068" y="528501"/>
                  <a:pt x="641147" y="885796"/>
                  <a:pt x="825495" y="874417"/>
                </a:cubicBezTo>
                <a:cubicBezTo>
                  <a:pt x="1009843" y="863038"/>
                  <a:pt x="1171432" y="464780"/>
                  <a:pt x="1112259" y="314580"/>
                </a:cubicBezTo>
                <a:cubicBezTo>
                  <a:pt x="1053086" y="164380"/>
                  <a:pt x="668458" y="-10853"/>
                  <a:pt x="484110" y="52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89479" y="6488668"/>
            <a:ext cx="6740735" cy="369332"/>
          </a:xfrm>
          <a:prstGeom prst="rect">
            <a:avLst/>
          </a:prstGeom>
          <a:noFill/>
        </p:spPr>
        <p:txBody>
          <a:bodyPr wrap="none" rtlCol="0">
            <a:spAutoFit/>
          </a:bodyPr>
          <a:lstStyle/>
          <a:p>
            <a:r>
              <a:rPr lang="en-US" dirty="0">
                <a:solidFill>
                  <a:srgbClr val="FF0000"/>
                </a:solidFill>
              </a:rPr>
              <a:t>*</a:t>
            </a:r>
            <a:r>
              <a:rPr lang="en-US" dirty="0"/>
              <a:t>MM Nieto et al. The Journal of Neuroscience 2002; 22(3):1034-1041.</a:t>
            </a:r>
          </a:p>
        </p:txBody>
      </p:sp>
      <p:sp>
        <p:nvSpPr>
          <p:cNvPr id="11" name="Title 1"/>
          <p:cNvSpPr txBox="1">
            <a:spLocks/>
          </p:cNvSpPr>
          <p:nvPr/>
        </p:nvSpPr>
        <p:spPr>
          <a:xfrm>
            <a:off x="417430" y="2059777"/>
            <a:ext cx="8084115" cy="1863466"/>
          </a:xfrm>
          <a:prstGeom prst="rect">
            <a:avLst/>
          </a:prstGeom>
          <a:solidFill>
            <a:srgbClr val="EABEEF"/>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Does this have something to do with the               opioid drug overdose epidemic in America?</a:t>
            </a:r>
            <a:endParaRPr lang="en-US" sz="2800" dirty="0">
              <a:solidFill>
                <a:srgbClr val="FF0000"/>
              </a:solidFill>
            </a:endParaRPr>
          </a:p>
        </p:txBody>
      </p:sp>
    </p:spTree>
    <p:extLst>
      <p:ext uri="{BB962C8B-B14F-4D97-AF65-F5344CB8AC3E}">
        <p14:creationId xmlns:p14="http://schemas.microsoft.com/office/powerpoint/2010/main" val="291834716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cted_bab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868" y="1366839"/>
            <a:ext cx="3508094" cy="1941145"/>
          </a:xfrm>
          <a:prstGeom prst="rect">
            <a:avLst/>
          </a:prstGeom>
        </p:spPr>
      </p:pic>
      <p:sp>
        <p:nvSpPr>
          <p:cNvPr id="2" name="Title 1"/>
          <p:cNvSpPr>
            <a:spLocks noGrp="1"/>
          </p:cNvSpPr>
          <p:nvPr>
            <p:ph type="title"/>
          </p:nvPr>
        </p:nvSpPr>
        <p:spPr>
          <a:xfrm>
            <a:off x="457200" y="156107"/>
            <a:ext cx="8229600" cy="1143000"/>
          </a:xfrm>
        </p:spPr>
        <p:txBody>
          <a:bodyPr>
            <a:normAutofit fontScale="90000"/>
          </a:bodyPr>
          <a:lstStyle/>
          <a:p>
            <a:r>
              <a:rPr lang="en-US" b="1" dirty="0" smtClean="0"/>
              <a:t>“Expecting </a:t>
            </a:r>
            <a:r>
              <a:rPr lang="en-US" b="1" dirty="0"/>
              <a:t>mothers' opioid use may stunt kids' </a:t>
            </a:r>
            <a:r>
              <a:rPr lang="en-US" b="1" dirty="0" smtClean="0"/>
              <a:t>learning”</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417638"/>
            <a:ext cx="8229600" cy="4525963"/>
          </a:xfrm>
        </p:spPr>
        <p:txBody>
          <a:bodyPr>
            <a:normAutofit fontScale="92500" lnSpcReduction="20000"/>
          </a:bodyPr>
          <a:lstStyle/>
          <a:p>
            <a:r>
              <a:rPr lang="en-US" dirty="0"/>
              <a:t>Children exposed to opioid drugs </a:t>
            </a:r>
            <a:r>
              <a:rPr lang="en-US" dirty="0" smtClean="0"/>
              <a:t>                                         in </a:t>
            </a:r>
            <a:r>
              <a:rPr lang="en-US" dirty="0"/>
              <a:t>utero suffer from "newborn </a:t>
            </a:r>
            <a:r>
              <a:rPr lang="en-US" dirty="0" smtClean="0"/>
              <a:t>                                    abstinence syndrome” </a:t>
            </a:r>
          </a:p>
          <a:p>
            <a:pPr marL="0" indent="0">
              <a:buNone/>
            </a:pPr>
            <a:r>
              <a:rPr lang="en-US" dirty="0"/>
              <a:t> </a:t>
            </a:r>
            <a:r>
              <a:rPr lang="en-US" dirty="0" smtClean="0"/>
              <a:t>   (withdrawal </a:t>
            </a:r>
            <a:r>
              <a:rPr lang="en-US" dirty="0"/>
              <a:t>symptoms)</a:t>
            </a:r>
          </a:p>
          <a:p>
            <a:pPr lvl="1"/>
            <a:r>
              <a:rPr lang="en-US" dirty="0"/>
              <a:t>Tremors, hard-to-soothe crying, diarrhea and difficulty feeding and sleeping </a:t>
            </a:r>
          </a:p>
          <a:p>
            <a:r>
              <a:rPr lang="en-US" dirty="0"/>
              <a:t>Nearly 2,000 out of 7,200 children enrolled in Tennessee's Medicaid program were affected</a:t>
            </a:r>
          </a:p>
          <a:p>
            <a:pPr lvl="1"/>
            <a:r>
              <a:rPr lang="en-US" dirty="0"/>
              <a:t>1 in 7 require special classroom services for developmental delays and speech or language difficulties (compared to 1 in 10 in controls)</a:t>
            </a:r>
          </a:p>
          <a:p>
            <a:endParaRPr lang="en-US" dirty="0"/>
          </a:p>
        </p:txBody>
      </p:sp>
      <p:sp>
        <p:nvSpPr>
          <p:cNvPr id="4" name="TextBox 3"/>
          <p:cNvSpPr txBox="1"/>
          <p:nvPr/>
        </p:nvSpPr>
        <p:spPr>
          <a:xfrm>
            <a:off x="795866" y="5548665"/>
            <a:ext cx="8348134" cy="1200328"/>
          </a:xfrm>
          <a:prstGeom prst="rect">
            <a:avLst/>
          </a:prstGeom>
          <a:noFill/>
        </p:spPr>
        <p:txBody>
          <a:bodyPr wrap="square" rtlCol="0">
            <a:spAutoFit/>
          </a:bodyPr>
          <a:lstStyle/>
          <a:p>
            <a:pPr algn="r"/>
            <a:r>
              <a:rPr lang="en-US" sz="2400" dirty="0">
                <a:solidFill>
                  <a:srgbClr val="FF0000"/>
                </a:solidFill>
              </a:rPr>
              <a:t>*</a:t>
            </a:r>
            <a:r>
              <a:rPr lang="en-US" sz="2400" dirty="0" err="1" smtClean="0"/>
              <a:t>www.nbcnews.com</a:t>
            </a:r>
            <a:r>
              <a:rPr lang="en-US" sz="2400" dirty="0"/>
              <a:t>/health/health-news</a:t>
            </a:r>
            <a:r>
              <a:rPr lang="en-US" sz="2400" dirty="0" smtClean="0"/>
              <a:t>/</a:t>
            </a:r>
          </a:p>
          <a:p>
            <a:pPr algn="r"/>
            <a:r>
              <a:rPr lang="en-US" sz="2400" dirty="0" smtClean="0"/>
              <a:t>expecting</a:t>
            </a:r>
            <a:r>
              <a:rPr lang="en-US" sz="2400" dirty="0"/>
              <a:t>-mothers-opioid-use-may-stunt-kids-learning-</a:t>
            </a:r>
            <a:r>
              <a:rPr lang="en-US" sz="2400" dirty="0" smtClean="0"/>
              <a:t>n905051</a:t>
            </a:r>
          </a:p>
          <a:p>
            <a:pPr algn="r"/>
            <a:r>
              <a:rPr lang="en-US" sz="2400" dirty="0" smtClean="0">
                <a:solidFill>
                  <a:srgbClr val="FF0000"/>
                </a:solidFill>
              </a:rPr>
              <a:t>**</a:t>
            </a:r>
            <a:r>
              <a:rPr lang="en-US" sz="2400" dirty="0" smtClean="0"/>
              <a:t>M</a:t>
            </a:r>
            <a:r>
              <a:rPr lang="en-US" sz="2400" dirty="0"/>
              <a:t>-M Fill et al.  Pediatrics 2018 [</a:t>
            </a:r>
            <a:r>
              <a:rPr lang="en-US" sz="2400" dirty="0" err="1"/>
              <a:t>Epub</a:t>
            </a:r>
            <a:r>
              <a:rPr lang="en-US" sz="2400" dirty="0"/>
              <a:t> ahead of print]</a:t>
            </a:r>
          </a:p>
        </p:txBody>
      </p:sp>
    </p:spTree>
    <p:extLst>
      <p:ext uri="{BB962C8B-B14F-4D97-AF65-F5344CB8AC3E}">
        <p14:creationId xmlns:p14="http://schemas.microsoft.com/office/powerpoint/2010/main" val="282964089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yroid-gland-6-7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0" y="2495550"/>
            <a:ext cx="5651500" cy="4238625"/>
          </a:xfrm>
          <a:prstGeom prst="rect">
            <a:avLst/>
          </a:prstGeom>
        </p:spPr>
      </p:pic>
      <p:sp>
        <p:nvSpPr>
          <p:cNvPr id="2" name="Title 1"/>
          <p:cNvSpPr>
            <a:spLocks noGrp="1"/>
          </p:cNvSpPr>
          <p:nvPr>
            <p:ph type="title"/>
          </p:nvPr>
        </p:nvSpPr>
        <p:spPr/>
        <p:txBody>
          <a:bodyPr>
            <a:normAutofit fontScale="90000"/>
          </a:bodyPr>
          <a:lstStyle/>
          <a:p>
            <a:r>
              <a:rPr lang="en-US" b="1" dirty="0" smtClean="0"/>
              <a:t>Collagen Damage </a:t>
            </a:r>
            <a:r>
              <a:rPr lang="en-US" b="1" dirty="0" smtClean="0">
                <a:sym typeface="Wingdings"/>
              </a:rPr>
              <a:t> Thyroid Disease</a:t>
            </a:r>
            <a:r>
              <a:rPr lang="en-US" b="1" dirty="0" smtClean="0">
                <a:solidFill>
                  <a:srgbClr val="FF0000"/>
                </a:solidFill>
                <a:sym typeface="Wingdings"/>
              </a:rPr>
              <a:t>*</a:t>
            </a:r>
            <a:endParaRPr lang="en-US" b="1" dirty="0">
              <a:solidFill>
                <a:srgbClr val="FF0000"/>
              </a:solidFill>
            </a:endParaRPr>
          </a:p>
        </p:txBody>
      </p:sp>
      <p:sp>
        <p:nvSpPr>
          <p:cNvPr id="3" name="Content Placeholder 2"/>
          <p:cNvSpPr>
            <a:spLocks noGrp="1"/>
          </p:cNvSpPr>
          <p:nvPr>
            <p:ph idx="1"/>
          </p:nvPr>
        </p:nvSpPr>
        <p:spPr>
          <a:xfrm>
            <a:off x="254000" y="1392238"/>
            <a:ext cx="8229600" cy="4525963"/>
          </a:xfrm>
        </p:spPr>
        <p:txBody>
          <a:bodyPr/>
          <a:lstStyle/>
          <a:p>
            <a:pPr marL="0" indent="0">
              <a:buNone/>
            </a:pPr>
            <a:r>
              <a:rPr lang="en-US" dirty="0" smtClean="0"/>
              <a:t>“Anything </a:t>
            </a:r>
            <a:r>
              <a:rPr lang="en-US" dirty="0"/>
              <a:t>that destroys connective tissue or collagen, or prevents its proper formation in the first place, </a:t>
            </a:r>
            <a:r>
              <a:rPr lang="en-US" dirty="0" smtClean="0"/>
              <a:t>would                                                                       </a:t>
            </a:r>
            <a:r>
              <a:rPr lang="en-US" dirty="0"/>
              <a:t>probably </a:t>
            </a:r>
            <a:r>
              <a:rPr lang="en-US" dirty="0" smtClean="0"/>
              <a:t>increase                                                                   </a:t>
            </a:r>
            <a:r>
              <a:rPr lang="en-US" dirty="0"/>
              <a:t>the risk of </a:t>
            </a:r>
            <a:r>
              <a:rPr lang="en-US" dirty="0" smtClean="0"/>
              <a:t>thyroid                                                                 </a:t>
            </a:r>
            <a:r>
              <a:rPr lang="en-US" dirty="0"/>
              <a:t>damage and AITD </a:t>
            </a:r>
            <a:r>
              <a:rPr lang="en-US" dirty="0" smtClean="0"/>
              <a:t>                                                   (</a:t>
            </a:r>
            <a:r>
              <a:rPr lang="en-US" dirty="0"/>
              <a:t>Autoimmune </a:t>
            </a:r>
            <a:r>
              <a:rPr lang="en-US" dirty="0" smtClean="0"/>
              <a:t>                                                                  Thyroid </a:t>
            </a:r>
            <a:r>
              <a:rPr lang="en-US" dirty="0"/>
              <a:t>Disease)</a:t>
            </a:r>
            <a:r>
              <a:rPr lang="en-US" dirty="0" smtClean="0"/>
              <a:t>.”</a:t>
            </a:r>
            <a:r>
              <a:rPr lang="en-US" dirty="0"/>
              <a:t>  </a:t>
            </a:r>
          </a:p>
        </p:txBody>
      </p:sp>
      <p:sp>
        <p:nvSpPr>
          <p:cNvPr id="5" name="TextBox 4"/>
          <p:cNvSpPr txBox="1"/>
          <p:nvPr/>
        </p:nvSpPr>
        <p:spPr>
          <a:xfrm>
            <a:off x="0" y="5918201"/>
            <a:ext cx="5878532" cy="923330"/>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fluoroquinolonethyroid.com</a:t>
            </a:r>
            <a:r>
              <a:rPr lang="en-US" dirty="0" smtClean="0"/>
              <a:t>/</a:t>
            </a:r>
            <a:r>
              <a:rPr lang="en-US" dirty="0" err="1" smtClean="0"/>
              <a:t>book_page</a:t>
            </a:r>
            <a:r>
              <a:rPr lang="en-US" dirty="0" smtClean="0"/>
              <a:t>/</a:t>
            </a:r>
          </a:p>
          <a:p>
            <a:r>
              <a:rPr lang="en-US" dirty="0" err="1" smtClean="0"/>
              <a:t>thiodine</a:t>
            </a:r>
            <a:r>
              <a:rPr lang="en-US" dirty="0"/>
              <a:t>-problems-were-not-the-only-</a:t>
            </a:r>
            <a:r>
              <a:rPr lang="en-US" dirty="0" smtClean="0"/>
              <a:t>issues</a:t>
            </a:r>
          </a:p>
          <a:p>
            <a:r>
              <a:rPr lang="en-US" dirty="0" smtClean="0"/>
              <a:t>/</a:t>
            </a:r>
            <a:r>
              <a:rPr lang="en-US" dirty="0"/>
              <a:t>thyroid-damage-due-to-</a:t>
            </a:r>
            <a:r>
              <a:rPr lang="en-US" dirty="0" err="1"/>
              <a:t>collagenconnective</a:t>
            </a:r>
            <a:r>
              <a:rPr lang="en-US" dirty="0"/>
              <a:t>-tissue-damage/</a:t>
            </a:r>
          </a:p>
        </p:txBody>
      </p:sp>
      <p:sp>
        <p:nvSpPr>
          <p:cNvPr id="6" name="TextBox 5"/>
          <p:cNvSpPr txBox="1"/>
          <p:nvPr/>
        </p:nvSpPr>
        <p:spPr>
          <a:xfrm>
            <a:off x="4965700" y="4000500"/>
            <a:ext cx="2427167" cy="461665"/>
          </a:xfrm>
          <a:prstGeom prst="rect">
            <a:avLst/>
          </a:prstGeom>
          <a:solidFill>
            <a:schemeClr val="bg1"/>
          </a:solidFill>
          <a:ln>
            <a:solidFill>
              <a:schemeClr val="tx1"/>
            </a:solidFill>
          </a:ln>
        </p:spPr>
        <p:txBody>
          <a:bodyPr wrap="none" rtlCol="0">
            <a:spAutoFit/>
          </a:bodyPr>
          <a:lstStyle/>
          <a:p>
            <a:r>
              <a:rPr lang="en-US" sz="2400" dirty="0" smtClean="0"/>
              <a:t>Connective Tissue</a:t>
            </a:r>
            <a:endParaRPr lang="en-US" sz="2400" dirty="0"/>
          </a:p>
        </p:txBody>
      </p:sp>
      <p:cxnSp>
        <p:nvCxnSpPr>
          <p:cNvPr id="8" name="Straight Arrow Connector 7"/>
          <p:cNvCxnSpPr/>
          <p:nvPr/>
        </p:nvCxnSpPr>
        <p:spPr>
          <a:xfrm flipH="1">
            <a:off x="5143500" y="4462165"/>
            <a:ext cx="1384300" cy="110043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527800" y="4462165"/>
            <a:ext cx="1016000" cy="92263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16707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68790"/>
            <a:ext cx="8822266" cy="1143000"/>
          </a:xfrm>
        </p:spPr>
        <p:txBody>
          <a:bodyPr>
            <a:normAutofit fontScale="90000"/>
          </a:bodyPr>
          <a:lstStyle/>
          <a:p>
            <a:r>
              <a:rPr lang="en-US" b="1" dirty="0" smtClean="0"/>
              <a:t>Alpha-Gal Antibodies: Allergy to Meat!</a:t>
            </a:r>
            <a:r>
              <a:rPr lang="en-US" b="1" dirty="0" smtClean="0">
                <a:solidFill>
                  <a:srgbClr val="FF0000"/>
                </a:solidFill>
              </a:rPr>
              <a:t>*</a:t>
            </a:r>
            <a:endParaRPr lang="en-US" b="1" dirty="0">
              <a:solidFill>
                <a:srgbClr val="FF0000"/>
              </a:solidFill>
            </a:endParaRPr>
          </a:p>
        </p:txBody>
      </p:sp>
      <p:pic>
        <p:nvPicPr>
          <p:cNvPr id="4" name="Picture 3" descr="ti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454" y="4376841"/>
            <a:ext cx="2539012" cy="3150026"/>
          </a:xfrm>
          <a:prstGeom prst="rect">
            <a:avLst/>
          </a:prstGeom>
        </p:spPr>
      </p:pic>
      <p:sp>
        <p:nvSpPr>
          <p:cNvPr id="3" name="Content Placeholder 2"/>
          <p:cNvSpPr>
            <a:spLocks noGrp="1"/>
          </p:cNvSpPr>
          <p:nvPr>
            <p:ph idx="1"/>
          </p:nvPr>
        </p:nvSpPr>
        <p:spPr>
          <a:xfrm>
            <a:off x="457200" y="1092200"/>
            <a:ext cx="8229600" cy="4525963"/>
          </a:xfrm>
        </p:spPr>
        <p:txBody>
          <a:bodyPr/>
          <a:lstStyle/>
          <a:p>
            <a:pPr marL="0" indent="0">
              <a:buNone/>
            </a:pPr>
            <a:r>
              <a:rPr lang="en-US" dirty="0"/>
              <a:t>"Meat allergy was first observed in the 1990s and formally described in 2009, which makes it a relatively recent arrival to the compendium of allergic conditions. Its most curious quality may be that it is seemingly triggered by a tick bite." </a:t>
            </a:r>
            <a:endParaRPr lang="en-US" dirty="0" smtClean="0"/>
          </a:p>
          <a:p>
            <a:r>
              <a:rPr lang="en-US" dirty="0" smtClean="0"/>
              <a:t>The tick releases a protein called </a:t>
            </a:r>
            <a:r>
              <a:rPr lang="en-US" dirty="0" err="1" smtClean="0"/>
              <a:t>dipeptidyl</a:t>
            </a:r>
            <a:r>
              <a:rPr lang="en-US" dirty="0" smtClean="0"/>
              <a:t> peptidase that works as an adjuvant</a:t>
            </a:r>
            <a:endParaRPr lang="en-US" dirty="0"/>
          </a:p>
        </p:txBody>
      </p:sp>
      <p:pic>
        <p:nvPicPr>
          <p:cNvPr id="5" name="Picture 4" descr="rash-on-h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838700"/>
            <a:ext cx="2423160" cy="2019300"/>
          </a:xfrm>
          <a:prstGeom prst="rect">
            <a:avLst/>
          </a:prstGeom>
        </p:spPr>
      </p:pic>
      <p:sp>
        <p:nvSpPr>
          <p:cNvPr id="6" name="TextBox 5"/>
          <p:cNvSpPr txBox="1"/>
          <p:nvPr/>
        </p:nvSpPr>
        <p:spPr>
          <a:xfrm>
            <a:off x="3464184" y="5017998"/>
            <a:ext cx="2713610" cy="1323439"/>
          </a:xfrm>
          <a:prstGeom prst="rect">
            <a:avLst/>
          </a:prstGeom>
          <a:noFill/>
        </p:spPr>
        <p:txBody>
          <a:bodyPr wrap="square" rtlCol="0">
            <a:spAutoFit/>
          </a:bodyPr>
          <a:lstStyle/>
          <a:p>
            <a:r>
              <a:rPr lang="en-US" sz="2000" dirty="0" smtClean="0">
                <a:solidFill>
                  <a:srgbClr val="FF0000"/>
                </a:solidFill>
              </a:rPr>
              <a:t>*</a:t>
            </a:r>
            <a:r>
              <a:rPr lang="en-US" sz="2000" dirty="0" smtClean="0"/>
              <a:t>"What the Mystery of the Tick-Borne Meat Allergy Could Reveal". </a:t>
            </a:r>
          </a:p>
          <a:p>
            <a:r>
              <a:rPr lang="en-US" sz="2000" dirty="0" smtClean="0"/>
              <a:t>NY Times July 24,2018. </a:t>
            </a:r>
            <a:endParaRPr lang="en-US" sz="2000" dirty="0"/>
          </a:p>
        </p:txBody>
      </p:sp>
    </p:spTree>
    <p:extLst>
      <p:ext uri="{BB962C8B-B14F-4D97-AF65-F5344CB8AC3E}">
        <p14:creationId xmlns:p14="http://schemas.microsoft.com/office/powerpoint/2010/main" val="145886639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Dipeptidyl</a:t>
            </a:r>
            <a:r>
              <a:rPr lang="en-US" b="1" dirty="0" smtClean="0"/>
              <a:t> Peptidase Alignments</a:t>
            </a:r>
            <a:r>
              <a:rPr lang="en-US" b="1" dirty="0" smtClean="0">
                <a:solidFill>
                  <a:srgbClr val="FF0000"/>
                </a:solidFill>
              </a:rPr>
              <a:t>*</a:t>
            </a:r>
            <a:endParaRPr lang="en-US" b="1" dirty="0">
              <a:solidFill>
                <a:srgbClr val="FF0000"/>
              </a:solidFill>
            </a:endParaRPr>
          </a:p>
        </p:txBody>
      </p:sp>
      <p:pic>
        <p:nvPicPr>
          <p:cNvPr id="4" name="Content Placeholder 3" descr="dipeptidyl_dipeptidase_alignments.png"/>
          <p:cNvPicPr>
            <a:picLocks noGrp="1" noChangeAspect="1"/>
          </p:cNvPicPr>
          <p:nvPr>
            <p:ph idx="1"/>
          </p:nvPr>
        </p:nvPicPr>
        <p:blipFill>
          <a:blip r:embed="rId3">
            <a:extLst>
              <a:ext uri="{28A0092B-C50C-407E-A947-70E740481C1C}">
                <a14:useLocalDpi xmlns:a14="http://schemas.microsoft.com/office/drawing/2010/main" val="0"/>
              </a:ext>
            </a:extLst>
          </a:blip>
          <a:srcRect t="-18158" b="-18158"/>
          <a:stretch>
            <a:fillRect/>
          </a:stretch>
        </p:blipFill>
        <p:spPr>
          <a:xfrm>
            <a:off x="406401" y="1192027"/>
            <a:ext cx="8229600" cy="4525963"/>
          </a:xfrm>
        </p:spPr>
      </p:pic>
      <p:sp>
        <p:nvSpPr>
          <p:cNvPr id="5" name="TextBox 4"/>
          <p:cNvSpPr txBox="1"/>
          <p:nvPr/>
        </p:nvSpPr>
        <p:spPr>
          <a:xfrm>
            <a:off x="3234267" y="6396335"/>
            <a:ext cx="5610731" cy="461665"/>
          </a:xfrm>
          <a:prstGeom prst="rect">
            <a:avLst/>
          </a:prstGeom>
          <a:noFill/>
        </p:spPr>
        <p:txBody>
          <a:bodyPr wrap="none" rtlCol="0">
            <a:spAutoFit/>
          </a:bodyPr>
          <a:lstStyle/>
          <a:p>
            <a:r>
              <a:rPr lang="hr-HR" sz="2400" dirty="0">
                <a:solidFill>
                  <a:srgbClr val="FF0000"/>
                </a:solidFill>
              </a:rPr>
              <a:t>*</a:t>
            </a:r>
            <a:r>
              <a:rPr lang="hr-HR" sz="2400" dirty="0"/>
              <a:t>I Sabljic et al. PLoS ONE 12(11): e0187295.</a:t>
            </a:r>
            <a:endParaRPr lang="en-US" sz="2400" dirty="0"/>
          </a:p>
        </p:txBody>
      </p:sp>
      <p:sp>
        <p:nvSpPr>
          <p:cNvPr id="6" name="TextBox 5"/>
          <p:cNvSpPr txBox="1"/>
          <p:nvPr/>
        </p:nvSpPr>
        <p:spPr>
          <a:xfrm>
            <a:off x="203200" y="1625599"/>
            <a:ext cx="1093118" cy="461665"/>
          </a:xfrm>
          <a:prstGeom prst="rect">
            <a:avLst/>
          </a:prstGeom>
          <a:noFill/>
        </p:spPr>
        <p:txBody>
          <a:bodyPr wrap="none" rtlCol="0">
            <a:spAutoFit/>
          </a:bodyPr>
          <a:lstStyle/>
          <a:p>
            <a:r>
              <a:rPr lang="en-US" sz="2400" dirty="0" smtClean="0"/>
              <a:t>Human</a:t>
            </a:r>
            <a:endParaRPr lang="en-US" sz="2400" dirty="0"/>
          </a:p>
        </p:txBody>
      </p:sp>
      <p:sp>
        <p:nvSpPr>
          <p:cNvPr id="7" name="Freeform 6"/>
          <p:cNvSpPr/>
          <p:nvPr/>
        </p:nvSpPr>
        <p:spPr>
          <a:xfrm>
            <a:off x="303775" y="2015067"/>
            <a:ext cx="339690" cy="220183"/>
          </a:xfrm>
          <a:custGeom>
            <a:avLst/>
            <a:gdLst>
              <a:gd name="connsiteX0" fmla="*/ 255024 w 339690"/>
              <a:gd name="connsiteY0" fmla="*/ 0 h 220183"/>
              <a:gd name="connsiteX1" fmla="*/ 1024 w 339690"/>
              <a:gd name="connsiteY1" fmla="*/ 186266 h 220183"/>
              <a:gd name="connsiteX2" fmla="*/ 339690 w 339690"/>
              <a:gd name="connsiteY2" fmla="*/ 220133 h 220183"/>
            </a:gdLst>
            <a:ahLst/>
            <a:cxnLst>
              <a:cxn ang="0">
                <a:pos x="connsiteX0" y="connsiteY0"/>
              </a:cxn>
              <a:cxn ang="0">
                <a:pos x="connsiteX1" y="connsiteY1"/>
              </a:cxn>
              <a:cxn ang="0">
                <a:pos x="connsiteX2" y="connsiteY2"/>
              </a:cxn>
            </a:cxnLst>
            <a:rect l="l" t="t" r="r" b="b"/>
            <a:pathLst>
              <a:path w="339690" h="220183">
                <a:moveTo>
                  <a:pt x="255024" y="0"/>
                </a:moveTo>
                <a:cubicBezTo>
                  <a:pt x="120968" y="74788"/>
                  <a:pt x="-13087" y="149577"/>
                  <a:pt x="1024" y="186266"/>
                </a:cubicBezTo>
                <a:cubicBezTo>
                  <a:pt x="15135" y="222955"/>
                  <a:pt x="339690" y="220133"/>
                  <a:pt x="339690" y="220133"/>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ounded Rectangle 8"/>
          <p:cNvSpPr/>
          <p:nvPr/>
        </p:nvSpPr>
        <p:spPr>
          <a:xfrm>
            <a:off x="2853267"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565399"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4487335"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697133"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166531"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8178800"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3142" y="5196007"/>
            <a:ext cx="7672724" cy="1200328"/>
          </a:xfrm>
          <a:prstGeom prst="rect">
            <a:avLst/>
          </a:prstGeom>
          <a:noFill/>
        </p:spPr>
        <p:txBody>
          <a:bodyPr wrap="square" rtlCol="0">
            <a:spAutoFit/>
          </a:bodyPr>
          <a:lstStyle/>
          <a:p>
            <a:pPr marL="342900" indent="-342900">
              <a:buFont typeface="Arial"/>
              <a:buChar char="•"/>
            </a:pPr>
            <a:r>
              <a:rPr lang="en-US" sz="2400" dirty="0" smtClean="0"/>
              <a:t>Alpha-gal is a kind of sugar that binds to the </a:t>
            </a:r>
            <a:r>
              <a:rPr lang="en-US" sz="2400" dirty="0" err="1" smtClean="0"/>
              <a:t>dipeptidyl</a:t>
            </a:r>
            <a:r>
              <a:rPr lang="en-US" sz="2400" dirty="0" smtClean="0"/>
              <a:t> peptidase from the saliva of the tick</a:t>
            </a:r>
          </a:p>
          <a:p>
            <a:pPr marL="342900" indent="-342900">
              <a:buFont typeface="Arial"/>
              <a:buChar char="•"/>
            </a:pPr>
            <a:r>
              <a:rPr lang="en-US" sz="2400" dirty="0" smtClean="0"/>
              <a:t>It also binds to proteins found in meats </a:t>
            </a:r>
            <a:endParaRPr lang="en-US" sz="2400" dirty="0"/>
          </a:p>
        </p:txBody>
      </p:sp>
    </p:spTree>
    <p:extLst>
      <p:ext uri="{BB962C8B-B14F-4D97-AF65-F5344CB8AC3E}">
        <p14:creationId xmlns:p14="http://schemas.microsoft.com/office/powerpoint/2010/main" val="145598569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Dipeptidyl</a:t>
            </a:r>
            <a:r>
              <a:rPr lang="en-US" b="1" dirty="0" smtClean="0"/>
              <a:t> Peptidase Alignments</a:t>
            </a:r>
            <a:r>
              <a:rPr lang="en-US" b="1" dirty="0" smtClean="0">
                <a:solidFill>
                  <a:srgbClr val="FF0000"/>
                </a:solidFill>
              </a:rPr>
              <a:t>*</a:t>
            </a:r>
            <a:endParaRPr lang="en-US" b="1" dirty="0">
              <a:solidFill>
                <a:srgbClr val="FF0000"/>
              </a:solidFill>
            </a:endParaRPr>
          </a:p>
        </p:txBody>
      </p:sp>
      <p:pic>
        <p:nvPicPr>
          <p:cNvPr id="4" name="Content Placeholder 3" descr="dipeptidyl_dipeptidase_alignments.png"/>
          <p:cNvPicPr>
            <a:picLocks noGrp="1" noChangeAspect="1"/>
          </p:cNvPicPr>
          <p:nvPr>
            <p:ph idx="1"/>
          </p:nvPr>
        </p:nvPicPr>
        <p:blipFill>
          <a:blip r:embed="rId2">
            <a:extLst>
              <a:ext uri="{28A0092B-C50C-407E-A947-70E740481C1C}">
                <a14:useLocalDpi xmlns:a14="http://schemas.microsoft.com/office/drawing/2010/main" val="0"/>
              </a:ext>
            </a:extLst>
          </a:blip>
          <a:srcRect t="-18158" b="-18158"/>
          <a:stretch>
            <a:fillRect/>
          </a:stretch>
        </p:blipFill>
        <p:spPr>
          <a:xfrm>
            <a:off x="406401" y="1192027"/>
            <a:ext cx="8229600" cy="4525963"/>
          </a:xfrm>
        </p:spPr>
      </p:pic>
      <p:sp>
        <p:nvSpPr>
          <p:cNvPr id="5" name="TextBox 4"/>
          <p:cNvSpPr txBox="1"/>
          <p:nvPr/>
        </p:nvSpPr>
        <p:spPr>
          <a:xfrm>
            <a:off x="3234267" y="6396335"/>
            <a:ext cx="5610731" cy="461665"/>
          </a:xfrm>
          <a:prstGeom prst="rect">
            <a:avLst/>
          </a:prstGeom>
          <a:noFill/>
        </p:spPr>
        <p:txBody>
          <a:bodyPr wrap="none" rtlCol="0">
            <a:spAutoFit/>
          </a:bodyPr>
          <a:lstStyle/>
          <a:p>
            <a:r>
              <a:rPr lang="hr-HR" sz="2400" dirty="0">
                <a:solidFill>
                  <a:srgbClr val="FF0000"/>
                </a:solidFill>
              </a:rPr>
              <a:t>*</a:t>
            </a:r>
            <a:r>
              <a:rPr lang="hr-HR" sz="2400" dirty="0"/>
              <a:t>I Sabljic et al. PLoS ONE 12(11): e0187295.</a:t>
            </a:r>
            <a:endParaRPr lang="en-US" sz="2400" dirty="0"/>
          </a:p>
        </p:txBody>
      </p:sp>
      <p:sp>
        <p:nvSpPr>
          <p:cNvPr id="6" name="TextBox 5"/>
          <p:cNvSpPr txBox="1"/>
          <p:nvPr/>
        </p:nvSpPr>
        <p:spPr>
          <a:xfrm>
            <a:off x="203200" y="1625599"/>
            <a:ext cx="1093118" cy="461665"/>
          </a:xfrm>
          <a:prstGeom prst="rect">
            <a:avLst/>
          </a:prstGeom>
          <a:noFill/>
        </p:spPr>
        <p:txBody>
          <a:bodyPr wrap="none" rtlCol="0">
            <a:spAutoFit/>
          </a:bodyPr>
          <a:lstStyle/>
          <a:p>
            <a:r>
              <a:rPr lang="en-US" sz="2400" dirty="0" smtClean="0"/>
              <a:t>Human</a:t>
            </a:r>
            <a:endParaRPr lang="en-US" sz="2400" dirty="0"/>
          </a:p>
        </p:txBody>
      </p:sp>
      <p:sp>
        <p:nvSpPr>
          <p:cNvPr id="7" name="Freeform 6"/>
          <p:cNvSpPr/>
          <p:nvPr/>
        </p:nvSpPr>
        <p:spPr>
          <a:xfrm>
            <a:off x="303775" y="2015067"/>
            <a:ext cx="339690" cy="220183"/>
          </a:xfrm>
          <a:custGeom>
            <a:avLst/>
            <a:gdLst>
              <a:gd name="connsiteX0" fmla="*/ 255024 w 339690"/>
              <a:gd name="connsiteY0" fmla="*/ 0 h 220183"/>
              <a:gd name="connsiteX1" fmla="*/ 1024 w 339690"/>
              <a:gd name="connsiteY1" fmla="*/ 186266 h 220183"/>
              <a:gd name="connsiteX2" fmla="*/ 339690 w 339690"/>
              <a:gd name="connsiteY2" fmla="*/ 220133 h 220183"/>
            </a:gdLst>
            <a:ahLst/>
            <a:cxnLst>
              <a:cxn ang="0">
                <a:pos x="connsiteX0" y="connsiteY0"/>
              </a:cxn>
              <a:cxn ang="0">
                <a:pos x="connsiteX1" y="connsiteY1"/>
              </a:cxn>
              <a:cxn ang="0">
                <a:pos x="connsiteX2" y="connsiteY2"/>
              </a:cxn>
            </a:cxnLst>
            <a:rect l="l" t="t" r="r" b="b"/>
            <a:pathLst>
              <a:path w="339690" h="220183">
                <a:moveTo>
                  <a:pt x="255024" y="0"/>
                </a:moveTo>
                <a:cubicBezTo>
                  <a:pt x="120968" y="74788"/>
                  <a:pt x="-13087" y="149577"/>
                  <a:pt x="1024" y="186266"/>
                </a:cubicBezTo>
                <a:cubicBezTo>
                  <a:pt x="15135" y="222955"/>
                  <a:pt x="339690" y="220133"/>
                  <a:pt x="339690" y="220133"/>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ounded Rectangle 8"/>
          <p:cNvSpPr/>
          <p:nvPr/>
        </p:nvSpPr>
        <p:spPr>
          <a:xfrm>
            <a:off x="2853267"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565399"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4487335"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6697133"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166531"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8178800" y="1932401"/>
            <a:ext cx="237066" cy="3132666"/>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3142" y="5196007"/>
            <a:ext cx="7672724" cy="1200328"/>
          </a:xfrm>
          <a:prstGeom prst="rect">
            <a:avLst/>
          </a:prstGeom>
          <a:noFill/>
        </p:spPr>
        <p:txBody>
          <a:bodyPr wrap="square" rtlCol="0">
            <a:spAutoFit/>
          </a:bodyPr>
          <a:lstStyle/>
          <a:p>
            <a:pPr marL="342900" indent="-342900">
              <a:buFont typeface="Arial"/>
              <a:buChar char="•"/>
            </a:pPr>
            <a:r>
              <a:rPr lang="en-US" sz="2400" dirty="0" smtClean="0"/>
              <a:t>Alpha-gal is a kind of sugar that binds to the </a:t>
            </a:r>
            <a:r>
              <a:rPr lang="en-US" sz="2400" dirty="0" err="1" smtClean="0"/>
              <a:t>dipeptidyl</a:t>
            </a:r>
            <a:r>
              <a:rPr lang="en-US" sz="2400" dirty="0" smtClean="0"/>
              <a:t> peptidase from the saliva of the tick</a:t>
            </a:r>
          </a:p>
          <a:p>
            <a:pPr marL="342900" indent="-342900">
              <a:buFont typeface="Arial"/>
              <a:buChar char="•"/>
            </a:pPr>
            <a:r>
              <a:rPr lang="en-US" sz="2400" dirty="0" smtClean="0"/>
              <a:t>It also binds to proteins found in meats </a:t>
            </a:r>
            <a:endParaRPr lang="en-US" sz="2400" dirty="0"/>
          </a:p>
        </p:txBody>
      </p:sp>
      <p:sp>
        <p:nvSpPr>
          <p:cNvPr id="16" name="Title 1"/>
          <p:cNvSpPr txBox="1">
            <a:spLocks/>
          </p:cNvSpPr>
          <p:nvPr/>
        </p:nvSpPr>
        <p:spPr>
          <a:xfrm>
            <a:off x="1488073" y="1724550"/>
            <a:ext cx="5369927" cy="216430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Is glyphosate contamination in </a:t>
            </a:r>
            <a:r>
              <a:rPr lang="en-US" sz="3200" dirty="0" err="1" smtClean="0"/>
              <a:t>dipeptidyl</a:t>
            </a:r>
            <a:r>
              <a:rPr lang="en-US" sz="3200" dirty="0" smtClean="0"/>
              <a:t> peptidase making it more allergenic than before?</a:t>
            </a:r>
          </a:p>
        </p:txBody>
      </p:sp>
    </p:spTree>
    <p:extLst>
      <p:ext uri="{BB962C8B-B14F-4D97-AF65-F5344CB8AC3E}">
        <p14:creationId xmlns:p14="http://schemas.microsoft.com/office/powerpoint/2010/main" val="186064428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Ehlers </a:t>
            </a:r>
            <a:r>
              <a:rPr lang="en-US" b="1" dirty="0" err="1" smtClean="0"/>
              <a:t>Danlos</a:t>
            </a:r>
            <a:r>
              <a:rPr lang="en-US" b="1" dirty="0" smtClean="0"/>
              <a:t> Syndrome</a:t>
            </a:r>
            <a:endParaRPr lang="en-US" b="1" dirty="0"/>
          </a:p>
        </p:txBody>
      </p:sp>
      <p:pic>
        <p:nvPicPr>
          <p:cNvPr id="4" name="Content Placeholder 3" descr="ehlers_danlos.png"/>
          <p:cNvPicPr>
            <a:picLocks noGrp="1" noChangeAspect="1"/>
          </p:cNvPicPr>
          <p:nvPr>
            <p:ph idx="1"/>
          </p:nvPr>
        </p:nvPicPr>
        <p:blipFill>
          <a:blip r:embed="rId2">
            <a:extLst>
              <a:ext uri="{28A0092B-C50C-407E-A947-70E740481C1C}">
                <a14:useLocalDpi xmlns:a14="http://schemas.microsoft.com/office/drawing/2010/main" val="0"/>
              </a:ext>
            </a:extLst>
          </a:blip>
          <a:srcRect l="-74478" r="-74478"/>
          <a:stretch>
            <a:fillRect/>
          </a:stretch>
        </p:blipFill>
        <p:spPr>
          <a:xfrm>
            <a:off x="5046134" y="1278482"/>
            <a:ext cx="4572000" cy="2514424"/>
          </a:xfrm>
        </p:spPr>
      </p:pic>
      <p:sp>
        <p:nvSpPr>
          <p:cNvPr id="5" name="Content Placeholder 2"/>
          <p:cNvSpPr txBox="1">
            <a:spLocks/>
          </p:cNvSpPr>
          <p:nvPr/>
        </p:nvSpPr>
        <p:spPr>
          <a:xfrm>
            <a:off x="203205" y="1471056"/>
            <a:ext cx="8686800" cy="538694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Hypermobile </a:t>
            </a:r>
            <a:r>
              <a:rPr lang="en-US" dirty="0"/>
              <a:t>spectrum disorders are </a:t>
            </a:r>
            <a:r>
              <a:rPr lang="en-US" dirty="0" smtClean="0"/>
              <a:t>                               common</a:t>
            </a:r>
            <a:r>
              <a:rPr lang="en-US" dirty="0"/>
              <a:t>, but often remain </a:t>
            </a:r>
            <a:r>
              <a:rPr lang="en-US" dirty="0" smtClean="0"/>
              <a:t>                                    misdiagnosed </a:t>
            </a:r>
            <a:r>
              <a:rPr lang="en-US" dirty="0"/>
              <a:t>or under-diagnosed</a:t>
            </a:r>
          </a:p>
          <a:p>
            <a:pPr lvl="1"/>
            <a:r>
              <a:rPr lang="en-US" dirty="0" smtClean="0"/>
              <a:t>They can </a:t>
            </a:r>
            <a:r>
              <a:rPr lang="en-US" dirty="0"/>
              <a:t>be caused </a:t>
            </a:r>
            <a:r>
              <a:rPr lang="en-US" dirty="0" smtClean="0"/>
              <a:t>genetically                                                            </a:t>
            </a:r>
            <a:r>
              <a:rPr lang="en-US" dirty="0"/>
              <a:t>by a mutation in one of the </a:t>
            </a:r>
            <a:r>
              <a:rPr lang="en-US" dirty="0" smtClean="0"/>
              <a:t>glycine                                     </a:t>
            </a:r>
            <a:r>
              <a:rPr lang="en-US" dirty="0"/>
              <a:t>residues in </a:t>
            </a:r>
            <a:r>
              <a:rPr lang="en-US" dirty="0" smtClean="0"/>
              <a:t>collagen </a:t>
            </a:r>
            <a:endParaRPr lang="en-US" dirty="0"/>
          </a:p>
          <a:p>
            <a:pPr lvl="1"/>
            <a:r>
              <a:rPr lang="en-US" dirty="0" smtClean="0"/>
              <a:t>They </a:t>
            </a:r>
            <a:r>
              <a:rPr lang="en-US" dirty="0"/>
              <a:t>can also be </a:t>
            </a:r>
            <a:r>
              <a:rPr lang="en-US" dirty="0" smtClean="0"/>
              <a:t>caused/aggravated                                      </a:t>
            </a:r>
            <a:r>
              <a:rPr lang="en-US" dirty="0"/>
              <a:t>(I suspect</a:t>
            </a:r>
            <a:r>
              <a:rPr lang="en-US" dirty="0" smtClean="0"/>
              <a:t>) by </a:t>
            </a:r>
            <a:r>
              <a:rPr lang="en-US" dirty="0"/>
              <a:t>glyphosate substituting for glycine </a:t>
            </a:r>
            <a:r>
              <a:rPr lang="en-US" dirty="0" smtClean="0"/>
              <a:t>      during </a:t>
            </a:r>
            <a:r>
              <a:rPr lang="en-US" dirty="0"/>
              <a:t>collagen synthesis.</a:t>
            </a:r>
          </a:p>
          <a:p>
            <a:r>
              <a:rPr lang="en-US" dirty="0" smtClean="0"/>
              <a:t>Symptoms include </a:t>
            </a:r>
            <a:r>
              <a:rPr lang="en-US" dirty="0"/>
              <a:t>loose joints, stretchy skin, and abnormal scar formation.</a:t>
            </a:r>
          </a:p>
          <a:p>
            <a:r>
              <a:rPr lang="en-US" dirty="0" smtClean="0"/>
              <a:t>Complications </a:t>
            </a:r>
            <a:r>
              <a:rPr lang="en-US" dirty="0"/>
              <a:t>include aortic dissection, joint dislocations, scoliosis, chronic pain, or early osteoarthritis.</a:t>
            </a:r>
          </a:p>
          <a:p>
            <a:endParaRPr lang="en-US" dirty="0"/>
          </a:p>
        </p:txBody>
      </p:sp>
    </p:spTree>
    <p:extLst>
      <p:ext uri="{BB962C8B-B14F-4D97-AF65-F5344CB8AC3E}">
        <p14:creationId xmlns:p14="http://schemas.microsoft.com/office/powerpoint/2010/main" val="243911576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Coming in Part II</a:t>
            </a:r>
            <a:endParaRPr lang="en-US" b="1" dirty="0"/>
          </a:p>
        </p:txBody>
      </p:sp>
      <p:sp>
        <p:nvSpPr>
          <p:cNvPr id="4" name="Content Placeholder 2"/>
          <p:cNvSpPr>
            <a:spLocks noGrp="1"/>
          </p:cNvSpPr>
          <p:nvPr>
            <p:ph idx="1"/>
          </p:nvPr>
        </p:nvSpPr>
        <p:spPr/>
        <p:txBody>
          <a:bodyPr>
            <a:normAutofit/>
          </a:bodyPr>
          <a:lstStyle/>
          <a:p>
            <a:r>
              <a:rPr lang="en-US" dirty="0"/>
              <a:t>Immunity, Inflammation and </a:t>
            </a:r>
            <a:r>
              <a:rPr lang="en-US" dirty="0" smtClean="0"/>
              <a:t>Cancer</a:t>
            </a:r>
          </a:p>
          <a:p>
            <a:r>
              <a:rPr lang="en-US" dirty="0" smtClean="0"/>
              <a:t>Prescription Drugs</a:t>
            </a:r>
          </a:p>
          <a:p>
            <a:r>
              <a:rPr lang="en-US" dirty="0" smtClean="0"/>
              <a:t>Glyphosate and Vaccines</a:t>
            </a:r>
            <a:endParaRPr lang="en-US" dirty="0"/>
          </a:p>
          <a:p>
            <a:r>
              <a:rPr lang="en-US" dirty="0" smtClean="0"/>
              <a:t>How </a:t>
            </a:r>
            <a:r>
              <a:rPr lang="en-US" dirty="0"/>
              <a:t>Much More Evidence Do We Need?</a:t>
            </a:r>
          </a:p>
          <a:p>
            <a:r>
              <a:rPr lang="en-US" dirty="0"/>
              <a:t>Fighting Back</a:t>
            </a:r>
          </a:p>
          <a:p>
            <a:r>
              <a:rPr lang="en-US" dirty="0"/>
              <a:t>How to Stay Healthy in a Toxic World</a:t>
            </a:r>
          </a:p>
        </p:txBody>
      </p:sp>
    </p:spTree>
    <p:extLst>
      <p:ext uri="{BB962C8B-B14F-4D97-AF65-F5344CB8AC3E}">
        <p14:creationId xmlns:p14="http://schemas.microsoft.com/office/powerpoint/2010/main" val="21561943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059" y="3945466"/>
            <a:ext cx="1802839" cy="2703776"/>
          </a:xfrm>
          <a:prstGeom prst="rect">
            <a:avLst/>
          </a:prstGeom>
        </p:spPr>
      </p:pic>
      <p:pic>
        <p:nvPicPr>
          <p:cNvPr id="9" name="Picture 8" descr="soysau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55" y="3953933"/>
            <a:ext cx="2404533" cy="2404533"/>
          </a:xfrm>
          <a:prstGeom prst="rect">
            <a:avLst/>
          </a:prstGeom>
        </p:spPr>
      </p:pic>
      <p:pic>
        <p:nvPicPr>
          <p:cNvPr id="4" name="Picture 3" descr="be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50666" y="4267200"/>
            <a:ext cx="1380780" cy="2363451"/>
          </a:xfrm>
          <a:prstGeom prst="rect">
            <a:avLst/>
          </a:prstGeom>
        </p:spPr>
      </p:pic>
      <p:pic>
        <p:nvPicPr>
          <p:cNvPr id="5" name="Picture 4" descr="cheeri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146" y="931862"/>
            <a:ext cx="3284538" cy="3284538"/>
          </a:xfrm>
          <a:prstGeom prst="rect">
            <a:avLst/>
          </a:prstGeom>
        </p:spPr>
      </p:pic>
      <p:pic>
        <p:nvPicPr>
          <p:cNvPr id="6" name="Picture 5" descr="goldfish_cracker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5" y="2271559"/>
            <a:ext cx="2658532" cy="1816664"/>
          </a:xfrm>
          <a:prstGeom prst="rect">
            <a:avLst/>
          </a:prstGeom>
        </p:spPr>
      </p:pic>
      <p:pic>
        <p:nvPicPr>
          <p:cNvPr id="7" name="Picture 6" descr="hummu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473" y="4413250"/>
            <a:ext cx="2588684" cy="2588684"/>
          </a:xfrm>
          <a:prstGeom prst="rect">
            <a:avLst/>
          </a:prstGeom>
        </p:spPr>
      </p:pic>
      <p:pic>
        <p:nvPicPr>
          <p:cNvPr id="10" name="Picture 9" descr="oreo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347" y="2959134"/>
            <a:ext cx="1621367" cy="986332"/>
          </a:xfrm>
          <a:prstGeom prst="rect">
            <a:avLst/>
          </a:prstGeom>
        </p:spPr>
      </p:pic>
      <p:pic>
        <p:nvPicPr>
          <p:cNvPr id="11" name="Picture 10" descr="honey.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557" y="1417638"/>
            <a:ext cx="2349670" cy="1762253"/>
          </a:xfrm>
          <a:prstGeom prst="rect">
            <a:avLst/>
          </a:prstGeom>
        </p:spPr>
      </p:pic>
      <p:pic>
        <p:nvPicPr>
          <p:cNvPr id="12" name="Picture 11" descr="granola_bar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712" y="812801"/>
            <a:ext cx="2713567" cy="1770280"/>
          </a:xfrm>
          <a:prstGeom prst="rect">
            <a:avLst/>
          </a:prstGeom>
        </p:spPr>
      </p:pic>
      <p:sp>
        <p:nvSpPr>
          <p:cNvPr id="2" name="Title 1"/>
          <p:cNvSpPr>
            <a:spLocks noGrp="1"/>
          </p:cNvSpPr>
          <p:nvPr>
            <p:ph type="title"/>
          </p:nvPr>
        </p:nvSpPr>
        <p:spPr>
          <a:xfrm>
            <a:off x="635712" y="54504"/>
            <a:ext cx="8229600" cy="1143000"/>
          </a:xfrm>
        </p:spPr>
        <p:txBody>
          <a:bodyPr>
            <a:normAutofit fontScale="90000"/>
          </a:bodyPr>
          <a:lstStyle/>
          <a:p>
            <a:r>
              <a:rPr lang="en-US" b="1" dirty="0" smtClean="0"/>
              <a:t>Some Foods Containing Glyphosate</a:t>
            </a:r>
            <a:endParaRPr lang="en-US" b="1" dirty="0"/>
          </a:p>
        </p:txBody>
      </p:sp>
    </p:spTree>
    <p:extLst>
      <p:ext uri="{BB962C8B-B14F-4D97-AF65-F5344CB8AC3E}">
        <p14:creationId xmlns:p14="http://schemas.microsoft.com/office/powerpoint/2010/main" val="12986964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114300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1" y="1998131"/>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387773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1169309"/>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531706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422120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582907"/>
            <a:ext cx="1" cy="129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2218267"/>
            <a:ext cx="1119754" cy="1951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4170118"/>
            <a:ext cx="1551554" cy="343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4170118"/>
            <a:ext cx="1551554" cy="1439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2798855"/>
            <a:ext cx="2937375" cy="596280"/>
            <a:chOff x="0" y="2798855"/>
            <a:chExt cx="2937375" cy="596280"/>
          </a:xfrm>
        </p:grpSpPr>
        <p:sp>
          <p:nvSpPr>
            <p:cNvPr id="18" name="TextBox 17"/>
            <p:cNvSpPr txBox="1"/>
            <p:nvPr/>
          </p:nvSpPr>
          <p:spPr>
            <a:xfrm>
              <a:off x="0" y="2798855"/>
              <a:ext cx="1834156" cy="523220"/>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751496"/>
            <a:ext cx="3898900" cy="76015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 </a:t>
            </a: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652031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21840178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40039034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IARC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35468416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15928917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95" y="188383"/>
            <a:ext cx="4671095" cy="3012017"/>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23" y="234831"/>
            <a:ext cx="3558791" cy="2988733"/>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36" y="3312580"/>
            <a:ext cx="4808754" cy="3054351"/>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925" y="3454397"/>
            <a:ext cx="3983860" cy="2768600"/>
          </a:xfrm>
          <a:prstGeom prst="rect">
            <a:avLst/>
          </a:prstGeom>
        </p:spPr>
      </p:pic>
      <p:sp>
        <p:nvSpPr>
          <p:cNvPr id="8" name="TextBox 7"/>
          <p:cNvSpPr txBox="1"/>
          <p:nvPr/>
        </p:nvSpPr>
        <p:spPr>
          <a:xfrm>
            <a:off x="2370667" y="6368534"/>
            <a:ext cx="6420748" cy="461665"/>
          </a:xfrm>
          <a:prstGeom prst="rect">
            <a:avLst/>
          </a:prstGeom>
          <a:noFill/>
        </p:spPr>
        <p:txBody>
          <a:bodyPr wrap="none" rtlCol="0">
            <a:spAutoFit/>
          </a:bodyPr>
          <a:lstStyle/>
          <a:p>
            <a:r>
              <a:rPr lang="en-US" sz="2400" dirty="0">
                <a:solidFill>
                  <a:srgbClr val="FF0000"/>
                </a:solidFill>
              </a:rPr>
              <a:t>*</a:t>
            </a:r>
            <a:r>
              <a:rPr lang="en-US" sz="2400" dirty="0"/>
              <a:t>Seneff et al. Agricultural Sciences 2015; 6: 42-70.</a:t>
            </a:r>
          </a:p>
        </p:txBody>
      </p:sp>
      <p:sp>
        <p:nvSpPr>
          <p:cNvPr id="9" name="TextBox 8"/>
          <p:cNvSpPr txBox="1"/>
          <p:nvPr/>
        </p:nvSpPr>
        <p:spPr>
          <a:xfrm>
            <a:off x="1540933" y="188383"/>
            <a:ext cx="2047105" cy="461665"/>
          </a:xfrm>
          <a:prstGeom prst="rect">
            <a:avLst/>
          </a:prstGeom>
          <a:solidFill>
            <a:schemeClr val="bg1"/>
          </a:solidFill>
        </p:spPr>
        <p:txBody>
          <a:bodyPr wrap="none" rtlCol="0">
            <a:spAutoFit/>
          </a:bodyPr>
          <a:lstStyle/>
          <a:p>
            <a:r>
              <a:rPr lang="en-US" sz="2400" b="1" dirty="0" smtClean="0"/>
              <a:t>Sleep Disorder</a:t>
            </a:r>
            <a:endParaRPr lang="en-US" sz="2400" b="1" dirty="0"/>
          </a:p>
        </p:txBody>
      </p:sp>
      <p:sp>
        <p:nvSpPr>
          <p:cNvPr id="10" name="TextBox 9"/>
          <p:cNvSpPr txBox="1"/>
          <p:nvPr/>
        </p:nvSpPr>
        <p:spPr>
          <a:xfrm>
            <a:off x="6167635" y="0"/>
            <a:ext cx="1089661" cy="461665"/>
          </a:xfrm>
          <a:prstGeom prst="rect">
            <a:avLst/>
          </a:prstGeom>
          <a:solidFill>
            <a:schemeClr val="bg1"/>
          </a:solidFill>
        </p:spPr>
        <p:txBody>
          <a:bodyPr wrap="none" rtlCol="0">
            <a:spAutoFit/>
          </a:bodyPr>
          <a:lstStyle/>
          <a:p>
            <a:r>
              <a:rPr lang="en-US" sz="2400" b="1" dirty="0" smtClean="0"/>
              <a:t>Autism</a:t>
            </a:r>
            <a:endParaRPr lang="en-US" sz="2400" b="1" dirty="0"/>
          </a:p>
        </p:txBody>
      </p:sp>
      <p:sp>
        <p:nvSpPr>
          <p:cNvPr id="11" name="TextBox 10"/>
          <p:cNvSpPr txBox="1"/>
          <p:nvPr/>
        </p:nvSpPr>
        <p:spPr>
          <a:xfrm>
            <a:off x="1347114" y="3280830"/>
            <a:ext cx="1974819" cy="461665"/>
          </a:xfrm>
          <a:prstGeom prst="rect">
            <a:avLst/>
          </a:prstGeom>
          <a:solidFill>
            <a:schemeClr val="bg1"/>
          </a:solidFill>
        </p:spPr>
        <p:txBody>
          <a:bodyPr wrap="none" rtlCol="0">
            <a:spAutoFit/>
          </a:bodyPr>
          <a:lstStyle/>
          <a:p>
            <a:r>
              <a:rPr lang="en-US" sz="2400" b="1" dirty="0" smtClean="0"/>
              <a:t>Schizophrenia</a:t>
            </a:r>
            <a:endParaRPr lang="en-US" sz="2400" b="1" dirty="0"/>
          </a:p>
        </p:txBody>
      </p:sp>
      <p:sp>
        <p:nvSpPr>
          <p:cNvPr id="12" name="TextBox 11"/>
          <p:cNvSpPr txBox="1"/>
          <p:nvPr/>
        </p:nvSpPr>
        <p:spPr>
          <a:xfrm>
            <a:off x="5858933" y="3223564"/>
            <a:ext cx="2318213" cy="461665"/>
          </a:xfrm>
          <a:prstGeom prst="rect">
            <a:avLst/>
          </a:prstGeom>
          <a:solidFill>
            <a:schemeClr val="bg1"/>
          </a:solidFill>
        </p:spPr>
        <p:txBody>
          <a:bodyPr wrap="none" rtlCol="0">
            <a:spAutoFit/>
          </a:bodyPr>
          <a:lstStyle/>
          <a:p>
            <a:r>
              <a:rPr lang="en-US" sz="2400" b="1" dirty="0" smtClean="0"/>
              <a:t>Death by Suicide</a:t>
            </a:r>
            <a:endParaRPr lang="en-US" sz="2400" b="1" dirty="0"/>
          </a:p>
        </p:txBody>
      </p:sp>
      <p:sp>
        <p:nvSpPr>
          <p:cNvPr id="13" name="TextBox 12"/>
          <p:cNvSpPr txBox="1"/>
          <p:nvPr/>
        </p:nvSpPr>
        <p:spPr>
          <a:xfrm>
            <a:off x="6527800" y="-393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90873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22644523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a:xfrm>
            <a:off x="457200" y="1600200"/>
            <a:ext cx="8229600" cy="1566333"/>
          </a:xfrm>
        </p:spPr>
        <p:txBody>
          <a:bodyPr>
            <a:normAutofit/>
          </a:bodyPr>
          <a:lstStyle/>
          <a:p>
            <a:pPr marL="0" indent="0">
              <a:buNone/>
            </a:pPr>
            <a:r>
              <a:rPr lang="en-US" sz="4000" dirty="0" err="1"/>
              <a:t>p</a:t>
            </a:r>
            <a:r>
              <a:rPr lang="en-US" sz="4000" smtClean="0"/>
              <a:t>eople.csail.mit.edu</a:t>
            </a:r>
            <a:r>
              <a:rPr lang="en-US" sz="4000" dirty="0" smtClean="0"/>
              <a:t>/</a:t>
            </a:r>
            <a:r>
              <a:rPr lang="en-US" sz="4000" dirty="0" err="1" smtClean="0"/>
              <a:t>seneff</a:t>
            </a:r>
            <a:r>
              <a:rPr lang="en-US" sz="4000" dirty="0" smtClean="0"/>
              <a:t>/2018/</a:t>
            </a:r>
          </a:p>
          <a:p>
            <a:pPr marL="0" indent="0">
              <a:buNone/>
            </a:pPr>
            <a:r>
              <a:rPr lang="en-US" sz="4000" dirty="0" smtClean="0"/>
              <a:t>Seneff_WAPF_2018_Part1.pptx</a:t>
            </a:r>
            <a:endParaRPr lang="en-US" sz="4000" dirty="0"/>
          </a:p>
        </p:txBody>
      </p:sp>
    </p:spTree>
    <p:extLst>
      <p:ext uri="{BB962C8B-B14F-4D97-AF65-F5344CB8AC3E}">
        <p14:creationId xmlns:p14="http://schemas.microsoft.com/office/powerpoint/2010/main" val="3363667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pic>
        <p:nvPicPr>
          <p:cNvPr id="5" name="Picture 4" descr="MichellePerro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6999319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Tree>
    <p:extLst>
      <p:ext uri="{BB962C8B-B14F-4D97-AF65-F5344CB8AC3E}">
        <p14:creationId xmlns:p14="http://schemas.microsoft.com/office/powerpoint/2010/main" val="42014559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
        <p:nvSpPr>
          <p:cNvPr id="6" name="TextBox 5"/>
          <p:cNvSpPr txBox="1"/>
          <p:nvPr/>
        </p:nvSpPr>
        <p:spPr>
          <a:xfrm>
            <a:off x="975801" y="2403934"/>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was introduced                       on the market in 1975</a:t>
            </a:r>
            <a:endParaRPr lang="en-US" sz="3200" dirty="0"/>
          </a:p>
        </p:txBody>
      </p:sp>
      <p:pic>
        <p:nvPicPr>
          <p:cNvPr id="7" name="Picture 6"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034" y="809262"/>
            <a:ext cx="1906966" cy="2724238"/>
          </a:xfrm>
          <a:prstGeom prst="rect">
            <a:avLst/>
          </a:prstGeom>
        </p:spPr>
      </p:pic>
    </p:spTree>
    <p:extLst>
      <p:ext uri="{BB962C8B-B14F-4D97-AF65-F5344CB8AC3E}">
        <p14:creationId xmlns:p14="http://schemas.microsoft.com/office/powerpoint/2010/main" val="35922420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6200" cy="1143000"/>
          </a:xfrm>
        </p:spPr>
        <p:txBody>
          <a:bodyPr>
            <a:normAutofit fontScale="90000"/>
          </a:bodyPr>
          <a:lstStyle/>
          <a:p>
            <a:r>
              <a:rPr lang="en-US" b="1" dirty="0" smtClean="0"/>
              <a:t>1 in 4 American Adults suffer from a serious disability (according to the CDC)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9400" y="1714500"/>
            <a:ext cx="8686800" cy="4525963"/>
          </a:xfrm>
        </p:spPr>
        <p:txBody>
          <a:bodyPr>
            <a:normAutofit fontScale="92500"/>
          </a:bodyPr>
          <a:lstStyle/>
          <a:p>
            <a:r>
              <a:rPr lang="en-US" dirty="0"/>
              <a:t>Mobility (serious difficulty walking or climbing stairs)</a:t>
            </a:r>
          </a:p>
          <a:p>
            <a:r>
              <a:rPr lang="en-US" dirty="0"/>
              <a:t>Cognition (serious difficulty concentrating, remembering or making decisions)</a:t>
            </a:r>
          </a:p>
          <a:p>
            <a:r>
              <a:rPr lang="en-US" dirty="0"/>
              <a:t>Hearing (serious difficulty hearing)</a:t>
            </a:r>
          </a:p>
          <a:p>
            <a:r>
              <a:rPr lang="en-US" dirty="0"/>
              <a:t>Vision (serious difficulty seeing)</a:t>
            </a:r>
          </a:p>
          <a:p>
            <a:r>
              <a:rPr lang="en-US" dirty="0"/>
              <a:t>Independent living (difficulty doing errands alone)</a:t>
            </a:r>
          </a:p>
          <a:p>
            <a:r>
              <a:rPr lang="en-US" dirty="0"/>
              <a:t>Self-care (difficulty dressing or bathing)</a:t>
            </a:r>
          </a:p>
          <a:p>
            <a:endParaRPr lang="en-US" dirty="0"/>
          </a:p>
        </p:txBody>
      </p:sp>
      <p:sp>
        <p:nvSpPr>
          <p:cNvPr id="4" name="TextBox 3"/>
          <p:cNvSpPr txBox="1"/>
          <p:nvPr/>
        </p:nvSpPr>
        <p:spPr>
          <a:xfrm>
            <a:off x="457200" y="6477000"/>
            <a:ext cx="8289449" cy="400110"/>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000" dirty="0" err="1"/>
              <a:t>www.cbsnews.com</a:t>
            </a:r>
            <a:r>
              <a:rPr lang="en-US" sz="2000" dirty="0"/>
              <a:t>/news/1-in-4-u-s-adults-has-a-disability-cdc-says/</a:t>
            </a:r>
          </a:p>
        </p:txBody>
      </p:sp>
    </p:spTree>
    <p:extLst>
      <p:ext uri="{BB962C8B-B14F-4D97-AF65-F5344CB8AC3E}">
        <p14:creationId xmlns:p14="http://schemas.microsoft.com/office/powerpoint/2010/main" val="10383965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_care_perform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86267"/>
            <a:ext cx="8688238" cy="5820833"/>
          </a:xfrm>
          <a:prstGeom prst="rect">
            <a:avLst/>
          </a:prstGeom>
        </p:spPr>
      </p:pic>
      <p:sp>
        <p:nvSpPr>
          <p:cNvPr id="2" name="Freeform 1"/>
          <p:cNvSpPr/>
          <p:nvPr/>
        </p:nvSpPr>
        <p:spPr>
          <a:xfrm>
            <a:off x="6613545" y="3115119"/>
            <a:ext cx="1562612" cy="1222036"/>
          </a:xfrm>
          <a:custGeom>
            <a:avLst/>
            <a:gdLst>
              <a:gd name="connsiteX0" fmla="*/ 913847 w 1562612"/>
              <a:gd name="connsiteY0" fmla="*/ 13771 h 1222036"/>
              <a:gd name="connsiteX1" fmla="*/ 28 w 1562612"/>
              <a:gd name="connsiteY1" fmla="*/ 803738 h 1222036"/>
              <a:gd name="connsiteX2" fmla="*/ 944824 w 1562612"/>
              <a:gd name="connsiteY2" fmla="*/ 1221956 h 1222036"/>
              <a:gd name="connsiteX3" fmla="*/ 1548874 w 1562612"/>
              <a:gd name="connsiteY3" fmla="*/ 834717 h 1222036"/>
              <a:gd name="connsiteX4" fmla="*/ 1332035 w 1562612"/>
              <a:gd name="connsiteY4" fmla="*/ 339052 h 1222036"/>
              <a:gd name="connsiteX5" fmla="*/ 913847 w 1562612"/>
              <a:gd name="connsiteY5" fmla="*/ 13771 h 12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612" h="1222036">
                <a:moveTo>
                  <a:pt x="913847" y="13771"/>
                </a:moveTo>
                <a:cubicBezTo>
                  <a:pt x="691846" y="91219"/>
                  <a:pt x="-5135" y="602374"/>
                  <a:pt x="28" y="803738"/>
                </a:cubicBezTo>
                <a:cubicBezTo>
                  <a:pt x="5191" y="1005102"/>
                  <a:pt x="686683" y="1216793"/>
                  <a:pt x="944824" y="1221956"/>
                </a:cubicBezTo>
                <a:cubicBezTo>
                  <a:pt x="1202965" y="1227119"/>
                  <a:pt x="1484339" y="981868"/>
                  <a:pt x="1548874" y="834717"/>
                </a:cubicBezTo>
                <a:cubicBezTo>
                  <a:pt x="1613409" y="687566"/>
                  <a:pt x="1435291" y="473295"/>
                  <a:pt x="1332035" y="339052"/>
                </a:cubicBezTo>
                <a:cubicBezTo>
                  <a:pt x="1228779" y="204809"/>
                  <a:pt x="1135848" y="-63677"/>
                  <a:pt x="913847" y="137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33113" y="3550533"/>
            <a:ext cx="588798" cy="523220"/>
          </a:xfrm>
          <a:prstGeom prst="rect">
            <a:avLst/>
          </a:prstGeom>
          <a:solidFill>
            <a:srgbClr val="FFFFFF"/>
          </a:solidFill>
        </p:spPr>
        <p:txBody>
          <a:bodyPr wrap="none" rtlCol="0">
            <a:spAutoFit/>
          </a:bodyPr>
          <a:lstStyle/>
          <a:p>
            <a:r>
              <a:rPr lang="en-US" sz="2800" b="1" dirty="0" smtClean="0"/>
              <a:t>US</a:t>
            </a:r>
            <a:endParaRPr lang="en-US" b="1" dirty="0"/>
          </a:p>
        </p:txBody>
      </p:sp>
    </p:spTree>
    <p:extLst>
      <p:ext uri="{BB962C8B-B14F-4D97-AF65-F5344CB8AC3E}">
        <p14:creationId xmlns:p14="http://schemas.microsoft.com/office/powerpoint/2010/main" val="3788080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in Human Urine:             U.S. Southern California</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097718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7088" y="6383175"/>
            <a:ext cx="5132560" cy="400110"/>
          </a:xfrm>
          <a:prstGeom prst="rect">
            <a:avLst/>
          </a:prstGeom>
          <a:noFill/>
        </p:spPr>
        <p:txBody>
          <a:bodyPr wrap="none" rtlCol="0">
            <a:spAutoFit/>
          </a:bodyPr>
          <a:lstStyle/>
          <a:p>
            <a:r>
              <a:rPr lang="nb-NO" sz="2000" dirty="0">
                <a:solidFill>
                  <a:srgbClr val="FF0000"/>
                </a:solidFill>
              </a:rPr>
              <a:t>*</a:t>
            </a:r>
            <a:r>
              <a:rPr lang="nb-NO" sz="2000" dirty="0"/>
              <a:t>PJ Mills et al. JAMA 2017; 318(16): 1610-1611.</a:t>
            </a:r>
            <a:endParaRPr lang="en-US" sz="2000" dirty="0"/>
          </a:p>
        </p:txBody>
      </p:sp>
    </p:spTree>
    <p:extLst>
      <p:ext uri="{BB962C8B-B14F-4D97-AF65-F5344CB8AC3E}">
        <p14:creationId xmlns:p14="http://schemas.microsoft.com/office/powerpoint/2010/main" val="7271537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reduces sperm motility and sperm count</a:t>
            </a:r>
            <a:r>
              <a:rPr lang="en-US" b="1" dirty="0" smtClean="0">
                <a:solidFill>
                  <a:srgbClr val="FF0000"/>
                </a:solidFill>
              </a:rPr>
              <a:t>*</a:t>
            </a:r>
            <a:endParaRPr lang="en-US" b="1" dirty="0">
              <a:solidFill>
                <a:srgbClr val="FF0000"/>
              </a:solidFill>
            </a:endParaRPr>
          </a:p>
        </p:txBody>
      </p:sp>
      <p:pic>
        <p:nvPicPr>
          <p:cNvPr id="4" name="Content Placeholder 3" descr="sperm_motility_rats_glyphosate.png"/>
          <p:cNvPicPr>
            <a:picLocks noGrp="1" noChangeAspect="1"/>
          </p:cNvPicPr>
          <p:nvPr>
            <p:ph idx="1"/>
          </p:nvPr>
        </p:nvPicPr>
        <p:blipFill>
          <a:blip r:embed="rId3">
            <a:extLst>
              <a:ext uri="{28A0092B-C50C-407E-A947-70E740481C1C}">
                <a14:useLocalDpi xmlns:a14="http://schemas.microsoft.com/office/drawing/2010/main" val="0"/>
              </a:ext>
            </a:extLst>
          </a:blip>
          <a:srcRect t="-15786" b="-15786"/>
          <a:stretch>
            <a:fillRect/>
          </a:stretch>
        </p:blipFill>
        <p:spPr/>
      </p:pic>
      <p:sp>
        <p:nvSpPr>
          <p:cNvPr id="3" name="TextBox 2"/>
          <p:cNvSpPr txBox="1"/>
          <p:nvPr/>
        </p:nvSpPr>
        <p:spPr>
          <a:xfrm>
            <a:off x="151203" y="6410123"/>
            <a:ext cx="8685566" cy="369332"/>
          </a:xfrm>
          <a:prstGeom prst="rect">
            <a:avLst/>
          </a:prstGeom>
          <a:noFill/>
        </p:spPr>
        <p:txBody>
          <a:bodyPr wrap="none" rtlCol="0">
            <a:spAutoFit/>
          </a:bodyPr>
          <a:lstStyle/>
          <a:p>
            <a:r>
              <a:rPr lang="en-US" dirty="0">
                <a:solidFill>
                  <a:srgbClr val="FF0000"/>
                </a:solidFill>
              </a:rPr>
              <a:t>*</a:t>
            </a:r>
            <a:r>
              <a:rPr lang="en-US" dirty="0"/>
              <a:t>FO </a:t>
            </a:r>
            <a:r>
              <a:rPr lang="en-US" dirty="0" err="1"/>
              <a:t>Owagboriaye</a:t>
            </a:r>
            <a:r>
              <a:rPr lang="en-US" dirty="0"/>
              <a:t> et al. Experimental and </a:t>
            </a:r>
            <a:r>
              <a:rPr lang="en-US" dirty="0" err="1"/>
              <a:t>Toxicologic</a:t>
            </a:r>
            <a:r>
              <a:rPr lang="en-US" dirty="0"/>
              <a:t> Pathology 2017 Sep 5;69(7):461-468. </a:t>
            </a:r>
          </a:p>
        </p:txBody>
      </p:sp>
    </p:spTree>
    <p:extLst>
      <p:ext uri="{BB962C8B-B14F-4D97-AF65-F5344CB8AC3E}">
        <p14:creationId xmlns:p14="http://schemas.microsoft.com/office/powerpoint/2010/main" val="39000237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46038"/>
            <a:ext cx="9127066" cy="1143000"/>
          </a:xfrm>
        </p:spPr>
        <p:txBody>
          <a:bodyPr>
            <a:normAutofit fontScale="90000"/>
          </a:bodyPr>
          <a:lstStyle/>
          <a:p>
            <a:r>
              <a:rPr lang="en-US" b="1" dirty="0" smtClean="0"/>
              <a:t>Glyphosate Damages Second 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2" y="1189038"/>
            <a:ext cx="8466667" cy="4800600"/>
          </a:xfrm>
        </p:spPr>
        <p:txBody>
          <a:bodyPr>
            <a:normAutofit fontScale="77500" lnSpcReduction="20000"/>
          </a:bodyPr>
          <a:lstStyle/>
          <a:p>
            <a:r>
              <a:rPr lang="en-US" dirty="0"/>
              <a:t>Pregnant rats exposed to </a:t>
            </a:r>
            <a:r>
              <a:rPr lang="en-US" dirty="0" smtClean="0"/>
              <a:t>glyphosate                                               starting </a:t>
            </a:r>
            <a:r>
              <a:rPr lang="en-US" dirty="0"/>
              <a:t>at day 9 of gestation</a:t>
            </a:r>
          </a:p>
          <a:p>
            <a:r>
              <a:rPr lang="en-US" dirty="0"/>
              <a:t>Two exposure levels (low, high), </a:t>
            </a:r>
            <a:r>
              <a:rPr lang="en-US" dirty="0" smtClean="0"/>
              <a:t>                                                    both </a:t>
            </a:r>
            <a:r>
              <a:rPr lang="en-US" dirty="0"/>
              <a:t>levels considered to be safe </a:t>
            </a:r>
            <a:r>
              <a:rPr lang="en-US" dirty="0" smtClean="0"/>
              <a:t>                                              according </a:t>
            </a:r>
            <a:r>
              <a:rPr lang="en-US" dirty="0"/>
              <a:t>to regulators</a:t>
            </a:r>
          </a:p>
          <a:p>
            <a:r>
              <a:rPr lang="en-US" dirty="0"/>
              <a:t>Neither the rats nor their offspring </a:t>
            </a:r>
            <a:r>
              <a:rPr lang="en-US" dirty="0" smtClean="0"/>
              <a:t>                                                 showed </a:t>
            </a:r>
            <a:r>
              <a:rPr lang="en-US" dirty="0"/>
              <a:t>any obvious effects</a:t>
            </a:r>
          </a:p>
          <a:p>
            <a:r>
              <a:rPr lang="en-US" dirty="0"/>
              <a:t>The second generation offspring from both exposed group showed delayed growth, lower fetal weight and length and a higher incidence of abnormally small </a:t>
            </a:r>
            <a:r>
              <a:rPr lang="en-US" dirty="0" err="1"/>
              <a:t>fetusus</a:t>
            </a:r>
            <a:endParaRPr lang="en-US" dirty="0"/>
          </a:p>
          <a:p>
            <a:r>
              <a:rPr lang="en-US" i="1" dirty="0"/>
              <a:t>Most surprising: there were three cases (each from a different mother) among the second generation offspring with major fetal abnormalities (conjoined fetuses and abnormal limb development)</a:t>
            </a:r>
          </a:p>
        </p:txBody>
      </p:sp>
      <p:sp>
        <p:nvSpPr>
          <p:cNvPr id="4" name="TextBox 3"/>
          <p:cNvSpPr txBox="1"/>
          <p:nvPr/>
        </p:nvSpPr>
        <p:spPr>
          <a:xfrm>
            <a:off x="457200" y="6400800"/>
            <a:ext cx="7245681" cy="369332"/>
          </a:xfrm>
          <a:prstGeom prst="rect">
            <a:avLst/>
          </a:prstGeom>
          <a:noFill/>
        </p:spPr>
        <p:txBody>
          <a:bodyPr wrap="none" rtlCol="0">
            <a:spAutoFit/>
          </a:bodyPr>
          <a:lstStyle/>
          <a:p>
            <a:r>
              <a:rPr lang="en-US" dirty="0">
                <a:solidFill>
                  <a:srgbClr val="FF0000"/>
                </a:solidFill>
              </a:rPr>
              <a:t>*</a:t>
            </a:r>
            <a:r>
              <a:rPr lang="en-US" dirty="0"/>
              <a:t>MM </a:t>
            </a:r>
            <a:r>
              <a:rPr lang="en-US" dirty="0" err="1"/>
              <a:t>Milesi</a:t>
            </a:r>
            <a:r>
              <a:rPr lang="en-US" dirty="0"/>
              <a:t> et al. Archives of Toxicology June 9, 2018 [</a:t>
            </a:r>
            <a:r>
              <a:rPr lang="en-US" dirty="0" err="1"/>
              <a:t>Epub</a:t>
            </a:r>
            <a:r>
              <a:rPr lang="en-US" dirty="0"/>
              <a:t> ahead of print]</a:t>
            </a:r>
          </a:p>
        </p:txBody>
      </p:sp>
      <p:pic>
        <p:nvPicPr>
          <p:cNvPr id="5" name="Picture 4" descr="rat_p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51" y="1007533"/>
            <a:ext cx="2521281" cy="2521281"/>
          </a:xfrm>
          <a:prstGeom prst="rect">
            <a:avLst/>
          </a:prstGeom>
        </p:spPr>
      </p:pic>
    </p:spTree>
    <p:extLst>
      <p:ext uri="{BB962C8B-B14F-4D97-AF65-F5344CB8AC3E}">
        <p14:creationId xmlns:p14="http://schemas.microsoft.com/office/powerpoint/2010/main" val="40308866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cret_ingredients.jpg"/>
          <p:cNvPicPr>
            <a:picLocks noGrp="1" noChangeAspect="1"/>
          </p:cNvPicPr>
          <p:nvPr>
            <p:ph idx="1"/>
          </p:nvPr>
        </p:nvPicPr>
        <p:blipFill>
          <a:blip r:embed="rId2">
            <a:extLst>
              <a:ext uri="{28A0092B-C50C-407E-A947-70E740481C1C}">
                <a14:useLocalDpi xmlns:a14="http://schemas.microsoft.com/office/drawing/2010/main" val="0"/>
              </a:ext>
            </a:extLst>
          </a:blip>
          <a:srcRect t="-32518" b="-32518"/>
          <a:stretch>
            <a:fillRect/>
          </a:stretch>
        </p:blipFill>
        <p:spPr>
          <a:xfrm>
            <a:off x="457200" y="-160867"/>
            <a:ext cx="8229600" cy="4525963"/>
          </a:xfrm>
        </p:spPr>
      </p:pic>
      <p:pic>
        <p:nvPicPr>
          <p:cNvPr id="5" name="Picture 4" descr="GMChildren-sick-child-black-and-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012" y="3886201"/>
            <a:ext cx="4016188" cy="2667000"/>
          </a:xfrm>
          <a:prstGeom prst="rect">
            <a:avLst/>
          </a:prstGeom>
        </p:spPr>
      </p:pic>
      <p:sp>
        <p:nvSpPr>
          <p:cNvPr id="6" name="Rectangle 5"/>
          <p:cNvSpPr/>
          <p:nvPr/>
        </p:nvSpPr>
        <p:spPr>
          <a:xfrm>
            <a:off x="195694" y="3886201"/>
            <a:ext cx="4901240" cy="2585323"/>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Genetically Modified Children</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619049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7575" y="2289770"/>
            <a:ext cx="5319560"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California Lawsuit</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560430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toon_spraying.jpeg"/>
          <p:cNvPicPr>
            <a:picLocks noGrp="1" noChangeAspect="1"/>
          </p:cNvPicPr>
          <p:nvPr>
            <p:ph idx="1"/>
          </p:nvPr>
        </p:nvPicPr>
        <p:blipFill>
          <a:blip r:embed="rId2">
            <a:extLst>
              <a:ext uri="{28A0092B-C50C-407E-A947-70E740481C1C}">
                <a14:useLocalDpi xmlns:a14="http://schemas.microsoft.com/office/drawing/2010/main" val="0"/>
              </a:ext>
            </a:extLst>
          </a:blip>
          <a:srcRect l="-43795" r="-43795"/>
          <a:stretch>
            <a:fillRect/>
          </a:stretch>
        </p:blipFill>
        <p:spPr>
          <a:xfrm>
            <a:off x="-1016000" y="460904"/>
            <a:ext cx="10639882" cy="5851525"/>
          </a:xfrm>
        </p:spPr>
      </p:pic>
    </p:spTree>
    <p:extLst>
      <p:ext uri="{BB962C8B-B14F-4D97-AF65-F5344CB8AC3E}">
        <p14:creationId xmlns:p14="http://schemas.microsoft.com/office/powerpoint/2010/main" val="10919746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HL_lawsuit.png"/>
          <p:cNvPicPr>
            <a:picLocks noGrp="1" noChangeAspect="1"/>
          </p:cNvPicPr>
          <p:nvPr>
            <p:ph idx="1"/>
          </p:nvPr>
        </p:nvPicPr>
        <p:blipFill>
          <a:blip r:embed="rId3">
            <a:extLst>
              <a:ext uri="{28A0092B-C50C-407E-A947-70E740481C1C}">
                <a14:useLocalDpi xmlns:a14="http://schemas.microsoft.com/office/drawing/2010/main" val="0"/>
              </a:ext>
            </a:extLst>
          </a:blip>
          <a:srcRect t="-47042" b="-47042"/>
          <a:stretch>
            <a:fillRect/>
          </a:stretch>
        </p:blipFill>
        <p:spPr>
          <a:xfrm>
            <a:off x="0" y="1810843"/>
            <a:ext cx="5795982" cy="3187567"/>
          </a:xfrm>
        </p:spPr>
      </p:pic>
      <p:pic>
        <p:nvPicPr>
          <p:cNvPr id="5" name="Picture 4" descr="non_Hodgkins_lymphom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52" y="0"/>
            <a:ext cx="2845948" cy="6858000"/>
          </a:xfrm>
          <a:prstGeom prst="rect">
            <a:avLst/>
          </a:prstGeom>
        </p:spPr>
      </p:pic>
      <p:sp>
        <p:nvSpPr>
          <p:cNvPr id="6" name="Title 1"/>
          <p:cNvSpPr>
            <a:spLocks noGrp="1"/>
          </p:cNvSpPr>
          <p:nvPr>
            <p:ph type="title"/>
          </p:nvPr>
        </p:nvSpPr>
        <p:spPr>
          <a:xfrm>
            <a:off x="192277" y="516189"/>
            <a:ext cx="6436023" cy="1143000"/>
          </a:xfrm>
        </p:spPr>
        <p:txBody>
          <a:bodyPr>
            <a:normAutofit fontScale="90000"/>
          </a:bodyPr>
          <a:lstStyle/>
          <a:p>
            <a:pPr algn="l"/>
            <a:r>
              <a:rPr lang="en-US" b="1" dirty="0" smtClean="0"/>
              <a:t>Dewayne “Lee” Johnson </a:t>
            </a:r>
            <a:r>
              <a:rPr lang="en-US" b="1" dirty="0" err="1" smtClean="0"/>
              <a:t>vs</a:t>
            </a:r>
            <a:r>
              <a:rPr lang="en-US" b="1" dirty="0" smtClean="0"/>
              <a:t/>
            </a:r>
            <a:br>
              <a:rPr lang="en-US" b="1" dirty="0" smtClean="0"/>
            </a:br>
            <a:r>
              <a:rPr lang="en-US" b="1" dirty="0" smtClean="0"/>
              <a:t>Monsanto: Glyphosate &amp; Non-Hodgkin’s Lymphoma</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125900" y="6024451"/>
            <a:ext cx="586580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://www.cnn.com/2018/06/17/us</a:t>
            </a:r>
            <a:r>
              <a:rPr lang="en-US" sz="2000" dirty="0" smtClean="0"/>
              <a:t>/</a:t>
            </a:r>
          </a:p>
          <a:p>
            <a:pPr algn="r"/>
            <a:r>
              <a:rPr lang="en-US" sz="2000" dirty="0" err="1" smtClean="0"/>
              <a:t>monsanto</a:t>
            </a:r>
            <a:r>
              <a:rPr lang="en-US" sz="2000" dirty="0"/>
              <a:t>-roundup-</a:t>
            </a:r>
            <a:r>
              <a:rPr lang="en-US" sz="2000" dirty="0" err="1"/>
              <a:t>dewayne</a:t>
            </a:r>
            <a:r>
              <a:rPr lang="en-US" sz="2000" dirty="0"/>
              <a:t>-</a:t>
            </a:r>
            <a:r>
              <a:rPr lang="en-US" sz="2000" dirty="0" err="1"/>
              <a:t>johnson</a:t>
            </a:r>
            <a:r>
              <a:rPr lang="en-US" sz="2000" dirty="0"/>
              <a:t>-trial/</a:t>
            </a:r>
            <a:r>
              <a:rPr lang="en-US" sz="2000" dirty="0" err="1"/>
              <a:t>index.html</a:t>
            </a:r>
            <a:endParaRPr lang="en-US" sz="2000" dirty="0"/>
          </a:p>
        </p:txBody>
      </p:sp>
    </p:spTree>
    <p:extLst>
      <p:ext uri="{BB962C8B-B14F-4D97-AF65-F5344CB8AC3E}">
        <p14:creationId xmlns:p14="http://schemas.microsoft.com/office/powerpoint/2010/main" val="7140397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0" y="160589"/>
            <a:ext cx="8229600" cy="1143000"/>
          </a:xfrm>
        </p:spPr>
        <p:txBody>
          <a:bodyPr>
            <a:normAutofit/>
          </a:bodyPr>
          <a:lstStyle/>
          <a:p>
            <a:pPr algn="l"/>
            <a:r>
              <a:rPr lang="en-US" b="1" dirty="0" smtClean="0"/>
              <a:t>Details of the Lawsuit</a:t>
            </a:r>
            <a:r>
              <a:rPr lang="en-US" b="1" dirty="0" smtClean="0">
                <a:solidFill>
                  <a:srgbClr val="FF0000"/>
                </a:solidFill>
              </a:rPr>
              <a:t>*</a:t>
            </a:r>
            <a:endParaRPr lang="en-US" b="1" dirty="0">
              <a:solidFill>
                <a:srgbClr val="FF0000"/>
              </a:solidFill>
            </a:endParaRPr>
          </a:p>
        </p:txBody>
      </p:sp>
      <p:pic>
        <p:nvPicPr>
          <p:cNvPr id="4" name="Content Placeholder 3" descr="DeWayne_Johnson.png"/>
          <p:cNvPicPr>
            <a:picLocks noGrp="1" noChangeAspect="1"/>
          </p:cNvPicPr>
          <p:nvPr>
            <p:ph idx="1"/>
          </p:nvPr>
        </p:nvPicPr>
        <p:blipFill>
          <a:blip r:embed="rId3">
            <a:extLst>
              <a:ext uri="{28A0092B-C50C-407E-A947-70E740481C1C}">
                <a14:useLocalDpi xmlns:a14="http://schemas.microsoft.com/office/drawing/2010/main" val="0"/>
              </a:ext>
            </a:extLst>
          </a:blip>
          <a:srcRect l="-67901" r="-67901"/>
          <a:stretch>
            <a:fillRect/>
          </a:stretch>
        </p:blipFill>
        <p:spPr>
          <a:xfrm>
            <a:off x="4905024" y="1892183"/>
            <a:ext cx="5781741" cy="3179735"/>
          </a:xfrm>
        </p:spPr>
      </p:pic>
      <p:sp>
        <p:nvSpPr>
          <p:cNvPr id="5" name="Content Placeholder 2"/>
          <p:cNvSpPr txBox="1">
            <a:spLocks/>
          </p:cNvSpPr>
          <p:nvPr/>
        </p:nvSpPr>
        <p:spPr>
          <a:xfrm>
            <a:off x="-1" y="1444347"/>
            <a:ext cx="8306423" cy="40152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Johnson was a </a:t>
            </a:r>
            <a:r>
              <a:rPr lang="en-US" sz="2400" dirty="0" smtClean="0"/>
              <a:t>groundskeeper for the </a:t>
            </a:r>
            <a:r>
              <a:rPr lang="en-US" sz="2400" dirty="0"/>
              <a:t>school </a:t>
            </a:r>
            <a:r>
              <a:rPr lang="en-US" sz="2400" dirty="0" smtClean="0"/>
              <a:t>district                      in </a:t>
            </a:r>
            <a:r>
              <a:rPr lang="en-US" sz="2400" dirty="0"/>
              <a:t>Benicia, CA, just north of San Francisco</a:t>
            </a:r>
          </a:p>
          <a:p>
            <a:r>
              <a:rPr lang="en-US" sz="2400" dirty="0"/>
              <a:t>He was diagnosed with non-</a:t>
            </a:r>
            <a:r>
              <a:rPr lang="en-US" sz="2400" dirty="0" smtClean="0"/>
              <a:t>Hodgkin’s                                 </a:t>
            </a:r>
            <a:r>
              <a:rPr lang="en-US" sz="2400" dirty="0"/>
              <a:t>lymphoma (NHL) in 2014, at age 42.</a:t>
            </a:r>
          </a:p>
          <a:p>
            <a:r>
              <a:rPr lang="en-US" sz="2400" dirty="0"/>
              <a:t>In 2015, WHO's IARC classified glyphosate </a:t>
            </a:r>
            <a:r>
              <a:rPr lang="en-US" sz="2400" dirty="0" smtClean="0"/>
              <a:t>                                  as </a:t>
            </a:r>
            <a:r>
              <a:rPr lang="en-US" sz="2400" dirty="0"/>
              <a:t>"probably carcinogenic to humans"</a:t>
            </a:r>
          </a:p>
          <a:p>
            <a:r>
              <a:rPr lang="en-US" sz="2400" dirty="0"/>
              <a:t>Donna Farmer, Monsanto's "product </a:t>
            </a:r>
            <a:r>
              <a:rPr lang="en-US" sz="2400" dirty="0" smtClean="0"/>
              <a:t>                                  protection </a:t>
            </a:r>
            <a:r>
              <a:rPr lang="en-US" sz="2400" dirty="0"/>
              <a:t>lead" said in email to colleagues:</a:t>
            </a:r>
          </a:p>
          <a:p>
            <a:pPr lvl="1"/>
            <a:r>
              <a:rPr lang="en-US" sz="2000" dirty="0"/>
              <a:t>"You cannot say that Roundup does not cause cancer."</a:t>
            </a:r>
          </a:p>
          <a:p>
            <a:r>
              <a:rPr lang="en-US" sz="2400" dirty="0"/>
              <a:t>Timothy </a:t>
            </a:r>
            <a:r>
              <a:rPr lang="en-US" sz="2400" dirty="0" err="1"/>
              <a:t>Litzenburg</a:t>
            </a:r>
            <a:r>
              <a:rPr lang="en-US" sz="2400" dirty="0"/>
              <a:t>, one of Johnson's lawyers, said:</a:t>
            </a:r>
          </a:p>
          <a:p>
            <a:pPr lvl="1"/>
            <a:r>
              <a:rPr lang="en-US" sz="2000" dirty="0"/>
              <a:t>"so much of what Monsanto has worked to keep secret is coming out."</a:t>
            </a:r>
          </a:p>
        </p:txBody>
      </p:sp>
      <p:sp>
        <p:nvSpPr>
          <p:cNvPr id="6" name="TextBox 5"/>
          <p:cNvSpPr txBox="1"/>
          <p:nvPr/>
        </p:nvSpPr>
        <p:spPr>
          <a:xfrm>
            <a:off x="1999990" y="6027056"/>
            <a:ext cx="6583854" cy="707886"/>
          </a:xfrm>
          <a:prstGeom prst="rect">
            <a:avLst/>
          </a:prstGeom>
          <a:noFill/>
        </p:spPr>
        <p:txBody>
          <a:bodyPr wrap="none" rtlCol="0">
            <a:spAutoFit/>
          </a:bodyPr>
          <a:lstStyle/>
          <a:p>
            <a:pPr algn="r"/>
            <a:r>
              <a:rPr lang="en-US" sz="2000" dirty="0" smtClean="0"/>
              <a:t>www.theguardian.com</a:t>
            </a:r>
            <a:r>
              <a:rPr lang="en-US" sz="2000" dirty="0"/>
              <a:t>/business/2018/jul/09</a:t>
            </a:r>
            <a:r>
              <a:rPr lang="en-US" sz="2000" dirty="0" smtClean="0"/>
              <a:t>/</a:t>
            </a:r>
          </a:p>
          <a:p>
            <a:r>
              <a:rPr lang="en-US" sz="2000" dirty="0" err="1" smtClean="0"/>
              <a:t>monsanto</a:t>
            </a:r>
            <a:r>
              <a:rPr lang="en-US" sz="2000" dirty="0"/>
              <a:t>-trial-roundup-</a:t>
            </a:r>
            <a:r>
              <a:rPr lang="en-US" sz="2000" dirty="0" err="1"/>
              <a:t>weedkiller</a:t>
            </a:r>
            <a:r>
              <a:rPr lang="en-US" sz="2000" dirty="0"/>
              <a:t>-cancer-</a:t>
            </a:r>
            <a:r>
              <a:rPr lang="en-US" sz="2000" dirty="0" err="1"/>
              <a:t>dewayne</a:t>
            </a:r>
            <a:r>
              <a:rPr lang="en-US" sz="2000" dirty="0"/>
              <a:t>-</a:t>
            </a:r>
            <a:r>
              <a:rPr lang="en-US" sz="2000" dirty="0" err="1"/>
              <a:t>johnson</a:t>
            </a:r>
            <a:endParaRPr lang="en-US" sz="2000" dirty="0"/>
          </a:p>
        </p:txBody>
      </p:sp>
    </p:spTree>
    <p:extLst>
      <p:ext uri="{BB962C8B-B14F-4D97-AF65-F5344CB8AC3E}">
        <p14:creationId xmlns:p14="http://schemas.microsoft.com/office/powerpoint/2010/main" val="31114619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Tree>
    <p:extLst>
      <p:ext uri="{BB962C8B-B14F-4D97-AF65-F5344CB8AC3E}">
        <p14:creationId xmlns:p14="http://schemas.microsoft.com/office/powerpoint/2010/main" val="23764940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
        <p:nvSpPr>
          <p:cNvPr id="4" name="Title 1"/>
          <p:cNvSpPr txBox="1">
            <a:spLocks/>
          </p:cNvSpPr>
          <p:nvPr/>
        </p:nvSpPr>
        <p:spPr>
          <a:xfrm>
            <a:off x="1406609" y="2201332"/>
            <a:ext cx="6480307" cy="27093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a:t>
            </a:r>
            <a:r>
              <a:rPr lang="en-US" sz="3200" dirty="0"/>
              <a:t>If we get a large award in this case, it could easily threaten the future financial viability of the company</a:t>
            </a:r>
            <a:r>
              <a:rPr lang="en-US" sz="3200" dirty="0" smtClean="0"/>
              <a:t>.”</a:t>
            </a:r>
          </a:p>
          <a:p>
            <a:pPr algn="l"/>
            <a:endParaRPr lang="en-US" sz="3200" dirty="0" smtClean="0"/>
          </a:p>
          <a:p>
            <a:pPr algn="l"/>
            <a:r>
              <a:rPr lang="en-US" sz="3200" dirty="0" smtClean="0"/>
              <a:t>-- Robert F Kennedy, Jr.</a:t>
            </a:r>
          </a:p>
        </p:txBody>
      </p:sp>
    </p:spTree>
    <p:extLst>
      <p:ext uri="{BB962C8B-B14F-4D97-AF65-F5344CB8AC3E}">
        <p14:creationId xmlns:p14="http://schemas.microsoft.com/office/powerpoint/2010/main" val="18368227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 </a:t>
            </a:r>
            <a:r>
              <a:rPr lang="en-US" b="1" dirty="0" err="1" smtClean="0"/>
              <a:t>Bigtree</a:t>
            </a:r>
            <a:r>
              <a:rPr lang="en-US" b="1" dirty="0" smtClean="0"/>
              <a:t> of </a:t>
            </a:r>
            <a:r>
              <a:rPr lang="en-US" b="1" dirty="0" err="1" smtClean="0"/>
              <a:t>Highwire</a:t>
            </a:r>
            <a:endParaRPr lang="en-US" b="1" dirty="0"/>
          </a:p>
        </p:txBody>
      </p:sp>
      <p:pic>
        <p:nvPicPr>
          <p:cNvPr id="4" name="Content Placeholder 3" descr="DelBigtree.png"/>
          <p:cNvPicPr>
            <a:picLocks noGrp="1" noChangeAspect="1"/>
          </p:cNvPicPr>
          <p:nvPr>
            <p:ph idx="1"/>
          </p:nvPr>
        </p:nvPicPr>
        <p:blipFill>
          <a:blip r:embed="rId2">
            <a:extLst>
              <a:ext uri="{28A0092B-C50C-407E-A947-70E740481C1C}">
                <a14:useLocalDpi xmlns:a14="http://schemas.microsoft.com/office/drawing/2010/main" val="0"/>
              </a:ext>
            </a:extLst>
          </a:blip>
          <a:srcRect l="-14139" r="-14139"/>
          <a:stretch>
            <a:fillRect/>
          </a:stretch>
        </p:blipFill>
        <p:spPr/>
      </p:pic>
    </p:spTree>
    <p:extLst>
      <p:ext uri="{BB962C8B-B14F-4D97-AF65-F5344CB8AC3E}">
        <p14:creationId xmlns:p14="http://schemas.microsoft.com/office/powerpoint/2010/main" val="9581148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“Rampant Corporate Malfeasance”</a:t>
            </a:r>
            <a:r>
              <a:rPr lang="en-US" b="1" dirty="0" smtClean="0">
                <a:solidFill>
                  <a:srgbClr val="FF0000"/>
                </a:solidFill>
              </a:rPr>
              <a:t>*</a:t>
            </a:r>
            <a:endParaRPr lang="en-US" b="1" dirty="0">
              <a:solidFill>
                <a:srgbClr val="FF0000"/>
              </a:solidFill>
            </a:endParaRPr>
          </a:p>
        </p:txBody>
      </p:sp>
      <p:pic>
        <p:nvPicPr>
          <p:cNvPr id="5" name="Picture 4" descr="DonnaFar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700"/>
            <a:ext cx="9144000" cy="4016261"/>
          </a:xfrm>
          <a:prstGeom prst="rect">
            <a:avLst/>
          </a:prstGeom>
        </p:spPr>
      </p:pic>
      <p:sp>
        <p:nvSpPr>
          <p:cNvPr id="6" name="Content Placeholder 5"/>
          <p:cNvSpPr>
            <a:spLocks noGrp="1"/>
          </p:cNvSpPr>
          <p:nvPr>
            <p:ph idx="1"/>
          </p:nvPr>
        </p:nvSpPr>
        <p:spPr/>
        <p:txBody>
          <a:bodyPr/>
          <a:lstStyle/>
          <a:p>
            <a:endParaRPr lang="en-US"/>
          </a:p>
        </p:txBody>
      </p:sp>
      <p:sp>
        <p:nvSpPr>
          <p:cNvPr id="7" name="TextBox 6"/>
          <p:cNvSpPr txBox="1"/>
          <p:nvPr/>
        </p:nvSpPr>
        <p:spPr>
          <a:xfrm>
            <a:off x="84669" y="6268534"/>
            <a:ext cx="9276899" cy="461665"/>
          </a:xfrm>
          <a:prstGeom prst="rect">
            <a:avLst/>
          </a:prstGeom>
          <a:noFill/>
        </p:spPr>
        <p:txBody>
          <a:bodyPr wrap="none" rtlCol="0">
            <a:spAutoFit/>
          </a:bodyPr>
          <a:lstStyle/>
          <a:p>
            <a:r>
              <a:rPr lang="en-US" sz="2400" dirty="0" smtClean="0">
                <a:solidFill>
                  <a:srgbClr val="FF0000"/>
                </a:solidFill>
              </a:rPr>
              <a:t>*</a:t>
            </a:r>
            <a:r>
              <a:rPr lang="en-US" sz="2400" dirty="0" smtClean="0"/>
              <a:t>https</a:t>
            </a:r>
            <a:r>
              <a:rPr lang="en-US" sz="2400" dirty="0"/>
              <a:t>://</a:t>
            </a:r>
            <a:r>
              <a:rPr lang="en-US" sz="2400" dirty="0" err="1"/>
              <a:t>www.facebook.com</a:t>
            </a:r>
            <a:r>
              <a:rPr lang="en-US" sz="2400" dirty="0"/>
              <a:t>/</a:t>
            </a:r>
            <a:r>
              <a:rPr lang="en-US" sz="2400" dirty="0" err="1"/>
              <a:t>HighWireTalk</a:t>
            </a:r>
            <a:r>
              <a:rPr lang="en-US" sz="2400" dirty="0"/>
              <a:t>/videos/2157052507846542/</a:t>
            </a:r>
          </a:p>
        </p:txBody>
      </p:sp>
    </p:spTree>
    <p:extLst>
      <p:ext uri="{BB962C8B-B14F-4D97-AF65-F5344CB8AC3E}">
        <p14:creationId xmlns:p14="http://schemas.microsoft.com/office/powerpoint/2010/main" val="30048563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“Rampant Corporate Malfeasance”</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84669" y="6268534"/>
            <a:ext cx="9276899" cy="461665"/>
          </a:xfrm>
          <a:prstGeom prst="rect">
            <a:avLst/>
          </a:prstGeom>
          <a:noFill/>
        </p:spPr>
        <p:txBody>
          <a:bodyPr wrap="none" rtlCol="0">
            <a:spAutoFit/>
          </a:bodyPr>
          <a:lstStyle/>
          <a:p>
            <a:r>
              <a:rPr lang="en-US" sz="2400" dirty="0" smtClean="0">
                <a:solidFill>
                  <a:srgbClr val="FF0000"/>
                </a:solidFill>
              </a:rPr>
              <a:t>*</a:t>
            </a:r>
            <a:r>
              <a:rPr lang="en-US" sz="2400" dirty="0" smtClean="0"/>
              <a:t>https</a:t>
            </a:r>
            <a:r>
              <a:rPr lang="en-US" sz="2400" dirty="0"/>
              <a:t>://</a:t>
            </a:r>
            <a:r>
              <a:rPr lang="en-US" sz="2400" dirty="0" err="1"/>
              <a:t>www.facebook.com</a:t>
            </a:r>
            <a:r>
              <a:rPr lang="en-US" sz="2400" dirty="0"/>
              <a:t>/</a:t>
            </a:r>
            <a:r>
              <a:rPr lang="en-US" sz="2400" dirty="0" err="1"/>
              <a:t>HighWireTalk</a:t>
            </a:r>
            <a:r>
              <a:rPr lang="en-US" sz="2400" dirty="0"/>
              <a:t>/videos/2157052507846542/</a:t>
            </a:r>
          </a:p>
        </p:txBody>
      </p:sp>
      <p:pic>
        <p:nvPicPr>
          <p:cNvPr id="5" name="Picture 4" descr="DonnaFar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9700"/>
            <a:ext cx="9144000" cy="4016261"/>
          </a:xfrm>
          <a:prstGeom prst="rect">
            <a:avLst/>
          </a:prstGeom>
        </p:spPr>
      </p:pic>
      <p:sp>
        <p:nvSpPr>
          <p:cNvPr id="3" name="Content Placeholder 2"/>
          <p:cNvSpPr>
            <a:spLocks noGrp="1"/>
          </p:cNvSpPr>
          <p:nvPr>
            <p:ph idx="1"/>
          </p:nvPr>
        </p:nvSpPr>
        <p:spPr>
          <a:solidFill>
            <a:schemeClr val="bg1"/>
          </a:solidFill>
        </p:spPr>
        <p:txBody>
          <a:bodyPr>
            <a:noAutofit/>
          </a:bodyPr>
          <a:lstStyle/>
          <a:p>
            <a:pPr marL="0" indent="0">
              <a:buNone/>
            </a:pPr>
            <a:r>
              <a:rPr lang="en-US" sz="2800" dirty="0" smtClean="0"/>
              <a:t>“</a:t>
            </a:r>
            <a:r>
              <a:rPr lang="en-US" sz="2800" i="1" dirty="0" smtClean="0">
                <a:solidFill>
                  <a:srgbClr val="FF0000"/>
                </a:solidFill>
              </a:rPr>
              <a:t>A </a:t>
            </a:r>
            <a:r>
              <a:rPr lang="en-US" sz="2800" i="1" dirty="0">
                <a:solidFill>
                  <a:srgbClr val="FF0000"/>
                </a:solidFill>
              </a:rPr>
              <a:t>less expensive/more palatable approach </a:t>
            </a:r>
            <a:r>
              <a:rPr lang="en-US" sz="2800" dirty="0"/>
              <a:t>might be to involve experts only for the areas of contention, epidemiology and possibly MOA (depending on what comes out of the IARC meeting), and we </a:t>
            </a:r>
            <a:r>
              <a:rPr lang="en-US" sz="2800" i="1" dirty="0">
                <a:solidFill>
                  <a:srgbClr val="FF0000"/>
                </a:solidFill>
              </a:rPr>
              <a:t>ghost-write </a:t>
            </a:r>
            <a:r>
              <a:rPr lang="en-US" sz="2800" dirty="0"/>
              <a:t>the Exposure </a:t>
            </a:r>
            <a:r>
              <a:rPr lang="en-US" sz="2800" dirty="0" err="1"/>
              <a:t>Tox</a:t>
            </a:r>
            <a:r>
              <a:rPr lang="en-US" sz="2800" dirty="0"/>
              <a:t> &amp; </a:t>
            </a:r>
            <a:r>
              <a:rPr lang="en-US" sz="2800" dirty="0" err="1"/>
              <a:t>Genetox</a:t>
            </a:r>
            <a:r>
              <a:rPr lang="en-US" sz="2800" dirty="0"/>
              <a:t> sections. An option would be to add BLANK and Kier or BLANK to have their names on the publication, but we would be </a:t>
            </a:r>
            <a:r>
              <a:rPr lang="en-US" sz="2800" i="1" dirty="0">
                <a:solidFill>
                  <a:srgbClr val="FF0000"/>
                </a:solidFill>
              </a:rPr>
              <a:t>keeping the cost down by us doing the writing </a:t>
            </a:r>
            <a:r>
              <a:rPr lang="en-US" sz="2800" dirty="0"/>
              <a:t>and they would just edit &amp; </a:t>
            </a:r>
            <a:r>
              <a:rPr lang="en-US" sz="2800" i="1" dirty="0">
                <a:solidFill>
                  <a:srgbClr val="FF0000"/>
                </a:solidFill>
              </a:rPr>
              <a:t>sign their names </a:t>
            </a:r>
            <a:r>
              <a:rPr lang="en-US" sz="2800" dirty="0"/>
              <a:t>so to speak</a:t>
            </a:r>
            <a:r>
              <a:rPr lang="en-US" sz="2800" i="1" dirty="0">
                <a:solidFill>
                  <a:srgbClr val="FF0000"/>
                </a:solidFill>
              </a:rPr>
              <a:t>. </a:t>
            </a:r>
            <a:r>
              <a:rPr lang="en-US" sz="2800" i="1" dirty="0" smtClean="0">
                <a:solidFill>
                  <a:srgbClr val="FF0000"/>
                </a:solidFill>
              </a:rPr>
              <a:t>Recall </a:t>
            </a:r>
            <a:r>
              <a:rPr lang="en-US" sz="2800" i="1" dirty="0">
                <a:solidFill>
                  <a:srgbClr val="FF0000"/>
                </a:solidFill>
              </a:rPr>
              <a:t>that is how we handled Williams </a:t>
            </a:r>
            <a:r>
              <a:rPr lang="en-US" sz="2800" i="1" dirty="0" err="1">
                <a:solidFill>
                  <a:srgbClr val="FF0000"/>
                </a:solidFill>
              </a:rPr>
              <a:t>Kroes</a:t>
            </a:r>
            <a:r>
              <a:rPr lang="en-US" sz="2800" i="1" dirty="0">
                <a:solidFill>
                  <a:srgbClr val="FF0000"/>
                </a:solidFill>
              </a:rPr>
              <a:t> &amp; Munro, 2000</a:t>
            </a:r>
            <a:r>
              <a:rPr lang="en-US" sz="2800" i="1" dirty="0" smtClean="0">
                <a:solidFill>
                  <a:srgbClr val="FF0000"/>
                </a:solidFill>
              </a:rPr>
              <a:t>.”</a:t>
            </a:r>
            <a:endParaRPr lang="en-US" sz="2800" i="1" dirty="0">
              <a:solidFill>
                <a:srgbClr val="FF0000"/>
              </a:solidFill>
            </a:endParaRPr>
          </a:p>
        </p:txBody>
      </p:sp>
    </p:spTree>
    <p:extLst>
      <p:ext uri="{BB962C8B-B14F-4D97-AF65-F5344CB8AC3E}">
        <p14:creationId xmlns:p14="http://schemas.microsoft.com/office/powerpoint/2010/main" val="343082506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oses.png"/>
          <p:cNvPicPr>
            <a:picLocks noGrp="1" noChangeAspect="1"/>
          </p:cNvPicPr>
          <p:nvPr>
            <p:ph idx="1"/>
          </p:nvPr>
        </p:nvPicPr>
        <p:blipFill>
          <a:blip r:embed="rId2">
            <a:extLst>
              <a:ext uri="{28A0092B-C50C-407E-A947-70E740481C1C}">
                <a14:useLocalDpi xmlns:a14="http://schemas.microsoft.com/office/drawing/2010/main" val="0"/>
              </a:ext>
            </a:extLst>
          </a:blip>
          <a:srcRect l="-5135" r="-5135"/>
          <a:stretch>
            <a:fillRect/>
          </a:stretch>
        </p:blipFill>
        <p:spPr>
          <a:xfrm>
            <a:off x="457200" y="533400"/>
            <a:ext cx="8229600" cy="4525963"/>
          </a:xfrm>
        </p:spPr>
      </p:pic>
    </p:spTree>
    <p:extLst>
      <p:ext uri="{BB962C8B-B14F-4D97-AF65-F5344CB8AC3E}">
        <p14:creationId xmlns:p14="http://schemas.microsoft.com/office/powerpoint/2010/main" val="45072277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Bayer Stock Prices</a:t>
            </a:r>
            <a:endParaRPr lang="en-US" b="1" dirty="0"/>
          </a:p>
        </p:txBody>
      </p:sp>
      <p:pic>
        <p:nvPicPr>
          <p:cNvPr id="4" name="Content Placeholder 3" descr="BayerStock.png"/>
          <p:cNvPicPr>
            <a:picLocks noGrp="1" noChangeAspect="1"/>
          </p:cNvPicPr>
          <p:nvPr>
            <p:ph idx="1"/>
          </p:nvPr>
        </p:nvPicPr>
        <p:blipFill>
          <a:blip r:embed="rId2">
            <a:extLst>
              <a:ext uri="{28A0092B-C50C-407E-A947-70E740481C1C}">
                <a14:useLocalDpi xmlns:a14="http://schemas.microsoft.com/office/drawing/2010/main" val="0"/>
              </a:ext>
            </a:extLst>
          </a:blip>
          <a:srcRect l="-6584" r="-6584"/>
          <a:stretch>
            <a:fillRect/>
          </a:stretch>
        </p:blipFill>
        <p:spPr>
          <a:xfrm>
            <a:off x="-108406" y="1600200"/>
            <a:ext cx="9252406" cy="5088467"/>
          </a:xfrm>
        </p:spPr>
      </p:pic>
      <p:sp>
        <p:nvSpPr>
          <p:cNvPr id="5" name="Rectangle 4"/>
          <p:cNvSpPr/>
          <p:nvPr/>
        </p:nvSpPr>
        <p:spPr>
          <a:xfrm>
            <a:off x="270933" y="5317067"/>
            <a:ext cx="8568267" cy="1371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604000" y="1600200"/>
            <a:ext cx="2516184" cy="523220"/>
          </a:xfrm>
          <a:prstGeom prst="rect">
            <a:avLst/>
          </a:prstGeom>
          <a:solidFill>
            <a:schemeClr val="bg1"/>
          </a:solidFill>
        </p:spPr>
        <p:txBody>
          <a:bodyPr wrap="none" rtlCol="0">
            <a:spAutoFit/>
          </a:bodyPr>
          <a:lstStyle/>
          <a:p>
            <a:r>
              <a:rPr lang="en-US" sz="2800" dirty="0" smtClean="0"/>
              <a:t>Johnson Verdict</a:t>
            </a:r>
            <a:endParaRPr lang="en-US" sz="2800" dirty="0"/>
          </a:p>
        </p:txBody>
      </p:sp>
      <p:cxnSp>
        <p:nvCxnSpPr>
          <p:cNvPr id="7" name="Straight Arrow Connector 6"/>
          <p:cNvCxnSpPr>
            <a:stCxn id="3" idx="2"/>
          </p:cNvCxnSpPr>
          <p:nvPr/>
        </p:nvCxnSpPr>
        <p:spPr>
          <a:xfrm flipH="1">
            <a:off x="7484533" y="2123420"/>
            <a:ext cx="377559" cy="51818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76985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smtClean="0"/>
              <a:t>“Johnson’s </a:t>
            </a:r>
            <a:r>
              <a:rPr lang="en-US" dirty="0"/>
              <a:t>jury heard evidence that for four decades Monsanto maneuvered to conceal Roundup’s carcinogenicity by capturing regulatory agencies, corrupting public officials, bribing scientists and engaging in scientific fraud to delay its day of reckoning. The jury found that these activities constituted “malice, fraud and oppression” warranting $250 million in punitive damages</a:t>
            </a:r>
            <a:r>
              <a:rPr lang="en-US" dirty="0" smtClean="0"/>
              <a:t>.”</a:t>
            </a:r>
          </a:p>
          <a:p>
            <a:pPr marL="0" indent="0">
              <a:buNone/>
            </a:pPr>
            <a:endParaRPr lang="en-US" dirty="0"/>
          </a:p>
          <a:p>
            <a:pPr marL="0" indent="0">
              <a:buNone/>
            </a:pPr>
            <a:r>
              <a:rPr lang="en-US" dirty="0" smtClean="0"/>
              <a:t>Robert F Kennedy, Jr. (lawyer in the defense)</a:t>
            </a:r>
            <a:endParaRPr lang="en-US" dirty="0"/>
          </a:p>
        </p:txBody>
      </p:sp>
    </p:spTree>
    <p:extLst>
      <p:ext uri="{BB962C8B-B14F-4D97-AF65-F5344CB8AC3E}">
        <p14:creationId xmlns:p14="http://schemas.microsoft.com/office/powerpoint/2010/main" val="4075609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342900"/>
            <a:ext cx="8534400" cy="5499100"/>
          </a:xfrm>
        </p:spPr>
        <p:txBody>
          <a:bodyPr>
            <a:noAutofit/>
          </a:bodyPr>
          <a:lstStyle/>
          <a:p>
            <a:pPr marL="0" indent="0">
              <a:buNone/>
            </a:pPr>
            <a:r>
              <a:rPr lang="en-US" sz="2400" dirty="0" smtClean="0"/>
              <a:t>“Something </a:t>
            </a:r>
            <a:r>
              <a:rPr lang="en-US" sz="2400" dirty="0"/>
              <a:t>very wrong is going on, something that is killing good people and causing untold suffering to families and communities around the world. Never has such a high percentage of the population been afflicted with so many tragic and wasting illnesses. In the past thirty years, a group of diseases has reached epidemic proportions in the United States and many other countries. These afflictions, often collectively referred to as diseases of civilization (DOC), include multiple sclerosis, Alzheimer's disease, breast cancer, lupus </a:t>
            </a:r>
            <a:r>
              <a:rPr lang="en-US" sz="2400" dirty="0" err="1" smtClean="0"/>
              <a:t>erythematosus</a:t>
            </a:r>
            <a:r>
              <a:rPr lang="en-US" sz="2400" dirty="0"/>
              <a:t>, rheumatoid arthritis, melanoma, and autism - a once rare birth defect. Because the incidence of these diseases has increased gradually over three decades, we are inclined to accept this as a </a:t>
            </a:r>
            <a:r>
              <a:rPr lang="en-US" sz="2400" dirty="0" smtClean="0"/>
              <a:t>natural</a:t>
            </a:r>
            <a:r>
              <a:rPr lang="en-US" sz="2400" dirty="0"/>
              <a:t>, if </a:t>
            </a:r>
            <a:r>
              <a:rPr lang="en-US" sz="2400" dirty="0" smtClean="0"/>
              <a:t>unfortunate</a:t>
            </a:r>
            <a:r>
              <a:rPr lang="en-US" sz="2400" dirty="0"/>
              <a:t>, part of modern life. But such a lethal trend is not </a:t>
            </a:r>
            <a:r>
              <a:rPr lang="en-US" sz="2400" dirty="0" smtClean="0"/>
              <a:t>natural; the </a:t>
            </a:r>
            <a:r>
              <a:rPr lang="en-US" sz="2400" dirty="0"/>
              <a:t>changes that we have witnessed </a:t>
            </a:r>
            <a:r>
              <a:rPr lang="en-US" sz="2400" dirty="0" smtClean="0"/>
              <a:t>over the last </a:t>
            </a:r>
            <a:r>
              <a:rPr lang="en-US" sz="2400" dirty="0"/>
              <a:t>generation are unprecedented in the history of medical science</a:t>
            </a:r>
            <a:r>
              <a:rPr lang="en-US" sz="2400" dirty="0" smtClean="0"/>
              <a:t>.”</a:t>
            </a:r>
          </a:p>
          <a:p>
            <a:pPr marL="0" indent="0">
              <a:buNone/>
            </a:pPr>
            <a:endParaRPr lang="en-US" sz="2400" i="1" dirty="0" smtClean="0"/>
          </a:p>
          <a:p>
            <a:pPr marL="0" indent="0">
              <a:buNone/>
            </a:pPr>
            <a:r>
              <a:rPr lang="en-US" sz="2400" i="1" dirty="0" smtClean="0"/>
              <a:t>Woodrow C. Monte, PhD.  While Science Sleeps. 2011</a:t>
            </a:r>
            <a:endParaRPr lang="en-US" sz="2400" i="1" dirty="0"/>
          </a:p>
        </p:txBody>
      </p:sp>
    </p:spTree>
    <p:extLst>
      <p:ext uri="{BB962C8B-B14F-4D97-AF65-F5344CB8AC3E}">
        <p14:creationId xmlns:p14="http://schemas.microsoft.com/office/powerpoint/2010/main" val="12970389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ctoberBayerPlummet.png"/>
          <p:cNvPicPr>
            <a:picLocks noGrp="1" noChangeAspect="1"/>
          </p:cNvPicPr>
          <p:nvPr>
            <p:ph idx="1"/>
          </p:nvPr>
        </p:nvPicPr>
        <p:blipFill>
          <a:blip r:embed="rId2">
            <a:extLst>
              <a:ext uri="{28A0092B-C50C-407E-A947-70E740481C1C}">
                <a14:useLocalDpi xmlns:a14="http://schemas.microsoft.com/office/drawing/2010/main" val="0"/>
              </a:ext>
            </a:extLst>
          </a:blip>
          <a:srcRect l="-21775" r="-21775"/>
          <a:stretch>
            <a:fillRect/>
          </a:stretch>
        </p:blipFill>
        <p:spPr>
          <a:xfrm>
            <a:off x="-1009977" y="1066801"/>
            <a:ext cx="10153977" cy="5584296"/>
          </a:xfrm>
        </p:spPr>
      </p:pic>
      <p:sp>
        <p:nvSpPr>
          <p:cNvPr id="2" name="Title 1"/>
          <p:cNvSpPr>
            <a:spLocks noGrp="1"/>
          </p:cNvSpPr>
          <p:nvPr>
            <p:ph type="title"/>
          </p:nvPr>
        </p:nvSpPr>
        <p:spPr/>
        <p:txBody>
          <a:bodyPr>
            <a:normAutofit fontScale="90000"/>
          </a:bodyPr>
          <a:lstStyle/>
          <a:p>
            <a:r>
              <a:rPr lang="en-US" b="1" dirty="0" smtClean="0"/>
              <a:t>Verdict Upheld in Higher Court:</a:t>
            </a:r>
            <a:br>
              <a:rPr lang="en-US" b="1" dirty="0" smtClean="0"/>
            </a:br>
            <a:r>
              <a:rPr lang="en-US" b="1" dirty="0" smtClean="0"/>
              <a:t>October 22, 2018</a:t>
            </a:r>
            <a:endParaRPr lang="en-US" b="1" dirty="0"/>
          </a:p>
        </p:txBody>
      </p:sp>
      <p:sp>
        <p:nvSpPr>
          <p:cNvPr id="5" name="TextBox 4"/>
          <p:cNvSpPr txBox="1"/>
          <p:nvPr/>
        </p:nvSpPr>
        <p:spPr>
          <a:xfrm>
            <a:off x="3767039" y="1510306"/>
            <a:ext cx="4919761" cy="523220"/>
          </a:xfrm>
          <a:prstGeom prst="rect">
            <a:avLst/>
          </a:prstGeom>
          <a:solidFill>
            <a:schemeClr val="bg1"/>
          </a:solidFill>
        </p:spPr>
        <p:txBody>
          <a:bodyPr wrap="none" rtlCol="0">
            <a:spAutoFit/>
          </a:bodyPr>
          <a:lstStyle/>
          <a:p>
            <a:r>
              <a:rPr lang="en-US" sz="2800" dirty="0" smtClean="0"/>
              <a:t>Damages reduced to $78 Million</a:t>
            </a:r>
            <a:endParaRPr lang="en-US" sz="2800" dirty="0"/>
          </a:p>
        </p:txBody>
      </p:sp>
    </p:spTree>
    <p:extLst>
      <p:ext uri="{BB962C8B-B14F-4D97-AF65-F5344CB8AC3E}">
        <p14:creationId xmlns:p14="http://schemas.microsoft.com/office/powerpoint/2010/main" val="11574727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8508" y="2289770"/>
            <a:ext cx="6597705"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Celiac Disease, Autism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Glyphosate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80582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Celiac Disease, Non-Hodgkin's Lymphoma and </a:t>
            </a:r>
            <a:r>
              <a:rPr lang="en-US" b="1" dirty="0" smtClean="0"/>
              <a:t>Glyphosate</a:t>
            </a:r>
            <a:r>
              <a:rPr lang="en-US" b="1" dirty="0" smtClean="0">
                <a:solidFill>
                  <a:srgbClr val="FF0000"/>
                </a:solidFill>
              </a:rPr>
              <a:t>*</a:t>
            </a:r>
            <a:endParaRPr lang="en-US" b="1" dirty="0">
              <a:solidFill>
                <a:srgbClr val="FF0000"/>
              </a:solidFill>
            </a:endParaRPr>
          </a:p>
        </p:txBody>
      </p:sp>
      <p:pic>
        <p:nvPicPr>
          <p:cNvPr id="4" name="Content Placeholder 3" descr="Non-Hodgkins-Lymphoma.png"/>
          <p:cNvPicPr>
            <a:picLocks noGrp="1" noChangeAspect="1"/>
          </p:cNvPicPr>
          <p:nvPr>
            <p:ph idx="1"/>
          </p:nvPr>
        </p:nvPicPr>
        <p:blipFill>
          <a:blip r:embed="rId2">
            <a:extLst>
              <a:ext uri="{28A0092B-C50C-407E-A947-70E740481C1C}">
                <a14:useLocalDpi xmlns:a14="http://schemas.microsoft.com/office/drawing/2010/main" val="0"/>
              </a:ext>
            </a:extLst>
          </a:blip>
          <a:srcRect l="-38674" r="-38674"/>
          <a:stretch>
            <a:fillRect/>
          </a:stretch>
        </p:blipFill>
        <p:spPr>
          <a:xfrm>
            <a:off x="6407070" y="1460830"/>
            <a:ext cx="3465063" cy="1905651"/>
          </a:xfrm>
        </p:spPr>
      </p:pic>
      <p:sp>
        <p:nvSpPr>
          <p:cNvPr id="5" name="Content Placeholder 2"/>
          <p:cNvSpPr txBox="1">
            <a:spLocks/>
          </p:cNvSpPr>
          <p:nvPr/>
        </p:nvSpPr>
        <p:spPr>
          <a:xfrm>
            <a:off x="0" y="1600200"/>
            <a:ext cx="8536610" cy="487573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People with Celiac disease </a:t>
            </a:r>
            <a:r>
              <a:rPr lang="en-US" dirty="0" smtClean="0"/>
              <a:t>statistically                           have </a:t>
            </a:r>
            <a:r>
              <a:rPr lang="en-US" dirty="0"/>
              <a:t>a shortened life span, mainly due </a:t>
            </a:r>
            <a:r>
              <a:rPr lang="en-US" dirty="0" smtClean="0"/>
              <a:t>to                               </a:t>
            </a:r>
            <a:r>
              <a:rPr lang="en-US" dirty="0"/>
              <a:t>increased risk to non-Hodgkin's lymphoma</a:t>
            </a:r>
          </a:p>
          <a:p>
            <a:r>
              <a:rPr lang="en-US" dirty="0"/>
              <a:t>Statistics from the American Cancer </a:t>
            </a:r>
            <a:r>
              <a:rPr lang="en-US" dirty="0" smtClean="0"/>
              <a:t>                                Society </a:t>
            </a:r>
            <a:r>
              <a:rPr lang="en-US" dirty="0"/>
              <a:t>show an 80% increase in non</a:t>
            </a:r>
            <a:r>
              <a:rPr lang="en-US" dirty="0" smtClean="0"/>
              <a:t>-                                  Hodgkin's </a:t>
            </a:r>
            <a:r>
              <a:rPr lang="en-US" dirty="0"/>
              <a:t>lymphoma since the early 1970’s </a:t>
            </a:r>
            <a:r>
              <a:rPr lang="en-US" dirty="0" smtClean="0"/>
              <a:t>                               (</a:t>
            </a:r>
            <a:r>
              <a:rPr lang="en-US" dirty="0"/>
              <a:t>when glyphosate was introduced)</a:t>
            </a:r>
          </a:p>
          <a:p>
            <a:r>
              <a:rPr lang="en-US" dirty="0"/>
              <a:t>Several studies have shown a statistical correlation between occupational glyphosate exposure and non-Hodgkin's lymphoma</a:t>
            </a:r>
          </a:p>
          <a:p>
            <a:r>
              <a:rPr lang="en-US" dirty="0" smtClean="0"/>
              <a:t>Dewayne Johnson’s lawsuit was based on non-Hodgkin’s lymphoma</a:t>
            </a:r>
            <a:endParaRPr lang="en-US" dirty="0"/>
          </a:p>
          <a:p>
            <a:endParaRPr lang="en-US" dirty="0"/>
          </a:p>
        </p:txBody>
      </p:sp>
      <p:sp>
        <p:nvSpPr>
          <p:cNvPr id="6" name="TextBox 5"/>
          <p:cNvSpPr txBox="1"/>
          <p:nvPr/>
        </p:nvSpPr>
        <p:spPr>
          <a:xfrm>
            <a:off x="2246760" y="6280540"/>
            <a:ext cx="6897240" cy="707886"/>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Samsel</a:t>
            </a:r>
            <a:r>
              <a:rPr lang="en-US" sz="2000" dirty="0" smtClean="0"/>
              <a:t> and S Seneff. </a:t>
            </a:r>
            <a:r>
              <a:rPr lang="pt-BR" sz="2000" dirty="0" err="1"/>
              <a:t>Interdiscip</a:t>
            </a:r>
            <a:r>
              <a:rPr lang="pt-BR" sz="2000" dirty="0"/>
              <a:t> </a:t>
            </a:r>
            <a:r>
              <a:rPr lang="pt-BR" sz="2000" dirty="0" err="1"/>
              <a:t>Toxicol</a:t>
            </a:r>
            <a:r>
              <a:rPr lang="pt-BR" sz="2000" dirty="0"/>
              <a:t>. 2013; </a:t>
            </a:r>
            <a:r>
              <a:rPr lang="pt-BR" sz="2000" b="1" dirty="0" smtClean="0"/>
              <a:t> </a:t>
            </a:r>
            <a:r>
              <a:rPr lang="pt-BR" sz="2000" b="1" dirty="0"/>
              <a:t>6</a:t>
            </a:r>
            <a:r>
              <a:rPr lang="pt-BR" sz="2000" dirty="0"/>
              <a:t>(4): </a:t>
            </a:r>
            <a:r>
              <a:rPr lang="pt-BR" sz="2000" dirty="0" smtClean="0"/>
              <a:t>159-184</a:t>
            </a:r>
            <a:r>
              <a:rPr lang="pt-BR" sz="2000" dirty="0"/>
              <a:t>. </a:t>
            </a:r>
          </a:p>
          <a:p>
            <a:endParaRPr lang="en-US" sz="2000" dirty="0"/>
          </a:p>
        </p:txBody>
      </p:sp>
    </p:spTree>
    <p:extLst>
      <p:ext uri="{BB962C8B-B14F-4D97-AF65-F5344CB8AC3E}">
        <p14:creationId xmlns:p14="http://schemas.microsoft.com/office/powerpoint/2010/main" val="14376987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Proline</a:t>
            </a:r>
            <a:r>
              <a:rPr lang="en-US" b="1" dirty="0" smtClean="0"/>
              <a:t>-enriched Gluten Peptides</a:t>
            </a:r>
            <a:endParaRPr lang="en-US" b="1" dirty="0"/>
          </a:p>
        </p:txBody>
      </p:sp>
      <p:sp>
        <p:nvSpPr>
          <p:cNvPr id="3" name="Content Placeholder 2"/>
          <p:cNvSpPr>
            <a:spLocks noGrp="1"/>
          </p:cNvSpPr>
          <p:nvPr>
            <p:ph idx="1"/>
          </p:nvPr>
        </p:nvSpPr>
        <p:spPr>
          <a:xfrm>
            <a:off x="142708" y="1600200"/>
            <a:ext cx="8747986" cy="4525963"/>
          </a:xfrm>
        </p:spPr>
        <p:txBody>
          <a:bodyPr>
            <a:normAutofit fontScale="92500" lnSpcReduction="10000"/>
          </a:bodyPr>
          <a:lstStyle/>
          <a:p>
            <a:r>
              <a:rPr lang="en-US" dirty="0" smtClean="0"/>
              <a:t>Gluten is especially rich in </a:t>
            </a:r>
            <a:r>
              <a:rPr lang="en-US" dirty="0" err="1" smtClean="0"/>
              <a:t>proline</a:t>
            </a:r>
            <a:r>
              <a:rPr lang="en-US" dirty="0" smtClean="0"/>
              <a:t>, and the most allergenic peptides have even more </a:t>
            </a:r>
            <a:r>
              <a:rPr lang="en-US" dirty="0" err="1" smtClean="0"/>
              <a:t>proline</a:t>
            </a:r>
            <a:endParaRPr lang="en-US" dirty="0" smtClean="0"/>
          </a:p>
          <a:p>
            <a:r>
              <a:rPr lang="en-US" dirty="0" err="1" smtClean="0"/>
              <a:t>Prolyl</a:t>
            </a:r>
            <a:r>
              <a:rPr lang="en-US" dirty="0" smtClean="0"/>
              <a:t> amino peptidase specializes in breaking </a:t>
            </a:r>
            <a:r>
              <a:rPr lang="en-US" dirty="0" err="1" smtClean="0"/>
              <a:t>proline</a:t>
            </a:r>
            <a:r>
              <a:rPr lang="en-US" dirty="0" smtClean="0"/>
              <a:t> bonds in peptides</a:t>
            </a:r>
          </a:p>
          <a:p>
            <a:pPr lvl="1"/>
            <a:r>
              <a:rPr lang="en-US" dirty="0" smtClean="0"/>
              <a:t>It depends on manganese as a catalyst (glyphosate chelates manganese)</a:t>
            </a:r>
          </a:p>
          <a:p>
            <a:pPr lvl="1"/>
            <a:r>
              <a:rPr lang="en-US" dirty="0" smtClean="0"/>
              <a:t>It has multiple highly conserved glycine residues that are essential for its function</a:t>
            </a:r>
          </a:p>
          <a:p>
            <a:r>
              <a:rPr lang="en-US" dirty="0" smtClean="0"/>
              <a:t>Especially allergenic 33-mer:</a:t>
            </a:r>
            <a:r>
              <a:rPr lang="en-US" dirty="0" smtClean="0">
                <a:solidFill>
                  <a:srgbClr val="FF0000"/>
                </a:solidFill>
              </a:rPr>
              <a:t>*</a:t>
            </a:r>
          </a:p>
          <a:p>
            <a:pPr marL="457200" lvl="1" indent="0">
              <a:buNone/>
            </a:pPr>
            <a:r>
              <a:rPr lang="en-US" dirty="0" smtClean="0"/>
              <a:t>LQLQ</a:t>
            </a:r>
            <a:r>
              <a:rPr lang="en-US" dirty="0" smtClean="0">
                <a:solidFill>
                  <a:srgbClr val="FF0000"/>
                </a:solidFill>
              </a:rPr>
              <a:t>P</a:t>
            </a:r>
            <a:r>
              <a:rPr lang="en-US" dirty="0" smtClean="0"/>
              <a:t>F</a:t>
            </a:r>
            <a:r>
              <a:rPr lang="en-US" dirty="0" smtClean="0">
                <a:solidFill>
                  <a:srgbClr val="FF0000"/>
                </a:solidFill>
              </a:rPr>
              <a:t>P</a:t>
            </a:r>
            <a:r>
              <a:rPr lang="en-US" dirty="0" smtClean="0"/>
              <a:t>Q</a:t>
            </a:r>
            <a:r>
              <a:rPr lang="en-US" dirty="0" smtClean="0">
                <a:solidFill>
                  <a:srgbClr val="FF0000"/>
                </a:solidFill>
              </a:rPr>
              <a:t>P</a:t>
            </a:r>
            <a:r>
              <a:rPr lang="en-US" dirty="0" smtClean="0"/>
              <a:t>EL</a:t>
            </a:r>
            <a:r>
              <a:rPr lang="en-US" dirty="0" smtClean="0">
                <a:solidFill>
                  <a:srgbClr val="FF0000"/>
                </a:solidFill>
              </a:rPr>
              <a:t>P</a:t>
            </a:r>
            <a:r>
              <a:rPr lang="en-US" dirty="0" smtClean="0"/>
              <a:t>Y</a:t>
            </a:r>
            <a:r>
              <a:rPr lang="en-US" dirty="0" smtClean="0">
                <a:solidFill>
                  <a:srgbClr val="FF0000"/>
                </a:solidFill>
              </a:rPr>
              <a:t>P</a:t>
            </a:r>
            <a:r>
              <a:rPr lang="en-US" dirty="0" smtClean="0"/>
              <a:t>Q</a:t>
            </a:r>
            <a:r>
              <a:rPr lang="en-US" dirty="0" smtClean="0">
                <a:solidFill>
                  <a:srgbClr val="FF0000"/>
                </a:solidFill>
              </a:rPr>
              <a:t>P</a:t>
            </a:r>
            <a:r>
              <a:rPr lang="en-US" dirty="0" smtClean="0"/>
              <a:t>EL</a:t>
            </a:r>
            <a:r>
              <a:rPr lang="en-US" dirty="0" smtClean="0">
                <a:solidFill>
                  <a:srgbClr val="FF0000"/>
                </a:solidFill>
              </a:rPr>
              <a:t>P</a:t>
            </a:r>
            <a:r>
              <a:rPr lang="en-US" dirty="0" smtClean="0"/>
              <a:t>Y</a:t>
            </a:r>
            <a:r>
              <a:rPr lang="en-US" dirty="0" smtClean="0">
                <a:solidFill>
                  <a:srgbClr val="FF0000"/>
                </a:solidFill>
              </a:rPr>
              <a:t>P</a:t>
            </a:r>
            <a:r>
              <a:rPr lang="en-US" dirty="0" smtClean="0"/>
              <a:t>Q</a:t>
            </a:r>
            <a:r>
              <a:rPr lang="en-US" dirty="0" smtClean="0">
                <a:solidFill>
                  <a:srgbClr val="FF0000"/>
                </a:solidFill>
              </a:rPr>
              <a:t>P</a:t>
            </a:r>
            <a:r>
              <a:rPr lang="en-US" dirty="0" smtClean="0"/>
              <a:t>EL</a:t>
            </a:r>
            <a:r>
              <a:rPr lang="en-US" dirty="0" smtClean="0">
                <a:solidFill>
                  <a:srgbClr val="FF0000"/>
                </a:solidFill>
              </a:rPr>
              <a:t>P</a:t>
            </a:r>
            <a:r>
              <a:rPr lang="en-US" dirty="0" smtClean="0"/>
              <a:t>Y</a:t>
            </a:r>
            <a:r>
              <a:rPr lang="en-US" dirty="0" smtClean="0">
                <a:solidFill>
                  <a:srgbClr val="FF0000"/>
                </a:solidFill>
              </a:rPr>
              <a:t>P</a:t>
            </a:r>
            <a:r>
              <a:rPr lang="en-US" dirty="0" smtClean="0"/>
              <a:t>Q</a:t>
            </a:r>
            <a:r>
              <a:rPr lang="en-US" dirty="0" smtClean="0">
                <a:solidFill>
                  <a:srgbClr val="FF0000"/>
                </a:solidFill>
              </a:rPr>
              <a:t>P</a:t>
            </a:r>
            <a:r>
              <a:rPr lang="en-US" dirty="0" smtClean="0"/>
              <a:t>Q</a:t>
            </a:r>
            <a:r>
              <a:rPr lang="en-US" dirty="0" smtClean="0">
                <a:solidFill>
                  <a:srgbClr val="FF0000"/>
                </a:solidFill>
              </a:rPr>
              <a:t>P</a:t>
            </a:r>
            <a:r>
              <a:rPr lang="en-US" dirty="0" smtClean="0"/>
              <a:t>F </a:t>
            </a:r>
            <a:endParaRPr lang="en-US" dirty="0"/>
          </a:p>
        </p:txBody>
      </p:sp>
      <p:sp>
        <p:nvSpPr>
          <p:cNvPr id="4" name="TextBox 3"/>
          <p:cNvSpPr txBox="1"/>
          <p:nvPr/>
        </p:nvSpPr>
        <p:spPr>
          <a:xfrm>
            <a:off x="2116666" y="6366933"/>
            <a:ext cx="6274675" cy="461665"/>
          </a:xfrm>
          <a:prstGeom prst="rect">
            <a:avLst/>
          </a:prstGeom>
          <a:noFill/>
        </p:spPr>
        <p:txBody>
          <a:bodyPr wrap="none" rtlCol="0">
            <a:spAutoFit/>
          </a:bodyPr>
          <a:lstStyle/>
          <a:p>
            <a:r>
              <a:rPr lang="en-US" sz="2400" dirty="0">
                <a:solidFill>
                  <a:srgbClr val="FF0000"/>
                </a:solidFill>
              </a:rPr>
              <a:t>*</a:t>
            </a:r>
            <a:r>
              <a:rPr lang="en-US" sz="2400" dirty="0"/>
              <a:t>S </a:t>
            </a:r>
            <a:r>
              <a:rPr lang="en-US" sz="2400" dirty="0" err="1"/>
              <a:t>Derum</a:t>
            </a:r>
            <a:r>
              <a:rPr lang="en-US" sz="2400" dirty="0"/>
              <a:t> et al. Scientific Reports 2015; 6:25565.</a:t>
            </a:r>
          </a:p>
        </p:txBody>
      </p:sp>
    </p:spTree>
    <p:extLst>
      <p:ext uri="{BB962C8B-B14F-4D97-AF65-F5344CB8AC3E}">
        <p14:creationId xmlns:p14="http://schemas.microsoft.com/office/powerpoint/2010/main" val="12451728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181"/>
            <a:ext cx="8229600" cy="1143000"/>
          </a:xfrm>
        </p:spPr>
        <p:txBody>
          <a:bodyPr>
            <a:noAutofit/>
          </a:bodyPr>
          <a:lstStyle/>
          <a:p>
            <a:r>
              <a:rPr lang="en-US" sz="3600" b="1" dirty="0" smtClean="0"/>
              <a:t>Association </a:t>
            </a:r>
            <a:r>
              <a:rPr lang="en-US" sz="3600" b="1" dirty="0"/>
              <a:t>Between Celiac Disease and the Risk of Autistic Spectrum </a:t>
            </a:r>
            <a:r>
              <a:rPr lang="en-US" sz="3600" b="1" dirty="0" smtClean="0"/>
              <a:t>Disorders</a:t>
            </a:r>
            <a:endParaRPr lang="en-US" sz="3600" dirty="0"/>
          </a:p>
        </p:txBody>
      </p:sp>
      <p:sp>
        <p:nvSpPr>
          <p:cNvPr id="3" name="Content Placeholder 2"/>
          <p:cNvSpPr>
            <a:spLocks noGrp="1"/>
          </p:cNvSpPr>
          <p:nvPr>
            <p:ph idx="1"/>
          </p:nvPr>
        </p:nvSpPr>
        <p:spPr>
          <a:xfrm>
            <a:off x="457200" y="1748982"/>
            <a:ext cx="8229600" cy="3465267"/>
          </a:xfrm>
        </p:spPr>
        <p:txBody>
          <a:bodyPr>
            <a:normAutofit fontScale="92500" lnSpcReduction="20000"/>
          </a:bodyPr>
          <a:lstStyle/>
          <a:p>
            <a:r>
              <a:rPr lang="en-US" dirty="0"/>
              <a:t>In a large </a:t>
            </a:r>
            <a:r>
              <a:rPr lang="en-US" dirty="0" smtClean="0"/>
              <a:t>population-based </a:t>
            </a:r>
            <a:r>
              <a:rPr lang="en-US" dirty="0"/>
              <a:t>study, autistic children had a much higher probability of testing positive for antibodies against gluten and/or against </a:t>
            </a:r>
            <a:r>
              <a:rPr lang="en-US" dirty="0" err="1" smtClean="0"/>
              <a:t>transglutaminase</a:t>
            </a:r>
            <a:r>
              <a:rPr lang="en-US" dirty="0" smtClean="0"/>
              <a:t> (an enzyme that modifies gluten)</a:t>
            </a:r>
            <a:r>
              <a:rPr lang="en-US" dirty="0" smtClean="0">
                <a:solidFill>
                  <a:srgbClr val="FF0000"/>
                </a:solidFill>
              </a:rPr>
              <a:t>*</a:t>
            </a:r>
          </a:p>
          <a:p>
            <a:r>
              <a:rPr lang="en-US" dirty="0"/>
              <a:t>The mechanism appears to be distinct from that in celiac disease</a:t>
            </a:r>
            <a:r>
              <a:rPr lang="en-US" dirty="0">
                <a:solidFill>
                  <a:srgbClr val="FF0000"/>
                </a:solidFill>
              </a:rPr>
              <a:t>*</a:t>
            </a:r>
            <a:r>
              <a:rPr lang="en-US" dirty="0" smtClean="0">
                <a:solidFill>
                  <a:srgbClr val="FF0000"/>
                </a:solidFill>
              </a:rPr>
              <a:t>*</a:t>
            </a:r>
          </a:p>
          <a:p>
            <a:pPr lvl="1"/>
            <a:r>
              <a:rPr lang="en-US" dirty="0" smtClean="0"/>
              <a:t>Suggests  </a:t>
            </a:r>
            <a:r>
              <a:rPr lang="en-US" dirty="0"/>
              <a:t>immunologic and/or intestinal permeability abnormalities in affected </a:t>
            </a:r>
            <a:r>
              <a:rPr lang="en-US" dirty="0" smtClean="0"/>
              <a:t>children</a:t>
            </a:r>
            <a:endParaRPr lang="en-US" dirty="0">
              <a:solidFill>
                <a:srgbClr val="FF0000"/>
              </a:solidFill>
            </a:endParaRPr>
          </a:p>
        </p:txBody>
      </p:sp>
      <p:sp>
        <p:nvSpPr>
          <p:cNvPr id="4" name="TextBox 3"/>
          <p:cNvSpPr txBox="1"/>
          <p:nvPr/>
        </p:nvSpPr>
        <p:spPr>
          <a:xfrm>
            <a:off x="2868426" y="5915671"/>
            <a:ext cx="6066435" cy="707886"/>
          </a:xfrm>
          <a:prstGeom prst="rect">
            <a:avLst/>
          </a:prstGeom>
          <a:noFill/>
        </p:spPr>
        <p:txBody>
          <a:bodyPr wrap="none" rtlCol="0">
            <a:spAutoFit/>
          </a:bodyPr>
          <a:lstStyle/>
          <a:p>
            <a:r>
              <a:rPr lang="sk-SK" sz="2000" dirty="0">
                <a:solidFill>
                  <a:srgbClr val="FF0000"/>
                </a:solidFill>
              </a:rPr>
              <a:t>*</a:t>
            </a:r>
            <a:r>
              <a:rPr lang="sk-SK" sz="2000" dirty="0"/>
              <a:t>JF Ludvigsson. JAMA </a:t>
            </a:r>
            <a:r>
              <a:rPr lang="sk-SK" sz="2000" dirty="0" smtClean="0"/>
              <a:t>Psychiatry </a:t>
            </a:r>
            <a:r>
              <a:rPr lang="sk-SK" sz="2000" dirty="0"/>
              <a:t>2013;70(11):1224-</a:t>
            </a:r>
            <a:r>
              <a:rPr lang="sk-SK" sz="2000" dirty="0" smtClean="0"/>
              <a:t>1230</a:t>
            </a:r>
          </a:p>
          <a:p>
            <a:r>
              <a:rPr lang="pt-BR" sz="2000" dirty="0">
                <a:solidFill>
                  <a:srgbClr val="FF0000"/>
                </a:solidFill>
              </a:rPr>
              <a:t>**</a:t>
            </a:r>
            <a:r>
              <a:rPr lang="pt-BR" sz="2000" dirty="0"/>
              <a:t>NM </a:t>
            </a:r>
            <a:r>
              <a:rPr lang="pt-BR" sz="2000" dirty="0" err="1"/>
              <a:t>Lau</a:t>
            </a:r>
            <a:r>
              <a:rPr lang="pt-BR" sz="2000" dirty="0"/>
              <a:t> et al. </a:t>
            </a:r>
            <a:r>
              <a:rPr lang="pt-BR" sz="2000" dirty="0" err="1"/>
              <a:t>PLoS</a:t>
            </a:r>
            <a:r>
              <a:rPr lang="pt-BR" sz="2000" dirty="0"/>
              <a:t> </a:t>
            </a:r>
            <a:r>
              <a:rPr lang="pt-BR" sz="2000" dirty="0" err="1"/>
              <a:t>One</a:t>
            </a:r>
            <a:r>
              <a:rPr lang="pt-BR" sz="2000" dirty="0"/>
              <a:t> 2013;8(6):</a:t>
            </a:r>
            <a:r>
              <a:rPr lang="pt-BR" sz="2000" dirty="0" smtClean="0"/>
              <a:t>e66155</a:t>
            </a:r>
            <a:endParaRPr lang="en-US" sz="2000" dirty="0"/>
          </a:p>
        </p:txBody>
      </p:sp>
    </p:spTree>
    <p:extLst>
      <p:ext uri="{BB962C8B-B14F-4D97-AF65-F5344CB8AC3E}">
        <p14:creationId xmlns:p14="http://schemas.microsoft.com/office/powerpoint/2010/main" val="39730349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thers_gut_autism.png"/>
          <p:cNvPicPr>
            <a:picLocks noGrp="1" noChangeAspect="1"/>
          </p:cNvPicPr>
          <p:nvPr>
            <p:ph idx="1"/>
          </p:nvPr>
        </p:nvPicPr>
        <p:blipFill>
          <a:blip r:embed="rId3">
            <a:extLst>
              <a:ext uri="{28A0092B-C50C-407E-A947-70E740481C1C}">
                <a14:useLocalDpi xmlns:a14="http://schemas.microsoft.com/office/drawing/2010/main" val="0"/>
              </a:ext>
            </a:extLst>
          </a:blip>
          <a:srcRect l="-3614" r="-3614"/>
          <a:stretch>
            <a:fillRect/>
          </a:stretch>
        </p:blipFill>
        <p:spPr>
          <a:xfrm>
            <a:off x="-356233" y="385263"/>
            <a:ext cx="9764157" cy="5369910"/>
          </a:xfrm>
        </p:spPr>
      </p:pic>
      <p:sp>
        <p:nvSpPr>
          <p:cNvPr id="5" name="TextBox 4"/>
          <p:cNvSpPr txBox="1"/>
          <p:nvPr/>
        </p:nvSpPr>
        <p:spPr>
          <a:xfrm>
            <a:off x="457200" y="6278325"/>
            <a:ext cx="8648521"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medicalxpress.com</a:t>
            </a:r>
            <a:r>
              <a:rPr lang="en-US" sz="2000" dirty="0"/>
              <a:t>/news/2018-07-autism-health-mom-gut-reveals.html</a:t>
            </a:r>
          </a:p>
        </p:txBody>
      </p:sp>
    </p:spTree>
    <p:extLst>
      <p:ext uri="{BB962C8B-B14F-4D97-AF65-F5344CB8AC3E}">
        <p14:creationId xmlns:p14="http://schemas.microsoft.com/office/powerpoint/2010/main" val="26756033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istic_g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701"/>
            <a:ext cx="9144000" cy="6362299"/>
          </a:xfrm>
          <a:prstGeom prst="rect">
            <a:avLst/>
          </a:prstGeom>
        </p:spPr>
      </p:pic>
      <p:sp>
        <p:nvSpPr>
          <p:cNvPr id="2" name="Title 1"/>
          <p:cNvSpPr>
            <a:spLocks noGrp="1"/>
          </p:cNvSpPr>
          <p:nvPr>
            <p:ph type="title"/>
          </p:nvPr>
        </p:nvSpPr>
        <p:spPr>
          <a:xfrm>
            <a:off x="3200399" y="24342"/>
            <a:ext cx="6366934" cy="1143000"/>
          </a:xfrm>
          <a:solidFill>
            <a:srgbClr val="FFFFFF"/>
          </a:solidFill>
        </p:spPr>
        <p:txBody>
          <a:bodyPr>
            <a:normAutofit fontScale="90000"/>
          </a:bodyPr>
          <a:lstStyle/>
          <a:p>
            <a:r>
              <a:rPr lang="en-US" b="1" dirty="0" smtClean="0"/>
              <a:t>Leaky Gut and </a:t>
            </a:r>
            <a:br>
              <a:rPr lang="en-US" b="1" dirty="0" smtClean="0"/>
            </a:br>
            <a:r>
              <a:rPr lang="en-US" b="1" dirty="0" smtClean="0"/>
              <a:t>Autoimmune Disease</a:t>
            </a:r>
            <a:r>
              <a:rPr lang="en-US" b="1" dirty="0" smtClean="0">
                <a:solidFill>
                  <a:srgbClr val="FF0000"/>
                </a:solidFill>
              </a:rPr>
              <a:t>*</a:t>
            </a:r>
            <a:endParaRPr lang="en-US" b="1" dirty="0">
              <a:solidFill>
                <a:srgbClr val="FF0000"/>
              </a:solidFill>
            </a:endParaRPr>
          </a:p>
        </p:txBody>
      </p:sp>
      <p:sp>
        <p:nvSpPr>
          <p:cNvPr id="6" name="TextBox 5"/>
          <p:cNvSpPr txBox="1"/>
          <p:nvPr/>
        </p:nvSpPr>
        <p:spPr>
          <a:xfrm>
            <a:off x="5249334" y="6150001"/>
            <a:ext cx="3841128" cy="646331"/>
          </a:xfrm>
          <a:prstGeom prst="rect">
            <a:avLst/>
          </a:prstGeom>
          <a:noFill/>
        </p:spPr>
        <p:txBody>
          <a:bodyPr wrap="none" rtlCol="0">
            <a:spAutoFit/>
          </a:bodyPr>
          <a:lstStyle/>
          <a:p>
            <a:pPr algn="r"/>
            <a:r>
              <a:rPr lang="en-US" dirty="0">
                <a:solidFill>
                  <a:srgbClr val="FF0000"/>
                </a:solidFill>
              </a:rPr>
              <a:t>*</a:t>
            </a:r>
            <a:r>
              <a:rPr lang="en-US" dirty="0"/>
              <a:t>RS </a:t>
            </a:r>
            <a:r>
              <a:rPr lang="en-US" dirty="0" err="1"/>
              <a:t>Eshraghi</a:t>
            </a:r>
            <a:r>
              <a:rPr lang="en-US" dirty="0"/>
              <a:t> et al., Frontiers in Cellular </a:t>
            </a:r>
            <a:endParaRPr lang="en-US" dirty="0" smtClean="0"/>
          </a:p>
          <a:p>
            <a:pPr algn="r"/>
            <a:r>
              <a:rPr lang="en-US" dirty="0" smtClean="0"/>
              <a:t>Neuroscience </a:t>
            </a:r>
            <a:r>
              <a:rPr lang="en-US" dirty="0"/>
              <a:t>2018; 12: 256.</a:t>
            </a:r>
          </a:p>
        </p:txBody>
      </p:sp>
      <p:sp>
        <p:nvSpPr>
          <p:cNvPr id="3" name="TextBox 2"/>
          <p:cNvSpPr txBox="1"/>
          <p:nvPr/>
        </p:nvSpPr>
        <p:spPr>
          <a:xfrm>
            <a:off x="812800" y="4182533"/>
            <a:ext cx="748923" cy="369332"/>
          </a:xfrm>
          <a:prstGeom prst="rect">
            <a:avLst/>
          </a:prstGeom>
          <a:noFill/>
        </p:spPr>
        <p:txBody>
          <a:bodyPr wrap="none" rtlCol="0">
            <a:spAutoFit/>
          </a:bodyPr>
          <a:lstStyle/>
          <a:p>
            <a:r>
              <a:rPr lang="en-US" b="1" dirty="0" smtClean="0"/>
              <a:t>NF-</a:t>
            </a:r>
            <a:r>
              <a:rPr lang="en-US" b="1" dirty="0" err="1" smtClean="0"/>
              <a:t>kB</a:t>
            </a:r>
            <a:endParaRPr lang="en-US" b="1" dirty="0"/>
          </a:p>
        </p:txBody>
      </p:sp>
      <p:cxnSp>
        <p:nvCxnSpPr>
          <p:cNvPr id="7" name="Straight Arrow Connector 6"/>
          <p:cNvCxnSpPr/>
          <p:nvPr/>
        </p:nvCxnSpPr>
        <p:spPr>
          <a:xfrm flipV="1">
            <a:off x="1422400" y="3048000"/>
            <a:ext cx="1777999" cy="1134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5811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1056231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81260"/>
          </a:xfrm>
          <a:prstGeom prst="rect">
            <a:avLst/>
          </a:prstGeom>
        </p:spPr>
      </p:pic>
      <p:sp>
        <p:nvSpPr>
          <p:cNvPr id="3" name="Content Placeholder 2"/>
          <p:cNvSpPr>
            <a:spLocks noGrp="1"/>
          </p:cNvSpPr>
          <p:nvPr>
            <p:ph idx="1"/>
          </p:nvPr>
        </p:nvSpPr>
        <p:spPr>
          <a:xfrm>
            <a:off x="457200" y="2844800"/>
            <a:ext cx="8229600" cy="4013200"/>
          </a:xfrm>
        </p:spPr>
        <p:txBody>
          <a:bodyPr>
            <a:normAutofit fontScale="92500" lnSpcReduction="100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
        <p:nvSpPr>
          <p:cNvPr id="8" name="TextBox 7"/>
          <p:cNvSpPr txBox="1"/>
          <p:nvPr/>
        </p:nvSpPr>
        <p:spPr>
          <a:xfrm>
            <a:off x="1393870" y="1598249"/>
            <a:ext cx="6564797" cy="3539430"/>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  A recent study showed that patients with neurological disease had decreased activity of dopamine beta hydroxylase, the enzyme suppressed by Clostridia toxins.</a:t>
            </a:r>
            <a:r>
              <a:rPr lang="en-US" sz="3200" dirty="0" smtClean="0">
                <a:solidFill>
                  <a:srgbClr val="FF0000"/>
                </a:solidFill>
              </a:rPr>
              <a:t>**</a:t>
            </a:r>
          </a:p>
          <a:p>
            <a:endParaRPr lang="en-US" sz="3200" dirty="0"/>
          </a:p>
        </p:txBody>
      </p:sp>
      <p:sp>
        <p:nvSpPr>
          <p:cNvPr id="2" name="TextBox 1"/>
          <p:cNvSpPr txBox="1"/>
          <p:nvPr/>
        </p:nvSpPr>
        <p:spPr>
          <a:xfrm>
            <a:off x="2411087" y="6437869"/>
            <a:ext cx="6834511" cy="369332"/>
          </a:xfrm>
          <a:prstGeom prst="rect">
            <a:avLst/>
          </a:prstGeom>
          <a:noFill/>
        </p:spPr>
        <p:txBody>
          <a:bodyPr wrap="none" rtlCol="0">
            <a:spAutoFit/>
          </a:bodyPr>
          <a:lstStyle/>
          <a:p>
            <a:r>
              <a:rPr lang="en-US" dirty="0" smtClean="0">
                <a:solidFill>
                  <a:srgbClr val="FF0000"/>
                </a:solidFill>
              </a:rPr>
              <a:t>**</a:t>
            </a:r>
            <a:r>
              <a:rPr lang="en-US" dirty="0" smtClean="0"/>
              <a:t>Md</a:t>
            </a:r>
            <a:r>
              <a:rPr lang="en-US" dirty="0"/>
              <a:t>. </a:t>
            </a:r>
            <a:r>
              <a:rPr lang="en-US" dirty="0" err="1"/>
              <a:t>Khalilur</a:t>
            </a:r>
            <a:r>
              <a:rPr lang="en-US" dirty="0"/>
              <a:t> </a:t>
            </a:r>
            <a:r>
              <a:rPr lang="en-US" dirty="0" err="1"/>
              <a:t>Rahman</a:t>
            </a:r>
            <a:r>
              <a:rPr lang="en-US" dirty="0"/>
              <a:t> et al. </a:t>
            </a:r>
            <a:r>
              <a:rPr lang="en-US" dirty="0" err="1"/>
              <a:t>Int</a:t>
            </a:r>
            <a:r>
              <a:rPr lang="en-US" dirty="0"/>
              <a:t> J Biomed Sci. 2009 Dec; 5(4): 395-401. </a:t>
            </a:r>
          </a:p>
        </p:txBody>
      </p:sp>
    </p:spTree>
    <p:extLst>
      <p:ext uri="{BB962C8B-B14F-4D97-AF65-F5344CB8AC3E}">
        <p14:creationId xmlns:p14="http://schemas.microsoft.com/office/powerpoint/2010/main" val="34419092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5033" y="2289770"/>
            <a:ext cx="5184645" cy="1754327"/>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as a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Glycine Analogue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732662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Part I</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Introduction</a:t>
            </a:r>
          </a:p>
          <a:p>
            <a:r>
              <a:rPr lang="en-US" dirty="0"/>
              <a:t>California Lawsuit</a:t>
            </a:r>
          </a:p>
          <a:p>
            <a:r>
              <a:rPr lang="en-US" dirty="0"/>
              <a:t>Celiac Disease, Autism and Glyphosate</a:t>
            </a:r>
          </a:p>
          <a:p>
            <a:r>
              <a:rPr lang="en-US" dirty="0"/>
              <a:t>Glyphosate as a Glycine Analogue</a:t>
            </a:r>
          </a:p>
          <a:p>
            <a:r>
              <a:rPr lang="en-US" dirty="0"/>
              <a:t>Fishing for Glycine</a:t>
            </a:r>
          </a:p>
          <a:p>
            <a:r>
              <a:rPr lang="en-US" dirty="0" smtClean="0"/>
              <a:t>Amyloid </a:t>
            </a:r>
            <a:r>
              <a:rPr lang="en-US" dirty="0"/>
              <a:t>Beta, Dementia and Macular Degeneration</a:t>
            </a:r>
          </a:p>
          <a:p>
            <a:r>
              <a:rPr lang="en-US" dirty="0"/>
              <a:t>Autoimmune Disease Epidemic</a:t>
            </a:r>
          </a:p>
          <a:p>
            <a:r>
              <a:rPr lang="en-US" dirty="0"/>
              <a:t>Collagen, Chronic Pain and Opioid Drugs</a:t>
            </a:r>
          </a:p>
          <a:p>
            <a:pPr marL="0" indent="0">
              <a:buNone/>
            </a:pPr>
            <a:endParaRPr lang="en-US" dirty="0"/>
          </a:p>
        </p:txBody>
      </p:sp>
    </p:spTree>
    <p:extLst>
      <p:ext uri="{BB962C8B-B14F-4D97-AF65-F5344CB8AC3E}">
        <p14:creationId xmlns:p14="http://schemas.microsoft.com/office/powerpoint/2010/main" val="13839681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581"/>
            <a:ext cx="8229600" cy="1143000"/>
          </a:xfrm>
        </p:spPr>
        <p:txBody>
          <a:bodyPr/>
          <a:lstStyle/>
          <a:p>
            <a:r>
              <a:rPr lang="en-US" b="1" dirty="0" smtClean="0"/>
              <a:t>The Basics of Protein Synthesis</a:t>
            </a:r>
            <a:endParaRPr lang="en-US" b="1" dirty="0"/>
          </a:p>
        </p:txBody>
      </p:sp>
      <p:pic>
        <p:nvPicPr>
          <p:cNvPr id="4" name="Content Placeholder 3" descr="paper_dolls.png"/>
          <p:cNvPicPr>
            <a:picLocks noGrp="1" noChangeAspect="1"/>
          </p:cNvPicPr>
          <p:nvPr>
            <p:ph idx="1"/>
          </p:nvPr>
        </p:nvPicPr>
        <p:blipFill>
          <a:blip r:embed="rId2">
            <a:extLst>
              <a:ext uri="{28A0092B-C50C-407E-A947-70E740481C1C}">
                <a14:useLocalDpi xmlns:a14="http://schemas.microsoft.com/office/drawing/2010/main" val="0"/>
              </a:ext>
            </a:extLst>
          </a:blip>
          <a:srcRect t="-7827" b="-7827"/>
          <a:stretch>
            <a:fillRect/>
          </a:stretch>
        </p:blipFill>
        <p:spPr>
          <a:xfrm>
            <a:off x="1798117" y="3890819"/>
            <a:ext cx="5775562" cy="3176337"/>
          </a:xfrm>
        </p:spPr>
      </p:pic>
      <p:pic>
        <p:nvPicPr>
          <p:cNvPr id="5" name="Picture 4" descr="DNA_c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12" y="993804"/>
            <a:ext cx="6553200" cy="3190482"/>
          </a:xfrm>
          <a:prstGeom prst="rect">
            <a:avLst/>
          </a:prstGeom>
        </p:spPr>
      </p:pic>
      <p:pic>
        <p:nvPicPr>
          <p:cNvPr id="6" name="Picture 5" descr="evil_clow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813" y="4080911"/>
            <a:ext cx="1465704" cy="2777089"/>
          </a:xfrm>
          <a:prstGeom prst="rect">
            <a:avLst/>
          </a:prstGeom>
        </p:spPr>
      </p:pic>
      <p:sp>
        <p:nvSpPr>
          <p:cNvPr id="7" name="TextBox 6"/>
          <p:cNvSpPr txBox="1"/>
          <p:nvPr/>
        </p:nvSpPr>
        <p:spPr>
          <a:xfrm>
            <a:off x="326837" y="4055412"/>
            <a:ext cx="1257676" cy="523220"/>
          </a:xfrm>
          <a:prstGeom prst="rect">
            <a:avLst/>
          </a:prstGeom>
          <a:noFill/>
        </p:spPr>
        <p:txBody>
          <a:bodyPr wrap="none" rtlCol="0">
            <a:spAutoFit/>
          </a:bodyPr>
          <a:lstStyle/>
          <a:p>
            <a:r>
              <a:rPr lang="en-US" sz="2800" dirty="0" smtClean="0"/>
              <a:t>Glycine</a:t>
            </a:r>
            <a:endParaRPr lang="en-US" sz="2800" dirty="0"/>
          </a:p>
        </p:txBody>
      </p:sp>
      <p:cxnSp>
        <p:nvCxnSpPr>
          <p:cNvPr id="9" name="Straight Arrow Connector 8"/>
          <p:cNvCxnSpPr>
            <a:stCxn id="7" idx="2"/>
          </p:cNvCxnSpPr>
          <p:nvPr/>
        </p:nvCxnSpPr>
        <p:spPr>
          <a:xfrm>
            <a:off x="955675" y="4578632"/>
            <a:ext cx="842442" cy="17957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51" y="4055412"/>
            <a:ext cx="1834156" cy="523220"/>
          </a:xfrm>
          <a:prstGeom prst="rect">
            <a:avLst/>
          </a:prstGeom>
          <a:noFill/>
        </p:spPr>
        <p:txBody>
          <a:bodyPr wrap="none" rtlCol="0">
            <a:spAutoFit/>
          </a:bodyPr>
          <a:lstStyle/>
          <a:p>
            <a:r>
              <a:rPr lang="en-US" sz="2800" dirty="0" smtClean="0"/>
              <a:t>Glyphosate</a:t>
            </a:r>
            <a:endParaRPr lang="en-US" sz="2800" dirty="0"/>
          </a:p>
        </p:txBody>
      </p:sp>
    </p:spTree>
    <p:extLst>
      <p:ext uri="{BB962C8B-B14F-4D97-AF65-F5344CB8AC3E}">
        <p14:creationId xmlns:p14="http://schemas.microsoft.com/office/powerpoint/2010/main" val="2817780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If Glyphosate Could Insert Itself Into Proteins during Synthesis???</a:t>
            </a:r>
            <a:endParaRPr lang="en-US" b="1" dirty="0"/>
          </a:p>
        </p:txBody>
      </p:sp>
      <p:sp>
        <p:nvSpPr>
          <p:cNvPr id="5" name="Rectangle 4"/>
          <p:cNvSpPr/>
          <p:nvPr/>
        </p:nvSpPr>
        <p:spPr>
          <a:xfrm>
            <a:off x="4402648" y="41169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92115" y="4091513"/>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64649" y="406399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249" y="4083046"/>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75849" y="4099979"/>
            <a:ext cx="355600" cy="270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10507" y="3555996"/>
            <a:ext cx="607859" cy="369332"/>
          </a:xfrm>
          <a:prstGeom prst="rect">
            <a:avLst/>
          </a:prstGeom>
          <a:solidFill>
            <a:srgbClr val="FFFFFF"/>
          </a:solidFill>
        </p:spPr>
        <p:txBody>
          <a:bodyPr wrap="none" rtlCol="0">
            <a:spAutoFit/>
          </a:bodyPr>
          <a:lstStyle/>
          <a:p>
            <a:r>
              <a:rPr lang="en-US" dirty="0" smtClean="0"/>
              <a:t>GGC</a:t>
            </a:r>
            <a:endParaRPr lang="en-US" dirty="0"/>
          </a:p>
        </p:txBody>
      </p:sp>
      <p:pic>
        <p:nvPicPr>
          <p:cNvPr id="11" name="Picture 10"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198" y="1650067"/>
            <a:ext cx="2374900" cy="1739900"/>
          </a:xfrm>
          <a:prstGeom prst="rect">
            <a:avLst/>
          </a:prstGeom>
        </p:spPr>
      </p:pic>
      <p:sp>
        <p:nvSpPr>
          <p:cNvPr id="12" name="TextBox 11"/>
          <p:cNvSpPr txBox="1"/>
          <p:nvPr/>
        </p:nvSpPr>
        <p:spPr>
          <a:xfrm>
            <a:off x="3418774" y="3965597"/>
            <a:ext cx="776963" cy="369332"/>
          </a:xfrm>
          <a:prstGeom prst="rect">
            <a:avLst/>
          </a:prstGeom>
          <a:solidFill>
            <a:srgbClr val="FFFFFF"/>
          </a:solidFill>
        </p:spPr>
        <p:txBody>
          <a:bodyPr wrap="none" rtlCol="0">
            <a:spAutoFit/>
          </a:bodyPr>
          <a:lstStyle/>
          <a:p>
            <a:r>
              <a:rPr lang="en-US" dirty="0" smtClean="0"/>
              <a:t>mRNA</a:t>
            </a:r>
            <a:endParaRPr lang="en-US" dirty="0"/>
          </a:p>
        </p:txBody>
      </p:sp>
      <p:cxnSp>
        <p:nvCxnSpPr>
          <p:cNvPr id="15" name="Straight Arrow Connector 14"/>
          <p:cNvCxnSpPr>
            <a:stCxn id="10" idx="2"/>
          </p:cNvCxnSpPr>
          <p:nvPr/>
        </p:nvCxnSpPr>
        <p:spPr>
          <a:xfrm>
            <a:off x="5314437" y="3925328"/>
            <a:ext cx="28012" cy="29106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49659" y="2395547"/>
            <a:ext cx="1549222" cy="461665"/>
          </a:xfrm>
          <a:prstGeom prst="rect">
            <a:avLst/>
          </a:prstGeom>
          <a:solidFill>
            <a:srgbClr val="FFFFFF"/>
          </a:solidFill>
        </p:spPr>
        <p:txBody>
          <a:bodyPr wrap="none" rtlCol="0">
            <a:spAutoFit/>
          </a:bodyPr>
          <a:lstStyle/>
          <a:p>
            <a:r>
              <a:rPr lang="en-US" sz="2400" dirty="0" smtClean="0"/>
              <a:t>glyphosate</a:t>
            </a:r>
            <a:endParaRPr lang="en-US" sz="2400" dirty="0"/>
          </a:p>
        </p:txBody>
      </p:sp>
      <p:sp>
        <p:nvSpPr>
          <p:cNvPr id="43" name="TextBox 42"/>
          <p:cNvSpPr txBox="1"/>
          <p:nvPr/>
        </p:nvSpPr>
        <p:spPr>
          <a:xfrm>
            <a:off x="3898881" y="4552430"/>
            <a:ext cx="892154" cy="369332"/>
          </a:xfrm>
          <a:prstGeom prst="rect">
            <a:avLst/>
          </a:prstGeom>
          <a:noFill/>
          <a:ln>
            <a:solidFill>
              <a:schemeClr val="tx1"/>
            </a:solidFill>
          </a:ln>
        </p:spPr>
        <p:txBody>
          <a:bodyPr wrap="none" rtlCol="0">
            <a:spAutoFit/>
          </a:bodyPr>
          <a:lstStyle/>
          <a:p>
            <a:r>
              <a:rPr lang="en-US" dirty="0" smtClean="0"/>
              <a:t>Alanine</a:t>
            </a:r>
            <a:endParaRPr lang="en-US" dirty="0"/>
          </a:p>
        </p:txBody>
      </p:sp>
      <p:sp>
        <p:nvSpPr>
          <p:cNvPr id="44" name="TextBox 43"/>
          <p:cNvSpPr txBox="1"/>
          <p:nvPr/>
        </p:nvSpPr>
        <p:spPr>
          <a:xfrm>
            <a:off x="4916528" y="4564614"/>
            <a:ext cx="848196" cy="369332"/>
          </a:xfrm>
          <a:prstGeom prst="rect">
            <a:avLst/>
          </a:prstGeom>
          <a:noFill/>
          <a:ln>
            <a:solidFill>
              <a:schemeClr val="tx1"/>
            </a:solidFill>
          </a:ln>
        </p:spPr>
        <p:txBody>
          <a:bodyPr wrap="none" rtlCol="0">
            <a:spAutoFit/>
          </a:bodyPr>
          <a:lstStyle/>
          <a:p>
            <a:r>
              <a:rPr lang="en-US" dirty="0" err="1" smtClean="0"/>
              <a:t>Proline</a:t>
            </a:r>
            <a:endParaRPr lang="en-US" dirty="0"/>
          </a:p>
        </p:txBody>
      </p:sp>
      <p:sp>
        <p:nvSpPr>
          <p:cNvPr id="45" name="TextBox 44"/>
          <p:cNvSpPr txBox="1"/>
          <p:nvPr/>
        </p:nvSpPr>
        <p:spPr>
          <a:xfrm>
            <a:off x="2560997" y="4545564"/>
            <a:ext cx="1245052" cy="369332"/>
          </a:xfrm>
          <a:prstGeom prst="rect">
            <a:avLst/>
          </a:prstGeom>
          <a:noFill/>
          <a:ln>
            <a:solidFill>
              <a:schemeClr val="tx1"/>
            </a:solidFill>
          </a:ln>
        </p:spPr>
        <p:txBody>
          <a:bodyPr wrap="none" rtlCol="0">
            <a:spAutoFit/>
          </a:bodyPr>
          <a:lstStyle/>
          <a:p>
            <a:r>
              <a:rPr lang="en-US" dirty="0" smtClean="0"/>
              <a:t>Glyphosate</a:t>
            </a:r>
            <a:endParaRPr lang="en-US" dirty="0"/>
          </a:p>
        </p:txBody>
      </p:sp>
      <p:sp>
        <p:nvSpPr>
          <p:cNvPr id="46" name="Freeform 45"/>
          <p:cNvSpPr/>
          <p:nvPr/>
        </p:nvSpPr>
        <p:spPr>
          <a:xfrm>
            <a:off x="2759431" y="3155946"/>
            <a:ext cx="637800" cy="1289050"/>
          </a:xfrm>
          <a:custGeom>
            <a:avLst/>
            <a:gdLst>
              <a:gd name="connsiteX0" fmla="*/ 637800 w 637800"/>
              <a:gd name="connsiteY0" fmla="*/ 0 h 1289050"/>
              <a:gd name="connsiteX1" fmla="*/ 2800 w 637800"/>
              <a:gd name="connsiteY1" fmla="*/ 552450 h 1289050"/>
              <a:gd name="connsiteX2" fmla="*/ 390150 w 637800"/>
              <a:gd name="connsiteY2" fmla="*/ 1289050 h 1289050"/>
            </a:gdLst>
            <a:ahLst/>
            <a:cxnLst>
              <a:cxn ang="0">
                <a:pos x="connsiteX0" y="connsiteY0"/>
              </a:cxn>
              <a:cxn ang="0">
                <a:pos x="connsiteX1" y="connsiteY1"/>
              </a:cxn>
              <a:cxn ang="0">
                <a:pos x="connsiteX2" y="connsiteY2"/>
              </a:cxn>
            </a:cxnLst>
            <a:rect l="l" t="t" r="r" b="b"/>
            <a:pathLst>
              <a:path w="637800" h="1289050">
                <a:moveTo>
                  <a:pt x="637800" y="0"/>
                </a:moveTo>
                <a:cubicBezTo>
                  <a:pt x="340937" y="168804"/>
                  <a:pt x="44075" y="337608"/>
                  <a:pt x="2800" y="552450"/>
                </a:cubicBezTo>
                <a:cubicBezTo>
                  <a:pt x="-38475" y="767292"/>
                  <a:pt x="390150" y="1289050"/>
                  <a:pt x="390150" y="1289050"/>
                </a:cubicBezTo>
              </a:path>
            </a:pathLst>
          </a:cu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Content Placeholder 46"/>
          <p:cNvSpPr>
            <a:spLocks noGrp="1"/>
          </p:cNvSpPr>
          <p:nvPr>
            <p:ph idx="1"/>
          </p:nvPr>
        </p:nvSpPr>
        <p:spPr>
          <a:xfrm>
            <a:off x="457200" y="5146782"/>
            <a:ext cx="8229600" cy="1264998"/>
          </a:xfrm>
        </p:spPr>
        <p:txBody>
          <a:bodyPr/>
          <a:lstStyle/>
          <a:p>
            <a:pPr marL="0" indent="0">
              <a:buNone/>
            </a:pPr>
            <a:r>
              <a:rPr lang="en-US" dirty="0" smtClean="0"/>
              <a:t>-- Any proteins with conserved glycine residues are likely to be affected in a major way</a:t>
            </a:r>
            <a:endParaRPr lang="en-US" dirty="0"/>
          </a:p>
        </p:txBody>
      </p:sp>
      <p:sp>
        <p:nvSpPr>
          <p:cNvPr id="48" name="TextBox 47"/>
          <p:cNvSpPr txBox="1"/>
          <p:nvPr/>
        </p:nvSpPr>
        <p:spPr>
          <a:xfrm>
            <a:off x="5875849" y="4378122"/>
            <a:ext cx="634734" cy="523220"/>
          </a:xfrm>
          <a:prstGeom prst="rect">
            <a:avLst/>
          </a:prstGeom>
          <a:noFill/>
        </p:spPr>
        <p:txBody>
          <a:bodyPr wrap="none" rtlCol="0">
            <a:spAutoFit/>
          </a:bodyPr>
          <a:lstStyle/>
          <a:p>
            <a:r>
              <a:rPr lang="en-US" sz="2800" b="1" dirty="0" smtClean="0"/>
              <a:t>. . .</a:t>
            </a:r>
            <a:endParaRPr lang="en-US" sz="2800" b="1" dirty="0"/>
          </a:p>
        </p:txBody>
      </p:sp>
      <p:sp>
        <p:nvSpPr>
          <p:cNvPr id="49" name="TextBox 48"/>
          <p:cNvSpPr txBox="1"/>
          <p:nvPr/>
        </p:nvSpPr>
        <p:spPr>
          <a:xfrm>
            <a:off x="6231449" y="3903071"/>
            <a:ext cx="634734" cy="523220"/>
          </a:xfrm>
          <a:prstGeom prst="rect">
            <a:avLst/>
          </a:prstGeom>
          <a:noFill/>
        </p:spPr>
        <p:txBody>
          <a:bodyPr wrap="none" rtlCol="0">
            <a:spAutoFit/>
          </a:bodyPr>
          <a:lstStyle/>
          <a:p>
            <a:r>
              <a:rPr lang="en-US" sz="2800" b="1" dirty="0" smtClean="0"/>
              <a:t>. . .</a:t>
            </a:r>
            <a:endParaRPr lang="en-US" sz="2800" b="1" dirty="0"/>
          </a:p>
        </p:txBody>
      </p:sp>
      <p:grpSp>
        <p:nvGrpSpPr>
          <p:cNvPr id="51" name="Group 50"/>
          <p:cNvGrpSpPr/>
          <p:nvPr/>
        </p:nvGrpSpPr>
        <p:grpSpPr>
          <a:xfrm>
            <a:off x="4348674" y="2926125"/>
            <a:ext cx="993775" cy="822539"/>
            <a:chOff x="4348674" y="2926125"/>
            <a:chExt cx="993775" cy="822539"/>
          </a:xfrm>
        </p:grpSpPr>
        <p:sp>
          <p:nvSpPr>
            <p:cNvPr id="21" name="Freeform 20"/>
            <p:cNvSpPr/>
            <p:nvPr/>
          </p:nvSpPr>
          <p:spPr>
            <a:xfrm>
              <a:off x="4348674" y="2926125"/>
              <a:ext cx="558800" cy="555839"/>
            </a:xfrm>
            <a:custGeom>
              <a:avLst/>
              <a:gdLst>
                <a:gd name="connsiteX0" fmla="*/ 25400 w 558800"/>
                <a:gd name="connsiteY0" fmla="*/ 9975 h 555839"/>
                <a:gd name="connsiteX1" fmla="*/ 0 w 558800"/>
                <a:gd name="connsiteY1" fmla="*/ 86175 h 555839"/>
                <a:gd name="connsiteX2" fmla="*/ 25400 w 558800"/>
                <a:gd name="connsiteY2" fmla="*/ 187775 h 555839"/>
                <a:gd name="connsiteX3" fmla="*/ 76200 w 558800"/>
                <a:gd name="connsiteY3" fmla="*/ 257625 h 555839"/>
                <a:gd name="connsiteX4" fmla="*/ 82550 w 558800"/>
                <a:gd name="connsiteY4" fmla="*/ 340175 h 555839"/>
                <a:gd name="connsiteX5" fmla="*/ 50800 w 558800"/>
                <a:gd name="connsiteY5" fmla="*/ 448125 h 555839"/>
                <a:gd name="connsiteX6" fmla="*/ 57150 w 558800"/>
                <a:gd name="connsiteY6" fmla="*/ 537025 h 555839"/>
                <a:gd name="connsiteX7" fmla="*/ 127000 w 558800"/>
                <a:gd name="connsiteY7" fmla="*/ 549725 h 555839"/>
                <a:gd name="connsiteX8" fmla="*/ 254000 w 558800"/>
                <a:gd name="connsiteY8" fmla="*/ 460825 h 555839"/>
                <a:gd name="connsiteX9" fmla="*/ 393700 w 558800"/>
                <a:gd name="connsiteY9" fmla="*/ 283025 h 555839"/>
                <a:gd name="connsiteX10" fmla="*/ 520700 w 558800"/>
                <a:gd name="connsiteY10" fmla="*/ 156025 h 555839"/>
                <a:gd name="connsiteX11" fmla="*/ 558800 w 558800"/>
                <a:gd name="connsiteY11" fmla="*/ 73475 h 555839"/>
                <a:gd name="connsiteX12" fmla="*/ 520700 w 558800"/>
                <a:gd name="connsiteY12" fmla="*/ 3625 h 555839"/>
                <a:gd name="connsiteX13" fmla="*/ 425450 w 558800"/>
                <a:gd name="connsiteY13" fmla="*/ 22675 h 555839"/>
                <a:gd name="connsiteX14" fmla="*/ 304800 w 558800"/>
                <a:gd name="connsiteY14" fmla="*/ 98875 h 555839"/>
                <a:gd name="connsiteX15" fmla="*/ 165100 w 558800"/>
                <a:gd name="connsiteY15" fmla="*/ 35375 h 555839"/>
                <a:gd name="connsiteX16" fmla="*/ 76200 w 558800"/>
                <a:gd name="connsiteY16" fmla="*/ 3625 h 555839"/>
                <a:gd name="connsiteX17" fmla="*/ 25400 w 558800"/>
                <a:gd name="connsiteY17" fmla="*/ 9975 h 5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0" h="555839">
                  <a:moveTo>
                    <a:pt x="25400" y="9975"/>
                  </a:moveTo>
                  <a:cubicBezTo>
                    <a:pt x="12700" y="23733"/>
                    <a:pt x="0" y="56542"/>
                    <a:pt x="0" y="86175"/>
                  </a:cubicBezTo>
                  <a:cubicBezTo>
                    <a:pt x="0" y="115808"/>
                    <a:pt x="12700" y="159200"/>
                    <a:pt x="25400" y="187775"/>
                  </a:cubicBezTo>
                  <a:cubicBezTo>
                    <a:pt x="38100" y="216350"/>
                    <a:pt x="66675" y="232225"/>
                    <a:pt x="76200" y="257625"/>
                  </a:cubicBezTo>
                  <a:cubicBezTo>
                    <a:pt x="85725" y="283025"/>
                    <a:pt x="86783" y="308425"/>
                    <a:pt x="82550" y="340175"/>
                  </a:cubicBezTo>
                  <a:cubicBezTo>
                    <a:pt x="78317" y="371925"/>
                    <a:pt x="55033" y="415317"/>
                    <a:pt x="50800" y="448125"/>
                  </a:cubicBezTo>
                  <a:cubicBezTo>
                    <a:pt x="46567" y="480933"/>
                    <a:pt x="44450" y="520092"/>
                    <a:pt x="57150" y="537025"/>
                  </a:cubicBezTo>
                  <a:cubicBezTo>
                    <a:pt x="69850" y="553958"/>
                    <a:pt x="94192" y="562425"/>
                    <a:pt x="127000" y="549725"/>
                  </a:cubicBezTo>
                  <a:cubicBezTo>
                    <a:pt x="159808" y="537025"/>
                    <a:pt x="209550" y="505275"/>
                    <a:pt x="254000" y="460825"/>
                  </a:cubicBezTo>
                  <a:cubicBezTo>
                    <a:pt x="298450" y="416375"/>
                    <a:pt x="349250" y="333825"/>
                    <a:pt x="393700" y="283025"/>
                  </a:cubicBezTo>
                  <a:cubicBezTo>
                    <a:pt x="438150" y="232225"/>
                    <a:pt x="493183" y="190950"/>
                    <a:pt x="520700" y="156025"/>
                  </a:cubicBezTo>
                  <a:cubicBezTo>
                    <a:pt x="548217" y="121100"/>
                    <a:pt x="558800" y="98875"/>
                    <a:pt x="558800" y="73475"/>
                  </a:cubicBezTo>
                  <a:cubicBezTo>
                    <a:pt x="558800" y="48075"/>
                    <a:pt x="542925" y="12092"/>
                    <a:pt x="520700" y="3625"/>
                  </a:cubicBezTo>
                  <a:cubicBezTo>
                    <a:pt x="498475" y="-4842"/>
                    <a:pt x="461433" y="6800"/>
                    <a:pt x="425450" y="22675"/>
                  </a:cubicBezTo>
                  <a:cubicBezTo>
                    <a:pt x="389467" y="38550"/>
                    <a:pt x="348192" y="96758"/>
                    <a:pt x="304800" y="98875"/>
                  </a:cubicBezTo>
                  <a:cubicBezTo>
                    <a:pt x="261408" y="100992"/>
                    <a:pt x="203200" y="51250"/>
                    <a:pt x="165100" y="35375"/>
                  </a:cubicBezTo>
                  <a:cubicBezTo>
                    <a:pt x="127000" y="19500"/>
                    <a:pt x="98425" y="7858"/>
                    <a:pt x="76200" y="3625"/>
                  </a:cubicBezTo>
                  <a:cubicBezTo>
                    <a:pt x="53975" y="-608"/>
                    <a:pt x="38100" y="-3783"/>
                    <a:pt x="25400" y="997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4513774" y="3382481"/>
              <a:ext cx="311150" cy="366183"/>
              <a:chOff x="1949450" y="3843867"/>
              <a:chExt cx="311150" cy="366183"/>
            </a:xfrm>
          </p:grpSpPr>
          <p:sp>
            <p:nvSpPr>
              <p:cNvPr id="24" name="Oval 23"/>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761424" y="3165523"/>
              <a:ext cx="311150" cy="366183"/>
              <a:chOff x="1949450" y="3843867"/>
              <a:chExt cx="311150" cy="366183"/>
            </a:xfrm>
          </p:grpSpPr>
          <p:sp>
            <p:nvSpPr>
              <p:cNvPr id="30" name="Oval 29"/>
              <p:cNvSpPr/>
              <p:nvPr/>
            </p:nvSpPr>
            <p:spPr>
              <a:xfrm>
                <a:off x="194945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999549" y="2959174"/>
              <a:ext cx="342900" cy="366183"/>
              <a:chOff x="1917700" y="3843867"/>
              <a:chExt cx="342900" cy="366183"/>
            </a:xfrm>
          </p:grpSpPr>
          <p:sp>
            <p:nvSpPr>
              <p:cNvPr id="33" name="Oval 32"/>
              <p:cNvSpPr/>
              <p:nvPr/>
            </p:nvSpPr>
            <p:spPr>
              <a:xfrm>
                <a:off x="1917700" y="3943350"/>
                <a:ext cx="273050" cy="2667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2006600" y="3843867"/>
                <a:ext cx="254000" cy="194733"/>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V="1">
              <a:off x="4716974" y="3547580"/>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4966057" y="3314821"/>
              <a:ext cx="88900" cy="105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5875849" y="2563318"/>
            <a:ext cx="2921677" cy="523220"/>
          </a:xfrm>
          <a:prstGeom prst="rect">
            <a:avLst/>
          </a:prstGeom>
          <a:solidFill>
            <a:srgbClr val="FFF9A2"/>
          </a:solidFill>
          <a:ln>
            <a:solidFill>
              <a:schemeClr val="tx1"/>
            </a:solidFill>
          </a:ln>
        </p:spPr>
        <p:txBody>
          <a:bodyPr wrap="square" rtlCol="0">
            <a:spAutoFit/>
          </a:bodyPr>
          <a:lstStyle/>
          <a:p>
            <a:pPr algn="ctr"/>
            <a:r>
              <a:rPr lang="en-US" sz="2800" dirty="0" smtClean="0"/>
              <a:t>Code for Glycine</a:t>
            </a:r>
          </a:p>
        </p:txBody>
      </p:sp>
      <p:sp>
        <p:nvSpPr>
          <p:cNvPr id="4" name="Freeform 3"/>
          <p:cNvSpPr/>
          <p:nvPr/>
        </p:nvSpPr>
        <p:spPr>
          <a:xfrm>
            <a:off x="5173631" y="3088942"/>
            <a:ext cx="2715146" cy="555808"/>
          </a:xfrm>
          <a:custGeom>
            <a:avLst/>
            <a:gdLst>
              <a:gd name="connsiteX0" fmla="*/ 2414360 w 2715146"/>
              <a:gd name="connsiteY0" fmla="*/ 0 h 555808"/>
              <a:gd name="connsiteX1" fmla="*/ 2586815 w 2715146"/>
              <a:gd name="connsiteY1" fmla="*/ 501757 h 555808"/>
              <a:gd name="connsiteX2" fmla="*/ 752528 w 2715146"/>
              <a:gd name="connsiteY2" fmla="*/ 533117 h 555808"/>
              <a:gd name="connsiteX3" fmla="*/ 0 w 2715146"/>
              <a:gd name="connsiteY3" fmla="*/ 423358 h 555808"/>
            </a:gdLst>
            <a:ahLst/>
            <a:cxnLst>
              <a:cxn ang="0">
                <a:pos x="connsiteX0" y="connsiteY0"/>
              </a:cxn>
              <a:cxn ang="0">
                <a:pos x="connsiteX1" y="connsiteY1"/>
              </a:cxn>
              <a:cxn ang="0">
                <a:pos x="connsiteX2" y="connsiteY2"/>
              </a:cxn>
              <a:cxn ang="0">
                <a:pos x="connsiteX3" y="connsiteY3"/>
              </a:cxn>
            </a:cxnLst>
            <a:rect l="l" t="t" r="r" b="b"/>
            <a:pathLst>
              <a:path w="2715146" h="555808">
                <a:moveTo>
                  <a:pt x="2414360" y="0"/>
                </a:moveTo>
                <a:cubicBezTo>
                  <a:pt x="2639073" y="206452"/>
                  <a:pt x="2863787" y="412904"/>
                  <a:pt x="2586815" y="501757"/>
                </a:cubicBezTo>
                <a:cubicBezTo>
                  <a:pt x="2309843" y="590610"/>
                  <a:pt x="1183664" y="546183"/>
                  <a:pt x="752528" y="533117"/>
                </a:cubicBezTo>
                <a:cubicBezTo>
                  <a:pt x="321392" y="520051"/>
                  <a:pt x="0" y="423358"/>
                  <a:pt x="0" y="423358"/>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29991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5" grpId="0" animBg="1"/>
      <p:bldP spid="46" grpId="0" animBg="1"/>
      <p:bldP spid="35"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47965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78" y="3382894"/>
            <a:ext cx="3140380" cy="2300706"/>
          </a:xfrm>
          <a:prstGeom prst="rect">
            <a:avLst/>
          </a:prstGeom>
        </p:spPr>
      </p:pic>
      <p:sp>
        <p:nvSpPr>
          <p:cNvPr id="2" name="Title 1"/>
          <p:cNvSpPr>
            <a:spLocks noGrp="1"/>
          </p:cNvSpPr>
          <p:nvPr>
            <p:ph type="title"/>
          </p:nvPr>
        </p:nvSpPr>
        <p:spPr>
          <a:xfrm>
            <a:off x="371857" y="-26154"/>
            <a:ext cx="8229600" cy="1143000"/>
          </a:xfrm>
        </p:spPr>
        <p:txBody>
          <a:bodyPr>
            <a:normAutofit fontScale="90000"/>
          </a:bodyPr>
          <a:lstStyle/>
          <a:p>
            <a:r>
              <a:rPr lang="en-US" b="1" dirty="0" smtClean="0"/>
              <a:t>Extra Piece Sticks Out at Active Site</a:t>
            </a:r>
            <a:endParaRPr lang="en-US" b="1" dirty="0"/>
          </a:p>
        </p:txBody>
      </p:sp>
      <p:sp>
        <p:nvSpPr>
          <p:cNvPr id="5" name="TextBox 4"/>
          <p:cNvSpPr txBox="1"/>
          <p:nvPr/>
        </p:nvSpPr>
        <p:spPr>
          <a:xfrm>
            <a:off x="3898881" y="4584580"/>
            <a:ext cx="892154" cy="369332"/>
          </a:xfrm>
          <a:prstGeom prst="rect">
            <a:avLst/>
          </a:prstGeom>
          <a:noFill/>
          <a:ln w="38100" cmpd="sng">
            <a:solidFill>
              <a:schemeClr val="tx1"/>
            </a:solidFill>
          </a:ln>
        </p:spPr>
        <p:txBody>
          <a:bodyPr wrap="none" rtlCol="0">
            <a:spAutoFit/>
          </a:bodyPr>
          <a:lstStyle/>
          <a:p>
            <a:r>
              <a:rPr lang="en-US" dirty="0" smtClean="0"/>
              <a:t>Alanine</a:t>
            </a:r>
            <a:endParaRPr lang="en-US" dirty="0"/>
          </a:p>
        </p:txBody>
      </p:sp>
      <p:sp>
        <p:nvSpPr>
          <p:cNvPr id="6" name="TextBox 5"/>
          <p:cNvSpPr txBox="1"/>
          <p:nvPr/>
        </p:nvSpPr>
        <p:spPr>
          <a:xfrm>
            <a:off x="4916528" y="4564614"/>
            <a:ext cx="848196" cy="369332"/>
          </a:xfrm>
          <a:prstGeom prst="rect">
            <a:avLst/>
          </a:prstGeom>
          <a:noFill/>
          <a:ln w="38100" cmpd="sng">
            <a:solidFill>
              <a:schemeClr val="tx1"/>
            </a:solidFill>
          </a:ln>
        </p:spPr>
        <p:txBody>
          <a:bodyPr wrap="none" rtlCol="0">
            <a:spAutoFit/>
          </a:bodyPr>
          <a:lstStyle/>
          <a:p>
            <a:r>
              <a:rPr lang="en-US" dirty="0" err="1" smtClean="0"/>
              <a:t>Proline</a:t>
            </a:r>
            <a:endParaRPr lang="en-US" dirty="0"/>
          </a:p>
        </p:txBody>
      </p:sp>
      <p:sp>
        <p:nvSpPr>
          <p:cNvPr id="7" name="TextBox 6"/>
          <p:cNvSpPr txBox="1"/>
          <p:nvPr/>
        </p:nvSpPr>
        <p:spPr>
          <a:xfrm>
            <a:off x="2560997" y="4545564"/>
            <a:ext cx="1245052" cy="369332"/>
          </a:xfrm>
          <a:prstGeom prst="rect">
            <a:avLst/>
          </a:prstGeom>
          <a:solidFill>
            <a:schemeClr val="bg1"/>
          </a:solidFill>
          <a:ln w="38100" cmpd="sng">
            <a:solidFill>
              <a:schemeClr val="tx1"/>
            </a:solidFill>
          </a:ln>
        </p:spPr>
        <p:txBody>
          <a:bodyPr wrap="none" rtlCol="0">
            <a:spAutoFit/>
          </a:bodyPr>
          <a:lstStyle/>
          <a:p>
            <a:r>
              <a:rPr lang="en-US" dirty="0" smtClean="0"/>
              <a:t>Glyphosate</a:t>
            </a:r>
            <a:endParaRPr lang="en-US" dirty="0"/>
          </a:p>
        </p:txBody>
      </p:sp>
      <p:grpSp>
        <p:nvGrpSpPr>
          <p:cNvPr id="15" name="Group 14"/>
          <p:cNvGrpSpPr/>
          <p:nvPr/>
        </p:nvGrpSpPr>
        <p:grpSpPr>
          <a:xfrm>
            <a:off x="5764724" y="3842108"/>
            <a:ext cx="755568" cy="924944"/>
            <a:chOff x="5764724" y="3842108"/>
            <a:chExt cx="755568" cy="924944"/>
          </a:xfrm>
        </p:grpSpPr>
        <p:cxnSp>
          <p:nvCxnSpPr>
            <p:cNvPr id="10" name="Straight Connector 9"/>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flipH="1">
            <a:off x="5685306" y="1959493"/>
            <a:ext cx="755568" cy="924944"/>
            <a:chOff x="5764724" y="3842108"/>
            <a:chExt cx="755568" cy="924944"/>
          </a:xfrm>
        </p:grpSpPr>
        <p:cxnSp>
          <p:nvCxnSpPr>
            <p:cNvPr id="17" name="Straight Connector 1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777100" y="1959493"/>
            <a:ext cx="755568" cy="924944"/>
            <a:chOff x="5764724" y="3842108"/>
            <a:chExt cx="755568" cy="924944"/>
          </a:xfrm>
        </p:grpSpPr>
        <p:cxnSp>
          <p:nvCxnSpPr>
            <p:cNvPr id="27" name="Straight Connector 26"/>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flipH="1">
            <a:off x="1774641" y="3817497"/>
            <a:ext cx="755568" cy="924944"/>
            <a:chOff x="5764724" y="3842108"/>
            <a:chExt cx="755568" cy="924944"/>
          </a:xfrm>
        </p:grpSpPr>
        <p:cxnSp>
          <p:nvCxnSpPr>
            <p:cNvPr id="32" name="Straight Connector 31"/>
            <p:cNvCxnSpPr/>
            <p:nvPr/>
          </p:nvCxnSpPr>
          <p:spPr>
            <a:xfrm flipV="1">
              <a:off x="5764724" y="3842108"/>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063090" y="4063596"/>
              <a:ext cx="454743" cy="7034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64724" y="4552430"/>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221926" y="3856689"/>
              <a:ext cx="298366" cy="21462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142508"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714820" y="2884437"/>
            <a:ext cx="377784" cy="93306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478758" y="3614186"/>
            <a:ext cx="2453328" cy="2421204"/>
            <a:chOff x="1478758" y="3614186"/>
            <a:chExt cx="2453328" cy="2421204"/>
          </a:xfrm>
        </p:grpSpPr>
        <p:sp>
          <p:nvSpPr>
            <p:cNvPr id="41" name="Freeform 40"/>
            <p:cNvSpPr/>
            <p:nvPr/>
          </p:nvSpPr>
          <p:spPr>
            <a:xfrm>
              <a:off x="1478758" y="3614186"/>
              <a:ext cx="2453328" cy="2421204"/>
            </a:xfrm>
            <a:custGeom>
              <a:avLst/>
              <a:gdLst>
                <a:gd name="connsiteX0" fmla="*/ 1614694 w 2453328"/>
                <a:gd name="connsiteY0" fmla="*/ 0 h 2421204"/>
                <a:gd name="connsiteX1" fmla="*/ 2843 w 2453328"/>
                <a:gd name="connsiteY1" fmla="*/ 1253569 h 2421204"/>
                <a:gd name="connsiteX2" fmla="*/ 1240224 w 2453328"/>
                <a:gd name="connsiteY2" fmla="*/ 2393178 h 2421204"/>
                <a:gd name="connsiteX3" fmla="*/ 1907758 w 2453328"/>
                <a:gd name="connsiteY3" fmla="*/ 1969895 h 2421204"/>
                <a:gd name="connsiteX4" fmla="*/ 2445042 w 2453328"/>
                <a:gd name="connsiteY4" fmla="*/ 846567 h 2421204"/>
                <a:gd name="connsiteX5" fmla="*/ 2184540 w 2453328"/>
                <a:gd name="connsiteY5" fmla="*/ 227922 h 2421204"/>
                <a:gd name="connsiteX6" fmla="*/ 1533287 w 2453328"/>
                <a:gd name="connsiteY6" fmla="*/ 0 h 242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28" h="2421204">
                  <a:moveTo>
                    <a:pt x="1614694" y="0"/>
                  </a:moveTo>
                  <a:cubicBezTo>
                    <a:pt x="839974" y="427353"/>
                    <a:pt x="65255" y="854706"/>
                    <a:pt x="2843" y="1253569"/>
                  </a:cubicBezTo>
                  <a:cubicBezTo>
                    <a:pt x="-59569" y="1652432"/>
                    <a:pt x="922738" y="2273790"/>
                    <a:pt x="1240224" y="2393178"/>
                  </a:cubicBezTo>
                  <a:cubicBezTo>
                    <a:pt x="1557710" y="2512566"/>
                    <a:pt x="1706955" y="2227663"/>
                    <a:pt x="1907758" y="1969895"/>
                  </a:cubicBezTo>
                  <a:cubicBezTo>
                    <a:pt x="2108561" y="1712127"/>
                    <a:pt x="2398912" y="1136896"/>
                    <a:pt x="2445042" y="846567"/>
                  </a:cubicBezTo>
                  <a:cubicBezTo>
                    <a:pt x="2491172" y="556238"/>
                    <a:pt x="2336499" y="369017"/>
                    <a:pt x="2184540" y="227922"/>
                  </a:cubicBezTo>
                  <a:cubicBezTo>
                    <a:pt x="2032581" y="86827"/>
                    <a:pt x="1533287" y="0"/>
                    <a:pt x="1533287"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p:cNvSpPr txBox="1"/>
            <p:nvPr/>
          </p:nvSpPr>
          <p:spPr>
            <a:xfrm>
              <a:off x="1990278" y="5255508"/>
              <a:ext cx="1055097" cy="461665"/>
            </a:xfrm>
            <a:prstGeom prst="rect">
              <a:avLst/>
            </a:prstGeom>
            <a:noFill/>
          </p:spPr>
          <p:txBody>
            <a:bodyPr wrap="none" rtlCol="0">
              <a:spAutoFit/>
            </a:bodyPr>
            <a:lstStyle/>
            <a:p>
              <a:r>
                <a:rPr lang="en-US" sz="2400" dirty="0" smtClean="0">
                  <a:solidFill>
                    <a:srgbClr val="FF0000"/>
                  </a:solidFill>
                </a:rPr>
                <a:t>glycine</a:t>
              </a:r>
              <a:endParaRPr lang="en-US" sz="2400" dirty="0">
                <a:solidFill>
                  <a:srgbClr val="FF0000"/>
                </a:solidFill>
              </a:endParaRPr>
            </a:p>
          </p:txBody>
        </p:sp>
      </p:grpSp>
      <p:sp>
        <p:nvSpPr>
          <p:cNvPr id="43" name="Freeform 42"/>
          <p:cNvSpPr/>
          <p:nvPr/>
        </p:nvSpPr>
        <p:spPr>
          <a:xfrm>
            <a:off x="3682755" y="2506984"/>
            <a:ext cx="1755974" cy="2087158"/>
          </a:xfrm>
          <a:custGeom>
            <a:avLst/>
            <a:gdLst>
              <a:gd name="connsiteX0" fmla="*/ 582953 w 1755974"/>
              <a:gd name="connsiteY0" fmla="*/ 154 h 2087158"/>
              <a:gd name="connsiteX1" fmla="*/ 13106 w 1755974"/>
              <a:gd name="connsiteY1" fmla="*/ 944401 h 2087158"/>
              <a:gd name="connsiteX2" fmla="*/ 306170 w 1755974"/>
              <a:gd name="connsiteY2" fmla="*/ 1986329 h 2087158"/>
              <a:gd name="connsiteX3" fmla="*/ 1624957 w 1755974"/>
              <a:gd name="connsiteY3" fmla="*/ 1921208 h 2087158"/>
              <a:gd name="connsiteX4" fmla="*/ 1592395 w 1755974"/>
              <a:gd name="connsiteY4" fmla="*/ 879281 h 2087158"/>
              <a:gd name="connsiteX5" fmla="*/ 582953 w 1755974"/>
              <a:gd name="connsiteY5" fmla="*/ 154 h 20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74" h="2087158">
                <a:moveTo>
                  <a:pt x="582953" y="154"/>
                </a:moveTo>
                <a:cubicBezTo>
                  <a:pt x="319738" y="11007"/>
                  <a:pt x="59236" y="613372"/>
                  <a:pt x="13106" y="944401"/>
                </a:cubicBezTo>
                <a:cubicBezTo>
                  <a:pt x="-33024" y="1275430"/>
                  <a:pt x="37528" y="1823528"/>
                  <a:pt x="306170" y="1986329"/>
                </a:cubicBezTo>
                <a:cubicBezTo>
                  <a:pt x="574812" y="2149130"/>
                  <a:pt x="1410586" y="2105716"/>
                  <a:pt x="1624957" y="1921208"/>
                </a:cubicBezTo>
                <a:cubicBezTo>
                  <a:pt x="1839328" y="1736700"/>
                  <a:pt x="1763349" y="1204883"/>
                  <a:pt x="1592395" y="879281"/>
                </a:cubicBezTo>
                <a:cubicBezTo>
                  <a:pt x="1421441" y="553679"/>
                  <a:pt x="846168" y="-10699"/>
                  <a:pt x="582953" y="15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683173" y="1839243"/>
            <a:ext cx="1494369" cy="461665"/>
          </a:xfrm>
          <a:prstGeom prst="rect">
            <a:avLst/>
          </a:prstGeom>
          <a:noFill/>
        </p:spPr>
        <p:txBody>
          <a:bodyPr wrap="none" rtlCol="0">
            <a:spAutoFit/>
          </a:bodyPr>
          <a:lstStyle/>
          <a:p>
            <a:r>
              <a:rPr lang="en-US" sz="2400" dirty="0" smtClean="0">
                <a:solidFill>
                  <a:srgbClr val="FF0000"/>
                </a:solidFill>
              </a:rPr>
              <a:t>Active Site</a:t>
            </a:r>
            <a:endParaRPr lang="en-US" sz="2400" dirty="0">
              <a:solidFill>
                <a:srgbClr val="FF0000"/>
              </a:solidFill>
            </a:endParaRPr>
          </a:p>
        </p:txBody>
      </p:sp>
      <p:grpSp>
        <p:nvGrpSpPr>
          <p:cNvPr id="9" name="Group 8"/>
          <p:cNvGrpSpPr/>
          <p:nvPr/>
        </p:nvGrpSpPr>
        <p:grpSpPr>
          <a:xfrm>
            <a:off x="2298190" y="2669815"/>
            <a:ext cx="2040018" cy="1248577"/>
            <a:chOff x="2298190" y="2669815"/>
            <a:chExt cx="2040018" cy="1248577"/>
          </a:xfrm>
        </p:grpSpPr>
        <p:sp>
          <p:nvSpPr>
            <p:cNvPr id="51" name="TextBox 50"/>
            <p:cNvSpPr txBox="1"/>
            <p:nvPr/>
          </p:nvSpPr>
          <p:spPr>
            <a:xfrm>
              <a:off x="2298190" y="2669815"/>
              <a:ext cx="1481445" cy="461665"/>
            </a:xfrm>
            <a:prstGeom prst="rect">
              <a:avLst/>
            </a:prstGeom>
            <a:noFill/>
          </p:spPr>
          <p:txBody>
            <a:bodyPr wrap="none" rtlCol="0">
              <a:spAutoFit/>
            </a:bodyPr>
            <a:lstStyle/>
            <a:p>
              <a:r>
                <a:rPr lang="en-US" sz="2400" dirty="0" smtClean="0">
                  <a:solidFill>
                    <a:srgbClr val="FF0000"/>
                  </a:solidFill>
                </a:rPr>
                <a:t>Extra Stuff</a:t>
              </a:r>
              <a:endParaRPr lang="en-US" sz="2400" dirty="0">
                <a:solidFill>
                  <a:srgbClr val="FF0000"/>
                </a:solidFill>
              </a:endParaRPr>
            </a:p>
          </p:txBody>
        </p:sp>
        <p:cxnSp>
          <p:nvCxnSpPr>
            <p:cNvPr id="53" name="Straight Arrow Connector 52"/>
            <p:cNvCxnSpPr/>
            <p:nvPr/>
          </p:nvCxnSpPr>
          <p:spPr>
            <a:xfrm>
              <a:off x="3215473" y="3131480"/>
              <a:ext cx="1122735" cy="7869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5378592" y="1513055"/>
            <a:ext cx="428094" cy="446438"/>
            <a:chOff x="3682755" y="1417638"/>
            <a:chExt cx="428094" cy="446438"/>
          </a:xfrm>
        </p:grpSpPr>
        <p:sp>
          <p:nvSpPr>
            <p:cNvPr id="56" name="Oval 55"/>
            <p:cNvSpPr/>
            <p:nvPr/>
          </p:nvSpPr>
          <p:spPr>
            <a:xfrm>
              <a:off x="3682755" y="14176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5155" y="15700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87555" y="1722438"/>
              <a:ext cx="123294" cy="14163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385516" y="1181146"/>
            <a:ext cx="1455154" cy="969868"/>
            <a:chOff x="2530209" y="1116846"/>
            <a:chExt cx="1455154" cy="969868"/>
          </a:xfrm>
        </p:grpSpPr>
        <p:cxnSp>
          <p:nvCxnSpPr>
            <p:cNvPr id="45" name="Straight Connector 44"/>
            <p:cNvCxnSpPr/>
            <p:nvPr/>
          </p:nvCxnSpPr>
          <p:spPr>
            <a:xfrm flipV="1">
              <a:off x="2532668" y="1417638"/>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685068" y="1752176"/>
              <a:ext cx="891810"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30209" y="1752176"/>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22019" y="1417638"/>
              <a:ext cx="154859" cy="33453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flipV="1">
              <a:off x="3557269" y="1116846"/>
              <a:ext cx="428094" cy="446438"/>
              <a:chOff x="3682755" y="1417638"/>
              <a:chExt cx="428094" cy="446438"/>
            </a:xfrm>
          </p:grpSpPr>
          <p:sp>
            <p:nvSpPr>
              <p:cNvPr id="62" name="Oval 61"/>
              <p:cNvSpPr/>
              <p:nvPr/>
            </p:nvSpPr>
            <p:spPr>
              <a:xfrm>
                <a:off x="3682755" y="14176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35155" y="15700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987555" y="1722438"/>
                <a:ext cx="123294" cy="141638"/>
              </a:xfrm>
              <a:prstGeom prst="ellipse">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5" name="TextBox 64"/>
          <p:cNvSpPr txBox="1"/>
          <p:nvPr/>
        </p:nvSpPr>
        <p:spPr>
          <a:xfrm>
            <a:off x="5298207" y="5245165"/>
            <a:ext cx="2169559" cy="523220"/>
          </a:xfrm>
          <a:prstGeom prst="rect">
            <a:avLst/>
          </a:prstGeom>
          <a:noFill/>
        </p:spPr>
        <p:txBody>
          <a:bodyPr wrap="none" rtlCol="0">
            <a:spAutoFit/>
          </a:bodyPr>
          <a:lstStyle/>
          <a:p>
            <a:r>
              <a:rPr lang="en-US" sz="2800" dirty="0" smtClean="0"/>
              <a:t>Peptide chain</a:t>
            </a:r>
            <a:endParaRPr lang="en-US" sz="2800" dirty="0"/>
          </a:p>
        </p:txBody>
      </p:sp>
      <p:sp>
        <p:nvSpPr>
          <p:cNvPr id="66" name="TextBox 65"/>
          <p:cNvSpPr txBox="1"/>
          <p:nvPr/>
        </p:nvSpPr>
        <p:spPr>
          <a:xfrm>
            <a:off x="6922226" y="1059678"/>
            <a:ext cx="2735624" cy="1384995"/>
          </a:xfrm>
          <a:prstGeom prst="rect">
            <a:avLst/>
          </a:prstGeom>
          <a:noFill/>
        </p:spPr>
        <p:txBody>
          <a:bodyPr wrap="square" rtlCol="0">
            <a:spAutoFit/>
          </a:bodyPr>
          <a:lstStyle/>
          <a:p>
            <a:r>
              <a:rPr lang="en-US" sz="2800" dirty="0" smtClean="0"/>
              <a:t>Substrate no longer fits in active site</a:t>
            </a:r>
            <a:endParaRPr lang="en-US" sz="2800" dirty="0"/>
          </a:p>
        </p:txBody>
      </p:sp>
      <p:sp>
        <p:nvSpPr>
          <p:cNvPr id="67" name="Freeform 66"/>
          <p:cNvSpPr/>
          <p:nvPr/>
        </p:nvSpPr>
        <p:spPr>
          <a:xfrm>
            <a:off x="6366637" y="3359677"/>
            <a:ext cx="566966" cy="1961151"/>
          </a:xfrm>
          <a:custGeom>
            <a:avLst/>
            <a:gdLst>
              <a:gd name="connsiteX0" fmla="*/ 0 w 566966"/>
              <a:gd name="connsiteY0" fmla="*/ 1961151 h 1961151"/>
              <a:gd name="connsiteX1" fmla="*/ 562708 w 566966"/>
              <a:gd name="connsiteY1" fmla="*/ 900200 h 1961151"/>
              <a:gd name="connsiteX2" fmla="*/ 273316 w 566966"/>
              <a:gd name="connsiteY2" fmla="*/ 0 h 1961151"/>
            </a:gdLst>
            <a:ahLst/>
            <a:cxnLst>
              <a:cxn ang="0">
                <a:pos x="connsiteX0" y="connsiteY0"/>
              </a:cxn>
              <a:cxn ang="0">
                <a:pos x="connsiteX1" y="connsiteY1"/>
              </a:cxn>
              <a:cxn ang="0">
                <a:pos x="connsiteX2" y="connsiteY2"/>
              </a:cxn>
            </a:cxnLst>
            <a:rect l="l" t="t" r="r" b="b"/>
            <a:pathLst>
              <a:path w="566966" h="1961151">
                <a:moveTo>
                  <a:pt x="0" y="1961151"/>
                </a:moveTo>
                <a:cubicBezTo>
                  <a:pt x="258577" y="1594104"/>
                  <a:pt x="517155" y="1227058"/>
                  <a:pt x="562708" y="900200"/>
                </a:cubicBezTo>
                <a:cubicBezTo>
                  <a:pt x="608261" y="573342"/>
                  <a:pt x="273316" y="0"/>
                  <a:pt x="273316" y="0"/>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p:cNvSpPr txBox="1"/>
          <p:nvPr/>
        </p:nvSpPr>
        <p:spPr>
          <a:xfrm>
            <a:off x="1393870" y="1598249"/>
            <a:ext cx="6564797" cy="4031873"/>
          </a:xfrm>
          <a:prstGeom prst="rect">
            <a:avLst/>
          </a:prstGeom>
          <a:solidFill>
            <a:srgbClr val="FFFA92"/>
          </a:solidFill>
          <a:ln>
            <a:solidFill>
              <a:schemeClr val="tx1"/>
            </a:solidFill>
          </a:ln>
        </p:spPr>
        <p:txBody>
          <a:bodyPr wrap="square" rtlCol="0">
            <a:spAutoFit/>
          </a:bodyPr>
          <a:lstStyle/>
          <a:p>
            <a:endParaRPr lang="en-US" sz="3200" dirty="0" smtClean="0"/>
          </a:p>
          <a:p>
            <a:pPr algn="ctr"/>
            <a:r>
              <a:rPr lang="en-US" sz="3200" dirty="0" smtClean="0"/>
              <a:t>This explains how glyphosate disrupts EPSPS in the </a:t>
            </a:r>
            <a:r>
              <a:rPr lang="en-US" sz="3200" dirty="0" err="1" smtClean="0"/>
              <a:t>shikimate</a:t>
            </a:r>
            <a:r>
              <a:rPr lang="en-US" sz="3200" dirty="0" smtClean="0"/>
              <a:t> pathway: Multiple bacteria have developed resistance by replacing active site glycine with alanine and this is the basis for GMO Roundup Ready crops</a:t>
            </a:r>
            <a:r>
              <a:rPr lang="en-US" sz="3200" dirty="0" smtClean="0">
                <a:solidFill>
                  <a:srgbClr val="FF0000"/>
                </a:solidFill>
              </a:rPr>
              <a:t>*</a:t>
            </a:r>
          </a:p>
          <a:p>
            <a:endParaRPr lang="en-US" sz="3200" dirty="0"/>
          </a:p>
        </p:txBody>
      </p:sp>
      <p:sp>
        <p:nvSpPr>
          <p:cNvPr id="3" name="TextBox 2"/>
          <p:cNvSpPr txBox="1"/>
          <p:nvPr/>
        </p:nvSpPr>
        <p:spPr>
          <a:xfrm>
            <a:off x="190165" y="6059447"/>
            <a:ext cx="8953835" cy="707886"/>
          </a:xfrm>
          <a:prstGeom prst="rect">
            <a:avLst/>
          </a:prstGeom>
          <a:noFill/>
        </p:spPr>
        <p:txBody>
          <a:bodyPr wrap="square" rtlCol="0">
            <a:spAutoFit/>
          </a:bodyPr>
          <a:lstStyle/>
          <a:p>
            <a:r>
              <a:rPr lang="en-US" sz="2000" dirty="0">
                <a:solidFill>
                  <a:srgbClr val="FF0000"/>
                </a:solidFill>
              </a:rPr>
              <a:t>*</a:t>
            </a:r>
            <a:r>
              <a:rPr lang="en-US" sz="2000" dirty="0"/>
              <a:t>T </a:t>
            </a:r>
            <a:r>
              <a:rPr lang="en-US" sz="2000" dirty="0" err="1"/>
              <a:t>Funke</a:t>
            </a:r>
            <a:r>
              <a:rPr lang="en-US" sz="2000" dirty="0"/>
              <a:t> et al., Molecular basis for the herbicide resistance of Roundup Ready crops.  PNAS 2006;103(35):13010-13015.</a:t>
            </a:r>
          </a:p>
        </p:txBody>
      </p:sp>
    </p:spTree>
    <p:extLst>
      <p:ext uri="{BB962C8B-B14F-4D97-AF65-F5344CB8AC3E}">
        <p14:creationId xmlns:p14="http://schemas.microsoft.com/office/powerpoint/2010/main" val="11017430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
            <a:ext cx="8229600" cy="1143000"/>
          </a:xfrm>
        </p:spPr>
        <p:txBody>
          <a:bodyPr>
            <a:normAutofit fontScale="90000"/>
          </a:bodyPr>
          <a:lstStyle/>
          <a:p>
            <a:r>
              <a:rPr lang="en-US" b="1" dirty="0" smtClean="0"/>
              <a:t>Inhibition of EPSPS by glyphosate:</a:t>
            </a:r>
            <a:br>
              <a:rPr lang="en-US" b="1" dirty="0" smtClean="0"/>
            </a:br>
            <a:r>
              <a:rPr lang="en-US" b="1" dirty="0" smtClean="0"/>
              <a:t>Resistant E coli mutant</a:t>
            </a:r>
            <a:r>
              <a:rPr lang="en-US" b="1" dirty="0" smtClean="0">
                <a:solidFill>
                  <a:srgbClr val="FF0000"/>
                </a:solidFill>
              </a:rPr>
              <a:t>*</a:t>
            </a:r>
            <a:endParaRPr lang="en-US" b="1" dirty="0">
              <a:solidFill>
                <a:srgbClr val="FF0000"/>
              </a:solidFill>
            </a:endParaRPr>
          </a:p>
        </p:txBody>
      </p:sp>
      <p:pic>
        <p:nvPicPr>
          <p:cNvPr id="4" name="Content Placeholder 3" descr="EPSPS_inhibition_glyphosate.png"/>
          <p:cNvPicPr>
            <a:picLocks noGrp="1" noChangeAspect="1"/>
          </p:cNvPicPr>
          <p:nvPr>
            <p:ph idx="1"/>
          </p:nvPr>
        </p:nvPicPr>
        <p:blipFill>
          <a:blip r:embed="rId2">
            <a:extLst>
              <a:ext uri="{28A0092B-C50C-407E-A947-70E740481C1C}">
                <a14:useLocalDpi xmlns:a14="http://schemas.microsoft.com/office/drawing/2010/main" val="0"/>
              </a:ext>
            </a:extLst>
          </a:blip>
          <a:srcRect l="-16416" r="-16416"/>
          <a:stretch>
            <a:fillRect/>
          </a:stretch>
        </p:blipFill>
        <p:spPr>
          <a:xfrm>
            <a:off x="581444" y="1600200"/>
            <a:ext cx="8229600" cy="4525963"/>
          </a:xfrm>
        </p:spPr>
      </p:pic>
      <p:sp>
        <p:nvSpPr>
          <p:cNvPr id="5" name="TextBox 4"/>
          <p:cNvSpPr txBox="1"/>
          <p:nvPr/>
        </p:nvSpPr>
        <p:spPr>
          <a:xfrm>
            <a:off x="2800750" y="6304031"/>
            <a:ext cx="5978269" cy="400110"/>
          </a:xfrm>
          <a:prstGeom prst="rect">
            <a:avLst/>
          </a:prstGeom>
          <a:noFill/>
        </p:spPr>
        <p:txBody>
          <a:bodyPr wrap="none" rtlCol="0">
            <a:spAutoFit/>
          </a:bodyPr>
          <a:lstStyle/>
          <a:p>
            <a:r>
              <a:rPr lang="en-US" sz="2000" dirty="0" smtClean="0">
                <a:solidFill>
                  <a:srgbClr val="FF0000"/>
                </a:solidFill>
              </a:rPr>
              <a:t>*</a:t>
            </a:r>
            <a:r>
              <a:rPr lang="en-US" sz="2000" dirty="0" smtClean="0"/>
              <a:t>Figure 3, S </a:t>
            </a:r>
            <a:r>
              <a:rPr lang="en-US" sz="2000" dirty="0" err="1" smtClean="0"/>
              <a:t>Eschenburg</a:t>
            </a:r>
            <a:r>
              <a:rPr lang="en-US" sz="2000" dirty="0" smtClean="0"/>
              <a:t> et al. </a:t>
            </a:r>
            <a:r>
              <a:rPr lang="en-US" sz="2000" dirty="0" err="1" smtClean="0"/>
              <a:t>Planta</a:t>
            </a:r>
            <a:r>
              <a:rPr lang="en-US" sz="2000" dirty="0" smtClean="0"/>
              <a:t> 2002;216:129-135.</a:t>
            </a:r>
            <a:endParaRPr lang="en-US" sz="2000" dirty="0"/>
          </a:p>
        </p:txBody>
      </p:sp>
      <p:grpSp>
        <p:nvGrpSpPr>
          <p:cNvPr id="11" name="Group 10"/>
          <p:cNvGrpSpPr/>
          <p:nvPr/>
        </p:nvGrpSpPr>
        <p:grpSpPr>
          <a:xfrm>
            <a:off x="2800750" y="3120097"/>
            <a:ext cx="2044760" cy="1867024"/>
            <a:chOff x="2800750" y="3120097"/>
            <a:chExt cx="2044760" cy="1867024"/>
          </a:xfrm>
        </p:grpSpPr>
        <p:sp>
          <p:nvSpPr>
            <p:cNvPr id="8" name="TextBox 7"/>
            <p:cNvSpPr txBox="1"/>
            <p:nvPr/>
          </p:nvSpPr>
          <p:spPr>
            <a:xfrm>
              <a:off x="2800750" y="4156124"/>
              <a:ext cx="2044760" cy="830997"/>
            </a:xfrm>
            <a:prstGeom prst="rect">
              <a:avLst/>
            </a:prstGeom>
            <a:noFill/>
          </p:spPr>
          <p:txBody>
            <a:bodyPr wrap="square" rtlCol="0">
              <a:spAutoFit/>
            </a:bodyPr>
            <a:lstStyle/>
            <a:p>
              <a:r>
                <a:rPr lang="en-US" sz="2400" dirty="0" smtClean="0"/>
                <a:t>Wild type  with glycine 96</a:t>
              </a:r>
              <a:endParaRPr lang="en-US" sz="2400" dirty="0"/>
            </a:p>
          </p:txBody>
        </p:sp>
        <p:sp>
          <p:nvSpPr>
            <p:cNvPr id="9" name="Freeform 8"/>
            <p:cNvSpPr/>
            <p:nvPr/>
          </p:nvSpPr>
          <p:spPr>
            <a:xfrm>
              <a:off x="3295120" y="3120097"/>
              <a:ext cx="349365" cy="1104459"/>
            </a:xfrm>
            <a:custGeom>
              <a:avLst/>
              <a:gdLst>
                <a:gd name="connsiteX0" fmla="*/ 73268 w 349365"/>
                <a:gd name="connsiteY0" fmla="*/ 1104459 h 1104459"/>
                <a:gd name="connsiteX1" fmla="*/ 18049 w 349365"/>
                <a:gd name="connsiteY1" fmla="*/ 386560 h 1104459"/>
                <a:gd name="connsiteX2" fmla="*/ 349365 w 349365"/>
                <a:gd name="connsiteY2" fmla="*/ 0 h 1104459"/>
              </a:gdLst>
              <a:ahLst/>
              <a:cxnLst>
                <a:cxn ang="0">
                  <a:pos x="connsiteX0" y="connsiteY0"/>
                </a:cxn>
                <a:cxn ang="0">
                  <a:pos x="connsiteX1" y="connsiteY1"/>
                </a:cxn>
                <a:cxn ang="0">
                  <a:pos x="connsiteX2" y="connsiteY2"/>
                </a:cxn>
              </a:cxnLst>
              <a:rect l="l" t="t" r="r" b="b"/>
              <a:pathLst>
                <a:path w="349365" h="1104459">
                  <a:moveTo>
                    <a:pt x="73268" y="1104459"/>
                  </a:moveTo>
                  <a:cubicBezTo>
                    <a:pt x="22650" y="837548"/>
                    <a:pt x="-27967" y="570637"/>
                    <a:pt x="18049" y="386560"/>
                  </a:cubicBezTo>
                  <a:cubicBezTo>
                    <a:pt x="64065" y="202483"/>
                    <a:pt x="349365" y="0"/>
                    <a:pt x="349365" y="0"/>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5494338" y="1184701"/>
            <a:ext cx="3452422" cy="2532025"/>
            <a:chOff x="5494338" y="1184701"/>
            <a:chExt cx="3452422" cy="2532025"/>
          </a:xfrm>
        </p:grpSpPr>
        <p:sp>
          <p:nvSpPr>
            <p:cNvPr id="7" name="TextBox 6"/>
            <p:cNvSpPr txBox="1"/>
            <p:nvPr/>
          </p:nvSpPr>
          <p:spPr>
            <a:xfrm>
              <a:off x="5614610" y="1184701"/>
              <a:ext cx="3332150" cy="830997"/>
            </a:xfrm>
            <a:prstGeom prst="rect">
              <a:avLst/>
            </a:prstGeom>
            <a:noFill/>
          </p:spPr>
          <p:txBody>
            <a:bodyPr wrap="square" rtlCol="0">
              <a:spAutoFit/>
            </a:bodyPr>
            <a:lstStyle/>
            <a:p>
              <a:r>
                <a:rPr lang="en-US" sz="2400" dirty="0" smtClean="0"/>
                <a:t>Mutant with alanine substituted for glycine 96</a:t>
              </a:r>
              <a:endParaRPr lang="en-US" sz="2400" dirty="0"/>
            </a:p>
          </p:txBody>
        </p:sp>
        <p:sp>
          <p:nvSpPr>
            <p:cNvPr id="10" name="Freeform 9"/>
            <p:cNvSpPr/>
            <p:nvPr/>
          </p:nvSpPr>
          <p:spPr>
            <a:xfrm>
              <a:off x="5494338" y="2015638"/>
              <a:ext cx="2309802" cy="1701088"/>
            </a:xfrm>
            <a:custGeom>
              <a:avLst/>
              <a:gdLst>
                <a:gd name="connsiteX0" fmla="*/ 2029316 w 2309802"/>
                <a:gd name="connsiteY0" fmla="*/ 0 h 1701088"/>
                <a:gd name="connsiteX1" fmla="*/ 2194974 w 2309802"/>
                <a:gd name="connsiteY1" fmla="*/ 1325350 h 1701088"/>
                <a:gd name="connsiteX2" fmla="*/ 524585 w 2309802"/>
                <a:gd name="connsiteY2" fmla="*/ 1670494 h 1701088"/>
                <a:gd name="connsiteX3" fmla="*/ 0 w 2309802"/>
                <a:gd name="connsiteY3" fmla="*/ 704092 h 1701088"/>
              </a:gdLst>
              <a:ahLst/>
              <a:cxnLst>
                <a:cxn ang="0">
                  <a:pos x="connsiteX0" y="connsiteY0"/>
                </a:cxn>
                <a:cxn ang="0">
                  <a:pos x="connsiteX1" y="connsiteY1"/>
                </a:cxn>
                <a:cxn ang="0">
                  <a:pos x="connsiteX2" y="connsiteY2"/>
                </a:cxn>
                <a:cxn ang="0">
                  <a:pos x="connsiteX3" y="connsiteY3"/>
                </a:cxn>
              </a:cxnLst>
              <a:rect l="l" t="t" r="r" b="b"/>
              <a:pathLst>
                <a:path w="2309802" h="1701088">
                  <a:moveTo>
                    <a:pt x="2029316" y="0"/>
                  </a:moveTo>
                  <a:cubicBezTo>
                    <a:pt x="2237539" y="523467"/>
                    <a:pt x="2445763" y="1046934"/>
                    <a:pt x="2194974" y="1325350"/>
                  </a:cubicBezTo>
                  <a:cubicBezTo>
                    <a:pt x="1944185" y="1603766"/>
                    <a:pt x="890414" y="1774037"/>
                    <a:pt x="524585" y="1670494"/>
                  </a:cubicBezTo>
                  <a:cubicBezTo>
                    <a:pt x="158756" y="1566951"/>
                    <a:pt x="0" y="704092"/>
                    <a:pt x="0" y="704092"/>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07872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Only Glyphosate Works!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2135" y="4660706"/>
            <a:ext cx="8701139" cy="1292680"/>
          </a:xfrm>
        </p:spPr>
        <p:txBody>
          <a:bodyPr>
            <a:normAutofit fontScale="92500" lnSpcReduction="10000"/>
          </a:bodyPr>
          <a:lstStyle/>
          <a:p>
            <a:pPr marL="0" indent="0">
              <a:buNone/>
            </a:pPr>
            <a:r>
              <a:rPr lang="en-US" sz="2800" b="1" dirty="0" smtClean="0"/>
              <a:t>Hypothesis: </a:t>
            </a:r>
          </a:p>
          <a:p>
            <a:pPr marL="0" indent="0">
              <a:buNone/>
            </a:pPr>
            <a:r>
              <a:rPr lang="en-US" sz="2800" dirty="0" smtClean="0"/>
              <a:t>These other molecules failed to work as an amino acid analogue of glycine, because they were not amino acids.</a:t>
            </a:r>
            <a:endParaRPr lang="en-US" sz="2800" dirty="0"/>
          </a:p>
        </p:txBody>
      </p:sp>
      <p:sp>
        <p:nvSpPr>
          <p:cNvPr id="4" name="TextBox 3"/>
          <p:cNvSpPr txBox="1"/>
          <p:nvPr/>
        </p:nvSpPr>
        <p:spPr>
          <a:xfrm>
            <a:off x="669115" y="1417638"/>
            <a:ext cx="7922097" cy="3046988"/>
          </a:xfrm>
          <a:prstGeom prst="rect">
            <a:avLst/>
          </a:prstGeom>
          <a:solidFill>
            <a:srgbClr val="FFFA92"/>
          </a:solidFill>
          <a:ln>
            <a:solidFill>
              <a:schemeClr val="tx1"/>
            </a:solidFill>
          </a:ln>
        </p:spPr>
        <p:txBody>
          <a:bodyPr wrap="square" rtlCol="0">
            <a:spAutoFit/>
          </a:bodyPr>
          <a:lstStyle/>
          <a:p>
            <a:pPr algn="ctr"/>
            <a:r>
              <a:rPr lang="en-US" sz="3200" dirty="0" smtClean="0"/>
              <a:t>“</a:t>
            </a:r>
            <a:r>
              <a:rPr lang="en-US" sz="3200" dirty="0"/>
              <a:t>More than 1,000 analogs of glyphosate have been produced and tested for inhibition of EPSP synthase, but minor structural alterations typically resulted in dramatically reduced potency, and no compound superior to glyphosate was identified.</a:t>
            </a:r>
            <a:r>
              <a:rPr lang="en-US" sz="3200" dirty="0" smtClean="0"/>
              <a:t>”</a:t>
            </a:r>
            <a:endParaRPr lang="en-US" sz="3200" dirty="0"/>
          </a:p>
        </p:txBody>
      </p:sp>
      <p:sp>
        <p:nvSpPr>
          <p:cNvPr id="5" name="TextBox 4"/>
          <p:cNvSpPr txBox="1"/>
          <p:nvPr/>
        </p:nvSpPr>
        <p:spPr>
          <a:xfrm>
            <a:off x="3528204" y="6330290"/>
            <a:ext cx="5405070" cy="400110"/>
          </a:xfrm>
          <a:prstGeom prst="rect">
            <a:avLst/>
          </a:prstGeom>
          <a:noFill/>
        </p:spPr>
        <p:txBody>
          <a:bodyPr wrap="none" rtlCol="0">
            <a:spAutoFit/>
          </a:bodyPr>
          <a:lstStyle/>
          <a:p>
            <a:r>
              <a:rPr lang="nb-NO" sz="2000" dirty="0">
                <a:solidFill>
                  <a:srgbClr val="FF0000"/>
                </a:solidFill>
              </a:rPr>
              <a:t>*</a:t>
            </a:r>
            <a:r>
              <a:rPr lang="nb-NO" sz="2000" dirty="0"/>
              <a:t>T Funke et al. PNAS 2006; 103(35): 13010-13015.</a:t>
            </a:r>
            <a:endParaRPr lang="en-US" sz="2000" dirty="0"/>
          </a:p>
        </p:txBody>
      </p:sp>
    </p:spTree>
    <p:extLst>
      <p:ext uri="{BB962C8B-B14F-4D97-AF65-F5344CB8AC3E}">
        <p14:creationId xmlns:p14="http://schemas.microsoft.com/office/powerpoint/2010/main" val="12346207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f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30" y="547238"/>
            <a:ext cx="3485416" cy="2468557"/>
          </a:xfrm>
          <a:prstGeom prst="rect">
            <a:avLst/>
          </a:prstGeom>
        </p:spPr>
      </p:pic>
      <p:sp>
        <p:nvSpPr>
          <p:cNvPr id="2" name="Title 1"/>
          <p:cNvSpPr>
            <a:spLocks noGrp="1"/>
          </p:cNvSpPr>
          <p:nvPr>
            <p:ph type="title"/>
          </p:nvPr>
        </p:nvSpPr>
        <p:spPr>
          <a:xfrm>
            <a:off x="457200" y="-219064"/>
            <a:ext cx="8229600" cy="1143000"/>
          </a:xfrm>
        </p:spPr>
        <p:txBody>
          <a:bodyPr>
            <a:normAutofit fontScale="90000"/>
          </a:bodyPr>
          <a:lstStyle/>
          <a:p>
            <a:r>
              <a:rPr lang="en-US" b="1" dirty="0" smtClean="0"/>
              <a:t>Quote from Monsanto Study (1989)</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3824913"/>
            <a:ext cx="8229600" cy="2511954"/>
          </a:xfrm>
        </p:spPr>
        <p:txBody>
          <a:bodyPr>
            <a:normAutofit lnSpcReduction="10000"/>
          </a:bodyPr>
          <a:lstStyle/>
          <a:p>
            <a:pPr marL="0" indent="0">
              <a:buNone/>
            </a:pPr>
            <a:r>
              <a:rPr lang="en-US" dirty="0"/>
              <a:t>"Proteinase K hydrolyses proteins to amino acids and small </a:t>
            </a:r>
            <a:r>
              <a:rPr lang="en-US" dirty="0" err="1"/>
              <a:t>oligopeptides</a:t>
            </a:r>
            <a:r>
              <a:rPr lang="en-US" dirty="0"/>
              <a:t>, suggesting that a significant portion of the 14C activity residing in the bluegill sunfish tissue was tightly associated with </a:t>
            </a:r>
            <a:r>
              <a:rPr lang="en-US" dirty="0" smtClean="0"/>
              <a:t>or </a:t>
            </a:r>
            <a:r>
              <a:rPr lang="en-US" i="1" dirty="0">
                <a:solidFill>
                  <a:srgbClr val="FF0000"/>
                </a:solidFill>
              </a:rPr>
              <a:t>incorporated </a:t>
            </a:r>
            <a:r>
              <a:rPr lang="en-US" i="1" dirty="0" smtClean="0">
                <a:solidFill>
                  <a:srgbClr val="FF0000"/>
                </a:solidFill>
              </a:rPr>
              <a:t>into </a:t>
            </a:r>
            <a:r>
              <a:rPr lang="en-US" dirty="0"/>
              <a:t>protein</a:t>
            </a:r>
            <a:r>
              <a:rPr lang="en-US" dirty="0" smtClean="0"/>
              <a:t>.” </a:t>
            </a:r>
            <a:endParaRPr lang="en-US" dirty="0"/>
          </a:p>
        </p:txBody>
      </p:sp>
      <p:sp>
        <p:nvSpPr>
          <p:cNvPr id="4" name="Content Placeholder 2"/>
          <p:cNvSpPr txBox="1">
            <a:spLocks/>
          </p:cNvSpPr>
          <p:nvPr/>
        </p:nvSpPr>
        <p:spPr>
          <a:xfrm>
            <a:off x="0" y="923937"/>
            <a:ext cx="6486608" cy="27549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Study exposed bluegill sunfish to carbon-14 radiolabelled glyphosate</a:t>
            </a:r>
          </a:p>
          <a:p>
            <a:r>
              <a:rPr lang="en-US" sz="2800" dirty="0" smtClean="0"/>
              <a:t>Measured radiolabel in tissues greatly exceeded measured glyphosate levels</a:t>
            </a:r>
          </a:p>
          <a:p>
            <a:r>
              <a:rPr lang="en-US" sz="2800" dirty="0" smtClean="0"/>
              <a:t>Proteolysis recovered more glyphosate</a:t>
            </a:r>
          </a:p>
          <a:p>
            <a:pPr lvl="1"/>
            <a:r>
              <a:rPr lang="en-US" sz="2400" dirty="0" smtClean="0"/>
              <a:t>20% yield </a:t>
            </a:r>
            <a:r>
              <a:rPr lang="en-US" sz="2400" dirty="0" smtClean="0">
                <a:sym typeface="Wingdings"/>
              </a:rPr>
              <a:t> 70% yield</a:t>
            </a:r>
            <a:endParaRPr lang="en-US" sz="2400" dirty="0" smtClean="0"/>
          </a:p>
          <a:p>
            <a:endParaRPr lang="en-US" sz="2800" dirty="0" smtClean="0"/>
          </a:p>
          <a:p>
            <a:endParaRPr lang="en-US" sz="2800" dirty="0"/>
          </a:p>
        </p:txBody>
      </p:sp>
      <p:sp>
        <p:nvSpPr>
          <p:cNvPr id="6" name="TextBox 5"/>
          <p:cNvSpPr txBox="1"/>
          <p:nvPr/>
        </p:nvSpPr>
        <p:spPr>
          <a:xfrm>
            <a:off x="1122810" y="6194950"/>
            <a:ext cx="7563990" cy="400110"/>
          </a:xfrm>
          <a:prstGeom prst="rect">
            <a:avLst/>
          </a:prstGeom>
          <a:noFill/>
        </p:spPr>
        <p:txBody>
          <a:bodyPr wrap="none" rtlCol="0">
            <a:spAutoFit/>
          </a:bodyPr>
          <a:lstStyle/>
          <a:p>
            <a:r>
              <a:rPr lang="en-US" sz="2000" dirty="0">
                <a:solidFill>
                  <a:srgbClr val="FF0000"/>
                </a:solidFill>
              </a:rPr>
              <a:t>*</a:t>
            </a:r>
            <a:r>
              <a:rPr lang="en-US" sz="2000" dirty="0"/>
              <a:t>WP Ridley and KA </a:t>
            </a:r>
            <a:r>
              <a:rPr lang="en-US" sz="2000" dirty="0" err="1"/>
              <a:t>Chott</a:t>
            </a:r>
            <a:r>
              <a:rPr lang="en-US" sz="2000" dirty="0"/>
              <a:t>.  Monsanto unpublished study. August, 1989.</a:t>
            </a:r>
          </a:p>
        </p:txBody>
      </p:sp>
    </p:spTree>
    <p:extLst>
      <p:ext uri="{BB962C8B-B14F-4D97-AF65-F5344CB8AC3E}">
        <p14:creationId xmlns:p14="http://schemas.microsoft.com/office/powerpoint/2010/main" val="382958919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Predicted Consequences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Neural tube defects</a:t>
            </a:r>
          </a:p>
          <a:p>
            <a:r>
              <a:rPr lang="en-US" dirty="0" smtClean="0"/>
              <a:t>Autism</a:t>
            </a:r>
          </a:p>
          <a:p>
            <a:r>
              <a:rPr lang="en-US" dirty="0" smtClean="0"/>
              <a:t>Impaired collagen </a:t>
            </a:r>
            <a:r>
              <a:rPr lang="en-US" dirty="0" smtClean="0">
                <a:sym typeface="Wingdings"/>
              </a:rPr>
              <a:t> osteoarthritis</a:t>
            </a:r>
            <a:endParaRPr lang="en-US" dirty="0" smtClean="0"/>
          </a:p>
          <a:p>
            <a:r>
              <a:rPr lang="en-US" dirty="0" err="1" smtClean="0"/>
              <a:t>Steatohepatitis</a:t>
            </a:r>
            <a:r>
              <a:rPr lang="en-US" dirty="0" smtClean="0"/>
              <a:t> (fatty liver disease)</a:t>
            </a:r>
          </a:p>
          <a:p>
            <a:r>
              <a:rPr lang="en-US" dirty="0" smtClean="0"/>
              <a:t>Obesity and adrenal insufficiency</a:t>
            </a:r>
          </a:p>
          <a:p>
            <a:r>
              <a:rPr lang="en-US" dirty="0" smtClean="0"/>
              <a:t>Hypothyroidism</a:t>
            </a:r>
          </a:p>
          <a:p>
            <a:r>
              <a:rPr lang="en-US" dirty="0" smtClean="0"/>
              <a:t>Impaired iron homeostasis and kidney failure</a:t>
            </a:r>
          </a:p>
          <a:p>
            <a:r>
              <a:rPr lang="en-US" dirty="0" smtClean="0"/>
              <a:t>Insulin resistance and diabetes </a:t>
            </a:r>
          </a:p>
          <a:p>
            <a:r>
              <a:rPr lang="en-US" dirty="0" smtClean="0"/>
              <a:t>Cancer </a:t>
            </a:r>
          </a:p>
          <a:p>
            <a:endParaRPr lang="en-US" dirty="0" smtClean="0"/>
          </a:p>
          <a:p>
            <a:endParaRPr lang="en-US" dirty="0"/>
          </a:p>
        </p:txBody>
      </p:sp>
      <p:sp>
        <p:nvSpPr>
          <p:cNvPr id="4" name="TextBox 3"/>
          <p:cNvSpPr txBox="1"/>
          <p:nvPr/>
        </p:nvSpPr>
        <p:spPr>
          <a:xfrm>
            <a:off x="275692" y="6399682"/>
            <a:ext cx="8868308"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2016;16:9-46.</a:t>
            </a:r>
          </a:p>
        </p:txBody>
      </p:sp>
    </p:spTree>
    <p:extLst>
      <p:ext uri="{BB962C8B-B14F-4D97-AF65-F5344CB8AC3E}">
        <p14:creationId xmlns:p14="http://schemas.microsoft.com/office/powerpoint/2010/main" val="38053478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5"/>
            <a:ext cx="8229600" cy="1143000"/>
          </a:xfrm>
        </p:spPr>
        <p:txBody>
          <a:bodyPr/>
          <a:lstStyle/>
          <a:p>
            <a:r>
              <a:rPr lang="en-US" b="1" dirty="0" smtClean="0"/>
              <a:t>An Analogy: ALS in Guam</a:t>
            </a:r>
            <a:endParaRPr lang="en-US" b="1" dirty="0"/>
          </a:p>
        </p:txBody>
      </p:sp>
      <p:sp>
        <p:nvSpPr>
          <p:cNvPr id="3" name="Content Placeholder 2"/>
          <p:cNvSpPr>
            <a:spLocks noGrp="1"/>
          </p:cNvSpPr>
          <p:nvPr>
            <p:ph idx="1"/>
          </p:nvPr>
        </p:nvSpPr>
        <p:spPr>
          <a:xfrm>
            <a:off x="457200" y="1261540"/>
            <a:ext cx="8229600" cy="4525963"/>
          </a:xfrm>
        </p:spPr>
        <p:txBody>
          <a:bodyPr>
            <a:normAutofit fontScale="92500" lnSpcReduction="10000"/>
          </a:bodyPr>
          <a:lstStyle/>
          <a:p>
            <a:r>
              <a:rPr lang="en-US" dirty="0" smtClean="0"/>
              <a:t>An epidemic in ALS in Guam                                  was traced to a natural toxin                                    found in cycads </a:t>
            </a:r>
          </a:p>
          <a:p>
            <a:r>
              <a:rPr lang="en-US" dirty="0" smtClean="0"/>
              <a:t>BMAA is a non-coding amino                                 acid that gets inserted by                                  mistake in place of serine</a:t>
            </a:r>
          </a:p>
          <a:p>
            <a:r>
              <a:rPr lang="en-US" dirty="0" smtClean="0"/>
              <a:t>Defective versions of a glutamate transporter have been linked to ALS</a:t>
            </a:r>
            <a:r>
              <a:rPr lang="en-US" dirty="0" smtClean="0">
                <a:solidFill>
                  <a:srgbClr val="FF0000"/>
                </a:solidFill>
              </a:rPr>
              <a:t>*</a:t>
            </a:r>
          </a:p>
          <a:p>
            <a:r>
              <a:rPr lang="en-US" dirty="0" smtClean="0"/>
              <a:t>The transporter has an essential serine-rich region in its sequence</a:t>
            </a:r>
            <a:r>
              <a:rPr lang="en-US" dirty="0" smtClean="0">
                <a:solidFill>
                  <a:srgbClr val="FF0000"/>
                </a:solidFill>
              </a:rPr>
              <a:t>**</a:t>
            </a:r>
            <a:endParaRPr lang="en-US" dirty="0">
              <a:solidFill>
                <a:srgbClr val="FF0000"/>
              </a:solidFill>
            </a:endParaRPr>
          </a:p>
        </p:txBody>
      </p:sp>
      <p:pic>
        <p:nvPicPr>
          <p:cNvPr id="4" name="Picture 3" descr="cyca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468" y="1480616"/>
            <a:ext cx="3090332" cy="2138789"/>
          </a:xfrm>
          <a:prstGeom prst="rect">
            <a:avLst/>
          </a:prstGeom>
        </p:spPr>
      </p:pic>
      <p:sp>
        <p:nvSpPr>
          <p:cNvPr id="5" name="TextBox 4"/>
          <p:cNvSpPr txBox="1"/>
          <p:nvPr/>
        </p:nvSpPr>
        <p:spPr>
          <a:xfrm>
            <a:off x="1168400" y="5934670"/>
            <a:ext cx="7112494" cy="830997"/>
          </a:xfrm>
          <a:prstGeom prst="rect">
            <a:avLst/>
          </a:prstGeom>
          <a:noFill/>
        </p:spPr>
        <p:txBody>
          <a:bodyPr wrap="none" rtlCol="0">
            <a:spAutoFit/>
          </a:bodyPr>
          <a:lstStyle/>
          <a:p>
            <a:r>
              <a:rPr lang="fr-FR" sz="2400" dirty="0">
                <a:solidFill>
                  <a:srgbClr val="FF0000"/>
                </a:solidFill>
              </a:rPr>
              <a:t>*</a:t>
            </a:r>
            <a:r>
              <a:rPr lang="fr-FR" sz="2400" dirty="0" err="1"/>
              <a:t>Antioxidants</a:t>
            </a:r>
            <a:r>
              <a:rPr lang="fr-FR" sz="2400" dirty="0"/>
              <a:t> &amp; Redox </a:t>
            </a:r>
            <a:r>
              <a:rPr lang="fr-FR" sz="2400" dirty="0" err="1"/>
              <a:t>Signaling</a:t>
            </a:r>
            <a:r>
              <a:rPr lang="fr-FR" sz="2400" dirty="0"/>
              <a:t> 2009;11: 1587-1602.</a:t>
            </a:r>
          </a:p>
          <a:p>
            <a:r>
              <a:rPr lang="fr-FR" sz="2400" dirty="0">
                <a:solidFill>
                  <a:srgbClr val="FF0000"/>
                </a:solidFill>
              </a:rPr>
              <a:t>**</a:t>
            </a:r>
            <a:r>
              <a:rPr lang="fr-FR" sz="2400" dirty="0"/>
              <a:t>DJ </a:t>
            </a:r>
            <a:r>
              <a:rPr lang="fr-FR" sz="2400" dirty="0" err="1"/>
              <a:t>Slotboom</a:t>
            </a:r>
            <a:r>
              <a:rPr lang="fr-FR" sz="2400" dirty="0"/>
              <a:t> et al., PNAS 1999; 96(25): 14282-14287</a:t>
            </a:r>
            <a:r>
              <a:rPr lang="fr-FR" sz="2400" dirty="0" smtClean="0"/>
              <a:t>.</a:t>
            </a:r>
            <a:endParaRPr lang="fr-FR" sz="2400" dirty="0"/>
          </a:p>
        </p:txBody>
      </p:sp>
    </p:spTree>
    <p:extLst>
      <p:ext uri="{BB962C8B-B14F-4D97-AF65-F5344CB8AC3E}">
        <p14:creationId xmlns:p14="http://schemas.microsoft.com/office/powerpoint/2010/main" val="1523806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elin-illust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846" y="1016467"/>
            <a:ext cx="3634154" cy="3403991"/>
          </a:xfrm>
          <a:prstGeom prst="rect">
            <a:avLst/>
          </a:prstGeom>
        </p:spPr>
      </p:pic>
      <p:sp>
        <p:nvSpPr>
          <p:cNvPr id="2" name="Title 1"/>
          <p:cNvSpPr>
            <a:spLocks noGrp="1"/>
          </p:cNvSpPr>
          <p:nvPr>
            <p:ph type="title"/>
          </p:nvPr>
        </p:nvSpPr>
        <p:spPr>
          <a:xfrm>
            <a:off x="144585" y="2199"/>
            <a:ext cx="8999415" cy="1143000"/>
          </a:xfrm>
        </p:spPr>
        <p:txBody>
          <a:bodyPr>
            <a:normAutofit/>
          </a:bodyPr>
          <a:lstStyle/>
          <a:p>
            <a:r>
              <a:rPr lang="en-US" b="1" dirty="0" smtClean="0"/>
              <a:t>Another Analogy: MS &amp; Sugar Beets</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600200"/>
            <a:ext cx="8229600" cy="4026877"/>
          </a:xfrm>
        </p:spPr>
        <p:txBody>
          <a:bodyPr>
            <a:normAutofit/>
          </a:bodyPr>
          <a:lstStyle/>
          <a:p>
            <a:r>
              <a:rPr lang="en-US" sz="2800" dirty="0" smtClean="0"/>
              <a:t>Sugar beets contain an                                        analogue of </a:t>
            </a:r>
            <a:r>
              <a:rPr lang="en-US" sz="2800" dirty="0" err="1" smtClean="0"/>
              <a:t>proline</a:t>
            </a:r>
            <a:r>
              <a:rPr lang="en-US" sz="2800" dirty="0" smtClean="0"/>
              <a:t> called </a:t>
            </a:r>
            <a:r>
              <a:rPr lang="en-US" sz="2800" dirty="0" err="1" smtClean="0"/>
              <a:t>Aze</a:t>
            </a:r>
            <a:endParaRPr lang="en-US" sz="2800" dirty="0" smtClean="0"/>
          </a:p>
          <a:p>
            <a:r>
              <a:rPr lang="en-US" sz="2800" dirty="0" smtClean="0"/>
              <a:t>Remarkable correlation between                                              MS frequency and proximity to                                            sugar beet agriculture</a:t>
            </a:r>
          </a:p>
          <a:p>
            <a:r>
              <a:rPr lang="en-US" sz="2800" dirty="0" smtClean="0"/>
              <a:t>Myelin basic protein contains a                         concentration of </a:t>
            </a:r>
            <a:r>
              <a:rPr lang="en-US" sz="2800" dirty="0" err="1" smtClean="0"/>
              <a:t>proline</a:t>
            </a:r>
            <a:r>
              <a:rPr lang="en-US" sz="2800" dirty="0" smtClean="0"/>
              <a:t> residues that are                                                          absolutely essential for its proper function</a:t>
            </a:r>
            <a:endParaRPr lang="en-US" sz="2800" dirty="0"/>
          </a:p>
        </p:txBody>
      </p:sp>
      <p:sp>
        <p:nvSpPr>
          <p:cNvPr id="4" name="TextBox 3"/>
          <p:cNvSpPr txBox="1"/>
          <p:nvPr/>
        </p:nvSpPr>
        <p:spPr>
          <a:xfrm>
            <a:off x="320430" y="6177762"/>
            <a:ext cx="8550387" cy="461665"/>
          </a:xfrm>
          <a:prstGeom prst="rect">
            <a:avLst/>
          </a:prstGeom>
          <a:noFill/>
        </p:spPr>
        <p:txBody>
          <a:bodyPr wrap="none" rtlCol="0">
            <a:spAutoFit/>
          </a:bodyPr>
          <a:lstStyle/>
          <a:p>
            <a:r>
              <a:rPr lang="de-DE" sz="2400" dirty="0">
                <a:solidFill>
                  <a:srgbClr val="FF0000"/>
                </a:solidFill>
              </a:rPr>
              <a:t>*</a:t>
            </a:r>
            <a:r>
              <a:rPr lang="de-DE" sz="2400" dirty="0"/>
              <a:t>E. Rubenstein, J </a:t>
            </a:r>
            <a:r>
              <a:rPr lang="de-DE" sz="2400" dirty="0" err="1"/>
              <a:t>Neuropathol</a:t>
            </a:r>
            <a:r>
              <a:rPr lang="de-DE" sz="2400" dirty="0"/>
              <a:t> </a:t>
            </a:r>
            <a:r>
              <a:rPr lang="de-DE" sz="2400" dirty="0" err="1"/>
              <a:t>Exp</a:t>
            </a:r>
            <a:r>
              <a:rPr lang="de-DE" sz="2400" dirty="0"/>
              <a:t> </a:t>
            </a:r>
            <a:r>
              <a:rPr lang="de-DE" sz="2400" dirty="0" err="1"/>
              <a:t>Neurol</a:t>
            </a:r>
            <a:r>
              <a:rPr lang="de-DE" sz="2400" dirty="0"/>
              <a:t> 2008;67(11): 1035-1040.</a:t>
            </a:r>
            <a:endParaRPr lang="en-US" sz="2400" dirty="0"/>
          </a:p>
        </p:txBody>
      </p:sp>
    </p:spTree>
    <p:extLst>
      <p:ext uri="{BB962C8B-B14F-4D97-AF65-F5344CB8AC3E}">
        <p14:creationId xmlns:p14="http://schemas.microsoft.com/office/powerpoint/2010/main" val="23846365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86" y="2289770"/>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099437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7076" y="2289770"/>
            <a:ext cx="5460562"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Fishing for Glycine</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199765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want to teach you how to fish!</a:t>
            </a:r>
            <a:endParaRPr lang="en-US" b="1" dirty="0"/>
          </a:p>
        </p:txBody>
      </p:sp>
      <p:pic>
        <p:nvPicPr>
          <p:cNvPr id="4" name="Picture 3" descr="fis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1417638"/>
            <a:ext cx="6731000" cy="5048250"/>
          </a:xfrm>
          <a:prstGeom prst="rect">
            <a:avLst/>
          </a:prstGeom>
        </p:spPr>
      </p:pic>
    </p:spTree>
    <p:extLst>
      <p:ext uri="{BB962C8B-B14F-4D97-AF65-F5344CB8AC3E}">
        <p14:creationId xmlns:p14="http://schemas.microsoft.com/office/powerpoint/2010/main" val="254759842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osin_align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558800"/>
            <a:ext cx="4394200" cy="1968500"/>
          </a:xfrm>
          <a:prstGeom prst="rect">
            <a:avLst/>
          </a:prstGeom>
        </p:spPr>
      </p:pic>
      <p:sp>
        <p:nvSpPr>
          <p:cNvPr id="2" name="Title 1"/>
          <p:cNvSpPr>
            <a:spLocks noGrp="1"/>
          </p:cNvSpPr>
          <p:nvPr>
            <p:ph type="title"/>
          </p:nvPr>
        </p:nvSpPr>
        <p:spPr>
          <a:xfrm>
            <a:off x="457200" y="-203200"/>
            <a:ext cx="8229600" cy="1143000"/>
          </a:xfrm>
        </p:spPr>
        <p:txBody>
          <a:bodyPr/>
          <a:lstStyle/>
          <a:p>
            <a:r>
              <a:rPr lang="en-US" b="1" dirty="0" smtClean="0"/>
              <a:t>How to Fish</a:t>
            </a:r>
            <a:endParaRPr lang="en-US" b="1" dirty="0"/>
          </a:p>
        </p:txBody>
      </p:sp>
      <p:sp>
        <p:nvSpPr>
          <p:cNvPr id="3" name="Content Placeholder 2"/>
          <p:cNvSpPr>
            <a:spLocks noGrp="1"/>
          </p:cNvSpPr>
          <p:nvPr>
            <p:ph idx="1"/>
          </p:nvPr>
        </p:nvSpPr>
        <p:spPr>
          <a:xfrm>
            <a:off x="228600" y="2332037"/>
            <a:ext cx="8686800" cy="4525963"/>
          </a:xfrm>
        </p:spPr>
        <p:txBody>
          <a:bodyPr>
            <a:normAutofit fontScale="92500" lnSpcReduction="20000"/>
          </a:bodyPr>
          <a:lstStyle/>
          <a:p>
            <a:pPr marL="514350" indent="-514350">
              <a:buFont typeface="+mj-lt"/>
              <a:buAutoNum type="arabicPeriod"/>
            </a:pPr>
            <a:r>
              <a:rPr lang="en-US" dirty="0" smtClean="0"/>
              <a:t>Find a glycine residue in an important protein class that is highly conserved across multiple species</a:t>
            </a:r>
          </a:p>
          <a:p>
            <a:pPr marL="514350" indent="-514350">
              <a:buFont typeface="+mj-lt"/>
              <a:buAutoNum type="arabicPeriod"/>
            </a:pPr>
            <a:r>
              <a:rPr lang="en-US" dirty="0"/>
              <a:t>Find papers describing the functional role of that glycine in the </a:t>
            </a:r>
            <a:r>
              <a:rPr lang="en-US" dirty="0" smtClean="0"/>
              <a:t>protein</a:t>
            </a:r>
            <a:endParaRPr lang="en-US" b="1" dirty="0" smtClean="0"/>
          </a:p>
          <a:p>
            <a:pPr marL="514350" indent="-514350">
              <a:buFont typeface="+mj-lt"/>
              <a:buAutoNum type="arabicPeriod"/>
            </a:pPr>
            <a:r>
              <a:rPr lang="en-US" dirty="0" smtClean="0"/>
              <a:t>Find an example of a genetic mutation mapping that glycine to something else and identify the resulting disease profile</a:t>
            </a:r>
          </a:p>
          <a:p>
            <a:pPr marL="514350" indent="-514350">
              <a:buFont typeface="+mj-lt"/>
              <a:buAutoNum type="arabicPeriod"/>
            </a:pPr>
            <a:r>
              <a:rPr lang="en-US" dirty="0" smtClean="0"/>
              <a:t>Ideally: find papers that describe dysfunction of  that protein linked to glyphosate exposure or a symptom profile of glyphosate exposure that could be explained by that protein’s dysfunction</a:t>
            </a:r>
          </a:p>
        </p:txBody>
      </p:sp>
      <p:sp>
        <p:nvSpPr>
          <p:cNvPr id="5" name="TextBox 4"/>
          <p:cNvSpPr txBox="1"/>
          <p:nvPr/>
        </p:nvSpPr>
        <p:spPr>
          <a:xfrm>
            <a:off x="622300" y="1409700"/>
            <a:ext cx="1334194" cy="707886"/>
          </a:xfrm>
          <a:prstGeom prst="rect">
            <a:avLst/>
          </a:prstGeom>
          <a:noFill/>
        </p:spPr>
        <p:txBody>
          <a:bodyPr wrap="none" rtlCol="0">
            <a:spAutoFit/>
          </a:bodyPr>
          <a:lstStyle/>
          <a:p>
            <a:r>
              <a:rPr lang="en-US" sz="2000" dirty="0" smtClean="0"/>
              <a:t>Myosin</a:t>
            </a:r>
          </a:p>
          <a:p>
            <a:r>
              <a:rPr lang="en-US" sz="2000" dirty="0" smtClean="0"/>
              <a:t>alignments</a:t>
            </a:r>
            <a:endParaRPr lang="en-US" sz="2000" dirty="0"/>
          </a:p>
        </p:txBody>
      </p:sp>
      <p:grpSp>
        <p:nvGrpSpPr>
          <p:cNvPr id="11" name="Group 10"/>
          <p:cNvGrpSpPr/>
          <p:nvPr/>
        </p:nvGrpSpPr>
        <p:grpSpPr>
          <a:xfrm>
            <a:off x="4016942" y="1018314"/>
            <a:ext cx="885257" cy="1448572"/>
            <a:chOff x="4016942" y="1018314"/>
            <a:chExt cx="885257" cy="1448572"/>
          </a:xfrm>
        </p:grpSpPr>
        <p:sp>
          <p:nvSpPr>
            <p:cNvPr id="8" name="Freeform 7"/>
            <p:cNvSpPr/>
            <p:nvPr/>
          </p:nvSpPr>
          <p:spPr>
            <a:xfrm>
              <a:off x="4410642" y="1018314"/>
              <a:ext cx="237557" cy="1448572"/>
            </a:xfrm>
            <a:custGeom>
              <a:avLst/>
              <a:gdLst>
                <a:gd name="connsiteX0" fmla="*/ 8957 w 129614"/>
                <a:gd name="connsiteY0" fmla="*/ 19703 h 1448572"/>
                <a:gd name="connsiteX1" fmla="*/ 8957 w 129614"/>
                <a:gd name="connsiteY1" fmla="*/ 540403 h 1448572"/>
                <a:gd name="connsiteX2" fmla="*/ 21657 w 129614"/>
                <a:gd name="connsiteY2" fmla="*/ 1035703 h 1448572"/>
                <a:gd name="connsiteX3" fmla="*/ 47057 w 129614"/>
                <a:gd name="connsiteY3" fmla="*/ 1442103 h 1448572"/>
                <a:gd name="connsiteX4" fmla="*/ 110557 w 129614"/>
                <a:gd name="connsiteY4" fmla="*/ 1238903 h 1448572"/>
                <a:gd name="connsiteX5" fmla="*/ 110557 w 129614"/>
                <a:gd name="connsiteY5" fmla="*/ 642003 h 1448572"/>
                <a:gd name="connsiteX6" fmla="*/ 123257 w 129614"/>
                <a:gd name="connsiteY6" fmla="*/ 159403 h 1448572"/>
                <a:gd name="connsiteX7" fmla="*/ 8957 w 129614"/>
                <a:gd name="connsiteY7" fmla="*/ 19703 h 14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 h="1448572">
                  <a:moveTo>
                    <a:pt x="8957" y="19703"/>
                  </a:moveTo>
                  <a:cubicBezTo>
                    <a:pt x="-10093" y="83203"/>
                    <a:pt x="6840" y="371070"/>
                    <a:pt x="8957" y="540403"/>
                  </a:cubicBezTo>
                  <a:cubicBezTo>
                    <a:pt x="11074" y="709736"/>
                    <a:pt x="15307" y="885420"/>
                    <a:pt x="21657" y="1035703"/>
                  </a:cubicBezTo>
                  <a:cubicBezTo>
                    <a:pt x="28007" y="1185986"/>
                    <a:pt x="32240" y="1408236"/>
                    <a:pt x="47057" y="1442103"/>
                  </a:cubicBezTo>
                  <a:cubicBezTo>
                    <a:pt x="61874" y="1475970"/>
                    <a:pt x="99974" y="1372253"/>
                    <a:pt x="110557" y="1238903"/>
                  </a:cubicBezTo>
                  <a:cubicBezTo>
                    <a:pt x="121140" y="1105553"/>
                    <a:pt x="108440" y="821920"/>
                    <a:pt x="110557" y="642003"/>
                  </a:cubicBezTo>
                  <a:cubicBezTo>
                    <a:pt x="112674" y="462086"/>
                    <a:pt x="142307" y="261003"/>
                    <a:pt x="123257" y="159403"/>
                  </a:cubicBezTo>
                  <a:cubicBezTo>
                    <a:pt x="104207" y="57803"/>
                    <a:pt x="28007" y="-43797"/>
                    <a:pt x="8957" y="19703"/>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4664642" y="1018314"/>
              <a:ext cx="237557" cy="1448572"/>
            </a:xfrm>
            <a:custGeom>
              <a:avLst/>
              <a:gdLst>
                <a:gd name="connsiteX0" fmla="*/ 8957 w 129614"/>
                <a:gd name="connsiteY0" fmla="*/ 19703 h 1448572"/>
                <a:gd name="connsiteX1" fmla="*/ 8957 w 129614"/>
                <a:gd name="connsiteY1" fmla="*/ 540403 h 1448572"/>
                <a:gd name="connsiteX2" fmla="*/ 21657 w 129614"/>
                <a:gd name="connsiteY2" fmla="*/ 1035703 h 1448572"/>
                <a:gd name="connsiteX3" fmla="*/ 47057 w 129614"/>
                <a:gd name="connsiteY3" fmla="*/ 1442103 h 1448572"/>
                <a:gd name="connsiteX4" fmla="*/ 110557 w 129614"/>
                <a:gd name="connsiteY4" fmla="*/ 1238903 h 1448572"/>
                <a:gd name="connsiteX5" fmla="*/ 110557 w 129614"/>
                <a:gd name="connsiteY5" fmla="*/ 642003 h 1448572"/>
                <a:gd name="connsiteX6" fmla="*/ 123257 w 129614"/>
                <a:gd name="connsiteY6" fmla="*/ 159403 h 1448572"/>
                <a:gd name="connsiteX7" fmla="*/ 8957 w 129614"/>
                <a:gd name="connsiteY7" fmla="*/ 19703 h 14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 h="1448572">
                  <a:moveTo>
                    <a:pt x="8957" y="19703"/>
                  </a:moveTo>
                  <a:cubicBezTo>
                    <a:pt x="-10093" y="83203"/>
                    <a:pt x="6840" y="371070"/>
                    <a:pt x="8957" y="540403"/>
                  </a:cubicBezTo>
                  <a:cubicBezTo>
                    <a:pt x="11074" y="709736"/>
                    <a:pt x="15307" y="885420"/>
                    <a:pt x="21657" y="1035703"/>
                  </a:cubicBezTo>
                  <a:cubicBezTo>
                    <a:pt x="28007" y="1185986"/>
                    <a:pt x="32240" y="1408236"/>
                    <a:pt x="47057" y="1442103"/>
                  </a:cubicBezTo>
                  <a:cubicBezTo>
                    <a:pt x="61874" y="1475970"/>
                    <a:pt x="99974" y="1372253"/>
                    <a:pt x="110557" y="1238903"/>
                  </a:cubicBezTo>
                  <a:cubicBezTo>
                    <a:pt x="121140" y="1105553"/>
                    <a:pt x="108440" y="821920"/>
                    <a:pt x="110557" y="642003"/>
                  </a:cubicBezTo>
                  <a:cubicBezTo>
                    <a:pt x="112674" y="462086"/>
                    <a:pt x="142307" y="261003"/>
                    <a:pt x="123257" y="159403"/>
                  </a:cubicBezTo>
                  <a:cubicBezTo>
                    <a:pt x="104207" y="57803"/>
                    <a:pt x="28007" y="-43797"/>
                    <a:pt x="8957" y="19703"/>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4016942" y="1018314"/>
              <a:ext cx="237557" cy="1448572"/>
            </a:xfrm>
            <a:custGeom>
              <a:avLst/>
              <a:gdLst>
                <a:gd name="connsiteX0" fmla="*/ 8957 w 129614"/>
                <a:gd name="connsiteY0" fmla="*/ 19703 h 1448572"/>
                <a:gd name="connsiteX1" fmla="*/ 8957 w 129614"/>
                <a:gd name="connsiteY1" fmla="*/ 540403 h 1448572"/>
                <a:gd name="connsiteX2" fmla="*/ 21657 w 129614"/>
                <a:gd name="connsiteY2" fmla="*/ 1035703 h 1448572"/>
                <a:gd name="connsiteX3" fmla="*/ 47057 w 129614"/>
                <a:gd name="connsiteY3" fmla="*/ 1442103 h 1448572"/>
                <a:gd name="connsiteX4" fmla="*/ 110557 w 129614"/>
                <a:gd name="connsiteY4" fmla="*/ 1238903 h 1448572"/>
                <a:gd name="connsiteX5" fmla="*/ 110557 w 129614"/>
                <a:gd name="connsiteY5" fmla="*/ 642003 h 1448572"/>
                <a:gd name="connsiteX6" fmla="*/ 123257 w 129614"/>
                <a:gd name="connsiteY6" fmla="*/ 159403 h 1448572"/>
                <a:gd name="connsiteX7" fmla="*/ 8957 w 129614"/>
                <a:gd name="connsiteY7" fmla="*/ 19703 h 14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14" h="1448572">
                  <a:moveTo>
                    <a:pt x="8957" y="19703"/>
                  </a:moveTo>
                  <a:cubicBezTo>
                    <a:pt x="-10093" y="83203"/>
                    <a:pt x="6840" y="371070"/>
                    <a:pt x="8957" y="540403"/>
                  </a:cubicBezTo>
                  <a:cubicBezTo>
                    <a:pt x="11074" y="709736"/>
                    <a:pt x="15307" y="885420"/>
                    <a:pt x="21657" y="1035703"/>
                  </a:cubicBezTo>
                  <a:cubicBezTo>
                    <a:pt x="28007" y="1185986"/>
                    <a:pt x="32240" y="1408236"/>
                    <a:pt x="47057" y="1442103"/>
                  </a:cubicBezTo>
                  <a:cubicBezTo>
                    <a:pt x="61874" y="1475970"/>
                    <a:pt x="99974" y="1372253"/>
                    <a:pt x="110557" y="1238903"/>
                  </a:cubicBezTo>
                  <a:cubicBezTo>
                    <a:pt x="121140" y="1105553"/>
                    <a:pt x="108440" y="821920"/>
                    <a:pt x="110557" y="642003"/>
                  </a:cubicBezTo>
                  <a:cubicBezTo>
                    <a:pt x="112674" y="462086"/>
                    <a:pt x="142307" y="261003"/>
                    <a:pt x="123257" y="159403"/>
                  </a:cubicBezTo>
                  <a:cubicBezTo>
                    <a:pt x="104207" y="57803"/>
                    <a:pt x="28007" y="-43797"/>
                    <a:pt x="8957" y="19703"/>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8499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316043"/>
            <a:ext cx="4097867" cy="47667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a:t>
            </a:r>
            <a:r>
              <a:rPr lang="en-US" sz="2800" dirty="0" smtClean="0">
                <a:solidFill>
                  <a:srgbClr val="FF0000"/>
                </a:solidFill>
              </a:rPr>
              <a:t>G</a:t>
            </a:r>
            <a:r>
              <a:rPr lang="en-US" dirty="0" smtClean="0"/>
              <a:t>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often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0" y="6103412"/>
            <a:ext cx="6257117" cy="1015663"/>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Entropy 2013; 15: 1416-1463.</a:t>
            </a:r>
          </a:p>
          <a:p>
            <a:r>
              <a:rPr lang="en-US" sz="2000" dirty="0">
                <a:solidFill>
                  <a:srgbClr val="FF0000"/>
                </a:solidFill>
              </a:rPr>
              <a:t>**</a:t>
            </a:r>
            <a:r>
              <a:rPr lang="en-US" sz="2000" dirty="0"/>
              <a:t>K Syed and SS </a:t>
            </a:r>
            <a:r>
              <a:rPr lang="en-US" sz="2000" dirty="0" err="1"/>
              <a:t>Mashele</a:t>
            </a:r>
            <a:r>
              <a:rPr lang="en-US" sz="2000" dirty="0"/>
              <a:t>. PLOS ONE 2014; 9(4):| e95616.</a:t>
            </a:r>
          </a:p>
          <a:p>
            <a:endParaRPr lang="en-US" sz="2000" dirty="0"/>
          </a:p>
        </p:txBody>
      </p:sp>
      <p:sp>
        <p:nvSpPr>
          <p:cNvPr id="3" name="TextBox 2"/>
          <p:cNvSpPr txBox="1"/>
          <p:nvPr/>
        </p:nvSpPr>
        <p:spPr>
          <a:xfrm>
            <a:off x="6560821" y="5964236"/>
            <a:ext cx="1521458" cy="461665"/>
          </a:xfrm>
          <a:prstGeom prst="rect">
            <a:avLst/>
          </a:prstGeom>
          <a:noFill/>
        </p:spPr>
        <p:txBody>
          <a:bodyPr wrap="square" rtlCol="0">
            <a:spAutoFit/>
          </a:bodyPr>
          <a:lstStyle/>
          <a:p>
            <a:r>
              <a:rPr lang="en-US" sz="2400" dirty="0" smtClean="0">
                <a:solidFill>
                  <a:srgbClr val="FF0000"/>
                </a:solidFill>
              </a:rPr>
              <a:t>GLYCINES</a:t>
            </a:r>
            <a:endParaRPr lang="en-US" sz="2400" dirty="0">
              <a:solidFill>
                <a:srgbClr val="FF0000"/>
              </a:solidFill>
            </a:endParaRPr>
          </a:p>
        </p:txBody>
      </p:sp>
    </p:spTree>
    <p:extLst>
      <p:ext uri="{BB962C8B-B14F-4D97-AF65-F5344CB8AC3E}">
        <p14:creationId xmlns:p14="http://schemas.microsoft.com/office/powerpoint/2010/main" val="1681017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normAutofit fontScale="90000"/>
          </a:bodyPr>
          <a:lstStyle/>
          <a:p>
            <a:r>
              <a:rPr lang="en-US" b="1" dirty="0" smtClean="0"/>
              <a:t>Glyphosate Disrupts </a:t>
            </a:r>
            <a:br>
              <a:rPr lang="en-US" b="1" dirty="0" smtClean="0"/>
            </a:br>
            <a:r>
              <a:rPr lang="en-US" b="1" dirty="0" smtClean="0"/>
              <a:t>Cytochrome P450 (CYP) Enzymes</a:t>
            </a:r>
            <a:r>
              <a:rPr lang="en-US" b="1" dirty="0" smtClean="0">
                <a:solidFill>
                  <a:srgbClr val="FF0000"/>
                </a:solidFill>
              </a:rPr>
              <a:t>*</a:t>
            </a:r>
            <a:endParaRPr lang="en-US" b="1" dirty="0">
              <a:solidFill>
                <a:srgbClr val="FF0000"/>
              </a:solidFill>
            </a:endParaRPr>
          </a:p>
        </p:txBody>
      </p:sp>
      <p:pic>
        <p:nvPicPr>
          <p:cNvPr id="4" name="Content Placeholder 3" descr="CYPs_glycine.png"/>
          <p:cNvPicPr>
            <a:picLocks noGrp="1" noChangeAspect="1"/>
          </p:cNvPicPr>
          <p:nvPr>
            <p:ph idx="1"/>
          </p:nvPr>
        </p:nvPicPr>
        <p:blipFill>
          <a:blip r:embed="rId3">
            <a:extLst>
              <a:ext uri="{28A0092B-C50C-407E-A947-70E740481C1C}">
                <a14:useLocalDpi xmlns:a14="http://schemas.microsoft.com/office/drawing/2010/main" val="0"/>
              </a:ext>
            </a:extLst>
          </a:blip>
          <a:srcRect l="-31415" r="-31415"/>
          <a:stretch>
            <a:fillRect/>
          </a:stretch>
        </p:blipFill>
        <p:spPr>
          <a:xfrm>
            <a:off x="2573866" y="1226609"/>
            <a:ext cx="8229600" cy="4525963"/>
          </a:xfrm>
        </p:spPr>
      </p:pic>
      <p:sp>
        <p:nvSpPr>
          <p:cNvPr id="5" name="Content Placeholder 2"/>
          <p:cNvSpPr txBox="1">
            <a:spLocks/>
          </p:cNvSpPr>
          <p:nvPr/>
        </p:nvSpPr>
        <p:spPr>
          <a:xfrm>
            <a:off x="101600" y="1316043"/>
            <a:ext cx="4097867" cy="47667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Glyphosate has been shown to severely suppress CYP enzymes in rat liver</a:t>
            </a:r>
          </a:p>
          <a:p>
            <a:r>
              <a:rPr lang="en-US" dirty="0" smtClean="0"/>
              <a:t>CYP enzymes have a unique F</a:t>
            </a:r>
            <a:r>
              <a:rPr lang="en-US" sz="2800" dirty="0" smtClean="0">
                <a:solidFill>
                  <a:srgbClr val="FF0000"/>
                </a:solidFill>
              </a:rPr>
              <a:t>G</a:t>
            </a:r>
            <a:r>
              <a:rPr lang="en-US" dirty="0" smtClean="0"/>
              <a:t>X</a:t>
            </a:r>
            <a:r>
              <a:rPr lang="en-US" dirty="0" smtClean="0">
                <a:solidFill>
                  <a:srgbClr val="FF0000"/>
                </a:solidFill>
              </a:rPr>
              <a:t>G</a:t>
            </a:r>
            <a:r>
              <a:rPr lang="en-US" dirty="0" smtClean="0"/>
              <a:t>XRXCX</a:t>
            </a:r>
            <a:r>
              <a:rPr lang="en-US" dirty="0" smtClean="0">
                <a:solidFill>
                  <a:srgbClr val="FF0000"/>
                </a:solidFill>
              </a:rPr>
              <a:t>G</a:t>
            </a:r>
            <a:r>
              <a:rPr lang="en-US" dirty="0" smtClean="0"/>
              <a:t> motif with two and often three critical glycine residues</a:t>
            </a:r>
            <a:r>
              <a:rPr lang="en-US" dirty="0" smtClean="0">
                <a:solidFill>
                  <a:srgbClr val="FF0000"/>
                </a:solidFill>
              </a:rPr>
              <a:t>**   </a:t>
            </a:r>
            <a:endParaRPr lang="en-US" dirty="0">
              <a:solidFill>
                <a:srgbClr val="FF0000"/>
              </a:solidFill>
            </a:endParaRPr>
          </a:p>
        </p:txBody>
      </p:sp>
      <p:grpSp>
        <p:nvGrpSpPr>
          <p:cNvPr id="16" name="Group 15"/>
          <p:cNvGrpSpPr/>
          <p:nvPr/>
        </p:nvGrpSpPr>
        <p:grpSpPr>
          <a:xfrm>
            <a:off x="4838700" y="5513387"/>
            <a:ext cx="3917950" cy="450850"/>
            <a:chOff x="4838700" y="5513387"/>
            <a:chExt cx="3917950" cy="450850"/>
          </a:xfrm>
        </p:grpSpPr>
        <p:cxnSp>
          <p:nvCxnSpPr>
            <p:cNvPr id="7" name="Straight Arrow Connector 6"/>
            <p:cNvCxnSpPr/>
            <p:nvPr/>
          </p:nvCxnSpPr>
          <p:spPr>
            <a:xfrm flipV="1">
              <a:off x="48387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800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023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69290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21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9565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1470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756650" y="5513387"/>
              <a:ext cx="0" cy="4508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0" y="6103412"/>
            <a:ext cx="6257117" cy="1015663"/>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Entropy 2013; 15: 1416-1463.</a:t>
            </a:r>
          </a:p>
          <a:p>
            <a:r>
              <a:rPr lang="en-US" sz="2000" dirty="0">
                <a:solidFill>
                  <a:srgbClr val="FF0000"/>
                </a:solidFill>
              </a:rPr>
              <a:t>**</a:t>
            </a:r>
            <a:r>
              <a:rPr lang="en-US" sz="2000" dirty="0"/>
              <a:t>K Syed and SS </a:t>
            </a:r>
            <a:r>
              <a:rPr lang="en-US" sz="2000" dirty="0" err="1"/>
              <a:t>Mashele</a:t>
            </a:r>
            <a:r>
              <a:rPr lang="en-US" sz="2000" dirty="0"/>
              <a:t>. PLOS ONE 2014; 9(4):| e95616.</a:t>
            </a:r>
          </a:p>
          <a:p>
            <a:endParaRPr lang="en-US" sz="2000" dirty="0"/>
          </a:p>
        </p:txBody>
      </p:sp>
      <p:sp>
        <p:nvSpPr>
          <p:cNvPr id="3" name="TextBox 2"/>
          <p:cNvSpPr txBox="1"/>
          <p:nvPr/>
        </p:nvSpPr>
        <p:spPr>
          <a:xfrm>
            <a:off x="6560821" y="5964236"/>
            <a:ext cx="1521458" cy="461665"/>
          </a:xfrm>
          <a:prstGeom prst="rect">
            <a:avLst/>
          </a:prstGeom>
          <a:noFill/>
        </p:spPr>
        <p:txBody>
          <a:bodyPr wrap="square" rtlCol="0">
            <a:spAutoFit/>
          </a:bodyPr>
          <a:lstStyle/>
          <a:p>
            <a:r>
              <a:rPr lang="en-US" sz="2400" dirty="0" smtClean="0">
                <a:solidFill>
                  <a:srgbClr val="FF0000"/>
                </a:solidFill>
              </a:rPr>
              <a:t>GLYCINES</a:t>
            </a:r>
            <a:endParaRPr lang="en-US" sz="2400" dirty="0">
              <a:solidFill>
                <a:srgbClr val="FF0000"/>
              </a:solidFill>
            </a:endParaRPr>
          </a:p>
        </p:txBody>
      </p:sp>
      <p:sp>
        <p:nvSpPr>
          <p:cNvPr id="17" name="Title 1"/>
          <p:cNvSpPr txBox="1">
            <a:spLocks/>
          </p:cNvSpPr>
          <p:nvPr/>
        </p:nvSpPr>
        <p:spPr>
          <a:xfrm>
            <a:off x="522926" y="1886841"/>
            <a:ext cx="7353082" cy="2164300"/>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CYP enzymes are needed to produce bile acids for digesting fats, to activate vitamin D and to detoxify many environmental toxicants</a:t>
            </a:r>
          </a:p>
        </p:txBody>
      </p:sp>
    </p:spTree>
    <p:extLst>
      <p:ext uri="{BB962C8B-B14F-4D97-AF65-F5344CB8AC3E}">
        <p14:creationId xmlns:p14="http://schemas.microsoft.com/office/powerpoint/2010/main" val="37414242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ver_disease_deaths_young_Americans.png"/>
          <p:cNvPicPr>
            <a:picLocks noGrp="1" noChangeAspect="1"/>
          </p:cNvPicPr>
          <p:nvPr>
            <p:ph idx="1"/>
          </p:nvPr>
        </p:nvPicPr>
        <p:blipFill>
          <a:blip r:embed="rId2">
            <a:extLst>
              <a:ext uri="{28A0092B-C50C-407E-A947-70E740481C1C}">
                <a14:useLocalDpi xmlns:a14="http://schemas.microsoft.com/office/drawing/2010/main" val="0"/>
              </a:ext>
            </a:extLst>
          </a:blip>
          <a:srcRect t="-77917" b="-77917"/>
          <a:stretch>
            <a:fillRect/>
          </a:stretch>
        </p:blipFill>
        <p:spPr>
          <a:xfrm>
            <a:off x="457200" y="-1384300"/>
            <a:ext cx="8229600" cy="4525963"/>
          </a:xfrm>
        </p:spPr>
      </p:pic>
      <p:sp>
        <p:nvSpPr>
          <p:cNvPr id="5" name="TextBox 4"/>
          <p:cNvSpPr txBox="1"/>
          <p:nvPr/>
        </p:nvSpPr>
        <p:spPr>
          <a:xfrm>
            <a:off x="2650275" y="710912"/>
            <a:ext cx="389049" cy="584776"/>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6" name="TextBox 5"/>
          <p:cNvSpPr txBox="1"/>
          <p:nvPr/>
        </p:nvSpPr>
        <p:spPr>
          <a:xfrm>
            <a:off x="457200" y="5908238"/>
            <a:ext cx="8892178" cy="923330"/>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www.kpax.com</a:t>
            </a:r>
            <a:r>
              <a:rPr lang="en-US" dirty="0"/>
              <a:t>/story/38687909/liver-disease-deaths-spike-among-young-</a:t>
            </a:r>
            <a:r>
              <a:rPr lang="en-US" dirty="0" err="1" smtClean="0"/>
              <a:t>americans</a:t>
            </a:r>
            <a:endParaRPr lang="en-US" dirty="0" smtClean="0"/>
          </a:p>
          <a:p>
            <a:r>
              <a:rPr lang="en-US" dirty="0" smtClean="0">
                <a:solidFill>
                  <a:srgbClr val="FF0000"/>
                </a:solidFill>
              </a:rPr>
              <a:t>**</a:t>
            </a:r>
            <a:r>
              <a:rPr lang="en-US" dirty="0" smtClean="0"/>
              <a:t>Villeneuve </a:t>
            </a:r>
            <a:r>
              <a:rPr lang="en-US" dirty="0"/>
              <a:t>JP and </a:t>
            </a:r>
            <a:r>
              <a:rPr lang="en-US" dirty="0" err="1"/>
              <a:t>Pichette</a:t>
            </a:r>
            <a:r>
              <a:rPr lang="en-US" dirty="0"/>
              <a:t> V. Cytochrome P450 and liver diseases.</a:t>
            </a:r>
          </a:p>
          <a:p>
            <a:r>
              <a:rPr lang="en-US" dirty="0" err="1"/>
              <a:t>Curr</a:t>
            </a:r>
            <a:r>
              <a:rPr lang="en-US" dirty="0"/>
              <a:t> Drug </a:t>
            </a:r>
            <a:r>
              <a:rPr lang="en-US" dirty="0" err="1"/>
              <a:t>Metab</a:t>
            </a:r>
            <a:r>
              <a:rPr lang="en-US" dirty="0"/>
              <a:t>. 2004 Jun;5(3):273-82.</a:t>
            </a:r>
          </a:p>
        </p:txBody>
      </p:sp>
      <p:sp>
        <p:nvSpPr>
          <p:cNvPr id="7" name="Content Placeholder 2"/>
          <p:cNvSpPr txBox="1">
            <a:spLocks/>
          </p:cNvSpPr>
          <p:nvPr/>
        </p:nvSpPr>
        <p:spPr>
          <a:xfrm>
            <a:off x="126999" y="1625600"/>
            <a:ext cx="8506461" cy="47625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Between 1999 and 2016, deaths from liver cirrhosis rose 60% among young adults in America, and deaths from liver cancer doubled</a:t>
            </a:r>
          </a:p>
          <a:p>
            <a:r>
              <a:rPr lang="en-US" dirty="0" smtClean="0"/>
              <a:t>Impaired CYP activity leads to inability to detoxify toxic chemicals, including both pharmaceutical drugs and pesticides</a:t>
            </a:r>
          </a:p>
          <a:p>
            <a:r>
              <a:rPr lang="en-US" dirty="0" smtClean="0"/>
              <a:t>Impaired bile acid synthesis leads to fatty liver disease</a:t>
            </a:r>
          </a:p>
          <a:p>
            <a:endParaRPr lang="en-US" dirty="0" smtClean="0"/>
          </a:p>
          <a:p>
            <a:endParaRPr lang="en-US" dirty="0" smtClean="0"/>
          </a:p>
          <a:p>
            <a:endParaRPr lang="en-US" dirty="0"/>
          </a:p>
        </p:txBody>
      </p:sp>
    </p:spTree>
    <p:extLst>
      <p:ext uri="{BB962C8B-B14F-4D97-AF65-F5344CB8AC3E}">
        <p14:creationId xmlns:p14="http://schemas.microsoft.com/office/powerpoint/2010/main" val="194028086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GxxGxxK</a:t>
            </a:r>
            <a:r>
              <a:rPr lang="en-US" b="1" dirty="0" smtClean="0"/>
              <a:t> Motif in </a:t>
            </a:r>
            <a:r>
              <a:rPr lang="en-US" b="1" dirty="0" err="1" smtClean="0"/>
              <a:t>Sulfotransferases</a:t>
            </a:r>
            <a:r>
              <a:rPr lang="en-US" b="1" dirty="0" smtClean="0">
                <a:solidFill>
                  <a:srgbClr val="FF0000"/>
                </a:solidFill>
              </a:rPr>
              <a:t>*</a:t>
            </a:r>
            <a:endParaRPr lang="en-US" b="1" dirty="0">
              <a:solidFill>
                <a:srgbClr val="FF0000"/>
              </a:solidFill>
            </a:endParaRPr>
          </a:p>
        </p:txBody>
      </p:sp>
      <p:pic>
        <p:nvPicPr>
          <p:cNvPr id="4" name="Content Placeholder 3" descr="sulfotransferases.png"/>
          <p:cNvPicPr>
            <a:picLocks noGrp="1" noChangeAspect="1"/>
          </p:cNvPicPr>
          <p:nvPr>
            <p:ph idx="1"/>
          </p:nvPr>
        </p:nvPicPr>
        <p:blipFill>
          <a:blip r:embed="rId3">
            <a:extLst>
              <a:ext uri="{28A0092B-C50C-407E-A947-70E740481C1C}">
                <a14:useLocalDpi xmlns:a14="http://schemas.microsoft.com/office/drawing/2010/main" val="0"/>
              </a:ext>
            </a:extLst>
          </a:blip>
          <a:srcRect l="-77975" r="-77975"/>
          <a:stretch>
            <a:fillRect/>
          </a:stretch>
        </p:blipFill>
        <p:spPr>
          <a:xfrm>
            <a:off x="2554700" y="1300846"/>
            <a:ext cx="9294216" cy="5111461"/>
          </a:xfrm>
        </p:spPr>
      </p:pic>
      <p:sp>
        <p:nvSpPr>
          <p:cNvPr id="5" name="Content Placeholder 2"/>
          <p:cNvSpPr txBox="1">
            <a:spLocks/>
          </p:cNvSpPr>
          <p:nvPr/>
        </p:nvSpPr>
        <p:spPr>
          <a:xfrm>
            <a:off x="301004" y="1347827"/>
            <a:ext cx="5479916" cy="507735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Sulfotransferases</a:t>
            </a:r>
            <a:r>
              <a:rPr lang="en-US" dirty="0" smtClean="0"/>
              <a:t> are crucial to attach sulfate ions to multiple bioactive molecules</a:t>
            </a:r>
          </a:p>
          <a:p>
            <a:r>
              <a:rPr lang="en-US" b="1" dirty="0" smtClean="0"/>
              <a:t>Steroids</a:t>
            </a:r>
            <a:r>
              <a:rPr lang="en-US" dirty="0" smtClean="0"/>
              <a:t> (cholesterol, estrogen, testosterone, vitamin D, ...)</a:t>
            </a:r>
          </a:p>
          <a:p>
            <a:r>
              <a:rPr lang="en-US" b="1" dirty="0" err="1" smtClean="0"/>
              <a:t>Glycosaminoglycans</a:t>
            </a:r>
            <a:r>
              <a:rPr lang="en-US" dirty="0" smtClean="0"/>
              <a:t>  (chondroitin sulfate, </a:t>
            </a:r>
            <a:r>
              <a:rPr lang="en-US" dirty="0" err="1" smtClean="0"/>
              <a:t>heparan</a:t>
            </a:r>
            <a:r>
              <a:rPr lang="en-US" dirty="0" smtClean="0"/>
              <a:t> sulfate, ...)</a:t>
            </a:r>
          </a:p>
          <a:p>
            <a:r>
              <a:rPr lang="en-US" b="1" dirty="0" smtClean="0"/>
              <a:t>Polyphenols, aromatics </a:t>
            </a:r>
            <a:r>
              <a:rPr lang="en-US" dirty="0" smtClean="0"/>
              <a:t>(</a:t>
            </a:r>
            <a:r>
              <a:rPr lang="en-US" dirty="0" err="1" smtClean="0"/>
              <a:t>curcumin</a:t>
            </a:r>
            <a:r>
              <a:rPr lang="en-US" dirty="0" smtClean="0"/>
              <a:t>, resveratrol, tryptophan, ...)</a:t>
            </a:r>
          </a:p>
          <a:p>
            <a:r>
              <a:rPr lang="en-US" b="1" dirty="0" smtClean="0"/>
              <a:t>Neurotransmitters</a:t>
            </a:r>
            <a:r>
              <a:rPr lang="en-US" dirty="0" smtClean="0"/>
              <a:t> (dopamine, serotonin, melatonin, ...)</a:t>
            </a:r>
            <a:endParaRPr lang="en-US" dirty="0"/>
          </a:p>
        </p:txBody>
      </p:sp>
      <p:sp>
        <p:nvSpPr>
          <p:cNvPr id="6" name="TextBox 5"/>
          <p:cNvSpPr txBox="1"/>
          <p:nvPr/>
        </p:nvSpPr>
        <p:spPr>
          <a:xfrm>
            <a:off x="2369575" y="6412307"/>
            <a:ext cx="6588663" cy="400110"/>
          </a:xfrm>
          <a:prstGeom prst="rect">
            <a:avLst/>
          </a:prstGeom>
          <a:noFill/>
        </p:spPr>
        <p:txBody>
          <a:bodyPr wrap="none" rtlCol="0">
            <a:spAutoFit/>
          </a:bodyPr>
          <a:lstStyle/>
          <a:p>
            <a:r>
              <a:rPr lang="nb-NO" sz="2000" dirty="0" smtClean="0">
                <a:solidFill>
                  <a:srgbClr val="FF0000"/>
                </a:solidFill>
              </a:rPr>
              <a:t>*</a:t>
            </a:r>
            <a:r>
              <a:rPr lang="nb-NO" sz="2000" dirty="0" smtClean="0"/>
              <a:t>H Chiba et al. </a:t>
            </a:r>
            <a:r>
              <a:rPr lang="nb-NO" sz="2000" dirty="0" err="1" smtClean="0"/>
              <a:t>Proc</a:t>
            </a:r>
            <a:r>
              <a:rPr lang="nb-NO" sz="2000" dirty="0" smtClean="0"/>
              <a:t>. </a:t>
            </a:r>
            <a:r>
              <a:rPr lang="nb-NO" sz="2000" dirty="0" err="1" smtClean="0"/>
              <a:t>Natl</a:t>
            </a:r>
            <a:r>
              <a:rPr lang="nb-NO" sz="2000" dirty="0" smtClean="0"/>
              <a:t>. </a:t>
            </a:r>
            <a:r>
              <a:rPr lang="nb-NO" sz="2000" dirty="0" err="1" smtClean="0"/>
              <a:t>Acad</a:t>
            </a:r>
            <a:r>
              <a:rPr lang="nb-NO" sz="2000" dirty="0" smtClean="0"/>
              <a:t>. </a:t>
            </a:r>
            <a:r>
              <a:rPr lang="nb-NO" sz="2000" dirty="0" err="1" smtClean="0"/>
              <a:t>Sci</a:t>
            </a:r>
            <a:r>
              <a:rPr lang="nb-NO" sz="2000" dirty="0" smtClean="0"/>
              <a:t>. USA 1995; 92:8176-8179.</a:t>
            </a:r>
            <a:endParaRPr lang="en-US" sz="2000" dirty="0"/>
          </a:p>
        </p:txBody>
      </p:sp>
    </p:spTree>
    <p:extLst>
      <p:ext uri="{BB962C8B-B14F-4D97-AF65-F5344CB8AC3E}">
        <p14:creationId xmlns:p14="http://schemas.microsoft.com/office/powerpoint/2010/main" val="10387357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370"/>
            <a:ext cx="8229600" cy="1143000"/>
          </a:xfrm>
        </p:spPr>
        <p:txBody>
          <a:bodyPr>
            <a:noAutofit/>
          </a:bodyPr>
          <a:lstStyle/>
          <a:p>
            <a:r>
              <a:rPr lang="en-US" sz="3200" i="1" dirty="0">
                <a:solidFill>
                  <a:srgbClr val="FF0000"/>
                </a:solidFill>
              </a:rPr>
              <a:t>Cationic antimicrobial </a:t>
            </a:r>
            <a:r>
              <a:rPr lang="en-US" sz="3200" i="1" dirty="0" smtClean="0">
                <a:solidFill>
                  <a:srgbClr val="FF0000"/>
                </a:solidFill>
              </a:rPr>
              <a:t>peptides: </a:t>
            </a:r>
            <a:r>
              <a:rPr lang="en-US" sz="3200" dirty="0" smtClean="0"/>
              <a:t>naturally </a:t>
            </a:r>
            <a:r>
              <a:rPr lang="en-US" sz="3200" dirty="0"/>
              <a:t>occurring antibiotics that are actively being explored as a new class of anti-infective </a:t>
            </a:r>
            <a:r>
              <a:rPr lang="en-US" sz="3200" dirty="0" smtClean="0"/>
              <a:t>agents</a:t>
            </a:r>
            <a:r>
              <a:rPr lang="en-US" sz="3200" dirty="0" smtClean="0">
                <a:solidFill>
                  <a:srgbClr val="FF0000"/>
                </a:solidFill>
              </a:rPr>
              <a:t>*</a:t>
            </a:r>
            <a:r>
              <a:rPr lang="en-US" sz="3200" dirty="0" smtClean="0"/>
              <a:t> </a:t>
            </a:r>
            <a:r>
              <a:rPr lang="en-US" sz="3200" dirty="0"/>
              <a:t/>
            </a:r>
            <a:br>
              <a:rPr lang="en-US" sz="3200" dirty="0"/>
            </a:br>
            <a:endParaRPr lang="en-US" sz="3200" dirty="0"/>
          </a:p>
        </p:txBody>
      </p:sp>
      <p:pic>
        <p:nvPicPr>
          <p:cNvPr id="4" name="Content Placeholder 3" descr="glycine_essential_antimicrobial_peptides.png"/>
          <p:cNvPicPr>
            <a:picLocks noGrp="1" noChangeAspect="1"/>
          </p:cNvPicPr>
          <p:nvPr>
            <p:ph idx="1"/>
          </p:nvPr>
        </p:nvPicPr>
        <p:blipFill>
          <a:blip r:embed="rId3">
            <a:extLst>
              <a:ext uri="{28A0092B-C50C-407E-A947-70E740481C1C}">
                <a14:useLocalDpi xmlns:a14="http://schemas.microsoft.com/office/drawing/2010/main" val="0"/>
              </a:ext>
            </a:extLst>
          </a:blip>
          <a:srcRect t="-18745" b="-18745"/>
          <a:stretch>
            <a:fillRect/>
          </a:stretch>
        </p:blipFill>
        <p:spPr>
          <a:xfrm>
            <a:off x="355600" y="1053040"/>
            <a:ext cx="8229600" cy="4525963"/>
          </a:xfrm>
        </p:spPr>
      </p:pic>
      <p:cxnSp>
        <p:nvCxnSpPr>
          <p:cNvPr id="6" name="Straight Arrow Connector 5"/>
          <p:cNvCxnSpPr/>
          <p:nvPr/>
        </p:nvCxnSpPr>
        <p:spPr>
          <a:xfrm>
            <a:off x="5664200" y="1405465"/>
            <a:ext cx="0" cy="533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546100" y="4854575"/>
            <a:ext cx="7543800" cy="1571625"/>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a:t>
            </a:r>
            <a:r>
              <a:rPr lang="en-US" sz="2800" dirty="0"/>
              <a:t>The C-terminal helix from Gly16 to Ile23 is </a:t>
            </a:r>
            <a:r>
              <a:rPr lang="en-US" sz="2800" dirty="0" smtClean="0"/>
              <a:t>indispensable for </a:t>
            </a:r>
            <a:r>
              <a:rPr lang="en-US" sz="2800" dirty="0"/>
              <a:t>antibacterial, </a:t>
            </a:r>
            <a:r>
              <a:rPr lang="en-US" sz="2800" dirty="0" err="1"/>
              <a:t>cytolytic</a:t>
            </a:r>
            <a:r>
              <a:rPr lang="en-US" sz="2800" dirty="0"/>
              <a:t> and lipopolysaccharide (LPS)-</a:t>
            </a:r>
            <a:r>
              <a:rPr lang="en-US" sz="2800" dirty="0" smtClean="0"/>
              <a:t>binding activities</a:t>
            </a:r>
            <a:r>
              <a:rPr lang="en-US" sz="2800" dirty="0"/>
              <a:t>.”</a:t>
            </a:r>
          </a:p>
        </p:txBody>
      </p:sp>
      <p:sp>
        <p:nvSpPr>
          <p:cNvPr id="9" name="TextBox 8"/>
          <p:cNvSpPr txBox="1"/>
          <p:nvPr/>
        </p:nvSpPr>
        <p:spPr>
          <a:xfrm>
            <a:off x="4295572" y="6471334"/>
            <a:ext cx="4848428" cy="369332"/>
          </a:xfrm>
          <a:prstGeom prst="rect">
            <a:avLst/>
          </a:prstGeom>
          <a:noFill/>
        </p:spPr>
        <p:txBody>
          <a:bodyPr wrap="none" rtlCol="0">
            <a:spAutoFit/>
          </a:bodyPr>
          <a:lstStyle/>
          <a:p>
            <a:r>
              <a:rPr lang="is-IS" dirty="0" smtClean="0">
                <a:solidFill>
                  <a:srgbClr val="FF0000"/>
                </a:solidFill>
              </a:rPr>
              <a:t>*</a:t>
            </a:r>
            <a:r>
              <a:rPr lang="is-IS" dirty="0" smtClean="0"/>
              <a:t>Y Xiao et al., FEBS </a:t>
            </a:r>
            <a:r>
              <a:rPr lang="is-IS" dirty="0"/>
              <a:t>Journal 273 (2006) 2581–2593 </a:t>
            </a:r>
          </a:p>
        </p:txBody>
      </p:sp>
    </p:spTree>
    <p:extLst>
      <p:ext uri="{BB962C8B-B14F-4D97-AF65-F5344CB8AC3E}">
        <p14:creationId xmlns:p14="http://schemas.microsoft.com/office/powerpoint/2010/main" val="12117299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
            <a:ext cx="8229600" cy="1143000"/>
          </a:xfrm>
        </p:spPr>
        <p:txBody>
          <a:bodyPr/>
          <a:lstStyle/>
          <a:p>
            <a:r>
              <a:rPr lang="en-US" b="1" dirty="0" err="1" smtClean="0"/>
              <a:t>Glycines</a:t>
            </a:r>
            <a:r>
              <a:rPr lang="en-US" b="1" dirty="0" smtClean="0"/>
              <a:t> in Aquaporin 4</a:t>
            </a:r>
            <a:r>
              <a:rPr lang="en-US" b="1" dirty="0" smtClean="0">
                <a:solidFill>
                  <a:srgbClr val="FF0000"/>
                </a:solidFill>
              </a:rPr>
              <a:t>*</a:t>
            </a:r>
            <a:endParaRPr lang="en-US" b="1" dirty="0">
              <a:solidFill>
                <a:srgbClr val="FF0000"/>
              </a:solidFill>
            </a:endParaRPr>
          </a:p>
        </p:txBody>
      </p:sp>
      <p:pic>
        <p:nvPicPr>
          <p:cNvPr id="4" name="Content Placeholder 3" descr="aquaporin_4_mimicry.png"/>
          <p:cNvPicPr>
            <a:picLocks noGrp="1" noChangeAspect="1"/>
          </p:cNvPicPr>
          <p:nvPr>
            <p:ph idx="1"/>
          </p:nvPr>
        </p:nvPicPr>
        <p:blipFill>
          <a:blip r:embed="rId3">
            <a:extLst>
              <a:ext uri="{28A0092B-C50C-407E-A947-70E740481C1C}">
                <a14:useLocalDpi xmlns:a14="http://schemas.microsoft.com/office/drawing/2010/main" val="0"/>
              </a:ext>
            </a:extLst>
          </a:blip>
          <a:srcRect l="-9677" r="-9677"/>
          <a:stretch>
            <a:fillRect/>
          </a:stretch>
        </p:blipFill>
        <p:spPr>
          <a:xfrm>
            <a:off x="457200" y="1100138"/>
            <a:ext cx="8561554" cy="4708525"/>
          </a:xfrm>
        </p:spPr>
      </p:pic>
      <p:sp>
        <p:nvSpPr>
          <p:cNvPr id="5" name="TextBox 4"/>
          <p:cNvSpPr txBox="1"/>
          <p:nvPr/>
        </p:nvSpPr>
        <p:spPr>
          <a:xfrm>
            <a:off x="152400" y="5951538"/>
            <a:ext cx="8327921" cy="1200329"/>
          </a:xfrm>
          <a:prstGeom prst="rect">
            <a:avLst/>
          </a:prstGeom>
          <a:noFill/>
        </p:spPr>
        <p:txBody>
          <a:bodyPr wrap="none" rtlCol="0">
            <a:spAutoFit/>
          </a:bodyPr>
          <a:lstStyle/>
          <a:p>
            <a:r>
              <a:rPr lang="en-US" dirty="0" smtClean="0">
                <a:solidFill>
                  <a:srgbClr val="FF0000"/>
                </a:solidFill>
              </a:rPr>
              <a:t>*</a:t>
            </a:r>
            <a:r>
              <a:rPr lang="en-US" dirty="0" smtClean="0"/>
              <a:t>Aristo </a:t>
            </a:r>
            <a:r>
              <a:rPr lang="en-US" dirty="0" err="1"/>
              <a:t>Vojdani</a:t>
            </a:r>
            <a:r>
              <a:rPr lang="en-US" dirty="0"/>
              <a:t> </a:t>
            </a:r>
          </a:p>
          <a:p>
            <a:r>
              <a:rPr lang="en-US" dirty="0" smtClean="0"/>
              <a:t>Molecular </a:t>
            </a:r>
            <a:r>
              <a:rPr lang="en-US" dirty="0"/>
              <a:t>Mimicry as a Mechanism for Food Immune </a:t>
            </a:r>
            <a:r>
              <a:rPr lang="en-US" dirty="0" err="1"/>
              <a:t>Reactivities</a:t>
            </a:r>
            <a:r>
              <a:rPr lang="en-US" dirty="0"/>
              <a:t> and Autoimmunity </a:t>
            </a:r>
            <a:endParaRPr lang="en-US" dirty="0" smtClean="0"/>
          </a:p>
          <a:p>
            <a:r>
              <a:rPr lang="en-US" dirty="0" smtClean="0"/>
              <a:t>Alternative Therapies 21, Suppl. 1, 30-41.</a:t>
            </a:r>
            <a:endParaRPr lang="en-US" dirty="0"/>
          </a:p>
          <a:p>
            <a:endParaRPr lang="en-US" dirty="0"/>
          </a:p>
        </p:txBody>
      </p:sp>
      <p:grpSp>
        <p:nvGrpSpPr>
          <p:cNvPr id="14" name="Group 13"/>
          <p:cNvGrpSpPr/>
          <p:nvPr/>
        </p:nvGrpSpPr>
        <p:grpSpPr>
          <a:xfrm>
            <a:off x="3692524" y="889000"/>
            <a:ext cx="1944687" cy="4046538"/>
            <a:chOff x="3692524" y="889000"/>
            <a:chExt cx="1944687" cy="4046538"/>
          </a:xfrm>
        </p:grpSpPr>
        <p:sp>
          <p:nvSpPr>
            <p:cNvPr id="6" name="Down Arrow 5"/>
            <p:cNvSpPr/>
            <p:nvPr/>
          </p:nvSpPr>
          <p:spPr>
            <a:xfrm>
              <a:off x="3692524" y="8890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5318124" y="935831"/>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692524" y="219075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5368924" y="219075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751261" y="3483769"/>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5424486" y="3483769"/>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3692524" y="47244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345110" y="47244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152400" y="990073"/>
            <a:ext cx="1093118" cy="461665"/>
          </a:xfrm>
          <a:prstGeom prst="rect">
            <a:avLst/>
          </a:prstGeom>
          <a:noFill/>
        </p:spPr>
        <p:txBody>
          <a:bodyPr wrap="none" rtlCol="0">
            <a:spAutoFit/>
          </a:bodyPr>
          <a:lstStyle/>
          <a:p>
            <a:r>
              <a:rPr lang="en-US" sz="2400" dirty="0" smtClean="0">
                <a:solidFill>
                  <a:srgbClr val="FF0000"/>
                </a:solidFill>
              </a:rPr>
              <a:t>Human</a:t>
            </a:r>
            <a:endParaRPr lang="en-US" sz="2400" dirty="0">
              <a:solidFill>
                <a:srgbClr val="FF0000"/>
              </a:solidFill>
            </a:endParaRPr>
          </a:p>
        </p:txBody>
      </p:sp>
      <p:sp>
        <p:nvSpPr>
          <p:cNvPr id="16" name="TextBox 15"/>
          <p:cNvSpPr txBox="1"/>
          <p:nvPr/>
        </p:nvSpPr>
        <p:spPr>
          <a:xfrm>
            <a:off x="101600" y="3211811"/>
            <a:ext cx="1129035" cy="830997"/>
          </a:xfrm>
          <a:prstGeom prst="rect">
            <a:avLst/>
          </a:prstGeom>
          <a:noFill/>
        </p:spPr>
        <p:txBody>
          <a:bodyPr wrap="none" rtlCol="0">
            <a:spAutoFit/>
          </a:bodyPr>
          <a:lstStyle/>
          <a:p>
            <a:r>
              <a:rPr lang="en-US" sz="2400" dirty="0" smtClean="0">
                <a:solidFill>
                  <a:srgbClr val="FF0000"/>
                </a:solidFill>
              </a:rPr>
              <a:t>Various</a:t>
            </a:r>
          </a:p>
          <a:p>
            <a:r>
              <a:rPr lang="en-US" sz="2400" dirty="0" smtClean="0">
                <a:solidFill>
                  <a:srgbClr val="FF0000"/>
                </a:solidFill>
              </a:rPr>
              <a:t>plants</a:t>
            </a:r>
            <a:endParaRPr lang="en-US" sz="2400" dirty="0">
              <a:solidFill>
                <a:srgbClr val="FF0000"/>
              </a:solidFill>
            </a:endParaRPr>
          </a:p>
        </p:txBody>
      </p:sp>
    </p:spTree>
    <p:extLst>
      <p:ext uri="{BB962C8B-B14F-4D97-AF65-F5344CB8AC3E}">
        <p14:creationId xmlns:p14="http://schemas.microsoft.com/office/powerpoint/2010/main" val="1324274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
            <a:ext cx="8229600" cy="1143000"/>
          </a:xfrm>
        </p:spPr>
        <p:txBody>
          <a:bodyPr/>
          <a:lstStyle/>
          <a:p>
            <a:r>
              <a:rPr lang="en-US" b="1" dirty="0" err="1" smtClean="0"/>
              <a:t>Glycines</a:t>
            </a:r>
            <a:r>
              <a:rPr lang="en-US" b="1" dirty="0" smtClean="0"/>
              <a:t> in Aquaporin 4</a:t>
            </a:r>
            <a:r>
              <a:rPr lang="en-US" b="1" dirty="0" smtClean="0">
                <a:solidFill>
                  <a:srgbClr val="FF0000"/>
                </a:solidFill>
              </a:rPr>
              <a:t>*</a:t>
            </a:r>
            <a:endParaRPr lang="en-US" b="1" dirty="0">
              <a:solidFill>
                <a:srgbClr val="FF0000"/>
              </a:solidFill>
            </a:endParaRPr>
          </a:p>
        </p:txBody>
      </p:sp>
      <p:pic>
        <p:nvPicPr>
          <p:cNvPr id="4" name="Content Placeholder 3" descr="aquaporin_4_mimicry.png"/>
          <p:cNvPicPr>
            <a:picLocks noGrp="1" noChangeAspect="1"/>
          </p:cNvPicPr>
          <p:nvPr>
            <p:ph idx="1"/>
          </p:nvPr>
        </p:nvPicPr>
        <p:blipFill>
          <a:blip r:embed="rId3">
            <a:extLst>
              <a:ext uri="{28A0092B-C50C-407E-A947-70E740481C1C}">
                <a14:useLocalDpi xmlns:a14="http://schemas.microsoft.com/office/drawing/2010/main" val="0"/>
              </a:ext>
            </a:extLst>
          </a:blip>
          <a:srcRect l="-9677" r="-9677"/>
          <a:stretch>
            <a:fillRect/>
          </a:stretch>
        </p:blipFill>
        <p:spPr>
          <a:xfrm>
            <a:off x="457200" y="1100138"/>
            <a:ext cx="8561554" cy="4708525"/>
          </a:xfrm>
        </p:spPr>
      </p:pic>
      <p:sp>
        <p:nvSpPr>
          <p:cNvPr id="5" name="TextBox 4"/>
          <p:cNvSpPr txBox="1"/>
          <p:nvPr/>
        </p:nvSpPr>
        <p:spPr>
          <a:xfrm>
            <a:off x="152400" y="5951538"/>
            <a:ext cx="8327921" cy="1200329"/>
          </a:xfrm>
          <a:prstGeom prst="rect">
            <a:avLst/>
          </a:prstGeom>
          <a:noFill/>
        </p:spPr>
        <p:txBody>
          <a:bodyPr wrap="none" rtlCol="0">
            <a:spAutoFit/>
          </a:bodyPr>
          <a:lstStyle/>
          <a:p>
            <a:r>
              <a:rPr lang="en-US" dirty="0" smtClean="0">
                <a:solidFill>
                  <a:srgbClr val="FF0000"/>
                </a:solidFill>
              </a:rPr>
              <a:t>*</a:t>
            </a:r>
            <a:r>
              <a:rPr lang="en-US" dirty="0" smtClean="0"/>
              <a:t>Aristo </a:t>
            </a:r>
            <a:r>
              <a:rPr lang="en-US" dirty="0" err="1"/>
              <a:t>Vojdani</a:t>
            </a:r>
            <a:r>
              <a:rPr lang="en-US" dirty="0"/>
              <a:t> </a:t>
            </a:r>
          </a:p>
          <a:p>
            <a:r>
              <a:rPr lang="en-US" dirty="0" smtClean="0"/>
              <a:t>Molecular </a:t>
            </a:r>
            <a:r>
              <a:rPr lang="en-US" dirty="0"/>
              <a:t>Mimicry as a Mechanism for Food Immune </a:t>
            </a:r>
            <a:r>
              <a:rPr lang="en-US" dirty="0" err="1"/>
              <a:t>Reactivities</a:t>
            </a:r>
            <a:r>
              <a:rPr lang="en-US" dirty="0"/>
              <a:t> and Autoimmunity </a:t>
            </a:r>
            <a:endParaRPr lang="en-US" dirty="0" smtClean="0"/>
          </a:p>
          <a:p>
            <a:r>
              <a:rPr lang="en-US" dirty="0" smtClean="0"/>
              <a:t>Alternative Therapies 21, Suppl. 1, 30-41.</a:t>
            </a:r>
            <a:endParaRPr lang="en-US" dirty="0"/>
          </a:p>
          <a:p>
            <a:endParaRPr lang="en-US" dirty="0"/>
          </a:p>
        </p:txBody>
      </p:sp>
      <p:grpSp>
        <p:nvGrpSpPr>
          <p:cNvPr id="14" name="Group 13"/>
          <p:cNvGrpSpPr/>
          <p:nvPr/>
        </p:nvGrpSpPr>
        <p:grpSpPr>
          <a:xfrm>
            <a:off x="3692524" y="889000"/>
            <a:ext cx="1944687" cy="4046538"/>
            <a:chOff x="3692524" y="889000"/>
            <a:chExt cx="1944687" cy="4046538"/>
          </a:xfrm>
        </p:grpSpPr>
        <p:sp>
          <p:nvSpPr>
            <p:cNvPr id="6" name="Down Arrow 5"/>
            <p:cNvSpPr/>
            <p:nvPr/>
          </p:nvSpPr>
          <p:spPr>
            <a:xfrm>
              <a:off x="3692524" y="8890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5318124" y="935831"/>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692524" y="219075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5368924" y="219075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751261" y="3483769"/>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5424486" y="3483769"/>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3692524" y="47244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345110" y="4724400"/>
              <a:ext cx="212725" cy="211138"/>
            </a:xfrm>
            <a:prstGeom prst="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152400" y="990073"/>
            <a:ext cx="1093118" cy="461665"/>
          </a:xfrm>
          <a:prstGeom prst="rect">
            <a:avLst/>
          </a:prstGeom>
          <a:noFill/>
        </p:spPr>
        <p:txBody>
          <a:bodyPr wrap="none" rtlCol="0">
            <a:spAutoFit/>
          </a:bodyPr>
          <a:lstStyle/>
          <a:p>
            <a:r>
              <a:rPr lang="en-US" sz="2400" dirty="0" smtClean="0">
                <a:solidFill>
                  <a:srgbClr val="FF0000"/>
                </a:solidFill>
              </a:rPr>
              <a:t>Human</a:t>
            </a:r>
            <a:endParaRPr lang="en-US" sz="2400" dirty="0">
              <a:solidFill>
                <a:srgbClr val="FF0000"/>
              </a:solidFill>
            </a:endParaRPr>
          </a:p>
        </p:txBody>
      </p:sp>
      <p:sp>
        <p:nvSpPr>
          <p:cNvPr id="16" name="TextBox 15"/>
          <p:cNvSpPr txBox="1"/>
          <p:nvPr/>
        </p:nvSpPr>
        <p:spPr>
          <a:xfrm>
            <a:off x="101600" y="3211811"/>
            <a:ext cx="1129035" cy="830997"/>
          </a:xfrm>
          <a:prstGeom prst="rect">
            <a:avLst/>
          </a:prstGeom>
          <a:noFill/>
        </p:spPr>
        <p:txBody>
          <a:bodyPr wrap="none" rtlCol="0">
            <a:spAutoFit/>
          </a:bodyPr>
          <a:lstStyle/>
          <a:p>
            <a:r>
              <a:rPr lang="en-US" sz="2400" dirty="0" smtClean="0">
                <a:solidFill>
                  <a:srgbClr val="FF0000"/>
                </a:solidFill>
              </a:rPr>
              <a:t>Various</a:t>
            </a:r>
          </a:p>
          <a:p>
            <a:r>
              <a:rPr lang="en-US" sz="2400" dirty="0" smtClean="0">
                <a:solidFill>
                  <a:srgbClr val="FF0000"/>
                </a:solidFill>
              </a:rPr>
              <a:t>plants</a:t>
            </a:r>
            <a:endParaRPr lang="en-US" sz="2400" dirty="0">
              <a:solidFill>
                <a:srgbClr val="FF0000"/>
              </a:solidFill>
            </a:endParaRPr>
          </a:p>
        </p:txBody>
      </p:sp>
      <p:sp>
        <p:nvSpPr>
          <p:cNvPr id="17" name="Title 1"/>
          <p:cNvSpPr txBox="1">
            <a:spLocks/>
          </p:cNvSpPr>
          <p:nvPr/>
        </p:nvSpPr>
        <p:spPr>
          <a:xfrm>
            <a:off x="279400" y="1339850"/>
            <a:ext cx="8585200" cy="4691063"/>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Autoantibodies to Aquaporin 4 lead to </a:t>
            </a:r>
            <a:r>
              <a:rPr lang="en-US" sz="3600" dirty="0" err="1"/>
              <a:t>neuromyelitis</a:t>
            </a:r>
            <a:r>
              <a:rPr lang="en-US" sz="3600" dirty="0"/>
              <a:t> </a:t>
            </a:r>
            <a:r>
              <a:rPr lang="en-US" sz="3600" dirty="0" err="1"/>
              <a:t>optica</a:t>
            </a:r>
            <a:r>
              <a:rPr lang="en-US" sz="3600" dirty="0"/>
              <a:t> (NMO), which is a severe </a:t>
            </a:r>
            <a:r>
              <a:rPr lang="en-US" sz="3600" dirty="0" err="1"/>
              <a:t>neuroautoimmune</a:t>
            </a:r>
            <a:r>
              <a:rPr lang="en-US" sz="3600" dirty="0"/>
              <a:t> disorder that affects the gray and white matter in the brain and spinal cord, causing demyelination, axonal damage, and necrosis and resulting in sensory loss and paralysis.</a:t>
            </a:r>
            <a:endParaRPr lang="en-US" sz="3600" dirty="0">
              <a:solidFill>
                <a:srgbClr val="FF0000"/>
              </a:solidFill>
            </a:endParaRPr>
          </a:p>
        </p:txBody>
      </p:sp>
    </p:spTree>
    <p:extLst>
      <p:ext uri="{BB962C8B-B14F-4D97-AF65-F5344CB8AC3E}">
        <p14:creationId xmlns:p14="http://schemas.microsoft.com/office/powerpoint/2010/main" val="631800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02600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cines_in_lipase.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948266" y="518516"/>
            <a:ext cx="11126879" cy="6119355"/>
          </a:xfrm>
        </p:spPr>
      </p:pic>
      <p:sp>
        <p:nvSpPr>
          <p:cNvPr id="2" name="Title 1"/>
          <p:cNvSpPr>
            <a:spLocks noGrp="1"/>
          </p:cNvSpPr>
          <p:nvPr>
            <p:ph type="title"/>
          </p:nvPr>
        </p:nvSpPr>
        <p:spPr>
          <a:xfrm>
            <a:off x="457200" y="-216424"/>
            <a:ext cx="8229600" cy="1143000"/>
          </a:xfrm>
        </p:spPr>
        <p:txBody>
          <a:bodyPr/>
          <a:lstStyle/>
          <a:p>
            <a:r>
              <a:rPr lang="en-US" b="1" dirty="0" smtClean="0"/>
              <a:t>Lactose Intolerance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2283838" y="6396335"/>
            <a:ext cx="7569200" cy="461665"/>
          </a:xfrm>
          <a:prstGeom prst="rect">
            <a:avLst/>
          </a:prstGeom>
          <a:noFill/>
        </p:spPr>
        <p:txBody>
          <a:bodyPr wrap="square" rtlCol="0">
            <a:spAutoFit/>
          </a:bodyPr>
          <a:lstStyle/>
          <a:p>
            <a:r>
              <a:rPr lang="en-US" sz="2400" dirty="0">
                <a:solidFill>
                  <a:srgbClr val="FF0000"/>
                </a:solidFill>
              </a:rPr>
              <a:t>*</a:t>
            </a:r>
            <a:r>
              <a:rPr lang="en-US" sz="2400" dirty="0"/>
              <a:t>S </a:t>
            </a:r>
            <a:r>
              <a:rPr lang="en-US" sz="2400" dirty="0" err="1"/>
              <a:t>Torniainen</a:t>
            </a:r>
            <a:r>
              <a:rPr lang="en-US" sz="2400" dirty="0"/>
              <a:t> et al.  BMC Gastroenterology 2009; 9:8.</a:t>
            </a:r>
          </a:p>
        </p:txBody>
      </p:sp>
      <p:cxnSp>
        <p:nvCxnSpPr>
          <p:cNvPr id="7" name="Straight Arrow Connector 6"/>
          <p:cNvCxnSpPr/>
          <p:nvPr/>
        </p:nvCxnSpPr>
        <p:spPr>
          <a:xfrm>
            <a:off x="2988734" y="923672"/>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10666" y="923672"/>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300134" y="923672"/>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113866" y="923672"/>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596466" y="2672564"/>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290733" y="923672"/>
            <a:ext cx="0" cy="30109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197600" y="2672564"/>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01732" y="4365898"/>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94864" y="4365898"/>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090332" y="4365898"/>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96065" y="4365898"/>
            <a:ext cx="0" cy="301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411771" y="3209729"/>
            <a:ext cx="2770761" cy="523220"/>
          </a:xfrm>
          <a:prstGeom prst="rect">
            <a:avLst/>
          </a:prstGeom>
          <a:solidFill>
            <a:srgbClr val="FFFFFF"/>
          </a:solidFill>
          <a:ln>
            <a:solidFill>
              <a:schemeClr val="tx1"/>
            </a:solidFill>
          </a:ln>
        </p:spPr>
        <p:txBody>
          <a:bodyPr wrap="none" rtlCol="0">
            <a:spAutoFit/>
          </a:bodyPr>
          <a:lstStyle/>
          <a:p>
            <a:r>
              <a:rPr lang="en-US" sz="2800" dirty="0" smtClean="0"/>
              <a:t>Lactase Sequence</a:t>
            </a:r>
            <a:endParaRPr lang="en-US" sz="2800" dirty="0"/>
          </a:p>
        </p:txBody>
      </p:sp>
      <p:pic>
        <p:nvPicPr>
          <p:cNvPr id="21" name="Picture 20" descr="mil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112" y="179129"/>
            <a:ext cx="1855156" cy="2091267"/>
          </a:xfrm>
          <a:prstGeom prst="rect">
            <a:avLst/>
          </a:prstGeom>
        </p:spPr>
      </p:pic>
    </p:spTree>
    <p:extLst>
      <p:ext uri="{BB962C8B-B14F-4D97-AF65-F5344CB8AC3E}">
        <p14:creationId xmlns:p14="http://schemas.microsoft.com/office/powerpoint/2010/main" val="416339359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3627" y="2289770"/>
            <a:ext cx="6627460" cy="341632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Amyloid Beta,</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Dementia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Macular Degeneration</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709927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mentia_deaths.pdf"/>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1401515" y="287867"/>
            <a:ext cx="11606852" cy="6383322"/>
          </a:xfrm>
        </p:spPr>
      </p:pic>
      <p:sp>
        <p:nvSpPr>
          <p:cNvPr id="6" name="TextBox 5"/>
          <p:cNvSpPr txBox="1"/>
          <p:nvPr/>
        </p:nvSpPr>
        <p:spPr>
          <a:xfrm>
            <a:off x="2827867" y="6457890"/>
            <a:ext cx="6083717" cy="400110"/>
          </a:xfrm>
          <a:prstGeom prst="rect">
            <a:avLst/>
          </a:prstGeom>
          <a:noFill/>
        </p:spPr>
        <p:txBody>
          <a:bodyPr wrap="none" rtlCol="0">
            <a:spAutoFit/>
          </a:bodyPr>
          <a:lstStyle/>
          <a:p>
            <a:r>
              <a:rPr lang="en-US" sz="2000" dirty="0" smtClean="0">
                <a:solidFill>
                  <a:srgbClr val="FF0000"/>
                </a:solidFill>
              </a:rPr>
              <a:t>*</a:t>
            </a:r>
            <a:r>
              <a:rPr lang="en-US" sz="2000" dirty="0" smtClean="0"/>
              <a:t>N Swanson et al. </a:t>
            </a:r>
            <a:r>
              <a:rPr lang="en-US" sz="2000" dirty="0"/>
              <a:t>Journal of Organic Systems, 9(2), 2014 </a:t>
            </a:r>
          </a:p>
        </p:txBody>
      </p:sp>
      <p:sp>
        <p:nvSpPr>
          <p:cNvPr id="7" name="TextBox 6"/>
          <p:cNvSpPr txBox="1"/>
          <p:nvPr/>
        </p:nvSpPr>
        <p:spPr>
          <a:xfrm>
            <a:off x="7032502" y="135470"/>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99762291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Cost of Alzheimer’s Disease</a:t>
            </a:r>
            <a:r>
              <a:rPr lang="en-US" b="1" dirty="0" smtClean="0">
                <a:solidFill>
                  <a:srgbClr val="FF0000"/>
                </a:solidFill>
              </a:rPr>
              <a:t>*</a:t>
            </a:r>
            <a:endParaRPr lang="en-US" b="1" dirty="0">
              <a:solidFill>
                <a:srgbClr val="FF0000"/>
              </a:solidFill>
            </a:endParaRPr>
          </a:p>
        </p:txBody>
      </p:sp>
      <p:pic>
        <p:nvPicPr>
          <p:cNvPr id="4" name="Content Placeholder 3" descr="amyloid.jpg"/>
          <p:cNvPicPr>
            <a:picLocks noGrp="1" noChangeAspect="1"/>
          </p:cNvPicPr>
          <p:nvPr>
            <p:ph idx="1"/>
          </p:nvPr>
        </p:nvPicPr>
        <p:blipFill>
          <a:blip r:embed="rId3">
            <a:extLst>
              <a:ext uri="{28A0092B-C50C-407E-A947-70E740481C1C}">
                <a14:useLocalDpi xmlns:a14="http://schemas.microsoft.com/office/drawing/2010/main" val="0"/>
              </a:ext>
            </a:extLst>
          </a:blip>
          <a:srcRect l="-1119" r="-1119"/>
          <a:stretch>
            <a:fillRect/>
          </a:stretch>
        </p:blipFill>
        <p:spPr>
          <a:xfrm>
            <a:off x="2211970" y="1571870"/>
            <a:ext cx="4608153" cy="2534306"/>
          </a:xfrm>
        </p:spPr>
      </p:pic>
      <p:sp>
        <p:nvSpPr>
          <p:cNvPr id="5" name="TextBox 4"/>
          <p:cNvSpPr txBox="1"/>
          <p:nvPr/>
        </p:nvSpPr>
        <p:spPr>
          <a:xfrm>
            <a:off x="457200" y="4464786"/>
            <a:ext cx="8576737" cy="1384995"/>
          </a:xfrm>
          <a:prstGeom prst="rect">
            <a:avLst/>
          </a:prstGeom>
          <a:noFill/>
        </p:spPr>
        <p:txBody>
          <a:bodyPr wrap="square" rtlCol="0">
            <a:spAutoFit/>
          </a:bodyPr>
          <a:lstStyle/>
          <a:p>
            <a:r>
              <a:rPr lang="en-US" sz="2800" dirty="0" smtClean="0"/>
              <a:t>“The </a:t>
            </a:r>
            <a:r>
              <a:rPr lang="en-US" sz="2800" dirty="0"/>
              <a:t>current $259 billion cost of Alzheimer’s care in the U.S. will reach an </a:t>
            </a:r>
            <a:r>
              <a:rPr lang="en-US" sz="2800" dirty="0" smtClean="0"/>
              <a:t>`unsupportable’ $</a:t>
            </a:r>
            <a:r>
              <a:rPr lang="en-US" sz="2800" dirty="0"/>
              <a:t>1 trillion annually by 2050, according to the Alzheimer’s Association</a:t>
            </a:r>
            <a:r>
              <a:rPr lang="en-US" sz="2800" dirty="0" smtClean="0"/>
              <a:t>.”</a:t>
            </a:r>
            <a:endParaRPr lang="en-US" sz="2800" dirty="0"/>
          </a:p>
        </p:txBody>
      </p:sp>
      <p:sp>
        <p:nvSpPr>
          <p:cNvPr id="3" name="TextBox 2"/>
          <p:cNvSpPr txBox="1"/>
          <p:nvPr/>
        </p:nvSpPr>
        <p:spPr>
          <a:xfrm>
            <a:off x="2832861" y="2298546"/>
            <a:ext cx="3283271" cy="584776"/>
          </a:xfrm>
          <a:prstGeom prst="rect">
            <a:avLst/>
          </a:prstGeom>
          <a:noFill/>
        </p:spPr>
        <p:txBody>
          <a:bodyPr wrap="none" rtlCol="0">
            <a:spAutoFit/>
          </a:bodyPr>
          <a:lstStyle/>
          <a:p>
            <a:r>
              <a:rPr lang="en-US" sz="3200" dirty="0" smtClean="0">
                <a:solidFill>
                  <a:schemeClr val="bg1"/>
                </a:solidFill>
              </a:rPr>
              <a:t>Amyloid  </a:t>
            </a:r>
            <a:r>
              <a:rPr lang="en-US" sz="3200" dirty="0">
                <a:solidFill>
                  <a:schemeClr val="bg1"/>
                </a:solidFill>
              </a:rPr>
              <a:t>β </a:t>
            </a:r>
            <a:r>
              <a:rPr lang="en-US" sz="3200" dirty="0" smtClean="0">
                <a:solidFill>
                  <a:schemeClr val="bg1"/>
                </a:solidFill>
              </a:rPr>
              <a:t> Plaque</a:t>
            </a:r>
            <a:endParaRPr lang="en-US" sz="3200" dirty="0">
              <a:solidFill>
                <a:schemeClr val="bg1"/>
              </a:solidFill>
            </a:endParaRPr>
          </a:p>
        </p:txBody>
      </p:sp>
      <p:sp>
        <p:nvSpPr>
          <p:cNvPr id="6" name="TextBox 5"/>
          <p:cNvSpPr txBox="1"/>
          <p:nvPr/>
        </p:nvSpPr>
        <p:spPr>
          <a:xfrm>
            <a:off x="813968" y="6013200"/>
            <a:ext cx="8219969"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://www.cnbc.com/2018/07/06</a:t>
            </a:r>
            <a:r>
              <a:rPr lang="en-US" sz="2000" dirty="0" smtClean="0"/>
              <a:t>/</a:t>
            </a:r>
          </a:p>
          <a:p>
            <a:r>
              <a:rPr lang="en-US" sz="2000" dirty="0" smtClean="0"/>
              <a:t>biogen</a:t>
            </a:r>
            <a:r>
              <a:rPr lang="en-US" sz="2000" dirty="0"/>
              <a:t>-alzheimer-drug-success-and-the-long-tail-of-dementia-drug-fails.html</a:t>
            </a:r>
          </a:p>
        </p:txBody>
      </p:sp>
    </p:spTree>
    <p:extLst>
      <p:ext uri="{BB962C8B-B14F-4D97-AF65-F5344CB8AC3E}">
        <p14:creationId xmlns:p14="http://schemas.microsoft.com/office/powerpoint/2010/main" val="15487738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3"/>
            <a:ext cx="8229600" cy="1143000"/>
          </a:xfrm>
        </p:spPr>
        <p:txBody>
          <a:bodyPr/>
          <a:lstStyle/>
          <a:p>
            <a:r>
              <a:rPr lang="en-US" b="1" dirty="0" smtClean="0"/>
              <a:t>The Big </a:t>
            </a:r>
            <a:r>
              <a:rPr lang="en-US" b="1" dirty="0" smtClean="0"/>
              <a:t>Picture</a:t>
            </a:r>
            <a:r>
              <a:rPr lang="en-US" sz="4000" b="1" dirty="0" smtClean="0">
                <a:solidFill>
                  <a:srgbClr val="FF0000"/>
                </a:solidFill>
              </a:rPr>
              <a:t>*</a:t>
            </a:r>
            <a:endParaRPr lang="en-US" sz="4000" b="1" dirty="0">
              <a:solidFill>
                <a:srgbClr val="FF0000"/>
              </a:solidFill>
            </a:endParaRPr>
          </a:p>
        </p:txBody>
      </p:sp>
      <p:sp>
        <p:nvSpPr>
          <p:cNvPr id="3" name="Content Placeholder 2"/>
          <p:cNvSpPr>
            <a:spLocks noGrp="1"/>
          </p:cNvSpPr>
          <p:nvPr>
            <p:ph idx="1"/>
          </p:nvPr>
        </p:nvSpPr>
        <p:spPr>
          <a:xfrm>
            <a:off x="457199" y="1099612"/>
            <a:ext cx="8517467" cy="5465761"/>
          </a:xfrm>
        </p:spPr>
        <p:txBody>
          <a:bodyPr>
            <a:noAutofit/>
          </a:bodyPr>
          <a:lstStyle/>
          <a:p>
            <a:r>
              <a:rPr lang="en-US" sz="2600" dirty="0" smtClean="0"/>
              <a:t>Alzheimer’s disease is associated with accumulation of amyloid-β plaque in the brain</a:t>
            </a:r>
          </a:p>
          <a:p>
            <a:r>
              <a:rPr lang="en-US" sz="2600" dirty="0" smtClean="0"/>
              <a:t>The plaque is formed from insoluble fibers derived from multiple β-sheet strands that precipitate out of solution</a:t>
            </a:r>
          </a:p>
          <a:p>
            <a:r>
              <a:rPr lang="en-US" sz="2600" dirty="0" smtClean="0"/>
              <a:t>The amyloid-β protein normally folds as  α-helices and  forms </a:t>
            </a:r>
            <a:r>
              <a:rPr lang="en-US" sz="2600" dirty="0" err="1" smtClean="0"/>
              <a:t>transmembrane</a:t>
            </a:r>
            <a:r>
              <a:rPr lang="en-US" sz="2600" dirty="0" smtClean="0"/>
              <a:t> pores</a:t>
            </a:r>
          </a:p>
          <a:p>
            <a:pPr lvl="1"/>
            <a:r>
              <a:rPr lang="en-US" sz="2200" dirty="0" smtClean="0"/>
              <a:t>The helices are stabilized by glycine residues</a:t>
            </a:r>
          </a:p>
          <a:p>
            <a:pPr lvl="1"/>
            <a:r>
              <a:rPr lang="en-US" sz="2200" dirty="0" smtClean="0"/>
              <a:t>Substitution of other amino acids for glycine causes </a:t>
            </a:r>
            <a:r>
              <a:rPr lang="en-US" sz="2200" dirty="0" err="1" smtClean="0"/>
              <a:t>misfolding</a:t>
            </a:r>
            <a:r>
              <a:rPr lang="en-US" sz="2200" dirty="0" smtClean="0"/>
              <a:t> that eventually leads to the precipitated plaque</a:t>
            </a:r>
          </a:p>
          <a:p>
            <a:r>
              <a:rPr lang="en-US" sz="2600" dirty="0" smtClean="0"/>
              <a:t>Glyphosate substitution for glycine disrupts protein folding</a:t>
            </a:r>
          </a:p>
          <a:p>
            <a:r>
              <a:rPr lang="en-US" sz="2600" dirty="0" smtClean="0"/>
              <a:t>Glyphosate’s negative charge attracts aluminum which  also accumulates in the plaque</a:t>
            </a:r>
            <a:endParaRPr lang="en-US" sz="2600" dirty="0"/>
          </a:p>
        </p:txBody>
      </p:sp>
      <p:sp>
        <p:nvSpPr>
          <p:cNvPr id="4" name="TextBox 3"/>
          <p:cNvSpPr txBox="1"/>
          <p:nvPr/>
        </p:nvSpPr>
        <p:spPr>
          <a:xfrm>
            <a:off x="358580" y="6365318"/>
            <a:ext cx="8616086" cy="400110"/>
          </a:xfrm>
          <a:prstGeom prst="rect">
            <a:avLst/>
          </a:prstGeom>
          <a:noFill/>
        </p:spPr>
        <p:txBody>
          <a:bodyPr wrap="none" rtlCol="0">
            <a:spAutoFit/>
          </a:bodyPr>
          <a:lstStyle/>
          <a:p>
            <a:r>
              <a:rPr lang="en-US" sz="2000" dirty="0" smtClean="0">
                <a:solidFill>
                  <a:srgbClr val="FF0000"/>
                </a:solidFill>
              </a:rPr>
              <a:t>*</a:t>
            </a:r>
            <a:r>
              <a:rPr lang="en-US" sz="2000" dirty="0" smtClean="0"/>
              <a:t>A </a:t>
            </a:r>
            <a:r>
              <a:rPr lang="en-US" sz="2000" dirty="0" err="1" smtClean="0"/>
              <a:t>Samsel</a:t>
            </a:r>
            <a:r>
              <a:rPr lang="en-US" sz="2000" dirty="0" smtClean="0"/>
              <a:t> and S Seneff Journal of Biological Physics and Chemistry 2016;16:9-46.</a:t>
            </a:r>
            <a:endParaRPr lang="en-US" sz="2000" dirty="0"/>
          </a:p>
        </p:txBody>
      </p:sp>
    </p:spTree>
    <p:extLst>
      <p:ext uri="{BB962C8B-B14F-4D97-AF65-F5344CB8AC3E}">
        <p14:creationId xmlns:p14="http://schemas.microsoft.com/office/powerpoint/2010/main" val="108572188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Aluminum [Al] and Alzheimer’s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“The </a:t>
            </a:r>
            <a:r>
              <a:rPr lang="en-US" dirty="0"/>
              <a:t>hypothesis that Al significantly contributes to </a:t>
            </a:r>
            <a:r>
              <a:rPr lang="en-US" dirty="0" smtClean="0"/>
              <a:t>AD [Alzheimer’s disease]  </a:t>
            </a:r>
            <a:r>
              <a:rPr lang="en-US" dirty="0"/>
              <a:t>is built upon very solid experimental evidence and should not be dismissed. Immediate steps should be taken to lessen human exposure to Al, which may be the single most aggravating and avoidable factor related to AD</a:t>
            </a:r>
            <a:r>
              <a:rPr lang="en-US" dirty="0" smtClean="0"/>
              <a:t>.”</a:t>
            </a:r>
            <a:endParaRPr lang="en-US" dirty="0"/>
          </a:p>
        </p:txBody>
      </p:sp>
      <p:sp>
        <p:nvSpPr>
          <p:cNvPr id="4" name="TextBox 3"/>
          <p:cNvSpPr txBox="1"/>
          <p:nvPr/>
        </p:nvSpPr>
        <p:spPr>
          <a:xfrm>
            <a:off x="2194692" y="6366933"/>
            <a:ext cx="6746108" cy="461665"/>
          </a:xfrm>
          <a:prstGeom prst="rect">
            <a:avLst/>
          </a:prstGeom>
          <a:noFill/>
        </p:spPr>
        <p:txBody>
          <a:bodyPr wrap="none" rtlCol="0">
            <a:spAutoFit/>
          </a:bodyPr>
          <a:lstStyle/>
          <a:p>
            <a:r>
              <a:rPr lang="hr-HR" sz="2400" dirty="0">
                <a:solidFill>
                  <a:srgbClr val="FF0000"/>
                </a:solidFill>
              </a:rPr>
              <a:t>*</a:t>
            </a:r>
            <a:r>
              <a:rPr lang="hr-HR" sz="2400" dirty="0"/>
              <a:t>L Tomljenovic. J Alzheimers Dis. 2011;23(4):567-98.</a:t>
            </a:r>
            <a:endParaRPr lang="en-US" sz="2400" dirty="0"/>
          </a:p>
        </p:txBody>
      </p:sp>
    </p:spTree>
    <p:extLst>
      <p:ext uri="{BB962C8B-B14F-4D97-AF65-F5344CB8AC3E}">
        <p14:creationId xmlns:p14="http://schemas.microsoft.com/office/powerpoint/2010/main" val="111514969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α</a:t>
            </a:r>
            <a:r>
              <a:rPr lang="en-US" dirty="0" smtClean="0"/>
              <a:t>-</a:t>
            </a:r>
            <a:r>
              <a:rPr lang="en-US" b="1" dirty="0"/>
              <a:t>helices and β</a:t>
            </a:r>
            <a:r>
              <a:rPr lang="en-US" dirty="0"/>
              <a:t>-</a:t>
            </a:r>
            <a:r>
              <a:rPr lang="en-US" b="1" dirty="0" smtClean="0"/>
              <a:t>sheets</a:t>
            </a:r>
            <a:endParaRPr lang="en-US" dirty="0"/>
          </a:p>
        </p:txBody>
      </p:sp>
      <p:pic>
        <p:nvPicPr>
          <p:cNvPr id="4" name="Content Placeholder 3" descr="alpha_helix_beta_sheet.png"/>
          <p:cNvPicPr>
            <a:picLocks noGrp="1" noChangeAspect="1"/>
          </p:cNvPicPr>
          <p:nvPr>
            <p:ph idx="1"/>
          </p:nvPr>
        </p:nvPicPr>
        <p:blipFill>
          <a:blip r:embed="rId2">
            <a:extLst>
              <a:ext uri="{28A0092B-C50C-407E-A947-70E740481C1C}">
                <a14:useLocalDpi xmlns:a14="http://schemas.microsoft.com/office/drawing/2010/main" val="0"/>
              </a:ext>
            </a:extLst>
          </a:blip>
          <a:srcRect t="-1167" b="-1167"/>
          <a:stretch>
            <a:fillRect/>
          </a:stretch>
        </p:blipFill>
        <p:spPr/>
      </p:pic>
      <p:sp>
        <p:nvSpPr>
          <p:cNvPr id="5" name="Rectangle 4"/>
          <p:cNvSpPr/>
          <p:nvPr/>
        </p:nvSpPr>
        <p:spPr>
          <a:xfrm>
            <a:off x="457200" y="1417638"/>
            <a:ext cx="948267" cy="470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27281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Protein </a:t>
            </a:r>
            <a:r>
              <a:rPr lang="en-US" b="1" dirty="0" err="1" smtClean="0"/>
              <a:t>Misfolding</a:t>
            </a:r>
            <a:r>
              <a:rPr lang="en-US" b="1" dirty="0" smtClean="0">
                <a:solidFill>
                  <a:srgbClr val="FF0000"/>
                </a:solidFill>
              </a:rPr>
              <a:t>*</a:t>
            </a:r>
            <a:endParaRPr lang="en-US" b="1" dirty="0">
              <a:solidFill>
                <a:srgbClr val="FF0000"/>
              </a:solidFill>
            </a:endParaRPr>
          </a:p>
        </p:txBody>
      </p:sp>
      <p:pic>
        <p:nvPicPr>
          <p:cNvPr id="4" name="Content Placeholder 3" descr="protein_misfolding.png"/>
          <p:cNvPicPr>
            <a:picLocks noGrp="1" noChangeAspect="1"/>
          </p:cNvPicPr>
          <p:nvPr>
            <p:ph idx="1"/>
          </p:nvPr>
        </p:nvPicPr>
        <p:blipFill>
          <a:blip r:embed="rId3">
            <a:extLst>
              <a:ext uri="{28A0092B-C50C-407E-A947-70E740481C1C}">
                <a14:useLocalDpi xmlns:a14="http://schemas.microsoft.com/office/drawing/2010/main" val="0"/>
              </a:ext>
            </a:extLst>
          </a:blip>
          <a:srcRect l="-13429" r="-13429"/>
          <a:stretch>
            <a:fillRect/>
          </a:stretch>
        </p:blipFill>
        <p:spPr/>
      </p:pic>
      <p:sp>
        <p:nvSpPr>
          <p:cNvPr id="3" name="TextBox 2"/>
          <p:cNvSpPr txBox="1"/>
          <p:nvPr/>
        </p:nvSpPr>
        <p:spPr>
          <a:xfrm>
            <a:off x="6062133" y="2536177"/>
            <a:ext cx="2861734" cy="1321400"/>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a:t>E.g., </a:t>
            </a:r>
          </a:p>
          <a:p>
            <a:r>
              <a:rPr lang="en-US" sz="2400" dirty="0" smtClean="0"/>
              <a:t>Amyloid-β Plaque </a:t>
            </a:r>
            <a:r>
              <a:rPr lang="en-US" sz="2400" dirty="0"/>
              <a:t>in Alzheimer’s Disease</a:t>
            </a:r>
          </a:p>
        </p:txBody>
      </p:sp>
      <p:cxnSp>
        <p:nvCxnSpPr>
          <p:cNvPr id="6" name="Straight Arrow Connector 5"/>
          <p:cNvCxnSpPr/>
          <p:nvPr/>
        </p:nvCxnSpPr>
        <p:spPr>
          <a:xfrm flipH="1">
            <a:off x="6932418" y="3910500"/>
            <a:ext cx="264596" cy="48214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18664" y="1338590"/>
            <a:ext cx="1223412" cy="523220"/>
          </a:xfrm>
          <a:prstGeom prst="rect">
            <a:avLst/>
          </a:prstGeom>
          <a:noFill/>
        </p:spPr>
        <p:txBody>
          <a:bodyPr wrap="none" rtlCol="0">
            <a:spAutoFit/>
          </a:bodyPr>
          <a:lstStyle/>
          <a:p>
            <a:r>
              <a:rPr lang="en-US" sz="2800" dirty="0" smtClean="0">
                <a:solidFill>
                  <a:srgbClr val="FF0000"/>
                </a:solidFill>
              </a:rPr>
              <a:t>α-Helix</a:t>
            </a:r>
            <a:endParaRPr lang="en-US" sz="2800" dirty="0">
              <a:solidFill>
                <a:srgbClr val="FF0000"/>
              </a:solidFill>
            </a:endParaRPr>
          </a:p>
        </p:txBody>
      </p:sp>
      <p:sp>
        <p:nvSpPr>
          <p:cNvPr id="7" name="TextBox 6"/>
          <p:cNvSpPr txBox="1"/>
          <p:nvPr/>
        </p:nvSpPr>
        <p:spPr>
          <a:xfrm>
            <a:off x="3645864" y="4943676"/>
            <a:ext cx="1316586" cy="523220"/>
          </a:xfrm>
          <a:prstGeom prst="rect">
            <a:avLst/>
          </a:prstGeom>
          <a:noFill/>
        </p:spPr>
        <p:txBody>
          <a:bodyPr wrap="none" rtlCol="0">
            <a:spAutoFit/>
          </a:bodyPr>
          <a:lstStyle/>
          <a:p>
            <a:r>
              <a:rPr lang="en-US" sz="2800" dirty="0" smtClean="0">
                <a:solidFill>
                  <a:srgbClr val="FF0000"/>
                </a:solidFill>
              </a:rPr>
              <a:t>β-Sheet</a:t>
            </a:r>
            <a:endParaRPr lang="en-US" sz="2800" dirty="0">
              <a:solidFill>
                <a:srgbClr val="FF0000"/>
              </a:solidFill>
            </a:endParaRPr>
          </a:p>
        </p:txBody>
      </p:sp>
      <p:cxnSp>
        <p:nvCxnSpPr>
          <p:cNvPr id="9" name="Straight Arrow Connector 8"/>
          <p:cNvCxnSpPr/>
          <p:nvPr/>
        </p:nvCxnSpPr>
        <p:spPr>
          <a:xfrm>
            <a:off x="2658533" y="1861810"/>
            <a:ext cx="728134" cy="491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0"/>
          </p:cNvCxnSpPr>
          <p:nvPr/>
        </p:nvCxnSpPr>
        <p:spPr>
          <a:xfrm flipH="1" flipV="1">
            <a:off x="3962400" y="4392648"/>
            <a:ext cx="341757" cy="5510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6409" y="1693033"/>
            <a:ext cx="2861734" cy="1321400"/>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2400" dirty="0" smtClean="0"/>
              <a:t>Ubiquitin chain depends on terminal glycine residues</a:t>
            </a:r>
            <a:endParaRPr lang="en-US" sz="2400" dirty="0"/>
          </a:p>
        </p:txBody>
      </p:sp>
      <p:cxnSp>
        <p:nvCxnSpPr>
          <p:cNvPr id="12" name="Straight Arrow Connector 11"/>
          <p:cNvCxnSpPr/>
          <p:nvPr/>
        </p:nvCxnSpPr>
        <p:spPr>
          <a:xfrm>
            <a:off x="1338080" y="3014433"/>
            <a:ext cx="422987" cy="8431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644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GxxxGxxxG</a:t>
            </a:r>
            <a:r>
              <a:rPr lang="en-US" b="1" dirty="0" smtClean="0"/>
              <a:t>: Glycine Zippers</a:t>
            </a:r>
            <a:r>
              <a:rPr lang="en-US" b="1" dirty="0" smtClean="0">
                <a:solidFill>
                  <a:srgbClr val="FF0000"/>
                </a:solidFill>
              </a:rPr>
              <a:t>*</a:t>
            </a:r>
            <a:endParaRPr lang="en-US" b="1" dirty="0">
              <a:solidFill>
                <a:srgbClr val="FF0000"/>
              </a:solidFill>
            </a:endParaRPr>
          </a:p>
        </p:txBody>
      </p:sp>
      <p:pic>
        <p:nvPicPr>
          <p:cNvPr id="4" name="Content Placeholder 3" descr="glycine_zippers.png"/>
          <p:cNvPicPr>
            <a:picLocks noGrp="1" noChangeAspect="1"/>
          </p:cNvPicPr>
          <p:nvPr>
            <p:ph idx="1"/>
          </p:nvPr>
        </p:nvPicPr>
        <p:blipFill>
          <a:blip r:embed="rId3">
            <a:extLst>
              <a:ext uri="{28A0092B-C50C-407E-A947-70E740481C1C}">
                <a14:useLocalDpi xmlns:a14="http://schemas.microsoft.com/office/drawing/2010/main" val="0"/>
              </a:ext>
            </a:extLst>
          </a:blip>
          <a:srcRect l="-86246" r="-86246"/>
          <a:stretch>
            <a:fillRect/>
          </a:stretch>
        </p:blipFill>
        <p:spPr>
          <a:xfrm>
            <a:off x="2489200" y="1295400"/>
            <a:ext cx="9190826" cy="5054600"/>
          </a:xfrm>
        </p:spPr>
      </p:pic>
      <p:sp>
        <p:nvSpPr>
          <p:cNvPr id="7" name="TextBox 6"/>
          <p:cNvSpPr txBox="1"/>
          <p:nvPr/>
        </p:nvSpPr>
        <p:spPr>
          <a:xfrm>
            <a:off x="3014133" y="6350000"/>
            <a:ext cx="5984481" cy="461665"/>
          </a:xfrm>
          <a:prstGeom prst="rect">
            <a:avLst/>
          </a:prstGeom>
          <a:noFill/>
        </p:spPr>
        <p:txBody>
          <a:bodyPr wrap="none" rtlCol="0">
            <a:spAutoFit/>
          </a:bodyPr>
          <a:lstStyle/>
          <a:p>
            <a:r>
              <a:rPr lang="nb-NO" sz="2400" dirty="0">
                <a:solidFill>
                  <a:srgbClr val="FF0000"/>
                </a:solidFill>
              </a:rPr>
              <a:t>*</a:t>
            </a:r>
            <a:r>
              <a:rPr lang="nb-NO" sz="2400" dirty="0"/>
              <a:t>S Kim et al. PNAS 2005; 102(4): 14278–14283</a:t>
            </a:r>
            <a:endParaRPr lang="en-US" sz="2400" dirty="0"/>
          </a:p>
        </p:txBody>
      </p:sp>
      <p:pic>
        <p:nvPicPr>
          <p:cNvPr id="3" name="Picture 2" descr="ax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966" y="1429809"/>
            <a:ext cx="1123082" cy="4085695"/>
          </a:xfrm>
          <a:prstGeom prst="rect">
            <a:avLst/>
          </a:prstGeom>
        </p:spPr>
      </p:pic>
      <p:sp>
        <p:nvSpPr>
          <p:cNvPr id="6" name="TextBox 5"/>
          <p:cNvSpPr txBox="1"/>
          <p:nvPr/>
        </p:nvSpPr>
        <p:spPr>
          <a:xfrm>
            <a:off x="169330" y="1766088"/>
            <a:ext cx="4943417" cy="3108544"/>
          </a:xfrm>
          <a:prstGeom prst="rect">
            <a:avLst/>
          </a:prstGeom>
          <a:noFill/>
        </p:spPr>
        <p:txBody>
          <a:bodyPr wrap="square" rtlCol="0">
            <a:spAutoFit/>
          </a:bodyPr>
          <a:lstStyle/>
          <a:p>
            <a:r>
              <a:rPr lang="en-US" sz="2800" dirty="0" smtClean="0"/>
              <a:t>“</a:t>
            </a:r>
            <a:r>
              <a:rPr lang="en-US" sz="2800" dirty="0"/>
              <a:t>W</a:t>
            </a:r>
            <a:r>
              <a:rPr lang="en-US" sz="2800" dirty="0" smtClean="0"/>
              <a:t>e </a:t>
            </a:r>
            <a:r>
              <a:rPr lang="en-US" sz="2800" dirty="0"/>
              <a:t>suggest that the membrane pores formed by the amyloid</a:t>
            </a:r>
            <a:r>
              <a:rPr lang="en-US" sz="2800" dirty="0" smtClean="0"/>
              <a:t>-β peptide </a:t>
            </a:r>
            <a:r>
              <a:rPr lang="en-US" sz="2800" i="1" dirty="0"/>
              <a:t>in vitro </a:t>
            </a:r>
            <a:r>
              <a:rPr lang="en-US" sz="2800" dirty="0"/>
              <a:t>are constructed by glycine zipper packing and find that mutations in the glycine zipper motif block channel formation</a:t>
            </a:r>
            <a:r>
              <a:rPr lang="en-US" sz="2800" dirty="0" smtClean="0"/>
              <a:t>.”</a:t>
            </a:r>
            <a:endParaRPr lang="en-US" sz="2800" dirty="0"/>
          </a:p>
        </p:txBody>
      </p:sp>
    </p:spTree>
    <p:extLst>
      <p:ext uri="{BB962C8B-B14F-4D97-AF65-F5344CB8AC3E}">
        <p14:creationId xmlns:p14="http://schemas.microsoft.com/office/powerpoint/2010/main" val="386645458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Glycine Zipper Motif</a:t>
            </a:r>
            <a:r>
              <a:rPr lang="en-US" b="1" dirty="0" smtClean="0">
                <a:solidFill>
                  <a:srgbClr val="FF0000"/>
                </a:solidFill>
              </a:rPr>
              <a:t>*</a:t>
            </a:r>
            <a:endParaRPr lang="en-US" b="1" dirty="0">
              <a:solidFill>
                <a:srgbClr val="FF0000"/>
              </a:solidFill>
            </a:endParaRPr>
          </a:p>
        </p:txBody>
      </p:sp>
      <p:pic>
        <p:nvPicPr>
          <p:cNvPr id="4" name="Content Placeholder 3" descr="glycine_zipper_motif.png"/>
          <p:cNvPicPr>
            <a:picLocks noGrp="1" noChangeAspect="1"/>
          </p:cNvPicPr>
          <p:nvPr>
            <p:ph idx="1"/>
          </p:nvPr>
        </p:nvPicPr>
        <p:blipFill>
          <a:blip r:embed="rId3">
            <a:extLst>
              <a:ext uri="{28A0092B-C50C-407E-A947-70E740481C1C}">
                <a14:useLocalDpi xmlns:a14="http://schemas.microsoft.com/office/drawing/2010/main" val="0"/>
              </a:ext>
            </a:extLst>
          </a:blip>
          <a:srcRect t="-7025" b="-7025"/>
          <a:stretch>
            <a:fillRect/>
          </a:stretch>
        </p:blipFill>
        <p:spPr>
          <a:xfrm>
            <a:off x="165099" y="1625600"/>
            <a:ext cx="8806913" cy="4843463"/>
          </a:xfrm>
        </p:spPr>
      </p:pic>
      <p:sp>
        <p:nvSpPr>
          <p:cNvPr id="5" name="TextBox 4"/>
          <p:cNvSpPr txBox="1"/>
          <p:nvPr/>
        </p:nvSpPr>
        <p:spPr>
          <a:xfrm>
            <a:off x="3738036" y="1278235"/>
            <a:ext cx="5469616" cy="461665"/>
          </a:xfrm>
          <a:prstGeom prst="rect">
            <a:avLst/>
          </a:prstGeom>
          <a:noFill/>
        </p:spPr>
        <p:txBody>
          <a:bodyPr wrap="none" rtlCol="0">
            <a:spAutoFit/>
          </a:bodyPr>
          <a:lstStyle/>
          <a:p>
            <a:r>
              <a:rPr lang="en-US" sz="2400" dirty="0" smtClean="0"/>
              <a:t>Human </a:t>
            </a:r>
            <a:r>
              <a:rPr lang="en-US" sz="2400" i="1" dirty="0" smtClean="0">
                <a:solidFill>
                  <a:srgbClr val="FF0000"/>
                </a:solidFill>
              </a:rPr>
              <a:t>amyloid beta </a:t>
            </a:r>
            <a:r>
              <a:rPr lang="en-US" sz="2400" dirty="0" smtClean="0"/>
              <a:t>A4 protein precursor</a:t>
            </a:r>
            <a:endParaRPr lang="en-US" sz="2400" dirty="0"/>
          </a:p>
        </p:txBody>
      </p:sp>
      <p:sp>
        <p:nvSpPr>
          <p:cNvPr id="6" name="Freeform 5"/>
          <p:cNvSpPr/>
          <p:nvPr/>
        </p:nvSpPr>
        <p:spPr>
          <a:xfrm>
            <a:off x="4409754" y="2146300"/>
            <a:ext cx="3393017" cy="296481"/>
          </a:xfrm>
          <a:custGeom>
            <a:avLst/>
            <a:gdLst>
              <a:gd name="connsiteX0" fmla="*/ 809946 w 3393017"/>
              <a:gd name="connsiteY0" fmla="*/ 38100 h 296481"/>
              <a:gd name="connsiteX1" fmla="*/ 111446 w 3393017"/>
              <a:gd name="connsiteY1" fmla="*/ 50800 h 296481"/>
              <a:gd name="connsiteX2" fmla="*/ 35246 w 3393017"/>
              <a:gd name="connsiteY2" fmla="*/ 190500 h 296481"/>
              <a:gd name="connsiteX3" fmla="*/ 149546 w 3393017"/>
              <a:gd name="connsiteY3" fmla="*/ 292100 h 296481"/>
              <a:gd name="connsiteX4" fmla="*/ 1546546 w 3393017"/>
              <a:gd name="connsiteY4" fmla="*/ 279400 h 296481"/>
              <a:gd name="connsiteX5" fmla="*/ 3159446 w 3393017"/>
              <a:gd name="connsiteY5" fmla="*/ 292100 h 296481"/>
              <a:gd name="connsiteX6" fmla="*/ 3375346 w 3393017"/>
              <a:gd name="connsiteY6" fmla="*/ 215900 h 296481"/>
              <a:gd name="connsiteX7" fmla="*/ 3083246 w 3393017"/>
              <a:gd name="connsiteY7" fmla="*/ 63500 h 296481"/>
              <a:gd name="connsiteX8" fmla="*/ 1927546 w 3393017"/>
              <a:gd name="connsiteY8" fmla="*/ 88900 h 296481"/>
              <a:gd name="connsiteX9" fmla="*/ 1038546 w 3393017"/>
              <a:gd name="connsiteY9" fmla="*/ 50800 h 296481"/>
              <a:gd name="connsiteX10" fmla="*/ 771846 w 3393017"/>
              <a:gd name="connsiteY10" fmla="*/ 0 h 2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3017" h="296481">
                <a:moveTo>
                  <a:pt x="809946" y="38100"/>
                </a:moveTo>
                <a:lnTo>
                  <a:pt x="111446" y="50800"/>
                </a:lnTo>
                <a:cubicBezTo>
                  <a:pt x="-17671" y="76200"/>
                  <a:pt x="28896" y="150283"/>
                  <a:pt x="35246" y="190500"/>
                </a:cubicBezTo>
                <a:cubicBezTo>
                  <a:pt x="41596" y="230717"/>
                  <a:pt x="-102337" y="277283"/>
                  <a:pt x="149546" y="292100"/>
                </a:cubicBezTo>
                <a:cubicBezTo>
                  <a:pt x="401429" y="306917"/>
                  <a:pt x="1546546" y="279400"/>
                  <a:pt x="1546546" y="279400"/>
                </a:cubicBezTo>
                <a:lnTo>
                  <a:pt x="3159446" y="292100"/>
                </a:lnTo>
                <a:cubicBezTo>
                  <a:pt x="3464246" y="281517"/>
                  <a:pt x="3388046" y="254000"/>
                  <a:pt x="3375346" y="215900"/>
                </a:cubicBezTo>
                <a:cubicBezTo>
                  <a:pt x="3362646" y="177800"/>
                  <a:pt x="3324546" y="84667"/>
                  <a:pt x="3083246" y="63500"/>
                </a:cubicBezTo>
                <a:cubicBezTo>
                  <a:pt x="2841946" y="42333"/>
                  <a:pt x="2268329" y="91017"/>
                  <a:pt x="1927546" y="88900"/>
                </a:cubicBezTo>
                <a:cubicBezTo>
                  <a:pt x="1586763" y="86783"/>
                  <a:pt x="1231163" y="65617"/>
                  <a:pt x="1038546" y="50800"/>
                </a:cubicBezTo>
                <a:cubicBezTo>
                  <a:pt x="845929" y="35983"/>
                  <a:pt x="771846" y="0"/>
                  <a:pt x="77184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Down Arrow 6"/>
          <p:cNvSpPr/>
          <p:nvPr/>
        </p:nvSpPr>
        <p:spPr>
          <a:xfrm>
            <a:off x="5588000" y="1689101"/>
            <a:ext cx="215900" cy="5207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88609" y="1278235"/>
            <a:ext cx="2904160" cy="461665"/>
          </a:xfrm>
          <a:prstGeom prst="rect">
            <a:avLst/>
          </a:prstGeom>
          <a:noFill/>
        </p:spPr>
        <p:txBody>
          <a:bodyPr wrap="none" rtlCol="0">
            <a:spAutoFit/>
          </a:bodyPr>
          <a:lstStyle/>
          <a:p>
            <a:r>
              <a:rPr lang="en-US" sz="2400" dirty="0" err="1" smtClean="0">
                <a:solidFill>
                  <a:srgbClr val="FF0000"/>
                </a:solidFill>
              </a:rPr>
              <a:t>G</a:t>
            </a:r>
            <a:r>
              <a:rPr lang="en-US" sz="2400" dirty="0" err="1" smtClean="0"/>
              <a:t>xxx</a:t>
            </a:r>
            <a:r>
              <a:rPr lang="en-US" sz="2400" dirty="0" err="1" smtClean="0">
                <a:solidFill>
                  <a:srgbClr val="FF0000"/>
                </a:solidFill>
              </a:rPr>
              <a:t>G</a:t>
            </a:r>
            <a:r>
              <a:rPr lang="en-US" sz="2400" dirty="0" err="1" smtClean="0"/>
              <a:t>xxx</a:t>
            </a:r>
            <a:r>
              <a:rPr lang="en-US" sz="2400" dirty="0" err="1" smtClean="0">
                <a:solidFill>
                  <a:srgbClr val="FF0000"/>
                </a:solidFill>
              </a:rPr>
              <a:t>G</a:t>
            </a:r>
            <a:r>
              <a:rPr lang="en-US" sz="2400" dirty="0" err="1" smtClean="0"/>
              <a:t>xxx</a:t>
            </a:r>
            <a:r>
              <a:rPr lang="en-US" sz="2400" dirty="0" err="1" smtClean="0">
                <a:solidFill>
                  <a:srgbClr val="FF0000"/>
                </a:solidFill>
              </a:rPr>
              <a:t>G</a:t>
            </a:r>
            <a:r>
              <a:rPr lang="en-US" sz="2400" dirty="0" smtClean="0"/>
              <a:t> motif</a:t>
            </a:r>
            <a:endParaRPr lang="en-US" sz="2400" dirty="0"/>
          </a:p>
        </p:txBody>
      </p:sp>
      <p:sp>
        <p:nvSpPr>
          <p:cNvPr id="9" name="Freeform 8"/>
          <p:cNvSpPr/>
          <p:nvPr/>
        </p:nvSpPr>
        <p:spPr>
          <a:xfrm>
            <a:off x="797919" y="2133600"/>
            <a:ext cx="1756599" cy="367479"/>
          </a:xfrm>
          <a:custGeom>
            <a:avLst/>
            <a:gdLst>
              <a:gd name="connsiteX0" fmla="*/ 573681 w 1756599"/>
              <a:gd name="connsiteY0" fmla="*/ 38100 h 367479"/>
              <a:gd name="connsiteX1" fmla="*/ 78381 w 1756599"/>
              <a:gd name="connsiteY1" fmla="*/ 76200 h 367479"/>
              <a:gd name="connsiteX2" fmla="*/ 91081 w 1756599"/>
              <a:gd name="connsiteY2" fmla="*/ 292100 h 367479"/>
              <a:gd name="connsiteX3" fmla="*/ 941981 w 1756599"/>
              <a:gd name="connsiteY3" fmla="*/ 342900 h 367479"/>
              <a:gd name="connsiteX4" fmla="*/ 1678581 w 1756599"/>
              <a:gd name="connsiteY4" fmla="*/ 342900 h 367479"/>
              <a:gd name="connsiteX5" fmla="*/ 1640481 w 1756599"/>
              <a:gd name="connsiteY5" fmla="*/ 38100 h 367479"/>
              <a:gd name="connsiteX6" fmla="*/ 840381 w 1756599"/>
              <a:gd name="connsiteY6" fmla="*/ 12700 h 367479"/>
              <a:gd name="connsiteX7" fmla="*/ 497481 w 1756599"/>
              <a:gd name="connsiteY7" fmla="*/ 0 h 367479"/>
              <a:gd name="connsiteX8" fmla="*/ 497481 w 1756599"/>
              <a:gd name="connsiteY8" fmla="*/ 0 h 36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599" h="367479">
                <a:moveTo>
                  <a:pt x="573681" y="38100"/>
                </a:moveTo>
                <a:cubicBezTo>
                  <a:pt x="366247" y="35983"/>
                  <a:pt x="158814" y="33867"/>
                  <a:pt x="78381" y="76200"/>
                </a:cubicBezTo>
                <a:cubicBezTo>
                  <a:pt x="-2052" y="118533"/>
                  <a:pt x="-52852" y="247650"/>
                  <a:pt x="91081" y="292100"/>
                </a:cubicBezTo>
                <a:cubicBezTo>
                  <a:pt x="235014" y="336550"/>
                  <a:pt x="677398" y="334433"/>
                  <a:pt x="941981" y="342900"/>
                </a:cubicBezTo>
                <a:cubicBezTo>
                  <a:pt x="1206564" y="351367"/>
                  <a:pt x="1562164" y="393700"/>
                  <a:pt x="1678581" y="342900"/>
                </a:cubicBezTo>
                <a:cubicBezTo>
                  <a:pt x="1794998" y="292100"/>
                  <a:pt x="1780181" y="93133"/>
                  <a:pt x="1640481" y="38100"/>
                </a:cubicBezTo>
                <a:cubicBezTo>
                  <a:pt x="1500781" y="-16933"/>
                  <a:pt x="840381" y="12700"/>
                  <a:pt x="840381" y="12700"/>
                </a:cubicBezTo>
                <a:lnTo>
                  <a:pt x="497481" y="0"/>
                </a:lnTo>
                <a:lnTo>
                  <a:pt x="497481"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Down Arrow 9"/>
          <p:cNvSpPr/>
          <p:nvPr/>
        </p:nvSpPr>
        <p:spPr>
          <a:xfrm>
            <a:off x="1358900" y="1739900"/>
            <a:ext cx="215900" cy="5207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292769" y="6469063"/>
            <a:ext cx="5163368" cy="400110"/>
          </a:xfrm>
          <a:prstGeom prst="rect">
            <a:avLst/>
          </a:prstGeom>
          <a:noFill/>
        </p:spPr>
        <p:txBody>
          <a:bodyPr wrap="none" rtlCol="0">
            <a:spAutoFit/>
          </a:bodyPr>
          <a:lstStyle/>
          <a:p>
            <a:r>
              <a:rPr lang="nb-NO" sz="2000" dirty="0">
                <a:solidFill>
                  <a:srgbClr val="FF0000"/>
                </a:solidFill>
              </a:rPr>
              <a:t>*</a:t>
            </a:r>
            <a:r>
              <a:rPr lang="nb-NO" sz="2000" dirty="0"/>
              <a:t>S Kim et al. PNAS 2005; 102(40): 14278-14283.</a:t>
            </a:r>
            <a:endParaRPr lang="en-US" sz="2000" dirty="0"/>
          </a:p>
        </p:txBody>
      </p:sp>
    </p:spTree>
    <p:extLst>
      <p:ext uri="{BB962C8B-B14F-4D97-AF65-F5344CB8AC3E}">
        <p14:creationId xmlns:p14="http://schemas.microsoft.com/office/powerpoint/2010/main" val="3857364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p:spPr>
        <p:txBody>
          <a:bodyPr>
            <a:noAutofit/>
          </a:bodyPr>
          <a:lstStyle/>
          <a:p>
            <a:pPr marL="0" indent="0">
              <a:buNone/>
            </a:pPr>
            <a:r>
              <a:rPr lang="en-US" dirty="0" smtClean="0">
                <a:solidFill>
                  <a:srgbClr val="FFFF00"/>
                </a:solidFill>
              </a:rPr>
              <a:t>Wheat, Oats, Barley, Rye, Sugar cane, Beans, Lentils, Peas, Flax, Sunflowers, Pulses, Chick Peas</a:t>
            </a:r>
            <a:endParaRPr lang="en-US" dirty="0">
              <a:solidFill>
                <a:srgbClr val="FFFF00"/>
              </a:solidFill>
            </a:endParaRPr>
          </a:p>
        </p:txBody>
      </p:sp>
    </p:spTree>
    <p:extLst>
      <p:ext uri="{BB962C8B-B14F-4D97-AF65-F5344CB8AC3E}">
        <p14:creationId xmlns:p14="http://schemas.microsoft.com/office/powerpoint/2010/main" val="283666931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lycine_zipper_channels.png"/>
          <p:cNvPicPr>
            <a:picLocks noGrp="1" noChangeAspect="1"/>
          </p:cNvPicPr>
          <p:nvPr>
            <p:ph idx="1"/>
          </p:nvPr>
        </p:nvPicPr>
        <p:blipFill>
          <a:blip r:embed="rId3">
            <a:extLst>
              <a:ext uri="{28A0092B-C50C-407E-A947-70E740481C1C}">
                <a14:useLocalDpi xmlns:a14="http://schemas.microsoft.com/office/drawing/2010/main" val="0"/>
              </a:ext>
            </a:extLst>
          </a:blip>
          <a:srcRect l="-41111" r="-41111"/>
          <a:stretch>
            <a:fillRect/>
          </a:stretch>
        </p:blipFill>
        <p:spPr>
          <a:xfrm>
            <a:off x="-2295340" y="818246"/>
            <a:ext cx="10982140" cy="6039754"/>
          </a:xfrm>
        </p:spPr>
      </p:pic>
      <p:sp>
        <p:nvSpPr>
          <p:cNvPr id="2" name="Title 1"/>
          <p:cNvSpPr>
            <a:spLocks noGrp="1"/>
          </p:cNvSpPr>
          <p:nvPr>
            <p:ph type="title"/>
          </p:nvPr>
        </p:nvSpPr>
        <p:spPr>
          <a:xfrm>
            <a:off x="457200" y="71442"/>
            <a:ext cx="8229600" cy="1143000"/>
          </a:xfrm>
        </p:spPr>
        <p:txBody>
          <a:bodyPr>
            <a:normAutofit fontScale="90000"/>
          </a:bodyPr>
          <a:lstStyle/>
          <a:p>
            <a:r>
              <a:rPr lang="en-US" b="1" dirty="0" err="1" smtClean="0"/>
              <a:t>GxxxG</a:t>
            </a:r>
            <a:r>
              <a:rPr lang="en-US" b="1" dirty="0" smtClean="0"/>
              <a:t> Motif forms a   </a:t>
            </a:r>
            <a:r>
              <a:rPr lang="en-US" b="1" dirty="0" err="1" smtClean="0"/>
              <a:t>Transmembrane</a:t>
            </a:r>
            <a:r>
              <a:rPr lang="en-US" b="1" dirty="0" smtClean="0"/>
              <a:t> Channel </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6705602" y="5266266"/>
            <a:ext cx="2319865" cy="1200328"/>
          </a:xfrm>
          <a:prstGeom prst="rect">
            <a:avLst/>
          </a:prstGeom>
          <a:noFill/>
        </p:spPr>
        <p:txBody>
          <a:bodyPr wrap="square" rtlCol="0">
            <a:spAutoFit/>
          </a:bodyPr>
          <a:lstStyle/>
          <a:p>
            <a:r>
              <a:rPr lang="nb-NO" sz="2400" dirty="0">
                <a:solidFill>
                  <a:srgbClr val="FF0000"/>
                </a:solidFill>
              </a:rPr>
              <a:t>*</a:t>
            </a:r>
            <a:r>
              <a:rPr lang="nb-NO" sz="2400" dirty="0"/>
              <a:t>S Kim et al. PNAS 2005; 102(4): </a:t>
            </a:r>
            <a:r>
              <a:rPr lang="nb-NO" sz="2400" dirty="0" smtClean="0"/>
              <a:t>14278-83</a:t>
            </a:r>
            <a:endParaRPr lang="en-US" sz="2400" dirty="0"/>
          </a:p>
        </p:txBody>
      </p:sp>
    </p:spTree>
    <p:extLst>
      <p:ext uri="{BB962C8B-B14F-4D97-AF65-F5344CB8AC3E}">
        <p14:creationId xmlns:p14="http://schemas.microsoft.com/office/powerpoint/2010/main" val="12444986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8" y="274638"/>
            <a:ext cx="9364133" cy="1143000"/>
          </a:xfrm>
        </p:spPr>
        <p:txBody>
          <a:bodyPr>
            <a:noAutofit/>
          </a:bodyPr>
          <a:lstStyle/>
          <a:p>
            <a:r>
              <a:rPr lang="en-US" sz="3600" b="1" dirty="0"/>
              <a:t>A glycine zipper motif mediates the formation of toxic </a:t>
            </a:r>
            <a:r>
              <a:rPr lang="en-US" sz="3600" b="1" dirty="0" smtClean="0"/>
              <a:t>β-</a:t>
            </a:r>
            <a:r>
              <a:rPr lang="en-US" sz="3600" b="1" dirty="0"/>
              <a:t>amyloid oligomers in vitro &amp;</a:t>
            </a:r>
            <a:r>
              <a:rPr lang="en-US" sz="3600" b="1" dirty="0" smtClean="0"/>
              <a:t> </a:t>
            </a:r>
            <a:r>
              <a:rPr lang="en-US" sz="3600" b="1" dirty="0"/>
              <a:t>in </a:t>
            </a:r>
            <a:r>
              <a:rPr lang="en-US" sz="3600" b="1" dirty="0" smtClean="0"/>
              <a:t>vivo</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a:xfrm>
            <a:off x="457200" y="1684865"/>
            <a:ext cx="8229600" cy="4525963"/>
          </a:xfrm>
        </p:spPr>
        <p:txBody>
          <a:bodyPr>
            <a:normAutofit fontScale="92500" lnSpcReduction="20000"/>
          </a:bodyPr>
          <a:lstStyle/>
          <a:p>
            <a:pPr marL="0" indent="0">
              <a:buNone/>
            </a:pPr>
            <a:r>
              <a:rPr lang="en-US" dirty="0" smtClean="0"/>
              <a:t>“Our </a:t>
            </a:r>
            <a:r>
              <a:rPr lang="en-US" dirty="0"/>
              <a:t>results demonstrate a critical role for C-terminal </a:t>
            </a:r>
            <a:r>
              <a:rPr lang="en-US" i="1" dirty="0">
                <a:solidFill>
                  <a:srgbClr val="FF0000"/>
                </a:solidFill>
              </a:rPr>
              <a:t>glycine residues </a:t>
            </a:r>
            <a:r>
              <a:rPr lang="en-US" dirty="0"/>
              <a:t>in the </a:t>
            </a:r>
            <a:r>
              <a:rPr lang="en-US" dirty="0" smtClean="0"/>
              <a:t>formation </a:t>
            </a:r>
            <a:r>
              <a:rPr lang="en-US" dirty="0"/>
              <a:t>of toxic </a:t>
            </a:r>
            <a:r>
              <a:rPr lang="en-US" dirty="0" smtClean="0"/>
              <a:t>Aβ oligomers” </a:t>
            </a:r>
          </a:p>
          <a:p>
            <a:pPr marL="0" indent="0">
              <a:buNone/>
            </a:pPr>
            <a:endParaRPr lang="en-US" dirty="0"/>
          </a:p>
          <a:p>
            <a:pPr marL="0" indent="0">
              <a:buNone/>
            </a:pPr>
            <a:r>
              <a:rPr lang="en-US" dirty="0" smtClean="0"/>
              <a:t>“An </a:t>
            </a:r>
            <a:r>
              <a:rPr lang="en-US" dirty="0"/>
              <a:t>alternative </a:t>
            </a:r>
            <a:r>
              <a:rPr lang="en-US" dirty="0" smtClean="0"/>
              <a:t>explanation </a:t>
            </a:r>
            <a:r>
              <a:rPr lang="en-US" dirty="0"/>
              <a:t>for the enhanced toxicity of the double mutant </a:t>
            </a:r>
            <a:r>
              <a:rPr lang="en-US" dirty="0" smtClean="0"/>
              <a:t>Aβ </a:t>
            </a:r>
            <a:r>
              <a:rPr lang="en-US" dirty="0"/>
              <a:t>is that it is the </a:t>
            </a:r>
            <a:r>
              <a:rPr lang="en-US" i="1" dirty="0">
                <a:solidFill>
                  <a:srgbClr val="FF0000"/>
                </a:solidFill>
              </a:rPr>
              <a:t>total number of glycine residues </a:t>
            </a:r>
            <a:r>
              <a:rPr lang="en-US" dirty="0"/>
              <a:t>in the C-terminal region of </a:t>
            </a:r>
            <a:r>
              <a:rPr lang="en-US" dirty="0" smtClean="0"/>
              <a:t>Aβ </a:t>
            </a:r>
            <a:r>
              <a:rPr lang="en-US" dirty="0"/>
              <a:t>that is the key determinant of toxicity. Although we cannot exclude this possibility, it is </a:t>
            </a:r>
            <a:r>
              <a:rPr lang="en-US" i="1" dirty="0">
                <a:solidFill>
                  <a:srgbClr val="FF0000"/>
                </a:solidFill>
              </a:rPr>
              <a:t>difficult to develop a molecular model </a:t>
            </a:r>
            <a:r>
              <a:rPr lang="en-US" dirty="0"/>
              <a:t>that would account for this explanation</a:t>
            </a:r>
            <a:r>
              <a:rPr lang="en-US" dirty="0" smtClean="0"/>
              <a:t>.” </a:t>
            </a:r>
            <a:endParaRPr lang="en-US" dirty="0"/>
          </a:p>
          <a:p>
            <a:pPr marL="0" indent="0">
              <a:buNone/>
            </a:pPr>
            <a:endParaRPr lang="en-US" dirty="0"/>
          </a:p>
          <a:p>
            <a:endParaRPr lang="en-US" dirty="0"/>
          </a:p>
        </p:txBody>
      </p:sp>
      <p:sp>
        <p:nvSpPr>
          <p:cNvPr id="5" name="TextBox 4"/>
          <p:cNvSpPr txBox="1"/>
          <p:nvPr/>
        </p:nvSpPr>
        <p:spPr>
          <a:xfrm>
            <a:off x="1507067" y="6245536"/>
            <a:ext cx="7007597" cy="830997"/>
          </a:xfrm>
          <a:prstGeom prst="rect">
            <a:avLst/>
          </a:prstGeom>
          <a:noFill/>
        </p:spPr>
        <p:txBody>
          <a:bodyPr wrap="none" rtlCol="0">
            <a:spAutoFit/>
          </a:bodyPr>
          <a:lstStyle/>
          <a:p>
            <a:r>
              <a:rPr lang="en-US" sz="2400" dirty="0" smtClean="0">
                <a:solidFill>
                  <a:srgbClr val="FF0000"/>
                </a:solidFill>
              </a:rPr>
              <a:t>*</a:t>
            </a:r>
            <a:r>
              <a:rPr lang="en-US" sz="2400" dirty="0" err="1" smtClean="0"/>
              <a:t>Fonte</a:t>
            </a:r>
            <a:r>
              <a:rPr lang="en-US" sz="2400" dirty="0" smtClean="0"/>
              <a:t> </a:t>
            </a:r>
            <a:r>
              <a:rPr lang="en-US" sz="2400" dirty="0"/>
              <a:t>et al. Molecular </a:t>
            </a:r>
            <a:r>
              <a:rPr lang="en-US" sz="2400" dirty="0" err="1"/>
              <a:t>Neurodegeneration</a:t>
            </a:r>
            <a:r>
              <a:rPr lang="en-US" sz="2400" dirty="0"/>
              <a:t> 2011, 6:61 </a:t>
            </a:r>
          </a:p>
          <a:p>
            <a:endParaRPr lang="en-US" sz="2400" dirty="0"/>
          </a:p>
        </p:txBody>
      </p:sp>
    </p:spTree>
    <p:extLst>
      <p:ext uri="{BB962C8B-B14F-4D97-AF65-F5344CB8AC3E}">
        <p14:creationId xmlns:p14="http://schemas.microsoft.com/office/powerpoint/2010/main" val="36937306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8" y="274638"/>
            <a:ext cx="9364133" cy="1143000"/>
          </a:xfrm>
        </p:spPr>
        <p:txBody>
          <a:bodyPr>
            <a:noAutofit/>
          </a:bodyPr>
          <a:lstStyle/>
          <a:p>
            <a:r>
              <a:rPr lang="en-US" sz="3600" b="1" dirty="0"/>
              <a:t>A glycine zipper motif mediates the formation of toxic </a:t>
            </a:r>
            <a:r>
              <a:rPr lang="en-US" sz="3600" b="1" dirty="0" smtClean="0"/>
              <a:t>β-</a:t>
            </a:r>
            <a:r>
              <a:rPr lang="en-US" sz="3600" b="1" dirty="0"/>
              <a:t>amyloid oligomers in vitro &amp;</a:t>
            </a:r>
            <a:r>
              <a:rPr lang="en-US" sz="3600" b="1" dirty="0" smtClean="0"/>
              <a:t> </a:t>
            </a:r>
            <a:r>
              <a:rPr lang="en-US" sz="3600" b="1" dirty="0"/>
              <a:t>in </a:t>
            </a:r>
            <a:r>
              <a:rPr lang="en-US" sz="3600" b="1" dirty="0" smtClean="0"/>
              <a:t>vivo</a:t>
            </a:r>
            <a:r>
              <a:rPr lang="en-US" sz="3600" b="1" dirty="0" smtClean="0">
                <a:solidFill>
                  <a:srgbClr val="FF0000"/>
                </a:solidFill>
              </a:rPr>
              <a:t>*</a:t>
            </a:r>
            <a:r>
              <a:rPr lang="en-US" sz="3600" b="1" dirty="0" smtClean="0"/>
              <a:t> </a:t>
            </a:r>
            <a:r>
              <a:rPr lang="en-US" sz="3600" b="1" dirty="0"/>
              <a:t/>
            </a:r>
            <a:br>
              <a:rPr lang="en-US" sz="3600" b="1" dirty="0"/>
            </a:br>
            <a:endParaRPr lang="en-US" sz="3600" b="1" dirty="0"/>
          </a:p>
        </p:txBody>
      </p:sp>
      <p:sp>
        <p:nvSpPr>
          <p:cNvPr id="3" name="Content Placeholder 2"/>
          <p:cNvSpPr>
            <a:spLocks noGrp="1"/>
          </p:cNvSpPr>
          <p:nvPr>
            <p:ph idx="1"/>
          </p:nvPr>
        </p:nvSpPr>
        <p:spPr>
          <a:xfrm>
            <a:off x="457200" y="1684865"/>
            <a:ext cx="8229600" cy="4525963"/>
          </a:xfrm>
        </p:spPr>
        <p:txBody>
          <a:bodyPr>
            <a:normAutofit fontScale="92500" lnSpcReduction="20000"/>
          </a:bodyPr>
          <a:lstStyle/>
          <a:p>
            <a:pPr marL="0" indent="0">
              <a:buNone/>
            </a:pPr>
            <a:r>
              <a:rPr lang="en-US" dirty="0" smtClean="0"/>
              <a:t>“Our </a:t>
            </a:r>
            <a:r>
              <a:rPr lang="en-US" dirty="0"/>
              <a:t>results demonstrate a critical role for C-terminal </a:t>
            </a:r>
            <a:r>
              <a:rPr lang="en-US" i="1" dirty="0">
                <a:solidFill>
                  <a:srgbClr val="FF0000"/>
                </a:solidFill>
              </a:rPr>
              <a:t>glycine residues </a:t>
            </a:r>
            <a:r>
              <a:rPr lang="en-US" dirty="0"/>
              <a:t>in the </a:t>
            </a:r>
            <a:r>
              <a:rPr lang="en-US" dirty="0" smtClean="0"/>
              <a:t>formation </a:t>
            </a:r>
            <a:r>
              <a:rPr lang="en-US" dirty="0"/>
              <a:t>of toxic </a:t>
            </a:r>
            <a:r>
              <a:rPr lang="en-US" dirty="0" smtClean="0"/>
              <a:t>Aβ oligomers” </a:t>
            </a:r>
          </a:p>
          <a:p>
            <a:pPr marL="0" indent="0">
              <a:buNone/>
            </a:pPr>
            <a:endParaRPr lang="en-US" dirty="0"/>
          </a:p>
          <a:p>
            <a:pPr marL="0" indent="0">
              <a:buNone/>
            </a:pPr>
            <a:r>
              <a:rPr lang="en-US" dirty="0" smtClean="0"/>
              <a:t>“An </a:t>
            </a:r>
            <a:r>
              <a:rPr lang="en-US" dirty="0"/>
              <a:t>alternative </a:t>
            </a:r>
            <a:r>
              <a:rPr lang="en-US" dirty="0" smtClean="0"/>
              <a:t>explanation </a:t>
            </a:r>
            <a:r>
              <a:rPr lang="en-US" dirty="0"/>
              <a:t>for the enhanced toxicity of the double mutant </a:t>
            </a:r>
            <a:r>
              <a:rPr lang="en-US" dirty="0" smtClean="0"/>
              <a:t>Aβ </a:t>
            </a:r>
            <a:r>
              <a:rPr lang="en-US" dirty="0"/>
              <a:t>is that it is the </a:t>
            </a:r>
            <a:r>
              <a:rPr lang="en-US" i="1" dirty="0">
                <a:solidFill>
                  <a:srgbClr val="FF0000"/>
                </a:solidFill>
              </a:rPr>
              <a:t>total number of glycine residues </a:t>
            </a:r>
            <a:r>
              <a:rPr lang="en-US" dirty="0"/>
              <a:t>in the C-terminal region of </a:t>
            </a:r>
            <a:r>
              <a:rPr lang="en-US" dirty="0" smtClean="0"/>
              <a:t>Aβ </a:t>
            </a:r>
            <a:r>
              <a:rPr lang="en-US" dirty="0"/>
              <a:t>that is the key determinant of toxicity. Although we cannot exclude this possibility, it is </a:t>
            </a:r>
            <a:r>
              <a:rPr lang="en-US" i="1" dirty="0">
                <a:solidFill>
                  <a:srgbClr val="FF0000"/>
                </a:solidFill>
              </a:rPr>
              <a:t>difficult to develop a molecular model </a:t>
            </a:r>
            <a:r>
              <a:rPr lang="en-US" dirty="0"/>
              <a:t>that would account for this explanation</a:t>
            </a:r>
            <a:r>
              <a:rPr lang="en-US" dirty="0" smtClean="0"/>
              <a:t>.” </a:t>
            </a:r>
            <a:endParaRPr lang="en-US" dirty="0"/>
          </a:p>
          <a:p>
            <a:pPr marL="0" indent="0">
              <a:buNone/>
            </a:pPr>
            <a:endParaRPr lang="en-US" dirty="0"/>
          </a:p>
          <a:p>
            <a:endParaRPr lang="en-US" dirty="0"/>
          </a:p>
        </p:txBody>
      </p:sp>
      <p:sp>
        <p:nvSpPr>
          <p:cNvPr id="4" name="Title 1"/>
          <p:cNvSpPr txBox="1">
            <a:spLocks/>
          </p:cNvSpPr>
          <p:nvPr/>
        </p:nvSpPr>
        <p:spPr>
          <a:xfrm>
            <a:off x="1024466" y="2471209"/>
            <a:ext cx="6832601" cy="1118658"/>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t>  Glyphosate substitution for glycine?</a:t>
            </a:r>
            <a:endParaRPr lang="en-US" sz="3200" b="1" dirty="0"/>
          </a:p>
        </p:txBody>
      </p:sp>
      <p:sp>
        <p:nvSpPr>
          <p:cNvPr id="5" name="TextBox 4"/>
          <p:cNvSpPr txBox="1"/>
          <p:nvPr/>
        </p:nvSpPr>
        <p:spPr>
          <a:xfrm>
            <a:off x="1507067" y="6245536"/>
            <a:ext cx="7007597" cy="830997"/>
          </a:xfrm>
          <a:prstGeom prst="rect">
            <a:avLst/>
          </a:prstGeom>
          <a:noFill/>
        </p:spPr>
        <p:txBody>
          <a:bodyPr wrap="none" rtlCol="0">
            <a:spAutoFit/>
          </a:bodyPr>
          <a:lstStyle/>
          <a:p>
            <a:r>
              <a:rPr lang="en-US" sz="2400" dirty="0" smtClean="0">
                <a:solidFill>
                  <a:srgbClr val="FF0000"/>
                </a:solidFill>
              </a:rPr>
              <a:t>*</a:t>
            </a:r>
            <a:r>
              <a:rPr lang="en-US" sz="2400" dirty="0" err="1" smtClean="0"/>
              <a:t>Fonte</a:t>
            </a:r>
            <a:r>
              <a:rPr lang="en-US" sz="2400" dirty="0" smtClean="0"/>
              <a:t> </a:t>
            </a:r>
            <a:r>
              <a:rPr lang="en-US" sz="2400" dirty="0"/>
              <a:t>et al. Molecular </a:t>
            </a:r>
            <a:r>
              <a:rPr lang="en-US" sz="2400" dirty="0" err="1"/>
              <a:t>Neurodegeneration</a:t>
            </a:r>
            <a:r>
              <a:rPr lang="en-US" sz="2400" dirty="0"/>
              <a:t> 2011, 6:61 </a:t>
            </a:r>
          </a:p>
          <a:p>
            <a:endParaRPr lang="en-US" sz="2400" dirty="0"/>
          </a:p>
        </p:txBody>
      </p:sp>
    </p:spTree>
    <p:extLst>
      <p:ext uri="{BB962C8B-B14F-4D97-AF65-F5344CB8AC3E}">
        <p14:creationId xmlns:p14="http://schemas.microsoft.com/office/powerpoint/2010/main" val="281953261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Age-related Macular Degeneration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600200"/>
            <a:ext cx="8229600" cy="4525963"/>
          </a:xfrm>
        </p:spPr>
        <p:txBody>
          <a:bodyPr>
            <a:normAutofit/>
          </a:bodyPr>
          <a:lstStyle/>
          <a:p>
            <a:r>
              <a:rPr lang="en-US" sz="2800" dirty="0"/>
              <a:t>Age-related macular </a:t>
            </a:r>
            <a:r>
              <a:rPr lang="en-US" sz="2800" dirty="0" smtClean="0"/>
              <a:t>degeneration                                 </a:t>
            </a:r>
            <a:r>
              <a:rPr lang="en-US" sz="2800" dirty="0"/>
              <a:t>(AMD) causes blindness in nearly </a:t>
            </a:r>
            <a:r>
              <a:rPr lang="en-US" sz="2800" dirty="0" smtClean="0"/>
              <a:t>                                 50 </a:t>
            </a:r>
            <a:r>
              <a:rPr lang="en-US" sz="2800" dirty="0"/>
              <a:t>million people worldwide</a:t>
            </a:r>
          </a:p>
          <a:p>
            <a:r>
              <a:rPr lang="en-US" sz="2800" dirty="0"/>
              <a:t>Amyloid-</a:t>
            </a:r>
            <a:r>
              <a:rPr lang="en-US" sz="2800" dirty="0" smtClean="0"/>
              <a:t>β </a:t>
            </a:r>
            <a:r>
              <a:rPr lang="en-US" sz="2800" dirty="0"/>
              <a:t>is elevated in the </a:t>
            </a:r>
            <a:r>
              <a:rPr lang="en-US" sz="2800" dirty="0" smtClean="0"/>
              <a:t>                                          aging </a:t>
            </a:r>
            <a:r>
              <a:rPr lang="en-US" sz="2800" dirty="0"/>
              <a:t>retina and may be a key factor in the pathology</a:t>
            </a:r>
          </a:p>
          <a:p>
            <a:r>
              <a:rPr lang="en-US" sz="2800" dirty="0"/>
              <a:t>AMD </a:t>
            </a:r>
            <a:r>
              <a:rPr lang="en-US" sz="2800" dirty="0" err="1"/>
              <a:t>drusen</a:t>
            </a:r>
            <a:r>
              <a:rPr lang="en-US" sz="2800" dirty="0"/>
              <a:t> and senile plaques show similarities, arguing for shared molecular mechanisms in AMD and dementia</a:t>
            </a:r>
          </a:p>
          <a:p>
            <a:endParaRPr lang="en-US" sz="2800" dirty="0"/>
          </a:p>
        </p:txBody>
      </p:sp>
      <p:pic>
        <p:nvPicPr>
          <p:cNvPr id="4" name="Picture 3" descr="macular_degene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392" y="1417638"/>
            <a:ext cx="2747408" cy="1866900"/>
          </a:xfrm>
          <a:prstGeom prst="rect">
            <a:avLst/>
          </a:prstGeom>
        </p:spPr>
      </p:pic>
      <p:sp>
        <p:nvSpPr>
          <p:cNvPr id="5" name="TextBox 4"/>
          <p:cNvSpPr txBox="1"/>
          <p:nvPr/>
        </p:nvSpPr>
        <p:spPr>
          <a:xfrm>
            <a:off x="2616200" y="6350000"/>
            <a:ext cx="5917305" cy="461665"/>
          </a:xfrm>
          <a:prstGeom prst="rect">
            <a:avLst/>
          </a:prstGeom>
          <a:noFill/>
        </p:spPr>
        <p:txBody>
          <a:bodyPr wrap="none" rtlCol="0">
            <a:spAutoFit/>
          </a:bodyPr>
          <a:lstStyle/>
          <a:p>
            <a:r>
              <a:rPr lang="tr-TR" sz="2400" dirty="0" smtClean="0">
                <a:solidFill>
                  <a:srgbClr val="FF0000"/>
                </a:solidFill>
              </a:rPr>
              <a:t>*</a:t>
            </a:r>
            <a:r>
              <a:rPr lang="tr-TR" sz="2400" dirty="0" smtClean="0"/>
              <a:t>JA </a:t>
            </a:r>
            <a:r>
              <a:rPr lang="tr-TR" sz="2400" dirty="0" err="1"/>
              <a:t>Ratnayaka</a:t>
            </a:r>
            <a:r>
              <a:rPr lang="tr-TR" sz="2400" dirty="0"/>
              <a:t> et al. </a:t>
            </a:r>
            <a:r>
              <a:rPr lang="tr-TR" sz="2400" dirty="0" err="1"/>
              <a:t>Eye</a:t>
            </a:r>
            <a:r>
              <a:rPr lang="tr-TR" sz="2400" dirty="0"/>
              <a:t> 2015; 29: 1013-1026.</a:t>
            </a:r>
            <a:endParaRPr lang="en-US" sz="2400" dirty="0"/>
          </a:p>
        </p:txBody>
      </p:sp>
    </p:spTree>
    <p:extLst>
      <p:ext uri="{BB962C8B-B14F-4D97-AF65-F5344CB8AC3E}">
        <p14:creationId xmlns:p14="http://schemas.microsoft.com/office/powerpoint/2010/main" val="21857808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Dementia of the Eye</a:t>
            </a:r>
            <a:r>
              <a:rPr lang="en-US" b="1" dirty="0" smtClean="0">
                <a:solidFill>
                  <a:srgbClr val="FF0000"/>
                </a:solidFill>
              </a:rPr>
              <a:t>*</a:t>
            </a:r>
            <a:endParaRPr lang="en-US" b="1" dirty="0">
              <a:solidFill>
                <a:srgbClr val="FF0000"/>
              </a:solidFill>
            </a:endParaRPr>
          </a:p>
        </p:txBody>
      </p:sp>
      <p:pic>
        <p:nvPicPr>
          <p:cNvPr id="4" name="Content Placeholder 3" descr="dementia_eye.png"/>
          <p:cNvPicPr>
            <a:picLocks noGrp="1" noChangeAspect="1"/>
          </p:cNvPicPr>
          <p:nvPr>
            <p:ph idx="1"/>
          </p:nvPr>
        </p:nvPicPr>
        <p:blipFill>
          <a:blip r:embed="rId3">
            <a:extLst>
              <a:ext uri="{28A0092B-C50C-407E-A947-70E740481C1C}">
                <a14:useLocalDpi xmlns:a14="http://schemas.microsoft.com/office/drawing/2010/main" val="0"/>
              </a:ext>
            </a:extLst>
          </a:blip>
          <a:srcRect l="-2762" r="-2762"/>
          <a:stretch>
            <a:fillRect/>
          </a:stretch>
        </p:blipFill>
        <p:spPr>
          <a:xfrm>
            <a:off x="457200" y="889000"/>
            <a:ext cx="8229600" cy="4525963"/>
          </a:xfrm>
        </p:spPr>
      </p:pic>
      <p:sp>
        <p:nvSpPr>
          <p:cNvPr id="3" name="TextBox 2"/>
          <p:cNvSpPr txBox="1"/>
          <p:nvPr/>
        </p:nvSpPr>
        <p:spPr>
          <a:xfrm>
            <a:off x="1769534" y="5473352"/>
            <a:ext cx="5697593" cy="461665"/>
          </a:xfrm>
          <a:prstGeom prst="rect">
            <a:avLst/>
          </a:prstGeom>
          <a:noFill/>
        </p:spPr>
        <p:txBody>
          <a:bodyPr wrap="none" rtlCol="0">
            <a:spAutoFit/>
          </a:bodyPr>
          <a:lstStyle/>
          <a:p>
            <a:r>
              <a:rPr lang="en-US" sz="2400" dirty="0" smtClean="0"/>
              <a:t>Amyloid-β: cross</a:t>
            </a:r>
            <a:r>
              <a:rPr lang="en-US" sz="2400" b="1" i="1" dirty="0" smtClean="0"/>
              <a:t>-</a:t>
            </a:r>
            <a:r>
              <a:rPr lang="en-US" sz="2400" dirty="0" smtClean="0"/>
              <a:t>β structure with slow twist </a:t>
            </a:r>
            <a:endParaRPr lang="en-US" sz="2400" dirty="0"/>
          </a:p>
        </p:txBody>
      </p:sp>
      <p:sp>
        <p:nvSpPr>
          <p:cNvPr id="5" name="TextBox 4"/>
          <p:cNvSpPr txBox="1"/>
          <p:nvPr/>
        </p:nvSpPr>
        <p:spPr>
          <a:xfrm>
            <a:off x="2616200" y="6350000"/>
            <a:ext cx="5921788" cy="400110"/>
          </a:xfrm>
          <a:prstGeom prst="rect">
            <a:avLst/>
          </a:prstGeom>
          <a:noFill/>
        </p:spPr>
        <p:txBody>
          <a:bodyPr wrap="none" rtlCol="0">
            <a:spAutoFit/>
          </a:bodyPr>
          <a:lstStyle/>
          <a:p>
            <a:r>
              <a:rPr lang="tr-TR" sz="2000" dirty="0">
                <a:solidFill>
                  <a:srgbClr val="FF0000"/>
                </a:solidFill>
              </a:rPr>
              <a:t>*</a:t>
            </a:r>
            <a:r>
              <a:rPr lang="tr-TR" sz="2000" dirty="0" err="1"/>
              <a:t>Figure</a:t>
            </a:r>
            <a:r>
              <a:rPr lang="tr-TR" sz="2000" dirty="0"/>
              <a:t> 1. JA </a:t>
            </a:r>
            <a:r>
              <a:rPr lang="tr-TR" sz="2000" dirty="0" err="1"/>
              <a:t>Ratnayaka</a:t>
            </a:r>
            <a:r>
              <a:rPr lang="tr-TR" sz="2000" dirty="0"/>
              <a:t> et al. </a:t>
            </a:r>
            <a:r>
              <a:rPr lang="tr-TR" sz="2000" dirty="0" err="1"/>
              <a:t>Eye</a:t>
            </a:r>
            <a:r>
              <a:rPr lang="tr-TR" sz="2000" dirty="0"/>
              <a:t> 2015; 29: 1013-1026.</a:t>
            </a:r>
            <a:endParaRPr lang="en-US" sz="2000" dirty="0"/>
          </a:p>
        </p:txBody>
      </p:sp>
    </p:spTree>
    <p:extLst>
      <p:ext uri="{BB962C8B-B14F-4D97-AF65-F5344CB8AC3E}">
        <p14:creationId xmlns:p14="http://schemas.microsoft.com/office/powerpoint/2010/main" val="415524951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7638"/>
            <a:ext cx="8229600" cy="1143000"/>
          </a:xfrm>
        </p:spPr>
        <p:txBody>
          <a:bodyPr>
            <a:normAutofit fontScale="90000"/>
          </a:bodyPr>
          <a:lstStyle/>
          <a:p>
            <a:r>
              <a:rPr lang="en-US" b="1" dirty="0" smtClean="0"/>
              <a:t>Experiment Exposing Rabbit Retina  to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Topical exposure to eyes                                            twice a day of 100 micro-                                    liters of glyphosate in 3                                concentrations </a:t>
            </a:r>
            <a:r>
              <a:rPr lang="en-US" dirty="0"/>
              <a:t>of 0.12, </a:t>
            </a:r>
            <a:r>
              <a:rPr lang="en-US" dirty="0" smtClean="0"/>
              <a:t>                                        0.97</a:t>
            </a:r>
            <a:r>
              <a:rPr lang="en-US" dirty="0"/>
              <a:t>, and 7.8 </a:t>
            </a:r>
            <a:r>
              <a:rPr lang="en-US" dirty="0" smtClean="0"/>
              <a:t>mg/kg for one week. </a:t>
            </a:r>
          </a:p>
          <a:p>
            <a:pPr marL="0" indent="0">
              <a:buNone/>
            </a:pPr>
            <a:r>
              <a:rPr lang="en-US" dirty="0" smtClean="0"/>
              <a:t>At the two highest concentrations:</a:t>
            </a:r>
          </a:p>
          <a:p>
            <a:pPr marL="0" indent="0">
              <a:buNone/>
            </a:pPr>
            <a:r>
              <a:rPr lang="en-US" dirty="0"/>
              <a:t>	</a:t>
            </a:r>
            <a:r>
              <a:rPr lang="en-US" i="1" dirty="0" smtClean="0"/>
              <a:t>"</a:t>
            </a:r>
            <a:r>
              <a:rPr lang="en-US" i="1" dirty="0"/>
              <a:t>The β-turns and α-helix content significantly </a:t>
            </a:r>
            <a:r>
              <a:rPr lang="en-US" i="1" dirty="0" smtClean="0"/>
              <a:t>	decreased </a:t>
            </a:r>
            <a:r>
              <a:rPr lang="en-US" i="1" dirty="0"/>
              <a:t>(P&lt; 0.05). On the other hand, the </a:t>
            </a:r>
            <a:r>
              <a:rPr lang="en-US" i="1" dirty="0" smtClean="0"/>
              <a:t>	content </a:t>
            </a:r>
            <a:r>
              <a:rPr lang="en-US" i="1" dirty="0"/>
              <a:t>of β-sheet significantly increased." </a:t>
            </a:r>
          </a:p>
        </p:txBody>
      </p:sp>
      <p:pic>
        <p:nvPicPr>
          <p:cNvPr id="4" name="Picture 3" descr="bun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283" y="876300"/>
            <a:ext cx="2896431" cy="2362200"/>
          </a:xfrm>
          <a:prstGeom prst="rect">
            <a:avLst/>
          </a:prstGeom>
        </p:spPr>
      </p:pic>
      <p:sp>
        <p:nvSpPr>
          <p:cNvPr id="5" name="TextBox 4"/>
          <p:cNvSpPr txBox="1"/>
          <p:nvPr/>
        </p:nvSpPr>
        <p:spPr>
          <a:xfrm>
            <a:off x="457200" y="6265333"/>
            <a:ext cx="8721158" cy="400110"/>
          </a:xfrm>
          <a:prstGeom prst="rect">
            <a:avLst/>
          </a:prstGeom>
          <a:noFill/>
        </p:spPr>
        <p:txBody>
          <a:bodyPr wrap="none" rtlCol="0">
            <a:spAutoFit/>
          </a:bodyPr>
          <a:lstStyle/>
          <a:p>
            <a:r>
              <a:rPr lang="en-US" sz="2000" dirty="0" smtClean="0">
                <a:solidFill>
                  <a:srgbClr val="FF0000"/>
                </a:solidFill>
              </a:rPr>
              <a:t>*</a:t>
            </a:r>
            <a:r>
              <a:rPr lang="en-US" sz="2000" dirty="0" smtClean="0"/>
              <a:t>SA </a:t>
            </a:r>
            <a:r>
              <a:rPr lang="en-US" sz="2000" dirty="0" err="1" smtClean="0"/>
              <a:t>Morsy</a:t>
            </a:r>
            <a:r>
              <a:rPr lang="en-US" sz="2000" dirty="0" smtClean="0"/>
              <a:t> et al. Journal of The Arab Society for Medical Research 2017; 12:92-98.</a:t>
            </a:r>
            <a:endParaRPr lang="en-US" sz="2000" dirty="0"/>
          </a:p>
        </p:txBody>
      </p:sp>
    </p:spTree>
    <p:extLst>
      <p:ext uri="{BB962C8B-B14F-4D97-AF65-F5344CB8AC3E}">
        <p14:creationId xmlns:p14="http://schemas.microsoft.com/office/powerpoint/2010/main" val="379951869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90500"/>
            <a:ext cx="8229600" cy="1679576"/>
          </a:xfrm>
        </p:spPr>
        <p:txBody>
          <a:bodyPr>
            <a:normAutofit fontScale="90000"/>
          </a:bodyPr>
          <a:lstStyle/>
          <a:p>
            <a:r>
              <a:rPr lang="en-US" b="1" dirty="0" smtClean="0"/>
              <a:t>Results on Protein Secondary Structure changes in Rabbit Retina Exposed to Glyphosate</a:t>
            </a:r>
            <a:r>
              <a:rPr lang="en-US" b="1" dirty="0" smtClean="0">
                <a:solidFill>
                  <a:srgbClr val="FF0000"/>
                </a:solidFill>
              </a:rPr>
              <a:t>*</a:t>
            </a:r>
            <a:endParaRPr lang="en-US" b="1" dirty="0">
              <a:solidFill>
                <a:srgbClr val="FF0000"/>
              </a:solidFill>
            </a:endParaRPr>
          </a:p>
        </p:txBody>
      </p:sp>
      <p:pic>
        <p:nvPicPr>
          <p:cNvPr id="4" name="Content Placeholder 3" descr="rabbit_retina_results.png"/>
          <p:cNvPicPr>
            <a:picLocks noGrp="1" noChangeAspect="1"/>
          </p:cNvPicPr>
          <p:nvPr>
            <p:ph idx="1"/>
          </p:nvPr>
        </p:nvPicPr>
        <p:blipFill>
          <a:blip r:embed="rId2">
            <a:extLst>
              <a:ext uri="{28A0092B-C50C-407E-A947-70E740481C1C}">
                <a14:useLocalDpi xmlns:a14="http://schemas.microsoft.com/office/drawing/2010/main" val="0"/>
              </a:ext>
            </a:extLst>
          </a:blip>
          <a:srcRect t="-10470" b="-10470"/>
          <a:stretch>
            <a:fillRect/>
          </a:stretch>
        </p:blipFill>
        <p:spPr/>
      </p:pic>
      <p:sp>
        <p:nvSpPr>
          <p:cNvPr id="5" name="TextBox 4"/>
          <p:cNvSpPr txBox="1"/>
          <p:nvPr/>
        </p:nvSpPr>
        <p:spPr>
          <a:xfrm>
            <a:off x="357896" y="6426200"/>
            <a:ext cx="8786104" cy="369332"/>
          </a:xfrm>
          <a:prstGeom prst="rect">
            <a:avLst/>
          </a:prstGeom>
          <a:noFill/>
        </p:spPr>
        <p:txBody>
          <a:bodyPr wrap="none" rtlCol="0">
            <a:spAutoFit/>
          </a:bodyPr>
          <a:lstStyle/>
          <a:p>
            <a:r>
              <a:rPr lang="en-US" dirty="0" smtClean="0"/>
              <a:t>* Table 4. SA </a:t>
            </a:r>
            <a:r>
              <a:rPr lang="en-US" dirty="0" err="1"/>
              <a:t>Morsy</a:t>
            </a:r>
            <a:r>
              <a:rPr lang="en-US" dirty="0"/>
              <a:t> et al., Journal of the Arab Society for Medical Research 2017; 12: 92-98. </a:t>
            </a:r>
          </a:p>
        </p:txBody>
      </p:sp>
    </p:spTree>
    <p:extLst>
      <p:ext uri="{BB962C8B-B14F-4D97-AF65-F5344CB8AC3E}">
        <p14:creationId xmlns:p14="http://schemas.microsoft.com/office/powerpoint/2010/main" val="31094209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90500"/>
            <a:ext cx="8229600" cy="1679576"/>
          </a:xfrm>
        </p:spPr>
        <p:txBody>
          <a:bodyPr>
            <a:normAutofit fontScale="90000"/>
          </a:bodyPr>
          <a:lstStyle/>
          <a:p>
            <a:r>
              <a:rPr lang="en-US" b="1" dirty="0" smtClean="0"/>
              <a:t>Results on Protein Secondary Structure changes in Rabbit Retina Exposed to Glyphosate</a:t>
            </a:r>
            <a:r>
              <a:rPr lang="en-US" b="1" dirty="0" smtClean="0">
                <a:solidFill>
                  <a:srgbClr val="FF0000"/>
                </a:solidFill>
              </a:rPr>
              <a:t>*</a:t>
            </a:r>
            <a:endParaRPr lang="en-US" b="1" dirty="0">
              <a:solidFill>
                <a:srgbClr val="FF0000"/>
              </a:solidFill>
            </a:endParaRPr>
          </a:p>
        </p:txBody>
      </p:sp>
      <p:pic>
        <p:nvPicPr>
          <p:cNvPr id="4" name="Content Placeholder 3" descr="rabbit_retina_results.png"/>
          <p:cNvPicPr>
            <a:picLocks noGrp="1" noChangeAspect="1"/>
          </p:cNvPicPr>
          <p:nvPr>
            <p:ph idx="1"/>
          </p:nvPr>
        </p:nvPicPr>
        <p:blipFill>
          <a:blip r:embed="rId2">
            <a:extLst>
              <a:ext uri="{28A0092B-C50C-407E-A947-70E740481C1C}">
                <a14:useLocalDpi xmlns:a14="http://schemas.microsoft.com/office/drawing/2010/main" val="0"/>
              </a:ext>
            </a:extLst>
          </a:blip>
          <a:srcRect t="-10470" b="-10470"/>
          <a:stretch>
            <a:fillRect/>
          </a:stretch>
        </p:blipFill>
        <p:spPr/>
      </p:pic>
      <p:sp>
        <p:nvSpPr>
          <p:cNvPr id="5" name="TextBox 4"/>
          <p:cNvSpPr txBox="1"/>
          <p:nvPr/>
        </p:nvSpPr>
        <p:spPr>
          <a:xfrm>
            <a:off x="357896" y="6426200"/>
            <a:ext cx="8786104" cy="369332"/>
          </a:xfrm>
          <a:prstGeom prst="rect">
            <a:avLst/>
          </a:prstGeom>
          <a:noFill/>
        </p:spPr>
        <p:txBody>
          <a:bodyPr wrap="none" rtlCol="0">
            <a:spAutoFit/>
          </a:bodyPr>
          <a:lstStyle/>
          <a:p>
            <a:r>
              <a:rPr lang="en-US" dirty="0" smtClean="0"/>
              <a:t>* Table 4. SA </a:t>
            </a:r>
            <a:r>
              <a:rPr lang="en-US" dirty="0" err="1"/>
              <a:t>Morsy</a:t>
            </a:r>
            <a:r>
              <a:rPr lang="en-US" dirty="0"/>
              <a:t> et al., Journal of the Arab Society for Medical Research 2017; 12: 92-98. </a:t>
            </a:r>
          </a:p>
        </p:txBody>
      </p:sp>
      <p:sp>
        <p:nvSpPr>
          <p:cNvPr id="6" name="Title 1"/>
          <p:cNvSpPr txBox="1">
            <a:spLocks/>
          </p:cNvSpPr>
          <p:nvPr/>
        </p:nvSpPr>
        <p:spPr>
          <a:xfrm>
            <a:off x="571500" y="2301875"/>
            <a:ext cx="7818967" cy="2308225"/>
          </a:xfrm>
          <a:prstGeom prst="rect">
            <a:avLst/>
          </a:prstGeom>
          <a:solidFill>
            <a:srgbClr val="FFF9A2"/>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Glycine residues are critical for reinforcing α-helices and </a:t>
            </a:r>
            <a:r>
              <a:rPr lang="en-US" sz="2800" dirty="0"/>
              <a:t> </a:t>
            </a:r>
            <a:r>
              <a:rPr lang="en-US" sz="2800" dirty="0" smtClean="0"/>
              <a:t>β-turns.  Glyphosate substitution can be expected to convert α-helices into β-sheets and disrupt β-turns</a:t>
            </a:r>
            <a:r>
              <a:rPr lang="en-US" sz="2800" dirty="0"/>
              <a:t>, </a:t>
            </a:r>
            <a:r>
              <a:rPr lang="en-US" sz="2800" dirty="0" smtClean="0"/>
              <a:t>consistent with these results</a:t>
            </a:r>
            <a:endParaRPr lang="en-US" sz="2800" dirty="0"/>
          </a:p>
        </p:txBody>
      </p:sp>
    </p:spTree>
    <p:extLst>
      <p:ext uri="{BB962C8B-B14F-4D97-AF65-F5344CB8AC3E}">
        <p14:creationId xmlns:p14="http://schemas.microsoft.com/office/powerpoint/2010/main" val="137050612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199" y="1600200"/>
            <a:ext cx="8398933" cy="4525963"/>
          </a:xfrm>
        </p:spPr>
        <p:txBody>
          <a:bodyPr>
            <a:normAutofit fontScale="92500" lnSpcReduction="10000"/>
          </a:bodyPr>
          <a:lstStyle/>
          <a:p>
            <a:r>
              <a:rPr lang="en-US" dirty="0" smtClean="0"/>
              <a:t>Amyloid-β is a key factor in Alzheimer’s</a:t>
            </a:r>
          </a:p>
          <a:p>
            <a:r>
              <a:rPr lang="en-US" dirty="0" smtClean="0"/>
              <a:t>Amyloid-β depends on glycine residues in a </a:t>
            </a:r>
            <a:r>
              <a:rPr lang="en-US" dirty="0" err="1" smtClean="0"/>
              <a:t>GxxxGxxxGxxxG</a:t>
            </a:r>
            <a:r>
              <a:rPr lang="en-US" dirty="0" smtClean="0"/>
              <a:t> motif to stabilize trans- membrane helices</a:t>
            </a:r>
          </a:p>
          <a:p>
            <a:r>
              <a:rPr lang="en-US" dirty="0" smtClean="0"/>
              <a:t>Glyphosate substitution for glycine disrupts protein folding, leading to β-sheets precipitating out as toxic fibrils</a:t>
            </a:r>
          </a:p>
          <a:p>
            <a:pPr lvl="1"/>
            <a:r>
              <a:rPr lang="en-US" dirty="0" smtClean="0"/>
              <a:t>Negatively charged glyphosate binds to aluminum</a:t>
            </a:r>
          </a:p>
          <a:p>
            <a:r>
              <a:rPr lang="en-US" dirty="0" smtClean="0"/>
              <a:t>Amyloid-β also plays a significant role in macular degeneration in the eye </a:t>
            </a:r>
            <a:endParaRPr lang="en-US" dirty="0"/>
          </a:p>
        </p:txBody>
      </p:sp>
    </p:spTree>
    <p:extLst>
      <p:ext uri="{BB962C8B-B14F-4D97-AF65-F5344CB8AC3E}">
        <p14:creationId xmlns:p14="http://schemas.microsoft.com/office/powerpoint/2010/main" val="8135257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06236" y="2218450"/>
            <a:ext cx="633159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Autoimmune Disease</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Epidemic</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782678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11430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7500" lnSpcReduction="20000"/>
          </a:bodyPr>
          <a:lstStyle/>
          <a:p>
            <a:r>
              <a:rPr lang="en-US" dirty="0" smtClean="0">
                <a:solidFill>
                  <a:srgbClr val="FFFF00"/>
                </a:solidFill>
              </a:rPr>
              <a:t>Glyphosate is now the #1 herbicide                                           in use in the U.S. and is increasingly                                      used  around the world</a:t>
            </a:r>
          </a:p>
          <a:p>
            <a:pPr lvl="1"/>
            <a:r>
              <a:rPr lang="en-US" dirty="0" smtClean="0">
                <a:solidFill>
                  <a:srgbClr val="FFFF00"/>
                </a:solidFill>
              </a:rPr>
              <a:t>Developed and patented by Monsanto                                              in the 1970’s</a:t>
            </a:r>
          </a:p>
          <a:p>
            <a:pPr lvl="1"/>
            <a:endParaRPr lang="en-US" dirty="0" smtClean="0">
              <a:solidFill>
                <a:srgbClr val="FFFF00"/>
              </a:solidFill>
            </a:endParaRPr>
          </a:p>
          <a:p>
            <a:pPr lvl="1"/>
            <a:endParaRPr lang="en-US" dirty="0" smtClean="0">
              <a:solidFill>
                <a:srgbClr val="FFFF00"/>
              </a:solidFill>
            </a:endParaRPr>
          </a:p>
          <a:p>
            <a:pPr lvl="1"/>
            <a:endParaRPr lang="en-US" dirty="0" smtClean="0">
              <a:solidFill>
                <a:srgbClr val="FFFF00"/>
              </a:solidFill>
            </a:endParaRPr>
          </a:p>
          <a:p>
            <a:pPr lvl="1"/>
            <a:r>
              <a:rPr lang="en-US" dirty="0" smtClean="0">
                <a:solidFill>
                  <a:srgbClr val="FFFF00"/>
                </a:solidFill>
              </a:rPr>
              <a:t>Introduced into the US food chain in 1974</a:t>
            </a:r>
          </a:p>
          <a:p>
            <a:pPr lvl="1"/>
            <a:r>
              <a:rPr lang="en-US" dirty="0" smtClean="0">
                <a:solidFill>
                  <a:srgbClr val="FFFF00"/>
                </a:solidFill>
              </a:rPr>
              <a:t>Came out from under patent in 2000</a:t>
            </a:r>
          </a:p>
          <a:p>
            <a:pPr lvl="1"/>
            <a:endParaRPr lang="en-US" dirty="0" smtClean="0">
              <a:solidFill>
                <a:srgbClr val="FFFF00"/>
              </a:solidFill>
            </a:endParaRPr>
          </a:p>
          <a:p>
            <a:pPr lvl="1"/>
            <a:r>
              <a:rPr lang="en-US" dirty="0" smtClean="0">
                <a:solidFill>
                  <a:srgbClr val="FFFF00"/>
                </a:solidFill>
              </a:rPr>
              <a:t>Inhibits an enzyme in the </a:t>
            </a:r>
            <a:r>
              <a:rPr lang="en-US" i="1" dirty="0" smtClean="0">
                <a:solidFill>
                  <a:srgbClr val="FFFF00"/>
                </a:solidFill>
              </a:rPr>
              <a:t> </a:t>
            </a:r>
            <a:r>
              <a:rPr lang="en-US" i="1" dirty="0" err="1" smtClean="0">
                <a:solidFill>
                  <a:srgbClr val="FFFF00"/>
                </a:solidFill>
              </a:rPr>
              <a:t>shikimate</a:t>
            </a:r>
            <a:r>
              <a:rPr lang="en-US" dirty="0" smtClean="0">
                <a:solidFill>
                  <a:srgbClr val="FFFF00"/>
                </a:solidFill>
              </a:rPr>
              <a:t>                                              pathway involved in the synthesis of tyrosine, tryptophan                                                             and phenylalanine  (the three </a:t>
            </a:r>
            <a:r>
              <a:rPr lang="en-US" i="1" dirty="0" smtClean="0">
                <a:solidFill>
                  <a:srgbClr val="FFFF00"/>
                </a:solidFill>
              </a:rPr>
              <a:t>aromatic amino acids</a:t>
            </a:r>
            <a:r>
              <a:rPr lang="en-US" dirty="0" smtClean="0">
                <a:solidFill>
                  <a:srgbClr val="FFFF00"/>
                </a:solidFill>
              </a:rPr>
              <a:t>)</a:t>
            </a:r>
          </a:p>
          <a:p>
            <a:r>
              <a:rPr lang="en-US" dirty="0" smtClean="0">
                <a:solidFill>
                  <a:srgbClr val="FFFF00"/>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215950707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Autoimmune Disease: An Invisible Epidemic</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“Taken together, the number of people suffering from autoimmune diseases is 24–50 million Americans, 16% of the US population. To put it in perspective, autoimmune disease prevalence equals heart disease and cancer combined.” </a:t>
            </a:r>
          </a:p>
          <a:p>
            <a:endParaRPr lang="en-US" dirty="0"/>
          </a:p>
        </p:txBody>
      </p:sp>
      <p:sp>
        <p:nvSpPr>
          <p:cNvPr id="4" name="TextBox 3"/>
          <p:cNvSpPr txBox="1"/>
          <p:nvPr/>
        </p:nvSpPr>
        <p:spPr>
          <a:xfrm>
            <a:off x="999505" y="5655718"/>
            <a:ext cx="8047733" cy="923330"/>
          </a:xfrm>
          <a:prstGeom prst="rect">
            <a:avLst/>
          </a:prstGeom>
          <a:noFill/>
        </p:spPr>
        <p:txBody>
          <a:bodyPr wrap="square" rtlCol="0">
            <a:spAutoFit/>
          </a:bodyPr>
          <a:lstStyle/>
          <a:p>
            <a:r>
              <a:rPr lang="en-US" dirty="0" smtClean="0">
                <a:solidFill>
                  <a:srgbClr val="FF0000"/>
                </a:solidFill>
              </a:rPr>
              <a:t>*</a:t>
            </a:r>
            <a:r>
              <a:rPr lang="en-US" dirty="0" smtClean="0"/>
              <a:t>Feldman </a:t>
            </a:r>
            <a:r>
              <a:rPr lang="en-US" dirty="0"/>
              <a:t>B, Martin EM, Simms T. An Invisible Epidemic — When your body attacks itself — Autoimmune Disease; How Reframing the Data Unveils a Public Health Crisis Bigger than Cancer and Heart Disease Combined. </a:t>
            </a:r>
            <a:r>
              <a:rPr lang="en-US" dirty="0" err="1"/>
              <a:t>www.tincture.io</a:t>
            </a:r>
            <a:r>
              <a:rPr lang="en-US" dirty="0"/>
              <a:t>.</a:t>
            </a:r>
          </a:p>
        </p:txBody>
      </p:sp>
    </p:spTree>
    <p:extLst>
      <p:ext uri="{BB962C8B-B14F-4D97-AF65-F5344CB8AC3E}">
        <p14:creationId xmlns:p14="http://schemas.microsoft.com/office/powerpoint/2010/main" val="338786316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toimmune_diseases.jpg"/>
          <p:cNvPicPr>
            <a:picLocks noGrp="1" noChangeAspect="1"/>
          </p:cNvPicPr>
          <p:nvPr>
            <p:ph idx="1"/>
          </p:nvPr>
        </p:nvPicPr>
        <p:blipFill>
          <a:blip r:embed="rId3">
            <a:extLst>
              <a:ext uri="{28A0092B-C50C-407E-A947-70E740481C1C}">
                <a14:useLocalDpi xmlns:a14="http://schemas.microsoft.com/office/drawing/2010/main" val="0"/>
              </a:ext>
            </a:extLst>
          </a:blip>
          <a:srcRect l="-67736" r="-67736"/>
          <a:stretch>
            <a:fillRect/>
          </a:stretch>
        </p:blipFill>
        <p:spPr>
          <a:xfrm>
            <a:off x="-2932982" y="-93930"/>
            <a:ext cx="12469964" cy="6858000"/>
          </a:xfrm>
        </p:spPr>
      </p:pic>
      <p:sp>
        <p:nvSpPr>
          <p:cNvPr id="5" name="TextBox 4"/>
          <p:cNvSpPr txBox="1"/>
          <p:nvPr/>
        </p:nvSpPr>
        <p:spPr>
          <a:xfrm>
            <a:off x="6134974" y="3169734"/>
            <a:ext cx="3009026" cy="954107"/>
          </a:xfrm>
          <a:prstGeom prst="rect">
            <a:avLst/>
          </a:prstGeom>
          <a:noFill/>
        </p:spPr>
        <p:txBody>
          <a:bodyPr wrap="square" rtlCol="0">
            <a:spAutoFit/>
          </a:bodyPr>
          <a:lstStyle/>
          <a:p>
            <a:r>
              <a:rPr lang="en-US" sz="2800" dirty="0" smtClean="0">
                <a:solidFill>
                  <a:srgbClr val="FF0000"/>
                </a:solidFill>
              </a:rPr>
              <a:t>*</a:t>
            </a:r>
            <a:r>
              <a:rPr lang="en-US" sz="2800" dirty="0" smtClean="0"/>
              <a:t>Graphic provided by Gary </a:t>
            </a:r>
            <a:r>
              <a:rPr lang="en-US" sz="2800" dirty="0" err="1" smtClean="0"/>
              <a:t>Kohls</a:t>
            </a:r>
            <a:r>
              <a:rPr lang="en-US" sz="2800" dirty="0"/>
              <a:t>,</a:t>
            </a:r>
            <a:r>
              <a:rPr lang="en-US" sz="2800" dirty="0" smtClean="0"/>
              <a:t> MD</a:t>
            </a:r>
            <a:endParaRPr lang="en-US" sz="2800" dirty="0"/>
          </a:p>
        </p:txBody>
      </p:sp>
      <p:sp>
        <p:nvSpPr>
          <p:cNvPr id="6" name="TextBox 5"/>
          <p:cNvSpPr txBox="1"/>
          <p:nvPr/>
        </p:nvSpPr>
        <p:spPr>
          <a:xfrm flipH="1">
            <a:off x="5116031" y="572813"/>
            <a:ext cx="455033" cy="584776"/>
          </a:xfrm>
          <a:prstGeom prst="rect">
            <a:avLst/>
          </a:prstGeom>
          <a:noFill/>
        </p:spPr>
        <p:txBody>
          <a:bodyPr wrap="square" rtlCol="0">
            <a:spAutoFit/>
          </a:bodyPr>
          <a:lstStyle/>
          <a:p>
            <a:r>
              <a:rPr lang="en-US" sz="3200" dirty="0" smtClean="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175202758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toimmunediseasesympt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308" y="1083200"/>
            <a:ext cx="3839283" cy="2971271"/>
          </a:xfrm>
          <a:prstGeom prst="rect">
            <a:avLst/>
          </a:prstGeom>
        </p:spPr>
      </p:pic>
      <p:sp>
        <p:nvSpPr>
          <p:cNvPr id="2" name="Title 1"/>
          <p:cNvSpPr>
            <a:spLocks noGrp="1"/>
          </p:cNvSpPr>
          <p:nvPr>
            <p:ph type="title"/>
          </p:nvPr>
        </p:nvSpPr>
        <p:spPr>
          <a:xfrm>
            <a:off x="434011" y="-59800"/>
            <a:ext cx="8229600" cy="1143000"/>
          </a:xfrm>
        </p:spPr>
        <p:txBody>
          <a:bodyPr/>
          <a:lstStyle/>
          <a:p>
            <a:r>
              <a:rPr lang="en-US" b="1" dirty="0" smtClean="0"/>
              <a:t>Autoimmune Disease Statistics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7071" y="1600200"/>
            <a:ext cx="7907867" cy="4525963"/>
          </a:xfrm>
        </p:spPr>
        <p:txBody>
          <a:bodyPr>
            <a:normAutofit fontScale="92500" lnSpcReduction="20000"/>
          </a:bodyPr>
          <a:lstStyle/>
          <a:p>
            <a:r>
              <a:rPr lang="en-US" dirty="0"/>
              <a:t>Autoimmune </a:t>
            </a:r>
            <a:r>
              <a:rPr lang="en-US" dirty="0" smtClean="0"/>
              <a:t>Disease (AD)                                        is a major </a:t>
            </a:r>
            <a:r>
              <a:rPr lang="en-US" dirty="0"/>
              <a:t>health </a:t>
            </a:r>
            <a:r>
              <a:rPr lang="en-US" dirty="0" smtClean="0"/>
              <a:t>problem</a:t>
            </a:r>
            <a:endParaRPr lang="en-US" dirty="0"/>
          </a:p>
          <a:p>
            <a:r>
              <a:rPr lang="en-US" dirty="0"/>
              <a:t>A</a:t>
            </a:r>
            <a:r>
              <a:rPr lang="en-US" dirty="0" smtClean="0"/>
              <a:t>nnual direct  health care                                                        costs for </a:t>
            </a:r>
            <a:r>
              <a:rPr lang="en-US" dirty="0"/>
              <a:t>AD </a:t>
            </a:r>
            <a:r>
              <a:rPr lang="en-US" dirty="0" smtClean="0"/>
              <a:t>in US estimated                                                                to be ~$</a:t>
            </a:r>
            <a:r>
              <a:rPr lang="en-US" dirty="0"/>
              <a:t>100 </a:t>
            </a:r>
            <a:r>
              <a:rPr lang="en-US" dirty="0" smtClean="0"/>
              <a:t>billion </a:t>
            </a:r>
            <a:endParaRPr lang="en-US" dirty="0"/>
          </a:p>
          <a:p>
            <a:r>
              <a:rPr lang="en-US" dirty="0"/>
              <a:t>At least 23.5 million Americans  </a:t>
            </a:r>
            <a:r>
              <a:rPr lang="en-US" dirty="0" smtClean="0"/>
              <a:t>                   suffer from one </a:t>
            </a:r>
            <a:r>
              <a:rPr lang="en-US" dirty="0"/>
              <a:t>or more autoimmune </a:t>
            </a:r>
            <a:r>
              <a:rPr lang="en-US" dirty="0" smtClean="0"/>
              <a:t>diseases</a:t>
            </a:r>
            <a:endParaRPr lang="en-US" dirty="0"/>
          </a:p>
          <a:p>
            <a:r>
              <a:rPr lang="en-US" dirty="0"/>
              <a:t>Among the top-10 causes of death in females under 64 years old</a:t>
            </a:r>
          </a:p>
          <a:p>
            <a:r>
              <a:rPr lang="en-US" dirty="0"/>
              <a:t>Immunosuppressant treatments have devastating side effects</a:t>
            </a:r>
          </a:p>
        </p:txBody>
      </p:sp>
      <p:sp>
        <p:nvSpPr>
          <p:cNvPr id="4" name="TextBox 3"/>
          <p:cNvSpPr txBox="1"/>
          <p:nvPr/>
        </p:nvSpPr>
        <p:spPr>
          <a:xfrm>
            <a:off x="643467" y="6351601"/>
            <a:ext cx="8020144"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www.aarda.org</a:t>
            </a:r>
            <a:r>
              <a:rPr lang="en-US" sz="2000" dirty="0"/>
              <a:t>/autoimmune-information/autoimmune-statistics/</a:t>
            </a:r>
          </a:p>
        </p:txBody>
      </p:sp>
    </p:spTree>
    <p:extLst>
      <p:ext uri="{BB962C8B-B14F-4D97-AF65-F5344CB8AC3E}">
        <p14:creationId xmlns:p14="http://schemas.microsoft.com/office/powerpoint/2010/main" val="304476194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4607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S_and_AD.png"/>
          <p:cNvPicPr>
            <a:picLocks noGrp="1" noChangeAspect="1"/>
          </p:cNvPicPr>
          <p:nvPr>
            <p:ph idx="1"/>
          </p:nvPr>
        </p:nvPicPr>
        <p:blipFill>
          <a:blip r:embed="rId3">
            <a:extLst>
              <a:ext uri="{28A0092B-C50C-407E-A947-70E740481C1C}">
                <a14:useLocalDpi xmlns:a14="http://schemas.microsoft.com/office/drawing/2010/main" val="0"/>
              </a:ext>
            </a:extLst>
          </a:blip>
          <a:srcRect l="964" r="964"/>
          <a:stretch>
            <a:fillRect/>
          </a:stretch>
        </p:blipFill>
        <p:spPr>
          <a:xfrm>
            <a:off x="-309769" y="677366"/>
            <a:ext cx="9308546" cy="5119342"/>
          </a:xfrm>
        </p:spPr>
      </p:pic>
      <p:sp>
        <p:nvSpPr>
          <p:cNvPr id="5" name="Freeform 4"/>
          <p:cNvSpPr/>
          <p:nvPr/>
        </p:nvSpPr>
        <p:spPr>
          <a:xfrm>
            <a:off x="1548072" y="4244335"/>
            <a:ext cx="7458305" cy="1051402"/>
          </a:xfrm>
          <a:custGeom>
            <a:avLst/>
            <a:gdLst>
              <a:gd name="connsiteX0" fmla="*/ 1208874 w 7458305"/>
              <a:gd name="connsiteY0" fmla="*/ 123719 h 1051402"/>
              <a:gd name="connsiteX1" fmla="*/ 202124 w 7458305"/>
              <a:gd name="connsiteY1" fmla="*/ 170188 h 1051402"/>
              <a:gd name="connsiteX2" fmla="*/ 248589 w 7458305"/>
              <a:gd name="connsiteY2" fmla="*/ 1006624 h 1051402"/>
              <a:gd name="connsiteX3" fmla="*/ 2773209 w 7458305"/>
              <a:gd name="connsiteY3" fmla="*/ 944666 h 1051402"/>
              <a:gd name="connsiteX4" fmla="*/ 6908628 w 7458305"/>
              <a:gd name="connsiteY4" fmla="*/ 851728 h 1051402"/>
              <a:gd name="connsiteX5" fmla="*/ 7109978 w 7458305"/>
              <a:gd name="connsiteY5" fmla="*/ 46271 h 1051402"/>
              <a:gd name="connsiteX6" fmla="*/ 4089728 w 7458305"/>
              <a:gd name="connsiteY6" fmla="*/ 92740 h 1051402"/>
              <a:gd name="connsiteX7" fmla="*/ 1208874 w 7458305"/>
              <a:gd name="connsiteY7" fmla="*/ 123719 h 105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8305" h="1051402">
                <a:moveTo>
                  <a:pt x="1208874" y="123719"/>
                </a:moveTo>
                <a:cubicBezTo>
                  <a:pt x="785522" y="73378"/>
                  <a:pt x="362171" y="23037"/>
                  <a:pt x="202124" y="170188"/>
                </a:cubicBezTo>
                <a:cubicBezTo>
                  <a:pt x="42077" y="317339"/>
                  <a:pt x="-179925" y="877544"/>
                  <a:pt x="248589" y="1006624"/>
                </a:cubicBezTo>
                <a:cubicBezTo>
                  <a:pt x="677103" y="1135704"/>
                  <a:pt x="2773209" y="944666"/>
                  <a:pt x="2773209" y="944666"/>
                </a:cubicBezTo>
                <a:lnTo>
                  <a:pt x="6908628" y="851728"/>
                </a:lnTo>
                <a:cubicBezTo>
                  <a:pt x="7631423" y="701996"/>
                  <a:pt x="7579795" y="172769"/>
                  <a:pt x="7109978" y="46271"/>
                </a:cubicBezTo>
                <a:cubicBezTo>
                  <a:pt x="6640161" y="-80227"/>
                  <a:pt x="4089728" y="92740"/>
                  <a:pt x="4089728" y="92740"/>
                </a:cubicBezTo>
                <a:lnTo>
                  <a:pt x="1208874" y="123719"/>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31943" y="1196311"/>
            <a:ext cx="8686800" cy="460039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"Results: There were significantly more cases than expected of ALS associated with a prior diagnosis of asthma, celiac disease, younger-onset diabetes (younger than 30 years), multiple sclerosis, myasthenia gravis, myxedema, </a:t>
            </a:r>
            <a:r>
              <a:rPr lang="en-US" sz="3200" dirty="0" err="1"/>
              <a:t>polymyositis</a:t>
            </a:r>
            <a:r>
              <a:rPr lang="en-US" sz="3200" dirty="0"/>
              <a:t>, </a:t>
            </a:r>
            <a:r>
              <a:rPr lang="en-US" sz="3200" dirty="0" err="1"/>
              <a:t>Sjögren</a:t>
            </a:r>
            <a:r>
              <a:rPr lang="en-US" sz="3200" dirty="0"/>
              <a:t> syndrome, systemic lupus </a:t>
            </a:r>
            <a:r>
              <a:rPr lang="en-US" sz="3200" dirty="0" err="1"/>
              <a:t>erythematosus</a:t>
            </a:r>
            <a:r>
              <a:rPr lang="en-US" sz="3200" dirty="0"/>
              <a:t>, and ulcerative colitis</a:t>
            </a:r>
            <a:r>
              <a:rPr lang="en-US" sz="3200" dirty="0" smtClean="0"/>
              <a:t>.”</a:t>
            </a:r>
            <a:endParaRPr lang="en-US" sz="3200" dirty="0"/>
          </a:p>
        </p:txBody>
      </p:sp>
    </p:spTree>
    <p:extLst>
      <p:ext uri="{BB962C8B-B14F-4D97-AF65-F5344CB8AC3E}">
        <p14:creationId xmlns:p14="http://schemas.microsoft.com/office/powerpoint/2010/main" val="290779120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209298"/>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Why do we have an epidemic in </a:t>
            </a:r>
          </a:p>
          <a:p>
            <a:r>
              <a:rPr lang="en-US" sz="3200" dirty="0" smtClean="0"/>
              <a:t>autoimmune disease in America today?</a:t>
            </a:r>
            <a:endParaRPr lang="en-US" sz="3200" dirty="0"/>
          </a:p>
        </p:txBody>
      </p:sp>
    </p:spTree>
    <p:extLst>
      <p:ext uri="{BB962C8B-B14F-4D97-AF65-F5344CB8AC3E}">
        <p14:creationId xmlns:p14="http://schemas.microsoft.com/office/powerpoint/2010/main" val="64257052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Hypothesis</a:t>
            </a:r>
            <a:endParaRPr lang="en-US" b="1" dirty="0"/>
          </a:p>
        </p:txBody>
      </p:sp>
      <p:sp>
        <p:nvSpPr>
          <p:cNvPr id="3" name="Content Placeholder 2"/>
          <p:cNvSpPr>
            <a:spLocks noGrp="1"/>
          </p:cNvSpPr>
          <p:nvPr>
            <p:ph idx="1"/>
          </p:nvPr>
        </p:nvSpPr>
        <p:spPr>
          <a:xfrm>
            <a:off x="152400" y="1591733"/>
            <a:ext cx="8686800" cy="4525963"/>
          </a:xfrm>
        </p:spPr>
        <p:txBody>
          <a:bodyPr>
            <a:normAutofit fontScale="85000" lnSpcReduction="20000"/>
          </a:bodyPr>
          <a:lstStyle/>
          <a:p>
            <a:r>
              <a:rPr lang="en-US" dirty="0"/>
              <a:t>G</a:t>
            </a:r>
            <a:r>
              <a:rPr lang="en-US" dirty="0" smtClean="0"/>
              <a:t>lyphosate exposure sets up a </a:t>
            </a:r>
            <a:r>
              <a:rPr lang="en-US" i="1" dirty="0" smtClean="0">
                <a:solidFill>
                  <a:srgbClr val="FF0000"/>
                </a:solidFill>
              </a:rPr>
              <a:t>weakened immune system</a:t>
            </a:r>
            <a:r>
              <a:rPr lang="en-US" dirty="0" smtClean="0"/>
              <a:t>, a leaky gut barrier and a leaky brain barrier</a:t>
            </a:r>
          </a:p>
          <a:p>
            <a:r>
              <a:rPr lang="en-US" dirty="0" smtClean="0"/>
              <a:t>Glyphosate contamination in </a:t>
            </a:r>
            <a:r>
              <a:rPr lang="en-US" i="1" dirty="0" smtClean="0">
                <a:solidFill>
                  <a:srgbClr val="FF0000"/>
                </a:solidFill>
              </a:rPr>
              <a:t>proteins</a:t>
            </a:r>
            <a:r>
              <a:rPr lang="en-US" dirty="0" smtClean="0">
                <a:solidFill>
                  <a:srgbClr val="FF0000"/>
                </a:solidFill>
              </a:rPr>
              <a:t> </a:t>
            </a:r>
            <a:r>
              <a:rPr lang="en-US" dirty="0" smtClean="0"/>
              <a:t>makes them hard to break down</a:t>
            </a:r>
          </a:p>
          <a:p>
            <a:pPr lvl="1"/>
            <a:r>
              <a:rPr lang="en-US" dirty="0" smtClean="0"/>
              <a:t>Proteolysis enzymes are also defective</a:t>
            </a:r>
          </a:p>
          <a:p>
            <a:r>
              <a:rPr lang="en-US" dirty="0" smtClean="0"/>
              <a:t>Person develops </a:t>
            </a:r>
            <a:r>
              <a:rPr lang="en-US" i="1" dirty="0" smtClean="0">
                <a:solidFill>
                  <a:srgbClr val="FF0000"/>
                </a:solidFill>
              </a:rPr>
              <a:t>overactive antibody response </a:t>
            </a:r>
            <a:r>
              <a:rPr lang="en-US" dirty="0" smtClean="0"/>
              <a:t>to foreign protein contaminated </a:t>
            </a:r>
            <a:r>
              <a:rPr lang="pl-PL" dirty="0" err="1" smtClean="0"/>
              <a:t>wi</a:t>
            </a:r>
            <a:r>
              <a:rPr lang="en-US" dirty="0" err="1" smtClean="0"/>
              <a:t>th</a:t>
            </a:r>
            <a:r>
              <a:rPr lang="en-US" dirty="0" smtClean="0"/>
              <a:t> glyphosate and, through molecular mimicry, this leads to autoimmune disease</a:t>
            </a:r>
          </a:p>
          <a:p>
            <a:r>
              <a:rPr lang="en-US" dirty="0" smtClean="0"/>
              <a:t>This easily explains gluten intolerance and other </a:t>
            </a:r>
            <a:r>
              <a:rPr lang="en-US" i="1" dirty="0" smtClean="0">
                <a:solidFill>
                  <a:srgbClr val="FF0000"/>
                </a:solidFill>
              </a:rPr>
              <a:t>food allergies</a:t>
            </a:r>
          </a:p>
          <a:p>
            <a:r>
              <a:rPr lang="en-US" dirty="0" smtClean="0"/>
              <a:t>And it eventually leads to more serious problems like </a:t>
            </a:r>
            <a:r>
              <a:rPr lang="en-US" i="1" dirty="0" smtClean="0">
                <a:solidFill>
                  <a:srgbClr val="FF0000"/>
                </a:solidFill>
              </a:rPr>
              <a:t>ALS</a:t>
            </a:r>
          </a:p>
          <a:p>
            <a:pPr marL="0" indent="0">
              <a:buNone/>
            </a:pPr>
            <a:endParaRPr lang="en-US" dirty="0"/>
          </a:p>
        </p:txBody>
      </p:sp>
    </p:spTree>
    <p:extLst>
      <p:ext uri="{BB962C8B-B14F-4D97-AF65-F5344CB8AC3E}">
        <p14:creationId xmlns:p14="http://schemas.microsoft.com/office/powerpoint/2010/main" val="89534316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Tree>
    <p:extLst>
      <p:ext uri="{BB962C8B-B14F-4D97-AF65-F5344CB8AC3E}">
        <p14:creationId xmlns:p14="http://schemas.microsoft.com/office/powerpoint/2010/main" val="83617574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phosate_A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8534200" cy="6858000"/>
          </a:xfrm>
          <a:prstGeom prst="rect">
            <a:avLst/>
          </a:prstGeom>
        </p:spPr>
      </p:pic>
      <p:sp>
        <p:nvSpPr>
          <p:cNvPr id="7" name="Freeform 6"/>
          <p:cNvSpPr/>
          <p:nvPr/>
        </p:nvSpPr>
        <p:spPr>
          <a:xfrm>
            <a:off x="193096" y="4068457"/>
            <a:ext cx="5604457" cy="1069868"/>
          </a:xfrm>
          <a:custGeom>
            <a:avLst/>
            <a:gdLst>
              <a:gd name="connsiteX0" fmla="*/ 4353504 w 5604457"/>
              <a:gd name="connsiteY0" fmla="*/ 37876 h 1069868"/>
              <a:gd name="connsiteX1" fmla="*/ 4361971 w 5604457"/>
              <a:gd name="connsiteY1" fmla="*/ 215676 h 1069868"/>
              <a:gd name="connsiteX2" fmla="*/ 3049637 w 5604457"/>
              <a:gd name="connsiteY2" fmla="*/ 224143 h 1069868"/>
              <a:gd name="connsiteX3" fmla="*/ 1559504 w 5604457"/>
              <a:gd name="connsiteY3" fmla="*/ 249543 h 1069868"/>
              <a:gd name="connsiteX4" fmla="*/ 712837 w 5604457"/>
              <a:gd name="connsiteY4" fmla="*/ 249543 h 1069868"/>
              <a:gd name="connsiteX5" fmla="*/ 154037 w 5604457"/>
              <a:gd name="connsiteY5" fmla="*/ 224143 h 1069868"/>
              <a:gd name="connsiteX6" fmla="*/ 128637 w 5604457"/>
              <a:gd name="connsiteY6" fmla="*/ 1011543 h 1069868"/>
              <a:gd name="connsiteX7" fmla="*/ 1669571 w 5604457"/>
              <a:gd name="connsiteY7" fmla="*/ 1011543 h 1069868"/>
              <a:gd name="connsiteX8" fmla="*/ 3049637 w 5604457"/>
              <a:gd name="connsiteY8" fmla="*/ 1028476 h 1069868"/>
              <a:gd name="connsiteX9" fmla="*/ 3769304 w 5604457"/>
              <a:gd name="connsiteY9" fmla="*/ 1020010 h 1069868"/>
              <a:gd name="connsiteX10" fmla="*/ 3947104 w 5604457"/>
              <a:gd name="connsiteY10" fmla="*/ 1011543 h 1069868"/>
              <a:gd name="connsiteX11" fmla="*/ 3921704 w 5604457"/>
              <a:gd name="connsiteY11" fmla="*/ 816810 h 1069868"/>
              <a:gd name="connsiteX12" fmla="*/ 5335637 w 5604457"/>
              <a:gd name="connsiteY12" fmla="*/ 833743 h 1069868"/>
              <a:gd name="connsiteX13" fmla="*/ 5513437 w 5604457"/>
              <a:gd name="connsiteY13" fmla="*/ 588210 h 1069868"/>
              <a:gd name="connsiteX14" fmla="*/ 5513437 w 5604457"/>
              <a:gd name="connsiteY14" fmla="*/ 54810 h 1069868"/>
              <a:gd name="connsiteX15" fmla="*/ 4353504 w 5604457"/>
              <a:gd name="connsiteY15" fmla="*/ 37876 h 106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457" h="1069868">
                <a:moveTo>
                  <a:pt x="4353504" y="37876"/>
                </a:moveTo>
                <a:cubicBezTo>
                  <a:pt x="4161593" y="64687"/>
                  <a:pt x="4579282" y="184632"/>
                  <a:pt x="4361971" y="215676"/>
                </a:cubicBezTo>
                <a:cubicBezTo>
                  <a:pt x="4144660" y="246720"/>
                  <a:pt x="3049637" y="224143"/>
                  <a:pt x="3049637" y="224143"/>
                </a:cubicBezTo>
                <a:lnTo>
                  <a:pt x="1559504" y="249543"/>
                </a:lnTo>
                <a:cubicBezTo>
                  <a:pt x="1170037" y="253776"/>
                  <a:pt x="947081" y="253776"/>
                  <a:pt x="712837" y="249543"/>
                </a:cubicBezTo>
                <a:cubicBezTo>
                  <a:pt x="478593" y="245310"/>
                  <a:pt x="251404" y="97143"/>
                  <a:pt x="154037" y="224143"/>
                </a:cubicBezTo>
                <a:cubicBezTo>
                  <a:pt x="56670" y="351143"/>
                  <a:pt x="-123952" y="880310"/>
                  <a:pt x="128637" y="1011543"/>
                </a:cubicBezTo>
                <a:cubicBezTo>
                  <a:pt x="381226" y="1142776"/>
                  <a:pt x="1669571" y="1011543"/>
                  <a:pt x="1669571" y="1011543"/>
                </a:cubicBezTo>
                <a:lnTo>
                  <a:pt x="3049637" y="1028476"/>
                </a:lnTo>
                <a:lnTo>
                  <a:pt x="3769304" y="1020010"/>
                </a:lnTo>
                <a:cubicBezTo>
                  <a:pt x="3918882" y="1017188"/>
                  <a:pt x="3921704" y="1045410"/>
                  <a:pt x="3947104" y="1011543"/>
                </a:cubicBezTo>
                <a:cubicBezTo>
                  <a:pt x="3972504" y="977676"/>
                  <a:pt x="3690282" y="846443"/>
                  <a:pt x="3921704" y="816810"/>
                </a:cubicBezTo>
                <a:cubicBezTo>
                  <a:pt x="4153126" y="787177"/>
                  <a:pt x="5070348" y="871843"/>
                  <a:pt x="5335637" y="833743"/>
                </a:cubicBezTo>
                <a:cubicBezTo>
                  <a:pt x="5600926" y="795643"/>
                  <a:pt x="5483804" y="718032"/>
                  <a:pt x="5513437" y="588210"/>
                </a:cubicBezTo>
                <a:cubicBezTo>
                  <a:pt x="5543070" y="458388"/>
                  <a:pt x="5702526" y="149354"/>
                  <a:pt x="5513437" y="54810"/>
                </a:cubicBezTo>
                <a:cubicBezTo>
                  <a:pt x="5324348" y="-39734"/>
                  <a:pt x="4545415" y="11065"/>
                  <a:pt x="4353504" y="3787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09600" y="1693333"/>
            <a:ext cx="8077200" cy="369146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"In this paper, we propose that glyphosate, the active ingredient in Roundup®, plays a role in ALS, mainly through </a:t>
            </a:r>
            <a:r>
              <a:rPr lang="en-US" sz="3200" i="1" dirty="0">
                <a:solidFill>
                  <a:srgbClr val="FF0000"/>
                </a:solidFill>
              </a:rPr>
              <a:t>mistakenly substituting for glycine during protein synthesis</a:t>
            </a:r>
            <a:r>
              <a:rPr lang="en-US" sz="3200" dirty="0"/>
              <a:t>, disruption of mineral homeostasis as well as setting up a state of </a:t>
            </a:r>
            <a:r>
              <a:rPr lang="en-US" sz="3200" dirty="0" err="1"/>
              <a:t>dysbiosis</a:t>
            </a:r>
            <a:r>
              <a:rPr lang="en-US" sz="3200" dirty="0"/>
              <a:t>. Mouse models of ALS reveal a pre-symptomatic profile of gut </a:t>
            </a:r>
            <a:r>
              <a:rPr lang="en-US" sz="3200" dirty="0" err="1"/>
              <a:t>dysbiosis</a:t>
            </a:r>
            <a:r>
              <a:rPr lang="en-US" sz="3200" dirty="0"/>
              <a:t>." </a:t>
            </a:r>
          </a:p>
        </p:txBody>
      </p:sp>
    </p:spTree>
    <p:extLst>
      <p:ext uri="{BB962C8B-B14F-4D97-AF65-F5344CB8AC3E}">
        <p14:creationId xmlns:p14="http://schemas.microsoft.com/office/powerpoint/2010/main" val="2822182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g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007" y="1082680"/>
            <a:ext cx="2650066" cy="1764187"/>
          </a:xfrm>
          <a:prstGeom prst="rect">
            <a:avLst/>
          </a:prstGeom>
        </p:spPr>
      </p:pic>
      <p:pic>
        <p:nvPicPr>
          <p:cNvPr id="9" name="Picture 8" descr="brea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073" y="1235099"/>
            <a:ext cx="3461665" cy="2166332"/>
          </a:xfrm>
          <a:prstGeom prst="rect">
            <a:avLst/>
          </a:prstGeom>
        </p:spPr>
      </p:pic>
      <p:sp>
        <p:nvSpPr>
          <p:cNvPr id="2" name="Title 1"/>
          <p:cNvSpPr>
            <a:spLocks noGrp="1"/>
          </p:cNvSpPr>
          <p:nvPr>
            <p:ph type="title"/>
          </p:nvPr>
        </p:nvSpPr>
        <p:spPr/>
        <p:txBody>
          <a:bodyPr/>
          <a:lstStyle/>
          <a:p>
            <a:r>
              <a:rPr lang="en-US" b="1" dirty="0" smtClean="0"/>
              <a:t>Food Allergies</a:t>
            </a:r>
            <a:endParaRPr lang="en-US" b="1" dirty="0"/>
          </a:p>
        </p:txBody>
      </p:sp>
      <p:pic>
        <p:nvPicPr>
          <p:cNvPr id="4" name="Picture 3" descr="peanu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9" y="576241"/>
            <a:ext cx="2097571" cy="1388533"/>
          </a:xfrm>
          <a:prstGeom prst="rect">
            <a:avLst/>
          </a:prstGeom>
        </p:spPr>
      </p:pic>
      <p:pic>
        <p:nvPicPr>
          <p:cNvPr id="5" name="Picture 4" descr="protein_b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0910"/>
            <a:ext cx="3031066" cy="1190521"/>
          </a:xfrm>
          <a:prstGeom prst="rect">
            <a:avLst/>
          </a:prstGeom>
        </p:spPr>
      </p:pic>
      <p:pic>
        <p:nvPicPr>
          <p:cNvPr id="6" name="Picture 5" descr="mil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534" y="3860800"/>
            <a:ext cx="2188966" cy="2997200"/>
          </a:xfrm>
          <a:prstGeom prst="rect">
            <a:avLst/>
          </a:prstGeom>
        </p:spPr>
      </p:pic>
      <p:pic>
        <p:nvPicPr>
          <p:cNvPr id="8" name="Picture 7" descr="headach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82" y="4085614"/>
            <a:ext cx="3763324" cy="2494546"/>
          </a:xfrm>
          <a:prstGeom prst="rect">
            <a:avLst/>
          </a:prstGeom>
        </p:spPr>
      </p:pic>
      <p:pic>
        <p:nvPicPr>
          <p:cNvPr id="10" name="Picture 9" descr="cor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419" y="3498294"/>
            <a:ext cx="2507115" cy="3064933"/>
          </a:xfrm>
          <a:prstGeom prst="rect">
            <a:avLst/>
          </a:prstGeom>
        </p:spPr>
      </p:pic>
    </p:spTree>
    <p:extLst>
      <p:ext uri="{BB962C8B-B14F-4D97-AF65-F5344CB8AC3E}">
        <p14:creationId xmlns:p14="http://schemas.microsoft.com/office/powerpoint/2010/main" val="16742024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132420</TotalTime>
  <Words>8039</Words>
  <Application>Microsoft Macintosh PowerPoint</Application>
  <PresentationFormat>On-screen Show (4:3)</PresentationFormat>
  <Paragraphs>734</Paragraphs>
  <Slides>119</Slides>
  <Notes>57</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Glyphosate: How a simple molecule can cause so much destruction: Part I </vt:lpstr>
      <vt:lpstr>Download these slides</vt:lpstr>
      <vt:lpstr>PowerPoint Presentation</vt:lpstr>
      <vt:lpstr>PowerPoint Presentation</vt:lpstr>
      <vt:lpstr>Outline: Part I</vt:lpstr>
      <vt:lpstr>PowerPoint Presentation</vt:lpstr>
      <vt:lpstr>Roundup and GMO Crops</vt:lpstr>
      <vt:lpstr>Roundup as a Desiccant/Ripener  just before Harvest</vt:lpstr>
      <vt:lpstr>Glyphosate!!</vt:lpstr>
      <vt:lpstr>Glyphosate vs. Other Pesticides: Usage in the United States*</vt:lpstr>
      <vt:lpstr>Environmental Working Group Results</vt:lpstr>
      <vt:lpstr>Some Foods Containing Glyphosate</vt:lpstr>
      <vt:lpstr>Shikimate Pathway Disruption</vt:lpstr>
      <vt:lpstr> Paper Showing Strong Correlations between Glyphosate Usage  and Chronic Disease</vt:lpstr>
      <vt:lpstr>PowerPoint Presentation</vt:lpstr>
      <vt:lpstr>PowerPoint Presentation</vt:lpstr>
      <vt:lpstr>Quote from the Conclusion*</vt:lpstr>
      <vt:lpstr>PowerPoint Presentation</vt:lpstr>
      <vt:lpstr>America’s Children are in Trouble!</vt:lpstr>
      <vt:lpstr>PowerPoint Presentation</vt:lpstr>
      <vt:lpstr>Decreasing IQ scores after 1975*</vt:lpstr>
      <vt:lpstr>Decreasing IQ scores after 1975*</vt:lpstr>
      <vt:lpstr>1 in 4 American Adults suffer from a serious disability (according to the CDC)*</vt:lpstr>
      <vt:lpstr>PowerPoint Presentation</vt:lpstr>
      <vt:lpstr>Glyphosate in Human Urine:             U.S. Southern California*</vt:lpstr>
      <vt:lpstr>Glyphosate reduces sperm motility and sperm count*</vt:lpstr>
      <vt:lpstr>Glyphosate Damages Second Generation*</vt:lpstr>
      <vt:lpstr>PowerPoint Presentation</vt:lpstr>
      <vt:lpstr>PowerPoint Presentation</vt:lpstr>
      <vt:lpstr>Dewayne “Lee” Johnson vs Monsanto: Glyphosate &amp; Non-Hodgkin’s Lymphoma*</vt:lpstr>
      <vt:lpstr>Details of the Lawsuit*</vt:lpstr>
      <vt:lpstr>PowerPoint Presentation</vt:lpstr>
      <vt:lpstr>PowerPoint Presentation</vt:lpstr>
      <vt:lpstr>Del Bigtree of Highwire</vt:lpstr>
      <vt:lpstr>“Rampant Corporate Malfeasance”*</vt:lpstr>
      <vt:lpstr>“Rampant Corporate Malfeasance”*</vt:lpstr>
      <vt:lpstr>PowerPoint Presentation</vt:lpstr>
      <vt:lpstr>Bayer Stock Prices</vt:lpstr>
      <vt:lpstr>PowerPoint Presentation</vt:lpstr>
      <vt:lpstr>Verdict Upheld in Higher Court: October 22, 2018</vt:lpstr>
      <vt:lpstr>PowerPoint Presentation</vt:lpstr>
      <vt:lpstr>Celiac Disease, Non-Hodgkin's Lymphoma and Glyphosate*</vt:lpstr>
      <vt:lpstr>Proline-enriched Gluten Peptides</vt:lpstr>
      <vt:lpstr>Association Between Celiac Disease and the Risk of Autistic Spectrum Disorders</vt:lpstr>
      <vt:lpstr>PowerPoint Presentation</vt:lpstr>
      <vt:lpstr>Leaky Gut and  Autoimmune Disease*</vt:lpstr>
      <vt:lpstr>PowerPoint Presentation</vt:lpstr>
      <vt:lpstr>PowerPoint Presentation</vt:lpstr>
      <vt:lpstr>PowerPoint Presentation</vt:lpstr>
      <vt:lpstr>The Basics of Protein Synthesis</vt:lpstr>
      <vt:lpstr>What If Glyphosate Could Insert Itself Into Proteins during Synthesis???</vt:lpstr>
      <vt:lpstr>Extra Piece Sticks Out at Active Site</vt:lpstr>
      <vt:lpstr>Extra Piece Sticks Out at Active Site</vt:lpstr>
      <vt:lpstr>Inhibition of EPSPS by glyphosate: Resistant E coli mutant*</vt:lpstr>
      <vt:lpstr>Only Glyphosate Works!*</vt:lpstr>
      <vt:lpstr>Quote from Monsanto Study (1989)*</vt:lpstr>
      <vt:lpstr>Some Predicted Consequences*</vt:lpstr>
      <vt:lpstr>An Analogy: ALS in Guam</vt:lpstr>
      <vt:lpstr>Another Analogy: MS &amp; Sugar Beets* </vt:lpstr>
      <vt:lpstr>PowerPoint Presentation</vt:lpstr>
      <vt:lpstr>I want to teach you how to fish!</vt:lpstr>
      <vt:lpstr>How to Fish</vt:lpstr>
      <vt:lpstr>Glyphosate Disrupts  Cytochrome P450 (CYP) Enzymes*</vt:lpstr>
      <vt:lpstr>Glyphosate Disrupts  Cytochrome P450 (CYP) Enzymes*</vt:lpstr>
      <vt:lpstr>PowerPoint Presentation</vt:lpstr>
      <vt:lpstr>GxxGxxK Motif in Sulfotransferases*</vt:lpstr>
      <vt:lpstr>Cationic antimicrobial peptides: naturally occurring antibiotics that are actively being explored as a new class of anti-infective agents*  </vt:lpstr>
      <vt:lpstr>Glycines in Aquaporin 4*</vt:lpstr>
      <vt:lpstr>Glycines in Aquaporin 4*</vt:lpstr>
      <vt:lpstr>Lactose Intolerance*</vt:lpstr>
      <vt:lpstr>PowerPoint Presentation</vt:lpstr>
      <vt:lpstr>PowerPoint Presentation</vt:lpstr>
      <vt:lpstr>The Cost of Alzheimer’s Disease*</vt:lpstr>
      <vt:lpstr>The Big Picture*</vt:lpstr>
      <vt:lpstr>Aluminum [Al] and Alzheimer’s*</vt:lpstr>
      <vt:lpstr>α-helices and β-sheets</vt:lpstr>
      <vt:lpstr>Protein Misfolding*</vt:lpstr>
      <vt:lpstr>GxxxGxxxG: Glycine Zippers*</vt:lpstr>
      <vt:lpstr>Glycine Zipper Motif*</vt:lpstr>
      <vt:lpstr>GxxxG Motif forms a   Transmembrane Channel *</vt:lpstr>
      <vt:lpstr>A glycine zipper motif mediates the formation of toxic β-amyloid oligomers in vitro &amp; in vivo*  </vt:lpstr>
      <vt:lpstr>A glycine zipper motif mediates the formation of toxic β-amyloid oligomers in vitro &amp; in vivo*  </vt:lpstr>
      <vt:lpstr>Age-related Macular Degeneration*</vt:lpstr>
      <vt:lpstr>Dementia of the Eye*</vt:lpstr>
      <vt:lpstr>Experiment Exposing Rabbit Retina  to Glyphosate*</vt:lpstr>
      <vt:lpstr>Results on Protein Secondary Structure changes in Rabbit Retina Exposed to Glyphosate*</vt:lpstr>
      <vt:lpstr>Results on Protein Secondary Structure changes in Rabbit Retina Exposed to Glyphosate*</vt:lpstr>
      <vt:lpstr>Recapitulation</vt:lpstr>
      <vt:lpstr>PowerPoint Presentation</vt:lpstr>
      <vt:lpstr>Autoimmune Disease: An Invisible Epidemic*</vt:lpstr>
      <vt:lpstr>PowerPoint Presentation</vt:lpstr>
      <vt:lpstr>Autoimmune Disease Statistics*</vt:lpstr>
      <vt:lpstr>PowerPoint Presentation</vt:lpstr>
      <vt:lpstr>PowerPoint Presentation</vt:lpstr>
      <vt:lpstr>PowerPoint Presentation</vt:lpstr>
      <vt:lpstr>Hypothesis</vt:lpstr>
      <vt:lpstr>PowerPoint Presentation</vt:lpstr>
      <vt:lpstr>PowerPoint Presentation</vt:lpstr>
      <vt:lpstr>Food Allergies</vt:lpstr>
      <vt:lpstr>Food Allergies</vt:lpstr>
      <vt:lpstr>Food Allergies</vt:lpstr>
      <vt:lpstr>Drugs and Autoimmune Disease*</vt:lpstr>
      <vt:lpstr>PowerPoint Presentation</vt:lpstr>
      <vt:lpstr>Collagen and Gelatin</vt:lpstr>
      <vt:lpstr>PowerPoint Presentation</vt:lpstr>
      <vt:lpstr>Products Containing Collagen/Gelatin !!</vt:lpstr>
      <vt:lpstr>Chronic Pain*</vt:lpstr>
      <vt:lpstr>Chronic Pain*</vt:lpstr>
      <vt:lpstr>US Department of Health and Human Services Data on Pain-Killer Drug Abuse*</vt:lpstr>
      <vt:lpstr>US Department of Health and Human Services Data on Pain-Killer Drug Abuse*</vt:lpstr>
      <vt:lpstr>Enkephalins!  Endogenous Opioid Ligands</vt:lpstr>
      <vt:lpstr>Enkephalins!  Endogenous Opioid Ligands</vt:lpstr>
      <vt:lpstr>“Expecting mothers' opioid use may stunt kids' learning”*,**</vt:lpstr>
      <vt:lpstr>Collagen Damage  Thyroid Disease*</vt:lpstr>
      <vt:lpstr>Alpha-Gal Antibodies: Allergy to Meat!*</vt:lpstr>
      <vt:lpstr>Dipeptidyl Peptidase Alignments*</vt:lpstr>
      <vt:lpstr>Dipeptidyl Peptidase Alignments*</vt:lpstr>
      <vt:lpstr>Ehlers Danlos Syndrome</vt:lpstr>
      <vt:lpstr>What’s Coming in Part II</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310</cp:revision>
  <cp:lastPrinted>2018-11-17T13:12:35Z</cp:lastPrinted>
  <dcterms:created xsi:type="dcterms:W3CDTF">2018-06-14T20:18:50Z</dcterms:created>
  <dcterms:modified xsi:type="dcterms:W3CDTF">2018-11-19T23:13:45Z</dcterms:modified>
</cp:coreProperties>
</file>