
<file path=[Content_Types].xml><?xml version="1.0" encoding="utf-8"?>
<Types xmlns="http://schemas.openxmlformats.org/package/2006/content-types">
  <Default Extension="xml" ContentType="application/xml"/>
  <Default Extension="pdf" ContentType="application/pdf"/>
  <Default Extension="jpg" ContentType="image/jpeg"/>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9"/>
  </p:notesMasterIdLst>
  <p:handoutMasterIdLst>
    <p:handoutMasterId r:id="rId130"/>
  </p:handoutMasterIdLst>
  <p:sldIdLst>
    <p:sldId id="429" r:id="rId2"/>
    <p:sldId id="564" r:id="rId3"/>
    <p:sldId id="540" r:id="rId4"/>
    <p:sldId id="269" r:id="rId5"/>
    <p:sldId id="480" r:id="rId6"/>
    <p:sldId id="565" r:id="rId7"/>
    <p:sldId id="566" r:id="rId8"/>
    <p:sldId id="567" r:id="rId9"/>
    <p:sldId id="568" r:id="rId10"/>
    <p:sldId id="569" r:id="rId11"/>
    <p:sldId id="570" r:id="rId12"/>
    <p:sldId id="571" r:id="rId13"/>
    <p:sldId id="572" r:id="rId14"/>
    <p:sldId id="573" r:id="rId15"/>
    <p:sldId id="574" r:id="rId16"/>
    <p:sldId id="575" r:id="rId17"/>
    <p:sldId id="576" r:id="rId18"/>
    <p:sldId id="577" r:id="rId19"/>
    <p:sldId id="578" r:id="rId20"/>
    <p:sldId id="579" r:id="rId21"/>
    <p:sldId id="580" r:id="rId22"/>
    <p:sldId id="581" r:id="rId23"/>
    <p:sldId id="607" r:id="rId24"/>
    <p:sldId id="610" r:id="rId25"/>
    <p:sldId id="584" r:id="rId26"/>
    <p:sldId id="585" r:id="rId27"/>
    <p:sldId id="586" r:id="rId28"/>
    <p:sldId id="587" r:id="rId29"/>
    <p:sldId id="588" r:id="rId30"/>
    <p:sldId id="589" r:id="rId31"/>
    <p:sldId id="590" r:id="rId32"/>
    <p:sldId id="591" r:id="rId33"/>
    <p:sldId id="592" r:id="rId34"/>
    <p:sldId id="593" r:id="rId35"/>
    <p:sldId id="594" r:id="rId36"/>
    <p:sldId id="595" r:id="rId37"/>
    <p:sldId id="596" r:id="rId38"/>
    <p:sldId id="597" r:id="rId39"/>
    <p:sldId id="598" r:id="rId40"/>
    <p:sldId id="599" r:id="rId41"/>
    <p:sldId id="600" r:id="rId42"/>
    <p:sldId id="601" r:id="rId43"/>
    <p:sldId id="602" r:id="rId44"/>
    <p:sldId id="603" r:id="rId45"/>
    <p:sldId id="608" r:id="rId46"/>
    <p:sldId id="609" r:id="rId47"/>
    <p:sldId id="606" r:id="rId48"/>
    <p:sldId id="443" r:id="rId49"/>
    <p:sldId id="266" r:id="rId50"/>
    <p:sldId id="267" r:id="rId51"/>
    <p:sldId id="276" r:id="rId52"/>
    <p:sldId id="277" r:id="rId53"/>
    <p:sldId id="278" r:id="rId54"/>
    <p:sldId id="541" r:id="rId55"/>
    <p:sldId id="542" r:id="rId56"/>
    <p:sldId id="543" r:id="rId57"/>
    <p:sldId id="544" r:id="rId58"/>
    <p:sldId id="270" r:id="rId59"/>
    <p:sldId id="545" r:id="rId60"/>
    <p:sldId id="264" r:id="rId61"/>
    <p:sldId id="549" r:id="rId62"/>
    <p:sldId id="537" r:id="rId63"/>
    <p:sldId id="368" r:id="rId64"/>
    <p:sldId id="559" r:id="rId65"/>
    <p:sldId id="560" r:id="rId66"/>
    <p:sldId id="552" r:id="rId67"/>
    <p:sldId id="279" r:id="rId68"/>
    <p:sldId id="553" r:id="rId69"/>
    <p:sldId id="554" r:id="rId70"/>
    <p:sldId id="555" r:id="rId71"/>
    <p:sldId id="546" r:id="rId72"/>
    <p:sldId id="482" r:id="rId73"/>
    <p:sldId id="481" r:id="rId74"/>
    <p:sldId id="483" r:id="rId75"/>
    <p:sldId id="484" r:id="rId76"/>
    <p:sldId id="485" r:id="rId77"/>
    <p:sldId id="531" r:id="rId78"/>
    <p:sldId id="291" r:id="rId79"/>
    <p:sldId id="441" r:id="rId80"/>
    <p:sldId id="440" r:id="rId81"/>
    <p:sldId id="561" r:id="rId82"/>
    <p:sldId id="491" r:id="rId83"/>
    <p:sldId id="547" r:id="rId84"/>
    <p:sldId id="320" r:id="rId85"/>
    <p:sldId id="416" r:id="rId86"/>
    <p:sldId id="327" r:id="rId87"/>
    <p:sldId id="314" r:id="rId88"/>
    <p:sldId id="306" r:id="rId89"/>
    <p:sldId id="308" r:id="rId90"/>
    <p:sldId id="315" r:id="rId91"/>
    <p:sldId id="323" r:id="rId92"/>
    <p:sldId id="324" r:id="rId93"/>
    <p:sldId id="325" r:id="rId94"/>
    <p:sldId id="322" r:id="rId95"/>
    <p:sldId id="326" r:id="rId96"/>
    <p:sldId id="271" r:id="rId97"/>
    <p:sldId id="285" r:id="rId98"/>
    <p:sldId id="415" r:id="rId99"/>
    <p:sldId id="402" r:id="rId100"/>
    <p:sldId id="329" r:id="rId101"/>
    <p:sldId id="286" r:id="rId102"/>
    <p:sldId id="422" r:id="rId103"/>
    <p:sldId id="424" r:id="rId104"/>
    <p:sldId id="305" r:id="rId105"/>
    <p:sldId id="451" r:id="rId106"/>
    <p:sldId id="316" r:id="rId107"/>
    <p:sldId id="421" r:id="rId108"/>
    <p:sldId id="300" r:id="rId109"/>
    <p:sldId id="301" r:id="rId110"/>
    <p:sldId id="258" r:id="rId111"/>
    <p:sldId id="562" r:id="rId112"/>
    <p:sldId id="257" r:id="rId113"/>
    <p:sldId id="296" r:id="rId114"/>
    <p:sldId id="330" r:id="rId115"/>
    <p:sldId id="464" r:id="rId116"/>
    <p:sldId id="465" r:id="rId117"/>
    <p:sldId id="466" r:id="rId118"/>
    <p:sldId id="467" r:id="rId119"/>
    <p:sldId id="611" r:id="rId120"/>
    <p:sldId id="452" r:id="rId121"/>
    <p:sldId id="453" r:id="rId122"/>
    <p:sldId id="455" r:id="rId123"/>
    <p:sldId id="456" r:id="rId124"/>
    <p:sldId id="457" r:id="rId125"/>
    <p:sldId id="458" r:id="rId126"/>
    <p:sldId id="468" r:id="rId127"/>
    <p:sldId id="463" r:id="rId1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312" autoAdjust="0"/>
  </p:normalViewPr>
  <p:slideViewPr>
    <p:cSldViewPr snapToGrid="0" snapToObjects="1">
      <p:cViewPr>
        <p:scale>
          <a:sx n="100" d="100"/>
          <a:sy n="100" d="100"/>
        </p:scale>
        <p:origin x="-544" y="4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handoutMaster" Target="handoutMasters/handoutMaster1.xml"/><Relationship Id="rId131" Type="http://schemas.openxmlformats.org/officeDocument/2006/relationships/printerSettings" Target="printerSettings/printerSettings1.bin"/><Relationship Id="rId132" Type="http://schemas.openxmlformats.org/officeDocument/2006/relationships/presProps" Target="presProps.xml"/><Relationship Id="rId133" Type="http://schemas.openxmlformats.org/officeDocument/2006/relationships/viewProps" Target="viewProps.xml"/><Relationship Id="rId134" Type="http://schemas.openxmlformats.org/officeDocument/2006/relationships/theme" Target="theme/theme1.xml"/><Relationship Id="rId13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72228F-B12E-5D4F-8349-B276FA3ED7D7}" type="datetimeFigureOut">
              <a:rPr lang="en-US" smtClean="0"/>
              <a:t>11/18/18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BC004D-D8E2-6A40-988F-1E3A8916CBA3}" type="slidenum">
              <a:rPr lang="en-US" smtClean="0"/>
              <a:t>‹#›</a:t>
            </a:fld>
            <a:endParaRPr lang="en-US"/>
          </a:p>
        </p:txBody>
      </p:sp>
    </p:spTree>
    <p:extLst>
      <p:ext uri="{BB962C8B-B14F-4D97-AF65-F5344CB8AC3E}">
        <p14:creationId xmlns:p14="http://schemas.microsoft.com/office/powerpoint/2010/main" val="2916148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1E940B-EDEE-324A-AE35-3AD3014AC741}" type="datetimeFigureOut">
              <a:rPr lang="en-US" smtClean="0"/>
              <a:t>11/18/18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A6358B-CC35-BF4E-9DCF-726C92238D13}" type="slidenum">
              <a:rPr lang="en-US" smtClean="0"/>
              <a:t>‹#›</a:t>
            </a:fld>
            <a:endParaRPr lang="en-US"/>
          </a:p>
        </p:txBody>
      </p:sp>
    </p:spTree>
    <p:extLst>
      <p:ext uri="{BB962C8B-B14F-4D97-AF65-F5344CB8AC3E}">
        <p14:creationId xmlns:p14="http://schemas.microsoft.com/office/powerpoint/2010/main" val="7195989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en.wikipedia.org/wiki/India" TargetMode="External"/><Relationship Id="rId4" Type="http://schemas.openxmlformats.org/officeDocument/2006/relationships/hyperlink" Target="https://en.wikipedia.org/wiki/Odisha" TargetMode="External"/><Relationship Id="rId5" Type="http://schemas.openxmlformats.org/officeDocument/2006/relationships/hyperlink" Target="https://en.wikipedia.org/wiki/Naveen_Patnaik" TargetMode="External"/><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./stem_cell_markers_expressed_in_tumors_2014.pdf</a:t>
            </a:r>
          </a:p>
          <a:p>
            <a:r>
              <a:rPr lang="en-US" dirty="0" smtClean="0"/>
              <a:t>50 seconds</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11</a:t>
            </a:fld>
            <a:endParaRPr lang="en-US"/>
          </a:p>
        </p:txBody>
      </p:sp>
    </p:spTree>
    <p:extLst>
      <p:ext uri="{BB962C8B-B14F-4D97-AF65-F5344CB8AC3E}">
        <p14:creationId xmlns:p14="http://schemas.microsoft.com/office/powerpoint/2010/main" val="2636986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SallyFallon</a:t>
            </a:r>
            <a:r>
              <a:rPr lang="en-US" dirty="0" smtClean="0"/>
              <a:t>/</a:t>
            </a:r>
            <a:r>
              <a:rPr lang="en-US" dirty="0" err="1" smtClean="0"/>
              <a:t>Nucleoporin_and_cancer.text</a:t>
            </a:r>
            <a:endParaRPr lang="en-US" dirty="0" smtClean="0"/>
          </a:p>
          <a:p>
            <a:r>
              <a:rPr lang="en-US" sz="1200" kern="1200" dirty="0" smtClean="0">
                <a:solidFill>
                  <a:schemeClr val="tx1"/>
                </a:solidFill>
                <a:latin typeface="+mn-lt"/>
                <a:ea typeface="+mn-ea"/>
                <a:cs typeface="+mn-cs"/>
              </a:rPr>
              <a:t>nucleoporin_and_cancer_2010.pdfPr</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25</a:t>
            </a:fld>
            <a:endParaRPr lang="en-US"/>
          </a:p>
        </p:txBody>
      </p:sp>
    </p:spTree>
    <p:extLst>
      <p:ext uri="{BB962C8B-B14F-4D97-AF65-F5344CB8AC3E}">
        <p14:creationId xmlns:p14="http://schemas.microsoft.com/office/powerpoint/2010/main" val="1119572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nucleoporin_and_cancer_2010.pdf</a:t>
            </a:r>
          </a:p>
          <a:p>
            <a:r>
              <a:rPr lang="en-US" dirty="0" smtClean="0"/>
              <a:t>Nup98_fusions.pdf</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Nuclear-pores-the-gate-to-</a:t>
            </a:r>
            <a:r>
              <a:rPr lang="en-US" sz="1200" kern="1200" dirty="0" err="1" smtClean="0">
                <a:solidFill>
                  <a:schemeClr val="tx1"/>
                </a:solidFill>
                <a:latin typeface="+mn-lt"/>
                <a:ea typeface="+mn-ea"/>
                <a:cs typeface="+mn-cs"/>
              </a:rPr>
              <a:t>neurodegeneration.pdf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26</a:t>
            </a:fld>
            <a:endParaRPr lang="en-US"/>
          </a:p>
        </p:txBody>
      </p:sp>
    </p:spTree>
    <p:extLst>
      <p:ext uri="{BB962C8B-B14F-4D97-AF65-F5344CB8AC3E}">
        <p14:creationId xmlns:p14="http://schemas.microsoft.com/office/powerpoint/2010/main" val="64660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Nuclear-pores-the-gate-to-</a:t>
            </a:r>
            <a:r>
              <a:rPr lang="en-US" sz="1200" kern="1200" dirty="0" err="1" smtClean="0">
                <a:solidFill>
                  <a:schemeClr val="tx1"/>
                </a:solidFill>
                <a:latin typeface="+mn-lt"/>
                <a:ea typeface="+mn-ea"/>
                <a:cs typeface="+mn-cs"/>
              </a:rPr>
              <a:t>neurodegeneration.pdf</a:t>
            </a:r>
            <a:endParaRPr lang="en-US" sz="1200" kern="120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27</a:t>
            </a:fld>
            <a:endParaRPr lang="en-US"/>
          </a:p>
        </p:txBody>
      </p:sp>
    </p:spTree>
    <p:extLst>
      <p:ext uri="{BB962C8B-B14F-4D97-AF65-F5344CB8AC3E}">
        <p14:creationId xmlns:p14="http://schemas.microsoft.com/office/powerpoint/2010/main" val="3139855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Nup98_fusions_leukemia_2011.pdf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No mention</a:t>
            </a:r>
            <a:r>
              <a:rPr lang="en-US" sz="1200" kern="1200" baseline="0" dirty="0" smtClean="0">
                <a:solidFill>
                  <a:schemeClr val="tx1"/>
                </a:solidFill>
                <a:latin typeface="+mn-lt"/>
                <a:ea typeface="+mn-ea"/>
                <a:cs typeface="+mn-cs"/>
              </a:rPr>
              <a:t> of phosphate.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But: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Nup98_Hox_fusion_leukemia.pdf</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r>
              <a:rPr lang="en-US" dirty="0" smtClean="0"/>
              <a:t>Nup98_fusions.pdf</a:t>
            </a:r>
          </a:p>
          <a:p>
            <a:r>
              <a:rPr lang="en-US" dirty="0" smtClean="0"/>
              <a:t>[??</a:t>
            </a:r>
            <a:r>
              <a:rPr lang="en-US" baseline="0" dirty="0" smtClean="0"/>
              <a:t> </a:t>
            </a:r>
            <a:r>
              <a:rPr lang="en-US" dirty="0" smtClean="0"/>
              <a:t>Nup98_Hox_fusions_leukemia.pdf]</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31</a:t>
            </a:fld>
            <a:endParaRPr lang="en-US"/>
          </a:p>
        </p:txBody>
      </p:sp>
    </p:spTree>
    <p:extLst>
      <p:ext uri="{BB962C8B-B14F-4D97-AF65-F5344CB8AC3E}">
        <p14:creationId xmlns:p14="http://schemas.microsoft.com/office/powerpoint/2010/main" val="990619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2018/</a:t>
            </a:r>
            <a:r>
              <a:rPr lang="en-US" sz="1200" kern="1200" dirty="0" err="1" smtClean="0">
                <a:solidFill>
                  <a:schemeClr val="tx1"/>
                </a:solidFill>
                <a:latin typeface="+mn-lt"/>
                <a:ea typeface="+mn-ea"/>
                <a:cs typeface="+mn-cs"/>
              </a:rPr>
              <a:t>SallyFallon</a:t>
            </a:r>
            <a:r>
              <a:rPr lang="en-US" sz="1200" kern="1200" dirty="0" smtClean="0">
                <a:solidFill>
                  <a:schemeClr val="tx1"/>
                </a:solidFill>
                <a:latin typeface="+mn-lt"/>
                <a:ea typeface="+mn-ea"/>
                <a:cs typeface="+mn-cs"/>
              </a:rPr>
              <a:t>/evolution_of_kinase_dependent_regulation_of_AID_2008.pdf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Glyphosate/DNA/</a:t>
            </a:r>
            <a:r>
              <a:rPr lang="en-US" sz="1200" kern="1200" dirty="0" err="1" smtClean="0">
                <a:solidFill>
                  <a:schemeClr val="tx1"/>
                </a:solidFill>
                <a:latin typeface="+mn-lt"/>
                <a:ea typeface="+mn-ea"/>
                <a:cs typeface="+mn-cs"/>
              </a:rPr>
              <a:t>DNA_damage_Ecuador_glyphosate.pdf</a:t>
            </a:r>
            <a:r>
              <a:rPr lang="en-US" sz="1200" kern="1200" smtClean="0">
                <a:solidFill>
                  <a:schemeClr val="tx1"/>
                </a:solidFill>
                <a:latin typeface="+mn-lt"/>
                <a:ea typeface="+mn-ea"/>
                <a:cs typeface="+mn-cs"/>
              </a:rPr>
              <a:t> </a:t>
            </a:r>
            <a:endParaRPr lang="en-US" smtClean="0"/>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36</a:t>
            </a:fld>
            <a:endParaRPr lang="en-US"/>
          </a:p>
        </p:txBody>
      </p:sp>
    </p:spTree>
    <p:extLst>
      <p:ext uri="{BB962C8B-B14F-4D97-AF65-F5344CB8AC3E}">
        <p14:creationId xmlns:p14="http://schemas.microsoft.com/office/powerpoint/2010/main" val="1173865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2018/</a:t>
            </a:r>
            <a:r>
              <a:rPr lang="en-US" sz="1200" kern="1200" dirty="0" err="1" smtClean="0">
                <a:solidFill>
                  <a:schemeClr val="tx1"/>
                </a:solidFill>
                <a:latin typeface="+mn-lt"/>
                <a:ea typeface="+mn-ea"/>
                <a:cs typeface="+mn-cs"/>
              </a:rPr>
              <a:t>SallyFallon</a:t>
            </a:r>
            <a:r>
              <a:rPr lang="en-US" sz="1200" kern="1200" dirty="0" smtClean="0">
                <a:solidFill>
                  <a:schemeClr val="tx1"/>
                </a:solidFill>
                <a:latin typeface="+mn-lt"/>
                <a:ea typeface="+mn-ea"/>
                <a:cs typeface="+mn-cs"/>
              </a:rPr>
              <a:t>/evolution_of_kinase_dependent_regulation_of_AID_2008.pdf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Glyphosate/DNA/</a:t>
            </a:r>
            <a:r>
              <a:rPr lang="en-US" sz="1200" kern="1200" dirty="0" err="1" smtClean="0">
                <a:solidFill>
                  <a:schemeClr val="tx1"/>
                </a:solidFill>
                <a:latin typeface="+mn-lt"/>
                <a:ea typeface="+mn-ea"/>
                <a:cs typeface="+mn-cs"/>
              </a:rPr>
              <a:t>DNA_damage_Ecuador_glyphosate.pdf</a:t>
            </a:r>
            <a:r>
              <a:rPr lang="en-US" sz="1200" kern="1200" smtClean="0">
                <a:solidFill>
                  <a:schemeClr val="tx1"/>
                </a:solidFill>
                <a:latin typeface="+mn-lt"/>
                <a:ea typeface="+mn-ea"/>
                <a:cs typeface="+mn-cs"/>
              </a:rPr>
              <a:t> </a:t>
            </a:r>
            <a:endParaRPr lang="en-US" smtClean="0"/>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37</a:t>
            </a:fld>
            <a:endParaRPr lang="en-US"/>
          </a:p>
        </p:txBody>
      </p:sp>
    </p:spTree>
    <p:extLst>
      <p:ext uri="{BB962C8B-B14F-4D97-AF65-F5344CB8AC3E}">
        <p14:creationId xmlns:p14="http://schemas.microsoft.com/office/powerpoint/2010/main" val="1173865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err="1" smtClean="0">
                <a:solidFill>
                  <a:schemeClr val="tx1"/>
                </a:solidFill>
                <a:latin typeface="+mn-lt"/>
                <a:ea typeface="+mn-ea"/>
                <a:cs typeface="+mn-cs"/>
              </a:rPr>
              <a:t>Gglyphosate</a:t>
            </a:r>
            <a:r>
              <a:rPr lang="en-US" sz="1200" kern="1200" dirty="0" smtClean="0">
                <a:solidFill>
                  <a:schemeClr val="tx1"/>
                </a:solidFill>
                <a:latin typeface="+mn-lt"/>
                <a:ea typeface="+mn-ea"/>
                <a:cs typeface="+mn-cs"/>
              </a:rPr>
              <a:t>/proof/Quinlan_2017_AID_7_conserved_glycines.pdf</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38</a:t>
            </a:fld>
            <a:endParaRPr lang="en-US"/>
          </a:p>
        </p:txBody>
      </p:sp>
    </p:spTree>
    <p:extLst>
      <p:ext uri="{BB962C8B-B14F-4D97-AF65-F5344CB8AC3E}">
        <p14:creationId xmlns:p14="http://schemas.microsoft.com/office/powerpoint/2010/main" val="1023497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3: </a:t>
            </a:r>
            <a:r>
              <a:rPr lang="en-US" sz="1200" kern="1200" dirty="0" smtClean="0">
                <a:solidFill>
                  <a:schemeClr val="tx1"/>
                </a:solidFill>
                <a:effectLst/>
                <a:latin typeface="+mn-lt"/>
                <a:ea typeface="+mn-ea"/>
                <a:cs typeface="+mn-cs"/>
              </a:rPr>
              <a:t>Chronic inflammation leads to aberrant AID expression and subsequent mutations that promote </a:t>
            </a:r>
            <a:r>
              <a:rPr lang="en-US" sz="1200" kern="1200" dirty="0" err="1" smtClean="0">
                <a:solidFill>
                  <a:schemeClr val="tx1"/>
                </a:solidFill>
                <a:effectLst/>
                <a:latin typeface="+mn-lt"/>
                <a:ea typeface="+mn-ea"/>
                <a:cs typeface="+mn-cs"/>
              </a:rPr>
              <a:t>tumorigenesis</a:t>
            </a:r>
            <a:r>
              <a:rPr lang="en-US" sz="1200" kern="1200" dirty="0" smtClean="0">
                <a:solidFill>
                  <a:schemeClr val="tx1"/>
                </a:solidFill>
                <a:effectLst/>
                <a:latin typeface="+mn-lt"/>
                <a:ea typeface="+mn-ea"/>
                <a:cs typeface="+mn-cs"/>
              </a:rPr>
              <a:t> in solid organ systems. Several chronic diseases have been implicated in cancer development. Only those cancers known to express AID in a subset of patients and which have had that expression linked to chronic inflammation are shown here. The common theme for all of these cancers is that chronic inflammation generates a setting of cytokine signaling, generally TNF , which in turn induces AID expression in the epithelial cells. AID then </a:t>
            </a:r>
            <a:r>
              <a:rPr lang="en-US" sz="1200" kern="1200" dirty="0" err="1" smtClean="0">
                <a:solidFill>
                  <a:schemeClr val="tx1"/>
                </a:solidFill>
                <a:effectLst/>
                <a:latin typeface="+mn-lt"/>
                <a:ea typeface="+mn-ea"/>
                <a:cs typeface="+mn-cs"/>
              </a:rPr>
              <a:t>deaminates</a:t>
            </a:r>
            <a:r>
              <a:rPr lang="en-US" sz="1200" kern="1200" dirty="0" smtClean="0">
                <a:solidFill>
                  <a:schemeClr val="tx1"/>
                </a:solidFill>
                <a:effectLst/>
                <a:latin typeface="+mn-lt"/>
                <a:ea typeface="+mn-ea"/>
                <a:cs typeface="+mn-cs"/>
              </a:rPr>
              <a:t> different genes, including the oncogene p53, leading to mutations that promote </a:t>
            </a:r>
            <a:r>
              <a:rPr lang="en-US" sz="1200" kern="1200" dirty="0" err="1" smtClean="0">
                <a:solidFill>
                  <a:schemeClr val="tx1"/>
                </a:solidFill>
                <a:effectLst/>
                <a:latin typeface="+mn-lt"/>
                <a:ea typeface="+mn-ea"/>
                <a:cs typeface="+mn-cs"/>
              </a:rPr>
              <a:t>tumorigenesis</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39</a:t>
            </a:fld>
            <a:endParaRPr lang="en-US"/>
          </a:p>
        </p:txBody>
      </p:sp>
    </p:spTree>
    <p:extLst>
      <p:ext uri="{BB962C8B-B14F-4D97-AF65-F5344CB8AC3E}">
        <p14:creationId xmlns:p14="http://schemas.microsoft.com/office/powerpoint/2010/main" val="2597574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inflammation_and_cancer_is_AID_aiding_2008.pdf</a:t>
            </a:r>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40</a:t>
            </a:fld>
            <a:endParaRPr lang="en-US"/>
          </a:p>
        </p:txBody>
      </p:sp>
    </p:spTree>
    <p:extLst>
      <p:ext uri="{BB962C8B-B14F-4D97-AF65-F5344CB8AC3E}">
        <p14:creationId xmlns:p14="http://schemas.microsoft.com/office/powerpoint/2010/main" val="167961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p53_conserved_glycine_2007.pdf</a:t>
            </a:r>
          </a:p>
          <a:p>
            <a:r>
              <a:rPr lang="en-US" sz="1200" kern="1200" dirty="0" smtClean="0">
                <a:solidFill>
                  <a:schemeClr val="tx1"/>
                </a:solidFill>
                <a:latin typeface="+mn-lt"/>
                <a:ea typeface="+mn-ea"/>
                <a:cs typeface="+mn-cs"/>
              </a:rPr>
              <a:t>p53_tetramer_DNA_binding.pdf</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E72846C-6D50-084D-AF61-B664077B7A1E}" type="slidenum">
              <a:rPr lang="en-US" smtClean="0"/>
              <a:t>42</a:t>
            </a:fld>
            <a:endParaRPr lang="en-US"/>
          </a:p>
        </p:txBody>
      </p:sp>
    </p:spTree>
    <p:extLst>
      <p:ext uri="{BB962C8B-B14F-4D97-AF65-F5344CB8AC3E}">
        <p14:creationId xmlns:p14="http://schemas.microsoft.com/office/powerpoint/2010/main" val="89439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50 seconds</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12</a:t>
            </a:fld>
            <a:endParaRPr lang="en-US"/>
          </a:p>
        </p:txBody>
      </p:sp>
    </p:spTree>
    <p:extLst>
      <p:ext uri="{BB962C8B-B14F-4D97-AF65-F5344CB8AC3E}">
        <p14:creationId xmlns:p14="http://schemas.microsoft.com/office/powerpoint/2010/main" val="2735084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glycine_mutation_p53_amyloid_formation_lung_cancer.pdf</a:t>
            </a:r>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43</a:t>
            </a:fld>
            <a:endParaRPr lang="en-US"/>
          </a:p>
        </p:txBody>
      </p:sp>
    </p:spTree>
    <p:extLst>
      <p:ext uri="{BB962C8B-B14F-4D97-AF65-F5344CB8AC3E}">
        <p14:creationId xmlns:p14="http://schemas.microsoft.com/office/powerpoint/2010/main" val="3164986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./glycine_argine_domain_MRE11_DNA_repair_2008.pdf</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44</a:t>
            </a:fld>
            <a:endParaRPr lang="en-US"/>
          </a:p>
        </p:txBody>
      </p:sp>
    </p:spTree>
    <p:extLst>
      <p:ext uri="{BB962C8B-B14F-4D97-AF65-F5344CB8AC3E}">
        <p14:creationId xmlns:p14="http://schemas.microsoft.com/office/powerpoint/2010/main" val="36444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mass_medicalizaton.pdf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49</a:t>
            </a:fld>
            <a:endParaRPr lang="en-US"/>
          </a:p>
        </p:txBody>
      </p:sp>
    </p:spTree>
    <p:extLst>
      <p:ext uri="{BB962C8B-B14F-4D97-AF65-F5344CB8AC3E}">
        <p14:creationId xmlns:p14="http://schemas.microsoft.com/office/powerpoint/2010/main" val="3557282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mass_medicalizaton.pdf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50</a:t>
            </a:fld>
            <a:endParaRPr lang="en-US"/>
          </a:p>
        </p:txBody>
      </p:sp>
    </p:spTree>
    <p:extLst>
      <p:ext uri="{BB962C8B-B14F-4D97-AF65-F5344CB8AC3E}">
        <p14:creationId xmlns:p14="http://schemas.microsoft.com/office/powerpoint/2010/main" val="2862754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kern="1200" dirty="0" smtClean="0">
                <a:solidFill>
                  <a:schemeClr val="tx1"/>
                </a:solidFill>
                <a:latin typeface="+mn-lt"/>
                <a:ea typeface="+mn-ea"/>
                <a:cs typeface="+mn-cs"/>
              </a:rPr>
              <a:t>drug_side_effects_Europe_2015.pdf</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51</a:t>
            </a:fld>
            <a:endParaRPr lang="en-US"/>
          </a:p>
        </p:txBody>
      </p:sp>
    </p:spTree>
    <p:extLst>
      <p:ext uri="{BB962C8B-B14F-4D97-AF65-F5344CB8AC3E}">
        <p14:creationId xmlns:p14="http://schemas.microsoft.com/office/powerpoint/2010/main" val="3404270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www.aafp.org</a:t>
            </a:r>
            <a:r>
              <a:rPr lang="en-US" dirty="0" smtClean="0"/>
              <a:t>/</a:t>
            </a:r>
            <a:r>
              <a:rPr lang="en-US" dirty="0" err="1" smtClean="0"/>
              <a:t>afp</a:t>
            </a:r>
            <a:r>
              <a:rPr lang="en-US" dirty="0" smtClean="0"/>
              <a:t>/2007/0801/p391.html</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52</a:t>
            </a:fld>
            <a:endParaRPr lang="en-US"/>
          </a:p>
        </p:txBody>
      </p:sp>
    </p:spTree>
    <p:extLst>
      <p:ext uri="{BB962C8B-B14F-4D97-AF65-F5344CB8AC3E}">
        <p14:creationId xmlns:p14="http://schemas.microsoft.com/office/powerpoint/2010/main" val="2679504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www.aafp.org</a:t>
            </a:r>
            <a:r>
              <a:rPr lang="en-US" dirty="0" smtClean="0"/>
              <a:t>/</a:t>
            </a:r>
            <a:r>
              <a:rPr lang="en-US" dirty="0" err="1" smtClean="0"/>
              <a:t>afp</a:t>
            </a:r>
            <a:r>
              <a:rPr lang="en-US" dirty="0" smtClean="0"/>
              <a:t>/2007/0801/p391.html</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53</a:t>
            </a:fld>
            <a:endParaRPr lang="en-US"/>
          </a:p>
        </p:txBody>
      </p:sp>
    </p:spTree>
    <p:extLst>
      <p:ext uri="{BB962C8B-B14F-4D97-AF65-F5344CB8AC3E}">
        <p14:creationId xmlns:p14="http://schemas.microsoft.com/office/powerpoint/2010/main" val="2679504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floxie_hope_oxalates</a:t>
            </a:r>
            <a:endParaRPr lang="en-US" dirty="0" smtClean="0"/>
          </a:p>
          <a:p>
            <a:r>
              <a:rPr lang="en-US" dirty="0" smtClean="0"/>
              <a:t>./</a:t>
            </a:r>
            <a:r>
              <a:rPr lang="en-US" dirty="0" err="1" smtClean="0"/>
              <a:t>Shoshanna_on_oxalates.text</a:t>
            </a:r>
            <a:endParaRPr lang="en-US" dirty="0" smtClean="0"/>
          </a:p>
          <a:p>
            <a:r>
              <a:rPr lang="en-US" dirty="0" smtClean="0"/>
              <a:t>tendon rupture, permanent nerve damage or depression. </a:t>
            </a:r>
          </a:p>
          <a:p>
            <a:r>
              <a:rPr lang="en-US" dirty="0" smtClean="0"/>
              <a:t>usually prescribed for respiratory, urinary or ear infections.</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54</a:t>
            </a:fld>
            <a:endParaRPr lang="en-US"/>
          </a:p>
        </p:txBody>
      </p:sp>
    </p:spTree>
    <p:extLst>
      <p:ext uri="{BB962C8B-B14F-4D97-AF65-F5344CB8AC3E}">
        <p14:creationId xmlns:p14="http://schemas.microsoft.com/office/powerpoint/2010/main" val="3267530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floxie_hope_oxalates</a:t>
            </a:r>
            <a:endParaRPr lang="en-US" dirty="0" smtClean="0"/>
          </a:p>
          <a:p>
            <a:r>
              <a:rPr lang="en-US" dirty="0" smtClean="0"/>
              <a:t>./</a:t>
            </a:r>
            <a:r>
              <a:rPr lang="en-US" dirty="0" err="1" smtClean="0"/>
              <a:t>Shoshanna_on_oxalates.text</a:t>
            </a:r>
            <a:endParaRPr lang="en-US" dirty="0" smtClean="0"/>
          </a:p>
          <a:p>
            <a:r>
              <a:rPr lang="en-US" dirty="0" smtClean="0"/>
              <a:t>tendon rupture, permanent nerve damage or depression. </a:t>
            </a:r>
          </a:p>
          <a:p>
            <a:r>
              <a:rPr lang="en-US" dirty="0" smtClean="0"/>
              <a:t>usually prescribed for respiratory, urinary or ear infections.</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55</a:t>
            </a:fld>
            <a:endParaRPr lang="en-US"/>
          </a:p>
        </p:txBody>
      </p:sp>
    </p:spTree>
    <p:extLst>
      <p:ext uri="{BB962C8B-B14F-4D97-AF65-F5344CB8AC3E}">
        <p14:creationId xmlns:p14="http://schemas.microsoft.com/office/powerpoint/2010/main" val="3267530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cipro_damages_mitochondria.text</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56</a:t>
            </a:fld>
            <a:endParaRPr lang="en-US"/>
          </a:p>
        </p:txBody>
      </p:sp>
    </p:spTree>
    <p:extLst>
      <p:ext uri="{BB962C8B-B14F-4D97-AF65-F5344CB8AC3E}">
        <p14:creationId xmlns:p14="http://schemas.microsoft.com/office/powerpoint/2010/main" val="2984158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000000"/>
                </a:solidFill>
                <a:latin typeface="Menlo-Regular"/>
              </a:rPr>
              <a:t>phosphate_toxicity_review_2012.pdf</a:t>
            </a:r>
          </a:p>
          <a:p>
            <a:endParaRPr lang="en-US" sz="1200" dirty="0" smtClean="0">
              <a:solidFill>
                <a:srgbClr val="000000"/>
              </a:solidFill>
              <a:latin typeface="Menlo-Regular"/>
            </a:endParaRPr>
          </a:p>
          <a:p>
            <a:r>
              <a:rPr lang="en-US" sz="1200" kern="1200" dirty="0" smtClean="0">
                <a:solidFill>
                  <a:schemeClr val="tx1"/>
                </a:solidFill>
                <a:latin typeface="+mn-lt"/>
                <a:ea typeface="+mn-ea"/>
                <a:cs typeface="+mn-cs"/>
              </a:rPr>
              <a:t>phosphorus_additive_in_soft_drinks_2014.pdf</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Nuclear-pores-the-gate-to-</a:t>
            </a:r>
            <a:r>
              <a:rPr lang="en-US" sz="1200" kern="1200" dirty="0" err="1" smtClean="0">
                <a:solidFill>
                  <a:schemeClr val="tx1"/>
                </a:solidFill>
                <a:latin typeface="+mn-lt"/>
                <a:ea typeface="+mn-ea"/>
                <a:cs typeface="+mn-cs"/>
              </a:rPr>
              <a:t>neurodegeneration.pdf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14</a:t>
            </a:fld>
            <a:endParaRPr lang="en-US"/>
          </a:p>
        </p:txBody>
      </p:sp>
    </p:spTree>
    <p:extLst>
      <p:ext uri="{BB962C8B-B14F-4D97-AF65-F5344CB8AC3E}">
        <p14:creationId xmlns:p14="http://schemas.microsoft.com/office/powerpoint/2010/main" val="646607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cipro_damages_mitochondria.text</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57</a:t>
            </a:fld>
            <a:endParaRPr lang="en-US"/>
          </a:p>
        </p:txBody>
      </p:sp>
    </p:spTree>
    <p:extLst>
      <p:ext uri="{BB962C8B-B14F-4D97-AF65-F5344CB8AC3E}">
        <p14:creationId xmlns:p14="http://schemas.microsoft.com/office/powerpoint/2010/main" val="2984158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statins_heart_failure.text</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58</a:t>
            </a:fld>
            <a:endParaRPr lang="en-US"/>
          </a:p>
        </p:txBody>
      </p:sp>
    </p:spTree>
    <p:extLst>
      <p:ext uri="{BB962C8B-B14F-4D97-AF65-F5344CB8AC3E}">
        <p14:creationId xmlns:p14="http://schemas.microsoft.com/office/powerpoint/2010/main" val="246965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Qato_2018_JAMA_depression_as_a_side_effect.pdf</a:t>
            </a: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60</a:t>
            </a:fld>
            <a:endParaRPr lang="en-US"/>
          </a:p>
        </p:txBody>
      </p:sp>
    </p:spTree>
    <p:extLst>
      <p:ext uri="{BB962C8B-B14F-4D97-AF65-F5344CB8AC3E}">
        <p14:creationId xmlns:p14="http://schemas.microsoft.com/office/powerpoint/2010/main" val="71652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Book/neurons/antidepressant_withdrawal_symptoms_2018.pdf</a:t>
            </a: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61</a:t>
            </a:fld>
            <a:endParaRPr lang="en-US"/>
          </a:p>
        </p:txBody>
      </p:sp>
    </p:spTree>
    <p:extLst>
      <p:ext uri="{BB962C8B-B14F-4D97-AF65-F5344CB8AC3E}">
        <p14:creationId xmlns:p14="http://schemas.microsoft.com/office/powerpoint/2010/main" val="2862870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Trypsin inhibitor</a:t>
            </a:r>
          </a:p>
          <a:p>
            <a:r>
              <a:rPr lang="en-US" dirty="0" smtClean="0"/>
              <a:t>Also protamine sulfate from sturgeon testes</a:t>
            </a:r>
            <a:endParaRPr lang="en-US" dirty="0"/>
          </a:p>
        </p:txBody>
      </p:sp>
      <p:sp>
        <p:nvSpPr>
          <p:cNvPr id="4" name="Slide Number Placeholder 3"/>
          <p:cNvSpPr>
            <a:spLocks noGrp="1"/>
          </p:cNvSpPr>
          <p:nvPr>
            <p:ph type="sldNum" sz="quarter" idx="10"/>
          </p:nvPr>
        </p:nvSpPr>
        <p:spPr/>
        <p:txBody>
          <a:bodyPr/>
          <a:lstStyle/>
          <a:p>
            <a:fld id="{4D502622-A9D1-1541-9C00-F740B52472FB}" type="slidenum">
              <a:rPr lang="en-US" smtClean="0"/>
              <a:t>62</a:t>
            </a:fld>
            <a:endParaRPr lang="en-US"/>
          </a:p>
        </p:txBody>
      </p:sp>
    </p:spTree>
    <p:extLst>
      <p:ext uri="{BB962C8B-B14F-4D97-AF65-F5344CB8AC3E}">
        <p14:creationId xmlns:p14="http://schemas.microsoft.com/office/powerpoint/2010/main" val="2875704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AID</a:t>
            </a:r>
          </a:p>
          <a:p>
            <a:r>
              <a:rPr lang="en-US" dirty="0" smtClean="0"/>
              <a:t>Activation induced </a:t>
            </a:r>
            <a:r>
              <a:rPr lang="en-US" dirty="0" err="1" smtClean="0"/>
              <a:t>cytidine</a:t>
            </a:r>
            <a:r>
              <a:rPr lang="en-US" dirty="0" smtClean="0"/>
              <a:t> </a:t>
            </a:r>
            <a:r>
              <a:rPr lang="en-US" dirty="0" err="1" smtClean="0"/>
              <a:t>deaminase</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65</a:t>
            </a:fld>
            <a:endParaRPr lang="en-US"/>
          </a:p>
        </p:txBody>
      </p:sp>
    </p:spTree>
    <p:extLst>
      <p:ext uri="{BB962C8B-B14F-4D97-AF65-F5344CB8AC3E}">
        <p14:creationId xmlns:p14="http://schemas.microsoft.com/office/powerpoint/2010/main" val="2373403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info.cmsri.org</a:t>
            </a:r>
            <a:r>
              <a:rPr lang="en-US" dirty="0" smtClean="0"/>
              <a:t>/the-driven-researcher-blog/vaccinated-vs.-unvaccinated-guess-who-is-sicker</a:t>
            </a:r>
          </a:p>
          <a:p>
            <a:r>
              <a:rPr lang="en-US" sz="1200" kern="1200" dirty="0" smtClean="0">
                <a:solidFill>
                  <a:schemeClr val="tx1"/>
                </a:solidFill>
                <a:latin typeface="+mn-lt"/>
                <a:ea typeface="+mn-ea"/>
                <a:cs typeface="+mn-cs"/>
              </a:rPr>
              <a:t>Vaccinated\ and\ Unvaccinated\ 6-12\ year\ old\ US\ children\ \ JTS-3-186.pdf</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vax_unvax_Mawson_article.text</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67</a:t>
            </a:fld>
            <a:endParaRPr lang="en-US"/>
          </a:p>
        </p:txBody>
      </p:sp>
    </p:spTree>
    <p:extLst>
      <p:ext uri="{BB962C8B-B14F-4D97-AF65-F5344CB8AC3E}">
        <p14:creationId xmlns:p14="http://schemas.microsoft.com/office/powerpoint/2010/main" val="31834677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Mercury </a:t>
            </a:r>
            <a:r>
              <a:rPr lang="en-US" smtClean="0"/>
              <a:t>ROS drugs</a:t>
            </a:r>
            <a:endParaRPr lang="en-US" dirty="0" smtClean="0"/>
          </a:p>
          <a:p>
            <a:endParaRPr lang="en-US" dirty="0" smtClean="0"/>
          </a:p>
          <a:p>
            <a:r>
              <a:rPr lang="en-US" dirty="0" smtClean="0"/>
              <a:t>http://</a:t>
            </a:r>
            <a:r>
              <a:rPr lang="en-US" dirty="0" err="1" smtClean="0"/>
              <a:t>www.waronwethepeople.com</a:t>
            </a:r>
            <a:r>
              <a:rPr lang="en-US" dirty="0" smtClean="0"/>
              <a:t>/big-pharma-iatrogenocide-mass-population-poisoning-by-mitochondrial-disruption/</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69</a:t>
            </a:fld>
            <a:endParaRPr lang="en-US"/>
          </a:p>
        </p:txBody>
      </p:sp>
    </p:spTree>
    <p:extLst>
      <p:ext uri="{BB962C8B-B14F-4D97-AF65-F5344CB8AC3E}">
        <p14:creationId xmlns:p14="http://schemas.microsoft.com/office/powerpoint/2010/main" val="2268214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to_Michelle_glyphosate_mitochondria.text</a:t>
            </a:r>
            <a:endParaRPr lang="en-US" dirty="0" smtClean="0"/>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70</a:t>
            </a:fld>
            <a:endParaRPr lang="en-US"/>
          </a:p>
        </p:txBody>
      </p:sp>
    </p:spTree>
    <p:extLst>
      <p:ext uri="{BB962C8B-B14F-4D97-AF65-F5344CB8AC3E}">
        <p14:creationId xmlns:p14="http://schemas.microsoft.com/office/powerpoint/2010/main" val="14524042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Del</a:t>
            </a:r>
            <a:r>
              <a:rPr lang="en-US" baseline="0" dirty="0" smtClean="0"/>
              <a:t> </a:t>
            </a:r>
            <a:r>
              <a:rPr lang="en-US" baseline="0" dirty="0" err="1" smtClean="0"/>
              <a:t>Bigtree’s</a:t>
            </a:r>
            <a:r>
              <a:rPr lang="en-US" baseline="0" dirty="0" smtClean="0"/>
              <a:t> interview with the lawyer for Dewayne Johnson.</a:t>
            </a:r>
          </a:p>
          <a:p>
            <a:r>
              <a:rPr lang="en-US" dirty="0" smtClean="0"/>
              <a:t>https://</a:t>
            </a:r>
            <a:r>
              <a:rPr lang="en-US" dirty="0" err="1" smtClean="0"/>
              <a:t>www.facebook.com</a:t>
            </a:r>
            <a:r>
              <a:rPr lang="en-US" dirty="0" smtClean="0"/>
              <a:t>/</a:t>
            </a:r>
            <a:r>
              <a:rPr lang="en-US" dirty="0" err="1" smtClean="0"/>
              <a:t>HighWireTalk</a:t>
            </a:r>
            <a:r>
              <a:rPr lang="en-US" dirty="0" smtClean="0"/>
              <a:t>/videos/2157052507846542/</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72</a:t>
            </a:fld>
            <a:endParaRPr lang="en-US"/>
          </a:p>
        </p:txBody>
      </p:sp>
    </p:spTree>
    <p:extLst>
      <p:ext uri="{BB962C8B-B14F-4D97-AF65-F5344CB8AC3E}">
        <p14:creationId xmlns:p14="http://schemas.microsoft.com/office/powerpoint/2010/main" val="2699009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immunity_inflammation_cancer_2010.pdf</a:t>
            </a:r>
          </a:p>
          <a:p>
            <a:endParaRPr lang="en-US" dirty="0" smtClean="0"/>
          </a:p>
          <a:p>
            <a:r>
              <a:rPr lang="en-US" dirty="0" smtClean="0"/>
              <a:t>Types of inflammation in </a:t>
            </a:r>
            <a:r>
              <a:rPr lang="en-US" dirty="0" err="1" smtClean="0"/>
              <a:t>tumorigenesis</a:t>
            </a:r>
            <a:r>
              <a:rPr lang="en-US" dirty="0" smtClean="0"/>
              <a:t> and cancer.</a:t>
            </a:r>
          </a:p>
          <a:p>
            <a:r>
              <a:rPr lang="en-US" dirty="0" smtClean="0"/>
              <a:t>Chronic inflammation associated with infections or autoimmune disease precedes tumor development and can contribute to it through induction of oncogenic mutations, genomic instability, early tumor promotion, and enhanced angiogenesis. Prolonged exposure to environmental irritants or obesity can also result in low-grade chronic inflammation that precedes tumor development and contributes to it through the mechanisms mentioned above. Tumor-associated inflammation goes hand in hand with tumor development. This inflammatory response can enhance neo-angiogenesis, promote tumor progression and metastatic spread, cause local immunosuppression, and further augment genomic instability. Cancer therapy can also trigger an inflammatory response by causing trauma, necrosis, and tissue injury that stimulate tumor re-emergence and resistance to therapy. However, in some cases, therapy-induced inflammation can enhance antigen presentation, leading to immune-mediated tumor eradication. Tumor promoting mechanisms are in red and anti-tumorigenic mechanisms are in green.</a:t>
            </a:r>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15</a:t>
            </a:fld>
            <a:endParaRPr lang="en-US"/>
          </a:p>
        </p:txBody>
      </p:sp>
    </p:spTree>
    <p:extLst>
      <p:ext uri="{BB962C8B-B14F-4D97-AF65-F5344CB8AC3E}">
        <p14:creationId xmlns:p14="http://schemas.microsoft.com/office/powerpoint/2010/main" val="851802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vaccine_protein_causes_food_allergies.pdf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73</a:t>
            </a:fld>
            <a:endParaRPr lang="en-US"/>
          </a:p>
        </p:txBody>
      </p:sp>
    </p:spTree>
    <p:extLst>
      <p:ext uri="{BB962C8B-B14F-4D97-AF65-F5344CB8AC3E}">
        <p14:creationId xmlns:p14="http://schemas.microsoft.com/office/powerpoint/2010/main" val="1746517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a:t>
            </a:r>
          </a:p>
          <a:p>
            <a:r>
              <a:rPr lang="en-US" dirty="0" smtClean="0"/>
              <a:t>https://</a:t>
            </a:r>
            <a:r>
              <a:rPr lang="en-US" dirty="0" err="1" smtClean="0"/>
              <a:t>www.amazon.com</a:t>
            </a:r>
            <a:r>
              <a:rPr lang="en-US" dirty="0" smtClean="0"/>
              <a:t>/Vaccine-Safety-Concerned-Families-Practitioners/</a:t>
            </a:r>
            <a:r>
              <a:rPr lang="en-US" dirty="0" err="1" smtClean="0"/>
              <a:t>dp</a:t>
            </a:r>
            <a:r>
              <a:rPr lang="en-US" dirty="0" smtClean="0"/>
              <a:t>/188121737X</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77</a:t>
            </a:fld>
            <a:endParaRPr lang="en-US"/>
          </a:p>
        </p:txBody>
      </p:sp>
    </p:spTree>
    <p:extLst>
      <p:ext uri="{BB962C8B-B14F-4D97-AF65-F5344CB8AC3E}">
        <p14:creationId xmlns:p14="http://schemas.microsoft.com/office/powerpoint/2010/main" val="14750688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./JB_Handley_Hep_B_Chinese_study_2018.text</a:t>
            </a:r>
          </a:p>
          <a:p>
            <a:r>
              <a:rPr lang="en-US" dirty="0" smtClean="0"/>
              <a:t>Our current research demonstrates that IL-4 mediates the delayed neurobehavioral impairments induced by neonatal hepatitis B vaccination, which involves the permeability of the neonatal BBB and the down-regulation of the IL-4 receptor</a:t>
            </a:r>
          </a:p>
          <a:p>
            <a:endParaRPr lang="en-US" dirty="0" smtClean="0"/>
          </a:p>
          <a:p>
            <a:r>
              <a:rPr lang="en-US" dirty="0" smtClean="0"/>
              <a:t>Also his book How to End the Autism Epidemic</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78</a:t>
            </a:fld>
            <a:endParaRPr lang="en-US"/>
          </a:p>
        </p:txBody>
      </p:sp>
    </p:spTree>
    <p:extLst>
      <p:ext uri="{BB962C8B-B14F-4D97-AF65-F5344CB8AC3E}">
        <p14:creationId xmlns:p14="http://schemas.microsoft.com/office/powerpoint/2010/main" val="3665131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Aluminum/aluminum_hydroxide_IL4_adjuvant_2001.pdf</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79</a:t>
            </a:fld>
            <a:endParaRPr lang="en-US"/>
          </a:p>
        </p:txBody>
      </p:sp>
    </p:spTree>
    <p:extLst>
      <p:ext uri="{BB962C8B-B14F-4D97-AF65-F5344CB8AC3E}">
        <p14:creationId xmlns:p14="http://schemas.microsoft.com/office/powerpoint/2010/main" val="7987186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www.amazon.com</a:t>
            </a:r>
            <a:r>
              <a:rPr lang="en-US" dirty="0" smtClean="0"/>
              <a:t>/</a:t>
            </a:r>
            <a:r>
              <a:rPr lang="en-US" dirty="0" err="1" smtClean="0"/>
              <a:t>dp</a:t>
            </a:r>
            <a:r>
              <a:rPr lang="en-US" dirty="0" smtClean="0"/>
              <a:t>/1510710809/ref=tsm_1_fb_lk</a:t>
            </a:r>
          </a:p>
          <a:p>
            <a:endParaRPr lang="en-US" dirty="0" smtClean="0"/>
          </a:p>
          <a:p>
            <a:r>
              <a:rPr lang="en-US" dirty="0" smtClean="0"/>
              <a:t>WOW!!</a:t>
            </a:r>
          </a:p>
          <a:p>
            <a:r>
              <a:rPr lang="en-US" dirty="0" smtClean="0"/>
              <a:t>Protocol</a:t>
            </a:r>
            <a:r>
              <a:rPr lang="en-US" baseline="0" dirty="0" smtClean="0"/>
              <a:t> 018.pdf</a:t>
            </a: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82</a:t>
            </a:fld>
            <a:endParaRPr lang="en-US"/>
          </a:p>
        </p:txBody>
      </p:sp>
    </p:spTree>
    <p:extLst>
      <p:ext uri="{BB962C8B-B14F-4D97-AF65-F5344CB8AC3E}">
        <p14:creationId xmlns:p14="http://schemas.microsoft.com/office/powerpoint/2010/main" val="3659549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dirty="0" err="1" smtClean="0"/>
              <a:t>hpv_vaccine_and_infertility.text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./GayleDeLong_HPV_fertility_paper_2018.pdf</a:t>
            </a:r>
            <a:endParaRPr lang="en-US" dirty="0" smtClean="0"/>
          </a:p>
          <a:p>
            <a:endParaRPr lang="en-US" dirty="0" smtClean="0"/>
          </a:p>
          <a:p>
            <a:r>
              <a:rPr lang="en-US" dirty="0" smtClean="0"/>
              <a:t>http://</a:t>
            </a:r>
            <a:r>
              <a:rPr lang="en-US" dirty="0" err="1" smtClean="0"/>
              <a:t>www.acpeds.org</a:t>
            </a:r>
            <a:r>
              <a:rPr lang="en-US" dirty="0" smtClean="0"/>
              <a:t>/the-college-speaks/position-statements/health-issues/new-concerns-about-the-human-papillomavirus-vaccine</a:t>
            </a:r>
            <a:endParaRPr lang="en-US" dirty="0"/>
          </a:p>
        </p:txBody>
      </p:sp>
      <p:sp>
        <p:nvSpPr>
          <p:cNvPr id="4" name="Slide Number Placeholder 3"/>
          <p:cNvSpPr>
            <a:spLocks noGrp="1"/>
          </p:cNvSpPr>
          <p:nvPr>
            <p:ph type="sldNum" sz="quarter" idx="10"/>
          </p:nvPr>
        </p:nvSpPr>
        <p:spPr/>
        <p:txBody>
          <a:bodyPr/>
          <a:lstStyle/>
          <a:p>
            <a:fld id="{1922E81D-E8DE-604F-86FA-7BBD87BA9A9B}" type="slidenum">
              <a:rPr lang="en-US" smtClean="0"/>
              <a:t>83</a:t>
            </a:fld>
            <a:endParaRPr lang="en-US"/>
          </a:p>
        </p:txBody>
      </p:sp>
    </p:spTree>
    <p:extLst>
      <p:ext uri="{BB962C8B-B14F-4D97-AF65-F5344CB8AC3E}">
        <p14:creationId xmlns:p14="http://schemas.microsoft.com/office/powerpoint/2010/main" val="28733228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err="1" smtClean="0">
                <a:solidFill>
                  <a:schemeClr val="tx1"/>
                </a:solidFill>
                <a:latin typeface="+mn-lt"/>
                <a:ea typeface="+mn-ea"/>
                <a:cs typeface="+mn-cs"/>
              </a:rPr>
              <a:t>Vaccines</a:t>
            </a:r>
            <a:r>
              <a:rPr lang="nb-NO" sz="1200" kern="1200" dirty="0" smtClean="0">
                <a:solidFill>
                  <a:schemeClr val="tx1"/>
                </a:solidFill>
                <a:latin typeface="+mn-lt"/>
                <a:ea typeface="+mn-ea"/>
                <a:cs typeface="+mn-cs"/>
              </a:rPr>
              <a:t>/ASIA_2012.pdf</a:t>
            </a:r>
          </a:p>
          <a:p>
            <a:r>
              <a:rPr lang="nb-NO" sz="1200" kern="1200" dirty="0" smtClean="0">
                <a:solidFill>
                  <a:schemeClr val="tx1"/>
                </a:solidFill>
                <a:latin typeface="+mn-lt"/>
                <a:ea typeface="+mn-ea"/>
                <a:cs typeface="+mn-cs"/>
              </a:rPr>
              <a:t>flu_vaccine_anticardiolipins_lupus_2012.pdf</a:t>
            </a:r>
          </a:p>
          <a:p>
            <a:r>
              <a:rPr lang="nb-NO" sz="1200" kern="1200" dirty="0" smtClean="0">
                <a:solidFill>
                  <a:schemeClr val="tx1"/>
                </a:solidFill>
                <a:latin typeface="+mn-lt"/>
                <a:ea typeface="+mn-ea"/>
                <a:cs typeface="+mn-cs"/>
              </a:rPr>
              <a:t>tetanus_vaccine_induces_APS_2012.pdf</a:t>
            </a: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84</a:t>
            </a:fld>
            <a:endParaRPr lang="en-US"/>
          </a:p>
        </p:txBody>
      </p:sp>
    </p:spTree>
    <p:extLst>
      <p:ext uri="{BB962C8B-B14F-4D97-AF65-F5344CB8AC3E}">
        <p14:creationId xmlns:p14="http://schemas.microsoft.com/office/powerpoint/2010/main" val="16309178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Collaboration between a</a:t>
            </a:r>
            <a:r>
              <a:rPr lang="en-US" baseline="0" dirty="0" smtClean="0"/>
              <a:t> Russian and an American.</a:t>
            </a:r>
          </a:p>
          <a:p>
            <a:endParaRPr lang="en-US" baseline="0" dirty="0" smtClean="0"/>
          </a:p>
          <a:p>
            <a:r>
              <a:rPr lang="en-US" sz="1200" kern="1200" dirty="0" smtClean="0">
                <a:solidFill>
                  <a:schemeClr val="tx1"/>
                </a:solidFill>
                <a:latin typeface="+mn-lt"/>
                <a:ea typeface="+mn-ea"/>
                <a:cs typeface="+mn-cs"/>
              </a:rPr>
              <a:t>vaccines_Crohns_Vitiligo_autoimmune_proteins_2018.pdf</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85</a:t>
            </a:fld>
            <a:endParaRPr lang="en-US"/>
          </a:p>
        </p:txBody>
      </p:sp>
    </p:spTree>
    <p:extLst>
      <p:ext uri="{BB962C8B-B14F-4D97-AF65-F5344CB8AC3E}">
        <p14:creationId xmlns:p14="http://schemas.microsoft.com/office/powerpoint/2010/main" val="18466544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RedTide_algae_blooms_manmade.pdf</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Glyphosate/Zhang_glyphosate_water_cyanobacterium_2016.pdf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Geoffrey Norris: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jacquithurlowlippisch.com</a:t>
            </a:r>
            <a:r>
              <a:rPr lang="en-US" sz="1200" kern="1200" dirty="0" smtClean="0">
                <a:solidFill>
                  <a:schemeClr val="tx1"/>
                </a:solidFill>
                <a:latin typeface="+mn-lt"/>
                <a:ea typeface="+mn-ea"/>
                <a:cs typeface="+mn-cs"/>
              </a:rPr>
              <a:t>/tag/is-sugarcane-field-glyphosate-feeding-lake-os-blue-green-algae-blloms/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87</a:t>
            </a:fld>
            <a:endParaRPr lang="en-US"/>
          </a:p>
        </p:txBody>
      </p:sp>
    </p:spTree>
    <p:extLst>
      <p:ext uri="{BB962C8B-B14F-4D97-AF65-F5344CB8AC3E}">
        <p14:creationId xmlns:p14="http://schemas.microsoft.com/office/powerpoint/2010/main" val="7773269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cdn.blog.ucsusa.org</a:t>
            </a:r>
            <a:r>
              <a:rPr lang="en-US" dirty="0" smtClean="0"/>
              <a:t>/</a:t>
            </a:r>
            <a:r>
              <a:rPr lang="en-US" dirty="0" err="1" smtClean="0"/>
              <a:t>wp</a:t>
            </a:r>
            <a:r>
              <a:rPr lang="en-US" dirty="0" smtClean="0"/>
              <a:t>-content/uploads/chart-US-corn-production-and-corn-used-for-</a:t>
            </a:r>
            <a:r>
              <a:rPr lang="en-US" dirty="0" err="1" smtClean="0"/>
              <a:t>ethanol.jpeg</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88</a:t>
            </a:fld>
            <a:endParaRPr lang="en-US"/>
          </a:p>
        </p:txBody>
      </p:sp>
    </p:spTree>
    <p:extLst>
      <p:ext uri="{BB962C8B-B14F-4D97-AF65-F5344CB8AC3E}">
        <p14:creationId xmlns:p14="http://schemas.microsoft.com/office/powerpoint/2010/main" val="2896708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Glyphosate/mechanisms_glyphosate_neurotoxicity_glutamate_rats_2014.pdf </a:t>
            </a:r>
          </a:p>
          <a:p>
            <a:endParaRPr lang="en-US" dirty="0" smtClean="0"/>
          </a:p>
          <a:p>
            <a:r>
              <a:rPr lang="en-US" dirty="0" smtClean="0"/>
              <a:t>http://</a:t>
            </a:r>
            <a:r>
              <a:rPr lang="en-US" dirty="0" err="1" smtClean="0"/>
              <a:t>www.greenmedinfo.com</a:t>
            </a:r>
            <a:r>
              <a:rPr lang="en-US" dirty="0" smtClean="0"/>
              <a:t>/blog/roundup-</a:t>
            </a:r>
            <a:r>
              <a:rPr lang="en-US" dirty="0" err="1" smtClean="0"/>
              <a:t>weedkiller</a:t>
            </a:r>
            <a:r>
              <a:rPr lang="en-US" dirty="0" smtClean="0"/>
              <a:t>-brain-damaging-neurotoxin</a:t>
            </a:r>
          </a:p>
          <a:p>
            <a:r>
              <a:rPr lang="en-US" dirty="0" smtClean="0"/>
              <a:t>acute exposure (30 minutes) and chronic (pregnancy and lactation) exposure.</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Why</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was</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this</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referenced</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T</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Bohn et al. Food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Chemistry</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153, 15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June</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2014, 207-215.</a:t>
            </a:r>
          </a:p>
          <a:p>
            <a:pPr marL="342900" marR="0" lvl="0" indent="-342900" algn="l" defTabSz="457200" rtl="0" eaLnBrk="1" fontAlgn="auto" latinLnBrk="0" hangingPunct="1">
              <a:lnSpc>
                <a:spcPct val="100000"/>
              </a:lnSpc>
              <a:spcBef>
                <a:spcPts val="0"/>
              </a:spcBef>
              <a:spcAft>
                <a:spcPts val="0"/>
              </a:spcAft>
              <a:buClrTx/>
              <a:buSzTx/>
              <a:buFontTx/>
              <a:buChar char="•"/>
              <a:tabLst/>
              <a:defRPr/>
            </a:pPr>
            <a:endParaRPr kumimoji="0" lang="fr-FR" sz="2000" b="0" i="0" u="none" strike="noStrike" kern="1200" cap="none" spc="0" normalizeH="0" baseline="0" noProof="0" dirty="0" smtClean="0">
              <a:ln>
                <a:noFill/>
              </a:ln>
              <a:solidFill>
                <a:prstClr val="black"/>
              </a:solidFill>
              <a:effectLst/>
              <a:uLnTx/>
              <a:uFillTx/>
              <a:latin typeface="+mn-lt"/>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17</a:t>
            </a:fld>
            <a:endParaRPr lang="en-US"/>
          </a:p>
        </p:txBody>
      </p:sp>
    </p:spTree>
    <p:extLst>
      <p:ext uri="{BB962C8B-B14F-4D97-AF65-F5344CB8AC3E}">
        <p14:creationId xmlns:p14="http://schemas.microsoft.com/office/powerpoint/2010/main" val="22727924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cdn.blog.ucsusa.org</a:t>
            </a:r>
            <a:r>
              <a:rPr lang="en-US" dirty="0" smtClean="0"/>
              <a:t>/</a:t>
            </a:r>
            <a:r>
              <a:rPr lang="en-US" dirty="0" err="1" smtClean="0"/>
              <a:t>wp</a:t>
            </a:r>
            <a:r>
              <a:rPr lang="en-US" dirty="0" smtClean="0"/>
              <a:t>-content/uploads/chart-US-corn-production-and-corn-used-for-</a:t>
            </a:r>
            <a:r>
              <a:rPr lang="en-US" dirty="0" err="1" smtClean="0"/>
              <a:t>ethanol.jpeg</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89</a:t>
            </a:fld>
            <a:endParaRPr lang="en-US"/>
          </a:p>
        </p:txBody>
      </p:sp>
    </p:spTree>
    <p:extLst>
      <p:ext uri="{BB962C8B-B14F-4D97-AF65-F5344CB8AC3E}">
        <p14:creationId xmlns:p14="http://schemas.microsoft.com/office/powerpoint/2010/main" val="28967081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cdn.blog.ucsusa.org</a:t>
            </a:r>
            <a:r>
              <a:rPr lang="en-US" dirty="0" smtClean="0"/>
              <a:t>/</a:t>
            </a:r>
            <a:r>
              <a:rPr lang="en-US" dirty="0" err="1" smtClean="0"/>
              <a:t>wp</a:t>
            </a:r>
            <a:r>
              <a:rPr lang="en-US" dirty="0" smtClean="0"/>
              <a:t>-content/uploads/chart-US-corn-production-and-corn-used-for-</a:t>
            </a:r>
            <a:r>
              <a:rPr lang="en-US" dirty="0" err="1" smtClean="0"/>
              <a:t>ethanol.jpeg</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90</a:t>
            </a:fld>
            <a:endParaRPr lang="en-US"/>
          </a:p>
        </p:txBody>
      </p:sp>
    </p:spTree>
    <p:extLst>
      <p:ext uri="{BB962C8B-B14F-4D97-AF65-F5344CB8AC3E}">
        <p14:creationId xmlns:p14="http://schemas.microsoft.com/office/powerpoint/2010/main" val="28967081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www.cbc.ca</a:t>
            </a:r>
            <a:r>
              <a:rPr lang="en-US" dirty="0" smtClean="0"/>
              <a:t>/news/</a:t>
            </a:r>
            <a:r>
              <a:rPr lang="en-US" dirty="0" err="1" smtClean="0"/>
              <a:t>canada</a:t>
            </a:r>
            <a:r>
              <a:rPr lang="en-US" dirty="0" smtClean="0"/>
              <a:t>/nova-scotia/fish-kill-off-st-marys-bay-lobster-clams-crabs-beach-1.3913265</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91</a:t>
            </a:fld>
            <a:endParaRPr lang="en-US"/>
          </a:p>
        </p:txBody>
      </p:sp>
    </p:spTree>
    <p:extLst>
      <p:ext uri="{BB962C8B-B14F-4D97-AF65-F5344CB8AC3E}">
        <p14:creationId xmlns:p14="http://schemas.microsoft.com/office/powerpoint/2010/main" val="29865463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NovaScotiaGlyphosate_trees.text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www.localxpress.ca</a:t>
            </a:r>
            <a:r>
              <a:rPr lang="en-US" sz="1200" kern="1200" dirty="0" smtClean="0">
                <a:solidFill>
                  <a:schemeClr val="tx1"/>
                </a:solidFill>
                <a:effectLst/>
                <a:latin typeface="+mn-lt"/>
                <a:ea typeface="+mn-ea"/>
                <a:cs typeface="+mn-cs"/>
              </a:rPr>
              <a:t>/local-news/nova-scotia-gives-ok-to-spray-hundreds-of-hectares-of-woodland-with-glyphosate-378654</a:t>
            </a:r>
          </a:p>
          <a:p>
            <a:r>
              <a:rPr lang="en-US" sz="1200" kern="1200" dirty="0" smtClean="0">
                <a:solidFill>
                  <a:schemeClr val="tx1"/>
                </a:solidFill>
                <a:effectLst/>
                <a:latin typeface="+mn-lt"/>
                <a:ea typeface="+mn-ea"/>
                <a:cs typeface="+mn-cs"/>
              </a:rPr>
              <a:t>The Nova Scotia </a:t>
            </a:r>
            <a:r>
              <a:rPr lang="en-US" sz="1200" kern="1200" dirty="0" err="1" smtClean="0">
                <a:solidFill>
                  <a:schemeClr val="tx1"/>
                </a:solidFill>
                <a:effectLst/>
                <a:latin typeface="+mn-lt"/>
                <a:ea typeface="+mn-ea"/>
                <a:cs typeface="+mn-cs"/>
              </a:rPr>
              <a:t>govenment</a:t>
            </a:r>
            <a:r>
              <a:rPr lang="en-US" sz="1200" kern="1200" dirty="0" smtClean="0">
                <a:solidFill>
                  <a:schemeClr val="tx1"/>
                </a:solidFill>
                <a:effectLst/>
                <a:latin typeface="+mn-lt"/>
                <a:ea typeface="+mn-ea"/>
                <a:cs typeface="+mn-cs"/>
              </a:rPr>
              <a:t> just approved Vision Max (Glyphosate) to be sprayed on our forests to manage tree lots this past fall. Prior to the mass die off we had a lot of rain. I think it is runoff from the spraying. https://</a:t>
            </a:r>
            <a:r>
              <a:rPr lang="en-US" sz="1200" kern="1200" dirty="0" err="1" smtClean="0">
                <a:solidFill>
                  <a:schemeClr val="tx1"/>
                </a:solidFill>
                <a:effectLst/>
                <a:latin typeface="+mn-lt"/>
                <a:ea typeface="+mn-ea"/>
                <a:cs typeface="+mn-cs"/>
              </a:rPr>
              <a:t>www.localxpress.ca</a:t>
            </a:r>
            <a:r>
              <a:rPr lang="en-US" sz="1200" kern="1200" dirty="0" smtClean="0">
                <a:solidFill>
                  <a:schemeClr val="tx1"/>
                </a:solidFill>
                <a:effectLst/>
                <a:latin typeface="+mn-lt"/>
                <a:ea typeface="+mn-ea"/>
                <a:cs typeface="+mn-cs"/>
              </a:rPr>
              <a:t>/local-news/nova-scotia-gives-ok-to-spray-hundreds-of-hectares-of-woodland-with-glyphosate-378654</a:t>
            </a:r>
          </a:p>
          <a:p>
            <a:r>
              <a:rPr lang="en-US" sz="1200" kern="1200" dirty="0" err="1" smtClean="0">
                <a:solidFill>
                  <a:schemeClr val="tx1"/>
                </a:solidFill>
                <a:effectLst/>
                <a:latin typeface="+mn-lt"/>
                <a:ea typeface="+mn-ea"/>
                <a:cs typeface="+mn-cs"/>
              </a:rPr>
              <a:t>Tera</a:t>
            </a:r>
            <a:r>
              <a:rPr lang="en-US" sz="1200" kern="1200" dirty="0" smtClean="0">
                <a:solidFill>
                  <a:schemeClr val="tx1"/>
                </a:solidFill>
                <a:effectLst/>
                <a:latin typeface="+mn-lt"/>
                <a:ea typeface="+mn-ea"/>
                <a:cs typeface="+mn-cs"/>
              </a:rPr>
              <a:t> Abraham Facebook</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92</a:t>
            </a:fld>
            <a:endParaRPr lang="en-US"/>
          </a:p>
        </p:txBody>
      </p:sp>
    </p:spTree>
    <p:extLst>
      <p:ext uri="{BB962C8B-B14F-4D97-AF65-F5344CB8AC3E}">
        <p14:creationId xmlns:p14="http://schemas.microsoft.com/office/powerpoint/2010/main" val="29809510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from Belize slides.</a:t>
            </a: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94</a:t>
            </a:fld>
            <a:endParaRPr lang="en-US"/>
          </a:p>
        </p:txBody>
      </p:sp>
    </p:spTree>
    <p:extLst>
      <p:ext uri="{BB962C8B-B14F-4D97-AF65-F5344CB8AC3E}">
        <p14:creationId xmlns:p14="http://schemas.microsoft.com/office/powerpoint/2010/main" val="42085433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www.theguardian.com</a:t>
            </a:r>
            <a:r>
              <a:rPr lang="en-US" dirty="0" smtClean="0"/>
              <a:t>/environment/2017/</a:t>
            </a:r>
            <a:r>
              <a:rPr lang="en-US" dirty="0" err="1" smtClean="0"/>
              <a:t>oct</a:t>
            </a:r>
            <a:r>
              <a:rPr lang="en-US" dirty="0" smtClean="0"/>
              <a:t>/18/warning-of-ecological-armageddon-after-dramatic-plunge-in-insect-numbers</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95</a:t>
            </a:fld>
            <a:endParaRPr lang="en-US"/>
          </a:p>
        </p:txBody>
      </p:sp>
    </p:spTree>
    <p:extLst>
      <p:ext uri="{BB962C8B-B14F-4D97-AF65-F5344CB8AC3E}">
        <p14:creationId xmlns:p14="http://schemas.microsoft.com/office/powerpoint/2010/main" val="2805012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gizadeathstar.com</a:t>
            </a:r>
            <a:r>
              <a:rPr lang="en-US" dirty="0" smtClean="0"/>
              <a:t>/2018/07/the-</a:t>
            </a:r>
            <a:r>
              <a:rPr lang="en-US" dirty="0" err="1" smtClean="0"/>
              <a:t>gmo</a:t>
            </a:r>
            <a:r>
              <a:rPr lang="en-US" dirty="0" smtClean="0"/>
              <a:t>-</a:t>
            </a:r>
            <a:r>
              <a:rPr lang="en-US" dirty="0" err="1" smtClean="0"/>
              <a:t>bentgrass</a:t>
            </a:r>
            <a:r>
              <a:rPr lang="en-US" dirty="0" smtClean="0"/>
              <a:t>-problem-growing-out-of-control/</a:t>
            </a:r>
          </a:p>
          <a:p>
            <a:endParaRPr lang="en-US" dirty="0" smtClean="0"/>
          </a:p>
          <a:p>
            <a:r>
              <a:rPr lang="en-US" dirty="0" smtClean="0"/>
              <a:t>Irrigation canals </a:t>
            </a:r>
            <a:r>
              <a:rPr lang="mr-IN" dirty="0" smtClean="0"/>
              <a:t>–</a:t>
            </a:r>
            <a:r>
              <a:rPr lang="en-US" dirty="0" smtClean="0"/>
              <a:t> glyphosate is the only herbicide allowed near water.</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97</a:t>
            </a:fld>
            <a:endParaRPr lang="en-US"/>
          </a:p>
        </p:txBody>
      </p:sp>
    </p:spTree>
    <p:extLst>
      <p:ext uri="{BB962C8B-B14F-4D97-AF65-F5344CB8AC3E}">
        <p14:creationId xmlns:p14="http://schemas.microsoft.com/office/powerpoint/2010/main" val="28141380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Tony </a:t>
            </a:r>
            <a:r>
              <a:rPr lang="en-US" smtClean="0"/>
              <a:t>Mitra</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98</a:t>
            </a:fld>
            <a:endParaRPr lang="en-US"/>
          </a:p>
        </p:txBody>
      </p:sp>
    </p:spTree>
    <p:extLst>
      <p:ext uri="{BB962C8B-B14F-4D97-AF65-F5344CB8AC3E}">
        <p14:creationId xmlns:p14="http://schemas.microsoft.com/office/powerpoint/2010/main" val="33335139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Maneka</a:t>
            </a:r>
            <a:r>
              <a:rPr lang="en-US" dirty="0" smtClean="0"/>
              <a:t> Gandhi is a self-described environmentalist and animal rights leader in India</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102</a:t>
            </a:fld>
            <a:endParaRPr lang="en-US"/>
          </a:p>
        </p:txBody>
      </p:sp>
    </p:spTree>
    <p:extLst>
      <p:ext uri="{BB962C8B-B14F-4D97-AF65-F5344CB8AC3E}">
        <p14:creationId xmlns:p14="http://schemas.microsoft.com/office/powerpoint/2010/main" val="11849167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Maneka</a:t>
            </a:r>
            <a:r>
              <a:rPr lang="en-US" dirty="0" smtClean="0"/>
              <a:t> Gandhi is a self-described environmentalist and animal rights leader in India</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103</a:t>
            </a:fld>
            <a:endParaRPr lang="en-US"/>
          </a:p>
        </p:txBody>
      </p:sp>
    </p:spTree>
    <p:extLst>
      <p:ext uri="{BB962C8B-B14F-4D97-AF65-F5344CB8AC3E}">
        <p14:creationId xmlns:p14="http://schemas.microsoft.com/office/powerpoint/2010/main" val="1184916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glyphosate/Roundup_toxic_to_testes_calcium_implicated_2014.pdf </a:t>
            </a:r>
            <a:endParaRPr lang="en-US" dirty="0"/>
          </a:p>
        </p:txBody>
      </p:sp>
      <p:sp>
        <p:nvSpPr>
          <p:cNvPr id="4" name="Slide Number Placeholder 3"/>
          <p:cNvSpPr>
            <a:spLocks noGrp="1"/>
          </p:cNvSpPr>
          <p:nvPr>
            <p:ph type="sldNum" sz="quarter" idx="10"/>
          </p:nvPr>
        </p:nvSpPr>
        <p:spPr/>
        <p:txBody>
          <a:bodyPr/>
          <a:lstStyle/>
          <a:p>
            <a:fld id="{D5B5BEAA-7966-6643-81D3-63FD5EE07F82}" type="slidenum">
              <a:rPr lang="en-US" smtClean="0"/>
              <a:t>18</a:t>
            </a:fld>
            <a:endParaRPr lang="en-US"/>
          </a:p>
        </p:txBody>
      </p:sp>
    </p:spTree>
    <p:extLst>
      <p:ext uri="{BB962C8B-B14F-4D97-AF65-F5344CB8AC3E}">
        <p14:creationId xmlns:p14="http://schemas.microsoft.com/office/powerpoint/2010/main" val="18282829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heartbreaking to see how this toxic, dangerous and unnecessary technology can strong arm its way into every facet of a supposedly democratic system and pollute its science, regulatory mechanism, academia, media, and the widest imaginable swath of political process, leaving virtually no clear avenue for the people to correct this wholesale chemical attack on society and an assault on nature.</a:t>
            </a:r>
            <a:r>
              <a:rPr lang="en-US" dirty="0" smtClean="0">
                <a:effectLst/>
              </a:rPr>
              <a:t> </a:t>
            </a: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104</a:t>
            </a:fld>
            <a:endParaRPr lang="en-US"/>
          </a:p>
        </p:txBody>
      </p:sp>
    </p:spTree>
    <p:extLst>
      <p:ext uri="{BB962C8B-B14F-4D97-AF65-F5344CB8AC3E}">
        <p14:creationId xmlns:p14="http://schemas.microsoft.com/office/powerpoint/2010/main" val="31470517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TonyMitraIndia.pdf</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105</a:t>
            </a:fld>
            <a:endParaRPr lang="en-US"/>
          </a:p>
        </p:txBody>
      </p:sp>
    </p:spTree>
    <p:extLst>
      <p:ext uri="{BB962C8B-B14F-4D97-AF65-F5344CB8AC3E}">
        <p14:creationId xmlns:p14="http://schemas.microsoft.com/office/powerpoint/2010/main" val="23293622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Tony </a:t>
            </a:r>
            <a:r>
              <a:rPr lang="en-US" dirty="0" err="1" smtClean="0"/>
              <a:t>Mitra</a:t>
            </a:r>
            <a:r>
              <a:rPr lang="en-US" dirty="0" smtClean="0"/>
              <a:t> influence in India.</a:t>
            </a:r>
          </a:p>
          <a:p>
            <a:r>
              <a:rPr lang="en-US" dirty="0" smtClean="0"/>
              <a:t>http://</a:t>
            </a:r>
            <a:r>
              <a:rPr lang="en-US" dirty="0" err="1" smtClean="0"/>
              <a:t>www.orissapost.com</a:t>
            </a:r>
            <a:r>
              <a:rPr lang="en-US" dirty="0" smtClean="0"/>
              <a:t>/</a:t>
            </a:r>
            <a:r>
              <a:rPr lang="en-US" dirty="0" err="1" smtClean="0"/>
              <a:t>bjd</a:t>
            </a:r>
            <a:r>
              <a:rPr lang="en-US" dirty="0" smtClean="0"/>
              <a:t>-seeks-shield-against-contaminated-pulses/</a:t>
            </a:r>
          </a:p>
          <a:p>
            <a:endParaRPr lang="en-US" dirty="0" smtClean="0"/>
          </a:p>
          <a:p>
            <a:r>
              <a:rPr lang="en-US" dirty="0" smtClean="0"/>
              <a:t>The </a:t>
            </a:r>
            <a:r>
              <a:rPr lang="en-US" b="1" dirty="0" err="1" smtClean="0"/>
              <a:t>Biju</a:t>
            </a:r>
            <a:r>
              <a:rPr lang="en-US" b="1" dirty="0" smtClean="0"/>
              <a:t> </a:t>
            </a:r>
            <a:r>
              <a:rPr lang="en-US" b="1" dirty="0" err="1" smtClean="0"/>
              <a:t>Janata</a:t>
            </a:r>
            <a:r>
              <a:rPr lang="en-US" b="1" dirty="0" smtClean="0"/>
              <a:t> Dal</a:t>
            </a:r>
            <a:r>
              <a:rPr lang="en-US" dirty="0" smtClean="0"/>
              <a:t> (</a:t>
            </a:r>
            <a:r>
              <a:rPr lang="en-US" b="1" dirty="0" smtClean="0"/>
              <a:t>BJD)</a:t>
            </a:r>
            <a:r>
              <a:rPr lang="en-US" dirty="0" smtClean="0"/>
              <a:t> is a state political party of the </a:t>
            </a:r>
            <a:r>
              <a:rPr lang="en-US" dirty="0" smtClean="0">
                <a:hlinkClick r:id="rId3" tooltip="India"/>
              </a:rPr>
              <a:t>Indian</a:t>
            </a:r>
            <a:r>
              <a:rPr lang="en-US" dirty="0" smtClean="0"/>
              <a:t> state of </a:t>
            </a:r>
            <a:r>
              <a:rPr lang="en-US" dirty="0" smtClean="0">
                <a:hlinkClick r:id="rId4" tooltip="Odisha"/>
              </a:rPr>
              <a:t>Odisha</a:t>
            </a:r>
            <a:r>
              <a:rPr lang="en-US" dirty="0" smtClean="0"/>
              <a:t> led by </a:t>
            </a:r>
            <a:r>
              <a:rPr lang="en-US" dirty="0" smtClean="0">
                <a:hlinkClick r:id="rId5"/>
              </a:rPr>
              <a:t>Naveen Patnaik</a:t>
            </a:r>
            <a:r>
              <a:rPr lang="en-US" dirty="0" smtClean="0"/>
              <a:t>,</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106</a:t>
            </a:fld>
            <a:endParaRPr lang="en-US"/>
          </a:p>
        </p:txBody>
      </p:sp>
    </p:spTree>
    <p:extLst>
      <p:ext uri="{BB962C8B-B14F-4D97-AF65-F5344CB8AC3E}">
        <p14:creationId xmlns:p14="http://schemas.microsoft.com/office/powerpoint/2010/main" val="126943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Lincoln County aerial spray ban, which passed in May 2017,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Lincoln County Community Rights </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Oregon coast</a:t>
            </a:r>
            <a:endParaRPr lang="en-US" dirty="0" smtClean="0">
              <a:effectLst/>
            </a:endParaRPr>
          </a:p>
          <a:p>
            <a:endParaRPr lang="en-US" dirty="0" smtClean="0"/>
          </a:p>
          <a:p>
            <a:endParaRPr lang="en-US" dirty="0" smtClean="0"/>
          </a:p>
          <a:p>
            <a:r>
              <a:rPr lang="en-US" dirty="0" smtClean="0"/>
              <a:t>./</a:t>
            </a:r>
            <a:r>
              <a:rPr lang="en-US" dirty="0" err="1" smtClean="0"/>
              <a:t>ragtag_group.pdf</a:t>
            </a:r>
            <a:endParaRPr lang="en-US" dirty="0" smtClean="0"/>
          </a:p>
          <a:p>
            <a:r>
              <a:rPr lang="en-US" dirty="0" smtClean="0"/>
              <a:t>https://</a:t>
            </a:r>
            <a:r>
              <a:rPr lang="en-US" dirty="0" err="1" smtClean="0"/>
              <a:t>theintercept.com</a:t>
            </a:r>
            <a:r>
              <a:rPr lang="en-US" dirty="0" smtClean="0"/>
              <a:t>/2018/09/15/</a:t>
            </a:r>
            <a:r>
              <a:rPr lang="en-US" dirty="0" err="1" smtClean="0"/>
              <a:t>oregon</a:t>
            </a:r>
            <a:r>
              <a:rPr lang="en-US" dirty="0" smtClean="0"/>
              <a:t>-pesticides-aerial-spray-ban/</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107</a:t>
            </a:fld>
            <a:endParaRPr lang="en-US"/>
          </a:p>
        </p:txBody>
      </p:sp>
    </p:spTree>
    <p:extLst>
      <p:ext uri="{BB962C8B-B14F-4D97-AF65-F5344CB8AC3E}">
        <p14:creationId xmlns:p14="http://schemas.microsoft.com/office/powerpoint/2010/main" val="42297658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Regenerativeagriculture.pdf</a:t>
            </a:r>
            <a:endParaRPr lang="en-US" dirty="0" smtClean="0"/>
          </a:p>
          <a:p>
            <a:r>
              <a:rPr lang="en-US" dirty="0" err="1" smtClean="0"/>
              <a:t>fretz.karen</a:t>
            </a:r>
            <a:r>
              <a:rPr lang="en-US" dirty="0" smtClean="0"/>
              <a:t> &lt;</a:t>
            </a:r>
            <a:r>
              <a:rPr lang="en-US" dirty="0" err="1" smtClean="0"/>
              <a:t>fretz.karen@gmail.com</a:t>
            </a:r>
            <a:r>
              <a:rPr lang="en-US" dirty="0" smtClean="0"/>
              <a:t>&gt;</a:t>
            </a:r>
          </a:p>
          <a:p>
            <a:r>
              <a:rPr lang="en-US" dirty="0" smtClean="0"/>
              <a:t>Mention Dan Kittredge</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108</a:t>
            </a:fld>
            <a:endParaRPr lang="en-US"/>
          </a:p>
        </p:txBody>
      </p:sp>
    </p:spTree>
    <p:extLst>
      <p:ext uri="{BB962C8B-B14F-4D97-AF65-F5344CB8AC3E}">
        <p14:creationId xmlns:p14="http://schemas.microsoft.com/office/powerpoint/2010/main" val="13810949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Regenerativeagriculture.pdf</a:t>
            </a:r>
            <a:endParaRPr lang="en-US" dirty="0" smtClean="0"/>
          </a:p>
          <a:p>
            <a:r>
              <a:rPr lang="en-US" dirty="0" err="1" smtClean="0"/>
              <a:t>fretz.karen</a:t>
            </a:r>
            <a:r>
              <a:rPr lang="en-US" dirty="0" smtClean="0"/>
              <a:t> &lt;</a:t>
            </a:r>
            <a:r>
              <a:rPr lang="en-US" dirty="0" err="1" smtClean="0"/>
              <a:t>fretz.karen@gmail.com</a:t>
            </a:r>
            <a:r>
              <a:rPr lang="en-US" dirty="0" smtClean="0"/>
              <a:t>&gt;</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109</a:t>
            </a:fld>
            <a:endParaRPr lang="en-US"/>
          </a:p>
        </p:txBody>
      </p:sp>
    </p:spTree>
    <p:extLst>
      <p:ext uri="{BB962C8B-B14F-4D97-AF65-F5344CB8AC3E}">
        <p14:creationId xmlns:p14="http://schemas.microsoft.com/office/powerpoint/2010/main" val="13810949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Csail</a:t>
            </a:r>
            <a:r>
              <a:rPr lang="en-US" dirty="0" smtClean="0"/>
              <a:t>/2018/Books/</a:t>
            </a:r>
            <a:r>
              <a:rPr lang="en-US" dirty="0" err="1" smtClean="0"/>
              <a:t>DirtToSoi_eGalley.pdf</a:t>
            </a:r>
            <a:endParaRPr lang="en-US" dirty="0" smtClean="0"/>
          </a:p>
          <a:p>
            <a:r>
              <a:rPr lang="en-US" dirty="0" smtClean="0"/>
              <a:t>./</a:t>
            </a:r>
            <a:r>
              <a:rPr lang="en-US" dirty="0" err="1" smtClean="0"/>
              <a:t>DirtToSoil.text</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110</a:t>
            </a:fld>
            <a:endParaRPr lang="en-US"/>
          </a:p>
        </p:txBody>
      </p:sp>
    </p:spTree>
    <p:extLst>
      <p:ext uri="{BB962C8B-B14F-4D97-AF65-F5344CB8AC3E}">
        <p14:creationId xmlns:p14="http://schemas.microsoft.com/office/powerpoint/2010/main" val="28350617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Csail</a:t>
            </a:r>
            <a:r>
              <a:rPr lang="en-US" dirty="0" smtClean="0"/>
              <a:t>/2018/Books/</a:t>
            </a:r>
            <a:r>
              <a:rPr lang="en-US" dirty="0" err="1" smtClean="0"/>
              <a:t>DirtToSoi_eGalley.pdf</a:t>
            </a:r>
            <a:endParaRPr lang="en-US" dirty="0" smtClean="0"/>
          </a:p>
          <a:p>
            <a:r>
              <a:rPr lang="en-US" dirty="0" smtClean="0"/>
              <a:t>./</a:t>
            </a:r>
            <a:r>
              <a:rPr lang="en-US" dirty="0" err="1" smtClean="0"/>
              <a:t>DirtToSoil.text</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111</a:t>
            </a:fld>
            <a:endParaRPr lang="en-US"/>
          </a:p>
        </p:txBody>
      </p:sp>
    </p:spTree>
    <p:extLst>
      <p:ext uri="{BB962C8B-B14F-4D97-AF65-F5344CB8AC3E}">
        <p14:creationId xmlns:p14="http://schemas.microsoft.com/office/powerpoint/2010/main" val="28350617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Csail</a:t>
            </a:r>
            <a:r>
              <a:rPr lang="en-US" dirty="0" smtClean="0"/>
              <a:t>/2018/Books/</a:t>
            </a:r>
            <a:r>
              <a:rPr lang="en-US" dirty="0" err="1" smtClean="0"/>
              <a:t>DirtToSoi_eGalley.pdf</a:t>
            </a:r>
            <a:endParaRPr lang="en-US" dirty="0" smtClean="0"/>
          </a:p>
          <a:p>
            <a:r>
              <a:rPr lang="en-US" dirty="0" smtClean="0"/>
              <a:t>./</a:t>
            </a:r>
            <a:r>
              <a:rPr lang="en-US" dirty="0" err="1" smtClean="0"/>
              <a:t>DirtToSoil.text</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112</a:t>
            </a:fld>
            <a:endParaRPr lang="en-US"/>
          </a:p>
        </p:txBody>
      </p:sp>
    </p:spTree>
    <p:extLst>
      <p:ext uri="{BB962C8B-B14F-4D97-AF65-F5344CB8AC3E}">
        <p14:creationId xmlns:p14="http://schemas.microsoft.com/office/powerpoint/2010/main" val="23498918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ManagementofSoilMulch.pdf</a:t>
            </a:r>
            <a:r>
              <a:rPr lang="en-US" sz="1200" kern="1200" dirty="0" smtClean="0">
                <a:solidFill>
                  <a:schemeClr val="tx1"/>
                </a:solidFill>
                <a:latin typeface="+mn-lt"/>
                <a:ea typeface="+mn-ea"/>
                <a:cs typeface="+mn-cs"/>
              </a:rPr>
              <a:t> .</a:t>
            </a:r>
          </a:p>
          <a:p>
            <a:r>
              <a:rPr lang="en-US" dirty="0" err="1" smtClean="0"/>
              <a:t>Crop_cover.text</a:t>
            </a:r>
            <a:endParaRPr lang="en-US" dirty="0" smtClean="0"/>
          </a:p>
          <a:p>
            <a:endParaRPr lang="en-US" dirty="0" smtClean="0"/>
          </a:p>
          <a:p>
            <a:r>
              <a:rPr lang="en-US" dirty="0" smtClean="0"/>
              <a:t>legumes</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113</a:t>
            </a:fld>
            <a:endParaRPr lang="en-US"/>
          </a:p>
        </p:txBody>
      </p:sp>
    </p:spTree>
    <p:extLst>
      <p:ext uri="{BB962C8B-B14F-4D97-AF65-F5344CB8AC3E}">
        <p14:creationId xmlns:p14="http://schemas.microsoft.com/office/powerpoint/2010/main" val="2442936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Glyphosate/glyphosate_cardiotoxic_effects_rat_ventricular_myocardium_in_vitro_Seralini_2016.pdf</a:t>
            </a:r>
            <a:endParaRPr lang="en-US" dirty="0"/>
          </a:p>
        </p:txBody>
      </p:sp>
      <p:sp>
        <p:nvSpPr>
          <p:cNvPr id="4" name="Slide Number Placeholder 3"/>
          <p:cNvSpPr>
            <a:spLocks noGrp="1"/>
          </p:cNvSpPr>
          <p:nvPr>
            <p:ph type="sldNum" sz="quarter" idx="10"/>
          </p:nvPr>
        </p:nvSpPr>
        <p:spPr/>
        <p:txBody>
          <a:bodyPr/>
          <a:lstStyle/>
          <a:p>
            <a:fld id="{C450D85E-44D9-C248-8E48-2E03A58B2572}" type="slidenum">
              <a:rPr lang="en-US" smtClean="0"/>
              <a:t>19</a:t>
            </a:fld>
            <a:endParaRPr lang="en-US"/>
          </a:p>
        </p:txBody>
      </p:sp>
    </p:spTree>
    <p:extLst>
      <p:ext uri="{BB962C8B-B14F-4D97-AF65-F5344CB8AC3E}">
        <p14:creationId xmlns:p14="http://schemas.microsoft.com/office/powerpoint/2010/main" val="34453155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http://healthyeatingclub.com/info/books-phds/books/foodfacts/html/data/data5g.html</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116</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MercolaOnBoneBroth.pdf</a:t>
            </a:r>
            <a:endParaRPr lang="en-US" dirty="0" smtClean="0"/>
          </a:p>
          <a:p>
            <a:r>
              <a:rPr lang="en-US" dirty="0" smtClean="0"/>
              <a:t>http://</a:t>
            </a:r>
            <a:r>
              <a:rPr lang="en-US" dirty="0" err="1" smtClean="0"/>
              <a:t>articles.mercola.com</a:t>
            </a:r>
            <a:r>
              <a:rPr lang="en-US" dirty="0" smtClean="0"/>
              <a:t>/sites/articles/archive/2014/09/21/</a:t>
            </a:r>
            <a:r>
              <a:rPr lang="en-US" dirty="0" err="1" smtClean="0"/>
              <a:t>hilary</a:t>
            </a:r>
            <a:r>
              <a:rPr lang="en-US" dirty="0" smtClean="0"/>
              <a:t>-</a:t>
            </a:r>
            <a:r>
              <a:rPr lang="en-US" dirty="0" err="1" smtClean="0"/>
              <a:t>boynton</a:t>
            </a:r>
            <a:r>
              <a:rPr lang="en-US" dirty="0" smtClean="0"/>
              <a:t>-</a:t>
            </a:r>
            <a:r>
              <a:rPr lang="en-US" dirty="0" err="1" smtClean="0"/>
              <a:t>mary</a:t>
            </a:r>
            <a:r>
              <a:rPr lang="en-US" dirty="0" smtClean="0"/>
              <a:t>-</a:t>
            </a:r>
            <a:r>
              <a:rPr lang="en-US" dirty="0" err="1" smtClean="0"/>
              <a:t>brackett</a:t>
            </a:r>
            <a:r>
              <a:rPr lang="en-US" dirty="0" smtClean="0"/>
              <a:t>-gaps-cookbook-</a:t>
            </a:r>
            <a:r>
              <a:rPr lang="en-US" dirty="0" err="1" smtClean="0"/>
              <a:t>interview.aspx</a:t>
            </a:r>
            <a:r>
              <a:rPr lang="en-US" dirty="0" smtClean="0"/>
              <a:t>  </a:t>
            </a:r>
          </a:p>
          <a:p>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119</a:t>
            </a:fld>
            <a:endParaRPr lang="en-US"/>
          </a:p>
        </p:txBody>
      </p:sp>
    </p:spTree>
    <p:extLst>
      <p:ext uri="{BB962C8B-B14F-4D97-AF65-F5344CB8AC3E}">
        <p14:creationId xmlns:p14="http://schemas.microsoft.com/office/powerpoint/2010/main" val="39137582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glycine.text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BeneficialEffectsoftheAminoAcidGlycinePaperIsrael.pdf</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4A6358B-CC35-BF4E-9DCF-726C92238D13}" type="slidenum">
              <a:rPr lang="en-US" smtClean="0"/>
              <a:t>120</a:t>
            </a:fld>
            <a:endParaRPr lang="en-US"/>
          </a:p>
        </p:txBody>
      </p:sp>
    </p:spTree>
    <p:extLst>
      <p:ext uri="{BB962C8B-B14F-4D97-AF65-F5344CB8AC3E}">
        <p14:creationId xmlns:p14="http://schemas.microsoft.com/office/powerpoint/2010/main" val="37260392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mitochondrial_dysfunction_nutritional_supplements.pdf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121</a:t>
            </a:fld>
            <a:endParaRPr lang="en-US"/>
          </a:p>
        </p:txBody>
      </p:sp>
    </p:spTree>
    <p:extLst>
      <p:ext uri="{BB962C8B-B14F-4D97-AF65-F5344CB8AC3E}">
        <p14:creationId xmlns:p14="http://schemas.microsoft.com/office/powerpoint/2010/main" val="41487979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Moore\ et\ al\ 2016\ </a:t>
            </a:r>
            <a:r>
              <a:rPr lang="en-US" sz="1200" kern="1200" dirty="0" err="1" smtClean="0">
                <a:solidFill>
                  <a:schemeClr val="tx1"/>
                </a:solidFill>
                <a:latin typeface="+mn-lt"/>
                <a:ea typeface="+mn-ea"/>
                <a:cs typeface="+mn-cs"/>
              </a:rPr>
              <a:t>Biochar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bentonite</a:t>
            </a:r>
            <a:r>
              <a:rPr lang="en-US" sz="1200" kern="1200" dirty="0" smtClean="0">
                <a:solidFill>
                  <a:schemeClr val="tx1"/>
                </a:solidFill>
                <a:latin typeface="+mn-lt"/>
                <a:ea typeface="+mn-ea"/>
                <a:cs typeface="+mn-cs"/>
              </a:rPr>
              <a:t>\ and\ zeolite\ supplemented\ feeding\ for\ layer\ chickens\ alters\ </a:t>
            </a:r>
            <a:r>
              <a:rPr lang="en-US" sz="1200" kern="1200" dirty="0" err="1" smtClean="0">
                <a:solidFill>
                  <a:schemeClr val="tx1"/>
                </a:solidFill>
                <a:latin typeface="+mn-lt"/>
                <a:ea typeface="+mn-ea"/>
                <a:cs typeface="+mn-cs"/>
              </a:rPr>
              <a:t>intestional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microbiota.pdf</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Reduce</a:t>
            </a:r>
            <a:r>
              <a:rPr lang="en-US" sz="1200" kern="1200" baseline="0" dirty="0" smtClean="0">
                <a:solidFill>
                  <a:schemeClr val="tx1"/>
                </a:solidFill>
                <a:latin typeface="+mn-lt"/>
                <a:ea typeface="+mn-ea"/>
                <a:cs typeface="+mn-cs"/>
              </a:rPr>
              <a:t> need for antibiotics</a:t>
            </a:r>
          </a:p>
          <a:p>
            <a:r>
              <a:rPr lang="en-US" sz="1200" kern="1200" baseline="0" dirty="0" smtClean="0">
                <a:solidFill>
                  <a:schemeClr val="tx1"/>
                </a:solidFill>
                <a:latin typeface="+mn-lt"/>
                <a:ea typeface="+mn-ea"/>
                <a:cs typeface="+mn-cs"/>
              </a:rPr>
              <a:t>Redistribute gut microbes</a:t>
            </a:r>
          </a:p>
          <a:p>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123</a:t>
            </a:fld>
            <a:endParaRPr lang="en-US"/>
          </a:p>
        </p:txBody>
      </p:sp>
    </p:spTree>
    <p:extLst>
      <p:ext uri="{BB962C8B-B14F-4D97-AF65-F5344CB8AC3E}">
        <p14:creationId xmlns:p14="http://schemas.microsoft.com/office/powerpoint/2010/main" val="29158259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with </a:t>
            </a:r>
            <a:r>
              <a:rPr lang="en-US" dirty="0" err="1" smtClean="0"/>
              <a:t>Nico</a:t>
            </a:r>
            <a:r>
              <a:rPr lang="en-US" dirty="0" smtClean="0"/>
              <a:t> </a:t>
            </a:r>
            <a:r>
              <a:rPr lang="en-US" dirty="0" err="1" smtClean="0"/>
              <a:t>DaVinci</a:t>
            </a:r>
            <a:r>
              <a:rPr lang="en-US" baseline="0" dirty="0" smtClean="0"/>
              <a:t> before showing this</a:t>
            </a:r>
          </a:p>
          <a:p>
            <a:r>
              <a:rPr lang="en-US" baseline="0" dirty="0" smtClean="0"/>
              <a:t>THIS IS ROSEMARY MASON </a:t>
            </a:r>
            <a:r>
              <a:rPr lang="mr-IN" baseline="0" dirty="0" smtClean="0"/>
              <a:t>–</a:t>
            </a:r>
            <a:r>
              <a:rPr lang="en-US" baseline="0" dirty="0" smtClean="0"/>
              <a:t> she is getting a cholinesterase test.</a:t>
            </a:r>
          </a:p>
          <a:p>
            <a:r>
              <a:rPr lang="en-US" baseline="0" dirty="0" smtClean="0"/>
              <a:t>See: </a:t>
            </a:r>
            <a:r>
              <a:rPr lang="en-US" baseline="0" dirty="0" err="1" smtClean="0"/>
              <a:t>RosemaryMason_story.text</a:t>
            </a:r>
            <a:endParaRPr lang="en-US" baseline="0" dirty="0" smtClean="0"/>
          </a:p>
          <a:p>
            <a:endParaRPr lang="en-US" baseline="0" dirty="0" smtClean="0"/>
          </a:p>
          <a:p>
            <a:endParaRPr lang="en-US" baseline="0" dirty="0" smtClean="0"/>
          </a:p>
          <a:p>
            <a:r>
              <a:rPr lang="en-US" baseline="0" dirty="0" err="1" smtClean="0"/>
              <a:t>Testimony_fulvic_acid.text</a:t>
            </a:r>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124</a:t>
            </a:fld>
            <a:endParaRPr lang="en-US"/>
          </a:p>
        </p:txBody>
      </p:sp>
    </p:spTree>
    <p:extLst>
      <p:ext uri="{BB962C8B-B14F-4D97-AF65-F5344CB8AC3E}">
        <p14:creationId xmlns:p14="http://schemas.microsoft.com/office/powerpoint/2010/main" val="6579557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waterfalls_are_therapeutic.pdf</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126</a:t>
            </a:fld>
            <a:endParaRPr lang="en-US"/>
          </a:p>
        </p:txBody>
      </p:sp>
    </p:spTree>
    <p:extLst>
      <p:ext uri="{BB962C8B-B14F-4D97-AF65-F5344CB8AC3E}">
        <p14:creationId xmlns:p14="http://schemas.microsoft.com/office/powerpoint/2010/main" val="3628940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long_QT_syndrome_inflammation_immunity.pdf</a:t>
            </a: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8BA32B2-B15F-7E4A-A045-28774D69807C}" type="slidenum">
              <a:rPr lang="en-US" smtClean="0"/>
              <a:t>20</a:t>
            </a:fld>
            <a:endParaRPr lang="en-US"/>
          </a:p>
        </p:txBody>
      </p:sp>
    </p:spTree>
    <p:extLst>
      <p:ext uri="{BB962C8B-B14F-4D97-AF65-F5344CB8AC3E}">
        <p14:creationId xmlns:p14="http://schemas.microsoft.com/office/powerpoint/2010/main" val="1673344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long_QT_syndrome_inflammation_immunity.pdf</a:t>
            </a: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8BA32B2-B15F-7E4A-A045-28774D69807C}" type="slidenum">
              <a:rPr lang="en-US" smtClean="0"/>
              <a:t>21</a:t>
            </a:fld>
            <a:endParaRPr lang="en-US"/>
          </a:p>
        </p:txBody>
      </p:sp>
    </p:spTree>
    <p:extLst>
      <p:ext uri="{BB962C8B-B14F-4D97-AF65-F5344CB8AC3E}">
        <p14:creationId xmlns:p14="http://schemas.microsoft.com/office/powerpoint/2010/main" val="1673344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A665E2-2C51-F241-9004-5582F22D873D}" type="datetimeFigureOut">
              <a:rPr lang="en-US" smtClean="0"/>
              <a:t>11/18/18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5E04C-6272-D644-8D79-D5E233E13ED1}" type="slidenum">
              <a:rPr lang="en-US" smtClean="0"/>
              <a:t>‹#›</a:t>
            </a:fld>
            <a:endParaRPr lang="en-US"/>
          </a:p>
        </p:txBody>
      </p:sp>
    </p:spTree>
    <p:extLst>
      <p:ext uri="{BB962C8B-B14F-4D97-AF65-F5344CB8AC3E}">
        <p14:creationId xmlns:p14="http://schemas.microsoft.com/office/powerpoint/2010/main" val="3603957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A665E2-2C51-F241-9004-5582F22D873D}" type="datetimeFigureOut">
              <a:rPr lang="en-US" smtClean="0"/>
              <a:t>11/18/18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5E04C-6272-D644-8D79-D5E233E13ED1}" type="slidenum">
              <a:rPr lang="en-US" smtClean="0"/>
              <a:t>‹#›</a:t>
            </a:fld>
            <a:endParaRPr lang="en-US"/>
          </a:p>
        </p:txBody>
      </p:sp>
    </p:spTree>
    <p:extLst>
      <p:ext uri="{BB962C8B-B14F-4D97-AF65-F5344CB8AC3E}">
        <p14:creationId xmlns:p14="http://schemas.microsoft.com/office/powerpoint/2010/main" val="194375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A665E2-2C51-F241-9004-5582F22D873D}" type="datetimeFigureOut">
              <a:rPr lang="en-US" smtClean="0"/>
              <a:t>11/18/18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5E04C-6272-D644-8D79-D5E233E13ED1}" type="slidenum">
              <a:rPr lang="en-US" smtClean="0"/>
              <a:t>‹#›</a:t>
            </a:fld>
            <a:endParaRPr lang="en-US"/>
          </a:p>
        </p:txBody>
      </p:sp>
    </p:spTree>
    <p:extLst>
      <p:ext uri="{BB962C8B-B14F-4D97-AF65-F5344CB8AC3E}">
        <p14:creationId xmlns:p14="http://schemas.microsoft.com/office/powerpoint/2010/main" val="1344779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A665E2-2C51-F241-9004-5582F22D873D}" type="datetimeFigureOut">
              <a:rPr lang="en-US" smtClean="0"/>
              <a:t>11/18/18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5E04C-6272-D644-8D79-D5E233E13ED1}" type="slidenum">
              <a:rPr lang="en-US" smtClean="0"/>
              <a:t>‹#›</a:t>
            </a:fld>
            <a:endParaRPr lang="en-US"/>
          </a:p>
        </p:txBody>
      </p:sp>
    </p:spTree>
    <p:extLst>
      <p:ext uri="{BB962C8B-B14F-4D97-AF65-F5344CB8AC3E}">
        <p14:creationId xmlns:p14="http://schemas.microsoft.com/office/powerpoint/2010/main" val="1410187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A665E2-2C51-F241-9004-5582F22D873D}" type="datetimeFigureOut">
              <a:rPr lang="en-US" smtClean="0"/>
              <a:t>11/18/18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5E04C-6272-D644-8D79-D5E233E13ED1}" type="slidenum">
              <a:rPr lang="en-US" smtClean="0"/>
              <a:t>‹#›</a:t>
            </a:fld>
            <a:endParaRPr lang="en-US"/>
          </a:p>
        </p:txBody>
      </p:sp>
    </p:spTree>
    <p:extLst>
      <p:ext uri="{BB962C8B-B14F-4D97-AF65-F5344CB8AC3E}">
        <p14:creationId xmlns:p14="http://schemas.microsoft.com/office/powerpoint/2010/main" val="300324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A665E2-2C51-F241-9004-5582F22D873D}" type="datetimeFigureOut">
              <a:rPr lang="en-US" smtClean="0"/>
              <a:t>11/18/18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C5E04C-6272-D644-8D79-D5E233E13ED1}" type="slidenum">
              <a:rPr lang="en-US" smtClean="0"/>
              <a:t>‹#›</a:t>
            </a:fld>
            <a:endParaRPr lang="en-US"/>
          </a:p>
        </p:txBody>
      </p:sp>
    </p:spTree>
    <p:extLst>
      <p:ext uri="{BB962C8B-B14F-4D97-AF65-F5344CB8AC3E}">
        <p14:creationId xmlns:p14="http://schemas.microsoft.com/office/powerpoint/2010/main" val="203419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A665E2-2C51-F241-9004-5582F22D873D}" type="datetimeFigureOut">
              <a:rPr lang="en-US" smtClean="0"/>
              <a:t>11/18/18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C5E04C-6272-D644-8D79-D5E233E13ED1}" type="slidenum">
              <a:rPr lang="en-US" smtClean="0"/>
              <a:t>‹#›</a:t>
            </a:fld>
            <a:endParaRPr lang="en-US"/>
          </a:p>
        </p:txBody>
      </p:sp>
    </p:spTree>
    <p:extLst>
      <p:ext uri="{BB962C8B-B14F-4D97-AF65-F5344CB8AC3E}">
        <p14:creationId xmlns:p14="http://schemas.microsoft.com/office/powerpoint/2010/main" val="4069963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A665E2-2C51-F241-9004-5582F22D873D}" type="datetimeFigureOut">
              <a:rPr lang="en-US" smtClean="0"/>
              <a:t>11/18/18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C5E04C-6272-D644-8D79-D5E233E13ED1}" type="slidenum">
              <a:rPr lang="en-US" smtClean="0"/>
              <a:t>‹#›</a:t>
            </a:fld>
            <a:endParaRPr lang="en-US"/>
          </a:p>
        </p:txBody>
      </p:sp>
    </p:spTree>
    <p:extLst>
      <p:ext uri="{BB962C8B-B14F-4D97-AF65-F5344CB8AC3E}">
        <p14:creationId xmlns:p14="http://schemas.microsoft.com/office/powerpoint/2010/main" val="2469034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A665E2-2C51-F241-9004-5582F22D873D}" type="datetimeFigureOut">
              <a:rPr lang="en-US" smtClean="0"/>
              <a:t>11/18/18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C5E04C-6272-D644-8D79-D5E233E13ED1}" type="slidenum">
              <a:rPr lang="en-US" smtClean="0"/>
              <a:t>‹#›</a:t>
            </a:fld>
            <a:endParaRPr lang="en-US"/>
          </a:p>
        </p:txBody>
      </p:sp>
    </p:spTree>
    <p:extLst>
      <p:ext uri="{BB962C8B-B14F-4D97-AF65-F5344CB8AC3E}">
        <p14:creationId xmlns:p14="http://schemas.microsoft.com/office/powerpoint/2010/main" val="1830956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A665E2-2C51-F241-9004-5582F22D873D}" type="datetimeFigureOut">
              <a:rPr lang="en-US" smtClean="0"/>
              <a:t>11/18/18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C5E04C-6272-D644-8D79-D5E233E13ED1}" type="slidenum">
              <a:rPr lang="en-US" smtClean="0"/>
              <a:t>‹#›</a:t>
            </a:fld>
            <a:endParaRPr lang="en-US"/>
          </a:p>
        </p:txBody>
      </p:sp>
    </p:spTree>
    <p:extLst>
      <p:ext uri="{BB962C8B-B14F-4D97-AF65-F5344CB8AC3E}">
        <p14:creationId xmlns:p14="http://schemas.microsoft.com/office/powerpoint/2010/main" val="3978825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A665E2-2C51-F241-9004-5582F22D873D}" type="datetimeFigureOut">
              <a:rPr lang="en-US" smtClean="0"/>
              <a:t>11/18/18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C5E04C-6272-D644-8D79-D5E233E13ED1}" type="slidenum">
              <a:rPr lang="en-US" smtClean="0"/>
              <a:t>‹#›</a:t>
            </a:fld>
            <a:endParaRPr lang="en-US"/>
          </a:p>
        </p:txBody>
      </p:sp>
    </p:spTree>
    <p:extLst>
      <p:ext uri="{BB962C8B-B14F-4D97-AF65-F5344CB8AC3E}">
        <p14:creationId xmlns:p14="http://schemas.microsoft.com/office/powerpoint/2010/main" val="7202816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665E2-2C51-F241-9004-5582F22D873D}" type="datetimeFigureOut">
              <a:rPr lang="en-US" smtClean="0"/>
              <a:t>11/18/18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C5E04C-6272-D644-8D79-D5E233E13ED1}" type="slidenum">
              <a:rPr lang="en-US" smtClean="0"/>
              <a:t>‹#›</a:t>
            </a:fld>
            <a:endParaRPr lang="en-US"/>
          </a:p>
        </p:txBody>
      </p:sp>
    </p:spTree>
    <p:extLst>
      <p:ext uri="{BB962C8B-B14F-4D97-AF65-F5344CB8AC3E}">
        <p14:creationId xmlns:p14="http://schemas.microsoft.com/office/powerpoint/2010/main" val="2495815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10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103.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9.jpg"/></Relationships>
</file>

<file path=ppt/slides/_rels/slide105.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71.jp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4.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75.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76.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g"/></Relationships>
</file>

<file path=ppt/slides/_rels/slide116.xml.rels><?xml version="1.0" encoding="UTF-8" standalone="yes"?>
<Relationships xmlns="http://schemas.openxmlformats.org/package/2006/relationships"><Relationship Id="rId11" Type="http://schemas.openxmlformats.org/officeDocument/2006/relationships/image" Target="../media/image86.jpeg"/><Relationship Id="rId12" Type="http://schemas.openxmlformats.org/officeDocument/2006/relationships/image" Target="../media/image87.jpeg"/><Relationship Id="rId13" Type="http://schemas.openxmlformats.org/officeDocument/2006/relationships/image" Target="../media/image88.jpeg"/><Relationship Id="rId14" Type="http://schemas.openxmlformats.org/officeDocument/2006/relationships/image" Target="../media/image89.jpeg"/><Relationship Id="rId15"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gif"/><Relationship Id="rId7" Type="http://schemas.openxmlformats.org/officeDocument/2006/relationships/image" Target="../media/image82.jpeg"/><Relationship Id="rId8" Type="http://schemas.openxmlformats.org/officeDocument/2006/relationships/image" Target="../media/image83.jpeg"/><Relationship Id="rId9" Type="http://schemas.openxmlformats.org/officeDocument/2006/relationships/image" Target="../media/image84.jpeg"/><Relationship Id="rId10" Type="http://schemas.openxmlformats.org/officeDocument/2006/relationships/image" Target="../media/image85.jpeg"/></Relationships>
</file>

<file path=ppt/slides/_rels/slide117.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png"/><Relationship Id="rId5" Type="http://schemas.openxmlformats.org/officeDocument/2006/relationships/image" Target="../media/image94.jpg"/><Relationship Id="rId1" Type="http://schemas.openxmlformats.org/officeDocument/2006/relationships/slideLayout" Target="../slideLayouts/slideLayout2.xml"/><Relationship Id="rId2" Type="http://schemas.openxmlformats.org/officeDocument/2006/relationships/image" Target="../media/image91.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9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97.png"/></Relationships>
</file>

<file path=ppt/slides/_rels/slide122.xml.rels><?xml version="1.0" encoding="UTF-8" standalone="yes"?>
<Relationships xmlns="http://schemas.openxmlformats.org/package/2006/relationships"><Relationship Id="rId3" Type="http://schemas.openxmlformats.org/officeDocument/2006/relationships/image" Target="../media/image99.jpg"/><Relationship Id="rId4" Type="http://schemas.openxmlformats.org/officeDocument/2006/relationships/image" Target="../media/image100.jpg"/><Relationship Id="rId5" Type="http://schemas.openxmlformats.org/officeDocument/2006/relationships/image" Target="../media/image101.jpg"/><Relationship Id="rId1" Type="http://schemas.openxmlformats.org/officeDocument/2006/relationships/slideLayout" Target="../slideLayouts/slideLayout2.xml"/><Relationship Id="rId2" Type="http://schemas.openxmlformats.org/officeDocument/2006/relationships/image" Target="../media/image98.jpg"/></Relationships>
</file>

<file path=ppt/slides/_rels/slide123.xml.rels><?xml version="1.0" encoding="UTF-8" standalone="yes"?>
<Relationships xmlns="http://schemas.openxmlformats.org/package/2006/relationships"><Relationship Id="rId3" Type="http://schemas.openxmlformats.org/officeDocument/2006/relationships/image" Target="../media/image102.jpg"/><Relationship Id="rId4" Type="http://schemas.openxmlformats.org/officeDocument/2006/relationships/image" Target="../media/image103.jpg"/><Relationship Id="rId5" Type="http://schemas.openxmlformats.org/officeDocument/2006/relationships/image" Target="../media/image104.jpg"/><Relationship Id="rId6" Type="http://schemas.openxmlformats.org/officeDocument/2006/relationships/image" Target="../media/image105.jpg"/><Relationship Id="rId7" Type="http://schemas.openxmlformats.org/officeDocument/2006/relationships/image" Target="../media/image106.jp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125.xml.rels><?xml version="1.0" encoding="UTF-8" standalone="yes"?>
<Relationships xmlns="http://schemas.openxmlformats.org/package/2006/relationships"><Relationship Id="rId3" Type="http://schemas.openxmlformats.org/officeDocument/2006/relationships/image" Target="../media/image108.jpg"/><Relationship Id="rId4" Type="http://schemas.openxmlformats.org/officeDocument/2006/relationships/image" Target="../media/image109.jpg"/><Relationship Id="rId1" Type="http://schemas.openxmlformats.org/officeDocument/2006/relationships/slideLayout" Target="../slideLayouts/slideLayout2.xml"/><Relationship Id="rId2" Type="http://schemas.openxmlformats.org/officeDocument/2006/relationships/image" Target="../media/image107.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10.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d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66.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5.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6.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7.jpeg"/></Relationships>
</file>

<file path=ppt/slides/_rels/slide8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9.jpg"/><Relationship Id="rId5"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91.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png"/><Relationship Id="rId5" Type="http://schemas.openxmlformats.org/officeDocument/2006/relationships/image" Target="../media/image53.jp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94.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2.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 Id="rId3" Type="http://schemas.openxmlformats.org/officeDocument/2006/relationships/image" Target="../media/image6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95600"/>
            <a:ext cx="7772400" cy="1470025"/>
          </a:xfrm>
        </p:spPr>
        <p:txBody>
          <a:bodyPr>
            <a:normAutofit fontScale="90000"/>
          </a:bodyPr>
          <a:lstStyle/>
          <a:p>
            <a:r>
              <a:rPr lang="en-US" b="1" dirty="0"/>
              <a:t>Glyphosate: How a simple molecule can cause so much </a:t>
            </a:r>
            <a:r>
              <a:rPr lang="en-US" b="1" dirty="0" smtClean="0"/>
              <a:t>destruction:</a:t>
            </a:r>
            <a:br>
              <a:rPr lang="en-US" b="1" dirty="0" smtClean="0"/>
            </a:br>
            <a:r>
              <a:rPr lang="en-US" b="1" dirty="0" smtClean="0"/>
              <a:t>Part II</a:t>
            </a:r>
            <a:br>
              <a:rPr lang="en-US" b="1" dirty="0" smtClean="0"/>
            </a:br>
            <a:endParaRPr lang="en-US" b="1" dirty="0"/>
          </a:p>
        </p:txBody>
      </p:sp>
      <p:sp>
        <p:nvSpPr>
          <p:cNvPr id="3" name="Subtitle 2"/>
          <p:cNvSpPr>
            <a:spLocks noGrp="1"/>
          </p:cNvSpPr>
          <p:nvPr>
            <p:ph type="subTitle" idx="1"/>
          </p:nvPr>
        </p:nvSpPr>
        <p:spPr>
          <a:xfrm>
            <a:off x="1371600" y="4377267"/>
            <a:ext cx="6400800" cy="1752600"/>
          </a:xfrm>
        </p:spPr>
        <p:txBody>
          <a:bodyPr>
            <a:normAutofit fontScale="85000" lnSpcReduction="20000"/>
          </a:bodyPr>
          <a:lstStyle/>
          <a:p>
            <a:r>
              <a:rPr lang="en-US" dirty="0" smtClean="0">
                <a:solidFill>
                  <a:schemeClr val="tx1"/>
                </a:solidFill>
              </a:rPr>
              <a:t>Stephanie Seneff</a:t>
            </a:r>
          </a:p>
          <a:p>
            <a:r>
              <a:rPr lang="en-US" dirty="0" smtClean="0">
                <a:solidFill>
                  <a:schemeClr val="tx1"/>
                </a:solidFill>
              </a:rPr>
              <a:t>MIT CSAIL</a:t>
            </a:r>
          </a:p>
          <a:p>
            <a:r>
              <a:rPr lang="en-US" dirty="0" smtClean="0">
                <a:solidFill>
                  <a:schemeClr val="tx1"/>
                </a:solidFill>
              </a:rPr>
              <a:t>WAPF Wise Traditions Workshop</a:t>
            </a:r>
          </a:p>
          <a:p>
            <a:r>
              <a:rPr lang="en-US" dirty="0" smtClean="0">
                <a:solidFill>
                  <a:schemeClr val="tx1"/>
                </a:solidFill>
              </a:rPr>
              <a:t>November 17, 2018</a:t>
            </a:r>
            <a:endParaRPr lang="en-US" dirty="0">
              <a:solidFill>
                <a:schemeClr val="tx1"/>
              </a:solidFill>
            </a:endParaRPr>
          </a:p>
        </p:txBody>
      </p:sp>
      <p:pic>
        <p:nvPicPr>
          <p:cNvPr id="4" name="Picture 3" descr="sprayweeds-round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65" y="328728"/>
            <a:ext cx="6739467" cy="2087363"/>
          </a:xfrm>
          <a:prstGeom prst="rect">
            <a:avLst/>
          </a:prstGeom>
        </p:spPr>
      </p:pic>
    </p:spTree>
    <p:extLst>
      <p:ext uri="{BB962C8B-B14F-4D97-AF65-F5344CB8AC3E}">
        <p14:creationId xmlns:p14="http://schemas.microsoft.com/office/powerpoint/2010/main" val="41344124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An Article I published on </a:t>
            </a:r>
            <a:r>
              <a:rPr lang="en-US" b="1" dirty="0" err="1" smtClean="0"/>
              <a:t>GreenMedInfo</a:t>
            </a:r>
            <a:endParaRPr lang="en-US" b="1" dirty="0"/>
          </a:p>
        </p:txBody>
      </p:sp>
      <p:pic>
        <p:nvPicPr>
          <p:cNvPr id="4" name="Content Placeholder 3" descr="GeneticallyModifiedChildren.png"/>
          <p:cNvPicPr>
            <a:picLocks noGrp="1" noChangeAspect="1"/>
          </p:cNvPicPr>
          <p:nvPr>
            <p:ph idx="1"/>
          </p:nvPr>
        </p:nvPicPr>
        <p:blipFill>
          <a:blip r:embed="rId2">
            <a:extLst>
              <a:ext uri="{28A0092B-C50C-407E-A947-70E740481C1C}">
                <a14:useLocalDpi xmlns:a14="http://schemas.microsoft.com/office/drawing/2010/main" val="0"/>
              </a:ext>
            </a:extLst>
          </a:blip>
          <a:srcRect t="-3331" b="-3331"/>
          <a:stretch>
            <a:fillRect/>
          </a:stretch>
        </p:blipFill>
        <p:spPr>
          <a:xfrm>
            <a:off x="0" y="1600200"/>
            <a:ext cx="9098455" cy="5003800"/>
          </a:xfrm>
        </p:spPr>
      </p:pic>
    </p:spTree>
    <p:extLst>
      <p:ext uri="{BB962C8B-B14F-4D97-AF65-F5344CB8AC3E}">
        <p14:creationId xmlns:p14="http://schemas.microsoft.com/office/powerpoint/2010/main" val="4080656964"/>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2500447" y="2218450"/>
            <a:ext cx="4143194"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Fighting Back</a:t>
            </a:r>
          </a:p>
        </p:txBody>
      </p:sp>
    </p:spTree>
    <p:extLst>
      <p:ext uri="{BB962C8B-B14F-4D97-AF65-F5344CB8AC3E}">
        <p14:creationId xmlns:p14="http://schemas.microsoft.com/office/powerpoint/2010/main" val="328635637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A.png"/>
          <p:cNvPicPr>
            <a:picLocks noGrp="1" noChangeAspect="1"/>
          </p:cNvPicPr>
          <p:nvPr>
            <p:ph idx="1"/>
          </p:nvPr>
        </p:nvPicPr>
        <p:blipFill>
          <a:blip r:embed="rId2">
            <a:extLst>
              <a:ext uri="{28A0092B-C50C-407E-A947-70E740481C1C}">
                <a14:useLocalDpi xmlns:a14="http://schemas.microsoft.com/office/drawing/2010/main" val="0"/>
              </a:ext>
            </a:extLst>
          </a:blip>
          <a:srcRect l="-21010" r="-21010"/>
          <a:stretch>
            <a:fillRect/>
          </a:stretch>
        </p:blipFill>
        <p:spPr>
          <a:xfrm>
            <a:off x="-1484372" y="274638"/>
            <a:ext cx="11139258" cy="6126163"/>
          </a:xfrm>
        </p:spPr>
      </p:pic>
      <p:grpSp>
        <p:nvGrpSpPr>
          <p:cNvPr id="7" name="Group 6"/>
          <p:cNvGrpSpPr/>
          <p:nvPr/>
        </p:nvGrpSpPr>
        <p:grpSpPr>
          <a:xfrm>
            <a:off x="5467428" y="1828261"/>
            <a:ext cx="3219372" cy="3171012"/>
            <a:chOff x="5467428" y="1828261"/>
            <a:chExt cx="3219372" cy="3171012"/>
          </a:xfrm>
        </p:grpSpPr>
        <p:pic>
          <p:nvPicPr>
            <p:cNvPr id="5" name="Picture 4" descr="ZenHoneycut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428" y="1828261"/>
              <a:ext cx="3219372" cy="3171012"/>
            </a:xfrm>
            <a:prstGeom prst="rect">
              <a:avLst/>
            </a:prstGeom>
          </p:spPr>
        </p:pic>
        <p:sp>
          <p:nvSpPr>
            <p:cNvPr id="6" name="TextBox 5"/>
            <p:cNvSpPr txBox="1"/>
            <p:nvPr/>
          </p:nvSpPr>
          <p:spPr>
            <a:xfrm>
              <a:off x="6160476" y="4304024"/>
              <a:ext cx="2008483" cy="461665"/>
            </a:xfrm>
            <a:prstGeom prst="rect">
              <a:avLst/>
            </a:prstGeom>
            <a:noFill/>
          </p:spPr>
          <p:txBody>
            <a:bodyPr wrap="none" rtlCol="0">
              <a:spAutoFit/>
            </a:bodyPr>
            <a:lstStyle/>
            <a:p>
              <a:r>
                <a:rPr lang="en-US" sz="2400" dirty="0" smtClean="0">
                  <a:solidFill>
                    <a:schemeClr val="bg1"/>
                  </a:solidFill>
                </a:rPr>
                <a:t>Zen Honeycutt</a:t>
              </a:r>
              <a:endParaRPr lang="en-US" sz="2400" dirty="0">
                <a:solidFill>
                  <a:schemeClr val="bg1"/>
                </a:solidFill>
              </a:endParaRPr>
            </a:p>
          </p:txBody>
        </p:sp>
      </p:grpSp>
    </p:spTree>
    <p:extLst>
      <p:ext uri="{BB962C8B-B14F-4D97-AF65-F5344CB8AC3E}">
        <p14:creationId xmlns:p14="http://schemas.microsoft.com/office/powerpoint/2010/main" val="1675219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Tony </a:t>
            </a:r>
            <a:r>
              <a:rPr lang="en-US" b="1" dirty="0" err="1" smtClean="0"/>
              <a:t>Mitra</a:t>
            </a:r>
            <a:endParaRPr lang="en-US" b="1" dirty="0"/>
          </a:p>
        </p:txBody>
      </p:sp>
      <p:pic>
        <p:nvPicPr>
          <p:cNvPr id="4" name="Content Placeholder 3" descr="Tony_letter_to_Maneka_Gandhi.png"/>
          <p:cNvPicPr>
            <a:picLocks noGrp="1" noChangeAspect="1"/>
          </p:cNvPicPr>
          <p:nvPr>
            <p:ph idx="1"/>
          </p:nvPr>
        </p:nvPicPr>
        <p:blipFill>
          <a:blip r:embed="rId3">
            <a:extLst>
              <a:ext uri="{28A0092B-C50C-407E-A947-70E740481C1C}">
                <a14:useLocalDpi xmlns:a14="http://schemas.microsoft.com/office/drawing/2010/main" val="0"/>
              </a:ext>
            </a:extLst>
          </a:blip>
          <a:srcRect l="-25125" r="-25125"/>
          <a:stretch>
            <a:fillRect/>
          </a:stretch>
        </p:blipFill>
        <p:spPr>
          <a:xfrm>
            <a:off x="-1374806" y="948261"/>
            <a:ext cx="10061606" cy="5533496"/>
          </a:xfrm>
        </p:spPr>
      </p:pic>
      <p:pic>
        <p:nvPicPr>
          <p:cNvPr id="5" name="Picture 4" descr="TonyMitr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1467" y="0"/>
            <a:ext cx="2912533" cy="2912533"/>
          </a:xfrm>
          <a:prstGeom prst="rect">
            <a:avLst/>
          </a:prstGeom>
        </p:spPr>
      </p:pic>
      <p:sp>
        <p:nvSpPr>
          <p:cNvPr id="8" name="Freeform 7"/>
          <p:cNvSpPr/>
          <p:nvPr/>
        </p:nvSpPr>
        <p:spPr>
          <a:xfrm>
            <a:off x="360810" y="2905718"/>
            <a:ext cx="6430687" cy="1096287"/>
          </a:xfrm>
          <a:custGeom>
            <a:avLst/>
            <a:gdLst>
              <a:gd name="connsiteX0" fmla="*/ 2467057 w 6430687"/>
              <a:gd name="connsiteY0" fmla="*/ 74541 h 1096287"/>
              <a:gd name="connsiteX1" fmla="*/ 468923 w 6430687"/>
              <a:gd name="connsiteY1" fmla="*/ 210007 h 1096287"/>
              <a:gd name="connsiteX2" fmla="*/ 299590 w 6430687"/>
              <a:gd name="connsiteY2" fmla="*/ 447074 h 1096287"/>
              <a:gd name="connsiteX3" fmla="*/ 401190 w 6430687"/>
              <a:gd name="connsiteY3" fmla="*/ 1073607 h 1096287"/>
              <a:gd name="connsiteX4" fmla="*/ 5294923 w 6430687"/>
              <a:gd name="connsiteY4" fmla="*/ 955074 h 1096287"/>
              <a:gd name="connsiteX5" fmla="*/ 6226257 w 6430687"/>
              <a:gd name="connsiteY5" fmla="*/ 921207 h 1096287"/>
              <a:gd name="connsiteX6" fmla="*/ 6056923 w 6430687"/>
              <a:gd name="connsiteY6" fmla="*/ 74541 h 1096287"/>
              <a:gd name="connsiteX7" fmla="*/ 2416257 w 6430687"/>
              <a:gd name="connsiteY7" fmla="*/ 40674 h 1096287"/>
              <a:gd name="connsiteX8" fmla="*/ 2246923 w 6430687"/>
              <a:gd name="connsiteY8" fmla="*/ 57607 h 109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0687" h="1096287">
                <a:moveTo>
                  <a:pt x="2467057" y="74541"/>
                </a:moveTo>
                <a:cubicBezTo>
                  <a:pt x="1648612" y="111229"/>
                  <a:pt x="830167" y="147918"/>
                  <a:pt x="468923" y="210007"/>
                </a:cubicBezTo>
                <a:cubicBezTo>
                  <a:pt x="107678" y="272096"/>
                  <a:pt x="310879" y="303141"/>
                  <a:pt x="299590" y="447074"/>
                </a:cubicBezTo>
                <a:cubicBezTo>
                  <a:pt x="288301" y="591007"/>
                  <a:pt x="-431365" y="988940"/>
                  <a:pt x="401190" y="1073607"/>
                </a:cubicBezTo>
                <a:cubicBezTo>
                  <a:pt x="1233745" y="1158274"/>
                  <a:pt x="4324079" y="980474"/>
                  <a:pt x="5294923" y="955074"/>
                </a:cubicBezTo>
                <a:cubicBezTo>
                  <a:pt x="6265768" y="929674"/>
                  <a:pt x="6099257" y="1067962"/>
                  <a:pt x="6226257" y="921207"/>
                </a:cubicBezTo>
                <a:cubicBezTo>
                  <a:pt x="6353257" y="774452"/>
                  <a:pt x="6691923" y="221297"/>
                  <a:pt x="6056923" y="74541"/>
                </a:cubicBezTo>
                <a:cubicBezTo>
                  <a:pt x="5421923" y="-72215"/>
                  <a:pt x="3051257" y="43496"/>
                  <a:pt x="2416257" y="40674"/>
                </a:cubicBezTo>
                <a:cubicBezTo>
                  <a:pt x="1781257" y="37852"/>
                  <a:pt x="2246923" y="57607"/>
                  <a:pt x="2246923" y="57607"/>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862458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Tony </a:t>
            </a:r>
            <a:r>
              <a:rPr lang="en-US" b="1" dirty="0" err="1" smtClean="0"/>
              <a:t>Mitra</a:t>
            </a:r>
            <a:endParaRPr lang="en-US" b="1" dirty="0"/>
          </a:p>
        </p:txBody>
      </p:sp>
      <p:pic>
        <p:nvPicPr>
          <p:cNvPr id="4" name="Content Placeholder 3" descr="Tony_letter_to_Maneka_Gandhi.png"/>
          <p:cNvPicPr>
            <a:picLocks noGrp="1" noChangeAspect="1"/>
          </p:cNvPicPr>
          <p:nvPr>
            <p:ph idx="1"/>
          </p:nvPr>
        </p:nvPicPr>
        <p:blipFill>
          <a:blip r:embed="rId3">
            <a:extLst>
              <a:ext uri="{28A0092B-C50C-407E-A947-70E740481C1C}">
                <a14:useLocalDpi xmlns:a14="http://schemas.microsoft.com/office/drawing/2010/main" val="0"/>
              </a:ext>
            </a:extLst>
          </a:blip>
          <a:srcRect l="-25125" r="-25125"/>
          <a:stretch>
            <a:fillRect/>
          </a:stretch>
        </p:blipFill>
        <p:spPr>
          <a:xfrm>
            <a:off x="-1374806" y="948261"/>
            <a:ext cx="10061606" cy="5533496"/>
          </a:xfrm>
        </p:spPr>
      </p:pic>
      <p:pic>
        <p:nvPicPr>
          <p:cNvPr id="5" name="Picture 4" descr="TonyMitr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1467" y="0"/>
            <a:ext cx="2912533" cy="2912533"/>
          </a:xfrm>
          <a:prstGeom prst="rect">
            <a:avLst/>
          </a:prstGeom>
        </p:spPr>
      </p:pic>
      <p:sp>
        <p:nvSpPr>
          <p:cNvPr id="8" name="Freeform 7"/>
          <p:cNvSpPr/>
          <p:nvPr/>
        </p:nvSpPr>
        <p:spPr>
          <a:xfrm>
            <a:off x="360810" y="2905718"/>
            <a:ext cx="6430687" cy="1096287"/>
          </a:xfrm>
          <a:custGeom>
            <a:avLst/>
            <a:gdLst>
              <a:gd name="connsiteX0" fmla="*/ 2467057 w 6430687"/>
              <a:gd name="connsiteY0" fmla="*/ 74541 h 1096287"/>
              <a:gd name="connsiteX1" fmla="*/ 468923 w 6430687"/>
              <a:gd name="connsiteY1" fmla="*/ 210007 h 1096287"/>
              <a:gd name="connsiteX2" fmla="*/ 299590 w 6430687"/>
              <a:gd name="connsiteY2" fmla="*/ 447074 h 1096287"/>
              <a:gd name="connsiteX3" fmla="*/ 401190 w 6430687"/>
              <a:gd name="connsiteY3" fmla="*/ 1073607 h 1096287"/>
              <a:gd name="connsiteX4" fmla="*/ 5294923 w 6430687"/>
              <a:gd name="connsiteY4" fmla="*/ 955074 h 1096287"/>
              <a:gd name="connsiteX5" fmla="*/ 6226257 w 6430687"/>
              <a:gd name="connsiteY5" fmla="*/ 921207 h 1096287"/>
              <a:gd name="connsiteX6" fmla="*/ 6056923 w 6430687"/>
              <a:gd name="connsiteY6" fmla="*/ 74541 h 1096287"/>
              <a:gd name="connsiteX7" fmla="*/ 2416257 w 6430687"/>
              <a:gd name="connsiteY7" fmla="*/ 40674 h 1096287"/>
              <a:gd name="connsiteX8" fmla="*/ 2246923 w 6430687"/>
              <a:gd name="connsiteY8" fmla="*/ 57607 h 109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0687" h="1096287">
                <a:moveTo>
                  <a:pt x="2467057" y="74541"/>
                </a:moveTo>
                <a:cubicBezTo>
                  <a:pt x="1648612" y="111229"/>
                  <a:pt x="830167" y="147918"/>
                  <a:pt x="468923" y="210007"/>
                </a:cubicBezTo>
                <a:cubicBezTo>
                  <a:pt x="107678" y="272096"/>
                  <a:pt x="310879" y="303141"/>
                  <a:pt x="299590" y="447074"/>
                </a:cubicBezTo>
                <a:cubicBezTo>
                  <a:pt x="288301" y="591007"/>
                  <a:pt x="-431365" y="988940"/>
                  <a:pt x="401190" y="1073607"/>
                </a:cubicBezTo>
                <a:cubicBezTo>
                  <a:pt x="1233745" y="1158274"/>
                  <a:pt x="4324079" y="980474"/>
                  <a:pt x="5294923" y="955074"/>
                </a:cubicBezTo>
                <a:cubicBezTo>
                  <a:pt x="6265768" y="929674"/>
                  <a:pt x="6099257" y="1067962"/>
                  <a:pt x="6226257" y="921207"/>
                </a:cubicBezTo>
                <a:cubicBezTo>
                  <a:pt x="6353257" y="774452"/>
                  <a:pt x="6691923" y="221297"/>
                  <a:pt x="6056923" y="74541"/>
                </a:cubicBezTo>
                <a:cubicBezTo>
                  <a:pt x="5421923" y="-72215"/>
                  <a:pt x="3051257" y="43496"/>
                  <a:pt x="2416257" y="40674"/>
                </a:cubicBezTo>
                <a:cubicBezTo>
                  <a:pt x="1781257" y="37852"/>
                  <a:pt x="2246923" y="57607"/>
                  <a:pt x="2246923" y="57607"/>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897466" y="1208038"/>
            <a:ext cx="7586133" cy="5262980"/>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dirty="0"/>
              <a:t>“I am an Indian-born Canadian citizen, holding an overseas citizen of India status. I am a retired engineer and a food security activist currently visiting India. I have reason to suspect India might be </a:t>
            </a:r>
            <a:r>
              <a:rPr lang="en-US" dirty="0" smtClean="0"/>
              <a:t>getting </a:t>
            </a:r>
            <a:r>
              <a:rPr lang="en-US" dirty="0"/>
              <a:t>mass poisoned through man made toxins in food, water and environment. This has the potential to simultaneously collapse India's healthcare system and </a:t>
            </a:r>
            <a:r>
              <a:rPr lang="en-US" dirty="0" smtClean="0"/>
              <a:t>agriculture</a:t>
            </a:r>
            <a:r>
              <a:rPr lang="en-US" dirty="0"/>
              <a:t>, unless the danger signs are taken note of and corrective measures implemented immediately.”</a:t>
            </a:r>
          </a:p>
        </p:txBody>
      </p:sp>
    </p:spTree>
    <p:extLst>
      <p:ext uri="{BB962C8B-B14F-4D97-AF65-F5344CB8AC3E}">
        <p14:creationId xmlns:p14="http://schemas.microsoft.com/office/powerpoint/2010/main" val="336581756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416"/>
            <a:ext cx="8229600" cy="1143000"/>
          </a:xfrm>
        </p:spPr>
        <p:txBody>
          <a:bodyPr/>
          <a:lstStyle/>
          <a:p>
            <a:r>
              <a:rPr lang="en-US" b="1" dirty="0" smtClean="0"/>
              <a:t>Article in Newspaper in India</a:t>
            </a:r>
            <a:endParaRPr lang="en-US" b="1" dirty="0"/>
          </a:p>
        </p:txBody>
      </p:sp>
      <p:pic>
        <p:nvPicPr>
          <p:cNvPr id="4" name="Content Placeholder 3" descr="lentils_laced_with_glyphosate.jpg"/>
          <p:cNvPicPr>
            <a:picLocks noGrp="1" noChangeAspect="1"/>
          </p:cNvPicPr>
          <p:nvPr>
            <p:ph idx="1"/>
          </p:nvPr>
        </p:nvPicPr>
        <p:blipFill>
          <a:blip r:embed="rId3">
            <a:extLst>
              <a:ext uri="{28A0092B-C50C-407E-A947-70E740481C1C}">
                <a14:useLocalDpi xmlns:a14="http://schemas.microsoft.com/office/drawing/2010/main" val="0"/>
              </a:ext>
            </a:extLst>
          </a:blip>
          <a:srcRect l="-20331" r="-20331"/>
          <a:stretch>
            <a:fillRect/>
          </a:stretch>
        </p:blipFill>
        <p:spPr>
          <a:xfrm>
            <a:off x="-719146" y="1284838"/>
            <a:ext cx="10376273" cy="5706550"/>
          </a:xfrm>
        </p:spPr>
      </p:pic>
    </p:spTree>
    <p:extLst>
      <p:ext uri="{BB962C8B-B14F-4D97-AF65-F5344CB8AC3E}">
        <p14:creationId xmlns:p14="http://schemas.microsoft.com/office/powerpoint/2010/main" val="4133493781"/>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Tony </a:t>
            </a:r>
            <a:r>
              <a:rPr lang="en-US" b="1" dirty="0" err="1" smtClean="0"/>
              <a:t>Mitra</a:t>
            </a:r>
            <a:r>
              <a:rPr lang="en-US" b="1" dirty="0" smtClean="0"/>
              <a:t> speaking to crowds of Indian Farmers and Villagers</a:t>
            </a:r>
            <a:endParaRPr lang="en-US" b="1" dirty="0"/>
          </a:p>
        </p:txBody>
      </p:sp>
      <p:pic>
        <p:nvPicPr>
          <p:cNvPr id="3" name="Picture 2" descr="Tony_Lecture_ind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668" y="3302001"/>
            <a:ext cx="4741332" cy="3555999"/>
          </a:xfrm>
          <a:prstGeom prst="rect">
            <a:avLst/>
          </a:prstGeom>
        </p:spPr>
      </p:pic>
      <p:pic>
        <p:nvPicPr>
          <p:cNvPr id="4" name="Content Placeholder 3" descr="TonyMitraIndianFarmers.jpg"/>
          <p:cNvPicPr>
            <a:picLocks noGrp="1" noChangeAspect="1"/>
          </p:cNvPicPr>
          <p:nvPr>
            <p:ph idx="1"/>
          </p:nvPr>
        </p:nvPicPr>
        <p:blipFill>
          <a:blip r:embed="rId4">
            <a:extLst>
              <a:ext uri="{28A0092B-C50C-407E-A947-70E740481C1C}">
                <a14:useLocalDpi xmlns:a14="http://schemas.microsoft.com/office/drawing/2010/main" val="0"/>
              </a:ext>
            </a:extLst>
          </a:blip>
          <a:srcRect l="-18187" r="-18187"/>
          <a:stretch>
            <a:fillRect/>
          </a:stretch>
        </p:blipFill>
        <p:spPr>
          <a:xfrm>
            <a:off x="-812800" y="1417638"/>
            <a:ext cx="6489965" cy="3569231"/>
          </a:xfrm>
        </p:spPr>
      </p:pic>
      <p:sp>
        <p:nvSpPr>
          <p:cNvPr id="5" name="TextBox 4"/>
          <p:cNvSpPr txBox="1"/>
          <p:nvPr/>
        </p:nvSpPr>
        <p:spPr>
          <a:xfrm>
            <a:off x="457200" y="4986869"/>
            <a:ext cx="3674534" cy="1200328"/>
          </a:xfrm>
          <a:prstGeom prst="rect">
            <a:avLst/>
          </a:prstGeom>
          <a:noFill/>
        </p:spPr>
        <p:txBody>
          <a:bodyPr wrap="square" rtlCol="0">
            <a:spAutoFit/>
          </a:bodyPr>
          <a:lstStyle/>
          <a:p>
            <a:r>
              <a:rPr lang="en-US" sz="2400" dirty="0"/>
              <a:t>North </a:t>
            </a:r>
            <a:r>
              <a:rPr lang="en-US" sz="2400" dirty="0" err="1"/>
              <a:t>Dinajpur</a:t>
            </a:r>
            <a:r>
              <a:rPr lang="en-US" sz="2400" dirty="0"/>
              <a:t> in Northern Bengal, India. </a:t>
            </a:r>
          </a:p>
          <a:p>
            <a:endParaRPr lang="en-US" sz="2400" dirty="0"/>
          </a:p>
        </p:txBody>
      </p:sp>
      <p:sp>
        <p:nvSpPr>
          <p:cNvPr id="6" name="TextBox 5"/>
          <p:cNvSpPr txBox="1"/>
          <p:nvPr/>
        </p:nvSpPr>
        <p:spPr>
          <a:xfrm>
            <a:off x="5215467" y="2486677"/>
            <a:ext cx="3674534" cy="830997"/>
          </a:xfrm>
          <a:prstGeom prst="rect">
            <a:avLst/>
          </a:prstGeom>
          <a:noFill/>
        </p:spPr>
        <p:txBody>
          <a:bodyPr wrap="square" rtlCol="0">
            <a:spAutoFit/>
          </a:bodyPr>
          <a:lstStyle/>
          <a:p>
            <a:r>
              <a:rPr lang="en-US" sz="2400" dirty="0"/>
              <a:t>Villagers in </a:t>
            </a:r>
            <a:r>
              <a:rPr lang="en-US" sz="2400" dirty="0" err="1"/>
              <a:t>Bankura</a:t>
            </a:r>
            <a:r>
              <a:rPr lang="en-US" sz="2400" dirty="0"/>
              <a:t>, West Bengal, </a:t>
            </a:r>
            <a:r>
              <a:rPr lang="en-US" sz="2400" dirty="0" err="1"/>
              <a:t>Inda</a:t>
            </a:r>
            <a:r>
              <a:rPr lang="en-US" sz="2400" dirty="0"/>
              <a:t>.</a:t>
            </a:r>
          </a:p>
        </p:txBody>
      </p:sp>
    </p:spTree>
    <p:extLst>
      <p:ext uri="{BB962C8B-B14F-4D97-AF65-F5344CB8AC3E}">
        <p14:creationId xmlns:p14="http://schemas.microsoft.com/office/powerpoint/2010/main" val="403661941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80473" y="6404002"/>
            <a:ext cx="7263527" cy="369332"/>
          </a:xfrm>
          <a:prstGeom prst="rect">
            <a:avLst/>
          </a:prstGeom>
          <a:noFill/>
        </p:spPr>
        <p:txBody>
          <a:bodyPr wrap="none" rtlCol="0">
            <a:spAutoFit/>
          </a:bodyPr>
          <a:lstStyle/>
          <a:p>
            <a:r>
              <a:rPr lang="en-US" dirty="0"/>
              <a:t>http://</a:t>
            </a:r>
            <a:r>
              <a:rPr lang="en-US" dirty="0" err="1"/>
              <a:t>www.orissapost.com</a:t>
            </a:r>
            <a:r>
              <a:rPr lang="en-US" dirty="0"/>
              <a:t>/</a:t>
            </a:r>
            <a:r>
              <a:rPr lang="en-US" dirty="0" err="1"/>
              <a:t>bjd</a:t>
            </a:r>
            <a:r>
              <a:rPr lang="en-US" dirty="0"/>
              <a:t>-seeks-shield-against-contaminated-pulses/</a:t>
            </a:r>
          </a:p>
        </p:txBody>
      </p:sp>
      <p:pic>
        <p:nvPicPr>
          <p:cNvPr id="7" name="Picture 6" descr="TonyMitraPuls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00" y="0"/>
            <a:ext cx="7869767" cy="6314116"/>
          </a:xfrm>
          <a:prstGeom prst="rect">
            <a:avLst/>
          </a:prstGeom>
        </p:spPr>
      </p:pic>
    </p:spTree>
    <p:extLst>
      <p:ext uri="{BB962C8B-B14F-4D97-AF65-F5344CB8AC3E}">
        <p14:creationId xmlns:p14="http://schemas.microsoft.com/office/powerpoint/2010/main" val="1843792058"/>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Local Activism</a:t>
            </a:r>
            <a:r>
              <a:rPr lang="en-US" b="1" dirty="0" smtClean="0">
                <a:solidFill>
                  <a:srgbClr val="FF0000"/>
                </a:solidFill>
              </a:rPr>
              <a:t>*</a:t>
            </a:r>
            <a:endParaRPr lang="en-US" b="1" dirty="0">
              <a:solidFill>
                <a:srgbClr val="FF0000"/>
              </a:solidFill>
            </a:endParaRPr>
          </a:p>
        </p:txBody>
      </p:sp>
      <p:pic>
        <p:nvPicPr>
          <p:cNvPr id="4" name="Content Placeholder 3" descr="ragtag_group.png"/>
          <p:cNvPicPr>
            <a:picLocks noGrp="1" noChangeAspect="1"/>
          </p:cNvPicPr>
          <p:nvPr>
            <p:ph idx="1"/>
          </p:nvPr>
        </p:nvPicPr>
        <p:blipFill>
          <a:blip r:embed="rId3">
            <a:extLst>
              <a:ext uri="{28A0092B-C50C-407E-A947-70E740481C1C}">
                <a14:useLocalDpi xmlns:a14="http://schemas.microsoft.com/office/drawing/2010/main" val="0"/>
              </a:ext>
            </a:extLst>
          </a:blip>
          <a:srcRect l="-10353" r="-10353"/>
          <a:stretch>
            <a:fillRect/>
          </a:stretch>
        </p:blipFill>
        <p:spPr>
          <a:xfrm>
            <a:off x="152400" y="1295400"/>
            <a:ext cx="8790556" cy="4834467"/>
          </a:xfrm>
        </p:spPr>
      </p:pic>
      <p:sp>
        <p:nvSpPr>
          <p:cNvPr id="5" name="TextBox 4"/>
          <p:cNvSpPr txBox="1"/>
          <p:nvPr/>
        </p:nvSpPr>
        <p:spPr>
          <a:xfrm>
            <a:off x="592667" y="6400800"/>
            <a:ext cx="8456161" cy="461665"/>
          </a:xfrm>
          <a:prstGeom prst="rect">
            <a:avLst/>
          </a:prstGeom>
          <a:noFill/>
        </p:spPr>
        <p:txBody>
          <a:bodyPr wrap="none" rtlCol="0">
            <a:spAutoFit/>
          </a:bodyPr>
          <a:lstStyle/>
          <a:p>
            <a:r>
              <a:rPr lang="en-US" sz="2000" dirty="0" smtClean="0">
                <a:solidFill>
                  <a:srgbClr val="FF0000"/>
                </a:solidFill>
              </a:rPr>
              <a:t>*</a:t>
            </a:r>
            <a:r>
              <a:rPr lang="en-US" sz="2000" dirty="0" smtClean="0"/>
              <a:t>https</a:t>
            </a:r>
            <a:r>
              <a:rPr lang="en-US" sz="2000" dirty="0"/>
              <a:t>://</a:t>
            </a:r>
            <a:r>
              <a:rPr lang="en-US" sz="2400" dirty="0" err="1"/>
              <a:t>theintercept.com</a:t>
            </a:r>
            <a:r>
              <a:rPr lang="en-US" sz="2000" dirty="0"/>
              <a:t>/2018/09/15/</a:t>
            </a:r>
            <a:r>
              <a:rPr lang="en-US" sz="2000" dirty="0" err="1"/>
              <a:t>oregon</a:t>
            </a:r>
            <a:r>
              <a:rPr lang="en-US" sz="2000" dirty="0"/>
              <a:t>-pesticides-aerial-spray-ban/</a:t>
            </a:r>
          </a:p>
        </p:txBody>
      </p:sp>
    </p:spTree>
    <p:extLst>
      <p:ext uri="{BB962C8B-B14F-4D97-AF65-F5344CB8AC3E}">
        <p14:creationId xmlns:p14="http://schemas.microsoft.com/office/powerpoint/2010/main" val="3060198947"/>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Regenerative Agriculture</a:t>
            </a:r>
            <a:r>
              <a:rPr lang="en-US" b="1" dirty="0" smtClean="0">
                <a:solidFill>
                  <a:srgbClr val="FF0000"/>
                </a:solidFill>
              </a:rPr>
              <a:t>*</a:t>
            </a:r>
            <a:endParaRPr lang="en-US" b="1" dirty="0">
              <a:solidFill>
                <a:srgbClr val="FF0000"/>
              </a:solidFill>
            </a:endParaRPr>
          </a:p>
        </p:txBody>
      </p:sp>
      <p:pic>
        <p:nvPicPr>
          <p:cNvPr id="5" name="Content Placeholder 4" descr="regenerate.jpg"/>
          <p:cNvPicPr>
            <a:picLocks noGrp="1" noChangeAspect="1"/>
          </p:cNvPicPr>
          <p:nvPr>
            <p:ph idx="1"/>
          </p:nvPr>
        </p:nvPicPr>
        <p:blipFill>
          <a:blip r:embed="rId3">
            <a:extLst>
              <a:ext uri="{28A0092B-C50C-407E-A947-70E740481C1C}">
                <a14:useLocalDpi xmlns:a14="http://schemas.microsoft.com/office/drawing/2010/main" val="0"/>
              </a:ext>
            </a:extLst>
          </a:blip>
          <a:srcRect t="-22682" b="-22682"/>
          <a:stretch>
            <a:fillRect/>
          </a:stretch>
        </p:blipFill>
        <p:spPr>
          <a:xfrm>
            <a:off x="457200" y="640265"/>
            <a:ext cx="8229600" cy="4525963"/>
          </a:xfrm>
        </p:spPr>
      </p:pic>
      <p:sp>
        <p:nvSpPr>
          <p:cNvPr id="4" name="TextBox 3"/>
          <p:cNvSpPr txBox="1"/>
          <p:nvPr/>
        </p:nvSpPr>
        <p:spPr>
          <a:xfrm>
            <a:off x="1831015" y="6211669"/>
            <a:ext cx="6055902" cy="646331"/>
          </a:xfrm>
          <a:prstGeom prst="rect">
            <a:avLst/>
          </a:prstGeom>
          <a:noFill/>
        </p:spPr>
        <p:txBody>
          <a:bodyPr wrap="none" rtlCol="0">
            <a:spAutoFit/>
          </a:bodyPr>
          <a:lstStyle/>
          <a:p>
            <a:pPr algn="r"/>
            <a:r>
              <a:rPr lang="en-US" dirty="0" smtClean="0">
                <a:solidFill>
                  <a:srgbClr val="FF0000"/>
                </a:solidFill>
              </a:rPr>
              <a:t>*</a:t>
            </a:r>
            <a:r>
              <a:rPr lang="en-US" dirty="0" smtClean="0"/>
              <a:t>https</a:t>
            </a:r>
            <a:r>
              <a:rPr lang="en-US" dirty="0"/>
              <a:t>://joyce-farms.com/blogs/news</a:t>
            </a:r>
            <a:r>
              <a:rPr lang="en-US" dirty="0" smtClean="0"/>
              <a:t>/</a:t>
            </a:r>
          </a:p>
          <a:p>
            <a:pPr algn="r"/>
            <a:r>
              <a:rPr lang="en-US" dirty="0" err="1" smtClean="0"/>
              <a:t>joyce</a:t>
            </a:r>
            <a:r>
              <a:rPr lang="en-US" dirty="0"/>
              <a:t>-farms-regenerative-agriculture-program-an-introduction</a:t>
            </a:r>
          </a:p>
        </p:txBody>
      </p:sp>
      <p:sp>
        <p:nvSpPr>
          <p:cNvPr id="6" name="Content Placeholder 2"/>
          <p:cNvSpPr txBox="1">
            <a:spLocks/>
          </p:cNvSpPr>
          <p:nvPr/>
        </p:nvSpPr>
        <p:spPr>
          <a:xfrm>
            <a:off x="97699" y="4747947"/>
            <a:ext cx="8915017" cy="178703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The Goal: Improving soil health</a:t>
            </a:r>
          </a:p>
          <a:p>
            <a:r>
              <a:rPr lang="en-US" sz="2400" dirty="0"/>
              <a:t>The more </a:t>
            </a:r>
            <a:r>
              <a:rPr lang="en-US" sz="2400" dirty="0" smtClean="0"/>
              <a:t>plants that </a:t>
            </a:r>
            <a:r>
              <a:rPr lang="en-US" sz="2400" dirty="0"/>
              <a:t>grow, the better the soil</a:t>
            </a:r>
          </a:p>
          <a:p>
            <a:r>
              <a:rPr lang="en-US" sz="2400" dirty="0"/>
              <a:t>Use adaptive high stock </a:t>
            </a:r>
            <a:r>
              <a:rPr lang="en-US" sz="2400" dirty="0" smtClean="0"/>
              <a:t>density grazing, </a:t>
            </a:r>
            <a:r>
              <a:rPr lang="en-US" sz="2400" dirty="0"/>
              <a:t>the way the bison did it</a:t>
            </a:r>
          </a:p>
        </p:txBody>
      </p:sp>
    </p:spTree>
    <p:extLst>
      <p:ext uri="{BB962C8B-B14F-4D97-AF65-F5344CB8AC3E}">
        <p14:creationId xmlns:p14="http://schemas.microsoft.com/office/powerpoint/2010/main" val="1701041841"/>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Regenerative Agriculture</a:t>
            </a:r>
            <a:r>
              <a:rPr lang="en-US" b="1" dirty="0" smtClean="0">
                <a:solidFill>
                  <a:srgbClr val="FF0000"/>
                </a:solidFill>
              </a:rPr>
              <a:t>*</a:t>
            </a:r>
            <a:endParaRPr lang="en-US" b="1" dirty="0">
              <a:solidFill>
                <a:srgbClr val="FF0000"/>
              </a:solidFill>
            </a:endParaRPr>
          </a:p>
        </p:txBody>
      </p:sp>
      <p:pic>
        <p:nvPicPr>
          <p:cNvPr id="5" name="Content Placeholder 4" descr="regenerate.jpg"/>
          <p:cNvPicPr>
            <a:picLocks noGrp="1" noChangeAspect="1"/>
          </p:cNvPicPr>
          <p:nvPr>
            <p:ph idx="1"/>
          </p:nvPr>
        </p:nvPicPr>
        <p:blipFill>
          <a:blip r:embed="rId3">
            <a:extLst>
              <a:ext uri="{28A0092B-C50C-407E-A947-70E740481C1C}">
                <a14:useLocalDpi xmlns:a14="http://schemas.microsoft.com/office/drawing/2010/main" val="0"/>
              </a:ext>
            </a:extLst>
          </a:blip>
          <a:srcRect t="-22682" b="-22682"/>
          <a:stretch>
            <a:fillRect/>
          </a:stretch>
        </p:blipFill>
        <p:spPr>
          <a:xfrm>
            <a:off x="457200" y="640265"/>
            <a:ext cx="8229600" cy="4525963"/>
          </a:xfrm>
        </p:spPr>
      </p:pic>
      <p:sp>
        <p:nvSpPr>
          <p:cNvPr id="4" name="TextBox 3"/>
          <p:cNvSpPr txBox="1"/>
          <p:nvPr/>
        </p:nvSpPr>
        <p:spPr>
          <a:xfrm>
            <a:off x="1831015" y="6211669"/>
            <a:ext cx="6055902" cy="646331"/>
          </a:xfrm>
          <a:prstGeom prst="rect">
            <a:avLst/>
          </a:prstGeom>
          <a:noFill/>
        </p:spPr>
        <p:txBody>
          <a:bodyPr wrap="none" rtlCol="0">
            <a:spAutoFit/>
          </a:bodyPr>
          <a:lstStyle/>
          <a:p>
            <a:pPr algn="r"/>
            <a:r>
              <a:rPr lang="en-US" dirty="0" smtClean="0">
                <a:solidFill>
                  <a:srgbClr val="FF0000"/>
                </a:solidFill>
              </a:rPr>
              <a:t>*</a:t>
            </a:r>
            <a:r>
              <a:rPr lang="en-US" dirty="0" smtClean="0"/>
              <a:t>https</a:t>
            </a:r>
            <a:r>
              <a:rPr lang="en-US" dirty="0"/>
              <a:t>://joyce-farms.com/blogs/news</a:t>
            </a:r>
            <a:r>
              <a:rPr lang="en-US" dirty="0" smtClean="0"/>
              <a:t>/</a:t>
            </a:r>
          </a:p>
          <a:p>
            <a:pPr algn="r"/>
            <a:r>
              <a:rPr lang="en-US" dirty="0" err="1" smtClean="0"/>
              <a:t>joyce</a:t>
            </a:r>
            <a:r>
              <a:rPr lang="en-US" dirty="0"/>
              <a:t>-farms-regenerative-agriculture-program-an-introduction</a:t>
            </a:r>
          </a:p>
        </p:txBody>
      </p:sp>
      <p:sp>
        <p:nvSpPr>
          <p:cNvPr id="6" name="Content Placeholder 2"/>
          <p:cNvSpPr txBox="1">
            <a:spLocks/>
          </p:cNvSpPr>
          <p:nvPr/>
        </p:nvSpPr>
        <p:spPr>
          <a:xfrm>
            <a:off x="97699" y="4747947"/>
            <a:ext cx="8915017" cy="178703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The Goal: Improving soil health</a:t>
            </a:r>
          </a:p>
          <a:p>
            <a:r>
              <a:rPr lang="en-US" sz="2400" dirty="0"/>
              <a:t>The more </a:t>
            </a:r>
            <a:r>
              <a:rPr lang="en-US" sz="2400" dirty="0" smtClean="0"/>
              <a:t>plants </a:t>
            </a:r>
            <a:r>
              <a:rPr lang="en-US" sz="2400" dirty="0"/>
              <a:t>that grow, the better the soil</a:t>
            </a:r>
          </a:p>
          <a:p>
            <a:r>
              <a:rPr lang="en-US" sz="2400" dirty="0"/>
              <a:t>Use adaptive high stock density </a:t>
            </a:r>
            <a:r>
              <a:rPr lang="en-US" sz="2400" dirty="0" smtClean="0"/>
              <a:t>grazing, </a:t>
            </a:r>
            <a:r>
              <a:rPr lang="en-US" sz="2400" dirty="0"/>
              <a:t>the way the bison did it</a:t>
            </a:r>
          </a:p>
        </p:txBody>
      </p:sp>
      <p:sp>
        <p:nvSpPr>
          <p:cNvPr id="7" name="Title 1"/>
          <p:cNvSpPr txBox="1">
            <a:spLocks/>
          </p:cNvSpPr>
          <p:nvPr/>
        </p:nvSpPr>
        <p:spPr>
          <a:xfrm>
            <a:off x="1406609" y="2057121"/>
            <a:ext cx="6480307" cy="3333285"/>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"Regenerative agriculture is a phenomenal system that has always been here, activated by the sunshine and the rain. It not only restores our land in terms of biodiversity and soil health, but also produces incredibly nutrient dense, vibrantly flavored food."</a:t>
            </a:r>
            <a:endParaRPr lang="en-US" sz="2800" dirty="0" smtClean="0"/>
          </a:p>
        </p:txBody>
      </p:sp>
    </p:spTree>
    <p:extLst>
      <p:ext uri="{BB962C8B-B14F-4D97-AF65-F5344CB8AC3E}">
        <p14:creationId xmlns:p14="http://schemas.microsoft.com/office/powerpoint/2010/main" val="130346242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Cancer Cells and Stem </a:t>
            </a:r>
            <a:r>
              <a:rPr lang="en-US" b="1" dirty="0" smtClean="0"/>
              <a:t>Cells</a:t>
            </a:r>
            <a:r>
              <a:rPr lang="en-US" b="1" dirty="0" smtClean="0">
                <a:solidFill>
                  <a:srgbClr val="FF0000"/>
                </a:solidFill>
              </a:rPr>
              <a:t>*</a:t>
            </a:r>
            <a:r>
              <a:rPr lang="en-US" b="1" dirty="0" smtClean="0"/>
              <a:t> </a:t>
            </a:r>
            <a:endParaRPr lang="en-US" b="1" dirty="0"/>
          </a:p>
        </p:txBody>
      </p:sp>
      <p:sp>
        <p:nvSpPr>
          <p:cNvPr id="3" name="Content Placeholder 2"/>
          <p:cNvSpPr>
            <a:spLocks noGrp="1"/>
          </p:cNvSpPr>
          <p:nvPr>
            <p:ph idx="1"/>
          </p:nvPr>
        </p:nvSpPr>
        <p:spPr>
          <a:xfrm>
            <a:off x="0" y="1417638"/>
            <a:ext cx="8699500" cy="4893191"/>
          </a:xfrm>
        </p:spPr>
        <p:txBody>
          <a:bodyPr>
            <a:normAutofit fontScale="92500" lnSpcReduction="20000"/>
          </a:bodyPr>
          <a:lstStyle/>
          <a:p>
            <a:r>
              <a:rPr lang="en-US" dirty="0" smtClean="0"/>
              <a:t>Uncontrolled </a:t>
            </a:r>
            <a:r>
              <a:rPr lang="en-US" dirty="0"/>
              <a:t>self-renewal plays </a:t>
            </a:r>
            <a:r>
              <a:rPr lang="en-US" dirty="0" smtClean="0"/>
              <a:t>a                                    </a:t>
            </a:r>
            <a:r>
              <a:rPr lang="en-US" dirty="0"/>
              <a:t>direct function in the </a:t>
            </a:r>
            <a:r>
              <a:rPr lang="en-US" dirty="0" smtClean="0"/>
              <a:t>progression                                       </a:t>
            </a:r>
            <a:r>
              <a:rPr lang="en-US" dirty="0"/>
              <a:t>of different types of </a:t>
            </a:r>
            <a:r>
              <a:rPr lang="en-US" dirty="0" smtClean="0"/>
              <a:t>cancers</a:t>
            </a:r>
            <a:endParaRPr lang="en-US" dirty="0"/>
          </a:p>
          <a:p>
            <a:r>
              <a:rPr lang="en-US" dirty="0"/>
              <a:t>Cancer stem cells </a:t>
            </a:r>
            <a:r>
              <a:rPr lang="en-US" dirty="0" smtClean="0"/>
              <a:t>resemble                                            normal </a:t>
            </a:r>
            <a:r>
              <a:rPr lang="en-US" dirty="0"/>
              <a:t>stem cells in many ways</a:t>
            </a:r>
          </a:p>
          <a:p>
            <a:pPr lvl="1"/>
            <a:r>
              <a:rPr lang="en-US" dirty="0"/>
              <a:t>Both express OCT4, NANOG </a:t>
            </a:r>
            <a:r>
              <a:rPr lang="en-US" dirty="0" smtClean="0"/>
              <a:t>and                                            </a:t>
            </a:r>
            <a:r>
              <a:rPr lang="en-US" dirty="0"/>
              <a:t>SOX2, which are key proteins to </a:t>
            </a:r>
            <a:r>
              <a:rPr lang="en-US" dirty="0" smtClean="0"/>
              <a:t>                                           induce </a:t>
            </a:r>
            <a:r>
              <a:rPr lang="en-US" dirty="0" err="1"/>
              <a:t>pluripotency</a:t>
            </a:r>
            <a:r>
              <a:rPr lang="en-US" dirty="0"/>
              <a:t> </a:t>
            </a:r>
          </a:p>
          <a:p>
            <a:pPr lvl="1"/>
            <a:r>
              <a:rPr lang="en-US" dirty="0"/>
              <a:t>Many types of </a:t>
            </a:r>
            <a:r>
              <a:rPr lang="en-US" dirty="0" smtClean="0"/>
              <a:t>cancer </a:t>
            </a:r>
            <a:r>
              <a:rPr lang="en-US" dirty="0"/>
              <a:t>cells (e.g., bladder, colon, prostate cancer, etc.) express </a:t>
            </a:r>
            <a:r>
              <a:rPr lang="en-US" dirty="0" smtClean="0"/>
              <a:t>these proteins, which induce a proliferative state</a:t>
            </a:r>
          </a:p>
          <a:p>
            <a:pPr lvl="1"/>
            <a:r>
              <a:rPr lang="en-US" dirty="0" smtClean="0"/>
              <a:t>DNA </a:t>
            </a:r>
            <a:r>
              <a:rPr lang="en-US" dirty="0" err="1" smtClean="0"/>
              <a:t>demethylation</a:t>
            </a:r>
            <a:r>
              <a:rPr lang="en-US" dirty="0" smtClean="0"/>
              <a:t> is a critical step towards </a:t>
            </a:r>
            <a:r>
              <a:rPr lang="en-US" dirty="0" err="1" smtClean="0"/>
              <a:t>pluripotency</a:t>
            </a:r>
            <a:r>
              <a:rPr lang="en-US" dirty="0" smtClean="0"/>
              <a:t>/cancer induction</a:t>
            </a:r>
            <a:endParaRPr lang="en-US" dirty="0"/>
          </a:p>
          <a:p>
            <a:endParaRPr lang="en-US" dirty="0"/>
          </a:p>
        </p:txBody>
      </p:sp>
      <p:sp>
        <p:nvSpPr>
          <p:cNvPr id="4" name="TextBox 3"/>
          <p:cNvSpPr txBox="1"/>
          <p:nvPr/>
        </p:nvSpPr>
        <p:spPr>
          <a:xfrm>
            <a:off x="2451100" y="6310829"/>
            <a:ext cx="5680086" cy="400110"/>
          </a:xfrm>
          <a:prstGeom prst="rect">
            <a:avLst/>
          </a:prstGeom>
          <a:noFill/>
        </p:spPr>
        <p:txBody>
          <a:bodyPr wrap="none" rtlCol="0">
            <a:spAutoFit/>
          </a:bodyPr>
          <a:lstStyle/>
          <a:p>
            <a:r>
              <a:rPr lang="en-US" sz="2000" dirty="0">
                <a:solidFill>
                  <a:srgbClr val="FF0000"/>
                </a:solidFill>
              </a:rPr>
              <a:t>*</a:t>
            </a:r>
            <a:r>
              <a:rPr lang="en-US" sz="2000" dirty="0"/>
              <a:t>S </a:t>
            </a:r>
            <a:r>
              <a:rPr lang="en-US" sz="2000" dirty="0" err="1"/>
              <a:t>Amini</a:t>
            </a:r>
            <a:r>
              <a:rPr lang="en-US" sz="2000" dirty="0"/>
              <a:t> et al. Anatomy &amp; Cell Biology 2014;47:1-11.</a:t>
            </a:r>
          </a:p>
        </p:txBody>
      </p:sp>
      <p:pic>
        <p:nvPicPr>
          <p:cNvPr id="5" name="Picture 4" descr="stem_cel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985838"/>
            <a:ext cx="3733800" cy="3416426"/>
          </a:xfrm>
          <a:prstGeom prst="rect">
            <a:avLst/>
          </a:prstGeom>
        </p:spPr>
      </p:pic>
      <p:sp>
        <p:nvSpPr>
          <p:cNvPr id="6" name="TextBox 5"/>
          <p:cNvSpPr txBox="1"/>
          <p:nvPr/>
        </p:nvSpPr>
        <p:spPr>
          <a:xfrm>
            <a:off x="5435600" y="1194872"/>
            <a:ext cx="1037889" cy="369332"/>
          </a:xfrm>
          <a:prstGeom prst="rect">
            <a:avLst/>
          </a:prstGeom>
          <a:solidFill>
            <a:schemeClr val="bg1"/>
          </a:solidFill>
        </p:spPr>
        <p:txBody>
          <a:bodyPr wrap="none" rtlCol="0">
            <a:spAutoFit/>
          </a:bodyPr>
          <a:lstStyle/>
          <a:p>
            <a:r>
              <a:rPr lang="en-US" dirty="0" smtClean="0"/>
              <a:t>Stem cell</a:t>
            </a:r>
            <a:endParaRPr lang="en-US" dirty="0"/>
          </a:p>
        </p:txBody>
      </p:sp>
      <p:sp>
        <p:nvSpPr>
          <p:cNvPr id="7" name="TextBox 6"/>
          <p:cNvSpPr txBox="1"/>
          <p:nvPr/>
        </p:nvSpPr>
        <p:spPr>
          <a:xfrm>
            <a:off x="7465010" y="1999140"/>
            <a:ext cx="1678990" cy="369332"/>
          </a:xfrm>
          <a:prstGeom prst="rect">
            <a:avLst/>
          </a:prstGeom>
          <a:solidFill>
            <a:schemeClr val="bg1"/>
          </a:solidFill>
        </p:spPr>
        <p:txBody>
          <a:bodyPr wrap="none" rtlCol="0">
            <a:spAutoFit/>
          </a:bodyPr>
          <a:lstStyle/>
          <a:p>
            <a:r>
              <a:rPr lang="en-US" dirty="0" smtClean="0"/>
              <a:t>More stem cells</a:t>
            </a:r>
            <a:endParaRPr lang="en-US" dirty="0"/>
          </a:p>
        </p:txBody>
      </p:sp>
      <p:sp>
        <p:nvSpPr>
          <p:cNvPr id="8" name="TextBox 7"/>
          <p:cNvSpPr txBox="1"/>
          <p:nvPr/>
        </p:nvSpPr>
        <p:spPr>
          <a:xfrm>
            <a:off x="6161262" y="4032932"/>
            <a:ext cx="1685077" cy="369332"/>
          </a:xfrm>
          <a:prstGeom prst="rect">
            <a:avLst/>
          </a:prstGeom>
          <a:solidFill>
            <a:schemeClr val="bg1"/>
          </a:solidFill>
        </p:spPr>
        <p:txBody>
          <a:bodyPr wrap="none" rtlCol="0">
            <a:spAutoFit/>
          </a:bodyPr>
          <a:lstStyle/>
          <a:p>
            <a:r>
              <a:rPr lang="en-US" dirty="0" smtClean="0"/>
              <a:t>Specialized cells</a:t>
            </a:r>
            <a:endParaRPr lang="en-US" dirty="0"/>
          </a:p>
        </p:txBody>
      </p:sp>
    </p:spTree>
    <p:extLst>
      <p:ext uri="{BB962C8B-B14F-4D97-AF65-F5344CB8AC3E}">
        <p14:creationId xmlns:p14="http://schemas.microsoft.com/office/powerpoint/2010/main" val="2898548880"/>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Dirt to Soil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392238"/>
            <a:ext cx="8375183" cy="4699000"/>
          </a:xfrm>
        </p:spPr>
        <p:txBody>
          <a:bodyPr>
            <a:normAutofit fontScale="85000" lnSpcReduction="10000"/>
          </a:bodyPr>
          <a:lstStyle/>
          <a:p>
            <a:r>
              <a:rPr lang="en-US" dirty="0"/>
              <a:t>Gabe </a:t>
            </a:r>
            <a:r>
              <a:rPr lang="en-US" dirty="0" smtClean="0"/>
              <a:t>Brown inherited a 5,000 acre </a:t>
            </a:r>
            <a:r>
              <a:rPr lang="en-US" dirty="0"/>
              <a:t>farm from his father-in-law that grew wheat, oats and barley, conventionally</a:t>
            </a:r>
          </a:p>
          <a:p>
            <a:pPr lvl="1"/>
            <a:r>
              <a:rPr lang="en-US" dirty="0"/>
              <a:t>His crop failed due to drought for four straight years</a:t>
            </a:r>
          </a:p>
          <a:p>
            <a:pPr lvl="1"/>
            <a:r>
              <a:rPr lang="en-US" dirty="0"/>
              <a:t>He let it lie fallow and let the weeds grow</a:t>
            </a:r>
          </a:p>
          <a:p>
            <a:pPr lvl="1"/>
            <a:r>
              <a:rPr lang="en-US" dirty="0"/>
              <a:t>The soil improved dramatically: earthworms started to appear</a:t>
            </a:r>
          </a:p>
          <a:p>
            <a:pPr lvl="1"/>
            <a:r>
              <a:rPr lang="en-US" dirty="0"/>
              <a:t>He used less glyphosate to control weeds only because he couldn't afford it</a:t>
            </a:r>
          </a:p>
          <a:p>
            <a:r>
              <a:rPr lang="en-US" dirty="0"/>
              <a:t>He eventually converted it to </a:t>
            </a:r>
            <a:r>
              <a:rPr lang="en-US" dirty="0" smtClean="0"/>
              <a:t>a certified </a:t>
            </a:r>
            <a:r>
              <a:rPr lang="en-US" dirty="0"/>
              <a:t>organic farm, with animals playing a central role</a:t>
            </a:r>
          </a:p>
          <a:p>
            <a:pPr lvl="1"/>
            <a:r>
              <a:rPr lang="en-US" dirty="0"/>
              <a:t>Profitable organic farm produces beef, lamb, eggs, broilers, pigs, honey, vegetables, fruit , corn, </a:t>
            </a:r>
            <a:r>
              <a:rPr lang="en-US" dirty="0" smtClean="0"/>
              <a:t>and wheat</a:t>
            </a:r>
            <a:r>
              <a:rPr lang="en-US" dirty="0"/>
              <a:t>.</a:t>
            </a:r>
          </a:p>
          <a:p>
            <a:endParaRPr lang="en-US" dirty="0"/>
          </a:p>
        </p:txBody>
      </p:sp>
      <p:sp>
        <p:nvSpPr>
          <p:cNvPr id="5" name="TextBox 4"/>
          <p:cNvSpPr txBox="1"/>
          <p:nvPr/>
        </p:nvSpPr>
        <p:spPr>
          <a:xfrm>
            <a:off x="1761066" y="6417733"/>
            <a:ext cx="7071317" cy="461665"/>
          </a:xfrm>
          <a:prstGeom prst="rect">
            <a:avLst/>
          </a:prstGeom>
          <a:noFill/>
        </p:spPr>
        <p:txBody>
          <a:bodyPr wrap="none" rtlCol="0">
            <a:spAutoFit/>
          </a:bodyPr>
          <a:lstStyle/>
          <a:p>
            <a:r>
              <a:rPr lang="en-US" sz="2400" dirty="0">
                <a:solidFill>
                  <a:srgbClr val="FF0000"/>
                </a:solidFill>
              </a:rPr>
              <a:t>*</a:t>
            </a:r>
            <a:r>
              <a:rPr lang="en-US" sz="2400" dirty="0"/>
              <a:t>Gabe Brown. Dirt to Soil. Chelsea green Oct. 11, 2018.</a:t>
            </a:r>
          </a:p>
        </p:txBody>
      </p:sp>
    </p:spTree>
    <p:extLst>
      <p:ext uri="{BB962C8B-B14F-4D97-AF65-F5344CB8AC3E}">
        <p14:creationId xmlns:p14="http://schemas.microsoft.com/office/powerpoint/2010/main" val="1933144002"/>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Dirt to Soil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392238"/>
            <a:ext cx="8375183" cy="4699000"/>
          </a:xfrm>
        </p:spPr>
        <p:txBody>
          <a:bodyPr>
            <a:normAutofit fontScale="85000" lnSpcReduction="10000"/>
          </a:bodyPr>
          <a:lstStyle/>
          <a:p>
            <a:r>
              <a:rPr lang="en-US" dirty="0"/>
              <a:t>Gabe </a:t>
            </a:r>
            <a:r>
              <a:rPr lang="en-US" dirty="0" smtClean="0"/>
              <a:t>Brown inherited a 5,000 acre </a:t>
            </a:r>
            <a:r>
              <a:rPr lang="en-US" dirty="0"/>
              <a:t>farm from his father-in-law that grew wheat, oats and barley, conventionally</a:t>
            </a:r>
          </a:p>
          <a:p>
            <a:pPr lvl="1"/>
            <a:r>
              <a:rPr lang="en-US" dirty="0"/>
              <a:t>His crop failed due to drought for four straight years</a:t>
            </a:r>
          </a:p>
          <a:p>
            <a:pPr lvl="1"/>
            <a:r>
              <a:rPr lang="en-US" dirty="0"/>
              <a:t>He let it lie fallow and let the weeds grow</a:t>
            </a:r>
          </a:p>
          <a:p>
            <a:pPr lvl="1"/>
            <a:r>
              <a:rPr lang="en-US" dirty="0"/>
              <a:t>The soil improved dramatically: earthworms started to appear</a:t>
            </a:r>
          </a:p>
          <a:p>
            <a:pPr lvl="1"/>
            <a:r>
              <a:rPr lang="en-US" dirty="0"/>
              <a:t>He used less glyphosate to control weeds only because he couldn't afford it</a:t>
            </a:r>
          </a:p>
          <a:p>
            <a:r>
              <a:rPr lang="en-US" dirty="0"/>
              <a:t>He eventually converted it to </a:t>
            </a:r>
            <a:r>
              <a:rPr lang="en-US" dirty="0" smtClean="0"/>
              <a:t>a certified </a:t>
            </a:r>
            <a:r>
              <a:rPr lang="en-US" dirty="0"/>
              <a:t>organic farm, with animals playing a central role</a:t>
            </a:r>
          </a:p>
          <a:p>
            <a:pPr lvl="1"/>
            <a:r>
              <a:rPr lang="en-US" dirty="0"/>
              <a:t>Profitable organic farm produces beef, lamb, eggs, broilers, pigs, honey, vegetables, fruit , corn, </a:t>
            </a:r>
            <a:r>
              <a:rPr lang="en-US" dirty="0" smtClean="0"/>
              <a:t>and wheat</a:t>
            </a:r>
            <a:r>
              <a:rPr lang="en-US" dirty="0"/>
              <a:t>.</a:t>
            </a:r>
          </a:p>
          <a:p>
            <a:endParaRPr lang="en-US" dirty="0"/>
          </a:p>
        </p:txBody>
      </p:sp>
      <p:sp>
        <p:nvSpPr>
          <p:cNvPr id="5" name="TextBox 4"/>
          <p:cNvSpPr txBox="1"/>
          <p:nvPr/>
        </p:nvSpPr>
        <p:spPr>
          <a:xfrm>
            <a:off x="1761066" y="6417733"/>
            <a:ext cx="7071317" cy="461665"/>
          </a:xfrm>
          <a:prstGeom prst="rect">
            <a:avLst/>
          </a:prstGeom>
          <a:noFill/>
        </p:spPr>
        <p:txBody>
          <a:bodyPr wrap="none" rtlCol="0">
            <a:spAutoFit/>
          </a:bodyPr>
          <a:lstStyle/>
          <a:p>
            <a:r>
              <a:rPr lang="en-US" sz="2400" dirty="0">
                <a:solidFill>
                  <a:srgbClr val="FF0000"/>
                </a:solidFill>
              </a:rPr>
              <a:t>*</a:t>
            </a:r>
            <a:r>
              <a:rPr lang="en-US" sz="2400" dirty="0"/>
              <a:t>Gabe Brown. Dirt to Soil. Chelsea green Oct. 11, 2018.</a:t>
            </a:r>
          </a:p>
        </p:txBody>
      </p:sp>
      <p:pic>
        <p:nvPicPr>
          <p:cNvPr id="6" name="Content Placeholder 3" descr="dirttosoil.jpg"/>
          <p:cNvPicPr>
            <a:picLocks noChangeAspect="1"/>
          </p:cNvPicPr>
          <p:nvPr/>
        </p:nvPicPr>
        <p:blipFill>
          <a:blip r:embed="rId3">
            <a:extLst>
              <a:ext uri="{28A0092B-C50C-407E-A947-70E740481C1C}">
                <a14:useLocalDpi xmlns:a14="http://schemas.microsoft.com/office/drawing/2010/main" val="0"/>
              </a:ext>
            </a:extLst>
          </a:blip>
          <a:srcRect l="-86237" r="-86237"/>
          <a:stretch>
            <a:fillRect/>
          </a:stretch>
        </p:blipFill>
        <p:spPr>
          <a:xfrm>
            <a:off x="-858513" y="329137"/>
            <a:ext cx="11070950" cy="6088596"/>
          </a:xfrm>
          <a:prstGeom prst="rect">
            <a:avLst/>
          </a:prstGeom>
        </p:spPr>
      </p:pic>
    </p:spTree>
    <p:extLst>
      <p:ext uri="{BB962C8B-B14F-4D97-AF65-F5344CB8AC3E}">
        <p14:creationId xmlns:p14="http://schemas.microsoft.com/office/powerpoint/2010/main" val="1178195314"/>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082"/>
            <a:ext cx="8229600" cy="1143000"/>
          </a:xfrm>
        </p:spPr>
        <p:txBody>
          <a:bodyPr/>
          <a:lstStyle/>
          <a:p>
            <a:r>
              <a:rPr lang="en-US" b="1" dirty="0" smtClean="0"/>
              <a:t>Five Principles of Agriculture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97699" y="940808"/>
            <a:ext cx="8915017" cy="4065702"/>
          </a:xfrm>
        </p:spPr>
        <p:txBody>
          <a:bodyPr>
            <a:noAutofit/>
          </a:bodyPr>
          <a:lstStyle/>
          <a:p>
            <a:pPr marL="514350" indent="-514350">
              <a:buFont typeface="+mj-lt"/>
              <a:buAutoNum type="arabicPeriod"/>
            </a:pPr>
            <a:r>
              <a:rPr lang="en-US" sz="2400" b="1" dirty="0" smtClean="0"/>
              <a:t>Limit mechanical, chemical, and physical disturbance of the soil </a:t>
            </a:r>
          </a:p>
          <a:p>
            <a:pPr lvl="1"/>
            <a:r>
              <a:rPr lang="en-US" sz="2400" dirty="0" smtClean="0"/>
              <a:t>Tillage diminishes complex </a:t>
            </a:r>
            <a:r>
              <a:rPr lang="en-US" sz="2400" dirty="0" err="1" smtClean="0"/>
              <a:t>mycorrhizal</a:t>
            </a:r>
            <a:r>
              <a:rPr lang="en-US" sz="2400" dirty="0" smtClean="0"/>
              <a:t> fungi networks</a:t>
            </a:r>
          </a:p>
          <a:p>
            <a:pPr marL="514350" indent="-514350">
              <a:buFont typeface="+mj-lt"/>
              <a:buAutoNum type="arabicPeriod"/>
            </a:pPr>
            <a:r>
              <a:rPr lang="en-US" sz="2400" b="1" dirty="0" smtClean="0"/>
              <a:t>Maintain Armor on the soil surface </a:t>
            </a:r>
          </a:p>
          <a:p>
            <a:pPr lvl="1"/>
            <a:r>
              <a:rPr lang="en-US" sz="2400" dirty="0" smtClean="0"/>
              <a:t>Grow a high-carbon cover crop</a:t>
            </a:r>
          </a:p>
          <a:p>
            <a:pPr marL="514350" indent="-514350">
              <a:buFont typeface="+mj-lt"/>
              <a:buAutoNum type="arabicPeriod"/>
            </a:pPr>
            <a:r>
              <a:rPr lang="en-US" sz="2400" b="1" dirty="0" smtClean="0"/>
              <a:t>Build Diversity</a:t>
            </a:r>
          </a:p>
          <a:p>
            <a:pPr lvl="1"/>
            <a:r>
              <a:rPr lang="en-US" sz="2400" dirty="0" smtClean="0"/>
              <a:t>A six-species blend yields 2 to 3 times as much biomass as a single-species cover crop</a:t>
            </a:r>
          </a:p>
          <a:p>
            <a:pPr marL="514350" indent="-514350">
              <a:buFont typeface="+mj-lt"/>
              <a:buAutoNum type="arabicPeriod"/>
            </a:pPr>
            <a:r>
              <a:rPr lang="en-US" sz="2400" b="1" dirty="0" smtClean="0"/>
              <a:t>Keep Living Roots in the Soil</a:t>
            </a:r>
          </a:p>
          <a:p>
            <a:pPr lvl="1"/>
            <a:r>
              <a:rPr lang="en-US" sz="2400" dirty="0" smtClean="0"/>
              <a:t>It is critically important to have as many roots in the soil as long as possible throughout the year.</a:t>
            </a:r>
          </a:p>
          <a:p>
            <a:pPr marL="514350" indent="-514350">
              <a:buFont typeface="+mj-lt"/>
              <a:buAutoNum type="arabicPeriod"/>
            </a:pPr>
            <a:r>
              <a:rPr lang="en-US" sz="2400" b="1" dirty="0" smtClean="0"/>
              <a:t>Practice Animal Integration</a:t>
            </a:r>
          </a:p>
          <a:p>
            <a:pPr lvl="1"/>
            <a:r>
              <a:rPr lang="en-US" sz="2400" dirty="0" smtClean="0"/>
              <a:t>A plant that has been grazed will photosynthesize more and pump much more liquid carbon into the soil</a:t>
            </a:r>
          </a:p>
          <a:p>
            <a:pPr marL="514350" indent="-514350">
              <a:buFont typeface="+mj-lt"/>
              <a:buAutoNum type="arabicPeriod"/>
            </a:pPr>
            <a:endParaRPr lang="en-US" sz="2400" dirty="0"/>
          </a:p>
        </p:txBody>
      </p:sp>
      <p:sp>
        <p:nvSpPr>
          <p:cNvPr id="5" name="TextBox 4"/>
          <p:cNvSpPr txBox="1"/>
          <p:nvPr/>
        </p:nvSpPr>
        <p:spPr>
          <a:xfrm>
            <a:off x="1761066" y="6417733"/>
            <a:ext cx="7071317" cy="461665"/>
          </a:xfrm>
          <a:prstGeom prst="rect">
            <a:avLst/>
          </a:prstGeom>
          <a:noFill/>
        </p:spPr>
        <p:txBody>
          <a:bodyPr wrap="none" rtlCol="0">
            <a:spAutoFit/>
          </a:bodyPr>
          <a:lstStyle/>
          <a:p>
            <a:r>
              <a:rPr lang="en-US" sz="2400" dirty="0">
                <a:solidFill>
                  <a:srgbClr val="FF0000"/>
                </a:solidFill>
              </a:rPr>
              <a:t>*</a:t>
            </a:r>
            <a:r>
              <a:rPr lang="en-US" sz="2400" dirty="0"/>
              <a:t>Gabe Brown. Dirt to Soil. Chelsea green Oct. 11, 2018.</a:t>
            </a:r>
          </a:p>
        </p:txBody>
      </p:sp>
    </p:spTree>
    <p:extLst>
      <p:ext uri="{BB962C8B-B14F-4D97-AF65-F5344CB8AC3E}">
        <p14:creationId xmlns:p14="http://schemas.microsoft.com/office/powerpoint/2010/main" val="1751838929"/>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1143000"/>
          </a:xfrm>
        </p:spPr>
        <p:txBody>
          <a:bodyPr>
            <a:normAutofit fontScale="90000"/>
          </a:bodyPr>
          <a:lstStyle/>
          <a:p>
            <a:r>
              <a:rPr lang="en-US" b="1" dirty="0"/>
              <a:t>Management of Soil Mulch in Weed Suppression and Sugarcane </a:t>
            </a:r>
            <a:r>
              <a:rPr lang="en-US" b="1" dirty="0" smtClean="0"/>
              <a:t>Productivity</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8447764" cy="4525963"/>
          </a:xfrm>
        </p:spPr>
        <p:txBody>
          <a:bodyPr>
            <a:normAutofit fontScale="92500"/>
          </a:bodyPr>
          <a:lstStyle/>
          <a:p>
            <a:r>
              <a:rPr lang="en-US" dirty="0"/>
              <a:t>Growing  a cover crop during the off season:</a:t>
            </a:r>
          </a:p>
          <a:p>
            <a:pPr lvl="1"/>
            <a:r>
              <a:rPr lang="en-US" dirty="0"/>
              <a:t>Increases macro and micronutrients</a:t>
            </a:r>
          </a:p>
          <a:p>
            <a:pPr lvl="1"/>
            <a:r>
              <a:rPr lang="en-US" dirty="0"/>
              <a:t>Increases organic matter</a:t>
            </a:r>
          </a:p>
          <a:p>
            <a:pPr lvl="1"/>
            <a:r>
              <a:rPr lang="en-US" dirty="0"/>
              <a:t>Increases nitrogen availability </a:t>
            </a:r>
          </a:p>
          <a:p>
            <a:pPr lvl="1"/>
            <a:r>
              <a:rPr lang="en-US" dirty="0"/>
              <a:t>Suppresses weeds</a:t>
            </a:r>
          </a:p>
          <a:p>
            <a:r>
              <a:rPr lang="en-US" dirty="0"/>
              <a:t>Mashing the cover crop down </a:t>
            </a:r>
            <a:r>
              <a:rPr lang="en-US" dirty="0" smtClean="0"/>
              <a:t>                                   (</a:t>
            </a:r>
            <a:r>
              <a:rPr lang="en-US" dirty="0"/>
              <a:t>"mechanical topple") results in improved crop yield (sugar cane) 60 days after planting, compared to using glyphosate to kill the cover crop</a:t>
            </a:r>
          </a:p>
          <a:p>
            <a:endParaRPr lang="en-US" dirty="0"/>
          </a:p>
        </p:txBody>
      </p:sp>
      <p:sp>
        <p:nvSpPr>
          <p:cNvPr id="4" name="TextBox 3"/>
          <p:cNvSpPr txBox="1"/>
          <p:nvPr/>
        </p:nvSpPr>
        <p:spPr>
          <a:xfrm>
            <a:off x="950956" y="6273447"/>
            <a:ext cx="8193043" cy="400110"/>
          </a:xfrm>
          <a:prstGeom prst="rect">
            <a:avLst/>
          </a:prstGeom>
          <a:noFill/>
        </p:spPr>
        <p:txBody>
          <a:bodyPr wrap="none" rtlCol="0">
            <a:spAutoFit/>
          </a:bodyPr>
          <a:lstStyle/>
          <a:p>
            <a:r>
              <a:rPr lang="en-US" sz="2000" dirty="0">
                <a:solidFill>
                  <a:srgbClr val="FF0000"/>
                </a:solidFill>
              </a:rPr>
              <a:t>*</a:t>
            </a:r>
            <a:r>
              <a:rPr lang="en-US" sz="2000" dirty="0"/>
              <a:t>DCO de </a:t>
            </a:r>
            <a:r>
              <a:rPr lang="en-US" sz="2000" dirty="0" err="1"/>
              <a:t>Cerqueira</a:t>
            </a:r>
            <a:r>
              <a:rPr lang="en-US" sz="2000" dirty="0"/>
              <a:t> et al. Journal of Agricultural Science2018; 10(8): 125-132.</a:t>
            </a:r>
          </a:p>
        </p:txBody>
      </p:sp>
      <p:pic>
        <p:nvPicPr>
          <p:cNvPr id="5" name="Picture 4" descr="cover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648" y="2219362"/>
            <a:ext cx="2359152" cy="2359152"/>
          </a:xfrm>
          <a:prstGeom prst="rect">
            <a:avLst/>
          </a:prstGeom>
        </p:spPr>
      </p:pic>
    </p:spTree>
    <p:extLst>
      <p:ext uri="{BB962C8B-B14F-4D97-AF65-F5344CB8AC3E}">
        <p14:creationId xmlns:p14="http://schemas.microsoft.com/office/powerpoint/2010/main" val="3570417091"/>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538972" y="2218450"/>
            <a:ext cx="6066159"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How to Stay Healthy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in a Toxic World</a:t>
            </a:r>
          </a:p>
        </p:txBody>
      </p:sp>
    </p:spTree>
    <p:extLst>
      <p:ext uri="{BB962C8B-B14F-4D97-AF65-F5344CB8AC3E}">
        <p14:creationId xmlns:p14="http://schemas.microsoft.com/office/powerpoint/2010/main" val="2291065868"/>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_kauai.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2101025" y="-566316"/>
            <a:ext cx="13499701" cy="7424316"/>
          </a:xfrm>
        </p:spPr>
      </p:pic>
      <p:sp>
        <p:nvSpPr>
          <p:cNvPr id="3" name="TextBox 2"/>
          <p:cNvSpPr txBox="1"/>
          <p:nvPr/>
        </p:nvSpPr>
        <p:spPr>
          <a:xfrm>
            <a:off x="2993571" y="222704"/>
            <a:ext cx="3915029" cy="1015663"/>
          </a:xfrm>
          <a:prstGeom prst="rect">
            <a:avLst/>
          </a:prstGeom>
          <a:noFill/>
        </p:spPr>
        <p:txBody>
          <a:bodyPr wrap="none" rtlCol="0">
            <a:spAutoFit/>
          </a:bodyPr>
          <a:lstStyle/>
          <a:p>
            <a:r>
              <a:rPr lang="en-US" sz="6000" dirty="0" smtClean="0">
                <a:solidFill>
                  <a:schemeClr val="bg1"/>
                </a:solidFill>
              </a:rPr>
              <a:t>Go Organic!</a:t>
            </a:r>
            <a:endParaRPr lang="en-US" sz="6000" dirty="0">
              <a:solidFill>
                <a:schemeClr val="bg1"/>
              </a:solidFill>
            </a:endParaRPr>
          </a:p>
        </p:txBody>
      </p:sp>
    </p:spTree>
    <p:extLst>
      <p:ext uri="{BB962C8B-B14F-4D97-AF65-F5344CB8AC3E}">
        <p14:creationId xmlns:p14="http://schemas.microsoft.com/office/powerpoint/2010/main" val="3813903708"/>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5912146" y="5215290"/>
            <a:ext cx="1222709" cy="917032"/>
          </a:xfrm>
          <a:prstGeom prst="rect">
            <a:avLst/>
          </a:prstGeom>
        </p:spPr>
      </p:pic>
      <p:pic>
        <p:nvPicPr>
          <p:cNvPr id="9" name="Picture 8" descr="liver.jpg"/>
          <p:cNvPicPr>
            <a:picLocks noChangeAspect="1"/>
          </p:cNvPicPr>
          <p:nvPr/>
        </p:nvPicPr>
        <p:blipFill>
          <a:blip r:embed="rId4"/>
          <a:stretch>
            <a:fillRect/>
          </a:stretch>
        </p:blipFill>
        <p:spPr>
          <a:xfrm>
            <a:off x="5201980" y="2874529"/>
            <a:ext cx="3250009" cy="2162732"/>
          </a:xfrm>
          <a:prstGeom prst="rect">
            <a:avLst/>
          </a:prstGeom>
        </p:spPr>
      </p:pic>
      <p:pic>
        <p:nvPicPr>
          <p:cNvPr id="10" name="Picture 9" descr="garlic.jpg"/>
          <p:cNvPicPr>
            <a:picLocks noChangeAspect="1"/>
          </p:cNvPicPr>
          <p:nvPr/>
        </p:nvPicPr>
        <p:blipFill>
          <a:blip r:embed="rId5"/>
          <a:stretch>
            <a:fillRect/>
          </a:stretch>
        </p:blipFill>
        <p:spPr>
          <a:xfrm>
            <a:off x="7962422" y="5209784"/>
            <a:ext cx="979134" cy="922538"/>
          </a:xfrm>
          <a:prstGeom prst="rect">
            <a:avLst/>
          </a:prstGeom>
        </p:spPr>
      </p:pic>
      <p:pic>
        <p:nvPicPr>
          <p:cNvPr id="11" name="Picture 10" descr="onion.gif"/>
          <p:cNvPicPr>
            <a:picLocks noChangeAspect="1"/>
          </p:cNvPicPr>
          <p:nvPr/>
        </p:nvPicPr>
        <p:blipFill>
          <a:blip r:embed="rId6"/>
          <a:stretch>
            <a:fillRect/>
          </a:stretch>
        </p:blipFill>
        <p:spPr>
          <a:xfrm>
            <a:off x="6985953" y="5411569"/>
            <a:ext cx="1204387" cy="1335604"/>
          </a:xfrm>
          <a:prstGeom prst="rect">
            <a:avLst/>
          </a:prstGeom>
        </p:spPr>
      </p:pic>
      <p:pic>
        <p:nvPicPr>
          <p:cNvPr id="12" name="Picture 11" descr="dried_apricots.jpg"/>
          <p:cNvPicPr>
            <a:picLocks noChangeAspect="1"/>
          </p:cNvPicPr>
          <p:nvPr/>
        </p:nvPicPr>
        <p:blipFill>
          <a:blip r:embed="rId7"/>
          <a:stretch>
            <a:fillRect/>
          </a:stretch>
        </p:blipFill>
        <p:spPr>
          <a:xfrm>
            <a:off x="284337" y="5488271"/>
            <a:ext cx="2441507" cy="1258902"/>
          </a:xfrm>
          <a:prstGeom prst="rect">
            <a:avLst/>
          </a:prstGeom>
        </p:spPr>
      </p:pic>
      <p:pic>
        <p:nvPicPr>
          <p:cNvPr id="13" name="Picture 12" descr="Cheddar-Cheese.jpg"/>
          <p:cNvPicPr>
            <a:picLocks noChangeAspect="1"/>
          </p:cNvPicPr>
          <p:nvPr/>
        </p:nvPicPr>
        <p:blipFill>
          <a:blip r:embed="rId8"/>
          <a:stretch>
            <a:fillRect/>
          </a:stretch>
        </p:blipFill>
        <p:spPr>
          <a:xfrm>
            <a:off x="0" y="3512677"/>
            <a:ext cx="3321288" cy="1975594"/>
          </a:xfrm>
          <a:prstGeom prst="rect">
            <a:avLst/>
          </a:prstGeom>
        </p:spPr>
      </p:pic>
      <p:pic>
        <p:nvPicPr>
          <p:cNvPr id="14" name="Picture 13" descr="chicken.jpg"/>
          <p:cNvPicPr>
            <a:picLocks noChangeAspect="1"/>
          </p:cNvPicPr>
          <p:nvPr/>
        </p:nvPicPr>
        <p:blipFill>
          <a:blip r:embed="rId9"/>
          <a:stretch>
            <a:fillRect/>
          </a:stretch>
        </p:blipFill>
        <p:spPr>
          <a:xfrm>
            <a:off x="3321288" y="5025871"/>
            <a:ext cx="2590858" cy="1721302"/>
          </a:xfrm>
          <a:prstGeom prst="rect">
            <a:avLst/>
          </a:prstGeom>
        </p:spPr>
      </p:pic>
      <p:pic>
        <p:nvPicPr>
          <p:cNvPr id="5" name="Picture 4" descr="cabbage.jpg"/>
          <p:cNvPicPr>
            <a:picLocks noChangeAspect="1"/>
          </p:cNvPicPr>
          <p:nvPr/>
        </p:nvPicPr>
        <p:blipFill>
          <a:blip r:embed="rId10"/>
          <a:stretch>
            <a:fillRect/>
          </a:stretch>
        </p:blipFill>
        <p:spPr>
          <a:xfrm>
            <a:off x="918451" y="962700"/>
            <a:ext cx="3115574" cy="2438275"/>
          </a:xfrm>
          <a:prstGeom prst="rect">
            <a:avLst/>
          </a:prstGeom>
        </p:spPr>
      </p:pic>
      <p:pic>
        <p:nvPicPr>
          <p:cNvPr id="8" name="Picture 7" descr="egg.jpg"/>
          <p:cNvPicPr>
            <a:picLocks noChangeAspect="1"/>
          </p:cNvPicPr>
          <p:nvPr/>
        </p:nvPicPr>
        <p:blipFill>
          <a:blip r:embed="rId11"/>
          <a:stretch>
            <a:fillRect/>
          </a:stretch>
        </p:blipFill>
        <p:spPr>
          <a:xfrm>
            <a:off x="3621119" y="1007900"/>
            <a:ext cx="2322696" cy="2005965"/>
          </a:xfrm>
          <a:prstGeom prst="rect">
            <a:avLst/>
          </a:prstGeom>
        </p:spPr>
      </p:pic>
      <p:pic>
        <p:nvPicPr>
          <p:cNvPr id="7" name="Picture 6" descr="scallops.jpg"/>
          <p:cNvPicPr>
            <a:picLocks noChangeAspect="1"/>
          </p:cNvPicPr>
          <p:nvPr/>
        </p:nvPicPr>
        <p:blipFill>
          <a:blip r:embed="rId12"/>
          <a:stretch>
            <a:fillRect/>
          </a:stretch>
        </p:blipFill>
        <p:spPr>
          <a:xfrm>
            <a:off x="2761377" y="3232385"/>
            <a:ext cx="1719484" cy="1626140"/>
          </a:xfrm>
          <a:prstGeom prst="rect">
            <a:avLst/>
          </a:prstGeom>
        </p:spPr>
      </p:pic>
      <p:pic>
        <p:nvPicPr>
          <p:cNvPr id="15" name="Picture 14" descr="crab.jpg"/>
          <p:cNvPicPr>
            <a:picLocks noChangeAspect="1"/>
          </p:cNvPicPr>
          <p:nvPr/>
        </p:nvPicPr>
        <p:blipFill>
          <a:blip r:embed="rId13"/>
          <a:stretch>
            <a:fillRect/>
          </a:stretch>
        </p:blipFill>
        <p:spPr>
          <a:xfrm>
            <a:off x="6314652" y="949191"/>
            <a:ext cx="2885753" cy="1925338"/>
          </a:xfrm>
          <a:prstGeom prst="rect">
            <a:avLst/>
          </a:prstGeom>
        </p:spPr>
      </p:pic>
      <p:pic>
        <p:nvPicPr>
          <p:cNvPr id="6" name="Picture 5" descr="shrimp.jpg"/>
          <p:cNvPicPr>
            <a:picLocks noChangeAspect="1"/>
          </p:cNvPicPr>
          <p:nvPr/>
        </p:nvPicPr>
        <p:blipFill>
          <a:blip r:embed="rId14"/>
          <a:stretch>
            <a:fillRect/>
          </a:stretch>
        </p:blipFill>
        <p:spPr>
          <a:xfrm>
            <a:off x="391848" y="2270183"/>
            <a:ext cx="1341120" cy="1139952"/>
          </a:xfrm>
          <a:prstGeom prst="rect">
            <a:avLst/>
          </a:prstGeom>
        </p:spPr>
      </p:pic>
      <p:pic>
        <p:nvPicPr>
          <p:cNvPr id="16" name="Picture 15" descr="beer_mug.jpg"/>
          <p:cNvPicPr>
            <a:picLocks noChangeAspect="1"/>
          </p:cNvPicPr>
          <p:nvPr/>
        </p:nvPicPr>
        <p:blipFill>
          <a:blip r:embed="rId15"/>
          <a:stretch>
            <a:fillRect/>
          </a:stretch>
        </p:blipFill>
        <p:spPr>
          <a:xfrm>
            <a:off x="-39375" y="148610"/>
            <a:ext cx="1755357" cy="2027314"/>
          </a:xfrm>
          <a:prstGeom prst="rect">
            <a:avLst/>
          </a:prstGeom>
        </p:spPr>
      </p:pic>
      <p:sp>
        <p:nvSpPr>
          <p:cNvPr id="2" name="Title 1"/>
          <p:cNvSpPr>
            <a:spLocks noGrp="1"/>
          </p:cNvSpPr>
          <p:nvPr>
            <p:ph type="title"/>
          </p:nvPr>
        </p:nvSpPr>
        <p:spPr>
          <a:xfrm>
            <a:off x="498574" y="-135100"/>
            <a:ext cx="8229600" cy="1143000"/>
          </a:xfrm>
        </p:spPr>
        <p:txBody>
          <a:bodyPr/>
          <a:lstStyle/>
          <a:p>
            <a:r>
              <a:rPr lang="en-US" b="1" dirty="0" smtClean="0"/>
              <a:t> Eat Foods </a:t>
            </a:r>
            <a:r>
              <a:rPr lang="en-US" b="1" dirty="0"/>
              <a:t>C</a:t>
            </a:r>
            <a:r>
              <a:rPr lang="en-US" b="1" dirty="0" smtClean="0"/>
              <a:t>ontaining Sulfur</a:t>
            </a:r>
            <a:endParaRPr lang="en-US" b="1" dirty="0"/>
          </a:p>
        </p:txBody>
      </p:sp>
    </p:spTree>
    <p:extLst>
      <p:ext uri="{BB962C8B-B14F-4D97-AF65-F5344CB8AC3E}">
        <p14:creationId xmlns:p14="http://schemas.microsoft.com/office/powerpoint/2010/main" val="2003388839"/>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e_cider_vineg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2267" y="1087966"/>
            <a:ext cx="3953933" cy="3953933"/>
          </a:xfrm>
          <a:prstGeom prst="rect">
            <a:avLst/>
          </a:prstGeom>
        </p:spPr>
      </p:pic>
      <p:sp>
        <p:nvSpPr>
          <p:cNvPr id="3" name="Content Placeholder 2"/>
          <p:cNvSpPr>
            <a:spLocks noGrp="1"/>
          </p:cNvSpPr>
          <p:nvPr>
            <p:ph idx="1"/>
          </p:nvPr>
        </p:nvSpPr>
        <p:spPr>
          <a:xfrm>
            <a:off x="287866" y="1278467"/>
            <a:ext cx="6299201" cy="3039533"/>
          </a:xfrm>
        </p:spPr>
        <p:txBody>
          <a:bodyPr>
            <a:normAutofit/>
          </a:bodyPr>
          <a:lstStyle/>
          <a:p>
            <a:r>
              <a:rPr lang="en-US" dirty="0" smtClean="0"/>
              <a:t>Sauerkraut and apple cider vinegar contain </a:t>
            </a:r>
            <a:r>
              <a:rPr lang="en-US" dirty="0" err="1" smtClean="0"/>
              <a:t>acetobacter</a:t>
            </a:r>
            <a:r>
              <a:rPr lang="en-US" dirty="0" smtClean="0"/>
              <a:t>, one of the very few microbes that can metabolize glyphosate</a:t>
            </a:r>
          </a:p>
          <a:p>
            <a:r>
              <a:rPr lang="en-US" dirty="0" err="1" smtClean="0"/>
              <a:t>Kombucha</a:t>
            </a:r>
            <a:r>
              <a:rPr lang="en-US" dirty="0" smtClean="0"/>
              <a:t> and </a:t>
            </a:r>
            <a:r>
              <a:rPr lang="en-US" dirty="0" err="1" smtClean="0"/>
              <a:t>kimchi</a:t>
            </a:r>
            <a:r>
              <a:rPr lang="en-US" dirty="0" smtClean="0"/>
              <a:t> do too!</a:t>
            </a:r>
            <a:endParaRPr lang="en-US" dirty="0"/>
          </a:p>
        </p:txBody>
      </p:sp>
      <p:pic>
        <p:nvPicPr>
          <p:cNvPr id="4" name="Picture 3" descr="sauerkra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9" y="4687448"/>
            <a:ext cx="3074306" cy="1844584"/>
          </a:xfrm>
          <a:prstGeom prst="rect">
            <a:avLst/>
          </a:prstGeom>
        </p:spPr>
      </p:pic>
      <p:sp>
        <p:nvSpPr>
          <p:cNvPr id="7" name="Title 1"/>
          <p:cNvSpPr>
            <a:spLocks noGrp="1"/>
          </p:cNvSpPr>
          <p:nvPr>
            <p:ph type="title"/>
          </p:nvPr>
        </p:nvSpPr>
        <p:spPr>
          <a:xfrm>
            <a:off x="457200" y="274638"/>
            <a:ext cx="8229600" cy="1143000"/>
          </a:xfrm>
        </p:spPr>
        <p:txBody>
          <a:bodyPr/>
          <a:lstStyle/>
          <a:p>
            <a:r>
              <a:rPr lang="en-US" b="1" dirty="0" smtClean="0"/>
              <a:t>Eat Natural Probiotic Foods</a:t>
            </a:r>
            <a:endParaRPr lang="en-US" b="1" dirty="0">
              <a:solidFill>
                <a:srgbClr val="FF0000"/>
              </a:solidFill>
            </a:endParaRPr>
          </a:p>
        </p:txBody>
      </p:sp>
      <p:pic>
        <p:nvPicPr>
          <p:cNvPr id="2" name="Picture 1" descr="kombuch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601" y="3064933"/>
            <a:ext cx="1405830" cy="3539067"/>
          </a:xfrm>
          <a:prstGeom prst="rect">
            <a:avLst/>
          </a:prstGeom>
        </p:spPr>
      </p:pic>
      <p:pic>
        <p:nvPicPr>
          <p:cNvPr id="8" name="Picture 7" descr="Vegan-kimchi-recip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9944" y="4318000"/>
            <a:ext cx="2929468" cy="1952657"/>
          </a:xfrm>
          <a:prstGeom prst="rect">
            <a:avLst/>
          </a:prstGeom>
        </p:spPr>
      </p:pic>
    </p:spTree>
    <p:extLst>
      <p:ext uri="{BB962C8B-B14F-4D97-AF65-F5344CB8AC3E}">
        <p14:creationId xmlns:p14="http://schemas.microsoft.com/office/powerpoint/2010/main" val="1675223586"/>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Kefir: Natural Probiotics</a:t>
            </a:r>
            <a:r>
              <a:rPr lang="en-US" b="1" dirty="0" smtClean="0">
                <a:solidFill>
                  <a:srgbClr val="FF0000"/>
                </a:solidFill>
              </a:rPr>
              <a:t>*</a:t>
            </a:r>
            <a:endParaRPr lang="en-US" b="1" dirty="0">
              <a:solidFill>
                <a:srgbClr val="FF0000"/>
              </a:solidFill>
            </a:endParaRPr>
          </a:p>
        </p:txBody>
      </p:sp>
      <p:pic>
        <p:nvPicPr>
          <p:cNvPr id="4" name="Content Placeholder 3" descr="kefir.jpe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a:xfrm>
            <a:off x="4632473" y="1503441"/>
            <a:ext cx="4368800" cy="2402672"/>
          </a:xfrm>
        </p:spPr>
      </p:pic>
      <p:sp>
        <p:nvSpPr>
          <p:cNvPr id="5" name="TextBox 4"/>
          <p:cNvSpPr txBox="1"/>
          <p:nvPr/>
        </p:nvSpPr>
        <p:spPr>
          <a:xfrm>
            <a:off x="1511905" y="6337905"/>
            <a:ext cx="6827510" cy="400110"/>
          </a:xfrm>
          <a:prstGeom prst="rect">
            <a:avLst/>
          </a:prstGeom>
          <a:noFill/>
        </p:spPr>
        <p:txBody>
          <a:bodyPr wrap="none" rtlCol="0">
            <a:spAutoFit/>
          </a:bodyPr>
          <a:lstStyle/>
          <a:p>
            <a:r>
              <a:rPr lang="en-US" sz="2000" dirty="0" smtClean="0">
                <a:solidFill>
                  <a:srgbClr val="FF0000"/>
                </a:solidFill>
              </a:rPr>
              <a:t>*</a:t>
            </a:r>
            <a:r>
              <a:rPr lang="en-US" sz="2000" dirty="0" smtClean="0"/>
              <a:t>https</a:t>
            </a:r>
            <a:r>
              <a:rPr lang="en-US" sz="2000" dirty="0"/>
              <a:t>://</a:t>
            </a:r>
            <a:r>
              <a:rPr lang="en-US" sz="2000" dirty="0" err="1"/>
              <a:t>chriskresser.com</a:t>
            </a:r>
            <a:r>
              <a:rPr lang="en-US" sz="2000" dirty="0"/>
              <a:t>/kefir-the-not-quite-</a:t>
            </a:r>
            <a:r>
              <a:rPr lang="en-US" sz="2000" dirty="0" err="1"/>
              <a:t>paleo</a:t>
            </a:r>
            <a:r>
              <a:rPr lang="en-US" sz="2000" dirty="0"/>
              <a:t>-</a:t>
            </a:r>
            <a:r>
              <a:rPr lang="en-US" sz="2000" dirty="0" err="1"/>
              <a:t>superfood</a:t>
            </a:r>
            <a:r>
              <a:rPr lang="en-US" sz="2000" dirty="0"/>
              <a:t>/</a:t>
            </a:r>
          </a:p>
        </p:txBody>
      </p:sp>
      <p:sp>
        <p:nvSpPr>
          <p:cNvPr id="6"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Kefir is a </a:t>
            </a:r>
            <a:r>
              <a:rPr lang="en-US" sz="2800" dirty="0" smtClean="0"/>
              <a:t>fermented milk                                                product originating in                                                       the </a:t>
            </a:r>
            <a:r>
              <a:rPr lang="en-US" sz="2800" dirty="0"/>
              <a:t>Caucasus </a:t>
            </a:r>
            <a:r>
              <a:rPr lang="en-US" sz="2800" dirty="0" smtClean="0"/>
              <a:t>mountains                                     </a:t>
            </a:r>
            <a:r>
              <a:rPr lang="en-US" sz="2800" dirty="0"/>
              <a:t>centuries ago</a:t>
            </a:r>
          </a:p>
          <a:p>
            <a:r>
              <a:rPr lang="en-US" sz="2800" dirty="0"/>
              <a:t>Can be made from </a:t>
            </a:r>
            <a:r>
              <a:rPr lang="en-US" sz="2800" dirty="0" smtClean="0"/>
              <a:t>                                                          milk </a:t>
            </a:r>
            <a:r>
              <a:rPr lang="en-US" sz="2800" dirty="0"/>
              <a:t>from cows, sheep and goats</a:t>
            </a:r>
          </a:p>
          <a:p>
            <a:r>
              <a:rPr lang="en-US" sz="2800" dirty="0"/>
              <a:t>Slightly sour and carbonated</a:t>
            </a:r>
          </a:p>
          <a:p>
            <a:r>
              <a:rPr lang="en-US" sz="2800" dirty="0"/>
              <a:t>One of the most potent probiotic foods available </a:t>
            </a:r>
          </a:p>
        </p:txBody>
      </p:sp>
    </p:spTree>
    <p:extLst>
      <p:ext uri="{BB962C8B-B14F-4D97-AF65-F5344CB8AC3E}">
        <p14:creationId xmlns:p14="http://schemas.microsoft.com/office/powerpoint/2010/main" val="2639896266"/>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274638"/>
            <a:ext cx="8509000" cy="1143000"/>
          </a:xfrm>
        </p:spPr>
        <p:txBody>
          <a:bodyPr>
            <a:noAutofit/>
          </a:bodyPr>
          <a:lstStyle/>
          <a:p>
            <a:r>
              <a:rPr lang="en-US" sz="3600" b="1" dirty="0"/>
              <a:t>Making Bone Broth a Staple in Your Diet May Be the Key to Improving Your </a:t>
            </a:r>
            <a:r>
              <a:rPr lang="en-US" sz="3600" b="1" dirty="0" smtClean="0"/>
              <a:t>Health</a:t>
            </a:r>
            <a:r>
              <a:rPr lang="en-US" sz="3600" b="1" dirty="0" smtClean="0">
                <a:solidFill>
                  <a:srgbClr val="FF0000"/>
                </a:solidFill>
              </a:rPr>
              <a:t>*</a:t>
            </a:r>
            <a:r>
              <a:rPr lang="en-US" sz="3600" b="1" dirty="0"/>
              <a:t/>
            </a:r>
            <a:br>
              <a:rPr lang="en-US" sz="3600" b="1" dirty="0"/>
            </a:br>
            <a:endParaRPr lang="en-US" sz="3600" dirty="0"/>
          </a:p>
        </p:txBody>
      </p:sp>
      <p:pic>
        <p:nvPicPr>
          <p:cNvPr id="5" name="Picture 4" descr="turkey_bone_bro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1363254"/>
            <a:ext cx="6414889" cy="4279648"/>
          </a:xfrm>
          <a:prstGeom prst="rect">
            <a:avLst/>
          </a:prstGeom>
        </p:spPr>
      </p:pic>
      <p:sp>
        <p:nvSpPr>
          <p:cNvPr id="6" name="TextBox 5"/>
          <p:cNvSpPr txBox="1"/>
          <p:nvPr/>
        </p:nvSpPr>
        <p:spPr>
          <a:xfrm>
            <a:off x="1295400" y="5960070"/>
            <a:ext cx="6521036" cy="707886"/>
          </a:xfrm>
          <a:prstGeom prst="rect">
            <a:avLst/>
          </a:prstGeom>
          <a:noFill/>
        </p:spPr>
        <p:txBody>
          <a:bodyPr wrap="none" rtlCol="0">
            <a:spAutoFit/>
          </a:bodyPr>
          <a:lstStyle/>
          <a:p>
            <a:r>
              <a:rPr lang="en-US" sz="2000" dirty="0">
                <a:solidFill>
                  <a:srgbClr val="FF0000"/>
                </a:solidFill>
              </a:rPr>
              <a:t>*</a:t>
            </a:r>
            <a:r>
              <a:rPr lang="en-US" sz="2000" dirty="0" err="1" smtClean="0"/>
              <a:t>articles.mercola.com</a:t>
            </a:r>
            <a:r>
              <a:rPr lang="en-US" sz="2000" dirty="0"/>
              <a:t>/sites/articles/archive/2014/09/21</a:t>
            </a:r>
            <a:r>
              <a:rPr lang="en-US" sz="2000" dirty="0" smtClean="0"/>
              <a:t>/</a:t>
            </a:r>
          </a:p>
          <a:p>
            <a:r>
              <a:rPr lang="en-US" sz="2000" dirty="0" err="1" smtClean="0"/>
              <a:t>hilary</a:t>
            </a:r>
            <a:r>
              <a:rPr lang="en-US" sz="2000" dirty="0"/>
              <a:t>-</a:t>
            </a:r>
            <a:r>
              <a:rPr lang="en-US" sz="2000" dirty="0" err="1"/>
              <a:t>boynton</a:t>
            </a:r>
            <a:r>
              <a:rPr lang="en-US" sz="2000" dirty="0"/>
              <a:t>-</a:t>
            </a:r>
            <a:r>
              <a:rPr lang="en-US" sz="2000" dirty="0" err="1"/>
              <a:t>mary</a:t>
            </a:r>
            <a:r>
              <a:rPr lang="en-US" sz="2000" dirty="0"/>
              <a:t>-</a:t>
            </a:r>
            <a:r>
              <a:rPr lang="en-US" sz="2000" dirty="0" err="1"/>
              <a:t>brackett</a:t>
            </a:r>
            <a:r>
              <a:rPr lang="en-US" sz="2000" dirty="0"/>
              <a:t>-gaps-cookbook-</a:t>
            </a:r>
            <a:r>
              <a:rPr lang="en-US" sz="2000" dirty="0" err="1"/>
              <a:t>interview.aspx</a:t>
            </a:r>
            <a:r>
              <a:rPr lang="en-US" sz="2000" dirty="0"/>
              <a:t>  </a:t>
            </a:r>
          </a:p>
        </p:txBody>
      </p:sp>
    </p:spTree>
    <p:extLst>
      <p:ext uri="{BB962C8B-B14F-4D97-AF65-F5344CB8AC3E}">
        <p14:creationId xmlns:p14="http://schemas.microsoft.com/office/powerpoint/2010/main" val="408673008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The Big Picture</a:t>
            </a:r>
            <a:endParaRPr lang="en-US" b="1" dirty="0"/>
          </a:p>
        </p:txBody>
      </p:sp>
      <p:sp>
        <p:nvSpPr>
          <p:cNvPr id="3" name="Content Placeholder 2"/>
          <p:cNvSpPr>
            <a:spLocks noGrp="1"/>
          </p:cNvSpPr>
          <p:nvPr>
            <p:ph idx="1"/>
          </p:nvPr>
        </p:nvSpPr>
        <p:spPr>
          <a:xfrm>
            <a:off x="0" y="1011238"/>
            <a:ext cx="9144000" cy="5406495"/>
          </a:xfrm>
        </p:spPr>
        <p:txBody>
          <a:bodyPr>
            <a:noAutofit/>
          </a:bodyPr>
          <a:lstStyle/>
          <a:p>
            <a:r>
              <a:rPr lang="en-US" sz="2800" dirty="0" smtClean="0"/>
              <a:t>Glyphosate induces excessive calcium uptake which activates </a:t>
            </a:r>
            <a:r>
              <a:rPr lang="en-US" sz="2800" dirty="0"/>
              <a:t>NF-</a:t>
            </a:r>
            <a:r>
              <a:rPr lang="en-US" sz="2800" dirty="0" err="1" smtClean="0"/>
              <a:t>κB</a:t>
            </a:r>
            <a:r>
              <a:rPr lang="en-US" sz="2800" dirty="0" smtClean="0"/>
              <a:t> through phosphorylation in many cell types</a:t>
            </a:r>
          </a:p>
          <a:p>
            <a:pPr lvl="1"/>
            <a:r>
              <a:rPr lang="en-US" sz="2400" dirty="0"/>
              <a:t>NF-</a:t>
            </a:r>
            <a:r>
              <a:rPr lang="en-US" sz="2400" dirty="0" err="1"/>
              <a:t>κB</a:t>
            </a:r>
            <a:r>
              <a:rPr lang="en-US" sz="2400" dirty="0"/>
              <a:t> regulates the transcription of genes that control inflammation, immune cell development, cell cycle, proliferation, and cell death </a:t>
            </a:r>
            <a:endParaRPr lang="en-US" sz="2400" dirty="0" smtClean="0"/>
          </a:p>
          <a:p>
            <a:pPr lvl="1"/>
            <a:r>
              <a:rPr lang="en-US" sz="2400" dirty="0" err="1" smtClean="0"/>
              <a:t>Disregulated</a:t>
            </a:r>
            <a:r>
              <a:rPr lang="en-US" sz="2400" dirty="0" smtClean="0"/>
              <a:t> </a:t>
            </a:r>
            <a:r>
              <a:rPr lang="en-US" sz="2400" dirty="0"/>
              <a:t>NF-</a:t>
            </a:r>
            <a:r>
              <a:rPr lang="en-US" sz="2400" dirty="0" err="1" smtClean="0"/>
              <a:t>κB</a:t>
            </a:r>
            <a:r>
              <a:rPr lang="en-US" sz="2400" dirty="0" smtClean="0"/>
              <a:t> is linked to many diseases</a:t>
            </a:r>
          </a:p>
          <a:p>
            <a:r>
              <a:rPr lang="en-US" sz="2800" dirty="0" smtClean="0"/>
              <a:t>Glyphosate induces a runaway phosphorylation cascade that alters protein behaviors, inducing mitosis (cell division) and genetic mutations</a:t>
            </a:r>
          </a:p>
          <a:p>
            <a:pPr lvl="1"/>
            <a:r>
              <a:rPr lang="en-US" sz="2400" dirty="0" smtClean="0"/>
              <a:t>Excessive phosphorylation is a factor in many diseases, including cancer, heart disease and </a:t>
            </a:r>
            <a:r>
              <a:rPr lang="en-US" sz="2400" dirty="0" err="1" smtClean="0"/>
              <a:t>neurodegeneration</a:t>
            </a:r>
            <a:endParaRPr lang="en-US" sz="2400" dirty="0" smtClean="0"/>
          </a:p>
          <a:p>
            <a:r>
              <a:rPr lang="en-US" sz="2800" dirty="0" smtClean="0"/>
              <a:t>Glyphosate substitution for glycine in DNA repair enzymes would lead to high mutation rate</a:t>
            </a:r>
            <a:endParaRPr lang="en-US" sz="2800" dirty="0"/>
          </a:p>
        </p:txBody>
      </p:sp>
    </p:spTree>
    <p:extLst>
      <p:ext uri="{BB962C8B-B14F-4D97-AF65-F5344CB8AC3E}">
        <p14:creationId xmlns:p14="http://schemas.microsoft.com/office/powerpoint/2010/main" val="3546625225"/>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Beneficial Effects of the </a:t>
            </a:r>
            <a:r>
              <a:rPr lang="en-US" b="1" dirty="0" smtClean="0"/>
              <a:t/>
            </a:r>
            <a:br>
              <a:rPr lang="en-US" b="1" dirty="0" smtClean="0"/>
            </a:br>
            <a:r>
              <a:rPr lang="en-US" b="1" dirty="0" smtClean="0"/>
              <a:t>Amino </a:t>
            </a:r>
            <a:r>
              <a:rPr lang="en-US" b="1" dirty="0"/>
              <a:t>Acid </a:t>
            </a:r>
            <a:r>
              <a:rPr lang="en-US" b="1" dirty="0" smtClean="0"/>
              <a:t>Glycine</a:t>
            </a:r>
            <a:r>
              <a:rPr lang="en-US" b="1" dirty="0" smtClean="0">
                <a:solidFill>
                  <a:srgbClr val="FF0000"/>
                </a:solidFill>
              </a:rPr>
              <a:t>* </a:t>
            </a:r>
            <a:r>
              <a:rPr lang="en-US" dirty="0"/>
              <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r>
              <a:rPr lang="en-US" dirty="0"/>
              <a:t>Glycine is a precursor to </a:t>
            </a:r>
            <a:r>
              <a:rPr lang="en-US" dirty="0" err="1"/>
              <a:t>heme</a:t>
            </a:r>
            <a:r>
              <a:rPr lang="en-US" dirty="0"/>
              <a:t> synthesis and supplies methyl groups to methyl </a:t>
            </a:r>
            <a:r>
              <a:rPr lang="en-US" dirty="0" err="1" smtClean="0"/>
              <a:t>folate</a:t>
            </a:r>
            <a:endParaRPr lang="en-US" dirty="0" smtClean="0"/>
          </a:p>
          <a:p>
            <a:r>
              <a:rPr lang="en-US" dirty="0" smtClean="0"/>
              <a:t>Glycine is one of the amino acids in glutathione</a:t>
            </a:r>
            <a:endParaRPr lang="en-US" dirty="0"/>
          </a:p>
          <a:p>
            <a:r>
              <a:rPr lang="en-US" dirty="0"/>
              <a:t>Glycine is an inhibitory neurotransmitter at the GABA receptor and an </a:t>
            </a:r>
            <a:r>
              <a:rPr lang="en-US" dirty="0" smtClean="0"/>
              <a:t>excitatory neurotransmitter </a:t>
            </a:r>
            <a:r>
              <a:rPr lang="en-US" dirty="0"/>
              <a:t>at the NMDA receptor</a:t>
            </a:r>
          </a:p>
          <a:p>
            <a:r>
              <a:rPr lang="en-US" dirty="0"/>
              <a:t>Glycine is one of the 20 or so coding amino acids assembled into proteins</a:t>
            </a:r>
          </a:p>
          <a:p>
            <a:r>
              <a:rPr lang="en-US" i="1" dirty="0" smtClean="0">
                <a:solidFill>
                  <a:srgbClr val="FF0000"/>
                </a:solidFill>
              </a:rPr>
              <a:t>Glyphosate's </a:t>
            </a:r>
            <a:r>
              <a:rPr lang="en-US" i="1" dirty="0">
                <a:solidFill>
                  <a:srgbClr val="FF0000"/>
                </a:solidFill>
              </a:rPr>
              <a:t>disruption of glycine-dependent metabolic pathways may necessitate increased demand for glycine</a:t>
            </a:r>
          </a:p>
          <a:p>
            <a:endParaRPr lang="en-US" dirty="0"/>
          </a:p>
        </p:txBody>
      </p:sp>
      <p:sp>
        <p:nvSpPr>
          <p:cNvPr id="4" name="TextBox 3"/>
          <p:cNvSpPr txBox="1"/>
          <p:nvPr/>
        </p:nvSpPr>
        <p:spPr>
          <a:xfrm>
            <a:off x="457200" y="6385467"/>
            <a:ext cx="8252404" cy="400110"/>
          </a:xfrm>
          <a:prstGeom prst="rect">
            <a:avLst/>
          </a:prstGeom>
          <a:noFill/>
        </p:spPr>
        <p:txBody>
          <a:bodyPr wrap="none" rtlCol="0">
            <a:spAutoFit/>
          </a:bodyPr>
          <a:lstStyle/>
          <a:p>
            <a:r>
              <a:rPr lang="en-US" sz="2000" dirty="0">
                <a:solidFill>
                  <a:srgbClr val="FF0000"/>
                </a:solidFill>
              </a:rPr>
              <a:t>*</a:t>
            </a:r>
            <a:r>
              <a:rPr lang="en-US" sz="2000" dirty="0"/>
              <a:t>I Pérez-Torres et </a:t>
            </a:r>
            <a:r>
              <a:rPr lang="en-US" sz="2000" dirty="0" err="1"/>
              <a:t>atl.</a:t>
            </a:r>
            <a:r>
              <a:rPr lang="en-US" sz="2000" dirty="0"/>
              <a:t> Mini-Reviews in Medicinal Chemistry 2017;17(1):15-32.</a:t>
            </a:r>
          </a:p>
        </p:txBody>
      </p:sp>
    </p:spTree>
    <p:extLst>
      <p:ext uri="{BB962C8B-B14F-4D97-AF65-F5344CB8AC3E}">
        <p14:creationId xmlns:p14="http://schemas.microsoft.com/office/powerpoint/2010/main" val="1902183196"/>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nutritional_supplements.png"/>
          <p:cNvPicPr>
            <a:picLocks noGrp="1" noChangeAspect="1"/>
          </p:cNvPicPr>
          <p:nvPr>
            <p:ph idx="1"/>
          </p:nvPr>
        </p:nvPicPr>
        <p:blipFill>
          <a:blip r:embed="rId3">
            <a:extLst>
              <a:ext uri="{28A0092B-C50C-407E-A947-70E740481C1C}">
                <a14:useLocalDpi xmlns:a14="http://schemas.microsoft.com/office/drawing/2010/main" val="0"/>
              </a:ext>
            </a:extLst>
          </a:blip>
          <a:srcRect t="-96071" b="-96071"/>
          <a:stretch>
            <a:fillRect/>
          </a:stretch>
        </p:blipFill>
        <p:spPr>
          <a:xfrm>
            <a:off x="457200" y="-1233021"/>
            <a:ext cx="8229600" cy="4525963"/>
          </a:xfrm>
        </p:spPr>
      </p:pic>
      <p:sp>
        <p:nvSpPr>
          <p:cNvPr id="4" name="TextBox 3"/>
          <p:cNvSpPr txBox="1"/>
          <p:nvPr/>
        </p:nvSpPr>
        <p:spPr>
          <a:xfrm>
            <a:off x="1842057" y="6304002"/>
            <a:ext cx="5879208" cy="400110"/>
          </a:xfrm>
          <a:prstGeom prst="rect">
            <a:avLst/>
          </a:prstGeom>
          <a:noFill/>
        </p:spPr>
        <p:txBody>
          <a:bodyPr wrap="none" rtlCol="0">
            <a:spAutoFit/>
          </a:bodyPr>
          <a:lstStyle/>
          <a:p>
            <a:r>
              <a:rPr lang="en-US" sz="2000" dirty="0">
                <a:solidFill>
                  <a:srgbClr val="FF0000"/>
                </a:solidFill>
              </a:rPr>
              <a:t>*</a:t>
            </a:r>
            <a:r>
              <a:rPr lang="en-US" sz="2000" dirty="0"/>
              <a:t>GL Nicholson. Integrative Medicine 2014;13(4):35-43.</a:t>
            </a:r>
          </a:p>
        </p:txBody>
      </p:sp>
      <p:sp>
        <p:nvSpPr>
          <p:cNvPr id="6" name="Content Placeholder 2"/>
          <p:cNvSpPr txBox="1">
            <a:spLocks/>
          </p:cNvSpPr>
          <p:nvPr/>
        </p:nvSpPr>
        <p:spPr>
          <a:xfrm>
            <a:off x="97699" y="2974912"/>
            <a:ext cx="8915017" cy="295486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a:pPr>
            <a:r>
              <a:rPr lang="en-US" sz="2400" b="1" dirty="0" smtClean="0"/>
              <a:t>L</a:t>
            </a:r>
            <a:r>
              <a:rPr lang="en-US" sz="2400" b="1" dirty="0"/>
              <a:t>-</a:t>
            </a:r>
            <a:r>
              <a:rPr lang="en-US" sz="2400" b="1" dirty="0" err="1" smtClean="0"/>
              <a:t>carnitine</a:t>
            </a:r>
            <a:r>
              <a:rPr lang="en-US" sz="2400" b="1" dirty="0" smtClean="0"/>
              <a:t> </a:t>
            </a:r>
            <a:endParaRPr lang="en-US" sz="2400" b="1" dirty="0"/>
          </a:p>
          <a:p>
            <a:pPr marL="514350" indent="-514350">
              <a:buFont typeface="+mj-lt"/>
              <a:buAutoNum type="arabicPeriod"/>
            </a:pPr>
            <a:r>
              <a:rPr lang="en-US" sz="2400" b="1" dirty="0"/>
              <a:t>α-</a:t>
            </a:r>
            <a:r>
              <a:rPr lang="en-US" sz="2400" b="1" dirty="0" err="1"/>
              <a:t>lipoic</a:t>
            </a:r>
            <a:r>
              <a:rPr lang="en-US" sz="2400" b="1" dirty="0"/>
              <a:t> acid </a:t>
            </a:r>
          </a:p>
          <a:p>
            <a:pPr marL="514350" indent="-514350">
              <a:buFont typeface="+mj-lt"/>
              <a:buAutoNum type="arabicPeriod"/>
            </a:pPr>
            <a:r>
              <a:rPr lang="en-US" sz="2400" b="1" dirty="0"/>
              <a:t>coenzyme Q10</a:t>
            </a:r>
          </a:p>
          <a:p>
            <a:pPr marL="514350" indent="-514350">
              <a:buFont typeface="+mj-lt"/>
              <a:buAutoNum type="arabicPeriod"/>
            </a:pPr>
            <a:r>
              <a:rPr lang="en-US" sz="2400" b="1" dirty="0"/>
              <a:t>membrane phospholipids </a:t>
            </a:r>
            <a:endParaRPr lang="en-US" sz="2400" dirty="0"/>
          </a:p>
          <a:p>
            <a:pPr marL="514350" indent="-514350">
              <a:buFont typeface="+mj-lt"/>
              <a:buAutoNum type="arabicPeriod"/>
            </a:pPr>
            <a:r>
              <a:rPr lang="en-US" sz="2400" b="1" dirty="0" err="1" smtClean="0"/>
              <a:t>nicotinamide</a:t>
            </a:r>
            <a:r>
              <a:rPr lang="en-US" sz="2400" b="1" dirty="0" smtClean="0"/>
              <a:t> </a:t>
            </a:r>
            <a:r>
              <a:rPr lang="en-US" sz="2400" b="1" dirty="0"/>
              <a:t>adenine dinucleotide (NADH</a:t>
            </a:r>
            <a:r>
              <a:rPr lang="en-US" sz="2400" b="1" dirty="0" smtClean="0"/>
              <a:t>)</a:t>
            </a:r>
            <a:endParaRPr lang="en-US" sz="2400" b="1" dirty="0"/>
          </a:p>
        </p:txBody>
      </p:sp>
      <p:sp>
        <p:nvSpPr>
          <p:cNvPr id="8" name="Title 1"/>
          <p:cNvSpPr txBox="1">
            <a:spLocks/>
          </p:cNvSpPr>
          <p:nvPr/>
        </p:nvSpPr>
        <p:spPr>
          <a:xfrm>
            <a:off x="2942300" y="1687915"/>
            <a:ext cx="6070416" cy="2573993"/>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"Combinations of these supplements can reduce significantly the fatigue and other symptoms associated with chronic disease and can naturally restore mitochondrial function, even in long-term patients with intractable fatigue."</a:t>
            </a:r>
            <a:endParaRPr lang="en-US" sz="2800" dirty="0" smtClean="0"/>
          </a:p>
        </p:txBody>
      </p:sp>
    </p:spTree>
    <p:extLst>
      <p:ext uri="{BB962C8B-B14F-4D97-AF65-F5344CB8AC3E}">
        <p14:creationId xmlns:p14="http://schemas.microsoft.com/office/powerpoint/2010/main" val="4263682698"/>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rl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100" y="759390"/>
            <a:ext cx="3136900" cy="2590800"/>
          </a:xfrm>
          <a:prstGeom prst="rect">
            <a:avLst/>
          </a:prstGeom>
        </p:spPr>
      </p:pic>
      <p:sp>
        <p:nvSpPr>
          <p:cNvPr id="2" name="Title 1"/>
          <p:cNvSpPr>
            <a:spLocks noGrp="1"/>
          </p:cNvSpPr>
          <p:nvPr>
            <p:ph type="title"/>
          </p:nvPr>
        </p:nvSpPr>
        <p:spPr/>
        <p:txBody>
          <a:bodyPr/>
          <a:lstStyle/>
          <a:p>
            <a:r>
              <a:rPr lang="en-US" b="1" dirty="0" smtClean="0"/>
              <a:t>Some Other Important Nutrients</a:t>
            </a:r>
            <a:endParaRPr lang="en-US" b="1" dirty="0"/>
          </a:p>
        </p:txBody>
      </p:sp>
      <p:sp>
        <p:nvSpPr>
          <p:cNvPr id="3" name="Content Placeholder 2"/>
          <p:cNvSpPr>
            <a:spLocks noGrp="1"/>
          </p:cNvSpPr>
          <p:nvPr>
            <p:ph idx="1"/>
          </p:nvPr>
        </p:nvSpPr>
        <p:spPr/>
        <p:txBody>
          <a:bodyPr>
            <a:normAutofit lnSpcReduction="10000"/>
          </a:bodyPr>
          <a:lstStyle/>
          <a:p>
            <a:r>
              <a:rPr lang="en-US" dirty="0" err="1" smtClean="0"/>
              <a:t>Curcumin</a:t>
            </a:r>
            <a:endParaRPr lang="en-US" dirty="0" smtClean="0"/>
          </a:p>
          <a:p>
            <a:r>
              <a:rPr lang="en-US" dirty="0" smtClean="0"/>
              <a:t>Garlic</a:t>
            </a:r>
          </a:p>
          <a:p>
            <a:r>
              <a:rPr lang="en-US" dirty="0" smtClean="0"/>
              <a:t>Vitamin C</a:t>
            </a:r>
            <a:endParaRPr lang="en-US" dirty="0"/>
          </a:p>
          <a:p>
            <a:r>
              <a:rPr lang="en-US" dirty="0" smtClean="0"/>
              <a:t>Methyl </a:t>
            </a:r>
            <a:r>
              <a:rPr lang="en-US" dirty="0" err="1"/>
              <a:t>tetrahydrofolate</a:t>
            </a:r>
            <a:endParaRPr lang="en-US" dirty="0"/>
          </a:p>
          <a:p>
            <a:r>
              <a:rPr lang="en-US" dirty="0" err="1"/>
              <a:t>C</a:t>
            </a:r>
            <a:r>
              <a:rPr lang="en-US" dirty="0" err="1" smtClean="0"/>
              <a:t>obalamin</a:t>
            </a:r>
            <a:endParaRPr lang="en-US" dirty="0"/>
          </a:p>
          <a:p>
            <a:r>
              <a:rPr lang="en-US" dirty="0"/>
              <a:t>G</a:t>
            </a:r>
            <a:r>
              <a:rPr lang="en-US" dirty="0" smtClean="0"/>
              <a:t>lutathione</a:t>
            </a:r>
            <a:endParaRPr lang="en-US" dirty="0"/>
          </a:p>
          <a:p>
            <a:r>
              <a:rPr lang="en-US" dirty="0" err="1"/>
              <a:t>T</a:t>
            </a:r>
            <a:r>
              <a:rPr lang="en-US" dirty="0" err="1" smtClean="0"/>
              <a:t>aurine</a:t>
            </a:r>
            <a:endParaRPr lang="en-US" dirty="0"/>
          </a:p>
          <a:p>
            <a:r>
              <a:rPr lang="en-US" dirty="0"/>
              <a:t>Epsom salt baths</a:t>
            </a:r>
          </a:p>
        </p:txBody>
      </p:sp>
      <p:pic>
        <p:nvPicPr>
          <p:cNvPr id="6" name="Picture 5" descr="Curcum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5309" y="1172271"/>
            <a:ext cx="3253435" cy="2177919"/>
          </a:xfrm>
          <a:prstGeom prst="rect">
            <a:avLst/>
          </a:prstGeom>
        </p:spPr>
      </p:pic>
      <p:pic>
        <p:nvPicPr>
          <p:cNvPr id="5" name="Picture 4" descr="oran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4529" y="3350190"/>
            <a:ext cx="3079471" cy="1979660"/>
          </a:xfrm>
          <a:prstGeom prst="rect">
            <a:avLst/>
          </a:prstGeom>
        </p:spPr>
      </p:pic>
      <p:pic>
        <p:nvPicPr>
          <p:cNvPr id="8" name="Picture 7" descr="epsomsal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2523" y="3888313"/>
            <a:ext cx="1812544" cy="2482937"/>
          </a:xfrm>
          <a:prstGeom prst="rect">
            <a:avLst/>
          </a:prstGeom>
        </p:spPr>
      </p:pic>
    </p:spTree>
    <p:extLst>
      <p:ext uri="{BB962C8B-B14F-4D97-AF65-F5344CB8AC3E}">
        <p14:creationId xmlns:p14="http://schemas.microsoft.com/office/powerpoint/2010/main" val="698481292"/>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cium Benton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383" y="1135474"/>
            <a:ext cx="2516143" cy="2388048"/>
          </a:xfrm>
          <a:prstGeom prst="rect">
            <a:avLst/>
          </a:prstGeom>
        </p:spPr>
      </p:pic>
      <p:sp>
        <p:nvSpPr>
          <p:cNvPr id="2" name="Title 1"/>
          <p:cNvSpPr>
            <a:spLocks noGrp="1"/>
          </p:cNvSpPr>
          <p:nvPr>
            <p:ph type="title"/>
          </p:nvPr>
        </p:nvSpPr>
        <p:spPr>
          <a:xfrm>
            <a:off x="422763" y="225322"/>
            <a:ext cx="8444830" cy="1143000"/>
          </a:xfrm>
        </p:spPr>
        <p:txBody>
          <a:bodyPr>
            <a:noAutofit/>
          </a:bodyPr>
          <a:lstStyle/>
          <a:p>
            <a:r>
              <a:rPr lang="en-US" sz="3600" b="1" dirty="0" err="1"/>
              <a:t>Biochar</a:t>
            </a:r>
            <a:r>
              <a:rPr lang="en-US" sz="3600" b="1" dirty="0"/>
              <a:t>, </a:t>
            </a:r>
            <a:r>
              <a:rPr lang="en-US" sz="3600" b="1" dirty="0" err="1"/>
              <a:t>Bentonite</a:t>
            </a:r>
            <a:r>
              <a:rPr lang="en-US" sz="3600" b="1" dirty="0"/>
              <a:t> and Zeolite </a:t>
            </a:r>
            <a:r>
              <a:rPr lang="en-US" sz="3600" b="1" dirty="0" smtClean="0"/>
              <a:t>to maintain healthy microbial distribution in poultry</a:t>
            </a:r>
            <a:r>
              <a:rPr lang="en-US" sz="3600" b="1" dirty="0" smtClean="0">
                <a:solidFill>
                  <a:srgbClr val="FF0000"/>
                </a:solidFill>
              </a:rPr>
              <a:t>*</a:t>
            </a:r>
            <a:r>
              <a:rPr lang="en-US" sz="3600" b="1" dirty="0"/>
              <a:t/>
            </a:r>
            <a:br>
              <a:rPr lang="en-US" sz="3600" b="1" dirty="0"/>
            </a:br>
            <a:endParaRPr lang="en-US" sz="3600" b="1" dirty="0"/>
          </a:p>
        </p:txBody>
      </p:sp>
      <p:pic>
        <p:nvPicPr>
          <p:cNvPr id="6" name="Content Placeholder 5" descr="chickens.jpg"/>
          <p:cNvPicPr>
            <a:picLocks noGrp="1" noChangeAspect="1"/>
          </p:cNvPicPr>
          <p:nvPr>
            <p:ph idx="1"/>
          </p:nvPr>
        </p:nvPicPr>
        <p:blipFill>
          <a:blip r:embed="rId4">
            <a:extLst>
              <a:ext uri="{28A0092B-C50C-407E-A947-70E740481C1C}">
                <a14:useLocalDpi xmlns:a14="http://schemas.microsoft.com/office/drawing/2010/main" val="0"/>
              </a:ext>
            </a:extLst>
          </a:blip>
          <a:srcRect l="-18099" r="-18099"/>
          <a:stretch>
            <a:fillRect/>
          </a:stretch>
        </p:blipFill>
        <p:spPr>
          <a:xfrm>
            <a:off x="309243" y="3652899"/>
            <a:ext cx="5026283" cy="2764262"/>
          </a:xfrm>
        </p:spPr>
      </p:pic>
      <p:pic>
        <p:nvPicPr>
          <p:cNvPr id="7" name="Picture 6" descr="bioch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8642" y="1196923"/>
            <a:ext cx="2946794" cy="2640327"/>
          </a:xfrm>
          <a:prstGeom prst="rect">
            <a:avLst/>
          </a:prstGeom>
        </p:spPr>
      </p:pic>
      <p:pic>
        <p:nvPicPr>
          <p:cNvPr id="8" name="Picture 7" descr="zeolite-rock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4009" y="4265830"/>
            <a:ext cx="2603729" cy="2151331"/>
          </a:xfrm>
          <a:prstGeom prst="rect">
            <a:avLst/>
          </a:prstGeom>
        </p:spPr>
      </p:pic>
      <p:pic>
        <p:nvPicPr>
          <p:cNvPr id="9" name="Picture 8" descr="bentonite_cla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1485900"/>
            <a:ext cx="2037622" cy="2037622"/>
          </a:xfrm>
          <a:prstGeom prst="rect">
            <a:avLst/>
          </a:prstGeom>
        </p:spPr>
      </p:pic>
      <p:sp>
        <p:nvSpPr>
          <p:cNvPr id="11" name="TextBox 10"/>
          <p:cNvSpPr txBox="1"/>
          <p:nvPr/>
        </p:nvSpPr>
        <p:spPr>
          <a:xfrm>
            <a:off x="3734898" y="6414694"/>
            <a:ext cx="4758609" cy="461665"/>
          </a:xfrm>
          <a:prstGeom prst="rect">
            <a:avLst/>
          </a:prstGeom>
          <a:noFill/>
        </p:spPr>
        <p:txBody>
          <a:bodyPr wrap="none" rtlCol="0">
            <a:spAutoFit/>
          </a:bodyPr>
          <a:lstStyle/>
          <a:p>
            <a:r>
              <a:rPr lang="fr-FR" sz="2400" dirty="0">
                <a:solidFill>
                  <a:srgbClr val="FF0000"/>
                </a:solidFill>
              </a:rPr>
              <a:t>*</a:t>
            </a:r>
            <a:r>
              <a:rPr lang="fr-FR" sz="2000" dirty="0"/>
              <a:t>TP </a:t>
            </a:r>
            <a:r>
              <a:rPr lang="fr-FR" sz="2000" dirty="0" err="1"/>
              <a:t>Prasai</a:t>
            </a:r>
            <a:r>
              <a:rPr lang="fr-FR" sz="2000" dirty="0"/>
              <a:t> et al. </a:t>
            </a:r>
            <a:r>
              <a:rPr lang="fr-FR" sz="2000" dirty="0" err="1"/>
              <a:t>PLoS</a:t>
            </a:r>
            <a:r>
              <a:rPr lang="fr-FR" sz="2000" dirty="0"/>
              <a:t> ONE 11(4): e0154061.</a:t>
            </a:r>
            <a:endParaRPr lang="en-US" sz="2000" dirty="0"/>
          </a:p>
        </p:txBody>
      </p:sp>
    </p:spTree>
    <p:extLst>
      <p:ext uri="{BB962C8B-B14F-4D97-AF65-F5344CB8AC3E}">
        <p14:creationId xmlns:p14="http://schemas.microsoft.com/office/powerpoint/2010/main" val="230828943"/>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Anecdotal Evidence of </a:t>
            </a:r>
            <a:br>
              <a:rPr lang="en-US" b="1" dirty="0" smtClean="0"/>
            </a:br>
            <a:r>
              <a:rPr lang="en-US" b="1" dirty="0" smtClean="0"/>
              <a:t>Benefits of </a:t>
            </a:r>
            <a:r>
              <a:rPr lang="en-US" b="1" dirty="0" err="1" smtClean="0"/>
              <a:t>Fulvic</a:t>
            </a:r>
            <a:r>
              <a:rPr lang="en-US" b="1" dirty="0" smtClean="0"/>
              <a:t> Acid</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a:t>
            </a:r>
            <a:r>
              <a:rPr lang="en-US" i="1" dirty="0"/>
              <a:t>In the last year I have become increasingly sick with ataxia, balance problems, muscle weakness, numbness in the hands and feet and a 'foggy' </a:t>
            </a:r>
            <a:r>
              <a:rPr lang="en-US" i="1" dirty="0" smtClean="0"/>
              <a:t>brain</a:t>
            </a:r>
          </a:p>
          <a:p>
            <a:pPr marL="0" indent="0">
              <a:buNone/>
            </a:pPr>
            <a:r>
              <a:rPr lang="mr-IN" i="1" dirty="0" smtClean="0"/>
              <a:t>…</a:t>
            </a:r>
            <a:r>
              <a:rPr lang="en-US" i="1" dirty="0" smtClean="0"/>
              <a:t> </a:t>
            </a:r>
            <a:r>
              <a:rPr lang="en-US" dirty="0" smtClean="0"/>
              <a:t>To </a:t>
            </a:r>
            <a:r>
              <a:rPr lang="en-US" dirty="0"/>
              <a:t>cut a long story short, Jim suggested </a:t>
            </a:r>
            <a:r>
              <a:rPr lang="en-US" i="1" dirty="0" err="1">
                <a:solidFill>
                  <a:srgbClr val="FF0000"/>
                </a:solidFill>
              </a:rPr>
              <a:t>Fulvic</a:t>
            </a:r>
            <a:r>
              <a:rPr lang="en-US" i="1" dirty="0">
                <a:solidFill>
                  <a:srgbClr val="FF0000"/>
                </a:solidFill>
              </a:rPr>
              <a:t> Acid</a:t>
            </a:r>
            <a:r>
              <a:rPr lang="en-US" dirty="0"/>
              <a:t> as a detox</a:t>
            </a:r>
            <a:r>
              <a:rPr lang="en-US" dirty="0" smtClean="0"/>
              <a:t>.</a:t>
            </a:r>
          </a:p>
          <a:p>
            <a:pPr marL="0" indent="0">
              <a:buNone/>
            </a:pPr>
            <a:r>
              <a:rPr lang="en-US" dirty="0" smtClean="0"/>
              <a:t> </a:t>
            </a:r>
            <a:r>
              <a:rPr lang="en-US" dirty="0"/>
              <a:t>At 10 days the effects started to 'kick in' and by 14 days it was as if a fog had been lifted from my brain. My muscle weakness has gone, I can walk for 2 hours and I can swim in the sea."</a:t>
            </a:r>
          </a:p>
          <a:p>
            <a:endParaRPr lang="en-US" dirty="0"/>
          </a:p>
          <a:p>
            <a:pPr marL="0" indent="0">
              <a:buNone/>
            </a:pPr>
            <a:r>
              <a:rPr lang="en-US" dirty="0"/>
              <a:t>"It is a miracle."</a:t>
            </a:r>
          </a:p>
        </p:txBody>
      </p:sp>
      <p:sp>
        <p:nvSpPr>
          <p:cNvPr id="4" name="TextBox 3"/>
          <p:cNvSpPr txBox="1"/>
          <p:nvPr/>
        </p:nvSpPr>
        <p:spPr>
          <a:xfrm>
            <a:off x="1035693" y="6300113"/>
            <a:ext cx="6883766" cy="369332"/>
          </a:xfrm>
          <a:prstGeom prst="rect">
            <a:avLst/>
          </a:prstGeom>
          <a:noFill/>
        </p:spPr>
        <p:txBody>
          <a:bodyPr wrap="none" rtlCol="0">
            <a:spAutoFit/>
          </a:bodyPr>
          <a:lstStyle/>
          <a:p>
            <a:r>
              <a:rPr lang="en-US" dirty="0" smtClean="0">
                <a:solidFill>
                  <a:srgbClr val="FF0000"/>
                </a:solidFill>
              </a:rPr>
              <a:t>*</a:t>
            </a:r>
            <a:r>
              <a:rPr lang="en-US" dirty="0" smtClean="0"/>
              <a:t>Shared by </a:t>
            </a:r>
            <a:r>
              <a:rPr lang="en-US" dirty="0" err="1" smtClean="0"/>
              <a:t>Nico</a:t>
            </a:r>
            <a:r>
              <a:rPr lang="en-US" dirty="0" smtClean="0"/>
              <a:t> </a:t>
            </a:r>
            <a:r>
              <a:rPr lang="en-US" dirty="0" err="1" smtClean="0"/>
              <a:t>DaVinci</a:t>
            </a:r>
            <a:r>
              <a:rPr lang="en-US" dirty="0" smtClean="0"/>
              <a:t>, personal communication concerning a patient</a:t>
            </a:r>
            <a:endParaRPr lang="en-US" dirty="0"/>
          </a:p>
        </p:txBody>
      </p:sp>
    </p:spTree>
    <p:extLst>
      <p:ext uri="{BB962C8B-B14F-4D97-AF65-F5344CB8AC3E}">
        <p14:creationId xmlns:p14="http://schemas.microsoft.com/office/powerpoint/2010/main" val="818555729"/>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Extracts from Common Plants Can Treat</a:t>
            </a:r>
            <a:r>
              <a:rPr lang="en-US" b="1" dirty="0"/>
              <a:t> </a:t>
            </a:r>
            <a:r>
              <a:rPr lang="en-US" b="1" dirty="0" smtClean="0"/>
              <a:t>Glyphosate Poisoning</a:t>
            </a:r>
            <a:r>
              <a:rPr lang="en-US" b="1" dirty="0" smtClean="0">
                <a:solidFill>
                  <a:srgbClr val="FF0000"/>
                </a:solidFill>
              </a:rPr>
              <a:t>*</a:t>
            </a:r>
            <a:endParaRPr lang="en-US" b="1" dirty="0">
              <a:solidFill>
                <a:srgbClr val="FF0000"/>
              </a:solidFill>
            </a:endParaRPr>
          </a:p>
        </p:txBody>
      </p:sp>
      <p:pic>
        <p:nvPicPr>
          <p:cNvPr id="4" name="Content Placeholder 3" descr="ArctiumLappa4.jpg"/>
          <p:cNvPicPr>
            <a:picLocks noGrp="1" noChangeAspect="1"/>
          </p:cNvPicPr>
          <p:nvPr>
            <p:ph idx="1"/>
          </p:nvPr>
        </p:nvPicPr>
        <p:blipFill>
          <a:blip r:embed="rId2">
            <a:extLst>
              <a:ext uri="{28A0092B-C50C-407E-A947-70E740481C1C}">
                <a14:useLocalDpi xmlns:a14="http://schemas.microsoft.com/office/drawing/2010/main" val="0"/>
              </a:ext>
            </a:extLst>
          </a:blip>
          <a:srcRect t="10557" b="10557"/>
          <a:stretch>
            <a:fillRect/>
          </a:stretch>
        </p:blipFill>
        <p:spPr>
          <a:xfrm>
            <a:off x="4382296" y="4151100"/>
            <a:ext cx="4073178" cy="2240091"/>
          </a:xfrm>
        </p:spPr>
      </p:pic>
      <p:pic>
        <p:nvPicPr>
          <p:cNvPr id="5" name="Picture 4" descr="Barber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023768"/>
            <a:ext cx="3569893" cy="2379929"/>
          </a:xfrm>
          <a:prstGeom prst="rect">
            <a:avLst/>
          </a:prstGeom>
        </p:spPr>
      </p:pic>
      <p:pic>
        <p:nvPicPr>
          <p:cNvPr id="6" name="Picture 5" descr="dandel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2411" y="1560854"/>
            <a:ext cx="3283884" cy="2462914"/>
          </a:xfrm>
          <a:prstGeom prst="rect">
            <a:avLst/>
          </a:prstGeom>
        </p:spPr>
      </p:pic>
      <p:sp>
        <p:nvSpPr>
          <p:cNvPr id="7" name="Content Placeholder 2"/>
          <p:cNvSpPr txBox="1">
            <a:spLocks/>
          </p:cNvSpPr>
          <p:nvPr/>
        </p:nvSpPr>
        <p:spPr>
          <a:xfrm>
            <a:off x="204352" y="1426690"/>
            <a:ext cx="5295033" cy="2597078"/>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Roundup is toxic to hepatic and embryonic cells at </a:t>
            </a:r>
            <a:r>
              <a:rPr lang="en-US" sz="2800" dirty="0"/>
              <a:t>doses far below those used in agriculture and at </a:t>
            </a:r>
            <a:r>
              <a:rPr lang="en-US" sz="2800" dirty="0" smtClean="0"/>
              <a:t>residue levels present </a:t>
            </a:r>
            <a:r>
              <a:rPr lang="en-US" sz="2800" dirty="0"/>
              <a:t>in some </a:t>
            </a:r>
            <a:r>
              <a:rPr lang="en-US" sz="2800" dirty="0" smtClean="0"/>
              <a:t>GM food.</a:t>
            </a:r>
          </a:p>
          <a:p>
            <a:r>
              <a:rPr lang="en-US" sz="2800" dirty="0" smtClean="0"/>
              <a:t>Extracts from common plants such as dandelions, barberry, and burdock can protect from damage, especially if administered prior to exposure.</a:t>
            </a:r>
            <a:endParaRPr lang="en-US" sz="2800" dirty="0"/>
          </a:p>
          <a:p>
            <a:endParaRPr lang="en-US" dirty="0" smtClean="0"/>
          </a:p>
          <a:p>
            <a:endParaRPr lang="en-US" dirty="0"/>
          </a:p>
        </p:txBody>
      </p:sp>
      <p:sp>
        <p:nvSpPr>
          <p:cNvPr id="8" name="TextBox 7"/>
          <p:cNvSpPr txBox="1"/>
          <p:nvPr/>
        </p:nvSpPr>
        <p:spPr>
          <a:xfrm>
            <a:off x="1591258" y="6458339"/>
            <a:ext cx="7279156" cy="646331"/>
          </a:xfrm>
          <a:prstGeom prst="rect">
            <a:avLst/>
          </a:prstGeom>
          <a:noFill/>
        </p:spPr>
        <p:txBody>
          <a:bodyPr wrap="none" rtlCol="0">
            <a:spAutoFit/>
          </a:bodyPr>
          <a:lstStyle/>
          <a:p>
            <a:r>
              <a:rPr lang="en-US" dirty="0" smtClean="0">
                <a:solidFill>
                  <a:srgbClr val="FF0000"/>
                </a:solidFill>
              </a:rPr>
              <a:t>*</a:t>
            </a:r>
            <a:r>
              <a:rPr lang="en-US" dirty="0" smtClean="0"/>
              <a:t>C </a:t>
            </a:r>
            <a:r>
              <a:rPr lang="en-US" dirty="0" err="1"/>
              <a:t>Gasnier</a:t>
            </a:r>
            <a:r>
              <a:rPr lang="en-US" dirty="0"/>
              <a:t> et al. Journal of Occupational Medicine and Toxicology 2011, 6:3 </a:t>
            </a:r>
          </a:p>
          <a:p>
            <a:endParaRPr lang="en-US" dirty="0"/>
          </a:p>
        </p:txBody>
      </p:sp>
    </p:spTree>
    <p:extLst>
      <p:ext uri="{BB962C8B-B14F-4D97-AF65-F5344CB8AC3E}">
        <p14:creationId xmlns:p14="http://schemas.microsoft.com/office/powerpoint/2010/main" val="1460393347"/>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34" y="0"/>
            <a:ext cx="8229600" cy="1143000"/>
          </a:xfrm>
        </p:spPr>
        <p:txBody>
          <a:bodyPr/>
          <a:lstStyle/>
          <a:p>
            <a:r>
              <a:rPr lang="en-US" b="1" dirty="0" smtClean="0"/>
              <a:t>Waterfalls are Therapeutic!</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69334" y="1600200"/>
            <a:ext cx="8382000" cy="4525963"/>
          </a:xfrm>
        </p:spPr>
        <p:txBody>
          <a:bodyPr>
            <a:noAutofit/>
          </a:bodyPr>
          <a:lstStyle/>
          <a:p>
            <a:pPr marL="0" indent="0">
              <a:buNone/>
            </a:pPr>
            <a:r>
              <a:rPr lang="en-US" sz="2800" dirty="0" smtClean="0"/>
              <a:t>Waterfalls produce </a:t>
            </a:r>
            <a:r>
              <a:rPr lang="en-US" sz="2800" dirty="0"/>
              <a:t>inhalable, </a:t>
            </a:r>
            <a:r>
              <a:rPr lang="en-US" sz="2800" dirty="0" smtClean="0"/>
              <a:t>                              </a:t>
            </a:r>
            <a:r>
              <a:rPr lang="en-US" sz="2800" i="1" dirty="0" smtClean="0">
                <a:solidFill>
                  <a:srgbClr val="FF0000"/>
                </a:solidFill>
              </a:rPr>
              <a:t>negatively </a:t>
            </a:r>
            <a:r>
              <a:rPr lang="en-US" sz="2800" i="1" dirty="0">
                <a:solidFill>
                  <a:srgbClr val="FF0000"/>
                </a:solidFill>
              </a:rPr>
              <a:t>charged </a:t>
            </a:r>
            <a:r>
              <a:rPr lang="en-US" sz="2800" dirty="0" err="1"/>
              <a:t>nano</a:t>
            </a:r>
            <a:r>
              <a:rPr lang="en-US" sz="2800" dirty="0"/>
              <a:t>-</a:t>
            </a:r>
            <a:r>
              <a:rPr lang="en-US" sz="2800" dirty="0" smtClean="0"/>
              <a:t>water                                              </a:t>
            </a:r>
            <a:r>
              <a:rPr lang="en-US" sz="2800" dirty="0"/>
              <a:t>particles known as “Lenard ions” </a:t>
            </a:r>
            <a:r>
              <a:rPr lang="en-US" sz="2800" dirty="0" smtClean="0"/>
              <a:t>                                          or </a:t>
            </a:r>
            <a:r>
              <a:rPr lang="en-US" sz="2800" dirty="0" err="1"/>
              <a:t>ballo</a:t>
            </a:r>
            <a:r>
              <a:rPr lang="en-US" sz="2800" dirty="0"/>
              <a:t>-electric </a:t>
            </a:r>
            <a:r>
              <a:rPr lang="en-US" sz="2800" dirty="0" smtClean="0"/>
              <a:t>ions </a:t>
            </a:r>
            <a:endParaRPr lang="en-US" sz="2800" dirty="0"/>
          </a:p>
          <a:p>
            <a:pPr marL="0" indent="0">
              <a:buNone/>
            </a:pPr>
            <a:endParaRPr lang="en-US" sz="2800" dirty="0"/>
          </a:p>
          <a:p>
            <a:pPr marL="0" indent="0">
              <a:buNone/>
            </a:pPr>
            <a:r>
              <a:rPr lang="en-US" sz="2800" dirty="0" smtClean="0"/>
              <a:t>“Conclusions</a:t>
            </a:r>
            <a:r>
              <a:rPr lang="en-US" sz="2800" dirty="0"/>
              <a:t>: Our study provides </a:t>
            </a:r>
            <a:r>
              <a:rPr lang="en-US" sz="2800" dirty="0" smtClean="0"/>
              <a:t>                                    new </a:t>
            </a:r>
            <a:r>
              <a:rPr lang="en-US" sz="2800" dirty="0"/>
              <a:t>data, which strongly support </a:t>
            </a:r>
            <a:r>
              <a:rPr lang="en-US" sz="2800" dirty="0" smtClean="0"/>
              <a:t>                                     an “</a:t>
            </a:r>
            <a:r>
              <a:rPr lang="en-US" sz="2800" dirty="0"/>
              <a:t>added value” of exposure to waterfall microclimate when combined with a therapeutic sojourn at high altitude including regular physical activity</a:t>
            </a:r>
            <a:r>
              <a:rPr lang="en-US" sz="2800" dirty="0" smtClean="0"/>
              <a:t>.”</a:t>
            </a:r>
            <a:endParaRPr lang="en-US" sz="2800" dirty="0"/>
          </a:p>
        </p:txBody>
      </p:sp>
      <p:sp>
        <p:nvSpPr>
          <p:cNvPr id="4" name="TextBox 3"/>
          <p:cNvSpPr txBox="1"/>
          <p:nvPr/>
        </p:nvSpPr>
        <p:spPr>
          <a:xfrm>
            <a:off x="677333" y="6366933"/>
            <a:ext cx="8085842" cy="523220"/>
          </a:xfrm>
          <a:prstGeom prst="rect">
            <a:avLst/>
          </a:prstGeom>
          <a:noFill/>
        </p:spPr>
        <p:txBody>
          <a:bodyPr wrap="none" rtlCol="0">
            <a:spAutoFit/>
          </a:bodyPr>
          <a:lstStyle/>
          <a:p>
            <a:r>
              <a:rPr lang="en-US" sz="2800" dirty="0">
                <a:solidFill>
                  <a:srgbClr val="FF0000"/>
                </a:solidFill>
              </a:rPr>
              <a:t>*</a:t>
            </a:r>
            <a:r>
              <a:rPr lang="en-US" sz="2800" dirty="0"/>
              <a:t>C </a:t>
            </a:r>
            <a:r>
              <a:rPr lang="en-US" sz="2800" dirty="0" err="1"/>
              <a:t>Grafetstätter</a:t>
            </a:r>
            <a:r>
              <a:rPr lang="en-US" sz="2800" dirty="0"/>
              <a:t> et al. </a:t>
            </a:r>
            <a:r>
              <a:rPr lang="en-US" sz="2800" dirty="0" err="1"/>
              <a:t>Physiol</a:t>
            </a:r>
            <a:r>
              <a:rPr lang="en-US" sz="2800" dirty="0"/>
              <a:t> </a:t>
            </a:r>
            <a:r>
              <a:rPr lang="en-US" sz="2800" dirty="0" err="1"/>
              <a:t>Anthropol</a:t>
            </a:r>
            <a:r>
              <a:rPr lang="en-US" sz="2800" dirty="0"/>
              <a:t>. 2017; 36: 10. </a:t>
            </a:r>
          </a:p>
        </p:txBody>
      </p:sp>
      <p:pic>
        <p:nvPicPr>
          <p:cNvPr id="5" name="Picture 4" descr="waterf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4268" y="1041400"/>
            <a:ext cx="2777066" cy="3702755"/>
          </a:xfrm>
          <a:prstGeom prst="rect">
            <a:avLst/>
          </a:prstGeom>
        </p:spPr>
      </p:pic>
    </p:spTree>
    <p:extLst>
      <p:ext uri="{BB962C8B-B14F-4D97-AF65-F5344CB8AC3E}">
        <p14:creationId xmlns:p14="http://schemas.microsoft.com/office/powerpoint/2010/main" val="447957704"/>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Conclusions</a:t>
            </a:r>
            <a:endParaRPr lang="en-US" b="1" dirty="0"/>
          </a:p>
        </p:txBody>
      </p:sp>
      <p:sp>
        <p:nvSpPr>
          <p:cNvPr id="3" name="Content Placeholder 2"/>
          <p:cNvSpPr>
            <a:spLocks noGrp="1"/>
          </p:cNvSpPr>
          <p:nvPr>
            <p:ph idx="1"/>
          </p:nvPr>
        </p:nvSpPr>
        <p:spPr>
          <a:xfrm>
            <a:off x="457199" y="1278466"/>
            <a:ext cx="8365067" cy="5105400"/>
          </a:xfrm>
        </p:spPr>
        <p:txBody>
          <a:bodyPr>
            <a:normAutofit fontScale="85000" lnSpcReduction="20000"/>
          </a:bodyPr>
          <a:lstStyle/>
          <a:p>
            <a:r>
              <a:rPr lang="en-US" dirty="0" smtClean="0"/>
              <a:t>We are at a crossroads where we can choose to get sicker and sicker while destroying the ecosystem, or we can choose to drastically change our agricultural methods towards renewable organic solutions</a:t>
            </a:r>
          </a:p>
          <a:p>
            <a:r>
              <a:rPr lang="en-US" dirty="0" smtClean="0"/>
              <a:t>Grass roots bottom-up activities will institute a dramatic shift in food choices towards nutrient-dense organic whole foods instead of chemical-contaminated impoverished processed foods</a:t>
            </a:r>
          </a:p>
          <a:p>
            <a:r>
              <a:rPr lang="en-US" dirty="0" smtClean="0"/>
              <a:t>A market-driven economy will force farmers to switch to organic methods if they want to sell their crops to informed and health-conscious consumers</a:t>
            </a:r>
          </a:p>
          <a:p>
            <a:r>
              <a:rPr lang="en-US" dirty="0" smtClean="0"/>
              <a:t>This will lead to a dramatic reduction in health care costs and a vast improvement in the health of the population as a whole, of the nation, and of the earth</a:t>
            </a:r>
            <a:endParaRPr lang="en-US" dirty="0"/>
          </a:p>
        </p:txBody>
      </p:sp>
    </p:spTree>
    <p:extLst>
      <p:ext uri="{BB962C8B-B14F-4D97-AF65-F5344CB8AC3E}">
        <p14:creationId xmlns:p14="http://schemas.microsoft.com/office/powerpoint/2010/main" val="5474352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Excessive Phosphorylation due to Glyphosate Substitution for Glycine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600201"/>
            <a:ext cx="8568267" cy="4699000"/>
          </a:xfrm>
        </p:spPr>
        <p:txBody>
          <a:bodyPr>
            <a:normAutofit lnSpcReduction="10000"/>
          </a:bodyPr>
          <a:lstStyle/>
          <a:p>
            <a:r>
              <a:rPr lang="en-US" dirty="0" smtClean="0"/>
              <a:t>Kinases are enzymes that </a:t>
            </a:r>
            <a:r>
              <a:rPr lang="en-US" i="1" dirty="0" smtClean="0">
                <a:solidFill>
                  <a:srgbClr val="FF0000"/>
                </a:solidFill>
              </a:rPr>
              <a:t>add</a:t>
            </a:r>
            <a:r>
              <a:rPr lang="en-US" dirty="0" smtClean="0">
                <a:solidFill>
                  <a:srgbClr val="FF0000"/>
                </a:solidFill>
              </a:rPr>
              <a:t> </a:t>
            </a:r>
            <a:r>
              <a:rPr lang="en-US" dirty="0" smtClean="0"/>
              <a:t>phosphates</a:t>
            </a:r>
          </a:p>
          <a:p>
            <a:pPr lvl="1"/>
            <a:r>
              <a:rPr lang="en-US" dirty="0" smtClean="0"/>
              <a:t>Glyphosate substitution for critical </a:t>
            </a:r>
            <a:r>
              <a:rPr lang="en-US" dirty="0" err="1" smtClean="0"/>
              <a:t>glycines</a:t>
            </a:r>
            <a:r>
              <a:rPr lang="en-US" dirty="0" smtClean="0"/>
              <a:t> would be predicted to </a:t>
            </a:r>
            <a:r>
              <a:rPr lang="en-US" i="1" dirty="0" smtClean="0">
                <a:solidFill>
                  <a:srgbClr val="FF0000"/>
                </a:solidFill>
              </a:rPr>
              <a:t>increase</a:t>
            </a:r>
            <a:r>
              <a:rPr lang="en-US" dirty="0" smtClean="0"/>
              <a:t> their activity</a:t>
            </a:r>
          </a:p>
          <a:p>
            <a:r>
              <a:rPr lang="en-US" dirty="0" smtClean="0"/>
              <a:t>Phosphatases are enzymes that </a:t>
            </a:r>
            <a:r>
              <a:rPr lang="en-US" i="1" dirty="0" smtClean="0">
                <a:solidFill>
                  <a:srgbClr val="FF0000"/>
                </a:solidFill>
              </a:rPr>
              <a:t>remove</a:t>
            </a:r>
            <a:r>
              <a:rPr lang="en-US" dirty="0" smtClean="0">
                <a:solidFill>
                  <a:srgbClr val="FF0000"/>
                </a:solidFill>
              </a:rPr>
              <a:t> </a:t>
            </a:r>
            <a:r>
              <a:rPr lang="en-US" dirty="0" smtClean="0"/>
              <a:t>phosphates</a:t>
            </a:r>
          </a:p>
          <a:p>
            <a:pPr lvl="1"/>
            <a:r>
              <a:rPr lang="en-US" dirty="0" smtClean="0"/>
              <a:t>Glyphosate substitution for critical </a:t>
            </a:r>
            <a:r>
              <a:rPr lang="en-US" dirty="0" err="1" smtClean="0"/>
              <a:t>glycines</a:t>
            </a:r>
            <a:r>
              <a:rPr lang="en-US" dirty="0" smtClean="0"/>
              <a:t> would be predicted to </a:t>
            </a:r>
            <a:r>
              <a:rPr lang="en-US" i="1" dirty="0" smtClean="0">
                <a:solidFill>
                  <a:srgbClr val="FF0000"/>
                </a:solidFill>
              </a:rPr>
              <a:t>decrease</a:t>
            </a:r>
            <a:r>
              <a:rPr lang="en-US" dirty="0" smtClean="0">
                <a:solidFill>
                  <a:srgbClr val="FF0000"/>
                </a:solidFill>
              </a:rPr>
              <a:t> </a:t>
            </a:r>
            <a:r>
              <a:rPr lang="en-US" dirty="0" smtClean="0"/>
              <a:t>their activity</a:t>
            </a:r>
          </a:p>
          <a:p>
            <a:r>
              <a:rPr lang="en-US" dirty="0" smtClean="0"/>
              <a:t>Overall result is excessive phosphorylation of multiple proteins in the cell, leading to aberrant behavior</a:t>
            </a:r>
            <a:endParaRPr lang="en-US" dirty="0"/>
          </a:p>
        </p:txBody>
      </p:sp>
      <p:sp>
        <p:nvSpPr>
          <p:cNvPr id="4" name="TextBox 3"/>
          <p:cNvSpPr txBox="1"/>
          <p:nvPr/>
        </p:nvSpPr>
        <p:spPr>
          <a:xfrm>
            <a:off x="344634" y="6316134"/>
            <a:ext cx="8680832" cy="400110"/>
          </a:xfrm>
          <a:prstGeom prst="rect">
            <a:avLst/>
          </a:prstGeom>
          <a:noFill/>
        </p:spPr>
        <p:txBody>
          <a:bodyPr wrap="none" rtlCol="0">
            <a:spAutoFit/>
          </a:bodyPr>
          <a:lstStyle/>
          <a:p>
            <a:r>
              <a:rPr lang="en-US" sz="2000" dirty="0" smtClean="0">
                <a:solidFill>
                  <a:srgbClr val="FF0000"/>
                </a:solidFill>
              </a:rPr>
              <a:t>*</a:t>
            </a:r>
            <a:r>
              <a:rPr lang="en-US" sz="2000" dirty="0" smtClean="0"/>
              <a:t>A </a:t>
            </a:r>
            <a:r>
              <a:rPr lang="en-US" sz="2000" dirty="0" err="1" smtClean="0"/>
              <a:t>Samsel</a:t>
            </a:r>
            <a:r>
              <a:rPr lang="en-US" sz="2000" dirty="0" smtClean="0"/>
              <a:t> and </a:t>
            </a:r>
            <a:r>
              <a:rPr lang="en-US" sz="2000" dirty="0"/>
              <a:t>S </a:t>
            </a:r>
            <a:r>
              <a:rPr lang="en-US" sz="2000" dirty="0" smtClean="0"/>
              <a:t>Seneff. </a:t>
            </a:r>
            <a:r>
              <a:rPr lang="en-US" sz="2000" dirty="0"/>
              <a:t>Journal of Biological Physics and Chemistry 2016;16:9-46..  </a:t>
            </a:r>
          </a:p>
        </p:txBody>
      </p:sp>
    </p:spTree>
    <p:extLst>
      <p:ext uri="{BB962C8B-B14F-4D97-AF65-F5344CB8AC3E}">
        <p14:creationId xmlns:p14="http://schemas.microsoft.com/office/powerpoint/2010/main" val="23914090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hosphate_toxicity.png"/>
          <p:cNvPicPr>
            <a:picLocks noGrp="1" noChangeAspect="1"/>
          </p:cNvPicPr>
          <p:nvPr>
            <p:ph idx="1"/>
          </p:nvPr>
        </p:nvPicPr>
        <p:blipFill>
          <a:blip r:embed="rId3">
            <a:extLst>
              <a:ext uri="{28A0092B-C50C-407E-A947-70E740481C1C}">
                <a14:useLocalDpi xmlns:a14="http://schemas.microsoft.com/office/drawing/2010/main" val="0"/>
              </a:ext>
            </a:extLst>
          </a:blip>
          <a:srcRect l="-36287" r="-36287"/>
          <a:stretch>
            <a:fillRect/>
          </a:stretch>
        </p:blipFill>
        <p:spPr>
          <a:xfrm>
            <a:off x="-1744133" y="431044"/>
            <a:ext cx="10769601" cy="5922866"/>
          </a:xfrm>
        </p:spPr>
      </p:pic>
      <p:sp>
        <p:nvSpPr>
          <p:cNvPr id="2" name="Title 1"/>
          <p:cNvSpPr>
            <a:spLocks noGrp="1"/>
          </p:cNvSpPr>
          <p:nvPr>
            <p:ph type="title"/>
          </p:nvPr>
        </p:nvSpPr>
        <p:spPr>
          <a:xfrm>
            <a:off x="457200" y="20638"/>
            <a:ext cx="8229600" cy="1143000"/>
          </a:xfrm>
        </p:spPr>
        <p:txBody>
          <a:bodyPr>
            <a:normAutofit fontScale="90000"/>
          </a:bodyPr>
          <a:lstStyle/>
          <a:p>
            <a:r>
              <a:rPr lang="en-US" b="1" dirty="0" smtClean="0"/>
              <a:t>“Phosphate </a:t>
            </a:r>
            <a:r>
              <a:rPr lang="en-US" b="1" dirty="0"/>
              <a:t>toxicity: </a:t>
            </a:r>
            <a:r>
              <a:rPr lang="en-US" b="1" dirty="0" smtClean="0"/>
              <a:t/>
            </a:r>
            <a:br>
              <a:rPr lang="en-US" b="1" dirty="0" smtClean="0"/>
            </a:br>
            <a:r>
              <a:rPr lang="en-US" b="1" dirty="0" smtClean="0"/>
              <a:t>new </a:t>
            </a:r>
            <a:r>
              <a:rPr lang="en-US" b="1" dirty="0"/>
              <a:t>insights into an old </a:t>
            </a:r>
            <a:r>
              <a:rPr lang="en-US" b="1" dirty="0" smtClean="0"/>
              <a:t>problem”</a:t>
            </a:r>
            <a:r>
              <a:rPr lang="en-US" dirty="0" smtClean="0">
                <a:solidFill>
                  <a:srgbClr val="FF0000"/>
                </a:solidFill>
              </a:rPr>
              <a:t>*</a:t>
            </a:r>
            <a:endParaRPr lang="en-US" dirty="0">
              <a:solidFill>
                <a:srgbClr val="FF0000"/>
              </a:solidFill>
            </a:endParaRPr>
          </a:p>
        </p:txBody>
      </p:sp>
      <p:sp>
        <p:nvSpPr>
          <p:cNvPr id="3" name="TextBox 2"/>
          <p:cNvSpPr txBox="1"/>
          <p:nvPr/>
        </p:nvSpPr>
        <p:spPr>
          <a:xfrm>
            <a:off x="2393574" y="6353910"/>
            <a:ext cx="6631894" cy="461665"/>
          </a:xfrm>
          <a:prstGeom prst="rect">
            <a:avLst/>
          </a:prstGeom>
          <a:noFill/>
        </p:spPr>
        <p:txBody>
          <a:bodyPr wrap="none" rtlCol="0">
            <a:spAutoFit/>
          </a:bodyPr>
          <a:lstStyle/>
          <a:p>
            <a:r>
              <a:rPr lang="it-IT" sz="2400" dirty="0">
                <a:solidFill>
                  <a:srgbClr val="FF0000"/>
                </a:solidFill>
              </a:rPr>
              <a:t>*</a:t>
            </a:r>
            <a:r>
              <a:rPr lang="it-IT" sz="2400" dirty="0"/>
              <a:t>MS </a:t>
            </a:r>
            <a:r>
              <a:rPr lang="it-IT" sz="2400" dirty="0" err="1"/>
              <a:t>Razzaque</a:t>
            </a:r>
            <a:r>
              <a:rPr lang="it-IT" sz="2400" dirty="0"/>
              <a:t>. </a:t>
            </a:r>
            <a:r>
              <a:rPr lang="it-IT" sz="2400" dirty="0" err="1"/>
              <a:t>Clin</a:t>
            </a:r>
            <a:r>
              <a:rPr lang="it-IT" sz="2400" dirty="0"/>
              <a:t> Sci (</a:t>
            </a:r>
            <a:r>
              <a:rPr lang="it-IT" sz="2400" dirty="0" err="1"/>
              <a:t>Lond</a:t>
            </a:r>
            <a:r>
              <a:rPr lang="it-IT" sz="2400" dirty="0"/>
              <a:t>). 2011; 120(3): 91–97.</a:t>
            </a:r>
            <a:endParaRPr lang="en-US" sz="2400" dirty="0"/>
          </a:p>
        </p:txBody>
      </p:sp>
      <p:pic>
        <p:nvPicPr>
          <p:cNvPr id="5" name="Picture 4" descr="softdrink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934" y="1214438"/>
            <a:ext cx="2764065" cy="1553633"/>
          </a:xfrm>
          <a:prstGeom prst="rect">
            <a:avLst/>
          </a:prstGeom>
        </p:spPr>
      </p:pic>
    </p:spTree>
    <p:extLst>
      <p:ext uri="{BB962C8B-B14F-4D97-AF65-F5344CB8AC3E}">
        <p14:creationId xmlns:p14="http://schemas.microsoft.com/office/powerpoint/2010/main" val="6184196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flammation_tumor.png"/>
          <p:cNvPicPr>
            <a:picLocks noGrp="1" noChangeAspect="1"/>
          </p:cNvPicPr>
          <p:nvPr>
            <p:ph idx="1"/>
          </p:nvPr>
        </p:nvPicPr>
        <p:blipFill>
          <a:blip r:embed="rId3">
            <a:extLst>
              <a:ext uri="{28A0092B-C50C-407E-A947-70E740481C1C}">
                <a14:useLocalDpi xmlns:a14="http://schemas.microsoft.com/office/drawing/2010/main" val="0"/>
              </a:ext>
            </a:extLst>
          </a:blip>
          <a:srcRect l="-26369" r="-26369"/>
          <a:stretch>
            <a:fillRect/>
          </a:stretch>
        </p:blipFill>
        <p:spPr>
          <a:xfrm>
            <a:off x="-1951266" y="582211"/>
            <a:ext cx="10756598" cy="5915714"/>
          </a:xfrm>
        </p:spPr>
      </p:pic>
      <p:sp>
        <p:nvSpPr>
          <p:cNvPr id="2" name="Title 1"/>
          <p:cNvSpPr>
            <a:spLocks noGrp="1"/>
          </p:cNvSpPr>
          <p:nvPr>
            <p:ph type="title"/>
          </p:nvPr>
        </p:nvSpPr>
        <p:spPr>
          <a:xfrm>
            <a:off x="457200" y="139174"/>
            <a:ext cx="8229600" cy="1143000"/>
          </a:xfrm>
        </p:spPr>
        <p:txBody>
          <a:bodyPr>
            <a:normAutofit fontScale="90000"/>
          </a:bodyPr>
          <a:lstStyle/>
          <a:p>
            <a:r>
              <a:rPr lang="en-US" b="1" dirty="0"/>
              <a:t>Immunity, Inflammation, and </a:t>
            </a:r>
            <a:r>
              <a:rPr lang="en-US" b="1" dirty="0" smtClean="0"/>
              <a:t>Cancer</a:t>
            </a:r>
            <a:r>
              <a:rPr lang="en-US" b="1" dirty="0" smtClean="0">
                <a:solidFill>
                  <a:srgbClr val="FF0000"/>
                </a:solidFill>
              </a:rPr>
              <a:t>*</a:t>
            </a:r>
            <a:r>
              <a:rPr lang="en-US" b="1" dirty="0"/>
              <a:t/>
            </a:r>
            <a:br>
              <a:rPr lang="en-US" b="1" dirty="0"/>
            </a:br>
            <a:endParaRPr lang="en-US" dirty="0"/>
          </a:p>
        </p:txBody>
      </p:sp>
      <p:sp>
        <p:nvSpPr>
          <p:cNvPr id="5" name="TextBox 4"/>
          <p:cNvSpPr txBox="1"/>
          <p:nvPr/>
        </p:nvSpPr>
        <p:spPr>
          <a:xfrm>
            <a:off x="628389" y="6330514"/>
            <a:ext cx="8176943" cy="461665"/>
          </a:xfrm>
          <a:prstGeom prst="rect">
            <a:avLst/>
          </a:prstGeom>
          <a:noFill/>
        </p:spPr>
        <p:txBody>
          <a:bodyPr wrap="square" rtlCol="0">
            <a:spAutoFit/>
          </a:bodyPr>
          <a:lstStyle/>
          <a:p>
            <a:r>
              <a:rPr lang="en-US" sz="2400" dirty="0" smtClean="0">
                <a:solidFill>
                  <a:srgbClr val="FF0000"/>
                </a:solidFill>
              </a:rPr>
              <a:t>*</a:t>
            </a:r>
            <a:r>
              <a:rPr lang="en-US" sz="2400" dirty="0" smtClean="0"/>
              <a:t>Figure 1. SI </a:t>
            </a:r>
            <a:r>
              <a:rPr lang="en-US" sz="2400" dirty="0" err="1" smtClean="0"/>
              <a:t>Grivennikov</a:t>
            </a:r>
            <a:r>
              <a:rPr lang="en-US" sz="2400" dirty="0" smtClean="0"/>
              <a:t>. </a:t>
            </a:r>
            <a:r>
              <a:rPr lang="en-US" sz="2400" i="1" dirty="0" smtClean="0"/>
              <a:t>Cell</a:t>
            </a:r>
            <a:r>
              <a:rPr lang="en-US" sz="2400" dirty="0" smtClean="0"/>
              <a:t> </a:t>
            </a:r>
            <a:r>
              <a:rPr lang="en-US" sz="2400" dirty="0"/>
              <a:t>2010 March 19; 140(6): 883–89 </a:t>
            </a:r>
          </a:p>
        </p:txBody>
      </p:sp>
      <p:sp>
        <p:nvSpPr>
          <p:cNvPr id="3" name="TextBox 2"/>
          <p:cNvSpPr txBox="1"/>
          <p:nvPr/>
        </p:nvSpPr>
        <p:spPr>
          <a:xfrm>
            <a:off x="5754696" y="863323"/>
            <a:ext cx="3253840" cy="2677656"/>
          </a:xfrm>
          <a:prstGeom prst="rect">
            <a:avLst/>
          </a:prstGeom>
          <a:noFill/>
        </p:spPr>
        <p:txBody>
          <a:bodyPr wrap="none" rtlCol="0">
            <a:spAutoFit/>
          </a:bodyPr>
          <a:lstStyle/>
          <a:p>
            <a:pPr algn="r"/>
            <a:r>
              <a:rPr lang="en-US" sz="2800" b="1" dirty="0"/>
              <a:t>Inflammation</a:t>
            </a:r>
            <a:r>
              <a:rPr lang="en-US" sz="2800" dirty="0"/>
              <a:t> </a:t>
            </a:r>
            <a:r>
              <a:rPr lang="en-US" sz="2800" dirty="0" smtClean="0">
                <a:sym typeface="Wingdings"/>
              </a:rPr>
              <a:t></a:t>
            </a:r>
          </a:p>
          <a:p>
            <a:pPr algn="r"/>
            <a:r>
              <a:rPr lang="en-US" sz="2800" dirty="0" smtClean="0"/>
              <a:t>Mutations       </a:t>
            </a:r>
          </a:p>
          <a:p>
            <a:pPr algn="r"/>
            <a:r>
              <a:rPr lang="en-US" sz="2800" dirty="0"/>
              <a:t>Immunosuppression</a:t>
            </a:r>
          </a:p>
          <a:p>
            <a:pPr algn="r"/>
            <a:r>
              <a:rPr lang="en-US" sz="2800" dirty="0" smtClean="0"/>
              <a:t>Angiogenesis</a:t>
            </a:r>
            <a:endParaRPr lang="en-US" sz="2800" dirty="0"/>
          </a:p>
          <a:p>
            <a:pPr algn="r"/>
            <a:r>
              <a:rPr lang="en-US" sz="2800" dirty="0" smtClean="0"/>
              <a:t>Metastasis</a:t>
            </a:r>
            <a:endParaRPr lang="en-US" sz="2800" dirty="0"/>
          </a:p>
          <a:p>
            <a:pPr algn="r"/>
            <a:endParaRPr lang="en-US" sz="2800" dirty="0"/>
          </a:p>
        </p:txBody>
      </p:sp>
    </p:spTree>
    <p:extLst>
      <p:ext uri="{BB962C8B-B14F-4D97-AF65-F5344CB8AC3E}">
        <p14:creationId xmlns:p14="http://schemas.microsoft.com/office/powerpoint/2010/main" val="26883261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Section Outline</a:t>
            </a:r>
            <a:endParaRPr lang="en-US" b="1" dirty="0"/>
          </a:p>
        </p:txBody>
      </p:sp>
      <p:sp>
        <p:nvSpPr>
          <p:cNvPr id="3" name="Content Placeholder 2"/>
          <p:cNvSpPr>
            <a:spLocks noGrp="1"/>
          </p:cNvSpPr>
          <p:nvPr>
            <p:ph idx="1"/>
          </p:nvPr>
        </p:nvSpPr>
        <p:spPr/>
        <p:txBody>
          <a:bodyPr/>
          <a:lstStyle/>
          <a:p>
            <a:r>
              <a:rPr lang="en-US" dirty="0" smtClean="0">
                <a:solidFill>
                  <a:srgbClr val="000000"/>
                </a:solidFill>
              </a:rPr>
              <a:t>Overview</a:t>
            </a:r>
          </a:p>
          <a:p>
            <a:r>
              <a:rPr lang="en-US" dirty="0" smtClean="0">
                <a:solidFill>
                  <a:srgbClr val="FF0000"/>
                </a:solidFill>
              </a:rPr>
              <a:t>Excessive Calcium Uptake</a:t>
            </a:r>
          </a:p>
          <a:p>
            <a:r>
              <a:rPr lang="en-US" dirty="0" err="1" smtClean="0"/>
              <a:t>Nucleoporin</a:t>
            </a:r>
            <a:r>
              <a:rPr lang="en-US" dirty="0" smtClean="0"/>
              <a:t> 98 (Nup98)</a:t>
            </a:r>
          </a:p>
          <a:p>
            <a:r>
              <a:rPr lang="en-US" dirty="0" smtClean="0"/>
              <a:t>Activation Induced </a:t>
            </a:r>
            <a:r>
              <a:rPr lang="en-US" dirty="0" err="1" smtClean="0"/>
              <a:t>Deaminase</a:t>
            </a:r>
            <a:r>
              <a:rPr lang="en-US" dirty="0" smtClean="0"/>
              <a:t> (AID)</a:t>
            </a:r>
          </a:p>
          <a:p>
            <a:r>
              <a:rPr lang="en-US" dirty="0" smtClean="0"/>
              <a:t>Tumor suppressors and DNA Repair</a:t>
            </a:r>
          </a:p>
        </p:txBody>
      </p:sp>
    </p:spTree>
    <p:extLst>
      <p:ext uri="{BB962C8B-B14F-4D97-AF65-F5344CB8AC3E}">
        <p14:creationId xmlns:p14="http://schemas.microsoft.com/office/powerpoint/2010/main" val="38075866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174"/>
            <a:ext cx="8229600" cy="1143000"/>
          </a:xfrm>
        </p:spPr>
        <p:txBody>
          <a:bodyPr/>
          <a:lstStyle/>
          <a:p>
            <a:r>
              <a:rPr lang="en-US" b="1" dirty="0" smtClean="0"/>
              <a:t>Glyphosate and Glutamate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96699" y="1417638"/>
            <a:ext cx="5139661" cy="5067829"/>
          </a:xfrm>
        </p:spPr>
        <p:txBody>
          <a:bodyPr>
            <a:normAutofit/>
          </a:bodyPr>
          <a:lstStyle/>
          <a:p>
            <a:r>
              <a:rPr lang="en-US" dirty="0" smtClean="0"/>
              <a:t>Acute </a:t>
            </a:r>
            <a:r>
              <a:rPr lang="en-US" dirty="0"/>
              <a:t>exposure </a:t>
            </a:r>
            <a:r>
              <a:rPr lang="en-US" dirty="0" smtClean="0"/>
              <a:t>to the hippocampus in the brain activates </a:t>
            </a:r>
            <a:r>
              <a:rPr lang="en-US" i="1" dirty="0" smtClean="0">
                <a:solidFill>
                  <a:srgbClr val="FF0000"/>
                </a:solidFill>
              </a:rPr>
              <a:t>NMDA </a:t>
            </a:r>
            <a:r>
              <a:rPr lang="en-US" i="1" dirty="0">
                <a:solidFill>
                  <a:srgbClr val="FF0000"/>
                </a:solidFill>
              </a:rPr>
              <a:t>receptors </a:t>
            </a:r>
            <a:r>
              <a:rPr lang="en-US" dirty="0"/>
              <a:t>and voltage-dependent </a:t>
            </a:r>
            <a:r>
              <a:rPr lang="en-US" i="1" dirty="0" smtClean="0">
                <a:solidFill>
                  <a:srgbClr val="FF0000"/>
                </a:solidFill>
              </a:rPr>
              <a:t>calcium channels</a:t>
            </a:r>
          </a:p>
          <a:p>
            <a:pPr lvl="1"/>
            <a:r>
              <a:rPr lang="en-US" dirty="0" smtClean="0"/>
              <a:t>Oxidative </a:t>
            </a:r>
            <a:r>
              <a:rPr lang="en-US" dirty="0"/>
              <a:t>stress and neural cell </a:t>
            </a:r>
            <a:r>
              <a:rPr lang="en-US" dirty="0" smtClean="0"/>
              <a:t>death</a:t>
            </a:r>
          </a:p>
          <a:p>
            <a:pPr lvl="1"/>
            <a:r>
              <a:rPr lang="en-US" dirty="0"/>
              <a:t>I</a:t>
            </a:r>
            <a:r>
              <a:rPr lang="en-US" dirty="0" smtClean="0"/>
              <a:t>ncreased </a:t>
            </a:r>
            <a:r>
              <a:rPr lang="en-US" dirty="0"/>
              <a:t>glutamate </a:t>
            </a:r>
            <a:r>
              <a:rPr lang="en-US" dirty="0" smtClean="0"/>
              <a:t>release </a:t>
            </a:r>
            <a:r>
              <a:rPr lang="en-US" dirty="0"/>
              <a:t>into </a:t>
            </a:r>
            <a:r>
              <a:rPr lang="en-US" dirty="0" smtClean="0"/>
              <a:t>the  synaptic cleft </a:t>
            </a:r>
            <a:r>
              <a:rPr lang="en-US" dirty="0" smtClean="0">
                <a:sym typeface="Wingdings"/>
              </a:rPr>
              <a:t> </a:t>
            </a:r>
            <a:r>
              <a:rPr lang="en-US" dirty="0" smtClean="0"/>
              <a:t> </a:t>
            </a:r>
            <a:r>
              <a:rPr lang="en-US" i="1" dirty="0" smtClean="0">
                <a:solidFill>
                  <a:srgbClr val="FF0000"/>
                </a:solidFill>
              </a:rPr>
              <a:t>neurotoxicity</a:t>
            </a:r>
            <a:endParaRPr lang="en-US" dirty="0"/>
          </a:p>
          <a:p>
            <a:endParaRPr lang="en-US" dirty="0"/>
          </a:p>
          <a:p>
            <a:pPr marL="0" indent="0">
              <a:buNone/>
            </a:pPr>
            <a:endParaRPr lang="en-US" dirty="0"/>
          </a:p>
          <a:p>
            <a:endParaRPr lang="en-US" dirty="0"/>
          </a:p>
        </p:txBody>
      </p:sp>
      <p:sp>
        <p:nvSpPr>
          <p:cNvPr id="7" name="TextBox 6"/>
          <p:cNvSpPr txBox="1"/>
          <p:nvPr/>
        </p:nvSpPr>
        <p:spPr>
          <a:xfrm>
            <a:off x="2773037" y="6396335"/>
            <a:ext cx="6100648" cy="461665"/>
          </a:xfrm>
          <a:prstGeom prst="rect">
            <a:avLst/>
          </a:prstGeom>
          <a:noFill/>
        </p:spPr>
        <p:txBody>
          <a:bodyPr wrap="none" rtlCol="0">
            <a:spAutoFit/>
          </a:bodyPr>
          <a:lstStyle/>
          <a:p>
            <a:pPr>
              <a:defRPr/>
            </a:pPr>
            <a:r>
              <a:rPr lang="en-US" sz="2400" dirty="0" smtClean="0">
                <a:solidFill>
                  <a:srgbClr val="FF0000"/>
                </a:solidFill>
              </a:rPr>
              <a:t>*</a:t>
            </a:r>
            <a:r>
              <a:rPr lang="hu-HU" sz="2400" dirty="0" smtClean="0"/>
              <a:t>D</a:t>
            </a:r>
            <a:r>
              <a:rPr lang="hu-HU" sz="2400" dirty="0"/>
              <a:t>. Cattani et al. / Toxicology 320 (2014) 34–</a:t>
            </a:r>
            <a:r>
              <a:rPr lang="hu-HU" sz="2400" dirty="0" smtClean="0"/>
              <a:t>45</a:t>
            </a:r>
            <a:r>
              <a:rPr lang="en-US" sz="2400" dirty="0" smtClean="0"/>
              <a:t> </a:t>
            </a:r>
            <a:endParaRPr lang="en-US" sz="2400" dirty="0"/>
          </a:p>
        </p:txBody>
      </p:sp>
      <p:pic>
        <p:nvPicPr>
          <p:cNvPr id="5" name="Picture 4" descr="NMD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360" y="1447800"/>
            <a:ext cx="3642539" cy="3750733"/>
          </a:xfrm>
          <a:prstGeom prst="rect">
            <a:avLst/>
          </a:prstGeom>
        </p:spPr>
      </p:pic>
      <p:sp>
        <p:nvSpPr>
          <p:cNvPr id="6" name="TextBox 5"/>
          <p:cNvSpPr txBox="1"/>
          <p:nvPr/>
        </p:nvSpPr>
        <p:spPr>
          <a:xfrm>
            <a:off x="7088285" y="2421467"/>
            <a:ext cx="1598515" cy="461665"/>
          </a:xfrm>
          <a:prstGeom prst="rect">
            <a:avLst/>
          </a:prstGeom>
          <a:solidFill>
            <a:schemeClr val="bg1"/>
          </a:solidFill>
        </p:spPr>
        <p:txBody>
          <a:bodyPr wrap="none" rtlCol="0">
            <a:spAutoFit/>
          </a:bodyPr>
          <a:lstStyle/>
          <a:p>
            <a:r>
              <a:rPr lang="en-US" sz="2400" dirty="0" smtClean="0">
                <a:solidFill>
                  <a:srgbClr val="FF0000"/>
                </a:solidFill>
              </a:rPr>
              <a:t>Glyphosate</a:t>
            </a:r>
            <a:endParaRPr lang="en-US" sz="2400" dirty="0">
              <a:solidFill>
                <a:srgbClr val="FF0000"/>
              </a:solidFill>
            </a:endParaRPr>
          </a:p>
        </p:txBody>
      </p:sp>
      <p:sp>
        <p:nvSpPr>
          <p:cNvPr id="8" name="TextBox 7"/>
          <p:cNvSpPr txBox="1"/>
          <p:nvPr/>
        </p:nvSpPr>
        <p:spPr>
          <a:xfrm>
            <a:off x="5823361" y="5238633"/>
            <a:ext cx="2529848" cy="1200328"/>
          </a:xfrm>
          <a:prstGeom prst="rect">
            <a:avLst/>
          </a:prstGeom>
          <a:solidFill>
            <a:schemeClr val="bg1"/>
          </a:solidFill>
        </p:spPr>
        <p:txBody>
          <a:bodyPr wrap="square" rtlCol="0">
            <a:spAutoFit/>
          </a:bodyPr>
          <a:lstStyle/>
          <a:p>
            <a:r>
              <a:rPr lang="en-US" sz="2400" dirty="0" smtClean="0">
                <a:solidFill>
                  <a:srgbClr val="FF0000"/>
                </a:solidFill>
              </a:rPr>
              <a:t>Calcium uptake</a:t>
            </a:r>
          </a:p>
          <a:p>
            <a:r>
              <a:rPr lang="en-US" sz="2400" dirty="0" smtClean="0">
                <a:solidFill>
                  <a:srgbClr val="FF0000"/>
                </a:solidFill>
              </a:rPr>
              <a:t>Through calcium channels</a:t>
            </a:r>
          </a:p>
        </p:txBody>
      </p:sp>
    </p:spTree>
    <p:extLst>
      <p:ext uri="{BB962C8B-B14F-4D97-AF65-F5344CB8AC3E}">
        <p14:creationId xmlns:p14="http://schemas.microsoft.com/office/powerpoint/2010/main" val="317812114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rtoli_cells_calcium.png"/>
          <p:cNvPicPr>
            <a:picLocks noGrp="1" noChangeAspect="1"/>
          </p:cNvPicPr>
          <p:nvPr>
            <p:ph idx="1"/>
          </p:nvPr>
        </p:nvPicPr>
        <p:blipFill>
          <a:blip r:embed="rId3">
            <a:extLst>
              <a:ext uri="{28A0092B-C50C-407E-A947-70E740481C1C}">
                <a14:useLocalDpi xmlns:a14="http://schemas.microsoft.com/office/drawing/2010/main" val="0"/>
              </a:ext>
            </a:extLst>
          </a:blip>
          <a:srcRect t="-19286" b="-19286"/>
          <a:stretch>
            <a:fillRect/>
          </a:stretch>
        </p:blipFill>
        <p:spPr>
          <a:xfrm>
            <a:off x="0" y="-635001"/>
            <a:ext cx="9067666" cy="4986867"/>
          </a:xfrm>
        </p:spPr>
      </p:pic>
      <p:sp>
        <p:nvSpPr>
          <p:cNvPr id="5" name="Content Placeholder 2"/>
          <p:cNvSpPr txBox="1">
            <a:spLocks/>
          </p:cNvSpPr>
          <p:nvPr/>
        </p:nvSpPr>
        <p:spPr>
          <a:xfrm>
            <a:off x="795867" y="3931313"/>
            <a:ext cx="7721600" cy="2554545"/>
          </a:xfrm>
          <a:prstGeom prst="rect">
            <a:avLst/>
          </a:prstGeom>
          <a:solidFill>
            <a:srgbClr val="FFFA92"/>
          </a:solidFill>
          <a:ln>
            <a:solidFill>
              <a:schemeClr val="tx1"/>
            </a:solidFill>
          </a:ln>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"The pesticide increased intracellular Ca2+ concentration by opening L-type voltage-dependent Ca2+ channels ..., leading to Ca2+ overload within the cells, which set off oxidative stress and necrotic cell death."</a:t>
            </a:r>
            <a:endParaRPr lang="en-US" dirty="0">
              <a:solidFill>
                <a:srgbClr val="FF0000"/>
              </a:solidFill>
            </a:endParaRPr>
          </a:p>
        </p:txBody>
      </p:sp>
      <p:pic>
        <p:nvPicPr>
          <p:cNvPr id="6" name="Picture 5" descr="roundu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6233" y="592666"/>
            <a:ext cx="3073400" cy="1778000"/>
          </a:xfrm>
          <a:prstGeom prst="rect">
            <a:avLst/>
          </a:prstGeom>
        </p:spPr>
      </p:pic>
    </p:spTree>
    <p:extLst>
      <p:ext uri="{BB962C8B-B14F-4D97-AF65-F5344CB8AC3E}">
        <p14:creationId xmlns:p14="http://schemas.microsoft.com/office/powerpoint/2010/main" val="42218746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ralini_Roundup_Heart.png"/>
          <p:cNvPicPr>
            <a:picLocks noGrp="1" noChangeAspect="1"/>
          </p:cNvPicPr>
          <p:nvPr>
            <p:ph idx="1"/>
          </p:nvPr>
        </p:nvPicPr>
        <p:blipFill>
          <a:blip r:embed="rId3">
            <a:extLst>
              <a:ext uri="{28A0092B-C50C-407E-A947-70E740481C1C}">
                <a14:useLocalDpi xmlns:a14="http://schemas.microsoft.com/office/drawing/2010/main" val="0"/>
              </a:ext>
            </a:extLst>
          </a:blip>
          <a:srcRect t="-37860" b="-37860"/>
          <a:stretch>
            <a:fillRect/>
          </a:stretch>
        </p:blipFill>
        <p:spPr>
          <a:xfrm>
            <a:off x="108997" y="-660399"/>
            <a:ext cx="9035003" cy="4652962"/>
          </a:xfrm>
        </p:spPr>
      </p:pic>
      <p:sp>
        <p:nvSpPr>
          <p:cNvPr id="5" name="Content Placeholder 2"/>
          <p:cNvSpPr txBox="1">
            <a:spLocks/>
          </p:cNvSpPr>
          <p:nvPr/>
        </p:nvSpPr>
        <p:spPr>
          <a:xfrm>
            <a:off x="474134" y="3318570"/>
            <a:ext cx="8111066" cy="3046988"/>
          </a:xfrm>
          <a:prstGeom prst="rect">
            <a:avLst/>
          </a:prstGeom>
          <a:solidFill>
            <a:srgbClr val="FFFA92"/>
          </a:solidFill>
          <a:ln>
            <a:solidFill>
              <a:schemeClr val="tx1"/>
            </a:solidFill>
          </a:ln>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t>"</a:t>
            </a:r>
            <a:r>
              <a:rPr lang="en-US" dirty="0"/>
              <a:t>In </a:t>
            </a:r>
            <a:r>
              <a:rPr lang="en-US" dirty="0" smtClean="0"/>
              <a:t>GBH [glyphosate-based herbicide]-</a:t>
            </a:r>
            <a:r>
              <a:rPr lang="en-US" dirty="0"/>
              <a:t>poisoned persons, a high incidence of </a:t>
            </a:r>
            <a:r>
              <a:rPr lang="en-US" i="1" dirty="0" err="1">
                <a:solidFill>
                  <a:srgbClr val="FF0000"/>
                </a:solidFill>
              </a:rPr>
              <a:t>QTc</a:t>
            </a:r>
            <a:r>
              <a:rPr lang="en-US" i="1" dirty="0">
                <a:solidFill>
                  <a:srgbClr val="FF0000"/>
                </a:solidFill>
              </a:rPr>
              <a:t> interval prolongation </a:t>
            </a:r>
            <a:r>
              <a:rPr lang="en-US" dirty="0"/>
              <a:t>and </a:t>
            </a:r>
            <a:r>
              <a:rPr lang="en-US" dirty="0" err="1"/>
              <a:t>atrioventricular</a:t>
            </a:r>
            <a:r>
              <a:rPr lang="en-US" dirty="0"/>
              <a:t> conduction blocks (from minimal to high grade) were reported along with </a:t>
            </a:r>
            <a:r>
              <a:rPr lang="en-US" dirty="0" smtClean="0"/>
              <a:t>arrhythmias</a:t>
            </a:r>
            <a:r>
              <a:rPr lang="en-US" dirty="0"/>
              <a:t>, longer </a:t>
            </a:r>
            <a:r>
              <a:rPr lang="en-US" dirty="0" err="1"/>
              <a:t>QTc</a:t>
            </a:r>
            <a:r>
              <a:rPr lang="en-US" dirty="0"/>
              <a:t> and older age predicting mortality </a:t>
            </a:r>
            <a:r>
              <a:rPr lang="en-US" dirty="0" smtClean="0"/>
              <a:t>"</a:t>
            </a:r>
            <a:endParaRPr lang="en-US" dirty="0">
              <a:solidFill>
                <a:srgbClr val="FF0000"/>
              </a:solidFill>
            </a:endParaRPr>
          </a:p>
        </p:txBody>
      </p:sp>
      <p:sp>
        <p:nvSpPr>
          <p:cNvPr id="6" name="TextBox 5"/>
          <p:cNvSpPr txBox="1"/>
          <p:nvPr/>
        </p:nvSpPr>
        <p:spPr>
          <a:xfrm>
            <a:off x="2387599" y="4487333"/>
            <a:ext cx="3922844" cy="646331"/>
          </a:xfrm>
          <a:prstGeom prst="rect">
            <a:avLst/>
          </a:prstGeom>
          <a:solidFill>
            <a:schemeClr val="bg1"/>
          </a:solidFill>
        </p:spPr>
        <p:txBody>
          <a:bodyPr wrap="none" rtlCol="0">
            <a:spAutoFit/>
          </a:bodyPr>
          <a:lstStyle/>
          <a:p>
            <a:r>
              <a:rPr lang="en-US" sz="3600" dirty="0" smtClean="0"/>
              <a:t>Long-QT Syndrome!</a:t>
            </a:r>
            <a:endParaRPr lang="en-US" sz="3600" dirty="0"/>
          </a:p>
        </p:txBody>
      </p:sp>
    </p:spTree>
    <p:extLst>
      <p:ext uri="{BB962C8B-B14F-4D97-AF65-F5344CB8AC3E}">
        <p14:creationId xmlns:p14="http://schemas.microsoft.com/office/powerpoint/2010/main" val="1033410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Download these slides</a:t>
            </a:r>
            <a:endParaRPr lang="en-US" b="1" dirty="0"/>
          </a:p>
        </p:txBody>
      </p:sp>
      <p:sp>
        <p:nvSpPr>
          <p:cNvPr id="3" name="Content Placeholder 2"/>
          <p:cNvSpPr>
            <a:spLocks noGrp="1"/>
          </p:cNvSpPr>
          <p:nvPr>
            <p:ph idx="1"/>
          </p:nvPr>
        </p:nvSpPr>
        <p:spPr>
          <a:xfrm>
            <a:off x="457200" y="1600200"/>
            <a:ext cx="8229600" cy="1566333"/>
          </a:xfrm>
        </p:spPr>
        <p:txBody>
          <a:bodyPr>
            <a:normAutofit/>
          </a:bodyPr>
          <a:lstStyle/>
          <a:p>
            <a:pPr marL="0" indent="0">
              <a:buNone/>
            </a:pPr>
            <a:r>
              <a:rPr lang="en-US" sz="4000" dirty="0" err="1"/>
              <a:t>p</a:t>
            </a:r>
            <a:r>
              <a:rPr lang="en-US" sz="4000" smtClean="0"/>
              <a:t>eople.csail.mit.edu</a:t>
            </a:r>
            <a:r>
              <a:rPr lang="en-US" sz="4000" dirty="0" smtClean="0"/>
              <a:t>/</a:t>
            </a:r>
            <a:r>
              <a:rPr lang="en-US" sz="4000" dirty="0" err="1" smtClean="0"/>
              <a:t>seneff</a:t>
            </a:r>
            <a:r>
              <a:rPr lang="en-US" sz="4000" dirty="0" smtClean="0"/>
              <a:t>/2018/</a:t>
            </a:r>
          </a:p>
          <a:p>
            <a:pPr marL="0" indent="0">
              <a:buNone/>
            </a:pPr>
            <a:r>
              <a:rPr lang="en-US" sz="4000" dirty="0" smtClean="0"/>
              <a:t>Seneff_WAPF_2018_Part2.pptx</a:t>
            </a:r>
            <a:endParaRPr lang="en-US" sz="4000" dirty="0"/>
          </a:p>
        </p:txBody>
      </p:sp>
    </p:spTree>
    <p:extLst>
      <p:ext uri="{BB962C8B-B14F-4D97-AF65-F5344CB8AC3E}">
        <p14:creationId xmlns:p14="http://schemas.microsoft.com/office/powerpoint/2010/main" val="34674979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ng_QT_inflammation.png"/>
          <p:cNvPicPr>
            <a:picLocks noGrp="1" noChangeAspect="1"/>
          </p:cNvPicPr>
          <p:nvPr>
            <p:ph idx="1"/>
          </p:nvPr>
        </p:nvPicPr>
        <p:blipFill>
          <a:blip r:embed="rId3">
            <a:extLst>
              <a:ext uri="{28A0092B-C50C-407E-A947-70E740481C1C}">
                <a14:useLocalDpi xmlns:a14="http://schemas.microsoft.com/office/drawing/2010/main" val="0"/>
              </a:ext>
            </a:extLst>
          </a:blip>
          <a:srcRect l="-15928" r="-15928"/>
          <a:stretch>
            <a:fillRect/>
          </a:stretch>
        </p:blipFill>
        <p:spPr>
          <a:xfrm>
            <a:off x="-680167" y="1240650"/>
            <a:ext cx="9277812" cy="5102439"/>
          </a:xfrm>
        </p:spPr>
      </p:pic>
      <p:sp>
        <p:nvSpPr>
          <p:cNvPr id="2" name="Title 1"/>
          <p:cNvSpPr>
            <a:spLocks noGrp="1"/>
          </p:cNvSpPr>
          <p:nvPr>
            <p:ph type="title"/>
          </p:nvPr>
        </p:nvSpPr>
        <p:spPr>
          <a:xfrm>
            <a:off x="703636" y="11993"/>
            <a:ext cx="8229600" cy="1143000"/>
          </a:xfrm>
        </p:spPr>
        <p:txBody>
          <a:bodyPr>
            <a:normAutofit fontScale="90000"/>
          </a:bodyPr>
          <a:lstStyle/>
          <a:p>
            <a:r>
              <a:rPr lang="en-US" b="1" dirty="0" smtClean="0"/>
              <a:t>Inflammatory Cytokines Induce </a:t>
            </a:r>
            <a:br>
              <a:rPr lang="en-US" b="1" dirty="0" smtClean="0"/>
            </a:br>
            <a:r>
              <a:rPr lang="en-US" b="1" dirty="0" smtClean="0"/>
              <a:t>Long-QT Syndrome</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5080269" y="4995738"/>
            <a:ext cx="1598515" cy="461665"/>
          </a:xfrm>
          <a:prstGeom prst="rect">
            <a:avLst/>
          </a:prstGeom>
          <a:noFill/>
        </p:spPr>
        <p:txBody>
          <a:bodyPr wrap="none" rtlCol="0">
            <a:spAutoFit/>
          </a:bodyPr>
          <a:lstStyle/>
          <a:p>
            <a:r>
              <a:rPr lang="en-US" sz="2400" dirty="0" smtClean="0"/>
              <a:t>Glyphosate</a:t>
            </a:r>
            <a:endParaRPr lang="en-US" sz="2400" dirty="0"/>
          </a:p>
        </p:txBody>
      </p:sp>
      <p:cxnSp>
        <p:nvCxnSpPr>
          <p:cNvPr id="7" name="Straight Arrow Connector 6"/>
          <p:cNvCxnSpPr/>
          <p:nvPr/>
        </p:nvCxnSpPr>
        <p:spPr>
          <a:xfrm flipH="1" flipV="1">
            <a:off x="4075590" y="4322388"/>
            <a:ext cx="1364847" cy="67335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534515" y="2368848"/>
            <a:ext cx="1886479" cy="707886"/>
          </a:xfrm>
          <a:prstGeom prst="rect">
            <a:avLst/>
          </a:prstGeom>
          <a:noFill/>
        </p:spPr>
        <p:txBody>
          <a:bodyPr wrap="none" rtlCol="0">
            <a:spAutoFit/>
          </a:bodyPr>
          <a:lstStyle/>
          <a:p>
            <a:r>
              <a:rPr lang="en-US" sz="2000" dirty="0" smtClean="0"/>
              <a:t>Calcium uptake</a:t>
            </a:r>
          </a:p>
          <a:p>
            <a:r>
              <a:rPr lang="en-US" sz="2000" dirty="0" smtClean="0"/>
              <a:t>NF-</a:t>
            </a:r>
            <a:r>
              <a:rPr lang="en-US" sz="2000" dirty="0" err="1" smtClean="0"/>
              <a:t>kB</a:t>
            </a:r>
            <a:r>
              <a:rPr lang="en-US" sz="2000" dirty="0" smtClean="0"/>
              <a:t> activation</a:t>
            </a:r>
            <a:endParaRPr lang="en-US" sz="2000" dirty="0"/>
          </a:p>
        </p:txBody>
      </p:sp>
      <p:cxnSp>
        <p:nvCxnSpPr>
          <p:cNvPr id="10" name="Straight Arrow Connector 9"/>
          <p:cNvCxnSpPr/>
          <p:nvPr/>
        </p:nvCxnSpPr>
        <p:spPr>
          <a:xfrm flipH="1">
            <a:off x="6312417" y="3076734"/>
            <a:ext cx="1061547" cy="96128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791913" y="6457890"/>
            <a:ext cx="7141323" cy="400110"/>
          </a:xfrm>
          <a:prstGeom prst="rect">
            <a:avLst/>
          </a:prstGeom>
          <a:noFill/>
        </p:spPr>
        <p:txBody>
          <a:bodyPr wrap="none" rtlCol="0">
            <a:spAutoFit/>
          </a:bodyPr>
          <a:lstStyle/>
          <a:p>
            <a:r>
              <a:rPr lang="en-US" sz="2000" dirty="0">
                <a:solidFill>
                  <a:srgbClr val="FF0000"/>
                </a:solidFill>
              </a:rPr>
              <a:t>*</a:t>
            </a:r>
            <a:r>
              <a:rPr lang="en-US" sz="2000" dirty="0"/>
              <a:t>PE </a:t>
            </a:r>
            <a:r>
              <a:rPr lang="en-US" sz="2000" dirty="0" err="1"/>
              <a:t>Lazzerini</a:t>
            </a:r>
            <a:r>
              <a:rPr lang="en-US" sz="2000" dirty="0"/>
              <a:t> et al. Frontiers in Cardiovascular Medicine 2015;2:26.</a:t>
            </a:r>
          </a:p>
        </p:txBody>
      </p:sp>
    </p:spTree>
    <p:extLst>
      <p:ext uri="{BB962C8B-B14F-4D97-AF65-F5344CB8AC3E}">
        <p14:creationId xmlns:p14="http://schemas.microsoft.com/office/powerpoint/2010/main" val="39575974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636" y="11993"/>
            <a:ext cx="8229600" cy="1143000"/>
          </a:xfrm>
        </p:spPr>
        <p:txBody>
          <a:bodyPr>
            <a:normAutofit fontScale="90000"/>
          </a:bodyPr>
          <a:lstStyle/>
          <a:p>
            <a:r>
              <a:rPr lang="en-US" b="1" dirty="0" smtClean="0"/>
              <a:t>Inflammatory Cytokines Induce </a:t>
            </a:r>
            <a:br>
              <a:rPr lang="en-US" b="1" dirty="0" smtClean="0"/>
            </a:br>
            <a:r>
              <a:rPr lang="en-US" b="1" dirty="0" smtClean="0"/>
              <a:t>Long-QT Syndrome</a:t>
            </a:r>
            <a:r>
              <a:rPr lang="en-US" b="1" dirty="0" smtClean="0">
                <a:solidFill>
                  <a:srgbClr val="FF0000"/>
                </a:solidFill>
              </a:rPr>
              <a:t>*</a:t>
            </a:r>
            <a:endParaRPr lang="en-US" b="1" dirty="0">
              <a:solidFill>
                <a:srgbClr val="FF0000"/>
              </a:solidFill>
            </a:endParaRPr>
          </a:p>
        </p:txBody>
      </p:sp>
      <p:sp>
        <p:nvSpPr>
          <p:cNvPr id="11" name="TextBox 10"/>
          <p:cNvSpPr txBox="1"/>
          <p:nvPr/>
        </p:nvSpPr>
        <p:spPr>
          <a:xfrm>
            <a:off x="1791913" y="6457890"/>
            <a:ext cx="7141323" cy="400110"/>
          </a:xfrm>
          <a:prstGeom prst="rect">
            <a:avLst/>
          </a:prstGeom>
          <a:noFill/>
        </p:spPr>
        <p:txBody>
          <a:bodyPr wrap="none" rtlCol="0">
            <a:spAutoFit/>
          </a:bodyPr>
          <a:lstStyle/>
          <a:p>
            <a:r>
              <a:rPr lang="en-US" sz="2000" dirty="0">
                <a:solidFill>
                  <a:srgbClr val="FF0000"/>
                </a:solidFill>
              </a:rPr>
              <a:t>*</a:t>
            </a:r>
            <a:r>
              <a:rPr lang="en-US" sz="2000" dirty="0"/>
              <a:t>PE </a:t>
            </a:r>
            <a:r>
              <a:rPr lang="en-US" sz="2000" dirty="0" err="1"/>
              <a:t>Lazzerini</a:t>
            </a:r>
            <a:r>
              <a:rPr lang="en-US" sz="2000" dirty="0"/>
              <a:t> et al. Frontiers in Cardiovascular Medicine 2015;2:26.</a:t>
            </a:r>
          </a:p>
        </p:txBody>
      </p:sp>
      <p:sp>
        <p:nvSpPr>
          <p:cNvPr id="3" name="Content Placeholder 2"/>
          <p:cNvSpPr>
            <a:spLocks noGrp="1"/>
          </p:cNvSpPr>
          <p:nvPr>
            <p:ph idx="1"/>
          </p:nvPr>
        </p:nvSpPr>
        <p:spPr>
          <a:xfrm>
            <a:off x="132692" y="1600200"/>
            <a:ext cx="8933236" cy="4525963"/>
          </a:xfrm>
        </p:spPr>
        <p:txBody>
          <a:bodyPr>
            <a:normAutofit/>
          </a:bodyPr>
          <a:lstStyle/>
          <a:p>
            <a:pPr marL="0" indent="0">
              <a:buNone/>
            </a:pPr>
            <a:r>
              <a:rPr lang="en-US" dirty="0"/>
              <a:t>Increased risk to long QT syndrome associated with</a:t>
            </a:r>
            <a:r>
              <a:rPr lang="en-US" dirty="0" smtClean="0"/>
              <a:t>:</a:t>
            </a:r>
            <a:endParaRPr lang="en-US" dirty="0"/>
          </a:p>
          <a:p>
            <a:r>
              <a:rPr lang="en-US" dirty="0"/>
              <a:t>Rheumatoid arthritis </a:t>
            </a:r>
          </a:p>
          <a:p>
            <a:r>
              <a:rPr lang="en-US" dirty="0"/>
              <a:t>Connective tissue disease</a:t>
            </a:r>
          </a:p>
          <a:p>
            <a:r>
              <a:rPr lang="en-US" dirty="0"/>
              <a:t>Autoimmune antibodies</a:t>
            </a:r>
          </a:p>
          <a:p>
            <a:r>
              <a:rPr lang="en-US" dirty="0"/>
              <a:t>End-stage liver disease</a:t>
            </a:r>
          </a:p>
          <a:p>
            <a:r>
              <a:rPr lang="en-US" dirty="0"/>
              <a:t>Neuropathy</a:t>
            </a:r>
          </a:p>
          <a:p>
            <a:r>
              <a:rPr lang="en-US" dirty="0"/>
              <a:t>HIV infection</a:t>
            </a:r>
          </a:p>
          <a:p>
            <a:endParaRPr lang="en-US" dirty="0"/>
          </a:p>
          <a:p>
            <a:endParaRPr lang="en-US" dirty="0"/>
          </a:p>
          <a:p>
            <a:endParaRPr lang="en-US" dirty="0"/>
          </a:p>
          <a:p>
            <a:endParaRPr lang="en-US" dirty="0"/>
          </a:p>
        </p:txBody>
      </p:sp>
      <p:sp>
        <p:nvSpPr>
          <p:cNvPr id="15" name="Content Placeholder 2"/>
          <p:cNvSpPr txBox="1">
            <a:spLocks/>
          </p:cNvSpPr>
          <p:nvPr/>
        </p:nvSpPr>
        <p:spPr>
          <a:xfrm>
            <a:off x="4843265" y="4329428"/>
            <a:ext cx="4089971" cy="1569660"/>
          </a:xfrm>
          <a:prstGeom prst="rect">
            <a:avLst/>
          </a:prstGeom>
          <a:solidFill>
            <a:srgbClr val="FFFA92"/>
          </a:solidFill>
          <a:ln>
            <a:solidFill>
              <a:schemeClr val="tx1"/>
            </a:solidFill>
          </a:ln>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t>All of these diseases can be linked to glyphosate exposure</a:t>
            </a:r>
            <a:endParaRPr lang="en-US" dirty="0">
              <a:solidFill>
                <a:srgbClr val="FF0000"/>
              </a:solidFill>
            </a:endParaRPr>
          </a:p>
        </p:txBody>
      </p:sp>
    </p:spTree>
    <p:extLst>
      <p:ext uri="{BB962C8B-B14F-4D97-AF65-F5344CB8AC3E}">
        <p14:creationId xmlns:p14="http://schemas.microsoft.com/office/powerpoint/2010/main" val="3423695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Section Outline</a:t>
            </a:r>
            <a:endParaRPr lang="en-US" b="1" dirty="0"/>
          </a:p>
        </p:txBody>
      </p:sp>
      <p:sp>
        <p:nvSpPr>
          <p:cNvPr id="3" name="Content Placeholder 2"/>
          <p:cNvSpPr>
            <a:spLocks noGrp="1"/>
          </p:cNvSpPr>
          <p:nvPr>
            <p:ph idx="1"/>
          </p:nvPr>
        </p:nvSpPr>
        <p:spPr/>
        <p:txBody>
          <a:bodyPr/>
          <a:lstStyle/>
          <a:p>
            <a:r>
              <a:rPr lang="en-US" dirty="0" smtClean="0"/>
              <a:t>Overview</a:t>
            </a:r>
          </a:p>
          <a:p>
            <a:r>
              <a:rPr lang="en-US" dirty="0" smtClean="0"/>
              <a:t>Excessive Calcium Uptake</a:t>
            </a:r>
          </a:p>
          <a:p>
            <a:r>
              <a:rPr lang="en-US" dirty="0" err="1" smtClean="0">
                <a:solidFill>
                  <a:srgbClr val="FF0000"/>
                </a:solidFill>
              </a:rPr>
              <a:t>Nucleoporin</a:t>
            </a:r>
            <a:r>
              <a:rPr lang="en-US" dirty="0" smtClean="0">
                <a:solidFill>
                  <a:srgbClr val="FF0000"/>
                </a:solidFill>
              </a:rPr>
              <a:t> 98 (Nup98)</a:t>
            </a:r>
          </a:p>
          <a:p>
            <a:r>
              <a:rPr lang="en-US" dirty="0" smtClean="0"/>
              <a:t>Activation Induced </a:t>
            </a:r>
            <a:r>
              <a:rPr lang="en-US" dirty="0" err="1" smtClean="0"/>
              <a:t>Deaminase</a:t>
            </a:r>
            <a:r>
              <a:rPr lang="en-US" dirty="0" smtClean="0"/>
              <a:t> (AID)</a:t>
            </a:r>
          </a:p>
          <a:p>
            <a:r>
              <a:rPr lang="en-US" dirty="0" smtClean="0"/>
              <a:t>Tumor suppressors and DNA Repair</a:t>
            </a:r>
          </a:p>
        </p:txBody>
      </p:sp>
    </p:spTree>
    <p:extLst>
      <p:ext uri="{BB962C8B-B14F-4D97-AF65-F5344CB8AC3E}">
        <p14:creationId xmlns:p14="http://schemas.microsoft.com/office/powerpoint/2010/main" val="5662994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2552616" y="924901"/>
            <a:ext cx="4140442" cy="3738639"/>
          </a:xfrm>
          <a:custGeom>
            <a:avLst/>
            <a:gdLst>
              <a:gd name="connsiteX0" fmla="*/ 682542 w 4140442"/>
              <a:gd name="connsiteY0" fmla="*/ 639204 h 3738639"/>
              <a:gd name="connsiteX1" fmla="*/ 1992647 w 4140442"/>
              <a:gd name="connsiteY1" fmla="*/ 10888 h 3738639"/>
              <a:gd name="connsiteX2" fmla="*/ 3289384 w 4140442"/>
              <a:gd name="connsiteY2" fmla="*/ 304994 h 3738639"/>
              <a:gd name="connsiteX3" fmla="*/ 3917700 w 4140442"/>
              <a:gd name="connsiteY3" fmla="*/ 1107099 h 3738639"/>
              <a:gd name="connsiteX4" fmla="*/ 4131595 w 4140442"/>
              <a:gd name="connsiteY4" fmla="*/ 2203310 h 3738639"/>
              <a:gd name="connsiteX5" fmla="*/ 3663700 w 4140442"/>
              <a:gd name="connsiteY5" fmla="*/ 3112362 h 3738639"/>
              <a:gd name="connsiteX6" fmla="*/ 2794752 w 4140442"/>
              <a:gd name="connsiteY6" fmla="*/ 3633731 h 3738639"/>
              <a:gd name="connsiteX7" fmla="*/ 1618331 w 4140442"/>
              <a:gd name="connsiteY7" fmla="*/ 3687204 h 3738639"/>
              <a:gd name="connsiteX8" fmla="*/ 535489 w 4140442"/>
              <a:gd name="connsiteY8" fmla="*/ 3045520 h 3738639"/>
              <a:gd name="connsiteX9" fmla="*/ 752 w 4140442"/>
              <a:gd name="connsiteY9" fmla="*/ 1882467 h 3738639"/>
              <a:gd name="connsiteX10" fmla="*/ 441910 w 4140442"/>
              <a:gd name="connsiteY10" fmla="*/ 826362 h 3738639"/>
              <a:gd name="connsiteX11" fmla="*/ 1364331 w 4140442"/>
              <a:gd name="connsiteY11" fmla="*/ 238152 h 373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40442" h="3738639">
                <a:moveTo>
                  <a:pt x="682542" y="639204"/>
                </a:moveTo>
                <a:cubicBezTo>
                  <a:pt x="1120357" y="352897"/>
                  <a:pt x="1558173" y="66590"/>
                  <a:pt x="1992647" y="10888"/>
                </a:cubicBezTo>
                <a:cubicBezTo>
                  <a:pt x="2427121" y="-44814"/>
                  <a:pt x="2968542" y="122292"/>
                  <a:pt x="3289384" y="304994"/>
                </a:cubicBezTo>
                <a:cubicBezTo>
                  <a:pt x="3610226" y="487696"/>
                  <a:pt x="3777331" y="790713"/>
                  <a:pt x="3917700" y="1107099"/>
                </a:cubicBezTo>
                <a:cubicBezTo>
                  <a:pt x="4058069" y="1423485"/>
                  <a:pt x="4173928" y="1869100"/>
                  <a:pt x="4131595" y="2203310"/>
                </a:cubicBezTo>
                <a:cubicBezTo>
                  <a:pt x="4089262" y="2537521"/>
                  <a:pt x="3886507" y="2873959"/>
                  <a:pt x="3663700" y="3112362"/>
                </a:cubicBezTo>
                <a:cubicBezTo>
                  <a:pt x="3440893" y="3350765"/>
                  <a:pt x="3135647" y="3537924"/>
                  <a:pt x="2794752" y="3633731"/>
                </a:cubicBezTo>
                <a:cubicBezTo>
                  <a:pt x="2453857" y="3729538"/>
                  <a:pt x="1994875" y="3785239"/>
                  <a:pt x="1618331" y="3687204"/>
                </a:cubicBezTo>
                <a:cubicBezTo>
                  <a:pt x="1241787" y="3589169"/>
                  <a:pt x="805085" y="3346309"/>
                  <a:pt x="535489" y="3045520"/>
                </a:cubicBezTo>
                <a:cubicBezTo>
                  <a:pt x="265893" y="2744731"/>
                  <a:pt x="16348" y="2252327"/>
                  <a:pt x="752" y="1882467"/>
                </a:cubicBezTo>
                <a:cubicBezTo>
                  <a:pt x="-14844" y="1512607"/>
                  <a:pt x="214647" y="1100415"/>
                  <a:pt x="441910" y="826362"/>
                </a:cubicBezTo>
                <a:cubicBezTo>
                  <a:pt x="669173" y="552309"/>
                  <a:pt x="1364331" y="238152"/>
                  <a:pt x="1364331" y="238152"/>
                </a:cubicBezTo>
              </a:path>
            </a:pathLst>
          </a:custGeom>
          <a:solidFill>
            <a:srgbClr val="E6E08A"/>
          </a:solidFill>
          <a:ln w="571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9" name="Group 38"/>
          <p:cNvGrpSpPr/>
          <p:nvPr/>
        </p:nvGrpSpPr>
        <p:grpSpPr>
          <a:xfrm rot="5400000">
            <a:off x="4185869" y="2289392"/>
            <a:ext cx="2882898" cy="646981"/>
            <a:chOff x="508000" y="3149651"/>
            <a:chExt cx="7887368" cy="1664598"/>
          </a:xfrm>
        </p:grpSpPr>
        <p:sp>
          <p:nvSpPr>
            <p:cNvPr id="3" name="Freeform 2"/>
            <p:cNvSpPr/>
            <p:nvPr/>
          </p:nvSpPr>
          <p:spPr>
            <a:xfrm>
              <a:off x="1069474" y="3149651"/>
              <a:ext cx="3983789" cy="1579308"/>
            </a:xfrm>
            <a:custGeom>
              <a:avLst/>
              <a:gdLst>
                <a:gd name="connsiteX0" fmla="*/ 0 w 3983789"/>
                <a:gd name="connsiteY0" fmla="*/ 1195086 h 1579308"/>
                <a:gd name="connsiteX1" fmla="*/ 534737 w 3983789"/>
                <a:gd name="connsiteY1" fmla="*/ 513296 h 1579308"/>
                <a:gd name="connsiteX2" fmla="*/ 521368 w 3983789"/>
                <a:gd name="connsiteY2" fmla="*/ 526665 h 1579308"/>
                <a:gd name="connsiteX3" fmla="*/ 855579 w 3983789"/>
                <a:gd name="connsiteY3" fmla="*/ 392981 h 1579308"/>
                <a:gd name="connsiteX4" fmla="*/ 1350210 w 3983789"/>
                <a:gd name="connsiteY4" fmla="*/ 673717 h 1579308"/>
                <a:gd name="connsiteX5" fmla="*/ 1657684 w 3983789"/>
                <a:gd name="connsiteY5" fmla="*/ 1061402 h 1579308"/>
                <a:gd name="connsiteX6" fmla="*/ 2032000 w 3983789"/>
                <a:gd name="connsiteY6" fmla="*/ 1435717 h 1579308"/>
                <a:gd name="connsiteX7" fmla="*/ 2326105 w 3983789"/>
                <a:gd name="connsiteY7" fmla="*/ 1569402 h 1579308"/>
                <a:gd name="connsiteX8" fmla="*/ 2807368 w 3983789"/>
                <a:gd name="connsiteY8" fmla="*/ 1195086 h 1579308"/>
                <a:gd name="connsiteX9" fmla="*/ 3061368 w 3983789"/>
                <a:gd name="connsiteY9" fmla="*/ 687086 h 1579308"/>
                <a:gd name="connsiteX10" fmla="*/ 3235158 w 3983789"/>
                <a:gd name="connsiteY10" fmla="*/ 339507 h 1579308"/>
                <a:gd name="connsiteX11" fmla="*/ 3676315 w 3983789"/>
                <a:gd name="connsiteY11" fmla="*/ 5296 h 1579308"/>
                <a:gd name="connsiteX12" fmla="*/ 3983789 w 3983789"/>
                <a:gd name="connsiteY12" fmla="*/ 125612 h 157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83789" h="1579308">
                  <a:moveTo>
                    <a:pt x="0" y="1195086"/>
                  </a:moveTo>
                  <a:lnTo>
                    <a:pt x="534737" y="513296"/>
                  </a:lnTo>
                  <a:cubicBezTo>
                    <a:pt x="621632" y="401893"/>
                    <a:pt x="467894" y="546717"/>
                    <a:pt x="521368" y="526665"/>
                  </a:cubicBezTo>
                  <a:cubicBezTo>
                    <a:pt x="574842" y="506613"/>
                    <a:pt x="717439" y="368472"/>
                    <a:pt x="855579" y="392981"/>
                  </a:cubicBezTo>
                  <a:cubicBezTo>
                    <a:pt x="993719" y="417490"/>
                    <a:pt x="1216526" y="562314"/>
                    <a:pt x="1350210" y="673717"/>
                  </a:cubicBezTo>
                  <a:cubicBezTo>
                    <a:pt x="1483894" y="785120"/>
                    <a:pt x="1544052" y="934402"/>
                    <a:pt x="1657684" y="1061402"/>
                  </a:cubicBezTo>
                  <a:cubicBezTo>
                    <a:pt x="1771316" y="1188402"/>
                    <a:pt x="1920597" y="1351050"/>
                    <a:pt x="2032000" y="1435717"/>
                  </a:cubicBezTo>
                  <a:cubicBezTo>
                    <a:pt x="2143404" y="1520384"/>
                    <a:pt x="2196877" y="1609507"/>
                    <a:pt x="2326105" y="1569402"/>
                  </a:cubicBezTo>
                  <a:cubicBezTo>
                    <a:pt x="2455333" y="1529297"/>
                    <a:pt x="2684824" y="1342139"/>
                    <a:pt x="2807368" y="1195086"/>
                  </a:cubicBezTo>
                  <a:cubicBezTo>
                    <a:pt x="2929912" y="1048033"/>
                    <a:pt x="3061368" y="687086"/>
                    <a:pt x="3061368" y="687086"/>
                  </a:cubicBezTo>
                  <a:cubicBezTo>
                    <a:pt x="3132666" y="544490"/>
                    <a:pt x="3132667" y="453139"/>
                    <a:pt x="3235158" y="339507"/>
                  </a:cubicBezTo>
                  <a:cubicBezTo>
                    <a:pt x="3337649" y="225875"/>
                    <a:pt x="3551543" y="40945"/>
                    <a:pt x="3676315" y="5296"/>
                  </a:cubicBezTo>
                  <a:cubicBezTo>
                    <a:pt x="3801087" y="-30353"/>
                    <a:pt x="3983789" y="125612"/>
                    <a:pt x="3983789" y="125612"/>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508000" y="3164107"/>
              <a:ext cx="4331368" cy="1650142"/>
            </a:xfrm>
            <a:custGeom>
              <a:avLst/>
              <a:gdLst>
                <a:gd name="connsiteX0" fmla="*/ 0 w 4331368"/>
                <a:gd name="connsiteY0" fmla="*/ 1073682 h 1650142"/>
                <a:gd name="connsiteX1" fmla="*/ 494632 w 4331368"/>
                <a:gd name="connsiteY1" fmla="*/ 552314 h 1650142"/>
                <a:gd name="connsiteX2" fmla="*/ 1069474 w 4331368"/>
                <a:gd name="connsiteY2" fmla="*/ 685998 h 1650142"/>
                <a:gd name="connsiteX3" fmla="*/ 1470526 w 4331368"/>
                <a:gd name="connsiteY3" fmla="*/ 1073682 h 1650142"/>
                <a:gd name="connsiteX4" fmla="*/ 1858211 w 4331368"/>
                <a:gd name="connsiteY4" fmla="*/ 1421261 h 1650142"/>
                <a:gd name="connsiteX5" fmla="*/ 2152316 w 4331368"/>
                <a:gd name="connsiteY5" fmla="*/ 1648525 h 1650142"/>
                <a:gd name="connsiteX6" fmla="*/ 2499895 w 4331368"/>
                <a:gd name="connsiteY6" fmla="*/ 1501472 h 1650142"/>
                <a:gd name="connsiteX7" fmla="*/ 2780632 w 4331368"/>
                <a:gd name="connsiteY7" fmla="*/ 1113788 h 1650142"/>
                <a:gd name="connsiteX8" fmla="*/ 2941053 w 4331368"/>
                <a:gd name="connsiteY8" fmla="*/ 525577 h 1650142"/>
                <a:gd name="connsiteX9" fmla="*/ 3181684 w 4331368"/>
                <a:gd name="connsiteY9" fmla="*/ 124525 h 1650142"/>
                <a:gd name="connsiteX10" fmla="*/ 3582737 w 4331368"/>
                <a:gd name="connsiteY10" fmla="*/ 4209 h 1650142"/>
                <a:gd name="connsiteX11" fmla="*/ 4023895 w 4331368"/>
                <a:gd name="connsiteY11" fmla="*/ 244840 h 1650142"/>
                <a:gd name="connsiteX12" fmla="*/ 4331368 w 4331368"/>
                <a:gd name="connsiteY12" fmla="*/ 592419 h 165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1368" h="1650142">
                  <a:moveTo>
                    <a:pt x="0" y="1073682"/>
                  </a:moveTo>
                  <a:cubicBezTo>
                    <a:pt x="158193" y="845305"/>
                    <a:pt x="316386" y="616928"/>
                    <a:pt x="494632" y="552314"/>
                  </a:cubicBezTo>
                  <a:cubicBezTo>
                    <a:pt x="672878" y="487700"/>
                    <a:pt x="906825" y="599103"/>
                    <a:pt x="1069474" y="685998"/>
                  </a:cubicBezTo>
                  <a:cubicBezTo>
                    <a:pt x="1232123" y="772893"/>
                    <a:pt x="1339070" y="951138"/>
                    <a:pt x="1470526" y="1073682"/>
                  </a:cubicBezTo>
                  <a:cubicBezTo>
                    <a:pt x="1601982" y="1196226"/>
                    <a:pt x="1744579" y="1325454"/>
                    <a:pt x="1858211" y="1421261"/>
                  </a:cubicBezTo>
                  <a:cubicBezTo>
                    <a:pt x="1971843" y="1517068"/>
                    <a:pt x="2045369" y="1635157"/>
                    <a:pt x="2152316" y="1648525"/>
                  </a:cubicBezTo>
                  <a:cubicBezTo>
                    <a:pt x="2259263" y="1661893"/>
                    <a:pt x="2395176" y="1590595"/>
                    <a:pt x="2499895" y="1501472"/>
                  </a:cubicBezTo>
                  <a:cubicBezTo>
                    <a:pt x="2604614" y="1412349"/>
                    <a:pt x="2707106" y="1276437"/>
                    <a:pt x="2780632" y="1113788"/>
                  </a:cubicBezTo>
                  <a:cubicBezTo>
                    <a:pt x="2854158" y="951139"/>
                    <a:pt x="2874211" y="690454"/>
                    <a:pt x="2941053" y="525577"/>
                  </a:cubicBezTo>
                  <a:cubicBezTo>
                    <a:pt x="3007895" y="360700"/>
                    <a:pt x="3074737" y="211420"/>
                    <a:pt x="3181684" y="124525"/>
                  </a:cubicBezTo>
                  <a:cubicBezTo>
                    <a:pt x="3288631" y="37630"/>
                    <a:pt x="3442369" y="-15844"/>
                    <a:pt x="3582737" y="4209"/>
                  </a:cubicBezTo>
                  <a:cubicBezTo>
                    <a:pt x="3723106" y="24261"/>
                    <a:pt x="3899123" y="146805"/>
                    <a:pt x="4023895" y="244840"/>
                  </a:cubicBezTo>
                  <a:cubicBezTo>
                    <a:pt x="4148667" y="342875"/>
                    <a:pt x="4331368" y="592419"/>
                    <a:pt x="4331368" y="592419"/>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959684" y="3467649"/>
              <a:ext cx="2860842" cy="1256752"/>
            </a:xfrm>
            <a:custGeom>
              <a:avLst/>
              <a:gdLst>
                <a:gd name="connsiteX0" fmla="*/ 0 w 2860842"/>
                <a:gd name="connsiteY0" fmla="*/ 703298 h 1256752"/>
                <a:gd name="connsiteX1" fmla="*/ 521369 w 2860842"/>
                <a:gd name="connsiteY1" fmla="*/ 1211298 h 1256752"/>
                <a:gd name="connsiteX2" fmla="*/ 909053 w 2860842"/>
                <a:gd name="connsiteY2" fmla="*/ 1144456 h 1256752"/>
                <a:gd name="connsiteX3" fmla="*/ 1336842 w 2860842"/>
                <a:gd name="connsiteY3" fmla="*/ 435930 h 1256752"/>
                <a:gd name="connsiteX4" fmla="*/ 1751263 w 2860842"/>
                <a:gd name="connsiteY4" fmla="*/ 34877 h 1256752"/>
                <a:gd name="connsiteX5" fmla="*/ 2312737 w 2860842"/>
                <a:gd name="connsiteY5" fmla="*/ 61614 h 1256752"/>
                <a:gd name="connsiteX6" fmla="*/ 2646948 w 2860842"/>
                <a:gd name="connsiteY6" fmla="*/ 395825 h 1256752"/>
                <a:gd name="connsiteX7" fmla="*/ 2860842 w 2860842"/>
                <a:gd name="connsiteY7" fmla="*/ 823614 h 125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842" h="1256752">
                  <a:moveTo>
                    <a:pt x="0" y="703298"/>
                  </a:moveTo>
                  <a:cubicBezTo>
                    <a:pt x="184930" y="920535"/>
                    <a:pt x="369860" y="1137772"/>
                    <a:pt x="521369" y="1211298"/>
                  </a:cubicBezTo>
                  <a:cubicBezTo>
                    <a:pt x="672878" y="1284824"/>
                    <a:pt x="773141" y="1273684"/>
                    <a:pt x="909053" y="1144456"/>
                  </a:cubicBezTo>
                  <a:cubicBezTo>
                    <a:pt x="1044965" y="1015228"/>
                    <a:pt x="1196474" y="620860"/>
                    <a:pt x="1336842" y="435930"/>
                  </a:cubicBezTo>
                  <a:cubicBezTo>
                    <a:pt x="1477210" y="251000"/>
                    <a:pt x="1588614" y="97263"/>
                    <a:pt x="1751263" y="34877"/>
                  </a:cubicBezTo>
                  <a:cubicBezTo>
                    <a:pt x="1913912" y="-27509"/>
                    <a:pt x="2163456" y="1456"/>
                    <a:pt x="2312737" y="61614"/>
                  </a:cubicBezTo>
                  <a:cubicBezTo>
                    <a:pt x="2462018" y="121772"/>
                    <a:pt x="2555597" y="268825"/>
                    <a:pt x="2646948" y="395825"/>
                  </a:cubicBezTo>
                  <a:cubicBezTo>
                    <a:pt x="2738299" y="522825"/>
                    <a:pt x="2860842" y="823614"/>
                    <a:pt x="2860842" y="823614"/>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5334000" y="3542632"/>
              <a:ext cx="3061368" cy="1179677"/>
            </a:xfrm>
            <a:custGeom>
              <a:avLst/>
              <a:gdLst>
                <a:gd name="connsiteX0" fmla="*/ 0 w 3061368"/>
                <a:gd name="connsiteY0" fmla="*/ 0 h 1179677"/>
                <a:gd name="connsiteX1" fmla="*/ 414421 w 3061368"/>
                <a:gd name="connsiteY1" fmla="*/ 762000 h 1179677"/>
                <a:gd name="connsiteX2" fmla="*/ 802105 w 3061368"/>
                <a:gd name="connsiteY2" fmla="*/ 1163052 h 1179677"/>
                <a:gd name="connsiteX3" fmla="*/ 1376947 w 3061368"/>
                <a:gd name="connsiteY3" fmla="*/ 1042736 h 1179677"/>
                <a:gd name="connsiteX4" fmla="*/ 1898316 w 3061368"/>
                <a:gd name="connsiteY4" fmla="*/ 494631 h 1179677"/>
                <a:gd name="connsiteX5" fmla="*/ 2366211 w 3061368"/>
                <a:gd name="connsiteY5" fmla="*/ 213894 h 1179677"/>
                <a:gd name="connsiteX6" fmla="*/ 2794000 w 3061368"/>
                <a:gd name="connsiteY6" fmla="*/ 240631 h 1179677"/>
                <a:gd name="connsiteX7" fmla="*/ 3061368 w 3061368"/>
                <a:gd name="connsiteY7" fmla="*/ 628315 h 117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1368" h="1179677">
                  <a:moveTo>
                    <a:pt x="0" y="0"/>
                  </a:moveTo>
                  <a:cubicBezTo>
                    <a:pt x="140368" y="284079"/>
                    <a:pt x="280737" y="568158"/>
                    <a:pt x="414421" y="762000"/>
                  </a:cubicBezTo>
                  <a:cubicBezTo>
                    <a:pt x="548105" y="955842"/>
                    <a:pt x="641684" y="1116263"/>
                    <a:pt x="802105" y="1163052"/>
                  </a:cubicBezTo>
                  <a:cubicBezTo>
                    <a:pt x="962526" y="1209841"/>
                    <a:pt x="1194245" y="1154139"/>
                    <a:pt x="1376947" y="1042736"/>
                  </a:cubicBezTo>
                  <a:cubicBezTo>
                    <a:pt x="1559649" y="931333"/>
                    <a:pt x="1733439" y="632771"/>
                    <a:pt x="1898316" y="494631"/>
                  </a:cubicBezTo>
                  <a:cubicBezTo>
                    <a:pt x="2063193" y="356491"/>
                    <a:pt x="2216930" y="256227"/>
                    <a:pt x="2366211" y="213894"/>
                  </a:cubicBezTo>
                  <a:cubicBezTo>
                    <a:pt x="2515492" y="171561"/>
                    <a:pt x="2678141" y="171561"/>
                    <a:pt x="2794000" y="240631"/>
                  </a:cubicBezTo>
                  <a:cubicBezTo>
                    <a:pt x="2909859" y="309701"/>
                    <a:pt x="3061368" y="628315"/>
                    <a:pt x="3061368" y="628315"/>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a:off x="1724526" y="3542632"/>
              <a:ext cx="0" cy="4010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3" idx="3"/>
            </p:cNvCxnSpPr>
            <p:nvPr/>
          </p:nvCxnSpPr>
          <p:spPr>
            <a:xfrm>
              <a:off x="1925053" y="3542632"/>
              <a:ext cx="280736" cy="86894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Freeform 13"/>
            <p:cNvSpPr/>
            <p:nvPr/>
          </p:nvSpPr>
          <p:spPr>
            <a:xfrm>
              <a:off x="2366211" y="3796631"/>
              <a:ext cx="334210" cy="1017617"/>
            </a:xfrm>
            <a:custGeom>
              <a:avLst/>
              <a:gdLst>
                <a:gd name="connsiteX0" fmla="*/ 0 w 334210"/>
                <a:gd name="connsiteY0" fmla="*/ 0 h 910042"/>
                <a:gd name="connsiteX1" fmla="*/ 320842 w 334210"/>
                <a:gd name="connsiteY1" fmla="*/ 909052 h 910042"/>
                <a:gd name="connsiteX2" fmla="*/ 320842 w 334210"/>
                <a:gd name="connsiteY2" fmla="*/ 909052 h 910042"/>
                <a:gd name="connsiteX3" fmla="*/ 320842 w 334210"/>
                <a:gd name="connsiteY3" fmla="*/ 909052 h 910042"/>
                <a:gd name="connsiteX4" fmla="*/ 307473 w 334210"/>
                <a:gd name="connsiteY4" fmla="*/ 909052 h 910042"/>
                <a:gd name="connsiteX5" fmla="*/ 334210 w 334210"/>
                <a:gd name="connsiteY5" fmla="*/ 895684 h 9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210" h="910042">
                  <a:moveTo>
                    <a:pt x="0" y="0"/>
                  </a:moveTo>
                  <a:lnTo>
                    <a:pt x="320842" y="909052"/>
                  </a:lnTo>
                  <a:lnTo>
                    <a:pt x="320842" y="909052"/>
                  </a:lnTo>
                  <a:lnTo>
                    <a:pt x="320842" y="909052"/>
                  </a:lnTo>
                  <a:cubicBezTo>
                    <a:pt x="318614" y="909052"/>
                    <a:pt x="305245" y="911280"/>
                    <a:pt x="307473" y="909052"/>
                  </a:cubicBezTo>
                  <a:cubicBezTo>
                    <a:pt x="309701" y="906824"/>
                    <a:pt x="334210" y="895684"/>
                    <a:pt x="334210" y="895684"/>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Connector 15"/>
            <p:cNvCxnSpPr/>
            <p:nvPr/>
          </p:nvCxnSpPr>
          <p:spPr>
            <a:xfrm flipH="1">
              <a:off x="3302000" y="4077368"/>
              <a:ext cx="40105" cy="6293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502526" y="3542632"/>
              <a:ext cx="213895" cy="9758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5" idx="9"/>
            </p:cNvCxnSpPr>
            <p:nvPr/>
          </p:nvCxnSpPr>
          <p:spPr>
            <a:xfrm>
              <a:off x="3689684" y="3288632"/>
              <a:ext cx="267369" cy="96252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4104104" y="3168316"/>
              <a:ext cx="13369"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334000" y="3662947"/>
              <a:ext cx="0" cy="85557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5628105" y="4411579"/>
              <a:ext cx="120316" cy="29509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443579" y="4251158"/>
              <a:ext cx="0" cy="4555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737684" y="4077368"/>
              <a:ext cx="26737" cy="44115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111999" y="3555999"/>
              <a:ext cx="187158" cy="5481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793790" y="3796632"/>
              <a:ext cx="0" cy="2807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5" name="Freeform 34"/>
            <p:cNvSpPr/>
            <p:nvPr/>
          </p:nvSpPr>
          <p:spPr>
            <a:xfrm>
              <a:off x="6470277" y="3489158"/>
              <a:ext cx="481302" cy="434244"/>
            </a:xfrm>
            <a:custGeom>
              <a:avLst/>
              <a:gdLst>
                <a:gd name="connsiteX0" fmla="*/ 481302 w 481302"/>
                <a:gd name="connsiteY0" fmla="*/ 0 h 434244"/>
                <a:gd name="connsiteX1" fmla="*/ 360986 w 481302"/>
                <a:gd name="connsiteY1" fmla="*/ 320842 h 434244"/>
                <a:gd name="connsiteX2" fmla="*/ 173828 w 481302"/>
                <a:gd name="connsiteY2" fmla="*/ 427789 h 434244"/>
                <a:gd name="connsiteX3" fmla="*/ 26776 w 481302"/>
                <a:gd name="connsiteY3" fmla="*/ 401053 h 434244"/>
                <a:gd name="connsiteX4" fmla="*/ 39 w 481302"/>
                <a:gd name="connsiteY4" fmla="*/ 227263 h 43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02" h="434244">
                  <a:moveTo>
                    <a:pt x="481302" y="0"/>
                  </a:moveTo>
                  <a:cubicBezTo>
                    <a:pt x="446767" y="124772"/>
                    <a:pt x="412232" y="249544"/>
                    <a:pt x="360986" y="320842"/>
                  </a:cubicBezTo>
                  <a:cubicBezTo>
                    <a:pt x="309740" y="392140"/>
                    <a:pt x="229530" y="414421"/>
                    <a:pt x="173828" y="427789"/>
                  </a:cubicBezTo>
                  <a:cubicBezTo>
                    <a:pt x="118126" y="441157"/>
                    <a:pt x="55741" y="434474"/>
                    <a:pt x="26776" y="401053"/>
                  </a:cubicBezTo>
                  <a:cubicBezTo>
                    <a:pt x="-2189" y="367632"/>
                    <a:pt x="39" y="227263"/>
                    <a:pt x="39" y="22726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 name="Freeform 3"/>
          <p:cNvSpPr/>
          <p:nvPr/>
        </p:nvSpPr>
        <p:spPr>
          <a:xfrm>
            <a:off x="1255189" y="210687"/>
            <a:ext cx="6726875" cy="6420441"/>
          </a:xfrm>
          <a:custGeom>
            <a:avLst/>
            <a:gdLst>
              <a:gd name="connsiteX0" fmla="*/ 1164495 w 6726875"/>
              <a:gd name="connsiteY0" fmla="*/ 791945 h 6420441"/>
              <a:gd name="connsiteX1" fmla="*/ 2635022 w 6726875"/>
              <a:gd name="connsiteY1" fmla="*/ 70050 h 6420441"/>
              <a:gd name="connsiteX2" fmla="*/ 4413022 w 6726875"/>
              <a:gd name="connsiteY2" fmla="*/ 136892 h 6420441"/>
              <a:gd name="connsiteX3" fmla="*/ 5830074 w 6726875"/>
              <a:gd name="connsiteY3" fmla="*/ 1032576 h 6420441"/>
              <a:gd name="connsiteX4" fmla="*/ 6605443 w 6726875"/>
              <a:gd name="connsiteY4" fmla="*/ 2329313 h 6420441"/>
              <a:gd name="connsiteX5" fmla="*/ 6605443 w 6726875"/>
              <a:gd name="connsiteY5" fmla="*/ 3626050 h 6420441"/>
              <a:gd name="connsiteX6" fmla="*/ 5455758 w 6726875"/>
              <a:gd name="connsiteY6" fmla="*/ 5363945 h 6420441"/>
              <a:gd name="connsiteX7" fmla="*/ 3971864 w 6726875"/>
              <a:gd name="connsiteY7" fmla="*/ 6313102 h 6420441"/>
              <a:gd name="connsiteX8" fmla="*/ 2180495 w 6726875"/>
              <a:gd name="connsiteY8" fmla="*/ 6299734 h 6420441"/>
              <a:gd name="connsiteX9" fmla="*/ 883758 w 6726875"/>
              <a:gd name="connsiteY9" fmla="*/ 5430787 h 6420441"/>
              <a:gd name="connsiteX10" fmla="*/ 81653 w 6726875"/>
              <a:gd name="connsiteY10" fmla="*/ 4120681 h 6420441"/>
              <a:gd name="connsiteX11" fmla="*/ 108390 w 6726875"/>
              <a:gd name="connsiteY11" fmla="*/ 2422892 h 6420441"/>
              <a:gd name="connsiteX12" fmla="*/ 803548 w 6726875"/>
              <a:gd name="connsiteY12" fmla="*/ 1099418 h 6420441"/>
              <a:gd name="connsiteX13" fmla="*/ 1271443 w 6726875"/>
              <a:gd name="connsiteY13" fmla="*/ 725102 h 642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26875" h="6420441">
                <a:moveTo>
                  <a:pt x="1164495" y="791945"/>
                </a:moveTo>
                <a:cubicBezTo>
                  <a:pt x="1629048" y="485585"/>
                  <a:pt x="2093601" y="179225"/>
                  <a:pt x="2635022" y="70050"/>
                </a:cubicBezTo>
                <a:cubicBezTo>
                  <a:pt x="3176443" y="-39126"/>
                  <a:pt x="3880513" y="-23529"/>
                  <a:pt x="4413022" y="136892"/>
                </a:cubicBezTo>
                <a:cubicBezTo>
                  <a:pt x="4945531" y="297313"/>
                  <a:pt x="5464671" y="667173"/>
                  <a:pt x="5830074" y="1032576"/>
                </a:cubicBezTo>
                <a:cubicBezTo>
                  <a:pt x="6195477" y="1397979"/>
                  <a:pt x="6476215" y="1897067"/>
                  <a:pt x="6605443" y="2329313"/>
                </a:cubicBezTo>
                <a:cubicBezTo>
                  <a:pt x="6734671" y="2761559"/>
                  <a:pt x="6797057" y="3120278"/>
                  <a:pt x="6605443" y="3626050"/>
                </a:cubicBezTo>
                <a:cubicBezTo>
                  <a:pt x="6413829" y="4131822"/>
                  <a:pt x="5894688" y="4916103"/>
                  <a:pt x="5455758" y="5363945"/>
                </a:cubicBezTo>
                <a:cubicBezTo>
                  <a:pt x="5016828" y="5811787"/>
                  <a:pt x="4517741" y="6157137"/>
                  <a:pt x="3971864" y="6313102"/>
                </a:cubicBezTo>
                <a:cubicBezTo>
                  <a:pt x="3425987" y="6469067"/>
                  <a:pt x="2695179" y="6446787"/>
                  <a:pt x="2180495" y="6299734"/>
                </a:cubicBezTo>
                <a:cubicBezTo>
                  <a:pt x="1665811" y="6152682"/>
                  <a:pt x="1233565" y="5793962"/>
                  <a:pt x="883758" y="5430787"/>
                </a:cubicBezTo>
                <a:cubicBezTo>
                  <a:pt x="533951" y="5067612"/>
                  <a:pt x="210881" y="4621997"/>
                  <a:pt x="81653" y="4120681"/>
                </a:cubicBezTo>
                <a:cubicBezTo>
                  <a:pt x="-47575" y="3619365"/>
                  <a:pt x="-11926" y="2926436"/>
                  <a:pt x="108390" y="2422892"/>
                </a:cubicBezTo>
                <a:cubicBezTo>
                  <a:pt x="228706" y="1919348"/>
                  <a:pt x="609706" y="1382383"/>
                  <a:pt x="803548" y="1099418"/>
                </a:cubicBezTo>
                <a:cubicBezTo>
                  <a:pt x="997390" y="816453"/>
                  <a:pt x="1271443" y="725102"/>
                  <a:pt x="1271443" y="725102"/>
                </a:cubicBez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4420548" y="5368841"/>
            <a:ext cx="926305" cy="461665"/>
          </a:xfrm>
          <a:prstGeom prst="rect">
            <a:avLst/>
          </a:prstGeom>
          <a:noFill/>
        </p:spPr>
        <p:txBody>
          <a:bodyPr wrap="none" rtlCol="0">
            <a:spAutoFit/>
          </a:bodyPr>
          <a:lstStyle/>
          <a:p>
            <a:r>
              <a:rPr lang="en-US" sz="2400" dirty="0" smtClean="0"/>
              <a:t>NF</a:t>
            </a:r>
            <a:r>
              <a:rPr lang="en-US" sz="2400" dirty="0"/>
              <a:t>-</a:t>
            </a:r>
            <a:r>
              <a:rPr lang="en-US" sz="2400" dirty="0" err="1" smtClean="0"/>
              <a:t>κB</a:t>
            </a:r>
            <a:endParaRPr lang="en-US" sz="2400" dirty="0"/>
          </a:p>
        </p:txBody>
      </p:sp>
      <p:sp>
        <p:nvSpPr>
          <p:cNvPr id="25" name="TextBox 24"/>
          <p:cNvSpPr txBox="1"/>
          <p:nvPr/>
        </p:nvSpPr>
        <p:spPr>
          <a:xfrm>
            <a:off x="1528400" y="2754585"/>
            <a:ext cx="629650" cy="461665"/>
          </a:xfrm>
          <a:prstGeom prst="rect">
            <a:avLst/>
          </a:prstGeom>
          <a:noFill/>
        </p:spPr>
        <p:txBody>
          <a:bodyPr wrap="none" rtlCol="0">
            <a:spAutoFit/>
          </a:bodyPr>
          <a:lstStyle/>
          <a:p>
            <a:r>
              <a:rPr lang="en-US" sz="2400" dirty="0" smtClean="0"/>
              <a:t>AID</a:t>
            </a:r>
            <a:endParaRPr lang="en-US" sz="2400" dirty="0"/>
          </a:p>
        </p:txBody>
      </p:sp>
      <p:cxnSp>
        <p:nvCxnSpPr>
          <p:cNvPr id="10" name="Straight Arrow Connector 9"/>
          <p:cNvCxnSpPr>
            <a:stCxn id="25" idx="3"/>
          </p:cNvCxnSpPr>
          <p:nvPr/>
        </p:nvCxnSpPr>
        <p:spPr>
          <a:xfrm flipV="1">
            <a:off x="2158050" y="2432091"/>
            <a:ext cx="2015879" cy="5533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4387453" y="3585249"/>
            <a:ext cx="501739" cy="17966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345701" y="1519831"/>
            <a:ext cx="1199279" cy="461665"/>
          </a:xfrm>
          <a:prstGeom prst="rect">
            <a:avLst/>
          </a:prstGeom>
          <a:noFill/>
        </p:spPr>
        <p:txBody>
          <a:bodyPr wrap="none" rtlCol="0">
            <a:spAutoFit/>
          </a:bodyPr>
          <a:lstStyle/>
          <a:p>
            <a:r>
              <a:rPr lang="en-US" sz="2400" i="1" dirty="0" smtClean="0"/>
              <a:t>nucleus</a:t>
            </a:r>
            <a:endParaRPr lang="en-US" sz="2400" i="1" dirty="0"/>
          </a:p>
        </p:txBody>
      </p:sp>
      <p:sp>
        <p:nvSpPr>
          <p:cNvPr id="17" name="TextBox 16"/>
          <p:cNvSpPr txBox="1"/>
          <p:nvPr/>
        </p:nvSpPr>
        <p:spPr>
          <a:xfrm>
            <a:off x="5164033" y="4971048"/>
            <a:ext cx="1536210" cy="461665"/>
          </a:xfrm>
          <a:prstGeom prst="rect">
            <a:avLst/>
          </a:prstGeom>
          <a:noFill/>
        </p:spPr>
        <p:txBody>
          <a:bodyPr wrap="none" rtlCol="0">
            <a:spAutoFit/>
          </a:bodyPr>
          <a:lstStyle/>
          <a:p>
            <a:r>
              <a:rPr lang="en-US" sz="2400" i="1" dirty="0" smtClean="0"/>
              <a:t>cytoplasm</a:t>
            </a:r>
            <a:endParaRPr lang="en-US" sz="2400" i="1" dirty="0"/>
          </a:p>
        </p:txBody>
      </p:sp>
      <p:sp>
        <p:nvSpPr>
          <p:cNvPr id="21" name="TextBox 20"/>
          <p:cNvSpPr txBox="1"/>
          <p:nvPr/>
        </p:nvSpPr>
        <p:spPr>
          <a:xfrm>
            <a:off x="6829603" y="2787616"/>
            <a:ext cx="723275" cy="646331"/>
          </a:xfrm>
          <a:prstGeom prst="rect">
            <a:avLst/>
          </a:prstGeom>
          <a:noFill/>
        </p:spPr>
        <p:txBody>
          <a:bodyPr wrap="none" rtlCol="0">
            <a:spAutoFit/>
          </a:bodyPr>
          <a:lstStyle/>
          <a:p>
            <a:r>
              <a:rPr lang="en-US" dirty="0" smtClean="0"/>
              <a:t>DNA</a:t>
            </a:r>
          </a:p>
          <a:p>
            <a:r>
              <a:rPr lang="en-US" dirty="0" smtClean="0"/>
              <a:t>Break</a:t>
            </a:r>
            <a:endParaRPr lang="en-US" dirty="0"/>
          </a:p>
        </p:txBody>
      </p:sp>
      <p:cxnSp>
        <p:nvCxnSpPr>
          <p:cNvPr id="56" name="Straight Arrow Connector 55"/>
          <p:cNvCxnSpPr/>
          <p:nvPr/>
        </p:nvCxnSpPr>
        <p:spPr>
          <a:xfrm flipH="1" flipV="1">
            <a:off x="5950809" y="2923387"/>
            <a:ext cx="878794" cy="16346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2400679" y="5381913"/>
            <a:ext cx="1401946" cy="369332"/>
          </a:xfrm>
          <a:prstGeom prst="rect">
            <a:avLst/>
          </a:prstGeom>
          <a:noFill/>
        </p:spPr>
        <p:txBody>
          <a:bodyPr wrap="none" rtlCol="0">
            <a:spAutoFit/>
          </a:bodyPr>
          <a:lstStyle/>
          <a:p>
            <a:r>
              <a:rPr lang="en-US" dirty="0" smtClean="0"/>
              <a:t>Nuclear pore</a:t>
            </a:r>
            <a:endParaRPr lang="en-US" dirty="0"/>
          </a:p>
        </p:txBody>
      </p:sp>
      <p:sp>
        <p:nvSpPr>
          <p:cNvPr id="61" name="TextBox 60"/>
          <p:cNvSpPr txBox="1"/>
          <p:nvPr/>
        </p:nvSpPr>
        <p:spPr>
          <a:xfrm>
            <a:off x="6716539" y="3448434"/>
            <a:ext cx="1095172" cy="369332"/>
          </a:xfrm>
          <a:prstGeom prst="rect">
            <a:avLst/>
          </a:prstGeom>
          <a:noFill/>
        </p:spPr>
        <p:txBody>
          <a:bodyPr wrap="none" rtlCol="0">
            <a:spAutoFit/>
          </a:bodyPr>
          <a:lstStyle/>
          <a:p>
            <a:r>
              <a:rPr lang="en-US" dirty="0" smtClean="0"/>
              <a:t>Cross-link</a:t>
            </a:r>
            <a:endParaRPr lang="en-US" dirty="0"/>
          </a:p>
        </p:txBody>
      </p:sp>
      <p:sp>
        <p:nvSpPr>
          <p:cNvPr id="64" name="TextBox 63"/>
          <p:cNvSpPr txBox="1"/>
          <p:nvPr/>
        </p:nvSpPr>
        <p:spPr>
          <a:xfrm>
            <a:off x="199396" y="1543811"/>
            <a:ext cx="2581807" cy="461665"/>
          </a:xfrm>
          <a:prstGeom prst="rect">
            <a:avLst/>
          </a:prstGeom>
          <a:solidFill>
            <a:schemeClr val="bg1"/>
          </a:solidFill>
        </p:spPr>
        <p:txBody>
          <a:bodyPr wrap="none" rtlCol="0">
            <a:spAutoFit/>
          </a:bodyPr>
          <a:lstStyle/>
          <a:p>
            <a:r>
              <a:rPr lang="en-US" sz="2400" dirty="0" smtClean="0"/>
              <a:t>FG Repeats: Nup98</a:t>
            </a:r>
            <a:endParaRPr lang="en-US" sz="2400" dirty="0"/>
          </a:p>
        </p:txBody>
      </p:sp>
      <p:cxnSp>
        <p:nvCxnSpPr>
          <p:cNvPr id="63" name="Straight Arrow Connector 62"/>
          <p:cNvCxnSpPr>
            <a:stCxn id="61" idx="1"/>
            <a:endCxn id="8" idx="4"/>
          </p:cNvCxnSpPr>
          <p:nvPr/>
        </p:nvCxnSpPr>
        <p:spPr>
          <a:xfrm flipH="1" flipV="1">
            <a:off x="5813656" y="3438662"/>
            <a:ext cx="902883" cy="1944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60" name="Group 59"/>
          <p:cNvGrpSpPr/>
          <p:nvPr/>
        </p:nvGrpSpPr>
        <p:grpSpPr>
          <a:xfrm flipV="1">
            <a:off x="3975730" y="4401479"/>
            <a:ext cx="1484603" cy="467969"/>
            <a:chOff x="3583579" y="4738458"/>
            <a:chExt cx="1484603" cy="467969"/>
          </a:xfrm>
        </p:grpSpPr>
        <p:pic>
          <p:nvPicPr>
            <p:cNvPr id="62" name="Picture 61" descr="FG_repea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324" y="4738458"/>
              <a:ext cx="666576" cy="298846"/>
            </a:xfrm>
            <a:prstGeom prst="rect">
              <a:avLst/>
            </a:prstGeom>
          </p:spPr>
        </p:pic>
        <p:grpSp>
          <p:nvGrpSpPr>
            <p:cNvPr id="65" name="Group 64"/>
            <p:cNvGrpSpPr/>
            <p:nvPr/>
          </p:nvGrpSpPr>
          <p:grpSpPr>
            <a:xfrm>
              <a:off x="4552535" y="4753193"/>
              <a:ext cx="515647" cy="453234"/>
              <a:chOff x="4577935" y="4753193"/>
              <a:chExt cx="515647" cy="453234"/>
            </a:xfrm>
          </p:grpSpPr>
          <p:sp>
            <p:nvSpPr>
              <p:cNvPr id="71" name="Freeform 70"/>
              <p:cNvSpPr/>
              <p:nvPr/>
            </p:nvSpPr>
            <p:spPr>
              <a:xfrm>
                <a:off x="4577935" y="4753193"/>
                <a:ext cx="338484" cy="361305"/>
              </a:xfrm>
              <a:custGeom>
                <a:avLst/>
                <a:gdLst>
                  <a:gd name="connsiteX0" fmla="*/ 415 w 338484"/>
                  <a:gd name="connsiteY0" fmla="*/ 117257 h 361305"/>
                  <a:gd name="connsiteX1" fmla="*/ 70265 w 338484"/>
                  <a:gd name="connsiteY1" fmla="*/ 9307 h 361305"/>
                  <a:gd name="connsiteX2" fmla="*/ 190915 w 338484"/>
                  <a:gd name="connsiteY2" fmla="*/ 9307 h 361305"/>
                  <a:gd name="connsiteX3" fmla="*/ 292515 w 338484"/>
                  <a:gd name="connsiteY3" fmla="*/ 41057 h 361305"/>
                  <a:gd name="connsiteX4" fmla="*/ 336965 w 338484"/>
                  <a:gd name="connsiteY4" fmla="*/ 60107 h 361305"/>
                  <a:gd name="connsiteX5" fmla="*/ 241715 w 338484"/>
                  <a:gd name="connsiteY5" fmla="*/ 187107 h 361305"/>
                  <a:gd name="connsiteX6" fmla="*/ 241715 w 338484"/>
                  <a:gd name="connsiteY6" fmla="*/ 333157 h 361305"/>
                  <a:gd name="connsiteX7" fmla="*/ 254415 w 338484"/>
                  <a:gd name="connsiteY7" fmla="*/ 358557 h 361305"/>
                  <a:gd name="connsiteX8" fmla="*/ 51215 w 338484"/>
                  <a:gd name="connsiteY8" fmla="*/ 295057 h 361305"/>
                  <a:gd name="connsiteX9" fmla="*/ 415 w 338484"/>
                  <a:gd name="connsiteY9" fmla="*/ 117257 h 36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84" h="361305">
                    <a:moveTo>
                      <a:pt x="415" y="117257"/>
                    </a:moveTo>
                    <a:cubicBezTo>
                      <a:pt x="3590" y="69632"/>
                      <a:pt x="38515" y="27299"/>
                      <a:pt x="70265" y="9307"/>
                    </a:cubicBezTo>
                    <a:cubicBezTo>
                      <a:pt x="102015" y="-8685"/>
                      <a:pt x="153873" y="4015"/>
                      <a:pt x="190915" y="9307"/>
                    </a:cubicBezTo>
                    <a:cubicBezTo>
                      <a:pt x="227957" y="14599"/>
                      <a:pt x="268173" y="32590"/>
                      <a:pt x="292515" y="41057"/>
                    </a:cubicBezTo>
                    <a:cubicBezTo>
                      <a:pt x="316857" y="49524"/>
                      <a:pt x="345432" y="35765"/>
                      <a:pt x="336965" y="60107"/>
                    </a:cubicBezTo>
                    <a:cubicBezTo>
                      <a:pt x="328498" y="84449"/>
                      <a:pt x="257590" y="141599"/>
                      <a:pt x="241715" y="187107"/>
                    </a:cubicBezTo>
                    <a:cubicBezTo>
                      <a:pt x="225840" y="232615"/>
                      <a:pt x="239598" y="304582"/>
                      <a:pt x="241715" y="333157"/>
                    </a:cubicBezTo>
                    <a:cubicBezTo>
                      <a:pt x="243832" y="361732"/>
                      <a:pt x="286165" y="364907"/>
                      <a:pt x="254415" y="358557"/>
                    </a:cubicBezTo>
                    <a:cubicBezTo>
                      <a:pt x="222665" y="352207"/>
                      <a:pt x="90373" y="336332"/>
                      <a:pt x="51215" y="295057"/>
                    </a:cubicBezTo>
                    <a:cubicBezTo>
                      <a:pt x="12057" y="253782"/>
                      <a:pt x="-2760" y="164882"/>
                      <a:pt x="415" y="117257"/>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Freeform 71"/>
              <p:cNvSpPr/>
              <p:nvPr/>
            </p:nvSpPr>
            <p:spPr>
              <a:xfrm>
                <a:off x="4825704" y="4811916"/>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Freeform 72"/>
              <p:cNvSpPr/>
              <p:nvPr/>
            </p:nvSpPr>
            <p:spPr>
              <a:xfrm>
                <a:off x="4927829" y="4861222"/>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7" name="Group 66"/>
            <p:cNvGrpSpPr/>
            <p:nvPr/>
          </p:nvGrpSpPr>
          <p:grpSpPr>
            <a:xfrm flipH="1">
              <a:off x="3583579" y="4738458"/>
              <a:ext cx="515647" cy="453234"/>
              <a:chOff x="4577935" y="4753193"/>
              <a:chExt cx="515647" cy="453234"/>
            </a:xfrm>
          </p:grpSpPr>
          <p:sp>
            <p:nvSpPr>
              <p:cNvPr id="68" name="Freeform 67"/>
              <p:cNvSpPr/>
              <p:nvPr/>
            </p:nvSpPr>
            <p:spPr>
              <a:xfrm>
                <a:off x="4577935" y="4753193"/>
                <a:ext cx="338484" cy="361305"/>
              </a:xfrm>
              <a:custGeom>
                <a:avLst/>
                <a:gdLst>
                  <a:gd name="connsiteX0" fmla="*/ 415 w 338484"/>
                  <a:gd name="connsiteY0" fmla="*/ 117257 h 361305"/>
                  <a:gd name="connsiteX1" fmla="*/ 70265 w 338484"/>
                  <a:gd name="connsiteY1" fmla="*/ 9307 h 361305"/>
                  <a:gd name="connsiteX2" fmla="*/ 190915 w 338484"/>
                  <a:gd name="connsiteY2" fmla="*/ 9307 h 361305"/>
                  <a:gd name="connsiteX3" fmla="*/ 292515 w 338484"/>
                  <a:gd name="connsiteY3" fmla="*/ 41057 h 361305"/>
                  <a:gd name="connsiteX4" fmla="*/ 336965 w 338484"/>
                  <a:gd name="connsiteY4" fmla="*/ 60107 h 361305"/>
                  <a:gd name="connsiteX5" fmla="*/ 241715 w 338484"/>
                  <a:gd name="connsiteY5" fmla="*/ 187107 h 361305"/>
                  <a:gd name="connsiteX6" fmla="*/ 241715 w 338484"/>
                  <a:gd name="connsiteY6" fmla="*/ 333157 h 361305"/>
                  <a:gd name="connsiteX7" fmla="*/ 254415 w 338484"/>
                  <a:gd name="connsiteY7" fmla="*/ 358557 h 361305"/>
                  <a:gd name="connsiteX8" fmla="*/ 51215 w 338484"/>
                  <a:gd name="connsiteY8" fmla="*/ 295057 h 361305"/>
                  <a:gd name="connsiteX9" fmla="*/ 415 w 338484"/>
                  <a:gd name="connsiteY9" fmla="*/ 117257 h 36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84" h="361305">
                    <a:moveTo>
                      <a:pt x="415" y="117257"/>
                    </a:moveTo>
                    <a:cubicBezTo>
                      <a:pt x="3590" y="69632"/>
                      <a:pt x="38515" y="27299"/>
                      <a:pt x="70265" y="9307"/>
                    </a:cubicBezTo>
                    <a:cubicBezTo>
                      <a:pt x="102015" y="-8685"/>
                      <a:pt x="153873" y="4015"/>
                      <a:pt x="190915" y="9307"/>
                    </a:cubicBezTo>
                    <a:cubicBezTo>
                      <a:pt x="227957" y="14599"/>
                      <a:pt x="268173" y="32590"/>
                      <a:pt x="292515" y="41057"/>
                    </a:cubicBezTo>
                    <a:cubicBezTo>
                      <a:pt x="316857" y="49524"/>
                      <a:pt x="345432" y="35765"/>
                      <a:pt x="336965" y="60107"/>
                    </a:cubicBezTo>
                    <a:cubicBezTo>
                      <a:pt x="328498" y="84449"/>
                      <a:pt x="257590" y="141599"/>
                      <a:pt x="241715" y="187107"/>
                    </a:cubicBezTo>
                    <a:cubicBezTo>
                      <a:pt x="225840" y="232615"/>
                      <a:pt x="239598" y="304582"/>
                      <a:pt x="241715" y="333157"/>
                    </a:cubicBezTo>
                    <a:cubicBezTo>
                      <a:pt x="243832" y="361732"/>
                      <a:pt x="286165" y="364907"/>
                      <a:pt x="254415" y="358557"/>
                    </a:cubicBezTo>
                    <a:cubicBezTo>
                      <a:pt x="222665" y="352207"/>
                      <a:pt x="90373" y="336332"/>
                      <a:pt x="51215" y="295057"/>
                    </a:cubicBezTo>
                    <a:cubicBezTo>
                      <a:pt x="12057" y="253782"/>
                      <a:pt x="-2760" y="164882"/>
                      <a:pt x="415" y="117257"/>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Freeform 68"/>
              <p:cNvSpPr/>
              <p:nvPr/>
            </p:nvSpPr>
            <p:spPr>
              <a:xfrm>
                <a:off x="4825704" y="4811916"/>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Freeform 69"/>
              <p:cNvSpPr/>
              <p:nvPr/>
            </p:nvSpPr>
            <p:spPr>
              <a:xfrm>
                <a:off x="4927829" y="4861222"/>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4" name="Group 73"/>
          <p:cNvGrpSpPr/>
          <p:nvPr/>
        </p:nvGrpSpPr>
        <p:grpSpPr>
          <a:xfrm rot="5400000" flipV="1">
            <a:off x="1980187" y="2598780"/>
            <a:ext cx="1484603" cy="467969"/>
            <a:chOff x="3583579" y="4738458"/>
            <a:chExt cx="1484603" cy="467969"/>
          </a:xfrm>
        </p:grpSpPr>
        <p:pic>
          <p:nvPicPr>
            <p:cNvPr id="75" name="Picture 74" descr="FG_repea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324" y="4738458"/>
              <a:ext cx="666576" cy="298846"/>
            </a:xfrm>
            <a:prstGeom prst="rect">
              <a:avLst/>
            </a:prstGeom>
          </p:spPr>
        </p:pic>
        <p:grpSp>
          <p:nvGrpSpPr>
            <p:cNvPr id="76" name="Group 75"/>
            <p:cNvGrpSpPr/>
            <p:nvPr/>
          </p:nvGrpSpPr>
          <p:grpSpPr>
            <a:xfrm>
              <a:off x="4552535" y="4753193"/>
              <a:ext cx="515647" cy="453234"/>
              <a:chOff x="4577935" y="4753193"/>
              <a:chExt cx="515647" cy="453234"/>
            </a:xfrm>
          </p:grpSpPr>
          <p:sp>
            <p:nvSpPr>
              <p:cNvPr id="81" name="Freeform 80"/>
              <p:cNvSpPr/>
              <p:nvPr/>
            </p:nvSpPr>
            <p:spPr>
              <a:xfrm>
                <a:off x="4577935" y="4753193"/>
                <a:ext cx="338484" cy="361305"/>
              </a:xfrm>
              <a:custGeom>
                <a:avLst/>
                <a:gdLst>
                  <a:gd name="connsiteX0" fmla="*/ 415 w 338484"/>
                  <a:gd name="connsiteY0" fmla="*/ 117257 h 361305"/>
                  <a:gd name="connsiteX1" fmla="*/ 70265 w 338484"/>
                  <a:gd name="connsiteY1" fmla="*/ 9307 h 361305"/>
                  <a:gd name="connsiteX2" fmla="*/ 190915 w 338484"/>
                  <a:gd name="connsiteY2" fmla="*/ 9307 h 361305"/>
                  <a:gd name="connsiteX3" fmla="*/ 292515 w 338484"/>
                  <a:gd name="connsiteY3" fmla="*/ 41057 h 361305"/>
                  <a:gd name="connsiteX4" fmla="*/ 336965 w 338484"/>
                  <a:gd name="connsiteY4" fmla="*/ 60107 h 361305"/>
                  <a:gd name="connsiteX5" fmla="*/ 241715 w 338484"/>
                  <a:gd name="connsiteY5" fmla="*/ 187107 h 361305"/>
                  <a:gd name="connsiteX6" fmla="*/ 241715 w 338484"/>
                  <a:gd name="connsiteY6" fmla="*/ 333157 h 361305"/>
                  <a:gd name="connsiteX7" fmla="*/ 254415 w 338484"/>
                  <a:gd name="connsiteY7" fmla="*/ 358557 h 361305"/>
                  <a:gd name="connsiteX8" fmla="*/ 51215 w 338484"/>
                  <a:gd name="connsiteY8" fmla="*/ 295057 h 361305"/>
                  <a:gd name="connsiteX9" fmla="*/ 415 w 338484"/>
                  <a:gd name="connsiteY9" fmla="*/ 117257 h 36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84" h="361305">
                    <a:moveTo>
                      <a:pt x="415" y="117257"/>
                    </a:moveTo>
                    <a:cubicBezTo>
                      <a:pt x="3590" y="69632"/>
                      <a:pt x="38515" y="27299"/>
                      <a:pt x="70265" y="9307"/>
                    </a:cubicBezTo>
                    <a:cubicBezTo>
                      <a:pt x="102015" y="-8685"/>
                      <a:pt x="153873" y="4015"/>
                      <a:pt x="190915" y="9307"/>
                    </a:cubicBezTo>
                    <a:cubicBezTo>
                      <a:pt x="227957" y="14599"/>
                      <a:pt x="268173" y="32590"/>
                      <a:pt x="292515" y="41057"/>
                    </a:cubicBezTo>
                    <a:cubicBezTo>
                      <a:pt x="316857" y="49524"/>
                      <a:pt x="345432" y="35765"/>
                      <a:pt x="336965" y="60107"/>
                    </a:cubicBezTo>
                    <a:cubicBezTo>
                      <a:pt x="328498" y="84449"/>
                      <a:pt x="257590" y="141599"/>
                      <a:pt x="241715" y="187107"/>
                    </a:cubicBezTo>
                    <a:cubicBezTo>
                      <a:pt x="225840" y="232615"/>
                      <a:pt x="239598" y="304582"/>
                      <a:pt x="241715" y="333157"/>
                    </a:cubicBezTo>
                    <a:cubicBezTo>
                      <a:pt x="243832" y="361732"/>
                      <a:pt x="286165" y="364907"/>
                      <a:pt x="254415" y="358557"/>
                    </a:cubicBezTo>
                    <a:cubicBezTo>
                      <a:pt x="222665" y="352207"/>
                      <a:pt x="90373" y="336332"/>
                      <a:pt x="51215" y="295057"/>
                    </a:cubicBezTo>
                    <a:cubicBezTo>
                      <a:pt x="12057" y="253782"/>
                      <a:pt x="-2760" y="164882"/>
                      <a:pt x="415" y="117257"/>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Freeform 81"/>
              <p:cNvSpPr/>
              <p:nvPr/>
            </p:nvSpPr>
            <p:spPr>
              <a:xfrm>
                <a:off x="4825704" y="4811916"/>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Freeform 82"/>
              <p:cNvSpPr/>
              <p:nvPr/>
            </p:nvSpPr>
            <p:spPr>
              <a:xfrm>
                <a:off x="4927829" y="4861222"/>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7" name="Group 76"/>
            <p:cNvGrpSpPr/>
            <p:nvPr/>
          </p:nvGrpSpPr>
          <p:grpSpPr>
            <a:xfrm flipH="1">
              <a:off x="3583579" y="4738458"/>
              <a:ext cx="515647" cy="453234"/>
              <a:chOff x="4577935" y="4753193"/>
              <a:chExt cx="515647" cy="453234"/>
            </a:xfrm>
          </p:grpSpPr>
          <p:sp>
            <p:nvSpPr>
              <p:cNvPr id="78" name="Freeform 77"/>
              <p:cNvSpPr/>
              <p:nvPr/>
            </p:nvSpPr>
            <p:spPr>
              <a:xfrm>
                <a:off x="4577935" y="4753193"/>
                <a:ext cx="338484" cy="361305"/>
              </a:xfrm>
              <a:custGeom>
                <a:avLst/>
                <a:gdLst>
                  <a:gd name="connsiteX0" fmla="*/ 415 w 338484"/>
                  <a:gd name="connsiteY0" fmla="*/ 117257 h 361305"/>
                  <a:gd name="connsiteX1" fmla="*/ 70265 w 338484"/>
                  <a:gd name="connsiteY1" fmla="*/ 9307 h 361305"/>
                  <a:gd name="connsiteX2" fmla="*/ 190915 w 338484"/>
                  <a:gd name="connsiteY2" fmla="*/ 9307 h 361305"/>
                  <a:gd name="connsiteX3" fmla="*/ 292515 w 338484"/>
                  <a:gd name="connsiteY3" fmla="*/ 41057 h 361305"/>
                  <a:gd name="connsiteX4" fmla="*/ 336965 w 338484"/>
                  <a:gd name="connsiteY4" fmla="*/ 60107 h 361305"/>
                  <a:gd name="connsiteX5" fmla="*/ 241715 w 338484"/>
                  <a:gd name="connsiteY5" fmla="*/ 187107 h 361305"/>
                  <a:gd name="connsiteX6" fmla="*/ 241715 w 338484"/>
                  <a:gd name="connsiteY6" fmla="*/ 333157 h 361305"/>
                  <a:gd name="connsiteX7" fmla="*/ 254415 w 338484"/>
                  <a:gd name="connsiteY7" fmla="*/ 358557 h 361305"/>
                  <a:gd name="connsiteX8" fmla="*/ 51215 w 338484"/>
                  <a:gd name="connsiteY8" fmla="*/ 295057 h 361305"/>
                  <a:gd name="connsiteX9" fmla="*/ 415 w 338484"/>
                  <a:gd name="connsiteY9" fmla="*/ 117257 h 36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84" h="361305">
                    <a:moveTo>
                      <a:pt x="415" y="117257"/>
                    </a:moveTo>
                    <a:cubicBezTo>
                      <a:pt x="3590" y="69632"/>
                      <a:pt x="38515" y="27299"/>
                      <a:pt x="70265" y="9307"/>
                    </a:cubicBezTo>
                    <a:cubicBezTo>
                      <a:pt x="102015" y="-8685"/>
                      <a:pt x="153873" y="4015"/>
                      <a:pt x="190915" y="9307"/>
                    </a:cubicBezTo>
                    <a:cubicBezTo>
                      <a:pt x="227957" y="14599"/>
                      <a:pt x="268173" y="32590"/>
                      <a:pt x="292515" y="41057"/>
                    </a:cubicBezTo>
                    <a:cubicBezTo>
                      <a:pt x="316857" y="49524"/>
                      <a:pt x="345432" y="35765"/>
                      <a:pt x="336965" y="60107"/>
                    </a:cubicBezTo>
                    <a:cubicBezTo>
                      <a:pt x="328498" y="84449"/>
                      <a:pt x="257590" y="141599"/>
                      <a:pt x="241715" y="187107"/>
                    </a:cubicBezTo>
                    <a:cubicBezTo>
                      <a:pt x="225840" y="232615"/>
                      <a:pt x="239598" y="304582"/>
                      <a:pt x="241715" y="333157"/>
                    </a:cubicBezTo>
                    <a:cubicBezTo>
                      <a:pt x="243832" y="361732"/>
                      <a:pt x="286165" y="364907"/>
                      <a:pt x="254415" y="358557"/>
                    </a:cubicBezTo>
                    <a:cubicBezTo>
                      <a:pt x="222665" y="352207"/>
                      <a:pt x="90373" y="336332"/>
                      <a:pt x="51215" y="295057"/>
                    </a:cubicBezTo>
                    <a:cubicBezTo>
                      <a:pt x="12057" y="253782"/>
                      <a:pt x="-2760" y="164882"/>
                      <a:pt x="415" y="117257"/>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Freeform 78"/>
              <p:cNvSpPr/>
              <p:nvPr/>
            </p:nvSpPr>
            <p:spPr>
              <a:xfrm>
                <a:off x="4825704" y="4811916"/>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Freeform 79"/>
              <p:cNvSpPr/>
              <p:nvPr/>
            </p:nvSpPr>
            <p:spPr>
              <a:xfrm>
                <a:off x="4927829" y="4861222"/>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66" name="Straight Arrow Connector 65"/>
          <p:cNvCxnSpPr>
            <a:endCxn id="2" idx="9"/>
          </p:cNvCxnSpPr>
          <p:nvPr/>
        </p:nvCxnSpPr>
        <p:spPr>
          <a:xfrm>
            <a:off x="1811867" y="1972782"/>
            <a:ext cx="741501" cy="8345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3166533" y="4762501"/>
            <a:ext cx="1220920" cy="61941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4014951" y="1983958"/>
            <a:ext cx="1045783" cy="617795"/>
            <a:chOff x="4014951" y="1983958"/>
            <a:chExt cx="1045783" cy="617795"/>
          </a:xfrm>
        </p:grpSpPr>
        <p:sp>
          <p:nvSpPr>
            <p:cNvPr id="54" name="TextBox 53"/>
            <p:cNvSpPr txBox="1"/>
            <p:nvPr/>
          </p:nvSpPr>
          <p:spPr>
            <a:xfrm>
              <a:off x="4014951" y="2039879"/>
              <a:ext cx="629650" cy="461665"/>
            </a:xfrm>
            <a:prstGeom prst="rect">
              <a:avLst/>
            </a:prstGeom>
            <a:noFill/>
          </p:spPr>
          <p:txBody>
            <a:bodyPr wrap="none" rtlCol="0">
              <a:spAutoFit/>
            </a:bodyPr>
            <a:lstStyle/>
            <a:p>
              <a:r>
                <a:rPr lang="en-US" sz="2400" dirty="0" smtClean="0"/>
                <a:t>AID</a:t>
              </a:r>
              <a:endParaRPr lang="en-US" sz="2400" dirty="0"/>
            </a:p>
          </p:txBody>
        </p:sp>
        <p:grpSp>
          <p:nvGrpSpPr>
            <p:cNvPr id="95" name="Group 94"/>
            <p:cNvGrpSpPr/>
            <p:nvPr/>
          </p:nvGrpSpPr>
          <p:grpSpPr>
            <a:xfrm>
              <a:off x="4451526" y="1983958"/>
              <a:ext cx="609208" cy="617795"/>
              <a:chOff x="470571" y="4054332"/>
              <a:chExt cx="609208" cy="617795"/>
            </a:xfrm>
          </p:grpSpPr>
          <p:sp>
            <p:nvSpPr>
              <p:cNvPr id="12" name="TextBox 11"/>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84" name="TextBox 83"/>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85" name="TextBox 84"/>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86" name="TextBox 85"/>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91" name="TextBox 90"/>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92" name="TextBox 91"/>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93" name="TextBox 92"/>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94" name="TextBox 93"/>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grpSp>
        <p:nvGrpSpPr>
          <p:cNvPr id="96" name="Group 95"/>
          <p:cNvGrpSpPr/>
          <p:nvPr/>
        </p:nvGrpSpPr>
        <p:grpSpPr>
          <a:xfrm>
            <a:off x="5185553" y="5318041"/>
            <a:ext cx="609208" cy="617795"/>
            <a:chOff x="470571" y="4054332"/>
            <a:chExt cx="609208" cy="617795"/>
          </a:xfrm>
        </p:grpSpPr>
        <p:sp>
          <p:nvSpPr>
            <p:cNvPr id="97" name="TextBox 96"/>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98" name="TextBox 97"/>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99" name="TextBox 98"/>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00" name="TextBox 99"/>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01" name="TextBox 100"/>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02" name="TextBox 101"/>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03" name="TextBox 102"/>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04" name="TextBox 103"/>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nvGrpSpPr>
          <p:cNvPr id="7" name="Group 6"/>
          <p:cNvGrpSpPr/>
          <p:nvPr/>
        </p:nvGrpSpPr>
        <p:grpSpPr>
          <a:xfrm>
            <a:off x="2642939" y="2615579"/>
            <a:ext cx="2462328" cy="2144103"/>
            <a:chOff x="2642939" y="2615579"/>
            <a:chExt cx="2462328" cy="2144103"/>
          </a:xfrm>
        </p:grpSpPr>
        <p:grpSp>
          <p:nvGrpSpPr>
            <p:cNvPr id="107" name="Group 106"/>
            <p:cNvGrpSpPr/>
            <p:nvPr/>
          </p:nvGrpSpPr>
          <p:grpSpPr>
            <a:xfrm>
              <a:off x="4496059" y="4141887"/>
              <a:ext cx="609208" cy="617795"/>
              <a:chOff x="470571" y="4054332"/>
              <a:chExt cx="609208" cy="617795"/>
            </a:xfrm>
          </p:grpSpPr>
          <p:sp>
            <p:nvSpPr>
              <p:cNvPr id="108" name="TextBox 107"/>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109" name="TextBox 108"/>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10" name="TextBox 109"/>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11" name="TextBox 110"/>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12" name="TextBox 111"/>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13" name="TextBox 112"/>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14" name="TextBox 113"/>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15" name="TextBox 114"/>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nvGrpSpPr>
            <p:cNvPr id="116" name="Group 115"/>
            <p:cNvGrpSpPr/>
            <p:nvPr/>
          </p:nvGrpSpPr>
          <p:grpSpPr>
            <a:xfrm>
              <a:off x="2642939" y="2615579"/>
              <a:ext cx="609208" cy="617795"/>
              <a:chOff x="470571" y="4054332"/>
              <a:chExt cx="609208" cy="617795"/>
            </a:xfrm>
          </p:grpSpPr>
          <p:sp>
            <p:nvSpPr>
              <p:cNvPr id="117" name="TextBox 116"/>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118" name="TextBox 117"/>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19" name="TextBox 118"/>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20" name="TextBox 119"/>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21" name="TextBox 120"/>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22" name="TextBox 121"/>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23" name="TextBox 122"/>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24" name="TextBox 123"/>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sp>
        <p:nvSpPr>
          <p:cNvPr id="23" name="TextBox 22"/>
          <p:cNvSpPr txBox="1"/>
          <p:nvPr/>
        </p:nvSpPr>
        <p:spPr>
          <a:xfrm>
            <a:off x="6531548" y="5865168"/>
            <a:ext cx="1890261" cy="830997"/>
          </a:xfrm>
          <a:prstGeom prst="rect">
            <a:avLst/>
          </a:prstGeom>
          <a:noFill/>
        </p:spPr>
        <p:txBody>
          <a:bodyPr wrap="none" rtlCol="0">
            <a:spAutoFit/>
          </a:bodyPr>
          <a:lstStyle/>
          <a:p>
            <a:r>
              <a:rPr lang="en-US" sz="2400" dirty="0" smtClean="0"/>
              <a:t>Inflammatory</a:t>
            </a:r>
          </a:p>
          <a:p>
            <a:r>
              <a:rPr lang="en-US" sz="2400" dirty="0" smtClean="0"/>
              <a:t>Agent</a:t>
            </a:r>
            <a:endParaRPr lang="en-US" sz="2400" dirty="0"/>
          </a:p>
        </p:txBody>
      </p:sp>
      <p:cxnSp>
        <p:nvCxnSpPr>
          <p:cNvPr id="29" name="Straight Arrow Connector 28"/>
          <p:cNvCxnSpPr/>
          <p:nvPr/>
        </p:nvCxnSpPr>
        <p:spPr>
          <a:xfrm flipH="1" flipV="1">
            <a:off x="4909403" y="5830506"/>
            <a:ext cx="1579888" cy="3768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927544" y="1514101"/>
            <a:ext cx="1768333" cy="769441"/>
          </a:xfrm>
          <a:prstGeom prst="rect">
            <a:avLst/>
          </a:prstGeom>
          <a:solidFill>
            <a:schemeClr val="bg1"/>
          </a:solidFill>
        </p:spPr>
        <p:txBody>
          <a:bodyPr wrap="none" rtlCol="0">
            <a:spAutoFit/>
          </a:bodyPr>
          <a:lstStyle/>
          <a:p>
            <a:r>
              <a:rPr lang="en-US" sz="4400" dirty="0" smtClean="0">
                <a:solidFill>
                  <a:srgbClr val="FF0000"/>
                </a:solidFill>
              </a:rPr>
              <a:t>Cancer</a:t>
            </a:r>
            <a:endParaRPr lang="en-US" sz="4400" dirty="0">
              <a:solidFill>
                <a:srgbClr val="FF0000"/>
              </a:solidFill>
            </a:endParaRPr>
          </a:p>
        </p:txBody>
      </p:sp>
      <p:grpSp>
        <p:nvGrpSpPr>
          <p:cNvPr id="106" name="Group 105"/>
          <p:cNvGrpSpPr/>
          <p:nvPr/>
        </p:nvGrpSpPr>
        <p:grpSpPr>
          <a:xfrm>
            <a:off x="1952755" y="2723932"/>
            <a:ext cx="609208" cy="617795"/>
            <a:chOff x="470571" y="4054332"/>
            <a:chExt cx="609208" cy="617795"/>
          </a:xfrm>
        </p:grpSpPr>
        <p:sp>
          <p:nvSpPr>
            <p:cNvPr id="125" name="TextBox 124"/>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126" name="TextBox 125"/>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27" name="TextBox 126"/>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28" name="TextBox 127"/>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29" name="TextBox 128"/>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30" name="TextBox 129"/>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31" name="TextBox 130"/>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32" name="TextBox 131"/>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nvGrpSpPr>
          <p:cNvPr id="31" name="Group 30"/>
          <p:cNvGrpSpPr/>
          <p:nvPr/>
        </p:nvGrpSpPr>
        <p:grpSpPr>
          <a:xfrm>
            <a:off x="3744436" y="3039031"/>
            <a:ext cx="1352766" cy="617795"/>
            <a:chOff x="3744436" y="3039031"/>
            <a:chExt cx="1352766" cy="617795"/>
          </a:xfrm>
        </p:grpSpPr>
        <p:sp>
          <p:nvSpPr>
            <p:cNvPr id="55" name="TextBox 54"/>
            <p:cNvSpPr txBox="1"/>
            <p:nvPr/>
          </p:nvSpPr>
          <p:spPr>
            <a:xfrm>
              <a:off x="3744436" y="3080562"/>
              <a:ext cx="926305" cy="461665"/>
            </a:xfrm>
            <a:prstGeom prst="rect">
              <a:avLst/>
            </a:prstGeom>
            <a:noFill/>
          </p:spPr>
          <p:txBody>
            <a:bodyPr wrap="none" rtlCol="0">
              <a:spAutoFit/>
            </a:bodyPr>
            <a:lstStyle/>
            <a:p>
              <a:r>
                <a:rPr lang="en-US" sz="2400" dirty="0" smtClean="0"/>
                <a:t>NF-</a:t>
              </a:r>
              <a:r>
                <a:rPr lang="en-US" sz="2400" dirty="0" err="1" smtClean="0"/>
                <a:t>κB</a:t>
              </a:r>
              <a:endParaRPr lang="en-US" sz="2400" dirty="0"/>
            </a:p>
          </p:txBody>
        </p:sp>
        <p:grpSp>
          <p:nvGrpSpPr>
            <p:cNvPr id="133" name="Group 132"/>
            <p:cNvGrpSpPr/>
            <p:nvPr/>
          </p:nvGrpSpPr>
          <p:grpSpPr>
            <a:xfrm>
              <a:off x="4487994" y="3039031"/>
              <a:ext cx="609208" cy="617795"/>
              <a:chOff x="470571" y="4054332"/>
              <a:chExt cx="609208" cy="617795"/>
            </a:xfrm>
          </p:grpSpPr>
          <p:sp>
            <p:nvSpPr>
              <p:cNvPr id="134" name="TextBox 133"/>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135" name="TextBox 134"/>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36" name="TextBox 135"/>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37" name="TextBox 136"/>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38" name="TextBox 137"/>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39" name="TextBox 138"/>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40" name="TextBox 139"/>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41" name="TextBox 140"/>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spTree>
    <p:extLst>
      <p:ext uri="{BB962C8B-B14F-4D97-AF65-F5344CB8AC3E}">
        <p14:creationId xmlns:p14="http://schemas.microsoft.com/office/powerpoint/2010/main" val="34558813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wipe(down)">
                                      <p:cBhvr>
                                        <p:cTn id="54" dur="500"/>
                                        <p:tgtEl>
                                          <p:spTgt spid="56"/>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wipe(down)">
                                      <p:cBhvr>
                                        <p:cTn id="63" dur="500"/>
                                        <p:tgtEl>
                                          <p:spTgt spid="63"/>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61" grpId="0"/>
      <p:bldP spid="23" grpId="0"/>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2552616" y="924901"/>
            <a:ext cx="4140442" cy="3738639"/>
          </a:xfrm>
          <a:custGeom>
            <a:avLst/>
            <a:gdLst>
              <a:gd name="connsiteX0" fmla="*/ 682542 w 4140442"/>
              <a:gd name="connsiteY0" fmla="*/ 639204 h 3738639"/>
              <a:gd name="connsiteX1" fmla="*/ 1992647 w 4140442"/>
              <a:gd name="connsiteY1" fmla="*/ 10888 h 3738639"/>
              <a:gd name="connsiteX2" fmla="*/ 3289384 w 4140442"/>
              <a:gd name="connsiteY2" fmla="*/ 304994 h 3738639"/>
              <a:gd name="connsiteX3" fmla="*/ 3917700 w 4140442"/>
              <a:gd name="connsiteY3" fmla="*/ 1107099 h 3738639"/>
              <a:gd name="connsiteX4" fmla="*/ 4131595 w 4140442"/>
              <a:gd name="connsiteY4" fmla="*/ 2203310 h 3738639"/>
              <a:gd name="connsiteX5" fmla="*/ 3663700 w 4140442"/>
              <a:gd name="connsiteY5" fmla="*/ 3112362 h 3738639"/>
              <a:gd name="connsiteX6" fmla="*/ 2794752 w 4140442"/>
              <a:gd name="connsiteY6" fmla="*/ 3633731 h 3738639"/>
              <a:gd name="connsiteX7" fmla="*/ 1618331 w 4140442"/>
              <a:gd name="connsiteY7" fmla="*/ 3687204 h 3738639"/>
              <a:gd name="connsiteX8" fmla="*/ 535489 w 4140442"/>
              <a:gd name="connsiteY8" fmla="*/ 3045520 h 3738639"/>
              <a:gd name="connsiteX9" fmla="*/ 752 w 4140442"/>
              <a:gd name="connsiteY9" fmla="*/ 1882467 h 3738639"/>
              <a:gd name="connsiteX10" fmla="*/ 441910 w 4140442"/>
              <a:gd name="connsiteY10" fmla="*/ 826362 h 3738639"/>
              <a:gd name="connsiteX11" fmla="*/ 1364331 w 4140442"/>
              <a:gd name="connsiteY11" fmla="*/ 238152 h 373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40442" h="3738639">
                <a:moveTo>
                  <a:pt x="682542" y="639204"/>
                </a:moveTo>
                <a:cubicBezTo>
                  <a:pt x="1120357" y="352897"/>
                  <a:pt x="1558173" y="66590"/>
                  <a:pt x="1992647" y="10888"/>
                </a:cubicBezTo>
                <a:cubicBezTo>
                  <a:pt x="2427121" y="-44814"/>
                  <a:pt x="2968542" y="122292"/>
                  <a:pt x="3289384" y="304994"/>
                </a:cubicBezTo>
                <a:cubicBezTo>
                  <a:pt x="3610226" y="487696"/>
                  <a:pt x="3777331" y="790713"/>
                  <a:pt x="3917700" y="1107099"/>
                </a:cubicBezTo>
                <a:cubicBezTo>
                  <a:pt x="4058069" y="1423485"/>
                  <a:pt x="4173928" y="1869100"/>
                  <a:pt x="4131595" y="2203310"/>
                </a:cubicBezTo>
                <a:cubicBezTo>
                  <a:pt x="4089262" y="2537521"/>
                  <a:pt x="3886507" y="2873959"/>
                  <a:pt x="3663700" y="3112362"/>
                </a:cubicBezTo>
                <a:cubicBezTo>
                  <a:pt x="3440893" y="3350765"/>
                  <a:pt x="3135647" y="3537924"/>
                  <a:pt x="2794752" y="3633731"/>
                </a:cubicBezTo>
                <a:cubicBezTo>
                  <a:pt x="2453857" y="3729538"/>
                  <a:pt x="1994875" y="3785239"/>
                  <a:pt x="1618331" y="3687204"/>
                </a:cubicBezTo>
                <a:cubicBezTo>
                  <a:pt x="1241787" y="3589169"/>
                  <a:pt x="805085" y="3346309"/>
                  <a:pt x="535489" y="3045520"/>
                </a:cubicBezTo>
                <a:cubicBezTo>
                  <a:pt x="265893" y="2744731"/>
                  <a:pt x="16348" y="2252327"/>
                  <a:pt x="752" y="1882467"/>
                </a:cubicBezTo>
                <a:cubicBezTo>
                  <a:pt x="-14844" y="1512607"/>
                  <a:pt x="214647" y="1100415"/>
                  <a:pt x="441910" y="826362"/>
                </a:cubicBezTo>
                <a:cubicBezTo>
                  <a:pt x="669173" y="552309"/>
                  <a:pt x="1364331" y="238152"/>
                  <a:pt x="1364331" y="238152"/>
                </a:cubicBezTo>
              </a:path>
            </a:pathLst>
          </a:custGeom>
          <a:solidFill>
            <a:srgbClr val="E6E08A"/>
          </a:solidFill>
          <a:ln w="571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9" name="Group 38"/>
          <p:cNvGrpSpPr/>
          <p:nvPr/>
        </p:nvGrpSpPr>
        <p:grpSpPr>
          <a:xfrm rot="5400000">
            <a:off x="4185869" y="2289392"/>
            <a:ext cx="2882898" cy="646981"/>
            <a:chOff x="508000" y="3149651"/>
            <a:chExt cx="7887368" cy="1664598"/>
          </a:xfrm>
        </p:grpSpPr>
        <p:sp>
          <p:nvSpPr>
            <p:cNvPr id="3" name="Freeform 2"/>
            <p:cNvSpPr/>
            <p:nvPr/>
          </p:nvSpPr>
          <p:spPr>
            <a:xfrm>
              <a:off x="1069474" y="3149651"/>
              <a:ext cx="3983789" cy="1579308"/>
            </a:xfrm>
            <a:custGeom>
              <a:avLst/>
              <a:gdLst>
                <a:gd name="connsiteX0" fmla="*/ 0 w 3983789"/>
                <a:gd name="connsiteY0" fmla="*/ 1195086 h 1579308"/>
                <a:gd name="connsiteX1" fmla="*/ 534737 w 3983789"/>
                <a:gd name="connsiteY1" fmla="*/ 513296 h 1579308"/>
                <a:gd name="connsiteX2" fmla="*/ 521368 w 3983789"/>
                <a:gd name="connsiteY2" fmla="*/ 526665 h 1579308"/>
                <a:gd name="connsiteX3" fmla="*/ 855579 w 3983789"/>
                <a:gd name="connsiteY3" fmla="*/ 392981 h 1579308"/>
                <a:gd name="connsiteX4" fmla="*/ 1350210 w 3983789"/>
                <a:gd name="connsiteY4" fmla="*/ 673717 h 1579308"/>
                <a:gd name="connsiteX5" fmla="*/ 1657684 w 3983789"/>
                <a:gd name="connsiteY5" fmla="*/ 1061402 h 1579308"/>
                <a:gd name="connsiteX6" fmla="*/ 2032000 w 3983789"/>
                <a:gd name="connsiteY6" fmla="*/ 1435717 h 1579308"/>
                <a:gd name="connsiteX7" fmla="*/ 2326105 w 3983789"/>
                <a:gd name="connsiteY7" fmla="*/ 1569402 h 1579308"/>
                <a:gd name="connsiteX8" fmla="*/ 2807368 w 3983789"/>
                <a:gd name="connsiteY8" fmla="*/ 1195086 h 1579308"/>
                <a:gd name="connsiteX9" fmla="*/ 3061368 w 3983789"/>
                <a:gd name="connsiteY9" fmla="*/ 687086 h 1579308"/>
                <a:gd name="connsiteX10" fmla="*/ 3235158 w 3983789"/>
                <a:gd name="connsiteY10" fmla="*/ 339507 h 1579308"/>
                <a:gd name="connsiteX11" fmla="*/ 3676315 w 3983789"/>
                <a:gd name="connsiteY11" fmla="*/ 5296 h 1579308"/>
                <a:gd name="connsiteX12" fmla="*/ 3983789 w 3983789"/>
                <a:gd name="connsiteY12" fmla="*/ 125612 h 157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83789" h="1579308">
                  <a:moveTo>
                    <a:pt x="0" y="1195086"/>
                  </a:moveTo>
                  <a:lnTo>
                    <a:pt x="534737" y="513296"/>
                  </a:lnTo>
                  <a:cubicBezTo>
                    <a:pt x="621632" y="401893"/>
                    <a:pt x="467894" y="546717"/>
                    <a:pt x="521368" y="526665"/>
                  </a:cubicBezTo>
                  <a:cubicBezTo>
                    <a:pt x="574842" y="506613"/>
                    <a:pt x="717439" y="368472"/>
                    <a:pt x="855579" y="392981"/>
                  </a:cubicBezTo>
                  <a:cubicBezTo>
                    <a:pt x="993719" y="417490"/>
                    <a:pt x="1216526" y="562314"/>
                    <a:pt x="1350210" y="673717"/>
                  </a:cubicBezTo>
                  <a:cubicBezTo>
                    <a:pt x="1483894" y="785120"/>
                    <a:pt x="1544052" y="934402"/>
                    <a:pt x="1657684" y="1061402"/>
                  </a:cubicBezTo>
                  <a:cubicBezTo>
                    <a:pt x="1771316" y="1188402"/>
                    <a:pt x="1920597" y="1351050"/>
                    <a:pt x="2032000" y="1435717"/>
                  </a:cubicBezTo>
                  <a:cubicBezTo>
                    <a:pt x="2143404" y="1520384"/>
                    <a:pt x="2196877" y="1609507"/>
                    <a:pt x="2326105" y="1569402"/>
                  </a:cubicBezTo>
                  <a:cubicBezTo>
                    <a:pt x="2455333" y="1529297"/>
                    <a:pt x="2684824" y="1342139"/>
                    <a:pt x="2807368" y="1195086"/>
                  </a:cubicBezTo>
                  <a:cubicBezTo>
                    <a:pt x="2929912" y="1048033"/>
                    <a:pt x="3061368" y="687086"/>
                    <a:pt x="3061368" y="687086"/>
                  </a:cubicBezTo>
                  <a:cubicBezTo>
                    <a:pt x="3132666" y="544490"/>
                    <a:pt x="3132667" y="453139"/>
                    <a:pt x="3235158" y="339507"/>
                  </a:cubicBezTo>
                  <a:cubicBezTo>
                    <a:pt x="3337649" y="225875"/>
                    <a:pt x="3551543" y="40945"/>
                    <a:pt x="3676315" y="5296"/>
                  </a:cubicBezTo>
                  <a:cubicBezTo>
                    <a:pt x="3801087" y="-30353"/>
                    <a:pt x="3983789" y="125612"/>
                    <a:pt x="3983789" y="125612"/>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508000" y="3164107"/>
              <a:ext cx="4331368" cy="1650142"/>
            </a:xfrm>
            <a:custGeom>
              <a:avLst/>
              <a:gdLst>
                <a:gd name="connsiteX0" fmla="*/ 0 w 4331368"/>
                <a:gd name="connsiteY0" fmla="*/ 1073682 h 1650142"/>
                <a:gd name="connsiteX1" fmla="*/ 494632 w 4331368"/>
                <a:gd name="connsiteY1" fmla="*/ 552314 h 1650142"/>
                <a:gd name="connsiteX2" fmla="*/ 1069474 w 4331368"/>
                <a:gd name="connsiteY2" fmla="*/ 685998 h 1650142"/>
                <a:gd name="connsiteX3" fmla="*/ 1470526 w 4331368"/>
                <a:gd name="connsiteY3" fmla="*/ 1073682 h 1650142"/>
                <a:gd name="connsiteX4" fmla="*/ 1858211 w 4331368"/>
                <a:gd name="connsiteY4" fmla="*/ 1421261 h 1650142"/>
                <a:gd name="connsiteX5" fmla="*/ 2152316 w 4331368"/>
                <a:gd name="connsiteY5" fmla="*/ 1648525 h 1650142"/>
                <a:gd name="connsiteX6" fmla="*/ 2499895 w 4331368"/>
                <a:gd name="connsiteY6" fmla="*/ 1501472 h 1650142"/>
                <a:gd name="connsiteX7" fmla="*/ 2780632 w 4331368"/>
                <a:gd name="connsiteY7" fmla="*/ 1113788 h 1650142"/>
                <a:gd name="connsiteX8" fmla="*/ 2941053 w 4331368"/>
                <a:gd name="connsiteY8" fmla="*/ 525577 h 1650142"/>
                <a:gd name="connsiteX9" fmla="*/ 3181684 w 4331368"/>
                <a:gd name="connsiteY9" fmla="*/ 124525 h 1650142"/>
                <a:gd name="connsiteX10" fmla="*/ 3582737 w 4331368"/>
                <a:gd name="connsiteY10" fmla="*/ 4209 h 1650142"/>
                <a:gd name="connsiteX11" fmla="*/ 4023895 w 4331368"/>
                <a:gd name="connsiteY11" fmla="*/ 244840 h 1650142"/>
                <a:gd name="connsiteX12" fmla="*/ 4331368 w 4331368"/>
                <a:gd name="connsiteY12" fmla="*/ 592419 h 165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1368" h="1650142">
                  <a:moveTo>
                    <a:pt x="0" y="1073682"/>
                  </a:moveTo>
                  <a:cubicBezTo>
                    <a:pt x="158193" y="845305"/>
                    <a:pt x="316386" y="616928"/>
                    <a:pt x="494632" y="552314"/>
                  </a:cubicBezTo>
                  <a:cubicBezTo>
                    <a:pt x="672878" y="487700"/>
                    <a:pt x="906825" y="599103"/>
                    <a:pt x="1069474" y="685998"/>
                  </a:cubicBezTo>
                  <a:cubicBezTo>
                    <a:pt x="1232123" y="772893"/>
                    <a:pt x="1339070" y="951138"/>
                    <a:pt x="1470526" y="1073682"/>
                  </a:cubicBezTo>
                  <a:cubicBezTo>
                    <a:pt x="1601982" y="1196226"/>
                    <a:pt x="1744579" y="1325454"/>
                    <a:pt x="1858211" y="1421261"/>
                  </a:cubicBezTo>
                  <a:cubicBezTo>
                    <a:pt x="1971843" y="1517068"/>
                    <a:pt x="2045369" y="1635157"/>
                    <a:pt x="2152316" y="1648525"/>
                  </a:cubicBezTo>
                  <a:cubicBezTo>
                    <a:pt x="2259263" y="1661893"/>
                    <a:pt x="2395176" y="1590595"/>
                    <a:pt x="2499895" y="1501472"/>
                  </a:cubicBezTo>
                  <a:cubicBezTo>
                    <a:pt x="2604614" y="1412349"/>
                    <a:pt x="2707106" y="1276437"/>
                    <a:pt x="2780632" y="1113788"/>
                  </a:cubicBezTo>
                  <a:cubicBezTo>
                    <a:pt x="2854158" y="951139"/>
                    <a:pt x="2874211" y="690454"/>
                    <a:pt x="2941053" y="525577"/>
                  </a:cubicBezTo>
                  <a:cubicBezTo>
                    <a:pt x="3007895" y="360700"/>
                    <a:pt x="3074737" y="211420"/>
                    <a:pt x="3181684" y="124525"/>
                  </a:cubicBezTo>
                  <a:cubicBezTo>
                    <a:pt x="3288631" y="37630"/>
                    <a:pt x="3442369" y="-15844"/>
                    <a:pt x="3582737" y="4209"/>
                  </a:cubicBezTo>
                  <a:cubicBezTo>
                    <a:pt x="3723106" y="24261"/>
                    <a:pt x="3899123" y="146805"/>
                    <a:pt x="4023895" y="244840"/>
                  </a:cubicBezTo>
                  <a:cubicBezTo>
                    <a:pt x="4148667" y="342875"/>
                    <a:pt x="4331368" y="592419"/>
                    <a:pt x="4331368" y="592419"/>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959684" y="3467649"/>
              <a:ext cx="2860842" cy="1256752"/>
            </a:xfrm>
            <a:custGeom>
              <a:avLst/>
              <a:gdLst>
                <a:gd name="connsiteX0" fmla="*/ 0 w 2860842"/>
                <a:gd name="connsiteY0" fmla="*/ 703298 h 1256752"/>
                <a:gd name="connsiteX1" fmla="*/ 521369 w 2860842"/>
                <a:gd name="connsiteY1" fmla="*/ 1211298 h 1256752"/>
                <a:gd name="connsiteX2" fmla="*/ 909053 w 2860842"/>
                <a:gd name="connsiteY2" fmla="*/ 1144456 h 1256752"/>
                <a:gd name="connsiteX3" fmla="*/ 1336842 w 2860842"/>
                <a:gd name="connsiteY3" fmla="*/ 435930 h 1256752"/>
                <a:gd name="connsiteX4" fmla="*/ 1751263 w 2860842"/>
                <a:gd name="connsiteY4" fmla="*/ 34877 h 1256752"/>
                <a:gd name="connsiteX5" fmla="*/ 2312737 w 2860842"/>
                <a:gd name="connsiteY5" fmla="*/ 61614 h 1256752"/>
                <a:gd name="connsiteX6" fmla="*/ 2646948 w 2860842"/>
                <a:gd name="connsiteY6" fmla="*/ 395825 h 1256752"/>
                <a:gd name="connsiteX7" fmla="*/ 2860842 w 2860842"/>
                <a:gd name="connsiteY7" fmla="*/ 823614 h 125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842" h="1256752">
                  <a:moveTo>
                    <a:pt x="0" y="703298"/>
                  </a:moveTo>
                  <a:cubicBezTo>
                    <a:pt x="184930" y="920535"/>
                    <a:pt x="369860" y="1137772"/>
                    <a:pt x="521369" y="1211298"/>
                  </a:cubicBezTo>
                  <a:cubicBezTo>
                    <a:pt x="672878" y="1284824"/>
                    <a:pt x="773141" y="1273684"/>
                    <a:pt x="909053" y="1144456"/>
                  </a:cubicBezTo>
                  <a:cubicBezTo>
                    <a:pt x="1044965" y="1015228"/>
                    <a:pt x="1196474" y="620860"/>
                    <a:pt x="1336842" y="435930"/>
                  </a:cubicBezTo>
                  <a:cubicBezTo>
                    <a:pt x="1477210" y="251000"/>
                    <a:pt x="1588614" y="97263"/>
                    <a:pt x="1751263" y="34877"/>
                  </a:cubicBezTo>
                  <a:cubicBezTo>
                    <a:pt x="1913912" y="-27509"/>
                    <a:pt x="2163456" y="1456"/>
                    <a:pt x="2312737" y="61614"/>
                  </a:cubicBezTo>
                  <a:cubicBezTo>
                    <a:pt x="2462018" y="121772"/>
                    <a:pt x="2555597" y="268825"/>
                    <a:pt x="2646948" y="395825"/>
                  </a:cubicBezTo>
                  <a:cubicBezTo>
                    <a:pt x="2738299" y="522825"/>
                    <a:pt x="2860842" y="823614"/>
                    <a:pt x="2860842" y="823614"/>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5334000" y="3542632"/>
              <a:ext cx="3061368" cy="1179677"/>
            </a:xfrm>
            <a:custGeom>
              <a:avLst/>
              <a:gdLst>
                <a:gd name="connsiteX0" fmla="*/ 0 w 3061368"/>
                <a:gd name="connsiteY0" fmla="*/ 0 h 1179677"/>
                <a:gd name="connsiteX1" fmla="*/ 414421 w 3061368"/>
                <a:gd name="connsiteY1" fmla="*/ 762000 h 1179677"/>
                <a:gd name="connsiteX2" fmla="*/ 802105 w 3061368"/>
                <a:gd name="connsiteY2" fmla="*/ 1163052 h 1179677"/>
                <a:gd name="connsiteX3" fmla="*/ 1376947 w 3061368"/>
                <a:gd name="connsiteY3" fmla="*/ 1042736 h 1179677"/>
                <a:gd name="connsiteX4" fmla="*/ 1898316 w 3061368"/>
                <a:gd name="connsiteY4" fmla="*/ 494631 h 1179677"/>
                <a:gd name="connsiteX5" fmla="*/ 2366211 w 3061368"/>
                <a:gd name="connsiteY5" fmla="*/ 213894 h 1179677"/>
                <a:gd name="connsiteX6" fmla="*/ 2794000 w 3061368"/>
                <a:gd name="connsiteY6" fmla="*/ 240631 h 1179677"/>
                <a:gd name="connsiteX7" fmla="*/ 3061368 w 3061368"/>
                <a:gd name="connsiteY7" fmla="*/ 628315 h 117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1368" h="1179677">
                  <a:moveTo>
                    <a:pt x="0" y="0"/>
                  </a:moveTo>
                  <a:cubicBezTo>
                    <a:pt x="140368" y="284079"/>
                    <a:pt x="280737" y="568158"/>
                    <a:pt x="414421" y="762000"/>
                  </a:cubicBezTo>
                  <a:cubicBezTo>
                    <a:pt x="548105" y="955842"/>
                    <a:pt x="641684" y="1116263"/>
                    <a:pt x="802105" y="1163052"/>
                  </a:cubicBezTo>
                  <a:cubicBezTo>
                    <a:pt x="962526" y="1209841"/>
                    <a:pt x="1194245" y="1154139"/>
                    <a:pt x="1376947" y="1042736"/>
                  </a:cubicBezTo>
                  <a:cubicBezTo>
                    <a:pt x="1559649" y="931333"/>
                    <a:pt x="1733439" y="632771"/>
                    <a:pt x="1898316" y="494631"/>
                  </a:cubicBezTo>
                  <a:cubicBezTo>
                    <a:pt x="2063193" y="356491"/>
                    <a:pt x="2216930" y="256227"/>
                    <a:pt x="2366211" y="213894"/>
                  </a:cubicBezTo>
                  <a:cubicBezTo>
                    <a:pt x="2515492" y="171561"/>
                    <a:pt x="2678141" y="171561"/>
                    <a:pt x="2794000" y="240631"/>
                  </a:cubicBezTo>
                  <a:cubicBezTo>
                    <a:pt x="2909859" y="309701"/>
                    <a:pt x="3061368" y="628315"/>
                    <a:pt x="3061368" y="628315"/>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a:off x="1724526" y="3542632"/>
              <a:ext cx="0" cy="4010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3" idx="3"/>
            </p:cNvCxnSpPr>
            <p:nvPr/>
          </p:nvCxnSpPr>
          <p:spPr>
            <a:xfrm>
              <a:off x="1925053" y="3542632"/>
              <a:ext cx="280736" cy="86894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Freeform 13"/>
            <p:cNvSpPr/>
            <p:nvPr/>
          </p:nvSpPr>
          <p:spPr>
            <a:xfrm>
              <a:off x="2366211" y="3796631"/>
              <a:ext cx="334210" cy="1017617"/>
            </a:xfrm>
            <a:custGeom>
              <a:avLst/>
              <a:gdLst>
                <a:gd name="connsiteX0" fmla="*/ 0 w 334210"/>
                <a:gd name="connsiteY0" fmla="*/ 0 h 910042"/>
                <a:gd name="connsiteX1" fmla="*/ 320842 w 334210"/>
                <a:gd name="connsiteY1" fmla="*/ 909052 h 910042"/>
                <a:gd name="connsiteX2" fmla="*/ 320842 w 334210"/>
                <a:gd name="connsiteY2" fmla="*/ 909052 h 910042"/>
                <a:gd name="connsiteX3" fmla="*/ 320842 w 334210"/>
                <a:gd name="connsiteY3" fmla="*/ 909052 h 910042"/>
                <a:gd name="connsiteX4" fmla="*/ 307473 w 334210"/>
                <a:gd name="connsiteY4" fmla="*/ 909052 h 910042"/>
                <a:gd name="connsiteX5" fmla="*/ 334210 w 334210"/>
                <a:gd name="connsiteY5" fmla="*/ 895684 h 9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210" h="910042">
                  <a:moveTo>
                    <a:pt x="0" y="0"/>
                  </a:moveTo>
                  <a:lnTo>
                    <a:pt x="320842" y="909052"/>
                  </a:lnTo>
                  <a:lnTo>
                    <a:pt x="320842" y="909052"/>
                  </a:lnTo>
                  <a:lnTo>
                    <a:pt x="320842" y="909052"/>
                  </a:lnTo>
                  <a:cubicBezTo>
                    <a:pt x="318614" y="909052"/>
                    <a:pt x="305245" y="911280"/>
                    <a:pt x="307473" y="909052"/>
                  </a:cubicBezTo>
                  <a:cubicBezTo>
                    <a:pt x="309701" y="906824"/>
                    <a:pt x="334210" y="895684"/>
                    <a:pt x="334210" y="895684"/>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Connector 15"/>
            <p:cNvCxnSpPr/>
            <p:nvPr/>
          </p:nvCxnSpPr>
          <p:spPr>
            <a:xfrm flipH="1">
              <a:off x="3302000" y="4077368"/>
              <a:ext cx="40105" cy="6293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502526" y="3542632"/>
              <a:ext cx="213895" cy="9758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5" idx="9"/>
            </p:cNvCxnSpPr>
            <p:nvPr/>
          </p:nvCxnSpPr>
          <p:spPr>
            <a:xfrm>
              <a:off x="3689684" y="3288632"/>
              <a:ext cx="267369" cy="96252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4104104" y="3168316"/>
              <a:ext cx="13369"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334000" y="3662947"/>
              <a:ext cx="0" cy="85557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5628105" y="4411579"/>
              <a:ext cx="120316" cy="29509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443579" y="4251158"/>
              <a:ext cx="0" cy="4555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737684" y="4077368"/>
              <a:ext cx="26737" cy="44115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111999" y="3555999"/>
              <a:ext cx="187158" cy="5481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793790" y="3796632"/>
              <a:ext cx="0" cy="2807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5" name="Freeform 34"/>
            <p:cNvSpPr/>
            <p:nvPr/>
          </p:nvSpPr>
          <p:spPr>
            <a:xfrm>
              <a:off x="6470277" y="3489158"/>
              <a:ext cx="481302" cy="434244"/>
            </a:xfrm>
            <a:custGeom>
              <a:avLst/>
              <a:gdLst>
                <a:gd name="connsiteX0" fmla="*/ 481302 w 481302"/>
                <a:gd name="connsiteY0" fmla="*/ 0 h 434244"/>
                <a:gd name="connsiteX1" fmla="*/ 360986 w 481302"/>
                <a:gd name="connsiteY1" fmla="*/ 320842 h 434244"/>
                <a:gd name="connsiteX2" fmla="*/ 173828 w 481302"/>
                <a:gd name="connsiteY2" fmla="*/ 427789 h 434244"/>
                <a:gd name="connsiteX3" fmla="*/ 26776 w 481302"/>
                <a:gd name="connsiteY3" fmla="*/ 401053 h 434244"/>
                <a:gd name="connsiteX4" fmla="*/ 39 w 481302"/>
                <a:gd name="connsiteY4" fmla="*/ 227263 h 43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02" h="434244">
                  <a:moveTo>
                    <a:pt x="481302" y="0"/>
                  </a:moveTo>
                  <a:cubicBezTo>
                    <a:pt x="446767" y="124772"/>
                    <a:pt x="412232" y="249544"/>
                    <a:pt x="360986" y="320842"/>
                  </a:cubicBezTo>
                  <a:cubicBezTo>
                    <a:pt x="309740" y="392140"/>
                    <a:pt x="229530" y="414421"/>
                    <a:pt x="173828" y="427789"/>
                  </a:cubicBezTo>
                  <a:cubicBezTo>
                    <a:pt x="118126" y="441157"/>
                    <a:pt x="55741" y="434474"/>
                    <a:pt x="26776" y="401053"/>
                  </a:cubicBezTo>
                  <a:cubicBezTo>
                    <a:pt x="-2189" y="367632"/>
                    <a:pt x="39" y="227263"/>
                    <a:pt x="39" y="22726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 name="Freeform 3"/>
          <p:cNvSpPr/>
          <p:nvPr/>
        </p:nvSpPr>
        <p:spPr>
          <a:xfrm>
            <a:off x="1255189" y="210687"/>
            <a:ext cx="6726875" cy="6420441"/>
          </a:xfrm>
          <a:custGeom>
            <a:avLst/>
            <a:gdLst>
              <a:gd name="connsiteX0" fmla="*/ 1164495 w 6726875"/>
              <a:gd name="connsiteY0" fmla="*/ 791945 h 6420441"/>
              <a:gd name="connsiteX1" fmla="*/ 2635022 w 6726875"/>
              <a:gd name="connsiteY1" fmla="*/ 70050 h 6420441"/>
              <a:gd name="connsiteX2" fmla="*/ 4413022 w 6726875"/>
              <a:gd name="connsiteY2" fmla="*/ 136892 h 6420441"/>
              <a:gd name="connsiteX3" fmla="*/ 5830074 w 6726875"/>
              <a:gd name="connsiteY3" fmla="*/ 1032576 h 6420441"/>
              <a:gd name="connsiteX4" fmla="*/ 6605443 w 6726875"/>
              <a:gd name="connsiteY4" fmla="*/ 2329313 h 6420441"/>
              <a:gd name="connsiteX5" fmla="*/ 6605443 w 6726875"/>
              <a:gd name="connsiteY5" fmla="*/ 3626050 h 6420441"/>
              <a:gd name="connsiteX6" fmla="*/ 5455758 w 6726875"/>
              <a:gd name="connsiteY6" fmla="*/ 5363945 h 6420441"/>
              <a:gd name="connsiteX7" fmla="*/ 3971864 w 6726875"/>
              <a:gd name="connsiteY7" fmla="*/ 6313102 h 6420441"/>
              <a:gd name="connsiteX8" fmla="*/ 2180495 w 6726875"/>
              <a:gd name="connsiteY8" fmla="*/ 6299734 h 6420441"/>
              <a:gd name="connsiteX9" fmla="*/ 883758 w 6726875"/>
              <a:gd name="connsiteY9" fmla="*/ 5430787 h 6420441"/>
              <a:gd name="connsiteX10" fmla="*/ 81653 w 6726875"/>
              <a:gd name="connsiteY10" fmla="*/ 4120681 h 6420441"/>
              <a:gd name="connsiteX11" fmla="*/ 108390 w 6726875"/>
              <a:gd name="connsiteY11" fmla="*/ 2422892 h 6420441"/>
              <a:gd name="connsiteX12" fmla="*/ 803548 w 6726875"/>
              <a:gd name="connsiteY12" fmla="*/ 1099418 h 6420441"/>
              <a:gd name="connsiteX13" fmla="*/ 1271443 w 6726875"/>
              <a:gd name="connsiteY13" fmla="*/ 725102 h 642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26875" h="6420441">
                <a:moveTo>
                  <a:pt x="1164495" y="791945"/>
                </a:moveTo>
                <a:cubicBezTo>
                  <a:pt x="1629048" y="485585"/>
                  <a:pt x="2093601" y="179225"/>
                  <a:pt x="2635022" y="70050"/>
                </a:cubicBezTo>
                <a:cubicBezTo>
                  <a:pt x="3176443" y="-39126"/>
                  <a:pt x="3880513" y="-23529"/>
                  <a:pt x="4413022" y="136892"/>
                </a:cubicBezTo>
                <a:cubicBezTo>
                  <a:pt x="4945531" y="297313"/>
                  <a:pt x="5464671" y="667173"/>
                  <a:pt x="5830074" y="1032576"/>
                </a:cubicBezTo>
                <a:cubicBezTo>
                  <a:pt x="6195477" y="1397979"/>
                  <a:pt x="6476215" y="1897067"/>
                  <a:pt x="6605443" y="2329313"/>
                </a:cubicBezTo>
                <a:cubicBezTo>
                  <a:pt x="6734671" y="2761559"/>
                  <a:pt x="6797057" y="3120278"/>
                  <a:pt x="6605443" y="3626050"/>
                </a:cubicBezTo>
                <a:cubicBezTo>
                  <a:pt x="6413829" y="4131822"/>
                  <a:pt x="5894688" y="4916103"/>
                  <a:pt x="5455758" y="5363945"/>
                </a:cubicBezTo>
                <a:cubicBezTo>
                  <a:pt x="5016828" y="5811787"/>
                  <a:pt x="4517741" y="6157137"/>
                  <a:pt x="3971864" y="6313102"/>
                </a:cubicBezTo>
                <a:cubicBezTo>
                  <a:pt x="3425987" y="6469067"/>
                  <a:pt x="2695179" y="6446787"/>
                  <a:pt x="2180495" y="6299734"/>
                </a:cubicBezTo>
                <a:cubicBezTo>
                  <a:pt x="1665811" y="6152682"/>
                  <a:pt x="1233565" y="5793962"/>
                  <a:pt x="883758" y="5430787"/>
                </a:cubicBezTo>
                <a:cubicBezTo>
                  <a:pt x="533951" y="5067612"/>
                  <a:pt x="210881" y="4621997"/>
                  <a:pt x="81653" y="4120681"/>
                </a:cubicBezTo>
                <a:cubicBezTo>
                  <a:pt x="-47575" y="3619365"/>
                  <a:pt x="-11926" y="2926436"/>
                  <a:pt x="108390" y="2422892"/>
                </a:cubicBezTo>
                <a:cubicBezTo>
                  <a:pt x="228706" y="1919348"/>
                  <a:pt x="609706" y="1382383"/>
                  <a:pt x="803548" y="1099418"/>
                </a:cubicBezTo>
                <a:cubicBezTo>
                  <a:pt x="997390" y="816453"/>
                  <a:pt x="1271443" y="725102"/>
                  <a:pt x="1271443" y="725102"/>
                </a:cubicBez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4420548" y="5368841"/>
            <a:ext cx="926305" cy="461665"/>
          </a:xfrm>
          <a:prstGeom prst="rect">
            <a:avLst/>
          </a:prstGeom>
          <a:noFill/>
        </p:spPr>
        <p:txBody>
          <a:bodyPr wrap="none" rtlCol="0">
            <a:spAutoFit/>
          </a:bodyPr>
          <a:lstStyle/>
          <a:p>
            <a:r>
              <a:rPr lang="en-US" sz="2400" dirty="0" smtClean="0"/>
              <a:t>NF</a:t>
            </a:r>
            <a:r>
              <a:rPr lang="en-US" sz="2400" dirty="0"/>
              <a:t>-</a:t>
            </a:r>
            <a:r>
              <a:rPr lang="en-US" sz="2400" dirty="0" err="1" smtClean="0"/>
              <a:t>κB</a:t>
            </a:r>
            <a:endParaRPr lang="en-US" sz="2400" dirty="0"/>
          </a:p>
        </p:txBody>
      </p:sp>
      <p:sp>
        <p:nvSpPr>
          <p:cNvPr id="25" name="TextBox 24"/>
          <p:cNvSpPr txBox="1"/>
          <p:nvPr/>
        </p:nvSpPr>
        <p:spPr>
          <a:xfrm>
            <a:off x="1528400" y="2754585"/>
            <a:ext cx="629650" cy="461665"/>
          </a:xfrm>
          <a:prstGeom prst="rect">
            <a:avLst/>
          </a:prstGeom>
          <a:noFill/>
        </p:spPr>
        <p:txBody>
          <a:bodyPr wrap="none" rtlCol="0">
            <a:spAutoFit/>
          </a:bodyPr>
          <a:lstStyle/>
          <a:p>
            <a:r>
              <a:rPr lang="en-US" sz="2400" dirty="0" smtClean="0"/>
              <a:t>AID</a:t>
            </a:r>
            <a:endParaRPr lang="en-US" sz="2400" dirty="0"/>
          </a:p>
        </p:txBody>
      </p:sp>
      <p:cxnSp>
        <p:nvCxnSpPr>
          <p:cNvPr id="10" name="Straight Arrow Connector 9"/>
          <p:cNvCxnSpPr>
            <a:stCxn id="25" idx="3"/>
          </p:cNvCxnSpPr>
          <p:nvPr/>
        </p:nvCxnSpPr>
        <p:spPr>
          <a:xfrm flipV="1">
            <a:off x="2158050" y="2432091"/>
            <a:ext cx="2015879" cy="5533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4387453" y="3585249"/>
            <a:ext cx="501739" cy="17966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345701" y="1519831"/>
            <a:ext cx="1199279" cy="461665"/>
          </a:xfrm>
          <a:prstGeom prst="rect">
            <a:avLst/>
          </a:prstGeom>
          <a:noFill/>
        </p:spPr>
        <p:txBody>
          <a:bodyPr wrap="none" rtlCol="0">
            <a:spAutoFit/>
          </a:bodyPr>
          <a:lstStyle/>
          <a:p>
            <a:r>
              <a:rPr lang="en-US" sz="2400" i="1" dirty="0" smtClean="0"/>
              <a:t>nucleus</a:t>
            </a:r>
            <a:endParaRPr lang="en-US" sz="2400" i="1" dirty="0"/>
          </a:p>
        </p:txBody>
      </p:sp>
      <p:sp>
        <p:nvSpPr>
          <p:cNvPr id="17" name="TextBox 16"/>
          <p:cNvSpPr txBox="1"/>
          <p:nvPr/>
        </p:nvSpPr>
        <p:spPr>
          <a:xfrm>
            <a:off x="5164033" y="4971048"/>
            <a:ext cx="1536210" cy="461665"/>
          </a:xfrm>
          <a:prstGeom prst="rect">
            <a:avLst/>
          </a:prstGeom>
          <a:noFill/>
        </p:spPr>
        <p:txBody>
          <a:bodyPr wrap="none" rtlCol="0">
            <a:spAutoFit/>
          </a:bodyPr>
          <a:lstStyle/>
          <a:p>
            <a:r>
              <a:rPr lang="en-US" sz="2400" i="1" dirty="0" smtClean="0"/>
              <a:t>cytoplasm</a:t>
            </a:r>
            <a:endParaRPr lang="en-US" sz="2400" i="1" dirty="0"/>
          </a:p>
        </p:txBody>
      </p:sp>
      <p:sp>
        <p:nvSpPr>
          <p:cNvPr id="21" name="TextBox 20"/>
          <p:cNvSpPr txBox="1"/>
          <p:nvPr/>
        </p:nvSpPr>
        <p:spPr>
          <a:xfrm>
            <a:off x="6829603" y="2787616"/>
            <a:ext cx="723275" cy="646331"/>
          </a:xfrm>
          <a:prstGeom prst="rect">
            <a:avLst/>
          </a:prstGeom>
          <a:noFill/>
        </p:spPr>
        <p:txBody>
          <a:bodyPr wrap="none" rtlCol="0">
            <a:spAutoFit/>
          </a:bodyPr>
          <a:lstStyle/>
          <a:p>
            <a:r>
              <a:rPr lang="en-US" dirty="0" smtClean="0"/>
              <a:t>DNA</a:t>
            </a:r>
          </a:p>
          <a:p>
            <a:r>
              <a:rPr lang="en-US" dirty="0" smtClean="0"/>
              <a:t>Break</a:t>
            </a:r>
            <a:endParaRPr lang="en-US" dirty="0"/>
          </a:p>
        </p:txBody>
      </p:sp>
      <p:cxnSp>
        <p:nvCxnSpPr>
          <p:cNvPr id="56" name="Straight Arrow Connector 55"/>
          <p:cNvCxnSpPr/>
          <p:nvPr/>
        </p:nvCxnSpPr>
        <p:spPr>
          <a:xfrm flipH="1" flipV="1">
            <a:off x="5950809" y="2923387"/>
            <a:ext cx="878794" cy="16346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2400679" y="5381913"/>
            <a:ext cx="1401946" cy="369332"/>
          </a:xfrm>
          <a:prstGeom prst="rect">
            <a:avLst/>
          </a:prstGeom>
          <a:noFill/>
        </p:spPr>
        <p:txBody>
          <a:bodyPr wrap="none" rtlCol="0">
            <a:spAutoFit/>
          </a:bodyPr>
          <a:lstStyle/>
          <a:p>
            <a:r>
              <a:rPr lang="en-US" dirty="0" smtClean="0"/>
              <a:t>Nuclear pore</a:t>
            </a:r>
            <a:endParaRPr lang="en-US" dirty="0"/>
          </a:p>
        </p:txBody>
      </p:sp>
      <p:sp>
        <p:nvSpPr>
          <p:cNvPr id="61" name="TextBox 60"/>
          <p:cNvSpPr txBox="1"/>
          <p:nvPr/>
        </p:nvSpPr>
        <p:spPr>
          <a:xfrm>
            <a:off x="6716539" y="3448434"/>
            <a:ext cx="1095172" cy="369332"/>
          </a:xfrm>
          <a:prstGeom prst="rect">
            <a:avLst/>
          </a:prstGeom>
          <a:noFill/>
        </p:spPr>
        <p:txBody>
          <a:bodyPr wrap="none" rtlCol="0">
            <a:spAutoFit/>
          </a:bodyPr>
          <a:lstStyle/>
          <a:p>
            <a:r>
              <a:rPr lang="en-US" dirty="0" smtClean="0"/>
              <a:t>Cross-link</a:t>
            </a:r>
            <a:endParaRPr lang="en-US" dirty="0"/>
          </a:p>
        </p:txBody>
      </p:sp>
      <p:sp>
        <p:nvSpPr>
          <p:cNvPr id="64" name="TextBox 63"/>
          <p:cNvSpPr txBox="1"/>
          <p:nvPr/>
        </p:nvSpPr>
        <p:spPr>
          <a:xfrm>
            <a:off x="199396" y="1543811"/>
            <a:ext cx="2581807" cy="461665"/>
          </a:xfrm>
          <a:prstGeom prst="rect">
            <a:avLst/>
          </a:prstGeom>
          <a:solidFill>
            <a:schemeClr val="bg1"/>
          </a:solidFill>
        </p:spPr>
        <p:txBody>
          <a:bodyPr wrap="none" rtlCol="0">
            <a:spAutoFit/>
          </a:bodyPr>
          <a:lstStyle/>
          <a:p>
            <a:r>
              <a:rPr lang="en-US" sz="2400" dirty="0" smtClean="0"/>
              <a:t>FG Repeats: Nup98</a:t>
            </a:r>
            <a:endParaRPr lang="en-US" sz="2400" dirty="0"/>
          </a:p>
        </p:txBody>
      </p:sp>
      <p:cxnSp>
        <p:nvCxnSpPr>
          <p:cNvPr id="63" name="Straight Arrow Connector 62"/>
          <p:cNvCxnSpPr>
            <a:stCxn id="61" idx="1"/>
            <a:endCxn id="8" idx="4"/>
          </p:cNvCxnSpPr>
          <p:nvPr/>
        </p:nvCxnSpPr>
        <p:spPr>
          <a:xfrm flipH="1" flipV="1">
            <a:off x="5813656" y="3438662"/>
            <a:ext cx="902883" cy="1944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60" name="Group 59"/>
          <p:cNvGrpSpPr/>
          <p:nvPr/>
        </p:nvGrpSpPr>
        <p:grpSpPr>
          <a:xfrm flipV="1">
            <a:off x="3975730" y="4401479"/>
            <a:ext cx="1484603" cy="467969"/>
            <a:chOff x="3583579" y="4738458"/>
            <a:chExt cx="1484603" cy="467969"/>
          </a:xfrm>
        </p:grpSpPr>
        <p:pic>
          <p:nvPicPr>
            <p:cNvPr id="62" name="Picture 61" descr="FG_repea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324" y="4738458"/>
              <a:ext cx="666576" cy="298846"/>
            </a:xfrm>
            <a:prstGeom prst="rect">
              <a:avLst/>
            </a:prstGeom>
          </p:spPr>
        </p:pic>
        <p:grpSp>
          <p:nvGrpSpPr>
            <p:cNvPr id="65" name="Group 64"/>
            <p:cNvGrpSpPr/>
            <p:nvPr/>
          </p:nvGrpSpPr>
          <p:grpSpPr>
            <a:xfrm>
              <a:off x="4552535" y="4753193"/>
              <a:ext cx="515647" cy="453234"/>
              <a:chOff x="4577935" y="4753193"/>
              <a:chExt cx="515647" cy="453234"/>
            </a:xfrm>
          </p:grpSpPr>
          <p:sp>
            <p:nvSpPr>
              <p:cNvPr id="71" name="Freeform 70"/>
              <p:cNvSpPr/>
              <p:nvPr/>
            </p:nvSpPr>
            <p:spPr>
              <a:xfrm>
                <a:off x="4577935" y="4753193"/>
                <a:ext cx="338484" cy="361305"/>
              </a:xfrm>
              <a:custGeom>
                <a:avLst/>
                <a:gdLst>
                  <a:gd name="connsiteX0" fmla="*/ 415 w 338484"/>
                  <a:gd name="connsiteY0" fmla="*/ 117257 h 361305"/>
                  <a:gd name="connsiteX1" fmla="*/ 70265 w 338484"/>
                  <a:gd name="connsiteY1" fmla="*/ 9307 h 361305"/>
                  <a:gd name="connsiteX2" fmla="*/ 190915 w 338484"/>
                  <a:gd name="connsiteY2" fmla="*/ 9307 h 361305"/>
                  <a:gd name="connsiteX3" fmla="*/ 292515 w 338484"/>
                  <a:gd name="connsiteY3" fmla="*/ 41057 h 361305"/>
                  <a:gd name="connsiteX4" fmla="*/ 336965 w 338484"/>
                  <a:gd name="connsiteY4" fmla="*/ 60107 h 361305"/>
                  <a:gd name="connsiteX5" fmla="*/ 241715 w 338484"/>
                  <a:gd name="connsiteY5" fmla="*/ 187107 h 361305"/>
                  <a:gd name="connsiteX6" fmla="*/ 241715 w 338484"/>
                  <a:gd name="connsiteY6" fmla="*/ 333157 h 361305"/>
                  <a:gd name="connsiteX7" fmla="*/ 254415 w 338484"/>
                  <a:gd name="connsiteY7" fmla="*/ 358557 h 361305"/>
                  <a:gd name="connsiteX8" fmla="*/ 51215 w 338484"/>
                  <a:gd name="connsiteY8" fmla="*/ 295057 h 361305"/>
                  <a:gd name="connsiteX9" fmla="*/ 415 w 338484"/>
                  <a:gd name="connsiteY9" fmla="*/ 117257 h 36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84" h="361305">
                    <a:moveTo>
                      <a:pt x="415" y="117257"/>
                    </a:moveTo>
                    <a:cubicBezTo>
                      <a:pt x="3590" y="69632"/>
                      <a:pt x="38515" y="27299"/>
                      <a:pt x="70265" y="9307"/>
                    </a:cubicBezTo>
                    <a:cubicBezTo>
                      <a:pt x="102015" y="-8685"/>
                      <a:pt x="153873" y="4015"/>
                      <a:pt x="190915" y="9307"/>
                    </a:cubicBezTo>
                    <a:cubicBezTo>
                      <a:pt x="227957" y="14599"/>
                      <a:pt x="268173" y="32590"/>
                      <a:pt x="292515" y="41057"/>
                    </a:cubicBezTo>
                    <a:cubicBezTo>
                      <a:pt x="316857" y="49524"/>
                      <a:pt x="345432" y="35765"/>
                      <a:pt x="336965" y="60107"/>
                    </a:cubicBezTo>
                    <a:cubicBezTo>
                      <a:pt x="328498" y="84449"/>
                      <a:pt x="257590" y="141599"/>
                      <a:pt x="241715" y="187107"/>
                    </a:cubicBezTo>
                    <a:cubicBezTo>
                      <a:pt x="225840" y="232615"/>
                      <a:pt x="239598" y="304582"/>
                      <a:pt x="241715" y="333157"/>
                    </a:cubicBezTo>
                    <a:cubicBezTo>
                      <a:pt x="243832" y="361732"/>
                      <a:pt x="286165" y="364907"/>
                      <a:pt x="254415" y="358557"/>
                    </a:cubicBezTo>
                    <a:cubicBezTo>
                      <a:pt x="222665" y="352207"/>
                      <a:pt x="90373" y="336332"/>
                      <a:pt x="51215" y="295057"/>
                    </a:cubicBezTo>
                    <a:cubicBezTo>
                      <a:pt x="12057" y="253782"/>
                      <a:pt x="-2760" y="164882"/>
                      <a:pt x="415" y="117257"/>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Freeform 71"/>
              <p:cNvSpPr/>
              <p:nvPr/>
            </p:nvSpPr>
            <p:spPr>
              <a:xfrm>
                <a:off x="4825704" y="4811916"/>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Freeform 72"/>
              <p:cNvSpPr/>
              <p:nvPr/>
            </p:nvSpPr>
            <p:spPr>
              <a:xfrm>
                <a:off x="4927829" y="4861222"/>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7" name="Group 66"/>
            <p:cNvGrpSpPr/>
            <p:nvPr/>
          </p:nvGrpSpPr>
          <p:grpSpPr>
            <a:xfrm flipH="1">
              <a:off x="3583579" y="4738458"/>
              <a:ext cx="515647" cy="453234"/>
              <a:chOff x="4577935" y="4753193"/>
              <a:chExt cx="515647" cy="453234"/>
            </a:xfrm>
          </p:grpSpPr>
          <p:sp>
            <p:nvSpPr>
              <p:cNvPr id="68" name="Freeform 67"/>
              <p:cNvSpPr/>
              <p:nvPr/>
            </p:nvSpPr>
            <p:spPr>
              <a:xfrm>
                <a:off x="4577935" y="4753193"/>
                <a:ext cx="338484" cy="361305"/>
              </a:xfrm>
              <a:custGeom>
                <a:avLst/>
                <a:gdLst>
                  <a:gd name="connsiteX0" fmla="*/ 415 w 338484"/>
                  <a:gd name="connsiteY0" fmla="*/ 117257 h 361305"/>
                  <a:gd name="connsiteX1" fmla="*/ 70265 w 338484"/>
                  <a:gd name="connsiteY1" fmla="*/ 9307 h 361305"/>
                  <a:gd name="connsiteX2" fmla="*/ 190915 w 338484"/>
                  <a:gd name="connsiteY2" fmla="*/ 9307 h 361305"/>
                  <a:gd name="connsiteX3" fmla="*/ 292515 w 338484"/>
                  <a:gd name="connsiteY3" fmla="*/ 41057 h 361305"/>
                  <a:gd name="connsiteX4" fmla="*/ 336965 w 338484"/>
                  <a:gd name="connsiteY4" fmla="*/ 60107 h 361305"/>
                  <a:gd name="connsiteX5" fmla="*/ 241715 w 338484"/>
                  <a:gd name="connsiteY5" fmla="*/ 187107 h 361305"/>
                  <a:gd name="connsiteX6" fmla="*/ 241715 w 338484"/>
                  <a:gd name="connsiteY6" fmla="*/ 333157 h 361305"/>
                  <a:gd name="connsiteX7" fmla="*/ 254415 w 338484"/>
                  <a:gd name="connsiteY7" fmla="*/ 358557 h 361305"/>
                  <a:gd name="connsiteX8" fmla="*/ 51215 w 338484"/>
                  <a:gd name="connsiteY8" fmla="*/ 295057 h 361305"/>
                  <a:gd name="connsiteX9" fmla="*/ 415 w 338484"/>
                  <a:gd name="connsiteY9" fmla="*/ 117257 h 36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84" h="361305">
                    <a:moveTo>
                      <a:pt x="415" y="117257"/>
                    </a:moveTo>
                    <a:cubicBezTo>
                      <a:pt x="3590" y="69632"/>
                      <a:pt x="38515" y="27299"/>
                      <a:pt x="70265" y="9307"/>
                    </a:cubicBezTo>
                    <a:cubicBezTo>
                      <a:pt x="102015" y="-8685"/>
                      <a:pt x="153873" y="4015"/>
                      <a:pt x="190915" y="9307"/>
                    </a:cubicBezTo>
                    <a:cubicBezTo>
                      <a:pt x="227957" y="14599"/>
                      <a:pt x="268173" y="32590"/>
                      <a:pt x="292515" y="41057"/>
                    </a:cubicBezTo>
                    <a:cubicBezTo>
                      <a:pt x="316857" y="49524"/>
                      <a:pt x="345432" y="35765"/>
                      <a:pt x="336965" y="60107"/>
                    </a:cubicBezTo>
                    <a:cubicBezTo>
                      <a:pt x="328498" y="84449"/>
                      <a:pt x="257590" y="141599"/>
                      <a:pt x="241715" y="187107"/>
                    </a:cubicBezTo>
                    <a:cubicBezTo>
                      <a:pt x="225840" y="232615"/>
                      <a:pt x="239598" y="304582"/>
                      <a:pt x="241715" y="333157"/>
                    </a:cubicBezTo>
                    <a:cubicBezTo>
                      <a:pt x="243832" y="361732"/>
                      <a:pt x="286165" y="364907"/>
                      <a:pt x="254415" y="358557"/>
                    </a:cubicBezTo>
                    <a:cubicBezTo>
                      <a:pt x="222665" y="352207"/>
                      <a:pt x="90373" y="336332"/>
                      <a:pt x="51215" y="295057"/>
                    </a:cubicBezTo>
                    <a:cubicBezTo>
                      <a:pt x="12057" y="253782"/>
                      <a:pt x="-2760" y="164882"/>
                      <a:pt x="415" y="117257"/>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Freeform 68"/>
              <p:cNvSpPr/>
              <p:nvPr/>
            </p:nvSpPr>
            <p:spPr>
              <a:xfrm>
                <a:off x="4825704" y="4811916"/>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Freeform 69"/>
              <p:cNvSpPr/>
              <p:nvPr/>
            </p:nvSpPr>
            <p:spPr>
              <a:xfrm>
                <a:off x="4927829" y="4861222"/>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4" name="Group 73"/>
          <p:cNvGrpSpPr/>
          <p:nvPr/>
        </p:nvGrpSpPr>
        <p:grpSpPr>
          <a:xfrm rot="5400000" flipV="1">
            <a:off x="1980187" y="2598780"/>
            <a:ext cx="1484603" cy="467969"/>
            <a:chOff x="3583579" y="4738458"/>
            <a:chExt cx="1484603" cy="467969"/>
          </a:xfrm>
        </p:grpSpPr>
        <p:pic>
          <p:nvPicPr>
            <p:cNvPr id="75" name="Picture 74" descr="FG_repea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324" y="4738458"/>
              <a:ext cx="666576" cy="298846"/>
            </a:xfrm>
            <a:prstGeom prst="rect">
              <a:avLst/>
            </a:prstGeom>
          </p:spPr>
        </p:pic>
        <p:grpSp>
          <p:nvGrpSpPr>
            <p:cNvPr id="76" name="Group 75"/>
            <p:cNvGrpSpPr/>
            <p:nvPr/>
          </p:nvGrpSpPr>
          <p:grpSpPr>
            <a:xfrm>
              <a:off x="4552535" y="4753193"/>
              <a:ext cx="515647" cy="453234"/>
              <a:chOff x="4577935" y="4753193"/>
              <a:chExt cx="515647" cy="453234"/>
            </a:xfrm>
          </p:grpSpPr>
          <p:sp>
            <p:nvSpPr>
              <p:cNvPr id="81" name="Freeform 80"/>
              <p:cNvSpPr/>
              <p:nvPr/>
            </p:nvSpPr>
            <p:spPr>
              <a:xfrm>
                <a:off x="4577935" y="4753193"/>
                <a:ext cx="338484" cy="361305"/>
              </a:xfrm>
              <a:custGeom>
                <a:avLst/>
                <a:gdLst>
                  <a:gd name="connsiteX0" fmla="*/ 415 w 338484"/>
                  <a:gd name="connsiteY0" fmla="*/ 117257 h 361305"/>
                  <a:gd name="connsiteX1" fmla="*/ 70265 w 338484"/>
                  <a:gd name="connsiteY1" fmla="*/ 9307 h 361305"/>
                  <a:gd name="connsiteX2" fmla="*/ 190915 w 338484"/>
                  <a:gd name="connsiteY2" fmla="*/ 9307 h 361305"/>
                  <a:gd name="connsiteX3" fmla="*/ 292515 w 338484"/>
                  <a:gd name="connsiteY3" fmla="*/ 41057 h 361305"/>
                  <a:gd name="connsiteX4" fmla="*/ 336965 w 338484"/>
                  <a:gd name="connsiteY4" fmla="*/ 60107 h 361305"/>
                  <a:gd name="connsiteX5" fmla="*/ 241715 w 338484"/>
                  <a:gd name="connsiteY5" fmla="*/ 187107 h 361305"/>
                  <a:gd name="connsiteX6" fmla="*/ 241715 w 338484"/>
                  <a:gd name="connsiteY6" fmla="*/ 333157 h 361305"/>
                  <a:gd name="connsiteX7" fmla="*/ 254415 w 338484"/>
                  <a:gd name="connsiteY7" fmla="*/ 358557 h 361305"/>
                  <a:gd name="connsiteX8" fmla="*/ 51215 w 338484"/>
                  <a:gd name="connsiteY8" fmla="*/ 295057 h 361305"/>
                  <a:gd name="connsiteX9" fmla="*/ 415 w 338484"/>
                  <a:gd name="connsiteY9" fmla="*/ 117257 h 36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84" h="361305">
                    <a:moveTo>
                      <a:pt x="415" y="117257"/>
                    </a:moveTo>
                    <a:cubicBezTo>
                      <a:pt x="3590" y="69632"/>
                      <a:pt x="38515" y="27299"/>
                      <a:pt x="70265" y="9307"/>
                    </a:cubicBezTo>
                    <a:cubicBezTo>
                      <a:pt x="102015" y="-8685"/>
                      <a:pt x="153873" y="4015"/>
                      <a:pt x="190915" y="9307"/>
                    </a:cubicBezTo>
                    <a:cubicBezTo>
                      <a:pt x="227957" y="14599"/>
                      <a:pt x="268173" y="32590"/>
                      <a:pt x="292515" y="41057"/>
                    </a:cubicBezTo>
                    <a:cubicBezTo>
                      <a:pt x="316857" y="49524"/>
                      <a:pt x="345432" y="35765"/>
                      <a:pt x="336965" y="60107"/>
                    </a:cubicBezTo>
                    <a:cubicBezTo>
                      <a:pt x="328498" y="84449"/>
                      <a:pt x="257590" y="141599"/>
                      <a:pt x="241715" y="187107"/>
                    </a:cubicBezTo>
                    <a:cubicBezTo>
                      <a:pt x="225840" y="232615"/>
                      <a:pt x="239598" y="304582"/>
                      <a:pt x="241715" y="333157"/>
                    </a:cubicBezTo>
                    <a:cubicBezTo>
                      <a:pt x="243832" y="361732"/>
                      <a:pt x="286165" y="364907"/>
                      <a:pt x="254415" y="358557"/>
                    </a:cubicBezTo>
                    <a:cubicBezTo>
                      <a:pt x="222665" y="352207"/>
                      <a:pt x="90373" y="336332"/>
                      <a:pt x="51215" y="295057"/>
                    </a:cubicBezTo>
                    <a:cubicBezTo>
                      <a:pt x="12057" y="253782"/>
                      <a:pt x="-2760" y="164882"/>
                      <a:pt x="415" y="117257"/>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Freeform 81"/>
              <p:cNvSpPr/>
              <p:nvPr/>
            </p:nvSpPr>
            <p:spPr>
              <a:xfrm>
                <a:off x="4825704" y="4811916"/>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Freeform 82"/>
              <p:cNvSpPr/>
              <p:nvPr/>
            </p:nvSpPr>
            <p:spPr>
              <a:xfrm>
                <a:off x="4927829" y="4861222"/>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7" name="Group 76"/>
            <p:cNvGrpSpPr/>
            <p:nvPr/>
          </p:nvGrpSpPr>
          <p:grpSpPr>
            <a:xfrm flipH="1">
              <a:off x="3583579" y="4738458"/>
              <a:ext cx="515647" cy="453234"/>
              <a:chOff x="4577935" y="4753193"/>
              <a:chExt cx="515647" cy="453234"/>
            </a:xfrm>
          </p:grpSpPr>
          <p:sp>
            <p:nvSpPr>
              <p:cNvPr id="78" name="Freeform 77"/>
              <p:cNvSpPr/>
              <p:nvPr/>
            </p:nvSpPr>
            <p:spPr>
              <a:xfrm>
                <a:off x="4577935" y="4753193"/>
                <a:ext cx="338484" cy="361305"/>
              </a:xfrm>
              <a:custGeom>
                <a:avLst/>
                <a:gdLst>
                  <a:gd name="connsiteX0" fmla="*/ 415 w 338484"/>
                  <a:gd name="connsiteY0" fmla="*/ 117257 h 361305"/>
                  <a:gd name="connsiteX1" fmla="*/ 70265 w 338484"/>
                  <a:gd name="connsiteY1" fmla="*/ 9307 h 361305"/>
                  <a:gd name="connsiteX2" fmla="*/ 190915 w 338484"/>
                  <a:gd name="connsiteY2" fmla="*/ 9307 h 361305"/>
                  <a:gd name="connsiteX3" fmla="*/ 292515 w 338484"/>
                  <a:gd name="connsiteY3" fmla="*/ 41057 h 361305"/>
                  <a:gd name="connsiteX4" fmla="*/ 336965 w 338484"/>
                  <a:gd name="connsiteY4" fmla="*/ 60107 h 361305"/>
                  <a:gd name="connsiteX5" fmla="*/ 241715 w 338484"/>
                  <a:gd name="connsiteY5" fmla="*/ 187107 h 361305"/>
                  <a:gd name="connsiteX6" fmla="*/ 241715 w 338484"/>
                  <a:gd name="connsiteY6" fmla="*/ 333157 h 361305"/>
                  <a:gd name="connsiteX7" fmla="*/ 254415 w 338484"/>
                  <a:gd name="connsiteY7" fmla="*/ 358557 h 361305"/>
                  <a:gd name="connsiteX8" fmla="*/ 51215 w 338484"/>
                  <a:gd name="connsiteY8" fmla="*/ 295057 h 361305"/>
                  <a:gd name="connsiteX9" fmla="*/ 415 w 338484"/>
                  <a:gd name="connsiteY9" fmla="*/ 117257 h 36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84" h="361305">
                    <a:moveTo>
                      <a:pt x="415" y="117257"/>
                    </a:moveTo>
                    <a:cubicBezTo>
                      <a:pt x="3590" y="69632"/>
                      <a:pt x="38515" y="27299"/>
                      <a:pt x="70265" y="9307"/>
                    </a:cubicBezTo>
                    <a:cubicBezTo>
                      <a:pt x="102015" y="-8685"/>
                      <a:pt x="153873" y="4015"/>
                      <a:pt x="190915" y="9307"/>
                    </a:cubicBezTo>
                    <a:cubicBezTo>
                      <a:pt x="227957" y="14599"/>
                      <a:pt x="268173" y="32590"/>
                      <a:pt x="292515" y="41057"/>
                    </a:cubicBezTo>
                    <a:cubicBezTo>
                      <a:pt x="316857" y="49524"/>
                      <a:pt x="345432" y="35765"/>
                      <a:pt x="336965" y="60107"/>
                    </a:cubicBezTo>
                    <a:cubicBezTo>
                      <a:pt x="328498" y="84449"/>
                      <a:pt x="257590" y="141599"/>
                      <a:pt x="241715" y="187107"/>
                    </a:cubicBezTo>
                    <a:cubicBezTo>
                      <a:pt x="225840" y="232615"/>
                      <a:pt x="239598" y="304582"/>
                      <a:pt x="241715" y="333157"/>
                    </a:cubicBezTo>
                    <a:cubicBezTo>
                      <a:pt x="243832" y="361732"/>
                      <a:pt x="286165" y="364907"/>
                      <a:pt x="254415" y="358557"/>
                    </a:cubicBezTo>
                    <a:cubicBezTo>
                      <a:pt x="222665" y="352207"/>
                      <a:pt x="90373" y="336332"/>
                      <a:pt x="51215" y="295057"/>
                    </a:cubicBezTo>
                    <a:cubicBezTo>
                      <a:pt x="12057" y="253782"/>
                      <a:pt x="-2760" y="164882"/>
                      <a:pt x="415" y="117257"/>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Freeform 78"/>
              <p:cNvSpPr/>
              <p:nvPr/>
            </p:nvSpPr>
            <p:spPr>
              <a:xfrm>
                <a:off x="4825704" y="4811916"/>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Freeform 79"/>
              <p:cNvSpPr/>
              <p:nvPr/>
            </p:nvSpPr>
            <p:spPr>
              <a:xfrm>
                <a:off x="4927829" y="4861222"/>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66" name="Straight Arrow Connector 65"/>
          <p:cNvCxnSpPr>
            <a:endCxn id="2" idx="9"/>
          </p:cNvCxnSpPr>
          <p:nvPr/>
        </p:nvCxnSpPr>
        <p:spPr>
          <a:xfrm>
            <a:off x="1811867" y="1972782"/>
            <a:ext cx="741501" cy="8345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3166533" y="4762501"/>
            <a:ext cx="1220920" cy="61941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4014951" y="1983958"/>
            <a:ext cx="1045783" cy="617795"/>
            <a:chOff x="4014951" y="1983958"/>
            <a:chExt cx="1045783" cy="617795"/>
          </a:xfrm>
        </p:grpSpPr>
        <p:sp>
          <p:nvSpPr>
            <p:cNvPr id="54" name="TextBox 53"/>
            <p:cNvSpPr txBox="1"/>
            <p:nvPr/>
          </p:nvSpPr>
          <p:spPr>
            <a:xfrm>
              <a:off x="4014951" y="2039879"/>
              <a:ext cx="629650" cy="461665"/>
            </a:xfrm>
            <a:prstGeom prst="rect">
              <a:avLst/>
            </a:prstGeom>
            <a:noFill/>
          </p:spPr>
          <p:txBody>
            <a:bodyPr wrap="none" rtlCol="0">
              <a:spAutoFit/>
            </a:bodyPr>
            <a:lstStyle/>
            <a:p>
              <a:r>
                <a:rPr lang="en-US" sz="2400" dirty="0" smtClean="0"/>
                <a:t>AID</a:t>
              </a:r>
              <a:endParaRPr lang="en-US" sz="2400" dirty="0"/>
            </a:p>
          </p:txBody>
        </p:sp>
        <p:grpSp>
          <p:nvGrpSpPr>
            <p:cNvPr id="95" name="Group 94"/>
            <p:cNvGrpSpPr/>
            <p:nvPr/>
          </p:nvGrpSpPr>
          <p:grpSpPr>
            <a:xfrm>
              <a:off x="4451526" y="1983958"/>
              <a:ext cx="609208" cy="617795"/>
              <a:chOff x="470571" y="4054332"/>
              <a:chExt cx="609208" cy="617795"/>
            </a:xfrm>
          </p:grpSpPr>
          <p:sp>
            <p:nvSpPr>
              <p:cNvPr id="12" name="TextBox 11"/>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84" name="TextBox 83"/>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85" name="TextBox 84"/>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86" name="TextBox 85"/>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91" name="TextBox 90"/>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92" name="TextBox 91"/>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93" name="TextBox 92"/>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94" name="TextBox 93"/>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grpSp>
        <p:nvGrpSpPr>
          <p:cNvPr id="96" name="Group 95"/>
          <p:cNvGrpSpPr/>
          <p:nvPr/>
        </p:nvGrpSpPr>
        <p:grpSpPr>
          <a:xfrm>
            <a:off x="5185553" y="5318041"/>
            <a:ext cx="609208" cy="617795"/>
            <a:chOff x="470571" y="4054332"/>
            <a:chExt cx="609208" cy="617795"/>
          </a:xfrm>
        </p:grpSpPr>
        <p:sp>
          <p:nvSpPr>
            <p:cNvPr id="97" name="TextBox 96"/>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98" name="TextBox 97"/>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99" name="TextBox 98"/>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00" name="TextBox 99"/>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01" name="TextBox 100"/>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02" name="TextBox 101"/>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03" name="TextBox 102"/>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04" name="TextBox 103"/>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nvGrpSpPr>
          <p:cNvPr id="7" name="Group 6"/>
          <p:cNvGrpSpPr/>
          <p:nvPr/>
        </p:nvGrpSpPr>
        <p:grpSpPr>
          <a:xfrm>
            <a:off x="2642939" y="2615579"/>
            <a:ext cx="2462328" cy="2144103"/>
            <a:chOff x="2642939" y="2615579"/>
            <a:chExt cx="2462328" cy="2144103"/>
          </a:xfrm>
        </p:grpSpPr>
        <p:grpSp>
          <p:nvGrpSpPr>
            <p:cNvPr id="107" name="Group 106"/>
            <p:cNvGrpSpPr/>
            <p:nvPr/>
          </p:nvGrpSpPr>
          <p:grpSpPr>
            <a:xfrm>
              <a:off x="4496059" y="4141887"/>
              <a:ext cx="609208" cy="617795"/>
              <a:chOff x="470571" y="4054332"/>
              <a:chExt cx="609208" cy="617795"/>
            </a:xfrm>
          </p:grpSpPr>
          <p:sp>
            <p:nvSpPr>
              <p:cNvPr id="108" name="TextBox 107"/>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109" name="TextBox 108"/>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10" name="TextBox 109"/>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11" name="TextBox 110"/>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12" name="TextBox 111"/>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13" name="TextBox 112"/>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14" name="TextBox 113"/>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15" name="TextBox 114"/>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nvGrpSpPr>
            <p:cNvPr id="116" name="Group 115"/>
            <p:cNvGrpSpPr/>
            <p:nvPr/>
          </p:nvGrpSpPr>
          <p:grpSpPr>
            <a:xfrm>
              <a:off x="2642939" y="2615579"/>
              <a:ext cx="609208" cy="617795"/>
              <a:chOff x="470571" y="4054332"/>
              <a:chExt cx="609208" cy="617795"/>
            </a:xfrm>
          </p:grpSpPr>
          <p:sp>
            <p:nvSpPr>
              <p:cNvPr id="117" name="TextBox 116"/>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118" name="TextBox 117"/>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19" name="TextBox 118"/>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20" name="TextBox 119"/>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21" name="TextBox 120"/>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22" name="TextBox 121"/>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23" name="TextBox 122"/>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24" name="TextBox 123"/>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sp>
        <p:nvSpPr>
          <p:cNvPr id="23" name="TextBox 22"/>
          <p:cNvSpPr txBox="1"/>
          <p:nvPr/>
        </p:nvSpPr>
        <p:spPr>
          <a:xfrm>
            <a:off x="6531548" y="5865168"/>
            <a:ext cx="1890261" cy="830997"/>
          </a:xfrm>
          <a:prstGeom prst="rect">
            <a:avLst/>
          </a:prstGeom>
          <a:noFill/>
        </p:spPr>
        <p:txBody>
          <a:bodyPr wrap="none" rtlCol="0">
            <a:spAutoFit/>
          </a:bodyPr>
          <a:lstStyle/>
          <a:p>
            <a:r>
              <a:rPr lang="en-US" sz="2400" dirty="0" smtClean="0"/>
              <a:t>Inflammatory</a:t>
            </a:r>
          </a:p>
          <a:p>
            <a:r>
              <a:rPr lang="en-US" sz="2400" dirty="0" smtClean="0"/>
              <a:t>Agent</a:t>
            </a:r>
            <a:endParaRPr lang="en-US" sz="2400" dirty="0"/>
          </a:p>
        </p:txBody>
      </p:sp>
      <p:cxnSp>
        <p:nvCxnSpPr>
          <p:cNvPr id="29" name="Straight Arrow Connector 28"/>
          <p:cNvCxnSpPr/>
          <p:nvPr/>
        </p:nvCxnSpPr>
        <p:spPr>
          <a:xfrm flipH="1" flipV="1">
            <a:off x="4909403" y="5830506"/>
            <a:ext cx="1579888" cy="3768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927544" y="1514101"/>
            <a:ext cx="1768333" cy="769441"/>
          </a:xfrm>
          <a:prstGeom prst="rect">
            <a:avLst/>
          </a:prstGeom>
          <a:solidFill>
            <a:schemeClr val="bg1"/>
          </a:solidFill>
        </p:spPr>
        <p:txBody>
          <a:bodyPr wrap="none" rtlCol="0">
            <a:spAutoFit/>
          </a:bodyPr>
          <a:lstStyle/>
          <a:p>
            <a:r>
              <a:rPr lang="en-US" sz="4400" dirty="0" smtClean="0">
                <a:solidFill>
                  <a:srgbClr val="FF0000"/>
                </a:solidFill>
              </a:rPr>
              <a:t>Cancer</a:t>
            </a:r>
            <a:endParaRPr lang="en-US" sz="4400" dirty="0">
              <a:solidFill>
                <a:srgbClr val="FF0000"/>
              </a:solidFill>
            </a:endParaRPr>
          </a:p>
        </p:txBody>
      </p:sp>
      <p:grpSp>
        <p:nvGrpSpPr>
          <p:cNvPr id="106" name="Group 105"/>
          <p:cNvGrpSpPr/>
          <p:nvPr/>
        </p:nvGrpSpPr>
        <p:grpSpPr>
          <a:xfrm>
            <a:off x="1952755" y="2723932"/>
            <a:ext cx="609208" cy="617795"/>
            <a:chOff x="470571" y="4054332"/>
            <a:chExt cx="609208" cy="617795"/>
          </a:xfrm>
        </p:grpSpPr>
        <p:sp>
          <p:nvSpPr>
            <p:cNvPr id="125" name="TextBox 124"/>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126" name="TextBox 125"/>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27" name="TextBox 126"/>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28" name="TextBox 127"/>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29" name="TextBox 128"/>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30" name="TextBox 129"/>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31" name="TextBox 130"/>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32" name="TextBox 131"/>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nvGrpSpPr>
          <p:cNvPr id="31" name="Group 30"/>
          <p:cNvGrpSpPr/>
          <p:nvPr/>
        </p:nvGrpSpPr>
        <p:grpSpPr>
          <a:xfrm>
            <a:off x="3744436" y="3039031"/>
            <a:ext cx="1352766" cy="617795"/>
            <a:chOff x="3744436" y="3039031"/>
            <a:chExt cx="1352766" cy="617795"/>
          </a:xfrm>
        </p:grpSpPr>
        <p:sp>
          <p:nvSpPr>
            <p:cNvPr id="55" name="TextBox 54"/>
            <p:cNvSpPr txBox="1"/>
            <p:nvPr/>
          </p:nvSpPr>
          <p:spPr>
            <a:xfrm>
              <a:off x="3744436" y="3080562"/>
              <a:ext cx="926305" cy="461665"/>
            </a:xfrm>
            <a:prstGeom prst="rect">
              <a:avLst/>
            </a:prstGeom>
            <a:noFill/>
          </p:spPr>
          <p:txBody>
            <a:bodyPr wrap="none" rtlCol="0">
              <a:spAutoFit/>
            </a:bodyPr>
            <a:lstStyle/>
            <a:p>
              <a:r>
                <a:rPr lang="en-US" sz="2400" dirty="0" smtClean="0"/>
                <a:t>NF-</a:t>
              </a:r>
              <a:r>
                <a:rPr lang="en-US" sz="2400" dirty="0" err="1" smtClean="0"/>
                <a:t>κB</a:t>
              </a:r>
              <a:endParaRPr lang="en-US" sz="2400" dirty="0"/>
            </a:p>
          </p:txBody>
        </p:sp>
        <p:grpSp>
          <p:nvGrpSpPr>
            <p:cNvPr id="133" name="Group 132"/>
            <p:cNvGrpSpPr/>
            <p:nvPr/>
          </p:nvGrpSpPr>
          <p:grpSpPr>
            <a:xfrm>
              <a:off x="4487994" y="3039031"/>
              <a:ext cx="609208" cy="617795"/>
              <a:chOff x="470571" y="4054332"/>
              <a:chExt cx="609208" cy="617795"/>
            </a:xfrm>
          </p:grpSpPr>
          <p:sp>
            <p:nvSpPr>
              <p:cNvPr id="134" name="TextBox 133"/>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135" name="TextBox 134"/>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36" name="TextBox 135"/>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37" name="TextBox 136"/>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38" name="TextBox 137"/>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39" name="TextBox 138"/>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40" name="TextBox 139"/>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41" name="TextBox 140"/>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sp>
        <p:nvSpPr>
          <p:cNvPr id="142" name="TextBox 141"/>
          <p:cNvSpPr txBox="1"/>
          <p:nvPr/>
        </p:nvSpPr>
        <p:spPr>
          <a:xfrm>
            <a:off x="1564436" y="2372252"/>
            <a:ext cx="4497739" cy="1578359"/>
          </a:xfrm>
          <a:prstGeom prst="rect">
            <a:avLst/>
          </a:prstGeom>
          <a:solidFill>
            <a:srgbClr val="FFF9A2"/>
          </a:solidFill>
          <a:ln>
            <a:solidFill>
              <a:srgbClr val="000000"/>
            </a:solidFill>
          </a:ln>
        </p:spPr>
        <p:txBody>
          <a:bodyPr vert="horz" lIns="91440" tIns="45720" rIns="91440" bIns="45720" rtlCol="0" anchor="ctr">
            <a:noAutofit/>
          </a:bodyPr>
          <a:lstStyle>
            <a:defPPr>
              <a:defRPr lang="en-US"/>
            </a:defPPr>
            <a:lvl1pPr algn="ctr">
              <a:spcBef>
                <a:spcPct val="0"/>
              </a:spcBef>
              <a:buNone/>
              <a:defRPr sz="3600">
                <a:latin typeface="+mj-lt"/>
                <a:ea typeface="+mj-ea"/>
                <a:cs typeface="+mj-cs"/>
              </a:defRPr>
            </a:lvl1pPr>
          </a:lstStyle>
          <a:p>
            <a:r>
              <a:rPr lang="en-US" sz="2400" dirty="0" smtClean="0"/>
              <a:t>This is how a B lymphocyte becomes a non-Hodgkin’s lymphoma tumor cell</a:t>
            </a:r>
            <a:endParaRPr lang="en-US" sz="2400" dirty="0"/>
          </a:p>
        </p:txBody>
      </p:sp>
    </p:spTree>
    <p:extLst>
      <p:ext uri="{BB962C8B-B14F-4D97-AF65-F5344CB8AC3E}">
        <p14:creationId xmlns:p14="http://schemas.microsoft.com/office/powerpoint/2010/main" val="9282742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ucleoporin.png"/>
          <p:cNvPicPr>
            <a:picLocks noGrp="1" noChangeAspect="1"/>
          </p:cNvPicPr>
          <p:nvPr>
            <p:ph idx="1"/>
          </p:nvPr>
        </p:nvPicPr>
        <p:blipFill>
          <a:blip r:embed="rId3">
            <a:extLst>
              <a:ext uri="{28A0092B-C50C-407E-A947-70E740481C1C}">
                <a14:useLocalDpi xmlns:a14="http://schemas.microsoft.com/office/drawing/2010/main" val="0"/>
              </a:ext>
            </a:extLst>
          </a:blip>
          <a:srcRect l="-47943" r="-47943"/>
          <a:stretch>
            <a:fillRect/>
          </a:stretch>
        </p:blipFill>
        <p:spPr>
          <a:xfrm>
            <a:off x="-267611" y="1116541"/>
            <a:ext cx="9819619" cy="5400412"/>
          </a:xfrm>
        </p:spPr>
      </p:pic>
      <p:sp>
        <p:nvSpPr>
          <p:cNvPr id="2" name="Title 1"/>
          <p:cNvSpPr>
            <a:spLocks noGrp="1"/>
          </p:cNvSpPr>
          <p:nvPr>
            <p:ph type="title"/>
          </p:nvPr>
        </p:nvSpPr>
        <p:spPr/>
        <p:txBody>
          <a:bodyPr/>
          <a:lstStyle/>
          <a:p>
            <a:r>
              <a:rPr lang="en-US" b="1" dirty="0" err="1" smtClean="0"/>
              <a:t>Nucleoporin</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457200" y="3740409"/>
            <a:ext cx="1856012" cy="1631216"/>
          </a:xfrm>
          <a:prstGeom prst="rect">
            <a:avLst/>
          </a:prstGeom>
          <a:noFill/>
          <a:ln>
            <a:solidFill>
              <a:schemeClr val="tx1"/>
            </a:solidFill>
          </a:ln>
        </p:spPr>
        <p:txBody>
          <a:bodyPr wrap="square" rtlCol="0">
            <a:spAutoFit/>
          </a:bodyPr>
          <a:lstStyle/>
          <a:p>
            <a:pPr algn="r"/>
            <a:r>
              <a:rPr lang="en-US" sz="2000" dirty="0" err="1" smtClean="0"/>
              <a:t>Nucleoporin</a:t>
            </a:r>
            <a:r>
              <a:rPr lang="en-US" sz="2000" dirty="0" smtClean="0"/>
              <a:t>:</a:t>
            </a:r>
          </a:p>
          <a:p>
            <a:pPr algn="r"/>
            <a:r>
              <a:rPr lang="en-US" sz="2000" dirty="0" smtClean="0"/>
              <a:t>“FG domain” containing</a:t>
            </a:r>
          </a:p>
          <a:p>
            <a:pPr algn="r"/>
            <a:r>
              <a:rPr lang="en-US" sz="2000" dirty="0"/>
              <a:t>m</a:t>
            </a:r>
            <a:r>
              <a:rPr lang="en-US" sz="2000" dirty="0" smtClean="0"/>
              <a:t>any repeats of </a:t>
            </a:r>
            <a:r>
              <a:rPr lang="en-US" sz="2000" dirty="0" err="1" smtClean="0"/>
              <a:t>Phe-Gly</a:t>
            </a:r>
            <a:r>
              <a:rPr lang="en-US" sz="2000" dirty="0" smtClean="0"/>
              <a:t> pairs</a:t>
            </a:r>
            <a:endParaRPr lang="en-US" sz="2000" dirty="0"/>
          </a:p>
        </p:txBody>
      </p:sp>
      <p:cxnSp>
        <p:nvCxnSpPr>
          <p:cNvPr id="7" name="Straight Arrow Connector 6"/>
          <p:cNvCxnSpPr/>
          <p:nvPr/>
        </p:nvCxnSpPr>
        <p:spPr>
          <a:xfrm flipV="1">
            <a:off x="2313212" y="3070486"/>
            <a:ext cx="2208201" cy="125610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509591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606"/>
            <a:ext cx="8229600" cy="1160462"/>
          </a:xfrm>
        </p:spPr>
        <p:txBody>
          <a:bodyPr>
            <a:normAutofit fontScale="90000"/>
          </a:bodyPr>
          <a:lstStyle/>
          <a:p>
            <a:r>
              <a:rPr lang="en-US" b="1" dirty="0" smtClean="0"/>
              <a:t/>
            </a:r>
            <a:br>
              <a:rPr lang="en-US" b="1" dirty="0" smtClean="0"/>
            </a:br>
            <a:r>
              <a:rPr lang="en-US" b="1" dirty="0" smtClean="0"/>
              <a:t>Gene </a:t>
            </a:r>
            <a:r>
              <a:rPr lang="en-US" b="1" dirty="0"/>
              <a:t>Regulation by </a:t>
            </a:r>
            <a:r>
              <a:rPr lang="en-US" b="1" dirty="0" err="1"/>
              <a:t>Nucleoporins</a:t>
            </a:r>
            <a:r>
              <a:rPr lang="en-US" b="1" dirty="0"/>
              <a:t> </a:t>
            </a:r>
            <a:r>
              <a:rPr lang="en-US" b="1" dirty="0" smtClean="0"/>
              <a:t> and </a:t>
            </a:r>
            <a:r>
              <a:rPr lang="en-US" b="1" dirty="0"/>
              <a:t>Links to Cancer </a:t>
            </a:r>
            <a:br>
              <a:rPr lang="en-US" b="1" dirty="0"/>
            </a:br>
            <a:endParaRPr lang="en-US" b="1" dirty="0"/>
          </a:p>
        </p:txBody>
      </p:sp>
      <p:sp>
        <p:nvSpPr>
          <p:cNvPr id="5" name="Content Placeholder 4"/>
          <p:cNvSpPr>
            <a:spLocks noGrp="1"/>
          </p:cNvSpPr>
          <p:nvPr>
            <p:ph idx="1"/>
          </p:nvPr>
        </p:nvSpPr>
        <p:spPr/>
        <p:txBody>
          <a:bodyPr/>
          <a:lstStyle/>
          <a:p>
            <a:r>
              <a:rPr lang="en-US" dirty="0" err="1"/>
              <a:t>Nucleoporins</a:t>
            </a:r>
            <a:r>
              <a:rPr lang="en-US" dirty="0"/>
              <a:t> are related to a "bewildering" array of diseases</a:t>
            </a:r>
          </a:p>
          <a:p>
            <a:pPr lvl="1"/>
            <a:r>
              <a:rPr lang="en-US" dirty="0"/>
              <a:t>Neurological disorders</a:t>
            </a:r>
          </a:p>
          <a:p>
            <a:pPr lvl="1"/>
            <a:r>
              <a:rPr lang="en-US" dirty="0"/>
              <a:t>Neuroendocrine disorders</a:t>
            </a:r>
          </a:p>
          <a:p>
            <a:pPr lvl="1"/>
            <a:r>
              <a:rPr lang="en-US" dirty="0"/>
              <a:t>Cardiac disorders</a:t>
            </a:r>
          </a:p>
          <a:p>
            <a:pPr lvl="1"/>
            <a:r>
              <a:rPr lang="en-US" dirty="0"/>
              <a:t>Autoimmune </a:t>
            </a:r>
            <a:r>
              <a:rPr lang="en-US" dirty="0" smtClean="0"/>
              <a:t>diseases</a:t>
            </a:r>
            <a:endParaRPr lang="en-US" dirty="0"/>
          </a:p>
        </p:txBody>
      </p:sp>
      <p:sp>
        <p:nvSpPr>
          <p:cNvPr id="3" name="TextBox 2"/>
          <p:cNvSpPr txBox="1"/>
          <p:nvPr/>
        </p:nvSpPr>
        <p:spPr>
          <a:xfrm>
            <a:off x="1859960" y="6396335"/>
            <a:ext cx="6693509" cy="461665"/>
          </a:xfrm>
          <a:prstGeom prst="rect">
            <a:avLst/>
          </a:prstGeom>
          <a:noFill/>
        </p:spPr>
        <p:txBody>
          <a:bodyPr wrap="none" rtlCol="0">
            <a:spAutoFit/>
          </a:bodyPr>
          <a:lstStyle/>
          <a:p>
            <a:r>
              <a:rPr lang="en-US" sz="2400" dirty="0">
                <a:solidFill>
                  <a:srgbClr val="FF0000"/>
                </a:solidFill>
              </a:rPr>
              <a:t>*</a:t>
            </a:r>
            <a:r>
              <a:rPr lang="en-US" sz="2400" dirty="0"/>
              <a:t>A. Kohler and E Hurt. Molecular Cell 2010;38: 6-15.</a:t>
            </a:r>
          </a:p>
        </p:txBody>
      </p:sp>
    </p:spTree>
    <p:extLst>
      <p:ext uri="{BB962C8B-B14F-4D97-AF65-F5344CB8AC3E}">
        <p14:creationId xmlns:p14="http://schemas.microsoft.com/office/powerpoint/2010/main" val="17912314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uclear_pores_neurodegeneration.png"/>
          <p:cNvPicPr>
            <a:picLocks noGrp="1" noChangeAspect="1"/>
          </p:cNvPicPr>
          <p:nvPr>
            <p:ph idx="1"/>
          </p:nvPr>
        </p:nvPicPr>
        <p:blipFill>
          <a:blip r:embed="rId3">
            <a:extLst>
              <a:ext uri="{28A0092B-C50C-407E-A947-70E740481C1C}">
                <a14:useLocalDpi xmlns:a14="http://schemas.microsoft.com/office/drawing/2010/main" val="0"/>
              </a:ext>
            </a:extLst>
          </a:blip>
          <a:srcRect t="-38260" b="-38260"/>
          <a:stretch>
            <a:fillRect/>
          </a:stretch>
        </p:blipFill>
        <p:spPr>
          <a:xfrm>
            <a:off x="-199255" y="-1283622"/>
            <a:ext cx="9671184" cy="5318778"/>
          </a:xfrm>
        </p:spPr>
      </p:pic>
      <p:pic>
        <p:nvPicPr>
          <p:cNvPr id="5" name="Picture 4" descr="FG_NUP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800" y="2538748"/>
            <a:ext cx="5918200" cy="4305300"/>
          </a:xfrm>
          <a:prstGeom prst="rect">
            <a:avLst/>
          </a:prstGeom>
        </p:spPr>
      </p:pic>
      <p:sp>
        <p:nvSpPr>
          <p:cNvPr id="6" name="TextBox 5"/>
          <p:cNvSpPr txBox="1"/>
          <p:nvPr/>
        </p:nvSpPr>
        <p:spPr>
          <a:xfrm>
            <a:off x="202903" y="3327270"/>
            <a:ext cx="2743497" cy="1323439"/>
          </a:xfrm>
          <a:prstGeom prst="rect">
            <a:avLst/>
          </a:prstGeom>
          <a:noFill/>
          <a:ln>
            <a:solidFill>
              <a:schemeClr val="tx1"/>
            </a:solidFill>
          </a:ln>
        </p:spPr>
        <p:txBody>
          <a:bodyPr wrap="square" rtlCol="0">
            <a:spAutoFit/>
          </a:bodyPr>
          <a:lstStyle/>
          <a:p>
            <a:r>
              <a:rPr lang="en-US" sz="2000" dirty="0" smtClean="0"/>
              <a:t>FG</a:t>
            </a:r>
            <a:r>
              <a:rPr lang="mr-IN" sz="2000" dirty="0" smtClean="0"/>
              <a:t>…</a:t>
            </a:r>
            <a:r>
              <a:rPr lang="en-US" sz="2000" dirty="0" smtClean="0"/>
              <a:t>FG</a:t>
            </a:r>
            <a:r>
              <a:rPr lang="mr-IN" sz="2000" dirty="0" smtClean="0"/>
              <a:t>…</a:t>
            </a:r>
            <a:r>
              <a:rPr lang="en-US" sz="2000" dirty="0" smtClean="0"/>
              <a:t>FG</a:t>
            </a:r>
            <a:r>
              <a:rPr lang="mr-IN" sz="2000" dirty="0" smtClean="0"/>
              <a:t>…</a:t>
            </a:r>
            <a:r>
              <a:rPr lang="en-US" sz="2000" dirty="0" smtClean="0"/>
              <a:t>FG</a:t>
            </a:r>
            <a:r>
              <a:rPr lang="mr-IN" sz="2000" dirty="0" smtClean="0"/>
              <a:t>…</a:t>
            </a:r>
            <a:r>
              <a:rPr lang="en-US" sz="2000" dirty="0" smtClean="0"/>
              <a:t>FG </a:t>
            </a:r>
            <a:r>
              <a:rPr lang="mr-IN" sz="2000" dirty="0" smtClean="0"/>
              <a:t>–</a:t>
            </a:r>
            <a:r>
              <a:rPr lang="en-US" sz="2000" dirty="0" smtClean="0"/>
              <a:t> </a:t>
            </a:r>
          </a:p>
          <a:p>
            <a:r>
              <a:rPr lang="en-US" sz="2000" dirty="0" smtClean="0"/>
              <a:t>Multiple FG (</a:t>
            </a:r>
            <a:r>
              <a:rPr lang="en-US" sz="2000" dirty="0" err="1" smtClean="0"/>
              <a:t>Phe-Gly</a:t>
            </a:r>
            <a:r>
              <a:rPr lang="en-US" sz="2000" dirty="0" smtClean="0"/>
              <a:t>)      (Phenylalanine- Glycine) repeats</a:t>
            </a:r>
            <a:endParaRPr lang="en-US" sz="2000" dirty="0"/>
          </a:p>
        </p:txBody>
      </p:sp>
      <p:cxnSp>
        <p:nvCxnSpPr>
          <p:cNvPr id="8" name="Straight Arrow Connector 7"/>
          <p:cNvCxnSpPr/>
          <p:nvPr/>
        </p:nvCxnSpPr>
        <p:spPr>
          <a:xfrm>
            <a:off x="2525852" y="4035156"/>
            <a:ext cx="3111960" cy="6264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744694" y="1760068"/>
            <a:ext cx="708372" cy="523220"/>
          </a:xfrm>
          <a:prstGeom prst="rect">
            <a:avLst/>
          </a:prstGeom>
          <a:solidFill>
            <a:schemeClr val="bg1"/>
          </a:solidFill>
        </p:spPr>
        <p:txBody>
          <a:bodyPr wrap="none" rtlCol="0">
            <a:spAutoFit/>
          </a:bodyPr>
          <a:lstStyle/>
          <a:p>
            <a:r>
              <a:rPr lang="en-US" sz="2800" dirty="0" smtClean="0"/>
              <a:t>ALS</a:t>
            </a:r>
            <a:endParaRPr lang="en-US" sz="2800" dirty="0"/>
          </a:p>
        </p:txBody>
      </p:sp>
      <p:sp>
        <p:nvSpPr>
          <p:cNvPr id="10" name="TextBox 9"/>
          <p:cNvSpPr txBox="1"/>
          <p:nvPr/>
        </p:nvSpPr>
        <p:spPr>
          <a:xfrm>
            <a:off x="6781015" y="1737775"/>
            <a:ext cx="1768232" cy="523220"/>
          </a:xfrm>
          <a:prstGeom prst="rect">
            <a:avLst/>
          </a:prstGeom>
          <a:solidFill>
            <a:schemeClr val="bg1"/>
          </a:solidFill>
        </p:spPr>
        <p:txBody>
          <a:bodyPr wrap="none" rtlCol="0">
            <a:spAutoFit/>
          </a:bodyPr>
          <a:lstStyle/>
          <a:p>
            <a:r>
              <a:rPr lang="en-US" sz="2800" dirty="0" smtClean="0"/>
              <a:t>DEMENTIA</a:t>
            </a:r>
            <a:endParaRPr lang="en-US" sz="2800" dirty="0"/>
          </a:p>
        </p:txBody>
      </p:sp>
      <p:sp>
        <p:nvSpPr>
          <p:cNvPr id="11" name="Freeform 10"/>
          <p:cNvSpPr/>
          <p:nvPr/>
        </p:nvSpPr>
        <p:spPr>
          <a:xfrm>
            <a:off x="3809704" y="2245580"/>
            <a:ext cx="2542137" cy="362997"/>
          </a:xfrm>
          <a:custGeom>
            <a:avLst/>
            <a:gdLst>
              <a:gd name="connsiteX0" fmla="*/ 948944 w 2542137"/>
              <a:gd name="connsiteY0" fmla="*/ 1457 h 362997"/>
              <a:gd name="connsiteX1" fmla="*/ 111645 w 2542137"/>
              <a:gd name="connsiteY1" fmla="*/ 43328 h 362997"/>
              <a:gd name="connsiteX2" fmla="*/ 181420 w 2542137"/>
              <a:gd name="connsiteY2" fmla="*/ 350376 h 362997"/>
              <a:gd name="connsiteX3" fmla="*/ 1688558 w 2542137"/>
              <a:gd name="connsiteY3" fmla="*/ 308506 h 362997"/>
              <a:gd name="connsiteX4" fmla="*/ 2456082 w 2542137"/>
              <a:gd name="connsiteY4" fmla="*/ 280592 h 362997"/>
              <a:gd name="connsiteX5" fmla="*/ 2414217 w 2542137"/>
              <a:gd name="connsiteY5" fmla="*/ 43328 h 362997"/>
              <a:gd name="connsiteX6" fmla="*/ 1479233 w 2542137"/>
              <a:gd name="connsiteY6" fmla="*/ 15414 h 362997"/>
              <a:gd name="connsiteX7" fmla="*/ 948944 w 2542137"/>
              <a:gd name="connsiteY7" fmla="*/ 1457 h 362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137" h="362997">
                <a:moveTo>
                  <a:pt x="948944" y="1457"/>
                </a:moveTo>
                <a:cubicBezTo>
                  <a:pt x="721013" y="6109"/>
                  <a:pt x="239566" y="-14825"/>
                  <a:pt x="111645" y="43328"/>
                </a:cubicBezTo>
                <a:cubicBezTo>
                  <a:pt x="-16276" y="101481"/>
                  <a:pt x="-81399" y="306180"/>
                  <a:pt x="181420" y="350376"/>
                </a:cubicBezTo>
                <a:cubicBezTo>
                  <a:pt x="444239" y="394572"/>
                  <a:pt x="1688558" y="308506"/>
                  <a:pt x="1688558" y="308506"/>
                </a:cubicBezTo>
                <a:cubicBezTo>
                  <a:pt x="2067668" y="296875"/>
                  <a:pt x="2335139" y="324788"/>
                  <a:pt x="2456082" y="280592"/>
                </a:cubicBezTo>
                <a:cubicBezTo>
                  <a:pt x="2577025" y="236396"/>
                  <a:pt x="2577025" y="87524"/>
                  <a:pt x="2414217" y="43328"/>
                </a:cubicBezTo>
                <a:cubicBezTo>
                  <a:pt x="2251409" y="-868"/>
                  <a:pt x="1723445" y="27045"/>
                  <a:pt x="1479233" y="15414"/>
                </a:cubicBezTo>
                <a:cubicBezTo>
                  <a:pt x="1235021" y="3783"/>
                  <a:pt x="1176875" y="-3195"/>
                  <a:pt x="948944" y="1457"/>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6572795" y="2233081"/>
            <a:ext cx="2169825" cy="362997"/>
          </a:xfrm>
          <a:custGeom>
            <a:avLst/>
            <a:gdLst>
              <a:gd name="connsiteX0" fmla="*/ 948944 w 2542137"/>
              <a:gd name="connsiteY0" fmla="*/ 1457 h 362997"/>
              <a:gd name="connsiteX1" fmla="*/ 111645 w 2542137"/>
              <a:gd name="connsiteY1" fmla="*/ 43328 h 362997"/>
              <a:gd name="connsiteX2" fmla="*/ 181420 w 2542137"/>
              <a:gd name="connsiteY2" fmla="*/ 350376 h 362997"/>
              <a:gd name="connsiteX3" fmla="*/ 1688558 w 2542137"/>
              <a:gd name="connsiteY3" fmla="*/ 308506 h 362997"/>
              <a:gd name="connsiteX4" fmla="*/ 2456082 w 2542137"/>
              <a:gd name="connsiteY4" fmla="*/ 280592 h 362997"/>
              <a:gd name="connsiteX5" fmla="*/ 2414217 w 2542137"/>
              <a:gd name="connsiteY5" fmla="*/ 43328 h 362997"/>
              <a:gd name="connsiteX6" fmla="*/ 1479233 w 2542137"/>
              <a:gd name="connsiteY6" fmla="*/ 15414 h 362997"/>
              <a:gd name="connsiteX7" fmla="*/ 948944 w 2542137"/>
              <a:gd name="connsiteY7" fmla="*/ 1457 h 362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137" h="362997">
                <a:moveTo>
                  <a:pt x="948944" y="1457"/>
                </a:moveTo>
                <a:cubicBezTo>
                  <a:pt x="721013" y="6109"/>
                  <a:pt x="239566" y="-14825"/>
                  <a:pt x="111645" y="43328"/>
                </a:cubicBezTo>
                <a:cubicBezTo>
                  <a:pt x="-16276" y="101481"/>
                  <a:pt x="-81399" y="306180"/>
                  <a:pt x="181420" y="350376"/>
                </a:cubicBezTo>
                <a:cubicBezTo>
                  <a:pt x="444239" y="394572"/>
                  <a:pt x="1688558" y="308506"/>
                  <a:pt x="1688558" y="308506"/>
                </a:cubicBezTo>
                <a:cubicBezTo>
                  <a:pt x="2067668" y="296875"/>
                  <a:pt x="2335139" y="324788"/>
                  <a:pt x="2456082" y="280592"/>
                </a:cubicBezTo>
                <a:cubicBezTo>
                  <a:pt x="2577025" y="236396"/>
                  <a:pt x="2577025" y="87524"/>
                  <a:pt x="2414217" y="43328"/>
                </a:cubicBezTo>
                <a:cubicBezTo>
                  <a:pt x="2251409" y="-868"/>
                  <a:pt x="1723445" y="27045"/>
                  <a:pt x="1479233" y="15414"/>
                </a:cubicBezTo>
                <a:cubicBezTo>
                  <a:pt x="1235021" y="3783"/>
                  <a:pt x="1176875" y="-3195"/>
                  <a:pt x="948944" y="1457"/>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6687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FG Repeats: phenylalanine-glycine</a:t>
            </a:r>
            <a:endParaRPr lang="en-US" b="1" dirty="0"/>
          </a:p>
        </p:txBody>
      </p:sp>
      <p:pic>
        <p:nvPicPr>
          <p:cNvPr id="4" name="Content Placeholder 3" descr="Nup98_segment.jpg"/>
          <p:cNvPicPr>
            <a:picLocks noGrp="1" noChangeAspect="1"/>
          </p:cNvPicPr>
          <p:nvPr>
            <p:ph idx="1"/>
          </p:nvPr>
        </p:nvPicPr>
        <p:blipFill>
          <a:blip r:embed="rId2">
            <a:extLst>
              <a:ext uri="{28A0092B-C50C-407E-A947-70E740481C1C}">
                <a14:useLocalDpi xmlns:a14="http://schemas.microsoft.com/office/drawing/2010/main" val="0"/>
              </a:ext>
            </a:extLst>
          </a:blip>
          <a:srcRect t="-59992" b="-59992"/>
          <a:stretch>
            <a:fillRect/>
          </a:stretch>
        </p:blipFill>
        <p:spPr>
          <a:xfrm>
            <a:off x="457200" y="811205"/>
            <a:ext cx="8229600" cy="4525963"/>
          </a:xfrm>
        </p:spPr>
      </p:pic>
      <p:pic>
        <p:nvPicPr>
          <p:cNvPr id="5" name="Picture 4" descr="FG_repea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627" y="4397368"/>
            <a:ext cx="3441700" cy="1879600"/>
          </a:xfrm>
          <a:prstGeom prst="rect">
            <a:avLst/>
          </a:prstGeom>
        </p:spPr>
      </p:pic>
      <p:sp>
        <p:nvSpPr>
          <p:cNvPr id="6" name="TextBox 5"/>
          <p:cNvSpPr txBox="1"/>
          <p:nvPr/>
        </p:nvSpPr>
        <p:spPr>
          <a:xfrm>
            <a:off x="238620" y="1489861"/>
            <a:ext cx="1358565" cy="338554"/>
          </a:xfrm>
          <a:prstGeom prst="rect">
            <a:avLst/>
          </a:prstGeom>
          <a:noFill/>
        </p:spPr>
        <p:txBody>
          <a:bodyPr wrap="none" rtlCol="0">
            <a:spAutoFit/>
          </a:bodyPr>
          <a:lstStyle/>
          <a:p>
            <a:r>
              <a:rPr lang="en-US" sz="1600" dirty="0" smtClean="0"/>
              <a:t>phenylalanine</a:t>
            </a:r>
            <a:endParaRPr lang="en-US" sz="1600" dirty="0"/>
          </a:p>
        </p:txBody>
      </p:sp>
      <p:sp>
        <p:nvSpPr>
          <p:cNvPr id="7" name="TextBox 6"/>
          <p:cNvSpPr txBox="1"/>
          <p:nvPr/>
        </p:nvSpPr>
        <p:spPr>
          <a:xfrm>
            <a:off x="1072148" y="1792173"/>
            <a:ext cx="1208083" cy="369332"/>
          </a:xfrm>
          <a:prstGeom prst="rect">
            <a:avLst/>
          </a:prstGeom>
          <a:noFill/>
        </p:spPr>
        <p:txBody>
          <a:bodyPr wrap="none" rtlCol="0">
            <a:spAutoFit/>
          </a:bodyPr>
          <a:lstStyle/>
          <a:p>
            <a:r>
              <a:rPr lang="en-US" dirty="0" smtClean="0">
                <a:solidFill>
                  <a:srgbClr val="FF0000"/>
                </a:solidFill>
              </a:rPr>
              <a:t>glyphosate</a:t>
            </a:r>
            <a:endParaRPr lang="en-US" dirty="0">
              <a:solidFill>
                <a:srgbClr val="FF0000"/>
              </a:solidFill>
            </a:endParaRPr>
          </a:p>
        </p:txBody>
      </p:sp>
      <p:sp>
        <p:nvSpPr>
          <p:cNvPr id="8" name="TextBox 7"/>
          <p:cNvSpPr txBox="1"/>
          <p:nvPr/>
        </p:nvSpPr>
        <p:spPr>
          <a:xfrm>
            <a:off x="1616538" y="1489861"/>
            <a:ext cx="1358565" cy="338554"/>
          </a:xfrm>
          <a:prstGeom prst="rect">
            <a:avLst/>
          </a:prstGeom>
          <a:noFill/>
        </p:spPr>
        <p:txBody>
          <a:bodyPr wrap="none" rtlCol="0">
            <a:spAutoFit/>
          </a:bodyPr>
          <a:lstStyle/>
          <a:p>
            <a:r>
              <a:rPr lang="en-US" sz="1600" dirty="0" smtClean="0"/>
              <a:t>phenylalanine</a:t>
            </a:r>
            <a:endParaRPr lang="en-US" sz="1600" dirty="0"/>
          </a:p>
        </p:txBody>
      </p:sp>
      <p:sp>
        <p:nvSpPr>
          <p:cNvPr id="9" name="TextBox 8"/>
          <p:cNvSpPr txBox="1"/>
          <p:nvPr/>
        </p:nvSpPr>
        <p:spPr>
          <a:xfrm>
            <a:off x="2994456" y="1489861"/>
            <a:ext cx="1358565" cy="338554"/>
          </a:xfrm>
          <a:prstGeom prst="rect">
            <a:avLst/>
          </a:prstGeom>
          <a:noFill/>
        </p:spPr>
        <p:txBody>
          <a:bodyPr wrap="none" rtlCol="0">
            <a:spAutoFit/>
          </a:bodyPr>
          <a:lstStyle/>
          <a:p>
            <a:r>
              <a:rPr lang="en-US" sz="1600" dirty="0" smtClean="0"/>
              <a:t>phenylalanine</a:t>
            </a:r>
            <a:endParaRPr lang="en-US" sz="1600" dirty="0"/>
          </a:p>
        </p:txBody>
      </p:sp>
      <p:sp>
        <p:nvSpPr>
          <p:cNvPr id="10" name="TextBox 9"/>
          <p:cNvSpPr txBox="1"/>
          <p:nvPr/>
        </p:nvSpPr>
        <p:spPr>
          <a:xfrm>
            <a:off x="4372374" y="1489861"/>
            <a:ext cx="1358565" cy="338554"/>
          </a:xfrm>
          <a:prstGeom prst="rect">
            <a:avLst/>
          </a:prstGeom>
          <a:noFill/>
        </p:spPr>
        <p:txBody>
          <a:bodyPr wrap="none" rtlCol="0">
            <a:spAutoFit/>
          </a:bodyPr>
          <a:lstStyle/>
          <a:p>
            <a:r>
              <a:rPr lang="en-US" sz="1600" dirty="0" smtClean="0"/>
              <a:t>phenylalanine</a:t>
            </a:r>
            <a:endParaRPr lang="en-US" sz="1600" dirty="0"/>
          </a:p>
        </p:txBody>
      </p:sp>
      <p:sp>
        <p:nvSpPr>
          <p:cNvPr id="11" name="TextBox 10"/>
          <p:cNvSpPr txBox="1"/>
          <p:nvPr/>
        </p:nvSpPr>
        <p:spPr>
          <a:xfrm>
            <a:off x="5750292" y="1489861"/>
            <a:ext cx="1358565" cy="338554"/>
          </a:xfrm>
          <a:prstGeom prst="rect">
            <a:avLst/>
          </a:prstGeom>
          <a:noFill/>
        </p:spPr>
        <p:txBody>
          <a:bodyPr wrap="none" rtlCol="0">
            <a:spAutoFit/>
          </a:bodyPr>
          <a:lstStyle/>
          <a:p>
            <a:r>
              <a:rPr lang="en-US" sz="1600" dirty="0" smtClean="0"/>
              <a:t>phenylalanine</a:t>
            </a:r>
            <a:endParaRPr lang="en-US" sz="1600" dirty="0"/>
          </a:p>
        </p:txBody>
      </p:sp>
      <p:sp>
        <p:nvSpPr>
          <p:cNvPr id="12" name="TextBox 11"/>
          <p:cNvSpPr txBox="1"/>
          <p:nvPr/>
        </p:nvSpPr>
        <p:spPr>
          <a:xfrm>
            <a:off x="7128212" y="1489861"/>
            <a:ext cx="1358565" cy="338554"/>
          </a:xfrm>
          <a:prstGeom prst="rect">
            <a:avLst/>
          </a:prstGeom>
          <a:noFill/>
        </p:spPr>
        <p:txBody>
          <a:bodyPr wrap="none" rtlCol="0">
            <a:spAutoFit/>
          </a:bodyPr>
          <a:lstStyle/>
          <a:p>
            <a:r>
              <a:rPr lang="en-US" sz="1600" dirty="0" smtClean="0"/>
              <a:t>phenylalanine</a:t>
            </a:r>
            <a:endParaRPr lang="en-US" sz="1600" dirty="0"/>
          </a:p>
        </p:txBody>
      </p:sp>
      <p:sp>
        <p:nvSpPr>
          <p:cNvPr id="13" name="TextBox 12"/>
          <p:cNvSpPr txBox="1"/>
          <p:nvPr/>
        </p:nvSpPr>
        <p:spPr>
          <a:xfrm>
            <a:off x="5064327" y="1792173"/>
            <a:ext cx="1208083" cy="369332"/>
          </a:xfrm>
          <a:prstGeom prst="rect">
            <a:avLst/>
          </a:prstGeom>
          <a:noFill/>
        </p:spPr>
        <p:txBody>
          <a:bodyPr wrap="none" rtlCol="0">
            <a:spAutoFit/>
          </a:bodyPr>
          <a:lstStyle/>
          <a:p>
            <a:r>
              <a:rPr lang="en-US" dirty="0" smtClean="0">
                <a:solidFill>
                  <a:srgbClr val="FF0000"/>
                </a:solidFill>
              </a:rPr>
              <a:t>glyphosate</a:t>
            </a:r>
            <a:endParaRPr lang="en-US" dirty="0">
              <a:solidFill>
                <a:srgbClr val="FF0000"/>
              </a:solidFill>
            </a:endParaRPr>
          </a:p>
        </p:txBody>
      </p:sp>
      <p:sp>
        <p:nvSpPr>
          <p:cNvPr id="14" name="TextBox 13"/>
          <p:cNvSpPr txBox="1"/>
          <p:nvPr/>
        </p:nvSpPr>
        <p:spPr>
          <a:xfrm>
            <a:off x="3857132" y="1792173"/>
            <a:ext cx="837489" cy="369332"/>
          </a:xfrm>
          <a:prstGeom prst="rect">
            <a:avLst/>
          </a:prstGeom>
          <a:noFill/>
        </p:spPr>
        <p:txBody>
          <a:bodyPr wrap="none" rtlCol="0">
            <a:spAutoFit/>
          </a:bodyPr>
          <a:lstStyle/>
          <a:p>
            <a:r>
              <a:rPr lang="en-US" dirty="0" smtClean="0"/>
              <a:t>glycine</a:t>
            </a:r>
            <a:endParaRPr lang="en-US" dirty="0"/>
          </a:p>
        </p:txBody>
      </p:sp>
      <p:sp>
        <p:nvSpPr>
          <p:cNvPr id="15" name="TextBox 14"/>
          <p:cNvSpPr txBox="1"/>
          <p:nvPr/>
        </p:nvSpPr>
        <p:spPr>
          <a:xfrm>
            <a:off x="2649937" y="1792173"/>
            <a:ext cx="837489" cy="369332"/>
          </a:xfrm>
          <a:prstGeom prst="rect">
            <a:avLst/>
          </a:prstGeom>
          <a:noFill/>
        </p:spPr>
        <p:txBody>
          <a:bodyPr wrap="none" rtlCol="0">
            <a:spAutoFit/>
          </a:bodyPr>
          <a:lstStyle/>
          <a:p>
            <a:r>
              <a:rPr lang="en-US" dirty="0" smtClean="0"/>
              <a:t>glycine</a:t>
            </a:r>
            <a:endParaRPr lang="en-US" dirty="0"/>
          </a:p>
        </p:txBody>
      </p:sp>
      <p:sp>
        <p:nvSpPr>
          <p:cNvPr id="16" name="TextBox 15"/>
          <p:cNvSpPr txBox="1"/>
          <p:nvPr/>
        </p:nvSpPr>
        <p:spPr>
          <a:xfrm>
            <a:off x="6642116" y="1792173"/>
            <a:ext cx="837489" cy="369332"/>
          </a:xfrm>
          <a:prstGeom prst="rect">
            <a:avLst/>
          </a:prstGeom>
          <a:noFill/>
        </p:spPr>
        <p:txBody>
          <a:bodyPr wrap="none" rtlCol="0">
            <a:spAutoFit/>
          </a:bodyPr>
          <a:lstStyle/>
          <a:p>
            <a:r>
              <a:rPr lang="en-US" dirty="0" smtClean="0"/>
              <a:t>glycine</a:t>
            </a:r>
            <a:endParaRPr lang="en-US" dirty="0"/>
          </a:p>
        </p:txBody>
      </p:sp>
      <p:sp>
        <p:nvSpPr>
          <p:cNvPr id="17" name="TextBox 16"/>
          <p:cNvSpPr txBox="1"/>
          <p:nvPr/>
        </p:nvSpPr>
        <p:spPr>
          <a:xfrm>
            <a:off x="7849311" y="1792173"/>
            <a:ext cx="837489" cy="369332"/>
          </a:xfrm>
          <a:prstGeom prst="rect">
            <a:avLst/>
          </a:prstGeom>
          <a:noFill/>
        </p:spPr>
        <p:txBody>
          <a:bodyPr wrap="none" rtlCol="0">
            <a:spAutoFit/>
          </a:bodyPr>
          <a:lstStyle/>
          <a:p>
            <a:r>
              <a:rPr lang="en-US" dirty="0" smtClean="0"/>
              <a:t>glycine</a:t>
            </a:r>
            <a:endParaRPr lang="en-US" dirty="0"/>
          </a:p>
        </p:txBody>
      </p:sp>
      <p:sp>
        <p:nvSpPr>
          <p:cNvPr id="18" name="TextBox 17"/>
          <p:cNvSpPr txBox="1"/>
          <p:nvPr/>
        </p:nvSpPr>
        <p:spPr>
          <a:xfrm>
            <a:off x="2314100" y="3745469"/>
            <a:ext cx="2123673" cy="400110"/>
          </a:xfrm>
          <a:prstGeom prst="rect">
            <a:avLst/>
          </a:prstGeom>
          <a:noFill/>
        </p:spPr>
        <p:txBody>
          <a:bodyPr wrap="none" rtlCol="0">
            <a:spAutoFit/>
          </a:bodyPr>
          <a:lstStyle/>
          <a:p>
            <a:r>
              <a:rPr lang="en-US" sz="2000" dirty="0" err="1" smtClean="0"/>
              <a:t>Phosphomimetics</a:t>
            </a:r>
            <a:r>
              <a:rPr lang="en-US" sz="2000" dirty="0" smtClean="0"/>
              <a:t>!</a:t>
            </a:r>
            <a:endParaRPr lang="en-US" sz="2000" dirty="0"/>
          </a:p>
        </p:txBody>
      </p:sp>
      <p:cxnSp>
        <p:nvCxnSpPr>
          <p:cNvPr id="20" name="Straight Arrow Connector 19"/>
          <p:cNvCxnSpPr/>
          <p:nvPr/>
        </p:nvCxnSpPr>
        <p:spPr>
          <a:xfrm flipV="1">
            <a:off x="4353021" y="3745469"/>
            <a:ext cx="711306" cy="19999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1609765" y="3945467"/>
            <a:ext cx="805933"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457180" y="4140280"/>
            <a:ext cx="3185897" cy="2677656"/>
          </a:xfrm>
          <a:prstGeom prst="rect">
            <a:avLst/>
          </a:prstGeom>
          <a:noFill/>
        </p:spPr>
        <p:txBody>
          <a:bodyPr wrap="square" rtlCol="0">
            <a:spAutoFit/>
          </a:bodyPr>
          <a:lstStyle/>
          <a:p>
            <a:r>
              <a:rPr lang="en-US" sz="2400" dirty="0" smtClean="0"/>
              <a:t>The FG repeat domain</a:t>
            </a:r>
          </a:p>
          <a:p>
            <a:r>
              <a:rPr lang="en-US" sz="2400" dirty="0"/>
              <a:t>h</a:t>
            </a:r>
            <a:r>
              <a:rPr lang="en-US" sz="2400" dirty="0" smtClean="0"/>
              <a:t>as multiple </a:t>
            </a:r>
            <a:r>
              <a:rPr lang="en-US" sz="2400" dirty="0" err="1" smtClean="0"/>
              <a:t>serines</a:t>
            </a:r>
            <a:r>
              <a:rPr lang="en-US" sz="2400" dirty="0" smtClean="0"/>
              <a:t> that can get phosphorylated, drastically changing its behavior</a:t>
            </a:r>
          </a:p>
          <a:p>
            <a:endParaRPr lang="en-US" sz="2400" dirty="0"/>
          </a:p>
        </p:txBody>
      </p:sp>
    </p:spTree>
    <p:extLst>
      <p:ext uri="{BB962C8B-B14F-4D97-AF65-F5344CB8AC3E}">
        <p14:creationId xmlns:p14="http://schemas.microsoft.com/office/powerpoint/2010/main" val="197223382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FG Repeats: phenylalanine-glycine</a:t>
            </a:r>
            <a:endParaRPr lang="en-US" b="1" dirty="0"/>
          </a:p>
        </p:txBody>
      </p:sp>
      <p:pic>
        <p:nvPicPr>
          <p:cNvPr id="4" name="Content Placeholder 3" descr="Nup98_segment.jpg"/>
          <p:cNvPicPr>
            <a:picLocks noGrp="1" noChangeAspect="1"/>
          </p:cNvPicPr>
          <p:nvPr>
            <p:ph idx="1"/>
          </p:nvPr>
        </p:nvPicPr>
        <p:blipFill>
          <a:blip r:embed="rId2">
            <a:extLst>
              <a:ext uri="{28A0092B-C50C-407E-A947-70E740481C1C}">
                <a14:useLocalDpi xmlns:a14="http://schemas.microsoft.com/office/drawing/2010/main" val="0"/>
              </a:ext>
            </a:extLst>
          </a:blip>
          <a:srcRect t="-59992" b="-59992"/>
          <a:stretch>
            <a:fillRect/>
          </a:stretch>
        </p:blipFill>
        <p:spPr>
          <a:xfrm>
            <a:off x="457200" y="811205"/>
            <a:ext cx="8229600" cy="4525963"/>
          </a:xfrm>
        </p:spPr>
      </p:pic>
      <p:pic>
        <p:nvPicPr>
          <p:cNvPr id="5" name="Picture 4" descr="FG_repea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627" y="4397368"/>
            <a:ext cx="3441700" cy="1879600"/>
          </a:xfrm>
          <a:prstGeom prst="rect">
            <a:avLst/>
          </a:prstGeom>
        </p:spPr>
      </p:pic>
      <p:sp>
        <p:nvSpPr>
          <p:cNvPr id="6" name="TextBox 5"/>
          <p:cNvSpPr txBox="1"/>
          <p:nvPr/>
        </p:nvSpPr>
        <p:spPr>
          <a:xfrm>
            <a:off x="238620" y="1489861"/>
            <a:ext cx="1358565" cy="338554"/>
          </a:xfrm>
          <a:prstGeom prst="rect">
            <a:avLst/>
          </a:prstGeom>
          <a:noFill/>
        </p:spPr>
        <p:txBody>
          <a:bodyPr wrap="none" rtlCol="0">
            <a:spAutoFit/>
          </a:bodyPr>
          <a:lstStyle/>
          <a:p>
            <a:r>
              <a:rPr lang="en-US" sz="1600" dirty="0" smtClean="0"/>
              <a:t>phenylalanine</a:t>
            </a:r>
            <a:endParaRPr lang="en-US" sz="1600" dirty="0"/>
          </a:p>
        </p:txBody>
      </p:sp>
      <p:sp>
        <p:nvSpPr>
          <p:cNvPr id="7" name="TextBox 6"/>
          <p:cNvSpPr txBox="1"/>
          <p:nvPr/>
        </p:nvSpPr>
        <p:spPr>
          <a:xfrm>
            <a:off x="1072148" y="1792173"/>
            <a:ext cx="1208083" cy="369332"/>
          </a:xfrm>
          <a:prstGeom prst="rect">
            <a:avLst/>
          </a:prstGeom>
          <a:noFill/>
        </p:spPr>
        <p:txBody>
          <a:bodyPr wrap="none" rtlCol="0">
            <a:spAutoFit/>
          </a:bodyPr>
          <a:lstStyle/>
          <a:p>
            <a:r>
              <a:rPr lang="en-US" dirty="0" smtClean="0">
                <a:solidFill>
                  <a:srgbClr val="FF0000"/>
                </a:solidFill>
              </a:rPr>
              <a:t>glyphosate</a:t>
            </a:r>
            <a:endParaRPr lang="en-US" dirty="0">
              <a:solidFill>
                <a:srgbClr val="FF0000"/>
              </a:solidFill>
            </a:endParaRPr>
          </a:p>
        </p:txBody>
      </p:sp>
      <p:sp>
        <p:nvSpPr>
          <p:cNvPr id="8" name="TextBox 7"/>
          <p:cNvSpPr txBox="1"/>
          <p:nvPr/>
        </p:nvSpPr>
        <p:spPr>
          <a:xfrm>
            <a:off x="1616538" y="1489861"/>
            <a:ext cx="1358565" cy="338554"/>
          </a:xfrm>
          <a:prstGeom prst="rect">
            <a:avLst/>
          </a:prstGeom>
          <a:noFill/>
        </p:spPr>
        <p:txBody>
          <a:bodyPr wrap="none" rtlCol="0">
            <a:spAutoFit/>
          </a:bodyPr>
          <a:lstStyle/>
          <a:p>
            <a:r>
              <a:rPr lang="en-US" sz="1600" dirty="0" smtClean="0"/>
              <a:t>phenylalanine</a:t>
            </a:r>
            <a:endParaRPr lang="en-US" sz="1600" dirty="0"/>
          </a:p>
        </p:txBody>
      </p:sp>
      <p:sp>
        <p:nvSpPr>
          <p:cNvPr id="9" name="TextBox 8"/>
          <p:cNvSpPr txBox="1"/>
          <p:nvPr/>
        </p:nvSpPr>
        <p:spPr>
          <a:xfrm>
            <a:off x="2994456" y="1489861"/>
            <a:ext cx="1358565" cy="338554"/>
          </a:xfrm>
          <a:prstGeom prst="rect">
            <a:avLst/>
          </a:prstGeom>
          <a:noFill/>
        </p:spPr>
        <p:txBody>
          <a:bodyPr wrap="none" rtlCol="0">
            <a:spAutoFit/>
          </a:bodyPr>
          <a:lstStyle/>
          <a:p>
            <a:r>
              <a:rPr lang="en-US" sz="1600" dirty="0" smtClean="0"/>
              <a:t>phenylalanine</a:t>
            </a:r>
            <a:endParaRPr lang="en-US" sz="1600" dirty="0"/>
          </a:p>
        </p:txBody>
      </p:sp>
      <p:sp>
        <p:nvSpPr>
          <p:cNvPr id="10" name="TextBox 9"/>
          <p:cNvSpPr txBox="1"/>
          <p:nvPr/>
        </p:nvSpPr>
        <p:spPr>
          <a:xfrm>
            <a:off x="4372374" y="1489861"/>
            <a:ext cx="1358565" cy="338554"/>
          </a:xfrm>
          <a:prstGeom prst="rect">
            <a:avLst/>
          </a:prstGeom>
          <a:noFill/>
        </p:spPr>
        <p:txBody>
          <a:bodyPr wrap="none" rtlCol="0">
            <a:spAutoFit/>
          </a:bodyPr>
          <a:lstStyle/>
          <a:p>
            <a:r>
              <a:rPr lang="en-US" sz="1600" dirty="0" smtClean="0"/>
              <a:t>phenylalanine</a:t>
            </a:r>
            <a:endParaRPr lang="en-US" sz="1600" dirty="0"/>
          </a:p>
        </p:txBody>
      </p:sp>
      <p:sp>
        <p:nvSpPr>
          <p:cNvPr id="11" name="TextBox 10"/>
          <p:cNvSpPr txBox="1"/>
          <p:nvPr/>
        </p:nvSpPr>
        <p:spPr>
          <a:xfrm>
            <a:off x="5750292" y="1489861"/>
            <a:ext cx="1358565" cy="338554"/>
          </a:xfrm>
          <a:prstGeom prst="rect">
            <a:avLst/>
          </a:prstGeom>
          <a:noFill/>
        </p:spPr>
        <p:txBody>
          <a:bodyPr wrap="none" rtlCol="0">
            <a:spAutoFit/>
          </a:bodyPr>
          <a:lstStyle/>
          <a:p>
            <a:r>
              <a:rPr lang="en-US" sz="1600" dirty="0" smtClean="0"/>
              <a:t>phenylalanine</a:t>
            </a:r>
            <a:endParaRPr lang="en-US" sz="1600" dirty="0"/>
          </a:p>
        </p:txBody>
      </p:sp>
      <p:sp>
        <p:nvSpPr>
          <p:cNvPr id="12" name="TextBox 11"/>
          <p:cNvSpPr txBox="1"/>
          <p:nvPr/>
        </p:nvSpPr>
        <p:spPr>
          <a:xfrm>
            <a:off x="7128212" y="1489861"/>
            <a:ext cx="1358565" cy="338554"/>
          </a:xfrm>
          <a:prstGeom prst="rect">
            <a:avLst/>
          </a:prstGeom>
          <a:noFill/>
        </p:spPr>
        <p:txBody>
          <a:bodyPr wrap="none" rtlCol="0">
            <a:spAutoFit/>
          </a:bodyPr>
          <a:lstStyle/>
          <a:p>
            <a:r>
              <a:rPr lang="en-US" sz="1600" dirty="0" smtClean="0"/>
              <a:t>phenylalanine</a:t>
            </a:r>
            <a:endParaRPr lang="en-US" sz="1600" dirty="0"/>
          </a:p>
        </p:txBody>
      </p:sp>
      <p:sp>
        <p:nvSpPr>
          <p:cNvPr id="13" name="TextBox 12"/>
          <p:cNvSpPr txBox="1"/>
          <p:nvPr/>
        </p:nvSpPr>
        <p:spPr>
          <a:xfrm>
            <a:off x="5064327" y="1792173"/>
            <a:ext cx="1208083" cy="369332"/>
          </a:xfrm>
          <a:prstGeom prst="rect">
            <a:avLst/>
          </a:prstGeom>
          <a:noFill/>
        </p:spPr>
        <p:txBody>
          <a:bodyPr wrap="none" rtlCol="0">
            <a:spAutoFit/>
          </a:bodyPr>
          <a:lstStyle/>
          <a:p>
            <a:r>
              <a:rPr lang="en-US" dirty="0" smtClean="0">
                <a:solidFill>
                  <a:srgbClr val="FF0000"/>
                </a:solidFill>
              </a:rPr>
              <a:t>glyphosate</a:t>
            </a:r>
            <a:endParaRPr lang="en-US" dirty="0">
              <a:solidFill>
                <a:srgbClr val="FF0000"/>
              </a:solidFill>
            </a:endParaRPr>
          </a:p>
        </p:txBody>
      </p:sp>
      <p:sp>
        <p:nvSpPr>
          <p:cNvPr id="14" name="TextBox 13"/>
          <p:cNvSpPr txBox="1"/>
          <p:nvPr/>
        </p:nvSpPr>
        <p:spPr>
          <a:xfrm>
            <a:off x="3857132" y="1792173"/>
            <a:ext cx="837489" cy="369332"/>
          </a:xfrm>
          <a:prstGeom prst="rect">
            <a:avLst/>
          </a:prstGeom>
          <a:noFill/>
        </p:spPr>
        <p:txBody>
          <a:bodyPr wrap="none" rtlCol="0">
            <a:spAutoFit/>
          </a:bodyPr>
          <a:lstStyle/>
          <a:p>
            <a:r>
              <a:rPr lang="en-US" dirty="0" smtClean="0"/>
              <a:t>glycine</a:t>
            </a:r>
            <a:endParaRPr lang="en-US" dirty="0"/>
          </a:p>
        </p:txBody>
      </p:sp>
      <p:sp>
        <p:nvSpPr>
          <p:cNvPr id="15" name="TextBox 14"/>
          <p:cNvSpPr txBox="1"/>
          <p:nvPr/>
        </p:nvSpPr>
        <p:spPr>
          <a:xfrm>
            <a:off x="2649937" y="1792173"/>
            <a:ext cx="837489" cy="369332"/>
          </a:xfrm>
          <a:prstGeom prst="rect">
            <a:avLst/>
          </a:prstGeom>
          <a:noFill/>
        </p:spPr>
        <p:txBody>
          <a:bodyPr wrap="none" rtlCol="0">
            <a:spAutoFit/>
          </a:bodyPr>
          <a:lstStyle/>
          <a:p>
            <a:r>
              <a:rPr lang="en-US" dirty="0" smtClean="0"/>
              <a:t>glycine</a:t>
            </a:r>
            <a:endParaRPr lang="en-US" dirty="0"/>
          </a:p>
        </p:txBody>
      </p:sp>
      <p:sp>
        <p:nvSpPr>
          <p:cNvPr id="16" name="TextBox 15"/>
          <p:cNvSpPr txBox="1"/>
          <p:nvPr/>
        </p:nvSpPr>
        <p:spPr>
          <a:xfrm>
            <a:off x="6642116" y="1792173"/>
            <a:ext cx="837489" cy="369332"/>
          </a:xfrm>
          <a:prstGeom prst="rect">
            <a:avLst/>
          </a:prstGeom>
          <a:noFill/>
        </p:spPr>
        <p:txBody>
          <a:bodyPr wrap="none" rtlCol="0">
            <a:spAutoFit/>
          </a:bodyPr>
          <a:lstStyle/>
          <a:p>
            <a:r>
              <a:rPr lang="en-US" dirty="0" smtClean="0"/>
              <a:t>glycine</a:t>
            </a:r>
            <a:endParaRPr lang="en-US" dirty="0"/>
          </a:p>
        </p:txBody>
      </p:sp>
      <p:sp>
        <p:nvSpPr>
          <p:cNvPr id="17" name="TextBox 16"/>
          <p:cNvSpPr txBox="1"/>
          <p:nvPr/>
        </p:nvSpPr>
        <p:spPr>
          <a:xfrm>
            <a:off x="7849311" y="1792173"/>
            <a:ext cx="837489" cy="369332"/>
          </a:xfrm>
          <a:prstGeom prst="rect">
            <a:avLst/>
          </a:prstGeom>
          <a:noFill/>
        </p:spPr>
        <p:txBody>
          <a:bodyPr wrap="none" rtlCol="0">
            <a:spAutoFit/>
          </a:bodyPr>
          <a:lstStyle/>
          <a:p>
            <a:r>
              <a:rPr lang="en-US" dirty="0" smtClean="0"/>
              <a:t>glycine</a:t>
            </a:r>
            <a:endParaRPr lang="en-US" dirty="0"/>
          </a:p>
        </p:txBody>
      </p:sp>
      <p:sp>
        <p:nvSpPr>
          <p:cNvPr id="18" name="TextBox 17"/>
          <p:cNvSpPr txBox="1"/>
          <p:nvPr/>
        </p:nvSpPr>
        <p:spPr>
          <a:xfrm>
            <a:off x="2314100" y="3745469"/>
            <a:ext cx="2123673" cy="400110"/>
          </a:xfrm>
          <a:prstGeom prst="rect">
            <a:avLst/>
          </a:prstGeom>
          <a:noFill/>
        </p:spPr>
        <p:txBody>
          <a:bodyPr wrap="none" rtlCol="0">
            <a:spAutoFit/>
          </a:bodyPr>
          <a:lstStyle/>
          <a:p>
            <a:r>
              <a:rPr lang="en-US" sz="2000" dirty="0" err="1" smtClean="0"/>
              <a:t>Phosphomimetics</a:t>
            </a:r>
            <a:r>
              <a:rPr lang="en-US" sz="2000" dirty="0" smtClean="0"/>
              <a:t>!</a:t>
            </a:r>
            <a:endParaRPr lang="en-US" sz="2000" dirty="0"/>
          </a:p>
        </p:txBody>
      </p:sp>
      <p:cxnSp>
        <p:nvCxnSpPr>
          <p:cNvPr id="20" name="Straight Arrow Connector 19"/>
          <p:cNvCxnSpPr/>
          <p:nvPr/>
        </p:nvCxnSpPr>
        <p:spPr>
          <a:xfrm flipV="1">
            <a:off x="4353021" y="3745469"/>
            <a:ext cx="711306" cy="19999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1609765" y="3945467"/>
            <a:ext cx="805933"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457180" y="4140280"/>
            <a:ext cx="3185897" cy="2677656"/>
          </a:xfrm>
          <a:prstGeom prst="rect">
            <a:avLst/>
          </a:prstGeom>
          <a:noFill/>
        </p:spPr>
        <p:txBody>
          <a:bodyPr wrap="square" rtlCol="0">
            <a:spAutoFit/>
          </a:bodyPr>
          <a:lstStyle/>
          <a:p>
            <a:r>
              <a:rPr lang="en-US" sz="2400" dirty="0" smtClean="0"/>
              <a:t>The FG repeat domain</a:t>
            </a:r>
          </a:p>
          <a:p>
            <a:r>
              <a:rPr lang="en-US" sz="2400" dirty="0"/>
              <a:t>h</a:t>
            </a:r>
            <a:r>
              <a:rPr lang="en-US" sz="2400" dirty="0" smtClean="0"/>
              <a:t>as multiple </a:t>
            </a:r>
            <a:r>
              <a:rPr lang="en-US" sz="2400" dirty="0" err="1" smtClean="0"/>
              <a:t>serines</a:t>
            </a:r>
            <a:r>
              <a:rPr lang="en-US" sz="2400" dirty="0" smtClean="0"/>
              <a:t> that can get phosphorylated, drastically changing its behavior</a:t>
            </a:r>
          </a:p>
          <a:p>
            <a:endParaRPr lang="en-US" sz="2400" dirty="0"/>
          </a:p>
        </p:txBody>
      </p:sp>
      <p:sp>
        <p:nvSpPr>
          <p:cNvPr id="21" name="TextBox 20"/>
          <p:cNvSpPr txBox="1"/>
          <p:nvPr/>
        </p:nvSpPr>
        <p:spPr>
          <a:xfrm>
            <a:off x="921026" y="1581417"/>
            <a:ext cx="6558579" cy="2558863"/>
          </a:xfrm>
          <a:prstGeom prst="rect">
            <a:avLst/>
          </a:prstGeom>
          <a:solidFill>
            <a:srgbClr val="FFF9A2"/>
          </a:solidFill>
          <a:ln>
            <a:solidFill>
              <a:srgbClr val="000000"/>
            </a:solidFill>
          </a:ln>
        </p:spPr>
        <p:txBody>
          <a:bodyPr vert="horz" lIns="91440" tIns="45720" rIns="91440" bIns="45720" rtlCol="0" anchor="ctr">
            <a:noAutofit/>
          </a:bodyPr>
          <a:lstStyle>
            <a:defPPr>
              <a:defRPr lang="en-US"/>
            </a:defPPr>
            <a:lvl1pPr algn="ctr">
              <a:spcBef>
                <a:spcPct val="0"/>
              </a:spcBef>
              <a:buNone/>
              <a:defRPr sz="3600">
                <a:latin typeface="+mj-lt"/>
                <a:ea typeface="+mj-ea"/>
                <a:cs typeface="+mj-cs"/>
              </a:defRPr>
            </a:lvl1pPr>
          </a:lstStyle>
          <a:p>
            <a:r>
              <a:rPr lang="en-US" sz="3200" b="1" dirty="0" smtClean="0"/>
              <a:t>Hypothesis</a:t>
            </a:r>
            <a:r>
              <a:rPr lang="en-US" sz="3200" dirty="0" smtClean="0"/>
              <a:t>:</a:t>
            </a:r>
          </a:p>
          <a:p>
            <a:r>
              <a:rPr lang="en-US" sz="3200" dirty="0" smtClean="0"/>
              <a:t>Glyphosate substitution for glycine in the FG domain imitates serine phosphorylation</a:t>
            </a:r>
            <a:endParaRPr lang="en-US" sz="3200" dirty="0"/>
          </a:p>
        </p:txBody>
      </p:sp>
    </p:spTree>
    <p:extLst>
      <p:ext uri="{BB962C8B-B14F-4D97-AF65-F5344CB8AC3E}">
        <p14:creationId xmlns:p14="http://schemas.microsoft.com/office/powerpoint/2010/main" val="6868644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99-cents-burgers.jpg"/>
          <p:cNvPicPr>
            <a:picLocks noGrp="1" noChangeAspect="1"/>
          </p:cNvPicPr>
          <p:nvPr>
            <p:ph idx="1"/>
          </p:nvPr>
        </p:nvPicPr>
        <p:blipFill>
          <a:blip r:embed="rId2">
            <a:extLst>
              <a:ext uri="{28A0092B-C50C-407E-A947-70E740481C1C}">
                <a14:useLocalDpi xmlns:a14="http://schemas.microsoft.com/office/drawing/2010/main" val="0"/>
              </a:ext>
            </a:extLst>
          </a:blip>
          <a:srcRect l="-62853" r="-62853"/>
          <a:stretch>
            <a:fillRect/>
          </a:stretch>
        </p:blipFill>
        <p:spPr>
          <a:xfrm>
            <a:off x="-455756" y="846668"/>
            <a:ext cx="9599756" cy="5279496"/>
          </a:xfrm>
        </p:spPr>
      </p:pic>
    </p:spTree>
    <p:extLst>
      <p:ext uri="{BB962C8B-B14F-4D97-AF65-F5344CB8AC3E}">
        <p14:creationId xmlns:p14="http://schemas.microsoft.com/office/powerpoint/2010/main" val="193363907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phosphomimetics.png"/>
          <p:cNvPicPr>
            <a:picLocks noChangeAspect="1"/>
          </p:cNvPicPr>
          <p:nvPr/>
        </p:nvPicPr>
        <p:blipFill>
          <a:blip r:embed="rId2">
            <a:extLst>
              <a:ext uri="{28A0092B-C50C-407E-A947-70E740481C1C}">
                <a14:useLocalDpi xmlns:a14="http://schemas.microsoft.com/office/drawing/2010/main" val="0"/>
              </a:ext>
            </a:extLst>
          </a:blip>
          <a:srcRect l="-2767" r="-2767"/>
          <a:stretch>
            <a:fillRect/>
          </a:stretch>
        </p:blipFill>
        <p:spPr>
          <a:xfrm>
            <a:off x="2794702" y="3306407"/>
            <a:ext cx="5570263" cy="3063430"/>
          </a:xfrm>
          <a:prstGeom prst="rect">
            <a:avLst/>
          </a:prstGeom>
        </p:spPr>
      </p:pic>
      <p:grpSp>
        <p:nvGrpSpPr>
          <p:cNvPr id="15" name="Group 14"/>
          <p:cNvGrpSpPr/>
          <p:nvPr/>
        </p:nvGrpSpPr>
        <p:grpSpPr>
          <a:xfrm>
            <a:off x="5903912" y="3493007"/>
            <a:ext cx="1902237" cy="2886859"/>
            <a:chOff x="5903912" y="3493007"/>
            <a:chExt cx="1902237" cy="2886859"/>
          </a:xfrm>
        </p:grpSpPr>
        <p:sp>
          <p:nvSpPr>
            <p:cNvPr id="7" name="TextBox 6"/>
            <p:cNvSpPr txBox="1"/>
            <p:nvPr/>
          </p:nvSpPr>
          <p:spPr>
            <a:xfrm>
              <a:off x="6676096" y="4598996"/>
              <a:ext cx="347571" cy="461665"/>
            </a:xfrm>
            <a:prstGeom prst="rect">
              <a:avLst/>
            </a:prstGeom>
            <a:solidFill>
              <a:srgbClr val="FFFFFF"/>
            </a:solidFill>
          </p:spPr>
          <p:txBody>
            <a:bodyPr wrap="none" rtlCol="0">
              <a:spAutoFit/>
            </a:bodyPr>
            <a:lstStyle/>
            <a:p>
              <a:r>
                <a:rPr lang="en-US" sz="2400" b="1" dirty="0" smtClean="0"/>
                <a:t>C</a:t>
              </a:r>
              <a:endParaRPr lang="en-US" sz="2400" b="1" dirty="0"/>
            </a:p>
          </p:txBody>
        </p:sp>
        <p:sp>
          <p:nvSpPr>
            <p:cNvPr id="8" name="TextBox 7"/>
            <p:cNvSpPr txBox="1"/>
            <p:nvPr/>
          </p:nvSpPr>
          <p:spPr>
            <a:xfrm>
              <a:off x="5903912" y="3493007"/>
              <a:ext cx="796312" cy="461665"/>
            </a:xfrm>
            <a:prstGeom prst="rect">
              <a:avLst/>
            </a:prstGeom>
            <a:solidFill>
              <a:srgbClr val="FFFFFF"/>
            </a:solidFill>
          </p:spPr>
          <p:txBody>
            <a:bodyPr wrap="none" rtlCol="0">
              <a:spAutoFit/>
            </a:bodyPr>
            <a:lstStyle/>
            <a:p>
              <a:r>
                <a:rPr lang="en-US" sz="2400" dirty="0" smtClean="0"/>
                <a:t>      </a:t>
              </a:r>
              <a:r>
                <a:rPr lang="en-US" sz="2400" b="1" dirty="0" smtClean="0"/>
                <a:t>H</a:t>
              </a:r>
              <a:endParaRPr lang="en-US" sz="2400" b="1" dirty="0"/>
            </a:p>
          </p:txBody>
        </p:sp>
        <p:sp>
          <p:nvSpPr>
            <p:cNvPr id="9" name="TextBox 8"/>
            <p:cNvSpPr txBox="1"/>
            <p:nvPr/>
          </p:nvSpPr>
          <p:spPr>
            <a:xfrm>
              <a:off x="6572163" y="4102024"/>
              <a:ext cx="581559" cy="461665"/>
            </a:xfrm>
            <a:prstGeom prst="rect">
              <a:avLst/>
            </a:prstGeom>
            <a:solidFill>
              <a:srgbClr val="FFFFFF"/>
            </a:solidFill>
          </p:spPr>
          <p:txBody>
            <a:bodyPr wrap="none" rtlCol="0">
              <a:spAutoFit/>
            </a:bodyPr>
            <a:lstStyle/>
            <a:p>
              <a:r>
                <a:rPr lang="en-US" sz="2400" b="1" dirty="0" smtClean="0"/>
                <a:t>HN</a:t>
              </a:r>
              <a:endParaRPr lang="en-US" sz="2400" b="1" dirty="0"/>
            </a:p>
          </p:txBody>
        </p:sp>
        <p:sp>
          <p:nvSpPr>
            <p:cNvPr id="10" name="TextBox 9"/>
            <p:cNvSpPr txBox="1"/>
            <p:nvPr/>
          </p:nvSpPr>
          <p:spPr>
            <a:xfrm>
              <a:off x="5929313" y="5918201"/>
              <a:ext cx="1876836" cy="461665"/>
            </a:xfrm>
            <a:prstGeom prst="rect">
              <a:avLst/>
            </a:prstGeom>
            <a:solidFill>
              <a:srgbClr val="FFFFFF"/>
            </a:solidFill>
          </p:spPr>
          <p:txBody>
            <a:bodyPr wrap="none" rtlCol="0">
              <a:spAutoFit/>
            </a:bodyPr>
            <a:lstStyle/>
            <a:p>
              <a:r>
                <a:rPr lang="en-US" sz="2400" dirty="0" smtClean="0"/>
                <a:t>   Glyphosate </a:t>
              </a:r>
              <a:endParaRPr lang="en-US" sz="2400" dirty="0"/>
            </a:p>
          </p:txBody>
        </p:sp>
        <p:sp>
          <p:nvSpPr>
            <p:cNvPr id="11" name="TextBox 10"/>
            <p:cNvSpPr txBox="1"/>
            <p:nvPr/>
          </p:nvSpPr>
          <p:spPr>
            <a:xfrm>
              <a:off x="6550183" y="3493007"/>
              <a:ext cx="300082" cy="369332"/>
            </a:xfrm>
            <a:prstGeom prst="rect">
              <a:avLst/>
            </a:prstGeom>
            <a:noFill/>
          </p:spPr>
          <p:txBody>
            <a:bodyPr wrap="none" rtlCol="0">
              <a:spAutoFit/>
            </a:bodyPr>
            <a:lstStyle/>
            <a:p>
              <a:r>
                <a:rPr lang="en-US" b="1" dirty="0" smtClean="0"/>
                <a:t>_</a:t>
              </a:r>
              <a:endParaRPr lang="en-US" b="1" dirty="0"/>
            </a:p>
          </p:txBody>
        </p:sp>
        <p:sp>
          <p:nvSpPr>
            <p:cNvPr id="12" name="TextBox 11"/>
            <p:cNvSpPr txBox="1"/>
            <p:nvPr/>
          </p:nvSpPr>
          <p:spPr>
            <a:xfrm rot="5400000">
              <a:off x="6819517" y="4430426"/>
              <a:ext cx="300082" cy="369332"/>
            </a:xfrm>
            <a:prstGeom prst="rect">
              <a:avLst/>
            </a:prstGeom>
            <a:noFill/>
          </p:spPr>
          <p:txBody>
            <a:bodyPr wrap="none" rtlCol="0">
              <a:spAutoFit/>
            </a:bodyPr>
            <a:lstStyle/>
            <a:p>
              <a:r>
                <a:rPr lang="en-US" b="1" dirty="0" smtClean="0"/>
                <a:t>_</a:t>
              </a:r>
              <a:endParaRPr lang="en-US" b="1" dirty="0"/>
            </a:p>
          </p:txBody>
        </p:sp>
        <p:sp>
          <p:nvSpPr>
            <p:cNvPr id="13" name="TextBox 12"/>
            <p:cNvSpPr txBox="1"/>
            <p:nvPr/>
          </p:nvSpPr>
          <p:spPr>
            <a:xfrm>
              <a:off x="6575584" y="4238845"/>
              <a:ext cx="1061300" cy="461665"/>
            </a:xfrm>
            <a:prstGeom prst="rect">
              <a:avLst/>
            </a:prstGeom>
            <a:noFill/>
          </p:spPr>
          <p:txBody>
            <a:bodyPr wrap="square" rtlCol="0">
              <a:spAutoFit/>
            </a:bodyPr>
            <a:lstStyle/>
            <a:p>
              <a:r>
                <a:rPr lang="en-US" sz="2400" dirty="0" smtClean="0"/>
                <a:t>_____</a:t>
              </a:r>
              <a:endParaRPr lang="en-US" sz="2400" dirty="0"/>
            </a:p>
          </p:txBody>
        </p:sp>
      </p:grpSp>
      <p:sp>
        <p:nvSpPr>
          <p:cNvPr id="14" name="Rectangle 13"/>
          <p:cNvSpPr/>
          <p:nvPr/>
        </p:nvSpPr>
        <p:spPr>
          <a:xfrm>
            <a:off x="2794702" y="2827867"/>
            <a:ext cx="2674716" cy="3759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err="1" smtClean="0"/>
              <a:t>Phosphomimetics</a:t>
            </a:r>
            <a:r>
              <a:rPr lang="en-US" b="1" dirty="0" smtClean="0"/>
              <a:t>!</a:t>
            </a:r>
            <a:endParaRPr lang="en-US" b="1" dirty="0"/>
          </a:p>
        </p:txBody>
      </p:sp>
      <p:pic>
        <p:nvPicPr>
          <p:cNvPr id="4" name="Content Placeholder 3" descr="phosphomimetics.png"/>
          <p:cNvPicPr>
            <a:picLocks noGrp="1" noChangeAspect="1"/>
          </p:cNvPicPr>
          <p:nvPr>
            <p:ph idx="1"/>
          </p:nvPr>
        </p:nvPicPr>
        <p:blipFill>
          <a:blip r:embed="rId2">
            <a:extLst>
              <a:ext uri="{28A0092B-C50C-407E-A947-70E740481C1C}">
                <a14:useLocalDpi xmlns:a14="http://schemas.microsoft.com/office/drawing/2010/main" val="0"/>
              </a:ext>
            </a:extLst>
          </a:blip>
          <a:srcRect l="-2767" r="-2767"/>
          <a:stretch>
            <a:fillRect/>
          </a:stretch>
        </p:blipFill>
        <p:spPr>
          <a:xfrm>
            <a:off x="305551" y="3306407"/>
            <a:ext cx="5570263" cy="3063430"/>
          </a:xfrm>
        </p:spPr>
      </p:pic>
      <p:sp>
        <p:nvSpPr>
          <p:cNvPr id="3" name="TextBox 2"/>
          <p:cNvSpPr txBox="1"/>
          <p:nvPr/>
        </p:nvSpPr>
        <p:spPr>
          <a:xfrm>
            <a:off x="305551" y="1627539"/>
            <a:ext cx="8499782" cy="1200328"/>
          </a:xfrm>
          <a:prstGeom prst="rect">
            <a:avLst/>
          </a:prstGeom>
          <a:noFill/>
        </p:spPr>
        <p:txBody>
          <a:bodyPr wrap="square" rtlCol="0">
            <a:spAutoFit/>
          </a:bodyPr>
          <a:lstStyle/>
          <a:p>
            <a:r>
              <a:rPr lang="en-US" sz="2400" b="1" dirty="0" smtClean="0"/>
              <a:t>WIKI:</a:t>
            </a:r>
          </a:p>
          <a:p>
            <a:r>
              <a:rPr lang="en-US" sz="2400" b="1" dirty="0" err="1" smtClean="0"/>
              <a:t>Phosphomimetics</a:t>
            </a:r>
            <a:r>
              <a:rPr lang="en-US" sz="2400" dirty="0" smtClean="0"/>
              <a:t> </a:t>
            </a:r>
            <a:r>
              <a:rPr lang="en-US" sz="2400" dirty="0"/>
              <a:t>are amino acid substitutions that mimic a phosphorylated protein, thereby activating (or deactivating) </a:t>
            </a:r>
            <a:r>
              <a:rPr lang="en-US" sz="2400" dirty="0" smtClean="0"/>
              <a:t>it.</a:t>
            </a:r>
            <a:endParaRPr lang="en-US" sz="2400" dirty="0"/>
          </a:p>
        </p:txBody>
      </p:sp>
    </p:spTree>
    <p:extLst>
      <p:ext uri="{BB962C8B-B14F-4D97-AF65-F5344CB8AC3E}">
        <p14:creationId xmlns:p14="http://schemas.microsoft.com/office/powerpoint/2010/main" val="30500969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Nup98: A </a:t>
            </a:r>
            <a:r>
              <a:rPr lang="en-US" b="1" dirty="0" err="1" smtClean="0"/>
              <a:t>Nucleoporin</a:t>
            </a:r>
            <a:r>
              <a:rPr lang="en-US" b="1" dirty="0" smtClean="0"/>
              <a:t> with many critical glycine residues</a:t>
            </a:r>
            <a:r>
              <a:rPr lang="en-US" b="1" dirty="0" smtClean="0">
                <a:solidFill>
                  <a:srgbClr val="FF0000"/>
                </a:solidFill>
              </a:rPr>
              <a:t>*</a:t>
            </a:r>
            <a:endParaRPr lang="en-US" b="1" dirty="0">
              <a:solidFill>
                <a:srgbClr val="FF0000"/>
              </a:solidFill>
            </a:endParaRPr>
          </a:p>
        </p:txBody>
      </p:sp>
      <p:pic>
        <p:nvPicPr>
          <p:cNvPr id="4" name="Content Placeholder 3" descr="Nup98_structure.png"/>
          <p:cNvPicPr>
            <a:picLocks noGrp="1" noChangeAspect="1"/>
          </p:cNvPicPr>
          <p:nvPr>
            <p:ph idx="1"/>
          </p:nvPr>
        </p:nvPicPr>
        <p:blipFill>
          <a:blip r:embed="rId3">
            <a:extLst>
              <a:ext uri="{28A0092B-C50C-407E-A947-70E740481C1C}">
                <a14:useLocalDpi xmlns:a14="http://schemas.microsoft.com/office/drawing/2010/main" val="0"/>
              </a:ext>
            </a:extLst>
          </a:blip>
          <a:srcRect t="-50165" b="-50165"/>
          <a:stretch>
            <a:fillRect/>
          </a:stretch>
        </p:blipFill>
        <p:spPr/>
      </p:pic>
      <p:sp>
        <p:nvSpPr>
          <p:cNvPr id="5" name="TextBox 4"/>
          <p:cNvSpPr txBox="1"/>
          <p:nvPr/>
        </p:nvSpPr>
        <p:spPr>
          <a:xfrm>
            <a:off x="921027" y="1581417"/>
            <a:ext cx="4340000" cy="921146"/>
          </a:xfrm>
          <a:prstGeom prst="rect">
            <a:avLst/>
          </a:prstGeom>
          <a:solidFill>
            <a:srgbClr val="FFF9A2"/>
          </a:solidFill>
          <a:ln>
            <a:solidFill>
              <a:srgbClr val="000000"/>
            </a:solidFill>
          </a:ln>
        </p:spPr>
        <p:txBody>
          <a:bodyPr vert="horz" lIns="91440" tIns="45720" rIns="91440" bIns="45720" rtlCol="0" anchor="ctr">
            <a:noAutofit/>
          </a:bodyPr>
          <a:lstStyle>
            <a:defPPr>
              <a:defRPr lang="en-US"/>
            </a:defPPr>
            <a:lvl1pPr algn="ctr">
              <a:spcBef>
                <a:spcPct val="0"/>
              </a:spcBef>
              <a:buNone/>
              <a:defRPr sz="3600">
                <a:latin typeface="+mj-lt"/>
                <a:ea typeface="+mj-ea"/>
                <a:cs typeface="+mj-cs"/>
              </a:defRPr>
            </a:lvl1pPr>
          </a:lstStyle>
          <a:p>
            <a:r>
              <a:rPr lang="en-US" sz="2400" dirty="0"/>
              <a:t>Other proteins that bind to Nup98 at glycine-containing sites</a:t>
            </a:r>
          </a:p>
        </p:txBody>
      </p:sp>
      <p:cxnSp>
        <p:nvCxnSpPr>
          <p:cNvPr id="8" name="Straight Arrow Connector 7"/>
          <p:cNvCxnSpPr/>
          <p:nvPr/>
        </p:nvCxnSpPr>
        <p:spPr>
          <a:xfrm flipH="1">
            <a:off x="1465273" y="2521346"/>
            <a:ext cx="1130353" cy="43748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658424" y="2502563"/>
            <a:ext cx="516333" cy="43748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781799" y="2521346"/>
            <a:ext cx="376785" cy="57705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395497" y="4715173"/>
            <a:ext cx="1618779" cy="345740"/>
          </a:xfrm>
          <a:prstGeom prst="rect">
            <a:avLst/>
          </a:prstGeom>
          <a:solidFill>
            <a:srgbClr val="FFF9A2"/>
          </a:solidFill>
          <a:ln>
            <a:solidFill>
              <a:srgbClr val="000000"/>
            </a:solidFill>
          </a:ln>
        </p:spPr>
        <p:txBody>
          <a:bodyPr vert="horz" lIns="91440" tIns="45720" rIns="91440" bIns="45720" rtlCol="0" anchor="ctr">
            <a:noAutofit/>
          </a:bodyPr>
          <a:lstStyle>
            <a:defPPr>
              <a:defRPr lang="en-US"/>
            </a:defPPr>
            <a:lvl1pPr algn="ctr">
              <a:spcBef>
                <a:spcPct val="0"/>
              </a:spcBef>
              <a:buNone/>
              <a:defRPr sz="3600">
                <a:latin typeface="+mj-lt"/>
                <a:ea typeface="+mj-ea"/>
                <a:cs typeface="+mj-cs"/>
              </a:defRPr>
            </a:lvl1pPr>
          </a:lstStyle>
          <a:p>
            <a:r>
              <a:rPr lang="en-US" sz="2400" dirty="0" smtClean="0"/>
              <a:t>Glycine</a:t>
            </a:r>
            <a:endParaRPr lang="en-US" sz="2400" dirty="0"/>
          </a:p>
        </p:txBody>
      </p:sp>
      <p:cxnSp>
        <p:nvCxnSpPr>
          <p:cNvPr id="19" name="Straight Arrow Connector 18"/>
          <p:cNvCxnSpPr/>
          <p:nvPr/>
        </p:nvCxnSpPr>
        <p:spPr>
          <a:xfrm flipH="1" flipV="1">
            <a:off x="1241993" y="4047459"/>
            <a:ext cx="795434" cy="6677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1674597" y="4047459"/>
            <a:ext cx="362830" cy="6677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2037427" y="4047459"/>
            <a:ext cx="223280" cy="6677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2037427" y="4047459"/>
            <a:ext cx="1339678" cy="6677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2037427" y="4047459"/>
            <a:ext cx="1883922" cy="6677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470031" y="6336366"/>
            <a:ext cx="6564868" cy="461665"/>
          </a:xfrm>
          <a:prstGeom prst="rect">
            <a:avLst/>
          </a:prstGeom>
          <a:noFill/>
        </p:spPr>
        <p:txBody>
          <a:bodyPr wrap="none" rtlCol="0">
            <a:spAutoFit/>
          </a:bodyPr>
          <a:lstStyle/>
          <a:p>
            <a:r>
              <a:rPr lang="en-US" sz="2400" dirty="0">
                <a:solidFill>
                  <a:srgbClr val="FF0000"/>
                </a:solidFill>
              </a:rPr>
              <a:t>*</a:t>
            </a:r>
            <a:r>
              <a:rPr lang="en-US" sz="2400" dirty="0"/>
              <a:t>SM Gough et al. Blood 2011; 118(24): 6247–6257.</a:t>
            </a:r>
          </a:p>
        </p:txBody>
      </p:sp>
    </p:spTree>
    <p:extLst>
      <p:ext uri="{BB962C8B-B14F-4D97-AF65-F5344CB8AC3E}">
        <p14:creationId xmlns:p14="http://schemas.microsoft.com/office/powerpoint/2010/main" val="10164721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Nup98 and Cancer</a:t>
            </a:r>
            <a:endParaRPr lang="en-US" b="1" dirty="0"/>
          </a:p>
        </p:txBody>
      </p:sp>
      <p:sp>
        <p:nvSpPr>
          <p:cNvPr id="3" name="Content Placeholder 2"/>
          <p:cNvSpPr>
            <a:spLocks noGrp="1"/>
          </p:cNvSpPr>
          <p:nvPr>
            <p:ph idx="1"/>
          </p:nvPr>
        </p:nvSpPr>
        <p:spPr>
          <a:xfrm>
            <a:off x="457200" y="1600200"/>
            <a:ext cx="8432800" cy="5037667"/>
          </a:xfrm>
        </p:spPr>
        <p:txBody>
          <a:bodyPr>
            <a:normAutofit fontScale="85000" lnSpcReduction="20000"/>
          </a:bodyPr>
          <a:lstStyle/>
          <a:p>
            <a:r>
              <a:rPr lang="en-US" dirty="0" smtClean="0"/>
              <a:t>Nup98 is a core component of the plug that blocks nuclear pores</a:t>
            </a:r>
          </a:p>
          <a:p>
            <a:r>
              <a:rPr lang="en-US" dirty="0" smtClean="0"/>
              <a:t>When Nup98 is phosphorylated within its FG domain, it breaks away from the plug and the plug disintegrates</a:t>
            </a:r>
          </a:p>
          <a:p>
            <a:pPr lvl="1"/>
            <a:r>
              <a:rPr lang="en-US" dirty="0" smtClean="0"/>
              <a:t>Replacement of some of its </a:t>
            </a:r>
            <a:r>
              <a:rPr lang="en-US" dirty="0" err="1" smtClean="0"/>
              <a:t>glycines</a:t>
            </a:r>
            <a:r>
              <a:rPr lang="en-US" dirty="0" smtClean="0"/>
              <a:t> for glyphosate will have a similar effect</a:t>
            </a:r>
          </a:p>
          <a:p>
            <a:r>
              <a:rPr lang="en-US" dirty="0" smtClean="0"/>
              <a:t>This gives free access to the nucleus of proteins that are normally retained in the cytoplasm</a:t>
            </a:r>
          </a:p>
          <a:p>
            <a:pPr lvl="1"/>
            <a:r>
              <a:rPr lang="en-US" dirty="0" smtClean="0"/>
              <a:t>One of these is Activation Induced </a:t>
            </a:r>
            <a:r>
              <a:rPr lang="en-US" dirty="0" err="1" smtClean="0"/>
              <a:t>Deaminase</a:t>
            </a:r>
            <a:r>
              <a:rPr lang="en-US" dirty="0" smtClean="0"/>
              <a:t> (AID)</a:t>
            </a:r>
          </a:p>
          <a:p>
            <a:r>
              <a:rPr lang="en-US" dirty="0" smtClean="0"/>
              <a:t>Phosphorylated AID in the nucleus:</a:t>
            </a:r>
          </a:p>
          <a:p>
            <a:pPr lvl="1"/>
            <a:r>
              <a:rPr lang="en-US" dirty="0" smtClean="0"/>
              <a:t>Strips DNA of its methyl groups</a:t>
            </a:r>
          </a:p>
          <a:p>
            <a:pPr lvl="1"/>
            <a:r>
              <a:rPr lang="en-US" dirty="0" smtClean="0"/>
              <a:t>Initiates DNA double strand breaks</a:t>
            </a:r>
          </a:p>
          <a:p>
            <a:pPr lvl="1"/>
            <a:r>
              <a:rPr lang="en-US" dirty="0" smtClean="0"/>
              <a:t>Induces expression of proteins that lead to </a:t>
            </a:r>
            <a:r>
              <a:rPr lang="en-US" dirty="0" err="1" smtClean="0"/>
              <a:t>tumorigenesis</a:t>
            </a:r>
            <a:endParaRPr lang="en-US" dirty="0" smtClean="0"/>
          </a:p>
          <a:p>
            <a:pPr marL="0" indent="0">
              <a:buNone/>
            </a:pPr>
            <a:endParaRPr lang="en-US" dirty="0"/>
          </a:p>
        </p:txBody>
      </p:sp>
    </p:spTree>
    <p:extLst>
      <p:ext uri="{BB962C8B-B14F-4D97-AF65-F5344CB8AC3E}">
        <p14:creationId xmlns:p14="http://schemas.microsoft.com/office/powerpoint/2010/main" val="404248749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Section Outline</a:t>
            </a:r>
            <a:endParaRPr lang="en-US" b="1" dirty="0"/>
          </a:p>
        </p:txBody>
      </p:sp>
      <p:sp>
        <p:nvSpPr>
          <p:cNvPr id="3" name="Content Placeholder 2"/>
          <p:cNvSpPr>
            <a:spLocks noGrp="1"/>
          </p:cNvSpPr>
          <p:nvPr>
            <p:ph idx="1"/>
          </p:nvPr>
        </p:nvSpPr>
        <p:spPr/>
        <p:txBody>
          <a:bodyPr/>
          <a:lstStyle/>
          <a:p>
            <a:r>
              <a:rPr lang="en-US" dirty="0" smtClean="0"/>
              <a:t>Excessive Calcium Uptake</a:t>
            </a:r>
          </a:p>
          <a:p>
            <a:r>
              <a:rPr lang="en-US" dirty="0" err="1" smtClean="0"/>
              <a:t>Nucleoporin</a:t>
            </a:r>
            <a:r>
              <a:rPr lang="en-US" dirty="0" smtClean="0"/>
              <a:t> 98 (Nup98)</a:t>
            </a:r>
          </a:p>
          <a:p>
            <a:r>
              <a:rPr lang="en-US" dirty="0" smtClean="0">
                <a:solidFill>
                  <a:srgbClr val="FF0000"/>
                </a:solidFill>
              </a:rPr>
              <a:t>Activation Induced </a:t>
            </a:r>
            <a:r>
              <a:rPr lang="en-US" dirty="0" err="1" smtClean="0">
                <a:solidFill>
                  <a:srgbClr val="FF0000"/>
                </a:solidFill>
              </a:rPr>
              <a:t>Deaminase</a:t>
            </a:r>
            <a:r>
              <a:rPr lang="en-US" dirty="0" smtClean="0">
                <a:solidFill>
                  <a:srgbClr val="FF0000"/>
                </a:solidFill>
              </a:rPr>
              <a:t> (AID)</a:t>
            </a:r>
          </a:p>
          <a:p>
            <a:r>
              <a:rPr lang="en-US" dirty="0" smtClean="0"/>
              <a:t>Tumor suppressors and DNA Repair</a:t>
            </a:r>
          </a:p>
        </p:txBody>
      </p:sp>
    </p:spTree>
    <p:extLst>
      <p:ext uri="{BB962C8B-B14F-4D97-AF65-F5344CB8AC3E}">
        <p14:creationId xmlns:p14="http://schemas.microsoft.com/office/powerpoint/2010/main" val="180561324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Activation-induced </a:t>
            </a:r>
            <a:r>
              <a:rPr lang="en-US" b="1" dirty="0" err="1"/>
              <a:t>cytidine</a:t>
            </a:r>
            <a:r>
              <a:rPr lang="en-US" b="1" dirty="0"/>
              <a:t> </a:t>
            </a:r>
            <a:r>
              <a:rPr lang="en-US" b="1" dirty="0" err="1"/>
              <a:t>deaminase</a:t>
            </a:r>
            <a:r>
              <a:rPr lang="en-US" b="1" dirty="0"/>
              <a:t> (AID) </a:t>
            </a:r>
          </a:p>
        </p:txBody>
      </p:sp>
      <p:sp>
        <p:nvSpPr>
          <p:cNvPr id="3" name="Content Placeholder 2"/>
          <p:cNvSpPr>
            <a:spLocks noGrp="1"/>
          </p:cNvSpPr>
          <p:nvPr>
            <p:ph idx="1"/>
          </p:nvPr>
        </p:nvSpPr>
        <p:spPr/>
        <p:txBody>
          <a:bodyPr>
            <a:normAutofit fontScale="92500" lnSpcReduction="20000"/>
          </a:bodyPr>
          <a:lstStyle/>
          <a:p>
            <a:r>
              <a:rPr lang="en-US" dirty="0" smtClean="0"/>
              <a:t>AID is </a:t>
            </a:r>
            <a:r>
              <a:rPr lang="en-US" dirty="0"/>
              <a:t>a genome-mutating enzyme that initiates class switch recombination and somatic </a:t>
            </a:r>
            <a:r>
              <a:rPr lang="en-US" dirty="0" err="1"/>
              <a:t>hypermutation</a:t>
            </a:r>
            <a:r>
              <a:rPr lang="en-US" dirty="0"/>
              <a:t> of antibodies </a:t>
            </a:r>
            <a:r>
              <a:rPr lang="en-US" dirty="0" smtClean="0"/>
              <a:t>during immune system maturation</a:t>
            </a:r>
          </a:p>
          <a:p>
            <a:r>
              <a:rPr lang="en-US" dirty="0" smtClean="0"/>
              <a:t>AID can become a rogue protein if it is </a:t>
            </a:r>
            <a:r>
              <a:rPr lang="en-US" dirty="0" err="1" smtClean="0"/>
              <a:t>hyperphosphorylated</a:t>
            </a:r>
            <a:r>
              <a:rPr lang="en-US" dirty="0" smtClean="0"/>
              <a:t> and allowed to gain prolonged  access to the nucleus</a:t>
            </a:r>
          </a:p>
          <a:p>
            <a:pPr lvl="1"/>
            <a:r>
              <a:rPr lang="en-US" dirty="0"/>
              <a:t>C</a:t>
            </a:r>
            <a:r>
              <a:rPr lang="en-US" dirty="0" smtClean="0"/>
              <a:t>an induce multiple DNA mutations in proteins related to cancer</a:t>
            </a:r>
          </a:p>
          <a:p>
            <a:pPr lvl="1"/>
            <a:r>
              <a:rPr lang="en-US" dirty="0"/>
              <a:t>C</a:t>
            </a:r>
            <a:r>
              <a:rPr lang="en-US" dirty="0" smtClean="0"/>
              <a:t>an strip DNA of its methyl groups, leading to a pluripotent state (stem-cell-like cancer cell)</a:t>
            </a:r>
            <a:endParaRPr lang="en-US" dirty="0"/>
          </a:p>
        </p:txBody>
      </p:sp>
    </p:spTree>
    <p:extLst>
      <p:ext uri="{BB962C8B-B14F-4D97-AF65-F5344CB8AC3E}">
        <p14:creationId xmlns:p14="http://schemas.microsoft.com/office/powerpoint/2010/main" val="10328642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Rogue TGF</a:t>
            </a:r>
            <a:r>
              <a:rPr lang="en-US" b="1" dirty="0"/>
              <a:t>-</a:t>
            </a:r>
            <a:r>
              <a:rPr lang="en-US" b="1" dirty="0" smtClean="0"/>
              <a:t>β receptor </a:t>
            </a:r>
            <a:r>
              <a:rPr lang="en-US" b="1" dirty="0" smtClean="0">
                <a:sym typeface="Wingdings"/>
              </a:rPr>
              <a:t> AID</a:t>
            </a:r>
            <a:r>
              <a:rPr lang="en-US" b="1" dirty="0" smtClean="0">
                <a:solidFill>
                  <a:srgbClr val="FF0000"/>
                </a:solidFill>
                <a:sym typeface="Wingdings"/>
              </a:rPr>
              <a:t>*</a:t>
            </a:r>
            <a:endParaRPr lang="en-US" b="1" dirty="0">
              <a:solidFill>
                <a:srgbClr val="FF0000"/>
              </a:solidFill>
            </a:endParaRPr>
          </a:p>
        </p:txBody>
      </p:sp>
      <p:sp>
        <p:nvSpPr>
          <p:cNvPr id="3" name="Content Placeholder 2"/>
          <p:cNvSpPr>
            <a:spLocks noGrp="1"/>
          </p:cNvSpPr>
          <p:nvPr>
            <p:ph idx="1"/>
          </p:nvPr>
        </p:nvSpPr>
        <p:spPr>
          <a:xfrm>
            <a:off x="457200" y="1600200"/>
            <a:ext cx="7924800" cy="4525963"/>
          </a:xfrm>
        </p:spPr>
        <p:txBody>
          <a:bodyPr>
            <a:normAutofit/>
          </a:bodyPr>
          <a:lstStyle/>
          <a:p>
            <a:r>
              <a:rPr lang="en-US" dirty="0" smtClean="0"/>
              <a:t>TGF-β is a cytokine that induces AID  </a:t>
            </a:r>
          </a:p>
          <a:p>
            <a:pPr lvl="1"/>
            <a:r>
              <a:rPr lang="en-US" dirty="0" smtClean="0"/>
              <a:t>The TGF</a:t>
            </a:r>
            <a:r>
              <a:rPr lang="en-US" dirty="0"/>
              <a:t>-</a:t>
            </a:r>
            <a:r>
              <a:rPr lang="en-US" dirty="0" smtClean="0"/>
              <a:t>β receptor has a specific peptide sequence where phosphorylation of </a:t>
            </a:r>
            <a:r>
              <a:rPr lang="en-US" dirty="0" err="1" smtClean="0"/>
              <a:t>serines</a:t>
            </a:r>
            <a:r>
              <a:rPr lang="en-US" dirty="0" smtClean="0"/>
              <a:t>  takes place to activate it</a:t>
            </a:r>
          </a:p>
          <a:p>
            <a:r>
              <a:rPr lang="en-US" dirty="0" smtClean="0"/>
              <a:t>These </a:t>
            </a:r>
            <a:r>
              <a:rPr lang="en-US" dirty="0" err="1" smtClean="0"/>
              <a:t>serines</a:t>
            </a:r>
            <a:r>
              <a:rPr lang="en-US" dirty="0" smtClean="0"/>
              <a:t> are surrounded by </a:t>
            </a:r>
            <a:r>
              <a:rPr lang="en-US" dirty="0" err="1" smtClean="0"/>
              <a:t>glycines</a:t>
            </a:r>
            <a:endParaRPr lang="en-US" dirty="0" smtClean="0"/>
          </a:p>
          <a:p>
            <a:pPr lvl="1"/>
            <a:r>
              <a:rPr lang="en-US" dirty="0" err="1" smtClean="0"/>
              <a:t>Ser</a:t>
            </a:r>
            <a:r>
              <a:rPr lang="en-US" dirty="0" err="1"/>
              <a:t>-</a:t>
            </a:r>
            <a:r>
              <a:rPr lang="en-US" dirty="0" err="1" smtClean="0"/>
              <a:t>Gly-Ser-Gly-Ser-Gly</a:t>
            </a:r>
            <a:endParaRPr lang="en-US" dirty="0" smtClean="0"/>
          </a:p>
          <a:p>
            <a:r>
              <a:rPr lang="en-US" dirty="0" smtClean="0"/>
              <a:t>Substitution of glyphosate for any of these </a:t>
            </a:r>
            <a:r>
              <a:rPr lang="en-US" dirty="0" err="1" smtClean="0"/>
              <a:t>glycines</a:t>
            </a:r>
            <a:r>
              <a:rPr lang="en-US" dirty="0" smtClean="0"/>
              <a:t> would lead to false activation</a:t>
            </a:r>
            <a:endParaRPr lang="en-US" dirty="0"/>
          </a:p>
        </p:txBody>
      </p:sp>
      <p:sp>
        <p:nvSpPr>
          <p:cNvPr id="4" name="TextBox 3"/>
          <p:cNvSpPr txBox="1"/>
          <p:nvPr/>
        </p:nvSpPr>
        <p:spPr>
          <a:xfrm>
            <a:off x="694267" y="6468533"/>
            <a:ext cx="8551590" cy="461665"/>
          </a:xfrm>
          <a:prstGeom prst="rect">
            <a:avLst/>
          </a:prstGeom>
          <a:noFill/>
        </p:spPr>
        <p:txBody>
          <a:bodyPr wrap="none" rtlCol="0">
            <a:spAutoFit/>
          </a:bodyPr>
          <a:lstStyle/>
          <a:p>
            <a:r>
              <a:rPr lang="en-US" sz="2400" dirty="0">
                <a:solidFill>
                  <a:srgbClr val="FF0000"/>
                </a:solidFill>
              </a:rPr>
              <a:t>*</a:t>
            </a:r>
            <a:r>
              <a:rPr lang="en-US" sz="2400" dirty="0"/>
              <a:t>S </a:t>
            </a:r>
            <a:r>
              <a:rPr lang="en-US" sz="2400" dirty="0" err="1"/>
              <a:t>Souchelnytskyi</a:t>
            </a:r>
            <a:r>
              <a:rPr lang="en-US" sz="2400" dirty="0"/>
              <a:t> et al. The EMBO Journal 1995;15(22):6231-6240.</a:t>
            </a:r>
          </a:p>
        </p:txBody>
      </p:sp>
    </p:spTree>
    <p:extLst>
      <p:ext uri="{BB962C8B-B14F-4D97-AF65-F5344CB8AC3E}">
        <p14:creationId xmlns:p14="http://schemas.microsoft.com/office/powerpoint/2010/main" val="263655580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638"/>
            <a:ext cx="8521700" cy="1143000"/>
          </a:xfrm>
        </p:spPr>
        <p:txBody>
          <a:bodyPr>
            <a:normAutofit fontScale="90000"/>
          </a:bodyPr>
          <a:lstStyle/>
          <a:p>
            <a:r>
              <a:rPr lang="en-US" b="1" dirty="0" smtClean="0"/>
              <a:t>Phosphorylation and Negative Charge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34810" y="1184279"/>
            <a:ext cx="8686800" cy="4525963"/>
          </a:xfrm>
        </p:spPr>
        <p:txBody>
          <a:bodyPr>
            <a:noAutofit/>
          </a:bodyPr>
          <a:lstStyle/>
          <a:p>
            <a:r>
              <a:rPr lang="en-US" sz="2800" dirty="0" smtClean="0"/>
              <a:t>AID protein becomes able to create double strand DNA breaks only after it is phosphorylated on serine 38</a:t>
            </a:r>
          </a:p>
          <a:p>
            <a:r>
              <a:rPr lang="en-US" sz="2800" dirty="0" err="1" smtClean="0"/>
              <a:t>Zebrafish</a:t>
            </a:r>
            <a:r>
              <a:rPr lang="en-US" sz="2800" dirty="0" smtClean="0"/>
              <a:t> have a version of AID that is missing serine (cannot be phosphorylated) yet it is active anyway</a:t>
            </a:r>
          </a:p>
          <a:p>
            <a:pPr lvl="1"/>
            <a:r>
              <a:rPr lang="en-US" sz="2400" dirty="0" smtClean="0"/>
              <a:t>Hypothesis is that this is due to a nearby negatively charged amino acid (aspartate)</a:t>
            </a:r>
          </a:p>
          <a:p>
            <a:r>
              <a:rPr lang="en-US" sz="2800" dirty="0" smtClean="0"/>
              <a:t>Analogously, substituting a negatively charged amino acid near the serine residue in human AID caused it to be constitutionally active</a:t>
            </a:r>
          </a:p>
          <a:p>
            <a:r>
              <a:rPr lang="en-US" sz="2800" dirty="0" smtClean="0"/>
              <a:t>A highly conserved glycine  at residue 47 would become negatively charged if substituted by glyphosate</a:t>
            </a:r>
            <a:endParaRPr lang="en-US" sz="2800" dirty="0"/>
          </a:p>
        </p:txBody>
      </p:sp>
      <p:sp>
        <p:nvSpPr>
          <p:cNvPr id="7" name="TextBox 6"/>
          <p:cNvSpPr txBox="1"/>
          <p:nvPr/>
        </p:nvSpPr>
        <p:spPr>
          <a:xfrm>
            <a:off x="1665510" y="6246167"/>
            <a:ext cx="7356100" cy="461665"/>
          </a:xfrm>
          <a:prstGeom prst="rect">
            <a:avLst/>
          </a:prstGeom>
          <a:noFill/>
        </p:spPr>
        <p:txBody>
          <a:bodyPr wrap="none" rtlCol="0">
            <a:spAutoFit/>
          </a:bodyPr>
          <a:lstStyle/>
          <a:p>
            <a:r>
              <a:rPr lang="en-US" sz="2400" dirty="0">
                <a:solidFill>
                  <a:srgbClr val="FF0000"/>
                </a:solidFill>
              </a:rPr>
              <a:t>*</a:t>
            </a:r>
            <a:r>
              <a:rPr lang="en-US" sz="2400" dirty="0"/>
              <a:t>U </a:t>
            </a:r>
            <a:r>
              <a:rPr lang="en-US" sz="2400" dirty="0" err="1"/>
              <a:t>Basu</a:t>
            </a:r>
            <a:r>
              <a:rPr lang="en-US" sz="2400" dirty="0"/>
              <a:t> et al. </a:t>
            </a:r>
            <a:r>
              <a:rPr lang="en-US" sz="2400" dirty="0" err="1"/>
              <a:t>Mol</a:t>
            </a:r>
            <a:r>
              <a:rPr lang="en-US" sz="2400" dirty="0"/>
              <a:t> Cell. 2008 October 24; 32(2): 285–291.</a:t>
            </a:r>
          </a:p>
        </p:txBody>
      </p:sp>
    </p:spTree>
    <p:extLst>
      <p:ext uri="{BB962C8B-B14F-4D97-AF65-F5344CB8AC3E}">
        <p14:creationId xmlns:p14="http://schemas.microsoft.com/office/powerpoint/2010/main" val="12844018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638"/>
            <a:ext cx="8521700" cy="1143000"/>
          </a:xfrm>
        </p:spPr>
        <p:txBody>
          <a:bodyPr>
            <a:normAutofit fontScale="90000"/>
          </a:bodyPr>
          <a:lstStyle/>
          <a:p>
            <a:r>
              <a:rPr lang="en-US" b="1" dirty="0" smtClean="0"/>
              <a:t>Phosphorylation and Negative Charge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34810" y="1184279"/>
            <a:ext cx="8686800" cy="4525963"/>
          </a:xfrm>
        </p:spPr>
        <p:txBody>
          <a:bodyPr>
            <a:noAutofit/>
          </a:bodyPr>
          <a:lstStyle/>
          <a:p>
            <a:r>
              <a:rPr lang="en-US" sz="2800" dirty="0" smtClean="0"/>
              <a:t>AID protein becomes able to create double strand DNA breaks only after it is phosphorylated on serine 38</a:t>
            </a:r>
          </a:p>
          <a:p>
            <a:r>
              <a:rPr lang="en-US" sz="2800" dirty="0" err="1" smtClean="0"/>
              <a:t>Zebrafish</a:t>
            </a:r>
            <a:r>
              <a:rPr lang="en-US" sz="2800" dirty="0" smtClean="0"/>
              <a:t> have a version of AID that is missing serine (cannot be phosphorylated) yet it is active anyway</a:t>
            </a:r>
          </a:p>
          <a:p>
            <a:pPr lvl="1"/>
            <a:r>
              <a:rPr lang="en-US" sz="2400" dirty="0" smtClean="0"/>
              <a:t>Hypothesis is that this is due to a nearby negatively charged amino acid (aspartate)</a:t>
            </a:r>
          </a:p>
          <a:p>
            <a:r>
              <a:rPr lang="en-US" sz="2800" dirty="0" smtClean="0"/>
              <a:t>Analogously, substituting a negatively charged amino acid near the serine residue in human AID caused it to be constitutionally active</a:t>
            </a:r>
          </a:p>
          <a:p>
            <a:r>
              <a:rPr lang="en-US" sz="2800" dirty="0" smtClean="0"/>
              <a:t>A highly conserved glycine  at residue 47 would become negatively charged if substituted by glyphosate</a:t>
            </a:r>
            <a:endParaRPr lang="en-US" sz="2800" dirty="0"/>
          </a:p>
        </p:txBody>
      </p:sp>
      <p:sp>
        <p:nvSpPr>
          <p:cNvPr id="5" name="Title 1"/>
          <p:cNvSpPr txBox="1">
            <a:spLocks/>
          </p:cNvSpPr>
          <p:nvPr/>
        </p:nvSpPr>
        <p:spPr>
          <a:xfrm>
            <a:off x="749300" y="2301875"/>
            <a:ext cx="7112000" cy="2600325"/>
          </a:xfrm>
          <a:prstGeom prst="rect">
            <a:avLst/>
          </a:prstGeom>
          <a:solidFill>
            <a:srgbClr val="FFF9A2"/>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 </a:t>
            </a:r>
          </a:p>
          <a:p>
            <a:r>
              <a:rPr lang="en-US" sz="2800" dirty="0" smtClean="0"/>
              <a:t>A </a:t>
            </a:r>
            <a:r>
              <a:rPr lang="en-US" sz="2800" dirty="0"/>
              <a:t>study on people living in northern Ecuador near the border to Colombia who were exposed to aerial sprayed glyphosate showed that they had a significant increase in DNA double-strand breaks in blood samples.</a:t>
            </a:r>
            <a:r>
              <a:rPr lang="en-US" sz="2800" dirty="0" smtClean="0">
                <a:solidFill>
                  <a:srgbClr val="FF0000"/>
                </a:solidFill>
              </a:rPr>
              <a:t>**</a:t>
            </a:r>
          </a:p>
          <a:p>
            <a:endParaRPr lang="en-US" sz="2800" dirty="0">
              <a:solidFill>
                <a:srgbClr val="FF0000"/>
              </a:solidFill>
            </a:endParaRPr>
          </a:p>
        </p:txBody>
      </p:sp>
      <p:sp>
        <p:nvSpPr>
          <p:cNvPr id="6" name="TextBox 5"/>
          <p:cNvSpPr txBox="1"/>
          <p:nvPr/>
        </p:nvSpPr>
        <p:spPr>
          <a:xfrm>
            <a:off x="776929" y="6163730"/>
            <a:ext cx="8036375" cy="707886"/>
          </a:xfrm>
          <a:prstGeom prst="rect">
            <a:avLst/>
          </a:prstGeom>
          <a:noFill/>
        </p:spPr>
        <p:txBody>
          <a:bodyPr wrap="none" rtlCol="0">
            <a:spAutoFit/>
          </a:bodyPr>
          <a:lstStyle/>
          <a:p>
            <a:pPr algn="r"/>
            <a:r>
              <a:rPr lang="en-US" sz="2000" dirty="0">
                <a:solidFill>
                  <a:srgbClr val="FF0000"/>
                </a:solidFill>
              </a:rPr>
              <a:t>*</a:t>
            </a:r>
            <a:r>
              <a:rPr lang="en-US" sz="2000" dirty="0"/>
              <a:t>U </a:t>
            </a:r>
            <a:r>
              <a:rPr lang="en-US" sz="2000" dirty="0" err="1"/>
              <a:t>Basu</a:t>
            </a:r>
            <a:r>
              <a:rPr lang="en-US" sz="2000" dirty="0"/>
              <a:t> et al. </a:t>
            </a:r>
            <a:r>
              <a:rPr lang="en-US" sz="2000" dirty="0" err="1"/>
              <a:t>Mol</a:t>
            </a:r>
            <a:r>
              <a:rPr lang="en-US" sz="2000" dirty="0"/>
              <a:t> Cell. 2008 October 24; 32(2): 285–291</a:t>
            </a:r>
            <a:r>
              <a:rPr lang="en-US" sz="2000" dirty="0" smtClean="0"/>
              <a:t>.</a:t>
            </a:r>
          </a:p>
          <a:p>
            <a:pPr algn="r"/>
            <a:r>
              <a:rPr lang="en-US" sz="2000" dirty="0">
                <a:solidFill>
                  <a:srgbClr val="FF0000"/>
                </a:solidFill>
              </a:rPr>
              <a:t>**</a:t>
            </a:r>
            <a:r>
              <a:rPr lang="en-US" sz="2000" dirty="0"/>
              <a:t>C Paz-y-Mino et al. Genetics and Molecular Biology 2007; 30(2): 456-460. </a:t>
            </a:r>
          </a:p>
        </p:txBody>
      </p:sp>
    </p:spTree>
    <p:extLst>
      <p:ext uri="{BB962C8B-B14F-4D97-AF65-F5344CB8AC3E}">
        <p14:creationId xmlns:p14="http://schemas.microsoft.com/office/powerpoint/2010/main" val="281126640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350" y="63684"/>
            <a:ext cx="8229600" cy="1143000"/>
          </a:xfrm>
        </p:spPr>
        <p:txBody>
          <a:bodyPr/>
          <a:lstStyle/>
          <a:p>
            <a:r>
              <a:rPr lang="en-US" b="1" dirty="0" smtClean="0"/>
              <a:t>AID: 7 conserved </a:t>
            </a:r>
            <a:r>
              <a:rPr lang="en-US" b="1" dirty="0" err="1" smtClean="0"/>
              <a:t>glycines</a:t>
            </a:r>
            <a:r>
              <a:rPr lang="en-US" b="1" dirty="0" smtClean="0">
                <a:solidFill>
                  <a:srgbClr val="FF0000"/>
                </a:solidFill>
              </a:rPr>
              <a:t>*</a:t>
            </a:r>
            <a:endParaRPr lang="en-US" b="1" dirty="0">
              <a:solidFill>
                <a:srgbClr val="FF0000"/>
              </a:solidFill>
            </a:endParaRPr>
          </a:p>
        </p:txBody>
      </p:sp>
      <p:pic>
        <p:nvPicPr>
          <p:cNvPr id="4" name="Content Placeholder 3" descr="AID_7_conserved_glycines_2017.pdf"/>
          <p:cNvPicPr>
            <a:picLocks noGrp="1" noChangeAspect="1"/>
          </p:cNvPicPr>
          <p:nvPr>
            <p:ph idx="1"/>
          </p:nvPr>
        </p:nvPicPr>
        <p:blipFill>
          <a:blip r:embed="rId3">
            <a:extLst>
              <a:ext uri="{28A0092B-C50C-407E-A947-70E740481C1C}">
                <a14:useLocalDpi xmlns:a14="http://schemas.microsoft.com/office/drawing/2010/main" val="0"/>
              </a:ext>
            </a:extLst>
          </a:blip>
          <a:srcRect t="-13451" b="-13451"/>
          <a:stretch>
            <a:fillRect/>
          </a:stretch>
        </p:blipFill>
        <p:spPr>
          <a:xfrm>
            <a:off x="75387" y="1129228"/>
            <a:ext cx="9068613" cy="4987388"/>
          </a:xfrm>
        </p:spPr>
      </p:pic>
      <p:sp>
        <p:nvSpPr>
          <p:cNvPr id="7" name="Freeform 6"/>
          <p:cNvSpPr/>
          <p:nvPr/>
        </p:nvSpPr>
        <p:spPr>
          <a:xfrm>
            <a:off x="7263950" y="3897491"/>
            <a:ext cx="282647" cy="1447538"/>
          </a:xfrm>
          <a:custGeom>
            <a:avLst/>
            <a:gdLst>
              <a:gd name="connsiteX0" fmla="*/ 42033 w 282647"/>
              <a:gd name="connsiteY0" fmla="*/ 0 h 1447538"/>
              <a:gd name="connsiteX1" fmla="*/ 168 w 282647"/>
              <a:gd name="connsiteY1" fmla="*/ 767622 h 1447538"/>
              <a:gd name="connsiteX2" fmla="*/ 55988 w 282647"/>
              <a:gd name="connsiteY2" fmla="*/ 1339849 h 1447538"/>
              <a:gd name="connsiteX3" fmla="*/ 209493 w 282647"/>
              <a:gd name="connsiteY3" fmla="*/ 1409633 h 1447538"/>
              <a:gd name="connsiteX4" fmla="*/ 265312 w 282647"/>
              <a:gd name="connsiteY4" fmla="*/ 907190 h 1447538"/>
              <a:gd name="connsiteX5" fmla="*/ 279267 w 282647"/>
              <a:gd name="connsiteY5" fmla="*/ 334963 h 1447538"/>
              <a:gd name="connsiteX6" fmla="*/ 209493 w 282647"/>
              <a:gd name="connsiteY6" fmla="*/ 167482 h 1447538"/>
              <a:gd name="connsiteX7" fmla="*/ 83898 w 282647"/>
              <a:gd name="connsiteY7" fmla="*/ 55828 h 1447538"/>
              <a:gd name="connsiteX8" fmla="*/ 83898 w 282647"/>
              <a:gd name="connsiteY8" fmla="*/ 55828 h 144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647" h="1447538">
                <a:moveTo>
                  <a:pt x="42033" y="0"/>
                </a:moveTo>
                <a:cubicBezTo>
                  <a:pt x="19937" y="272157"/>
                  <a:pt x="-2158" y="544314"/>
                  <a:pt x="168" y="767622"/>
                </a:cubicBezTo>
                <a:cubicBezTo>
                  <a:pt x="2494" y="990930"/>
                  <a:pt x="21101" y="1232847"/>
                  <a:pt x="55988" y="1339849"/>
                </a:cubicBezTo>
                <a:cubicBezTo>
                  <a:pt x="90875" y="1446851"/>
                  <a:pt x="174606" y="1481743"/>
                  <a:pt x="209493" y="1409633"/>
                </a:cubicBezTo>
                <a:cubicBezTo>
                  <a:pt x="244380" y="1337523"/>
                  <a:pt x="253683" y="1086302"/>
                  <a:pt x="265312" y="907190"/>
                </a:cubicBezTo>
                <a:cubicBezTo>
                  <a:pt x="276941" y="728078"/>
                  <a:pt x="288570" y="458248"/>
                  <a:pt x="279267" y="334963"/>
                </a:cubicBezTo>
                <a:cubicBezTo>
                  <a:pt x="269964" y="211678"/>
                  <a:pt x="242055" y="214005"/>
                  <a:pt x="209493" y="167482"/>
                </a:cubicBezTo>
                <a:cubicBezTo>
                  <a:pt x="176932" y="120960"/>
                  <a:pt x="83898" y="55828"/>
                  <a:pt x="83898" y="55828"/>
                </a:cubicBezTo>
                <a:lnTo>
                  <a:pt x="83898" y="55828"/>
                </a:ln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7277905" y="1598591"/>
            <a:ext cx="282647" cy="1447538"/>
          </a:xfrm>
          <a:custGeom>
            <a:avLst/>
            <a:gdLst>
              <a:gd name="connsiteX0" fmla="*/ 42033 w 282647"/>
              <a:gd name="connsiteY0" fmla="*/ 0 h 1447538"/>
              <a:gd name="connsiteX1" fmla="*/ 168 w 282647"/>
              <a:gd name="connsiteY1" fmla="*/ 767622 h 1447538"/>
              <a:gd name="connsiteX2" fmla="*/ 55988 w 282647"/>
              <a:gd name="connsiteY2" fmla="*/ 1339849 h 1447538"/>
              <a:gd name="connsiteX3" fmla="*/ 209493 w 282647"/>
              <a:gd name="connsiteY3" fmla="*/ 1409633 h 1447538"/>
              <a:gd name="connsiteX4" fmla="*/ 265312 w 282647"/>
              <a:gd name="connsiteY4" fmla="*/ 907190 h 1447538"/>
              <a:gd name="connsiteX5" fmla="*/ 279267 w 282647"/>
              <a:gd name="connsiteY5" fmla="*/ 334963 h 1447538"/>
              <a:gd name="connsiteX6" fmla="*/ 209493 w 282647"/>
              <a:gd name="connsiteY6" fmla="*/ 167482 h 1447538"/>
              <a:gd name="connsiteX7" fmla="*/ 83898 w 282647"/>
              <a:gd name="connsiteY7" fmla="*/ 55828 h 1447538"/>
              <a:gd name="connsiteX8" fmla="*/ 83898 w 282647"/>
              <a:gd name="connsiteY8" fmla="*/ 55828 h 144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647" h="1447538">
                <a:moveTo>
                  <a:pt x="42033" y="0"/>
                </a:moveTo>
                <a:cubicBezTo>
                  <a:pt x="19937" y="272157"/>
                  <a:pt x="-2158" y="544314"/>
                  <a:pt x="168" y="767622"/>
                </a:cubicBezTo>
                <a:cubicBezTo>
                  <a:pt x="2494" y="990930"/>
                  <a:pt x="21101" y="1232847"/>
                  <a:pt x="55988" y="1339849"/>
                </a:cubicBezTo>
                <a:cubicBezTo>
                  <a:pt x="90875" y="1446851"/>
                  <a:pt x="174606" y="1481743"/>
                  <a:pt x="209493" y="1409633"/>
                </a:cubicBezTo>
                <a:cubicBezTo>
                  <a:pt x="244380" y="1337523"/>
                  <a:pt x="253683" y="1086302"/>
                  <a:pt x="265312" y="907190"/>
                </a:cubicBezTo>
                <a:cubicBezTo>
                  <a:pt x="276941" y="728078"/>
                  <a:pt x="288570" y="458248"/>
                  <a:pt x="279267" y="334963"/>
                </a:cubicBezTo>
                <a:cubicBezTo>
                  <a:pt x="269964" y="211678"/>
                  <a:pt x="242055" y="214005"/>
                  <a:pt x="209493" y="167482"/>
                </a:cubicBezTo>
                <a:cubicBezTo>
                  <a:pt x="176932" y="120960"/>
                  <a:pt x="83898" y="55828"/>
                  <a:pt x="83898" y="55828"/>
                </a:cubicBezTo>
                <a:lnTo>
                  <a:pt x="83898" y="55828"/>
                </a:ln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8545476" y="2837041"/>
            <a:ext cx="282647" cy="1447538"/>
          </a:xfrm>
          <a:custGeom>
            <a:avLst/>
            <a:gdLst>
              <a:gd name="connsiteX0" fmla="*/ 42033 w 282647"/>
              <a:gd name="connsiteY0" fmla="*/ 0 h 1447538"/>
              <a:gd name="connsiteX1" fmla="*/ 168 w 282647"/>
              <a:gd name="connsiteY1" fmla="*/ 767622 h 1447538"/>
              <a:gd name="connsiteX2" fmla="*/ 55988 w 282647"/>
              <a:gd name="connsiteY2" fmla="*/ 1339849 h 1447538"/>
              <a:gd name="connsiteX3" fmla="*/ 209493 w 282647"/>
              <a:gd name="connsiteY3" fmla="*/ 1409633 h 1447538"/>
              <a:gd name="connsiteX4" fmla="*/ 265312 w 282647"/>
              <a:gd name="connsiteY4" fmla="*/ 907190 h 1447538"/>
              <a:gd name="connsiteX5" fmla="*/ 279267 w 282647"/>
              <a:gd name="connsiteY5" fmla="*/ 334963 h 1447538"/>
              <a:gd name="connsiteX6" fmla="*/ 209493 w 282647"/>
              <a:gd name="connsiteY6" fmla="*/ 167482 h 1447538"/>
              <a:gd name="connsiteX7" fmla="*/ 83898 w 282647"/>
              <a:gd name="connsiteY7" fmla="*/ 55828 h 1447538"/>
              <a:gd name="connsiteX8" fmla="*/ 83898 w 282647"/>
              <a:gd name="connsiteY8" fmla="*/ 55828 h 144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647" h="1447538">
                <a:moveTo>
                  <a:pt x="42033" y="0"/>
                </a:moveTo>
                <a:cubicBezTo>
                  <a:pt x="19937" y="272157"/>
                  <a:pt x="-2158" y="544314"/>
                  <a:pt x="168" y="767622"/>
                </a:cubicBezTo>
                <a:cubicBezTo>
                  <a:pt x="2494" y="990930"/>
                  <a:pt x="21101" y="1232847"/>
                  <a:pt x="55988" y="1339849"/>
                </a:cubicBezTo>
                <a:cubicBezTo>
                  <a:pt x="90875" y="1446851"/>
                  <a:pt x="174606" y="1481743"/>
                  <a:pt x="209493" y="1409633"/>
                </a:cubicBezTo>
                <a:cubicBezTo>
                  <a:pt x="244380" y="1337523"/>
                  <a:pt x="253683" y="1086302"/>
                  <a:pt x="265312" y="907190"/>
                </a:cubicBezTo>
                <a:cubicBezTo>
                  <a:pt x="276941" y="728078"/>
                  <a:pt x="288570" y="458248"/>
                  <a:pt x="279267" y="334963"/>
                </a:cubicBezTo>
                <a:cubicBezTo>
                  <a:pt x="269964" y="211678"/>
                  <a:pt x="242055" y="214005"/>
                  <a:pt x="209493" y="167482"/>
                </a:cubicBezTo>
                <a:cubicBezTo>
                  <a:pt x="176932" y="120960"/>
                  <a:pt x="83898" y="55828"/>
                  <a:pt x="83898" y="55828"/>
                </a:cubicBezTo>
                <a:lnTo>
                  <a:pt x="83898" y="55828"/>
                </a:ln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3869979" y="4027066"/>
            <a:ext cx="282647" cy="1447538"/>
          </a:xfrm>
          <a:custGeom>
            <a:avLst/>
            <a:gdLst>
              <a:gd name="connsiteX0" fmla="*/ 42033 w 282647"/>
              <a:gd name="connsiteY0" fmla="*/ 0 h 1447538"/>
              <a:gd name="connsiteX1" fmla="*/ 168 w 282647"/>
              <a:gd name="connsiteY1" fmla="*/ 767622 h 1447538"/>
              <a:gd name="connsiteX2" fmla="*/ 55988 w 282647"/>
              <a:gd name="connsiteY2" fmla="*/ 1339849 h 1447538"/>
              <a:gd name="connsiteX3" fmla="*/ 209493 w 282647"/>
              <a:gd name="connsiteY3" fmla="*/ 1409633 h 1447538"/>
              <a:gd name="connsiteX4" fmla="*/ 265312 w 282647"/>
              <a:gd name="connsiteY4" fmla="*/ 907190 h 1447538"/>
              <a:gd name="connsiteX5" fmla="*/ 279267 w 282647"/>
              <a:gd name="connsiteY5" fmla="*/ 334963 h 1447538"/>
              <a:gd name="connsiteX6" fmla="*/ 209493 w 282647"/>
              <a:gd name="connsiteY6" fmla="*/ 167482 h 1447538"/>
              <a:gd name="connsiteX7" fmla="*/ 83898 w 282647"/>
              <a:gd name="connsiteY7" fmla="*/ 55828 h 1447538"/>
              <a:gd name="connsiteX8" fmla="*/ 83898 w 282647"/>
              <a:gd name="connsiteY8" fmla="*/ 55828 h 144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647" h="1447538">
                <a:moveTo>
                  <a:pt x="42033" y="0"/>
                </a:moveTo>
                <a:cubicBezTo>
                  <a:pt x="19937" y="272157"/>
                  <a:pt x="-2158" y="544314"/>
                  <a:pt x="168" y="767622"/>
                </a:cubicBezTo>
                <a:cubicBezTo>
                  <a:pt x="2494" y="990930"/>
                  <a:pt x="21101" y="1232847"/>
                  <a:pt x="55988" y="1339849"/>
                </a:cubicBezTo>
                <a:cubicBezTo>
                  <a:pt x="90875" y="1446851"/>
                  <a:pt x="174606" y="1481743"/>
                  <a:pt x="209493" y="1409633"/>
                </a:cubicBezTo>
                <a:cubicBezTo>
                  <a:pt x="244380" y="1337523"/>
                  <a:pt x="253683" y="1086302"/>
                  <a:pt x="265312" y="907190"/>
                </a:cubicBezTo>
                <a:cubicBezTo>
                  <a:pt x="276941" y="728078"/>
                  <a:pt x="288570" y="458248"/>
                  <a:pt x="279267" y="334963"/>
                </a:cubicBezTo>
                <a:cubicBezTo>
                  <a:pt x="269964" y="211678"/>
                  <a:pt x="242055" y="214005"/>
                  <a:pt x="209493" y="167482"/>
                </a:cubicBezTo>
                <a:cubicBezTo>
                  <a:pt x="176932" y="120960"/>
                  <a:pt x="83898" y="55828"/>
                  <a:pt x="83898" y="55828"/>
                </a:cubicBezTo>
                <a:lnTo>
                  <a:pt x="83898" y="55828"/>
                </a:ln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3587332" y="1598591"/>
            <a:ext cx="282647" cy="1447538"/>
          </a:xfrm>
          <a:custGeom>
            <a:avLst/>
            <a:gdLst>
              <a:gd name="connsiteX0" fmla="*/ 42033 w 282647"/>
              <a:gd name="connsiteY0" fmla="*/ 0 h 1447538"/>
              <a:gd name="connsiteX1" fmla="*/ 168 w 282647"/>
              <a:gd name="connsiteY1" fmla="*/ 767622 h 1447538"/>
              <a:gd name="connsiteX2" fmla="*/ 55988 w 282647"/>
              <a:gd name="connsiteY2" fmla="*/ 1339849 h 1447538"/>
              <a:gd name="connsiteX3" fmla="*/ 209493 w 282647"/>
              <a:gd name="connsiteY3" fmla="*/ 1409633 h 1447538"/>
              <a:gd name="connsiteX4" fmla="*/ 265312 w 282647"/>
              <a:gd name="connsiteY4" fmla="*/ 907190 h 1447538"/>
              <a:gd name="connsiteX5" fmla="*/ 279267 w 282647"/>
              <a:gd name="connsiteY5" fmla="*/ 334963 h 1447538"/>
              <a:gd name="connsiteX6" fmla="*/ 209493 w 282647"/>
              <a:gd name="connsiteY6" fmla="*/ 167482 h 1447538"/>
              <a:gd name="connsiteX7" fmla="*/ 83898 w 282647"/>
              <a:gd name="connsiteY7" fmla="*/ 55828 h 1447538"/>
              <a:gd name="connsiteX8" fmla="*/ 83898 w 282647"/>
              <a:gd name="connsiteY8" fmla="*/ 55828 h 144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647" h="1447538">
                <a:moveTo>
                  <a:pt x="42033" y="0"/>
                </a:moveTo>
                <a:cubicBezTo>
                  <a:pt x="19937" y="272157"/>
                  <a:pt x="-2158" y="544314"/>
                  <a:pt x="168" y="767622"/>
                </a:cubicBezTo>
                <a:cubicBezTo>
                  <a:pt x="2494" y="990930"/>
                  <a:pt x="21101" y="1232847"/>
                  <a:pt x="55988" y="1339849"/>
                </a:cubicBezTo>
                <a:cubicBezTo>
                  <a:pt x="90875" y="1446851"/>
                  <a:pt x="174606" y="1481743"/>
                  <a:pt x="209493" y="1409633"/>
                </a:cubicBezTo>
                <a:cubicBezTo>
                  <a:pt x="244380" y="1337523"/>
                  <a:pt x="253683" y="1086302"/>
                  <a:pt x="265312" y="907190"/>
                </a:cubicBezTo>
                <a:cubicBezTo>
                  <a:pt x="276941" y="728078"/>
                  <a:pt x="288570" y="458248"/>
                  <a:pt x="279267" y="334963"/>
                </a:cubicBezTo>
                <a:cubicBezTo>
                  <a:pt x="269964" y="211678"/>
                  <a:pt x="242055" y="214005"/>
                  <a:pt x="209493" y="167482"/>
                </a:cubicBezTo>
                <a:cubicBezTo>
                  <a:pt x="176932" y="120960"/>
                  <a:pt x="83898" y="55828"/>
                  <a:pt x="83898" y="55828"/>
                </a:cubicBezTo>
                <a:lnTo>
                  <a:pt x="83898" y="55828"/>
                </a:ln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7767434" y="2716925"/>
            <a:ext cx="282647" cy="1447538"/>
          </a:xfrm>
          <a:custGeom>
            <a:avLst/>
            <a:gdLst>
              <a:gd name="connsiteX0" fmla="*/ 42033 w 282647"/>
              <a:gd name="connsiteY0" fmla="*/ 0 h 1447538"/>
              <a:gd name="connsiteX1" fmla="*/ 168 w 282647"/>
              <a:gd name="connsiteY1" fmla="*/ 767622 h 1447538"/>
              <a:gd name="connsiteX2" fmla="*/ 55988 w 282647"/>
              <a:gd name="connsiteY2" fmla="*/ 1339849 h 1447538"/>
              <a:gd name="connsiteX3" fmla="*/ 209493 w 282647"/>
              <a:gd name="connsiteY3" fmla="*/ 1409633 h 1447538"/>
              <a:gd name="connsiteX4" fmla="*/ 265312 w 282647"/>
              <a:gd name="connsiteY4" fmla="*/ 907190 h 1447538"/>
              <a:gd name="connsiteX5" fmla="*/ 279267 w 282647"/>
              <a:gd name="connsiteY5" fmla="*/ 334963 h 1447538"/>
              <a:gd name="connsiteX6" fmla="*/ 209493 w 282647"/>
              <a:gd name="connsiteY6" fmla="*/ 167482 h 1447538"/>
              <a:gd name="connsiteX7" fmla="*/ 83898 w 282647"/>
              <a:gd name="connsiteY7" fmla="*/ 55828 h 1447538"/>
              <a:gd name="connsiteX8" fmla="*/ 83898 w 282647"/>
              <a:gd name="connsiteY8" fmla="*/ 55828 h 144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647" h="1447538">
                <a:moveTo>
                  <a:pt x="42033" y="0"/>
                </a:moveTo>
                <a:cubicBezTo>
                  <a:pt x="19937" y="272157"/>
                  <a:pt x="-2158" y="544314"/>
                  <a:pt x="168" y="767622"/>
                </a:cubicBezTo>
                <a:cubicBezTo>
                  <a:pt x="2494" y="990930"/>
                  <a:pt x="21101" y="1232847"/>
                  <a:pt x="55988" y="1339849"/>
                </a:cubicBezTo>
                <a:cubicBezTo>
                  <a:pt x="90875" y="1446851"/>
                  <a:pt x="174606" y="1481743"/>
                  <a:pt x="209493" y="1409633"/>
                </a:cubicBezTo>
                <a:cubicBezTo>
                  <a:pt x="244380" y="1337523"/>
                  <a:pt x="253683" y="1086302"/>
                  <a:pt x="265312" y="907190"/>
                </a:cubicBezTo>
                <a:cubicBezTo>
                  <a:pt x="276941" y="728078"/>
                  <a:pt x="288570" y="458248"/>
                  <a:pt x="279267" y="334963"/>
                </a:cubicBezTo>
                <a:cubicBezTo>
                  <a:pt x="269964" y="211678"/>
                  <a:pt x="242055" y="214005"/>
                  <a:pt x="209493" y="167482"/>
                </a:cubicBezTo>
                <a:cubicBezTo>
                  <a:pt x="176932" y="120960"/>
                  <a:pt x="83898" y="55828"/>
                  <a:pt x="83898" y="55828"/>
                </a:cubicBezTo>
                <a:lnTo>
                  <a:pt x="83898" y="55828"/>
                </a:ln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6177238" y="1630013"/>
            <a:ext cx="282647" cy="1447538"/>
          </a:xfrm>
          <a:custGeom>
            <a:avLst/>
            <a:gdLst>
              <a:gd name="connsiteX0" fmla="*/ 42033 w 282647"/>
              <a:gd name="connsiteY0" fmla="*/ 0 h 1447538"/>
              <a:gd name="connsiteX1" fmla="*/ 168 w 282647"/>
              <a:gd name="connsiteY1" fmla="*/ 767622 h 1447538"/>
              <a:gd name="connsiteX2" fmla="*/ 55988 w 282647"/>
              <a:gd name="connsiteY2" fmla="*/ 1339849 h 1447538"/>
              <a:gd name="connsiteX3" fmla="*/ 209493 w 282647"/>
              <a:gd name="connsiteY3" fmla="*/ 1409633 h 1447538"/>
              <a:gd name="connsiteX4" fmla="*/ 265312 w 282647"/>
              <a:gd name="connsiteY4" fmla="*/ 907190 h 1447538"/>
              <a:gd name="connsiteX5" fmla="*/ 279267 w 282647"/>
              <a:gd name="connsiteY5" fmla="*/ 334963 h 1447538"/>
              <a:gd name="connsiteX6" fmla="*/ 209493 w 282647"/>
              <a:gd name="connsiteY6" fmla="*/ 167482 h 1447538"/>
              <a:gd name="connsiteX7" fmla="*/ 83898 w 282647"/>
              <a:gd name="connsiteY7" fmla="*/ 55828 h 1447538"/>
              <a:gd name="connsiteX8" fmla="*/ 83898 w 282647"/>
              <a:gd name="connsiteY8" fmla="*/ 55828 h 144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647" h="1447538">
                <a:moveTo>
                  <a:pt x="42033" y="0"/>
                </a:moveTo>
                <a:cubicBezTo>
                  <a:pt x="19937" y="272157"/>
                  <a:pt x="-2158" y="544314"/>
                  <a:pt x="168" y="767622"/>
                </a:cubicBezTo>
                <a:cubicBezTo>
                  <a:pt x="2494" y="990930"/>
                  <a:pt x="21101" y="1232847"/>
                  <a:pt x="55988" y="1339849"/>
                </a:cubicBezTo>
                <a:cubicBezTo>
                  <a:pt x="90875" y="1446851"/>
                  <a:pt x="174606" y="1481743"/>
                  <a:pt x="209493" y="1409633"/>
                </a:cubicBezTo>
                <a:cubicBezTo>
                  <a:pt x="244380" y="1337523"/>
                  <a:pt x="253683" y="1086302"/>
                  <a:pt x="265312" y="907190"/>
                </a:cubicBezTo>
                <a:cubicBezTo>
                  <a:pt x="276941" y="728078"/>
                  <a:pt x="288570" y="458248"/>
                  <a:pt x="279267" y="334963"/>
                </a:cubicBezTo>
                <a:cubicBezTo>
                  <a:pt x="269964" y="211678"/>
                  <a:pt x="242055" y="214005"/>
                  <a:pt x="209493" y="167482"/>
                </a:cubicBezTo>
                <a:cubicBezTo>
                  <a:pt x="176932" y="120960"/>
                  <a:pt x="83898" y="55828"/>
                  <a:pt x="83898" y="55828"/>
                </a:cubicBezTo>
                <a:lnTo>
                  <a:pt x="83898" y="55828"/>
                </a:ln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2129204" y="6201283"/>
            <a:ext cx="6698919" cy="461665"/>
          </a:xfrm>
          <a:prstGeom prst="rect">
            <a:avLst/>
          </a:prstGeom>
          <a:noFill/>
        </p:spPr>
        <p:txBody>
          <a:bodyPr wrap="none" rtlCol="0">
            <a:spAutoFit/>
          </a:bodyPr>
          <a:lstStyle/>
          <a:p>
            <a:r>
              <a:rPr lang="en-US" sz="2400" dirty="0">
                <a:solidFill>
                  <a:srgbClr val="FF0000"/>
                </a:solidFill>
              </a:rPr>
              <a:t>*</a:t>
            </a:r>
            <a:r>
              <a:rPr lang="en-US" sz="2400" dirty="0"/>
              <a:t>EM Quinlan et al. </a:t>
            </a:r>
            <a:r>
              <a:rPr lang="en-US" sz="2400" dirty="0" err="1"/>
              <a:t>Mol</a:t>
            </a:r>
            <a:r>
              <a:rPr lang="en-US" sz="2400" dirty="0"/>
              <a:t> Cell Biol. 2017 Sep 26;37(20)</a:t>
            </a:r>
          </a:p>
        </p:txBody>
      </p:sp>
    </p:spTree>
    <p:extLst>
      <p:ext uri="{BB962C8B-B14F-4D97-AF65-F5344CB8AC3E}">
        <p14:creationId xmlns:p14="http://schemas.microsoft.com/office/powerpoint/2010/main" val="116552397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54"/>
            <a:ext cx="8229600" cy="1143000"/>
          </a:xfrm>
        </p:spPr>
        <p:txBody>
          <a:bodyPr/>
          <a:lstStyle/>
          <a:p>
            <a:r>
              <a:rPr lang="en-US" b="1" dirty="0" smtClean="0"/>
              <a:t>Inflammation, AID and Cancer</a:t>
            </a:r>
            <a:r>
              <a:rPr lang="en-US" b="1" dirty="0" smtClean="0">
                <a:solidFill>
                  <a:srgbClr val="FF0000"/>
                </a:solidFill>
              </a:rPr>
              <a:t>*</a:t>
            </a:r>
            <a:endParaRPr lang="en-US" b="1" dirty="0">
              <a:solidFill>
                <a:srgbClr val="FF0000"/>
              </a:solidFill>
            </a:endParaRPr>
          </a:p>
        </p:txBody>
      </p:sp>
      <p:pic>
        <p:nvPicPr>
          <p:cNvPr id="4" name="Content Placeholder 3" descr="AID_cancer_2014.png"/>
          <p:cNvPicPr>
            <a:picLocks noGrp="1" noChangeAspect="1"/>
          </p:cNvPicPr>
          <p:nvPr>
            <p:ph idx="1"/>
          </p:nvPr>
        </p:nvPicPr>
        <p:blipFill>
          <a:blip r:embed="rId3">
            <a:extLst>
              <a:ext uri="{28A0092B-C50C-407E-A947-70E740481C1C}">
                <a14:useLocalDpi xmlns:a14="http://schemas.microsoft.com/office/drawing/2010/main" val="0"/>
              </a:ext>
            </a:extLst>
          </a:blip>
          <a:srcRect l="-14398" r="-14398"/>
          <a:stretch>
            <a:fillRect/>
          </a:stretch>
        </p:blipFill>
        <p:spPr>
          <a:xfrm>
            <a:off x="-370506" y="872813"/>
            <a:ext cx="10174905" cy="5595806"/>
          </a:xfrm>
        </p:spPr>
      </p:pic>
    </p:spTree>
    <p:extLst>
      <p:ext uri="{BB962C8B-B14F-4D97-AF65-F5344CB8AC3E}">
        <p14:creationId xmlns:p14="http://schemas.microsoft.com/office/powerpoint/2010/main" val="191803871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hildren_life_expectancy.png"/>
          <p:cNvPicPr>
            <a:picLocks noGrp="1" noChangeAspect="1"/>
          </p:cNvPicPr>
          <p:nvPr>
            <p:ph idx="1"/>
          </p:nvPr>
        </p:nvPicPr>
        <p:blipFill>
          <a:blip r:embed="rId2">
            <a:extLst>
              <a:ext uri="{28A0092B-C50C-407E-A947-70E740481C1C}">
                <a14:useLocalDpi xmlns:a14="http://schemas.microsoft.com/office/drawing/2010/main" val="0"/>
              </a:ext>
            </a:extLst>
          </a:blip>
          <a:srcRect l="-4523" r="-4523"/>
          <a:stretch>
            <a:fillRect/>
          </a:stretch>
        </p:blipFill>
        <p:spPr/>
      </p:pic>
    </p:spTree>
    <p:extLst>
      <p:ext uri="{BB962C8B-B14F-4D97-AF65-F5344CB8AC3E}">
        <p14:creationId xmlns:p14="http://schemas.microsoft.com/office/powerpoint/2010/main" val="245494370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AID and Colon Cancer</a:t>
            </a:r>
            <a:r>
              <a:rPr lang="en-US" b="1" dirty="0" smtClean="0">
                <a:solidFill>
                  <a:srgbClr val="FF0000"/>
                </a:solidFill>
              </a:rPr>
              <a:t>*</a:t>
            </a:r>
            <a:endParaRPr lang="en-US" b="1" dirty="0">
              <a:solidFill>
                <a:srgbClr val="FF0000"/>
              </a:solidFill>
            </a:endParaRPr>
          </a:p>
        </p:txBody>
      </p:sp>
      <p:pic>
        <p:nvPicPr>
          <p:cNvPr id="4" name="Content Placeholder 3" descr="AID_and_colon_cancer.png"/>
          <p:cNvPicPr>
            <a:picLocks noGrp="1" noChangeAspect="1"/>
          </p:cNvPicPr>
          <p:nvPr>
            <p:ph idx="1"/>
          </p:nvPr>
        </p:nvPicPr>
        <p:blipFill>
          <a:blip r:embed="rId3">
            <a:extLst>
              <a:ext uri="{28A0092B-C50C-407E-A947-70E740481C1C}">
                <a14:useLocalDpi xmlns:a14="http://schemas.microsoft.com/office/drawing/2010/main" val="0"/>
              </a:ext>
            </a:extLst>
          </a:blip>
          <a:srcRect l="-20015" r="-20015"/>
          <a:stretch>
            <a:fillRect/>
          </a:stretch>
        </p:blipFill>
        <p:spPr>
          <a:xfrm>
            <a:off x="457200" y="1417638"/>
            <a:ext cx="8229600" cy="4525963"/>
          </a:xfrm>
        </p:spPr>
      </p:pic>
      <p:sp>
        <p:nvSpPr>
          <p:cNvPr id="5" name="TextBox 4"/>
          <p:cNvSpPr txBox="1"/>
          <p:nvPr/>
        </p:nvSpPr>
        <p:spPr>
          <a:xfrm>
            <a:off x="2044700" y="6373398"/>
            <a:ext cx="6986783" cy="400110"/>
          </a:xfrm>
          <a:prstGeom prst="rect">
            <a:avLst/>
          </a:prstGeom>
          <a:noFill/>
        </p:spPr>
        <p:txBody>
          <a:bodyPr wrap="none" rtlCol="0">
            <a:spAutoFit/>
          </a:bodyPr>
          <a:lstStyle/>
          <a:p>
            <a:r>
              <a:rPr lang="en-US" sz="2000" dirty="0">
                <a:solidFill>
                  <a:srgbClr val="FF0000"/>
                </a:solidFill>
              </a:rPr>
              <a:t>*</a:t>
            </a:r>
            <a:r>
              <a:rPr lang="en-US" sz="2000" dirty="0"/>
              <a:t>S </a:t>
            </a:r>
            <a:r>
              <a:rPr lang="en-US" sz="2000" dirty="0" err="1"/>
              <a:t>Perwez</a:t>
            </a:r>
            <a:r>
              <a:rPr lang="en-US" sz="2000" dirty="0"/>
              <a:t> </a:t>
            </a:r>
            <a:r>
              <a:rPr lang="en-US" sz="2000" dirty="0" err="1"/>
              <a:t>Hussain</a:t>
            </a:r>
            <a:r>
              <a:rPr lang="en-US" sz="2000" dirty="0"/>
              <a:t>. Gastroenterology 2008 Sep; 135(3): 736–737.</a:t>
            </a:r>
          </a:p>
        </p:txBody>
      </p:sp>
    </p:spTree>
    <p:extLst>
      <p:ext uri="{BB962C8B-B14F-4D97-AF65-F5344CB8AC3E}">
        <p14:creationId xmlns:p14="http://schemas.microsoft.com/office/powerpoint/2010/main" val="423989564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Section Outline</a:t>
            </a:r>
            <a:endParaRPr lang="en-US" b="1" dirty="0"/>
          </a:p>
        </p:txBody>
      </p:sp>
      <p:sp>
        <p:nvSpPr>
          <p:cNvPr id="3" name="Content Placeholder 2"/>
          <p:cNvSpPr>
            <a:spLocks noGrp="1"/>
          </p:cNvSpPr>
          <p:nvPr>
            <p:ph idx="1"/>
          </p:nvPr>
        </p:nvSpPr>
        <p:spPr/>
        <p:txBody>
          <a:bodyPr/>
          <a:lstStyle/>
          <a:p>
            <a:r>
              <a:rPr lang="en-US" dirty="0" smtClean="0"/>
              <a:t>Overview</a:t>
            </a:r>
          </a:p>
          <a:p>
            <a:r>
              <a:rPr lang="en-US" dirty="0" smtClean="0"/>
              <a:t>Excessive Calcium Uptake</a:t>
            </a:r>
          </a:p>
          <a:p>
            <a:r>
              <a:rPr lang="en-US" dirty="0" err="1" smtClean="0"/>
              <a:t>Nucleoporin</a:t>
            </a:r>
            <a:r>
              <a:rPr lang="en-US" dirty="0" smtClean="0"/>
              <a:t> 98 (Nup98)</a:t>
            </a:r>
          </a:p>
          <a:p>
            <a:r>
              <a:rPr lang="en-US" dirty="0" smtClean="0"/>
              <a:t>Activation Induced </a:t>
            </a:r>
            <a:r>
              <a:rPr lang="en-US" dirty="0" err="1" smtClean="0"/>
              <a:t>Deaminase</a:t>
            </a:r>
            <a:r>
              <a:rPr lang="en-US" dirty="0" smtClean="0"/>
              <a:t> (AID)</a:t>
            </a:r>
          </a:p>
          <a:p>
            <a:r>
              <a:rPr lang="en-US" dirty="0" smtClean="0">
                <a:solidFill>
                  <a:srgbClr val="FF0000"/>
                </a:solidFill>
              </a:rPr>
              <a:t>Tumor suppressors and DNA Repair</a:t>
            </a:r>
          </a:p>
        </p:txBody>
      </p:sp>
    </p:spTree>
    <p:extLst>
      <p:ext uri="{BB962C8B-B14F-4D97-AF65-F5344CB8AC3E}">
        <p14:creationId xmlns:p14="http://schemas.microsoft.com/office/powerpoint/2010/main" val="20610609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196" y="0"/>
            <a:ext cx="8645435" cy="1143000"/>
          </a:xfrm>
        </p:spPr>
        <p:txBody>
          <a:bodyPr>
            <a:normAutofit fontScale="90000"/>
          </a:bodyPr>
          <a:lstStyle/>
          <a:p>
            <a:r>
              <a:rPr lang="en-US" b="1" dirty="0" smtClean="0"/>
              <a:t>TP53: A nuclear protein that protects from cancer (cancer suppressant)</a:t>
            </a:r>
            <a:r>
              <a:rPr lang="en-US" b="1" dirty="0" smtClean="0">
                <a:solidFill>
                  <a:srgbClr val="FF0000"/>
                </a:solidFill>
              </a:rPr>
              <a:t>*</a:t>
            </a:r>
            <a:endParaRPr lang="en-US" b="1" dirty="0">
              <a:solidFill>
                <a:srgbClr val="FF0000"/>
              </a:solidFill>
            </a:endParaRPr>
          </a:p>
        </p:txBody>
      </p:sp>
      <p:pic>
        <p:nvPicPr>
          <p:cNvPr id="4" name="Content Placeholder 3" descr="glycine_p53.png"/>
          <p:cNvPicPr>
            <a:picLocks noGrp="1" noChangeAspect="1"/>
          </p:cNvPicPr>
          <p:nvPr>
            <p:ph idx="1"/>
          </p:nvPr>
        </p:nvPicPr>
        <p:blipFill>
          <a:blip r:embed="rId3">
            <a:extLst>
              <a:ext uri="{28A0092B-C50C-407E-A947-70E740481C1C}">
                <a14:useLocalDpi xmlns:a14="http://schemas.microsoft.com/office/drawing/2010/main" val="0"/>
              </a:ext>
            </a:extLst>
          </a:blip>
          <a:srcRect l="-42810" r="-42810"/>
          <a:stretch>
            <a:fillRect/>
          </a:stretch>
        </p:blipFill>
        <p:spPr>
          <a:xfrm>
            <a:off x="-1970010" y="1135945"/>
            <a:ext cx="9710955" cy="5340651"/>
          </a:xfrm>
        </p:spPr>
      </p:pic>
      <p:pic>
        <p:nvPicPr>
          <p:cNvPr id="5" name="Picture 4" descr="human_p5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5453" y="1417638"/>
            <a:ext cx="2108200" cy="3238500"/>
          </a:xfrm>
          <a:prstGeom prst="rect">
            <a:avLst/>
          </a:prstGeom>
        </p:spPr>
      </p:pic>
      <p:sp>
        <p:nvSpPr>
          <p:cNvPr id="6" name="TextBox 5"/>
          <p:cNvSpPr txBox="1"/>
          <p:nvPr/>
        </p:nvSpPr>
        <p:spPr>
          <a:xfrm>
            <a:off x="5756627" y="2116667"/>
            <a:ext cx="1087983" cy="400110"/>
          </a:xfrm>
          <a:prstGeom prst="rect">
            <a:avLst/>
          </a:prstGeom>
          <a:noFill/>
        </p:spPr>
        <p:txBody>
          <a:bodyPr wrap="none" rtlCol="0">
            <a:spAutoFit/>
          </a:bodyPr>
          <a:lstStyle/>
          <a:p>
            <a:r>
              <a:rPr lang="en-US" sz="2000" b="1" dirty="0" smtClean="0"/>
              <a:t>GLYCINE</a:t>
            </a:r>
            <a:endParaRPr lang="en-US" sz="2000" b="1" dirty="0"/>
          </a:p>
        </p:txBody>
      </p:sp>
      <p:sp>
        <p:nvSpPr>
          <p:cNvPr id="7" name="Freeform 6"/>
          <p:cNvSpPr/>
          <p:nvPr/>
        </p:nvSpPr>
        <p:spPr>
          <a:xfrm>
            <a:off x="3259664" y="1451521"/>
            <a:ext cx="2808111" cy="1159035"/>
          </a:xfrm>
          <a:custGeom>
            <a:avLst/>
            <a:gdLst>
              <a:gd name="connsiteX0" fmla="*/ 2808111 w 2808111"/>
              <a:gd name="connsiteY0" fmla="*/ 594590 h 1159035"/>
              <a:gd name="connsiteX1" fmla="*/ 1509889 w 2808111"/>
              <a:gd name="connsiteY1" fmla="*/ 16035 h 1159035"/>
              <a:gd name="connsiteX2" fmla="*/ 0 w 2808111"/>
              <a:gd name="connsiteY2" fmla="*/ 1159035 h 1159035"/>
            </a:gdLst>
            <a:ahLst/>
            <a:cxnLst>
              <a:cxn ang="0">
                <a:pos x="connsiteX0" y="connsiteY0"/>
              </a:cxn>
              <a:cxn ang="0">
                <a:pos x="connsiteX1" y="connsiteY1"/>
              </a:cxn>
              <a:cxn ang="0">
                <a:pos x="connsiteX2" y="connsiteY2"/>
              </a:cxn>
            </a:cxnLst>
            <a:rect l="l" t="t" r="r" b="b"/>
            <a:pathLst>
              <a:path w="2808111" h="1159035">
                <a:moveTo>
                  <a:pt x="2808111" y="594590"/>
                </a:moveTo>
                <a:cubicBezTo>
                  <a:pt x="2393009" y="258275"/>
                  <a:pt x="1977907" y="-78039"/>
                  <a:pt x="1509889" y="16035"/>
                </a:cubicBezTo>
                <a:cubicBezTo>
                  <a:pt x="1041871" y="110109"/>
                  <a:pt x="0" y="1159035"/>
                  <a:pt x="0" y="1159035"/>
                </a:cubicBezTo>
              </a:path>
            </a:pathLst>
          </a:cu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6321775" y="2540000"/>
            <a:ext cx="1368778" cy="695739"/>
          </a:xfrm>
          <a:custGeom>
            <a:avLst/>
            <a:gdLst>
              <a:gd name="connsiteX0" fmla="*/ 0 w 1368778"/>
              <a:gd name="connsiteY0" fmla="*/ 0 h 695739"/>
              <a:gd name="connsiteX1" fmla="*/ 282223 w 1368778"/>
              <a:gd name="connsiteY1" fmla="*/ 691444 h 695739"/>
              <a:gd name="connsiteX2" fmla="*/ 1368778 w 1368778"/>
              <a:gd name="connsiteY2" fmla="*/ 310444 h 695739"/>
            </a:gdLst>
            <a:ahLst/>
            <a:cxnLst>
              <a:cxn ang="0">
                <a:pos x="connsiteX0" y="connsiteY0"/>
              </a:cxn>
              <a:cxn ang="0">
                <a:pos x="connsiteX1" y="connsiteY1"/>
              </a:cxn>
              <a:cxn ang="0">
                <a:pos x="connsiteX2" y="connsiteY2"/>
              </a:cxn>
            </a:cxnLst>
            <a:rect l="l" t="t" r="r" b="b"/>
            <a:pathLst>
              <a:path w="1368778" h="695739">
                <a:moveTo>
                  <a:pt x="0" y="0"/>
                </a:moveTo>
                <a:cubicBezTo>
                  <a:pt x="27046" y="319851"/>
                  <a:pt x="54093" y="639703"/>
                  <a:pt x="282223" y="691444"/>
                </a:cubicBezTo>
                <a:cubicBezTo>
                  <a:pt x="510353" y="743185"/>
                  <a:pt x="1368778" y="310444"/>
                  <a:pt x="1368778" y="310444"/>
                </a:cubicBezTo>
              </a:path>
            </a:pathLst>
          </a:cu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3159917" y="6488668"/>
            <a:ext cx="5815715" cy="400110"/>
          </a:xfrm>
          <a:prstGeom prst="rect">
            <a:avLst/>
          </a:prstGeom>
          <a:noFill/>
        </p:spPr>
        <p:txBody>
          <a:bodyPr wrap="none" rtlCol="0">
            <a:spAutoFit/>
          </a:bodyPr>
          <a:lstStyle/>
          <a:p>
            <a:r>
              <a:rPr lang="fr-FR" sz="2000" dirty="0">
                <a:solidFill>
                  <a:srgbClr val="FF0000"/>
                </a:solidFill>
              </a:rPr>
              <a:t>*</a:t>
            </a:r>
            <a:r>
              <a:rPr lang="fr-FR" sz="2000" dirty="0"/>
              <a:t>HD Ou et al. The EMBO Journal 2007; 26: 3463-3473.</a:t>
            </a:r>
            <a:endParaRPr lang="en-US" sz="2000" dirty="0"/>
          </a:p>
        </p:txBody>
      </p:sp>
    </p:spTree>
    <p:extLst>
      <p:ext uri="{BB962C8B-B14F-4D97-AF65-F5344CB8AC3E}">
        <p14:creationId xmlns:p14="http://schemas.microsoft.com/office/powerpoint/2010/main" val="139811930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uman_p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453" y="1417638"/>
            <a:ext cx="2108200" cy="3238500"/>
          </a:xfrm>
          <a:prstGeom prst="rect">
            <a:avLst/>
          </a:prstGeom>
        </p:spPr>
      </p:pic>
      <p:sp>
        <p:nvSpPr>
          <p:cNvPr id="2" name="Title 1"/>
          <p:cNvSpPr>
            <a:spLocks noGrp="1"/>
          </p:cNvSpPr>
          <p:nvPr>
            <p:ph type="title"/>
          </p:nvPr>
        </p:nvSpPr>
        <p:spPr/>
        <p:txBody>
          <a:bodyPr>
            <a:normAutofit fontScale="90000"/>
          </a:bodyPr>
          <a:lstStyle/>
          <a:p>
            <a:r>
              <a:rPr lang="en-US" b="1" dirty="0" smtClean="0"/>
              <a:t>Mutant p53 linked to lung cancer: glycine-334 mutated to </a:t>
            </a:r>
            <a:r>
              <a:rPr lang="en-US" b="1" dirty="0" err="1" smtClean="0"/>
              <a:t>valine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0" y="1600200"/>
            <a:ext cx="7858942" cy="4872059"/>
          </a:xfrm>
        </p:spPr>
        <p:txBody>
          <a:bodyPr>
            <a:normAutofit/>
          </a:bodyPr>
          <a:lstStyle/>
          <a:p>
            <a:r>
              <a:rPr lang="en-US" sz="2800" dirty="0" smtClean="0"/>
              <a:t>Alpha helices become beta sheets</a:t>
            </a:r>
          </a:p>
          <a:p>
            <a:r>
              <a:rPr lang="en-US" sz="2800" dirty="0" smtClean="0"/>
              <a:t>Mutant protein forms tetramers with                    normal protein that precipitate out as                  amyloid fibrils</a:t>
            </a:r>
          </a:p>
          <a:p>
            <a:r>
              <a:rPr lang="en-US" sz="2800" dirty="0" smtClean="0"/>
              <a:t>Mutant can’t bind to DNA and can’t                protect from proliferation (tumor growth)</a:t>
            </a:r>
          </a:p>
          <a:p>
            <a:r>
              <a:rPr lang="en-US" sz="2800" dirty="0" err="1" smtClean="0"/>
              <a:t>Misfolding</a:t>
            </a:r>
            <a:r>
              <a:rPr lang="en-US" sz="2800" dirty="0" smtClean="0"/>
              <a:t> process analogous to what        happens with amyloid beta in Alzheimer’s disease</a:t>
            </a:r>
          </a:p>
          <a:p>
            <a:r>
              <a:rPr lang="en-US" sz="2800" dirty="0" smtClean="0"/>
              <a:t>Over half of all cancers are linked to mutated p53</a:t>
            </a:r>
          </a:p>
          <a:p>
            <a:endParaRPr lang="en-US" sz="2800" dirty="0"/>
          </a:p>
        </p:txBody>
      </p:sp>
      <p:sp>
        <p:nvSpPr>
          <p:cNvPr id="5" name="TextBox 4"/>
          <p:cNvSpPr txBox="1"/>
          <p:nvPr/>
        </p:nvSpPr>
        <p:spPr>
          <a:xfrm>
            <a:off x="2485283" y="6457890"/>
            <a:ext cx="6366622" cy="400110"/>
          </a:xfrm>
          <a:prstGeom prst="rect">
            <a:avLst/>
          </a:prstGeom>
          <a:noFill/>
        </p:spPr>
        <p:txBody>
          <a:bodyPr wrap="none" rtlCol="0">
            <a:spAutoFit/>
          </a:bodyPr>
          <a:lstStyle/>
          <a:p>
            <a:r>
              <a:rPr lang="it-IT" sz="2000" dirty="0">
                <a:solidFill>
                  <a:srgbClr val="FF0000"/>
                </a:solidFill>
              </a:rPr>
              <a:t>*</a:t>
            </a:r>
            <a:r>
              <a:rPr lang="it-IT" sz="2000" dirty="0"/>
              <a:t>Y </a:t>
            </a:r>
            <a:r>
              <a:rPr lang="it-IT" sz="2000" dirty="0" err="1"/>
              <a:t>Higashimoto</a:t>
            </a:r>
            <a:r>
              <a:rPr lang="it-IT" sz="2000" dirty="0"/>
              <a:t> et al. </a:t>
            </a:r>
            <a:r>
              <a:rPr lang="it-IT" sz="2000" dirty="0" err="1"/>
              <a:t>Biochemistry</a:t>
            </a:r>
            <a:r>
              <a:rPr lang="it-IT" sz="2000" dirty="0"/>
              <a:t> 2006; 45(6): 1608-1619.</a:t>
            </a:r>
            <a:endParaRPr lang="en-US" sz="2000" dirty="0"/>
          </a:p>
        </p:txBody>
      </p:sp>
    </p:spTree>
    <p:extLst>
      <p:ext uri="{BB962C8B-B14F-4D97-AF65-F5344CB8AC3E}">
        <p14:creationId xmlns:p14="http://schemas.microsoft.com/office/powerpoint/2010/main" val="273028435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MRE11: DNA repair enzyme</a:t>
            </a:r>
            <a:r>
              <a:rPr lang="en-US" b="1" dirty="0" smtClean="0">
                <a:solidFill>
                  <a:srgbClr val="FF0000"/>
                </a:solidFill>
              </a:rPr>
              <a:t>*</a:t>
            </a:r>
            <a:endParaRPr lang="en-US" b="1" dirty="0">
              <a:solidFill>
                <a:srgbClr val="FF0000"/>
              </a:solidFill>
            </a:endParaRPr>
          </a:p>
        </p:txBody>
      </p:sp>
      <p:pic>
        <p:nvPicPr>
          <p:cNvPr id="4" name="Content Placeholder 3" descr="glycine_arginine_motif_repair_enzyme.png"/>
          <p:cNvPicPr>
            <a:picLocks noGrp="1" noChangeAspect="1"/>
          </p:cNvPicPr>
          <p:nvPr>
            <p:ph idx="1"/>
          </p:nvPr>
        </p:nvPicPr>
        <p:blipFill>
          <a:blip r:embed="rId3">
            <a:extLst>
              <a:ext uri="{28A0092B-C50C-407E-A947-70E740481C1C}">
                <a14:useLocalDpi xmlns:a14="http://schemas.microsoft.com/office/drawing/2010/main" val="0"/>
              </a:ext>
            </a:extLst>
          </a:blip>
          <a:srcRect t="-40004" b="-40004"/>
          <a:stretch>
            <a:fillRect/>
          </a:stretch>
        </p:blipFill>
        <p:spPr>
          <a:xfrm>
            <a:off x="457200" y="139700"/>
            <a:ext cx="8229600" cy="4525963"/>
          </a:xfrm>
        </p:spPr>
      </p:pic>
      <p:cxnSp>
        <p:nvCxnSpPr>
          <p:cNvPr id="6" name="Straight Arrow Connector 5"/>
          <p:cNvCxnSpPr/>
          <p:nvPr/>
        </p:nvCxnSpPr>
        <p:spPr>
          <a:xfrm flipV="1">
            <a:off x="5016500" y="3086100"/>
            <a:ext cx="0" cy="342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5308600" y="3086100"/>
            <a:ext cx="0" cy="342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5562600" y="3086100"/>
            <a:ext cx="0" cy="342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829300" y="3086100"/>
            <a:ext cx="0" cy="342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7581900" y="3086100"/>
            <a:ext cx="0" cy="342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604000" y="3086100"/>
            <a:ext cx="0" cy="342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6375400" y="3086100"/>
            <a:ext cx="0" cy="342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223000" y="3086100"/>
            <a:ext cx="0" cy="342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8255000" y="3086100"/>
            <a:ext cx="0" cy="342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7747000" y="3086100"/>
            <a:ext cx="0" cy="342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841500" y="6375400"/>
            <a:ext cx="7181886" cy="369332"/>
          </a:xfrm>
          <a:prstGeom prst="rect">
            <a:avLst/>
          </a:prstGeom>
          <a:noFill/>
        </p:spPr>
        <p:txBody>
          <a:bodyPr wrap="none" rtlCol="0">
            <a:spAutoFit/>
          </a:bodyPr>
          <a:lstStyle/>
          <a:p>
            <a:r>
              <a:rPr lang="en-US" dirty="0">
                <a:solidFill>
                  <a:srgbClr val="FF0000"/>
                </a:solidFill>
              </a:rPr>
              <a:t>*</a:t>
            </a:r>
            <a:r>
              <a:rPr lang="en-US" dirty="0"/>
              <a:t>U </a:t>
            </a:r>
            <a:r>
              <a:rPr lang="en-US" dirty="0" err="1"/>
              <a:t>Dery</a:t>
            </a:r>
            <a:r>
              <a:rPr lang="en-US" dirty="0"/>
              <a:t> et al. Molecular and Cellular Biology May 2008; 28(9): 3058–3069.</a:t>
            </a:r>
          </a:p>
        </p:txBody>
      </p:sp>
      <p:sp>
        <p:nvSpPr>
          <p:cNvPr id="19" name="TextBox 18"/>
          <p:cNvSpPr txBox="1"/>
          <p:nvPr/>
        </p:nvSpPr>
        <p:spPr>
          <a:xfrm>
            <a:off x="457200" y="3734098"/>
            <a:ext cx="8420100" cy="2246769"/>
          </a:xfrm>
          <a:prstGeom prst="rect">
            <a:avLst/>
          </a:prstGeom>
          <a:noFill/>
        </p:spPr>
        <p:txBody>
          <a:bodyPr wrap="square" rtlCol="0">
            <a:spAutoFit/>
          </a:bodyPr>
          <a:lstStyle/>
          <a:p>
            <a:pPr marL="285750" indent="-285750">
              <a:buFont typeface="Arial"/>
              <a:buChar char="•"/>
            </a:pPr>
            <a:r>
              <a:rPr lang="en-US" sz="2000" dirty="0" smtClean="0"/>
              <a:t>MRE11 is overexpressed in breast cancer cells, probably because they are experiencing excessive numbers of DNA double-strand breaks </a:t>
            </a:r>
          </a:p>
          <a:p>
            <a:pPr marL="800100" lvl="1" indent="-342900">
              <a:buFont typeface="Lucida Grande"/>
              <a:buChar char="-"/>
            </a:pPr>
            <a:r>
              <a:rPr lang="en-US" sz="2000" dirty="0" smtClean="0"/>
              <a:t>This in turn is likely due to constitutionally active AID with both </a:t>
            </a:r>
            <a:r>
              <a:rPr lang="en-US" sz="2000" dirty="0" err="1" smtClean="0"/>
              <a:t>hyperphosphorylation</a:t>
            </a:r>
            <a:r>
              <a:rPr lang="en-US" sz="2000" dirty="0" smtClean="0"/>
              <a:t> and glyphosate substitution for glycine generating negative charge</a:t>
            </a:r>
          </a:p>
          <a:p>
            <a:pPr marL="285750" indent="-285750">
              <a:buFont typeface="Arial"/>
              <a:buChar char="•"/>
            </a:pPr>
            <a:r>
              <a:rPr lang="en-US" sz="2000" dirty="0" smtClean="0"/>
              <a:t>MRE11 is expected to be defective with glyphosate substitution for its own </a:t>
            </a:r>
            <a:r>
              <a:rPr lang="en-US" sz="2000" dirty="0" err="1" smtClean="0"/>
              <a:t>glycines</a:t>
            </a:r>
            <a:r>
              <a:rPr lang="en-US" sz="2000" dirty="0" smtClean="0"/>
              <a:t> in the glycine-arginine domain.</a:t>
            </a:r>
            <a:endParaRPr lang="en-US" sz="2000" dirty="0"/>
          </a:p>
        </p:txBody>
      </p:sp>
    </p:spTree>
    <p:extLst>
      <p:ext uri="{BB962C8B-B14F-4D97-AF65-F5344CB8AC3E}">
        <p14:creationId xmlns:p14="http://schemas.microsoft.com/office/powerpoint/2010/main" val="152989969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2552616" y="924901"/>
            <a:ext cx="4140442" cy="3738639"/>
          </a:xfrm>
          <a:custGeom>
            <a:avLst/>
            <a:gdLst>
              <a:gd name="connsiteX0" fmla="*/ 682542 w 4140442"/>
              <a:gd name="connsiteY0" fmla="*/ 639204 h 3738639"/>
              <a:gd name="connsiteX1" fmla="*/ 1992647 w 4140442"/>
              <a:gd name="connsiteY1" fmla="*/ 10888 h 3738639"/>
              <a:gd name="connsiteX2" fmla="*/ 3289384 w 4140442"/>
              <a:gd name="connsiteY2" fmla="*/ 304994 h 3738639"/>
              <a:gd name="connsiteX3" fmla="*/ 3917700 w 4140442"/>
              <a:gd name="connsiteY3" fmla="*/ 1107099 h 3738639"/>
              <a:gd name="connsiteX4" fmla="*/ 4131595 w 4140442"/>
              <a:gd name="connsiteY4" fmla="*/ 2203310 h 3738639"/>
              <a:gd name="connsiteX5" fmla="*/ 3663700 w 4140442"/>
              <a:gd name="connsiteY5" fmla="*/ 3112362 h 3738639"/>
              <a:gd name="connsiteX6" fmla="*/ 2794752 w 4140442"/>
              <a:gd name="connsiteY6" fmla="*/ 3633731 h 3738639"/>
              <a:gd name="connsiteX7" fmla="*/ 1618331 w 4140442"/>
              <a:gd name="connsiteY7" fmla="*/ 3687204 h 3738639"/>
              <a:gd name="connsiteX8" fmla="*/ 535489 w 4140442"/>
              <a:gd name="connsiteY8" fmla="*/ 3045520 h 3738639"/>
              <a:gd name="connsiteX9" fmla="*/ 752 w 4140442"/>
              <a:gd name="connsiteY9" fmla="*/ 1882467 h 3738639"/>
              <a:gd name="connsiteX10" fmla="*/ 441910 w 4140442"/>
              <a:gd name="connsiteY10" fmla="*/ 826362 h 3738639"/>
              <a:gd name="connsiteX11" fmla="*/ 1364331 w 4140442"/>
              <a:gd name="connsiteY11" fmla="*/ 238152 h 373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40442" h="3738639">
                <a:moveTo>
                  <a:pt x="682542" y="639204"/>
                </a:moveTo>
                <a:cubicBezTo>
                  <a:pt x="1120357" y="352897"/>
                  <a:pt x="1558173" y="66590"/>
                  <a:pt x="1992647" y="10888"/>
                </a:cubicBezTo>
                <a:cubicBezTo>
                  <a:pt x="2427121" y="-44814"/>
                  <a:pt x="2968542" y="122292"/>
                  <a:pt x="3289384" y="304994"/>
                </a:cubicBezTo>
                <a:cubicBezTo>
                  <a:pt x="3610226" y="487696"/>
                  <a:pt x="3777331" y="790713"/>
                  <a:pt x="3917700" y="1107099"/>
                </a:cubicBezTo>
                <a:cubicBezTo>
                  <a:pt x="4058069" y="1423485"/>
                  <a:pt x="4173928" y="1869100"/>
                  <a:pt x="4131595" y="2203310"/>
                </a:cubicBezTo>
                <a:cubicBezTo>
                  <a:pt x="4089262" y="2537521"/>
                  <a:pt x="3886507" y="2873959"/>
                  <a:pt x="3663700" y="3112362"/>
                </a:cubicBezTo>
                <a:cubicBezTo>
                  <a:pt x="3440893" y="3350765"/>
                  <a:pt x="3135647" y="3537924"/>
                  <a:pt x="2794752" y="3633731"/>
                </a:cubicBezTo>
                <a:cubicBezTo>
                  <a:pt x="2453857" y="3729538"/>
                  <a:pt x="1994875" y="3785239"/>
                  <a:pt x="1618331" y="3687204"/>
                </a:cubicBezTo>
                <a:cubicBezTo>
                  <a:pt x="1241787" y="3589169"/>
                  <a:pt x="805085" y="3346309"/>
                  <a:pt x="535489" y="3045520"/>
                </a:cubicBezTo>
                <a:cubicBezTo>
                  <a:pt x="265893" y="2744731"/>
                  <a:pt x="16348" y="2252327"/>
                  <a:pt x="752" y="1882467"/>
                </a:cubicBezTo>
                <a:cubicBezTo>
                  <a:pt x="-14844" y="1512607"/>
                  <a:pt x="214647" y="1100415"/>
                  <a:pt x="441910" y="826362"/>
                </a:cubicBezTo>
                <a:cubicBezTo>
                  <a:pt x="669173" y="552309"/>
                  <a:pt x="1364331" y="238152"/>
                  <a:pt x="1364331" y="238152"/>
                </a:cubicBezTo>
              </a:path>
            </a:pathLst>
          </a:custGeom>
          <a:solidFill>
            <a:srgbClr val="E6E08A"/>
          </a:solidFill>
          <a:ln w="571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9" name="Group 38"/>
          <p:cNvGrpSpPr/>
          <p:nvPr/>
        </p:nvGrpSpPr>
        <p:grpSpPr>
          <a:xfrm rot="5400000">
            <a:off x="4185869" y="2289392"/>
            <a:ext cx="2882898" cy="646981"/>
            <a:chOff x="508000" y="3149651"/>
            <a:chExt cx="7887368" cy="1664598"/>
          </a:xfrm>
        </p:grpSpPr>
        <p:sp>
          <p:nvSpPr>
            <p:cNvPr id="3" name="Freeform 2"/>
            <p:cNvSpPr/>
            <p:nvPr/>
          </p:nvSpPr>
          <p:spPr>
            <a:xfrm>
              <a:off x="1069474" y="3149651"/>
              <a:ext cx="3983789" cy="1579308"/>
            </a:xfrm>
            <a:custGeom>
              <a:avLst/>
              <a:gdLst>
                <a:gd name="connsiteX0" fmla="*/ 0 w 3983789"/>
                <a:gd name="connsiteY0" fmla="*/ 1195086 h 1579308"/>
                <a:gd name="connsiteX1" fmla="*/ 534737 w 3983789"/>
                <a:gd name="connsiteY1" fmla="*/ 513296 h 1579308"/>
                <a:gd name="connsiteX2" fmla="*/ 521368 w 3983789"/>
                <a:gd name="connsiteY2" fmla="*/ 526665 h 1579308"/>
                <a:gd name="connsiteX3" fmla="*/ 855579 w 3983789"/>
                <a:gd name="connsiteY3" fmla="*/ 392981 h 1579308"/>
                <a:gd name="connsiteX4" fmla="*/ 1350210 w 3983789"/>
                <a:gd name="connsiteY4" fmla="*/ 673717 h 1579308"/>
                <a:gd name="connsiteX5" fmla="*/ 1657684 w 3983789"/>
                <a:gd name="connsiteY5" fmla="*/ 1061402 h 1579308"/>
                <a:gd name="connsiteX6" fmla="*/ 2032000 w 3983789"/>
                <a:gd name="connsiteY6" fmla="*/ 1435717 h 1579308"/>
                <a:gd name="connsiteX7" fmla="*/ 2326105 w 3983789"/>
                <a:gd name="connsiteY7" fmla="*/ 1569402 h 1579308"/>
                <a:gd name="connsiteX8" fmla="*/ 2807368 w 3983789"/>
                <a:gd name="connsiteY8" fmla="*/ 1195086 h 1579308"/>
                <a:gd name="connsiteX9" fmla="*/ 3061368 w 3983789"/>
                <a:gd name="connsiteY9" fmla="*/ 687086 h 1579308"/>
                <a:gd name="connsiteX10" fmla="*/ 3235158 w 3983789"/>
                <a:gd name="connsiteY10" fmla="*/ 339507 h 1579308"/>
                <a:gd name="connsiteX11" fmla="*/ 3676315 w 3983789"/>
                <a:gd name="connsiteY11" fmla="*/ 5296 h 1579308"/>
                <a:gd name="connsiteX12" fmla="*/ 3983789 w 3983789"/>
                <a:gd name="connsiteY12" fmla="*/ 125612 h 157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83789" h="1579308">
                  <a:moveTo>
                    <a:pt x="0" y="1195086"/>
                  </a:moveTo>
                  <a:lnTo>
                    <a:pt x="534737" y="513296"/>
                  </a:lnTo>
                  <a:cubicBezTo>
                    <a:pt x="621632" y="401893"/>
                    <a:pt x="467894" y="546717"/>
                    <a:pt x="521368" y="526665"/>
                  </a:cubicBezTo>
                  <a:cubicBezTo>
                    <a:pt x="574842" y="506613"/>
                    <a:pt x="717439" y="368472"/>
                    <a:pt x="855579" y="392981"/>
                  </a:cubicBezTo>
                  <a:cubicBezTo>
                    <a:pt x="993719" y="417490"/>
                    <a:pt x="1216526" y="562314"/>
                    <a:pt x="1350210" y="673717"/>
                  </a:cubicBezTo>
                  <a:cubicBezTo>
                    <a:pt x="1483894" y="785120"/>
                    <a:pt x="1544052" y="934402"/>
                    <a:pt x="1657684" y="1061402"/>
                  </a:cubicBezTo>
                  <a:cubicBezTo>
                    <a:pt x="1771316" y="1188402"/>
                    <a:pt x="1920597" y="1351050"/>
                    <a:pt x="2032000" y="1435717"/>
                  </a:cubicBezTo>
                  <a:cubicBezTo>
                    <a:pt x="2143404" y="1520384"/>
                    <a:pt x="2196877" y="1609507"/>
                    <a:pt x="2326105" y="1569402"/>
                  </a:cubicBezTo>
                  <a:cubicBezTo>
                    <a:pt x="2455333" y="1529297"/>
                    <a:pt x="2684824" y="1342139"/>
                    <a:pt x="2807368" y="1195086"/>
                  </a:cubicBezTo>
                  <a:cubicBezTo>
                    <a:pt x="2929912" y="1048033"/>
                    <a:pt x="3061368" y="687086"/>
                    <a:pt x="3061368" y="687086"/>
                  </a:cubicBezTo>
                  <a:cubicBezTo>
                    <a:pt x="3132666" y="544490"/>
                    <a:pt x="3132667" y="453139"/>
                    <a:pt x="3235158" y="339507"/>
                  </a:cubicBezTo>
                  <a:cubicBezTo>
                    <a:pt x="3337649" y="225875"/>
                    <a:pt x="3551543" y="40945"/>
                    <a:pt x="3676315" y="5296"/>
                  </a:cubicBezTo>
                  <a:cubicBezTo>
                    <a:pt x="3801087" y="-30353"/>
                    <a:pt x="3983789" y="125612"/>
                    <a:pt x="3983789" y="125612"/>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508000" y="3164107"/>
              <a:ext cx="4331368" cy="1650142"/>
            </a:xfrm>
            <a:custGeom>
              <a:avLst/>
              <a:gdLst>
                <a:gd name="connsiteX0" fmla="*/ 0 w 4331368"/>
                <a:gd name="connsiteY0" fmla="*/ 1073682 h 1650142"/>
                <a:gd name="connsiteX1" fmla="*/ 494632 w 4331368"/>
                <a:gd name="connsiteY1" fmla="*/ 552314 h 1650142"/>
                <a:gd name="connsiteX2" fmla="*/ 1069474 w 4331368"/>
                <a:gd name="connsiteY2" fmla="*/ 685998 h 1650142"/>
                <a:gd name="connsiteX3" fmla="*/ 1470526 w 4331368"/>
                <a:gd name="connsiteY3" fmla="*/ 1073682 h 1650142"/>
                <a:gd name="connsiteX4" fmla="*/ 1858211 w 4331368"/>
                <a:gd name="connsiteY4" fmla="*/ 1421261 h 1650142"/>
                <a:gd name="connsiteX5" fmla="*/ 2152316 w 4331368"/>
                <a:gd name="connsiteY5" fmla="*/ 1648525 h 1650142"/>
                <a:gd name="connsiteX6" fmla="*/ 2499895 w 4331368"/>
                <a:gd name="connsiteY6" fmla="*/ 1501472 h 1650142"/>
                <a:gd name="connsiteX7" fmla="*/ 2780632 w 4331368"/>
                <a:gd name="connsiteY7" fmla="*/ 1113788 h 1650142"/>
                <a:gd name="connsiteX8" fmla="*/ 2941053 w 4331368"/>
                <a:gd name="connsiteY8" fmla="*/ 525577 h 1650142"/>
                <a:gd name="connsiteX9" fmla="*/ 3181684 w 4331368"/>
                <a:gd name="connsiteY9" fmla="*/ 124525 h 1650142"/>
                <a:gd name="connsiteX10" fmla="*/ 3582737 w 4331368"/>
                <a:gd name="connsiteY10" fmla="*/ 4209 h 1650142"/>
                <a:gd name="connsiteX11" fmla="*/ 4023895 w 4331368"/>
                <a:gd name="connsiteY11" fmla="*/ 244840 h 1650142"/>
                <a:gd name="connsiteX12" fmla="*/ 4331368 w 4331368"/>
                <a:gd name="connsiteY12" fmla="*/ 592419 h 165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1368" h="1650142">
                  <a:moveTo>
                    <a:pt x="0" y="1073682"/>
                  </a:moveTo>
                  <a:cubicBezTo>
                    <a:pt x="158193" y="845305"/>
                    <a:pt x="316386" y="616928"/>
                    <a:pt x="494632" y="552314"/>
                  </a:cubicBezTo>
                  <a:cubicBezTo>
                    <a:pt x="672878" y="487700"/>
                    <a:pt x="906825" y="599103"/>
                    <a:pt x="1069474" y="685998"/>
                  </a:cubicBezTo>
                  <a:cubicBezTo>
                    <a:pt x="1232123" y="772893"/>
                    <a:pt x="1339070" y="951138"/>
                    <a:pt x="1470526" y="1073682"/>
                  </a:cubicBezTo>
                  <a:cubicBezTo>
                    <a:pt x="1601982" y="1196226"/>
                    <a:pt x="1744579" y="1325454"/>
                    <a:pt x="1858211" y="1421261"/>
                  </a:cubicBezTo>
                  <a:cubicBezTo>
                    <a:pt x="1971843" y="1517068"/>
                    <a:pt x="2045369" y="1635157"/>
                    <a:pt x="2152316" y="1648525"/>
                  </a:cubicBezTo>
                  <a:cubicBezTo>
                    <a:pt x="2259263" y="1661893"/>
                    <a:pt x="2395176" y="1590595"/>
                    <a:pt x="2499895" y="1501472"/>
                  </a:cubicBezTo>
                  <a:cubicBezTo>
                    <a:pt x="2604614" y="1412349"/>
                    <a:pt x="2707106" y="1276437"/>
                    <a:pt x="2780632" y="1113788"/>
                  </a:cubicBezTo>
                  <a:cubicBezTo>
                    <a:pt x="2854158" y="951139"/>
                    <a:pt x="2874211" y="690454"/>
                    <a:pt x="2941053" y="525577"/>
                  </a:cubicBezTo>
                  <a:cubicBezTo>
                    <a:pt x="3007895" y="360700"/>
                    <a:pt x="3074737" y="211420"/>
                    <a:pt x="3181684" y="124525"/>
                  </a:cubicBezTo>
                  <a:cubicBezTo>
                    <a:pt x="3288631" y="37630"/>
                    <a:pt x="3442369" y="-15844"/>
                    <a:pt x="3582737" y="4209"/>
                  </a:cubicBezTo>
                  <a:cubicBezTo>
                    <a:pt x="3723106" y="24261"/>
                    <a:pt x="3899123" y="146805"/>
                    <a:pt x="4023895" y="244840"/>
                  </a:cubicBezTo>
                  <a:cubicBezTo>
                    <a:pt x="4148667" y="342875"/>
                    <a:pt x="4331368" y="592419"/>
                    <a:pt x="4331368" y="592419"/>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959684" y="3467649"/>
              <a:ext cx="2860842" cy="1256752"/>
            </a:xfrm>
            <a:custGeom>
              <a:avLst/>
              <a:gdLst>
                <a:gd name="connsiteX0" fmla="*/ 0 w 2860842"/>
                <a:gd name="connsiteY0" fmla="*/ 703298 h 1256752"/>
                <a:gd name="connsiteX1" fmla="*/ 521369 w 2860842"/>
                <a:gd name="connsiteY1" fmla="*/ 1211298 h 1256752"/>
                <a:gd name="connsiteX2" fmla="*/ 909053 w 2860842"/>
                <a:gd name="connsiteY2" fmla="*/ 1144456 h 1256752"/>
                <a:gd name="connsiteX3" fmla="*/ 1336842 w 2860842"/>
                <a:gd name="connsiteY3" fmla="*/ 435930 h 1256752"/>
                <a:gd name="connsiteX4" fmla="*/ 1751263 w 2860842"/>
                <a:gd name="connsiteY4" fmla="*/ 34877 h 1256752"/>
                <a:gd name="connsiteX5" fmla="*/ 2312737 w 2860842"/>
                <a:gd name="connsiteY5" fmla="*/ 61614 h 1256752"/>
                <a:gd name="connsiteX6" fmla="*/ 2646948 w 2860842"/>
                <a:gd name="connsiteY6" fmla="*/ 395825 h 1256752"/>
                <a:gd name="connsiteX7" fmla="*/ 2860842 w 2860842"/>
                <a:gd name="connsiteY7" fmla="*/ 823614 h 125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842" h="1256752">
                  <a:moveTo>
                    <a:pt x="0" y="703298"/>
                  </a:moveTo>
                  <a:cubicBezTo>
                    <a:pt x="184930" y="920535"/>
                    <a:pt x="369860" y="1137772"/>
                    <a:pt x="521369" y="1211298"/>
                  </a:cubicBezTo>
                  <a:cubicBezTo>
                    <a:pt x="672878" y="1284824"/>
                    <a:pt x="773141" y="1273684"/>
                    <a:pt x="909053" y="1144456"/>
                  </a:cubicBezTo>
                  <a:cubicBezTo>
                    <a:pt x="1044965" y="1015228"/>
                    <a:pt x="1196474" y="620860"/>
                    <a:pt x="1336842" y="435930"/>
                  </a:cubicBezTo>
                  <a:cubicBezTo>
                    <a:pt x="1477210" y="251000"/>
                    <a:pt x="1588614" y="97263"/>
                    <a:pt x="1751263" y="34877"/>
                  </a:cubicBezTo>
                  <a:cubicBezTo>
                    <a:pt x="1913912" y="-27509"/>
                    <a:pt x="2163456" y="1456"/>
                    <a:pt x="2312737" y="61614"/>
                  </a:cubicBezTo>
                  <a:cubicBezTo>
                    <a:pt x="2462018" y="121772"/>
                    <a:pt x="2555597" y="268825"/>
                    <a:pt x="2646948" y="395825"/>
                  </a:cubicBezTo>
                  <a:cubicBezTo>
                    <a:pt x="2738299" y="522825"/>
                    <a:pt x="2860842" y="823614"/>
                    <a:pt x="2860842" y="823614"/>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5334000" y="3542632"/>
              <a:ext cx="3061368" cy="1179677"/>
            </a:xfrm>
            <a:custGeom>
              <a:avLst/>
              <a:gdLst>
                <a:gd name="connsiteX0" fmla="*/ 0 w 3061368"/>
                <a:gd name="connsiteY0" fmla="*/ 0 h 1179677"/>
                <a:gd name="connsiteX1" fmla="*/ 414421 w 3061368"/>
                <a:gd name="connsiteY1" fmla="*/ 762000 h 1179677"/>
                <a:gd name="connsiteX2" fmla="*/ 802105 w 3061368"/>
                <a:gd name="connsiteY2" fmla="*/ 1163052 h 1179677"/>
                <a:gd name="connsiteX3" fmla="*/ 1376947 w 3061368"/>
                <a:gd name="connsiteY3" fmla="*/ 1042736 h 1179677"/>
                <a:gd name="connsiteX4" fmla="*/ 1898316 w 3061368"/>
                <a:gd name="connsiteY4" fmla="*/ 494631 h 1179677"/>
                <a:gd name="connsiteX5" fmla="*/ 2366211 w 3061368"/>
                <a:gd name="connsiteY5" fmla="*/ 213894 h 1179677"/>
                <a:gd name="connsiteX6" fmla="*/ 2794000 w 3061368"/>
                <a:gd name="connsiteY6" fmla="*/ 240631 h 1179677"/>
                <a:gd name="connsiteX7" fmla="*/ 3061368 w 3061368"/>
                <a:gd name="connsiteY7" fmla="*/ 628315 h 117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1368" h="1179677">
                  <a:moveTo>
                    <a:pt x="0" y="0"/>
                  </a:moveTo>
                  <a:cubicBezTo>
                    <a:pt x="140368" y="284079"/>
                    <a:pt x="280737" y="568158"/>
                    <a:pt x="414421" y="762000"/>
                  </a:cubicBezTo>
                  <a:cubicBezTo>
                    <a:pt x="548105" y="955842"/>
                    <a:pt x="641684" y="1116263"/>
                    <a:pt x="802105" y="1163052"/>
                  </a:cubicBezTo>
                  <a:cubicBezTo>
                    <a:pt x="962526" y="1209841"/>
                    <a:pt x="1194245" y="1154139"/>
                    <a:pt x="1376947" y="1042736"/>
                  </a:cubicBezTo>
                  <a:cubicBezTo>
                    <a:pt x="1559649" y="931333"/>
                    <a:pt x="1733439" y="632771"/>
                    <a:pt x="1898316" y="494631"/>
                  </a:cubicBezTo>
                  <a:cubicBezTo>
                    <a:pt x="2063193" y="356491"/>
                    <a:pt x="2216930" y="256227"/>
                    <a:pt x="2366211" y="213894"/>
                  </a:cubicBezTo>
                  <a:cubicBezTo>
                    <a:pt x="2515492" y="171561"/>
                    <a:pt x="2678141" y="171561"/>
                    <a:pt x="2794000" y="240631"/>
                  </a:cubicBezTo>
                  <a:cubicBezTo>
                    <a:pt x="2909859" y="309701"/>
                    <a:pt x="3061368" y="628315"/>
                    <a:pt x="3061368" y="628315"/>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a:off x="1724526" y="3542632"/>
              <a:ext cx="0" cy="4010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3" idx="3"/>
            </p:cNvCxnSpPr>
            <p:nvPr/>
          </p:nvCxnSpPr>
          <p:spPr>
            <a:xfrm>
              <a:off x="1925053" y="3542632"/>
              <a:ext cx="280736" cy="86894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Freeform 13"/>
            <p:cNvSpPr/>
            <p:nvPr/>
          </p:nvSpPr>
          <p:spPr>
            <a:xfrm>
              <a:off x="2366211" y="3796631"/>
              <a:ext cx="334210" cy="1017617"/>
            </a:xfrm>
            <a:custGeom>
              <a:avLst/>
              <a:gdLst>
                <a:gd name="connsiteX0" fmla="*/ 0 w 334210"/>
                <a:gd name="connsiteY0" fmla="*/ 0 h 910042"/>
                <a:gd name="connsiteX1" fmla="*/ 320842 w 334210"/>
                <a:gd name="connsiteY1" fmla="*/ 909052 h 910042"/>
                <a:gd name="connsiteX2" fmla="*/ 320842 w 334210"/>
                <a:gd name="connsiteY2" fmla="*/ 909052 h 910042"/>
                <a:gd name="connsiteX3" fmla="*/ 320842 w 334210"/>
                <a:gd name="connsiteY3" fmla="*/ 909052 h 910042"/>
                <a:gd name="connsiteX4" fmla="*/ 307473 w 334210"/>
                <a:gd name="connsiteY4" fmla="*/ 909052 h 910042"/>
                <a:gd name="connsiteX5" fmla="*/ 334210 w 334210"/>
                <a:gd name="connsiteY5" fmla="*/ 895684 h 9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210" h="910042">
                  <a:moveTo>
                    <a:pt x="0" y="0"/>
                  </a:moveTo>
                  <a:lnTo>
                    <a:pt x="320842" y="909052"/>
                  </a:lnTo>
                  <a:lnTo>
                    <a:pt x="320842" y="909052"/>
                  </a:lnTo>
                  <a:lnTo>
                    <a:pt x="320842" y="909052"/>
                  </a:lnTo>
                  <a:cubicBezTo>
                    <a:pt x="318614" y="909052"/>
                    <a:pt x="305245" y="911280"/>
                    <a:pt x="307473" y="909052"/>
                  </a:cubicBezTo>
                  <a:cubicBezTo>
                    <a:pt x="309701" y="906824"/>
                    <a:pt x="334210" y="895684"/>
                    <a:pt x="334210" y="895684"/>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Connector 15"/>
            <p:cNvCxnSpPr/>
            <p:nvPr/>
          </p:nvCxnSpPr>
          <p:spPr>
            <a:xfrm flipH="1">
              <a:off x="3302000" y="4077368"/>
              <a:ext cx="40105" cy="6293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502526" y="3542632"/>
              <a:ext cx="213895" cy="9758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5" idx="9"/>
            </p:cNvCxnSpPr>
            <p:nvPr/>
          </p:nvCxnSpPr>
          <p:spPr>
            <a:xfrm>
              <a:off x="3689684" y="3288632"/>
              <a:ext cx="267369" cy="96252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4104104" y="3168316"/>
              <a:ext cx="13369"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334000" y="3662947"/>
              <a:ext cx="0" cy="85557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5628105" y="4411579"/>
              <a:ext cx="120316" cy="29509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443579" y="4251158"/>
              <a:ext cx="0" cy="4555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737684" y="4077368"/>
              <a:ext cx="26737" cy="44115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111999" y="3555999"/>
              <a:ext cx="187158" cy="5481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793790" y="3796632"/>
              <a:ext cx="0" cy="2807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5" name="Freeform 34"/>
            <p:cNvSpPr/>
            <p:nvPr/>
          </p:nvSpPr>
          <p:spPr>
            <a:xfrm>
              <a:off x="6470277" y="3489158"/>
              <a:ext cx="481302" cy="434244"/>
            </a:xfrm>
            <a:custGeom>
              <a:avLst/>
              <a:gdLst>
                <a:gd name="connsiteX0" fmla="*/ 481302 w 481302"/>
                <a:gd name="connsiteY0" fmla="*/ 0 h 434244"/>
                <a:gd name="connsiteX1" fmla="*/ 360986 w 481302"/>
                <a:gd name="connsiteY1" fmla="*/ 320842 h 434244"/>
                <a:gd name="connsiteX2" fmla="*/ 173828 w 481302"/>
                <a:gd name="connsiteY2" fmla="*/ 427789 h 434244"/>
                <a:gd name="connsiteX3" fmla="*/ 26776 w 481302"/>
                <a:gd name="connsiteY3" fmla="*/ 401053 h 434244"/>
                <a:gd name="connsiteX4" fmla="*/ 39 w 481302"/>
                <a:gd name="connsiteY4" fmla="*/ 227263 h 43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02" h="434244">
                  <a:moveTo>
                    <a:pt x="481302" y="0"/>
                  </a:moveTo>
                  <a:cubicBezTo>
                    <a:pt x="446767" y="124772"/>
                    <a:pt x="412232" y="249544"/>
                    <a:pt x="360986" y="320842"/>
                  </a:cubicBezTo>
                  <a:cubicBezTo>
                    <a:pt x="309740" y="392140"/>
                    <a:pt x="229530" y="414421"/>
                    <a:pt x="173828" y="427789"/>
                  </a:cubicBezTo>
                  <a:cubicBezTo>
                    <a:pt x="118126" y="441157"/>
                    <a:pt x="55741" y="434474"/>
                    <a:pt x="26776" y="401053"/>
                  </a:cubicBezTo>
                  <a:cubicBezTo>
                    <a:pt x="-2189" y="367632"/>
                    <a:pt x="39" y="227263"/>
                    <a:pt x="39" y="22726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 name="Freeform 3"/>
          <p:cNvSpPr/>
          <p:nvPr/>
        </p:nvSpPr>
        <p:spPr>
          <a:xfrm>
            <a:off x="1255189" y="210687"/>
            <a:ext cx="6726875" cy="6420441"/>
          </a:xfrm>
          <a:custGeom>
            <a:avLst/>
            <a:gdLst>
              <a:gd name="connsiteX0" fmla="*/ 1164495 w 6726875"/>
              <a:gd name="connsiteY0" fmla="*/ 791945 h 6420441"/>
              <a:gd name="connsiteX1" fmla="*/ 2635022 w 6726875"/>
              <a:gd name="connsiteY1" fmla="*/ 70050 h 6420441"/>
              <a:gd name="connsiteX2" fmla="*/ 4413022 w 6726875"/>
              <a:gd name="connsiteY2" fmla="*/ 136892 h 6420441"/>
              <a:gd name="connsiteX3" fmla="*/ 5830074 w 6726875"/>
              <a:gd name="connsiteY3" fmla="*/ 1032576 h 6420441"/>
              <a:gd name="connsiteX4" fmla="*/ 6605443 w 6726875"/>
              <a:gd name="connsiteY4" fmla="*/ 2329313 h 6420441"/>
              <a:gd name="connsiteX5" fmla="*/ 6605443 w 6726875"/>
              <a:gd name="connsiteY5" fmla="*/ 3626050 h 6420441"/>
              <a:gd name="connsiteX6" fmla="*/ 5455758 w 6726875"/>
              <a:gd name="connsiteY6" fmla="*/ 5363945 h 6420441"/>
              <a:gd name="connsiteX7" fmla="*/ 3971864 w 6726875"/>
              <a:gd name="connsiteY7" fmla="*/ 6313102 h 6420441"/>
              <a:gd name="connsiteX8" fmla="*/ 2180495 w 6726875"/>
              <a:gd name="connsiteY8" fmla="*/ 6299734 h 6420441"/>
              <a:gd name="connsiteX9" fmla="*/ 883758 w 6726875"/>
              <a:gd name="connsiteY9" fmla="*/ 5430787 h 6420441"/>
              <a:gd name="connsiteX10" fmla="*/ 81653 w 6726875"/>
              <a:gd name="connsiteY10" fmla="*/ 4120681 h 6420441"/>
              <a:gd name="connsiteX11" fmla="*/ 108390 w 6726875"/>
              <a:gd name="connsiteY11" fmla="*/ 2422892 h 6420441"/>
              <a:gd name="connsiteX12" fmla="*/ 803548 w 6726875"/>
              <a:gd name="connsiteY12" fmla="*/ 1099418 h 6420441"/>
              <a:gd name="connsiteX13" fmla="*/ 1271443 w 6726875"/>
              <a:gd name="connsiteY13" fmla="*/ 725102 h 642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26875" h="6420441">
                <a:moveTo>
                  <a:pt x="1164495" y="791945"/>
                </a:moveTo>
                <a:cubicBezTo>
                  <a:pt x="1629048" y="485585"/>
                  <a:pt x="2093601" y="179225"/>
                  <a:pt x="2635022" y="70050"/>
                </a:cubicBezTo>
                <a:cubicBezTo>
                  <a:pt x="3176443" y="-39126"/>
                  <a:pt x="3880513" y="-23529"/>
                  <a:pt x="4413022" y="136892"/>
                </a:cubicBezTo>
                <a:cubicBezTo>
                  <a:pt x="4945531" y="297313"/>
                  <a:pt x="5464671" y="667173"/>
                  <a:pt x="5830074" y="1032576"/>
                </a:cubicBezTo>
                <a:cubicBezTo>
                  <a:pt x="6195477" y="1397979"/>
                  <a:pt x="6476215" y="1897067"/>
                  <a:pt x="6605443" y="2329313"/>
                </a:cubicBezTo>
                <a:cubicBezTo>
                  <a:pt x="6734671" y="2761559"/>
                  <a:pt x="6797057" y="3120278"/>
                  <a:pt x="6605443" y="3626050"/>
                </a:cubicBezTo>
                <a:cubicBezTo>
                  <a:pt x="6413829" y="4131822"/>
                  <a:pt x="5894688" y="4916103"/>
                  <a:pt x="5455758" y="5363945"/>
                </a:cubicBezTo>
                <a:cubicBezTo>
                  <a:pt x="5016828" y="5811787"/>
                  <a:pt x="4517741" y="6157137"/>
                  <a:pt x="3971864" y="6313102"/>
                </a:cubicBezTo>
                <a:cubicBezTo>
                  <a:pt x="3425987" y="6469067"/>
                  <a:pt x="2695179" y="6446787"/>
                  <a:pt x="2180495" y="6299734"/>
                </a:cubicBezTo>
                <a:cubicBezTo>
                  <a:pt x="1665811" y="6152682"/>
                  <a:pt x="1233565" y="5793962"/>
                  <a:pt x="883758" y="5430787"/>
                </a:cubicBezTo>
                <a:cubicBezTo>
                  <a:pt x="533951" y="5067612"/>
                  <a:pt x="210881" y="4621997"/>
                  <a:pt x="81653" y="4120681"/>
                </a:cubicBezTo>
                <a:cubicBezTo>
                  <a:pt x="-47575" y="3619365"/>
                  <a:pt x="-11926" y="2926436"/>
                  <a:pt x="108390" y="2422892"/>
                </a:cubicBezTo>
                <a:cubicBezTo>
                  <a:pt x="228706" y="1919348"/>
                  <a:pt x="609706" y="1382383"/>
                  <a:pt x="803548" y="1099418"/>
                </a:cubicBezTo>
                <a:cubicBezTo>
                  <a:pt x="997390" y="816453"/>
                  <a:pt x="1271443" y="725102"/>
                  <a:pt x="1271443" y="725102"/>
                </a:cubicBez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4420548" y="5368841"/>
            <a:ext cx="926305" cy="461665"/>
          </a:xfrm>
          <a:prstGeom prst="rect">
            <a:avLst/>
          </a:prstGeom>
          <a:noFill/>
        </p:spPr>
        <p:txBody>
          <a:bodyPr wrap="none" rtlCol="0">
            <a:spAutoFit/>
          </a:bodyPr>
          <a:lstStyle/>
          <a:p>
            <a:r>
              <a:rPr lang="en-US" sz="2400" dirty="0" smtClean="0"/>
              <a:t>NF</a:t>
            </a:r>
            <a:r>
              <a:rPr lang="en-US" sz="2400" dirty="0"/>
              <a:t>-</a:t>
            </a:r>
            <a:r>
              <a:rPr lang="en-US" sz="2400" dirty="0" err="1" smtClean="0"/>
              <a:t>κB</a:t>
            </a:r>
            <a:endParaRPr lang="en-US" sz="2400" dirty="0"/>
          </a:p>
        </p:txBody>
      </p:sp>
      <p:sp>
        <p:nvSpPr>
          <p:cNvPr id="25" name="TextBox 24"/>
          <p:cNvSpPr txBox="1"/>
          <p:nvPr/>
        </p:nvSpPr>
        <p:spPr>
          <a:xfrm>
            <a:off x="1528400" y="2754585"/>
            <a:ext cx="629650" cy="461665"/>
          </a:xfrm>
          <a:prstGeom prst="rect">
            <a:avLst/>
          </a:prstGeom>
          <a:noFill/>
        </p:spPr>
        <p:txBody>
          <a:bodyPr wrap="none" rtlCol="0">
            <a:spAutoFit/>
          </a:bodyPr>
          <a:lstStyle/>
          <a:p>
            <a:r>
              <a:rPr lang="en-US" sz="2400" dirty="0" smtClean="0"/>
              <a:t>AID</a:t>
            </a:r>
            <a:endParaRPr lang="en-US" sz="2400" dirty="0"/>
          </a:p>
        </p:txBody>
      </p:sp>
      <p:cxnSp>
        <p:nvCxnSpPr>
          <p:cNvPr id="10" name="Straight Arrow Connector 9"/>
          <p:cNvCxnSpPr>
            <a:stCxn id="25" idx="3"/>
          </p:cNvCxnSpPr>
          <p:nvPr/>
        </p:nvCxnSpPr>
        <p:spPr>
          <a:xfrm flipV="1">
            <a:off x="2158050" y="2432091"/>
            <a:ext cx="2015879" cy="5533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4387453" y="3585249"/>
            <a:ext cx="501739" cy="17966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345701" y="1519831"/>
            <a:ext cx="1199279" cy="461665"/>
          </a:xfrm>
          <a:prstGeom prst="rect">
            <a:avLst/>
          </a:prstGeom>
          <a:noFill/>
        </p:spPr>
        <p:txBody>
          <a:bodyPr wrap="none" rtlCol="0">
            <a:spAutoFit/>
          </a:bodyPr>
          <a:lstStyle/>
          <a:p>
            <a:r>
              <a:rPr lang="en-US" sz="2400" i="1" dirty="0" smtClean="0"/>
              <a:t>nucleus</a:t>
            </a:r>
            <a:endParaRPr lang="en-US" sz="2400" i="1" dirty="0"/>
          </a:p>
        </p:txBody>
      </p:sp>
      <p:sp>
        <p:nvSpPr>
          <p:cNvPr id="17" name="TextBox 16"/>
          <p:cNvSpPr txBox="1"/>
          <p:nvPr/>
        </p:nvSpPr>
        <p:spPr>
          <a:xfrm>
            <a:off x="5164033" y="4971048"/>
            <a:ext cx="1536210" cy="461665"/>
          </a:xfrm>
          <a:prstGeom prst="rect">
            <a:avLst/>
          </a:prstGeom>
          <a:noFill/>
        </p:spPr>
        <p:txBody>
          <a:bodyPr wrap="none" rtlCol="0">
            <a:spAutoFit/>
          </a:bodyPr>
          <a:lstStyle/>
          <a:p>
            <a:r>
              <a:rPr lang="en-US" sz="2400" i="1" dirty="0" smtClean="0"/>
              <a:t>cytoplasm</a:t>
            </a:r>
            <a:endParaRPr lang="en-US" sz="2400" i="1" dirty="0"/>
          </a:p>
        </p:txBody>
      </p:sp>
      <p:sp>
        <p:nvSpPr>
          <p:cNvPr id="21" name="TextBox 20"/>
          <p:cNvSpPr txBox="1"/>
          <p:nvPr/>
        </p:nvSpPr>
        <p:spPr>
          <a:xfrm>
            <a:off x="6829603" y="2787616"/>
            <a:ext cx="723275" cy="646331"/>
          </a:xfrm>
          <a:prstGeom prst="rect">
            <a:avLst/>
          </a:prstGeom>
          <a:noFill/>
        </p:spPr>
        <p:txBody>
          <a:bodyPr wrap="none" rtlCol="0">
            <a:spAutoFit/>
          </a:bodyPr>
          <a:lstStyle/>
          <a:p>
            <a:r>
              <a:rPr lang="en-US" dirty="0" smtClean="0"/>
              <a:t>DNA</a:t>
            </a:r>
          </a:p>
          <a:p>
            <a:r>
              <a:rPr lang="en-US" dirty="0" smtClean="0"/>
              <a:t>Break</a:t>
            </a:r>
            <a:endParaRPr lang="en-US" dirty="0"/>
          </a:p>
        </p:txBody>
      </p:sp>
      <p:cxnSp>
        <p:nvCxnSpPr>
          <p:cNvPr id="56" name="Straight Arrow Connector 55"/>
          <p:cNvCxnSpPr/>
          <p:nvPr/>
        </p:nvCxnSpPr>
        <p:spPr>
          <a:xfrm flipH="1" flipV="1">
            <a:off x="5950809" y="2923387"/>
            <a:ext cx="878794" cy="16346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2400679" y="5381913"/>
            <a:ext cx="1401946" cy="369332"/>
          </a:xfrm>
          <a:prstGeom prst="rect">
            <a:avLst/>
          </a:prstGeom>
          <a:noFill/>
        </p:spPr>
        <p:txBody>
          <a:bodyPr wrap="none" rtlCol="0">
            <a:spAutoFit/>
          </a:bodyPr>
          <a:lstStyle/>
          <a:p>
            <a:r>
              <a:rPr lang="en-US" dirty="0" smtClean="0"/>
              <a:t>Nuclear pore</a:t>
            </a:r>
            <a:endParaRPr lang="en-US" dirty="0"/>
          </a:p>
        </p:txBody>
      </p:sp>
      <p:sp>
        <p:nvSpPr>
          <p:cNvPr id="61" name="TextBox 60"/>
          <p:cNvSpPr txBox="1"/>
          <p:nvPr/>
        </p:nvSpPr>
        <p:spPr>
          <a:xfrm>
            <a:off x="6716539" y="3448434"/>
            <a:ext cx="1095172" cy="369332"/>
          </a:xfrm>
          <a:prstGeom prst="rect">
            <a:avLst/>
          </a:prstGeom>
          <a:noFill/>
        </p:spPr>
        <p:txBody>
          <a:bodyPr wrap="none" rtlCol="0">
            <a:spAutoFit/>
          </a:bodyPr>
          <a:lstStyle/>
          <a:p>
            <a:r>
              <a:rPr lang="en-US" dirty="0" smtClean="0"/>
              <a:t>Cross-link</a:t>
            </a:r>
            <a:endParaRPr lang="en-US" dirty="0"/>
          </a:p>
        </p:txBody>
      </p:sp>
      <p:sp>
        <p:nvSpPr>
          <p:cNvPr id="64" name="TextBox 63"/>
          <p:cNvSpPr txBox="1"/>
          <p:nvPr/>
        </p:nvSpPr>
        <p:spPr>
          <a:xfrm>
            <a:off x="199396" y="1543811"/>
            <a:ext cx="2581807" cy="461665"/>
          </a:xfrm>
          <a:prstGeom prst="rect">
            <a:avLst/>
          </a:prstGeom>
          <a:solidFill>
            <a:schemeClr val="bg1"/>
          </a:solidFill>
        </p:spPr>
        <p:txBody>
          <a:bodyPr wrap="none" rtlCol="0">
            <a:spAutoFit/>
          </a:bodyPr>
          <a:lstStyle/>
          <a:p>
            <a:r>
              <a:rPr lang="en-US" sz="2400" dirty="0" smtClean="0"/>
              <a:t>FG Repeats: Nup98</a:t>
            </a:r>
            <a:endParaRPr lang="en-US" sz="2400" dirty="0"/>
          </a:p>
        </p:txBody>
      </p:sp>
      <p:cxnSp>
        <p:nvCxnSpPr>
          <p:cNvPr id="63" name="Straight Arrow Connector 62"/>
          <p:cNvCxnSpPr>
            <a:stCxn id="61" idx="1"/>
            <a:endCxn id="8" idx="4"/>
          </p:cNvCxnSpPr>
          <p:nvPr/>
        </p:nvCxnSpPr>
        <p:spPr>
          <a:xfrm flipH="1" flipV="1">
            <a:off x="5813656" y="3438662"/>
            <a:ext cx="902883" cy="1944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60" name="Group 59"/>
          <p:cNvGrpSpPr/>
          <p:nvPr/>
        </p:nvGrpSpPr>
        <p:grpSpPr>
          <a:xfrm flipV="1">
            <a:off x="3975730" y="4401479"/>
            <a:ext cx="1484603" cy="467969"/>
            <a:chOff x="3583579" y="4738458"/>
            <a:chExt cx="1484603" cy="467969"/>
          </a:xfrm>
        </p:grpSpPr>
        <p:pic>
          <p:nvPicPr>
            <p:cNvPr id="62" name="Picture 61" descr="FG_repea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324" y="4738458"/>
              <a:ext cx="666576" cy="298846"/>
            </a:xfrm>
            <a:prstGeom prst="rect">
              <a:avLst/>
            </a:prstGeom>
          </p:spPr>
        </p:pic>
        <p:grpSp>
          <p:nvGrpSpPr>
            <p:cNvPr id="65" name="Group 64"/>
            <p:cNvGrpSpPr/>
            <p:nvPr/>
          </p:nvGrpSpPr>
          <p:grpSpPr>
            <a:xfrm>
              <a:off x="4552535" y="4753193"/>
              <a:ext cx="515647" cy="453234"/>
              <a:chOff x="4577935" y="4753193"/>
              <a:chExt cx="515647" cy="453234"/>
            </a:xfrm>
          </p:grpSpPr>
          <p:sp>
            <p:nvSpPr>
              <p:cNvPr id="71" name="Freeform 70"/>
              <p:cNvSpPr/>
              <p:nvPr/>
            </p:nvSpPr>
            <p:spPr>
              <a:xfrm>
                <a:off x="4577935" y="4753193"/>
                <a:ext cx="338484" cy="361305"/>
              </a:xfrm>
              <a:custGeom>
                <a:avLst/>
                <a:gdLst>
                  <a:gd name="connsiteX0" fmla="*/ 415 w 338484"/>
                  <a:gd name="connsiteY0" fmla="*/ 117257 h 361305"/>
                  <a:gd name="connsiteX1" fmla="*/ 70265 w 338484"/>
                  <a:gd name="connsiteY1" fmla="*/ 9307 h 361305"/>
                  <a:gd name="connsiteX2" fmla="*/ 190915 w 338484"/>
                  <a:gd name="connsiteY2" fmla="*/ 9307 h 361305"/>
                  <a:gd name="connsiteX3" fmla="*/ 292515 w 338484"/>
                  <a:gd name="connsiteY3" fmla="*/ 41057 h 361305"/>
                  <a:gd name="connsiteX4" fmla="*/ 336965 w 338484"/>
                  <a:gd name="connsiteY4" fmla="*/ 60107 h 361305"/>
                  <a:gd name="connsiteX5" fmla="*/ 241715 w 338484"/>
                  <a:gd name="connsiteY5" fmla="*/ 187107 h 361305"/>
                  <a:gd name="connsiteX6" fmla="*/ 241715 w 338484"/>
                  <a:gd name="connsiteY6" fmla="*/ 333157 h 361305"/>
                  <a:gd name="connsiteX7" fmla="*/ 254415 w 338484"/>
                  <a:gd name="connsiteY7" fmla="*/ 358557 h 361305"/>
                  <a:gd name="connsiteX8" fmla="*/ 51215 w 338484"/>
                  <a:gd name="connsiteY8" fmla="*/ 295057 h 361305"/>
                  <a:gd name="connsiteX9" fmla="*/ 415 w 338484"/>
                  <a:gd name="connsiteY9" fmla="*/ 117257 h 36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84" h="361305">
                    <a:moveTo>
                      <a:pt x="415" y="117257"/>
                    </a:moveTo>
                    <a:cubicBezTo>
                      <a:pt x="3590" y="69632"/>
                      <a:pt x="38515" y="27299"/>
                      <a:pt x="70265" y="9307"/>
                    </a:cubicBezTo>
                    <a:cubicBezTo>
                      <a:pt x="102015" y="-8685"/>
                      <a:pt x="153873" y="4015"/>
                      <a:pt x="190915" y="9307"/>
                    </a:cubicBezTo>
                    <a:cubicBezTo>
                      <a:pt x="227957" y="14599"/>
                      <a:pt x="268173" y="32590"/>
                      <a:pt x="292515" y="41057"/>
                    </a:cubicBezTo>
                    <a:cubicBezTo>
                      <a:pt x="316857" y="49524"/>
                      <a:pt x="345432" y="35765"/>
                      <a:pt x="336965" y="60107"/>
                    </a:cubicBezTo>
                    <a:cubicBezTo>
                      <a:pt x="328498" y="84449"/>
                      <a:pt x="257590" y="141599"/>
                      <a:pt x="241715" y="187107"/>
                    </a:cubicBezTo>
                    <a:cubicBezTo>
                      <a:pt x="225840" y="232615"/>
                      <a:pt x="239598" y="304582"/>
                      <a:pt x="241715" y="333157"/>
                    </a:cubicBezTo>
                    <a:cubicBezTo>
                      <a:pt x="243832" y="361732"/>
                      <a:pt x="286165" y="364907"/>
                      <a:pt x="254415" y="358557"/>
                    </a:cubicBezTo>
                    <a:cubicBezTo>
                      <a:pt x="222665" y="352207"/>
                      <a:pt x="90373" y="336332"/>
                      <a:pt x="51215" y="295057"/>
                    </a:cubicBezTo>
                    <a:cubicBezTo>
                      <a:pt x="12057" y="253782"/>
                      <a:pt x="-2760" y="164882"/>
                      <a:pt x="415" y="117257"/>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Freeform 71"/>
              <p:cNvSpPr/>
              <p:nvPr/>
            </p:nvSpPr>
            <p:spPr>
              <a:xfrm>
                <a:off x="4825704" y="4811916"/>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Freeform 72"/>
              <p:cNvSpPr/>
              <p:nvPr/>
            </p:nvSpPr>
            <p:spPr>
              <a:xfrm>
                <a:off x="4927829" y="4861222"/>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7" name="Group 66"/>
            <p:cNvGrpSpPr/>
            <p:nvPr/>
          </p:nvGrpSpPr>
          <p:grpSpPr>
            <a:xfrm flipH="1">
              <a:off x="3583579" y="4738458"/>
              <a:ext cx="515647" cy="453234"/>
              <a:chOff x="4577935" y="4753193"/>
              <a:chExt cx="515647" cy="453234"/>
            </a:xfrm>
          </p:grpSpPr>
          <p:sp>
            <p:nvSpPr>
              <p:cNvPr id="68" name="Freeform 67"/>
              <p:cNvSpPr/>
              <p:nvPr/>
            </p:nvSpPr>
            <p:spPr>
              <a:xfrm>
                <a:off x="4577935" y="4753193"/>
                <a:ext cx="338484" cy="361305"/>
              </a:xfrm>
              <a:custGeom>
                <a:avLst/>
                <a:gdLst>
                  <a:gd name="connsiteX0" fmla="*/ 415 w 338484"/>
                  <a:gd name="connsiteY0" fmla="*/ 117257 h 361305"/>
                  <a:gd name="connsiteX1" fmla="*/ 70265 w 338484"/>
                  <a:gd name="connsiteY1" fmla="*/ 9307 h 361305"/>
                  <a:gd name="connsiteX2" fmla="*/ 190915 w 338484"/>
                  <a:gd name="connsiteY2" fmla="*/ 9307 h 361305"/>
                  <a:gd name="connsiteX3" fmla="*/ 292515 w 338484"/>
                  <a:gd name="connsiteY3" fmla="*/ 41057 h 361305"/>
                  <a:gd name="connsiteX4" fmla="*/ 336965 w 338484"/>
                  <a:gd name="connsiteY4" fmla="*/ 60107 h 361305"/>
                  <a:gd name="connsiteX5" fmla="*/ 241715 w 338484"/>
                  <a:gd name="connsiteY5" fmla="*/ 187107 h 361305"/>
                  <a:gd name="connsiteX6" fmla="*/ 241715 w 338484"/>
                  <a:gd name="connsiteY6" fmla="*/ 333157 h 361305"/>
                  <a:gd name="connsiteX7" fmla="*/ 254415 w 338484"/>
                  <a:gd name="connsiteY7" fmla="*/ 358557 h 361305"/>
                  <a:gd name="connsiteX8" fmla="*/ 51215 w 338484"/>
                  <a:gd name="connsiteY8" fmla="*/ 295057 h 361305"/>
                  <a:gd name="connsiteX9" fmla="*/ 415 w 338484"/>
                  <a:gd name="connsiteY9" fmla="*/ 117257 h 36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84" h="361305">
                    <a:moveTo>
                      <a:pt x="415" y="117257"/>
                    </a:moveTo>
                    <a:cubicBezTo>
                      <a:pt x="3590" y="69632"/>
                      <a:pt x="38515" y="27299"/>
                      <a:pt x="70265" y="9307"/>
                    </a:cubicBezTo>
                    <a:cubicBezTo>
                      <a:pt x="102015" y="-8685"/>
                      <a:pt x="153873" y="4015"/>
                      <a:pt x="190915" y="9307"/>
                    </a:cubicBezTo>
                    <a:cubicBezTo>
                      <a:pt x="227957" y="14599"/>
                      <a:pt x="268173" y="32590"/>
                      <a:pt x="292515" y="41057"/>
                    </a:cubicBezTo>
                    <a:cubicBezTo>
                      <a:pt x="316857" y="49524"/>
                      <a:pt x="345432" y="35765"/>
                      <a:pt x="336965" y="60107"/>
                    </a:cubicBezTo>
                    <a:cubicBezTo>
                      <a:pt x="328498" y="84449"/>
                      <a:pt x="257590" y="141599"/>
                      <a:pt x="241715" y="187107"/>
                    </a:cubicBezTo>
                    <a:cubicBezTo>
                      <a:pt x="225840" y="232615"/>
                      <a:pt x="239598" y="304582"/>
                      <a:pt x="241715" y="333157"/>
                    </a:cubicBezTo>
                    <a:cubicBezTo>
                      <a:pt x="243832" y="361732"/>
                      <a:pt x="286165" y="364907"/>
                      <a:pt x="254415" y="358557"/>
                    </a:cubicBezTo>
                    <a:cubicBezTo>
                      <a:pt x="222665" y="352207"/>
                      <a:pt x="90373" y="336332"/>
                      <a:pt x="51215" y="295057"/>
                    </a:cubicBezTo>
                    <a:cubicBezTo>
                      <a:pt x="12057" y="253782"/>
                      <a:pt x="-2760" y="164882"/>
                      <a:pt x="415" y="117257"/>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Freeform 68"/>
              <p:cNvSpPr/>
              <p:nvPr/>
            </p:nvSpPr>
            <p:spPr>
              <a:xfrm>
                <a:off x="4825704" y="4811916"/>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Freeform 69"/>
              <p:cNvSpPr/>
              <p:nvPr/>
            </p:nvSpPr>
            <p:spPr>
              <a:xfrm>
                <a:off x="4927829" y="4861222"/>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4" name="Group 73"/>
          <p:cNvGrpSpPr/>
          <p:nvPr/>
        </p:nvGrpSpPr>
        <p:grpSpPr>
          <a:xfrm rot="5400000" flipV="1">
            <a:off x="1980187" y="2598780"/>
            <a:ext cx="1484603" cy="467969"/>
            <a:chOff x="3583579" y="4738458"/>
            <a:chExt cx="1484603" cy="467969"/>
          </a:xfrm>
        </p:grpSpPr>
        <p:pic>
          <p:nvPicPr>
            <p:cNvPr id="75" name="Picture 74" descr="FG_repea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324" y="4738458"/>
              <a:ext cx="666576" cy="298846"/>
            </a:xfrm>
            <a:prstGeom prst="rect">
              <a:avLst/>
            </a:prstGeom>
          </p:spPr>
        </p:pic>
        <p:grpSp>
          <p:nvGrpSpPr>
            <p:cNvPr id="76" name="Group 75"/>
            <p:cNvGrpSpPr/>
            <p:nvPr/>
          </p:nvGrpSpPr>
          <p:grpSpPr>
            <a:xfrm>
              <a:off x="4552535" y="4753193"/>
              <a:ext cx="515647" cy="453234"/>
              <a:chOff x="4577935" y="4753193"/>
              <a:chExt cx="515647" cy="453234"/>
            </a:xfrm>
          </p:grpSpPr>
          <p:sp>
            <p:nvSpPr>
              <p:cNvPr id="81" name="Freeform 80"/>
              <p:cNvSpPr/>
              <p:nvPr/>
            </p:nvSpPr>
            <p:spPr>
              <a:xfrm>
                <a:off x="4577935" y="4753193"/>
                <a:ext cx="338484" cy="361305"/>
              </a:xfrm>
              <a:custGeom>
                <a:avLst/>
                <a:gdLst>
                  <a:gd name="connsiteX0" fmla="*/ 415 w 338484"/>
                  <a:gd name="connsiteY0" fmla="*/ 117257 h 361305"/>
                  <a:gd name="connsiteX1" fmla="*/ 70265 w 338484"/>
                  <a:gd name="connsiteY1" fmla="*/ 9307 h 361305"/>
                  <a:gd name="connsiteX2" fmla="*/ 190915 w 338484"/>
                  <a:gd name="connsiteY2" fmla="*/ 9307 h 361305"/>
                  <a:gd name="connsiteX3" fmla="*/ 292515 w 338484"/>
                  <a:gd name="connsiteY3" fmla="*/ 41057 h 361305"/>
                  <a:gd name="connsiteX4" fmla="*/ 336965 w 338484"/>
                  <a:gd name="connsiteY4" fmla="*/ 60107 h 361305"/>
                  <a:gd name="connsiteX5" fmla="*/ 241715 w 338484"/>
                  <a:gd name="connsiteY5" fmla="*/ 187107 h 361305"/>
                  <a:gd name="connsiteX6" fmla="*/ 241715 w 338484"/>
                  <a:gd name="connsiteY6" fmla="*/ 333157 h 361305"/>
                  <a:gd name="connsiteX7" fmla="*/ 254415 w 338484"/>
                  <a:gd name="connsiteY7" fmla="*/ 358557 h 361305"/>
                  <a:gd name="connsiteX8" fmla="*/ 51215 w 338484"/>
                  <a:gd name="connsiteY8" fmla="*/ 295057 h 361305"/>
                  <a:gd name="connsiteX9" fmla="*/ 415 w 338484"/>
                  <a:gd name="connsiteY9" fmla="*/ 117257 h 36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84" h="361305">
                    <a:moveTo>
                      <a:pt x="415" y="117257"/>
                    </a:moveTo>
                    <a:cubicBezTo>
                      <a:pt x="3590" y="69632"/>
                      <a:pt x="38515" y="27299"/>
                      <a:pt x="70265" y="9307"/>
                    </a:cubicBezTo>
                    <a:cubicBezTo>
                      <a:pt x="102015" y="-8685"/>
                      <a:pt x="153873" y="4015"/>
                      <a:pt x="190915" y="9307"/>
                    </a:cubicBezTo>
                    <a:cubicBezTo>
                      <a:pt x="227957" y="14599"/>
                      <a:pt x="268173" y="32590"/>
                      <a:pt x="292515" y="41057"/>
                    </a:cubicBezTo>
                    <a:cubicBezTo>
                      <a:pt x="316857" y="49524"/>
                      <a:pt x="345432" y="35765"/>
                      <a:pt x="336965" y="60107"/>
                    </a:cubicBezTo>
                    <a:cubicBezTo>
                      <a:pt x="328498" y="84449"/>
                      <a:pt x="257590" y="141599"/>
                      <a:pt x="241715" y="187107"/>
                    </a:cubicBezTo>
                    <a:cubicBezTo>
                      <a:pt x="225840" y="232615"/>
                      <a:pt x="239598" y="304582"/>
                      <a:pt x="241715" y="333157"/>
                    </a:cubicBezTo>
                    <a:cubicBezTo>
                      <a:pt x="243832" y="361732"/>
                      <a:pt x="286165" y="364907"/>
                      <a:pt x="254415" y="358557"/>
                    </a:cubicBezTo>
                    <a:cubicBezTo>
                      <a:pt x="222665" y="352207"/>
                      <a:pt x="90373" y="336332"/>
                      <a:pt x="51215" y="295057"/>
                    </a:cubicBezTo>
                    <a:cubicBezTo>
                      <a:pt x="12057" y="253782"/>
                      <a:pt x="-2760" y="164882"/>
                      <a:pt x="415" y="117257"/>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Freeform 81"/>
              <p:cNvSpPr/>
              <p:nvPr/>
            </p:nvSpPr>
            <p:spPr>
              <a:xfrm>
                <a:off x="4825704" y="4811916"/>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Freeform 82"/>
              <p:cNvSpPr/>
              <p:nvPr/>
            </p:nvSpPr>
            <p:spPr>
              <a:xfrm>
                <a:off x="4927829" y="4861222"/>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7" name="Group 76"/>
            <p:cNvGrpSpPr/>
            <p:nvPr/>
          </p:nvGrpSpPr>
          <p:grpSpPr>
            <a:xfrm flipH="1">
              <a:off x="3583579" y="4738458"/>
              <a:ext cx="515647" cy="453234"/>
              <a:chOff x="4577935" y="4753193"/>
              <a:chExt cx="515647" cy="453234"/>
            </a:xfrm>
          </p:grpSpPr>
          <p:sp>
            <p:nvSpPr>
              <p:cNvPr id="78" name="Freeform 77"/>
              <p:cNvSpPr/>
              <p:nvPr/>
            </p:nvSpPr>
            <p:spPr>
              <a:xfrm>
                <a:off x="4577935" y="4753193"/>
                <a:ext cx="338484" cy="361305"/>
              </a:xfrm>
              <a:custGeom>
                <a:avLst/>
                <a:gdLst>
                  <a:gd name="connsiteX0" fmla="*/ 415 w 338484"/>
                  <a:gd name="connsiteY0" fmla="*/ 117257 h 361305"/>
                  <a:gd name="connsiteX1" fmla="*/ 70265 w 338484"/>
                  <a:gd name="connsiteY1" fmla="*/ 9307 h 361305"/>
                  <a:gd name="connsiteX2" fmla="*/ 190915 w 338484"/>
                  <a:gd name="connsiteY2" fmla="*/ 9307 h 361305"/>
                  <a:gd name="connsiteX3" fmla="*/ 292515 w 338484"/>
                  <a:gd name="connsiteY3" fmla="*/ 41057 h 361305"/>
                  <a:gd name="connsiteX4" fmla="*/ 336965 w 338484"/>
                  <a:gd name="connsiteY4" fmla="*/ 60107 h 361305"/>
                  <a:gd name="connsiteX5" fmla="*/ 241715 w 338484"/>
                  <a:gd name="connsiteY5" fmla="*/ 187107 h 361305"/>
                  <a:gd name="connsiteX6" fmla="*/ 241715 w 338484"/>
                  <a:gd name="connsiteY6" fmla="*/ 333157 h 361305"/>
                  <a:gd name="connsiteX7" fmla="*/ 254415 w 338484"/>
                  <a:gd name="connsiteY7" fmla="*/ 358557 h 361305"/>
                  <a:gd name="connsiteX8" fmla="*/ 51215 w 338484"/>
                  <a:gd name="connsiteY8" fmla="*/ 295057 h 361305"/>
                  <a:gd name="connsiteX9" fmla="*/ 415 w 338484"/>
                  <a:gd name="connsiteY9" fmla="*/ 117257 h 36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84" h="361305">
                    <a:moveTo>
                      <a:pt x="415" y="117257"/>
                    </a:moveTo>
                    <a:cubicBezTo>
                      <a:pt x="3590" y="69632"/>
                      <a:pt x="38515" y="27299"/>
                      <a:pt x="70265" y="9307"/>
                    </a:cubicBezTo>
                    <a:cubicBezTo>
                      <a:pt x="102015" y="-8685"/>
                      <a:pt x="153873" y="4015"/>
                      <a:pt x="190915" y="9307"/>
                    </a:cubicBezTo>
                    <a:cubicBezTo>
                      <a:pt x="227957" y="14599"/>
                      <a:pt x="268173" y="32590"/>
                      <a:pt x="292515" y="41057"/>
                    </a:cubicBezTo>
                    <a:cubicBezTo>
                      <a:pt x="316857" y="49524"/>
                      <a:pt x="345432" y="35765"/>
                      <a:pt x="336965" y="60107"/>
                    </a:cubicBezTo>
                    <a:cubicBezTo>
                      <a:pt x="328498" y="84449"/>
                      <a:pt x="257590" y="141599"/>
                      <a:pt x="241715" y="187107"/>
                    </a:cubicBezTo>
                    <a:cubicBezTo>
                      <a:pt x="225840" y="232615"/>
                      <a:pt x="239598" y="304582"/>
                      <a:pt x="241715" y="333157"/>
                    </a:cubicBezTo>
                    <a:cubicBezTo>
                      <a:pt x="243832" y="361732"/>
                      <a:pt x="286165" y="364907"/>
                      <a:pt x="254415" y="358557"/>
                    </a:cubicBezTo>
                    <a:cubicBezTo>
                      <a:pt x="222665" y="352207"/>
                      <a:pt x="90373" y="336332"/>
                      <a:pt x="51215" y="295057"/>
                    </a:cubicBezTo>
                    <a:cubicBezTo>
                      <a:pt x="12057" y="253782"/>
                      <a:pt x="-2760" y="164882"/>
                      <a:pt x="415" y="117257"/>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Freeform 78"/>
              <p:cNvSpPr/>
              <p:nvPr/>
            </p:nvSpPr>
            <p:spPr>
              <a:xfrm>
                <a:off x="4825704" y="4811916"/>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Freeform 79"/>
              <p:cNvSpPr/>
              <p:nvPr/>
            </p:nvSpPr>
            <p:spPr>
              <a:xfrm>
                <a:off x="4927829" y="4861222"/>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66" name="Straight Arrow Connector 65"/>
          <p:cNvCxnSpPr>
            <a:endCxn id="2" idx="9"/>
          </p:cNvCxnSpPr>
          <p:nvPr/>
        </p:nvCxnSpPr>
        <p:spPr>
          <a:xfrm>
            <a:off x="1811867" y="1972782"/>
            <a:ext cx="741501" cy="8345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3166533" y="4762501"/>
            <a:ext cx="1220920" cy="61941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4014951" y="1983958"/>
            <a:ext cx="1045783" cy="617795"/>
            <a:chOff x="4014951" y="1983958"/>
            <a:chExt cx="1045783" cy="617795"/>
          </a:xfrm>
        </p:grpSpPr>
        <p:sp>
          <p:nvSpPr>
            <p:cNvPr id="54" name="TextBox 53"/>
            <p:cNvSpPr txBox="1"/>
            <p:nvPr/>
          </p:nvSpPr>
          <p:spPr>
            <a:xfrm>
              <a:off x="4014951" y="2039879"/>
              <a:ext cx="629650" cy="461665"/>
            </a:xfrm>
            <a:prstGeom prst="rect">
              <a:avLst/>
            </a:prstGeom>
            <a:noFill/>
          </p:spPr>
          <p:txBody>
            <a:bodyPr wrap="none" rtlCol="0">
              <a:spAutoFit/>
            </a:bodyPr>
            <a:lstStyle/>
            <a:p>
              <a:r>
                <a:rPr lang="en-US" sz="2400" dirty="0" smtClean="0"/>
                <a:t>AID</a:t>
              </a:r>
              <a:endParaRPr lang="en-US" sz="2400" dirty="0"/>
            </a:p>
          </p:txBody>
        </p:sp>
        <p:grpSp>
          <p:nvGrpSpPr>
            <p:cNvPr id="95" name="Group 94"/>
            <p:cNvGrpSpPr/>
            <p:nvPr/>
          </p:nvGrpSpPr>
          <p:grpSpPr>
            <a:xfrm>
              <a:off x="4451526" y="1983958"/>
              <a:ext cx="609208" cy="617795"/>
              <a:chOff x="470571" y="4054332"/>
              <a:chExt cx="609208" cy="617795"/>
            </a:xfrm>
          </p:grpSpPr>
          <p:sp>
            <p:nvSpPr>
              <p:cNvPr id="12" name="TextBox 11"/>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84" name="TextBox 83"/>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85" name="TextBox 84"/>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86" name="TextBox 85"/>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91" name="TextBox 90"/>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92" name="TextBox 91"/>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93" name="TextBox 92"/>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94" name="TextBox 93"/>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grpSp>
        <p:nvGrpSpPr>
          <p:cNvPr id="96" name="Group 95"/>
          <p:cNvGrpSpPr/>
          <p:nvPr/>
        </p:nvGrpSpPr>
        <p:grpSpPr>
          <a:xfrm>
            <a:off x="5185553" y="5318041"/>
            <a:ext cx="609208" cy="617795"/>
            <a:chOff x="470571" y="4054332"/>
            <a:chExt cx="609208" cy="617795"/>
          </a:xfrm>
        </p:grpSpPr>
        <p:sp>
          <p:nvSpPr>
            <p:cNvPr id="97" name="TextBox 96"/>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98" name="TextBox 97"/>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99" name="TextBox 98"/>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00" name="TextBox 99"/>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01" name="TextBox 100"/>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02" name="TextBox 101"/>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03" name="TextBox 102"/>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04" name="TextBox 103"/>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nvGrpSpPr>
          <p:cNvPr id="7" name="Group 6"/>
          <p:cNvGrpSpPr/>
          <p:nvPr/>
        </p:nvGrpSpPr>
        <p:grpSpPr>
          <a:xfrm>
            <a:off x="2642939" y="2615579"/>
            <a:ext cx="2462328" cy="2144103"/>
            <a:chOff x="2642939" y="2615579"/>
            <a:chExt cx="2462328" cy="2144103"/>
          </a:xfrm>
        </p:grpSpPr>
        <p:grpSp>
          <p:nvGrpSpPr>
            <p:cNvPr id="107" name="Group 106"/>
            <p:cNvGrpSpPr/>
            <p:nvPr/>
          </p:nvGrpSpPr>
          <p:grpSpPr>
            <a:xfrm>
              <a:off x="4496059" y="4141887"/>
              <a:ext cx="609208" cy="617795"/>
              <a:chOff x="470571" y="4054332"/>
              <a:chExt cx="609208" cy="617795"/>
            </a:xfrm>
          </p:grpSpPr>
          <p:sp>
            <p:nvSpPr>
              <p:cNvPr id="108" name="TextBox 107"/>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109" name="TextBox 108"/>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10" name="TextBox 109"/>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11" name="TextBox 110"/>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12" name="TextBox 111"/>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13" name="TextBox 112"/>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14" name="TextBox 113"/>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15" name="TextBox 114"/>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nvGrpSpPr>
            <p:cNvPr id="116" name="Group 115"/>
            <p:cNvGrpSpPr/>
            <p:nvPr/>
          </p:nvGrpSpPr>
          <p:grpSpPr>
            <a:xfrm>
              <a:off x="2642939" y="2615579"/>
              <a:ext cx="609208" cy="617795"/>
              <a:chOff x="470571" y="4054332"/>
              <a:chExt cx="609208" cy="617795"/>
            </a:xfrm>
          </p:grpSpPr>
          <p:sp>
            <p:nvSpPr>
              <p:cNvPr id="117" name="TextBox 116"/>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118" name="TextBox 117"/>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19" name="TextBox 118"/>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20" name="TextBox 119"/>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21" name="TextBox 120"/>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22" name="TextBox 121"/>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23" name="TextBox 122"/>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24" name="TextBox 123"/>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sp>
        <p:nvSpPr>
          <p:cNvPr id="23" name="TextBox 22"/>
          <p:cNvSpPr txBox="1"/>
          <p:nvPr/>
        </p:nvSpPr>
        <p:spPr>
          <a:xfrm>
            <a:off x="6531548" y="5865168"/>
            <a:ext cx="1890261" cy="830997"/>
          </a:xfrm>
          <a:prstGeom prst="rect">
            <a:avLst/>
          </a:prstGeom>
          <a:noFill/>
        </p:spPr>
        <p:txBody>
          <a:bodyPr wrap="none" rtlCol="0">
            <a:spAutoFit/>
          </a:bodyPr>
          <a:lstStyle/>
          <a:p>
            <a:r>
              <a:rPr lang="en-US" sz="2400" dirty="0" smtClean="0"/>
              <a:t>Inflammatory</a:t>
            </a:r>
          </a:p>
          <a:p>
            <a:r>
              <a:rPr lang="en-US" sz="2400" dirty="0" smtClean="0"/>
              <a:t>Agent</a:t>
            </a:r>
            <a:endParaRPr lang="en-US" sz="2400" dirty="0"/>
          </a:p>
        </p:txBody>
      </p:sp>
      <p:cxnSp>
        <p:nvCxnSpPr>
          <p:cNvPr id="29" name="Straight Arrow Connector 28"/>
          <p:cNvCxnSpPr/>
          <p:nvPr/>
        </p:nvCxnSpPr>
        <p:spPr>
          <a:xfrm flipH="1" flipV="1">
            <a:off x="4909403" y="5830506"/>
            <a:ext cx="1579888" cy="3768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927544" y="1514101"/>
            <a:ext cx="1768333" cy="769441"/>
          </a:xfrm>
          <a:prstGeom prst="rect">
            <a:avLst/>
          </a:prstGeom>
          <a:solidFill>
            <a:schemeClr val="bg1"/>
          </a:solidFill>
        </p:spPr>
        <p:txBody>
          <a:bodyPr wrap="none" rtlCol="0">
            <a:spAutoFit/>
          </a:bodyPr>
          <a:lstStyle/>
          <a:p>
            <a:r>
              <a:rPr lang="en-US" sz="4400" dirty="0" smtClean="0">
                <a:solidFill>
                  <a:srgbClr val="FF0000"/>
                </a:solidFill>
              </a:rPr>
              <a:t>Cancer</a:t>
            </a:r>
            <a:endParaRPr lang="en-US" sz="4400" dirty="0">
              <a:solidFill>
                <a:srgbClr val="FF0000"/>
              </a:solidFill>
            </a:endParaRPr>
          </a:p>
        </p:txBody>
      </p:sp>
      <p:grpSp>
        <p:nvGrpSpPr>
          <p:cNvPr id="106" name="Group 105"/>
          <p:cNvGrpSpPr/>
          <p:nvPr/>
        </p:nvGrpSpPr>
        <p:grpSpPr>
          <a:xfrm>
            <a:off x="1952755" y="2723932"/>
            <a:ext cx="609208" cy="617795"/>
            <a:chOff x="470571" y="4054332"/>
            <a:chExt cx="609208" cy="617795"/>
          </a:xfrm>
        </p:grpSpPr>
        <p:sp>
          <p:nvSpPr>
            <p:cNvPr id="125" name="TextBox 124"/>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126" name="TextBox 125"/>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27" name="TextBox 126"/>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28" name="TextBox 127"/>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29" name="TextBox 128"/>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30" name="TextBox 129"/>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31" name="TextBox 130"/>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32" name="TextBox 131"/>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nvGrpSpPr>
          <p:cNvPr id="31" name="Group 30"/>
          <p:cNvGrpSpPr/>
          <p:nvPr/>
        </p:nvGrpSpPr>
        <p:grpSpPr>
          <a:xfrm>
            <a:off x="3744436" y="3039031"/>
            <a:ext cx="1352766" cy="617795"/>
            <a:chOff x="3744436" y="3039031"/>
            <a:chExt cx="1352766" cy="617795"/>
          </a:xfrm>
        </p:grpSpPr>
        <p:sp>
          <p:nvSpPr>
            <p:cNvPr id="55" name="TextBox 54"/>
            <p:cNvSpPr txBox="1"/>
            <p:nvPr/>
          </p:nvSpPr>
          <p:spPr>
            <a:xfrm>
              <a:off x="3744436" y="3080562"/>
              <a:ext cx="926305" cy="461665"/>
            </a:xfrm>
            <a:prstGeom prst="rect">
              <a:avLst/>
            </a:prstGeom>
            <a:noFill/>
          </p:spPr>
          <p:txBody>
            <a:bodyPr wrap="none" rtlCol="0">
              <a:spAutoFit/>
            </a:bodyPr>
            <a:lstStyle/>
            <a:p>
              <a:r>
                <a:rPr lang="en-US" sz="2400" dirty="0" smtClean="0"/>
                <a:t>NF-</a:t>
              </a:r>
              <a:r>
                <a:rPr lang="en-US" sz="2400" dirty="0" err="1" smtClean="0"/>
                <a:t>κB</a:t>
              </a:r>
              <a:endParaRPr lang="en-US" sz="2400" dirty="0"/>
            </a:p>
          </p:txBody>
        </p:sp>
        <p:grpSp>
          <p:nvGrpSpPr>
            <p:cNvPr id="133" name="Group 132"/>
            <p:cNvGrpSpPr/>
            <p:nvPr/>
          </p:nvGrpSpPr>
          <p:grpSpPr>
            <a:xfrm>
              <a:off x="4487994" y="3039031"/>
              <a:ext cx="609208" cy="617795"/>
              <a:chOff x="470571" y="4054332"/>
              <a:chExt cx="609208" cy="617795"/>
            </a:xfrm>
          </p:grpSpPr>
          <p:sp>
            <p:nvSpPr>
              <p:cNvPr id="134" name="TextBox 133"/>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135" name="TextBox 134"/>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36" name="TextBox 135"/>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37" name="TextBox 136"/>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38" name="TextBox 137"/>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39" name="TextBox 138"/>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40" name="TextBox 139"/>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41" name="TextBox 140"/>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spTree>
    <p:extLst>
      <p:ext uri="{BB962C8B-B14F-4D97-AF65-F5344CB8AC3E}">
        <p14:creationId xmlns:p14="http://schemas.microsoft.com/office/powerpoint/2010/main" val="1633546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wipe(down)">
                                      <p:cBhvr>
                                        <p:cTn id="54" dur="500"/>
                                        <p:tgtEl>
                                          <p:spTgt spid="56"/>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wipe(down)">
                                      <p:cBhvr>
                                        <p:cTn id="63" dur="500"/>
                                        <p:tgtEl>
                                          <p:spTgt spid="63"/>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61" grpId="0"/>
      <p:bldP spid="23" grpId="0"/>
      <p:bldP spid="2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2552616" y="924901"/>
            <a:ext cx="4140442" cy="3738639"/>
          </a:xfrm>
          <a:custGeom>
            <a:avLst/>
            <a:gdLst>
              <a:gd name="connsiteX0" fmla="*/ 682542 w 4140442"/>
              <a:gd name="connsiteY0" fmla="*/ 639204 h 3738639"/>
              <a:gd name="connsiteX1" fmla="*/ 1992647 w 4140442"/>
              <a:gd name="connsiteY1" fmla="*/ 10888 h 3738639"/>
              <a:gd name="connsiteX2" fmla="*/ 3289384 w 4140442"/>
              <a:gd name="connsiteY2" fmla="*/ 304994 h 3738639"/>
              <a:gd name="connsiteX3" fmla="*/ 3917700 w 4140442"/>
              <a:gd name="connsiteY3" fmla="*/ 1107099 h 3738639"/>
              <a:gd name="connsiteX4" fmla="*/ 4131595 w 4140442"/>
              <a:gd name="connsiteY4" fmla="*/ 2203310 h 3738639"/>
              <a:gd name="connsiteX5" fmla="*/ 3663700 w 4140442"/>
              <a:gd name="connsiteY5" fmla="*/ 3112362 h 3738639"/>
              <a:gd name="connsiteX6" fmla="*/ 2794752 w 4140442"/>
              <a:gd name="connsiteY6" fmla="*/ 3633731 h 3738639"/>
              <a:gd name="connsiteX7" fmla="*/ 1618331 w 4140442"/>
              <a:gd name="connsiteY7" fmla="*/ 3687204 h 3738639"/>
              <a:gd name="connsiteX8" fmla="*/ 535489 w 4140442"/>
              <a:gd name="connsiteY8" fmla="*/ 3045520 h 3738639"/>
              <a:gd name="connsiteX9" fmla="*/ 752 w 4140442"/>
              <a:gd name="connsiteY9" fmla="*/ 1882467 h 3738639"/>
              <a:gd name="connsiteX10" fmla="*/ 441910 w 4140442"/>
              <a:gd name="connsiteY10" fmla="*/ 826362 h 3738639"/>
              <a:gd name="connsiteX11" fmla="*/ 1364331 w 4140442"/>
              <a:gd name="connsiteY11" fmla="*/ 238152 h 373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40442" h="3738639">
                <a:moveTo>
                  <a:pt x="682542" y="639204"/>
                </a:moveTo>
                <a:cubicBezTo>
                  <a:pt x="1120357" y="352897"/>
                  <a:pt x="1558173" y="66590"/>
                  <a:pt x="1992647" y="10888"/>
                </a:cubicBezTo>
                <a:cubicBezTo>
                  <a:pt x="2427121" y="-44814"/>
                  <a:pt x="2968542" y="122292"/>
                  <a:pt x="3289384" y="304994"/>
                </a:cubicBezTo>
                <a:cubicBezTo>
                  <a:pt x="3610226" y="487696"/>
                  <a:pt x="3777331" y="790713"/>
                  <a:pt x="3917700" y="1107099"/>
                </a:cubicBezTo>
                <a:cubicBezTo>
                  <a:pt x="4058069" y="1423485"/>
                  <a:pt x="4173928" y="1869100"/>
                  <a:pt x="4131595" y="2203310"/>
                </a:cubicBezTo>
                <a:cubicBezTo>
                  <a:pt x="4089262" y="2537521"/>
                  <a:pt x="3886507" y="2873959"/>
                  <a:pt x="3663700" y="3112362"/>
                </a:cubicBezTo>
                <a:cubicBezTo>
                  <a:pt x="3440893" y="3350765"/>
                  <a:pt x="3135647" y="3537924"/>
                  <a:pt x="2794752" y="3633731"/>
                </a:cubicBezTo>
                <a:cubicBezTo>
                  <a:pt x="2453857" y="3729538"/>
                  <a:pt x="1994875" y="3785239"/>
                  <a:pt x="1618331" y="3687204"/>
                </a:cubicBezTo>
                <a:cubicBezTo>
                  <a:pt x="1241787" y="3589169"/>
                  <a:pt x="805085" y="3346309"/>
                  <a:pt x="535489" y="3045520"/>
                </a:cubicBezTo>
                <a:cubicBezTo>
                  <a:pt x="265893" y="2744731"/>
                  <a:pt x="16348" y="2252327"/>
                  <a:pt x="752" y="1882467"/>
                </a:cubicBezTo>
                <a:cubicBezTo>
                  <a:pt x="-14844" y="1512607"/>
                  <a:pt x="214647" y="1100415"/>
                  <a:pt x="441910" y="826362"/>
                </a:cubicBezTo>
                <a:cubicBezTo>
                  <a:pt x="669173" y="552309"/>
                  <a:pt x="1364331" y="238152"/>
                  <a:pt x="1364331" y="238152"/>
                </a:cubicBezTo>
              </a:path>
            </a:pathLst>
          </a:custGeom>
          <a:solidFill>
            <a:srgbClr val="E6E08A"/>
          </a:solidFill>
          <a:ln w="571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9" name="Group 38"/>
          <p:cNvGrpSpPr/>
          <p:nvPr/>
        </p:nvGrpSpPr>
        <p:grpSpPr>
          <a:xfrm rot="5400000">
            <a:off x="4185869" y="2289392"/>
            <a:ext cx="2882898" cy="646981"/>
            <a:chOff x="508000" y="3149651"/>
            <a:chExt cx="7887368" cy="1664598"/>
          </a:xfrm>
        </p:grpSpPr>
        <p:sp>
          <p:nvSpPr>
            <p:cNvPr id="3" name="Freeform 2"/>
            <p:cNvSpPr/>
            <p:nvPr/>
          </p:nvSpPr>
          <p:spPr>
            <a:xfrm>
              <a:off x="1069474" y="3149651"/>
              <a:ext cx="3983789" cy="1579308"/>
            </a:xfrm>
            <a:custGeom>
              <a:avLst/>
              <a:gdLst>
                <a:gd name="connsiteX0" fmla="*/ 0 w 3983789"/>
                <a:gd name="connsiteY0" fmla="*/ 1195086 h 1579308"/>
                <a:gd name="connsiteX1" fmla="*/ 534737 w 3983789"/>
                <a:gd name="connsiteY1" fmla="*/ 513296 h 1579308"/>
                <a:gd name="connsiteX2" fmla="*/ 521368 w 3983789"/>
                <a:gd name="connsiteY2" fmla="*/ 526665 h 1579308"/>
                <a:gd name="connsiteX3" fmla="*/ 855579 w 3983789"/>
                <a:gd name="connsiteY3" fmla="*/ 392981 h 1579308"/>
                <a:gd name="connsiteX4" fmla="*/ 1350210 w 3983789"/>
                <a:gd name="connsiteY4" fmla="*/ 673717 h 1579308"/>
                <a:gd name="connsiteX5" fmla="*/ 1657684 w 3983789"/>
                <a:gd name="connsiteY5" fmla="*/ 1061402 h 1579308"/>
                <a:gd name="connsiteX6" fmla="*/ 2032000 w 3983789"/>
                <a:gd name="connsiteY6" fmla="*/ 1435717 h 1579308"/>
                <a:gd name="connsiteX7" fmla="*/ 2326105 w 3983789"/>
                <a:gd name="connsiteY7" fmla="*/ 1569402 h 1579308"/>
                <a:gd name="connsiteX8" fmla="*/ 2807368 w 3983789"/>
                <a:gd name="connsiteY8" fmla="*/ 1195086 h 1579308"/>
                <a:gd name="connsiteX9" fmla="*/ 3061368 w 3983789"/>
                <a:gd name="connsiteY9" fmla="*/ 687086 h 1579308"/>
                <a:gd name="connsiteX10" fmla="*/ 3235158 w 3983789"/>
                <a:gd name="connsiteY10" fmla="*/ 339507 h 1579308"/>
                <a:gd name="connsiteX11" fmla="*/ 3676315 w 3983789"/>
                <a:gd name="connsiteY11" fmla="*/ 5296 h 1579308"/>
                <a:gd name="connsiteX12" fmla="*/ 3983789 w 3983789"/>
                <a:gd name="connsiteY12" fmla="*/ 125612 h 157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83789" h="1579308">
                  <a:moveTo>
                    <a:pt x="0" y="1195086"/>
                  </a:moveTo>
                  <a:lnTo>
                    <a:pt x="534737" y="513296"/>
                  </a:lnTo>
                  <a:cubicBezTo>
                    <a:pt x="621632" y="401893"/>
                    <a:pt x="467894" y="546717"/>
                    <a:pt x="521368" y="526665"/>
                  </a:cubicBezTo>
                  <a:cubicBezTo>
                    <a:pt x="574842" y="506613"/>
                    <a:pt x="717439" y="368472"/>
                    <a:pt x="855579" y="392981"/>
                  </a:cubicBezTo>
                  <a:cubicBezTo>
                    <a:pt x="993719" y="417490"/>
                    <a:pt x="1216526" y="562314"/>
                    <a:pt x="1350210" y="673717"/>
                  </a:cubicBezTo>
                  <a:cubicBezTo>
                    <a:pt x="1483894" y="785120"/>
                    <a:pt x="1544052" y="934402"/>
                    <a:pt x="1657684" y="1061402"/>
                  </a:cubicBezTo>
                  <a:cubicBezTo>
                    <a:pt x="1771316" y="1188402"/>
                    <a:pt x="1920597" y="1351050"/>
                    <a:pt x="2032000" y="1435717"/>
                  </a:cubicBezTo>
                  <a:cubicBezTo>
                    <a:pt x="2143404" y="1520384"/>
                    <a:pt x="2196877" y="1609507"/>
                    <a:pt x="2326105" y="1569402"/>
                  </a:cubicBezTo>
                  <a:cubicBezTo>
                    <a:pt x="2455333" y="1529297"/>
                    <a:pt x="2684824" y="1342139"/>
                    <a:pt x="2807368" y="1195086"/>
                  </a:cubicBezTo>
                  <a:cubicBezTo>
                    <a:pt x="2929912" y="1048033"/>
                    <a:pt x="3061368" y="687086"/>
                    <a:pt x="3061368" y="687086"/>
                  </a:cubicBezTo>
                  <a:cubicBezTo>
                    <a:pt x="3132666" y="544490"/>
                    <a:pt x="3132667" y="453139"/>
                    <a:pt x="3235158" y="339507"/>
                  </a:cubicBezTo>
                  <a:cubicBezTo>
                    <a:pt x="3337649" y="225875"/>
                    <a:pt x="3551543" y="40945"/>
                    <a:pt x="3676315" y="5296"/>
                  </a:cubicBezTo>
                  <a:cubicBezTo>
                    <a:pt x="3801087" y="-30353"/>
                    <a:pt x="3983789" y="125612"/>
                    <a:pt x="3983789" y="125612"/>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508000" y="3164107"/>
              <a:ext cx="4331368" cy="1650142"/>
            </a:xfrm>
            <a:custGeom>
              <a:avLst/>
              <a:gdLst>
                <a:gd name="connsiteX0" fmla="*/ 0 w 4331368"/>
                <a:gd name="connsiteY0" fmla="*/ 1073682 h 1650142"/>
                <a:gd name="connsiteX1" fmla="*/ 494632 w 4331368"/>
                <a:gd name="connsiteY1" fmla="*/ 552314 h 1650142"/>
                <a:gd name="connsiteX2" fmla="*/ 1069474 w 4331368"/>
                <a:gd name="connsiteY2" fmla="*/ 685998 h 1650142"/>
                <a:gd name="connsiteX3" fmla="*/ 1470526 w 4331368"/>
                <a:gd name="connsiteY3" fmla="*/ 1073682 h 1650142"/>
                <a:gd name="connsiteX4" fmla="*/ 1858211 w 4331368"/>
                <a:gd name="connsiteY4" fmla="*/ 1421261 h 1650142"/>
                <a:gd name="connsiteX5" fmla="*/ 2152316 w 4331368"/>
                <a:gd name="connsiteY5" fmla="*/ 1648525 h 1650142"/>
                <a:gd name="connsiteX6" fmla="*/ 2499895 w 4331368"/>
                <a:gd name="connsiteY6" fmla="*/ 1501472 h 1650142"/>
                <a:gd name="connsiteX7" fmla="*/ 2780632 w 4331368"/>
                <a:gd name="connsiteY7" fmla="*/ 1113788 h 1650142"/>
                <a:gd name="connsiteX8" fmla="*/ 2941053 w 4331368"/>
                <a:gd name="connsiteY8" fmla="*/ 525577 h 1650142"/>
                <a:gd name="connsiteX9" fmla="*/ 3181684 w 4331368"/>
                <a:gd name="connsiteY9" fmla="*/ 124525 h 1650142"/>
                <a:gd name="connsiteX10" fmla="*/ 3582737 w 4331368"/>
                <a:gd name="connsiteY10" fmla="*/ 4209 h 1650142"/>
                <a:gd name="connsiteX11" fmla="*/ 4023895 w 4331368"/>
                <a:gd name="connsiteY11" fmla="*/ 244840 h 1650142"/>
                <a:gd name="connsiteX12" fmla="*/ 4331368 w 4331368"/>
                <a:gd name="connsiteY12" fmla="*/ 592419 h 165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1368" h="1650142">
                  <a:moveTo>
                    <a:pt x="0" y="1073682"/>
                  </a:moveTo>
                  <a:cubicBezTo>
                    <a:pt x="158193" y="845305"/>
                    <a:pt x="316386" y="616928"/>
                    <a:pt x="494632" y="552314"/>
                  </a:cubicBezTo>
                  <a:cubicBezTo>
                    <a:pt x="672878" y="487700"/>
                    <a:pt x="906825" y="599103"/>
                    <a:pt x="1069474" y="685998"/>
                  </a:cubicBezTo>
                  <a:cubicBezTo>
                    <a:pt x="1232123" y="772893"/>
                    <a:pt x="1339070" y="951138"/>
                    <a:pt x="1470526" y="1073682"/>
                  </a:cubicBezTo>
                  <a:cubicBezTo>
                    <a:pt x="1601982" y="1196226"/>
                    <a:pt x="1744579" y="1325454"/>
                    <a:pt x="1858211" y="1421261"/>
                  </a:cubicBezTo>
                  <a:cubicBezTo>
                    <a:pt x="1971843" y="1517068"/>
                    <a:pt x="2045369" y="1635157"/>
                    <a:pt x="2152316" y="1648525"/>
                  </a:cubicBezTo>
                  <a:cubicBezTo>
                    <a:pt x="2259263" y="1661893"/>
                    <a:pt x="2395176" y="1590595"/>
                    <a:pt x="2499895" y="1501472"/>
                  </a:cubicBezTo>
                  <a:cubicBezTo>
                    <a:pt x="2604614" y="1412349"/>
                    <a:pt x="2707106" y="1276437"/>
                    <a:pt x="2780632" y="1113788"/>
                  </a:cubicBezTo>
                  <a:cubicBezTo>
                    <a:pt x="2854158" y="951139"/>
                    <a:pt x="2874211" y="690454"/>
                    <a:pt x="2941053" y="525577"/>
                  </a:cubicBezTo>
                  <a:cubicBezTo>
                    <a:pt x="3007895" y="360700"/>
                    <a:pt x="3074737" y="211420"/>
                    <a:pt x="3181684" y="124525"/>
                  </a:cubicBezTo>
                  <a:cubicBezTo>
                    <a:pt x="3288631" y="37630"/>
                    <a:pt x="3442369" y="-15844"/>
                    <a:pt x="3582737" y="4209"/>
                  </a:cubicBezTo>
                  <a:cubicBezTo>
                    <a:pt x="3723106" y="24261"/>
                    <a:pt x="3899123" y="146805"/>
                    <a:pt x="4023895" y="244840"/>
                  </a:cubicBezTo>
                  <a:cubicBezTo>
                    <a:pt x="4148667" y="342875"/>
                    <a:pt x="4331368" y="592419"/>
                    <a:pt x="4331368" y="592419"/>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959684" y="3467649"/>
              <a:ext cx="2860842" cy="1256752"/>
            </a:xfrm>
            <a:custGeom>
              <a:avLst/>
              <a:gdLst>
                <a:gd name="connsiteX0" fmla="*/ 0 w 2860842"/>
                <a:gd name="connsiteY0" fmla="*/ 703298 h 1256752"/>
                <a:gd name="connsiteX1" fmla="*/ 521369 w 2860842"/>
                <a:gd name="connsiteY1" fmla="*/ 1211298 h 1256752"/>
                <a:gd name="connsiteX2" fmla="*/ 909053 w 2860842"/>
                <a:gd name="connsiteY2" fmla="*/ 1144456 h 1256752"/>
                <a:gd name="connsiteX3" fmla="*/ 1336842 w 2860842"/>
                <a:gd name="connsiteY3" fmla="*/ 435930 h 1256752"/>
                <a:gd name="connsiteX4" fmla="*/ 1751263 w 2860842"/>
                <a:gd name="connsiteY4" fmla="*/ 34877 h 1256752"/>
                <a:gd name="connsiteX5" fmla="*/ 2312737 w 2860842"/>
                <a:gd name="connsiteY5" fmla="*/ 61614 h 1256752"/>
                <a:gd name="connsiteX6" fmla="*/ 2646948 w 2860842"/>
                <a:gd name="connsiteY6" fmla="*/ 395825 h 1256752"/>
                <a:gd name="connsiteX7" fmla="*/ 2860842 w 2860842"/>
                <a:gd name="connsiteY7" fmla="*/ 823614 h 125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842" h="1256752">
                  <a:moveTo>
                    <a:pt x="0" y="703298"/>
                  </a:moveTo>
                  <a:cubicBezTo>
                    <a:pt x="184930" y="920535"/>
                    <a:pt x="369860" y="1137772"/>
                    <a:pt x="521369" y="1211298"/>
                  </a:cubicBezTo>
                  <a:cubicBezTo>
                    <a:pt x="672878" y="1284824"/>
                    <a:pt x="773141" y="1273684"/>
                    <a:pt x="909053" y="1144456"/>
                  </a:cubicBezTo>
                  <a:cubicBezTo>
                    <a:pt x="1044965" y="1015228"/>
                    <a:pt x="1196474" y="620860"/>
                    <a:pt x="1336842" y="435930"/>
                  </a:cubicBezTo>
                  <a:cubicBezTo>
                    <a:pt x="1477210" y="251000"/>
                    <a:pt x="1588614" y="97263"/>
                    <a:pt x="1751263" y="34877"/>
                  </a:cubicBezTo>
                  <a:cubicBezTo>
                    <a:pt x="1913912" y="-27509"/>
                    <a:pt x="2163456" y="1456"/>
                    <a:pt x="2312737" y="61614"/>
                  </a:cubicBezTo>
                  <a:cubicBezTo>
                    <a:pt x="2462018" y="121772"/>
                    <a:pt x="2555597" y="268825"/>
                    <a:pt x="2646948" y="395825"/>
                  </a:cubicBezTo>
                  <a:cubicBezTo>
                    <a:pt x="2738299" y="522825"/>
                    <a:pt x="2860842" y="823614"/>
                    <a:pt x="2860842" y="823614"/>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5334000" y="3542632"/>
              <a:ext cx="3061368" cy="1179677"/>
            </a:xfrm>
            <a:custGeom>
              <a:avLst/>
              <a:gdLst>
                <a:gd name="connsiteX0" fmla="*/ 0 w 3061368"/>
                <a:gd name="connsiteY0" fmla="*/ 0 h 1179677"/>
                <a:gd name="connsiteX1" fmla="*/ 414421 w 3061368"/>
                <a:gd name="connsiteY1" fmla="*/ 762000 h 1179677"/>
                <a:gd name="connsiteX2" fmla="*/ 802105 w 3061368"/>
                <a:gd name="connsiteY2" fmla="*/ 1163052 h 1179677"/>
                <a:gd name="connsiteX3" fmla="*/ 1376947 w 3061368"/>
                <a:gd name="connsiteY3" fmla="*/ 1042736 h 1179677"/>
                <a:gd name="connsiteX4" fmla="*/ 1898316 w 3061368"/>
                <a:gd name="connsiteY4" fmla="*/ 494631 h 1179677"/>
                <a:gd name="connsiteX5" fmla="*/ 2366211 w 3061368"/>
                <a:gd name="connsiteY5" fmla="*/ 213894 h 1179677"/>
                <a:gd name="connsiteX6" fmla="*/ 2794000 w 3061368"/>
                <a:gd name="connsiteY6" fmla="*/ 240631 h 1179677"/>
                <a:gd name="connsiteX7" fmla="*/ 3061368 w 3061368"/>
                <a:gd name="connsiteY7" fmla="*/ 628315 h 117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1368" h="1179677">
                  <a:moveTo>
                    <a:pt x="0" y="0"/>
                  </a:moveTo>
                  <a:cubicBezTo>
                    <a:pt x="140368" y="284079"/>
                    <a:pt x="280737" y="568158"/>
                    <a:pt x="414421" y="762000"/>
                  </a:cubicBezTo>
                  <a:cubicBezTo>
                    <a:pt x="548105" y="955842"/>
                    <a:pt x="641684" y="1116263"/>
                    <a:pt x="802105" y="1163052"/>
                  </a:cubicBezTo>
                  <a:cubicBezTo>
                    <a:pt x="962526" y="1209841"/>
                    <a:pt x="1194245" y="1154139"/>
                    <a:pt x="1376947" y="1042736"/>
                  </a:cubicBezTo>
                  <a:cubicBezTo>
                    <a:pt x="1559649" y="931333"/>
                    <a:pt x="1733439" y="632771"/>
                    <a:pt x="1898316" y="494631"/>
                  </a:cubicBezTo>
                  <a:cubicBezTo>
                    <a:pt x="2063193" y="356491"/>
                    <a:pt x="2216930" y="256227"/>
                    <a:pt x="2366211" y="213894"/>
                  </a:cubicBezTo>
                  <a:cubicBezTo>
                    <a:pt x="2515492" y="171561"/>
                    <a:pt x="2678141" y="171561"/>
                    <a:pt x="2794000" y="240631"/>
                  </a:cubicBezTo>
                  <a:cubicBezTo>
                    <a:pt x="2909859" y="309701"/>
                    <a:pt x="3061368" y="628315"/>
                    <a:pt x="3061368" y="628315"/>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a:off x="1724526" y="3542632"/>
              <a:ext cx="0" cy="4010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3" idx="3"/>
            </p:cNvCxnSpPr>
            <p:nvPr/>
          </p:nvCxnSpPr>
          <p:spPr>
            <a:xfrm>
              <a:off x="1925053" y="3542632"/>
              <a:ext cx="280736" cy="86894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Freeform 13"/>
            <p:cNvSpPr/>
            <p:nvPr/>
          </p:nvSpPr>
          <p:spPr>
            <a:xfrm>
              <a:off x="2366211" y="3796631"/>
              <a:ext cx="334210" cy="1017617"/>
            </a:xfrm>
            <a:custGeom>
              <a:avLst/>
              <a:gdLst>
                <a:gd name="connsiteX0" fmla="*/ 0 w 334210"/>
                <a:gd name="connsiteY0" fmla="*/ 0 h 910042"/>
                <a:gd name="connsiteX1" fmla="*/ 320842 w 334210"/>
                <a:gd name="connsiteY1" fmla="*/ 909052 h 910042"/>
                <a:gd name="connsiteX2" fmla="*/ 320842 w 334210"/>
                <a:gd name="connsiteY2" fmla="*/ 909052 h 910042"/>
                <a:gd name="connsiteX3" fmla="*/ 320842 w 334210"/>
                <a:gd name="connsiteY3" fmla="*/ 909052 h 910042"/>
                <a:gd name="connsiteX4" fmla="*/ 307473 w 334210"/>
                <a:gd name="connsiteY4" fmla="*/ 909052 h 910042"/>
                <a:gd name="connsiteX5" fmla="*/ 334210 w 334210"/>
                <a:gd name="connsiteY5" fmla="*/ 895684 h 9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210" h="910042">
                  <a:moveTo>
                    <a:pt x="0" y="0"/>
                  </a:moveTo>
                  <a:lnTo>
                    <a:pt x="320842" y="909052"/>
                  </a:lnTo>
                  <a:lnTo>
                    <a:pt x="320842" y="909052"/>
                  </a:lnTo>
                  <a:lnTo>
                    <a:pt x="320842" y="909052"/>
                  </a:lnTo>
                  <a:cubicBezTo>
                    <a:pt x="318614" y="909052"/>
                    <a:pt x="305245" y="911280"/>
                    <a:pt x="307473" y="909052"/>
                  </a:cubicBezTo>
                  <a:cubicBezTo>
                    <a:pt x="309701" y="906824"/>
                    <a:pt x="334210" y="895684"/>
                    <a:pt x="334210" y="895684"/>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Connector 15"/>
            <p:cNvCxnSpPr/>
            <p:nvPr/>
          </p:nvCxnSpPr>
          <p:spPr>
            <a:xfrm flipH="1">
              <a:off x="3302000" y="4077368"/>
              <a:ext cx="40105" cy="6293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502526" y="3542632"/>
              <a:ext cx="213895" cy="9758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5" idx="9"/>
            </p:cNvCxnSpPr>
            <p:nvPr/>
          </p:nvCxnSpPr>
          <p:spPr>
            <a:xfrm>
              <a:off x="3689684" y="3288632"/>
              <a:ext cx="267369" cy="96252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4104104" y="3168316"/>
              <a:ext cx="13369"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334000" y="3662947"/>
              <a:ext cx="0" cy="85557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5628105" y="4411579"/>
              <a:ext cx="120316" cy="29509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443579" y="4251158"/>
              <a:ext cx="0" cy="4555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737684" y="4077368"/>
              <a:ext cx="26737" cy="44115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111999" y="3555999"/>
              <a:ext cx="187158" cy="5481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793790" y="3796632"/>
              <a:ext cx="0" cy="2807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5" name="Freeform 34"/>
            <p:cNvSpPr/>
            <p:nvPr/>
          </p:nvSpPr>
          <p:spPr>
            <a:xfrm>
              <a:off x="6470277" y="3489158"/>
              <a:ext cx="481302" cy="434244"/>
            </a:xfrm>
            <a:custGeom>
              <a:avLst/>
              <a:gdLst>
                <a:gd name="connsiteX0" fmla="*/ 481302 w 481302"/>
                <a:gd name="connsiteY0" fmla="*/ 0 h 434244"/>
                <a:gd name="connsiteX1" fmla="*/ 360986 w 481302"/>
                <a:gd name="connsiteY1" fmla="*/ 320842 h 434244"/>
                <a:gd name="connsiteX2" fmla="*/ 173828 w 481302"/>
                <a:gd name="connsiteY2" fmla="*/ 427789 h 434244"/>
                <a:gd name="connsiteX3" fmla="*/ 26776 w 481302"/>
                <a:gd name="connsiteY3" fmla="*/ 401053 h 434244"/>
                <a:gd name="connsiteX4" fmla="*/ 39 w 481302"/>
                <a:gd name="connsiteY4" fmla="*/ 227263 h 43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02" h="434244">
                  <a:moveTo>
                    <a:pt x="481302" y="0"/>
                  </a:moveTo>
                  <a:cubicBezTo>
                    <a:pt x="446767" y="124772"/>
                    <a:pt x="412232" y="249544"/>
                    <a:pt x="360986" y="320842"/>
                  </a:cubicBezTo>
                  <a:cubicBezTo>
                    <a:pt x="309740" y="392140"/>
                    <a:pt x="229530" y="414421"/>
                    <a:pt x="173828" y="427789"/>
                  </a:cubicBezTo>
                  <a:cubicBezTo>
                    <a:pt x="118126" y="441157"/>
                    <a:pt x="55741" y="434474"/>
                    <a:pt x="26776" y="401053"/>
                  </a:cubicBezTo>
                  <a:cubicBezTo>
                    <a:pt x="-2189" y="367632"/>
                    <a:pt x="39" y="227263"/>
                    <a:pt x="39" y="22726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 name="Freeform 3"/>
          <p:cNvSpPr/>
          <p:nvPr/>
        </p:nvSpPr>
        <p:spPr>
          <a:xfrm>
            <a:off x="1255189" y="210687"/>
            <a:ext cx="6726875" cy="6420441"/>
          </a:xfrm>
          <a:custGeom>
            <a:avLst/>
            <a:gdLst>
              <a:gd name="connsiteX0" fmla="*/ 1164495 w 6726875"/>
              <a:gd name="connsiteY0" fmla="*/ 791945 h 6420441"/>
              <a:gd name="connsiteX1" fmla="*/ 2635022 w 6726875"/>
              <a:gd name="connsiteY1" fmla="*/ 70050 h 6420441"/>
              <a:gd name="connsiteX2" fmla="*/ 4413022 w 6726875"/>
              <a:gd name="connsiteY2" fmla="*/ 136892 h 6420441"/>
              <a:gd name="connsiteX3" fmla="*/ 5830074 w 6726875"/>
              <a:gd name="connsiteY3" fmla="*/ 1032576 h 6420441"/>
              <a:gd name="connsiteX4" fmla="*/ 6605443 w 6726875"/>
              <a:gd name="connsiteY4" fmla="*/ 2329313 h 6420441"/>
              <a:gd name="connsiteX5" fmla="*/ 6605443 w 6726875"/>
              <a:gd name="connsiteY5" fmla="*/ 3626050 h 6420441"/>
              <a:gd name="connsiteX6" fmla="*/ 5455758 w 6726875"/>
              <a:gd name="connsiteY6" fmla="*/ 5363945 h 6420441"/>
              <a:gd name="connsiteX7" fmla="*/ 3971864 w 6726875"/>
              <a:gd name="connsiteY7" fmla="*/ 6313102 h 6420441"/>
              <a:gd name="connsiteX8" fmla="*/ 2180495 w 6726875"/>
              <a:gd name="connsiteY8" fmla="*/ 6299734 h 6420441"/>
              <a:gd name="connsiteX9" fmla="*/ 883758 w 6726875"/>
              <a:gd name="connsiteY9" fmla="*/ 5430787 h 6420441"/>
              <a:gd name="connsiteX10" fmla="*/ 81653 w 6726875"/>
              <a:gd name="connsiteY10" fmla="*/ 4120681 h 6420441"/>
              <a:gd name="connsiteX11" fmla="*/ 108390 w 6726875"/>
              <a:gd name="connsiteY11" fmla="*/ 2422892 h 6420441"/>
              <a:gd name="connsiteX12" fmla="*/ 803548 w 6726875"/>
              <a:gd name="connsiteY12" fmla="*/ 1099418 h 6420441"/>
              <a:gd name="connsiteX13" fmla="*/ 1271443 w 6726875"/>
              <a:gd name="connsiteY13" fmla="*/ 725102 h 642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26875" h="6420441">
                <a:moveTo>
                  <a:pt x="1164495" y="791945"/>
                </a:moveTo>
                <a:cubicBezTo>
                  <a:pt x="1629048" y="485585"/>
                  <a:pt x="2093601" y="179225"/>
                  <a:pt x="2635022" y="70050"/>
                </a:cubicBezTo>
                <a:cubicBezTo>
                  <a:pt x="3176443" y="-39126"/>
                  <a:pt x="3880513" y="-23529"/>
                  <a:pt x="4413022" y="136892"/>
                </a:cubicBezTo>
                <a:cubicBezTo>
                  <a:pt x="4945531" y="297313"/>
                  <a:pt x="5464671" y="667173"/>
                  <a:pt x="5830074" y="1032576"/>
                </a:cubicBezTo>
                <a:cubicBezTo>
                  <a:pt x="6195477" y="1397979"/>
                  <a:pt x="6476215" y="1897067"/>
                  <a:pt x="6605443" y="2329313"/>
                </a:cubicBezTo>
                <a:cubicBezTo>
                  <a:pt x="6734671" y="2761559"/>
                  <a:pt x="6797057" y="3120278"/>
                  <a:pt x="6605443" y="3626050"/>
                </a:cubicBezTo>
                <a:cubicBezTo>
                  <a:pt x="6413829" y="4131822"/>
                  <a:pt x="5894688" y="4916103"/>
                  <a:pt x="5455758" y="5363945"/>
                </a:cubicBezTo>
                <a:cubicBezTo>
                  <a:pt x="5016828" y="5811787"/>
                  <a:pt x="4517741" y="6157137"/>
                  <a:pt x="3971864" y="6313102"/>
                </a:cubicBezTo>
                <a:cubicBezTo>
                  <a:pt x="3425987" y="6469067"/>
                  <a:pt x="2695179" y="6446787"/>
                  <a:pt x="2180495" y="6299734"/>
                </a:cubicBezTo>
                <a:cubicBezTo>
                  <a:pt x="1665811" y="6152682"/>
                  <a:pt x="1233565" y="5793962"/>
                  <a:pt x="883758" y="5430787"/>
                </a:cubicBezTo>
                <a:cubicBezTo>
                  <a:pt x="533951" y="5067612"/>
                  <a:pt x="210881" y="4621997"/>
                  <a:pt x="81653" y="4120681"/>
                </a:cubicBezTo>
                <a:cubicBezTo>
                  <a:pt x="-47575" y="3619365"/>
                  <a:pt x="-11926" y="2926436"/>
                  <a:pt x="108390" y="2422892"/>
                </a:cubicBezTo>
                <a:cubicBezTo>
                  <a:pt x="228706" y="1919348"/>
                  <a:pt x="609706" y="1382383"/>
                  <a:pt x="803548" y="1099418"/>
                </a:cubicBezTo>
                <a:cubicBezTo>
                  <a:pt x="997390" y="816453"/>
                  <a:pt x="1271443" y="725102"/>
                  <a:pt x="1271443" y="725102"/>
                </a:cubicBez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4420548" y="5368841"/>
            <a:ext cx="926305" cy="461665"/>
          </a:xfrm>
          <a:prstGeom prst="rect">
            <a:avLst/>
          </a:prstGeom>
          <a:noFill/>
        </p:spPr>
        <p:txBody>
          <a:bodyPr wrap="none" rtlCol="0">
            <a:spAutoFit/>
          </a:bodyPr>
          <a:lstStyle/>
          <a:p>
            <a:r>
              <a:rPr lang="en-US" sz="2400" dirty="0" smtClean="0"/>
              <a:t>NF</a:t>
            </a:r>
            <a:r>
              <a:rPr lang="en-US" sz="2400" dirty="0"/>
              <a:t>-</a:t>
            </a:r>
            <a:r>
              <a:rPr lang="en-US" sz="2400" dirty="0" err="1" smtClean="0"/>
              <a:t>κB</a:t>
            </a:r>
            <a:endParaRPr lang="en-US" sz="2400" dirty="0"/>
          </a:p>
        </p:txBody>
      </p:sp>
      <p:sp>
        <p:nvSpPr>
          <p:cNvPr id="25" name="TextBox 24"/>
          <p:cNvSpPr txBox="1"/>
          <p:nvPr/>
        </p:nvSpPr>
        <p:spPr>
          <a:xfrm>
            <a:off x="1528400" y="2754585"/>
            <a:ext cx="629650" cy="461665"/>
          </a:xfrm>
          <a:prstGeom prst="rect">
            <a:avLst/>
          </a:prstGeom>
          <a:noFill/>
        </p:spPr>
        <p:txBody>
          <a:bodyPr wrap="none" rtlCol="0">
            <a:spAutoFit/>
          </a:bodyPr>
          <a:lstStyle/>
          <a:p>
            <a:r>
              <a:rPr lang="en-US" sz="2400" dirty="0" smtClean="0"/>
              <a:t>AID</a:t>
            </a:r>
            <a:endParaRPr lang="en-US" sz="2400" dirty="0"/>
          </a:p>
        </p:txBody>
      </p:sp>
      <p:cxnSp>
        <p:nvCxnSpPr>
          <p:cNvPr id="10" name="Straight Arrow Connector 9"/>
          <p:cNvCxnSpPr>
            <a:stCxn id="25" idx="3"/>
          </p:cNvCxnSpPr>
          <p:nvPr/>
        </p:nvCxnSpPr>
        <p:spPr>
          <a:xfrm flipV="1">
            <a:off x="2158050" y="2432091"/>
            <a:ext cx="2015879" cy="5533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4387453" y="3585249"/>
            <a:ext cx="501739" cy="17966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345701" y="1519831"/>
            <a:ext cx="1199279" cy="461665"/>
          </a:xfrm>
          <a:prstGeom prst="rect">
            <a:avLst/>
          </a:prstGeom>
          <a:noFill/>
        </p:spPr>
        <p:txBody>
          <a:bodyPr wrap="none" rtlCol="0">
            <a:spAutoFit/>
          </a:bodyPr>
          <a:lstStyle/>
          <a:p>
            <a:r>
              <a:rPr lang="en-US" sz="2400" i="1" dirty="0" smtClean="0"/>
              <a:t>nucleus</a:t>
            </a:r>
            <a:endParaRPr lang="en-US" sz="2400" i="1" dirty="0"/>
          </a:p>
        </p:txBody>
      </p:sp>
      <p:sp>
        <p:nvSpPr>
          <p:cNvPr id="17" name="TextBox 16"/>
          <p:cNvSpPr txBox="1"/>
          <p:nvPr/>
        </p:nvSpPr>
        <p:spPr>
          <a:xfrm>
            <a:off x="5164033" y="4971048"/>
            <a:ext cx="1536210" cy="461665"/>
          </a:xfrm>
          <a:prstGeom prst="rect">
            <a:avLst/>
          </a:prstGeom>
          <a:noFill/>
        </p:spPr>
        <p:txBody>
          <a:bodyPr wrap="none" rtlCol="0">
            <a:spAutoFit/>
          </a:bodyPr>
          <a:lstStyle/>
          <a:p>
            <a:r>
              <a:rPr lang="en-US" sz="2400" i="1" dirty="0" smtClean="0"/>
              <a:t>cytoplasm</a:t>
            </a:r>
            <a:endParaRPr lang="en-US" sz="2400" i="1" dirty="0"/>
          </a:p>
        </p:txBody>
      </p:sp>
      <p:sp>
        <p:nvSpPr>
          <p:cNvPr id="21" name="TextBox 20"/>
          <p:cNvSpPr txBox="1"/>
          <p:nvPr/>
        </p:nvSpPr>
        <p:spPr>
          <a:xfrm>
            <a:off x="6829603" y="2787616"/>
            <a:ext cx="723275" cy="646331"/>
          </a:xfrm>
          <a:prstGeom prst="rect">
            <a:avLst/>
          </a:prstGeom>
          <a:noFill/>
        </p:spPr>
        <p:txBody>
          <a:bodyPr wrap="none" rtlCol="0">
            <a:spAutoFit/>
          </a:bodyPr>
          <a:lstStyle/>
          <a:p>
            <a:r>
              <a:rPr lang="en-US" dirty="0" smtClean="0"/>
              <a:t>DNA</a:t>
            </a:r>
          </a:p>
          <a:p>
            <a:r>
              <a:rPr lang="en-US" dirty="0" smtClean="0"/>
              <a:t>Break</a:t>
            </a:r>
            <a:endParaRPr lang="en-US" dirty="0"/>
          </a:p>
        </p:txBody>
      </p:sp>
      <p:cxnSp>
        <p:nvCxnSpPr>
          <p:cNvPr id="56" name="Straight Arrow Connector 55"/>
          <p:cNvCxnSpPr/>
          <p:nvPr/>
        </p:nvCxnSpPr>
        <p:spPr>
          <a:xfrm flipH="1" flipV="1">
            <a:off x="5950809" y="2923387"/>
            <a:ext cx="878794" cy="16346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2400679" y="5381913"/>
            <a:ext cx="1401946" cy="369332"/>
          </a:xfrm>
          <a:prstGeom prst="rect">
            <a:avLst/>
          </a:prstGeom>
          <a:noFill/>
        </p:spPr>
        <p:txBody>
          <a:bodyPr wrap="none" rtlCol="0">
            <a:spAutoFit/>
          </a:bodyPr>
          <a:lstStyle/>
          <a:p>
            <a:r>
              <a:rPr lang="en-US" dirty="0" smtClean="0"/>
              <a:t>Nuclear pore</a:t>
            </a:r>
            <a:endParaRPr lang="en-US" dirty="0"/>
          </a:p>
        </p:txBody>
      </p:sp>
      <p:sp>
        <p:nvSpPr>
          <p:cNvPr id="61" name="TextBox 60"/>
          <p:cNvSpPr txBox="1"/>
          <p:nvPr/>
        </p:nvSpPr>
        <p:spPr>
          <a:xfrm>
            <a:off x="6716539" y="3448434"/>
            <a:ext cx="1095172" cy="369332"/>
          </a:xfrm>
          <a:prstGeom prst="rect">
            <a:avLst/>
          </a:prstGeom>
          <a:noFill/>
        </p:spPr>
        <p:txBody>
          <a:bodyPr wrap="none" rtlCol="0">
            <a:spAutoFit/>
          </a:bodyPr>
          <a:lstStyle/>
          <a:p>
            <a:r>
              <a:rPr lang="en-US" dirty="0" smtClean="0"/>
              <a:t>Cross-link</a:t>
            </a:r>
            <a:endParaRPr lang="en-US" dirty="0"/>
          </a:p>
        </p:txBody>
      </p:sp>
      <p:sp>
        <p:nvSpPr>
          <p:cNvPr id="64" name="TextBox 63"/>
          <p:cNvSpPr txBox="1"/>
          <p:nvPr/>
        </p:nvSpPr>
        <p:spPr>
          <a:xfrm>
            <a:off x="199396" y="1543811"/>
            <a:ext cx="2581807" cy="461665"/>
          </a:xfrm>
          <a:prstGeom prst="rect">
            <a:avLst/>
          </a:prstGeom>
          <a:solidFill>
            <a:schemeClr val="bg1"/>
          </a:solidFill>
        </p:spPr>
        <p:txBody>
          <a:bodyPr wrap="none" rtlCol="0">
            <a:spAutoFit/>
          </a:bodyPr>
          <a:lstStyle/>
          <a:p>
            <a:r>
              <a:rPr lang="en-US" sz="2400" dirty="0" smtClean="0"/>
              <a:t>FG Repeats: Nup98</a:t>
            </a:r>
            <a:endParaRPr lang="en-US" sz="2400" dirty="0"/>
          </a:p>
        </p:txBody>
      </p:sp>
      <p:cxnSp>
        <p:nvCxnSpPr>
          <p:cNvPr id="63" name="Straight Arrow Connector 62"/>
          <p:cNvCxnSpPr>
            <a:stCxn id="61" idx="1"/>
            <a:endCxn id="8" idx="4"/>
          </p:cNvCxnSpPr>
          <p:nvPr/>
        </p:nvCxnSpPr>
        <p:spPr>
          <a:xfrm flipH="1" flipV="1">
            <a:off x="5813656" y="3438662"/>
            <a:ext cx="902883" cy="1944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60" name="Group 59"/>
          <p:cNvGrpSpPr/>
          <p:nvPr/>
        </p:nvGrpSpPr>
        <p:grpSpPr>
          <a:xfrm flipV="1">
            <a:off x="3975730" y="4401479"/>
            <a:ext cx="1484603" cy="467969"/>
            <a:chOff x="3583579" y="4738458"/>
            <a:chExt cx="1484603" cy="467969"/>
          </a:xfrm>
        </p:grpSpPr>
        <p:pic>
          <p:nvPicPr>
            <p:cNvPr id="62" name="Picture 61" descr="FG_repea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324" y="4738458"/>
              <a:ext cx="666576" cy="298846"/>
            </a:xfrm>
            <a:prstGeom prst="rect">
              <a:avLst/>
            </a:prstGeom>
          </p:spPr>
        </p:pic>
        <p:grpSp>
          <p:nvGrpSpPr>
            <p:cNvPr id="65" name="Group 64"/>
            <p:cNvGrpSpPr/>
            <p:nvPr/>
          </p:nvGrpSpPr>
          <p:grpSpPr>
            <a:xfrm>
              <a:off x="4552535" y="4753193"/>
              <a:ext cx="515647" cy="453234"/>
              <a:chOff x="4577935" y="4753193"/>
              <a:chExt cx="515647" cy="453234"/>
            </a:xfrm>
          </p:grpSpPr>
          <p:sp>
            <p:nvSpPr>
              <p:cNvPr id="71" name="Freeform 70"/>
              <p:cNvSpPr/>
              <p:nvPr/>
            </p:nvSpPr>
            <p:spPr>
              <a:xfrm>
                <a:off x="4577935" y="4753193"/>
                <a:ext cx="338484" cy="361305"/>
              </a:xfrm>
              <a:custGeom>
                <a:avLst/>
                <a:gdLst>
                  <a:gd name="connsiteX0" fmla="*/ 415 w 338484"/>
                  <a:gd name="connsiteY0" fmla="*/ 117257 h 361305"/>
                  <a:gd name="connsiteX1" fmla="*/ 70265 w 338484"/>
                  <a:gd name="connsiteY1" fmla="*/ 9307 h 361305"/>
                  <a:gd name="connsiteX2" fmla="*/ 190915 w 338484"/>
                  <a:gd name="connsiteY2" fmla="*/ 9307 h 361305"/>
                  <a:gd name="connsiteX3" fmla="*/ 292515 w 338484"/>
                  <a:gd name="connsiteY3" fmla="*/ 41057 h 361305"/>
                  <a:gd name="connsiteX4" fmla="*/ 336965 w 338484"/>
                  <a:gd name="connsiteY4" fmla="*/ 60107 h 361305"/>
                  <a:gd name="connsiteX5" fmla="*/ 241715 w 338484"/>
                  <a:gd name="connsiteY5" fmla="*/ 187107 h 361305"/>
                  <a:gd name="connsiteX6" fmla="*/ 241715 w 338484"/>
                  <a:gd name="connsiteY6" fmla="*/ 333157 h 361305"/>
                  <a:gd name="connsiteX7" fmla="*/ 254415 w 338484"/>
                  <a:gd name="connsiteY7" fmla="*/ 358557 h 361305"/>
                  <a:gd name="connsiteX8" fmla="*/ 51215 w 338484"/>
                  <a:gd name="connsiteY8" fmla="*/ 295057 h 361305"/>
                  <a:gd name="connsiteX9" fmla="*/ 415 w 338484"/>
                  <a:gd name="connsiteY9" fmla="*/ 117257 h 36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84" h="361305">
                    <a:moveTo>
                      <a:pt x="415" y="117257"/>
                    </a:moveTo>
                    <a:cubicBezTo>
                      <a:pt x="3590" y="69632"/>
                      <a:pt x="38515" y="27299"/>
                      <a:pt x="70265" y="9307"/>
                    </a:cubicBezTo>
                    <a:cubicBezTo>
                      <a:pt x="102015" y="-8685"/>
                      <a:pt x="153873" y="4015"/>
                      <a:pt x="190915" y="9307"/>
                    </a:cubicBezTo>
                    <a:cubicBezTo>
                      <a:pt x="227957" y="14599"/>
                      <a:pt x="268173" y="32590"/>
                      <a:pt x="292515" y="41057"/>
                    </a:cubicBezTo>
                    <a:cubicBezTo>
                      <a:pt x="316857" y="49524"/>
                      <a:pt x="345432" y="35765"/>
                      <a:pt x="336965" y="60107"/>
                    </a:cubicBezTo>
                    <a:cubicBezTo>
                      <a:pt x="328498" y="84449"/>
                      <a:pt x="257590" y="141599"/>
                      <a:pt x="241715" y="187107"/>
                    </a:cubicBezTo>
                    <a:cubicBezTo>
                      <a:pt x="225840" y="232615"/>
                      <a:pt x="239598" y="304582"/>
                      <a:pt x="241715" y="333157"/>
                    </a:cubicBezTo>
                    <a:cubicBezTo>
                      <a:pt x="243832" y="361732"/>
                      <a:pt x="286165" y="364907"/>
                      <a:pt x="254415" y="358557"/>
                    </a:cubicBezTo>
                    <a:cubicBezTo>
                      <a:pt x="222665" y="352207"/>
                      <a:pt x="90373" y="336332"/>
                      <a:pt x="51215" y="295057"/>
                    </a:cubicBezTo>
                    <a:cubicBezTo>
                      <a:pt x="12057" y="253782"/>
                      <a:pt x="-2760" y="164882"/>
                      <a:pt x="415" y="117257"/>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Freeform 71"/>
              <p:cNvSpPr/>
              <p:nvPr/>
            </p:nvSpPr>
            <p:spPr>
              <a:xfrm>
                <a:off x="4825704" y="4811916"/>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Freeform 72"/>
              <p:cNvSpPr/>
              <p:nvPr/>
            </p:nvSpPr>
            <p:spPr>
              <a:xfrm>
                <a:off x="4927829" y="4861222"/>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7" name="Group 66"/>
            <p:cNvGrpSpPr/>
            <p:nvPr/>
          </p:nvGrpSpPr>
          <p:grpSpPr>
            <a:xfrm flipH="1">
              <a:off x="3583579" y="4738458"/>
              <a:ext cx="515647" cy="453234"/>
              <a:chOff x="4577935" y="4753193"/>
              <a:chExt cx="515647" cy="453234"/>
            </a:xfrm>
          </p:grpSpPr>
          <p:sp>
            <p:nvSpPr>
              <p:cNvPr id="68" name="Freeform 67"/>
              <p:cNvSpPr/>
              <p:nvPr/>
            </p:nvSpPr>
            <p:spPr>
              <a:xfrm>
                <a:off x="4577935" y="4753193"/>
                <a:ext cx="338484" cy="361305"/>
              </a:xfrm>
              <a:custGeom>
                <a:avLst/>
                <a:gdLst>
                  <a:gd name="connsiteX0" fmla="*/ 415 w 338484"/>
                  <a:gd name="connsiteY0" fmla="*/ 117257 h 361305"/>
                  <a:gd name="connsiteX1" fmla="*/ 70265 w 338484"/>
                  <a:gd name="connsiteY1" fmla="*/ 9307 h 361305"/>
                  <a:gd name="connsiteX2" fmla="*/ 190915 w 338484"/>
                  <a:gd name="connsiteY2" fmla="*/ 9307 h 361305"/>
                  <a:gd name="connsiteX3" fmla="*/ 292515 w 338484"/>
                  <a:gd name="connsiteY3" fmla="*/ 41057 h 361305"/>
                  <a:gd name="connsiteX4" fmla="*/ 336965 w 338484"/>
                  <a:gd name="connsiteY4" fmla="*/ 60107 h 361305"/>
                  <a:gd name="connsiteX5" fmla="*/ 241715 w 338484"/>
                  <a:gd name="connsiteY5" fmla="*/ 187107 h 361305"/>
                  <a:gd name="connsiteX6" fmla="*/ 241715 w 338484"/>
                  <a:gd name="connsiteY6" fmla="*/ 333157 h 361305"/>
                  <a:gd name="connsiteX7" fmla="*/ 254415 w 338484"/>
                  <a:gd name="connsiteY7" fmla="*/ 358557 h 361305"/>
                  <a:gd name="connsiteX8" fmla="*/ 51215 w 338484"/>
                  <a:gd name="connsiteY8" fmla="*/ 295057 h 361305"/>
                  <a:gd name="connsiteX9" fmla="*/ 415 w 338484"/>
                  <a:gd name="connsiteY9" fmla="*/ 117257 h 36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84" h="361305">
                    <a:moveTo>
                      <a:pt x="415" y="117257"/>
                    </a:moveTo>
                    <a:cubicBezTo>
                      <a:pt x="3590" y="69632"/>
                      <a:pt x="38515" y="27299"/>
                      <a:pt x="70265" y="9307"/>
                    </a:cubicBezTo>
                    <a:cubicBezTo>
                      <a:pt x="102015" y="-8685"/>
                      <a:pt x="153873" y="4015"/>
                      <a:pt x="190915" y="9307"/>
                    </a:cubicBezTo>
                    <a:cubicBezTo>
                      <a:pt x="227957" y="14599"/>
                      <a:pt x="268173" y="32590"/>
                      <a:pt x="292515" y="41057"/>
                    </a:cubicBezTo>
                    <a:cubicBezTo>
                      <a:pt x="316857" y="49524"/>
                      <a:pt x="345432" y="35765"/>
                      <a:pt x="336965" y="60107"/>
                    </a:cubicBezTo>
                    <a:cubicBezTo>
                      <a:pt x="328498" y="84449"/>
                      <a:pt x="257590" y="141599"/>
                      <a:pt x="241715" y="187107"/>
                    </a:cubicBezTo>
                    <a:cubicBezTo>
                      <a:pt x="225840" y="232615"/>
                      <a:pt x="239598" y="304582"/>
                      <a:pt x="241715" y="333157"/>
                    </a:cubicBezTo>
                    <a:cubicBezTo>
                      <a:pt x="243832" y="361732"/>
                      <a:pt x="286165" y="364907"/>
                      <a:pt x="254415" y="358557"/>
                    </a:cubicBezTo>
                    <a:cubicBezTo>
                      <a:pt x="222665" y="352207"/>
                      <a:pt x="90373" y="336332"/>
                      <a:pt x="51215" y="295057"/>
                    </a:cubicBezTo>
                    <a:cubicBezTo>
                      <a:pt x="12057" y="253782"/>
                      <a:pt x="-2760" y="164882"/>
                      <a:pt x="415" y="117257"/>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Freeform 68"/>
              <p:cNvSpPr/>
              <p:nvPr/>
            </p:nvSpPr>
            <p:spPr>
              <a:xfrm>
                <a:off x="4825704" y="4811916"/>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Freeform 69"/>
              <p:cNvSpPr/>
              <p:nvPr/>
            </p:nvSpPr>
            <p:spPr>
              <a:xfrm>
                <a:off x="4927829" y="4861222"/>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4" name="Group 73"/>
          <p:cNvGrpSpPr/>
          <p:nvPr/>
        </p:nvGrpSpPr>
        <p:grpSpPr>
          <a:xfrm rot="5400000" flipV="1">
            <a:off x="1980187" y="2598780"/>
            <a:ext cx="1484603" cy="467969"/>
            <a:chOff x="3583579" y="4738458"/>
            <a:chExt cx="1484603" cy="467969"/>
          </a:xfrm>
        </p:grpSpPr>
        <p:pic>
          <p:nvPicPr>
            <p:cNvPr id="75" name="Picture 74" descr="FG_repea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324" y="4738458"/>
              <a:ext cx="666576" cy="298846"/>
            </a:xfrm>
            <a:prstGeom prst="rect">
              <a:avLst/>
            </a:prstGeom>
          </p:spPr>
        </p:pic>
        <p:grpSp>
          <p:nvGrpSpPr>
            <p:cNvPr id="76" name="Group 75"/>
            <p:cNvGrpSpPr/>
            <p:nvPr/>
          </p:nvGrpSpPr>
          <p:grpSpPr>
            <a:xfrm>
              <a:off x="4552535" y="4753193"/>
              <a:ext cx="515647" cy="453234"/>
              <a:chOff x="4577935" y="4753193"/>
              <a:chExt cx="515647" cy="453234"/>
            </a:xfrm>
          </p:grpSpPr>
          <p:sp>
            <p:nvSpPr>
              <p:cNvPr id="81" name="Freeform 80"/>
              <p:cNvSpPr/>
              <p:nvPr/>
            </p:nvSpPr>
            <p:spPr>
              <a:xfrm>
                <a:off x="4577935" y="4753193"/>
                <a:ext cx="338484" cy="361305"/>
              </a:xfrm>
              <a:custGeom>
                <a:avLst/>
                <a:gdLst>
                  <a:gd name="connsiteX0" fmla="*/ 415 w 338484"/>
                  <a:gd name="connsiteY0" fmla="*/ 117257 h 361305"/>
                  <a:gd name="connsiteX1" fmla="*/ 70265 w 338484"/>
                  <a:gd name="connsiteY1" fmla="*/ 9307 h 361305"/>
                  <a:gd name="connsiteX2" fmla="*/ 190915 w 338484"/>
                  <a:gd name="connsiteY2" fmla="*/ 9307 h 361305"/>
                  <a:gd name="connsiteX3" fmla="*/ 292515 w 338484"/>
                  <a:gd name="connsiteY3" fmla="*/ 41057 h 361305"/>
                  <a:gd name="connsiteX4" fmla="*/ 336965 w 338484"/>
                  <a:gd name="connsiteY4" fmla="*/ 60107 h 361305"/>
                  <a:gd name="connsiteX5" fmla="*/ 241715 w 338484"/>
                  <a:gd name="connsiteY5" fmla="*/ 187107 h 361305"/>
                  <a:gd name="connsiteX6" fmla="*/ 241715 w 338484"/>
                  <a:gd name="connsiteY6" fmla="*/ 333157 h 361305"/>
                  <a:gd name="connsiteX7" fmla="*/ 254415 w 338484"/>
                  <a:gd name="connsiteY7" fmla="*/ 358557 h 361305"/>
                  <a:gd name="connsiteX8" fmla="*/ 51215 w 338484"/>
                  <a:gd name="connsiteY8" fmla="*/ 295057 h 361305"/>
                  <a:gd name="connsiteX9" fmla="*/ 415 w 338484"/>
                  <a:gd name="connsiteY9" fmla="*/ 117257 h 36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84" h="361305">
                    <a:moveTo>
                      <a:pt x="415" y="117257"/>
                    </a:moveTo>
                    <a:cubicBezTo>
                      <a:pt x="3590" y="69632"/>
                      <a:pt x="38515" y="27299"/>
                      <a:pt x="70265" y="9307"/>
                    </a:cubicBezTo>
                    <a:cubicBezTo>
                      <a:pt x="102015" y="-8685"/>
                      <a:pt x="153873" y="4015"/>
                      <a:pt x="190915" y="9307"/>
                    </a:cubicBezTo>
                    <a:cubicBezTo>
                      <a:pt x="227957" y="14599"/>
                      <a:pt x="268173" y="32590"/>
                      <a:pt x="292515" y="41057"/>
                    </a:cubicBezTo>
                    <a:cubicBezTo>
                      <a:pt x="316857" y="49524"/>
                      <a:pt x="345432" y="35765"/>
                      <a:pt x="336965" y="60107"/>
                    </a:cubicBezTo>
                    <a:cubicBezTo>
                      <a:pt x="328498" y="84449"/>
                      <a:pt x="257590" y="141599"/>
                      <a:pt x="241715" y="187107"/>
                    </a:cubicBezTo>
                    <a:cubicBezTo>
                      <a:pt x="225840" y="232615"/>
                      <a:pt x="239598" y="304582"/>
                      <a:pt x="241715" y="333157"/>
                    </a:cubicBezTo>
                    <a:cubicBezTo>
                      <a:pt x="243832" y="361732"/>
                      <a:pt x="286165" y="364907"/>
                      <a:pt x="254415" y="358557"/>
                    </a:cubicBezTo>
                    <a:cubicBezTo>
                      <a:pt x="222665" y="352207"/>
                      <a:pt x="90373" y="336332"/>
                      <a:pt x="51215" y="295057"/>
                    </a:cubicBezTo>
                    <a:cubicBezTo>
                      <a:pt x="12057" y="253782"/>
                      <a:pt x="-2760" y="164882"/>
                      <a:pt x="415" y="117257"/>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Freeform 81"/>
              <p:cNvSpPr/>
              <p:nvPr/>
            </p:nvSpPr>
            <p:spPr>
              <a:xfrm>
                <a:off x="4825704" y="4811916"/>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Freeform 82"/>
              <p:cNvSpPr/>
              <p:nvPr/>
            </p:nvSpPr>
            <p:spPr>
              <a:xfrm>
                <a:off x="4927829" y="4861222"/>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7" name="Group 76"/>
            <p:cNvGrpSpPr/>
            <p:nvPr/>
          </p:nvGrpSpPr>
          <p:grpSpPr>
            <a:xfrm flipH="1">
              <a:off x="3583579" y="4738458"/>
              <a:ext cx="515647" cy="453234"/>
              <a:chOff x="4577935" y="4753193"/>
              <a:chExt cx="515647" cy="453234"/>
            </a:xfrm>
          </p:grpSpPr>
          <p:sp>
            <p:nvSpPr>
              <p:cNvPr id="78" name="Freeform 77"/>
              <p:cNvSpPr/>
              <p:nvPr/>
            </p:nvSpPr>
            <p:spPr>
              <a:xfrm>
                <a:off x="4577935" y="4753193"/>
                <a:ext cx="338484" cy="361305"/>
              </a:xfrm>
              <a:custGeom>
                <a:avLst/>
                <a:gdLst>
                  <a:gd name="connsiteX0" fmla="*/ 415 w 338484"/>
                  <a:gd name="connsiteY0" fmla="*/ 117257 h 361305"/>
                  <a:gd name="connsiteX1" fmla="*/ 70265 w 338484"/>
                  <a:gd name="connsiteY1" fmla="*/ 9307 h 361305"/>
                  <a:gd name="connsiteX2" fmla="*/ 190915 w 338484"/>
                  <a:gd name="connsiteY2" fmla="*/ 9307 h 361305"/>
                  <a:gd name="connsiteX3" fmla="*/ 292515 w 338484"/>
                  <a:gd name="connsiteY3" fmla="*/ 41057 h 361305"/>
                  <a:gd name="connsiteX4" fmla="*/ 336965 w 338484"/>
                  <a:gd name="connsiteY4" fmla="*/ 60107 h 361305"/>
                  <a:gd name="connsiteX5" fmla="*/ 241715 w 338484"/>
                  <a:gd name="connsiteY5" fmla="*/ 187107 h 361305"/>
                  <a:gd name="connsiteX6" fmla="*/ 241715 w 338484"/>
                  <a:gd name="connsiteY6" fmla="*/ 333157 h 361305"/>
                  <a:gd name="connsiteX7" fmla="*/ 254415 w 338484"/>
                  <a:gd name="connsiteY7" fmla="*/ 358557 h 361305"/>
                  <a:gd name="connsiteX8" fmla="*/ 51215 w 338484"/>
                  <a:gd name="connsiteY8" fmla="*/ 295057 h 361305"/>
                  <a:gd name="connsiteX9" fmla="*/ 415 w 338484"/>
                  <a:gd name="connsiteY9" fmla="*/ 117257 h 36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84" h="361305">
                    <a:moveTo>
                      <a:pt x="415" y="117257"/>
                    </a:moveTo>
                    <a:cubicBezTo>
                      <a:pt x="3590" y="69632"/>
                      <a:pt x="38515" y="27299"/>
                      <a:pt x="70265" y="9307"/>
                    </a:cubicBezTo>
                    <a:cubicBezTo>
                      <a:pt x="102015" y="-8685"/>
                      <a:pt x="153873" y="4015"/>
                      <a:pt x="190915" y="9307"/>
                    </a:cubicBezTo>
                    <a:cubicBezTo>
                      <a:pt x="227957" y="14599"/>
                      <a:pt x="268173" y="32590"/>
                      <a:pt x="292515" y="41057"/>
                    </a:cubicBezTo>
                    <a:cubicBezTo>
                      <a:pt x="316857" y="49524"/>
                      <a:pt x="345432" y="35765"/>
                      <a:pt x="336965" y="60107"/>
                    </a:cubicBezTo>
                    <a:cubicBezTo>
                      <a:pt x="328498" y="84449"/>
                      <a:pt x="257590" y="141599"/>
                      <a:pt x="241715" y="187107"/>
                    </a:cubicBezTo>
                    <a:cubicBezTo>
                      <a:pt x="225840" y="232615"/>
                      <a:pt x="239598" y="304582"/>
                      <a:pt x="241715" y="333157"/>
                    </a:cubicBezTo>
                    <a:cubicBezTo>
                      <a:pt x="243832" y="361732"/>
                      <a:pt x="286165" y="364907"/>
                      <a:pt x="254415" y="358557"/>
                    </a:cubicBezTo>
                    <a:cubicBezTo>
                      <a:pt x="222665" y="352207"/>
                      <a:pt x="90373" y="336332"/>
                      <a:pt x="51215" y="295057"/>
                    </a:cubicBezTo>
                    <a:cubicBezTo>
                      <a:pt x="12057" y="253782"/>
                      <a:pt x="-2760" y="164882"/>
                      <a:pt x="415" y="117257"/>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Freeform 78"/>
              <p:cNvSpPr/>
              <p:nvPr/>
            </p:nvSpPr>
            <p:spPr>
              <a:xfrm>
                <a:off x="4825704" y="4811916"/>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Freeform 79"/>
              <p:cNvSpPr/>
              <p:nvPr/>
            </p:nvSpPr>
            <p:spPr>
              <a:xfrm>
                <a:off x="4927829" y="4861222"/>
                <a:ext cx="165753" cy="345205"/>
              </a:xfrm>
              <a:custGeom>
                <a:avLst/>
                <a:gdLst>
                  <a:gd name="connsiteX0" fmla="*/ 108246 w 165753"/>
                  <a:gd name="connsiteY0" fmla="*/ 1384 h 345205"/>
                  <a:gd name="connsiteX1" fmla="*/ 32046 w 165753"/>
                  <a:gd name="connsiteY1" fmla="*/ 102984 h 345205"/>
                  <a:gd name="connsiteX2" fmla="*/ 296 w 165753"/>
                  <a:gd name="connsiteY2" fmla="*/ 198234 h 345205"/>
                  <a:gd name="connsiteX3" fmla="*/ 19346 w 165753"/>
                  <a:gd name="connsiteY3" fmla="*/ 318884 h 345205"/>
                  <a:gd name="connsiteX4" fmla="*/ 70146 w 165753"/>
                  <a:gd name="connsiteY4" fmla="*/ 344284 h 345205"/>
                  <a:gd name="connsiteX5" fmla="*/ 95546 w 165753"/>
                  <a:gd name="connsiteY5" fmla="*/ 299834 h 345205"/>
                  <a:gd name="connsiteX6" fmla="*/ 82846 w 165753"/>
                  <a:gd name="connsiteY6" fmla="*/ 147434 h 345205"/>
                  <a:gd name="connsiteX7" fmla="*/ 159046 w 165753"/>
                  <a:gd name="connsiteY7" fmla="*/ 83934 h 345205"/>
                  <a:gd name="connsiteX8" fmla="*/ 159046 w 165753"/>
                  <a:gd name="connsiteY8" fmla="*/ 45834 h 345205"/>
                  <a:gd name="connsiteX9" fmla="*/ 108246 w 165753"/>
                  <a:gd name="connsiteY9" fmla="*/ 1384 h 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3" h="345205">
                    <a:moveTo>
                      <a:pt x="108246" y="1384"/>
                    </a:moveTo>
                    <a:cubicBezTo>
                      <a:pt x="87079" y="10909"/>
                      <a:pt x="50038" y="70176"/>
                      <a:pt x="32046" y="102984"/>
                    </a:cubicBezTo>
                    <a:cubicBezTo>
                      <a:pt x="14054" y="135792"/>
                      <a:pt x="2413" y="162251"/>
                      <a:pt x="296" y="198234"/>
                    </a:cubicBezTo>
                    <a:cubicBezTo>
                      <a:pt x="-1821" y="234217"/>
                      <a:pt x="7704" y="294542"/>
                      <a:pt x="19346" y="318884"/>
                    </a:cubicBezTo>
                    <a:cubicBezTo>
                      <a:pt x="30988" y="343226"/>
                      <a:pt x="57446" y="347459"/>
                      <a:pt x="70146" y="344284"/>
                    </a:cubicBezTo>
                    <a:cubicBezTo>
                      <a:pt x="82846" y="341109"/>
                      <a:pt x="93429" y="332642"/>
                      <a:pt x="95546" y="299834"/>
                    </a:cubicBezTo>
                    <a:cubicBezTo>
                      <a:pt x="97663" y="267026"/>
                      <a:pt x="72263" y="183417"/>
                      <a:pt x="82846" y="147434"/>
                    </a:cubicBezTo>
                    <a:cubicBezTo>
                      <a:pt x="93429" y="111451"/>
                      <a:pt x="146346" y="100867"/>
                      <a:pt x="159046" y="83934"/>
                    </a:cubicBezTo>
                    <a:cubicBezTo>
                      <a:pt x="171746" y="67001"/>
                      <a:pt x="163279" y="57476"/>
                      <a:pt x="159046" y="45834"/>
                    </a:cubicBezTo>
                    <a:cubicBezTo>
                      <a:pt x="154813" y="34192"/>
                      <a:pt x="129413" y="-8141"/>
                      <a:pt x="108246" y="1384"/>
                    </a:cubicBezTo>
                    <a:close/>
                  </a:path>
                </a:pathLst>
              </a:cu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66" name="Straight Arrow Connector 65"/>
          <p:cNvCxnSpPr>
            <a:endCxn id="2" idx="9"/>
          </p:cNvCxnSpPr>
          <p:nvPr/>
        </p:nvCxnSpPr>
        <p:spPr>
          <a:xfrm>
            <a:off x="1811867" y="1972782"/>
            <a:ext cx="741501" cy="8345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3166533" y="4762501"/>
            <a:ext cx="1220920" cy="61941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4014951" y="1983958"/>
            <a:ext cx="1045783" cy="617795"/>
            <a:chOff x="4014951" y="1983958"/>
            <a:chExt cx="1045783" cy="617795"/>
          </a:xfrm>
        </p:grpSpPr>
        <p:sp>
          <p:nvSpPr>
            <p:cNvPr id="54" name="TextBox 53"/>
            <p:cNvSpPr txBox="1"/>
            <p:nvPr/>
          </p:nvSpPr>
          <p:spPr>
            <a:xfrm>
              <a:off x="4014951" y="2039879"/>
              <a:ext cx="629650" cy="461665"/>
            </a:xfrm>
            <a:prstGeom prst="rect">
              <a:avLst/>
            </a:prstGeom>
            <a:noFill/>
          </p:spPr>
          <p:txBody>
            <a:bodyPr wrap="none" rtlCol="0">
              <a:spAutoFit/>
            </a:bodyPr>
            <a:lstStyle/>
            <a:p>
              <a:r>
                <a:rPr lang="en-US" sz="2400" dirty="0" smtClean="0"/>
                <a:t>AID</a:t>
              </a:r>
              <a:endParaRPr lang="en-US" sz="2400" dirty="0"/>
            </a:p>
          </p:txBody>
        </p:sp>
        <p:grpSp>
          <p:nvGrpSpPr>
            <p:cNvPr id="95" name="Group 94"/>
            <p:cNvGrpSpPr/>
            <p:nvPr/>
          </p:nvGrpSpPr>
          <p:grpSpPr>
            <a:xfrm>
              <a:off x="4451526" y="1983958"/>
              <a:ext cx="609208" cy="617795"/>
              <a:chOff x="470571" y="4054332"/>
              <a:chExt cx="609208" cy="617795"/>
            </a:xfrm>
          </p:grpSpPr>
          <p:sp>
            <p:nvSpPr>
              <p:cNvPr id="12" name="TextBox 11"/>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84" name="TextBox 83"/>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85" name="TextBox 84"/>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86" name="TextBox 85"/>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91" name="TextBox 90"/>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92" name="TextBox 91"/>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93" name="TextBox 92"/>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94" name="TextBox 93"/>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grpSp>
        <p:nvGrpSpPr>
          <p:cNvPr id="96" name="Group 95"/>
          <p:cNvGrpSpPr/>
          <p:nvPr/>
        </p:nvGrpSpPr>
        <p:grpSpPr>
          <a:xfrm>
            <a:off x="5185553" y="5318041"/>
            <a:ext cx="609208" cy="617795"/>
            <a:chOff x="470571" y="4054332"/>
            <a:chExt cx="609208" cy="617795"/>
          </a:xfrm>
        </p:grpSpPr>
        <p:sp>
          <p:nvSpPr>
            <p:cNvPr id="97" name="TextBox 96"/>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98" name="TextBox 97"/>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99" name="TextBox 98"/>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00" name="TextBox 99"/>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01" name="TextBox 100"/>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02" name="TextBox 101"/>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03" name="TextBox 102"/>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04" name="TextBox 103"/>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nvGrpSpPr>
          <p:cNvPr id="7" name="Group 6"/>
          <p:cNvGrpSpPr/>
          <p:nvPr/>
        </p:nvGrpSpPr>
        <p:grpSpPr>
          <a:xfrm>
            <a:off x="2642939" y="2615579"/>
            <a:ext cx="2462328" cy="2144103"/>
            <a:chOff x="2642939" y="2615579"/>
            <a:chExt cx="2462328" cy="2144103"/>
          </a:xfrm>
        </p:grpSpPr>
        <p:grpSp>
          <p:nvGrpSpPr>
            <p:cNvPr id="107" name="Group 106"/>
            <p:cNvGrpSpPr/>
            <p:nvPr/>
          </p:nvGrpSpPr>
          <p:grpSpPr>
            <a:xfrm>
              <a:off x="4496059" y="4141887"/>
              <a:ext cx="609208" cy="617795"/>
              <a:chOff x="470571" y="4054332"/>
              <a:chExt cx="609208" cy="617795"/>
            </a:xfrm>
          </p:grpSpPr>
          <p:sp>
            <p:nvSpPr>
              <p:cNvPr id="108" name="TextBox 107"/>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109" name="TextBox 108"/>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10" name="TextBox 109"/>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11" name="TextBox 110"/>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12" name="TextBox 111"/>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13" name="TextBox 112"/>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14" name="TextBox 113"/>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15" name="TextBox 114"/>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nvGrpSpPr>
            <p:cNvPr id="116" name="Group 115"/>
            <p:cNvGrpSpPr/>
            <p:nvPr/>
          </p:nvGrpSpPr>
          <p:grpSpPr>
            <a:xfrm>
              <a:off x="2642939" y="2615579"/>
              <a:ext cx="609208" cy="617795"/>
              <a:chOff x="470571" y="4054332"/>
              <a:chExt cx="609208" cy="617795"/>
            </a:xfrm>
          </p:grpSpPr>
          <p:sp>
            <p:nvSpPr>
              <p:cNvPr id="117" name="TextBox 116"/>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118" name="TextBox 117"/>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19" name="TextBox 118"/>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20" name="TextBox 119"/>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21" name="TextBox 120"/>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22" name="TextBox 121"/>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23" name="TextBox 122"/>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24" name="TextBox 123"/>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sp>
        <p:nvSpPr>
          <p:cNvPr id="23" name="TextBox 22"/>
          <p:cNvSpPr txBox="1"/>
          <p:nvPr/>
        </p:nvSpPr>
        <p:spPr>
          <a:xfrm>
            <a:off x="6531548" y="5865168"/>
            <a:ext cx="1890261" cy="830997"/>
          </a:xfrm>
          <a:prstGeom prst="rect">
            <a:avLst/>
          </a:prstGeom>
          <a:noFill/>
        </p:spPr>
        <p:txBody>
          <a:bodyPr wrap="none" rtlCol="0">
            <a:spAutoFit/>
          </a:bodyPr>
          <a:lstStyle/>
          <a:p>
            <a:r>
              <a:rPr lang="en-US" sz="2400" dirty="0" smtClean="0"/>
              <a:t>Inflammatory</a:t>
            </a:r>
          </a:p>
          <a:p>
            <a:r>
              <a:rPr lang="en-US" sz="2400" dirty="0" smtClean="0"/>
              <a:t>Agent</a:t>
            </a:r>
            <a:endParaRPr lang="en-US" sz="2400" dirty="0"/>
          </a:p>
        </p:txBody>
      </p:sp>
      <p:cxnSp>
        <p:nvCxnSpPr>
          <p:cNvPr id="29" name="Straight Arrow Connector 28"/>
          <p:cNvCxnSpPr/>
          <p:nvPr/>
        </p:nvCxnSpPr>
        <p:spPr>
          <a:xfrm flipH="1" flipV="1">
            <a:off x="4909403" y="5830506"/>
            <a:ext cx="1579888" cy="3768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927544" y="1514101"/>
            <a:ext cx="1768333" cy="769441"/>
          </a:xfrm>
          <a:prstGeom prst="rect">
            <a:avLst/>
          </a:prstGeom>
          <a:solidFill>
            <a:schemeClr val="bg1"/>
          </a:solidFill>
        </p:spPr>
        <p:txBody>
          <a:bodyPr wrap="none" rtlCol="0">
            <a:spAutoFit/>
          </a:bodyPr>
          <a:lstStyle/>
          <a:p>
            <a:r>
              <a:rPr lang="en-US" sz="4400" dirty="0" smtClean="0">
                <a:solidFill>
                  <a:srgbClr val="FF0000"/>
                </a:solidFill>
              </a:rPr>
              <a:t>Cancer</a:t>
            </a:r>
            <a:endParaRPr lang="en-US" sz="4400" dirty="0">
              <a:solidFill>
                <a:srgbClr val="FF0000"/>
              </a:solidFill>
            </a:endParaRPr>
          </a:p>
        </p:txBody>
      </p:sp>
      <p:grpSp>
        <p:nvGrpSpPr>
          <p:cNvPr id="106" name="Group 105"/>
          <p:cNvGrpSpPr/>
          <p:nvPr/>
        </p:nvGrpSpPr>
        <p:grpSpPr>
          <a:xfrm>
            <a:off x="1952755" y="2723932"/>
            <a:ext cx="609208" cy="617795"/>
            <a:chOff x="470571" y="4054332"/>
            <a:chExt cx="609208" cy="617795"/>
          </a:xfrm>
        </p:grpSpPr>
        <p:sp>
          <p:nvSpPr>
            <p:cNvPr id="125" name="TextBox 124"/>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126" name="TextBox 125"/>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27" name="TextBox 126"/>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28" name="TextBox 127"/>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29" name="TextBox 128"/>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30" name="TextBox 129"/>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31" name="TextBox 130"/>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32" name="TextBox 131"/>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nvGrpSpPr>
          <p:cNvPr id="31" name="Group 30"/>
          <p:cNvGrpSpPr/>
          <p:nvPr/>
        </p:nvGrpSpPr>
        <p:grpSpPr>
          <a:xfrm>
            <a:off x="3744436" y="3039031"/>
            <a:ext cx="1352766" cy="617795"/>
            <a:chOff x="3744436" y="3039031"/>
            <a:chExt cx="1352766" cy="617795"/>
          </a:xfrm>
        </p:grpSpPr>
        <p:sp>
          <p:nvSpPr>
            <p:cNvPr id="55" name="TextBox 54"/>
            <p:cNvSpPr txBox="1"/>
            <p:nvPr/>
          </p:nvSpPr>
          <p:spPr>
            <a:xfrm>
              <a:off x="3744436" y="3080562"/>
              <a:ext cx="926305" cy="461665"/>
            </a:xfrm>
            <a:prstGeom prst="rect">
              <a:avLst/>
            </a:prstGeom>
            <a:noFill/>
          </p:spPr>
          <p:txBody>
            <a:bodyPr wrap="none" rtlCol="0">
              <a:spAutoFit/>
            </a:bodyPr>
            <a:lstStyle/>
            <a:p>
              <a:r>
                <a:rPr lang="en-US" sz="2400" dirty="0" smtClean="0"/>
                <a:t>NF-</a:t>
              </a:r>
              <a:r>
                <a:rPr lang="en-US" sz="2400" dirty="0" err="1" smtClean="0"/>
                <a:t>κB</a:t>
              </a:r>
              <a:endParaRPr lang="en-US" sz="2400" dirty="0"/>
            </a:p>
          </p:txBody>
        </p:sp>
        <p:grpSp>
          <p:nvGrpSpPr>
            <p:cNvPr id="133" name="Group 132"/>
            <p:cNvGrpSpPr/>
            <p:nvPr/>
          </p:nvGrpSpPr>
          <p:grpSpPr>
            <a:xfrm>
              <a:off x="4487994" y="3039031"/>
              <a:ext cx="609208" cy="617795"/>
              <a:chOff x="470571" y="4054332"/>
              <a:chExt cx="609208" cy="617795"/>
            </a:xfrm>
          </p:grpSpPr>
          <p:sp>
            <p:nvSpPr>
              <p:cNvPr id="134" name="TextBox 133"/>
              <p:cNvSpPr txBox="1"/>
              <p:nvPr/>
            </p:nvSpPr>
            <p:spPr>
              <a:xfrm>
                <a:off x="539750" y="4222750"/>
                <a:ext cx="277415" cy="307777"/>
              </a:xfrm>
              <a:prstGeom prst="rect">
                <a:avLst/>
              </a:prstGeom>
              <a:noFill/>
              <a:ln>
                <a:noFill/>
              </a:ln>
            </p:spPr>
            <p:txBody>
              <a:bodyPr wrap="none" rtlCol="0">
                <a:spAutoFit/>
              </a:bodyPr>
              <a:lstStyle/>
              <a:p>
                <a:r>
                  <a:rPr lang="en-US" sz="1400" dirty="0" smtClean="0">
                    <a:solidFill>
                      <a:srgbClr val="FF0000"/>
                    </a:solidFill>
                  </a:rPr>
                  <a:t>P</a:t>
                </a:r>
                <a:endParaRPr lang="en-US" sz="1400" dirty="0">
                  <a:solidFill>
                    <a:srgbClr val="FF0000"/>
                  </a:solidFill>
                </a:endParaRPr>
              </a:p>
            </p:txBody>
          </p:sp>
          <p:sp>
            <p:nvSpPr>
              <p:cNvPr id="135" name="TextBox 134"/>
              <p:cNvSpPr txBox="1"/>
              <p:nvPr/>
            </p:nvSpPr>
            <p:spPr>
              <a:xfrm>
                <a:off x="606705" y="4054332"/>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36" name="TextBox 135"/>
              <p:cNvSpPr txBox="1"/>
              <p:nvPr/>
            </p:nvSpPr>
            <p:spPr>
              <a:xfrm>
                <a:off x="697343" y="4234885"/>
                <a:ext cx="382436" cy="276999"/>
              </a:xfrm>
              <a:prstGeom prst="rect">
                <a:avLst/>
              </a:prstGeom>
              <a:noFill/>
              <a:ln>
                <a:noFill/>
              </a:ln>
            </p:spPr>
            <p:txBody>
              <a:bodyPr wrap="none" rtlCol="0">
                <a:spAutoFit/>
              </a:bodyPr>
              <a:lstStyle/>
              <a:p>
                <a:r>
                  <a:rPr lang="en-US" sz="1200" dirty="0" smtClean="0">
                    <a:solidFill>
                      <a:srgbClr val="FF0000"/>
                    </a:solidFill>
                  </a:rPr>
                  <a:t>OH</a:t>
                </a:r>
                <a:endParaRPr lang="en-US" sz="1200" dirty="0">
                  <a:solidFill>
                    <a:srgbClr val="FF0000"/>
                  </a:solidFill>
                </a:endParaRPr>
              </a:p>
            </p:txBody>
          </p:sp>
          <p:sp>
            <p:nvSpPr>
              <p:cNvPr id="137" name="TextBox 136"/>
              <p:cNvSpPr txBox="1"/>
              <p:nvPr/>
            </p:nvSpPr>
            <p:spPr>
              <a:xfrm>
                <a:off x="580840" y="4395128"/>
                <a:ext cx="286557" cy="276999"/>
              </a:xfrm>
              <a:prstGeom prst="rect">
                <a:avLst/>
              </a:prstGeom>
              <a:noFill/>
              <a:ln>
                <a:noFill/>
              </a:ln>
            </p:spPr>
            <p:txBody>
              <a:bodyPr wrap="none" rtlCol="0">
                <a:spAutoFit/>
              </a:bodyPr>
              <a:lstStyle/>
              <a:p>
                <a:r>
                  <a:rPr lang="en-US" sz="1200" dirty="0" smtClean="0">
                    <a:solidFill>
                      <a:srgbClr val="FF0000"/>
                    </a:solidFill>
                  </a:rPr>
                  <a:t>O</a:t>
                </a:r>
                <a:endParaRPr lang="en-US" sz="1200" dirty="0">
                  <a:solidFill>
                    <a:srgbClr val="FF0000"/>
                  </a:solidFill>
                </a:endParaRPr>
              </a:p>
            </p:txBody>
          </p:sp>
          <p:sp>
            <p:nvSpPr>
              <p:cNvPr id="138" name="TextBox 137"/>
              <p:cNvSpPr txBox="1"/>
              <p:nvPr/>
            </p:nvSpPr>
            <p:spPr>
              <a:xfrm>
                <a:off x="632103" y="4160346"/>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39" name="TextBox 138"/>
              <p:cNvSpPr txBox="1"/>
              <p:nvPr/>
            </p:nvSpPr>
            <p:spPr>
              <a:xfrm rot="16200000">
                <a:off x="535722" y="4270841"/>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40" name="TextBox 139"/>
              <p:cNvSpPr txBox="1"/>
              <p:nvPr/>
            </p:nvSpPr>
            <p:spPr>
              <a:xfrm rot="16200000">
                <a:off x="545474" y="4108192"/>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sp>
            <p:nvSpPr>
              <p:cNvPr id="141" name="TextBox 140"/>
              <p:cNvSpPr txBox="1"/>
              <p:nvPr/>
            </p:nvSpPr>
            <p:spPr>
              <a:xfrm>
                <a:off x="470571" y="4159364"/>
                <a:ext cx="255336" cy="369332"/>
              </a:xfrm>
              <a:prstGeom prst="rect">
                <a:avLst/>
              </a:prstGeom>
              <a:noFill/>
              <a:ln>
                <a:noFill/>
              </a:ln>
            </p:spPr>
            <p:txBody>
              <a:bodyPr wrap="none" rtlCol="0">
                <a:spAutoFit/>
              </a:bodyPr>
              <a:lstStyle/>
              <a:p>
                <a:r>
                  <a:rPr lang="en-US" dirty="0" smtClean="0">
                    <a:solidFill>
                      <a:srgbClr val="FF0000"/>
                    </a:solidFill>
                  </a:rPr>
                  <a:t>-</a:t>
                </a:r>
                <a:endParaRPr lang="en-US" dirty="0">
                  <a:solidFill>
                    <a:srgbClr val="FF0000"/>
                  </a:solidFill>
                </a:endParaRPr>
              </a:p>
            </p:txBody>
          </p:sp>
        </p:grpSp>
      </p:grpSp>
      <p:sp>
        <p:nvSpPr>
          <p:cNvPr id="142" name="TextBox 141"/>
          <p:cNvSpPr txBox="1"/>
          <p:nvPr/>
        </p:nvSpPr>
        <p:spPr>
          <a:xfrm>
            <a:off x="1564436" y="2372252"/>
            <a:ext cx="4497739" cy="1578359"/>
          </a:xfrm>
          <a:prstGeom prst="rect">
            <a:avLst/>
          </a:prstGeom>
          <a:solidFill>
            <a:srgbClr val="FFF9A2"/>
          </a:solidFill>
          <a:ln>
            <a:solidFill>
              <a:srgbClr val="000000"/>
            </a:solidFill>
          </a:ln>
        </p:spPr>
        <p:txBody>
          <a:bodyPr vert="horz" lIns="91440" tIns="45720" rIns="91440" bIns="45720" rtlCol="0" anchor="ctr">
            <a:noAutofit/>
          </a:bodyPr>
          <a:lstStyle>
            <a:defPPr>
              <a:defRPr lang="en-US"/>
            </a:defPPr>
            <a:lvl1pPr algn="ctr">
              <a:spcBef>
                <a:spcPct val="0"/>
              </a:spcBef>
              <a:buNone/>
              <a:defRPr sz="3600">
                <a:latin typeface="+mj-lt"/>
                <a:ea typeface="+mj-ea"/>
                <a:cs typeface="+mj-cs"/>
              </a:defRPr>
            </a:lvl1pPr>
          </a:lstStyle>
          <a:p>
            <a:r>
              <a:rPr lang="en-US" sz="2400" dirty="0" smtClean="0"/>
              <a:t>This is how a B lymphocyte becomes a non-Hodgkin’s lymphoma tumor cell</a:t>
            </a:r>
            <a:endParaRPr lang="en-US" sz="2400" dirty="0"/>
          </a:p>
        </p:txBody>
      </p:sp>
    </p:spTree>
    <p:extLst>
      <p:ext uri="{BB962C8B-B14F-4D97-AF65-F5344CB8AC3E}">
        <p14:creationId xmlns:p14="http://schemas.microsoft.com/office/powerpoint/2010/main" val="377091508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157"/>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203200" y="1014939"/>
            <a:ext cx="8483600" cy="5538258"/>
          </a:xfrm>
        </p:spPr>
        <p:txBody>
          <a:bodyPr>
            <a:noAutofit/>
          </a:bodyPr>
          <a:lstStyle/>
          <a:p>
            <a:r>
              <a:rPr lang="en-US" sz="2400" dirty="0" smtClean="0"/>
              <a:t>A B-cell will evolve into a cancer cell through aberrant processes induced by chronic glyphosate exposure</a:t>
            </a:r>
          </a:p>
          <a:p>
            <a:r>
              <a:rPr lang="en-US" sz="2400" dirty="0" smtClean="0"/>
              <a:t>Excessive calcium entry induces inflammatory response that stimulates excessive phosphorylation of multiple proteins</a:t>
            </a:r>
          </a:p>
          <a:p>
            <a:pPr lvl="1"/>
            <a:r>
              <a:rPr lang="en-US" sz="2000" dirty="0" smtClean="0"/>
              <a:t>Glyphosate substitution leads to both excessive phosphorylation and excessive “pseudo-phosphorylation” </a:t>
            </a:r>
          </a:p>
          <a:p>
            <a:r>
              <a:rPr lang="en-US" sz="2400" dirty="0" smtClean="0"/>
              <a:t>Excessive phosphorylation of NF-</a:t>
            </a:r>
            <a:r>
              <a:rPr lang="en-US" sz="2400" dirty="0" err="1" smtClean="0"/>
              <a:t>kB</a:t>
            </a:r>
            <a:r>
              <a:rPr lang="en-US" sz="2400" dirty="0" smtClean="0"/>
              <a:t>, TGF-β, AID and Nup98 in particular will lead to DNA breaks and DNA damage</a:t>
            </a:r>
          </a:p>
          <a:p>
            <a:pPr lvl="1"/>
            <a:r>
              <a:rPr lang="en-US" sz="2000" dirty="0" smtClean="0"/>
              <a:t>Glyphosate substitution in  DNA repair enzymes will cause higher mutation rates</a:t>
            </a:r>
          </a:p>
          <a:p>
            <a:r>
              <a:rPr lang="en-US" sz="2400" dirty="0" smtClean="0"/>
              <a:t>Mutations eventually turn the cell into a tumor cell, with regression to stem-cell like characteristics and runaway proliferation </a:t>
            </a:r>
          </a:p>
          <a:p>
            <a:pPr marL="457200" lvl="1" indent="0">
              <a:buNone/>
            </a:pPr>
            <a:r>
              <a:rPr lang="en-US" sz="2000" dirty="0" smtClean="0">
                <a:sym typeface="Wingdings"/>
              </a:rPr>
              <a:t> Non-Hodgkin’s Lymphoma and other cancers</a:t>
            </a:r>
            <a:endParaRPr lang="en-US" sz="2000" dirty="0" smtClean="0"/>
          </a:p>
          <a:p>
            <a:endParaRPr lang="en-US" sz="2400" dirty="0"/>
          </a:p>
        </p:txBody>
      </p:sp>
    </p:spTree>
    <p:extLst>
      <p:ext uri="{BB962C8B-B14F-4D97-AF65-F5344CB8AC3E}">
        <p14:creationId xmlns:p14="http://schemas.microsoft.com/office/powerpoint/2010/main" val="181381310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838714" y="2218450"/>
            <a:ext cx="5466648"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Prescription Drugs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5180926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Over the past 20 years..</a:t>
            </a:r>
            <a:r>
              <a:rPr lang="en-US" b="1" dirty="0" smtClean="0"/>
              <a: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20-</a:t>
            </a:r>
            <a:r>
              <a:rPr lang="en-US" dirty="0"/>
              <a:t>fold rise in </a:t>
            </a:r>
            <a:r>
              <a:rPr lang="en-US" dirty="0" smtClean="0"/>
              <a:t>statin drugs</a:t>
            </a:r>
            <a:endParaRPr lang="en-US" dirty="0"/>
          </a:p>
          <a:p>
            <a:r>
              <a:rPr lang="en-US" dirty="0"/>
              <a:t>7-fold for </a:t>
            </a:r>
            <a:r>
              <a:rPr lang="en-US" dirty="0" err="1"/>
              <a:t>antihypertensives</a:t>
            </a:r>
            <a:endParaRPr lang="en-US" dirty="0"/>
          </a:p>
          <a:p>
            <a:r>
              <a:rPr lang="en-US" dirty="0"/>
              <a:t>4</a:t>
            </a:r>
            <a:r>
              <a:rPr lang="en-US" dirty="0" smtClean="0"/>
              <a:t>-</a:t>
            </a:r>
            <a:r>
              <a:rPr lang="en-US" dirty="0"/>
              <a:t>fold for </a:t>
            </a:r>
            <a:r>
              <a:rPr lang="en-US" dirty="0" smtClean="0"/>
              <a:t>diabetes meds</a:t>
            </a:r>
          </a:p>
          <a:p>
            <a:endParaRPr lang="en-US" dirty="0"/>
          </a:p>
          <a:p>
            <a:endParaRPr lang="en-US" dirty="0"/>
          </a:p>
          <a:p>
            <a:pPr marL="0" indent="0" algn="ctr">
              <a:buNone/>
            </a:pPr>
            <a:r>
              <a:rPr lang="en-US" sz="3600" dirty="0" smtClean="0"/>
              <a:t>The number </a:t>
            </a:r>
            <a:r>
              <a:rPr lang="en-US" sz="3600" dirty="0"/>
              <a:t>of people taking 5 or more different drugs has quadrupled and includes over half of those 65 and </a:t>
            </a:r>
            <a:r>
              <a:rPr lang="en-US" sz="3600" dirty="0" smtClean="0"/>
              <a:t>over</a:t>
            </a:r>
            <a:endParaRPr lang="en-US" sz="3600" dirty="0"/>
          </a:p>
          <a:p>
            <a:endParaRPr lang="en-US" dirty="0"/>
          </a:p>
        </p:txBody>
      </p:sp>
      <p:sp>
        <p:nvSpPr>
          <p:cNvPr id="4" name="TextBox 3"/>
          <p:cNvSpPr txBox="1"/>
          <p:nvPr/>
        </p:nvSpPr>
        <p:spPr>
          <a:xfrm>
            <a:off x="2065337" y="6378237"/>
            <a:ext cx="4933437" cy="523220"/>
          </a:xfrm>
          <a:prstGeom prst="rect">
            <a:avLst/>
          </a:prstGeom>
          <a:noFill/>
        </p:spPr>
        <p:txBody>
          <a:bodyPr wrap="none" rtlCol="0">
            <a:spAutoFit/>
          </a:bodyPr>
          <a:lstStyle/>
          <a:p>
            <a:r>
              <a:rPr lang="hr-HR" sz="2800" dirty="0">
                <a:solidFill>
                  <a:srgbClr val="FF0000"/>
                </a:solidFill>
              </a:rPr>
              <a:t>*</a:t>
            </a:r>
            <a:r>
              <a:rPr lang="hr-HR" sz="2800" dirty="0"/>
              <a:t>J le Fanu. BMJ 2018;361:k2794. </a:t>
            </a:r>
            <a:endParaRPr lang="en-US" sz="2800" dirty="0"/>
          </a:p>
        </p:txBody>
      </p:sp>
      <p:pic>
        <p:nvPicPr>
          <p:cNvPr id="5" name="Picture 4" descr="prescription-drug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947" y="1600200"/>
            <a:ext cx="3268954" cy="2307497"/>
          </a:xfrm>
          <a:prstGeom prst="rect">
            <a:avLst/>
          </a:prstGeom>
        </p:spPr>
      </p:pic>
    </p:spTree>
    <p:extLst>
      <p:ext uri="{BB962C8B-B14F-4D97-AF65-F5344CB8AC3E}">
        <p14:creationId xmlns:p14="http://schemas.microsoft.com/office/powerpoint/2010/main" val="29861558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p:txBody>
          <a:bodyPr>
            <a:normAutofit/>
          </a:bodyPr>
          <a:lstStyle/>
          <a:p>
            <a:r>
              <a:rPr lang="en-US" dirty="0" smtClean="0"/>
              <a:t>Immunity, Inflammation and Cancer</a:t>
            </a:r>
          </a:p>
          <a:p>
            <a:r>
              <a:rPr lang="en-US" dirty="0"/>
              <a:t>Prescription </a:t>
            </a:r>
            <a:r>
              <a:rPr lang="en-US" dirty="0" smtClean="0"/>
              <a:t>Drugs</a:t>
            </a:r>
          </a:p>
          <a:p>
            <a:r>
              <a:rPr lang="en-US" dirty="0" smtClean="0"/>
              <a:t>Glyphosate and Vaccines</a:t>
            </a:r>
            <a:endParaRPr lang="en-US" dirty="0"/>
          </a:p>
          <a:p>
            <a:r>
              <a:rPr lang="en-US" dirty="0"/>
              <a:t>How Much More Evidence Do We Need?</a:t>
            </a:r>
          </a:p>
          <a:p>
            <a:r>
              <a:rPr lang="en-US" dirty="0"/>
              <a:t>Fighting Back</a:t>
            </a:r>
          </a:p>
          <a:p>
            <a:r>
              <a:rPr lang="en-US" dirty="0"/>
              <a:t>How to Stay Healthy in a Toxic World</a:t>
            </a:r>
          </a:p>
        </p:txBody>
      </p:sp>
    </p:spTree>
    <p:extLst>
      <p:ext uri="{BB962C8B-B14F-4D97-AF65-F5344CB8AC3E}">
        <p14:creationId xmlns:p14="http://schemas.microsoft.com/office/powerpoint/2010/main" val="93983900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anky_old_m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163" y="1417638"/>
            <a:ext cx="3179837" cy="3475232"/>
          </a:xfrm>
          <a:prstGeom prst="rect">
            <a:avLst/>
          </a:prstGeom>
        </p:spPr>
      </p:pic>
      <p:sp>
        <p:nvSpPr>
          <p:cNvPr id="2" name="Title 1"/>
          <p:cNvSpPr>
            <a:spLocks noGrp="1"/>
          </p:cNvSpPr>
          <p:nvPr>
            <p:ph type="title"/>
          </p:nvPr>
        </p:nvSpPr>
        <p:spPr/>
        <p:txBody>
          <a:bodyPr>
            <a:normAutofit fontScale="90000"/>
          </a:bodyPr>
          <a:lstStyle/>
          <a:p>
            <a:r>
              <a:rPr lang="en-US" b="1" dirty="0"/>
              <a:t>And “the risk of ill” from this massive upswing in prescribing</a:t>
            </a:r>
            <a:r>
              <a:rPr lang="en-US" b="1" dirty="0" smtClean="0"/>
              <a: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61830" y="2032867"/>
            <a:ext cx="8229600" cy="4525963"/>
          </a:xfrm>
        </p:spPr>
        <p:txBody>
          <a:bodyPr>
            <a:normAutofit/>
          </a:bodyPr>
          <a:lstStyle/>
          <a:p>
            <a:pPr marL="0" indent="0">
              <a:buNone/>
            </a:pPr>
            <a:r>
              <a:rPr lang="en-US" dirty="0" smtClean="0"/>
              <a:t>“A </a:t>
            </a:r>
            <a:r>
              <a:rPr lang="en-US" dirty="0"/>
              <a:t>hidden epidemic of </a:t>
            </a:r>
            <a:r>
              <a:rPr lang="en-US" dirty="0" smtClean="0"/>
              <a:t>                                </a:t>
            </a:r>
            <a:r>
              <a:rPr lang="en-US" dirty="0" err="1" smtClean="0"/>
              <a:t>immiserating</a:t>
            </a:r>
            <a:r>
              <a:rPr lang="en-US" dirty="0" smtClean="0"/>
              <a:t> </a:t>
            </a:r>
            <a:r>
              <a:rPr lang="en-US" dirty="0"/>
              <a:t>symptoms such as </a:t>
            </a:r>
            <a:r>
              <a:rPr lang="en-US" dirty="0" smtClean="0"/>
              <a:t>                            fatigue</a:t>
            </a:r>
            <a:r>
              <a:rPr lang="en-US" dirty="0"/>
              <a:t>, muscular aches and pains, </a:t>
            </a:r>
            <a:r>
              <a:rPr lang="en-US" dirty="0" smtClean="0"/>
              <a:t>                     insomnia</a:t>
            </a:r>
            <a:r>
              <a:rPr lang="en-US" dirty="0"/>
              <a:t>, and general decrepitude</a:t>
            </a:r>
            <a:r>
              <a:rPr lang="en-US" dirty="0" smtClean="0"/>
              <a:t>,</a:t>
            </a:r>
            <a:r>
              <a:rPr lang="en-US" dirty="0"/>
              <a:t/>
            </a:r>
            <a:br>
              <a:rPr lang="en-US" dirty="0"/>
            </a:br>
            <a:r>
              <a:rPr lang="en-US" dirty="0" smtClean="0"/>
              <a:t> a </a:t>
            </a:r>
            <a:r>
              <a:rPr lang="en-US" dirty="0"/>
              <a:t>75% rise in emergency </a:t>
            </a:r>
            <a:r>
              <a:rPr lang="en-US" dirty="0" smtClean="0"/>
              <a:t>admissions                           </a:t>
            </a:r>
            <a:r>
              <a:rPr lang="en-US" dirty="0"/>
              <a:t>to hospital for adverse drug </a:t>
            </a:r>
            <a:r>
              <a:rPr lang="en-US" dirty="0" smtClean="0"/>
              <a:t> reactions                          </a:t>
            </a:r>
            <a:r>
              <a:rPr lang="mr-IN" dirty="0" smtClean="0"/>
              <a:t>…</a:t>
            </a:r>
            <a:r>
              <a:rPr lang="en-US" dirty="0" smtClean="0"/>
              <a:t>, and </a:t>
            </a:r>
            <a:r>
              <a:rPr lang="en-US" dirty="0"/>
              <a:t>almost certainly a contributory factor to the recently noted decline in life </a:t>
            </a:r>
            <a:r>
              <a:rPr lang="en-US" dirty="0" smtClean="0"/>
              <a:t>expectancy”</a:t>
            </a:r>
            <a:endParaRPr lang="en-US" dirty="0"/>
          </a:p>
          <a:p>
            <a:endParaRPr lang="en-US" dirty="0"/>
          </a:p>
        </p:txBody>
      </p:sp>
      <p:sp>
        <p:nvSpPr>
          <p:cNvPr id="4" name="TextBox 3"/>
          <p:cNvSpPr txBox="1"/>
          <p:nvPr/>
        </p:nvSpPr>
        <p:spPr>
          <a:xfrm>
            <a:off x="2065337" y="6378237"/>
            <a:ext cx="4933437" cy="523220"/>
          </a:xfrm>
          <a:prstGeom prst="rect">
            <a:avLst/>
          </a:prstGeom>
          <a:noFill/>
        </p:spPr>
        <p:txBody>
          <a:bodyPr wrap="none" rtlCol="0">
            <a:spAutoFit/>
          </a:bodyPr>
          <a:lstStyle/>
          <a:p>
            <a:r>
              <a:rPr lang="hr-HR" sz="2800" dirty="0">
                <a:solidFill>
                  <a:srgbClr val="FF0000"/>
                </a:solidFill>
              </a:rPr>
              <a:t>*</a:t>
            </a:r>
            <a:r>
              <a:rPr lang="hr-HR" sz="2800" dirty="0"/>
              <a:t>J le Fanu. BMJ 2018;361:k2794. </a:t>
            </a:r>
            <a:endParaRPr lang="en-US" sz="2800" dirty="0"/>
          </a:p>
        </p:txBody>
      </p:sp>
    </p:spTree>
    <p:extLst>
      <p:ext uri="{BB962C8B-B14F-4D97-AF65-F5344CB8AC3E}">
        <p14:creationId xmlns:p14="http://schemas.microsoft.com/office/powerpoint/2010/main" val="263040739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513044"/>
            <a:ext cx="8229600" cy="2311566"/>
          </a:xfrm>
        </p:spPr>
        <p:txBody>
          <a:bodyPr>
            <a:normAutofit lnSpcReduction="10000"/>
          </a:bodyPr>
          <a:lstStyle/>
          <a:p>
            <a:pPr marL="0" indent="0">
              <a:buNone/>
            </a:pPr>
            <a:r>
              <a:rPr lang="en-US" dirty="0" smtClean="0"/>
              <a:t>“This </a:t>
            </a:r>
            <a:r>
              <a:rPr lang="en-US" dirty="0"/>
              <a:t>review indicates that, in Europe, approximately 3.6 % of all hospital admissions are caused by </a:t>
            </a:r>
            <a:r>
              <a:rPr lang="en-US" dirty="0" smtClean="0"/>
              <a:t>ADRs  [Adverse Drug Reactions], </a:t>
            </a:r>
            <a:r>
              <a:rPr lang="en-US" dirty="0"/>
              <a:t>and up to </a:t>
            </a:r>
            <a:r>
              <a:rPr lang="en-US" dirty="0" smtClean="0"/>
              <a:t>10% </a:t>
            </a:r>
            <a:r>
              <a:rPr lang="en-US" dirty="0"/>
              <a:t>of patients in European hospitals experience an ADR during their stay</a:t>
            </a:r>
            <a:r>
              <a:rPr lang="en-US" dirty="0" smtClean="0"/>
              <a:t>.” </a:t>
            </a:r>
            <a:endParaRPr lang="en-US" dirty="0"/>
          </a:p>
          <a:p>
            <a:endParaRPr lang="en-US" dirty="0"/>
          </a:p>
        </p:txBody>
      </p:sp>
      <p:pic>
        <p:nvPicPr>
          <p:cNvPr id="4" name="Picture 3" descr="adverse_drug_reac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0"/>
            <a:ext cx="8674100" cy="3441700"/>
          </a:xfrm>
          <a:prstGeom prst="rect">
            <a:avLst/>
          </a:prstGeom>
        </p:spPr>
      </p:pic>
    </p:spTree>
    <p:extLst>
      <p:ext uri="{BB962C8B-B14F-4D97-AF65-F5344CB8AC3E}">
        <p14:creationId xmlns:p14="http://schemas.microsoft.com/office/powerpoint/2010/main" val="308610417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ug_interac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0"/>
            <a:ext cx="8902700" cy="2298700"/>
          </a:xfrm>
          <a:prstGeom prst="rect">
            <a:avLst/>
          </a:prstGeom>
        </p:spPr>
      </p:pic>
      <p:sp>
        <p:nvSpPr>
          <p:cNvPr id="3" name="Content Placeholder 2"/>
          <p:cNvSpPr>
            <a:spLocks noGrp="1"/>
          </p:cNvSpPr>
          <p:nvPr>
            <p:ph idx="1"/>
          </p:nvPr>
        </p:nvSpPr>
        <p:spPr>
          <a:xfrm>
            <a:off x="114300" y="2298700"/>
            <a:ext cx="8229600" cy="3465266"/>
          </a:xfrm>
        </p:spPr>
        <p:txBody>
          <a:bodyPr>
            <a:normAutofit lnSpcReduction="10000"/>
          </a:bodyPr>
          <a:lstStyle/>
          <a:p>
            <a:pPr marL="0" indent="0">
              <a:buNone/>
            </a:pPr>
            <a:r>
              <a:rPr lang="en-US" sz="2800" dirty="0" smtClean="0"/>
              <a:t>“Interactions </a:t>
            </a:r>
            <a:r>
              <a:rPr lang="en-US" sz="2800" dirty="0"/>
              <a:t>with warfarin, antidepressants, antiepileptic drugs, and statins often involve the cytochrome P450 </a:t>
            </a:r>
            <a:r>
              <a:rPr lang="en-US" sz="2800" dirty="0" smtClean="0"/>
              <a:t>enzymes”</a:t>
            </a:r>
          </a:p>
          <a:p>
            <a:r>
              <a:rPr lang="en-US" sz="2800" dirty="0"/>
              <a:t>CYPs are essential for the: </a:t>
            </a:r>
          </a:p>
          <a:p>
            <a:pPr lvl="1"/>
            <a:r>
              <a:rPr lang="en-US" sz="2400" dirty="0"/>
              <a:t>Production of cholesterol, steroids, </a:t>
            </a:r>
            <a:r>
              <a:rPr lang="en-US" sz="2400" dirty="0" smtClean="0"/>
              <a:t>                         </a:t>
            </a:r>
            <a:r>
              <a:rPr lang="en-US" sz="2400" dirty="0" err="1" smtClean="0"/>
              <a:t>prostacyclins</a:t>
            </a:r>
            <a:r>
              <a:rPr lang="en-US" sz="2400" dirty="0"/>
              <a:t>, and thromboxane A2</a:t>
            </a:r>
          </a:p>
          <a:p>
            <a:pPr lvl="1"/>
            <a:r>
              <a:rPr lang="en-US" sz="2400" dirty="0"/>
              <a:t>Detoxification of foreign chemicals</a:t>
            </a:r>
          </a:p>
          <a:p>
            <a:pPr lvl="1"/>
            <a:r>
              <a:rPr lang="en-US" sz="2400" dirty="0"/>
              <a:t>Metabolism of drugs </a:t>
            </a:r>
          </a:p>
        </p:txBody>
      </p:sp>
      <p:sp>
        <p:nvSpPr>
          <p:cNvPr id="6" name="TextBox 5"/>
          <p:cNvSpPr txBox="1"/>
          <p:nvPr/>
        </p:nvSpPr>
        <p:spPr>
          <a:xfrm>
            <a:off x="8044269" y="1086097"/>
            <a:ext cx="363501" cy="523220"/>
          </a:xfrm>
          <a:prstGeom prst="rect">
            <a:avLst/>
          </a:prstGeom>
          <a:noFill/>
        </p:spPr>
        <p:txBody>
          <a:bodyPr wrap="none" rtlCol="0">
            <a:spAutoFit/>
          </a:bodyPr>
          <a:lstStyle/>
          <a:p>
            <a:r>
              <a:rPr lang="en-US" sz="2800" dirty="0" smtClean="0">
                <a:solidFill>
                  <a:srgbClr val="FF0000"/>
                </a:solidFill>
              </a:rPr>
              <a:t>*</a:t>
            </a:r>
            <a:endParaRPr lang="en-US" sz="2800" dirty="0">
              <a:solidFill>
                <a:srgbClr val="FF0000"/>
              </a:solidFill>
            </a:endParaRPr>
          </a:p>
        </p:txBody>
      </p:sp>
      <p:sp>
        <p:nvSpPr>
          <p:cNvPr id="7" name="TextBox 6"/>
          <p:cNvSpPr txBox="1"/>
          <p:nvPr/>
        </p:nvSpPr>
        <p:spPr>
          <a:xfrm>
            <a:off x="114300" y="6117752"/>
            <a:ext cx="4800638" cy="646331"/>
          </a:xfrm>
          <a:prstGeom prst="rect">
            <a:avLst/>
          </a:prstGeom>
          <a:noFill/>
        </p:spPr>
        <p:txBody>
          <a:bodyPr wrap="none" rtlCol="0">
            <a:spAutoFit/>
          </a:bodyPr>
          <a:lstStyle/>
          <a:p>
            <a:r>
              <a:rPr lang="en-US" dirty="0" smtClean="0">
                <a:solidFill>
                  <a:srgbClr val="FF0000"/>
                </a:solidFill>
              </a:rPr>
              <a:t>*</a:t>
            </a:r>
            <a:r>
              <a:rPr lang="en-US" dirty="0" smtClean="0"/>
              <a:t>American Academy of Family Physicians. 2017</a:t>
            </a:r>
          </a:p>
          <a:p>
            <a:r>
              <a:rPr lang="en-US" dirty="0" smtClean="0"/>
              <a:t>https</a:t>
            </a:r>
            <a:r>
              <a:rPr lang="en-US" dirty="0"/>
              <a:t>://</a:t>
            </a:r>
            <a:r>
              <a:rPr lang="en-US" dirty="0" err="1"/>
              <a:t>www.aafp.org</a:t>
            </a:r>
            <a:r>
              <a:rPr lang="en-US" dirty="0"/>
              <a:t>/</a:t>
            </a:r>
            <a:r>
              <a:rPr lang="en-US" dirty="0" err="1"/>
              <a:t>afp</a:t>
            </a:r>
            <a:r>
              <a:rPr lang="en-US" dirty="0"/>
              <a:t>/2007/0801/p391.</a:t>
            </a:r>
            <a:r>
              <a:rPr lang="en-US" dirty="0" smtClean="0"/>
              <a:t>html</a:t>
            </a:r>
            <a:endParaRPr lang="en-US" dirty="0"/>
          </a:p>
        </p:txBody>
      </p:sp>
      <p:pic>
        <p:nvPicPr>
          <p:cNvPr id="8" name="Picture 7" descr="Protein_CYP2C19_PDB_1r9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4938" y="3000194"/>
            <a:ext cx="4485936" cy="3857806"/>
          </a:xfrm>
          <a:prstGeom prst="rect">
            <a:avLst/>
          </a:prstGeom>
        </p:spPr>
      </p:pic>
    </p:spTree>
    <p:extLst>
      <p:ext uri="{BB962C8B-B14F-4D97-AF65-F5344CB8AC3E}">
        <p14:creationId xmlns:p14="http://schemas.microsoft.com/office/powerpoint/2010/main" val="306923866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ug_interac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0"/>
            <a:ext cx="8902700" cy="2298700"/>
          </a:xfrm>
          <a:prstGeom prst="rect">
            <a:avLst/>
          </a:prstGeom>
        </p:spPr>
      </p:pic>
      <p:sp>
        <p:nvSpPr>
          <p:cNvPr id="3" name="Content Placeholder 2"/>
          <p:cNvSpPr>
            <a:spLocks noGrp="1"/>
          </p:cNvSpPr>
          <p:nvPr>
            <p:ph idx="1"/>
          </p:nvPr>
        </p:nvSpPr>
        <p:spPr>
          <a:xfrm>
            <a:off x="114300" y="2298700"/>
            <a:ext cx="8229600" cy="3465266"/>
          </a:xfrm>
        </p:spPr>
        <p:txBody>
          <a:bodyPr>
            <a:normAutofit lnSpcReduction="10000"/>
          </a:bodyPr>
          <a:lstStyle/>
          <a:p>
            <a:pPr marL="0" indent="0">
              <a:buNone/>
            </a:pPr>
            <a:r>
              <a:rPr lang="en-US" sz="2800" dirty="0" smtClean="0"/>
              <a:t>“Interactions </a:t>
            </a:r>
            <a:r>
              <a:rPr lang="en-US" sz="2800" dirty="0"/>
              <a:t>with warfarin, antidepressants, antiepileptic drugs, and statins often involve the cytochrome P450 </a:t>
            </a:r>
            <a:r>
              <a:rPr lang="en-US" sz="2800" dirty="0" smtClean="0"/>
              <a:t>enzymes”</a:t>
            </a:r>
          </a:p>
          <a:p>
            <a:r>
              <a:rPr lang="en-US" sz="2800" dirty="0"/>
              <a:t>CYPs are essential for the: </a:t>
            </a:r>
          </a:p>
          <a:p>
            <a:pPr lvl="1"/>
            <a:r>
              <a:rPr lang="en-US" sz="2400" dirty="0"/>
              <a:t>Production of cholesterol, steroids, </a:t>
            </a:r>
            <a:r>
              <a:rPr lang="en-US" sz="2400" dirty="0" smtClean="0"/>
              <a:t>                         </a:t>
            </a:r>
            <a:r>
              <a:rPr lang="en-US" sz="2400" dirty="0" err="1" smtClean="0"/>
              <a:t>prostacyclins</a:t>
            </a:r>
            <a:r>
              <a:rPr lang="en-US" sz="2400" dirty="0"/>
              <a:t>, and thromboxane A2</a:t>
            </a:r>
          </a:p>
          <a:p>
            <a:pPr lvl="1"/>
            <a:r>
              <a:rPr lang="en-US" sz="2400" dirty="0"/>
              <a:t>Detoxification of foreign chemicals</a:t>
            </a:r>
          </a:p>
          <a:p>
            <a:pPr lvl="1"/>
            <a:r>
              <a:rPr lang="en-US" sz="2400" dirty="0"/>
              <a:t>Metabolism of drugs </a:t>
            </a:r>
          </a:p>
        </p:txBody>
      </p:sp>
      <p:sp>
        <p:nvSpPr>
          <p:cNvPr id="6" name="TextBox 5"/>
          <p:cNvSpPr txBox="1"/>
          <p:nvPr/>
        </p:nvSpPr>
        <p:spPr>
          <a:xfrm>
            <a:off x="8044269" y="1086097"/>
            <a:ext cx="363501" cy="523220"/>
          </a:xfrm>
          <a:prstGeom prst="rect">
            <a:avLst/>
          </a:prstGeom>
          <a:noFill/>
        </p:spPr>
        <p:txBody>
          <a:bodyPr wrap="none" rtlCol="0">
            <a:spAutoFit/>
          </a:bodyPr>
          <a:lstStyle/>
          <a:p>
            <a:r>
              <a:rPr lang="en-US" sz="2800" dirty="0" smtClean="0">
                <a:solidFill>
                  <a:srgbClr val="FF0000"/>
                </a:solidFill>
              </a:rPr>
              <a:t>*</a:t>
            </a:r>
            <a:endParaRPr lang="en-US" sz="2800" dirty="0">
              <a:solidFill>
                <a:srgbClr val="FF0000"/>
              </a:solidFill>
            </a:endParaRPr>
          </a:p>
        </p:txBody>
      </p:sp>
      <p:sp>
        <p:nvSpPr>
          <p:cNvPr id="7" name="TextBox 6"/>
          <p:cNvSpPr txBox="1"/>
          <p:nvPr/>
        </p:nvSpPr>
        <p:spPr>
          <a:xfrm>
            <a:off x="114300" y="6467540"/>
            <a:ext cx="5737380" cy="369332"/>
          </a:xfrm>
          <a:prstGeom prst="rect">
            <a:avLst/>
          </a:prstGeom>
          <a:noFill/>
        </p:spPr>
        <p:txBody>
          <a:bodyPr wrap="none" rtlCol="0">
            <a:spAutoFit/>
          </a:bodyPr>
          <a:lstStyle/>
          <a:p>
            <a:r>
              <a:rPr lang="en-US" dirty="0">
                <a:solidFill>
                  <a:srgbClr val="FF0000"/>
                </a:solidFill>
              </a:rPr>
              <a:t>*</a:t>
            </a:r>
            <a:r>
              <a:rPr lang="en-US" dirty="0"/>
              <a:t>E </a:t>
            </a:r>
            <a:r>
              <a:rPr lang="en-US" dirty="0" err="1"/>
              <a:t>Hietanen</a:t>
            </a:r>
            <a:r>
              <a:rPr lang="en-US" dirty="0"/>
              <a:t>. </a:t>
            </a:r>
            <a:r>
              <a:rPr lang="en-US" dirty="0" err="1"/>
              <a:t>Acta</a:t>
            </a:r>
            <a:r>
              <a:rPr lang="en-US" dirty="0"/>
              <a:t> </a:t>
            </a:r>
            <a:r>
              <a:rPr lang="en-US" dirty="0" err="1"/>
              <a:t>pharmacol</a:t>
            </a:r>
            <a:r>
              <a:rPr lang="en-US" dirty="0"/>
              <a:t>. et </a:t>
            </a:r>
            <a:r>
              <a:rPr lang="en-US" dirty="0" err="1" smtClean="0"/>
              <a:t>Toxicol</a:t>
            </a:r>
            <a:r>
              <a:rPr lang="en-US" dirty="0" smtClean="0"/>
              <a:t>. 1983</a:t>
            </a:r>
            <a:r>
              <a:rPr lang="en-US" dirty="0"/>
              <a:t>; 53: 103-112.</a:t>
            </a:r>
          </a:p>
        </p:txBody>
      </p:sp>
      <p:pic>
        <p:nvPicPr>
          <p:cNvPr id="8" name="Picture 7" descr="Protein_CYP2C19_PDB_1r9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4938" y="3000194"/>
            <a:ext cx="4485936" cy="3857806"/>
          </a:xfrm>
          <a:prstGeom prst="rect">
            <a:avLst/>
          </a:prstGeom>
        </p:spPr>
      </p:pic>
      <p:sp>
        <p:nvSpPr>
          <p:cNvPr id="9" name="Title 1"/>
          <p:cNvSpPr txBox="1">
            <a:spLocks/>
          </p:cNvSpPr>
          <p:nvPr/>
        </p:nvSpPr>
        <p:spPr>
          <a:xfrm>
            <a:off x="660400" y="1713197"/>
            <a:ext cx="7264400" cy="3028135"/>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Glyphosate has been shown to severely suppress CYP enzymes in rat liver cells</a:t>
            </a:r>
            <a:r>
              <a:rPr lang="en-US" sz="3200" dirty="0" smtClean="0">
                <a:solidFill>
                  <a:srgbClr val="FF0000"/>
                </a:solidFill>
              </a:rPr>
              <a:t>*</a:t>
            </a:r>
          </a:p>
        </p:txBody>
      </p:sp>
    </p:spTree>
    <p:extLst>
      <p:ext uri="{BB962C8B-B14F-4D97-AF65-F5344CB8AC3E}">
        <p14:creationId xmlns:p14="http://schemas.microsoft.com/office/powerpoint/2010/main" val="170456615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oxi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908" y="1497544"/>
            <a:ext cx="4033760" cy="2117724"/>
          </a:xfrm>
          <a:prstGeom prst="rect">
            <a:avLst/>
          </a:prstGeom>
        </p:spPr>
      </p:pic>
      <p:sp>
        <p:nvSpPr>
          <p:cNvPr id="2" name="Title 1"/>
          <p:cNvSpPr>
            <a:spLocks noGrp="1"/>
          </p:cNvSpPr>
          <p:nvPr>
            <p:ph type="title"/>
          </p:nvPr>
        </p:nvSpPr>
        <p:spPr>
          <a:xfrm>
            <a:off x="457200" y="354543"/>
            <a:ext cx="8229600" cy="1143000"/>
          </a:xfrm>
        </p:spPr>
        <p:txBody>
          <a:bodyPr>
            <a:normAutofit fontScale="90000"/>
          </a:bodyPr>
          <a:lstStyle/>
          <a:p>
            <a:r>
              <a:rPr lang="en-US" b="1" dirty="0" err="1" smtClean="0"/>
              <a:t>Fluoroquinolone</a:t>
            </a:r>
            <a:r>
              <a:rPr lang="en-US" b="1" dirty="0" smtClean="0"/>
              <a:t> </a:t>
            </a:r>
            <a:r>
              <a:rPr lang="en-US" b="1" dirty="0"/>
              <a:t>Antibiotics and Oxalate </a:t>
            </a:r>
            <a:r>
              <a:rPr lang="en-US" b="1" dirty="0" smtClean="0"/>
              <a:t>Overload</a:t>
            </a:r>
            <a:r>
              <a:rPr lang="en-US" b="1" dirty="0" smtClean="0">
                <a:solidFill>
                  <a:srgbClr val="FF0000"/>
                </a:solidFill>
              </a:rPr>
              <a:t>*</a:t>
            </a:r>
            <a:r>
              <a:rPr lang="en-US" b="1" dirty="0">
                <a:solidFill>
                  <a:srgbClr val="FF0000"/>
                </a:solidFill>
              </a:rPr>
              <a:t/>
            </a:r>
            <a:br>
              <a:rPr lang="en-US" b="1" dirty="0">
                <a:solidFill>
                  <a:srgbClr val="FF0000"/>
                </a:solidFill>
              </a:rPr>
            </a:br>
            <a:endParaRPr lang="en-US" dirty="0">
              <a:solidFill>
                <a:srgbClr val="FF0000"/>
              </a:solidFill>
            </a:endParaRPr>
          </a:p>
        </p:txBody>
      </p:sp>
      <p:sp>
        <p:nvSpPr>
          <p:cNvPr id="3" name="Content Placeholder 2"/>
          <p:cNvSpPr>
            <a:spLocks noGrp="1"/>
          </p:cNvSpPr>
          <p:nvPr>
            <p:ph idx="1"/>
          </p:nvPr>
        </p:nvSpPr>
        <p:spPr>
          <a:xfrm>
            <a:off x="220134" y="1600200"/>
            <a:ext cx="8229600" cy="4525963"/>
          </a:xfrm>
        </p:spPr>
        <p:txBody>
          <a:bodyPr>
            <a:normAutofit fontScale="92500" lnSpcReduction="20000"/>
          </a:bodyPr>
          <a:lstStyle/>
          <a:p>
            <a:r>
              <a:rPr lang="en-US" dirty="0" err="1"/>
              <a:t>Fluoroquinolones</a:t>
            </a:r>
            <a:r>
              <a:rPr lang="en-US" dirty="0"/>
              <a:t> kill </a:t>
            </a:r>
            <a:r>
              <a:rPr lang="en-US" dirty="0" smtClean="0"/>
              <a:t>                                      </a:t>
            </a:r>
            <a:r>
              <a:rPr lang="en-US" dirty="0" err="1" smtClean="0"/>
              <a:t>Oxalobacter</a:t>
            </a:r>
            <a:r>
              <a:rPr lang="en-US" dirty="0" smtClean="0"/>
              <a:t> </a:t>
            </a:r>
            <a:r>
              <a:rPr lang="en-US" dirty="0" err="1"/>
              <a:t>formigenes</a:t>
            </a:r>
            <a:endParaRPr lang="en-US" dirty="0"/>
          </a:p>
          <a:p>
            <a:r>
              <a:rPr lang="en-US" dirty="0" err="1"/>
              <a:t>Oxalobacter</a:t>
            </a:r>
            <a:r>
              <a:rPr lang="en-US" dirty="0"/>
              <a:t> metabolizes oxalates</a:t>
            </a:r>
          </a:p>
          <a:p>
            <a:r>
              <a:rPr lang="en-US" dirty="0"/>
              <a:t>High oxalates lead to low sulfate </a:t>
            </a:r>
            <a:r>
              <a:rPr lang="en-US" dirty="0" smtClean="0"/>
              <a:t>                                         through </a:t>
            </a:r>
            <a:r>
              <a:rPr lang="en-US" dirty="0"/>
              <a:t>flushing out at the kidneys</a:t>
            </a:r>
          </a:p>
          <a:p>
            <a:r>
              <a:rPr lang="en-US" dirty="0"/>
              <a:t>Low sulfate causes many problems: </a:t>
            </a:r>
            <a:r>
              <a:rPr lang="en-US" dirty="0" smtClean="0"/>
              <a:t>          Circulation</a:t>
            </a:r>
            <a:r>
              <a:rPr lang="en-US" dirty="0"/>
              <a:t>, immune function, detox</a:t>
            </a:r>
          </a:p>
          <a:p>
            <a:r>
              <a:rPr lang="en-US" dirty="0"/>
              <a:t>High oxalates </a:t>
            </a:r>
            <a:r>
              <a:rPr lang="en-US" dirty="0" smtClean="0"/>
              <a:t>cause </a:t>
            </a:r>
            <a:r>
              <a:rPr lang="en-US" dirty="0"/>
              <a:t>kidney stones and can crystallize in the muscles and brain, causing pain, muscle weakness, and brain fog</a:t>
            </a:r>
          </a:p>
          <a:p>
            <a:endParaRPr lang="en-US" dirty="0"/>
          </a:p>
        </p:txBody>
      </p:sp>
      <p:sp>
        <p:nvSpPr>
          <p:cNvPr id="4" name="TextBox 3"/>
          <p:cNvSpPr txBox="1"/>
          <p:nvPr/>
        </p:nvSpPr>
        <p:spPr>
          <a:xfrm>
            <a:off x="457200" y="6017735"/>
            <a:ext cx="8494858" cy="369332"/>
          </a:xfrm>
          <a:prstGeom prst="rect">
            <a:avLst/>
          </a:prstGeom>
          <a:noFill/>
        </p:spPr>
        <p:txBody>
          <a:bodyPr wrap="none" rtlCol="0">
            <a:spAutoFit/>
          </a:bodyPr>
          <a:lstStyle/>
          <a:p>
            <a:r>
              <a:rPr lang="en-US" dirty="0" smtClean="0">
                <a:solidFill>
                  <a:srgbClr val="FF0000"/>
                </a:solidFill>
              </a:rPr>
              <a:t>*</a:t>
            </a:r>
            <a:r>
              <a:rPr lang="en-US" dirty="0" smtClean="0"/>
              <a:t>https</a:t>
            </a:r>
            <a:r>
              <a:rPr lang="en-US" dirty="0"/>
              <a:t>://</a:t>
            </a:r>
            <a:r>
              <a:rPr lang="en-US" dirty="0" err="1"/>
              <a:t>floxiehope.com</a:t>
            </a:r>
            <a:r>
              <a:rPr lang="en-US" dirty="0"/>
              <a:t>/2016/03/23/</a:t>
            </a:r>
            <a:r>
              <a:rPr lang="en-US" dirty="0" err="1"/>
              <a:t>fluoroquinolone</a:t>
            </a:r>
            <a:r>
              <a:rPr lang="en-US" dirty="0"/>
              <a:t>-antibiotics-and-oxalate-overload/</a:t>
            </a:r>
          </a:p>
        </p:txBody>
      </p:sp>
    </p:spTree>
    <p:extLst>
      <p:ext uri="{BB962C8B-B14F-4D97-AF65-F5344CB8AC3E}">
        <p14:creationId xmlns:p14="http://schemas.microsoft.com/office/powerpoint/2010/main" val="270999916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oxi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908" y="1497544"/>
            <a:ext cx="4033760" cy="2117724"/>
          </a:xfrm>
          <a:prstGeom prst="rect">
            <a:avLst/>
          </a:prstGeom>
        </p:spPr>
      </p:pic>
      <p:sp>
        <p:nvSpPr>
          <p:cNvPr id="2" name="Title 1"/>
          <p:cNvSpPr>
            <a:spLocks noGrp="1"/>
          </p:cNvSpPr>
          <p:nvPr>
            <p:ph type="title"/>
          </p:nvPr>
        </p:nvSpPr>
        <p:spPr>
          <a:xfrm>
            <a:off x="457200" y="354543"/>
            <a:ext cx="8229600" cy="1143000"/>
          </a:xfrm>
        </p:spPr>
        <p:txBody>
          <a:bodyPr>
            <a:normAutofit fontScale="90000"/>
          </a:bodyPr>
          <a:lstStyle/>
          <a:p>
            <a:r>
              <a:rPr lang="en-US" b="1" dirty="0" err="1" smtClean="0"/>
              <a:t>Fluoroquinolone</a:t>
            </a:r>
            <a:r>
              <a:rPr lang="en-US" b="1" dirty="0" smtClean="0"/>
              <a:t> </a:t>
            </a:r>
            <a:r>
              <a:rPr lang="en-US" b="1" dirty="0"/>
              <a:t>Antibiotics and Oxalate </a:t>
            </a:r>
            <a:r>
              <a:rPr lang="en-US" b="1" dirty="0" smtClean="0"/>
              <a:t>Overload</a:t>
            </a:r>
            <a:r>
              <a:rPr lang="en-US" b="1" dirty="0" smtClean="0">
                <a:solidFill>
                  <a:srgbClr val="FF0000"/>
                </a:solidFill>
              </a:rPr>
              <a:t>*</a:t>
            </a:r>
            <a:r>
              <a:rPr lang="en-US" b="1" dirty="0">
                <a:solidFill>
                  <a:srgbClr val="FF0000"/>
                </a:solidFill>
              </a:rPr>
              <a:t/>
            </a:r>
            <a:br>
              <a:rPr lang="en-US" b="1" dirty="0">
                <a:solidFill>
                  <a:srgbClr val="FF0000"/>
                </a:solidFill>
              </a:rPr>
            </a:br>
            <a:endParaRPr lang="en-US" dirty="0">
              <a:solidFill>
                <a:srgbClr val="FF0000"/>
              </a:solidFill>
            </a:endParaRPr>
          </a:p>
        </p:txBody>
      </p:sp>
      <p:sp>
        <p:nvSpPr>
          <p:cNvPr id="3" name="Content Placeholder 2"/>
          <p:cNvSpPr>
            <a:spLocks noGrp="1"/>
          </p:cNvSpPr>
          <p:nvPr>
            <p:ph idx="1"/>
          </p:nvPr>
        </p:nvSpPr>
        <p:spPr>
          <a:xfrm>
            <a:off x="220134" y="1600200"/>
            <a:ext cx="8229600" cy="4525963"/>
          </a:xfrm>
        </p:spPr>
        <p:txBody>
          <a:bodyPr>
            <a:normAutofit fontScale="92500" lnSpcReduction="20000"/>
          </a:bodyPr>
          <a:lstStyle/>
          <a:p>
            <a:r>
              <a:rPr lang="en-US" dirty="0" err="1"/>
              <a:t>Fluoroquinolones</a:t>
            </a:r>
            <a:r>
              <a:rPr lang="en-US" dirty="0"/>
              <a:t> kill </a:t>
            </a:r>
            <a:r>
              <a:rPr lang="en-US" dirty="0" smtClean="0"/>
              <a:t>                                      </a:t>
            </a:r>
            <a:r>
              <a:rPr lang="en-US" dirty="0" err="1" smtClean="0"/>
              <a:t>Oxalobacter</a:t>
            </a:r>
            <a:r>
              <a:rPr lang="en-US" dirty="0" smtClean="0"/>
              <a:t> </a:t>
            </a:r>
            <a:r>
              <a:rPr lang="en-US" dirty="0" err="1"/>
              <a:t>formigenes</a:t>
            </a:r>
            <a:endParaRPr lang="en-US" dirty="0"/>
          </a:p>
          <a:p>
            <a:r>
              <a:rPr lang="en-US" dirty="0" err="1"/>
              <a:t>Oxalobacter</a:t>
            </a:r>
            <a:r>
              <a:rPr lang="en-US" dirty="0"/>
              <a:t> metabolizes oxalates</a:t>
            </a:r>
          </a:p>
          <a:p>
            <a:r>
              <a:rPr lang="en-US" dirty="0"/>
              <a:t>High oxalates lead to low sulfate </a:t>
            </a:r>
            <a:r>
              <a:rPr lang="en-US" dirty="0" smtClean="0"/>
              <a:t>                                         through </a:t>
            </a:r>
            <a:r>
              <a:rPr lang="en-US" dirty="0"/>
              <a:t>flushing out at the kidneys</a:t>
            </a:r>
          </a:p>
          <a:p>
            <a:r>
              <a:rPr lang="en-US" dirty="0"/>
              <a:t>Low sulfate causes many problems: </a:t>
            </a:r>
            <a:r>
              <a:rPr lang="en-US" dirty="0" smtClean="0"/>
              <a:t>          Circulation</a:t>
            </a:r>
            <a:r>
              <a:rPr lang="en-US" dirty="0"/>
              <a:t>, immune function, detox</a:t>
            </a:r>
          </a:p>
          <a:p>
            <a:r>
              <a:rPr lang="en-US" dirty="0"/>
              <a:t>High oxalates </a:t>
            </a:r>
            <a:r>
              <a:rPr lang="en-US" dirty="0" smtClean="0"/>
              <a:t>cause </a:t>
            </a:r>
            <a:r>
              <a:rPr lang="en-US" dirty="0"/>
              <a:t>kidney stones and can crystallize in the muscles and brain, causing pain, muscle weakness, and brain fog</a:t>
            </a:r>
          </a:p>
          <a:p>
            <a:endParaRPr lang="en-US" dirty="0"/>
          </a:p>
        </p:txBody>
      </p:sp>
      <p:sp>
        <p:nvSpPr>
          <p:cNvPr id="4" name="TextBox 3"/>
          <p:cNvSpPr txBox="1"/>
          <p:nvPr/>
        </p:nvSpPr>
        <p:spPr>
          <a:xfrm>
            <a:off x="457200" y="6017735"/>
            <a:ext cx="8494858" cy="369332"/>
          </a:xfrm>
          <a:prstGeom prst="rect">
            <a:avLst/>
          </a:prstGeom>
          <a:noFill/>
        </p:spPr>
        <p:txBody>
          <a:bodyPr wrap="none" rtlCol="0">
            <a:spAutoFit/>
          </a:bodyPr>
          <a:lstStyle/>
          <a:p>
            <a:r>
              <a:rPr lang="en-US" dirty="0" smtClean="0">
                <a:solidFill>
                  <a:srgbClr val="FF0000"/>
                </a:solidFill>
              </a:rPr>
              <a:t>*</a:t>
            </a:r>
            <a:r>
              <a:rPr lang="en-US" dirty="0" smtClean="0"/>
              <a:t>https</a:t>
            </a:r>
            <a:r>
              <a:rPr lang="en-US" dirty="0"/>
              <a:t>://</a:t>
            </a:r>
            <a:r>
              <a:rPr lang="en-US" dirty="0" err="1"/>
              <a:t>floxiehope.com</a:t>
            </a:r>
            <a:r>
              <a:rPr lang="en-US" dirty="0"/>
              <a:t>/2016/03/23/</a:t>
            </a:r>
            <a:r>
              <a:rPr lang="en-US" dirty="0" err="1"/>
              <a:t>fluoroquinolone</a:t>
            </a:r>
            <a:r>
              <a:rPr lang="en-US" dirty="0"/>
              <a:t>-antibiotics-and-oxalate-overload/</a:t>
            </a:r>
          </a:p>
        </p:txBody>
      </p:sp>
      <p:sp>
        <p:nvSpPr>
          <p:cNvPr id="6" name="Title 1"/>
          <p:cNvSpPr txBox="1">
            <a:spLocks/>
          </p:cNvSpPr>
          <p:nvPr/>
        </p:nvSpPr>
        <p:spPr>
          <a:xfrm>
            <a:off x="660400" y="1713197"/>
            <a:ext cx="7264400" cy="3028135"/>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Glyphosate breaks down to oxalate and inhibits oxalate metabolism through chelation of manganese and magnesium and disruption of gut microbes</a:t>
            </a:r>
            <a:r>
              <a:rPr lang="en-US" sz="3200" dirty="0" smtClean="0">
                <a:solidFill>
                  <a:srgbClr val="FF0000"/>
                </a:solidFill>
              </a:rPr>
              <a:t>**</a:t>
            </a:r>
          </a:p>
        </p:txBody>
      </p:sp>
      <p:sp>
        <p:nvSpPr>
          <p:cNvPr id="7" name="TextBox 6"/>
          <p:cNvSpPr txBox="1"/>
          <p:nvPr/>
        </p:nvSpPr>
        <p:spPr>
          <a:xfrm>
            <a:off x="1975032" y="6488668"/>
            <a:ext cx="6711768" cy="369332"/>
          </a:xfrm>
          <a:prstGeom prst="rect">
            <a:avLst/>
          </a:prstGeom>
          <a:noFill/>
        </p:spPr>
        <p:txBody>
          <a:bodyPr wrap="none" rtlCol="0">
            <a:spAutoFit/>
          </a:bodyPr>
          <a:lstStyle/>
          <a:p>
            <a:r>
              <a:rPr lang="en-US" dirty="0" smtClean="0">
                <a:solidFill>
                  <a:srgbClr val="FF0000"/>
                </a:solidFill>
              </a:rPr>
              <a:t>**</a:t>
            </a:r>
            <a:r>
              <a:rPr lang="en-US" dirty="0" smtClean="0"/>
              <a:t>A </a:t>
            </a:r>
            <a:r>
              <a:rPr lang="en-US" dirty="0" err="1"/>
              <a:t>Samsel</a:t>
            </a:r>
            <a:r>
              <a:rPr lang="en-US" dirty="0"/>
              <a:t> and S Seneff. Surgical Neurology International 2015; 6:45.</a:t>
            </a:r>
          </a:p>
        </p:txBody>
      </p:sp>
    </p:spTree>
    <p:extLst>
      <p:ext uri="{BB962C8B-B14F-4D97-AF65-F5344CB8AC3E}">
        <p14:creationId xmlns:p14="http://schemas.microsoft.com/office/powerpoint/2010/main" val="108052612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Ciprofloxacin has dramatic effects on the mitochondrial </a:t>
            </a:r>
            <a:r>
              <a:rPr lang="en-US" b="1" dirty="0" smtClean="0"/>
              <a:t>genome</a:t>
            </a:r>
            <a:r>
              <a:rPr lang="en-US" b="1" dirty="0" smtClean="0">
                <a:solidFill>
                  <a:srgbClr val="FF0000"/>
                </a:solidFill>
              </a:rPr>
              <a:t>*</a:t>
            </a:r>
            <a:r>
              <a:rPr lang="en-US" b="1" dirty="0"/>
              <a:t/>
            </a:r>
            <a:br>
              <a:rPr lang="en-US" b="1" dirty="0"/>
            </a:br>
            <a:endParaRPr lang="en-US" dirty="0"/>
          </a:p>
        </p:txBody>
      </p:sp>
      <p:sp>
        <p:nvSpPr>
          <p:cNvPr id="3" name="Content Placeholder 2"/>
          <p:cNvSpPr>
            <a:spLocks noGrp="1"/>
          </p:cNvSpPr>
          <p:nvPr>
            <p:ph idx="1"/>
          </p:nvPr>
        </p:nvSpPr>
        <p:spPr/>
        <p:txBody>
          <a:bodyPr>
            <a:normAutofit fontScale="92500" lnSpcReduction="10000"/>
          </a:bodyPr>
          <a:lstStyle/>
          <a:p>
            <a:r>
              <a:rPr lang="en-US" dirty="0"/>
              <a:t>Mitochondrial DNA depends on topoisomerases to regulate </a:t>
            </a:r>
            <a:r>
              <a:rPr lang="en-US" dirty="0" smtClean="0"/>
              <a:t>supercoiling state</a:t>
            </a:r>
            <a:endParaRPr lang="en-US" dirty="0"/>
          </a:p>
          <a:p>
            <a:r>
              <a:rPr lang="en-US" dirty="0"/>
              <a:t>Loss of topoisomerases due to inhibition by </a:t>
            </a:r>
            <a:r>
              <a:rPr lang="en-US" dirty="0" err="1" smtClean="0"/>
              <a:t>Cipro</a:t>
            </a:r>
            <a:r>
              <a:rPr lang="en-US" dirty="0" smtClean="0"/>
              <a:t> </a:t>
            </a:r>
            <a:r>
              <a:rPr lang="en-US" dirty="0"/>
              <a:t>causes </a:t>
            </a:r>
            <a:r>
              <a:rPr lang="en-US" dirty="0" smtClean="0"/>
              <a:t>accumulation of </a:t>
            </a:r>
            <a:r>
              <a:rPr lang="en-US" dirty="0"/>
              <a:t>positively supercoiled mitochondrial DNA</a:t>
            </a:r>
          </a:p>
          <a:p>
            <a:pPr lvl="1"/>
            <a:r>
              <a:rPr lang="en-US" dirty="0"/>
              <a:t>This disrupts DNA transcription and replication, thus </a:t>
            </a:r>
            <a:r>
              <a:rPr lang="en-US" dirty="0" smtClean="0"/>
              <a:t>depleting mitochondrial </a:t>
            </a:r>
            <a:r>
              <a:rPr lang="en-US" dirty="0"/>
              <a:t>DNA</a:t>
            </a:r>
          </a:p>
          <a:p>
            <a:r>
              <a:rPr lang="en-US" dirty="0"/>
              <a:t>This may account for many of the side effects of </a:t>
            </a:r>
            <a:r>
              <a:rPr lang="en-US" dirty="0" err="1"/>
              <a:t>Cipro</a:t>
            </a:r>
            <a:r>
              <a:rPr lang="en-US" dirty="0"/>
              <a:t>, including </a:t>
            </a:r>
            <a:r>
              <a:rPr lang="en-US" dirty="0" smtClean="0"/>
              <a:t>tendon rupture</a:t>
            </a:r>
            <a:r>
              <a:rPr lang="en-US" dirty="0"/>
              <a:t>, permanent nerve damage and depression</a:t>
            </a:r>
          </a:p>
        </p:txBody>
      </p:sp>
      <p:sp>
        <p:nvSpPr>
          <p:cNvPr id="4" name="TextBox 3"/>
          <p:cNvSpPr txBox="1"/>
          <p:nvPr/>
        </p:nvSpPr>
        <p:spPr>
          <a:xfrm>
            <a:off x="101598" y="6133069"/>
            <a:ext cx="9302660" cy="369332"/>
          </a:xfrm>
          <a:prstGeom prst="rect">
            <a:avLst/>
          </a:prstGeom>
          <a:noFill/>
        </p:spPr>
        <p:txBody>
          <a:bodyPr wrap="none" rtlCol="0">
            <a:spAutoFit/>
          </a:bodyPr>
          <a:lstStyle/>
          <a:p>
            <a:r>
              <a:rPr lang="en-US" dirty="0" smtClean="0">
                <a:solidFill>
                  <a:srgbClr val="FF0000"/>
                </a:solidFill>
              </a:rPr>
              <a:t>*</a:t>
            </a:r>
            <a:r>
              <a:rPr lang="en-US" dirty="0" smtClean="0"/>
              <a:t>A </a:t>
            </a:r>
            <a:r>
              <a:rPr lang="en-US" dirty="0" err="1"/>
              <a:t>Hangas</a:t>
            </a:r>
            <a:r>
              <a:rPr lang="en-US" dirty="0"/>
              <a:t> et al. Nucleic Acids Res. 2018 Aug 31. </a:t>
            </a:r>
            <a:r>
              <a:rPr lang="en-US" dirty="0" err="1"/>
              <a:t>doi</a:t>
            </a:r>
            <a:r>
              <a:rPr lang="en-US" dirty="0"/>
              <a:t>: 10.1093/</a:t>
            </a:r>
            <a:r>
              <a:rPr lang="en-US" dirty="0" err="1"/>
              <a:t>nar</a:t>
            </a:r>
            <a:r>
              <a:rPr lang="en-US" dirty="0"/>
              <a:t>/gky793. [</a:t>
            </a:r>
            <a:r>
              <a:rPr lang="en-US" dirty="0" err="1"/>
              <a:t>Epub</a:t>
            </a:r>
            <a:r>
              <a:rPr lang="en-US" dirty="0"/>
              <a:t> ahead of print]</a:t>
            </a:r>
          </a:p>
        </p:txBody>
      </p:sp>
    </p:spTree>
    <p:extLst>
      <p:ext uri="{BB962C8B-B14F-4D97-AF65-F5344CB8AC3E}">
        <p14:creationId xmlns:p14="http://schemas.microsoft.com/office/powerpoint/2010/main" val="94598856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Ciprofloxacin has dramatic effects on the mitochondrial </a:t>
            </a:r>
            <a:r>
              <a:rPr lang="en-US" b="1" dirty="0" smtClean="0"/>
              <a:t>genome</a:t>
            </a:r>
            <a:r>
              <a:rPr lang="en-US" b="1" dirty="0" smtClean="0">
                <a:solidFill>
                  <a:srgbClr val="FF0000"/>
                </a:solidFill>
              </a:rPr>
              <a:t>*</a:t>
            </a:r>
            <a:r>
              <a:rPr lang="en-US" b="1" dirty="0"/>
              <a:t/>
            </a:r>
            <a:br>
              <a:rPr lang="en-US" b="1" dirty="0"/>
            </a:br>
            <a:endParaRPr lang="en-US" dirty="0"/>
          </a:p>
        </p:txBody>
      </p:sp>
      <p:sp>
        <p:nvSpPr>
          <p:cNvPr id="3" name="Content Placeholder 2"/>
          <p:cNvSpPr>
            <a:spLocks noGrp="1"/>
          </p:cNvSpPr>
          <p:nvPr>
            <p:ph idx="1"/>
          </p:nvPr>
        </p:nvSpPr>
        <p:spPr/>
        <p:txBody>
          <a:bodyPr>
            <a:normAutofit fontScale="92500" lnSpcReduction="10000"/>
          </a:bodyPr>
          <a:lstStyle/>
          <a:p>
            <a:r>
              <a:rPr lang="en-US" dirty="0"/>
              <a:t>Mitochondrial DNA depends on topoisomerases to regulate </a:t>
            </a:r>
            <a:r>
              <a:rPr lang="en-US" dirty="0" smtClean="0"/>
              <a:t>supercoiling state</a:t>
            </a:r>
            <a:endParaRPr lang="en-US" dirty="0"/>
          </a:p>
          <a:p>
            <a:r>
              <a:rPr lang="en-US" dirty="0"/>
              <a:t>Loss of topoisomerases due to inhibition by </a:t>
            </a:r>
            <a:r>
              <a:rPr lang="en-US" dirty="0" err="1" smtClean="0"/>
              <a:t>Cipro</a:t>
            </a:r>
            <a:r>
              <a:rPr lang="en-US" dirty="0" smtClean="0"/>
              <a:t> </a:t>
            </a:r>
            <a:r>
              <a:rPr lang="en-US" dirty="0"/>
              <a:t>causes </a:t>
            </a:r>
            <a:r>
              <a:rPr lang="en-US" dirty="0" smtClean="0"/>
              <a:t>accumulation of </a:t>
            </a:r>
            <a:r>
              <a:rPr lang="en-US" dirty="0"/>
              <a:t>positively supercoiled mitochondrial DNA</a:t>
            </a:r>
          </a:p>
          <a:p>
            <a:pPr lvl="1"/>
            <a:r>
              <a:rPr lang="en-US" dirty="0"/>
              <a:t>This disrupts DNA transcription and replication, thus </a:t>
            </a:r>
            <a:r>
              <a:rPr lang="en-US" dirty="0" smtClean="0"/>
              <a:t>depleting mitochondrial </a:t>
            </a:r>
            <a:r>
              <a:rPr lang="en-US" dirty="0"/>
              <a:t>DNA</a:t>
            </a:r>
          </a:p>
          <a:p>
            <a:r>
              <a:rPr lang="en-US" dirty="0"/>
              <a:t>This may account for many of the side effects of </a:t>
            </a:r>
            <a:r>
              <a:rPr lang="en-US" dirty="0" err="1"/>
              <a:t>Cipro</a:t>
            </a:r>
            <a:r>
              <a:rPr lang="en-US" dirty="0"/>
              <a:t>, including </a:t>
            </a:r>
            <a:r>
              <a:rPr lang="en-US" dirty="0" smtClean="0"/>
              <a:t>tendon rupture</a:t>
            </a:r>
            <a:r>
              <a:rPr lang="en-US" dirty="0"/>
              <a:t>, permanent nerve damage and depression</a:t>
            </a:r>
          </a:p>
        </p:txBody>
      </p:sp>
      <p:sp>
        <p:nvSpPr>
          <p:cNvPr id="4" name="TextBox 3"/>
          <p:cNvSpPr txBox="1"/>
          <p:nvPr/>
        </p:nvSpPr>
        <p:spPr>
          <a:xfrm>
            <a:off x="0" y="6133069"/>
            <a:ext cx="9187694" cy="677108"/>
          </a:xfrm>
          <a:prstGeom prst="rect">
            <a:avLst/>
          </a:prstGeom>
          <a:noFill/>
        </p:spPr>
        <p:txBody>
          <a:bodyPr wrap="none" rtlCol="0">
            <a:spAutoFit/>
          </a:bodyPr>
          <a:lstStyle/>
          <a:p>
            <a:pPr algn="r"/>
            <a:r>
              <a:rPr lang="en-US" dirty="0" smtClean="0">
                <a:solidFill>
                  <a:srgbClr val="FF0000"/>
                </a:solidFill>
              </a:rPr>
              <a:t>*</a:t>
            </a:r>
            <a:r>
              <a:rPr lang="en-US" dirty="0" smtClean="0"/>
              <a:t>A </a:t>
            </a:r>
            <a:r>
              <a:rPr lang="en-US" dirty="0" err="1"/>
              <a:t>Hangas</a:t>
            </a:r>
            <a:r>
              <a:rPr lang="en-US" dirty="0"/>
              <a:t> et al. Nucleic Acids Res. 2018 Aug 31. </a:t>
            </a:r>
            <a:r>
              <a:rPr lang="en-US" dirty="0" err="1"/>
              <a:t>doi</a:t>
            </a:r>
            <a:r>
              <a:rPr lang="en-US" dirty="0"/>
              <a:t>: 10.1093/</a:t>
            </a:r>
            <a:r>
              <a:rPr lang="en-US" dirty="0" err="1"/>
              <a:t>nar</a:t>
            </a:r>
            <a:r>
              <a:rPr lang="en-US" dirty="0"/>
              <a:t>/gky793. [</a:t>
            </a:r>
            <a:r>
              <a:rPr lang="en-US" dirty="0" err="1"/>
              <a:t>Epub</a:t>
            </a:r>
            <a:r>
              <a:rPr lang="en-US" dirty="0"/>
              <a:t> ahead of print</a:t>
            </a:r>
            <a:r>
              <a:rPr lang="en-US" dirty="0" smtClean="0"/>
              <a:t>]</a:t>
            </a:r>
          </a:p>
          <a:p>
            <a:pPr algn="r"/>
            <a:r>
              <a:rPr lang="pt-BR" sz="2000" dirty="0" smtClean="0">
                <a:solidFill>
                  <a:srgbClr val="FF0000"/>
                </a:solidFill>
              </a:rPr>
              <a:t>**</a:t>
            </a:r>
            <a:r>
              <a:rPr lang="pt-BR" sz="2000" dirty="0" smtClean="0"/>
              <a:t>AG </a:t>
            </a:r>
            <a:r>
              <a:rPr lang="pt-BR" sz="2000" dirty="0"/>
              <a:t>Pereira et al. </a:t>
            </a:r>
            <a:r>
              <a:rPr lang="pt-BR" sz="2000" dirty="0" err="1"/>
              <a:t>Chemosphere</a:t>
            </a:r>
            <a:r>
              <a:rPr lang="pt-BR" sz="2000" dirty="0"/>
              <a:t> 2018;209:353-</a:t>
            </a:r>
            <a:r>
              <a:rPr lang="pt-BR" sz="2000" dirty="0" smtClean="0"/>
              <a:t>362.</a:t>
            </a:r>
            <a:endParaRPr lang="en-US" sz="2000" dirty="0"/>
          </a:p>
        </p:txBody>
      </p:sp>
      <p:sp>
        <p:nvSpPr>
          <p:cNvPr id="5" name="Title 1"/>
          <p:cNvSpPr txBox="1">
            <a:spLocks/>
          </p:cNvSpPr>
          <p:nvPr/>
        </p:nvSpPr>
        <p:spPr>
          <a:xfrm>
            <a:off x="660400" y="1981200"/>
            <a:ext cx="7264400" cy="2336800"/>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Glyphosate works synergistically with </a:t>
            </a:r>
            <a:r>
              <a:rPr lang="en-US" sz="3200" dirty="0" err="1" smtClean="0"/>
              <a:t>Cipro</a:t>
            </a:r>
            <a:r>
              <a:rPr lang="en-US" sz="3200" dirty="0" smtClean="0"/>
              <a:t> to cause mitochondrial damage</a:t>
            </a:r>
            <a:r>
              <a:rPr lang="en-US" sz="3200" dirty="0" smtClean="0">
                <a:solidFill>
                  <a:srgbClr val="FF0000"/>
                </a:solidFill>
              </a:rPr>
              <a:t>**</a:t>
            </a:r>
            <a:r>
              <a:rPr lang="en-US" sz="3200" dirty="0" smtClean="0"/>
              <a:t> </a:t>
            </a:r>
            <a:endParaRPr lang="en-US" sz="3200" dirty="0" smtClean="0">
              <a:solidFill>
                <a:srgbClr val="FF0000"/>
              </a:solidFill>
            </a:endParaRPr>
          </a:p>
        </p:txBody>
      </p:sp>
    </p:spTree>
    <p:extLst>
      <p:ext uri="{BB962C8B-B14F-4D97-AF65-F5344CB8AC3E}">
        <p14:creationId xmlns:p14="http://schemas.microsoft.com/office/powerpoint/2010/main" val="14138246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23"/>
            <a:ext cx="8470698" cy="1143000"/>
          </a:xfrm>
        </p:spPr>
        <p:txBody>
          <a:bodyPr>
            <a:normAutofit fontScale="90000"/>
          </a:bodyPr>
          <a:lstStyle/>
          <a:p>
            <a:r>
              <a:rPr lang="en-US" b="1" dirty="0" smtClean="0"/>
              <a:t>Statins stimulate </a:t>
            </a:r>
            <a:br>
              <a:rPr lang="en-US" b="1" dirty="0" smtClean="0"/>
            </a:br>
            <a:r>
              <a:rPr lang="en-US" b="1" dirty="0" smtClean="0"/>
              <a:t>atherosclerosis and heart failure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19964" y="1307512"/>
            <a:ext cx="8924036" cy="4866604"/>
          </a:xfrm>
        </p:spPr>
        <p:txBody>
          <a:bodyPr>
            <a:noAutofit/>
          </a:bodyPr>
          <a:lstStyle/>
          <a:p>
            <a:r>
              <a:rPr lang="en-US" sz="2800" dirty="0"/>
              <a:t>Epidemic in heart failure and </a:t>
            </a:r>
            <a:r>
              <a:rPr lang="en-US" sz="2800" dirty="0" smtClean="0"/>
              <a:t>atherosclerosis that </a:t>
            </a:r>
            <a:r>
              <a:rPr lang="en-US" sz="2800" dirty="0"/>
              <a:t>plagues modern world may </a:t>
            </a:r>
            <a:r>
              <a:rPr lang="en-US" sz="2800" dirty="0" smtClean="0"/>
              <a:t>paradoxically be </a:t>
            </a:r>
            <a:r>
              <a:rPr lang="en-US" sz="2800" dirty="0"/>
              <a:t>aggravated by pervasive use of statin drugs</a:t>
            </a:r>
          </a:p>
          <a:p>
            <a:pPr lvl="1"/>
            <a:r>
              <a:rPr lang="en-US" sz="2400" dirty="0"/>
              <a:t>Statins increase coronary artery calcification</a:t>
            </a:r>
          </a:p>
          <a:p>
            <a:pPr lvl="1"/>
            <a:r>
              <a:rPr lang="en-US" sz="2400" dirty="0"/>
              <a:t>Statins </a:t>
            </a:r>
            <a:r>
              <a:rPr lang="en-US" sz="2400" dirty="0" smtClean="0"/>
              <a:t>are mitochondrial toxins: deplete </a:t>
            </a:r>
            <a:r>
              <a:rPr lang="en-US" sz="2400" dirty="0"/>
              <a:t>coenzyme Q10 </a:t>
            </a:r>
            <a:r>
              <a:rPr lang="en-US" sz="2400" dirty="0" smtClean="0"/>
              <a:t> </a:t>
            </a:r>
            <a:endParaRPr lang="en-US" sz="2400" dirty="0"/>
          </a:p>
          <a:p>
            <a:pPr lvl="1"/>
            <a:r>
              <a:rPr lang="en-US" sz="2400" dirty="0"/>
              <a:t>Statins inhibit synthesis of vitamin K2, cofactor for matrix </a:t>
            </a:r>
            <a:r>
              <a:rPr lang="en-US" sz="2400" dirty="0" err="1"/>
              <a:t>Gla</a:t>
            </a:r>
            <a:r>
              <a:rPr lang="en-US" sz="2400" dirty="0"/>
              <a:t>-protein activation (protects from calcification)</a:t>
            </a:r>
          </a:p>
          <a:p>
            <a:r>
              <a:rPr lang="en-US" sz="2800" dirty="0"/>
              <a:t>Statins inhibit </a:t>
            </a:r>
            <a:r>
              <a:rPr lang="en-US" sz="2800" dirty="0" smtClean="0"/>
              <a:t>synthesis </a:t>
            </a:r>
            <a:r>
              <a:rPr lang="en-US" sz="2800" dirty="0"/>
              <a:t>of </a:t>
            </a:r>
            <a:r>
              <a:rPr lang="en-US" sz="2800" dirty="0" smtClean="0"/>
              <a:t>selenium-containing </a:t>
            </a:r>
            <a:r>
              <a:rPr lang="en-US" sz="2800" dirty="0"/>
              <a:t>proteins </a:t>
            </a:r>
          </a:p>
          <a:p>
            <a:pPr lvl="1"/>
            <a:r>
              <a:rPr lang="en-US" sz="2400" dirty="0" smtClean="0"/>
              <a:t>Includes </a:t>
            </a:r>
            <a:r>
              <a:rPr lang="en-US" sz="2400" dirty="0"/>
              <a:t>glutathione peroxidase which suppresses oxidative </a:t>
            </a:r>
            <a:r>
              <a:rPr lang="en-US" sz="2400" dirty="0" smtClean="0"/>
              <a:t>stress</a:t>
            </a:r>
          </a:p>
          <a:p>
            <a:pPr lvl="1"/>
            <a:r>
              <a:rPr lang="en-US" sz="2400" dirty="0" smtClean="0"/>
              <a:t>Reminiscent </a:t>
            </a:r>
            <a:r>
              <a:rPr lang="en-US" sz="2400" dirty="0"/>
              <a:t>of dilated cardiomyopathies seen in selenium deficiency</a:t>
            </a:r>
          </a:p>
        </p:txBody>
      </p:sp>
      <p:sp>
        <p:nvSpPr>
          <p:cNvPr id="4" name="TextBox 3"/>
          <p:cNvSpPr txBox="1"/>
          <p:nvPr/>
        </p:nvSpPr>
        <p:spPr>
          <a:xfrm>
            <a:off x="1618778" y="6461977"/>
            <a:ext cx="7068011" cy="461665"/>
          </a:xfrm>
          <a:prstGeom prst="rect">
            <a:avLst/>
          </a:prstGeom>
          <a:noFill/>
        </p:spPr>
        <p:txBody>
          <a:bodyPr wrap="none" rtlCol="0">
            <a:spAutoFit/>
          </a:bodyPr>
          <a:lstStyle/>
          <a:p>
            <a:r>
              <a:rPr lang="en-US" sz="2000" dirty="0">
                <a:solidFill>
                  <a:srgbClr val="FF0000"/>
                </a:solidFill>
              </a:rPr>
              <a:t>*</a:t>
            </a:r>
            <a:r>
              <a:rPr lang="en-US" sz="2000" dirty="0"/>
              <a:t>H </a:t>
            </a:r>
            <a:r>
              <a:rPr lang="en-US" sz="2400" dirty="0" err="1"/>
              <a:t>Okuyama</a:t>
            </a:r>
            <a:r>
              <a:rPr lang="en-US" sz="2000" dirty="0"/>
              <a:t> et al. Expert Rev </a:t>
            </a:r>
            <a:r>
              <a:rPr lang="en-US" sz="2000" dirty="0" err="1"/>
              <a:t>Clin</a:t>
            </a:r>
            <a:r>
              <a:rPr lang="en-US" sz="2000" dirty="0"/>
              <a:t> </a:t>
            </a:r>
            <a:r>
              <a:rPr lang="en-US" sz="2000" dirty="0" err="1"/>
              <a:t>Pharmacol</a:t>
            </a:r>
            <a:r>
              <a:rPr lang="en-US" sz="2000" dirty="0"/>
              <a:t>. 2015;8(2):189-99.</a:t>
            </a:r>
          </a:p>
        </p:txBody>
      </p:sp>
    </p:spTree>
    <p:extLst>
      <p:ext uri="{BB962C8B-B14F-4D97-AF65-F5344CB8AC3E}">
        <p14:creationId xmlns:p14="http://schemas.microsoft.com/office/powerpoint/2010/main" val="10422330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465"/>
            <a:ext cx="8229600" cy="1143000"/>
          </a:xfrm>
        </p:spPr>
        <p:txBody>
          <a:bodyPr>
            <a:normAutofit fontScale="90000"/>
          </a:bodyPr>
          <a:lstStyle/>
          <a:p>
            <a:r>
              <a:rPr lang="en-US" b="1" dirty="0" smtClean="0"/>
              <a:t>Glyphosate and Serum Cholesterol</a:t>
            </a:r>
            <a:r>
              <a:rPr lang="en-US" b="1" dirty="0" smtClean="0">
                <a:solidFill>
                  <a:srgbClr val="FF0000"/>
                </a:solidFill>
              </a:rPr>
              <a:t>*</a:t>
            </a:r>
            <a:endParaRPr lang="en-US" b="1" dirty="0">
              <a:solidFill>
                <a:srgbClr val="FF0000"/>
              </a:solidFill>
            </a:endParaRPr>
          </a:p>
        </p:txBody>
      </p:sp>
      <p:pic>
        <p:nvPicPr>
          <p:cNvPr id="4" name="Content Placeholder 3" descr="glyphosate_cholesterol.png"/>
          <p:cNvPicPr>
            <a:picLocks noGrp="1" noChangeAspect="1"/>
          </p:cNvPicPr>
          <p:nvPr>
            <p:ph idx="1"/>
          </p:nvPr>
        </p:nvPicPr>
        <p:blipFill>
          <a:blip r:embed="rId2">
            <a:extLst>
              <a:ext uri="{28A0092B-C50C-407E-A947-70E740481C1C}">
                <a14:useLocalDpi xmlns:a14="http://schemas.microsoft.com/office/drawing/2010/main" val="0"/>
              </a:ext>
            </a:extLst>
          </a:blip>
          <a:srcRect l="-22944" r="-22944"/>
          <a:stretch>
            <a:fillRect/>
          </a:stretch>
        </p:blipFill>
        <p:spPr>
          <a:xfrm>
            <a:off x="-457200" y="943505"/>
            <a:ext cx="9804400" cy="5392042"/>
          </a:xfrm>
        </p:spPr>
      </p:pic>
      <p:sp>
        <p:nvSpPr>
          <p:cNvPr id="5" name="TextBox 4"/>
          <p:cNvSpPr txBox="1"/>
          <p:nvPr/>
        </p:nvSpPr>
        <p:spPr>
          <a:xfrm>
            <a:off x="2022293" y="6163349"/>
            <a:ext cx="6994222" cy="707886"/>
          </a:xfrm>
          <a:prstGeom prst="rect">
            <a:avLst/>
          </a:prstGeom>
          <a:noFill/>
        </p:spPr>
        <p:txBody>
          <a:bodyPr wrap="none" rtlCol="0">
            <a:spAutoFit/>
          </a:bodyPr>
          <a:lstStyle/>
          <a:p>
            <a:pPr algn="r"/>
            <a:r>
              <a:rPr lang="en-US" sz="2000" dirty="0" smtClean="0">
                <a:solidFill>
                  <a:srgbClr val="FF0000"/>
                </a:solidFill>
              </a:rPr>
              <a:t>*</a:t>
            </a:r>
            <a:r>
              <a:rPr lang="en-US" sz="2000" dirty="0" smtClean="0"/>
              <a:t>https</a:t>
            </a:r>
            <a:r>
              <a:rPr lang="en-US" sz="2000" dirty="0"/>
              <a:t>://www.westonaprice.org/health-topics/modern-diseases</a:t>
            </a:r>
            <a:r>
              <a:rPr lang="en-US" sz="2000" dirty="0" smtClean="0"/>
              <a:t>/</a:t>
            </a:r>
          </a:p>
          <a:p>
            <a:pPr algn="r"/>
            <a:r>
              <a:rPr lang="en-US" sz="2000" dirty="0" smtClean="0"/>
              <a:t>cholesterol</a:t>
            </a:r>
            <a:r>
              <a:rPr lang="en-US" sz="2000" dirty="0"/>
              <a:t>-sulfate-deficiency-coronary-heart-disease/</a:t>
            </a:r>
          </a:p>
        </p:txBody>
      </p:sp>
    </p:spTree>
    <p:extLst>
      <p:ext uri="{BB962C8B-B14F-4D97-AF65-F5344CB8AC3E}">
        <p14:creationId xmlns:p14="http://schemas.microsoft.com/office/powerpoint/2010/main" val="16731400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1318" y="2289770"/>
            <a:ext cx="7212093" cy="1754327"/>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Immunity, Inflammation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and Cancer</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91345768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325" y="37373"/>
            <a:ext cx="8686800" cy="1143000"/>
          </a:xfrm>
        </p:spPr>
        <p:txBody>
          <a:bodyPr>
            <a:normAutofit fontScale="90000"/>
          </a:bodyPr>
          <a:lstStyle/>
          <a:p>
            <a:r>
              <a:rPr lang="en-US" b="1" dirty="0" smtClean="0"/>
              <a:t>Drugs with Depression as a Side Effect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09324" y="1175546"/>
            <a:ext cx="8934675" cy="5377654"/>
          </a:xfrm>
        </p:spPr>
        <p:txBody>
          <a:bodyPr>
            <a:normAutofit fontScale="85000" lnSpcReduction="20000"/>
          </a:bodyPr>
          <a:lstStyle/>
          <a:p>
            <a:r>
              <a:rPr lang="en-US" dirty="0"/>
              <a:t>Cross-sectional survey study based on National Health and Nutrition Examination Survey (NHANES) (26,192 adults)</a:t>
            </a:r>
          </a:p>
          <a:p>
            <a:r>
              <a:rPr lang="en-US" dirty="0"/>
              <a:t>Adults in the United States use more than 200 medications that have been associated with </a:t>
            </a:r>
            <a:r>
              <a:rPr lang="en-US" dirty="0" smtClean="0"/>
              <a:t>depression</a:t>
            </a:r>
          </a:p>
          <a:p>
            <a:pPr lvl="1"/>
            <a:r>
              <a:rPr lang="en-US" dirty="0"/>
              <a:t>I</a:t>
            </a:r>
            <a:r>
              <a:rPr lang="en-US" dirty="0" smtClean="0"/>
              <a:t>ncludes </a:t>
            </a:r>
            <a:r>
              <a:rPr lang="en-US" dirty="0" err="1"/>
              <a:t>antihypertensives</a:t>
            </a:r>
            <a:r>
              <a:rPr lang="en-US" dirty="0"/>
              <a:t> (e.g., beta blockers), proton pump inhibitors, analgesics, and hormonal contraceptives</a:t>
            </a:r>
          </a:p>
          <a:p>
            <a:pPr lvl="1"/>
            <a:r>
              <a:rPr lang="en-US" dirty="0"/>
              <a:t>37% of adults take one or more of these drugs</a:t>
            </a:r>
          </a:p>
          <a:p>
            <a:r>
              <a:rPr lang="en-US" dirty="0"/>
              <a:t>15% of those taking 3 or more of these drugs were depressed, </a:t>
            </a:r>
            <a:r>
              <a:rPr lang="en-US" dirty="0" smtClean="0"/>
              <a:t>vs. </a:t>
            </a:r>
            <a:r>
              <a:rPr lang="en-US" dirty="0"/>
              <a:t>4.7% for those not using such medications </a:t>
            </a:r>
          </a:p>
          <a:p>
            <a:r>
              <a:rPr lang="en-US" dirty="0"/>
              <a:t>Findings persisted in analyses restricted to adults with hypertension and after excluding users of any psychotropic </a:t>
            </a:r>
            <a:r>
              <a:rPr lang="en-US" dirty="0" smtClean="0"/>
              <a:t>medications</a:t>
            </a:r>
          </a:p>
          <a:p>
            <a:r>
              <a:rPr lang="en-US" dirty="0" smtClean="0"/>
              <a:t>Glyphosate likely increases risk to depression due to interference with serotonin synthesis via </a:t>
            </a:r>
            <a:r>
              <a:rPr lang="en-US" dirty="0" err="1" smtClean="0"/>
              <a:t>shikimate</a:t>
            </a:r>
            <a:r>
              <a:rPr lang="en-US" dirty="0" smtClean="0"/>
              <a:t> pathway</a:t>
            </a:r>
            <a:endParaRPr lang="en-US" dirty="0"/>
          </a:p>
        </p:txBody>
      </p:sp>
      <p:sp>
        <p:nvSpPr>
          <p:cNvPr id="4" name="TextBox 3"/>
          <p:cNvSpPr txBox="1"/>
          <p:nvPr/>
        </p:nvSpPr>
        <p:spPr>
          <a:xfrm>
            <a:off x="2609581" y="6288040"/>
            <a:ext cx="6350116" cy="461665"/>
          </a:xfrm>
          <a:prstGeom prst="rect">
            <a:avLst/>
          </a:prstGeom>
          <a:noFill/>
        </p:spPr>
        <p:txBody>
          <a:bodyPr wrap="none" rtlCol="0">
            <a:spAutoFit/>
          </a:bodyPr>
          <a:lstStyle/>
          <a:p>
            <a:r>
              <a:rPr lang="is-IS" sz="2400" dirty="0">
                <a:solidFill>
                  <a:srgbClr val="FF0000"/>
                </a:solidFill>
              </a:rPr>
              <a:t>*</a:t>
            </a:r>
            <a:r>
              <a:rPr lang="is-IS" sz="2400" dirty="0"/>
              <a:t>D M </a:t>
            </a:r>
            <a:r>
              <a:rPr lang="is-IS" sz="2400" dirty="0" smtClean="0"/>
              <a:t>Qato et al. </a:t>
            </a:r>
            <a:r>
              <a:rPr lang="is-IS" sz="2400" dirty="0"/>
              <a:t>JAMA. 2018;319(22):2289-2298. </a:t>
            </a:r>
            <a:endParaRPr lang="en-US" sz="2400" dirty="0"/>
          </a:p>
        </p:txBody>
      </p:sp>
    </p:spTree>
    <p:extLst>
      <p:ext uri="{BB962C8B-B14F-4D97-AF65-F5344CB8AC3E}">
        <p14:creationId xmlns:p14="http://schemas.microsoft.com/office/powerpoint/2010/main" val="206375355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8"/>
            <a:ext cx="8686800" cy="1143000"/>
          </a:xfrm>
        </p:spPr>
        <p:txBody>
          <a:bodyPr>
            <a:normAutofit fontScale="90000"/>
          </a:bodyPr>
          <a:lstStyle/>
          <a:p>
            <a:r>
              <a:rPr lang="en-US" b="1" dirty="0" smtClean="0"/>
              <a:t>Antidepressant Withdrawal Symptoms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363133"/>
            <a:ext cx="8229600" cy="4525963"/>
          </a:xfrm>
        </p:spPr>
        <p:txBody>
          <a:bodyPr>
            <a:normAutofit lnSpcReduction="10000"/>
          </a:bodyPr>
          <a:lstStyle/>
          <a:p>
            <a:r>
              <a:rPr lang="en-US" dirty="0" smtClean="0"/>
              <a:t>Percentage of adult population taking antidepressants has increased by 160% since 2000 in the US and the UK</a:t>
            </a:r>
          </a:p>
          <a:p>
            <a:r>
              <a:rPr lang="en-US" dirty="0"/>
              <a:t>More than half of people experience withdrawal symptoms when they try to </a:t>
            </a:r>
            <a:r>
              <a:rPr lang="en-US" dirty="0" smtClean="0"/>
              <a:t>quit</a:t>
            </a:r>
          </a:p>
          <a:p>
            <a:pPr lvl="1"/>
            <a:r>
              <a:rPr lang="en-US" dirty="0"/>
              <a:t>Symptoms include anxiety, flu-like symptoms, insomnia, nausea, imbalance, dizziness, brain zaps, diarrhea, headaches, muscle spasms and tremors, agitation, </a:t>
            </a:r>
            <a:r>
              <a:rPr lang="en-US" dirty="0" smtClean="0"/>
              <a:t>hallucinations</a:t>
            </a:r>
            <a:r>
              <a:rPr lang="en-US" dirty="0"/>
              <a:t>, confusion, malaise, sweating and irritability.</a:t>
            </a:r>
          </a:p>
        </p:txBody>
      </p:sp>
      <p:sp>
        <p:nvSpPr>
          <p:cNvPr id="4" name="TextBox 3"/>
          <p:cNvSpPr txBox="1"/>
          <p:nvPr/>
        </p:nvSpPr>
        <p:spPr>
          <a:xfrm>
            <a:off x="232035" y="6379401"/>
            <a:ext cx="8911965" cy="461665"/>
          </a:xfrm>
          <a:prstGeom prst="rect">
            <a:avLst/>
          </a:prstGeom>
          <a:noFill/>
        </p:spPr>
        <p:txBody>
          <a:bodyPr wrap="none" rtlCol="0">
            <a:spAutoFit/>
          </a:bodyPr>
          <a:lstStyle/>
          <a:p>
            <a:r>
              <a:rPr lang="en-US" sz="2400" dirty="0" smtClean="0">
                <a:solidFill>
                  <a:srgbClr val="FF0000"/>
                </a:solidFill>
              </a:rPr>
              <a:t>*</a:t>
            </a:r>
            <a:r>
              <a:rPr lang="en-US" sz="2400" dirty="0" smtClean="0"/>
              <a:t> J Davies and J Read.  Addictive Behaviors 2018 [</a:t>
            </a:r>
            <a:r>
              <a:rPr lang="en-US" sz="2400" dirty="0" err="1" smtClean="0"/>
              <a:t>Epub</a:t>
            </a:r>
            <a:r>
              <a:rPr lang="en-US" sz="2400" dirty="0" smtClean="0"/>
              <a:t> ahead of print] </a:t>
            </a:r>
            <a:endParaRPr lang="en-US" sz="2400" dirty="0"/>
          </a:p>
        </p:txBody>
      </p:sp>
    </p:spTree>
    <p:extLst>
      <p:ext uri="{BB962C8B-B14F-4D97-AF65-F5344CB8AC3E}">
        <p14:creationId xmlns:p14="http://schemas.microsoft.com/office/powerpoint/2010/main" val="142883921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5"/>
            <a:ext cx="8229600" cy="1143000"/>
          </a:xfrm>
        </p:spPr>
        <p:txBody>
          <a:bodyPr/>
          <a:lstStyle/>
          <a:p>
            <a:r>
              <a:rPr lang="en-US" b="1" dirty="0" smtClean="0"/>
              <a:t>Glyphosate in Drugs?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417638"/>
            <a:ext cx="8517467" cy="4893191"/>
          </a:xfrm>
        </p:spPr>
        <p:txBody>
          <a:bodyPr>
            <a:normAutofit fontScale="92500" lnSpcReduction="20000"/>
          </a:bodyPr>
          <a:lstStyle/>
          <a:p>
            <a:r>
              <a:rPr lang="en-US" dirty="0" err="1"/>
              <a:t>Trasylol</a:t>
            </a:r>
            <a:r>
              <a:rPr lang="en-US" dirty="0"/>
              <a:t> </a:t>
            </a:r>
            <a:r>
              <a:rPr lang="en-US" dirty="0" smtClean="0"/>
              <a:t>(</a:t>
            </a:r>
            <a:r>
              <a:rPr lang="en-US" dirty="0" err="1" smtClean="0"/>
              <a:t>aprotinin</a:t>
            </a:r>
            <a:r>
              <a:rPr lang="en-US" dirty="0" smtClean="0"/>
              <a:t>) is </a:t>
            </a:r>
            <a:r>
              <a:rPr lang="en-US" dirty="0"/>
              <a:t>a protein derived from </a:t>
            </a:r>
            <a:r>
              <a:rPr lang="en-US" i="1" dirty="0">
                <a:solidFill>
                  <a:srgbClr val="FF0000"/>
                </a:solidFill>
              </a:rPr>
              <a:t>bovine </a:t>
            </a:r>
            <a:r>
              <a:rPr lang="en-US" i="1" dirty="0" smtClean="0">
                <a:solidFill>
                  <a:srgbClr val="FF0000"/>
                </a:solidFill>
              </a:rPr>
              <a:t>lung </a:t>
            </a:r>
            <a:r>
              <a:rPr lang="en-US" dirty="0" smtClean="0"/>
              <a:t>used to reduce bleeding during open heart surgery</a:t>
            </a:r>
            <a:endParaRPr lang="en-US" dirty="0"/>
          </a:p>
          <a:p>
            <a:r>
              <a:rPr lang="en-US" dirty="0" smtClean="0"/>
              <a:t>Rare acute reaction to </a:t>
            </a:r>
            <a:r>
              <a:rPr lang="en-US" dirty="0" err="1" smtClean="0"/>
              <a:t>Trasylol</a:t>
            </a:r>
            <a:r>
              <a:rPr lang="en-US" dirty="0" smtClean="0"/>
              <a:t> involves precipitous drop in blood pressure, acute kidney failure, and sudden death</a:t>
            </a:r>
          </a:p>
          <a:p>
            <a:pPr lvl="1"/>
            <a:r>
              <a:rPr lang="en-US" dirty="0"/>
              <a:t>Piglets injected with glyphosate salts had similar acute reaction with high mortality </a:t>
            </a:r>
            <a:r>
              <a:rPr lang="en-US" dirty="0" smtClean="0"/>
              <a:t>rate</a:t>
            </a:r>
          </a:p>
          <a:p>
            <a:r>
              <a:rPr lang="en-US" dirty="0" smtClean="0"/>
              <a:t>Cows fed GMO Roundup-Ready feed had highest residue levels of glyphosate in lungs</a:t>
            </a:r>
          </a:p>
          <a:p>
            <a:r>
              <a:rPr lang="en-US" dirty="0" smtClean="0"/>
              <a:t>Several other biological drugs are also suspect</a:t>
            </a:r>
          </a:p>
          <a:p>
            <a:pPr lvl="1"/>
            <a:r>
              <a:rPr lang="en-US" dirty="0" smtClean="0"/>
              <a:t>Protamine sulfate derived from sturgeon testes</a:t>
            </a:r>
          </a:p>
        </p:txBody>
      </p:sp>
      <p:sp>
        <p:nvSpPr>
          <p:cNvPr id="4" name="TextBox 3"/>
          <p:cNvSpPr txBox="1"/>
          <p:nvPr/>
        </p:nvSpPr>
        <p:spPr>
          <a:xfrm>
            <a:off x="1379634" y="6310829"/>
            <a:ext cx="7307166" cy="461665"/>
          </a:xfrm>
          <a:prstGeom prst="rect">
            <a:avLst/>
          </a:prstGeom>
          <a:noFill/>
        </p:spPr>
        <p:txBody>
          <a:bodyPr wrap="square" rtlCol="0">
            <a:spAutoFit/>
          </a:bodyPr>
          <a:lstStyle/>
          <a:p>
            <a:r>
              <a:rPr lang="fr-FR" sz="2400" dirty="0">
                <a:solidFill>
                  <a:srgbClr val="FF0000"/>
                </a:solidFill>
              </a:rPr>
              <a:t>*</a:t>
            </a:r>
            <a:r>
              <a:rPr lang="fr-FR" sz="2400" dirty="0"/>
              <a:t>S Seneff et al., Agricultural Sciences 2015; 6:1472-1501.</a:t>
            </a:r>
            <a:endParaRPr lang="en-US" sz="2400" dirty="0"/>
          </a:p>
        </p:txBody>
      </p:sp>
    </p:spTree>
    <p:extLst>
      <p:ext uri="{BB962C8B-B14F-4D97-AF65-F5344CB8AC3E}">
        <p14:creationId xmlns:p14="http://schemas.microsoft.com/office/powerpoint/2010/main" val="341932615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6410" y="2289770"/>
            <a:ext cx="7341936"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Vaccines</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8615336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00"/>
            <a:ext cx="8229600" cy="1143000"/>
          </a:xfrm>
        </p:spPr>
        <p:txBody>
          <a:bodyPr/>
          <a:lstStyle/>
          <a:p>
            <a:r>
              <a:rPr lang="en-US" b="1" dirty="0" smtClean="0"/>
              <a:t>Dr. Thomas Cowan’s New Book</a:t>
            </a:r>
            <a:endParaRPr lang="en-US" b="1" dirty="0"/>
          </a:p>
        </p:txBody>
      </p:sp>
      <p:pic>
        <p:nvPicPr>
          <p:cNvPr id="4" name="Content Placeholder 3" descr="Cowan_vaccines_book.jpg"/>
          <p:cNvPicPr>
            <a:picLocks noGrp="1" noChangeAspect="1"/>
          </p:cNvPicPr>
          <p:nvPr>
            <p:ph idx="1"/>
          </p:nvPr>
        </p:nvPicPr>
        <p:blipFill>
          <a:blip r:embed="rId2">
            <a:extLst>
              <a:ext uri="{28A0092B-C50C-407E-A947-70E740481C1C}">
                <a14:useLocalDpi xmlns:a14="http://schemas.microsoft.com/office/drawing/2010/main" val="0"/>
              </a:ext>
            </a:extLst>
          </a:blip>
          <a:srcRect l="-91612" r="-91612"/>
          <a:stretch>
            <a:fillRect/>
          </a:stretch>
        </p:blipFill>
        <p:spPr>
          <a:xfrm>
            <a:off x="2657368" y="1151924"/>
            <a:ext cx="9420653" cy="5180996"/>
          </a:xfrm>
        </p:spPr>
      </p:pic>
      <p:sp>
        <p:nvSpPr>
          <p:cNvPr id="5" name="Content Placeholder 2"/>
          <p:cNvSpPr txBox="1">
            <a:spLocks/>
          </p:cNvSpPr>
          <p:nvPr/>
        </p:nvSpPr>
        <p:spPr>
          <a:xfrm>
            <a:off x="62757" y="1171922"/>
            <a:ext cx="8624043" cy="5281799"/>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Currently, </a:t>
            </a:r>
            <a:endParaRPr lang="en-US" dirty="0" smtClean="0"/>
          </a:p>
          <a:p>
            <a:pPr lvl="1"/>
            <a:r>
              <a:rPr lang="en-US" dirty="0" smtClean="0"/>
              <a:t>1 </a:t>
            </a:r>
            <a:r>
              <a:rPr lang="en-US" dirty="0"/>
              <a:t>in </a:t>
            </a:r>
            <a:r>
              <a:rPr lang="en-US" dirty="0" smtClean="0"/>
              <a:t>11 American children has asthma</a:t>
            </a:r>
            <a:endParaRPr lang="en-US" dirty="0"/>
          </a:p>
          <a:p>
            <a:pPr lvl="1"/>
            <a:r>
              <a:rPr lang="en-US" dirty="0"/>
              <a:t>1 in </a:t>
            </a:r>
            <a:r>
              <a:rPr lang="en-US" dirty="0" smtClean="0"/>
              <a:t>2.5 has an allergy</a:t>
            </a:r>
            <a:endParaRPr lang="en-US" dirty="0"/>
          </a:p>
          <a:p>
            <a:pPr lvl="1"/>
            <a:r>
              <a:rPr lang="en-US" dirty="0"/>
              <a:t>1 in 13 has severe food allergies</a:t>
            </a:r>
          </a:p>
          <a:p>
            <a:pPr lvl="1"/>
            <a:r>
              <a:rPr lang="en-US" dirty="0"/>
              <a:t>1 in 36 has autism</a:t>
            </a:r>
          </a:p>
          <a:p>
            <a:r>
              <a:rPr lang="en-US" dirty="0"/>
              <a:t>Vaccines are an ineffective </a:t>
            </a:r>
            <a:r>
              <a:rPr lang="en-US" dirty="0" smtClean="0"/>
              <a:t>and                                          </a:t>
            </a:r>
            <a:r>
              <a:rPr lang="en-US" dirty="0"/>
              <a:t>harmful attempt to shortcut a </a:t>
            </a:r>
            <a:r>
              <a:rPr lang="en-US" dirty="0" smtClean="0"/>
              <a:t>                                           complex </a:t>
            </a:r>
            <a:r>
              <a:rPr lang="en-US" dirty="0"/>
              <a:t>immune response</a:t>
            </a:r>
          </a:p>
          <a:p>
            <a:r>
              <a:rPr lang="en-US" dirty="0"/>
              <a:t>Risks to autoimmune disease are </a:t>
            </a:r>
            <a:r>
              <a:rPr lang="en-US" dirty="0" smtClean="0"/>
              <a:t>                                          inherent </a:t>
            </a:r>
            <a:r>
              <a:rPr lang="en-US" dirty="0"/>
              <a:t>in antibody induction </a:t>
            </a:r>
            <a:r>
              <a:rPr lang="en-US" dirty="0" smtClean="0"/>
              <a:t>                                             through </a:t>
            </a:r>
            <a:r>
              <a:rPr lang="en-US" dirty="0"/>
              <a:t>vaccination</a:t>
            </a:r>
          </a:p>
          <a:p>
            <a:r>
              <a:rPr lang="en-US" dirty="0"/>
              <a:t>Authoritarian approach by </a:t>
            </a:r>
            <a:r>
              <a:rPr lang="en-US" dirty="0" smtClean="0"/>
              <a:t>medical                                      </a:t>
            </a:r>
            <a:r>
              <a:rPr lang="en-US" dirty="0"/>
              <a:t>establishment robs parents </a:t>
            </a:r>
            <a:r>
              <a:rPr lang="en-US" dirty="0" smtClean="0"/>
              <a:t>of                                                  </a:t>
            </a:r>
            <a:r>
              <a:rPr lang="en-US" dirty="0"/>
              <a:t>informed consent </a:t>
            </a:r>
          </a:p>
        </p:txBody>
      </p:sp>
    </p:spTree>
    <p:extLst>
      <p:ext uri="{BB962C8B-B14F-4D97-AF65-F5344CB8AC3E}">
        <p14:creationId xmlns:p14="http://schemas.microsoft.com/office/powerpoint/2010/main" val="399002204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00"/>
            <a:ext cx="8229600" cy="1143000"/>
          </a:xfrm>
        </p:spPr>
        <p:txBody>
          <a:bodyPr/>
          <a:lstStyle/>
          <a:p>
            <a:r>
              <a:rPr lang="en-US" b="1" dirty="0" smtClean="0"/>
              <a:t>Dr. Thomas Cowan’s New Book</a:t>
            </a:r>
            <a:endParaRPr lang="en-US" b="1" dirty="0"/>
          </a:p>
        </p:txBody>
      </p:sp>
      <p:pic>
        <p:nvPicPr>
          <p:cNvPr id="4" name="Content Placeholder 3" descr="Cowan_vaccines_book.jpg"/>
          <p:cNvPicPr>
            <a:picLocks noGrp="1" noChangeAspect="1"/>
          </p:cNvPicPr>
          <p:nvPr>
            <p:ph idx="1"/>
          </p:nvPr>
        </p:nvPicPr>
        <p:blipFill>
          <a:blip r:embed="rId3">
            <a:extLst>
              <a:ext uri="{28A0092B-C50C-407E-A947-70E740481C1C}">
                <a14:useLocalDpi xmlns:a14="http://schemas.microsoft.com/office/drawing/2010/main" val="0"/>
              </a:ext>
            </a:extLst>
          </a:blip>
          <a:srcRect l="-91612" r="-91612"/>
          <a:stretch>
            <a:fillRect/>
          </a:stretch>
        </p:blipFill>
        <p:spPr>
          <a:xfrm>
            <a:off x="2657368" y="1151924"/>
            <a:ext cx="9420653" cy="5180996"/>
          </a:xfrm>
        </p:spPr>
      </p:pic>
      <p:sp>
        <p:nvSpPr>
          <p:cNvPr id="5" name="Content Placeholder 2"/>
          <p:cNvSpPr txBox="1">
            <a:spLocks/>
          </p:cNvSpPr>
          <p:nvPr/>
        </p:nvSpPr>
        <p:spPr>
          <a:xfrm>
            <a:off x="62757" y="1171922"/>
            <a:ext cx="8624043" cy="5281799"/>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Currently, </a:t>
            </a:r>
            <a:endParaRPr lang="en-US" dirty="0" smtClean="0"/>
          </a:p>
          <a:p>
            <a:pPr lvl="1"/>
            <a:r>
              <a:rPr lang="en-US" dirty="0" smtClean="0"/>
              <a:t>1 </a:t>
            </a:r>
            <a:r>
              <a:rPr lang="en-US" dirty="0"/>
              <a:t>in </a:t>
            </a:r>
            <a:r>
              <a:rPr lang="en-US" dirty="0" smtClean="0"/>
              <a:t>11 American children has asthma</a:t>
            </a:r>
            <a:endParaRPr lang="en-US" dirty="0"/>
          </a:p>
          <a:p>
            <a:pPr lvl="1"/>
            <a:r>
              <a:rPr lang="en-US" dirty="0"/>
              <a:t>1 in </a:t>
            </a:r>
            <a:r>
              <a:rPr lang="en-US" dirty="0" smtClean="0"/>
              <a:t>2.5 has an allergy</a:t>
            </a:r>
            <a:endParaRPr lang="en-US" dirty="0"/>
          </a:p>
          <a:p>
            <a:pPr lvl="1"/>
            <a:r>
              <a:rPr lang="en-US" dirty="0"/>
              <a:t>1 in 13 has severe food allergies</a:t>
            </a:r>
          </a:p>
          <a:p>
            <a:pPr lvl="1"/>
            <a:r>
              <a:rPr lang="en-US" dirty="0"/>
              <a:t>1 in 36 has autism</a:t>
            </a:r>
          </a:p>
          <a:p>
            <a:r>
              <a:rPr lang="en-US" dirty="0"/>
              <a:t>Vaccines are an ineffective </a:t>
            </a:r>
            <a:r>
              <a:rPr lang="en-US" dirty="0" smtClean="0"/>
              <a:t>and                                          </a:t>
            </a:r>
            <a:r>
              <a:rPr lang="en-US" dirty="0"/>
              <a:t>harmful attempt to shortcut a </a:t>
            </a:r>
            <a:r>
              <a:rPr lang="en-US" dirty="0" smtClean="0"/>
              <a:t>                                           complex </a:t>
            </a:r>
            <a:r>
              <a:rPr lang="en-US" dirty="0"/>
              <a:t>immune response</a:t>
            </a:r>
          </a:p>
          <a:p>
            <a:r>
              <a:rPr lang="en-US" dirty="0"/>
              <a:t>Risks to autoimmune disease are </a:t>
            </a:r>
            <a:r>
              <a:rPr lang="en-US" dirty="0" smtClean="0"/>
              <a:t>                                          inherent </a:t>
            </a:r>
            <a:r>
              <a:rPr lang="en-US" dirty="0"/>
              <a:t>in antibody induction </a:t>
            </a:r>
            <a:r>
              <a:rPr lang="en-US" dirty="0" smtClean="0"/>
              <a:t>                                             through </a:t>
            </a:r>
            <a:r>
              <a:rPr lang="en-US" dirty="0"/>
              <a:t>vaccination</a:t>
            </a:r>
          </a:p>
          <a:p>
            <a:r>
              <a:rPr lang="en-US" dirty="0"/>
              <a:t>Authoritarian approach by </a:t>
            </a:r>
            <a:r>
              <a:rPr lang="en-US" dirty="0" smtClean="0"/>
              <a:t>medical                                      </a:t>
            </a:r>
            <a:r>
              <a:rPr lang="en-US" dirty="0"/>
              <a:t>establishment robs parents </a:t>
            </a:r>
            <a:r>
              <a:rPr lang="en-US" dirty="0" smtClean="0"/>
              <a:t>of                                                  </a:t>
            </a:r>
            <a:r>
              <a:rPr lang="en-US" dirty="0"/>
              <a:t>informed consent </a:t>
            </a:r>
          </a:p>
        </p:txBody>
      </p:sp>
      <p:sp>
        <p:nvSpPr>
          <p:cNvPr id="6" name="Title 1"/>
          <p:cNvSpPr txBox="1">
            <a:spLocks/>
          </p:cNvSpPr>
          <p:nvPr/>
        </p:nvSpPr>
        <p:spPr>
          <a:xfrm>
            <a:off x="592667" y="1848387"/>
            <a:ext cx="7874000" cy="357027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aseline="30000" dirty="0"/>
              <a:t>Glyphosate likely disrupts the protein that orchestrates perfection of antibody matching to antigen (AID), causing antibodies induced by vaccines to </a:t>
            </a:r>
            <a:r>
              <a:rPr lang="en-US" sz="4000" baseline="30000" dirty="0" smtClean="0"/>
              <a:t> misrecognize </a:t>
            </a:r>
            <a:r>
              <a:rPr lang="en-US" sz="4000" baseline="30000" dirty="0"/>
              <a:t>human proteins and attack </a:t>
            </a:r>
            <a:r>
              <a:rPr lang="en-US" sz="4000" baseline="30000" dirty="0" smtClean="0"/>
              <a:t>them    </a:t>
            </a:r>
            <a:r>
              <a:rPr lang="en-US" sz="4000" baseline="30000" dirty="0"/>
              <a:t>instead </a:t>
            </a:r>
            <a:r>
              <a:rPr lang="en-US" sz="4000" baseline="30000" dirty="0" smtClean="0"/>
              <a:t>of or in addition to </a:t>
            </a:r>
            <a:r>
              <a:rPr lang="en-US" sz="4000" baseline="30000" dirty="0"/>
              <a:t>the target protein</a:t>
            </a:r>
          </a:p>
        </p:txBody>
      </p:sp>
    </p:spTree>
    <p:extLst>
      <p:ext uri="{BB962C8B-B14F-4D97-AF65-F5344CB8AC3E}">
        <p14:creationId xmlns:p14="http://schemas.microsoft.com/office/powerpoint/2010/main" val="71989295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ndley_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66" y="21840"/>
            <a:ext cx="2777067" cy="4161431"/>
          </a:xfrm>
          <a:prstGeom prst="rect">
            <a:avLst/>
          </a:prstGeom>
        </p:spPr>
      </p:pic>
      <p:pic>
        <p:nvPicPr>
          <p:cNvPr id="5" name="Picture 4" descr="dissolvingillusio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733" y="48017"/>
            <a:ext cx="2683933" cy="4012206"/>
          </a:xfrm>
          <a:prstGeom prst="rect">
            <a:avLst/>
          </a:prstGeom>
        </p:spPr>
      </p:pic>
      <p:pic>
        <p:nvPicPr>
          <p:cNvPr id="6" name="Picture 5" descr="Moskowit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2573732"/>
            <a:ext cx="2743201" cy="4108864"/>
          </a:xfrm>
          <a:prstGeom prst="rect">
            <a:avLst/>
          </a:prstGeom>
        </p:spPr>
      </p:pic>
      <p:pic>
        <p:nvPicPr>
          <p:cNvPr id="7" name="Picture 6" descr="crooke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1509" y="2878667"/>
            <a:ext cx="2539617" cy="3803929"/>
          </a:xfrm>
          <a:prstGeom prst="rect">
            <a:avLst/>
          </a:prstGeom>
        </p:spPr>
      </p:pic>
    </p:spTree>
    <p:extLst>
      <p:ext uri="{BB962C8B-B14F-4D97-AF65-F5344CB8AC3E}">
        <p14:creationId xmlns:p14="http://schemas.microsoft.com/office/powerpoint/2010/main" val="120884913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99"/>
            <a:ext cx="9144000" cy="1143000"/>
          </a:xfrm>
        </p:spPr>
        <p:txBody>
          <a:bodyPr>
            <a:normAutofit fontScale="90000"/>
          </a:bodyPr>
          <a:lstStyle/>
          <a:p>
            <a:r>
              <a:rPr lang="en-US" b="1" dirty="0" smtClean="0"/>
              <a:t>The Unvaccinated Population is Healthier</a:t>
            </a:r>
            <a:r>
              <a:rPr lang="en-US" b="1" dirty="0" smtClean="0">
                <a:solidFill>
                  <a:srgbClr val="FF0000"/>
                </a:solidFill>
              </a:rPr>
              <a:t>*</a:t>
            </a:r>
            <a:endParaRPr lang="en-US" b="1" dirty="0">
              <a:solidFill>
                <a:srgbClr val="FF0000"/>
              </a:solidFill>
            </a:endParaRPr>
          </a:p>
        </p:txBody>
      </p:sp>
      <p:pic>
        <p:nvPicPr>
          <p:cNvPr id="4" name="Picture 3" descr="VaxVsUnvaxed Survey Graphic-Updat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426" y="771421"/>
            <a:ext cx="6270449" cy="5520875"/>
          </a:xfrm>
          <a:prstGeom prst="rect">
            <a:avLst/>
          </a:prstGeom>
        </p:spPr>
      </p:pic>
      <p:sp>
        <p:nvSpPr>
          <p:cNvPr id="5" name="TextBox 4"/>
          <p:cNvSpPr txBox="1"/>
          <p:nvPr/>
        </p:nvSpPr>
        <p:spPr>
          <a:xfrm>
            <a:off x="2397490" y="6488668"/>
            <a:ext cx="6454449" cy="369332"/>
          </a:xfrm>
          <a:prstGeom prst="rect">
            <a:avLst/>
          </a:prstGeom>
          <a:noFill/>
        </p:spPr>
        <p:txBody>
          <a:bodyPr wrap="none" rtlCol="0">
            <a:spAutoFit/>
          </a:bodyPr>
          <a:lstStyle/>
          <a:p>
            <a:r>
              <a:rPr lang="nb-NO" dirty="0">
                <a:solidFill>
                  <a:srgbClr val="FF0000"/>
                </a:solidFill>
              </a:rPr>
              <a:t>*</a:t>
            </a:r>
            <a:r>
              <a:rPr lang="nb-NO" dirty="0"/>
              <a:t>AR </a:t>
            </a:r>
            <a:r>
              <a:rPr lang="nb-NO" dirty="0" err="1"/>
              <a:t>Mawson</a:t>
            </a:r>
            <a:r>
              <a:rPr lang="nb-NO" dirty="0"/>
              <a:t> et al. J </a:t>
            </a:r>
            <a:r>
              <a:rPr lang="nb-NO" dirty="0" err="1"/>
              <a:t>Transl</a:t>
            </a:r>
            <a:r>
              <a:rPr lang="nb-NO" dirty="0"/>
              <a:t> </a:t>
            </a:r>
            <a:r>
              <a:rPr lang="nb-NO" dirty="0" err="1"/>
              <a:t>Sci</a:t>
            </a:r>
            <a:r>
              <a:rPr lang="nb-NO" dirty="0"/>
              <a:t> 2017; 3. DOI: 10.15761/JTS.1000186</a:t>
            </a:r>
            <a:endParaRPr lang="en-US" dirty="0"/>
          </a:p>
        </p:txBody>
      </p:sp>
    </p:spTree>
    <p:extLst>
      <p:ext uri="{BB962C8B-B14F-4D97-AF65-F5344CB8AC3E}">
        <p14:creationId xmlns:p14="http://schemas.microsoft.com/office/powerpoint/2010/main" val="318127943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Prof. Zimmerman’s Testimony</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 y="1295400"/>
            <a:ext cx="9144001" cy="4785267"/>
          </a:xfrm>
        </p:spPr>
        <p:txBody>
          <a:bodyPr>
            <a:normAutofit fontScale="77500" lnSpcReduction="20000"/>
          </a:bodyPr>
          <a:lstStyle/>
          <a:p>
            <a:r>
              <a:rPr lang="en-US" dirty="0"/>
              <a:t>Hannah Poling was a child who was injured by </a:t>
            </a:r>
            <a:r>
              <a:rPr lang="en-US" dirty="0" smtClean="0"/>
              <a:t>vaccines,    regressing </a:t>
            </a:r>
            <a:r>
              <a:rPr lang="en-US" dirty="0"/>
              <a:t>into autism</a:t>
            </a:r>
          </a:p>
          <a:p>
            <a:r>
              <a:rPr lang="en-US" dirty="0"/>
              <a:t>Her Father, John Poling, collaborated with Prof. Zimmerman at John's Hopkins as </a:t>
            </a:r>
            <a:r>
              <a:rPr lang="en-US" dirty="0" smtClean="0"/>
              <a:t>fellow neurologists</a:t>
            </a:r>
            <a:endParaRPr lang="en-US" dirty="0"/>
          </a:p>
          <a:p>
            <a:r>
              <a:rPr lang="en-US" dirty="0"/>
              <a:t>Prof. Zimmerman became </a:t>
            </a:r>
            <a:r>
              <a:rPr lang="en-US" dirty="0" smtClean="0"/>
              <a:t>convinced </a:t>
            </a:r>
            <a:r>
              <a:rPr lang="en-US" dirty="0"/>
              <a:t>that, in Hannah Poling's case, a preexisting mitochondrial disorder could have led to an adverse reaction to vaccines that caused her to regress into </a:t>
            </a:r>
            <a:r>
              <a:rPr lang="en-US" dirty="0" smtClean="0"/>
              <a:t>autism</a:t>
            </a:r>
            <a:endParaRPr lang="en-US" dirty="0"/>
          </a:p>
          <a:p>
            <a:pPr lvl="1"/>
            <a:r>
              <a:rPr lang="en-US" dirty="0"/>
              <a:t>It is estimated </a:t>
            </a:r>
            <a:r>
              <a:rPr lang="en-US" i="1" dirty="0">
                <a:solidFill>
                  <a:srgbClr val="FF0000"/>
                </a:solidFill>
              </a:rPr>
              <a:t>that </a:t>
            </a:r>
            <a:r>
              <a:rPr lang="en-US" i="1" dirty="0" smtClean="0">
                <a:solidFill>
                  <a:srgbClr val="FF0000"/>
                </a:solidFill>
              </a:rPr>
              <a:t>30% </a:t>
            </a:r>
            <a:r>
              <a:rPr lang="en-US" i="1" dirty="0">
                <a:solidFill>
                  <a:srgbClr val="FF0000"/>
                </a:solidFill>
              </a:rPr>
              <a:t>to </a:t>
            </a:r>
            <a:r>
              <a:rPr lang="en-US" i="1" dirty="0" smtClean="0">
                <a:solidFill>
                  <a:srgbClr val="FF0000"/>
                </a:solidFill>
              </a:rPr>
              <a:t>50%</a:t>
            </a:r>
            <a:r>
              <a:rPr lang="en-US" dirty="0" smtClean="0"/>
              <a:t> </a:t>
            </a:r>
            <a:r>
              <a:rPr lang="en-US" dirty="0"/>
              <a:t>of autistic kids have </a:t>
            </a:r>
            <a:r>
              <a:rPr lang="en-US" dirty="0" smtClean="0"/>
              <a:t> preexisting </a:t>
            </a:r>
            <a:r>
              <a:rPr lang="en-US" dirty="0"/>
              <a:t>mitochondrial disorders.</a:t>
            </a:r>
          </a:p>
          <a:p>
            <a:r>
              <a:rPr lang="en-US" dirty="0"/>
              <a:t>The vaccine court </a:t>
            </a:r>
            <a:r>
              <a:rPr lang="en-US" dirty="0" smtClean="0"/>
              <a:t>committed </a:t>
            </a:r>
            <a:r>
              <a:rPr lang="en-US" dirty="0"/>
              <a:t>fraud and obstruction of justice in suppressing the fact that Zimmerman believed vaccines could </a:t>
            </a:r>
            <a:r>
              <a:rPr lang="en-US" dirty="0" smtClean="0"/>
              <a:t> cause </a:t>
            </a:r>
            <a:r>
              <a:rPr lang="en-US" dirty="0"/>
              <a:t>autism under certain </a:t>
            </a:r>
            <a:r>
              <a:rPr lang="en-US" dirty="0" smtClean="0"/>
              <a:t>circumstances</a:t>
            </a:r>
            <a:endParaRPr lang="en-US" dirty="0"/>
          </a:p>
          <a:p>
            <a:r>
              <a:rPr lang="en-US" dirty="0"/>
              <a:t>Over 5000 children were denied </a:t>
            </a:r>
            <a:r>
              <a:rPr lang="en-US" dirty="0" smtClean="0"/>
              <a:t>justice </a:t>
            </a:r>
            <a:r>
              <a:rPr lang="en-US" dirty="0"/>
              <a:t>as a </a:t>
            </a:r>
            <a:r>
              <a:rPr lang="en-US" dirty="0" smtClean="0"/>
              <a:t>consequence</a:t>
            </a:r>
            <a:endParaRPr lang="en-US" dirty="0"/>
          </a:p>
          <a:p>
            <a:endParaRPr lang="en-US" dirty="0"/>
          </a:p>
        </p:txBody>
      </p:sp>
      <p:sp>
        <p:nvSpPr>
          <p:cNvPr id="4" name="TextBox 3"/>
          <p:cNvSpPr txBox="1"/>
          <p:nvPr/>
        </p:nvSpPr>
        <p:spPr>
          <a:xfrm>
            <a:off x="2772453" y="6185412"/>
            <a:ext cx="6024306" cy="461665"/>
          </a:xfrm>
          <a:prstGeom prst="rect">
            <a:avLst/>
          </a:prstGeom>
          <a:noFill/>
        </p:spPr>
        <p:txBody>
          <a:bodyPr wrap="none" rtlCol="0">
            <a:spAutoFit/>
          </a:bodyPr>
          <a:lstStyle/>
          <a:p>
            <a:r>
              <a:rPr lang="en-US" sz="2400" dirty="0" smtClean="0">
                <a:solidFill>
                  <a:srgbClr val="FF0000"/>
                </a:solidFill>
              </a:rPr>
              <a:t>*</a:t>
            </a:r>
            <a:r>
              <a:rPr lang="en-US" sz="2400" dirty="0" smtClean="0"/>
              <a:t>JB Handley. How to End the Autism Epidemic.</a:t>
            </a:r>
            <a:endParaRPr lang="en-US" sz="2400" dirty="0"/>
          </a:p>
        </p:txBody>
      </p:sp>
    </p:spTree>
    <p:extLst>
      <p:ext uri="{BB962C8B-B14F-4D97-AF65-F5344CB8AC3E}">
        <p14:creationId xmlns:p14="http://schemas.microsoft.com/office/powerpoint/2010/main" val="320805740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994429"/>
          </a:xfrm>
        </p:spPr>
        <p:txBody>
          <a:bodyPr>
            <a:normAutofit fontScale="90000"/>
          </a:bodyPr>
          <a:lstStyle/>
          <a:p>
            <a:r>
              <a:rPr lang="en-US" b="1" dirty="0"/>
              <a:t>Big </a:t>
            </a:r>
            <a:r>
              <a:rPr lang="en-US" b="1" dirty="0" err="1"/>
              <a:t>Pharma</a:t>
            </a:r>
            <a:r>
              <a:rPr lang="en-US" b="1" dirty="0"/>
              <a:t> Mitochondrial </a:t>
            </a:r>
            <a:r>
              <a:rPr lang="en-US" b="1" dirty="0" err="1"/>
              <a:t>Iatrogenocide</a:t>
            </a:r>
            <a:r>
              <a:rPr lang="en-US" b="1" dirty="0" smtClean="0"/>
              <a:t>: Toxic </a:t>
            </a:r>
            <a:r>
              <a:rPr lang="en-US" b="1" dirty="0"/>
              <a:t>Environmental Chemicals, </a:t>
            </a:r>
            <a:r>
              <a:rPr lang="en-US" b="1" dirty="0" smtClean="0"/>
              <a:t> Drugs </a:t>
            </a:r>
            <a:r>
              <a:rPr lang="en-US" b="1" dirty="0"/>
              <a:t>and Vaccines are Destroying Mitochondria</a:t>
            </a:r>
            <a:r>
              <a:rPr lang="en-US" b="1" dirty="0">
                <a:solidFill>
                  <a:srgbClr val="FF0000"/>
                </a:solidFill>
              </a:rPr>
              <a:t>*</a:t>
            </a:r>
          </a:p>
        </p:txBody>
      </p:sp>
      <p:sp>
        <p:nvSpPr>
          <p:cNvPr id="3" name="Content Placeholder 2"/>
          <p:cNvSpPr>
            <a:spLocks noGrp="1"/>
          </p:cNvSpPr>
          <p:nvPr>
            <p:ph idx="1"/>
          </p:nvPr>
        </p:nvSpPr>
        <p:spPr>
          <a:xfrm>
            <a:off x="457200" y="2609159"/>
            <a:ext cx="8229600" cy="2973825"/>
          </a:xfrm>
        </p:spPr>
        <p:txBody>
          <a:bodyPr>
            <a:normAutofit lnSpcReduction="10000"/>
          </a:bodyPr>
          <a:lstStyle/>
          <a:p>
            <a:pPr marL="0" indent="0">
              <a:buNone/>
            </a:pPr>
            <a:r>
              <a:rPr lang="en-US" dirty="0"/>
              <a:t>"The avarice of these industries for larger market-share, higher share price, bigger profits, lower wages and more aggressive wealth extraction knows no bounds, and their brain-disabling products makes their goals ever easier to attain."</a:t>
            </a:r>
          </a:p>
        </p:txBody>
      </p:sp>
      <p:sp>
        <p:nvSpPr>
          <p:cNvPr id="4" name="TextBox 3"/>
          <p:cNvSpPr txBox="1"/>
          <p:nvPr/>
        </p:nvSpPr>
        <p:spPr>
          <a:xfrm>
            <a:off x="134423" y="5565338"/>
            <a:ext cx="8886043" cy="1446550"/>
          </a:xfrm>
          <a:prstGeom prst="rect">
            <a:avLst/>
          </a:prstGeom>
          <a:noFill/>
        </p:spPr>
        <p:txBody>
          <a:bodyPr wrap="none" rtlCol="0">
            <a:spAutoFit/>
          </a:bodyPr>
          <a:lstStyle/>
          <a:p>
            <a:pPr algn="r"/>
            <a:r>
              <a:rPr lang="en-US" sz="2800" dirty="0">
                <a:solidFill>
                  <a:srgbClr val="FF0000"/>
                </a:solidFill>
              </a:rPr>
              <a:t>*</a:t>
            </a:r>
            <a:r>
              <a:rPr lang="en-US" sz="2400" dirty="0"/>
              <a:t>Gary </a:t>
            </a:r>
            <a:r>
              <a:rPr lang="en-US" sz="2400" dirty="0" err="1"/>
              <a:t>Kohls</a:t>
            </a:r>
            <a:r>
              <a:rPr lang="en-US" sz="2400" dirty="0"/>
              <a:t>, MD.</a:t>
            </a:r>
          </a:p>
          <a:p>
            <a:pPr algn="r"/>
            <a:r>
              <a:rPr lang="en-US" sz="2000" dirty="0" err="1"/>
              <a:t>waronwethepeople.com</a:t>
            </a:r>
            <a:r>
              <a:rPr lang="en-US" sz="2000" dirty="0" smtClean="0"/>
              <a:t>/</a:t>
            </a:r>
          </a:p>
          <a:p>
            <a:pPr algn="r"/>
            <a:r>
              <a:rPr lang="en-US" sz="2000" dirty="0" smtClean="0"/>
              <a:t>big</a:t>
            </a:r>
            <a:r>
              <a:rPr lang="en-US" sz="2000" dirty="0"/>
              <a:t>-pharma-iatrogenocide-mass-population-poisoning-by-mitochondrial-disruption</a:t>
            </a:r>
          </a:p>
          <a:p>
            <a:pPr algn="r"/>
            <a:endParaRPr lang="en-US" sz="2000" dirty="0"/>
          </a:p>
        </p:txBody>
      </p:sp>
    </p:spTree>
    <p:extLst>
      <p:ext uri="{BB962C8B-B14F-4D97-AF65-F5344CB8AC3E}">
        <p14:creationId xmlns:p14="http://schemas.microsoft.com/office/powerpoint/2010/main" val="80787635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Section Outline</a:t>
            </a:r>
            <a:endParaRPr lang="en-US" b="1" dirty="0"/>
          </a:p>
        </p:txBody>
      </p:sp>
      <p:sp>
        <p:nvSpPr>
          <p:cNvPr id="3" name="Content Placeholder 2"/>
          <p:cNvSpPr>
            <a:spLocks noGrp="1"/>
          </p:cNvSpPr>
          <p:nvPr>
            <p:ph idx="1"/>
          </p:nvPr>
        </p:nvSpPr>
        <p:spPr/>
        <p:txBody>
          <a:bodyPr/>
          <a:lstStyle/>
          <a:p>
            <a:r>
              <a:rPr lang="en-US" dirty="0" smtClean="0"/>
              <a:t>Overview</a:t>
            </a:r>
          </a:p>
          <a:p>
            <a:r>
              <a:rPr lang="en-US" dirty="0" smtClean="0"/>
              <a:t>Excessive Calcium Uptake</a:t>
            </a:r>
          </a:p>
          <a:p>
            <a:r>
              <a:rPr lang="en-US" dirty="0" err="1" smtClean="0"/>
              <a:t>Nucleoporin</a:t>
            </a:r>
            <a:r>
              <a:rPr lang="en-US" dirty="0" smtClean="0"/>
              <a:t> 98 (Nup98)</a:t>
            </a:r>
          </a:p>
          <a:p>
            <a:r>
              <a:rPr lang="en-US" dirty="0" smtClean="0"/>
              <a:t>Activation Induced </a:t>
            </a:r>
            <a:r>
              <a:rPr lang="en-US" dirty="0" err="1" smtClean="0"/>
              <a:t>Deaminase</a:t>
            </a:r>
            <a:r>
              <a:rPr lang="en-US" dirty="0" smtClean="0"/>
              <a:t> (AID)</a:t>
            </a:r>
          </a:p>
          <a:p>
            <a:r>
              <a:rPr lang="en-US" dirty="0" smtClean="0"/>
              <a:t>Tumor suppressors and DNA Repair</a:t>
            </a:r>
          </a:p>
        </p:txBody>
      </p:sp>
    </p:spTree>
    <p:extLst>
      <p:ext uri="{BB962C8B-B14F-4D97-AF65-F5344CB8AC3E}">
        <p14:creationId xmlns:p14="http://schemas.microsoft.com/office/powerpoint/2010/main" val="160933041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274638"/>
            <a:ext cx="8771467" cy="1143000"/>
          </a:xfrm>
        </p:spPr>
        <p:txBody>
          <a:bodyPr>
            <a:normAutofit fontScale="90000"/>
          </a:bodyPr>
          <a:lstStyle/>
          <a:p>
            <a:r>
              <a:rPr lang="en-US" b="1" dirty="0" smtClean="0"/>
              <a:t>Glyphosate and Mitochondrial Damage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8229600" cy="3903133"/>
          </a:xfrm>
        </p:spPr>
        <p:txBody>
          <a:bodyPr>
            <a:normAutofit fontScale="92500" lnSpcReduction="10000"/>
          </a:bodyPr>
          <a:lstStyle/>
          <a:p>
            <a:pPr marL="0" indent="0">
              <a:buNone/>
            </a:pPr>
            <a:r>
              <a:rPr lang="en-US" dirty="0"/>
              <a:t>"Our results show that </a:t>
            </a:r>
            <a:r>
              <a:rPr lang="en-US" dirty="0" smtClean="0"/>
              <a:t>GBH [glyphosate-based herbicides]  </a:t>
            </a:r>
            <a:r>
              <a:rPr lang="en-US" dirty="0"/>
              <a:t>induced in </a:t>
            </a:r>
            <a:r>
              <a:rPr lang="en-US" dirty="0" err="1"/>
              <a:t>zebrafish</a:t>
            </a:r>
            <a:r>
              <a:rPr lang="en-US" dirty="0"/>
              <a:t> brain a decrease in cell viability, inhibited </a:t>
            </a:r>
            <a:r>
              <a:rPr lang="en-US" i="1" dirty="0">
                <a:solidFill>
                  <a:srgbClr val="FF0000"/>
                </a:solidFill>
              </a:rPr>
              <a:t>mitochondrial</a:t>
            </a:r>
            <a:r>
              <a:rPr lang="en-US" dirty="0">
                <a:solidFill>
                  <a:srgbClr val="FF0000"/>
                </a:solidFill>
              </a:rPr>
              <a:t> </a:t>
            </a:r>
            <a:r>
              <a:rPr lang="en-US" dirty="0"/>
              <a:t>complex enzymatic activity, modulated gene expression related to </a:t>
            </a:r>
            <a:r>
              <a:rPr lang="en-US" i="1" dirty="0">
                <a:solidFill>
                  <a:srgbClr val="FF0000"/>
                </a:solidFill>
              </a:rPr>
              <a:t>mitochondrial</a:t>
            </a:r>
            <a:r>
              <a:rPr lang="en-US" dirty="0">
                <a:solidFill>
                  <a:srgbClr val="FF0000"/>
                </a:solidFill>
              </a:rPr>
              <a:t> </a:t>
            </a:r>
            <a:r>
              <a:rPr lang="en-US" dirty="0" smtClean="0"/>
              <a:t>complexes, </a:t>
            </a:r>
            <a:r>
              <a:rPr lang="mr-IN" dirty="0" smtClean="0"/>
              <a:t>…</a:t>
            </a:r>
            <a:r>
              <a:rPr lang="en-US" dirty="0" smtClean="0"/>
              <a:t>,  </a:t>
            </a:r>
            <a:r>
              <a:rPr lang="en-US" dirty="0"/>
              <a:t>promoted hyperpolarization of </a:t>
            </a:r>
            <a:r>
              <a:rPr lang="en-US" i="1" dirty="0">
                <a:solidFill>
                  <a:srgbClr val="FF0000"/>
                </a:solidFill>
              </a:rPr>
              <a:t>mitochondrial</a:t>
            </a:r>
            <a:r>
              <a:rPr lang="en-US" dirty="0">
                <a:solidFill>
                  <a:srgbClr val="FF0000"/>
                </a:solidFill>
              </a:rPr>
              <a:t> </a:t>
            </a:r>
            <a:r>
              <a:rPr lang="en-US" dirty="0"/>
              <a:t>membrane, and induced behavioral </a:t>
            </a:r>
            <a:r>
              <a:rPr lang="en-US" dirty="0" smtClean="0"/>
              <a:t>impairments</a:t>
            </a:r>
            <a:r>
              <a:rPr lang="mr-IN" dirty="0" smtClean="0"/>
              <a:t>…</a:t>
            </a:r>
            <a:r>
              <a:rPr lang="en-US" dirty="0"/>
              <a:t> </a:t>
            </a:r>
            <a:r>
              <a:rPr lang="en-US" dirty="0" smtClean="0"/>
              <a:t>This </a:t>
            </a:r>
            <a:r>
              <a:rPr lang="en-US" dirty="0"/>
              <a:t>study pointed to the </a:t>
            </a:r>
            <a:r>
              <a:rPr lang="en-US" i="1" dirty="0" smtClean="0">
                <a:solidFill>
                  <a:srgbClr val="FF0000"/>
                </a:solidFill>
              </a:rPr>
              <a:t>mitochondria</a:t>
            </a:r>
            <a:r>
              <a:rPr lang="en-US" i="1" dirty="0">
                <a:solidFill>
                  <a:srgbClr val="FF0000"/>
                </a:solidFill>
              </a:rPr>
              <a:t> as an important target of GBH. </a:t>
            </a:r>
          </a:p>
          <a:p>
            <a:pPr marL="0" indent="0">
              <a:buNone/>
            </a:pPr>
            <a:endParaRPr lang="en-US" dirty="0"/>
          </a:p>
        </p:txBody>
      </p:sp>
      <p:sp>
        <p:nvSpPr>
          <p:cNvPr id="4" name="TextBox 3"/>
          <p:cNvSpPr txBox="1"/>
          <p:nvPr/>
        </p:nvSpPr>
        <p:spPr>
          <a:xfrm>
            <a:off x="2069784" y="6316133"/>
            <a:ext cx="6617016" cy="461665"/>
          </a:xfrm>
          <a:prstGeom prst="rect">
            <a:avLst/>
          </a:prstGeom>
          <a:noFill/>
        </p:spPr>
        <p:txBody>
          <a:bodyPr wrap="none" rtlCol="0">
            <a:spAutoFit/>
          </a:bodyPr>
          <a:lstStyle/>
          <a:p>
            <a:r>
              <a:rPr lang="pt-BR" sz="2400" dirty="0">
                <a:solidFill>
                  <a:srgbClr val="FF0000"/>
                </a:solidFill>
              </a:rPr>
              <a:t>*</a:t>
            </a:r>
            <a:r>
              <a:rPr lang="pt-BR" sz="2400" dirty="0"/>
              <a:t>AG Pereira et al. </a:t>
            </a:r>
            <a:r>
              <a:rPr lang="pt-BR" sz="2400" dirty="0" err="1"/>
              <a:t>Chemosphere</a:t>
            </a:r>
            <a:r>
              <a:rPr lang="pt-BR" sz="2400" dirty="0"/>
              <a:t> 2018;209:353-362.</a:t>
            </a:r>
            <a:endParaRPr lang="en-US" sz="2400" dirty="0"/>
          </a:p>
        </p:txBody>
      </p:sp>
    </p:spTree>
    <p:extLst>
      <p:ext uri="{BB962C8B-B14F-4D97-AF65-F5344CB8AC3E}">
        <p14:creationId xmlns:p14="http://schemas.microsoft.com/office/powerpoint/2010/main" val="62595367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MR_Roundup.jpg"/>
          <p:cNvPicPr>
            <a:picLocks noGrp="1" noChangeAspect="1"/>
          </p:cNvPicPr>
          <p:nvPr>
            <p:ph idx="1"/>
          </p:nvPr>
        </p:nvPicPr>
        <p:blipFill>
          <a:blip r:embed="rId2">
            <a:extLst>
              <a:ext uri="{28A0092B-C50C-407E-A947-70E740481C1C}">
                <a14:useLocalDpi xmlns:a14="http://schemas.microsoft.com/office/drawing/2010/main" val="0"/>
              </a:ext>
            </a:extLst>
          </a:blip>
          <a:srcRect l="-41105" r="-41105"/>
          <a:stretch>
            <a:fillRect/>
          </a:stretch>
        </p:blipFill>
        <p:spPr>
          <a:xfrm>
            <a:off x="-846667" y="592668"/>
            <a:ext cx="10806673" cy="5943254"/>
          </a:xfrm>
        </p:spPr>
      </p:pic>
    </p:spTree>
    <p:extLst>
      <p:ext uri="{BB962C8B-B14F-4D97-AF65-F5344CB8AC3E}">
        <p14:creationId xmlns:p14="http://schemas.microsoft.com/office/powerpoint/2010/main" val="71868391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Glyphosate in Vaccines</a:t>
            </a:r>
            <a:r>
              <a:rPr lang="en-US" b="1" dirty="0" smtClean="0">
                <a:solidFill>
                  <a:srgbClr val="FF0000"/>
                </a:solidFill>
              </a:rPr>
              <a:t>*</a:t>
            </a:r>
            <a:endParaRPr lang="en-US" b="1" dirty="0">
              <a:solidFill>
                <a:srgbClr val="FF0000"/>
              </a:solidFill>
            </a:endParaRPr>
          </a:p>
        </p:txBody>
      </p:sp>
      <p:pic>
        <p:nvPicPr>
          <p:cNvPr id="4" name="Content Placeholder 3" descr="vaccines_glyphosate.png"/>
          <p:cNvPicPr>
            <a:picLocks noGrp="1" noChangeAspect="1"/>
          </p:cNvPicPr>
          <p:nvPr>
            <p:ph idx="1"/>
          </p:nvPr>
        </p:nvPicPr>
        <p:blipFill>
          <a:blip r:embed="rId3">
            <a:extLst>
              <a:ext uri="{28A0092B-C50C-407E-A947-70E740481C1C}">
                <a14:useLocalDpi xmlns:a14="http://schemas.microsoft.com/office/drawing/2010/main" val="0"/>
              </a:ext>
            </a:extLst>
          </a:blip>
          <a:srcRect l="-15799" r="-15799"/>
          <a:stretch>
            <a:fillRect/>
          </a:stretch>
        </p:blipFill>
        <p:spPr/>
      </p:pic>
      <p:sp>
        <p:nvSpPr>
          <p:cNvPr id="5" name="TextBox 4"/>
          <p:cNvSpPr txBox="1"/>
          <p:nvPr/>
        </p:nvSpPr>
        <p:spPr>
          <a:xfrm>
            <a:off x="84669" y="6268534"/>
            <a:ext cx="9276899" cy="461665"/>
          </a:xfrm>
          <a:prstGeom prst="rect">
            <a:avLst/>
          </a:prstGeom>
          <a:noFill/>
        </p:spPr>
        <p:txBody>
          <a:bodyPr wrap="none" rtlCol="0">
            <a:spAutoFit/>
          </a:bodyPr>
          <a:lstStyle/>
          <a:p>
            <a:r>
              <a:rPr lang="en-US" sz="2400" dirty="0" smtClean="0">
                <a:solidFill>
                  <a:srgbClr val="FF0000"/>
                </a:solidFill>
              </a:rPr>
              <a:t>*</a:t>
            </a:r>
            <a:r>
              <a:rPr lang="en-US" sz="2400" dirty="0" smtClean="0"/>
              <a:t>https</a:t>
            </a:r>
            <a:r>
              <a:rPr lang="en-US" sz="2400" dirty="0"/>
              <a:t>://</a:t>
            </a:r>
            <a:r>
              <a:rPr lang="en-US" sz="2400" dirty="0" err="1"/>
              <a:t>www.facebook.com</a:t>
            </a:r>
            <a:r>
              <a:rPr lang="en-US" sz="2400" dirty="0"/>
              <a:t>/</a:t>
            </a:r>
            <a:r>
              <a:rPr lang="en-US" sz="2400" dirty="0" err="1"/>
              <a:t>HighWireTalk</a:t>
            </a:r>
            <a:r>
              <a:rPr lang="en-US" sz="2400" dirty="0"/>
              <a:t>/videos/2157052507846542/</a:t>
            </a:r>
          </a:p>
        </p:txBody>
      </p:sp>
    </p:spTree>
    <p:extLst>
      <p:ext uri="{BB962C8B-B14F-4D97-AF65-F5344CB8AC3E}">
        <p14:creationId xmlns:p14="http://schemas.microsoft.com/office/powerpoint/2010/main" val="170637799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ood_allergies_vaccines.png"/>
          <p:cNvPicPr>
            <a:picLocks noGrp="1" noChangeAspect="1"/>
          </p:cNvPicPr>
          <p:nvPr>
            <p:ph idx="1"/>
          </p:nvPr>
        </p:nvPicPr>
        <p:blipFill>
          <a:blip r:embed="rId3">
            <a:extLst>
              <a:ext uri="{28A0092B-C50C-407E-A947-70E740481C1C}">
                <a14:useLocalDpi xmlns:a14="http://schemas.microsoft.com/office/drawing/2010/main" val="0"/>
              </a:ext>
            </a:extLst>
          </a:blip>
          <a:srcRect t="-16678" b="-16678"/>
          <a:stretch>
            <a:fillRect/>
          </a:stretch>
        </p:blipFill>
        <p:spPr>
          <a:xfrm>
            <a:off x="457200" y="-198967"/>
            <a:ext cx="8229600" cy="4525963"/>
          </a:xfrm>
        </p:spPr>
      </p:pic>
      <p:sp>
        <p:nvSpPr>
          <p:cNvPr id="2" name="Freeform 1"/>
          <p:cNvSpPr/>
          <p:nvPr/>
        </p:nvSpPr>
        <p:spPr>
          <a:xfrm>
            <a:off x="1256030" y="3193011"/>
            <a:ext cx="6850018" cy="684173"/>
          </a:xfrm>
          <a:custGeom>
            <a:avLst/>
            <a:gdLst>
              <a:gd name="connsiteX0" fmla="*/ 4611370 w 6850018"/>
              <a:gd name="connsiteY0" fmla="*/ 83589 h 684173"/>
              <a:gd name="connsiteX1" fmla="*/ 6402070 w 6850018"/>
              <a:gd name="connsiteY1" fmla="*/ 39139 h 684173"/>
              <a:gd name="connsiteX2" fmla="*/ 6351270 w 6850018"/>
              <a:gd name="connsiteY2" fmla="*/ 648739 h 684173"/>
              <a:gd name="connsiteX3" fmla="*/ 883920 w 6850018"/>
              <a:gd name="connsiteY3" fmla="*/ 572539 h 684173"/>
              <a:gd name="connsiteX4" fmla="*/ 375920 w 6850018"/>
              <a:gd name="connsiteY4" fmla="*/ 248689 h 684173"/>
              <a:gd name="connsiteX5" fmla="*/ 4605020 w 6850018"/>
              <a:gd name="connsiteY5" fmla="*/ 274089 h 684173"/>
              <a:gd name="connsiteX6" fmla="*/ 4605020 w 6850018"/>
              <a:gd name="connsiteY6" fmla="*/ 267739 h 684173"/>
              <a:gd name="connsiteX7" fmla="*/ 4611370 w 6850018"/>
              <a:gd name="connsiteY7" fmla="*/ 83589 h 68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0018" h="684173">
                <a:moveTo>
                  <a:pt x="4611370" y="83589"/>
                </a:moveTo>
                <a:cubicBezTo>
                  <a:pt x="4910878" y="45489"/>
                  <a:pt x="6112087" y="-55053"/>
                  <a:pt x="6402070" y="39139"/>
                </a:cubicBezTo>
                <a:cubicBezTo>
                  <a:pt x="6692053" y="133331"/>
                  <a:pt x="7270962" y="559839"/>
                  <a:pt x="6351270" y="648739"/>
                </a:cubicBezTo>
                <a:cubicBezTo>
                  <a:pt x="5431578" y="737639"/>
                  <a:pt x="1879812" y="639214"/>
                  <a:pt x="883920" y="572539"/>
                </a:cubicBezTo>
                <a:cubicBezTo>
                  <a:pt x="-111972" y="505864"/>
                  <a:pt x="-244263" y="298431"/>
                  <a:pt x="375920" y="248689"/>
                </a:cubicBezTo>
                <a:cubicBezTo>
                  <a:pt x="996103" y="198947"/>
                  <a:pt x="3900170" y="270914"/>
                  <a:pt x="4605020" y="274089"/>
                </a:cubicBezTo>
                <a:cubicBezTo>
                  <a:pt x="5309870" y="277264"/>
                  <a:pt x="4603962" y="300547"/>
                  <a:pt x="4605020" y="267739"/>
                </a:cubicBezTo>
                <a:cubicBezTo>
                  <a:pt x="4606078" y="234931"/>
                  <a:pt x="4311862" y="121689"/>
                  <a:pt x="4611370" y="83589"/>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7200" y="4121396"/>
            <a:ext cx="8084917" cy="1569660"/>
          </a:xfrm>
          <a:prstGeom prst="rect">
            <a:avLst/>
          </a:prstGeom>
          <a:solidFill>
            <a:srgbClr val="FFFA92"/>
          </a:solidFill>
          <a:ln>
            <a:solidFill>
              <a:schemeClr val="tx1"/>
            </a:solidFill>
          </a:ln>
        </p:spPr>
        <p:txBody>
          <a:bodyPr wrap="square" rtlCol="0">
            <a:spAutoFit/>
          </a:bodyPr>
          <a:lstStyle/>
          <a:p>
            <a:pPr algn="ctr"/>
            <a:r>
              <a:rPr lang="en-US" sz="2400" dirty="0" smtClean="0"/>
              <a:t>Injecting a protein into animals or humans causes immune system sensitization to that protein. Subsequent exposure to the protein can result in allergic reactions or anaphylaxis. This fact has since been demonstrated over and over again </a:t>
            </a:r>
            <a:r>
              <a:rPr lang="mr-IN" sz="2400" dirty="0" smtClean="0"/>
              <a:t>…</a:t>
            </a:r>
            <a:endParaRPr lang="en-US" sz="2400" dirty="0"/>
          </a:p>
        </p:txBody>
      </p:sp>
    </p:spTree>
    <p:extLst>
      <p:ext uri="{BB962C8B-B14F-4D97-AF65-F5344CB8AC3E}">
        <p14:creationId xmlns:p14="http://schemas.microsoft.com/office/powerpoint/2010/main" val="3781080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rmAutofit fontScale="90000"/>
          </a:bodyPr>
          <a:lstStyle/>
          <a:p>
            <a:r>
              <a:rPr lang="en-US" b="1" dirty="0" smtClean="0"/>
              <a:t>Large Proteins in Vaccines: Allergenic</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a:bodyPr>
          <a:lstStyle/>
          <a:p>
            <a:pPr marL="0" indent="0">
              <a:buNone/>
            </a:pPr>
            <a:r>
              <a:rPr lang="en-US" dirty="0" smtClean="0"/>
              <a:t>“Vaccines </a:t>
            </a:r>
            <a:r>
              <a:rPr lang="en-US" dirty="0"/>
              <a:t>clog our lymphatic system and lymph nodes with </a:t>
            </a:r>
            <a:r>
              <a:rPr lang="en-US" i="1" dirty="0">
                <a:solidFill>
                  <a:srgbClr val="FF0000"/>
                </a:solidFill>
              </a:rPr>
              <a:t>large protein molecules </a:t>
            </a:r>
            <a:r>
              <a:rPr lang="en-US" dirty="0"/>
              <a:t>which have not been adequately broken down by our digestive processes, since </a:t>
            </a:r>
            <a:r>
              <a:rPr lang="en-US" i="1" dirty="0">
                <a:solidFill>
                  <a:srgbClr val="FF0000"/>
                </a:solidFill>
              </a:rPr>
              <a:t>vaccines bypass digestion </a:t>
            </a:r>
            <a:r>
              <a:rPr lang="en-US" dirty="0"/>
              <a:t>with injections. This is why vaccines are linked to </a:t>
            </a:r>
            <a:r>
              <a:rPr lang="en-US" i="1" dirty="0">
                <a:solidFill>
                  <a:srgbClr val="FF0000"/>
                </a:solidFill>
              </a:rPr>
              <a:t>allergies</a:t>
            </a:r>
            <a:r>
              <a:rPr lang="en-US" dirty="0"/>
              <a:t>, because they contain large proteins which as circulating immune complexes (CICs) or '</a:t>
            </a:r>
            <a:r>
              <a:rPr lang="en-US" dirty="0" err="1" smtClean="0"/>
              <a:t>klinkers</a:t>
            </a:r>
            <a:r>
              <a:rPr lang="en-US" dirty="0" smtClean="0"/>
              <a:t>’ </a:t>
            </a:r>
            <a:r>
              <a:rPr lang="en-US" dirty="0"/>
              <a:t>cause our body to become allergic</a:t>
            </a:r>
            <a:r>
              <a:rPr lang="en-US" dirty="0" smtClean="0"/>
              <a:t>.”</a:t>
            </a:r>
            <a:endParaRPr lang="en-US" dirty="0"/>
          </a:p>
          <a:p>
            <a:pPr lvl="8"/>
            <a:endParaRPr lang="en-US" dirty="0"/>
          </a:p>
        </p:txBody>
      </p:sp>
      <p:sp>
        <p:nvSpPr>
          <p:cNvPr id="5" name="TextBox 4"/>
          <p:cNvSpPr txBox="1"/>
          <p:nvPr/>
        </p:nvSpPr>
        <p:spPr>
          <a:xfrm>
            <a:off x="1422400" y="6340445"/>
            <a:ext cx="7303752" cy="461665"/>
          </a:xfrm>
          <a:prstGeom prst="rect">
            <a:avLst/>
          </a:prstGeom>
          <a:noFill/>
        </p:spPr>
        <p:txBody>
          <a:bodyPr wrap="none" rtlCol="0">
            <a:spAutoFit/>
          </a:bodyPr>
          <a:lstStyle/>
          <a:p>
            <a:r>
              <a:rPr lang="en-US" sz="2400" dirty="0">
                <a:solidFill>
                  <a:srgbClr val="FF0000"/>
                </a:solidFill>
              </a:rPr>
              <a:t>*</a:t>
            </a:r>
            <a:r>
              <a:rPr lang="en-US" sz="2000" dirty="0"/>
              <a:t>Dave </a:t>
            </a:r>
            <a:r>
              <a:rPr lang="en-US" sz="2000" dirty="0" err="1"/>
              <a:t>Mihalovic</a:t>
            </a:r>
            <a:r>
              <a:rPr lang="en-US" sz="2000" dirty="0"/>
              <a:t>, ND, http://</a:t>
            </a:r>
            <a:r>
              <a:rPr lang="en-US" sz="2000" dirty="0" err="1"/>
              <a:t>whale.to</a:t>
            </a:r>
            <a:r>
              <a:rPr lang="en-US" sz="2000" dirty="0"/>
              <a:t>/v/</a:t>
            </a:r>
            <a:r>
              <a:rPr lang="en-US" sz="2000" dirty="0" err="1"/>
              <a:t>vaccines_cause_allergies.ht</a:t>
            </a:r>
            <a:endParaRPr lang="en-US" sz="2000" dirty="0"/>
          </a:p>
        </p:txBody>
      </p:sp>
    </p:spTree>
    <p:extLst>
      <p:ext uri="{BB962C8B-B14F-4D97-AF65-F5344CB8AC3E}">
        <p14:creationId xmlns:p14="http://schemas.microsoft.com/office/powerpoint/2010/main" val="39501411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888"/>
            <a:ext cx="8229600" cy="1143000"/>
          </a:xfrm>
        </p:spPr>
        <p:txBody>
          <a:bodyPr/>
          <a:lstStyle/>
          <a:p>
            <a:r>
              <a:rPr lang="en-US" b="1" dirty="0" smtClean="0"/>
              <a:t>Measles Virus and </a:t>
            </a:r>
            <a:r>
              <a:rPr lang="en-US" b="1" dirty="0" err="1" smtClean="0"/>
              <a:t>Hemagglutinin</a:t>
            </a:r>
            <a:r>
              <a:rPr lang="en-US" b="1" dirty="0">
                <a:solidFill>
                  <a:srgbClr val="FF0000"/>
                </a:solidFill>
              </a:rPr>
              <a:t>*</a:t>
            </a:r>
          </a:p>
        </p:txBody>
      </p:sp>
      <p:sp>
        <p:nvSpPr>
          <p:cNvPr id="3" name="Content Placeholder 2"/>
          <p:cNvSpPr>
            <a:spLocks noGrp="1"/>
          </p:cNvSpPr>
          <p:nvPr>
            <p:ph idx="1"/>
          </p:nvPr>
        </p:nvSpPr>
        <p:spPr>
          <a:xfrm>
            <a:off x="270933" y="1045112"/>
            <a:ext cx="8534400" cy="4779962"/>
          </a:xfrm>
        </p:spPr>
        <p:txBody>
          <a:bodyPr>
            <a:normAutofit fontScale="92500"/>
          </a:bodyPr>
          <a:lstStyle/>
          <a:p>
            <a:r>
              <a:rPr lang="en-US" sz="2800" dirty="0" smtClean="0"/>
              <a:t>The measles virus synthesizes the protein </a:t>
            </a:r>
            <a:r>
              <a:rPr lang="en-US" sz="2800" dirty="0" err="1" smtClean="0"/>
              <a:t>hemagglutinin</a:t>
            </a:r>
            <a:endParaRPr lang="en-US" sz="2800" dirty="0"/>
          </a:p>
          <a:p>
            <a:pPr lvl="1"/>
            <a:r>
              <a:rPr lang="en-US" sz="2400" dirty="0"/>
              <a:t>A</a:t>
            </a:r>
            <a:r>
              <a:rPr lang="en-US" sz="2400" dirty="0" smtClean="0"/>
              <a:t>ntibodies to </a:t>
            </a:r>
            <a:r>
              <a:rPr lang="en-US" sz="2400" dirty="0" err="1" smtClean="0"/>
              <a:t>hemagglutinin</a:t>
            </a:r>
            <a:r>
              <a:rPr lang="en-US" sz="2400" dirty="0" smtClean="0"/>
              <a:t> are essential following MMR vaccination to induce immunity</a:t>
            </a:r>
          </a:p>
          <a:p>
            <a:r>
              <a:rPr lang="en-US" sz="2800" dirty="0" err="1" smtClean="0"/>
              <a:t>Hemagglutin</a:t>
            </a:r>
            <a:r>
              <a:rPr lang="en-US" sz="2800" dirty="0" smtClean="0"/>
              <a:t> bears a sequence resemblance to myelin basic protein (MBP) </a:t>
            </a:r>
            <a:r>
              <a:rPr lang="en-US" sz="2800" dirty="0" smtClean="0">
                <a:sym typeface="Wingdings"/>
              </a:rPr>
              <a:t> potential for autoimmune reaction</a:t>
            </a:r>
            <a:endParaRPr lang="en-US" sz="2800" dirty="0" smtClean="0"/>
          </a:p>
          <a:p>
            <a:r>
              <a:rPr lang="en-US" sz="2800" dirty="0" smtClean="0"/>
              <a:t>MBP is essential for the formation of the myelin sheath surrounding nerve fibers</a:t>
            </a:r>
            <a:endParaRPr lang="en-US" sz="2400" dirty="0" smtClean="0">
              <a:solidFill>
                <a:srgbClr val="FF0000"/>
              </a:solidFill>
            </a:endParaRPr>
          </a:p>
          <a:p>
            <a:r>
              <a:rPr lang="en-US" sz="2800" dirty="0"/>
              <a:t>Autoantibodies to MBP along with excessive levels of antibodies to measles </a:t>
            </a:r>
            <a:r>
              <a:rPr lang="en-US" sz="2800" dirty="0" err="1"/>
              <a:t>hemagglutinin</a:t>
            </a:r>
            <a:r>
              <a:rPr lang="en-US" sz="2800" dirty="0"/>
              <a:t> are linked to autism</a:t>
            </a:r>
            <a:r>
              <a:rPr lang="en-US" sz="2800" dirty="0">
                <a:solidFill>
                  <a:srgbClr val="FF0000"/>
                </a:solidFill>
              </a:rPr>
              <a:t>*</a:t>
            </a:r>
            <a:r>
              <a:rPr lang="en-US" sz="2800" dirty="0" smtClean="0">
                <a:solidFill>
                  <a:srgbClr val="FF0000"/>
                </a:solidFill>
              </a:rPr>
              <a:t>* </a:t>
            </a:r>
            <a:endParaRPr lang="en-US" dirty="0"/>
          </a:p>
        </p:txBody>
      </p:sp>
      <p:sp>
        <p:nvSpPr>
          <p:cNvPr id="4" name="TextBox 3"/>
          <p:cNvSpPr txBox="1"/>
          <p:nvPr/>
        </p:nvSpPr>
        <p:spPr>
          <a:xfrm>
            <a:off x="220134" y="5606872"/>
            <a:ext cx="8643011" cy="1015663"/>
          </a:xfrm>
          <a:prstGeom prst="rect">
            <a:avLst/>
          </a:prstGeom>
          <a:noFill/>
        </p:spPr>
        <p:txBody>
          <a:bodyPr wrap="none" rtlCol="0">
            <a:spAutoFit/>
          </a:bodyPr>
          <a:lstStyle/>
          <a:p>
            <a:r>
              <a:rPr lang="en-US" sz="2000" dirty="0">
                <a:solidFill>
                  <a:srgbClr val="FF0000"/>
                </a:solidFill>
              </a:rPr>
              <a:t>*</a:t>
            </a:r>
            <a:r>
              <a:rPr lang="en-US" sz="2000" dirty="0" err="1"/>
              <a:t>Oldstone</a:t>
            </a:r>
            <a:r>
              <a:rPr lang="en-US" sz="2000" dirty="0"/>
              <a:t>, MBA, Ed. Molecular mimicry: Infection inducing autoimmune disease</a:t>
            </a:r>
            <a:r>
              <a:rPr lang="en-US" sz="2000" dirty="0" smtClean="0"/>
              <a:t>.</a:t>
            </a:r>
          </a:p>
          <a:p>
            <a:r>
              <a:rPr lang="en-US" sz="2000" dirty="0" smtClean="0"/>
              <a:t> </a:t>
            </a:r>
            <a:r>
              <a:rPr lang="en-US" sz="2000" dirty="0"/>
              <a:t>Springer Berlin Heidelberg; January 9, 2006</a:t>
            </a:r>
            <a:r>
              <a:rPr lang="en-US" sz="2000" dirty="0" smtClean="0"/>
              <a:t>.</a:t>
            </a:r>
            <a:endParaRPr lang="en-US" sz="2000" dirty="0"/>
          </a:p>
          <a:p>
            <a:r>
              <a:rPr lang="en-US" sz="2000" dirty="0">
                <a:solidFill>
                  <a:srgbClr val="FF0000"/>
                </a:solidFill>
              </a:rPr>
              <a:t>*</a:t>
            </a:r>
            <a:r>
              <a:rPr lang="en-US" sz="2000" dirty="0" smtClean="0">
                <a:solidFill>
                  <a:srgbClr val="FF0000"/>
                </a:solidFill>
              </a:rPr>
              <a:t>*</a:t>
            </a:r>
            <a:r>
              <a:rPr lang="en-US" sz="2000" dirty="0" smtClean="0"/>
              <a:t>VK </a:t>
            </a:r>
            <a:r>
              <a:rPr lang="en-US" sz="2000" dirty="0"/>
              <a:t>Singh et al., J Biomed </a:t>
            </a:r>
            <a:r>
              <a:rPr lang="en-US" sz="2000" dirty="0" err="1"/>
              <a:t>Sci</a:t>
            </a:r>
            <a:r>
              <a:rPr lang="en-US" sz="2000" dirty="0"/>
              <a:t> 2002;9(4):359-64.</a:t>
            </a:r>
          </a:p>
        </p:txBody>
      </p:sp>
    </p:spTree>
    <p:extLst>
      <p:ext uri="{BB962C8B-B14F-4D97-AF65-F5344CB8AC3E}">
        <p14:creationId xmlns:p14="http://schemas.microsoft.com/office/powerpoint/2010/main" val="86812573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Autism and Measles </a:t>
            </a:r>
            <a:r>
              <a:rPr lang="en-US" b="1" dirty="0" err="1" smtClean="0"/>
              <a:t>Hemagglutinin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07846" y="1600200"/>
            <a:ext cx="8836154" cy="4525963"/>
          </a:xfrm>
        </p:spPr>
        <p:txBody>
          <a:bodyPr>
            <a:normAutofit fontScale="92500" lnSpcReduction="10000"/>
          </a:bodyPr>
          <a:lstStyle/>
          <a:p>
            <a:r>
              <a:rPr lang="en-US" dirty="0" smtClean="0"/>
              <a:t>125 autistic children and 92 control children</a:t>
            </a:r>
          </a:p>
          <a:p>
            <a:r>
              <a:rPr lang="en-US" dirty="0" smtClean="0"/>
              <a:t>60% of the children with autism had high levels of antibodies to measles </a:t>
            </a:r>
            <a:r>
              <a:rPr lang="en-US" dirty="0" err="1" smtClean="0"/>
              <a:t>hemagglutinin</a:t>
            </a:r>
            <a:r>
              <a:rPr lang="en-US" dirty="0" smtClean="0"/>
              <a:t> specific to the MMR vaccine</a:t>
            </a:r>
          </a:p>
          <a:p>
            <a:pPr lvl="1"/>
            <a:r>
              <a:rPr lang="en-US" dirty="0" smtClean="0"/>
              <a:t>90% of these had autoantibodies to myelin basic protein (MBP)</a:t>
            </a:r>
          </a:p>
          <a:p>
            <a:r>
              <a:rPr lang="en-US" dirty="0" smtClean="0"/>
              <a:t>0% of the control children had high antibody titers to either </a:t>
            </a:r>
            <a:r>
              <a:rPr lang="en-US" dirty="0" err="1" smtClean="0"/>
              <a:t>hemagglutinin</a:t>
            </a:r>
            <a:r>
              <a:rPr lang="en-US" dirty="0" smtClean="0"/>
              <a:t> or MBP</a:t>
            </a:r>
          </a:p>
          <a:p>
            <a:r>
              <a:rPr lang="en-US" dirty="0" smtClean="0"/>
              <a:t>There were no elevations in antibodies detected against any proteins in the mumps or rubella viruses </a:t>
            </a:r>
            <a:endParaRPr lang="en-US" dirty="0"/>
          </a:p>
        </p:txBody>
      </p:sp>
      <p:sp>
        <p:nvSpPr>
          <p:cNvPr id="4" name="TextBox 3"/>
          <p:cNvSpPr txBox="1"/>
          <p:nvPr/>
        </p:nvSpPr>
        <p:spPr>
          <a:xfrm>
            <a:off x="3810000" y="6395068"/>
            <a:ext cx="5121790" cy="400110"/>
          </a:xfrm>
          <a:prstGeom prst="rect">
            <a:avLst/>
          </a:prstGeom>
          <a:noFill/>
        </p:spPr>
        <p:txBody>
          <a:bodyPr wrap="none" rtlCol="0">
            <a:spAutoFit/>
          </a:bodyPr>
          <a:lstStyle/>
          <a:p>
            <a:r>
              <a:rPr lang="en-US" sz="2000" dirty="0" smtClean="0">
                <a:solidFill>
                  <a:srgbClr val="FF0000"/>
                </a:solidFill>
              </a:rPr>
              <a:t>*</a:t>
            </a:r>
            <a:r>
              <a:rPr lang="en-US" sz="2000" dirty="0" smtClean="0"/>
              <a:t>VK </a:t>
            </a:r>
            <a:r>
              <a:rPr lang="en-US" sz="2000" dirty="0"/>
              <a:t>Singh et al., J Biomed </a:t>
            </a:r>
            <a:r>
              <a:rPr lang="en-US" sz="2000" dirty="0" err="1"/>
              <a:t>Sci</a:t>
            </a:r>
            <a:r>
              <a:rPr lang="en-US" sz="2000" dirty="0"/>
              <a:t> 2002;9(4):359-</a:t>
            </a:r>
            <a:r>
              <a:rPr lang="en-US" sz="2000" dirty="0" smtClean="0"/>
              <a:t>64.</a:t>
            </a:r>
            <a:endParaRPr lang="en-US" sz="2000" dirty="0"/>
          </a:p>
        </p:txBody>
      </p:sp>
    </p:spTree>
    <p:extLst>
      <p:ext uri="{BB962C8B-B14F-4D97-AF65-F5344CB8AC3E}">
        <p14:creationId xmlns:p14="http://schemas.microsoft.com/office/powerpoint/2010/main" val="276998581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308"/>
            <a:ext cx="8229600" cy="1143000"/>
          </a:xfrm>
        </p:spPr>
        <p:txBody>
          <a:bodyPr>
            <a:normAutofit fontScale="90000"/>
          </a:bodyPr>
          <a:lstStyle/>
          <a:p>
            <a:r>
              <a:rPr lang="en-US" b="1" dirty="0" smtClean="0"/>
              <a:t>Measles Vaccine: </a:t>
            </a:r>
            <a:br>
              <a:rPr lang="en-US" b="1" dirty="0" smtClean="0"/>
            </a:br>
            <a:r>
              <a:rPr lang="en-US" b="1" dirty="0" smtClean="0"/>
              <a:t>an Epidemiological Nightmare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61874" y="1359658"/>
            <a:ext cx="8697875" cy="4986867"/>
          </a:xfrm>
        </p:spPr>
        <p:txBody>
          <a:bodyPr>
            <a:normAutofit fontScale="85000" lnSpcReduction="20000"/>
          </a:bodyPr>
          <a:lstStyle/>
          <a:p>
            <a:r>
              <a:rPr lang="en-US" dirty="0"/>
              <a:t>Measles vaccine shifted </a:t>
            </a:r>
            <a:r>
              <a:rPr lang="en-US" dirty="0" smtClean="0"/>
              <a:t>the distribution </a:t>
            </a:r>
            <a:r>
              <a:rPr lang="en-US" dirty="0"/>
              <a:t>of disease from children aged 5 to 9 (least vulnerable group) to infants (most vulnerable), teenagers and adults </a:t>
            </a:r>
          </a:p>
          <a:p>
            <a:r>
              <a:rPr lang="en-US" dirty="0"/>
              <a:t>In 1963, less than 0.5% of measles cases were infants</a:t>
            </a:r>
          </a:p>
          <a:p>
            <a:r>
              <a:rPr lang="en-US" dirty="0"/>
              <a:t>By 1992, at least 28% of all measles cases were infants</a:t>
            </a:r>
          </a:p>
          <a:p>
            <a:r>
              <a:rPr lang="en-US" dirty="0"/>
              <a:t>Blood serum from women with natural immunity neutralizes many more strains of measles virus than blood serum from vaccinated women</a:t>
            </a:r>
          </a:p>
          <a:p>
            <a:r>
              <a:rPr lang="en-US" dirty="0"/>
              <a:t>90% of 200 deaths that occurred during a measles outbreak from 1989 to 1990 in the US occurred among children under </a:t>
            </a:r>
            <a:r>
              <a:rPr lang="en-US" dirty="0" smtClean="0"/>
              <a:t>5</a:t>
            </a:r>
          </a:p>
          <a:p>
            <a:r>
              <a:rPr lang="en-US" dirty="0" smtClean="0"/>
              <a:t>Eliminating </a:t>
            </a:r>
            <a:r>
              <a:rPr lang="en-US" dirty="0"/>
              <a:t>the natural immunity passed from mother to child has resulted in an epidemiological nightmare</a:t>
            </a:r>
          </a:p>
          <a:p>
            <a:endParaRPr lang="en-US" dirty="0"/>
          </a:p>
        </p:txBody>
      </p:sp>
      <p:sp>
        <p:nvSpPr>
          <p:cNvPr id="4" name="TextBox 3"/>
          <p:cNvSpPr txBox="1"/>
          <p:nvPr/>
        </p:nvSpPr>
        <p:spPr>
          <a:xfrm>
            <a:off x="457200" y="6346525"/>
            <a:ext cx="6455613" cy="400110"/>
          </a:xfrm>
          <a:prstGeom prst="rect">
            <a:avLst/>
          </a:prstGeom>
          <a:noFill/>
        </p:spPr>
        <p:txBody>
          <a:bodyPr wrap="none" rtlCol="0">
            <a:spAutoFit/>
          </a:bodyPr>
          <a:lstStyle/>
          <a:p>
            <a:r>
              <a:rPr lang="en-US" sz="2000" dirty="0" smtClean="0">
                <a:solidFill>
                  <a:srgbClr val="FF0000"/>
                </a:solidFill>
              </a:rPr>
              <a:t>*</a:t>
            </a:r>
            <a:r>
              <a:rPr lang="en-US" sz="2000" dirty="0" smtClean="0"/>
              <a:t>Neil Miller, Vaccine </a:t>
            </a:r>
            <a:r>
              <a:rPr lang="en-US" sz="2000" dirty="0"/>
              <a:t>Safety </a:t>
            </a:r>
            <a:r>
              <a:rPr lang="en-US" sz="2000" dirty="0" smtClean="0"/>
              <a:t>Manual; </a:t>
            </a:r>
            <a:r>
              <a:rPr lang="en-US" sz="2000" dirty="0"/>
              <a:t>CDC; J of Med </a:t>
            </a:r>
            <a:r>
              <a:rPr lang="en-US" sz="2000" dirty="0" smtClean="0"/>
              <a:t>Virology</a:t>
            </a:r>
            <a:endParaRPr lang="en-US" sz="2000" dirty="0"/>
          </a:p>
        </p:txBody>
      </p:sp>
    </p:spTree>
    <p:extLst>
      <p:ext uri="{BB962C8B-B14F-4D97-AF65-F5344CB8AC3E}">
        <p14:creationId xmlns:p14="http://schemas.microsoft.com/office/powerpoint/2010/main" val="256538041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Hep</a:t>
            </a:r>
            <a:r>
              <a:rPr lang="en-US" b="1" dirty="0" smtClean="0"/>
              <a:t>-B at Birth: A Dangerous Vaccine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644055" y="1611321"/>
            <a:ext cx="8161278" cy="4759078"/>
          </a:xfrm>
        </p:spPr>
        <p:txBody>
          <a:bodyPr>
            <a:normAutofit fontScale="92500" lnSpcReduction="20000"/>
          </a:bodyPr>
          <a:lstStyle/>
          <a:p>
            <a:r>
              <a:rPr lang="en-US" dirty="0" smtClean="0"/>
              <a:t>Hepatitis </a:t>
            </a:r>
            <a:r>
              <a:rPr lang="en-US" dirty="0"/>
              <a:t>B vaccine (HBV) is administered to more than 70% of neonates worldwide</a:t>
            </a:r>
          </a:p>
          <a:p>
            <a:r>
              <a:rPr lang="en-US" dirty="0"/>
              <a:t>HBV induces impairments in behavior and in hippocampal neurogenesis</a:t>
            </a:r>
            <a:r>
              <a:rPr lang="en-US" dirty="0" smtClean="0"/>
              <a:t>, mediated </a:t>
            </a:r>
            <a:r>
              <a:rPr lang="en-US" dirty="0"/>
              <a:t>in part by the </a:t>
            </a:r>
            <a:r>
              <a:rPr lang="en-US" dirty="0" smtClean="0"/>
              <a:t>cytokines </a:t>
            </a:r>
            <a:r>
              <a:rPr lang="en-US" dirty="0"/>
              <a:t>Il-</a:t>
            </a:r>
            <a:r>
              <a:rPr lang="en-US" dirty="0" smtClean="0"/>
              <a:t>4 and Il-6.</a:t>
            </a:r>
            <a:endParaRPr lang="en-US" dirty="0"/>
          </a:p>
          <a:p>
            <a:pPr marL="0" indent="0">
              <a:buNone/>
            </a:pPr>
            <a:endParaRPr lang="en-US" dirty="0" smtClean="0"/>
          </a:p>
          <a:p>
            <a:pPr marL="0" indent="0">
              <a:buNone/>
            </a:pPr>
            <a:r>
              <a:rPr lang="en-US" dirty="0" smtClean="0"/>
              <a:t>“These </a:t>
            </a:r>
            <a:r>
              <a:rPr lang="en-US" dirty="0"/>
              <a:t>findings suggest that clinical events involving </a:t>
            </a:r>
            <a:r>
              <a:rPr lang="en-US" i="1" dirty="0">
                <a:solidFill>
                  <a:srgbClr val="FF0000"/>
                </a:solidFill>
              </a:rPr>
              <a:t>neonatal IL-4 over-exposure</a:t>
            </a:r>
            <a:r>
              <a:rPr lang="en-US" dirty="0"/>
              <a:t>, including neonatal hepatitis B vaccination and asthma in human infants, may have adverse effects on neurobehavioral </a:t>
            </a:r>
            <a:r>
              <a:rPr lang="en-US" dirty="0" smtClean="0"/>
              <a:t>development.”</a:t>
            </a:r>
            <a:endParaRPr lang="en-US" dirty="0"/>
          </a:p>
          <a:p>
            <a:endParaRPr lang="en-US" dirty="0"/>
          </a:p>
        </p:txBody>
      </p:sp>
      <p:sp>
        <p:nvSpPr>
          <p:cNvPr id="4" name="TextBox 3"/>
          <p:cNvSpPr txBox="1"/>
          <p:nvPr/>
        </p:nvSpPr>
        <p:spPr>
          <a:xfrm>
            <a:off x="3284614" y="6370399"/>
            <a:ext cx="5804293" cy="461665"/>
          </a:xfrm>
          <a:prstGeom prst="rect">
            <a:avLst/>
          </a:prstGeom>
          <a:noFill/>
        </p:spPr>
        <p:txBody>
          <a:bodyPr wrap="none" rtlCol="0">
            <a:spAutoFit/>
          </a:bodyPr>
          <a:lstStyle/>
          <a:p>
            <a:r>
              <a:rPr lang="nb-NO" sz="2400" dirty="0">
                <a:solidFill>
                  <a:srgbClr val="FF0000"/>
                </a:solidFill>
              </a:rPr>
              <a:t>*</a:t>
            </a:r>
            <a:r>
              <a:rPr lang="nb-NO" sz="2400" dirty="0" err="1"/>
              <a:t>X</a:t>
            </a:r>
            <a:r>
              <a:rPr lang="nb-NO" sz="2400" dirty="0"/>
              <a:t> Wang et al. </a:t>
            </a:r>
            <a:r>
              <a:rPr lang="nb-NO" sz="2400" dirty="0" err="1"/>
              <a:t>Cytokine</a:t>
            </a:r>
            <a:r>
              <a:rPr lang="nb-NO" sz="2400" dirty="0"/>
              <a:t> 110 (2018) 137–149.</a:t>
            </a:r>
            <a:endParaRPr lang="en-US" sz="2400" dirty="0"/>
          </a:p>
        </p:txBody>
      </p:sp>
    </p:spTree>
    <p:extLst>
      <p:ext uri="{BB962C8B-B14F-4D97-AF65-F5344CB8AC3E}">
        <p14:creationId xmlns:p14="http://schemas.microsoft.com/office/powerpoint/2010/main" val="127840483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Aluminum </a:t>
            </a:r>
            <a:r>
              <a:rPr lang="en-US" b="1" dirty="0" smtClean="0"/>
              <a:t>Works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a:t>Aluminum hydroxide stimulates immune cells to produce </a:t>
            </a:r>
            <a:r>
              <a:rPr lang="en-US" dirty="0" err="1"/>
              <a:t>proinflammatory</a:t>
            </a:r>
            <a:r>
              <a:rPr lang="en-US" dirty="0"/>
              <a:t> cytokines that activate T cells.</a:t>
            </a:r>
          </a:p>
          <a:p>
            <a:r>
              <a:rPr lang="en-US" dirty="0"/>
              <a:t>Activated T cells release IL-4 which increases expression of antigen-presenting molecules to enhance immune response</a:t>
            </a:r>
          </a:p>
          <a:p>
            <a:pPr marL="0" indent="0">
              <a:buNone/>
            </a:pPr>
            <a:r>
              <a:rPr lang="en-US" b="1" dirty="0"/>
              <a:t>My Conclusion: </a:t>
            </a:r>
            <a:endParaRPr lang="en-US" b="1" dirty="0" smtClean="0"/>
          </a:p>
          <a:p>
            <a:r>
              <a:rPr lang="en-US" dirty="0" smtClean="0"/>
              <a:t>IL-4 </a:t>
            </a:r>
            <a:r>
              <a:rPr lang="en-US" dirty="0"/>
              <a:t>expressed in response to </a:t>
            </a:r>
            <a:r>
              <a:rPr lang="en-US" dirty="0" err="1"/>
              <a:t>Hep</a:t>
            </a:r>
            <a:r>
              <a:rPr lang="en-US" dirty="0"/>
              <a:t>-B at birth is due to </a:t>
            </a:r>
            <a:r>
              <a:rPr lang="en-US" dirty="0" smtClean="0"/>
              <a:t>its aluminum hydroxide adjuvant</a:t>
            </a:r>
            <a:endParaRPr lang="en-US" dirty="0"/>
          </a:p>
        </p:txBody>
      </p:sp>
      <p:sp>
        <p:nvSpPr>
          <p:cNvPr id="4" name="TextBox 3"/>
          <p:cNvSpPr txBox="1"/>
          <p:nvPr/>
        </p:nvSpPr>
        <p:spPr>
          <a:xfrm>
            <a:off x="745067" y="6416470"/>
            <a:ext cx="8526493" cy="461665"/>
          </a:xfrm>
          <a:prstGeom prst="rect">
            <a:avLst/>
          </a:prstGeom>
          <a:noFill/>
        </p:spPr>
        <p:txBody>
          <a:bodyPr wrap="none" rtlCol="0">
            <a:spAutoFit/>
          </a:bodyPr>
          <a:lstStyle/>
          <a:p>
            <a:r>
              <a:rPr lang="en-US" sz="2400" dirty="0">
                <a:solidFill>
                  <a:srgbClr val="FF0000"/>
                </a:solidFill>
              </a:rPr>
              <a:t>*</a:t>
            </a:r>
            <a:r>
              <a:rPr lang="en-US" sz="2400" dirty="0"/>
              <a:t> M Ulanova et al. Infection and Immunity 2001; 69(2): 1151-1159.</a:t>
            </a:r>
          </a:p>
        </p:txBody>
      </p:sp>
    </p:spTree>
    <p:extLst>
      <p:ext uri="{BB962C8B-B14F-4D97-AF65-F5344CB8AC3E}">
        <p14:creationId xmlns:p14="http://schemas.microsoft.com/office/powerpoint/2010/main" val="37020261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ownToEarth_Glyphosate_TonyMitra.jpg"/>
          <p:cNvPicPr>
            <a:picLocks noGrp="1" noChangeAspect="1"/>
          </p:cNvPicPr>
          <p:nvPr>
            <p:ph idx="1"/>
          </p:nvPr>
        </p:nvPicPr>
        <p:blipFill>
          <a:blip r:embed="rId2">
            <a:extLst>
              <a:ext uri="{28A0092B-C50C-407E-A947-70E740481C1C}">
                <a14:useLocalDpi xmlns:a14="http://schemas.microsoft.com/office/drawing/2010/main" val="0"/>
              </a:ext>
            </a:extLst>
          </a:blip>
          <a:srcRect l="-71221" r="-71221"/>
          <a:stretch>
            <a:fillRect/>
          </a:stretch>
        </p:blipFill>
        <p:spPr>
          <a:xfrm>
            <a:off x="-1202595" y="102767"/>
            <a:ext cx="13004794" cy="7152135"/>
          </a:xfrm>
        </p:spPr>
      </p:pic>
      <p:sp>
        <p:nvSpPr>
          <p:cNvPr id="2" name="TextBox 1"/>
          <p:cNvSpPr txBox="1"/>
          <p:nvPr/>
        </p:nvSpPr>
        <p:spPr>
          <a:xfrm>
            <a:off x="2743935" y="3922392"/>
            <a:ext cx="4656671" cy="923330"/>
          </a:xfrm>
          <a:prstGeom prst="rect">
            <a:avLst/>
          </a:prstGeom>
          <a:solidFill>
            <a:schemeClr val="tx1">
              <a:lumMod val="85000"/>
              <a:lumOff val="15000"/>
            </a:schemeClr>
          </a:solidFill>
          <a:ln>
            <a:solidFill>
              <a:schemeClr val="tx1">
                <a:lumMod val="85000"/>
                <a:lumOff val="15000"/>
              </a:schemeClr>
            </a:solidFill>
          </a:ln>
        </p:spPr>
        <p:txBody>
          <a:bodyPr wrap="square" rtlCol="0">
            <a:spAutoFit/>
          </a:bodyPr>
          <a:lstStyle/>
          <a:p>
            <a:r>
              <a:rPr lang="en-US" dirty="0" smtClean="0">
                <a:solidFill>
                  <a:srgbClr val="FFFF00"/>
                </a:solidFill>
              </a:rPr>
              <a:t>It is a cancer-causing herbicide used liberally by farmers Worldwide but governments are dithering to regulate due to corporate pressure.</a:t>
            </a:r>
            <a:endParaRPr lang="en-US" dirty="0">
              <a:solidFill>
                <a:srgbClr val="FFFF00"/>
              </a:solidFill>
            </a:endParaRPr>
          </a:p>
        </p:txBody>
      </p:sp>
      <p:sp>
        <p:nvSpPr>
          <p:cNvPr id="3" name="Freeform 2"/>
          <p:cNvSpPr/>
          <p:nvPr/>
        </p:nvSpPr>
        <p:spPr>
          <a:xfrm>
            <a:off x="3264711" y="5022625"/>
            <a:ext cx="3842858" cy="1508505"/>
          </a:xfrm>
          <a:custGeom>
            <a:avLst/>
            <a:gdLst>
              <a:gd name="connsiteX0" fmla="*/ 1737793 w 3842858"/>
              <a:gd name="connsiteY0" fmla="*/ 96219 h 1508505"/>
              <a:gd name="connsiteX1" fmla="*/ 140840 w 3842858"/>
              <a:gd name="connsiteY1" fmla="*/ 384876 h 1508505"/>
              <a:gd name="connsiteX2" fmla="*/ 371725 w 3842858"/>
              <a:gd name="connsiteY2" fmla="*/ 1462527 h 1508505"/>
              <a:gd name="connsiteX3" fmla="*/ 2719053 w 3842858"/>
              <a:gd name="connsiteY3" fmla="*/ 1289333 h 1508505"/>
              <a:gd name="connsiteX4" fmla="*/ 3700314 w 3842858"/>
              <a:gd name="connsiteY4" fmla="*/ 1096895 h 1508505"/>
              <a:gd name="connsiteX5" fmla="*/ 3700314 w 3842858"/>
              <a:gd name="connsiteY5" fmla="*/ 307900 h 1508505"/>
              <a:gd name="connsiteX6" fmla="*/ 2411207 w 3842858"/>
              <a:gd name="connsiteY6" fmla="*/ 173194 h 1508505"/>
              <a:gd name="connsiteX7" fmla="*/ 1526149 w 3842858"/>
              <a:gd name="connsiteY7" fmla="*/ 0 h 15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2858" h="1508505">
                <a:moveTo>
                  <a:pt x="1737793" y="96219"/>
                </a:moveTo>
                <a:cubicBezTo>
                  <a:pt x="1053155" y="126688"/>
                  <a:pt x="368518" y="157158"/>
                  <a:pt x="140840" y="384876"/>
                </a:cubicBezTo>
                <a:cubicBezTo>
                  <a:pt x="-86838" y="612594"/>
                  <a:pt x="-57977" y="1311784"/>
                  <a:pt x="371725" y="1462527"/>
                </a:cubicBezTo>
                <a:cubicBezTo>
                  <a:pt x="801427" y="1613270"/>
                  <a:pt x="2164288" y="1350272"/>
                  <a:pt x="2719053" y="1289333"/>
                </a:cubicBezTo>
                <a:cubicBezTo>
                  <a:pt x="3273818" y="1228394"/>
                  <a:pt x="3536771" y="1260467"/>
                  <a:pt x="3700314" y="1096895"/>
                </a:cubicBezTo>
                <a:cubicBezTo>
                  <a:pt x="3863858" y="933323"/>
                  <a:pt x="3915165" y="461850"/>
                  <a:pt x="3700314" y="307900"/>
                </a:cubicBezTo>
                <a:cubicBezTo>
                  <a:pt x="3485463" y="153950"/>
                  <a:pt x="2773568" y="224511"/>
                  <a:pt x="2411207" y="173194"/>
                </a:cubicBezTo>
                <a:cubicBezTo>
                  <a:pt x="2048846" y="121877"/>
                  <a:pt x="1526149" y="0"/>
                  <a:pt x="1526149" y="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89476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Autistic Brains have </a:t>
            </a:r>
            <a:br>
              <a:rPr lang="en-US" b="1" dirty="0" smtClean="0"/>
            </a:br>
            <a:r>
              <a:rPr lang="en-US" b="1" dirty="0" smtClean="0"/>
              <a:t>High Aluminum Levels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70933" y="1600200"/>
            <a:ext cx="8686800" cy="4525963"/>
          </a:xfrm>
        </p:spPr>
        <p:txBody>
          <a:bodyPr/>
          <a:lstStyle/>
          <a:p>
            <a:pPr marL="0" indent="0">
              <a:buNone/>
            </a:pPr>
            <a:r>
              <a:rPr lang="en-US" dirty="0"/>
              <a:t>“</a:t>
            </a:r>
            <a:r>
              <a:rPr lang="en-US" i="1" dirty="0"/>
              <a:t>I did not see a role for aluminum in autism. </a:t>
            </a:r>
            <a:r>
              <a:rPr lang="en-US" i="1" dirty="0" smtClean="0"/>
              <a:t>And     </a:t>
            </a:r>
            <a:r>
              <a:rPr lang="en-US" i="1" dirty="0"/>
              <a:t>I didn’t see a role for aluminum in vaccines in autism. I have to change my mind now on both of these. I have to change my mind that aluminum has a role in autism. I believe it now does.</a:t>
            </a:r>
            <a:r>
              <a:rPr lang="en-US" dirty="0"/>
              <a:t>”</a:t>
            </a:r>
            <a:br>
              <a:rPr lang="en-US" dirty="0"/>
            </a:br>
            <a:endParaRPr lang="en-US" dirty="0" smtClean="0"/>
          </a:p>
          <a:p>
            <a:pPr marL="0" indent="0">
              <a:buNone/>
            </a:pPr>
            <a:r>
              <a:rPr lang="en-US" dirty="0" smtClean="0"/>
              <a:t>– </a:t>
            </a:r>
            <a:r>
              <a:rPr lang="en-US" dirty="0" err="1" smtClean="0"/>
              <a:t>Dr</a:t>
            </a:r>
            <a:r>
              <a:rPr lang="en-US" dirty="0" smtClean="0"/>
              <a:t> </a:t>
            </a:r>
            <a:r>
              <a:rPr lang="en-US" dirty="0"/>
              <a:t>Chris </a:t>
            </a:r>
            <a:r>
              <a:rPr lang="en-US" dirty="0" err="1"/>
              <a:t>Exley</a:t>
            </a:r>
            <a:r>
              <a:rPr lang="en-US" dirty="0"/>
              <a:t>, </a:t>
            </a:r>
            <a:r>
              <a:rPr lang="en-US" dirty="0" smtClean="0"/>
              <a:t>2017</a:t>
            </a:r>
            <a:r>
              <a:rPr lang="en-US" dirty="0"/>
              <a:t>.</a:t>
            </a:r>
          </a:p>
        </p:txBody>
      </p:sp>
      <p:sp>
        <p:nvSpPr>
          <p:cNvPr id="4" name="TextBox 3"/>
          <p:cNvSpPr txBox="1"/>
          <p:nvPr/>
        </p:nvSpPr>
        <p:spPr>
          <a:xfrm>
            <a:off x="780228" y="6300801"/>
            <a:ext cx="8533105" cy="461665"/>
          </a:xfrm>
          <a:prstGeom prst="rect">
            <a:avLst/>
          </a:prstGeom>
          <a:noFill/>
        </p:spPr>
        <p:txBody>
          <a:bodyPr wrap="none" rtlCol="0">
            <a:spAutoFit/>
          </a:bodyPr>
          <a:lstStyle/>
          <a:p>
            <a:r>
              <a:rPr lang="en-US" sz="2400" dirty="0" smtClean="0">
                <a:solidFill>
                  <a:srgbClr val="FF0000"/>
                </a:solidFill>
              </a:rPr>
              <a:t>*</a:t>
            </a:r>
            <a:r>
              <a:rPr lang="en-US" sz="2400" dirty="0" smtClean="0"/>
              <a:t>http</a:t>
            </a:r>
            <a:r>
              <a:rPr lang="en-US" sz="2400" dirty="0"/>
              <a:t>://</a:t>
            </a:r>
            <a:r>
              <a:rPr lang="en-US" sz="2400" dirty="0" err="1"/>
              <a:t>vaccinepapers.org</a:t>
            </a:r>
            <a:r>
              <a:rPr lang="en-US" sz="2400" dirty="0"/>
              <a:t>/high-aluminum-content-autistic-</a:t>
            </a:r>
            <a:r>
              <a:rPr lang="en-US" sz="2400" dirty="0" smtClean="0"/>
              <a:t>brains</a:t>
            </a:r>
            <a:endParaRPr lang="en-US" sz="2400" dirty="0"/>
          </a:p>
        </p:txBody>
      </p:sp>
    </p:spTree>
    <p:extLst>
      <p:ext uri="{BB962C8B-B14F-4D97-AF65-F5344CB8AC3E}">
        <p14:creationId xmlns:p14="http://schemas.microsoft.com/office/powerpoint/2010/main" val="282801038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Sheep Exposed to Aluminum Adjuvant</a:t>
            </a:r>
            <a:endParaRPr lang="en-US" b="1" dirty="0">
              <a:solidFill>
                <a:srgbClr val="FF0000"/>
              </a:solidFill>
            </a:endParaRPr>
          </a:p>
        </p:txBody>
      </p:sp>
      <p:sp>
        <p:nvSpPr>
          <p:cNvPr id="5" name="Content Placeholder 4"/>
          <p:cNvSpPr>
            <a:spLocks noGrp="1"/>
          </p:cNvSpPr>
          <p:nvPr>
            <p:ph idx="1"/>
          </p:nvPr>
        </p:nvSpPr>
        <p:spPr>
          <a:xfrm>
            <a:off x="237066" y="1464736"/>
            <a:ext cx="8449733" cy="4461933"/>
          </a:xfrm>
        </p:spPr>
        <p:txBody>
          <a:bodyPr>
            <a:normAutofit fontScale="92500" lnSpcReduction="20000"/>
          </a:bodyPr>
          <a:lstStyle/>
          <a:p>
            <a:r>
              <a:rPr lang="en-US" dirty="0"/>
              <a:t>Aluminum-containing vaccines </a:t>
            </a:r>
            <a:r>
              <a:rPr lang="en-US" dirty="0" smtClean="0"/>
              <a:t>                              may </a:t>
            </a:r>
            <a:r>
              <a:rPr lang="en-US" dirty="0"/>
              <a:t>be responsible for a strange </a:t>
            </a:r>
            <a:r>
              <a:rPr lang="en-US" dirty="0" smtClean="0"/>
              <a:t>                               new </a:t>
            </a:r>
            <a:r>
              <a:rPr lang="en-US" dirty="0"/>
              <a:t>neurological disease in sheep </a:t>
            </a:r>
          </a:p>
          <a:p>
            <a:r>
              <a:rPr lang="en-US" dirty="0"/>
              <a:t>A study exposed lambs to multiple </a:t>
            </a:r>
            <a:r>
              <a:rPr lang="en-US" dirty="0" smtClean="0"/>
              <a:t>                           injections </a:t>
            </a:r>
            <a:r>
              <a:rPr lang="en-US" dirty="0"/>
              <a:t>of either an Al-containing </a:t>
            </a:r>
            <a:r>
              <a:rPr lang="en-US" dirty="0" smtClean="0"/>
              <a:t>                             vaccine </a:t>
            </a:r>
            <a:r>
              <a:rPr lang="en-US" dirty="0"/>
              <a:t>or aluminum alone</a:t>
            </a:r>
            <a:r>
              <a:rPr lang="en-US" dirty="0">
                <a:solidFill>
                  <a:srgbClr val="FF0000"/>
                </a:solidFill>
              </a:rPr>
              <a:t>*</a:t>
            </a:r>
          </a:p>
          <a:p>
            <a:pPr lvl="1"/>
            <a:r>
              <a:rPr lang="en-US" dirty="0"/>
              <a:t>Compared to controls, both groups showed anxiety and antisocial behavior</a:t>
            </a:r>
          </a:p>
          <a:p>
            <a:r>
              <a:rPr lang="en-US" dirty="0"/>
              <a:t>A separate study demonstrated that aluminum had accumulated in </a:t>
            </a:r>
            <a:r>
              <a:rPr lang="en-US" dirty="0" err="1"/>
              <a:t>gramulomas</a:t>
            </a:r>
            <a:r>
              <a:rPr lang="en-US" dirty="0"/>
              <a:t> that formed in the lymph nodes of the exposed </a:t>
            </a:r>
            <a:r>
              <a:rPr lang="en-US" dirty="0" smtClean="0"/>
              <a:t>sheep</a:t>
            </a:r>
            <a:r>
              <a:rPr lang="en-US" dirty="0" smtClean="0">
                <a:solidFill>
                  <a:srgbClr val="FF0000"/>
                </a:solidFill>
              </a:rPr>
              <a:t>**</a:t>
            </a:r>
            <a:endParaRPr lang="en-US" dirty="0">
              <a:solidFill>
                <a:srgbClr val="FF0000"/>
              </a:solidFill>
            </a:endParaRPr>
          </a:p>
        </p:txBody>
      </p:sp>
      <p:sp>
        <p:nvSpPr>
          <p:cNvPr id="6" name="TextBox 5"/>
          <p:cNvSpPr txBox="1"/>
          <p:nvPr/>
        </p:nvSpPr>
        <p:spPr>
          <a:xfrm>
            <a:off x="-50799" y="5933182"/>
            <a:ext cx="9364914" cy="830997"/>
          </a:xfrm>
          <a:prstGeom prst="rect">
            <a:avLst/>
          </a:prstGeom>
          <a:noFill/>
        </p:spPr>
        <p:txBody>
          <a:bodyPr wrap="none" rtlCol="0">
            <a:spAutoFit/>
          </a:bodyPr>
          <a:lstStyle/>
          <a:p>
            <a:r>
              <a:rPr lang="en-US" sz="2400" dirty="0">
                <a:solidFill>
                  <a:srgbClr val="FF0000"/>
                </a:solidFill>
              </a:rPr>
              <a:t>*</a:t>
            </a:r>
            <a:r>
              <a:rPr lang="en-US" sz="2400" dirty="0"/>
              <a:t>J </a:t>
            </a:r>
            <a:r>
              <a:rPr lang="en-US" sz="2400" dirty="0" err="1" smtClean="0"/>
              <a:t>Asín</a:t>
            </a:r>
            <a:r>
              <a:rPr lang="en-US" sz="2400" dirty="0" smtClean="0"/>
              <a:t> </a:t>
            </a:r>
            <a:r>
              <a:rPr lang="en-US" sz="2400" dirty="0"/>
              <a:t>et al. Pharmacological Research Nov 3, 2018 [</a:t>
            </a:r>
            <a:r>
              <a:rPr lang="en-US" sz="2400" dirty="0" err="1"/>
              <a:t>Epub</a:t>
            </a:r>
            <a:r>
              <a:rPr lang="en-US" sz="2400" dirty="0"/>
              <a:t> ahead of print</a:t>
            </a:r>
            <a:r>
              <a:rPr lang="en-US" sz="2400" dirty="0" smtClean="0"/>
              <a:t>]</a:t>
            </a:r>
          </a:p>
          <a:p>
            <a:r>
              <a:rPr lang="en-US" sz="2400" dirty="0" smtClean="0">
                <a:solidFill>
                  <a:srgbClr val="FF0000"/>
                </a:solidFill>
              </a:rPr>
              <a:t>**</a:t>
            </a:r>
            <a:r>
              <a:rPr lang="en-US" sz="2400" dirty="0" smtClean="0"/>
              <a:t>J </a:t>
            </a:r>
            <a:r>
              <a:rPr lang="en-US" sz="2400" dirty="0" err="1" smtClean="0"/>
              <a:t>Asin</a:t>
            </a:r>
            <a:r>
              <a:rPr lang="en-US" sz="2400" dirty="0" smtClean="0"/>
              <a:t> et al. Veterinary Pathology Oct 31, 2018 [</a:t>
            </a:r>
            <a:r>
              <a:rPr lang="en-US" sz="2400" dirty="0" err="1" smtClean="0"/>
              <a:t>Epub</a:t>
            </a:r>
            <a:r>
              <a:rPr lang="en-US" sz="2400" dirty="0" smtClean="0"/>
              <a:t> ahead of print]</a:t>
            </a:r>
            <a:endParaRPr lang="en-US" sz="2400" dirty="0"/>
          </a:p>
        </p:txBody>
      </p:sp>
      <p:pic>
        <p:nvPicPr>
          <p:cNvPr id="7" name="Picture 6" descr="shee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200" y="1041401"/>
            <a:ext cx="2777067" cy="2082800"/>
          </a:xfrm>
          <a:prstGeom prst="rect">
            <a:avLst/>
          </a:prstGeom>
        </p:spPr>
      </p:pic>
    </p:spTree>
    <p:extLst>
      <p:ext uri="{BB962C8B-B14F-4D97-AF65-F5344CB8AC3E}">
        <p14:creationId xmlns:p14="http://schemas.microsoft.com/office/powerpoint/2010/main" val="55442737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New Book on Dangers of HPV Vaccine</a:t>
            </a:r>
            <a:endParaRPr lang="en-US" b="1" dirty="0"/>
          </a:p>
        </p:txBody>
      </p:sp>
      <p:pic>
        <p:nvPicPr>
          <p:cNvPr id="4" name="Content Placeholder 3" descr="HPV_vax_book.jpg"/>
          <p:cNvPicPr>
            <a:picLocks noGrp="1" noChangeAspect="1"/>
          </p:cNvPicPr>
          <p:nvPr>
            <p:ph idx="1"/>
          </p:nvPr>
        </p:nvPicPr>
        <p:blipFill>
          <a:blip r:embed="rId3">
            <a:extLst>
              <a:ext uri="{28A0092B-C50C-407E-A947-70E740481C1C}">
                <a14:useLocalDpi xmlns:a14="http://schemas.microsoft.com/office/drawing/2010/main" val="0"/>
              </a:ext>
            </a:extLst>
          </a:blip>
          <a:srcRect l="-86237" r="-86237"/>
          <a:stretch>
            <a:fillRect/>
          </a:stretch>
        </p:blipFill>
        <p:spPr>
          <a:xfrm>
            <a:off x="2624668" y="1417638"/>
            <a:ext cx="9110133" cy="5010222"/>
          </a:xfrm>
        </p:spPr>
      </p:pic>
      <p:sp>
        <p:nvSpPr>
          <p:cNvPr id="5" name="TextBox 4"/>
          <p:cNvSpPr txBox="1"/>
          <p:nvPr/>
        </p:nvSpPr>
        <p:spPr>
          <a:xfrm>
            <a:off x="304800" y="1981201"/>
            <a:ext cx="4419600" cy="2677656"/>
          </a:xfrm>
          <a:prstGeom prst="rect">
            <a:avLst/>
          </a:prstGeom>
          <a:noFill/>
        </p:spPr>
        <p:txBody>
          <a:bodyPr wrap="square" rtlCol="0">
            <a:spAutoFit/>
          </a:bodyPr>
          <a:lstStyle/>
          <a:p>
            <a:r>
              <a:rPr lang="en-US" sz="2800" dirty="0"/>
              <a:t>"A Groundbreaking Exposé to the HPV Vaccine and the Science, Safety, and Business Behind It" by Mary Holland, Kim Mack Rosenberg, and Eileen </a:t>
            </a:r>
            <a:r>
              <a:rPr lang="en-US" sz="2800" dirty="0" err="1" smtClean="0"/>
              <a:t>Iorio</a:t>
            </a:r>
            <a:r>
              <a:rPr lang="en-US" sz="2800" dirty="0" smtClean="0"/>
              <a:t>.</a:t>
            </a:r>
            <a:endParaRPr lang="en-US" sz="2800" dirty="0"/>
          </a:p>
        </p:txBody>
      </p:sp>
    </p:spTree>
    <p:extLst>
      <p:ext uri="{BB962C8B-B14F-4D97-AF65-F5344CB8AC3E}">
        <p14:creationId xmlns:p14="http://schemas.microsoft.com/office/powerpoint/2010/main" val="8039954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14462"/>
          </a:xfrm>
        </p:spPr>
        <p:txBody>
          <a:bodyPr>
            <a:noAutofit/>
          </a:bodyPr>
          <a:lstStyle/>
          <a:p>
            <a:r>
              <a:rPr lang="en-US" sz="3200" b="1" dirty="0" smtClean="0"/>
              <a:t>“A </a:t>
            </a:r>
            <a:r>
              <a:rPr lang="en-US" sz="3200" b="1" dirty="0"/>
              <a:t>lowered probability of pregnancy in females in the USA aged 25–29 who received a human papillomavirus vaccine </a:t>
            </a:r>
            <a:r>
              <a:rPr lang="en-US" sz="3200" b="1" dirty="0" smtClean="0"/>
              <a:t>injection”</a:t>
            </a:r>
            <a:r>
              <a:rPr lang="en-US" sz="3200" b="1" dirty="0" smtClean="0">
                <a:solidFill>
                  <a:srgbClr val="FF0000"/>
                </a:solidFill>
              </a:rPr>
              <a:t>*</a:t>
            </a:r>
            <a:r>
              <a:rPr lang="en-US" sz="3200" b="1" dirty="0" smtClean="0"/>
              <a:t> </a:t>
            </a:r>
            <a:r>
              <a:rPr lang="en-US" sz="3200" b="1" dirty="0"/>
              <a:t/>
            </a:r>
            <a:br>
              <a:rPr lang="en-US" sz="3200" b="1" dirty="0"/>
            </a:br>
            <a:endParaRPr lang="en-US" sz="3200" b="1"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“For </a:t>
            </a:r>
            <a:r>
              <a:rPr lang="en-US" dirty="0"/>
              <a:t>married women, 75% of the group not exposed to the HPV vaccine conceived, while only 50% of the exposed group had been pregnant at least once. Results suggest if 100% of the females in this study had received the HPV shot, the number of women who had ever been pregnant would have fallen by 2 million</a:t>
            </a:r>
            <a:r>
              <a:rPr lang="en-US" dirty="0" smtClean="0"/>
              <a:t>.” </a:t>
            </a:r>
          </a:p>
          <a:p>
            <a:r>
              <a:rPr lang="en-US" dirty="0" smtClean="0"/>
              <a:t>Data obtained from </a:t>
            </a:r>
            <a:r>
              <a:rPr lang="en-US" dirty="0"/>
              <a:t>National Health and Nutrition Examination </a:t>
            </a:r>
            <a:r>
              <a:rPr lang="en-US" dirty="0" smtClean="0"/>
              <a:t>Survey</a:t>
            </a:r>
            <a:r>
              <a:rPr lang="en-US" dirty="0"/>
              <a:t> </a:t>
            </a:r>
            <a:r>
              <a:rPr lang="en-US" dirty="0" smtClean="0"/>
              <a:t>(NHANES)</a:t>
            </a:r>
            <a:endParaRPr lang="en-US" dirty="0"/>
          </a:p>
          <a:p>
            <a:r>
              <a:rPr lang="en-US" dirty="0" smtClean="0"/>
              <a:t>An observed adverse reaction to HPV vaccination is primary </a:t>
            </a:r>
            <a:r>
              <a:rPr lang="en-US" dirty="0"/>
              <a:t>ovarian </a:t>
            </a:r>
            <a:r>
              <a:rPr lang="en-US" dirty="0" smtClean="0"/>
              <a:t>failure </a:t>
            </a:r>
            <a:endParaRPr lang="en-US" dirty="0"/>
          </a:p>
        </p:txBody>
      </p:sp>
      <p:sp>
        <p:nvSpPr>
          <p:cNvPr id="4" name="TextBox 3"/>
          <p:cNvSpPr txBox="1"/>
          <p:nvPr/>
        </p:nvSpPr>
        <p:spPr>
          <a:xfrm>
            <a:off x="38698" y="6221968"/>
            <a:ext cx="9105302" cy="369332"/>
          </a:xfrm>
          <a:prstGeom prst="rect">
            <a:avLst/>
          </a:prstGeom>
          <a:noFill/>
        </p:spPr>
        <p:txBody>
          <a:bodyPr wrap="none" rtlCol="0">
            <a:spAutoFit/>
          </a:bodyPr>
          <a:lstStyle/>
          <a:p>
            <a:r>
              <a:rPr lang="en-US" dirty="0">
                <a:solidFill>
                  <a:srgbClr val="FF0000"/>
                </a:solidFill>
              </a:rPr>
              <a:t>*</a:t>
            </a:r>
            <a:r>
              <a:rPr lang="en-US" dirty="0"/>
              <a:t>G. DeLong. Journal of Toxicology and Environmental Health, Part A 2018 [</a:t>
            </a:r>
            <a:r>
              <a:rPr lang="en-US" dirty="0" err="1"/>
              <a:t>Epub</a:t>
            </a:r>
            <a:r>
              <a:rPr lang="en-US" dirty="0"/>
              <a:t> ahead of print]</a:t>
            </a:r>
          </a:p>
        </p:txBody>
      </p:sp>
    </p:spTree>
    <p:extLst>
      <p:ext uri="{BB962C8B-B14F-4D97-AF65-F5344CB8AC3E}">
        <p14:creationId xmlns:p14="http://schemas.microsoft.com/office/powerpoint/2010/main" val="236548901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Vaccines and Anti-phospholipid Syndrome (APS)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APS is an autoimmune disease causing venous thrombosis</a:t>
            </a:r>
            <a:r>
              <a:rPr lang="en-US" dirty="0"/>
              <a:t>, </a:t>
            </a:r>
            <a:r>
              <a:rPr lang="en-US" dirty="0" smtClean="0"/>
              <a:t>fertility issues and pregnancy complications  </a:t>
            </a:r>
          </a:p>
          <a:p>
            <a:r>
              <a:rPr lang="en-US" dirty="0" smtClean="0"/>
              <a:t>Molecular </a:t>
            </a:r>
            <a:r>
              <a:rPr lang="en-US" dirty="0"/>
              <a:t>mimicry of microbial antigens </a:t>
            </a:r>
            <a:r>
              <a:rPr lang="en-US" dirty="0" smtClean="0"/>
              <a:t>leads </a:t>
            </a:r>
            <a:r>
              <a:rPr lang="en-US" dirty="0"/>
              <a:t>to </a:t>
            </a:r>
            <a:r>
              <a:rPr lang="en-US" dirty="0" smtClean="0"/>
              <a:t>production of pathogenic </a:t>
            </a:r>
            <a:r>
              <a:rPr lang="en-US" dirty="0"/>
              <a:t>autoantibodies in </a:t>
            </a:r>
            <a:r>
              <a:rPr lang="en-US" dirty="0" smtClean="0"/>
              <a:t>lupus and APS</a:t>
            </a:r>
          </a:p>
          <a:p>
            <a:r>
              <a:rPr lang="en-US" dirty="0" smtClean="0"/>
              <a:t>Experimentally, tetanus toxoid plus aluminum adjuvant induces antibodies associated with APS</a:t>
            </a:r>
          </a:p>
          <a:p>
            <a:r>
              <a:rPr lang="en-US" dirty="0" smtClean="0"/>
              <a:t>Many of the adverse reactions to Gardasil are symptoms of APS</a:t>
            </a:r>
            <a:endParaRPr lang="en-US" dirty="0"/>
          </a:p>
        </p:txBody>
      </p:sp>
      <p:sp>
        <p:nvSpPr>
          <p:cNvPr id="4" name="TextBox 3"/>
          <p:cNvSpPr txBox="1"/>
          <p:nvPr/>
        </p:nvSpPr>
        <p:spPr>
          <a:xfrm>
            <a:off x="1811601" y="6126163"/>
            <a:ext cx="7130678" cy="707886"/>
          </a:xfrm>
          <a:prstGeom prst="rect">
            <a:avLst/>
          </a:prstGeom>
          <a:noFill/>
        </p:spPr>
        <p:txBody>
          <a:bodyPr wrap="none" rtlCol="0">
            <a:spAutoFit/>
          </a:bodyPr>
          <a:lstStyle/>
          <a:p>
            <a:r>
              <a:rPr lang="hr-HR" sz="2000" dirty="0">
                <a:solidFill>
                  <a:srgbClr val="FF0000"/>
                </a:solidFill>
              </a:rPr>
              <a:t>*</a:t>
            </a:r>
            <a:r>
              <a:rPr lang="hr-HR" sz="2000" dirty="0"/>
              <a:t>L Dimitrijevic et al. Lupus (2012) 21, 195–</a:t>
            </a:r>
            <a:r>
              <a:rPr lang="hr-HR" sz="2000" dirty="0" smtClean="0"/>
              <a:t>202</a:t>
            </a:r>
          </a:p>
          <a:p>
            <a:r>
              <a:rPr lang="en-US" sz="2000" dirty="0" smtClean="0">
                <a:solidFill>
                  <a:srgbClr val="FF0000"/>
                </a:solidFill>
              </a:rPr>
              <a:t>**</a:t>
            </a:r>
            <a:r>
              <a:rPr lang="en-US" sz="2000" dirty="0" smtClean="0"/>
              <a:t>P </a:t>
            </a:r>
            <a:r>
              <a:rPr lang="en-US" sz="2000" dirty="0"/>
              <a:t>Cruz-</a:t>
            </a:r>
            <a:r>
              <a:rPr lang="en-US" sz="2000" dirty="0" err="1"/>
              <a:t>Tapias</a:t>
            </a:r>
            <a:r>
              <a:rPr lang="en-US" sz="2000" dirty="0"/>
              <a:t> et al. </a:t>
            </a:r>
            <a:r>
              <a:rPr lang="en-US" sz="2000" dirty="0" err="1"/>
              <a:t>Curr</a:t>
            </a:r>
            <a:r>
              <a:rPr lang="en-US" sz="2000" dirty="0"/>
              <a:t> </a:t>
            </a:r>
            <a:r>
              <a:rPr lang="en-US" sz="2000" dirty="0" err="1"/>
              <a:t>Opin</a:t>
            </a:r>
            <a:r>
              <a:rPr lang="en-US" sz="2000" dirty="0"/>
              <a:t> </a:t>
            </a:r>
            <a:r>
              <a:rPr lang="en-US" sz="2000" dirty="0" err="1"/>
              <a:t>Rheumatol</a:t>
            </a:r>
            <a:r>
              <a:rPr lang="en-US" sz="2000" dirty="0"/>
              <a:t>. 2012 Jul;24(4):389-93. </a:t>
            </a:r>
          </a:p>
        </p:txBody>
      </p:sp>
    </p:spTree>
    <p:extLst>
      <p:ext uri="{BB962C8B-B14F-4D97-AF65-F5344CB8AC3E}">
        <p14:creationId xmlns:p14="http://schemas.microsoft.com/office/powerpoint/2010/main" val="247252216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705"/>
            <a:ext cx="8517467" cy="2773362"/>
          </a:xfrm>
        </p:spPr>
        <p:txBody>
          <a:bodyPr>
            <a:noAutofit/>
          </a:bodyPr>
          <a:lstStyle/>
          <a:p>
            <a:r>
              <a:rPr lang="en-US" sz="3200" b="1" dirty="0" smtClean="0"/>
              <a:t>“Cancer </a:t>
            </a:r>
            <a:r>
              <a:rPr lang="en-US" sz="3200" b="1" dirty="0"/>
              <a:t>immunology, bioinformatics and chemokine evidence link vaccines contaminated with animal proteins to autoimmune disease: a detailed look at </a:t>
            </a:r>
            <a:r>
              <a:rPr lang="en-US" sz="3200" b="1" dirty="0" err="1"/>
              <a:t>Crohn’s</a:t>
            </a:r>
            <a:r>
              <a:rPr lang="en-US" sz="3200" b="1" dirty="0"/>
              <a:t> disease and </a:t>
            </a:r>
            <a:r>
              <a:rPr lang="en-US" sz="3200" b="1" dirty="0" err="1" smtClean="0"/>
              <a:t>Vitiligo</a:t>
            </a:r>
            <a:r>
              <a:rPr lang="en-US" sz="3200" b="1" dirty="0" smtClean="0"/>
              <a:t>”</a:t>
            </a:r>
            <a:r>
              <a:rPr lang="en-US" sz="3200" b="1" dirty="0" smtClean="0">
                <a:solidFill>
                  <a:srgbClr val="FF0000"/>
                </a:solidFill>
              </a:rPr>
              <a:t>*</a:t>
            </a:r>
            <a:r>
              <a:rPr lang="en-US" sz="3200" b="1" dirty="0" smtClean="0"/>
              <a:t> </a:t>
            </a:r>
            <a:r>
              <a:rPr lang="en-US" sz="3200" b="1" dirty="0"/>
              <a:t/>
            </a:r>
            <a:br>
              <a:rPr lang="en-US" sz="3200" b="1" dirty="0"/>
            </a:br>
            <a:endParaRPr lang="en-US" sz="3200" b="1" dirty="0"/>
          </a:p>
        </p:txBody>
      </p:sp>
      <p:sp>
        <p:nvSpPr>
          <p:cNvPr id="3" name="Content Placeholder 2"/>
          <p:cNvSpPr>
            <a:spLocks noGrp="1"/>
          </p:cNvSpPr>
          <p:nvPr>
            <p:ph idx="1"/>
          </p:nvPr>
        </p:nvSpPr>
        <p:spPr>
          <a:xfrm>
            <a:off x="135464" y="2455333"/>
            <a:ext cx="8839200" cy="3623733"/>
          </a:xfrm>
        </p:spPr>
        <p:txBody>
          <a:bodyPr>
            <a:normAutofit fontScale="92500" lnSpcReduction="20000"/>
          </a:bodyPr>
          <a:lstStyle/>
          <a:p>
            <a:pPr marL="0" indent="0">
              <a:buNone/>
            </a:pPr>
            <a:r>
              <a:rPr lang="en-US" dirty="0" smtClean="0"/>
              <a:t>”</a:t>
            </a:r>
            <a:r>
              <a:rPr lang="en-US" b="1" dirty="0" smtClean="0"/>
              <a:t>Abstract</a:t>
            </a:r>
            <a:r>
              <a:rPr lang="en-US" dirty="0" smtClean="0"/>
              <a:t>: .</a:t>
            </a:r>
            <a:r>
              <a:rPr lang="en-US" dirty="0"/>
              <a:t>.. The above findings add to the growing evidence of vaccines inducing autoimmune diseases. Autoantibody and </a:t>
            </a:r>
            <a:r>
              <a:rPr lang="en-US" dirty="0" err="1"/>
              <a:t>autoreactive</a:t>
            </a:r>
            <a:r>
              <a:rPr lang="en-US" dirty="0"/>
              <a:t> T cell levels can vary from person to person. </a:t>
            </a:r>
            <a:endParaRPr lang="en-US" dirty="0" smtClean="0"/>
          </a:p>
          <a:p>
            <a:pPr marL="0" indent="0">
              <a:buNone/>
            </a:pPr>
            <a:r>
              <a:rPr lang="en-US" dirty="0" smtClean="0"/>
              <a:t>Not </a:t>
            </a:r>
            <a:r>
              <a:rPr lang="en-US" dirty="0"/>
              <a:t>everyone will develop overt disease. For every case of diagnosed autoimmune disease, there are numerous subclinical cases. These subclinical diseases could shave decades off your life. So </a:t>
            </a:r>
            <a:r>
              <a:rPr lang="en-US" dirty="0" smtClean="0"/>
              <a:t>`rare’ </a:t>
            </a:r>
            <a:r>
              <a:rPr lang="en-US" dirty="0"/>
              <a:t>diagnosed vaccine adverse events are the tip of the iceberg."</a:t>
            </a:r>
          </a:p>
        </p:txBody>
      </p:sp>
      <p:sp>
        <p:nvSpPr>
          <p:cNvPr id="4" name="TextBox 3"/>
          <p:cNvSpPr txBox="1"/>
          <p:nvPr/>
        </p:nvSpPr>
        <p:spPr>
          <a:xfrm>
            <a:off x="457199" y="6366933"/>
            <a:ext cx="8287345" cy="400110"/>
          </a:xfrm>
          <a:prstGeom prst="rect">
            <a:avLst/>
          </a:prstGeom>
          <a:noFill/>
        </p:spPr>
        <p:txBody>
          <a:bodyPr wrap="none" rtlCol="0">
            <a:spAutoFit/>
          </a:bodyPr>
          <a:lstStyle/>
          <a:p>
            <a:r>
              <a:rPr lang="en-US" sz="2000" dirty="0">
                <a:solidFill>
                  <a:srgbClr val="FF0000"/>
                </a:solidFill>
              </a:rPr>
              <a:t>*</a:t>
            </a:r>
            <a:r>
              <a:rPr lang="en-US" sz="2000" dirty="0"/>
              <a:t>V </a:t>
            </a:r>
            <a:r>
              <a:rPr lang="en-US" sz="2000" dirty="0" err="1"/>
              <a:t>Arumugham</a:t>
            </a:r>
            <a:r>
              <a:rPr lang="en-US" sz="2000" dirty="0"/>
              <a:t> and MV </a:t>
            </a:r>
            <a:r>
              <a:rPr lang="en-US" sz="2000" dirty="0" err="1"/>
              <a:t>Trushin</a:t>
            </a:r>
            <a:r>
              <a:rPr lang="en-US" sz="2000" dirty="0"/>
              <a:t>. J. Pharm. Sci. &amp; Res. 2018; 10(8): 2106-2110.</a:t>
            </a:r>
          </a:p>
        </p:txBody>
      </p:sp>
    </p:spTree>
    <p:extLst>
      <p:ext uri="{BB962C8B-B14F-4D97-AF65-F5344CB8AC3E}">
        <p14:creationId xmlns:p14="http://schemas.microsoft.com/office/powerpoint/2010/main" val="193345914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694138" y="2218450"/>
            <a:ext cx="7755812"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How Much More Evidence</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Do We Need?</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0848694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33" y="274638"/>
            <a:ext cx="8365067" cy="1143000"/>
          </a:xfrm>
        </p:spPr>
        <p:txBody>
          <a:bodyPr>
            <a:noAutofit/>
          </a:bodyPr>
          <a:lstStyle/>
          <a:p>
            <a:r>
              <a:rPr lang="en-US" sz="3600" b="1" dirty="0" smtClean="0"/>
              <a:t>“Is </a:t>
            </a:r>
            <a:r>
              <a:rPr lang="en-US" sz="3600" b="1" dirty="0"/>
              <a:t>Agriculture’s Use of Glyphosate Feeding Lake O’s Explosive Algae Blooms</a:t>
            </a:r>
            <a:r>
              <a:rPr lang="en-US" sz="3600" b="1" dirty="0" smtClean="0"/>
              <a:t>?”</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0" y="1989668"/>
            <a:ext cx="8094133" cy="3617372"/>
          </a:xfrm>
        </p:spPr>
        <p:txBody>
          <a:bodyPr>
            <a:normAutofit fontScale="92500" lnSpcReduction="20000"/>
          </a:bodyPr>
          <a:lstStyle/>
          <a:p>
            <a:r>
              <a:rPr lang="en-US" dirty="0"/>
              <a:t>Sugar cane agriculture </a:t>
            </a:r>
            <a:r>
              <a:rPr lang="en-US" dirty="0" smtClean="0"/>
              <a:t>is                                        </a:t>
            </a:r>
            <a:r>
              <a:rPr lang="en-US" dirty="0"/>
              <a:t>extensive all around Lake </a:t>
            </a:r>
            <a:r>
              <a:rPr lang="en-US" dirty="0" smtClean="0"/>
              <a:t>                                 Okeechobee in S. Florida,                                          and </a:t>
            </a:r>
            <a:r>
              <a:rPr lang="en-US" dirty="0"/>
              <a:t>glyphosate is used </a:t>
            </a:r>
            <a:r>
              <a:rPr lang="en-US" dirty="0" smtClean="0"/>
              <a:t>                                               both to </a:t>
            </a:r>
            <a:r>
              <a:rPr lang="en-US" dirty="0"/>
              <a:t>control weeds </a:t>
            </a:r>
            <a:r>
              <a:rPr lang="en-US" dirty="0" smtClean="0"/>
              <a:t>                                                             and as a desiccant</a:t>
            </a:r>
            <a:endParaRPr lang="en-US" sz="4200" dirty="0"/>
          </a:p>
          <a:p>
            <a:r>
              <a:rPr lang="en-US" dirty="0"/>
              <a:t>Cyanobacteria can break down the C-P bond in glyphosate and use its phosphorus atom as a fuel </a:t>
            </a:r>
            <a:r>
              <a:rPr lang="en-US" dirty="0" smtClean="0"/>
              <a:t>source</a:t>
            </a:r>
            <a:r>
              <a:rPr lang="en-US" dirty="0" smtClean="0">
                <a:solidFill>
                  <a:srgbClr val="FF0000"/>
                </a:solidFill>
              </a:rPr>
              <a:t>**</a:t>
            </a:r>
            <a:endParaRPr lang="en-US" dirty="0">
              <a:solidFill>
                <a:srgbClr val="FF0000"/>
              </a:solidFill>
            </a:endParaRPr>
          </a:p>
          <a:p>
            <a:endParaRPr lang="en-US" dirty="0"/>
          </a:p>
        </p:txBody>
      </p:sp>
      <p:sp>
        <p:nvSpPr>
          <p:cNvPr id="5" name="TextBox 4"/>
          <p:cNvSpPr txBox="1"/>
          <p:nvPr/>
        </p:nvSpPr>
        <p:spPr>
          <a:xfrm>
            <a:off x="457200" y="6214533"/>
            <a:ext cx="184666" cy="369332"/>
          </a:xfrm>
          <a:prstGeom prst="rect">
            <a:avLst/>
          </a:prstGeom>
          <a:noFill/>
        </p:spPr>
        <p:txBody>
          <a:bodyPr wrap="none" rtlCol="0">
            <a:spAutoFit/>
          </a:bodyPr>
          <a:lstStyle/>
          <a:p>
            <a:endParaRPr lang="en-US" dirty="0"/>
          </a:p>
        </p:txBody>
      </p:sp>
      <p:sp>
        <p:nvSpPr>
          <p:cNvPr id="6" name="TextBox 5"/>
          <p:cNvSpPr txBox="1"/>
          <p:nvPr/>
        </p:nvSpPr>
        <p:spPr>
          <a:xfrm>
            <a:off x="457200" y="5217572"/>
            <a:ext cx="7864703" cy="1384995"/>
          </a:xfrm>
          <a:prstGeom prst="rect">
            <a:avLst/>
          </a:prstGeom>
          <a:noFill/>
        </p:spPr>
        <p:txBody>
          <a:bodyPr wrap="square" rtlCol="0">
            <a:spAutoFit/>
          </a:bodyPr>
          <a:lstStyle/>
          <a:p>
            <a:pPr algn="r"/>
            <a:r>
              <a:rPr lang="en-US" sz="2400" dirty="0">
                <a:solidFill>
                  <a:srgbClr val="FF0000"/>
                </a:solidFill>
              </a:rPr>
              <a:t>*</a:t>
            </a:r>
            <a:r>
              <a:rPr lang="en-US" sz="2400" dirty="0"/>
              <a:t>Prof. Geoffrey Norris.</a:t>
            </a:r>
          </a:p>
          <a:p>
            <a:pPr algn="r"/>
            <a:r>
              <a:rPr lang="en-US" sz="2000" dirty="0"/>
              <a:t>https://</a:t>
            </a:r>
            <a:r>
              <a:rPr lang="en-US" sz="2000" dirty="0" err="1"/>
              <a:t>jacquithurlowlippisch.com</a:t>
            </a:r>
            <a:r>
              <a:rPr lang="en-US" sz="2000" dirty="0"/>
              <a:t>/tag/</a:t>
            </a:r>
          </a:p>
          <a:p>
            <a:pPr algn="r"/>
            <a:r>
              <a:rPr lang="en-US" sz="2000" dirty="0"/>
              <a:t>is-sugarcane-field-glyphosate-feeding-lake-os-blue-green-algae-blloms</a:t>
            </a:r>
          </a:p>
          <a:p>
            <a:pPr algn="r"/>
            <a:r>
              <a:rPr lang="en-US" sz="2000" dirty="0">
                <a:solidFill>
                  <a:srgbClr val="FF0000"/>
                </a:solidFill>
              </a:rPr>
              <a:t>**</a:t>
            </a:r>
            <a:r>
              <a:rPr lang="en-US" sz="2000" dirty="0"/>
              <a:t>D </a:t>
            </a:r>
            <a:r>
              <a:rPr lang="en-US" sz="2000" dirty="0" err="1"/>
              <a:t>Drzyzga</a:t>
            </a:r>
            <a:r>
              <a:rPr lang="en-US" sz="2000" dirty="0"/>
              <a:t> et al. Environ </a:t>
            </a:r>
            <a:r>
              <a:rPr lang="en-US" sz="2000" dirty="0" err="1"/>
              <a:t>Microbiol</a:t>
            </a:r>
            <a:r>
              <a:rPr lang="en-US" sz="2000" dirty="0"/>
              <a:t> 2017 Mar;19(3):1065-1076</a:t>
            </a:r>
          </a:p>
        </p:txBody>
      </p:sp>
      <p:pic>
        <p:nvPicPr>
          <p:cNvPr id="7" name="Picture 6" descr="bluegreen_algae_slu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932" y="1600199"/>
            <a:ext cx="4841873" cy="2582333"/>
          </a:xfrm>
          <a:prstGeom prst="rect">
            <a:avLst/>
          </a:prstGeom>
        </p:spPr>
      </p:pic>
    </p:spTree>
    <p:extLst>
      <p:ext uri="{BB962C8B-B14F-4D97-AF65-F5344CB8AC3E}">
        <p14:creationId xmlns:p14="http://schemas.microsoft.com/office/powerpoint/2010/main" val="144429814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Corn for Ethanol Production</a:t>
            </a:r>
            <a:r>
              <a:rPr lang="en-US" b="1" dirty="0" smtClean="0">
                <a:solidFill>
                  <a:srgbClr val="FF0000"/>
                </a:solidFill>
              </a:rPr>
              <a:t>*</a:t>
            </a:r>
            <a:endParaRPr lang="en-US" b="1" dirty="0">
              <a:solidFill>
                <a:srgbClr val="FF0000"/>
              </a:solidFill>
            </a:endParaRPr>
          </a:p>
        </p:txBody>
      </p:sp>
      <p:pic>
        <p:nvPicPr>
          <p:cNvPr id="4" name="Content Placeholder 3" descr="corn_ethanol.jpeg"/>
          <p:cNvPicPr>
            <a:picLocks noGrp="1" noChangeAspect="1"/>
          </p:cNvPicPr>
          <p:nvPr>
            <p:ph idx="1"/>
          </p:nvPr>
        </p:nvPicPr>
        <p:blipFill>
          <a:blip r:embed="rId3">
            <a:extLst>
              <a:ext uri="{28A0092B-C50C-407E-A947-70E740481C1C}">
                <a14:useLocalDpi xmlns:a14="http://schemas.microsoft.com/office/drawing/2010/main" val="0"/>
              </a:ext>
            </a:extLst>
          </a:blip>
          <a:srcRect t="-8433" b="-8433"/>
          <a:stretch>
            <a:fillRect/>
          </a:stretch>
        </p:blipFill>
        <p:spPr>
          <a:xfrm>
            <a:off x="-103361" y="1033777"/>
            <a:ext cx="9259532" cy="5092386"/>
          </a:xfrm>
        </p:spPr>
      </p:pic>
      <p:sp>
        <p:nvSpPr>
          <p:cNvPr id="5" name="Freeform 4"/>
          <p:cNvSpPr/>
          <p:nvPr/>
        </p:nvSpPr>
        <p:spPr>
          <a:xfrm>
            <a:off x="4931908" y="5062876"/>
            <a:ext cx="687793" cy="593430"/>
          </a:xfrm>
          <a:custGeom>
            <a:avLst/>
            <a:gdLst>
              <a:gd name="connsiteX0" fmla="*/ 324877 w 687793"/>
              <a:gd name="connsiteY0" fmla="*/ 2629 h 593430"/>
              <a:gd name="connsiteX1" fmla="*/ 19 w 687793"/>
              <a:gd name="connsiteY1" fmla="*/ 238921 h 593430"/>
              <a:gd name="connsiteX2" fmla="*/ 339643 w 687793"/>
              <a:gd name="connsiteY2" fmla="*/ 593359 h 593430"/>
              <a:gd name="connsiteX3" fmla="*/ 679267 w 687793"/>
              <a:gd name="connsiteY3" fmla="*/ 268458 h 593430"/>
              <a:gd name="connsiteX4" fmla="*/ 561137 w 687793"/>
              <a:gd name="connsiteY4" fmla="*/ 120775 h 593430"/>
              <a:gd name="connsiteX5" fmla="*/ 324877 w 687793"/>
              <a:gd name="connsiteY5" fmla="*/ 2629 h 5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793" h="593430">
                <a:moveTo>
                  <a:pt x="324877" y="2629"/>
                </a:moveTo>
                <a:cubicBezTo>
                  <a:pt x="231357" y="22320"/>
                  <a:pt x="-2442" y="140466"/>
                  <a:pt x="19" y="238921"/>
                </a:cubicBezTo>
                <a:cubicBezTo>
                  <a:pt x="2480" y="337376"/>
                  <a:pt x="226435" y="588436"/>
                  <a:pt x="339643" y="593359"/>
                </a:cubicBezTo>
                <a:cubicBezTo>
                  <a:pt x="452851" y="598282"/>
                  <a:pt x="642351" y="347222"/>
                  <a:pt x="679267" y="268458"/>
                </a:cubicBezTo>
                <a:cubicBezTo>
                  <a:pt x="716183" y="189694"/>
                  <a:pt x="625124" y="162618"/>
                  <a:pt x="561137" y="120775"/>
                </a:cubicBezTo>
                <a:cubicBezTo>
                  <a:pt x="497150" y="78932"/>
                  <a:pt x="418397" y="-17062"/>
                  <a:pt x="324877" y="2629"/>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843292" y="5572297"/>
            <a:ext cx="808635" cy="461665"/>
          </a:xfrm>
          <a:prstGeom prst="rect">
            <a:avLst/>
          </a:prstGeom>
          <a:noFill/>
        </p:spPr>
        <p:txBody>
          <a:bodyPr wrap="none" rtlCol="0">
            <a:spAutoFit/>
          </a:bodyPr>
          <a:lstStyle/>
          <a:p>
            <a:r>
              <a:rPr lang="en-US" sz="2400" dirty="0" smtClean="0"/>
              <a:t>2007</a:t>
            </a:r>
            <a:endParaRPr lang="en-US" sz="2400" dirty="0"/>
          </a:p>
        </p:txBody>
      </p:sp>
      <p:sp>
        <p:nvSpPr>
          <p:cNvPr id="7" name="TextBox 6"/>
          <p:cNvSpPr txBox="1"/>
          <p:nvPr/>
        </p:nvSpPr>
        <p:spPr>
          <a:xfrm>
            <a:off x="58110" y="6126163"/>
            <a:ext cx="9085890" cy="677108"/>
          </a:xfrm>
          <a:prstGeom prst="rect">
            <a:avLst/>
          </a:prstGeom>
          <a:noFill/>
        </p:spPr>
        <p:txBody>
          <a:bodyPr wrap="none" rtlCol="0">
            <a:spAutoFit/>
          </a:bodyPr>
          <a:lstStyle/>
          <a:p>
            <a:pPr algn="r"/>
            <a:r>
              <a:rPr lang="en-US" sz="2000" dirty="0"/>
              <a:t>Karen Perry </a:t>
            </a:r>
            <a:r>
              <a:rPr lang="en-US" sz="2000" dirty="0" err="1"/>
              <a:t>Stillerman</a:t>
            </a:r>
            <a:r>
              <a:rPr lang="en-US" sz="2000" dirty="0"/>
              <a:t>, July 17, 201</a:t>
            </a:r>
            <a:r>
              <a:rPr lang="en-US" dirty="0"/>
              <a:t>8</a:t>
            </a:r>
          </a:p>
          <a:p>
            <a:pPr algn="r"/>
            <a:r>
              <a:rPr lang="en-US" dirty="0"/>
              <a:t>https://</a:t>
            </a:r>
            <a:r>
              <a:rPr lang="en-US" dirty="0" err="1"/>
              <a:t>blog.ucsusa.org</a:t>
            </a:r>
            <a:r>
              <a:rPr lang="en-US" dirty="0"/>
              <a:t>/</a:t>
            </a:r>
            <a:r>
              <a:rPr lang="en-US" dirty="0" err="1"/>
              <a:t>karen-perry-stillerman</a:t>
            </a:r>
            <a:r>
              <a:rPr lang="en-US" dirty="0"/>
              <a:t>/the-</a:t>
            </a:r>
            <a:r>
              <a:rPr lang="en-US" dirty="0" err="1"/>
              <a:t>midwests</a:t>
            </a:r>
            <a:r>
              <a:rPr lang="en-US" dirty="0"/>
              <a:t>-food-system-is-failing-</a:t>
            </a:r>
            <a:r>
              <a:rPr lang="en-US" dirty="0" err="1"/>
              <a:t>heres</a:t>
            </a:r>
            <a:r>
              <a:rPr lang="en-US" dirty="0"/>
              <a:t>-why</a:t>
            </a:r>
          </a:p>
        </p:txBody>
      </p:sp>
      <p:cxnSp>
        <p:nvCxnSpPr>
          <p:cNvPr id="8" name="Straight Arrow Connector 7"/>
          <p:cNvCxnSpPr/>
          <p:nvPr/>
        </p:nvCxnSpPr>
        <p:spPr>
          <a:xfrm flipV="1">
            <a:off x="4931908" y="4292600"/>
            <a:ext cx="897392" cy="5080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27975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Corn for Ethanol Production</a:t>
            </a:r>
            <a:r>
              <a:rPr lang="en-US" b="1" dirty="0" smtClean="0">
                <a:solidFill>
                  <a:srgbClr val="FF0000"/>
                </a:solidFill>
              </a:rPr>
              <a:t>*</a:t>
            </a:r>
            <a:endParaRPr lang="en-US" b="1" dirty="0">
              <a:solidFill>
                <a:srgbClr val="FF0000"/>
              </a:solidFill>
            </a:endParaRPr>
          </a:p>
        </p:txBody>
      </p:sp>
      <p:pic>
        <p:nvPicPr>
          <p:cNvPr id="4" name="Content Placeholder 3" descr="corn_ethanol.jpeg"/>
          <p:cNvPicPr>
            <a:picLocks noGrp="1" noChangeAspect="1"/>
          </p:cNvPicPr>
          <p:nvPr>
            <p:ph idx="1"/>
          </p:nvPr>
        </p:nvPicPr>
        <p:blipFill>
          <a:blip r:embed="rId3">
            <a:extLst>
              <a:ext uri="{28A0092B-C50C-407E-A947-70E740481C1C}">
                <a14:useLocalDpi xmlns:a14="http://schemas.microsoft.com/office/drawing/2010/main" val="0"/>
              </a:ext>
            </a:extLst>
          </a:blip>
          <a:srcRect t="-8433" b="-8433"/>
          <a:stretch>
            <a:fillRect/>
          </a:stretch>
        </p:blipFill>
        <p:spPr>
          <a:xfrm>
            <a:off x="-103361" y="1033777"/>
            <a:ext cx="9259532" cy="5092386"/>
          </a:xfrm>
        </p:spPr>
      </p:pic>
      <p:sp>
        <p:nvSpPr>
          <p:cNvPr id="5" name="Freeform 4"/>
          <p:cNvSpPr/>
          <p:nvPr/>
        </p:nvSpPr>
        <p:spPr>
          <a:xfrm>
            <a:off x="4931908" y="5062876"/>
            <a:ext cx="687793" cy="593430"/>
          </a:xfrm>
          <a:custGeom>
            <a:avLst/>
            <a:gdLst>
              <a:gd name="connsiteX0" fmla="*/ 324877 w 687793"/>
              <a:gd name="connsiteY0" fmla="*/ 2629 h 593430"/>
              <a:gd name="connsiteX1" fmla="*/ 19 w 687793"/>
              <a:gd name="connsiteY1" fmla="*/ 238921 h 593430"/>
              <a:gd name="connsiteX2" fmla="*/ 339643 w 687793"/>
              <a:gd name="connsiteY2" fmla="*/ 593359 h 593430"/>
              <a:gd name="connsiteX3" fmla="*/ 679267 w 687793"/>
              <a:gd name="connsiteY3" fmla="*/ 268458 h 593430"/>
              <a:gd name="connsiteX4" fmla="*/ 561137 w 687793"/>
              <a:gd name="connsiteY4" fmla="*/ 120775 h 593430"/>
              <a:gd name="connsiteX5" fmla="*/ 324877 w 687793"/>
              <a:gd name="connsiteY5" fmla="*/ 2629 h 5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793" h="593430">
                <a:moveTo>
                  <a:pt x="324877" y="2629"/>
                </a:moveTo>
                <a:cubicBezTo>
                  <a:pt x="231357" y="22320"/>
                  <a:pt x="-2442" y="140466"/>
                  <a:pt x="19" y="238921"/>
                </a:cubicBezTo>
                <a:cubicBezTo>
                  <a:pt x="2480" y="337376"/>
                  <a:pt x="226435" y="588436"/>
                  <a:pt x="339643" y="593359"/>
                </a:cubicBezTo>
                <a:cubicBezTo>
                  <a:pt x="452851" y="598282"/>
                  <a:pt x="642351" y="347222"/>
                  <a:pt x="679267" y="268458"/>
                </a:cubicBezTo>
                <a:cubicBezTo>
                  <a:pt x="716183" y="189694"/>
                  <a:pt x="625124" y="162618"/>
                  <a:pt x="561137" y="120775"/>
                </a:cubicBezTo>
                <a:cubicBezTo>
                  <a:pt x="497150" y="78932"/>
                  <a:pt x="418397" y="-17062"/>
                  <a:pt x="324877" y="2629"/>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843292" y="5572297"/>
            <a:ext cx="808635" cy="461665"/>
          </a:xfrm>
          <a:prstGeom prst="rect">
            <a:avLst/>
          </a:prstGeom>
          <a:noFill/>
        </p:spPr>
        <p:txBody>
          <a:bodyPr wrap="none" rtlCol="0">
            <a:spAutoFit/>
          </a:bodyPr>
          <a:lstStyle/>
          <a:p>
            <a:r>
              <a:rPr lang="en-US" sz="2400" dirty="0" smtClean="0"/>
              <a:t>2007</a:t>
            </a:r>
            <a:endParaRPr lang="en-US" sz="2400" dirty="0"/>
          </a:p>
        </p:txBody>
      </p:sp>
      <p:sp>
        <p:nvSpPr>
          <p:cNvPr id="7" name="TextBox 6"/>
          <p:cNvSpPr txBox="1"/>
          <p:nvPr/>
        </p:nvSpPr>
        <p:spPr>
          <a:xfrm>
            <a:off x="58110" y="6126163"/>
            <a:ext cx="9085890" cy="677108"/>
          </a:xfrm>
          <a:prstGeom prst="rect">
            <a:avLst/>
          </a:prstGeom>
          <a:noFill/>
        </p:spPr>
        <p:txBody>
          <a:bodyPr wrap="none" rtlCol="0">
            <a:spAutoFit/>
          </a:bodyPr>
          <a:lstStyle/>
          <a:p>
            <a:pPr algn="r"/>
            <a:r>
              <a:rPr lang="en-US" sz="2000" dirty="0"/>
              <a:t>Karen Perry </a:t>
            </a:r>
            <a:r>
              <a:rPr lang="en-US" sz="2000" dirty="0" err="1"/>
              <a:t>Stillerman</a:t>
            </a:r>
            <a:r>
              <a:rPr lang="en-US" sz="2000" dirty="0"/>
              <a:t>, July 17, 201</a:t>
            </a:r>
            <a:r>
              <a:rPr lang="en-US" dirty="0"/>
              <a:t>8</a:t>
            </a:r>
          </a:p>
          <a:p>
            <a:pPr algn="r"/>
            <a:r>
              <a:rPr lang="en-US" dirty="0"/>
              <a:t>https://</a:t>
            </a:r>
            <a:r>
              <a:rPr lang="en-US" dirty="0" err="1"/>
              <a:t>blog.ucsusa.org</a:t>
            </a:r>
            <a:r>
              <a:rPr lang="en-US" dirty="0"/>
              <a:t>/</a:t>
            </a:r>
            <a:r>
              <a:rPr lang="en-US" dirty="0" err="1"/>
              <a:t>karen-perry-stillerman</a:t>
            </a:r>
            <a:r>
              <a:rPr lang="en-US" dirty="0"/>
              <a:t>/the-</a:t>
            </a:r>
            <a:r>
              <a:rPr lang="en-US" dirty="0" err="1"/>
              <a:t>midwests</a:t>
            </a:r>
            <a:r>
              <a:rPr lang="en-US" dirty="0"/>
              <a:t>-food-system-is-failing-</a:t>
            </a:r>
            <a:r>
              <a:rPr lang="en-US" dirty="0" err="1"/>
              <a:t>heres</a:t>
            </a:r>
            <a:r>
              <a:rPr lang="en-US" dirty="0"/>
              <a:t>-why</a:t>
            </a:r>
          </a:p>
        </p:txBody>
      </p:sp>
      <p:sp>
        <p:nvSpPr>
          <p:cNvPr id="8" name="Title 1"/>
          <p:cNvSpPr txBox="1">
            <a:spLocks/>
          </p:cNvSpPr>
          <p:nvPr/>
        </p:nvSpPr>
        <p:spPr>
          <a:xfrm>
            <a:off x="251025" y="1417638"/>
            <a:ext cx="6285242" cy="4708525"/>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aseline="30000" dirty="0" smtClean="0"/>
              <a:t>“Today’s </a:t>
            </a:r>
            <a:r>
              <a:rPr lang="en-US" sz="4000" baseline="30000" dirty="0"/>
              <a:t>corn crop is mainly used for biofuels (roughly 40 percent of U.S. corn is used for ethanol) and as animal feed (roughly 36 percent of U.S. corn, plus distillers grains left over from ethanol production, is fed to cattle, pigs and chickens). Much of the rest is exported.  Only a tiny fraction of the national corn crop is directly used for food for Americans, much of that for high-fructose corn </a:t>
            </a:r>
            <a:r>
              <a:rPr lang="en-US" sz="4000" baseline="30000" dirty="0" smtClean="0"/>
              <a:t>syrup.”</a:t>
            </a:r>
            <a:endParaRPr lang="en-US" sz="4000" baseline="30000" dirty="0"/>
          </a:p>
        </p:txBody>
      </p:sp>
      <p:pic>
        <p:nvPicPr>
          <p:cNvPr id="9" name="Picture 8" descr="gasol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730" y="2022165"/>
            <a:ext cx="3175000" cy="3175000"/>
          </a:xfrm>
          <a:prstGeom prst="rect">
            <a:avLst/>
          </a:prstGeom>
        </p:spPr>
      </p:pic>
    </p:spTree>
    <p:extLst>
      <p:ext uri="{BB962C8B-B14F-4D97-AF65-F5344CB8AC3E}">
        <p14:creationId xmlns:p14="http://schemas.microsoft.com/office/powerpoint/2010/main" val="8852216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Evidence</a:t>
            </a:r>
            <a:endParaRPr lang="en-US" b="1" dirty="0"/>
          </a:p>
        </p:txBody>
      </p:sp>
      <p:sp>
        <p:nvSpPr>
          <p:cNvPr id="3" name="Content Placeholder 2"/>
          <p:cNvSpPr>
            <a:spLocks noGrp="1"/>
          </p:cNvSpPr>
          <p:nvPr>
            <p:ph idx="1"/>
          </p:nvPr>
        </p:nvSpPr>
        <p:spPr>
          <a:xfrm>
            <a:off x="457200" y="1417638"/>
            <a:ext cx="8229600" cy="4525963"/>
          </a:xfrm>
        </p:spPr>
        <p:txBody>
          <a:bodyPr>
            <a:normAutofit/>
          </a:bodyPr>
          <a:lstStyle/>
          <a:p>
            <a:r>
              <a:rPr lang="en-US" sz="2800" dirty="0" smtClean="0"/>
              <a:t>Glyphosate exposure is linked to non-Hodgkin’s lymphoma and a California lawsuit resulted in a  $289 million settlement (later reduced to $78M)</a:t>
            </a:r>
          </a:p>
          <a:p>
            <a:r>
              <a:rPr lang="en-US" sz="2800" dirty="0" smtClean="0"/>
              <a:t>Rates of pancreatic cancer, thyroid cancer and bladder cancer are going up exponentially, in step with the rise in glyphosate usage on core crops</a:t>
            </a:r>
          </a:p>
          <a:p>
            <a:r>
              <a:rPr lang="en-US" sz="2800" dirty="0" smtClean="0"/>
              <a:t>The WHO IARC issued a statement that glyphosate is a “probably carcinogen” in Spring 2015. California added it to its list of probable carcinogens</a:t>
            </a:r>
          </a:p>
          <a:p>
            <a:endParaRPr lang="en-US" sz="2800" dirty="0"/>
          </a:p>
        </p:txBody>
      </p:sp>
    </p:spTree>
    <p:extLst>
      <p:ext uri="{BB962C8B-B14F-4D97-AF65-F5344CB8AC3E}">
        <p14:creationId xmlns:p14="http://schemas.microsoft.com/office/powerpoint/2010/main" val="235371956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Corn for Ethanol Production</a:t>
            </a:r>
            <a:r>
              <a:rPr lang="en-US" b="1" dirty="0" smtClean="0">
                <a:solidFill>
                  <a:srgbClr val="FF0000"/>
                </a:solidFill>
              </a:rPr>
              <a:t>*</a:t>
            </a:r>
            <a:endParaRPr lang="en-US" b="1" dirty="0">
              <a:solidFill>
                <a:srgbClr val="FF0000"/>
              </a:solidFill>
            </a:endParaRPr>
          </a:p>
        </p:txBody>
      </p:sp>
      <p:pic>
        <p:nvPicPr>
          <p:cNvPr id="4" name="Content Placeholder 3" descr="corn_ethanol.jpeg"/>
          <p:cNvPicPr>
            <a:picLocks noGrp="1" noChangeAspect="1"/>
          </p:cNvPicPr>
          <p:nvPr>
            <p:ph idx="1"/>
          </p:nvPr>
        </p:nvPicPr>
        <p:blipFill>
          <a:blip r:embed="rId3">
            <a:extLst>
              <a:ext uri="{28A0092B-C50C-407E-A947-70E740481C1C}">
                <a14:useLocalDpi xmlns:a14="http://schemas.microsoft.com/office/drawing/2010/main" val="0"/>
              </a:ext>
            </a:extLst>
          </a:blip>
          <a:srcRect t="-8433" b="-8433"/>
          <a:stretch>
            <a:fillRect/>
          </a:stretch>
        </p:blipFill>
        <p:spPr>
          <a:xfrm>
            <a:off x="-103361" y="1033777"/>
            <a:ext cx="9259532" cy="5092386"/>
          </a:xfrm>
        </p:spPr>
      </p:pic>
      <p:sp>
        <p:nvSpPr>
          <p:cNvPr id="5" name="Freeform 4"/>
          <p:cNvSpPr/>
          <p:nvPr/>
        </p:nvSpPr>
        <p:spPr>
          <a:xfrm>
            <a:off x="4931908" y="5062876"/>
            <a:ext cx="687793" cy="593430"/>
          </a:xfrm>
          <a:custGeom>
            <a:avLst/>
            <a:gdLst>
              <a:gd name="connsiteX0" fmla="*/ 324877 w 687793"/>
              <a:gd name="connsiteY0" fmla="*/ 2629 h 593430"/>
              <a:gd name="connsiteX1" fmla="*/ 19 w 687793"/>
              <a:gd name="connsiteY1" fmla="*/ 238921 h 593430"/>
              <a:gd name="connsiteX2" fmla="*/ 339643 w 687793"/>
              <a:gd name="connsiteY2" fmla="*/ 593359 h 593430"/>
              <a:gd name="connsiteX3" fmla="*/ 679267 w 687793"/>
              <a:gd name="connsiteY3" fmla="*/ 268458 h 593430"/>
              <a:gd name="connsiteX4" fmla="*/ 561137 w 687793"/>
              <a:gd name="connsiteY4" fmla="*/ 120775 h 593430"/>
              <a:gd name="connsiteX5" fmla="*/ 324877 w 687793"/>
              <a:gd name="connsiteY5" fmla="*/ 2629 h 5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793" h="593430">
                <a:moveTo>
                  <a:pt x="324877" y="2629"/>
                </a:moveTo>
                <a:cubicBezTo>
                  <a:pt x="231357" y="22320"/>
                  <a:pt x="-2442" y="140466"/>
                  <a:pt x="19" y="238921"/>
                </a:cubicBezTo>
                <a:cubicBezTo>
                  <a:pt x="2480" y="337376"/>
                  <a:pt x="226435" y="588436"/>
                  <a:pt x="339643" y="593359"/>
                </a:cubicBezTo>
                <a:cubicBezTo>
                  <a:pt x="452851" y="598282"/>
                  <a:pt x="642351" y="347222"/>
                  <a:pt x="679267" y="268458"/>
                </a:cubicBezTo>
                <a:cubicBezTo>
                  <a:pt x="716183" y="189694"/>
                  <a:pt x="625124" y="162618"/>
                  <a:pt x="561137" y="120775"/>
                </a:cubicBezTo>
                <a:cubicBezTo>
                  <a:pt x="497150" y="78932"/>
                  <a:pt x="418397" y="-17062"/>
                  <a:pt x="324877" y="2629"/>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843292" y="5572297"/>
            <a:ext cx="808635" cy="461665"/>
          </a:xfrm>
          <a:prstGeom prst="rect">
            <a:avLst/>
          </a:prstGeom>
          <a:noFill/>
        </p:spPr>
        <p:txBody>
          <a:bodyPr wrap="none" rtlCol="0">
            <a:spAutoFit/>
          </a:bodyPr>
          <a:lstStyle/>
          <a:p>
            <a:r>
              <a:rPr lang="en-US" sz="2400" dirty="0" smtClean="0"/>
              <a:t>2007</a:t>
            </a:r>
            <a:endParaRPr lang="en-US" sz="2400" dirty="0"/>
          </a:p>
        </p:txBody>
      </p:sp>
      <p:sp>
        <p:nvSpPr>
          <p:cNvPr id="7" name="TextBox 6"/>
          <p:cNvSpPr txBox="1"/>
          <p:nvPr/>
        </p:nvSpPr>
        <p:spPr>
          <a:xfrm>
            <a:off x="58110" y="6126163"/>
            <a:ext cx="9085890" cy="677108"/>
          </a:xfrm>
          <a:prstGeom prst="rect">
            <a:avLst/>
          </a:prstGeom>
          <a:noFill/>
        </p:spPr>
        <p:txBody>
          <a:bodyPr wrap="none" rtlCol="0">
            <a:spAutoFit/>
          </a:bodyPr>
          <a:lstStyle/>
          <a:p>
            <a:pPr algn="r"/>
            <a:r>
              <a:rPr lang="en-US" sz="2000" dirty="0"/>
              <a:t>Karen Perry </a:t>
            </a:r>
            <a:r>
              <a:rPr lang="en-US" sz="2000" dirty="0" err="1"/>
              <a:t>Stillerman</a:t>
            </a:r>
            <a:r>
              <a:rPr lang="en-US" sz="2000" dirty="0"/>
              <a:t>, July 17, 201</a:t>
            </a:r>
            <a:r>
              <a:rPr lang="en-US" dirty="0"/>
              <a:t>8</a:t>
            </a:r>
          </a:p>
          <a:p>
            <a:pPr algn="r"/>
            <a:r>
              <a:rPr lang="en-US" dirty="0"/>
              <a:t>https://</a:t>
            </a:r>
            <a:r>
              <a:rPr lang="en-US" dirty="0" err="1"/>
              <a:t>blog.ucsusa.org</a:t>
            </a:r>
            <a:r>
              <a:rPr lang="en-US" dirty="0"/>
              <a:t>/</a:t>
            </a:r>
            <a:r>
              <a:rPr lang="en-US" dirty="0" err="1"/>
              <a:t>karen-perry-stillerman</a:t>
            </a:r>
            <a:r>
              <a:rPr lang="en-US" dirty="0"/>
              <a:t>/the-</a:t>
            </a:r>
            <a:r>
              <a:rPr lang="en-US" dirty="0" err="1"/>
              <a:t>midwests</a:t>
            </a:r>
            <a:r>
              <a:rPr lang="en-US" dirty="0"/>
              <a:t>-food-system-is-failing-</a:t>
            </a:r>
            <a:r>
              <a:rPr lang="en-US" dirty="0" err="1"/>
              <a:t>heres</a:t>
            </a:r>
            <a:r>
              <a:rPr lang="en-US" dirty="0"/>
              <a:t>-why</a:t>
            </a:r>
          </a:p>
        </p:txBody>
      </p:sp>
      <p:pic>
        <p:nvPicPr>
          <p:cNvPr id="3" name="Picture 2" descr="trafficjams-ss-saopaul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17638"/>
            <a:ext cx="9144000" cy="5143500"/>
          </a:xfrm>
          <a:prstGeom prst="rect">
            <a:avLst/>
          </a:prstGeom>
        </p:spPr>
      </p:pic>
      <p:pic>
        <p:nvPicPr>
          <p:cNvPr id="8" name="Picture 7" descr="Roundup.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757" y="274638"/>
            <a:ext cx="2898160" cy="2898160"/>
          </a:xfrm>
          <a:prstGeom prst="rect">
            <a:avLst/>
          </a:prstGeom>
        </p:spPr>
      </p:pic>
    </p:spTree>
    <p:extLst>
      <p:ext uri="{BB962C8B-B14F-4D97-AF65-F5344CB8AC3E}">
        <p14:creationId xmlns:p14="http://schemas.microsoft.com/office/powerpoint/2010/main" val="2244541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dead_herring.jpg"/>
          <p:cNvPicPr>
            <a:picLocks noGrp="1" noChangeAspect="1"/>
          </p:cNvPicPr>
          <p:nvPr>
            <p:ph idx="1"/>
          </p:nvPr>
        </p:nvPicPr>
        <p:blipFill>
          <a:blip r:embed="rId3">
            <a:extLst>
              <a:ext uri="{28A0092B-C50C-407E-A947-70E740481C1C}">
                <a14:useLocalDpi xmlns:a14="http://schemas.microsoft.com/office/drawing/2010/main" val="0"/>
              </a:ext>
            </a:extLst>
          </a:blip>
          <a:srcRect l="-36076" r="-36076"/>
          <a:stretch>
            <a:fillRect/>
          </a:stretch>
        </p:blipFill>
        <p:spPr>
          <a:xfrm>
            <a:off x="-1459057" y="1600201"/>
            <a:ext cx="8229600" cy="4525963"/>
          </a:xfrm>
        </p:spPr>
      </p:pic>
      <p:pic>
        <p:nvPicPr>
          <p:cNvPr id="7" name="Picture 6" descr="dead_herr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3218"/>
            <a:ext cx="9144000" cy="1358981"/>
          </a:xfrm>
          <a:prstGeom prst="rect">
            <a:avLst/>
          </a:prstGeom>
        </p:spPr>
      </p:pic>
      <p:sp>
        <p:nvSpPr>
          <p:cNvPr id="8" name="TextBox 7"/>
          <p:cNvSpPr txBox="1"/>
          <p:nvPr/>
        </p:nvSpPr>
        <p:spPr>
          <a:xfrm>
            <a:off x="3565131" y="534823"/>
            <a:ext cx="627620" cy="461665"/>
          </a:xfrm>
          <a:prstGeom prst="rect">
            <a:avLst/>
          </a:prstGeom>
          <a:noFill/>
        </p:spPr>
        <p:txBody>
          <a:bodyPr wrap="square" rtlCol="0">
            <a:spAutoFit/>
          </a:bodyPr>
          <a:lstStyle/>
          <a:p>
            <a:r>
              <a:rPr lang="en-US" sz="2400" dirty="0" smtClean="0">
                <a:solidFill>
                  <a:srgbClr val="FF0000"/>
                </a:solidFill>
              </a:rPr>
              <a:t>*</a:t>
            </a:r>
            <a:endParaRPr lang="en-US" sz="2400" dirty="0">
              <a:solidFill>
                <a:srgbClr val="FF0000"/>
              </a:solidFill>
            </a:endParaRPr>
          </a:p>
        </p:txBody>
      </p:sp>
      <p:sp>
        <p:nvSpPr>
          <p:cNvPr id="9" name="TextBox 8"/>
          <p:cNvSpPr txBox="1"/>
          <p:nvPr/>
        </p:nvSpPr>
        <p:spPr>
          <a:xfrm>
            <a:off x="746867" y="6100249"/>
            <a:ext cx="8037477" cy="830997"/>
          </a:xfrm>
          <a:prstGeom prst="rect">
            <a:avLst/>
          </a:prstGeom>
          <a:noFill/>
        </p:spPr>
        <p:txBody>
          <a:bodyPr wrap="none" rtlCol="0">
            <a:spAutoFit/>
          </a:bodyPr>
          <a:lstStyle/>
          <a:p>
            <a:pPr algn="r"/>
            <a:r>
              <a:rPr lang="en-US" sz="2400" dirty="0">
                <a:solidFill>
                  <a:srgbClr val="FF0000"/>
                </a:solidFill>
              </a:rPr>
              <a:t>*</a:t>
            </a:r>
            <a:r>
              <a:rPr lang="en-US" sz="2400" dirty="0" err="1" smtClean="0"/>
              <a:t>www.cbc.ca</a:t>
            </a:r>
            <a:r>
              <a:rPr lang="en-US" sz="2400" dirty="0"/>
              <a:t>/news/</a:t>
            </a:r>
            <a:r>
              <a:rPr lang="en-US" sz="2400" dirty="0" err="1"/>
              <a:t>canada</a:t>
            </a:r>
            <a:r>
              <a:rPr lang="en-US" sz="2400" dirty="0"/>
              <a:t>/nova-scotia</a:t>
            </a:r>
            <a:r>
              <a:rPr lang="en-US" sz="2400" dirty="0" smtClean="0"/>
              <a:t>/</a:t>
            </a:r>
          </a:p>
          <a:p>
            <a:pPr algn="r"/>
            <a:r>
              <a:rPr lang="en-US" sz="2400" dirty="0" smtClean="0"/>
              <a:t>fish</a:t>
            </a:r>
            <a:r>
              <a:rPr lang="en-US" sz="2400" dirty="0"/>
              <a:t>-kill-off-st-marys-bay-lobster-clams-crabs-beach-1.3913265</a:t>
            </a:r>
          </a:p>
        </p:txBody>
      </p:sp>
      <p:pic>
        <p:nvPicPr>
          <p:cNvPr id="10" name="Content Placeholder 3" descr="dead_whale.jpg"/>
          <p:cNvPicPr>
            <a:picLocks noChangeAspect="1"/>
          </p:cNvPicPr>
          <p:nvPr/>
        </p:nvPicPr>
        <p:blipFill>
          <a:blip r:embed="rId5">
            <a:extLst>
              <a:ext uri="{28A0092B-C50C-407E-A947-70E740481C1C}">
                <a14:useLocalDpi xmlns:a14="http://schemas.microsoft.com/office/drawing/2010/main" val="0"/>
              </a:ext>
            </a:extLst>
          </a:blip>
          <a:srcRect l="-1317" r="-1317"/>
          <a:stretch>
            <a:fillRect/>
          </a:stretch>
        </p:blipFill>
        <p:spPr>
          <a:xfrm>
            <a:off x="5136432" y="1600201"/>
            <a:ext cx="4007568" cy="2204008"/>
          </a:xfrm>
          <a:prstGeom prst="rect">
            <a:avLst/>
          </a:prstGeom>
        </p:spPr>
      </p:pic>
      <p:sp>
        <p:nvSpPr>
          <p:cNvPr id="11" name="TextBox 10"/>
          <p:cNvSpPr txBox="1"/>
          <p:nvPr/>
        </p:nvSpPr>
        <p:spPr>
          <a:xfrm>
            <a:off x="6350387" y="3797838"/>
            <a:ext cx="1457926" cy="400110"/>
          </a:xfrm>
          <a:prstGeom prst="rect">
            <a:avLst/>
          </a:prstGeom>
          <a:noFill/>
        </p:spPr>
        <p:txBody>
          <a:bodyPr wrap="none" rtlCol="0">
            <a:spAutoFit/>
          </a:bodyPr>
          <a:lstStyle/>
          <a:p>
            <a:r>
              <a:rPr lang="en-US" sz="2000" dirty="0" smtClean="0"/>
              <a:t>Dead Whale</a:t>
            </a:r>
            <a:endParaRPr lang="en-US" sz="2000" dirty="0"/>
          </a:p>
        </p:txBody>
      </p:sp>
      <p:sp>
        <p:nvSpPr>
          <p:cNvPr id="12" name="TextBox 11"/>
          <p:cNvSpPr txBox="1"/>
          <p:nvPr/>
        </p:nvSpPr>
        <p:spPr>
          <a:xfrm>
            <a:off x="5433679" y="4260417"/>
            <a:ext cx="3350665" cy="1754327"/>
          </a:xfrm>
          <a:prstGeom prst="rect">
            <a:avLst/>
          </a:prstGeom>
          <a:noFill/>
        </p:spPr>
        <p:txBody>
          <a:bodyPr wrap="square" rtlCol="0">
            <a:spAutoFit/>
          </a:bodyPr>
          <a:lstStyle/>
          <a:p>
            <a:r>
              <a:rPr lang="en-US" dirty="0" smtClean="0"/>
              <a:t>“A </a:t>
            </a:r>
            <a:r>
              <a:rPr lang="en-US" dirty="0"/>
              <a:t>marine mystery is confounding residents of southwest Nova Scotia who are watching thousands of dead fish, starfish, crabs, clams, scallops and lobster wash up on the shore</a:t>
            </a:r>
            <a:r>
              <a:rPr lang="en-US" dirty="0" smtClean="0"/>
              <a:t>.”</a:t>
            </a:r>
            <a:endParaRPr lang="en-US" dirty="0"/>
          </a:p>
        </p:txBody>
      </p:sp>
      <p:sp>
        <p:nvSpPr>
          <p:cNvPr id="13" name="TextBox 12"/>
          <p:cNvSpPr txBox="1"/>
          <p:nvPr/>
        </p:nvSpPr>
        <p:spPr>
          <a:xfrm>
            <a:off x="5745337" y="765655"/>
            <a:ext cx="2630348" cy="461665"/>
          </a:xfrm>
          <a:prstGeom prst="rect">
            <a:avLst/>
          </a:prstGeom>
          <a:solidFill>
            <a:schemeClr val="bg1"/>
          </a:solidFill>
        </p:spPr>
        <p:txBody>
          <a:bodyPr wrap="none" rtlCol="0">
            <a:spAutoFit/>
          </a:bodyPr>
          <a:lstStyle/>
          <a:p>
            <a:r>
              <a:rPr lang="en-US" sz="2400" dirty="0" smtClean="0">
                <a:solidFill>
                  <a:srgbClr val="FF0000"/>
                </a:solidFill>
              </a:rPr>
              <a:t>December 27, 2016</a:t>
            </a:r>
            <a:endParaRPr lang="en-US" sz="2400" dirty="0">
              <a:solidFill>
                <a:srgbClr val="FF0000"/>
              </a:solidFill>
            </a:endParaRPr>
          </a:p>
        </p:txBody>
      </p:sp>
    </p:spTree>
    <p:extLst>
      <p:ext uri="{BB962C8B-B14F-4D97-AF65-F5344CB8AC3E}">
        <p14:creationId xmlns:p14="http://schemas.microsoft.com/office/powerpoint/2010/main" val="2732113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ovaScotia_glyphosate_spraying.png"/>
          <p:cNvPicPr>
            <a:picLocks noGrp="1" noChangeAspect="1"/>
          </p:cNvPicPr>
          <p:nvPr>
            <p:ph idx="1"/>
          </p:nvPr>
        </p:nvPicPr>
        <p:blipFill>
          <a:blip r:embed="rId3">
            <a:extLst>
              <a:ext uri="{28A0092B-C50C-407E-A947-70E740481C1C}">
                <a14:useLocalDpi xmlns:a14="http://schemas.microsoft.com/office/drawing/2010/main" val="0"/>
              </a:ext>
            </a:extLst>
          </a:blip>
          <a:srcRect t="-5329" b="-5329"/>
          <a:stretch>
            <a:fillRect/>
          </a:stretch>
        </p:blipFill>
        <p:spPr>
          <a:xfrm>
            <a:off x="152290" y="958227"/>
            <a:ext cx="8991710" cy="4945094"/>
          </a:xfrm>
        </p:spPr>
      </p:pic>
      <p:sp>
        <p:nvSpPr>
          <p:cNvPr id="2" name="Freeform 1"/>
          <p:cNvSpPr/>
          <p:nvPr/>
        </p:nvSpPr>
        <p:spPr>
          <a:xfrm>
            <a:off x="151184" y="5124163"/>
            <a:ext cx="1345503" cy="515199"/>
          </a:xfrm>
          <a:custGeom>
            <a:avLst/>
            <a:gdLst>
              <a:gd name="connsiteX0" fmla="*/ 526149 w 1345503"/>
              <a:gd name="connsiteY0" fmla="*/ 40504 h 515199"/>
              <a:gd name="connsiteX1" fmla="*/ 68949 w 1345503"/>
              <a:gd name="connsiteY1" fmla="*/ 159037 h 515199"/>
              <a:gd name="connsiteX2" fmla="*/ 102816 w 1345503"/>
              <a:gd name="connsiteY2" fmla="*/ 429970 h 515199"/>
              <a:gd name="connsiteX3" fmla="*/ 1017216 w 1345503"/>
              <a:gd name="connsiteY3" fmla="*/ 514637 h 515199"/>
              <a:gd name="connsiteX4" fmla="*/ 1254283 w 1345503"/>
              <a:gd name="connsiteY4" fmla="*/ 446904 h 515199"/>
              <a:gd name="connsiteX5" fmla="*/ 1305083 w 1345503"/>
              <a:gd name="connsiteY5" fmla="*/ 125170 h 515199"/>
              <a:gd name="connsiteX6" fmla="*/ 678549 w 1345503"/>
              <a:gd name="connsiteY6" fmla="*/ 6637 h 515199"/>
              <a:gd name="connsiteX7" fmla="*/ 526149 w 1345503"/>
              <a:gd name="connsiteY7" fmla="*/ 40504 h 51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503" h="515199">
                <a:moveTo>
                  <a:pt x="526149" y="40504"/>
                </a:moveTo>
                <a:cubicBezTo>
                  <a:pt x="424549" y="65904"/>
                  <a:pt x="139504" y="94126"/>
                  <a:pt x="68949" y="159037"/>
                </a:cubicBezTo>
                <a:cubicBezTo>
                  <a:pt x="-1606" y="223948"/>
                  <a:pt x="-55228" y="370703"/>
                  <a:pt x="102816" y="429970"/>
                </a:cubicBezTo>
                <a:cubicBezTo>
                  <a:pt x="260860" y="489237"/>
                  <a:pt x="825305" y="511815"/>
                  <a:pt x="1017216" y="514637"/>
                </a:cubicBezTo>
                <a:cubicBezTo>
                  <a:pt x="1209127" y="517459"/>
                  <a:pt x="1206305" y="511815"/>
                  <a:pt x="1254283" y="446904"/>
                </a:cubicBezTo>
                <a:cubicBezTo>
                  <a:pt x="1302261" y="381993"/>
                  <a:pt x="1401039" y="198548"/>
                  <a:pt x="1305083" y="125170"/>
                </a:cubicBezTo>
                <a:cubicBezTo>
                  <a:pt x="1209127" y="51792"/>
                  <a:pt x="814016" y="26392"/>
                  <a:pt x="678549" y="6637"/>
                </a:cubicBezTo>
                <a:cubicBezTo>
                  <a:pt x="543082" y="-13118"/>
                  <a:pt x="627749" y="15104"/>
                  <a:pt x="526149" y="40504"/>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0" y="33798"/>
            <a:ext cx="8229600" cy="1143000"/>
          </a:xfrm>
        </p:spPr>
        <p:txBody>
          <a:bodyPr/>
          <a:lstStyle/>
          <a:p>
            <a:r>
              <a:rPr lang="en-US" b="1" dirty="0" smtClean="0"/>
              <a:t>The Answer to the Mystery!</a:t>
            </a:r>
            <a:endParaRPr lang="en-US" b="1" dirty="0">
              <a:solidFill>
                <a:srgbClr val="FF0000"/>
              </a:solidFill>
            </a:endParaRPr>
          </a:p>
        </p:txBody>
      </p:sp>
    </p:spTree>
    <p:extLst>
      <p:ext uri="{BB962C8B-B14F-4D97-AF65-F5344CB8AC3E}">
        <p14:creationId xmlns:p14="http://schemas.microsoft.com/office/powerpoint/2010/main" val="988210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274638"/>
            <a:ext cx="8517467" cy="1143000"/>
          </a:xfrm>
        </p:spPr>
        <p:txBody>
          <a:bodyPr>
            <a:normAutofit fontScale="90000"/>
          </a:bodyPr>
          <a:lstStyle/>
          <a:p>
            <a:r>
              <a:rPr lang="en-US" b="1" dirty="0" smtClean="0"/>
              <a:t>Counties in Nova Scotia Where Forests Were  Sprayed with Glyphosate</a:t>
            </a:r>
            <a:endParaRPr lang="en-US" b="1" dirty="0"/>
          </a:p>
        </p:txBody>
      </p:sp>
      <p:pic>
        <p:nvPicPr>
          <p:cNvPr id="4" name="Content Placeholder 3" descr="Nova_Scotia_counties_2015.png"/>
          <p:cNvPicPr>
            <a:picLocks noGrp="1" noChangeAspect="1"/>
          </p:cNvPicPr>
          <p:nvPr>
            <p:ph idx="1"/>
          </p:nvPr>
        </p:nvPicPr>
        <p:blipFill>
          <a:blip r:embed="rId2">
            <a:extLst>
              <a:ext uri="{28A0092B-C50C-407E-A947-70E740481C1C}">
                <a14:useLocalDpi xmlns:a14="http://schemas.microsoft.com/office/drawing/2010/main" val="0"/>
              </a:ext>
            </a:extLst>
          </a:blip>
          <a:srcRect t="18002" b="18002"/>
          <a:stretch>
            <a:fillRect/>
          </a:stretch>
        </p:blipFill>
        <p:spPr/>
      </p:pic>
      <p:cxnSp>
        <p:nvCxnSpPr>
          <p:cNvPr id="6" name="Straight Arrow Connector 5"/>
          <p:cNvCxnSpPr/>
          <p:nvPr/>
        </p:nvCxnSpPr>
        <p:spPr>
          <a:xfrm flipH="1">
            <a:off x="3200400" y="2091267"/>
            <a:ext cx="956733" cy="1100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157133" y="2091267"/>
            <a:ext cx="0" cy="13038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3615267" y="2091267"/>
            <a:ext cx="541866" cy="2082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157133" y="2091267"/>
            <a:ext cx="254000" cy="2235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148633" y="1747329"/>
            <a:ext cx="2525000" cy="369332"/>
          </a:xfrm>
          <a:prstGeom prst="rect">
            <a:avLst/>
          </a:prstGeom>
          <a:noFill/>
          <a:ln>
            <a:solidFill>
              <a:schemeClr val="tx1"/>
            </a:solidFill>
          </a:ln>
        </p:spPr>
        <p:txBody>
          <a:bodyPr wrap="none" rtlCol="0">
            <a:spAutoFit/>
          </a:bodyPr>
          <a:lstStyle/>
          <a:p>
            <a:r>
              <a:rPr lang="en-US" dirty="0" smtClean="0"/>
              <a:t>Sprayed with Glyphosate</a:t>
            </a:r>
            <a:endParaRPr lang="en-US" dirty="0"/>
          </a:p>
        </p:txBody>
      </p:sp>
      <p:sp>
        <p:nvSpPr>
          <p:cNvPr id="11" name="TextBox 10"/>
          <p:cNvSpPr txBox="1"/>
          <p:nvPr/>
        </p:nvSpPr>
        <p:spPr>
          <a:xfrm rot="18900000">
            <a:off x="406001" y="4095635"/>
            <a:ext cx="1941557" cy="461665"/>
          </a:xfrm>
          <a:prstGeom prst="rect">
            <a:avLst/>
          </a:prstGeom>
          <a:noFill/>
        </p:spPr>
        <p:txBody>
          <a:bodyPr wrap="none" rtlCol="0">
            <a:spAutoFit/>
          </a:bodyPr>
          <a:lstStyle/>
          <a:p>
            <a:r>
              <a:rPr lang="en-US" sz="2400" dirty="0" smtClean="0"/>
              <a:t>Bay  of Fundy</a:t>
            </a:r>
            <a:endParaRPr lang="en-US" sz="2400" dirty="0"/>
          </a:p>
        </p:txBody>
      </p:sp>
    </p:spTree>
    <p:extLst>
      <p:ext uri="{BB962C8B-B14F-4D97-AF65-F5344CB8AC3E}">
        <p14:creationId xmlns:p14="http://schemas.microsoft.com/office/powerpoint/2010/main" val="1565851386"/>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yuck1.jpg"/>
          <p:cNvPicPr>
            <a:picLocks noGrp="1" noChangeAspect="1"/>
          </p:cNvPicPr>
          <p:nvPr>
            <p:ph idx="1"/>
          </p:nvPr>
        </p:nvPicPr>
        <p:blipFill>
          <a:blip r:embed="rId3">
            <a:extLst>
              <a:ext uri="{28A0092B-C50C-407E-A947-70E740481C1C}">
                <a14:useLocalDpi xmlns:a14="http://schemas.microsoft.com/office/drawing/2010/main" val="0"/>
              </a:ext>
            </a:extLst>
          </a:blip>
          <a:srcRect t="12778" b="12778"/>
          <a:stretch>
            <a:fillRect/>
          </a:stretch>
        </p:blipFill>
        <p:spPr>
          <a:xfrm>
            <a:off x="3843476" y="1166966"/>
            <a:ext cx="5970294" cy="3283432"/>
          </a:xfrm>
        </p:spPr>
      </p:pic>
      <p:pic>
        <p:nvPicPr>
          <p:cNvPr id="5" name="Picture 4" descr="NovaScoti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373235"/>
          </a:xfrm>
          <a:prstGeom prst="rect">
            <a:avLst/>
          </a:prstGeom>
        </p:spPr>
      </p:pic>
      <p:sp>
        <p:nvSpPr>
          <p:cNvPr id="6" name="TextBox 5"/>
          <p:cNvSpPr txBox="1"/>
          <p:nvPr/>
        </p:nvSpPr>
        <p:spPr>
          <a:xfrm>
            <a:off x="1988375" y="6333063"/>
            <a:ext cx="7155625" cy="461665"/>
          </a:xfrm>
          <a:prstGeom prst="rect">
            <a:avLst/>
          </a:prstGeom>
          <a:noFill/>
        </p:spPr>
        <p:txBody>
          <a:bodyPr wrap="none" rtlCol="0">
            <a:spAutoFit/>
          </a:bodyPr>
          <a:lstStyle/>
          <a:p>
            <a:r>
              <a:rPr lang="en-US" sz="2400" dirty="0" smtClean="0">
                <a:solidFill>
                  <a:srgbClr val="FF0000"/>
                </a:solidFill>
              </a:rPr>
              <a:t>*</a:t>
            </a:r>
            <a:r>
              <a:rPr lang="en-US" sz="2400" dirty="0" smtClean="0"/>
              <a:t>https</a:t>
            </a:r>
            <a:r>
              <a:rPr lang="en-US" sz="2400" dirty="0"/>
              <a:t>://</a:t>
            </a:r>
            <a:r>
              <a:rPr lang="en-US" sz="2400" dirty="0" err="1"/>
              <a:t>novascotia.ca</a:t>
            </a:r>
            <a:r>
              <a:rPr lang="en-US" sz="2400" dirty="0"/>
              <a:t>/news/release/?id=20180803004</a:t>
            </a:r>
          </a:p>
        </p:txBody>
      </p:sp>
      <p:sp>
        <p:nvSpPr>
          <p:cNvPr id="7" name="Content Placeholder 2"/>
          <p:cNvSpPr txBox="1">
            <a:spLocks/>
          </p:cNvSpPr>
          <p:nvPr/>
        </p:nvSpPr>
        <p:spPr>
          <a:xfrm>
            <a:off x="145979" y="1166966"/>
            <a:ext cx="8686801" cy="473113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t> </a:t>
            </a:r>
          </a:p>
        </p:txBody>
      </p:sp>
      <p:sp>
        <p:nvSpPr>
          <p:cNvPr id="8" name="TextBox 7"/>
          <p:cNvSpPr txBox="1"/>
          <p:nvPr/>
        </p:nvSpPr>
        <p:spPr>
          <a:xfrm>
            <a:off x="145979" y="1656352"/>
            <a:ext cx="8686801" cy="5016758"/>
          </a:xfrm>
          <a:prstGeom prst="rect">
            <a:avLst/>
          </a:prstGeom>
          <a:noFill/>
        </p:spPr>
        <p:txBody>
          <a:bodyPr wrap="square" rtlCol="0">
            <a:spAutoFit/>
          </a:bodyPr>
          <a:lstStyle/>
          <a:p>
            <a:r>
              <a:rPr lang="en-US" sz="2000" b="1" dirty="0"/>
              <a:t>Approvals Issued for Spraying</a:t>
            </a:r>
          </a:p>
          <a:p>
            <a:r>
              <a:rPr lang="en-US" sz="2000" b="1" dirty="0"/>
              <a:t>Environment </a:t>
            </a:r>
          </a:p>
          <a:p>
            <a:r>
              <a:rPr lang="en-US" sz="2000" dirty="0"/>
              <a:t>August 3, 2018 11:29 </a:t>
            </a:r>
            <a:r>
              <a:rPr lang="en-US" sz="2000" dirty="0" smtClean="0"/>
              <a:t>AM</a:t>
            </a:r>
          </a:p>
          <a:p>
            <a:endParaRPr lang="en-US" sz="2000" dirty="0" smtClean="0"/>
          </a:p>
          <a:p>
            <a:r>
              <a:rPr lang="en-US" sz="2000" dirty="0"/>
              <a:t>The Department of </a:t>
            </a:r>
            <a:r>
              <a:rPr lang="en-US" sz="2000" dirty="0" smtClean="0"/>
              <a:t>Environment                                                                                           has issued </a:t>
            </a:r>
            <a:r>
              <a:rPr lang="en-US" sz="2000" dirty="0"/>
              <a:t>six new approvals for </a:t>
            </a:r>
            <a:r>
              <a:rPr lang="en-US" sz="2000" dirty="0" smtClean="0"/>
              <a:t>                                                                                     pesticide  spraying </a:t>
            </a:r>
            <a:r>
              <a:rPr lang="en-US" sz="2000" dirty="0"/>
              <a:t>covering about </a:t>
            </a:r>
            <a:r>
              <a:rPr lang="en-US" sz="2000" dirty="0" smtClean="0"/>
              <a:t>                                                                                      1,351 </a:t>
            </a:r>
            <a:r>
              <a:rPr lang="en-US" sz="2000" dirty="0"/>
              <a:t>hectares. </a:t>
            </a:r>
            <a:br>
              <a:rPr lang="en-US" sz="2000" dirty="0"/>
            </a:br>
            <a:r>
              <a:rPr lang="en-US" sz="2000" dirty="0"/>
              <a:t/>
            </a:r>
            <a:br>
              <a:rPr lang="en-US" sz="2000" dirty="0"/>
            </a:br>
            <a:r>
              <a:rPr lang="en-US" sz="2000" dirty="0"/>
              <a:t>The approvals are all for forestry. </a:t>
            </a:r>
            <a:r>
              <a:rPr lang="en-US" sz="2000" dirty="0" smtClean="0"/>
              <a:t>                                                                                                       Three </a:t>
            </a:r>
            <a:r>
              <a:rPr lang="en-US" sz="2000" dirty="0"/>
              <a:t>are for aerial and three are for ground spraying.</a:t>
            </a:r>
            <a:br>
              <a:rPr lang="en-US" sz="2000" dirty="0"/>
            </a:br>
            <a:r>
              <a:rPr lang="en-US" sz="2000" dirty="0"/>
              <a:t/>
            </a:r>
            <a:br>
              <a:rPr lang="en-US" sz="2000" dirty="0"/>
            </a:br>
            <a:r>
              <a:rPr lang="en-US" sz="2000" dirty="0"/>
              <a:t>Three previously issued multi-year approvals also allow spraying this year.</a:t>
            </a:r>
            <a:br>
              <a:rPr lang="en-US" sz="2000" dirty="0"/>
            </a:br>
            <a:endParaRPr lang="en-US" sz="2000" dirty="0"/>
          </a:p>
          <a:p>
            <a:endParaRPr lang="en-US" sz="2000" dirty="0"/>
          </a:p>
          <a:p>
            <a:endParaRPr lang="en-US" sz="2000" dirty="0"/>
          </a:p>
        </p:txBody>
      </p:sp>
      <p:sp>
        <p:nvSpPr>
          <p:cNvPr id="9" name="TextBox 8"/>
          <p:cNvSpPr txBox="1"/>
          <p:nvPr/>
        </p:nvSpPr>
        <p:spPr>
          <a:xfrm>
            <a:off x="1179069" y="2360146"/>
            <a:ext cx="2050411" cy="461665"/>
          </a:xfrm>
          <a:prstGeom prst="rect">
            <a:avLst/>
          </a:prstGeom>
          <a:solidFill>
            <a:schemeClr val="bg1"/>
          </a:solidFill>
        </p:spPr>
        <p:txBody>
          <a:bodyPr wrap="none" rtlCol="0">
            <a:spAutoFit/>
          </a:bodyPr>
          <a:lstStyle/>
          <a:p>
            <a:r>
              <a:rPr lang="en-US" sz="2400" dirty="0" smtClean="0">
                <a:solidFill>
                  <a:srgbClr val="FF0000"/>
                </a:solidFill>
              </a:rPr>
              <a:t>August </a:t>
            </a:r>
            <a:r>
              <a:rPr lang="en-US" sz="2400" dirty="0">
                <a:solidFill>
                  <a:srgbClr val="FF0000"/>
                </a:solidFill>
              </a:rPr>
              <a:t>3</a:t>
            </a:r>
            <a:r>
              <a:rPr lang="en-US" sz="2400" dirty="0" smtClean="0">
                <a:solidFill>
                  <a:srgbClr val="FF0000"/>
                </a:solidFill>
              </a:rPr>
              <a:t>, 2018</a:t>
            </a:r>
            <a:endParaRPr lang="en-US" sz="2400" dirty="0">
              <a:solidFill>
                <a:srgbClr val="FF0000"/>
              </a:solidFill>
            </a:endParaRPr>
          </a:p>
        </p:txBody>
      </p:sp>
    </p:spTree>
    <p:extLst>
      <p:ext uri="{BB962C8B-B14F-4D97-AF65-F5344CB8AC3E}">
        <p14:creationId xmlns:p14="http://schemas.microsoft.com/office/powerpoint/2010/main" val="1796359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sects_gone.png"/>
          <p:cNvPicPr>
            <a:picLocks noGrp="1" noChangeAspect="1"/>
          </p:cNvPicPr>
          <p:nvPr>
            <p:ph idx="1"/>
          </p:nvPr>
        </p:nvPicPr>
        <p:blipFill>
          <a:blip r:embed="rId3">
            <a:extLst>
              <a:ext uri="{28A0092B-C50C-407E-A947-70E740481C1C}">
                <a14:useLocalDpi xmlns:a14="http://schemas.microsoft.com/office/drawing/2010/main" val="0"/>
              </a:ext>
            </a:extLst>
          </a:blip>
          <a:srcRect l="-42340" r="-42340"/>
          <a:stretch>
            <a:fillRect/>
          </a:stretch>
        </p:blipFill>
        <p:spPr>
          <a:xfrm>
            <a:off x="-880534" y="33863"/>
            <a:ext cx="11597087" cy="6377951"/>
          </a:xfrm>
        </p:spPr>
      </p:pic>
      <p:sp>
        <p:nvSpPr>
          <p:cNvPr id="5" name="TextBox 4"/>
          <p:cNvSpPr txBox="1"/>
          <p:nvPr/>
        </p:nvSpPr>
        <p:spPr>
          <a:xfrm>
            <a:off x="957143" y="6216190"/>
            <a:ext cx="8186857" cy="707886"/>
          </a:xfrm>
          <a:prstGeom prst="rect">
            <a:avLst/>
          </a:prstGeom>
          <a:noFill/>
        </p:spPr>
        <p:txBody>
          <a:bodyPr wrap="none" rtlCol="0">
            <a:spAutoFit/>
          </a:bodyPr>
          <a:lstStyle/>
          <a:p>
            <a:pPr algn="r"/>
            <a:r>
              <a:rPr lang="en-US" sz="2000" dirty="0"/>
              <a:t>https://www.theguardian.com/environment/2017/oct/18</a:t>
            </a:r>
            <a:r>
              <a:rPr lang="en-US" sz="2000" dirty="0" smtClean="0"/>
              <a:t>/</a:t>
            </a:r>
          </a:p>
          <a:p>
            <a:pPr algn="r"/>
            <a:r>
              <a:rPr lang="en-US" sz="2000" dirty="0" smtClean="0"/>
              <a:t>warning</a:t>
            </a:r>
            <a:r>
              <a:rPr lang="en-US" sz="2000" dirty="0"/>
              <a:t>-of-ecological-armageddon-after-dramatic-plunge-in-insect-numbers</a:t>
            </a:r>
          </a:p>
        </p:txBody>
      </p:sp>
    </p:spTree>
    <p:extLst>
      <p:ext uri="{BB962C8B-B14F-4D97-AF65-F5344CB8AC3E}">
        <p14:creationId xmlns:p14="http://schemas.microsoft.com/office/powerpoint/2010/main" val="186299530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airy_cows.png"/>
          <p:cNvPicPr>
            <a:picLocks noGrp="1" noChangeAspect="1"/>
          </p:cNvPicPr>
          <p:nvPr>
            <p:ph idx="1"/>
          </p:nvPr>
        </p:nvPicPr>
        <p:blipFill>
          <a:blip r:embed="rId2">
            <a:extLst>
              <a:ext uri="{28A0092B-C50C-407E-A947-70E740481C1C}">
                <a14:useLocalDpi xmlns:a14="http://schemas.microsoft.com/office/drawing/2010/main" val="0"/>
              </a:ext>
            </a:extLst>
          </a:blip>
          <a:srcRect l="-34584" r="-34584"/>
          <a:stretch>
            <a:fillRect/>
          </a:stretch>
        </p:blipFill>
        <p:spPr>
          <a:xfrm>
            <a:off x="-2009664" y="764193"/>
            <a:ext cx="9897300" cy="5443134"/>
          </a:xfrm>
        </p:spPr>
      </p:pic>
      <p:sp>
        <p:nvSpPr>
          <p:cNvPr id="2" name="Title 1"/>
          <p:cNvSpPr>
            <a:spLocks noGrp="1"/>
          </p:cNvSpPr>
          <p:nvPr>
            <p:ph type="title"/>
          </p:nvPr>
        </p:nvSpPr>
        <p:spPr>
          <a:xfrm>
            <a:off x="457200" y="17797"/>
            <a:ext cx="8229600" cy="1143000"/>
          </a:xfrm>
        </p:spPr>
        <p:txBody>
          <a:bodyPr/>
          <a:lstStyle/>
          <a:p>
            <a:r>
              <a:rPr lang="en-US" b="1" dirty="0" smtClean="0"/>
              <a:t>CAFO Cows are Now the Norm</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3496339" y="6207327"/>
            <a:ext cx="5460224" cy="646331"/>
          </a:xfrm>
          <a:prstGeom prst="rect">
            <a:avLst/>
          </a:prstGeom>
          <a:noFill/>
        </p:spPr>
        <p:txBody>
          <a:bodyPr wrap="none" rtlCol="0">
            <a:spAutoFit/>
          </a:bodyPr>
          <a:lstStyle/>
          <a:p>
            <a:pPr algn="r"/>
            <a:r>
              <a:rPr lang="en-US" dirty="0"/>
              <a:t>https://www.nbcnews.com/news/us-news</a:t>
            </a:r>
            <a:r>
              <a:rPr lang="en-US" dirty="0" smtClean="0"/>
              <a:t>/</a:t>
            </a:r>
          </a:p>
          <a:p>
            <a:pPr algn="r"/>
            <a:r>
              <a:rPr lang="en-US" dirty="0" smtClean="0"/>
              <a:t>best</a:t>
            </a:r>
            <a:r>
              <a:rPr lang="en-US" dirty="0"/>
              <a:t>-advice-u-s-dairy-farmers-sell-out-fast-you-n887941</a:t>
            </a:r>
          </a:p>
        </p:txBody>
      </p:sp>
      <p:pic>
        <p:nvPicPr>
          <p:cNvPr id="6" name="Picture 5" descr="cows-being-milk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376" y="2370953"/>
            <a:ext cx="3887835" cy="2437673"/>
          </a:xfrm>
          <a:prstGeom prst="rect">
            <a:avLst/>
          </a:prstGeom>
        </p:spPr>
      </p:pic>
    </p:spTree>
    <p:extLst>
      <p:ext uri="{BB962C8B-B14F-4D97-AF65-F5344CB8AC3E}">
        <p14:creationId xmlns:p14="http://schemas.microsoft.com/office/powerpoint/2010/main" val="3945915588"/>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
            <a:ext cx="8229600" cy="1143000"/>
          </a:xfrm>
        </p:spPr>
        <p:txBody>
          <a:bodyPr/>
          <a:lstStyle/>
          <a:p>
            <a:r>
              <a:rPr lang="en-US" b="1" dirty="0" smtClean="0"/>
              <a:t>GMO Roundup-Ready </a:t>
            </a:r>
            <a:r>
              <a:rPr lang="en-US" b="1" dirty="0" err="1" smtClean="0"/>
              <a:t>Bentgrass</a:t>
            </a:r>
            <a:r>
              <a:rPr lang="en-US" b="1" dirty="0" smtClean="0">
                <a:solidFill>
                  <a:srgbClr val="FF0000"/>
                </a:solidFill>
              </a:rPr>
              <a:t>*</a:t>
            </a:r>
            <a:endParaRPr lang="en-US" b="1" dirty="0">
              <a:solidFill>
                <a:srgbClr val="FF0000"/>
              </a:solidFill>
            </a:endParaRPr>
          </a:p>
        </p:txBody>
      </p:sp>
      <p:pic>
        <p:nvPicPr>
          <p:cNvPr id="4" name="Content Placeholder 3" descr="bentgrass_weed_lawn.png"/>
          <p:cNvPicPr>
            <a:picLocks noGrp="1" noChangeAspect="1"/>
          </p:cNvPicPr>
          <p:nvPr>
            <p:ph idx="1"/>
          </p:nvPr>
        </p:nvPicPr>
        <p:blipFill>
          <a:blip r:embed="rId3">
            <a:extLst>
              <a:ext uri="{28A0092B-C50C-407E-A947-70E740481C1C}">
                <a14:useLocalDpi xmlns:a14="http://schemas.microsoft.com/office/drawing/2010/main" val="0"/>
              </a:ext>
            </a:extLst>
          </a:blip>
          <a:srcRect l="-6067" r="-6067"/>
          <a:stretch>
            <a:fillRect/>
          </a:stretch>
        </p:blipFill>
        <p:spPr>
          <a:xfrm>
            <a:off x="4394076" y="1249825"/>
            <a:ext cx="4643075" cy="2553512"/>
          </a:xfrm>
        </p:spPr>
      </p:pic>
      <p:sp>
        <p:nvSpPr>
          <p:cNvPr id="5" name="TextBox 4"/>
          <p:cNvSpPr txBox="1"/>
          <p:nvPr/>
        </p:nvSpPr>
        <p:spPr>
          <a:xfrm>
            <a:off x="5649530" y="2949055"/>
            <a:ext cx="1404651" cy="461665"/>
          </a:xfrm>
          <a:prstGeom prst="rect">
            <a:avLst/>
          </a:prstGeom>
          <a:noFill/>
          <a:ln>
            <a:noFill/>
          </a:ln>
        </p:spPr>
        <p:txBody>
          <a:bodyPr wrap="none" rtlCol="0">
            <a:spAutoFit/>
          </a:bodyPr>
          <a:lstStyle/>
          <a:p>
            <a:r>
              <a:rPr lang="en-US" sz="2400" dirty="0" err="1" smtClean="0">
                <a:solidFill>
                  <a:srgbClr val="FFFF00"/>
                </a:solidFill>
              </a:rPr>
              <a:t>bentgrass</a:t>
            </a:r>
            <a:endParaRPr lang="en-US" sz="2400" dirty="0">
              <a:solidFill>
                <a:srgbClr val="FFFF00"/>
              </a:solidFill>
            </a:endParaRPr>
          </a:p>
        </p:txBody>
      </p:sp>
      <p:sp>
        <p:nvSpPr>
          <p:cNvPr id="6" name="Content Placeholder 2"/>
          <p:cNvSpPr txBox="1">
            <a:spLocks/>
          </p:cNvSpPr>
          <p:nvPr/>
        </p:nvSpPr>
        <p:spPr>
          <a:xfrm>
            <a:off x="145979" y="1166966"/>
            <a:ext cx="8686801" cy="473113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 "Agribusiness companies are very </a:t>
            </a:r>
            <a:r>
              <a:rPr lang="en-US" sz="2400" dirty="0" smtClean="0"/>
              <a:t>                                                          quick </a:t>
            </a:r>
            <a:r>
              <a:rPr lang="en-US" sz="2400" dirty="0"/>
              <a:t>to sue farmers when their </a:t>
            </a:r>
            <a:r>
              <a:rPr lang="en-US" sz="2400" dirty="0" smtClean="0"/>
              <a:t>                                                                     fields </a:t>
            </a:r>
            <a:r>
              <a:rPr lang="en-US" sz="2400" dirty="0"/>
              <a:t>are found to contain their </a:t>
            </a:r>
            <a:r>
              <a:rPr lang="en-US" sz="2400" dirty="0" smtClean="0"/>
              <a:t>                                                                      genetically </a:t>
            </a:r>
            <a:r>
              <a:rPr lang="en-US" sz="2400" dirty="0"/>
              <a:t>engineered plants, ... </a:t>
            </a:r>
            <a:r>
              <a:rPr lang="en-US" sz="2400" dirty="0" smtClean="0"/>
              <a:t>                                                                    but </a:t>
            </a:r>
            <a:r>
              <a:rPr lang="en-US" sz="2400" dirty="0"/>
              <a:t>somehow they never seem to </a:t>
            </a:r>
            <a:r>
              <a:rPr lang="en-US" sz="2400" dirty="0" smtClean="0"/>
              <a:t>                                                                     suffer </a:t>
            </a:r>
            <a:r>
              <a:rPr lang="en-US" sz="2400" dirty="0"/>
              <a:t>from the same problem in </a:t>
            </a:r>
            <a:r>
              <a:rPr lang="en-US" sz="2400" dirty="0" smtClean="0"/>
              <a:t>                                                                          reverse </a:t>
            </a:r>
            <a:r>
              <a:rPr lang="en-US" sz="2400" dirty="0"/>
              <a:t>when their engineered </a:t>
            </a:r>
            <a:r>
              <a:rPr lang="en-US" sz="2400" dirty="0" smtClean="0"/>
              <a:t>                                                                          products </a:t>
            </a:r>
            <a:r>
              <a:rPr lang="en-US" sz="2400" dirty="0"/>
              <a:t>threaten the produce of </a:t>
            </a:r>
            <a:r>
              <a:rPr lang="en-US" sz="2400" dirty="0" smtClean="0"/>
              <a:t>                                                                      farmers </a:t>
            </a:r>
            <a:r>
              <a:rPr lang="en-US" sz="2400" dirty="0"/>
              <a:t>who do not want their products."</a:t>
            </a:r>
          </a:p>
          <a:p>
            <a:pPr marL="0" indent="0">
              <a:buNone/>
            </a:pPr>
            <a:endParaRPr lang="en-US" sz="2400" dirty="0"/>
          </a:p>
          <a:p>
            <a:pPr marL="0" indent="0">
              <a:buNone/>
            </a:pPr>
            <a:r>
              <a:rPr lang="en-US" sz="2400" dirty="0"/>
              <a:t>"What happens when American agricultural products are so tainted with GMO contaminated crops of plants that countries with stricter regulations quit buying from the USA altogether?"</a:t>
            </a:r>
            <a:endParaRPr lang="en-US" sz="2400" dirty="0" smtClean="0"/>
          </a:p>
        </p:txBody>
      </p:sp>
      <p:sp>
        <p:nvSpPr>
          <p:cNvPr id="7" name="TextBox 6"/>
          <p:cNvSpPr txBox="1"/>
          <p:nvPr/>
        </p:nvSpPr>
        <p:spPr>
          <a:xfrm>
            <a:off x="116786" y="6355800"/>
            <a:ext cx="8831962" cy="400110"/>
          </a:xfrm>
          <a:prstGeom prst="rect">
            <a:avLst/>
          </a:prstGeom>
          <a:noFill/>
        </p:spPr>
        <p:txBody>
          <a:bodyPr wrap="square" rtlCol="0">
            <a:spAutoFit/>
          </a:bodyPr>
          <a:lstStyle/>
          <a:p>
            <a:r>
              <a:rPr lang="en-US" sz="2000" dirty="0">
                <a:solidFill>
                  <a:srgbClr val="FF0000"/>
                </a:solidFill>
              </a:rPr>
              <a:t>*</a:t>
            </a:r>
            <a:r>
              <a:rPr lang="en-US" sz="2000" dirty="0" err="1" smtClean="0"/>
              <a:t>gizadeathstar.com</a:t>
            </a:r>
            <a:r>
              <a:rPr lang="en-US" sz="2000" dirty="0"/>
              <a:t>/2018/07/the-</a:t>
            </a:r>
            <a:r>
              <a:rPr lang="en-US" sz="2000" dirty="0" err="1"/>
              <a:t>gmo</a:t>
            </a:r>
            <a:r>
              <a:rPr lang="en-US" sz="2000" dirty="0"/>
              <a:t>-</a:t>
            </a:r>
            <a:r>
              <a:rPr lang="en-US" sz="2000" dirty="0" err="1"/>
              <a:t>bentgrass</a:t>
            </a:r>
            <a:r>
              <a:rPr lang="en-US" sz="2000" dirty="0"/>
              <a:t>-problem-growing-out-of-control/</a:t>
            </a:r>
          </a:p>
        </p:txBody>
      </p:sp>
    </p:spTree>
    <p:extLst>
      <p:ext uri="{BB962C8B-B14F-4D97-AF65-F5344CB8AC3E}">
        <p14:creationId xmlns:p14="http://schemas.microsoft.com/office/powerpoint/2010/main" val="1703855133"/>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Glyphosate Resistant Weeds</a:t>
            </a:r>
            <a:endParaRPr lang="en-US" b="1" dirty="0"/>
          </a:p>
        </p:txBody>
      </p:sp>
      <p:pic>
        <p:nvPicPr>
          <p:cNvPr id="4" name="Content Placeholder 3" descr="weedresistance.jpeg"/>
          <p:cNvPicPr>
            <a:picLocks noGrp="1" noChangeAspect="1"/>
          </p:cNvPicPr>
          <p:nvPr>
            <p:ph idx="1"/>
          </p:nvPr>
        </p:nvPicPr>
        <p:blipFill>
          <a:blip r:embed="rId3">
            <a:extLst>
              <a:ext uri="{28A0092B-C50C-407E-A947-70E740481C1C}">
                <a14:useLocalDpi xmlns:a14="http://schemas.microsoft.com/office/drawing/2010/main" val="0"/>
              </a:ext>
            </a:extLst>
          </a:blip>
          <a:srcRect l="-10660" r="-10660"/>
          <a:stretch>
            <a:fillRect/>
          </a:stretch>
        </p:blipFill>
        <p:spPr/>
      </p:pic>
    </p:spTree>
    <p:extLst>
      <p:ext uri="{BB962C8B-B14F-4D97-AF65-F5344CB8AC3E}">
        <p14:creationId xmlns:p14="http://schemas.microsoft.com/office/powerpoint/2010/main" val="273271045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687"/>
            <a:ext cx="8229600" cy="1143000"/>
          </a:xfrm>
        </p:spPr>
        <p:txBody>
          <a:bodyPr/>
          <a:lstStyle/>
          <a:p>
            <a:r>
              <a:rPr lang="en-US" b="1" dirty="0" smtClean="0"/>
              <a:t>Alternative Herbicides?</a:t>
            </a:r>
            <a:endParaRPr lang="en-US" b="1" dirty="0"/>
          </a:p>
        </p:txBody>
      </p:sp>
      <p:pic>
        <p:nvPicPr>
          <p:cNvPr id="4" name="Content Placeholder 3" descr="dicamba.jpg"/>
          <p:cNvPicPr>
            <a:picLocks noGrp="1" noChangeAspect="1"/>
          </p:cNvPicPr>
          <p:nvPr>
            <p:ph idx="1"/>
          </p:nvPr>
        </p:nvPicPr>
        <p:blipFill>
          <a:blip r:embed="rId2">
            <a:extLst>
              <a:ext uri="{28A0092B-C50C-407E-A947-70E740481C1C}">
                <a14:useLocalDpi xmlns:a14="http://schemas.microsoft.com/office/drawing/2010/main" val="0"/>
              </a:ext>
            </a:extLst>
          </a:blip>
          <a:srcRect l="-95465" r="-95465"/>
          <a:stretch>
            <a:fillRect/>
          </a:stretch>
        </p:blipFill>
        <p:spPr>
          <a:xfrm>
            <a:off x="4402667" y="1346210"/>
            <a:ext cx="5994399" cy="3296689"/>
          </a:xfrm>
        </p:spPr>
      </p:pic>
      <p:sp>
        <p:nvSpPr>
          <p:cNvPr id="5" name="Content Placeholder 2"/>
          <p:cNvSpPr txBox="1">
            <a:spLocks/>
          </p:cNvSpPr>
          <p:nvPr/>
        </p:nvSpPr>
        <p:spPr>
          <a:xfrm>
            <a:off x="122625" y="946837"/>
            <a:ext cx="6820041" cy="370983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New on the market: </a:t>
            </a:r>
            <a:r>
              <a:rPr lang="en-US" sz="2800" dirty="0" err="1"/>
              <a:t>Dicamba</a:t>
            </a:r>
            <a:r>
              <a:rPr lang="en-US" sz="2800" dirty="0"/>
              <a:t>-resistant soy</a:t>
            </a:r>
          </a:p>
          <a:p>
            <a:r>
              <a:rPr lang="en-US" sz="2800" dirty="0"/>
              <a:t>4% of all soy grown in the US was destroyed by </a:t>
            </a:r>
            <a:r>
              <a:rPr lang="en-US" sz="2800" dirty="0" err="1"/>
              <a:t>dicamba</a:t>
            </a:r>
            <a:r>
              <a:rPr lang="en-US" sz="2800" dirty="0"/>
              <a:t> </a:t>
            </a:r>
            <a:r>
              <a:rPr lang="en-US" sz="2800" i="1" dirty="0">
                <a:solidFill>
                  <a:srgbClr val="FF0000"/>
                </a:solidFill>
              </a:rPr>
              <a:t>drift</a:t>
            </a:r>
            <a:r>
              <a:rPr lang="en-US" sz="2800" dirty="0">
                <a:solidFill>
                  <a:srgbClr val="FF0000"/>
                </a:solidFill>
              </a:rPr>
              <a:t> </a:t>
            </a:r>
            <a:r>
              <a:rPr lang="en-US" sz="2800" dirty="0"/>
              <a:t>last year.</a:t>
            </a:r>
          </a:p>
          <a:p>
            <a:r>
              <a:rPr lang="en-US" sz="2800" dirty="0" err="1"/>
              <a:t>Dicamba</a:t>
            </a:r>
            <a:r>
              <a:rPr lang="en-US" sz="2800" dirty="0"/>
              <a:t> drift is also killing trees, other crops and flowering plants in private </a:t>
            </a:r>
            <a:r>
              <a:rPr lang="en-US" sz="2800" dirty="0" smtClean="0"/>
              <a:t>gardens</a:t>
            </a:r>
          </a:p>
          <a:p>
            <a:r>
              <a:rPr lang="en-US" sz="2800" i="1" dirty="0" smtClean="0">
                <a:solidFill>
                  <a:srgbClr val="FF0000"/>
                </a:solidFill>
              </a:rPr>
              <a:t>What is it doing to humans?</a:t>
            </a:r>
            <a:endParaRPr lang="en-US" sz="2800" i="1" dirty="0">
              <a:solidFill>
                <a:srgbClr val="FF0000"/>
              </a:solidFill>
            </a:endParaRPr>
          </a:p>
        </p:txBody>
      </p:sp>
      <p:pic>
        <p:nvPicPr>
          <p:cNvPr id="6" name="Picture 5" descr="Effects_of_dicamba_drift_on_grape_vines_1200x6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133" y="4385736"/>
            <a:ext cx="4707466" cy="2353733"/>
          </a:xfrm>
          <a:prstGeom prst="rect">
            <a:avLst/>
          </a:prstGeom>
        </p:spPr>
      </p:pic>
    </p:spTree>
    <p:extLst>
      <p:ext uri="{BB962C8B-B14F-4D97-AF65-F5344CB8AC3E}">
        <p14:creationId xmlns:p14="http://schemas.microsoft.com/office/powerpoint/2010/main" val="21952155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119548</TotalTime>
  <Words>9221</Words>
  <Application>Microsoft Macintosh PowerPoint</Application>
  <PresentationFormat>On-screen Show (4:3)</PresentationFormat>
  <Paragraphs>1129</Paragraphs>
  <Slides>127</Slides>
  <Notes>76</Notes>
  <HiddenSlides>0</HiddenSlides>
  <MMClips>0</MMClips>
  <ScaleCrop>false</ScaleCrop>
  <HeadingPairs>
    <vt:vector size="4" baseType="variant">
      <vt:variant>
        <vt:lpstr>Theme</vt:lpstr>
      </vt:variant>
      <vt:variant>
        <vt:i4>1</vt:i4>
      </vt:variant>
      <vt:variant>
        <vt:lpstr>Slide Titles</vt:lpstr>
      </vt:variant>
      <vt:variant>
        <vt:i4>127</vt:i4>
      </vt:variant>
    </vt:vector>
  </HeadingPairs>
  <TitlesOfParts>
    <vt:vector size="128" baseType="lpstr">
      <vt:lpstr>Office Theme</vt:lpstr>
      <vt:lpstr>Glyphosate: How a simple molecule can cause so much destruction: Part II </vt:lpstr>
      <vt:lpstr>Download these slides</vt:lpstr>
      <vt:lpstr>PowerPoint Presentation</vt:lpstr>
      <vt:lpstr>PowerPoint Presentation</vt:lpstr>
      <vt:lpstr>Outline</vt:lpstr>
      <vt:lpstr>PowerPoint Presentation</vt:lpstr>
      <vt:lpstr>Section Outline</vt:lpstr>
      <vt:lpstr>PowerPoint Presentation</vt:lpstr>
      <vt:lpstr>The Evidence</vt:lpstr>
      <vt:lpstr>An Article I published on GreenMedInfo</vt:lpstr>
      <vt:lpstr>Cancer Cells and Stem Cells* </vt:lpstr>
      <vt:lpstr>The Big Picture</vt:lpstr>
      <vt:lpstr>Excessive Phosphorylation due to Glyphosate Substitution for Glycine*</vt:lpstr>
      <vt:lpstr>“Phosphate toxicity:  new insights into an old problem”*</vt:lpstr>
      <vt:lpstr>Immunity, Inflammation, and Cancer* </vt:lpstr>
      <vt:lpstr>Section Outline</vt:lpstr>
      <vt:lpstr>Glyphosate and Glutamate*</vt:lpstr>
      <vt:lpstr>PowerPoint Presentation</vt:lpstr>
      <vt:lpstr>PowerPoint Presentation</vt:lpstr>
      <vt:lpstr>Inflammatory Cytokines Induce  Long-QT Syndrome*</vt:lpstr>
      <vt:lpstr>Inflammatory Cytokines Induce  Long-QT Syndrome*</vt:lpstr>
      <vt:lpstr>Section Outline</vt:lpstr>
      <vt:lpstr>PowerPoint Presentation</vt:lpstr>
      <vt:lpstr>PowerPoint Presentation</vt:lpstr>
      <vt:lpstr>Nucleoporin*</vt:lpstr>
      <vt:lpstr> Gene Regulation by Nucleoporins  and Links to Cancer  </vt:lpstr>
      <vt:lpstr>PowerPoint Presentation</vt:lpstr>
      <vt:lpstr>FG Repeats: phenylalanine-glycine</vt:lpstr>
      <vt:lpstr>FG Repeats: phenylalanine-glycine</vt:lpstr>
      <vt:lpstr>Phosphomimetics!</vt:lpstr>
      <vt:lpstr>Nup98: A Nucleoporin with many critical glycine residues*</vt:lpstr>
      <vt:lpstr>Nup98 and Cancer</vt:lpstr>
      <vt:lpstr>Section Outline</vt:lpstr>
      <vt:lpstr>Activation-induced cytidine deaminase (AID) </vt:lpstr>
      <vt:lpstr>Rogue TGF-β receptor  AID*</vt:lpstr>
      <vt:lpstr>Phosphorylation and Negative Charge*</vt:lpstr>
      <vt:lpstr>Phosphorylation and Negative Charge*</vt:lpstr>
      <vt:lpstr>AID: 7 conserved glycines*</vt:lpstr>
      <vt:lpstr>Inflammation, AID and Cancer*</vt:lpstr>
      <vt:lpstr>AID and Colon Cancer*</vt:lpstr>
      <vt:lpstr>Section Outline</vt:lpstr>
      <vt:lpstr>TP53: A nuclear protein that protects from cancer (cancer suppressant)*</vt:lpstr>
      <vt:lpstr>Mutant p53 linked to lung cancer: glycine-334 mutated to valine*</vt:lpstr>
      <vt:lpstr>MRE11: DNA repair enzyme*</vt:lpstr>
      <vt:lpstr>PowerPoint Presentation</vt:lpstr>
      <vt:lpstr>PowerPoint Presentation</vt:lpstr>
      <vt:lpstr>Recapitulation</vt:lpstr>
      <vt:lpstr>PowerPoint Presentation</vt:lpstr>
      <vt:lpstr>Over the past 20 years...*</vt:lpstr>
      <vt:lpstr>And “the risk of ill” from this massive upswing in prescribing?*</vt:lpstr>
      <vt:lpstr>PowerPoint Presentation</vt:lpstr>
      <vt:lpstr>PowerPoint Presentation</vt:lpstr>
      <vt:lpstr>PowerPoint Presentation</vt:lpstr>
      <vt:lpstr>Fluoroquinolone Antibiotics and Oxalate Overload* </vt:lpstr>
      <vt:lpstr>Fluoroquinolone Antibiotics and Oxalate Overload* </vt:lpstr>
      <vt:lpstr>Ciprofloxacin has dramatic effects on the mitochondrial genome* </vt:lpstr>
      <vt:lpstr>Ciprofloxacin has dramatic effects on the mitochondrial genome* </vt:lpstr>
      <vt:lpstr>Statins stimulate  atherosclerosis and heart failure*</vt:lpstr>
      <vt:lpstr>Glyphosate and Serum Cholesterol*</vt:lpstr>
      <vt:lpstr>Drugs with Depression as a Side Effect*</vt:lpstr>
      <vt:lpstr>Antidepressant Withdrawal Symptoms*</vt:lpstr>
      <vt:lpstr>Glyphosate in Drugs?*</vt:lpstr>
      <vt:lpstr>PowerPoint Presentation</vt:lpstr>
      <vt:lpstr>Dr. Thomas Cowan’s New Book</vt:lpstr>
      <vt:lpstr>Dr. Thomas Cowan’s New Book</vt:lpstr>
      <vt:lpstr>PowerPoint Presentation</vt:lpstr>
      <vt:lpstr>The Unvaccinated Population is Healthier*</vt:lpstr>
      <vt:lpstr>Prof. Zimmerman’s Testimony*</vt:lpstr>
      <vt:lpstr>Big Pharma Mitochondrial Iatrogenocide: Toxic Environmental Chemicals,  Drugs and Vaccines are Destroying Mitochondria*</vt:lpstr>
      <vt:lpstr>Glyphosate and Mitochondrial Damage*</vt:lpstr>
      <vt:lpstr>PowerPoint Presentation</vt:lpstr>
      <vt:lpstr>Glyphosate in Vaccines*</vt:lpstr>
      <vt:lpstr>PowerPoint Presentation</vt:lpstr>
      <vt:lpstr>Large Proteins in Vaccines: Allergenic*</vt:lpstr>
      <vt:lpstr>Measles Virus and Hemagglutinin*</vt:lpstr>
      <vt:lpstr>Autism and Measles Hemagglutinin*</vt:lpstr>
      <vt:lpstr>Measles Vaccine:  an Epidemiological Nightmare*</vt:lpstr>
      <vt:lpstr>Hep-B at Birth: A Dangerous Vaccine*</vt:lpstr>
      <vt:lpstr>How Aluminum Works*</vt:lpstr>
      <vt:lpstr>Autistic Brains have  High Aluminum Levels*</vt:lpstr>
      <vt:lpstr>Sheep Exposed to Aluminum Adjuvant</vt:lpstr>
      <vt:lpstr>New Book on Dangers of HPV Vaccine</vt:lpstr>
      <vt:lpstr>“A lowered probability of pregnancy in females in the USA aged 25–29 who received a human papillomavirus vaccine injection”*  </vt:lpstr>
      <vt:lpstr>Vaccines and Anti-phospholipid Syndrome (APS)*,**</vt:lpstr>
      <vt:lpstr>“Cancer immunology, bioinformatics and chemokine evidence link vaccines contaminated with animal proteins to autoimmune disease: a detailed look at Crohn’s disease and Vitiligo”*  </vt:lpstr>
      <vt:lpstr>PowerPoint Presentation</vt:lpstr>
      <vt:lpstr>“Is Agriculture’s Use of Glyphosate Feeding Lake O’s Explosive Algae Blooms?”*</vt:lpstr>
      <vt:lpstr>Corn for Ethanol Production*</vt:lpstr>
      <vt:lpstr>Corn for Ethanol Production*</vt:lpstr>
      <vt:lpstr>Corn for Ethanol Production*</vt:lpstr>
      <vt:lpstr>PowerPoint Presentation</vt:lpstr>
      <vt:lpstr>The Answer to the Mystery!</vt:lpstr>
      <vt:lpstr>Counties in Nova Scotia Where Forests Were  Sprayed with Glyphosate</vt:lpstr>
      <vt:lpstr>PowerPoint Presentation</vt:lpstr>
      <vt:lpstr>PowerPoint Presentation</vt:lpstr>
      <vt:lpstr>CAFO Cows are Now the Norm*</vt:lpstr>
      <vt:lpstr>GMO Roundup-Ready Bentgrass*</vt:lpstr>
      <vt:lpstr>Glyphosate Resistant Weeds</vt:lpstr>
      <vt:lpstr>Alternative Herbicides?</vt:lpstr>
      <vt:lpstr>PowerPoint Presentation</vt:lpstr>
      <vt:lpstr>PowerPoint Presentation</vt:lpstr>
      <vt:lpstr>Tony Mitra</vt:lpstr>
      <vt:lpstr>Tony Mitra</vt:lpstr>
      <vt:lpstr>Article in Newspaper in India</vt:lpstr>
      <vt:lpstr>Tony Mitra speaking to crowds of Indian Farmers and Villagers</vt:lpstr>
      <vt:lpstr>PowerPoint Presentation</vt:lpstr>
      <vt:lpstr>Local Activism*</vt:lpstr>
      <vt:lpstr>Regenerative Agriculture*</vt:lpstr>
      <vt:lpstr>Regenerative Agriculture*</vt:lpstr>
      <vt:lpstr>Dirt to Soil*</vt:lpstr>
      <vt:lpstr>Dirt to Soil*</vt:lpstr>
      <vt:lpstr>Five Principles of Agriculture*</vt:lpstr>
      <vt:lpstr>Management of Soil Mulch in Weed Suppression and Sugarcane Productivity*</vt:lpstr>
      <vt:lpstr>PowerPoint Presentation</vt:lpstr>
      <vt:lpstr>PowerPoint Presentation</vt:lpstr>
      <vt:lpstr> Eat Foods Containing Sulfur</vt:lpstr>
      <vt:lpstr>Eat Natural Probiotic Foods</vt:lpstr>
      <vt:lpstr>Kefir: Natural Probiotics*</vt:lpstr>
      <vt:lpstr>Making Bone Broth a Staple in Your Diet May Be the Key to Improving Your Health* </vt:lpstr>
      <vt:lpstr>Beneficial Effects of the  Amino Acid Glycine*  </vt:lpstr>
      <vt:lpstr>PowerPoint Presentation</vt:lpstr>
      <vt:lpstr>Some Other Important Nutrients</vt:lpstr>
      <vt:lpstr>Biochar, Bentonite and Zeolite to maintain healthy microbial distribution in poultry* </vt:lpstr>
      <vt:lpstr>Anecdotal Evidence of  Benefits of Fulvic Acid*</vt:lpstr>
      <vt:lpstr>Extracts from Common Plants Can Treat Glyphosate Poisoning*</vt:lpstr>
      <vt:lpstr>Waterfalls are Therapeutic!*</vt:lpstr>
      <vt:lpstr>Conclusions</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Seneff</dc:creator>
  <cp:lastModifiedBy>Stephanie Seneff</cp:lastModifiedBy>
  <cp:revision>438</cp:revision>
  <cp:lastPrinted>2018-11-16T11:57:22Z</cp:lastPrinted>
  <dcterms:created xsi:type="dcterms:W3CDTF">2018-06-28T17:05:01Z</dcterms:created>
  <dcterms:modified xsi:type="dcterms:W3CDTF">2018-11-19T23:14:18Z</dcterms:modified>
</cp:coreProperties>
</file>