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0"/>
  </p:notesMasterIdLst>
  <p:sldIdLst>
    <p:sldId id="382" r:id="rId2"/>
    <p:sldId id="256" r:id="rId3"/>
    <p:sldId id="359" r:id="rId4"/>
    <p:sldId id="299" r:id="rId5"/>
    <p:sldId id="300" r:id="rId6"/>
    <p:sldId id="325" r:id="rId7"/>
    <p:sldId id="371" r:id="rId8"/>
    <p:sldId id="370" r:id="rId9"/>
    <p:sldId id="380" r:id="rId10"/>
    <p:sldId id="310" r:id="rId11"/>
    <p:sldId id="330" r:id="rId12"/>
    <p:sldId id="311" r:id="rId13"/>
    <p:sldId id="369" r:id="rId14"/>
    <p:sldId id="361" r:id="rId15"/>
    <p:sldId id="326" r:id="rId16"/>
    <p:sldId id="331" r:id="rId17"/>
    <p:sldId id="357" r:id="rId18"/>
    <p:sldId id="358" r:id="rId19"/>
    <p:sldId id="334" r:id="rId20"/>
    <p:sldId id="332" r:id="rId21"/>
    <p:sldId id="314" r:id="rId22"/>
    <p:sldId id="329" r:id="rId23"/>
    <p:sldId id="364" r:id="rId24"/>
    <p:sldId id="307" r:id="rId25"/>
    <p:sldId id="378" r:id="rId26"/>
    <p:sldId id="323" r:id="rId27"/>
    <p:sldId id="372" r:id="rId28"/>
    <p:sldId id="315" r:id="rId29"/>
    <p:sldId id="316" r:id="rId30"/>
    <p:sldId id="317" r:id="rId31"/>
    <p:sldId id="381" r:id="rId32"/>
    <p:sldId id="376" r:id="rId33"/>
    <p:sldId id="377" r:id="rId34"/>
    <p:sldId id="373" r:id="rId35"/>
    <p:sldId id="374" r:id="rId36"/>
    <p:sldId id="337" r:id="rId37"/>
    <p:sldId id="320" r:id="rId38"/>
    <p:sldId id="321" r:id="rId39"/>
    <p:sldId id="338" r:id="rId40"/>
    <p:sldId id="308" r:id="rId41"/>
    <p:sldId id="309" r:id="rId42"/>
    <p:sldId id="301" r:id="rId43"/>
    <p:sldId id="302" r:id="rId44"/>
    <p:sldId id="379" r:id="rId45"/>
    <p:sldId id="303" r:id="rId46"/>
    <p:sldId id="304" r:id="rId47"/>
    <p:sldId id="305" r:id="rId48"/>
    <p:sldId id="306" r:id="rId49"/>
    <p:sldId id="293" r:id="rId50"/>
    <p:sldId id="294" r:id="rId51"/>
    <p:sldId id="327" r:id="rId52"/>
    <p:sldId id="328" r:id="rId53"/>
    <p:sldId id="365" r:id="rId54"/>
    <p:sldId id="345" r:id="rId55"/>
    <p:sldId id="368" r:id="rId56"/>
    <p:sldId id="362" r:id="rId57"/>
    <p:sldId id="347" r:id="rId58"/>
    <p:sldId id="348" r:id="rId59"/>
    <p:sldId id="360" r:id="rId60"/>
    <p:sldId id="355" r:id="rId61"/>
    <p:sldId id="356" r:id="rId62"/>
    <p:sldId id="367" r:id="rId63"/>
    <p:sldId id="342" r:id="rId64"/>
    <p:sldId id="339" r:id="rId65"/>
    <p:sldId id="340" r:id="rId66"/>
    <p:sldId id="343" r:id="rId67"/>
    <p:sldId id="260" r:id="rId68"/>
    <p:sldId id="363" r:id="rId6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8" d="100"/>
          <a:sy n="88" d="100"/>
        </p:scale>
        <p:origin x="-104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1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B30FE8-434E-5640-B14F-9E6D01B588C9}" type="datetimeFigureOut">
              <a:rPr lang="en-US" smtClean="0"/>
              <a:t>3/26/18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A8DF18-251E-4B44-9375-C01CA8AA7865}" type="slidenum">
              <a:rPr lang="en-US" smtClean="0"/>
              <a:t>‹#›</a:t>
            </a:fld>
            <a:endParaRPr lang="en-US"/>
          </a:p>
        </p:txBody>
      </p:sp>
    </p:spTree>
    <p:extLst>
      <p:ext uri="{BB962C8B-B14F-4D97-AF65-F5344CB8AC3E}">
        <p14:creationId xmlns:p14="http://schemas.microsoft.com/office/powerpoint/2010/main" val="28154485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 Id="rId3" Type="http://schemas.openxmlformats.org/officeDocument/2006/relationships/hyperlink" Target="http://www.sciencedirect.com/science/article/pii/S1756464616304406"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Images/</a:t>
            </a:r>
            <a:r>
              <a:rPr lang="en-US" dirty="0" err="1" smtClean="0"/>
              <a:t>fullyvaccinated.jpg</a:t>
            </a:r>
            <a:endParaRPr lang="en-US" dirty="0" smtClean="0"/>
          </a:p>
          <a:p>
            <a:r>
              <a:rPr lang="en-US" dirty="0" smtClean="0"/>
              <a:t>https://</a:t>
            </a:r>
            <a:r>
              <a:rPr lang="en-US" dirty="0" err="1" smtClean="0"/>
              <a:t>medium.com</a:t>
            </a:r>
            <a:r>
              <a:rPr lang="en-US" dirty="0" smtClean="0"/>
              <a:t>/@</a:t>
            </a:r>
            <a:r>
              <a:rPr lang="en-US" dirty="0" err="1" smtClean="0"/>
              <a:t>jbhandley</a:t>
            </a:r>
            <a:r>
              <a:rPr lang="en-US" dirty="0" smtClean="0"/>
              <a:t>/dr-peter-hotez-asked-me-for-an-apology-and-a-retraction-about-his-vaccine-profits-cab1e05106c5#.8u8b0saa0</a:t>
            </a:r>
            <a:endParaRPr lang="en-US" dirty="0"/>
          </a:p>
        </p:txBody>
      </p:sp>
      <p:sp>
        <p:nvSpPr>
          <p:cNvPr id="4" name="Slide Number Placeholder 3"/>
          <p:cNvSpPr>
            <a:spLocks noGrp="1"/>
          </p:cNvSpPr>
          <p:nvPr>
            <p:ph type="sldNum" sz="quarter" idx="10"/>
          </p:nvPr>
        </p:nvSpPr>
        <p:spPr/>
        <p:txBody>
          <a:bodyPr/>
          <a:lstStyle/>
          <a:p>
            <a:fld id="{6D4A54A6-B959-0449-AF92-913A33D3C25E}" type="slidenum">
              <a:rPr lang="en-US" smtClean="0"/>
              <a:t>8</a:t>
            </a:fld>
            <a:endParaRPr lang="en-US"/>
          </a:p>
        </p:txBody>
      </p:sp>
    </p:spTree>
    <p:extLst>
      <p:ext uri="{BB962C8B-B14F-4D97-AF65-F5344CB8AC3E}">
        <p14:creationId xmlns:p14="http://schemas.microsoft.com/office/powerpoint/2010/main" val="4283215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temporal_association_neuropsychiatric_disorders_vaccines.pdf</a:t>
            </a:r>
            <a:endParaRPr lang="en-US" dirty="0"/>
          </a:p>
        </p:txBody>
      </p:sp>
      <p:sp>
        <p:nvSpPr>
          <p:cNvPr id="4" name="Slide Number Placeholder 3"/>
          <p:cNvSpPr>
            <a:spLocks noGrp="1"/>
          </p:cNvSpPr>
          <p:nvPr>
            <p:ph type="sldNum" sz="quarter" idx="10"/>
          </p:nvPr>
        </p:nvSpPr>
        <p:spPr/>
        <p:txBody>
          <a:bodyPr/>
          <a:lstStyle/>
          <a:p>
            <a:fld id="{6CA8DF18-251E-4B44-9375-C01CA8AA7865}" type="slidenum">
              <a:rPr lang="en-US" smtClean="0"/>
              <a:t>22</a:t>
            </a:fld>
            <a:endParaRPr lang="en-US"/>
          </a:p>
        </p:txBody>
      </p:sp>
    </p:spTree>
    <p:extLst>
      <p:ext uri="{BB962C8B-B14F-4D97-AF65-F5344CB8AC3E}">
        <p14:creationId xmlns:p14="http://schemas.microsoft.com/office/powerpoint/2010/main" val="2929169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JapanesegovernmentCautiousVaccines.pdf</a:t>
            </a:r>
            <a:endParaRPr lang="en-US" dirty="0"/>
          </a:p>
        </p:txBody>
      </p:sp>
      <p:sp>
        <p:nvSpPr>
          <p:cNvPr id="4" name="Slide Number Placeholder 3"/>
          <p:cNvSpPr>
            <a:spLocks noGrp="1"/>
          </p:cNvSpPr>
          <p:nvPr>
            <p:ph type="sldNum" sz="quarter" idx="10"/>
          </p:nvPr>
        </p:nvSpPr>
        <p:spPr/>
        <p:txBody>
          <a:bodyPr/>
          <a:lstStyle/>
          <a:p>
            <a:fld id="{5E33427D-3DC6-2D44-8912-51851F417F05}" type="slidenum">
              <a:rPr lang="en-US" smtClean="0"/>
              <a:t>25</a:t>
            </a:fld>
            <a:endParaRPr lang="en-US"/>
          </a:p>
        </p:txBody>
      </p:sp>
    </p:spTree>
    <p:extLst>
      <p:ext uri="{BB962C8B-B14F-4D97-AF65-F5344CB8AC3E}">
        <p14:creationId xmlns:p14="http://schemas.microsoft.com/office/powerpoint/2010/main" val="1696609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Individuals with Disabilities Education Act</a:t>
            </a:r>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26</a:t>
            </a:fld>
            <a:endParaRPr lang="en-US"/>
          </a:p>
        </p:txBody>
      </p:sp>
    </p:spTree>
    <p:extLst>
      <p:ext uri="{BB962C8B-B14F-4D97-AF65-F5344CB8AC3E}">
        <p14:creationId xmlns:p14="http://schemas.microsoft.com/office/powerpoint/2010/main" val="2219687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Excellent article!!</a:t>
            </a:r>
          </a:p>
          <a:p>
            <a:r>
              <a:rPr lang="en-US" dirty="0" smtClean="0"/>
              <a:t>./</a:t>
            </a:r>
            <a:r>
              <a:rPr lang="en-US" dirty="0" err="1" smtClean="0"/>
              <a:t>glyphosate_vaccines_autism.pdf</a:t>
            </a:r>
            <a:endParaRPr lang="en-US" dirty="0" smtClean="0"/>
          </a:p>
          <a:p>
            <a:r>
              <a:rPr lang="en-US" dirty="0" smtClean="0"/>
              <a:t>http://</a:t>
            </a:r>
            <a:r>
              <a:rPr lang="en-US" dirty="0" err="1" smtClean="0"/>
              <a:t>kinseimindbody.com</a:t>
            </a:r>
            <a:r>
              <a:rPr lang="en-US" dirty="0" smtClean="0"/>
              <a:t>/synergistic-destruction-how-vaccines-and-gmos-converge-to-fuel-autism-and-neurodegenerative-conditions/</a:t>
            </a:r>
            <a:endParaRPr lang="en-US" dirty="0"/>
          </a:p>
        </p:txBody>
      </p:sp>
      <p:sp>
        <p:nvSpPr>
          <p:cNvPr id="4" name="Slide Number Placeholder 3"/>
          <p:cNvSpPr>
            <a:spLocks noGrp="1"/>
          </p:cNvSpPr>
          <p:nvPr>
            <p:ph type="sldNum" sz="quarter" idx="10"/>
          </p:nvPr>
        </p:nvSpPr>
        <p:spPr/>
        <p:txBody>
          <a:bodyPr/>
          <a:lstStyle/>
          <a:p>
            <a:fld id="{19E79961-F8F5-B045-8ED4-FCF5EC8A4362}" type="slidenum">
              <a:rPr lang="en-US" smtClean="0"/>
              <a:t>32</a:t>
            </a:fld>
            <a:endParaRPr lang="en-US"/>
          </a:p>
        </p:txBody>
      </p:sp>
    </p:spTree>
    <p:extLst>
      <p:ext uri="{BB962C8B-B14F-4D97-AF65-F5344CB8AC3E}">
        <p14:creationId xmlns:p14="http://schemas.microsoft.com/office/powerpoint/2010/main" val="1557328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Glyphosate/Z</a:t>
            </a:r>
            <a:r>
              <a:rPr lang="en-US" sz="1200" kern="1200" dirty="0" smtClean="0">
                <a:solidFill>
                  <a:schemeClr val="tx1"/>
                </a:solidFill>
                <a:latin typeface="+mn-lt"/>
                <a:ea typeface="+mn-ea"/>
                <a:cs typeface="+mn-cs"/>
              </a:rPr>
              <a:t>achBushPaper_tight_junctions_glyphosate_2017.pdf</a:t>
            </a:r>
            <a:endParaRPr lang="en-US" dirty="0"/>
          </a:p>
        </p:txBody>
      </p:sp>
      <p:sp>
        <p:nvSpPr>
          <p:cNvPr id="4" name="Slide Number Placeholder 3"/>
          <p:cNvSpPr>
            <a:spLocks noGrp="1"/>
          </p:cNvSpPr>
          <p:nvPr>
            <p:ph type="sldNum" sz="quarter" idx="10"/>
          </p:nvPr>
        </p:nvSpPr>
        <p:spPr/>
        <p:txBody>
          <a:bodyPr/>
          <a:lstStyle/>
          <a:p>
            <a:fld id="{69433EFC-6BDA-8B42-8F3A-85F28E7F2381}" type="slidenum">
              <a:rPr lang="en-US" smtClean="0"/>
              <a:t>33</a:t>
            </a:fld>
            <a:endParaRPr lang="en-US"/>
          </a:p>
        </p:txBody>
      </p:sp>
    </p:spTree>
    <p:extLst>
      <p:ext uri="{BB962C8B-B14F-4D97-AF65-F5344CB8AC3E}">
        <p14:creationId xmlns:p14="http://schemas.microsoft.com/office/powerpoint/2010/main" val="3019155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medium.com</a:t>
            </a:r>
            <a:r>
              <a:rPr lang="en-US" dirty="0" smtClean="0"/>
              <a:t>/@</a:t>
            </a:r>
            <a:r>
              <a:rPr lang="en-US" dirty="0" err="1" smtClean="0"/>
              <a:t>jbhandley</a:t>
            </a:r>
            <a:r>
              <a:rPr lang="en-US" dirty="0" smtClean="0"/>
              <a:t>/did-british-scientists-just-solve-the-autism-puzzle-5a7eacc77415</a:t>
            </a:r>
            <a:endParaRPr lang="en-US" dirty="0"/>
          </a:p>
        </p:txBody>
      </p:sp>
      <p:sp>
        <p:nvSpPr>
          <p:cNvPr id="4" name="Slide Number Placeholder 3"/>
          <p:cNvSpPr>
            <a:spLocks noGrp="1"/>
          </p:cNvSpPr>
          <p:nvPr>
            <p:ph type="sldNum" sz="quarter" idx="10"/>
          </p:nvPr>
        </p:nvSpPr>
        <p:spPr/>
        <p:txBody>
          <a:bodyPr/>
          <a:lstStyle/>
          <a:p>
            <a:fld id="{C450D85E-44D9-C248-8E48-2E03A58B2572}" type="slidenum">
              <a:rPr lang="en-US" smtClean="0"/>
              <a:t>41</a:t>
            </a:fld>
            <a:endParaRPr lang="en-US"/>
          </a:p>
        </p:txBody>
      </p:sp>
    </p:spTree>
    <p:extLst>
      <p:ext uri="{BB962C8B-B14F-4D97-AF65-F5344CB8AC3E}">
        <p14:creationId xmlns:p14="http://schemas.microsoft.com/office/powerpoint/2010/main" val="2504518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Aluminum/</a:t>
            </a:r>
            <a:r>
              <a:rPr lang="en-US" sz="1200" kern="1200" dirty="0" err="1" smtClean="0">
                <a:solidFill>
                  <a:schemeClr val="tx1"/>
                </a:solidFill>
                <a:latin typeface="+mn-lt"/>
                <a:ea typeface="+mn-ea"/>
                <a:cs typeface="+mn-cs"/>
              </a:rPr>
              <a:t>aluminum_nanoparticles_more_effective_vaccines.pdf</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CA8DF18-251E-4B44-9375-C01CA8AA7865}" type="slidenum">
              <a:rPr lang="en-US" smtClean="0"/>
              <a:t>43</a:t>
            </a:fld>
            <a:endParaRPr lang="en-US"/>
          </a:p>
        </p:txBody>
      </p:sp>
    </p:spTree>
    <p:extLst>
      <p:ext uri="{BB962C8B-B14F-4D97-AF65-F5344CB8AC3E}">
        <p14:creationId xmlns:p14="http://schemas.microsoft.com/office/powerpoint/2010/main" val="2811343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Aluminum/</a:t>
            </a:r>
            <a:r>
              <a:rPr lang="en-US" sz="1200" kern="1200" dirty="0" err="1" smtClean="0">
                <a:solidFill>
                  <a:schemeClr val="tx1"/>
                </a:solidFill>
                <a:latin typeface="+mn-lt"/>
                <a:ea typeface="+mn-ea"/>
                <a:cs typeface="+mn-cs"/>
              </a:rPr>
              <a:t>aluminum_nanoparticles_more_effective_vaccines.pdf</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CA8DF18-251E-4B44-9375-C01CA8AA7865}" type="slidenum">
              <a:rPr lang="en-US" smtClean="0"/>
              <a:t>44</a:t>
            </a:fld>
            <a:endParaRPr lang="en-US"/>
          </a:p>
        </p:txBody>
      </p:sp>
    </p:spTree>
    <p:extLst>
      <p:ext uri="{BB962C8B-B14F-4D97-AF65-F5344CB8AC3E}">
        <p14:creationId xmlns:p14="http://schemas.microsoft.com/office/powerpoint/2010/main" val="2811343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Aluminum/Crepeaux_aluminum_hydroxide_neurotoxity_2016.pdf</a:t>
            </a:r>
            <a:endParaRPr lang="en-US" dirty="0"/>
          </a:p>
        </p:txBody>
      </p:sp>
      <p:sp>
        <p:nvSpPr>
          <p:cNvPr id="4" name="Slide Number Placeholder 3"/>
          <p:cNvSpPr>
            <a:spLocks noGrp="1"/>
          </p:cNvSpPr>
          <p:nvPr>
            <p:ph type="sldNum" sz="quarter" idx="10"/>
          </p:nvPr>
        </p:nvSpPr>
        <p:spPr/>
        <p:txBody>
          <a:bodyPr/>
          <a:lstStyle/>
          <a:p>
            <a:fld id="{6CA8DF18-251E-4B44-9375-C01CA8AA7865}" type="slidenum">
              <a:rPr lang="en-US" smtClean="0"/>
              <a:t>45</a:t>
            </a:fld>
            <a:endParaRPr lang="en-US"/>
          </a:p>
        </p:txBody>
      </p:sp>
    </p:spTree>
    <p:extLst>
      <p:ext uri="{BB962C8B-B14F-4D97-AF65-F5344CB8AC3E}">
        <p14:creationId xmlns:p14="http://schemas.microsoft.com/office/powerpoint/2010/main" val="4007246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Vaccines/Crepeaux_aluminum_hydroxide_neurotoxity_2016</a:t>
            </a:r>
            <a:endParaRPr lang="en-US" dirty="0" smtClean="0"/>
          </a:p>
          <a:p>
            <a:r>
              <a:rPr lang="en-US" dirty="0" smtClean="0"/>
              <a:t>https://</a:t>
            </a:r>
            <a:r>
              <a:rPr lang="en-US" dirty="0" err="1" smtClean="0"/>
              <a:t>medium.com</a:t>
            </a:r>
            <a:r>
              <a:rPr lang="en-US" dirty="0" smtClean="0"/>
              <a:t>/@</a:t>
            </a:r>
            <a:r>
              <a:rPr lang="en-US" dirty="0" err="1" smtClean="0"/>
              <a:t>jbhandley</a:t>
            </a:r>
            <a:r>
              <a:rPr lang="en-US" dirty="0" smtClean="0"/>
              <a:t>/new-study-massive-aluminum-levels-in-autism-brains-is-this-the-smoking-gun-for-vaccines-54ae85ec2a9c</a:t>
            </a:r>
            <a:endParaRPr lang="en-US" dirty="0"/>
          </a:p>
        </p:txBody>
      </p:sp>
      <p:sp>
        <p:nvSpPr>
          <p:cNvPr id="4" name="Slide Number Placeholder 3"/>
          <p:cNvSpPr>
            <a:spLocks noGrp="1"/>
          </p:cNvSpPr>
          <p:nvPr>
            <p:ph type="sldNum" sz="quarter" idx="10"/>
          </p:nvPr>
        </p:nvSpPr>
        <p:spPr/>
        <p:txBody>
          <a:bodyPr/>
          <a:lstStyle/>
          <a:p>
            <a:fld id="{6CA8DF18-251E-4B44-9375-C01CA8AA7865}" type="slidenum">
              <a:rPr lang="en-US" smtClean="0"/>
              <a:t>46</a:t>
            </a:fld>
            <a:endParaRPr lang="en-US"/>
          </a:p>
        </p:txBody>
      </p:sp>
    </p:spTree>
    <p:extLst>
      <p:ext uri="{BB962C8B-B14F-4D97-AF65-F5344CB8AC3E}">
        <p14:creationId xmlns:p14="http://schemas.microsoft.com/office/powerpoint/2010/main" val="1752516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Csail</a:t>
            </a:r>
            <a:r>
              <a:rPr lang="en-US" dirty="0" smtClean="0"/>
              <a:t>/2014/project/</a:t>
            </a:r>
            <a:r>
              <a:rPr lang="en-US" dirty="0" err="1" smtClean="0"/>
              <a:t>Blaxill</a:t>
            </a:r>
            <a:r>
              <a:rPr lang="en-US" dirty="0" smtClean="0"/>
              <a:t>/</a:t>
            </a:r>
            <a:r>
              <a:rPr lang="nb-NO" dirty="0" err="1" smtClean="0"/>
              <a:t>gardasillicensetokill.pdf</a:t>
            </a:r>
            <a:endParaRPr lang="nb-NO" dirty="0" smtClean="0"/>
          </a:p>
          <a:p>
            <a:endParaRPr lang="nb-NO" dirty="0" smtClean="0"/>
          </a:p>
          <a:p>
            <a:r>
              <a:rPr lang="nb-NO" dirty="0" smtClean="0"/>
              <a:t>Department</a:t>
            </a:r>
            <a:r>
              <a:rPr lang="nb-NO" baseline="0" dirty="0" smtClean="0"/>
              <a:t> </a:t>
            </a:r>
            <a:r>
              <a:rPr lang="nb-NO" baseline="0" dirty="0" err="1" smtClean="0"/>
              <a:t>of</a:t>
            </a:r>
            <a:r>
              <a:rPr lang="nb-NO" baseline="0" dirty="0" smtClean="0"/>
              <a:t> Health and Human Services</a:t>
            </a:r>
            <a:endParaRPr lang="nb-NO" dirty="0" smtClean="0"/>
          </a:p>
          <a:p>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10</a:t>
            </a:fld>
            <a:endParaRPr lang="en-US"/>
          </a:p>
        </p:txBody>
      </p:sp>
    </p:spTree>
    <p:extLst>
      <p:ext uri="{BB962C8B-B14F-4D97-AF65-F5344CB8AC3E}">
        <p14:creationId xmlns:p14="http://schemas.microsoft.com/office/powerpoint/2010/main" val="3251182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./aluminum_In_autistic_brains_2017.text</a:t>
            </a:r>
          </a:p>
          <a:p>
            <a:endParaRPr lang="en-US" dirty="0" smtClean="0"/>
          </a:p>
          <a:p>
            <a:r>
              <a:rPr lang="en-US" dirty="0" smtClean="0"/>
              <a:t>Handley on this:</a:t>
            </a:r>
          </a:p>
          <a:p>
            <a:r>
              <a:rPr lang="en-US" dirty="0" smtClean="0"/>
              <a:t>https://</a:t>
            </a:r>
            <a:r>
              <a:rPr lang="en-US" dirty="0" err="1" smtClean="0"/>
              <a:t>medium.com</a:t>
            </a:r>
            <a:r>
              <a:rPr lang="en-US" dirty="0" smtClean="0"/>
              <a:t>/@</a:t>
            </a:r>
            <a:r>
              <a:rPr lang="en-US" dirty="0" err="1" smtClean="0"/>
              <a:t>jbhandley</a:t>
            </a:r>
            <a:r>
              <a:rPr lang="en-US" dirty="0" smtClean="0"/>
              <a:t>/new-study-massive-aluminum-levels-in-autism-brains-is-this-the-smoking-gun-for-vaccines-54ae85ec2a9c</a:t>
            </a:r>
          </a:p>
          <a:p>
            <a:r>
              <a:rPr lang="en-US" dirty="0" smtClean="0"/>
              <a:t>./</a:t>
            </a:r>
            <a:r>
              <a:rPr lang="en-US" dirty="0" err="1" smtClean="0"/>
              <a:t>aluminum_brain_autism.text</a:t>
            </a:r>
            <a:endParaRPr lang="en-US" dirty="0" smtClean="0"/>
          </a:p>
          <a:p>
            <a:r>
              <a:rPr lang="en-US" dirty="0" smtClean="0"/>
              <a:t>./</a:t>
            </a:r>
            <a:r>
              <a:rPr lang="en-US" dirty="0" err="1" smtClean="0"/>
              <a:t>Jon_Rappaport_on_aluminum_in_vaccines.text</a:t>
            </a:r>
            <a:endParaRPr lang="en-US" dirty="0" smtClean="0"/>
          </a:p>
          <a:p>
            <a:r>
              <a:rPr lang="en-US" sz="1200" kern="1200" dirty="0" smtClean="0">
                <a:solidFill>
                  <a:schemeClr val="tx1"/>
                </a:solidFill>
                <a:latin typeface="+mn-lt"/>
                <a:ea typeface="+mn-ea"/>
                <a:cs typeface="+mn-cs"/>
              </a:rPr>
              <a:t>Samantha/aluminum_in_brain_tissue_in_autism_2017_Exley.pdf</a:t>
            </a:r>
            <a:endParaRPr lang="en-US" dirty="0"/>
          </a:p>
        </p:txBody>
      </p:sp>
      <p:sp>
        <p:nvSpPr>
          <p:cNvPr id="4" name="Slide Number Placeholder 3"/>
          <p:cNvSpPr>
            <a:spLocks noGrp="1"/>
          </p:cNvSpPr>
          <p:nvPr>
            <p:ph type="sldNum" sz="quarter" idx="10"/>
          </p:nvPr>
        </p:nvSpPr>
        <p:spPr/>
        <p:txBody>
          <a:bodyPr/>
          <a:lstStyle/>
          <a:p>
            <a:fld id="{6CA8DF18-251E-4B44-9375-C01CA8AA7865}" type="slidenum">
              <a:rPr lang="en-US" smtClean="0"/>
              <a:t>48</a:t>
            </a:fld>
            <a:endParaRPr lang="en-US"/>
          </a:p>
        </p:txBody>
      </p:sp>
    </p:spTree>
    <p:extLst>
      <p:ext uri="{BB962C8B-B14F-4D97-AF65-F5344CB8AC3E}">
        <p14:creationId xmlns:p14="http://schemas.microsoft.com/office/powerpoint/2010/main" val="3596002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./aluminum_In_autistic_brains_2017.text</a:t>
            </a:r>
          </a:p>
          <a:p>
            <a:r>
              <a:rPr lang="en-US" sz="1200" kern="1200" dirty="0" smtClean="0">
                <a:solidFill>
                  <a:schemeClr val="tx1"/>
                </a:solidFill>
                <a:latin typeface="+mn-lt"/>
                <a:ea typeface="+mn-ea"/>
                <a:cs typeface="+mn-cs"/>
              </a:rPr>
              <a:t>Samantha/aluminum_in_brain_tissue_in_autism_2017_Exley.pdf</a:t>
            </a:r>
            <a:endParaRPr lang="en-US" dirty="0" smtClean="0"/>
          </a:p>
          <a:p>
            <a:endParaRPr lang="en-US" dirty="0" smtClean="0"/>
          </a:p>
          <a:p>
            <a:r>
              <a:rPr lang="en-US" dirty="0" smtClean="0"/>
              <a:t>Handley on this:</a:t>
            </a:r>
          </a:p>
          <a:p>
            <a:r>
              <a:rPr lang="en-US" dirty="0" smtClean="0"/>
              <a:t>https://</a:t>
            </a:r>
            <a:r>
              <a:rPr lang="en-US" dirty="0" err="1" smtClean="0"/>
              <a:t>medium.com</a:t>
            </a:r>
            <a:r>
              <a:rPr lang="en-US" dirty="0" smtClean="0"/>
              <a:t>/@</a:t>
            </a:r>
            <a:r>
              <a:rPr lang="en-US" dirty="0" err="1" smtClean="0"/>
              <a:t>jbhandley</a:t>
            </a:r>
            <a:r>
              <a:rPr lang="en-US" dirty="0" smtClean="0"/>
              <a:t>/new-study-massive-aluminum-levels-in-autism-brains-is-this-the-smoking-gun-for-vaccines-54ae85ec2a9c</a:t>
            </a:r>
          </a:p>
          <a:p>
            <a:r>
              <a:rPr lang="en-US" dirty="0" smtClean="0"/>
              <a:t>./</a:t>
            </a:r>
            <a:r>
              <a:rPr lang="en-US" dirty="0" err="1" smtClean="0"/>
              <a:t>aluminum_brain_autism.text</a:t>
            </a:r>
            <a:endParaRPr lang="en-US" dirty="0" smtClean="0"/>
          </a:p>
          <a:p>
            <a:r>
              <a:rPr lang="en-US" dirty="0" smtClean="0"/>
              <a:t>./</a:t>
            </a:r>
            <a:r>
              <a:rPr lang="en-US" dirty="0" err="1" smtClean="0"/>
              <a:t>Jon_Rappaport_on_aluminum_in_vaccines.text</a:t>
            </a:r>
            <a:endParaRPr lang="en-US" dirty="0" smtClean="0"/>
          </a:p>
          <a:p>
            <a:r>
              <a:rPr lang="en-US" sz="1200" kern="1200" dirty="0" smtClean="0">
                <a:solidFill>
                  <a:schemeClr val="tx1"/>
                </a:solidFill>
                <a:latin typeface="+mn-lt"/>
                <a:ea typeface="+mn-ea"/>
                <a:cs typeface="+mn-cs"/>
              </a:rPr>
              <a:t>Samantha/aluminum_in_brain_tissue_in_autism_2017_Exley.pdf</a:t>
            </a:r>
            <a:endParaRPr lang="en-US" dirty="0"/>
          </a:p>
        </p:txBody>
      </p:sp>
      <p:sp>
        <p:nvSpPr>
          <p:cNvPr id="4" name="Slide Number Placeholder 3"/>
          <p:cNvSpPr>
            <a:spLocks noGrp="1"/>
          </p:cNvSpPr>
          <p:nvPr>
            <p:ph type="sldNum" sz="quarter" idx="10"/>
          </p:nvPr>
        </p:nvSpPr>
        <p:spPr/>
        <p:txBody>
          <a:bodyPr/>
          <a:lstStyle/>
          <a:p>
            <a:fld id="{6CA8DF18-251E-4B44-9375-C01CA8AA7865}" type="slidenum">
              <a:rPr lang="en-US" smtClean="0"/>
              <a:t>49</a:t>
            </a:fld>
            <a:endParaRPr lang="en-US"/>
          </a:p>
        </p:txBody>
      </p:sp>
    </p:spTree>
    <p:extLst>
      <p:ext uri="{BB962C8B-B14F-4D97-AF65-F5344CB8AC3E}">
        <p14:creationId xmlns:p14="http://schemas.microsoft.com/office/powerpoint/2010/main" val="3596002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t>./Alzheimers_aluminum_brain_2017.pdf</a:t>
            </a:r>
          </a:p>
          <a:p>
            <a:endParaRPr lang="en-US" smtClean="0"/>
          </a:p>
          <a:p>
            <a:r>
              <a:rPr lang="en-US" dirty="0" smtClean="0"/>
              <a:t>https://</a:t>
            </a:r>
            <a:r>
              <a:rPr lang="en-US" dirty="0" err="1" smtClean="0"/>
              <a:t>medium.com</a:t>
            </a:r>
            <a:r>
              <a:rPr lang="en-US" dirty="0" smtClean="0"/>
              <a:t>/@</a:t>
            </a:r>
            <a:r>
              <a:rPr lang="en-US" dirty="0" err="1" smtClean="0"/>
              <a:t>jbhandley</a:t>
            </a:r>
            <a:r>
              <a:rPr lang="en-US" dirty="0" smtClean="0"/>
              <a:t>/new-study-massive-aluminum-levels-in-autism-brains-is-this-the-smoking-gun-for-vaccines-54ae85ec2a9c</a:t>
            </a:r>
            <a:endParaRPr lang="en-US" dirty="0"/>
          </a:p>
        </p:txBody>
      </p:sp>
      <p:sp>
        <p:nvSpPr>
          <p:cNvPr id="4" name="Slide Number Placeholder 3"/>
          <p:cNvSpPr>
            <a:spLocks noGrp="1"/>
          </p:cNvSpPr>
          <p:nvPr>
            <p:ph type="sldNum" sz="quarter" idx="10"/>
          </p:nvPr>
        </p:nvSpPr>
        <p:spPr/>
        <p:txBody>
          <a:bodyPr/>
          <a:lstStyle/>
          <a:p>
            <a:fld id="{6CA8DF18-251E-4B44-9375-C01CA8AA7865}" type="slidenum">
              <a:rPr lang="en-US" smtClean="0"/>
              <a:t>50</a:t>
            </a:fld>
            <a:endParaRPr lang="en-US"/>
          </a:p>
        </p:txBody>
      </p:sp>
    </p:spTree>
    <p:extLst>
      <p:ext uri="{BB962C8B-B14F-4D97-AF65-F5344CB8AC3E}">
        <p14:creationId xmlns:p14="http://schemas.microsoft.com/office/powerpoint/2010/main" val="3508694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AnthonySamsel</a:t>
            </a:r>
            <a:r>
              <a:rPr lang="en-US" dirty="0" smtClean="0"/>
              <a:t>/swine/</a:t>
            </a:r>
            <a:r>
              <a:rPr lang="en-US" dirty="0" err="1" smtClean="0"/>
              <a:t>aluminum_glyphosate.pdf</a:t>
            </a:r>
            <a:endParaRPr lang="en-US" dirty="0" smtClean="0"/>
          </a:p>
          <a:p>
            <a:r>
              <a:rPr lang="is-IS" dirty="0" smtClean="0"/>
              <a:t>aluminum_citrate_absorbs_well_vinegar_antacids.pdf</a:t>
            </a:r>
            <a:endParaRPr lang="en-US" dirty="0" smtClean="0"/>
          </a:p>
          <a:p>
            <a:r>
              <a:rPr lang="en-US" dirty="0" err="1" smtClean="0"/>
              <a:t>Csail</a:t>
            </a:r>
            <a:r>
              <a:rPr lang="en-US" dirty="0" smtClean="0"/>
              <a:t>/2013/project/Anthony/</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52</a:t>
            </a:fld>
            <a:endParaRPr lang="en-US"/>
          </a:p>
        </p:txBody>
      </p:sp>
    </p:spTree>
    <p:extLst>
      <p:ext uri="{BB962C8B-B14F-4D97-AF65-F5344CB8AC3E}">
        <p14:creationId xmlns:p14="http://schemas.microsoft.com/office/powerpoint/2010/main" val="3865289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www.duluthnewstribune.com</a:t>
            </a:r>
            <a:r>
              <a:rPr lang="en-US" dirty="0" smtClean="0"/>
              <a:t>/opinion/4068271-doctors-response-risks-costs-hpv-vaccine-far-outweigh-any-benefit</a:t>
            </a:r>
            <a:endParaRPr lang="en-US" dirty="0"/>
          </a:p>
        </p:txBody>
      </p:sp>
      <p:sp>
        <p:nvSpPr>
          <p:cNvPr id="4" name="Slide Number Placeholder 3"/>
          <p:cNvSpPr>
            <a:spLocks noGrp="1"/>
          </p:cNvSpPr>
          <p:nvPr>
            <p:ph type="sldNum" sz="quarter" idx="10"/>
          </p:nvPr>
        </p:nvSpPr>
        <p:spPr/>
        <p:txBody>
          <a:bodyPr/>
          <a:lstStyle/>
          <a:p>
            <a:fld id="{FB7E92B4-0E77-9E43-AF18-33133D18AEC1}" type="slidenum">
              <a:rPr lang="en-US" smtClean="0"/>
              <a:t>55</a:t>
            </a:fld>
            <a:endParaRPr lang="en-US"/>
          </a:p>
        </p:txBody>
      </p:sp>
    </p:spTree>
    <p:extLst>
      <p:ext uri="{BB962C8B-B14F-4D97-AF65-F5344CB8AC3E}">
        <p14:creationId xmlns:p14="http://schemas.microsoft.com/office/powerpoint/2010/main" val="1544554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healthimpactnews.com</a:t>
            </a:r>
            <a:r>
              <a:rPr lang="en-US" dirty="0" smtClean="0"/>
              <a:t>/2017/study-gardasil-risks-hidden-by-vaccine-manufacturer-and-fda-regulators/</a:t>
            </a:r>
          </a:p>
          <a:p>
            <a:r>
              <a:rPr lang="en-US" dirty="0" err="1" smtClean="0"/>
              <a:t>BobbyKennedy_on_HPV.text</a:t>
            </a:r>
            <a:endParaRPr lang="en-US" dirty="0" smtClean="0"/>
          </a:p>
          <a:p>
            <a:endParaRPr lang="en-US" dirty="0"/>
          </a:p>
        </p:txBody>
      </p:sp>
      <p:sp>
        <p:nvSpPr>
          <p:cNvPr id="4" name="Slide Number Placeholder 3"/>
          <p:cNvSpPr>
            <a:spLocks noGrp="1"/>
          </p:cNvSpPr>
          <p:nvPr>
            <p:ph type="sldNum" sz="quarter" idx="10"/>
          </p:nvPr>
        </p:nvSpPr>
        <p:spPr/>
        <p:txBody>
          <a:bodyPr/>
          <a:lstStyle/>
          <a:p>
            <a:fld id="{6CA8DF18-251E-4B44-9375-C01CA8AA7865}" type="slidenum">
              <a:rPr lang="en-US" smtClean="0"/>
              <a:t>56</a:t>
            </a:fld>
            <a:endParaRPr lang="en-US"/>
          </a:p>
        </p:txBody>
      </p:sp>
    </p:spTree>
    <p:extLst>
      <p:ext uri="{BB962C8B-B14F-4D97-AF65-F5344CB8AC3E}">
        <p14:creationId xmlns:p14="http://schemas.microsoft.com/office/powerpoint/2010/main" val="2048943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Claire </a:t>
            </a:r>
            <a:r>
              <a:rPr lang="en-US" dirty="0" err="1" smtClean="0"/>
              <a:t>Dwoskin</a:t>
            </a:r>
            <a:r>
              <a:rPr lang="en-US" dirty="0" smtClean="0"/>
              <a:t> published July 28, 2016</a:t>
            </a:r>
          </a:p>
          <a:p>
            <a:r>
              <a:rPr lang="en-US" dirty="0" smtClean="0"/>
              <a:t>./</a:t>
            </a:r>
            <a:r>
              <a:rPr lang="en-US" dirty="0" err="1" smtClean="0"/>
              <a:t>ClaireDwoskin_on_Gardasil.text</a:t>
            </a:r>
            <a:endParaRPr lang="en-US" dirty="0"/>
          </a:p>
        </p:txBody>
      </p:sp>
      <p:sp>
        <p:nvSpPr>
          <p:cNvPr id="4" name="Slide Number Placeholder 3"/>
          <p:cNvSpPr>
            <a:spLocks noGrp="1"/>
          </p:cNvSpPr>
          <p:nvPr>
            <p:ph type="sldNum" sz="quarter" idx="10"/>
          </p:nvPr>
        </p:nvSpPr>
        <p:spPr/>
        <p:txBody>
          <a:bodyPr/>
          <a:lstStyle/>
          <a:p>
            <a:fld id="{FB7E92B4-0E77-9E43-AF18-33133D18AEC1}" type="slidenum">
              <a:rPr lang="en-US" smtClean="0"/>
              <a:t>57</a:t>
            </a:fld>
            <a:endParaRPr lang="en-US"/>
          </a:p>
        </p:txBody>
      </p:sp>
    </p:spTree>
    <p:extLst>
      <p:ext uri="{BB962C8B-B14F-4D97-AF65-F5344CB8AC3E}">
        <p14:creationId xmlns:p14="http://schemas.microsoft.com/office/powerpoint/2010/main" val="31869914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Kanduc_cross_reactivity.text</a:t>
            </a:r>
            <a:endParaRPr lang="en-US" dirty="0" smtClean="0"/>
          </a:p>
          <a:p>
            <a:r>
              <a:rPr lang="en-US" dirty="0" smtClean="0"/>
              <a:t>Claire </a:t>
            </a:r>
            <a:r>
              <a:rPr lang="en-US" dirty="0" err="1" smtClean="0"/>
              <a:t>Dwoskin</a:t>
            </a:r>
            <a:r>
              <a:rPr lang="en-US" dirty="0" smtClean="0"/>
              <a:t> published July 28, 2016</a:t>
            </a:r>
          </a:p>
          <a:p>
            <a:r>
              <a:rPr lang="en-US" dirty="0" smtClean="0"/>
              <a:t>./</a:t>
            </a:r>
            <a:r>
              <a:rPr lang="en-US" dirty="0" err="1" smtClean="0"/>
              <a:t>ClaireDwoskin_on_Gardasil.text</a:t>
            </a:r>
            <a:endParaRPr lang="en-US" dirty="0"/>
          </a:p>
        </p:txBody>
      </p:sp>
      <p:sp>
        <p:nvSpPr>
          <p:cNvPr id="4" name="Slide Number Placeholder 3"/>
          <p:cNvSpPr>
            <a:spLocks noGrp="1"/>
          </p:cNvSpPr>
          <p:nvPr>
            <p:ph type="sldNum" sz="quarter" idx="10"/>
          </p:nvPr>
        </p:nvSpPr>
        <p:spPr/>
        <p:txBody>
          <a:bodyPr/>
          <a:lstStyle/>
          <a:p>
            <a:fld id="{FB7E92B4-0E77-9E43-AF18-33133D18AEC1}" type="slidenum">
              <a:rPr lang="en-US" smtClean="0"/>
              <a:t>58</a:t>
            </a:fld>
            <a:endParaRPr lang="en-US"/>
          </a:p>
        </p:txBody>
      </p:sp>
    </p:spTree>
    <p:extLst>
      <p:ext uri="{BB962C8B-B14F-4D97-AF65-F5344CB8AC3E}">
        <p14:creationId xmlns:p14="http://schemas.microsoft.com/office/powerpoint/2010/main" val="3186991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t>
            </a:r>
            <a:r>
              <a:rPr lang="hr-HR" dirty="0" smtClean="0"/>
              <a:t>accines/Lucija_Shaw_new_paper_Gardasil_autoimmune_brain_reaction_2016.pdf</a:t>
            </a:r>
          </a:p>
          <a:p>
            <a:r>
              <a:rPr lang="hr-HR" dirty="0" smtClean="0"/>
              <a:t>./Gardasil_Lucija_notes.text</a:t>
            </a:r>
            <a:endParaRPr lang="en-US" dirty="0"/>
          </a:p>
        </p:txBody>
      </p:sp>
      <p:sp>
        <p:nvSpPr>
          <p:cNvPr id="4" name="Slide Number Placeholder 3"/>
          <p:cNvSpPr>
            <a:spLocks noGrp="1"/>
          </p:cNvSpPr>
          <p:nvPr>
            <p:ph type="sldNum" sz="quarter" idx="10"/>
          </p:nvPr>
        </p:nvSpPr>
        <p:spPr/>
        <p:txBody>
          <a:bodyPr/>
          <a:lstStyle/>
          <a:p>
            <a:fld id="{FB7E92B4-0E77-9E43-AF18-33133D18AEC1}" type="slidenum">
              <a:rPr lang="en-US" smtClean="0"/>
              <a:t>60</a:t>
            </a:fld>
            <a:endParaRPr lang="en-US"/>
          </a:p>
        </p:txBody>
      </p:sp>
    </p:spTree>
    <p:extLst>
      <p:ext uri="{BB962C8B-B14F-4D97-AF65-F5344CB8AC3E}">
        <p14:creationId xmlns:p14="http://schemas.microsoft.com/office/powerpoint/2010/main" val="564043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smtClean="0">
                <a:hlinkClick r:id="rId3"/>
              </a:rPr>
              <a:t>./probiotic_Lactobacillus_clears_aluminum_in_brain.text</a:t>
            </a:r>
          </a:p>
          <a:p>
            <a:pPr marL="0" marR="0" indent="0" algn="l" defTabSz="457200" rtl="0" eaLnBrk="1" fontAlgn="auto" latinLnBrk="0" hangingPunct="1">
              <a:lnSpc>
                <a:spcPct val="100000"/>
              </a:lnSpc>
              <a:spcBef>
                <a:spcPts val="0"/>
              </a:spcBef>
              <a:spcAft>
                <a:spcPts val="0"/>
              </a:spcAft>
              <a:buClrTx/>
              <a:buSzTx/>
              <a:buFontTx/>
              <a:buNone/>
              <a:tabLst/>
              <a:defRPr/>
            </a:pPr>
            <a:r>
              <a:rPr lang="en-US" u="sng" dirty="0" smtClean="0">
                <a:hlinkClick r:id="rId3"/>
              </a:rPr>
              <a:t>http://www.sciencedirect.com/science/article/pii/S1756464616304406</a:t>
            </a:r>
            <a:endParaRPr lang="en-US" u="sng"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i="1" dirty="0" smtClean="0"/>
              <a:t>Lactobacillus </a:t>
            </a:r>
            <a:r>
              <a:rPr lang="en-US" b="1" i="1" dirty="0" err="1" smtClean="0"/>
              <a:t>plantarum</a:t>
            </a:r>
            <a:r>
              <a:rPr lang="en-US" b="1" dirty="0" smtClean="0"/>
              <a:t> CCFM639 can prevent </a:t>
            </a:r>
            <a:r>
              <a:rPr lang="en-US" b="1" dirty="0" err="1" smtClean="0"/>
              <a:t>aluminium</a:t>
            </a:r>
            <a:r>
              <a:rPr lang="en-US" b="1" dirty="0" smtClean="0"/>
              <a:t>-induced neural injuries and abnormal </a:t>
            </a:r>
            <a:r>
              <a:rPr lang="en-US" b="1" dirty="0" err="1" smtClean="0"/>
              <a:t>behaviour</a:t>
            </a:r>
            <a:r>
              <a:rPr lang="en-US" b="1" dirty="0" smtClean="0"/>
              <a:t> in mice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samantha</a:t>
            </a:r>
            <a:r>
              <a:rPr lang="en-US" dirty="0" smtClean="0"/>
              <a:t>/</a:t>
            </a:r>
            <a:r>
              <a:rPr lang="en-US" dirty="0" err="1" smtClean="0"/>
              <a:t>lactobacillus_protect_aluminum_brain.text</a:t>
            </a:r>
            <a:endParaRPr lang="en-US" dirty="0" smtClean="0"/>
          </a:p>
          <a:p>
            <a:endParaRPr lang="en-US" dirty="0"/>
          </a:p>
        </p:txBody>
      </p:sp>
      <p:sp>
        <p:nvSpPr>
          <p:cNvPr id="4" name="Slide Number Placeholder 3"/>
          <p:cNvSpPr>
            <a:spLocks noGrp="1"/>
          </p:cNvSpPr>
          <p:nvPr>
            <p:ph type="sldNum" sz="quarter" idx="10"/>
          </p:nvPr>
        </p:nvSpPr>
        <p:spPr/>
        <p:txBody>
          <a:bodyPr/>
          <a:lstStyle/>
          <a:p>
            <a:fld id="{6CA8DF18-251E-4B44-9375-C01CA8AA7865}" type="slidenum">
              <a:rPr lang="en-US" smtClean="0"/>
              <a:t>64</a:t>
            </a:fld>
            <a:endParaRPr lang="en-US"/>
          </a:p>
        </p:txBody>
      </p:sp>
    </p:spTree>
    <p:extLst>
      <p:ext uri="{BB962C8B-B14F-4D97-AF65-F5344CB8AC3E}">
        <p14:creationId xmlns:p14="http://schemas.microsoft.com/office/powerpoint/2010/main" val="3272944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ProVax_message_not_working_2017.pdf</a:t>
            </a:r>
          </a:p>
          <a:p>
            <a:endParaRPr lang="en-US" dirty="0"/>
          </a:p>
        </p:txBody>
      </p:sp>
      <p:sp>
        <p:nvSpPr>
          <p:cNvPr id="4" name="Slide Number Placeholder 3"/>
          <p:cNvSpPr>
            <a:spLocks noGrp="1"/>
          </p:cNvSpPr>
          <p:nvPr>
            <p:ph type="sldNum" sz="quarter" idx="10"/>
          </p:nvPr>
        </p:nvSpPr>
        <p:spPr/>
        <p:txBody>
          <a:bodyPr/>
          <a:lstStyle/>
          <a:p>
            <a:fld id="{C450D85E-44D9-C248-8E48-2E03A58B2572}" type="slidenum">
              <a:rPr lang="en-US" smtClean="0"/>
              <a:t>11</a:t>
            </a:fld>
            <a:endParaRPr lang="en-US"/>
          </a:p>
        </p:txBody>
      </p:sp>
    </p:spTree>
    <p:extLst>
      <p:ext uri="{BB962C8B-B14F-4D97-AF65-F5344CB8AC3E}">
        <p14:creationId xmlns:p14="http://schemas.microsoft.com/office/powerpoint/2010/main" val="10329052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Aluminum/</a:t>
            </a:r>
            <a:r>
              <a:rPr lang="en-US" sz="1200" kern="1200" dirty="0" err="1" smtClean="0">
                <a:solidFill>
                  <a:schemeClr val="tx1"/>
                </a:solidFill>
                <a:latin typeface="+mn-lt"/>
                <a:ea typeface="+mn-ea"/>
                <a:cs typeface="+mn-cs"/>
              </a:rPr>
              <a:t>urinary_excretion_aluminum_MS_Exley.pdf</a:t>
            </a:r>
            <a:endParaRPr lang="en-US" sz="1200" kern="1200" dirty="0" smtClean="0">
              <a:solidFill>
                <a:schemeClr val="tx1"/>
              </a:solidFill>
              <a:latin typeface="+mn-lt"/>
              <a:ea typeface="+mn-ea"/>
              <a:cs typeface="+mn-cs"/>
            </a:endParaRPr>
          </a:p>
          <a:p>
            <a:r>
              <a:rPr lang="en-US" dirty="0" smtClean="0"/>
              <a:t>https://</a:t>
            </a:r>
            <a:r>
              <a:rPr lang="en-US" dirty="0" err="1" smtClean="0"/>
              <a:t>realfarmacy.com</a:t>
            </a:r>
            <a:r>
              <a:rPr lang="en-US" dirty="0" smtClean="0"/>
              <a:t>/mineral-waters-remove-aluminum-from-brain/</a:t>
            </a:r>
          </a:p>
          <a:p>
            <a:r>
              <a:rPr lang="en-US" dirty="0" smtClean="0"/>
              <a:t>./</a:t>
            </a:r>
            <a:r>
              <a:rPr lang="en-US" dirty="0" err="1" smtClean="0"/>
              <a:t>sliica_water_removes_aluminum.text</a:t>
            </a:r>
            <a:endParaRPr lang="en-US" dirty="0" smtClean="0"/>
          </a:p>
          <a:p>
            <a:endParaRPr lang="en-US" dirty="0"/>
          </a:p>
        </p:txBody>
      </p:sp>
      <p:sp>
        <p:nvSpPr>
          <p:cNvPr id="4" name="Slide Number Placeholder 3"/>
          <p:cNvSpPr>
            <a:spLocks noGrp="1"/>
          </p:cNvSpPr>
          <p:nvPr>
            <p:ph type="sldNum" sz="quarter" idx="10"/>
          </p:nvPr>
        </p:nvSpPr>
        <p:spPr/>
        <p:txBody>
          <a:bodyPr/>
          <a:lstStyle/>
          <a:p>
            <a:fld id="{6CA8DF18-251E-4B44-9375-C01CA8AA7865}" type="slidenum">
              <a:rPr lang="en-US" smtClean="0"/>
              <a:t>65</a:t>
            </a:fld>
            <a:endParaRPr lang="en-US"/>
          </a:p>
        </p:txBody>
      </p:sp>
    </p:spTree>
    <p:extLst>
      <p:ext uri="{BB962C8B-B14F-4D97-AF65-F5344CB8AC3E}">
        <p14:creationId xmlns:p14="http://schemas.microsoft.com/office/powerpoint/2010/main" val="20759144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www.youtube.com</a:t>
            </a:r>
            <a:r>
              <a:rPr lang="en-US" dirty="0" smtClean="0"/>
              <a:t>/</a:t>
            </a:r>
            <a:r>
              <a:rPr lang="en-US" dirty="0" err="1" smtClean="0"/>
              <a:t>watch?v</a:t>
            </a:r>
            <a:r>
              <a:rPr lang="en-US" dirty="0" smtClean="0"/>
              <a:t>=zmJiruNjiZ4&amp;feature=</a:t>
            </a:r>
            <a:r>
              <a:rPr lang="en-US" dirty="0" err="1" smtClean="0"/>
              <a:t>youtu.be</a:t>
            </a:r>
            <a:endParaRPr lang="en-US" dirty="0"/>
          </a:p>
        </p:txBody>
      </p:sp>
      <p:sp>
        <p:nvSpPr>
          <p:cNvPr id="4" name="Slide Number Placeholder 3"/>
          <p:cNvSpPr>
            <a:spLocks noGrp="1"/>
          </p:cNvSpPr>
          <p:nvPr>
            <p:ph type="sldNum" sz="quarter" idx="10"/>
          </p:nvPr>
        </p:nvSpPr>
        <p:spPr/>
        <p:txBody>
          <a:bodyPr/>
          <a:lstStyle/>
          <a:p>
            <a:fld id="{6CA8DF18-251E-4B44-9375-C01CA8AA7865}" type="slidenum">
              <a:rPr lang="en-US" smtClean="0"/>
              <a:t>66</a:t>
            </a:fld>
            <a:endParaRPr lang="en-US"/>
          </a:p>
        </p:txBody>
      </p:sp>
    </p:spTree>
    <p:extLst>
      <p:ext uri="{BB962C8B-B14F-4D97-AF65-F5344CB8AC3E}">
        <p14:creationId xmlns:p14="http://schemas.microsoft.com/office/powerpoint/2010/main" val="630606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samantha</a:t>
            </a:r>
            <a:r>
              <a:rPr lang="en-US" dirty="0" smtClean="0"/>
              <a:t>/vaccine-induced-immune-</a:t>
            </a:r>
            <a:r>
              <a:rPr lang="en-US" dirty="0" err="1" smtClean="0"/>
              <a:t>overload.pdf</a:t>
            </a:r>
            <a:endParaRPr lang="en-US" dirty="0" smtClean="0"/>
          </a:p>
          <a:p>
            <a:r>
              <a:rPr lang="en-US" dirty="0" smtClean="0"/>
              <a:t>./</a:t>
            </a:r>
            <a:r>
              <a:rPr lang="en-US" dirty="0" err="1" smtClean="0"/>
              <a:t>vaccine_overload.pdf</a:t>
            </a:r>
            <a:endParaRPr lang="en-US" dirty="0" smtClean="0"/>
          </a:p>
          <a:p>
            <a:r>
              <a:rPr lang="en-US" dirty="0" smtClean="0"/>
              <a:t>http://</a:t>
            </a:r>
            <a:r>
              <a:rPr lang="en-US" dirty="0" err="1" smtClean="0"/>
              <a:t>www.thepeoplesvoice.org</a:t>
            </a:r>
            <a:r>
              <a:rPr lang="en-US" dirty="0" smtClean="0"/>
              <a:t>/TPV3/</a:t>
            </a:r>
            <a:r>
              <a:rPr lang="en-US" dirty="0" err="1" smtClean="0"/>
              <a:t>Voices.php</a:t>
            </a:r>
            <a:r>
              <a:rPr lang="en-US" dirty="0" smtClean="0"/>
              <a:t>/2014/06/16/vaccine-induced-immune-overload-and-the-</a:t>
            </a:r>
            <a:endParaRPr lang="en-US" dirty="0"/>
          </a:p>
        </p:txBody>
      </p:sp>
      <p:sp>
        <p:nvSpPr>
          <p:cNvPr id="4" name="Slide Number Placeholder 3"/>
          <p:cNvSpPr>
            <a:spLocks noGrp="1"/>
          </p:cNvSpPr>
          <p:nvPr>
            <p:ph type="sldNum" sz="quarter" idx="10"/>
          </p:nvPr>
        </p:nvSpPr>
        <p:spPr/>
        <p:txBody>
          <a:bodyPr/>
          <a:lstStyle/>
          <a:p>
            <a:fld id="{AB95C7CE-2177-4142-96B3-21BF15F0A7AC}" type="slidenum">
              <a:rPr lang="en-US" smtClean="0"/>
              <a:t>15</a:t>
            </a:fld>
            <a:endParaRPr lang="en-US"/>
          </a:p>
        </p:txBody>
      </p:sp>
    </p:spTree>
    <p:extLst>
      <p:ext uri="{BB962C8B-B14F-4D97-AF65-F5344CB8AC3E}">
        <p14:creationId xmlns:p14="http://schemas.microsoft.com/office/powerpoint/2010/main" val="3303602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dirty="0" err="1" smtClean="0"/>
              <a:t>vaccines_and_weakened_immunity_many_references.text</a:t>
            </a:r>
            <a:endParaRPr lang="en-US" smtClean="0"/>
          </a:p>
          <a:p>
            <a:endParaRPr lang="en-US"/>
          </a:p>
        </p:txBody>
      </p:sp>
      <p:sp>
        <p:nvSpPr>
          <p:cNvPr id="4" name="Slide Number Placeholder 3"/>
          <p:cNvSpPr>
            <a:spLocks noGrp="1"/>
          </p:cNvSpPr>
          <p:nvPr>
            <p:ph type="sldNum" sz="quarter" idx="10"/>
          </p:nvPr>
        </p:nvSpPr>
        <p:spPr/>
        <p:txBody>
          <a:bodyPr/>
          <a:lstStyle/>
          <a:p>
            <a:fld id="{C450D85E-44D9-C248-8E48-2E03A58B2572}" type="slidenum">
              <a:rPr lang="en-US" smtClean="0"/>
              <a:t>16</a:t>
            </a:fld>
            <a:endParaRPr lang="en-US"/>
          </a:p>
        </p:txBody>
      </p:sp>
    </p:spTree>
    <p:extLst>
      <p:ext uri="{BB962C8B-B14F-4D97-AF65-F5344CB8AC3E}">
        <p14:creationId xmlns:p14="http://schemas.microsoft.com/office/powerpoint/2010/main" val="1929167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www.bmj.com</a:t>
            </a:r>
            <a:r>
              <a:rPr lang="en-US" dirty="0" smtClean="0"/>
              <a:t>/content/346/bmj.f303</a:t>
            </a:r>
          </a:p>
          <a:p>
            <a:r>
              <a:rPr lang="en-US" dirty="0" smtClean="0"/>
              <a:t>http://</a:t>
            </a:r>
            <a:r>
              <a:rPr lang="en-US" dirty="0" err="1" smtClean="0"/>
              <a:t>www.robertscottbell.com</a:t>
            </a:r>
            <a:r>
              <a:rPr lang="en-US" dirty="0" smtClean="0"/>
              <a:t>/government/flu-outbreak-across-</a:t>
            </a:r>
            <a:r>
              <a:rPr lang="en-US" dirty="0" err="1" smtClean="0"/>
              <a:t>america</a:t>
            </a:r>
            <a:r>
              <a:rPr lang="en-US" dirty="0" smtClean="0"/>
              <a:t>-really-by-</a:t>
            </a:r>
            <a:r>
              <a:rPr lang="en-US" dirty="0" err="1" smtClean="0"/>
              <a:t>jon</a:t>
            </a:r>
            <a:r>
              <a:rPr lang="en-US" dirty="0" smtClean="0"/>
              <a:t>-</a:t>
            </a:r>
            <a:r>
              <a:rPr lang="en-US" dirty="0" err="1" smtClean="0"/>
              <a:t>rappoport</a:t>
            </a:r>
            <a:r>
              <a:rPr lang="en-US" dirty="0" smtClean="0"/>
              <a:t>/</a:t>
            </a:r>
            <a:endParaRPr lang="en-US" dirty="0"/>
          </a:p>
        </p:txBody>
      </p:sp>
      <p:sp>
        <p:nvSpPr>
          <p:cNvPr id="4" name="Slide Number Placeholder 3"/>
          <p:cNvSpPr>
            <a:spLocks noGrp="1"/>
          </p:cNvSpPr>
          <p:nvPr>
            <p:ph type="sldNum" sz="quarter" idx="10"/>
          </p:nvPr>
        </p:nvSpPr>
        <p:spPr/>
        <p:txBody>
          <a:bodyPr/>
          <a:lstStyle/>
          <a:p>
            <a:fld id="{6CA8DF18-251E-4B44-9375-C01CA8AA7865}" type="slidenum">
              <a:rPr lang="en-US" smtClean="0"/>
              <a:t>17</a:t>
            </a:fld>
            <a:endParaRPr lang="en-US"/>
          </a:p>
        </p:txBody>
      </p:sp>
    </p:spTree>
    <p:extLst>
      <p:ext uri="{BB962C8B-B14F-4D97-AF65-F5344CB8AC3E}">
        <p14:creationId xmlns:p14="http://schemas.microsoft.com/office/powerpoint/2010/main" val="2679674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flu_after_flu_shot_WOW.text</a:t>
            </a:r>
            <a:endParaRPr lang="en-US" dirty="0"/>
          </a:p>
        </p:txBody>
      </p:sp>
      <p:sp>
        <p:nvSpPr>
          <p:cNvPr id="4" name="Slide Number Placeholder 3"/>
          <p:cNvSpPr>
            <a:spLocks noGrp="1"/>
          </p:cNvSpPr>
          <p:nvPr>
            <p:ph type="sldNum" sz="quarter" idx="10"/>
          </p:nvPr>
        </p:nvSpPr>
        <p:spPr/>
        <p:txBody>
          <a:bodyPr/>
          <a:lstStyle/>
          <a:p>
            <a:fld id="{F8A93F2F-3CC5-5344-A7EC-5EF0ABE056AF}" type="slidenum">
              <a:rPr lang="en-US" smtClean="0"/>
              <a:t>19</a:t>
            </a:fld>
            <a:endParaRPr lang="en-US"/>
          </a:p>
        </p:txBody>
      </p:sp>
    </p:spTree>
    <p:extLst>
      <p:ext uri="{BB962C8B-B14F-4D97-AF65-F5344CB8AC3E}">
        <p14:creationId xmlns:p14="http://schemas.microsoft.com/office/powerpoint/2010/main" val="1552651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dirty="0" err="1" smtClean="0"/>
              <a:t>vaccines_and_weakened_immunity_many_references.text</a:t>
            </a:r>
            <a:endParaRPr lang="en-US" dirty="0" smtClean="0"/>
          </a:p>
          <a:p>
            <a:endParaRPr lang="en-US" dirty="0"/>
          </a:p>
        </p:txBody>
      </p:sp>
      <p:sp>
        <p:nvSpPr>
          <p:cNvPr id="4" name="Slide Number Placeholder 3"/>
          <p:cNvSpPr>
            <a:spLocks noGrp="1"/>
          </p:cNvSpPr>
          <p:nvPr>
            <p:ph type="sldNum" sz="quarter" idx="10"/>
          </p:nvPr>
        </p:nvSpPr>
        <p:spPr/>
        <p:txBody>
          <a:bodyPr/>
          <a:lstStyle/>
          <a:p>
            <a:fld id="{C450D85E-44D9-C248-8E48-2E03A58B2572}" type="slidenum">
              <a:rPr lang="en-US" smtClean="0"/>
              <a:t>20</a:t>
            </a:fld>
            <a:endParaRPr lang="en-US"/>
          </a:p>
        </p:txBody>
      </p:sp>
    </p:spTree>
    <p:extLst>
      <p:ext uri="{BB962C8B-B14F-4D97-AF65-F5344CB8AC3E}">
        <p14:creationId xmlns:p14="http://schemas.microsoft.com/office/powerpoint/2010/main" val="1929167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DPT_increased_mortality_africa.pdf</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3-5 months old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1980’s</a:t>
            </a:r>
          </a:p>
          <a:p>
            <a:endParaRPr lang="en-US" dirty="0"/>
          </a:p>
        </p:txBody>
      </p:sp>
      <p:sp>
        <p:nvSpPr>
          <p:cNvPr id="4" name="Slide Number Placeholder 3"/>
          <p:cNvSpPr>
            <a:spLocks noGrp="1"/>
          </p:cNvSpPr>
          <p:nvPr>
            <p:ph type="sldNum" sz="quarter" idx="10"/>
          </p:nvPr>
        </p:nvSpPr>
        <p:spPr/>
        <p:txBody>
          <a:bodyPr/>
          <a:lstStyle/>
          <a:p>
            <a:fld id="{F8A93F2F-3CC5-5344-A7EC-5EF0ABE056AF}" type="slidenum">
              <a:rPr lang="en-US" smtClean="0"/>
              <a:t>21</a:t>
            </a:fld>
            <a:endParaRPr lang="en-US"/>
          </a:p>
        </p:txBody>
      </p:sp>
    </p:spTree>
    <p:extLst>
      <p:ext uri="{BB962C8B-B14F-4D97-AF65-F5344CB8AC3E}">
        <p14:creationId xmlns:p14="http://schemas.microsoft.com/office/powerpoint/2010/main" val="1580368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363E31-8225-FC45-8DEA-C073EAF57709}"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A22D8A-9862-1C42-8BA0-A98A44EF6A98}" type="slidenum">
              <a:rPr lang="en-US" smtClean="0"/>
              <a:t>‹#›</a:t>
            </a:fld>
            <a:endParaRPr lang="en-US"/>
          </a:p>
        </p:txBody>
      </p:sp>
    </p:spTree>
    <p:extLst>
      <p:ext uri="{BB962C8B-B14F-4D97-AF65-F5344CB8AC3E}">
        <p14:creationId xmlns:p14="http://schemas.microsoft.com/office/powerpoint/2010/main" val="4132376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363E31-8225-FC45-8DEA-C073EAF57709}"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A22D8A-9862-1C42-8BA0-A98A44EF6A98}" type="slidenum">
              <a:rPr lang="en-US" smtClean="0"/>
              <a:t>‹#›</a:t>
            </a:fld>
            <a:endParaRPr lang="en-US"/>
          </a:p>
        </p:txBody>
      </p:sp>
    </p:spTree>
    <p:extLst>
      <p:ext uri="{BB962C8B-B14F-4D97-AF65-F5344CB8AC3E}">
        <p14:creationId xmlns:p14="http://schemas.microsoft.com/office/powerpoint/2010/main" val="1491604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363E31-8225-FC45-8DEA-C073EAF57709}"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A22D8A-9862-1C42-8BA0-A98A44EF6A98}" type="slidenum">
              <a:rPr lang="en-US" smtClean="0"/>
              <a:t>‹#›</a:t>
            </a:fld>
            <a:endParaRPr lang="en-US"/>
          </a:p>
        </p:txBody>
      </p:sp>
    </p:spTree>
    <p:extLst>
      <p:ext uri="{BB962C8B-B14F-4D97-AF65-F5344CB8AC3E}">
        <p14:creationId xmlns:p14="http://schemas.microsoft.com/office/powerpoint/2010/main" val="1276755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363E31-8225-FC45-8DEA-C073EAF57709}"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A22D8A-9862-1C42-8BA0-A98A44EF6A98}" type="slidenum">
              <a:rPr lang="en-US" smtClean="0"/>
              <a:t>‹#›</a:t>
            </a:fld>
            <a:endParaRPr lang="en-US"/>
          </a:p>
        </p:txBody>
      </p:sp>
    </p:spTree>
    <p:extLst>
      <p:ext uri="{BB962C8B-B14F-4D97-AF65-F5344CB8AC3E}">
        <p14:creationId xmlns:p14="http://schemas.microsoft.com/office/powerpoint/2010/main" val="2721783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363E31-8225-FC45-8DEA-C073EAF57709}"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A22D8A-9862-1C42-8BA0-A98A44EF6A98}" type="slidenum">
              <a:rPr lang="en-US" smtClean="0"/>
              <a:t>‹#›</a:t>
            </a:fld>
            <a:endParaRPr lang="en-US"/>
          </a:p>
        </p:txBody>
      </p:sp>
    </p:spTree>
    <p:extLst>
      <p:ext uri="{BB962C8B-B14F-4D97-AF65-F5344CB8AC3E}">
        <p14:creationId xmlns:p14="http://schemas.microsoft.com/office/powerpoint/2010/main" val="2406339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363E31-8225-FC45-8DEA-C073EAF57709}" type="datetimeFigureOut">
              <a:rPr lang="en-US" smtClean="0"/>
              <a:t>3/26/18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A22D8A-9862-1C42-8BA0-A98A44EF6A98}" type="slidenum">
              <a:rPr lang="en-US" smtClean="0"/>
              <a:t>‹#›</a:t>
            </a:fld>
            <a:endParaRPr lang="en-US"/>
          </a:p>
        </p:txBody>
      </p:sp>
    </p:spTree>
    <p:extLst>
      <p:ext uri="{BB962C8B-B14F-4D97-AF65-F5344CB8AC3E}">
        <p14:creationId xmlns:p14="http://schemas.microsoft.com/office/powerpoint/2010/main" val="3589367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363E31-8225-FC45-8DEA-C073EAF57709}" type="datetimeFigureOut">
              <a:rPr lang="en-US" smtClean="0"/>
              <a:t>3/26/18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A22D8A-9862-1C42-8BA0-A98A44EF6A98}" type="slidenum">
              <a:rPr lang="en-US" smtClean="0"/>
              <a:t>‹#›</a:t>
            </a:fld>
            <a:endParaRPr lang="en-US"/>
          </a:p>
        </p:txBody>
      </p:sp>
    </p:spTree>
    <p:extLst>
      <p:ext uri="{BB962C8B-B14F-4D97-AF65-F5344CB8AC3E}">
        <p14:creationId xmlns:p14="http://schemas.microsoft.com/office/powerpoint/2010/main" val="3693307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363E31-8225-FC45-8DEA-C073EAF57709}" type="datetimeFigureOut">
              <a:rPr lang="en-US" smtClean="0"/>
              <a:t>3/26/18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A22D8A-9862-1C42-8BA0-A98A44EF6A98}" type="slidenum">
              <a:rPr lang="en-US" smtClean="0"/>
              <a:t>‹#›</a:t>
            </a:fld>
            <a:endParaRPr lang="en-US"/>
          </a:p>
        </p:txBody>
      </p:sp>
    </p:spTree>
    <p:extLst>
      <p:ext uri="{BB962C8B-B14F-4D97-AF65-F5344CB8AC3E}">
        <p14:creationId xmlns:p14="http://schemas.microsoft.com/office/powerpoint/2010/main" val="2575455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363E31-8225-FC45-8DEA-C073EAF57709}" type="datetimeFigureOut">
              <a:rPr lang="en-US" smtClean="0"/>
              <a:t>3/26/18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A22D8A-9862-1C42-8BA0-A98A44EF6A98}" type="slidenum">
              <a:rPr lang="en-US" smtClean="0"/>
              <a:t>‹#›</a:t>
            </a:fld>
            <a:endParaRPr lang="en-US"/>
          </a:p>
        </p:txBody>
      </p:sp>
    </p:spTree>
    <p:extLst>
      <p:ext uri="{BB962C8B-B14F-4D97-AF65-F5344CB8AC3E}">
        <p14:creationId xmlns:p14="http://schemas.microsoft.com/office/powerpoint/2010/main" val="3382857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363E31-8225-FC45-8DEA-C073EAF57709}" type="datetimeFigureOut">
              <a:rPr lang="en-US" smtClean="0"/>
              <a:t>3/26/18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A22D8A-9862-1C42-8BA0-A98A44EF6A98}" type="slidenum">
              <a:rPr lang="en-US" smtClean="0"/>
              <a:t>‹#›</a:t>
            </a:fld>
            <a:endParaRPr lang="en-US"/>
          </a:p>
        </p:txBody>
      </p:sp>
    </p:spTree>
    <p:extLst>
      <p:ext uri="{BB962C8B-B14F-4D97-AF65-F5344CB8AC3E}">
        <p14:creationId xmlns:p14="http://schemas.microsoft.com/office/powerpoint/2010/main" val="1639186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363E31-8225-FC45-8DEA-C073EAF57709}" type="datetimeFigureOut">
              <a:rPr lang="en-US" smtClean="0"/>
              <a:t>3/26/18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A22D8A-9862-1C42-8BA0-A98A44EF6A98}" type="slidenum">
              <a:rPr lang="en-US" smtClean="0"/>
              <a:t>‹#›</a:t>
            </a:fld>
            <a:endParaRPr lang="en-US"/>
          </a:p>
        </p:txBody>
      </p:sp>
    </p:spTree>
    <p:extLst>
      <p:ext uri="{BB962C8B-B14F-4D97-AF65-F5344CB8AC3E}">
        <p14:creationId xmlns:p14="http://schemas.microsoft.com/office/powerpoint/2010/main" val="20849732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363E31-8225-FC45-8DEA-C073EAF57709}" type="datetimeFigureOut">
              <a:rPr lang="en-US" smtClean="0"/>
              <a:t>3/26/18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A22D8A-9862-1C42-8BA0-A98A44EF6A98}" type="slidenum">
              <a:rPr lang="en-US" smtClean="0"/>
              <a:t>‹#›</a:t>
            </a:fld>
            <a:endParaRPr lang="en-US"/>
          </a:p>
        </p:txBody>
      </p:sp>
    </p:spTree>
    <p:extLst>
      <p:ext uri="{BB962C8B-B14F-4D97-AF65-F5344CB8AC3E}">
        <p14:creationId xmlns:p14="http://schemas.microsoft.com/office/powerpoint/2010/main" val="1911841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gi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jp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4.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5.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www.youtube.com/watch?v=zmJiruNjiZ4&amp;feature=youtu.be"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Download These Slides</a:t>
            </a:r>
            <a:endParaRPr lang="en-US" b="1" dirty="0"/>
          </a:p>
        </p:txBody>
      </p:sp>
      <p:sp>
        <p:nvSpPr>
          <p:cNvPr id="3" name="Content Placeholder 2"/>
          <p:cNvSpPr>
            <a:spLocks noGrp="1"/>
          </p:cNvSpPr>
          <p:nvPr>
            <p:ph idx="1"/>
          </p:nvPr>
        </p:nvSpPr>
        <p:spPr>
          <a:xfrm>
            <a:off x="609600" y="2192867"/>
            <a:ext cx="8229600" cy="1380067"/>
          </a:xfrm>
        </p:spPr>
        <p:txBody>
          <a:bodyPr>
            <a:normAutofit/>
          </a:bodyPr>
          <a:lstStyle/>
          <a:p>
            <a:pPr marL="0" indent="0">
              <a:buNone/>
            </a:pPr>
            <a:r>
              <a:rPr lang="en-US" sz="4000" dirty="0" smtClean="0"/>
              <a:t>http://</a:t>
            </a:r>
            <a:r>
              <a:rPr lang="en-US" sz="4000" dirty="0" err="1" smtClean="0"/>
              <a:t>people.csail.mit.edu</a:t>
            </a:r>
            <a:r>
              <a:rPr lang="en-US" sz="4000" dirty="0" smtClean="0"/>
              <a:t>/</a:t>
            </a:r>
            <a:r>
              <a:rPr lang="en-US" sz="4000" dirty="0" err="1" smtClean="0"/>
              <a:t>seneff</a:t>
            </a:r>
            <a:r>
              <a:rPr lang="en-US" sz="4000" dirty="0" smtClean="0"/>
              <a:t>/</a:t>
            </a:r>
            <a:br>
              <a:rPr lang="en-US" sz="4000" dirty="0" smtClean="0"/>
            </a:br>
            <a:r>
              <a:rPr lang="en-US" sz="4000" dirty="0" smtClean="0"/>
              <a:t>2018/</a:t>
            </a:r>
            <a:r>
              <a:rPr lang="en-US" sz="4000" smtClean="0"/>
              <a:t>Toronto_vaccines.pptx</a:t>
            </a:r>
            <a:endParaRPr lang="en-US" sz="4000" dirty="0"/>
          </a:p>
        </p:txBody>
      </p:sp>
    </p:spTree>
    <p:extLst>
      <p:ext uri="{BB962C8B-B14F-4D97-AF65-F5344CB8AC3E}">
        <p14:creationId xmlns:p14="http://schemas.microsoft.com/office/powerpoint/2010/main" val="988756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2886"/>
            <a:ext cx="8229600" cy="5851525"/>
          </a:xfrm>
        </p:spPr>
        <p:txBody>
          <a:bodyPr>
            <a:normAutofit fontScale="92500" lnSpcReduction="10000"/>
          </a:bodyPr>
          <a:lstStyle/>
          <a:p>
            <a:pPr marL="0" indent="0">
              <a:buNone/>
            </a:pPr>
            <a:r>
              <a:rPr lang="en-US" dirty="0" smtClean="0"/>
              <a:t>“How </a:t>
            </a:r>
            <a:r>
              <a:rPr lang="en-US" dirty="0"/>
              <a:t>is disinterested vaccine safety governance even remotely possible when HHS employees stand as heroes at the head of the parade when a new vaccine is invented within its walls, while agency leaders are leading the cheering section, approving the new product’s launch, making the market for the product with its policy recommendations, and then turning around to cash multimillion-dollar checks</a:t>
            </a:r>
            <a:r>
              <a:rPr lang="en-US" dirty="0" smtClean="0"/>
              <a:t>?” </a:t>
            </a:r>
          </a:p>
          <a:p>
            <a:pPr marL="0" indent="0">
              <a:buNone/>
            </a:pPr>
            <a:endParaRPr lang="en-US" dirty="0" smtClean="0"/>
          </a:p>
          <a:p>
            <a:pPr marL="0" indent="0">
              <a:buNone/>
            </a:pPr>
            <a:r>
              <a:rPr lang="pt-BR" dirty="0" smtClean="0"/>
              <a:t>Mark </a:t>
            </a:r>
            <a:r>
              <a:rPr lang="pt-BR" dirty="0" err="1" smtClean="0"/>
              <a:t>Blaxill</a:t>
            </a:r>
            <a:r>
              <a:rPr lang="pt-BR" dirty="0" smtClean="0"/>
              <a:t>, A </a:t>
            </a:r>
            <a:r>
              <a:rPr lang="pt-BR" dirty="0"/>
              <a:t>LICENSE TO KILL? </a:t>
            </a:r>
          </a:p>
          <a:p>
            <a:pPr marL="0" indent="0">
              <a:buNone/>
            </a:pPr>
            <a:r>
              <a:rPr lang="en-US" dirty="0" smtClean="0"/>
              <a:t>Chapter 19 in </a:t>
            </a:r>
            <a:r>
              <a:rPr lang="en-US" b="1" dirty="0"/>
              <a:t>VACCINE </a:t>
            </a:r>
            <a:r>
              <a:rPr lang="en-US" b="1" dirty="0" smtClean="0"/>
              <a:t>EPIDEMIC, </a:t>
            </a:r>
            <a:r>
              <a:rPr lang="en-US" dirty="0"/>
              <a:t>Louise </a:t>
            </a:r>
            <a:r>
              <a:rPr lang="en-US" dirty="0" err="1"/>
              <a:t>Kuo</a:t>
            </a:r>
            <a:r>
              <a:rPr lang="en-US" dirty="0"/>
              <a:t> </a:t>
            </a:r>
            <a:r>
              <a:rPr lang="en-US" dirty="0" err="1"/>
              <a:t>Habakus</a:t>
            </a:r>
            <a:r>
              <a:rPr lang="en-US" dirty="0"/>
              <a:t>, MA </a:t>
            </a:r>
            <a:r>
              <a:rPr lang="en-US" dirty="0" smtClean="0"/>
              <a:t>and Mary </a:t>
            </a:r>
            <a:r>
              <a:rPr lang="en-US" dirty="0"/>
              <a:t>Holland, </a:t>
            </a:r>
            <a:r>
              <a:rPr lang="en-US" dirty="0" smtClean="0"/>
              <a:t>JD, Editors</a:t>
            </a:r>
            <a:endParaRPr lang="en-US" dirty="0"/>
          </a:p>
          <a:p>
            <a:endParaRPr lang="en-US" dirty="0"/>
          </a:p>
          <a:p>
            <a:endParaRPr lang="en-US" dirty="0"/>
          </a:p>
        </p:txBody>
      </p:sp>
    </p:spTree>
    <p:extLst>
      <p:ext uri="{BB962C8B-B14F-4D97-AF65-F5344CB8AC3E}">
        <p14:creationId xmlns:p14="http://schemas.microsoft.com/office/powerpoint/2010/main" val="18936822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274638"/>
            <a:ext cx="8686800" cy="1143000"/>
          </a:xfrm>
        </p:spPr>
        <p:txBody>
          <a:bodyPr>
            <a:normAutofit fontScale="90000"/>
          </a:bodyPr>
          <a:lstStyle/>
          <a:p>
            <a:r>
              <a:rPr lang="en-US" b="1" dirty="0" smtClean="0"/>
              <a:t>The “Pro-</a:t>
            </a:r>
            <a:r>
              <a:rPr lang="en-US" b="1" dirty="0" err="1" smtClean="0"/>
              <a:t>Vax</a:t>
            </a:r>
            <a:r>
              <a:rPr lang="en-US" b="1" dirty="0" smtClean="0"/>
              <a:t>” Message is Not Working</a:t>
            </a:r>
            <a:r>
              <a:rPr lang="en-US" b="1" dirty="0" smtClean="0">
                <a:solidFill>
                  <a:srgbClr val="FF0000"/>
                </a:solidFill>
              </a:rPr>
              <a:t>*</a:t>
            </a:r>
            <a:r>
              <a:rPr lang="en-US" b="1" dirty="0" smtClean="0"/>
              <a:t> </a:t>
            </a:r>
            <a:endParaRPr lang="en-US" b="1" dirty="0"/>
          </a:p>
        </p:txBody>
      </p:sp>
      <p:sp>
        <p:nvSpPr>
          <p:cNvPr id="3" name="Content Placeholder 2"/>
          <p:cNvSpPr>
            <a:spLocks noGrp="1"/>
          </p:cNvSpPr>
          <p:nvPr>
            <p:ph idx="1"/>
          </p:nvPr>
        </p:nvSpPr>
        <p:spPr>
          <a:xfrm>
            <a:off x="457200" y="1955800"/>
            <a:ext cx="7531100" cy="4165600"/>
          </a:xfrm>
        </p:spPr>
        <p:txBody>
          <a:bodyPr>
            <a:normAutofit lnSpcReduction="10000"/>
          </a:bodyPr>
          <a:lstStyle/>
          <a:p>
            <a:pPr marL="0" indent="0">
              <a:buNone/>
            </a:pPr>
            <a:r>
              <a:rPr lang="en-US" dirty="0" smtClean="0"/>
              <a:t>“</a:t>
            </a:r>
            <a:r>
              <a:rPr lang="en-US" b="1" dirty="0" smtClean="0"/>
              <a:t>Conclusions: </a:t>
            </a:r>
          </a:p>
          <a:p>
            <a:pPr marL="0" indent="0">
              <a:buNone/>
            </a:pPr>
            <a:r>
              <a:rPr lang="en-US" dirty="0" smtClean="0"/>
              <a:t>None </a:t>
            </a:r>
            <a:r>
              <a:rPr lang="en-US" dirty="0"/>
              <a:t>of the pro</a:t>
            </a:r>
            <a:r>
              <a:rPr lang="en-US" dirty="0" smtClean="0"/>
              <a:t>-                                                        vaccine </a:t>
            </a:r>
            <a:r>
              <a:rPr lang="en-US" dirty="0"/>
              <a:t>messages </a:t>
            </a:r>
            <a:r>
              <a:rPr lang="en-US" dirty="0" smtClean="0"/>
              <a:t>                                                 created </a:t>
            </a:r>
            <a:r>
              <a:rPr lang="en-US" dirty="0"/>
              <a:t>by public </a:t>
            </a:r>
            <a:r>
              <a:rPr lang="en-US" dirty="0" smtClean="0"/>
              <a:t>                                                   health </a:t>
            </a:r>
            <a:r>
              <a:rPr lang="en-US" dirty="0"/>
              <a:t>authorities </a:t>
            </a:r>
            <a:r>
              <a:rPr lang="en-US" dirty="0" smtClean="0"/>
              <a:t>                                                   increased </a:t>
            </a:r>
            <a:r>
              <a:rPr lang="en-US" dirty="0"/>
              <a:t>intent to vaccinate with MMR among a nationally representative sample of parents who have children age 17 years or younger at </a:t>
            </a:r>
            <a:r>
              <a:rPr lang="en-US" dirty="0" smtClean="0"/>
              <a:t>home.” </a:t>
            </a:r>
            <a:endParaRPr lang="en-US" dirty="0"/>
          </a:p>
        </p:txBody>
      </p:sp>
      <p:sp>
        <p:nvSpPr>
          <p:cNvPr id="4" name="TextBox 3"/>
          <p:cNvSpPr txBox="1"/>
          <p:nvPr/>
        </p:nvSpPr>
        <p:spPr>
          <a:xfrm>
            <a:off x="3602316" y="6311900"/>
            <a:ext cx="4936568" cy="369332"/>
          </a:xfrm>
          <a:prstGeom prst="rect">
            <a:avLst/>
          </a:prstGeom>
          <a:noFill/>
        </p:spPr>
        <p:txBody>
          <a:bodyPr wrap="none" rtlCol="0">
            <a:spAutoFit/>
          </a:bodyPr>
          <a:lstStyle/>
          <a:p>
            <a:r>
              <a:rPr lang="nb-NO" dirty="0">
                <a:solidFill>
                  <a:srgbClr val="FF0000"/>
                </a:solidFill>
              </a:rPr>
              <a:t>*</a:t>
            </a:r>
            <a:r>
              <a:rPr lang="nb-NO" dirty="0"/>
              <a:t>B </a:t>
            </a:r>
            <a:r>
              <a:rPr lang="nb-NO" dirty="0" err="1"/>
              <a:t>Nyhan</a:t>
            </a:r>
            <a:r>
              <a:rPr lang="nb-NO" dirty="0"/>
              <a:t> et al. </a:t>
            </a:r>
            <a:r>
              <a:rPr lang="nb-NO" dirty="0" err="1"/>
              <a:t>Pediatrics</a:t>
            </a:r>
            <a:r>
              <a:rPr lang="nb-NO" dirty="0"/>
              <a:t> 2014;133(4): e835-e842.</a:t>
            </a:r>
            <a:endParaRPr lang="en-US" dirty="0"/>
          </a:p>
        </p:txBody>
      </p:sp>
      <p:pic>
        <p:nvPicPr>
          <p:cNvPr id="5" name="Picture 4" descr="MM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9400" y="1600200"/>
            <a:ext cx="4876800" cy="2595716"/>
          </a:xfrm>
          <a:prstGeom prst="rect">
            <a:avLst/>
          </a:prstGeom>
        </p:spPr>
      </p:pic>
    </p:spTree>
    <p:extLst>
      <p:ext uri="{BB962C8B-B14F-4D97-AF65-F5344CB8AC3E}">
        <p14:creationId xmlns:p14="http://schemas.microsoft.com/office/powerpoint/2010/main" val="401730390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uzanne_humphries.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a:xfrm>
            <a:off x="4792133" y="618066"/>
            <a:ext cx="4064000" cy="2235043"/>
          </a:xfrm>
        </p:spPr>
      </p:pic>
      <p:pic>
        <p:nvPicPr>
          <p:cNvPr id="5" name="Picture 4" descr="dissolving-illusion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0" y="127003"/>
            <a:ext cx="4351867" cy="6527801"/>
          </a:xfrm>
          <a:prstGeom prst="rect">
            <a:avLst/>
          </a:prstGeom>
        </p:spPr>
      </p:pic>
      <p:sp>
        <p:nvSpPr>
          <p:cNvPr id="7" name="TextBox 6"/>
          <p:cNvSpPr txBox="1"/>
          <p:nvPr/>
        </p:nvSpPr>
        <p:spPr>
          <a:xfrm>
            <a:off x="5249333" y="3132667"/>
            <a:ext cx="3098800" cy="830997"/>
          </a:xfrm>
          <a:prstGeom prst="rect">
            <a:avLst/>
          </a:prstGeom>
          <a:noFill/>
        </p:spPr>
        <p:txBody>
          <a:bodyPr wrap="square" rtlCol="0">
            <a:spAutoFit/>
          </a:bodyPr>
          <a:lstStyle/>
          <a:p>
            <a:r>
              <a:rPr lang="en-US" sz="2400" dirty="0" smtClean="0"/>
              <a:t>Dr. Suzanne Humphries</a:t>
            </a:r>
          </a:p>
          <a:p>
            <a:pPr algn="ctr"/>
            <a:r>
              <a:rPr lang="en-US" sz="2400" dirty="0" smtClean="0"/>
              <a:t>Dissolving Illusions </a:t>
            </a:r>
            <a:endParaRPr lang="en-US" sz="2400" dirty="0"/>
          </a:p>
        </p:txBody>
      </p:sp>
    </p:spTree>
    <p:extLst>
      <p:ext uri="{BB962C8B-B14F-4D97-AF65-F5344CB8AC3E}">
        <p14:creationId xmlns:p14="http://schemas.microsoft.com/office/powerpoint/2010/main" val="359807019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4053" y="1264637"/>
            <a:ext cx="4029948" cy="4049492"/>
          </a:xfrm>
        </p:spPr>
        <p:txBody>
          <a:bodyPr>
            <a:normAutofit/>
          </a:bodyPr>
          <a:lstStyle/>
          <a:p>
            <a:r>
              <a:rPr lang="en-US" sz="3600" dirty="0" smtClean="0"/>
              <a:t>Vaccines are Falsely Credited with Saving Lives Due to Protection from Common Infections</a:t>
            </a:r>
            <a:endParaRPr lang="en-US" sz="3600" dirty="0"/>
          </a:p>
        </p:txBody>
      </p:sp>
      <p:pic>
        <p:nvPicPr>
          <p:cNvPr id="4" name="Content Placeholder 3" descr="vaccines_deaths.png"/>
          <p:cNvPicPr>
            <a:picLocks noGrp="1" noChangeAspect="1"/>
          </p:cNvPicPr>
          <p:nvPr>
            <p:ph idx="1"/>
          </p:nvPr>
        </p:nvPicPr>
        <p:blipFill>
          <a:blip r:embed="rId2">
            <a:extLst>
              <a:ext uri="{28A0092B-C50C-407E-A947-70E740481C1C}">
                <a14:useLocalDpi xmlns:a14="http://schemas.microsoft.com/office/drawing/2010/main" val="0"/>
              </a:ext>
            </a:extLst>
          </a:blip>
          <a:srcRect l="-55500" r="-55500"/>
          <a:stretch>
            <a:fillRect/>
          </a:stretch>
        </p:blipFill>
        <p:spPr>
          <a:xfrm>
            <a:off x="-2623043" y="625020"/>
            <a:ext cx="10639882" cy="5851525"/>
          </a:xfrm>
        </p:spPr>
      </p:pic>
      <p:sp>
        <p:nvSpPr>
          <p:cNvPr id="5" name="TextBox 4"/>
          <p:cNvSpPr txBox="1"/>
          <p:nvPr/>
        </p:nvSpPr>
        <p:spPr>
          <a:xfrm>
            <a:off x="2919657" y="1036547"/>
            <a:ext cx="1212892" cy="461665"/>
          </a:xfrm>
          <a:prstGeom prst="rect">
            <a:avLst/>
          </a:prstGeom>
          <a:noFill/>
        </p:spPr>
        <p:txBody>
          <a:bodyPr wrap="none" rtlCol="0">
            <a:spAutoFit/>
          </a:bodyPr>
          <a:lstStyle/>
          <a:p>
            <a:r>
              <a:rPr lang="en-US" sz="2400" dirty="0" smtClean="0"/>
              <a:t>Measles</a:t>
            </a:r>
            <a:endParaRPr lang="en-US" sz="2400" dirty="0"/>
          </a:p>
        </p:txBody>
      </p:sp>
      <p:sp>
        <p:nvSpPr>
          <p:cNvPr id="6" name="TextBox 5"/>
          <p:cNvSpPr txBox="1"/>
          <p:nvPr/>
        </p:nvSpPr>
        <p:spPr>
          <a:xfrm>
            <a:off x="2517322" y="4111553"/>
            <a:ext cx="2347968" cy="461665"/>
          </a:xfrm>
          <a:prstGeom prst="rect">
            <a:avLst/>
          </a:prstGeom>
          <a:noFill/>
        </p:spPr>
        <p:txBody>
          <a:bodyPr wrap="none" rtlCol="0">
            <a:spAutoFit/>
          </a:bodyPr>
          <a:lstStyle/>
          <a:p>
            <a:r>
              <a:rPr lang="en-US" sz="2400" dirty="0" smtClean="0"/>
              <a:t>Whooping Cough</a:t>
            </a:r>
            <a:endParaRPr lang="en-US" sz="2400" dirty="0"/>
          </a:p>
        </p:txBody>
      </p:sp>
    </p:spTree>
    <p:extLst>
      <p:ext uri="{BB962C8B-B14F-4D97-AF65-F5344CB8AC3E}">
        <p14:creationId xmlns:p14="http://schemas.microsoft.com/office/powerpoint/2010/main" val="423836937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Dr. </a:t>
            </a:r>
            <a:r>
              <a:rPr lang="en-US" b="1" dirty="0" err="1"/>
              <a:t>Mateja</a:t>
            </a:r>
            <a:r>
              <a:rPr lang="en-US" b="1" dirty="0"/>
              <a:t> </a:t>
            </a:r>
            <a:r>
              <a:rPr lang="en-US" b="1" dirty="0" err="1" smtClean="0"/>
              <a:t>Černič</a:t>
            </a:r>
            <a:endParaRPr lang="en-US" b="1" dirty="0"/>
          </a:p>
        </p:txBody>
      </p:sp>
      <p:pic>
        <p:nvPicPr>
          <p:cNvPr id="4" name="Content Placeholder 3" descr="Cernic_vaccines.jpg"/>
          <p:cNvPicPr>
            <a:picLocks noGrp="1" noChangeAspect="1"/>
          </p:cNvPicPr>
          <p:nvPr>
            <p:ph idx="1"/>
          </p:nvPr>
        </p:nvPicPr>
        <p:blipFill>
          <a:blip r:embed="rId2">
            <a:extLst>
              <a:ext uri="{28A0092B-C50C-407E-A947-70E740481C1C}">
                <a14:useLocalDpi xmlns:a14="http://schemas.microsoft.com/office/drawing/2010/main" val="0"/>
              </a:ext>
            </a:extLst>
          </a:blip>
          <a:srcRect l="-80545" r="-80545"/>
          <a:stretch>
            <a:fillRect/>
          </a:stretch>
        </p:blipFill>
        <p:spPr>
          <a:xfrm>
            <a:off x="-2384980" y="1417638"/>
            <a:ext cx="9532242" cy="5242366"/>
          </a:xfrm>
        </p:spPr>
      </p:pic>
      <p:pic>
        <p:nvPicPr>
          <p:cNvPr id="5" name="Picture 4" descr="Cernic_phot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2602" y="1620882"/>
            <a:ext cx="4052515" cy="5039122"/>
          </a:xfrm>
          <a:prstGeom prst="rect">
            <a:avLst/>
          </a:prstGeom>
        </p:spPr>
      </p:pic>
    </p:spTree>
    <p:extLst>
      <p:ext uri="{BB962C8B-B14F-4D97-AF65-F5344CB8AC3E}">
        <p14:creationId xmlns:p14="http://schemas.microsoft.com/office/powerpoint/2010/main" val="160876607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Vaccine Induced Immune Overload</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199" y="1600200"/>
            <a:ext cx="8575675" cy="4525963"/>
          </a:xfrm>
        </p:spPr>
        <p:txBody>
          <a:bodyPr>
            <a:normAutofit lnSpcReduction="10000"/>
          </a:bodyPr>
          <a:lstStyle/>
          <a:p>
            <a:pPr marL="0" indent="0">
              <a:buNone/>
            </a:pPr>
            <a:r>
              <a:rPr lang="en-US" dirty="0" smtClean="0"/>
              <a:t>Mercury</a:t>
            </a:r>
            <a:r>
              <a:rPr lang="en-US" dirty="0"/>
              <a:t>, aluminum, formaldehyde, MSG, neomycin, gentamycin, streptomycin, </a:t>
            </a:r>
            <a:r>
              <a:rPr lang="en-US" dirty="0" err="1"/>
              <a:t>polymyxin</a:t>
            </a:r>
            <a:r>
              <a:rPr lang="en-US" dirty="0"/>
              <a:t> B, polyethylene glycol, </a:t>
            </a:r>
            <a:r>
              <a:rPr lang="en-US" dirty="0" err="1"/>
              <a:t>squalene</a:t>
            </a:r>
            <a:r>
              <a:rPr lang="en-US" dirty="0"/>
              <a:t>, killed and/or live viruses, viral contaminants, </a:t>
            </a:r>
            <a:r>
              <a:rPr lang="en-US" dirty="0" smtClean="0"/>
              <a:t>etc.</a:t>
            </a:r>
          </a:p>
          <a:p>
            <a:pPr marL="0" indent="0">
              <a:buNone/>
            </a:pPr>
            <a:r>
              <a:rPr lang="en-US" dirty="0" smtClean="0">
                <a:sym typeface="Wingdings"/>
              </a:rPr>
              <a:t></a:t>
            </a:r>
            <a:r>
              <a:rPr lang="en-US" dirty="0" smtClean="0"/>
              <a:t> Type </a:t>
            </a:r>
            <a:r>
              <a:rPr lang="en-US" dirty="0"/>
              <a:t>1 and type 2 diabetes, NASH, autism, asthma, food allergies, thyroiditis, </a:t>
            </a:r>
            <a:r>
              <a:rPr lang="en-US" dirty="0" err="1"/>
              <a:t>vasculitis</a:t>
            </a:r>
            <a:r>
              <a:rPr lang="en-US" dirty="0"/>
              <a:t> and autoimmune rheumatic diseases like </a:t>
            </a:r>
            <a:r>
              <a:rPr lang="en-US" dirty="0" smtClean="0"/>
              <a:t>lupus</a:t>
            </a:r>
            <a:r>
              <a:rPr lang="en-US" dirty="0"/>
              <a:t>, rheumatoid arthritis, psoriasis and metabolic syndrome.</a:t>
            </a:r>
          </a:p>
        </p:txBody>
      </p:sp>
      <p:sp>
        <p:nvSpPr>
          <p:cNvPr id="4" name="TextBox 3"/>
          <p:cNvSpPr txBox="1"/>
          <p:nvPr/>
        </p:nvSpPr>
        <p:spPr>
          <a:xfrm>
            <a:off x="1444625" y="6350000"/>
            <a:ext cx="5591044" cy="461665"/>
          </a:xfrm>
          <a:prstGeom prst="rect">
            <a:avLst/>
          </a:prstGeom>
          <a:noFill/>
        </p:spPr>
        <p:txBody>
          <a:bodyPr wrap="none" rtlCol="0">
            <a:spAutoFit/>
          </a:bodyPr>
          <a:lstStyle/>
          <a:p>
            <a:r>
              <a:rPr lang="da-DK" sz="2400" dirty="0">
                <a:solidFill>
                  <a:srgbClr val="FF0000"/>
                </a:solidFill>
              </a:rPr>
              <a:t>*</a:t>
            </a:r>
            <a:r>
              <a:rPr lang="da-DK" sz="2400" dirty="0" smtClean="0"/>
              <a:t>Classen </a:t>
            </a:r>
            <a:r>
              <a:rPr lang="da-DK" sz="2400" dirty="0"/>
              <a:t>JB, J Mol Genet Med 2014, S1:025 </a:t>
            </a:r>
          </a:p>
        </p:txBody>
      </p:sp>
    </p:spTree>
    <p:extLst>
      <p:ext uri="{BB962C8B-B14F-4D97-AF65-F5344CB8AC3E}">
        <p14:creationId xmlns:p14="http://schemas.microsoft.com/office/powerpoint/2010/main" val="7065787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274638"/>
            <a:ext cx="8356600" cy="1143000"/>
          </a:xfrm>
        </p:spPr>
        <p:txBody>
          <a:bodyPr>
            <a:normAutofit fontScale="90000"/>
          </a:bodyPr>
          <a:lstStyle/>
          <a:p>
            <a:r>
              <a:rPr lang="en-US" b="1" dirty="0" smtClean="0"/>
              <a:t>All Vaccines are Immune Suppressing</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pPr marL="0" indent="0">
              <a:buNone/>
            </a:pPr>
            <a:r>
              <a:rPr lang="en-US" dirty="0"/>
              <a:t>"All vaccines are immune suppressing—that’s just a fact of life. Foreign proteins, toxic chemicals, foreign DNA from animal tissues, and viruses in vaccines permanently alter the body’s immune response, suppressing immunity and creating the opportunity for infection, cancer, brain damage, and autoimmune diseases</a:t>
            </a:r>
            <a:r>
              <a:rPr lang="en-US" dirty="0" smtClean="0"/>
              <a:t>.”</a:t>
            </a:r>
          </a:p>
          <a:p>
            <a:pPr marL="0" indent="0">
              <a:buNone/>
            </a:pPr>
            <a:r>
              <a:rPr lang="en-US" dirty="0" smtClean="0"/>
              <a:t>“Contrast </a:t>
            </a:r>
            <a:r>
              <a:rPr lang="en-US" dirty="0"/>
              <a:t>this harm to the few measurable benefits provided by vaccinations and you have to wonder why something so dangerous is allowed on the market, and why parents allow their children to be vaccinated</a:t>
            </a:r>
            <a:r>
              <a:rPr lang="en-US" dirty="0" smtClean="0"/>
              <a:t>.”</a:t>
            </a:r>
          </a:p>
          <a:p>
            <a:pPr marL="0" indent="0">
              <a:buNone/>
            </a:pPr>
            <a:r>
              <a:rPr lang="en-US" dirty="0" smtClean="0"/>
              <a:t>--Raymond Francis</a:t>
            </a:r>
            <a:endParaRPr lang="en-US" dirty="0"/>
          </a:p>
        </p:txBody>
      </p:sp>
      <p:sp>
        <p:nvSpPr>
          <p:cNvPr id="4" name="TextBox 3"/>
          <p:cNvSpPr txBox="1"/>
          <p:nvPr/>
        </p:nvSpPr>
        <p:spPr>
          <a:xfrm>
            <a:off x="948784" y="6173259"/>
            <a:ext cx="7738016" cy="400110"/>
          </a:xfrm>
          <a:prstGeom prst="rect">
            <a:avLst/>
          </a:prstGeom>
          <a:noFill/>
        </p:spPr>
        <p:txBody>
          <a:bodyPr wrap="none" rtlCol="0">
            <a:spAutoFit/>
          </a:bodyPr>
          <a:lstStyle/>
          <a:p>
            <a:pPr algn="r"/>
            <a:r>
              <a:rPr lang="en-US" sz="2000" dirty="0">
                <a:solidFill>
                  <a:srgbClr val="FF0000"/>
                </a:solidFill>
              </a:rPr>
              <a:t>*</a:t>
            </a:r>
            <a:r>
              <a:rPr lang="en-US" sz="2000" dirty="0"/>
              <a:t> </a:t>
            </a:r>
            <a:r>
              <a:rPr lang="en-US" sz="2000" dirty="0" smtClean="0"/>
              <a:t>http</a:t>
            </a:r>
            <a:r>
              <a:rPr lang="en-US" sz="2000" dirty="0"/>
              <a:t>://</a:t>
            </a:r>
            <a:r>
              <a:rPr lang="en-US" sz="2000" dirty="0" err="1"/>
              <a:t>raymondfrancisauthor.com</a:t>
            </a:r>
            <a:r>
              <a:rPr lang="en-US" sz="2000" dirty="0"/>
              <a:t>/immune-suppression-and-vaccines/	</a:t>
            </a:r>
          </a:p>
        </p:txBody>
      </p:sp>
    </p:spTree>
    <p:extLst>
      <p:ext uri="{BB962C8B-B14F-4D97-AF65-F5344CB8AC3E}">
        <p14:creationId xmlns:p14="http://schemas.microsoft.com/office/powerpoint/2010/main" val="192218485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"Influenza: marketing vaccine by marketing disease"</a:t>
            </a:r>
            <a:r>
              <a:rPr lang="en-US" b="1" dirty="0">
                <a:solidFill>
                  <a:srgbClr val="FF0000"/>
                </a:solidFill>
              </a:rPr>
              <a:t>*</a:t>
            </a:r>
          </a:p>
        </p:txBody>
      </p:sp>
      <p:sp>
        <p:nvSpPr>
          <p:cNvPr id="3" name="Content Placeholder 2"/>
          <p:cNvSpPr>
            <a:spLocks noGrp="1"/>
          </p:cNvSpPr>
          <p:nvPr>
            <p:ph idx="1"/>
          </p:nvPr>
        </p:nvSpPr>
        <p:spPr/>
        <p:txBody>
          <a:bodyPr>
            <a:normAutofit lnSpcReduction="10000"/>
          </a:bodyPr>
          <a:lstStyle/>
          <a:p>
            <a:pPr marL="0" indent="0">
              <a:buNone/>
            </a:pPr>
            <a:r>
              <a:rPr lang="en-US" dirty="0" smtClean="0"/>
              <a:t>“Even </a:t>
            </a:r>
            <a:r>
              <a:rPr lang="en-US" dirty="0"/>
              <a:t>the ideal influenza vaccine, matched perfectly to circulating strains of wild influenza and capable of stopping all influenza viruses, can only deal with a small part of the ‘flu’ problem </a:t>
            </a:r>
            <a:r>
              <a:rPr lang="mr-IN" dirty="0" smtClean="0"/>
              <a:t>…</a:t>
            </a:r>
            <a:endParaRPr lang="en-US" dirty="0" smtClean="0"/>
          </a:p>
          <a:p>
            <a:pPr marL="0" indent="0">
              <a:buNone/>
            </a:pPr>
            <a:r>
              <a:rPr lang="en-US" dirty="0"/>
              <a:t> </a:t>
            </a:r>
            <a:r>
              <a:rPr lang="en-US" dirty="0" smtClean="0"/>
              <a:t>Every </a:t>
            </a:r>
            <a:r>
              <a:rPr lang="en-US" dirty="0"/>
              <a:t>year, hundreds of thousands of respiratory specimens are tested across the US. Of those tested, on average </a:t>
            </a:r>
            <a:r>
              <a:rPr lang="en-US" i="1" dirty="0">
                <a:solidFill>
                  <a:srgbClr val="FF0000"/>
                </a:solidFill>
              </a:rPr>
              <a:t>16%</a:t>
            </a:r>
            <a:r>
              <a:rPr lang="en-US" dirty="0"/>
              <a:t> are found to be influenza positive.“</a:t>
            </a:r>
          </a:p>
        </p:txBody>
      </p:sp>
      <p:sp>
        <p:nvSpPr>
          <p:cNvPr id="4" name="TextBox 3"/>
          <p:cNvSpPr txBox="1"/>
          <p:nvPr/>
        </p:nvSpPr>
        <p:spPr>
          <a:xfrm>
            <a:off x="4841652" y="6261922"/>
            <a:ext cx="3845148" cy="400110"/>
          </a:xfrm>
          <a:prstGeom prst="rect">
            <a:avLst/>
          </a:prstGeom>
          <a:noFill/>
        </p:spPr>
        <p:txBody>
          <a:bodyPr wrap="none" rtlCol="0">
            <a:spAutoFit/>
          </a:bodyPr>
          <a:lstStyle/>
          <a:p>
            <a:r>
              <a:rPr lang="hr-HR" sz="2000" dirty="0">
                <a:solidFill>
                  <a:srgbClr val="FF0000"/>
                </a:solidFill>
              </a:rPr>
              <a:t>*</a:t>
            </a:r>
            <a:r>
              <a:rPr lang="hr-HR" sz="2000" dirty="0" smtClean="0"/>
              <a:t>Peter </a:t>
            </a:r>
            <a:r>
              <a:rPr lang="hr-HR" sz="2000" dirty="0"/>
              <a:t>Doshi. BMJ 2013; 346:f3037 </a:t>
            </a:r>
            <a:endParaRPr lang="en-US" sz="2000" dirty="0"/>
          </a:p>
        </p:txBody>
      </p:sp>
    </p:spTree>
    <p:extLst>
      <p:ext uri="{BB962C8B-B14F-4D97-AF65-F5344CB8AC3E}">
        <p14:creationId xmlns:p14="http://schemas.microsoft.com/office/powerpoint/2010/main" val="17890255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14" y="274638"/>
            <a:ext cx="9433566" cy="1143000"/>
          </a:xfrm>
        </p:spPr>
        <p:txBody>
          <a:bodyPr>
            <a:noAutofit/>
          </a:bodyPr>
          <a:lstStyle/>
          <a:p>
            <a:r>
              <a:rPr lang="en-US" sz="3600" b="1" dirty="0" smtClean="0"/>
              <a:t>“Increase </a:t>
            </a:r>
            <a:r>
              <a:rPr lang="en-US" sz="3600" b="1" dirty="0"/>
              <a:t>in Vaccine-Related Shoulder </a:t>
            </a:r>
            <a:r>
              <a:rPr lang="en-US" sz="3600" b="1" dirty="0" smtClean="0"/>
              <a:t>Injuries”</a:t>
            </a:r>
            <a:r>
              <a:rPr lang="en-US" sz="3600" b="1" dirty="0" smtClean="0">
                <a:solidFill>
                  <a:srgbClr val="FF0000"/>
                </a:solidFill>
              </a:rPr>
              <a:t>*</a:t>
            </a:r>
            <a:r>
              <a:rPr lang="en-US" sz="3600" b="1" dirty="0">
                <a:solidFill>
                  <a:srgbClr val="FF0000"/>
                </a:solidFill>
              </a:rPr>
              <a:t/>
            </a:r>
            <a:br>
              <a:rPr lang="en-US" sz="3600" b="1" dirty="0">
                <a:solidFill>
                  <a:srgbClr val="FF0000"/>
                </a:solidFill>
              </a:rPr>
            </a:br>
            <a:endParaRPr lang="en-US" sz="3600" dirty="0">
              <a:solidFill>
                <a:srgbClr val="FF0000"/>
              </a:solidFill>
            </a:endParaRPr>
          </a:p>
        </p:txBody>
      </p:sp>
      <p:pic>
        <p:nvPicPr>
          <p:cNvPr id="5" name="Content Placeholder 4" descr="shoulder.png"/>
          <p:cNvPicPr>
            <a:picLocks noGrp="1" noChangeAspect="1"/>
          </p:cNvPicPr>
          <p:nvPr>
            <p:ph idx="1"/>
          </p:nvPr>
        </p:nvPicPr>
        <p:blipFill>
          <a:blip r:embed="rId2">
            <a:extLst>
              <a:ext uri="{28A0092B-C50C-407E-A947-70E740481C1C}">
                <a14:useLocalDpi xmlns:a14="http://schemas.microsoft.com/office/drawing/2010/main" val="0"/>
              </a:ext>
            </a:extLst>
          </a:blip>
          <a:srcRect t="17394" b="17394"/>
          <a:stretch>
            <a:fillRect/>
          </a:stretch>
        </p:blipFill>
        <p:spPr>
          <a:xfrm>
            <a:off x="4685559" y="1192683"/>
            <a:ext cx="4095612" cy="2252429"/>
          </a:xfrm>
        </p:spPr>
      </p:pic>
      <p:sp>
        <p:nvSpPr>
          <p:cNvPr id="4" name="TextBox 3"/>
          <p:cNvSpPr txBox="1"/>
          <p:nvPr/>
        </p:nvSpPr>
        <p:spPr>
          <a:xfrm>
            <a:off x="457200" y="6361052"/>
            <a:ext cx="8588071" cy="369332"/>
          </a:xfrm>
          <a:prstGeom prst="rect">
            <a:avLst/>
          </a:prstGeom>
          <a:noFill/>
        </p:spPr>
        <p:txBody>
          <a:bodyPr wrap="none" rtlCol="0">
            <a:spAutoFit/>
          </a:bodyPr>
          <a:lstStyle/>
          <a:p>
            <a:r>
              <a:rPr lang="en-US" dirty="0">
                <a:solidFill>
                  <a:srgbClr val="FF0000"/>
                </a:solidFill>
              </a:rPr>
              <a:t>*</a:t>
            </a:r>
            <a:r>
              <a:rPr lang="en-US" dirty="0" err="1" smtClean="0"/>
              <a:t>articles.mercola.com</a:t>
            </a:r>
            <a:r>
              <a:rPr lang="en-US" dirty="0"/>
              <a:t>/sites/articles/archive/2017/12/12/vaccine-shoulder-</a:t>
            </a:r>
            <a:r>
              <a:rPr lang="en-US" dirty="0" err="1"/>
              <a:t>injuries.aspx</a:t>
            </a:r>
            <a:endParaRPr lang="en-US" dirty="0"/>
          </a:p>
        </p:txBody>
      </p:sp>
      <p:sp>
        <p:nvSpPr>
          <p:cNvPr id="6" name="Content Placeholder 2"/>
          <p:cNvSpPr txBox="1">
            <a:spLocks/>
          </p:cNvSpPr>
          <p:nvPr/>
        </p:nvSpPr>
        <p:spPr>
          <a:xfrm>
            <a:off x="275785" y="1595373"/>
            <a:ext cx="8229600" cy="4525963"/>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Pain develops within 24                                             hours of vaccination</a:t>
            </a:r>
          </a:p>
          <a:p>
            <a:r>
              <a:rPr lang="en-US" dirty="0" smtClean="0"/>
              <a:t>Flu vaccine is especially                                       significant because it is                                               repeated year after year</a:t>
            </a:r>
          </a:p>
          <a:p>
            <a:r>
              <a:rPr lang="en-US" dirty="0" smtClean="0"/>
              <a:t>Vaccine is administered too high on the shoulder </a:t>
            </a:r>
          </a:p>
          <a:p>
            <a:r>
              <a:rPr lang="en-US" dirty="0" smtClean="0"/>
              <a:t>Pain persists over time and can be debilitating</a:t>
            </a:r>
          </a:p>
          <a:p>
            <a:r>
              <a:rPr lang="en-US" dirty="0" smtClean="0"/>
              <a:t>Issues develop with rotator cuff because of an autoimmune reaction to toxic substances in the vaccine</a:t>
            </a:r>
          </a:p>
          <a:p>
            <a:endParaRPr lang="en-US" dirty="0" smtClean="0"/>
          </a:p>
          <a:p>
            <a:endParaRPr lang="en-US" dirty="0"/>
          </a:p>
        </p:txBody>
      </p:sp>
    </p:spTree>
    <p:extLst>
      <p:ext uri="{BB962C8B-B14F-4D97-AF65-F5344CB8AC3E}">
        <p14:creationId xmlns:p14="http://schemas.microsoft.com/office/powerpoint/2010/main" val="177661132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 y="1417638"/>
            <a:ext cx="8890000" cy="4525963"/>
          </a:xfrm>
        </p:spPr>
        <p:txBody>
          <a:bodyPr>
            <a:normAutofit/>
          </a:bodyPr>
          <a:lstStyle/>
          <a:p>
            <a:pPr marL="0" indent="0">
              <a:buNone/>
            </a:pPr>
            <a:r>
              <a:rPr lang="en-US" dirty="0"/>
              <a:t>"The most commonly compensated injury in the US National Vaccine Injury Compensation Program is </a:t>
            </a:r>
            <a:r>
              <a:rPr lang="en-US" dirty="0" err="1"/>
              <a:t>Guillain-Barré</a:t>
            </a:r>
            <a:r>
              <a:rPr lang="en-US" dirty="0"/>
              <a:t> Syndrome occurring after the </a:t>
            </a:r>
            <a:r>
              <a:rPr lang="en-US" i="1" dirty="0">
                <a:solidFill>
                  <a:srgbClr val="FF0000"/>
                </a:solidFill>
              </a:rPr>
              <a:t>flu shot. </a:t>
            </a:r>
            <a:r>
              <a:rPr lang="en-US" dirty="0"/>
              <a:t>GBS is an autoimmune reaction in which the body attacks itself causing paralysis</a:t>
            </a:r>
            <a:r>
              <a:rPr lang="en-US" dirty="0" smtClean="0"/>
              <a:t>.”</a:t>
            </a:r>
          </a:p>
          <a:p>
            <a:pPr marL="0" indent="0">
              <a:buNone/>
            </a:pPr>
            <a:r>
              <a:rPr lang="en-US" dirty="0" smtClean="0"/>
              <a:t>-- Andre </a:t>
            </a:r>
            <a:r>
              <a:rPr lang="en-US" dirty="0" err="1" smtClean="0"/>
              <a:t>Angelantoni</a:t>
            </a:r>
            <a:r>
              <a:rPr lang="en-US" dirty="0" smtClean="0"/>
              <a:t>. Sep 30, 2017. </a:t>
            </a:r>
          </a:p>
          <a:p>
            <a:pPr marL="0" indent="0">
              <a:buNone/>
            </a:pPr>
            <a:endParaRPr lang="en-US" dirty="0" smtClean="0"/>
          </a:p>
          <a:p>
            <a:pPr marL="0" indent="0">
              <a:buNone/>
            </a:pPr>
            <a:r>
              <a:rPr lang="en-US" sz="2400" dirty="0" smtClean="0"/>
              <a:t>https://</a:t>
            </a:r>
            <a:r>
              <a:rPr lang="en-US" sz="2400" dirty="0" err="1" smtClean="0"/>
              <a:t>medium.com</a:t>
            </a:r>
            <a:r>
              <a:rPr lang="en-US" sz="2400" dirty="0" smtClean="0"/>
              <a:t>/@</a:t>
            </a:r>
            <a:r>
              <a:rPr lang="en-US" sz="2400" dirty="0" err="1" smtClean="0"/>
              <a:t>andreangelantoni</a:t>
            </a:r>
            <a:r>
              <a:rPr lang="en-US" sz="2400" dirty="0" smtClean="0"/>
              <a:t>/there-are-several-significant-errors-the-doctor-includes-in-her-article-6dfc196afd9b</a:t>
            </a:r>
          </a:p>
          <a:p>
            <a:endParaRPr lang="en-US" dirty="0"/>
          </a:p>
        </p:txBody>
      </p:sp>
    </p:spTree>
    <p:extLst>
      <p:ext uri="{BB962C8B-B14F-4D97-AF65-F5344CB8AC3E}">
        <p14:creationId xmlns:p14="http://schemas.microsoft.com/office/powerpoint/2010/main" val="363619300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65437"/>
            <a:ext cx="7772400" cy="1470025"/>
          </a:xfrm>
        </p:spPr>
        <p:txBody>
          <a:bodyPr/>
          <a:lstStyle/>
          <a:p>
            <a:r>
              <a:rPr lang="en-US" b="1" dirty="0" smtClean="0"/>
              <a:t>Vaccines and Glyphosate:            A Toxic Combination</a:t>
            </a:r>
            <a:endParaRPr lang="en-US" b="1" dirty="0"/>
          </a:p>
        </p:txBody>
      </p:sp>
      <p:sp>
        <p:nvSpPr>
          <p:cNvPr id="3" name="Subtitle 2"/>
          <p:cNvSpPr>
            <a:spLocks noGrp="1"/>
          </p:cNvSpPr>
          <p:nvPr>
            <p:ph type="subTitle" idx="1"/>
          </p:nvPr>
        </p:nvSpPr>
        <p:spPr>
          <a:xfrm>
            <a:off x="-879674" y="4635500"/>
            <a:ext cx="6400800" cy="1752600"/>
          </a:xfrm>
        </p:spPr>
        <p:txBody>
          <a:bodyPr/>
          <a:lstStyle/>
          <a:p>
            <a:r>
              <a:rPr lang="en-US" dirty="0" smtClean="0">
                <a:solidFill>
                  <a:schemeClr val="tx1"/>
                </a:solidFill>
              </a:rPr>
              <a:t>Stephanie Seneff</a:t>
            </a:r>
          </a:p>
          <a:p>
            <a:r>
              <a:rPr lang="en-US" dirty="0" smtClean="0">
                <a:solidFill>
                  <a:schemeClr val="tx1"/>
                </a:solidFill>
              </a:rPr>
              <a:t>Toronto, Canada</a:t>
            </a:r>
          </a:p>
          <a:p>
            <a:r>
              <a:rPr lang="en-US" dirty="0" smtClean="0">
                <a:solidFill>
                  <a:schemeClr val="tx1"/>
                </a:solidFill>
              </a:rPr>
              <a:t>March 27, 2018</a:t>
            </a:r>
            <a:endParaRPr lang="en-US" dirty="0">
              <a:solidFill>
                <a:schemeClr val="tx1"/>
              </a:solidFill>
            </a:endParaRPr>
          </a:p>
        </p:txBody>
      </p:sp>
      <p:pic>
        <p:nvPicPr>
          <p:cNvPr id="4" name="Picture 3" descr="vaccinationbaby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9011" y="244810"/>
            <a:ext cx="5388728" cy="2473515"/>
          </a:xfrm>
          <a:prstGeom prst="rect">
            <a:avLst/>
          </a:prstGeom>
        </p:spPr>
      </p:pic>
      <p:pic>
        <p:nvPicPr>
          <p:cNvPr id="5" name="Picture 4" descr="Glyphosat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2200" y="4635500"/>
            <a:ext cx="3810000" cy="1905000"/>
          </a:xfrm>
          <a:prstGeom prst="rect">
            <a:avLst/>
          </a:prstGeom>
        </p:spPr>
      </p:pic>
    </p:spTree>
    <p:extLst>
      <p:ext uri="{BB962C8B-B14F-4D97-AF65-F5344CB8AC3E}">
        <p14:creationId xmlns:p14="http://schemas.microsoft.com/office/powerpoint/2010/main" val="399348231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Example Papers </a:t>
            </a:r>
            <a:br>
              <a:rPr lang="en-US" b="1" dirty="0" smtClean="0"/>
            </a:br>
            <a:r>
              <a:rPr lang="en-US" b="1" dirty="0" smtClean="0"/>
              <a:t>Showing Vaccine Ineffectiveness</a:t>
            </a:r>
            <a:endParaRPr lang="en-US" b="1" dirty="0"/>
          </a:p>
        </p:txBody>
      </p:sp>
      <p:sp>
        <p:nvSpPr>
          <p:cNvPr id="3" name="Content Placeholder 2"/>
          <p:cNvSpPr>
            <a:spLocks noGrp="1"/>
          </p:cNvSpPr>
          <p:nvPr>
            <p:ph idx="1"/>
          </p:nvPr>
        </p:nvSpPr>
        <p:spPr/>
        <p:txBody>
          <a:bodyPr/>
          <a:lstStyle/>
          <a:p>
            <a:r>
              <a:rPr lang="en-US" dirty="0" smtClean="0"/>
              <a:t>MMR </a:t>
            </a:r>
            <a:r>
              <a:rPr lang="en-US" dirty="0"/>
              <a:t>vaccine decreased immune cell response to Candida (yeast)</a:t>
            </a:r>
            <a:r>
              <a:rPr lang="en-US" dirty="0">
                <a:solidFill>
                  <a:srgbClr val="FF0000"/>
                </a:solidFill>
              </a:rPr>
              <a:t>*</a:t>
            </a:r>
          </a:p>
          <a:p>
            <a:r>
              <a:rPr lang="en-US" dirty="0" smtClean="0"/>
              <a:t>Flu </a:t>
            </a:r>
            <a:r>
              <a:rPr lang="en-US" dirty="0"/>
              <a:t>vaccine </a:t>
            </a:r>
            <a:r>
              <a:rPr lang="en-US" i="1" dirty="0">
                <a:solidFill>
                  <a:srgbClr val="FF0000"/>
                </a:solidFill>
              </a:rPr>
              <a:t>increased</a:t>
            </a:r>
            <a:r>
              <a:rPr lang="en-US" dirty="0">
                <a:solidFill>
                  <a:srgbClr val="FF0000"/>
                </a:solidFill>
              </a:rPr>
              <a:t> </a:t>
            </a:r>
            <a:r>
              <a:rPr lang="en-US" dirty="0"/>
              <a:t>risk to "flu-like" disease by factor of 1.6.</a:t>
            </a:r>
            <a:r>
              <a:rPr lang="en-US" dirty="0">
                <a:solidFill>
                  <a:srgbClr val="FF0000"/>
                </a:solidFill>
              </a:rPr>
              <a:t>**</a:t>
            </a:r>
          </a:p>
          <a:p>
            <a:r>
              <a:rPr lang="en-US" dirty="0" smtClean="0"/>
              <a:t>Children </a:t>
            </a:r>
            <a:r>
              <a:rPr lang="en-US" dirty="0"/>
              <a:t>in Hong Kong receiving flu vaccine </a:t>
            </a:r>
            <a:r>
              <a:rPr lang="en-US" dirty="0" smtClean="0"/>
              <a:t>had </a:t>
            </a:r>
            <a:r>
              <a:rPr lang="en-US" i="1" dirty="0">
                <a:solidFill>
                  <a:srgbClr val="FF0000"/>
                </a:solidFill>
              </a:rPr>
              <a:t>4.4-fold increased risk </a:t>
            </a:r>
            <a:r>
              <a:rPr lang="en-US" dirty="0"/>
              <a:t>to non-influenza </a:t>
            </a:r>
            <a:r>
              <a:rPr lang="en-US" dirty="0" smtClean="0"/>
              <a:t>flu-like infections </a:t>
            </a:r>
            <a:r>
              <a:rPr lang="en-US" dirty="0"/>
              <a:t>over the following year</a:t>
            </a:r>
            <a:r>
              <a:rPr lang="en-US" dirty="0">
                <a:solidFill>
                  <a:srgbClr val="FF0000"/>
                </a:solidFill>
              </a:rPr>
              <a:t>***</a:t>
            </a:r>
          </a:p>
          <a:p>
            <a:endParaRPr lang="en-US" dirty="0"/>
          </a:p>
          <a:p>
            <a:endParaRPr lang="en-US" dirty="0"/>
          </a:p>
        </p:txBody>
      </p:sp>
      <p:sp>
        <p:nvSpPr>
          <p:cNvPr id="4" name="TextBox 3"/>
          <p:cNvSpPr txBox="1"/>
          <p:nvPr/>
        </p:nvSpPr>
        <p:spPr>
          <a:xfrm>
            <a:off x="1737931" y="5693370"/>
            <a:ext cx="7406069" cy="923330"/>
          </a:xfrm>
          <a:prstGeom prst="rect">
            <a:avLst/>
          </a:prstGeom>
          <a:noFill/>
        </p:spPr>
        <p:txBody>
          <a:bodyPr wrap="none" rtlCol="0">
            <a:spAutoFit/>
          </a:bodyPr>
          <a:lstStyle/>
          <a:p>
            <a:r>
              <a:rPr lang="en-US" dirty="0">
                <a:solidFill>
                  <a:srgbClr val="FF0000"/>
                </a:solidFill>
              </a:rPr>
              <a:t>*</a:t>
            </a:r>
            <a:r>
              <a:rPr lang="en-US" dirty="0"/>
              <a:t>TP </a:t>
            </a:r>
            <a:r>
              <a:rPr lang="en-US" dirty="0" err="1"/>
              <a:t>Maner</a:t>
            </a:r>
            <a:r>
              <a:rPr lang="en-US" dirty="0"/>
              <a:t> et al., J Infect Dis. 1975 Jul;132(1):75-8.</a:t>
            </a:r>
          </a:p>
          <a:p>
            <a:r>
              <a:rPr lang="en-US" dirty="0">
                <a:solidFill>
                  <a:srgbClr val="FF0000"/>
                </a:solidFill>
              </a:rPr>
              <a:t>**</a:t>
            </a:r>
            <a:r>
              <a:rPr lang="en-US" dirty="0"/>
              <a:t>A </a:t>
            </a:r>
            <a:r>
              <a:rPr lang="en-US" dirty="0" err="1"/>
              <a:t>Dierig</a:t>
            </a:r>
            <a:r>
              <a:rPr lang="en-US" dirty="0"/>
              <a:t> et al.  Influenza and Other Respiratory Viruses 2014;8(3): 293-301.</a:t>
            </a:r>
          </a:p>
          <a:p>
            <a:r>
              <a:rPr lang="en-US" dirty="0">
                <a:solidFill>
                  <a:srgbClr val="FF0000"/>
                </a:solidFill>
              </a:rPr>
              <a:t>***</a:t>
            </a:r>
            <a:r>
              <a:rPr lang="en-US" dirty="0"/>
              <a:t>BJ Cowling et al. </a:t>
            </a:r>
            <a:r>
              <a:rPr lang="en-US" dirty="0" err="1"/>
              <a:t>Clin</a:t>
            </a:r>
            <a:r>
              <a:rPr lang="en-US" dirty="0"/>
              <a:t> Infect Dis 2012; 54(12): 1778-1783. </a:t>
            </a:r>
          </a:p>
        </p:txBody>
      </p:sp>
    </p:spTree>
    <p:extLst>
      <p:ext uri="{BB962C8B-B14F-4D97-AF65-F5344CB8AC3E}">
        <p14:creationId xmlns:p14="http://schemas.microsoft.com/office/powerpoint/2010/main" val="365294465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DPT vaccine in </a:t>
            </a:r>
            <a:r>
              <a:rPr lang="en-US" b="1" dirty="0"/>
              <a:t>Guinea-</a:t>
            </a:r>
            <a:r>
              <a:rPr lang="en-US" b="1" dirty="0" smtClean="0"/>
              <a:t>Bissau, Africa caused 5-fold increase in mortality</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368300" y="1866901"/>
            <a:ext cx="8229600" cy="3162300"/>
          </a:xfrm>
        </p:spPr>
        <p:txBody>
          <a:bodyPr>
            <a:normAutofit/>
          </a:bodyPr>
          <a:lstStyle/>
          <a:p>
            <a:pPr marL="0" indent="0">
              <a:buNone/>
            </a:pPr>
            <a:r>
              <a:rPr lang="en-US" dirty="0" smtClean="0"/>
              <a:t>"</a:t>
            </a:r>
            <a:r>
              <a:rPr lang="en-US" dirty="0"/>
              <a:t>All currently available evidence suggests that DTP vaccine may kill more children from other causes than it saves from diphtheria, tetanus or pertussis. Though a vaccine protects children against the target disease it may simultaneously increase susceptibility to unrelated infections</a:t>
            </a:r>
            <a:r>
              <a:rPr lang="en-US" dirty="0" smtClean="0"/>
              <a:t>.”</a:t>
            </a:r>
            <a:endParaRPr lang="en-US" dirty="0"/>
          </a:p>
        </p:txBody>
      </p:sp>
      <p:sp>
        <p:nvSpPr>
          <p:cNvPr id="4" name="TextBox 3"/>
          <p:cNvSpPr txBox="1"/>
          <p:nvPr/>
        </p:nvSpPr>
        <p:spPr>
          <a:xfrm>
            <a:off x="1612900" y="6273800"/>
            <a:ext cx="6026360" cy="400110"/>
          </a:xfrm>
          <a:prstGeom prst="rect">
            <a:avLst/>
          </a:prstGeom>
          <a:noFill/>
        </p:spPr>
        <p:txBody>
          <a:bodyPr wrap="none" rtlCol="0">
            <a:spAutoFit/>
          </a:bodyPr>
          <a:lstStyle/>
          <a:p>
            <a:r>
              <a:rPr lang="nb-NO" sz="2000" dirty="0" smtClean="0">
                <a:solidFill>
                  <a:srgbClr val="FF0000"/>
                </a:solidFill>
              </a:rPr>
              <a:t>*</a:t>
            </a:r>
            <a:r>
              <a:rPr lang="nb-NO" sz="2000" dirty="0" smtClean="0"/>
              <a:t>S.W</a:t>
            </a:r>
            <a:r>
              <a:rPr lang="nb-NO" sz="2000" dirty="0"/>
              <a:t>. Mogensen et al. </a:t>
            </a:r>
            <a:r>
              <a:rPr lang="nb-NO" sz="2000" dirty="0" err="1" smtClean="0"/>
              <a:t>EBioMedicine</a:t>
            </a:r>
            <a:r>
              <a:rPr lang="nb-NO" sz="2000" dirty="0" smtClean="0"/>
              <a:t> </a:t>
            </a:r>
            <a:r>
              <a:rPr lang="nb-NO" sz="2000" dirty="0"/>
              <a:t>17 (2017) 192–198 </a:t>
            </a:r>
          </a:p>
        </p:txBody>
      </p:sp>
    </p:spTree>
    <p:extLst>
      <p:ext uri="{BB962C8B-B14F-4D97-AF65-F5344CB8AC3E}">
        <p14:creationId xmlns:p14="http://schemas.microsoft.com/office/powerpoint/2010/main" val="156543582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63048"/>
          </a:xfrm>
        </p:spPr>
        <p:txBody>
          <a:bodyPr>
            <a:normAutofit fontScale="90000"/>
          </a:bodyPr>
          <a:lstStyle/>
          <a:p>
            <a:r>
              <a:rPr lang="en-US" b="1" dirty="0"/>
              <a:t>Onset of some neuropsychiatric disorders may be temporally related to recent </a:t>
            </a:r>
            <a:r>
              <a:rPr lang="en-US" b="1" dirty="0" smtClean="0"/>
              <a:t>vaccination</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0" y="2074142"/>
            <a:ext cx="5665111" cy="3840816"/>
          </a:xfrm>
        </p:spPr>
        <p:txBody>
          <a:bodyPr>
            <a:normAutofit fontScale="92500" lnSpcReduction="20000"/>
          </a:bodyPr>
          <a:lstStyle/>
          <a:p>
            <a:r>
              <a:rPr lang="en-US" dirty="0" err="1" smtClean="0"/>
              <a:t>Hepatatis</a:t>
            </a:r>
            <a:r>
              <a:rPr lang="en-US" dirty="0" smtClean="0"/>
              <a:t> </a:t>
            </a:r>
            <a:r>
              <a:rPr lang="en-US" dirty="0"/>
              <a:t>A vaccine linked to OCD and anorexia nervosa</a:t>
            </a:r>
          </a:p>
          <a:p>
            <a:r>
              <a:rPr lang="en-US" dirty="0"/>
              <a:t>Hepatitis B vaccine linked to anorexia</a:t>
            </a:r>
          </a:p>
          <a:p>
            <a:r>
              <a:rPr lang="en-US" dirty="0"/>
              <a:t>Meningitis vaccine linked to anorexia and chronic tic disorder</a:t>
            </a:r>
          </a:p>
          <a:p>
            <a:r>
              <a:rPr lang="en-US" i="1" dirty="0">
                <a:solidFill>
                  <a:srgbClr val="FF0000"/>
                </a:solidFill>
              </a:rPr>
              <a:t>Any</a:t>
            </a:r>
            <a:r>
              <a:rPr lang="en-US" dirty="0">
                <a:solidFill>
                  <a:srgbClr val="FF0000"/>
                </a:solidFill>
              </a:rPr>
              <a:t> </a:t>
            </a:r>
            <a:r>
              <a:rPr lang="en-US" dirty="0"/>
              <a:t>vaccine in previous 3 months strongly linked to anorexia</a:t>
            </a:r>
          </a:p>
        </p:txBody>
      </p:sp>
      <p:sp>
        <p:nvSpPr>
          <p:cNvPr id="4" name="TextBox 3"/>
          <p:cNvSpPr txBox="1"/>
          <p:nvPr/>
        </p:nvSpPr>
        <p:spPr>
          <a:xfrm>
            <a:off x="1688552" y="6235441"/>
            <a:ext cx="6324543" cy="400110"/>
          </a:xfrm>
          <a:prstGeom prst="rect">
            <a:avLst/>
          </a:prstGeom>
          <a:noFill/>
        </p:spPr>
        <p:txBody>
          <a:bodyPr wrap="none" rtlCol="0">
            <a:spAutoFit/>
          </a:bodyPr>
          <a:lstStyle/>
          <a:p>
            <a:r>
              <a:rPr lang="en-US" sz="2000" dirty="0">
                <a:solidFill>
                  <a:srgbClr val="FF0000"/>
                </a:solidFill>
              </a:rPr>
              <a:t>*</a:t>
            </a:r>
            <a:r>
              <a:rPr lang="en-US" sz="2000" dirty="0"/>
              <a:t>DL Leslie et al. Front. Psychiatry, 19 January 19, 2017; 8:3.</a:t>
            </a:r>
          </a:p>
        </p:txBody>
      </p:sp>
      <p:pic>
        <p:nvPicPr>
          <p:cNvPr id="5" name="Picture 4" descr="anorexia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1091" y="2163724"/>
            <a:ext cx="3004420" cy="3751233"/>
          </a:xfrm>
          <a:prstGeom prst="rect">
            <a:avLst/>
          </a:prstGeom>
        </p:spPr>
      </p:pic>
    </p:spTree>
    <p:extLst>
      <p:ext uri="{BB962C8B-B14F-4D97-AF65-F5344CB8AC3E}">
        <p14:creationId xmlns:p14="http://schemas.microsoft.com/office/powerpoint/2010/main" val="204752262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55"/>
            <a:ext cx="8229600" cy="1143000"/>
          </a:xfrm>
        </p:spPr>
        <p:txBody>
          <a:bodyPr/>
          <a:lstStyle/>
          <a:p>
            <a:r>
              <a:rPr lang="en-US" b="1" dirty="0" smtClean="0"/>
              <a:t>Recapitulation</a:t>
            </a:r>
            <a:endParaRPr lang="en-US" b="1" dirty="0"/>
          </a:p>
        </p:txBody>
      </p:sp>
      <p:sp>
        <p:nvSpPr>
          <p:cNvPr id="3" name="Content Placeholder 2"/>
          <p:cNvSpPr>
            <a:spLocks noGrp="1"/>
          </p:cNvSpPr>
          <p:nvPr>
            <p:ph idx="1"/>
          </p:nvPr>
        </p:nvSpPr>
        <p:spPr>
          <a:xfrm>
            <a:off x="0" y="1162755"/>
            <a:ext cx="9002889" cy="5695245"/>
          </a:xfrm>
        </p:spPr>
        <p:txBody>
          <a:bodyPr>
            <a:normAutofit fontScale="77500" lnSpcReduction="20000"/>
          </a:bodyPr>
          <a:lstStyle/>
          <a:p>
            <a:r>
              <a:rPr lang="en-US" dirty="0"/>
              <a:t>Agencies in charge of health safety hold lucrative </a:t>
            </a:r>
            <a:r>
              <a:rPr lang="en-US" dirty="0" smtClean="0"/>
              <a:t>vaccine patents</a:t>
            </a:r>
            <a:endParaRPr lang="en-US" dirty="0"/>
          </a:p>
          <a:p>
            <a:r>
              <a:rPr lang="en-US" dirty="0"/>
              <a:t>Vaccines weaken the general immunity and increase the risk to autoimmune disease</a:t>
            </a:r>
          </a:p>
          <a:p>
            <a:r>
              <a:rPr lang="en-US" dirty="0"/>
              <a:t>Flu vaccine works poorly to prevent </a:t>
            </a:r>
            <a:r>
              <a:rPr lang="en-US" dirty="0" smtClean="0"/>
              <a:t>flu, </a:t>
            </a:r>
            <a:r>
              <a:rPr lang="en-US" dirty="0"/>
              <a:t>and most flu-like diseases are not caused by the flu </a:t>
            </a:r>
            <a:r>
              <a:rPr lang="en-US" dirty="0" smtClean="0"/>
              <a:t>virus</a:t>
            </a:r>
          </a:p>
          <a:p>
            <a:pPr lvl="1"/>
            <a:r>
              <a:rPr lang="en-US" dirty="0"/>
              <a:t>Flu vaccine holds serious risk to paralyzing </a:t>
            </a:r>
            <a:r>
              <a:rPr lang="en-US" dirty="0" err="1"/>
              <a:t>Guillain-Barré</a:t>
            </a:r>
            <a:r>
              <a:rPr lang="en-US" dirty="0"/>
              <a:t> </a:t>
            </a:r>
            <a:r>
              <a:rPr lang="en-US" dirty="0" smtClean="0"/>
              <a:t>Syndrome</a:t>
            </a:r>
            <a:endParaRPr lang="en-US" dirty="0"/>
          </a:p>
          <a:p>
            <a:r>
              <a:rPr lang="en-US" dirty="0"/>
              <a:t>Vaccines can cause severe injury to the rotator cuff if </a:t>
            </a:r>
            <a:r>
              <a:rPr lang="en-US" dirty="0" smtClean="0"/>
              <a:t>incorrectly administered</a:t>
            </a:r>
            <a:endParaRPr lang="en-US" dirty="0"/>
          </a:p>
          <a:p>
            <a:r>
              <a:rPr lang="en-US" dirty="0" smtClean="0"/>
              <a:t>DPT </a:t>
            </a:r>
            <a:r>
              <a:rPr lang="en-US" dirty="0"/>
              <a:t>vaccine administered in Africa increased infant mortality five-</a:t>
            </a:r>
            <a:r>
              <a:rPr lang="en-US" dirty="0" smtClean="0"/>
              <a:t>fold due to other causes</a:t>
            </a:r>
            <a:endParaRPr lang="en-US" dirty="0"/>
          </a:p>
          <a:p>
            <a:r>
              <a:rPr lang="en-US" dirty="0"/>
              <a:t>Vaccines are associated with anorexia and tic disorders</a:t>
            </a:r>
          </a:p>
          <a:p>
            <a:r>
              <a:rPr lang="en-US" dirty="0"/>
              <a:t>Multiple recent books provide clear evidence that vaccination risk/benefit ratios are misrepresented by governments</a:t>
            </a:r>
          </a:p>
          <a:p>
            <a:endParaRPr lang="en-US" dirty="0"/>
          </a:p>
        </p:txBody>
      </p:sp>
    </p:spTree>
    <p:extLst>
      <p:ext uri="{BB962C8B-B14F-4D97-AF65-F5344CB8AC3E}">
        <p14:creationId xmlns:p14="http://schemas.microsoft.com/office/powerpoint/2010/main" val="330284588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51214" y="2090171"/>
            <a:ext cx="6444868" cy="1754327"/>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MMR and Glyphosate</a:t>
            </a:r>
          </a:p>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58837723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Some Adverse Reactions of MMR</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321732" y="2209800"/>
            <a:ext cx="8686801" cy="2700867"/>
          </a:xfrm>
        </p:spPr>
        <p:txBody>
          <a:bodyPr/>
          <a:lstStyle/>
          <a:p>
            <a:pPr marL="0" indent="0">
              <a:buNone/>
            </a:pPr>
            <a:r>
              <a:rPr lang="en-US" dirty="0" smtClean="0"/>
              <a:t>“A </a:t>
            </a:r>
            <a:r>
              <a:rPr lang="en-US" dirty="0"/>
              <a:t>shortened version of the vaccine damage associated with the MMR vaccine includes vomiting, diarrhea, anaphylaxis, ear pain, nerve deafness, diabetes, arthritis, myalgia, encephalitis, febrile seizures, pneumonia, and </a:t>
            </a:r>
            <a:r>
              <a:rPr lang="en-US" dirty="0" smtClean="0"/>
              <a:t>death.”</a:t>
            </a:r>
            <a:endParaRPr lang="en-US" dirty="0"/>
          </a:p>
        </p:txBody>
      </p:sp>
      <p:sp>
        <p:nvSpPr>
          <p:cNvPr id="4" name="TextBox 3"/>
          <p:cNvSpPr txBox="1"/>
          <p:nvPr/>
        </p:nvSpPr>
        <p:spPr>
          <a:xfrm>
            <a:off x="814201" y="5842337"/>
            <a:ext cx="8329799" cy="1015663"/>
          </a:xfrm>
          <a:prstGeom prst="rect">
            <a:avLst/>
          </a:prstGeom>
          <a:noFill/>
        </p:spPr>
        <p:txBody>
          <a:bodyPr wrap="none" rtlCol="0">
            <a:spAutoFit/>
          </a:bodyPr>
          <a:lstStyle/>
          <a:p>
            <a:r>
              <a:rPr lang="en-US" sz="2000" dirty="0" smtClean="0">
                <a:solidFill>
                  <a:srgbClr val="FF0000"/>
                </a:solidFill>
              </a:rPr>
              <a:t>*</a:t>
            </a:r>
            <a:r>
              <a:rPr lang="en-US" sz="2000" dirty="0" smtClean="0"/>
              <a:t>https</a:t>
            </a:r>
            <a:r>
              <a:rPr lang="en-US" sz="2000" dirty="0"/>
              <a:t>://</a:t>
            </a:r>
            <a:r>
              <a:rPr lang="en-US" sz="2000" dirty="0" err="1"/>
              <a:t>vactruth.com</a:t>
            </a:r>
            <a:r>
              <a:rPr lang="en-US" sz="2000" dirty="0"/>
              <a:t>/2016/06/23/</a:t>
            </a:r>
            <a:r>
              <a:rPr lang="en-US" sz="2000" dirty="0" err="1"/>
              <a:t>japanese</a:t>
            </a:r>
            <a:r>
              <a:rPr lang="en-US" sz="2000" dirty="0"/>
              <a:t>-government-bans-</a:t>
            </a:r>
            <a:r>
              <a:rPr lang="en-US" sz="2000" dirty="0" err="1"/>
              <a:t>mmr</a:t>
            </a:r>
            <a:r>
              <a:rPr lang="en-US" sz="2000" dirty="0"/>
              <a:t>-vaccine/</a:t>
            </a:r>
            <a:endParaRPr lang="en-US" sz="2000" dirty="0" smtClean="0"/>
          </a:p>
          <a:p>
            <a:r>
              <a:rPr lang="en-US" sz="2000" dirty="0" smtClean="0"/>
              <a:t>http</a:t>
            </a:r>
            <a:r>
              <a:rPr lang="en-US" sz="2000" dirty="0"/>
              <a:t>://www.merck.com/product/usa/pi_circulars/m/mmr_ii/mmr_ii_pi.pdf </a:t>
            </a:r>
            <a:endParaRPr lang="en-US" sz="2000" dirty="0" smtClean="0"/>
          </a:p>
          <a:p>
            <a:r>
              <a:rPr lang="en-US" sz="2000" dirty="0" smtClean="0"/>
              <a:t>http</a:t>
            </a:r>
            <a:r>
              <a:rPr lang="en-US" sz="2000" dirty="0"/>
              <a:t>://www.merck.com/product/usa/pi_circulars…pdf</a:t>
            </a:r>
          </a:p>
        </p:txBody>
      </p:sp>
    </p:spTree>
    <p:extLst>
      <p:ext uri="{BB962C8B-B14F-4D97-AF65-F5344CB8AC3E}">
        <p14:creationId xmlns:p14="http://schemas.microsoft.com/office/powerpoint/2010/main" val="232508118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oundu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7746" y="1591733"/>
            <a:ext cx="2751673" cy="2751673"/>
          </a:xfrm>
          <a:prstGeom prst="rect">
            <a:avLst/>
          </a:prstGeom>
        </p:spPr>
      </p:pic>
      <p:sp>
        <p:nvSpPr>
          <p:cNvPr id="2" name="Title 1"/>
          <p:cNvSpPr>
            <a:spLocks noGrp="1"/>
          </p:cNvSpPr>
          <p:nvPr>
            <p:ph type="title"/>
          </p:nvPr>
        </p:nvSpPr>
        <p:spPr>
          <a:xfrm>
            <a:off x="568683" y="274638"/>
            <a:ext cx="8229600" cy="1143000"/>
          </a:xfrm>
        </p:spPr>
        <p:txBody>
          <a:bodyPr>
            <a:normAutofit/>
          </a:bodyPr>
          <a:lstStyle/>
          <a:p>
            <a:r>
              <a:rPr lang="en-US" sz="3600" b="1" dirty="0" smtClean="0"/>
              <a:t>Autism, Glyphosate, Vaccine Reactions</a:t>
            </a:r>
            <a:r>
              <a:rPr lang="en-US" sz="3600" b="1" dirty="0" smtClean="0">
                <a:solidFill>
                  <a:srgbClr val="FF0000"/>
                </a:solidFill>
              </a:rPr>
              <a:t>*</a:t>
            </a:r>
            <a:endParaRPr lang="en-US" sz="3600" b="1" dirty="0">
              <a:solidFill>
                <a:srgbClr val="FF0000"/>
              </a:solidFill>
            </a:endParaRPr>
          </a:p>
        </p:txBody>
      </p:sp>
      <p:pic>
        <p:nvPicPr>
          <p:cNvPr id="4" name="Content Placeholder 3" descr="VAERS_reports_autism_aluminum.gif"/>
          <p:cNvPicPr>
            <a:picLocks noGrp="1" noChangeAspect="1"/>
          </p:cNvPicPr>
          <p:nvPr>
            <p:ph idx="1"/>
          </p:nvPr>
        </p:nvPicPr>
        <p:blipFill>
          <a:blip r:embed="rId4">
            <a:extLst>
              <a:ext uri="{28A0092B-C50C-407E-A947-70E740481C1C}">
                <a14:useLocalDpi xmlns:a14="http://schemas.microsoft.com/office/drawing/2010/main" val="0"/>
              </a:ext>
            </a:extLst>
          </a:blip>
          <a:srcRect l="-9974" r="-9974"/>
          <a:stretch>
            <a:fillRect/>
          </a:stretch>
        </p:blipFill>
        <p:spPr>
          <a:xfrm>
            <a:off x="-206017" y="1600200"/>
            <a:ext cx="8229600" cy="4525963"/>
          </a:xfrm>
        </p:spPr>
      </p:pic>
      <p:sp>
        <p:nvSpPr>
          <p:cNvPr id="5" name="TextBox 4"/>
          <p:cNvSpPr txBox="1"/>
          <p:nvPr/>
        </p:nvSpPr>
        <p:spPr>
          <a:xfrm>
            <a:off x="4735187" y="6323529"/>
            <a:ext cx="3558900" cy="369332"/>
          </a:xfrm>
          <a:prstGeom prst="rect">
            <a:avLst/>
          </a:prstGeom>
          <a:noFill/>
        </p:spPr>
        <p:txBody>
          <a:bodyPr wrap="none" rtlCol="0">
            <a:spAutoFit/>
          </a:bodyPr>
          <a:lstStyle/>
          <a:p>
            <a:r>
              <a:rPr lang="en-US" dirty="0" smtClean="0">
                <a:solidFill>
                  <a:srgbClr val="FF0000"/>
                </a:solidFill>
              </a:rPr>
              <a:t>*</a:t>
            </a:r>
            <a:r>
              <a:rPr lang="en-US" dirty="0" smtClean="0"/>
              <a:t>Collaboration with Nancy Swanson</a:t>
            </a:r>
            <a:endParaRPr lang="en-US" dirty="0"/>
          </a:p>
        </p:txBody>
      </p:sp>
      <p:sp>
        <p:nvSpPr>
          <p:cNvPr id="6" name="TextBox 5"/>
          <p:cNvSpPr txBox="1"/>
          <p:nvPr/>
        </p:nvSpPr>
        <p:spPr>
          <a:xfrm>
            <a:off x="1259598" y="1591733"/>
            <a:ext cx="4198585" cy="369332"/>
          </a:xfrm>
          <a:prstGeom prst="rect">
            <a:avLst/>
          </a:prstGeom>
          <a:solidFill>
            <a:srgbClr val="FCFFBC"/>
          </a:solidFill>
          <a:ln>
            <a:solidFill>
              <a:schemeClr val="tx1"/>
            </a:solidFill>
          </a:ln>
        </p:spPr>
        <p:txBody>
          <a:bodyPr wrap="none" rtlCol="0">
            <a:spAutoFit/>
          </a:bodyPr>
          <a:lstStyle/>
          <a:p>
            <a:r>
              <a:rPr lang="en-US" dirty="0" smtClean="0"/>
              <a:t>Glyphosate application to corn and soy, US</a:t>
            </a:r>
            <a:endParaRPr lang="en-US" dirty="0"/>
          </a:p>
        </p:txBody>
      </p:sp>
      <p:sp>
        <p:nvSpPr>
          <p:cNvPr id="7" name="TextBox 6"/>
          <p:cNvSpPr txBox="1"/>
          <p:nvPr/>
        </p:nvSpPr>
        <p:spPr>
          <a:xfrm>
            <a:off x="4683483" y="4954030"/>
            <a:ext cx="2961080" cy="369332"/>
          </a:xfrm>
          <a:prstGeom prst="rect">
            <a:avLst/>
          </a:prstGeom>
          <a:solidFill>
            <a:srgbClr val="FCFFBC"/>
          </a:solidFill>
          <a:ln>
            <a:solidFill>
              <a:srgbClr val="000000"/>
            </a:solidFill>
          </a:ln>
        </p:spPr>
        <p:txBody>
          <a:bodyPr wrap="none" rtlCol="0">
            <a:spAutoFit/>
          </a:bodyPr>
          <a:lstStyle/>
          <a:p>
            <a:r>
              <a:rPr lang="en-US" dirty="0" smtClean="0"/>
              <a:t># Adverse Reactions in VAERS</a:t>
            </a:r>
            <a:endParaRPr lang="en-US" dirty="0"/>
          </a:p>
        </p:txBody>
      </p:sp>
      <p:sp>
        <p:nvSpPr>
          <p:cNvPr id="8" name="TextBox 7"/>
          <p:cNvSpPr txBox="1"/>
          <p:nvPr/>
        </p:nvSpPr>
        <p:spPr>
          <a:xfrm>
            <a:off x="1500726" y="3448566"/>
            <a:ext cx="2518638" cy="369332"/>
          </a:xfrm>
          <a:prstGeom prst="rect">
            <a:avLst/>
          </a:prstGeom>
          <a:solidFill>
            <a:srgbClr val="FCFFBC"/>
          </a:solidFill>
          <a:ln>
            <a:solidFill>
              <a:srgbClr val="000000"/>
            </a:solidFill>
          </a:ln>
        </p:spPr>
        <p:txBody>
          <a:bodyPr wrap="none" rtlCol="0">
            <a:spAutoFit/>
          </a:bodyPr>
          <a:lstStyle/>
          <a:p>
            <a:r>
              <a:rPr lang="en-US" dirty="0" smtClean="0"/>
              <a:t>Children with Autism, US </a:t>
            </a:r>
            <a:endParaRPr lang="en-US" dirty="0"/>
          </a:p>
        </p:txBody>
      </p:sp>
      <p:cxnSp>
        <p:nvCxnSpPr>
          <p:cNvPr id="10" name="Straight Arrow Connector 9"/>
          <p:cNvCxnSpPr/>
          <p:nvPr/>
        </p:nvCxnSpPr>
        <p:spPr>
          <a:xfrm>
            <a:off x="4019364" y="1961065"/>
            <a:ext cx="664119" cy="204149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flipV="1">
            <a:off x="4735187" y="4546600"/>
            <a:ext cx="722996" cy="4064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2486383" y="3817898"/>
            <a:ext cx="1358900" cy="62710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141126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3815" y="26904"/>
            <a:ext cx="8229600" cy="1143000"/>
          </a:xfrm>
        </p:spPr>
        <p:txBody>
          <a:bodyPr>
            <a:normAutofit fontScale="90000"/>
          </a:bodyPr>
          <a:lstStyle/>
          <a:p>
            <a:r>
              <a:rPr lang="en-US" b="1" dirty="0" smtClean="0"/>
              <a:t>Glyphosate is Pervasive</a:t>
            </a:r>
            <a:br>
              <a:rPr lang="en-US" b="1" dirty="0" smtClean="0"/>
            </a:br>
            <a:r>
              <a:rPr lang="en-US" b="1" dirty="0" smtClean="0"/>
              <a:t> in Our Food Supply!</a:t>
            </a:r>
            <a:endParaRPr lang="en-US" b="1" dirty="0"/>
          </a:p>
        </p:txBody>
      </p:sp>
      <p:pic>
        <p:nvPicPr>
          <p:cNvPr id="4" name="Content Placeholder 3" descr="baby_with_roundup.png"/>
          <p:cNvPicPr>
            <a:picLocks noGrp="1" noChangeAspect="1"/>
          </p:cNvPicPr>
          <p:nvPr>
            <p:ph idx="1"/>
          </p:nvPr>
        </p:nvPicPr>
        <p:blipFill>
          <a:blip r:embed="rId2">
            <a:extLst>
              <a:ext uri="{28A0092B-C50C-407E-A947-70E740481C1C}">
                <a14:useLocalDpi xmlns:a14="http://schemas.microsoft.com/office/drawing/2010/main" val="0"/>
              </a:ext>
            </a:extLst>
          </a:blip>
          <a:srcRect l="-36151" r="-36151"/>
          <a:stretch>
            <a:fillRect/>
          </a:stretch>
        </p:blipFill>
        <p:spPr>
          <a:xfrm>
            <a:off x="2223592" y="1600201"/>
            <a:ext cx="8666727" cy="4766366"/>
          </a:xfrm>
        </p:spPr>
      </p:pic>
      <p:pic>
        <p:nvPicPr>
          <p:cNvPr id="5" name="Picture 4" descr="MitraBoo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08" y="1169904"/>
            <a:ext cx="3824413" cy="5607644"/>
          </a:xfrm>
          <a:prstGeom prst="rect">
            <a:avLst/>
          </a:prstGeom>
        </p:spPr>
      </p:pic>
    </p:spTree>
    <p:extLst>
      <p:ext uri="{BB962C8B-B14F-4D97-AF65-F5344CB8AC3E}">
        <p14:creationId xmlns:p14="http://schemas.microsoft.com/office/powerpoint/2010/main" val="266927770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glyphosateVI.png"/>
          <p:cNvPicPr>
            <a:picLocks noGrp="1" noChangeAspect="1"/>
          </p:cNvPicPr>
          <p:nvPr>
            <p:ph idx="1"/>
          </p:nvPr>
        </p:nvPicPr>
        <p:blipFill>
          <a:blip r:embed="rId2">
            <a:extLst>
              <a:ext uri="{28A0092B-C50C-407E-A947-70E740481C1C}">
                <a14:useLocalDpi xmlns:a14="http://schemas.microsoft.com/office/drawing/2010/main" val="0"/>
              </a:ext>
            </a:extLst>
          </a:blip>
          <a:srcRect l="-4648" r="-4648"/>
          <a:stretch>
            <a:fillRect/>
          </a:stretch>
        </p:blipFill>
        <p:spPr>
          <a:xfrm>
            <a:off x="-203200" y="274638"/>
            <a:ext cx="9770533" cy="5373417"/>
          </a:xfrm>
        </p:spPr>
      </p:pic>
      <p:sp>
        <p:nvSpPr>
          <p:cNvPr id="8" name="Freeform 7"/>
          <p:cNvSpPr/>
          <p:nvPr/>
        </p:nvSpPr>
        <p:spPr>
          <a:xfrm>
            <a:off x="735300" y="4867733"/>
            <a:ext cx="7600639" cy="810547"/>
          </a:xfrm>
          <a:custGeom>
            <a:avLst/>
            <a:gdLst>
              <a:gd name="connsiteX0" fmla="*/ 6816967 w 7600639"/>
              <a:gd name="connsiteY0" fmla="*/ 271534 h 810547"/>
              <a:gd name="connsiteX1" fmla="*/ 6825433 w 7600639"/>
              <a:gd name="connsiteY1" fmla="*/ 59867 h 810547"/>
              <a:gd name="connsiteX2" fmla="*/ 7274167 w 7600639"/>
              <a:gd name="connsiteY2" fmla="*/ 17534 h 810547"/>
              <a:gd name="connsiteX3" fmla="*/ 7341900 w 7600639"/>
              <a:gd name="connsiteY3" fmla="*/ 313867 h 810547"/>
              <a:gd name="connsiteX4" fmla="*/ 7308033 w 7600639"/>
              <a:gd name="connsiteY4" fmla="*/ 745667 h 810547"/>
              <a:gd name="connsiteX5" fmla="*/ 3531900 w 7600639"/>
              <a:gd name="connsiteY5" fmla="*/ 762600 h 810547"/>
              <a:gd name="connsiteX6" fmla="*/ 356900 w 7600639"/>
              <a:gd name="connsiteY6" fmla="*/ 779534 h 810547"/>
              <a:gd name="connsiteX7" fmla="*/ 534700 w 7600639"/>
              <a:gd name="connsiteY7" fmla="*/ 305400 h 810547"/>
              <a:gd name="connsiteX8" fmla="*/ 4454767 w 7600639"/>
              <a:gd name="connsiteY8" fmla="*/ 296934 h 810547"/>
              <a:gd name="connsiteX9" fmla="*/ 6766167 w 7600639"/>
              <a:gd name="connsiteY9" fmla="*/ 254600 h 810547"/>
              <a:gd name="connsiteX10" fmla="*/ 6757700 w 7600639"/>
              <a:gd name="connsiteY10" fmla="*/ 254600 h 810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0639" h="810547">
                <a:moveTo>
                  <a:pt x="6816967" y="271534"/>
                </a:moveTo>
                <a:cubicBezTo>
                  <a:pt x="6783100" y="186867"/>
                  <a:pt x="6749233" y="102200"/>
                  <a:pt x="6825433" y="59867"/>
                </a:cubicBezTo>
                <a:cubicBezTo>
                  <a:pt x="6901633" y="17534"/>
                  <a:pt x="7188089" y="-24799"/>
                  <a:pt x="7274167" y="17534"/>
                </a:cubicBezTo>
                <a:cubicBezTo>
                  <a:pt x="7360245" y="59867"/>
                  <a:pt x="7336256" y="192512"/>
                  <a:pt x="7341900" y="313867"/>
                </a:cubicBezTo>
                <a:cubicBezTo>
                  <a:pt x="7347544" y="435222"/>
                  <a:pt x="7943033" y="670878"/>
                  <a:pt x="7308033" y="745667"/>
                </a:cubicBezTo>
                <a:cubicBezTo>
                  <a:pt x="6673033" y="820456"/>
                  <a:pt x="3531900" y="762600"/>
                  <a:pt x="3531900" y="762600"/>
                </a:cubicBezTo>
                <a:cubicBezTo>
                  <a:pt x="2373378" y="768244"/>
                  <a:pt x="856433" y="855734"/>
                  <a:pt x="356900" y="779534"/>
                </a:cubicBezTo>
                <a:cubicBezTo>
                  <a:pt x="-142633" y="703334"/>
                  <a:pt x="-148278" y="385833"/>
                  <a:pt x="534700" y="305400"/>
                </a:cubicBezTo>
                <a:cubicBezTo>
                  <a:pt x="1217678" y="224967"/>
                  <a:pt x="3416189" y="305401"/>
                  <a:pt x="4454767" y="296934"/>
                </a:cubicBezTo>
                <a:cubicBezTo>
                  <a:pt x="5493345" y="288467"/>
                  <a:pt x="6382345" y="261656"/>
                  <a:pt x="6766167" y="254600"/>
                </a:cubicBezTo>
                <a:cubicBezTo>
                  <a:pt x="7149989" y="247544"/>
                  <a:pt x="6757700" y="254600"/>
                  <a:pt x="6757700" y="2546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952563" y="6384849"/>
            <a:ext cx="7830539" cy="369332"/>
          </a:xfrm>
          <a:prstGeom prst="rect">
            <a:avLst/>
          </a:prstGeom>
          <a:noFill/>
        </p:spPr>
        <p:txBody>
          <a:bodyPr wrap="none" rtlCol="0">
            <a:spAutoFit/>
          </a:bodyPr>
          <a:lstStyle/>
          <a:p>
            <a:r>
              <a:rPr lang="en-US" dirty="0">
                <a:solidFill>
                  <a:srgbClr val="FF0000"/>
                </a:solidFill>
              </a:rPr>
              <a:t>*</a:t>
            </a:r>
            <a:r>
              <a:rPr lang="en-US" dirty="0"/>
              <a:t>A </a:t>
            </a:r>
            <a:r>
              <a:rPr lang="en-US" dirty="0" err="1"/>
              <a:t>Samsel</a:t>
            </a:r>
            <a:r>
              <a:rPr lang="en-US" dirty="0"/>
              <a:t> and S Seneff, Journal of Biological Physics and Chemistry 2017;17:8-32.</a:t>
            </a:r>
          </a:p>
        </p:txBody>
      </p:sp>
    </p:spTree>
    <p:extLst>
      <p:ext uri="{BB962C8B-B14F-4D97-AF65-F5344CB8AC3E}">
        <p14:creationId xmlns:p14="http://schemas.microsoft.com/office/powerpoint/2010/main" val="74603437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glyphosateVI.png"/>
          <p:cNvPicPr>
            <a:picLocks noGrp="1" noChangeAspect="1"/>
          </p:cNvPicPr>
          <p:nvPr>
            <p:ph idx="1"/>
          </p:nvPr>
        </p:nvPicPr>
        <p:blipFill>
          <a:blip r:embed="rId2">
            <a:extLst>
              <a:ext uri="{28A0092B-C50C-407E-A947-70E740481C1C}">
                <a14:useLocalDpi xmlns:a14="http://schemas.microsoft.com/office/drawing/2010/main" val="0"/>
              </a:ext>
            </a:extLst>
          </a:blip>
          <a:srcRect l="-4648" r="-4648"/>
          <a:stretch>
            <a:fillRect/>
          </a:stretch>
        </p:blipFill>
        <p:spPr>
          <a:xfrm>
            <a:off x="-203200" y="274638"/>
            <a:ext cx="9770533" cy="5373417"/>
          </a:xfrm>
        </p:spPr>
      </p:pic>
      <p:sp>
        <p:nvSpPr>
          <p:cNvPr id="8" name="Freeform 7"/>
          <p:cNvSpPr/>
          <p:nvPr/>
        </p:nvSpPr>
        <p:spPr>
          <a:xfrm>
            <a:off x="735300" y="4867733"/>
            <a:ext cx="7600639" cy="810547"/>
          </a:xfrm>
          <a:custGeom>
            <a:avLst/>
            <a:gdLst>
              <a:gd name="connsiteX0" fmla="*/ 6816967 w 7600639"/>
              <a:gd name="connsiteY0" fmla="*/ 271534 h 810547"/>
              <a:gd name="connsiteX1" fmla="*/ 6825433 w 7600639"/>
              <a:gd name="connsiteY1" fmla="*/ 59867 h 810547"/>
              <a:gd name="connsiteX2" fmla="*/ 7274167 w 7600639"/>
              <a:gd name="connsiteY2" fmla="*/ 17534 h 810547"/>
              <a:gd name="connsiteX3" fmla="*/ 7341900 w 7600639"/>
              <a:gd name="connsiteY3" fmla="*/ 313867 h 810547"/>
              <a:gd name="connsiteX4" fmla="*/ 7308033 w 7600639"/>
              <a:gd name="connsiteY4" fmla="*/ 745667 h 810547"/>
              <a:gd name="connsiteX5" fmla="*/ 3531900 w 7600639"/>
              <a:gd name="connsiteY5" fmla="*/ 762600 h 810547"/>
              <a:gd name="connsiteX6" fmla="*/ 356900 w 7600639"/>
              <a:gd name="connsiteY6" fmla="*/ 779534 h 810547"/>
              <a:gd name="connsiteX7" fmla="*/ 534700 w 7600639"/>
              <a:gd name="connsiteY7" fmla="*/ 305400 h 810547"/>
              <a:gd name="connsiteX8" fmla="*/ 4454767 w 7600639"/>
              <a:gd name="connsiteY8" fmla="*/ 296934 h 810547"/>
              <a:gd name="connsiteX9" fmla="*/ 6766167 w 7600639"/>
              <a:gd name="connsiteY9" fmla="*/ 254600 h 810547"/>
              <a:gd name="connsiteX10" fmla="*/ 6757700 w 7600639"/>
              <a:gd name="connsiteY10" fmla="*/ 254600 h 810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0639" h="810547">
                <a:moveTo>
                  <a:pt x="6816967" y="271534"/>
                </a:moveTo>
                <a:cubicBezTo>
                  <a:pt x="6783100" y="186867"/>
                  <a:pt x="6749233" y="102200"/>
                  <a:pt x="6825433" y="59867"/>
                </a:cubicBezTo>
                <a:cubicBezTo>
                  <a:pt x="6901633" y="17534"/>
                  <a:pt x="7188089" y="-24799"/>
                  <a:pt x="7274167" y="17534"/>
                </a:cubicBezTo>
                <a:cubicBezTo>
                  <a:pt x="7360245" y="59867"/>
                  <a:pt x="7336256" y="192512"/>
                  <a:pt x="7341900" y="313867"/>
                </a:cubicBezTo>
                <a:cubicBezTo>
                  <a:pt x="7347544" y="435222"/>
                  <a:pt x="7943033" y="670878"/>
                  <a:pt x="7308033" y="745667"/>
                </a:cubicBezTo>
                <a:cubicBezTo>
                  <a:pt x="6673033" y="820456"/>
                  <a:pt x="3531900" y="762600"/>
                  <a:pt x="3531900" y="762600"/>
                </a:cubicBezTo>
                <a:cubicBezTo>
                  <a:pt x="2373378" y="768244"/>
                  <a:pt x="856433" y="855734"/>
                  <a:pt x="356900" y="779534"/>
                </a:cubicBezTo>
                <a:cubicBezTo>
                  <a:pt x="-142633" y="703334"/>
                  <a:pt x="-148278" y="385833"/>
                  <a:pt x="534700" y="305400"/>
                </a:cubicBezTo>
                <a:cubicBezTo>
                  <a:pt x="1217678" y="224967"/>
                  <a:pt x="3416189" y="305401"/>
                  <a:pt x="4454767" y="296934"/>
                </a:cubicBezTo>
                <a:cubicBezTo>
                  <a:pt x="5493345" y="288467"/>
                  <a:pt x="6382345" y="261656"/>
                  <a:pt x="6766167" y="254600"/>
                </a:cubicBezTo>
                <a:cubicBezTo>
                  <a:pt x="7149989" y="247544"/>
                  <a:pt x="6757700" y="254600"/>
                  <a:pt x="6757700" y="2546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952563" y="6384849"/>
            <a:ext cx="7830539" cy="369332"/>
          </a:xfrm>
          <a:prstGeom prst="rect">
            <a:avLst/>
          </a:prstGeom>
          <a:noFill/>
        </p:spPr>
        <p:txBody>
          <a:bodyPr wrap="none" rtlCol="0">
            <a:spAutoFit/>
          </a:bodyPr>
          <a:lstStyle/>
          <a:p>
            <a:r>
              <a:rPr lang="en-US" dirty="0">
                <a:solidFill>
                  <a:srgbClr val="FF0000"/>
                </a:solidFill>
              </a:rPr>
              <a:t>*</a:t>
            </a:r>
            <a:r>
              <a:rPr lang="en-US" dirty="0"/>
              <a:t>A </a:t>
            </a:r>
            <a:r>
              <a:rPr lang="en-US" dirty="0" err="1"/>
              <a:t>Samsel</a:t>
            </a:r>
            <a:r>
              <a:rPr lang="en-US" dirty="0"/>
              <a:t> and S Seneff, Journal of Biological Physics and Chemistry 2017;17:8-32.</a:t>
            </a:r>
          </a:p>
        </p:txBody>
      </p:sp>
      <p:sp>
        <p:nvSpPr>
          <p:cNvPr id="7" name="Title 1"/>
          <p:cNvSpPr txBox="1">
            <a:spLocks/>
          </p:cNvSpPr>
          <p:nvPr/>
        </p:nvSpPr>
        <p:spPr>
          <a:xfrm>
            <a:off x="572650" y="1845374"/>
            <a:ext cx="7878739" cy="2324983"/>
          </a:xfrm>
          <a:prstGeom prst="rect">
            <a:avLst/>
          </a:prstGeom>
          <a:solidFill>
            <a:srgbClr val="FFFA97"/>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800" dirty="0" smtClean="0"/>
          </a:p>
          <a:p>
            <a:r>
              <a:rPr lang="en-US" sz="2800" dirty="0" smtClean="0"/>
              <a:t>“Most disturbing is the presence of glyphosate in many popular vaccines including the measles, mumps and rubella (MMR) vaccine, which we have verified here for the first time.”</a:t>
            </a:r>
          </a:p>
          <a:p>
            <a:endParaRPr lang="en-US" sz="2800" dirty="0">
              <a:solidFill>
                <a:srgbClr val="FF0000"/>
              </a:solidFill>
            </a:endParaRPr>
          </a:p>
        </p:txBody>
      </p:sp>
    </p:spTree>
    <p:extLst>
      <p:ext uri="{BB962C8B-B14F-4D97-AF65-F5344CB8AC3E}">
        <p14:creationId xmlns:p14="http://schemas.microsoft.com/office/powerpoint/2010/main" val="37193681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i="1" dirty="0"/>
              <a:t>"The great doctors of the world know the medical theory of immunization and contagious diseases is as false as false can be. But they dare not speak out; and as long as the practice makes money for those who sponsor it, and people can be persuaded to believe in it, there will be no change</a:t>
            </a:r>
            <a:r>
              <a:rPr lang="en-US" i="1" dirty="0" smtClean="0"/>
              <a:t>.” </a:t>
            </a:r>
          </a:p>
          <a:p>
            <a:pPr marL="0" indent="0">
              <a:buNone/>
            </a:pPr>
            <a:endParaRPr lang="en-US" dirty="0"/>
          </a:p>
          <a:p>
            <a:pPr marL="0" indent="0">
              <a:buNone/>
            </a:pPr>
            <a:r>
              <a:rPr lang="en-US" dirty="0" smtClean="0"/>
              <a:t>Prof. Hilton </a:t>
            </a:r>
            <a:r>
              <a:rPr lang="en-US" dirty="0" err="1" smtClean="0"/>
              <a:t>Hotema</a:t>
            </a:r>
            <a:r>
              <a:rPr lang="en-US" dirty="0" smtClean="0"/>
              <a:t>, 1970.</a:t>
            </a:r>
            <a:endParaRPr lang="en-US" dirty="0"/>
          </a:p>
          <a:p>
            <a:pPr marL="0" indent="0">
              <a:buNone/>
            </a:pPr>
            <a:endParaRPr lang="en-US" dirty="0"/>
          </a:p>
        </p:txBody>
      </p:sp>
    </p:spTree>
    <p:extLst>
      <p:ext uri="{BB962C8B-B14F-4D97-AF65-F5344CB8AC3E}">
        <p14:creationId xmlns:p14="http://schemas.microsoft.com/office/powerpoint/2010/main" val="376619995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Glyphosate Contamination in Vaccines (Parts Per Billion)</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92500"/>
          </a:bodyPr>
          <a:lstStyle/>
          <a:p>
            <a:pPr marL="0" indent="0">
              <a:buNone/>
            </a:pPr>
            <a:r>
              <a:rPr lang="en-US" dirty="0"/>
              <a:t>Merck </a:t>
            </a:r>
            <a:r>
              <a:rPr lang="en-US" dirty="0" smtClean="0"/>
              <a:t>	ZOSTAVAX 		0.62  	Shingles</a:t>
            </a:r>
            <a:endParaRPr lang="en-US" dirty="0"/>
          </a:p>
          <a:p>
            <a:pPr marL="0" indent="0">
              <a:buNone/>
            </a:pPr>
            <a:r>
              <a:rPr lang="en-US" dirty="0">
                <a:solidFill>
                  <a:srgbClr val="FF0000"/>
                </a:solidFill>
              </a:rPr>
              <a:t>Merck </a:t>
            </a:r>
            <a:r>
              <a:rPr lang="en-US" dirty="0" smtClean="0">
                <a:solidFill>
                  <a:srgbClr val="FF0000"/>
                </a:solidFill>
              </a:rPr>
              <a:t>	MMR</a:t>
            </a:r>
            <a:r>
              <a:rPr lang="en-US" dirty="0">
                <a:solidFill>
                  <a:srgbClr val="FF0000"/>
                </a:solidFill>
              </a:rPr>
              <a:t>-II </a:t>
            </a:r>
            <a:r>
              <a:rPr lang="en-US" dirty="0" smtClean="0">
                <a:solidFill>
                  <a:srgbClr val="FF0000"/>
                </a:solidFill>
              </a:rPr>
              <a:t>			3.74  	Measles</a:t>
            </a:r>
            <a:r>
              <a:rPr lang="en-US" dirty="0">
                <a:solidFill>
                  <a:srgbClr val="FF0000"/>
                </a:solidFill>
              </a:rPr>
              <a:t>, Mumps </a:t>
            </a:r>
            <a:r>
              <a:rPr lang="en-US" dirty="0" smtClean="0">
                <a:solidFill>
                  <a:srgbClr val="FF0000"/>
                </a:solidFill>
              </a:rPr>
              <a:t>										and </a:t>
            </a:r>
            <a:r>
              <a:rPr lang="en-US" dirty="0">
                <a:solidFill>
                  <a:srgbClr val="FF0000"/>
                </a:solidFill>
              </a:rPr>
              <a:t>Rubella</a:t>
            </a:r>
          </a:p>
          <a:p>
            <a:pPr marL="0" indent="0">
              <a:buNone/>
            </a:pPr>
            <a:r>
              <a:rPr lang="en-US" dirty="0"/>
              <a:t>Merck </a:t>
            </a:r>
            <a:r>
              <a:rPr lang="en-US" dirty="0" smtClean="0"/>
              <a:t>	VARIVAX 		0.56	Varicella</a:t>
            </a:r>
            <a:r>
              <a:rPr lang="en-US" dirty="0"/>
              <a:t>, </a:t>
            </a:r>
            <a:r>
              <a:rPr lang="en-US" dirty="0" smtClean="0"/>
              <a:t>Chicken Pox</a:t>
            </a:r>
            <a:endParaRPr lang="en-US" dirty="0"/>
          </a:p>
          <a:p>
            <a:pPr marL="0" indent="0">
              <a:buNone/>
            </a:pPr>
            <a:r>
              <a:rPr lang="en-US" dirty="0"/>
              <a:t>MERCK </a:t>
            </a:r>
            <a:r>
              <a:rPr lang="en-US" dirty="0" smtClean="0"/>
              <a:t>	PNEUMOVAX	 ND 	Pneumococcal </a:t>
            </a:r>
            <a:r>
              <a:rPr lang="en-US" dirty="0"/>
              <a:t>18</a:t>
            </a:r>
          </a:p>
          <a:p>
            <a:pPr marL="0" indent="0">
              <a:buNone/>
            </a:pPr>
            <a:r>
              <a:rPr lang="en-US" dirty="0"/>
              <a:t>MERCK </a:t>
            </a:r>
            <a:r>
              <a:rPr lang="en-US" dirty="0" smtClean="0"/>
              <a:t>	PROQUAD 		0.66  	Measles, </a:t>
            </a:r>
            <a:r>
              <a:rPr lang="en-US" dirty="0"/>
              <a:t>Mumps, </a:t>
            </a:r>
            <a:r>
              <a:rPr lang="en-US" dirty="0" smtClean="0"/>
              <a:t>										Rubella</a:t>
            </a:r>
            <a:r>
              <a:rPr lang="en-US" dirty="0"/>
              <a:t>, Varicella</a:t>
            </a:r>
          </a:p>
          <a:p>
            <a:pPr marL="0" indent="0">
              <a:buNone/>
            </a:pPr>
            <a:r>
              <a:rPr lang="en-US" dirty="0" smtClean="0"/>
              <a:t>GSK		ENERGIX</a:t>
            </a:r>
            <a:r>
              <a:rPr lang="en-US" dirty="0"/>
              <a:t>-B </a:t>
            </a:r>
            <a:r>
              <a:rPr lang="en-US" dirty="0" smtClean="0"/>
              <a:t>		0.34  	</a:t>
            </a:r>
            <a:r>
              <a:rPr lang="en-US" dirty="0" err="1" smtClean="0"/>
              <a:t>Heptatitis</a:t>
            </a:r>
            <a:r>
              <a:rPr lang="en-US" dirty="0" smtClean="0"/>
              <a:t> </a:t>
            </a:r>
            <a:r>
              <a:rPr lang="en-US" dirty="0"/>
              <a:t>B</a:t>
            </a:r>
          </a:p>
        </p:txBody>
      </p:sp>
      <p:sp>
        <p:nvSpPr>
          <p:cNvPr id="5" name="TextBox 4"/>
          <p:cNvSpPr txBox="1"/>
          <p:nvPr/>
        </p:nvSpPr>
        <p:spPr>
          <a:xfrm>
            <a:off x="952563" y="6384849"/>
            <a:ext cx="7830539" cy="369332"/>
          </a:xfrm>
          <a:prstGeom prst="rect">
            <a:avLst/>
          </a:prstGeom>
          <a:noFill/>
        </p:spPr>
        <p:txBody>
          <a:bodyPr wrap="none" rtlCol="0">
            <a:spAutoFit/>
          </a:bodyPr>
          <a:lstStyle/>
          <a:p>
            <a:r>
              <a:rPr lang="en-US" dirty="0">
                <a:solidFill>
                  <a:srgbClr val="FF0000"/>
                </a:solidFill>
              </a:rPr>
              <a:t>*</a:t>
            </a:r>
            <a:r>
              <a:rPr lang="en-US" dirty="0"/>
              <a:t>A </a:t>
            </a:r>
            <a:r>
              <a:rPr lang="en-US" dirty="0" err="1"/>
              <a:t>Samsel</a:t>
            </a:r>
            <a:r>
              <a:rPr lang="en-US" dirty="0"/>
              <a:t> and S Seneff, Journal of Biological Physics and Chemistry 2017;17:8-32.</a:t>
            </a:r>
          </a:p>
        </p:txBody>
      </p:sp>
    </p:spTree>
    <p:extLst>
      <p:ext uri="{BB962C8B-B14F-4D97-AF65-F5344CB8AC3E}">
        <p14:creationId xmlns:p14="http://schemas.microsoft.com/office/powerpoint/2010/main" val="350285315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Glyphosate Contamination in Vaccines (Parts Per Billion)</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92500"/>
          </a:bodyPr>
          <a:lstStyle/>
          <a:p>
            <a:pPr marL="0" indent="0">
              <a:buNone/>
            </a:pPr>
            <a:r>
              <a:rPr lang="en-US" dirty="0"/>
              <a:t>Merck </a:t>
            </a:r>
            <a:r>
              <a:rPr lang="en-US" dirty="0" smtClean="0"/>
              <a:t>	ZOSTAVAX 		0.62  	Shingles</a:t>
            </a:r>
            <a:endParaRPr lang="en-US" dirty="0"/>
          </a:p>
          <a:p>
            <a:pPr marL="0" indent="0">
              <a:buNone/>
            </a:pPr>
            <a:r>
              <a:rPr lang="en-US" dirty="0">
                <a:solidFill>
                  <a:srgbClr val="FF0000"/>
                </a:solidFill>
              </a:rPr>
              <a:t>Merck </a:t>
            </a:r>
            <a:r>
              <a:rPr lang="en-US" dirty="0" smtClean="0">
                <a:solidFill>
                  <a:srgbClr val="FF0000"/>
                </a:solidFill>
              </a:rPr>
              <a:t>	MMR</a:t>
            </a:r>
            <a:r>
              <a:rPr lang="en-US" dirty="0">
                <a:solidFill>
                  <a:srgbClr val="FF0000"/>
                </a:solidFill>
              </a:rPr>
              <a:t>-II </a:t>
            </a:r>
            <a:r>
              <a:rPr lang="en-US" dirty="0" smtClean="0">
                <a:solidFill>
                  <a:srgbClr val="FF0000"/>
                </a:solidFill>
              </a:rPr>
              <a:t>			3.74  	Measles</a:t>
            </a:r>
            <a:r>
              <a:rPr lang="en-US" dirty="0">
                <a:solidFill>
                  <a:srgbClr val="FF0000"/>
                </a:solidFill>
              </a:rPr>
              <a:t>, Mumps </a:t>
            </a:r>
            <a:r>
              <a:rPr lang="en-US" dirty="0" smtClean="0">
                <a:solidFill>
                  <a:srgbClr val="FF0000"/>
                </a:solidFill>
              </a:rPr>
              <a:t>										and </a:t>
            </a:r>
            <a:r>
              <a:rPr lang="en-US" dirty="0">
                <a:solidFill>
                  <a:srgbClr val="FF0000"/>
                </a:solidFill>
              </a:rPr>
              <a:t>Rubella</a:t>
            </a:r>
          </a:p>
          <a:p>
            <a:pPr marL="0" indent="0">
              <a:buNone/>
            </a:pPr>
            <a:r>
              <a:rPr lang="en-US" dirty="0"/>
              <a:t>Merck </a:t>
            </a:r>
            <a:r>
              <a:rPr lang="en-US" dirty="0" smtClean="0"/>
              <a:t>	VARIVAX 		0.56	Varicella</a:t>
            </a:r>
            <a:r>
              <a:rPr lang="en-US" dirty="0"/>
              <a:t>, </a:t>
            </a:r>
            <a:r>
              <a:rPr lang="en-US" dirty="0" smtClean="0"/>
              <a:t>Chicken Pox</a:t>
            </a:r>
            <a:endParaRPr lang="en-US" dirty="0"/>
          </a:p>
          <a:p>
            <a:pPr marL="0" indent="0">
              <a:buNone/>
            </a:pPr>
            <a:r>
              <a:rPr lang="en-US" dirty="0"/>
              <a:t>MERCK </a:t>
            </a:r>
            <a:r>
              <a:rPr lang="en-US" dirty="0" smtClean="0"/>
              <a:t>	PNEUMOVAX	 ND 	Pneumococcal </a:t>
            </a:r>
            <a:r>
              <a:rPr lang="en-US" dirty="0"/>
              <a:t>18</a:t>
            </a:r>
          </a:p>
          <a:p>
            <a:pPr marL="0" indent="0">
              <a:buNone/>
            </a:pPr>
            <a:r>
              <a:rPr lang="en-US" dirty="0"/>
              <a:t>MERCK </a:t>
            </a:r>
            <a:r>
              <a:rPr lang="en-US" dirty="0" smtClean="0"/>
              <a:t>	PROQUAD 		0.66  	Measles, </a:t>
            </a:r>
            <a:r>
              <a:rPr lang="en-US" dirty="0"/>
              <a:t>Mumps, </a:t>
            </a:r>
            <a:r>
              <a:rPr lang="en-US" dirty="0" smtClean="0"/>
              <a:t>										Rubella</a:t>
            </a:r>
            <a:r>
              <a:rPr lang="en-US" dirty="0"/>
              <a:t>, Varicella</a:t>
            </a:r>
          </a:p>
          <a:p>
            <a:pPr marL="0" indent="0">
              <a:buNone/>
            </a:pPr>
            <a:r>
              <a:rPr lang="en-US" dirty="0" smtClean="0"/>
              <a:t>GSK		ENERGIX</a:t>
            </a:r>
            <a:r>
              <a:rPr lang="en-US" dirty="0"/>
              <a:t>-B </a:t>
            </a:r>
            <a:r>
              <a:rPr lang="en-US" dirty="0" smtClean="0"/>
              <a:t>		0.34  	</a:t>
            </a:r>
            <a:r>
              <a:rPr lang="en-US" dirty="0" err="1" smtClean="0"/>
              <a:t>Heptatitis</a:t>
            </a:r>
            <a:r>
              <a:rPr lang="en-US" dirty="0" smtClean="0"/>
              <a:t> </a:t>
            </a:r>
            <a:r>
              <a:rPr lang="en-US" dirty="0"/>
              <a:t>B</a:t>
            </a:r>
          </a:p>
        </p:txBody>
      </p:sp>
      <p:sp>
        <p:nvSpPr>
          <p:cNvPr id="5" name="TextBox 4"/>
          <p:cNvSpPr txBox="1"/>
          <p:nvPr/>
        </p:nvSpPr>
        <p:spPr>
          <a:xfrm>
            <a:off x="952563" y="6384849"/>
            <a:ext cx="7830539" cy="369332"/>
          </a:xfrm>
          <a:prstGeom prst="rect">
            <a:avLst/>
          </a:prstGeom>
          <a:noFill/>
        </p:spPr>
        <p:txBody>
          <a:bodyPr wrap="none" rtlCol="0">
            <a:spAutoFit/>
          </a:bodyPr>
          <a:lstStyle/>
          <a:p>
            <a:r>
              <a:rPr lang="en-US" dirty="0">
                <a:solidFill>
                  <a:srgbClr val="FF0000"/>
                </a:solidFill>
              </a:rPr>
              <a:t>*</a:t>
            </a:r>
            <a:r>
              <a:rPr lang="en-US" dirty="0"/>
              <a:t>A </a:t>
            </a:r>
            <a:r>
              <a:rPr lang="en-US" dirty="0" err="1"/>
              <a:t>Samsel</a:t>
            </a:r>
            <a:r>
              <a:rPr lang="en-US" dirty="0"/>
              <a:t> and S Seneff, Journal of Biological Physics and Chemistry 2017;17:8-32.</a:t>
            </a:r>
          </a:p>
        </p:txBody>
      </p:sp>
      <p:sp>
        <p:nvSpPr>
          <p:cNvPr id="6" name="Title 1"/>
          <p:cNvSpPr txBox="1">
            <a:spLocks/>
          </p:cNvSpPr>
          <p:nvPr/>
        </p:nvSpPr>
        <p:spPr>
          <a:xfrm>
            <a:off x="572650" y="1845374"/>
            <a:ext cx="7878739" cy="2324983"/>
          </a:xfrm>
          <a:prstGeom prst="rect">
            <a:avLst/>
          </a:prstGeom>
          <a:solidFill>
            <a:srgbClr val="FFFA97"/>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800" dirty="0" smtClean="0"/>
          </a:p>
          <a:p>
            <a:r>
              <a:rPr lang="en-US" sz="2800" dirty="0" smtClean="0"/>
              <a:t>Live measles virus is grown on gelatin which is sourced from the bones and ligaments of pigs and cows fed heavy doses of glyphosate in their feed</a:t>
            </a:r>
          </a:p>
          <a:p>
            <a:endParaRPr lang="en-US" sz="2800" dirty="0">
              <a:solidFill>
                <a:srgbClr val="FF0000"/>
              </a:solidFill>
            </a:endParaRPr>
          </a:p>
        </p:txBody>
      </p:sp>
    </p:spTree>
    <p:extLst>
      <p:ext uri="{BB962C8B-B14F-4D97-AF65-F5344CB8AC3E}">
        <p14:creationId xmlns:p14="http://schemas.microsoft.com/office/powerpoint/2010/main" val="304197519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leakyGut.jpg"/>
          <p:cNvPicPr>
            <a:picLocks noChangeAspect="1"/>
          </p:cNvPicPr>
          <p:nvPr/>
        </p:nvPicPr>
        <p:blipFill>
          <a:blip r:embed="rId3">
            <a:extLst>
              <a:ext uri="{28A0092B-C50C-407E-A947-70E740481C1C}">
                <a14:useLocalDpi xmlns:a14="http://schemas.microsoft.com/office/drawing/2010/main" val="0"/>
              </a:ext>
            </a:extLst>
          </a:blip>
          <a:srcRect l="-24147" r="-24147"/>
          <a:stretch>
            <a:fillRect/>
          </a:stretch>
        </p:blipFill>
        <p:spPr>
          <a:xfrm>
            <a:off x="-232496" y="592667"/>
            <a:ext cx="9975968" cy="5486399"/>
          </a:xfrm>
          <a:prstGeom prst="rect">
            <a:avLst/>
          </a:prstGeom>
        </p:spPr>
      </p:pic>
    </p:spTree>
    <p:extLst>
      <p:ext uri="{BB962C8B-B14F-4D97-AF65-F5344CB8AC3E}">
        <p14:creationId xmlns:p14="http://schemas.microsoft.com/office/powerpoint/2010/main" val="159919612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Glyphosate and the Gut: </a:t>
            </a:r>
            <a:br>
              <a:rPr lang="en-US" b="1" dirty="0" smtClean="0"/>
            </a:br>
            <a:r>
              <a:rPr lang="en-US" b="1" dirty="0" smtClean="0"/>
              <a:t>Digestive Enzymes </a:t>
            </a:r>
            <a:endParaRPr lang="en-US" b="1" dirty="0"/>
          </a:p>
        </p:txBody>
      </p:sp>
      <p:sp>
        <p:nvSpPr>
          <p:cNvPr id="3" name="Content Placeholder 2"/>
          <p:cNvSpPr>
            <a:spLocks noGrp="1"/>
          </p:cNvSpPr>
          <p:nvPr>
            <p:ph idx="1"/>
          </p:nvPr>
        </p:nvSpPr>
        <p:spPr>
          <a:xfrm>
            <a:off x="247815" y="1600200"/>
            <a:ext cx="8438985" cy="4525963"/>
          </a:xfrm>
        </p:spPr>
        <p:txBody>
          <a:bodyPr>
            <a:normAutofit/>
          </a:bodyPr>
          <a:lstStyle/>
          <a:p>
            <a:r>
              <a:rPr lang="en-US" dirty="0" smtClean="0"/>
              <a:t>Glyphosate has been found as a contaminant in digestive enzymes trypsin, pepsin and lipase</a:t>
            </a:r>
            <a:r>
              <a:rPr lang="en-US" dirty="0" smtClean="0">
                <a:solidFill>
                  <a:srgbClr val="FF0000"/>
                </a:solidFill>
              </a:rPr>
              <a:t>*</a:t>
            </a:r>
          </a:p>
          <a:p>
            <a:r>
              <a:rPr lang="en-US" dirty="0" smtClean="0"/>
              <a:t>Trypsin impairment prevents proteins like gluten in wheat from being digested</a:t>
            </a:r>
          </a:p>
          <a:p>
            <a:r>
              <a:rPr lang="en-US" dirty="0" smtClean="0"/>
              <a:t>Undigested proteins induce release of </a:t>
            </a:r>
            <a:r>
              <a:rPr lang="en-US" dirty="0" err="1" smtClean="0"/>
              <a:t>zonulin</a:t>
            </a:r>
            <a:r>
              <a:rPr lang="en-US" dirty="0" smtClean="0"/>
              <a:t> which opens up gut barrier</a:t>
            </a:r>
            <a:r>
              <a:rPr lang="en-US" dirty="0" smtClean="0">
                <a:solidFill>
                  <a:srgbClr val="FF0000"/>
                </a:solidFill>
              </a:rPr>
              <a:t>**</a:t>
            </a:r>
          </a:p>
          <a:p>
            <a:r>
              <a:rPr lang="en-US" dirty="0" err="1" smtClean="0"/>
              <a:t>Zonulin</a:t>
            </a:r>
            <a:r>
              <a:rPr lang="en-US" dirty="0" smtClean="0"/>
              <a:t> lingers because trypsin is defective</a:t>
            </a:r>
            <a:endParaRPr lang="en-US" dirty="0"/>
          </a:p>
        </p:txBody>
      </p:sp>
      <p:sp>
        <p:nvSpPr>
          <p:cNvPr id="4" name="TextBox 3"/>
          <p:cNvSpPr txBox="1"/>
          <p:nvPr/>
        </p:nvSpPr>
        <p:spPr>
          <a:xfrm>
            <a:off x="2106797" y="5828303"/>
            <a:ext cx="7037203" cy="830997"/>
          </a:xfrm>
          <a:prstGeom prst="rect">
            <a:avLst/>
          </a:prstGeom>
          <a:noFill/>
        </p:spPr>
        <p:txBody>
          <a:bodyPr wrap="none" rtlCol="0">
            <a:spAutoFit/>
          </a:bodyPr>
          <a:lstStyle/>
          <a:p>
            <a:r>
              <a:rPr lang="en-US" sz="2400" dirty="0">
                <a:solidFill>
                  <a:srgbClr val="FF0000"/>
                </a:solidFill>
              </a:rPr>
              <a:t>*</a:t>
            </a:r>
            <a:r>
              <a:rPr lang="en-US" sz="2400" dirty="0"/>
              <a:t>A </a:t>
            </a:r>
            <a:r>
              <a:rPr lang="en-US" sz="2400" dirty="0" err="1"/>
              <a:t>Samsel</a:t>
            </a:r>
            <a:r>
              <a:rPr lang="en-US" sz="2400" dirty="0"/>
              <a:t> and S Seneff. J </a:t>
            </a:r>
            <a:r>
              <a:rPr lang="en-US" sz="2400" dirty="0" err="1"/>
              <a:t>Biol</a:t>
            </a:r>
            <a:r>
              <a:rPr lang="en-US" sz="2400" dirty="0"/>
              <a:t> </a:t>
            </a:r>
            <a:r>
              <a:rPr lang="en-US" sz="2400" dirty="0" err="1"/>
              <a:t>Phys</a:t>
            </a:r>
            <a:r>
              <a:rPr lang="en-US" sz="2400" dirty="0"/>
              <a:t> </a:t>
            </a:r>
            <a:r>
              <a:rPr lang="en-US" sz="2400" dirty="0" err="1"/>
              <a:t>Chem</a:t>
            </a:r>
            <a:r>
              <a:rPr lang="en-US" sz="2400" dirty="0"/>
              <a:t> 2017;17:8-</a:t>
            </a:r>
            <a:r>
              <a:rPr lang="en-US" sz="2400" dirty="0" smtClean="0"/>
              <a:t>32</a:t>
            </a:r>
          </a:p>
          <a:p>
            <a:r>
              <a:rPr lang="en-US" sz="2400" dirty="0">
                <a:solidFill>
                  <a:srgbClr val="FF0000"/>
                </a:solidFill>
              </a:rPr>
              <a:t>** </a:t>
            </a:r>
            <a:r>
              <a:rPr lang="en-US" sz="2400" dirty="0"/>
              <a:t>JJ </a:t>
            </a:r>
            <a:r>
              <a:rPr lang="en-US" sz="2400" dirty="0" err="1"/>
              <a:t>Gildea</a:t>
            </a:r>
            <a:r>
              <a:rPr lang="en-US" sz="2400" dirty="0"/>
              <a:t> et al. J </a:t>
            </a:r>
            <a:r>
              <a:rPr lang="en-US" sz="2400" dirty="0" err="1"/>
              <a:t>Clin</a:t>
            </a:r>
            <a:r>
              <a:rPr lang="en-US" sz="2400" dirty="0"/>
              <a:t> </a:t>
            </a:r>
            <a:r>
              <a:rPr lang="en-US" sz="2400" dirty="0" err="1"/>
              <a:t>Nutr</a:t>
            </a:r>
            <a:r>
              <a:rPr lang="en-US" sz="2400" dirty="0"/>
              <a:t> Diet. 2017, 3:1.</a:t>
            </a:r>
          </a:p>
        </p:txBody>
      </p:sp>
    </p:spTree>
    <p:extLst>
      <p:ext uri="{BB962C8B-B14F-4D97-AF65-F5344CB8AC3E}">
        <p14:creationId xmlns:p14="http://schemas.microsoft.com/office/powerpoint/2010/main" val="224966312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akefield_retracted.png"/>
          <p:cNvPicPr>
            <a:picLocks noGrp="1" noChangeAspect="1"/>
          </p:cNvPicPr>
          <p:nvPr>
            <p:ph idx="1"/>
          </p:nvPr>
        </p:nvPicPr>
        <p:blipFill>
          <a:blip r:embed="rId2">
            <a:extLst>
              <a:ext uri="{28A0092B-C50C-407E-A947-70E740481C1C}">
                <a14:useLocalDpi xmlns:a14="http://schemas.microsoft.com/office/drawing/2010/main" val="0"/>
              </a:ext>
            </a:extLst>
          </a:blip>
          <a:srcRect l="-46256" r="-46256"/>
          <a:stretch>
            <a:fillRect/>
          </a:stretch>
        </p:blipFill>
        <p:spPr>
          <a:xfrm>
            <a:off x="-737120" y="540880"/>
            <a:ext cx="10914662" cy="6002644"/>
          </a:xfrm>
        </p:spPr>
      </p:pic>
      <p:sp>
        <p:nvSpPr>
          <p:cNvPr id="3" name="Freeform 2"/>
          <p:cNvSpPr/>
          <p:nvPr/>
        </p:nvSpPr>
        <p:spPr>
          <a:xfrm>
            <a:off x="1837157" y="981696"/>
            <a:ext cx="1026851" cy="395527"/>
          </a:xfrm>
          <a:custGeom>
            <a:avLst/>
            <a:gdLst>
              <a:gd name="connsiteX0" fmla="*/ 491176 w 1026851"/>
              <a:gd name="connsiteY0" fmla="*/ 437 h 395527"/>
              <a:gd name="connsiteX1" fmla="*/ 110 w 1026851"/>
              <a:gd name="connsiteY1" fmla="*/ 93571 h 395527"/>
              <a:gd name="connsiteX2" fmla="*/ 533510 w 1026851"/>
              <a:gd name="connsiteY2" fmla="*/ 389904 h 395527"/>
              <a:gd name="connsiteX3" fmla="*/ 914510 w 1026851"/>
              <a:gd name="connsiteY3" fmla="*/ 271371 h 395527"/>
              <a:gd name="connsiteX4" fmla="*/ 999176 w 1026851"/>
              <a:gd name="connsiteY4" fmla="*/ 68171 h 395527"/>
              <a:gd name="connsiteX5" fmla="*/ 491176 w 1026851"/>
              <a:gd name="connsiteY5" fmla="*/ 437 h 39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6851" h="395527">
                <a:moveTo>
                  <a:pt x="491176" y="437"/>
                </a:moveTo>
                <a:cubicBezTo>
                  <a:pt x="324665" y="4670"/>
                  <a:pt x="-6946" y="28660"/>
                  <a:pt x="110" y="93571"/>
                </a:cubicBezTo>
                <a:cubicBezTo>
                  <a:pt x="7166" y="158482"/>
                  <a:pt x="381110" y="360271"/>
                  <a:pt x="533510" y="389904"/>
                </a:cubicBezTo>
                <a:cubicBezTo>
                  <a:pt x="685910" y="419537"/>
                  <a:pt x="836899" y="324993"/>
                  <a:pt x="914510" y="271371"/>
                </a:cubicBezTo>
                <a:cubicBezTo>
                  <a:pt x="992121" y="217749"/>
                  <a:pt x="1069732" y="113327"/>
                  <a:pt x="999176" y="68171"/>
                </a:cubicBezTo>
                <a:cubicBezTo>
                  <a:pt x="928620" y="23015"/>
                  <a:pt x="657687" y="-3796"/>
                  <a:pt x="491176" y="437"/>
                </a:cubicBezTo>
                <a:close/>
              </a:path>
            </a:pathLst>
          </a:cu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1808592" y="6195748"/>
            <a:ext cx="1504014" cy="350963"/>
          </a:xfrm>
          <a:custGeom>
            <a:avLst/>
            <a:gdLst>
              <a:gd name="connsiteX0" fmla="*/ 477408 w 1504014"/>
              <a:gd name="connsiteY0" fmla="*/ 1852 h 350963"/>
              <a:gd name="connsiteX1" fmla="*/ 3275 w 1504014"/>
              <a:gd name="connsiteY1" fmla="*/ 120385 h 350963"/>
              <a:gd name="connsiteX2" fmla="*/ 714475 w 1504014"/>
              <a:gd name="connsiteY2" fmla="*/ 348985 h 350963"/>
              <a:gd name="connsiteX3" fmla="*/ 1493408 w 1504014"/>
              <a:gd name="connsiteY3" fmla="*/ 221985 h 350963"/>
              <a:gd name="connsiteX4" fmla="*/ 1120875 w 1504014"/>
              <a:gd name="connsiteY4" fmla="*/ 61119 h 350963"/>
              <a:gd name="connsiteX5" fmla="*/ 477408 w 1504014"/>
              <a:gd name="connsiteY5" fmla="*/ 1852 h 35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4014" h="350963">
                <a:moveTo>
                  <a:pt x="477408" y="1852"/>
                </a:moveTo>
                <a:cubicBezTo>
                  <a:pt x="291141" y="11730"/>
                  <a:pt x="-36236" y="62530"/>
                  <a:pt x="3275" y="120385"/>
                </a:cubicBezTo>
                <a:cubicBezTo>
                  <a:pt x="42786" y="178240"/>
                  <a:pt x="466120" y="332052"/>
                  <a:pt x="714475" y="348985"/>
                </a:cubicBezTo>
                <a:cubicBezTo>
                  <a:pt x="962830" y="365918"/>
                  <a:pt x="1425675" y="269963"/>
                  <a:pt x="1493408" y="221985"/>
                </a:cubicBezTo>
                <a:cubicBezTo>
                  <a:pt x="1561141" y="174007"/>
                  <a:pt x="1288797" y="99219"/>
                  <a:pt x="1120875" y="61119"/>
                </a:cubicBezTo>
                <a:cubicBezTo>
                  <a:pt x="952953" y="23019"/>
                  <a:pt x="663675" y="-8026"/>
                  <a:pt x="477408" y="1852"/>
                </a:cubicBezTo>
                <a:close/>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009708" y="4845850"/>
            <a:ext cx="1794407" cy="461665"/>
          </a:xfrm>
          <a:prstGeom prst="rect">
            <a:avLst/>
          </a:prstGeom>
          <a:solidFill>
            <a:srgbClr val="FFFFFF"/>
          </a:solidFill>
          <a:ln>
            <a:solidFill>
              <a:schemeClr val="tx1"/>
            </a:solidFill>
          </a:ln>
        </p:spPr>
        <p:txBody>
          <a:bodyPr wrap="none" rtlCol="0">
            <a:spAutoFit/>
          </a:bodyPr>
          <a:lstStyle/>
          <a:p>
            <a:r>
              <a:rPr lang="en-US" sz="2400" i="1" dirty="0" smtClean="0"/>
              <a:t>Lancet</a:t>
            </a:r>
            <a:r>
              <a:rPr lang="en-US" sz="2400" dirty="0" smtClean="0"/>
              <a:t>, 1998</a:t>
            </a:r>
            <a:endParaRPr lang="en-US" sz="2400" dirty="0"/>
          </a:p>
        </p:txBody>
      </p:sp>
      <p:sp>
        <p:nvSpPr>
          <p:cNvPr id="8" name="TextBox 7"/>
          <p:cNvSpPr txBox="1"/>
          <p:nvPr/>
        </p:nvSpPr>
        <p:spPr>
          <a:xfrm>
            <a:off x="336386" y="1635312"/>
            <a:ext cx="2944411" cy="461665"/>
          </a:xfrm>
          <a:prstGeom prst="rect">
            <a:avLst/>
          </a:prstGeom>
          <a:solidFill>
            <a:srgbClr val="FFFFFF"/>
          </a:solidFill>
          <a:ln>
            <a:solidFill>
              <a:schemeClr val="tx1"/>
            </a:solidFill>
          </a:ln>
        </p:spPr>
        <p:txBody>
          <a:bodyPr wrap="none" rtlCol="0">
            <a:spAutoFit/>
          </a:bodyPr>
          <a:lstStyle/>
          <a:p>
            <a:r>
              <a:rPr lang="en-US" sz="2400" i="1" dirty="0" smtClean="0"/>
              <a:t>Dr. Andrew Wakefield</a:t>
            </a:r>
            <a:endParaRPr lang="en-US" sz="2400" dirty="0"/>
          </a:p>
        </p:txBody>
      </p:sp>
    </p:spTree>
    <p:extLst>
      <p:ext uri="{BB962C8B-B14F-4D97-AF65-F5344CB8AC3E}">
        <p14:creationId xmlns:p14="http://schemas.microsoft.com/office/powerpoint/2010/main" val="20484066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akefield_retracted.png"/>
          <p:cNvPicPr>
            <a:picLocks noGrp="1" noChangeAspect="1"/>
          </p:cNvPicPr>
          <p:nvPr>
            <p:ph idx="1"/>
          </p:nvPr>
        </p:nvPicPr>
        <p:blipFill>
          <a:blip r:embed="rId2">
            <a:extLst>
              <a:ext uri="{28A0092B-C50C-407E-A947-70E740481C1C}">
                <a14:useLocalDpi xmlns:a14="http://schemas.microsoft.com/office/drawing/2010/main" val="0"/>
              </a:ext>
            </a:extLst>
          </a:blip>
          <a:srcRect l="-46256" r="-46256"/>
          <a:stretch>
            <a:fillRect/>
          </a:stretch>
        </p:blipFill>
        <p:spPr>
          <a:xfrm>
            <a:off x="-737120" y="540880"/>
            <a:ext cx="10914662" cy="6002644"/>
          </a:xfrm>
        </p:spPr>
      </p:pic>
      <p:sp>
        <p:nvSpPr>
          <p:cNvPr id="3" name="Freeform 2"/>
          <p:cNvSpPr/>
          <p:nvPr/>
        </p:nvSpPr>
        <p:spPr>
          <a:xfrm>
            <a:off x="1837157" y="981696"/>
            <a:ext cx="1026851" cy="395527"/>
          </a:xfrm>
          <a:custGeom>
            <a:avLst/>
            <a:gdLst>
              <a:gd name="connsiteX0" fmla="*/ 491176 w 1026851"/>
              <a:gd name="connsiteY0" fmla="*/ 437 h 395527"/>
              <a:gd name="connsiteX1" fmla="*/ 110 w 1026851"/>
              <a:gd name="connsiteY1" fmla="*/ 93571 h 395527"/>
              <a:gd name="connsiteX2" fmla="*/ 533510 w 1026851"/>
              <a:gd name="connsiteY2" fmla="*/ 389904 h 395527"/>
              <a:gd name="connsiteX3" fmla="*/ 914510 w 1026851"/>
              <a:gd name="connsiteY3" fmla="*/ 271371 h 395527"/>
              <a:gd name="connsiteX4" fmla="*/ 999176 w 1026851"/>
              <a:gd name="connsiteY4" fmla="*/ 68171 h 395527"/>
              <a:gd name="connsiteX5" fmla="*/ 491176 w 1026851"/>
              <a:gd name="connsiteY5" fmla="*/ 437 h 39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6851" h="395527">
                <a:moveTo>
                  <a:pt x="491176" y="437"/>
                </a:moveTo>
                <a:cubicBezTo>
                  <a:pt x="324665" y="4670"/>
                  <a:pt x="-6946" y="28660"/>
                  <a:pt x="110" y="93571"/>
                </a:cubicBezTo>
                <a:cubicBezTo>
                  <a:pt x="7166" y="158482"/>
                  <a:pt x="381110" y="360271"/>
                  <a:pt x="533510" y="389904"/>
                </a:cubicBezTo>
                <a:cubicBezTo>
                  <a:pt x="685910" y="419537"/>
                  <a:pt x="836899" y="324993"/>
                  <a:pt x="914510" y="271371"/>
                </a:cubicBezTo>
                <a:cubicBezTo>
                  <a:pt x="992121" y="217749"/>
                  <a:pt x="1069732" y="113327"/>
                  <a:pt x="999176" y="68171"/>
                </a:cubicBezTo>
                <a:cubicBezTo>
                  <a:pt x="928620" y="23015"/>
                  <a:pt x="657687" y="-3796"/>
                  <a:pt x="491176" y="437"/>
                </a:cubicBezTo>
                <a:close/>
              </a:path>
            </a:pathLst>
          </a:cu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1808592" y="6195748"/>
            <a:ext cx="1504014" cy="350963"/>
          </a:xfrm>
          <a:custGeom>
            <a:avLst/>
            <a:gdLst>
              <a:gd name="connsiteX0" fmla="*/ 477408 w 1504014"/>
              <a:gd name="connsiteY0" fmla="*/ 1852 h 350963"/>
              <a:gd name="connsiteX1" fmla="*/ 3275 w 1504014"/>
              <a:gd name="connsiteY1" fmla="*/ 120385 h 350963"/>
              <a:gd name="connsiteX2" fmla="*/ 714475 w 1504014"/>
              <a:gd name="connsiteY2" fmla="*/ 348985 h 350963"/>
              <a:gd name="connsiteX3" fmla="*/ 1493408 w 1504014"/>
              <a:gd name="connsiteY3" fmla="*/ 221985 h 350963"/>
              <a:gd name="connsiteX4" fmla="*/ 1120875 w 1504014"/>
              <a:gd name="connsiteY4" fmla="*/ 61119 h 350963"/>
              <a:gd name="connsiteX5" fmla="*/ 477408 w 1504014"/>
              <a:gd name="connsiteY5" fmla="*/ 1852 h 35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4014" h="350963">
                <a:moveTo>
                  <a:pt x="477408" y="1852"/>
                </a:moveTo>
                <a:cubicBezTo>
                  <a:pt x="291141" y="11730"/>
                  <a:pt x="-36236" y="62530"/>
                  <a:pt x="3275" y="120385"/>
                </a:cubicBezTo>
                <a:cubicBezTo>
                  <a:pt x="42786" y="178240"/>
                  <a:pt x="466120" y="332052"/>
                  <a:pt x="714475" y="348985"/>
                </a:cubicBezTo>
                <a:cubicBezTo>
                  <a:pt x="962830" y="365918"/>
                  <a:pt x="1425675" y="269963"/>
                  <a:pt x="1493408" y="221985"/>
                </a:cubicBezTo>
                <a:cubicBezTo>
                  <a:pt x="1561141" y="174007"/>
                  <a:pt x="1288797" y="99219"/>
                  <a:pt x="1120875" y="61119"/>
                </a:cubicBezTo>
                <a:cubicBezTo>
                  <a:pt x="952953" y="23019"/>
                  <a:pt x="663675" y="-8026"/>
                  <a:pt x="477408" y="1852"/>
                </a:cubicBezTo>
                <a:close/>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009708" y="4845850"/>
            <a:ext cx="1794407" cy="461665"/>
          </a:xfrm>
          <a:prstGeom prst="rect">
            <a:avLst/>
          </a:prstGeom>
          <a:solidFill>
            <a:srgbClr val="FFFFFF"/>
          </a:solidFill>
          <a:ln>
            <a:solidFill>
              <a:schemeClr val="tx1"/>
            </a:solidFill>
          </a:ln>
        </p:spPr>
        <p:txBody>
          <a:bodyPr wrap="none" rtlCol="0">
            <a:spAutoFit/>
          </a:bodyPr>
          <a:lstStyle/>
          <a:p>
            <a:r>
              <a:rPr lang="en-US" sz="2400" i="1" dirty="0" smtClean="0"/>
              <a:t>Lancet</a:t>
            </a:r>
            <a:r>
              <a:rPr lang="en-US" sz="2400" dirty="0" smtClean="0"/>
              <a:t>, 1998</a:t>
            </a:r>
            <a:endParaRPr lang="en-US" sz="2400" dirty="0"/>
          </a:p>
        </p:txBody>
      </p:sp>
      <p:sp>
        <p:nvSpPr>
          <p:cNvPr id="8" name="TextBox 7"/>
          <p:cNvSpPr txBox="1"/>
          <p:nvPr/>
        </p:nvSpPr>
        <p:spPr>
          <a:xfrm>
            <a:off x="336386" y="1635312"/>
            <a:ext cx="2944411" cy="461665"/>
          </a:xfrm>
          <a:prstGeom prst="rect">
            <a:avLst/>
          </a:prstGeom>
          <a:solidFill>
            <a:srgbClr val="FFFFFF"/>
          </a:solidFill>
          <a:ln>
            <a:solidFill>
              <a:schemeClr val="tx1"/>
            </a:solidFill>
          </a:ln>
        </p:spPr>
        <p:txBody>
          <a:bodyPr wrap="none" rtlCol="0">
            <a:spAutoFit/>
          </a:bodyPr>
          <a:lstStyle/>
          <a:p>
            <a:r>
              <a:rPr lang="en-US" sz="2400" i="1" dirty="0" smtClean="0"/>
              <a:t>Dr. Andrew Wakefield</a:t>
            </a:r>
            <a:endParaRPr lang="en-US" sz="2400" dirty="0"/>
          </a:p>
        </p:txBody>
      </p:sp>
      <p:sp>
        <p:nvSpPr>
          <p:cNvPr id="9" name="Content Placeholder 2"/>
          <p:cNvSpPr txBox="1">
            <a:spLocks/>
          </p:cNvSpPr>
          <p:nvPr/>
        </p:nvSpPr>
        <p:spPr>
          <a:xfrm>
            <a:off x="457200" y="1417639"/>
            <a:ext cx="8229600" cy="3747030"/>
          </a:xfrm>
          <a:prstGeom prst="rect">
            <a:avLst/>
          </a:prstGeom>
          <a:solidFill>
            <a:srgbClr val="FFFA97"/>
          </a:solidFill>
          <a:ln>
            <a:solidFill>
              <a:srgbClr val="000000"/>
            </a:solidFill>
          </a:ln>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smtClean="0"/>
              <a:t>“We </a:t>
            </a:r>
            <a:r>
              <a:rPr lang="en-US" sz="2800" dirty="0"/>
              <a:t>have identified a chronic </a:t>
            </a:r>
            <a:r>
              <a:rPr lang="en-US" sz="2800" dirty="0" err="1"/>
              <a:t>enterocolitis</a:t>
            </a:r>
            <a:r>
              <a:rPr lang="en-US" sz="2800" dirty="0"/>
              <a:t> in children that may be related to neuropsychiatric dysfunction. </a:t>
            </a:r>
            <a:r>
              <a:rPr lang="en-US" sz="2800" dirty="0" smtClean="0"/>
              <a:t>   In </a:t>
            </a:r>
            <a:r>
              <a:rPr lang="en-US" sz="2800" dirty="0"/>
              <a:t>most cases, onset of symptoms was after measles, mumps, and rubella </a:t>
            </a:r>
            <a:r>
              <a:rPr lang="en-US" sz="2800" dirty="0" err="1"/>
              <a:t>immunisation</a:t>
            </a:r>
            <a:r>
              <a:rPr lang="en-US" sz="2800" dirty="0"/>
              <a:t>. </a:t>
            </a:r>
            <a:endParaRPr lang="en-US" sz="2800" dirty="0" smtClean="0"/>
          </a:p>
          <a:p>
            <a:pPr marL="0" indent="0">
              <a:buNone/>
            </a:pPr>
            <a:r>
              <a:rPr lang="en-US" sz="2800" dirty="0" smtClean="0"/>
              <a:t>Further </a:t>
            </a:r>
            <a:r>
              <a:rPr lang="en-US" sz="2800" dirty="0"/>
              <a:t>investigations are needed to examine this syndrome and its possible relation to this vaccine</a:t>
            </a:r>
            <a:r>
              <a:rPr lang="en-US" sz="2800" dirty="0" smtClean="0"/>
              <a:t>.”</a:t>
            </a:r>
            <a:endParaRPr lang="en-US" sz="2800" dirty="0"/>
          </a:p>
          <a:p>
            <a:pPr marL="0">
              <a:spcBef>
                <a:spcPct val="0"/>
              </a:spcBef>
              <a:buNone/>
            </a:pPr>
            <a:endParaRPr lang="en-US" sz="2800" dirty="0">
              <a:latin typeface="+mj-lt"/>
              <a:ea typeface="+mj-ea"/>
              <a:cs typeface="+mj-cs"/>
            </a:endParaRPr>
          </a:p>
        </p:txBody>
      </p:sp>
    </p:spTree>
    <p:extLst>
      <p:ext uri="{BB962C8B-B14F-4D97-AF65-F5344CB8AC3E}">
        <p14:creationId xmlns:p14="http://schemas.microsoft.com/office/powerpoint/2010/main" val="122395536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3" y="-94001"/>
            <a:ext cx="8229600" cy="1143000"/>
          </a:xfrm>
        </p:spPr>
        <p:txBody>
          <a:bodyPr/>
          <a:lstStyle/>
          <a:p>
            <a:r>
              <a:rPr lang="en-US" dirty="0" smtClean="0"/>
              <a:t>A Scenario</a:t>
            </a:r>
            <a:endParaRPr lang="en-US" dirty="0"/>
          </a:p>
        </p:txBody>
      </p:sp>
      <p:pic>
        <p:nvPicPr>
          <p:cNvPr id="5" name="Picture 4" descr="Gut-Brai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68198"/>
            <a:ext cx="9144000" cy="4380776"/>
          </a:xfrm>
          <a:prstGeom prst="rect">
            <a:avLst/>
          </a:prstGeom>
        </p:spPr>
      </p:pic>
      <p:pic>
        <p:nvPicPr>
          <p:cNvPr id="4" name="Content Placeholder 3" descr="vaccinated.jpg"/>
          <p:cNvPicPr>
            <a:picLocks noGrp="1" noChangeAspect="1"/>
          </p:cNvPicPr>
          <p:nvPr>
            <p:ph idx="1"/>
          </p:nvPr>
        </p:nvPicPr>
        <p:blipFill>
          <a:blip r:embed="rId3">
            <a:extLst>
              <a:ext uri="{28A0092B-C50C-407E-A947-70E740481C1C}">
                <a14:useLocalDpi xmlns:a14="http://schemas.microsoft.com/office/drawing/2010/main" val="0"/>
              </a:ext>
            </a:extLst>
          </a:blip>
          <a:srcRect t="1082" b="1082"/>
          <a:stretch>
            <a:fillRect/>
          </a:stretch>
        </p:blipFill>
        <p:spPr>
          <a:xfrm>
            <a:off x="2895103" y="1048999"/>
            <a:ext cx="3327746" cy="1830132"/>
          </a:xfrm>
        </p:spPr>
      </p:pic>
      <p:sp>
        <p:nvSpPr>
          <p:cNvPr id="6" name="TextBox 5"/>
          <p:cNvSpPr txBox="1"/>
          <p:nvPr/>
        </p:nvSpPr>
        <p:spPr>
          <a:xfrm>
            <a:off x="4932948" y="3210895"/>
            <a:ext cx="3456670" cy="400110"/>
          </a:xfrm>
          <a:prstGeom prst="rect">
            <a:avLst/>
          </a:prstGeom>
          <a:solidFill>
            <a:srgbClr val="FFFFFF"/>
          </a:solidFill>
          <a:ln>
            <a:solidFill>
              <a:srgbClr val="000000"/>
            </a:solidFill>
          </a:ln>
        </p:spPr>
        <p:txBody>
          <a:bodyPr wrap="none" rtlCol="0">
            <a:spAutoFit/>
          </a:bodyPr>
          <a:lstStyle/>
          <a:p>
            <a:r>
              <a:rPr lang="en-US" sz="2000" dirty="0" smtClean="0"/>
              <a:t>2. Live measles virus infects gut</a:t>
            </a:r>
            <a:endParaRPr lang="en-US" sz="2000" dirty="0"/>
          </a:p>
        </p:txBody>
      </p:sp>
      <p:sp>
        <p:nvSpPr>
          <p:cNvPr id="7" name="TextBox 6"/>
          <p:cNvSpPr txBox="1"/>
          <p:nvPr/>
        </p:nvSpPr>
        <p:spPr>
          <a:xfrm>
            <a:off x="4932948" y="3804452"/>
            <a:ext cx="4189543" cy="400110"/>
          </a:xfrm>
          <a:prstGeom prst="rect">
            <a:avLst/>
          </a:prstGeom>
          <a:solidFill>
            <a:srgbClr val="FFFFFF"/>
          </a:solidFill>
          <a:ln>
            <a:solidFill>
              <a:srgbClr val="000000"/>
            </a:solidFill>
          </a:ln>
        </p:spPr>
        <p:txBody>
          <a:bodyPr wrap="none" rtlCol="0">
            <a:spAutoFit/>
          </a:bodyPr>
          <a:lstStyle/>
          <a:p>
            <a:r>
              <a:rPr lang="en-US" sz="2000" dirty="0" smtClean="0"/>
              <a:t>3. Measles </a:t>
            </a:r>
            <a:r>
              <a:rPr lang="en-US" sz="2000" dirty="0" err="1" smtClean="0"/>
              <a:t>haemagglutinin</a:t>
            </a:r>
            <a:r>
              <a:rPr lang="en-US" sz="2000" dirty="0" smtClean="0"/>
              <a:t> undigested</a:t>
            </a:r>
            <a:endParaRPr lang="en-US" sz="2000" dirty="0"/>
          </a:p>
        </p:txBody>
      </p:sp>
      <p:sp>
        <p:nvSpPr>
          <p:cNvPr id="8" name="TextBox 7"/>
          <p:cNvSpPr txBox="1"/>
          <p:nvPr/>
        </p:nvSpPr>
        <p:spPr>
          <a:xfrm>
            <a:off x="6462296" y="4438874"/>
            <a:ext cx="2242020" cy="400110"/>
          </a:xfrm>
          <a:prstGeom prst="rect">
            <a:avLst/>
          </a:prstGeom>
          <a:solidFill>
            <a:srgbClr val="FFFFFF"/>
          </a:solidFill>
          <a:ln>
            <a:solidFill>
              <a:srgbClr val="000000"/>
            </a:solidFill>
          </a:ln>
        </p:spPr>
        <p:txBody>
          <a:bodyPr wrap="none" rtlCol="0">
            <a:spAutoFit/>
          </a:bodyPr>
          <a:lstStyle/>
          <a:p>
            <a:r>
              <a:rPr lang="en-US" sz="2000" dirty="0" smtClean="0"/>
              <a:t>4. Induces leaky gut</a:t>
            </a:r>
            <a:endParaRPr lang="en-US" sz="2000" dirty="0"/>
          </a:p>
        </p:txBody>
      </p:sp>
      <p:sp>
        <p:nvSpPr>
          <p:cNvPr id="9" name="TextBox 8"/>
          <p:cNvSpPr txBox="1"/>
          <p:nvPr/>
        </p:nvSpPr>
        <p:spPr>
          <a:xfrm>
            <a:off x="620845" y="3412181"/>
            <a:ext cx="4044697" cy="400110"/>
          </a:xfrm>
          <a:prstGeom prst="rect">
            <a:avLst/>
          </a:prstGeom>
          <a:solidFill>
            <a:srgbClr val="FFFFFF"/>
          </a:solidFill>
          <a:ln>
            <a:solidFill>
              <a:srgbClr val="000000"/>
            </a:solidFill>
          </a:ln>
        </p:spPr>
        <p:txBody>
          <a:bodyPr wrap="none" rtlCol="0">
            <a:spAutoFit/>
          </a:bodyPr>
          <a:lstStyle/>
          <a:p>
            <a:r>
              <a:rPr lang="en-US" sz="2000" dirty="0"/>
              <a:t>6</a:t>
            </a:r>
            <a:r>
              <a:rPr lang="en-US" sz="2000" dirty="0" smtClean="0"/>
              <a:t>. </a:t>
            </a:r>
            <a:r>
              <a:rPr lang="en-US" sz="2000" dirty="0" err="1" smtClean="0"/>
              <a:t>Zonulin</a:t>
            </a:r>
            <a:r>
              <a:rPr lang="en-US" sz="2000" dirty="0" smtClean="0"/>
              <a:t> induces leaky brain barrier</a:t>
            </a:r>
            <a:endParaRPr lang="en-US" sz="2000" dirty="0"/>
          </a:p>
        </p:txBody>
      </p:sp>
      <p:sp>
        <p:nvSpPr>
          <p:cNvPr id="10" name="TextBox 9"/>
          <p:cNvSpPr txBox="1"/>
          <p:nvPr/>
        </p:nvSpPr>
        <p:spPr>
          <a:xfrm>
            <a:off x="1040064" y="4038764"/>
            <a:ext cx="3202194" cy="400110"/>
          </a:xfrm>
          <a:prstGeom prst="rect">
            <a:avLst/>
          </a:prstGeom>
          <a:solidFill>
            <a:srgbClr val="FFFFFF"/>
          </a:solidFill>
          <a:ln>
            <a:solidFill>
              <a:srgbClr val="000000"/>
            </a:solidFill>
          </a:ln>
        </p:spPr>
        <p:txBody>
          <a:bodyPr wrap="none" rtlCol="0">
            <a:spAutoFit/>
          </a:bodyPr>
          <a:lstStyle/>
          <a:p>
            <a:r>
              <a:rPr lang="en-US" sz="2000" dirty="0" smtClean="0"/>
              <a:t>6. Measles virus infects brain</a:t>
            </a:r>
            <a:endParaRPr lang="en-US" sz="2000" dirty="0"/>
          </a:p>
        </p:txBody>
      </p:sp>
      <p:sp>
        <p:nvSpPr>
          <p:cNvPr id="11" name="TextBox 10"/>
          <p:cNvSpPr txBox="1"/>
          <p:nvPr/>
        </p:nvSpPr>
        <p:spPr>
          <a:xfrm>
            <a:off x="1444470" y="4619057"/>
            <a:ext cx="2838773" cy="707886"/>
          </a:xfrm>
          <a:prstGeom prst="rect">
            <a:avLst/>
          </a:prstGeom>
          <a:solidFill>
            <a:srgbClr val="FFFFFF"/>
          </a:solidFill>
          <a:ln>
            <a:solidFill>
              <a:srgbClr val="000000"/>
            </a:solidFill>
          </a:ln>
        </p:spPr>
        <p:txBody>
          <a:bodyPr wrap="square" rtlCol="0">
            <a:spAutoFit/>
          </a:bodyPr>
          <a:lstStyle/>
          <a:p>
            <a:r>
              <a:rPr lang="en-US" sz="2000" dirty="0" smtClean="0"/>
              <a:t>7. Brain’s immune system produces antibodies</a:t>
            </a:r>
            <a:endParaRPr lang="en-US" sz="2000" dirty="0"/>
          </a:p>
        </p:txBody>
      </p:sp>
      <p:sp>
        <p:nvSpPr>
          <p:cNvPr id="12" name="TextBox 11"/>
          <p:cNvSpPr txBox="1"/>
          <p:nvPr/>
        </p:nvSpPr>
        <p:spPr>
          <a:xfrm>
            <a:off x="1596871" y="5606663"/>
            <a:ext cx="2592110" cy="707886"/>
          </a:xfrm>
          <a:prstGeom prst="rect">
            <a:avLst/>
          </a:prstGeom>
          <a:solidFill>
            <a:srgbClr val="FFFFFF"/>
          </a:solidFill>
          <a:ln>
            <a:solidFill>
              <a:srgbClr val="000000"/>
            </a:solidFill>
          </a:ln>
        </p:spPr>
        <p:txBody>
          <a:bodyPr wrap="square" rtlCol="0">
            <a:spAutoFit/>
          </a:bodyPr>
          <a:lstStyle/>
          <a:p>
            <a:r>
              <a:rPr lang="en-US" sz="2000" dirty="0" smtClean="0"/>
              <a:t>8. Autoantibodies attack myelin sheath</a:t>
            </a:r>
            <a:endParaRPr lang="en-US" sz="2000" dirty="0"/>
          </a:p>
        </p:txBody>
      </p:sp>
      <p:sp>
        <p:nvSpPr>
          <p:cNvPr id="13" name="TextBox 12"/>
          <p:cNvSpPr txBox="1"/>
          <p:nvPr/>
        </p:nvSpPr>
        <p:spPr>
          <a:xfrm>
            <a:off x="716886" y="1230920"/>
            <a:ext cx="3518912" cy="400110"/>
          </a:xfrm>
          <a:prstGeom prst="rect">
            <a:avLst/>
          </a:prstGeom>
          <a:solidFill>
            <a:srgbClr val="FFFFFF"/>
          </a:solidFill>
          <a:ln>
            <a:solidFill>
              <a:srgbClr val="000000"/>
            </a:solidFill>
          </a:ln>
        </p:spPr>
        <p:txBody>
          <a:bodyPr wrap="none" rtlCol="0">
            <a:spAutoFit/>
          </a:bodyPr>
          <a:lstStyle/>
          <a:p>
            <a:r>
              <a:rPr lang="en-US" sz="2000" dirty="0" smtClean="0"/>
              <a:t>1. Child is vaccinated with MMR</a:t>
            </a:r>
            <a:endParaRPr lang="en-US" sz="2000" dirty="0"/>
          </a:p>
        </p:txBody>
      </p:sp>
      <p:sp>
        <p:nvSpPr>
          <p:cNvPr id="14" name="TextBox 13"/>
          <p:cNvSpPr txBox="1"/>
          <p:nvPr/>
        </p:nvSpPr>
        <p:spPr>
          <a:xfrm>
            <a:off x="4283243" y="5015079"/>
            <a:ext cx="1851413" cy="400110"/>
          </a:xfrm>
          <a:prstGeom prst="rect">
            <a:avLst/>
          </a:prstGeom>
          <a:solidFill>
            <a:srgbClr val="FFFFFF"/>
          </a:solidFill>
          <a:ln>
            <a:solidFill>
              <a:srgbClr val="000000"/>
            </a:solidFill>
          </a:ln>
        </p:spPr>
        <p:txBody>
          <a:bodyPr wrap="none" rtlCol="0">
            <a:spAutoFit/>
          </a:bodyPr>
          <a:lstStyle/>
          <a:p>
            <a:r>
              <a:rPr lang="en-US" sz="2000" dirty="0" smtClean="0"/>
              <a:t>5. Measles virus</a:t>
            </a:r>
            <a:endParaRPr lang="en-US" sz="2000" dirty="0"/>
          </a:p>
        </p:txBody>
      </p:sp>
      <p:sp>
        <p:nvSpPr>
          <p:cNvPr id="15" name="TextBox 14"/>
          <p:cNvSpPr txBox="1"/>
          <p:nvPr/>
        </p:nvSpPr>
        <p:spPr>
          <a:xfrm>
            <a:off x="4665542" y="5599758"/>
            <a:ext cx="1214721" cy="400110"/>
          </a:xfrm>
          <a:prstGeom prst="rect">
            <a:avLst/>
          </a:prstGeom>
          <a:solidFill>
            <a:srgbClr val="FFFFFF"/>
          </a:solidFill>
          <a:ln>
            <a:solidFill>
              <a:srgbClr val="000000"/>
            </a:solidFill>
          </a:ln>
        </p:spPr>
        <p:txBody>
          <a:bodyPr wrap="none" rtlCol="0">
            <a:spAutoFit/>
          </a:bodyPr>
          <a:lstStyle/>
          <a:p>
            <a:r>
              <a:rPr lang="en-US" sz="2000" dirty="0" smtClean="0"/>
              <a:t>5. </a:t>
            </a:r>
            <a:r>
              <a:rPr lang="en-US" sz="2000" dirty="0" err="1" smtClean="0"/>
              <a:t>Zonulin</a:t>
            </a:r>
            <a:endParaRPr lang="en-US" sz="2000" dirty="0"/>
          </a:p>
        </p:txBody>
      </p:sp>
      <p:grpSp>
        <p:nvGrpSpPr>
          <p:cNvPr id="16" name="Group 15"/>
          <p:cNvGrpSpPr/>
          <p:nvPr/>
        </p:nvGrpSpPr>
        <p:grpSpPr>
          <a:xfrm>
            <a:off x="4609381" y="4347009"/>
            <a:ext cx="1430421" cy="668070"/>
            <a:chOff x="4505157" y="3237479"/>
            <a:chExt cx="1430421" cy="668070"/>
          </a:xfrm>
        </p:grpSpPr>
        <p:sp>
          <p:nvSpPr>
            <p:cNvPr id="17" name="Rectangle 16"/>
            <p:cNvSpPr/>
            <p:nvPr/>
          </p:nvSpPr>
          <p:spPr>
            <a:xfrm>
              <a:off x="4505157" y="3237479"/>
              <a:ext cx="1430421" cy="668070"/>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Left Arrow 17"/>
            <p:cNvSpPr/>
            <p:nvPr/>
          </p:nvSpPr>
          <p:spPr>
            <a:xfrm>
              <a:off x="4505157" y="3237479"/>
              <a:ext cx="1430421" cy="668070"/>
            </a:xfrm>
            <a:prstGeom prst="leftArrow">
              <a:avLst/>
            </a:prstGeom>
            <a:solidFill>
              <a:srgbClr val="FFFFFF"/>
            </a:solidFill>
            <a:ln w="571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205150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righ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888"/>
            <a:ext cx="8229600" cy="1143000"/>
          </a:xfrm>
        </p:spPr>
        <p:txBody>
          <a:bodyPr>
            <a:normAutofit fontScale="90000"/>
          </a:bodyPr>
          <a:lstStyle/>
          <a:p>
            <a:r>
              <a:rPr lang="en-US" b="1" dirty="0" smtClean="0"/>
              <a:t>Measles Virus and </a:t>
            </a:r>
            <a:r>
              <a:rPr lang="en-US" b="1" dirty="0" err="1" smtClean="0"/>
              <a:t>Haemagglutinin</a:t>
            </a:r>
            <a:r>
              <a:rPr lang="en-US" b="1" dirty="0">
                <a:solidFill>
                  <a:srgbClr val="FF0000"/>
                </a:solidFill>
              </a:rPr>
              <a:t>*</a:t>
            </a:r>
          </a:p>
        </p:txBody>
      </p:sp>
      <p:sp>
        <p:nvSpPr>
          <p:cNvPr id="3" name="Content Placeholder 2"/>
          <p:cNvSpPr>
            <a:spLocks noGrp="1"/>
          </p:cNvSpPr>
          <p:nvPr>
            <p:ph idx="1"/>
          </p:nvPr>
        </p:nvSpPr>
        <p:spPr>
          <a:xfrm>
            <a:off x="270933" y="1045112"/>
            <a:ext cx="8758840" cy="4779962"/>
          </a:xfrm>
        </p:spPr>
        <p:txBody>
          <a:bodyPr>
            <a:normAutofit fontScale="92500"/>
          </a:bodyPr>
          <a:lstStyle/>
          <a:p>
            <a:r>
              <a:rPr lang="en-US" sz="2800" dirty="0" smtClean="0"/>
              <a:t>The measles virus synthesizes the protein </a:t>
            </a:r>
            <a:r>
              <a:rPr lang="en-US" sz="2800" dirty="0" err="1" smtClean="0"/>
              <a:t>haemagglutinin</a:t>
            </a:r>
            <a:endParaRPr lang="en-US" sz="2800" dirty="0"/>
          </a:p>
          <a:p>
            <a:pPr lvl="1"/>
            <a:r>
              <a:rPr lang="en-US" sz="2400" dirty="0"/>
              <a:t>A</a:t>
            </a:r>
            <a:r>
              <a:rPr lang="en-US" sz="2400" dirty="0" smtClean="0"/>
              <a:t>ntibodies to </a:t>
            </a:r>
            <a:r>
              <a:rPr lang="en-US" sz="2400" dirty="0" err="1" smtClean="0"/>
              <a:t>haemagglutinin</a:t>
            </a:r>
            <a:r>
              <a:rPr lang="en-US" sz="2400" dirty="0" smtClean="0"/>
              <a:t> are essential following MMR vaccination to induce immunity</a:t>
            </a:r>
          </a:p>
          <a:p>
            <a:r>
              <a:rPr lang="en-US" sz="2800" dirty="0"/>
              <a:t>Measles virus infects brain due to leaky barrier</a:t>
            </a:r>
          </a:p>
          <a:p>
            <a:r>
              <a:rPr lang="en-US" sz="2800" dirty="0" err="1" smtClean="0"/>
              <a:t>Haemagglutin</a:t>
            </a:r>
            <a:r>
              <a:rPr lang="en-US" sz="2800" dirty="0" smtClean="0"/>
              <a:t> bears a sequence resemblance to myelin basic protein (MBP) </a:t>
            </a:r>
            <a:r>
              <a:rPr lang="en-US" sz="2800" dirty="0" smtClean="0">
                <a:sym typeface="Wingdings"/>
              </a:rPr>
              <a:t> potential for autoimmune reaction</a:t>
            </a:r>
            <a:endParaRPr lang="en-US" sz="2800" dirty="0" smtClean="0"/>
          </a:p>
          <a:p>
            <a:r>
              <a:rPr lang="en-US" sz="2800" dirty="0" smtClean="0"/>
              <a:t>MBP is essential for the formation of the myelin sheath surrounding nerve fibers</a:t>
            </a:r>
            <a:endParaRPr lang="en-US" sz="2400" dirty="0" smtClean="0">
              <a:solidFill>
                <a:srgbClr val="FF0000"/>
              </a:solidFill>
            </a:endParaRPr>
          </a:p>
          <a:p>
            <a:r>
              <a:rPr lang="en-US" sz="2800" dirty="0"/>
              <a:t>Autoantibodies to MBP along with excessive levels of antibodies to measles </a:t>
            </a:r>
            <a:r>
              <a:rPr lang="en-US" sz="2800" dirty="0" err="1" smtClean="0"/>
              <a:t>haemagglutinin</a:t>
            </a:r>
            <a:r>
              <a:rPr lang="en-US" sz="2800" dirty="0" smtClean="0"/>
              <a:t> </a:t>
            </a:r>
            <a:r>
              <a:rPr lang="en-US" sz="2800" dirty="0"/>
              <a:t>are linked to autism</a:t>
            </a:r>
            <a:r>
              <a:rPr lang="en-US" sz="2800" dirty="0">
                <a:solidFill>
                  <a:srgbClr val="FF0000"/>
                </a:solidFill>
              </a:rPr>
              <a:t>*</a:t>
            </a:r>
            <a:r>
              <a:rPr lang="en-US" sz="2800" dirty="0" smtClean="0">
                <a:solidFill>
                  <a:srgbClr val="FF0000"/>
                </a:solidFill>
              </a:rPr>
              <a:t>* </a:t>
            </a:r>
            <a:endParaRPr lang="en-US" dirty="0"/>
          </a:p>
        </p:txBody>
      </p:sp>
      <p:sp>
        <p:nvSpPr>
          <p:cNvPr id="4" name="TextBox 3"/>
          <p:cNvSpPr txBox="1"/>
          <p:nvPr/>
        </p:nvSpPr>
        <p:spPr>
          <a:xfrm>
            <a:off x="220134" y="5606872"/>
            <a:ext cx="8643011" cy="1015663"/>
          </a:xfrm>
          <a:prstGeom prst="rect">
            <a:avLst/>
          </a:prstGeom>
          <a:noFill/>
        </p:spPr>
        <p:txBody>
          <a:bodyPr wrap="none" rtlCol="0">
            <a:spAutoFit/>
          </a:bodyPr>
          <a:lstStyle/>
          <a:p>
            <a:r>
              <a:rPr lang="en-US" sz="2000" dirty="0">
                <a:solidFill>
                  <a:srgbClr val="FF0000"/>
                </a:solidFill>
              </a:rPr>
              <a:t>*</a:t>
            </a:r>
            <a:r>
              <a:rPr lang="en-US" sz="2000" dirty="0" err="1"/>
              <a:t>Oldstone</a:t>
            </a:r>
            <a:r>
              <a:rPr lang="en-US" sz="2000" dirty="0"/>
              <a:t>, MBA, Ed. Molecular mimicry: Infection inducing autoimmune disease</a:t>
            </a:r>
            <a:r>
              <a:rPr lang="en-US" sz="2000" dirty="0" smtClean="0"/>
              <a:t>.</a:t>
            </a:r>
          </a:p>
          <a:p>
            <a:r>
              <a:rPr lang="en-US" sz="2000" dirty="0" smtClean="0"/>
              <a:t> </a:t>
            </a:r>
            <a:r>
              <a:rPr lang="en-US" sz="2000" dirty="0"/>
              <a:t>Springer Berlin Heidelberg; January 9, 2006</a:t>
            </a:r>
            <a:r>
              <a:rPr lang="en-US" sz="2000" dirty="0" smtClean="0"/>
              <a:t>.</a:t>
            </a:r>
            <a:endParaRPr lang="en-US" sz="2000" dirty="0"/>
          </a:p>
          <a:p>
            <a:r>
              <a:rPr lang="en-US" sz="2000" dirty="0">
                <a:solidFill>
                  <a:srgbClr val="FF0000"/>
                </a:solidFill>
              </a:rPr>
              <a:t>*</a:t>
            </a:r>
            <a:r>
              <a:rPr lang="en-US" sz="2000" dirty="0" smtClean="0">
                <a:solidFill>
                  <a:srgbClr val="FF0000"/>
                </a:solidFill>
              </a:rPr>
              <a:t>*</a:t>
            </a:r>
            <a:r>
              <a:rPr lang="en-US" sz="2000" dirty="0" smtClean="0"/>
              <a:t>VK </a:t>
            </a:r>
            <a:r>
              <a:rPr lang="en-US" sz="2000" dirty="0"/>
              <a:t>Singh et al., J Biomed </a:t>
            </a:r>
            <a:r>
              <a:rPr lang="en-US" sz="2000" dirty="0" err="1"/>
              <a:t>Sci</a:t>
            </a:r>
            <a:r>
              <a:rPr lang="en-US" sz="2000" dirty="0"/>
              <a:t> 2002;9(4):359-64.</a:t>
            </a:r>
          </a:p>
        </p:txBody>
      </p:sp>
    </p:spTree>
    <p:extLst>
      <p:ext uri="{BB962C8B-B14F-4D97-AF65-F5344CB8AC3E}">
        <p14:creationId xmlns:p14="http://schemas.microsoft.com/office/powerpoint/2010/main" val="88730218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Autism and Measles </a:t>
            </a:r>
            <a:r>
              <a:rPr lang="en-US" b="1" dirty="0" err="1" smtClean="0"/>
              <a:t>Haemagglutinin</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307846" y="1600200"/>
            <a:ext cx="8836154" cy="4525963"/>
          </a:xfrm>
        </p:spPr>
        <p:txBody>
          <a:bodyPr>
            <a:normAutofit fontScale="92500" lnSpcReduction="10000"/>
          </a:bodyPr>
          <a:lstStyle/>
          <a:p>
            <a:r>
              <a:rPr lang="en-US" dirty="0" smtClean="0"/>
              <a:t>125 autistic children and 92 control children</a:t>
            </a:r>
          </a:p>
          <a:p>
            <a:r>
              <a:rPr lang="en-US" dirty="0" smtClean="0"/>
              <a:t>60% of the children with autism had high levels of antibodies to measles </a:t>
            </a:r>
            <a:r>
              <a:rPr lang="en-US" dirty="0" err="1" smtClean="0"/>
              <a:t>haemagglutinin</a:t>
            </a:r>
            <a:r>
              <a:rPr lang="en-US" dirty="0" smtClean="0"/>
              <a:t> specific to the MMR vaccine</a:t>
            </a:r>
          </a:p>
          <a:p>
            <a:pPr lvl="1"/>
            <a:r>
              <a:rPr lang="en-US" dirty="0" smtClean="0"/>
              <a:t>90% of these had autoantibodies to myelin basic protein (MBP)</a:t>
            </a:r>
          </a:p>
          <a:p>
            <a:r>
              <a:rPr lang="en-US" dirty="0" smtClean="0"/>
              <a:t>0% of the control children had high antibody titers to either </a:t>
            </a:r>
            <a:r>
              <a:rPr lang="en-US" dirty="0" err="1" smtClean="0"/>
              <a:t>haemagglutinin</a:t>
            </a:r>
            <a:r>
              <a:rPr lang="en-US" dirty="0" smtClean="0"/>
              <a:t> or MBP</a:t>
            </a:r>
          </a:p>
          <a:p>
            <a:r>
              <a:rPr lang="en-US" dirty="0" smtClean="0"/>
              <a:t>There were no elevations in antibodies detected against any proteins in the mumps or rubella viruses </a:t>
            </a:r>
            <a:endParaRPr lang="en-US" dirty="0"/>
          </a:p>
        </p:txBody>
      </p:sp>
      <p:sp>
        <p:nvSpPr>
          <p:cNvPr id="4" name="TextBox 3"/>
          <p:cNvSpPr txBox="1"/>
          <p:nvPr/>
        </p:nvSpPr>
        <p:spPr>
          <a:xfrm>
            <a:off x="3810000" y="6395068"/>
            <a:ext cx="5121790" cy="400110"/>
          </a:xfrm>
          <a:prstGeom prst="rect">
            <a:avLst/>
          </a:prstGeom>
          <a:noFill/>
        </p:spPr>
        <p:txBody>
          <a:bodyPr wrap="none" rtlCol="0">
            <a:spAutoFit/>
          </a:bodyPr>
          <a:lstStyle/>
          <a:p>
            <a:r>
              <a:rPr lang="en-US" sz="2000" dirty="0" smtClean="0">
                <a:solidFill>
                  <a:srgbClr val="FF0000"/>
                </a:solidFill>
              </a:rPr>
              <a:t>*</a:t>
            </a:r>
            <a:r>
              <a:rPr lang="en-US" sz="2000" dirty="0" smtClean="0"/>
              <a:t>VK </a:t>
            </a:r>
            <a:r>
              <a:rPr lang="en-US" sz="2000" dirty="0"/>
              <a:t>Singh et al., J Biomed </a:t>
            </a:r>
            <a:r>
              <a:rPr lang="en-US" sz="2000" dirty="0" err="1"/>
              <a:t>Sci</a:t>
            </a:r>
            <a:r>
              <a:rPr lang="en-US" sz="2000" dirty="0"/>
              <a:t> 2002;9(4):359-</a:t>
            </a:r>
            <a:r>
              <a:rPr lang="en-US" sz="2000" dirty="0" smtClean="0"/>
              <a:t>64.</a:t>
            </a:r>
            <a:endParaRPr lang="en-US" sz="2000" dirty="0"/>
          </a:p>
        </p:txBody>
      </p:sp>
    </p:spTree>
    <p:extLst>
      <p:ext uri="{BB962C8B-B14F-4D97-AF65-F5344CB8AC3E}">
        <p14:creationId xmlns:p14="http://schemas.microsoft.com/office/powerpoint/2010/main" val="186367364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56" y="-296862"/>
            <a:ext cx="8229600" cy="1143000"/>
          </a:xfrm>
        </p:spPr>
        <p:txBody>
          <a:bodyPr/>
          <a:lstStyle/>
          <a:p>
            <a:r>
              <a:rPr lang="en-US" b="1" dirty="0" smtClean="0"/>
              <a:t>Recapitulation</a:t>
            </a:r>
            <a:endParaRPr lang="en-US" b="1" dirty="0"/>
          </a:p>
        </p:txBody>
      </p:sp>
      <p:sp>
        <p:nvSpPr>
          <p:cNvPr id="3" name="Content Placeholder 2"/>
          <p:cNvSpPr>
            <a:spLocks noGrp="1"/>
          </p:cNvSpPr>
          <p:nvPr>
            <p:ph idx="1"/>
          </p:nvPr>
        </p:nvSpPr>
        <p:spPr>
          <a:xfrm>
            <a:off x="191912" y="634471"/>
            <a:ext cx="8362244" cy="4848578"/>
          </a:xfrm>
        </p:spPr>
        <p:txBody>
          <a:bodyPr>
            <a:noAutofit/>
          </a:bodyPr>
          <a:lstStyle/>
          <a:p>
            <a:r>
              <a:rPr lang="en-US" sz="2400" dirty="0"/>
              <a:t>Glyphosate usage, rate of adverse vaccine reactions and autism have all increased dramatically in step over past two decades</a:t>
            </a:r>
          </a:p>
          <a:p>
            <a:r>
              <a:rPr lang="en-US" sz="2400" dirty="0"/>
              <a:t>Dr. Andrew Wakefield identified in 1998 a link between chronic </a:t>
            </a:r>
            <a:r>
              <a:rPr lang="en-US" sz="2400" dirty="0" err="1"/>
              <a:t>enterocolitis</a:t>
            </a:r>
            <a:r>
              <a:rPr lang="en-US" sz="2400" dirty="0"/>
              <a:t> in children and autism following MMR vaccination</a:t>
            </a:r>
          </a:p>
          <a:p>
            <a:r>
              <a:rPr lang="en-US" sz="2400" dirty="0"/>
              <a:t>Glyphosate has been found as a contaminant in many vaccines with highest amounts by far in MMR</a:t>
            </a:r>
          </a:p>
          <a:p>
            <a:r>
              <a:rPr lang="en-US" sz="2400" dirty="0"/>
              <a:t>Glyphosate exposure to digestive enzymes causes impaired gluten metabolism and leaky gut </a:t>
            </a:r>
            <a:r>
              <a:rPr lang="en-US" sz="2400" dirty="0" smtClean="0"/>
              <a:t>syndrome, impairing BBB</a:t>
            </a:r>
            <a:endParaRPr lang="en-US" sz="2400" dirty="0"/>
          </a:p>
          <a:p>
            <a:r>
              <a:rPr lang="en-US" sz="2400" dirty="0"/>
              <a:t>A proposed model for MMR-induced autism involves molecular mimicry between measles </a:t>
            </a:r>
            <a:r>
              <a:rPr lang="en-US" sz="2400" dirty="0" err="1"/>
              <a:t>haemagglutinin</a:t>
            </a:r>
            <a:r>
              <a:rPr lang="en-US" sz="2400" dirty="0"/>
              <a:t> and myelin basic protein in the brain</a:t>
            </a:r>
          </a:p>
          <a:p>
            <a:pPr lvl="1"/>
            <a:r>
              <a:rPr lang="en-US" sz="2000" dirty="0"/>
              <a:t>Causes autoimmune attack on the myelin sheath</a:t>
            </a:r>
          </a:p>
          <a:p>
            <a:pPr lvl="1"/>
            <a:r>
              <a:rPr lang="en-US" sz="2000" dirty="0"/>
              <a:t>Experiment on 125 autistic children showed high titers of antibodies to myelin basic protein in the brain linked to MMR measles antigen</a:t>
            </a:r>
          </a:p>
          <a:p>
            <a:endParaRPr lang="en-US" sz="2400" dirty="0"/>
          </a:p>
        </p:txBody>
      </p:sp>
    </p:spTree>
    <p:extLst>
      <p:ext uri="{BB962C8B-B14F-4D97-AF65-F5344CB8AC3E}">
        <p14:creationId xmlns:p14="http://schemas.microsoft.com/office/powerpoint/2010/main" val="218802247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by_vaccines.jpg"/>
          <p:cNvPicPr>
            <a:picLocks noGrp="1" noChangeAspect="1"/>
          </p:cNvPicPr>
          <p:nvPr>
            <p:ph idx="1"/>
          </p:nvPr>
        </p:nvPicPr>
        <p:blipFill>
          <a:blip r:embed="rId2">
            <a:extLst>
              <a:ext uri="{28A0092B-C50C-407E-A947-70E740481C1C}">
                <a14:useLocalDpi xmlns:a14="http://schemas.microsoft.com/office/drawing/2010/main" val="0"/>
              </a:ext>
            </a:extLst>
          </a:blip>
          <a:srcRect l="-19794" r="-19794"/>
          <a:stretch>
            <a:fillRect/>
          </a:stretch>
        </p:blipFill>
        <p:spPr>
          <a:xfrm>
            <a:off x="-120689" y="1030942"/>
            <a:ext cx="9264689" cy="5095222"/>
          </a:xfrm>
        </p:spPr>
      </p:pic>
    </p:spTree>
    <p:extLst>
      <p:ext uri="{BB962C8B-B14F-4D97-AF65-F5344CB8AC3E}">
        <p14:creationId xmlns:p14="http://schemas.microsoft.com/office/powerpoint/2010/main" val="303312404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04555" y="2090171"/>
            <a:ext cx="6538193" cy="1754327"/>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Aluminum in Vaccines</a:t>
            </a:r>
          </a:p>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08850260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Cumulative aluminum exposure from childhood </a:t>
            </a:r>
            <a:r>
              <a:rPr lang="en-US" b="1" dirty="0" smtClean="0"/>
              <a:t>vaccines</a:t>
            </a:r>
            <a:r>
              <a:rPr lang="en-US" b="1" dirty="0" smtClean="0">
                <a:solidFill>
                  <a:srgbClr val="FF0000"/>
                </a:solidFill>
              </a:rPr>
              <a:t>*</a:t>
            </a:r>
            <a:r>
              <a:rPr lang="en-US" b="1" dirty="0"/>
              <a:t/>
            </a:r>
            <a:br>
              <a:rPr lang="en-US" b="1" dirty="0"/>
            </a:br>
            <a:endParaRPr lang="en-US" b="1" dirty="0"/>
          </a:p>
        </p:txBody>
      </p:sp>
      <p:pic>
        <p:nvPicPr>
          <p:cNvPr id="4" name="Content Placeholder 3" descr="aluminum_burden.png"/>
          <p:cNvPicPr>
            <a:picLocks noGrp="1" noChangeAspect="1"/>
          </p:cNvPicPr>
          <p:nvPr>
            <p:ph idx="1"/>
          </p:nvPr>
        </p:nvPicPr>
        <p:blipFill>
          <a:blip r:embed="rId3">
            <a:extLst>
              <a:ext uri="{28A0092B-C50C-407E-A947-70E740481C1C}">
                <a14:useLocalDpi xmlns:a14="http://schemas.microsoft.com/office/drawing/2010/main" val="0"/>
              </a:ext>
            </a:extLst>
          </a:blip>
          <a:srcRect l="-37438" r="-37438"/>
          <a:stretch>
            <a:fillRect/>
          </a:stretch>
        </p:blipFill>
        <p:spPr>
          <a:xfrm>
            <a:off x="101626" y="1163643"/>
            <a:ext cx="8957733" cy="4926408"/>
          </a:xfrm>
        </p:spPr>
      </p:pic>
      <p:sp>
        <p:nvSpPr>
          <p:cNvPr id="5" name="TextBox 4"/>
          <p:cNvSpPr txBox="1"/>
          <p:nvPr/>
        </p:nvSpPr>
        <p:spPr>
          <a:xfrm>
            <a:off x="2370666" y="6027003"/>
            <a:ext cx="6536267" cy="830997"/>
          </a:xfrm>
          <a:prstGeom prst="rect">
            <a:avLst/>
          </a:prstGeom>
          <a:noFill/>
        </p:spPr>
        <p:txBody>
          <a:bodyPr wrap="square" rtlCol="0">
            <a:spAutoFit/>
          </a:bodyPr>
          <a:lstStyle/>
          <a:p>
            <a:pPr algn="r"/>
            <a:r>
              <a:rPr lang="en-US" sz="2400" dirty="0" smtClean="0">
                <a:solidFill>
                  <a:srgbClr val="FF0000"/>
                </a:solidFill>
              </a:rPr>
              <a:t>*</a:t>
            </a:r>
            <a:r>
              <a:rPr lang="en-US" sz="2400" dirty="0" smtClean="0"/>
              <a:t>Source: </a:t>
            </a:r>
            <a:r>
              <a:rPr lang="en-US" sz="2400" dirty="0"/>
              <a:t>The vaccine manufacturers' product inserts and the CDC's 2016 vaccination schedule</a:t>
            </a:r>
          </a:p>
        </p:txBody>
      </p:sp>
    </p:spTree>
    <p:extLst>
      <p:ext uri="{BB962C8B-B14F-4D97-AF65-F5344CB8AC3E}">
        <p14:creationId xmlns:p14="http://schemas.microsoft.com/office/powerpoint/2010/main" val="116109788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95" y="159195"/>
            <a:ext cx="9163842" cy="1143000"/>
          </a:xfrm>
        </p:spPr>
        <p:txBody>
          <a:bodyPr>
            <a:noAutofit/>
          </a:bodyPr>
          <a:lstStyle/>
          <a:p>
            <a:r>
              <a:rPr lang="en-US" sz="2800" b="1" dirty="0" smtClean="0"/>
              <a:t>“Subcutaneous </a:t>
            </a:r>
            <a:r>
              <a:rPr lang="en-US" sz="2800" b="1" dirty="0"/>
              <a:t>injections of aluminum at vaccine adjuvant levels activate innate immune genes in mouse brain that are homologous with biomarkers of </a:t>
            </a:r>
            <a:r>
              <a:rPr lang="en-US" sz="2800" b="1" dirty="0" smtClean="0"/>
              <a:t>autism”</a:t>
            </a:r>
            <a:r>
              <a:rPr lang="en-US" sz="2800" b="1" dirty="0" smtClean="0">
                <a:solidFill>
                  <a:srgbClr val="FF0000"/>
                </a:solidFill>
              </a:rPr>
              <a:t>*</a:t>
            </a:r>
            <a:endParaRPr lang="en-US" sz="2800" b="1" dirty="0"/>
          </a:p>
        </p:txBody>
      </p:sp>
      <p:sp>
        <p:nvSpPr>
          <p:cNvPr id="3" name="Content Placeholder 2"/>
          <p:cNvSpPr>
            <a:spLocks noGrp="1"/>
          </p:cNvSpPr>
          <p:nvPr>
            <p:ph idx="1"/>
          </p:nvPr>
        </p:nvSpPr>
        <p:spPr/>
        <p:txBody>
          <a:bodyPr>
            <a:normAutofit fontScale="85000" lnSpcReduction="20000"/>
          </a:bodyPr>
          <a:lstStyle/>
          <a:p>
            <a:r>
              <a:rPr lang="en-US" dirty="0"/>
              <a:t>Study on mice exposed to aluminum hydroxide</a:t>
            </a:r>
          </a:p>
          <a:p>
            <a:r>
              <a:rPr lang="en-US" dirty="0"/>
              <a:t>Injected them with aluminum several times during early life, mimicking the US vaccination schedule</a:t>
            </a:r>
          </a:p>
          <a:p>
            <a:r>
              <a:rPr lang="en-US" dirty="0"/>
              <a:t>Predominantly in brain in males:</a:t>
            </a:r>
          </a:p>
          <a:p>
            <a:pPr lvl="1"/>
            <a:r>
              <a:rPr lang="en-US" dirty="0"/>
              <a:t>Activated several immune stimulating cytokines such as CCL2, interferon gamma and TNF alpha </a:t>
            </a:r>
          </a:p>
          <a:p>
            <a:pPr lvl="1"/>
            <a:r>
              <a:rPr lang="en-US" dirty="0"/>
              <a:t>Activated NF kappa B signaling pathway and release of </a:t>
            </a:r>
            <a:r>
              <a:rPr lang="en-US" dirty="0" err="1"/>
              <a:t>chemokines</a:t>
            </a:r>
            <a:r>
              <a:rPr lang="en-US" dirty="0"/>
              <a:t> I</a:t>
            </a:r>
            <a:r>
              <a:rPr lang="en-US" dirty="0" smtClean="0"/>
              <a:t>l</a:t>
            </a:r>
            <a:r>
              <a:rPr lang="en-US" dirty="0"/>
              <a:t>-4 and IL-6.</a:t>
            </a:r>
          </a:p>
          <a:p>
            <a:pPr lvl="1"/>
            <a:r>
              <a:rPr lang="en-US" dirty="0"/>
              <a:t>This induces a </a:t>
            </a:r>
            <a:r>
              <a:rPr lang="en-US" dirty="0" err="1"/>
              <a:t>neuroinflammatory</a:t>
            </a:r>
            <a:r>
              <a:rPr lang="en-US" dirty="0"/>
              <a:t> response that is characteristic of autism in humans</a:t>
            </a:r>
          </a:p>
          <a:p>
            <a:r>
              <a:rPr lang="en-US" dirty="0"/>
              <a:t>Affected </a:t>
            </a:r>
            <a:r>
              <a:rPr lang="en-US" dirty="0" smtClean="0"/>
              <a:t>predominantly cerebral </a:t>
            </a:r>
            <a:r>
              <a:rPr lang="en-US" dirty="0"/>
              <a:t>cortex in males and cerebellum in </a:t>
            </a:r>
            <a:r>
              <a:rPr lang="en-US" dirty="0" smtClean="0"/>
              <a:t>females</a:t>
            </a:r>
            <a:endParaRPr lang="en-US" dirty="0"/>
          </a:p>
        </p:txBody>
      </p:sp>
      <p:sp>
        <p:nvSpPr>
          <p:cNvPr id="4" name="TextBox 3"/>
          <p:cNvSpPr txBox="1"/>
          <p:nvPr/>
        </p:nvSpPr>
        <p:spPr>
          <a:xfrm>
            <a:off x="2337863" y="6395551"/>
            <a:ext cx="6499997" cy="400110"/>
          </a:xfrm>
          <a:prstGeom prst="rect">
            <a:avLst/>
          </a:prstGeom>
          <a:noFill/>
        </p:spPr>
        <p:txBody>
          <a:bodyPr wrap="none" rtlCol="0">
            <a:spAutoFit/>
          </a:bodyPr>
          <a:lstStyle/>
          <a:p>
            <a:r>
              <a:rPr lang="en-US" sz="2000" dirty="0">
                <a:solidFill>
                  <a:srgbClr val="FF0000"/>
                </a:solidFill>
              </a:rPr>
              <a:t>*</a:t>
            </a:r>
            <a:r>
              <a:rPr lang="en-US" sz="2000" dirty="0"/>
              <a:t>D Li et al. Journal of Inorganic Biochemistry 2017;177: 39-5.</a:t>
            </a:r>
          </a:p>
        </p:txBody>
      </p:sp>
    </p:spTree>
    <p:extLst>
      <p:ext uri="{BB962C8B-B14F-4D97-AF65-F5344CB8AC3E}">
        <p14:creationId xmlns:p14="http://schemas.microsoft.com/office/powerpoint/2010/main" val="406173632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00" y="274638"/>
            <a:ext cx="8455900" cy="1644592"/>
          </a:xfrm>
        </p:spPr>
        <p:txBody>
          <a:bodyPr>
            <a:noAutofit/>
          </a:bodyPr>
          <a:lstStyle/>
          <a:p>
            <a:r>
              <a:rPr lang="en-US" sz="3200" b="1" dirty="0" smtClean="0"/>
              <a:t>“Aluminum </a:t>
            </a:r>
            <a:r>
              <a:rPr lang="en-US" sz="3200" b="1" dirty="0"/>
              <a:t>hydroxide </a:t>
            </a:r>
            <a:r>
              <a:rPr lang="en-US" sz="3200" b="1" i="1" dirty="0">
                <a:solidFill>
                  <a:srgbClr val="FF0000"/>
                </a:solidFill>
              </a:rPr>
              <a:t>nano</a:t>
            </a:r>
            <a:r>
              <a:rPr lang="en-US" sz="3200" b="1" dirty="0"/>
              <a:t>particles show a stronger vaccine adjuvant activity than traditional aluminum hydroxide </a:t>
            </a:r>
            <a:r>
              <a:rPr lang="en-US" sz="3200" b="1" i="1" dirty="0" err="1" smtClean="0">
                <a:solidFill>
                  <a:srgbClr val="FF0000"/>
                </a:solidFill>
              </a:rPr>
              <a:t>micro</a:t>
            </a:r>
            <a:r>
              <a:rPr lang="en-US" sz="3200" b="1" dirty="0" err="1" smtClean="0"/>
              <a:t>particles</a:t>
            </a:r>
            <a:r>
              <a:rPr lang="en-US" sz="3200" b="1" dirty="0" smtClean="0"/>
              <a:t>”</a:t>
            </a:r>
            <a:r>
              <a:rPr lang="en-US" sz="3200" b="1" dirty="0" smtClean="0">
                <a:solidFill>
                  <a:srgbClr val="FF0000"/>
                </a:solidFill>
              </a:rPr>
              <a:t>* </a:t>
            </a:r>
            <a:r>
              <a:rPr lang="en-US" sz="3200" dirty="0">
                <a:solidFill>
                  <a:srgbClr val="FF0000"/>
                </a:solidFill>
              </a:rPr>
              <a:t/>
            </a:r>
            <a:br>
              <a:rPr lang="en-US" sz="3200" dirty="0">
                <a:solidFill>
                  <a:srgbClr val="FF0000"/>
                </a:solidFill>
              </a:rPr>
            </a:br>
            <a:endParaRPr lang="en-US" sz="3200" dirty="0">
              <a:solidFill>
                <a:srgbClr val="FF0000"/>
              </a:solidFill>
            </a:endParaRPr>
          </a:p>
        </p:txBody>
      </p:sp>
      <p:sp>
        <p:nvSpPr>
          <p:cNvPr id="3" name="Content Placeholder 2"/>
          <p:cNvSpPr>
            <a:spLocks noGrp="1"/>
          </p:cNvSpPr>
          <p:nvPr>
            <p:ph idx="1"/>
          </p:nvPr>
        </p:nvSpPr>
        <p:spPr>
          <a:xfrm>
            <a:off x="341750" y="1919230"/>
            <a:ext cx="8229600" cy="4042047"/>
          </a:xfrm>
        </p:spPr>
        <p:txBody>
          <a:bodyPr>
            <a:normAutofit fontScale="85000" lnSpcReduction="20000"/>
          </a:bodyPr>
          <a:lstStyle/>
          <a:p>
            <a:r>
              <a:rPr lang="en-US" dirty="0"/>
              <a:t>Aluminum hydroxide is commonly used as an adjuvant in vaccines</a:t>
            </a:r>
          </a:p>
          <a:p>
            <a:r>
              <a:rPr lang="en-US" dirty="0"/>
              <a:t>Aluminum hydroxide </a:t>
            </a:r>
            <a:r>
              <a:rPr lang="en-US" dirty="0" err="1"/>
              <a:t>microparticles</a:t>
            </a:r>
            <a:r>
              <a:rPr lang="en-US" dirty="0"/>
              <a:t> only weakly potentiate antibody response</a:t>
            </a:r>
          </a:p>
          <a:p>
            <a:r>
              <a:rPr lang="en-US" dirty="0"/>
              <a:t>Special processing can produce tiny aluminum nanoparticles under 200 nanometers in diameter</a:t>
            </a:r>
          </a:p>
          <a:p>
            <a:r>
              <a:rPr lang="en-US" dirty="0"/>
              <a:t>These are much more effective in stimulating an immune response and they induce a smaller inflammatory response at the injection </a:t>
            </a:r>
            <a:r>
              <a:rPr lang="en-US" dirty="0" smtClean="0"/>
              <a:t>site</a:t>
            </a:r>
          </a:p>
          <a:p>
            <a:r>
              <a:rPr lang="en-US" dirty="0" smtClean="0"/>
              <a:t>Plausible explanation is that they are easier for the macrophages to take up, along with the bound antigen</a:t>
            </a:r>
            <a:endParaRPr lang="en-US" dirty="0"/>
          </a:p>
        </p:txBody>
      </p:sp>
      <p:sp>
        <p:nvSpPr>
          <p:cNvPr id="5" name="TextBox 4"/>
          <p:cNvSpPr txBox="1"/>
          <p:nvPr/>
        </p:nvSpPr>
        <p:spPr>
          <a:xfrm>
            <a:off x="2886250" y="6435914"/>
            <a:ext cx="5291357" cy="400110"/>
          </a:xfrm>
          <a:prstGeom prst="rect">
            <a:avLst/>
          </a:prstGeom>
          <a:noFill/>
        </p:spPr>
        <p:txBody>
          <a:bodyPr wrap="none" rtlCol="0">
            <a:spAutoFit/>
          </a:bodyPr>
          <a:lstStyle/>
          <a:p>
            <a:r>
              <a:rPr lang="en-US" sz="2000" dirty="0">
                <a:solidFill>
                  <a:srgbClr val="FF0000"/>
                </a:solidFill>
              </a:rPr>
              <a:t>*</a:t>
            </a:r>
            <a:r>
              <a:rPr lang="en-US" sz="2000" dirty="0"/>
              <a:t>X Li et al. J Control Release. 2014; 173: 148-157.</a:t>
            </a:r>
          </a:p>
        </p:txBody>
      </p:sp>
    </p:spTree>
    <p:extLst>
      <p:ext uri="{BB962C8B-B14F-4D97-AF65-F5344CB8AC3E}">
        <p14:creationId xmlns:p14="http://schemas.microsoft.com/office/powerpoint/2010/main" val="315476162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00" y="274638"/>
            <a:ext cx="8455900" cy="1644592"/>
          </a:xfrm>
        </p:spPr>
        <p:txBody>
          <a:bodyPr>
            <a:noAutofit/>
          </a:bodyPr>
          <a:lstStyle/>
          <a:p>
            <a:r>
              <a:rPr lang="en-US" sz="3200" b="1" dirty="0" smtClean="0"/>
              <a:t>“Aluminum </a:t>
            </a:r>
            <a:r>
              <a:rPr lang="en-US" sz="3200" b="1" dirty="0"/>
              <a:t>hydroxide </a:t>
            </a:r>
            <a:r>
              <a:rPr lang="en-US" sz="3200" b="1" i="1" dirty="0">
                <a:solidFill>
                  <a:srgbClr val="FF0000"/>
                </a:solidFill>
              </a:rPr>
              <a:t>nano</a:t>
            </a:r>
            <a:r>
              <a:rPr lang="en-US" sz="3200" b="1" dirty="0"/>
              <a:t>particles show a stronger vaccine adjuvant activity than traditional aluminum hydroxide </a:t>
            </a:r>
            <a:r>
              <a:rPr lang="en-US" sz="3200" b="1" i="1" dirty="0" err="1" smtClean="0">
                <a:solidFill>
                  <a:srgbClr val="FF0000"/>
                </a:solidFill>
              </a:rPr>
              <a:t>micro</a:t>
            </a:r>
            <a:r>
              <a:rPr lang="en-US" sz="3200" b="1" dirty="0" err="1" smtClean="0"/>
              <a:t>particles</a:t>
            </a:r>
            <a:r>
              <a:rPr lang="en-US" sz="3200" b="1" dirty="0" smtClean="0"/>
              <a:t>”</a:t>
            </a:r>
            <a:r>
              <a:rPr lang="en-US" sz="3200" b="1" dirty="0" smtClean="0">
                <a:solidFill>
                  <a:srgbClr val="FF0000"/>
                </a:solidFill>
              </a:rPr>
              <a:t>* </a:t>
            </a:r>
            <a:r>
              <a:rPr lang="en-US" sz="3200" dirty="0">
                <a:solidFill>
                  <a:srgbClr val="FF0000"/>
                </a:solidFill>
              </a:rPr>
              <a:t/>
            </a:r>
            <a:br>
              <a:rPr lang="en-US" sz="3200" dirty="0">
                <a:solidFill>
                  <a:srgbClr val="FF0000"/>
                </a:solidFill>
              </a:rPr>
            </a:br>
            <a:endParaRPr lang="en-US" sz="3200" dirty="0">
              <a:solidFill>
                <a:srgbClr val="FF0000"/>
              </a:solidFill>
            </a:endParaRPr>
          </a:p>
        </p:txBody>
      </p:sp>
      <p:sp>
        <p:nvSpPr>
          <p:cNvPr id="3" name="Content Placeholder 2"/>
          <p:cNvSpPr>
            <a:spLocks noGrp="1"/>
          </p:cNvSpPr>
          <p:nvPr>
            <p:ph idx="1"/>
          </p:nvPr>
        </p:nvSpPr>
        <p:spPr>
          <a:xfrm>
            <a:off x="341750" y="1919230"/>
            <a:ext cx="8229600" cy="4042047"/>
          </a:xfrm>
        </p:spPr>
        <p:txBody>
          <a:bodyPr>
            <a:normAutofit fontScale="85000" lnSpcReduction="20000"/>
          </a:bodyPr>
          <a:lstStyle/>
          <a:p>
            <a:r>
              <a:rPr lang="en-US" dirty="0"/>
              <a:t>Aluminum hydroxide is commonly used as an adjuvant in vaccines</a:t>
            </a:r>
          </a:p>
          <a:p>
            <a:r>
              <a:rPr lang="en-US" dirty="0"/>
              <a:t>Aluminum hydroxide </a:t>
            </a:r>
            <a:r>
              <a:rPr lang="en-US" dirty="0" err="1"/>
              <a:t>microparticles</a:t>
            </a:r>
            <a:r>
              <a:rPr lang="en-US" dirty="0"/>
              <a:t> only weakly potentiate antibody response</a:t>
            </a:r>
          </a:p>
          <a:p>
            <a:r>
              <a:rPr lang="en-US" dirty="0"/>
              <a:t>Special processing can produce tiny aluminum nanoparticles under 200 nanometers in diameter</a:t>
            </a:r>
          </a:p>
          <a:p>
            <a:r>
              <a:rPr lang="en-US" dirty="0"/>
              <a:t>These are much more effective in stimulating an immune response and they induce a smaller inflammatory response at the injection </a:t>
            </a:r>
            <a:r>
              <a:rPr lang="en-US" dirty="0" smtClean="0"/>
              <a:t>site</a:t>
            </a:r>
          </a:p>
          <a:p>
            <a:r>
              <a:rPr lang="en-US" dirty="0" smtClean="0"/>
              <a:t>Plausible explanation is that they are easier for the macrophages to take up, along with the bound antigen</a:t>
            </a:r>
            <a:endParaRPr lang="en-US" dirty="0"/>
          </a:p>
        </p:txBody>
      </p:sp>
      <p:sp>
        <p:nvSpPr>
          <p:cNvPr id="5" name="TextBox 4"/>
          <p:cNvSpPr txBox="1"/>
          <p:nvPr/>
        </p:nvSpPr>
        <p:spPr>
          <a:xfrm>
            <a:off x="2886250" y="6435914"/>
            <a:ext cx="5291357" cy="400110"/>
          </a:xfrm>
          <a:prstGeom prst="rect">
            <a:avLst/>
          </a:prstGeom>
          <a:noFill/>
        </p:spPr>
        <p:txBody>
          <a:bodyPr wrap="none" rtlCol="0">
            <a:spAutoFit/>
          </a:bodyPr>
          <a:lstStyle/>
          <a:p>
            <a:r>
              <a:rPr lang="en-US" sz="2000" dirty="0">
                <a:solidFill>
                  <a:srgbClr val="FF0000"/>
                </a:solidFill>
              </a:rPr>
              <a:t>*</a:t>
            </a:r>
            <a:r>
              <a:rPr lang="en-US" sz="2000" dirty="0"/>
              <a:t>X Li et al. J Control Release. 2014; 173: 148-157.</a:t>
            </a:r>
          </a:p>
        </p:txBody>
      </p:sp>
      <p:sp>
        <p:nvSpPr>
          <p:cNvPr id="6" name="TextBox 5"/>
          <p:cNvSpPr txBox="1"/>
          <p:nvPr/>
        </p:nvSpPr>
        <p:spPr>
          <a:xfrm>
            <a:off x="1183363" y="2442260"/>
            <a:ext cx="6561650" cy="2677656"/>
          </a:xfrm>
          <a:prstGeom prst="rect">
            <a:avLst/>
          </a:prstGeom>
          <a:solidFill>
            <a:srgbClr val="FCFFBC"/>
          </a:solidFill>
          <a:ln>
            <a:solidFill>
              <a:schemeClr val="tx1"/>
            </a:solidFill>
          </a:ln>
        </p:spPr>
        <p:txBody>
          <a:bodyPr wrap="square" rtlCol="0">
            <a:spAutoFit/>
          </a:bodyPr>
          <a:lstStyle>
            <a:defPPr>
              <a:defRPr lang="en-US"/>
            </a:defPPr>
            <a:lvl1pPr>
              <a:defRPr sz="2400"/>
            </a:lvl1pPr>
          </a:lstStyle>
          <a:p>
            <a:pPr algn="ctr"/>
            <a:endParaRPr lang="en-US" sz="2800" dirty="0" smtClean="0"/>
          </a:p>
          <a:p>
            <a:pPr algn="ctr"/>
            <a:r>
              <a:rPr lang="en-US" sz="2800" dirty="0" smtClean="0"/>
              <a:t>There is a big problem with this strategy because the macrophages clear the aluminum from the injection site, but they can carry it as stealth cargo into the brain.</a:t>
            </a:r>
          </a:p>
          <a:p>
            <a:pPr algn="ctr"/>
            <a:endParaRPr lang="en-US" sz="2800" dirty="0"/>
          </a:p>
        </p:txBody>
      </p:sp>
    </p:spTree>
    <p:extLst>
      <p:ext uri="{BB962C8B-B14F-4D97-AF65-F5344CB8AC3E}">
        <p14:creationId xmlns:p14="http://schemas.microsoft.com/office/powerpoint/2010/main" val="131253222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308"/>
            <a:ext cx="8229600" cy="1749535"/>
          </a:xfrm>
        </p:spPr>
        <p:txBody>
          <a:bodyPr>
            <a:noAutofit/>
          </a:bodyPr>
          <a:lstStyle/>
          <a:p>
            <a:r>
              <a:rPr lang="en-US" sz="3600" b="1" dirty="0" smtClean="0"/>
              <a:t>“Non</a:t>
            </a:r>
            <a:r>
              <a:rPr lang="en-US" sz="3600" b="1" dirty="0"/>
              <a:t>-linear dose-response of </a:t>
            </a:r>
            <a:r>
              <a:rPr lang="en-US" sz="3600" b="1" dirty="0" err="1"/>
              <a:t>aluminium</a:t>
            </a:r>
            <a:r>
              <a:rPr lang="en-US" sz="3600" b="1" dirty="0"/>
              <a:t> hydroxide adjuvant particles: Selective low dose </a:t>
            </a:r>
            <a:r>
              <a:rPr lang="en-US" sz="3600" b="1" dirty="0" smtClean="0"/>
              <a:t>neurotoxicity”</a:t>
            </a:r>
            <a:r>
              <a:rPr lang="en-US" sz="3600" b="1" dirty="0" smtClean="0">
                <a:solidFill>
                  <a:srgbClr val="FF0000"/>
                </a:solidFill>
              </a:rPr>
              <a:t>*</a:t>
            </a:r>
            <a:r>
              <a:rPr lang="en-US" sz="3600" b="1" dirty="0"/>
              <a:t/>
            </a:r>
            <a:br>
              <a:rPr lang="en-US" sz="3600" b="1" dirty="0"/>
            </a:br>
            <a:endParaRPr lang="en-US" sz="3600" dirty="0"/>
          </a:p>
        </p:txBody>
      </p:sp>
      <p:sp>
        <p:nvSpPr>
          <p:cNvPr id="3" name="Content Placeholder 2"/>
          <p:cNvSpPr>
            <a:spLocks noGrp="1"/>
          </p:cNvSpPr>
          <p:nvPr>
            <p:ph idx="1"/>
          </p:nvPr>
        </p:nvSpPr>
        <p:spPr>
          <a:xfrm>
            <a:off x="552807" y="1677388"/>
            <a:ext cx="8686800" cy="5956245"/>
          </a:xfrm>
        </p:spPr>
        <p:txBody>
          <a:bodyPr>
            <a:noAutofit/>
          </a:bodyPr>
          <a:lstStyle/>
          <a:p>
            <a:pPr marL="0" indent="0">
              <a:buNone/>
            </a:pPr>
            <a:r>
              <a:rPr lang="en-US" sz="2400" dirty="0" err="1" smtClean="0"/>
              <a:t>Alhydrogel</a:t>
            </a:r>
            <a:r>
              <a:rPr lang="en-US" sz="2400" dirty="0" smtClean="0"/>
              <a:t> is </a:t>
            </a:r>
            <a:r>
              <a:rPr lang="en-US" sz="2400" dirty="0"/>
              <a:t>the main adjuvant licensed for human and animal </a:t>
            </a:r>
            <a:r>
              <a:rPr lang="en-US" sz="2400" dirty="0" smtClean="0"/>
              <a:t>vaccines (aluminum hydroxide gel)</a:t>
            </a:r>
          </a:p>
          <a:p>
            <a:pPr marL="0" indent="0">
              <a:buNone/>
            </a:pPr>
            <a:endParaRPr lang="en-US" sz="2400" dirty="0" smtClean="0"/>
          </a:p>
          <a:p>
            <a:pPr marL="0" indent="0">
              <a:buNone/>
            </a:pPr>
            <a:r>
              <a:rPr lang="en-US" sz="2400" dirty="0" smtClean="0"/>
              <a:t>"</a:t>
            </a:r>
            <a:r>
              <a:rPr lang="en-US" sz="2400" dirty="0"/>
              <a:t>We conclude that Alhydrogel1 injected at low dose in mouse muscle </a:t>
            </a:r>
            <a:r>
              <a:rPr lang="en-US" sz="2400" dirty="0" smtClean="0"/>
              <a:t>may selectively </a:t>
            </a:r>
            <a:r>
              <a:rPr lang="en-US" sz="2400" dirty="0"/>
              <a:t>induce long-term Al cerebral accumulation and </a:t>
            </a:r>
            <a:r>
              <a:rPr lang="en-US" sz="2400" dirty="0" smtClean="0"/>
              <a:t>neurotoxic effects</a:t>
            </a:r>
            <a:r>
              <a:rPr lang="en-US" sz="2400" dirty="0"/>
              <a:t>." </a:t>
            </a:r>
          </a:p>
          <a:p>
            <a:r>
              <a:rPr lang="en-US" sz="2400" dirty="0"/>
              <a:t>Lowest dose contained exclusively small agglomerates the size </a:t>
            </a:r>
            <a:r>
              <a:rPr lang="en-US" sz="2400" dirty="0" smtClean="0"/>
              <a:t>of bacteria</a:t>
            </a:r>
            <a:r>
              <a:rPr lang="en-US" sz="2400" dirty="0"/>
              <a:t>, favoring capture by macrophages</a:t>
            </a:r>
          </a:p>
          <a:p>
            <a:r>
              <a:rPr lang="en-US" sz="2400" dirty="0"/>
              <a:t>Immune cells transport the aluminum to the blood, the spleen and </a:t>
            </a:r>
            <a:r>
              <a:rPr lang="en-US" sz="2400" dirty="0" smtClean="0"/>
              <a:t>the brain</a:t>
            </a:r>
            <a:endParaRPr lang="en-US" sz="2400" dirty="0"/>
          </a:p>
          <a:p>
            <a:pPr marL="0" indent="0" algn="ctr">
              <a:buNone/>
            </a:pPr>
            <a:r>
              <a:rPr lang="en-US" sz="2400" i="1" dirty="0">
                <a:solidFill>
                  <a:srgbClr val="FF0000"/>
                </a:solidFill>
              </a:rPr>
              <a:t>"The dose makes the poison" view is overly simplistic</a:t>
            </a:r>
          </a:p>
          <a:p>
            <a:pPr algn="ctr"/>
            <a:endParaRPr lang="en-US" sz="2400" i="1" dirty="0" smtClean="0">
              <a:solidFill>
                <a:srgbClr val="FF0000"/>
              </a:solidFill>
            </a:endParaRPr>
          </a:p>
          <a:p>
            <a:endParaRPr lang="en-US" sz="2400" dirty="0"/>
          </a:p>
        </p:txBody>
      </p:sp>
      <p:sp>
        <p:nvSpPr>
          <p:cNvPr id="4" name="TextBox 3"/>
          <p:cNvSpPr txBox="1"/>
          <p:nvPr/>
        </p:nvSpPr>
        <p:spPr>
          <a:xfrm>
            <a:off x="2770800" y="6367526"/>
            <a:ext cx="6061726" cy="461665"/>
          </a:xfrm>
          <a:prstGeom prst="rect">
            <a:avLst/>
          </a:prstGeom>
          <a:noFill/>
        </p:spPr>
        <p:txBody>
          <a:bodyPr wrap="none" rtlCol="0">
            <a:spAutoFit/>
          </a:bodyPr>
          <a:lstStyle/>
          <a:p>
            <a:r>
              <a:rPr lang="fr-FR" sz="2400" dirty="0">
                <a:solidFill>
                  <a:srgbClr val="FF0000"/>
                </a:solidFill>
              </a:rPr>
              <a:t>*</a:t>
            </a:r>
            <a:r>
              <a:rPr lang="fr-FR" sz="2400" dirty="0"/>
              <a:t>G </a:t>
            </a:r>
            <a:r>
              <a:rPr lang="fr-FR" sz="2400" dirty="0" err="1"/>
              <a:t>Crépeaux</a:t>
            </a:r>
            <a:r>
              <a:rPr lang="fr-FR" sz="2400" dirty="0"/>
              <a:t> et al.  </a:t>
            </a:r>
            <a:r>
              <a:rPr lang="fr-FR" sz="2400" dirty="0" err="1"/>
              <a:t>Toxicology</a:t>
            </a:r>
            <a:r>
              <a:rPr lang="fr-FR" sz="2400" dirty="0"/>
              <a:t> 2017;375:48-57.</a:t>
            </a:r>
            <a:endParaRPr lang="en-US" sz="2400" dirty="0"/>
          </a:p>
        </p:txBody>
      </p:sp>
    </p:spTree>
    <p:extLst>
      <p:ext uri="{BB962C8B-B14F-4D97-AF65-F5344CB8AC3E}">
        <p14:creationId xmlns:p14="http://schemas.microsoft.com/office/powerpoint/2010/main" val="122255867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35133"/>
            <a:ext cx="8229600" cy="2332946"/>
          </a:xfrm>
          <a:solidFill>
            <a:srgbClr val="FCFFBC"/>
          </a:solidFill>
          <a:ln>
            <a:solidFill>
              <a:schemeClr val="tx1"/>
            </a:solidFill>
          </a:ln>
        </p:spPr>
        <p:txBody>
          <a:bodyPr wrap="square" rtlCol="0">
            <a:spAutoFit/>
          </a:bodyPr>
          <a:lstStyle/>
          <a:p>
            <a:pPr marL="0" indent="0">
              <a:buNone/>
            </a:pPr>
            <a:r>
              <a:rPr lang="en-US" sz="2800" dirty="0"/>
              <a:t>“Remarkably, the study found that the lowest dosage (200 mcg/Kg) was the most toxic! For many outcomes, the 400 and 800 mcg/Kg dosages had no observable adverse effects, but the 200 mcg/Kg dosage did.</a:t>
            </a:r>
            <a:r>
              <a:rPr lang="en-US" sz="2800" dirty="0" smtClean="0"/>
              <a:t>”</a:t>
            </a:r>
          </a:p>
          <a:p>
            <a:pPr marL="0" indent="0">
              <a:buNone/>
            </a:pPr>
            <a:r>
              <a:rPr lang="en-US" sz="2800" dirty="0" smtClean="0"/>
              <a:t>- </a:t>
            </a:r>
            <a:r>
              <a:rPr lang="en-US" sz="2800" dirty="0"/>
              <a:t>J.B. Handley</a:t>
            </a:r>
            <a:r>
              <a:rPr lang="en-US" sz="2800" dirty="0">
                <a:solidFill>
                  <a:srgbClr val="FF0000"/>
                </a:solidFill>
              </a:rPr>
              <a:t>*</a:t>
            </a:r>
          </a:p>
        </p:txBody>
      </p:sp>
      <p:sp>
        <p:nvSpPr>
          <p:cNvPr id="4" name="TextBox 3"/>
          <p:cNvSpPr txBox="1"/>
          <p:nvPr/>
        </p:nvSpPr>
        <p:spPr>
          <a:xfrm>
            <a:off x="1442819" y="5732646"/>
            <a:ext cx="7700746" cy="1015663"/>
          </a:xfrm>
          <a:prstGeom prst="rect">
            <a:avLst/>
          </a:prstGeom>
          <a:noFill/>
        </p:spPr>
        <p:txBody>
          <a:bodyPr wrap="none" rtlCol="0">
            <a:spAutoFit/>
          </a:bodyPr>
          <a:lstStyle/>
          <a:p>
            <a:r>
              <a:rPr lang="en-US" sz="2000" dirty="0" smtClean="0">
                <a:solidFill>
                  <a:srgbClr val="FF0000"/>
                </a:solidFill>
              </a:rPr>
              <a:t>*</a:t>
            </a:r>
            <a:r>
              <a:rPr lang="en-US" sz="2000" dirty="0" smtClean="0"/>
              <a:t>November </a:t>
            </a:r>
            <a:r>
              <a:rPr lang="en-US" sz="2000" dirty="0"/>
              <a:t>27, 2017</a:t>
            </a:r>
          </a:p>
          <a:p>
            <a:r>
              <a:rPr lang="en-US" sz="2000" dirty="0"/>
              <a:t>https://medium.com/@jbhandley/new-study-massive-aluminum-levels</a:t>
            </a:r>
            <a:r>
              <a:rPr lang="en-US" sz="2000" dirty="0" smtClean="0"/>
              <a:t>-</a:t>
            </a:r>
          </a:p>
          <a:p>
            <a:r>
              <a:rPr lang="en-US" sz="2000" dirty="0" smtClean="0"/>
              <a:t>in</a:t>
            </a:r>
            <a:r>
              <a:rPr lang="en-US" sz="2000" dirty="0"/>
              <a:t>-autism-brains-is-this-the-smoking-gun-for-vaccines-54ae85ec2a9c</a:t>
            </a:r>
          </a:p>
        </p:txBody>
      </p:sp>
    </p:spTree>
    <p:extLst>
      <p:ext uri="{BB962C8B-B14F-4D97-AF65-F5344CB8AC3E}">
        <p14:creationId xmlns:p14="http://schemas.microsoft.com/office/powerpoint/2010/main" val="3248579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42218"/>
            <a:ext cx="8229600" cy="3075217"/>
          </a:xfrm>
        </p:spPr>
        <p:txBody>
          <a:bodyPr/>
          <a:lstStyle/>
          <a:p>
            <a:pPr marL="0" indent="0">
              <a:buNone/>
            </a:pPr>
            <a:r>
              <a:rPr lang="en-US" i="1" dirty="0" smtClean="0"/>
              <a:t>“Thus </a:t>
            </a:r>
            <a:r>
              <a:rPr lang="en-US" i="1" dirty="0"/>
              <a:t>alum and other poorly biodegradable materials taken up at the periphery by phagocytes circulate in the lymphatic and blood circulation and can enter the brain using a </a:t>
            </a:r>
            <a:r>
              <a:rPr lang="en-US" i="1" dirty="0">
                <a:solidFill>
                  <a:srgbClr val="FF0000"/>
                </a:solidFill>
              </a:rPr>
              <a:t>Trojan horse mechanism </a:t>
            </a:r>
            <a:r>
              <a:rPr lang="en-US" i="1" dirty="0"/>
              <a:t>similar to that used by infectious particles</a:t>
            </a:r>
            <a:r>
              <a:rPr lang="en-US" i="1" dirty="0" smtClean="0"/>
              <a:t>.”</a:t>
            </a:r>
            <a:endParaRPr lang="en-US" dirty="0"/>
          </a:p>
        </p:txBody>
      </p:sp>
      <p:pic>
        <p:nvPicPr>
          <p:cNvPr id="4" name="Picture 3" descr="Gherardi_pap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312" y="0"/>
            <a:ext cx="9144000" cy="2374646"/>
          </a:xfrm>
          <a:prstGeom prst="rect">
            <a:avLst/>
          </a:prstGeom>
        </p:spPr>
      </p:pic>
    </p:spTree>
    <p:extLst>
      <p:ext uri="{BB962C8B-B14F-4D97-AF65-F5344CB8AC3E}">
        <p14:creationId xmlns:p14="http://schemas.microsoft.com/office/powerpoint/2010/main" val="426701410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ley_screensho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0"/>
            <a:ext cx="8140700" cy="3632200"/>
          </a:xfrm>
          <a:prstGeom prst="rect">
            <a:avLst/>
          </a:prstGeom>
        </p:spPr>
      </p:pic>
      <p:sp>
        <p:nvSpPr>
          <p:cNvPr id="3" name="Content Placeholder 2"/>
          <p:cNvSpPr>
            <a:spLocks noGrp="1"/>
          </p:cNvSpPr>
          <p:nvPr>
            <p:ph idx="1"/>
          </p:nvPr>
        </p:nvSpPr>
        <p:spPr>
          <a:xfrm>
            <a:off x="457200" y="2934295"/>
            <a:ext cx="6185019" cy="3708365"/>
          </a:xfrm>
          <a:solidFill>
            <a:schemeClr val="bg1"/>
          </a:solidFill>
        </p:spPr>
        <p:txBody>
          <a:bodyPr>
            <a:normAutofit fontScale="77500" lnSpcReduction="20000"/>
          </a:bodyPr>
          <a:lstStyle/>
          <a:p>
            <a:r>
              <a:rPr lang="en-US" dirty="0" smtClean="0"/>
              <a:t>Samples taken from </a:t>
            </a:r>
            <a:r>
              <a:rPr lang="en-US" dirty="0"/>
              <a:t>temporal, </a:t>
            </a:r>
            <a:r>
              <a:rPr lang="en-US" dirty="0" smtClean="0"/>
              <a:t>            frontal</a:t>
            </a:r>
            <a:r>
              <a:rPr lang="en-US" dirty="0"/>
              <a:t>, parietal and </a:t>
            </a:r>
            <a:r>
              <a:rPr lang="en-US" dirty="0" smtClean="0"/>
              <a:t>occipital                   </a:t>
            </a:r>
            <a:r>
              <a:rPr lang="en-US" dirty="0"/>
              <a:t>lobes and hippocampus </a:t>
            </a:r>
            <a:r>
              <a:rPr lang="en-US" dirty="0" smtClean="0"/>
              <a:t>of 5                          autistic brains, postmortem</a:t>
            </a:r>
            <a:endParaRPr lang="en-US" dirty="0"/>
          </a:p>
          <a:p>
            <a:r>
              <a:rPr lang="en-US" dirty="0"/>
              <a:t>V</a:t>
            </a:r>
            <a:r>
              <a:rPr lang="en-US" dirty="0" smtClean="0"/>
              <a:t>alues of </a:t>
            </a:r>
            <a:r>
              <a:rPr lang="en-US" dirty="0"/>
              <a:t>17.10, 18.57 and 22.11 </a:t>
            </a:r>
            <a:r>
              <a:rPr lang="en-US" dirty="0" smtClean="0"/>
              <a:t>micrograms/gram dry weight:               among highest ever seen</a:t>
            </a:r>
          </a:p>
          <a:p>
            <a:r>
              <a:rPr lang="en-US" b="1" dirty="0" smtClean="0"/>
              <a:t>Hypothesis: </a:t>
            </a:r>
            <a:r>
              <a:rPr lang="en-US" dirty="0" err="1" smtClean="0"/>
              <a:t>aluminium</a:t>
            </a:r>
            <a:r>
              <a:rPr lang="en-US" dirty="0" smtClean="0"/>
              <a:t> </a:t>
            </a:r>
            <a:r>
              <a:rPr lang="en-US" dirty="0"/>
              <a:t>entry into the brain via immune cells circulating in the blood and lymph is expedited in </a:t>
            </a:r>
            <a:r>
              <a:rPr lang="en-US" dirty="0" smtClean="0"/>
              <a:t>Autism Spectrum Disorder due to a leaky brain barrier</a:t>
            </a:r>
            <a:endParaRPr lang="en-US" dirty="0"/>
          </a:p>
          <a:p>
            <a:endParaRPr lang="en-US" dirty="0"/>
          </a:p>
          <a:p>
            <a:endParaRPr lang="en-US" dirty="0"/>
          </a:p>
          <a:p>
            <a:endParaRPr lang="en-US" dirty="0"/>
          </a:p>
        </p:txBody>
      </p:sp>
      <p:pic>
        <p:nvPicPr>
          <p:cNvPr id="2" name="Picture 1" descr="brai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0442" y="2591164"/>
            <a:ext cx="3344260" cy="2649968"/>
          </a:xfrm>
          <a:prstGeom prst="rect">
            <a:avLst/>
          </a:prstGeom>
        </p:spPr>
      </p:pic>
    </p:spTree>
    <p:extLst>
      <p:ext uri="{BB962C8B-B14F-4D97-AF65-F5344CB8AC3E}">
        <p14:creationId xmlns:p14="http://schemas.microsoft.com/office/powerpoint/2010/main" val="186056639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Potent 5 minute video: Prof. Chris </a:t>
            </a:r>
            <a:r>
              <a:rPr lang="en-US" b="1" dirty="0" err="1"/>
              <a:t>Exley</a:t>
            </a:r>
            <a:r>
              <a:rPr lang="en-US" b="1" dirty="0"/>
              <a:t> on </a:t>
            </a:r>
            <a:r>
              <a:rPr lang="en-US" b="1" dirty="0" err="1"/>
              <a:t>aluminium</a:t>
            </a:r>
            <a:r>
              <a:rPr lang="en-US" b="1" dirty="0"/>
              <a:t> in autism</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pPr marL="0" indent="0">
              <a:buNone/>
            </a:pPr>
            <a:r>
              <a:rPr lang="en-US" b="1" dirty="0"/>
              <a:t>Some highlights:</a:t>
            </a:r>
          </a:p>
          <a:p>
            <a:r>
              <a:rPr lang="en-US" dirty="0"/>
              <a:t>The amount of </a:t>
            </a:r>
            <a:r>
              <a:rPr lang="en-US" dirty="0" err="1"/>
              <a:t>aluminium</a:t>
            </a:r>
            <a:r>
              <a:rPr lang="en-US" dirty="0"/>
              <a:t> found </a:t>
            </a:r>
            <a:r>
              <a:rPr lang="en-US" dirty="0" smtClean="0"/>
              <a:t>in </a:t>
            </a:r>
            <a:r>
              <a:rPr lang="en-US" dirty="0"/>
              <a:t>autism brains was extraordinarily </a:t>
            </a:r>
            <a:r>
              <a:rPr lang="en-US" dirty="0" smtClean="0"/>
              <a:t>high</a:t>
            </a:r>
            <a:r>
              <a:rPr lang="en-US" dirty="0" smtClean="0">
                <a:solidFill>
                  <a:srgbClr val="FF0000"/>
                </a:solidFill>
              </a:rPr>
              <a:t>**</a:t>
            </a:r>
            <a:endParaRPr lang="en-US" dirty="0">
              <a:solidFill>
                <a:srgbClr val="FF0000"/>
              </a:solidFill>
            </a:endParaRPr>
          </a:p>
          <a:p>
            <a:pPr lvl="1"/>
            <a:r>
              <a:rPr lang="en-US" dirty="0"/>
              <a:t>They saw more </a:t>
            </a:r>
            <a:r>
              <a:rPr lang="en-US" dirty="0" err="1"/>
              <a:t>aluminium</a:t>
            </a:r>
            <a:r>
              <a:rPr lang="en-US" dirty="0"/>
              <a:t> than they'd seen in almost any other circumstance</a:t>
            </a:r>
          </a:p>
          <a:p>
            <a:pPr lvl="1"/>
            <a:r>
              <a:rPr lang="en-US" dirty="0"/>
              <a:t>Majority was intracellular </a:t>
            </a:r>
            <a:r>
              <a:rPr lang="en-US" dirty="0" err="1"/>
              <a:t>aluminium</a:t>
            </a:r>
            <a:r>
              <a:rPr lang="en-US" dirty="0"/>
              <a:t> within non-neuronal cell populations</a:t>
            </a:r>
          </a:p>
          <a:p>
            <a:r>
              <a:rPr lang="en-US" dirty="0" err="1"/>
              <a:t>Aluminium</a:t>
            </a:r>
            <a:r>
              <a:rPr lang="en-US" dirty="0"/>
              <a:t> in vaccines is almost certainly playing a role in </a:t>
            </a:r>
            <a:r>
              <a:rPr lang="en-US" dirty="0" smtClean="0"/>
              <a:t>autism</a:t>
            </a:r>
          </a:p>
          <a:p>
            <a:pPr lvl="1"/>
            <a:r>
              <a:rPr lang="en-US" dirty="0" smtClean="0"/>
              <a:t>The </a:t>
            </a:r>
            <a:r>
              <a:rPr lang="en-US" dirty="0"/>
              <a:t>results changed his mind on this topic</a:t>
            </a:r>
          </a:p>
          <a:p>
            <a:r>
              <a:rPr lang="en-US" dirty="0"/>
              <a:t>Research was only possible because of philanthropy</a:t>
            </a:r>
          </a:p>
          <a:p>
            <a:endParaRPr lang="en-US" dirty="0"/>
          </a:p>
        </p:txBody>
      </p:sp>
      <p:sp>
        <p:nvSpPr>
          <p:cNvPr id="4" name="TextBox 3"/>
          <p:cNvSpPr txBox="1"/>
          <p:nvPr/>
        </p:nvSpPr>
        <p:spPr>
          <a:xfrm>
            <a:off x="0" y="6141385"/>
            <a:ext cx="8890224" cy="707886"/>
          </a:xfrm>
          <a:prstGeom prst="rect">
            <a:avLst/>
          </a:prstGeom>
          <a:noFill/>
        </p:spPr>
        <p:txBody>
          <a:bodyPr wrap="none" rtlCol="0">
            <a:spAutoFit/>
          </a:bodyPr>
          <a:lstStyle/>
          <a:p>
            <a:pPr algn="r"/>
            <a:r>
              <a:rPr lang="en-US" sz="2000" dirty="0" smtClean="0">
                <a:solidFill>
                  <a:srgbClr val="FF0000"/>
                </a:solidFill>
              </a:rPr>
              <a:t>*</a:t>
            </a:r>
            <a:r>
              <a:rPr lang="en-US" sz="2000" dirty="0" err="1" smtClean="0"/>
              <a:t>www.youtube.com</a:t>
            </a:r>
            <a:r>
              <a:rPr lang="en-US" sz="2000" dirty="0"/>
              <a:t>/</a:t>
            </a:r>
            <a:r>
              <a:rPr lang="en-US" sz="2000" dirty="0" err="1"/>
              <a:t>watch?v</a:t>
            </a:r>
            <a:r>
              <a:rPr lang="en-US" sz="2000" dirty="0"/>
              <a:t>=SmkVv8pcVhc&amp;feature=</a:t>
            </a:r>
            <a:r>
              <a:rPr lang="en-US" sz="2000" dirty="0" err="1" smtClean="0"/>
              <a:t>youtu.be</a:t>
            </a:r>
            <a:endParaRPr lang="en-US" sz="2000" dirty="0" smtClean="0"/>
          </a:p>
          <a:p>
            <a:pPr algn="r"/>
            <a:r>
              <a:rPr lang="en-US" sz="2000" dirty="0" smtClean="0">
                <a:solidFill>
                  <a:srgbClr val="FF0000"/>
                </a:solidFill>
              </a:rPr>
              <a:t>**</a:t>
            </a:r>
            <a:r>
              <a:rPr lang="en-US" sz="2000" dirty="0" smtClean="0"/>
              <a:t>M </a:t>
            </a:r>
            <a:r>
              <a:rPr lang="en-US" sz="2000" dirty="0"/>
              <a:t>Mold et al. Journal of Trace Elements in Medicine and Biology 2018; 46: 76-82. </a:t>
            </a:r>
          </a:p>
        </p:txBody>
      </p:sp>
    </p:spTree>
    <p:extLst>
      <p:ext uri="{BB962C8B-B14F-4D97-AF65-F5344CB8AC3E}">
        <p14:creationId xmlns:p14="http://schemas.microsoft.com/office/powerpoint/2010/main" val="23166186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p:txBody>
          <a:bodyPr/>
          <a:lstStyle/>
          <a:p>
            <a:r>
              <a:rPr lang="en-US" dirty="0" smtClean="0"/>
              <a:t>Introduction</a:t>
            </a:r>
          </a:p>
          <a:p>
            <a:r>
              <a:rPr lang="en-US" dirty="0" smtClean="0"/>
              <a:t>MMR and glyphosate</a:t>
            </a:r>
          </a:p>
          <a:p>
            <a:r>
              <a:rPr lang="en-US" dirty="0"/>
              <a:t>Aluminum in </a:t>
            </a:r>
            <a:r>
              <a:rPr lang="en-US" dirty="0" smtClean="0"/>
              <a:t>vaccines</a:t>
            </a:r>
          </a:p>
          <a:p>
            <a:r>
              <a:rPr lang="en-US" dirty="0" smtClean="0"/>
              <a:t>Gardasil and autoimmune disease</a:t>
            </a:r>
          </a:p>
          <a:p>
            <a:r>
              <a:rPr lang="en-US" dirty="0" smtClean="0"/>
              <a:t>Solutions</a:t>
            </a:r>
            <a:endParaRPr lang="en-US" dirty="0"/>
          </a:p>
        </p:txBody>
      </p:sp>
    </p:spTree>
    <p:extLst>
      <p:ext uri="{BB962C8B-B14F-4D97-AF65-F5344CB8AC3E}">
        <p14:creationId xmlns:p14="http://schemas.microsoft.com/office/powerpoint/2010/main" val="324607351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ow_aluminum_causes_autism.png"/>
          <p:cNvPicPr>
            <a:picLocks noGrp="1" noChangeAspect="1"/>
          </p:cNvPicPr>
          <p:nvPr>
            <p:ph idx="1"/>
          </p:nvPr>
        </p:nvPicPr>
        <p:blipFill>
          <a:blip r:embed="rId3">
            <a:extLst>
              <a:ext uri="{28A0092B-C50C-407E-A947-70E740481C1C}">
                <a14:useLocalDpi xmlns:a14="http://schemas.microsoft.com/office/drawing/2010/main" val="0"/>
              </a:ext>
            </a:extLst>
          </a:blip>
          <a:srcRect t="-31617" b="-31617"/>
          <a:stretch>
            <a:fillRect/>
          </a:stretch>
        </p:blipFill>
        <p:spPr>
          <a:xfrm>
            <a:off x="312887" y="1354667"/>
            <a:ext cx="8229600" cy="4525963"/>
          </a:xfrm>
        </p:spPr>
      </p:pic>
      <p:sp>
        <p:nvSpPr>
          <p:cNvPr id="5" name="TextBox 4"/>
          <p:cNvSpPr txBox="1"/>
          <p:nvPr/>
        </p:nvSpPr>
        <p:spPr>
          <a:xfrm>
            <a:off x="5924205" y="6310829"/>
            <a:ext cx="2762595" cy="369332"/>
          </a:xfrm>
          <a:prstGeom prst="rect">
            <a:avLst/>
          </a:prstGeom>
          <a:noFill/>
        </p:spPr>
        <p:txBody>
          <a:bodyPr wrap="none" rtlCol="0">
            <a:spAutoFit/>
          </a:bodyPr>
          <a:lstStyle/>
          <a:p>
            <a:r>
              <a:rPr lang="en-US" dirty="0" smtClean="0">
                <a:solidFill>
                  <a:srgbClr val="FF0000"/>
                </a:solidFill>
              </a:rPr>
              <a:t>*</a:t>
            </a:r>
            <a:r>
              <a:rPr lang="en-US" dirty="0" smtClean="0"/>
              <a:t>Source: </a:t>
            </a:r>
            <a:r>
              <a:rPr lang="en-US" dirty="0" err="1" smtClean="0"/>
              <a:t>vaccinepapers.org</a:t>
            </a:r>
            <a:endParaRPr lang="en-US" dirty="0"/>
          </a:p>
        </p:txBody>
      </p:sp>
      <p:sp>
        <p:nvSpPr>
          <p:cNvPr id="3" name="TextBox 2"/>
          <p:cNvSpPr txBox="1"/>
          <p:nvPr/>
        </p:nvSpPr>
        <p:spPr>
          <a:xfrm>
            <a:off x="1529713" y="5438994"/>
            <a:ext cx="2568761" cy="1200328"/>
          </a:xfrm>
          <a:prstGeom prst="rect">
            <a:avLst/>
          </a:prstGeom>
          <a:solidFill>
            <a:srgbClr val="FCFFBC"/>
          </a:solidFill>
          <a:ln>
            <a:solidFill>
              <a:schemeClr val="tx1"/>
            </a:solidFill>
          </a:ln>
        </p:spPr>
        <p:txBody>
          <a:bodyPr wrap="square" rtlCol="0">
            <a:spAutoFit/>
          </a:bodyPr>
          <a:lstStyle>
            <a:defPPr>
              <a:defRPr lang="en-US"/>
            </a:defPPr>
            <a:lvl1pPr>
              <a:defRPr sz="2400"/>
            </a:lvl1pPr>
          </a:lstStyle>
          <a:p>
            <a:r>
              <a:rPr lang="en-US" dirty="0"/>
              <a:t>Carried into the brain on the backs of immune </a:t>
            </a:r>
            <a:r>
              <a:rPr lang="en-US" dirty="0" smtClean="0"/>
              <a:t>cells!</a:t>
            </a:r>
            <a:endParaRPr lang="en-US" dirty="0"/>
          </a:p>
        </p:txBody>
      </p:sp>
      <p:cxnSp>
        <p:nvCxnSpPr>
          <p:cNvPr id="8" name="Straight Arrow Connector 7"/>
          <p:cNvCxnSpPr/>
          <p:nvPr/>
        </p:nvCxnSpPr>
        <p:spPr>
          <a:xfrm flipV="1">
            <a:off x="2612056" y="4382043"/>
            <a:ext cx="591681" cy="105695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3809850" y="4298952"/>
            <a:ext cx="1370968" cy="1731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aluminum_autism_Exle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100" y="0"/>
            <a:ext cx="7785100" cy="2552700"/>
          </a:xfrm>
          <a:prstGeom prst="rect">
            <a:avLst/>
          </a:prstGeom>
        </p:spPr>
      </p:pic>
    </p:spTree>
    <p:extLst>
      <p:ext uri="{BB962C8B-B14F-4D97-AF65-F5344CB8AC3E}">
        <p14:creationId xmlns:p14="http://schemas.microsoft.com/office/powerpoint/2010/main" val="9816595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oundu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9912" y="516238"/>
            <a:ext cx="2779018" cy="2779018"/>
          </a:xfrm>
          <a:prstGeom prst="rect">
            <a:avLst/>
          </a:prstGeom>
        </p:spPr>
      </p:pic>
      <p:sp>
        <p:nvSpPr>
          <p:cNvPr id="2" name="Title 1"/>
          <p:cNvSpPr>
            <a:spLocks noGrp="1"/>
          </p:cNvSpPr>
          <p:nvPr>
            <p:ph type="title"/>
          </p:nvPr>
        </p:nvSpPr>
        <p:spPr/>
        <p:txBody>
          <a:bodyPr>
            <a:normAutofit fontScale="90000"/>
          </a:bodyPr>
          <a:lstStyle/>
          <a:p>
            <a:r>
              <a:rPr lang="en-US" b="1" dirty="0" smtClean="0"/>
              <a:t>Glyphosate and Aluminum:                 Partners in Crime</a:t>
            </a:r>
            <a:endParaRPr lang="en-US" b="1" dirty="0"/>
          </a:p>
        </p:txBody>
      </p:sp>
      <p:sp>
        <p:nvSpPr>
          <p:cNvPr id="3" name="Content Placeholder 2"/>
          <p:cNvSpPr>
            <a:spLocks noGrp="1"/>
          </p:cNvSpPr>
          <p:nvPr>
            <p:ph idx="1"/>
          </p:nvPr>
        </p:nvSpPr>
        <p:spPr>
          <a:xfrm>
            <a:off x="0" y="1417638"/>
            <a:ext cx="8466667" cy="5037667"/>
          </a:xfrm>
        </p:spPr>
        <p:txBody>
          <a:bodyPr>
            <a:normAutofit fontScale="92500" lnSpcReduction="10000"/>
          </a:bodyPr>
          <a:lstStyle/>
          <a:p>
            <a:r>
              <a:rPr lang="en-US" dirty="0" smtClean="0"/>
              <a:t>Glyphosate induces pathogens like C.                                </a:t>
            </a:r>
            <a:r>
              <a:rPr lang="en-US" dirty="0" err="1" smtClean="0"/>
              <a:t>Difficile</a:t>
            </a:r>
            <a:r>
              <a:rPr lang="en-US" dirty="0" smtClean="0"/>
              <a:t> in gut, leading to </a:t>
            </a:r>
            <a:r>
              <a:rPr lang="en-US" i="1" dirty="0" smtClean="0">
                <a:solidFill>
                  <a:srgbClr val="FF0000"/>
                </a:solidFill>
              </a:rPr>
              <a:t>leaky gut syndrome</a:t>
            </a:r>
          </a:p>
          <a:p>
            <a:pPr lvl="1"/>
            <a:r>
              <a:rPr lang="en-US" dirty="0" smtClean="0"/>
              <a:t>C. diff produces </a:t>
            </a:r>
            <a:r>
              <a:rPr lang="en-US" i="1" dirty="0" smtClean="0">
                <a:solidFill>
                  <a:srgbClr val="FF0000"/>
                </a:solidFill>
              </a:rPr>
              <a:t>p-cresol </a:t>
            </a:r>
            <a:r>
              <a:rPr lang="en-US" dirty="0" smtClean="0"/>
              <a:t>which promotes                                       aluminum uptake by cells</a:t>
            </a:r>
          </a:p>
          <a:p>
            <a:pPr lvl="1"/>
            <a:r>
              <a:rPr lang="en-US" dirty="0" smtClean="0"/>
              <a:t>p-Cresol is a known biomarker for autism</a:t>
            </a:r>
          </a:p>
          <a:p>
            <a:pPr lvl="1"/>
            <a:r>
              <a:rPr lang="en-US" dirty="0" smtClean="0"/>
              <a:t>p-Cresol is an important factor in </a:t>
            </a:r>
            <a:r>
              <a:rPr lang="en-US" i="1" dirty="0" smtClean="0">
                <a:solidFill>
                  <a:srgbClr val="FF0000"/>
                </a:solidFill>
              </a:rPr>
              <a:t>kidney failure </a:t>
            </a:r>
            <a:r>
              <a:rPr lang="en-US" dirty="0" smtClean="0"/>
              <a:t>which leads to aluminum retention in tissues </a:t>
            </a:r>
            <a:r>
              <a:rPr lang="en-US" dirty="0" smtClean="0">
                <a:sym typeface="Wingdings"/>
              </a:rPr>
              <a:t> dementia</a:t>
            </a:r>
            <a:endParaRPr lang="en-US" dirty="0" smtClean="0"/>
          </a:p>
          <a:p>
            <a:r>
              <a:rPr lang="en-US" dirty="0" smtClean="0"/>
              <a:t>Glyphosate </a:t>
            </a:r>
            <a:r>
              <a:rPr lang="en-US" i="1" dirty="0" smtClean="0">
                <a:solidFill>
                  <a:srgbClr val="FF0000"/>
                </a:solidFill>
              </a:rPr>
              <a:t>cages</a:t>
            </a:r>
            <a:r>
              <a:rPr lang="en-US" dirty="0" smtClean="0"/>
              <a:t> aluminum to promote entry</a:t>
            </a:r>
          </a:p>
          <a:p>
            <a:r>
              <a:rPr lang="en-US" dirty="0" smtClean="0"/>
              <a:t>Glyphosate promotes </a:t>
            </a:r>
            <a:r>
              <a:rPr lang="en-US" i="1" dirty="0" smtClean="0">
                <a:solidFill>
                  <a:srgbClr val="FF0000"/>
                </a:solidFill>
              </a:rPr>
              <a:t>calcium uptake </a:t>
            </a:r>
            <a:r>
              <a:rPr lang="en-US" dirty="0" smtClean="0"/>
              <a:t>by voltage-activated channels</a:t>
            </a:r>
          </a:p>
          <a:p>
            <a:pPr lvl="1"/>
            <a:r>
              <a:rPr lang="en-US" dirty="0" smtClean="0"/>
              <a:t>Aluminum gains entry as calcium mimetic</a:t>
            </a:r>
          </a:p>
          <a:p>
            <a:pPr marL="0" indent="0">
              <a:buNone/>
            </a:pPr>
            <a:endParaRPr lang="en-US" dirty="0" smtClean="0"/>
          </a:p>
          <a:p>
            <a:endParaRPr lang="en-US" dirty="0" smtClean="0"/>
          </a:p>
        </p:txBody>
      </p:sp>
      <p:sp>
        <p:nvSpPr>
          <p:cNvPr id="5" name="Footer Placeholder 4"/>
          <p:cNvSpPr>
            <a:spLocks noGrp="1"/>
          </p:cNvSpPr>
          <p:nvPr>
            <p:ph type="ftr" sz="quarter" idx="11"/>
          </p:nvPr>
        </p:nvSpPr>
        <p:spPr>
          <a:xfrm>
            <a:off x="0" y="6413500"/>
            <a:ext cx="5249327" cy="365125"/>
          </a:xfrm>
        </p:spPr>
        <p:txBody>
          <a:bodyPr/>
          <a:lstStyle>
            <a:lvl1pPr>
              <a:defRPr sz="1600"/>
            </a:lvl1pPr>
          </a:lstStyle>
          <a:p>
            <a:r>
              <a:rPr lang="en-US" dirty="0" smtClean="0"/>
              <a:t>MIT</a:t>
            </a:r>
            <a:r>
              <a:rPr lang="en-US" dirty="0" smtClean="0">
                <a:solidFill>
                  <a:schemeClr val="tx2"/>
                </a:solidFill>
              </a:rPr>
              <a:t> </a:t>
            </a:r>
            <a:r>
              <a:rPr lang="en-US" dirty="0" smtClean="0">
                <a:solidFill>
                  <a:srgbClr val="CA5200"/>
                </a:solidFill>
              </a:rPr>
              <a:t>C</a:t>
            </a:r>
            <a:r>
              <a:rPr lang="en-US" dirty="0" smtClean="0"/>
              <a:t>omputer </a:t>
            </a:r>
            <a:r>
              <a:rPr lang="en-US" dirty="0" smtClean="0">
                <a:solidFill>
                  <a:srgbClr val="CA5200"/>
                </a:solidFill>
              </a:rPr>
              <a:t>S</a:t>
            </a:r>
            <a:r>
              <a:rPr lang="en-US" dirty="0" smtClean="0"/>
              <a:t>cience and</a:t>
            </a:r>
            <a:r>
              <a:rPr lang="en-US" dirty="0" smtClean="0">
                <a:solidFill>
                  <a:schemeClr val="tx2"/>
                </a:solidFill>
              </a:rPr>
              <a:t> </a:t>
            </a:r>
            <a:r>
              <a:rPr lang="en-US" dirty="0" smtClean="0">
                <a:solidFill>
                  <a:srgbClr val="CA5200"/>
                </a:solidFill>
              </a:rPr>
              <a:t>A</a:t>
            </a:r>
            <a:r>
              <a:rPr lang="en-US" dirty="0" smtClean="0"/>
              <a:t>rtificial</a:t>
            </a:r>
            <a:r>
              <a:rPr lang="en-US" dirty="0" smtClean="0">
                <a:solidFill>
                  <a:schemeClr val="tx2"/>
                </a:solidFill>
              </a:rPr>
              <a:t> </a:t>
            </a:r>
            <a:r>
              <a:rPr lang="en-US" dirty="0" smtClean="0">
                <a:solidFill>
                  <a:srgbClr val="CA5200"/>
                </a:solidFill>
              </a:rPr>
              <a:t>I</a:t>
            </a:r>
            <a:r>
              <a:rPr lang="en-US" dirty="0" smtClean="0"/>
              <a:t>ntelligence</a:t>
            </a:r>
            <a:r>
              <a:rPr lang="en-US" dirty="0" smtClean="0">
                <a:solidFill>
                  <a:schemeClr val="tx2"/>
                </a:solidFill>
              </a:rPr>
              <a:t> </a:t>
            </a:r>
            <a:r>
              <a:rPr lang="en-US" dirty="0" smtClean="0">
                <a:solidFill>
                  <a:srgbClr val="CA5200"/>
                </a:solidFill>
              </a:rPr>
              <a:t>L</a:t>
            </a:r>
            <a:r>
              <a:rPr lang="en-US" dirty="0" smtClean="0"/>
              <a:t>aboratory</a:t>
            </a:r>
            <a:endParaRPr lang="en-US" dirty="0"/>
          </a:p>
        </p:txBody>
      </p:sp>
    </p:spTree>
    <p:extLst>
      <p:ext uri="{BB962C8B-B14F-4D97-AF65-F5344CB8AC3E}">
        <p14:creationId xmlns:p14="http://schemas.microsoft.com/office/powerpoint/2010/main" val="379413212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62"/>
            <a:ext cx="8229600" cy="1143000"/>
          </a:xfrm>
        </p:spPr>
        <p:txBody>
          <a:bodyPr/>
          <a:lstStyle/>
          <a:p>
            <a:r>
              <a:rPr lang="en-US" b="1" dirty="0" smtClean="0"/>
              <a:t>Aluminum Glyphosate</a:t>
            </a:r>
            <a:r>
              <a:rPr lang="en-US" b="1" dirty="0" smtClean="0">
                <a:solidFill>
                  <a:srgbClr val="FF0000"/>
                </a:solidFill>
              </a:rPr>
              <a:t>*</a:t>
            </a:r>
            <a:endParaRPr lang="en-US" b="1" dirty="0">
              <a:solidFill>
                <a:srgbClr val="FF0000"/>
              </a:solidFill>
            </a:endParaRPr>
          </a:p>
        </p:txBody>
      </p:sp>
      <p:pic>
        <p:nvPicPr>
          <p:cNvPr id="4" name="Content Placeholder 3" descr="aluminum_glyphosate.png"/>
          <p:cNvPicPr>
            <a:picLocks noGrp="1" noChangeAspect="1"/>
          </p:cNvPicPr>
          <p:nvPr>
            <p:ph idx="1"/>
          </p:nvPr>
        </p:nvPicPr>
        <p:blipFill>
          <a:blip r:embed="rId3">
            <a:extLst>
              <a:ext uri="{28A0092B-C50C-407E-A947-70E740481C1C}">
                <a14:useLocalDpi xmlns:a14="http://schemas.microsoft.com/office/drawing/2010/main" val="0"/>
              </a:ext>
            </a:extLst>
          </a:blip>
          <a:srcRect l="-10956" r="-10956"/>
          <a:stretch>
            <a:fillRect/>
          </a:stretch>
        </p:blipFill>
        <p:spPr>
          <a:xfrm>
            <a:off x="-1122112" y="1950395"/>
            <a:ext cx="7588428" cy="4173343"/>
          </a:xfrm>
        </p:spPr>
      </p:pic>
      <p:sp>
        <p:nvSpPr>
          <p:cNvPr id="5" name="TextBox 4"/>
          <p:cNvSpPr txBox="1"/>
          <p:nvPr/>
        </p:nvSpPr>
        <p:spPr>
          <a:xfrm>
            <a:off x="259198" y="6030348"/>
            <a:ext cx="8528042" cy="707886"/>
          </a:xfrm>
          <a:prstGeom prst="rect">
            <a:avLst/>
          </a:prstGeom>
          <a:noFill/>
        </p:spPr>
        <p:txBody>
          <a:bodyPr wrap="square" rtlCol="0">
            <a:spAutoFit/>
          </a:bodyPr>
          <a:lstStyle/>
          <a:p>
            <a:r>
              <a:rPr lang="en-US" sz="2000" dirty="0" smtClean="0">
                <a:solidFill>
                  <a:srgbClr val="FF0000"/>
                </a:solidFill>
              </a:rPr>
              <a:t>*</a:t>
            </a:r>
            <a:r>
              <a:rPr lang="en-US" sz="2000" dirty="0" smtClean="0"/>
              <a:t>M. </a:t>
            </a:r>
            <a:r>
              <a:rPr lang="en-US" sz="2000" dirty="0" err="1" smtClean="0"/>
              <a:t>Purgel</a:t>
            </a:r>
            <a:r>
              <a:rPr lang="en-US" sz="2000" dirty="0" smtClean="0"/>
              <a:t> et al., Journal </a:t>
            </a:r>
            <a:r>
              <a:rPr lang="en-US" sz="2000" dirty="0"/>
              <a:t>of Inorganic Biochemistry 103 (2009) 1426–1438 </a:t>
            </a:r>
          </a:p>
          <a:p>
            <a:endParaRPr lang="en-US" sz="2000" dirty="0"/>
          </a:p>
        </p:txBody>
      </p:sp>
      <p:sp>
        <p:nvSpPr>
          <p:cNvPr id="6" name="TextBox 5"/>
          <p:cNvSpPr txBox="1"/>
          <p:nvPr/>
        </p:nvSpPr>
        <p:spPr>
          <a:xfrm>
            <a:off x="457200" y="873177"/>
            <a:ext cx="6009116" cy="1077218"/>
          </a:xfrm>
          <a:prstGeom prst="rect">
            <a:avLst/>
          </a:prstGeom>
          <a:noFill/>
        </p:spPr>
        <p:txBody>
          <a:bodyPr wrap="square" rtlCol="0">
            <a:spAutoFit/>
          </a:bodyPr>
          <a:lstStyle/>
          <a:p>
            <a:r>
              <a:rPr lang="en-US" sz="3200" dirty="0" smtClean="0"/>
              <a:t>Six different ways two glyphosate molecules can chelate aluminum</a:t>
            </a:r>
            <a:endParaRPr lang="en-US" sz="3200" dirty="0"/>
          </a:p>
        </p:txBody>
      </p:sp>
      <p:sp>
        <p:nvSpPr>
          <p:cNvPr id="10" name="TextBox 9"/>
          <p:cNvSpPr txBox="1"/>
          <p:nvPr/>
        </p:nvSpPr>
        <p:spPr>
          <a:xfrm>
            <a:off x="5891955" y="5693343"/>
            <a:ext cx="1484000" cy="461665"/>
          </a:xfrm>
          <a:prstGeom prst="rect">
            <a:avLst/>
          </a:prstGeom>
          <a:noFill/>
        </p:spPr>
        <p:txBody>
          <a:bodyPr wrap="none" rtlCol="0">
            <a:spAutoFit/>
          </a:bodyPr>
          <a:lstStyle/>
          <a:p>
            <a:r>
              <a:rPr lang="en-US" sz="2400" b="1" dirty="0" smtClean="0"/>
              <a:t>aluminum</a:t>
            </a:r>
            <a:endParaRPr lang="en-US" sz="2400" b="1" dirty="0"/>
          </a:p>
        </p:txBody>
      </p:sp>
      <p:cxnSp>
        <p:nvCxnSpPr>
          <p:cNvPr id="12" name="Straight Arrow Connector 11"/>
          <p:cNvCxnSpPr/>
          <p:nvPr/>
        </p:nvCxnSpPr>
        <p:spPr>
          <a:xfrm flipH="1" flipV="1">
            <a:off x="4849388" y="5162524"/>
            <a:ext cx="1232153" cy="60665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3" name="Picture 2" descr="aluminum_citra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9951" y="2221019"/>
            <a:ext cx="1578344" cy="1602380"/>
          </a:xfrm>
          <a:prstGeom prst="rect">
            <a:avLst/>
          </a:prstGeom>
        </p:spPr>
      </p:pic>
      <p:sp>
        <p:nvSpPr>
          <p:cNvPr id="11" name="TextBox 10"/>
          <p:cNvSpPr txBox="1"/>
          <p:nvPr/>
        </p:nvSpPr>
        <p:spPr>
          <a:xfrm>
            <a:off x="6529941" y="3869975"/>
            <a:ext cx="2257299" cy="707886"/>
          </a:xfrm>
          <a:prstGeom prst="rect">
            <a:avLst/>
          </a:prstGeom>
          <a:noFill/>
        </p:spPr>
        <p:txBody>
          <a:bodyPr wrap="none" rtlCol="0">
            <a:spAutoFit/>
          </a:bodyPr>
          <a:lstStyle/>
          <a:p>
            <a:r>
              <a:rPr lang="en-US" sz="2000" dirty="0" smtClean="0"/>
              <a:t>Similar model:</a:t>
            </a:r>
          </a:p>
          <a:p>
            <a:r>
              <a:rPr lang="en-US" sz="2000" dirty="0" smtClean="0"/>
              <a:t>Aluminum citrate</a:t>
            </a:r>
            <a:r>
              <a:rPr lang="en-US" sz="2000" dirty="0" smtClean="0">
                <a:solidFill>
                  <a:srgbClr val="FF0000"/>
                </a:solidFill>
              </a:rPr>
              <a:t>**</a:t>
            </a:r>
            <a:endParaRPr lang="en-US" sz="2000" dirty="0">
              <a:solidFill>
                <a:srgbClr val="FF0000"/>
              </a:solidFill>
            </a:endParaRPr>
          </a:p>
        </p:txBody>
      </p:sp>
      <p:sp>
        <p:nvSpPr>
          <p:cNvPr id="13" name="TextBox 12"/>
          <p:cNvSpPr txBox="1"/>
          <p:nvPr/>
        </p:nvSpPr>
        <p:spPr>
          <a:xfrm>
            <a:off x="217255" y="6408052"/>
            <a:ext cx="5616967" cy="400110"/>
          </a:xfrm>
          <a:prstGeom prst="rect">
            <a:avLst/>
          </a:prstGeom>
          <a:noFill/>
        </p:spPr>
        <p:txBody>
          <a:bodyPr wrap="none" rtlCol="0">
            <a:spAutoFit/>
          </a:bodyPr>
          <a:lstStyle/>
          <a:p>
            <a:r>
              <a:rPr lang="fr-FR" sz="2000" dirty="0" smtClean="0">
                <a:solidFill>
                  <a:srgbClr val="FF0000"/>
                </a:solidFill>
              </a:rPr>
              <a:t>** </a:t>
            </a:r>
            <a:r>
              <a:rPr lang="fr-FR" sz="2000" dirty="0"/>
              <a:t>P. </a:t>
            </a:r>
            <a:r>
              <a:rPr lang="fr-FR" sz="2000" dirty="0" err="1"/>
              <a:t>Sianina</a:t>
            </a:r>
            <a:r>
              <a:rPr lang="fr-FR" sz="2000" dirty="0"/>
              <a:t> et al., Clin. </a:t>
            </a:r>
            <a:r>
              <a:rPr lang="fr-FR" sz="2000" dirty="0" err="1"/>
              <a:t>Chem</a:t>
            </a:r>
            <a:r>
              <a:rPr lang="fr-FR" sz="2000" dirty="0"/>
              <a:t>. 32/3, 539-541, 1986.</a:t>
            </a:r>
            <a:endParaRPr lang="en-US" sz="2000" dirty="0"/>
          </a:p>
        </p:txBody>
      </p:sp>
    </p:spTree>
    <p:extLst>
      <p:ext uri="{BB962C8B-B14F-4D97-AF65-F5344CB8AC3E}">
        <p14:creationId xmlns:p14="http://schemas.microsoft.com/office/powerpoint/2010/main" val="397190184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Recapitulation</a:t>
            </a:r>
            <a:endParaRPr lang="en-US" b="1" dirty="0"/>
          </a:p>
        </p:txBody>
      </p:sp>
      <p:sp>
        <p:nvSpPr>
          <p:cNvPr id="3" name="Content Placeholder 2"/>
          <p:cNvSpPr>
            <a:spLocks noGrp="1"/>
          </p:cNvSpPr>
          <p:nvPr>
            <p:ph idx="1"/>
          </p:nvPr>
        </p:nvSpPr>
        <p:spPr>
          <a:xfrm>
            <a:off x="211667" y="1600200"/>
            <a:ext cx="9087555" cy="5102578"/>
          </a:xfrm>
        </p:spPr>
        <p:txBody>
          <a:bodyPr>
            <a:normAutofit fontScale="77500" lnSpcReduction="20000"/>
          </a:bodyPr>
          <a:lstStyle/>
          <a:p>
            <a:r>
              <a:rPr lang="en-US" dirty="0"/>
              <a:t>A child in the US is exposed to nearly 5000 micrograms of aluminum through vaccines in their first 18 months</a:t>
            </a:r>
          </a:p>
          <a:p>
            <a:r>
              <a:rPr lang="en-US" dirty="0" smtClean="0"/>
              <a:t>Mouse exposure </a:t>
            </a:r>
            <a:r>
              <a:rPr lang="en-US" dirty="0"/>
              <a:t>to injected aluminum mimicking US vaccination schedule activated many signaling cascades leading to </a:t>
            </a:r>
            <a:r>
              <a:rPr lang="en-US" dirty="0" err="1"/>
              <a:t>neuroinflammatory</a:t>
            </a:r>
            <a:r>
              <a:rPr lang="en-US" dirty="0"/>
              <a:t> response characteristic of autism</a:t>
            </a:r>
          </a:p>
          <a:p>
            <a:r>
              <a:rPr lang="en-US" dirty="0"/>
              <a:t>Aluminum nanoparticles designed to enhance vaccine response are picked up by immune cells and delivered to the brain</a:t>
            </a:r>
          </a:p>
          <a:p>
            <a:pPr lvl="1"/>
            <a:r>
              <a:rPr lang="en-US" dirty="0"/>
              <a:t>Low-dose aluminum hydroxide is more </a:t>
            </a:r>
            <a:r>
              <a:rPr lang="en-US" dirty="0" smtClean="0"/>
              <a:t>dangerous than higher doses </a:t>
            </a:r>
            <a:r>
              <a:rPr lang="en-US" dirty="0"/>
              <a:t>because size resembles </a:t>
            </a:r>
            <a:r>
              <a:rPr lang="en-US" dirty="0" smtClean="0"/>
              <a:t>bacteria and fools immune cells</a:t>
            </a:r>
            <a:endParaRPr lang="en-US" dirty="0"/>
          </a:p>
          <a:p>
            <a:r>
              <a:rPr lang="en-US" dirty="0"/>
              <a:t>A recent study </a:t>
            </a:r>
            <a:r>
              <a:rPr lang="en-US" dirty="0" smtClean="0"/>
              <a:t>by Chris </a:t>
            </a:r>
            <a:r>
              <a:rPr lang="en-US" dirty="0" err="1" smtClean="0"/>
              <a:t>Exley</a:t>
            </a:r>
            <a:r>
              <a:rPr lang="en-US" dirty="0" smtClean="0"/>
              <a:t> found </a:t>
            </a:r>
            <a:r>
              <a:rPr lang="en-US" dirty="0"/>
              <a:t>high levels of aluminum in autistic brains </a:t>
            </a:r>
            <a:r>
              <a:rPr lang="en-US" dirty="0" smtClean="0"/>
              <a:t>postmortem</a:t>
            </a:r>
          </a:p>
          <a:p>
            <a:pPr lvl="1"/>
            <a:r>
              <a:rPr lang="en-US" dirty="0" smtClean="0"/>
              <a:t>He believes that aluminum in vaccines is causal in autism</a:t>
            </a:r>
            <a:endParaRPr lang="en-US" dirty="0"/>
          </a:p>
          <a:p>
            <a:r>
              <a:rPr lang="en-US" dirty="0"/>
              <a:t>Glyphosate works synergistically with aluminum in multiple </a:t>
            </a:r>
            <a:r>
              <a:rPr lang="en-US" dirty="0" smtClean="0"/>
              <a:t>ways</a:t>
            </a:r>
            <a:endParaRPr lang="en-US" dirty="0"/>
          </a:p>
        </p:txBody>
      </p:sp>
    </p:spTree>
    <p:extLst>
      <p:ext uri="{BB962C8B-B14F-4D97-AF65-F5344CB8AC3E}">
        <p14:creationId xmlns:p14="http://schemas.microsoft.com/office/powerpoint/2010/main" val="304377168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45602"/>
            <a:ext cx="9308616"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Gardasil (HPV Vaccine)</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3613877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294" y="1060672"/>
            <a:ext cx="8430927" cy="5232884"/>
          </a:xfrm>
        </p:spPr>
        <p:txBody>
          <a:bodyPr>
            <a:normAutofit fontScale="92500" lnSpcReduction="10000"/>
          </a:bodyPr>
          <a:lstStyle/>
          <a:p>
            <a:pPr marL="0" indent="0">
              <a:buNone/>
            </a:pPr>
            <a:r>
              <a:rPr lang="en-US" i="1" dirty="0" smtClean="0"/>
              <a:t>“In 2006, after only three to five years of clinical trials, the FDA approved for marketing the most expensive vaccine in the history of the world, </a:t>
            </a:r>
            <a:r>
              <a:rPr lang="en-US" i="1" dirty="0" smtClean="0">
                <a:solidFill>
                  <a:srgbClr val="FF0000"/>
                </a:solidFill>
              </a:rPr>
              <a:t>Gardasil</a:t>
            </a:r>
            <a:r>
              <a:rPr lang="en-US" i="1" dirty="0" smtClean="0"/>
              <a:t>, which has been proclaimed as preventative for cancer of the cervix, a claim that was never proved and which has, to date, not prevented a single case of cervical cancer ... mainly because cancer of the cervix takes 20 to 50 years to develop.”</a:t>
            </a:r>
          </a:p>
          <a:p>
            <a:pPr marL="0" indent="0">
              <a:buNone/>
            </a:pPr>
            <a:endParaRPr lang="en-US" i="1" dirty="0" smtClean="0"/>
          </a:p>
          <a:p>
            <a:pPr marL="0" indent="0">
              <a:buNone/>
            </a:pPr>
            <a:r>
              <a:rPr lang="en-US" i="1" dirty="0" smtClean="0"/>
              <a:t>-- </a:t>
            </a:r>
            <a:r>
              <a:rPr lang="en-US" dirty="0" smtClean="0"/>
              <a:t>Gary G. </a:t>
            </a:r>
            <a:r>
              <a:rPr lang="en-US" dirty="0" err="1" smtClean="0"/>
              <a:t>Kohls</a:t>
            </a:r>
            <a:r>
              <a:rPr lang="en-US" dirty="0" smtClean="0"/>
              <a:t>, a retired medical doctor </a:t>
            </a:r>
          </a:p>
          <a:p>
            <a:pPr marL="0" indent="0">
              <a:buNone/>
            </a:pPr>
            <a:r>
              <a:rPr lang="en-US" dirty="0" smtClean="0"/>
              <a:t>in Duluth, Minnesota.</a:t>
            </a:r>
            <a:endParaRPr lang="en-US" dirty="0"/>
          </a:p>
        </p:txBody>
      </p:sp>
    </p:spTree>
    <p:extLst>
      <p:ext uri="{BB962C8B-B14F-4D97-AF65-F5344CB8AC3E}">
        <p14:creationId xmlns:p14="http://schemas.microsoft.com/office/powerpoint/2010/main" val="172963293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DA_regulators_tricks_HPV.png"/>
          <p:cNvPicPr>
            <a:picLocks noGrp="1" noChangeAspect="1"/>
          </p:cNvPicPr>
          <p:nvPr>
            <p:ph idx="1"/>
          </p:nvPr>
        </p:nvPicPr>
        <p:blipFill>
          <a:blip r:embed="rId3">
            <a:extLst>
              <a:ext uri="{28A0092B-C50C-407E-A947-70E740481C1C}">
                <a14:useLocalDpi xmlns:a14="http://schemas.microsoft.com/office/drawing/2010/main" val="0"/>
              </a:ext>
            </a:extLst>
          </a:blip>
          <a:srcRect t="-24788" b="-24788"/>
          <a:stretch>
            <a:fillRect/>
          </a:stretch>
        </p:blipFill>
        <p:spPr>
          <a:xfrm>
            <a:off x="206010" y="-634578"/>
            <a:ext cx="7539003" cy="4146161"/>
          </a:xfrm>
        </p:spPr>
      </p:pic>
      <p:sp>
        <p:nvSpPr>
          <p:cNvPr id="5" name="TextBox 4"/>
          <p:cNvSpPr txBox="1"/>
          <p:nvPr/>
        </p:nvSpPr>
        <p:spPr>
          <a:xfrm>
            <a:off x="1799791" y="6047098"/>
            <a:ext cx="7058343" cy="646331"/>
          </a:xfrm>
          <a:prstGeom prst="rect">
            <a:avLst/>
          </a:prstGeom>
          <a:noFill/>
        </p:spPr>
        <p:txBody>
          <a:bodyPr wrap="none" rtlCol="0">
            <a:spAutoFit/>
          </a:bodyPr>
          <a:lstStyle/>
          <a:p>
            <a:pPr algn="r"/>
            <a:r>
              <a:rPr lang="en-US" dirty="0"/>
              <a:t>http://healthimpactnews.com/2017</a:t>
            </a:r>
            <a:r>
              <a:rPr lang="en-US" dirty="0" smtClean="0"/>
              <a:t>/</a:t>
            </a:r>
          </a:p>
          <a:p>
            <a:pPr algn="r"/>
            <a:r>
              <a:rPr lang="en-US" dirty="0" smtClean="0"/>
              <a:t>study</a:t>
            </a:r>
            <a:r>
              <a:rPr lang="en-US" dirty="0"/>
              <a:t>-gardasil-risks-hidden-by-vaccine-manufacturer-and-fda-regulators/</a:t>
            </a:r>
          </a:p>
        </p:txBody>
      </p:sp>
      <p:sp>
        <p:nvSpPr>
          <p:cNvPr id="6" name="Content Placeholder 2"/>
          <p:cNvSpPr txBox="1">
            <a:spLocks/>
          </p:cNvSpPr>
          <p:nvPr/>
        </p:nvSpPr>
        <p:spPr>
          <a:xfrm>
            <a:off x="206010" y="2970876"/>
            <a:ext cx="8607777" cy="3118556"/>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Only </a:t>
            </a:r>
            <a:r>
              <a:rPr lang="en-US" dirty="0"/>
              <a:t>2 out of 16 HPV </a:t>
            </a:r>
            <a:r>
              <a:rPr lang="en-US" dirty="0" smtClean="0"/>
              <a:t>vaccine </a:t>
            </a:r>
            <a:r>
              <a:rPr lang="en-US" dirty="0"/>
              <a:t>trials used inert saline </a:t>
            </a:r>
            <a:r>
              <a:rPr lang="en-US" dirty="0" smtClean="0"/>
              <a:t>placebo</a:t>
            </a:r>
          </a:p>
          <a:p>
            <a:pPr marL="0" indent="0">
              <a:buNone/>
            </a:pPr>
            <a:r>
              <a:rPr lang="en-US" dirty="0"/>
              <a:t>	</a:t>
            </a:r>
            <a:r>
              <a:rPr lang="en-US" dirty="0" smtClean="0"/>
              <a:t> (</a:t>
            </a:r>
            <a:r>
              <a:rPr lang="en-US" dirty="0"/>
              <a:t>all </a:t>
            </a:r>
            <a:r>
              <a:rPr lang="en-US" dirty="0" smtClean="0"/>
              <a:t>other “placebos” included aluminum adjuvant)</a:t>
            </a:r>
            <a:endParaRPr lang="en-US" dirty="0"/>
          </a:p>
          <a:p>
            <a:pPr lvl="1"/>
            <a:r>
              <a:rPr lang="en-US" dirty="0" smtClean="0"/>
              <a:t>Aluminum </a:t>
            </a:r>
            <a:r>
              <a:rPr lang="en-US" dirty="0"/>
              <a:t>adjuvant is the most likely cause of adverse reactions</a:t>
            </a:r>
          </a:p>
          <a:p>
            <a:r>
              <a:rPr lang="en-US" dirty="0" smtClean="0"/>
              <a:t>2.3 </a:t>
            </a:r>
            <a:r>
              <a:rPr lang="en-US" dirty="0"/>
              <a:t>per 100 women exposed to either the placebo or the vaccine developed a systemic autoimmune disorder</a:t>
            </a:r>
          </a:p>
          <a:p>
            <a:r>
              <a:rPr lang="en-US" dirty="0" smtClean="0"/>
              <a:t>HPV </a:t>
            </a:r>
            <a:r>
              <a:rPr lang="en-US" dirty="0"/>
              <a:t>vaccine was "fast-tracked" by FDA</a:t>
            </a:r>
          </a:p>
          <a:p>
            <a:r>
              <a:rPr lang="en-US" dirty="0" smtClean="0"/>
              <a:t>Spanish </a:t>
            </a:r>
            <a:r>
              <a:rPr lang="en-US" dirty="0"/>
              <a:t>post-marketing study found 10-fold higher incidence of adverse events with HPV compared to other vaccines.</a:t>
            </a:r>
          </a:p>
          <a:p>
            <a:endParaRPr lang="en-US" dirty="0"/>
          </a:p>
        </p:txBody>
      </p:sp>
    </p:spTree>
    <p:extLst>
      <p:ext uri="{BB962C8B-B14F-4D97-AF65-F5344CB8AC3E}">
        <p14:creationId xmlns:p14="http://schemas.microsoft.com/office/powerpoint/2010/main" val="86857064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414933" cy="1143000"/>
          </a:xfrm>
        </p:spPr>
        <p:txBody>
          <a:bodyPr>
            <a:noAutofit/>
          </a:bodyPr>
          <a:lstStyle/>
          <a:p>
            <a:r>
              <a:rPr lang="fr-FR" sz="3200" b="1" dirty="0" smtClean="0"/>
              <a:t>Are </a:t>
            </a:r>
            <a:r>
              <a:rPr lang="fr-FR" sz="3200" b="1" dirty="0" err="1"/>
              <a:t>aluminum</a:t>
            </a:r>
            <a:r>
              <a:rPr lang="fr-FR" sz="3200" b="1" dirty="0"/>
              <a:t> adjuvants plus </a:t>
            </a:r>
            <a:r>
              <a:rPr lang="fr-FR" sz="3200" b="1" dirty="0" err="1"/>
              <a:t>Gardasil</a:t>
            </a:r>
            <a:r>
              <a:rPr lang="fr-FR" sz="3200" b="1" dirty="0"/>
              <a:t> a </a:t>
            </a:r>
            <a:r>
              <a:rPr lang="fr-FR" sz="3200" b="1" dirty="0" err="1"/>
              <a:t>uniquely</a:t>
            </a:r>
            <a:r>
              <a:rPr lang="fr-FR" sz="3200" b="1" dirty="0"/>
              <a:t> </a:t>
            </a:r>
            <a:r>
              <a:rPr lang="fr-FR" sz="3200" b="1" dirty="0" err="1"/>
              <a:t>damaging</a:t>
            </a:r>
            <a:r>
              <a:rPr lang="fr-FR" sz="3200" b="1" dirty="0"/>
              <a:t> </a:t>
            </a:r>
            <a:r>
              <a:rPr lang="fr-FR" sz="3200" b="1" dirty="0" err="1"/>
              <a:t>neuroinflammatory</a:t>
            </a:r>
            <a:r>
              <a:rPr lang="fr-FR" sz="3200" b="1" dirty="0"/>
              <a:t> cocktail</a:t>
            </a:r>
            <a:r>
              <a:rPr lang="fr-FR" sz="3200" b="1" dirty="0" smtClean="0"/>
              <a:t>?</a:t>
            </a:r>
            <a:r>
              <a:rPr lang="fr-FR" sz="3200" b="1" dirty="0" smtClean="0">
                <a:solidFill>
                  <a:srgbClr val="FF0000"/>
                </a:solidFill>
              </a:rPr>
              <a:t>*</a:t>
            </a:r>
            <a:r>
              <a:rPr lang="fr-FR" sz="3200" b="1" dirty="0"/>
              <a:t/>
            </a:r>
            <a:br>
              <a:rPr lang="fr-FR" sz="3200" b="1" dirty="0"/>
            </a:br>
            <a:endParaRPr lang="en-US" sz="3200" dirty="0"/>
          </a:p>
        </p:txBody>
      </p:sp>
      <p:sp>
        <p:nvSpPr>
          <p:cNvPr id="3" name="Content Placeholder 2"/>
          <p:cNvSpPr>
            <a:spLocks noGrp="1"/>
          </p:cNvSpPr>
          <p:nvPr>
            <p:ph idx="1"/>
          </p:nvPr>
        </p:nvSpPr>
        <p:spPr>
          <a:xfrm>
            <a:off x="457200" y="1392238"/>
            <a:ext cx="8229600" cy="4525963"/>
          </a:xfrm>
        </p:spPr>
        <p:txBody>
          <a:bodyPr>
            <a:normAutofit fontScale="92500" lnSpcReduction="10000"/>
          </a:bodyPr>
          <a:lstStyle/>
          <a:p>
            <a:r>
              <a:rPr lang="en-US" dirty="0"/>
              <a:t>Aluminum is routinely added to the "Placebo" which is completely unethical</a:t>
            </a:r>
          </a:p>
          <a:p>
            <a:r>
              <a:rPr lang="en-US" dirty="0"/>
              <a:t>New kind of aluminum adjuvants in Gardasil have more "</a:t>
            </a:r>
            <a:r>
              <a:rPr lang="en-US" dirty="0" err="1"/>
              <a:t>reactogenicity</a:t>
            </a:r>
            <a:r>
              <a:rPr lang="en-US" dirty="0"/>
              <a:t>"</a:t>
            </a:r>
          </a:p>
          <a:p>
            <a:r>
              <a:rPr lang="en-US" dirty="0"/>
              <a:t>Reformulated Gardasil-9 vaccine contains more than twice the amount of aluminum as its </a:t>
            </a:r>
            <a:r>
              <a:rPr lang="en-US" dirty="0" err="1"/>
              <a:t>quadrivalent</a:t>
            </a:r>
            <a:r>
              <a:rPr lang="en-US" dirty="0"/>
              <a:t> predecessor</a:t>
            </a:r>
          </a:p>
          <a:p>
            <a:r>
              <a:rPr lang="en-US" dirty="0"/>
              <a:t>Vaccine-induced antibodies bind not only the target foreign antigen but also host proteins (due to molecular mimicry)</a:t>
            </a:r>
          </a:p>
          <a:p>
            <a:endParaRPr lang="en-US" dirty="0"/>
          </a:p>
        </p:txBody>
      </p:sp>
      <p:sp>
        <p:nvSpPr>
          <p:cNvPr id="4" name="TextBox 3"/>
          <p:cNvSpPr txBox="1"/>
          <p:nvPr/>
        </p:nvSpPr>
        <p:spPr>
          <a:xfrm>
            <a:off x="457200" y="6211669"/>
            <a:ext cx="8486405" cy="646331"/>
          </a:xfrm>
          <a:prstGeom prst="rect">
            <a:avLst/>
          </a:prstGeom>
          <a:noFill/>
        </p:spPr>
        <p:txBody>
          <a:bodyPr wrap="none" rtlCol="0">
            <a:spAutoFit/>
          </a:bodyPr>
          <a:lstStyle/>
          <a:p>
            <a:r>
              <a:rPr lang="en-US" dirty="0">
                <a:solidFill>
                  <a:srgbClr val="FF0000"/>
                </a:solidFill>
              </a:rPr>
              <a:t>*</a:t>
            </a:r>
            <a:r>
              <a:rPr lang="en-US" dirty="0"/>
              <a:t>http://</a:t>
            </a:r>
            <a:r>
              <a:rPr lang="en-US" dirty="0" err="1"/>
              <a:t>info.cmsri.org</a:t>
            </a:r>
            <a:r>
              <a:rPr lang="en-US" dirty="0"/>
              <a:t>/the-driven-researcher-blog</a:t>
            </a:r>
            <a:r>
              <a:rPr lang="en-US" dirty="0" smtClean="0"/>
              <a:t>/</a:t>
            </a:r>
          </a:p>
          <a:p>
            <a:r>
              <a:rPr lang="en-US" dirty="0" smtClean="0"/>
              <a:t>are</a:t>
            </a:r>
            <a:r>
              <a:rPr lang="en-US" dirty="0"/>
              <a:t>-aluminum-adjuvants-plus-gardasil-a-uniquely-damaging-neuroinflammatory-cocktail</a:t>
            </a:r>
          </a:p>
        </p:txBody>
      </p:sp>
    </p:spTree>
    <p:extLst>
      <p:ext uri="{BB962C8B-B14F-4D97-AF65-F5344CB8AC3E}">
        <p14:creationId xmlns:p14="http://schemas.microsoft.com/office/powerpoint/2010/main" val="1871416429"/>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414933" cy="1143000"/>
          </a:xfrm>
        </p:spPr>
        <p:txBody>
          <a:bodyPr>
            <a:noAutofit/>
          </a:bodyPr>
          <a:lstStyle/>
          <a:p>
            <a:r>
              <a:rPr lang="fr-FR" sz="3200" b="1" dirty="0"/>
              <a:t>Are </a:t>
            </a:r>
            <a:r>
              <a:rPr lang="fr-FR" sz="3200" b="1" dirty="0" err="1"/>
              <a:t>aluminum</a:t>
            </a:r>
            <a:r>
              <a:rPr lang="fr-FR" sz="3200" b="1" dirty="0"/>
              <a:t> adjuvants plus </a:t>
            </a:r>
            <a:r>
              <a:rPr lang="fr-FR" sz="3200" b="1" dirty="0" err="1"/>
              <a:t>Gardasil</a:t>
            </a:r>
            <a:r>
              <a:rPr lang="fr-FR" sz="3200" b="1" dirty="0"/>
              <a:t> a </a:t>
            </a:r>
            <a:r>
              <a:rPr lang="fr-FR" sz="3200" b="1" dirty="0" err="1"/>
              <a:t>uniquely</a:t>
            </a:r>
            <a:r>
              <a:rPr lang="fr-FR" sz="3200" b="1" dirty="0"/>
              <a:t> </a:t>
            </a:r>
            <a:r>
              <a:rPr lang="fr-FR" sz="3200" b="1" dirty="0" err="1"/>
              <a:t>damaging</a:t>
            </a:r>
            <a:r>
              <a:rPr lang="fr-FR" sz="3200" b="1" dirty="0"/>
              <a:t> </a:t>
            </a:r>
            <a:r>
              <a:rPr lang="fr-FR" sz="3200" b="1" dirty="0" err="1"/>
              <a:t>neuroinflammatory</a:t>
            </a:r>
            <a:r>
              <a:rPr lang="fr-FR" sz="3200" b="1" dirty="0"/>
              <a:t> cocktail</a:t>
            </a:r>
            <a:r>
              <a:rPr lang="fr-FR" sz="3200" b="1" dirty="0" smtClean="0"/>
              <a:t>?</a:t>
            </a:r>
            <a:r>
              <a:rPr lang="fr-FR" sz="3200" b="1" dirty="0" smtClean="0">
                <a:solidFill>
                  <a:srgbClr val="FF0000"/>
                </a:solidFill>
              </a:rPr>
              <a:t>*</a:t>
            </a:r>
            <a:r>
              <a:rPr lang="fr-FR" sz="3200" b="1" dirty="0"/>
              <a:t/>
            </a:r>
            <a:br>
              <a:rPr lang="fr-FR" sz="3200" b="1" dirty="0"/>
            </a:br>
            <a:endParaRPr lang="en-US" sz="3200" dirty="0"/>
          </a:p>
        </p:txBody>
      </p:sp>
      <p:sp>
        <p:nvSpPr>
          <p:cNvPr id="3" name="Content Placeholder 2"/>
          <p:cNvSpPr>
            <a:spLocks noGrp="1"/>
          </p:cNvSpPr>
          <p:nvPr>
            <p:ph idx="1"/>
          </p:nvPr>
        </p:nvSpPr>
        <p:spPr>
          <a:xfrm>
            <a:off x="457200" y="1392238"/>
            <a:ext cx="8229600" cy="4525963"/>
          </a:xfrm>
        </p:spPr>
        <p:txBody>
          <a:bodyPr>
            <a:normAutofit fontScale="92500" lnSpcReduction="10000"/>
          </a:bodyPr>
          <a:lstStyle/>
          <a:p>
            <a:r>
              <a:rPr lang="en-US" dirty="0"/>
              <a:t>Aluminum is routinely added to the "Placebo" which is completely unethical</a:t>
            </a:r>
          </a:p>
          <a:p>
            <a:r>
              <a:rPr lang="en-US" dirty="0"/>
              <a:t>New kind of aluminum adjuvants in Gardasil have more "</a:t>
            </a:r>
            <a:r>
              <a:rPr lang="en-US" dirty="0" err="1"/>
              <a:t>reactogenicity</a:t>
            </a:r>
            <a:r>
              <a:rPr lang="en-US" dirty="0"/>
              <a:t>"</a:t>
            </a:r>
          </a:p>
          <a:p>
            <a:r>
              <a:rPr lang="en-US" dirty="0"/>
              <a:t>Reformulated Gardasil-9 vaccine contains more than twice the amount of aluminum as its </a:t>
            </a:r>
            <a:r>
              <a:rPr lang="en-US" dirty="0" err="1"/>
              <a:t>quadrivalent</a:t>
            </a:r>
            <a:r>
              <a:rPr lang="en-US" dirty="0"/>
              <a:t> predecessor</a:t>
            </a:r>
          </a:p>
          <a:p>
            <a:r>
              <a:rPr lang="en-US" dirty="0"/>
              <a:t>Vaccine-induced antibodies bind not only the target foreign antigen but also host proteins (due to molecular mimicry)</a:t>
            </a:r>
          </a:p>
          <a:p>
            <a:endParaRPr lang="en-US" dirty="0"/>
          </a:p>
        </p:txBody>
      </p:sp>
      <p:sp>
        <p:nvSpPr>
          <p:cNvPr id="4" name="TextBox 3"/>
          <p:cNvSpPr txBox="1"/>
          <p:nvPr/>
        </p:nvSpPr>
        <p:spPr>
          <a:xfrm>
            <a:off x="2971968" y="6225738"/>
            <a:ext cx="6172032" cy="461665"/>
          </a:xfrm>
          <a:prstGeom prst="rect">
            <a:avLst/>
          </a:prstGeom>
          <a:noFill/>
        </p:spPr>
        <p:txBody>
          <a:bodyPr wrap="none" rtlCol="0">
            <a:spAutoFit/>
          </a:bodyPr>
          <a:lstStyle/>
          <a:p>
            <a:r>
              <a:rPr lang="en-US" sz="2400" dirty="0" smtClean="0">
                <a:solidFill>
                  <a:srgbClr val="FF0000"/>
                </a:solidFill>
              </a:rPr>
              <a:t>** </a:t>
            </a:r>
            <a:r>
              <a:rPr lang="en-US" sz="2400" dirty="0" smtClean="0"/>
              <a:t>D </a:t>
            </a:r>
            <a:r>
              <a:rPr lang="en-US" sz="2400" dirty="0" err="1"/>
              <a:t>Kanduc</a:t>
            </a:r>
            <a:r>
              <a:rPr lang="en-US" sz="2400" dirty="0"/>
              <a:t>, J </a:t>
            </a:r>
            <a:r>
              <a:rPr lang="en-US" sz="2400" dirty="0" err="1"/>
              <a:t>Exp</a:t>
            </a:r>
            <a:r>
              <a:rPr lang="en-US" sz="2400" dirty="0"/>
              <a:t> </a:t>
            </a:r>
            <a:r>
              <a:rPr lang="en-US" sz="2400" dirty="0" err="1"/>
              <a:t>Ther</a:t>
            </a:r>
            <a:r>
              <a:rPr lang="en-US" sz="2400" dirty="0"/>
              <a:t> </a:t>
            </a:r>
            <a:r>
              <a:rPr lang="en-US" sz="2400" dirty="0" err="1"/>
              <a:t>Oncol</a:t>
            </a:r>
            <a:r>
              <a:rPr lang="en-US" sz="2400" dirty="0"/>
              <a:t>. 2009;8(1):65-76.</a:t>
            </a:r>
          </a:p>
        </p:txBody>
      </p:sp>
      <p:sp>
        <p:nvSpPr>
          <p:cNvPr id="5" name="TextBox 4"/>
          <p:cNvSpPr txBox="1"/>
          <p:nvPr/>
        </p:nvSpPr>
        <p:spPr>
          <a:xfrm>
            <a:off x="691328" y="2117969"/>
            <a:ext cx="7733210" cy="2554545"/>
          </a:xfrm>
          <a:prstGeom prst="rect">
            <a:avLst/>
          </a:prstGeom>
          <a:solidFill>
            <a:srgbClr val="FDFFB5"/>
          </a:solidFill>
          <a:ln>
            <a:solidFill>
              <a:schemeClr val="tx1"/>
            </a:solidFill>
          </a:ln>
        </p:spPr>
        <p:txBody>
          <a:bodyPr wrap="square" rtlCol="0">
            <a:spAutoFit/>
          </a:bodyPr>
          <a:lstStyle/>
          <a:p>
            <a:pPr algn="ctr"/>
            <a:r>
              <a:rPr lang="en-US" sz="3200" dirty="0" smtClean="0"/>
              <a:t>“</a:t>
            </a:r>
            <a:r>
              <a:rPr lang="en-US" sz="3200" dirty="0"/>
              <a:t>the number of viral matches and their locations make the occurrence of side autoimmune cross-reactions in the human host following HPV16-based vaccination almost unavoidable.</a:t>
            </a:r>
            <a:r>
              <a:rPr lang="en-US" sz="3200" dirty="0" smtClean="0"/>
              <a:t>”</a:t>
            </a:r>
            <a:r>
              <a:rPr lang="en-US" sz="3200" dirty="0" smtClean="0">
                <a:solidFill>
                  <a:srgbClr val="FF0000"/>
                </a:solidFill>
              </a:rPr>
              <a:t>**</a:t>
            </a:r>
            <a:endParaRPr lang="en-US" sz="2800" dirty="0">
              <a:solidFill>
                <a:srgbClr val="FF0000"/>
              </a:solidFill>
            </a:endParaRPr>
          </a:p>
        </p:txBody>
      </p:sp>
    </p:spTree>
    <p:extLst>
      <p:ext uri="{BB962C8B-B14F-4D97-AF65-F5344CB8AC3E}">
        <p14:creationId xmlns:p14="http://schemas.microsoft.com/office/powerpoint/2010/main" val="415564861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PV_and_Lupus.png"/>
          <p:cNvPicPr>
            <a:picLocks noGrp="1" noChangeAspect="1"/>
          </p:cNvPicPr>
          <p:nvPr>
            <p:ph idx="1"/>
          </p:nvPr>
        </p:nvPicPr>
        <p:blipFill>
          <a:blip r:embed="rId2">
            <a:extLst>
              <a:ext uri="{28A0092B-C50C-407E-A947-70E740481C1C}">
                <a14:useLocalDpi xmlns:a14="http://schemas.microsoft.com/office/drawing/2010/main" val="0"/>
              </a:ext>
            </a:extLst>
          </a:blip>
          <a:srcRect t="-47802" b="-47802"/>
          <a:stretch>
            <a:fillRect/>
          </a:stretch>
        </p:blipFill>
        <p:spPr>
          <a:xfrm>
            <a:off x="-1" y="-1306688"/>
            <a:ext cx="9609667" cy="5284947"/>
          </a:xfrm>
        </p:spPr>
      </p:pic>
      <p:sp>
        <p:nvSpPr>
          <p:cNvPr id="5" name="Content Placeholder 2"/>
          <p:cNvSpPr txBox="1">
            <a:spLocks/>
          </p:cNvSpPr>
          <p:nvPr/>
        </p:nvSpPr>
        <p:spPr>
          <a:xfrm>
            <a:off x="-1" y="3022975"/>
            <a:ext cx="8940800" cy="488156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Identified several short peptide sequences in HPV proteins contained in the vaccines that match sequences in known human proteins linked to systemic lupus </a:t>
            </a:r>
            <a:r>
              <a:rPr lang="en-US" sz="2400" dirty="0" err="1" smtClean="0"/>
              <a:t>erythematosus</a:t>
            </a:r>
            <a:r>
              <a:rPr lang="en-US" sz="2400" dirty="0" smtClean="0"/>
              <a:t> </a:t>
            </a:r>
          </a:p>
          <a:p>
            <a:r>
              <a:rPr lang="en-US" sz="2400" dirty="0" smtClean="0"/>
              <a:t>Discuss multiple cases of adverse effects following HPV vaccine involving autoimmune diseases</a:t>
            </a:r>
          </a:p>
        </p:txBody>
      </p:sp>
      <p:sp>
        <p:nvSpPr>
          <p:cNvPr id="6" name="TextBox 5"/>
          <p:cNvSpPr txBox="1"/>
          <p:nvPr/>
        </p:nvSpPr>
        <p:spPr>
          <a:xfrm>
            <a:off x="5474397" y="1443330"/>
            <a:ext cx="337953" cy="461665"/>
          </a:xfrm>
          <a:prstGeom prst="rect">
            <a:avLst/>
          </a:prstGeom>
          <a:noFill/>
        </p:spPr>
        <p:txBody>
          <a:bodyPr wrap="none" rtlCol="0">
            <a:spAutoFit/>
          </a:bodyPr>
          <a:lstStyle/>
          <a:p>
            <a:r>
              <a:rPr lang="en-US" sz="2400" dirty="0" smtClean="0">
                <a:solidFill>
                  <a:srgbClr val="FF0000"/>
                </a:solidFill>
              </a:rPr>
              <a:t>*</a:t>
            </a:r>
            <a:endParaRPr lang="en-US" sz="2400" dirty="0">
              <a:solidFill>
                <a:srgbClr val="FF0000"/>
              </a:solidFill>
            </a:endParaRPr>
          </a:p>
        </p:txBody>
      </p:sp>
      <p:sp>
        <p:nvSpPr>
          <p:cNvPr id="7" name="TextBox 6"/>
          <p:cNvSpPr txBox="1"/>
          <p:nvPr/>
        </p:nvSpPr>
        <p:spPr>
          <a:xfrm>
            <a:off x="874889" y="6406444"/>
            <a:ext cx="7434623" cy="400110"/>
          </a:xfrm>
          <a:prstGeom prst="rect">
            <a:avLst/>
          </a:prstGeom>
          <a:noFill/>
        </p:spPr>
        <p:txBody>
          <a:bodyPr wrap="none" rtlCol="0">
            <a:spAutoFit/>
          </a:bodyPr>
          <a:lstStyle/>
          <a:p>
            <a:r>
              <a:rPr lang="en-US" sz="2000" dirty="0">
                <a:solidFill>
                  <a:srgbClr val="FF0000"/>
                </a:solidFill>
              </a:rPr>
              <a:t>*</a:t>
            </a:r>
            <a:r>
              <a:rPr lang="en-US" sz="2000" dirty="0"/>
              <a:t>Y Segal </a:t>
            </a:r>
            <a:r>
              <a:rPr lang="en-US" sz="2000" dirty="0" smtClean="0"/>
              <a:t>et </a:t>
            </a:r>
            <a:r>
              <a:rPr lang="en-US" sz="2000" dirty="0"/>
              <a:t>al., Current Opinion in Rheumatology 2017;29(4):331-342.</a:t>
            </a:r>
          </a:p>
        </p:txBody>
      </p:sp>
    </p:spTree>
    <p:extLst>
      <p:ext uri="{BB962C8B-B14F-4D97-AF65-F5344CB8AC3E}">
        <p14:creationId xmlns:p14="http://schemas.microsoft.com/office/powerpoint/2010/main" val="10728427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82787" y="2090171"/>
            <a:ext cx="3781729" cy="1754327"/>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Introduction</a:t>
            </a:r>
          </a:p>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01372396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 Gardasil and Mice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152401" y="1005086"/>
            <a:ext cx="8534400" cy="5401358"/>
          </a:xfrm>
        </p:spPr>
        <p:txBody>
          <a:bodyPr>
            <a:noAutofit/>
          </a:bodyPr>
          <a:lstStyle/>
          <a:p>
            <a:r>
              <a:rPr lang="en-US" sz="2800" dirty="0" smtClean="0"/>
              <a:t>Experiment on mice injected with Gardasil vaccine</a:t>
            </a:r>
          </a:p>
          <a:p>
            <a:r>
              <a:rPr lang="en-US" sz="2800" dirty="0" smtClean="0"/>
              <a:t>Mice exhibit behaviors indicative of depression</a:t>
            </a:r>
          </a:p>
          <a:p>
            <a:r>
              <a:rPr lang="en-US" sz="2800" dirty="0" smtClean="0"/>
              <a:t>Anti-HPV antibodies were found in the blood</a:t>
            </a:r>
          </a:p>
          <a:p>
            <a:pPr lvl="1"/>
            <a:r>
              <a:rPr lang="en-US" sz="2400" dirty="0" smtClean="0"/>
              <a:t>Cross-reactivity induced antibodies targeting mouse brain protein (p &lt; 0.002) and phospholipid extracts (p &lt; 0.001)</a:t>
            </a:r>
          </a:p>
          <a:p>
            <a:pPr lvl="1"/>
            <a:r>
              <a:rPr lang="en-US" sz="2400" dirty="0"/>
              <a:t>Microglial activation in the </a:t>
            </a:r>
            <a:r>
              <a:rPr lang="en-US" sz="2400" dirty="0" smtClean="0"/>
              <a:t>hippocampus</a:t>
            </a:r>
          </a:p>
          <a:p>
            <a:pPr marL="0" indent="0">
              <a:buNone/>
            </a:pPr>
            <a:r>
              <a:rPr lang="en-US" sz="2800" dirty="0" smtClean="0"/>
              <a:t>Conclude:</a:t>
            </a:r>
          </a:p>
          <a:p>
            <a:r>
              <a:rPr lang="en-US" sz="2800" dirty="0" smtClean="0"/>
              <a:t>Gardasil via its Al adjuvant and HPV antigens can trigger </a:t>
            </a:r>
            <a:r>
              <a:rPr lang="en-US" sz="2800" dirty="0" err="1" smtClean="0"/>
              <a:t>neuro</a:t>
            </a:r>
            <a:r>
              <a:rPr lang="en-US" sz="2800" dirty="0" smtClean="0"/>
              <a:t>-inflammation and autoimmune reactions leading to depression</a:t>
            </a:r>
          </a:p>
        </p:txBody>
      </p:sp>
      <p:sp>
        <p:nvSpPr>
          <p:cNvPr id="4" name="TextBox 3"/>
          <p:cNvSpPr txBox="1"/>
          <p:nvPr/>
        </p:nvSpPr>
        <p:spPr>
          <a:xfrm>
            <a:off x="1727200" y="6299200"/>
            <a:ext cx="7146708" cy="400110"/>
          </a:xfrm>
          <a:prstGeom prst="rect">
            <a:avLst/>
          </a:prstGeom>
          <a:noFill/>
        </p:spPr>
        <p:txBody>
          <a:bodyPr wrap="none" rtlCol="0">
            <a:spAutoFit/>
          </a:bodyPr>
          <a:lstStyle/>
          <a:p>
            <a:r>
              <a:rPr lang="en-US" sz="2000" dirty="0" smtClean="0">
                <a:solidFill>
                  <a:srgbClr val="FF0000"/>
                </a:solidFill>
              </a:rPr>
              <a:t>*</a:t>
            </a:r>
            <a:r>
              <a:rPr lang="en-US" sz="2000" dirty="0" smtClean="0"/>
              <a:t>R. </a:t>
            </a:r>
            <a:r>
              <a:rPr lang="en-US" sz="2000" dirty="0" err="1" smtClean="0"/>
              <a:t>Inbar</a:t>
            </a:r>
            <a:r>
              <a:rPr lang="en-US" sz="2000" dirty="0" smtClean="0"/>
              <a:t> et al., </a:t>
            </a:r>
            <a:r>
              <a:rPr lang="en-US" sz="2000" dirty="0" err="1" smtClean="0"/>
              <a:t>Immunol</a:t>
            </a:r>
            <a:r>
              <a:rPr lang="en-US" sz="2000" dirty="0" smtClean="0"/>
              <a:t> Res. 2016. Published online 16 July, 2016.</a:t>
            </a:r>
            <a:endParaRPr lang="en-US" sz="2000" dirty="0"/>
          </a:p>
        </p:txBody>
      </p:sp>
    </p:spTree>
    <p:extLst>
      <p:ext uri="{BB962C8B-B14F-4D97-AF65-F5344CB8AC3E}">
        <p14:creationId xmlns:p14="http://schemas.microsoft.com/office/powerpoint/2010/main" val="3075096735"/>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862"/>
            <a:ext cx="8229600" cy="1143000"/>
          </a:xfrm>
        </p:spPr>
        <p:txBody>
          <a:bodyPr/>
          <a:lstStyle/>
          <a:p>
            <a:r>
              <a:rPr lang="en-US" b="1" dirty="0" smtClean="0"/>
              <a:t>Gardasil Side Effects</a:t>
            </a:r>
            <a:endParaRPr lang="en-US" b="1" dirty="0"/>
          </a:p>
        </p:txBody>
      </p:sp>
      <p:sp>
        <p:nvSpPr>
          <p:cNvPr id="3" name="Content Placeholder 2"/>
          <p:cNvSpPr>
            <a:spLocks noGrp="1"/>
          </p:cNvSpPr>
          <p:nvPr>
            <p:ph idx="1"/>
          </p:nvPr>
        </p:nvSpPr>
        <p:spPr>
          <a:xfrm>
            <a:off x="345561" y="1052294"/>
            <a:ext cx="8229600" cy="4525963"/>
          </a:xfrm>
        </p:spPr>
        <p:txBody>
          <a:bodyPr>
            <a:normAutofit fontScale="92500" lnSpcReduction="10000"/>
          </a:bodyPr>
          <a:lstStyle/>
          <a:p>
            <a:r>
              <a:rPr lang="en-US" dirty="0" smtClean="0"/>
              <a:t>700 </a:t>
            </a:r>
            <a:r>
              <a:rPr lang="en-US" dirty="0"/>
              <a:t>girls in Colombia are currently in the middle of a major class action lawsuit against Merck Sharp &amp; </a:t>
            </a:r>
            <a:r>
              <a:rPr lang="en-US" dirty="0" err="1"/>
              <a:t>Dohme</a:t>
            </a:r>
            <a:r>
              <a:rPr lang="en-US" dirty="0"/>
              <a:t> for damages caused by the Gardasil </a:t>
            </a:r>
            <a:r>
              <a:rPr lang="en-US" dirty="0" smtClean="0"/>
              <a:t>vaccine</a:t>
            </a:r>
            <a:r>
              <a:rPr lang="en-US" dirty="0" smtClean="0">
                <a:solidFill>
                  <a:srgbClr val="FF0000"/>
                </a:solidFill>
              </a:rPr>
              <a:t>*</a:t>
            </a:r>
          </a:p>
          <a:p>
            <a:pPr lvl="1"/>
            <a:r>
              <a:rPr lang="en-US" dirty="0"/>
              <a:t>postural orthostatic tachycardia syndrome (POTS</a:t>
            </a:r>
            <a:r>
              <a:rPr lang="en-US" dirty="0" smtClean="0"/>
              <a:t>)</a:t>
            </a:r>
            <a:endParaRPr lang="en-US" dirty="0" smtClean="0">
              <a:solidFill>
                <a:srgbClr val="FF0000"/>
              </a:solidFill>
            </a:endParaRPr>
          </a:p>
          <a:p>
            <a:r>
              <a:rPr lang="en-US" dirty="0" smtClean="0"/>
              <a:t>The Japanese government suspended recommendation for Gardasil after reports of severe side effects and a social media blitz</a:t>
            </a:r>
            <a:r>
              <a:rPr lang="en-US" dirty="0" smtClean="0">
                <a:solidFill>
                  <a:srgbClr val="FF0000"/>
                </a:solidFill>
              </a:rPr>
              <a:t>**</a:t>
            </a:r>
          </a:p>
          <a:p>
            <a:pPr lvl="1"/>
            <a:r>
              <a:rPr lang="en-US" dirty="0" smtClean="0"/>
              <a:t>Vaccination rates plummeted from 70% down to less than 1% within a short time period</a:t>
            </a:r>
            <a:endParaRPr lang="en-US" dirty="0"/>
          </a:p>
        </p:txBody>
      </p:sp>
      <p:sp>
        <p:nvSpPr>
          <p:cNvPr id="4" name="TextBox 3"/>
          <p:cNvSpPr txBox="1"/>
          <p:nvPr/>
        </p:nvSpPr>
        <p:spPr>
          <a:xfrm>
            <a:off x="642184" y="5454721"/>
            <a:ext cx="8501815" cy="1200329"/>
          </a:xfrm>
          <a:prstGeom prst="rect">
            <a:avLst/>
          </a:prstGeom>
          <a:noFill/>
        </p:spPr>
        <p:txBody>
          <a:bodyPr wrap="square" rtlCol="0">
            <a:spAutoFit/>
          </a:bodyPr>
          <a:lstStyle/>
          <a:p>
            <a:pPr algn="r"/>
            <a:r>
              <a:rPr lang="en-US" dirty="0">
                <a:solidFill>
                  <a:srgbClr val="FF0000"/>
                </a:solidFill>
              </a:rPr>
              <a:t>*</a:t>
            </a:r>
            <a:r>
              <a:rPr lang="en-US" dirty="0" err="1" smtClean="0"/>
              <a:t>www.elheraldo.co</a:t>
            </a:r>
            <a:r>
              <a:rPr lang="en-US" dirty="0"/>
              <a:t>/</a:t>
            </a:r>
            <a:r>
              <a:rPr lang="en-US" dirty="0" err="1"/>
              <a:t>colombia</a:t>
            </a:r>
            <a:r>
              <a:rPr lang="en-US" dirty="0"/>
              <a:t>/presuntas-victimas-de-la-</a:t>
            </a:r>
            <a:r>
              <a:rPr lang="en-US" dirty="0" err="1" smtClean="0"/>
              <a:t>vacuna</a:t>
            </a:r>
            <a:endParaRPr lang="en-US" dirty="0" smtClean="0"/>
          </a:p>
          <a:p>
            <a:pPr algn="r"/>
            <a:r>
              <a:rPr lang="en-US" dirty="0" smtClean="0"/>
              <a:t>-</a:t>
            </a:r>
            <a:r>
              <a:rPr lang="en-US" dirty="0"/>
              <a:t>contra-el-vph-anuncian-demanda-farmaceutica-</a:t>
            </a:r>
            <a:r>
              <a:rPr lang="en-US" dirty="0" smtClean="0"/>
              <a:t>389159</a:t>
            </a:r>
          </a:p>
          <a:p>
            <a:pPr algn="r"/>
            <a:r>
              <a:rPr lang="en-US" dirty="0" smtClean="0">
                <a:solidFill>
                  <a:srgbClr val="FF0000"/>
                </a:solidFill>
              </a:rPr>
              <a:t>**</a:t>
            </a:r>
            <a:r>
              <a:rPr lang="en-US" dirty="0" smtClean="0"/>
              <a:t>https</a:t>
            </a:r>
            <a:r>
              <a:rPr lang="en-US" dirty="0"/>
              <a:t>://www.tokyotimes.com</a:t>
            </a:r>
            <a:r>
              <a:rPr lang="en-US" dirty="0" smtClean="0"/>
              <a:t>/</a:t>
            </a:r>
          </a:p>
          <a:p>
            <a:pPr algn="r"/>
            <a:r>
              <a:rPr lang="en-US" dirty="0" smtClean="0"/>
              <a:t>side</a:t>
            </a:r>
            <a:r>
              <a:rPr lang="en-US" dirty="0"/>
              <a:t>-effects-in-young-girls-take-gardasil-out-from-japanese-market/</a:t>
            </a:r>
          </a:p>
        </p:txBody>
      </p:sp>
    </p:spTree>
    <p:extLst>
      <p:ext uri="{BB962C8B-B14F-4D97-AF65-F5344CB8AC3E}">
        <p14:creationId xmlns:p14="http://schemas.microsoft.com/office/powerpoint/2010/main" val="1165619067"/>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Recapitulation</a:t>
            </a:r>
            <a:endParaRPr lang="en-US" b="1" dirty="0"/>
          </a:p>
        </p:txBody>
      </p:sp>
      <p:sp>
        <p:nvSpPr>
          <p:cNvPr id="3" name="Content Placeholder 2"/>
          <p:cNvSpPr>
            <a:spLocks noGrp="1"/>
          </p:cNvSpPr>
          <p:nvPr>
            <p:ph idx="1"/>
          </p:nvPr>
        </p:nvSpPr>
        <p:spPr>
          <a:xfrm>
            <a:off x="197555" y="1190977"/>
            <a:ext cx="8686800" cy="5144911"/>
          </a:xfrm>
        </p:spPr>
        <p:txBody>
          <a:bodyPr>
            <a:noAutofit/>
          </a:bodyPr>
          <a:lstStyle/>
          <a:p>
            <a:r>
              <a:rPr lang="en-US" sz="2400" dirty="0"/>
              <a:t>Gardasil is a controversial new "anti-cancer" vaccine that was rushed to market and has never been shown to actually work</a:t>
            </a:r>
          </a:p>
          <a:p>
            <a:r>
              <a:rPr lang="en-US" sz="2400" dirty="0"/>
              <a:t>Most Gardasil trials used the aluminum adjuvant in the "placebo"</a:t>
            </a:r>
          </a:p>
          <a:p>
            <a:pPr lvl="1"/>
            <a:r>
              <a:rPr lang="en-US" sz="2000" dirty="0"/>
              <a:t>Both treatment and control groups had high rates of autoimmune disease</a:t>
            </a:r>
          </a:p>
          <a:p>
            <a:pPr lvl="1"/>
            <a:r>
              <a:rPr lang="en-US" sz="2000" dirty="0"/>
              <a:t>HPV virus has several short peptide sequences that match lupus-related proteins</a:t>
            </a:r>
          </a:p>
          <a:p>
            <a:r>
              <a:rPr lang="en-US" sz="2400" dirty="0"/>
              <a:t>Aluminum nanoparticles in Gardasil greatly increase risk to autoimmune attack on host tissues through molecular mimicry</a:t>
            </a:r>
          </a:p>
          <a:p>
            <a:r>
              <a:rPr lang="en-US" sz="2400" dirty="0"/>
              <a:t>Gardasil induced depression</a:t>
            </a:r>
            <a:r>
              <a:rPr lang="en-US" sz="2400" dirty="0" smtClean="0"/>
              <a:t>-like </a:t>
            </a:r>
            <a:r>
              <a:rPr lang="en-US" sz="2400" dirty="0"/>
              <a:t>behaviors in mice</a:t>
            </a:r>
          </a:p>
          <a:p>
            <a:r>
              <a:rPr lang="en-US" sz="2400" dirty="0"/>
              <a:t>Gardasil is linked to postural orthostatic tachycardia </a:t>
            </a:r>
            <a:r>
              <a:rPr lang="en-US" sz="2400" dirty="0" smtClean="0"/>
              <a:t>syndrome</a:t>
            </a:r>
            <a:endParaRPr lang="en-US" sz="2400" dirty="0"/>
          </a:p>
          <a:p>
            <a:pPr lvl="1"/>
            <a:r>
              <a:rPr lang="en-US" sz="2000" dirty="0"/>
              <a:t>Current lawsuit ongoing in Columbia</a:t>
            </a:r>
          </a:p>
          <a:p>
            <a:r>
              <a:rPr lang="en-US" sz="2400" dirty="0"/>
              <a:t>HPV vaccination rates plummeted after Japan suspended recommendations for Gardasil</a:t>
            </a:r>
          </a:p>
          <a:p>
            <a:endParaRPr lang="en-US" sz="2400" dirty="0"/>
          </a:p>
        </p:txBody>
      </p:sp>
    </p:spTree>
    <p:extLst>
      <p:ext uri="{BB962C8B-B14F-4D97-AF65-F5344CB8AC3E}">
        <p14:creationId xmlns:p14="http://schemas.microsoft.com/office/powerpoint/2010/main" val="256079843"/>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47892" y="2090171"/>
            <a:ext cx="2851524" cy="1754327"/>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Solutions</a:t>
            </a:r>
          </a:p>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487130856"/>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606" y="274638"/>
            <a:ext cx="8644318" cy="1471428"/>
          </a:xfrm>
        </p:spPr>
        <p:txBody>
          <a:bodyPr>
            <a:noAutofit/>
          </a:bodyPr>
          <a:lstStyle/>
          <a:p>
            <a:r>
              <a:rPr lang="en-US" sz="3200" b="1" dirty="0"/>
              <a:t>Lactobacillus </a:t>
            </a:r>
            <a:r>
              <a:rPr lang="en-US" sz="3200" b="1" dirty="0" err="1"/>
              <a:t>plantarum</a:t>
            </a:r>
            <a:r>
              <a:rPr lang="en-US" sz="3200" b="1" dirty="0"/>
              <a:t> probiotics have </a:t>
            </a:r>
            <a:r>
              <a:rPr lang="en-US" sz="3200" b="1" dirty="0" err="1" smtClean="0"/>
              <a:t>neuro</a:t>
            </a:r>
            <a:r>
              <a:rPr lang="en-US" sz="3200" b="1" dirty="0" smtClean="0"/>
              <a:t>- protective </a:t>
            </a:r>
            <a:r>
              <a:rPr lang="en-US" sz="3200" b="1" dirty="0"/>
              <a:t>potential in aluminum </a:t>
            </a:r>
            <a:r>
              <a:rPr lang="en-US" sz="3200" b="1" dirty="0" smtClean="0"/>
              <a:t>exposure</a:t>
            </a:r>
            <a:r>
              <a:rPr lang="en-US" sz="3200" b="1" dirty="0" smtClean="0">
                <a:solidFill>
                  <a:srgbClr val="FF0000"/>
                </a:solidFill>
              </a:rPr>
              <a:t>*</a:t>
            </a:r>
            <a:endParaRPr lang="en-US" sz="3200"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Aluminum </a:t>
            </a:r>
            <a:r>
              <a:rPr lang="en-US" dirty="0"/>
              <a:t>administered to </a:t>
            </a:r>
            <a:r>
              <a:rPr lang="en-US" dirty="0" smtClean="0"/>
              <a:t>                                 mice </a:t>
            </a:r>
            <a:r>
              <a:rPr lang="en-US" dirty="0"/>
              <a:t>f</a:t>
            </a:r>
            <a:r>
              <a:rPr lang="en-US" sz="3000" dirty="0"/>
              <a:t>o</a:t>
            </a:r>
            <a:r>
              <a:rPr lang="en-US" dirty="0"/>
              <a:t>r 8 weeks via drinking </a:t>
            </a:r>
            <a:r>
              <a:rPr lang="en-US" dirty="0" smtClean="0"/>
              <a:t>                               water</a:t>
            </a:r>
            <a:endParaRPr lang="en-US" dirty="0"/>
          </a:p>
          <a:p>
            <a:r>
              <a:rPr lang="en-US" dirty="0"/>
              <a:t>Simultaneous L. </a:t>
            </a:r>
            <a:r>
              <a:rPr lang="en-US" dirty="0" err="1"/>
              <a:t>plantarum</a:t>
            </a:r>
            <a:r>
              <a:rPr lang="en-US" dirty="0"/>
              <a:t> </a:t>
            </a:r>
            <a:r>
              <a:rPr lang="en-US" dirty="0" smtClean="0"/>
              <a:t>                                          administered </a:t>
            </a:r>
            <a:r>
              <a:rPr lang="en-US" dirty="0"/>
              <a:t>over 14 </a:t>
            </a:r>
            <a:r>
              <a:rPr lang="en-US" dirty="0" smtClean="0"/>
              <a:t>weeks                                </a:t>
            </a:r>
            <a:r>
              <a:rPr lang="en-US" dirty="0"/>
              <a:t>(beginning at </a:t>
            </a:r>
            <a:r>
              <a:rPr lang="en-US" dirty="0" smtClean="0"/>
              <a:t>the same </a:t>
            </a:r>
            <a:r>
              <a:rPr lang="en-US" dirty="0"/>
              <a:t>time):</a:t>
            </a:r>
          </a:p>
          <a:p>
            <a:pPr lvl="1"/>
            <a:r>
              <a:rPr lang="en-US" dirty="0"/>
              <a:t>significantly improved memory deficits</a:t>
            </a:r>
          </a:p>
          <a:p>
            <a:pPr lvl="1"/>
            <a:r>
              <a:rPr lang="en-US" dirty="0"/>
              <a:t>reduced Al accumulation in brains</a:t>
            </a:r>
          </a:p>
          <a:p>
            <a:pPr lvl="1"/>
            <a:r>
              <a:rPr lang="en-US" dirty="0"/>
              <a:t>restored tight junction integrity</a:t>
            </a:r>
          </a:p>
          <a:p>
            <a:pPr lvl="1"/>
            <a:r>
              <a:rPr lang="en-US" dirty="0"/>
              <a:t>alleviated cerebral oxidative stress</a:t>
            </a:r>
          </a:p>
          <a:p>
            <a:pPr lvl="1"/>
            <a:r>
              <a:rPr lang="en-US" dirty="0"/>
              <a:t>decreased pro-inflammatory cytokines in brain</a:t>
            </a:r>
          </a:p>
        </p:txBody>
      </p:sp>
      <p:sp>
        <p:nvSpPr>
          <p:cNvPr id="4" name="TextBox 3"/>
          <p:cNvSpPr txBox="1"/>
          <p:nvPr/>
        </p:nvSpPr>
        <p:spPr>
          <a:xfrm>
            <a:off x="1024619" y="6392623"/>
            <a:ext cx="5534838" cy="369332"/>
          </a:xfrm>
          <a:prstGeom prst="rect">
            <a:avLst/>
          </a:prstGeom>
          <a:noFill/>
        </p:spPr>
        <p:txBody>
          <a:bodyPr wrap="none" rtlCol="0">
            <a:spAutoFit/>
          </a:bodyPr>
          <a:lstStyle/>
          <a:p>
            <a:r>
              <a:rPr lang="en-US" dirty="0">
                <a:solidFill>
                  <a:srgbClr val="FF0000"/>
                </a:solidFill>
              </a:rPr>
              <a:t>*</a:t>
            </a:r>
            <a:r>
              <a:rPr lang="en-US" dirty="0"/>
              <a:t>L Yu et al. Journal of Functional Foods 2017;30:142-150.</a:t>
            </a:r>
          </a:p>
        </p:txBody>
      </p:sp>
      <p:pic>
        <p:nvPicPr>
          <p:cNvPr id="5" name="Picture 4" descr="lactobacillus-plantaru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6223" y="1600200"/>
            <a:ext cx="2970577" cy="1976744"/>
          </a:xfrm>
          <a:prstGeom prst="rect">
            <a:avLst/>
          </a:prstGeom>
        </p:spPr>
      </p:pic>
    </p:spTree>
    <p:extLst>
      <p:ext uri="{BB962C8B-B14F-4D97-AF65-F5344CB8AC3E}">
        <p14:creationId xmlns:p14="http://schemas.microsoft.com/office/powerpoint/2010/main" val="308061218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“Urinary </a:t>
            </a:r>
            <a:r>
              <a:rPr lang="en-US" sz="3200" b="1" dirty="0"/>
              <a:t>Excretion of </a:t>
            </a:r>
            <a:r>
              <a:rPr lang="en-US" sz="3200" b="1" dirty="0" err="1"/>
              <a:t>Aluminium</a:t>
            </a:r>
            <a:r>
              <a:rPr lang="en-US" sz="3200" b="1" dirty="0"/>
              <a:t> and Silicon in Secondary Progressive Multiple </a:t>
            </a:r>
            <a:r>
              <a:rPr lang="en-US" sz="3200" b="1" dirty="0" smtClean="0"/>
              <a:t>Sclerosis”</a:t>
            </a:r>
            <a:r>
              <a:rPr lang="en-US" sz="3200" b="1" dirty="0" smtClean="0">
                <a:solidFill>
                  <a:srgbClr val="FF0000"/>
                </a:solidFill>
              </a:rPr>
              <a:t>*</a:t>
            </a:r>
            <a:r>
              <a:rPr lang="en-US" sz="3200" b="1" dirty="0" smtClean="0"/>
              <a:t> </a:t>
            </a:r>
            <a:r>
              <a:rPr lang="en-US" sz="3200" b="1" dirty="0"/>
              <a:t/>
            </a:r>
            <a:br>
              <a:rPr lang="en-US" sz="3200" b="1" dirty="0"/>
            </a:br>
            <a:endParaRPr lang="en-US" sz="3200" b="1" dirty="0"/>
          </a:p>
        </p:txBody>
      </p:sp>
      <p:sp>
        <p:nvSpPr>
          <p:cNvPr id="3" name="Content Placeholder 2"/>
          <p:cNvSpPr>
            <a:spLocks noGrp="1"/>
          </p:cNvSpPr>
          <p:nvPr>
            <p:ph idx="1"/>
          </p:nvPr>
        </p:nvSpPr>
        <p:spPr>
          <a:xfrm>
            <a:off x="226300" y="1633199"/>
            <a:ext cx="8460500" cy="4525963"/>
          </a:xfrm>
        </p:spPr>
        <p:txBody>
          <a:bodyPr>
            <a:normAutofit/>
          </a:bodyPr>
          <a:lstStyle/>
          <a:p>
            <a:r>
              <a:rPr lang="en-US" sz="2400" dirty="0"/>
              <a:t>Secondary progressive multiple sclerosis </a:t>
            </a:r>
            <a:r>
              <a:rPr lang="en-US" sz="2400" dirty="0" smtClean="0"/>
              <a:t>                             (</a:t>
            </a:r>
            <a:r>
              <a:rPr lang="en-US" sz="2400" dirty="0"/>
              <a:t>SPMS) is an autoimmune condition </a:t>
            </a:r>
            <a:r>
              <a:rPr lang="en-US" sz="2400" dirty="0" smtClean="0"/>
              <a:t>of                                     </a:t>
            </a:r>
            <a:r>
              <a:rPr lang="en-US" sz="2400" dirty="0"/>
              <a:t>unknown </a:t>
            </a:r>
            <a:r>
              <a:rPr lang="en-US" sz="2400" dirty="0" err="1"/>
              <a:t>aetiology</a:t>
            </a:r>
            <a:endParaRPr lang="en-US" sz="2400" dirty="0"/>
          </a:p>
          <a:p>
            <a:r>
              <a:rPr lang="en-US" sz="2400" dirty="0"/>
              <a:t>15 people with SPMS were treated for </a:t>
            </a:r>
            <a:r>
              <a:rPr lang="en-US" sz="2400" dirty="0" smtClean="0"/>
              <a:t> 12                                         weeks </a:t>
            </a:r>
            <a:r>
              <a:rPr lang="en-US" sz="2400" dirty="0"/>
              <a:t>with 1.5 L </a:t>
            </a:r>
            <a:r>
              <a:rPr lang="en-US" sz="2400" i="1" dirty="0">
                <a:solidFill>
                  <a:srgbClr val="FF0000"/>
                </a:solidFill>
              </a:rPr>
              <a:t>silicon-rich mineral </a:t>
            </a:r>
            <a:r>
              <a:rPr lang="en-US" sz="2400" i="1" dirty="0" smtClean="0">
                <a:solidFill>
                  <a:srgbClr val="FF0000"/>
                </a:solidFill>
              </a:rPr>
              <a:t>water                                     </a:t>
            </a:r>
            <a:r>
              <a:rPr lang="en-US" sz="2400" dirty="0"/>
              <a:t>every day</a:t>
            </a:r>
          </a:p>
          <a:p>
            <a:pPr lvl="1"/>
            <a:r>
              <a:rPr lang="en-US" sz="2000" dirty="0"/>
              <a:t>Excreted on average 135 </a:t>
            </a:r>
            <a:r>
              <a:rPr lang="en-US" sz="2000" dirty="0" err="1"/>
              <a:t>nmol</a:t>
            </a:r>
            <a:r>
              <a:rPr lang="en-US" sz="2000" dirty="0"/>
              <a:t>/</a:t>
            </a:r>
            <a:r>
              <a:rPr lang="en-US" sz="2000" dirty="0" err="1"/>
              <a:t>mmol</a:t>
            </a:r>
            <a:r>
              <a:rPr lang="en-US" sz="2000" dirty="0"/>
              <a:t> at baseline</a:t>
            </a:r>
          </a:p>
          <a:p>
            <a:pPr lvl="1"/>
            <a:r>
              <a:rPr lang="en-US" sz="2000" dirty="0"/>
              <a:t>Increased to 349 </a:t>
            </a:r>
            <a:r>
              <a:rPr lang="en-US" sz="2000" dirty="0" err="1"/>
              <a:t>nmol</a:t>
            </a:r>
            <a:r>
              <a:rPr lang="en-US" sz="2000" dirty="0"/>
              <a:t>/</a:t>
            </a:r>
            <a:r>
              <a:rPr lang="en-US" sz="2000" dirty="0" err="1"/>
              <a:t>mmol</a:t>
            </a:r>
            <a:r>
              <a:rPr lang="en-US" sz="2000" dirty="0"/>
              <a:t> during treatment (p = 0.000003)</a:t>
            </a:r>
          </a:p>
          <a:p>
            <a:r>
              <a:rPr lang="en-US" sz="2400" dirty="0"/>
              <a:t>People with SPMS excrete high levels of aluminum in their urine</a:t>
            </a:r>
          </a:p>
          <a:p>
            <a:r>
              <a:rPr lang="en-US" sz="2400" dirty="0"/>
              <a:t>Silicon-rich mineral waters facilitate the remove of aluminum from the body </a:t>
            </a:r>
          </a:p>
          <a:p>
            <a:endParaRPr lang="en-US" sz="2400" dirty="0"/>
          </a:p>
        </p:txBody>
      </p:sp>
      <p:pic>
        <p:nvPicPr>
          <p:cNvPr id="4" name="Picture 3" descr="mineralwa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1467" y="1417638"/>
            <a:ext cx="2600781" cy="2600781"/>
          </a:xfrm>
          <a:prstGeom prst="rect">
            <a:avLst/>
          </a:prstGeom>
        </p:spPr>
      </p:pic>
      <p:sp>
        <p:nvSpPr>
          <p:cNvPr id="5" name="TextBox 4"/>
          <p:cNvSpPr txBox="1"/>
          <p:nvPr/>
        </p:nvSpPr>
        <p:spPr>
          <a:xfrm>
            <a:off x="2419371" y="6488668"/>
            <a:ext cx="6716527" cy="400110"/>
          </a:xfrm>
          <a:prstGeom prst="rect">
            <a:avLst/>
          </a:prstGeom>
          <a:noFill/>
        </p:spPr>
        <p:txBody>
          <a:bodyPr wrap="none" rtlCol="0">
            <a:spAutoFit/>
          </a:bodyPr>
          <a:lstStyle/>
          <a:p>
            <a:r>
              <a:rPr lang="en-US" sz="2000" dirty="0">
                <a:solidFill>
                  <a:srgbClr val="FF0000"/>
                </a:solidFill>
              </a:rPr>
              <a:t>*</a:t>
            </a:r>
            <a:r>
              <a:rPr lang="en-US" sz="2000" dirty="0"/>
              <a:t>K Jones et al. </a:t>
            </a:r>
            <a:r>
              <a:rPr lang="en-US" sz="2000" dirty="0" err="1"/>
              <a:t>EBioMedicine</a:t>
            </a:r>
            <a:r>
              <a:rPr lang="en-US" sz="2000" dirty="0"/>
              <a:t>. 2017 Nov 1. </a:t>
            </a:r>
            <a:r>
              <a:rPr lang="en-US" sz="2000" dirty="0" err="1"/>
              <a:t>Epub</a:t>
            </a:r>
            <a:r>
              <a:rPr lang="en-US" sz="2000" dirty="0"/>
              <a:t> ahead of print]</a:t>
            </a:r>
          </a:p>
        </p:txBody>
      </p:sp>
    </p:spTree>
    <p:extLst>
      <p:ext uri="{BB962C8B-B14F-4D97-AF65-F5344CB8AC3E}">
        <p14:creationId xmlns:p14="http://schemas.microsoft.com/office/powerpoint/2010/main" val="220313402"/>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634"/>
            <a:ext cx="8229600" cy="1143000"/>
          </a:xfrm>
        </p:spPr>
        <p:txBody>
          <a:bodyPr/>
          <a:lstStyle/>
          <a:p>
            <a:r>
              <a:rPr lang="en-US" b="1" dirty="0" smtClean="0"/>
              <a:t>Kerri Rivera’s Protocol</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979907"/>
            <a:ext cx="8686800" cy="5045541"/>
          </a:xfrm>
        </p:spPr>
        <p:txBody>
          <a:bodyPr>
            <a:normAutofit fontScale="85000" lnSpcReduction="20000"/>
          </a:bodyPr>
          <a:lstStyle/>
          <a:p>
            <a:r>
              <a:rPr lang="en-US" dirty="0" smtClean="0"/>
              <a:t>Her own son was diagnosed with autism following a vaccine in 2002</a:t>
            </a:r>
          </a:p>
          <a:p>
            <a:r>
              <a:rPr lang="en-US" dirty="0" smtClean="0"/>
              <a:t>369 patients with autism lost the diagnosis following chlorine dioxide (CD) therapy</a:t>
            </a:r>
            <a:r>
              <a:rPr lang="en-US" dirty="0" smtClean="0">
                <a:solidFill>
                  <a:srgbClr val="FF0000"/>
                </a:solidFill>
              </a:rPr>
              <a:t>**</a:t>
            </a:r>
          </a:p>
          <a:p>
            <a:pPr lvl="1"/>
            <a:r>
              <a:rPr lang="en-US" dirty="0" smtClean="0"/>
              <a:t>CD is added to water supply as a disinfectant</a:t>
            </a:r>
          </a:p>
          <a:p>
            <a:pPr lvl="1"/>
            <a:r>
              <a:rPr lang="en-US" dirty="0" smtClean="0"/>
              <a:t>Reduces inflammation and pathogen overgrowth                    (e.g., Candida)</a:t>
            </a:r>
          </a:p>
          <a:p>
            <a:r>
              <a:rPr lang="en-US" dirty="0" smtClean="0"/>
              <a:t>Hyperbaric oxygen chamber; chelation therapy</a:t>
            </a:r>
          </a:p>
          <a:p>
            <a:r>
              <a:rPr lang="en-US" dirty="0" smtClean="0"/>
              <a:t>Stop vaccinating</a:t>
            </a:r>
          </a:p>
          <a:p>
            <a:r>
              <a:rPr lang="en-US" dirty="0" smtClean="0"/>
              <a:t>Diet:</a:t>
            </a:r>
          </a:p>
          <a:p>
            <a:pPr lvl="1"/>
            <a:r>
              <a:rPr lang="en-US" dirty="0" smtClean="0"/>
              <a:t>Not just gluten-free, casein-free</a:t>
            </a:r>
          </a:p>
          <a:p>
            <a:pPr lvl="1"/>
            <a:r>
              <a:rPr lang="en-US" dirty="0" smtClean="0"/>
              <a:t>Organic, </a:t>
            </a:r>
            <a:r>
              <a:rPr lang="en-US" dirty="0" err="1" smtClean="0"/>
              <a:t>ketogenic</a:t>
            </a:r>
            <a:r>
              <a:rPr lang="en-US" dirty="0" smtClean="0"/>
              <a:t> diet: coconut oil, olive oil</a:t>
            </a:r>
          </a:p>
          <a:p>
            <a:pPr lvl="1"/>
            <a:r>
              <a:rPr lang="en-US" dirty="0" smtClean="0"/>
              <a:t>Very low sugar</a:t>
            </a:r>
          </a:p>
          <a:p>
            <a:endParaRPr lang="en-US" dirty="0"/>
          </a:p>
        </p:txBody>
      </p:sp>
      <p:sp>
        <p:nvSpPr>
          <p:cNvPr id="4" name="TextBox 3"/>
          <p:cNvSpPr txBox="1"/>
          <p:nvPr/>
        </p:nvSpPr>
        <p:spPr>
          <a:xfrm>
            <a:off x="-44360875" y="5859350"/>
            <a:ext cx="53504875" cy="1323439"/>
          </a:xfrm>
          <a:prstGeom prst="rect">
            <a:avLst/>
          </a:prstGeom>
          <a:noFill/>
        </p:spPr>
        <p:txBody>
          <a:bodyPr wrap="none" rtlCol="0">
            <a:spAutoFit/>
          </a:bodyPr>
          <a:lstStyle/>
          <a:p>
            <a:pPr algn="r"/>
            <a:r>
              <a:rPr lang="en-US" sz="2000" dirty="0" smtClean="0">
                <a:solidFill>
                  <a:srgbClr val="FF0000"/>
                </a:solidFill>
              </a:rPr>
              <a:t>*</a:t>
            </a:r>
            <a:r>
              <a:rPr lang="en-US" sz="2000" dirty="0" smtClean="0"/>
              <a:t>Interview with Sarah </a:t>
            </a:r>
            <a:r>
              <a:rPr lang="en-US" sz="2000" dirty="0" err="1" smtClean="0"/>
              <a:t>Westall</a:t>
            </a:r>
            <a:r>
              <a:rPr lang="en-US" sz="2000" dirty="0" smtClean="0"/>
              <a:t>. November 26, 2017.</a:t>
            </a:r>
          </a:p>
          <a:p>
            <a:pPr algn="r"/>
            <a:r>
              <a:rPr lang="en-US" sz="2000" dirty="0" smtClean="0">
                <a:hlinkClick r:id="rId3"/>
              </a:rPr>
              <a:t>https</a:t>
            </a:r>
            <a:r>
              <a:rPr lang="en-US" sz="2000" dirty="0">
                <a:hlinkClick r:id="rId3"/>
              </a:rPr>
              <a:t>://www.youtube.com/watch?v=zmJiruNjiZ4&amp;feature=</a:t>
            </a:r>
            <a:r>
              <a:rPr lang="en-US" sz="2000" dirty="0" smtClean="0">
                <a:hlinkClick r:id="rId3"/>
              </a:rPr>
              <a:t>youtu.be</a:t>
            </a:r>
            <a:endParaRPr lang="en-US" sz="2000" dirty="0" smtClean="0"/>
          </a:p>
          <a:p>
            <a:pPr algn="r"/>
            <a:r>
              <a:rPr lang="en-US" sz="2000" dirty="0" smtClean="0">
                <a:solidFill>
                  <a:srgbClr val="FF0000"/>
                </a:solidFill>
              </a:rPr>
              <a:t>**</a:t>
            </a:r>
            <a:r>
              <a:rPr lang="en-US" sz="2000" smtClean="0"/>
              <a:t>Now 385.</a:t>
            </a:r>
            <a:endParaRPr lang="en-US" sz="2000" dirty="0"/>
          </a:p>
          <a:p>
            <a:pPr algn="r"/>
            <a:endParaRPr lang="en-US" sz="2000" dirty="0"/>
          </a:p>
        </p:txBody>
      </p:sp>
    </p:spTree>
    <p:extLst>
      <p:ext uri="{BB962C8B-B14F-4D97-AF65-F5344CB8AC3E}">
        <p14:creationId xmlns:p14="http://schemas.microsoft.com/office/powerpoint/2010/main" val="2112892516"/>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Kerri Rivera, cont’d</a:t>
            </a:r>
            <a:r>
              <a:rPr lang="en-US" b="1" dirty="0" smtClean="0">
                <a:solidFill>
                  <a:srgbClr val="FF0000"/>
                </a:solidFill>
              </a:rPr>
              <a:t>*</a:t>
            </a:r>
            <a:r>
              <a:rPr lang="en-US" b="1" dirty="0" smtClean="0"/>
              <a:t> </a:t>
            </a:r>
            <a:endParaRPr lang="en-US" b="1" dirty="0"/>
          </a:p>
        </p:txBody>
      </p:sp>
      <p:sp>
        <p:nvSpPr>
          <p:cNvPr id="3" name="Content Placeholder 2"/>
          <p:cNvSpPr>
            <a:spLocks noGrp="1"/>
          </p:cNvSpPr>
          <p:nvPr>
            <p:ph idx="1"/>
          </p:nvPr>
        </p:nvSpPr>
        <p:spPr>
          <a:xfrm>
            <a:off x="236260" y="1177654"/>
            <a:ext cx="8907740" cy="4525963"/>
          </a:xfrm>
        </p:spPr>
        <p:txBody>
          <a:bodyPr>
            <a:normAutofit fontScale="77500" lnSpcReduction="20000"/>
          </a:bodyPr>
          <a:lstStyle/>
          <a:p>
            <a:r>
              <a:rPr lang="en-US" dirty="0" smtClean="0"/>
              <a:t>Jim Handle cured many autoimmune diseases with CD</a:t>
            </a:r>
          </a:p>
          <a:p>
            <a:r>
              <a:rPr lang="en-US" dirty="0" smtClean="0"/>
              <a:t>Autism, no fever </a:t>
            </a:r>
            <a:r>
              <a:rPr lang="mr-IN" dirty="0" smtClean="0"/>
              <a:t>–</a:t>
            </a:r>
            <a:r>
              <a:rPr lang="en-US" dirty="0" smtClean="0"/>
              <a:t> indicator of broken immune system</a:t>
            </a:r>
          </a:p>
          <a:p>
            <a:r>
              <a:rPr lang="en-US" dirty="0" smtClean="0"/>
              <a:t>CD therapy sometimes induces a fever </a:t>
            </a:r>
            <a:r>
              <a:rPr lang="mr-IN" dirty="0" smtClean="0"/>
              <a:t>–</a:t>
            </a:r>
            <a:r>
              <a:rPr lang="en-US" dirty="0" smtClean="0"/>
              <a:t> it’s a good sign</a:t>
            </a:r>
          </a:p>
          <a:p>
            <a:r>
              <a:rPr lang="en-US" dirty="0" smtClean="0"/>
              <a:t>Trolls complain about toxicity, but Kerri has not seen any  serious adverse reactions to CD</a:t>
            </a:r>
          </a:p>
          <a:p>
            <a:pPr lvl="1"/>
            <a:r>
              <a:rPr lang="en-US" dirty="0" smtClean="0"/>
              <a:t>Many clinicians won’t use CD because of fear of losing their license</a:t>
            </a:r>
          </a:p>
          <a:p>
            <a:r>
              <a:rPr lang="en-US" dirty="0" smtClean="0"/>
              <a:t>Autism is a good business model if you don’t solve the problem</a:t>
            </a:r>
          </a:p>
          <a:p>
            <a:pPr lvl="1"/>
            <a:r>
              <a:rPr lang="en-US" dirty="0" smtClean="0"/>
              <a:t>Cognitive dissonance shakes your core</a:t>
            </a:r>
          </a:p>
          <a:p>
            <a:r>
              <a:rPr lang="en-US" dirty="0"/>
              <a:t>Facebook groups in many languages </a:t>
            </a:r>
            <a:r>
              <a:rPr lang="mr-IN" dirty="0" smtClean="0"/>
              <a:t>–</a:t>
            </a:r>
            <a:r>
              <a:rPr lang="en-US" dirty="0" smtClean="0"/>
              <a:t> testimonials</a:t>
            </a:r>
          </a:p>
          <a:p>
            <a:endParaRPr lang="en-US" dirty="0" smtClean="0"/>
          </a:p>
          <a:p>
            <a:pPr marL="0" indent="0">
              <a:buNone/>
            </a:pPr>
            <a:r>
              <a:rPr lang="en-US" dirty="0" smtClean="0"/>
              <a:t>Her Book: Healing the Symptoms Known as Autism</a:t>
            </a:r>
          </a:p>
          <a:p>
            <a:pPr marL="0" indent="0">
              <a:buNone/>
            </a:pPr>
            <a:r>
              <a:rPr lang="en-US" dirty="0" smtClean="0"/>
              <a:t>Her web page: </a:t>
            </a:r>
            <a:r>
              <a:rPr lang="en-US" dirty="0" err="1" smtClean="0"/>
              <a:t>CDautism.com</a:t>
            </a:r>
            <a:endParaRPr lang="en-US" dirty="0"/>
          </a:p>
          <a:p>
            <a:endParaRPr lang="en-US" dirty="0" smtClean="0"/>
          </a:p>
          <a:p>
            <a:endParaRPr lang="en-US" dirty="0"/>
          </a:p>
        </p:txBody>
      </p:sp>
      <p:sp>
        <p:nvSpPr>
          <p:cNvPr id="4" name="TextBox 3"/>
          <p:cNvSpPr txBox="1"/>
          <p:nvPr/>
        </p:nvSpPr>
        <p:spPr>
          <a:xfrm>
            <a:off x="1856152" y="5943680"/>
            <a:ext cx="7287848" cy="1015663"/>
          </a:xfrm>
          <a:prstGeom prst="rect">
            <a:avLst/>
          </a:prstGeom>
          <a:noFill/>
        </p:spPr>
        <p:txBody>
          <a:bodyPr wrap="none" rtlCol="0">
            <a:spAutoFit/>
          </a:bodyPr>
          <a:lstStyle/>
          <a:p>
            <a:pPr algn="r"/>
            <a:r>
              <a:rPr lang="en-US" sz="2000" dirty="0" smtClean="0">
                <a:solidFill>
                  <a:srgbClr val="FF0000"/>
                </a:solidFill>
              </a:rPr>
              <a:t>*</a:t>
            </a:r>
            <a:r>
              <a:rPr lang="en-US" sz="2000" dirty="0" smtClean="0"/>
              <a:t>Interview with Sarah </a:t>
            </a:r>
            <a:r>
              <a:rPr lang="en-US" sz="2000" dirty="0" err="1" smtClean="0"/>
              <a:t>Westall</a:t>
            </a:r>
            <a:r>
              <a:rPr lang="en-US" sz="2000" dirty="0" smtClean="0"/>
              <a:t>. November 26, 2017.</a:t>
            </a:r>
          </a:p>
          <a:p>
            <a:pPr algn="r"/>
            <a:r>
              <a:rPr lang="en-US" sz="2000" dirty="0" smtClean="0"/>
              <a:t>https</a:t>
            </a:r>
            <a:r>
              <a:rPr lang="en-US" sz="2000" dirty="0"/>
              <a:t>://</a:t>
            </a:r>
            <a:r>
              <a:rPr lang="en-US" sz="2000" dirty="0" err="1"/>
              <a:t>www.youtube.com</a:t>
            </a:r>
            <a:r>
              <a:rPr lang="en-US" sz="2000" dirty="0"/>
              <a:t>/</a:t>
            </a:r>
            <a:r>
              <a:rPr lang="en-US" sz="2000" dirty="0" err="1"/>
              <a:t>watch?v</a:t>
            </a:r>
            <a:r>
              <a:rPr lang="en-US" sz="2000" dirty="0"/>
              <a:t>=zmJiruNjiZ4&amp;feature=</a:t>
            </a:r>
            <a:r>
              <a:rPr lang="en-US" sz="2000" dirty="0" err="1"/>
              <a:t>youtu.be</a:t>
            </a:r>
            <a:endParaRPr lang="en-US" sz="2000" dirty="0"/>
          </a:p>
          <a:p>
            <a:pPr algn="r"/>
            <a:endParaRPr lang="en-US" sz="2000" dirty="0"/>
          </a:p>
        </p:txBody>
      </p:sp>
    </p:spTree>
    <p:extLst>
      <p:ext uri="{BB962C8B-B14F-4D97-AF65-F5344CB8AC3E}">
        <p14:creationId xmlns:p14="http://schemas.microsoft.com/office/powerpoint/2010/main" val="500738381"/>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9"/>
            <a:ext cx="8229600" cy="1143000"/>
          </a:xfrm>
        </p:spPr>
        <p:txBody>
          <a:bodyPr/>
          <a:lstStyle/>
          <a:p>
            <a:r>
              <a:rPr lang="en-US" b="1" dirty="0" smtClean="0"/>
              <a:t>Summary</a:t>
            </a:r>
            <a:endParaRPr lang="en-US" b="1" dirty="0"/>
          </a:p>
        </p:txBody>
      </p:sp>
      <p:sp>
        <p:nvSpPr>
          <p:cNvPr id="3" name="Content Placeholder 2"/>
          <p:cNvSpPr>
            <a:spLocks noGrp="1"/>
          </p:cNvSpPr>
          <p:nvPr>
            <p:ph idx="1"/>
          </p:nvPr>
        </p:nvSpPr>
        <p:spPr>
          <a:xfrm>
            <a:off x="118532" y="1177749"/>
            <a:ext cx="8827911" cy="5285140"/>
          </a:xfrm>
        </p:spPr>
        <p:txBody>
          <a:bodyPr>
            <a:normAutofit fontScale="85000" lnSpcReduction="20000"/>
          </a:bodyPr>
          <a:lstStyle/>
          <a:p>
            <a:r>
              <a:rPr lang="en-US" sz="2800" dirty="0" smtClean="0"/>
              <a:t>The risk/benefit ratio for vaccines is not being honestly presented by media and governments</a:t>
            </a:r>
          </a:p>
          <a:p>
            <a:r>
              <a:rPr lang="en-US" sz="2800" dirty="0" smtClean="0"/>
              <a:t>Aluminum commonly used as an adjuvant in vaccines is neurotoxic and is especially dangerous as small nanoparticles binding to antigen</a:t>
            </a:r>
          </a:p>
          <a:p>
            <a:r>
              <a:rPr lang="en-US" sz="2800" dirty="0" smtClean="0"/>
              <a:t>Glyphosate is a contaminant in many vaccines, mostly live-virus vaccines and especially MMR</a:t>
            </a:r>
          </a:p>
          <a:p>
            <a:pPr lvl="1"/>
            <a:r>
              <a:rPr lang="en-US" sz="2600" dirty="0" smtClean="0"/>
              <a:t>Glyphosate is working synergistically with the antigen to induce autoimmune attack on the myelin sheath in the brain</a:t>
            </a:r>
          </a:p>
          <a:p>
            <a:pPr lvl="1"/>
            <a:r>
              <a:rPr lang="en-US" sz="2600" dirty="0" smtClean="0"/>
              <a:t>This can explain the link to autism</a:t>
            </a:r>
          </a:p>
          <a:p>
            <a:r>
              <a:rPr lang="en-US" sz="2800" dirty="0" smtClean="0"/>
              <a:t>Gardasil represents a new dangerous class of vaccines causing debilitating disease among teenagers </a:t>
            </a:r>
          </a:p>
          <a:p>
            <a:r>
              <a:rPr lang="en-US" sz="2800" dirty="0" smtClean="0"/>
              <a:t>Silicon-rich mineral water and probiotics can clear aluminum</a:t>
            </a:r>
          </a:p>
          <a:p>
            <a:r>
              <a:rPr lang="en-US" sz="2800" dirty="0" smtClean="0"/>
              <a:t>Organic </a:t>
            </a:r>
            <a:r>
              <a:rPr lang="en-US" sz="2800" dirty="0" err="1" smtClean="0"/>
              <a:t>ketogenic</a:t>
            </a:r>
            <a:r>
              <a:rPr lang="en-US" sz="2800" dirty="0" smtClean="0"/>
              <a:t> diet,  hyperbaric oxygen therapy and chlorine dioxide can help heal the gut and even in rare cases reverse autism</a:t>
            </a:r>
            <a:endParaRPr lang="en-US" sz="2800" dirty="0"/>
          </a:p>
        </p:txBody>
      </p:sp>
    </p:spTree>
    <p:extLst>
      <p:ext uri="{BB962C8B-B14F-4D97-AF65-F5344CB8AC3E}">
        <p14:creationId xmlns:p14="http://schemas.microsoft.com/office/powerpoint/2010/main" val="42642211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Big Picture</a:t>
            </a:r>
            <a:endParaRPr lang="en-US" b="1" dirty="0"/>
          </a:p>
        </p:txBody>
      </p:sp>
      <p:sp>
        <p:nvSpPr>
          <p:cNvPr id="3" name="Content Placeholder 2"/>
          <p:cNvSpPr>
            <a:spLocks noGrp="1"/>
          </p:cNvSpPr>
          <p:nvPr>
            <p:ph idx="1"/>
          </p:nvPr>
        </p:nvSpPr>
        <p:spPr/>
        <p:txBody>
          <a:bodyPr/>
          <a:lstStyle/>
          <a:p>
            <a:r>
              <a:rPr lang="en-US" dirty="0" smtClean="0"/>
              <a:t>Vaccine benefits are over-rated</a:t>
            </a:r>
          </a:p>
          <a:p>
            <a:r>
              <a:rPr lang="en-US" dirty="0" smtClean="0"/>
              <a:t>Vaccine damage is vastly underestimated</a:t>
            </a:r>
          </a:p>
          <a:p>
            <a:r>
              <a:rPr lang="en-US" dirty="0" smtClean="0"/>
              <a:t>Those who should protect us are in collusion with the industry and serve to profit off of vaccines</a:t>
            </a:r>
          </a:p>
          <a:p>
            <a:r>
              <a:rPr lang="en-US" dirty="0" smtClean="0"/>
              <a:t>Vaccines drive the immune system towards antibody-based immunity that leads to autoimmune disease</a:t>
            </a:r>
            <a:endParaRPr lang="en-US" dirty="0"/>
          </a:p>
        </p:txBody>
      </p:sp>
    </p:spTree>
    <p:extLst>
      <p:ext uri="{BB962C8B-B14F-4D97-AF65-F5344CB8AC3E}">
        <p14:creationId xmlns:p14="http://schemas.microsoft.com/office/powerpoint/2010/main" val="422006512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ullyvaccinated.jpg"/>
          <p:cNvPicPr>
            <a:picLocks noGrp="1" noChangeAspect="1"/>
          </p:cNvPicPr>
          <p:nvPr>
            <p:ph idx="1"/>
          </p:nvPr>
        </p:nvPicPr>
        <p:blipFill>
          <a:blip r:embed="rId3">
            <a:extLst>
              <a:ext uri="{28A0092B-C50C-407E-A947-70E740481C1C}">
                <a14:useLocalDpi xmlns:a14="http://schemas.microsoft.com/office/drawing/2010/main" val="0"/>
              </a:ext>
            </a:extLst>
          </a:blip>
          <a:srcRect l="-38501" r="-38501"/>
          <a:stretch>
            <a:fillRect/>
          </a:stretch>
        </p:blipFill>
        <p:spPr>
          <a:xfrm>
            <a:off x="-1331816" y="-277386"/>
            <a:ext cx="11918683" cy="6554816"/>
          </a:xfrm>
        </p:spPr>
      </p:pic>
      <p:sp>
        <p:nvSpPr>
          <p:cNvPr id="5" name="TextBox 4"/>
          <p:cNvSpPr txBox="1"/>
          <p:nvPr/>
        </p:nvSpPr>
        <p:spPr>
          <a:xfrm>
            <a:off x="4999974" y="6466068"/>
            <a:ext cx="3686826" cy="369332"/>
          </a:xfrm>
          <a:prstGeom prst="rect">
            <a:avLst/>
          </a:prstGeom>
          <a:noFill/>
        </p:spPr>
        <p:txBody>
          <a:bodyPr wrap="none" rtlCol="0">
            <a:spAutoFit/>
          </a:bodyPr>
          <a:lstStyle/>
          <a:p>
            <a:r>
              <a:rPr lang="en-US" dirty="0" smtClean="0"/>
              <a:t>Source: J.B. Handley, with permission</a:t>
            </a:r>
            <a:endParaRPr lang="en-US" dirty="0"/>
          </a:p>
        </p:txBody>
      </p:sp>
    </p:spTree>
    <p:extLst>
      <p:ext uri="{BB962C8B-B14F-4D97-AF65-F5344CB8AC3E}">
        <p14:creationId xmlns:p14="http://schemas.microsoft.com/office/powerpoint/2010/main" val="4592887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89025" y="6482069"/>
            <a:ext cx="7154385" cy="369332"/>
          </a:xfrm>
          <a:prstGeom prst="rect">
            <a:avLst/>
          </a:prstGeom>
          <a:noFill/>
        </p:spPr>
        <p:txBody>
          <a:bodyPr wrap="none" rtlCol="0">
            <a:spAutoFit/>
          </a:bodyPr>
          <a:lstStyle/>
          <a:p>
            <a:r>
              <a:rPr lang="en-US" dirty="0"/>
              <a:t>http://</a:t>
            </a:r>
            <a:r>
              <a:rPr lang="en-US" dirty="0" err="1"/>
              <a:t>www.phrma.org</a:t>
            </a:r>
            <a:r>
              <a:rPr lang="en-US" dirty="0"/>
              <a:t>/press-release/medicines-in-development-vaccines</a:t>
            </a:r>
          </a:p>
        </p:txBody>
      </p:sp>
      <p:pic>
        <p:nvPicPr>
          <p:cNvPr id="5" name="Picture 4" descr="CDC_vaccine_schedu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9025" y="0"/>
            <a:ext cx="6285947" cy="6474236"/>
          </a:xfrm>
          <a:prstGeom prst="rect">
            <a:avLst/>
          </a:prstGeom>
        </p:spPr>
      </p:pic>
    </p:spTree>
    <p:extLst>
      <p:ext uri="{BB962C8B-B14F-4D97-AF65-F5344CB8AC3E}">
        <p14:creationId xmlns:p14="http://schemas.microsoft.com/office/powerpoint/2010/main" val="42124920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47619</TotalTime>
  <Words>5120</Words>
  <Application>Microsoft Macintosh PowerPoint</Application>
  <PresentationFormat>On-screen Show (4:3)</PresentationFormat>
  <Paragraphs>470</Paragraphs>
  <Slides>68</Slides>
  <Notes>31</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Download These Slides</vt:lpstr>
      <vt:lpstr>Vaccines and Glyphosate:            A Toxic Combination</vt:lpstr>
      <vt:lpstr>PowerPoint Presentation</vt:lpstr>
      <vt:lpstr>PowerPoint Presentation</vt:lpstr>
      <vt:lpstr>Outline</vt:lpstr>
      <vt:lpstr>PowerPoint Presentation</vt:lpstr>
      <vt:lpstr>The Big Picture</vt:lpstr>
      <vt:lpstr>PowerPoint Presentation</vt:lpstr>
      <vt:lpstr>PowerPoint Presentation</vt:lpstr>
      <vt:lpstr>PowerPoint Presentation</vt:lpstr>
      <vt:lpstr>The “Pro-Vax” Message is Not Working* </vt:lpstr>
      <vt:lpstr>PowerPoint Presentation</vt:lpstr>
      <vt:lpstr>Vaccines are Falsely Credited with Saving Lives Due to Protection from Common Infections</vt:lpstr>
      <vt:lpstr>Dr. Mateja Černič</vt:lpstr>
      <vt:lpstr>Vaccine Induced Immune Overload*</vt:lpstr>
      <vt:lpstr>All Vaccines are Immune Suppressing*</vt:lpstr>
      <vt:lpstr>"Influenza: marketing vaccine by marketing disease"*</vt:lpstr>
      <vt:lpstr>“Increase in Vaccine-Related Shoulder Injuries”* </vt:lpstr>
      <vt:lpstr>PowerPoint Presentation</vt:lpstr>
      <vt:lpstr>Example Papers  Showing Vaccine Ineffectiveness</vt:lpstr>
      <vt:lpstr>DPT vaccine in Guinea-Bissau, Africa caused 5-fold increase in mortality*</vt:lpstr>
      <vt:lpstr>Onset of some neuropsychiatric disorders may be temporally related to recent vaccination*</vt:lpstr>
      <vt:lpstr>Recapitulation</vt:lpstr>
      <vt:lpstr>PowerPoint Presentation</vt:lpstr>
      <vt:lpstr>Some Adverse Reactions of MMR*</vt:lpstr>
      <vt:lpstr>Autism, Glyphosate, Vaccine Reactions*</vt:lpstr>
      <vt:lpstr>Glyphosate is Pervasive  in Our Food Supply!</vt:lpstr>
      <vt:lpstr>PowerPoint Presentation</vt:lpstr>
      <vt:lpstr>PowerPoint Presentation</vt:lpstr>
      <vt:lpstr>Glyphosate Contamination in Vaccines (Parts Per Billion)*</vt:lpstr>
      <vt:lpstr>Glyphosate Contamination in Vaccines (Parts Per Billion)*</vt:lpstr>
      <vt:lpstr>PowerPoint Presentation</vt:lpstr>
      <vt:lpstr>Glyphosate and the Gut:  Digestive Enzymes </vt:lpstr>
      <vt:lpstr>PowerPoint Presentation</vt:lpstr>
      <vt:lpstr>PowerPoint Presentation</vt:lpstr>
      <vt:lpstr>A Scenario</vt:lpstr>
      <vt:lpstr>Measles Virus and Haemagglutinin*</vt:lpstr>
      <vt:lpstr>Autism and Measles Haemagglutinin*</vt:lpstr>
      <vt:lpstr>Recapitulation</vt:lpstr>
      <vt:lpstr>PowerPoint Presentation</vt:lpstr>
      <vt:lpstr>Cumulative aluminum exposure from childhood vaccines* </vt:lpstr>
      <vt:lpstr>“Subcutaneous injections of aluminum at vaccine adjuvant levels activate innate immune genes in mouse brain that are homologous with biomarkers of autism”*</vt:lpstr>
      <vt:lpstr>“Aluminum hydroxide nanoparticles show a stronger vaccine adjuvant activity than traditional aluminum hydroxide microparticles”*  </vt:lpstr>
      <vt:lpstr>“Aluminum hydroxide nanoparticles show a stronger vaccine adjuvant activity than traditional aluminum hydroxide microparticles”*  </vt:lpstr>
      <vt:lpstr>“Non-linear dose-response of aluminium hydroxide adjuvant particles: Selective low dose neurotoxicity”* </vt:lpstr>
      <vt:lpstr>PowerPoint Presentation</vt:lpstr>
      <vt:lpstr>PowerPoint Presentation</vt:lpstr>
      <vt:lpstr>PowerPoint Presentation</vt:lpstr>
      <vt:lpstr> Potent 5 minute video: Prof. Chris Exley on aluminium in autism*</vt:lpstr>
      <vt:lpstr>PowerPoint Presentation</vt:lpstr>
      <vt:lpstr>Glyphosate and Aluminum:                 Partners in Crime</vt:lpstr>
      <vt:lpstr>Aluminum Glyphosate*</vt:lpstr>
      <vt:lpstr>Recapitulation</vt:lpstr>
      <vt:lpstr>PowerPoint Presentation</vt:lpstr>
      <vt:lpstr>PowerPoint Presentation</vt:lpstr>
      <vt:lpstr>PowerPoint Presentation</vt:lpstr>
      <vt:lpstr>Are aluminum adjuvants plus Gardasil a uniquely damaging neuroinflammatory cocktail?* </vt:lpstr>
      <vt:lpstr>Are aluminum adjuvants plus Gardasil a uniquely damaging neuroinflammatory cocktail?* </vt:lpstr>
      <vt:lpstr>PowerPoint Presentation</vt:lpstr>
      <vt:lpstr> Gardasil and Mice*</vt:lpstr>
      <vt:lpstr>Gardasil Side Effects</vt:lpstr>
      <vt:lpstr>Recapitulation</vt:lpstr>
      <vt:lpstr>PowerPoint Presentation</vt:lpstr>
      <vt:lpstr>Lactobacillus plantarum probiotics have neuro- protective potential in aluminum exposure*</vt:lpstr>
      <vt:lpstr>“Urinary Excretion of Aluminium and Silicon in Secondary Progressive Multiple Sclerosis”*  </vt:lpstr>
      <vt:lpstr>Kerri Rivera’s Protocol*</vt:lpstr>
      <vt:lpstr>Kerri Rivera, cont’d* </vt:lpstr>
      <vt:lpstr>Summary</vt:lpstr>
    </vt:vector>
  </TitlesOfParts>
  <Company>MIT CSAIL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Seneff</dc:creator>
  <cp:lastModifiedBy>Stephanie Seneff</cp:lastModifiedBy>
  <cp:revision>152</cp:revision>
  <dcterms:created xsi:type="dcterms:W3CDTF">2017-11-28T12:38:44Z</dcterms:created>
  <dcterms:modified xsi:type="dcterms:W3CDTF">2018-03-26T14:40:57Z</dcterms:modified>
</cp:coreProperties>
</file>