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1.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331" r:id="rId3"/>
    <p:sldId id="332"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57" r:id="rId24"/>
    <p:sldId id="258" r:id="rId25"/>
    <p:sldId id="259" r:id="rId26"/>
    <p:sldId id="310" r:id="rId27"/>
    <p:sldId id="311" r:id="rId28"/>
    <p:sldId id="312" r:id="rId29"/>
    <p:sldId id="313" r:id="rId30"/>
    <p:sldId id="314" r:id="rId31"/>
    <p:sldId id="315" r:id="rId32"/>
    <p:sldId id="316" r:id="rId33"/>
    <p:sldId id="317" r:id="rId34"/>
    <p:sldId id="318" r:id="rId35"/>
    <p:sldId id="319" r:id="rId36"/>
    <p:sldId id="320" r:id="rId37"/>
    <p:sldId id="323" r:id="rId38"/>
    <p:sldId id="324" r:id="rId39"/>
    <p:sldId id="327" r:id="rId40"/>
    <p:sldId id="328" r:id="rId41"/>
    <p:sldId id="329" r:id="rId42"/>
    <p:sldId id="283" r:id="rId43"/>
    <p:sldId id="284" r:id="rId44"/>
    <p:sldId id="285" r:id="rId45"/>
    <p:sldId id="286" r:id="rId46"/>
    <p:sldId id="287" r:id="rId47"/>
    <p:sldId id="333" r:id="rId48"/>
    <p:sldId id="288"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260" r:id="rId65"/>
    <p:sldId id="261" r:id="rId66"/>
    <p:sldId id="262" r:id="rId67"/>
    <p:sldId id="306" r:id="rId68"/>
    <p:sldId id="307" r:id="rId69"/>
    <p:sldId id="308" r:id="rId70"/>
    <p:sldId id="309" r:id="rId71"/>
    <p:sldId id="33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BDB6B-46DF-CF48-A874-334982B7312F}" type="datetimeFigureOut">
              <a:rPr lang="en-US" smtClean="0"/>
              <a:t>5/22/19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E7881-A423-8948-AD9B-E3139D175F66}" type="slidenum">
              <a:rPr lang="en-US" smtClean="0"/>
              <a:t>‹#›</a:t>
            </a:fld>
            <a:endParaRPr lang="en-US"/>
          </a:p>
        </p:txBody>
      </p:sp>
    </p:spTree>
    <p:extLst>
      <p:ext uri="{BB962C8B-B14F-4D97-AF65-F5344CB8AC3E}">
        <p14:creationId xmlns:p14="http://schemas.microsoft.com/office/powerpoint/2010/main" val="42110829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Sulfate-reducing_bacteria" TargetMode="External"/><Relationship Id="rId4" Type="http://schemas.openxmlformats.org/officeDocument/2006/relationships/hyperlink" Target="https://en.wikipedia.org/wiki/Sulfur-reducing_bacteria" TargetMode="External"/><Relationship Id="rId5" Type="http://schemas.openxmlformats.org/officeDocument/2006/relationships/hyperlink" Target="https://en.wikipedia.org/wiki/Geobacter" TargetMode="External"/><Relationship Id="rId6" Type="http://schemas.openxmlformats.org/officeDocument/2006/relationships/hyperlink" Target="https://en.wikipedia.org/wiki/Opportunistic_infection" TargetMode="External"/><Relationship Id="rId7" Type="http://schemas.openxmlformats.org/officeDocument/2006/relationships/hyperlink" Target="https://en.wikipedia.org/wiki/Pathogen" TargetMode="External"/><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4</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30</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31</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35</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Anthony/scleroderma/mouse_model_autism_bile_acids_tryptophan_gut_microbes_2017.pdf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37</a:t>
            </a:fld>
            <a:endParaRPr lang="en-US"/>
          </a:p>
        </p:txBody>
      </p:sp>
    </p:spTree>
    <p:extLst>
      <p:ext uri="{BB962C8B-B14F-4D97-AF65-F5344CB8AC3E}">
        <p14:creationId xmlns:p14="http://schemas.microsoft.com/office/powerpoint/2010/main" val="636944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./low_acetate_gut_autism_2011.pdf</a:t>
            </a:r>
          </a:p>
          <a:p>
            <a:r>
              <a:rPr lang="en-US" dirty="0" smtClean="0"/>
              <a:t>scleroderma/glyphosate_reduces_acetate_gut_2018.pdf</a:t>
            </a:r>
          </a:p>
          <a:p>
            <a:r>
              <a:rPr lang="en-US" dirty="0" smtClean="0"/>
              <a:t>Sprague</a:t>
            </a:r>
            <a:r>
              <a:rPr lang="en-US" baseline="0" dirty="0" smtClean="0"/>
              <a:t> </a:t>
            </a:r>
            <a:r>
              <a:rPr lang="en-US" baseline="0" dirty="0" err="1" smtClean="0"/>
              <a:t>Dawley</a:t>
            </a:r>
            <a:r>
              <a:rPr lang="en-US" baseline="0" smtClean="0"/>
              <a:t> rats</a:t>
            </a:r>
            <a:endParaRPr lang="en-US" dirty="0"/>
          </a:p>
        </p:txBody>
      </p:sp>
      <p:sp>
        <p:nvSpPr>
          <p:cNvPr id="4" name="Slide Number Placeholder 3"/>
          <p:cNvSpPr>
            <a:spLocks noGrp="1"/>
          </p:cNvSpPr>
          <p:nvPr>
            <p:ph type="sldNum" sz="quarter" idx="10"/>
          </p:nvPr>
        </p:nvSpPr>
        <p:spPr/>
        <p:txBody>
          <a:bodyPr/>
          <a:lstStyle/>
          <a:p>
            <a:fld id="{D5B5BEAA-7966-6643-81D3-63FD5EE07F82}" type="slidenum">
              <a:rPr lang="en-US" smtClean="0"/>
              <a:t>38</a:t>
            </a:fld>
            <a:endParaRPr lang="en-US"/>
          </a:p>
        </p:txBody>
      </p:sp>
    </p:spTree>
    <p:extLst>
      <p:ext uri="{BB962C8B-B14F-4D97-AF65-F5344CB8AC3E}">
        <p14:creationId xmlns:p14="http://schemas.microsoft.com/office/powerpoint/2010/main" val="393553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samantha</a:t>
            </a:r>
            <a:r>
              <a:rPr lang="en-US" dirty="0" smtClean="0"/>
              <a:t>/distinct_microbiome_profile_in_autism_serotonin_2017.pdf </a:t>
            </a:r>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39</a:t>
            </a:fld>
            <a:endParaRPr lang="en-US"/>
          </a:p>
        </p:txBody>
      </p:sp>
    </p:spTree>
    <p:extLst>
      <p:ext uri="{BB962C8B-B14F-4D97-AF65-F5344CB8AC3E}">
        <p14:creationId xmlns:p14="http://schemas.microsoft.com/office/powerpoint/2010/main" val="160466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40</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sulfate_in_fetal_development.pdf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2011 Aug;22(6):653-9.</a:t>
            </a:r>
            <a:endParaRPr lang="en-US" dirty="0" smtClean="0"/>
          </a:p>
          <a:p>
            <a:r>
              <a:rPr lang="en-US" sz="1200" kern="1200" dirty="0" smtClean="0">
                <a:solidFill>
                  <a:schemeClr val="tx1"/>
                </a:solidFill>
                <a:latin typeface="+mn-lt"/>
                <a:ea typeface="+mn-ea"/>
                <a:cs typeface="+mn-cs"/>
              </a:rPr>
              <a:t> Dawson PA. Sulfate in fetal development. </a:t>
            </a:r>
            <a:r>
              <a:rPr lang="en-US" sz="1200" kern="1200" dirty="0" err="1" smtClean="0">
                <a:solidFill>
                  <a:schemeClr val="tx1"/>
                </a:solidFill>
                <a:latin typeface="+mn-lt"/>
                <a:ea typeface="+mn-ea"/>
                <a:cs typeface="+mn-cs"/>
              </a:rPr>
              <a:t>Semin</a:t>
            </a:r>
            <a:r>
              <a:rPr lang="en-US" sz="1200" kern="1200" dirty="0" smtClean="0">
                <a:solidFill>
                  <a:schemeClr val="tx1"/>
                </a:solidFill>
                <a:latin typeface="+mn-lt"/>
                <a:ea typeface="+mn-ea"/>
                <a:cs typeface="+mn-cs"/>
              </a:rPr>
              <a:t> Cell Dev </a:t>
            </a:r>
            <a:r>
              <a:rPr lang="en-US" sz="1200" kern="1200" dirty="0" err="1" smtClean="0">
                <a:solidFill>
                  <a:schemeClr val="tx1"/>
                </a:solidFill>
                <a:latin typeface="+mn-lt"/>
                <a:ea typeface="+mn-ea"/>
                <a:cs typeface="+mn-cs"/>
              </a:rPr>
              <a:t>Biol</a:t>
            </a:r>
            <a:r>
              <a:rPr lang="en-US" sz="1200" kern="1200" dirty="0" smtClean="0">
                <a:solidFill>
                  <a:schemeClr val="tx1"/>
                </a:solidFill>
                <a:latin typeface="+mn-lt"/>
                <a:ea typeface="+mn-ea"/>
                <a:cs typeface="+mn-cs"/>
              </a:rPr>
              <a:t> (2011), doi:10.1016/j.semcdb.2011.03.004</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43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46</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47</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glyphosate_residues_in_honey_corn_soy_sauce_2014.pdf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Ten out of twenty eight (36%) soy sauce samples contained glyphosate at a concentration above the method LOQ (75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/mL) with a range between 88-564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and a mean of 242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5</a:t>
            </a:fld>
            <a:endParaRPr lang="en-US"/>
          </a:p>
        </p:txBody>
      </p:sp>
    </p:spTree>
    <p:extLst>
      <p:ext uri="{BB962C8B-B14F-4D97-AF65-F5344CB8AC3E}">
        <p14:creationId xmlns:p14="http://schemas.microsoft.com/office/powerpoint/2010/main" val="378898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2016/Anthony/conserved_glycines_sulfotransferase_1994_WOW.pdf</a:t>
            </a:r>
          </a:p>
          <a:p>
            <a:r>
              <a:rPr lang="en-US" sz="1200" kern="1200" dirty="0" smtClean="0">
                <a:solidFill>
                  <a:schemeClr val="tx1"/>
                </a:solidFill>
                <a:latin typeface="+mn-lt"/>
                <a:ea typeface="+mn-ea"/>
                <a:cs typeface="+mn-cs"/>
              </a:rPr>
              <a:t>./G473D_mutation_sulfite_oxidase_destroys_it_2006.pdf </a:t>
            </a:r>
          </a:p>
          <a:p>
            <a:endParaRPr lang="en-US" dirty="0"/>
          </a:p>
        </p:txBody>
      </p:sp>
      <p:sp>
        <p:nvSpPr>
          <p:cNvPr id="4" name="Slide Number Placeholder 3"/>
          <p:cNvSpPr>
            <a:spLocks noGrp="1"/>
          </p:cNvSpPr>
          <p:nvPr>
            <p:ph type="sldNum" sz="quarter" idx="10"/>
          </p:nvPr>
        </p:nvSpPr>
        <p:spPr/>
        <p:txBody>
          <a:bodyPr/>
          <a:lstStyle/>
          <a:p>
            <a:fld id="{437AD2FC-C4B6-9043-AE73-5D1D90B3F850}" type="slidenum">
              <a:rPr lang="en-US" smtClean="0"/>
              <a:t>48</a:t>
            </a:fld>
            <a:endParaRPr lang="en-US"/>
          </a:p>
        </p:txBody>
      </p:sp>
    </p:spTree>
    <p:extLst>
      <p:ext uri="{BB962C8B-B14F-4D97-AF65-F5344CB8AC3E}">
        <p14:creationId xmlns:p14="http://schemas.microsoft.com/office/powerpoint/2010/main" val="261503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Book/sulfate/./PCOS_and_autism_2018.pdf</a:t>
            </a:r>
          </a:p>
          <a:p>
            <a:r>
              <a:rPr lang="en-US" dirty="0" smtClean="0"/>
              <a:t>./PAPS_synthase_glycine_mutation_PCOS_WOW_2015.pdf</a:t>
            </a:r>
          </a:p>
          <a:p>
            <a:r>
              <a:rPr lang="en-US" dirty="0" smtClean="0"/>
              <a:t>101 different PAPS synthases all had glycine at 270</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49</a:t>
            </a:fld>
            <a:endParaRPr lang="en-US"/>
          </a:p>
        </p:txBody>
      </p:sp>
    </p:spTree>
    <p:extLst>
      <p:ext uri="{BB962C8B-B14F-4D97-AF65-F5344CB8AC3E}">
        <p14:creationId xmlns:p14="http://schemas.microsoft.com/office/powerpoint/2010/main" val="1326705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samantha/oxalates_in_autism.text</a:t>
            </a:r>
          </a:p>
          <a:p>
            <a:r>
              <a:rPr lang="is-IS" dirty="0" smtClean="0"/>
              <a:t>samantha/william_shaw_on_oxalates_autism.text</a:t>
            </a:r>
          </a:p>
          <a:p>
            <a:r>
              <a:rPr lang="en-US" dirty="0" smtClean="0"/>
              <a:t>http://</a:t>
            </a:r>
            <a:r>
              <a:rPr lang="en-US" dirty="0" err="1" smtClean="0"/>
              <a:t>www.westonaprice.org</a:t>
            </a:r>
            <a:r>
              <a:rPr lang="en-US" dirty="0" smtClean="0"/>
              <a:t>/health-topics/the-role-of-oxalates-in-autism-and-chronic-disorders/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t>
            </a:r>
            <a:r>
              <a:rPr lang="en-US" sz="1200" dirty="0" smtClean="0"/>
              <a:t>http://</a:t>
            </a:r>
            <a:r>
              <a:rPr lang="en-US" sz="1200" dirty="0" err="1" smtClean="0"/>
              <a:t>www.greatplainslaboratory.com</a:t>
            </a:r>
            <a:r>
              <a:rPr lang="en-US" sz="1200" dirty="0" smtClean="0"/>
              <a:t>/home/span/</a:t>
            </a:r>
            <a:r>
              <a:rPr lang="en-US" sz="1200" dirty="0" err="1" smtClean="0"/>
              <a:t>oxalates.asp</a:t>
            </a:r>
            <a:endParaRPr lang="en-US" sz="1200" dirty="0" smtClean="0"/>
          </a:p>
          <a:p>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“Oxalate crystals in the bone may crowd out the bone  marrow cells, leading to </a:t>
            </a:r>
            <a:r>
              <a:rPr lang="en-US" sz="1200" b="1" dirty="0" smtClean="0">
                <a:solidFill>
                  <a:srgbClr val="FF0000"/>
                </a:solidFill>
              </a:rPr>
              <a:t>anemia</a:t>
            </a:r>
            <a:r>
              <a:rPr lang="en-US" sz="1200" b="1" dirty="0" smtClean="0"/>
              <a:t> and immunosuppression”</a:t>
            </a:r>
            <a:r>
              <a:rPr lang="en-US" sz="1200" b="1" dirty="0" smtClean="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50</a:t>
            </a:fld>
            <a:endParaRPr lang="en-US"/>
          </a:p>
        </p:txBody>
      </p:sp>
    </p:spTree>
    <p:extLst>
      <p:ext uri="{BB962C8B-B14F-4D97-AF65-F5344CB8AC3E}">
        <p14:creationId xmlns:p14="http://schemas.microsoft.com/office/powerpoint/2010/main" val="707204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book/autism/</a:t>
            </a:r>
            <a:r>
              <a:rPr lang="en-US" dirty="0" err="1" smtClean="0"/>
              <a:t>sulfate_oxalate_kidney_transport_Karen_Lyke.pdf</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Book/autism/oxalate/Tanner_2001_oxalate_decarboxylase_requires_manganese_glycine_dependencies.pdf</a:t>
            </a:r>
          </a:p>
          <a:p>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51</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vitaminK</a:t>
            </a:r>
            <a:r>
              <a:rPr lang="en-US" dirty="0" smtClean="0"/>
              <a:t>/mice_no_heparan_sulfate_get_autism_2012.pdf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
            </a:r>
            <a:r>
              <a:rPr lang="cs-CZ" dirty="0" err="1" smtClean="0"/>
              <a:t>amantha</a:t>
            </a:r>
            <a:r>
              <a:rPr lang="cs-CZ" dirty="0" smtClean="0"/>
              <a:t>/</a:t>
            </a:r>
            <a:r>
              <a:rPr lang="cs-CZ" dirty="0" err="1" smtClean="0"/>
              <a:t>heparan_sulfate_knockout_mice_get_autism.pdf</a:t>
            </a:r>
            <a:endParaRPr lang="cs-CZ"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52</a:t>
            </a:fld>
            <a:endParaRPr lang="en-US"/>
          </a:p>
        </p:txBody>
      </p:sp>
    </p:spTree>
    <p:extLst>
      <p:ext uri="{BB962C8B-B14F-4D97-AF65-F5344CB8AC3E}">
        <p14:creationId xmlns:p14="http://schemas.microsoft.com/office/powerpoint/2010/main" val="310209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heparan_sulfate_deficiency_autism_postmortem_brain.pdf</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53</a:t>
            </a:fld>
            <a:endParaRPr lang="en-US"/>
          </a:p>
        </p:txBody>
      </p:sp>
    </p:spTree>
    <p:extLst>
      <p:ext uri="{BB962C8B-B14F-4D97-AF65-F5344CB8AC3E}">
        <p14:creationId xmlns:p14="http://schemas.microsoft.com/office/powerpoint/2010/main" val="83020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55</a:t>
            </a:fld>
            <a:endParaRPr lang="en-US"/>
          </a:p>
        </p:txBody>
      </p:sp>
    </p:spTree>
    <p:extLst>
      <p:ext uri="{BB962C8B-B14F-4D97-AF65-F5344CB8AC3E}">
        <p14:creationId xmlns:p14="http://schemas.microsoft.com/office/powerpoint/2010/main" val="3008829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Book/gut//</a:t>
            </a:r>
            <a:r>
              <a:rPr lang="en-US" dirty="0" err="1" smtClean="0"/>
              <a:t>Patreon_micrbiome_vaccine_links.text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Deltaproteobacteria</a:t>
            </a:r>
            <a:r>
              <a:rPr lang="en-US" b="1" dirty="0" smtClean="0"/>
              <a:t>:</a:t>
            </a:r>
          </a:p>
          <a:p>
            <a:r>
              <a:rPr lang="mr-IN" dirty="0" smtClean="0"/>
              <a:t>…</a:t>
            </a:r>
            <a:r>
              <a:rPr lang="en-US" dirty="0" smtClean="0"/>
              <a:t>  contains most of the known </a:t>
            </a:r>
            <a:r>
              <a:rPr lang="en-US" dirty="0" smtClean="0">
                <a:hlinkClick r:id="rId3" tooltip="Sulfate-reducing bacteria"/>
              </a:rPr>
              <a:t>sulfate-</a:t>
            </a:r>
            <a:r>
              <a:rPr lang="en-US" dirty="0" smtClean="0"/>
              <a:t> (</a:t>
            </a:r>
            <a:r>
              <a:rPr lang="en-US" i="1" dirty="0" err="1" smtClean="0"/>
              <a:t>Desulfovibrio</a:t>
            </a:r>
            <a:r>
              <a:rPr lang="en-US" dirty="0" smtClean="0"/>
              <a:t>, </a:t>
            </a:r>
            <a:r>
              <a:rPr lang="en-US" i="1" dirty="0" err="1" smtClean="0"/>
              <a:t>Desulfobacter</a:t>
            </a:r>
            <a:r>
              <a:rPr lang="en-US" dirty="0" smtClean="0"/>
              <a:t>, </a:t>
            </a:r>
            <a:r>
              <a:rPr lang="en-US" i="1" dirty="0" err="1" smtClean="0"/>
              <a:t>Desulfococcus</a:t>
            </a:r>
            <a:r>
              <a:rPr lang="en-US" dirty="0" smtClean="0"/>
              <a:t>, </a:t>
            </a:r>
            <a:r>
              <a:rPr lang="en-US" i="1" dirty="0" err="1" smtClean="0"/>
              <a:t>Desulfonema</a:t>
            </a:r>
            <a:r>
              <a:rPr lang="en-US" dirty="0" smtClean="0"/>
              <a:t>, etc.) and </a:t>
            </a:r>
            <a:r>
              <a:rPr lang="en-US" dirty="0" smtClean="0">
                <a:hlinkClick r:id="rId4" tooltip="Sulfur-reducing bacteria"/>
              </a:rPr>
              <a:t>sulfur-reducing bacteria</a:t>
            </a:r>
            <a:r>
              <a:rPr lang="en-US" dirty="0" smtClean="0"/>
              <a:t> (e.g. </a:t>
            </a:r>
            <a:r>
              <a:rPr lang="en-US" i="1" dirty="0" err="1" smtClean="0"/>
              <a:t>Desulfuromonas</a:t>
            </a:r>
            <a:r>
              <a:rPr lang="en-US" dirty="0" smtClean="0"/>
              <a:t> spp.) alongside several other anaerobic bacteria with different physiology (e.g. ferric iron-reducing </a:t>
            </a:r>
            <a:r>
              <a:rPr lang="en-US" i="1" dirty="0" smtClean="0">
                <a:hlinkClick r:id="rId5" tooltip="Geobacter"/>
              </a:rPr>
              <a:t>Geobacter</a:t>
            </a:r>
            <a:r>
              <a:rPr lang="en-US" dirty="0" smtClean="0"/>
              <a:t> spp. </a:t>
            </a:r>
          </a:p>
          <a:p>
            <a:endParaRPr lang="en-US" dirty="0" smtClean="0"/>
          </a:p>
          <a:p>
            <a:r>
              <a:rPr lang="en-US" dirty="0" smtClean="0"/>
              <a:t>Some members of the genus </a:t>
            </a:r>
            <a:r>
              <a:rPr lang="en-US" i="1" dirty="0" err="1" smtClean="0"/>
              <a:t>Bacteroides</a:t>
            </a:r>
            <a:r>
              <a:rPr lang="en-US" smtClean="0"/>
              <a:t> are </a:t>
            </a:r>
            <a:r>
              <a:rPr lang="en-US" smtClean="0">
                <a:hlinkClick r:id="rId6" tooltip="Opportunistic infection"/>
              </a:rPr>
              <a:t>opportunistic</a:t>
            </a:r>
            <a:r>
              <a:rPr lang="en-US" smtClean="0"/>
              <a:t> </a:t>
            </a:r>
            <a:r>
              <a:rPr lang="en-US" smtClean="0">
                <a:hlinkClick r:id="rId7" tooltip="Pathogen"/>
              </a:rPr>
              <a:t>pathogens</a:t>
            </a:r>
            <a:r>
              <a:rPr lang="en-US"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59</a:t>
            </a:fld>
            <a:endParaRPr lang="en-US"/>
          </a:p>
        </p:txBody>
      </p:sp>
    </p:spTree>
    <p:extLst>
      <p:ext uri="{BB962C8B-B14F-4D97-AF65-F5344CB8AC3E}">
        <p14:creationId xmlns:p14="http://schemas.microsoft.com/office/powerpoint/2010/main" val="54620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67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69</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10</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Glyphosate/chemosphere_2017_glyphosate_histomorpholgical_changes_liver_guppies.pdf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Anthony/scleroderma/glycine_699_pivotal_for_motor_activity_skeletal_myosin.pdf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9E79961-F8F5-B045-8ED4-FCF5EC8A4362}" type="slidenum">
              <a:rPr lang="en-US" smtClean="0"/>
              <a:t>21</a:t>
            </a:fld>
            <a:endParaRPr lang="en-US"/>
          </a:p>
        </p:txBody>
      </p:sp>
    </p:spTree>
    <p:extLst>
      <p:ext uri="{BB962C8B-B14F-4D97-AF65-F5344CB8AC3E}">
        <p14:creationId xmlns:p14="http://schemas.microsoft.com/office/powerpoint/2010/main" val="360717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deSouza_glyphosate_suppresses_thyroid_stimulating_hormone_pituitary_2017.pdf</a:t>
            </a:r>
          </a:p>
          <a:p>
            <a:r>
              <a:rPr lang="en-US" sz="1200" kern="1200" dirty="0" smtClean="0">
                <a:solidFill>
                  <a:schemeClr val="tx1"/>
                </a:solidFill>
                <a:latin typeface="+mn-lt"/>
                <a:ea typeface="+mn-ea"/>
                <a:cs typeface="+mn-cs"/>
              </a:rPr>
              <a:t>BeechamSeneff2_2016.pdf</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23</a:t>
            </a:fld>
            <a:endParaRPr lang="en-US"/>
          </a:p>
        </p:txBody>
      </p:sp>
    </p:spTree>
    <p:extLst>
      <p:ext uri="{BB962C8B-B14F-4D97-AF65-F5344CB8AC3E}">
        <p14:creationId xmlns:p14="http://schemas.microsoft.com/office/powerpoint/2010/main" val="319326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24</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25</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Walker_et_al_unique_gene_expression_profile_ASD_2013.pdf </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27</a:t>
            </a:fld>
            <a:endParaRPr lang="en-US"/>
          </a:p>
        </p:txBody>
      </p:sp>
    </p:spTree>
    <p:extLst>
      <p:ext uri="{BB962C8B-B14F-4D97-AF65-F5344CB8AC3E}">
        <p14:creationId xmlns:p14="http://schemas.microsoft.com/office/powerpoint/2010/main" val="279916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Excellent article!!</a:t>
            </a:r>
          </a:p>
          <a:p>
            <a:r>
              <a:rPr lang="en-US" dirty="0" smtClean="0"/>
              <a:t>./</a:t>
            </a:r>
            <a:r>
              <a:rPr lang="en-US" dirty="0" err="1" smtClean="0"/>
              <a:t>glyphosate_vaccines_autism.pdf</a:t>
            </a:r>
            <a:endParaRPr lang="en-US" dirty="0" smtClean="0"/>
          </a:p>
          <a:p>
            <a:r>
              <a:rPr lang="en-US" dirty="0" smtClean="0"/>
              <a:t>http://</a:t>
            </a:r>
            <a:r>
              <a:rPr lang="en-US" dirty="0" err="1" smtClean="0"/>
              <a:t>kinseimindbody.com</a:t>
            </a:r>
            <a:r>
              <a:rPr lang="en-US" dirty="0" smtClean="0"/>
              <a:t>/synergistic-destruction-how-vaccines-and-gmos-converge-to-fuel-autism-and-neurodegenerative-conditions/</a:t>
            </a:r>
            <a:endParaRPr lang="en-US" dirty="0"/>
          </a:p>
        </p:txBody>
      </p:sp>
      <p:sp>
        <p:nvSpPr>
          <p:cNvPr id="4" name="Slide Number Placeholder 3"/>
          <p:cNvSpPr>
            <a:spLocks noGrp="1"/>
          </p:cNvSpPr>
          <p:nvPr>
            <p:ph type="sldNum" sz="quarter" idx="10"/>
          </p:nvPr>
        </p:nvSpPr>
        <p:spPr/>
        <p:txBody>
          <a:bodyPr/>
          <a:lstStyle/>
          <a:p>
            <a:fld id="{19E79961-F8F5-B045-8ED4-FCF5EC8A4362}" type="slidenum">
              <a:rPr lang="en-US" smtClean="0"/>
              <a:t>28</a:t>
            </a:fld>
            <a:endParaRPr lang="en-US"/>
          </a:p>
        </p:txBody>
      </p:sp>
    </p:spTree>
    <p:extLst>
      <p:ext uri="{BB962C8B-B14F-4D97-AF65-F5344CB8AC3E}">
        <p14:creationId xmlns:p14="http://schemas.microsoft.com/office/powerpoint/2010/main" val="155732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77EFE-E5AC-C540-AF92-C9154B95ACAB}"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260760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7EFE-E5AC-C540-AF92-C9154B95ACAB}"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386166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7EFE-E5AC-C540-AF92-C9154B95ACAB}"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159023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7EFE-E5AC-C540-AF92-C9154B95ACAB}"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285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77EFE-E5AC-C540-AF92-C9154B95ACAB}" type="datetimeFigureOut">
              <a:rPr lang="en-US" smtClean="0"/>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109154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77EFE-E5AC-C540-AF92-C9154B95ACAB}"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31955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77EFE-E5AC-C540-AF92-C9154B95ACAB}" type="datetimeFigureOut">
              <a:rPr lang="en-US" smtClean="0"/>
              <a:t>5/22/19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120257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77EFE-E5AC-C540-AF92-C9154B95ACAB}" type="datetimeFigureOut">
              <a:rPr lang="en-US" smtClean="0"/>
              <a:t>5/22/19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86414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7EFE-E5AC-C540-AF92-C9154B95ACAB}" type="datetimeFigureOut">
              <a:rPr lang="en-US" smtClean="0"/>
              <a:t>5/22/19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375833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77EFE-E5AC-C540-AF92-C9154B95ACAB}"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352761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77EFE-E5AC-C540-AF92-C9154B95ACAB}" type="datetimeFigureOut">
              <a:rPr lang="en-US" smtClean="0"/>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B768B-53A0-9649-820D-97207442E86F}" type="slidenum">
              <a:rPr lang="en-US" smtClean="0"/>
              <a:t>‹#›</a:t>
            </a:fld>
            <a:endParaRPr lang="en-US"/>
          </a:p>
        </p:txBody>
      </p:sp>
    </p:spTree>
    <p:extLst>
      <p:ext uri="{BB962C8B-B14F-4D97-AF65-F5344CB8AC3E}">
        <p14:creationId xmlns:p14="http://schemas.microsoft.com/office/powerpoint/2010/main" val="1232356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7EFE-E5AC-C540-AF92-C9154B95ACAB}" type="datetimeFigureOut">
              <a:rPr lang="en-US" smtClean="0"/>
              <a:t>5/22/19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B768B-53A0-9649-820D-97207442E86F}" type="slidenum">
              <a:rPr lang="en-US" smtClean="0"/>
              <a:t>‹#›</a:t>
            </a:fld>
            <a:endParaRPr lang="en-US"/>
          </a:p>
        </p:txBody>
      </p:sp>
    </p:spTree>
    <p:extLst>
      <p:ext uri="{BB962C8B-B14F-4D97-AF65-F5344CB8AC3E}">
        <p14:creationId xmlns:p14="http://schemas.microsoft.com/office/powerpoint/2010/main" val="1057560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g"/><Relationship Id="rId11"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gif"/><Relationship Id="rId5" Type="http://schemas.openxmlformats.org/officeDocument/2006/relationships/image" Target="../media/image49.jpg"/><Relationship Id="rId6" Type="http://schemas.openxmlformats.org/officeDocument/2006/relationships/image" Target="../media/image50.png"/><Relationship Id="rId7"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7.xml.rels><?xml version="1.0" encoding="UTF-8" standalone="yes"?>
<Relationships xmlns="http://schemas.openxmlformats.org/package/2006/relationships"><Relationship Id="rId11" Type="http://schemas.openxmlformats.org/officeDocument/2006/relationships/image" Target="../media/image67.jpeg"/><Relationship Id="rId12" Type="http://schemas.openxmlformats.org/officeDocument/2006/relationships/image" Target="../media/image68.jpeg"/><Relationship Id="rId13" Type="http://schemas.openxmlformats.org/officeDocument/2006/relationships/image" Target="../media/image69.jpeg"/><Relationship Id="rId14" Type="http://schemas.openxmlformats.org/officeDocument/2006/relationships/image" Target="../media/image70.jpeg"/><Relationship Id="rId15" Type="http://schemas.openxmlformats.org/officeDocument/2006/relationships/image" Target="../media/image71.jp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gif"/><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0"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image" Target="../media/image77.jp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243" y="949943"/>
            <a:ext cx="7772400" cy="2200758"/>
          </a:xfrm>
        </p:spPr>
        <p:txBody>
          <a:bodyPr/>
          <a:lstStyle/>
          <a:p>
            <a:r>
              <a:rPr lang="en-US" dirty="0" smtClean="0"/>
              <a:t> </a:t>
            </a:r>
            <a:endParaRPr lang="en-US" dirty="0"/>
          </a:p>
        </p:txBody>
      </p:sp>
      <p:sp>
        <p:nvSpPr>
          <p:cNvPr id="3" name="Subtitle 2"/>
          <p:cNvSpPr>
            <a:spLocks noGrp="1"/>
          </p:cNvSpPr>
          <p:nvPr>
            <p:ph type="subTitle" idx="1"/>
          </p:nvPr>
        </p:nvSpPr>
        <p:spPr>
          <a:xfrm>
            <a:off x="-1247871" y="3898851"/>
            <a:ext cx="6400800" cy="1752600"/>
          </a:xfrm>
        </p:spPr>
        <p:txBody>
          <a:bodyPr>
            <a:normAutofit/>
          </a:bodyPr>
          <a:lstStyle/>
          <a:p>
            <a:r>
              <a:rPr lang="en-US" dirty="0" smtClean="0">
                <a:solidFill>
                  <a:schemeClr val="tx1"/>
                </a:solidFill>
              </a:rPr>
              <a:t>Stephanie Seneff</a:t>
            </a:r>
          </a:p>
          <a:p>
            <a:r>
              <a:rPr lang="en-US" dirty="0" smtClean="0">
                <a:solidFill>
                  <a:schemeClr val="tx1"/>
                </a:solidFill>
              </a:rPr>
              <a:t>MIT CSAIL</a:t>
            </a:r>
          </a:p>
          <a:p>
            <a:r>
              <a:rPr lang="en-US" dirty="0" err="1" smtClean="0">
                <a:solidFill>
                  <a:schemeClr val="tx1"/>
                </a:solidFill>
              </a:rPr>
              <a:t>AutismOne</a:t>
            </a:r>
            <a:r>
              <a:rPr lang="en-US" dirty="0" smtClean="0">
                <a:solidFill>
                  <a:schemeClr val="tx1"/>
                </a:solidFill>
              </a:rPr>
              <a:t>, May 2019</a:t>
            </a:r>
            <a:endParaRPr lang="en-US" dirty="0">
              <a:solidFill>
                <a:schemeClr val="tx1"/>
              </a:solidFill>
            </a:endParaRPr>
          </a:p>
        </p:txBody>
      </p:sp>
      <p:sp>
        <p:nvSpPr>
          <p:cNvPr id="4" name="TextBox 3"/>
          <p:cNvSpPr txBox="1"/>
          <p:nvPr/>
        </p:nvSpPr>
        <p:spPr>
          <a:xfrm>
            <a:off x="1952529" y="1366376"/>
            <a:ext cx="5524469" cy="1754327"/>
          </a:xfrm>
          <a:prstGeom prst="rect">
            <a:avLst/>
          </a:prstGeom>
          <a:noFill/>
        </p:spPr>
        <p:txBody>
          <a:bodyPr wrap="none" rtlCol="0">
            <a:spAutoFit/>
          </a:bodyPr>
          <a:lstStyle/>
          <a:p>
            <a:pPr algn="ctr"/>
            <a:r>
              <a:rPr lang="en-US" sz="3600" b="1" dirty="0"/>
              <a:t>Glyphosate and Autism: </a:t>
            </a:r>
            <a:endParaRPr lang="en-US" sz="3600" b="1" dirty="0" smtClean="0"/>
          </a:p>
          <a:p>
            <a:pPr algn="ctr"/>
            <a:r>
              <a:rPr lang="en-US" sz="3600" b="1" dirty="0"/>
              <a:t>A</a:t>
            </a:r>
            <a:r>
              <a:rPr lang="en-US" sz="3600" b="1" dirty="0" smtClean="0"/>
              <a:t>n </a:t>
            </a:r>
            <a:r>
              <a:rPr lang="en-US" sz="3600" b="1" dirty="0"/>
              <a:t>Indisputable Link </a:t>
            </a:r>
            <a:r>
              <a:rPr lang="en-US" sz="3600" b="1" dirty="0" smtClean="0"/>
              <a:t>        </a:t>
            </a:r>
          </a:p>
          <a:p>
            <a:pPr algn="ctr"/>
            <a:r>
              <a:rPr lang="en-US" sz="3600" b="1" dirty="0"/>
              <a:t>a</a:t>
            </a:r>
            <a:r>
              <a:rPr lang="en-US" sz="3600" b="1" dirty="0" smtClean="0"/>
              <a:t>nd a </a:t>
            </a:r>
            <a:r>
              <a:rPr lang="en-US" sz="3600" b="1" dirty="0"/>
              <a:t>Path Towards Healing</a:t>
            </a:r>
          </a:p>
        </p:txBody>
      </p:sp>
      <p:pic>
        <p:nvPicPr>
          <p:cNvPr id="5" name="Picture 4"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203" y="3882335"/>
            <a:ext cx="5680814" cy="2975665"/>
          </a:xfrm>
          <a:prstGeom prst="rect">
            <a:avLst/>
          </a:prstGeom>
        </p:spPr>
      </p:pic>
      <p:pic>
        <p:nvPicPr>
          <p:cNvPr id="6" name="Picture 5"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38" y="109223"/>
            <a:ext cx="1434662" cy="2514306"/>
          </a:xfrm>
          <a:prstGeom prst="rect">
            <a:avLst/>
          </a:prstGeom>
        </p:spPr>
      </p:pic>
    </p:spTree>
    <p:extLst>
      <p:ext uri="{BB962C8B-B14F-4D97-AF65-F5344CB8AC3E}">
        <p14:creationId xmlns:p14="http://schemas.microsoft.com/office/powerpoint/2010/main" val="29881375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125965"/>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875040"/>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Mitochondrial disorder</a:t>
            </a:r>
          </a:p>
          <a:p>
            <a:r>
              <a:rPr lang="en-US" dirty="0" smtClean="0"/>
              <a:t>Glutamate toxicity in the brain</a:t>
            </a:r>
          </a:p>
          <a:p>
            <a:pPr marL="0" indent="0">
              <a:buNone/>
            </a:pPr>
            <a:endParaRPr lang="en-US" dirty="0" smtClean="0"/>
          </a:p>
          <a:p>
            <a:endParaRPr lang="en-US" dirty="0"/>
          </a:p>
        </p:txBody>
      </p:sp>
      <p:sp>
        <p:nvSpPr>
          <p:cNvPr id="5" name="TextBox 4"/>
          <p:cNvSpPr txBox="1"/>
          <p:nvPr/>
        </p:nvSpPr>
        <p:spPr>
          <a:xfrm>
            <a:off x="1147018" y="5788327"/>
            <a:ext cx="7289800" cy="954107"/>
          </a:xfrm>
          <a:prstGeom prst="rect">
            <a:avLst/>
          </a:prstGeom>
          <a:solidFill>
            <a:srgbClr val="FFF9A2"/>
          </a:solidFill>
          <a:ln>
            <a:solidFill>
              <a:schemeClr val="tx1"/>
            </a:solidFill>
          </a:ln>
        </p:spPr>
        <p:txBody>
          <a:bodyPr wrap="square" rtlCol="0">
            <a:spAutoFit/>
          </a:bodyPr>
          <a:lstStyle/>
          <a:p>
            <a:pPr algn="ctr"/>
            <a:r>
              <a:rPr lang="en-US" sz="2800" dirty="0" smtClean="0"/>
              <a:t>These can all be explained as potential         effects of glyphosate on biological systems</a:t>
            </a:r>
          </a:p>
        </p:txBody>
      </p:sp>
    </p:spTree>
    <p:extLst>
      <p:ext uri="{BB962C8B-B14F-4D97-AF65-F5344CB8AC3E}">
        <p14:creationId xmlns:p14="http://schemas.microsoft.com/office/powerpoint/2010/main" val="163934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77"/>
            <a:ext cx="8229600" cy="1143000"/>
          </a:xfrm>
        </p:spPr>
        <p:txBody>
          <a:bodyPr>
            <a:normAutofit fontScale="90000"/>
          </a:bodyPr>
          <a:lstStyle/>
          <a:p>
            <a:r>
              <a:rPr lang="en-US" b="1" dirty="0" smtClean="0"/>
              <a:t>Dementia and Autism Have                  Much in Common</a:t>
            </a:r>
            <a:endParaRPr lang="en-US" b="1" dirty="0"/>
          </a:p>
        </p:txBody>
      </p:sp>
      <p:pic>
        <p:nvPicPr>
          <p:cNvPr id="4" name="Picture 3" descr="dementia death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53755"/>
            <a:ext cx="8077200" cy="5346700"/>
          </a:xfrm>
          <a:prstGeom prst="rect">
            <a:avLst/>
          </a:prstGeom>
        </p:spPr>
      </p:pic>
      <p:sp>
        <p:nvSpPr>
          <p:cNvPr id="5" name="TextBox 4"/>
          <p:cNvSpPr txBox="1"/>
          <p:nvPr/>
        </p:nvSpPr>
        <p:spPr>
          <a:xfrm>
            <a:off x="5286191" y="6415789"/>
            <a:ext cx="3857809" cy="369332"/>
          </a:xfrm>
          <a:prstGeom prst="rect">
            <a:avLst/>
          </a:prstGeom>
          <a:noFill/>
        </p:spPr>
        <p:txBody>
          <a:bodyPr wrap="none" rtlCol="0">
            <a:spAutoFit/>
          </a:bodyPr>
          <a:lstStyle/>
          <a:p>
            <a:r>
              <a:rPr lang="en-US" dirty="0" smtClean="0"/>
              <a:t>Plot kindly provided by Nancy Swanson</a:t>
            </a:r>
            <a:endParaRPr lang="en-US" dirty="0"/>
          </a:p>
        </p:txBody>
      </p:sp>
    </p:spTree>
    <p:extLst>
      <p:ext uri="{BB962C8B-B14F-4D97-AF65-F5344CB8AC3E}">
        <p14:creationId xmlns:p14="http://schemas.microsoft.com/office/powerpoint/2010/main" val="28492200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5033" y="2289770"/>
            <a:ext cx="5184645"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726331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581"/>
            <a:ext cx="8229600" cy="1143000"/>
          </a:xfrm>
        </p:spPr>
        <p:txBody>
          <a:bodyPr/>
          <a:lstStyle/>
          <a:p>
            <a:r>
              <a:rPr lang="en-US" b="1" dirty="0" smtClean="0"/>
              <a:t>The Basics of Protein Synthesis</a:t>
            </a:r>
            <a:endParaRPr lang="en-US" b="1" dirty="0"/>
          </a:p>
        </p:txBody>
      </p:sp>
      <p:pic>
        <p:nvPicPr>
          <p:cNvPr id="4" name="Content Placeholder 3" descr="paper_dolls.png"/>
          <p:cNvPicPr>
            <a:picLocks noGrp="1" noChangeAspect="1"/>
          </p:cNvPicPr>
          <p:nvPr>
            <p:ph idx="1"/>
          </p:nvPr>
        </p:nvPicPr>
        <p:blipFill>
          <a:blip r:embed="rId2">
            <a:extLst>
              <a:ext uri="{28A0092B-C50C-407E-A947-70E740481C1C}">
                <a14:useLocalDpi xmlns:a14="http://schemas.microsoft.com/office/drawing/2010/main" val="0"/>
              </a:ext>
            </a:extLst>
          </a:blip>
          <a:srcRect t="-7827" b="-7827"/>
          <a:stretch>
            <a:fillRect/>
          </a:stretch>
        </p:blipFill>
        <p:spPr>
          <a:xfrm>
            <a:off x="1798117" y="3890819"/>
            <a:ext cx="5775562" cy="3176337"/>
          </a:xfrm>
        </p:spPr>
      </p:pic>
      <p:pic>
        <p:nvPicPr>
          <p:cNvPr id="5" name="Picture 4" descr="DNA_c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12" y="993804"/>
            <a:ext cx="6553200" cy="3190482"/>
          </a:xfrm>
          <a:prstGeom prst="rect">
            <a:avLst/>
          </a:prstGeom>
        </p:spPr>
      </p:pic>
      <p:pic>
        <p:nvPicPr>
          <p:cNvPr id="6" name="Picture 5" descr="evil_clow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813" y="4080911"/>
            <a:ext cx="1465704" cy="2777089"/>
          </a:xfrm>
          <a:prstGeom prst="rect">
            <a:avLst/>
          </a:prstGeom>
        </p:spPr>
      </p:pic>
      <p:sp>
        <p:nvSpPr>
          <p:cNvPr id="7" name="TextBox 6"/>
          <p:cNvSpPr txBox="1"/>
          <p:nvPr/>
        </p:nvSpPr>
        <p:spPr>
          <a:xfrm>
            <a:off x="326837" y="4055412"/>
            <a:ext cx="1257676" cy="523220"/>
          </a:xfrm>
          <a:prstGeom prst="rect">
            <a:avLst/>
          </a:prstGeom>
          <a:noFill/>
        </p:spPr>
        <p:txBody>
          <a:bodyPr wrap="none" rtlCol="0">
            <a:spAutoFit/>
          </a:bodyPr>
          <a:lstStyle/>
          <a:p>
            <a:r>
              <a:rPr lang="en-US" sz="2800" dirty="0" smtClean="0"/>
              <a:t>Glycine</a:t>
            </a:r>
            <a:endParaRPr lang="en-US" sz="2800" dirty="0"/>
          </a:p>
        </p:txBody>
      </p:sp>
      <p:cxnSp>
        <p:nvCxnSpPr>
          <p:cNvPr id="9" name="Straight Arrow Connector 8"/>
          <p:cNvCxnSpPr>
            <a:stCxn id="7" idx="2"/>
          </p:cNvCxnSpPr>
          <p:nvPr/>
        </p:nvCxnSpPr>
        <p:spPr>
          <a:xfrm>
            <a:off x="955675" y="4578632"/>
            <a:ext cx="842442" cy="17957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51" y="4055412"/>
            <a:ext cx="1834156" cy="523220"/>
          </a:xfrm>
          <a:prstGeom prst="rect">
            <a:avLst/>
          </a:prstGeom>
          <a:noFill/>
        </p:spPr>
        <p:txBody>
          <a:bodyPr wrap="none" rtlCol="0">
            <a:spAutoFit/>
          </a:bodyPr>
          <a:lstStyle/>
          <a:p>
            <a:r>
              <a:rPr lang="en-US" sz="2800" dirty="0" smtClean="0"/>
              <a:t>Glyphosate</a:t>
            </a:r>
            <a:endParaRPr lang="en-US" sz="2800" dirty="0"/>
          </a:p>
        </p:txBody>
      </p:sp>
    </p:spTree>
    <p:extLst>
      <p:ext uri="{BB962C8B-B14F-4D97-AF65-F5344CB8AC3E}">
        <p14:creationId xmlns:p14="http://schemas.microsoft.com/office/powerpoint/2010/main" val="3935327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8861" y="1695421"/>
            <a:ext cx="2691695" cy="1788659"/>
            <a:chOff x="178861" y="1695421"/>
            <a:chExt cx="2691695" cy="1788659"/>
          </a:xfrm>
        </p:grpSpPr>
        <p:pic>
          <p:nvPicPr>
            <p:cNvPr id="37" name="Picture 36"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61" y="1744180"/>
              <a:ext cx="2374900" cy="1739900"/>
            </a:xfrm>
            <a:prstGeom prst="rect">
              <a:avLst/>
            </a:prstGeom>
          </p:spPr>
        </p:pic>
        <p:sp>
          <p:nvSpPr>
            <p:cNvPr id="38" name="Freeform 37"/>
            <p:cNvSpPr/>
            <p:nvPr/>
          </p:nvSpPr>
          <p:spPr>
            <a:xfrm>
              <a:off x="1633011" y="1695421"/>
              <a:ext cx="1237545" cy="1232091"/>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a:xfrm>
            <a:off x="457200" y="179388"/>
            <a:ext cx="8229600" cy="1143000"/>
          </a:xfrm>
        </p:spPr>
        <p:txBody>
          <a:bodyPr>
            <a:normAutofit fontScale="90000"/>
          </a:bodyPr>
          <a:lstStyle/>
          <a:p>
            <a:r>
              <a:rPr lang="en-US" b="1" dirty="0" smtClean="0"/>
              <a:t>What if Glyphosate could Insert </a:t>
            </a:r>
            <a:r>
              <a:rPr lang="en-US" b="1" dirty="0"/>
              <a:t>i</a:t>
            </a:r>
            <a:r>
              <a:rPr lang="en-US" b="1" dirty="0" smtClean="0"/>
              <a:t>tself into Proteins during Synthesis???</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01052" y="1511231"/>
            <a:ext cx="1776648" cy="523220"/>
          </a:xfrm>
          <a:prstGeom prst="rect">
            <a:avLst/>
          </a:prstGeom>
          <a:solidFill>
            <a:srgbClr val="FFFFFF"/>
          </a:solidFill>
        </p:spPr>
        <p:txBody>
          <a:bodyPr wrap="none" rtlCol="0">
            <a:spAutoFit/>
          </a:bodyPr>
          <a:lstStyle/>
          <a:p>
            <a:r>
              <a:rPr lang="en-US" sz="2800" dirty="0" smtClean="0"/>
              <a:t>glyphosate</a:t>
            </a:r>
            <a:endParaRPr lang="en-US" sz="28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233874" y="5464282"/>
            <a:ext cx="8229600" cy="1264998"/>
          </a:xfrm>
        </p:spPr>
        <p:txBody>
          <a:bodyPr/>
          <a:lstStyle/>
          <a:p>
            <a:pPr marL="0" indent="0">
              <a:buNone/>
            </a:pPr>
            <a:r>
              <a:rPr lang="en-US" dirty="0" smtClean="0"/>
              <a:t>-- 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5875849" y="2563318"/>
            <a:ext cx="2921677" cy="523220"/>
          </a:xfrm>
          <a:prstGeom prst="rect">
            <a:avLst/>
          </a:prstGeom>
          <a:solidFill>
            <a:srgbClr val="FFF9A2"/>
          </a:solidFill>
          <a:ln>
            <a:solidFill>
              <a:schemeClr val="tx1"/>
            </a:solidFill>
          </a:ln>
        </p:spPr>
        <p:txBody>
          <a:bodyPr wrap="square" rtlCol="0">
            <a:spAutoFit/>
          </a:bodyPr>
          <a:lstStyle/>
          <a:p>
            <a:pPr algn="ctr"/>
            <a:r>
              <a:rPr lang="en-US" sz="2800" dirty="0" smtClean="0"/>
              <a:t>Code for Glycine</a:t>
            </a:r>
          </a:p>
        </p:txBody>
      </p:sp>
      <p:sp>
        <p:nvSpPr>
          <p:cNvPr id="4" name="Freeform 3"/>
          <p:cNvSpPr/>
          <p:nvPr/>
        </p:nvSpPr>
        <p:spPr>
          <a:xfrm>
            <a:off x="5173631" y="3088942"/>
            <a:ext cx="2715146" cy="555808"/>
          </a:xfrm>
          <a:custGeom>
            <a:avLst/>
            <a:gdLst>
              <a:gd name="connsiteX0" fmla="*/ 2414360 w 2715146"/>
              <a:gd name="connsiteY0" fmla="*/ 0 h 555808"/>
              <a:gd name="connsiteX1" fmla="*/ 2586815 w 2715146"/>
              <a:gd name="connsiteY1" fmla="*/ 501757 h 555808"/>
              <a:gd name="connsiteX2" fmla="*/ 752528 w 2715146"/>
              <a:gd name="connsiteY2" fmla="*/ 533117 h 555808"/>
              <a:gd name="connsiteX3" fmla="*/ 0 w 2715146"/>
              <a:gd name="connsiteY3" fmla="*/ 423358 h 555808"/>
            </a:gdLst>
            <a:ahLst/>
            <a:cxnLst>
              <a:cxn ang="0">
                <a:pos x="connsiteX0" y="connsiteY0"/>
              </a:cxn>
              <a:cxn ang="0">
                <a:pos x="connsiteX1" y="connsiteY1"/>
              </a:cxn>
              <a:cxn ang="0">
                <a:pos x="connsiteX2" y="connsiteY2"/>
              </a:cxn>
              <a:cxn ang="0">
                <a:pos x="connsiteX3" y="connsiteY3"/>
              </a:cxn>
            </a:cxnLst>
            <a:rect l="l" t="t" r="r" b="b"/>
            <a:pathLst>
              <a:path w="2715146" h="555808">
                <a:moveTo>
                  <a:pt x="2414360" y="0"/>
                </a:moveTo>
                <a:cubicBezTo>
                  <a:pt x="2639073" y="206452"/>
                  <a:pt x="2863787" y="412904"/>
                  <a:pt x="2586815" y="501757"/>
                </a:cubicBezTo>
                <a:cubicBezTo>
                  <a:pt x="2309843" y="590610"/>
                  <a:pt x="1183664" y="546183"/>
                  <a:pt x="752528" y="533117"/>
                </a:cubicBezTo>
                <a:cubicBezTo>
                  <a:pt x="321392" y="520051"/>
                  <a:pt x="0" y="423358"/>
                  <a:pt x="0" y="423358"/>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6" name="Picture 35"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97" y="1742064"/>
            <a:ext cx="2374900" cy="1739900"/>
          </a:xfrm>
          <a:prstGeom prst="rect">
            <a:avLst/>
          </a:prstGeom>
        </p:spPr>
      </p:pic>
      <p:sp>
        <p:nvSpPr>
          <p:cNvPr id="3" name="Freeform 2"/>
          <p:cNvSpPr/>
          <p:nvPr/>
        </p:nvSpPr>
        <p:spPr>
          <a:xfrm>
            <a:off x="4622076" y="1385888"/>
            <a:ext cx="1237545" cy="1232091"/>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6510583" y="1655585"/>
            <a:ext cx="1814519" cy="523220"/>
          </a:xfrm>
          <a:prstGeom prst="rect">
            <a:avLst/>
          </a:prstGeom>
          <a:noFill/>
        </p:spPr>
        <p:txBody>
          <a:bodyPr wrap="none" rtlCol="0">
            <a:spAutoFit/>
          </a:bodyPr>
          <a:lstStyle/>
          <a:p>
            <a:r>
              <a:rPr lang="en-US" sz="2800" dirty="0" smtClean="0"/>
              <a:t>Extra Stuff!</a:t>
            </a:r>
            <a:endParaRPr lang="en-US" sz="2800" dirty="0"/>
          </a:p>
        </p:txBody>
      </p:sp>
      <p:cxnSp>
        <p:nvCxnSpPr>
          <p:cNvPr id="17" name="Straight Arrow Connector 16"/>
          <p:cNvCxnSpPr>
            <a:stCxn id="14" idx="1"/>
          </p:cNvCxnSpPr>
          <p:nvPr/>
        </p:nvCxnSpPr>
        <p:spPr>
          <a:xfrm flipH="1">
            <a:off x="5590099" y="1917195"/>
            <a:ext cx="920484" cy="5570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7200" y="3596265"/>
            <a:ext cx="1104389" cy="461665"/>
          </a:xfrm>
          <a:prstGeom prst="rect">
            <a:avLst/>
          </a:prstGeom>
          <a:noFill/>
        </p:spPr>
        <p:txBody>
          <a:bodyPr wrap="none" rtlCol="0">
            <a:spAutoFit/>
          </a:bodyPr>
          <a:lstStyle/>
          <a:p>
            <a:r>
              <a:rPr lang="en-US" sz="2400" dirty="0" smtClean="0"/>
              <a:t>Glycine</a:t>
            </a:r>
            <a:endParaRPr lang="en-US" sz="2400" dirty="0"/>
          </a:p>
        </p:txBody>
      </p:sp>
      <p:sp>
        <p:nvSpPr>
          <p:cNvPr id="52" name="TextBox 51"/>
          <p:cNvSpPr txBox="1"/>
          <p:nvPr/>
        </p:nvSpPr>
        <p:spPr>
          <a:xfrm>
            <a:off x="466725" y="3589915"/>
            <a:ext cx="1598515" cy="461665"/>
          </a:xfrm>
          <a:prstGeom prst="rect">
            <a:avLst/>
          </a:prstGeom>
          <a:solidFill>
            <a:srgbClr val="FFFFFF"/>
          </a:solidFill>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2163904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righ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P spid="35" grpId="0" animBg="1"/>
      <p:bldP spid="4" grpId="0" animBg="1"/>
      <p:bldP spid="3" grpId="0" animBg="1"/>
      <p:bldP spid="14" grpId="0"/>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7790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1393870" y="1598249"/>
            <a:ext cx="6564797" cy="403187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This explains how glyphosate disrupts EPSPS in the </a:t>
            </a:r>
            <a:r>
              <a:rPr lang="en-US" sz="3200" dirty="0" err="1" smtClean="0"/>
              <a:t>shikimate</a:t>
            </a:r>
            <a:r>
              <a:rPr lang="en-US" sz="3200" dirty="0" smtClean="0"/>
              <a:t> pathway: Multiple bacteria have developed resistance by replacing active site glycine with alanine and this is the basis for GMO Roundup Ready crops</a:t>
            </a:r>
            <a:r>
              <a:rPr lang="en-US" sz="3200" dirty="0" smtClean="0">
                <a:solidFill>
                  <a:srgbClr val="FF0000"/>
                </a:solidFill>
              </a:rPr>
              <a:t>*</a:t>
            </a:r>
          </a:p>
          <a:p>
            <a:endParaRPr lang="en-US" sz="3200" dirty="0"/>
          </a:p>
        </p:txBody>
      </p:sp>
      <p:sp>
        <p:nvSpPr>
          <p:cNvPr id="3" name="TextBox 2"/>
          <p:cNvSpPr txBox="1"/>
          <p:nvPr/>
        </p:nvSpPr>
        <p:spPr>
          <a:xfrm>
            <a:off x="190165" y="6059447"/>
            <a:ext cx="8953835" cy="707886"/>
          </a:xfrm>
          <a:prstGeom prst="rect">
            <a:avLst/>
          </a:prstGeom>
          <a:noFill/>
        </p:spPr>
        <p:txBody>
          <a:bodyPr wrap="square" rtlCol="0">
            <a:spAutoFit/>
          </a:bodyPr>
          <a:lstStyle/>
          <a:p>
            <a:r>
              <a:rPr lang="en-US" sz="2000" dirty="0">
                <a:solidFill>
                  <a:srgbClr val="FF0000"/>
                </a:solidFill>
              </a:rPr>
              <a:t>*</a:t>
            </a:r>
            <a:r>
              <a:rPr lang="en-US" sz="2000" dirty="0"/>
              <a:t>T </a:t>
            </a:r>
            <a:r>
              <a:rPr lang="en-US" sz="2000" dirty="0" err="1"/>
              <a:t>Funke</a:t>
            </a:r>
            <a:r>
              <a:rPr lang="en-US" sz="2000" dirty="0"/>
              <a:t> et al., Molecular basis for the herbicide resistance of Roundup Ready crops.  PNAS 2006;103(35):13010-13015.</a:t>
            </a:r>
          </a:p>
        </p:txBody>
      </p:sp>
    </p:spTree>
    <p:extLst>
      <p:ext uri="{BB962C8B-B14F-4D97-AF65-F5344CB8AC3E}">
        <p14:creationId xmlns:p14="http://schemas.microsoft.com/office/powerpoint/2010/main" val="35367405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
            <a:ext cx="8229600" cy="114300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600200"/>
            <a:ext cx="8229600" cy="4525963"/>
          </a:xfrm>
        </p:spPr>
      </p:pic>
      <p:sp>
        <p:nvSpPr>
          <p:cNvPr id="5" name="TextBox 4"/>
          <p:cNvSpPr txBox="1"/>
          <p:nvPr/>
        </p:nvSpPr>
        <p:spPr>
          <a:xfrm>
            <a:off x="2800750" y="6304031"/>
            <a:ext cx="5978269" cy="400110"/>
          </a:xfrm>
          <a:prstGeom prst="rect">
            <a:avLst/>
          </a:prstGeom>
          <a:noFill/>
        </p:spPr>
        <p:txBody>
          <a:bodyPr wrap="none" rtlCol="0">
            <a:spAutoFit/>
          </a:bodyPr>
          <a:lstStyle/>
          <a:p>
            <a:r>
              <a:rPr lang="en-US" sz="2000" dirty="0" smtClean="0">
                <a:solidFill>
                  <a:srgbClr val="FF0000"/>
                </a:solidFill>
              </a:rPr>
              <a:t>*</a:t>
            </a:r>
            <a:r>
              <a:rPr lang="en-US" sz="2000" dirty="0" smtClean="0"/>
              <a:t>Figure 3, S </a:t>
            </a:r>
            <a:r>
              <a:rPr lang="en-US" sz="2000" dirty="0" err="1" smtClean="0"/>
              <a:t>Eschenburg</a:t>
            </a:r>
            <a:r>
              <a:rPr lang="en-US" sz="2000" dirty="0" smtClean="0"/>
              <a:t> et al. </a:t>
            </a:r>
            <a:r>
              <a:rPr lang="en-US" sz="2000" dirty="0" err="1" smtClean="0"/>
              <a:t>Planta</a:t>
            </a:r>
            <a:r>
              <a:rPr lang="en-US" sz="2000" dirty="0" smtClean="0"/>
              <a:t> 2002;216:129-135.</a:t>
            </a:r>
            <a:endParaRPr lang="en-US" sz="2000" dirty="0"/>
          </a:p>
        </p:txBody>
      </p:sp>
      <p:grpSp>
        <p:nvGrpSpPr>
          <p:cNvPr id="11" name="Group 10"/>
          <p:cNvGrpSpPr/>
          <p:nvPr/>
        </p:nvGrpSpPr>
        <p:grpSpPr>
          <a:xfrm>
            <a:off x="2800750" y="3120097"/>
            <a:ext cx="2044760" cy="1867024"/>
            <a:chOff x="2800750" y="3120097"/>
            <a:chExt cx="2044760" cy="1867024"/>
          </a:xfrm>
        </p:grpSpPr>
        <p:sp>
          <p:nvSpPr>
            <p:cNvPr id="8" name="TextBox 7"/>
            <p:cNvSpPr txBox="1"/>
            <p:nvPr/>
          </p:nvSpPr>
          <p:spPr>
            <a:xfrm>
              <a:off x="2800750" y="4156124"/>
              <a:ext cx="2044760" cy="830997"/>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5494338" y="1184701"/>
            <a:ext cx="3452422" cy="2532025"/>
            <a:chOff x="5494338" y="1184701"/>
            <a:chExt cx="3452422" cy="2532025"/>
          </a:xfrm>
        </p:grpSpPr>
        <p:sp>
          <p:nvSpPr>
            <p:cNvPr id="7" name="TextBox 6"/>
            <p:cNvSpPr txBox="1"/>
            <p:nvPr/>
          </p:nvSpPr>
          <p:spPr>
            <a:xfrm>
              <a:off x="5614610" y="1184701"/>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2015638"/>
              <a:ext cx="2309802" cy="170108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90228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Only Glyphosate 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2135" y="4660706"/>
            <a:ext cx="8701139" cy="1292680"/>
          </a:xfrm>
        </p:spPr>
        <p:txBody>
          <a:bodyPr>
            <a:normAutofit fontScale="92500" lnSpcReduction="10000"/>
          </a:bodyPr>
          <a:lstStyle/>
          <a:p>
            <a:pPr marL="0" indent="0">
              <a:buNone/>
            </a:pPr>
            <a:r>
              <a:rPr lang="en-US" sz="2800" b="1" dirty="0" smtClean="0"/>
              <a:t>Hypothesis: </a:t>
            </a:r>
          </a:p>
          <a:p>
            <a:pPr marL="0" indent="0">
              <a:buNone/>
            </a:pPr>
            <a:r>
              <a:rPr lang="en-US" sz="2800" dirty="0" smtClean="0"/>
              <a:t>These other molecules failed to work as an amino acid analogue of glycine, </a:t>
            </a:r>
            <a:r>
              <a:rPr lang="en-US" sz="2800" b="1" dirty="0" smtClean="0"/>
              <a:t>because they were not amino acids.</a:t>
            </a:r>
            <a:endParaRPr lang="en-US" sz="2800" b="1" dirty="0"/>
          </a:p>
        </p:txBody>
      </p:sp>
      <p:sp>
        <p:nvSpPr>
          <p:cNvPr id="4" name="TextBox 3"/>
          <p:cNvSpPr txBox="1"/>
          <p:nvPr/>
        </p:nvSpPr>
        <p:spPr>
          <a:xfrm>
            <a:off x="669115" y="1417638"/>
            <a:ext cx="7922097" cy="3046988"/>
          </a:xfrm>
          <a:prstGeom prst="rect">
            <a:avLst/>
          </a:prstGeom>
          <a:solidFill>
            <a:srgbClr val="FFFA92"/>
          </a:solidFill>
          <a:ln>
            <a:solidFill>
              <a:schemeClr val="tx1"/>
            </a:solidFill>
          </a:ln>
        </p:spPr>
        <p:txBody>
          <a:bodyPr wrap="square" rtlCol="0">
            <a:spAutoFit/>
          </a:bodyPr>
          <a:lstStyle/>
          <a:p>
            <a:pPr algn="ctr"/>
            <a:r>
              <a:rPr lang="en-US" sz="3200" dirty="0" smtClean="0"/>
              <a:t>“</a:t>
            </a:r>
            <a:r>
              <a:rPr lang="en-US" sz="3200" dirty="0"/>
              <a:t>More than 1,000 analogs of glyphosate have been produced and tested for inhibition of EPSP synthase, but minor structural alterations typically resulted in dramatically reduced potency, and no compound superior to glyphosate was identified.</a:t>
            </a:r>
            <a:r>
              <a:rPr lang="en-US" sz="3200" dirty="0" smtClean="0"/>
              <a:t>”</a:t>
            </a:r>
            <a:endParaRPr lang="en-US" sz="3200" dirty="0"/>
          </a:p>
        </p:txBody>
      </p:sp>
      <p:sp>
        <p:nvSpPr>
          <p:cNvPr id="5" name="TextBox 4"/>
          <p:cNvSpPr txBox="1"/>
          <p:nvPr/>
        </p:nvSpPr>
        <p:spPr>
          <a:xfrm>
            <a:off x="3528204" y="6330290"/>
            <a:ext cx="5405070" cy="400110"/>
          </a:xfrm>
          <a:prstGeom prst="rect">
            <a:avLst/>
          </a:prstGeom>
          <a:noFill/>
        </p:spPr>
        <p:txBody>
          <a:bodyPr wrap="none" rtlCol="0">
            <a:spAutoFit/>
          </a:bodyPr>
          <a:lstStyle/>
          <a:p>
            <a:r>
              <a:rPr lang="nb-NO" sz="2000" dirty="0">
                <a:solidFill>
                  <a:srgbClr val="FF0000"/>
                </a:solidFill>
              </a:rPr>
              <a:t>*</a:t>
            </a:r>
            <a:r>
              <a:rPr lang="nb-NO" sz="2000" dirty="0"/>
              <a:t>T Funke et al. PNAS 2006; 103(35): 13010-13015.</a:t>
            </a:r>
            <a:endParaRPr lang="en-US" sz="2000" dirty="0"/>
          </a:p>
        </p:txBody>
      </p:sp>
    </p:spTree>
    <p:extLst>
      <p:ext uri="{BB962C8B-B14F-4D97-AF65-F5344CB8AC3E}">
        <p14:creationId xmlns:p14="http://schemas.microsoft.com/office/powerpoint/2010/main" val="5336838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30" y="547238"/>
            <a:ext cx="3485416" cy="2468557"/>
          </a:xfrm>
          <a:prstGeom prst="rect">
            <a:avLst/>
          </a:prstGeom>
        </p:spPr>
      </p:pic>
      <p:sp>
        <p:nvSpPr>
          <p:cNvPr id="2" name="Title 1"/>
          <p:cNvSpPr>
            <a:spLocks noGrp="1"/>
          </p:cNvSpPr>
          <p:nvPr>
            <p:ph type="title"/>
          </p:nvPr>
        </p:nvSpPr>
        <p:spPr>
          <a:xfrm>
            <a:off x="457200" y="-219064"/>
            <a:ext cx="8229600" cy="114300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3824913"/>
            <a:ext cx="8229600" cy="2511954"/>
          </a:xfrm>
        </p:spPr>
        <p:txBody>
          <a:bodyPr>
            <a:normAutofit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923937"/>
            <a:ext cx="6486608" cy="27549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Study exposed bluegill sunfish to carbon-14 radiolabelled glyphosate</a:t>
            </a:r>
          </a:p>
          <a:p>
            <a:r>
              <a:rPr lang="en-US" sz="2800" dirty="0" smtClean="0"/>
              <a:t>Measured radiolabel in tissues greatly exceeded measured glyphosate levels</a:t>
            </a:r>
          </a:p>
          <a:p>
            <a:r>
              <a:rPr lang="en-US" sz="2800" dirty="0" smtClean="0"/>
              <a:t>Proteolysis recovered more glyphosate</a:t>
            </a:r>
          </a:p>
          <a:p>
            <a:pPr lvl="1"/>
            <a:r>
              <a:rPr lang="en-US" sz="2400" dirty="0" smtClean="0"/>
              <a:t>20% yield </a:t>
            </a:r>
            <a:r>
              <a:rPr lang="en-US" sz="2400" dirty="0" smtClean="0">
                <a:sym typeface="Wingdings"/>
              </a:rPr>
              <a:t> 70% yield</a:t>
            </a:r>
            <a:endParaRPr lang="en-US" sz="2400" dirty="0" smtClean="0"/>
          </a:p>
          <a:p>
            <a:endParaRPr lang="en-US" sz="2800" dirty="0" smtClean="0"/>
          </a:p>
          <a:p>
            <a:endParaRPr lang="en-US" sz="2800" dirty="0"/>
          </a:p>
        </p:txBody>
      </p:sp>
      <p:sp>
        <p:nvSpPr>
          <p:cNvPr id="6" name="TextBox 5"/>
          <p:cNvSpPr txBox="1"/>
          <p:nvPr/>
        </p:nvSpPr>
        <p:spPr>
          <a:xfrm>
            <a:off x="1122810" y="6194950"/>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4190695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a:t>Introduction</a:t>
            </a:r>
          </a:p>
          <a:p>
            <a:r>
              <a:rPr lang="en-US" dirty="0"/>
              <a:t>Glyphosate as a Glycine Analogue</a:t>
            </a:r>
          </a:p>
          <a:p>
            <a:r>
              <a:rPr lang="en-US" dirty="0"/>
              <a:t>Glyphosate and the Gut</a:t>
            </a:r>
          </a:p>
          <a:p>
            <a:r>
              <a:rPr lang="en-US" dirty="0"/>
              <a:t>Glyphosate, Sulfate, </a:t>
            </a:r>
            <a:r>
              <a:rPr lang="en-US" dirty="0" smtClean="0"/>
              <a:t>Oxalate, </a:t>
            </a:r>
            <a:r>
              <a:rPr lang="en-US" dirty="0"/>
              <a:t>Autism</a:t>
            </a:r>
          </a:p>
          <a:p>
            <a:r>
              <a:rPr lang="en-US" dirty="0"/>
              <a:t>Glyphosate and Vaccines</a:t>
            </a:r>
          </a:p>
          <a:p>
            <a:r>
              <a:rPr lang="en-US" dirty="0"/>
              <a:t>What You Can Do</a:t>
            </a:r>
          </a:p>
        </p:txBody>
      </p:sp>
    </p:spTree>
    <p:extLst>
      <p:ext uri="{BB962C8B-B14F-4D97-AF65-F5344CB8AC3E}">
        <p14:creationId xmlns:p14="http://schemas.microsoft.com/office/powerpoint/2010/main" val="33354071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Neural tube defects</a:t>
            </a:r>
          </a:p>
          <a:p>
            <a:r>
              <a:rPr lang="en-US" dirty="0" smtClean="0"/>
              <a:t>Autism</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Hypothyroidism</a:t>
            </a:r>
          </a:p>
          <a:p>
            <a:r>
              <a:rPr lang="en-US" dirty="0" smtClean="0"/>
              <a:t>Impaired iron homeostasis and kidney failure</a:t>
            </a:r>
          </a:p>
          <a:p>
            <a:r>
              <a:rPr lang="en-US" dirty="0" smtClean="0"/>
              <a:t>Insulin resistance and diabetes </a:t>
            </a:r>
          </a:p>
          <a:p>
            <a:r>
              <a:rPr lang="en-US" dirty="0" smtClean="0"/>
              <a:t>Cancer </a:t>
            </a:r>
          </a:p>
          <a:p>
            <a:endParaRPr lang="en-US" dirty="0" smtClean="0"/>
          </a:p>
          <a:p>
            <a:endParaRPr lang="en-US" dirty="0"/>
          </a:p>
        </p:txBody>
      </p:sp>
      <p:sp>
        <p:nvSpPr>
          <p:cNvPr id="4" name="TextBox 3"/>
          <p:cNvSpPr txBox="1"/>
          <p:nvPr/>
        </p:nvSpPr>
        <p:spPr>
          <a:xfrm>
            <a:off x="275692" y="6399682"/>
            <a:ext cx="8868308"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2016;16:9-46.</a:t>
            </a:r>
          </a:p>
        </p:txBody>
      </p:sp>
    </p:spTree>
    <p:extLst>
      <p:ext uri="{BB962C8B-B14F-4D97-AF65-F5344CB8AC3E}">
        <p14:creationId xmlns:p14="http://schemas.microsoft.com/office/powerpoint/2010/main" val="13057719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97"/>
            <a:ext cx="8229600" cy="1143000"/>
          </a:xfrm>
        </p:spPr>
        <p:txBody>
          <a:bodyPr/>
          <a:lstStyle/>
          <a:p>
            <a:r>
              <a:rPr lang="en-US" b="1" dirty="0" smtClean="0"/>
              <a:t>Example 1: Myosin </a:t>
            </a:r>
            <a:r>
              <a:rPr lang="en-US" b="1" dirty="0" smtClean="0"/>
              <a:t>in the Gut</a:t>
            </a:r>
            <a:endParaRPr lang="en-US" b="1" dirty="0"/>
          </a:p>
        </p:txBody>
      </p:sp>
      <p:sp>
        <p:nvSpPr>
          <p:cNvPr id="3" name="Content Placeholder 2"/>
          <p:cNvSpPr>
            <a:spLocks noGrp="1"/>
          </p:cNvSpPr>
          <p:nvPr>
            <p:ph idx="1"/>
          </p:nvPr>
        </p:nvSpPr>
        <p:spPr>
          <a:xfrm>
            <a:off x="457200" y="718740"/>
            <a:ext cx="8452102" cy="4525963"/>
          </a:xfrm>
        </p:spPr>
        <p:txBody>
          <a:bodyPr>
            <a:normAutofit fontScale="92500"/>
          </a:bodyPr>
          <a:lstStyle/>
          <a:p>
            <a:pPr>
              <a:spcBef>
                <a:spcPts val="0"/>
              </a:spcBef>
            </a:pPr>
            <a:r>
              <a:rPr lang="en-US" dirty="0" smtClean="0"/>
              <a:t>Myosin is a motor protein found in high levels in skeletal muscles</a:t>
            </a:r>
          </a:p>
          <a:p>
            <a:pPr>
              <a:spcBef>
                <a:spcPts val="0"/>
              </a:spcBef>
            </a:pPr>
            <a:r>
              <a:rPr lang="en-US" dirty="0" smtClean="0"/>
              <a:t>Myosin is also essential for gut motility (peristalsis) and for release of bile acids into upper intestine</a:t>
            </a:r>
          </a:p>
          <a:p>
            <a:pPr>
              <a:spcBef>
                <a:spcPts val="0"/>
              </a:spcBef>
            </a:pPr>
            <a:r>
              <a:rPr lang="en-US" dirty="0" smtClean="0"/>
              <a:t>Myosin contains a highly conserved glycine at position 699</a:t>
            </a:r>
            <a:r>
              <a:rPr lang="en-US" dirty="0" smtClean="0">
                <a:solidFill>
                  <a:srgbClr val="FF0000"/>
                </a:solidFill>
              </a:rPr>
              <a:t>*</a:t>
            </a:r>
          </a:p>
          <a:p>
            <a:pPr lvl="1">
              <a:spcBef>
                <a:spcPts val="0"/>
              </a:spcBef>
            </a:pPr>
            <a:r>
              <a:rPr lang="en-US" dirty="0" smtClean="0"/>
              <a:t>If this is changed to alanine, the protein’s contractile ability is reduced to less than 1%.</a:t>
            </a:r>
          </a:p>
          <a:p>
            <a:pPr>
              <a:spcBef>
                <a:spcPts val="0"/>
              </a:spcBef>
            </a:pPr>
            <a:r>
              <a:rPr lang="en-US" dirty="0" smtClean="0"/>
              <a:t>Glyphosate has been shown  to suppress myosin</a:t>
            </a:r>
            <a:r>
              <a:rPr lang="en-US" dirty="0" smtClean="0">
                <a:solidFill>
                  <a:srgbClr val="FF0000"/>
                </a:solidFill>
              </a:rPr>
              <a:t>**</a:t>
            </a:r>
            <a:endParaRPr lang="en-US" dirty="0">
              <a:solidFill>
                <a:srgbClr val="FF0000"/>
              </a:solidFill>
            </a:endParaRPr>
          </a:p>
        </p:txBody>
      </p:sp>
      <p:sp>
        <p:nvSpPr>
          <p:cNvPr id="4" name="TextBox 3"/>
          <p:cNvSpPr txBox="1"/>
          <p:nvPr/>
        </p:nvSpPr>
        <p:spPr>
          <a:xfrm>
            <a:off x="2140513" y="5913685"/>
            <a:ext cx="7073796" cy="923330"/>
          </a:xfrm>
          <a:prstGeom prst="rect">
            <a:avLst/>
          </a:prstGeom>
          <a:noFill/>
        </p:spPr>
        <p:txBody>
          <a:bodyPr wrap="none" rtlCol="0">
            <a:spAutoFit/>
          </a:bodyPr>
          <a:lstStyle/>
          <a:p>
            <a:r>
              <a:rPr lang="en-US" dirty="0" smtClean="0">
                <a:solidFill>
                  <a:srgbClr val="FF0000"/>
                </a:solidFill>
              </a:rPr>
              <a:t>*</a:t>
            </a:r>
            <a:r>
              <a:rPr lang="en-US" dirty="0" smtClean="0"/>
              <a:t>F </a:t>
            </a:r>
            <a:r>
              <a:rPr lang="en-US" dirty="0" err="1"/>
              <a:t>Kinose</a:t>
            </a:r>
            <a:r>
              <a:rPr lang="en-US" dirty="0"/>
              <a:t> et al. The Journal of Cell Biology 1996;134(4): 895-909. </a:t>
            </a:r>
            <a:endParaRPr lang="en-US" dirty="0" smtClean="0"/>
          </a:p>
          <a:p>
            <a:r>
              <a:rPr lang="en-US" dirty="0" smtClean="0">
                <a:solidFill>
                  <a:srgbClr val="FF0000"/>
                </a:solidFill>
              </a:rPr>
              <a:t>**</a:t>
            </a:r>
            <a:r>
              <a:rPr lang="en-US" dirty="0" smtClean="0"/>
              <a:t>Ana </a:t>
            </a:r>
            <a:r>
              <a:rPr lang="en-US" dirty="0"/>
              <a:t>Paula </a:t>
            </a:r>
            <a:r>
              <a:rPr lang="en-US" dirty="0" err="1"/>
              <a:t>Rezende</a:t>
            </a:r>
            <a:r>
              <a:rPr lang="en-US" dirty="0"/>
              <a:t> dos Santos et al., Chemosphere 2017;168:933e943</a:t>
            </a:r>
            <a:r>
              <a:rPr lang="en-US" dirty="0" smtClean="0"/>
              <a:t>.</a:t>
            </a:r>
          </a:p>
          <a:p>
            <a:endParaRPr lang="en-US" dirty="0"/>
          </a:p>
        </p:txBody>
      </p:sp>
      <p:sp>
        <p:nvSpPr>
          <p:cNvPr id="5" name="Title 1"/>
          <p:cNvSpPr txBox="1">
            <a:spLocks/>
          </p:cNvSpPr>
          <p:nvPr/>
        </p:nvSpPr>
        <p:spPr>
          <a:xfrm>
            <a:off x="962401" y="4932949"/>
            <a:ext cx="7353082" cy="98013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SIBO (Small Intestinal Bacterial Overgrowth)        is associated with impaired peristalsis</a:t>
            </a:r>
            <a:r>
              <a:rPr lang="en-US" sz="2800" dirty="0" smtClean="0">
                <a:solidFill>
                  <a:srgbClr val="FF0000"/>
                </a:solidFill>
              </a:rPr>
              <a:t>***</a:t>
            </a:r>
            <a:endParaRPr lang="en-US" sz="2800" dirty="0" smtClean="0"/>
          </a:p>
        </p:txBody>
      </p:sp>
      <p:sp>
        <p:nvSpPr>
          <p:cNvPr id="6" name="TextBox 5"/>
          <p:cNvSpPr txBox="1"/>
          <p:nvPr/>
        </p:nvSpPr>
        <p:spPr>
          <a:xfrm>
            <a:off x="1537897" y="6501037"/>
            <a:ext cx="7611329" cy="400110"/>
          </a:xfrm>
          <a:prstGeom prst="rect">
            <a:avLst/>
          </a:prstGeom>
          <a:noFill/>
        </p:spPr>
        <p:txBody>
          <a:bodyPr wrap="none" rtlCol="0">
            <a:spAutoFit/>
          </a:bodyPr>
          <a:lstStyle/>
          <a:p>
            <a:r>
              <a:rPr lang="en-US" sz="2000" dirty="0" smtClean="0">
                <a:solidFill>
                  <a:srgbClr val="FF0000"/>
                </a:solidFill>
              </a:rPr>
              <a:t>***</a:t>
            </a:r>
            <a:r>
              <a:rPr lang="en-US" sz="2000" dirty="0" smtClean="0"/>
              <a:t>AC </a:t>
            </a:r>
            <a:r>
              <a:rPr lang="en-US" sz="2000" dirty="0" err="1"/>
              <a:t>Dukowicz</a:t>
            </a:r>
            <a:r>
              <a:rPr lang="en-US" sz="2000" dirty="0"/>
              <a:t> et al. </a:t>
            </a:r>
            <a:r>
              <a:rPr lang="en-US" sz="2000" dirty="0" err="1"/>
              <a:t>Gastroenterol</a:t>
            </a:r>
            <a:r>
              <a:rPr lang="en-US" sz="2000" dirty="0"/>
              <a:t> </a:t>
            </a:r>
            <a:r>
              <a:rPr lang="en-US" sz="2000" dirty="0" err="1"/>
              <a:t>Hepatol</a:t>
            </a:r>
            <a:r>
              <a:rPr lang="en-US" sz="2000" dirty="0"/>
              <a:t> (N Y) 2007; 3(2): 112-122.</a:t>
            </a:r>
          </a:p>
        </p:txBody>
      </p:sp>
    </p:spTree>
    <p:extLst>
      <p:ext uri="{BB962C8B-B14F-4D97-AF65-F5344CB8AC3E}">
        <p14:creationId xmlns:p14="http://schemas.microsoft.com/office/powerpoint/2010/main" val="3240743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Example 2: Glyphosate </a:t>
            </a:r>
            <a:r>
              <a:rPr lang="en-US" b="1" dirty="0" smtClean="0"/>
              <a:t>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2">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434574"/>
            <a:ext cx="4097867"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FXX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sometimes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499533" y="6078009"/>
            <a:ext cx="6257117" cy="1015663"/>
          </a:xfrm>
          <a:prstGeom prst="rect">
            <a:avLst/>
          </a:prstGeom>
          <a:noFill/>
        </p:spPr>
        <p:txBody>
          <a:bodyPr wrap="none" rtlCol="0">
            <a:spAutoFit/>
          </a:bodyPr>
          <a:lstStyle/>
          <a:p>
            <a:pPr algn="r"/>
            <a:r>
              <a:rPr lang="en-US" sz="2000" dirty="0">
                <a:solidFill>
                  <a:srgbClr val="FF0000"/>
                </a:solidFill>
              </a:rPr>
              <a:t>*</a:t>
            </a:r>
            <a:r>
              <a:rPr lang="en-US" sz="2000" dirty="0"/>
              <a:t>A </a:t>
            </a:r>
            <a:r>
              <a:rPr lang="en-US" sz="2000" dirty="0" err="1"/>
              <a:t>Samsel</a:t>
            </a:r>
            <a:r>
              <a:rPr lang="en-US" sz="2000" dirty="0"/>
              <a:t> and S Seneff. Entropy 2013; 15: 1416-1463.</a:t>
            </a:r>
          </a:p>
          <a:p>
            <a:pPr algn="r"/>
            <a:r>
              <a:rPr lang="en-US" sz="2000" dirty="0">
                <a:solidFill>
                  <a:srgbClr val="FF0000"/>
                </a:solidFill>
              </a:rPr>
              <a:t>**</a:t>
            </a:r>
            <a:r>
              <a:rPr lang="en-US" sz="2000" dirty="0"/>
              <a:t>K Syed and SS </a:t>
            </a:r>
            <a:r>
              <a:rPr lang="en-US" sz="2000" dirty="0" err="1"/>
              <a:t>Mashele</a:t>
            </a:r>
            <a:r>
              <a:rPr lang="en-US" sz="2000" dirty="0"/>
              <a:t>. PLOS ONE 2014; 9(4):| e95616.</a:t>
            </a:r>
          </a:p>
          <a:p>
            <a:pPr algn="r"/>
            <a:endParaRPr lang="en-US" sz="2000" dirty="0"/>
          </a:p>
        </p:txBody>
      </p:sp>
      <p:sp>
        <p:nvSpPr>
          <p:cNvPr id="3" name="TextBox 2"/>
          <p:cNvSpPr txBox="1"/>
          <p:nvPr/>
        </p:nvSpPr>
        <p:spPr>
          <a:xfrm>
            <a:off x="2905058" y="5616344"/>
            <a:ext cx="1390224" cy="461665"/>
          </a:xfrm>
          <a:prstGeom prst="rect">
            <a:avLst/>
          </a:prstGeom>
          <a:noFill/>
        </p:spPr>
        <p:txBody>
          <a:bodyPr wrap="none" rtlCol="0">
            <a:spAutoFit/>
          </a:bodyPr>
          <a:lstStyle/>
          <a:p>
            <a:r>
              <a:rPr lang="en-US" sz="2400" dirty="0" smtClean="0">
                <a:solidFill>
                  <a:srgbClr val="FF0000"/>
                </a:solidFill>
              </a:rPr>
              <a:t>GLYCINES</a:t>
            </a:r>
            <a:endParaRPr lang="en-US" sz="2400" dirty="0">
              <a:solidFill>
                <a:srgbClr val="FF0000"/>
              </a:solidFill>
            </a:endParaRPr>
          </a:p>
        </p:txBody>
      </p:sp>
      <p:sp>
        <p:nvSpPr>
          <p:cNvPr id="17" name="Title 1"/>
          <p:cNvSpPr txBox="1">
            <a:spLocks/>
          </p:cNvSpPr>
          <p:nvPr/>
        </p:nvSpPr>
        <p:spPr>
          <a:xfrm>
            <a:off x="4667250" y="1886842"/>
            <a:ext cx="4019550" cy="252640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t>CYP enzymes are needed to produce bile acids for digesting fats, to activate vitamin D and to detoxify many environmental toxicants</a:t>
            </a:r>
          </a:p>
        </p:txBody>
      </p:sp>
    </p:spTree>
    <p:extLst>
      <p:ext uri="{BB962C8B-B14F-4D97-AF65-F5344CB8AC3E}">
        <p14:creationId xmlns:p14="http://schemas.microsoft.com/office/powerpoint/2010/main" val="562523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38"/>
            <a:ext cx="8229600" cy="1143000"/>
          </a:xfrm>
        </p:spPr>
        <p:txBody>
          <a:bodyPr>
            <a:normAutofit fontScale="90000"/>
          </a:bodyPr>
          <a:lstStyle/>
          <a:p>
            <a:r>
              <a:rPr lang="en-US" b="1" dirty="0" smtClean="0"/>
              <a:t>Example 3: </a:t>
            </a:r>
            <a:br>
              <a:rPr lang="en-US" b="1" dirty="0" smtClean="0"/>
            </a:br>
            <a:r>
              <a:rPr lang="en-US" b="1" dirty="0" smtClean="0"/>
              <a:t>Protein </a:t>
            </a:r>
            <a:r>
              <a:rPr lang="en-US" b="1" dirty="0" smtClean="0"/>
              <a:t>Phosphatase I and Autism</a:t>
            </a:r>
            <a:endParaRPr lang="en-US" b="1" dirty="0"/>
          </a:p>
        </p:txBody>
      </p:sp>
      <p:sp>
        <p:nvSpPr>
          <p:cNvPr id="3" name="Content Placeholder 2"/>
          <p:cNvSpPr>
            <a:spLocks noGrp="1"/>
          </p:cNvSpPr>
          <p:nvPr>
            <p:ph idx="1"/>
          </p:nvPr>
        </p:nvSpPr>
        <p:spPr>
          <a:xfrm>
            <a:off x="0" y="1417638"/>
            <a:ext cx="9143999" cy="4525963"/>
          </a:xfrm>
        </p:spPr>
        <p:txBody>
          <a:bodyPr>
            <a:normAutofit lnSpcReduction="10000"/>
          </a:bodyPr>
          <a:lstStyle/>
          <a:p>
            <a:r>
              <a:rPr lang="en-US" dirty="0" smtClean="0"/>
              <a:t>Glyphosate exposure to rat dams led to thyroid deficiency in pups</a:t>
            </a:r>
            <a:r>
              <a:rPr lang="en-US" dirty="0" smtClean="0">
                <a:solidFill>
                  <a:srgbClr val="FF0000"/>
                </a:solidFill>
              </a:rPr>
              <a:t>*</a:t>
            </a:r>
          </a:p>
          <a:p>
            <a:pPr lvl="1"/>
            <a:r>
              <a:rPr lang="en-US" dirty="0" smtClean="0"/>
              <a:t>Attributed to suppressed release of thyroid stimulating hormone (TSH) from the dam’s pituitary</a:t>
            </a:r>
          </a:p>
          <a:p>
            <a:r>
              <a:rPr lang="en-US" dirty="0" smtClean="0"/>
              <a:t>Thyroid deficiency in mom during pregnancy predicts significant increased risk to autism in child</a:t>
            </a:r>
            <a:r>
              <a:rPr lang="en-US" dirty="0" smtClean="0">
                <a:solidFill>
                  <a:srgbClr val="FF0000"/>
                </a:solidFill>
              </a:rPr>
              <a:t>**</a:t>
            </a:r>
          </a:p>
          <a:p>
            <a:r>
              <a:rPr lang="en-US" dirty="0" smtClean="0"/>
              <a:t>Glyphosate link to impaired TSH due to disruption of protein phosphatase I</a:t>
            </a:r>
            <a:r>
              <a:rPr lang="en-US" dirty="0" smtClean="0">
                <a:solidFill>
                  <a:srgbClr val="FF0000"/>
                </a:solidFill>
              </a:rPr>
              <a:t>***</a:t>
            </a:r>
            <a:endParaRPr lang="en-US" dirty="0">
              <a:solidFill>
                <a:srgbClr val="FF0000"/>
              </a:solidFill>
            </a:endParaRPr>
          </a:p>
        </p:txBody>
      </p:sp>
      <p:sp>
        <p:nvSpPr>
          <p:cNvPr id="4" name="TextBox 3"/>
          <p:cNvSpPr txBox="1"/>
          <p:nvPr/>
        </p:nvSpPr>
        <p:spPr>
          <a:xfrm>
            <a:off x="745066" y="5726053"/>
            <a:ext cx="7078133" cy="1323439"/>
          </a:xfrm>
          <a:prstGeom prst="rect">
            <a:avLst/>
          </a:prstGeom>
          <a:noFill/>
        </p:spPr>
        <p:txBody>
          <a:bodyPr wrap="square" rtlCol="0">
            <a:spAutoFit/>
          </a:bodyPr>
          <a:lstStyle/>
          <a:p>
            <a:r>
              <a:rPr lang="hu-HU" sz="2000" dirty="0" smtClean="0">
                <a:solidFill>
                  <a:srgbClr val="FF0000"/>
                </a:solidFill>
              </a:rPr>
              <a:t>*</a:t>
            </a:r>
            <a:r>
              <a:rPr lang="hu-HU" sz="2000" dirty="0" smtClean="0"/>
              <a:t>JS deSouza et al., Toxicology </a:t>
            </a:r>
            <a:r>
              <a:rPr lang="hu-HU" sz="2000" i="1" dirty="0" smtClean="0"/>
              <a:t>To Appear</a:t>
            </a:r>
            <a:r>
              <a:rPr lang="hu-HU" sz="2000" dirty="0" smtClean="0"/>
              <a:t>, 2017</a:t>
            </a:r>
          </a:p>
          <a:p>
            <a:r>
              <a:rPr lang="hu-HU" sz="2000" dirty="0" smtClean="0">
                <a:solidFill>
                  <a:srgbClr val="FF0000"/>
                </a:solidFill>
              </a:rPr>
              <a:t>**</a:t>
            </a:r>
            <a:r>
              <a:rPr lang="hu-HU" sz="2000" dirty="0" smtClean="0"/>
              <a:t>GC </a:t>
            </a:r>
            <a:r>
              <a:rPr lang="hu-HU" sz="2000" dirty="0"/>
              <a:t>Román, Ann </a:t>
            </a:r>
            <a:r>
              <a:rPr lang="hu-HU" sz="2000" dirty="0" smtClean="0"/>
              <a:t>Neurol</a:t>
            </a:r>
            <a:r>
              <a:rPr lang="hu-HU" sz="2000" dirty="0"/>
              <a:t> </a:t>
            </a:r>
            <a:r>
              <a:rPr lang="hu-HU" sz="2000" dirty="0" smtClean="0"/>
              <a:t>2013;74</a:t>
            </a:r>
            <a:r>
              <a:rPr lang="hu-HU" sz="2000" dirty="0"/>
              <a:t>(5):733-42. </a:t>
            </a:r>
            <a:endParaRPr lang="hu-HU" sz="2000" dirty="0" smtClean="0"/>
          </a:p>
          <a:p>
            <a:r>
              <a:rPr lang="en-US" sz="2000" dirty="0" smtClean="0">
                <a:solidFill>
                  <a:srgbClr val="FF0000"/>
                </a:solidFill>
              </a:rPr>
              <a:t>***</a:t>
            </a:r>
            <a:r>
              <a:rPr lang="en-US" sz="2000" dirty="0" smtClean="0"/>
              <a:t>JE </a:t>
            </a:r>
            <a:r>
              <a:rPr lang="en-US" sz="2000" dirty="0"/>
              <a:t>Beecham and S Seneff. Journal of Autism 2016;3:1.</a:t>
            </a:r>
            <a:endParaRPr lang="hu-HU" sz="2000" dirty="0" smtClean="0"/>
          </a:p>
          <a:p>
            <a:endParaRPr lang="en-US" sz="2000" dirty="0"/>
          </a:p>
        </p:txBody>
      </p:sp>
    </p:spTree>
    <p:extLst>
      <p:ext uri="{BB962C8B-B14F-4D97-AF65-F5344CB8AC3E}">
        <p14:creationId xmlns:p14="http://schemas.microsoft.com/office/powerpoint/2010/main" val="9311388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p:nvPr/>
        </p:nvCxnSpPr>
        <p:spPr>
          <a:xfrm flipH="1">
            <a:off x="1981200" y="1828770"/>
            <a:ext cx="4318000" cy="20828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Tree>
    <p:extLst>
      <p:ext uri="{BB962C8B-B14F-4D97-AF65-F5344CB8AC3E}">
        <p14:creationId xmlns:p14="http://schemas.microsoft.com/office/powerpoint/2010/main" val="3588693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a:endCxn id="15" idx="0"/>
          </p:cNvCxnSpPr>
          <p:nvPr/>
        </p:nvCxnSpPr>
        <p:spPr>
          <a:xfrm flipH="1">
            <a:off x="1981200" y="1828770"/>
            <a:ext cx="4318000" cy="1866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
        <p:nvSpPr>
          <p:cNvPr id="20" name="TextBox 19"/>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PP1 also depends on manganese as a catalyst, which glyphosate chelates, making it unavailable</a:t>
            </a:r>
          </a:p>
        </p:txBody>
      </p:sp>
    </p:spTree>
    <p:extLst>
      <p:ext uri="{BB962C8B-B14F-4D97-AF65-F5344CB8AC3E}">
        <p14:creationId xmlns:p14="http://schemas.microsoft.com/office/powerpoint/2010/main" val="29886089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064910" y="2668511"/>
            <a:ext cx="701428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58056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Autism and the Gut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“Prospective</a:t>
            </a:r>
            <a:r>
              <a:rPr lang="en-US" dirty="0"/>
              <a:t>, controlled studies suggest that as many as 70% of autistic children exhibit chronic GI-related symptoms [1,5,6] including diarrhea, laxative-dependent </a:t>
            </a:r>
            <a:r>
              <a:rPr lang="en-US" dirty="0" smtClean="0"/>
              <a:t>constipation</a:t>
            </a:r>
            <a:r>
              <a:rPr lang="en-US" dirty="0"/>
              <a:t>, </a:t>
            </a:r>
            <a:r>
              <a:rPr lang="en-US" dirty="0" smtClean="0"/>
              <a:t>abdominal distension, failure to thrive, weight loss, feeding problems, and abdominal pain related to extreme irritability, aggression, and self-injury.” </a:t>
            </a:r>
            <a:endParaRPr lang="en-US" dirty="0"/>
          </a:p>
          <a:p>
            <a:endParaRPr lang="en-US" dirty="0"/>
          </a:p>
        </p:txBody>
      </p:sp>
      <p:sp>
        <p:nvSpPr>
          <p:cNvPr id="4" name="TextBox 3"/>
          <p:cNvSpPr txBox="1"/>
          <p:nvPr/>
        </p:nvSpPr>
        <p:spPr>
          <a:xfrm>
            <a:off x="762000" y="6126163"/>
            <a:ext cx="5729428" cy="400110"/>
          </a:xfrm>
          <a:prstGeom prst="rect">
            <a:avLst/>
          </a:prstGeom>
          <a:noFill/>
        </p:spPr>
        <p:txBody>
          <a:bodyPr wrap="none" rtlCol="0">
            <a:spAutoFit/>
          </a:bodyPr>
          <a:lstStyle/>
          <a:p>
            <a:r>
              <a:rPr lang="en-US" sz="2000" dirty="0">
                <a:solidFill>
                  <a:srgbClr val="FF0000"/>
                </a:solidFill>
              </a:rPr>
              <a:t>*</a:t>
            </a:r>
            <a:r>
              <a:rPr lang="en-US" sz="2000" dirty="0"/>
              <a:t>SJ Walker et al. PLOS One March 2013; 8(3):e58058.</a:t>
            </a:r>
          </a:p>
        </p:txBody>
      </p:sp>
    </p:spTree>
    <p:extLst>
      <p:ext uri="{BB962C8B-B14F-4D97-AF65-F5344CB8AC3E}">
        <p14:creationId xmlns:p14="http://schemas.microsoft.com/office/powerpoint/2010/main" val="31642029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leakyGut.jpg"/>
          <p:cNvPicPr>
            <a:picLocks noChangeAspect="1"/>
          </p:cNvPicPr>
          <p:nvPr/>
        </p:nvPicPr>
        <p:blipFill>
          <a:blip r:embed="rId3">
            <a:extLst>
              <a:ext uri="{28A0092B-C50C-407E-A947-70E740481C1C}">
                <a14:useLocalDpi xmlns:a14="http://schemas.microsoft.com/office/drawing/2010/main" val="0"/>
              </a:ext>
            </a:extLst>
          </a:blip>
          <a:srcRect l="-24147" r="-24147"/>
          <a:stretch>
            <a:fillRect/>
          </a:stretch>
        </p:blipFill>
        <p:spPr>
          <a:xfrm>
            <a:off x="-232496" y="592667"/>
            <a:ext cx="9975968" cy="5486399"/>
          </a:xfrm>
          <a:prstGeom prst="rect">
            <a:avLst/>
          </a:prstGeom>
        </p:spPr>
      </p:pic>
    </p:spTree>
    <p:extLst>
      <p:ext uri="{BB962C8B-B14F-4D97-AF65-F5344CB8AC3E}">
        <p14:creationId xmlns:p14="http://schemas.microsoft.com/office/powerpoint/2010/main" val="13850424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a:solidFill>
                  <a:srgbClr val="FF0000"/>
                </a:solidFill>
              </a:rPr>
              <a:t> </a:t>
            </a:r>
            <a:endParaRPr lang="en-US" dirty="0" smtClean="0">
              <a:solidFill>
                <a:srgbClr val="FF0000"/>
              </a:solidFill>
            </a:endParaRP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1833252" y="6178428"/>
            <a:ext cx="6547586" cy="461665"/>
          </a:xfrm>
          <a:prstGeom prst="rect">
            <a:avLst/>
          </a:prstGeom>
          <a:noFill/>
        </p:spPr>
        <p:txBody>
          <a:bodyPr wrap="none" rtlCol="0">
            <a:spAutoFit/>
          </a:bodyPr>
          <a:lstStyle/>
          <a:p>
            <a:r>
              <a:rPr lang="en-US" sz="2400" dirty="0">
                <a:solidFill>
                  <a:srgbClr val="FF0000"/>
                </a:solidFill>
              </a:rPr>
              <a:t>*</a:t>
            </a:r>
            <a:r>
              <a:rPr lang="en-US" sz="2400" dirty="0"/>
              <a:t> </a:t>
            </a:r>
            <a:r>
              <a:rPr lang="en-US" sz="2400" dirty="0" err="1"/>
              <a:t>Samsel</a:t>
            </a:r>
            <a:r>
              <a:rPr lang="en-US" sz="2400" dirty="0"/>
              <a:t> and Seneff. Entropy 2013; 15: 1416-1463.</a:t>
            </a:r>
          </a:p>
        </p:txBody>
      </p:sp>
    </p:spTree>
    <p:extLst>
      <p:ext uri="{BB962C8B-B14F-4D97-AF65-F5344CB8AC3E}">
        <p14:creationId xmlns:p14="http://schemas.microsoft.com/office/powerpoint/2010/main" val="19092101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95" y="2289770"/>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83245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
        <p:nvSpPr>
          <p:cNvPr id="11" name="Freeform 10"/>
          <p:cNvSpPr/>
          <p:nvPr/>
        </p:nvSpPr>
        <p:spPr>
          <a:xfrm>
            <a:off x="2496443" y="4760652"/>
            <a:ext cx="464809" cy="716057"/>
          </a:xfrm>
          <a:custGeom>
            <a:avLst/>
            <a:gdLst>
              <a:gd name="connsiteX0" fmla="*/ 145157 w 464809"/>
              <a:gd name="connsiteY0" fmla="*/ 31481 h 716057"/>
              <a:gd name="connsiteX1" fmla="*/ 9690 w 464809"/>
              <a:gd name="connsiteY1" fmla="*/ 505615 h 716057"/>
              <a:gd name="connsiteX2" fmla="*/ 416090 w 464809"/>
              <a:gd name="connsiteY2" fmla="*/ 708815 h 716057"/>
              <a:gd name="connsiteX3" fmla="*/ 449957 w 464809"/>
              <a:gd name="connsiteY3" fmla="*/ 268548 h 716057"/>
              <a:gd name="connsiteX4" fmla="*/ 348357 w 464809"/>
              <a:gd name="connsiteY4" fmla="*/ 65348 h 716057"/>
              <a:gd name="connsiteX5" fmla="*/ 145157 w 464809"/>
              <a:gd name="connsiteY5" fmla="*/ 31481 h 7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09" h="716057">
                <a:moveTo>
                  <a:pt x="145157" y="31481"/>
                </a:moveTo>
                <a:cubicBezTo>
                  <a:pt x="88712" y="104859"/>
                  <a:pt x="-35466" y="392726"/>
                  <a:pt x="9690" y="505615"/>
                </a:cubicBezTo>
                <a:cubicBezTo>
                  <a:pt x="54845" y="618504"/>
                  <a:pt x="342712" y="748326"/>
                  <a:pt x="416090" y="708815"/>
                </a:cubicBezTo>
                <a:cubicBezTo>
                  <a:pt x="489468" y="669304"/>
                  <a:pt x="461246" y="375792"/>
                  <a:pt x="449957" y="268548"/>
                </a:cubicBezTo>
                <a:cubicBezTo>
                  <a:pt x="438668" y="161304"/>
                  <a:pt x="399157" y="99215"/>
                  <a:pt x="348357" y="65348"/>
                </a:cubicBezTo>
                <a:cubicBezTo>
                  <a:pt x="297557" y="31481"/>
                  <a:pt x="201602" y="-41897"/>
                  <a:pt x="145157" y="3148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38674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23491841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Trypsin, Pepsin and Lipase are all contaminated with glyphosate</a:t>
            </a:r>
            <a:r>
              <a:rPr lang="en-US" b="1" dirty="0" smtClean="0">
                <a:solidFill>
                  <a:srgbClr val="FF0000"/>
                </a:solidFill>
              </a:rPr>
              <a:t>*</a:t>
            </a:r>
            <a:endParaRPr lang="en-US" b="1" dirty="0">
              <a:solidFill>
                <a:srgbClr val="FF0000"/>
              </a:solidFill>
            </a:endParaRPr>
          </a:p>
        </p:txBody>
      </p:sp>
      <p:pic>
        <p:nvPicPr>
          <p:cNvPr id="4" name="Content Placeholder 3" descr="digestive_enzymes.png"/>
          <p:cNvPicPr>
            <a:picLocks noGrp="1" noChangeAspect="1"/>
          </p:cNvPicPr>
          <p:nvPr>
            <p:ph idx="1"/>
          </p:nvPr>
        </p:nvPicPr>
        <p:blipFill>
          <a:blip r:embed="rId2">
            <a:extLst>
              <a:ext uri="{28A0092B-C50C-407E-A947-70E740481C1C}">
                <a14:useLocalDpi xmlns:a14="http://schemas.microsoft.com/office/drawing/2010/main" val="0"/>
              </a:ext>
            </a:extLst>
          </a:blip>
          <a:srcRect l="-41604" r="-41604"/>
          <a:stretch>
            <a:fillRect/>
          </a:stretch>
        </p:blipFill>
        <p:spPr>
          <a:xfrm>
            <a:off x="4690532" y="2294469"/>
            <a:ext cx="5520267" cy="3035934"/>
          </a:xfrm>
        </p:spPr>
      </p:pic>
      <p:sp>
        <p:nvSpPr>
          <p:cNvPr id="5" name="TextBox 4"/>
          <p:cNvSpPr txBox="1"/>
          <p:nvPr/>
        </p:nvSpPr>
        <p:spPr>
          <a:xfrm>
            <a:off x="338667" y="6350000"/>
            <a:ext cx="8674069"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2017;17: 8-32</a:t>
            </a:r>
          </a:p>
        </p:txBody>
      </p:sp>
      <p:graphicFrame>
        <p:nvGraphicFramePr>
          <p:cNvPr id="3" name="Table 2"/>
          <p:cNvGraphicFramePr>
            <a:graphicFrameLocks noGrp="1"/>
          </p:cNvGraphicFramePr>
          <p:nvPr>
            <p:extLst>
              <p:ext uri="{D42A27DB-BD31-4B8C-83A1-F6EECF244321}">
                <p14:modId xmlns:p14="http://schemas.microsoft.com/office/powerpoint/2010/main" val="3454309579"/>
              </p:ext>
            </p:extLst>
          </p:nvPr>
        </p:nvGraphicFramePr>
        <p:xfrm>
          <a:off x="338667" y="2043642"/>
          <a:ext cx="4910672" cy="3108960"/>
        </p:xfrm>
        <a:graphic>
          <a:graphicData uri="http://schemas.openxmlformats.org/drawingml/2006/table">
            <a:tbl>
              <a:tblPr firstRow="1" bandRow="1">
                <a:tableStyleId>{5C22544A-7EE6-4342-B048-85BDC9FD1C3A}</a:tableStyleId>
              </a:tblPr>
              <a:tblGrid>
                <a:gridCol w="3031066"/>
                <a:gridCol w="1879606"/>
              </a:tblGrid>
              <a:tr h="0">
                <a:tc>
                  <a:txBody>
                    <a:bodyPr/>
                    <a:lstStyle/>
                    <a:p>
                      <a:r>
                        <a:rPr lang="en-US" sz="2400" dirty="0" smtClean="0"/>
                        <a:t>Enzyme</a:t>
                      </a:r>
                      <a:endParaRPr lang="en-US" sz="2400" dirty="0"/>
                    </a:p>
                  </a:txBody>
                  <a:tcPr/>
                </a:tc>
                <a:tc>
                  <a:txBody>
                    <a:bodyPr/>
                    <a:lstStyle/>
                    <a:p>
                      <a:pPr algn="r"/>
                      <a:r>
                        <a:rPr lang="en-US" sz="2400" dirty="0" smtClean="0"/>
                        <a:t>Glyphosate (PPB)</a:t>
                      </a:r>
                      <a:endParaRPr lang="en-US" sz="2400" dirty="0"/>
                    </a:p>
                  </a:txBody>
                  <a:tcPr/>
                </a:tc>
              </a:tr>
              <a:tr h="370840">
                <a:tc>
                  <a:txBody>
                    <a:bodyPr/>
                    <a:lstStyle/>
                    <a:p>
                      <a:r>
                        <a:rPr lang="en-US" sz="2400" dirty="0" smtClean="0"/>
                        <a:t>Pepsin (ELISA)</a:t>
                      </a:r>
                      <a:endParaRPr lang="en-US" sz="2400" dirty="0"/>
                    </a:p>
                  </a:txBody>
                  <a:tcPr/>
                </a:tc>
                <a:tc>
                  <a:txBody>
                    <a:bodyPr/>
                    <a:lstStyle/>
                    <a:p>
                      <a:pPr algn="r"/>
                      <a:r>
                        <a:rPr lang="en-US" sz="2400" dirty="0" smtClean="0"/>
                        <a:t>&lt;40</a:t>
                      </a:r>
                      <a:endParaRPr lang="en-US" sz="2400" dirty="0"/>
                    </a:p>
                  </a:txBody>
                  <a:tcPr/>
                </a:tc>
              </a:tr>
              <a:tr h="370840">
                <a:tc>
                  <a:txBody>
                    <a:bodyPr/>
                    <a:lstStyle/>
                    <a:p>
                      <a:r>
                        <a:rPr lang="en-US" sz="2400" dirty="0" smtClean="0"/>
                        <a:t>Pepsin (GC-MS)</a:t>
                      </a:r>
                      <a:endParaRPr lang="en-US" sz="2400" dirty="0"/>
                    </a:p>
                  </a:txBody>
                  <a:tcPr/>
                </a:tc>
                <a:tc>
                  <a:txBody>
                    <a:bodyPr/>
                    <a:lstStyle/>
                    <a:p>
                      <a:pPr algn="r"/>
                      <a:r>
                        <a:rPr lang="en-US" sz="2400" dirty="0" smtClean="0"/>
                        <a:t>430</a:t>
                      </a:r>
                      <a:endParaRPr lang="en-US" sz="2400" dirty="0"/>
                    </a:p>
                  </a:txBody>
                  <a:tcPr/>
                </a:tc>
              </a:tr>
              <a:tr h="370840">
                <a:tc>
                  <a:txBody>
                    <a:bodyPr/>
                    <a:lstStyle/>
                    <a:p>
                      <a:r>
                        <a:rPr lang="en-US" sz="2400" dirty="0" smtClean="0"/>
                        <a:t>Pepsin</a:t>
                      </a:r>
                      <a:r>
                        <a:rPr lang="en-US" sz="2400" baseline="0" dirty="0" smtClean="0"/>
                        <a:t> (HPLC-MSMS)</a:t>
                      </a:r>
                      <a:endParaRPr lang="en-US" sz="2400" dirty="0"/>
                    </a:p>
                  </a:txBody>
                  <a:tcPr/>
                </a:tc>
                <a:tc>
                  <a:txBody>
                    <a:bodyPr/>
                    <a:lstStyle/>
                    <a:p>
                      <a:pPr algn="r"/>
                      <a:r>
                        <a:rPr lang="en-US" sz="2400" dirty="0" smtClean="0"/>
                        <a:t>290</a:t>
                      </a:r>
                      <a:endParaRPr lang="en-US" sz="2400" dirty="0"/>
                    </a:p>
                  </a:txBody>
                  <a:tcPr/>
                </a:tc>
              </a:tr>
              <a:tr h="370840">
                <a:tc>
                  <a:txBody>
                    <a:bodyPr/>
                    <a:lstStyle/>
                    <a:p>
                      <a:r>
                        <a:rPr lang="en-US" sz="2400" dirty="0" smtClean="0"/>
                        <a:t>Trypsin (ELISA)</a:t>
                      </a:r>
                      <a:endParaRPr lang="en-US" sz="2400" dirty="0"/>
                    </a:p>
                  </a:txBody>
                  <a:tcPr/>
                </a:tc>
                <a:tc>
                  <a:txBody>
                    <a:bodyPr/>
                    <a:lstStyle/>
                    <a:p>
                      <a:pPr algn="r"/>
                      <a:r>
                        <a:rPr lang="en-US" sz="2400" dirty="0" smtClean="0"/>
                        <a:t>62</a:t>
                      </a:r>
                      <a:endParaRPr lang="en-US" sz="2400" dirty="0"/>
                    </a:p>
                  </a:txBody>
                  <a:tcPr/>
                </a:tc>
              </a:tr>
              <a:tr h="370840">
                <a:tc>
                  <a:txBody>
                    <a:bodyPr/>
                    <a:lstStyle/>
                    <a:p>
                      <a:r>
                        <a:rPr lang="en-US" sz="2400" dirty="0" smtClean="0"/>
                        <a:t>Lipase</a:t>
                      </a:r>
                      <a:r>
                        <a:rPr lang="en-US" sz="2400" baseline="0" dirty="0" smtClean="0"/>
                        <a:t> (ELISA)</a:t>
                      </a:r>
                      <a:endParaRPr lang="en-US" sz="2400" dirty="0"/>
                    </a:p>
                  </a:txBody>
                  <a:tcPr/>
                </a:tc>
                <a:tc>
                  <a:txBody>
                    <a:bodyPr/>
                    <a:lstStyle/>
                    <a:p>
                      <a:pPr algn="r"/>
                      <a:r>
                        <a:rPr lang="en-US" sz="2400" dirty="0" smtClean="0"/>
                        <a:t>24</a:t>
                      </a:r>
                      <a:endParaRPr lang="en-US" sz="2400" dirty="0"/>
                    </a:p>
                  </a:txBody>
                  <a:tcPr/>
                </a:tc>
              </a:tr>
            </a:tbl>
          </a:graphicData>
        </a:graphic>
      </p:graphicFrame>
    </p:spTree>
    <p:extLst>
      <p:ext uri="{BB962C8B-B14F-4D97-AF65-F5344CB8AC3E}">
        <p14:creationId xmlns:p14="http://schemas.microsoft.com/office/powerpoint/2010/main" val="19127776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081" y="142356"/>
            <a:ext cx="8229600" cy="1143000"/>
          </a:xfrm>
        </p:spPr>
        <p:txBody>
          <a:bodyPr>
            <a:normAutofit fontScale="90000"/>
          </a:bodyPr>
          <a:lstStyle/>
          <a:p>
            <a:pPr defTabSz="120650"/>
            <a:r>
              <a:rPr lang="en-US" b="1" dirty="0" smtClean="0"/>
              <a:t>A</a:t>
            </a:r>
            <a:r>
              <a:rPr lang="en-US" dirty="0" smtClean="0"/>
              <a:t> </a:t>
            </a:r>
            <a:r>
              <a:rPr lang="en-US" b="1" dirty="0" smtClean="0"/>
              <a:t>Scenario</a:t>
            </a:r>
            <a:br>
              <a:rPr lang="en-US" b="1" dirty="0" smtClean="0"/>
            </a:br>
            <a:r>
              <a:rPr lang="en-US" b="1" dirty="0" smtClean="0"/>
              <a:t>for Gluten Intolerance</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1828746" cy="1200328"/>
          </a:xfrm>
          <a:prstGeom prst="rect">
            <a:avLst/>
          </a:prstGeom>
          <a:solidFill>
            <a:srgbClr val="FFFFFF"/>
          </a:solidFill>
          <a:ln>
            <a:solidFill>
              <a:srgbClr val="000000"/>
            </a:solidFill>
          </a:ln>
        </p:spPr>
        <p:txBody>
          <a:bodyPr wrap="none" rtlCol="0">
            <a:spAutoFit/>
          </a:bodyPr>
          <a:lstStyle/>
          <a:p>
            <a:r>
              <a:rPr lang="en-US" sz="2400" dirty="0" smtClean="0"/>
              <a:t>Autoimmune </a:t>
            </a:r>
          </a:p>
          <a:p>
            <a:r>
              <a:rPr lang="en-US" sz="2400" dirty="0"/>
              <a:t>n</a:t>
            </a:r>
            <a:r>
              <a:rPr lang="en-US" sz="2400" dirty="0" smtClean="0"/>
              <a:t>eurological</a:t>
            </a:r>
          </a:p>
          <a:p>
            <a:r>
              <a:rPr lang="en-US" sz="2400" dirty="0" smtClean="0"/>
              <a:t>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655611" y="5290508"/>
            <a:ext cx="3699091" cy="1200328"/>
          </a:xfrm>
          <a:prstGeom prst="rect">
            <a:avLst/>
          </a:prstGeom>
          <a:solidFill>
            <a:srgbClr val="FFFFFF"/>
          </a:solidFill>
          <a:ln>
            <a:solidFill>
              <a:srgbClr val="000000"/>
            </a:solidFill>
          </a:ln>
        </p:spPr>
        <p:txBody>
          <a:bodyPr wrap="square" rtlCol="0">
            <a:spAutoFit/>
          </a:bodyPr>
          <a:lstStyle/>
          <a:p>
            <a:r>
              <a:rPr lang="en-US" sz="2400" dirty="0" smtClean="0"/>
              <a:t>Systemic </a:t>
            </a:r>
            <a:r>
              <a:rPr lang="en-US" sz="2400" dirty="0"/>
              <a:t>i</a:t>
            </a:r>
            <a:r>
              <a:rPr lang="en-US" sz="2400" dirty="0" smtClean="0"/>
              <a:t>mmune response induces multiple </a:t>
            </a:r>
            <a:r>
              <a:rPr lang="en-US" sz="2400" dirty="0"/>
              <a:t>c</a:t>
            </a:r>
            <a:r>
              <a:rPr lang="en-US" sz="2400" dirty="0" smtClean="0"/>
              <a:t>omplex </a:t>
            </a:r>
            <a:r>
              <a:rPr lang="en-US" sz="2400" dirty="0"/>
              <a:t>s</a:t>
            </a:r>
            <a:r>
              <a:rPr lang="en-US" sz="2400" dirty="0" smtClean="0"/>
              <a:t>ymptoms</a:t>
            </a:r>
            <a:endParaRPr lang="en-US" sz="2400" dirty="0"/>
          </a:p>
        </p:txBody>
      </p:sp>
    </p:spTree>
    <p:extLst>
      <p:ext uri="{BB962C8B-B14F-4D97-AF65-F5344CB8AC3E}">
        <p14:creationId xmlns:p14="http://schemas.microsoft.com/office/powerpoint/2010/main" val="2454880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739577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24626678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Tree>
    <p:extLst>
      <p:ext uri="{BB962C8B-B14F-4D97-AF65-F5344CB8AC3E}">
        <p14:creationId xmlns:p14="http://schemas.microsoft.com/office/powerpoint/2010/main" val="3198148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A BTBR Mouse Model of </a:t>
            </a:r>
            <a:r>
              <a:rPr lang="en-US" b="1" dirty="0" smtClean="0"/>
              <a:t>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48766" y="987611"/>
            <a:ext cx="8895233" cy="5136582"/>
          </a:xfrm>
        </p:spPr>
        <p:txBody>
          <a:bodyPr>
            <a:noAutofit/>
          </a:bodyPr>
          <a:lstStyle/>
          <a:p>
            <a:pPr marL="0" indent="0">
              <a:buNone/>
            </a:pPr>
            <a:r>
              <a:rPr lang="en-US" sz="2400" b="1" dirty="0" smtClean="0"/>
              <a:t>These mice had all the mouse features of autism</a:t>
            </a:r>
          </a:p>
          <a:p>
            <a:pPr marL="0" indent="0">
              <a:buNone/>
            </a:pPr>
            <a:r>
              <a:rPr lang="en-US" sz="2400" b="1" dirty="0" smtClean="0"/>
              <a:t>They were fed “standard rodent chow” </a:t>
            </a:r>
            <a:r>
              <a:rPr lang="mr-IN" sz="2400" b="1" dirty="0" smtClean="0"/>
              <a:t>–</a:t>
            </a:r>
            <a:r>
              <a:rPr lang="en-US" sz="2400" b="1" dirty="0" smtClean="0"/>
              <a:t> glyphosate contaminated?</a:t>
            </a:r>
          </a:p>
          <a:p>
            <a:pPr marL="0" indent="0">
              <a:buNone/>
            </a:pPr>
            <a:r>
              <a:rPr lang="en-US" sz="2400" b="1" dirty="0" smtClean="0"/>
              <a:t>Some features </a:t>
            </a:r>
            <a:r>
              <a:rPr lang="en-US" sz="2400" b="1" dirty="0"/>
              <a:t>in the gut:</a:t>
            </a:r>
          </a:p>
          <a:p>
            <a:r>
              <a:rPr lang="en-US" sz="2400" dirty="0"/>
              <a:t>Reduced levels of bile acids </a:t>
            </a:r>
            <a:endParaRPr lang="en-US" sz="2400" dirty="0" smtClean="0"/>
          </a:p>
          <a:p>
            <a:pPr lvl="1"/>
            <a:r>
              <a:rPr lang="en-US" sz="2000" dirty="0"/>
              <a:t>D</a:t>
            </a:r>
            <a:r>
              <a:rPr lang="en-US" sz="2000" dirty="0" smtClean="0"/>
              <a:t>ue </a:t>
            </a:r>
            <a:r>
              <a:rPr lang="en-US" sz="2000" dirty="0"/>
              <a:t>to impaired </a:t>
            </a:r>
            <a:r>
              <a:rPr lang="en-US" sz="2000" dirty="0" smtClean="0"/>
              <a:t>CYP7A1 </a:t>
            </a:r>
            <a:r>
              <a:rPr lang="en-US" sz="2000" dirty="0"/>
              <a:t>activity in </a:t>
            </a:r>
            <a:r>
              <a:rPr lang="en-US" sz="2000" dirty="0" smtClean="0"/>
              <a:t>the liver</a:t>
            </a:r>
            <a:endParaRPr lang="en-US" sz="2000" dirty="0"/>
          </a:p>
          <a:p>
            <a:r>
              <a:rPr lang="en-US" sz="2400" dirty="0"/>
              <a:t>Further reduced levels of secondary bile </a:t>
            </a:r>
            <a:r>
              <a:rPr lang="en-US" sz="2400" dirty="0" smtClean="0"/>
              <a:t>acids</a:t>
            </a:r>
          </a:p>
          <a:p>
            <a:pPr lvl="1"/>
            <a:r>
              <a:rPr lang="en-US" sz="2000" dirty="0" smtClean="0"/>
              <a:t>Impaired metabolism by gut microbes</a:t>
            </a:r>
            <a:endParaRPr lang="en-US" sz="1200" dirty="0"/>
          </a:p>
          <a:p>
            <a:r>
              <a:rPr lang="en-US" sz="2400" dirty="0"/>
              <a:t>Reduced levels of Lactobacillus and </a:t>
            </a:r>
            <a:r>
              <a:rPr lang="en-US" sz="2400" dirty="0" err="1" smtClean="0"/>
              <a:t>Bifidobacteria</a:t>
            </a:r>
            <a:endParaRPr lang="en-US" sz="2400" dirty="0"/>
          </a:p>
          <a:p>
            <a:pPr lvl="1"/>
            <a:r>
              <a:rPr lang="en-US" sz="2000" dirty="0"/>
              <a:t>M</a:t>
            </a:r>
            <a:r>
              <a:rPr lang="en-US" sz="2000" dirty="0" smtClean="0"/>
              <a:t>icrobes that metabolize </a:t>
            </a:r>
            <a:r>
              <a:rPr lang="en-US" sz="2000" dirty="0"/>
              <a:t>bile </a:t>
            </a:r>
            <a:r>
              <a:rPr lang="en-US" sz="2000" dirty="0" smtClean="0"/>
              <a:t>acids</a:t>
            </a:r>
          </a:p>
          <a:p>
            <a:pPr lvl="1"/>
            <a:r>
              <a:rPr lang="en-US" sz="2000" dirty="0"/>
              <a:t>These microbes are preferentially killed by glyphosate</a:t>
            </a:r>
          </a:p>
          <a:p>
            <a:r>
              <a:rPr lang="en-US" sz="2400" dirty="0"/>
              <a:t>Serotonin </a:t>
            </a:r>
            <a:r>
              <a:rPr lang="en-US" sz="2400" dirty="0" smtClean="0"/>
              <a:t>deficiency</a:t>
            </a:r>
          </a:p>
          <a:p>
            <a:pPr lvl="1"/>
            <a:r>
              <a:rPr lang="en-US" sz="2000" dirty="0" smtClean="0"/>
              <a:t>Serotonin is derived from tryptophan, a product of the </a:t>
            </a:r>
            <a:r>
              <a:rPr lang="en-US" sz="2000" dirty="0" err="1" smtClean="0"/>
              <a:t>shikimate</a:t>
            </a:r>
            <a:r>
              <a:rPr lang="en-US" sz="2000" dirty="0" smtClean="0"/>
              <a:t> pathway which glyphosate disrupts</a:t>
            </a:r>
            <a:endParaRPr lang="en-US" sz="2000" dirty="0"/>
          </a:p>
          <a:p>
            <a:pPr marL="0" indent="0">
              <a:buNone/>
            </a:pPr>
            <a:endParaRPr lang="en-US" sz="2400" dirty="0"/>
          </a:p>
        </p:txBody>
      </p:sp>
      <p:sp>
        <p:nvSpPr>
          <p:cNvPr id="4" name="TextBox 3"/>
          <p:cNvSpPr txBox="1"/>
          <p:nvPr/>
        </p:nvSpPr>
        <p:spPr>
          <a:xfrm>
            <a:off x="1125637" y="6378193"/>
            <a:ext cx="7126020" cy="461665"/>
          </a:xfrm>
          <a:prstGeom prst="rect">
            <a:avLst/>
          </a:prstGeom>
          <a:noFill/>
        </p:spPr>
        <p:txBody>
          <a:bodyPr wrap="none" rtlCol="0">
            <a:spAutoFit/>
          </a:bodyPr>
          <a:lstStyle/>
          <a:p>
            <a:r>
              <a:rPr lang="en-US" sz="2400" dirty="0">
                <a:solidFill>
                  <a:srgbClr val="FF0000"/>
                </a:solidFill>
              </a:rPr>
              <a:t>*</a:t>
            </a:r>
            <a:r>
              <a:rPr lang="en-US" sz="2400" dirty="0"/>
              <a:t>AV </a:t>
            </a:r>
            <a:r>
              <a:rPr lang="en-US" sz="2400" dirty="0" err="1"/>
              <a:t>Glubeva</a:t>
            </a:r>
            <a:r>
              <a:rPr lang="en-US" sz="2400" dirty="0"/>
              <a:t> et al. </a:t>
            </a:r>
            <a:r>
              <a:rPr lang="en-US" sz="2400" dirty="0" err="1"/>
              <a:t>EBioMedicine</a:t>
            </a:r>
            <a:r>
              <a:rPr lang="en-US" sz="2400" dirty="0"/>
              <a:t>. 2017 Oct;24:166-178.</a:t>
            </a:r>
          </a:p>
        </p:txBody>
      </p:sp>
    </p:spTree>
    <p:extLst>
      <p:ext uri="{BB962C8B-B14F-4D97-AF65-F5344CB8AC3E}">
        <p14:creationId xmlns:p14="http://schemas.microsoft.com/office/powerpoint/2010/main" val="34020256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585701" y="6211669"/>
            <a:ext cx="6648901" cy="707886"/>
          </a:xfrm>
          <a:prstGeom prst="rect">
            <a:avLst/>
          </a:prstGeom>
          <a:noFill/>
        </p:spPr>
        <p:txBody>
          <a:bodyPr wrap="none" rtlCol="0">
            <a:spAutoFit/>
          </a:bodyPr>
          <a:lstStyle/>
          <a:p>
            <a:r>
              <a:rPr lang="en-US" sz="2000" dirty="0">
                <a:solidFill>
                  <a:srgbClr val="FF0000"/>
                </a:solidFill>
              </a:rPr>
              <a:t>*</a:t>
            </a:r>
            <a:r>
              <a:rPr lang="en-US" sz="2000" dirty="0"/>
              <a:t>LN Nielsen et al. Environmental Pollution 2018;233:364e376</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Adams </a:t>
            </a:r>
            <a:r>
              <a:rPr lang="en-US" sz="2000" dirty="0"/>
              <a:t>et al. BMC Gastroenterology 2011; 11:22.</a:t>
            </a:r>
          </a:p>
        </p:txBody>
      </p:sp>
    </p:spTree>
    <p:extLst>
      <p:ext uri="{BB962C8B-B14F-4D97-AF65-F5344CB8AC3E}">
        <p14:creationId xmlns:p14="http://schemas.microsoft.com/office/powerpoint/2010/main" val="38310846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t>
            </a:r>
            <a:r>
              <a:rPr lang="en-US" b="1" dirty="0"/>
              <a:t>A</a:t>
            </a:r>
            <a:r>
              <a:rPr lang="en-US" b="1" dirty="0" smtClean="0"/>
              <a:t>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32869745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63088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77"/>
            <a:ext cx="9144000" cy="2881260"/>
          </a:xfrm>
          <a:prstGeom prst="rect">
            <a:avLst/>
          </a:prstGeom>
        </p:spPr>
      </p:pic>
      <p:sp>
        <p:nvSpPr>
          <p:cNvPr id="3" name="Content Placeholder 2"/>
          <p:cNvSpPr>
            <a:spLocks noGrp="1"/>
          </p:cNvSpPr>
          <p:nvPr>
            <p:ph idx="1"/>
          </p:nvPr>
        </p:nvSpPr>
        <p:spPr>
          <a:xfrm>
            <a:off x="457200" y="2746023"/>
            <a:ext cx="8559800" cy="4013200"/>
          </a:xfrm>
        </p:spPr>
        <p:txBody>
          <a:bodyPr>
            <a:normAutofit fontScale="92500"/>
          </a:bodyPr>
          <a:lstStyle/>
          <a:p>
            <a:pPr>
              <a:spcBef>
                <a:spcPts val="0"/>
              </a:spcBef>
            </a:pPr>
            <a:r>
              <a:rPr lang="en-US" dirty="0" smtClean="0"/>
              <a:t>Triplets: two boys, one girl. Both boys have autism and girl has seizure disorder</a:t>
            </a:r>
          </a:p>
          <a:p>
            <a:pPr>
              <a:spcBef>
                <a:spcPts val="0"/>
              </a:spcBef>
            </a:pPr>
            <a:r>
              <a:rPr lang="en-US" dirty="0" smtClean="0"/>
              <a:t>Very high levels of glyphosate in urine in all three</a:t>
            </a:r>
          </a:p>
          <a:p>
            <a:pPr>
              <a:spcBef>
                <a:spcPts val="0"/>
              </a:spcBef>
            </a:pPr>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spcBef>
                <a:spcPts val="0"/>
              </a:spcBef>
            </a:pPr>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spcBef>
                <a:spcPts val="0"/>
              </a:spcBef>
            </a:pPr>
            <a:r>
              <a:rPr lang="en-US" dirty="0" smtClean="0"/>
              <a:t>Damage to neurons in the brain through oxidative stress </a:t>
            </a:r>
            <a:endParaRPr lang="en-US" dirty="0"/>
          </a:p>
          <a:p>
            <a:pPr>
              <a:spcBef>
                <a:spcPts val="0"/>
              </a:spcBef>
            </a:pPr>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933702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39"/>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118531" y="925880"/>
            <a:ext cx="8737601" cy="5796654"/>
          </a:xfrm>
        </p:spPr>
        <p:txBody>
          <a:bodyPr>
            <a:normAutofit fontScale="92500" lnSpcReduction="20000"/>
          </a:bodyPr>
          <a:lstStyle/>
          <a:p>
            <a:r>
              <a:rPr lang="en-US" dirty="0" smtClean="0"/>
              <a:t>Glyphosate contamination in food proteins makes them hard to break down</a:t>
            </a:r>
          </a:p>
          <a:p>
            <a:pPr lvl="1"/>
            <a:r>
              <a:rPr lang="en-US" dirty="0" smtClean="0"/>
              <a:t>This leads to autoimmune disease</a:t>
            </a:r>
          </a:p>
          <a:p>
            <a:r>
              <a:rPr lang="en-US" dirty="0" smtClean="0"/>
              <a:t>Digestive enzymes are contaminated with glyphosate  </a:t>
            </a:r>
          </a:p>
          <a:p>
            <a:pPr lvl="1"/>
            <a:r>
              <a:rPr lang="en-US" dirty="0" smtClean="0"/>
              <a:t>Undigested proteins induce Celiac disease and leaky </a:t>
            </a:r>
            <a:r>
              <a:rPr lang="en-US" dirty="0" smtClean="0"/>
              <a:t>gut</a:t>
            </a:r>
            <a:endParaRPr lang="en-US" dirty="0" smtClean="0"/>
          </a:p>
          <a:p>
            <a:r>
              <a:rPr lang="en-US" dirty="0" smtClean="0"/>
              <a:t>The BTBR mouse model of autism is consistent with glyphosate damage in the gut</a:t>
            </a:r>
          </a:p>
          <a:p>
            <a:r>
              <a:rPr lang="en-US" dirty="0" smtClean="0"/>
              <a:t>Glyphosate promotes Clostridia overgrowth</a:t>
            </a:r>
          </a:p>
          <a:p>
            <a:pPr lvl="1"/>
            <a:r>
              <a:rPr lang="en-US" dirty="0" smtClean="0"/>
              <a:t>This induces inflammatory bowel disease, an epidemic today</a:t>
            </a:r>
          </a:p>
          <a:p>
            <a:pPr lvl="1"/>
            <a:r>
              <a:rPr lang="en-US" dirty="0" smtClean="0"/>
              <a:t>Autism has been linked to Clostridia overgrowth</a:t>
            </a:r>
          </a:p>
          <a:p>
            <a:pPr lvl="1"/>
            <a:r>
              <a:rPr lang="en-US" dirty="0" smtClean="0"/>
              <a:t>Clostridia release toxins that induce an inflammatory  response</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6505051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73" y="2303162"/>
            <a:ext cx="8962563"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Sulfate,     Oxalate, Autism</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52006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in Fetal Development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Fetus depends on mother for sulfate supply</a:t>
            </a:r>
          </a:p>
          <a:p>
            <a:r>
              <a:rPr lang="en-US" dirty="0" smtClean="0"/>
              <a:t>Sulfate is essential for transporting sterols (like estrogen and DHEA) and supplying extracellular matrix proteins everywhere with sufficient negative charge</a:t>
            </a:r>
          </a:p>
          <a:p>
            <a:r>
              <a:rPr lang="en-US" dirty="0" smtClean="0"/>
              <a:t>Sulfate detoxifies </a:t>
            </a:r>
            <a:r>
              <a:rPr lang="en-US" dirty="0" err="1" smtClean="0"/>
              <a:t>xenobiotics</a:t>
            </a:r>
            <a:r>
              <a:rPr lang="en-US" dirty="0" smtClean="0"/>
              <a:t> like </a:t>
            </a:r>
            <a:r>
              <a:rPr lang="en-US" dirty="0" smtClean="0">
                <a:solidFill>
                  <a:srgbClr val="FF0000"/>
                </a:solidFill>
              </a:rPr>
              <a:t>acetaminophen </a:t>
            </a:r>
            <a:r>
              <a:rPr lang="en-US" dirty="0" smtClean="0">
                <a:solidFill>
                  <a:srgbClr val="FF0000"/>
                </a:solidFill>
              </a:rPr>
              <a:t>(</a:t>
            </a:r>
            <a:r>
              <a:rPr lang="en-US" dirty="0">
                <a:solidFill>
                  <a:srgbClr val="FF0000"/>
                </a:solidFill>
              </a:rPr>
              <a:t>T</a:t>
            </a:r>
            <a:r>
              <a:rPr lang="en-US" dirty="0" smtClean="0">
                <a:solidFill>
                  <a:srgbClr val="FF0000"/>
                </a:solidFill>
              </a:rPr>
              <a:t>ylenol</a:t>
            </a:r>
            <a:r>
              <a:rPr lang="en-US" dirty="0" smtClean="0">
                <a:solidFill>
                  <a:srgbClr val="FF0000"/>
                </a:solidFill>
              </a:rPr>
              <a:t>) </a:t>
            </a:r>
            <a:r>
              <a:rPr lang="en-US" dirty="0" smtClean="0"/>
              <a:t>and is essential for excreting toxins like </a:t>
            </a:r>
            <a:r>
              <a:rPr lang="en-US" dirty="0" smtClean="0">
                <a:solidFill>
                  <a:srgbClr val="FF0000"/>
                </a:solidFill>
              </a:rPr>
              <a:t>aluminum </a:t>
            </a:r>
            <a:r>
              <a:rPr lang="en-US" dirty="0" smtClean="0"/>
              <a:t>and </a:t>
            </a:r>
            <a:r>
              <a:rPr lang="en-US" dirty="0" smtClean="0">
                <a:solidFill>
                  <a:srgbClr val="FF0000"/>
                </a:solidFill>
              </a:rPr>
              <a:t>mercury</a:t>
            </a:r>
          </a:p>
          <a:p>
            <a:r>
              <a:rPr lang="en-US" dirty="0" smtClean="0"/>
              <a:t>Sulfate is severely deficient in autistic children                   (1/3 the normal level of free sulfate in blood stream)</a:t>
            </a:r>
          </a:p>
        </p:txBody>
      </p:sp>
      <p:sp>
        <p:nvSpPr>
          <p:cNvPr id="4" name="TextBox 3"/>
          <p:cNvSpPr txBox="1"/>
          <p:nvPr/>
        </p:nvSpPr>
        <p:spPr>
          <a:xfrm>
            <a:off x="3226695" y="6030713"/>
            <a:ext cx="5917305" cy="830997"/>
          </a:xfrm>
          <a:prstGeom prst="rect">
            <a:avLst/>
          </a:prstGeom>
          <a:noFill/>
        </p:spPr>
        <p:txBody>
          <a:bodyPr wrap="none" rtlCol="0">
            <a:spAutoFit/>
          </a:bodyPr>
          <a:lstStyle/>
          <a:p>
            <a:pPr algn="r"/>
            <a:r>
              <a:rPr lang="en-US" sz="2400" dirty="0" smtClean="0">
                <a:solidFill>
                  <a:srgbClr val="FF0000"/>
                </a:solidFill>
              </a:rPr>
              <a:t>*</a:t>
            </a:r>
            <a:r>
              <a:rPr lang="en-US" sz="2400" dirty="0" smtClean="0"/>
              <a:t> PA Dawson, “Sulfate in Fetal Development,” </a:t>
            </a:r>
          </a:p>
          <a:p>
            <a:pPr algn="r"/>
            <a:r>
              <a:rPr lang="en-US" sz="2400" dirty="0" err="1" smtClean="0"/>
              <a:t>Semin</a:t>
            </a:r>
            <a:r>
              <a:rPr lang="en-US" sz="2400" dirty="0" smtClean="0"/>
              <a:t> Cell Dev </a:t>
            </a:r>
            <a:r>
              <a:rPr lang="en-US" sz="2400" dirty="0" err="1" smtClean="0"/>
              <a:t>Biol</a:t>
            </a:r>
            <a:r>
              <a:rPr lang="en-US" sz="2400" dirty="0" smtClean="0"/>
              <a:t> 2011;22(6): 653-9.</a:t>
            </a:r>
            <a:endParaRPr lang="en-US" sz="2400" dirty="0"/>
          </a:p>
        </p:txBody>
      </p:sp>
    </p:spTree>
    <p:extLst>
      <p:ext uri="{BB962C8B-B14F-4D97-AF65-F5344CB8AC3E}">
        <p14:creationId xmlns:p14="http://schemas.microsoft.com/office/powerpoint/2010/main" val="11268487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Thyroid and Sulfate</a:t>
            </a:r>
            <a:endParaRPr lang="en-US" b="1" dirty="0"/>
          </a:p>
        </p:txBody>
      </p:sp>
      <p:sp>
        <p:nvSpPr>
          <p:cNvPr id="3" name="Content Placeholder 2"/>
          <p:cNvSpPr>
            <a:spLocks noGrp="1"/>
          </p:cNvSpPr>
          <p:nvPr>
            <p:ph idx="1"/>
          </p:nvPr>
        </p:nvSpPr>
        <p:spPr>
          <a:xfrm>
            <a:off x="457200" y="1600200"/>
            <a:ext cx="8504552" cy="3146425"/>
          </a:xfrm>
        </p:spPr>
        <p:txBody>
          <a:bodyPr>
            <a:normAutofit/>
          </a:bodyPr>
          <a:lstStyle/>
          <a:p>
            <a:r>
              <a:rPr lang="en-US" sz="2800" dirty="0" smtClean="0"/>
              <a:t>Autism is associated with disrupted sulfate management </a:t>
            </a:r>
            <a:r>
              <a:rPr lang="en-US" sz="2800" dirty="0" smtClean="0">
                <a:sym typeface="Wingdings"/>
              </a:rPr>
              <a:t> systemic sulfate deficiency</a:t>
            </a:r>
            <a:r>
              <a:rPr lang="en-US" sz="2800" dirty="0" smtClean="0">
                <a:solidFill>
                  <a:srgbClr val="FF0000"/>
                </a:solidFill>
                <a:sym typeface="Wingdings"/>
              </a:rPr>
              <a:t>*</a:t>
            </a:r>
            <a:endParaRPr lang="en-US" sz="2800" dirty="0">
              <a:solidFill>
                <a:srgbClr val="FF0000"/>
              </a:solidFill>
              <a:sym typeface="Wingdings"/>
            </a:endParaRPr>
          </a:p>
          <a:p>
            <a:r>
              <a:rPr lang="en-US" sz="2800" dirty="0" smtClean="0">
                <a:sym typeface="Wingdings"/>
              </a:rPr>
              <a:t>Glyphosate </a:t>
            </a:r>
            <a:r>
              <a:rPr lang="en-US" sz="2800" dirty="0">
                <a:sym typeface="Wingdings"/>
              </a:rPr>
              <a:t>suppresses pituitary release of thyroid stimulating hormone (TSH</a:t>
            </a:r>
            <a:r>
              <a:rPr lang="en-US" sz="2800" dirty="0" smtClean="0">
                <a:sym typeface="Wingdings"/>
              </a:rPr>
              <a:t>)  hypothyroidism</a:t>
            </a:r>
            <a:r>
              <a:rPr lang="en-US" sz="2800" dirty="0" smtClean="0">
                <a:solidFill>
                  <a:srgbClr val="FF0000"/>
                </a:solidFill>
                <a:sym typeface="Wingdings"/>
              </a:rPr>
              <a:t>**</a:t>
            </a:r>
          </a:p>
          <a:p>
            <a:r>
              <a:rPr lang="en-US" sz="2800" dirty="0">
                <a:sym typeface="Wingdings"/>
              </a:rPr>
              <a:t>Hypothyroidism in mom is linked to autism in child</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r>
              <a:rPr lang="en-US" sz="2800" dirty="0">
                <a:sym typeface="Wingdings"/>
              </a:rPr>
              <a:t>Hypothyroidism causes sulfate loss in urine</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endParaRPr lang="en-US" sz="2800" dirty="0">
              <a:solidFill>
                <a:srgbClr val="FF0000"/>
              </a:solidFill>
            </a:endParaRPr>
          </a:p>
        </p:txBody>
      </p:sp>
      <p:sp>
        <p:nvSpPr>
          <p:cNvPr id="4" name="TextBox 3"/>
          <p:cNvSpPr txBox="1"/>
          <p:nvPr/>
        </p:nvSpPr>
        <p:spPr>
          <a:xfrm>
            <a:off x="457200" y="5143500"/>
            <a:ext cx="8504552" cy="1569660"/>
          </a:xfrm>
          <a:prstGeom prst="rect">
            <a:avLst/>
          </a:prstGeom>
          <a:noFill/>
        </p:spPr>
        <p:txBody>
          <a:bodyPr wrap="none" rtlCol="0">
            <a:spAutoFit/>
          </a:bodyPr>
          <a:lstStyle/>
          <a:p>
            <a:r>
              <a:rPr lang="en-US" sz="2400" dirty="0" smtClean="0">
                <a:solidFill>
                  <a:srgbClr val="FF0000"/>
                </a:solidFill>
              </a:rPr>
              <a:t>*</a:t>
            </a:r>
            <a:r>
              <a:rPr lang="en-US" sz="2400" dirty="0"/>
              <a:t>RH </a:t>
            </a:r>
            <a:r>
              <a:rPr lang="en-US" sz="2400" dirty="0" err="1"/>
              <a:t>Waring</a:t>
            </a:r>
            <a:r>
              <a:rPr lang="en-US" sz="2400" dirty="0"/>
              <a:t> and LV </a:t>
            </a:r>
            <a:r>
              <a:rPr lang="en-US" sz="2400" dirty="0" err="1"/>
              <a:t>Klovrza</a:t>
            </a:r>
            <a:r>
              <a:rPr lang="en-US" sz="2400" dirty="0"/>
              <a:t>. </a:t>
            </a:r>
            <a:r>
              <a:rPr lang="en-US" sz="2400" dirty="0" smtClean="0"/>
              <a:t>J </a:t>
            </a:r>
            <a:r>
              <a:rPr lang="en-US" sz="2400" dirty="0" err="1" smtClean="0"/>
              <a:t>Nutr</a:t>
            </a:r>
            <a:r>
              <a:rPr lang="en-US" sz="2400" dirty="0" smtClean="0"/>
              <a:t> &amp; Environ Med </a:t>
            </a:r>
            <a:r>
              <a:rPr lang="en-US" sz="2400" dirty="0"/>
              <a:t>2000; 10: 25-32</a:t>
            </a:r>
            <a:r>
              <a:rPr lang="en-US" sz="2400" dirty="0" smtClean="0"/>
              <a:t>.</a:t>
            </a:r>
          </a:p>
          <a:p>
            <a:r>
              <a:rPr lang="en-US" sz="2400" dirty="0">
                <a:solidFill>
                  <a:srgbClr val="FF0000"/>
                </a:solidFill>
              </a:rPr>
              <a:t>*</a:t>
            </a:r>
            <a:r>
              <a:rPr lang="en-US" sz="2400" dirty="0" smtClean="0">
                <a:solidFill>
                  <a:srgbClr val="FF0000"/>
                </a:solidFill>
              </a:rPr>
              <a:t>*</a:t>
            </a:r>
            <a:r>
              <a:rPr lang="en-US" sz="2400" dirty="0" smtClean="0"/>
              <a:t>JS </a:t>
            </a:r>
            <a:r>
              <a:rPr lang="en-US" sz="2400" dirty="0"/>
              <a:t>de Souza et al. Toxicology. 2017 Feb 15;377:25-37</a:t>
            </a:r>
            <a:r>
              <a:rPr lang="en-US" sz="2400" dirty="0" smtClean="0"/>
              <a:t>.</a:t>
            </a:r>
            <a:endParaRPr lang="en-US" sz="2400" dirty="0"/>
          </a:p>
          <a:p>
            <a:r>
              <a:rPr lang="en-US" sz="2400" dirty="0">
                <a:solidFill>
                  <a:srgbClr val="FF0000"/>
                </a:solidFill>
              </a:rPr>
              <a:t>*</a:t>
            </a:r>
            <a:r>
              <a:rPr lang="en-US" sz="2400" dirty="0" smtClean="0">
                <a:solidFill>
                  <a:srgbClr val="FF0000"/>
                </a:solidFill>
              </a:rPr>
              <a:t>**</a:t>
            </a:r>
            <a:r>
              <a:rPr lang="en-US" sz="2400" dirty="0" smtClean="0"/>
              <a:t>GC </a:t>
            </a:r>
            <a:r>
              <a:rPr lang="en-US" sz="2400" dirty="0" err="1"/>
              <a:t>Román</a:t>
            </a:r>
            <a:r>
              <a:rPr lang="en-US" sz="2400" dirty="0"/>
              <a:t>, Ann </a:t>
            </a:r>
            <a:r>
              <a:rPr lang="en-US" sz="2400" dirty="0" err="1"/>
              <a:t>Neurol</a:t>
            </a:r>
            <a:r>
              <a:rPr lang="en-US" sz="2400" dirty="0"/>
              <a:t> 2013;74(5):733-42. </a:t>
            </a:r>
          </a:p>
          <a:p>
            <a:r>
              <a:rPr lang="en-US" sz="2400" dirty="0">
                <a:solidFill>
                  <a:srgbClr val="FF0000"/>
                </a:solidFill>
              </a:rPr>
              <a:t>**</a:t>
            </a:r>
            <a:r>
              <a:rPr lang="en-US" sz="2400" dirty="0" smtClean="0">
                <a:solidFill>
                  <a:srgbClr val="FF0000"/>
                </a:solidFill>
              </a:rPr>
              <a:t>**</a:t>
            </a:r>
            <a:r>
              <a:rPr lang="en-US" sz="2400" dirty="0" smtClean="0"/>
              <a:t>K </a:t>
            </a:r>
            <a:r>
              <a:rPr lang="en-US" sz="2400" dirty="0"/>
              <a:t>Sagawa et </a:t>
            </a:r>
            <a:r>
              <a:rPr lang="en-US" sz="2400" dirty="0" err="1"/>
              <a:t>asl</a:t>
            </a:r>
            <a:r>
              <a:rPr lang="en-US" sz="2400" dirty="0"/>
              <a:t>. Am J Physiol. 1999 Jan;276(1 </a:t>
            </a:r>
            <a:r>
              <a:rPr lang="en-US" sz="2400" dirty="0" err="1"/>
              <a:t>Pt</a:t>
            </a:r>
            <a:r>
              <a:rPr lang="en-US" sz="2400" dirty="0"/>
              <a:t> 2):F164-71</a:t>
            </a:r>
            <a:r>
              <a:rPr lang="en-US" sz="2400" dirty="0" smtClean="0"/>
              <a:t>.</a:t>
            </a:r>
            <a:endParaRPr lang="en-US" sz="2400" dirty="0"/>
          </a:p>
        </p:txBody>
      </p:sp>
    </p:spTree>
    <p:extLst>
      <p:ext uri="{BB962C8B-B14F-4D97-AF65-F5344CB8AC3E}">
        <p14:creationId xmlns:p14="http://schemas.microsoft.com/office/powerpoint/2010/main" val="40045237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Rosemary </a:t>
            </a:r>
            <a:r>
              <a:rPr lang="en-US" b="1" dirty="0" err="1" smtClean="0"/>
              <a:t>Waring</a:t>
            </a:r>
            <a:r>
              <a:rPr lang="en-US" b="1" dirty="0" smtClean="0"/>
              <a:t> on Autism (1990)</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35047"/>
            <a:ext cx="8507325" cy="2209544"/>
          </a:xfrm>
        </p:spPr>
        <p:txBody>
          <a:bodyPr/>
          <a:lstStyle/>
          <a:p>
            <a:pPr marL="0" indent="0">
              <a:buNone/>
            </a:pPr>
            <a:r>
              <a:rPr lang="en-US" dirty="0"/>
              <a:t>“These results indicate that there may be a fault either in </a:t>
            </a:r>
            <a:r>
              <a:rPr lang="en-US" sz="2800" dirty="0"/>
              <a:t>manufacture</a:t>
            </a:r>
            <a:r>
              <a:rPr lang="en-US" dirty="0"/>
              <a:t> of </a:t>
            </a:r>
            <a:r>
              <a:rPr lang="en-US" dirty="0" err="1"/>
              <a:t>sulphate</a:t>
            </a:r>
            <a:r>
              <a:rPr lang="en-US" dirty="0"/>
              <a:t> or that </a:t>
            </a:r>
            <a:r>
              <a:rPr lang="en-US" dirty="0" err="1"/>
              <a:t>sulphate</a:t>
            </a:r>
            <a:r>
              <a:rPr lang="en-US" dirty="0"/>
              <a:t> is being used up dramatically on an unknown toxic substance these children may be </a:t>
            </a:r>
            <a:r>
              <a:rPr lang="en-US" dirty="0" smtClean="0"/>
              <a:t>producing .”</a:t>
            </a:r>
            <a:endParaRPr lang="en-US" dirty="0"/>
          </a:p>
        </p:txBody>
      </p:sp>
      <p:sp>
        <p:nvSpPr>
          <p:cNvPr id="4" name="TextBox 3"/>
          <p:cNvSpPr txBox="1"/>
          <p:nvPr/>
        </p:nvSpPr>
        <p:spPr>
          <a:xfrm>
            <a:off x="1646137" y="5522894"/>
            <a:ext cx="7497863" cy="1200328"/>
          </a:xfrm>
          <a:prstGeom prst="rect">
            <a:avLst/>
          </a:prstGeom>
          <a:noFill/>
        </p:spPr>
        <p:txBody>
          <a:bodyPr wrap="square" rtlCol="0">
            <a:spAutoFit/>
          </a:bodyPr>
          <a:lstStyle/>
          <a:p>
            <a:r>
              <a:rPr lang="en-US" sz="2400" dirty="0" smtClean="0">
                <a:solidFill>
                  <a:srgbClr val="FF0000"/>
                </a:solidFill>
              </a:rPr>
              <a:t>*</a:t>
            </a:r>
            <a:r>
              <a:rPr lang="en-US" sz="2400" dirty="0" smtClean="0"/>
              <a:t>p. 198, O’Reilly</a:t>
            </a:r>
            <a:r>
              <a:rPr lang="en-US" sz="2400" dirty="0"/>
              <a:t>, B.A.; </a:t>
            </a:r>
            <a:r>
              <a:rPr lang="en-US" sz="2400" dirty="0" err="1"/>
              <a:t>Waring</a:t>
            </a:r>
            <a:r>
              <a:rPr lang="en-US" sz="2400" dirty="0"/>
              <a:t>, R.H. Enzyme and </a:t>
            </a:r>
            <a:r>
              <a:rPr lang="en-US" sz="2400" dirty="0" err="1"/>
              <a:t>sulphur</a:t>
            </a:r>
            <a:r>
              <a:rPr lang="en-US" sz="2400" dirty="0"/>
              <a:t> oxidation deficiencies in autistic children with known food/chemical intolerances. </a:t>
            </a:r>
            <a:r>
              <a:rPr lang="en-US" sz="2400" i="1" dirty="0" err="1"/>
              <a:t>Xenobiotica</a:t>
            </a:r>
            <a:r>
              <a:rPr lang="en-US" sz="2400" i="1" dirty="0"/>
              <a:t>. </a:t>
            </a:r>
            <a:r>
              <a:rPr lang="en-US" sz="2400" dirty="0"/>
              <a:t>1990, </a:t>
            </a:r>
            <a:r>
              <a:rPr lang="en-US" sz="2400" i="1" dirty="0"/>
              <a:t>20</a:t>
            </a:r>
            <a:r>
              <a:rPr lang="en-US" sz="2400" dirty="0"/>
              <a:t>, 117–122. </a:t>
            </a:r>
          </a:p>
        </p:txBody>
      </p:sp>
    </p:spTree>
    <p:extLst>
      <p:ext uri="{BB962C8B-B14F-4D97-AF65-F5344CB8AC3E}">
        <p14:creationId xmlns:p14="http://schemas.microsoft.com/office/powerpoint/2010/main" val="930959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61" y="274638"/>
            <a:ext cx="8996739" cy="114300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p:pic>
      <p:sp>
        <p:nvSpPr>
          <p:cNvPr id="4" name="TextBox 3"/>
          <p:cNvSpPr txBox="1"/>
          <p:nvPr/>
        </p:nvSpPr>
        <p:spPr>
          <a:xfrm>
            <a:off x="1966992" y="6027003"/>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162" y="3632286"/>
            <a:ext cx="8645087" cy="390145"/>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011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61" y="274638"/>
            <a:ext cx="8996739" cy="114300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p:pic>
      <p:sp>
        <p:nvSpPr>
          <p:cNvPr id="4" name="TextBox 3"/>
          <p:cNvSpPr txBox="1"/>
          <p:nvPr/>
        </p:nvSpPr>
        <p:spPr>
          <a:xfrm>
            <a:off x="1966992" y="6027003"/>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162" y="3632286"/>
            <a:ext cx="8645087" cy="390145"/>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80088" y="1766094"/>
            <a:ext cx="7289800" cy="1200329"/>
          </a:xfrm>
          <a:prstGeom prst="rect">
            <a:avLst/>
          </a:prstGeom>
          <a:solidFill>
            <a:srgbClr val="FFF9A2"/>
          </a:solidFill>
          <a:ln>
            <a:solidFill>
              <a:schemeClr val="tx1"/>
            </a:solidFill>
          </a:ln>
        </p:spPr>
        <p:txBody>
          <a:bodyPr wrap="square" rtlCol="0">
            <a:spAutoFit/>
          </a:bodyPr>
          <a:lstStyle/>
          <a:p>
            <a:pPr algn="ctr"/>
            <a:r>
              <a:rPr lang="en-US" sz="3600" dirty="0" smtClean="0"/>
              <a:t>50-fold increase in urinary sulfite suggests a deficiency in sulfite oxidase</a:t>
            </a:r>
          </a:p>
        </p:txBody>
      </p:sp>
    </p:spTree>
    <p:extLst>
      <p:ext uri="{BB962C8B-B14F-4D97-AF65-F5344CB8AC3E}">
        <p14:creationId xmlns:p14="http://schemas.microsoft.com/office/powerpoint/2010/main" val="4368892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409"/>
            <a:ext cx="8229600" cy="1143000"/>
          </a:xfrm>
        </p:spPr>
        <p:txBody>
          <a:bodyPr>
            <a:normAutofit fontScale="90000"/>
          </a:bodyPr>
          <a:lstStyle/>
          <a:p>
            <a:r>
              <a:rPr lang="en-US" b="1" dirty="0" smtClean="0"/>
              <a:t>Glyphosate Plausibly Disrupts </a:t>
            </a:r>
            <a:br>
              <a:rPr lang="en-US" b="1" dirty="0" smtClean="0"/>
            </a:br>
            <a:r>
              <a:rPr lang="en-US" b="1" dirty="0" smtClean="0"/>
              <a:t>Sulfur Enzymes</a:t>
            </a:r>
            <a:endParaRPr lang="en-US" b="1" dirty="0"/>
          </a:p>
        </p:txBody>
      </p:sp>
      <p:sp>
        <p:nvSpPr>
          <p:cNvPr id="3" name="Content Placeholder 2"/>
          <p:cNvSpPr>
            <a:spLocks noGrp="1"/>
          </p:cNvSpPr>
          <p:nvPr>
            <p:ph idx="1"/>
          </p:nvPr>
        </p:nvSpPr>
        <p:spPr>
          <a:xfrm>
            <a:off x="457200" y="1105959"/>
            <a:ext cx="8432800" cy="4821889"/>
          </a:xfrm>
        </p:spPr>
        <p:txBody>
          <a:bodyPr>
            <a:normAutofit fontScale="77500" lnSpcReduction="20000"/>
          </a:bodyPr>
          <a:lstStyle/>
          <a:p>
            <a:pPr marL="0" indent="0">
              <a:buNone/>
            </a:pPr>
            <a:r>
              <a:rPr lang="en-US" sz="3500" dirty="0" smtClean="0"/>
              <a:t>Sulfite oxidase</a:t>
            </a:r>
            <a:r>
              <a:rPr lang="en-US" sz="3500" dirty="0" smtClean="0">
                <a:solidFill>
                  <a:srgbClr val="FF0000"/>
                </a:solidFill>
              </a:rPr>
              <a:t>*</a:t>
            </a:r>
          </a:p>
          <a:p>
            <a:r>
              <a:rPr lang="en-US" sz="3500" dirty="0" smtClean="0"/>
              <a:t>Depends on molybdenum as catalyst (glyphosate chelation could make it unavailable)</a:t>
            </a:r>
          </a:p>
          <a:p>
            <a:r>
              <a:rPr lang="en-US" dirty="0" smtClean="0"/>
              <a:t>Changing glycine at residue 473 with aspartate destroys enzyme activity</a:t>
            </a:r>
          </a:p>
          <a:p>
            <a:pPr lvl="1"/>
            <a:r>
              <a:rPr lang="en-US" dirty="0"/>
              <a:t>L</a:t>
            </a:r>
            <a:r>
              <a:rPr lang="en-US" dirty="0" smtClean="0"/>
              <a:t>eads </a:t>
            </a:r>
            <a:r>
              <a:rPr lang="en-US" dirty="0"/>
              <a:t>to severe impairment in ability to bind sulfite and </a:t>
            </a:r>
            <a:r>
              <a:rPr lang="en-US" dirty="0" smtClean="0"/>
              <a:t>5-fold reduction in </a:t>
            </a:r>
            <a:r>
              <a:rPr lang="en-US" dirty="0"/>
              <a:t>catalysis </a:t>
            </a:r>
            <a:r>
              <a:rPr lang="en-US" dirty="0" smtClean="0"/>
              <a:t> </a:t>
            </a:r>
          </a:p>
          <a:p>
            <a:pPr lvl="1"/>
            <a:r>
              <a:rPr lang="en-US" dirty="0" smtClean="0"/>
              <a:t>Aspartate has similar properties as glyphosate, being bulky and negatively charged</a:t>
            </a:r>
            <a:endParaRPr lang="en-US" dirty="0"/>
          </a:p>
          <a:p>
            <a:r>
              <a:rPr lang="en-US" dirty="0" smtClean="0"/>
              <a:t>Defective </a:t>
            </a:r>
            <a:r>
              <a:rPr lang="en-US" dirty="0"/>
              <a:t>SO leads to severe birth defects and neurological problems </a:t>
            </a:r>
            <a:r>
              <a:rPr lang="en-US" dirty="0" smtClean="0"/>
              <a:t>resulting in early </a:t>
            </a:r>
            <a:r>
              <a:rPr lang="en-US" dirty="0"/>
              <a:t>death </a:t>
            </a:r>
            <a:r>
              <a:rPr lang="en-US" dirty="0" smtClean="0"/>
              <a:t> </a:t>
            </a:r>
          </a:p>
          <a:p>
            <a:pPr marL="0" indent="0">
              <a:buNone/>
            </a:pPr>
            <a:r>
              <a:rPr lang="en-US" dirty="0"/>
              <a:t>The </a:t>
            </a:r>
            <a:r>
              <a:rPr lang="en-US" dirty="0" err="1"/>
              <a:t>sulfotransferases</a:t>
            </a:r>
            <a:r>
              <a:rPr lang="en-US" dirty="0" smtClean="0">
                <a:solidFill>
                  <a:srgbClr val="FF0000"/>
                </a:solidFill>
              </a:rPr>
              <a:t>**</a:t>
            </a:r>
            <a:endParaRPr lang="en-US" dirty="0">
              <a:solidFill>
                <a:srgbClr val="FF0000"/>
              </a:solidFill>
            </a:endParaRPr>
          </a:p>
          <a:p>
            <a:r>
              <a:rPr lang="en-US" dirty="0" err="1"/>
              <a:t>GxxGxxG</a:t>
            </a:r>
            <a:r>
              <a:rPr lang="en-US" dirty="0"/>
              <a:t> motif required for binding </a:t>
            </a:r>
            <a:r>
              <a:rPr lang="en-US" dirty="0" smtClean="0"/>
              <a:t>PAPS</a:t>
            </a:r>
          </a:p>
          <a:p>
            <a:endParaRPr lang="en-US" dirty="0"/>
          </a:p>
        </p:txBody>
      </p:sp>
      <p:sp>
        <p:nvSpPr>
          <p:cNvPr id="4" name="TextBox 3"/>
          <p:cNvSpPr txBox="1"/>
          <p:nvPr/>
        </p:nvSpPr>
        <p:spPr>
          <a:xfrm>
            <a:off x="635000" y="6138296"/>
            <a:ext cx="8509000"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K</a:t>
            </a:r>
            <a:r>
              <a:rPr lang="en-US" sz="2000" dirty="0"/>
              <a:t>. Komatsu et al., </a:t>
            </a:r>
            <a:r>
              <a:rPr lang="en-US" sz="2000" dirty="0" err="1" smtClean="0"/>
              <a:t>Biochemi</a:t>
            </a:r>
            <a:r>
              <a:rPr lang="en-US" sz="2000" dirty="0" smtClean="0"/>
              <a:t> </a:t>
            </a:r>
            <a:r>
              <a:rPr lang="en-US" sz="2000" dirty="0"/>
              <a:t>and </a:t>
            </a:r>
            <a:r>
              <a:rPr lang="en-US" sz="2000" dirty="0" err="1" smtClean="0"/>
              <a:t>Biophys</a:t>
            </a:r>
            <a:r>
              <a:rPr lang="en-US" sz="2000" dirty="0" smtClean="0"/>
              <a:t> Res </a:t>
            </a:r>
            <a:r>
              <a:rPr lang="en-US" sz="2000" dirty="0" err="1" smtClean="0"/>
              <a:t>Comm</a:t>
            </a:r>
            <a:r>
              <a:rPr lang="en-US" sz="2000" dirty="0" smtClean="0"/>
              <a:t> 1994;204</a:t>
            </a:r>
            <a:r>
              <a:rPr lang="en-US" sz="2000" dirty="0"/>
              <a:t>(3): 1178-1185.</a:t>
            </a:r>
          </a:p>
        </p:txBody>
      </p:sp>
      <p:sp>
        <p:nvSpPr>
          <p:cNvPr id="5" name="TextBox 4"/>
          <p:cNvSpPr txBox="1"/>
          <p:nvPr/>
        </p:nvSpPr>
        <p:spPr>
          <a:xfrm>
            <a:off x="2206625" y="5780800"/>
            <a:ext cx="6855107"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H.L</a:t>
            </a:r>
            <a:r>
              <a:rPr lang="en-US" sz="2000" dirty="0"/>
              <a:t>. Wilson et al., Biochemistry 2006, 45, 2149-2160 2149.</a:t>
            </a:r>
          </a:p>
        </p:txBody>
      </p:sp>
    </p:spTree>
    <p:extLst>
      <p:ext uri="{BB962C8B-B14F-4D97-AF65-F5344CB8AC3E}">
        <p14:creationId xmlns:p14="http://schemas.microsoft.com/office/powerpoint/2010/main" val="32768652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ariancy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344" y="1417638"/>
            <a:ext cx="3165469" cy="3165469"/>
          </a:xfrm>
          <a:prstGeom prst="rect">
            <a:avLst/>
          </a:prstGeom>
        </p:spPr>
      </p:pic>
      <p:sp>
        <p:nvSpPr>
          <p:cNvPr id="2" name="Title 1"/>
          <p:cNvSpPr>
            <a:spLocks noGrp="1"/>
          </p:cNvSpPr>
          <p:nvPr>
            <p:ph type="title"/>
          </p:nvPr>
        </p:nvSpPr>
        <p:spPr/>
        <p:txBody>
          <a:bodyPr/>
          <a:lstStyle/>
          <a:p>
            <a:r>
              <a:rPr lang="en-US" b="1" dirty="0" smtClean="0"/>
              <a:t>PCOS, Autism, PAPS Synthase</a:t>
            </a:r>
            <a:endParaRPr lang="en-US" b="1" dirty="0"/>
          </a:p>
        </p:txBody>
      </p:sp>
      <p:sp>
        <p:nvSpPr>
          <p:cNvPr id="3" name="Content Placeholder 2"/>
          <p:cNvSpPr>
            <a:spLocks noGrp="1"/>
          </p:cNvSpPr>
          <p:nvPr>
            <p:ph idx="1"/>
          </p:nvPr>
        </p:nvSpPr>
        <p:spPr>
          <a:xfrm>
            <a:off x="136236" y="1426768"/>
            <a:ext cx="8229600" cy="4525963"/>
          </a:xfrm>
        </p:spPr>
        <p:txBody>
          <a:bodyPr/>
          <a:lstStyle/>
          <a:p>
            <a:r>
              <a:rPr lang="en-US" dirty="0" smtClean="0"/>
              <a:t>PAPS synthase is essential for                                DHEA sulfate synthesis</a:t>
            </a:r>
          </a:p>
          <a:p>
            <a:r>
              <a:rPr lang="en-US" dirty="0" smtClean="0"/>
              <a:t>Defective PAPS synthase </a:t>
            </a:r>
            <a:r>
              <a:rPr lang="en-US" dirty="0" smtClean="0">
                <a:sym typeface="Wingdings"/>
              </a:rPr>
              <a:t>                                                   polycystic ovary syndrome (PCOS)                            in women, high androgen</a:t>
            </a:r>
            <a:r>
              <a:rPr lang="en-US" dirty="0" smtClean="0">
                <a:solidFill>
                  <a:srgbClr val="FF0000"/>
                </a:solidFill>
                <a:sym typeface="Wingdings"/>
              </a:rPr>
              <a:t>*</a:t>
            </a:r>
          </a:p>
          <a:p>
            <a:pPr lvl="1"/>
            <a:r>
              <a:rPr lang="en-US" dirty="0" smtClean="0">
                <a:sym typeface="Wingdings"/>
              </a:rPr>
              <a:t>Glycine 270  aspartate mutation </a:t>
            </a:r>
          </a:p>
          <a:p>
            <a:r>
              <a:rPr lang="en-US" dirty="0" smtClean="0">
                <a:sym typeface="Wingdings"/>
              </a:rPr>
              <a:t>PCOS is a risk factor for autism in the woman and in her children</a:t>
            </a:r>
            <a:r>
              <a:rPr lang="en-US" dirty="0" smtClean="0">
                <a:solidFill>
                  <a:srgbClr val="FF0000"/>
                </a:solidFill>
                <a:sym typeface="Wingdings"/>
              </a:rPr>
              <a:t>**</a:t>
            </a:r>
            <a:endParaRPr lang="en-US" dirty="0">
              <a:solidFill>
                <a:srgbClr val="FF0000"/>
              </a:solidFill>
            </a:endParaRPr>
          </a:p>
        </p:txBody>
      </p:sp>
      <p:sp>
        <p:nvSpPr>
          <p:cNvPr id="5" name="TextBox 4"/>
          <p:cNvSpPr txBox="1"/>
          <p:nvPr/>
        </p:nvSpPr>
        <p:spPr>
          <a:xfrm>
            <a:off x="1633241" y="5785250"/>
            <a:ext cx="7053559" cy="707886"/>
          </a:xfrm>
          <a:prstGeom prst="rect">
            <a:avLst/>
          </a:prstGeom>
          <a:noFill/>
        </p:spPr>
        <p:txBody>
          <a:bodyPr wrap="none" rtlCol="0">
            <a:spAutoFit/>
          </a:bodyPr>
          <a:lstStyle/>
          <a:p>
            <a:pPr algn="r"/>
            <a:r>
              <a:rPr lang="en-US" sz="2000" dirty="0">
                <a:solidFill>
                  <a:srgbClr val="FF0000"/>
                </a:solidFill>
              </a:rPr>
              <a:t>*</a:t>
            </a:r>
            <a:r>
              <a:rPr lang="en-US" sz="2000" dirty="0" err="1"/>
              <a:t>Cherskov</a:t>
            </a:r>
            <a:r>
              <a:rPr lang="en-US" sz="2000" dirty="0"/>
              <a:t> et al. Translational Psychiatry 2018; 8:136.</a:t>
            </a:r>
          </a:p>
          <a:p>
            <a:pPr algn="r"/>
            <a:r>
              <a:rPr lang="en-US" sz="2000" dirty="0" smtClean="0">
                <a:solidFill>
                  <a:srgbClr val="FF0000"/>
                </a:solidFill>
              </a:rPr>
              <a:t>**</a:t>
            </a:r>
            <a:r>
              <a:rPr lang="en-US" sz="2000" dirty="0" smtClean="0"/>
              <a:t>W </a:t>
            </a:r>
            <a:r>
              <a:rPr lang="en-US" sz="2000" dirty="0" err="1"/>
              <a:t>Oostdijk</a:t>
            </a:r>
            <a:r>
              <a:rPr lang="en-US" sz="2000" dirty="0"/>
              <a:t> et al. J </a:t>
            </a:r>
            <a:r>
              <a:rPr lang="en-US" sz="2000" dirty="0" err="1"/>
              <a:t>Clin</a:t>
            </a:r>
            <a:r>
              <a:rPr lang="en-US" sz="2000" dirty="0"/>
              <a:t> </a:t>
            </a:r>
            <a:r>
              <a:rPr lang="en-US" sz="2000" dirty="0" err="1"/>
              <a:t>Endocrinol</a:t>
            </a:r>
            <a:r>
              <a:rPr lang="en-US" sz="2000" dirty="0"/>
              <a:t> </a:t>
            </a:r>
            <a:r>
              <a:rPr lang="en-US" sz="2000" dirty="0" err="1"/>
              <a:t>Metab</a:t>
            </a:r>
            <a:r>
              <a:rPr lang="en-US" sz="2000" dirty="0"/>
              <a:t>. 2015;100(4):E672-80. </a:t>
            </a:r>
          </a:p>
        </p:txBody>
      </p:sp>
    </p:spTree>
    <p:extLst>
      <p:ext uri="{BB962C8B-B14F-4D97-AF65-F5344CB8AC3E}">
        <p14:creationId xmlns:p14="http://schemas.microsoft.com/office/powerpoint/2010/main" val="12930764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059" y="3945466"/>
            <a:ext cx="1802839" cy="2703776"/>
          </a:xfrm>
          <a:prstGeom prst="rect">
            <a:avLst/>
          </a:prstGeom>
        </p:spPr>
      </p:pic>
      <p:pic>
        <p:nvPicPr>
          <p:cNvPr id="9" name="Picture 8" descr="soysau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55" y="3953933"/>
            <a:ext cx="2404533" cy="2404533"/>
          </a:xfrm>
          <a:prstGeom prst="rect">
            <a:avLst/>
          </a:prstGeom>
        </p:spPr>
      </p:pic>
      <p:pic>
        <p:nvPicPr>
          <p:cNvPr id="4" name="Picture 3" descr="be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50666" y="4267200"/>
            <a:ext cx="1380780" cy="2363451"/>
          </a:xfrm>
          <a:prstGeom prst="rect">
            <a:avLst/>
          </a:prstGeom>
        </p:spPr>
      </p:pic>
      <p:pic>
        <p:nvPicPr>
          <p:cNvPr id="5" name="Picture 4" descr="cheeri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146" y="931862"/>
            <a:ext cx="3284538" cy="3284538"/>
          </a:xfrm>
          <a:prstGeom prst="rect">
            <a:avLst/>
          </a:prstGeom>
        </p:spPr>
      </p:pic>
      <p:pic>
        <p:nvPicPr>
          <p:cNvPr id="6" name="Picture 5" descr="goldfish_cracker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5" y="2271559"/>
            <a:ext cx="2658532" cy="1816664"/>
          </a:xfrm>
          <a:prstGeom prst="rect">
            <a:avLst/>
          </a:prstGeom>
        </p:spPr>
      </p:pic>
      <p:pic>
        <p:nvPicPr>
          <p:cNvPr id="7" name="Picture 6" descr="hummu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473" y="4413250"/>
            <a:ext cx="2588684" cy="2588684"/>
          </a:xfrm>
          <a:prstGeom prst="rect">
            <a:avLst/>
          </a:prstGeom>
        </p:spPr>
      </p:pic>
      <p:pic>
        <p:nvPicPr>
          <p:cNvPr id="10" name="Picture 9" descr="oreo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347" y="2959134"/>
            <a:ext cx="1621367" cy="986332"/>
          </a:xfrm>
          <a:prstGeom prst="rect">
            <a:avLst/>
          </a:prstGeom>
        </p:spPr>
      </p:pic>
      <p:pic>
        <p:nvPicPr>
          <p:cNvPr id="12" name="Picture 11" descr="granola_bar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12" y="812801"/>
            <a:ext cx="2713567" cy="1770280"/>
          </a:xfrm>
          <a:prstGeom prst="rect">
            <a:avLst/>
          </a:prstGeom>
        </p:spPr>
      </p:pic>
      <p:sp>
        <p:nvSpPr>
          <p:cNvPr id="2" name="Title 1"/>
          <p:cNvSpPr>
            <a:spLocks noGrp="1"/>
          </p:cNvSpPr>
          <p:nvPr>
            <p:ph type="title"/>
          </p:nvPr>
        </p:nvSpPr>
        <p:spPr>
          <a:xfrm>
            <a:off x="635712" y="54504"/>
            <a:ext cx="8229600" cy="1143000"/>
          </a:xfrm>
        </p:spPr>
        <p:txBody>
          <a:bodyPr>
            <a:normAutofit fontScale="90000"/>
          </a:bodyPr>
          <a:lstStyle/>
          <a:p>
            <a:r>
              <a:rPr lang="en-US" b="1" dirty="0" smtClean="0"/>
              <a:t>Some Foods Containing Glyphosate</a:t>
            </a:r>
            <a:endParaRPr lang="en-US" b="1" dirty="0"/>
          </a:p>
        </p:txBody>
      </p:sp>
      <p:pic>
        <p:nvPicPr>
          <p:cNvPr id="13" name="Picture 12" descr="honey.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2466" y="1216874"/>
            <a:ext cx="2435225" cy="2435225"/>
          </a:xfrm>
          <a:prstGeom prst="rect">
            <a:avLst/>
          </a:prstGeom>
        </p:spPr>
      </p:pic>
    </p:spTree>
    <p:extLst>
      <p:ext uri="{BB962C8B-B14F-4D97-AF65-F5344CB8AC3E}">
        <p14:creationId xmlns:p14="http://schemas.microsoft.com/office/powerpoint/2010/main" val="34608688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395463"/>
            <a:ext cx="8724113" cy="369332"/>
          </a:xfrm>
          <a:prstGeom prst="rect">
            <a:avLst/>
          </a:prstGeom>
          <a:noFill/>
        </p:spPr>
        <p:txBody>
          <a:bodyPr wrap="none" rtlCol="0">
            <a:spAutoFit/>
          </a:bodyPr>
          <a:lstStyle/>
          <a:p>
            <a:r>
              <a:rPr lang="en-US" dirty="0" smtClean="0">
                <a:solidFill>
                  <a:srgbClr val="FF0000"/>
                </a:solidFill>
              </a:rPr>
              <a:t>**</a:t>
            </a:r>
            <a:r>
              <a:rPr lang="en-US" dirty="0" smtClean="0"/>
              <a:t>J </a:t>
            </a:r>
            <a:r>
              <a:rPr lang="en-US" dirty="0" err="1"/>
              <a:t>Konstantynowicz</a:t>
            </a:r>
            <a:r>
              <a:rPr lang="en-US" dirty="0"/>
              <a:t> et al., European Journal of </a:t>
            </a:r>
            <a:r>
              <a:rPr lang="en-US" dirty="0" err="1"/>
              <a:t>Paediatric</a:t>
            </a:r>
            <a:r>
              <a:rPr lang="en-US" dirty="0"/>
              <a:t> Neurology 16(5), 2012, 485-491.</a:t>
            </a:r>
          </a:p>
        </p:txBody>
      </p:sp>
      <p:pic>
        <p:nvPicPr>
          <p:cNvPr id="7" name="Picture 6" descr="stomach-ache-child-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89" y="3356188"/>
            <a:ext cx="1891431" cy="2827593"/>
          </a:xfrm>
          <a:prstGeom prst="rect">
            <a:avLst/>
          </a:prstGeom>
        </p:spPr>
      </p:pic>
      <p:pic>
        <p:nvPicPr>
          <p:cNvPr id="8" name="Content Placeholder 3" descr="oxalates_autism.png"/>
          <p:cNvPicPr>
            <a:picLocks noChangeAspect="1"/>
          </p:cNvPicPr>
          <p:nvPr/>
        </p:nvPicPr>
        <p:blipFill>
          <a:blip r:embed="rId4">
            <a:extLst>
              <a:ext uri="{28A0092B-C50C-407E-A947-70E740481C1C}">
                <a14:useLocalDpi xmlns:a14="http://schemas.microsoft.com/office/drawing/2010/main" val="0"/>
              </a:ext>
            </a:extLst>
          </a:blip>
          <a:srcRect l="-57280" r="-57280"/>
          <a:stretch>
            <a:fillRect/>
          </a:stretch>
        </p:blipFill>
        <p:spPr>
          <a:xfrm>
            <a:off x="2483394" y="833437"/>
            <a:ext cx="9291858" cy="5110164"/>
          </a:xfrm>
          <a:prstGeom prst="rect">
            <a:avLst/>
          </a:prstGeom>
        </p:spPr>
      </p:pic>
      <p:sp>
        <p:nvSpPr>
          <p:cNvPr id="3" name="Content Placeholder 2"/>
          <p:cNvSpPr>
            <a:spLocks noGrp="1"/>
          </p:cNvSpPr>
          <p:nvPr>
            <p:ph idx="1"/>
          </p:nvPr>
        </p:nvSpPr>
        <p:spPr>
          <a:xfrm>
            <a:off x="784288" y="1218799"/>
            <a:ext cx="4216400" cy="4525963"/>
          </a:xfrm>
        </p:spPr>
        <p:txBody>
          <a:bodyPr>
            <a:normAutofit/>
          </a:bodyPr>
          <a:lstStyle/>
          <a:p>
            <a:r>
              <a:rPr lang="en-US" sz="2800" dirty="0" smtClean="0"/>
              <a:t>Crystals of oxalate form kidney stones and cause great discomfort</a:t>
            </a:r>
          </a:p>
          <a:p>
            <a:r>
              <a:rPr lang="en-US" sz="2800" dirty="0" smtClean="0"/>
              <a:t>Study has shown at least 3-fold higher serum and urinary levels of oxalate in autistic kids</a:t>
            </a:r>
            <a:r>
              <a:rPr lang="en-US" sz="2800" dirty="0" smtClean="0">
                <a:solidFill>
                  <a:srgbClr val="FF0000"/>
                </a:solidFill>
              </a:rPr>
              <a:t>**</a:t>
            </a:r>
          </a:p>
          <a:p>
            <a:endParaRPr lang="en-US" sz="2800" dirty="0"/>
          </a:p>
        </p:txBody>
      </p:sp>
      <p:sp>
        <p:nvSpPr>
          <p:cNvPr id="2" name="Title 1"/>
          <p:cNvSpPr>
            <a:spLocks noGrp="1"/>
          </p:cNvSpPr>
          <p:nvPr>
            <p:ph type="title"/>
          </p:nvPr>
        </p:nvSpPr>
        <p:spPr>
          <a:xfrm>
            <a:off x="457200" y="82200"/>
            <a:ext cx="8229600" cy="1143000"/>
          </a:xfrm>
        </p:spPr>
        <p:txBody>
          <a:bodyPr>
            <a:normAutofit fontScale="90000"/>
          </a:bodyPr>
          <a:lstStyle/>
          <a:p>
            <a:r>
              <a:rPr lang="en-US" b="1" dirty="0" smtClean="0"/>
              <a:t>Autism Linked to Oxalate Crystals</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1387143" y="5260451"/>
            <a:ext cx="3499485" cy="923330"/>
          </a:xfrm>
          <a:prstGeom prst="rect">
            <a:avLst/>
          </a:prstGeom>
          <a:noFill/>
        </p:spPr>
        <p:txBody>
          <a:bodyPr wrap="square" rtlCol="0">
            <a:spAutoFit/>
          </a:bodyPr>
          <a:lstStyle/>
          <a:p>
            <a:r>
              <a:rPr lang="en-US" dirty="0" smtClean="0">
                <a:solidFill>
                  <a:srgbClr val="FF0000"/>
                </a:solidFill>
              </a:rPr>
              <a:t>*</a:t>
            </a:r>
            <a:r>
              <a:rPr lang="en-US" dirty="0" smtClean="0"/>
              <a:t>William Shaw, The </a:t>
            </a:r>
            <a:r>
              <a:rPr lang="en-US" dirty="0"/>
              <a:t>Role of Oxalates in Autism and Chronic </a:t>
            </a:r>
            <a:r>
              <a:rPr lang="en-US" dirty="0" smtClean="0"/>
              <a:t>Disorders WAPF, March 26, 2010</a:t>
            </a:r>
            <a:endParaRPr lang="en-US" dirty="0"/>
          </a:p>
        </p:txBody>
      </p:sp>
    </p:spTree>
    <p:extLst>
      <p:ext uri="{BB962C8B-B14F-4D97-AF65-F5344CB8AC3E}">
        <p14:creationId xmlns:p14="http://schemas.microsoft.com/office/powerpoint/2010/main" val="18151927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Oxalate Causes Sulfate Flushing through Urine</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789733" y="6032212"/>
            <a:ext cx="8181597" cy="830997"/>
          </a:xfrm>
          <a:prstGeom prst="rect">
            <a:avLst/>
          </a:prstGeom>
          <a:noFill/>
        </p:spPr>
        <p:txBody>
          <a:bodyPr wrap="none" rtlCol="0">
            <a:spAutoFit/>
          </a:bodyPr>
          <a:lstStyle/>
          <a:p>
            <a:pPr algn="r"/>
            <a:r>
              <a:rPr lang="en-US" sz="2400" dirty="0">
                <a:solidFill>
                  <a:srgbClr val="FF0000"/>
                </a:solidFill>
              </a:rPr>
              <a:t>*</a:t>
            </a:r>
            <a:r>
              <a:rPr lang="en-US" sz="2400" dirty="0"/>
              <a:t>W </a:t>
            </a:r>
            <a:r>
              <a:rPr lang="en-US" sz="2400" dirty="0" err="1"/>
              <a:t>Krick</a:t>
            </a:r>
            <a:r>
              <a:rPr lang="en-US" sz="2400" dirty="0"/>
              <a:t> et al., Am J </a:t>
            </a:r>
            <a:r>
              <a:rPr lang="en-US" sz="2400" dirty="0" err="1"/>
              <a:t>Physiol</a:t>
            </a:r>
            <a:r>
              <a:rPr lang="en-US" sz="2400" dirty="0"/>
              <a:t> Renal </a:t>
            </a:r>
            <a:r>
              <a:rPr lang="en-US" sz="2400" dirty="0" err="1"/>
              <a:t>Physiol</a:t>
            </a:r>
            <a:r>
              <a:rPr lang="en-US" sz="2400" dirty="0"/>
              <a:t> 2009;297: F145-F154</a:t>
            </a:r>
            <a:r>
              <a:rPr lang="en-US" sz="2400" dirty="0" smtClean="0"/>
              <a:t>.</a:t>
            </a:r>
          </a:p>
          <a:p>
            <a:pPr algn="r"/>
            <a:r>
              <a:rPr lang="nb-NO" sz="2400" dirty="0" smtClean="0">
                <a:solidFill>
                  <a:srgbClr val="FF0000"/>
                </a:solidFill>
              </a:rPr>
              <a:t>**</a:t>
            </a:r>
            <a:r>
              <a:rPr lang="nb-NO" sz="2400" dirty="0" smtClean="0"/>
              <a:t>A </a:t>
            </a:r>
            <a:r>
              <a:rPr lang="nb-NO" sz="2400" dirty="0" err="1"/>
              <a:t>Tanner</a:t>
            </a:r>
            <a:r>
              <a:rPr lang="nb-NO" sz="2400" dirty="0"/>
              <a:t> et al. J </a:t>
            </a:r>
            <a:r>
              <a:rPr lang="nb-NO" sz="2400" dirty="0" err="1"/>
              <a:t>Biol</a:t>
            </a:r>
            <a:r>
              <a:rPr lang="nb-NO" sz="2400" dirty="0"/>
              <a:t> </a:t>
            </a:r>
            <a:r>
              <a:rPr lang="nb-NO" sz="2400" dirty="0" err="1"/>
              <a:t>Chem</a:t>
            </a:r>
            <a:r>
              <a:rPr lang="nb-NO" sz="2400" dirty="0"/>
              <a:t>. 2001;276(47):43627-34</a:t>
            </a:r>
            <a:endParaRPr lang="en-US" sz="2400" dirty="0"/>
          </a:p>
        </p:txBody>
      </p:sp>
      <p:sp>
        <p:nvSpPr>
          <p:cNvPr id="6" name="Content Placeholder 5"/>
          <p:cNvSpPr>
            <a:spLocks noGrp="1"/>
          </p:cNvSpPr>
          <p:nvPr>
            <p:ph idx="1"/>
          </p:nvPr>
        </p:nvSpPr>
        <p:spPr>
          <a:xfrm>
            <a:off x="0" y="1453450"/>
            <a:ext cx="9144000" cy="4525963"/>
          </a:xfrm>
        </p:spPr>
        <p:txBody>
          <a:bodyPr>
            <a:normAutofit fontScale="92500"/>
          </a:bodyPr>
          <a:lstStyle/>
          <a:p>
            <a:r>
              <a:rPr lang="en-US" dirty="0" smtClean="0"/>
              <a:t>Sulfate </a:t>
            </a:r>
            <a:r>
              <a:rPr lang="en-US" dirty="0"/>
              <a:t>is essential </a:t>
            </a:r>
            <a:r>
              <a:rPr lang="en-US" dirty="0" smtClean="0"/>
              <a:t>for: </a:t>
            </a:r>
            <a:endParaRPr lang="en-US" dirty="0"/>
          </a:p>
          <a:p>
            <a:pPr lvl="1"/>
            <a:r>
              <a:rPr lang="en-US" dirty="0"/>
              <a:t>Synthesis of extracellular matrix glycoproteins </a:t>
            </a:r>
            <a:r>
              <a:rPr lang="en-US" dirty="0" smtClean="0"/>
              <a:t> </a:t>
            </a:r>
            <a:endParaRPr lang="en-US" dirty="0"/>
          </a:p>
          <a:p>
            <a:pPr lvl="1"/>
            <a:r>
              <a:rPr lang="en-US" dirty="0"/>
              <a:t>Synthesis of </a:t>
            </a:r>
            <a:r>
              <a:rPr lang="en-US" dirty="0" err="1"/>
              <a:t>cerebroside</a:t>
            </a:r>
            <a:r>
              <a:rPr lang="en-US" dirty="0"/>
              <a:t> sulfate, in myelin in nerve fibers</a:t>
            </a:r>
          </a:p>
          <a:p>
            <a:pPr lvl="1"/>
            <a:r>
              <a:rPr lang="en-US" dirty="0"/>
              <a:t>Detoxification of many environmental </a:t>
            </a:r>
            <a:r>
              <a:rPr lang="en-US" dirty="0" smtClean="0"/>
              <a:t>toxins</a:t>
            </a:r>
          </a:p>
          <a:p>
            <a:r>
              <a:rPr lang="en-US" i="1" dirty="0" smtClean="0">
                <a:solidFill>
                  <a:srgbClr val="FF0000"/>
                </a:solidFill>
              </a:rPr>
              <a:t>Sulfate is flushed in the urine (lost) when kidney oxalate levels are high</a:t>
            </a:r>
            <a:endParaRPr lang="en-US" i="1" dirty="0">
              <a:solidFill>
                <a:srgbClr val="FF0000"/>
              </a:solidFill>
            </a:endParaRPr>
          </a:p>
          <a:p>
            <a:r>
              <a:rPr lang="en-US" dirty="0" err="1" smtClean="0"/>
              <a:t>Oxalobacter</a:t>
            </a:r>
            <a:r>
              <a:rPr lang="en-US" dirty="0" smtClean="0"/>
              <a:t> microbes degrade oxalate but they are killed by antibiotics such as </a:t>
            </a:r>
            <a:r>
              <a:rPr lang="en-US" dirty="0" err="1" smtClean="0"/>
              <a:t>Cipro</a:t>
            </a:r>
            <a:endParaRPr lang="en-US" dirty="0" smtClean="0"/>
          </a:p>
          <a:p>
            <a:pPr lvl="1"/>
            <a:r>
              <a:rPr lang="en-US" dirty="0" smtClean="0"/>
              <a:t>Oxalate decarboxylase depends on manganese as catalyst</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542214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2" y="274638"/>
            <a:ext cx="8838683" cy="1143000"/>
          </a:xfrm>
        </p:spPr>
        <p:txBody>
          <a:bodyPr>
            <a:noAutofit/>
          </a:bodyPr>
          <a:lstStyle/>
          <a:p>
            <a:r>
              <a:rPr lang="en-US" sz="3600" b="1" dirty="0"/>
              <a:t>Autism-like socio-communicative deficits and stereotypies in mice lacking </a:t>
            </a:r>
            <a:r>
              <a:rPr lang="en-US" sz="3600" b="1" dirty="0" err="1"/>
              <a:t>heparan</a:t>
            </a:r>
            <a:r>
              <a:rPr lang="en-US" sz="3600" b="1" dirty="0"/>
              <a:t> sulfate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67732" y="1600200"/>
            <a:ext cx="5615518" cy="2479675"/>
          </a:xfrm>
        </p:spPr>
        <p:txBody>
          <a:bodyPr>
            <a:noAutofit/>
          </a:bodyPr>
          <a:lstStyle/>
          <a:p>
            <a:r>
              <a:rPr lang="en-US" sz="2800" dirty="0" smtClean="0"/>
              <a:t>Experiment with “designer” mice: blocked </a:t>
            </a:r>
            <a:r>
              <a:rPr lang="en-US" sz="2800" dirty="0" err="1" smtClean="0"/>
              <a:t>heparan</a:t>
            </a:r>
            <a:r>
              <a:rPr lang="en-US" sz="2800" dirty="0" smtClean="0"/>
              <a:t> sulfate synthesis in brain ventricles</a:t>
            </a:r>
          </a:p>
          <a:p>
            <a:pPr lvl="1"/>
            <a:r>
              <a:rPr lang="en-US" sz="2400" dirty="0" smtClean="0"/>
              <a:t>Mice exhibited all the classic features of autism – both cognitive and social</a:t>
            </a:r>
          </a:p>
          <a:p>
            <a:pPr marL="0" indent="0">
              <a:buNone/>
            </a:pPr>
            <a:endParaRPr lang="en-US" sz="2800" dirty="0"/>
          </a:p>
        </p:txBody>
      </p:sp>
      <p:pic>
        <p:nvPicPr>
          <p:cNvPr id="4" name="Picture 3"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50" y="1600201"/>
            <a:ext cx="2861734" cy="2146300"/>
          </a:xfrm>
          <a:prstGeom prst="rect">
            <a:avLst/>
          </a:prstGeom>
        </p:spPr>
      </p:pic>
      <p:sp>
        <p:nvSpPr>
          <p:cNvPr id="5" name="TextBox 4"/>
          <p:cNvSpPr txBox="1"/>
          <p:nvPr/>
        </p:nvSpPr>
        <p:spPr>
          <a:xfrm>
            <a:off x="1971731" y="5824003"/>
            <a:ext cx="7172269" cy="461665"/>
          </a:xfrm>
          <a:prstGeom prst="rect">
            <a:avLst/>
          </a:prstGeom>
          <a:noFill/>
        </p:spPr>
        <p:txBody>
          <a:bodyPr wrap="square" rtlCol="0">
            <a:spAutoFit/>
          </a:bodyPr>
          <a:lstStyle/>
          <a:p>
            <a:r>
              <a:rPr lang="en-US" sz="2400" dirty="0" smtClean="0">
                <a:solidFill>
                  <a:srgbClr val="FF0000"/>
                </a:solidFill>
              </a:rPr>
              <a:t>*</a:t>
            </a:r>
            <a:r>
              <a:rPr lang="en-US" sz="2400" dirty="0" smtClean="0"/>
              <a:t> F</a:t>
            </a:r>
            <a:r>
              <a:rPr lang="en-US" sz="2400" dirty="0"/>
              <a:t>. </a:t>
            </a:r>
            <a:r>
              <a:rPr lang="en-US" sz="2400" dirty="0" err="1"/>
              <a:t>Irie</a:t>
            </a:r>
            <a:r>
              <a:rPr lang="en-US" sz="2400" dirty="0"/>
              <a:t> et al., </a:t>
            </a:r>
            <a:r>
              <a:rPr lang="en-US" sz="2400" dirty="0" smtClean="0"/>
              <a:t> PNAS </a:t>
            </a:r>
            <a:r>
              <a:rPr lang="en-US" sz="2400" dirty="0"/>
              <a:t>Mar. 27, 2012, 109(13), 5052-5056.</a:t>
            </a:r>
          </a:p>
        </p:txBody>
      </p:sp>
      <p:sp>
        <p:nvSpPr>
          <p:cNvPr id="6" name="Title 1"/>
          <p:cNvSpPr txBox="1">
            <a:spLocks/>
          </p:cNvSpPr>
          <p:nvPr/>
        </p:nvSpPr>
        <p:spPr>
          <a:xfrm>
            <a:off x="269875" y="4451624"/>
            <a:ext cx="8518526" cy="965063"/>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a:t>
            </a:r>
            <a:r>
              <a:rPr lang="en-US" sz="2400" dirty="0" err="1"/>
              <a:t>Fractone</a:t>
            </a:r>
            <a:r>
              <a:rPr lang="en-US" sz="2400" dirty="0"/>
              <a:t>-associated N-sulfated </a:t>
            </a:r>
            <a:r>
              <a:rPr lang="en-US" sz="2400" dirty="0" err="1"/>
              <a:t>heparan</a:t>
            </a:r>
            <a:r>
              <a:rPr lang="en-US" sz="2400" dirty="0"/>
              <a:t> sulfate shows reduced quantity in BTBR </a:t>
            </a:r>
            <a:r>
              <a:rPr lang="en-US" sz="2400" dirty="0" err="1"/>
              <a:t>T+tf</a:t>
            </a:r>
            <a:r>
              <a:rPr lang="en-US" sz="2400" dirty="0"/>
              <a:t>/J mice: a strong model of autism." </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a:off x="2166331" y="6290875"/>
            <a:ext cx="6867084" cy="461665"/>
          </a:xfrm>
          <a:prstGeom prst="rect">
            <a:avLst/>
          </a:prstGeom>
          <a:noFill/>
        </p:spPr>
        <p:txBody>
          <a:bodyPr wrap="none" rtlCol="0">
            <a:spAutoFit/>
          </a:bodyPr>
          <a:lstStyle/>
          <a:p>
            <a:r>
              <a:rPr lang="nb-NO" sz="2400" dirty="0" smtClean="0">
                <a:solidFill>
                  <a:srgbClr val="FF0000"/>
                </a:solidFill>
              </a:rPr>
              <a:t>**</a:t>
            </a:r>
            <a:r>
              <a:rPr lang="nb-NO" sz="2400" dirty="0" smtClean="0"/>
              <a:t>KZ </a:t>
            </a:r>
            <a:r>
              <a:rPr lang="nb-NO" sz="2400" dirty="0" err="1"/>
              <a:t>Meyza</a:t>
            </a:r>
            <a:r>
              <a:rPr lang="nb-NO" sz="2400" dirty="0"/>
              <a:t> et al., </a:t>
            </a:r>
            <a:r>
              <a:rPr lang="nb-NO" sz="2400" dirty="0" err="1"/>
              <a:t>Behav</a:t>
            </a:r>
            <a:r>
              <a:rPr lang="nb-NO" sz="2400" dirty="0"/>
              <a:t> Brain Res 2012;228:247–53.</a:t>
            </a:r>
            <a:endParaRPr lang="en-US" sz="2400" dirty="0"/>
          </a:p>
        </p:txBody>
      </p:sp>
    </p:spTree>
    <p:extLst>
      <p:ext uri="{BB962C8B-B14F-4D97-AF65-F5344CB8AC3E}">
        <p14:creationId xmlns:p14="http://schemas.microsoft.com/office/powerpoint/2010/main" val="386975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18534"/>
            <a:ext cx="9211734" cy="2319867"/>
          </a:xfrm>
        </p:spPr>
        <p:txBody>
          <a:bodyPr>
            <a:normAutofit/>
          </a:bodyPr>
          <a:lstStyle/>
          <a:p>
            <a:r>
              <a:rPr lang="en-US" sz="3600" b="1" dirty="0"/>
              <a:t>“</a:t>
            </a:r>
            <a:r>
              <a:rPr lang="en-US" sz="3600" b="1" dirty="0" err="1"/>
              <a:t>Heparan</a:t>
            </a:r>
            <a:r>
              <a:rPr lang="en-US" sz="3600" b="1" dirty="0"/>
              <a:t> sulfate deficiency in autistic postmortem brain tissue from the </a:t>
            </a:r>
            <a:r>
              <a:rPr lang="en-US" sz="3600" b="1" dirty="0" err="1"/>
              <a:t>subventricular</a:t>
            </a:r>
            <a:r>
              <a:rPr lang="en-US" sz="3600" b="1" dirty="0"/>
              <a:t> zone of the </a:t>
            </a:r>
            <a:r>
              <a:rPr lang="en-US" sz="3600" b="1" dirty="0" smtClean="0"/>
              <a:t>lateral ventricles”</a:t>
            </a:r>
            <a:r>
              <a:rPr lang="en-US" sz="3600" b="1" dirty="0" smtClean="0">
                <a:solidFill>
                  <a:srgbClr val="FF0000"/>
                </a:solidFill>
              </a:rPr>
              <a:t>*</a:t>
            </a:r>
            <a:r>
              <a:rPr lang="en-US" sz="3600" b="1" dirty="0"/>
              <a:t/>
            </a:r>
            <a:br>
              <a:rPr lang="en-US" sz="3600" b="1" dirty="0"/>
            </a:br>
            <a:endParaRPr lang="en-US" sz="3600" b="1" dirty="0"/>
          </a:p>
        </p:txBody>
      </p:sp>
      <p:sp>
        <p:nvSpPr>
          <p:cNvPr id="3" name="Content Placeholder 2"/>
          <p:cNvSpPr>
            <a:spLocks noGrp="1"/>
          </p:cNvSpPr>
          <p:nvPr>
            <p:ph idx="1"/>
          </p:nvPr>
        </p:nvSpPr>
        <p:spPr>
          <a:xfrm>
            <a:off x="-507999" y="5977468"/>
            <a:ext cx="9533466" cy="499532"/>
          </a:xfrm>
        </p:spPr>
        <p:txBody>
          <a:bodyPr>
            <a:noAutofit/>
          </a:bodyPr>
          <a:lstStyle/>
          <a:p>
            <a:pPr marL="0" indent="0" algn="r">
              <a:buNone/>
            </a:pPr>
            <a:r>
              <a:rPr lang="en-US" sz="2800" dirty="0" smtClean="0">
                <a:solidFill>
                  <a:srgbClr val="FF0000"/>
                </a:solidFill>
              </a:rPr>
              <a:t>*</a:t>
            </a:r>
            <a:r>
              <a:rPr lang="en-US" sz="2800" dirty="0" smtClean="0"/>
              <a:t>BL Pearson et al., </a:t>
            </a:r>
            <a:r>
              <a:rPr lang="en-US" sz="2800" dirty="0" err="1" smtClean="0"/>
              <a:t>Behav</a:t>
            </a:r>
            <a:r>
              <a:rPr lang="en-US" sz="2800" dirty="0" smtClean="0"/>
              <a:t> </a:t>
            </a:r>
            <a:r>
              <a:rPr lang="en-US" sz="2800" dirty="0"/>
              <a:t>Brain Res. </a:t>
            </a:r>
            <a:r>
              <a:rPr lang="en-US" sz="2800" dirty="0" smtClean="0"/>
              <a:t>2013;243</a:t>
            </a:r>
            <a:r>
              <a:rPr lang="en-US" sz="2800" dirty="0"/>
              <a:t>:138-</a:t>
            </a:r>
            <a:r>
              <a:rPr lang="en-US" sz="2800" dirty="0" smtClean="0"/>
              <a:t>45</a:t>
            </a:r>
            <a:endParaRPr lang="en-US" sz="2800" dirty="0"/>
          </a:p>
        </p:txBody>
      </p:sp>
      <p:sp>
        <p:nvSpPr>
          <p:cNvPr id="4" name="TextBox 3"/>
          <p:cNvSpPr txBox="1"/>
          <p:nvPr/>
        </p:nvSpPr>
        <p:spPr>
          <a:xfrm>
            <a:off x="406401" y="1675341"/>
            <a:ext cx="8382000" cy="3046988"/>
          </a:xfrm>
          <a:prstGeom prst="rect">
            <a:avLst/>
          </a:prstGeom>
          <a:noFill/>
        </p:spPr>
        <p:txBody>
          <a:bodyPr wrap="square" rtlCol="0">
            <a:spAutoFit/>
          </a:bodyPr>
          <a:lstStyle/>
          <a:p>
            <a:r>
              <a:rPr lang="en-US" sz="3200" dirty="0" smtClean="0"/>
              <a:t>“Aberrant </a:t>
            </a:r>
            <a:r>
              <a:rPr lang="en-US" sz="3200" dirty="0"/>
              <a:t>extracellular matrix glycosaminoglycan function localized to the </a:t>
            </a:r>
            <a:r>
              <a:rPr lang="en-US" sz="3200" dirty="0" err="1"/>
              <a:t>subventricular</a:t>
            </a:r>
            <a:r>
              <a:rPr lang="en-US" sz="3200" dirty="0"/>
              <a:t> zone of the </a:t>
            </a:r>
            <a:r>
              <a:rPr lang="en-US" sz="3200" i="1" dirty="0">
                <a:solidFill>
                  <a:srgbClr val="FF0000"/>
                </a:solidFill>
              </a:rPr>
              <a:t>lateral ventricles </a:t>
            </a:r>
            <a:r>
              <a:rPr lang="en-US" sz="3200" dirty="0"/>
              <a:t>may be a biomarker for autism, and potentially involved in the etiology of the disorder</a:t>
            </a:r>
            <a:r>
              <a:rPr lang="en-US" sz="3200" dirty="0" smtClean="0"/>
              <a:t>.”</a:t>
            </a:r>
            <a:endParaRPr lang="en-US" sz="3200" dirty="0"/>
          </a:p>
          <a:p>
            <a:endParaRPr lang="en-US" sz="3200" dirty="0"/>
          </a:p>
        </p:txBody>
      </p:sp>
      <p:sp>
        <p:nvSpPr>
          <p:cNvPr id="5" name="Title 1"/>
          <p:cNvSpPr txBox="1">
            <a:spLocks/>
          </p:cNvSpPr>
          <p:nvPr/>
        </p:nvSpPr>
        <p:spPr>
          <a:xfrm>
            <a:off x="558801" y="420921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New neurons develop from stem cells in this zone through the action of “</a:t>
            </a:r>
            <a:r>
              <a:rPr lang="en-US" sz="2800" dirty="0" err="1" smtClean="0"/>
              <a:t>fractones</a:t>
            </a:r>
            <a:r>
              <a:rPr lang="en-US" sz="2800" dirty="0" smtClean="0"/>
              <a:t>” composed of  </a:t>
            </a:r>
            <a:r>
              <a:rPr lang="en-US" sz="2800" dirty="0" err="1" smtClean="0"/>
              <a:t>heparan</a:t>
            </a:r>
            <a:r>
              <a:rPr lang="en-US" sz="2800" dirty="0" smtClean="0"/>
              <a:t> sulfate proteoglycans</a:t>
            </a:r>
            <a:r>
              <a:rPr lang="en-US" sz="2800" dirty="0" smtClean="0">
                <a:solidFill>
                  <a:srgbClr val="FF0000"/>
                </a:solidFill>
              </a:rPr>
              <a:t>**</a:t>
            </a:r>
            <a:endParaRPr lang="en-US" sz="2800" dirty="0">
              <a:solidFill>
                <a:srgbClr val="FF0000"/>
              </a:solidFill>
            </a:endParaRPr>
          </a:p>
        </p:txBody>
      </p:sp>
      <p:sp>
        <p:nvSpPr>
          <p:cNvPr id="6" name="TextBox 5"/>
          <p:cNvSpPr txBox="1"/>
          <p:nvPr/>
        </p:nvSpPr>
        <p:spPr>
          <a:xfrm>
            <a:off x="186267" y="6333067"/>
            <a:ext cx="9080130" cy="523220"/>
          </a:xfrm>
          <a:prstGeom prst="rect">
            <a:avLst/>
          </a:prstGeom>
          <a:noFill/>
        </p:spPr>
        <p:txBody>
          <a:bodyPr wrap="none" rtlCol="0">
            <a:spAutoFit/>
          </a:bodyPr>
          <a:lstStyle/>
          <a:p>
            <a:r>
              <a:rPr lang="en-US" sz="2800" dirty="0" smtClean="0">
                <a:solidFill>
                  <a:srgbClr val="FF0000"/>
                </a:solidFill>
              </a:rPr>
              <a:t>**</a:t>
            </a:r>
            <a:r>
              <a:rPr lang="en-US" sz="2800" dirty="0" smtClean="0"/>
              <a:t>F. Mercier et al., Neuroscience </a:t>
            </a:r>
            <a:r>
              <a:rPr lang="en-US" sz="2800" dirty="0"/>
              <a:t>Letters 506 (2012) 208–213 </a:t>
            </a:r>
          </a:p>
        </p:txBody>
      </p:sp>
    </p:spTree>
    <p:extLst>
      <p:ext uri="{BB962C8B-B14F-4D97-AF65-F5344CB8AC3E}">
        <p14:creationId xmlns:p14="http://schemas.microsoft.com/office/powerpoint/2010/main" val="434465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6575"/>
            <a:ext cx="8229600" cy="1143000"/>
          </a:xfrm>
        </p:spPr>
        <p:txBody>
          <a:bodyPr>
            <a:normAutofit fontScale="90000"/>
          </a:bodyPr>
          <a:lstStyle/>
          <a:p>
            <a:r>
              <a:rPr lang="en-US" b="1" dirty="0"/>
              <a:t>Is Encephalopathy a Mechanism to Renew Sulfate in Autism</a:t>
            </a:r>
            <a:r>
              <a:rPr lang="en-US" b="1" dirty="0" smtClean="0"/>
              <a:t>?</a:t>
            </a:r>
            <a:r>
              <a:rPr lang="en-US" b="1" dirty="0" smtClean="0">
                <a:solidFill>
                  <a:srgbClr val="FF0000"/>
                </a:solidFill>
              </a:rPr>
              <a:t>*</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Abstract</a:t>
            </a:r>
            <a:r>
              <a:rPr lang="en-US" dirty="0" smtClean="0"/>
              <a:t>: “This </a:t>
            </a:r>
            <a:r>
              <a:rPr lang="en-US" dirty="0"/>
              <a:t>paper makes two claims</a:t>
            </a:r>
            <a:r>
              <a:rPr lang="en-US" dirty="0" smtClean="0"/>
              <a:t>:</a:t>
            </a:r>
          </a:p>
          <a:p>
            <a:pPr marL="0" indent="0">
              <a:buNone/>
            </a:pPr>
            <a:r>
              <a:rPr lang="en-US" dirty="0" smtClean="0"/>
              <a:t> </a:t>
            </a:r>
            <a:r>
              <a:rPr lang="en-US" dirty="0"/>
              <a:t>(1) </a:t>
            </a:r>
            <a:r>
              <a:rPr lang="en-US" dirty="0" smtClean="0"/>
              <a:t>Autism </a:t>
            </a:r>
            <a:r>
              <a:rPr lang="en-US" dirty="0"/>
              <a:t>can be characterized as a chronic low- grade encephalopathy, associated with excess exposure to nitric oxide, ammonia and glutamate in the central nervous system, which leads to hippocampal pathologies and resulting cognitive impairment, </a:t>
            </a:r>
            <a:r>
              <a:rPr lang="en-US" dirty="0" smtClean="0"/>
              <a:t>and</a:t>
            </a:r>
          </a:p>
          <a:p>
            <a:pPr marL="0" indent="0">
              <a:buNone/>
            </a:pPr>
            <a:r>
              <a:rPr lang="en-US" dirty="0" smtClean="0"/>
              <a:t> </a:t>
            </a:r>
            <a:r>
              <a:rPr lang="en-US" dirty="0"/>
              <a:t>(2</a:t>
            </a:r>
            <a:r>
              <a:rPr lang="en-US" dirty="0" smtClean="0"/>
              <a:t>) </a:t>
            </a:r>
            <a:r>
              <a:rPr lang="en-US" dirty="0"/>
              <a:t>E</a:t>
            </a:r>
            <a:r>
              <a:rPr lang="en-US" dirty="0" smtClean="0"/>
              <a:t>ncephalitis </a:t>
            </a:r>
            <a:r>
              <a:rPr lang="en-US" dirty="0"/>
              <a:t>is provoked by a systemic deficiency in sulfate, but associated seizures and fever support sulfate restoration. </a:t>
            </a:r>
            <a:r>
              <a:rPr lang="mr-IN" dirty="0" smtClean="0"/>
              <a:t>…</a:t>
            </a:r>
            <a:r>
              <a:rPr lang="en-US" dirty="0" smtClean="0"/>
              <a:t>”</a:t>
            </a:r>
            <a:endParaRPr lang="en-US" dirty="0"/>
          </a:p>
          <a:p>
            <a:endParaRPr lang="en-US" dirty="0"/>
          </a:p>
        </p:txBody>
      </p:sp>
      <p:sp>
        <p:nvSpPr>
          <p:cNvPr id="4" name="TextBox 3"/>
          <p:cNvSpPr txBox="1"/>
          <p:nvPr/>
        </p:nvSpPr>
        <p:spPr>
          <a:xfrm>
            <a:off x="3397250" y="6286500"/>
            <a:ext cx="5557381" cy="461665"/>
          </a:xfrm>
          <a:prstGeom prst="rect">
            <a:avLst/>
          </a:prstGeom>
          <a:noFill/>
        </p:spPr>
        <p:txBody>
          <a:bodyPr wrap="none" rtlCol="0">
            <a:spAutoFit/>
          </a:bodyPr>
          <a:lstStyle/>
          <a:p>
            <a:r>
              <a:rPr lang="nb-NO" sz="2400" dirty="0">
                <a:solidFill>
                  <a:srgbClr val="FF0000"/>
                </a:solidFill>
              </a:rPr>
              <a:t>*</a:t>
            </a:r>
            <a:r>
              <a:rPr lang="nb-NO" sz="2400" dirty="0"/>
              <a:t>S </a:t>
            </a:r>
            <a:r>
              <a:rPr lang="nb-NO" sz="2400" dirty="0" err="1"/>
              <a:t>seneff</a:t>
            </a:r>
            <a:r>
              <a:rPr lang="nb-NO" sz="2400" dirty="0"/>
              <a:t> et al., </a:t>
            </a:r>
            <a:r>
              <a:rPr lang="nb-NO" sz="2400" dirty="0" err="1"/>
              <a:t>Entropy</a:t>
            </a:r>
            <a:r>
              <a:rPr lang="nb-NO" sz="2400" dirty="0"/>
              <a:t> 2013; 15: 372-406.</a:t>
            </a:r>
            <a:endParaRPr lang="en-US" sz="2400" dirty="0"/>
          </a:p>
        </p:txBody>
      </p:sp>
    </p:spTree>
    <p:extLst>
      <p:ext uri="{BB962C8B-B14F-4D97-AF65-F5344CB8AC3E}">
        <p14:creationId xmlns:p14="http://schemas.microsoft.com/office/powerpoint/2010/main" val="217767023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ut_microb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04" y="4061255"/>
            <a:ext cx="3134178" cy="2907685"/>
          </a:xfrm>
          <a:prstGeom prst="rect">
            <a:avLst/>
          </a:prstGeom>
        </p:spPr>
      </p:pic>
      <p:pic>
        <p:nvPicPr>
          <p:cNvPr id="4" name="Content Placeholder 3" descr="the-liver.jpg"/>
          <p:cNvPicPr>
            <a:picLocks noGrp="1" noChangeAspect="1"/>
          </p:cNvPicPr>
          <p:nvPr>
            <p:ph idx="1"/>
          </p:nvPr>
        </p:nvPicPr>
        <p:blipFill>
          <a:blip r:embed="rId4">
            <a:extLst>
              <a:ext uri="{28A0092B-C50C-407E-A947-70E740481C1C}">
                <a14:useLocalDpi xmlns:a14="http://schemas.microsoft.com/office/drawing/2010/main" val="0"/>
              </a:ext>
            </a:extLst>
          </a:blip>
          <a:srcRect t="1835" b="1835"/>
          <a:stretch>
            <a:fillRect/>
          </a:stretch>
        </p:blipFill>
        <p:spPr>
          <a:xfrm>
            <a:off x="1942197" y="5094981"/>
            <a:ext cx="2538644" cy="1396157"/>
          </a:xfrm>
        </p:spPr>
      </p:pic>
      <p:pic>
        <p:nvPicPr>
          <p:cNvPr id="5" name="Picture 4" descr="he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945" y="3159431"/>
            <a:ext cx="1464566" cy="1935550"/>
          </a:xfrm>
          <a:prstGeom prst="rect">
            <a:avLst/>
          </a:prstGeom>
        </p:spPr>
      </p:pic>
      <p:pic>
        <p:nvPicPr>
          <p:cNvPr id="6" name="Picture 5" descr="brai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00" y="733784"/>
            <a:ext cx="2590785" cy="2049075"/>
          </a:xfrm>
          <a:prstGeom prst="rect">
            <a:avLst/>
          </a:prstGeom>
        </p:spPr>
      </p:pic>
      <p:sp>
        <p:nvSpPr>
          <p:cNvPr id="9" name="TextBox 8"/>
          <p:cNvSpPr txBox="1"/>
          <p:nvPr/>
        </p:nvSpPr>
        <p:spPr>
          <a:xfrm>
            <a:off x="6636246" y="2253239"/>
            <a:ext cx="1113556" cy="461665"/>
          </a:xfrm>
          <a:prstGeom prst="rect">
            <a:avLst/>
          </a:prstGeom>
          <a:noFill/>
        </p:spPr>
        <p:txBody>
          <a:bodyPr wrap="none" rtlCol="0">
            <a:spAutoFit/>
          </a:bodyPr>
          <a:lstStyle/>
          <a:p>
            <a:r>
              <a:rPr lang="en-US" sz="2400" b="1" dirty="0" err="1" smtClean="0"/>
              <a:t>taurine</a:t>
            </a:r>
            <a:endParaRPr lang="en-US" sz="2400" b="1" dirty="0"/>
          </a:p>
        </p:txBody>
      </p:sp>
      <p:pic>
        <p:nvPicPr>
          <p:cNvPr id="10" name="Picture 9" descr="Taurine_molecule_ba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920" y="2900265"/>
            <a:ext cx="2549721" cy="1416370"/>
          </a:xfrm>
          <a:prstGeom prst="rect">
            <a:avLst/>
          </a:prstGeom>
        </p:spPr>
      </p:pic>
      <p:pic>
        <p:nvPicPr>
          <p:cNvPr id="11" name="Picture 10" descr="Sulfate-3D-ball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431" y="2893984"/>
            <a:ext cx="1266323" cy="1239845"/>
          </a:xfrm>
          <a:prstGeom prst="rect">
            <a:avLst/>
          </a:prstGeom>
        </p:spPr>
      </p:pic>
      <p:sp>
        <p:nvSpPr>
          <p:cNvPr id="12" name="TextBox 11"/>
          <p:cNvSpPr txBox="1"/>
          <p:nvPr/>
        </p:nvSpPr>
        <p:spPr>
          <a:xfrm>
            <a:off x="4736388" y="2283493"/>
            <a:ext cx="1059154" cy="461665"/>
          </a:xfrm>
          <a:prstGeom prst="rect">
            <a:avLst/>
          </a:prstGeom>
          <a:noFill/>
        </p:spPr>
        <p:txBody>
          <a:bodyPr wrap="none" rtlCol="0">
            <a:spAutoFit/>
          </a:bodyPr>
          <a:lstStyle/>
          <a:p>
            <a:r>
              <a:rPr lang="en-US" sz="2400" b="1" dirty="0" smtClean="0"/>
              <a:t>sulfate</a:t>
            </a:r>
            <a:endParaRPr lang="en-US" sz="2400" b="1" dirty="0"/>
          </a:p>
        </p:txBody>
      </p:sp>
      <p:sp>
        <p:nvSpPr>
          <p:cNvPr id="13" name="Left Arrow 12"/>
          <p:cNvSpPr/>
          <p:nvPr/>
        </p:nvSpPr>
        <p:spPr>
          <a:xfrm>
            <a:off x="5689821" y="3127987"/>
            <a:ext cx="700097" cy="391331"/>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653253" y="2215791"/>
            <a:ext cx="840604" cy="3695587"/>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838215" y="4061255"/>
            <a:ext cx="840604" cy="1292010"/>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942897" y="4787630"/>
            <a:ext cx="2149135" cy="700466"/>
          </a:xfrm>
          <a:custGeom>
            <a:avLst/>
            <a:gdLst>
              <a:gd name="connsiteX0" fmla="*/ 0 w 2149135"/>
              <a:gd name="connsiteY0" fmla="*/ 619065 h 700466"/>
              <a:gd name="connsiteX1" fmla="*/ 586128 w 2149135"/>
              <a:gd name="connsiteY1" fmla="*/ 421 h 700466"/>
              <a:gd name="connsiteX2" fmla="*/ 2149135 w 2149135"/>
              <a:gd name="connsiteY2" fmla="*/ 700466 h 700466"/>
            </a:gdLst>
            <a:ahLst/>
            <a:cxnLst>
              <a:cxn ang="0">
                <a:pos x="connsiteX0" y="connsiteY0"/>
              </a:cxn>
              <a:cxn ang="0">
                <a:pos x="connsiteX1" y="connsiteY1"/>
              </a:cxn>
              <a:cxn ang="0">
                <a:pos x="connsiteX2" y="connsiteY2"/>
              </a:cxn>
            </a:cxnLst>
            <a:rect l="l" t="t" r="r" b="b"/>
            <a:pathLst>
              <a:path w="2149135" h="700466">
                <a:moveTo>
                  <a:pt x="0" y="619065"/>
                </a:moveTo>
                <a:cubicBezTo>
                  <a:pt x="113969" y="302959"/>
                  <a:pt x="227939" y="-13146"/>
                  <a:pt x="586128" y="421"/>
                </a:cubicBezTo>
                <a:cubicBezTo>
                  <a:pt x="944317" y="13988"/>
                  <a:pt x="2149135" y="700466"/>
                  <a:pt x="2149135" y="700466"/>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286126" y="2215791"/>
            <a:ext cx="1524000" cy="1149709"/>
          </a:xfrm>
          <a:custGeom>
            <a:avLst/>
            <a:gdLst>
              <a:gd name="connsiteX0" fmla="*/ 873125 w 873125"/>
              <a:gd name="connsiteY0" fmla="*/ 777875 h 777875"/>
              <a:gd name="connsiteX1" fmla="*/ 0 w 873125"/>
              <a:gd name="connsiteY1" fmla="*/ 0 h 777875"/>
              <a:gd name="connsiteX2" fmla="*/ 0 w 873125"/>
              <a:gd name="connsiteY2" fmla="*/ 0 h 777875"/>
            </a:gdLst>
            <a:ahLst/>
            <a:cxnLst>
              <a:cxn ang="0">
                <a:pos x="connsiteX0" y="connsiteY0"/>
              </a:cxn>
              <a:cxn ang="0">
                <a:pos x="connsiteX1" y="connsiteY1"/>
              </a:cxn>
              <a:cxn ang="0">
                <a:pos x="connsiteX2" y="connsiteY2"/>
              </a:cxn>
            </a:cxnLst>
            <a:rect l="l" t="t" r="r" b="b"/>
            <a:pathLst>
              <a:path w="873125" h="777875">
                <a:moveTo>
                  <a:pt x="873125" y="777875"/>
                </a:moveTo>
                <a:lnTo>
                  <a:pt x="0" y="0"/>
                </a:lnTo>
                <a:lnTo>
                  <a:pt x="0" y="0"/>
                </a:lnTo>
              </a:path>
            </a:pathLst>
          </a:custGeom>
          <a:solidFill>
            <a:srgbClr val="FF0000"/>
          </a:solidFill>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H="1">
            <a:off x="3876511" y="4061255"/>
            <a:ext cx="859877" cy="27262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Left Arrow 20"/>
          <p:cNvSpPr/>
          <p:nvPr/>
        </p:nvSpPr>
        <p:spPr>
          <a:xfrm>
            <a:off x="5887904" y="2344680"/>
            <a:ext cx="630505" cy="400478"/>
          </a:xfrm>
          <a:prstGeom prst="leftArrow">
            <a:avLst>
              <a:gd name="adj1" fmla="val 50000"/>
              <a:gd name="adj2" fmla="val 560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250834" y="1147763"/>
            <a:ext cx="4278168" cy="830997"/>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400" dirty="0" smtClean="0"/>
              <a:t>Glyphosate blocks </a:t>
            </a:r>
            <a:r>
              <a:rPr lang="en-US" sz="2400" dirty="0" err="1" smtClean="0"/>
              <a:t>taurine</a:t>
            </a:r>
            <a:r>
              <a:rPr lang="en-US" sz="2400" dirty="0" smtClean="0"/>
              <a:t> uptake into E coli microbes</a:t>
            </a:r>
            <a:r>
              <a:rPr lang="en-US" sz="2400" dirty="0" smtClean="0">
                <a:solidFill>
                  <a:srgbClr val="FF0000"/>
                </a:solidFill>
              </a:rPr>
              <a:t>*</a:t>
            </a:r>
            <a:endParaRPr lang="en-US" sz="2400" dirty="0">
              <a:solidFill>
                <a:srgbClr val="FF0000"/>
              </a:solidFill>
            </a:endParaRPr>
          </a:p>
        </p:txBody>
      </p:sp>
      <p:sp>
        <p:nvSpPr>
          <p:cNvPr id="23" name="TextBox 22"/>
          <p:cNvSpPr txBox="1"/>
          <p:nvPr/>
        </p:nvSpPr>
        <p:spPr>
          <a:xfrm>
            <a:off x="465591" y="6435209"/>
            <a:ext cx="4584659" cy="400110"/>
          </a:xfrm>
          <a:prstGeom prst="rect">
            <a:avLst/>
          </a:prstGeom>
          <a:noFill/>
        </p:spPr>
        <p:txBody>
          <a:bodyPr wrap="none" rtlCol="0">
            <a:spAutoFit/>
          </a:bodyPr>
          <a:lstStyle/>
          <a:p>
            <a:r>
              <a:rPr lang="nb-NO" sz="2000" dirty="0">
                <a:solidFill>
                  <a:srgbClr val="FF0000"/>
                </a:solidFill>
              </a:rPr>
              <a:t>*</a:t>
            </a:r>
            <a:r>
              <a:rPr lang="nb-NO" sz="2000" dirty="0"/>
              <a:t>W Lu et al. Mol </a:t>
            </a:r>
            <a:r>
              <a:rPr lang="nb-NO" sz="2000" dirty="0" err="1"/>
              <a:t>BioSyst</a:t>
            </a:r>
            <a:r>
              <a:rPr lang="nb-NO" sz="2000" dirty="0"/>
              <a:t> 2013; 9: 522-530.</a:t>
            </a:r>
            <a:endParaRPr lang="en-US" sz="2000" dirty="0"/>
          </a:p>
        </p:txBody>
      </p:sp>
      <p:sp>
        <p:nvSpPr>
          <p:cNvPr id="24" name="TextBox 23"/>
          <p:cNvSpPr txBox="1"/>
          <p:nvPr/>
        </p:nvSpPr>
        <p:spPr>
          <a:xfrm>
            <a:off x="760650" y="2897154"/>
            <a:ext cx="1113556" cy="461665"/>
          </a:xfrm>
          <a:prstGeom prst="rect">
            <a:avLst/>
          </a:prstGeom>
          <a:noFill/>
        </p:spPr>
        <p:txBody>
          <a:bodyPr wrap="none" rtlCol="0">
            <a:spAutoFit/>
          </a:bodyPr>
          <a:lstStyle/>
          <a:p>
            <a:r>
              <a:rPr lang="en-US" sz="2400" dirty="0" err="1" smtClean="0"/>
              <a:t>taurine</a:t>
            </a:r>
            <a:endParaRPr lang="en-US" sz="2400" dirty="0"/>
          </a:p>
        </p:txBody>
      </p:sp>
      <p:sp>
        <p:nvSpPr>
          <p:cNvPr id="25" name="TextBox 24"/>
          <p:cNvSpPr txBox="1"/>
          <p:nvPr/>
        </p:nvSpPr>
        <p:spPr>
          <a:xfrm>
            <a:off x="1792843" y="4652047"/>
            <a:ext cx="1113556" cy="461665"/>
          </a:xfrm>
          <a:prstGeom prst="rect">
            <a:avLst/>
          </a:prstGeom>
          <a:noFill/>
        </p:spPr>
        <p:txBody>
          <a:bodyPr wrap="none" rtlCol="0">
            <a:spAutoFit/>
          </a:bodyPr>
          <a:lstStyle/>
          <a:p>
            <a:r>
              <a:rPr lang="en-US" sz="2400" dirty="0" err="1" smtClean="0"/>
              <a:t>taurine</a:t>
            </a:r>
            <a:endParaRPr lang="en-US" sz="2400" dirty="0"/>
          </a:p>
        </p:txBody>
      </p:sp>
      <p:sp>
        <p:nvSpPr>
          <p:cNvPr id="26" name="TextBox 25"/>
          <p:cNvSpPr txBox="1"/>
          <p:nvPr/>
        </p:nvSpPr>
        <p:spPr>
          <a:xfrm>
            <a:off x="4041653" y="4864148"/>
            <a:ext cx="1113556" cy="461665"/>
          </a:xfrm>
          <a:prstGeom prst="rect">
            <a:avLst/>
          </a:prstGeom>
          <a:noFill/>
        </p:spPr>
        <p:txBody>
          <a:bodyPr wrap="none" rtlCol="0">
            <a:spAutoFit/>
          </a:bodyPr>
          <a:lstStyle/>
          <a:p>
            <a:r>
              <a:rPr lang="en-US" sz="2400" dirty="0" err="1" smtClean="0"/>
              <a:t>taurine</a:t>
            </a:r>
            <a:endParaRPr lang="en-US" sz="2400" dirty="0"/>
          </a:p>
        </p:txBody>
      </p:sp>
      <p:sp>
        <p:nvSpPr>
          <p:cNvPr id="2" name="Title 1"/>
          <p:cNvSpPr>
            <a:spLocks noGrp="1"/>
          </p:cNvSpPr>
          <p:nvPr>
            <p:ph type="title"/>
          </p:nvPr>
        </p:nvSpPr>
        <p:spPr>
          <a:xfrm>
            <a:off x="366041" y="4763"/>
            <a:ext cx="8229600" cy="1143000"/>
          </a:xfrm>
        </p:spPr>
        <p:txBody>
          <a:bodyPr/>
          <a:lstStyle/>
          <a:p>
            <a:r>
              <a:rPr lang="en-US" b="1" dirty="0" smtClean="0"/>
              <a:t>Gut Microbes to the Rescue!</a:t>
            </a:r>
            <a:endParaRPr lang="en-US" b="1" dirty="0"/>
          </a:p>
        </p:txBody>
      </p:sp>
    </p:spTree>
    <p:extLst>
      <p:ext uri="{BB962C8B-B14F-4D97-AF65-F5344CB8AC3E}">
        <p14:creationId xmlns:p14="http://schemas.microsoft.com/office/powerpoint/2010/main" val="2564204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2"/>
            <a:ext cx="8229600" cy="1143000"/>
          </a:xfrm>
        </p:spPr>
        <p:txBody>
          <a:bodyPr>
            <a:normAutofit fontScale="90000"/>
          </a:bodyPr>
          <a:lstStyle/>
          <a:p>
            <a:r>
              <a:rPr lang="en-US" b="1" dirty="0" smtClean="0"/>
              <a:t>Safe Sulfate Transport: Carbon Rings</a:t>
            </a:r>
            <a:endParaRPr lang="en-US" b="1" dirty="0"/>
          </a:p>
        </p:txBody>
      </p:sp>
      <p:pic>
        <p:nvPicPr>
          <p:cNvPr id="4" name="Picture 3"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805" y="2031999"/>
            <a:ext cx="3679195" cy="3679195"/>
          </a:xfrm>
          <a:prstGeom prst="rect">
            <a:avLst/>
          </a:prstGeom>
        </p:spPr>
      </p:pic>
      <p:pic>
        <p:nvPicPr>
          <p:cNvPr id="6" name="Picture 5" descr="estrone_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64" y="4955988"/>
            <a:ext cx="2929027" cy="1691513"/>
          </a:xfrm>
          <a:prstGeom prst="rect">
            <a:avLst/>
          </a:prstGeom>
        </p:spPr>
      </p:pic>
      <p:sp>
        <p:nvSpPr>
          <p:cNvPr id="7" name="TextBox 6"/>
          <p:cNvSpPr txBox="1"/>
          <p:nvPr/>
        </p:nvSpPr>
        <p:spPr>
          <a:xfrm>
            <a:off x="363955" y="4757087"/>
            <a:ext cx="1302560" cy="954107"/>
          </a:xfrm>
          <a:prstGeom prst="rect">
            <a:avLst/>
          </a:prstGeom>
          <a:noFill/>
        </p:spPr>
        <p:txBody>
          <a:bodyPr wrap="none" rtlCol="0">
            <a:spAutoFit/>
          </a:bodyPr>
          <a:lstStyle/>
          <a:p>
            <a:r>
              <a:rPr lang="en-US" sz="2800" dirty="0" err="1"/>
              <a:t>e</a:t>
            </a:r>
            <a:r>
              <a:rPr lang="en-US" sz="2800" dirty="0" err="1" smtClean="0"/>
              <a:t>strone</a:t>
            </a:r>
            <a:endParaRPr lang="en-US" sz="2800" dirty="0" smtClean="0"/>
          </a:p>
          <a:p>
            <a:r>
              <a:rPr lang="en-US" sz="2800" dirty="0" smtClean="0"/>
              <a:t> sulfate</a:t>
            </a:r>
            <a:endParaRPr lang="en-US" sz="2800" dirty="0"/>
          </a:p>
        </p:txBody>
      </p:sp>
      <p:sp>
        <p:nvSpPr>
          <p:cNvPr id="9" name="TextBox 8"/>
          <p:cNvSpPr txBox="1"/>
          <p:nvPr/>
        </p:nvSpPr>
        <p:spPr>
          <a:xfrm>
            <a:off x="5816615" y="1518323"/>
            <a:ext cx="2885075" cy="523220"/>
          </a:xfrm>
          <a:prstGeom prst="rect">
            <a:avLst/>
          </a:prstGeom>
          <a:noFill/>
        </p:spPr>
        <p:txBody>
          <a:bodyPr wrap="none" rtlCol="0">
            <a:spAutoFit/>
          </a:bodyPr>
          <a:lstStyle/>
          <a:p>
            <a:r>
              <a:rPr lang="en-US" sz="2800" dirty="0"/>
              <a:t>c</a:t>
            </a:r>
            <a:r>
              <a:rPr lang="en-US" sz="2800" dirty="0" smtClean="0"/>
              <a:t>holesterol sulfate</a:t>
            </a:r>
            <a:endParaRPr lang="en-US" sz="2800" dirty="0"/>
          </a:p>
        </p:txBody>
      </p:sp>
      <p:pic>
        <p:nvPicPr>
          <p:cNvPr id="10" name="Picture 9" descr="vitaminD_sulfat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55" y="988497"/>
            <a:ext cx="2721636" cy="3238500"/>
          </a:xfrm>
          <a:prstGeom prst="rect">
            <a:avLst/>
          </a:prstGeom>
        </p:spPr>
      </p:pic>
      <p:sp>
        <p:nvSpPr>
          <p:cNvPr id="11" name="TextBox 10"/>
          <p:cNvSpPr txBox="1"/>
          <p:nvPr/>
        </p:nvSpPr>
        <p:spPr>
          <a:xfrm>
            <a:off x="163170" y="1238016"/>
            <a:ext cx="1754510" cy="954107"/>
          </a:xfrm>
          <a:prstGeom prst="rect">
            <a:avLst/>
          </a:prstGeom>
          <a:solidFill>
            <a:schemeClr val="bg1"/>
          </a:solidFill>
        </p:spPr>
        <p:txBody>
          <a:bodyPr wrap="square" rtlCol="0">
            <a:spAutoFit/>
          </a:bodyPr>
          <a:lstStyle/>
          <a:p>
            <a:r>
              <a:rPr lang="en-US" sz="2800" dirty="0"/>
              <a:t>v</a:t>
            </a:r>
            <a:r>
              <a:rPr lang="en-US" sz="2800" dirty="0" smtClean="0"/>
              <a:t>itamin D sulfate</a:t>
            </a:r>
            <a:endParaRPr lang="en-US" sz="2800" dirty="0"/>
          </a:p>
        </p:txBody>
      </p:sp>
      <p:pic>
        <p:nvPicPr>
          <p:cNvPr id="3" name="Picture 2" descr="serotonin_sulfa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088" y="988497"/>
            <a:ext cx="2997717" cy="2997717"/>
          </a:xfrm>
          <a:prstGeom prst="rect">
            <a:avLst/>
          </a:prstGeom>
        </p:spPr>
      </p:pic>
      <p:sp>
        <p:nvSpPr>
          <p:cNvPr id="12" name="TextBox 11"/>
          <p:cNvSpPr txBox="1"/>
          <p:nvPr/>
        </p:nvSpPr>
        <p:spPr>
          <a:xfrm>
            <a:off x="2649324" y="1141749"/>
            <a:ext cx="2815481" cy="523220"/>
          </a:xfrm>
          <a:prstGeom prst="rect">
            <a:avLst/>
          </a:prstGeom>
          <a:noFill/>
        </p:spPr>
        <p:txBody>
          <a:bodyPr wrap="square" rtlCol="0">
            <a:spAutoFit/>
          </a:bodyPr>
          <a:lstStyle/>
          <a:p>
            <a:r>
              <a:rPr lang="en-US" sz="2800" dirty="0"/>
              <a:t>s</a:t>
            </a:r>
            <a:r>
              <a:rPr lang="en-US" sz="2800" dirty="0" smtClean="0"/>
              <a:t>erotonin sulfate</a:t>
            </a:r>
            <a:endParaRPr lang="en-US" sz="2800" dirty="0"/>
          </a:p>
        </p:txBody>
      </p:sp>
      <p:pic>
        <p:nvPicPr>
          <p:cNvPr id="13" name="Picture 12" descr="dopamine_sulfa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961" y="3042900"/>
            <a:ext cx="3123444" cy="3123444"/>
          </a:xfrm>
          <a:prstGeom prst="rect">
            <a:avLst/>
          </a:prstGeom>
        </p:spPr>
      </p:pic>
      <p:pic>
        <p:nvPicPr>
          <p:cNvPr id="5" name="Picture 4" descr="dhea_sulfat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221" y="4918712"/>
            <a:ext cx="2947718" cy="1939288"/>
          </a:xfrm>
          <a:prstGeom prst="rect">
            <a:avLst/>
          </a:prstGeom>
        </p:spPr>
      </p:pic>
      <p:sp>
        <p:nvSpPr>
          <p:cNvPr id="8" name="TextBox 7"/>
          <p:cNvSpPr txBox="1"/>
          <p:nvPr/>
        </p:nvSpPr>
        <p:spPr>
          <a:xfrm>
            <a:off x="6743150" y="6246418"/>
            <a:ext cx="2085577" cy="523220"/>
          </a:xfrm>
          <a:prstGeom prst="rect">
            <a:avLst/>
          </a:prstGeom>
          <a:noFill/>
        </p:spPr>
        <p:txBody>
          <a:bodyPr wrap="none" rtlCol="0">
            <a:spAutoFit/>
          </a:bodyPr>
          <a:lstStyle/>
          <a:p>
            <a:r>
              <a:rPr lang="en-US" sz="2800" dirty="0" smtClean="0"/>
              <a:t>DHEA sulfate</a:t>
            </a:r>
            <a:endParaRPr lang="en-US" sz="2800" dirty="0"/>
          </a:p>
        </p:txBody>
      </p:sp>
      <p:sp>
        <p:nvSpPr>
          <p:cNvPr id="14" name="TextBox 13"/>
          <p:cNvSpPr txBox="1"/>
          <p:nvPr/>
        </p:nvSpPr>
        <p:spPr>
          <a:xfrm>
            <a:off x="2831439" y="3509160"/>
            <a:ext cx="1978655" cy="954107"/>
          </a:xfrm>
          <a:prstGeom prst="rect">
            <a:avLst/>
          </a:prstGeom>
          <a:noFill/>
        </p:spPr>
        <p:txBody>
          <a:bodyPr wrap="square" rtlCol="0">
            <a:spAutoFit/>
          </a:bodyPr>
          <a:lstStyle/>
          <a:p>
            <a:r>
              <a:rPr lang="en-US" sz="2800" dirty="0"/>
              <a:t>d</a:t>
            </a:r>
            <a:r>
              <a:rPr lang="en-US" sz="2800" dirty="0" smtClean="0"/>
              <a:t>opamine sulfate</a:t>
            </a:r>
            <a:endParaRPr lang="en-US" sz="2800" dirty="0"/>
          </a:p>
        </p:txBody>
      </p:sp>
      <p:sp>
        <p:nvSpPr>
          <p:cNvPr id="15" name="TextBox 14"/>
          <p:cNvSpPr txBox="1"/>
          <p:nvPr/>
        </p:nvSpPr>
        <p:spPr>
          <a:xfrm>
            <a:off x="880088" y="2167969"/>
            <a:ext cx="7289800" cy="1384995"/>
          </a:xfrm>
          <a:prstGeom prst="rect">
            <a:avLst/>
          </a:prstGeom>
          <a:solidFill>
            <a:srgbClr val="FFF9A2"/>
          </a:solidFill>
          <a:ln>
            <a:solidFill>
              <a:schemeClr val="tx1"/>
            </a:solidFill>
          </a:ln>
        </p:spPr>
        <p:txBody>
          <a:bodyPr wrap="square" rtlCol="0">
            <a:spAutoFit/>
          </a:bodyPr>
          <a:lstStyle/>
          <a:p>
            <a:pPr algn="ctr"/>
            <a:r>
              <a:rPr lang="en-US" sz="2800" dirty="0" smtClean="0"/>
              <a:t>Glyphosate depletes serotonin and dopamine and disrupts enzymes involved with sterol </a:t>
            </a:r>
            <a:r>
              <a:rPr lang="en-US" sz="2800" dirty="0" err="1" smtClean="0"/>
              <a:t>sulfation</a:t>
            </a:r>
            <a:r>
              <a:rPr lang="en-US" sz="2800" dirty="0" smtClean="0"/>
              <a:t>: Imperiled sulfate transport</a:t>
            </a:r>
          </a:p>
        </p:txBody>
      </p:sp>
    </p:spTree>
    <p:extLst>
      <p:ext uri="{BB962C8B-B14F-4D97-AF65-F5344CB8AC3E}">
        <p14:creationId xmlns:p14="http://schemas.microsoft.com/office/powerpoint/2010/main" val="1185610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61" y="23416"/>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759" y="1166416"/>
            <a:ext cx="9220926" cy="5471048"/>
          </a:xfrm>
        </p:spPr>
        <p:txBody>
          <a:bodyPr>
            <a:normAutofit fontScale="92500" lnSpcReduction="20000"/>
          </a:bodyPr>
          <a:lstStyle/>
          <a:p>
            <a:r>
              <a:rPr lang="en-US" dirty="0"/>
              <a:t>Sulfate plays many essential roles in the body</a:t>
            </a:r>
          </a:p>
          <a:p>
            <a:pPr lvl="1"/>
            <a:r>
              <a:rPr lang="en-US" dirty="0"/>
              <a:t>Sulfate deficiency is a core feature of </a:t>
            </a:r>
            <a:r>
              <a:rPr lang="en-US" dirty="0" smtClean="0"/>
              <a:t>autism</a:t>
            </a:r>
            <a:endParaRPr lang="en-US" dirty="0"/>
          </a:p>
          <a:p>
            <a:r>
              <a:rPr lang="en-US" dirty="0"/>
              <a:t>Sulfate synthesis and transfer depend critically on both glycine residues and </a:t>
            </a:r>
            <a:r>
              <a:rPr lang="en-US" dirty="0" smtClean="0"/>
              <a:t>molybdenum</a:t>
            </a:r>
          </a:p>
          <a:p>
            <a:r>
              <a:rPr lang="en-US" dirty="0" smtClean="0"/>
              <a:t>PCOS due to glycine mutation is risk factor for autism</a:t>
            </a:r>
            <a:endParaRPr lang="en-US" dirty="0"/>
          </a:p>
          <a:p>
            <a:r>
              <a:rPr lang="en-US" dirty="0"/>
              <a:t>Oxalate metabolism depends on microbial enzymes that are disrupted by glyphosate</a:t>
            </a:r>
          </a:p>
          <a:p>
            <a:pPr lvl="1"/>
            <a:r>
              <a:rPr lang="en-US" dirty="0"/>
              <a:t>High oxalate is linked to autism and causes sulfate flushing through urine</a:t>
            </a:r>
          </a:p>
          <a:p>
            <a:r>
              <a:rPr lang="en-US" dirty="0" err="1"/>
              <a:t>Heparan</a:t>
            </a:r>
            <a:r>
              <a:rPr lang="en-US" dirty="0"/>
              <a:t> sulfate deficiency in the brain is associated with autism in both humans and mouse models</a:t>
            </a:r>
          </a:p>
          <a:p>
            <a:r>
              <a:rPr lang="en-US" dirty="0"/>
              <a:t>A low grade encephalopathy characterizes autism and may reflect the need to synthesize sulfate </a:t>
            </a:r>
          </a:p>
          <a:p>
            <a:endParaRPr lang="en-US" dirty="0"/>
          </a:p>
        </p:txBody>
      </p:sp>
    </p:spTree>
    <p:extLst>
      <p:ext uri="{BB962C8B-B14F-4D97-AF65-F5344CB8AC3E}">
        <p14:creationId xmlns:p14="http://schemas.microsoft.com/office/powerpoint/2010/main" val="21038753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44" y="2967335"/>
            <a:ext cx="734193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Vaccines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159588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Patreon</a:t>
            </a:r>
            <a:r>
              <a:rPr lang="en-US" b="1" dirty="0"/>
              <a:t> </a:t>
            </a:r>
            <a:r>
              <a:rPr lang="en-US" b="1" dirty="0" smtClean="0"/>
              <a:t>–</a:t>
            </a:r>
            <a:br>
              <a:rPr lang="en-US" b="1" dirty="0" smtClean="0"/>
            </a:br>
            <a:r>
              <a:rPr lang="en-US" b="1" dirty="0" smtClean="0"/>
              <a:t> </a:t>
            </a:r>
            <a:r>
              <a:rPr lang="en-US" b="1" dirty="0" err="1"/>
              <a:t>Microbiome</a:t>
            </a:r>
            <a:r>
              <a:rPr lang="en-US" b="1" dirty="0"/>
              <a:t> Vaccine Safety </a:t>
            </a:r>
            <a:r>
              <a:rPr lang="en-US" b="1" dirty="0" smtClean="0"/>
              <a:t>Project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a:t>"Gut </a:t>
            </a:r>
            <a:r>
              <a:rPr lang="en-US" dirty="0" err="1"/>
              <a:t>microbiota</a:t>
            </a:r>
            <a:r>
              <a:rPr lang="en-US" dirty="0"/>
              <a:t> have a significant effect on host response to vaccination where a reduced or absent population of commensal flora coupled with an overgrowth of pathogenic strains may become a microbial predisposition to adverse vaccine reaction</a:t>
            </a:r>
            <a:r>
              <a:rPr lang="en-US" dirty="0" smtClean="0"/>
              <a:t>."</a:t>
            </a:r>
            <a:endParaRPr lang="en-US" dirty="0"/>
          </a:p>
        </p:txBody>
      </p:sp>
      <p:sp>
        <p:nvSpPr>
          <p:cNvPr id="4" name="TextBox 3"/>
          <p:cNvSpPr txBox="1"/>
          <p:nvPr/>
        </p:nvSpPr>
        <p:spPr>
          <a:xfrm>
            <a:off x="607452" y="6423192"/>
            <a:ext cx="7891904" cy="461665"/>
          </a:xfrm>
          <a:prstGeom prst="rect">
            <a:avLst/>
          </a:prstGeom>
          <a:noFill/>
        </p:spPr>
        <p:txBody>
          <a:bodyPr wrap="none" rtlCol="0">
            <a:spAutoFit/>
          </a:bodyPr>
          <a:lstStyle/>
          <a:p>
            <a:r>
              <a:rPr lang="en-US" sz="2400" dirty="0" smtClean="0">
                <a:solidFill>
                  <a:srgbClr val="FF0000"/>
                </a:solidFill>
              </a:rPr>
              <a:t>*</a:t>
            </a:r>
            <a:r>
              <a:rPr lang="en-US" sz="2400" dirty="0" err="1" smtClean="0"/>
              <a:t>thegutclub.org</a:t>
            </a:r>
            <a:r>
              <a:rPr lang="en-US" sz="2400" dirty="0"/>
              <a:t>/</a:t>
            </a:r>
            <a:r>
              <a:rPr lang="en-US" sz="2400" dirty="0" err="1"/>
              <a:t>patreon</a:t>
            </a:r>
            <a:r>
              <a:rPr lang="en-US" sz="2400" dirty="0"/>
              <a:t>-</a:t>
            </a:r>
            <a:r>
              <a:rPr lang="en-US" sz="2400" dirty="0" err="1"/>
              <a:t>microbiome</a:t>
            </a:r>
            <a:r>
              <a:rPr lang="en-US" sz="2400" dirty="0"/>
              <a:t>-vaccine-safety-project/</a:t>
            </a:r>
          </a:p>
        </p:txBody>
      </p:sp>
    </p:spTree>
    <p:extLst>
      <p:ext uri="{BB962C8B-B14F-4D97-AF65-F5344CB8AC3E}">
        <p14:creationId xmlns:p14="http://schemas.microsoft.com/office/powerpoint/2010/main" val="15974155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 and are themselves toxic</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19184986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282734"/>
            <a:ext cx="8548250" cy="5236599"/>
          </a:xfrm>
        </p:spPr>
        <p:txBody>
          <a:bodyPr>
            <a:normAutofit fontScale="92500"/>
          </a:bodyPr>
          <a:lstStyle/>
          <a:p>
            <a:r>
              <a:rPr lang="en-US" dirty="0" smtClean="0"/>
              <a:t>For MMR, flu vaccine, and rabies vaccine, live virus is grown on gelatin derived from ligaments of pigs</a:t>
            </a:r>
          </a:p>
          <a:p>
            <a:pPr lvl="1"/>
            <a:r>
              <a:rPr lang="en-US" dirty="0" smtClean="0"/>
              <a:t>Pigs are fed GMO Roundup-Ready corn and soy feed</a:t>
            </a:r>
          </a:p>
          <a:p>
            <a:r>
              <a:rPr lang="en-US" dirty="0" smtClean="0"/>
              <a:t>The main component of gelatin is collagen</a:t>
            </a:r>
          </a:p>
          <a:p>
            <a:r>
              <a:rPr lang="en-US" dirty="0" smtClean="0"/>
              <a:t>By far the most common amino acid in collagen is glycine: glyphosate substitution is likely!</a:t>
            </a:r>
          </a:p>
          <a:p>
            <a:r>
              <a:rPr lang="en-US" dirty="0" smtClean="0"/>
              <a:t> There is also a significant amount of glutamate</a:t>
            </a:r>
          </a:p>
          <a:p>
            <a:pPr lvl="1"/>
            <a:r>
              <a:rPr lang="en-US" dirty="0"/>
              <a:t>E</a:t>
            </a:r>
            <a:r>
              <a:rPr lang="en-US" dirty="0" smtClean="0"/>
              <a:t>xcite NMDA  receptors in the brain</a:t>
            </a:r>
          </a:p>
          <a:p>
            <a:r>
              <a:rPr lang="en-US" dirty="0" smtClean="0"/>
              <a:t>Glyphosate’s known stimulation of NMDA receptors could cause neuronal burnout</a:t>
            </a:r>
            <a:endParaRPr lang="en-US" dirty="0"/>
          </a:p>
        </p:txBody>
      </p:sp>
    </p:spTree>
    <p:extLst>
      <p:ext uri="{BB962C8B-B14F-4D97-AF65-F5344CB8AC3E}">
        <p14:creationId xmlns:p14="http://schemas.microsoft.com/office/powerpoint/2010/main" val="228274338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0.42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2.90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0.41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0.43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0.33  	</a:t>
            </a:r>
            <a:r>
              <a:rPr lang="en-US" dirty="0" err="1" smtClean="0"/>
              <a:t>Heptatitis</a:t>
            </a:r>
            <a:r>
              <a:rPr lang="en-US" dirty="0" smtClean="0"/>
              <a:t> </a:t>
            </a:r>
            <a:r>
              <a:rPr lang="en-US" dirty="0"/>
              <a:t>B</a:t>
            </a:r>
          </a:p>
        </p:txBody>
      </p:sp>
      <p:sp>
        <p:nvSpPr>
          <p:cNvPr id="4" name="TextBox 3"/>
          <p:cNvSpPr txBox="1"/>
          <p:nvPr/>
        </p:nvSpPr>
        <p:spPr>
          <a:xfrm>
            <a:off x="0" y="6314016"/>
            <a:ext cx="8846768" cy="400110"/>
          </a:xfrm>
          <a:prstGeom prst="rect">
            <a:avLst/>
          </a:prstGeom>
          <a:noFill/>
        </p:spPr>
        <p:txBody>
          <a:bodyPr wrap="none" rtlCol="0">
            <a:spAutoFit/>
          </a:bodyPr>
          <a:lstStyle/>
          <a:p>
            <a:r>
              <a:rPr lang="en-US" sz="2000" dirty="0">
                <a:solidFill>
                  <a:srgbClr val="FF0000"/>
                </a:solidFill>
              </a:rPr>
              <a:t>*</a:t>
            </a:r>
            <a:r>
              <a:rPr lang="en-US" sz="2000" dirty="0" smtClean="0"/>
              <a:t>A </a:t>
            </a:r>
            <a:r>
              <a:rPr lang="en-US" sz="2000" dirty="0" err="1"/>
              <a:t>Samsel</a:t>
            </a:r>
            <a:r>
              <a:rPr lang="en-US" sz="2000" dirty="0"/>
              <a:t> and S Seneff. Journal of Biological Physics and Chemistry 17 (2017) 8–32</a:t>
            </a:r>
          </a:p>
        </p:txBody>
      </p:sp>
    </p:spTree>
    <p:extLst>
      <p:ext uri="{BB962C8B-B14F-4D97-AF65-F5344CB8AC3E}">
        <p14:creationId xmlns:p14="http://schemas.microsoft.com/office/powerpoint/2010/main" val="40228209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lnSpcReduction="100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p>
          <a:p>
            <a:pPr lvl="1"/>
            <a:r>
              <a:rPr lang="en-US" sz="2400" dirty="0" smtClean="0"/>
              <a:t>Children with a rare genetic defect involving deletion of MBP can suffer from microcephaly</a:t>
            </a:r>
            <a:r>
              <a:rPr lang="en-US" sz="2400" dirty="0" smtClean="0">
                <a:solidFill>
                  <a:srgbClr val="FF0000"/>
                </a:solidFill>
              </a:rPr>
              <a:t>**</a:t>
            </a: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 </a:t>
            </a:r>
            <a:endParaRPr lang="en-US" dirty="0"/>
          </a:p>
        </p:txBody>
      </p:sp>
      <p:sp>
        <p:nvSpPr>
          <p:cNvPr id="4" name="TextBox 3"/>
          <p:cNvSpPr txBox="1"/>
          <p:nvPr/>
        </p:nvSpPr>
        <p:spPr>
          <a:xfrm>
            <a:off x="220134" y="5606872"/>
            <a:ext cx="8643011" cy="1323439"/>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p>
          <a:p>
            <a:r>
              <a:rPr lang="en-US" sz="2000" dirty="0">
                <a:solidFill>
                  <a:srgbClr val="FF0000"/>
                </a:solidFill>
              </a:rPr>
              <a:t>**</a:t>
            </a:r>
            <a:r>
              <a:rPr lang="en-US" sz="2000" dirty="0"/>
              <a:t>AD Kline et al., Am J. Hum. Genet. 1993;52:895-906.</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385683786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24078507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932057" y="2668511"/>
            <a:ext cx="527999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What you can do!</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455337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289300" cy="1487487"/>
          </a:xfrm>
        </p:spPr>
        <p:txBody>
          <a:bodyPr/>
          <a:lstStyle/>
          <a:p>
            <a:r>
              <a:rPr lang="en-US" b="1" dirty="0" smtClean="0"/>
              <a:t>Go Organic!</a:t>
            </a:r>
            <a:endParaRPr lang="en-US" b="1" dirty="0"/>
          </a:p>
        </p:txBody>
      </p:sp>
      <p:pic>
        <p:nvPicPr>
          <p:cNvPr id="4" name="Content Placeholder 3" descr="organic_sign_Wholefood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rot="5400000">
            <a:off x="-510462" y="3255622"/>
            <a:ext cx="4300343" cy="2365023"/>
          </a:xfrm>
        </p:spPr>
      </p:pic>
      <p:pic>
        <p:nvPicPr>
          <p:cNvPr id="5" name="Picture 4" descr="organic_isle_Food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8425" y="1751013"/>
            <a:ext cx="5461000" cy="4095750"/>
          </a:xfrm>
          <a:prstGeom prst="rect">
            <a:avLst/>
          </a:prstGeom>
        </p:spPr>
      </p:pic>
      <p:sp>
        <p:nvSpPr>
          <p:cNvPr id="6" name="TextBox 5"/>
          <p:cNvSpPr txBox="1"/>
          <p:nvPr/>
        </p:nvSpPr>
        <p:spPr>
          <a:xfrm>
            <a:off x="4778448" y="625833"/>
            <a:ext cx="3665287" cy="523220"/>
          </a:xfrm>
          <a:prstGeom prst="rect">
            <a:avLst/>
          </a:prstGeom>
          <a:noFill/>
          <a:ln>
            <a:noFill/>
          </a:ln>
        </p:spPr>
        <p:txBody>
          <a:bodyPr wrap="square" rtlCol="0">
            <a:spAutoFit/>
          </a:bodyPr>
          <a:lstStyle/>
          <a:p>
            <a:r>
              <a:rPr lang="en-US" sz="2800" dirty="0" smtClean="0"/>
              <a:t>Foodland: organic shelf</a:t>
            </a:r>
            <a:endParaRPr lang="en-US" sz="2800" dirty="0"/>
          </a:p>
        </p:txBody>
      </p:sp>
      <p:sp>
        <p:nvSpPr>
          <p:cNvPr id="7" name="TextBox 6"/>
          <p:cNvSpPr txBox="1"/>
          <p:nvPr/>
        </p:nvSpPr>
        <p:spPr>
          <a:xfrm>
            <a:off x="457199" y="1456965"/>
            <a:ext cx="2207756" cy="830997"/>
          </a:xfrm>
          <a:prstGeom prst="rect">
            <a:avLst/>
          </a:prstGeom>
          <a:noFill/>
        </p:spPr>
        <p:txBody>
          <a:bodyPr wrap="none" rtlCol="0">
            <a:spAutoFit/>
          </a:bodyPr>
          <a:lstStyle/>
          <a:p>
            <a:r>
              <a:rPr lang="en-US" sz="2400" dirty="0" smtClean="0"/>
              <a:t>Wholefoods: </a:t>
            </a:r>
          </a:p>
          <a:p>
            <a:r>
              <a:rPr lang="en-US" sz="2400" dirty="0" smtClean="0"/>
              <a:t>Sign at Entrance</a:t>
            </a:r>
            <a:endParaRPr lang="en-US" sz="2400" dirty="0"/>
          </a:p>
        </p:txBody>
      </p:sp>
      <p:pic>
        <p:nvPicPr>
          <p:cNvPr id="3" name="Picture 2" descr="Organic Seal -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744" y="1510284"/>
            <a:ext cx="1271016" cy="1271016"/>
          </a:xfrm>
          <a:prstGeom prst="rect">
            <a:avLst/>
          </a:prstGeom>
        </p:spPr>
      </p:pic>
    </p:spTree>
    <p:extLst>
      <p:ext uri="{BB962C8B-B14F-4D97-AF65-F5344CB8AC3E}">
        <p14:creationId xmlns:p14="http://schemas.microsoft.com/office/powerpoint/2010/main" val="355256847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67" y="1087966"/>
            <a:ext cx="3953933" cy="3953933"/>
          </a:xfrm>
          <a:prstGeom prst="rect">
            <a:avLst/>
          </a:prstGeom>
        </p:spPr>
      </p:pic>
      <p:sp>
        <p:nvSpPr>
          <p:cNvPr id="3" name="Content Placeholder 2"/>
          <p:cNvSpPr>
            <a:spLocks noGrp="1"/>
          </p:cNvSpPr>
          <p:nvPr>
            <p:ph idx="1"/>
          </p:nvPr>
        </p:nvSpPr>
        <p:spPr>
          <a:xfrm>
            <a:off x="287866" y="12784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err="1" smtClean="0"/>
              <a:t>Kombucha</a:t>
            </a:r>
            <a:r>
              <a:rPr lang="en-US" dirty="0" smtClean="0"/>
              <a:t> and </a:t>
            </a:r>
            <a:r>
              <a:rPr lang="en-US" dirty="0" err="1" smtClean="0"/>
              <a:t>kimchi</a:t>
            </a:r>
            <a:r>
              <a:rPr lang="en-US" dirty="0" smtClean="0"/>
              <a:t> do too!</a:t>
            </a:r>
            <a:endParaRPr lang="en-US" dirty="0"/>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9" y="4687448"/>
            <a:ext cx="3074306" cy="1844584"/>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1" y="3064933"/>
            <a:ext cx="1405830"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944" y="4318000"/>
            <a:ext cx="2929468" cy="1952657"/>
          </a:xfrm>
          <a:prstGeom prst="rect">
            <a:avLst/>
          </a:prstGeom>
        </p:spPr>
      </p:pic>
    </p:spTree>
    <p:extLst>
      <p:ext uri="{BB962C8B-B14F-4D97-AF65-F5344CB8AC3E}">
        <p14:creationId xmlns:p14="http://schemas.microsoft.com/office/powerpoint/2010/main" val="15611195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4480861"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2503740" y="652272"/>
            <a:ext cx="3115574" cy="2438275"/>
          </a:xfrm>
          <a:prstGeom prst="rect">
            <a:avLst/>
          </a:prstGeom>
        </p:spPr>
      </p:pic>
      <p:pic>
        <p:nvPicPr>
          <p:cNvPr id="8" name="Picture 7" descr="egg.jpg"/>
          <p:cNvPicPr>
            <a:picLocks noChangeAspect="1"/>
          </p:cNvPicPr>
          <p:nvPr/>
        </p:nvPicPr>
        <p:blipFill>
          <a:blip r:embed="rId11"/>
          <a:stretch>
            <a:fillRect/>
          </a:stretch>
        </p:blipFill>
        <p:spPr>
          <a:xfrm>
            <a:off x="5468475" y="868564"/>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695401"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284337" y="652272"/>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pic>
        <p:nvPicPr>
          <p:cNvPr id="17" name="Content Placeholder 3" descr="pellegrino.jpg"/>
          <p:cNvPicPr>
            <a:picLocks noGrp="1" noChangeAspect="1"/>
          </p:cNvPicPr>
          <p:nvPr>
            <p:ph idx="1"/>
          </p:nvPr>
        </p:nvPicPr>
        <p:blipFill>
          <a:blip r:embed="rId15">
            <a:extLst>
              <a:ext uri="{28A0092B-C50C-407E-A947-70E740481C1C}">
                <a14:useLocalDpi xmlns:a14="http://schemas.microsoft.com/office/drawing/2010/main" val="0"/>
              </a:ext>
            </a:extLst>
          </a:blip>
          <a:srcRect l="-295249" r="-295249"/>
          <a:stretch>
            <a:fillRect/>
          </a:stretch>
        </p:blipFill>
        <p:spPr>
          <a:xfrm>
            <a:off x="4345192" y="652272"/>
            <a:ext cx="8229600" cy="4525963"/>
          </a:xfrm>
        </p:spPr>
      </p:pic>
    </p:spTree>
    <p:extLst>
      <p:ext uri="{BB962C8B-B14F-4D97-AF65-F5344CB8AC3E}">
        <p14:creationId xmlns:p14="http://schemas.microsoft.com/office/powerpoint/2010/main" val="188844397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246167948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1333944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87508" cy="4525963"/>
          </a:xfrm>
        </p:spPr>
        <p:txBody>
          <a:bodyPr>
            <a:normAutofit fontScale="85000" lnSpcReduction="20000"/>
          </a:bodyPr>
          <a:lstStyle/>
          <a:p>
            <a:r>
              <a:rPr lang="en-US" dirty="0" smtClean="0"/>
              <a:t>Disrupts gut microbes leading to overgrowth of pathogens and inflammatory/leaky gut syndrome</a:t>
            </a:r>
          </a:p>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p>
          <a:p>
            <a:pPr lvl="1"/>
            <a:r>
              <a:rPr lang="en-US" dirty="0" smtClean="0"/>
              <a:t>Leads to disrupted bile flow and impaired fat digestion</a:t>
            </a:r>
            <a:endParaRPr lang="en-US" dirty="0"/>
          </a:p>
        </p:txBody>
      </p:sp>
      <p:sp>
        <p:nvSpPr>
          <p:cNvPr id="4" name="TextBox 3"/>
          <p:cNvSpPr txBox="1"/>
          <p:nvPr/>
        </p:nvSpPr>
        <p:spPr>
          <a:xfrm>
            <a:off x="3402067" y="6110483"/>
            <a:ext cx="5342641" cy="400110"/>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p:txBody>
      </p:sp>
    </p:spTree>
    <p:extLst>
      <p:ext uri="{BB962C8B-B14F-4D97-AF65-F5344CB8AC3E}">
        <p14:creationId xmlns:p14="http://schemas.microsoft.com/office/powerpoint/2010/main" val="25733187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Spend Time Outside in the Sunlight </a:t>
            </a:r>
            <a:r>
              <a:rPr lang="mr-IN" b="1" dirty="0" smtClean="0"/>
              <a:t>–</a:t>
            </a:r>
            <a:r>
              <a:rPr lang="en-US" b="1" dirty="0" smtClean="0"/>
              <a:t> Especially in the Ocean</a:t>
            </a:r>
            <a:endParaRPr lang="en-US" b="1" dirty="0"/>
          </a:p>
        </p:txBody>
      </p:sp>
      <p:pic>
        <p:nvPicPr>
          <p:cNvPr id="6" name="Picture 5" descr="sunlight_be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79" y="1591734"/>
            <a:ext cx="7322187" cy="4758267"/>
          </a:xfrm>
          <a:prstGeom prst="rect">
            <a:avLst/>
          </a:prstGeom>
        </p:spPr>
      </p:pic>
    </p:spTree>
    <p:extLst>
      <p:ext uri="{BB962C8B-B14F-4D97-AF65-F5344CB8AC3E}">
        <p14:creationId xmlns:p14="http://schemas.microsoft.com/office/powerpoint/2010/main" val="447796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862"/>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172832" y="919313"/>
            <a:ext cx="8513968" cy="5382090"/>
          </a:xfrm>
        </p:spPr>
        <p:txBody>
          <a:bodyPr>
            <a:normAutofit fontScale="85000" lnSpcReduction="20000"/>
          </a:bodyPr>
          <a:lstStyle/>
          <a:p>
            <a:r>
              <a:rPr lang="en-US" dirty="0" smtClean="0"/>
              <a:t>Glyphosate is pervasive in our food supply and in our environment</a:t>
            </a:r>
          </a:p>
          <a:p>
            <a:r>
              <a:rPr lang="en-US" dirty="0" smtClean="0"/>
              <a:t>I believe glyphosate is the most important factor in the autism epidemic</a:t>
            </a:r>
          </a:p>
          <a:p>
            <a:r>
              <a:rPr lang="en-US" dirty="0" smtClean="0"/>
              <a:t>Glyphosate may be substituting for glycine by mistake during protein synthesis, with enormous consequences</a:t>
            </a:r>
          </a:p>
          <a:p>
            <a:pPr lvl="1"/>
            <a:r>
              <a:rPr lang="en-US" dirty="0" smtClean="0"/>
              <a:t>Insidious, cumulative toxicity</a:t>
            </a:r>
          </a:p>
          <a:p>
            <a:r>
              <a:rPr lang="en-US" dirty="0" smtClean="0"/>
              <a:t>Glyphosate disrupts the gut </a:t>
            </a:r>
            <a:r>
              <a:rPr lang="en-US" dirty="0" err="1" smtClean="0"/>
              <a:t>microbiome</a:t>
            </a:r>
            <a:endParaRPr lang="en-US" dirty="0" smtClean="0"/>
          </a:p>
          <a:p>
            <a:r>
              <a:rPr lang="en-US" dirty="0" smtClean="0"/>
              <a:t>Glyphosate disrupts sulfur homeostasis</a:t>
            </a:r>
          </a:p>
          <a:p>
            <a:r>
              <a:rPr lang="en-US" dirty="0" smtClean="0"/>
              <a:t>Glyphosate causes hypothyroidism</a:t>
            </a:r>
          </a:p>
          <a:p>
            <a:r>
              <a:rPr lang="en-US" dirty="0" smtClean="0"/>
              <a:t>Glyphosate contamination in MMR may explain its observed link to autism</a:t>
            </a:r>
          </a:p>
          <a:p>
            <a:r>
              <a:rPr lang="en-US" dirty="0" smtClean="0"/>
              <a:t>Organic diet, fermented foods, sulfur-rich diet and sunlight exposure are beneficial for health</a:t>
            </a:r>
            <a:endParaRPr lang="en-US" dirty="0"/>
          </a:p>
        </p:txBody>
      </p:sp>
    </p:spTree>
    <p:extLst>
      <p:ext uri="{BB962C8B-B14F-4D97-AF65-F5344CB8AC3E}">
        <p14:creationId xmlns:p14="http://schemas.microsoft.com/office/powerpoint/2010/main" val="24127464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1643007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3"/>
            <a:ext cx="8229600" cy="1143000"/>
          </a:xfrm>
        </p:spPr>
        <p:txBody>
          <a:bodyPr>
            <a:normAutofit fontScale="90000"/>
          </a:bodyPr>
          <a:lstStyle/>
          <a:p>
            <a:r>
              <a:rPr lang="en-US" b="1" dirty="0"/>
              <a:t>Sobering Statistics on </a:t>
            </a:r>
            <a:r>
              <a:rPr lang="en-US" b="1" dirty="0" smtClean="0"/>
              <a:t/>
            </a:r>
            <a:br>
              <a:rPr lang="en-US" b="1" dirty="0" smtClean="0"/>
            </a:br>
            <a:r>
              <a:rPr lang="en-US" b="1" dirty="0" smtClean="0"/>
              <a:t>Glyphosate Residues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5467" y="1636796"/>
            <a:ext cx="8775516" cy="4525963"/>
          </a:xfrm>
        </p:spPr>
        <p:txBody>
          <a:bodyPr>
            <a:normAutofit fontScale="85000" lnSpcReduction="20000"/>
          </a:bodyPr>
          <a:lstStyle/>
          <a:p>
            <a:r>
              <a:rPr lang="en-US" dirty="0" smtClean="0"/>
              <a:t>Parts per </a:t>
            </a:r>
            <a:r>
              <a:rPr lang="en-US" i="1" dirty="0" smtClean="0"/>
              <a:t>trillion (</a:t>
            </a:r>
            <a:r>
              <a:rPr lang="en-US" i="1" dirty="0" err="1" smtClean="0"/>
              <a:t>ppt</a:t>
            </a:r>
            <a:r>
              <a:rPr lang="en-US" i="1" dirty="0" smtClean="0"/>
              <a:t>)</a:t>
            </a:r>
            <a:r>
              <a:rPr lang="en-US" dirty="0" smtClean="0"/>
              <a:t>: increased proliferation of breast cancer cells in vitro</a:t>
            </a:r>
          </a:p>
          <a:p>
            <a:r>
              <a:rPr lang="en-US" dirty="0" smtClean="0"/>
              <a:t>0.1 ppb:</a:t>
            </a:r>
          </a:p>
          <a:p>
            <a:pPr lvl="1"/>
            <a:r>
              <a:rPr lang="en-US" dirty="0"/>
              <a:t>A</a:t>
            </a:r>
            <a:r>
              <a:rPr lang="en-US" dirty="0" smtClean="0"/>
              <a:t>ltered </a:t>
            </a:r>
            <a:r>
              <a:rPr lang="en-US" dirty="0"/>
              <a:t>the gene function of over 4000 genes in the livers and kidneys of </a:t>
            </a:r>
            <a:r>
              <a:rPr lang="en-US" dirty="0" smtClean="0"/>
              <a:t>rats</a:t>
            </a:r>
            <a:endParaRPr lang="en-US" dirty="0"/>
          </a:p>
          <a:p>
            <a:pPr lvl="1"/>
            <a:r>
              <a:rPr lang="en-US" dirty="0" smtClean="0"/>
              <a:t>Severe organ damage in rats</a:t>
            </a:r>
            <a:endParaRPr lang="en-US" dirty="0"/>
          </a:p>
          <a:p>
            <a:pPr lvl="1"/>
            <a:r>
              <a:rPr lang="en-US" dirty="0"/>
              <a:t>P</a:t>
            </a:r>
            <a:r>
              <a:rPr lang="en-US" dirty="0" smtClean="0"/>
              <a:t>ermitted </a:t>
            </a:r>
            <a:r>
              <a:rPr lang="en-US" dirty="0"/>
              <a:t>level for glyphosate and all other herbicides in EU tap water</a:t>
            </a:r>
          </a:p>
          <a:p>
            <a:r>
              <a:rPr lang="en-US" dirty="0"/>
              <a:t>10 ppb: </a:t>
            </a:r>
            <a:r>
              <a:rPr lang="en-US" dirty="0" smtClean="0"/>
              <a:t>demonstrated toxic </a:t>
            </a:r>
            <a:r>
              <a:rPr lang="en-US" dirty="0"/>
              <a:t>effects on the livers of </a:t>
            </a:r>
            <a:r>
              <a:rPr lang="en-US" dirty="0" smtClean="0"/>
              <a:t>fish</a:t>
            </a:r>
            <a:endParaRPr lang="en-US" dirty="0"/>
          </a:p>
          <a:p>
            <a:r>
              <a:rPr lang="en-US" dirty="0"/>
              <a:t>700 ppb: Permitted level for glyphosate in U.S. tap </a:t>
            </a:r>
            <a:r>
              <a:rPr lang="en-US" dirty="0" smtClean="0"/>
              <a:t>water</a:t>
            </a:r>
            <a:endParaRPr lang="en-US" dirty="0">
              <a:solidFill>
                <a:srgbClr val="FF0000"/>
              </a:solidFill>
            </a:endParaRPr>
          </a:p>
          <a:p>
            <a:r>
              <a:rPr lang="en-US" dirty="0"/>
              <a:t>11,900 ppb: found in Genetically Modified (GMO) </a:t>
            </a:r>
            <a:r>
              <a:rPr lang="en-US" dirty="0" smtClean="0"/>
              <a:t>soybeans</a:t>
            </a:r>
            <a:endParaRPr lang="en-US" dirty="0"/>
          </a:p>
        </p:txBody>
      </p:sp>
      <p:sp>
        <p:nvSpPr>
          <p:cNvPr id="4" name="TextBox 3"/>
          <p:cNvSpPr txBox="1"/>
          <p:nvPr/>
        </p:nvSpPr>
        <p:spPr>
          <a:xfrm>
            <a:off x="1744133" y="6220767"/>
            <a:ext cx="6417141"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detoxproject.org</a:t>
            </a:r>
            <a:r>
              <a:rPr lang="en-US" sz="2400" dirty="0"/>
              <a:t>/glyphosate-in-numbers/</a:t>
            </a:r>
          </a:p>
        </p:txBody>
      </p:sp>
    </p:spTree>
    <p:extLst>
      <p:ext uri="{BB962C8B-B14F-4D97-AF65-F5344CB8AC3E}">
        <p14:creationId xmlns:p14="http://schemas.microsoft.com/office/powerpoint/2010/main" val="16014574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2980</TotalTime>
  <Words>4632</Words>
  <Application>Microsoft Macintosh PowerPoint</Application>
  <PresentationFormat>On-screen Show (4:3)</PresentationFormat>
  <Paragraphs>552</Paragraphs>
  <Slides>71</Slides>
  <Notes>29</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 </vt:lpstr>
      <vt:lpstr>Outline</vt:lpstr>
      <vt:lpstr>PowerPoint Presentation</vt:lpstr>
      <vt:lpstr>Autism Prevalence: 6 year olds*</vt:lpstr>
      <vt:lpstr>Some Foods Containing Glyphosate</vt:lpstr>
      <vt:lpstr>Is Glyphosate Toxic?</vt:lpstr>
      <vt:lpstr>Main Toxic Effects of Glyphosate*</vt:lpstr>
      <vt:lpstr>Glyphosate vs. Other Pesticides: Usage in the United States*</vt:lpstr>
      <vt:lpstr>Sobering Statistics on  Glyphosate Residues*</vt:lpstr>
      <vt:lpstr>Some Biomarkers for Autism</vt:lpstr>
      <vt:lpstr>Dementia and Autism Have                  Much in Common</vt:lpstr>
      <vt:lpstr>PowerPoint Presentation</vt:lpstr>
      <vt:lpstr>The Basics of Protein Synthesis</vt:lpstr>
      <vt:lpstr>What if Glyphosate could Insert itself into Proteins during Synthesis???</vt:lpstr>
      <vt:lpstr>Extra Piece Sticks Out at Active Site</vt:lpstr>
      <vt:lpstr>Extra Piece Sticks Out at Active Site</vt:lpstr>
      <vt:lpstr>Inhibition of EPSPS by glyphosate: Resistant E coli mutant*</vt:lpstr>
      <vt:lpstr>Only Glyphosate Works!*</vt:lpstr>
      <vt:lpstr>Quote from Monsanto Study (1989)*</vt:lpstr>
      <vt:lpstr>Some Predicted Consequences*</vt:lpstr>
      <vt:lpstr>Example 1: Myosin in the Gut</vt:lpstr>
      <vt:lpstr>Example 2: Glyphosate Disrupts  Cytochrome P450 (CYP) Enzymes*</vt:lpstr>
      <vt:lpstr>Example 3:  Protein Phosphatase I and Autism</vt:lpstr>
      <vt:lpstr>Protein Phosphatase 1 Has Many Highly Conserved Glycines!*</vt:lpstr>
      <vt:lpstr>Protein Phosphatase 1 Has Many Highly Conserved Glycines!*</vt:lpstr>
      <vt:lpstr>PowerPoint Presentation</vt:lpstr>
      <vt:lpstr>Autism and the Gut*</vt:lpstr>
      <vt:lpstr>PowerPoint Presentation</vt:lpstr>
      <vt:lpstr>Glyphosate and the Gut:  Pathogen Overgrowth*</vt:lpstr>
      <vt:lpstr>Pathogen Overgrowth in Poultry Microbes Exposed to Glyphosate*</vt:lpstr>
      <vt:lpstr>Glyphosate and the Gut:  Digestive Enzymes </vt:lpstr>
      <vt:lpstr>Trypsin, Pepsin and Lipase are all contaminated with glyphosate*</vt:lpstr>
      <vt:lpstr>A Scenario for Gluten Intolerance</vt:lpstr>
      <vt:lpstr>PowerPoint Presentation</vt:lpstr>
      <vt:lpstr>Celiac Disease, Glyphosate and Non Hodgkin’s Lymphoma</vt:lpstr>
      <vt:lpstr>PowerPoint Presentation</vt:lpstr>
      <vt:lpstr>A BTBR Mouse Model of Autism*</vt:lpstr>
      <vt:lpstr>BTBR mice have low acetate, and glyphosate disrupts acetate synthesis in gut*</vt:lpstr>
      <vt:lpstr>Evidence Linking Autism to  Clostridia Overgrowth*</vt:lpstr>
      <vt:lpstr>PowerPoint Presentation</vt:lpstr>
      <vt:lpstr>Recapitulation</vt:lpstr>
      <vt:lpstr>PowerPoint Presentation</vt:lpstr>
      <vt:lpstr>Sulfate in Fetal Development*</vt:lpstr>
      <vt:lpstr>Thyroid and Sulfate</vt:lpstr>
      <vt:lpstr>Rosemary Waring on Autism (1990)*</vt:lpstr>
      <vt:lpstr>Rosemary Waring Found Extremely Abnormal Urinary Sulfur Products in Autism*</vt:lpstr>
      <vt:lpstr>Rosemary Waring Found Extremely Abnormal Urinary Sulfur Products in Autism*</vt:lpstr>
      <vt:lpstr>Glyphosate Plausibly Disrupts  Sulfur Enzymes</vt:lpstr>
      <vt:lpstr>PCOS, Autism, PAPS Synthase</vt:lpstr>
      <vt:lpstr>Autism Linked to Oxalate Crystals*</vt:lpstr>
      <vt:lpstr>Oxalate Causes Sulfate Flushing through Urine*</vt:lpstr>
      <vt:lpstr>Autism-like socio-communicative deficits and stereotypies in mice lacking heparan sulfate*</vt:lpstr>
      <vt:lpstr>“Heparan sulfate deficiency in autistic postmortem brain tissue from the subventricular zone of the lateral ventricles”* </vt:lpstr>
      <vt:lpstr>Is Encephalopathy a Mechanism to Renew Sulfate in Autism?* </vt:lpstr>
      <vt:lpstr>Gut Microbes to the Rescue!</vt:lpstr>
      <vt:lpstr>Safe Sulfate Transport: Carbon Rings</vt:lpstr>
      <vt:lpstr>Recapitulation</vt:lpstr>
      <vt:lpstr>PowerPoint Presentation</vt:lpstr>
      <vt:lpstr>Patreon –  Microbiome Vaccine Safety Project*</vt:lpstr>
      <vt:lpstr>Glyphosate in Vaccines?</vt:lpstr>
      <vt:lpstr>Glyphosate Contamination in Vaccines (Parts Per Billion)*</vt:lpstr>
      <vt:lpstr>Measles Virus and Hemagglutinin*</vt:lpstr>
      <vt:lpstr>Autism and Measles Hemagglutinin*</vt:lpstr>
      <vt:lpstr>PowerPoint Presentation</vt:lpstr>
      <vt:lpstr>Go Organic!</vt:lpstr>
      <vt:lpstr>Eat Natural Probiotic Foods</vt:lpstr>
      <vt:lpstr> Eat Foods Containing Sulfur</vt:lpstr>
      <vt:lpstr>Some Important Nutrients</vt:lpstr>
      <vt:lpstr>Treating Glyphosate Poisoning  in Animals (e.g., cows) *</vt:lpstr>
      <vt:lpstr>Spend Time Outside in the Sunlight – Especially in the Ocean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20</cp:revision>
  <dcterms:created xsi:type="dcterms:W3CDTF">2019-01-02T15:22:09Z</dcterms:created>
  <dcterms:modified xsi:type="dcterms:W3CDTF">2019-05-23T00:38:37Z</dcterms:modified>
</cp:coreProperties>
</file>