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2.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342" r:id="rId3"/>
    <p:sldId id="277" r:id="rId4"/>
    <p:sldId id="278" r:id="rId5"/>
    <p:sldId id="279" r:id="rId6"/>
    <p:sldId id="280" r:id="rId7"/>
    <p:sldId id="281" r:id="rId8"/>
    <p:sldId id="282" r:id="rId9"/>
    <p:sldId id="283" r:id="rId10"/>
    <p:sldId id="329" r:id="rId11"/>
    <p:sldId id="286" r:id="rId12"/>
    <p:sldId id="287" r:id="rId13"/>
    <p:sldId id="288" r:id="rId14"/>
    <p:sldId id="294" r:id="rId15"/>
    <p:sldId id="354" r:id="rId16"/>
    <p:sldId id="295" r:id="rId17"/>
    <p:sldId id="298" r:id="rId18"/>
    <p:sldId id="296" r:id="rId19"/>
    <p:sldId id="311" r:id="rId20"/>
    <p:sldId id="330" r:id="rId21"/>
    <p:sldId id="326" r:id="rId22"/>
    <p:sldId id="313" r:id="rId23"/>
    <p:sldId id="351" r:id="rId24"/>
    <p:sldId id="315" r:id="rId25"/>
    <p:sldId id="331" r:id="rId26"/>
    <p:sldId id="317" r:id="rId27"/>
    <p:sldId id="318" r:id="rId28"/>
    <p:sldId id="319" r:id="rId29"/>
    <p:sldId id="320" r:id="rId30"/>
    <p:sldId id="333" r:id="rId31"/>
    <p:sldId id="336" r:id="rId32"/>
    <p:sldId id="352" r:id="rId33"/>
    <p:sldId id="335" r:id="rId34"/>
    <p:sldId id="340" r:id="rId35"/>
    <p:sldId id="341" r:id="rId36"/>
    <p:sldId id="291" r:id="rId37"/>
    <p:sldId id="332" r:id="rId38"/>
    <p:sldId id="345" r:id="rId39"/>
    <p:sldId id="339" r:id="rId40"/>
    <p:sldId id="348" r:id="rId41"/>
    <p:sldId id="293" r:id="rId42"/>
    <p:sldId id="327" r:id="rId43"/>
    <p:sldId id="328" r:id="rId44"/>
    <p:sldId id="353" r:id="rId45"/>
    <p:sldId id="357" r:id="rId46"/>
    <p:sldId id="347" r:id="rId47"/>
    <p:sldId id="301" r:id="rId48"/>
    <p:sldId id="302" r:id="rId49"/>
    <p:sldId id="355" r:id="rId50"/>
    <p:sldId id="303" r:id="rId51"/>
    <p:sldId id="304" r:id="rId52"/>
    <p:sldId id="305" r:id="rId53"/>
    <p:sldId id="306" r:id="rId54"/>
    <p:sldId id="307" r:id="rId55"/>
    <p:sldId id="308" r:id="rId56"/>
    <p:sldId id="356" r:id="rId57"/>
    <p:sldId id="257" r:id="rId58"/>
    <p:sldId id="258" r:id="rId59"/>
    <p:sldId id="259" r:id="rId60"/>
    <p:sldId id="260" r:id="rId61"/>
    <p:sldId id="261" r:id="rId62"/>
    <p:sldId id="262" r:id="rId63"/>
    <p:sldId id="263" r:id="rId64"/>
    <p:sldId id="300" r:id="rId65"/>
    <p:sldId id="264" r:id="rId66"/>
    <p:sldId id="267" r:id="rId67"/>
    <p:sldId id="268" r:id="rId68"/>
    <p:sldId id="269" r:id="rId69"/>
    <p:sldId id="270" r:id="rId70"/>
    <p:sldId id="271" r:id="rId71"/>
    <p:sldId id="343" r:id="rId72"/>
    <p:sldId id="272" r:id="rId73"/>
    <p:sldId id="344"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70" autoAdjust="0"/>
  </p:normalViewPr>
  <p:slideViewPr>
    <p:cSldViewPr snapToGrid="0" snapToObjects="1">
      <p:cViewPr>
        <p:scale>
          <a:sx n="100" d="100"/>
          <a:sy n="100" d="100"/>
        </p:scale>
        <p:origin x="-880" y="-57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7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7DE261-8B71-C947-98D3-AF8959B127B2}" type="datetimeFigureOut">
              <a:rPr lang="en-US" smtClean="0"/>
              <a:t>8/17/19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3150C-BD09-EB46-BEA5-DF2EB90116BB}" type="slidenum">
              <a:rPr lang="en-US" smtClean="0"/>
              <a:t>‹#›</a:t>
            </a:fld>
            <a:endParaRPr lang="en-US"/>
          </a:p>
        </p:txBody>
      </p:sp>
    </p:spTree>
    <p:extLst>
      <p:ext uri="{BB962C8B-B14F-4D97-AF65-F5344CB8AC3E}">
        <p14:creationId xmlns:p14="http://schemas.microsoft.com/office/powerpoint/2010/main" val="1749544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5</a:t>
            </a:fld>
            <a:endParaRPr lang="en-US"/>
          </a:p>
        </p:txBody>
      </p:sp>
    </p:spTree>
    <p:extLst>
      <p:ext uri="{BB962C8B-B14F-4D97-AF65-F5344CB8AC3E}">
        <p14:creationId xmlns:p14="http://schemas.microsoft.com/office/powerpoint/2010/main" val="424121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CYPs_contain_highly_conserved_glycines_2014.pdf</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31</a:t>
            </a:fld>
            <a:endParaRPr lang="en-US"/>
          </a:p>
        </p:txBody>
      </p:sp>
    </p:spTree>
    <p:extLst>
      <p:ext uri="{BB962C8B-B14F-4D97-AF65-F5344CB8AC3E}">
        <p14:creationId xmlns:p14="http://schemas.microsoft.com/office/powerpoint/2010/main" val="281843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Where?</a:t>
            </a:r>
            <a:endParaRPr lang="en-US" dirty="0"/>
          </a:p>
        </p:txBody>
      </p:sp>
      <p:sp>
        <p:nvSpPr>
          <p:cNvPr id="4" name="Slide Number Placeholder 3"/>
          <p:cNvSpPr>
            <a:spLocks noGrp="1"/>
          </p:cNvSpPr>
          <p:nvPr>
            <p:ph type="sldNum" sz="quarter" idx="10"/>
          </p:nvPr>
        </p:nvSpPr>
        <p:spPr/>
        <p:txBody>
          <a:bodyPr/>
          <a:lstStyle/>
          <a:p>
            <a:fld id="{B6C3150C-BD09-EB46-BEA5-DF2EB90116BB}" type="slidenum">
              <a:rPr lang="en-US" smtClean="0"/>
              <a:t>32</a:t>
            </a:fld>
            <a:endParaRPr lang="en-US"/>
          </a:p>
        </p:txBody>
      </p:sp>
    </p:spTree>
    <p:extLst>
      <p:ext uri="{BB962C8B-B14F-4D97-AF65-F5344CB8AC3E}">
        <p14:creationId xmlns:p14="http://schemas.microsoft.com/office/powerpoint/2010/main" val="181772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Chemistry/electron_transfer_yeast_NADPH_CYP_reductase_2006.pdf</a:t>
            </a:r>
            <a:endParaRPr lang="en-US" dirty="0"/>
          </a:p>
        </p:txBody>
      </p:sp>
      <p:sp>
        <p:nvSpPr>
          <p:cNvPr id="4" name="Slide Number Placeholder 3"/>
          <p:cNvSpPr>
            <a:spLocks noGrp="1"/>
          </p:cNvSpPr>
          <p:nvPr>
            <p:ph type="sldNum" sz="quarter" idx="10"/>
          </p:nvPr>
        </p:nvSpPr>
        <p:spPr/>
        <p:txBody>
          <a:bodyPr/>
          <a:lstStyle/>
          <a:p>
            <a:fld id="{B6C3150C-BD09-EB46-BEA5-DF2EB90116BB}" type="slidenum">
              <a:rPr lang="en-US" smtClean="0"/>
              <a:t>33</a:t>
            </a:fld>
            <a:endParaRPr lang="en-US"/>
          </a:p>
        </p:txBody>
      </p:sp>
    </p:spTree>
    <p:extLst>
      <p:ext uri="{BB962C8B-B14F-4D97-AF65-F5344CB8AC3E}">
        <p14:creationId xmlns:p14="http://schemas.microsoft.com/office/powerpoint/2010/main" val="252263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Chemistry/electron_transfer_yeast_NADPH_CYP_reductase_2006.pdf</a:t>
            </a:r>
            <a:endParaRPr lang="en-US" dirty="0"/>
          </a:p>
        </p:txBody>
      </p:sp>
      <p:sp>
        <p:nvSpPr>
          <p:cNvPr id="4" name="Slide Number Placeholder 3"/>
          <p:cNvSpPr>
            <a:spLocks noGrp="1"/>
          </p:cNvSpPr>
          <p:nvPr>
            <p:ph type="sldNum" sz="quarter" idx="10"/>
          </p:nvPr>
        </p:nvSpPr>
        <p:spPr/>
        <p:txBody>
          <a:bodyPr/>
          <a:lstStyle/>
          <a:p>
            <a:fld id="{B6C3150C-BD09-EB46-BEA5-DF2EB90116BB}" type="slidenum">
              <a:rPr lang="en-US" smtClean="0"/>
              <a:t>34</a:t>
            </a:fld>
            <a:endParaRPr lang="en-US"/>
          </a:p>
        </p:txBody>
      </p:sp>
    </p:spTree>
    <p:extLst>
      <p:ext uri="{BB962C8B-B14F-4D97-AF65-F5344CB8AC3E}">
        <p14:creationId xmlns:p14="http://schemas.microsoft.com/office/powerpoint/2010/main" val="25226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smtClean="0"/>
              <a:t>vitaminK/sunlight_heart_disease.pdf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Chemistry/</a:t>
            </a:r>
            <a:r>
              <a:rPr lang="en-US" sz="1200" kern="1200" dirty="0" smtClean="0">
                <a:solidFill>
                  <a:schemeClr val="tx1"/>
                </a:solidFill>
                <a:latin typeface="+mn-lt"/>
                <a:ea typeface="+mn-ea"/>
                <a:cs typeface="+mn-cs"/>
              </a:rPr>
              <a:t>glutathionylation_of_eNOS_by_NADPH_oxidase_ACE_involved_2014.pdf</a:t>
            </a:r>
            <a:endParaRPr lang="en-US" dirty="0"/>
          </a:p>
        </p:txBody>
      </p:sp>
      <p:sp>
        <p:nvSpPr>
          <p:cNvPr id="4" name="Slide Number Placeholder 3"/>
          <p:cNvSpPr>
            <a:spLocks noGrp="1"/>
          </p:cNvSpPr>
          <p:nvPr>
            <p:ph type="sldNum" sz="quarter" idx="10"/>
          </p:nvPr>
        </p:nvSpPr>
        <p:spPr/>
        <p:txBody>
          <a:bodyPr/>
          <a:lstStyle/>
          <a:p>
            <a:fld id="{B6C3150C-BD09-EB46-BEA5-DF2EB90116BB}" type="slidenum">
              <a:rPr lang="en-US" smtClean="0"/>
              <a:t>44</a:t>
            </a:fld>
            <a:endParaRPr lang="en-US"/>
          </a:p>
        </p:txBody>
      </p:sp>
    </p:spTree>
    <p:extLst>
      <p:ext uri="{BB962C8B-B14F-4D97-AF65-F5344CB8AC3E}">
        <p14:creationId xmlns:p14="http://schemas.microsoft.com/office/powerpoint/2010/main" val="342889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Chemistry/eNOS_NOS_peroxynitrite_2008.pdf</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a:t>
            </a:r>
            <a:r>
              <a:rPr lang="en-US" sz="1200" kern="1200" dirty="0" smtClean="0">
                <a:solidFill>
                  <a:schemeClr val="tx1"/>
                </a:solidFill>
                <a:effectLst/>
                <a:latin typeface="+mn-lt"/>
                <a:ea typeface="+mn-ea"/>
                <a:cs typeface="+mn-cs"/>
              </a:rPr>
              <a:t>Schematic of the balance between NO and ROS that modulates NO </a:t>
            </a:r>
            <a:r>
              <a:rPr lang="en-US" sz="1200" kern="1200" dirty="0" err="1" smtClean="0">
                <a:solidFill>
                  <a:schemeClr val="tx1"/>
                </a:solidFill>
                <a:effectLst/>
                <a:latin typeface="+mn-lt"/>
                <a:ea typeface="+mn-ea"/>
                <a:cs typeface="+mn-cs"/>
              </a:rPr>
              <a:t>bioavail</a:t>
            </a:r>
            <a:r>
              <a:rPr lang="en-US" sz="1200" kern="1200" dirty="0" smtClean="0">
                <a:solidFill>
                  <a:schemeClr val="tx1"/>
                </a:solidFill>
                <a:effectLst/>
                <a:latin typeface="+mn-lt"/>
                <a:ea typeface="+mn-ea"/>
                <a:cs typeface="+mn-cs"/>
              </a:rPr>
              <a:t>- ability. When ROS production is increased, </a:t>
            </a:r>
            <a:r>
              <a:rPr lang="en-US" sz="1200" kern="1200" dirty="0" err="1" smtClean="0">
                <a:solidFill>
                  <a:schemeClr val="tx1"/>
                </a:solidFill>
                <a:effectLst/>
                <a:latin typeface="+mn-lt"/>
                <a:ea typeface="+mn-ea"/>
                <a:cs typeface="+mn-cs"/>
              </a:rPr>
              <a:t>tetrahydrobiopterin</a:t>
            </a:r>
            <a:r>
              <a:rPr lang="en-US" sz="1200" kern="1200" dirty="0" smtClean="0">
                <a:solidFill>
                  <a:schemeClr val="tx1"/>
                </a:solidFill>
                <a:effectLst/>
                <a:latin typeface="+mn-lt"/>
                <a:ea typeface="+mn-ea"/>
                <a:cs typeface="+mn-cs"/>
              </a:rPr>
              <a:t> (BH4) generation is reduced, and </a:t>
            </a:r>
            <a:r>
              <a:rPr lang="en-US" sz="1200" kern="1200" dirty="0" err="1" smtClean="0">
                <a:solidFill>
                  <a:schemeClr val="tx1"/>
                </a:solidFill>
                <a:effectLst/>
                <a:latin typeface="+mn-lt"/>
                <a:ea typeface="+mn-ea"/>
                <a:cs typeface="+mn-cs"/>
              </a:rPr>
              <a:t>eNOS</a:t>
            </a:r>
            <a:r>
              <a:rPr lang="en-US" sz="1200" kern="1200" dirty="0" smtClean="0">
                <a:solidFill>
                  <a:schemeClr val="tx1"/>
                </a:solidFill>
                <a:effectLst/>
                <a:latin typeface="+mn-lt"/>
                <a:ea typeface="+mn-ea"/>
                <a:cs typeface="+mn-cs"/>
              </a:rPr>
              <a:t> produces superoxide (●O2 ). Excess generation of ●O2 by differ- </a:t>
            </a:r>
            <a:r>
              <a:rPr lang="en-US" sz="1200" kern="1200" dirty="0" err="1" smtClean="0">
                <a:solidFill>
                  <a:schemeClr val="tx1"/>
                </a:solidFill>
                <a:effectLst/>
                <a:latin typeface="+mn-lt"/>
                <a:ea typeface="+mn-ea"/>
                <a:cs typeface="+mn-cs"/>
              </a:rPr>
              <a:t>ent</a:t>
            </a:r>
            <a:r>
              <a:rPr lang="en-US" sz="1200" kern="1200" dirty="0" smtClean="0">
                <a:solidFill>
                  <a:schemeClr val="tx1"/>
                </a:solidFill>
                <a:effectLst/>
                <a:latin typeface="+mn-lt"/>
                <a:ea typeface="+mn-ea"/>
                <a:cs typeface="+mn-cs"/>
              </a:rPr>
              <a:t> sources (NADPH oxidase, uncoupled </a:t>
            </a:r>
            <a:r>
              <a:rPr lang="en-US" sz="1200" kern="1200" dirty="0" err="1" smtClean="0">
                <a:solidFill>
                  <a:schemeClr val="tx1"/>
                </a:solidFill>
                <a:effectLst/>
                <a:latin typeface="+mn-lt"/>
                <a:ea typeface="+mn-ea"/>
                <a:cs typeface="+mn-cs"/>
              </a:rPr>
              <a:t>eNOS</a:t>
            </a:r>
            <a:r>
              <a:rPr lang="en-US" sz="1200" kern="1200" dirty="0" smtClean="0">
                <a:solidFill>
                  <a:schemeClr val="tx1"/>
                </a:solidFill>
                <a:effectLst/>
                <a:latin typeface="+mn-lt"/>
                <a:ea typeface="+mn-ea"/>
                <a:cs typeface="+mn-cs"/>
              </a:rPr>
              <a:t>, xanthine oxidase, myeloperoxidase, cyclooxygenase, mitochondria) will reduce NO bioavailability and convert NO into per- </a:t>
            </a:r>
            <a:r>
              <a:rPr lang="en-US" sz="1200" kern="1200" dirty="0" err="1" smtClean="0">
                <a:solidFill>
                  <a:schemeClr val="tx1"/>
                </a:solidFill>
                <a:effectLst/>
                <a:latin typeface="+mn-lt"/>
                <a:ea typeface="+mn-ea"/>
                <a:cs typeface="+mn-cs"/>
              </a:rPr>
              <a:t>oxynitrite</a:t>
            </a:r>
            <a:r>
              <a:rPr lang="en-US" sz="1200" kern="1200" dirty="0" smtClean="0">
                <a:solidFill>
                  <a:schemeClr val="tx1"/>
                </a:solidFill>
                <a:effectLst/>
                <a:latin typeface="+mn-lt"/>
                <a:ea typeface="+mn-ea"/>
                <a:cs typeface="+mn-cs"/>
              </a:rPr>
              <a:t> (ONOO ), which has deleterious effects. Reduced activity of SOD will also result in enhanced ROS accumulation in the vascular wall. COX indicates </a:t>
            </a:r>
            <a:r>
              <a:rPr lang="en-US" sz="1200" kern="1200" dirty="0" err="1" smtClean="0">
                <a:solidFill>
                  <a:schemeClr val="tx1"/>
                </a:solidFill>
                <a:effectLst/>
                <a:latin typeface="+mn-lt"/>
                <a:ea typeface="+mn-ea"/>
                <a:cs typeface="+mn-cs"/>
              </a:rPr>
              <a:t>cyclooxygen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ase</a:t>
            </a:r>
            <a:r>
              <a:rPr lang="en-US" sz="1200" kern="1200" dirty="0" smtClean="0">
                <a:solidFill>
                  <a:schemeClr val="tx1"/>
                </a:solidFill>
                <a:effectLst/>
                <a:latin typeface="+mn-lt"/>
                <a:ea typeface="+mn-ea"/>
                <a:cs typeface="+mn-cs"/>
              </a:rPr>
              <a:t>; FAD, </a:t>
            </a:r>
            <a:r>
              <a:rPr lang="en-US" sz="1200" kern="1200" dirty="0" err="1" smtClean="0">
                <a:solidFill>
                  <a:schemeClr val="tx1"/>
                </a:solidFill>
                <a:effectLst/>
                <a:latin typeface="+mn-lt"/>
                <a:ea typeface="+mn-ea"/>
                <a:cs typeface="+mn-cs"/>
              </a:rPr>
              <a:t>flavin</a:t>
            </a:r>
            <a:r>
              <a:rPr lang="en-US" sz="1200" kern="1200" dirty="0" smtClean="0">
                <a:solidFill>
                  <a:schemeClr val="tx1"/>
                </a:solidFill>
                <a:effectLst/>
                <a:latin typeface="+mn-lt"/>
                <a:ea typeface="+mn-ea"/>
                <a:cs typeface="+mn-cs"/>
              </a:rPr>
              <a:t> adenine dinucleotide; MLP, myeloperoxidase; NADPH, reduced </a:t>
            </a:r>
            <a:r>
              <a:rPr lang="en-US" sz="1200" kern="1200" dirty="0" err="1" smtClean="0">
                <a:solidFill>
                  <a:schemeClr val="tx1"/>
                </a:solidFill>
                <a:effectLst/>
                <a:latin typeface="+mn-lt"/>
                <a:ea typeface="+mn-ea"/>
                <a:cs typeface="+mn-cs"/>
              </a:rPr>
              <a:t>nicotin</a:t>
            </a:r>
            <a:r>
              <a:rPr lang="en-US" sz="1200" kern="1200" dirty="0" smtClean="0">
                <a:solidFill>
                  <a:schemeClr val="tx1"/>
                </a:solidFill>
                <a:effectLst/>
                <a:latin typeface="+mn-lt"/>
                <a:ea typeface="+mn-ea"/>
                <a:cs typeface="+mn-cs"/>
              </a:rPr>
              <a:t>- amide adenine dinucleotide; XO, xanthine oxidase. </a:t>
            </a:r>
            <a:endParaRPr lang="en-US" dirty="0" smtClean="0"/>
          </a:p>
          <a:p>
            <a:endParaRPr lang="en-US" dirty="0"/>
          </a:p>
        </p:txBody>
      </p:sp>
      <p:sp>
        <p:nvSpPr>
          <p:cNvPr id="4" name="Slide Number Placeholder 3"/>
          <p:cNvSpPr>
            <a:spLocks noGrp="1"/>
          </p:cNvSpPr>
          <p:nvPr>
            <p:ph type="sldNum" sz="quarter" idx="10"/>
          </p:nvPr>
        </p:nvSpPr>
        <p:spPr/>
        <p:txBody>
          <a:bodyPr/>
          <a:lstStyle/>
          <a:p>
            <a:fld id="{FCCE8F07-C7CB-6849-80CC-A0C044FCF712}" type="slidenum">
              <a:rPr lang="en-US" smtClean="0"/>
              <a:t>45</a:t>
            </a:fld>
            <a:endParaRPr lang="en-US"/>
          </a:p>
        </p:txBody>
      </p:sp>
    </p:spTree>
    <p:extLst>
      <p:ext uri="{BB962C8B-B14F-4D97-AF65-F5344CB8AC3E}">
        <p14:creationId xmlns:p14="http://schemas.microsoft.com/office/powerpoint/2010/main" val="1468117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t>
            </a:r>
            <a:r>
              <a:rPr lang="fr-FR" dirty="0" err="1" smtClean="0"/>
              <a:t>reasures</a:t>
            </a:r>
            <a:r>
              <a:rPr lang="fr-FR" dirty="0" smtClean="0"/>
              <a:t>/eNOS_uncoupling_2007.pdf</a:t>
            </a: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Potential mechanisms of physiological regulation of cerebral arterial tone by </a:t>
            </a:r>
            <a:r>
              <a:rPr lang="en-US" sz="1200" kern="1200" dirty="0" err="1" smtClean="0">
                <a:solidFill>
                  <a:schemeClr val="tx1"/>
                </a:solidFill>
                <a:effectLst/>
                <a:latin typeface="+mn-lt"/>
                <a:ea typeface="+mn-ea"/>
                <a:cs typeface="+mn-cs"/>
              </a:rPr>
              <a:t>eNOS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eNOS</a:t>
            </a:r>
            <a:r>
              <a:rPr lang="en-US" sz="1200" kern="1200" dirty="0" smtClean="0">
                <a:solidFill>
                  <a:schemeClr val="tx1"/>
                </a:solidFill>
                <a:effectLst/>
                <a:latin typeface="+mn-lt"/>
                <a:ea typeface="+mn-ea"/>
                <a:cs typeface="+mn-cs"/>
              </a:rPr>
              <a:t>: endothelial nitric oxide synthase; SOD: superoxide dismutase; </a:t>
            </a:r>
            <a:r>
              <a:rPr lang="en-US" sz="1200" kern="1200" dirty="0" err="1" smtClean="0">
                <a:solidFill>
                  <a:schemeClr val="tx1"/>
                </a:solidFill>
                <a:effectLst/>
                <a:latin typeface="+mn-lt"/>
                <a:ea typeface="+mn-ea"/>
                <a:cs typeface="+mn-cs"/>
              </a:rPr>
              <a:t>GPx</a:t>
            </a:r>
            <a:r>
              <a:rPr lang="en-US" sz="1200" kern="1200" dirty="0" smtClean="0">
                <a:solidFill>
                  <a:schemeClr val="tx1"/>
                </a:solidFill>
                <a:effectLst/>
                <a:latin typeface="+mn-lt"/>
                <a:ea typeface="+mn-ea"/>
                <a:cs typeface="+mn-cs"/>
              </a:rPr>
              <a:t>: glutathione peroxidase.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46</a:t>
            </a:fld>
            <a:endParaRPr lang="en-US"/>
          </a:p>
        </p:txBody>
      </p:sp>
    </p:spTree>
    <p:extLst>
      <p:ext uri="{BB962C8B-B14F-4D97-AF65-F5344CB8AC3E}">
        <p14:creationId xmlns:p14="http://schemas.microsoft.com/office/powerpoint/2010/main" val="1430015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steatohepatitis</a:t>
            </a:r>
            <a:endParaRPr lang="en-US" dirty="0" smtClean="0"/>
          </a:p>
          <a:p>
            <a:r>
              <a:rPr lang="en-US" dirty="0" smtClean="0"/>
              <a:t>/</a:t>
            </a:r>
            <a:r>
              <a:rPr lang="en-US" dirty="0" err="1" smtClean="0"/>
              <a:t>StAR_overexpression_NASH.text</a:t>
            </a:r>
            <a:endParaRPr lang="en-US" dirty="0" smtClean="0"/>
          </a:p>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Steroidogenic_acute_regulatory_protein</a:t>
            </a:r>
            <a:endParaRPr lang="pl-PL" dirty="0" smtClean="0"/>
          </a:p>
          <a:p>
            <a:r>
              <a:rPr lang="pl-PL" dirty="0" err="1" smtClean="0"/>
              <a:t>Leydig</a:t>
            </a:r>
            <a:r>
              <a:rPr lang="pl-PL" dirty="0" smtClean="0"/>
              <a:t> </a:t>
            </a:r>
            <a:r>
              <a:rPr lang="pl-PL" dirty="0" err="1" smtClean="0"/>
              <a:t>Cells</a:t>
            </a:r>
            <a:r>
              <a:rPr lang="pl-PL" dirty="0" smtClean="0"/>
              <a:t> </a:t>
            </a:r>
            <a:r>
              <a:rPr lang="pl-PL" dirty="0" err="1" smtClean="0"/>
              <a:t>testes</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48</a:t>
            </a:fld>
            <a:endParaRPr lang="en-US"/>
          </a:p>
        </p:txBody>
      </p:sp>
    </p:spTree>
    <p:extLst>
      <p:ext uri="{BB962C8B-B14F-4D97-AF65-F5344CB8AC3E}">
        <p14:creationId xmlns:p14="http://schemas.microsoft.com/office/powerpoint/2010/main" val="3142361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steatohepatitis</a:t>
            </a:r>
            <a:endParaRPr lang="en-US" dirty="0" smtClean="0"/>
          </a:p>
          <a:p>
            <a:r>
              <a:rPr lang="en-US" dirty="0" smtClean="0"/>
              <a:t>/</a:t>
            </a:r>
            <a:r>
              <a:rPr lang="en-US" dirty="0" err="1" smtClean="0"/>
              <a:t>StAR_overexpression_NASH.text</a:t>
            </a:r>
            <a:endParaRPr lang="en-US" dirty="0" smtClean="0"/>
          </a:p>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Steroidogenic_acute_regulatory_protein</a:t>
            </a:r>
            <a:endParaRPr lang="pl-PL" dirty="0" smtClean="0"/>
          </a:p>
          <a:p>
            <a:r>
              <a:rPr lang="pl-PL" dirty="0" err="1" smtClean="0"/>
              <a:t>Leydig</a:t>
            </a:r>
            <a:r>
              <a:rPr lang="pl-PL" dirty="0" smtClean="0"/>
              <a:t> </a:t>
            </a:r>
            <a:r>
              <a:rPr lang="pl-PL" dirty="0" err="1" smtClean="0"/>
              <a:t>Cells</a:t>
            </a:r>
            <a:r>
              <a:rPr lang="pl-PL" dirty="0" smtClean="0"/>
              <a:t> </a:t>
            </a:r>
            <a:r>
              <a:rPr lang="pl-PL" dirty="0" err="1" smtClean="0"/>
              <a:t>testes</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49</a:t>
            </a:fld>
            <a:endParaRPr lang="en-US"/>
          </a:p>
        </p:txBody>
      </p:sp>
    </p:spTree>
    <p:extLst>
      <p:ext uri="{BB962C8B-B14F-4D97-AF65-F5344CB8AC3E}">
        <p14:creationId xmlns:p14="http://schemas.microsoft.com/office/powerpoint/2010/main" val="314236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treasures/</a:t>
            </a:r>
            <a:r>
              <a:rPr lang="en-US" dirty="0" err="1" smtClean="0"/>
              <a:t>endothelial_glycocalyx_review.pdf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Schematic representation of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showing its main components. Left: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can be observed in vivo as a red blood cell exclusion zone, located on the luminal side of the vascular endothelium. It consists of membrane- bound and soluble molecules. Right: Components of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Bound to the endothelial membrane are proteoglycans, with long </a:t>
            </a:r>
            <a:r>
              <a:rPr lang="en-US" sz="1200" kern="1200" dirty="0" err="1" smtClean="0">
                <a:solidFill>
                  <a:schemeClr val="tx1"/>
                </a:solidFill>
                <a:effectLst/>
                <a:latin typeface="+mn-lt"/>
                <a:ea typeface="+mn-ea"/>
                <a:cs typeface="+mn-cs"/>
              </a:rPr>
              <a:t>unbranched</a:t>
            </a:r>
            <a:r>
              <a:rPr lang="en-US" sz="1200" kern="1200" dirty="0" smtClean="0">
                <a:solidFill>
                  <a:schemeClr val="tx1"/>
                </a:solidFill>
                <a:effectLst/>
                <a:latin typeface="+mn-lt"/>
                <a:ea typeface="+mn-ea"/>
                <a:cs typeface="+mn-cs"/>
              </a:rPr>
              <a:t> glycosaminoglycan side-chains (GAG-chain) and glycoproteins, with short branched carbohydrate side-chains. Incorporated in and on top of this grid are plasma and endothelium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derived soluble components, including hyaluronic acid and other soluble proteoglycans (e.g., </a:t>
            </a:r>
            <a:r>
              <a:rPr lang="en-US" sz="1200" kern="1200" dirty="0" err="1" smtClean="0">
                <a:solidFill>
                  <a:schemeClr val="tx1"/>
                </a:solidFill>
                <a:effectLst/>
                <a:latin typeface="+mn-lt"/>
                <a:ea typeface="+mn-ea"/>
                <a:cs typeface="+mn-cs"/>
              </a:rPr>
              <a:t>thrombomodulin</a:t>
            </a:r>
            <a:r>
              <a:rPr lang="en-US" sz="1200" kern="1200" dirty="0" smtClean="0">
                <a:solidFill>
                  <a:schemeClr val="tx1"/>
                </a:solidFill>
                <a:effectLst/>
                <a:latin typeface="+mn-lt"/>
                <a:ea typeface="+mn-ea"/>
                <a:cs typeface="+mn-cs"/>
              </a:rPr>
              <a:t>) and various proteins, such as extracellular superoxide dismutase (</a:t>
            </a:r>
            <a:r>
              <a:rPr lang="en-US" sz="1200" kern="1200" dirty="0" err="1" smtClean="0">
                <a:solidFill>
                  <a:schemeClr val="tx1"/>
                </a:solidFill>
                <a:effectLst/>
                <a:latin typeface="+mn-lt"/>
                <a:ea typeface="+mn-ea"/>
                <a:cs typeface="+mn-cs"/>
              </a:rPr>
              <a:t>ec</a:t>
            </a:r>
            <a:r>
              <a:rPr lang="en-US" sz="1200" kern="1200" dirty="0" smtClean="0">
                <a:solidFill>
                  <a:schemeClr val="tx1"/>
                </a:solidFill>
                <a:effectLst/>
                <a:latin typeface="+mn-lt"/>
                <a:ea typeface="+mn-ea"/>
                <a:cs typeface="+mn-cs"/>
              </a:rPr>
              <a:t>-SOD) and </a:t>
            </a:r>
            <a:r>
              <a:rPr lang="en-US" sz="1200" kern="1200" dirty="0" err="1" smtClean="0">
                <a:solidFill>
                  <a:schemeClr val="tx1"/>
                </a:solidFill>
                <a:effectLst/>
                <a:latin typeface="+mn-lt"/>
                <a:ea typeface="+mn-ea"/>
                <a:cs typeface="+mn-cs"/>
              </a:rPr>
              <a:t>antithrombin</a:t>
            </a:r>
            <a:r>
              <a:rPr lang="en-US" sz="1200" kern="1200" dirty="0" smtClean="0">
                <a:solidFill>
                  <a:schemeClr val="tx1"/>
                </a:solidFill>
                <a:effectLst/>
                <a:latin typeface="+mn-lt"/>
                <a:ea typeface="+mn-ea"/>
                <a:cs typeface="+mn-cs"/>
              </a:rPr>
              <a:t> III (AT III). Together, these components form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that functions as a barrier between blood plasma and the endothelium and exerts various roles in plasma and vessel wall homeostasis. Note that this figure is not drawn to scale; its purpose is to illustrate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composition </a:t>
            </a:r>
            <a:endParaRPr lang="en-US" dirty="0" smtClean="0"/>
          </a:p>
          <a:p>
            <a:endParaRPr lang="en-US" dirty="0"/>
          </a:p>
        </p:txBody>
      </p:sp>
      <p:sp>
        <p:nvSpPr>
          <p:cNvPr id="4" name="Slide Number Placeholder 3"/>
          <p:cNvSpPr>
            <a:spLocks noGrp="1"/>
          </p:cNvSpPr>
          <p:nvPr>
            <p:ph type="sldNum" sz="quarter" idx="10"/>
          </p:nvPr>
        </p:nvSpPr>
        <p:spPr/>
        <p:txBody>
          <a:bodyPr/>
          <a:lstStyle/>
          <a:p>
            <a:fld id="{8F00F853-0E0A-444C-BD4D-136AB0C77E28}" type="slidenum">
              <a:rPr lang="en-US" smtClean="0"/>
              <a:t>6</a:t>
            </a:fld>
            <a:endParaRPr lang="en-US"/>
          </a:p>
        </p:txBody>
      </p:sp>
    </p:spTree>
    <p:extLst>
      <p:ext uri="{BB962C8B-B14F-4D97-AF65-F5344CB8AC3E}">
        <p14:creationId xmlns:p14="http://schemas.microsoft.com/office/powerpoint/2010/main" val="190620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Treasures/sulfated_oxysterol_regulates_everything_2014.pdf</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50</a:t>
            </a:fld>
            <a:endParaRPr lang="en-US"/>
          </a:p>
        </p:txBody>
      </p:sp>
    </p:spTree>
    <p:extLst>
      <p:ext uri="{BB962C8B-B14F-4D97-AF65-F5344CB8AC3E}">
        <p14:creationId xmlns:p14="http://schemas.microsoft.com/office/powerpoint/2010/main" val="8620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Roundup_inhibits_StAR_protein_expression.pdf</a:t>
            </a:r>
            <a:endParaRPr lang="en-US" dirty="0" smtClean="0"/>
          </a:p>
          <a:p>
            <a:endParaRPr lang="en-US" dirty="0" smtClean="0"/>
          </a:p>
          <a:p>
            <a:r>
              <a:rPr lang="en-US" dirty="0" err="1" smtClean="0"/>
              <a:t>Leydig</a:t>
            </a:r>
            <a:r>
              <a:rPr lang="en-US" dirty="0" smtClean="0"/>
              <a:t> cells produce testosterone	</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52</a:t>
            </a:fld>
            <a:endParaRPr lang="en-US"/>
          </a:p>
        </p:txBody>
      </p:sp>
    </p:spTree>
    <p:extLst>
      <p:ext uri="{BB962C8B-B14F-4D97-AF65-F5344CB8AC3E}">
        <p14:creationId xmlns:p14="http://schemas.microsoft.com/office/powerpoint/2010/main" val="246836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Steroidogenic</a:t>
            </a:r>
            <a:r>
              <a:rPr lang="en-US" dirty="0" smtClean="0"/>
              <a:t> acute regulatory protein</a:t>
            </a:r>
          </a:p>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Steroidogenic_acute_regulatory_protein</a:t>
            </a:r>
            <a:endParaRPr lang="en-US" dirty="0" smtClean="0"/>
          </a:p>
          <a:p>
            <a:r>
              <a:rPr lang="en-US" dirty="0" smtClean="0"/>
              <a:t>Treasures/oxysterol_sulfation_reduces_fatty_liver_disease_StAR_involved.pdf </a:t>
            </a:r>
          </a:p>
          <a:p>
            <a:r>
              <a:rPr lang="en-US" dirty="0" smtClean="0"/>
              <a:t>Glyphosate/</a:t>
            </a:r>
            <a:r>
              <a:rPr lang="en-US" dirty="0" err="1" smtClean="0"/>
              <a:t>roundup_inhibits_StAR_protein_expression.pdf</a:t>
            </a:r>
            <a:r>
              <a:rPr lang="en-US" dirty="0" smtClean="0"/>
              <a:t> </a:t>
            </a:r>
          </a:p>
          <a:p>
            <a:endParaRPr lang="en-US" dirty="0" smtClean="0"/>
          </a:p>
          <a:p>
            <a:r>
              <a:rPr lang="en-US" dirty="0" err="1" smtClean="0"/>
              <a:t>Csail</a:t>
            </a:r>
            <a:r>
              <a:rPr lang="en-US" dirty="0" smtClean="0"/>
              <a:t>/2015/project/</a:t>
            </a:r>
            <a:r>
              <a:rPr lang="en-US" dirty="0" err="1" smtClean="0"/>
              <a:t>RobertMelamede.email.text</a:t>
            </a:r>
            <a:endParaRPr lang="en-US" dirty="0" smtClean="0"/>
          </a:p>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53</a:t>
            </a:fld>
            <a:endParaRPr lang="en-US"/>
          </a:p>
        </p:txBody>
      </p:sp>
    </p:spTree>
    <p:extLst>
      <p:ext uri="{BB962C8B-B14F-4D97-AF65-F5344CB8AC3E}">
        <p14:creationId xmlns:p14="http://schemas.microsoft.com/office/powerpoint/2010/main" val="2825883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sulfate_in_fetal_development.pdf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2011 Aug;22(6):653-9.</a:t>
            </a:r>
            <a:endParaRPr lang="en-US" dirty="0" smtClean="0"/>
          </a:p>
          <a:p>
            <a:r>
              <a:rPr lang="en-US" sz="1200" kern="1200" dirty="0" smtClean="0">
                <a:solidFill>
                  <a:schemeClr val="tx1"/>
                </a:solidFill>
                <a:latin typeface="+mn-lt"/>
                <a:ea typeface="+mn-ea"/>
                <a:cs typeface="+mn-cs"/>
              </a:rPr>
              <a:t> Dawson PA. Sulfate in fetal development. </a:t>
            </a:r>
            <a:r>
              <a:rPr lang="en-US" sz="1200" kern="1200" dirty="0" err="1" smtClean="0">
                <a:solidFill>
                  <a:schemeClr val="tx1"/>
                </a:solidFill>
                <a:latin typeface="+mn-lt"/>
                <a:ea typeface="+mn-ea"/>
                <a:cs typeface="+mn-cs"/>
              </a:rPr>
              <a:t>Semin</a:t>
            </a:r>
            <a:r>
              <a:rPr lang="en-US" sz="1200" kern="1200" dirty="0" smtClean="0">
                <a:solidFill>
                  <a:schemeClr val="tx1"/>
                </a:solidFill>
                <a:latin typeface="+mn-lt"/>
                <a:ea typeface="+mn-ea"/>
                <a:cs typeface="+mn-cs"/>
              </a:rPr>
              <a:t> Cell Dev </a:t>
            </a:r>
            <a:r>
              <a:rPr lang="en-US" sz="1200" kern="1200" dirty="0" err="1" smtClean="0">
                <a:solidFill>
                  <a:schemeClr val="tx1"/>
                </a:solidFill>
                <a:latin typeface="+mn-lt"/>
                <a:ea typeface="+mn-ea"/>
                <a:cs typeface="+mn-cs"/>
              </a:rPr>
              <a:t>Biol</a:t>
            </a:r>
            <a:r>
              <a:rPr lang="en-US" sz="1200" kern="1200" dirty="0" smtClean="0">
                <a:solidFill>
                  <a:schemeClr val="tx1"/>
                </a:solidFill>
                <a:latin typeface="+mn-lt"/>
                <a:ea typeface="+mn-ea"/>
                <a:cs typeface="+mn-cs"/>
              </a:rPr>
              <a:t> (2011), doi:10.1016/j.semcdb.2011.03.004</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58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61</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book/sulfate/</a:t>
            </a:r>
            <a:r>
              <a:rPr lang="en-US" dirty="0" err="1" smtClean="0"/>
              <a:t>sulfate_oxalate_kidney_transport_Karen_Lyke.pdf</a:t>
            </a:r>
            <a:r>
              <a:rPr lang="en-US" dirty="0" smtClean="0"/>
              <a:t>	</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62</a:t>
            </a:fld>
            <a:endParaRPr lang="en-US"/>
          </a:p>
        </p:txBody>
      </p:sp>
    </p:spTree>
    <p:extLst>
      <p:ext uri="{BB962C8B-B14F-4D97-AF65-F5344CB8AC3E}">
        <p14:creationId xmlns:p14="http://schemas.microsoft.com/office/powerpoint/2010/main" val="286584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2016/Anthony/conserved_glycines_sulfotransferase_1994_WOW.pdf</a:t>
            </a:r>
          </a:p>
          <a:p>
            <a:r>
              <a:rPr lang="en-US" sz="1200" kern="1200" dirty="0" smtClean="0">
                <a:solidFill>
                  <a:schemeClr val="tx1"/>
                </a:solidFill>
                <a:latin typeface="+mn-lt"/>
                <a:ea typeface="+mn-ea"/>
                <a:cs typeface="+mn-cs"/>
              </a:rPr>
              <a:t>./G473D_mutation_sulfite_oxidase_destroys_it_2006.pdf </a:t>
            </a:r>
          </a:p>
          <a:p>
            <a:endParaRPr lang="en-US" dirty="0"/>
          </a:p>
        </p:txBody>
      </p:sp>
      <p:sp>
        <p:nvSpPr>
          <p:cNvPr id="4" name="Slide Number Placeholder 3"/>
          <p:cNvSpPr>
            <a:spLocks noGrp="1"/>
          </p:cNvSpPr>
          <p:nvPr>
            <p:ph type="sldNum" sz="quarter" idx="10"/>
          </p:nvPr>
        </p:nvSpPr>
        <p:spPr/>
        <p:txBody>
          <a:bodyPr/>
          <a:lstStyle/>
          <a:p>
            <a:fld id="{437AD2FC-C4B6-9043-AE73-5D1D90B3F850}" type="slidenum">
              <a:rPr lang="en-US" smtClean="0"/>
              <a:t>63</a:t>
            </a:fld>
            <a:endParaRPr lang="en-US"/>
          </a:p>
        </p:txBody>
      </p:sp>
    </p:spTree>
    <p:extLst>
      <p:ext uri="{BB962C8B-B14F-4D97-AF65-F5344CB8AC3E}">
        <p14:creationId xmlns:p14="http://schemas.microsoft.com/office/powerpoint/2010/main" val="2615037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GxxGxxK_motif_sulfotransferases_1995.pdf</a:t>
            </a:r>
          </a:p>
          <a:p>
            <a:endParaRPr lang="en-US" dirty="0"/>
          </a:p>
        </p:txBody>
      </p:sp>
      <p:sp>
        <p:nvSpPr>
          <p:cNvPr id="4" name="Slide Number Placeholder 3"/>
          <p:cNvSpPr>
            <a:spLocks noGrp="1"/>
          </p:cNvSpPr>
          <p:nvPr>
            <p:ph type="sldNum" sz="quarter" idx="10"/>
          </p:nvPr>
        </p:nvSpPr>
        <p:spPr/>
        <p:txBody>
          <a:bodyPr/>
          <a:lstStyle/>
          <a:p>
            <a:fld id="{B594F0E1-CACF-2F44-AB18-F14C3E1C3B32}" type="slidenum">
              <a:rPr lang="en-US" smtClean="0"/>
              <a:t>64</a:t>
            </a:fld>
            <a:endParaRPr lang="en-US"/>
          </a:p>
        </p:txBody>
      </p:sp>
    </p:spTree>
    <p:extLst>
      <p:ext uri="{BB962C8B-B14F-4D97-AF65-F5344CB8AC3E}">
        <p14:creationId xmlns:p14="http://schemas.microsoft.com/office/powerpoint/2010/main" val="114715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Book/sulfate/./PCOS_and_autism_2018.pdf</a:t>
            </a:r>
          </a:p>
          <a:p>
            <a:r>
              <a:rPr lang="en-US" dirty="0" smtClean="0"/>
              <a:t>./PAPS_synthase_glycine_mutation_PCOS_WOW_2015.pdf</a:t>
            </a:r>
          </a:p>
          <a:p>
            <a:r>
              <a:rPr lang="en-US" dirty="0" smtClean="0"/>
              <a:t>101 different PAPS synthases all had glycine at 270</a:t>
            </a:r>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65</a:t>
            </a:fld>
            <a:endParaRPr lang="en-US"/>
          </a:p>
        </p:txBody>
      </p:sp>
    </p:spTree>
    <p:extLst>
      <p:ext uri="{BB962C8B-B14F-4D97-AF65-F5344CB8AC3E}">
        <p14:creationId xmlns:p14="http://schemas.microsoft.com/office/powerpoint/2010/main" val="1326705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vitaminK</a:t>
            </a:r>
            <a:r>
              <a:rPr lang="en-US" dirty="0" smtClean="0"/>
              <a:t>/mice_no_heparan_sulfate_get_autism_2012.pdf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
            </a:r>
            <a:r>
              <a:rPr lang="cs-CZ" dirty="0" err="1" smtClean="0"/>
              <a:t>amantha</a:t>
            </a:r>
            <a:r>
              <a:rPr lang="cs-CZ" dirty="0" smtClean="0"/>
              <a:t>/</a:t>
            </a:r>
            <a:r>
              <a:rPr lang="cs-CZ" dirty="0" err="1" smtClean="0"/>
              <a:t>heparan_sulfate_knockout_mice_get_autism.pdf</a:t>
            </a:r>
            <a:endParaRPr lang="cs-CZ"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66</a:t>
            </a:fld>
            <a:endParaRPr lang="en-US"/>
          </a:p>
        </p:txBody>
      </p:sp>
    </p:spTree>
    <p:extLst>
      <p:ext uri="{BB962C8B-B14F-4D97-AF65-F5344CB8AC3E}">
        <p14:creationId xmlns:p14="http://schemas.microsoft.com/office/powerpoint/2010/main" val="31020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antithrombin</a:t>
            </a:r>
            <a:endParaRPr lang="en-US" dirty="0" smtClean="0"/>
          </a:p>
          <a:p>
            <a:endParaRPr lang="en-US" dirty="0" smtClean="0"/>
          </a:p>
          <a:p>
            <a:r>
              <a:rPr lang="en-US" dirty="0" smtClean="0"/>
              <a:t>treasures/</a:t>
            </a:r>
            <a:r>
              <a:rPr lang="en-US" dirty="0" err="1" smtClean="0"/>
              <a:t>endothelial_glycocalyx_review.pdf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Schematic representation of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showing its main components. Left: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can be observed in vivo as a red blood cell exclusion zone, located on the luminal side of the vascular endothelium. It consists of membrane- bound and soluble molecules. Right: Components of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Bound to the endothelial membrane are proteoglycans, with long </a:t>
            </a:r>
            <a:r>
              <a:rPr lang="en-US" sz="1200" kern="1200" dirty="0" err="1" smtClean="0">
                <a:solidFill>
                  <a:schemeClr val="tx1"/>
                </a:solidFill>
                <a:effectLst/>
                <a:latin typeface="+mn-lt"/>
                <a:ea typeface="+mn-ea"/>
                <a:cs typeface="+mn-cs"/>
              </a:rPr>
              <a:t>unbranched</a:t>
            </a:r>
            <a:r>
              <a:rPr lang="en-US" sz="1200" kern="1200" dirty="0" smtClean="0">
                <a:solidFill>
                  <a:schemeClr val="tx1"/>
                </a:solidFill>
                <a:effectLst/>
                <a:latin typeface="+mn-lt"/>
                <a:ea typeface="+mn-ea"/>
                <a:cs typeface="+mn-cs"/>
              </a:rPr>
              <a:t> glycosaminoglycan side-chains (GAG-chain) and glycoproteins, with short branched carbohydrate side-chains. Incorporated in and on top of this grid are plasma and endothelium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derived soluble components, including hyaluronic acid and other soluble proteoglycans (e.g., </a:t>
            </a:r>
            <a:r>
              <a:rPr lang="en-US" sz="1200" kern="1200" dirty="0" err="1" smtClean="0">
                <a:solidFill>
                  <a:schemeClr val="tx1"/>
                </a:solidFill>
                <a:effectLst/>
                <a:latin typeface="+mn-lt"/>
                <a:ea typeface="+mn-ea"/>
                <a:cs typeface="+mn-cs"/>
              </a:rPr>
              <a:t>thrombomodulin</a:t>
            </a:r>
            <a:r>
              <a:rPr lang="en-US" sz="1200" kern="1200" dirty="0" smtClean="0">
                <a:solidFill>
                  <a:schemeClr val="tx1"/>
                </a:solidFill>
                <a:effectLst/>
                <a:latin typeface="+mn-lt"/>
                <a:ea typeface="+mn-ea"/>
                <a:cs typeface="+mn-cs"/>
              </a:rPr>
              <a:t>) and various proteins, such as extracellular superoxide dismutase (</a:t>
            </a:r>
            <a:r>
              <a:rPr lang="en-US" sz="1200" kern="1200" dirty="0" err="1" smtClean="0">
                <a:solidFill>
                  <a:schemeClr val="tx1"/>
                </a:solidFill>
                <a:effectLst/>
                <a:latin typeface="+mn-lt"/>
                <a:ea typeface="+mn-ea"/>
                <a:cs typeface="+mn-cs"/>
              </a:rPr>
              <a:t>ec</a:t>
            </a:r>
            <a:r>
              <a:rPr lang="en-US" sz="1200" kern="1200" dirty="0" smtClean="0">
                <a:solidFill>
                  <a:schemeClr val="tx1"/>
                </a:solidFill>
                <a:effectLst/>
                <a:latin typeface="+mn-lt"/>
                <a:ea typeface="+mn-ea"/>
                <a:cs typeface="+mn-cs"/>
              </a:rPr>
              <a:t>-SOD) and </a:t>
            </a:r>
            <a:r>
              <a:rPr lang="en-US" sz="1200" kern="1200" dirty="0" err="1" smtClean="0">
                <a:solidFill>
                  <a:schemeClr val="tx1"/>
                </a:solidFill>
                <a:effectLst/>
                <a:latin typeface="+mn-lt"/>
                <a:ea typeface="+mn-ea"/>
                <a:cs typeface="+mn-cs"/>
              </a:rPr>
              <a:t>antithrombin</a:t>
            </a:r>
            <a:r>
              <a:rPr lang="en-US" sz="1200" kern="1200" dirty="0" smtClean="0">
                <a:solidFill>
                  <a:schemeClr val="tx1"/>
                </a:solidFill>
                <a:effectLst/>
                <a:latin typeface="+mn-lt"/>
                <a:ea typeface="+mn-ea"/>
                <a:cs typeface="+mn-cs"/>
              </a:rPr>
              <a:t> III (AT III). Together, these components form the endothelial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that functions as a barrier between blood plasma and the endothelium and exerts various roles in plasma and vessel wall homeostasis. Note that this figure is not drawn to scale; its purpose is to illustrate </a:t>
            </a:r>
            <a:r>
              <a:rPr lang="en-US" sz="1200" kern="1200" dirty="0" err="1" smtClean="0">
                <a:solidFill>
                  <a:schemeClr val="tx1"/>
                </a:solidFill>
                <a:effectLst/>
                <a:latin typeface="+mn-lt"/>
                <a:ea typeface="+mn-ea"/>
                <a:cs typeface="+mn-cs"/>
              </a:rPr>
              <a:t>glycocalyx</a:t>
            </a:r>
            <a:r>
              <a:rPr lang="en-US" sz="1200" kern="1200" dirty="0" smtClean="0">
                <a:solidFill>
                  <a:schemeClr val="tx1"/>
                </a:solidFill>
                <a:effectLst/>
                <a:latin typeface="+mn-lt"/>
                <a:ea typeface="+mn-ea"/>
                <a:cs typeface="+mn-cs"/>
              </a:rPr>
              <a:t> composition </a:t>
            </a:r>
            <a:endParaRPr lang="en-US" dirty="0" smtClean="0"/>
          </a:p>
          <a:p>
            <a:endParaRPr lang="en-US" dirty="0"/>
          </a:p>
        </p:txBody>
      </p:sp>
      <p:sp>
        <p:nvSpPr>
          <p:cNvPr id="4" name="Slide Number Placeholder 3"/>
          <p:cNvSpPr>
            <a:spLocks noGrp="1"/>
          </p:cNvSpPr>
          <p:nvPr>
            <p:ph type="sldNum" sz="quarter" idx="10"/>
          </p:nvPr>
        </p:nvSpPr>
        <p:spPr/>
        <p:txBody>
          <a:bodyPr/>
          <a:lstStyle/>
          <a:p>
            <a:fld id="{8F00F853-0E0A-444C-BD4D-136AB0C77E28}" type="slidenum">
              <a:rPr lang="en-US" smtClean="0"/>
              <a:t>7</a:t>
            </a:fld>
            <a:endParaRPr lang="en-US"/>
          </a:p>
        </p:txBody>
      </p:sp>
    </p:spTree>
    <p:extLst>
      <p:ext uri="{BB962C8B-B14F-4D97-AF65-F5344CB8AC3E}">
        <p14:creationId xmlns:p14="http://schemas.microsoft.com/office/powerpoint/2010/main" val="1906206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Samantha/</a:t>
            </a:r>
            <a:r>
              <a:rPr lang="en-US" dirty="0" err="1" smtClean="0"/>
              <a:t>heparan_sulfate_deficiency_autism_postmortem_brain.pdf</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67</a:t>
            </a:fld>
            <a:endParaRPr lang="en-US"/>
          </a:p>
        </p:txBody>
      </p:sp>
    </p:spTree>
    <p:extLst>
      <p:ext uri="{BB962C8B-B14F-4D97-AF65-F5344CB8AC3E}">
        <p14:creationId xmlns:p14="http://schemas.microsoft.com/office/powerpoint/2010/main" val="830201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47347-F11C-FA40-9219-1BD567D2E1DF}" type="slidenum">
              <a:rPr lang="en-US" smtClean="0"/>
              <a:t>69</a:t>
            </a:fld>
            <a:endParaRPr lang="en-US"/>
          </a:p>
        </p:txBody>
      </p:sp>
    </p:spTree>
    <p:extLst>
      <p:ext uri="{BB962C8B-B14F-4D97-AF65-F5344CB8AC3E}">
        <p14:creationId xmlns:p14="http://schemas.microsoft.com/office/powerpoint/2010/main" val="300882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Langmuir_Pollack_flow_through_tube_protons_gather_2013.pdf </a:t>
            </a:r>
          </a:p>
          <a:p>
            <a:r>
              <a:rPr lang="en-US" dirty="0" smtClean="0"/>
              <a:t>Images/Pollack1.jpg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9. (a) Distribution of charge in the exclusion zone and water beyond the exclusion zone as shown by electrical potential measurements and pH- sensitive dye studies. Protons spread in bulk water, although some cling to the negatively charged EZ. (b) Disposition of charge anticipated in a tubular configuration.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8</a:t>
            </a:fld>
            <a:endParaRPr lang="en-US"/>
          </a:p>
        </p:txBody>
      </p:sp>
    </p:spTree>
    <p:extLst>
      <p:ext uri="{BB962C8B-B14F-4D97-AF65-F5344CB8AC3E}">
        <p14:creationId xmlns:p14="http://schemas.microsoft.com/office/powerpoint/2010/main" val="11033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From </a:t>
            </a:r>
            <a:r>
              <a:rPr lang="en-US" dirty="0" err="1" smtClean="0"/>
              <a:t>cholesterol_sulfate_agile.pdf</a:t>
            </a:r>
            <a:r>
              <a:rPr lang="en-US" dirty="0" smtClean="0"/>
              <a:t> – this was the original article on that topic.</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dirty="0" smtClean="0"/>
              <a:t>./  monkeys_sulfur_solves_cholesterol_problem_1960</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16</a:t>
            </a:fld>
            <a:endParaRPr lang="en-US"/>
          </a:p>
        </p:txBody>
      </p:sp>
    </p:spTree>
    <p:extLst>
      <p:ext uri="{BB962C8B-B14F-4D97-AF65-F5344CB8AC3E}">
        <p14:creationId xmlns:p14="http://schemas.microsoft.com/office/powerpoint/2010/main" val="374749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CholesterolSulfate2_2015.pdf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5 Sulfur Incorporation into GAGs with Age. Incorporation of 35Sulfur into chondroitin </a:t>
            </a:r>
            <a:r>
              <a:rPr lang="en-US" sz="1200" kern="1200" dirty="0" err="1" smtClean="0">
                <a:solidFill>
                  <a:schemeClr val="tx1"/>
                </a:solidFill>
                <a:effectLst/>
                <a:latin typeface="+mn-lt"/>
                <a:ea typeface="+mn-ea"/>
                <a:cs typeface="+mn-cs"/>
              </a:rPr>
              <a:t>sulphuric</a:t>
            </a:r>
            <a:r>
              <a:rPr lang="en-US" sz="1200" kern="1200" dirty="0" smtClean="0">
                <a:solidFill>
                  <a:schemeClr val="tx1"/>
                </a:solidFill>
                <a:effectLst/>
                <a:latin typeface="+mn-lt"/>
                <a:ea typeface="+mn-ea"/>
                <a:cs typeface="+mn-cs"/>
              </a:rPr>
              <a:t> acids (CSA) of the connective tissue of normal human aortae (x) and atherosclerotic human aortae (o) in in vitro experiment. (Redrawn from [110], with permission from Elsevier) </a:t>
            </a:r>
            <a:endParaRPr lang="en-US" dirty="0" smtClean="0"/>
          </a:p>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17</a:t>
            </a:fld>
            <a:endParaRPr lang="en-US"/>
          </a:p>
        </p:txBody>
      </p:sp>
    </p:spTree>
    <p:extLst>
      <p:ext uri="{BB962C8B-B14F-4D97-AF65-F5344CB8AC3E}">
        <p14:creationId xmlns:p14="http://schemas.microsoft.com/office/powerpoint/2010/main" val="226326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Newsweek_on_glyphosate_overuse.text</a:t>
            </a:r>
            <a:endParaRPr lang="en-US" dirty="0" smtClean="0"/>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20</a:t>
            </a:fld>
            <a:endParaRPr lang="en-US"/>
          </a:p>
        </p:txBody>
      </p:sp>
    </p:spTree>
    <p:extLst>
      <p:ext uri="{BB962C8B-B14F-4D97-AF65-F5344CB8AC3E}">
        <p14:creationId xmlns:p14="http://schemas.microsoft.com/office/powerpoint/2010/main" val="283121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CYPs_contain_highly_conserved_glycines_2014.pdf</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30</a:t>
            </a:fld>
            <a:endParaRPr lang="en-US"/>
          </a:p>
        </p:txBody>
      </p:sp>
    </p:spTree>
    <p:extLst>
      <p:ext uri="{BB962C8B-B14F-4D97-AF65-F5344CB8AC3E}">
        <p14:creationId xmlns:p14="http://schemas.microsoft.com/office/powerpoint/2010/main" val="281843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D0D09-CEA5-2B44-8822-18CDCA25D8CE}" type="datetimeFigureOut">
              <a:rPr lang="en-US" smtClean="0"/>
              <a:t>8/17/19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154558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0D09-CEA5-2B44-8822-18CDCA25D8CE}" type="datetimeFigureOut">
              <a:rPr lang="en-US" smtClean="0"/>
              <a:t>8/17/19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316129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0D09-CEA5-2B44-8822-18CDCA25D8CE}" type="datetimeFigureOut">
              <a:rPr lang="en-US" smtClean="0"/>
              <a:t>8/17/19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4471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D0D09-CEA5-2B44-8822-18CDCA25D8CE}" type="datetimeFigureOut">
              <a:rPr lang="en-US" smtClean="0"/>
              <a:t>8/17/19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39086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D0D09-CEA5-2B44-8822-18CDCA25D8CE}" type="datetimeFigureOut">
              <a:rPr lang="en-US" smtClean="0"/>
              <a:t>8/17/19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72179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D0D09-CEA5-2B44-8822-18CDCA25D8CE}" type="datetimeFigureOut">
              <a:rPr lang="en-US" smtClean="0"/>
              <a:t>8/17/19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70515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D0D09-CEA5-2B44-8822-18CDCA25D8CE}" type="datetimeFigureOut">
              <a:rPr lang="en-US" smtClean="0"/>
              <a:t>8/17/19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81696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D0D09-CEA5-2B44-8822-18CDCA25D8CE}" type="datetimeFigureOut">
              <a:rPr lang="en-US" smtClean="0"/>
              <a:t>8/17/19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16608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D0D09-CEA5-2B44-8822-18CDCA25D8CE}" type="datetimeFigureOut">
              <a:rPr lang="en-US" smtClean="0"/>
              <a:t>8/17/19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186331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0D09-CEA5-2B44-8822-18CDCA25D8CE}" type="datetimeFigureOut">
              <a:rPr lang="en-US" smtClean="0"/>
              <a:t>8/17/19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229619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D0D09-CEA5-2B44-8822-18CDCA25D8CE}" type="datetimeFigureOut">
              <a:rPr lang="en-US" smtClean="0"/>
              <a:t>8/17/19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02C9E-7DBA-8D4C-AC2A-ED8532D65572}" type="slidenum">
              <a:rPr lang="en-US" smtClean="0"/>
              <a:t>‹#›</a:t>
            </a:fld>
            <a:endParaRPr lang="en-US"/>
          </a:p>
        </p:txBody>
      </p:sp>
    </p:spTree>
    <p:extLst>
      <p:ext uri="{BB962C8B-B14F-4D97-AF65-F5344CB8AC3E}">
        <p14:creationId xmlns:p14="http://schemas.microsoft.com/office/powerpoint/2010/main" val="8206354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6D0D09-CEA5-2B44-8822-18CDCA25D8CE}" type="datetimeFigureOut">
              <a:rPr lang="en-US" smtClean="0"/>
              <a:t>8/17/19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3302C9E-7DBA-8D4C-AC2A-ED8532D65572}" type="slidenum">
              <a:rPr lang="en-US" smtClean="0"/>
              <a:t>‹#›</a:t>
            </a:fld>
            <a:endParaRPr lang="en-US"/>
          </a:p>
        </p:txBody>
      </p:sp>
    </p:spTree>
    <p:extLst>
      <p:ext uri="{BB962C8B-B14F-4D97-AF65-F5344CB8AC3E}">
        <p14:creationId xmlns:p14="http://schemas.microsoft.com/office/powerpoint/2010/main" val="350459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5.jpg"/><Relationship Id="rId5" Type="http://schemas.openxmlformats.org/officeDocument/2006/relationships/image" Target="../media/image52.png"/><Relationship Id="rId6" Type="http://schemas.openxmlformats.org/officeDocument/2006/relationships/image" Target="../media/image53.jpg"/><Relationship Id="rId7" Type="http://schemas.openxmlformats.org/officeDocument/2006/relationships/image" Target="../media/image54.gi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5.jpg"/><Relationship Id="rId5" Type="http://schemas.openxmlformats.org/officeDocument/2006/relationships/image" Target="../media/image52.png"/><Relationship Id="rId6" Type="http://schemas.openxmlformats.org/officeDocument/2006/relationships/image" Target="../media/image53.jpg"/><Relationship Id="rId7" Type="http://schemas.openxmlformats.org/officeDocument/2006/relationships/image" Target="../media/image54.gi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34248"/>
            <a:ext cx="8483600" cy="1856552"/>
          </a:xfrm>
        </p:spPr>
        <p:txBody>
          <a:bodyPr>
            <a:normAutofit fontScale="90000"/>
          </a:bodyPr>
          <a:lstStyle/>
          <a:p>
            <a:r>
              <a:rPr lang="en-US" b="1" dirty="0" smtClean="0"/>
              <a:t>The Many Roles of Sulfate in the Body and its Disruption by Glyphosate</a:t>
            </a:r>
            <a:endParaRPr lang="en-US" b="1" dirty="0"/>
          </a:p>
        </p:txBody>
      </p:sp>
      <p:sp>
        <p:nvSpPr>
          <p:cNvPr id="3" name="Subtitle 2"/>
          <p:cNvSpPr>
            <a:spLocks noGrp="1"/>
          </p:cNvSpPr>
          <p:nvPr>
            <p:ph type="subTitle" idx="1"/>
          </p:nvPr>
        </p:nvSpPr>
        <p:spPr>
          <a:xfrm>
            <a:off x="2222500" y="2914650"/>
            <a:ext cx="6400800" cy="1314450"/>
          </a:xfrm>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September 7, 2019</a:t>
            </a:r>
          </a:p>
        </p:txBody>
      </p:sp>
      <p:pic>
        <p:nvPicPr>
          <p:cNvPr id="4" name="Picture 3" descr="glyphos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27" y="2590802"/>
            <a:ext cx="4000953" cy="2060491"/>
          </a:xfrm>
          <a:prstGeom prst="rect">
            <a:avLst/>
          </a:prstGeom>
        </p:spPr>
      </p:pic>
      <p:pic>
        <p:nvPicPr>
          <p:cNvPr id="5" name="Picture 4"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4" y="2298700"/>
            <a:ext cx="2179207" cy="2160054"/>
          </a:xfrm>
          <a:prstGeom prst="rect">
            <a:avLst/>
          </a:prstGeom>
        </p:spPr>
      </p:pic>
    </p:spTree>
    <p:extLst>
      <p:ext uri="{BB962C8B-B14F-4D97-AF65-F5344CB8AC3E}">
        <p14:creationId xmlns:p14="http://schemas.microsoft.com/office/powerpoint/2010/main" val="27597999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z-layers-close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27" y="1228889"/>
            <a:ext cx="2487911" cy="1898017"/>
          </a:xfrm>
          <a:prstGeom prst="rect">
            <a:avLst/>
          </a:prstGeom>
        </p:spPr>
      </p:pic>
      <p:pic>
        <p:nvPicPr>
          <p:cNvPr id="10" name="Picture 9" descr="ez-lay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020" y="678409"/>
            <a:ext cx="5391484" cy="4047201"/>
          </a:xfrm>
          <a:prstGeom prst="rect">
            <a:avLst/>
          </a:prstGeom>
        </p:spPr>
      </p:pic>
      <p:sp>
        <p:nvSpPr>
          <p:cNvPr id="11" name="TextBox 10"/>
          <p:cNvSpPr txBox="1"/>
          <p:nvPr/>
        </p:nvSpPr>
        <p:spPr>
          <a:xfrm>
            <a:off x="1904709" y="3291651"/>
            <a:ext cx="1573605" cy="923330"/>
          </a:xfrm>
          <a:prstGeom prst="rect">
            <a:avLst/>
          </a:prstGeom>
          <a:noFill/>
        </p:spPr>
        <p:txBody>
          <a:bodyPr wrap="none" rtlCol="0">
            <a:spAutoFit/>
          </a:bodyPr>
          <a:lstStyle/>
          <a:p>
            <a:r>
              <a:rPr lang="en-US" dirty="0" smtClean="0"/>
              <a:t>Negatively </a:t>
            </a:r>
          </a:p>
          <a:p>
            <a:r>
              <a:rPr lang="en-US" dirty="0" smtClean="0"/>
              <a:t>Charged</a:t>
            </a:r>
          </a:p>
          <a:p>
            <a:r>
              <a:rPr lang="en-US" dirty="0" smtClean="0"/>
              <a:t>Exclusion Zone</a:t>
            </a:r>
            <a:endParaRPr lang="en-US" dirty="0"/>
          </a:p>
        </p:txBody>
      </p:sp>
      <p:cxnSp>
        <p:nvCxnSpPr>
          <p:cNvPr id="13" name="Straight Arrow Connector 12"/>
          <p:cNvCxnSpPr/>
          <p:nvPr/>
        </p:nvCxnSpPr>
        <p:spPr>
          <a:xfrm flipV="1">
            <a:off x="2912139" y="3133831"/>
            <a:ext cx="1004829" cy="54486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80557" y="2926459"/>
            <a:ext cx="2863444" cy="1200329"/>
          </a:xfrm>
          <a:prstGeom prst="rect">
            <a:avLst/>
          </a:prstGeom>
          <a:noFill/>
        </p:spPr>
        <p:txBody>
          <a:bodyPr wrap="square" rtlCol="0">
            <a:spAutoFit/>
          </a:bodyPr>
          <a:lstStyle/>
          <a:p>
            <a:r>
              <a:rPr lang="en-US" dirty="0" smtClean="0"/>
              <a:t>Protons collect at the interface between</a:t>
            </a:r>
          </a:p>
          <a:p>
            <a:r>
              <a:rPr lang="en-US" dirty="0" smtClean="0"/>
              <a:t>The exclusion zone and     the bulk water in the blood</a:t>
            </a:r>
            <a:endParaRPr lang="en-US" dirty="0"/>
          </a:p>
        </p:txBody>
      </p:sp>
      <p:sp>
        <p:nvSpPr>
          <p:cNvPr id="15" name="TextBox 14"/>
          <p:cNvSpPr txBox="1"/>
          <p:nvPr/>
        </p:nvSpPr>
        <p:spPr>
          <a:xfrm>
            <a:off x="2623065" y="1617846"/>
            <a:ext cx="1710725" cy="369332"/>
          </a:xfrm>
          <a:prstGeom prst="rect">
            <a:avLst/>
          </a:prstGeom>
          <a:noFill/>
        </p:spPr>
        <p:txBody>
          <a:bodyPr wrap="none" rtlCol="0">
            <a:spAutoFit/>
          </a:bodyPr>
          <a:lstStyle/>
          <a:p>
            <a:r>
              <a:rPr lang="en-US" dirty="0" smtClean="0"/>
              <a:t>endothelial cells</a:t>
            </a:r>
            <a:endParaRPr lang="en-US" dirty="0"/>
          </a:p>
        </p:txBody>
      </p:sp>
      <p:cxnSp>
        <p:nvCxnSpPr>
          <p:cNvPr id="16" name="Straight Arrow Connector 15"/>
          <p:cNvCxnSpPr/>
          <p:nvPr/>
        </p:nvCxnSpPr>
        <p:spPr>
          <a:xfrm>
            <a:off x="3077615" y="1917186"/>
            <a:ext cx="251026" cy="59941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7109" y="-52140"/>
            <a:ext cx="8229600" cy="857250"/>
          </a:xfrm>
        </p:spPr>
        <p:txBody>
          <a:bodyPr>
            <a:normAutofit/>
          </a:bodyPr>
          <a:lstStyle/>
          <a:p>
            <a:r>
              <a:rPr lang="en-US" b="1" dirty="0" smtClean="0"/>
              <a:t>Exclusion Zone</a:t>
            </a:r>
            <a:r>
              <a:rPr lang="en-US" b="1" dirty="0" smtClean="0">
                <a:solidFill>
                  <a:srgbClr val="FF0000"/>
                </a:solidFill>
              </a:rPr>
              <a:t>* </a:t>
            </a:r>
            <a:endParaRPr lang="en-US" b="1" dirty="0">
              <a:solidFill>
                <a:srgbClr val="FF0000"/>
              </a:solidFill>
            </a:endParaRPr>
          </a:p>
        </p:txBody>
      </p:sp>
      <p:sp>
        <p:nvSpPr>
          <p:cNvPr id="18" name="TextBox 17"/>
          <p:cNvSpPr txBox="1"/>
          <p:nvPr/>
        </p:nvSpPr>
        <p:spPr>
          <a:xfrm>
            <a:off x="5398307" y="4293110"/>
            <a:ext cx="3400887" cy="369332"/>
          </a:xfrm>
          <a:prstGeom prst="rect">
            <a:avLst/>
          </a:prstGeom>
          <a:noFill/>
        </p:spPr>
        <p:txBody>
          <a:bodyPr wrap="square" rtlCol="0">
            <a:spAutoFit/>
          </a:bodyPr>
          <a:lstStyle/>
          <a:p>
            <a:r>
              <a:rPr lang="en-US" dirty="0" smtClean="0"/>
              <a:t>Unstructured water in blood</a:t>
            </a:r>
            <a:endParaRPr lang="en-US" dirty="0"/>
          </a:p>
        </p:txBody>
      </p:sp>
      <p:cxnSp>
        <p:nvCxnSpPr>
          <p:cNvPr id="19" name="Straight Arrow Connector 18"/>
          <p:cNvCxnSpPr/>
          <p:nvPr/>
        </p:nvCxnSpPr>
        <p:spPr>
          <a:xfrm flipH="1" flipV="1">
            <a:off x="5324597" y="3964221"/>
            <a:ext cx="955960" cy="41963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4522148" y="2966214"/>
            <a:ext cx="300082" cy="369332"/>
            <a:chOff x="1300118" y="5069094"/>
            <a:chExt cx="300082" cy="492443"/>
          </a:xfrm>
        </p:grpSpPr>
        <p:sp>
          <p:nvSpPr>
            <p:cNvPr id="22" name="Oval 21"/>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24" name="Group 23"/>
          <p:cNvGrpSpPr/>
          <p:nvPr/>
        </p:nvGrpSpPr>
        <p:grpSpPr>
          <a:xfrm>
            <a:off x="4636087" y="3308874"/>
            <a:ext cx="300082" cy="369332"/>
            <a:chOff x="1300118" y="5069094"/>
            <a:chExt cx="300082" cy="492443"/>
          </a:xfrm>
        </p:grpSpPr>
        <p:sp>
          <p:nvSpPr>
            <p:cNvPr id="25" name="Oval 24"/>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27" name="Group 26"/>
          <p:cNvGrpSpPr/>
          <p:nvPr/>
        </p:nvGrpSpPr>
        <p:grpSpPr>
          <a:xfrm>
            <a:off x="4132681" y="2516566"/>
            <a:ext cx="300082" cy="369332"/>
            <a:chOff x="1300118" y="5069094"/>
            <a:chExt cx="300082" cy="492443"/>
          </a:xfrm>
        </p:grpSpPr>
        <p:sp>
          <p:nvSpPr>
            <p:cNvPr id="28" name="Oval 27"/>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30" name="Group 29"/>
          <p:cNvGrpSpPr/>
          <p:nvPr/>
        </p:nvGrpSpPr>
        <p:grpSpPr>
          <a:xfrm>
            <a:off x="4471348" y="2378065"/>
            <a:ext cx="300082" cy="369332"/>
            <a:chOff x="1300118" y="5069094"/>
            <a:chExt cx="300082" cy="492443"/>
          </a:xfrm>
        </p:grpSpPr>
        <p:sp>
          <p:nvSpPr>
            <p:cNvPr id="31" name="Oval 30"/>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33" name="Group 32"/>
          <p:cNvGrpSpPr/>
          <p:nvPr/>
        </p:nvGrpSpPr>
        <p:grpSpPr>
          <a:xfrm>
            <a:off x="4362341" y="3687178"/>
            <a:ext cx="300082" cy="369332"/>
            <a:chOff x="1300118" y="5069094"/>
            <a:chExt cx="300082" cy="492443"/>
          </a:xfrm>
        </p:grpSpPr>
        <p:sp>
          <p:nvSpPr>
            <p:cNvPr id="34" name="Oval 33"/>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cxnSp>
        <p:nvCxnSpPr>
          <p:cNvPr id="37" name="Straight Arrow Connector 36"/>
          <p:cNvCxnSpPr>
            <a:endCxn id="23" idx="0"/>
          </p:cNvCxnSpPr>
          <p:nvPr/>
        </p:nvCxnSpPr>
        <p:spPr>
          <a:xfrm flipH="1" flipV="1">
            <a:off x="4672189" y="2966214"/>
            <a:ext cx="1608368" cy="6020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3825" y="4662442"/>
            <a:ext cx="8789586" cy="400110"/>
          </a:xfrm>
          <a:prstGeom prst="rect">
            <a:avLst/>
          </a:prstGeom>
          <a:noFill/>
        </p:spPr>
        <p:txBody>
          <a:bodyPr wrap="none" rtlCol="0">
            <a:spAutoFit/>
          </a:bodyPr>
          <a:lstStyle/>
          <a:p>
            <a:r>
              <a:rPr lang="nl-NL" sz="2000" dirty="0" smtClean="0">
                <a:solidFill>
                  <a:srgbClr val="FF0000"/>
                </a:solidFill>
              </a:rPr>
              <a:t>*</a:t>
            </a:r>
            <a:r>
              <a:rPr lang="nl-NL" sz="2000" dirty="0" smtClean="0"/>
              <a:t>http</a:t>
            </a:r>
            <a:r>
              <a:rPr lang="nl-NL" sz="2000" dirty="0"/>
              <a:t>://</a:t>
            </a:r>
            <a:r>
              <a:rPr lang="nl-NL" sz="2000" dirty="0" err="1"/>
              <a:t>doublehelixwater.eu</a:t>
            </a:r>
            <a:r>
              <a:rPr lang="nl-NL" sz="2000" dirty="0"/>
              <a:t>/</a:t>
            </a:r>
            <a:r>
              <a:rPr lang="nl-NL" sz="2000" dirty="0" err="1"/>
              <a:t>understanding</a:t>
            </a:r>
            <a:r>
              <a:rPr lang="nl-NL" sz="2000" dirty="0"/>
              <a:t>-water-contents/</a:t>
            </a:r>
            <a:r>
              <a:rPr lang="nl-NL" sz="2000" dirty="0" err="1"/>
              <a:t>exclusion</a:t>
            </a:r>
            <a:r>
              <a:rPr lang="nl-NL" sz="2000" dirty="0"/>
              <a:t>-zone-form/</a:t>
            </a:r>
            <a:endParaRPr lang="en-US" sz="2000" dirty="0"/>
          </a:p>
        </p:txBody>
      </p:sp>
      <p:sp>
        <p:nvSpPr>
          <p:cNvPr id="36" name="TextBox 35"/>
          <p:cNvSpPr txBox="1"/>
          <p:nvPr/>
        </p:nvSpPr>
        <p:spPr>
          <a:xfrm>
            <a:off x="1487651" y="1633133"/>
            <a:ext cx="6195463" cy="1569660"/>
          </a:xfrm>
          <a:prstGeom prst="rect">
            <a:avLst/>
          </a:prstGeom>
          <a:solidFill>
            <a:srgbClr val="FFF695"/>
          </a:solidFill>
          <a:ln>
            <a:solidFill>
              <a:srgbClr val="000000"/>
            </a:solidFill>
          </a:ln>
        </p:spPr>
        <p:txBody>
          <a:bodyPr wrap="square" rtlCol="0">
            <a:spAutoFit/>
          </a:bodyPr>
          <a:lstStyle/>
          <a:p>
            <a:pPr algn="ctr"/>
            <a:r>
              <a:rPr lang="en-US" sz="3200" dirty="0"/>
              <a:t>the surface energy of water is a non-metabolic "fuel" source for the molecular motors of our bodies</a:t>
            </a:r>
          </a:p>
        </p:txBody>
      </p:sp>
    </p:spTree>
    <p:extLst>
      <p:ext uri="{BB962C8B-B14F-4D97-AF65-F5344CB8AC3E}">
        <p14:creationId xmlns:p14="http://schemas.microsoft.com/office/powerpoint/2010/main" val="12312570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661506" y="1730212"/>
            <a:ext cx="5821012"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Cholesterol, Sulfate</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 Heart Disease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795438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Cholesterol:  Saint, Not Villain</a:t>
            </a:r>
            <a:endParaRPr lang="en-US" b="1" dirty="0"/>
          </a:p>
        </p:txBody>
      </p:sp>
      <p:sp>
        <p:nvSpPr>
          <p:cNvPr id="3" name="Content Placeholder 2"/>
          <p:cNvSpPr>
            <a:spLocks noGrp="1"/>
          </p:cNvSpPr>
          <p:nvPr>
            <p:ph idx="1"/>
          </p:nvPr>
        </p:nvSpPr>
        <p:spPr>
          <a:xfrm>
            <a:off x="457200" y="1200151"/>
            <a:ext cx="8290378" cy="3394472"/>
          </a:xfrm>
        </p:spPr>
        <p:txBody>
          <a:bodyPr/>
          <a:lstStyle/>
          <a:p>
            <a:r>
              <a:rPr lang="en-US" dirty="0" smtClean="0"/>
              <a:t>Cholesterol is to animals as chlorophyll is to plants: it gives us a brain and mobility</a:t>
            </a:r>
          </a:p>
          <a:p>
            <a:pPr lvl="1"/>
            <a:r>
              <a:rPr lang="en-US" dirty="0" smtClean="0"/>
              <a:t>The brain makes up 5% of the body’s weight and contains 25% of the body’s cholesterol</a:t>
            </a:r>
          </a:p>
          <a:p>
            <a:r>
              <a:rPr lang="en-US" dirty="0" smtClean="0"/>
              <a:t>Why would cholesterol pile up in the arteries leading to the heart, if not for a good reason??</a:t>
            </a:r>
            <a:endParaRPr lang="en-US" dirty="0"/>
          </a:p>
        </p:txBody>
      </p:sp>
    </p:spTree>
    <p:extLst>
      <p:ext uri="{BB962C8B-B14F-4D97-AF65-F5344CB8AC3E}">
        <p14:creationId xmlns:p14="http://schemas.microsoft.com/office/powerpoint/2010/main" val="28947695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3"/>
            <a:ext cx="8229600" cy="857250"/>
          </a:xfrm>
        </p:spPr>
        <p:txBody>
          <a:bodyPr>
            <a:normAutofit fontScale="90000"/>
          </a:bodyPr>
          <a:lstStyle/>
          <a:p>
            <a:r>
              <a:rPr lang="en-US" b="1" dirty="0" smtClean="0"/>
              <a:t>Cholesterol and Cholesterol Sulfate</a:t>
            </a:r>
            <a:endParaRPr lang="en-US" b="1" dirty="0"/>
          </a:p>
        </p:txBody>
      </p:sp>
      <p:pic>
        <p:nvPicPr>
          <p:cNvPr id="4" name="Content Placeholder 3" descr="cholesterol_sulfate.png"/>
          <p:cNvPicPr>
            <a:picLocks noGrp="1" noChangeAspect="1"/>
          </p:cNvPicPr>
          <p:nvPr>
            <p:ph idx="1"/>
          </p:nvPr>
        </p:nvPicPr>
        <p:blipFill>
          <a:blip r:embed="rId3"/>
          <a:srcRect l="-36118" r="-36118"/>
          <a:stretch>
            <a:fillRect/>
          </a:stretch>
        </p:blipFill>
        <p:spPr>
          <a:xfrm>
            <a:off x="2688524" y="1200151"/>
            <a:ext cx="8229600" cy="3394472"/>
          </a:xfrm>
        </p:spPr>
      </p:pic>
      <p:sp>
        <p:nvSpPr>
          <p:cNvPr id="5" name="Freeform 4"/>
          <p:cNvSpPr/>
          <p:nvPr/>
        </p:nvSpPr>
        <p:spPr>
          <a:xfrm>
            <a:off x="4199194" y="3741769"/>
            <a:ext cx="2023600" cy="1226465"/>
          </a:xfrm>
          <a:custGeom>
            <a:avLst/>
            <a:gdLst>
              <a:gd name="connsiteX0" fmla="*/ 1179383 w 2023600"/>
              <a:gd name="connsiteY0" fmla="*/ 0 h 1635287"/>
              <a:gd name="connsiteX1" fmla="*/ 15120 w 2023600"/>
              <a:gd name="connsiteY1" fmla="*/ 408192 h 1635287"/>
              <a:gd name="connsiteX2" fmla="*/ 1088661 w 2023600"/>
              <a:gd name="connsiteY2" fmla="*/ 1542058 h 1635287"/>
              <a:gd name="connsiteX3" fmla="*/ 1890037 w 2023600"/>
              <a:gd name="connsiteY3" fmla="*/ 967565 h 1635287"/>
              <a:gd name="connsiteX4" fmla="*/ 1890037 w 2023600"/>
              <a:gd name="connsiteY4" fmla="*/ 408192 h 1635287"/>
              <a:gd name="connsiteX5" fmla="*/ 1179383 w 2023600"/>
              <a:gd name="connsiteY5" fmla="*/ 0 h 16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600" h="1635287">
                <a:moveTo>
                  <a:pt x="1179383" y="0"/>
                </a:moveTo>
                <a:cubicBezTo>
                  <a:pt x="866897" y="0"/>
                  <a:pt x="30240" y="151182"/>
                  <a:pt x="15120" y="408192"/>
                </a:cubicBezTo>
                <a:cubicBezTo>
                  <a:pt x="0" y="665202"/>
                  <a:pt x="776175" y="1448829"/>
                  <a:pt x="1088661" y="1542058"/>
                </a:cubicBezTo>
                <a:cubicBezTo>
                  <a:pt x="1401147" y="1635287"/>
                  <a:pt x="1756474" y="1156543"/>
                  <a:pt x="1890037" y="967565"/>
                </a:cubicBezTo>
                <a:cubicBezTo>
                  <a:pt x="2023600" y="778587"/>
                  <a:pt x="2005959" y="574492"/>
                  <a:pt x="1890037" y="408192"/>
                </a:cubicBezTo>
                <a:cubicBezTo>
                  <a:pt x="1774115" y="241892"/>
                  <a:pt x="1491869" y="0"/>
                  <a:pt x="1179383"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22562" y="3299559"/>
            <a:ext cx="1276644" cy="461665"/>
          </a:xfrm>
          <a:prstGeom prst="rect">
            <a:avLst/>
          </a:prstGeom>
          <a:noFill/>
        </p:spPr>
        <p:txBody>
          <a:bodyPr wrap="none" rtlCol="0">
            <a:spAutoFit/>
          </a:bodyPr>
          <a:lstStyle/>
          <a:p>
            <a:r>
              <a:rPr lang="en-US" sz="2400" dirty="0" smtClean="0">
                <a:solidFill>
                  <a:srgbClr val="FF0000"/>
                </a:solidFill>
                <a:latin typeface="Apple Casual"/>
              </a:rPr>
              <a:t>SULFATE</a:t>
            </a:r>
            <a:endParaRPr lang="en-US" sz="2400" dirty="0">
              <a:solidFill>
                <a:srgbClr val="FF0000"/>
              </a:solidFill>
              <a:latin typeface="Apple Casual"/>
            </a:endParaRPr>
          </a:p>
        </p:txBody>
      </p:sp>
      <p:sp>
        <p:nvSpPr>
          <p:cNvPr id="7" name="TextBox 6"/>
          <p:cNvSpPr txBox="1"/>
          <p:nvPr/>
        </p:nvSpPr>
        <p:spPr>
          <a:xfrm>
            <a:off x="171493" y="977123"/>
            <a:ext cx="3912989" cy="1815882"/>
          </a:xfrm>
          <a:prstGeom prst="rect">
            <a:avLst/>
          </a:prstGeom>
          <a:solidFill>
            <a:srgbClr val="FFF695"/>
          </a:solidFill>
          <a:effectLst>
            <a:outerShdw blurRad="50800" dist="38100" dir="2700000">
              <a:srgbClr val="000000">
                <a:alpha val="43000"/>
              </a:srgbClr>
            </a:outerShdw>
          </a:effectLst>
        </p:spPr>
        <p:txBody>
          <a:bodyPr wrap="square" rtlCol="0">
            <a:spAutoFit/>
          </a:bodyPr>
          <a:lstStyle/>
          <a:p>
            <a:r>
              <a:rPr lang="en-US" sz="2800" dirty="0" err="1" smtClean="0"/>
              <a:t>Sulfation</a:t>
            </a:r>
            <a:r>
              <a:rPr lang="en-US" sz="2800" dirty="0" smtClean="0"/>
              <a:t> makes cholesterol water-soluble and therefore much easier to transport</a:t>
            </a:r>
            <a:endParaRPr lang="en-US" sz="2800" dirty="0"/>
          </a:p>
        </p:txBody>
      </p:sp>
      <p:sp>
        <p:nvSpPr>
          <p:cNvPr id="8" name="TextBox 7"/>
          <p:cNvSpPr txBox="1"/>
          <p:nvPr/>
        </p:nvSpPr>
        <p:spPr>
          <a:xfrm>
            <a:off x="171473" y="2943699"/>
            <a:ext cx="3912988" cy="954107"/>
          </a:xfrm>
          <a:prstGeom prst="rect">
            <a:avLst/>
          </a:prstGeom>
          <a:solidFill>
            <a:srgbClr val="FFF695"/>
          </a:solidFill>
          <a:effectLst>
            <a:outerShdw blurRad="50800" dist="38100" dir="2700000">
              <a:srgbClr val="000000">
                <a:alpha val="43000"/>
              </a:srgbClr>
            </a:outerShdw>
          </a:effectLst>
        </p:spPr>
        <p:txBody>
          <a:bodyPr wrap="square" rtlCol="0">
            <a:spAutoFit/>
          </a:bodyPr>
          <a:lstStyle/>
          <a:p>
            <a:r>
              <a:rPr lang="en-US" sz="2800" dirty="0" smtClean="0"/>
              <a:t>Equally important is that cholesterol </a:t>
            </a:r>
            <a:r>
              <a:rPr lang="en-US" sz="2800" i="1" dirty="0" smtClean="0"/>
              <a:t>carries sulfate</a:t>
            </a:r>
            <a:endParaRPr lang="en-US" sz="2800" i="1" dirty="0"/>
          </a:p>
        </p:txBody>
      </p:sp>
    </p:spTree>
    <p:extLst>
      <p:ext uri="{BB962C8B-B14F-4D97-AF65-F5344CB8AC3E}">
        <p14:creationId xmlns:p14="http://schemas.microsoft.com/office/powerpoint/2010/main" val="2452390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74" y="130636"/>
            <a:ext cx="9831069" cy="857250"/>
          </a:xfrm>
        </p:spPr>
        <p:txBody>
          <a:bodyPr>
            <a:normAutofit/>
          </a:bodyPr>
          <a:lstStyle/>
          <a:p>
            <a:r>
              <a:rPr lang="en-US" sz="3600" b="1" dirty="0" smtClean="0"/>
              <a:t>Cholesterol sulfate provides negative charge</a:t>
            </a:r>
            <a:r>
              <a:rPr lang="en-US" sz="3600" b="1" dirty="0" smtClean="0">
                <a:solidFill>
                  <a:srgbClr val="FF0000"/>
                </a:solidFill>
              </a:rPr>
              <a:t>*</a:t>
            </a:r>
            <a:endParaRPr lang="en-US" sz="3600" b="1" dirty="0">
              <a:solidFill>
                <a:srgbClr val="FF0000"/>
              </a:solidFill>
            </a:endParaRPr>
          </a:p>
        </p:txBody>
      </p:sp>
      <p:grpSp>
        <p:nvGrpSpPr>
          <p:cNvPr id="38" name="Group 37"/>
          <p:cNvGrpSpPr/>
          <p:nvPr/>
        </p:nvGrpSpPr>
        <p:grpSpPr>
          <a:xfrm>
            <a:off x="1206484" y="1340419"/>
            <a:ext cx="6946900" cy="2369922"/>
            <a:chOff x="1206484" y="1340419"/>
            <a:chExt cx="6946900" cy="2369921"/>
          </a:xfrm>
        </p:grpSpPr>
        <p:grpSp>
          <p:nvGrpSpPr>
            <p:cNvPr id="23" name="Group 77"/>
            <p:cNvGrpSpPr/>
            <p:nvPr/>
          </p:nvGrpSpPr>
          <p:grpSpPr>
            <a:xfrm>
              <a:off x="1206484" y="1340419"/>
              <a:ext cx="6946900" cy="2339746"/>
              <a:chOff x="1206484" y="1894471"/>
              <a:chExt cx="6946900" cy="3119660"/>
            </a:xfrm>
          </p:grpSpPr>
          <p:grpSp>
            <p:nvGrpSpPr>
              <p:cNvPr id="24" name="Group 78"/>
              <p:cNvGrpSpPr/>
              <p:nvPr/>
            </p:nvGrpSpPr>
            <p:grpSpPr>
              <a:xfrm>
                <a:off x="1206484" y="1894471"/>
                <a:ext cx="6946900" cy="3119660"/>
                <a:chOff x="1739900" y="3106752"/>
                <a:chExt cx="6946900" cy="3119660"/>
              </a:xfrm>
            </p:grpSpPr>
            <p:sp>
              <p:nvSpPr>
                <p:cNvPr id="4" name="Freeform 3"/>
                <p:cNvSpPr/>
                <p:nvPr/>
              </p:nvSpPr>
              <p:spPr>
                <a:xfrm>
                  <a:off x="1739900" y="32914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892300" y="47519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3" name="Group 22"/>
                <p:cNvGrpSpPr/>
                <p:nvPr/>
              </p:nvGrpSpPr>
              <p:grpSpPr>
                <a:xfrm>
                  <a:off x="2085965" y="3251200"/>
                  <a:ext cx="1541133" cy="1771634"/>
                  <a:chOff x="2289165" y="3276600"/>
                  <a:chExt cx="1541133" cy="1771634"/>
                </a:xfrm>
              </p:grpSpPr>
              <p:sp>
                <p:nvSpPr>
                  <p:cNvPr id="6" name="Oval 5"/>
                  <p:cNvSpPr/>
                  <p:nvPr/>
                </p:nvSpPr>
                <p:spPr>
                  <a:xfrm>
                    <a:off x="2527300" y="3770641"/>
                    <a:ext cx="1041400" cy="87630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59100" y="4350608"/>
                    <a:ext cx="294597" cy="697626"/>
                  </a:xfrm>
                  <a:prstGeom prst="rect">
                    <a:avLst/>
                  </a:prstGeom>
                  <a:noFill/>
                </p:spPr>
                <p:txBody>
                  <a:bodyPr wrap="none" rtlCol="0">
                    <a:spAutoFit/>
                  </a:bodyPr>
                  <a:lstStyle/>
                  <a:p>
                    <a:r>
                      <a:rPr lang="en-US" sz="2800" dirty="0" smtClean="0"/>
                      <a:t>-</a:t>
                    </a:r>
                    <a:endParaRPr lang="en-US" sz="2800" dirty="0"/>
                  </a:p>
                </p:txBody>
              </p:sp>
              <p:sp>
                <p:nvSpPr>
                  <p:cNvPr id="8" name="TextBox 7"/>
                  <p:cNvSpPr txBox="1"/>
                  <p:nvPr/>
                </p:nvSpPr>
                <p:spPr>
                  <a:xfrm>
                    <a:off x="3517900" y="3992487"/>
                    <a:ext cx="294597" cy="697626"/>
                  </a:xfrm>
                  <a:prstGeom prst="rect">
                    <a:avLst/>
                  </a:prstGeom>
                  <a:noFill/>
                </p:spPr>
                <p:txBody>
                  <a:bodyPr wrap="none" rtlCol="0">
                    <a:spAutoFit/>
                  </a:bodyPr>
                  <a:lstStyle/>
                  <a:p>
                    <a:r>
                      <a:rPr lang="en-US" sz="2800" dirty="0" smtClean="0"/>
                      <a:t>-</a:t>
                    </a:r>
                    <a:endParaRPr lang="en-US" sz="2800" dirty="0"/>
                  </a:p>
                </p:txBody>
              </p:sp>
              <p:sp>
                <p:nvSpPr>
                  <p:cNvPr id="9" name="TextBox 8"/>
                  <p:cNvSpPr txBox="1"/>
                  <p:nvPr/>
                </p:nvSpPr>
                <p:spPr>
                  <a:xfrm>
                    <a:off x="3253697" y="4284991"/>
                    <a:ext cx="294597" cy="697626"/>
                  </a:xfrm>
                  <a:prstGeom prst="rect">
                    <a:avLst/>
                  </a:prstGeom>
                  <a:noFill/>
                </p:spPr>
                <p:txBody>
                  <a:bodyPr wrap="none" rtlCol="0">
                    <a:spAutoFit/>
                  </a:bodyPr>
                  <a:lstStyle/>
                  <a:p>
                    <a:r>
                      <a:rPr lang="en-US" sz="2800" dirty="0" smtClean="0"/>
                      <a:t>-</a:t>
                    </a:r>
                    <a:endParaRPr lang="en-US" sz="2800" dirty="0"/>
                  </a:p>
                </p:txBody>
              </p:sp>
              <p:sp>
                <p:nvSpPr>
                  <p:cNvPr id="10" name="TextBox 9"/>
                  <p:cNvSpPr txBox="1"/>
                  <p:nvPr/>
                </p:nvSpPr>
                <p:spPr>
                  <a:xfrm>
                    <a:off x="3459501" y="3563610"/>
                    <a:ext cx="294597" cy="697626"/>
                  </a:xfrm>
                  <a:prstGeom prst="rect">
                    <a:avLst/>
                  </a:prstGeom>
                  <a:noFill/>
                </p:spPr>
                <p:txBody>
                  <a:bodyPr wrap="none" rtlCol="0">
                    <a:spAutoFit/>
                  </a:bodyPr>
                  <a:lstStyle/>
                  <a:p>
                    <a:r>
                      <a:rPr lang="en-US" sz="2800" dirty="0" smtClean="0"/>
                      <a:t>-</a:t>
                    </a:r>
                    <a:endParaRPr lang="en-US" sz="2800" dirty="0"/>
                  </a:p>
                </p:txBody>
              </p:sp>
              <p:sp>
                <p:nvSpPr>
                  <p:cNvPr id="11" name="TextBox 10"/>
                  <p:cNvSpPr txBox="1"/>
                  <p:nvPr/>
                </p:nvSpPr>
                <p:spPr>
                  <a:xfrm>
                    <a:off x="2959100" y="3276600"/>
                    <a:ext cx="294597" cy="697626"/>
                  </a:xfrm>
                  <a:prstGeom prst="rect">
                    <a:avLst/>
                  </a:prstGeom>
                  <a:noFill/>
                </p:spPr>
                <p:txBody>
                  <a:bodyPr wrap="none" rtlCol="0">
                    <a:spAutoFit/>
                  </a:bodyPr>
                  <a:lstStyle/>
                  <a:p>
                    <a:r>
                      <a:rPr lang="en-US" sz="2800" dirty="0" smtClean="0"/>
                      <a:t>-</a:t>
                    </a:r>
                    <a:endParaRPr lang="en-US" sz="2800" dirty="0"/>
                  </a:p>
                </p:txBody>
              </p:sp>
              <p:sp>
                <p:nvSpPr>
                  <p:cNvPr id="12" name="TextBox 11"/>
                  <p:cNvSpPr txBox="1"/>
                  <p:nvPr/>
                </p:nvSpPr>
                <p:spPr>
                  <a:xfrm>
                    <a:off x="2380001" y="3558518"/>
                    <a:ext cx="294597" cy="697626"/>
                  </a:xfrm>
                  <a:prstGeom prst="rect">
                    <a:avLst/>
                  </a:prstGeom>
                  <a:noFill/>
                </p:spPr>
                <p:txBody>
                  <a:bodyPr wrap="none" rtlCol="0">
                    <a:spAutoFit/>
                  </a:bodyPr>
                  <a:lstStyle/>
                  <a:p>
                    <a:r>
                      <a:rPr lang="en-US" sz="2800" dirty="0" smtClean="0"/>
                      <a:t>-</a:t>
                    </a:r>
                    <a:endParaRPr lang="en-US" sz="2800" dirty="0"/>
                  </a:p>
                </p:txBody>
              </p:sp>
              <p:sp>
                <p:nvSpPr>
                  <p:cNvPr id="13" name="TextBox 12"/>
                  <p:cNvSpPr txBox="1"/>
                  <p:nvPr/>
                </p:nvSpPr>
                <p:spPr>
                  <a:xfrm>
                    <a:off x="2441565" y="4215998"/>
                    <a:ext cx="294597" cy="697626"/>
                  </a:xfrm>
                  <a:prstGeom prst="rect">
                    <a:avLst/>
                  </a:prstGeom>
                  <a:noFill/>
                </p:spPr>
                <p:txBody>
                  <a:bodyPr wrap="none" rtlCol="0">
                    <a:spAutoFit/>
                  </a:bodyPr>
                  <a:lstStyle/>
                  <a:p>
                    <a:r>
                      <a:rPr lang="en-US" sz="2800" dirty="0" smtClean="0"/>
                      <a:t>-</a:t>
                    </a:r>
                    <a:endParaRPr lang="en-US" sz="2800" dirty="0"/>
                  </a:p>
                </p:txBody>
              </p:sp>
              <p:sp>
                <p:nvSpPr>
                  <p:cNvPr id="14" name="TextBox 13"/>
                  <p:cNvSpPr txBox="1"/>
                  <p:nvPr/>
                </p:nvSpPr>
                <p:spPr>
                  <a:xfrm>
                    <a:off x="3136900" y="3302000"/>
                    <a:ext cx="294597" cy="697626"/>
                  </a:xfrm>
                  <a:prstGeom prst="rect">
                    <a:avLst/>
                  </a:prstGeom>
                  <a:noFill/>
                </p:spPr>
                <p:txBody>
                  <a:bodyPr wrap="none" rtlCol="0">
                    <a:spAutoFit/>
                  </a:bodyPr>
                  <a:lstStyle/>
                  <a:p>
                    <a:r>
                      <a:rPr lang="en-US" sz="2800" dirty="0" smtClean="0"/>
                      <a:t>-</a:t>
                    </a:r>
                    <a:endParaRPr lang="en-US" sz="2800" dirty="0"/>
                  </a:p>
                </p:txBody>
              </p:sp>
              <p:sp>
                <p:nvSpPr>
                  <p:cNvPr id="15" name="TextBox 14"/>
                  <p:cNvSpPr txBox="1"/>
                  <p:nvPr/>
                </p:nvSpPr>
                <p:spPr>
                  <a:xfrm>
                    <a:off x="3289300" y="3403600"/>
                    <a:ext cx="294597" cy="697626"/>
                  </a:xfrm>
                  <a:prstGeom prst="rect">
                    <a:avLst/>
                  </a:prstGeom>
                  <a:noFill/>
                </p:spPr>
                <p:txBody>
                  <a:bodyPr wrap="none" rtlCol="0">
                    <a:spAutoFit/>
                  </a:bodyPr>
                  <a:lstStyle/>
                  <a:p>
                    <a:r>
                      <a:rPr lang="en-US" sz="2800" dirty="0" smtClean="0"/>
                      <a:t>-</a:t>
                    </a:r>
                    <a:endParaRPr lang="en-US" sz="2800" dirty="0"/>
                  </a:p>
                </p:txBody>
              </p:sp>
              <p:sp>
                <p:nvSpPr>
                  <p:cNvPr id="16" name="TextBox 15"/>
                  <p:cNvSpPr txBox="1"/>
                  <p:nvPr/>
                </p:nvSpPr>
                <p:spPr>
                  <a:xfrm>
                    <a:off x="3390900" y="4182988"/>
                    <a:ext cx="294597" cy="697626"/>
                  </a:xfrm>
                  <a:prstGeom prst="rect">
                    <a:avLst/>
                  </a:prstGeom>
                  <a:noFill/>
                </p:spPr>
                <p:txBody>
                  <a:bodyPr wrap="none" rtlCol="0">
                    <a:spAutoFit/>
                  </a:bodyPr>
                  <a:lstStyle/>
                  <a:p>
                    <a:r>
                      <a:rPr lang="en-US" sz="2800" dirty="0" smtClean="0"/>
                      <a:t>-</a:t>
                    </a:r>
                    <a:endParaRPr lang="en-US" sz="2800" dirty="0"/>
                  </a:p>
                </p:txBody>
              </p:sp>
              <p:sp>
                <p:nvSpPr>
                  <p:cNvPr id="17" name="TextBox 16"/>
                  <p:cNvSpPr txBox="1"/>
                  <p:nvPr/>
                </p:nvSpPr>
                <p:spPr>
                  <a:xfrm>
                    <a:off x="2527299" y="3380317"/>
                    <a:ext cx="294597" cy="697626"/>
                  </a:xfrm>
                  <a:prstGeom prst="rect">
                    <a:avLst/>
                  </a:prstGeom>
                  <a:noFill/>
                </p:spPr>
                <p:txBody>
                  <a:bodyPr wrap="none" rtlCol="0">
                    <a:spAutoFit/>
                  </a:bodyPr>
                  <a:lstStyle/>
                  <a:p>
                    <a:r>
                      <a:rPr lang="en-US" sz="2800" dirty="0" smtClean="0"/>
                      <a:t>-</a:t>
                    </a:r>
                    <a:endParaRPr lang="en-US" sz="2800" dirty="0"/>
                  </a:p>
                </p:txBody>
              </p:sp>
              <p:sp>
                <p:nvSpPr>
                  <p:cNvPr id="18" name="TextBox 17"/>
                  <p:cNvSpPr txBox="1"/>
                  <p:nvPr/>
                </p:nvSpPr>
                <p:spPr>
                  <a:xfrm>
                    <a:off x="2289165" y="3873097"/>
                    <a:ext cx="294597" cy="697626"/>
                  </a:xfrm>
                  <a:prstGeom prst="rect">
                    <a:avLst/>
                  </a:prstGeom>
                  <a:noFill/>
                </p:spPr>
                <p:txBody>
                  <a:bodyPr wrap="none" rtlCol="0">
                    <a:spAutoFit/>
                  </a:bodyPr>
                  <a:lstStyle/>
                  <a:p>
                    <a:r>
                      <a:rPr lang="en-US" sz="2800" dirty="0" smtClean="0"/>
                      <a:t>-</a:t>
                    </a:r>
                    <a:endParaRPr lang="en-US" sz="2800" dirty="0"/>
                  </a:p>
                </p:txBody>
              </p:sp>
              <p:sp>
                <p:nvSpPr>
                  <p:cNvPr id="19" name="TextBox 18"/>
                  <p:cNvSpPr txBox="1"/>
                  <p:nvPr/>
                </p:nvSpPr>
                <p:spPr>
                  <a:xfrm>
                    <a:off x="2352665" y="4063596"/>
                    <a:ext cx="294597" cy="697626"/>
                  </a:xfrm>
                  <a:prstGeom prst="rect">
                    <a:avLst/>
                  </a:prstGeom>
                  <a:noFill/>
                </p:spPr>
                <p:txBody>
                  <a:bodyPr wrap="none" rtlCol="0">
                    <a:spAutoFit/>
                  </a:bodyPr>
                  <a:lstStyle/>
                  <a:p>
                    <a:r>
                      <a:rPr lang="en-US" sz="2800" dirty="0" smtClean="0"/>
                      <a:t>-</a:t>
                    </a:r>
                    <a:endParaRPr lang="en-US" sz="2800" dirty="0"/>
                  </a:p>
                </p:txBody>
              </p:sp>
              <p:sp>
                <p:nvSpPr>
                  <p:cNvPr id="20" name="TextBox 19"/>
                  <p:cNvSpPr txBox="1"/>
                  <p:nvPr/>
                </p:nvSpPr>
                <p:spPr>
                  <a:xfrm>
                    <a:off x="2720965" y="4342997"/>
                    <a:ext cx="294597" cy="697626"/>
                  </a:xfrm>
                  <a:prstGeom prst="rect">
                    <a:avLst/>
                  </a:prstGeom>
                  <a:noFill/>
                </p:spPr>
                <p:txBody>
                  <a:bodyPr wrap="none" rtlCol="0">
                    <a:spAutoFit/>
                  </a:bodyPr>
                  <a:lstStyle/>
                  <a:p>
                    <a:r>
                      <a:rPr lang="en-US" sz="2800" dirty="0" smtClean="0"/>
                      <a:t>-</a:t>
                    </a:r>
                    <a:endParaRPr lang="en-US" sz="2800" dirty="0"/>
                  </a:p>
                </p:txBody>
              </p:sp>
              <p:sp>
                <p:nvSpPr>
                  <p:cNvPr id="21" name="TextBox 20"/>
                  <p:cNvSpPr txBox="1"/>
                  <p:nvPr/>
                </p:nvSpPr>
                <p:spPr>
                  <a:xfrm>
                    <a:off x="2717799" y="3316817"/>
                    <a:ext cx="294597" cy="697626"/>
                  </a:xfrm>
                  <a:prstGeom prst="rect">
                    <a:avLst/>
                  </a:prstGeom>
                  <a:noFill/>
                </p:spPr>
                <p:txBody>
                  <a:bodyPr wrap="none" rtlCol="0">
                    <a:spAutoFit/>
                  </a:bodyPr>
                  <a:lstStyle/>
                  <a:p>
                    <a:r>
                      <a:rPr lang="en-US" sz="2800" dirty="0" smtClean="0"/>
                      <a:t>-</a:t>
                    </a:r>
                    <a:endParaRPr lang="en-US" sz="2800" dirty="0"/>
                  </a:p>
                </p:txBody>
              </p:sp>
              <p:sp>
                <p:nvSpPr>
                  <p:cNvPr id="22" name="TextBox 21"/>
                  <p:cNvSpPr txBox="1"/>
                  <p:nvPr/>
                </p:nvSpPr>
                <p:spPr>
                  <a:xfrm>
                    <a:off x="3535701" y="3830311"/>
                    <a:ext cx="294597" cy="697626"/>
                  </a:xfrm>
                  <a:prstGeom prst="rect">
                    <a:avLst/>
                  </a:prstGeom>
                  <a:noFill/>
                </p:spPr>
                <p:txBody>
                  <a:bodyPr wrap="none" rtlCol="0">
                    <a:spAutoFit/>
                  </a:bodyPr>
                  <a:lstStyle/>
                  <a:p>
                    <a:r>
                      <a:rPr lang="en-US" sz="2800" dirty="0" smtClean="0"/>
                      <a:t>-</a:t>
                    </a:r>
                    <a:endParaRPr lang="en-US" sz="2800" dirty="0"/>
                  </a:p>
                </p:txBody>
              </p:sp>
            </p:grpSp>
            <p:sp>
              <p:nvSpPr>
                <p:cNvPr id="25" name="Oval 24"/>
                <p:cNvSpPr/>
                <p:nvPr/>
              </p:nvSpPr>
              <p:spPr>
                <a:xfrm>
                  <a:off x="4889500" y="4395462"/>
                  <a:ext cx="1041400" cy="87629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321300" y="4975426"/>
                  <a:ext cx="294597" cy="697626"/>
                </a:xfrm>
                <a:prstGeom prst="rect">
                  <a:avLst/>
                </a:prstGeom>
                <a:noFill/>
              </p:spPr>
              <p:txBody>
                <a:bodyPr wrap="none" rtlCol="0">
                  <a:spAutoFit/>
                </a:bodyPr>
                <a:lstStyle/>
                <a:p>
                  <a:r>
                    <a:rPr lang="en-US" sz="2800" dirty="0" smtClean="0"/>
                    <a:t>-</a:t>
                  </a:r>
                  <a:endParaRPr lang="en-US" sz="2800" dirty="0"/>
                </a:p>
              </p:txBody>
            </p:sp>
            <p:sp>
              <p:nvSpPr>
                <p:cNvPr id="27" name="TextBox 26"/>
                <p:cNvSpPr txBox="1"/>
                <p:nvPr/>
              </p:nvSpPr>
              <p:spPr>
                <a:xfrm>
                  <a:off x="5880100" y="4617307"/>
                  <a:ext cx="294597" cy="697626"/>
                </a:xfrm>
                <a:prstGeom prst="rect">
                  <a:avLst/>
                </a:prstGeom>
                <a:noFill/>
              </p:spPr>
              <p:txBody>
                <a:bodyPr wrap="none" rtlCol="0">
                  <a:spAutoFit/>
                </a:bodyPr>
                <a:lstStyle/>
                <a:p>
                  <a:r>
                    <a:rPr lang="en-US" sz="2800" dirty="0" smtClean="0"/>
                    <a:t>-</a:t>
                  </a:r>
                  <a:endParaRPr lang="en-US" sz="2800" dirty="0"/>
                </a:p>
              </p:txBody>
            </p:sp>
            <p:sp>
              <p:nvSpPr>
                <p:cNvPr id="28" name="TextBox 27"/>
                <p:cNvSpPr txBox="1"/>
                <p:nvPr/>
              </p:nvSpPr>
              <p:spPr>
                <a:xfrm>
                  <a:off x="5615897" y="4909810"/>
                  <a:ext cx="294597" cy="697626"/>
                </a:xfrm>
                <a:prstGeom prst="rect">
                  <a:avLst/>
                </a:prstGeom>
                <a:noFill/>
              </p:spPr>
              <p:txBody>
                <a:bodyPr wrap="none" rtlCol="0">
                  <a:spAutoFit/>
                </a:bodyPr>
                <a:lstStyle/>
                <a:p>
                  <a:r>
                    <a:rPr lang="en-US" sz="2800" dirty="0" smtClean="0"/>
                    <a:t>-</a:t>
                  </a:r>
                  <a:endParaRPr lang="en-US" sz="2800" dirty="0"/>
                </a:p>
              </p:txBody>
            </p:sp>
            <p:sp>
              <p:nvSpPr>
                <p:cNvPr id="29" name="TextBox 28"/>
                <p:cNvSpPr txBox="1"/>
                <p:nvPr/>
              </p:nvSpPr>
              <p:spPr>
                <a:xfrm>
                  <a:off x="5821701" y="4188432"/>
                  <a:ext cx="294597" cy="697626"/>
                </a:xfrm>
                <a:prstGeom prst="rect">
                  <a:avLst/>
                </a:prstGeom>
                <a:noFill/>
              </p:spPr>
              <p:txBody>
                <a:bodyPr wrap="none" rtlCol="0">
                  <a:spAutoFit/>
                </a:bodyPr>
                <a:lstStyle/>
                <a:p>
                  <a:r>
                    <a:rPr lang="en-US" sz="2800" dirty="0" smtClean="0"/>
                    <a:t>-</a:t>
                  </a:r>
                  <a:endParaRPr lang="en-US" sz="2800" dirty="0"/>
                </a:p>
              </p:txBody>
            </p:sp>
            <p:sp>
              <p:nvSpPr>
                <p:cNvPr id="30" name="TextBox 29"/>
                <p:cNvSpPr txBox="1"/>
                <p:nvPr/>
              </p:nvSpPr>
              <p:spPr>
                <a:xfrm>
                  <a:off x="5321300" y="3901421"/>
                  <a:ext cx="294597" cy="697626"/>
                </a:xfrm>
                <a:prstGeom prst="rect">
                  <a:avLst/>
                </a:prstGeom>
                <a:noFill/>
              </p:spPr>
              <p:txBody>
                <a:bodyPr wrap="none" rtlCol="0">
                  <a:spAutoFit/>
                </a:bodyPr>
                <a:lstStyle/>
                <a:p>
                  <a:r>
                    <a:rPr lang="en-US" sz="2800" dirty="0" smtClean="0"/>
                    <a:t>-</a:t>
                  </a:r>
                  <a:endParaRPr lang="en-US" sz="2800" dirty="0"/>
                </a:p>
              </p:txBody>
            </p:sp>
            <p:sp>
              <p:nvSpPr>
                <p:cNvPr id="31" name="TextBox 30"/>
                <p:cNvSpPr txBox="1"/>
                <p:nvPr/>
              </p:nvSpPr>
              <p:spPr>
                <a:xfrm>
                  <a:off x="4742201" y="4183340"/>
                  <a:ext cx="294597" cy="697626"/>
                </a:xfrm>
                <a:prstGeom prst="rect">
                  <a:avLst/>
                </a:prstGeom>
                <a:noFill/>
              </p:spPr>
              <p:txBody>
                <a:bodyPr wrap="none" rtlCol="0">
                  <a:spAutoFit/>
                </a:bodyPr>
                <a:lstStyle/>
                <a:p>
                  <a:r>
                    <a:rPr lang="en-US" sz="2800" dirty="0" smtClean="0"/>
                    <a:t>-</a:t>
                  </a:r>
                  <a:endParaRPr lang="en-US" sz="2800" dirty="0"/>
                </a:p>
              </p:txBody>
            </p:sp>
            <p:sp>
              <p:nvSpPr>
                <p:cNvPr id="32" name="TextBox 31"/>
                <p:cNvSpPr txBox="1"/>
                <p:nvPr/>
              </p:nvSpPr>
              <p:spPr>
                <a:xfrm>
                  <a:off x="4803765" y="4840817"/>
                  <a:ext cx="294597" cy="697626"/>
                </a:xfrm>
                <a:prstGeom prst="rect">
                  <a:avLst/>
                </a:prstGeom>
                <a:noFill/>
              </p:spPr>
              <p:txBody>
                <a:bodyPr wrap="none" rtlCol="0">
                  <a:spAutoFit/>
                </a:bodyPr>
                <a:lstStyle/>
                <a:p>
                  <a:r>
                    <a:rPr lang="en-US" sz="2800" dirty="0" smtClean="0"/>
                    <a:t>-</a:t>
                  </a:r>
                  <a:endParaRPr lang="en-US" sz="2800" dirty="0"/>
                </a:p>
              </p:txBody>
            </p:sp>
            <p:sp>
              <p:nvSpPr>
                <p:cNvPr id="34" name="TextBox 33"/>
                <p:cNvSpPr txBox="1"/>
                <p:nvPr/>
              </p:nvSpPr>
              <p:spPr>
                <a:xfrm>
                  <a:off x="5651500" y="4028421"/>
                  <a:ext cx="294597" cy="697626"/>
                </a:xfrm>
                <a:prstGeom prst="rect">
                  <a:avLst/>
                </a:prstGeom>
                <a:noFill/>
              </p:spPr>
              <p:txBody>
                <a:bodyPr wrap="none" rtlCol="0">
                  <a:spAutoFit/>
                </a:bodyPr>
                <a:lstStyle/>
                <a:p>
                  <a:r>
                    <a:rPr lang="en-US" sz="2800" dirty="0" smtClean="0"/>
                    <a:t>-</a:t>
                  </a:r>
                  <a:endParaRPr lang="en-US" sz="2800" dirty="0"/>
                </a:p>
              </p:txBody>
            </p:sp>
            <p:sp>
              <p:nvSpPr>
                <p:cNvPr id="37" name="TextBox 36"/>
                <p:cNvSpPr txBox="1"/>
                <p:nvPr/>
              </p:nvSpPr>
              <p:spPr>
                <a:xfrm>
                  <a:off x="4651365" y="4497917"/>
                  <a:ext cx="294597" cy="697626"/>
                </a:xfrm>
                <a:prstGeom prst="rect">
                  <a:avLst/>
                </a:prstGeom>
                <a:noFill/>
              </p:spPr>
              <p:txBody>
                <a:bodyPr wrap="none" rtlCol="0">
                  <a:spAutoFit/>
                </a:bodyPr>
                <a:lstStyle/>
                <a:p>
                  <a:r>
                    <a:rPr lang="en-US" sz="2800" dirty="0" smtClean="0"/>
                    <a:t>-</a:t>
                  </a:r>
                  <a:endParaRPr lang="en-US" sz="2800" dirty="0"/>
                </a:p>
              </p:txBody>
            </p:sp>
            <p:sp>
              <p:nvSpPr>
                <p:cNvPr id="39" name="TextBox 38"/>
                <p:cNvSpPr txBox="1"/>
                <p:nvPr/>
              </p:nvSpPr>
              <p:spPr>
                <a:xfrm>
                  <a:off x="5083165" y="4967817"/>
                  <a:ext cx="294597" cy="697626"/>
                </a:xfrm>
                <a:prstGeom prst="rect">
                  <a:avLst/>
                </a:prstGeom>
                <a:noFill/>
              </p:spPr>
              <p:txBody>
                <a:bodyPr wrap="none" rtlCol="0">
                  <a:spAutoFit/>
                </a:bodyPr>
                <a:lstStyle/>
                <a:p>
                  <a:r>
                    <a:rPr lang="en-US" sz="2800" dirty="0" smtClean="0"/>
                    <a:t>-</a:t>
                  </a:r>
                  <a:endParaRPr lang="en-US" sz="2800" dirty="0"/>
                </a:p>
              </p:txBody>
            </p:sp>
            <p:sp>
              <p:nvSpPr>
                <p:cNvPr id="40" name="TextBox 39"/>
                <p:cNvSpPr txBox="1"/>
                <p:nvPr/>
              </p:nvSpPr>
              <p:spPr>
                <a:xfrm>
                  <a:off x="5079999" y="3941637"/>
                  <a:ext cx="294597" cy="697626"/>
                </a:xfrm>
                <a:prstGeom prst="rect">
                  <a:avLst/>
                </a:prstGeom>
                <a:noFill/>
              </p:spPr>
              <p:txBody>
                <a:bodyPr wrap="none" rtlCol="0">
                  <a:spAutoFit/>
                </a:bodyPr>
                <a:lstStyle/>
                <a:p>
                  <a:r>
                    <a:rPr lang="en-US" sz="2800" dirty="0" smtClean="0"/>
                    <a:t>-</a:t>
                  </a:r>
                  <a:endParaRPr lang="en-US" sz="2800" dirty="0"/>
                </a:p>
              </p:txBody>
            </p:sp>
            <p:sp>
              <p:nvSpPr>
                <p:cNvPr id="43" name="Oval 42"/>
                <p:cNvSpPr/>
                <p:nvPr/>
              </p:nvSpPr>
              <p:spPr>
                <a:xfrm>
                  <a:off x="7180602" y="4943885"/>
                  <a:ext cx="1041400" cy="87629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8171202" y="5178276"/>
                  <a:ext cx="294597" cy="697626"/>
                </a:xfrm>
                <a:prstGeom prst="rect">
                  <a:avLst/>
                </a:prstGeom>
                <a:noFill/>
              </p:spPr>
              <p:txBody>
                <a:bodyPr wrap="none" rtlCol="0">
                  <a:spAutoFit/>
                </a:bodyPr>
                <a:lstStyle/>
                <a:p>
                  <a:r>
                    <a:rPr lang="en-US" sz="2800" dirty="0" smtClean="0"/>
                    <a:t>-</a:t>
                  </a:r>
                  <a:endParaRPr lang="en-US" sz="2800" dirty="0"/>
                </a:p>
              </p:txBody>
            </p:sp>
            <p:sp>
              <p:nvSpPr>
                <p:cNvPr id="46" name="TextBox 45"/>
                <p:cNvSpPr txBox="1"/>
                <p:nvPr/>
              </p:nvSpPr>
              <p:spPr>
                <a:xfrm>
                  <a:off x="7906999" y="5470778"/>
                  <a:ext cx="294597" cy="697626"/>
                </a:xfrm>
                <a:prstGeom prst="rect">
                  <a:avLst/>
                </a:prstGeom>
                <a:noFill/>
              </p:spPr>
              <p:txBody>
                <a:bodyPr wrap="none" rtlCol="0">
                  <a:spAutoFit/>
                </a:bodyPr>
                <a:lstStyle/>
                <a:p>
                  <a:r>
                    <a:rPr lang="en-US" sz="2800" dirty="0" smtClean="0"/>
                    <a:t>-</a:t>
                  </a:r>
                  <a:endParaRPr lang="en-US" sz="2800" dirty="0"/>
                </a:p>
              </p:txBody>
            </p:sp>
            <p:sp>
              <p:nvSpPr>
                <p:cNvPr id="47" name="TextBox 46"/>
                <p:cNvSpPr txBox="1"/>
                <p:nvPr/>
              </p:nvSpPr>
              <p:spPr>
                <a:xfrm>
                  <a:off x="8112803" y="4749397"/>
                  <a:ext cx="294597" cy="697626"/>
                </a:xfrm>
                <a:prstGeom prst="rect">
                  <a:avLst/>
                </a:prstGeom>
                <a:noFill/>
              </p:spPr>
              <p:txBody>
                <a:bodyPr wrap="none" rtlCol="0">
                  <a:spAutoFit/>
                </a:bodyPr>
                <a:lstStyle/>
                <a:p>
                  <a:r>
                    <a:rPr lang="en-US" sz="2800" dirty="0" smtClean="0"/>
                    <a:t>-</a:t>
                  </a:r>
                  <a:endParaRPr lang="en-US" sz="2800" dirty="0"/>
                </a:p>
              </p:txBody>
            </p:sp>
            <p:sp>
              <p:nvSpPr>
                <p:cNvPr id="48" name="TextBox 47"/>
                <p:cNvSpPr txBox="1"/>
                <p:nvPr/>
              </p:nvSpPr>
              <p:spPr>
                <a:xfrm>
                  <a:off x="7612402" y="4462387"/>
                  <a:ext cx="294597" cy="697626"/>
                </a:xfrm>
                <a:prstGeom prst="rect">
                  <a:avLst/>
                </a:prstGeom>
                <a:noFill/>
              </p:spPr>
              <p:txBody>
                <a:bodyPr wrap="none" rtlCol="0">
                  <a:spAutoFit/>
                </a:bodyPr>
                <a:lstStyle/>
                <a:p>
                  <a:r>
                    <a:rPr lang="en-US" sz="2800" dirty="0" smtClean="0"/>
                    <a:t>-</a:t>
                  </a:r>
                  <a:endParaRPr lang="en-US" sz="2800" dirty="0"/>
                </a:p>
              </p:txBody>
            </p:sp>
            <p:sp>
              <p:nvSpPr>
                <p:cNvPr id="50" name="TextBox 49"/>
                <p:cNvSpPr txBox="1"/>
                <p:nvPr/>
              </p:nvSpPr>
              <p:spPr>
                <a:xfrm>
                  <a:off x="6931703" y="4985606"/>
                  <a:ext cx="294597" cy="697626"/>
                </a:xfrm>
                <a:prstGeom prst="rect">
                  <a:avLst/>
                </a:prstGeom>
                <a:noFill/>
              </p:spPr>
              <p:txBody>
                <a:bodyPr wrap="none" rtlCol="0">
                  <a:spAutoFit/>
                </a:bodyPr>
                <a:lstStyle/>
                <a:p>
                  <a:r>
                    <a:rPr lang="en-US" sz="2800" dirty="0" smtClean="0"/>
                    <a:t>-</a:t>
                  </a:r>
                  <a:endParaRPr lang="en-US" sz="2800" dirty="0"/>
                </a:p>
              </p:txBody>
            </p:sp>
            <p:sp>
              <p:nvSpPr>
                <p:cNvPr id="54" name="TextBox 53"/>
                <p:cNvSpPr txBox="1"/>
                <p:nvPr/>
              </p:nvSpPr>
              <p:spPr>
                <a:xfrm>
                  <a:off x="7180601" y="4566103"/>
                  <a:ext cx="294597" cy="697626"/>
                </a:xfrm>
                <a:prstGeom prst="rect">
                  <a:avLst/>
                </a:prstGeom>
                <a:noFill/>
              </p:spPr>
              <p:txBody>
                <a:bodyPr wrap="none" rtlCol="0">
                  <a:spAutoFit/>
                </a:bodyPr>
                <a:lstStyle/>
                <a:p>
                  <a:r>
                    <a:rPr lang="en-US" sz="2800" dirty="0" smtClean="0"/>
                    <a:t>-</a:t>
                  </a:r>
                  <a:endParaRPr lang="en-US" sz="2800" dirty="0"/>
                </a:p>
              </p:txBody>
            </p:sp>
            <p:sp>
              <p:nvSpPr>
                <p:cNvPr id="57" name="TextBox 56"/>
                <p:cNvSpPr txBox="1"/>
                <p:nvPr/>
              </p:nvSpPr>
              <p:spPr>
                <a:xfrm>
                  <a:off x="7374267" y="5528786"/>
                  <a:ext cx="294597" cy="697626"/>
                </a:xfrm>
                <a:prstGeom prst="rect">
                  <a:avLst/>
                </a:prstGeom>
                <a:noFill/>
              </p:spPr>
              <p:txBody>
                <a:bodyPr wrap="none" rtlCol="0">
                  <a:spAutoFit/>
                </a:bodyPr>
                <a:lstStyle/>
                <a:p>
                  <a:r>
                    <a:rPr lang="en-US" sz="2800" dirty="0" smtClean="0"/>
                    <a:t>-</a:t>
                  </a:r>
                  <a:endParaRPr lang="en-US" sz="2800" dirty="0"/>
                </a:p>
              </p:txBody>
            </p:sp>
            <p:cxnSp>
              <p:nvCxnSpPr>
                <p:cNvPr id="67" name="Straight Arrow Connector 66"/>
                <p:cNvCxnSpPr/>
                <p:nvPr/>
              </p:nvCxnSpPr>
              <p:spPr>
                <a:xfrm rot="10800000" flipH="1">
                  <a:off x="2933699" y="3106752"/>
                  <a:ext cx="179455" cy="431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0800000" flipH="1">
                  <a:off x="5615897" y="3917925"/>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0800000" flipH="1">
                  <a:off x="7810485" y="4462387"/>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2656076" y="481364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16200000" flipH="1">
                  <a:off x="5231006" y="543090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16200000" flipH="1">
                  <a:off x="7392260" y="5952410"/>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7470097" y="3336147"/>
                <a:ext cx="278892" cy="615553"/>
              </a:xfrm>
              <a:prstGeom prst="rect">
                <a:avLst/>
              </a:prstGeom>
              <a:noFill/>
            </p:spPr>
            <p:txBody>
              <a:bodyPr wrap="none" rtlCol="0">
                <a:spAutoFit/>
              </a:bodyPr>
              <a:lstStyle/>
              <a:p>
                <a:r>
                  <a:rPr lang="en-US" sz="2400" dirty="0" smtClean="0"/>
                  <a:t>-</a:t>
                </a:r>
                <a:endParaRPr lang="en-US" dirty="0"/>
              </a:p>
            </p:txBody>
          </p:sp>
          <p:sp>
            <p:nvSpPr>
              <p:cNvPr id="66" name="TextBox 65"/>
              <p:cNvSpPr txBox="1"/>
              <p:nvPr/>
            </p:nvSpPr>
            <p:spPr>
              <a:xfrm>
                <a:off x="4208785" y="2435024"/>
                <a:ext cx="278892" cy="615553"/>
              </a:xfrm>
              <a:prstGeom prst="rect">
                <a:avLst/>
              </a:prstGeom>
              <a:noFill/>
            </p:spPr>
            <p:txBody>
              <a:bodyPr wrap="none" rtlCol="0">
                <a:spAutoFit/>
              </a:bodyPr>
              <a:lstStyle/>
              <a:p>
                <a:r>
                  <a:rPr lang="en-US" sz="2400" dirty="0" smtClean="0"/>
                  <a:t>-</a:t>
                </a:r>
                <a:endParaRPr lang="en-US" dirty="0"/>
              </a:p>
            </p:txBody>
          </p:sp>
          <p:sp>
            <p:nvSpPr>
              <p:cNvPr id="71" name="TextBox 70"/>
              <p:cNvSpPr txBox="1"/>
              <p:nvPr/>
            </p:nvSpPr>
            <p:spPr>
              <a:xfrm>
                <a:off x="3003336" y="3266931"/>
                <a:ext cx="278892" cy="615553"/>
              </a:xfrm>
              <a:prstGeom prst="rect">
                <a:avLst/>
              </a:prstGeom>
              <a:noFill/>
            </p:spPr>
            <p:txBody>
              <a:bodyPr wrap="none" rtlCol="0">
                <a:spAutoFit/>
              </a:bodyPr>
              <a:lstStyle/>
              <a:p>
                <a:r>
                  <a:rPr lang="en-US" sz="2400" dirty="0" smtClean="0"/>
                  <a:t>-</a:t>
                </a:r>
                <a:endParaRPr lang="en-US" dirty="0"/>
              </a:p>
            </p:txBody>
          </p:sp>
        </p:grpSp>
        <p:sp>
          <p:nvSpPr>
            <p:cNvPr id="77" name="TextBox 76"/>
            <p:cNvSpPr txBox="1"/>
            <p:nvPr/>
          </p:nvSpPr>
          <p:spPr>
            <a:xfrm>
              <a:off x="2781284" y="2286305"/>
              <a:ext cx="278892" cy="461665"/>
            </a:xfrm>
            <a:prstGeom prst="rect">
              <a:avLst/>
            </a:prstGeom>
            <a:noFill/>
          </p:spPr>
          <p:txBody>
            <a:bodyPr wrap="none" rtlCol="0">
              <a:spAutoFit/>
            </a:bodyPr>
            <a:lstStyle/>
            <a:p>
              <a:r>
                <a:rPr lang="en-US" sz="2400" dirty="0" smtClean="0"/>
                <a:t>-</a:t>
              </a:r>
              <a:endParaRPr lang="en-US" dirty="0"/>
            </a:p>
          </p:txBody>
        </p:sp>
        <p:sp>
          <p:nvSpPr>
            <p:cNvPr id="78" name="TextBox 77"/>
            <p:cNvSpPr txBox="1"/>
            <p:nvPr/>
          </p:nvSpPr>
          <p:spPr>
            <a:xfrm>
              <a:off x="3250422" y="2339423"/>
              <a:ext cx="278892" cy="461665"/>
            </a:xfrm>
            <a:prstGeom prst="rect">
              <a:avLst/>
            </a:prstGeom>
            <a:noFill/>
          </p:spPr>
          <p:txBody>
            <a:bodyPr wrap="none" rtlCol="0">
              <a:spAutoFit/>
            </a:bodyPr>
            <a:lstStyle/>
            <a:p>
              <a:r>
                <a:rPr lang="en-US" sz="2400" dirty="0" smtClean="0"/>
                <a:t>-</a:t>
              </a:r>
              <a:endParaRPr lang="en-US" dirty="0"/>
            </a:p>
          </p:txBody>
        </p:sp>
        <p:sp>
          <p:nvSpPr>
            <p:cNvPr id="79" name="TextBox 78"/>
            <p:cNvSpPr txBox="1"/>
            <p:nvPr/>
          </p:nvSpPr>
          <p:spPr>
            <a:xfrm>
              <a:off x="3110976" y="1432734"/>
              <a:ext cx="278892" cy="461665"/>
            </a:xfrm>
            <a:prstGeom prst="rect">
              <a:avLst/>
            </a:prstGeom>
            <a:noFill/>
          </p:spPr>
          <p:txBody>
            <a:bodyPr wrap="none" rtlCol="0">
              <a:spAutoFit/>
            </a:bodyPr>
            <a:lstStyle/>
            <a:p>
              <a:r>
                <a:rPr lang="en-US" sz="2400" dirty="0" smtClean="0"/>
                <a:t>-</a:t>
              </a:r>
              <a:endParaRPr lang="en-US" dirty="0"/>
            </a:p>
          </p:txBody>
        </p:sp>
        <p:sp>
          <p:nvSpPr>
            <p:cNvPr id="80" name="TextBox 79"/>
            <p:cNvSpPr txBox="1"/>
            <p:nvPr/>
          </p:nvSpPr>
          <p:spPr>
            <a:xfrm>
              <a:off x="3723357" y="2434839"/>
              <a:ext cx="278892" cy="461665"/>
            </a:xfrm>
            <a:prstGeom prst="rect">
              <a:avLst/>
            </a:prstGeom>
            <a:noFill/>
          </p:spPr>
          <p:txBody>
            <a:bodyPr wrap="none" rtlCol="0">
              <a:spAutoFit/>
            </a:bodyPr>
            <a:lstStyle/>
            <a:p>
              <a:r>
                <a:rPr lang="en-US" sz="2400" dirty="0" smtClean="0"/>
                <a:t>-</a:t>
              </a:r>
              <a:endParaRPr lang="en-US" dirty="0"/>
            </a:p>
          </p:txBody>
        </p:sp>
        <p:sp>
          <p:nvSpPr>
            <p:cNvPr id="81" name="TextBox 80"/>
            <p:cNvSpPr txBox="1"/>
            <p:nvPr/>
          </p:nvSpPr>
          <p:spPr>
            <a:xfrm>
              <a:off x="1616049" y="2381936"/>
              <a:ext cx="278892" cy="461665"/>
            </a:xfrm>
            <a:prstGeom prst="rect">
              <a:avLst/>
            </a:prstGeom>
            <a:noFill/>
          </p:spPr>
          <p:txBody>
            <a:bodyPr wrap="none" rtlCol="0">
              <a:spAutoFit/>
            </a:bodyPr>
            <a:lstStyle/>
            <a:p>
              <a:r>
                <a:rPr lang="en-US" sz="2400" dirty="0" smtClean="0"/>
                <a:t>-</a:t>
              </a:r>
              <a:endParaRPr lang="en-US" dirty="0"/>
            </a:p>
          </p:txBody>
        </p:sp>
        <p:sp>
          <p:nvSpPr>
            <p:cNvPr id="82" name="TextBox 81"/>
            <p:cNvSpPr txBox="1"/>
            <p:nvPr/>
          </p:nvSpPr>
          <p:spPr>
            <a:xfrm>
              <a:off x="3457419" y="2396438"/>
              <a:ext cx="278892" cy="461665"/>
            </a:xfrm>
            <a:prstGeom prst="rect">
              <a:avLst/>
            </a:prstGeom>
            <a:noFill/>
          </p:spPr>
          <p:txBody>
            <a:bodyPr wrap="none" rtlCol="0">
              <a:spAutoFit/>
            </a:bodyPr>
            <a:lstStyle/>
            <a:p>
              <a:r>
                <a:rPr lang="en-US" sz="2400" dirty="0" smtClean="0"/>
                <a:t>-</a:t>
              </a:r>
              <a:endParaRPr lang="en-US" dirty="0"/>
            </a:p>
          </p:txBody>
        </p:sp>
        <p:sp>
          <p:nvSpPr>
            <p:cNvPr id="83" name="TextBox 82"/>
            <p:cNvSpPr txBox="1"/>
            <p:nvPr/>
          </p:nvSpPr>
          <p:spPr>
            <a:xfrm>
              <a:off x="3839057" y="1535671"/>
              <a:ext cx="278892" cy="461665"/>
            </a:xfrm>
            <a:prstGeom prst="rect">
              <a:avLst/>
            </a:prstGeom>
            <a:noFill/>
          </p:spPr>
          <p:txBody>
            <a:bodyPr wrap="none" rtlCol="0">
              <a:spAutoFit/>
            </a:bodyPr>
            <a:lstStyle/>
            <a:p>
              <a:r>
                <a:rPr lang="en-US" sz="2400" dirty="0" smtClean="0"/>
                <a:t>-</a:t>
              </a:r>
              <a:endParaRPr lang="en-US" dirty="0"/>
            </a:p>
          </p:txBody>
        </p:sp>
        <p:sp>
          <p:nvSpPr>
            <p:cNvPr id="84" name="TextBox 83"/>
            <p:cNvSpPr txBox="1"/>
            <p:nvPr/>
          </p:nvSpPr>
          <p:spPr>
            <a:xfrm>
              <a:off x="2847281" y="1362852"/>
              <a:ext cx="278892" cy="461665"/>
            </a:xfrm>
            <a:prstGeom prst="rect">
              <a:avLst/>
            </a:prstGeom>
            <a:noFill/>
          </p:spPr>
          <p:txBody>
            <a:bodyPr wrap="none" rtlCol="0">
              <a:spAutoFit/>
            </a:bodyPr>
            <a:lstStyle/>
            <a:p>
              <a:r>
                <a:rPr lang="en-US" sz="2400" dirty="0" smtClean="0"/>
                <a:t>-</a:t>
              </a:r>
              <a:endParaRPr lang="en-US" dirty="0"/>
            </a:p>
          </p:txBody>
        </p:sp>
        <p:sp>
          <p:nvSpPr>
            <p:cNvPr id="85" name="TextBox 84"/>
            <p:cNvSpPr txBox="1"/>
            <p:nvPr/>
          </p:nvSpPr>
          <p:spPr>
            <a:xfrm>
              <a:off x="5670479" y="3043971"/>
              <a:ext cx="278892" cy="461665"/>
            </a:xfrm>
            <a:prstGeom prst="rect">
              <a:avLst/>
            </a:prstGeom>
            <a:noFill/>
          </p:spPr>
          <p:txBody>
            <a:bodyPr wrap="none" rtlCol="0">
              <a:spAutoFit/>
            </a:bodyPr>
            <a:lstStyle/>
            <a:p>
              <a:r>
                <a:rPr lang="en-US" sz="2400" dirty="0" smtClean="0"/>
                <a:t>-</a:t>
              </a:r>
              <a:endParaRPr lang="en-US" dirty="0"/>
            </a:p>
          </p:txBody>
        </p:sp>
        <p:sp>
          <p:nvSpPr>
            <p:cNvPr id="86" name="TextBox 85"/>
            <p:cNvSpPr txBox="1"/>
            <p:nvPr/>
          </p:nvSpPr>
          <p:spPr>
            <a:xfrm>
              <a:off x="5377078" y="2948721"/>
              <a:ext cx="278892" cy="461665"/>
            </a:xfrm>
            <a:prstGeom prst="rect">
              <a:avLst/>
            </a:prstGeom>
            <a:noFill/>
          </p:spPr>
          <p:txBody>
            <a:bodyPr wrap="none" rtlCol="0">
              <a:spAutoFit/>
            </a:bodyPr>
            <a:lstStyle/>
            <a:p>
              <a:r>
                <a:rPr lang="en-US" sz="2400" dirty="0" smtClean="0"/>
                <a:t>-</a:t>
              </a:r>
              <a:endParaRPr lang="en-US" dirty="0"/>
            </a:p>
          </p:txBody>
        </p:sp>
        <p:sp>
          <p:nvSpPr>
            <p:cNvPr id="87" name="TextBox 86"/>
            <p:cNvSpPr txBox="1"/>
            <p:nvPr/>
          </p:nvSpPr>
          <p:spPr>
            <a:xfrm>
              <a:off x="5809925" y="2104196"/>
              <a:ext cx="278892" cy="461665"/>
            </a:xfrm>
            <a:prstGeom prst="rect">
              <a:avLst/>
            </a:prstGeom>
            <a:noFill/>
          </p:spPr>
          <p:txBody>
            <a:bodyPr wrap="none" rtlCol="0">
              <a:spAutoFit/>
            </a:bodyPr>
            <a:lstStyle/>
            <a:p>
              <a:r>
                <a:rPr lang="en-US" sz="2400" dirty="0" smtClean="0"/>
                <a:t>-</a:t>
              </a:r>
              <a:endParaRPr lang="en-US" dirty="0"/>
            </a:p>
          </p:txBody>
        </p:sp>
        <p:sp>
          <p:nvSpPr>
            <p:cNvPr id="88" name="TextBox 87"/>
            <p:cNvSpPr txBox="1"/>
            <p:nvPr/>
          </p:nvSpPr>
          <p:spPr>
            <a:xfrm>
              <a:off x="5784017" y="2042424"/>
              <a:ext cx="278892" cy="461665"/>
            </a:xfrm>
            <a:prstGeom prst="rect">
              <a:avLst/>
            </a:prstGeom>
            <a:noFill/>
          </p:spPr>
          <p:txBody>
            <a:bodyPr wrap="none" rtlCol="0">
              <a:spAutoFit/>
            </a:bodyPr>
            <a:lstStyle/>
            <a:p>
              <a:r>
                <a:rPr lang="en-US" sz="2400" dirty="0" smtClean="0"/>
                <a:t>-</a:t>
              </a:r>
              <a:endParaRPr lang="en-US" dirty="0"/>
            </a:p>
          </p:txBody>
        </p:sp>
        <p:sp>
          <p:nvSpPr>
            <p:cNvPr id="89" name="TextBox 88"/>
            <p:cNvSpPr txBox="1"/>
            <p:nvPr/>
          </p:nvSpPr>
          <p:spPr>
            <a:xfrm>
              <a:off x="5949371" y="3049677"/>
              <a:ext cx="278892" cy="461665"/>
            </a:xfrm>
            <a:prstGeom prst="rect">
              <a:avLst/>
            </a:prstGeom>
            <a:noFill/>
          </p:spPr>
          <p:txBody>
            <a:bodyPr wrap="none" rtlCol="0">
              <a:spAutoFit/>
            </a:bodyPr>
            <a:lstStyle/>
            <a:p>
              <a:r>
                <a:rPr lang="en-US" sz="2400" dirty="0" smtClean="0"/>
                <a:t>-</a:t>
              </a:r>
              <a:endParaRPr lang="en-US" dirty="0"/>
            </a:p>
          </p:txBody>
        </p:sp>
        <p:sp>
          <p:nvSpPr>
            <p:cNvPr id="90" name="TextBox 89"/>
            <p:cNvSpPr txBox="1"/>
            <p:nvPr/>
          </p:nvSpPr>
          <p:spPr>
            <a:xfrm>
              <a:off x="6507155" y="2221509"/>
              <a:ext cx="278892" cy="461665"/>
            </a:xfrm>
            <a:prstGeom prst="rect">
              <a:avLst/>
            </a:prstGeom>
            <a:noFill/>
          </p:spPr>
          <p:txBody>
            <a:bodyPr wrap="none" rtlCol="0">
              <a:spAutoFit/>
            </a:bodyPr>
            <a:lstStyle/>
            <a:p>
              <a:r>
                <a:rPr lang="en-US" sz="2400" dirty="0" smtClean="0"/>
                <a:t>-</a:t>
              </a:r>
              <a:endParaRPr lang="en-US" dirty="0"/>
            </a:p>
          </p:txBody>
        </p:sp>
        <p:sp>
          <p:nvSpPr>
            <p:cNvPr id="91" name="TextBox 90"/>
            <p:cNvSpPr txBox="1"/>
            <p:nvPr/>
          </p:nvSpPr>
          <p:spPr>
            <a:xfrm>
              <a:off x="6228263" y="2156006"/>
              <a:ext cx="278892" cy="461665"/>
            </a:xfrm>
            <a:prstGeom prst="rect">
              <a:avLst/>
            </a:prstGeom>
            <a:noFill/>
          </p:spPr>
          <p:txBody>
            <a:bodyPr wrap="none" rtlCol="0">
              <a:spAutoFit/>
            </a:bodyPr>
            <a:lstStyle/>
            <a:p>
              <a:r>
                <a:rPr lang="en-US" sz="2400" dirty="0" smtClean="0"/>
                <a:t>-</a:t>
              </a:r>
              <a:endParaRPr lang="en-US" dirty="0"/>
            </a:p>
          </p:txBody>
        </p:sp>
        <p:sp>
          <p:nvSpPr>
            <p:cNvPr id="92" name="TextBox 91"/>
            <p:cNvSpPr txBox="1"/>
            <p:nvPr/>
          </p:nvSpPr>
          <p:spPr>
            <a:xfrm>
              <a:off x="5670479" y="2104196"/>
              <a:ext cx="278892" cy="461665"/>
            </a:xfrm>
            <a:prstGeom prst="rect">
              <a:avLst/>
            </a:prstGeom>
            <a:noFill/>
          </p:spPr>
          <p:txBody>
            <a:bodyPr wrap="none" rtlCol="0">
              <a:spAutoFit/>
            </a:bodyPr>
            <a:lstStyle/>
            <a:p>
              <a:r>
                <a:rPr lang="en-US" sz="2400" dirty="0" smtClean="0"/>
                <a:t>-</a:t>
              </a:r>
              <a:endParaRPr lang="en-US" dirty="0"/>
            </a:p>
          </p:txBody>
        </p:sp>
        <p:sp>
          <p:nvSpPr>
            <p:cNvPr id="93" name="TextBox 92"/>
            <p:cNvSpPr txBox="1"/>
            <p:nvPr/>
          </p:nvSpPr>
          <p:spPr>
            <a:xfrm>
              <a:off x="4069339" y="2550129"/>
              <a:ext cx="278892" cy="461665"/>
            </a:xfrm>
            <a:prstGeom prst="rect">
              <a:avLst/>
            </a:prstGeom>
            <a:noFill/>
          </p:spPr>
          <p:txBody>
            <a:bodyPr wrap="none" rtlCol="0">
              <a:spAutoFit/>
            </a:bodyPr>
            <a:lstStyle/>
            <a:p>
              <a:r>
                <a:rPr lang="en-US" sz="2400" dirty="0" smtClean="0"/>
                <a:t>-</a:t>
              </a:r>
              <a:endParaRPr lang="en-US" dirty="0"/>
            </a:p>
          </p:txBody>
        </p:sp>
        <p:sp>
          <p:nvSpPr>
            <p:cNvPr id="94" name="TextBox 93"/>
            <p:cNvSpPr txBox="1"/>
            <p:nvPr/>
          </p:nvSpPr>
          <p:spPr>
            <a:xfrm>
              <a:off x="6380663" y="3109641"/>
              <a:ext cx="278892" cy="461665"/>
            </a:xfrm>
            <a:prstGeom prst="rect">
              <a:avLst/>
            </a:prstGeom>
            <a:noFill/>
          </p:spPr>
          <p:txBody>
            <a:bodyPr wrap="none" rtlCol="0">
              <a:spAutoFit/>
            </a:bodyPr>
            <a:lstStyle/>
            <a:p>
              <a:r>
                <a:rPr lang="en-US" sz="2400" dirty="0" smtClean="0"/>
                <a:t>-</a:t>
              </a:r>
              <a:endParaRPr lang="en-US" dirty="0"/>
            </a:p>
          </p:txBody>
        </p:sp>
        <p:sp>
          <p:nvSpPr>
            <p:cNvPr id="95" name="TextBox 94"/>
            <p:cNvSpPr txBox="1"/>
            <p:nvPr/>
          </p:nvSpPr>
          <p:spPr>
            <a:xfrm>
              <a:off x="3441714" y="1481061"/>
              <a:ext cx="294597" cy="461665"/>
            </a:xfrm>
            <a:prstGeom prst="rect">
              <a:avLst/>
            </a:prstGeom>
            <a:noFill/>
          </p:spPr>
          <p:txBody>
            <a:bodyPr wrap="square" rtlCol="0">
              <a:spAutoFit/>
            </a:bodyPr>
            <a:lstStyle/>
            <a:p>
              <a:r>
                <a:rPr lang="en-US" sz="2400" dirty="0" smtClean="0"/>
                <a:t>-</a:t>
              </a:r>
              <a:endParaRPr lang="en-US" dirty="0"/>
            </a:p>
          </p:txBody>
        </p:sp>
        <p:sp>
          <p:nvSpPr>
            <p:cNvPr id="96" name="TextBox 95"/>
            <p:cNvSpPr txBox="1"/>
            <p:nvPr/>
          </p:nvSpPr>
          <p:spPr>
            <a:xfrm>
              <a:off x="7526660" y="3248675"/>
              <a:ext cx="278892" cy="461665"/>
            </a:xfrm>
            <a:prstGeom prst="rect">
              <a:avLst/>
            </a:prstGeom>
            <a:noFill/>
          </p:spPr>
          <p:txBody>
            <a:bodyPr wrap="none" rtlCol="0">
              <a:spAutoFit/>
            </a:bodyPr>
            <a:lstStyle/>
            <a:p>
              <a:r>
                <a:rPr lang="en-US" sz="2400" dirty="0" smtClean="0"/>
                <a:t>-</a:t>
              </a:r>
              <a:endParaRPr lang="en-US" dirty="0"/>
            </a:p>
          </p:txBody>
        </p:sp>
      </p:grpSp>
      <p:sp>
        <p:nvSpPr>
          <p:cNvPr id="97" name="TextBox 96"/>
          <p:cNvSpPr txBox="1"/>
          <p:nvPr/>
        </p:nvSpPr>
        <p:spPr>
          <a:xfrm>
            <a:off x="605984" y="3604403"/>
            <a:ext cx="8057744" cy="830997"/>
          </a:xfrm>
          <a:prstGeom prst="rect">
            <a:avLst/>
          </a:prstGeom>
          <a:noFill/>
        </p:spPr>
        <p:txBody>
          <a:bodyPr wrap="square" rtlCol="0">
            <a:spAutoFit/>
          </a:bodyPr>
          <a:lstStyle/>
          <a:p>
            <a:r>
              <a:rPr lang="en-US" sz="2400" dirty="0" smtClean="0"/>
              <a:t>Red blood cells export cholesterol sulfate to the capillary wall, supplying it with cholesterol, sulfate, and negative charge </a:t>
            </a:r>
            <a:endParaRPr lang="en-US" sz="2400" dirty="0"/>
          </a:p>
        </p:txBody>
      </p:sp>
      <p:sp>
        <p:nvSpPr>
          <p:cNvPr id="35" name="TextBox 34"/>
          <p:cNvSpPr txBox="1"/>
          <p:nvPr/>
        </p:nvSpPr>
        <p:spPr>
          <a:xfrm>
            <a:off x="152142" y="4620972"/>
            <a:ext cx="5665934" cy="461665"/>
          </a:xfrm>
          <a:prstGeom prst="rect">
            <a:avLst/>
          </a:prstGeom>
          <a:noFill/>
        </p:spPr>
        <p:txBody>
          <a:bodyPr wrap="none" rtlCol="0">
            <a:spAutoFit/>
          </a:bodyPr>
          <a:lstStyle/>
          <a:p>
            <a:r>
              <a:rPr lang="en-US" sz="2400" dirty="0" smtClean="0">
                <a:solidFill>
                  <a:srgbClr val="FF0000"/>
                </a:solidFill>
              </a:rPr>
              <a:t>*</a:t>
            </a:r>
            <a:r>
              <a:rPr lang="en-US" sz="2000" dirty="0" smtClean="0"/>
              <a:t> Davidson and Seneff, </a:t>
            </a:r>
            <a:r>
              <a:rPr lang="pl-PL" sz="2000" dirty="0" err="1"/>
              <a:t>Entropy</a:t>
            </a:r>
            <a:r>
              <a:rPr lang="pl-PL" sz="2000" dirty="0"/>
              <a:t> 14, 1399-1442, </a:t>
            </a:r>
            <a:r>
              <a:rPr lang="pl-PL" sz="2000" dirty="0" smtClean="0"/>
              <a:t>2012</a:t>
            </a:r>
            <a:endParaRPr lang="en-US" sz="2000" dirty="0"/>
          </a:p>
        </p:txBody>
      </p:sp>
    </p:spTree>
    <p:extLst>
      <p:ext uri="{BB962C8B-B14F-4D97-AF65-F5344CB8AC3E}">
        <p14:creationId xmlns:p14="http://schemas.microsoft.com/office/powerpoint/2010/main" val="3154692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815842" y="4682643"/>
            <a:ext cx="7378643" cy="461665"/>
          </a:xfrm>
          <a:prstGeom prst="rect">
            <a:avLst/>
          </a:prstGeom>
          <a:noFill/>
        </p:spPr>
        <p:txBody>
          <a:bodyPr wrap="none" rtlCol="0">
            <a:spAutoFit/>
          </a:bodyPr>
          <a:lstStyle/>
          <a:p>
            <a:r>
              <a:rPr lang="en-US" sz="2400" dirty="0" smtClean="0">
                <a:solidFill>
                  <a:srgbClr val="FF0000"/>
                </a:solidFill>
              </a:rPr>
              <a:t>*</a:t>
            </a:r>
            <a:r>
              <a:rPr lang="en-US" sz="2000" dirty="0" smtClean="0"/>
              <a:t> </a:t>
            </a:r>
            <a:r>
              <a:rPr lang="en-US" sz="2000" dirty="0"/>
              <a:t>Seneff et al. Theoretical Biology and Medical </a:t>
            </a:r>
            <a:r>
              <a:rPr lang="en-US" sz="2000" dirty="0" err="1"/>
              <a:t>Modelling</a:t>
            </a:r>
            <a:r>
              <a:rPr lang="en-US" sz="2000" dirty="0"/>
              <a:t> (2015) 12:9 </a:t>
            </a:r>
          </a:p>
        </p:txBody>
      </p:sp>
      <p:pic>
        <p:nvPicPr>
          <p:cNvPr id="3" name="Picture 2" descr="cholesterol_sulfate_paper_RB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42949"/>
            <a:ext cx="6870700" cy="3479393"/>
          </a:xfrm>
          <a:prstGeom prst="rect">
            <a:avLst/>
          </a:prstGeom>
        </p:spPr>
      </p:pic>
      <p:sp>
        <p:nvSpPr>
          <p:cNvPr id="97" name="TextBox 96"/>
          <p:cNvSpPr txBox="1"/>
          <p:nvPr/>
        </p:nvSpPr>
        <p:spPr>
          <a:xfrm>
            <a:off x="381000" y="1"/>
            <a:ext cx="8763000" cy="1384995"/>
          </a:xfrm>
          <a:prstGeom prst="rect">
            <a:avLst/>
          </a:prstGeom>
          <a:noFill/>
        </p:spPr>
        <p:txBody>
          <a:bodyPr wrap="square" rtlCol="0">
            <a:spAutoFit/>
          </a:bodyPr>
          <a:lstStyle/>
          <a:p>
            <a:r>
              <a:rPr lang="en-US" sz="2800" b="1" dirty="0" smtClean="0"/>
              <a:t>The </a:t>
            </a:r>
            <a:r>
              <a:rPr lang="en-US" sz="2800" b="1" dirty="0"/>
              <a:t>moving RBC creates an electromagnetic field that induces the release of nitric oxide from the capillary </a:t>
            </a:r>
            <a:r>
              <a:rPr lang="en-US" sz="2800" b="1" dirty="0" smtClean="0"/>
              <a:t>wall. </a:t>
            </a:r>
            <a:r>
              <a:rPr lang="en-US" sz="2800" b="1" dirty="0"/>
              <a:t>T</a:t>
            </a:r>
            <a:r>
              <a:rPr lang="en-US" sz="2800" b="1" dirty="0" smtClean="0"/>
              <a:t>his </a:t>
            </a:r>
            <a:r>
              <a:rPr lang="en-US" sz="2800" b="1" dirty="0"/>
              <a:t>relaxes the vessel </a:t>
            </a:r>
            <a:r>
              <a:rPr lang="en-US" sz="2800" b="1" dirty="0" smtClean="0"/>
              <a:t>wall and promotes blood flow. </a:t>
            </a:r>
            <a:endParaRPr lang="en-US" sz="2800" b="1" dirty="0"/>
          </a:p>
        </p:txBody>
      </p:sp>
    </p:spTree>
    <p:extLst>
      <p:ext uri="{BB962C8B-B14F-4D97-AF65-F5344CB8AC3E}">
        <p14:creationId xmlns:p14="http://schemas.microsoft.com/office/powerpoint/2010/main" val="38237064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27"/>
            <a:ext cx="8229600" cy="85725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970771"/>
            <a:ext cx="5270214" cy="3342635"/>
          </a:xfrm>
        </p:spPr>
        <p:txBody>
          <a:bodyPr>
            <a:normAutofit fontScale="85000" lnSpcReduction="2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123825" y="4662442"/>
            <a:ext cx="5724644"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a:t>
            </a:r>
            <a:r>
              <a:rPr lang="en-US" sz="2000" i="1" dirty="0" smtClean="0">
                <a:solidFill>
                  <a:srgbClr val="FF0000"/>
                </a:solidFill>
              </a:rPr>
              <a:t>1960</a:t>
            </a:r>
            <a:endParaRPr lang="en-US" sz="2000" dirty="0"/>
          </a:p>
        </p:txBody>
      </p:sp>
      <p:pic>
        <p:nvPicPr>
          <p:cNvPr id="5" name="Picture 4" descr="South_American_Mon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506" y="1063229"/>
            <a:ext cx="3175000" cy="3171825"/>
          </a:xfrm>
          <a:prstGeom prst="rect">
            <a:avLst/>
          </a:prstGeom>
        </p:spPr>
      </p:pic>
    </p:spTree>
    <p:extLst>
      <p:ext uri="{BB962C8B-B14F-4D97-AF65-F5344CB8AC3E}">
        <p14:creationId xmlns:p14="http://schemas.microsoft.com/office/powerpoint/2010/main" val="11578655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36" y="-95649"/>
            <a:ext cx="9025467" cy="857250"/>
          </a:xfrm>
        </p:spPr>
        <p:txBody>
          <a:bodyPr>
            <a:normAutofit fontScale="90000"/>
          </a:bodyPr>
          <a:lstStyle/>
          <a:p>
            <a:r>
              <a:rPr lang="en-US" b="1" dirty="0" smtClean="0"/>
              <a:t>Sulfur Incorporation into GAGs with Age</a:t>
            </a:r>
            <a:r>
              <a:rPr lang="en-US" b="1" dirty="0" smtClean="0">
                <a:solidFill>
                  <a:srgbClr val="FF0000"/>
                </a:solidFill>
              </a:rPr>
              <a:t>*</a:t>
            </a:r>
            <a:endParaRPr lang="en-US" b="1" dirty="0">
              <a:solidFill>
                <a:srgbClr val="FF0000"/>
              </a:solidFill>
            </a:endParaRPr>
          </a:p>
        </p:txBody>
      </p:sp>
      <p:pic>
        <p:nvPicPr>
          <p:cNvPr id="4" name="Content Placeholder 3" descr="old_figure.png"/>
          <p:cNvPicPr>
            <a:picLocks noGrp="1" noChangeAspect="1"/>
          </p:cNvPicPr>
          <p:nvPr>
            <p:ph idx="1"/>
          </p:nvPr>
        </p:nvPicPr>
        <p:blipFill>
          <a:blip r:embed="rId3">
            <a:extLst>
              <a:ext uri="{28A0092B-C50C-407E-A947-70E740481C1C}">
                <a14:useLocalDpi xmlns:a14="http://schemas.microsoft.com/office/drawing/2010/main" val="0"/>
              </a:ext>
            </a:extLst>
          </a:blip>
          <a:srcRect t="-4996" b="-4996"/>
          <a:stretch>
            <a:fillRect/>
          </a:stretch>
        </p:blipFill>
        <p:spPr>
          <a:xfrm>
            <a:off x="611128" y="1200151"/>
            <a:ext cx="7342891" cy="3394472"/>
          </a:xfrm>
        </p:spPr>
      </p:pic>
      <p:sp>
        <p:nvSpPr>
          <p:cNvPr id="5" name="TextBox 4"/>
          <p:cNvSpPr txBox="1"/>
          <p:nvPr/>
        </p:nvSpPr>
        <p:spPr>
          <a:xfrm>
            <a:off x="3109323" y="4658137"/>
            <a:ext cx="5946961" cy="400110"/>
          </a:xfrm>
          <a:prstGeom prst="rect">
            <a:avLst/>
          </a:prstGeom>
          <a:noFill/>
        </p:spPr>
        <p:txBody>
          <a:bodyPr wrap="none" rtlCol="0">
            <a:spAutoFit/>
          </a:bodyPr>
          <a:lstStyle/>
          <a:p>
            <a:r>
              <a:rPr lang="fr-FR" sz="2000" dirty="0">
                <a:solidFill>
                  <a:srgbClr val="FF0000"/>
                </a:solidFill>
              </a:rPr>
              <a:t>*</a:t>
            </a:r>
            <a:r>
              <a:rPr lang="fr-FR" sz="2000" dirty="0"/>
              <a:t>WH </a:t>
            </a:r>
            <a:r>
              <a:rPr lang="fr-FR" sz="2000" dirty="0" err="1"/>
              <a:t>Hauss</a:t>
            </a:r>
            <a:r>
              <a:rPr lang="fr-FR" sz="2000" dirty="0"/>
              <a:t> et al.. J </a:t>
            </a:r>
            <a:r>
              <a:rPr lang="fr-FR" sz="2000" dirty="0" err="1"/>
              <a:t>Atheroscler</a:t>
            </a:r>
            <a:r>
              <a:rPr lang="fr-FR" sz="2000" dirty="0"/>
              <a:t> </a:t>
            </a:r>
            <a:r>
              <a:rPr lang="fr-FR" sz="2000" dirty="0" err="1"/>
              <a:t>Res</a:t>
            </a:r>
            <a:r>
              <a:rPr lang="fr-FR" sz="2000" dirty="0"/>
              <a:t>. 1962;2(1–2):50–</a:t>
            </a:r>
            <a:r>
              <a:rPr lang="fr-FR" sz="2000" dirty="0" smtClean="0"/>
              <a:t>61</a:t>
            </a:r>
            <a:endParaRPr lang="en-US" sz="2000" dirty="0"/>
          </a:p>
        </p:txBody>
      </p:sp>
      <p:sp>
        <p:nvSpPr>
          <p:cNvPr id="6" name="TextBox 5"/>
          <p:cNvSpPr txBox="1"/>
          <p:nvPr/>
        </p:nvSpPr>
        <p:spPr>
          <a:xfrm>
            <a:off x="2540004" y="3272774"/>
            <a:ext cx="1436661" cy="369332"/>
          </a:xfrm>
          <a:prstGeom prst="rect">
            <a:avLst/>
          </a:prstGeom>
          <a:noFill/>
          <a:ln>
            <a:solidFill>
              <a:srgbClr val="000000"/>
            </a:solidFill>
          </a:ln>
        </p:spPr>
        <p:txBody>
          <a:bodyPr wrap="none" rtlCol="0">
            <a:spAutoFit/>
          </a:bodyPr>
          <a:lstStyle/>
          <a:p>
            <a:r>
              <a:rPr lang="en-US" dirty="0" smtClean="0"/>
              <a:t>Normal aorta</a:t>
            </a:r>
            <a:endParaRPr lang="en-US" dirty="0"/>
          </a:p>
        </p:txBody>
      </p:sp>
      <p:sp>
        <p:nvSpPr>
          <p:cNvPr id="7" name="TextBox 6"/>
          <p:cNvSpPr txBox="1"/>
          <p:nvPr/>
        </p:nvSpPr>
        <p:spPr>
          <a:xfrm>
            <a:off x="5548534" y="2480966"/>
            <a:ext cx="1569660" cy="369332"/>
          </a:xfrm>
          <a:prstGeom prst="rect">
            <a:avLst/>
          </a:prstGeom>
          <a:solidFill>
            <a:srgbClr val="FFFFFF"/>
          </a:solidFill>
          <a:ln>
            <a:solidFill>
              <a:schemeClr val="tx1"/>
            </a:solidFill>
          </a:ln>
        </p:spPr>
        <p:txBody>
          <a:bodyPr wrap="none" rtlCol="0">
            <a:spAutoFit/>
          </a:bodyPr>
          <a:lstStyle/>
          <a:p>
            <a:r>
              <a:rPr lang="en-US" dirty="0" smtClean="0"/>
              <a:t>Plaque regions</a:t>
            </a:r>
            <a:endParaRPr lang="en-US" dirty="0"/>
          </a:p>
        </p:txBody>
      </p:sp>
      <p:sp>
        <p:nvSpPr>
          <p:cNvPr id="10" name="Freeform 9"/>
          <p:cNvSpPr/>
          <p:nvPr/>
        </p:nvSpPr>
        <p:spPr>
          <a:xfrm>
            <a:off x="4361014" y="1920800"/>
            <a:ext cx="2993546" cy="1489679"/>
          </a:xfrm>
          <a:custGeom>
            <a:avLst/>
            <a:gdLst>
              <a:gd name="connsiteX0" fmla="*/ 10980 w 2993546"/>
              <a:gd name="connsiteY0" fmla="*/ 689073 h 1986238"/>
              <a:gd name="connsiteX1" fmla="*/ 451247 w 2993546"/>
              <a:gd name="connsiteY1" fmla="*/ 79473 h 1986238"/>
              <a:gd name="connsiteX2" fmla="*/ 1822847 w 2993546"/>
              <a:gd name="connsiteY2" fmla="*/ 62540 h 1986238"/>
              <a:gd name="connsiteX3" fmla="*/ 2974314 w 2993546"/>
              <a:gd name="connsiteY3" fmla="*/ 587473 h 1986238"/>
              <a:gd name="connsiteX4" fmla="*/ 2449380 w 2993546"/>
              <a:gd name="connsiteY4" fmla="*/ 1908273 h 1986238"/>
              <a:gd name="connsiteX5" fmla="*/ 1247114 w 2993546"/>
              <a:gd name="connsiteY5" fmla="*/ 1789740 h 1986238"/>
              <a:gd name="connsiteX6" fmla="*/ 231114 w 2993546"/>
              <a:gd name="connsiteY6" fmla="*/ 1434140 h 1986238"/>
              <a:gd name="connsiteX7" fmla="*/ 10980 w 2993546"/>
              <a:gd name="connsiteY7" fmla="*/ 689073 h 198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3546" h="1986238">
                <a:moveTo>
                  <a:pt x="10980" y="689073"/>
                </a:moveTo>
                <a:cubicBezTo>
                  <a:pt x="47669" y="463295"/>
                  <a:pt x="149269" y="183895"/>
                  <a:pt x="451247" y="79473"/>
                </a:cubicBezTo>
                <a:cubicBezTo>
                  <a:pt x="753225" y="-24949"/>
                  <a:pt x="1402336" y="-22127"/>
                  <a:pt x="1822847" y="62540"/>
                </a:cubicBezTo>
                <a:cubicBezTo>
                  <a:pt x="2243358" y="147207"/>
                  <a:pt x="2869892" y="279851"/>
                  <a:pt x="2974314" y="587473"/>
                </a:cubicBezTo>
                <a:cubicBezTo>
                  <a:pt x="3078736" y="895095"/>
                  <a:pt x="2737247" y="1707895"/>
                  <a:pt x="2449380" y="1908273"/>
                </a:cubicBezTo>
                <a:cubicBezTo>
                  <a:pt x="2161513" y="2108651"/>
                  <a:pt x="1616825" y="1868762"/>
                  <a:pt x="1247114" y="1789740"/>
                </a:cubicBezTo>
                <a:cubicBezTo>
                  <a:pt x="877403" y="1710718"/>
                  <a:pt x="437136" y="1620407"/>
                  <a:pt x="231114" y="1434140"/>
                </a:cubicBezTo>
                <a:cubicBezTo>
                  <a:pt x="25092" y="1247873"/>
                  <a:pt x="-25709" y="914851"/>
                  <a:pt x="10980" y="689073"/>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098800" y="2971801"/>
            <a:ext cx="355600" cy="300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394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99" y="522327"/>
            <a:ext cx="4752428" cy="2857500"/>
          </a:xfrm>
          <a:prstGeom prst="rect">
            <a:avLst/>
          </a:prstGeom>
        </p:spPr>
      </p:pic>
      <p:sp>
        <p:nvSpPr>
          <p:cNvPr id="8" name="Content Placeholder 7"/>
          <p:cNvSpPr>
            <a:spLocks noGrp="1"/>
          </p:cNvSpPr>
          <p:nvPr>
            <p:ph idx="1"/>
          </p:nvPr>
        </p:nvSpPr>
        <p:spPr>
          <a:xfrm>
            <a:off x="-1" y="4055995"/>
            <a:ext cx="9025637" cy="975692"/>
          </a:xfrm>
        </p:spPr>
        <p:txBody>
          <a:bodyPr>
            <a:noAutofit/>
          </a:bodyPr>
          <a:lstStyle/>
          <a:p>
            <a:r>
              <a:rPr lang="en-US" sz="2800" dirty="0" smtClean="0"/>
              <a:t>These are all sulfated for transport in the blood</a:t>
            </a:r>
          </a:p>
          <a:p>
            <a:r>
              <a:rPr lang="en-US" sz="2800" dirty="0" smtClean="0"/>
              <a:t>Is sulfate transport an important role that they play??</a:t>
            </a:r>
            <a:endParaRPr lang="en-US" sz="2800" dirty="0"/>
          </a:p>
        </p:txBody>
      </p:sp>
      <p:pic>
        <p:nvPicPr>
          <p:cNvPr id="6" name="Picture 5" descr="serotonin_sulf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827" y="497698"/>
            <a:ext cx="2693854" cy="2504108"/>
          </a:xfrm>
          <a:prstGeom prst="rect">
            <a:avLst/>
          </a:prstGeom>
        </p:spPr>
      </p:pic>
      <p:sp>
        <p:nvSpPr>
          <p:cNvPr id="2" name="Title 1"/>
          <p:cNvSpPr>
            <a:spLocks noGrp="1"/>
          </p:cNvSpPr>
          <p:nvPr>
            <p:ph type="title"/>
          </p:nvPr>
        </p:nvSpPr>
        <p:spPr>
          <a:xfrm>
            <a:off x="457200" y="-201300"/>
            <a:ext cx="8229600" cy="857250"/>
          </a:xfrm>
        </p:spPr>
        <p:txBody>
          <a:bodyPr/>
          <a:lstStyle/>
          <a:p>
            <a:r>
              <a:rPr lang="en-US" b="1" dirty="0" err="1" smtClean="0"/>
              <a:t>Sulfation</a:t>
            </a:r>
            <a:r>
              <a:rPr lang="en-US" b="1" dirty="0" smtClean="0"/>
              <a:t> as Sulfate Transport</a:t>
            </a:r>
            <a:endParaRPr lang="en-US" b="1" dirty="0"/>
          </a:p>
        </p:txBody>
      </p:sp>
      <p:sp>
        <p:nvSpPr>
          <p:cNvPr id="9" name="TextBox 8"/>
          <p:cNvSpPr txBox="1"/>
          <p:nvPr/>
        </p:nvSpPr>
        <p:spPr>
          <a:xfrm>
            <a:off x="2287377" y="667996"/>
            <a:ext cx="1289686" cy="461665"/>
          </a:xfrm>
          <a:prstGeom prst="rect">
            <a:avLst/>
          </a:prstGeom>
          <a:noFill/>
        </p:spPr>
        <p:txBody>
          <a:bodyPr wrap="none" rtlCol="0">
            <a:spAutoFit/>
          </a:bodyPr>
          <a:lstStyle/>
          <a:p>
            <a:r>
              <a:rPr lang="en-US" sz="2400" b="1" dirty="0" smtClean="0"/>
              <a:t>STEROLS</a:t>
            </a:r>
            <a:endParaRPr lang="en-US" sz="2400" b="1" dirty="0"/>
          </a:p>
        </p:txBody>
      </p:sp>
      <p:sp>
        <p:nvSpPr>
          <p:cNvPr id="10" name="TextBox 9"/>
          <p:cNvSpPr txBox="1"/>
          <p:nvPr/>
        </p:nvSpPr>
        <p:spPr>
          <a:xfrm>
            <a:off x="4024898" y="712968"/>
            <a:ext cx="5000738" cy="461665"/>
          </a:xfrm>
          <a:prstGeom prst="rect">
            <a:avLst/>
          </a:prstGeom>
          <a:noFill/>
        </p:spPr>
        <p:txBody>
          <a:bodyPr wrap="square" rtlCol="0">
            <a:spAutoFit/>
          </a:bodyPr>
          <a:lstStyle/>
          <a:p>
            <a:pPr algn="ctr"/>
            <a:r>
              <a:rPr lang="en-US" sz="2400" b="1" dirty="0" smtClean="0"/>
              <a:t>NEUROTRANSMITTERS/HORMONES</a:t>
            </a:r>
            <a:endParaRPr lang="en-US" sz="2400" b="1" dirty="0"/>
          </a:p>
        </p:txBody>
      </p:sp>
      <p:sp>
        <p:nvSpPr>
          <p:cNvPr id="11" name="TextBox 10"/>
          <p:cNvSpPr txBox="1"/>
          <p:nvPr/>
        </p:nvSpPr>
        <p:spPr>
          <a:xfrm>
            <a:off x="1648653" y="1086892"/>
            <a:ext cx="2553554" cy="461665"/>
          </a:xfrm>
          <a:prstGeom prst="rect">
            <a:avLst/>
          </a:prstGeom>
          <a:noFill/>
        </p:spPr>
        <p:txBody>
          <a:bodyPr wrap="none" rtlCol="0">
            <a:spAutoFit/>
          </a:bodyPr>
          <a:lstStyle/>
          <a:p>
            <a:r>
              <a:rPr lang="en-US" sz="2400" b="1" dirty="0"/>
              <a:t>c</a:t>
            </a:r>
            <a:r>
              <a:rPr lang="en-US" sz="2400" b="1" dirty="0" smtClean="0"/>
              <a:t>holesterol sulfate</a:t>
            </a:r>
            <a:endParaRPr lang="en-US" sz="2400" b="1" dirty="0"/>
          </a:p>
        </p:txBody>
      </p:sp>
      <p:sp>
        <p:nvSpPr>
          <p:cNvPr id="12" name="TextBox 11"/>
          <p:cNvSpPr txBox="1"/>
          <p:nvPr/>
        </p:nvSpPr>
        <p:spPr>
          <a:xfrm>
            <a:off x="5874412" y="1969659"/>
            <a:ext cx="2382082" cy="461665"/>
          </a:xfrm>
          <a:prstGeom prst="rect">
            <a:avLst/>
          </a:prstGeom>
          <a:noFill/>
        </p:spPr>
        <p:txBody>
          <a:bodyPr wrap="none" rtlCol="0">
            <a:spAutoFit/>
          </a:bodyPr>
          <a:lstStyle/>
          <a:p>
            <a:r>
              <a:rPr lang="en-US" sz="2400" b="1" dirty="0" smtClean="0"/>
              <a:t>Serotonin sulfate</a:t>
            </a:r>
            <a:endParaRPr lang="en-US" sz="2400" b="1" dirty="0"/>
          </a:p>
        </p:txBody>
      </p:sp>
      <p:sp>
        <p:nvSpPr>
          <p:cNvPr id="13" name="TextBox 12"/>
          <p:cNvSpPr txBox="1"/>
          <p:nvPr/>
        </p:nvSpPr>
        <p:spPr>
          <a:xfrm>
            <a:off x="6277672" y="2568660"/>
            <a:ext cx="2409133" cy="1569660"/>
          </a:xfrm>
          <a:prstGeom prst="rect">
            <a:avLst/>
          </a:prstGeom>
          <a:noFill/>
        </p:spPr>
        <p:txBody>
          <a:bodyPr wrap="none" rtlCol="0">
            <a:spAutoFit/>
          </a:bodyPr>
          <a:lstStyle/>
          <a:p>
            <a:r>
              <a:rPr lang="en-US" sz="2400" b="1" dirty="0" smtClean="0"/>
              <a:t>Melatonin</a:t>
            </a:r>
          </a:p>
          <a:p>
            <a:r>
              <a:rPr lang="en-US" sz="2400" b="1" dirty="0" smtClean="0"/>
              <a:t>Adrenalin</a:t>
            </a:r>
          </a:p>
          <a:p>
            <a:r>
              <a:rPr lang="en-US" sz="2400" b="1" dirty="0" smtClean="0"/>
              <a:t>Dopamine</a:t>
            </a:r>
          </a:p>
          <a:p>
            <a:r>
              <a:rPr lang="en-US" sz="2400" b="1" dirty="0" smtClean="0"/>
              <a:t>Thyroid hormone</a:t>
            </a:r>
          </a:p>
        </p:txBody>
      </p:sp>
      <p:sp>
        <p:nvSpPr>
          <p:cNvPr id="14" name="TextBox 13"/>
          <p:cNvSpPr txBox="1"/>
          <p:nvPr/>
        </p:nvSpPr>
        <p:spPr>
          <a:xfrm>
            <a:off x="580999" y="2062904"/>
            <a:ext cx="1903586" cy="2308324"/>
          </a:xfrm>
          <a:prstGeom prst="rect">
            <a:avLst/>
          </a:prstGeom>
          <a:noFill/>
        </p:spPr>
        <p:txBody>
          <a:bodyPr wrap="none" rtlCol="0">
            <a:spAutoFit/>
          </a:bodyPr>
          <a:lstStyle/>
          <a:p>
            <a:r>
              <a:rPr lang="en-US" sz="2400" b="1" dirty="0" smtClean="0"/>
              <a:t>DHEA</a:t>
            </a:r>
          </a:p>
          <a:p>
            <a:r>
              <a:rPr lang="en-US" sz="2400" b="1" dirty="0" smtClean="0"/>
              <a:t>Cortisol</a:t>
            </a:r>
          </a:p>
          <a:p>
            <a:r>
              <a:rPr lang="en-US" sz="2400" b="1" dirty="0" smtClean="0"/>
              <a:t>Estrogen</a:t>
            </a:r>
          </a:p>
          <a:p>
            <a:r>
              <a:rPr lang="en-US" sz="2400" b="1" dirty="0" smtClean="0"/>
              <a:t>Progesterone</a:t>
            </a:r>
          </a:p>
          <a:p>
            <a:r>
              <a:rPr lang="en-US" sz="2400" b="1" dirty="0" smtClean="0"/>
              <a:t>Testosterone</a:t>
            </a:r>
          </a:p>
          <a:p>
            <a:r>
              <a:rPr lang="en-US" sz="2400" b="1" dirty="0" smtClean="0"/>
              <a:t> </a:t>
            </a:r>
          </a:p>
        </p:txBody>
      </p:sp>
      <p:sp>
        <p:nvSpPr>
          <p:cNvPr id="15" name="TextBox 14"/>
          <p:cNvSpPr txBox="1"/>
          <p:nvPr/>
        </p:nvSpPr>
        <p:spPr>
          <a:xfrm>
            <a:off x="3731719" y="2548833"/>
            <a:ext cx="1455597" cy="830997"/>
          </a:xfrm>
          <a:prstGeom prst="rect">
            <a:avLst/>
          </a:prstGeom>
          <a:noFill/>
        </p:spPr>
        <p:txBody>
          <a:bodyPr wrap="none" rtlCol="0">
            <a:spAutoFit/>
          </a:bodyPr>
          <a:lstStyle/>
          <a:p>
            <a:r>
              <a:rPr lang="en-US" sz="2400" b="1" dirty="0" smtClean="0"/>
              <a:t>Vitamin D</a:t>
            </a:r>
          </a:p>
          <a:p>
            <a:r>
              <a:rPr lang="en-US" sz="2400" b="1" dirty="0" smtClean="0"/>
              <a:t>Vitamin C</a:t>
            </a:r>
            <a:endParaRPr lang="en-US" sz="2400" b="1" dirty="0"/>
          </a:p>
        </p:txBody>
      </p:sp>
    </p:spTree>
    <p:extLst>
      <p:ext uri="{BB962C8B-B14F-4D97-AF65-F5344CB8AC3E}">
        <p14:creationId xmlns:p14="http://schemas.microsoft.com/office/powerpoint/2010/main" val="16363369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607" y="1730212"/>
            <a:ext cx="5760824"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Glycine Analogue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931631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0" y="1200150"/>
            <a:ext cx="8483600" cy="3727450"/>
          </a:xfrm>
        </p:spPr>
        <p:txBody>
          <a:bodyPr>
            <a:normAutofit fontScale="92500" lnSpcReduction="20000"/>
          </a:bodyPr>
          <a:lstStyle/>
          <a:p>
            <a:r>
              <a:rPr lang="en-US" dirty="0" smtClean="0"/>
              <a:t>Sulfate and the </a:t>
            </a:r>
            <a:r>
              <a:rPr lang="en-US" dirty="0" err="1" smtClean="0"/>
              <a:t>Glycocalyx</a:t>
            </a:r>
            <a:endParaRPr lang="en-US" dirty="0" smtClean="0"/>
          </a:p>
          <a:p>
            <a:r>
              <a:rPr lang="en-US" dirty="0" smtClean="0"/>
              <a:t>Cholesterol Sulfate and Heart Disease</a:t>
            </a:r>
          </a:p>
          <a:p>
            <a:r>
              <a:rPr lang="en-US" dirty="0" smtClean="0"/>
              <a:t>Glyphosate as a Glycine Analogue</a:t>
            </a:r>
          </a:p>
          <a:p>
            <a:r>
              <a:rPr lang="en-US" dirty="0" smtClean="0"/>
              <a:t>Endothelial Nitric Oxide Synthase:                              a Moonlighting Enzyme</a:t>
            </a:r>
          </a:p>
          <a:p>
            <a:r>
              <a:rPr lang="en-US" dirty="0" smtClean="0"/>
              <a:t>Roundup, </a:t>
            </a:r>
            <a:r>
              <a:rPr lang="en-US" dirty="0" err="1" smtClean="0"/>
              <a:t>StAR</a:t>
            </a:r>
            <a:r>
              <a:rPr lang="en-US" dirty="0" smtClean="0"/>
              <a:t> and Sterol Homeostasis</a:t>
            </a:r>
          </a:p>
          <a:p>
            <a:r>
              <a:rPr lang="en-US" dirty="0" smtClean="0"/>
              <a:t>Glyphosate, Sulfate</a:t>
            </a:r>
            <a:r>
              <a:rPr lang="en-US" dirty="0"/>
              <a:t> </a:t>
            </a:r>
            <a:r>
              <a:rPr lang="en-US" dirty="0" smtClean="0"/>
              <a:t>and Autism</a:t>
            </a:r>
          </a:p>
          <a:p>
            <a:r>
              <a:rPr lang="en-US" dirty="0" smtClean="0"/>
              <a:t>Summary</a:t>
            </a:r>
          </a:p>
          <a:p>
            <a:endParaRPr lang="en-US" dirty="0" smtClean="0"/>
          </a:p>
          <a:p>
            <a:endParaRPr lang="en-US" dirty="0"/>
          </a:p>
        </p:txBody>
      </p:sp>
    </p:spTree>
    <p:extLst>
      <p:ext uri="{BB962C8B-B14F-4D97-AF65-F5344CB8AC3E}">
        <p14:creationId xmlns:p14="http://schemas.microsoft.com/office/powerpoint/2010/main" val="23048667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1305322"/>
          </a:xfrm>
        </p:spPr>
        <p:txBody>
          <a:bodyPr>
            <a:noAutofit/>
          </a:bodyPr>
          <a:lstStyle/>
          <a:p>
            <a:r>
              <a:rPr lang="en-US" sz="3600" b="1" dirty="0" smtClean="0"/>
              <a:t>“Glyphosate </a:t>
            </a:r>
            <a:r>
              <a:rPr lang="en-US" sz="3600" b="1" dirty="0"/>
              <a:t>Now the Most-Used Agricultural Chemical </a:t>
            </a:r>
            <a:r>
              <a:rPr lang="en-US" sz="3600" b="1" dirty="0" smtClean="0"/>
              <a:t>Ever”</a:t>
            </a:r>
            <a:r>
              <a:rPr lang="en-US" sz="3600" b="1" dirty="0" smtClean="0">
                <a:solidFill>
                  <a:srgbClr val="FF0000"/>
                </a:solidFill>
              </a:rPr>
              <a:t>*</a:t>
            </a:r>
            <a:r>
              <a:rPr lang="en-US" sz="3600" b="1" dirty="0"/>
              <a:t/>
            </a:r>
            <a:br>
              <a:rPr lang="en-US" sz="3600" b="1" dirty="0"/>
            </a:br>
            <a:endParaRPr lang="en-US" sz="3200" dirty="0"/>
          </a:p>
        </p:txBody>
      </p:sp>
      <p:sp>
        <p:nvSpPr>
          <p:cNvPr id="3" name="Content Placeholder 2"/>
          <p:cNvSpPr>
            <a:spLocks noGrp="1"/>
          </p:cNvSpPr>
          <p:nvPr>
            <p:ph idx="1"/>
          </p:nvPr>
        </p:nvSpPr>
        <p:spPr>
          <a:xfrm>
            <a:off x="169334" y="1397002"/>
            <a:ext cx="8686800" cy="3263900"/>
          </a:xfrm>
        </p:spPr>
        <p:txBody>
          <a:bodyPr>
            <a:normAutofit fontScale="77500" lnSpcReduction="20000"/>
          </a:bodyPr>
          <a:lstStyle/>
          <a:p>
            <a:r>
              <a:rPr lang="en-US" dirty="0"/>
              <a:t>Glyphosate usage has increased 50-fold since 1996, when </a:t>
            </a:r>
            <a:r>
              <a:rPr lang="en-US" dirty="0" smtClean="0"/>
              <a:t>GMO glyphosate</a:t>
            </a:r>
            <a:r>
              <a:rPr lang="en-US" dirty="0"/>
              <a:t>-resistant crops were introduced in the US.</a:t>
            </a:r>
          </a:p>
          <a:p>
            <a:r>
              <a:rPr lang="en-US" dirty="0"/>
              <a:t>Today, 50 times more glyphosate is allowed by the EPA on </a:t>
            </a:r>
            <a:r>
              <a:rPr lang="en-US" dirty="0" smtClean="0"/>
              <a:t>corn grain than in 1996</a:t>
            </a:r>
          </a:p>
          <a:p>
            <a:r>
              <a:rPr lang="en-US" dirty="0" smtClean="0"/>
              <a:t>Half of the American farmers' fields have weeds that are resistant to glyphosate</a:t>
            </a:r>
          </a:p>
          <a:p>
            <a:r>
              <a:rPr lang="en-US" dirty="0" smtClean="0"/>
              <a:t>New GMO crops offer dual resistance to glyphosate &amp; 2,4-D </a:t>
            </a:r>
            <a:r>
              <a:rPr lang="en-US" dirty="0" smtClean="0">
                <a:sym typeface="Wingdings"/>
              </a:rPr>
              <a:t> </a:t>
            </a:r>
            <a:r>
              <a:rPr lang="en-US" dirty="0" smtClean="0"/>
              <a:t> Enlist Duo</a:t>
            </a:r>
          </a:p>
          <a:p>
            <a:endParaRPr lang="en-US" dirty="0"/>
          </a:p>
          <a:p>
            <a:pPr marL="0" indent="0">
              <a:buNone/>
            </a:pPr>
            <a:endParaRPr lang="en-US" dirty="0"/>
          </a:p>
        </p:txBody>
      </p:sp>
      <p:sp>
        <p:nvSpPr>
          <p:cNvPr id="4" name="TextBox 3"/>
          <p:cNvSpPr txBox="1"/>
          <p:nvPr/>
        </p:nvSpPr>
        <p:spPr>
          <a:xfrm>
            <a:off x="2808122" y="4405872"/>
            <a:ext cx="6048012" cy="646331"/>
          </a:xfrm>
          <a:prstGeom prst="rect">
            <a:avLst/>
          </a:prstGeom>
          <a:noFill/>
        </p:spPr>
        <p:txBody>
          <a:bodyPr wrap="none" rtlCol="0">
            <a:spAutoFit/>
          </a:bodyPr>
          <a:lstStyle/>
          <a:p>
            <a:pPr algn="r"/>
            <a:r>
              <a:rPr lang="en-US" dirty="0" smtClean="0">
                <a:solidFill>
                  <a:srgbClr val="FF0000"/>
                </a:solidFill>
              </a:rPr>
              <a:t>*</a:t>
            </a:r>
            <a:r>
              <a:rPr lang="en-US" dirty="0" smtClean="0"/>
              <a:t>Douglas </a:t>
            </a:r>
            <a:r>
              <a:rPr lang="en-US" dirty="0"/>
              <a:t>Main, Feb 2, 2016 </a:t>
            </a:r>
            <a:r>
              <a:rPr lang="en-US" dirty="0" err="1"/>
              <a:t>Newsweekwww.newsweek.com</a:t>
            </a:r>
            <a:r>
              <a:rPr lang="en-US" dirty="0" smtClean="0"/>
              <a:t>/</a:t>
            </a:r>
          </a:p>
          <a:p>
            <a:pPr algn="r"/>
            <a:r>
              <a:rPr lang="en-US" dirty="0" smtClean="0"/>
              <a:t>glyphosate</a:t>
            </a:r>
            <a:r>
              <a:rPr lang="en-US" dirty="0"/>
              <a:t>-now-most-used-agricultural-chemical-ever-422419</a:t>
            </a:r>
          </a:p>
        </p:txBody>
      </p:sp>
    </p:spTree>
    <p:extLst>
      <p:ext uri="{BB962C8B-B14F-4D97-AF65-F5344CB8AC3E}">
        <p14:creationId xmlns:p14="http://schemas.microsoft.com/office/powerpoint/2010/main" val="25159471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251"/>
            <a:ext cx="8229600" cy="85725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78605" y="1163175"/>
            <a:ext cx="8389169" cy="3803453"/>
          </a:xfrm>
        </p:spPr>
      </p:pic>
      <p:sp>
        <p:nvSpPr>
          <p:cNvPr id="5" name="TextBox 4"/>
          <p:cNvSpPr txBox="1"/>
          <p:nvPr/>
        </p:nvSpPr>
        <p:spPr>
          <a:xfrm>
            <a:off x="2090122" y="4844090"/>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151531"/>
            <a:ext cx="1344706" cy="493059"/>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56" y="1810324"/>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3706594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686"/>
            <a:ext cx="8229600" cy="857250"/>
          </a:xfrm>
        </p:spPr>
        <p:txBody>
          <a:bodyPr/>
          <a:lstStyle/>
          <a:p>
            <a:r>
              <a:rPr lang="en-US" b="1" dirty="0" smtClean="0"/>
              <a:t>The Basics of Protein Synthesis</a:t>
            </a:r>
            <a:endParaRPr lang="en-US" b="1" dirty="0"/>
          </a:p>
        </p:txBody>
      </p:sp>
      <p:pic>
        <p:nvPicPr>
          <p:cNvPr id="4" name="Content Placeholder 3" descr="paper_dolls.png"/>
          <p:cNvPicPr>
            <a:picLocks noGrp="1" noChangeAspect="1"/>
          </p:cNvPicPr>
          <p:nvPr>
            <p:ph idx="1"/>
          </p:nvPr>
        </p:nvPicPr>
        <p:blipFill>
          <a:blip r:embed="rId2">
            <a:extLst>
              <a:ext uri="{28A0092B-C50C-407E-A947-70E740481C1C}">
                <a14:useLocalDpi xmlns:a14="http://schemas.microsoft.com/office/drawing/2010/main" val="0"/>
              </a:ext>
            </a:extLst>
          </a:blip>
          <a:srcRect t="-7827" b="-7827"/>
          <a:stretch>
            <a:fillRect/>
          </a:stretch>
        </p:blipFill>
        <p:spPr>
          <a:xfrm>
            <a:off x="1798117" y="2918121"/>
            <a:ext cx="5775562" cy="2382253"/>
          </a:xfrm>
        </p:spPr>
      </p:pic>
      <p:pic>
        <p:nvPicPr>
          <p:cNvPr id="5" name="Picture 4" descr="DNA_c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12" y="745354"/>
            <a:ext cx="6553200" cy="2392862"/>
          </a:xfrm>
          <a:prstGeom prst="rect">
            <a:avLst/>
          </a:prstGeom>
        </p:spPr>
      </p:pic>
      <p:pic>
        <p:nvPicPr>
          <p:cNvPr id="6" name="Picture 5" descr="evil_clow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813" y="3060691"/>
            <a:ext cx="1465704" cy="2082817"/>
          </a:xfrm>
          <a:prstGeom prst="rect">
            <a:avLst/>
          </a:prstGeom>
        </p:spPr>
      </p:pic>
      <p:sp>
        <p:nvSpPr>
          <p:cNvPr id="7" name="TextBox 6"/>
          <p:cNvSpPr txBox="1"/>
          <p:nvPr/>
        </p:nvSpPr>
        <p:spPr>
          <a:xfrm>
            <a:off x="326837" y="3041559"/>
            <a:ext cx="1257676" cy="523220"/>
          </a:xfrm>
          <a:prstGeom prst="rect">
            <a:avLst/>
          </a:prstGeom>
          <a:noFill/>
        </p:spPr>
        <p:txBody>
          <a:bodyPr wrap="none" rtlCol="0">
            <a:spAutoFit/>
          </a:bodyPr>
          <a:lstStyle/>
          <a:p>
            <a:r>
              <a:rPr lang="en-US" sz="2800" dirty="0" smtClean="0"/>
              <a:t>Glycine</a:t>
            </a:r>
            <a:endParaRPr lang="en-US" sz="2800" dirty="0"/>
          </a:p>
        </p:txBody>
      </p:sp>
      <p:cxnSp>
        <p:nvCxnSpPr>
          <p:cNvPr id="9" name="Straight Arrow Connector 8"/>
          <p:cNvCxnSpPr>
            <a:stCxn id="7" idx="2"/>
          </p:cNvCxnSpPr>
          <p:nvPr/>
        </p:nvCxnSpPr>
        <p:spPr>
          <a:xfrm>
            <a:off x="955675" y="3564779"/>
            <a:ext cx="842442" cy="38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51" y="3041559"/>
            <a:ext cx="1834156" cy="523220"/>
          </a:xfrm>
          <a:prstGeom prst="rect">
            <a:avLst/>
          </a:prstGeom>
          <a:noFill/>
        </p:spPr>
        <p:txBody>
          <a:bodyPr wrap="none" rtlCol="0">
            <a:spAutoFit/>
          </a:bodyPr>
          <a:lstStyle/>
          <a:p>
            <a:r>
              <a:rPr lang="en-US" sz="2800" dirty="0" smtClean="0"/>
              <a:t>Glyphosate</a:t>
            </a:r>
            <a:endParaRPr lang="en-US" sz="2800" dirty="0"/>
          </a:p>
        </p:txBody>
      </p:sp>
    </p:spTree>
    <p:extLst>
      <p:ext uri="{BB962C8B-B14F-4D97-AF65-F5344CB8AC3E}">
        <p14:creationId xmlns:p14="http://schemas.microsoft.com/office/powerpoint/2010/main" val="3679552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3876" y="1436667"/>
            <a:ext cx="2250923" cy="1341494"/>
            <a:chOff x="178874" y="1436666"/>
            <a:chExt cx="2305923" cy="1341494"/>
          </a:xfrm>
        </p:grpSpPr>
        <p:pic>
          <p:nvPicPr>
            <p:cNvPr id="37" name="Picture 36"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74" y="1473235"/>
              <a:ext cx="2101763" cy="1304925"/>
            </a:xfrm>
            <a:prstGeom prst="rect">
              <a:avLst/>
            </a:prstGeom>
          </p:spPr>
        </p:pic>
        <p:sp>
          <p:nvSpPr>
            <p:cNvPr id="38" name="Freeform 37"/>
            <p:cNvSpPr/>
            <p:nvPr/>
          </p:nvSpPr>
          <p:spPr>
            <a:xfrm>
              <a:off x="1389582" y="1436666"/>
              <a:ext cx="1095215" cy="924068"/>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a:xfrm>
            <a:off x="456137" y="159941"/>
            <a:ext cx="8229600" cy="857250"/>
          </a:xfrm>
        </p:spPr>
        <p:txBody>
          <a:bodyPr>
            <a:normAutofit fontScale="90000"/>
          </a:bodyPr>
          <a:lstStyle/>
          <a:p>
            <a:r>
              <a:rPr lang="en-US" b="1" dirty="0" smtClean="0"/>
              <a:t>What if Glyphosate could Insert </a:t>
            </a:r>
            <a:r>
              <a:rPr lang="en-US" b="1" dirty="0"/>
              <a:t>i</a:t>
            </a:r>
            <a:r>
              <a:rPr lang="en-US" b="1" dirty="0" smtClean="0"/>
              <a:t>tself into Proteins during Synthesis???</a:t>
            </a:r>
            <a:endParaRPr lang="en-US" b="1" dirty="0"/>
          </a:p>
        </p:txBody>
      </p:sp>
      <p:sp>
        <p:nvSpPr>
          <p:cNvPr id="5" name="Rectangle 4"/>
          <p:cNvSpPr/>
          <p:nvPr/>
        </p:nvSpPr>
        <p:spPr>
          <a:xfrm>
            <a:off x="4402648" y="3252787"/>
            <a:ext cx="355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3233736"/>
            <a:ext cx="355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3213097"/>
            <a:ext cx="355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3227386"/>
            <a:ext cx="355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3240085"/>
            <a:ext cx="355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20" y="2832097"/>
            <a:ext cx="607859" cy="369332"/>
          </a:xfrm>
          <a:prstGeom prst="rect">
            <a:avLst/>
          </a:prstGeom>
          <a:solidFill>
            <a:srgbClr val="FFFFFF"/>
          </a:solidFill>
        </p:spPr>
        <p:txBody>
          <a:bodyPr wrap="none" rtlCol="0">
            <a:spAutoFit/>
          </a:bodyPr>
          <a:lstStyle/>
          <a:p>
            <a:r>
              <a:rPr lang="en-US" dirty="0" smtClean="0"/>
              <a:t>GGC</a:t>
            </a:r>
            <a:endParaRPr lang="en-US" dirty="0"/>
          </a:p>
        </p:txBody>
      </p:sp>
      <p:sp>
        <p:nvSpPr>
          <p:cNvPr id="12" name="TextBox 11"/>
          <p:cNvSpPr txBox="1"/>
          <p:nvPr/>
        </p:nvSpPr>
        <p:spPr>
          <a:xfrm>
            <a:off x="3418788" y="3139298"/>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50" y="3201429"/>
            <a:ext cx="28010" cy="1259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572863" y="1339990"/>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3579423"/>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3588561"/>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3574273"/>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2532060"/>
            <a:ext cx="637800" cy="966788"/>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233874" y="4194752"/>
            <a:ext cx="8229600" cy="948749"/>
          </a:xfrm>
        </p:spPr>
        <p:txBody>
          <a:bodyPr>
            <a:normAutofit fontScale="92500" lnSpcReduction="10000"/>
          </a:bodyPr>
          <a:lstStyle/>
          <a:p>
            <a:pPr marL="0" indent="0">
              <a:buNone/>
            </a:pPr>
            <a:r>
              <a:rPr lang="en-US" dirty="0" smtClean="0"/>
              <a:t>-- Any proteins with conserved glycine residues are likely to be affected in a major way</a:t>
            </a:r>
            <a:endParaRPr lang="en-US" dirty="0"/>
          </a:p>
        </p:txBody>
      </p:sp>
      <p:sp>
        <p:nvSpPr>
          <p:cNvPr id="48" name="TextBox 47"/>
          <p:cNvSpPr txBox="1"/>
          <p:nvPr/>
        </p:nvSpPr>
        <p:spPr>
          <a:xfrm>
            <a:off x="5875849" y="344869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092403"/>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87" y="2359694"/>
            <a:ext cx="993775" cy="616904"/>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5875864" y="2125688"/>
            <a:ext cx="2921677" cy="523220"/>
          </a:xfrm>
          <a:prstGeom prst="rect">
            <a:avLst/>
          </a:prstGeom>
          <a:solidFill>
            <a:srgbClr val="FFF9A2"/>
          </a:solidFill>
          <a:ln>
            <a:solidFill>
              <a:schemeClr val="tx1"/>
            </a:solidFill>
          </a:ln>
        </p:spPr>
        <p:txBody>
          <a:bodyPr wrap="square" rtlCol="0">
            <a:spAutoFit/>
          </a:bodyPr>
          <a:lstStyle/>
          <a:p>
            <a:pPr algn="ctr"/>
            <a:r>
              <a:rPr lang="en-US" sz="2800" dirty="0" smtClean="0"/>
              <a:t>Code for Glycine</a:t>
            </a:r>
          </a:p>
        </p:txBody>
      </p:sp>
      <p:sp>
        <p:nvSpPr>
          <p:cNvPr id="4" name="Freeform 3"/>
          <p:cNvSpPr/>
          <p:nvPr/>
        </p:nvSpPr>
        <p:spPr>
          <a:xfrm>
            <a:off x="5567333" y="2688247"/>
            <a:ext cx="2715146" cy="416856"/>
          </a:xfrm>
          <a:custGeom>
            <a:avLst/>
            <a:gdLst>
              <a:gd name="connsiteX0" fmla="*/ 2414360 w 2715146"/>
              <a:gd name="connsiteY0" fmla="*/ 0 h 555808"/>
              <a:gd name="connsiteX1" fmla="*/ 2586815 w 2715146"/>
              <a:gd name="connsiteY1" fmla="*/ 501757 h 555808"/>
              <a:gd name="connsiteX2" fmla="*/ 752528 w 2715146"/>
              <a:gd name="connsiteY2" fmla="*/ 533117 h 555808"/>
              <a:gd name="connsiteX3" fmla="*/ 0 w 2715146"/>
              <a:gd name="connsiteY3" fmla="*/ 423358 h 555808"/>
            </a:gdLst>
            <a:ahLst/>
            <a:cxnLst>
              <a:cxn ang="0">
                <a:pos x="connsiteX0" y="connsiteY0"/>
              </a:cxn>
              <a:cxn ang="0">
                <a:pos x="connsiteX1" y="connsiteY1"/>
              </a:cxn>
              <a:cxn ang="0">
                <a:pos x="connsiteX2" y="connsiteY2"/>
              </a:cxn>
              <a:cxn ang="0">
                <a:pos x="connsiteX3" y="connsiteY3"/>
              </a:cxn>
            </a:cxnLst>
            <a:rect l="l" t="t" r="r" b="b"/>
            <a:pathLst>
              <a:path w="2715146" h="555808">
                <a:moveTo>
                  <a:pt x="2414360" y="0"/>
                </a:moveTo>
                <a:cubicBezTo>
                  <a:pt x="2639073" y="206452"/>
                  <a:pt x="2863787" y="412904"/>
                  <a:pt x="2586815" y="501757"/>
                </a:cubicBezTo>
                <a:cubicBezTo>
                  <a:pt x="2309843" y="590610"/>
                  <a:pt x="1183664" y="546183"/>
                  <a:pt x="752528" y="533117"/>
                </a:cubicBezTo>
                <a:cubicBezTo>
                  <a:pt x="321392" y="520051"/>
                  <a:pt x="0" y="423358"/>
                  <a:pt x="0" y="423358"/>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4351146" y="1339989"/>
            <a:ext cx="1237545" cy="924068"/>
          </a:xfrm>
          <a:custGeom>
            <a:avLst/>
            <a:gdLst>
              <a:gd name="connsiteX0" fmla="*/ 0 w 1237545"/>
              <a:gd name="connsiteY0" fmla="*/ 0 h 1232091"/>
              <a:gd name="connsiteX1" fmla="*/ 79375 w 1237545"/>
              <a:gd name="connsiteY1" fmla="*/ 889000 h 1232091"/>
              <a:gd name="connsiteX2" fmla="*/ 127000 w 1237545"/>
              <a:gd name="connsiteY2" fmla="*/ 1143000 h 1232091"/>
              <a:gd name="connsiteX3" fmla="*/ 1143000 w 1237545"/>
              <a:gd name="connsiteY3" fmla="*/ 1158875 h 1232091"/>
              <a:gd name="connsiteX4" fmla="*/ 1143000 w 1237545"/>
              <a:gd name="connsiteY4" fmla="*/ 238125 h 1232091"/>
              <a:gd name="connsiteX5" fmla="*/ 698500 w 1237545"/>
              <a:gd name="connsiteY5" fmla="*/ 47625 h 1232091"/>
              <a:gd name="connsiteX6" fmla="*/ 31750 w 1237545"/>
              <a:gd name="connsiteY6" fmla="*/ 47625 h 12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7545" h="1232091">
                <a:moveTo>
                  <a:pt x="0" y="0"/>
                </a:moveTo>
                <a:cubicBezTo>
                  <a:pt x="29104" y="349250"/>
                  <a:pt x="58208" y="698500"/>
                  <a:pt x="79375" y="889000"/>
                </a:cubicBezTo>
                <a:cubicBezTo>
                  <a:pt x="100542" y="1079500"/>
                  <a:pt x="-50271" y="1098021"/>
                  <a:pt x="127000" y="1143000"/>
                </a:cubicBezTo>
                <a:cubicBezTo>
                  <a:pt x="304271" y="1187979"/>
                  <a:pt x="973667" y="1309688"/>
                  <a:pt x="1143000" y="1158875"/>
                </a:cubicBezTo>
                <a:cubicBezTo>
                  <a:pt x="1312333" y="1008062"/>
                  <a:pt x="1217083" y="423333"/>
                  <a:pt x="1143000" y="238125"/>
                </a:cubicBezTo>
                <a:cubicBezTo>
                  <a:pt x="1068917" y="52917"/>
                  <a:pt x="883708" y="79375"/>
                  <a:pt x="698500" y="47625"/>
                </a:cubicBezTo>
                <a:cubicBezTo>
                  <a:pt x="513292" y="15875"/>
                  <a:pt x="31750" y="47625"/>
                  <a:pt x="31750" y="47625"/>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6510598" y="1406789"/>
            <a:ext cx="1814519" cy="523220"/>
          </a:xfrm>
          <a:prstGeom prst="rect">
            <a:avLst/>
          </a:prstGeom>
          <a:noFill/>
        </p:spPr>
        <p:txBody>
          <a:bodyPr wrap="none" rtlCol="0">
            <a:spAutoFit/>
          </a:bodyPr>
          <a:lstStyle/>
          <a:p>
            <a:r>
              <a:rPr lang="en-US" sz="2800" dirty="0" smtClean="0"/>
              <a:t>Extra Stuff!</a:t>
            </a:r>
            <a:endParaRPr lang="en-US" sz="2800" dirty="0"/>
          </a:p>
        </p:txBody>
      </p:sp>
      <p:cxnSp>
        <p:nvCxnSpPr>
          <p:cNvPr id="17" name="Straight Arrow Connector 16"/>
          <p:cNvCxnSpPr/>
          <p:nvPr/>
        </p:nvCxnSpPr>
        <p:spPr>
          <a:xfrm flipH="1" flipV="1">
            <a:off x="5573179" y="1644774"/>
            <a:ext cx="920485" cy="2362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7211" y="2862306"/>
            <a:ext cx="1104389" cy="461665"/>
          </a:xfrm>
          <a:prstGeom prst="rect">
            <a:avLst/>
          </a:prstGeom>
          <a:noFill/>
        </p:spPr>
        <p:txBody>
          <a:bodyPr wrap="none" rtlCol="0">
            <a:spAutoFit/>
          </a:bodyPr>
          <a:lstStyle/>
          <a:p>
            <a:r>
              <a:rPr lang="en-US" sz="2400" dirty="0" smtClean="0"/>
              <a:t>Glycine</a:t>
            </a:r>
            <a:endParaRPr lang="en-US" sz="2400" dirty="0"/>
          </a:p>
        </p:txBody>
      </p:sp>
      <p:sp>
        <p:nvSpPr>
          <p:cNvPr id="52" name="TextBox 51"/>
          <p:cNvSpPr txBox="1"/>
          <p:nvPr/>
        </p:nvSpPr>
        <p:spPr>
          <a:xfrm>
            <a:off x="466740" y="2857543"/>
            <a:ext cx="1598515" cy="461665"/>
          </a:xfrm>
          <a:prstGeom prst="rect">
            <a:avLst/>
          </a:prstGeom>
          <a:solidFill>
            <a:srgbClr val="FFFFFF"/>
          </a:solidFill>
        </p:spPr>
        <p:txBody>
          <a:bodyPr wrap="none" rtlCol="0">
            <a:spAutoFit/>
          </a:bodyPr>
          <a:lstStyle/>
          <a:p>
            <a:r>
              <a:rPr lang="en-US" sz="2400" dirty="0" smtClean="0"/>
              <a:t>Glyphosate</a:t>
            </a:r>
            <a:endParaRPr lang="en-US" sz="2400" dirty="0"/>
          </a:p>
        </p:txBody>
      </p:sp>
      <p:pic>
        <p:nvPicPr>
          <p:cNvPr id="54" name="Picture 5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76" y="1471649"/>
            <a:ext cx="2051633" cy="1304925"/>
          </a:xfrm>
          <a:prstGeom prst="rect">
            <a:avLst/>
          </a:prstGeom>
        </p:spPr>
      </p:pic>
      <p:pic>
        <p:nvPicPr>
          <p:cNvPr id="56" name="Picture 55"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35" y="1476123"/>
            <a:ext cx="2051633" cy="1304925"/>
          </a:xfrm>
          <a:prstGeom prst="rect">
            <a:avLst/>
          </a:prstGeom>
        </p:spPr>
      </p:pic>
    </p:spTree>
    <p:extLst>
      <p:ext uri="{BB962C8B-B14F-4D97-AF65-F5344CB8AC3E}">
        <p14:creationId xmlns:p14="http://schemas.microsoft.com/office/powerpoint/2010/main" val="2872784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P spid="35" grpId="0" animBg="1"/>
      <p:bldP spid="4" grpId="0" animBg="1"/>
      <p:bldP spid="3" grpId="0" animBg="1"/>
      <p:bldP spid="14" grpId="0"/>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2537170"/>
            <a:ext cx="3140380" cy="1725530"/>
          </a:xfrm>
          <a:prstGeom prst="rect">
            <a:avLst/>
          </a:prstGeom>
        </p:spPr>
      </p:pic>
      <p:sp>
        <p:nvSpPr>
          <p:cNvPr id="2" name="Title 1"/>
          <p:cNvSpPr>
            <a:spLocks noGrp="1"/>
          </p:cNvSpPr>
          <p:nvPr>
            <p:ph type="title"/>
          </p:nvPr>
        </p:nvSpPr>
        <p:spPr>
          <a:xfrm>
            <a:off x="371857" y="-19616"/>
            <a:ext cx="8229600" cy="85725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3438435"/>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3423461"/>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3409173"/>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2881582"/>
            <a:ext cx="755568" cy="693708"/>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469621"/>
            <a:ext cx="755568" cy="693708"/>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469621"/>
            <a:ext cx="755568" cy="693708"/>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2863124"/>
            <a:ext cx="755568" cy="693708"/>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163329"/>
            <a:ext cx="377784" cy="699795"/>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163329"/>
            <a:ext cx="377784" cy="699795"/>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1371600" y="2710641"/>
            <a:ext cx="2560486" cy="2051860"/>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84" y="3943816"/>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sp>
        <p:nvSpPr>
          <p:cNvPr id="43" name="Freeform 42"/>
          <p:cNvSpPr/>
          <p:nvPr/>
        </p:nvSpPr>
        <p:spPr>
          <a:xfrm>
            <a:off x="3682755" y="1880245"/>
            <a:ext cx="1755974" cy="1565369"/>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88" y="1379440"/>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sp>
        <p:nvSpPr>
          <p:cNvPr id="51" name="TextBox 50"/>
          <p:cNvSpPr txBox="1"/>
          <p:nvPr/>
        </p:nvSpPr>
        <p:spPr>
          <a:xfrm>
            <a:off x="2298193" y="1926169"/>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81" y="2348614"/>
            <a:ext cx="1122735" cy="5901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5378592" y="1134797"/>
            <a:ext cx="428094" cy="334829"/>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885861"/>
            <a:ext cx="1455154" cy="727401"/>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18" y="3933874"/>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794766"/>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2519764"/>
            <a:ext cx="566966" cy="1470863"/>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07575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2537170"/>
            <a:ext cx="3140380" cy="1725530"/>
          </a:xfrm>
          <a:prstGeom prst="rect">
            <a:avLst/>
          </a:prstGeom>
        </p:spPr>
      </p:pic>
      <p:sp>
        <p:nvSpPr>
          <p:cNvPr id="2" name="Title 1"/>
          <p:cNvSpPr>
            <a:spLocks noGrp="1"/>
          </p:cNvSpPr>
          <p:nvPr>
            <p:ph type="title"/>
          </p:nvPr>
        </p:nvSpPr>
        <p:spPr>
          <a:xfrm>
            <a:off x="371857" y="-19616"/>
            <a:ext cx="8229600" cy="85725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3438435"/>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3423461"/>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3409173"/>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2881582"/>
            <a:ext cx="755568" cy="693708"/>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469621"/>
            <a:ext cx="755568" cy="693708"/>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469621"/>
            <a:ext cx="755568" cy="693708"/>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2863124"/>
            <a:ext cx="755568" cy="693708"/>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163329"/>
            <a:ext cx="377784" cy="699795"/>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163329"/>
            <a:ext cx="377784" cy="699795"/>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1371600" y="2710641"/>
            <a:ext cx="2560486" cy="2051860"/>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84" y="3943816"/>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sp>
        <p:nvSpPr>
          <p:cNvPr id="43" name="Freeform 42"/>
          <p:cNvSpPr/>
          <p:nvPr/>
        </p:nvSpPr>
        <p:spPr>
          <a:xfrm>
            <a:off x="3682755" y="1880245"/>
            <a:ext cx="1755974" cy="1565369"/>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88" y="1379440"/>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sp>
        <p:nvSpPr>
          <p:cNvPr id="51" name="TextBox 50"/>
          <p:cNvSpPr txBox="1"/>
          <p:nvPr/>
        </p:nvSpPr>
        <p:spPr>
          <a:xfrm>
            <a:off x="2298193" y="1926169"/>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81" y="2348614"/>
            <a:ext cx="1122735" cy="5901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5378592" y="1134797"/>
            <a:ext cx="428094" cy="334829"/>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885861"/>
            <a:ext cx="1455154" cy="727401"/>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18" y="3933874"/>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794766"/>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2519764"/>
            <a:ext cx="566966" cy="1470863"/>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a:off x="1393879" y="1198688"/>
            <a:ext cx="6564797" cy="3046988"/>
          </a:xfrm>
          <a:prstGeom prst="rect">
            <a:avLst/>
          </a:prstGeom>
          <a:solidFill>
            <a:srgbClr val="FFFA92"/>
          </a:solidFill>
          <a:ln>
            <a:solidFill>
              <a:schemeClr val="tx1"/>
            </a:solidFill>
          </a:ln>
        </p:spPr>
        <p:txBody>
          <a:bodyPr wrap="square" rtlCol="0">
            <a:spAutoFit/>
          </a:bodyPr>
          <a:lstStyle/>
          <a:p>
            <a:pPr algn="ctr"/>
            <a:r>
              <a:rPr lang="en-US" sz="3200" dirty="0" smtClean="0"/>
              <a:t>This explains how glyphosate disrupts EPSPS in the </a:t>
            </a:r>
            <a:r>
              <a:rPr lang="en-US" sz="3200" dirty="0" err="1" smtClean="0"/>
              <a:t>shikimate</a:t>
            </a:r>
            <a:r>
              <a:rPr lang="en-US" sz="3200" dirty="0" smtClean="0"/>
              <a:t> pathway: Multiple bacteria have developed resistance by replacing active site glycine with alanine and this is the basis for GMO Roundup Ready crops</a:t>
            </a:r>
            <a:r>
              <a:rPr lang="en-US" sz="3200" dirty="0" smtClean="0">
                <a:solidFill>
                  <a:srgbClr val="FF0000"/>
                </a:solidFill>
              </a:rPr>
              <a:t>*</a:t>
            </a:r>
          </a:p>
        </p:txBody>
      </p:sp>
      <p:sp>
        <p:nvSpPr>
          <p:cNvPr id="54" name="TextBox 53"/>
          <p:cNvSpPr txBox="1"/>
          <p:nvPr/>
        </p:nvSpPr>
        <p:spPr>
          <a:xfrm>
            <a:off x="3045379" y="4422234"/>
            <a:ext cx="6098621" cy="646331"/>
          </a:xfrm>
          <a:prstGeom prst="rect">
            <a:avLst/>
          </a:prstGeom>
          <a:noFill/>
        </p:spPr>
        <p:txBody>
          <a:bodyPr wrap="square" rtlCol="0">
            <a:spAutoFit/>
          </a:bodyPr>
          <a:lstStyle/>
          <a:p>
            <a:pPr algn="r"/>
            <a:r>
              <a:rPr lang="en-US" dirty="0">
                <a:solidFill>
                  <a:srgbClr val="FF0000"/>
                </a:solidFill>
              </a:rPr>
              <a:t>*</a:t>
            </a:r>
            <a:r>
              <a:rPr lang="en-US" dirty="0"/>
              <a:t>T </a:t>
            </a:r>
            <a:r>
              <a:rPr lang="en-US" dirty="0" err="1"/>
              <a:t>Funke</a:t>
            </a:r>
            <a:r>
              <a:rPr lang="en-US" dirty="0"/>
              <a:t> et al., Molecular basis for the herbicide resistance of Roundup Ready crops.  PNAS 2006;103(35):13010-13015.</a:t>
            </a:r>
          </a:p>
        </p:txBody>
      </p:sp>
    </p:spTree>
    <p:extLst>
      <p:ext uri="{BB962C8B-B14F-4D97-AF65-F5344CB8AC3E}">
        <p14:creationId xmlns:p14="http://schemas.microsoft.com/office/powerpoint/2010/main" val="6719345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452"/>
            <a:ext cx="8229600" cy="85725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352551"/>
            <a:ext cx="8229600" cy="3394472"/>
          </a:xfrm>
        </p:spPr>
      </p:pic>
      <p:sp>
        <p:nvSpPr>
          <p:cNvPr id="5" name="TextBox 4"/>
          <p:cNvSpPr txBox="1"/>
          <p:nvPr/>
        </p:nvSpPr>
        <p:spPr>
          <a:xfrm>
            <a:off x="2800764" y="4743390"/>
            <a:ext cx="5978269" cy="400110"/>
          </a:xfrm>
          <a:prstGeom prst="rect">
            <a:avLst/>
          </a:prstGeom>
          <a:noFill/>
        </p:spPr>
        <p:txBody>
          <a:bodyPr wrap="none" rtlCol="0">
            <a:spAutoFit/>
          </a:bodyPr>
          <a:lstStyle/>
          <a:p>
            <a:r>
              <a:rPr lang="en-US" sz="2000" dirty="0" smtClean="0">
                <a:solidFill>
                  <a:srgbClr val="FF0000"/>
                </a:solidFill>
              </a:rPr>
              <a:t>*</a:t>
            </a:r>
            <a:r>
              <a:rPr lang="en-US" sz="2000" dirty="0" smtClean="0"/>
              <a:t>Figure 3, S </a:t>
            </a:r>
            <a:r>
              <a:rPr lang="en-US" sz="2000" dirty="0" err="1" smtClean="0"/>
              <a:t>Eschenburg</a:t>
            </a:r>
            <a:r>
              <a:rPr lang="en-US" sz="2000" dirty="0" smtClean="0"/>
              <a:t> et al. </a:t>
            </a:r>
            <a:r>
              <a:rPr lang="en-US" sz="2000" dirty="0" err="1" smtClean="0"/>
              <a:t>Planta</a:t>
            </a:r>
            <a:r>
              <a:rPr lang="en-US" sz="2000" dirty="0" smtClean="0"/>
              <a:t> 2002;216:129-135.</a:t>
            </a:r>
            <a:endParaRPr lang="en-US" sz="2000" dirty="0"/>
          </a:p>
        </p:txBody>
      </p:sp>
      <p:grpSp>
        <p:nvGrpSpPr>
          <p:cNvPr id="11" name="Group 10"/>
          <p:cNvGrpSpPr/>
          <p:nvPr/>
        </p:nvGrpSpPr>
        <p:grpSpPr>
          <a:xfrm>
            <a:off x="2800750" y="2428975"/>
            <a:ext cx="2044760" cy="1547057"/>
            <a:chOff x="2800750" y="3120097"/>
            <a:chExt cx="2044760" cy="2062743"/>
          </a:xfrm>
        </p:grpSpPr>
        <p:sp>
          <p:nvSpPr>
            <p:cNvPr id="8" name="TextBox 7"/>
            <p:cNvSpPr txBox="1"/>
            <p:nvPr/>
          </p:nvSpPr>
          <p:spPr>
            <a:xfrm>
              <a:off x="2800750" y="4074844"/>
              <a:ext cx="2044760" cy="1107996"/>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 name="TextBox 6"/>
          <p:cNvSpPr txBox="1"/>
          <p:nvPr/>
        </p:nvSpPr>
        <p:spPr>
          <a:xfrm>
            <a:off x="5614610" y="1040933"/>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1871927"/>
            <a:ext cx="2659062" cy="81904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655716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Only Glyphosate 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2135" y="3595817"/>
            <a:ext cx="8701139" cy="969510"/>
          </a:xfrm>
        </p:spPr>
        <p:txBody>
          <a:bodyPr>
            <a:normAutofit fontScale="77500" lnSpcReduction="20000"/>
          </a:bodyPr>
          <a:lstStyle/>
          <a:p>
            <a:pPr marL="0" indent="0">
              <a:buNone/>
            </a:pPr>
            <a:r>
              <a:rPr lang="en-US" sz="2800" b="1" dirty="0" smtClean="0"/>
              <a:t>Hypothesis: </a:t>
            </a:r>
          </a:p>
          <a:p>
            <a:pPr marL="0" indent="0">
              <a:buNone/>
            </a:pPr>
            <a:r>
              <a:rPr lang="en-US" sz="2800" dirty="0" smtClean="0"/>
              <a:t>These other molecules failed to work as an amino acid analogue of glycine, </a:t>
            </a:r>
            <a:r>
              <a:rPr lang="en-US" sz="2800" b="1" dirty="0" smtClean="0"/>
              <a:t>because they were not amino acids.</a:t>
            </a:r>
            <a:endParaRPr lang="en-US" sz="2800" b="1" dirty="0"/>
          </a:p>
        </p:txBody>
      </p:sp>
      <p:sp>
        <p:nvSpPr>
          <p:cNvPr id="5" name="TextBox 4"/>
          <p:cNvSpPr txBox="1"/>
          <p:nvPr/>
        </p:nvSpPr>
        <p:spPr>
          <a:xfrm>
            <a:off x="3528204" y="4747717"/>
            <a:ext cx="5405070" cy="400110"/>
          </a:xfrm>
          <a:prstGeom prst="rect">
            <a:avLst/>
          </a:prstGeom>
          <a:noFill/>
        </p:spPr>
        <p:txBody>
          <a:bodyPr wrap="none" rtlCol="0">
            <a:spAutoFit/>
          </a:bodyPr>
          <a:lstStyle/>
          <a:p>
            <a:r>
              <a:rPr lang="nb-NO" sz="2000" dirty="0">
                <a:solidFill>
                  <a:srgbClr val="FF0000"/>
                </a:solidFill>
              </a:rPr>
              <a:t>*</a:t>
            </a:r>
            <a:r>
              <a:rPr lang="nb-NO" sz="2000" dirty="0"/>
              <a:t>T Funke et al. PNAS 2006; 103(35): 13010-13015.</a:t>
            </a:r>
            <a:endParaRPr lang="en-US" sz="2000" dirty="0"/>
          </a:p>
        </p:txBody>
      </p:sp>
      <p:sp>
        <p:nvSpPr>
          <p:cNvPr id="6" name="TextBox 5"/>
          <p:cNvSpPr txBox="1"/>
          <p:nvPr/>
        </p:nvSpPr>
        <p:spPr>
          <a:xfrm>
            <a:off x="632637" y="1256276"/>
            <a:ext cx="7922097" cy="2246769"/>
          </a:xfrm>
          <a:prstGeom prst="rect">
            <a:avLst/>
          </a:prstGeom>
          <a:solidFill>
            <a:srgbClr val="FFFA92"/>
          </a:solidFill>
          <a:ln>
            <a:solidFill>
              <a:schemeClr val="tx1"/>
            </a:solidFill>
          </a:ln>
        </p:spPr>
        <p:txBody>
          <a:bodyPr wrap="square" rtlCol="0">
            <a:spAutoFit/>
          </a:bodyPr>
          <a:lstStyle/>
          <a:p>
            <a:pPr algn="ctr"/>
            <a:r>
              <a:rPr lang="en-US" sz="2800" dirty="0" smtClean="0"/>
              <a:t>“</a:t>
            </a:r>
            <a:r>
              <a:rPr lang="en-US" sz="2800" dirty="0"/>
              <a:t>More than 1,000 analogs of glyphosate have been produced and tested for inhibition of EPSP synthase, but minor structural alterations typically resulted in dramatically reduced potency, and no compound superior to glyphosate was identified.</a:t>
            </a:r>
            <a:r>
              <a:rPr lang="en-US" sz="2800" dirty="0" smtClean="0"/>
              <a:t>”</a:t>
            </a:r>
            <a:endParaRPr lang="en-US" sz="2800" dirty="0"/>
          </a:p>
        </p:txBody>
      </p:sp>
    </p:spTree>
    <p:extLst>
      <p:ext uri="{BB962C8B-B14F-4D97-AF65-F5344CB8AC3E}">
        <p14:creationId xmlns:p14="http://schemas.microsoft.com/office/powerpoint/2010/main" val="27860016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584" y="457500"/>
            <a:ext cx="3485416" cy="1851418"/>
          </a:xfrm>
          <a:prstGeom prst="rect">
            <a:avLst/>
          </a:prstGeom>
        </p:spPr>
      </p:pic>
      <p:sp>
        <p:nvSpPr>
          <p:cNvPr id="2" name="Title 1"/>
          <p:cNvSpPr>
            <a:spLocks noGrp="1"/>
          </p:cNvSpPr>
          <p:nvPr>
            <p:ph type="title"/>
          </p:nvPr>
        </p:nvSpPr>
        <p:spPr>
          <a:xfrm>
            <a:off x="457200" y="-164298"/>
            <a:ext cx="8229600" cy="85725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65760" y="3086158"/>
            <a:ext cx="8229600" cy="1883966"/>
          </a:xfrm>
        </p:spPr>
        <p:txBody>
          <a:bodyPr>
            <a:normAutofit fontScale="85000"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527852"/>
            <a:ext cx="6486608" cy="20662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800" dirty="0" smtClean="0"/>
              <a:t>Study exposed bluegill sunfish to carbon-14 radiolabelled glyphosate</a:t>
            </a:r>
          </a:p>
          <a:p>
            <a:pPr>
              <a:spcBef>
                <a:spcPts val="0"/>
              </a:spcBef>
            </a:pPr>
            <a:r>
              <a:rPr lang="en-US" sz="2800" dirty="0" smtClean="0"/>
              <a:t>Measured radiolabel in tissues greatly exceeded measured glyphosate levels</a:t>
            </a:r>
          </a:p>
          <a:p>
            <a:pPr>
              <a:spcBef>
                <a:spcPts val="0"/>
              </a:spcBef>
            </a:pPr>
            <a:r>
              <a:rPr lang="en-US" sz="2800" dirty="0" smtClean="0"/>
              <a:t>Proteolysis recovered more glyphosate</a:t>
            </a:r>
          </a:p>
          <a:p>
            <a:pPr lvl="1">
              <a:spcBef>
                <a:spcPts val="0"/>
              </a:spcBef>
            </a:pPr>
            <a:r>
              <a:rPr lang="en-US" sz="2400" dirty="0" smtClean="0"/>
              <a:t>20% yield </a:t>
            </a:r>
            <a:r>
              <a:rPr lang="en-US" sz="2400" dirty="0" smtClean="0">
                <a:sym typeface="Wingdings"/>
              </a:rPr>
              <a:t> 70% yield</a:t>
            </a:r>
            <a:endParaRPr lang="en-US" sz="2400" dirty="0" smtClean="0"/>
          </a:p>
        </p:txBody>
      </p:sp>
      <p:sp>
        <p:nvSpPr>
          <p:cNvPr id="6" name="TextBox 5"/>
          <p:cNvSpPr txBox="1"/>
          <p:nvPr/>
        </p:nvSpPr>
        <p:spPr>
          <a:xfrm>
            <a:off x="1122810" y="4646212"/>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18776010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
            <a:ext cx="8229600" cy="85725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780259"/>
            <a:ext cx="8229600" cy="3394472"/>
          </a:xfrm>
        </p:spPr>
        <p:txBody>
          <a:bodyPr>
            <a:noAutofit/>
          </a:bodyPr>
          <a:lstStyle/>
          <a:p>
            <a:r>
              <a:rPr lang="en-US" sz="2400" dirty="0" smtClean="0"/>
              <a:t>Impaired cholesterol sulfate synthesis </a:t>
            </a:r>
            <a:r>
              <a:rPr lang="en-US" sz="2400" dirty="0" smtClean="0">
                <a:sym typeface="Wingdings"/>
              </a:rPr>
              <a:t> heart disease</a:t>
            </a:r>
            <a:endParaRPr lang="en-US" sz="2400" dirty="0" smtClean="0"/>
          </a:p>
          <a:p>
            <a:r>
              <a:rPr lang="en-US" sz="2400" dirty="0" smtClean="0"/>
              <a:t>Autism</a:t>
            </a:r>
          </a:p>
          <a:p>
            <a:r>
              <a:rPr lang="en-US" sz="2400" dirty="0" smtClean="0"/>
              <a:t>Impaired collagen </a:t>
            </a:r>
            <a:r>
              <a:rPr lang="en-US" sz="2400" dirty="0" smtClean="0">
                <a:sym typeface="Wingdings"/>
              </a:rPr>
              <a:t> osteoarthritis</a:t>
            </a:r>
            <a:endParaRPr lang="en-US" sz="2400" dirty="0" smtClean="0"/>
          </a:p>
          <a:p>
            <a:r>
              <a:rPr lang="en-US" sz="2400" dirty="0" err="1" smtClean="0"/>
              <a:t>Steatohepatitis</a:t>
            </a:r>
            <a:r>
              <a:rPr lang="en-US" sz="2400" dirty="0" smtClean="0"/>
              <a:t> (fatty liver disease)</a:t>
            </a:r>
          </a:p>
          <a:p>
            <a:r>
              <a:rPr lang="en-US" sz="2400" dirty="0" smtClean="0"/>
              <a:t>Obesity and adrenal insufficiency</a:t>
            </a:r>
          </a:p>
          <a:p>
            <a:r>
              <a:rPr lang="en-US" sz="2400" dirty="0" smtClean="0"/>
              <a:t>Hypothyroidism</a:t>
            </a:r>
          </a:p>
          <a:p>
            <a:r>
              <a:rPr lang="en-US" sz="2400" dirty="0" smtClean="0"/>
              <a:t>Impaired iron homeostasis and kidney failure</a:t>
            </a:r>
          </a:p>
          <a:p>
            <a:r>
              <a:rPr lang="en-US" sz="2400" dirty="0" smtClean="0"/>
              <a:t>Insulin resistance and diabetes </a:t>
            </a:r>
          </a:p>
          <a:p>
            <a:r>
              <a:rPr lang="en-US" sz="2400" dirty="0" smtClean="0"/>
              <a:t>Cancer </a:t>
            </a:r>
          </a:p>
          <a:p>
            <a:endParaRPr lang="en-US" sz="2400" dirty="0" smtClean="0"/>
          </a:p>
          <a:p>
            <a:endParaRPr lang="en-US" sz="2400" dirty="0"/>
          </a:p>
        </p:txBody>
      </p:sp>
      <p:sp>
        <p:nvSpPr>
          <p:cNvPr id="4" name="TextBox 3"/>
          <p:cNvSpPr txBox="1"/>
          <p:nvPr/>
        </p:nvSpPr>
        <p:spPr>
          <a:xfrm>
            <a:off x="275692" y="4736261"/>
            <a:ext cx="8868308"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2016;16:9-46.</a:t>
            </a:r>
          </a:p>
        </p:txBody>
      </p:sp>
    </p:spTree>
    <p:extLst>
      <p:ext uri="{BB962C8B-B14F-4D97-AF65-F5344CB8AC3E}">
        <p14:creationId xmlns:p14="http://schemas.microsoft.com/office/powerpoint/2010/main" val="33305145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200" y="1719036"/>
            <a:ext cx="776764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Sulfate and the </a:t>
            </a: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Glycocalyx</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Picture 1" descr="sulfat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92" y="403234"/>
            <a:ext cx="1437934" cy="1260475"/>
          </a:xfrm>
          <a:prstGeom prst="rect">
            <a:avLst/>
          </a:prstGeom>
        </p:spPr>
      </p:pic>
      <p:pic>
        <p:nvPicPr>
          <p:cNvPr id="3" name="Picture 2" descr="glycocalyx_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833" y="2787651"/>
            <a:ext cx="6718300" cy="2124075"/>
          </a:xfrm>
          <a:prstGeom prst="rect">
            <a:avLst/>
          </a:prstGeom>
        </p:spPr>
      </p:pic>
      <p:sp>
        <p:nvSpPr>
          <p:cNvPr id="5" name="TextBox 4"/>
          <p:cNvSpPr txBox="1"/>
          <p:nvPr/>
        </p:nvSpPr>
        <p:spPr>
          <a:xfrm>
            <a:off x="1829288" y="3631126"/>
            <a:ext cx="1653417" cy="707886"/>
          </a:xfrm>
          <a:prstGeom prst="rect">
            <a:avLst/>
          </a:prstGeom>
          <a:noFill/>
        </p:spPr>
        <p:txBody>
          <a:bodyPr wrap="none" rtlCol="0">
            <a:spAutoFit/>
          </a:bodyPr>
          <a:lstStyle/>
          <a:p>
            <a:pPr algn="ctr"/>
            <a:r>
              <a:rPr lang="en-US" sz="2000" b="1" dirty="0" smtClean="0">
                <a:solidFill>
                  <a:srgbClr val="FF0000"/>
                </a:solidFill>
              </a:rPr>
              <a:t>Artery</a:t>
            </a:r>
          </a:p>
          <a:p>
            <a:pPr algn="ctr"/>
            <a:r>
              <a:rPr lang="en-US" sz="2000" b="1" dirty="0" smtClean="0">
                <a:solidFill>
                  <a:srgbClr val="FF0000"/>
                </a:solidFill>
              </a:rPr>
              <a:t> Cross Section</a:t>
            </a:r>
            <a:endParaRPr lang="en-US" sz="2000" b="1" dirty="0">
              <a:solidFill>
                <a:srgbClr val="FF0000"/>
              </a:solidFill>
            </a:endParaRPr>
          </a:p>
        </p:txBody>
      </p:sp>
      <p:sp>
        <p:nvSpPr>
          <p:cNvPr id="6" name="TextBox 5"/>
          <p:cNvSpPr txBox="1"/>
          <p:nvPr/>
        </p:nvSpPr>
        <p:spPr>
          <a:xfrm>
            <a:off x="4756738" y="3100211"/>
            <a:ext cx="1826742" cy="400110"/>
          </a:xfrm>
          <a:prstGeom prst="rect">
            <a:avLst/>
          </a:prstGeom>
          <a:noFill/>
        </p:spPr>
        <p:txBody>
          <a:bodyPr wrap="none" rtlCol="0">
            <a:spAutoFit/>
          </a:bodyPr>
          <a:lstStyle/>
          <a:p>
            <a:pPr algn="ctr"/>
            <a:r>
              <a:rPr lang="en-US" sz="2000" b="1" dirty="0" smtClean="0">
                <a:solidFill>
                  <a:srgbClr val="FF0000"/>
                </a:solidFill>
              </a:rPr>
              <a:t>Expanded View</a:t>
            </a:r>
            <a:endParaRPr lang="en-US" sz="2000" b="1" dirty="0">
              <a:solidFill>
                <a:srgbClr val="FF0000"/>
              </a:solidFill>
            </a:endParaRPr>
          </a:p>
        </p:txBody>
      </p:sp>
    </p:spTree>
    <p:extLst>
      <p:ext uri="{BB962C8B-B14F-4D97-AF65-F5344CB8AC3E}">
        <p14:creationId xmlns:p14="http://schemas.microsoft.com/office/powerpoint/2010/main" val="7610919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008858"/>
            <a:ext cx="8229600" cy="3394472"/>
          </a:xfrm>
        </p:spPr>
      </p:pic>
      <p:sp>
        <p:nvSpPr>
          <p:cNvPr id="5" name="Content Placeholder 2"/>
          <p:cNvSpPr txBox="1">
            <a:spLocks/>
          </p:cNvSpPr>
          <p:nvPr/>
        </p:nvSpPr>
        <p:spPr>
          <a:xfrm>
            <a:off x="101601" y="1030691"/>
            <a:ext cx="4457699" cy="3575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a:t>
            </a:r>
            <a:r>
              <a:rPr lang="en-US" sz="2800" dirty="0" smtClean="0">
                <a:solidFill>
                  <a:srgbClr val="FF0000"/>
                </a:solidFill>
              </a:rPr>
              <a:t>G</a:t>
            </a:r>
            <a:r>
              <a:rPr lang="en-US" dirty="0" smtClean="0"/>
              <a:t>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often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4223942"/>
            <a:ext cx="3917950" cy="338138"/>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 y="4473178"/>
            <a:ext cx="6197430" cy="707886"/>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Entropy 2013; 15: 1416-1463.</a:t>
            </a:r>
          </a:p>
          <a:p>
            <a:r>
              <a:rPr lang="en-US" sz="2000" dirty="0">
                <a:solidFill>
                  <a:srgbClr val="FF0000"/>
                </a:solidFill>
              </a:rPr>
              <a:t>**</a:t>
            </a:r>
            <a:r>
              <a:rPr lang="en-US" sz="2000" dirty="0"/>
              <a:t>K Syed and SS </a:t>
            </a:r>
            <a:r>
              <a:rPr lang="en-US" sz="2000" dirty="0" err="1"/>
              <a:t>Mashele</a:t>
            </a:r>
            <a:r>
              <a:rPr lang="en-US" sz="2000" dirty="0"/>
              <a:t>. PLOS ONE 2014; 9(4):| e95616</a:t>
            </a:r>
            <a:r>
              <a:rPr lang="en-US" sz="2000" dirty="0" smtClean="0"/>
              <a:t>.</a:t>
            </a:r>
            <a:endParaRPr lang="en-US" sz="2000" dirty="0"/>
          </a:p>
        </p:txBody>
      </p:sp>
      <p:sp>
        <p:nvSpPr>
          <p:cNvPr id="3" name="TextBox 2"/>
          <p:cNvSpPr txBox="1"/>
          <p:nvPr/>
        </p:nvSpPr>
        <p:spPr>
          <a:xfrm>
            <a:off x="6560821" y="4562079"/>
            <a:ext cx="1521458" cy="461665"/>
          </a:xfrm>
          <a:prstGeom prst="rect">
            <a:avLst/>
          </a:prstGeom>
          <a:noFill/>
        </p:spPr>
        <p:txBody>
          <a:bodyPr wrap="square" rtlCol="0">
            <a:spAutoFit/>
          </a:bodyPr>
          <a:lstStyle/>
          <a:p>
            <a:r>
              <a:rPr lang="en-US" sz="2400" dirty="0" smtClean="0">
                <a:solidFill>
                  <a:srgbClr val="FF0000"/>
                </a:solidFill>
              </a:rPr>
              <a:t>GLYCINES</a:t>
            </a:r>
            <a:endParaRPr lang="en-US" sz="2400" dirty="0">
              <a:solidFill>
                <a:srgbClr val="FF0000"/>
              </a:solidFill>
            </a:endParaRPr>
          </a:p>
        </p:txBody>
      </p:sp>
      <p:sp>
        <p:nvSpPr>
          <p:cNvPr id="2" name="Title 1"/>
          <p:cNvSpPr>
            <a:spLocks noGrp="1"/>
          </p:cNvSpPr>
          <p:nvPr>
            <p:ph type="title"/>
          </p:nvPr>
        </p:nvSpPr>
        <p:spPr>
          <a:xfrm>
            <a:off x="457200" y="53579"/>
            <a:ext cx="8229600" cy="857250"/>
          </a:xfrm>
        </p:spPr>
        <p:txBody>
          <a:bodyPr>
            <a:noAutofit/>
          </a:bodyPr>
          <a:lstStyle/>
          <a:p>
            <a:r>
              <a:rPr lang="en-US" sz="3600" b="1" dirty="0" smtClean="0"/>
              <a:t>Glyphosate Disrupts </a:t>
            </a:r>
            <a:br>
              <a:rPr lang="en-US" sz="3600" b="1" dirty="0" smtClean="0"/>
            </a:br>
            <a:r>
              <a:rPr lang="en-US" sz="3600" b="1" dirty="0" smtClean="0"/>
              <a:t>Cytochrome P450 (CYP) Enzymes</a:t>
            </a:r>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3555570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008858"/>
            <a:ext cx="8229600" cy="3394472"/>
          </a:xfrm>
        </p:spPr>
      </p:pic>
      <p:sp>
        <p:nvSpPr>
          <p:cNvPr id="5" name="Content Placeholder 2"/>
          <p:cNvSpPr txBox="1">
            <a:spLocks/>
          </p:cNvSpPr>
          <p:nvPr/>
        </p:nvSpPr>
        <p:spPr>
          <a:xfrm>
            <a:off x="101601" y="1030691"/>
            <a:ext cx="4457699" cy="3575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a:t>
            </a:r>
            <a:r>
              <a:rPr lang="en-US" sz="2800" dirty="0" smtClean="0">
                <a:solidFill>
                  <a:srgbClr val="FF0000"/>
                </a:solidFill>
              </a:rPr>
              <a:t>G</a:t>
            </a:r>
            <a:r>
              <a:rPr lang="en-US" dirty="0" smtClean="0"/>
              <a:t>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often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4223942"/>
            <a:ext cx="3917950" cy="338138"/>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 y="4473178"/>
            <a:ext cx="6197430" cy="707886"/>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Entropy 2013; 15: 1416-1463.</a:t>
            </a:r>
          </a:p>
          <a:p>
            <a:r>
              <a:rPr lang="en-US" sz="2000" dirty="0">
                <a:solidFill>
                  <a:srgbClr val="FF0000"/>
                </a:solidFill>
              </a:rPr>
              <a:t>**</a:t>
            </a:r>
            <a:r>
              <a:rPr lang="en-US" sz="2000" dirty="0"/>
              <a:t>K Syed and SS </a:t>
            </a:r>
            <a:r>
              <a:rPr lang="en-US" sz="2000" dirty="0" err="1"/>
              <a:t>Mashele</a:t>
            </a:r>
            <a:r>
              <a:rPr lang="en-US" sz="2000" dirty="0"/>
              <a:t>. PLOS ONE 2014; 9(4):| e95616</a:t>
            </a:r>
            <a:r>
              <a:rPr lang="en-US" sz="2000" dirty="0" smtClean="0"/>
              <a:t>.</a:t>
            </a:r>
            <a:endParaRPr lang="en-US" sz="2000" dirty="0"/>
          </a:p>
        </p:txBody>
      </p:sp>
      <p:sp>
        <p:nvSpPr>
          <p:cNvPr id="3" name="TextBox 2"/>
          <p:cNvSpPr txBox="1"/>
          <p:nvPr/>
        </p:nvSpPr>
        <p:spPr>
          <a:xfrm>
            <a:off x="6560821" y="4562079"/>
            <a:ext cx="1521458" cy="461665"/>
          </a:xfrm>
          <a:prstGeom prst="rect">
            <a:avLst/>
          </a:prstGeom>
          <a:noFill/>
        </p:spPr>
        <p:txBody>
          <a:bodyPr wrap="square" rtlCol="0">
            <a:spAutoFit/>
          </a:bodyPr>
          <a:lstStyle/>
          <a:p>
            <a:r>
              <a:rPr lang="en-US" sz="2400" dirty="0" smtClean="0">
                <a:solidFill>
                  <a:srgbClr val="FF0000"/>
                </a:solidFill>
              </a:rPr>
              <a:t>GLYCINES</a:t>
            </a:r>
            <a:endParaRPr lang="en-US" sz="2400" dirty="0">
              <a:solidFill>
                <a:srgbClr val="FF0000"/>
              </a:solidFill>
            </a:endParaRPr>
          </a:p>
        </p:txBody>
      </p:sp>
      <p:sp>
        <p:nvSpPr>
          <p:cNvPr id="2" name="Title 1"/>
          <p:cNvSpPr>
            <a:spLocks noGrp="1"/>
          </p:cNvSpPr>
          <p:nvPr>
            <p:ph type="title"/>
          </p:nvPr>
        </p:nvSpPr>
        <p:spPr>
          <a:xfrm>
            <a:off x="457200" y="53579"/>
            <a:ext cx="8229600" cy="857250"/>
          </a:xfrm>
        </p:spPr>
        <p:txBody>
          <a:bodyPr>
            <a:noAutofit/>
          </a:bodyPr>
          <a:lstStyle/>
          <a:p>
            <a:r>
              <a:rPr lang="en-US" sz="3600" b="1" dirty="0" smtClean="0"/>
              <a:t>Glyphosate Disrupts </a:t>
            </a:r>
            <a:br>
              <a:rPr lang="en-US" sz="3600" b="1" dirty="0" smtClean="0"/>
            </a:br>
            <a:r>
              <a:rPr lang="en-US" sz="3600" b="1" dirty="0" smtClean="0"/>
              <a:t>Cytochrome P450 (CYP) Enzymes</a:t>
            </a:r>
            <a:r>
              <a:rPr lang="en-US" sz="3600" b="1" dirty="0" smtClean="0">
                <a:solidFill>
                  <a:srgbClr val="FF0000"/>
                </a:solidFill>
              </a:rPr>
              <a:t>*</a:t>
            </a:r>
            <a:endParaRPr lang="en-US" sz="3600" b="1" dirty="0">
              <a:solidFill>
                <a:srgbClr val="FF0000"/>
              </a:solidFill>
            </a:endParaRPr>
          </a:p>
        </p:txBody>
      </p:sp>
      <p:sp>
        <p:nvSpPr>
          <p:cNvPr id="17" name="Title 1"/>
          <p:cNvSpPr txBox="1">
            <a:spLocks/>
          </p:cNvSpPr>
          <p:nvPr/>
        </p:nvSpPr>
        <p:spPr>
          <a:xfrm>
            <a:off x="522926" y="1415133"/>
            <a:ext cx="7353082" cy="162322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CYP enzymes are needed to produce bile acids for digesting fats, to activate vitamin D and to detoxify many environmental toxicants</a:t>
            </a:r>
          </a:p>
        </p:txBody>
      </p:sp>
    </p:spTree>
    <p:extLst>
      <p:ext uri="{BB962C8B-B14F-4D97-AF65-F5344CB8AC3E}">
        <p14:creationId xmlns:p14="http://schemas.microsoft.com/office/powerpoint/2010/main" val="4886660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Cytochrome P450 </a:t>
            </a:r>
            <a:r>
              <a:rPr lang="en-US" b="1" dirty="0" err="1" smtClean="0"/>
              <a:t>Reductase</a:t>
            </a:r>
            <a:endParaRPr lang="en-US" b="1" dirty="0"/>
          </a:p>
        </p:txBody>
      </p:sp>
      <p:pic>
        <p:nvPicPr>
          <p:cNvPr id="4" name="Content Placeholder 3" descr="CYP_reductase.jpg"/>
          <p:cNvPicPr>
            <a:picLocks noGrp="1" noChangeAspect="1"/>
          </p:cNvPicPr>
          <p:nvPr>
            <p:ph idx="1"/>
          </p:nvPr>
        </p:nvPicPr>
        <p:blipFill>
          <a:blip r:embed="rId3">
            <a:extLst>
              <a:ext uri="{28A0092B-C50C-407E-A947-70E740481C1C}">
                <a14:useLocalDpi xmlns:a14="http://schemas.microsoft.com/office/drawing/2010/main" val="0"/>
              </a:ext>
            </a:extLst>
          </a:blip>
          <a:srcRect t="-1829" b="-1829"/>
          <a:stretch>
            <a:fillRect/>
          </a:stretch>
        </p:blipFill>
        <p:spPr/>
      </p:pic>
      <p:sp>
        <p:nvSpPr>
          <p:cNvPr id="5" name="TextBox 4"/>
          <p:cNvSpPr txBox="1"/>
          <p:nvPr/>
        </p:nvSpPr>
        <p:spPr>
          <a:xfrm>
            <a:off x="711202" y="1237219"/>
            <a:ext cx="872317" cy="369332"/>
          </a:xfrm>
          <a:prstGeom prst="rect">
            <a:avLst/>
          </a:prstGeom>
          <a:noFill/>
        </p:spPr>
        <p:txBody>
          <a:bodyPr wrap="none" rtlCol="0">
            <a:spAutoFit/>
          </a:bodyPr>
          <a:lstStyle/>
          <a:p>
            <a:r>
              <a:rPr lang="en-US" dirty="0" smtClean="0"/>
              <a:t>NADPH</a:t>
            </a:r>
            <a:endParaRPr lang="en-US" dirty="0"/>
          </a:p>
        </p:txBody>
      </p:sp>
      <p:sp>
        <p:nvSpPr>
          <p:cNvPr id="6" name="TextBox 5"/>
          <p:cNvSpPr txBox="1"/>
          <p:nvPr/>
        </p:nvSpPr>
        <p:spPr>
          <a:xfrm>
            <a:off x="1858934" y="4225291"/>
            <a:ext cx="637088" cy="369332"/>
          </a:xfrm>
          <a:prstGeom prst="rect">
            <a:avLst/>
          </a:prstGeom>
          <a:noFill/>
        </p:spPr>
        <p:txBody>
          <a:bodyPr wrap="none" rtlCol="0">
            <a:spAutoFit/>
          </a:bodyPr>
          <a:lstStyle/>
          <a:p>
            <a:r>
              <a:rPr lang="en-US" dirty="0" smtClean="0"/>
              <a:t>FMN</a:t>
            </a:r>
            <a:endParaRPr lang="en-US" dirty="0"/>
          </a:p>
        </p:txBody>
      </p:sp>
      <p:sp>
        <p:nvSpPr>
          <p:cNvPr id="7" name="TextBox 6"/>
          <p:cNvSpPr txBox="1"/>
          <p:nvPr/>
        </p:nvSpPr>
        <p:spPr>
          <a:xfrm>
            <a:off x="2042028" y="1199121"/>
            <a:ext cx="569387" cy="369332"/>
          </a:xfrm>
          <a:prstGeom prst="rect">
            <a:avLst/>
          </a:prstGeom>
          <a:noFill/>
        </p:spPr>
        <p:txBody>
          <a:bodyPr wrap="none" rtlCol="0">
            <a:spAutoFit/>
          </a:bodyPr>
          <a:lstStyle/>
          <a:p>
            <a:r>
              <a:rPr lang="en-US" dirty="0" smtClean="0"/>
              <a:t>FAD</a:t>
            </a:r>
            <a:endParaRPr lang="en-US" dirty="0"/>
          </a:p>
        </p:txBody>
      </p:sp>
      <p:cxnSp>
        <p:nvCxnSpPr>
          <p:cNvPr id="9" name="Straight Arrow Connector 8"/>
          <p:cNvCxnSpPr/>
          <p:nvPr/>
        </p:nvCxnSpPr>
        <p:spPr>
          <a:xfrm>
            <a:off x="1219200" y="1606552"/>
            <a:ext cx="177800" cy="7429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2"/>
          </p:cNvCxnSpPr>
          <p:nvPr/>
        </p:nvCxnSpPr>
        <p:spPr>
          <a:xfrm flipH="1">
            <a:off x="2209802" y="1568453"/>
            <a:ext cx="116920" cy="781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133600" y="3543300"/>
            <a:ext cx="215900" cy="6819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904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MN_binding_sites_CYP_reductase.png"/>
          <p:cNvPicPr>
            <a:picLocks noGrp="1" noChangeAspect="1"/>
          </p:cNvPicPr>
          <p:nvPr>
            <p:ph idx="1"/>
          </p:nvPr>
        </p:nvPicPr>
        <p:blipFill>
          <a:blip r:embed="rId3">
            <a:extLst>
              <a:ext uri="{28A0092B-C50C-407E-A947-70E740481C1C}">
                <a14:useLocalDpi xmlns:a14="http://schemas.microsoft.com/office/drawing/2010/main" val="0"/>
              </a:ext>
            </a:extLst>
          </a:blip>
          <a:srcRect l="-98395" r="-98395"/>
          <a:stretch>
            <a:fillRect/>
          </a:stretch>
        </p:blipFill>
        <p:spPr>
          <a:xfrm>
            <a:off x="-6227282" y="552451"/>
            <a:ext cx="21510767" cy="4080271"/>
          </a:xfrm>
        </p:spPr>
      </p:pic>
      <p:sp>
        <p:nvSpPr>
          <p:cNvPr id="2" name="Title 1"/>
          <p:cNvSpPr>
            <a:spLocks noGrp="1"/>
          </p:cNvSpPr>
          <p:nvPr>
            <p:ph type="title"/>
          </p:nvPr>
        </p:nvSpPr>
        <p:spPr>
          <a:xfrm>
            <a:off x="406400" y="0"/>
            <a:ext cx="8229600" cy="857250"/>
          </a:xfrm>
        </p:spPr>
        <p:txBody>
          <a:bodyPr>
            <a:normAutofit fontScale="90000"/>
          </a:bodyPr>
          <a:lstStyle/>
          <a:p>
            <a:r>
              <a:rPr lang="en-US" b="1" dirty="0"/>
              <a:t>NADPH-cytochrome P450 </a:t>
            </a:r>
            <a:r>
              <a:rPr lang="en-US" b="1" dirty="0" err="1" smtClean="0"/>
              <a:t>reductases</a:t>
            </a:r>
            <a:r>
              <a:rPr lang="en-US" b="1" dirty="0" smtClean="0">
                <a:solidFill>
                  <a:srgbClr val="FF0000"/>
                </a:solidFill>
              </a:rPr>
              <a:t>*</a:t>
            </a:r>
            <a:r>
              <a:rPr lang="en-US" b="1" dirty="0" smtClean="0"/>
              <a:t> </a:t>
            </a:r>
            <a:endParaRPr lang="en-US" b="1" dirty="0"/>
          </a:p>
        </p:txBody>
      </p:sp>
      <p:sp>
        <p:nvSpPr>
          <p:cNvPr id="9" name="Freeform 8"/>
          <p:cNvSpPr/>
          <p:nvPr/>
        </p:nvSpPr>
        <p:spPr>
          <a:xfrm>
            <a:off x="5166053"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7087987"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7824588"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8005315"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79400" y="715318"/>
            <a:ext cx="4819498" cy="461665"/>
          </a:xfrm>
          <a:prstGeom prst="rect">
            <a:avLst/>
          </a:prstGeom>
          <a:noFill/>
        </p:spPr>
        <p:txBody>
          <a:bodyPr wrap="none" rtlCol="0">
            <a:spAutoFit/>
          </a:bodyPr>
          <a:lstStyle/>
          <a:p>
            <a:r>
              <a:rPr lang="is-IS" sz="2400" dirty="0" smtClean="0"/>
              <a:t>NADPH </a:t>
            </a:r>
            <a:r>
              <a:rPr lang="is-IS" sz="2400" dirty="0"/>
              <a:t>→ FAD → FMN → P450 → </a:t>
            </a:r>
            <a:r>
              <a:rPr lang="is-IS" sz="2400" dirty="0" smtClean="0"/>
              <a:t>O</a:t>
            </a:r>
            <a:r>
              <a:rPr lang="is-IS" sz="2400" baseline="-25000" dirty="0" smtClean="0"/>
              <a:t>2</a:t>
            </a:r>
            <a:endParaRPr lang="is-IS" sz="2400" dirty="0"/>
          </a:p>
        </p:txBody>
      </p:sp>
      <p:sp>
        <p:nvSpPr>
          <p:cNvPr id="15" name="TextBox 14"/>
          <p:cNvSpPr txBox="1"/>
          <p:nvPr/>
        </p:nvSpPr>
        <p:spPr>
          <a:xfrm>
            <a:off x="2298700" y="4717534"/>
            <a:ext cx="5087976" cy="400110"/>
          </a:xfrm>
          <a:prstGeom prst="rect">
            <a:avLst/>
          </a:prstGeom>
          <a:noFill/>
        </p:spPr>
        <p:txBody>
          <a:bodyPr wrap="none" rtlCol="0">
            <a:spAutoFit/>
          </a:bodyPr>
          <a:lstStyle/>
          <a:p>
            <a:r>
              <a:rPr lang="de-DE" sz="2000" dirty="0">
                <a:solidFill>
                  <a:srgbClr val="FF0000"/>
                </a:solidFill>
              </a:rPr>
              <a:t>*</a:t>
            </a:r>
            <a:r>
              <a:rPr lang="de-DE" sz="2000" dirty="0"/>
              <a:t>David C Lamb et al. </a:t>
            </a:r>
            <a:r>
              <a:rPr lang="de-DE" sz="2000" dirty="0" err="1"/>
              <a:t>Structure</a:t>
            </a:r>
            <a:r>
              <a:rPr lang="de-DE" sz="2000" dirty="0"/>
              <a:t> 2006; 14: 51-61.</a:t>
            </a:r>
            <a:endParaRPr lang="en-US" sz="2000" dirty="0"/>
          </a:p>
        </p:txBody>
      </p:sp>
    </p:spTree>
    <p:extLst>
      <p:ext uri="{BB962C8B-B14F-4D97-AF65-F5344CB8AC3E}">
        <p14:creationId xmlns:p14="http://schemas.microsoft.com/office/powerpoint/2010/main" val="3019925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MN_binding_sites_CYP_reductase.png"/>
          <p:cNvPicPr>
            <a:picLocks noGrp="1" noChangeAspect="1"/>
          </p:cNvPicPr>
          <p:nvPr>
            <p:ph idx="1"/>
          </p:nvPr>
        </p:nvPicPr>
        <p:blipFill>
          <a:blip r:embed="rId3">
            <a:extLst>
              <a:ext uri="{28A0092B-C50C-407E-A947-70E740481C1C}">
                <a14:useLocalDpi xmlns:a14="http://schemas.microsoft.com/office/drawing/2010/main" val="0"/>
              </a:ext>
            </a:extLst>
          </a:blip>
          <a:srcRect l="-98395" r="-98395"/>
          <a:stretch>
            <a:fillRect/>
          </a:stretch>
        </p:blipFill>
        <p:spPr>
          <a:xfrm>
            <a:off x="-6227282" y="552451"/>
            <a:ext cx="21510767" cy="4080271"/>
          </a:xfrm>
        </p:spPr>
      </p:pic>
      <p:sp>
        <p:nvSpPr>
          <p:cNvPr id="2" name="Title 1"/>
          <p:cNvSpPr>
            <a:spLocks noGrp="1"/>
          </p:cNvSpPr>
          <p:nvPr>
            <p:ph type="title"/>
          </p:nvPr>
        </p:nvSpPr>
        <p:spPr>
          <a:xfrm>
            <a:off x="406400" y="0"/>
            <a:ext cx="8229600" cy="857250"/>
          </a:xfrm>
        </p:spPr>
        <p:txBody>
          <a:bodyPr>
            <a:normAutofit fontScale="90000"/>
          </a:bodyPr>
          <a:lstStyle/>
          <a:p>
            <a:r>
              <a:rPr lang="en-US" b="1" dirty="0"/>
              <a:t>NADPH-cytochrome P450 </a:t>
            </a:r>
            <a:r>
              <a:rPr lang="en-US" b="1" dirty="0" err="1" smtClean="0"/>
              <a:t>reductases</a:t>
            </a:r>
            <a:r>
              <a:rPr lang="en-US" b="1" dirty="0" smtClean="0">
                <a:solidFill>
                  <a:srgbClr val="FF0000"/>
                </a:solidFill>
              </a:rPr>
              <a:t>*</a:t>
            </a:r>
            <a:r>
              <a:rPr lang="en-US" b="1" dirty="0" smtClean="0"/>
              <a:t> </a:t>
            </a:r>
            <a:endParaRPr lang="en-US" b="1" dirty="0"/>
          </a:p>
        </p:txBody>
      </p:sp>
      <p:sp>
        <p:nvSpPr>
          <p:cNvPr id="9" name="Freeform 8"/>
          <p:cNvSpPr/>
          <p:nvPr/>
        </p:nvSpPr>
        <p:spPr>
          <a:xfrm>
            <a:off x="5166053"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7087987"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7824588"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8005315" y="12413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79400" y="715318"/>
            <a:ext cx="4819498" cy="461665"/>
          </a:xfrm>
          <a:prstGeom prst="rect">
            <a:avLst/>
          </a:prstGeom>
          <a:noFill/>
        </p:spPr>
        <p:txBody>
          <a:bodyPr wrap="none" rtlCol="0">
            <a:spAutoFit/>
          </a:bodyPr>
          <a:lstStyle/>
          <a:p>
            <a:r>
              <a:rPr lang="is-IS" sz="2400" dirty="0" smtClean="0"/>
              <a:t>NADPH </a:t>
            </a:r>
            <a:r>
              <a:rPr lang="is-IS" sz="2400" dirty="0"/>
              <a:t>→ FAD → FMN → P450 → </a:t>
            </a:r>
            <a:r>
              <a:rPr lang="is-IS" sz="2400" dirty="0" smtClean="0"/>
              <a:t>O</a:t>
            </a:r>
            <a:r>
              <a:rPr lang="is-IS" sz="2400" baseline="-25000" dirty="0" smtClean="0"/>
              <a:t>2</a:t>
            </a:r>
            <a:endParaRPr lang="is-IS" sz="2400" dirty="0"/>
          </a:p>
        </p:txBody>
      </p:sp>
      <p:sp>
        <p:nvSpPr>
          <p:cNvPr id="15" name="TextBox 14"/>
          <p:cNvSpPr txBox="1"/>
          <p:nvPr/>
        </p:nvSpPr>
        <p:spPr>
          <a:xfrm>
            <a:off x="2298700" y="4717534"/>
            <a:ext cx="5087976" cy="400110"/>
          </a:xfrm>
          <a:prstGeom prst="rect">
            <a:avLst/>
          </a:prstGeom>
          <a:noFill/>
        </p:spPr>
        <p:txBody>
          <a:bodyPr wrap="none" rtlCol="0">
            <a:spAutoFit/>
          </a:bodyPr>
          <a:lstStyle/>
          <a:p>
            <a:r>
              <a:rPr lang="de-DE" sz="2000" dirty="0">
                <a:solidFill>
                  <a:srgbClr val="FF0000"/>
                </a:solidFill>
              </a:rPr>
              <a:t>*</a:t>
            </a:r>
            <a:r>
              <a:rPr lang="de-DE" sz="2000" dirty="0"/>
              <a:t>David C Lamb et al. </a:t>
            </a:r>
            <a:r>
              <a:rPr lang="de-DE" sz="2000" dirty="0" err="1"/>
              <a:t>Structure</a:t>
            </a:r>
            <a:r>
              <a:rPr lang="de-DE" sz="2000" dirty="0"/>
              <a:t> 2006; 14: 51-61.</a:t>
            </a:r>
            <a:endParaRPr lang="en-US" sz="2000" dirty="0"/>
          </a:p>
        </p:txBody>
      </p:sp>
      <p:sp>
        <p:nvSpPr>
          <p:cNvPr id="13" name="TextBox 12"/>
          <p:cNvSpPr txBox="1"/>
          <p:nvPr/>
        </p:nvSpPr>
        <p:spPr>
          <a:xfrm>
            <a:off x="2682555" y="1475263"/>
            <a:ext cx="2149151" cy="3046988"/>
          </a:xfrm>
          <a:prstGeom prst="rect">
            <a:avLst/>
          </a:prstGeom>
          <a:solidFill>
            <a:srgbClr val="FFFA92"/>
          </a:solidFill>
          <a:ln>
            <a:solidFill>
              <a:schemeClr val="tx1"/>
            </a:solidFill>
          </a:ln>
        </p:spPr>
        <p:txBody>
          <a:bodyPr wrap="square" rtlCol="0">
            <a:spAutoFit/>
          </a:bodyPr>
          <a:lstStyle/>
          <a:p>
            <a:pPr algn="ctr"/>
            <a:r>
              <a:rPr lang="en-US" sz="2400" dirty="0" smtClean="0"/>
              <a:t>Four glycine residues absolutely conserved across multiple phyla at the FMN binding site</a:t>
            </a:r>
            <a:endParaRPr lang="en-US" sz="2400" dirty="0"/>
          </a:p>
        </p:txBody>
      </p:sp>
      <p:sp>
        <p:nvSpPr>
          <p:cNvPr id="16" name="Freeform 15"/>
          <p:cNvSpPr/>
          <p:nvPr/>
        </p:nvSpPr>
        <p:spPr>
          <a:xfrm>
            <a:off x="7608688" y="1254030"/>
            <a:ext cx="180727" cy="3438961"/>
          </a:xfrm>
          <a:custGeom>
            <a:avLst/>
            <a:gdLst>
              <a:gd name="connsiteX0" fmla="*/ 53650 w 180727"/>
              <a:gd name="connsiteY0" fmla="*/ 28672 h 3438961"/>
              <a:gd name="connsiteX1" fmla="*/ 138317 w 180727"/>
              <a:gd name="connsiteY1" fmla="*/ 28672 h 3438961"/>
              <a:gd name="connsiteX2" fmla="*/ 172183 w 180727"/>
              <a:gd name="connsiteY2" fmla="*/ 358872 h 3438961"/>
              <a:gd name="connsiteX3" fmla="*/ 172183 w 180727"/>
              <a:gd name="connsiteY3" fmla="*/ 1010806 h 3438961"/>
              <a:gd name="connsiteX4" fmla="*/ 155250 w 180727"/>
              <a:gd name="connsiteY4" fmla="*/ 1764339 h 3438961"/>
              <a:gd name="connsiteX5" fmla="*/ 180650 w 180727"/>
              <a:gd name="connsiteY5" fmla="*/ 2475539 h 3438961"/>
              <a:gd name="connsiteX6" fmla="*/ 163717 w 180727"/>
              <a:gd name="connsiteY6" fmla="*/ 2941206 h 3438961"/>
              <a:gd name="connsiteX7" fmla="*/ 180650 w 180727"/>
              <a:gd name="connsiteY7" fmla="*/ 3288339 h 3438961"/>
              <a:gd name="connsiteX8" fmla="*/ 155250 w 180727"/>
              <a:gd name="connsiteY8" fmla="*/ 3381472 h 3438961"/>
              <a:gd name="connsiteX9" fmla="*/ 11317 w 180727"/>
              <a:gd name="connsiteY9" fmla="*/ 3373006 h 3438961"/>
              <a:gd name="connsiteX10" fmla="*/ 11317 w 180727"/>
              <a:gd name="connsiteY10" fmla="*/ 2568672 h 3438961"/>
              <a:gd name="connsiteX11" fmla="*/ 28250 w 180727"/>
              <a:gd name="connsiteY11" fmla="*/ 1865939 h 3438961"/>
              <a:gd name="connsiteX12" fmla="*/ 36717 w 180727"/>
              <a:gd name="connsiteY12" fmla="*/ 1146272 h 3438961"/>
              <a:gd name="connsiteX13" fmla="*/ 36717 w 180727"/>
              <a:gd name="connsiteY13" fmla="*/ 452006 h 3438961"/>
              <a:gd name="connsiteX14" fmla="*/ 28250 w 180727"/>
              <a:gd name="connsiteY14" fmla="*/ 130272 h 3438961"/>
              <a:gd name="connsiteX15" fmla="*/ 53650 w 180727"/>
              <a:gd name="connsiteY15" fmla="*/ 28672 h 34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27" h="3438961">
                <a:moveTo>
                  <a:pt x="53650" y="28672"/>
                </a:moveTo>
                <a:cubicBezTo>
                  <a:pt x="71994" y="11739"/>
                  <a:pt x="118562" y="-26361"/>
                  <a:pt x="138317" y="28672"/>
                </a:cubicBezTo>
                <a:cubicBezTo>
                  <a:pt x="158072" y="83705"/>
                  <a:pt x="166539" y="195183"/>
                  <a:pt x="172183" y="358872"/>
                </a:cubicBezTo>
                <a:cubicBezTo>
                  <a:pt x="177827" y="522561"/>
                  <a:pt x="175005" y="776562"/>
                  <a:pt x="172183" y="1010806"/>
                </a:cubicBezTo>
                <a:cubicBezTo>
                  <a:pt x="169361" y="1245050"/>
                  <a:pt x="153839" y="1520217"/>
                  <a:pt x="155250" y="1764339"/>
                </a:cubicBezTo>
                <a:cubicBezTo>
                  <a:pt x="156661" y="2008461"/>
                  <a:pt x="179239" y="2279395"/>
                  <a:pt x="180650" y="2475539"/>
                </a:cubicBezTo>
                <a:cubicBezTo>
                  <a:pt x="182061" y="2671683"/>
                  <a:pt x="163717" y="2805739"/>
                  <a:pt x="163717" y="2941206"/>
                </a:cubicBezTo>
                <a:cubicBezTo>
                  <a:pt x="163717" y="3076673"/>
                  <a:pt x="182061" y="3214961"/>
                  <a:pt x="180650" y="3288339"/>
                </a:cubicBezTo>
                <a:cubicBezTo>
                  <a:pt x="179239" y="3361717"/>
                  <a:pt x="183472" y="3367361"/>
                  <a:pt x="155250" y="3381472"/>
                </a:cubicBezTo>
                <a:cubicBezTo>
                  <a:pt x="127028" y="3395583"/>
                  <a:pt x="35306" y="3508473"/>
                  <a:pt x="11317" y="3373006"/>
                </a:cubicBezTo>
                <a:cubicBezTo>
                  <a:pt x="-12672" y="3237539"/>
                  <a:pt x="8495" y="2819850"/>
                  <a:pt x="11317" y="2568672"/>
                </a:cubicBezTo>
                <a:cubicBezTo>
                  <a:pt x="14139" y="2317494"/>
                  <a:pt x="24017" y="2103006"/>
                  <a:pt x="28250" y="1865939"/>
                </a:cubicBezTo>
                <a:cubicBezTo>
                  <a:pt x="32483" y="1628872"/>
                  <a:pt x="35306" y="1381927"/>
                  <a:pt x="36717" y="1146272"/>
                </a:cubicBezTo>
                <a:cubicBezTo>
                  <a:pt x="38128" y="910617"/>
                  <a:pt x="38128" y="621339"/>
                  <a:pt x="36717" y="452006"/>
                </a:cubicBezTo>
                <a:cubicBezTo>
                  <a:pt x="35306" y="282673"/>
                  <a:pt x="25428" y="203650"/>
                  <a:pt x="28250" y="130272"/>
                </a:cubicBezTo>
                <a:cubicBezTo>
                  <a:pt x="31072" y="56894"/>
                  <a:pt x="35306" y="45605"/>
                  <a:pt x="53650" y="28672"/>
                </a:cubicBezTo>
                <a:close/>
              </a:path>
            </a:pathLst>
          </a:custGeom>
          <a:no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071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32650" y="1730210"/>
            <a:ext cx="8878753" cy="1569660"/>
          </a:xfrm>
          <a:prstGeom prst="rect">
            <a:avLst/>
          </a:prstGeom>
          <a:noFill/>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Endothelial Nitric Oxide Synthase:</a:t>
            </a:r>
          </a:p>
          <a:p>
            <a:pPr algn="ct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Moonlighting Enzyme</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426194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ombinant_Human_Nitric_Oxide_Synthase_3_Endothelial.jpg"/>
          <p:cNvPicPr>
            <a:picLocks noChangeAspect="1"/>
          </p:cNvPicPr>
          <p:nvPr/>
        </p:nvPicPr>
        <p:blipFill>
          <a:blip r:embed="rId2"/>
          <a:stretch>
            <a:fillRect/>
          </a:stretch>
        </p:blipFill>
        <p:spPr>
          <a:xfrm>
            <a:off x="6666360" y="3299460"/>
            <a:ext cx="2477640" cy="1858230"/>
          </a:xfrm>
          <a:prstGeom prst="rect">
            <a:avLst/>
          </a:prstGeom>
        </p:spPr>
      </p:pic>
      <p:sp>
        <p:nvSpPr>
          <p:cNvPr id="3" name="Content Placeholder 2"/>
          <p:cNvSpPr>
            <a:spLocks noGrp="1"/>
          </p:cNvSpPr>
          <p:nvPr>
            <p:ph idx="1"/>
          </p:nvPr>
        </p:nvSpPr>
        <p:spPr>
          <a:xfrm>
            <a:off x="123832" y="638488"/>
            <a:ext cx="8229600" cy="3394472"/>
          </a:xfrm>
        </p:spPr>
        <p:txBody>
          <a:bodyPr>
            <a:normAutofit fontScale="92500" lnSpcReduction="20000"/>
          </a:bodyPr>
          <a:lstStyle/>
          <a:p>
            <a:r>
              <a:rPr lang="en-US" dirty="0" smtClean="0"/>
              <a:t>Cholesterol sulfate supplies sulfur,                       oxygen, cholesterol, energy and                             negative charge to all the tissues</a:t>
            </a:r>
          </a:p>
          <a:p>
            <a:r>
              <a:rPr lang="en-US" dirty="0" smtClean="0"/>
              <a:t>Sulfate is synthesized from sulfide in skin                 and blood stream utilizing energy in sunlight</a:t>
            </a:r>
          </a:p>
          <a:p>
            <a:pPr lvl="1"/>
            <a:r>
              <a:rPr lang="en-US" dirty="0" smtClean="0"/>
              <a:t>Protects from UV damage and keeps microbes out</a:t>
            </a:r>
          </a:p>
          <a:p>
            <a:r>
              <a:rPr lang="en-US" dirty="0" smtClean="0"/>
              <a:t>Endothelial Nitric Oxide Synthase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3"/>
          <a:stretch>
            <a:fillRect/>
          </a:stretch>
        </p:blipFill>
        <p:spPr>
          <a:xfrm>
            <a:off x="7123562" y="200106"/>
            <a:ext cx="2020447" cy="1922019"/>
          </a:xfrm>
          <a:prstGeom prst="rect">
            <a:avLst/>
          </a:prstGeom>
        </p:spPr>
      </p:pic>
      <p:sp>
        <p:nvSpPr>
          <p:cNvPr id="6" name="TextBox 5"/>
          <p:cNvSpPr txBox="1"/>
          <p:nvPr/>
        </p:nvSpPr>
        <p:spPr>
          <a:xfrm>
            <a:off x="227593" y="4032961"/>
            <a:ext cx="6438779" cy="584776"/>
          </a:xfrm>
          <a:prstGeom prst="rect">
            <a:avLst/>
          </a:prstGeom>
          <a:solidFill>
            <a:srgbClr val="FFF695"/>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122100"/>
            <a:ext cx="8229600" cy="857250"/>
          </a:xfrm>
        </p:spPr>
        <p:txBody>
          <a:bodyPr/>
          <a:lstStyle/>
          <a:p>
            <a:r>
              <a:rPr lang="en-US" b="1" dirty="0" smtClean="0"/>
              <a:t>A Provocative Proposal</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123834" y="4668382"/>
            <a:ext cx="5278709" cy="400110"/>
          </a:xfrm>
          <a:prstGeom prst="rect">
            <a:avLst/>
          </a:prstGeom>
          <a:noFill/>
        </p:spPr>
        <p:txBody>
          <a:bodyPr wrap="none" rtlCol="0">
            <a:spAutoFit/>
          </a:bodyPr>
          <a:lstStyle/>
          <a:p>
            <a:r>
              <a:rPr lang="da-DK" sz="2000" dirty="0">
                <a:solidFill>
                  <a:srgbClr val="FF0000"/>
                </a:solidFill>
              </a:rPr>
              <a:t>*</a:t>
            </a:r>
            <a:r>
              <a:rPr lang="da-DK" sz="2000" dirty="0"/>
              <a:t>S Seneff et al. </a:t>
            </a:r>
            <a:r>
              <a:rPr lang="da-DK" sz="2000" dirty="0" err="1"/>
              <a:t>Theor</a:t>
            </a:r>
            <a:r>
              <a:rPr lang="da-DK" sz="2000" dirty="0"/>
              <a:t> </a:t>
            </a:r>
            <a:r>
              <a:rPr lang="da-DK" sz="2000" dirty="0" err="1"/>
              <a:t>Biol</a:t>
            </a:r>
            <a:r>
              <a:rPr lang="da-DK" sz="2000" dirty="0"/>
              <a:t> Med Model 2015; 12:</a:t>
            </a:r>
            <a:r>
              <a:rPr lang="da-DK" sz="2000" dirty="0" smtClean="0"/>
              <a:t>9</a:t>
            </a:r>
            <a:endParaRPr lang="en-US" sz="2000" dirty="0"/>
          </a:p>
        </p:txBody>
      </p:sp>
    </p:spTree>
    <p:extLst>
      <p:ext uri="{BB962C8B-B14F-4D97-AF65-F5344CB8AC3E}">
        <p14:creationId xmlns:p14="http://schemas.microsoft.com/office/powerpoint/2010/main" val="2748431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ombinant_Human_Nitric_Oxide_Synthase_3_Endothelial.jpg"/>
          <p:cNvPicPr>
            <a:picLocks noChangeAspect="1"/>
          </p:cNvPicPr>
          <p:nvPr/>
        </p:nvPicPr>
        <p:blipFill>
          <a:blip r:embed="rId2"/>
          <a:stretch>
            <a:fillRect/>
          </a:stretch>
        </p:blipFill>
        <p:spPr>
          <a:xfrm>
            <a:off x="6666360" y="3299460"/>
            <a:ext cx="2477640" cy="1858230"/>
          </a:xfrm>
          <a:prstGeom prst="rect">
            <a:avLst/>
          </a:prstGeom>
        </p:spPr>
      </p:pic>
      <p:pic>
        <p:nvPicPr>
          <p:cNvPr id="4" name="Picture 3" descr="sun.gif"/>
          <p:cNvPicPr>
            <a:picLocks noChangeAspect="1"/>
          </p:cNvPicPr>
          <p:nvPr/>
        </p:nvPicPr>
        <p:blipFill>
          <a:blip r:embed="rId3"/>
          <a:stretch>
            <a:fillRect/>
          </a:stretch>
        </p:blipFill>
        <p:spPr>
          <a:xfrm>
            <a:off x="7123562" y="200106"/>
            <a:ext cx="2020447" cy="1922019"/>
          </a:xfrm>
          <a:prstGeom prst="rect">
            <a:avLst/>
          </a:prstGeom>
        </p:spPr>
      </p:pic>
      <p:sp>
        <p:nvSpPr>
          <p:cNvPr id="2" name="Title 1"/>
          <p:cNvSpPr>
            <a:spLocks noGrp="1"/>
          </p:cNvSpPr>
          <p:nvPr>
            <p:ph type="title"/>
          </p:nvPr>
        </p:nvSpPr>
        <p:spPr>
          <a:xfrm>
            <a:off x="457200" y="-122100"/>
            <a:ext cx="8229600" cy="857250"/>
          </a:xfrm>
        </p:spPr>
        <p:txBody>
          <a:bodyPr/>
          <a:lstStyle/>
          <a:p>
            <a:r>
              <a:rPr lang="en-US" b="1" dirty="0" smtClean="0"/>
              <a:t>A Provocative Proposal</a:t>
            </a:r>
            <a:r>
              <a:rPr lang="en-US" b="1" dirty="0" smtClean="0">
                <a:solidFill>
                  <a:srgbClr val="FF0000"/>
                </a:solidFill>
              </a:rPr>
              <a:t>*</a:t>
            </a:r>
            <a:endParaRPr lang="en-US" b="1" dirty="0">
              <a:solidFill>
                <a:srgbClr val="FF0000"/>
              </a:solidFill>
            </a:endParaRPr>
          </a:p>
        </p:txBody>
      </p:sp>
      <p:sp>
        <p:nvSpPr>
          <p:cNvPr id="8" name="Content Placeholder 2"/>
          <p:cNvSpPr txBox="1">
            <a:spLocks/>
          </p:cNvSpPr>
          <p:nvPr/>
        </p:nvSpPr>
        <p:spPr>
          <a:xfrm>
            <a:off x="457200" y="1312886"/>
            <a:ext cx="8229600" cy="2491391"/>
          </a:xfrm>
          <a:prstGeom prst="rect">
            <a:avLst/>
          </a:prstGeom>
          <a:solidFill>
            <a:srgbClr val="FFF695"/>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b="1" dirty="0" smtClean="0"/>
              <a:t>BOLD CLAIM:</a:t>
            </a:r>
            <a:endParaRPr lang="en-US" b="1" dirty="0"/>
          </a:p>
          <a:p>
            <a:pPr marL="0" indent="0">
              <a:buFont typeface="Arial"/>
              <a:buNone/>
            </a:pPr>
            <a:r>
              <a:rPr lang="en-US" dirty="0" smtClean="0"/>
              <a:t>Deficiencies in cholesterol and sulfate supplies to the blood and to the tissues are the most important factors behind modern diseases</a:t>
            </a:r>
            <a:endParaRPr lang="en-US" dirty="0"/>
          </a:p>
        </p:txBody>
      </p:sp>
    </p:spTree>
    <p:extLst>
      <p:ext uri="{BB962C8B-B14F-4D97-AF65-F5344CB8AC3E}">
        <p14:creationId xmlns:p14="http://schemas.microsoft.com/office/powerpoint/2010/main" val="21161801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Heart Disease Mortality and Sunlight</a:t>
            </a:r>
            <a:r>
              <a:rPr lang="en-US" b="1" dirty="0" smtClean="0">
                <a:solidFill>
                  <a:srgbClr val="FF0000"/>
                </a:solidFill>
              </a:rPr>
              <a:t>*</a:t>
            </a:r>
            <a:endParaRPr lang="en-US" b="1" dirty="0">
              <a:solidFill>
                <a:srgbClr val="FF0000"/>
              </a:solidFill>
            </a:endParaRPr>
          </a:p>
        </p:txBody>
      </p:sp>
      <p:pic>
        <p:nvPicPr>
          <p:cNvPr id="6" name="Content Placeholder 5" descr="sunlight_heart_disease.png"/>
          <p:cNvPicPr>
            <a:picLocks noGrp="1" noChangeAspect="1"/>
          </p:cNvPicPr>
          <p:nvPr>
            <p:ph idx="1"/>
          </p:nvPr>
        </p:nvPicPr>
        <p:blipFill>
          <a:blip r:embed="rId3"/>
          <a:srcRect l="-10192" r="-10192"/>
          <a:stretch>
            <a:fillRect/>
          </a:stretch>
        </p:blipFill>
        <p:spPr>
          <a:xfrm>
            <a:off x="1242753" y="1063229"/>
            <a:ext cx="6567749" cy="3394472"/>
          </a:xfrm>
        </p:spPr>
      </p:pic>
      <p:sp>
        <p:nvSpPr>
          <p:cNvPr id="7" name="TextBox 6"/>
          <p:cNvSpPr txBox="1"/>
          <p:nvPr/>
        </p:nvSpPr>
        <p:spPr>
          <a:xfrm>
            <a:off x="123846" y="4662442"/>
            <a:ext cx="4749091" cy="400110"/>
          </a:xfrm>
          <a:prstGeom prst="rect">
            <a:avLst/>
          </a:prstGeom>
          <a:noFill/>
        </p:spPr>
        <p:txBody>
          <a:bodyPr wrap="none" rtlCol="0">
            <a:spAutoFit/>
          </a:bodyPr>
          <a:lstStyle/>
          <a:p>
            <a:r>
              <a:rPr lang="en-US" sz="2000" dirty="0" smtClean="0">
                <a:solidFill>
                  <a:srgbClr val="FF0000"/>
                </a:solidFill>
              </a:rPr>
              <a:t>*</a:t>
            </a:r>
            <a:r>
              <a:rPr lang="en-US" sz="2000" dirty="0" smtClean="0"/>
              <a:t>Grimes et al.,  Q. J. Med. 1996; 89:579-589</a:t>
            </a:r>
            <a:endParaRPr lang="en-US" sz="2000" dirty="0"/>
          </a:p>
        </p:txBody>
      </p:sp>
    </p:spTree>
    <p:extLst>
      <p:ext uri="{BB962C8B-B14F-4D97-AF65-F5344CB8AC3E}">
        <p14:creationId xmlns:p14="http://schemas.microsoft.com/office/powerpoint/2010/main" val="1355839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79"/>
            <a:ext cx="8229600" cy="857250"/>
          </a:xfrm>
        </p:spPr>
        <p:txBody>
          <a:bodyPr>
            <a:normAutofit fontScale="90000"/>
          </a:bodyPr>
          <a:lstStyle/>
          <a:p>
            <a:r>
              <a:rPr lang="en-US" b="1" dirty="0" smtClean="0"/>
              <a:t>Hypothesis: </a:t>
            </a:r>
            <a:br>
              <a:rPr lang="en-US" b="1" dirty="0" smtClean="0"/>
            </a:br>
            <a:r>
              <a:rPr lang="en-US" b="1" dirty="0" err="1" smtClean="0"/>
              <a:t>eNOS</a:t>
            </a:r>
            <a:r>
              <a:rPr lang="en-US" b="1" dirty="0" smtClean="0"/>
              <a:t> is a Moonlighting Enzyme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54000" y="1200151"/>
            <a:ext cx="8788400" cy="3394472"/>
          </a:xfrm>
        </p:spPr>
        <p:txBody>
          <a:bodyPr>
            <a:normAutofit/>
          </a:bodyPr>
          <a:lstStyle/>
          <a:p>
            <a:r>
              <a:rPr lang="en-US" dirty="0" err="1" smtClean="0"/>
              <a:t>eNOS</a:t>
            </a:r>
            <a:r>
              <a:rPr lang="en-US" dirty="0" smtClean="0"/>
              <a:t> produces nitric oxide when it is phosphorylated and in the cytoplasm</a:t>
            </a:r>
          </a:p>
          <a:p>
            <a:r>
              <a:rPr lang="en-US" dirty="0" err="1" smtClean="0"/>
              <a:t>eNOS</a:t>
            </a:r>
            <a:r>
              <a:rPr lang="en-US" dirty="0" smtClean="0"/>
              <a:t> produces sulfur dioxide when it is attached to the membrane and </a:t>
            </a:r>
            <a:r>
              <a:rPr lang="en-US" dirty="0" err="1" smtClean="0"/>
              <a:t>unphosphorylated</a:t>
            </a:r>
            <a:endParaRPr lang="en-US" dirty="0" smtClean="0"/>
          </a:p>
          <a:p>
            <a:r>
              <a:rPr lang="en-US" dirty="0" smtClean="0"/>
              <a:t>Electromagnetic signals from the flowing blood regulate the </a:t>
            </a:r>
            <a:r>
              <a:rPr lang="en-US" dirty="0" err="1" smtClean="0"/>
              <a:t>eNOS</a:t>
            </a:r>
            <a:r>
              <a:rPr lang="en-US" dirty="0" smtClean="0"/>
              <a:t> switch</a:t>
            </a:r>
          </a:p>
          <a:p>
            <a:endParaRPr lang="en-US" dirty="0"/>
          </a:p>
        </p:txBody>
      </p:sp>
      <p:sp>
        <p:nvSpPr>
          <p:cNvPr id="4" name="TextBox 3"/>
          <p:cNvSpPr txBox="1"/>
          <p:nvPr/>
        </p:nvSpPr>
        <p:spPr>
          <a:xfrm>
            <a:off x="4200823" y="4607323"/>
            <a:ext cx="4940200" cy="400110"/>
          </a:xfrm>
          <a:prstGeom prst="rect">
            <a:avLst/>
          </a:prstGeom>
          <a:noFill/>
        </p:spPr>
        <p:txBody>
          <a:bodyPr wrap="none" rtlCol="0">
            <a:spAutoFit/>
          </a:bodyPr>
          <a:lstStyle/>
          <a:p>
            <a:r>
              <a:rPr lang="en-US" sz="2000" dirty="0">
                <a:solidFill>
                  <a:srgbClr val="FF0000"/>
                </a:solidFill>
              </a:rPr>
              <a:t>*</a:t>
            </a:r>
            <a:r>
              <a:rPr lang="en-US" sz="2000" dirty="0"/>
              <a:t>S. Seneff et al. Entropy 2012; 14: 2492-2530.</a:t>
            </a:r>
          </a:p>
        </p:txBody>
      </p:sp>
    </p:spTree>
    <p:extLst>
      <p:ext uri="{BB962C8B-B14F-4D97-AF65-F5344CB8AC3E}">
        <p14:creationId xmlns:p14="http://schemas.microsoft.com/office/powerpoint/2010/main" val="29838564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17"/>
            <a:ext cx="8229600" cy="857250"/>
          </a:xfrm>
        </p:spPr>
        <p:txBody>
          <a:bodyPr/>
          <a:lstStyle/>
          <a:p>
            <a:r>
              <a:rPr lang="en-US" b="1" dirty="0" smtClean="0"/>
              <a:t>It’s All About the Blood</a:t>
            </a:r>
            <a:endParaRPr lang="en-US" b="1" dirty="0"/>
          </a:p>
        </p:txBody>
      </p:sp>
      <p:pic>
        <p:nvPicPr>
          <p:cNvPr id="4" name="Content Placeholder 3" descr="blood_vessels.jpg"/>
          <p:cNvPicPr>
            <a:picLocks noGrp="1" noChangeAspect="1"/>
          </p:cNvPicPr>
          <p:nvPr>
            <p:ph idx="1"/>
          </p:nvPr>
        </p:nvPicPr>
        <p:blipFill>
          <a:blip r:embed="rId2">
            <a:extLst>
              <a:ext uri="{28A0092B-C50C-407E-A947-70E740481C1C}">
                <a14:useLocalDpi xmlns:a14="http://schemas.microsoft.com/office/drawing/2010/main" val="0"/>
              </a:ext>
            </a:extLst>
          </a:blip>
          <a:srcRect t="13147" b="13147"/>
          <a:stretch>
            <a:fillRect/>
          </a:stretch>
        </p:blipFill>
        <p:spPr>
          <a:xfrm>
            <a:off x="4639734" y="2041213"/>
            <a:ext cx="4047066" cy="1669298"/>
          </a:xfrm>
        </p:spPr>
      </p:pic>
      <p:sp>
        <p:nvSpPr>
          <p:cNvPr id="5" name="Content Placeholder 2"/>
          <p:cNvSpPr txBox="1">
            <a:spLocks/>
          </p:cNvSpPr>
          <p:nvPr/>
        </p:nvSpPr>
        <p:spPr>
          <a:xfrm>
            <a:off x="253996" y="847335"/>
            <a:ext cx="8280404" cy="404216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We </a:t>
            </a:r>
            <a:r>
              <a:rPr lang="en-US" sz="2800" dirty="0"/>
              <a:t>are 2/3 water by mass and 99% </a:t>
            </a:r>
            <a:r>
              <a:rPr lang="en-US" sz="2800" dirty="0" smtClean="0"/>
              <a:t>by molecule count</a:t>
            </a:r>
          </a:p>
          <a:p>
            <a:r>
              <a:rPr lang="en-US" sz="2800" dirty="0" smtClean="0"/>
              <a:t>Most of the water in the body is gelled</a:t>
            </a:r>
          </a:p>
          <a:p>
            <a:r>
              <a:rPr lang="en-US" sz="2800" dirty="0" smtClean="0"/>
              <a:t>The BIG EXCEPTION is the flowing blood!</a:t>
            </a:r>
          </a:p>
          <a:p>
            <a:r>
              <a:rPr lang="en-US" sz="2800" dirty="0" smtClean="0"/>
              <a:t>Blood delivers nutrients  to                                                             and removes waste from                                                                            all the tissues</a:t>
            </a:r>
          </a:p>
          <a:p>
            <a:r>
              <a:rPr lang="en-US" sz="2800" dirty="0" smtClean="0"/>
              <a:t>Gelled water lines the vessel                                                        wall and provides slick,                                                      frictionless passage of  red                                                        blood cells through the capillaries </a:t>
            </a:r>
          </a:p>
          <a:p>
            <a:r>
              <a:rPr lang="en-US" sz="2800" dirty="0" smtClean="0"/>
              <a:t>Sulfate keeps the water gelled  along the border</a:t>
            </a:r>
          </a:p>
          <a:p>
            <a:r>
              <a:rPr lang="en-US" sz="2800" dirty="0" smtClean="0"/>
              <a:t>Sulfate transport is problematic</a:t>
            </a:r>
          </a:p>
        </p:txBody>
      </p:sp>
    </p:spTree>
    <p:extLst>
      <p:ext uri="{BB962C8B-B14F-4D97-AF65-F5344CB8AC3E}">
        <p14:creationId xmlns:p14="http://schemas.microsoft.com/office/powerpoint/2010/main" val="39035798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Maintaining Blood Homeostasis</a:t>
            </a:r>
            <a:endParaRPr lang="en-US" b="1" dirty="0"/>
          </a:p>
        </p:txBody>
      </p:sp>
      <p:sp>
        <p:nvSpPr>
          <p:cNvPr id="3" name="Content Placeholder 2"/>
          <p:cNvSpPr>
            <a:spLocks noGrp="1"/>
          </p:cNvSpPr>
          <p:nvPr>
            <p:ph idx="1"/>
          </p:nvPr>
        </p:nvSpPr>
        <p:spPr/>
        <p:txBody>
          <a:bodyPr/>
          <a:lstStyle/>
          <a:p>
            <a:r>
              <a:rPr lang="en-US" dirty="0" smtClean="0"/>
              <a:t>Sulfur dioxide </a:t>
            </a:r>
            <a:r>
              <a:rPr lang="en-US" dirty="0" smtClean="0">
                <a:sym typeface="Wingdings"/>
              </a:rPr>
              <a:t> sulfite  sulfate</a:t>
            </a:r>
          </a:p>
          <a:p>
            <a:pPr marL="0" indent="0">
              <a:buNone/>
            </a:pPr>
            <a:r>
              <a:rPr lang="en-US" dirty="0" smtClean="0">
                <a:sym typeface="Wingdings"/>
              </a:rPr>
              <a:t>Rebuilds the matrix and thickens the blood</a:t>
            </a:r>
          </a:p>
          <a:p>
            <a:r>
              <a:rPr lang="en-US" dirty="0" smtClean="0">
                <a:sym typeface="Wingdings"/>
              </a:rPr>
              <a:t>Nitric oxide  nitrite  nitrate</a:t>
            </a:r>
          </a:p>
          <a:p>
            <a:pPr marL="0" indent="0">
              <a:buNone/>
            </a:pPr>
            <a:r>
              <a:rPr lang="en-US" dirty="0" smtClean="0">
                <a:sym typeface="Wingdings"/>
              </a:rPr>
              <a:t>Breaks down the matrix and thins the blood</a:t>
            </a:r>
            <a:endParaRPr lang="en-US" dirty="0"/>
          </a:p>
        </p:txBody>
      </p:sp>
    </p:spTree>
    <p:extLst>
      <p:ext uri="{BB962C8B-B14F-4D97-AF65-F5344CB8AC3E}">
        <p14:creationId xmlns:p14="http://schemas.microsoft.com/office/powerpoint/2010/main" val="8167409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432" y="3161387"/>
            <a:ext cx="1984183" cy="1936021"/>
          </a:xfrm>
          <a:prstGeom prst="rect">
            <a:avLst/>
          </a:prstGeom>
        </p:spPr>
      </p:pic>
      <p:pic>
        <p:nvPicPr>
          <p:cNvPr id="4" name="Picture 3" descr="Recombinant_Human_Nitric_Oxide_Synthase_3_Endothelial.jpg"/>
          <p:cNvPicPr>
            <a:picLocks noChangeAspect="1"/>
          </p:cNvPicPr>
          <p:nvPr/>
        </p:nvPicPr>
        <p:blipFill>
          <a:blip r:embed="rId3"/>
          <a:stretch>
            <a:fillRect/>
          </a:stretch>
        </p:blipFill>
        <p:spPr>
          <a:xfrm>
            <a:off x="6015646" y="846634"/>
            <a:ext cx="2355477" cy="2171700"/>
          </a:xfrm>
          <a:prstGeom prst="rect">
            <a:avLst/>
          </a:prstGeom>
        </p:spPr>
      </p:pic>
      <p:sp>
        <p:nvSpPr>
          <p:cNvPr id="2" name="Title 1"/>
          <p:cNvSpPr>
            <a:spLocks noGrp="1"/>
          </p:cNvSpPr>
          <p:nvPr>
            <p:ph type="title"/>
          </p:nvPr>
        </p:nvSpPr>
        <p:spPr>
          <a:xfrm>
            <a:off x="543138" y="91387"/>
            <a:ext cx="8229600" cy="857250"/>
          </a:xfrm>
        </p:spPr>
        <p:txBody>
          <a:bodyPr/>
          <a:lstStyle/>
          <a:p>
            <a:r>
              <a:rPr lang="en-US" b="1" dirty="0" err="1" smtClean="0"/>
              <a:t>eNOS</a:t>
            </a:r>
            <a:r>
              <a:rPr lang="en-US" b="1" dirty="0" smtClean="0"/>
              <a:t> is Very Vulnerable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4800" y="1056880"/>
            <a:ext cx="8229600" cy="3394472"/>
          </a:xfrm>
        </p:spPr>
        <p:txBody>
          <a:bodyPr>
            <a:normAutofit fontScale="85000" lnSpcReduction="20000"/>
          </a:bodyPr>
          <a:lstStyle/>
          <a:p>
            <a:r>
              <a:rPr lang="en-US" dirty="0" err="1" smtClean="0"/>
              <a:t>eNOS</a:t>
            </a:r>
            <a:r>
              <a:rPr lang="en-US" dirty="0" smtClean="0"/>
              <a:t> depends on:</a:t>
            </a:r>
          </a:p>
          <a:p>
            <a:pPr lvl="1"/>
            <a:r>
              <a:rPr lang="en-US" dirty="0" err="1" smtClean="0"/>
              <a:t>Cobalamin</a:t>
            </a:r>
            <a:r>
              <a:rPr lang="en-US" dirty="0" smtClean="0"/>
              <a:t> (vitamin B12, cobalt)</a:t>
            </a:r>
          </a:p>
          <a:p>
            <a:pPr lvl="1"/>
            <a:r>
              <a:rPr lang="en-US" dirty="0" err="1" smtClean="0"/>
              <a:t>Heme</a:t>
            </a:r>
            <a:r>
              <a:rPr lang="en-US" dirty="0" smtClean="0"/>
              <a:t> iron, sulfur, zinc, oxygen</a:t>
            </a:r>
          </a:p>
          <a:p>
            <a:pPr lvl="1"/>
            <a:r>
              <a:rPr lang="en-US" dirty="0" smtClean="0"/>
              <a:t>NADPH</a:t>
            </a:r>
          </a:p>
          <a:p>
            <a:pPr lvl="1"/>
            <a:r>
              <a:rPr lang="en-US" dirty="0" smtClean="0"/>
              <a:t>Sunlight</a:t>
            </a:r>
          </a:p>
          <a:p>
            <a:r>
              <a:rPr lang="en-US" dirty="0" err="1" smtClean="0"/>
              <a:t>eNOS</a:t>
            </a:r>
            <a:r>
              <a:rPr lang="en-US" dirty="0" smtClean="0"/>
              <a:t> is an orphan cytochrome P450 enzyme:</a:t>
            </a:r>
          </a:p>
          <a:p>
            <a:pPr lvl="1"/>
            <a:r>
              <a:rPr lang="en-US" dirty="0" smtClean="0"/>
              <a:t>Highly susceptible to damage from various    environmental toxicants like mercury,                           aluminum, </a:t>
            </a:r>
            <a:r>
              <a:rPr lang="en-US" dirty="0" smtClean="0">
                <a:solidFill>
                  <a:srgbClr val="FF0000"/>
                </a:solidFill>
              </a:rPr>
              <a:t>glyphosate</a:t>
            </a:r>
            <a:r>
              <a:rPr lang="en-US" dirty="0" smtClean="0"/>
              <a:t>, etc.</a:t>
            </a:r>
          </a:p>
        </p:txBody>
      </p:sp>
      <p:sp>
        <p:nvSpPr>
          <p:cNvPr id="5" name="TextBox 4"/>
          <p:cNvSpPr txBox="1"/>
          <p:nvPr/>
        </p:nvSpPr>
        <p:spPr>
          <a:xfrm>
            <a:off x="123842" y="4662444"/>
            <a:ext cx="5879284"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2492-</a:t>
            </a:r>
            <a:r>
              <a:rPr lang="en-US" sz="2400" dirty="0" smtClean="0"/>
              <a:t>2530</a:t>
            </a:r>
            <a:endParaRPr lang="en-US" sz="2400" dirty="0"/>
          </a:p>
        </p:txBody>
      </p:sp>
    </p:spTree>
    <p:extLst>
      <p:ext uri="{BB962C8B-B14F-4D97-AF65-F5344CB8AC3E}">
        <p14:creationId xmlns:p14="http://schemas.microsoft.com/office/powerpoint/2010/main" val="27384712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29"/>
            <a:ext cx="8229600" cy="857250"/>
          </a:xfrm>
        </p:spPr>
        <p:txBody>
          <a:bodyPr/>
          <a:lstStyle/>
          <a:p>
            <a:r>
              <a:rPr lang="en-US" b="1" dirty="0" smtClean="0"/>
              <a:t>Glycine is Essential to </a:t>
            </a:r>
            <a:r>
              <a:rPr lang="en-US" b="1" dirty="0" err="1" smtClean="0"/>
              <a:t>eNOS</a:t>
            </a:r>
            <a:endParaRPr lang="en-US" b="1" dirty="0"/>
          </a:p>
        </p:txBody>
      </p:sp>
      <p:grpSp>
        <p:nvGrpSpPr>
          <p:cNvPr id="28" name="Group 27"/>
          <p:cNvGrpSpPr/>
          <p:nvPr/>
        </p:nvGrpSpPr>
        <p:grpSpPr>
          <a:xfrm>
            <a:off x="1269887" y="2396578"/>
            <a:ext cx="4384337" cy="1615324"/>
            <a:chOff x="2590981" y="4141041"/>
            <a:chExt cx="4384337" cy="2153764"/>
          </a:xfrm>
        </p:grpSpPr>
        <p:pic>
          <p:nvPicPr>
            <p:cNvPr id="18" name="Picture 17" descr="h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322" y="5854777"/>
              <a:ext cx="408726" cy="408726"/>
            </a:xfrm>
            <a:prstGeom prst="rect">
              <a:avLst/>
            </a:prstGeom>
          </p:spPr>
        </p:pic>
        <p:pic>
          <p:nvPicPr>
            <p:cNvPr id="17" name="Picture 16" descr="h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023" y="4371874"/>
              <a:ext cx="717845" cy="717845"/>
            </a:xfrm>
            <a:prstGeom prst="rect">
              <a:avLst/>
            </a:prstGeom>
          </p:spPr>
        </p:pic>
        <p:pic>
          <p:nvPicPr>
            <p:cNvPr id="16" name="Picture 15" descr="h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385" y="4300432"/>
              <a:ext cx="717845" cy="717845"/>
            </a:xfrm>
            <a:prstGeom prst="rect">
              <a:avLst/>
            </a:prstGeom>
          </p:spPr>
        </p:pic>
        <p:sp>
          <p:nvSpPr>
            <p:cNvPr id="8" name="Freeform 7"/>
            <p:cNvSpPr/>
            <p:nvPr/>
          </p:nvSpPr>
          <p:spPr>
            <a:xfrm>
              <a:off x="2954450" y="4730797"/>
              <a:ext cx="1823323" cy="1389602"/>
            </a:xfrm>
            <a:custGeom>
              <a:avLst/>
              <a:gdLst>
                <a:gd name="connsiteX0" fmla="*/ 604779 w 1823323"/>
                <a:gd name="connsiteY0" fmla="*/ 27541 h 1389602"/>
                <a:gd name="connsiteX1" fmla="*/ 1463287 w 1823323"/>
                <a:gd name="connsiteY1" fmla="*/ 27541 h 1389602"/>
                <a:gd name="connsiteX2" fmla="*/ 1803113 w 1823323"/>
                <a:gd name="connsiteY2" fmla="*/ 313757 h 1389602"/>
                <a:gd name="connsiteX3" fmla="*/ 1624257 w 1823323"/>
                <a:gd name="connsiteY3" fmla="*/ 653639 h 1389602"/>
                <a:gd name="connsiteX4" fmla="*/ 1749456 w 1823323"/>
                <a:gd name="connsiteY4" fmla="*/ 939854 h 1389602"/>
                <a:gd name="connsiteX5" fmla="*/ 1785227 w 1823323"/>
                <a:gd name="connsiteY5" fmla="*/ 1100851 h 1389602"/>
                <a:gd name="connsiteX6" fmla="*/ 1195003 w 1823323"/>
                <a:gd name="connsiteY6" fmla="*/ 1387067 h 1389602"/>
                <a:gd name="connsiteX7" fmla="*/ 497466 w 1823323"/>
                <a:gd name="connsiteY7" fmla="*/ 921966 h 1389602"/>
                <a:gd name="connsiteX8" fmla="*/ 604779 w 1823323"/>
                <a:gd name="connsiteY8" fmla="*/ 170649 h 1389602"/>
                <a:gd name="connsiteX9" fmla="*/ 32441 w 1823323"/>
                <a:gd name="connsiteY9" fmla="*/ 116984 h 1389602"/>
                <a:gd name="connsiteX10" fmla="*/ 139754 w 1823323"/>
                <a:gd name="connsiteY10" fmla="*/ 9653 h 1389602"/>
                <a:gd name="connsiteX11" fmla="*/ 712093 w 1823323"/>
                <a:gd name="connsiteY11" fmla="*/ 9653 h 13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3323" h="1389602">
                  <a:moveTo>
                    <a:pt x="604779" y="27541"/>
                  </a:moveTo>
                  <a:cubicBezTo>
                    <a:pt x="934172" y="3689"/>
                    <a:pt x="1263565" y="-20162"/>
                    <a:pt x="1463287" y="27541"/>
                  </a:cubicBezTo>
                  <a:cubicBezTo>
                    <a:pt x="1663009" y="75244"/>
                    <a:pt x="1776285" y="209407"/>
                    <a:pt x="1803113" y="313757"/>
                  </a:cubicBezTo>
                  <a:cubicBezTo>
                    <a:pt x="1829941" y="418107"/>
                    <a:pt x="1633200" y="549290"/>
                    <a:pt x="1624257" y="653639"/>
                  </a:cubicBezTo>
                  <a:cubicBezTo>
                    <a:pt x="1615314" y="757988"/>
                    <a:pt x="1722628" y="865319"/>
                    <a:pt x="1749456" y="939854"/>
                  </a:cubicBezTo>
                  <a:cubicBezTo>
                    <a:pt x="1776284" y="1014389"/>
                    <a:pt x="1877636" y="1026316"/>
                    <a:pt x="1785227" y="1100851"/>
                  </a:cubicBezTo>
                  <a:cubicBezTo>
                    <a:pt x="1692818" y="1175386"/>
                    <a:pt x="1409630" y="1416881"/>
                    <a:pt x="1195003" y="1387067"/>
                  </a:cubicBezTo>
                  <a:cubicBezTo>
                    <a:pt x="980376" y="1357253"/>
                    <a:pt x="595837" y="1124702"/>
                    <a:pt x="497466" y="921966"/>
                  </a:cubicBezTo>
                  <a:cubicBezTo>
                    <a:pt x="399095" y="719230"/>
                    <a:pt x="682283" y="304813"/>
                    <a:pt x="604779" y="170649"/>
                  </a:cubicBezTo>
                  <a:cubicBezTo>
                    <a:pt x="527275" y="36485"/>
                    <a:pt x="109945" y="143817"/>
                    <a:pt x="32441" y="116984"/>
                  </a:cubicBezTo>
                  <a:cubicBezTo>
                    <a:pt x="-45063" y="90151"/>
                    <a:pt x="26479" y="27541"/>
                    <a:pt x="139754" y="9653"/>
                  </a:cubicBezTo>
                  <a:cubicBezTo>
                    <a:pt x="253029" y="-8235"/>
                    <a:pt x="712093" y="9653"/>
                    <a:pt x="712093" y="9653"/>
                  </a:cubicBezTo>
                </a:path>
              </a:pathLst>
            </a:custGeom>
            <a:solidFill>
              <a:srgbClr val="C0504D"/>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flipH="1">
              <a:off x="4777773" y="4730797"/>
              <a:ext cx="1823323" cy="1389602"/>
            </a:xfrm>
            <a:custGeom>
              <a:avLst/>
              <a:gdLst>
                <a:gd name="connsiteX0" fmla="*/ 604779 w 1823323"/>
                <a:gd name="connsiteY0" fmla="*/ 27541 h 1389602"/>
                <a:gd name="connsiteX1" fmla="*/ 1463287 w 1823323"/>
                <a:gd name="connsiteY1" fmla="*/ 27541 h 1389602"/>
                <a:gd name="connsiteX2" fmla="*/ 1803113 w 1823323"/>
                <a:gd name="connsiteY2" fmla="*/ 313757 h 1389602"/>
                <a:gd name="connsiteX3" fmla="*/ 1624257 w 1823323"/>
                <a:gd name="connsiteY3" fmla="*/ 653639 h 1389602"/>
                <a:gd name="connsiteX4" fmla="*/ 1749456 w 1823323"/>
                <a:gd name="connsiteY4" fmla="*/ 939854 h 1389602"/>
                <a:gd name="connsiteX5" fmla="*/ 1785227 w 1823323"/>
                <a:gd name="connsiteY5" fmla="*/ 1100851 h 1389602"/>
                <a:gd name="connsiteX6" fmla="*/ 1195003 w 1823323"/>
                <a:gd name="connsiteY6" fmla="*/ 1387067 h 1389602"/>
                <a:gd name="connsiteX7" fmla="*/ 497466 w 1823323"/>
                <a:gd name="connsiteY7" fmla="*/ 921966 h 1389602"/>
                <a:gd name="connsiteX8" fmla="*/ 604779 w 1823323"/>
                <a:gd name="connsiteY8" fmla="*/ 170649 h 1389602"/>
                <a:gd name="connsiteX9" fmla="*/ 32441 w 1823323"/>
                <a:gd name="connsiteY9" fmla="*/ 116984 h 1389602"/>
                <a:gd name="connsiteX10" fmla="*/ 139754 w 1823323"/>
                <a:gd name="connsiteY10" fmla="*/ 9653 h 1389602"/>
                <a:gd name="connsiteX11" fmla="*/ 712093 w 1823323"/>
                <a:gd name="connsiteY11" fmla="*/ 9653 h 13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3323" h="1389602">
                  <a:moveTo>
                    <a:pt x="604779" y="27541"/>
                  </a:moveTo>
                  <a:cubicBezTo>
                    <a:pt x="934172" y="3689"/>
                    <a:pt x="1263565" y="-20162"/>
                    <a:pt x="1463287" y="27541"/>
                  </a:cubicBezTo>
                  <a:cubicBezTo>
                    <a:pt x="1663009" y="75244"/>
                    <a:pt x="1776285" y="209407"/>
                    <a:pt x="1803113" y="313757"/>
                  </a:cubicBezTo>
                  <a:cubicBezTo>
                    <a:pt x="1829941" y="418107"/>
                    <a:pt x="1633200" y="549290"/>
                    <a:pt x="1624257" y="653639"/>
                  </a:cubicBezTo>
                  <a:cubicBezTo>
                    <a:pt x="1615314" y="757988"/>
                    <a:pt x="1722628" y="865319"/>
                    <a:pt x="1749456" y="939854"/>
                  </a:cubicBezTo>
                  <a:cubicBezTo>
                    <a:pt x="1776284" y="1014389"/>
                    <a:pt x="1877636" y="1026316"/>
                    <a:pt x="1785227" y="1100851"/>
                  </a:cubicBezTo>
                  <a:cubicBezTo>
                    <a:pt x="1692818" y="1175386"/>
                    <a:pt x="1409630" y="1416881"/>
                    <a:pt x="1195003" y="1387067"/>
                  </a:cubicBezTo>
                  <a:cubicBezTo>
                    <a:pt x="980376" y="1357253"/>
                    <a:pt x="595837" y="1124702"/>
                    <a:pt x="497466" y="921966"/>
                  </a:cubicBezTo>
                  <a:cubicBezTo>
                    <a:pt x="399095" y="719230"/>
                    <a:pt x="682283" y="304813"/>
                    <a:pt x="604779" y="170649"/>
                  </a:cubicBezTo>
                  <a:cubicBezTo>
                    <a:pt x="527275" y="36485"/>
                    <a:pt x="109945" y="143817"/>
                    <a:pt x="32441" y="116984"/>
                  </a:cubicBezTo>
                  <a:cubicBezTo>
                    <a:pt x="-45063" y="90151"/>
                    <a:pt x="26479" y="27541"/>
                    <a:pt x="139754" y="9653"/>
                  </a:cubicBezTo>
                  <a:cubicBezTo>
                    <a:pt x="253029" y="-8235"/>
                    <a:pt x="712093" y="9653"/>
                    <a:pt x="712093" y="9653"/>
                  </a:cubicBezTo>
                </a:path>
              </a:pathLst>
            </a:custGeom>
            <a:solidFill>
              <a:srgbClr val="C0504D"/>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59230" y="5168199"/>
              <a:ext cx="881672" cy="615553"/>
            </a:xfrm>
            <a:prstGeom prst="rect">
              <a:avLst/>
            </a:prstGeom>
            <a:noFill/>
          </p:spPr>
          <p:txBody>
            <a:bodyPr wrap="none" rtlCol="0">
              <a:spAutoFit/>
            </a:bodyPr>
            <a:lstStyle/>
            <a:p>
              <a:r>
                <a:rPr lang="en-US" sz="2400" dirty="0" err="1" smtClean="0">
                  <a:solidFill>
                    <a:schemeClr val="bg1"/>
                  </a:solidFill>
                </a:rPr>
                <a:t>eNOS</a:t>
              </a:r>
              <a:endParaRPr lang="en-US" sz="2400" dirty="0">
                <a:solidFill>
                  <a:schemeClr val="bg1"/>
                </a:solidFill>
              </a:endParaRPr>
            </a:p>
          </p:txBody>
        </p:sp>
        <p:sp>
          <p:nvSpPr>
            <p:cNvPr id="11" name="TextBox 10"/>
            <p:cNvSpPr txBox="1"/>
            <p:nvPr/>
          </p:nvSpPr>
          <p:spPr>
            <a:xfrm>
              <a:off x="5035162" y="5158027"/>
              <a:ext cx="881672" cy="615553"/>
            </a:xfrm>
            <a:prstGeom prst="rect">
              <a:avLst/>
            </a:prstGeom>
            <a:noFill/>
          </p:spPr>
          <p:txBody>
            <a:bodyPr wrap="none" rtlCol="0">
              <a:spAutoFit/>
            </a:bodyPr>
            <a:lstStyle/>
            <a:p>
              <a:r>
                <a:rPr lang="en-US" sz="2400" dirty="0" err="1" smtClean="0">
                  <a:solidFill>
                    <a:schemeClr val="bg1"/>
                  </a:solidFill>
                </a:rPr>
                <a:t>eNOS</a:t>
              </a:r>
              <a:endParaRPr lang="en-US" sz="2400" dirty="0">
                <a:solidFill>
                  <a:schemeClr val="bg1"/>
                </a:solidFill>
              </a:endParaRPr>
            </a:p>
          </p:txBody>
        </p:sp>
        <p:sp>
          <p:nvSpPr>
            <p:cNvPr id="12" name="TextBox 11"/>
            <p:cNvSpPr txBox="1"/>
            <p:nvPr/>
          </p:nvSpPr>
          <p:spPr>
            <a:xfrm>
              <a:off x="4659563" y="4141041"/>
              <a:ext cx="691265" cy="615553"/>
            </a:xfrm>
            <a:prstGeom prst="rect">
              <a:avLst/>
            </a:prstGeom>
            <a:noFill/>
          </p:spPr>
          <p:txBody>
            <a:bodyPr wrap="none" rtlCol="0">
              <a:spAutoFit/>
            </a:bodyPr>
            <a:lstStyle/>
            <a:p>
              <a:r>
                <a:rPr lang="en-US" sz="2400" dirty="0" smtClean="0"/>
                <a:t>Zinc</a:t>
              </a:r>
              <a:endParaRPr lang="en-US" sz="2400" dirty="0"/>
            </a:p>
          </p:txBody>
        </p:sp>
        <p:sp>
          <p:nvSpPr>
            <p:cNvPr id="13" name="Oval 12"/>
            <p:cNvSpPr/>
            <p:nvPr/>
          </p:nvSpPr>
          <p:spPr>
            <a:xfrm>
              <a:off x="4659563" y="5303974"/>
              <a:ext cx="232513" cy="219953"/>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12" idx="2"/>
            </p:cNvCxnSpPr>
            <p:nvPr/>
          </p:nvCxnSpPr>
          <p:spPr>
            <a:xfrm flipH="1">
              <a:off x="4788852" y="4756594"/>
              <a:ext cx="216344" cy="5562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499406" y="4432272"/>
              <a:ext cx="475912" cy="861774"/>
            </a:xfrm>
            <a:prstGeom prst="rect">
              <a:avLst/>
            </a:prstGeom>
            <a:noFill/>
          </p:spPr>
          <p:txBody>
            <a:bodyPr wrap="none" rtlCol="0">
              <a:spAutoFit/>
            </a:bodyPr>
            <a:lstStyle/>
            <a:p>
              <a:r>
                <a:rPr lang="en-US" sz="3600" dirty="0" smtClean="0"/>
                <a:t>G</a:t>
              </a:r>
              <a:endParaRPr lang="en-US" sz="3600" dirty="0"/>
            </a:p>
          </p:txBody>
        </p:sp>
        <p:sp>
          <p:nvSpPr>
            <p:cNvPr id="25" name="TextBox 24"/>
            <p:cNvSpPr txBox="1"/>
            <p:nvPr/>
          </p:nvSpPr>
          <p:spPr>
            <a:xfrm>
              <a:off x="2590981" y="4403162"/>
              <a:ext cx="475912" cy="861774"/>
            </a:xfrm>
            <a:prstGeom prst="rect">
              <a:avLst/>
            </a:prstGeom>
            <a:noFill/>
          </p:spPr>
          <p:txBody>
            <a:bodyPr wrap="none" rtlCol="0">
              <a:spAutoFit/>
            </a:bodyPr>
            <a:lstStyle/>
            <a:p>
              <a:r>
                <a:rPr lang="en-US" sz="3600" dirty="0" smtClean="0"/>
                <a:t>G</a:t>
              </a:r>
              <a:endParaRPr lang="en-US" sz="3600" dirty="0"/>
            </a:p>
          </p:txBody>
        </p:sp>
        <p:sp>
          <p:nvSpPr>
            <p:cNvPr id="26" name="TextBox 25"/>
            <p:cNvSpPr txBox="1"/>
            <p:nvPr/>
          </p:nvSpPr>
          <p:spPr>
            <a:xfrm>
              <a:off x="4248373" y="5579642"/>
              <a:ext cx="411190" cy="697626"/>
            </a:xfrm>
            <a:prstGeom prst="rect">
              <a:avLst/>
            </a:prstGeom>
            <a:noFill/>
          </p:spPr>
          <p:txBody>
            <a:bodyPr wrap="none" rtlCol="0">
              <a:spAutoFit/>
            </a:bodyPr>
            <a:lstStyle/>
            <a:p>
              <a:r>
                <a:rPr lang="en-US" sz="2800" dirty="0" smtClean="0">
                  <a:solidFill>
                    <a:schemeClr val="bg1"/>
                  </a:solidFill>
                </a:rPr>
                <a:t>G</a:t>
              </a:r>
              <a:endParaRPr lang="en-US" sz="2800" dirty="0">
                <a:solidFill>
                  <a:schemeClr val="bg1"/>
                </a:solidFill>
              </a:endParaRPr>
            </a:p>
          </p:txBody>
        </p:sp>
        <p:sp>
          <p:nvSpPr>
            <p:cNvPr id="27" name="TextBox 26"/>
            <p:cNvSpPr txBox="1"/>
            <p:nvPr/>
          </p:nvSpPr>
          <p:spPr>
            <a:xfrm>
              <a:off x="4930890" y="5597179"/>
              <a:ext cx="411190" cy="697626"/>
            </a:xfrm>
            <a:prstGeom prst="rect">
              <a:avLst/>
            </a:prstGeom>
            <a:noFill/>
          </p:spPr>
          <p:txBody>
            <a:bodyPr wrap="none" rtlCol="0">
              <a:spAutoFit/>
            </a:bodyPr>
            <a:lstStyle/>
            <a:p>
              <a:r>
                <a:rPr lang="en-US" sz="2800" dirty="0" smtClean="0">
                  <a:solidFill>
                    <a:schemeClr val="bg1"/>
                  </a:solidFill>
                </a:rPr>
                <a:t>G</a:t>
              </a:r>
              <a:endParaRPr lang="en-US" sz="2800" dirty="0">
                <a:solidFill>
                  <a:schemeClr val="bg1"/>
                </a:solidFill>
              </a:endParaRPr>
            </a:p>
          </p:txBody>
        </p:sp>
      </p:grpSp>
      <p:grpSp>
        <p:nvGrpSpPr>
          <p:cNvPr id="29" name="Group 28"/>
          <p:cNvGrpSpPr/>
          <p:nvPr/>
        </p:nvGrpSpPr>
        <p:grpSpPr>
          <a:xfrm>
            <a:off x="457200" y="1415362"/>
            <a:ext cx="8229600" cy="1426838"/>
            <a:chOff x="1269876" y="2361281"/>
            <a:chExt cx="6528235" cy="1902451"/>
          </a:xfrm>
        </p:grpSpPr>
        <p:sp>
          <p:nvSpPr>
            <p:cNvPr id="3" name="Freeform 2"/>
            <p:cNvSpPr/>
            <p:nvPr/>
          </p:nvSpPr>
          <p:spPr>
            <a:xfrm>
              <a:off x="1269876" y="2361281"/>
              <a:ext cx="6528235" cy="1455701"/>
            </a:xfrm>
            <a:custGeom>
              <a:avLst/>
              <a:gdLst>
                <a:gd name="connsiteX0" fmla="*/ 6528235 w 6528235"/>
                <a:gd name="connsiteY0" fmla="*/ 53665 h 1455701"/>
                <a:gd name="connsiteX1" fmla="*/ 4077911 w 6528235"/>
                <a:gd name="connsiteY1" fmla="*/ 0 h 1455701"/>
                <a:gd name="connsiteX2" fmla="*/ 2969005 w 6528235"/>
                <a:gd name="connsiteY2" fmla="*/ 71554 h 1455701"/>
                <a:gd name="connsiteX3" fmla="*/ 2879577 w 6528235"/>
                <a:gd name="connsiteY3" fmla="*/ 321993 h 1455701"/>
                <a:gd name="connsiteX4" fmla="*/ 3505572 w 6528235"/>
                <a:gd name="connsiteY4" fmla="*/ 787093 h 1455701"/>
                <a:gd name="connsiteX5" fmla="*/ 3362488 w 6528235"/>
                <a:gd name="connsiteY5" fmla="*/ 1162752 h 1455701"/>
                <a:gd name="connsiteX6" fmla="*/ 2664950 w 6528235"/>
                <a:gd name="connsiteY6" fmla="*/ 1431079 h 1455701"/>
                <a:gd name="connsiteX7" fmla="*/ 1806443 w 6528235"/>
                <a:gd name="connsiteY7" fmla="*/ 1413190 h 1455701"/>
                <a:gd name="connsiteX8" fmla="*/ 1162562 w 6528235"/>
                <a:gd name="connsiteY8" fmla="*/ 1162752 h 1455701"/>
                <a:gd name="connsiteX9" fmla="*/ 1001592 w 6528235"/>
                <a:gd name="connsiteY9" fmla="*/ 822870 h 1455701"/>
                <a:gd name="connsiteX10" fmla="*/ 1323532 w 6528235"/>
                <a:gd name="connsiteY10" fmla="*/ 554543 h 1455701"/>
                <a:gd name="connsiteX11" fmla="*/ 1663358 w 6528235"/>
                <a:gd name="connsiteY11" fmla="*/ 375658 h 1455701"/>
                <a:gd name="connsiteX12" fmla="*/ 1627587 w 6528235"/>
                <a:gd name="connsiteY12" fmla="*/ 160996 h 1455701"/>
                <a:gd name="connsiteX13" fmla="*/ 1269876 w 6528235"/>
                <a:gd name="connsiteY13" fmla="*/ 53665 h 1455701"/>
                <a:gd name="connsiteX14" fmla="*/ 375597 w 6528235"/>
                <a:gd name="connsiteY14" fmla="*/ 107331 h 1455701"/>
                <a:gd name="connsiteX15" fmla="*/ 0 w 6528235"/>
                <a:gd name="connsiteY15" fmla="*/ 89442 h 145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28235" h="1455701">
                  <a:moveTo>
                    <a:pt x="6528235" y="53665"/>
                  </a:moveTo>
                  <a:lnTo>
                    <a:pt x="4077911" y="0"/>
                  </a:lnTo>
                  <a:cubicBezTo>
                    <a:pt x="3484706" y="2981"/>
                    <a:pt x="3168727" y="17889"/>
                    <a:pt x="2969005" y="71554"/>
                  </a:cubicBezTo>
                  <a:cubicBezTo>
                    <a:pt x="2769283" y="125219"/>
                    <a:pt x="2790149" y="202736"/>
                    <a:pt x="2879577" y="321993"/>
                  </a:cubicBezTo>
                  <a:cubicBezTo>
                    <a:pt x="2969005" y="441250"/>
                    <a:pt x="3425087" y="646967"/>
                    <a:pt x="3505572" y="787093"/>
                  </a:cubicBezTo>
                  <a:cubicBezTo>
                    <a:pt x="3586057" y="927219"/>
                    <a:pt x="3502592" y="1055421"/>
                    <a:pt x="3362488" y="1162752"/>
                  </a:cubicBezTo>
                  <a:cubicBezTo>
                    <a:pt x="3222384" y="1270083"/>
                    <a:pt x="2924291" y="1389339"/>
                    <a:pt x="2664950" y="1431079"/>
                  </a:cubicBezTo>
                  <a:cubicBezTo>
                    <a:pt x="2405609" y="1472819"/>
                    <a:pt x="2056841" y="1457911"/>
                    <a:pt x="1806443" y="1413190"/>
                  </a:cubicBezTo>
                  <a:cubicBezTo>
                    <a:pt x="1556045" y="1368469"/>
                    <a:pt x="1296704" y="1261139"/>
                    <a:pt x="1162562" y="1162752"/>
                  </a:cubicBezTo>
                  <a:cubicBezTo>
                    <a:pt x="1028420" y="1064365"/>
                    <a:pt x="974764" y="924238"/>
                    <a:pt x="1001592" y="822870"/>
                  </a:cubicBezTo>
                  <a:cubicBezTo>
                    <a:pt x="1028420" y="721502"/>
                    <a:pt x="1213238" y="629078"/>
                    <a:pt x="1323532" y="554543"/>
                  </a:cubicBezTo>
                  <a:cubicBezTo>
                    <a:pt x="1433826" y="480008"/>
                    <a:pt x="1612682" y="441249"/>
                    <a:pt x="1663358" y="375658"/>
                  </a:cubicBezTo>
                  <a:cubicBezTo>
                    <a:pt x="1714034" y="310067"/>
                    <a:pt x="1693167" y="214661"/>
                    <a:pt x="1627587" y="160996"/>
                  </a:cubicBezTo>
                  <a:cubicBezTo>
                    <a:pt x="1562007" y="107331"/>
                    <a:pt x="1478541" y="62609"/>
                    <a:pt x="1269876" y="53665"/>
                  </a:cubicBezTo>
                  <a:cubicBezTo>
                    <a:pt x="1061211" y="44721"/>
                    <a:pt x="587243" y="101368"/>
                    <a:pt x="375597" y="107331"/>
                  </a:cubicBezTo>
                  <a:cubicBezTo>
                    <a:pt x="163951" y="113294"/>
                    <a:pt x="0" y="89442"/>
                    <a:pt x="0" y="894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269876" y="2742064"/>
              <a:ext cx="6528235" cy="1521668"/>
            </a:xfrm>
            <a:custGeom>
              <a:avLst/>
              <a:gdLst>
                <a:gd name="connsiteX0" fmla="*/ 6528235 w 6528235"/>
                <a:gd name="connsiteY0" fmla="*/ 84317 h 1521668"/>
                <a:gd name="connsiteX1" fmla="*/ 5276244 w 6528235"/>
                <a:gd name="connsiteY1" fmla="*/ 84317 h 1521668"/>
                <a:gd name="connsiteX2" fmla="*/ 4185224 w 6528235"/>
                <a:gd name="connsiteY2" fmla="*/ 84317 h 1521668"/>
                <a:gd name="connsiteX3" fmla="*/ 3791742 w 6528235"/>
                <a:gd name="connsiteY3" fmla="*/ 84317 h 1521668"/>
                <a:gd name="connsiteX4" fmla="*/ 4006368 w 6528235"/>
                <a:gd name="connsiteY4" fmla="*/ 531530 h 1521668"/>
                <a:gd name="connsiteX5" fmla="*/ 3702314 w 6528235"/>
                <a:gd name="connsiteY5" fmla="*/ 978742 h 1521668"/>
                <a:gd name="connsiteX6" fmla="*/ 2879577 w 6528235"/>
                <a:gd name="connsiteY6" fmla="*/ 1443843 h 1521668"/>
                <a:gd name="connsiteX7" fmla="*/ 1931642 w 6528235"/>
                <a:gd name="connsiteY7" fmla="*/ 1497508 h 1521668"/>
                <a:gd name="connsiteX8" fmla="*/ 1037363 w 6528235"/>
                <a:gd name="connsiteY8" fmla="*/ 1193404 h 1521668"/>
                <a:gd name="connsiteX9" fmla="*/ 661766 w 6528235"/>
                <a:gd name="connsiteY9" fmla="*/ 835634 h 1521668"/>
                <a:gd name="connsiteX10" fmla="*/ 625995 w 6528235"/>
                <a:gd name="connsiteY10" fmla="*/ 352645 h 1521668"/>
                <a:gd name="connsiteX11" fmla="*/ 858507 w 6528235"/>
                <a:gd name="connsiteY11" fmla="*/ 12764 h 1521668"/>
                <a:gd name="connsiteX12" fmla="*/ 0 w 6528235"/>
                <a:gd name="connsiteY12" fmla="*/ 66429 h 152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8235" h="1521668">
                  <a:moveTo>
                    <a:pt x="6528235" y="84317"/>
                  </a:moveTo>
                  <a:lnTo>
                    <a:pt x="5276244" y="84317"/>
                  </a:lnTo>
                  <a:lnTo>
                    <a:pt x="4185224" y="84317"/>
                  </a:lnTo>
                  <a:cubicBezTo>
                    <a:pt x="3937807" y="84317"/>
                    <a:pt x="3821551" y="9782"/>
                    <a:pt x="3791742" y="84317"/>
                  </a:cubicBezTo>
                  <a:cubicBezTo>
                    <a:pt x="3761933" y="158852"/>
                    <a:pt x="4021273" y="382459"/>
                    <a:pt x="4006368" y="531530"/>
                  </a:cubicBezTo>
                  <a:cubicBezTo>
                    <a:pt x="3991463" y="680601"/>
                    <a:pt x="3890113" y="826690"/>
                    <a:pt x="3702314" y="978742"/>
                  </a:cubicBezTo>
                  <a:cubicBezTo>
                    <a:pt x="3514515" y="1130794"/>
                    <a:pt x="3174689" y="1357382"/>
                    <a:pt x="2879577" y="1443843"/>
                  </a:cubicBezTo>
                  <a:cubicBezTo>
                    <a:pt x="2584465" y="1530304"/>
                    <a:pt x="2238678" y="1539248"/>
                    <a:pt x="1931642" y="1497508"/>
                  </a:cubicBezTo>
                  <a:cubicBezTo>
                    <a:pt x="1624606" y="1455768"/>
                    <a:pt x="1249009" y="1303716"/>
                    <a:pt x="1037363" y="1193404"/>
                  </a:cubicBezTo>
                  <a:cubicBezTo>
                    <a:pt x="825717" y="1083092"/>
                    <a:pt x="730327" y="975760"/>
                    <a:pt x="661766" y="835634"/>
                  </a:cubicBezTo>
                  <a:cubicBezTo>
                    <a:pt x="593205" y="695508"/>
                    <a:pt x="593205" y="489790"/>
                    <a:pt x="625995" y="352645"/>
                  </a:cubicBezTo>
                  <a:cubicBezTo>
                    <a:pt x="658785" y="215500"/>
                    <a:pt x="962839" y="60467"/>
                    <a:pt x="858507" y="12764"/>
                  </a:cubicBezTo>
                  <a:cubicBezTo>
                    <a:pt x="754175" y="-34939"/>
                    <a:pt x="0" y="66429"/>
                    <a:pt x="0" y="664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0" name="TextBox 29"/>
          <p:cNvSpPr txBox="1"/>
          <p:nvPr/>
        </p:nvSpPr>
        <p:spPr>
          <a:xfrm>
            <a:off x="5896650" y="2129978"/>
            <a:ext cx="2790150" cy="2308324"/>
          </a:xfrm>
          <a:prstGeom prst="rect">
            <a:avLst/>
          </a:prstGeom>
          <a:noFill/>
        </p:spPr>
        <p:txBody>
          <a:bodyPr wrap="square" rtlCol="0">
            <a:spAutoFit/>
          </a:bodyPr>
          <a:lstStyle/>
          <a:p>
            <a:r>
              <a:rPr lang="en-US" sz="2400" dirty="0" smtClean="0"/>
              <a:t>Glycine molecules hook </a:t>
            </a:r>
            <a:r>
              <a:rPr lang="en-US" sz="2400" dirty="0" err="1" smtClean="0"/>
              <a:t>eNOS</a:t>
            </a:r>
            <a:r>
              <a:rPr lang="en-US" sz="2400" dirty="0" smtClean="0"/>
              <a:t> to the membrane</a:t>
            </a:r>
            <a:r>
              <a:rPr lang="en-US" sz="2400" dirty="0" smtClean="0">
                <a:solidFill>
                  <a:srgbClr val="FF0000"/>
                </a:solidFill>
              </a:rPr>
              <a:t>*</a:t>
            </a:r>
            <a:r>
              <a:rPr lang="en-US" sz="2400" dirty="0" smtClean="0"/>
              <a:t> and</a:t>
            </a:r>
          </a:p>
          <a:p>
            <a:r>
              <a:rPr lang="en-US" sz="2400" dirty="0"/>
              <a:t>h</a:t>
            </a:r>
            <a:r>
              <a:rPr lang="en-US" sz="2400" dirty="0" smtClean="0"/>
              <a:t>ook the two </a:t>
            </a:r>
            <a:r>
              <a:rPr lang="en-US" sz="2400" dirty="0" err="1" smtClean="0"/>
              <a:t>eNOS</a:t>
            </a:r>
            <a:r>
              <a:rPr lang="en-US" sz="2400" dirty="0" smtClean="0"/>
              <a:t> molecules in the dimer together</a:t>
            </a:r>
            <a:r>
              <a:rPr lang="en-US" sz="2400" dirty="0" smtClean="0">
                <a:solidFill>
                  <a:srgbClr val="FF0000"/>
                </a:solidFill>
              </a:rPr>
              <a:t>**</a:t>
            </a:r>
            <a:endParaRPr lang="en-US" sz="2400" dirty="0">
              <a:solidFill>
                <a:srgbClr val="FF0000"/>
              </a:solidFill>
            </a:endParaRPr>
          </a:p>
        </p:txBody>
      </p:sp>
      <p:sp>
        <p:nvSpPr>
          <p:cNvPr id="31" name="TextBox 30"/>
          <p:cNvSpPr txBox="1"/>
          <p:nvPr/>
        </p:nvSpPr>
        <p:spPr>
          <a:xfrm>
            <a:off x="6159511" y="994777"/>
            <a:ext cx="2088883" cy="461665"/>
          </a:xfrm>
          <a:prstGeom prst="rect">
            <a:avLst/>
          </a:prstGeom>
          <a:noFill/>
        </p:spPr>
        <p:txBody>
          <a:bodyPr wrap="none" rtlCol="0">
            <a:spAutoFit/>
          </a:bodyPr>
          <a:lstStyle/>
          <a:p>
            <a:r>
              <a:rPr lang="en-US" sz="2400" dirty="0" smtClean="0"/>
              <a:t>Cell membrane</a:t>
            </a:r>
            <a:endParaRPr lang="en-US" sz="2400" dirty="0"/>
          </a:p>
        </p:txBody>
      </p:sp>
      <p:sp>
        <p:nvSpPr>
          <p:cNvPr id="23" name="TextBox 22"/>
          <p:cNvSpPr txBox="1"/>
          <p:nvPr/>
        </p:nvSpPr>
        <p:spPr>
          <a:xfrm>
            <a:off x="2754114" y="1956859"/>
            <a:ext cx="1168709" cy="461665"/>
          </a:xfrm>
          <a:prstGeom prst="rect">
            <a:avLst/>
          </a:prstGeom>
          <a:noFill/>
        </p:spPr>
        <p:txBody>
          <a:bodyPr wrap="none" rtlCol="0">
            <a:spAutoFit/>
          </a:bodyPr>
          <a:lstStyle/>
          <a:p>
            <a:r>
              <a:rPr lang="en-US" sz="2400" dirty="0" err="1" smtClean="0"/>
              <a:t>Caveola</a:t>
            </a:r>
            <a:endParaRPr lang="en-US" sz="2400" dirty="0"/>
          </a:p>
        </p:txBody>
      </p:sp>
      <p:sp>
        <p:nvSpPr>
          <p:cNvPr id="4" name="TextBox 3"/>
          <p:cNvSpPr txBox="1"/>
          <p:nvPr/>
        </p:nvSpPr>
        <p:spPr>
          <a:xfrm>
            <a:off x="132685" y="4336991"/>
            <a:ext cx="6026822" cy="646331"/>
          </a:xfrm>
          <a:prstGeom prst="rect">
            <a:avLst/>
          </a:prstGeom>
          <a:noFill/>
        </p:spPr>
        <p:txBody>
          <a:bodyPr wrap="none" rtlCol="0">
            <a:spAutoFit/>
          </a:bodyPr>
          <a:lstStyle/>
          <a:p>
            <a:r>
              <a:rPr lang="fr-FR" dirty="0">
                <a:solidFill>
                  <a:srgbClr val="FF0000"/>
                </a:solidFill>
              </a:rPr>
              <a:t>*</a:t>
            </a:r>
            <a:r>
              <a:rPr lang="fr-FR" dirty="0"/>
              <a:t>WC </a:t>
            </a:r>
            <a:r>
              <a:rPr lang="fr-FR" dirty="0" err="1"/>
              <a:t>Sessa</a:t>
            </a:r>
            <a:r>
              <a:rPr lang="fr-FR" dirty="0"/>
              <a:t> et al. Circulation </a:t>
            </a:r>
            <a:r>
              <a:rPr lang="fr-FR" dirty="0" err="1"/>
              <a:t>Res</a:t>
            </a:r>
            <a:r>
              <a:rPr lang="fr-FR" dirty="0"/>
              <a:t> 1993; 72: 921-924.</a:t>
            </a:r>
          </a:p>
          <a:p>
            <a:r>
              <a:rPr lang="fr-FR" dirty="0">
                <a:solidFill>
                  <a:srgbClr val="FF0000"/>
                </a:solidFill>
              </a:rPr>
              <a:t>**</a:t>
            </a:r>
            <a:r>
              <a:rPr lang="fr-FR" dirty="0"/>
              <a:t>HJ Cho et al. Proc </a:t>
            </a:r>
            <a:r>
              <a:rPr lang="fr-FR" dirty="0" err="1"/>
              <a:t>Natl</a:t>
            </a:r>
            <a:r>
              <a:rPr lang="fr-FR" dirty="0"/>
              <a:t> </a:t>
            </a:r>
            <a:r>
              <a:rPr lang="fr-FR" dirty="0" err="1"/>
              <a:t>Acad</a:t>
            </a:r>
            <a:r>
              <a:rPr lang="fr-FR" dirty="0"/>
              <a:t> </a:t>
            </a:r>
            <a:r>
              <a:rPr lang="fr-FR" dirty="0" err="1"/>
              <a:t>Sci</a:t>
            </a:r>
            <a:r>
              <a:rPr lang="fr-FR" dirty="0"/>
              <a:t> USA 1995; 92: 11514-11518.</a:t>
            </a:r>
            <a:endParaRPr lang="en-US" dirty="0"/>
          </a:p>
        </p:txBody>
      </p:sp>
    </p:spTree>
    <p:extLst>
      <p:ext uri="{BB962C8B-B14F-4D97-AF65-F5344CB8AC3E}">
        <p14:creationId xmlns:p14="http://schemas.microsoft.com/office/powerpoint/2010/main" val="23594987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Glyphosate Disrupts </a:t>
            </a:r>
            <a:r>
              <a:rPr lang="en-US" b="1" dirty="0" err="1" smtClean="0"/>
              <a:t>eNOS</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063230"/>
            <a:ext cx="8343900" cy="3575050"/>
          </a:xfrm>
        </p:spPr>
        <p:txBody>
          <a:bodyPr>
            <a:normAutofit fontScale="85000" lnSpcReduction="20000"/>
          </a:bodyPr>
          <a:lstStyle/>
          <a:p>
            <a:r>
              <a:rPr lang="en-US" dirty="0" err="1" smtClean="0"/>
              <a:t>eNOS</a:t>
            </a:r>
            <a:r>
              <a:rPr lang="en-US" dirty="0" smtClean="0"/>
              <a:t> depends on </a:t>
            </a:r>
            <a:r>
              <a:rPr lang="en-US" i="1" dirty="0" smtClean="0">
                <a:solidFill>
                  <a:srgbClr val="FF0000"/>
                </a:solidFill>
              </a:rPr>
              <a:t>highly</a:t>
            </a:r>
            <a:r>
              <a:rPr lang="en-US" dirty="0" smtClean="0">
                <a:solidFill>
                  <a:srgbClr val="FF0000"/>
                </a:solidFill>
              </a:rPr>
              <a:t> </a:t>
            </a:r>
            <a:r>
              <a:rPr lang="en-US" i="1" dirty="0" smtClean="0">
                <a:solidFill>
                  <a:srgbClr val="FF0000"/>
                </a:solidFill>
              </a:rPr>
              <a:t>conserved </a:t>
            </a:r>
            <a:r>
              <a:rPr lang="en-US" i="1" dirty="0" err="1" smtClean="0">
                <a:solidFill>
                  <a:srgbClr val="FF0000"/>
                </a:solidFill>
              </a:rPr>
              <a:t>glycines</a:t>
            </a:r>
            <a:r>
              <a:rPr lang="en-US" i="1" dirty="0" smtClean="0">
                <a:solidFill>
                  <a:srgbClr val="FF0000"/>
                </a:solidFill>
              </a:rPr>
              <a:t> </a:t>
            </a:r>
            <a:r>
              <a:rPr lang="en-US" dirty="0" smtClean="0"/>
              <a:t>both for dimer formation and for binding to the membrane</a:t>
            </a:r>
          </a:p>
          <a:p>
            <a:r>
              <a:rPr lang="en-US" dirty="0" err="1" smtClean="0"/>
              <a:t>eNOS</a:t>
            </a:r>
            <a:r>
              <a:rPr lang="en-US" dirty="0" smtClean="0"/>
              <a:t> is an NADPH  CYP </a:t>
            </a:r>
            <a:r>
              <a:rPr lang="en-US" dirty="0" err="1" smtClean="0"/>
              <a:t>reductase</a:t>
            </a:r>
            <a:r>
              <a:rPr lang="en-US" dirty="0" smtClean="0"/>
              <a:t> homologue with FMN binding </a:t>
            </a:r>
            <a:r>
              <a:rPr lang="mr-IN" dirty="0" smtClean="0"/>
              <a:t>–</a:t>
            </a:r>
            <a:r>
              <a:rPr lang="en-US" dirty="0" smtClean="0"/>
              <a:t> more glycine dependencies</a:t>
            </a:r>
          </a:p>
          <a:p>
            <a:r>
              <a:rPr lang="en-US" dirty="0" smtClean="0"/>
              <a:t>Replacement of the </a:t>
            </a:r>
            <a:r>
              <a:rPr lang="en-US" dirty="0" err="1" smtClean="0"/>
              <a:t>glycines</a:t>
            </a:r>
            <a:r>
              <a:rPr lang="en-US" dirty="0" smtClean="0"/>
              <a:t> with glyphosate would disrupt all of these functions</a:t>
            </a:r>
          </a:p>
          <a:p>
            <a:pPr lvl="1"/>
            <a:r>
              <a:rPr lang="en-US" dirty="0" smtClean="0"/>
              <a:t>This </a:t>
            </a:r>
            <a:r>
              <a:rPr lang="en-US" dirty="0"/>
              <a:t>explains the “pathology” of superoxide </a:t>
            </a:r>
            <a:r>
              <a:rPr lang="en-US" dirty="0" smtClean="0"/>
              <a:t>release</a:t>
            </a:r>
          </a:p>
          <a:p>
            <a:pPr marL="0" indent="0">
              <a:buNone/>
            </a:pPr>
            <a:r>
              <a:rPr lang="en-US" dirty="0" err="1" smtClean="0">
                <a:solidFill>
                  <a:srgbClr val="FF0000"/>
                </a:solidFill>
              </a:rPr>
              <a:t>eNOS</a:t>
            </a:r>
            <a:r>
              <a:rPr lang="en-US" dirty="0" smtClean="0">
                <a:solidFill>
                  <a:srgbClr val="FF0000"/>
                </a:solidFill>
              </a:rPr>
              <a:t> cannot make sulfur dioxide AND it introduces damaging oxidizing agents that destroy cell tissues</a:t>
            </a:r>
            <a:endParaRPr lang="en-US" dirty="0">
              <a:solidFill>
                <a:srgbClr val="FF0000"/>
              </a:solidFill>
            </a:endParaRPr>
          </a:p>
          <a:p>
            <a:endParaRPr lang="en-US" dirty="0"/>
          </a:p>
        </p:txBody>
      </p:sp>
      <p:sp>
        <p:nvSpPr>
          <p:cNvPr id="4" name="TextBox 3"/>
          <p:cNvSpPr txBox="1"/>
          <p:nvPr/>
        </p:nvSpPr>
        <p:spPr>
          <a:xfrm>
            <a:off x="1447103" y="4651846"/>
            <a:ext cx="7129401" cy="461665"/>
          </a:xfrm>
          <a:prstGeom prst="rect">
            <a:avLst/>
          </a:prstGeom>
          <a:noFill/>
        </p:spPr>
        <p:txBody>
          <a:bodyPr wrap="none" rtlCol="0">
            <a:spAutoFit/>
          </a:bodyPr>
          <a:lstStyle/>
          <a:p>
            <a:r>
              <a:rPr lang="pl-PL" sz="2400" i="1" dirty="0" smtClean="0">
                <a:solidFill>
                  <a:srgbClr val="FF0000"/>
                </a:solidFill>
              </a:rPr>
              <a:t>*</a:t>
            </a:r>
            <a:r>
              <a:rPr lang="en-US" sz="2400" dirty="0" smtClean="0"/>
              <a:t>A </a:t>
            </a:r>
            <a:r>
              <a:rPr lang="en-US" sz="2400" dirty="0" err="1" smtClean="0"/>
              <a:t>Samsel</a:t>
            </a:r>
            <a:r>
              <a:rPr lang="en-US" sz="2400" dirty="0" smtClean="0"/>
              <a:t> and S Seneff</a:t>
            </a:r>
            <a:r>
              <a:rPr lang="en-US" sz="2400" dirty="0"/>
              <a:t>, </a:t>
            </a:r>
            <a:r>
              <a:rPr lang="en-US" sz="2400" dirty="0" smtClean="0"/>
              <a:t>J </a:t>
            </a:r>
            <a:r>
              <a:rPr lang="en-US" sz="2400" dirty="0" err="1" smtClean="0"/>
              <a:t>Biol</a:t>
            </a:r>
            <a:r>
              <a:rPr lang="en-US" sz="2400" dirty="0" smtClean="0"/>
              <a:t> </a:t>
            </a:r>
            <a:r>
              <a:rPr lang="en-US" sz="2400" dirty="0" err="1" smtClean="0"/>
              <a:t>Phys</a:t>
            </a:r>
            <a:r>
              <a:rPr lang="en-US" sz="2400" dirty="0" smtClean="0"/>
              <a:t> </a:t>
            </a:r>
            <a:r>
              <a:rPr lang="en-US" sz="2400" dirty="0" err="1" smtClean="0"/>
              <a:t>Chem</a:t>
            </a:r>
            <a:r>
              <a:rPr lang="en-US" sz="2400" dirty="0" smtClean="0"/>
              <a:t> </a:t>
            </a:r>
            <a:r>
              <a:rPr lang="en-US" sz="2400" dirty="0"/>
              <a:t>2016;16:9-46.</a:t>
            </a:r>
            <a:endParaRPr lang="pl-PL" sz="2400" dirty="0"/>
          </a:p>
        </p:txBody>
      </p:sp>
    </p:spTree>
    <p:extLst>
      <p:ext uri="{BB962C8B-B14F-4D97-AF65-F5344CB8AC3E}">
        <p14:creationId xmlns:p14="http://schemas.microsoft.com/office/powerpoint/2010/main" val="35809952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79"/>
            <a:ext cx="8229600" cy="857250"/>
          </a:xfrm>
        </p:spPr>
        <p:txBody>
          <a:bodyPr/>
          <a:lstStyle/>
          <a:p>
            <a:r>
              <a:rPr lang="en-US" b="1" dirty="0" err="1" smtClean="0"/>
              <a:t>eNOS</a:t>
            </a:r>
            <a:r>
              <a:rPr lang="en-US" b="1" dirty="0" smtClean="0"/>
              <a:t> Uncoupling</a:t>
            </a:r>
            <a:r>
              <a:rPr lang="en-US" b="1" dirty="0" smtClean="0">
                <a:solidFill>
                  <a:srgbClr val="FF0000"/>
                </a:solidFill>
              </a:rPr>
              <a:t>*</a:t>
            </a:r>
            <a:endParaRPr lang="en-US" b="1" dirty="0">
              <a:solidFill>
                <a:srgbClr val="FF0000"/>
              </a:solidFill>
            </a:endParaRPr>
          </a:p>
        </p:txBody>
      </p:sp>
      <p:pic>
        <p:nvPicPr>
          <p:cNvPr id="4" name="Content Placeholder 3" descr="eNOS_on_fire.png"/>
          <p:cNvPicPr>
            <a:picLocks noGrp="1" noChangeAspect="1"/>
          </p:cNvPicPr>
          <p:nvPr>
            <p:ph idx="1"/>
          </p:nvPr>
        </p:nvPicPr>
        <p:blipFill>
          <a:blip r:embed="rId3">
            <a:extLst>
              <a:ext uri="{28A0092B-C50C-407E-A947-70E740481C1C}">
                <a14:useLocalDpi xmlns:a14="http://schemas.microsoft.com/office/drawing/2010/main" val="0"/>
              </a:ext>
            </a:extLst>
          </a:blip>
          <a:srcRect l="-36955" r="-36955"/>
          <a:stretch>
            <a:fillRect/>
          </a:stretch>
        </p:blipFill>
        <p:spPr>
          <a:xfrm>
            <a:off x="-2017244" y="1021559"/>
            <a:ext cx="9129244" cy="3765549"/>
          </a:xfrm>
        </p:spPr>
      </p:pic>
      <p:sp>
        <p:nvSpPr>
          <p:cNvPr id="5" name="Content Placeholder 2"/>
          <p:cNvSpPr txBox="1">
            <a:spLocks/>
          </p:cNvSpPr>
          <p:nvPr/>
        </p:nvSpPr>
        <p:spPr>
          <a:xfrm>
            <a:off x="5295900" y="1109464"/>
            <a:ext cx="3632200" cy="33944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Angiotensin II induces NOX</a:t>
            </a:r>
          </a:p>
          <a:p>
            <a:r>
              <a:rPr lang="en-US" sz="2800" dirty="0" smtClean="0"/>
              <a:t>NOX produces O</a:t>
            </a:r>
            <a:r>
              <a:rPr lang="en-US" sz="2800" baseline="-25000" dirty="0" smtClean="0"/>
              <a:t>2</a:t>
            </a:r>
            <a:r>
              <a:rPr lang="en-US" sz="2800" baseline="30000" dirty="0" smtClean="0"/>
              <a:t>-</a:t>
            </a:r>
          </a:p>
          <a:p>
            <a:r>
              <a:rPr lang="en-US" sz="2800" dirty="0" smtClean="0"/>
              <a:t>NOX uncouples </a:t>
            </a:r>
            <a:r>
              <a:rPr lang="en-US" sz="2800" dirty="0" err="1" smtClean="0"/>
              <a:t>eNOS</a:t>
            </a:r>
            <a:endParaRPr lang="en-US" sz="2800" dirty="0" smtClean="0"/>
          </a:p>
          <a:p>
            <a:r>
              <a:rPr lang="en-US" sz="2800" dirty="0" err="1" smtClean="0"/>
              <a:t>eNOS</a:t>
            </a:r>
            <a:r>
              <a:rPr lang="en-US" sz="2800" dirty="0" smtClean="0"/>
              <a:t> produces  more O</a:t>
            </a:r>
            <a:r>
              <a:rPr lang="en-US" sz="2800" baseline="-25000" dirty="0" smtClean="0"/>
              <a:t>2</a:t>
            </a:r>
            <a:r>
              <a:rPr lang="en-US" sz="2800" baseline="30000" dirty="0" smtClean="0"/>
              <a:t>-</a:t>
            </a:r>
            <a:endParaRPr lang="en-US" sz="2800" dirty="0" smtClean="0"/>
          </a:p>
          <a:p>
            <a:r>
              <a:rPr lang="en-US" sz="2800" dirty="0" smtClean="0"/>
              <a:t>ONOO</a:t>
            </a:r>
            <a:r>
              <a:rPr lang="en-US" sz="2800" baseline="30000" dirty="0" smtClean="0"/>
              <a:t>-</a:t>
            </a:r>
            <a:r>
              <a:rPr lang="en-US" sz="2800" dirty="0" smtClean="0"/>
              <a:t> “Oh No!”</a:t>
            </a:r>
            <a:endParaRPr lang="en-US" dirty="0"/>
          </a:p>
        </p:txBody>
      </p:sp>
      <p:sp>
        <p:nvSpPr>
          <p:cNvPr id="6" name="TextBox 5"/>
          <p:cNvSpPr txBox="1"/>
          <p:nvPr/>
        </p:nvSpPr>
        <p:spPr>
          <a:xfrm>
            <a:off x="2120900" y="3463668"/>
            <a:ext cx="2834004" cy="1323439"/>
          </a:xfrm>
          <a:prstGeom prst="rect">
            <a:avLst/>
          </a:prstGeom>
          <a:noFill/>
        </p:spPr>
        <p:txBody>
          <a:bodyPr wrap="none" rtlCol="0">
            <a:spAutoFit/>
          </a:bodyPr>
          <a:lstStyle/>
          <a:p>
            <a:r>
              <a:rPr lang="en-US" sz="2000" dirty="0" err="1" smtClean="0"/>
              <a:t>eNOS</a:t>
            </a:r>
            <a:r>
              <a:rPr lang="en-US" sz="2000" dirty="0" smtClean="0"/>
              <a:t> </a:t>
            </a:r>
            <a:r>
              <a:rPr lang="en-US" sz="2000" dirty="0" err="1" smtClean="0"/>
              <a:t>glutathionylation</a:t>
            </a:r>
            <a:endParaRPr lang="en-US" sz="2000" dirty="0" smtClean="0"/>
          </a:p>
          <a:p>
            <a:r>
              <a:rPr lang="en-US" sz="2000" dirty="0"/>
              <a:t>f</a:t>
            </a:r>
            <a:r>
              <a:rPr lang="en-US" sz="2000" dirty="0" smtClean="0"/>
              <a:t>acilitates SO</a:t>
            </a:r>
            <a:r>
              <a:rPr lang="en-US" sz="2000" baseline="-25000" dirty="0" smtClean="0"/>
              <a:t>2</a:t>
            </a:r>
            <a:r>
              <a:rPr lang="en-US" sz="2000" dirty="0" smtClean="0"/>
              <a:t> production </a:t>
            </a:r>
          </a:p>
          <a:p>
            <a:r>
              <a:rPr lang="en-US" sz="2000" dirty="0"/>
              <a:t>b</a:t>
            </a:r>
            <a:r>
              <a:rPr lang="en-US" sz="2000" dirty="0" smtClean="0"/>
              <a:t>y </a:t>
            </a:r>
            <a:r>
              <a:rPr lang="en-US" sz="2000" dirty="0" err="1" smtClean="0"/>
              <a:t>eNOS</a:t>
            </a:r>
            <a:r>
              <a:rPr lang="en-US" sz="2000" dirty="0" smtClean="0"/>
              <a:t> but glyphosate</a:t>
            </a:r>
          </a:p>
          <a:p>
            <a:r>
              <a:rPr lang="en-US" sz="2000" dirty="0"/>
              <a:t>d</a:t>
            </a:r>
            <a:r>
              <a:rPr lang="en-US" sz="2000" dirty="0" smtClean="0"/>
              <a:t>isrupts this function</a:t>
            </a:r>
            <a:endParaRPr lang="en-US" sz="2000" dirty="0"/>
          </a:p>
        </p:txBody>
      </p:sp>
      <p:sp>
        <p:nvSpPr>
          <p:cNvPr id="7" name="TextBox 6"/>
          <p:cNvSpPr txBox="1"/>
          <p:nvPr/>
        </p:nvSpPr>
        <p:spPr>
          <a:xfrm>
            <a:off x="812800" y="1161803"/>
            <a:ext cx="1624964" cy="461665"/>
          </a:xfrm>
          <a:prstGeom prst="rect">
            <a:avLst/>
          </a:prstGeom>
          <a:noFill/>
        </p:spPr>
        <p:txBody>
          <a:bodyPr wrap="none" rtlCol="0">
            <a:spAutoFit/>
          </a:bodyPr>
          <a:lstStyle/>
          <a:p>
            <a:r>
              <a:rPr lang="en-US" sz="2400" dirty="0" smtClean="0"/>
              <a:t>glutathione</a:t>
            </a:r>
            <a:endParaRPr lang="en-US" sz="2400" dirty="0"/>
          </a:p>
        </p:txBody>
      </p:sp>
      <p:cxnSp>
        <p:nvCxnSpPr>
          <p:cNvPr id="9" name="Straight Arrow Connector 8"/>
          <p:cNvCxnSpPr/>
          <p:nvPr/>
        </p:nvCxnSpPr>
        <p:spPr>
          <a:xfrm>
            <a:off x="1638300" y="1577302"/>
            <a:ext cx="330200" cy="122939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84800" y="4358165"/>
            <a:ext cx="3302000" cy="646331"/>
          </a:xfrm>
          <a:prstGeom prst="rect">
            <a:avLst/>
          </a:prstGeom>
          <a:noFill/>
        </p:spPr>
        <p:txBody>
          <a:bodyPr wrap="square" rtlCol="0">
            <a:spAutoFit/>
          </a:bodyPr>
          <a:lstStyle/>
          <a:p>
            <a:r>
              <a:rPr lang="en-US" dirty="0">
                <a:solidFill>
                  <a:srgbClr val="FF0000"/>
                </a:solidFill>
              </a:rPr>
              <a:t>*</a:t>
            </a:r>
            <a:r>
              <a:rPr lang="en-US" dirty="0" err="1"/>
              <a:t>Keyvan</a:t>
            </a:r>
            <a:r>
              <a:rPr lang="en-US" dirty="0"/>
              <a:t> </a:t>
            </a:r>
            <a:r>
              <a:rPr lang="en-US" dirty="0" err="1"/>
              <a:t>Karimi</a:t>
            </a:r>
            <a:r>
              <a:rPr lang="en-US" dirty="0"/>
              <a:t> </a:t>
            </a:r>
            <a:r>
              <a:rPr lang="en-US" dirty="0" err="1"/>
              <a:t>Galougahi</a:t>
            </a:r>
            <a:r>
              <a:rPr lang="en-US" dirty="0"/>
              <a:t> et al. J Am Heart </a:t>
            </a:r>
            <a:r>
              <a:rPr lang="en-US" dirty="0" err="1"/>
              <a:t>Assoc</a:t>
            </a:r>
            <a:r>
              <a:rPr lang="en-US" dirty="0"/>
              <a:t> 2014;3:e000731. </a:t>
            </a:r>
          </a:p>
        </p:txBody>
      </p:sp>
    </p:spTree>
    <p:extLst>
      <p:ext uri="{BB962C8B-B14F-4D97-AF65-F5344CB8AC3E}">
        <p14:creationId xmlns:p14="http://schemas.microsoft.com/office/powerpoint/2010/main" val="33857861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eNOS</a:t>
            </a:r>
            <a:r>
              <a:rPr lang="en-US" b="1" dirty="0" smtClean="0"/>
              <a:t> and NOX Pathology</a:t>
            </a:r>
            <a:r>
              <a:rPr lang="en-US" b="1" dirty="0" smtClean="0">
                <a:solidFill>
                  <a:srgbClr val="FF0000"/>
                </a:solidFill>
              </a:rPr>
              <a:t>*</a:t>
            </a:r>
            <a:endParaRPr lang="en-US" b="1" dirty="0">
              <a:solidFill>
                <a:srgbClr val="FF0000"/>
              </a:solidFill>
            </a:endParaRPr>
          </a:p>
        </p:txBody>
      </p:sp>
      <p:pic>
        <p:nvPicPr>
          <p:cNvPr id="4" name="Content Placeholder 3" descr="eNOS_NOX.jpeg"/>
          <p:cNvPicPr>
            <a:picLocks noGrp="1" noChangeAspect="1"/>
          </p:cNvPicPr>
          <p:nvPr>
            <p:ph idx="1"/>
          </p:nvPr>
        </p:nvPicPr>
        <p:blipFill>
          <a:blip r:embed="rId3">
            <a:extLst>
              <a:ext uri="{28A0092B-C50C-407E-A947-70E740481C1C}">
                <a14:useLocalDpi xmlns:a14="http://schemas.microsoft.com/office/drawing/2010/main" val="0"/>
              </a:ext>
            </a:extLst>
          </a:blip>
          <a:srcRect l="-9758" r="-9758"/>
          <a:stretch>
            <a:fillRect/>
          </a:stretch>
        </p:blipFill>
        <p:spPr>
          <a:xfrm>
            <a:off x="0" y="958850"/>
            <a:ext cx="8864600" cy="3656391"/>
          </a:xfrm>
        </p:spPr>
      </p:pic>
      <p:sp>
        <p:nvSpPr>
          <p:cNvPr id="5" name="TextBox 4"/>
          <p:cNvSpPr txBox="1"/>
          <p:nvPr/>
        </p:nvSpPr>
        <p:spPr>
          <a:xfrm>
            <a:off x="889000" y="4774168"/>
            <a:ext cx="7458367" cy="369332"/>
          </a:xfrm>
          <a:prstGeom prst="rect">
            <a:avLst/>
          </a:prstGeom>
          <a:noFill/>
        </p:spPr>
        <p:txBody>
          <a:bodyPr wrap="none" rtlCol="0">
            <a:spAutoFit/>
          </a:bodyPr>
          <a:lstStyle/>
          <a:p>
            <a:r>
              <a:rPr lang="en-US" dirty="0" smtClean="0">
                <a:solidFill>
                  <a:srgbClr val="FF0000"/>
                </a:solidFill>
              </a:rPr>
              <a:t>*</a:t>
            </a:r>
            <a:r>
              <a:rPr lang="en-US" dirty="0"/>
              <a:t>Ernesto L. </a:t>
            </a:r>
            <a:r>
              <a:rPr lang="en-US" dirty="0" err="1"/>
              <a:t>Schiffrin</a:t>
            </a:r>
            <a:r>
              <a:rPr lang="en-US" dirty="0"/>
              <a:t>. Coronary Circulation. Hypertension 2008; 51(1): 31-32.</a:t>
            </a:r>
          </a:p>
        </p:txBody>
      </p:sp>
    </p:spTree>
    <p:extLst>
      <p:ext uri="{BB962C8B-B14F-4D97-AF65-F5344CB8AC3E}">
        <p14:creationId xmlns:p14="http://schemas.microsoft.com/office/powerpoint/2010/main" val="16956626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6" y="-63592"/>
            <a:ext cx="8229600" cy="857250"/>
          </a:xfrm>
        </p:spPr>
        <p:txBody>
          <a:bodyPr/>
          <a:lstStyle/>
          <a:p>
            <a:r>
              <a:rPr lang="en-US" b="1" dirty="0" err="1" smtClean="0"/>
              <a:t>eNOS</a:t>
            </a:r>
            <a:r>
              <a:rPr lang="en-US" b="1" dirty="0" smtClean="0"/>
              <a:t> Uncoupling</a:t>
            </a:r>
            <a:r>
              <a:rPr lang="en-US" b="1" dirty="0" smtClean="0">
                <a:solidFill>
                  <a:srgbClr val="FF0000"/>
                </a:solidFill>
              </a:rPr>
              <a:t>*</a:t>
            </a:r>
            <a:endParaRPr lang="en-US" b="1" dirty="0">
              <a:solidFill>
                <a:srgbClr val="FF0000"/>
              </a:solidFill>
            </a:endParaRPr>
          </a:p>
        </p:txBody>
      </p:sp>
      <p:pic>
        <p:nvPicPr>
          <p:cNvPr id="4" name="Content Placeholder 3" descr="eNOS_uncoupling.jpg"/>
          <p:cNvPicPr>
            <a:picLocks noGrp="1" noChangeAspect="1"/>
          </p:cNvPicPr>
          <p:nvPr>
            <p:ph idx="1"/>
          </p:nvPr>
        </p:nvPicPr>
        <p:blipFill>
          <a:blip r:embed="rId3">
            <a:extLst>
              <a:ext uri="{28A0092B-C50C-407E-A947-70E740481C1C}">
                <a14:useLocalDpi xmlns:a14="http://schemas.microsoft.com/office/drawing/2010/main" val="0"/>
              </a:ext>
            </a:extLst>
          </a:blip>
          <a:srcRect l="-67429" r="-67429"/>
          <a:stretch>
            <a:fillRect/>
          </a:stretch>
        </p:blipFill>
        <p:spPr>
          <a:xfrm>
            <a:off x="-1036907" y="643879"/>
            <a:ext cx="9932276" cy="4096777"/>
          </a:xfrm>
        </p:spPr>
      </p:pic>
      <p:sp>
        <p:nvSpPr>
          <p:cNvPr id="5" name="TextBox 4"/>
          <p:cNvSpPr txBox="1"/>
          <p:nvPr/>
        </p:nvSpPr>
        <p:spPr>
          <a:xfrm>
            <a:off x="631815" y="4668125"/>
            <a:ext cx="8204690" cy="400110"/>
          </a:xfrm>
          <a:prstGeom prst="rect">
            <a:avLst/>
          </a:prstGeom>
          <a:noFill/>
        </p:spPr>
        <p:txBody>
          <a:bodyPr wrap="none" rtlCol="0">
            <a:spAutoFit/>
          </a:bodyPr>
          <a:lstStyle/>
          <a:p>
            <a:r>
              <a:rPr lang="en-US" sz="2000" dirty="0">
                <a:solidFill>
                  <a:srgbClr val="FF0000"/>
                </a:solidFill>
              </a:rPr>
              <a:t>*</a:t>
            </a:r>
            <a:r>
              <a:rPr lang="en-US" sz="2000" dirty="0"/>
              <a:t>Figure 1, M Yokoyama and K-I Hirata Cardiovascular Research 73 (2007) 8–9 </a:t>
            </a:r>
          </a:p>
        </p:txBody>
      </p:sp>
      <p:sp>
        <p:nvSpPr>
          <p:cNvPr id="6" name="Freeform 5"/>
          <p:cNvSpPr/>
          <p:nvPr/>
        </p:nvSpPr>
        <p:spPr>
          <a:xfrm>
            <a:off x="3253552" y="1996258"/>
            <a:ext cx="1010198" cy="766028"/>
          </a:xfrm>
          <a:custGeom>
            <a:avLst/>
            <a:gdLst>
              <a:gd name="connsiteX0" fmla="*/ 577260 w 1010198"/>
              <a:gd name="connsiteY0" fmla="*/ 9259 h 1021370"/>
              <a:gd name="connsiteX1" fmla="*/ 10 w 1010198"/>
              <a:gd name="connsiteY1" fmla="*/ 211284 h 1021370"/>
              <a:gd name="connsiteX2" fmla="*/ 562829 w 1010198"/>
              <a:gd name="connsiteY2" fmla="*/ 1019380 h 1021370"/>
              <a:gd name="connsiteX3" fmla="*/ 1010198 w 1010198"/>
              <a:gd name="connsiteY3" fmla="*/ 427738 h 1021370"/>
              <a:gd name="connsiteX4" fmla="*/ 577260 w 1010198"/>
              <a:gd name="connsiteY4" fmla="*/ 9259 h 102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198" h="1021370">
                <a:moveTo>
                  <a:pt x="577260" y="9259"/>
                </a:moveTo>
                <a:cubicBezTo>
                  <a:pt x="408895" y="-26817"/>
                  <a:pt x="2415" y="42931"/>
                  <a:pt x="10" y="211284"/>
                </a:cubicBezTo>
                <a:cubicBezTo>
                  <a:pt x="-2395" y="379637"/>
                  <a:pt x="394464" y="983304"/>
                  <a:pt x="562829" y="1019380"/>
                </a:cubicBezTo>
                <a:cubicBezTo>
                  <a:pt x="731194" y="1055456"/>
                  <a:pt x="1010198" y="591281"/>
                  <a:pt x="1010198" y="427738"/>
                </a:cubicBezTo>
                <a:cubicBezTo>
                  <a:pt x="1010198" y="264195"/>
                  <a:pt x="745625" y="45335"/>
                  <a:pt x="577260" y="925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3009900" y="2221738"/>
            <a:ext cx="575580" cy="2489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58726" y="2115369"/>
            <a:ext cx="1187044" cy="461665"/>
          </a:xfrm>
          <a:prstGeom prst="rect">
            <a:avLst/>
          </a:prstGeom>
          <a:noFill/>
        </p:spPr>
        <p:txBody>
          <a:bodyPr wrap="none" rtlCol="0">
            <a:spAutoFit/>
          </a:bodyPr>
          <a:lstStyle/>
          <a:p>
            <a:r>
              <a:rPr lang="en-US" sz="2400" b="1" dirty="0" smtClean="0"/>
              <a:t>SULFITE</a:t>
            </a:r>
            <a:endParaRPr lang="en-US" b="1" dirty="0"/>
          </a:p>
        </p:txBody>
      </p:sp>
      <p:sp>
        <p:nvSpPr>
          <p:cNvPr id="3" name="TextBox 2"/>
          <p:cNvSpPr txBox="1"/>
          <p:nvPr/>
        </p:nvSpPr>
        <p:spPr>
          <a:xfrm>
            <a:off x="6026700" y="768175"/>
            <a:ext cx="3117300" cy="1200328"/>
          </a:xfrm>
          <a:prstGeom prst="rect">
            <a:avLst/>
          </a:prstGeom>
          <a:noFill/>
        </p:spPr>
        <p:txBody>
          <a:bodyPr wrap="square" rtlCol="0">
            <a:spAutoFit/>
          </a:bodyPr>
          <a:lstStyle/>
          <a:p>
            <a:r>
              <a:rPr lang="en-US" sz="2400" dirty="0" err="1" smtClean="0"/>
              <a:t>eNOS</a:t>
            </a:r>
            <a:r>
              <a:rPr lang="en-US" sz="2400" dirty="0" smtClean="0"/>
              <a:t>  is regulated by electromagnetic signals from flowing blood</a:t>
            </a:r>
          </a:p>
        </p:txBody>
      </p:sp>
      <p:sp>
        <p:nvSpPr>
          <p:cNvPr id="11" name="TextBox 10"/>
          <p:cNvSpPr txBox="1"/>
          <p:nvPr/>
        </p:nvSpPr>
        <p:spPr>
          <a:xfrm>
            <a:off x="6026256" y="2105187"/>
            <a:ext cx="1179680" cy="461665"/>
          </a:xfrm>
          <a:prstGeom prst="rect">
            <a:avLst/>
          </a:prstGeom>
          <a:noFill/>
        </p:spPr>
        <p:txBody>
          <a:bodyPr wrap="none" rtlCol="0">
            <a:spAutoFit/>
          </a:bodyPr>
          <a:lstStyle/>
          <a:p>
            <a:r>
              <a:rPr lang="en-US" sz="2400" b="1" dirty="0" smtClean="0"/>
              <a:t>NITRITE </a:t>
            </a:r>
            <a:r>
              <a:rPr lang="en-US" sz="2400" b="1" dirty="0" smtClean="0">
                <a:sym typeface="Wingdings"/>
              </a:rPr>
              <a:t> </a:t>
            </a:r>
            <a:endParaRPr lang="en-US" sz="2400" b="1" dirty="0"/>
          </a:p>
        </p:txBody>
      </p:sp>
      <p:sp>
        <p:nvSpPr>
          <p:cNvPr id="9" name="TextBox 8"/>
          <p:cNvSpPr txBox="1"/>
          <p:nvPr/>
        </p:nvSpPr>
        <p:spPr>
          <a:xfrm>
            <a:off x="709144" y="1495297"/>
            <a:ext cx="2544411" cy="523220"/>
          </a:xfrm>
          <a:prstGeom prst="rect">
            <a:avLst/>
          </a:prstGeom>
          <a:solidFill>
            <a:srgbClr val="FFF695"/>
          </a:solidFill>
          <a:ln>
            <a:solidFill>
              <a:srgbClr val="000000"/>
            </a:solidFill>
          </a:ln>
        </p:spPr>
        <p:txBody>
          <a:bodyPr wrap="square" rtlCol="0">
            <a:spAutoFit/>
          </a:bodyPr>
          <a:lstStyle>
            <a:defPPr>
              <a:defRPr lang="en-US"/>
            </a:defPPr>
            <a:lvl1pPr algn="ctr">
              <a:defRPr sz="2800"/>
            </a:lvl1pPr>
          </a:lstStyle>
          <a:p>
            <a:r>
              <a:rPr lang="en-US" dirty="0"/>
              <a:t>Builds up matrix</a:t>
            </a:r>
          </a:p>
        </p:txBody>
      </p:sp>
      <p:sp>
        <p:nvSpPr>
          <p:cNvPr id="13" name="TextBox 12"/>
          <p:cNvSpPr txBox="1"/>
          <p:nvPr/>
        </p:nvSpPr>
        <p:spPr>
          <a:xfrm>
            <a:off x="6393718" y="2762287"/>
            <a:ext cx="2544411" cy="954107"/>
          </a:xfrm>
          <a:prstGeom prst="rect">
            <a:avLst/>
          </a:prstGeom>
          <a:solidFill>
            <a:srgbClr val="FFF695"/>
          </a:solidFill>
          <a:ln>
            <a:solidFill>
              <a:srgbClr val="000000"/>
            </a:solidFill>
          </a:ln>
        </p:spPr>
        <p:txBody>
          <a:bodyPr wrap="square" rtlCol="0">
            <a:spAutoFit/>
          </a:bodyPr>
          <a:lstStyle>
            <a:defPPr>
              <a:defRPr lang="en-US"/>
            </a:defPPr>
            <a:lvl1pPr algn="ctr">
              <a:defRPr sz="2800"/>
            </a:lvl1pPr>
          </a:lstStyle>
          <a:p>
            <a:r>
              <a:rPr lang="en-US" dirty="0" smtClean="0"/>
              <a:t>Breaks down matrix</a:t>
            </a:r>
            <a:endParaRPr lang="en-US" dirty="0"/>
          </a:p>
        </p:txBody>
      </p:sp>
      <p:sp>
        <p:nvSpPr>
          <p:cNvPr id="15" name="Left Arrow 14"/>
          <p:cNvSpPr/>
          <p:nvPr/>
        </p:nvSpPr>
        <p:spPr>
          <a:xfrm flipH="1">
            <a:off x="5516060" y="2218725"/>
            <a:ext cx="510640" cy="23458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715689" y="2105187"/>
            <a:ext cx="1284126" cy="461665"/>
          </a:xfrm>
          <a:prstGeom prst="rect">
            <a:avLst/>
          </a:prstGeom>
          <a:noFill/>
        </p:spPr>
        <p:txBody>
          <a:bodyPr wrap="none" rtlCol="0">
            <a:spAutoFit/>
          </a:bodyPr>
          <a:lstStyle/>
          <a:p>
            <a:r>
              <a:rPr lang="en-US" sz="2400" b="1" dirty="0" smtClean="0"/>
              <a:t>NITRATE </a:t>
            </a:r>
            <a:r>
              <a:rPr lang="en-US" sz="2400" b="1" dirty="0" smtClean="0">
                <a:sym typeface="Wingdings"/>
              </a:rPr>
              <a:t> </a:t>
            </a:r>
            <a:endParaRPr lang="en-US" sz="2400" b="1" dirty="0"/>
          </a:p>
        </p:txBody>
      </p:sp>
      <p:sp>
        <p:nvSpPr>
          <p:cNvPr id="16" name="TextBox 15"/>
          <p:cNvSpPr txBox="1"/>
          <p:nvPr/>
        </p:nvSpPr>
        <p:spPr>
          <a:xfrm>
            <a:off x="63399" y="2115369"/>
            <a:ext cx="1291489" cy="461665"/>
          </a:xfrm>
          <a:prstGeom prst="rect">
            <a:avLst/>
          </a:prstGeom>
          <a:noFill/>
        </p:spPr>
        <p:txBody>
          <a:bodyPr wrap="none" rtlCol="0">
            <a:spAutoFit/>
          </a:bodyPr>
          <a:lstStyle/>
          <a:p>
            <a:r>
              <a:rPr lang="en-US" sz="2400" b="1" dirty="0" smtClean="0"/>
              <a:t>SULFATE</a:t>
            </a:r>
            <a:endParaRPr lang="en-US" b="1" dirty="0"/>
          </a:p>
        </p:txBody>
      </p:sp>
      <p:sp>
        <p:nvSpPr>
          <p:cNvPr id="17" name="Left Arrow 16"/>
          <p:cNvSpPr/>
          <p:nvPr/>
        </p:nvSpPr>
        <p:spPr>
          <a:xfrm>
            <a:off x="1319016" y="2221738"/>
            <a:ext cx="575580" cy="2489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flipH="1">
            <a:off x="7205492" y="2218725"/>
            <a:ext cx="510640" cy="23458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973664" y="2743671"/>
            <a:ext cx="1105947" cy="774229"/>
          </a:xfrm>
          <a:custGeom>
            <a:avLst/>
            <a:gdLst>
              <a:gd name="connsiteX0" fmla="*/ 585638 w 1105947"/>
              <a:gd name="connsiteY0" fmla="*/ 24929 h 774229"/>
              <a:gd name="connsiteX1" fmla="*/ 1438 w 1105947"/>
              <a:gd name="connsiteY1" fmla="*/ 393229 h 774229"/>
              <a:gd name="connsiteX2" fmla="*/ 433238 w 1105947"/>
              <a:gd name="connsiteY2" fmla="*/ 736129 h 774229"/>
              <a:gd name="connsiteX3" fmla="*/ 839638 w 1105947"/>
              <a:gd name="connsiteY3" fmla="*/ 774229 h 774229"/>
              <a:gd name="connsiteX4" fmla="*/ 1093638 w 1105947"/>
              <a:gd name="connsiteY4" fmla="*/ 507529 h 774229"/>
              <a:gd name="connsiteX5" fmla="*/ 1017438 w 1105947"/>
              <a:gd name="connsiteY5" fmla="*/ 88429 h 774229"/>
              <a:gd name="connsiteX6" fmla="*/ 585638 w 1105947"/>
              <a:gd name="connsiteY6" fmla="*/ 24929 h 7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947" h="774229">
                <a:moveTo>
                  <a:pt x="585638" y="24929"/>
                </a:moveTo>
                <a:cubicBezTo>
                  <a:pt x="416305" y="75729"/>
                  <a:pt x="26838" y="274696"/>
                  <a:pt x="1438" y="393229"/>
                </a:cubicBezTo>
                <a:cubicBezTo>
                  <a:pt x="-23962" y="511762"/>
                  <a:pt x="293538" y="672629"/>
                  <a:pt x="433238" y="736129"/>
                </a:cubicBezTo>
                <a:cubicBezTo>
                  <a:pt x="572938" y="799629"/>
                  <a:pt x="729571" y="812329"/>
                  <a:pt x="839638" y="774229"/>
                </a:cubicBezTo>
                <a:cubicBezTo>
                  <a:pt x="949705" y="736129"/>
                  <a:pt x="1064005" y="621829"/>
                  <a:pt x="1093638" y="507529"/>
                </a:cubicBezTo>
                <a:cubicBezTo>
                  <a:pt x="1123271" y="393229"/>
                  <a:pt x="1099988" y="173096"/>
                  <a:pt x="1017438" y="88429"/>
                </a:cubicBezTo>
                <a:cubicBezTo>
                  <a:pt x="934888" y="3762"/>
                  <a:pt x="754971" y="-25871"/>
                  <a:pt x="585638" y="249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253554" y="3454783"/>
            <a:ext cx="2544411" cy="523220"/>
          </a:xfrm>
          <a:prstGeom prst="rect">
            <a:avLst/>
          </a:prstGeom>
          <a:solidFill>
            <a:srgbClr val="FFF695"/>
          </a:solidFill>
          <a:ln>
            <a:solidFill>
              <a:srgbClr val="000000"/>
            </a:solidFill>
          </a:ln>
        </p:spPr>
        <p:txBody>
          <a:bodyPr wrap="square" rtlCol="0">
            <a:spAutoFit/>
          </a:bodyPr>
          <a:lstStyle>
            <a:defPPr>
              <a:defRPr lang="en-US"/>
            </a:defPPr>
            <a:lvl1pPr algn="ctr">
              <a:defRPr sz="2800"/>
            </a:lvl1pPr>
          </a:lstStyle>
          <a:p>
            <a:r>
              <a:rPr lang="en-US" dirty="0" smtClean="0"/>
              <a:t>“Oh No!”</a:t>
            </a:r>
            <a:endParaRPr lang="en-US" dirty="0"/>
          </a:p>
        </p:txBody>
      </p:sp>
    </p:spTree>
    <p:extLst>
      <p:ext uri="{BB962C8B-B14F-4D97-AF65-F5344CB8AC3E}">
        <p14:creationId xmlns:p14="http://schemas.microsoft.com/office/powerpoint/2010/main" val="3376169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3" grpId="0"/>
      <p:bldP spid="11" grpId="0"/>
      <p:bldP spid="9" grpId="0" animBg="1"/>
      <p:bldP spid="13" grpId="0" animBg="1"/>
      <p:bldP spid="15" grpId="0" animBg="1"/>
      <p:bldP spid="14" grpId="0"/>
      <p:bldP spid="16" grpId="0"/>
      <p:bldP spid="17" grpId="0" animBg="1"/>
      <p:bldP spid="18" grpId="0" animBg="1"/>
      <p:bldP spid="10"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llow-st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075" y="2520957"/>
            <a:ext cx="3523442" cy="2266949"/>
          </a:xfrm>
          <a:prstGeom prst="rect">
            <a:avLst/>
          </a:prstGeom>
        </p:spPr>
      </p:pic>
      <p:pic>
        <p:nvPicPr>
          <p:cNvPr id="5" name="Picture 4"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3" y="1919757"/>
            <a:ext cx="3144692" cy="2927350"/>
          </a:xfrm>
          <a:prstGeom prst="rect">
            <a:avLst/>
          </a:prstGeom>
        </p:spPr>
      </p:pic>
      <p:sp>
        <p:nvSpPr>
          <p:cNvPr id="4" name="Rectangle 3"/>
          <p:cNvSpPr/>
          <p:nvPr/>
        </p:nvSpPr>
        <p:spPr>
          <a:xfrm>
            <a:off x="2624122" y="1063236"/>
            <a:ext cx="5758458"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Roundup, </a:t>
            </a: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StAR</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Sterol Homeostasis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TextBox 5"/>
          <p:cNvSpPr txBox="1"/>
          <p:nvPr/>
        </p:nvSpPr>
        <p:spPr>
          <a:xfrm>
            <a:off x="5472643" y="3023040"/>
            <a:ext cx="1364476" cy="1323439"/>
          </a:xfrm>
          <a:prstGeom prst="rect">
            <a:avLst/>
          </a:prstGeom>
          <a:noFill/>
        </p:spPr>
        <p:txBody>
          <a:bodyPr wrap="none" rtlCol="0">
            <a:spAutoFit/>
          </a:bodyPr>
          <a:lstStyle/>
          <a:p>
            <a:pPr algn="ctr"/>
            <a:r>
              <a:rPr lang="en-US" sz="1600" b="1" dirty="0" err="1" smtClean="0">
                <a:solidFill>
                  <a:srgbClr val="FF0000"/>
                </a:solidFill>
              </a:rPr>
              <a:t>StAR</a:t>
            </a:r>
            <a:r>
              <a:rPr lang="en-US" sz="1600" b="1" dirty="0" smtClean="0"/>
              <a:t>:</a:t>
            </a:r>
          </a:p>
          <a:p>
            <a:pPr algn="ctr"/>
            <a:r>
              <a:rPr lang="en-US" sz="1600" b="1" dirty="0" err="1" smtClean="0">
                <a:solidFill>
                  <a:srgbClr val="FF0000"/>
                </a:solidFill>
              </a:rPr>
              <a:t>St</a:t>
            </a:r>
            <a:r>
              <a:rPr lang="en-US" sz="1600" b="1" dirty="0" err="1" smtClean="0"/>
              <a:t>eroidogenic</a:t>
            </a:r>
            <a:r>
              <a:rPr lang="en-US" sz="1600" b="1" dirty="0" smtClean="0"/>
              <a:t> </a:t>
            </a:r>
          </a:p>
          <a:p>
            <a:pPr algn="ctr"/>
            <a:r>
              <a:rPr lang="en-US" sz="1600" b="1" dirty="0" smtClean="0">
                <a:solidFill>
                  <a:srgbClr val="FF0000"/>
                </a:solidFill>
              </a:rPr>
              <a:t>A</a:t>
            </a:r>
            <a:r>
              <a:rPr lang="en-US" sz="1600" b="1" dirty="0" smtClean="0"/>
              <a:t>cute </a:t>
            </a:r>
          </a:p>
          <a:p>
            <a:pPr algn="ctr"/>
            <a:r>
              <a:rPr lang="en-US" sz="1600" b="1" dirty="0" smtClean="0">
                <a:solidFill>
                  <a:srgbClr val="FF0000"/>
                </a:solidFill>
              </a:rPr>
              <a:t>R</a:t>
            </a:r>
            <a:r>
              <a:rPr lang="en-US" sz="1600" b="1" dirty="0" smtClean="0"/>
              <a:t>egulatory </a:t>
            </a:r>
          </a:p>
          <a:p>
            <a:pPr algn="ctr"/>
            <a:r>
              <a:rPr lang="en-US" sz="1600" b="1" dirty="0" smtClean="0"/>
              <a:t>protein</a:t>
            </a:r>
            <a:endParaRPr lang="en-US" sz="1600" b="1" dirty="0"/>
          </a:p>
        </p:txBody>
      </p:sp>
    </p:spTree>
    <p:extLst>
      <p:ext uri="{BB962C8B-B14F-4D97-AF65-F5344CB8AC3E}">
        <p14:creationId xmlns:p14="http://schemas.microsoft.com/office/powerpoint/2010/main" val="4340508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Non-alcoholic Fatty Liver Disease:</a:t>
            </a:r>
            <a:br>
              <a:rPr lang="en-US" b="1" dirty="0" smtClean="0"/>
            </a:br>
            <a:r>
              <a:rPr lang="en-US" b="1" dirty="0" smtClean="0"/>
              <a:t>An Epidemic in America</a:t>
            </a:r>
            <a:endParaRPr lang="en-US" b="1" dirty="0">
              <a:solidFill>
                <a:srgbClr val="FF0000"/>
              </a:solidFill>
            </a:endParaRPr>
          </a:p>
        </p:txBody>
      </p:sp>
      <p:pic>
        <p:nvPicPr>
          <p:cNvPr id="4" name="Content Placeholder 3" descr="NASH.jpg"/>
          <p:cNvPicPr>
            <a:picLocks noGrp="1" noChangeAspect="1"/>
          </p:cNvPicPr>
          <p:nvPr>
            <p:ph idx="1"/>
          </p:nvPr>
        </p:nvPicPr>
        <p:blipFill>
          <a:blip r:embed="rId3">
            <a:extLst>
              <a:ext uri="{28A0092B-C50C-407E-A947-70E740481C1C}">
                <a14:useLocalDpi xmlns:a14="http://schemas.microsoft.com/office/drawing/2010/main" val="0"/>
              </a:ext>
            </a:extLst>
          </a:blip>
          <a:srcRect l="-10500" r="-10500"/>
          <a:stretch>
            <a:fillRect/>
          </a:stretch>
        </p:blipFill>
        <p:spPr/>
      </p:pic>
      <p:sp>
        <p:nvSpPr>
          <p:cNvPr id="3" name="Rectangle 2"/>
          <p:cNvSpPr/>
          <p:nvPr/>
        </p:nvSpPr>
        <p:spPr>
          <a:xfrm>
            <a:off x="711200" y="1291111"/>
            <a:ext cx="8242310" cy="461665"/>
          </a:xfrm>
          <a:prstGeom prst="rect">
            <a:avLst/>
          </a:prstGeom>
          <a:solidFill>
            <a:srgbClr val="FFF695"/>
          </a:solidFill>
          <a:ln>
            <a:solidFill>
              <a:srgbClr val="000000"/>
            </a:solidFill>
          </a:ln>
        </p:spPr>
        <p:txBody>
          <a:bodyPr wrap="none" rtlCol="0">
            <a:spAutoFit/>
          </a:bodyPr>
          <a:lstStyle/>
          <a:p>
            <a:r>
              <a:rPr lang="en-US" sz="2400" dirty="0"/>
              <a:t>NAFLD affects almost one-quarter of the general U.S. population </a:t>
            </a:r>
          </a:p>
        </p:txBody>
      </p:sp>
    </p:spTree>
    <p:extLst>
      <p:ext uri="{BB962C8B-B14F-4D97-AF65-F5344CB8AC3E}">
        <p14:creationId xmlns:p14="http://schemas.microsoft.com/office/powerpoint/2010/main" val="5102836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Non-alcoholic Fatty Liver Disease:</a:t>
            </a:r>
            <a:br>
              <a:rPr lang="en-US" b="1" dirty="0" smtClean="0"/>
            </a:br>
            <a:r>
              <a:rPr lang="en-US" b="1" dirty="0" smtClean="0"/>
              <a:t>An Epidemic in America</a:t>
            </a:r>
            <a:endParaRPr lang="en-US" b="1" dirty="0">
              <a:solidFill>
                <a:srgbClr val="FF0000"/>
              </a:solidFill>
            </a:endParaRPr>
          </a:p>
        </p:txBody>
      </p:sp>
      <p:pic>
        <p:nvPicPr>
          <p:cNvPr id="4" name="Content Placeholder 3" descr="NASH.jpg"/>
          <p:cNvPicPr>
            <a:picLocks noGrp="1" noChangeAspect="1"/>
          </p:cNvPicPr>
          <p:nvPr>
            <p:ph idx="1"/>
          </p:nvPr>
        </p:nvPicPr>
        <p:blipFill>
          <a:blip r:embed="rId3">
            <a:extLst>
              <a:ext uri="{28A0092B-C50C-407E-A947-70E740481C1C}">
                <a14:useLocalDpi xmlns:a14="http://schemas.microsoft.com/office/drawing/2010/main" val="0"/>
              </a:ext>
            </a:extLst>
          </a:blip>
          <a:srcRect l="-10500" r="-10500"/>
          <a:stretch>
            <a:fillRect/>
          </a:stretch>
        </p:blipFill>
        <p:spPr/>
      </p:pic>
      <p:sp>
        <p:nvSpPr>
          <p:cNvPr id="3" name="Rectangle 2"/>
          <p:cNvSpPr/>
          <p:nvPr/>
        </p:nvSpPr>
        <p:spPr>
          <a:xfrm>
            <a:off x="711200" y="1291111"/>
            <a:ext cx="8242310" cy="461665"/>
          </a:xfrm>
          <a:prstGeom prst="rect">
            <a:avLst/>
          </a:prstGeom>
          <a:solidFill>
            <a:srgbClr val="FFF695"/>
          </a:solidFill>
          <a:ln>
            <a:solidFill>
              <a:srgbClr val="000000"/>
            </a:solidFill>
          </a:ln>
        </p:spPr>
        <p:txBody>
          <a:bodyPr wrap="none" rtlCol="0">
            <a:spAutoFit/>
          </a:bodyPr>
          <a:lstStyle/>
          <a:p>
            <a:r>
              <a:rPr lang="en-US" sz="2400" dirty="0"/>
              <a:t>NAFLD affects almost one-quarter of the general U.S. population </a:t>
            </a:r>
          </a:p>
        </p:txBody>
      </p:sp>
      <p:sp>
        <p:nvSpPr>
          <p:cNvPr id="6" name="TextBox 5"/>
          <p:cNvSpPr txBox="1"/>
          <p:nvPr/>
        </p:nvSpPr>
        <p:spPr>
          <a:xfrm>
            <a:off x="1244610" y="4711700"/>
            <a:ext cx="7708900" cy="369332"/>
          </a:xfrm>
          <a:prstGeom prst="rect">
            <a:avLst/>
          </a:prstGeom>
          <a:noFill/>
        </p:spPr>
        <p:txBody>
          <a:bodyPr wrap="square" rtlCol="0">
            <a:spAutoFit/>
          </a:bodyPr>
          <a:lstStyle/>
          <a:p>
            <a:r>
              <a:rPr lang="en-US" dirty="0">
                <a:solidFill>
                  <a:srgbClr val="FF0000"/>
                </a:solidFill>
              </a:rPr>
              <a:t>*</a:t>
            </a:r>
            <a:r>
              <a:rPr lang="en-US" dirty="0"/>
              <a:t>Paul J Mills et al. </a:t>
            </a:r>
            <a:r>
              <a:rPr lang="en-US" dirty="0" err="1"/>
              <a:t>Clin</a:t>
            </a:r>
            <a:r>
              <a:rPr lang="en-US" dirty="0"/>
              <a:t> </a:t>
            </a:r>
            <a:r>
              <a:rPr lang="en-US" dirty="0" err="1"/>
              <a:t>Gastroenterol</a:t>
            </a:r>
            <a:r>
              <a:rPr lang="en-US" dirty="0"/>
              <a:t> </a:t>
            </a:r>
            <a:r>
              <a:rPr lang="en-US" dirty="0" err="1"/>
              <a:t>Hepatol</a:t>
            </a:r>
            <a:r>
              <a:rPr lang="en-US" dirty="0"/>
              <a:t>. 2019 Apr 4. [</a:t>
            </a:r>
            <a:r>
              <a:rPr lang="en-US" dirty="0" err="1" smtClean="0"/>
              <a:t>Epub</a:t>
            </a:r>
            <a:r>
              <a:rPr lang="en-US" dirty="0" smtClean="0"/>
              <a:t> ahead </a:t>
            </a:r>
            <a:r>
              <a:rPr lang="en-US" dirty="0"/>
              <a:t>of print]</a:t>
            </a:r>
          </a:p>
        </p:txBody>
      </p:sp>
      <p:sp>
        <p:nvSpPr>
          <p:cNvPr id="7" name="Rectangle 6"/>
          <p:cNvSpPr/>
          <p:nvPr/>
        </p:nvSpPr>
        <p:spPr>
          <a:xfrm>
            <a:off x="1079491" y="2485086"/>
            <a:ext cx="7264410" cy="830997"/>
          </a:xfrm>
          <a:prstGeom prst="rect">
            <a:avLst/>
          </a:prstGeom>
          <a:solidFill>
            <a:srgbClr val="FFF695"/>
          </a:solidFill>
          <a:ln>
            <a:solidFill>
              <a:srgbClr val="000000"/>
            </a:solidFill>
          </a:ln>
        </p:spPr>
        <p:txBody>
          <a:bodyPr wrap="square" rtlCol="0">
            <a:spAutoFit/>
          </a:bodyPr>
          <a:lstStyle/>
          <a:p>
            <a:r>
              <a:rPr lang="en-US" sz="2400" dirty="0" smtClean="0"/>
              <a:t>A US-based study found that people suffering from NAFLD had elevated levels of glyphosate in their urine</a:t>
            </a:r>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8802654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Sulfate is Crucial to Maintain Structured Water</a:t>
            </a:r>
            <a:endParaRPr lang="en-US" b="1" dirty="0"/>
          </a:p>
        </p:txBody>
      </p:sp>
      <p:sp>
        <p:nvSpPr>
          <p:cNvPr id="3" name="Content Placeholder 2"/>
          <p:cNvSpPr>
            <a:spLocks noGrp="1"/>
          </p:cNvSpPr>
          <p:nvPr>
            <p:ph idx="1"/>
          </p:nvPr>
        </p:nvSpPr>
        <p:spPr>
          <a:xfrm>
            <a:off x="457200" y="1322442"/>
            <a:ext cx="8229600" cy="3394472"/>
          </a:xfrm>
        </p:spPr>
        <p:txBody>
          <a:bodyPr>
            <a:normAutofit fontScale="92500" lnSpcReduction="20000"/>
          </a:bodyPr>
          <a:lstStyle/>
          <a:p>
            <a:r>
              <a:rPr lang="en-US" dirty="0" smtClean="0"/>
              <a:t>Most cells in the body maintain an extracellular matrix formed from proteins with complex sugar chains attached to them</a:t>
            </a:r>
          </a:p>
          <a:p>
            <a:r>
              <a:rPr lang="en-US" dirty="0"/>
              <a:t>S</a:t>
            </a:r>
            <a:r>
              <a:rPr lang="en-US" dirty="0" smtClean="0"/>
              <a:t>ulfate ions bind to the sugars at strategic locations in an irregular but non-random pattern</a:t>
            </a:r>
          </a:p>
          <a:p>
            <a:r>
              <a:rPr lang="en-US" dirty="0" smtClean="0"/>
              <a:t>The “</a:t>
            </a:r>
            <a:r>
              <a:rPr lang="en-US" dirty="0" err="1" smtClean="0"/>
              <a:t>glycocalyx</a:t>
            </a:r>
            <a:r>
              <a:rPr lang="en-US" dirty="0" smtClean="0"/>
              <a:t>” that lines the walls of all blood vessels is formed from these sugar-protein complexes</a:t>
            </a:r>
            <a:endParaRPr lang="en-US" dirty="0"/>
          </a:p>
        </p:txBody>
      </p:sp>
    </p:spTree>
    <p:extLst>
      <p:ext uri="{BB962C8B-B14F-4D97-AF65-F5344CB8AC3E}">
        <p14:creationId xmlns:p14="http://schemas.microsoft.com/office/powerpoint/2010/main" val="27676912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6" y="139700"/>
            <a:ext cx="8246534" cy="1206500"/>
          </a:xfrm>
        </p:spPr>
        <p:txBody>
          <a:bodyPr>
            <a:noAutofit/>
          </a:bodyPr>
          <a:lstStyle/>
          <a:p>
            <a:r>
              <a:rPr lang="en-US" sz="3600" b="1" dirty="0" smtClean="0"/>
              <a:t>“</a:t>
            </a:r>
            <a:r>
              <a:rPr lang="en-US" sz="3600" b="1" dirty="0" err="1">
                <a:solidFill>
                  <a:srgbClr val="FF0000"/>
                </a:solidFill>
              </a:rPr>
              <a:t>Sulfation</a:t>
            </a:r>
            <a:r>
              <a:rPr lang="en-US" sz="3600" b="1" dirty="0">
                <a:solidFill>
                  <a:srgbClr val="FF0000"/>
                </a:solidFill>
              </a:rPr>
              <a:t> </a:t>
            </a:r>
            <a:r>
              <a:rPr lang="en-US" sz="3600" b="1" dirty="0"/>
              <a:t>of 25-hydroxycholesterol regulates lipid metabolism, inflammatory responses, and cell </a:t>
            </a:r>
            <a:r>
              <a:rPr lang="en-US" sz="3600" b="1" dirty="0" smtClean="0"/>
              <a:t>proliferation”</a:t>
            </a:r>
            <a:r>
              <a:rPr lang="en-US" sz="40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169333" y="1778747"/>
            <a:ext cx="4165600" cy="2571750"/>
          </a:xfrm>
        </p:spPr>
        <p:txBody>
          <a:bodyPr>
            <a:normAutofit fontScale="92500" lnSpcReduction="20000"/>
          </a:bodyPr>
          <a:lstStyle/>
          <a:p>
            <a:r>
              <a:rPr lang="en-US" sz="2800" dirty="0" smtClean="0"/>
              <a:t>Cholesterol and fats shipped out through      bile acids</a:t>
            </a:r>
          </a:p>
          <a:p>
            <a:r>
              <a:rPr lang="en-US" sz="2800" dirty="0" smtClean="0"/>
              <a:t>Fixes fatty liver</a:t>
            </a:r>
          </a:p>
          <a:p>
            <a:r>
              <a:rPr lang="en-US" sz="2800" dirty="0" smtClean="0"/>
              <a:t>Liver cells proliferate, restoring damaged liver</a:t>
            </a:r>
          </a:p>
          <a:p>
            <a:r>
              <a:rPr lang="en-US" sz="2800" dirty="0" smtClean="0"/>
              <a:t>Suppresses inflammation</a:t>
            </a:r>
          </a:p>
        </p:txBody>
      </p:sp>
      <p:sp>
        <p:nvSpPr>
          <p:cNvPr id="4" name="TextBox 3"/>
          <p:cNvSpPr txBox="1"/>
          <p:nvPr/>
        </p:nvSpPr>
        <p:spPr>
          <a:xfrm>
            <a:off x="1541501" y="4722283"/>
            <a:ext cx="7699544" cy="400110"/>
          </a:xfrm>
          <a:prstGeom prst="rect">
            <a:avLst/>
          </a:prstGeom>
          <a:noFill/>
        </p:spPr>
        <p:txBody>
          <a:bodyPr wrap="none" rtlCol="0">
            <a:spAutoFit/>
          </a:bodyPr>
          <a:lstStyle/>
          <a:p>
            <a:r>
              <a:rPr lang="de-DE" sz="2000" dirty="0" smtClean="0">
                <a:solidFill>
                  <a:srgbClr val="FF0000"/>
                </a:solidFill>
              </a:rPr>
              <a:t>*</a:t>
            </a:r>
            <a:r>
              <a:rPr lang="de-DE" sz="2000" dirty="0" smtClean="0"/>
              <a:t>S Ren </a:t>
            </a:r>
            <a:r>
              <a:rPr lang="de-DE" sz="2000" dirty="0" err="1" smtClean="0"/>
              <a:t>and</a:t>
            </a:r>
            <a:r>
              <a:rPr lang="de-DE" sz="2000" dirty="0" smtClean="0"/>
              <a:t> Y Ying</a:t>
            </a:r>
            <a:r>
              <a:rPr lang="de-DE" sz="2000" i="1" dirty="0" smtClean="0"/>
              <a:t>, Am </a:t>
            </a:r>
            <a:r>
              <a:rPr lang="de-DE" sz="2000" i="1" dirty="0"/>
              <a:t>J </a:t>
            </a:r>
            <a:r>
              <a:rPr lang="de-DE" sz="2000" i="1" dirty="0" err="1"/>
              <a:t>Physiol</a:t>
            </a:r>
            <a:r>
              <a:rPr lang="de-DE" sz="2000" i="1" dirty="0"/>
              <a:t> </a:t>
            </a:r>
            <a:r>
              <a:rPr lang="de-DE" sz="2000" i="1" dirty="0" err="1"/>
              <a:t>Endocrinol</a:t>
            </a:r>
            <a:r>
              <a:rPr lang="de-DE" sz="2000" i="1" dirty="0"/>
              <a:t> </a:t>
            </a:r>
            <a:r>
              <a:rPr lang="de-DE" sz="2000" i="1" dirty="0" err="1"/>
              <a:t>Metab</a:t>
            </a:r>
            <a:r>
              <a:rPr lang="de-DE" sz="2000" i="1" dirty="0"/>
              <a:t> </a:t>
            </a:r>
            <a:r>
              <a:rPr lang="de-DE" sz="2000" dirty="0"/>
              <a:t>306: E123–E130, </a:t>
            </a:r>
            <a:r>
              <a:rPr lang="de-DE" sz="2000" dirty="0" smtClean="0"/>
              <a:t>2014</a:t>
            </a:r>
            <a:endParaRPr lang="de-DE" sz="2000" dirty="0"/>
          </a:p>
        </p:txBody>
      </p:sp>
      <p:sp>
        <p:nvSpPr>
          <p:cNvPr id="5" name="Freeform 4"/>
          <p:cNvSpPr/>
          <p:nvPr/>
        </p:nvSpPr>
        <p:spPr>
          <a:xfrm>
            <a:off x="3979333" y="1606553"/>
            <a:ext cx="5032958" cy="3133412"/>
          </a:xfrm>
          <a:custGeom>
            <a:avLst/>
            <a:gdLst>
              <a:gd name="connsiteX0" fmla="*/ 0 w 5032958"/>
              <a:gd name="connsiteY0" fmla="*/ 1767852 h 4379401"/>
              <a:gd name="connsiteX1" fmla="*/ 1083734 w 5032958"/>
              <a:gd name="connsiteY1" fmla="*/ 362385 h 4379401"/>
              <a:gd name="connsiteX2" fmla="*/ 3759200 w 5032958"/>
              <a:gd name="connsiteY2" fmla="*/ 91452 h 4379401"/>
              <a:gd name="connsiteX3" fmla="*/ 4893734 w 5032958"/>
              <a:gd name="connsiteY3" fmla="*/ 1683185 h 4379401"/>
              <a:gd name="connsiteX4" fmla="*/ 4741334 w 5032958"/>
              <a:gd name="connsiteY4" fmla="*/ 4003052 h 4379401"/>
              <a:gd name="connsiteX5" fmla="*/ 2438400 w 5032958"/>
              <a:gd name="connsiteY5" fmla="*/ 4324785 h 4379401"/>
              <a:gd name="connsiteX6" fmla="*/ 660400 w 5032958"/>
              <a:gd name="connsiteY6" fmla="*/ 3461185 h 4379401"/>
              <a:gd name="connsiteX7" fmla="*/ 84667 w 5032958"/>
              <a:gd name="connsiteY7" fmla="*/ 2208119 h 4379401"/>
              <a:gd name="connsiteX8" fmla="*/ 67734 w 5032958"/>
              <a:gd name="connsiteY8" fmla="*/ 1700119 h 4379401"/>
              <a:gd name="connsiteX9" fmla="*/ 84667 w 5032958"/>
              <a:gd name="connsiteY9" fmla="*/ 1700119 h 437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2958" h="4379401">
                <a:moveTo>
                  <a:pt x="0" y="1767852"/>
                </a:moveTo>
                <a:cubicBezTo>
                  <a:pt x="228600" y="1204818"/>
                  <a:pt x="457201" y="641785"/>
                  <a:pt x="1083734" y="362385"/>
                </a:cubicBezTo>
                <a:cubicBezTo>
                  <a:pt x="1710267" y="82985"/>
                  <a:pt x="3124200" y="-128681"/>
                  <a:pt x="3759200" y="91452"/>
                </a:cubicBezTo>
                <a:cubicBezTo>
                  <a:pt x="4394200" y="311585"/>
                  <a:pt x="4730045" y="1031252"/>
                  <a:pt x="4893734" y="1683185"/>
                </a:cubicBezTo>
                <a:cubicBezTo>
                  <a:pt x="5057423" y="2335118"/>
                  <a:pt x="5150556" y="3562785"/>
                  <a:pt x="4741334" y="4003052"/>
                </a:cubicBezTo>
                <a:cubicBezTo>
                  <a:pt x="4332112" y="4443319"/>
                  <a:pt x="3118556" y="4415096"/>
                  <a:pt x="2438400" y="4324785"/>
                </a:cubicBezTo>
                <a:cubicBezTo>
                  <a:pt x="1758244" y="4234474"/>
                  <a:pt x="1052689" y="3813963"/>
                  <a:pt x="660400" y="3461185"/>
                </a:cubicBezTo>
                <a:cubicBezTo>
                  <a:pt x="268111" y="3108407"/>
                  <a:pt x="183445" y="2501630"/>
                  <a:pt x="84667" y="2208119"/>
                </a:cubicBezTo>
                <a:cubicBezTo>
                  <a:pt x="-14111" y="1914608"/>
                  <a:pt x="67734" y="1784786"/>
                  <a:pt x="67734" y="1700119"/>
                </a:cubicBezTo>
                <a:cubicBezTo>
                  <a:pt x="67734" y="1615452"/>
                  <a:pt x="84667" y="1700119"/>
                  <a:pt x="84667" y="170011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908709" y="1732716"/>
            <a:ext cx="1774845" cy="523220"/>
          </a:xfrm>
          <a:prstGeom prst="rect">
            <a:avLst/>
          </a:prstGeom>
          <a:noFill/>
        </p:spPr>
        <p:txBody>
          <a:bodyPr wrap="none" rtlCol="0">
            <a:spAutoFit/>
          </a:bodyPr>
          <a:lstStyle/>
          <a:p>
            <a:r>
              <a:rPr lang="en-US" sz="2800" b="1" dirty="0" smtClean="0"/>
              <a:t>LIVER CELL</a:t>
            </a:r>
            <a:endParaRPr lang="en-US" sz="2800" b="1" dirty="0"/>
          </a:p>
        </p:txBody>
      </p:sp>
      <p:grpSp>
        <p:nvGrpSpPr>
          <p:cNvPr id="7" name="Group 6"/>
          <p:cNvGrpSpPr/>
          <p:nvPr/>
        </p:nvGrpSpPr>
        <p:grpSpPr>
          <a:xfrm>
            <a:off x="4707994" y="3254023"/>
            <a:ext cx="1647826" cy="796352"/>
            <a:chOff x="3771457" y="5137934"/>
            <a:chExt cx="991458" cy="549872"/>
          </a:xfrm>
        </p:grpSpPr>
        <p:sp>
          <p:nvSpPr>
            <p:cNvPr id="8" name="Freeform 7"/>
            <p:cNvSpPr/>
            <p:nvPr/>
          </p:nvSpPr>
          <p:spPr>
            <a:xfrm>
              <a:off x="3877145" y="5203331"/>
              <a:ext cx="814866" cy="424548"/>
            </a:xfrm>
            <a:custGeom>
              <a:avLst/>
              <a:gdLst>
                <a:gd name="connsiteX0" fmla="*/ 21755 w 814866"/>
                <a:gd name="connsiteY0" fmla="*/ 295769 h 424548"/>
                <a:gd name="connsiteX1" fmla="*/ 129705 w 814866"/>
                <a:gd name="connsiteY1" fmla="*/ 194169 h 424548"/>
                <a:gd name="connsiteX2" fmla="*/ 161455 w 814866"/>
                <a:gd name="connsiteY2" fmla="*/ 225919 h 424548"/>
                <a:gd name="connsiteX3" fmla="*/ 193205 w 814866"/>
                <a:gd name="connsiteY3" fmla="*/ 156069 h 424548"/>
                <a:gd name="connsiteX4" fmla="*/ 231305 w 814866"/>
                <a:gd name="connsiteY4" fmla="*/ 143369 h 424548"/>
                <a:gd name="connsiteX5" fmla="*/ 294805 w 814866"/>
                <a:gd name="connsiteY5" fmla="*/ 225919 h 424548"/>
                <a:gd name="connsiteX6" fmla="*/ 301155 w 814866"/>
                <a:gd name="connsiteY6" fmla="*/ 117969 h 424548"/>
                <a:gd name="connsiteX7" fmla="*/ 332905 w 814866"/>
                <a:gd name="connsiteY7" fmla="*/ 67169 h 424548"/>
                <a:gd name="connsiteX8" fmla="*/ 390055 w 814866"/>
                <a:gd name="connsiteY8" fmla="*/ 124319 h 424548"/>
                <a:gd name="connsiteX9" fmla="*/ 409105 w 814866"/>
                <a:gd name="connsiteY9" fmla="*/ 67169 h 424548"/>
                <a:gd name="connsiteX10" fmla="*/ 472605 w 814866"/>
                <a:gd name="connsiteY10" fmla="*/ 41769 h 424548"/>
                <a:gd name="connsiteX11" fmla="*/ 523405 w 814866"/>
                <a:gd name="connsiteY11" fmla="*/ 117969 h 424548"/>
                <a:gd name="connsiteX12" fmla="*/ 555155 w 814866"/>
                <a:gd name="connsiteY12" fmla="*/ 105269 h 424548"/>
                <a:gd name="connsiteX13" fmla="*/ 555155 w 814866"/>
                <a:gd name="connsiteY13" fmla="*/ 10019 h 424548"/>
                <a:gd name="connsiteX14" fmla="*/ 618655 w 814866"/>
                <a:gd name="connsiteY14" fmla="*/ 10019 h 424548"/>
                <a:gd name="connsiteX15" fmla="*/ 656755 w 814866"/>
                <a:gd name="connsiteY15" fmla="*/ 73519 h 424548"/>
                <a:gd name="connsiteX16" fmla="*/ 739305 w 814866"/>
                <a:gd name="connsiteY16" fmla="*/ 10019 h 424548"/>
                <a:gd name="connsiteX17" fmla="*/ 809155 w 814866"/>
                <a:gd name="connsiteY17" fmla="*/ 67169 h 424548"/>
                <a:gd name="connsiteX18" fmla="*/ 802805 w 814866"/>
                <a:gd name="connsiteY18" fmla="*/ 156069 h 424548"/>
                <a:gd name="connsiteX19" fmla="*/ 739305 w 814866"/>
                <a:gd name="connsiteY19" fmla="*/ 124319 h 424548"/>
                <a:gd name="connsiteX20" fmla="*/ 707555 w 814866"/>
                <a:gd name="connsiteY20" fmla="*/ 206869 h 424548"/>
                <a:gd name="connsiteX21" fmla="*/ 650405 w 814866"/>
                <a:gd name="connsiteY21" fmla="*/ 238619 h 424548"/>
                <a:gd name="connsiteX22" fmla="*/ 574205 w 814866"/>
                <a:gd name="connsiteY22" fmla="*/ 162419 h 424548"/>
                <a:gd name="connsiteX23" fmla="*/ 498005 w 814866"/>
                <a:gd name="connsiteY23" fmla="*/ 295769 h 424548"/>
                <a:gd name="connsiteX24" fmla="*/ 390055 w 814866"/>
                <a:gd name="connsiteY24" fmla="*/ 219569 h 424548"/>
                <a:gd name="connsiteX25" fmla="*/ 332905 w 814866"/>
                <a:gd name="connsiteY25" fmla="*/ 359269 h 424548"/>
                <a:gd name="connsiteX26" fmla="*/ 275755 w 814866"/>
                <a:gd name="connsiteY26" fmla="*/ 352919 h 424548"/>
                <a:gd name="connsiteX27" fmla="*/ 231305 w 814866"/>
                <a:gd name="connsiteY27" fmla="*/ 276719 h 424548"/>
                <a:gd name="connsiteX28" fmla="*/ 180505 w 814866"/>
                <a:gd name="connsiteY28" fmla="*/ 391019 h 424548"/>
                <a:gd name="connsiteX29" fmla="*/ 155105 w 814866"/>
                <a:gd name="connsiteY29" fmla="*/ 391019 h 424548"/>
                <a:gd name="connsiteX30" fmla="*/ 97955 w 814866"/>
                <a:gd name="connsiteY30" fmla="*/ 308469 h 424548"/>
                <a:gd name="connsiteX31" fmla="*/ 47155 w 814866"/>
                <a:gd name="connsiteY31" fmla="*/ 422769 h 424548"/>
                <a:gd name="connsiteX32" fmla="*/ 2705 w 814866"/>
                <a:gd name="connsiteY32" fmla="*/ 371969 h 424548"/>
                <a:gd name="connsiteX33" fmla="*/ 21755 w 814866"/>
                <a:gd name="connsiteY33" fmla="*/ 295769 h 42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4866" h="424548">
                  <a:moveTo>
                    <a:pt x="21755" y="295769"/>
                  </a:moveTo>
                  <a:cubicBezTo>
                    <a:pt x="42922" y="266136"/>
                    <a:pt x="106422" y="205811"/>
                    <a:pt x="129705" y="194169"/>
                  </a:cubicBezTo>
                  <a:cubicBezTo>
                    <a:pt x="152988" y="182527"/>
                    <a:pt x="150872" y="232269"/>
                    <a:pt x="161455" y="225919"/>
                  </a:cubicBezTo>
                  <a:cubicBezTo>
                    <a:pt x="172038" y="219569"/>
                    <a:pt x="181563" y="169827"/>
                    <a:pt x="193205" y="156069"/>
                  </a:cubicBezTo>
                  <a:cubicBezTo>
                    <a:pt x="204847" y="142311"/>
                    <a:pt x="214372" y="131727"/>
                    <a:pt x="231305" y="143369"/>
                  </a:cubicBezTo>
                  <a:cubicBezTo>
                    <a:pt x="248238" y="155011"/>
                    <a:pt x="283163" y="230152"/>
                    <a:pt x="294805" y="225919"/>
                  </a:cubicBezTo>
                  <a:cubicBezTo>
                    <a:pt x="306447" y="221686"/>
                    <a:pt x="294805" y="144427"/>
                    <a:pt x="301155" y="117969"/>
                  </a:cubicBezTo>
                  <a:cubicBezTo>
                    <a:pt x="307505" y="91511"/>
                    <a:pt x="318088" y="66111"/>
                    <a:pt x="332905" y="67169"/>
                  </a:cubicBezTo>
                  <a:cubicBezTo>
                    <a:pt x="347722" y="68227"/>
                    <a:pt x="377355" y="124319"/>
                    <a:pt x="390055" y="124319"/>
                  </a:cubicBezTo>
                  <a:cubicBezTo>
                    <a:pt x="402755" y="124319"/>
                    <a:pt x="395347" y="80927"/>
                    <a:pt x="409105" y="67169"/>
                  </a:cubicBezTo>
                  <a:cubicBezTo>
                    <a:pt x="422863" y="53411"/>
                    <a:pt x="453555" y="33302"/>
                    <a:pt x="472605" y="41769"/>
                  </a:cubicBezTo>
                  <a:cubicBezTo>
                    <a:pt x="491655" y="50236"/>
                    <a:pt x="509647" y="107386"/>
                    <a:pt x="523405" y="117969"/>
                  </a:cubicBezTo>
                  <a:cubicBezTo>
                    <a:pt x="537163" y="128552"/>
                    <a:pt x="549863" y="123261"/>
                    <a:pt x="555155" y="105269"/>
                  </a:cubicBezTo>
                  <a:cubicBezTo>
                    <a:pt x="560447" y="87277"/>
                    <a:pt x="544572" y="25894"/>
                    <a:pt x="555155" y="10019"/>
                  </a:cubicBezTo>
                  <a:cubicBezTo>
                    <a:pt x="565738" y="-5856"/>
                    <a:pt x="601722" y="-564"/>
                    <a:pt x="618655" y="10019"/>
                  </a:cubicBezTo>
                  <a:cubicBezTo>
                    <a:pt x="635588" y="20602"/>
                    <a:pt x="636647" y="73519"/>
                    <a:pt x="656755" y="73519"/>
                  </a:cubicBezTo>
                  <a:cubicBezTo>
                    <a:pt x="676863" y="73519"/>
                    <a:pt x="713905" y="11077"/>
                    <a:pt x="739305" y="10019"/>
                  </a:cubicBezTo>
                  <a:cubicBezTo>
                    <a:pt x="764705" y="8961"/>
                    <a:pt x="798572" y="42827"/>
                    <a:pt x="809155" y="67169"/>
                  </a:cubicBezTo>
                  <a:cubicBezTo>
                    <a:pt x="819738" y="91511"/>
                    <a:pt x="814447" y="146544"/>
                    <a:pt x="802805" y="156069"/>
                  </a:cubicBezTo>
                  <a:cubicBezTo>
                    <a:pt x="791163" y="165594"/>
                    <a:pt x="755180" y="115852"/>
                    <a:pt x="739305" y="124319"/>
                  </a:cubicBezTo>
                  <a:cubicBezTo>
                    <a:pt x="723430" y="132786"/>
                    <a:pt x="722372" y="187819"/>
                    <a:pt x="707555" y="206869"/>
                  </a:cubicBezTo>
                  <a:cubicBezTo>
                    <a:pt x="692738" y="225919"/>
                    <a:pt x="672630" y="246027"/>
                    <a:pt x="650405" y="238619"/>
                  </a:cubicBezTo>
                  <a:cubicBezTo>
                    <a:pt x="628180" y="231211"/>
                    <a:pt x="599605" y="152894"/>
                    <a:pt x="574205" y="162419"/>
                  </a:cubicBezTo>
                  <a:cubicBezTo>
                    <a:pt x="548805" y="171944"/>
                    <a:pt x="528697" y="286244"/>
                    <a:pt x="498005" y="295769"/>
                  </a:cubicBezTo>
                  <a:cubicBezTo>
                    <a:pt x="467313" y="305294"/>
                    <a:pt x="417572" y="208986"/>
                    <a:pt x="390055" y="219569"/>
                  </a:cubicBezTo>
                  <a:cubicBezTo>
                    <a:pt x="362538" y="230152"/>
                    <a:pt x="351955" y="337044"/>
                    <a:pt x="332905" y="359269"/>
                  </a:cubicBezTo>
                  <a:cubicBezTo>
                    <a:pt x="313855" y="381494"/>
                    <a:pt x="292688" y="366677"/>
                    <a:pt x="275755" y="352919"/>
                  </a:cubicBezTo>
                  <a:cubicBezTo>
                    <a:pt x="258822" y="339161"/>
                    <a:pt x="247180" y="270369"/>
                    <a:pt x="231305" y="276719"/>
                  </a:cubicBezTo>
                  <a:cubicBezTo>
                    <a:pt x="215430" y="283069"/>
                    <a:pt x="193205" y="371969"/>
                    <a:pt x="180505" y="391019"/>
                  </a:cubicBezTo>
                  <a:cubicBezTo>
                    <a:pt x="167805" y="410069"/>
                    <a:pt x="168863" y="404777"/>
                    <a:pt x="155105" y="391019"/>
                  </a:cubicBezTo>
                  <a:cubicBezTo>
                    <a:pt x="141347" y="377261"/>
                    <a:pt x="115947" y="303177"/>
                    <a:pt x="97955" y="308469"/>
                  </a:cubicBezTo>
                  <a:cubicBezTo>
                    <a:pt x="79963" y="313761"/>
                    <a:pt x="63030" y="412186"/>
                    <a:pt x="47155" y="422769"/>
                  </a:cubicBezTo>
                  <a:cubicBezTo>
                    <a:pt x="31280" y="433352"/>
                    <a:pt x="9055" y="394194"/>
                    <a:pt x="2705" y="371969"/>
                  </a:cubicBezTo>
                  <a:cubicBezTo>
                    <a:pt x="-3645" y="349744"/>
                    <a:pt x="588" y="325402"/>
                    <a:pt x="21755" y="295769"/>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771457" y="5137934"/>
              <a:ext cx="991458" cy="549872"/>
            </a:xfrm>
            <a:custGeom>
              <a:avLst/>
              <a:gdLst>
                <a:gd name="connsiteX0" fmla="*/ 443 w 991458"/>
                <a:gd name="connsiteY0" fmla="*/ 431016 h 549872"/>
                <a:gd name="connsiteX1" fmla="*/ 114743 w 991458"/>
                <a:gd name="connsiteY1" fmla="*/ 246866 h 549872"/>
                <a:gd name="connsiteX2" fmla="*/ 463993 w 991458"/>
                <a:gd name="connsiteY2" fmla="*/ 24616 h 549872"/>
                <a:gd name="connsiteX3" fmla="*/ 756093 w 991458"/>
                <a:gd name="connsiteY3" fmla="*/ 5566 h 549872"/>
                <a:gd name="connsiteX4" fmla="*/ 940243 w 991458"/>
                <a:gd name="connsiteY4" fmla="*/ 24616 h 549872"/>
                <a:gd name="connsiteX5" fmla="*/ 991043 w 991458"/>
                <a:gd name="connsiteY5" fmla="*/ 126216 h 549872"/>
                <a:gd name="connsiteX6" fmla="*/ 921193 w 991458"/>
                <a:gd name="connsiteY6" fmla="*/ 304016 h 549872"/>
                <a:gd name="connsiteX7" fmla="*/ 711643 w 991458"/>
                <a:gd name="connsiteY7" fmla="*/ 418316 h 549872"/>
                <a:gd name="connsiteX8" fmla="*/ 336993 w 991458"/>
                <a:gd name="connsiteY8" fmla="*/ 526266 h 549872"/>
                <a:gd name="connsiteX9" fmla="*/ 146493 w 991458"/>
                <a:gd name="connsiteY9" fmla="*/ 545316 h 549872"/>
                <a:gd name="connsiteX10" fmla="*/ 443 w 991458"/>
                <a:gd name="connsiteY10" fmla="*/ 431016 h 5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1458" h="549872">
                  <a:moveTo>
                    <a:pt x="443" y="431016"/>
                  </a:moveTo>
                  <a:cubicBezTo>
                    <a:pt x="-4849" y="381274"/>
                    <a:pt x="37485" y="314599"/>
                    <a:pt x="114743" y="246866"/>
                  </a:cubicBezTo>
                  <a:cubicBezTo>
                    <a:pt x="192001" y="179133"/>
                    <a:pt x="357102" y="64833"/>
                    <a:pt x="463993" y="24616"/>
                  </a:cubicBezTo>
                  <a:cubicBezTo>
                    <a:pt x="570884" y="-15601"/>
                    <a:pt x="676718" y="5566"/>
                    <a:pt x="756093" y="5566"/>
                  </a:cubicBezTo>
                  <a:cubicBezTo>
                    <a:pt x="835468" y="5566"/>
                    <a:pt x="901085" y="4508"/>
                    <a:pt x="940243" y="24616"/>
                  </a:cubicBezTo>
                  <a:cubicBezTo>
                    <a:pt x="979401" y="44724"/>
                    <a:pt x="994218" y="79649"/>
                    <a:pt x="991043" y="126216"/>
                  </a:cubicBezTo>
                  <a:cubicBezTo>
                    <a:pt x="987868" y="172783"/>
                    <a:pt x="967760" y="255333"/>
                    <a:pt x="921193" y="304016"/>
                  </a:cubicBezTo>
                  <a:cubicBezTo>
                    <a:pt x="874626" y="352699"/>
                    <a:pt x="809010" y="381274"/>
                    <a:pt x="711643" y="418316"/>
                  </a:cubicBezTo>
                  <a:cubicBezTo>
                    <a:pt x="614276" y="455358"/>
                    <a:pt x="431185" y="505099"/>
                    <a:pt x="336993" y="526266"/>
                  </a:cubicBezTo>
                  <a:cubicBezTo>
                    <a:pt x="242801" y="547433"/>
                    <a:pt x="198351" y="555899"/>
                    <a:pt x="146493" y="545316"/>
                  </a:cubicBezTo>
                  <a:cubicBezTo>
                    <a:pt x="94635" y="534733"/>
                    <a:pt x="5735" y="480758"/>
                    <a:pt x="443" y="431016"/>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2888403" y="4262533"/>
            <a:ext cx="2046053" cy="461665"/>
          </a:xfrm>
          <a:prstGeom prst="rect">
            <a:avLst/>
          </a:prstGeom>
          <a:noFill/>
        </p:spPr>
        <p:txBody>
          <a:bodyPr wrap="none" rtlCol="0">
            <a:spAutoFit/>
          </a:bodyPr>
          <a:lstStyle/>
          <a:p>
            <a:r>
              <a:rPr lang="en-US" sz="2400" dirty="0"/>
              <a:t>m</a:t>
            </a:r>
            <a:r>
              <a:rPr lang="en-US" sz="2400" dirty="0" smtClean="0"/>
              <a:t>itochondrion</a:t>
            </a:r>
            <a:endParaRPr lang="en-US" sz="2400" dirty="0"/>
          </a:p>
        </p:txBody>
      </p:sp>
      <p:sp>
        <p:nvSpPr>
          <p:cNvPr id="11" name="TextBox 10"/>
          <p:cNvSpPr txBox="1"/>
          <p:nvPr/>
        </p:nvSpPr>
        <p:spPr>
          <a:xfrm>
            <a:off x="4816446" y="2928904"/>
            <a:ext cx="774371" cy="461665"/>
          </a:xfrm>
          <a:prstGeom prst="rect">
            <a:avLst/>
          </a:prstGeom>
          <a:noFill/>
        </p:spPr>
        <p:txBody>
          <a:bodyPr wrap="none" rtlCol="0">
            <a:spAutoFit/>
          </a:bodyPr>
          <a:lstStyle/>
          <a:p>
            <a:r>
              <a:rPr lang="en-US" sz="2400" dirty="0" err="1" smtClean="0"/>
              <a:t>StAR</a:t>
            </a:r>
            <a:endParaRPr lang="en-US" sz="2400" dirty="0"/>
          </a:p>
        </p:txBody>
      </p:sp>
      <p:sp>
        <p:nvSpPr>
          <p:cNvPr id="12" name="TextBox 11"/>
          <p:cNvSpPr txBox="1"/>
          <p:nvPr/>
        </p:nvSpPr>
        <p:spPr>
          <a:xfrm>
            <a:off x="6088164" y="3786142"/>
            <a:ext cx="1234132" cy="400110"/>
          </a:xfrm>
          <a:prstGeom prst="rect">
            <a:avLst/>
          </a:prstGeom>
          <a:noFill/>
        </p:spPr>
        <p:txBody>
          <a:bodyPr wrap="none" rtlCol="0">
            <a:spAutoFit/>
          </a:bodyPr>
          <a:lstStyle/>
          <a:p>
            <a:r>
              <a:rPr lang="en-US" sz="2000" dirty="0" smtClean="0"/>
              <a:t>SULT2B1b</a:t>
            </a:r>
            <a:endParaRPr lang="en-US" sz="2000" dirty="0"/>
          </a:p>
        </p:txBody>
      </p:sp>
      <p:cxnSp>
        <p:nvCxnSpPr>
          <p:cNvPr id="14" name="Straight Arrow Connector 13"/>
          <p:cNvCxnSpPr>
            <a:endCxn id="8" idx="2"/>
          </p:cNvCxnSpPr>
          <p:nvPr/>
        </p:nvCxnSpPr>
        <p:spPr>
          <a:xfrm>
            <a:off x="4707994" y="2926710"/>
            <a:ext cx="443998" cy="7492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15"/>
          </p:cNvCxnSpPr>
          <p:nvPr/>
        </p:nvCxnSpPr>
        <p:spPr>
          <a:xfrm>
            <a:off x="5975192" y="3455213"/>
            <a:ext cx="380628" cy="101519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38310" y="4351432"/>
            <a:ext cx="1149924" cy="461665"/>
          </a:xfrm>
          <a:prstGeom prst="rect">
            <a:avLst/>
          </a:prstGeom>
          <a:noFill/>
        </p:spPr>
        <p:txBody>
          <a:bodyPr wrap="none" rtlCol="0">
            <a:spAutoFit/>
          </a:bodyPr>
          <a:lstStyle/>
          <a:p>
            <a:r>
              <a:rPr lang="en-US" sz="2400" dirty="0" smtClean="0"/>
              <a:t>25HC3S</a:t>
            </a:r>
            <a:endParaRPr lang="en-US" sz="2400" dirty="0"/>
          </a:p>
        </p:txBody>
      </p:sp>
      <p:sp>
        <p:nvSpPr>
          <p:cNvPr id="20" name="Freeform 19"/>
          <p:cNvSpPr/>
          <p:nvPr/>
        </p:nvSpPr>
        <p:spPr>
          <a:xfrm>
            <a:off x="6509498" y="2422012"/>
            <a:ext cx="1902765" cy="1199606"/>
          </a:xfrm>
          <a:custGeom>
            <a:avLst/>
            <a:gdLst>
              <a:gd name="connsiteX0" fmla="*/ 467037 w 1902765"/>
              <a:gd name="connsiteY0" fmla="*/ 72653 h 1599474"/>
              <a:gd name="connsiteX1" fmla="*/ 9837 w 1902765"/>
              <a:gd name="connsiteY1" fmla="*/ 716120 h 1599474"/>
              <a:gd name="connsiteX2" fmla="*/ 856504 w 1902765"/>
              <a:gd name="connsiteY2" fmla="*/ 1579720 h 1599474"/>
              <a:gd name="connsiteX3" fmla="*/ 1872504 w 1902765"/>
              <a:gd name="connsiteY3" fmla="*/ 1224120 h 1599474"/>
              <a:gd name="connsiteX4" fmla="*/ 1533837 w 1902765"/>
              <a:gd name="connsiteY4" fmla="*/ 140386 h 1599474"/>
              <a:gd name="connsiteX5" fmla="*/ 467037 w 1902765"/>
              <a:gd name="connsiteY5" fmla="*/ 72653 h 159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765" h="1599474">
                <a:moveTo>
                  <a:pt x="467037" y="72653"/>
                </a:moveTo>
                <a:cubicBezTo>
                  <a:pt x="213037" y="168609"/>
                  <a:pt x="-55074" y="464942"/>
                  <a:pt x="9837" y="716120"/>
                </a:cubicBezTo>
                <a:cubicBezTo>
                  <a:pt x="74748" y="967298"/>
                  <a:pt x="546059" y="1495053"/>
                  <a:pt x="856504" y="1579720"/>
                </a:cubicBezTo>
                <a:cubicBezTo>
                  <a:pt x="1166949" y="1664387"/>
                  <a:pt x="1759615" y="1464009"/>
                  <a:pt x="1872504" y="1224120"/>
                </a:cubicBezTo>
                <a:cubicBezTo>
                  <a:pt x="1985393" y="984231"/>
                  <a:pt x="1762437" y="326653"/>
                  <a:pt x="1533837" y="140386"/>
                </a:cubicBezTo>
                <a:cubicBezTo>
                  <a:pt x="1305237" y="-45881"/>
                  <a:pt x="721037" y="-23303"/>
                  <a:pt x="467037" y="72653"/>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32476" y="2578101"/>
            <a:ext cx="250467" cy="1524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810914" y="2771957"/>
            <a:ext cx="1144063" cy="461665"/>
          </a:xfrm>
          <a:prstGeom prst="rect">
            <a:avLst/>
          </a:prstGeom>
          <a:noFill/>
        </p:spPr>
        <p:txBody>
          <a:bodyPr wrap="none" rtlCol="0">
            <a:spAutoFit/>
          </a:bodyPr>
          <a:lstStyle/>
          <a:p>
            <a:r>
              <a:rPr lang="en-US" sz="2400" dirty="0" smtClean="0"/>
              <a:t>nucleus</a:t>
            </a:r>
            <a:endParaRPr lang="en-US" sz="2400" dirty="0"/>
          </a:p>
        </p:txBody>
      </p:sp>
      <p:cxnSp>
        <p:nvCxnSpPr>
          <p:cNvPr id="23" name="Straight Arrow Connector 22"/>
          <p:cNvCxnSpPr/>
          <p:nvPr/>
        </p:nvCxnSpPr>
        <p:spPr>
          <a:xfrm flipV="1">
            <a:off x="3838610" y="3963585"/>
            <a:ext cx="970997" cy="38691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77720" y="2534293"/>
            <a:ext cx="1811889" cy="523220"/>
          </a:xfrm>
          <a:prstGeom prst="rect">
            <a:avLst/>
          </a:prstGeom>
          <a:noFill/>
        </p:spPr>
        <p:txBody>
          <a:bodyPr wrap="none" rtlCol="0">
            <a:spAutoFit/>
          </a:bodyPr>
          <a:lstStyle/>
          <a:p>
            <a:r>
              <a:rPr lang="en-US" sz="2800" dirty="0" smtClean="0"/>
              <a:t>cholesterol</a:t>
            </a:r>
            <a:endParaRPr lang="en-US" sz="2800" dirty="0"/>
          </a:p>
        </p:txBody>
      </p:sp>
      <p:cxnSp>
        <p:nvCxnSpPr>
          <p:cNvPr id="30" name="Straight Arrow Connector 29"/>
          <p:cNvCxnSpPr>
            <a:stCxn id="8" idx="27"/>
          </p:cNvCxnSpPr>
          <p:nvPr/>
        </p:nvCxnSpPr>
        <p:spPr>
          <a:xfrm flipV="1">
            <a:off x="5268084" y="3380502"/>
            <a:ext cx="630250" cy="36899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74289" y="3427090"/>
            <a:ext cx="802377" cy="461665"/>
          </a:xfrm>
          <a:prstGeom prst="rect">
            <a:avLst/>
          </a:prstGeom>
          <a:noFill/>
          <a:ln>
            <a:noFill/>
          </a:ln>
        </p:spPr>
        <p:txBody>
          <a:bodyPr wrap="square" rtlCol="0">
            <a:spAutoFit/>
          </a:bodyPr>
          <a:lstStyle/>
          <a:p>
            <a:r>
              <a:rPr lang="en-US" sz="2400" b="1" dirty="0" smtClean="0"/>
              <a:t>CYP</a:t>
            </a:r>
            <a:endParaRPr lang="en-US" sz="2400" b="1" dirty="0"/>
          </a:p>
        </p:txBody>
      </p:sp>
      <p:sp>
        <p:nvSpPr>
          <p:cNvPr id="36" name="Freeform 35"/>
          <p:cNvSpPr/>
          <p:nvPr/>
        </p:nvSpPr>
        <p:spPr>
          <a:xfrm>
            <a:off x="7501477" y="3263902"/>
            <a:ext cx="791301" cy="1270000"/>
          </a:xfrm>
          <a:custGeom>
            <a:avLst/>
            <a:gdLst>
              <a:gd name="connsiteX0" fmla="*/ 0 w 791301"/>
              <a:gd name="connsiteY0" fmla="*/ 1693333 h 1693333"/>
              <a:gd name="connsiteX1" fmla="*/ 728133 w 791301"/>
              <a:gd name="connsiteY1" fmla="*/ 1202266 h 1693333"/>
              <a:gd name="connsiteX2" fmla="*/ 711200 w 791301"/>
              <a:gd name="connsiteY2" fmla="*/ 592666 h 1693333"/>
              <a:gd name="connsiteX3" fmla="*/ 355600 w 791301"/>
              <a:gd name="connsiteY3" fmla="*/ 0 h 1693333"/>
            </a:gdLst>
            <a:ahLst/>
            <a:cxnLst>
              <a:cxn ang="0">
                <a:pos x="connsiteX0" y="connsiteY0"/>
              </a:cxn>
              <a:cxn ang="0">
                <a:pos x="connsiteX1" y="connsiteY1"/>
              </a:cxn>
              <a:cxn ang="0">
                <a:pos x="connsiteX2" y="connsiteY2"/>
              </a:cxn>
              <a:cxn ang="0">
                <a:pos x="connsiteX3" y="connsiteY3"/>
              </a:cxn>
            </a:cxnLst>
            <a:rect l="l" t="t" r="r" b="b"/>
            <a:pathLst>
              <a:path w="791301" h="1693333">
                <a:moveTo>
                  <a:pt x="0" y="1693333"/>
                </a:moveTo>
                <a:cubicBezTo>
                  <a:pt x="304800" y="1539522"/>
                  <a:pt x="609600" y="1385711"/>
                  <a:pt x="728133" y="1202266"/>
                </a:cubicBezTo>
                <a:cubicBezTo>
                  <a:pt x="846666" y="1018821"/>
                  <a:pt x="773289" y="793044"/>
                  <a:pt x="711200" y="592666"/>
                </a:cubicBezTo>
                <a:cubicBezTo>
                  <a:pt x="649111" y="392288"/>
                  <a:pt x="355600" y="0"/>
                  <a:pt x="355600"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4731782" y="2852708"/>
            <a:ext cx="1069223" cy="646331"/>
          </a:xfrm>
          <a:prstGeom prst="rect">
            <a:avLst/>
          </a:prstGeom>
          <a:solidFill>
            <a:srgbClr val="FFFFFF"/>
          </a:solidFill>
        </p:spPr>
        <p:txBody>
          <a:bodyPr wrap="none" rtlCol="0">
            <a:spAutoFit/>
          </a:bodyPr>
          <a:lstStyle/>
          <a:p>
            <a:r>
              <a:rPr lang="en-US" sz="3600" dirty="0" err="1" smtClean="0">
                <a:solidFill>
                  <a:srgbClr val="FF0000"/>
                </a:solidFill>
              </a:rPr>
              <a:t>StAR</a:t>
            </a:r>
            <a:endParaRPr lang="en-US" sz="3600" dirty="0">
              <a:solidFill>
                <a:srgbClr val="FF0000"/>
              </a:solidFill>
            </a:endParaRPr>
          </a:p>
        </p:txBody>
      </p:sp>
      <p:sp>
        <p:nvSpPr>
          <p:cNvPr id="34" name="TextBox 33"/>
          <p:cNvSpPr txBox="1"/>
          <p:nvPr/>
        </p:nvSpPr>
        <p:spPr>
          <a:xfrm>
            <a:off x="5501719" y="3175615"/>
            <a:ext cx="853719" cy="461665"/>
          </a:xfrm>
          <a:prstGeom prst="rect">
            <a:avLst/>
          </a:prstGeom>
          <a:noFill/>
        </p:spPr>
        <p:txBody>
          <a:bodyPr wrap="none" rtlCol="0">
            <a:spAutoFit/>
          </a:bodyPr>
          <a:lstStyle/>
          <a:p>
            <a:r>
              <a:rPr lang="en-US" sz="2400" b="1" dirty="0" smtClean="0"/>
              <a:t>25HC</a:t>
            </a:r>
            <a:endParaRPr lang="en-US" sz="2400" b="1" dirty="0"/>
          </a:p>
        </p:txBody>
      </p:sp>
      <p:sp>
        <p:nvSpPr>
          <p:cNvPr id="15" name="Freeform 14"/>
          <p:cNvSpPr/>
          <p:nvPr/>
        </p:nvSpPr>
        <p:spPr>
          <a:xfrm>
            <a:off x="7016868" y="4254502"/>
            <a:ext cx="620719" cy="497888"/>
          </a:xfrm>
          <a:custGeom>
            <a:avLst/>
            <a:gdLst>
              <a:gd name="connsiteX0" fmla="*/ 315280 w 620719"/>
              <a:gd name="connsiteY0" fmla="*/ 0 h 663850"/>
              <a:gd name="connsiteX1" fmla="*/ 27414 w 620719"/>
              <a:gd name="connsiteY1" fmla="*/ 135466 h 663850"/>
              <a:gd name="connsiteX2" fmla="*/ 44347 w 620719"/>
              <a:gd name="connsiteY2" fmla="*/ 524933 h 663850"/>
              <a:gd name="connsiteX3" fmla="*/ 315280 w 620719"/>
              <a:gd name="connsiteY3" fmla="*/ 660400 h 663850"/>
              <a:gd name="connsiteX4" fmla="*/ 620080 w 620719"/>
              <a:gd name="connsiteY4" fmla="*/ 406400 h 663850"/>
              <a:gd name="connsiteX5" fmla="*/ 230614 w 620719"/>
              <a:gd name="connsiteY5" fmla="*/ 33866 h 6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9" h="663850">
                <a:moveTo>
                  <a:pt x="315280" y="0"/>
                </a:moveTo>
                <a:cubicBezTo>
                  <a:pt x="193924" y="23988"/>
                  <a:pt x="72569" y="47977"/>
                  <a:pt x="27414" y="135466"/>
                </a:cubicBezTo>
                <a:cubicBezTo>
                  <a:pt x="-17742" y="222955"/>
                  <a:pt x="-3631" y="437444"/>
                  <a:pt x="44347" y="524933"/>
                </a:cubicBezTo>
                <a:cubicBezTo>
                  <a:pt x="92325" y="612422"/>
                  <a:pt x="219325" y="680155"/>
                  <a:pt x="315280" y="660400"/>
                </a:cubicBezTo>
                <a:cubicBezTo>
                  <a:pt x="411235" y="640645"/>
                  <a:pt x="634191" y="510822"/>
                  <a:pt x="620080" y="406400"/>
                </a:cubicBezTo>
                <a:cubicBezTo>
                  <a:pt x="605969" y="301978"/>
                  <a:pt x="230614" y="33866"/>
                  <a:pt x="230614" y="33866"/>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6682260" y="4025201"/>
            <a:ext cx="1272704" cy="461665"/>
          </a:xfrm>
          <a:prstGeom prst="rect">
            <a:avLst/>
          </a:prstGeom>
          <a:solidFill>
            <a:schemeClr val="bg1"/>
          </a:solidFill>
        </p:spPr>
        <p:txBody>
          <a:bodyPr wrap="none" rtlCol="0">
            <a:spAutoFit/>
          </a:bodyPr>
          <a:lstStyle/>
          <a:p>
            <a:r>
              <a:rPr lang="en-US" sz="2400" dirty="0" smtClean="0">
                <a:solidFill>
                  <a:srgbClr val="FF0000"/>
                </a:solidFill>
              </a:rPr>
              <a:t>SULFATE</a:t>
            </a:r>
            <a:endParaRPr lang="en-US" sz="2400" dirty="0">
              <a:solidFill>
                <a:srgbClr val="FF0000"/>
              </a:solidFill>
            </a:endParaRPr>
          </a:p>
        </p:txBody>
      </p:sp>
      <p:sp>
        <p:nvSpPr>
          <p:cNvPr id="38" name="TextBox 37"/>
          <p:cNvSpPr txBox="1"/>
          <p:nvPr/>
        </p:nvSpPr>
        <p:spPr>
          <a:xfrm>
            <a:off x="3590777" y="2333368"/>
            <a:ext cx="5441134" cy="584776"/>
          </a:xfrm>
          <a:prstGeom prst="rect">
            <a:avLst/>
          </a:prstGeom>
          <a:solidFill>
            <a:srgbClr val="FFF695"/>
          </a:solidFill>
          <a:ln>
            <a:solidFill>
              <a:srgbClr val="000000"/>
            </a:solidFill>
          </a:ln>
          <a:effectLst>
            <a:outerShdw blurRad="50800" dist="38100" dir="2700000">
              <a:srgbClr val="000000">
                <a:alpha val="43000"/>
              </a:srgbClr>
            </a:outerShdw>
          </a:effectLst>
        </p:spPr>
        <p:txBody>
          <a:bodyPr wrap="square" rtlCol="0">
            <a:spAutoFit/>
          </a:bodyPr>
          <a:lstStyle/>
          <a:p>
            <a:r>
              <a:rPr lang="en-US" sz="3200" dirty="0"/>
              <a:t>Turns on and off many enzymes</a:t>
            </a:r>
          </a:p>
        </p:txBody>
      </p:sp>
    </p:spTree>
    <p:extLst>
      <p:ext uri="{BB962C8B-B14F-4D97-AF65-F5344CB8AC3E}">
        <p14:creationId xmlns:p14="http://schemas.microsoft.com/office/powerpoint/2010/main" val="207352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down)">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6" grpId="0"/>
      <p:bldP spid="32" grpId="0"/>
      <p:bldP spid="36" grpId="0" animBg="1"/>
      <p:bldP spid="27" grpId="0" animBg="1"/>
      <p:bldP spid="34" grpId="0"/>
      <p:bldP spid="15" grpId="0" animBg="1"/>
      <p:bldP spid="15" grpId="1" animBg="1"/>
      <p:bldP spid="17" grpId="0" animBg="1"/>
      <p:bldP spid="17" grpId="1" animBg="1"/>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StAR</a:t>
            </a:r>
            <a:r>
              <a:rPr lang="en-US" b="1" dirty="0" smtClean="0"/>
              <a:t> is a Superstar!</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StAR</a:t>
            </a:r>
            <a:r>
              <a:rPr lang="en-US" dirty="0" smtClean="0"/>
              <a:t> protects from fatty liver disease and elevated serum LDL by promoting bile flow</a:t>
            </a:r>
          </a:p>
          <a:p>
            <a:r>
              <a:rPr lang="en-US" dirty="0" err="1" smtClean="0"/>
              <a:t>StAR</a:t>
            </a:r>
            <a:r>
              <a:rPr lang="en-US" dirty="0" smtClean="0"/>
              <a:t> is essential for synthesis of cortisol, testosterone and estrogen by the adrenal glands and by the gonads</a:t>
            </a:r>
          </a:p>
          <a:p>
            <a:r>
              <a:rPr lang="en-US" dirty="0" err="1"/>
              <a:t>StAR</a:t>
            </a:r>
            <a:r>
              <a:rPr lang="en-US" dirty="0"/>
              <a:t> induces export of cholesterol from cardiovascular plaque into HDL</a:t>
            </a:r>
          </a:p>
          <a:p>
            <a:endParaRPr lang="en-US" b="1" dirty="0"/>
          </a:p>
        </p:txBody>
      </p:sp>
    </p:spTree>
    <p:extLst>
      <p:ext uri="{BB962C8B-B14F-4D97-AF65-F5344CB8AC3E}">
        <p14:creationId xmlns:p14="http://schemas.microsoft.com/office/powerpoint/2010/main" val="15905112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48" y="88900"/>
            <a:ext cx="8365067" cy="1384300"/>
          </a:xfrm>
        </p:spPr>
        <p:txBody>
          <a:bodyPr>
            <a:noAutofit/>
          </a:bodyPr>
          <a:lstStyle/>
          <a:p>
            <a:r>
              <a:rPr lang="en-US" sz="3600" b="1" dirty="0" smtClean="0"/>
              <a:t>Roundup </a:t>
            </a:r>
            <a:r>
              <a:rPr lang="en-US" sz="3600" b="1" dirty="0"/>
              <a:t>Inhibits </a:t>
            </a:r>
            <a:r>
              <a:rPr lang="en-US" sz="3600" b="1" dirty="0" err="1"/>
              <a:t>Steroidogenesis</a:t>
            </a:r>
            <a:r>
              <a:rPr lang="en-US" sz="3600" b="1" dirty="0"/>
              <a:t> by Disrupting </a:t>
            </a:r>
            <a:r>
              <a:rPr lang="en-US" sz="3600" b="1" dirty="0" err="1" smtClean="0"/>
              <a:t>StAR</a:t>
            </a:r>
            <a:r>
              <a:rPr lang="en-US" sz="3600" b="1" dirty="0" smtClean="0"/>
              <a:t> </a:t>
            </a:r>
            <a:r>
              <a:rPr lang="en-US" sz="3600" b="1" dirty="0"/>
              <a:t>Protein </a:t>
            </a:r>
            <a:r>
              <a:rPr lang="en-US" sz="3600" b="1" dirty="0" smtClean="0"/>
              <a:t>Expression</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4" name="TextBox 3"/>
          <p:cNvSpPr txBox="1"/>
          <p:nvPr/>
        </p:nvSpPr>
        <p:spPr>
          <a:xfrm>
            <a:off x="2662288" y="4739662"/>
            <a:ext cx="6481712" cy="400110"/>
          </a:xfrm>
          <a:prstGeom prst="rect">
            <a:avLst/>
          </a:prstGeom>
          <a:noFill/>
        </p:spPr>
        <p:txBody>
          <a:bodyPr wrap="none" rtlCol="0">
            <a:spAutoFit/>
          </a:bodyPr>
          <a:lstStyle/>
          <a:p>
            <a:r>
              <a:rPr lang="en-US" sz="2000" dirty="0">
                <a:solidFill>
                  <a:srgbClr val="FF0000"/>
                </a:solidFill>
              </a:rPr>
              <a:t>*</a:t>
            </a:r>
            <a:r>
              <a:rPr lang="en-US" sz="2000" dirty="0"/>
              <a:t>LP Walsh et al., Environ Health </a:t>
            </a:r>
            <a:r>
              <a:rPr lang="en-US" sz="2000" dirty="0" err="1"/>
              <a:t>Perspect</a:t>
            </a:r>
            <a:r>
              <a:rPr lang="en-US" sz="2000" dirty="0"/>
              <a:t> 2000; 108:769-</a:t>
            </a:r>
            <a:r>
              <a:rPr lang="en-US" sz="2000" dirty="0" smtClean="0"/>
              <a:t>776</a:t>
            </a:r>
            <a:endParaRPr lang="en-US" sz="2000" dirty="0"/>
          </a:p>
        </p:txBody>
      </p:sp>
      <p:pic>
        <p:nvPicPr>
          <p:cNvPr id="8" name="Picture 7"/>
          <p:cNvPicPr>
            <a:picLocks noChangeAspect="1"/>
          </p:cNvPicPr>
          <p:nvPr/>
        </p:nvPicPr>
        <p:blipFill>
          <a:blip r:embed="rId3"/>
          <a:stretch>
            <a:fillRect/>
          </a:stretch>
        </p:blipFill>
        <p:spPr>
          <a:xfrm>
            <a:off x="6970499" y="1016001"/>
            <a:ext cx="2335087" cy="2146300"/>
          </a:xfrm>
          <a:prstGeom prst="rect">
            <a:avLst/>
          </a:prstGeom>
        </p:spPr>
      </p:pic>
      <p:sp>
        <p:nvSpPr>
          <p:cNvPr id="3" name="Content Placeholder 2"/>
          <p:cNvSpPr>
            <a:spLocks noGrp="1"/>
          </p:cNvSpPr>
          <p:nvPr>
            <p:ph idx="1"/>
          </p:nvPr>
        </p:nvSpPr>
        <p:spPr>
          <a:xfrm>
            <a:off x="135466" y="1327732"/>
            <a:ext cx="8026400" cy="3394472"/>
          </a:xfrm>
        </p:spPr>
        <p:txBody>
          <a:bodyPr>
            <a:normAutofit fontScale="85000" lnSpcReduction="10000"/>
          </a:bodyPr>
          <a:lstStyle/>
          <a:p>
            <a:r>
              <a:rPr lang="en-US" dirty="0" smtClean="0"/>
              <a:t>In vitro study on testicular </a:t>
            </a:r>
            <a:r>
              <a:rPr lang="en-US" dirty="0" err="1" smtClean="0"/>
              <a:t>Leydig</a:t>
            </a:r>
            <a:r>
              <a:rPr lang="en-US" dirty="0" smtClean="0"/>
              <a:t> cells</a:t>
            </a:r>
          </a:p>
          <a:p>
            <a:r>
              <a:rPr lang="en-US" dirty="0"/>
              <a:t>Roundup reduced </a:t>
            </a:r>
            <a:r>
              <a:rPr lang="en-US" dirty="0" smtClean="0"/>
              <a:t>testosterone synthesis </a:t>
            </a:r>
            <a:r>
              <a:rPr lang="en-US" i="1" dirty="0" smtClean="0">
                <a:solidFill>
                  <a:srgbClr val="FF0000"/>
                </a:solidFill>
              </a:rPr>
              <a:t>by </a:t>
            </a:r>
            <a:r>
              <a:rPr lang="en-US" i="1" dirty="0">
                <a:solidFill>
                  <a:srgbClr val="FF0000"/>
                </a:solidFill>
              </a:rPr>
              <a:t>94% </a:t>
            </a:r>
            <a:endParaRPr lang="en-US" i="1" dirty="0" smtClean="0">
              <a:solidFill>
                <a:srgbClr val="FF0000"/>
              </a:solidFill>
            </a:endParaRPr>
          </a:p>
          <a:p>
            <a:pPr lvl="1"/>
            <a:r>
              <a:rPr lang="en-US" dirty="0" smtClean="0"/>
              <a:t>Effect due to both </a:t>
            </a:r>
            <a:r>
              <a:rPr lang="en-US" dirty="0" err="1" smtClean="0"/>
              <a:t>StAR</a:t>
            </a:r>
            <a:r>
              <a:rPr lang="en-US" dirty="0" smtClean="0"/>
              <a:t>  suppression                                            and CYP suppression</a:t>
            </a:r>
          </a:p>
          <a:p>
            <a:r>
              <a:rPr lang="en-US" dirty="0" smtClean="0"/>
              <a:t>Roundup </a:t>
            </a:r>
            <a:r>
              <a:rPr lang="en-US" dirty="0"/>
              <a:t>reduced </a:t>
            </a:r>
            <a:r>
              <a:rPr lang="en-US" dirty="0" err="1"/>
              <a:t>StAR</a:t>
            </a:r>
            <a:r>
              <a:rPr lang="en-US" dirty="0"/>
              <a:t> protein levels by 90%</a:t>
            </a:r>
          </a:p>
          <a:p>
            <a:r>
              <a:rPr lang="en-US" dirty="0" smtClean="0"/>
              <a:t>Reduction </a:t>
            </a:r>
            <a:r>
              <a:rPr lang="en-US" dirty="0"/>
              <a:t>in </a:t>
            </a:r>
            <a:r>
              <a:rPr lang="en-US" dirty="0" err="1"/>
              <a:t>StAR</a:t>
            </a:r>
            <a:r>
              <a:rPr lang="en-US" dirty="0"/>
              <a:t> expression in the adrenal gland </a:t>
            </a:r>
            <a:r>
              <a:rPr lang="en-US" dirty="0" smtClean="0"/>
              <a:t>disrupts synthesis of stress hormones and sex hormones</a:t>
            </a:r>
            <a:endParaRPr lang="en-US" dirty="0"/>
          </a:p>
        </p:txBody>
      </p:sp>
    </p:spTree>
    <p:extLst>
      <p:ext uri="{BB962C8B-B14F-4D97-AF65-F5344CB8AC3E}">
        <p14:creationId xmlns:p14="http://schemas.microsoft.com/office/powerpoint/2010/main" val="8026562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atty-Liver-Treatment.png"/>
          <p:cNvPicPr>
            <a:picLocks noGrp="1" noChangeAspect="1"/>
          </p:cNvPicPr>
          <p:nvPr>
            <p:ph idx="1"/>
          </p:nvPr>
        </p:nvPicPr>
        <p:blipFill>
          <a:blip r:embed="rId3">
            <a:extLst>
              <a:ext uri="{28A0092B-C50C-407E-A947-70E740481C1C}">
                <a14:useLocalDpi xmlns:a14="http://schemas.microsoft.com/office/drawing/2010/main" val="0"/>
              </a:ext>
            </a:extLst>
          </a:blip>
          <a:srcRect l="-2102" r="-2102"/>
          <a:stretch>
            <a:fillRect/>
          </a:stretch>
        </p:blipFill>
        <p:spPr>
          <a:xfrm>
            <a:off x="575747" y="-139268"/>
            <a:ext cx="7636083" cy="3394472"/>
          </a:xfrm>
        </p:spPr>
      </p:pic>
      <p:sp>
        <p:nvSpPr>
          <p:cNvPr id="4" name="TextBox 3"/>
          <p:cNvSpPr txBox="1"/>
          <p:nvPr/>
        </p:nvSpPr>
        <p:spPr>
          <a:xfrm>
            <a:off x="3430317" y="4742226"/>
            <a:ext cx="5754725" cy="400110"/>
          </a:xfrm>
          <a:prstGeom prst="rect">
            <a:avLst/>
          </a:prstGeom>
          <a:noFill/>
        </p:spPr>
        <p:txBody>
          <a:bodyPr wrap="none" rtlCol="0">
            <a:spAutoFit/>
          </a:bodyPr>
          <a:lstStyle/>
          <a:p>
            <a:r>
              <a:rPr lang="fr-FR" sz="2000" dirty="0" smtClean="0">
                <a:solidFill>
                  <a:srgbClr val="FF0000"/>
                </a:solidFill>
              </a:rPr>
              <a:t>*</a:t>
            </a:r>
            <a:r>
              <a:rPr lang="fr-FR" sz="2000" dirty="0" smtClean="0"/>
              <a:t>Q Bai et al., </a:t>
            </a:r>
            <a:r>
              <a:rPr lang="fr-FR" sz="2000" dirty="0" err="1" smtClean="0"/>
              <a:t>Metabolism</a:t>
            </a:r>
            <a:r>
              <a:rPr lang="fr-FR" sz="2000" dirty="0"/>
              <a:t>. 2012 </a:t>
            </a:r>
            <a:r>
              <a:rPr lang="fr-FR" sz="2000" dirty="0" err="1"/>
              <a:t>June</a:t>
            </a:r>
            <a:r>
              <a:rPr lang="fr-FR" sz="2000" dirty="0"/>
              <a:t> ; 61(6): 836–</a:t>
            </a:r>
            <a:r>
              <a:rPr lang="fr-FR" sz="2000" dirty="0" smtClean="0"/>
              <a:t>845 </a:t>
            </a:r>
            <a:endParaRPr lang="fr-FR" sz="2000" dirty="0"/>
          </a:p>
        </p:txBody>
      </p:sp>
      <p:sp>
        <p:nvSpPr>
          <p:cNvPr id="6" name="Rectangle 5"/>
          <p:cNvSpPr/>
          <p:nvPr/>
        </p:nvSpPr>
        <p:spPr>
          <a:xfrm>
            <a:off x="795869" y="-311149"/>
            <a:ext cx="7890933" cy="1374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039" y="205985"/>
            <a:ext cx="9500880" cy="1102277"/>
          </a:xfrm>
          <a:solidFill>
            <a:schemeClr val="bg1"/>
          </a:solidFill>
        </p:spPr>
        <p:txBody>
          <a:bodyPr>
            <a:normAutofit fontScale="90000"/>
          </a:bodyPr>
          <a:lstStyle/>
          <a:p>
            <a:r>
              <a:rPr lang="en-US" b="1" dirty="0" err="1" smtClean="0"/>
              <a:t>StAR</a:t>
            </a:r>
            <a:r>
              <a:rPr lang="en-US" b="1" dirty="0" smtClean="0"/>
              <a:t> Protein, Cholesterol Sulfate, and LDL</a:t>
            </a:r>
            <a:r>
              <a:rPr lang="en-US" b="1" dirty="0" smtClean="0">
                <a:solidFill>
                  <a:srgbClr val="FF0000"/>
                </a:solidFill>
              </a:rPr>
              <a:t>* </a:t>
            </a:r>
            <a:endParaRPr lang="en-US" b="1" dirty="0">
              <a:solidFill>
                <a:srgbClr val="FF0000"/>
              </a:solidFill>
            </a:endParaRPr>
          </a:p>
        </p:txBody>
      </p:sp>
      <p:sp>
        <p:nvSpPr>
          <p:cNvPr id="7" name="TextBox 6"/>
          <p:cNvSpPr txBox="1"/>
          <p:nvPr/>
        </p:nvSpPr>
        <p:spPr>
          <a:xfrm>
            <a:off x="3538691" y="1422536"/>
            <a:ext cx="872655" cy="523220"/>
          </a:xfrm>
          <a:prstGeom prst="rect">
            <a:avLst/>
          </a:prstGeom>
          <a:noFill/>
        </p:spPr>
        <p:txBody>
          <a:bodyPr wrap="none" rtlCol="0">
            <a:spAutoFit/>
          </a:bodyPr>
          <a:lstStyle/>
          <a:p>
            <a:r>
              <a:rPr lang="en-US" sz="2800" dirty="0" err="1" smtClean="0">
                <a:solidFill>
                  <a:srgbClr val="FF0000"/>
                </a:solidFill>
              </a:rPr>
              <a:t>StAR</a:t>
            </a:r>
            <a:endParaRPr lang="en-US" sz="2800" dirty="0">
              <a:solidFill>
                <a:srgbClr val="FF0000"/>
              </a:solidFill>
            </a:endParaRPr>
          </a:p>
        </p:txBody>
      </p:sp>
      <p:sp>
        <p:nvSpPr>
          <p:cNvPr id="8" name="Right Arrow 7"/>
          <p:cNvSpPr/>
          <p:nvPr/>
        </p:nvSpPr>
        <p:spPr>
          <a:xfrm>
            <a:off x="6307666" y="2654734"/>
            <a:ext cx="626534" cy="292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926324" y="2502140"/>
            <a:ext cx="1575722" cy="523220"/>
          </a:xfrm>
          <a:prstGeom prst="rect">
            <a:avLst/>
          </a:prstGeom>
          <a:noFill/>
        </p:spPr>
        <p:txBody>
          <a:bodyPr wrap="none" rtlCol="0">
            <a:spAutoFit/>
          </a:bodyPr>
          <a:lstStyle/>
          <a:p>
            <a:r>
              <a:rPr lang="en-US" sz="2800" dirty="0" smtClean="0"/>
              <a:t>Bile Acids</a:t>
            </a:r>
            <a:endParaRPr lang="en-US" sz="2800" dirty="0"/>
          </a:p>
        </p:txBody>
      </p:sp>
      <p:sp>
        <p:nvSpPr>
          <p:cNvPr id="10" name="Right Arrow 9"/>
          <p:cNvSpPr/>
          <p:nvPr/>
        </p:nvSpPr>
        <p:spPr>
          <a:xfrm>
            <a:off x="1743083" y="2750625"/>
            <a:ext cx="626534" cy="292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61746" y="2610734"/>
            <a:ext cx="707495" cy="523220"/>
          </a:xfrm>
          <a:prstGeom prst="rect">
            <a:avLst/>
          </a:prstGeom>
          <a:noFill/>
        </p:spPr>
        <p:txBody>
          <a:bodyPr wrap="none" rtlCol="0">
            <a:spAutoFit/>
          </a:bodyPr>
          <a:lstStyle/>
          <a:p>
            <a:r>
              <a:rPr lang="en-US" sz="2800" dirty="0" smtClean="0"/>
              <a:t>LDL</a:t>
            </a:r>
            <a:endParaRPr lang="en-US" sz="2800" dirty="0"/>
          </a:p>
        </p:txBody>
      </p:sp>
      <p:sp>
        <p:nvSpPr>
          <p:cNvPr id="12" name="Content Placeholder 2"/>
          <p:cNvSpPr txBox="1">
            <a:spLocks/>
          </p:cNvSpPr>
          <p:nvPr/>
        </p:nvSpPr>
        <p:spPr>
          <a:xfrm>
            <a:off x="305388" y="3424039"/>
            <a:ext cx="8697552" cy="124956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25HC3S is an </a:t>
            </a:r>
            <a:r>
              <a:rPr lang="en-US" sz="2800" dirty="0" smtClean="0"/>
              <a:t>important </a:t>
            </a:r>
            <a:r>
              <a:rPr lang="en-US" sz="2800" dirty="0"/>
              <a:t>regulator of lipid biosynthesis </a:t>
            </a:r>
          </a:p>
          <a:p>
            <a:r>
              <a:rPr lang="en-US" sz="2800" dirty="0" smtClean="0"/>
              <a:t>Decreases liver accumulation of fat and cholesterol</a:t>
            </a:r>
          </a:p>
          <a:p>
            <a:r>
              <a:rPr lang="en-US" sz="2800" dirty="0" smtClean="0"/>
              <a:t>Increases bile acid production and decreases LDL export</a:t>
            </a:r>
          </a:p>
        </p:txBody>
      </p:sp>
    </p:spTree>
    <p:extLst>
      <p:ext uri="{BB962C8B-B14F-4D97-AF65-F5344CB8AC3E}">
        <p14:creationId xmlns:p14="http://schemas.microsoft.com/office/powerpoint/2010/main" val="32502319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6" y="-207563"/>
            <a:ext cx="9313333" cy="1318022"/>
          </a:xfrm>
        </p:spPr>
        <p:txBody>
          <a:bodyPr>
            <a:noAutofit/>
          </a:bodyPr>
          <a:lstStyle/>
          <a:p>
            <a:r>
              <a:rPr lang="en-US" sz="3600" b="1" dirty="0" smtClean="0"/>
              <a:t>Overexpression </a:t>
            </a:r>
            <a:r>
              <a:rPr lang="en-US" sz="3600" b="1" dirty="0"/>
              <a:t>of </a:t>
            </a:r>
            <a:r>
              <a:rPr lang="en-US" sz="3600" b="1" dirty="0" err="1" smtClean="0"/>
              <a:t>StAR</a:t>
            </a:r>
            <a:r>
              <a:rPr lang="en-US" sz="3600" b="1" dirty="0" smtClean="0"/>
              <a:t> increases macrophage cholesterol efflux to HDL-AI</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220148" y="999739"/>
            <a:ext cx="5046133" cy="3625853"/>
          </a:xfrm>
        </p:spPr>
        <p:txBody>
          <a:bodyPr>
            <a:normAutofit fontScale="85000" lnSpcReduction="20000"/>
          </a:bodyPr>
          <a:lstStyle/>
          <a:p>
            <a:r>
              <a:rPr lang="en-US" i="1" dirty="0" smtClean="0">
                <a:solidFill>
                  <a:srgbClr val="FF0000"/>
                </a:solidFill>
              </a:rPr>
              <a:t>Atherosclerosis</a:t>
            </a:r>
            <a:r>
              <a:rPr lang="en-US" dirty="0" smtClean="0"/>
              <a:t>: Macrophages infiltrate the artery wall and transform to foam cells, storing fat and cholesterol</a:t>
            </a:r>
          </a:p>
          <a:p>
            <a:r>
              <a:rPr lang="en-US" dirty="0" smtClean="0"/>
              <a:t>Macrophages export their cholesterol to HDL-A1, the so-called “good cholesterol”</a:t>
            </a:r>
          </a:p>
          <a:p>
            <a:r>
              <a:rPr lang="en-US" dirty="0" smtClean="0"/>
              <a:t>Overexpression of </a:t>
            </a:r>
            <a:r>
              <a:rPr lang="en-US" dirty="0" err="1" smtClean="0"/>
              <a:t>StAR</a:t>
            </a:r>
            <a:r>
              <a:rPr lang="en-US" dirty="0" smtClean="0"/>
              <a:t> in macrophages promotes cholesterol export</a:t>
            </a:r>
          </a:p>
        </p:txBody>
      </p:sp>
      <p:sp>
        <p:nvSpPr>
          <p:cNvPr id="4" name="TextBox 3"/>
          <p:cNvSpPr txBox="1"/>
          <p:nvPr/>
        </p:nvSpPr>
        <p:spPr>
          <a:xfrm>
            <a:off x="2205425" y="4727541"/>
            <a:ext cx="6865982" cy="400110"/>
          </a:xfrm>
          <a:prstGeom prst="rect">
            <a:avLst/>
          </a:prstGeom>
          <a:noFill/>
        </p:spPr>
        <p:txBody>
          <a:bodyPr wrap="none" rtlCol="0">
            <a:spAutoFit/>
          </a:bodyPr>
          <a:lstStyle/>
          <a:p>
            <a:r>
              <a:rPr lang="en-US" sz="2000" dirty="0">
                <a:solidFill>
                  <a:srgbClr val="FF0000"/>
                </a:solidFill>
              </a:rPr>
              <a:t>*</a:t>
            </a:r>
            <a:r>
              <a:rPr lang="en-US" sz="2000" dirty="0"/>
              <a:t>JMW Taylor et al., Cardiovascular Research (2010) 86, 526–534</a:t>
            </a:r>
          </a:p>
        </p:txBody>
      </p:sp>
      <p:pic>
        <p:nvPicPr>
          <p:cNvPr id="5" name="Picture 4" descr="foam_cel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348" y="1507732"/>
            <a:ext cx="2832099" cy="2287932"/>
          </a:xfrm>
          <a:prstGeom prst="rect">
            <a:avLst/>
          </a:prstGeom>
        </p:spPr>
      </p:pic>
    </p:spTree>
    <p:extLst>
      <p:ext uri="{BB962C8B-B14F-4D97-AF65-F5344CB8AC3E}">
        <p14:creationId xmlns:p14="http://schemas.microsoft.com/office/powerpoint/2010/main" val="30480064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679"/>
            <a:ext cx="8229600" cy="857250"/>
          </a:xfrm>
        </p:spPr>
        <p:txBody>
          <a:bodyPr>
            <a:normAutofit fontScale="90000"/>
          </a:bodyPr>
          <a:lstStyle/>
          <a:p>
            <a:r>
              <a:rPr lang="en-US" b="1" dirty="0" smtClean="0"/>
              <a:t>Why Does Cholesterol Accumulate in the Arteries Supplying the Heart?</a:t>
            </a:r>
            <a:endParaRPr lang="en-US" b="1" dirty="0"/>
          </a:p>
        </p:txBody>
      </p:sp>
      <p:pic>
        <p:nvPicPr>
          <p:cNvPr id="4" name="Content Placeholder 3" descr="plaque.jpg"/>
          <p:cNvPicPr>
            <a:picLocks noGrp="1" noChangeAspect="1"/>
          </p:cNvPicPr>
          <p:nvPr>
            <p:ph idx="1"/>
          </p:nvPr>
        </p:nvPicPr>
        <p:blipFill>
          <a:blip r:embed="rId2">
            <a:extLst>
              <a:ext uri="{28A0092B-C50C-407E-A947-70E740481C1C}">
                <a14:useLocalDpi xmlns:a14="http://schemas.microsoft.com/office/drawing/2010/main" val="0"/>
              </a:ext>
            </a:extLst>
          </a:blip>
          <a:srcRect l="-11879" r="-11879"/>
          <a:stretch>
            <a:fillRect/>
          </a:stretch>
        </p:blipFill>
        <p:spPr>
          <a:xfrm>
            <a:off x="5662333" y="1285721"/>
            <a:ext cx="2842288" cy="1438809"/>
          </a:xfrm>
        </p:spPr>
      </p:pic>
      <p:sp>
        <p:nvSpPr>
          <p:cNvPr id="5" name="Content Placeholder 2"/>
          <p:cNvSpPr txBox="1">
            <a:spLocks/>
          </p:cNvSpPr>
          <p:nvPr/>
        </p:nvSpPr>
        <p:spPr>
          <a:xfrm>
            <a:off x="304800" y="1439575"/>
            <a:ext cx="86868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heart is arguably the most                                          important organ in the body</a:t>
            </a:r>
          </a:p>
          <a:p>
            <a:r>
              <a:rPr lang="en-US" dirty="0" smtClean="0"/>
              <a:t>It needs abundant cholesterol                                                      and sulfate to stay healthy</a:t>
            </a:r>
          </a:p>
          <a:p>
            <a:r>
              <a:rPr lang="en-US" dirty="0" smtClean="0"/>
              <a:t>When there are deficiencies, the artery wall stockpiles cholesterol waiting to become  cholesterol sulfate</a:t>
            </a:r>
          </a:p>
          <a:p>
            <a:r>
              <a:rPr lang="en-US" dirty="0" smtClean="0"/>
              <a:t>Inflammation induces superoxide which oxidizes sulfur to sulfate (e.g. in </a:t>
            </a:r>
            <a:r>
              <a:rPr lang="en-US" dirty="0" err="1" smtClean="0"/>
              <a:t>homocysteine</a:t>
            </a:r>
            <a:r>
              <a:rPr lang="en-US" dirty="0" smtClean="0"/>
              <a:t>)</a:t>
            </a:r>
          </a:p>
          <a:p>
            <a:r>
              <a:rPr lang="en-US" dirty="0" smtClean="0"/>
              <a:t>Sulfate conjugation is needed for cholesterol export/delivery</a:t>
            </a:r>
          </a:p>
          <a:p>
            <a:endParaRPr lang="en-US" dirty="0"/>
          </a:p>
        </p:txBody>
      </p:sp>
    </p:spTree>
    <p:extLst>
      <p:ext uri="{BB962C8B-B14F-4D97-AF65-F5344CB8AC3E}">
        <p14:creationId xmlns:p14="http://schemas.microsoft.com/office/powerpoint/2010/main" val="18641292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368300" y="1063230"/>
            <a:ext cx="8432800" cy="3740149"/>
          </a:xfrm>
        </p:spPr>
        <p:txBody>
          <a:bodyPr>
            <a:normAutofit fontScale="77500" lnSpcReduction="20000"/>
          </a:bodyPr>
          <a:lstStyle/>
          <a:p>
            <a:r>
              <a:rPr lang="en-US" dirty="0" smtClean="0"/>
              <a:t>Non-alcoholic fatty liver disease is an epidemic  in America</a:t>
            </a:r>
          </a:p>
          <a:p>
            <a:pPr lvl="1"/>
            <a:r>
              <a:rPr lang="en-US" dirty="0" smtClean="0"/>
              <a:t>Linked to glyphosate exposure</a:t>
            </a:r>
          </a:p>
          <a:p>
            <a:r>
              <a:rPr lang="en-US" dirty="0" smtClean="0"/>
              <a:t>Cholesterol sulfate protects from NAFLD</a:t>
            </a:r>
          </a:p>
          <a:p>
            <a:r>
              <a:rPr lang="en-US" dirty="0" err="1" smtClean="0"/>
              <a:t>StAR</a:t>
            </a:r>
            <a:r>
              <a:rPr lang="en-US" dirty="0" smtClean="0"/>
              <a:t> promotes healthy liver, bile flow, cholesterol efflux from plaque regions and steroid synthesis by adrenals and gonads</a:t>
            </a:r>
          </a:p>
          <a:p>
            <a:pPr lvl="1"/>
            <a:r>
              <a:rPr lang="en-US" dirty="0" smtClean="0"/>
              <a:t>Glyphosate suppresses </a:t>
            </a:r>
            <a:r>
              <a:rPr lang="en-US" dirty="0" err="1" smtClean="0"/>
              <a:t>StAR</a:t>
            </a:r>
            <a:r>
              <a:rPr lang="en-US" dirty="0" smtClean="0"/>
              <a:t> synthesis </a:t>
            </a:r>
          </a:p>
          <a:p>
            <a:r>
              <a:rPr lang="en-US" dirty="0" smtClean="0"/>
              <a:t>Storage of cholesterol in cardiovascular plaque may be a mechanism to make cholesterol readily accessible for </a:t>
            </a:r>
            <a:r>
              <a:rPr lang="en-US" dirty="0" err="1" smtClean="0"/>
              <a:t>sulfation</a:t>
            </a:r>
            <a:r>
              <a:rPr lang="en-US" dirty="0" smtClean="0"/>
              <a:t> when sulfate becomes available</a:t>
            </a:r>
            <a:endParaRPr lang="en-US" dirty="0"/>
          </a:p>
        </p:txBody>
      </p:sp>
    </p:spTree>
    <p:extLst>
      <p:ext uri="{BB962C8B-B14F-4D97-AF65-F5344CB8AC3E}">
        <p14:creationId xmlns:p14="http://schemas.microsoft.com/office/powerpoint/2010/main" val="30267195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506" y="1727389"/>
            <a:ext cx="8962563"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Sulfate,     Oxalate, Autism</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647435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in Fetal Development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63231"/>
            <a:ext cx="8229600" cy="3394472"/>
          </a:xfrm>
        </p:spPr>
        <p:txBody>
          <a:bodyPr>
            <a:normAutofit fontScale="85000" lnSpcReduction="20000"/>
          </a:bodyPr>
          <a:lstStyle/>
          <a:p>
            <a:r>
              <a:rPr lang="en-US" dirty="0" smtClean="0"/>
              <a:t>Fetus depends on mother for sulfate supply</a:t>
            </a:r>
          </a:p>
          <a:p>
            <a:r>
              <a:rPr lang="en-US" dirty="0" smtClean="0"/>
              <a:t>Sulfate is essential for transporting sterols (like estrogen and DHEA) and supplying extracellular matrix proteins everywhere with sufficient negative charge</a:t>
            </a:r>
          </a:p>
          <a:p>
            <a:r>
              <a:rPr lang="en-US" dirty="0" smtClean="0"/>
              <a:t>Sulfate detoxifies </a:t>
            </a:r>
            <a:r>
              <a:rPr lang="en-US" dirty="0" err="1" smtClean="0"/>
              <a:t>xenobiotics</a:t>
            </a:r>
            <a:r>
              <a:rPr lang="en-US" dirty="0" smtClean="0"/>
              <a:t> like </a:t>
            </a:r>
            <a:r>
              <a:rPr lang="en-US" dirty="0" smtClean="0">
                <a:solidFill>
                  <a:srgbClr val="FF0000"/>
                </a:solidFill>
              </a:rPr>
              <a:t>acetaminophen (</a:t>
            </a:r>
            <a:r>
              <a:rPr lang="en-US" dirty="0">
                <a:solidFill>
                  <a:srgbClr val="FF0000"/>
                </a:solidFill>
              </a:rPr>
              <a:t>T</a:t>
            </a:r>
            <a:r>
              <a:rPr lang="en-US" dirty="0" smtClean="0">
                <a:solidFill>
                  <a:srgbClr val="FF0000"/>
                </a:solidFill>
              </a:rPr>
              <a:t>ylenol) </a:t>
            </a:r>
            <a:r>
              <a:rPr lang="en-US" dirty="0" smtClean="0"/>
              <a:t>and is essential for excreting toxins like </a:t>
            </a:r>
            <a:r>
              <a:rPr lang="en-US" dirty="0" smtClean="0">
                <a:solidFill>
                  <a:srgbClr val="FF0000"/>
                </a:solidFill>
              </a:rPr>
              <a:t>aluminum </a:t>
            </a:r>
            <a:r>
              <a:rPr lang="en-US" dirty="0" smtClean="0"/>
              <a:t>and </a:t>
            </a:r>
            <a:r>
              <a:rPr lang="en-US" dirty="0" smtClean="0">
                <a:solidFill>
                  <a:srgbClr val="FF0000"/>
                </a:solidFill>
              </a:rPr>
              <a:t>mercury</a:t>
            </a:r>
          </a:p>
          <a:p>
            <a:r>
              <a:rPr lang="en-US" dirty="0" smtClean="0"/>
              <a:t>Sulfate is severely deficient in autistic children                   (1/3 the normal level of free sulfate in blood stream)</a:t>
            </a:r>
          </a:p>
        </p:txBody>
      </p:sp>
      <p:sp>
        <p:nvSpPr>
          <p:cNvPr id="4" name="TextBox 3"/>
          <p:cNvSpPr txBox="1"/>
          <p:nvPr/>
        </p:nvSpPr>
        <p:spPr>
          <a:xfrm>
            <a:off x="3226717" y="4350620"/>
            <a:ext cx="5917305" cy="830997"/>
          </a:xfrm>
          <a:prstGeom prst="rect">
            <a:avLst/>
          </a:prstGeom>
          <a:noFill/>
        </p:spPr>
        <p:txBody>
          <a:bodyPr wrap="none" rtlCol="0">
            <a:spAutoFit/>
          </a:bodyPr>
          <a:lstStyle/>
          <a:p>
            <a:pPr algn="r"/>
            <a:r>
              <a:rPr lang="en-US" sz="2400" dirty="0" smtClean="0">
                <a:solidFill>
                  <a:srgbClr val="FF0000"/>
                </a:solidFill>
              </a:rPr>
              <a:t>*</a:t>
            </a:r>
            <a:r>
              <a:rPr lang="en-US" sz="2400" dirty="0" smtClean="0"/>
              <a:t> PA Dawson, “Sulfate in Fetal Development,” </a:t>
            </a:r>
          </a:p>
          <a:p>
            <a:pPr algn="r"/>
            <a:r>
              <a:rPr lang="en-US" sz="2400" dirty="0" err="1" smtClean="0"/>
              <a:t>Semin</a:t>
            </a:r>
            <a:r>
              <a:rPr lang="en-US" sz="2400" dirty="0" smtClean="0"/>
              <a:t> Cell Dev </a:t>
            </a:r>
            <a:r>
              <a:rPr lang="en-US" sz="2400" dirty="0" err="1" smtClean="0"/>
              <a:t>Biol</a:t>
            </a:r>
            <a:r>
              <a:rPr lang="en-US" sz="2400" dirty="0" smtClean="0"/>
              <a:t> 2011;22(6): 653-9.</a:t>
            </a:r>
            <a:endParaRPr lang="en-US" sz="2400" dirty="0"/>
          </a:p>
        </p:txBody>
      </p:sp>
    </p:spTree>
    <p:extLst>
      <p:ext uri="{BB962C8B-B14F-4D97-AF65-F5344CB8AC3E}">
        <p14:creationId xmlns:p14="http://schemas.microsoft.com/office/powerpoint/2010/main" val="6981489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Thyroid and Sulfate</a:t>
            </a:r>
            <a:endParaRPr lang="en-US" b="1" dirty="0"/>
          </a:p>
        </p:txBody>
      </p:sp>
      <p:sp>
        <p:nvSpPr>
          <p:cNvPr id="3" name="Content Placeholder 2"/>
          <p:cNvSpPr>
            <a:spLocks noGrp="1"/>
          </p:cNvSpPr>
          <p:nvPr>
            <p:ph idx="1"/>
          </p:nvPr>
        </p:nvSpPr>
        <p:spPr>
          <a:xfrm>
            <a:off x="182248" y="1215645"/>
            <a:ext cx="8504552" cy="2359819"/>
          </a:xfrm>
        </p:spPr>
        <p:txBody>
          <a:bodyPr>
            <a:normAutofit fontScale="92500" lnSpcReduction="20000"/>
          </a:bodyPr>
          <a:lstStyle/>
          <a:p>
            <a:r>
              <a:rPr lang="en-US" sz="2800" dirty="0" smtClean="0"/>
              <a:t>Autism is associated with disrupted sulfate management </a:t>
            </a:r>
            <a:r>
              <a:rPr lang="en-US" sz="2800" dirty="0" smtClean="0">
                <a:sym typeface="Wingdings"/>
              </a:rPr>
              <a:t> systemic sulfate deficiency</a:t>
            </a:r>
            <a:r>
              <a:rPr lang="en-US" sz="2800" dirty="0" smtClean="0">
                <a:solidFill>
                  <a:srgbClr val="FF0000"/>
                </a:solidFill>
                <a:sym typeface="Wingdings"/>
              </a:rPr>
              <a:t>*</a:t>
            </a:r>
            <a:endParaRPr lang="en-US" sz="2800" dirty="0">
              <a:solidFill>
                <a:srgbClr val="FF0000"/>
              </a:solidFill>
              <a:sym typeface="Wingdings"/>
            </a:endParaRPr>
          </a:p>
          <a:p>
            <a:r>
              <a:rPr lang="en-US" sz="2800" dirty="0" smtClean="0">
                <a:sym typeface="Wingdings"/>
              </a:rPr>
              <a:t>Glyphosate </a:t>
            </a:r>
            <a:r>
              <a:rPr lang="en-US" sz="2800" dirty="0">
                <a:sym typeface="Wingdings"/>
              </a:rPr>
              <a:t>suppresses pituitary release of thyroid stimulating hormone (TSH</a:t>
            </a:r>
            <a:r>
              <a:rPr lang="en-US" sz="2800" dirty="0" smtClean="0">
                <a:sym typeface="Wingdings"/>
              </a:rPr>
              <a:t>)  hypothyroidism</a:t>
            </a:r>
            <a:r>
              <a:rPr lang="en-US" sz="2800" dirty="0" smtClean="0">
                <a:solidFill>
                  <a:srgbClr val="FF0000"/>
                </a:solidFill>
                <a:sym typeface="Wingdings"/>
              </a:rPr>
              <a:t>**</a:t>
            </a:r>
          </a:p>
          <a:p>
            <a:r>
              <a:rPr lang="en-US" sz="2800" dirty="0">
                <a:sym typeface="Wingdings"/>
              </a:rPr>
              <a:t>Hypothyroidism in mom is linked to autism in child</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r>
              <a:rPr lang="en-US" sz="2800" dirty="0">
                <a:sym typeface="Wingdings"/>
              </a:rPr>
              <a:t>Hypothyroidism causes sulfate loss in urine</a:t>
            </a:r>
            <a:r>
              <a:rPr lang="en-US" sz="2800" dirty="0">
                <a:solidFill>
                  <a:srgbClr val="FF0000"/>
                </a:solidFill>
                <a:sym typeface="Wingdings"/>
              </a:rPr>
              <a:t>**</a:t>
            </a:r>
            <a:r>
              <a:rPr lang="en-US" sz="2800" dirty="0" smtClean="0">
                <a:solidFill>
                  <a:srgbClr val="FF0000"/>
                </a:solidFill>
                <a:sym typeface="Wingdings"/>
              </a:rPr>
              <a:t>**</a:t>
            </a:r>
            <a:endParaRPr lang="en-US" sz="2800" dirty="0">
              <a:solidFill>
                <a:srgbClr val="FF0000"/>
              </a:solidFill>
              <a:sym typeface="Wingdings"/>
            </a:endParaRPr>
          </a:p>
          <a:p>
            <a:endParaRPr lang="en-US" sz="2800" dirty="0">
              <a:solidFill>
                <a:srgbClr val="FF0000"/>
              </a:solidFill>
            </a:endParaRPr>
          </a:p>
        </p:txBody>
      </p:sp>
      <p:sp>
        <p:nvSpPr>
          <p:cNvPr id="4" name="TextBox 3"/>
          <p:cNvSpPr txBox="1"/>
          <p:nvPr/>
        </p:nvSpPr>
        <p:spPr>
          <a:xfrm>
            <a:off x="1818640" y="3723089"/>
            <a:ext cx="7117904" cy="1323439"/>
          </a:xfrm>
          <a:prstGeom prst="rect">
            <a:avLst/>
          </a:prstGeom>
          <a:noFill/>
        </p:spPr>
        <p:txBody>
          <a:bodyPr wrap="none" rtlCol="0">
            <a:spAutoFit/>
          </a:bodyPr>
          <a:lstStyle/>
          <a:p>
            <a:r>
              <a:rPr lang="en-US" sz="2000" dirty="0" smtClean="0">
                <a:solidFill>
                  <a:srgbClr val="FF0000"/>
                </a:solidFill>
              </a:rPr>
              <a:t>*</a:t>
            </a:r>
            <a:r>
              <a:rPr lang="en-US" sz="2000" dirty="0"/>
              <a:t>RH </a:t>
            </a:r>
            <a:r>
              <a:rPr lang="en-US" sz="2000" dirty="0" err="1"/>
              <a:t>Waring</a:t>
            </a:r>
            <a:r>
              <a:rPr lang="en-US" sz="2000" dirty="0"/>
              <a:t> and LV </a:t>
            </a:r>
            <a:r>
              <a:rPr lang="en-US" sz="2000" dirty="0" err="1"/>
              <a:t>Klovrza</a:t>
            </a:r>
            <a:r>
              <a:rPr lang="en-US" sz="2000" dirty="0"/>
              <a:t>. </a:t>
            </a:r>
            <a:r>
              <a:rPr lang="en-US" sz="2000" dirty="0" smtClean="0"/>
              <a:t>J </a:t>
            </a:r>
            <a:r>
              <a:rPr lang="en-US" sz="2000" dirty="0" err="1" smtClean="0"/>
              <a:t>Nutr</a:t>
            </a:r>
            <a:r>
              <a:rPr lang="en-US" sz="2000" dirty="0" smtClean="0"/>
              <a:t> &amp; Environ Med </a:t>
            </a:r>
            <a:r>
              <a:rPr lang="en-US" sz="2000" dirty="0"/>
              <a:t>2000; 10: 25-32</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JS </a:t>
            </a:r>
            <a:r>
              <a:rPr lang="en-US" sz="2000" dirty="0"/>
              <a:t>de Souza et al. Toxicology. 2017 Feb 15;377:25-37</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GC </a:t>
            </a:r>
            <a:r>
              <a:rPr lang="en-US" sz="2000" dirty="0" err="1"/>
              <a:t>Román</a:t>
            </a:r>
            <a:r>
              <a:rPr lang="en-US" sz="2000" dirty="0"/>
              <a:t>, Ann </a:t>
            </a:r>
            <a:r>
              <a:rPr lang="en-US" sz="2000" dirty="0" err="1"/>
              <a:t>Neurol</a:t>
            </a:r>
            <a:r>
              <a:rPr lang="en-US" sz="2000" dirty="0"/>
              <a:t> 2013;74(5):733-42. </a:t>
            </a:r>
          </a:p>
          <a:p>
            <a:r>
              <a:rPr lang="en-US" sz="2000" dirty="0">
                <a:solidFill>
                  <a:srgbClr val="FF0000"/>
                </a:solidFill>
              </a:rPr>
              <a:t>**</a:t>
            </a:r>
            <a:r>
              <a:rPr lang="en-US" sz="2000" dirty="0" smtClean="0">
                <a:solidFill>
                  <a:srgbClr val="FF0000"/>
                </a:solidFill>
              </a:rPr>
              <a:t>**</a:t>
            </a:r>
            <a:r>
              <a:rPr lang="en-US" sz="2000" dirty="0" smtClean="0"/>
              <a:t>K </a:t>
            </a:r>
            <a:r>
              <a:rPr lang="en-US" sz="2000" dirty="0"/>
              <a:t>Sagawa et </a:t>
            </a:r>
            <a:r>
              <a:rPr lang="en-US" sz="2000" dirty="0" err="1"/>
              <a:t>asl</a:t>
            </a:r>
            <a:r>
              <a:rPr lang="en-US" sz="2000" dirty="0"/>
              <a:t>. Am J Physiol. 1999 Jan;276(1 </a:t>
            </a:r>
            <a:r>
              <a:rPr lang="en-US" sz="2000" dirty="0" err="1"/>
              <a:t>Pt</a:t>
            </a:r>
            <a:r>
              <a:rPr lang="en-US" sz="2000" dirty="0"/>
              <a:t> 2):F164-71</a:t>
            </a:r>
            <a:r>
              <a:rPr lang="en-US" sz="2000" dirty="0" smtClean="0"/>
              <a:t>.</a:t>
            </a:r>
            <a:endParaRPr lang="en-US" sz="2000" dirty="0"/>
          </a:p>
        </p:txBody>
      </p:sp>
    </p:spTree>
    <p:extLst>
      <p:ext uri="{BB962C8B-B14F-4D97-AF65-F5344CB8AC3E}">
        <p14:creationId xmlns:p14="http://schemas.microsoft.com/office/powerpoint/2010/main" val="4428397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Endothelial </a:t>
            </a:r>
            <a:r>
              <a:rPr lang="en-US" b="1" dirty="0" err="1" smtClean="0"/>
              <a:t>Glycocalyx</a:t>
            </a:r>
            <a:r>
              <a:rPr lang="en-US" b="1" dirty="0" smtClean="0"/>
              <a:t> Schematic</a:t>
            </a:r>
            <a:r>
              <a:rPr lang="en-US" b="1" dirty="0" smtClean="0">
                <a:solidFill>
                  <a:srgbClr val="FF0000"/>
                </a:solidFill>
              </a:rPr>
              <a:t>*</a:t>
            </a:r>
            <a:endParaRPr lang="en-US" b="1" dirty="0">
              <a:solidFill>
                <a:srgbClr val="FF0000"/>
              </a:solidFill>
            </a:endParaRPr>
          </a:p>
        </p:txBody>
      </p:sp>
      <p:pic>
        <p:nvPicPr>
          <p:cNvPr id="4" name="Content Placeholder 3" descr="endothelial_glycocalyx.png"/>
          <p:cNvPicPr>
            <a:picLocks noGrp="1" noChangeAspect="1"/>
          </p:cNvPicPr>
          <p:nvPr>
            <p:ph idx="1"/>
          </p:nvPr>
        </p:nvPicPr>
        <p:blipFill>
          <a:blip r:embed="rId3">
            <a:extLst>
              <a:ext uri="{28A0092B-C50C-407E-A947-70E740481C1C}">
                <a14:useLocalDpi xmlns:a14="http://schemas.microsoft.com/office/drawing/2010/main" val="0"/>
              </a:ext>
            </a:extLst>
          </a:blip>
          <a:srcRect t="-3112" b="-3112"/>
          <a:stretch>
            <a:fillRect/>
          </a:stretch>
        </p:blipFill>
        <p:spPr>
          <a:xfrm>
            <a:off x="457200" y="1063231"/>
            <a:ext cx="8229600" cy="3394472"/>
          </a:xfrm>
        </p:spPr>
      </p:pic>
      <p:sp>
        <p:nvSpPr>
          <p:cNvPr id="5" name="TextBox 4"/>
          <p:cNvSpPr txBox="1"/>
          <p:nvPr/>
        </p:nvSpPr>
        <p:spPr>
          <a:xfrm>
            <a:off x="123825" y="4668079"/>
            <a:ext cx="7042012" cy="400110"/>
          </a:xfrm>
          <a:prstGeom prst="rect">
            <a:avLst/>
          </a:prstGeom>
          <a:noFill/>
        </p:spPr>
        <p:txBody>
          <a:bodyPr wrap="none" rtlCol="0">
            <a:spAutoFit/>
          </a:bodyPr>
          <a:lstStyle/>
          <a:p>
            <a:r>
              <a:rPr lang="de-DE" sz="2000" dirty="0" smtClean="0">
                <a:solidFill>
                  <a:srgbClr val="FF0000"/>
                </a:solidFill>
              </a:rPr>
              <a:t>*</a:t>
            </a:r>
            <a:r>
              <a:rPr lang="de-DE" sz="2000" dirty="0" smtClean="0"/>
              <a:t>S </a:t>
            </a:r>
            <a:r>
              <a:rPr lang="de-DE" sz="2000" dirty="0" err="1" smtClean="0"/>
              <a:t>Reitsma</a:t>
            </a:r>
            <a:r>
              <a:rPr lang="de-DE" sz="2000" dirty="0" smtClean="0"/>
              <a:t> et al., Pflugers </a:t>
            </a:r>
            <a:r>
              <a:rPr lang="de-DE" sz="2000" dirty="0" err="1"/>
              <a:t>Arch</a:t>
            </a:r>
            <a:r>
              <a:rPr lang="de-DE" sz="2000" dirty="0"/>
              <a:t> - </a:t>
            </a:r>
            <a:r>
              <a:rPr lang="de-DE" sz="2000" dirty="0" err="1"/>
              <a:t>Eur</a:t>
            </a:r>
            <a:r>
              <a:rPr lang="de-DE" sz="2000" dirty="0"/>
              <a:t> J </a:t>
            </a:r>
            <a:r>
              <a:rPr lang="de-DE" sz="2000" dirty="0" err="1"/>
              <a:t>Physiol</a:t>
            </a:r>
            <a:r>
              <a:rPr lang="de-DE" sz="2000" dirty="0"/>
              <a:t> (2007) 454:345–359 </a:t>
            </a:r>
          </a:p>
        </p:txBody>
      </p:sp>
      <p:sp>
        <p:nvSpPr>
          <p:cNvPr id="3" name="Freeform 2"/>
          <p:cNvSpPr/>
          <p:nvPr/>
        </p:nvSpPr>
        <p:spPr>
          <a:xfrm>
            <a:off x="7117604" y="2401532"/>
            <a:ext cx="784911" cy="335457"/>
          </a:xfrm>
          <a:custGeom>
            <a:avLst/>
            <a:gdLst>
              <a:gd name="connsiteX0" fmla="*/ 340704 w 784911"/>
              <a:gd name="connsiteY0" fmla="*/ 0 h 447276"/>
              <a:gd name="connsiteX1" fmla="*/ 878 w 784911"/>
              <a:gd name="connsiteY1" fmla="*/ 268327 h 447276"/>
              <a:gd name="connsiteX2" fmla="*/ 430131 w 784911"/>
              <a:gd name="connsiteY2" fmla="*/ 447212 h 447276"/>
              <a:gd name="connsiteX3" fmla="*/ 769957 w 784911"/>
              <a:gd name="connsiteY3" fmla="*/ 286216 h 447276"/>
              <a:gd name="connsiteX4" fmla="*/ 680530 w 784911"/>
              <a:gd name="connsiteY4" fmla="*/ 71554 h 447276"/>
              <a:gd name="connsiteX5" fmla="*/ 287047 w 784911"/>
              <a:gd name="connsiteY5" fmla="*/ 0 h 447276"/>
              <a:gd name="connsiteX6" fmla="*/ 287047 w 784911"/>
              <a:gd name="connsiteY6" fmla="*/ 0 h 44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911" h="447276">
                <a:moveTo>
                  <a:pt x="340704" y="0"/>
                </a:moveTo>
                <a:cubicBezTo>
                  <a:pt x="163339" y="96896"/>
                  <a:pt x="-14026" y="193792"/>
                  <a:pt x="878" y="268327"/>
                </a:cubicBezTo>
                <a:cubicBezTo>
                  <a:pt x="15782" y="342862"/>
                  <a:pt x="301951" y="444231"/>
                  <a:pt x="430131" y="447212"/>
                </a:cubicBezTo>
                <a:cubicBezTo>
                  <a:pt x="558311" y="450193"/>
                  <a:pt x="728224" y="348826"/>
                  <a:pt x="769957" y="286216"/>
                </a:cubicBezTo>
                <a:cubicBezTo>
                  <a:pt x="811690" y="223606"/>
                  <a:pt x="761015" y="119257"/>
                  <a:pt x="680530" y="71554"/>
                </a:cubicBezTo>
                <a:cubicBezTo>
                  <a:pt x="600045" y="23851"/>
                  <a:pt x="287047" y="0"/>
                  <a:pt x="287047" y="0"/>
                </a:cubicBezTo>
                <a:lnTo>
                  <a:pt x="287047"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212092" y="1709033"/>
            <a:ext cx="2280908" cy="923330"/>
          </a:xfrm>
          <a:prstGeom prst="rect">
            <a:avLst/>
          </a:prstGeom>
          <a:solidFill>
            <a:srgbClr val="FFF695"/>
          </a:solidFill>
          <a:ln>
            <a:solidFill>
              <a:srgbClr val="000000"/>
            </a:solidFill>
          </a:ln>
        </p:spPr>
        <p:txBody>
          <a:bodyPr wrap="square" rtlCol="0">
            <a:spAutoFit/>
          </a:bodyPr>
          <a:lstStyle>
            <a:defPPr>
              <a:defRPr lang="en-US"/>
            </a:defPPr>
            <a:lvl1pPr>
              <a:defRPr sz="2800"/>
            </a:lvl1pPr>
          </a:lstStyle>
          <a:p>
            <a:r>
              <a:rPr lang="en-US" sz="1800" dirty="0"/>
              <a:t>“</a:t>
            </a:r>
            <a:r>
              <a:rPr lang="en-US" sz="1800" dirty="0">
                <a:solidFill>
                  <a:srgbClr val="FF0000"/>
                </a:solidFill>
              </a:rPr>
              <a:t>GAG</a:t>
            </a:r>
            <a:r>
              <a:rPr lang="en-US" sz="1800" dirty="0"/>
              <a:t> chain”</a:t>
            </a:r>
          </a:p>
          <a:p>
            <a:r>
              <a:rPr lang="en-US" sz="1800" dirty="0"/>
              <a:t>(</a:t>
            </a:r>
            <a:r>
              <a:rPr lang="en-US" sz="1800" dirty="0" err="1">
                <a:solidFill>
                  <a:srgbClr val="FF0000"/>
                </a:solidFill>
              </a:rPr>
              <a:t>G</a:t>
            </a:r>
            <a:r>
              <a:rPr lang="en-US" sz="1800" dirty="0" err="1"/>
              <a:t>lycos</a:t>
            </a:r>
            <a:r>
              <a:rPr lang="en-US" sz="1800" dirty="0" err="1">
                <a:solidFill>
                  <a:srgbClr val="FF0000"/>
                </a:solidFill>
              </a:rPr>
              <a:t>A</a:t>
            </a:r>
            <a:r>
              <a:rPr lang="en-US" sz="1800" dirty="0" err="1"/>
              <a:t>mino</a:t>
            </a:r>
            <a:r>
              <a:rPr lang="en-US" sz="1800" dirty="0" err="1">
                <a:solidFill>
                  <a:srgbClr val="FF0000"/>
                </a:solidFill>
              </a:rPr>
              <a:t>G</a:t>
            </a:r>
            <a:r>
              <a:rPr lang="en-US" sz="1800" dirty="0" err="1"/>
              <a:t>lycan</a:t>
            </a:r>
            <a:r>
              <a:rPr lang="en-US" sz="1800" dirty="0"/>
              <a:t> =</a:t>
            </a:r>
          </a:p>
          <a:p>
            <a:r>
              <a:rPr lang="en-US" sz="1800" dirty="0" smtClean="0"/>
              <a:t>Amino-</a:t>
            </a:r>
            <a:r>
              <a:rPr lang="en-US" sz="1800" dirty="0"/>
              <a:t>sugar-chain)</a:t>
            </a:r>
          </a:p>
        </p:txBody>
      </p:sp>
    </p:spTree>
    <p:extLst>
      <p:ext uri="{BB962C8B-B14F-4D97-AF65-F5344CB8AC3E}">
        <p14:creationId xmlns:p14="http://schemas.microsoft.com/office/powerpoint/2010/main" val="927132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Rosemary </a:t>
            </a:r>
            <a:r>
              <a:rPr lang="en-US" b="1" dirty="0" err="1" smtClean="0"/>
              <a:t>Waring</a:t>
            </a:r>
            <a:r>
              <a:rPr lang="en-US" b="1" dirty="0" smtClean="0"/>
              <a:t> on Autism (1990)</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4" y="1076285"/>
            <a:ext cx="8507325" cy="1657158"/>
          </a:xfrm>
        </p:spPr>
        <p:txBody>
          <a:bodyPr>
            <a:normAutofit fontScale="92500" lnSpcReduction="20000"/>
          </a:bodyPr>
          <a:lstStyle/>
          <a:p>
            <a:pPr marL="0" indent="0">
              <a:buNone/>
            </a:pPr>
            <a:r>
              <a:rPr lang="en-US" dirty="0"/>
              <a:t>“These results indicate that there may be a fault either in </a:t>
            </a:r>
            <a:r>
              <a:rPr lang="en-US" sz="2800" dirty="0"/>
              <a:t>manufacture</a:t>
            </a:r>
            <a:r>
              <a:rPr lang="en-US" dirty="0"/>
              <a:t> of </a:t>
            </a:r>
            <a:r>
              <a:rPr lang="en-US" dirty="0" err="1"/>
              <a:t>sulphate</a:t>
            </a:r>
            <a:r>
              <a:rPr lang="en-US" dirty="0"/>
              <a:t> or that </a:t>
            </a:r>
            <a:r>
              <a:rPr lang="en-US" dirty="0" err="1"/>
              <a:t>sulphate</a:t>
            </a:r>
            <a:r>
              <a:rPr lang="en-US" dirty="0"/>
              <a:t> is being used up dramatically on an unknown toxic substance these children may be </a:t>
            </a:r>
            <a:r>
              <a:rPr lang="en-US" dirty="0" smtClean="0"/>
              <a:t>producing .”</a:t>
            </a:r>
            <a:endParaRPr lang="en-US" dirty="0"/>
          </a:p>
        </p:txBody>
      </p:sp>
      <p:sp>
        <p:nvSpPr>
          <p:cNvPr id="4" name="TextBox 3"/>
          <p:cNvSpPr txBox="1"/>
          <p:nvPr/>
        </p:nvSpPr>
        <p:spPr>
          <a:xfrm>
            <a:off x="1646155" y="3953333"/>
            <a:ext cx="7497863" cy="1200328"/>
          </a:xfrm>
          <a:prstGeom prst="rect">
            <a:avLst/>
          </a:prstGeom>
          <a:noFill/>
        </p:spPr>
        <p:txBody>
          <a:bodyPr wrap="square" rtlCol="0">
            <a:spAutoFit/>
          </a:bodyPr>
          <a:lstStyle/>
          <a:p>
            <a:r>
              <a:rPr lang="en-US" sz="2400" dirty="0" smtClean="0">
                <a:solidFill>
                  <a:srgbClr val="FF0000"/>
                </a:solidFill>
              </a:rPr>
              <a:t>*</a:t>
            </a:r>
            <a:r>
              <a:rPr lang="en-US" sz="2400" dirty="0" smtClean="0"/>
              <a:t>p. 198, O’Reilly</a:t>
            </a:r>
            <a:r>
              <a:rPr lang="en-US" sz="2400" dirty="0"/>
              <a:t>, B.A.; </a:t>
            </a:r>
            <a:r>
              <a:rPr lang="en-US" sz="2400" dirty="0" err="1"/>
              <a:t>Waring</a:t>
            </a:r>
            <a:r>
              <a:rPr lang="en-US" sz="2400" dirty="0"/>
              <a:t>, R.H. Enzyme and </a:t>
            </a:r>
            <a:r>
              <a:rPr lang="en-US" sz="2400" dirty="0" err="1"/>
              <a:t>sulphur</a:t>
            </a:r>
            <a:r>
              <a:rPr lang="en-US" sz="2400" dirty="0"/>
              <a:t> oxidation deficiencies in autistic children with known food/chemical intolerances. </a:t>
            </a:r>
            <a:r>
              <a:rPr lang="en-US" sz="2400" i="1" dirty="0" err="1"/>
              <a:t>Xenobiotica</a:t>
            </a:r>
            <a:r>
              <a:rPr lang="en-US" sz="2400" i="1" dirty="0"/>
              <a:t>. </a:t>
            </a:r>
            <a:r>
              <a:rPr lang="en-US" sz="2400" dirty="0"/>
              <a:t>1990, </a:t>
            </a:r>
            <a:r>
              <a:rPr lang="en-US" sz="2400" i="1" dirty="0"/>
              <a:t>20</a:t>
            </a:r>
            <a:r>
              <a:rPr lang="en-US" sz="2400" dirty="0"/>
              <a:t>, 117–122. </a:t>
            </a:r>
          </a:p>
        </p:txBody>
      </p:sp>
    </p:spTree>
    <p:extLst>
      <p:ext uri="{BB962C8B-B14F-4D97-AF65-F5344CB8AC3E}">
        <p14:creationId xmlns:p14="http://schemas.microsoft.com/office/powerpoint/2010/main" val="102247945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81" y="205979"/>
            <a:ext cx="8996739" cy="85725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p:pic>
      <p:sp>
        <p:nvSpPr>
          <p:cNvPr id="4" name="TextBox 3"/>
          <p:cNvSpPr txBox="1"/>
          <p:nvPr/>
        </p:nvSpPr>
        <p:spPr>
          <a:xfrm>
            <a:off x="1804432" y="4408509"/>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195" y="2724231"/>
            <a:ext cx="8645087" cy="292609"/>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54293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81" y="205979"/>
            <a:ext cx="8996739" cy="857250"/>
          </a:xfrm>
        </p:spPr>
        <p:txBody>
          <a:bodyPr>
            <a:noAutofit/>
          </a:bodyPr>
          <a:lstStyle/>
          <a:p>
            <a:r>
              <a:rPr lang="en-US" sz="3600" b="1" dirty="0" smtClean="0"/>
              <a:t>Rosemary </a:t>
            </a:r>
            <a:r>
              <a:rPr lang="en-US" sz="3600" b="1" dirty="0" err="1" smtClean="0"/>
              <a:t>Waring</a:t>
            </a:r>
            <a:r>
              <a:rPr lang="en-US" sz="3600" b="1" dirty="0" smtClean="0"/>
              <a:t> Found Extremely Abnormal Urinary Sulfur Products in Autism</a:t>
            </a:r>
            <a:r>
              <a:rPr lang="en-US" sz="3600" b="1" dirty="0" smtClean="0">
                <a:solidFill>
                  <a:srgbClr val="FF0000"/>
                </a:solidFill>
              </a:rPr>
              <a:t>*</a:t>
            </a:r>
            <a:endParaRPr lang="en-US" sz="3600" b="1" dirty="0">
              <a:solidFill>
                <a:srgbClr val="FF0000"/>
              </a:solidFill>
            </a:endParaRPr>
          </a:p>
        </p:txBody>
      </p:sp>
      <p:pic>
        <p:nvPicPr>
          <p:cNvPr id="5" name="Content Placeholder 4" descr="Waring_autism_sulfate_urine.png"/>
          <p:cNvPicPr>
            <a:picLocks noGrp="1" noChangeAspect="1"/>
          </p:cNvPicPr>
          <p:nvPr>
            <p:ph idx="1"/>
          </p:nvPr>
        </p:nvPicPr>
        <p:blipFill>
          <a:blip r:embed="rId3">
            <a:extLst>
              <a:ext uri="{28A0092B-C50C-407E-A947-70E740481C1C}">
                <a14:useLocalDpi xmlns:a14="http://schemas.microsoft.com/office/drawing/2010/main" val="0"/>
              </a:ext>
            </a:extLst>
          </a:blip>
          <a:srcRect t="-1120" b="-1120"/>
          <a:stretch>
            <a:fillRect/>
          </a:stretch>
        </p:blipFill>
        <p:spPr/>
      </p:pic>
      <p:sp>
        <p:nvSpPr>
          <p:cNvPr id="4" name="TextBox 3"/>
          <p:cNvSpPr txBox="1"/>
          <p:nvPr/>
        </p:nvSpPr>
        <p:spPr>
          <a:xfrm>
            <a:off x="1804432" y="4408509"/>
            <a:ext cx="6719808" cy="830997"/>
          </a:xfrm>
          <a:prstGeom prst="rect">
            <a:avLst/>
          </a:prstGeom>
          <a:noFill/>
        </p:spPr>
        <p:txBody>
          <a:bodyPr wrap="none" rtlCol="0">
            <a:spAutoFit/>
          </a:bodyPr>
          <a:lstStyle/>
          <a:p>
            <a:pPr algn="r"/>
            <a:r>
              <a:rPr lang="en-US" sz="2400" dirty="0" smtClean="0">
                <a:solidFill>
                  <a:srgbClr val="FF0000"/>
                </a:solidFill>
              </a:rPr>
              <a:t>* </a:t>
            </a:r>
            <a:r>
              <a:rPr lang="en-US" sz="2400" dirty="0" smtClean="0"/>
              <a:t>RH </a:t>
            </a:r>
            <a:r>
              <a:rPr lang="en-US" sz="2400" dirty="0" err="1"/>
              <a:t>Waring</a:t>
            </a:r>
            <a:r>
              <a:rPr lang="en-US" sz="2400" dirty="0"/>
              <a:t> and LV </a:t>
            </a:r>
            <a:r>
              <a:rPr lang="en-US" sz="2400" dirty="0" err="1"/>
              <a:t>Klovrza</a:t>
            </a:r>
            <a:r>
              <a:rPr lang="en-US" sz="2400" dirty="0"/>
              <a:t>. Journal of Nutritional &amp; </a:t>
            </a:r>
            <a:endParaRPr lang="en-US" sz="2400" dirty="0" smtClean="0"/>
          </a:p>
          <a:p>
            <a:pPr algn="r"/>
            <a:r>
              <a:rPr lang="en-US" sz="2400" dirty="0" smtClean="0"/>
              <a:t>Environmental </a:t>
            </a:r>
            <a:r>
              <a:rPr lang="en-US" sz="2400" dirty="0"/>
              <a:t>Medicine 2000; 10: 25-32.</a:t>
            </a:r>
          </a:p>
        </p:txBody>
      </p:sp>
      <p:sp>
        <p:nvSpPr>
          <p:cNvPr id="6" name="Freeform 5"/>
          <p:cNvSpPr/>
          <p:nvPr/>
        </p:nvSpPr>
        <p:spPr>
          <a:xfrm>
            <a:off x="105195" y="2724231"/>
            <a:ext cx="8645087" cy="292609"/>
          </a:xfrm>
          <a:custGeom>
            <a:avLst/>
            <a:gdLst>
              <a:gd name="connsiteX0" fmla="*/ 482213 w 8645087"/>
              <a:gd name="connsiteY0" fmla="*/ 130089 h 390145"/>
              <a:gd name="connsiteX1" fmla="*/ 1037838 w 8645087"/>
              <a:gd name="connsiteY1" fmla="*/ 50714 h 390145"/>
              <a:gd name="connsiteX2" fmla="*/ 7895838 w 8645087"/>
              <a:gd name="connsiteY2" fmla="*/ 18964 h 390145"/>
              <a:gd name="connsiteX3" fmla="*/ 7641838 w 8645087"/>
              <a:gd name="connsiteY3" fmla="*/ 352339 h 390145"/>
              <a:gd name="connsiteX4" fmla="*/ 577463 w 8645087"/>
              <a:gd name="connsiteY4" fmla="*/ 352339 h 390145"/>
              <a:gd name="connsiteX5" fmla="*/ 402838 w 8645087"/>
              <a:gd name="connsiteY5" fmla="*/ 82464 h 390145"/>
              <a:gd name="connsiteX6" fmla="*/ 386963 w 8645087"/>
              <a:gd name="connsiteY6" fmla="*/ 66589 h 3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087" h="390145">
                <a:moveTo>
                  <a:pt x="482213" y="130089"/>
                </a:moveTo>
                <a:cubicBezTo>
                  <a:pt x="142223" y="99662"/>
                  <a:pt x="-197766" y="69235"/>
                  <a:pt x="1037838" y="50714"/>
                </a:cubicBezTo>
                <a:cubicBezTo>
                  <a:pt x="2273442" y="32193"/>
                  <a:pt x="6795171" y="-31307"/>
                  <a:pt x="7895838" y="18964"/>
                </a:cubicBezTo>
                <a:cubicBezTo>
                  <a:pt x="8996505" y="69235"/>
                  <a:pt x="8861567" y="296777"/>
                  <a:pt x="7641838" y="352339"/>
                </a:cubicBezTo>
                <a:cubicBezTo>
                  <a:pt x="6422109" y="407901"/>
                  <a:pt x="1783963" y="397318"/>
                  <a:pt x="577463" y="352339"/>
                </a:cubicBezTo>
                <a:cubicBezTo>
                  <a:pt x="-629037" y="307360"/>
                  <a:pt x="434588" y="130089"/>
                  <a:pt x="402838" y="82464"/>
                </a:cubicBezTo>
                <a:cubicBezTo>
                  <a:pt x="371088" y="34839"/>
                  <a:pt x="386963" y="66589"/>
                  <a:pt x="386963" y="66589"/>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80088" y="1324587"/>
            <a:ext cx="7289800" cy="1200329"/>
          </a:xfrm>
          <a:prstGeom prst="rect">
            <a:avLst/>
          </a:prstGeom>
          <a:solidFill>
            <a:srgbClr val="FFF9A2"/>
          </a:solidFill>
          <a:ln>
            <a:solidFill>
              <a:schemeClr val="tx1"/>
            </a:solidFill>
          </a:ln>
        </p:spPr>
        <p:txBody>
          <a:bodyPr wrap="square" rtlCol="0">
            <a:spAutoFit/>
          </a:bodyPr>
          <a:lstStyle/>
          <a:p>
            <a:pPr algn="ctr"/>
            <a:r>
              <a:rPr lang="en-US" sz="3600" dirty="0" smtClean="0"/>
              <a:t>&gt; 50-fold increase in urinary sulfite suggests a deficiency in sulfite oxidase</a:t>
            </a:r>
          </a:p>
        </p:txBody>
      </p:sp>
    </p:spTree>
    <p:extLst>
      <p:ext uri="{BB962C8B-B14F-4D97-AF65-F5344CB8AC3E}">
        <p14:creationId xmlns:p14="http://schemas.microsoft.com/office/powerpoint/2010/main" val="48555827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75" y="-9548"/>
            <a:ext cx="9510427" cy="857250"/>
          </a:xfrm>
        </p:spPr>
        <p:txBody>
          <a:bodyPr>
            <a:normAutofit/>
          </a:bodyPr>
          <a:lstStyle/>
          <a:p>
            <a:r>
              <a:rPr lang="en-US" sz="3600" b="1" dirty="0" smtClean="0"/>
              <a:t>Glyphosate Plausibly Disrupts Sulfur Enzymes</a:t>
            </a:r>
            <a:endParaRPr lang="en-US" sz="3600" b="1" dirty="0"/>
          </a:p>
        </p:txBody>
      </p:sp>
      <p:sp>
        <p:nvSpPr>
          <p:cNvPr id="3" name="Content Placeholder 2"/>
          <p:cNvSpPr>
            <a:spLocks noGrp="1"/>
          </p:cNvSpPr>
          <p:nvPr>
            <p:ph idx="1"/>
          </p:nvPr>
        </p:nvSpPr>
        <p:spPr>
          <a:xfrm>
            <a:off x="203202" y="793705"/>
            <a:ext cx="8940799" cy="3616417"/>
          </a:xfrm>
        </p:spPr>
        <p:txBody>
          <a:bodyPr>
            <a:noAutofit/>
          </a:bodyPr>
          <a:lstStyle/>
          <a:p>
            <a:pPr marL="0" indent="0">
              <a:buNone/>
            </a:pPr>
            <a:r>
              <a:rPr lang="en-US" sz="2400" b="1" dirty="0" smtClean="0"/>
              <a:t>Sulfite oxidase (</a:t>
            </a:r>
            <a:r>
              <a:rPr lang="en-US" sz="2400" b="1" dirty="0" err="1" smtClean="0"/>
              <a:t>SuOx</a:t>
            </a:r>
            <a:r>
              <a:rPr lang="en-US" sz="2400" b="1" dirty="0" smtClean="0"/>
              <a:t>)</a:t>
            </a:r>
            <a:r>
              <a:rPr lang="en-US" sz="2400" b="1" dirty="0" smtClean="0">
                <a:solidFill>
                  <a:srgbClr val="FF0000"/>
                </a:solidFill>
              </a:rPr>
              <a:t>*</a:t>
            </a:r>
          </a:p>
          <a:p>
            <a:r>
              <a:rPr lang="en-US" sz="2000" dirty="0" smtClean="0"/>
              <a:t>Depends on molybdenum as catalyst (glyphosate chelation could make it unavailable)</a:t>
            </a:r>
          </a:p>
          <a:p>
            <a:r>
              <a:rPr lang="en-US" sz="2000" dirty="0" smtClean="0"/>
              <a:t>Changing glycine at residue 473 with aspartate destroys enzyme activity</a:t>
            </a:r>
          </a:p>
          <a:p>
            <a:pPr lvl="1"/>
            <a:r>
              <a:rPr lang="en-US" sz="1800" dirty="0"/>
              <a:t>L</a:t>
            </a:r>
            <a:r>
              <a:rPr lang="en-US" sz="1800" dirty="0" smtClean="0"/>
              <a:t>eads </a:t>
            </a:r>
            <a:r>
              <a:rPr lang="en-US" sz="1800" dirty="0"/>
              <a:t>to severe impairment in ability to bind sulfite and </a:t>
            </a:r>
            <a:r>
              <a:rPr lang="en-US" sz="1800" dirty="0" smtClean="0"/>
              <a:t>5-fold reduction in </a:t>
            </a:r>
            <a:r>
              <a:rPr lang="en-US" sz="1800" dirty="0"/>
              <a:t>catalysis </a:t>
            </a:r>
            <a:r>
              <a:rPr lang="en-US" sz="1800" dirty="0" smtClean="0"/>
              <a:t> </a:t>
            </a:r>
          </a:p>
          <a:p>
            <a:pPr lvl="1"/>
            <a:r>
              <a:rPr lang="en-US" sz="1800" dirty="0" smtClean="0"/>
              <a:t>Aspartate has similar properties as glyphosate, being bulky and negatively charged</a:t>
            </a:r>
            <a:endParaRPr lang="en-US" sz="1800" dirty="0"/>
          </a:p>
          <a:p>
            <a:r>
              <a:rPr lang="en-US" sz="2000" dirty="0" smtClean="0"/>
              <a:t>Defective </a:t>
            </a:r>
            <a:r>
              <a:rPr lang="en-US" sz="2000" dirty="0" err="1" smtClean="0"/>
              <a:t>SuOx</a:t>
            </a:r>
            <a:r>
              <a:rPr lang="en-US" sz="2000" dirty="0" smtClean="0"/>
              <a:t> </a:t>
            </a:r>
            <a:r>
              <a:rPr lang="en-US" sz="2000" dirty="0"/>
              <a:t>leads to severe birth defects and neurological problems </a:t>
            </a:r>
            <a:r>
              <a:rPr lang="en-US" sz="2000" dirty="0" smtClean="0"/>
              <a:t>resulting in early </a:t>
            </a:r>
            <a:r>
              <a:rPr lang="en-US" sz="2000" dirty="0"/>
              <a:t>death </a:t>
            </a:r>
            <a:r>
              <a:rPr lang="en-US" sz="2000" dirty="0" smtClean="0"/>
              <a:t> </a:t>
            </a:r>
          </a:p>
          <a:p>
            <a:pPr marL="0" indent="0">
              <a:buNone/>
            </a:pPr>
            <a:r>
              <a:rPr lang="en-US" sz="2400" b="1" dirty="0"/>
              <a:t>The </a:t>
            </a:r>
            <a:r>
              <a:rPr lang="en-US" sz="2400" b="1" dirty="0" err="1"/>
              <a:t>sulfotransferases</a:t>
            </a:r>
            <a:r>
              <a:rPr lang="en-US" sz="2400" b="1" dirty="0" smtClean="0">
                <a:solidFill>
                  <a:srgbClr val="FF0000"/>
                </a:solidFill>
              </a:rPr>
              <a:t>**</a:t>
            </a:r>
            <a:endParaRPr lang="en-US" sz="2400" b="1" dirty="0">
              <a:solidFill>
                <a:srgbClr val="FF0000"/>
              </a:solidFill>
            </a:endParaRPr>
          </a:p>
          <a:p>
            <a:r>
              <a:rPr lang="en-US" sz="2000" dirty="0" err="1" smtClean="0"/>
              <a:t>GxxGxxK</a:t>
            </a:r>
            <a:r>
              <a:rPr lang="en-US" sz="2000" dirty="0" smtClean="0"/>
              <a:t> </a:t>
            </a:r>
            <a:r>
              <a:rPr lang="en-US" sz="2000" dirty="0"/>
              <a:t>motif required for binding </a:t>
            </a:r>
            <a:r>
              <a:rPr lang="en-US" sz="2000" dirty="0" smtClean="0"/>
              <a:t>PAPS (activated sulfate)</a:t>
            </a:r>
          </a:p>
          <a:p>
            <a:endParaRPr lang="en-US" sz="2000" dirty="0"/>
          </a:p>
        </p:txBody>
      </p:sp>
      <p:sp>
        <p:nvSpPr>
          <p:cNvPr id="4" name="TextBox 3"/>
          <p:cNvSpPr txBox="1"/>
          <p:nvPr/>
        </p:nvSpPr>
        <p:spPr>
          <a:xfrm>
            <a:off x="635000" y="4603722"/>
            <a:ext cx="8509000"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K</a:t>
            </a:r>
            <a:r>
              <a:rPr lang="en-US" sz="2000" dirty="0"/>
              <a:t>. Komatsu et al., </a:t>
            </a:r>
            <a:r>
              <a:rPr lang="en-US" sz="2000" dirty="0" err="1" smtClean="0"/>
              <a:t>Biochemi</a:t>
            </a:r>
            <a:r>
              <a:rPr lang="en-US" sz="2000" dirty="0" smtClean="0"/>
              <a:t> </a:t>
            </a:r>
            <a:r>
              <a:rPr lang="en-US" sz="2000" dirty="0"/>
              <a:t>and </a:t>
            </a:r>
            <a:r>
              <a:rPr lang="en-US" sz="2000" dirty="0" err="1" smtClean="0"/>
              <a:t>Biophys</a:t>
            </a:r>
            <a:r>
              <a:rPr lang="en-US" sz="2000" dirty="0" smtClean="0"/>
              <a:t> Res </a:t>
            </a:r>
            <a:r>
              <a:rPr lang="en-US" sz="2000" dirty="0" err="1" smtClean="0"/>
              <a:t>Comm</a:t>
            </a:r>
            <a:r>
              <a:rPr lang="en-US" sz="2000" dirty="0" smtClean="0"/>
              <a:t> 1994;204</a:t>
            </a:r>
            <a:r>
              <a:rPr lang="en-US" sz="2000" dirty="0"/>
              <a:t>(3): 1178-1185.</a:t>
            </a:r>
          </a:p>
        </p:txBody>
      </p:sp>
      <p:sp>
        <p:nvSpPr>
          <p:cNvPr id="5" name="TextBox 4"/>
          <p:cNvSpPr txBox="1"/>
          <p:nvPr/>
        </p:nvSpPr>
        <p:spPr>
          <a:xfrm>
            <a:off x="2206631" y="4335600"/>
            <a:ext cx="6855107" cy="400110"/>
          </a:xfrm>
          <a:prstGeom prst="rect">
            <a:avLst/>
          </a:prstGeom>
          <a:noFill/>
        </p:spPr>
        <p:txBody>
          <a:bodyPr wrap="square" rtlCol="0">
            <a:spAutoFit/>
          </a:bodyPr>
          <a:lstStyle/>
          <a:p>
            <a:pPr algn="r"/>
            <a:r>
              <a:rPr lang="en-US" sz="2000" dirty="0" smtClean="0">
                <a:solidFill>
                  <a:srgbClr val="FF0000"/>
                </a:solidFill>
              </a:rPr>
              <a:t>*</a:t>
            </a:r>
            <a:r>
              <a:rPr lang="en-US" sz="2000" dirty="0" smtClean="0"/>
              <a:t>H.L</a:t>
            </a:r>
            <a:r>
              <a:rPr lang="en-US" sz="2000" dirty="0"/>
              <a:t>. Wilson et al., Biochemistry 2006, 45, 2149-2160 2149.</a:t>
            </a:r>
          </a:p>
        </p:txBody>
      </p:sp>
    </p:spTree>
    <p:extLst>
      <p:ext uri="{BB962C8B-B14F-4D97-AF65-F5344CB8AC3E}">
        <p14:creationId xmlns:p14="http://schemas.microsoft.com/office/powerpoint/2010/main" val="33310721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1"/>
            <a:ext cx="8229600" cy="857250"/>
          </a:xfrm>
        </p:spPr>
        <p:txBody>
          <a:bodyPr>
            <a:normAutofit fontScale="90000"/>
          </a:bodyPr>
          <a:lstStyle/>
          <a:p>
            <a:r>
              <a:rPr lang="en-US" b="1" dirty="0" err="1" smtClean="0"/>
              <a:t>GxxGxxK</a:t>
            </a:r>
            <a:r>
              <a:rPr lang="en-US" b="1" dirty="0" smtClean="0"/>
              <a:t> Motif in </a:t>
            </a:r>
            <a:r>
              <a:rPr lang="en-US" b="1" dirty="0" err="1" smtClean="0"/>
              <a:t>Sulfotransferases</a:t>
            </a:r>
            <a:r>
              <a:rPr lang="en-US" b="1" dirty="0" smtClean="0">
                <a:solidFill>
                  <a:srgbClr val="FF0000"/>
                </a:solidFill>
              </a:rPr>
              <a:t>*</a:t>
            </a:r>
            <a:endParaRPr lang="en-US" b="1" dirty="0">
              <a:solidFill>
                <a:srgbClr val="FF0000"/>
              </a:solidFill>
            </a:endParaRPr>
          </a:p>
        </p:txBody>
      </p:sp>
      <p:pic>
        <p:nvPicPr>
          <p:cNvPr id="4" name="Content Placeholder 3" descr="sulfotransferases.png"/>
          <p:cNvPicPr>
            <a:picLocks noGrp="1" noChangeAspect="1"/>
          </p:cNvPicPr>
          <p:nvPr>
            <p:ph idx="1"/>
          </p:nvPr>
        </p:nvPicPr>
        <p:blipFill>
          <a:blip r:embed="rId3">
            <a:extLst>
              <a:ext uri="{28A0092B-C50C-407E-A947-70E740481C1C}">
                <a14:useLocalDpi xmlns:a14="http://schemas.microsoft.com/office/drawing/2010/main" val="0"/>
              </a:ext>
            </a:extLst>
          </a:blip>
          <a:srcRect l="-77975" r="-77975"/>
          <a:stretch>
            <a:fillRect/>
          </a:stretch>
        </p:blipFill>
        <p:spPr>
          <a:xfrm>
            <a:off x="2554700" y="975636"/>
            <a:ext cx="9294216" cy="3833596"/>
          </a:xfrm>
        </p:spPr>
      </p:pic>
      <p:sp>
        <p:nvSpPr>
          <p:cNvPr id="5" name="Content Placeholder 2"/>
          <p:cNvSpPr txBox="1">
            <a:spLocks/>
          </p:cNvSpPr>
          <p:nvPr/>
        </p:nvSpPr>
        <p:spPr>
          <a:xfrm>
            <a:off x="301004" y="924767"/>
            <a:ext cx="5479916" cy="380801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Sulfotransferases</a:t>
            </a:r>
            <a:r>
              <a:rPr lang="en-US" dirty="0" smtClean="0"/>
              <a:t> are crucial to   attach sulfate ions to multiple bioactive molecules</a:t>
            </a:r>
          </a:p>
          <a:p>
            <a:r>
              <a:rPr lang="en-US" b="1" dirty="0" smtClean="0"/>
              <a:t>Steroids</a:t>
            </a:r>
            <a:r>
              <a:rPr lang="en-US" dirty="0" smtClean="0"/>
              <a:t> (cholesterol, estrogen, testosterone, vitamin D, ...)</a:t>
            </a:r>
          </a:p>
          <a:p>
            <a:r>
              <a:rPr lang="en-US" b="1" dirty="0" err="1" smtClean="0"/>
              <a:t>Glycosaminoglycans</a:t>
            </a:r>
            <a:r>
              <a:rPr lang="en-US" dirty="0" smtClean="0"/>
              <a:t>  (chondroitin sulfate, </a:t>
            </a:r>
            <a:r>
              <a:rPr lang="en-US" dirty="0" err="1" smtClean="0"/>
              <a:t>heparan</a:t>
            </a:r>
            <a:r>
              <a:rPr lang="en-US" dirty="0" smtClean="0"/>
              <a:t> sulfate, ...)</a:t>
            </a:r>
          </a:p>
          <a:p>
            <a:r>
              <a:rPr lang="en-US" b="1" dirty="0" smtClean="0"/>
              <a:t>Polyphenols, aromatics </a:t>
            </a:r>
            <a:r>
              <a:rPr lang="en-US" dirty="0" smtClean="0"/>
              <a:t>(</a:t>
            </a:r>
            <a:r>
              <a:rPr lang="en-US" dirty="0" err="1" smtClean="0"/>
              <a:t>curcumin</a:t>
            </a:r>
            <a:r>
              <a:rPr lang="en-US" dirty="0" smtClean="0"/>
              <a:t>, resveratrol, tryptophan, ...)</a:t>
            </a:r>
          </a:p>
          <a:p>
            <a:r>
              <a:rPr lang="en-US" b="1" dirty="0" smtClean="0"/>
              <a:t>Neurotransmitters</a:t>
            </a:r>
            <a:r>
              <a:rPr lang="en-US" dirty="0" smtClean="0"/>
              <a:t> (dopamine, serotonin, melatonin, ...)</a:t>
            </a:r>
            <a:endParaRPr lang="en-US" dirty="0"/>
          </a:p>
        </p:txBody>
      </p:sp>
      <p:sp>
        <p:nvSpPr>
          <p:cNvPr id="6" name="TextBox 5"/>
          <p:cNvSpPr txBox="1"/>
          <p:nvPr/>
        </p:nvSpPr>
        <p:spPr>
          <a:xfrm>
            <a:off x="2369588" y="4809230"/>
            <a:ext cx="6588663" cy="400110"/>
          </a:xfrm>
          <a:prstGeom prst="rect">
            <a:avLst/>
          </a:prstGeom>
          <a:noFill/>
        </p:spPr>
        <p:txBody>
          <a:bodyPr wrap="none" rtlCol="0">
            <a:spAutoFit/>
          </a:bodyPr>
          <a:lstStyle/>
          <a:p>
            <a:r>
              <a:rPr lang="nb-NO" sz="2000" dirty="0" smtClean="0">
                <a:solidFill>
                  <a:srgbClr val="FF0000"/>
                </a:solidFill>
              </a:rPr>
              <a:t>*</a:t>
            </a:r>
            <a:r>
              <a:rPr lang="nb-NO" sz="2000" dirty="0" smtClean="0"/>
              <a:t>H Chiba et al. </a:t>
            </a:r>
            <a:r>
              <a:rPr lang="nb-NO" sz="2000" dirty="0" err="1" smtClean="0"/>
              <a:t>Proc</a:t>
            </a:r>
            <a:r>
              <a:rPr lang="nb-NO" sz="2000" dirty="0" smtClean="0"/>
              <a:t>. </a:t>
            </a:r>
            <a:r>
              <a:rPr lang="nb-NO" sz="2000" dirty="0" err="1" smtClean="0"/>
              <a:t>Natl</a:t>
            </a:r>
            <a:r>
              <a:rPr lang="nb-NO" sz="2000" dirty="0" smtClean="0"/>
              <a:t>. </a:t>
            </a:r>
            <a:r>
              <a:rPr lang="nb-NO" sz="2000" dirty="0" err="1" smtClean="0"/>
              <a:t>Acad</a:t>
            </a:r>
            <a:r>
              <a:rPr lang="nb-NO" sz="2000" dirty="0" smtClean="0"/>
              <a:t>. </a:t>
            </a:r>
            <a:r>
              <a:rPr lang="nb-NO" sz="2000" dirty="0" err="1" smtClean="0"/>
              <a:t>Sci</a:t>
            </a:r>
            <a:r>
              <a:rPr lang="nb-NO" sz="2000" dirty="0" smtClean="0"/>
              <a:t>. USA 1995; 92:8176-8179.</a:t>
            </a:r>
            <a:endParaRPr lang="en-US" sz="2000" dirty="0"/>
          </a:p>
        </p:txBody>
      </p:sp>
    </p:spTree>
    <p:extLst>
      <p:ext uri="{BB962C8B-B14F-4D97-AF65-F5344CB8AC3E}">
        <p14:creationId xmlns:p14="http://schemas.microsoft.com/office/powerpoint/2010/main" val="26661152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ariancy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651" y="1418735"/>
            <a:ext cx="3165469" cy="2374102"/>
          </a:xfrm>
          <a:prstGeom prst="rect">
            <a:avLst/>
          </a:prstGeom>
        </p:spPr>
      </p:pic>
      <p:sp>
        <p:nvSpPr>
          <p:cNvPr id="2" name="Title 1"/>
          <p:cNvSpPr>
            <a:spLocks noGrp="1"/>
          </p:cNvSpPr>
          <p:nvPr>
            <p:ph type="title"/>
          </p:nvPr>
        </p:nvSpPr>
        <p:spPr>
          <a:xfrm>
            <a:off x="457200" y="0"/>
            <a:ext cx="8229600" cy="857250"/>
          </a:xfrm>
        </p:spPr>
        <p:txBody>
          <a:bodyPr/>
          <a:lstStyle/>
          <a:p>
            <a:r>
              <a:rPr lang="en-US" b="1" dirty="0" smtClean="0"/>
              <a:t>PCOS, Autism, PAPS Synthase</a:t>
            </a:r>
            <a:endParaRPr lang="en-US" b="1" dirty="0"/>
          </a:p>
        </p:txBody>
      </p:sp>
      <p:sp>
        <p:nvSpPr>
          <p:cNvPr id="3" name="Content Placeholder 2"/>
          <p:cNvSpPr>
            <a:spLocks noGrp="1"/>
          </p:cNvSpPr>
          <p:nvPr>
            <p:ph idx="1"/>
          </p:nvPr>
        </p:nvSpPr>
        <p:spPr>
          <a:xfrm>
            <a:off x="136236" y="701777"/>
            <a:ext cx="8229600" cy="3394472"/>
          </a:xfrm>
        </p:spPr>
        <p:txBody>
          <a:bodyPr>
            <a:noAutofit/>
          </a:bodyPr>
          <a:lstStyle/>
          <a:p>
            <a:r>
              <a:rPr lang="en-US" sz="2800" dirty="0" smtClean="0"/>
              <a:t>PAPS synthase converts sulfate to an activated form</a:t>
            </a:r>
          </a:p>
          <a:p>
            <a:r>
              <a:rPr lang="en-US" sz="2800" dirty="0" smtClean="0"/>
              <a:t>It is essential for DHEA  sulfate synthesis</a:t>
            </a:r>
          </a:p>
          <a:p>
            <a:r>
              <a:rPr lang="en-US" sz="2800" dirty="0" smtClean="0"/>
              <a:t>Defective PAPS synthase </a:t>
            </a:r>
            <a:r>
              <a:rPr lang="en-US" sz="2800" dirty="0" smtClean="0">
                <a:sym typeface="Wingdings"/>
              </a:rPr>
              <a:t>                                                   polycystic ovary syndrome (PCOS) in                             women, high androgen</a:t>
            </a:r>
            <a:r>
              <a:rPr lang="en-US" sz="2800" dirty="0" smtClean="0">
                <a:solidFill>
                  <a:srgbClr val="FF0000"/>
                </a:solidFill>
                <a:sym typeface="Wingdings"/>
              </a:rPr>
              <a:t>*</a:t>
            </a:r>
          </a:p>
          <a:p>
            <a:pPr lvl="1"/>
            <a:r>
              <a:rPr lang="en-US" sz="2400" dirty="0" smtClean="0">
                <a:sym typeface="Wingdings"/>
              </a:rPr>
              <a:t>Glycine 270  aspartate mutation </a:t>
            </a:r>
          </a:p>
          <a:p>
            <a:r>
              <a:rPr lang="en-US" sz="2800" dirty="0" smtClean="0">
                <a:sym typeface="Wingdings"/>
              </a:rPr>
              <a:t>PCOS is a risk factor for autism in the                      woman and in her children</a:t>
            </a:r>
            <a:r>
              <a:rPr lang="en-US" sz="2800" dirty="0" smtClean="0">
                <a:solidFill>
                  <a:srgbClr val="FF0000"/>
                </a:solidFill>
                <a:sym typeface="Wingdings"/>
              </a:rPr>
              <a:t>**</a:t>
            </a:r>
            <a:endParaRPr lang="en-US" sz="2800" dirty="0">
              <a:solidFill>
                <a:srgbClr val="FF0000"/>
              </a:solidFill>
            </a:endParaRPr>
          </a:p>
        </p:txBody>
      </p:sp>
      <p:sp>
        <p:nvSpPr>
          <p:cNvPr id="5" name="TextBox 4"/>
          <p:cNvSpPr txBox="1"/>
          <p:nvPr/>
        </p:nvSpPr>
        <p:spPr>
          <a:xfrm>
            <a:off x="1999097" y="4431151"/>
            <a:ext cx="7048023" cy="707886"/>
          </a:xfrm>
          <a:prstGeom prst="rect">
            <a:avLst/>
          </a:prstGeom>
          <a:noFill/>
        </p:spPr>
        <p:txBody>
          <a:bodyPr wrap="none" rtlCol="0">
            <a:spAutoFit/>
          </a:bodyPr>
          <a:lstStyle/>
          <a:p>
            <a:pPr algn="r"/>
            <a:r>
              <a:rPr lang="en-US" sz="2000" dirty="0">
                <a:solidFill>
                  <a:srgbClr val="FF0000"/>
                </a:solidFill>
              </a:rPr>
              <a:t>*</a:t>
            </a:r>
            <a:r>
              <a:rPr lang="en-US" sz="2000" dirty="0" err="1"/>
              <a:t>Cherskov</a:t>
            </a:r>
            <a:r>
              <a:rPr lang="en-US" sz="2000" dirty="0"/>
              <a:t> et al. Translational Psychiatry 2018; 8:136.</a:t>
            </a:r>
          </a:p>
          <a:p>
            <a:pPr algn="r"/>
            <a:r>
              <a:rPr lang="en-US" sz="2000" dirty="0" smtClean="0">
                <a:solidFill>
                  <a:srgbClr val="FF0000"/>
                </a:solidFill>
              </a:rPr>
              <a:t>**</a:t>
            </a:r>
            <a:r>
              <a:rPr lang="en-US" sz="2000" dirty="0" smtClean="0"/>
              <a:t>W </a:t>
            </a:r>
            <a:r>
              <a:rPr lang="en-US" sz="2000" dirty="0" err="1"/>
              <a:t>Oostdijk</a:t>
            </a:r>
            <a:r>
              <a:rPr lang="en-US" sz="2000" dirty="0"/>
              <a:t> et al. J </a:t>
            </a:r>
            <a:r>
              <a:rPr lang="en-US" sz="2000" dirty="0" err="1"/>
              <a:t>Clin</a:t>
            </a:r>
            <a:r>
              <a:rPr lang="en-US" sz="2000" dirty="0"/>
              <a:t> </a:t>
            </a:r>
            <a:r>
              <a:rPr lang="en-US" sz="2000" dirty="0" err="1"/>
              <a:t>Endocrinol</a:t>
            </a:r>
            <a:r>
              <a:rPr lang="en-US" sz="2000" dirty="0"/>
              <a:t> </a:t>
            </a:r>
            <a:r>
              <a:rPr lang="en-US" sz="2000" dirty="0" err="1"/>
              <a:t>Metab</a:t>
            </a:r>
            <a:r>
              <a:rPr lang="en-US" sz="2000" dirty="0"/>
              <a:t>. 2015;100(4):E672-80. </a:t>
            </a:r>
          </a:p>
        </p:txBody>
      </p:sp>
    </p:spTree>
    <p:extLst>
      <p:ext uri="{BB962C8B-B14F-4D97-AF65-F5344CB8AC3E}">
        <p14:creationId xmlns:p14="http://schemas.microsoft.com/office/powerpoint/2010/main" val="103726768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65" y="205979"/>
            <a:ext cx="8838683" cy="857250"/>
          </a:xfrm>
        </p:spPr>
        <p:txBody>
          <a:bodyPr>
            <a:noAutofit/>
          </a:bodyPr>
          <a:lstStyle/>
          <a:p>
            <a:r>
              <a:rPr lang="en-US" sz="3600" b="1" dirty="0"/>
              <a:t>Autism-like socio-communicative deficits and stereotypies in mice lacking </a:t>
            </a:r>
            <a:r>
              <a:rPr lang="en-US" sz="3600" b="1" dirty="0" err="1"/>
              <a:t>heparan</a:t>
            </a:r>
            <a:r>
              <a:rPr lang="en-US" sz="3600" b="1" dirty="0"/>
              <a:t> sulfate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67732" y="1200151"/>
            <a:ext cx="5615518" cy="1859756"/>
          </a:xfrm>
        </p:spPr>
        <p:txBody>
          <a:bodyPr>
            <a:noAutofit/>
          </a:bodyPr>
          <a:lstStyle/>
          <a:p>
            <a:r>
              <a:rPr lang="en-US" sz="2800" dirty="0" smtClean="0"/>
              <a:t>Experiment with “designer” mice: blocked </a:t>
            </a:r>
            <a:r>
              <a:rPr lang="en-US" sz="2800" dirty="0" err="1" smtClean="0"/>
              <a:t>heparan</a:t>
            </a:r>
            <a:r>
              <a:rPr lang="en-US" sz="2800" dirty="0" smtClean="0"/>
              <a:t> sulfate synthesis in brain ventricles</a:t>
            </a:r>
          </a:p>
          <a:p>
            <a:pPr lvl="1"/>
            <a:r>
              <a:rPr lang="en-US" sz="2400" dirty="0" smtClean="0"/>
              <a:t>Mice exhibited all the classic features of autism – both cognitive and social</a:t>
            </a:r>
          </a:p>
          <a:p>
            <a:pPr marL="0" indent="0">
              <a:buNone/>
            </a:pPr>
            <a:endParaRPr lang="en-US" sz="2800" dirty="0"/>
          </a:p>
        </p:txBody>
      </p:sp>
      <p:pic>
        <p:nvPicPr>
          <p:cNvPr id="4" name="Picture 3"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50" y="1200153"/>
            <a:ext cx="2861734" cy="1609725"/>
          </a:xfrm>
          <a:prstGeom prst="rect">
            <a:avLst/>
          </a:prstGeom>
        </p:spPr>
      </p:pic>
      <p:sp>
        <p:nvSpPr>
          <p:cNvPr id="5" name="TextBox 4"/>
          <p:cNvSpPr txBox="1"/>
          <p:nvPr/>
        </p:nvSpPr>
        <p:spPr>
          <a:xfrm>
            <a:off x="1971762" y="4368019"/>
            <a:ext cx="7172269" cy="461665"/>
          </a:xfrm>
          <a:prstGeom prst="rect">
            <a:avLst/>
          </a:prstGeom>
          <a:noFill/>
        </p:spPr>
        <p:txBody>
          <a:bodyPr wrap="square" rtlCol="0">
            <a:spAutoFit/>
          </a:bodyPr>
          <a:lstStyle/>
          <a:p>
            <a:r>
              <a:rPr lang="en-US" sz="2400" dirty="0" smtClean="0">
                <a:solidFill>
                  <a:srgbClr val="FF0000"/>
                </a:solidFill>
              </a:rPr>
              <a:t>*</a:t>
            </a:r>
            <a:r>
              <a:rPr lang="en-US" sz="2400" dirty="0" smtClean="0"/>
              <a:t> F</a:t>
            </a:r>
            <a:r>
              <a:rPr lang="en-US" sz="2400" dirty="0"/>
              <a:t>. </a:t>
            </a:r>
            <a:r>
              <a:rPr lang="en-US" sz="2400" dirty="0" err="1"/>
              <a:t>Irie</a:t>
            </a:r>
            <a:r>
              <a:rPr lang="en-US" sz="2400" dirty="0"/>
              <a:t> et al., </a:t>
            </a:r>
            <a:r>
              <a:rPr lang="en-US" sz="2400" dirty="0" smtClean="0"/>
              <a:t> PNAS </a:t>
            </a:r>
            <a:r>
              <a:rPr lang="en-US" sz="2400" dirty="0"/>
              <a:t>Mar. 27, 2012, 109(13), 5052-5056.</a:t>
            </a:r>
          </a:p>
        </p:txBody>
      </p:sp>
      <p:sp>
        <p:nvSpPr>
          <p:cNvPr id="6" name="Title 1"/>
          <p:cNvSpPr txBox="1">
            <a:spLocks/>
          </p:cNvSpPr>
          <p:nvPr/>
        </p:nvSpPr>
        <p:spPr>
          <a:xfrm>
            <a:off x="269875" y="3338735"/>
            <a:ext cx="8518526" cy="72379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a:t>
            </a:r>
            <a:r>
              <a:rPr lang="en-US" sz="2400" dirty="0" err="1"/>
              <a:t>Fractone</a:t>
            </a:r>
            <a:r>
              <a:rPr lang="en-US" sz="2400" dirty="0"/>
              <a:t>-associated N-sulfated </a:t>
            </a:r>
            <a:r>
              <a:rPr lang="en-US" sz="2400" dirty="0" err="1"/>
              <a:t>heparan</a:t>
            </a:r>
            <a:r>
              <a:rPr lang="en-US" sz="2400" dirty="0"/>
              <a:t> sulfate shows reduced quantity in BTBR </a:t>
            </a:r>
            <a:r>
              <a:rPr lang="en-US" sz="2400" dirty="0" err="1"/>
              <a:t>T+tf</a:t>
            </a:r>
            <a:r>
              <a:rPr lang="en-US" sz="2400" dirty="0"/>
              <a:t>/J mice: a strong model of autism." </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a:off x="2166331" y="4718173"/>
            <a:ext cx="6867084" cy="461665"/>
          </a:xfrm>
          <a:prstGeom prst="rect">
            <a:avLst/>
          </a:prstGeom>
          <a:noFill/>
        </p:spPr>
        <p:txBody>
          <a:bodyPr wrap="none" rtlCol="0">
            <a:spAutoFit/>
          </a:bodyPr>
          <a:lstStyle/>
          <a:p>
            <a:r>
              <a:rPr lang="nb-NO" sz="2400" dirty="0" smtClean="0">
                <a:solidFill>
                  <a:srgbClr val="FF0000"/>
                </a:solidFill>
              </a:rPr>
              <a:t>**</a:t>
            </a:r>
            <a:r>
              <a:rPr lang="nb-NO" sz="2400" dirty="0" smtClean="0"/>
              <a:t>KZ </a:t>
            </a:r>
            <a:r>
              <a:rPr lang="nb-NO" sz="2400" dirty="0" err="1"/>
              <a:t>Meyza</a:t>
            </a:r>
            <a:r>
              <a:rPr lang="nb-NO" sz="2400" dirty="0"/>
              <a:t> et al., </a:t>
            </a:r>
            <a:r>
              <a:rPr lang="nb-NO" sz="2400" dirty="0" err="1"/>
              <a:t>Behav</a:t>
            </a:r>
            <a:r>
              <a:rPr lang="nb-NO" sz="2400" dirty="0"/>
              <a:t> Brain Res 2012;228:247–53.</a:t>
            </a:r>
            <a:endParaRPr lang="en-US" sz="2400" dirty="0"/>
          </a:p>
        </p:txBody>
      </p:sp>
    </p:spTree>
    <p:extLst>
      <p:ext uri="{BB962C8B-B14F-4D97-AF65-F5344CB8AC3E}">
        <p14:creationId xmlns:p14="http://schemas.microsoft.com/office/powerpoint/2010/main" val="2449294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88900"/>
            <a:ext cx="9452664" cy="1739900"/>
          </a:xfrm>
        </p:spPr>
        <p:txBody>
          <a:bodyPr>
            <a:noAutofit/>
          </a:bodyPr>
          <a:lstStyle/>
          <a:p>
            <a:r>
              <a:rPr lang="en-US" sz="2800" b="1" dirty="0"/>
              <a:t>“</a:t>
            </a:r>
            <a:r>
              <a:rPr lang="en-US" sz="2800" b="1" dirty="0" err="1"/>
              <a:t>Heparan</a:t>
            </a:r>
            <a:r>
              <a:rPr lang="en-US" sz="2800" b="1" dirty="0"/>
              <a:t> sulfate deficiency in autistic postmortem brain tissue from the </a:t>
            </a:r>
            <a:r>
              <a:rPr lang="en-US" sz="2800" b="1" dirty="0" err="1"/>
              <a:t>subventricular</a:t>
            </a:r>
            <a:r>
              <a:rPr lang="en-US" sz="2800" b="1" dirty="0"/>
              <a:t> zone of the </a:t>
            </a:r>
            <a:r>
              <a:rPr lang="en-US" sz="2800" b="1" dirty="0" smtClean="0"/>
              <a:t>lateral ventricles”</a:t>
            </a:r>
            <a:r>
              <a:rPr lang="en-US" sz="2800" b="1" dirty="0" smtClean="0">
                <a:solidFill>
                  <a:srgbClr val="FF0000"/>
                </a:solidFill>
              </a:rPr>
              <a:t>*</a:t>
            </a:r>
            <a:r>
              <a:rPr lang="en-US" sz="2800" b="1" dirty="0"/>
              <a:t/>
            </a:r>
            <a:br>
              <a:rPr lang="en-US" sz="2800" b="1" dirty="0"/>
            </a:br>
            <a:endParaRPr lang="en-US" sz="2800" b="1" dirty="0"/>
          </a:p>
        </p:txBody>
      </p:sp>
      <p:sp>
        <p:nvSpPr>
          <p:cNvPr id="3" name="Content Placeholder 2"/>
          <p:cNvSpPr>
            <a:spLocks noGrp="1"/>
          </p:cNvSpPr>
          <p:nvPr>
            <p:ph idx="1"/>
          </p:nvPr>
        </p:nvSpPr>
        <p:spPr>
          <a:xfrm>
            <a:off x="-507999" y="4401822"/>
            <a:ext cx="9533466" cy="374649"/>
          </a:xfrm>
        </p:spPr>
        <p:txBody>
          <a:bodyPr>
            <a:noAutofit/>
          </a:bodyPr>
          <a:lstStyle/>
          <a:p>
            <a:pPr marL="0" indent="0" algn="r">
              <a:buNone/>
            </a:pPr>
            <a:r>
              <a:rPr lang="en-US" sz="2400" dirty="0" smtClean="0">
                <a:solidFill>
                  <a:srgbClr val="FF0000"/>
                </a:solidFill>
              </a:rPr>
              <a:t>*</a:t>
            </a:r>
            <a:r>
              <a:rPr lang="en-US" sz="2400" dirty="0" smtClean="0"/>
              <a:t>BL Pearson et al., </a:t>
            </a:r>
            <a:r>
              <a:rPr lang="en-US" sz="2400" dirty="0" err="1" smtClean="0"/>
              <a:t>Behav</a:t>
            </a:r>
            <a:r>
              <a:rPr lang="en-US" sz="2400" dirty="0" smtClean="0"/>
              <a:t> </a:t>
            </a:r>
            <a:r>
              <a:rPr lang="en-US" sz="2400" dirty="0"/>
              <a:t>Brain Res. </a:t>
            </a:r>
            <a:r>
              <a:rPr lang="en-US" sz="2400" dirty="0" smtClean="0"/>
              <a:t>2013;243</a:t>
            </a:r>
            <a:r>
              <a:rPr lang="en-US" sz="2400" dirty="0"/>
              <a:t>:138-</a:t>
            </a:r>
            <a:r>
              <a:rPr lang="en-US" sz="2400" dirty="0" smtClean="0"/>
              <a:t>45</a:t>
            </a:r>
            <a:endParaRPr lang="en-US" sz="2400" dirty="0"/>
          </a:p>
        </p:txBody>
      </p:sp>
      <p:sp>
        <p:nvSpPr>
          <p:cNvPr id="4" name="TextBox 3"/>
          <p:cNvSpPr txBox="1"/>
          <p:nvPr/>
        </p:nvSpPr>
        <p:spPr>
          <a:xfrm>
            <a:off x="762000" y="1134594"/>
            <a:ext cx="8382000" cy="2246769"/>
          </a:xfrm>
          <a:prstGeom prst="rect">
            <a:avLst/>
          </a:prstGeom>
          <a:noFill/>
        </p:spPr>
        <p:txBody>
          <a:bodyPr wrap="square" rtlCol="0">
            <a:spAutoFit/>
          </a:bodyPr>
          <a:lstStyle/>
          <a:p>
            <a:r>
              <a:rPr lang="en-US" sz="2800" dirty="0" smtClean="0"/>
              <a:t>“Aberrant </a:t>
            </a:r>
            <a:r>
              <a:rPr lang="en-US" sz="2800" dirty="0"/>
              <a:t>extracellular matrix glycosaminoglycan function localized to the </a:t>
            </a:r>
            <a:r>
              <a:rPr lang="en-US" sz="2800" dirty="0" err="1"/>
              <a:t>subventricular</a:t>
            </a:r>
            <a:r>
              <a:rPr lang="en-US" sz="2800" dirty="0"/>
              <a:t> zone of the </a:t>
            </a:r>
            <a:r>
              <a:rPr lang="en-US" sz="2800" i="1" dirty="0">
                <a:solidFill>
                  <a:srgbClr val="FF0000"/>
                </a:solidFill>
              </a:rPr>
              <a:t>lateral ventricles </a:t>
            </a:r>
            <a:r>
              <a:rPr lang="en-US" sz="2800" dirty="0"/>
              <a:t>may be a biomarker for autism, and potentially involved in the etiology of the disorder</a:t>
            </a:r>
            <a:r>
              <a:rPr lang="en-US" sz="2800" dirty="0" smtClean="0"/>
              <a:t>.”</a:t>
            </a:r>
            <a:endParaRPr lang="en-US" sz="2800" dirty="0"/>
          </a:p>
          <a:p>
            <a:endParaRPr lang="en-US" sz="2800" dirty="0"/>
          </a:p>
        </p:txBody>
      </p:sp>
      <p:sp>
        <p:nvSpPr>
          <p:cNvPr id="5" name="Title 1"/>
          <p:cNvSpPr txBox="1">
            <a:spLocks/>
          </p:cNvSpPr>
          <p:nvPr/>
        </p:nvSpPr>
        <p:spPr>
          <a:xfrm>
            <a:off x="558801" y="3156915"/>
            <a:ext cx="8229600" cy="1222102"/>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New neurons develop from stem cells in this zone through the action of “</a:t>
            </a:r>
            <a:r>
              <a:rPr lang="en-US" sz="2800" dirty="0" err="1" smtClean="0"/>
              <a:t>fractones</a:t>
            </a:r>
            <a:r>
              <a:rPr lang="en-US" sz="2800" dirty="0" smtClean="0"/>
              <a:t>” composed of  </a:t>
            </a:r>
            <a:r>
              <a:rPr lang="en-US" sz="2800" dirty="0" err="1" smtClean="0"/>
              <a:t>heparan</a:t>
            </a:r>
            <a:r>
              <a:rPr lang="en-US" sz="2800" dirty="0" smtClean="0"/>
              <a:t> sulfate proteoglycans</a:t>
            </a:r>
            <a:r>
              <a:rPr lang="en-US" sz="2800" dirty="0" smtClean="0">
                <a:solidFill>
                  <a:srgbClr val="FF0000"/>
                </a:solidFill>
              </a:rPr>
              <a:t>**</a:t>
            </a:r>
            <a:endParaRPr lang="en-US" sz="2800" dirty="0">
              <a:solidFill>
                <a:srgbClr val="FF0000"/>
              </a:solidFill>
            </a:endParaRPr>
          </a:p>
        </p:txBody>
      </p:sp>
      <p:sp>
        <p:nvSpPr>
          <p:cNvPr id="6" name="TextBox 5"/>
          <p:cNvSpPr txBox="1"/>
          <p:nvPr/>
        </p:nvSpPr>
        <p:spPr>
          <a:xfrm>
            <a:off x="1344507" y="4688856"/>
            <a:ext cx="7809350" cy="461665"/>
          </a:xfrm>
          <a:prstGeom prst="rect">
            <a:avLst/>
          </a:prstGeom>
          <a:noFill/>
        </p:spPr>
        <p:txBody>
          <a:bodyPr wrap="none" rtlCol="0">
            <a:spAutoFit/>
          </a:bodyPr>
          <a:lstStyle/>
          <a:p>
            <a:r>
              <a:rPr lang="en-US" sz="2400" dirty="0" smtClean="0">
                <a:solidFill>
                  <a:srgbClr val="FF0000"/>
                </a:solidFill>
              </a:rPr>
              <a:t>**</a:t>
            </a:r>
            <a:r>
              <a:rPr lang="en-US" sz="2400" dirty="0" smtClean="0"/>
              <a:t>F. Mercier et al., Neuroscience </a:t>
            </a:r>
            <a:r>
              <a:rPr lang="en-US" sz="2400" dirty="0"/>
              <a:t>Letters 506 (2012) 208–213 </a:t>
            </a:r>
          </a:p>
        </p:txBody>
      </p:sp>
    </p:spTree>
    <p:extLst>
      <p:ext uri="{BB962C8B-B14F-4D97-AF65-F5344CB8AC3E}">
        <p14:creationId xmlns:p14="http://schemas.microsoft.com/office/powerpoint/2010/main" val="2339469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431"/>
            <a:ext cx="8229600" cy="857250"/>
          </a:xfrm>
        </p:spPr>
        <p:txBody>
          <a:bodyPr>
            <a:noAutofit/>
          </a:bodyPr>
          <a:lstStyle/>
          <a:p>
            <a:r>
              <a:rPr lang="en-US" sz="3600" b="1" dirty="0"/>
              <a:t>Is Encephalopathy a Mechanism to </a:t>
            </a:r>
            <a:r>
              <a:rPr lang="en-US" sz="3600" b="1" dirty="0" smtClean="0"/>
              <a:t> Renew </a:t>
            </a:r>
            <a:r>
              <a:rPr lang="en-US" sz="3600" b="1" dirty="0"/>
              <a:t>Sulfate in Autism</a:t>
            </a:r>
            <a:r>
              <a:rPr lang="en-US" sz="3600" b="1" dirty="0" smtClean="0"/>
              <a:t>?</a:t>
            </a:r>
            <a:r>
              <a:rPr lang="en-US" sz="3600" b="1" dirty="0" smtClean="0">
                <a:solidFill>
                  <a:srgbClr val="FF0000"/>
                </a:solidFill>
              </a:rPr>
              <a:t>*</a:t>
            </a:r>
            <a:r>
              <a:rPr lang="en-US" sz="3600" dirty="0"/>
              <a:t/>
            </a:r>
            <a:br>
              <a:rPr lang="en-US" sz="3600" dirty="0"/>
            </a:br>
            <a:endParaRPr lang="en-US" sz="3600" dirty="0"/>
          </a:p>
        </p:txBody>
      </p:sp>
      <p:sp>
        <p:nvSpPr>
          <p:cNvPr id="3" name="Content Placeholder 2"/>
          <p:cNvSpPr>
            <a:spLocks noGrp="1"/>
          </p:cNvSpPr>
          <p:nvPr>
            <p:ph idx="1"/>
          </p:nvPr>
        </p:nvSpPr>
        <p:spPr>
          <a:xfrm>
            <a:off x="457200" y="1238251"/>
            <a:ext cx="8229600" cy="3394472"/>
          </a:xfrm>
        </p:spPr>
        <p:txBody>
          <a:bodyPr>
            <a:normAutofit fontScale="85000" lnSpcReduction="20000"/>
          </a:bodyPr>
          <a:lstStyle/>
          <a:p>
            <a:pPr marL="0" indent="0">
              <a:buNone/>
            </a:pPr>
            <a:r>
              <a:rPr lang="en-US" b="1" dirty="0" smtClean="0"/>
              <a:t>Abstract</a:t>
            </a:r>
            <a:r>
              <a:rPr lang="en-US" dirty="0" smtClean="0"/>
              <a:t>: “This </a:t>
            </a:r>
            <a:r>
              <a:rPr lang="en-US" dirty="0"/>
              <a:t>paper makes two claims</a:t>
            </a:r>
            <a:r>
              <a:rPr lang="en-US" dirty="0" smtClean="0"/>
              <a:t>:</a:t>
            </a:r>
          </a:p>
          <a:p>
            <a:pPr marL="0" indent="0">
              <a:buNone/>
            </a:pPr>
            <a:r>
              <a:rPr lang="en-US" dirty="0" smtClean="0"/>
              <a:t> </a:t>
            </a:r>
            <a:r>
              <a:rPr lang="en-US" dirty="0"/>
              <a:t>(1) </a:t>
            </a:r>
            <a:r>
              <a:rPr lang="en-US" dirty="0" smtClean="0"/>
              <a:t>Autism </a:t>
            </a:r>
            <a:r>
              <a:rPr lang="en-US" dirty="0"/>
              <a:t>can be characterized as a chronic low- grade encephalopathy, associated with excess exposure to nitric oxide, ammonia and glutamate in the central nervous system, which leads to hippocampal pathologies and resulting cognitive impairment, </a:t>
            </a:r>
            <a:r>
              <a:rPr lang="en-US" dirty="0" smtClean="0"/>
              <a:t>and</a:t>
            </a:r>
          </a:p>
          <a:p>
            <a:pPr marL="0" indent="0">
              <a:buNone/>
            </a:pPr>
            <a:r>
              <a:rPr lang="en-US" dirty="0" smtClean="0"/>
              <a:t> </a:t>
            </a:r>
            <a:r>
              <a:rPr lang="en-US" dirty="0"/>
              <a:t>(2</a:t>
            </a:r>
            <a:r>
              <a:rPr lang="en-US" dirty="0" smtClean="0"/>
              <a:t>) </a:t>
            </a:r>
            <a:r>
              <a:rPr lang="en-US" dirty="0"/>
              <a:t>E</a:t>
            </a:r>
            <a:r>
              <a:rPr lang="en-US" dirty="0" smtClean="0"/>
              <a:t>ncephalitis </a:t>
            </a:r>
            <a:r>
              <a:rPr lang="en-US" dirty="0"/>
              <a:t>is provoked by a systemic deficiency in sulfate, but associated seizures and fever support sulfate restoration. </a:t>
            </a:r>
            <a:r>
              <a:rPr lang="mr-IN" dirty="0" smtClean="0"/>
              <a:t>…</a:t>
            </a:r>
            <a:r>
              <a:rPr lang="en-US" dirty="0" smtClean="0"/>
              <a:t>”</a:t>
            </a:r>
            <a:endParaRPr lang="en-US" dirty="0"/>
          </a:p>
          <a:p>
            <a:endParaRPr lang="en-US" dirty="0"/>
          </a:p>
        </p:txBody>
      </p:sp>
      <p:sp>
        <p:nvSpPr>
          <p:cNvPr id="4" name="TextBox 3"/>
          <p:cNvSpPr txBox="1"/>
          <p:nvPr/>
        </p:nvSpPr>
        <p:spPr>
          <a:xfrm>
            <a:off x="3397252" y="4595274"/>
            <a:ext cx="5578420" cy="461665"/>
          </a:xfrm>
          <a:prstGeom prst="rect">
            <a:avLst/>
          </a:prstGeom>
          <a:noFill/>
        </p:spPr>
        <p:txBody>
          <a:bodyPr wrap="none" rtlCol="0">
            <a:spAutoFit/>
          </a:bodyPr>
          <a:lstStyle/>
          <a:p>
            <a:r>
              <a:rPr lang="nb-NO" sz="2400" dirty="0">
                <a:solidFill>
                  <a:srgbClr val="FF0000"/>
                </a:solidFill>
              </a:rPr>
              <a:t>*</a:t>
            </a:r>
            <a:r>
              <a:rPr lang="nb-NO" sz="2400" dirty="0"/>
              <a:t>S S</a:t>
            </a:r>
            <a:r>
              <a:rPr lang="nb-NO" sz="2400" dirty="0" smtClean="0"/>
              <a:t>eneff </a:t>
            </a:r>
            <a:r>
              <a:rPr lang="nb-NO" sz="2400" dirty="0"/>
              <a:t>et al., </a:t>
            </a:r>
            <a:r>
              <a:rPr lang="nb-NO" sz="2400" dirty="0" err="1"/>
              <a:t>Entropy</a:t>
            </a:r>
            <a:r>
              <a:rPr lang="nb-NO" sz="2400" dirty="0"/>
              <a:t> 2013; 15: 372-406.</a:t>
            </a:r>
            <a:endParaRPr lang="en-US" sz="2400" dirty="0"/>
          </a:p>
        </p:txBody>
      </p:sp>
    </p:spTree>
    <p:extLst>
      <p:ext uri="{BB962C8B-B14F-4D97-AF65-F5344CB8AC3E}">
        <p14:creationId xmlns:p14="http://schemas.microsoft.com/office/powerpoint/2010/main" val="16092741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ut_microb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04" y="3045942"/>
            <a:ext cx="3134178" cy="2180764"/>
          </a:xfrm>
          <a:prstGeom prst="rect">
            <a:avLst/>
          </a:prstGeom>
        </p:spPr>
      </p:pic>
      <p:pic>
        <p:nvPicPr>
          <p:cNvPr id="4" name="Content Placeholder 3" descr="the-liver.jpg"/>
          <p:cNvPicPr>
            <a:picLocks noGrp="1" noChangeAspect="1"/>
          </p:cNvPicPr>
          <p:nvPr>
            <p:ph idx="1"/>
          </p:nvPr>
        </p:nvPicPr>
        <p:blipFill>
          <a:blip r:embed="rId4">
            <a:extLst>
              <a:ext uri="{28A0092B-C50C-407E-A947-70E740481C1C}">
                <a14:useLocalDpi xmlns:a14="http://schemas.microsoft.com/office/drawing/2010/main" val="0"/>
              </a:ext>
            </a:extLst>
          </a:blip>
          <a:srcRect t="1835" b="1835"/>
          <a:stretch>
            <a:fillRect/>
          </a:stretch>
        </p:blipFill>
        <p:spPr>
          <a:xfrm>
            <a:off x="1942197" y="3821238"/>
            <a:ext cx="2538644" cy="1047118"/>
          </a:xfrm>
        </p:spPr>
      </p:pic>
      <p:pic>
        <p:nvPicPr>
          <p:cNvPr id="5" name="Picture 4" descr="he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945" y="2369583"/>
            <a:ext cx="1464566" cy="1451663"/>
          </a:xfrm>
          <a:prstGeom prst="rect">
            <a:avLst/>
          </a:prstGeom>
        </p:spPr>
      </p:pic>
      <p:pic>
        <p:nvPicPr>
          <p:cNvPr id="6" name="Picture 5" descr="brai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06" y="550338"/>
            <a:ext cx="2590785" cy="1536806"/>
          </a:xfrm>
          <a:prstGeom prst="rect">
            <a:avLst/>
          </a:prstGeom>
        </p:spPr>
      </p:pic>
      <p:sp>
        <p:nvSpPr>
          <p:cNvPr id="9" name="TextBox 8"/>
          <p:cNvSpPr txBox="1"/>
          <p:nvPr/>
        </p:nvSpPr>
        <p:spPr>
          <a:xfrm>
            <a:off x="6636246" y="1689946"/>
            <a:ext cx="1113556" cy="461665"/>
          </a:xfrm>
          <a:prstGeom prst="rect">
            <a:avLst/>
          </a:prstGeom>
          <a:noFill/>
        </p:spPr>
        <p:txBody>
          <a:bodyPr wrap="none" rtlCol="0">
            <a:spAutoFit/>
          </a:bodyPr>
          <a:lstStyle/>
          <a:p>
            <a:r>
              <a:rPr lang="en-US" sz="2400" b="1" dirty="0" err="1" smtClean="0"/>
              <a:t>taurine</a:t>
            </a:r>
            <a:endParaRPr lang="en-US" sz="2400" b="1" dirty="0"/>
          </a:p>
        </p:txBody>
      </p:sp>
      <p:pic>
        <p:nvPicPr>
          <p:cNvPr id="10" name="Picture 9" descr="Taurine_molecule_ba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946" y="2175200"/>
            <a:ext cx="2549721" cy="1062278"/>
          </a:xfrm>
          <a:prstGeom prst="rect">
            <a:avLst/>
          </a:prstGeom>
        </p:spPr>
      </p:pic>
      <p:pic>
        <p:nvPicPr>
          <p:cNvPr id="11" name="Picture 10" descr="Sulfate-3D-ball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440" y="2170488"/>
            <a:ext cx="1266323" cy="929884"/>
          </a:xfrm>
          <a:prstGeom prst="rect">
            <a:avLst/>
          </a:prstGeom>
        </p:spPr>
      </p:pic>
      <p:sp>
        <p:nvSpPr>
          <p:cNvPr id="12" name="TextBox 11"/>
          <p:cNvSpPr txBox="1"/>
          <p:nvPr/>
        </p:nvSpPr>
        <p:spPr>
          <a:xfrm>
            <a:off x="4736388" y="1712635"/>
            <a:ext cx="1059154" cy="461665"/>
          </a:xfrm>
          <a:prstGeom prst="rect">
            <a:avLst/>
          </a:prstGeom>
          <a:noFill/>
        </p:spPr>
        <p:txBody>
          <a:bodyPr wrap="none" rtlCol="0">
            <a:spAutoFit/>
          </a:bodyPr>
          <a:lstStyle/>
          <a:p>
            <a:r>
              <a:rPr lang="en-US" sz="2400" b="1" dirty="0" smtClean="0"/>
              <a:t>sulfate</a:t>
            </a:r>
            <a:endParaRPr lang="en-US" sz="2400" b="1" dirty="0"/>
          </a:p>
        </p:txBody>
      </p:sp>
      <p:sp>
        <p:nvSpPr>
          <p:cNvPr id="13" name="Left Arrow 12"/>
          <p:cNvSpPr/>
          <p:nvPr/>
        </p:nvSpPr>
        <p:spPr>
          <a:xfrm>
            <a:off x="5689829" y="2345993"/>
            <a:ext cx="700097" cy="293498"/>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653253" y="1661845"/>
            <a:ext cx="840604" cy="2771690"/>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838215" y="3045943"/>
            <a:ext cx="840604" cy="969008"/>
          </a:xfrm>
          <a:custGeom>
            <a:avLst/>
            <a:gdLst>
              <a:gd name="connsiteX0" fmla="*/ 661510 w 840604"/>
              <a:gd name="connsiteY0" fmla="*/ 0 h 3695587"/>
              <a:gd name="connsiteX1" fmla="*/ 42819 w 840604"/>
              <a:gd name="connsiteY1" fmla="*/ 1481491 h 3695587"/>
              <a:gd name="connsiteX2" fmla="*/ 140507 w 840604"/>
              <a:gd name="connsiteY2" fmla="*/ 2979262 h 3695587"/>
              <a:gd name="connsiteX3" fmla="*/ 840604 w 840604"/>
              <a:gd name="connsiteY3" fmla="*/ 3695587 h 3695587"/>
            </a:gdLst>
            <a:ahLst/>
            <a:cxnLst>
              <a:cxn ang="0">
                <a:pos x="connsiteX0" y="connsiteY0"/>
              </a:cxn>
              <a:cxn ang="0">
                <a:pos x="connsiteX1" y="connsiteY1"/>
              </a:cxn>
              <a:cxn ang="0">
                <a:pos x="connsiteX2" y="connsiteY2"/>
              </a:cxn>
              <a:cxn ang="0">
                <a:pos x="connsiteX3" y="connsiteY3"/>
              </a:cxn>
            </a:cxnLst>
            <a:rect l="l" t="t" r="r" b="b"/>
            <a:pathLst>
              <a:path w="840604" h="3695587">
                <a:moveTo>
                  <a:pt x="661510" y="0"/>
                </a:moveTo>
                <a:cubicBezTo>
                  <a:pt x="395581" y="492473"/>
                  <a:pt x="129653" y="984947"/>
                  <a:pt x="42819" y="1481491"/>
                </a:cubicBezTo>
                <a:cubicBezTo>
                  <a:pt x="-44015" y="1978035"/>
                  <a:pt x="7543" y="2610246"/>
                  <a:pt x="140507" y="2979262"/>
                </a:cubicBezTo>
                <a:cubicBezTo>
                  <a:pt x="273471" y="3348278"/>
                  <a:pt x="840604" y="3695587"/>
                  <a:pt x="840604" y="3695587"/>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942902" y="3590722"/>
            <a:ext cx="2149135" cy="525350"/>
          </a:xfrm>
          <a:custGeom>
            <a:avLst/>
            <a:gdLst>
              <a:gd name="connsiteX0" fmla="*/ 0 w 2149135"/>
              <a:gd name="connsiteY0" fmla="*/ 619065 h 700466"/>
              <a:gd name="connsiteX1" fmla="*/ 586128 w 2149135"/>
              <a:gd name="connsiteY1" fmla="*/ 421 h 700466"/>
              <a:gd name="connsiteX2" fmla="*/ 2149135 w 2149135"/>
              <a:gd name="connsiteY2" fmla="*/ 700466 h 700466"/>
            </a:gdLst>
            <a:ahLst/>
            <a:cxnLst>
              <a:cxn ang="0">
                <a:pos x="connsiteX0" y="connsiteY0"/>
              </a:cxn>
              <a:cxn ang="0">
                <a:pos x="connsiteX1" y="connsiteY1"/>
              </a:cxn>
              <a:cxn ang="0">
                <a:pos x="connsiteX2" y="connsiteY2"/>
              </a:cxn>
            </a:cxnLst>
            <a:rect l="l" t="t" r="r" b="b"/>
            <a:pathLst>
              <a:path w="2149135" h="700466">
                <a:moveTo>
                  <a:pt x="0" y="619065"/>
                </a:moveTo>
                <a:cubicBezTo>
                  <a:pt x="113969" y="302959"/>
                  <a:pt x="227939" y="-13146"/>
                  <a:pt x="586128" y="421"/>
                </a:cubicBezTo>
                <a:cubicBezTo>
                  <a:pt x="944317" y="13988"/>
                  <a:pt x="2149135" y="700466"/>
                  <a:pt x="2149135" y="700466"/>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286126" y="1661844"/>
            <a:ext cx="1524000" cy="862282"/>
          </a:xfrm>
          <a:custGeom>
            <a:avLst/>
            <a:gdLst>
              <a:gd name="connsiteX0" fmla="*/ 873125 w 873125"/>
              <a:gd name="connsiteY0" fmla="*/ 777875 h 777875"/>
              <a:gd name="connsiteX1" fmla="*/ 0 w 873125"/>
              <a:gd name="connsiteY1" fmla="*/ 0 h 777875"/>
              <a:gd name="connsiteX2" fmla="*/ 0 w 873125"/>
              <a:gd name="connsiteY2" fmla="*/ 0 h 777875"/>
            </a:gdLst>
            <a:ahLst/>
            <a:cxnLst>
              <a:cxn ang="0">
                <a:pos x="connsiteX0" y="connsiteY0"/>
              </a:cxn>
              <a:cxn ang="0">
                <a:pos x="connsiteX1" y="connsiteY1"/>
              </a:cxn>
              <a:cxn ang="0">
                <a:pos x="connsiteX2" y="connsiteY2"/>
              </a:cxn>
            </a:cxnLst>
            <a:rect l="l" t="t" r="r" b="b"/>
            <a:pathLst>
              <a:path w="873125" h="777875">
                <a:moveTo>
                  <a:pt x="873125" y="777875"/>
                </a:moveTo>
                <a:lnTo>
                  <a:pt x="0" y="0"/>
                </a:lnTo>
                <a:lnTo>
                  <a:pt x="0" y="0"/>
                </a:lnTo>
              </a:path>
            </a:pathLst>
          </a:custGeom>
          <a:solidFill>
            <a:srgbClr val="FF0000"/>
          </a:solidFill>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H="1">
            <a:off x="3876544" y="3045942"/>
            <a:ext cx="859877" cy="20446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Left Arrow 20"/>
          <p:cNvSpPr/>
          <p:nvPr/>
        </p:nvSpPr>
        <p:spPr>
          <a:xfrm>
            <a:off x="5887907" y="1758525"/>
            <a:ext cx="630505" cy="300359"/>
          </a:xfrm>
          <a:prstGeom prst="leftArrow">
            <a:avLst>
              <a:gd name="adj1" fmla="val 50000"/>
              <a:gd name="adj2" fmla="val 560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250834" y="860839"/>
            <a:ext cx="4278168" cy="830997"/>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400" dirty="0" smtClean="0"/>
              <a:t>Glyphosate blocks </a:t>
            </a:r>
            <a:r>
              <a:rPr lang="en-US" sz="2400" dirty="0" err="1" smtClean="0"/>
              <a:t>taurine</a:t>
            </a:r>
            <a:r>
              <a:rPr lang="en-US" sz="2400" dirty="0" smtClean="0"/>
              <a:t> uptake into E coli microbes</a:t>
            </a:r>
            <a:r>
              <a:rPr lang="en-US" sz="2400" dirty="0" smtClean="0">
                <a:solidFill>
                  <a:srgbClr val="FF0000"/>
                </a:solidFill>
              </a:rPr>
              <a:t>*</a:t>
            </a:r>
            <a:endParaRPr lang="en-US" sz="2400" dirty="0">
              <a:solidFill>
                <a:srgbClr val="FF0000"/>
              </a:solidFill>
            </a:endParaRPr>
          </a:p>
        </p:txBody>
      </p:sp>
      <p:sp>
        <p:nvSpPr>
          <p:cNvPr id="23" name="TextBox 22"/>
          <p:cNvSpPr txBox="1"/>
          <p:nvPr/>
        </p:nvSpPr>
        <p:spPr>
          <a:xfrm>
            <a:off x="119619" y="4719101"/>
            <a:ext cx="4584659" cy="400110"/>
          </a:xfrm>
          <a:prstGeom prst="rect">
            <a:avLst/>
          </a:prstGeom>
          <a:noFill/>
        </p:spPr>
        <p:txBody>
          <a:bodyPr wrap="none" rtlCol="0">
            <a:spAutoFit/>
          </a:bodyPr>
          <a:lstStyle/>
          <a:p>
            <a:r>
              <a:rPr lang="nb-NO" sz="2000" dirty="0">
                <a:solidFill>
                  <a:srgbClr val="FF0000"/>
                </a:solidFill>
              </a:rPr>
              <a:t>*</a:t>
            </a:r>
            <a:r>
              <a:rPr lang="nb-NO" sz="2000" dirty="0"/>
              <a:t>W Lu et al. Mol </a:t>
            </a:r>
            <a:r>
              <a:rPr lang="nb-NO" sz="2000" dirty="0" err="1"/>
              <a:t>BioSyst</a:t>
            </a:r>
            <a:r>
              <a:rPr lang="nb-NO" sz="2000" dirty="0"/>
              <a:t> 2013; 9: 522-530.</a:t>
            </a:r>
            <a:endParaRPr lang="en-US" sz="2000" dirty="0"/>
          </a:p>
        </p:txBody>
      </p:sp>
      <p:sp>
        <p:nvSpPr>
          <p:cNvPr id="24" name="TextBox 23"/>
          <p:cNvSpPr txBox="1"/>
          <p:nvPr/>
        </p:nvSpPr>
        <p:spPr>
          <a:xfrm>
            <a:off x="760672" y="2172882"/>
            <a:ext cx="1089661" cy="461665"/>
          </a:xfrm>
          <a:prstGeom prst="rect">
            <a:avLst/>
          </a:prstGeom>
          <a:noFill/>
        </p:spPr>
        <p:txBody>
          <a:bodyPr wrap="none" rtlCol="0">
            <a:spAutoFit/>
          </a:bodyPr>
          <a:lstStyle/>
          <a:p>
            <a:r>
              <a:rPr lang="en-US" sz="2400" dirty="0" err="1" smtClean="0"/>
              <a:t>taurine</a:t>
            </a:r>
            <a:endParaRPr lang="en-US" sz="2400" dirty="0"/>
          </a:p>
        </p:txBody>
      </p:sp>
      <p:sp>
        <p:nvSpPr>
          <p:cNvPr id="25" name="TextBox 24"/>
          <p:cNvSpPr txBox="1"/>
          <p:nvPr/>
        </p:nvSpPr>
        <p:spPr>
          <a:xfrm>
            <a:off x="1792862" y="3489052"/>
            <a:ext cx="1089661" cy="461665"/>
          </a:xfrm>
          <a:prstGeom prst="rect">
            <a:avLst/>
          </a:prstGeom>
          <a:noFill/>
        </p:spPr>
        <p:txBody>
          <a:bodyPr wrap="none" rtlCol="0">
            <a:spAutoFit/>
          </a:bodyPr>
          <a:lstStyle/>
          <a:p>
            <a:r>
              <a:rPr lang="en-US" sz="2400" dirty="0" err="1" smtClean="0"/>
              <a:t>taurine</a:t>
            </a:r>
            <a:endParaRPr lang="en-US" sz="2400" dirty="0"/>
          </a:p>
        </p:txBody>
      </p:sp>
      <p:sp>
        <p:nvSpPr>
          <p:cNvPr id="26" name="TextBox 25"/>
          <p:cNvSpPr txBox="1"/>
          <p:nvPr/>
        </p:nvSpPr>
        <p:spPr>
          <a:xfrm>
            <a:off x="4041659" y="3648127"/>
            <a:ext cx="1089661" cy="461665"/>
          </a:xfrm>
          <a:prstGeom prst="rect">
            <a:avLst/>
          </a:prstGeom>
          <a:noFill/>
        </p:spPr>
        <p:txBody>
          <a:bodyPr wrap="none" rtlCol="0">
            <a:spAutoFit/>
          </a:bodyPr>
          <a:lstStyle/>
          <a:p>
            <a:r>
              <a:rPr lang="en-US" sz="2400" dirty="0" err="1" smtClean="0"/>
              <a:t>taurine</a:t>
            </a:r>
            <a:endParaRPr lang="en-US" sz="2400" dirty="0"/>
          </a:p>
        </p:txBody>
      </p:sp>
      <p:sp>
        <p:nvSpPr>
          <p:cNvPr id="2" name="Title 1"/>
          <p:cNvSpPr>
            <a:spLocks noGrp="1"/>
          </p:cNvSpPr>
          <p:nvPr>
            <p:ph type="title"/>
          </p:nvPr>
        </p:nvSpPr>
        <p:spPr>
          <a:xfrm>
            <a:off x="366041" y="3572"/>
            <a:ext cx="8229600" cy="857250"/>
          </a:xfrm>
        </p:spPr>
        <p:txBody>
          <a:bodyPr/>
          <a:lstStyle/>
          <a:p>
            <a:r>
              <a:rPr lang="en-US" b="1" dirty="0" smtClean="0"/>
              <a:t>Gut Microbes to the Rescue!</a:t>
            </a:r>
            <a:endParaRPr lang="en-US" b="1" dirty="0"/>
          </a:p>
        </p:txBody>
      </p:sp>
    </p:spTree>
    <p:extLst>
      <p:ext uri="{BB962C8B-B14F-4D97-AF65-F5344CB8AC3E}">
        <p14:creationId xmlns:p14="http://schemas.microsoft.com/office/powerpoint/2010/main" val="245093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Endothelial </a:t>
            </a:r>
            <a:r>
              <a:rPr lang="en-US" b="1" dirty="0" err="1" smtClean="0"/>
              <a:t>Glycocalyx</a:t>
            </a:r>
            <a:r>
              <a:rPr lang="en-US" b="1" dirty="0" smtClean="0"/>
              <a:t> Schematic</a:t>
            </a:r>
            <a:r>
              <a:rPr lang="en-US" b="1" dirty="0" smtClean="0">
                <a:solidFill>
                  <a:srgbClr val="FF0000"/>
                </a:solidFill>
              </a:rPr>
              <a:t>*</a:t>
            </a:r>
            <a:endParaRPr lang="en-US" b="1" dirty="0">
              <a:solidFill>
                <a:srgbClr val="FF0000"/>
              </a:solidFill>
            </a:endParaRPr>
          </a:p>
        </p:txBody>
      </p:sp>
      <p:pic>
        <p:nvPicPr>
          <p:cNvPr id="4" name="Content Placeholder 3" descr="endothelial_glycocalyx.png"/>
          <p:cNvPicPr>
            <a:picLocks noGrp="1" noChangeAspect="1"/>
          </p:cNvPicPr>
          <p:nvPr>
            <p:ph idx="1"/>
          </p:nvPr>
        </p:nvPicPr>
        <p:blipFill>
          <a:blip r:embed="rId3">
            <a:extLst>
              <a:ext uri="{28A0092B-C50C-407E-A947-70E740481C1C}">
                <a14:useLocalDpi xmlns:a14="http://schemas.microsoft.com/office/drawing/2010/main" val="0"/>
              </a:ext>
            </a:extLst>
          </a:blip>
          <a:srcRect t="-3112" b="-3112"/>
          <a:stretch>
            <a:fillRect/>
          </a:stretch>
        </p:blipFill>
        <p:spPr>
          <a:xfrm>
            <a:off x="457200" y="1063231"/>
            <a:ext cx="8229600" cy="3394472"/>
          </a:xfrm>
        </p:spPr>
      </p:pic>
      <p:sp>
        <p:nvSpPr>
          <p:cNvPr id="5" name="TextBox 4"/>
          <p:cNvSpPr txBox="1"/>
          <p:nvPr/>
        </p:nvSpPr>
        <p:spPr>
          <a:xfrm>
            <a:off x="123825" y="4670142"/>
            <a:ext cx="7042012" cy="400110"/>
          </a:xfrm>
          <a:prstGeom prst="rect">
            <a:avLst/>
          </a:prstGeom>
          <a:noFill/>
        </p:spPr>
        <p:txBody>
          <a:bodyPr wrap="none" rtlCol="0">
            <a:spAutoFit/>
          </a:bodyPr>
          <a:lstStyle/>
          <a:p>
            <a:r>
              <a:rPr lang="de-DE" sz="2000" dirty="0" smtClean="0">
                <a:solidFill>
                  <a:srgbClr val="FF0000"/>
                </a:solidFill>
              </a:rPr>
              <a:t>*</a:t>
            </a:r>
            <a:r>
              <a:rPr lang="de-DE" sz="2000" dirty="0" smtClean="0"/>
              <a:t>S </a:t>
            </a:r>
            <a:r>
              <a:rPr lang="de-DE" sz="2000" dirty="0" err="1" smtClean="0"/>
              <a:t>Reitsma</a:t>
            </a:r>
            <a:r>
              <a:rPr lang="de-DE" sz="2000" dirty="0" smtClean="0"/>
              <a:t> et al., Pflugers </a:t>
            </a:r>
            <a:r>
              <a:rPr lang="de-DE" sz="2000" dirty="0" err="1"/>
              <a:t>Arch</a:t>
            </a:r>
            <a:r>
              <a:rPr lang="de-DE" sz="2000" dirty="0"/>
              <a:t> - </a:t>
            </a:r>
            <a:r>
              <a:rPr lang="de-DE" sz="2000" dirty="0" err="1"/>
              <a:t>Eur</a:t>
            </a:r>
            <a:r>
              <a:rPr lang="de-DE" sz="2000" dirty="0"/>
              <a:t> J </a:t>
            </a:r>
            <a:r>
              <a:rPr lang="de-DE" sz="2000" dirty="0" err="1"/>
              <a:t>Physiol</a:t>
            </a:r>
            <a:r>
              <a:rPr lang="de-DE" sz="2000" dirty="0"/>
              <a:t> (2007) 454:345–359 </a:t>
            </a:r>
          </a:p>
        </p:txBody>
      </p:sp>
      <p:sp>
        <p:nvSpPr>
          <p:cNvPr id="6" name="TextBox 5"/>
          <p:cNvSpPr txBox="1"/>
          <p:nvPr/>
        </p:nvSpPr>
        <p:spPr>
          <a:xfrm>
            <a:off x="1003212" y="1063236"/>
            <a:ext cx="7175588" cy="830997"/>
          </a:xfrm>
          <a:prstGeom prst="rect">
            <a:avLst/>
          </a:prstGeom>
          <a:solidFill>
            <a:srgbClr val="FFF695"/>
          </a:solidFill>
          <a:ln>
            <a:solidFill>
              <a:srgbClr val="000000"/>
            </a:solidFill>
          </a:ln>
        </p:spPr>
        <p:txBody>
          <a:bodyPr wrap="square" rtlCol="0">
            <a:spAutoFit/>
          </a:bodyPr>
          <a:lstStyle/>
          <a:p>
            <a:r>
              <a:rPr lang="en-US" sz="2400" dirty="0" smtClean="0"/>
              <a:t>Gel layer prevents attack of vessel wall by blood sugars and oxidizing agents.</a:t>
            </a:r>
          </a:p>
        </p:txBody>
      </p:sp>
      <p:sp>
        <p:nvSpPr>
          <p:cNvPr id="7" name="TextBox 6"/>
          <p:cNvSpPr txBox="1"/>
          <p:nvPr/>
        </p:nvSpPr>
        <p:spPr>
          <a:xfrm>
            <a:off x="1037075" y="3738818"/>
            <a:ext cx="7175588" cy="830997"/>
          </a:xfrm>
          <a:prstGeom prst="rect">
            <a:avLst/>
          </a:prstGeom>
          <a:solidFill>
            <a:srgbClr val="FFF695"/>
          </a:solidFill>
          <a:ln>
            <a:solidFill>
              <a:srgbClr val="000000"/>
            </a:solidFill>
          </a:ln>
        </p:spPr>
        <p:txBody>
          <a:bodyPr wrap="square" rtlCol="0">
            <a:spAutoFit/>
          </a:bodyPr>
          <a:lstStyle/>
          <a:p>
            <a:r>
              <a:rPr lang="en-US" sz="2400" dirty="0" smtClean="0"/>
              <a:t> Cellular signaling mechanisms (e.g., </a:t>
            </a:r>
            <a:r>
              <a:rPr lang="en-US" sz="2400" i="1" dirty="0" smtClean="0"/>
              <a:t>antioxidant</a:t>
            </a:r>
            <a:r>
              <a:rPr lang="en-US" sz="2400" dirty="0" smtClean="0"/>
              <a:t> </a:t>
            </a:r>
            <a:r>
              <a:rPr lang="en-US" sz="2400" dirty="0" err="1" smtClean="0"/>
              <a:t>ec</a:t>
            </a:r>
            <a:r>
              <a:rPr lang="en-US" sz="2400" dirty="0" smtClean="0"/>
              <a:t>-SOD and </a:t>
            </a:r>
            <a:r>
              <a:rPr lang="en-US" sz="2400" i="1" dirty="0" smtClean="0"/>
              <a:t>clot-protective </a:t>
            </a:r>
            <a:r>
              <a:rPr lang="en-US" sz="2400" dirty="0" smtClean="0"/>
              <a:t>AT III) depend on sulfates to work.</a:t>
            </a:r>
            <a:endParaRPr lang="en-US" sz="2400" dirty="0"/>
          </a:p>
        </p:txBody>
      </p:sp>
    </p:spTree>
    <p:extLst>
      <p:ext uri="{BB962C8B-B14F-4D97-AF65-F5344CB8AC3E}">
        <p14:creationId xmlns:p14="http://schemas.microsoft.com/office/powerpoint/2010/main" val="3936978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4"/>
            <a:ext cx="8229600" cy="857250"/>
          </a:xfrm>
        </p:spPr>
        <p:txBody>
          <a:bodyPr>
            <a:normAutofit fontScale="90000"/>
          </a:bodyPr>
          <a:lstStyle/>
          <a:p>
            <a:r>
              <a:rPr lang="en-US" b="1" dirty="0" smtClean="0"/>
              <a:t>Safe Sulfate Transport: Carbon Rings</a:t>
            </a:r>
            <a:endParaRPr lang="en-US" b="1" dirty="0"/>
          </a:p>
        </p:txBody>
      </p:sp>
      <p:pic>
        <p:nvPicPr>
          <p:cNvPr id="4" name="Picture 3"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500" y="1323472"/>
            <a:ext cx="3252518" cy="2759396"/>
          </a:xfrm>
          <a:prstGeom prst="rect">
            <a:avLst/>
          </a:prstGeom>
        </p:spPr>
      </p:pic>
      <p:pic>
        <p:nvPicPr>
          <p:cNvPr id="6" name="Picture 5" descr="estrone_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5" y="3758096"/>
            <a:ext cx="2492760" cy="1268635"/>
          </a:xfrm>
          <a:prstGeom prst="rect">
            <a:avLst/>
          </a:prstGeom>
        </p:spPr>
      </p:pic>
      <p:sp>
        <p:nvSpPr>
          <p:cNvPr id="7" name="TextBox 6"/>
          <p:cNvSpPr txBox="1"/>
          <p:nvPr/>
        </p:nvSpPr>
        <p:spPr>
          <a:xfrm>
            <a:off x="457214" y="3340532"/>
            <a:ext cx="1305891" cy="954107"/>
          </a:xfrm>
          <a:prstGeom prst="rect">
            <a:avLst/>
          </a:prstGeom>
          <a:noFill/>
        </p:spPr>
        <p:txBody>
          <a:bodyPr wrap="none" rtlCol="0">
            <a:spAutoFit/>
          </a:bodyPr>
          <a:lstStyle/>
          <a:p>
            <a:r>
              <a:rPr lang="en-US" sz="2800" dirty="0" err="1"/>
              <a:t>e</a:t>
            </a:r>
            <a:r>
              <a:rPr lang="en-US" sz="2800" dirty="0" err="1" smtClean="0"/>
              <a:t>strone</a:t>
            </a:r>
            <a:endParaRPr lang="en-US" sz="2800" dirty="0" smtClean="0"/>
          </a:p>
          <a:p>
            <a:r>
              <a:rPr lang="en-US" sz="2800" dirty="0" smtClean="0"/>
              <a:t> sulfate</a:t>
            </a:r>
            <a:endParaRPr lang="en-US" sz="2800" dirty="0"/>
          </a:p>
        </p:txBody>
      </p:sp>
      <p:sp>
        <p:nvSpPr>
          <p:cNvPr id="9" name="TextBox 8"/>
          <p:cNvSpPr txBox="1"/>
          <p:nvPr/>
        </p:nvSpPr>
        <p:spPr>
          <a:xfrm>
            <a:off x="5816628" y="938213"/>
            <a:ext cx="2885075" cy="523220"/>
          </a:xfrm>
          <a:prstGeom prst="rect">
            <a:avLst/>
          </a:prstGeom>
          <a:noFill/>
        </p:spPr>
        <p:txBody>
          <a:bodyPr wrap="none" rtlCol="0">
            <a:spAutoFit/>
          </a:bodyPr>
          <a:lstStyle/>
          <a:p>
            <a:r>
              <a:rPr lang="en-US" sz="2800" dirty="0"/>
              <a:t>c</a:t>
            </a:r>
            <a:r>
              <a:rPr lang="en-US" sz="2800" dirty="0" smtClean="0"/>
              <a:t>holesterol sulfate</a:t>
            </a:r>
            <a:endParaRPr lang="en-US" sz="2800" dirty="0"/>
          </a:p>
        </p:txBody>
      </p:sp>
      <p:sp>
        <p:nvSpPr>
          <p:cNvPr id="11" name="TextBox 10"/>
          <p:cNvSpPr txBox="1"/>
          <p:nvPr/>
        </p:nvSpPr>
        <p:spPr>
          <a:xfrm>
            <a:off x="28786" y="902485"/>
            <a:ext cx="1754510" cy="954107"/>
          </a:xfrm>
          <a:prstGeom prst="rect">
            <a:avLst/>
          </a:prstGeom>
          <a:solidFill>
            <a:schemeClr val="bg1"/>
          </a:solidFill>
        </p:spPr>
        <p:txBody>
          <a:bodyPr wrap="square" rtlCol="0">
            <a:spAutoFit/>
          </a:bodyPr>
          <a:lstStyle/>
          <a:p>
            <a:r>
              <a:rPr lang="en-US" sz="2800" dirty="0"/>
              <a:t>v</a:t>
            </a:r>
            <a:r>
              <a:rPr lang="en-US" sz="2800" dirty="0" smtClean="0"/>
              <a:t>itamin D sulfate</a:t>
            </a:r>
            <a:endParaRPr lang="en-US" sz="2800" dirty="0"/>
          </a:p>
        </p:txBody>
      </p:sp>
      <p:pic>
        <p:nvPicPr>
          <p:cNvPr id="3" name="Picture 2" descr="serotonin_sulf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594" y="826473"/>
            <a:ext cx="2415801" cy="2248288"/>
          </a:xfrm>
          <a:prstGeom prst="rect">
            <a:avLst/>
          </a:prstGeom>
        </p:spPr>
      </p:pic>
      <p:sp>
        <p:nvSpPr>
          <p:cNvPr id="12" name="TextBox 11"/>
          <p:cNvSpPr txBox="1"/>
          <p:nvPr/>
        </p:nvSpPr>
        <p:spPr>
          <a:xfrm>
            <a:off x="2649352" y="856312"/>
            <a:ext cx="2815481" cy="523220"/>
          </a:xfrm>
          <a:prstGeom prst="rect">
            <a:avLst/>
          </a:prstGeom>
          <a:noFill/>
        </p:spPr>
        <p:txBody>
          <a:bodyPr wrap="square" rtlCol="0">
            <a:spAutoFit/>
          </a:bodyPr>
          <a:lstStyle/>
          <a:p>
            <a:r>
              <a:rPr lang="en-US" sz="2800" dirty="0"/>
              <a:t>s</a:t>
            </a:r>
            <a:r>
              <a:rPr lang="en-US" sz="2800" dirty="0" smtClean="0"/>
              <a:t>erotonin sulfate</a:t>
            </a:r>
            <a:endParaRPr lang="en-US" sz="2800" dirty="0"/>
          </a:p>
        </p:txBody>
      </p:sp>
      <p:pic>
        <p:nvPicPr>
          <p:cNvPr id="13" name="Picture 12" descr="dopamine_sulf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725" y="2282178"/>
            <a:ext cx="2770178" cy="2342583"/>
          </a:xfrm>
          <a:prstGeom prst="rect">
            <a:avLst/>
          </a:prstGeom>
        </p:spPr>
      </p:pic>
      <p:pic>
        <p:nvPicPr>
          <p:cNvPr id="5" name="Picture 4" descr="dhea_sulfa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975" y="3526702"/>
            <a:ext cx="2390967" cy="1454466"/>
          </a:xfrm>
          <a:prstGeom prst="rect">
            <a:avLst/>
          </a:prstGeom>
        </p:spPr>
      </p:pic>
      <p:sp>
        <p:nvSpPr>
          <p:cNvPr id="8" name="TextBox 7"/>
          <p:cNvSpPr txBox="1"/>
          <p:nvPr/>
        </p:nvSpPr>
        <p:spPr>
          <a:xfrm>
            <a:off x="6743167" y="4522481"/>
            <a:ext cx="2085577" cy="523220"/>
          </a:xfrm>
          <a:prstGeom prst="rect">
            <a:avLst/>
          </a:prstGeom>
          <a:noFill/>
        </p:spPr>
        <p:txBody>
          <a:bodyPr wrap="none" rtlCol="0">
            <a:spAutoFit/>
          </a:bodyPr>
          <a:lstStyle/>
          <a:p>
            <a:r>
              <a:rPr lang="en-US" sz="2800" dirty="0" smtClean="0"/>
              <a:t>DHEA sulfate</a:t>
            </a:r>
            <a:endParaRPr lang="en-US" sz="2800" dirty="0"/>
          </a:p>
        </p:txBody>
      </p:sp>
      <p:sp>
        <p:nvSpPr>
          <p:cNvPr id="14" name="TextBox 13"/>
          <p:cNvSpPr txBox="1"/>
          <p:nvPr/>
        </p:nvSpPr>
        <p:spPr>
          <a:xfrm>
            <a:off x="3060648" y="2631887"/>
            <a:ext cx="1978655" cy="954107"/>
          </a:xfrm>
          <a:prstGeom prst="rect">
            <a:avLst/>
          </a:prstGeom>
          <a:noFill/>
        </p:spPr>
        <p:txBody>
          <a:bodyPr wrap="square" rtlCol="0">
            <a:spAutoFit/>
          </a:bodyPr>
          <a:lstStyle/>
          <a:p>
            <a:r>
              <a:rPr lang="en-US" sz="2800" dirty="0"/>
              <a:t>d</a:t>
            </a:r>
            <a:r>
              <a:rPr lang="en-US" sz="2800" dirty="0" smtClean="0"/>
              <a:t>opamine sulfate</a:t>
            </a:r>
            <a:endParaRPr lang="en-US" sz="2800" dirty="0"/>
          </a:p>
        </p:txBody>
      </p:sp>
      <p:pic>
        <p:nvPicPr>
          <p:cNvPr id="10" name="Picture 9" descr="vitaminD_sulfa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209" y="741374"/>
            <a:ext cx="2019134" cy="2428875"/>
          </a:xfrm>
          <a:prstGeom prst="rect">
            <a:avLst/>
          </a:prstGeom>
        </p:spPr>
      </p:pic>
    </p:spTree>
    <p:extLst>
      <p:ext uri="{BB962C8B-B14F-4D97-AF65-F5344CB8AC3E}">
        <p14:creationId xmlns:p14="http://schemas.microsoft.com/office/powerpoint/2010/main" val="12277292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4"/>
            <a:ext cx="8229600" cy="857250"/>
          </a:xfrm>
        </p:spPr>
        <p:txBody>
          <a:bodyPr>
            <a:normAutofit fontScale="90000"/>
          </a:bodyPr>
          <a:lstStyle/>
          <a:p>
            <a:r>
              <a:rPr lang="en-US" b="1" dirty="0" smtClean="0"/>
              <a:t>Safe Sulfate Transport: Carbon Rings</a:t>
            </a:r>
            <a:endParaRPr lang="en-US" b="1" dirty="0"/>
          </a:p>
        </p:txBody>
      </p:sp>
      <p:pic>
        <p:nvPicPr>
          <p:cNvPr id="4" name="Picture 3" descr="cholesterol_sulf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500" y="1323472"/>
            <a:ext cx="3252518" cy="2759396"/>
          </a:xfrm>
          <a:prstGeom prst="rect">
            <a:avLst/>
          </a:prstGeom>
        </p:spPr>
      </p:pic>
      <p:pic>
        <p:nvPicPr>
          <p:cNvPr id="6" name="Picture 5" descr="estrone_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5" y="3758096"/>
            <a:ext cx="2492760" cy="1268635"/>
          </a:xfrm>
          <a:prstGeom prst="rect">
            <a:avLst/>
          </a:prstGeom>
        </p:spPr>
      </p:pic>
      <p:sp>
        <p:nvSpPr>
          <p:cNvPr id="7" name="TextBox 6"/>
          <p:cNvSpPr txBox="1"/>
          <p:nvPr/>
        </p:nvSpPr>
        <p:spPr>
          <a:xfrm>
            <a:off x="457214" y="3340532"/>
            <a:ext cx="1305891" cy="954107"/>
          </a:xfrm>
          <a:prstGeom prst="rect">
            <a:avLst/>
          </a:prstGeom>
          <a:noFill/>
        </p:spPr>
        <p:txBody>
          <a:bodyPr wrap="none" rtlCol="0">
            <a:spAutoFit/>
          </a:bodyPr>
          <a:lstStyle/>
          <a:p>
            <a:r>
              <a:rPr lang="en-US" sz="2800" dirty="0" err="1"/>
              <a:t>e</a:t>
            </a:r>
            <a:r>
              <a:rPr lang="en-US" sz="2800" dirty="0" err="1" smtClean="0"/>
              <a:t>strone</a:t>
            </a:r>
            <a:endParaRPr lang="en-US" sz="2800" dirty="0" smtClean="0"/>
          </a:p>
          <a:p>
            <a:r>
              <a:rPr lang="en-US" sz="2800" dirty="0" smtClean="0"/>
              <a:t> sulfate</a:t>
            </a:r>
            <a:endParaRPr lang="en-US" sz="2800" dirty="0"/>
          </a:p>
        </p:txBody>
      </p:sp>
      <p:sp>
        <p:nvSpPr>
          <p:cNvPr id="9" name="TextBox 8"/>
          <p:cNvSpPr txBox="1"/>
          <p:nvPr/>
        </p:nvSpPr>
        <p:spPr>
          <a:xfrm>
            <a:off x="5816628" y="938213"/>
            <a:ext cx="2885075" cy="523220"/>
          </a:xfrm>
          <a:prstGeom prst="rect">
            <a:avLst/>
          </a:prstGeom>
          <a:noFill/>
        </p:spPr>
        <p:txBody>
          <a:bodyPr wrap="none" rtlCol="0">
            <a:spAutoFit/>
          </a:bodyPr>
          <a:lstStyle/>
          <a:p>
            <a:r>
              <a:rPr lang="en-US" sz="2800" dirty="0"/>
              <a:t>c</a:t>
            </a:r>
            <a:r>
              <a:rPr lang="en-US" sz="2800" dirty="0" smtClean="0"/>
              <a:t>holesterol sulfate</a:t>
            </a:r>
            <a:endParaRPr lang="en-US" sz="2800" dirty="0"/>
          </a:p>
        </p:txBody>
      </p:sp>
      <p:sp>
        <p:nvSpPr>
          <p:cNvPr id="11" name="TextBox 10"/>
          <p:cNvSpPr txBox="1"/>
          <p:nvPr/>
        </p:nvSpPr>
        <p:spPr>
          <a:xfrm>
            <a:off x="28786" y="902485"/>
            <a:ext cx="1754510" cy="954107"/>
          </a:xfrm>
          <a:prstGeom prst="rect">
            <a:avLst/>
          </a:prstGeom>
          <a:solidFill>
            <a:schemeClr val="bg1"/>
          </a:solidFill>
        </p:spPr>
        <p:txBody>
          <a:bodyPr wrap="square" rtlCol="0">
            <a:spAutoFit/>
          </a:bodyPr>
          <a:lstStyle/>
          <a:p>
            <a:r>
              <a:rPr lang="en-US" sz="2800" dirty="0"/>
              <a:t>v</a:t>
            </a:r>
            <a:r>
              <a:rPr lang="en-US" sz="2800" dirty="0" smtClean="0"/>
              <a:t>itamin D sulfate</a:t>
            </a:r>
            <a:endParaRPr lang="en-US" sz="2800" dirty="0"/>
          </a:p>
        </p:txBody>
      </p:sp>
      <p:pic>
        <p:nvPicPr>
          <p:cNvPr id="3" name="Picture 2" descr="serotonin_sulf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594" y="826473"/>
            <a:ext cx="2415801" cy="2248288"/>
          </a:xfrm>
          <a:prstGeom prst="rect">
            <a:avLst/>
          </a:prstGeom>
        </p:spPr>
      </p:pic>
      <p:sp>
        <p:nvSpPr>
          <p:cNvPr id="12" name="TextBox 11"/>
          <p:cNvSpPr txBox="1"/>
          <p:nvPr/>
        </p:nvSpPr>
        <p:spPr>
          <a:xfrm>
            <a:off x="2649352" y="856312"/>
            <a:ext cx="2815481" cy="523220"/>
          </a:xfrm>
          <a:prstGeom prst="rect">
            <a:avLst/>
          </a:prstGeom>
          <a:noFill/>
        </p:spPr>
        <p:txBody>
          <a:bodyPr wrap="square" rtlCol="0">
            <a:spAutoFit/>
          </a:bodyPr>
          <a:lstStyle/>
          <a:p>
            <a:r>
              <a:rPr lang="en-US" sz="2800" dirty="0"/>
              <a:t>s</a:t>
            </a:r>
            <a:r>
              <a:rPr lang="en-US" sz="2800" dirty="0" smtClean="0"/>
              <a:t>erotonin sulfate</a:t>
            </a:r>
            <a:endParaRPr lang="en-US" sz="2800" dirty="0"/>
          </a:p>
        </p:txBody>
      </p:sp>
      <p:pic>
        <p:nvPicPr>
          <p:cNvPr id="13" name="Picture 12" descr="dopamine_sulfa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725" y="2282178"/>
            <a:ext cx="2770178" cy="2342583"/>
          </a:xfrm>
          <a:prstGeom prst="rect">
            <a:avLst/>
          </a:prstGeom>
        </p:spPr>
      </p:pic>
      <p:pic>
        <p:nvPicPr>
          <p:cNvPr id="5" name="Picture 4" descr="dhea_sulfa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975" y="3526702"/>
            <a:ext cx="2390967" cy="1454466"/>
          </a:xfrm>
          <a:prstGeom prst="rect">
            <a:avLst/>
          </a:prstGeom>
        </p:spPr>
      </p:pic>
      <p:sp>
        <p:nvSpPr>
          <p:cNvPr id="8" name="TextBox 7"/>
          <p:cNvSpPr txBox="1"/>
          <p:nvPr/>
        </p:nvSpPr>
        <p:spPr>
          <a:xfrm>
            <a:off x="6743167" y="4522481"/>
            <a:ext cx="2085577" cy="523220"/>
          </a:xfrm>
          <a:prstGeom prst="rect">
            <a:avLst/>
          </a:prstGeom>
          <a:noFill/>
        </p:spPr>
        <p:txBody>
          <a:bodyPr wrap="none" rtlCol="0">
            <a:spAutoFit/>
          </a:bodyPr>
          <a:lstStyle/>
          <a:p>
            <a:r>
              <a:rPr lang="en-US" sz="2800" dirty="0" smtClean="0"/>
              <a:t>DHEA sulfate</a:t>
            </a:r>
            <a:endParaRPr lang="en-US" sz="2800" dirty="0"/>
          </a:p>
        </p:txBody>
      </p:sp>
      <p:sp>
        <p:nvSpPr>
          <p:cNvPr id="14" name="TextBox 13"/>
          <p:cNvSpPr txBox="1"/>
          <p:nvPr/>
        </p:nvSpPr>
        <p:spPr>
          <a:xfrm>
            <a:off x="3060648" y="2631887"/>
            <a:ext cx="1978655" cy="954107"/>
          </a:xfrm>
          <a:prstGeom prst="rect">
            <a:avLst/>
          </a:prstGeom>
          <a:noFill/>
        </p:spPr>
        <p:txBody>
          <a:bodyPr wrap="square" rtlCol="0">
            <a:spAutoFit/>
          </a:bodyPr>
          <a:lstStyle/>
          <a:p>
            <a:r>
              <a:rPr lang="en-US" sz="2800" dirty="0"/>
              <a:t>d</a:t>
            </a:r>
            <a:r>
              <a:rPr lang="en-US" sz="2800" dirty="0" smtClean="0"/>
              <a:t>opamine sulfate</a:t>
            </a:r>
            <a:endParaRPr lang="en-US" sz="2800" dirty="0"/>
          </a:p>
        </p:txBody>
      </p:sp>
      <p:pic>
        <p:nvPicPr>
          <p:cNvPr id="10" name="Picture 9" descr="vitaminD_sulfa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209" y="741374"/>
            <a:ext cx="2019134" cy="2428875"/>
          </a:xfrm>
          <a:prstGeom prst="rect">
            <a:avLst/>
          </a:prstGeom>
        </p:spPr>
      </p:pic>
      <p:sp>
        <p:nvSpPr>
          <p:cNvPr id="15" name="TextBox 14"/>
          <p:cNvSpPr txBox="1"/>
          <p:nvPr/>
        </p:nvSpPr>
        <p:spPr>
          <a:xfrm>
            <a:off x="880088" y="1625993"/>
            <a:ext cx="7289800" cy="1384995"/>
          </a:xfrm>
          <a:prstGeom prst="rect">
            <a:avLst/>
          </a:prstGeom>
          <a:solidFill>
            <a:srgbClr val="FFF9A2"/>
          </a:solidFill>
          <a:ln>
            <a:solidFill>
              <a:schemeClr val="tx1"/>
            </a:solidFill>
          </a:ln>
        </p:spPr>
        <p:txBody>
          <a:bodyPr wrap="square" rtlCol="0">
            <a:spAutoFit/>
          </a:bodyPr>
          <a:lstStyle/>
          <a:p>
            <a:pPr algn="ctr"/>
            <a:r>
              <a:rPr lang="en-US" sz="2800" dirty="0" smtClean="0"/>
              <a:t>Glyphosate depletes serotonin and dopamine and disrupts enzymes involved with sterol </a:t>
            </a:r>
            <a:r>
              <a:rPr lang="en-US" sz="2800" dirty="0" err="1" smtClean="0"/>
              <a:t>sulfation</a:t>
            </a:r>
            <a:r>
              <a:rPr lang="en-US" sz="2800" dirty="0" smtClean="0"/>
              <a:t>: Imperiled sulfate transport</a:t>
            </a:r>
          </a:p>
        </p:txBody>
      </p:sp>
    </p:spTree>
    <p:extLst>
      <p:ext uri="{BB962C8B-B14F-4D97-AF65-F5344CB8AC3E}">
        <p14:creationId xmlns:p14="http://schemas.microsoft.com/office/powerpoint/2010/main" val="3573714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61" y="17562"/>
            <a:ext cx="8229600" cy="85725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759" y="874812"/>
            <a:ext cx="9220926" cy="4103286"/>
          </a:xfrm>
        </p:spPr>
        <p:txBody>
          <a:bodyPr>
            <a:normAutofit fontScale="92500" lnSpcReduction="20000"/>
          </a:bodyPr>
          <a:lstStyle/>
          <a:p>
            <a:r>
              <a:rPr lang="en-US" dirty="0"/>
              <a:t>Sulfate plays many essential roles in the body</a:t>
            </a:r>
          </a:p>
          <a:p>
            <a:pPr lvl="1"/>
            <a:r>
              <a:rPr lang="en-US" dirty="0"/>
              <a:t>Sulfate deficiency is a core feature of </a:t>
            </a:r>
            <a:r>
              <a:rPr lang="en-US" dirty="0" smtClean="0"/>
              <a:t>autism</a:t>
            </a:r>
            <a:endParaRPr lang="en-US" dirty="0"/>
          </a:p>
          <a:p>
            <a:r>
              <a:rPr lang="en-US" dirty="0"/>
              <a:t>Sulfate synthesis and transfer depend critically on both glycine residues and </a:t>
            </a:r>
            <a:r>
              <a:rPr lang="en-US" dirty="0" smtClean="0"/>
              <a:t>molybdenum</a:t>
            </a:r>
          </a:p>
          <a:p>
            <a:r>
              <a:rPr lang="en-US" dirty="0" smtClean="0"/>
              <a:t>PCOS due to glycine mutation is a risk factor for autism</a:t>
            </a:r>
            <a:endParaRPr lang="en-US" dirty="0"/>
          </a:p>
          <a:p>
            <a:r>
              <a:rPr lang="en-US" dirty="0" err="1"/>
              <a:t>Heparan</a:t>
            </a:r>
            <a:r>
              <a:rPr lang="en-US" dirty="0"/>
              <a:t> sulfate deficiency in the brain is associated with autism in both humans and mouse models</a:t>
            </a:r>
          </a:p>
          <a:p>
            <a:r>
              <a:rPr lang="en-US" dirty="0"/>
              <a:t>A low grade encephalopathy characterizes autism and may reflect the need to synthesize sulfate </a:t>
            </a:r>
          </a:p>
          <a:p>
            <a:endParaRPr lang="en-US" dirty="0"/>
          </a:p>
        </p:txBody>
      </p:sp>
    </p:spTree>
    <p:extLst>
      <p:ext uri="{BB962C8B-B14F-4D97-AF65-F5344CB8AC3E}">
        <p14:creationId xmlns:p14="http://schemas.microsoft.com/office/powerpoint/2010/main" val="17818504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279400" y="1056879"/>
            <a:ext cx="8559800" cy="3943350"/>
          </a:xfrm>
        </p:spPr>
        <p:txBody>
          <a:bodyPr>
            <a:normAutofit fontScale="70000" lnSpcReduction="20000"/>
          </a:bodyPr>
          <a:lstStyle/>
          <a:p>
            <a:r>
              <a:rPr lang="en-US" dirty="0" smtClean="0"/>
              <a:t>Sulfate’s many essential roles in the body are under-appreciated and under-recognized</a:t>
            </a:r>
          </a:p>
          <a:p>
            <a:r>
              <a:rPr lang="en-US" dirty="0" err="1" smtClean="0"/>
              <a:t>eNOS</a:t>
            </a:r>
            <a:r>
              <a:rPr lang="en-US" dirty="0" smtClean="0"/>
              <a:t> is a moonlighting enzyme that switches between sulfur and nitrogen oxidation in response to electromagnetic signals</a:t>
            </a:r>
          </a:p>
          <a:p>
            <a:r>
              <a:rPr lang="en-US" dirty="0" smtClean="0"/>
              <a:t>An important role for many biologically active molecules is sulfate transport</a:t>
            </a:r>
          </a:p>
          <a:p>
            <a:r>
              <a:rPr lang="en-US" dirty="0" smtClean="0"/>
              <a:t>Glyphosate’s insidious mechanism of toxicity is through substitution for glycine during protein synthesis (theory)</a:t>
            </a:r>
          </a:p>
          <a:p>
            <a:r>
              <a:rPr lang="en-US" dirty="0" smtClean="0"/>
              <a:t>Glyphosate can be predicted to disrupt sulfate </a:t>
            </a:r>
            <a:r>
              <a:rPr lang="en-US" dirty="0" smtClean="0"/>
              <a:t>synthesis, </a:t>
            </a:r>
            <a:r>
              <a:rPr lang="en-US" dirty="0" smtClean="0"/>
              <a:t>sulfate transport </a:t>
            </a:r>
            <a:r>
              <a:rPr lang="en-US" dirty="0" smtClean="0"/>
              <a:t>and sulfate attachment </a:t>
            </a:r>
            <a:r>
              <a:rPr lang="en-US" smtClean="0"/>
              <a:t>to substrates</a:t>
            </a:r>
            <a:endParaRPr lang="en-US" dirty="0" smtClean="0"/>
          </a:p>
          <a:p>
            <a:r>
              <a:rPr lang="en-US" dirty="0" smtClean="0"/>
              <a:t>Glyphosate’s effects on sulfate lead to heart disease, fatty liver disease, adrenal insufficiency, autism, PCOS and many other diseases</a:t>
            </a:r>
            <a:endParaRPr lang="en-US" dirty="0"/>
          </a:p>
        </p:txBody>
      </p:sp>
    </p:spTree>
    <p:extLst>
      <p:ext uri="{BB962C8B-B14F-4D97-AF65-F5344CB8AC3E}">
        <p14:creationId xmlns:p14="http://schemas.microsoft.com/office/powerpoint/2010/main" val="1229662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Exclusion Zone: Model of Capillary</a:t>
            </a:r>
            <a:r>
              <a:rPr lang="en-US" b="1" dirty="0" smtClean="0">
                <a:solidFill>
                  <a:srgbClr val="FF0000"/>
                </a:solidFill>
              </a:rPr>
              <a:t>*</a:t>
            </a:r>
            <a:endParaRPr lang="en-US" b="1" dirty="0">
              <a:solidFill>
                <a:srgbClr val="FF0000"/>
              </a:solidFill>
            </a:endParaRPr>
          </a:p>
        </p:txBody>
      </p:sp>
      <p:pic>
        <p:nvPicPr>
          <p:cNvPr id="4" name="Content Placeholder 3" descr="Pollack1.jpg"/>
          <p:cNvPicPr>
            <a:picLocks noGrp="1" noChangeAspect="1"/>
          </p:cNvPicPr>
          <p:nvPr>
            <p:ph idx="1"/>
          </p:nvPr>
        </p:nvPicPr>
        <p:blipFill>
          <a:blip r:embed="rId3">
            <a:extLst>
              <a:ext uri="{28A0092B-C50C-407E-A947-70E740481C1C}">
                <a14:useLocalDpi xmlns:a14="http://schemas.microsoft.com/office/drawing/2010/main" val="0"/>
              </a:ext>
            </a:extLst>
          </a:blip>
          <a:srcRect t="-22939" b="-22939"/>
          <a:stretch>
            <a:fillRect/>
          </a:stretch>
        </p:blipFill>
        <p:spPr/>
      </p:pic>
      <p:sp>
        <p:nvSpPr>
          <p:cNvPr id="3" name="TextBox 2"/>
          <p:cNvSpPr txBox="1"/>
          <p:nvPr/>
        </p:nvSpPr>
        <p:spPr>
          <a:xfrm>
            <a:off x="123833" y="4652501"/>
            <a:ext cx="7435749" cy="400110"/>
          </a:xfrm>
          <a:prstGeom prst="rect">
            <a:avLst/>
          </a:prstGeom>
          <a:noFill/>
        </p:spPr>
        <p:txBody>
          <a:bodyPr wrap="none" rtlCol="0">
            <a:spAutoFit/>
          </a:bodyPr>
          <a:lstStyle/>
          <a:p>
            <a:r>
              <a:rPr lang="en-US" sz="2000" dirty="0" smtClean="0">
                <a:solidFill>
                  <a:srgbClr val="FF0000"/>
                </a:solidFill>
              </a:rPr>
              <a:t>*</a:t>
            </a:r>
            <a:r>
              <a:rPr lang="en-US" sz="2000" dirty="0" smtClean="0"/>
              <a:t>Figure 9, M</a:t>
            </a:r>
            <a:r>
              <a:rPr lang="en-US" sz="2000" dirty="0"/>
              <a:t>. </a:t>
            </a:r>
            <a:r>
              <a:rPr lang="en-US" sz="2000" dirty="0" err="1"/>
              <a:t>Rohani</a:t>
            </a:r>
            <a:r>
              <a:rPr lang="en-US" sz="2000" dirty="0"/>
              <a:t> and G.H. Pollack, Langmuir 2013, 29, 6556−6561</a:t>
            </a:r>
          </a:p>
        </p:txBody>
      </p:sp>
      <p:sp>
        <p:nvSpPr>
          <p:cNvPr id="5" name="TextBox 4"/>
          <p:cNvSpPr txBox="1"/>
          <p:nvPr/>
        </p:nvSpPr>
        <p:spPr>
          <a:xfrm rot="16200000">
            <a:off x="12036" y="2497398"/>
            <a:ext cx="1974068" cy="461665"/>
          </a:xfrm>
          <a:prstGeom prst="rect">
            <a:avLst/>
          </a:prstGeom>
          <a:solidFill>
            <a:srgbClr val="FFFFFF"/>
          </a:solidFill>
        </p:spPr>
        <p:txBody>
          <a:bodyPr wrap="none" rtlCol="0">
            <a:spAutoFit/>
          </a:bodyPr>
          <a:lstStyle/>
          <a:p>
            <a:r>
              <a:rPr lang="en-US" sz="2400" dirty="0" smtClean="0"/>
              <a:t>Sulfated GAGs</a:t>
            </a:r>
            <a:endParaRPr lang="en-US" sz="2400" dirty="0"/>
          </a:p>
        </p:txBody>
      </p:sp>
      <p:sp>
        <p:nvSpPr>
          <p:cNvPr id="6" name="TextBox 5"/>
          <p:cNvSpPr txBox="1"/>
          <p:nvPr/>
        </p:nvSpPr>
        <p:spPr>
          <a:xfrm rot="16200000">
            <a:off x="-662875" y="2567398"/>
            <a:ext cx="1787418" cy="461665"/>
          </a:xfrm>
          <a:prstGeom prst="rect">
            <a:avLst/>
          </a:prstGeom>
          <a:solidFill>
            <a:srgbClr val="FFFFFF"/>
          </a:solidFill>
        </p:spPr>
        <p:txBody>
          <a:bodyPr wrap="none" rtlCol="0">
            <a:spAutoFit/>
          </a:bodyPr>
          <a:lstStyle/>
          <a:p>
            <a:r>
              <a:rPr lang="en-US" sz="2400" dirty="0" smtClean="0"/>
              <a:t>Endothelium</a:t>
            </a:r>
            <a:endParaRPr lang="en-US" sz="2400" dirty="0"/>
          </a:p>
        </p:txBody>
      </p:sp>
      <p:sp>
        <p:nvSpPr>
          <p:cNvPr id="7" name="TextBox 6"/>
          <p:cNvSpPr txBox="1"/>
          <p:nvPr/>
        </p:nvSpPr>
        <p:spPr>
          <a:xfrm>
            <a:off x="2556952" y="2273311"/>
            <a:ext cx="909023" cy="461665"/>
          </a:xfrm>
          <a:prstGeom prst="rect">
            <a:avLst/>
          </a:prstGeom>
          <a:solidFill>
            <a:srgbClr val="FFFFFF"/>
          </a:solidFill>
        </p:spPr>
        <p:txBody>
          <a:bodyPr wrap="none" rtlCol="0">
            <a:spAutoFit/>
          </a:bodyPr>
          <a:lstStyle/>
          <a:p>
            <a:r>
              <a:rPr lang="en-US" sz="2400" dirty="0" smtClean="0"/>
              <a:t>Blood</a:t>
            </a:r>
            <a:endParaRPr lang="en-US" sz="2400" dirty="0"/>
          </a:p>
        </p:txBody>
      </p:sp>
      <p:sp>
        <p:nvSpPr>
          <p:cNvPr id="8" name="TextBox 7"/>
          <p:cNvSpPr txBox="1"/>
          <p:nvPr/>
        </p:nvSpPr>
        <p:spPr>
          <a:xfrm>
            <a:off x="5211233" y="1479914"/>
            <a:ext cx="1363048" cy="523220"/>
          </a:xfrm>
          <a:prstGeom prst="rect">
            <a:avLst/>
          </a:prstGeom>
          <a:noFill/>
        </p:spPr>
        <p:txBody>
          <a:bodyPr wrap="none" rtlCol="0">
            <a:spAutoFit/>
          </a:bodyPr>
          <a:lstStyle/>
          <a:p>
            <a:r>
              <a:rPr lang="en-US" sz="2800" dirty="0" smtClean="0"/>
              <a:t>Battery!</a:t>
            </a:r>
            <a:endParaRPr lang="en-US" sz="2800" dirty="0"/>
          </a:p>
        </p:txBody>
      </p:sp>
      <p:cxnSp>
        <p:nvCxnSpPr>
          <p:cNvPr id="10" name="Straight Arrow Connector 9"/>
          <p:cNvCxnSpPr>
            <a:stCxn id="8" idx="2"/>
          </p:cNvCxnSpPr>
          <p:nvPr/>
        </p:nvCxnSpPr>
        <p:spPr>
          <a:xfrm flipH="1">
            <a:off x="5736167" y="2003134"/>
            <a:ext cx="156590" cy="78954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659467" y="1943098"/>
            <a:ext cx="3966590" cy="80344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850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z-layers-close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27" y="1228889"/>
            <a:ext cx="2487911" cy="1898017"/>
          </a:xfrm>
          <a:prstGeom prst="rect">
            <a:avLst/>
          </a:prstGeom>
        </p:spPr>
      </p:pic>
      <p:pic>
        <p:nvPicPr>
          <p:cNvPr id="10" name="Picture 9" descr="ez-lay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020" y="678409"/>
            <a:ext cx="5391484" cy="4047201"/>
          </a:xfrm>
          <a:prstGeom prst="rect">
            <a:avLst/>
          </a:prstGeom>
        </p:spPr>
      </p:pic>
      <p:sp>
        <p:nvSpPr>
          <p:cNvPr id="11" name="TextBox 10"/>
          <p:cNvSpPr txBox="1"/>
          <p:nvPr/>
        </p:nvSpPr>
        <p:spPr>
          <a:xfrm>
            <a:off x="1904709" y="3291651"/>
            <a:ext cx="1573605" cy="923330"/>
          </a:xfrm>
          <a:prstGeom prst="rect">
            <a:avLst/>
          </a:prstGeom>
          <a:noFill/>
        </p:spPr>
        <p:txBody>
          <a:bodyPr wrap="none" rtlCol="0">
            <a:spAutoFit/>
          </a:bodyPr>
          <a:lstStyle/>
          <a:p>
            <a:r>
              <a:rPr lang="en-US" dirty="0" smtClean="0"/>
              <a:t>Negatively </a:t>
            </a:r>
          </a:p>
          <a:p>
            <a:r>
              <a:rPr lang="en-US" dirty="0" smtClean="0"/>
              <a:t>Charged</a:t>
            </a:r>
          </a:p>
          <a:p>
            <a:r>
              <a:rPr lang="en-US" dirty="0" smtClean="0"/>
              <a:t>Exclusion Zone</a:t>
            </a:r>
            <a:endParaRPr lang="en-US" dirty="0"/>
          </a:p>
        </p:txBody>
      </p:sp>
      <p:cxnSp>
        <p:nvCxnSpPr>
          <p:cNvPr id="13" name="Straight Arrow Connector 12"/>
          <p:cNvCxnSpPr/>
          <p:nvPr/>
        </p:nvCxnSpPr>
        <p:spPr>
          <a:xfrm flipV="1">
            <a:off x="2912139" y="3133831"/>
            <a:ext cx="1004829" cy="54486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80557" y="2926459"/>
            <a:ext cx="2863444" cy="1200329"/>
          </a:xfrm>
          <a:prstGeom prst="rect">
            <a:avLst/>
          </a:prstGeom>
          <a:noFill/>
        </p:spPr>
        <p:txBody>
          <a:bodyPr wrap="square" rtlCol="0">
            <a:spAutoFit/>
          </a:bodyPr>
          <a:lstStyle/>
          <a:p>
            <a:r>
              <a:rPr lang="en-US" dirty="0" smtClean="0"/>
              <a:t>Protons collect at the interface between</a:t>
            </a:r>
          </a:p>
          <a:p>
            <a:r>
              <a:rPr lang="en-US" dirty="0" smtClean="0"/>
              <a:t>The exclusion zone and     the bulk water in the blood</a:t>
            </a:r>
            <a:endParaRPr lang="en-US" dirty="0"/>
          </a:p>
        </p:txBody>
      </p:sp>
      <p:sp>
        <p:nvSpPr>
          <p:cNvPr id="15" name="TextBox 14"/>
          <p:cNvSpPr txBox="1"/>
          <p:nvPr/>
        </p:nvSpPr>
        <p:spPr>
          <a:xfrm>
            <a:off x="2623065" y="1617846"/>
            <a:ext cx="1710725" cy="369332"/>
          </a:xfrm>
          <a:prstGeom prst="rect">
            <a:avLst/>
          </a:prstGeom>
          <a:noFill/>
        </p:spPr>
        <p:txBody>
          <a:bodyPr wrap="none" rtlCol="0">
            <a:spAutoFit/>
          </a:bodyPr>
          <a:lstStyle/>
          <a:p>
            <a:r>
              <a:rPr lang="en-US" dirty="0" smtClean="0"/>
              <a:t>endothelial cells</a:t>
            </a:r>
            <a:endParaRPr lang="en-US" dirty="0"/>
          </a:p>
        </p:txBody>
      </p:sp>
      <p:cxnSp>
        <p:nvCxnSpPr>
          <p:cNvPr id="16" name="Straight Arrow Connector 15"/>
          <p:cNvCxnSpPr/>
          <p:nvPr/>
        </p:nvCxnSpPr>
        <p:spPr>
          <a:xfrm>
            <a:off x="3077615" y="1917186"/>
            <a:ext cx="251026" cy="59941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7109" y="-52140"/>
            <a:ext cx="8229600" cy="857250"/>
          </a:xfrm>
        </p:spPr>
        <p:txBody>
          <a:bodyPr>
            <a:normAutofit/>
          </a:bodyPr>
          <a:lstStyle/>
          <a:p>
            <a:r>
              <a:rPr lang="en-US" b="1" dirty="0" smtClean="0"/>
              <a:t>Exclusion Zone</a:t>
            </a:r>
            <a:r>
              <a:rPr lang="en-US" b="1" dirty="0" smtClean="0">
                <a:solidFill>
                  <a:srgbClr val="FF0000"/>
                </a:solidFill>
              </a:rPr>
              <a:t>* </a:t>
            </a:r>
            <a:endParaRPr lang="en-US" b="1" dirty="0">
              <a:solidFill>
                <a:srgbClr val="FF0000"/>
              </a:solidFill>
            </a:endParaRPr>
          </a:p>
        </p:txBody>
      </p:sp>
      <p:sp>
        <p:nvSpPr>
          <p:cNvPr id="18" name="TextBox 17"/>
          <p:cNvSpPr txBox="1"/>
          <p:nvPr/>
        </p:nvSpPr>
        <p:spPr>
          <a:xfrm>
            <a:off x="5398307" y="4293110"/>
            <a:ext cx="3400887" cy="369332"/>
          </a:xfrm>
          <a:prstGeom prst="rect">
            <a:avLst/>
          </a:prstGeom>
          <a:noFill/>
        </p:spPr>
        <p:txBody>
          <a:bodyPr wrap="square" rtlCol="0">
            <a:spAutoFit/>
          </a:bodyPr>
          <a:lstStyle/>
          <a:p>
            <a:r>
              <a:rPr lang="en-US" dirty="0" smtClean="0"/>
              <a:t>Unstructured water in blood</a:t>
            </a:r>
            <a:endParaRPr lang="en-US" dirty="0"/>
          </a:p>
        </p:txBody>
      </p:sp>
      <p:cxnSp>
        <p:nvCxnSpPr>
          <p:cNvPr id="19" name="Straight Arrow Connector 18"/>
          <p:cNvCxnSpPr/>
          <p:nvPr/>
        </p:nvCxnSpPr>
        <p:spPr>
          <a:xfrm flipH="1" flipV="1">
            <a:off x="5324597" y="3964221"/>
            <a:ext cx="955960" cy="41963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4522148" y="2966214"/>
            <a:ext cx="300082" cy="369332"/>
            <a:chOff x="1300118" y="5069094"/>
            <a:chExt cx="300082" cy="492443"/>
          </a:xfrm>
        </p:grpSpPr>
        <p:sp>
          <p:nvSpPr>
            <p:cNvPr id="22" name="Oval 21"/>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24" name="Group 23"/>
          <p:cNvGrpSpPr/>
          <p:nvPr/>
        </p:nvGrpSpPr>
        <p:grpSpPr>
          <a:xfrm>
            <a:off x="4636087" y="3308874"/>
            <a:ext cx="300082" cy="369332"/>
            <a:chOff x="1300118" y="5069094"/>
            <a:chExt cx="300082" cy="492443"/>
          </a:xfrm>
        </p:grpSpPr>
        <p:sp>
          <p:nvSpPr>
            <p:cNvPr id="25" name="Oval 24"/>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27" name="Group 26"/>
          <p:cNvGrpSpPr/>
          <p:nvPr/>
        </p:nvGrpSpPr>
        <p:grpSpPr>
          <a:xfrm>
            <a:off x="4132681" y="2516566"/>
            <a:ext cx="300082" cy="369332"/>
            <a:chOff x="1300118" y="5069094"/>
            <a:chExt cx="300082" cy="492443"/>
          </a:xfrm>
        </p:grpSpPr>
        <p:sp>
          <p:nvSpPr>
            <p:cNvPr id="28" name="Oval 27"/>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30" name="Group 29"/>
          <p:cNvGrpSpPr/>
          <p:nvPr/>
        </p:nvGrpSpPr>
        <p:grpSpPr>
          <a:xfrm>
            <a:off x="4471348" y="2378065"/>
            <a:ext cx="300082" cy="369332"/>
            <a:chOff x="1300118" y="5069094"/>
            <a:chExt cx="300082" cy="492443"/>
          </a:xfrm>
        </p:grpSpPr>
        <p:sp>
          <p:nvSpPr>
            <p:cNvPr id="31" name="Oval 30"/>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grpSp>
        <p:nvGrpSpPr>
          <p:cNvPr id="33" name="Group 32"/>
          <p:cNvGrpSpPr/>
          <p:nvPr/>
        </p:nvGrpSpPr>
        <p:grpSpPr>
          <a:xfrm>
            <a:off x="4362341" y="3687178"/>
            <a:ext cx="300082" cy="369332"/>
            <a:chOff x="1300118" y="5069094"/>
            <a:chExt cx="300082" cy="492443"/>
          </a:xfrm>
        </p:grpSpPr>
        <p:sp>
          <p:nvSpPr>
            <p:cNvPr id="34" name="Oval 33"/>
            <p:cNvSpPr/>
            <p:nvPr/>
          </p:nvSpPr>
          <p:spPr>
            <a:xfrm>
              <a:off x="1358900" y="5184426"/>
              <a:ext cx="190500" cy="174974"/>
            </a:xfrm>
            <a:prstGeom prst="ellipse">
              <a:avLst/>
            </a:prstGeom>
            <a:solidFill>
              <a:srgbClr val="FC060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1300118" y="5069094"/>
              <a:ext cx="300082" cy="492443"/>
            </a:xfrm>
            <a:prstGeom prst="rect">
              <a:avLst/>
            </a:prstGeom>
            <a:noFill/>
          </p:spPr>
          <p:txBody>
            <a:bodyPr wrap="none" rtlCol="0">
              <a:spAutoFit/>
            </a:bodyPr>
            <a:lstStyle/>
            <a:p>
              <a:r>
                <a:rPr lang="en-US" dirty="0">
                  <a:solidFill>
                    <a:schemeClr val="bg1"/>
                  </a:solidFill>
                </a:rPr>
                <a:t>+</a:t>
              </a:r>
            </a:p>
          </p:txBody>
        </p:sp>
      </p:grpSp>
      <p:cxnSp>
        <p:nvCxnSpPr>
          <p:cNvPr id="37" name="Straight Arrow Connector 36"/>
          <p:cNvCxnSpPr>
            <a:endCxn id="23" idx="0"/>
          </p:cNvCxnSpPr>
          <p:nvPr/>
        </p:nvCxnSpPr>
        <p:spPr>
          <a:xfrm flipH="1" flipV="1">
            <a:off x="4672189" y="2966214"/>
            <a:ext cx="1608368" cy="6020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3825" y="4662442"/>
            <a:ext cx="8789586" cy="400110"/>
          </a:xfrm>
          <a:prstGeom prst="rect">
            <a:avLst/>
          </a:prstGeom>
          <a:noFill/>
        </p:spPr>
        <p:txBody>
          <a:bodyPr wrap="none" rtlCol="0">
            <a:spAutoFit/>
          </a:bodyPr>
          <a:lstStyle/>
          <a:p>
            <a:r>
              <a:rPr lang="nl-NL" sz="2000" dirty="0" smtClean="0">
                <a:solidFill>
                  <a:srgbClr val="FF0000"/>
                </a:solidFill>
              </a:rPr>
              <a:t>*</a:t>
            </a:r>
            <a:r>
              <a:rPr lang="nl-NL" sz="2000" dirty="0" smtClean="0"/>
              <a:t>http</a:t>
            </a:r>
            <a:r>
              <a:rPr lang="nl-NL" sz="2000" dirty="0"/>
              <a:t>://</a:t>
            </a:r>
            <a:r>
              <a:rPr lang="nl-NL" sz="2000" dirty="0" err="1"/>
              <a:t>doublehelixwater.eu</a:t>
            </a:r>
            <a:r>
              <a:rPr lang="nl-NL" sz="2000" dirty="0"/>
              <a:t>/</a:t>
            </a:r>
            <a:r>
              <a:rPr lang="nl-NL" sz="2000" dirty="0" err="1"/>
              <a:t>understanding</a:t>
            </a:r>
            <a:r>
              <a:rPr lang="nl-NL" sz="2000" dirty="0"/>
              <a:t>-water-contents/</a:t>
            </a:r>
            <a:r>
              <a:rPr lang="nl-NL" sz="2000" dirty="0" err="1"/>
              <a:t>exclusion</a:t>
            </a:r>
            <a:r>
              <a:rPr lang="nl-NL" sz="2000" dirty="0"/>
              <a:t>-zone-form/</a:t>
            </a:r>
            <a:endParaRPr lang="en-US" sz="2000" dirty="0"/>
          </a:p>
        </p:txBody>
      </p:sp>
    </p:spTree>
    <p:extLst>
      <p:ext uri="{BB962C8B-B14F-4D97-AF65-F5344CB8AC3E}">
        <p14:creationId xmlns:p14="http://schemas.microsoft.com/office/powerpoint/2010/main" val="12420837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2200</TotalTime>
  <Words>4997</Words>
  <Application>Microsoft Macintosh PowerPoint</Application>
  <PresentationFormat>On-screen Show (16:9)</PresentationFormat>
  <Paragraphs>622</Paragraphs>
  <Slides>73</Slides>
  <Notes>31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The Many Roles of Sulfate in the Body and its Disruption by Glyphosate</vt:lpstr>
      <vt:lpstr>Outline</vt:lpstr>
      <vt:lpstr>PowerPoint Presentation</vt:lpstr>
      <vt:lpstr>It’s All About the Blood</vt:lpstr>
      <vt:lpstr>Sulfate is Crucial to Maintain Structured Water</vt:lpstr>
      <vt:lpstr>Endothelial Glycocalyx Schematic*</vt:lpstr>
      <vt:lpstr>Endothelial Glycocalyx Schematic*</vt:lpstr>
      <vt:lpstr>Exclusion Zone: Model of Capillary*</vt:lpstr>
      <vt:lpstr>Exclusion Zone* </vt:lpstr>
      <vt:lpstr>Exclusion Zone* </vt:lpstr>
      <vt:lpstr>PowerPoint Presentation</vt:lpstr>
      <vt:lpstr>Cholesterol:  Saint, Not Villain</vt:lpstr>
      <vt:lpstr>Cholesterol and Cholesterol Sulfate</vt:lpstr>
      <vt:lpstr>Cholesterol sulfate provides negative charge*</vt:lpstr>
      <vt:lpstr>PowerPoint Presentation</vt:lpstr>
      <vt:lpstr>They Knew a Long Time Ago*</vt:lpstr>
      <vt:lpstr>Sulfur Incorporation into GAGs with Age*</vt:lpstr>
      <vt:lpstr>Sulfation as Sulfate Transport</vt:lpstr>
      <vt:lpstr>PowerPoint Presentation</vt:lpstr>
      <vt:lpstr>“Glyphosate Now the Most-Used Agricultural Chemical Ever”* </vt:lpstr>
      <vt:lpstr>Glyphosate vs. Other Pesticides: Usage in the United States*</vt:lpstr>
      <vt:lpstr>The Basics of Protein Synthesis</vt:lpstr>
      <vt:lpstr>What if Glyphosate could Insert itself into Proteins during Synthesis???</vt:lpstr>
      <vt:lpstr>Extra Piece Sticks Out at Active Site</vt:lpstr>
      <vt:lpstr>Extra Piece Sticks Out at Active Site</vt:lpstr>
      <vt:lpstr>Inhibition of EPSPS by glyphosate: Resistant E coli mutant*</vt:lpstr>
      <vt:lpstr>Only Glyphosate Works!*</vt:lpstr>
      <vt:lpstr>Quote from Monsanto Study (1989)*</vt:lpstr>
      <vt:lpstr>Some Predicted Consequences*</vt:lpstr>
      <vt:lpstr>Glyphosate Disrupts  Cytochrome P450 (CYP) Enzymes*</vt:lpstr>
      <vt:lpstr>Glyphosate Disrupts  Cytochrome P450 (CYP) Enzymes*</vt:lpstr>
      <vt:lpstr>Cytochrome P450 Reductase</vt:lpstr>
      <vt:lpstr>NADPH-cytochrome P450 reductases* </vt:lpstr>
      <vt:lpstr>NADPH-cytochrome P450 reductases* </vt:lpstr>
      <vt:lpstr>PowerPoint Presentation</vt:lpstr>
      <vt:lpstr>A Provocative Proposal*</vt:lpstr>
      <vt:lpstr>A Provocative Proposal*</vt:lpstr>
      <vt:lpstr>Heart Disease Mortality and Sunlight*</vt:lpstr>
      <vt:lpstr>Hypothesis:  eNOS is a Moonlighting Enzyme*</vt:lpstr>
      <vt:lpstr>Maintaining Blood Homeostasis</vt:lpstr>
      <vt:lpstr>eNOS is Very Vulnerable*</vt:lpstr>
      <vt:lpstr>Glycine is Essential to eNOS</vt:lpstr>
      <vt:lpstr>Glyphosate Disrupts eNOS* </vt:lpstr>
      <vt:lpstr>eNOS Uncoupling*</vt:lpstr>
      <vt:lpstr>eNOS and NOX Pathology*</vt:lpstr>
      <vt:lpstr>eNOS Uncoupling*</vt:lpstr>
      <vt:lpstr>PowerPoint Presentation</vt:lpstr>
      <vt:lpstr>Non-alcoholic Fatty Liver Disease: An Epidemic in America</vt:lpstr>
      <vt:lpstr>Non-alcoholic Fatty Liver Disease: An Epidemic in America</vt:lpstr>
      <vt:lpstr>“Sulfation of 25-hydroxycholesterol regulates lipid metabolism, inflammatory responses, and cell proliferation”*</vt:lpstr>
      <vt:lpstr>StAR is a Superstar!</vt:lpstr>
      <vt:lpstr>Roundup Inhibits Steroidogenesis by Disrupting StAR Protein Expression*  </vt:lpstr>
      <vt:lpstr>StAR Protein, Cholesterol Sulfate, and LDL* </vt:lpstr>
      <vt:lpstr>Overexpression of StAR increases macrophage cholesterol efflux to HDL-AI*</vt:lpstr>
      <vt:lpstr>Why Does Cholesterol Accumulate in the Arteries Supplying the Heart?</vt:lpstr>
      <vt:lpstr>Recapitulation</vt:lpstr>
      <vt:lpstr>PowerPoint Presentation</vt:lpstr>
      <vt:lpstr>Sulfate in Fetal Development*</vt:lpstr>
      <vt:lpstr>Thyroid and Sulfate</vt:lpstr>
      <vt:lpstr>Rosemary Waring on Autism (1990)*</vt:lpstr>
      <vt:lpstr>Rosemary Waring Found Extremely Abnormal Urinary Sulfur Products in Autism*</vt:lpstr>
      <vt:lpstr>Rosemary Waring Found Extremely Abnormal Urinary Sulfur Products in Autism*</vt:lpstr>
      <vt:lpstr>Glyphosate Plausibly Disrupts Sulfur Enzymes</vt:lpstr>
      <vt:lpstr>GxxGxxK Motif in Sulfotransferases*</vt:lpstr>
      <vt:lpstr>PCOS, Autism, PAPS Synthase</vt:lpstr>
      <vt:lpstr>Autism-like socio-communicative deficits and stereotypies in mice lacking heparan sulfate*</vt:lpstr>
      <vt:lpstr>“Heparan sulfate deficiency in autistic postmortem brain tissue from the subventricular zone of the lateral ventricles”* </vt:lpstr>
      <vt:lpstr>Is Encephalopathy a Mechanism to  Renew Sulfate in Autism?* </vt:lpstr>
      <vt:lpstr>Gut Microbes to the Rescue!</vt:lpstr>
      <vt:lpstr>Safe Sulfate Transport: Carbon Rings</vt:lpstr>
      <vt:lpstr>Safe Sulfate Transport: Carbon Rings</vt:lpstr>
      <vt:lpstr>Recapitulation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128</cp:revision>
  <dcterms:created xsi:type="dcterms:W3CDTF">2019-06-17T14:45:49Z</dcterms:created>
  <dcterms:modified xsi:type="dcterms:W3CDTF">2019-08-18T03:06:42Z</dcterms:modified>
</cp:coreProperties>
</file>