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handoutMasterIdLst>
    <p:handoutMasterId r:id="rId88"/>
  </p:handoutMasterIdLst>
  <p:sldIdLst>
    <p:sldId id="256" r:id="rId2"/>
    <p:sldId id="427" r:id="rId3"/>
    <p:sldId id="511" r:id="rId4"/>
    <p:sldId id="374" r:id="rId5"/>
    <p:sldId id="258" r:id="rId6"/>
    <p:sldId id="262" r:id="rId7"/>
    <p:sldId id="263" r:id="rId8"/>
    <p:sldId id="264" r:id="rId9"/>
    <p:sldId id="265" r:id="rId10"/>
    <p:sldId id="472" r:id="rId11"/>
    <p:sldId id="266" r:id="rId12"/>
    <p:sldId id="428" r:id="rId13"/>
    <p:sldId id="429" r:id="rId14"/>
    <p:sldId id="268" r:id="rId15"/>
    <p:sldId id="269" r:id="rId16"/>
    <p:sldId id="270" r:id="rId17"/>
    <p:sldId id="271" r:id="rId18"/>
    <p:sldId id="279" r:id="rId19"/>
    <p:sldId id="424" r:id="rId20"/>
    <p:sldId id="272" r:id="rId21"/>
    <p:sldId id="515" r:id="rId22"/>
    <p:sldId id="274" r:id="rId23"/>
    <p:sldId id="275" r:id="rId24"/>
    <p:sldId id="276" r:id="rId25"/>
    <p:sldId id="280" r:id="rId26"/>
    <p:sldId id="425" r:id="rId27"/>
    <p:sldId id="471" r:id="rId28"/>
    <p:sldId id="470" r:id="rId29"/>
    <p:sldId id="397" r:id="rId30"/>
    <p:sldId id="392" r:id="rId31"/>
    <p:sldId id="393" r:id="rId32"/>
    <p:sldId id="412" r:id="rId33"/>
    <p:sldId id="395" r:id="rId34"/>
    <p:sldId id="423" r:id="rId35"/>
    <p:sldId id="510" r:id="rId36"/>
    <p:sldId id="523" r:id="rId37"/>
    <p:sldId id="469" r:id="rId38"/>
    <p:sldId id="516" r:id="rId39"/>
    <p:sldId id="473" r:id="rId40"/>
    <p:sldId id="503" r:id="rId41"/>
    <p:sldId id="477" r:id="rId42"/>
    <p:sldId id="504" r:id="rId43"/>
    <p:sldId id="476" r:id="rId44"/>
    <p:sldId id="505" r:id="rId45"/>
    <p:sldId id="517" r:id="rId46"/>
    <p:sldId id="495" r:id="rId47"/>
    <p:sldId id="482" r:id="rId48"/>
    <p:sldId id="483" r:id="rId49"/>
    <p:sldId id="514" r:id="rId50"/>
    <p:sldId id="485" r:id="rId51"/>
    <p:sldId id="430" r:id="rId52"/>
    <p:sldId id="431" r:id="rId53"/>
    <p:sldId id="432" r:id="rId54"/>
    <p:sldId id="435" r:id="rId55"/>
    <p:sldId id="439" r:id="rId56"/>
    <p:sldId id="518" r:id="rId57"/>
    <p:sldId id="334" r:id="rId58"/>
    <p:sldId id="419" r:id="rId59"/>
    <p:sldId id="420" r:id="rId60"/>
    <p:sldId id="465" r:id="rId61"/>
    <p:sldId id="498" r:id="rId62"/>
    <p:sldId id="519" r:id="rId63"/>
    <p:sldId id="463" r:id="rId64"/>
    <p:sldId id="487" r:id="rId65"/>
    <p:sldId id="488" r:id="rId66"/>
    <p:sldId id="489" r:id="rId67"/>
    <p:sldId id="402" r:id="rId68"/>
    <p:sldId id="512" r:id="rId69"/>
    <p:sldId id="520" r:id="rId70"/>
    <p:sldId id="403" r:id="rId71"/>
    <p:sldId id="406" r:id="rId72"/>
    <p:sldId id="448" r:id="rId73"/>
    <p:sldId id="521" r:id="rId74"/>
    <p:sldId id="450" r:id="rId75"/>
    <p:sldId id="522" r:id="rId76"/>
    <p:sldId id="407" r:id="rId77"/>
    <p:sldId id="398" r:id="rId78"/>
    <p:sldId id="524" r:id="rId79"/>
    <p:sldId id="492" r:id="rId80"/>
    <p:sldId id="491" r:id="rId81"/>
    <p:sldId id="336" r:id="rId82"/>
    <p:sldId id="338" r:id="rId83"/>
    <p:sldId id="486" r:id="rId84"/>
    <p:sldId id="345" r:id="rId85"/>
    <p:sldId id="421" r:id="rId8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4F5D5"/>
    <a:srgbClr val="E5E0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39" autoAdjust="0"/>
  </p:normalViewPr>
  <p:slideViewPr>
    <p:cSldViewPr snapToGrid="0" snapToObjects="1">
      <p:cViewPr>
        <p:scale>
          <a:sx n="100" d="100"/>
          <a:sy n="100" d="100"/>
        </p:scale>
        <p:origin x="-880" y="-312"/>
      </p:cViewPr>
      <p:guideLst>
        <p:guide orient="horz" pos="1620"/>
        <p:guide pos="2880"/>
      </p:guideLst>
    </p:cSldViewPr>
  </p:slideViewPr>
  <p:notesTextViewPr>
    <p:cViewPr>
      <p:scale>
        <a:sx n="100" d="100"/>
        <a:sy n="100" d="100"/>
      </p:scale>
      <p:origin x="0" y="0"/>
    </p:cViewPr>
  </p:notesTextViewPr>
  <p:sorterViewPr>
    <p:cViewPr>
      <p:scale>
        <a:sx n="150" d="100"/>
        <a:sy n="150" d="100"/>
      </p:scale>
      <p:origin x="0" y="308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ug/L</c:v>
                </c:pt>
              </c:strCache>
            </c:strRef>
          </c:tx>
          <c:invertIfNegative val="0"/>
          <c:cat>
            <c:strRef>
              <c:f>Sheet1!$A$2:$A$6</c:f>
              <c:strCache>
                <c:ptCount val="5"/>
                <c:pt idx="0">
                  <c:v>1993-1996</c:v>
                </c:pt>
                <c:pt idx="1">
                  <c:v>1999-2000</c:v>
                </c:pt>
                <c:pt idx="2">
                  <c:v>2001-2002</c:v>
                </c:pt>
                <c:pt idx="3">
                  <c:v>2004-2005</c:v>
                </c:pt>
                <c:pt idx="4">
                  <c:v>2014-2016</c:v>
                </c:pt>
              </c:strCache>
            </c:strRef>
          </c:cat>
          <c:val>
            <c:numRef>
              <c:f>Sheet1!$B$2:$B$6</c:f>
              <c:numCache>
                <c:formatCode>General</c:formatCode>
                <c:ptCount val="5"/>
                <c:pt idx="0">
                  <c:v>0.024</c:v>
                </c:pt>
                <c:pt idx="1">
                  <c:v>0.053</c:v>
                </c:pt>
                <c:pt idx="2">
                  <c:v>0.11</c:v>
                </c:pt>
                <c:pt idx="3">
                  <c:v>0.111</c:v>
                </c:pt>
                <c:pt idx="4">
                  <c:v>0.314</c:v>
                </c:pt>
              </c:numCache>
            </c:numRef>
          </c:val>
        </c:ser>
        <c:ser>
          <c:idx val="1"/>
          <c:order val="1"/>
          <c:tx>
            <c:strRef>
              <c:f>Sheet1!$C$1</c:f>
              <c:strCache>
                <c:ptCount val="1"/>
                <c:pt idx="0">
                  <c:v>prevalence</c:v>
                </c:pt>
              </c:strCache>
            </c:strRef>
          </c:tx>
          <c:invertIfNegative val="0"/>
          <c:cat>
            <c:strRef>
              <c:f>Sheet1!$A$2:$A$6</c:f>
              <c:strCache>
                <c:ptCount val="5"/>
                <c:pt idx="0">
                  <c:v>1993-1996</c:v>
                </c:pt>
                <c:pt idx="1">
                  <c:v>1999-2000</c:v>
                </c:pt>
                <c:pt idx="2">
                  <c:v>2001-2002</c:v>
                </c:pt>
                <c:pt idx="3">
                  <c:v>2004-2005</c:v>
                </c:pt>
                <c:pt idx="4">
                  <c:v>2014-2016</c:v>
                </c:pt>
              </c:strCache>
            </c:strRef>
          </c:cat>
          <c:val>
            <c:numRef>
              <c:f>Sheet1!$C$2:$C$6</c:f>
              <c:numCache>
                <c:formatCode>General</c:formatCode>
                <c:ptCount val="5"/>
                <c:pt idx="0">
                  <c:v>0.12</c:v>
                </c:pt>
                <c:pt idx="1">
                  <c:v>0.3</c:v>
                </c:pt>
                <c:pt idx="2">
                  <c:v>0.43</c:v>
                </c:pt>
                <c:pt idx="3">
                  <c:v>0.39</c:v>
                </c:pt>
                <c:pt idx="4">
                  <c:v>0.7</c:v>
                </c:pt>
              </c:numCache>
            </c:numRef>
          </c:val>
        </c:ser>
        <c:dLbls>
          <c:showLegendKey val="0"/>
          <c:showVal val="0"/>
          <c:showCatName val="0"/>
          <c:showSerName val="0"/>
          <c:showPercent val="0"/>
          <c:showBubbleSize val="0"/>
        </c:dLbls>
        <c:gapWidth val="150"/>
        <c:axId val="2031536168"/>
        <c:axId val="2099725304"/>
      </c:barChart>
      <c:catAx>
        <c:axId val="2031536168"/>
        <c:scaling>
          <c:orientation val="minMax"/>
        </c:scaling>
        <c:delete val="0"/>
        <c:axPos val="b"/>
        <c:majorTickMark val="out"/>
        <c:minorTickMark val="none"/>
        <c:tickLblPos val="nextTo"/>
        <c:crossAx val="2099725304"/>
        <c:crosses val="autoZero"/>
        <c:auto val="1"/>
        <c:lblAlgn val="ctr"/>
        <c:lblOffset val="100"/>
        <c:noMultiLvlLbl val="0"/>
      </c:catAx>
      <c:valAx>
        <c:axId val="2099725304"/>
        <c:scaling>
          <c:orientation val="minMax"/>
        </c:scaling>
        <c:delete val="0"/>
        <c:axPos val="l"/>
        <c:majorGridlines/>
        <c:numFmt formatCode="General" sourceLinked="1"/>
        <c:majorTickMark val="out"/>
        <c:minorTickMark val="none"/>
        <c:tickLblPos val="nextTo"/>
        <c:crossAx val="203153616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1AD427-042B-4245-895F-EA64C64FFC46}" type="datetimeFigureOut">
              <a:rPr lang="en-US" smtClean="0"/>
              <a:t>9/18/19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14C9BE-477B-924D-B4F2-C9BED9C8FE0C}" type="slidenum">
              <a:rPr lang="en-US" smtClean="0"/>
              <a:t>‹#›</a:t>
            </a:fld>
            <a:endParaRPr lang="en-US"/>
          </a:p>
        </p:txBody>
      </p:sp>
    </p:spTree>
    <p:extLst>
      <p:ext uri="{BB962C8B-B14F-4D97-AF65-F5344CB8AC3E}">
        <p14:creationId xmlns:p14="http://schemas.microsoft.com/office/powerpoint/2010/main" val="3305602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E8D32-FA29-5646-A9F5-3EB3C5604ACC}" type="datetimeFigureOut">
              <a:rPr lang="en-US" smtClean="0"/>
              <a:t>9/18/19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46485-CE45-8A43-BA7A-D3952365A1C9}" type="slidenum">
              <a:rPr lang="en-US" smtClean="0"/>
              <a:t>‹#›</a:t>
            </a:fld>
            <a:endParaRPr lang="en-US"/>
          </a:p>
        </p:txBody>
      </p:sp>
    </p:spTree>
    <p:extLst>
      <p:ext uri="{BB962C8B-B14F-4D97-AF65-F5344CB8AC3E}">
        <p14:creationId xmlns:p14="http://schemas.microsoft.com/office/powerpoint/2010/main" val="4286504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news.erau.edu</a:t>
            </a:r>
            <a:r>
              <a:rPr lang="en-US" dirty="0" smtClean="0"/>
              <a:t>/events</a:t>
            </a:r>
          </a:p>
          <a:p>
            <a:r>
              <a:rPr lang="en-US" dirty="0" smtClean="0"/>
              <a:t>7:30 p.m.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Daytona Beach Campus - Willie Miller Instructional Center, </a:t>
            </a:r>
            <a:r>
              <a:rPr lang="en-US" b="1" dirty="0" err="1" smtClean="0"/>
              <a:t>Lemerand</a:t>
            </a:r>
            <a:r>
              <a:rPr lang="en-US" b="1" dirty="0" smtClean="0"/>
              <a:t> Auditorium</a:t>
            </a:r>
          </a:p>
          <a:p>
            <a:endParaRPr lang="en-US" dirty="0" smtClean="0"/>
          </a:p>
          <a:p>
            <a:r>
              <a:rPr lang="en-US" dirty="0" smtClean="0"/>
              <a:t>This </a:t>
            </a:r>
            <a:r>
              <a:rPr lang="en-US" dirty="0" smtClean="0"/>
              <a:t>is </a:t>
            </a:r>
            <a:r>
              <a:rPr lang="en-US" dirty="0" smtClean="0"/>
              <a:t>similar</a:t>
            </a:r>
            <a:r>
              <a:rPr lang="en-US" baseline="0" dirty="0" smtClean="0"/>
              <a:t> to  </a:t>
            </a:r>
            <a:r>
              <a:rPr lang="en-US" baseline="0" dirty="0" smtClean="0"/>
              <a:t>Seneff_Wholefoods_2018.pptx</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1</a:t>
            </a:fld>
            <a:endParaRPr lang="en-US"/>
          </a:p>
        </p:txBody>
      </p:sp>
    </p:spTree>
    <p:extLst>
      <p:ext uri="{BB962C8B-B14F-4D97-AF65-F5344CB8AC3E}">
        <p14:creationId xmlns:p14="http://schemas.microsoft.com/office/powerpoint/2010/main" val="217188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glyphosate/Milesi_glyphosate_reproduction_rats_2018.pdf</a:t>
            </a:r>
          </a:p>
          <a:p>
            <a:r>
              <a:rPr lang="en-US" dirty="0" smtClean="0"/>
              <a:t>https://</a:t>
            </a:r>
            <a:r>
              <a:rPr lang="en-US" dirty="0" err="1" smtClean="0"/>
              <a:t>www.gmwatch.org</a:t>
            </a:r>
            <a:r>
              <a:rPr lang="en-US" dirty="0" smtClean="0"/>
              <a:t>/en/news/latest-news/18363-glyphosate-based-herbicide-impairs-female-fertility-new-study</a:t>
            </a:r>
          </a:p>
          <a:p>
            <a:r>
              <a:rPr lang="en-US" dirty="0" smtClean="0"/>
              <a:t>The second generation offspring from both glyphosate herbicide-exposed groups showed delayed growth, evidenced by lower </a:t>
            </a:r>
            <a:r>
              <a:rPr lang="en-US" dirty="0" err="1" smtClean="0"/>
              <a:t>foetal</a:t>
            </a:r>
            <a:r>
              <a:rPr lang="en-US" dirty="0" smtClean="0"/>
              <a:t> weight and length, and a higher incidence of abnormally small </a:t>
            </a:r>
            <a:r>
              <a:rPr lang="en-US" dirty="0" err="1" smtClean="0"/>
              <a:t>foetuses</a:t>
            </a:r>
            <a:r>
              <a:rPr lang="en-US" dirty="0" smtClean="0"/>
              <a:t>.</a:t>
            </a:r>
          </a:p>
          <a:p>
            <a:endParaRPr lang="en-US" dirty="0" smtClean="0"/>
          </a:p>
          <a:p>
            <a:r>
              <a:rPr lang="en-US" dirty="0" smtClean="0"/>
              <a:t>Also, to the authors' surprise, malformations (conjoined </a:t>
            </a:r>
            <a:r>
              <a:rPr lang="en-US" dirty="0" err="1" smtClean="0"/>
              <a:t>foetuses</a:t>
            </a:r>
            <a:r>
              <a:rPr lang="en-US" dirty="0" smtClean="0"/>
              <a:t> and abnormally developed limbs) were detected in the second generation of offspring from the higher dose of glyphosate herbicide group. </a:t>
            </a:r>
            <a:r>
              <a:rPr lang="en-US" dirty="0" err="1" smtClean="0"/>
              <a:t>Foetal</a:t>
            </a:r>
            <a:r>
              <a:rPr lang="en-US" dirty="0" smtClean="0"/>
              <a:t> abnormalities were found in 3 out of 117 </a:t>
            </a:r>
            <a:r>
              <a:rPr lang="en-US" dirty="0" err="1" smtClean="0"/>
              <a:t>foetuses</a:t>
            </a:r>
            <a:r>
              <a:rPr lang="en-US" dirty="0" smtClean="0"/>
              <a:t>, each one from different mothers within the first generation of offspring (i.e. 3 out of 13 litters were affected). A statistically significant correlation was found between glyphosate herbicide exposure and </a:t>
            </a:r>
            <a:r>
              <a:rPr lang="en-US" dirty="0" err="1" smtClean="0"/>
              <a:t>foetal</a:t>
            </a:r>
            <a:r>
              <a:rPr lang="en-US" dirty="0" smtClean="0"/>
              <a:t> malformations.</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25</a:t>
            </a:fld>
            <a:endParaRPr lang="en-US"/>
          </a:p>
        </p:txBody>
      </p:sp>
    </p:spTree>
    <p:extLst>
      <p:ext uri="{BB962C8B-B14F-4D97-AF65-F5344CB8AC3E}">
        <p14:creationId xmlns:p14="http://schemas.microsoft.com/office/powerpoint/2010/main" val="287342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26</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27</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/business/2018/</a:t>
            </a:r>
            <a:r>
              <a:rPr lang="en-US" dirty="0" err="1" smtClean="0"/>
              <a:t>jul</a:t>
            </a:r>
            <a:r>
              <a:rPr lang="en-US" dirty="0" smtClean="0"/>
              <a:t>/09/</a:t>
            </a:r>
            <a:r>
              <a:rPr lang="en-US" dirty="0" err="1" smtClean="0"/>
              <a:t>monsanto</a:t>
            </a:r>
            <a:r>
              <a:rPr lang="en-US" dirty="0" smtClean="0"/>
              <a:t>-trial-roundup-</a:t>
            </a:r>
            <a:r>
              <a:rPr lang="en-US" dirty="0" err="1" smtClean="0"/>
              <a:t>weedkiller</a:t>
            </a:r>
            <a:r>
              <a:rPr lang="en-US" dirty="0" smtClean="0"/>
              <a:t>-cancer-</a:t>
            </a:r>
            <a:r>
              <a:rPr lang="en-US" dirty="0" err="1" smtClean="0"/>
              <a:t>dewayne</a:t>
            </a:r>
            <a:r>
              <a:rPr lang="en-US" dirty="0" smtClean="0"/>
              <a:t>-</a:t>
            </a:r>
            <a:r>
              <a:rPr lang="en-US" dirty="0" err="1" smtClean="0"/>
              <a:t>johnson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30</a:t>
            </a:fld>
            <a:endParaRPr lang="en-US"/>
          </a:p>
        </p:txBody>
      </p:sp>
    </p:spTree>
    <p:extLst>
      <p:ext uri="{BB962C8B-B14F-4D97-AF65-F5344CB8AC3E}">
        <p14:creationId xmlns:p14="http://schemas.microsoft.com/office/powerpoint/2010/main" val="1703847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r-IN" dirty="0" smtClean="0"/>
              <a:t>https://link.springer.com/article/10.1007%2Fs11356-018-3417-9</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antovito</a:t>
            </a:r>
            <a:r>
              <a:rPr lang="en-US" sz="1200" kern="1200" dirty="0" smtClean="0">
                <a:solidFill>
                  <a:schemeClr val="tx1"/>
                </a:solidFill>
                <a:latin typeface="+mn-lt"/>
                <a:ea typeface="+mn-ea"/>
                <a:cs typeface="+mn-cs"/>
              </a:rPr>
              <a:t>\ et\ al.\ 2018\ In\ vitro\ evaluation\ of\ genomic\ damage\ induced\ by\ glyphosate\ in\ human\ </a:t>
            </a:r>
            <a:r>
              <a:rPr lang="en-US" sz="1200" kern="1200" dirty="0" err="1" smtClean="0">
                <a:solidFill>
                  <a:schemeClr val="tx1"/>
                </a:solidFill>
                <a:latin typeface="+mn-lt"/>
                <a:ea typeface="+mn-ea"/>
                <a:cs typeface="+mn-cs"/>
              </a:rPr>
              <a:t>lymphocytes.pdf</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37</a:t>
            </a:fld>
            <a:endParaRPr lang="en-US"/>
          </a:p>
        </p:txBody>
      </p:sp>
    </p:spTree>
    <p:extLst>
      <p:ext uri="{BB962C8B-B14F-4D97-AF65-F5344CB8AC3E}">
        <p14:creationId xmlns:p14="http://schemas.microsoft.com/office/powerpoint/2010/main" val="200910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r-IN" dirty="0" smtClean="0"/>
              <a:t>https://link.springer.com/article/10.1007%2Fs11356-018-3417-9</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antovito</a:t>
            </a:r>
            <a:r>
              <a:rPr lang="en-US" sz="1200" kern="1200" dirty="0" smtClean="0">
                <a:solidFill>
                  <a:schemeClr val="tx1"/>
                </a:solidFill>
                <a:latin typeface="+mn-lt"/>
                <a:ea typeface="+mn-ea"/>
                <a:cs typeface="+mn-cs"/>
              </a:rPr>
              <a:t>\ et\ al.\ 2018\ In\ vitro\ evaluation\ of\ genomic\ damage\ induced\ by\ glyphosate\ in\ human\ </a:t>
            </a:r>
            <a:r>
              <a:rPr lang="en-US" sz="1200" kern="1200" dirty="0" err="1" smtClean="0">
                <a:solidFill>
                  <a:schemeClr val="tx1"/>
                </a:solidFill>
                <a:latin typeface="+mn-lt"/>
                <a:ea typeface="+mn-ea"/>
                <a:cs typeface="+mn-cs"/>
              </a:rPr>
              <a:t>lymphocytes.pdf</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38</a:t>
            </a:fld>
            <a:endParaRPr lang="en-US"/>
          </a:p>
        </p:txBody>
      </p:sp>
    </p:spTree>
    <p:extLst>
      <p:ext uri="{BB962C8B-B14F-4D97-AF65-F5344CB8AC3E}">
        <p14:creationId xmlns:p14="http://schemas.microsoft.com/office/powerpoint/2010/main" val="200910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Book/autoimmune/price_of_immunity_2012.pdf</a:t>
            </a:r>
          </a:p>
          <a:p>
            <a:r>
              <a:rPr lang="en-US" dirty="0" smtClean="0"/>
              <a:t>Figure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40</a:t>
            </a:fld>
            <a:endParaRPr lang="en-US"/>
          </a:p>
        </p:txBody>
      </p:sp>
    </p:spTree>
    <p:extLst>
      <p:ext uri="{BB962C8B-B14F-4D97-AF65-F5344CB8AC3E}">
        <p14:creationId xmlns:p14="http://schemas.microsoft.com/office/powerpoint/2010/main" val="326567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44</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p:txBody>
      </p:sp>
      <p:sp>
        <p:nvSpPr>
          <p:cNvPr id="4" name="Slide Number Placeholder 3"/>
          <p:cNvSpPr>
            <a:spLocks noGrp="1"/>
          </p:cNvSpPr>
          <p:nvPr>
            <p:ph type="sldNum" sz="quarter" idx="10"/>
          </p:nvPr>
        </p:nvSpPr>
        <p:spPr/>
        <p:txBody>
          <a:bodyPr/>
          <a:lstStyle/>
          <a:p>
            <a:fld id="{69433EFC-6BDA-8B42-8F3A-85F28E7F2381}" type="slidenum">
              <a:rPr lang="en-US" smtClean="0"/>
              <a:t>45</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46</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48</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heartbreaking to see how this toxic, dangerous and unnecessary technology can strong arm its way into every facet of a supposedly democratic system and pollute its science, regulatory mechanism, academia, media, and the widest imaginable swath of political process, leaving virtually no clear avenue for the people to correct this wholesale chemical attack on society and an assault on nature.</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53</a:t>
            </a:fld>
            <a:endParaRPr lang="en-US"/>
          </a:p>
        </p:txBody>
      </p:sp>
    </p:spTree>
    <p:extLst>
      <p:ext uri="{BB962C8B-B14F-4D97-AF65-F5344CB8AC3E}">
        <p14:creationId xmlns:p14="http://schemas.microsoft.com/office/powerpoint/2010/main" val="314705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TonyMitraIndia.pdf</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54</a:t>
            </a:fld>
            <a:endParaRPr lang="en-US"/>
          </a:p>
        </p:txBody>
      </p:sp>
    </p:spTree>
    <p:extLst>
      <p:ext uri="{BB962C8B-B14F-4D97-AF65-F5344CB8AC3E}">
        <p14:creationId xmlns:p14="http://schemas.microsoft.com/office/powerpoint/2010/main" val="2329362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wrote an ordinance banning the aerial spraying of pesticides in western Oregon last year aren’t professional environ- mental advocates. </a:t>
            </a:r>
            <a:endParaRPr lang="en-US" dirty="0" smtClean="0">
              <a:effectLst/>
            </a:endParaRPr>
          </a:p>
          <a:p>
            <a:endParaRPr lang="en-US" dirty="0" smtClean="0"/>
          </a:p>
          <a:p>
            <a:r>
              <a:rPr lang="en-US" dirty="0" smtClean="0"/>
              <a:t>./</a:t>
            </a:r>
            <a:r>
              <a:rPr lang="en-US" dirty="0" err="1" smtClean="0"/>
              <a:t>ragtag_group.pdf</a:t>
            </a:r>
            <a:endParaRPr lang="en-US" dirty="0" smtClean="0"/>
          </a:p>
          <a:p>
            <a:r>
              <a:rPr lang="en-US" dirty="0" smtClean="0"/>
              <a:t>https://</a:t>
            </a:r>
            <a:r>
              <a:rPr lang="en-US" dirty="0" err="1" smtClean="0"/>
              <a:t>theintercept.com</a:t>
            </a:r>
            <a:r>
              <a:rPr lang="en-US" dirty="0" smtClean="0"/>
              <a:t>/2018/09/15/</a:t>
            </a:r>
            <a:r>
              <a:rPr lang="en-US" dirty="0" err="1" smtClean="0"/>
              <a:t>oregon</a:t>
            </a:r>
            <a:r>
              <a:rPr lang="en-US" dirty="0" smtClean="0"/>
              <a:t>-pesticides-aerial-spray-ban/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55</a:t>
            </a:fld>
            <a:endParaRPr lang="en-US"/>
          </a:p>
        </p:txBody>
      </p:sp>
    </p:spTree>
    <p:extLst>
      <p:ext uri="{BB962C8B-B14F-4D97-AF65-F5344CB8AC3E}">
        <p14:creationId xmlns:p14="http://schemas.microsoft.com/office/powerpoint/2010/main" val="4229765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wrote an ordinance banning the aerial spraying of pesticides in western Oregon last year aren’t professional environ- mental advocates. </a:t>
            </a:r>
            <a:endParaRPr lang="en-US" dirty="0" smtClean="0">
              <a:effectLst/>
            </a:endParaRPr>
          </a:p>
          <a:p>
            <a:endParaRPr lang="en-US" dirty="0" smtClean="0"/>
          </a:p>
          <a:p>
            <a:r>
              <a:rPr lang="en-US" dirty="0" smtClean="0"/>
              <a:t>./</a:t>
            </a:r>
            <a:r>
              <a:rPr lang="en-US" dirty="0" err="1" smtClean="0"/>
              <a:t>ragtag_group.pdf</a:t>
            </a:r>
            <a:endParaRPr lang="en-US" dirty="0" smtClean="0"/>
          </a:p>
          <a:p>
            <a:r>
              <a:rPr lang="en-US" dirty="0" smtClean="0"/>
              <a:t>https://</a:t>
            </a:r>
            <a:r>
              <a:rPr lang="en-US" dirty="0" err="1" smtClean="0"/>
              <a:t>theintercept.com</a:t>
            </a:r>
            <a:r>
              <a:rPr lang="en-US" dirty="0" smtClean="0"/>
              <a:t>/2018/09/15/</a:t>
            </a:r>
            <a:r>
              <a:rPr lang="en-US" dirty="0" err="1" smtClean="0"/>
              <a:t>oregon</a:t>
            </a:r>
            <a:r>
              <a:rPr lang="en-US" dirty="0" smtClean="0"/>
              <a:t>-pesticides-aerial-spray-ban/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56</a:t>
            </a:fld>
            <a:endParaRPr lang="en-US"/>
          </a:p>
        </p:txBody>
      </p:sp>
    </p:spTree>
    <p:extLst>
      <p:ext uri="{BB962C8B-B14F-4D97-AF65-F5344CB8AC3E}">
        <p14:creationId xmlns:p14="http://schemas.microsoft.com/office/powerpoint/2010/main" val="422976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RedTide_algae_blooms_manmade.pdf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Glyphosate/Zhang_glyphosate_water_cyanobacterium_2016.pdf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Geoffrey Norris: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jacquithurlowlippisch.com</a:t>
            </a:r>
            <a:r>
              <a:rPr lang="en-US" sz="1200" kern="1200" dirty="0" smtClean="0">
                <a:solidFill>
                  <a:schemeClr val="tx1"/>
                </a:solidFill>
                <a:latin typeface="+mn-lt"/>
                <a:ea typeface="+mn-ea"/>
                <a:cs typeface="+mn-cs"/>
              </a:rPr>
              <a:t>/tag/is-sugarcane-field-glyphosate-feeding-lake-os-blue-green-algae-blloms/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58</a:t>
            </a:fld>
            <a:endParaRPr lang="en-US"/>
          </a:p>
        </p:txBody>
      </p:sp>
    </p:spTree>
    <p:extLst>
      <p:ext uri="{BB962C8B-B14F-4D97-AF65-F5344CB8AC3E}">
        <p14:creationId xmlns:p14="http://schemas.microsoft.com/office/powerpoint/2010/main" val="777326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www.nbcnews.com</a:t>
            </a:r>
            <a:r>
              <a:rPr lang="en-US" dirty="0" smtClean="0"/>
              <a:t>/news/us-news/toxic-red-tide-florida-researchers-investigate-what-s-making-it-n900771</a:t>
            </a:r>
          </a:p>
          <a:p>
            <a:r>
              <a:rPr lang="en-US" dirty="0" smtClean="0"/>
              <a:t>https://</a:t>
            </a:r>
            <a:r>
              <a:rPr lang="en-US" dirty="0" err="1" smtClean="0"/>
              <a:t>www.sailorsforthesea.org</a:t>
            </a:r>
            <a:r>
              <a:rPr lang="en-US" dirty="0" smtClean="0"/>
              <a:t>/programs/ocean-watch/nutrients-feed-red-tide</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59</a:t>
            </a:fld>
            <a:endParaRPr lang="en-US"/>
          </a:p>
        </p:txBody>
      </p:sp>
    </p:spTree>
    <p:extLst>
      <p:ext uri="{BB962C8B-B14F-4D97-AF65-F5344CB8AC3E}">
        <p14:creationId xmlns:p14="http://schemas.microsoft.com/office/powerpoint/2010/main" val="2839972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www.momsacrossamerica.com</a:t>
            </a:r>
            <a:r>
              <a:rPr lang="en-US" dirty="0" smtClean="0"/>
              <a:t>/</a:t>
            </a:r>
            <a:r>
              <a:rPr lang="en-US" dirty="0" err="1" smtClean="0"/>
              <a:t>orange_juice_postive_for_glyphosate_again</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60</a:t>
            </a:fld>
            <a:endParaRPr lang="en-US"/>
          </a:p>
        </p:txBody>
      </p:sp>
    </p:spTree>
    <p:extLst>
      <p:ext uri="{BB962C8B-B14F-4D97-AF65-F5344CB8AC3E}">
        <p14:creationId xmlns:p14="http://schemas.microsoft.com/office/powerpoint/2010/main" val="72148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citrusindustry.net</a:t>
            </a:r>
            <a:r>
              <a:rPr lang="en-US" dirty="0" smtClean="0"/>
              <a:t>/2018/09/05/how-to-handle-glyphosate-related-fruit-drop/</a:t>
            </a:r>
          </a:p>
          <a:p>
            <a:r>
              <a:rPr lang="en-US" dirty="0" smtClean="0"/>
              <a:t>./</a:t>
            </a:r>
            <a:r>
              <a:rPr lang="en-US" dirty="0" err="1" smtClean="0"/>
              <a:t>glyphosate_and_citrus.text</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61</a:t>
            </a:fld>
            <a:endParaRPr lang="en-US"/>
          </a:p>
        </p:txBody>
      </p:sp>
    </p:spTree>
    <p:extLst>
      <p:ext uri="{BB962C8B-B14F-4D97-AF65-F5344CB8AC3E}">
        <p14:creationId xmlns:p14="http://schemas.microsoft.com/office/powerpoint/2010/main" val="2840473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citrusindustry.net</a:t>
            </a:r>
            <a:r>
              <a:rPr lang="en-US" dirty="0" smtClean="0"/>
              <a:t>/2018/09/05/how-to-handle-glyphosate-related-fruit-drop/</a:t>
            </a:r>
          </a:p>
          <a:p>
            <a:r>
              <a:rPr lang="en-US" dirty="0" smtClean="0"/>
              <a:t>./</a:t>
            </a:r>
            <a:r>
              <a:rPr lang="en-US" dirty="0" err="1" smtClean="0"/>
              <a:t>glyphosate_and_citrus.text</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62</a:t>
            </a:fld>
            <a:endParaRPr lang="en-US"/>
          </a:p>
        </p:txBody>
      </p:sp>
    </p:spTree>
    <p:extLst>
      <p:ext uri="{BB962C8B-B14F-4D97-AF65-F5344CB8AC3E}">
        <p14:creationId xmlns:p14="http://schemas.microsoft.com/office/powerpoint/2010/main" val="28404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glyphosate_residues_in_honey_corn_soy_sauce_2014.pdf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Ten out of twenty eight (36%) soy sauce samples contained glyphosate at a concentration above the method LOQ (75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/mL) with a range between 88-564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and a mean of 242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13</a:t>
            </a:fld>
            <a:endParaRPr lang="en-US"/>
          </a:p>
        </p:txBody>
      </p:sp>
    </p:spTree>
    <p:extLst>
      <p:ext uri="{BB962C8B-B14F-4D97-AF65-F5344CB8AC3E}">
        <p14:creationId xmlns:p14="http://schemas.microsoft.com/office/powerpoint/2010/main" val="3788982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/environment/2017/</a:t>
            </a:r>
            <a:r>
              <a:rPr lang="en-US" dirty="0" err="1" smtClean="0"/>
              <a:t>oct</a:t>
            </a:r>
            <a:r>
              <a:rPr lang="en-US" dirty="0" smtClean="0"/>
              <a:t>/18/warning-of-ecological-armageddon-after-dramatic-plunge-in-insect-numbers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63</a:t>
            </a:fld>
            <a:endParaRPr lang="en-US"/>
          </a:p>
        </p:txBody>
      </p:sp>
    </p:spTree>
    <p:extLst>
      <p:ext uri="{BB962C8B-B14F-4D97-AF65-F5344CB8AC3E}">
        <p14:creationId xmlns:p14="http://schemas.microsoft.com/office/powerpoint/2010/main" val="280501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biomineralstechnologies.com</a:t>
            </a:r>
            <a:r>
              <a:rPr lang="en-US" dirty="0" smtClean="0"/>
              <a:t>/save-the-bees/honeybee-update-2017</a:t>
            </a:r>
          </a:p>
          <a:p>
            <a:r>
              <a:rPr lang="en-US" smtClean="0"/>
              <a:t>Bio Minerals Technologies</a:t>
            </a:r>
            <a:endParaRPr lang="en-US"/>
          </a:p>
        </p:txBody>
      </p:sp>
      <p:sp>
        <p:nvSpPr>
          <p:cNvPr id="4" name="Slide Number Placeholder 3"/>
          <p:cNvSpPr>
            <a:spLocks noGrp="1"/>
          </p:cNvSpPr>
          <p:nvPr>
            <p:ph type="sldNum" sz="quarter" idx="10"/>
          </p:nvPr>
        </p:nvSpPr>
        <p:spPr/>
        <p:txBody>
          <a:bodyPr/>
          <a:lstStyle/>
          <a:p>
            <a:fld id="{154B04A2-0F66-074A-B390-049B87D12FEA}" type="slidenum">
              <a:rPr lang="en-US" smtClean="0"/>
              <a:t>65</a:t>
            </a:fld>
            <a:endParaRPr lang="en-US"/>
          </a:p>
        </p:txBody>
      </p:sp>
    </p:spTree>
    <p:extLst>
      <p:ext uri="{BB962C8B-B14F-4D97-AF65-F5344CB8AC3E}">
        <p14:creationId xmlns:p14="http://schemas.microsoft.com/office/powerpoint/2010/main" val="3848260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..glyphosate_in_honey_2014.pdf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 Rubio et al., J Environ Anal </a:t>
            </a:r>
            <a:r>
              <a:rPr lang="en-US" sz="1200" kern="1200" dirty="0" err="1" smtClean="0">
                <a:solidFill>
                  <a:schemeClr val="tx1"/>
                </a:solidFill>
                <a:effectLst/>
                <a:latin typeface="+mn-lt"/>
                <a:ea typeface="+mn-ea"/>
                <a:cs typeface="+mn-cs"/>
              </a:rPr>
              <a:t>Toxicol</a:t>
            </a:r>
            <a:r>
              <a:rPr lang="en-US" sz="1200" kern="1200" dirty="0" smtClean="0">
                <a:solidFill>
                  <a:schemeClr val="tx1"/>
                </a:solidFill>
                <a:effectLst/>
                <a:latin typeface="+mn-lt"/>
                <a:ea typeface="+mn-ea"/>
                <a:cs typeface="+mn-cs"/>
              </a:rPr>
              <a:t> 2014, 5:1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 </a:t>
            </a:r>
            <a:r>
              <a:rPr lang="en-US" sz="1200" kern="1200" dirty="0" smtClean="0">
                <a:solidFill>
                  <a:schemeClr val="tx1"/>
                </a:solidFill>
                <a:effectLst/>
                <a:latin typeface="+mn-lt"/>
                <a:ea typeface="+mn-ea"/>
                <a:cs typeface="+mn-cs"/>
              </a:rPr>
              <a:t>Concentration of glyphosate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in honey samples listed by honey origin and the allowance of GMO use: (A) Brazil, (B) Canada, (C) China, (D) Germany, (E) Greece, (F) Hungary, (G) India, (H) Korea, (I) blend of Mexico, Brazil, and Uruguay, (J) New Zealand, (K) Spain, (L) Taiwan, (M) blend of Ukraine and Vietnam, (N) USA, (O) blend of USA and Argentina, (P) blend of USA, Argentina and Canada, (Q) blend of USA, South America, (R) unknown origin. Dashed line represents LOQ of method (15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 Error bars represent concentrations obtained during duplicate analysis.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66</a:t>
            </a:fld>
            <a:endParaRPr lang="en-US"/>
          </a:p>
        </p:txBody>
      </p:sp>
    </p:spTree>
    <p:extLst>
      <p:ext uri="{BB962C8B-B14F-4D97-AF65-F5344CB8AC3E}">
        <p14:creationId xmlns:p14="http://schemas.microsoft.com/office/powerpoint/2010/main" val="4291634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/2017/02/04/farmers-losing-midwest-superweeds-fight-as-glyphosate-resistance-reaches-over-75/#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67</a:t>
            </a:fld>
            <a:endParaRPr lang="en-US"/>
          </a:p>
        </p:txBody>
      </p:sp>
    </p:spTree>
    <p:extLst>
      <p:ext uri="{BB962C8B-B14F-4D97-AF65-F5344CB8AC3E}">
        <p14:creationId xmlns:p14="http://schemas.microsoft.com/office/powerpoint/2010/main" val="702689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68</a:t>
            </a:fld>
            <a:endParaRPr lang="en-US"/>
          </a:p>
        </p:txBody>
      </p:sp>
    </p:spTree>
    <p:extLst>
      <p:ext uri="{BB962C8B-B14F-4D97-AF65-F5344CB8AC3E}">
        <p14:creationId xmlns:p14="http://schemas.microsoft.com/office/powerpoint/2010/main" val="2864623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69</a:t>
            </a:fld>
            <a:endParaRPr lang="en-US"/>
          </a:p>
        </p:txBody>
      </p:sp>
    </p:spTree>
    <p:extLst>
      <p:ext uri="{BB962C8B-B14F-4D97-AF65-F5344CB8AC3E}">
        <p14:creationId xmlns:p14="http://schemas.microsoft.com/office/powerpoint/2010/main" val="2864623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r>
              <a:rPr lang="en-US" dirty="0" err="1" smtClean="0"/>
              <a:t>ecofarmingdaily.com</a:t>
            </a:r>
            <a:r>
              <a:rPr lang="en-US" dirty="0" smtClean="0"/>
              <a:t>/wormhole-customizing-biological-methods-large-scale-farming/</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70</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72</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73</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74</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14</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75</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81</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MercolaOnBoneBroth.pdf</a:t>
            </a:r>
            <a:endParaRPr lang="en-US" dirty="0" smtClean="0"/>
          </a:p>
          <a:p>
            <a:r>
              <a:rPr lang="en-US" dirty="0" smtClean="0"/>
              <a:t>http://</a:t>
            </a:r>
            <a:r>
              <a:rPr lang="en-US" dirty="0" err="1" smtClean="0"/>
              <a:t>articles.mercola.com</a:t>
            </a:r>
            <a:r>
              <a:rPr lang="en-US" dirty="0" smtClean="0"/>
              <a:t>/sites/articles/archive/2014/09/21/</a:t>
            </a:r>
            <a:r>
              <a:rPr lang="en-US" dirty="0" err="1" smtClean="0"/>
              <a:t>hilary</a:t>
            </a:r>
            <a:r>
              <a:rPr lang="en-US" dirty="0" smtClean="0"/>
              <a:t>-</a:t>
            </a:r>
            <a:r>
              <a:rPr lang="en-US" dirty="0" err="1" smtClean="0"/>
              <a:t>boynton</a:t>
            </a:r>
            <a:r>
              <a:rPr lang="en-US" dirty="0" smtClean="0"/>
              <a:t>-</a:t>
            </a:r>
            <a:r>
              <a:rPr lang="en-US" dirty="0" err="1" smtClean="0"/>
              <a:t>mary</a:t>
            </a:r>
            <a:r>
              <a:rPr lang="en-US" dirty="0" smtClean="0"/>
              <a:t>-</a:t>
            </a:r>
            <a:r>
              <a:rPr lang="en-US" dirty="0" err="1" smtClean="0"/>
              <a:t>brackett</a:t>
            </a:r>
            <a:r>
              <a:rPr lang="en-US" dirty="0" smtClean="0"/>
              <a:t>-gaps-cookbook-</a:t>
            </a:r>
            <a:r>
              <a:rPr lang="en-US" dirty="0" err="1" smtClean="0"/>
              <a:t>interview.aspx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83</a:t>
            </a:fld>
            <a:endParaRPr lang="en-US"/>
          </a:p>
        </p:txBody>
      </p:sp>
    </p:spTree>
    <p:extLst>
      <p:ext uri="{BB962C8B-B14F-4D97-AF65-F5344CB8AC3E}">
        <p14:creationId xmlns:p14="http://schemas.microsoft.com/office/powerpoint/2010/main" val="391375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International agency for</a:t>
            </a:r>
            <a:r>
              <a:rPr lang="en-US" baseline="0" dirty="0" smtClean="0"/>
              <a:t> research on cancer</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16</a:t>
            </a:fld>
            <a:endParaRPr lang="en-US"/>
          </a:p>
        </p:txBody>
      </p:sp>
    </p:spTree>
    <p:extLst>
      <p:ext uri="{BB962C8B-B14F-4D97-AF65-F5344CB8AC3E}">
        <p14:creationId xmlns:p14="http://schemas.microsoft.com/office/powerpoint/2010/main" val="77731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Hospital</a:t>
            </a:r>
            <a:r>
              <a:rPr lang="en-US" baseline="0" dirty="0" smtClean="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18</a:t>
            </a:fld>
            <a:endParaRPr lang="en-US"/>
          </a:p>
        </p:txBody>
      </p:sp>
    </p:spTree>
    <p:extLst>
      <p:ext uri="{BB962C8B-B14F-4D97-AF65-F5344CB8AC3E}">
        <p14:creationId xmlns:p14="http://schemas.microsoft.com/office/powerpoint/2010/main" val="227508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xfrm>
            <a:off x="381000" y="685800"/>
            <a:ext cx="6096000" cy="3429000"/>
          </a:xfrm>
          <a:ln/>
        </p:spPr>
      </p:sp>
      <p:sp>
        <p:nvSpPr>
          <p:cNvPr id="2" name="Notes Placeholder 1"/>
          <p:cNvSpPr>
            <a:spLocks noGrp="1"/>
          </p:cNvSpPr>
          <p:nvPr>
            <p:ph type="body" sz="quarter" idx="10"/>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www.commonwealthfund.org</a:t>
            </a:r>
            <a:r>
              <a:rPr lang="en-US" dirty="0" smtClean="0"/>
              <a:t>/</a:t>
            </a:r>
            <a:r>
              <a:rPr lang="en-US" dirty="0" err="1" smtClean="0"/>
              <a:t>interactives</a:t>
            </a:r>
            <a:r>
              <a:rPr lang="en-US" dirty="0" smtClean="0"/>
              <a:t>-and-data/chart-cart/report/2017-mirror-mirror/mortality-amenable-to-health-care</a:t>
            </a:r>
          </a:p>
          <a:p>
            <a:endParaRPr lang="en-US" dirty="0"/>
          </a:p>
        </p:txBody>
      </p:sp>
    </p:spTree>
    <p:extLst>
      <p:ext uri="{BB962C8B-B14F-4D97-AF65-F5344CB8AC3E}">
        <p14:creationId xmlns:p14="http://schemas.microsoft.com/office/powerpoint/2010/main" val="178074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./JAMA_glyphosate_urine_US_2018.pdf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23</a:t>
            </a:fld>
            <a:endParaRPr lang="en-US"/>
          </a:p>
        </p:txBody>
      </p:sp>
    </p:spTree>
    <p:extLst>
      <p:ext uri="{BB962C8B-B14F-4D97-AF65-F5344CB8AC3E}">
        <p14:creationId xmlns:p14="http://schemas.microsoft.com/office/powerpoint/2010/main" val="241715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a:t>
            </a:r>
            <a:r>
              <a:rPr lang="en-US" sz="1200" kern="1200" dirty="0" err="1" smtClean="0">
                <a:solidFill>
                  <a:schemeClr val="tx1"/>
                </a:solidFill>
                <a:latin typeface="+mn-lt"/>
                <a:ea typeface="+mn-ea"/>
                <a:cs typeface="+mn-cs"/>
              </a:rPr>
              <a:t>Glyphosate_Reproductive</a:t>
            </a:r>
            <a:r>
              <a:rPr lang="en-US" sz="1200" kern="1200" dirty="0" smtClean="0">
                <a:solidFill>
                  <a:schemeClr val="tx1"/>
                </a:solidFill>
                <a:latin typeface="+mn-lt"/>
                <a:ea typeface="+mn-ea"/>
                <a:cs typeface="+mn-cs"/>
              </a:rPr>
              <a:t> toxicity of Roundup herbicide exposure in male albino </a:t>
            </a:r>
            <a:r>
              <a:rPr lang="en-US" sz="1200" kern="1200" dirty="0" err="1" smtClean="0">
                <a:solidFill>
                  <a:schemeClr val="tx1"/>
                </a:solidFill>
                <a:latin typeface="+mn-lt"/>
                <a:ea typeface="+mn-ea"/>
                <a:cs typeface="+mn-cs"/>
              </a:rPr>
              <a:t>rat.pdf</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Male albino rats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Sperm motility (%) and sperm count (×106 cells/ml) in rats exposed to Roundup at different concentrations of glyphosate. </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24</a:t>
            </a:fld>
            <a:endParaRPr lang="en-US"/>
          </a:p>
        </p:txBody>
      </p:sp>
    </p:spTree>
    <p:extLst>
      <p:ext uri="{BB962C8B-B14F-4D97-AF65-F5344CB8AC3E}">
        <p14:creationId xmlns:p14="http://schemas.microsoft.com/office/powerpoint/2010/main" val="415881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34440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5564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85778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157150" y="216881"/>
            <a:ext cx="8838200" cy="710967"/>
          </a:xfrm>
          <a:effectLst/>
        </p:spPr>
        <p:txBody>
          <a:bodyPr anchor="t">
            <a:noAutofit/>
          </a:bodyPr>
          <a:lstStyle>
            <a:lvl1pPr algn="l">
              <a:lnSpc>
                <a:spcPct val="100000"/>
              </a:lnSpc>
              <a:defRPr sz="2600" spc="0" baseline="0">
                <a:solidFill>
                  <a:srgbClr val="4C515A"/>
                </a:solidFill>
                <a:effectLst/>
              </a:defRPr>
            </a:lvl1pPr>
          </a:lstStyle>
          <a:p>
            <a:endParaRPr lang="en-US" dirty="0"/>
          </a:p>
        </p:txBody>
      </p:sp>
      <p:sp>
        <p:nvSpPr>
          <p:cNvPr id="57" name="Chart Placeholder 5"/>
          <p:cNvSpPr>
            <a:spLocks noGrp="1"/>
          </p:cNvSpPr>
          <p:nvPr>
            <p:ph type="chart" sz="quarter" idx="19"/>
          </p:nvPr>
        </p:nvSpPr>
        <p:spPr>
          <a:xfrm>
            <a:off x="149948" y="979605"/>
            <a:ext cx="8846134" cy="3077315"/>
          </a:xfrm>
        </p:spPr>
        <p:txBody>
          <a:bodyPr>
            <a:normAutofit/>
          </a:bodyPr>
          <a:lstStyle>
            <a:lvl1pPr>
              <a:defRPr sz="1300">
                <a:solidFill>
                  <a:srgbClr val="4C515A"/>
                </a:solidFill>
              </a:defRPr>
            </a:lvl1pPr>
          </a:lstStyle>
          <a:p>
            <a:endParaRPr lang="en-US" dirty="0"/>
          </a:p>
        </p:txBody>
      </p:sp>
      <p:sp>
        <p:nvSpPr>
          <p:cNvPr id="6" name="Text Placeholder 5"/>
          <p:cNvSpPr>
            <a:spLocks noGrp="1"/>
          </p:cNvSpPr>
          <p:nvPr>
            <p:ph type="body" sz="quarter" idx="22" hasCustomPrompt="1"/>
          </p:nvPr>
        </p:nvSpPr>
        <p:spPr>
          <a:xfrm>
            <a:off x="157150" y="58876"/>
            <a:ext cx="1713988" cy="106253"/>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dirty="0"/>
              <a:t>Exhibit #</a:t>
            </a:r>
          </a:p>
        </p:txBody>
      </p:sp>
      <p:sp>
        <p:nvSpPr>
          <p:cNvPr id="7" name="TextBox 6"/>
          <p:cNvSpPr txBox="1"/>
          <p:nvPr userDrawn="1"/>
        </p:nvSpPr>
        <p:spPr>
          <a:xfrm>
            <a:off x="1655676" y="4776692"/>
            <a:ext cx="6768658" cy="306339"/>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60000"/>
                    <a:lumOff val="40000"/>
                  </a:schemeClr>
                </a:solidFill>
              </a:rPr>
              <a:t>E. C.</a:t>
            </a:r>
            <a:r>
              <a:rPr lang="en-US" sz="900" baseline="0" dirty="0" smtClean="0">
                <a:solidFill>
                  <a:schemeClr val="tx1">
                    <a:lumMod val="60000"/>
                    <a:lumOff val="40000"/>
                  </a:schemeClr>
                </a:solidFill>
              </a:rPr>
              <a:t> Schneider</a:t>
            </a:r>
            <a:r>
              <a:rPr lang="en-US" sz="900" dirty="0" smtClean="0">
                <a:solidFill>
                  <a:schemeClr val="tx1">
                    <a:lumMod val="60000"/>
                    <a:lumOff val="40000"/>
                  </a:schemeClr>
                </a:solidFill>
              </a:rPr>
              <a:t>, D. O. </a:t>
            </a:r>
            <a:r>
              <a:rPr lang="en-US" sz="900" dirty="0" err="1" smtClean="0">
                <a:solidFill>
                  <a:schemeClr val="tx1">
                    <a:lumMod val="60000"/>
                    <a:lumOff val="40000"/>
                  </a:schemeClr>
                </a:solidFill>
              </a:rPr>
              <a:t>Sarnak</a:t>
            </a:r>
            <a:r>
              <a:rPr lang="en-US" sz="900" dirty="0" smtClean="0">
                <a:solidFill>
                  <a:schemeClr val="tx1">
                    <a:lumMod val="60000"/>
                    <a:lumOff val="40000"/>
                  </a:schemeClr>
                </a:solidFill>
              </a:rPr>
              <a:t>, D.</a:t>
            </a:r>
            <a:r>
              <a:rPr lang="en-US" sz="900" baseline="0" dirty="0" smtClean="0">
                <a:solidFill>
                  <a:schemeClr val="tx1">
                    <a:lumMod val="60000"/>
                    <a:lumOff val="40000"/>
                  </a:schemeClr>
                </a:solidFill>
              </a:rPr>
              <a:t> Squires, </a:t>
            </a:r>
            <a:r>
              <a:rPr lang="en-US" sz="900" dirty="0" smtClean="0">
                <a:solidFill>
                  <a:schemeClr val="tx1">
                    <a:lumMod val="60000"/>
                    <a:lumOff val="40000"/>
                  </a:schemeClr>
                </a:solidFill>
              </a:rPr>
              <a:t>A. Shah, and M. M. Doty, </a:t>
            </a:r>
            <a:r>
              <a:rPr lang="en-US" sz="900" i="1" dirty="0" smtClean="0">
                <a:solidFill>
                  <a:schemeClr val="tx1">
                    <a:lumMod val="60000"/>
                    <a:lumOff val="40000"/>
                  </a:schemeClr>
                </a:solidFill>
              </a:rPr>
              <a:t>Mirror,</a:t>
            </a:r>
            <a:r>
              <a:rPr lang="en-US" sz="900" i="1" baseline="0" dirty="0" smtClean="0">
                <a:solidFill>
                  <a:schemeClr val="tx1">
                    <a:lumMod val="60000"/>
                    <a:lumOff val="40000"/>
                  </a:schemeClr>
                </a:solidFill>
              </a:rPr>
              <a:t> Mirror: How the U.S. Health Care System Compares Internationally at a Time of Radical Change,</a:t>
            </a:r>
            <a:r>
              <a:rPr lang="en-US" sz="900" i="1" dirty="0" smtClean="0">
                <a:solidFill>
                  <a:schemeClr val="tx1">
                    <a:lumMod val="60000"/>
                    <a:lumOff val="40000"/>
                  </a:schemeClr>
                </a:solidFill>
              </a:rPr>
              <a:t> </a:t>
            </a:r>
            <a:r>
              <a:rPr lang="en-US" sz="900" dirty="0" smtClean="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35496" y="4758995"/>
            <a:ext cx="1476164" cy="351039"/>
          </a:xfrm>
          <a:prstGeom prst="rect">
            <a:avLst/>
          </a:prstGeom>
        </p:spPr>
      </p:pic>
      <p:cxnSp>
        <p:nvCxnSpPr>
          <p:cNvPr id="9" name="Straight Connector 8"/>
          <p:cNvCxnSpPr>
            <a:cxnSpLocks/>
          </p:cNvCxnSpPr>
          <p:nvPr userDrawn="1"/>
        </p:nvCxnSpPr>
        <p:spPr>
          <a:xfrm flipH="1">
            <a:off x="71507" y="4731990"/>
            <a:ext cx="9000999"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32995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44806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72661D-4A7A-3746-AEAC-9182C4469022}" type="datetimeFigureOut">
              <a:rPr lang="en-US" smtClean="0"/>
              <a:t>9/18/19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6475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72661D-4A7A-3746-AEAC-9182C4469022}" type="datetimeFigureOut">
              <a:rPr lang="en-US" smtClean="0"/>
              <a:t>9/18/19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7981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72661D-4A7A-3746-AEAC-9182C4469022}" type="datetimeFigureOut">
              <a:rPr lang="en-US" smtClean="0"/>
              <a:t>9/18/19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96683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72661D-4A7A-3746-AEAC-9182C4469022}" type="datetimeFigureOut">
              <a:rPr lang="en-US" smtClean="0"/>
              <a:t>9/18/19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748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2661D-4A7A-3746-AEAC-9182C4469022}" type="datetimeFigureOut">
              <a:rPr lang="en-US" smtClean="0"/>
              <a:t>9/18/19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7456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9/18/19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4672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9/18/19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8143032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572661D-4A7A-3746-AEAC-9182C4469022}" type="datetimeFigureOut">
              <a:rPr lang="en-US" smtClean="0"/>
              <a:t>9/18/19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AA379E6-3AC3-484A-AAE2-8AD3952EAE22}" type="slidenum">
              <a:rPr lang="en-US" smtClean="0"/>
              <a:t>‹#›</a:t>
            </a:fld>
            <a:endParaRPr lang="en-US"/>
          </a:p>
        </p:txBody>
      </p:sp>
    </p:spTree>
    <p:extLst>
      <p:ext uri="{BB962C8B-B14F-4D97-AF65-F5344CB8AC3E}">
        <p14:creationId xmlns:p14="http://schemas.microsoft.com/office/powerpoint/2010/main" val="406606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pn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0" Type="http://schemas.openxmlformats.org/officeDocument/2006/relationships/image" Target="../media/image18.jpg"/><Relationship Id="rId11"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png"/><Relationship Id="rId5"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0.jpg"/><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009714"/>
            <a:ext cx="8140700" cy="1257363"/>
          </a:xfrm>
        </p:spPr>
        <p:txBody>
          <a:bodyPr>
            <a:normAutofit fontScale="90000"/>
          </a:bodyPr>
          <a:lstStyle/>
          <a:p>
            <a:r>
              <a:rPr lang="en-US" b="1" dirty="0" smtClean="0"/>
              <a:t>Roundup-Ready: The Far-reaching Impact of Intensive Glyphosat</a:t>
            </a:r>
            <a:r>
              <a:rPr lang="en-US" b="1" dirty="0" smtClean="0"/>
              <a:t>e Use</a:t>
            </a:r>
            <a:endParaRPr lang="en-US" b="1" dirty="0"/>
          </a:p>
        </p:txBody>
      </p:sp>
      <p:sp>
        <p:nvSpPr>
          <p:cNvPr id="3" name="Subtitle 2"/>
          <p:cNvSpPr>
            <a:spLocks noGrp="1"/>
          </p:cNvSpPr>
          <p:nvPr>
            <p:ph type="subTitle" idx="1"/>
          </p:nvPr>
        </p:nvSpPr>
        <p:spPr>
          <a:xfrm>
            <a:off x="1371600" y="3267077"/>
            <a:ext cx="6400800" cy="1314450"/>
          </a:xfrm>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 MIT CSAIL</a:t>
            </a:r>
          </a:p>
          <a:p>
            <a:r>
              <a:rPr lang="en-US" dirty="0" smtClean="0">
                <a:solidFill>
                  <a:schemeClr val="tx1"/>
                </a:solidFill>
              </a:rPr>
              <a:t> September 25, 2019</a:t>
            </a:r>
          </a:p>
          <a:p>
            <a:endParaRPr lang="en-US" dirty="0">
              <a:solidFill>
                <a:schemeClr val="tx1"/>
              </a:solidFill>
            </a:endParaRPr>
          </a:p>
        </p:txBody>
      </p:sp>
      <p:pic>
        <p:nvPicPr>
          <p:cNvPr id="4" name="Picture 3"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1" y="246547"/>
            <a:ext cx="4305301" cy="1565522"/>
          </a:xfrm>
          <a:prstGeom prst="rect">
            <a:avLst/>
          </a:prstGeom>
        </p:spPr>
      </p:pic>
    </p:spTree>
    <p:extLst>
      <p:ext uri="{BB962C8B-B14F-4D97-AF65-F5344CB8AC3E}">
        <p14:creationId xmlns:p14="http://schemas.microsoft.com/office/powerpoint/2010/main" val="3126247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672"/>
            <a:ext cx="8229600" cy="857250"/>
          </a:xfrm>
        </p:spPr>
        <p:txBody>
          <a:bodyPr/>
          <a:lstStyle/>
          <a:p>
            <a:r>
              <a:rPr lang="en-US" b="1" dirty="0" err="1" smtClean="0"/>
              <a:t>Shikimate</a:t>
            </a:r>
            <a:r>
              <a:rPr lang="en-US" b="1" dirty="0" smtClean="0"/>
              <a:t> Pathway Disruption</a:t>
            </a:r>
            <a:endParaRPr lang="en-US" b="1" dirty="0"/>
          </a:p>
        </p:txBody>
      </p:sp>
      <p:sp>
        <p:nvSpPr>
          <p:cNvPr id="4" name="TextBox 3"/>
          <p:cNvSpPr txBox="1"/>
          <p:nvPr/>
        </p:nvSpPr>
        <p:spPr>
          <a:xfrm>
            <a:off x="1774068" y="1498598"/>
            <a:ext cx="1801695"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a:t>shikimate</a:t>
            </a:r>
            <a:endParaRPr lang="en-US" dirty="0"/>
          </a:p>
        </p:txBody>
      </p:sp>
      <p:sp>
        <p:nvSpPr>
          <p:cNvPr id="6" name="TextBox 5"/>
          <p:cNvSpPr txBox="1"/>
          <p:nvPr/>
        </p:nvSpPr>
        <p:spPr>
          <a:xfrm>
            <a:off x="1625577" y="2908298"/>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chorismate</a:t>
            </a:r>
            <a:endParaRPr lang="en-US" dirty="0"/>
          </a:p>
        </p:txBody>
      </p:sp>
      <p:sp>
        <p:nvSpPr>
          <p:cNvPr id="7" name="TextBox 6"/>
          <p:cNvSpPr txBox="1"/>
          <p:nvPr/>
        </p:nvSpPr>
        <p:spPr>
          <a:xfrm>
            <a:off x="4843993" y="876982"/>
            <a:ext cx="2962262" cy="156966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smtClean="0"/>
              <a:t>Phenylalanine, tryptophan, tyrosine</a:t>
            </a:r>
            <a:endParaRPr lang="en-US" dirty="0"/>
          </a:p>
        </p:txBody>
      </p:sp>
      <p:sp>
        <p:nvSpPr>
          <p:cNvPr id="8" name="TextBox 7"/>
          <p:cNvSpPr txBox="1"/>
          <p:nvPr/>
        </p:nvSpPr>
        <p:spPr>
          <a:xfrm>
            <a:off x="5275793" y="3987800"/>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folate</a:t>
            </a:r>
            <a:endParaRPr lang="en-US" dirty="0"/>
          </a:p>
        </p:txBody>
      </p:sp>
      <p:sp>
        <p:nvSpPr>
          <p:cNvPr id="9" name="TextBox 8"/>
          <p:cNvSpPr txBox="1"/>
          <p:nvPr/>
        </p:nvSpPr>
        <p:spPr>
          <a:xfrm>
            <a:off x="5275793" y="3165906"/>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a:t>
            </a:r>
            <a:r>
              <a:rPr lang="en-US" dirty="0" smtClean="0"/>
              <a:t>itamin K</a:t>
            </a:r>
            <a:endParaRPr lang="en-US" dirty="0"/>
          </a:p>
        </p:txBody>
      </p:sp>
      <p:cxnSp>
        <p:nvCxnSpPr>
          <p:cNvPr id="11" name="Straight Arrow Connector 10"/>
          <p:cNvCxnSpPr>
            <a:stCxn id="4" idx="2"/>
            <a:endCxn id="6" idx="0"/>
          </p:cNvCxnSpPr>
          <p:nvPr/>
        </p:nvCxnSpPr>
        <p:spPr>
          <a:xfrm flipH="1">
            <a:off x="2674908" y="2083374"/>
            <a:ext cx="8" cy="8249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3724239" y="1663708"/>
            <a:ext cx="1119754" cy="1536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3724239" y="3200686"/>
            <a:ext cx="1551554" cy="2576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3724239" y="3200686"/>
            <a:ext cx="1551554" cy="1079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7" y="2099137"/>
            <a:ext cx="2937375" cy="523220"/>
            <a:chOff x="0" y="2798855"/>
            <a:chExt cx="2937375" cy="697627"/>
          </a:xfrm>
        </p:grpSpPr>
        <p:sp>
          <p:nvSpPr>
            <p:cNvPr id="18" name="TextBox 17"/>
            <p:cNvSpPr txBox="1"/>
            <p:nvPr/>
          </p:nvSpPr>
          <p:spPr>
            <a:xfrm>
              <a:off x="0" y="2798855"/>
              <a:ext cx="1834156" cy="697627"/>
            </a:xfrm>
            <a:prstGeom prst="rect">
              <a:avLst/>
            </a:prstGeom>
            <a:noFill/>
          </p:spPr>
          <p:txBody>
            <a:bodyPr wrap="none" rtlCol="0">
              <a:spAutoFit/>
            </a:bodyPr>
            <a:lstStyle/>
            <a:p>
              <a:r>
                <a:rPr lang="en-US" sz="2800" dirty="0" smtClean="0"/>
                <a:t>Glyphosate</a:t>
              </a:r>
              <a:endParaRPr lang="en-US" sz="2800" dirty="0"/>
            </a:p>
          </p:txBody>
        </p:sp>
        <p:pic>
          <p:nvPicPr>
            <p:cNvPr id="19" name="Picture 18" descr="b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43" y="2870203"/>
              <a:ext cx="524932" cy="524932"/>
            </a:xfrm>
            <a:prstGeom prst="rect">
              <a:avLst/>
            </a:prstGeom>
          </p:spPr>
        </p:pic>
        <p:sp>
          <p:nvSpPr>
            <p:cNvPr id="23" name="Right Arrow 22"/>
            <p:cNvSpPr/>
            <p:nvPr/>
          </p:nvSpPr>
          <p:spPr>
            <a:xfrm>
              <a:off x="1800290" y="2870203"/>
              <a:ext cx="578287" cy="468805"/>
            </a:xfrm>
            <a:prstGeom prst="rightArrow">
              <a:avLst>
                <a:gd name="adj1" fmla="val 57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864100" y="2063622"/>
            <a:ext cx="3898900" cy="94627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buFont typeface="Wingdings" charset="0"/>
              <a:buChar char="à"/>
            </a:pPr>
            <a:r>
              <a:rPr lang="en-US" sz="2800" dirty="0" smtClean="0">
                <a:sym typeface="Wingdings"/>
              </a:rPr>
              <a:t>Neurotransmitters, </a:t>
            </a:r>
          </a:p>
          <a:p>
            <a:r>
              <a:rPr lang="en-US" sz="2800" dirty="0" smtClean="0">
                <a:sym typeface="Wingdings"/>
              </a:rPr>
              <a:t>thyroid hormone</a:t>
            </a:r>
            <a:endParaRPr lang="en-US" sz="2800" dirty="0" smtClean="0"/>
          </a:p>
        </p:txBody>
      </p:sp>
    </p:spTree>
    <p:extLst>
      <p:ext uri="{BB962C8B-B14F-4D97-AF65-F5344CB8AC3E}">
        <p14:creationId xmlns:p14="http://schemas.microsoft.com/office/powerpoint/2010/main" val="53232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57250"/>
          </a:xfrm>
        </p:spPr>
        <p:txBody>
          <a:bodyPr>
            <a:noAutofit/>
          </a:bodyPr>
          <a:lstStyle/>
          <a:p>
            <a:r>
              <a:rPr lang="en-US" sz="3600" b="1" dirty="0" smtClean="0"/>
              <a:t>Glyphosate vs. Other Pesticides: </a:t>
            </a:r>
            <a:br>
              <a:rPr lang="en-US" sz="3600" b="1" dirty="0" smtClean="0"/>
            </a:br>
            <a:r>
              <a:rPr lang="en-US" sz="3600" b="1" dirty="0" smtClean="0"/>
              <a:t>Usage in the United States</a:t>
            </a:r>
            <a:r>
              <a:rPr lang="en-US" sz="3600" b="1" dirty="0" smtClean="0">
                <a:solidFill>
                  <a:srgbClr val="FF0000"/>
                </a:solidFill>
              </a:rPr>
              <a:t>*</a:t>
            </a:r>
            <a:endParaRPr lang="en-US" sz="3600"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876300" y="1141946"/>
            <a:ext cx="8089900" cy="3880552"/>
          </a:xfrm>
        </p:spPr>
      </p:pic>
      <p:sp>
        <p:nvSpPr>
          <p:cNvPr id="5" name="TextBox 4"/>
          <p:cNvSpPr txBox="1"/>
          <p:nvPr/>
        </p:nvSpPr>
        <p:spPr>
          <a:xfrm>
            <a:off x="2090122" y="4774168"/>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497108" y="2519830"/>
            <a:ext cx="1344706" cy="493059"/>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418548" y="2058166"/>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42555555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40" y="205979"/>
            <a:ext cx="8703733" cy="857250"/>
          </a:xfrm>
        </p:spPr>
        <p:txBody>
          <a:bodyPr>
            <a:normAutofit fontScale="90000"/>
          </a:bodyPr>
          <a:lstStyle/>
          <a:p>
            <a:r>
              <a:rPr lang="en-US" b="1" dirty="0" smtClean="0"/>
              <a:t>Environmental Working Group Results</a:t>
            </a:r>
            <a:r>
              <a:rPr lang="en-US" b="1" dirty="0" smtClean="0">
                <a:solidFill>
                  <a:srgbClr val="FF0000"/>
                </a:solidFill>
              </a:rPr>
              <a:t>*</a:t>
            </a:r>
            <a:endParaRPr lang="en-US" b="1" dirty="0">
              <a:solidFill>
                <a:srgbClr val="FF0000"/>
              </a:solidFill>
            </a:endParaRPr>
          </a:p>
        </p:txBody>
      </p:sp>
      <p:pic>
        <p:nvPicPr>
          <p:cNvPr id="4" name="Content Placeholder 3" descr="cheerios.jpe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654312" y="1073154"/>
            <a:ext cx="7308589" cy="3583054"/>
          </a:xfrm>
        </p:spPr>
      </p:pic>
      <p:sp>
        <p:nvSpPr>
          <p:cNvPr id="3" name="TextBox 2"/>
          <p:cNvSpPr txBox="1"/>
          <p:nvPr/>
        </p:nvSpPr>
        <p:spPr>
          <a:xfrm>
            <a:off x="1378211" y="4681836"/>
            <a:ext cx="6750566" cy="461665"/>
          </a:xfrm>
          <a:prstGeom prst="rect">
            <a:avLst/>
          </a:prstGeom>
          <a:noFill/>
        </p:spPr>
        <p:txBody>
          <a:bodyPr wrap="none" rtlCol="0">
            <a:spAutoFit/>
          </a:bodyPr>
          <a:lstStyle/>
          <a:p>
            <a:r>
              <a:rPr lang="en-US" sz="2400" dirty="0">
                <a:solidFill>
                  <a:srgbClr val="FF0000"/>
                </a:solidFill>
              </a:rPr>
              <a:t>*</a:t>
            </a:r>
            <a:r>
              <a:rPr lang="en-US" sz="2400" dirty="0" err="1" smtClean="0"/>
              <a:t>www.ewg.org</a:t>
            </a:r>
            <a:r>
              <a:rPr lang="en-US" sz="2400" dirty="0"/>
              <a:t>/</a:t>
            </a:r>
            <a:r>
              <a:rPr lang="en-US" sz="2400" dirty="0" err="1"/>
              <a:t>childrenshealth</a:t>
            </a:r>
            <a:r>
              <a:rPr lang="en-US" sz="2400" dirty="0"/>
              <a:t>/</a:t>
            </a:r>
            <a:r>
              <a:rPr lang="en-US" sz="2400" dirty="0" err="1"/>
              <a:t>glyphosateincereal</a:t>
            </a:r>
            <a:r>
              <a:rPr lang="en-US" sz="2400" dirty="0"/>
              <a:t>/</a:t>
            </a:r>
          </a:p>
        </p:txBody>
      </p:sp>
    </p:spTree>
    <p:extLst>
      <p:ext uri="{BB962C8B-B14F-4D97-AF65-F5344CB8AC3E}">
        <p14:creationId xmlns:p14="http://schemas.microsoft.com/office/powerpoint/2010/main" val="16775883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nola_b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70" y="698896"/>
            <a:ext cx="2104684" cy="1327710"/>
          </a:xfrm>
          <a:prstGeom prst="rect">
            <a:avLst/>
          </a:prstGeom>
        </p:spPr>
      </p:pic>
      <p:pic>
        <p:nvPicPr>
          <p:cNvPr id="8" name="Picture 7" descr="wi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957" y="3200401"/>
            <a:ext cx="1597802" cy="2027832"/>
          </a:xfrm>
          <a:prstGeom prst="rect">
            <a:avLst/>
          </a:prstGeom>
        </p:spPr>
      </p:pic>
      <p:pic>
        <p:nvPicPr>
          <p:cNvPr id="9" name="Picture 8" descr="soysau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5" y="2965452"/>
            <a:ext cx="1895413" cy="1803400"/>
          </a:xfrm>
          <a:prstGeom prst="rect">
            <a:avLst/>
          </a:prstGeom>
        </p:spPr>
      </p:pic>
      <p:pic>
        <p:nvPicPr>
          <p:cNvPr id="4" name="Picture 3" descr="be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58100" y="3200401"/>
            <a:ext cx="1173346" cy="1772588"/>
          </a:xfrm>
          <a:prstGeom prst="rect">
            <a:avLst/>
          </a:prstGeom>
        </p:spPr>
      </p:pic>
      <p:pic>
        <p:nvPicPr>
          <p:cNvPr id="5" name="Picture 4" descr="cheerio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2054" y="898129"/>
            <a:ext cx="2884484" cy="2463404"/>
          </a:xfrm>
          <a:prstGeom prst="rect">
            <a:avLst/>
          </a:prstGeom>
        </p:spPr>
      </p:pic>
      <p:pic>
        <p:nvPicPr>
          <p:cNvPr id="6" name="Picture 5" descr="goldfish_cracker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201" y="1703669"/>
            <a:ext cx="2270896" cy="1362498"/>
          </a:xfrm>
          <a:prstGeom prst="rect">
            <a:avLst/>
          </a:prstGeom>
        </p:spPr>
      </p:pic>
      <p:pic>
        <p:nvPicPr>
          <p:cNvPr id="7" name="Picture 6" descr="hummu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2475" y="3309938"/>
            <a:ext cx="2232027" cy="1941513"/>
          </a:xfrm>
          <a:prstGeom prst="rect">
            <a:avLst/>
          </a:prstGeom>
        </p:spPr>
      </p:pic>
      <p:pic>
        <p:nvPicPr>
          <p:cNvPr id="10" name="Picture 9" descr="oreo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2353" y="2219351"/>
            <a:ext cx="1454148" cy="739749"/>
          </a:xfrm>
          <a:prstGeom prst="rect">
            <a:avLst/>
          </a:prstGeom>
        </p:spPr>
      </p:pic>
      <p:pic>
        <p:nvPicPr>
          <p:cNvPr id="11" name="Picture 10" descr="honey.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6540" y="1200849"/>
            <a:ext cx="2096727" cy="1321690"/>
          </a:xfrm>
          <a:prstGeom prst="rect">
            <a:avLst/>
          </a:prstGeom>
        </p:spPr>
      </p:pic>
      <p:sp>
        <p:nvSpPr>
          <p:cNvPr id="2" name="Title 1"/>
          <p:cNvSpPr>
            <a:spLocks noGrp="1"/>
          </p:cNvSpPr>
          <p:nvPr>
            <p:ph type="title"/>
          </p:nvPr>
        </p:nvSpPr>
        <p:spPr>
          <a:xfrm>
            <a:off x="635712" y="40878"/>
            <a:ext cx="8229600" cy="857250"/>
          </a:xfrm>
        </p:spPr>
        <p:txBody>
          <a:bodyPr>
            <a:normAutofit fontScale="90000"/>
          </a:bodyPr>
          <a:lstStyle/>
          <a:p>
            <a:r>
              <a:rPr lang="en-US" b="1" dirty="0" smtClean="0"/>
              <a:t>Some Foods Containing Glyphosate</a:t>
            </a:r>
            <a:endParaRPr lang="en-US" b="1" dirty="0"/>
          </a:p>
        </p:txBody>
      </p:sp>
    </p:spTree>
    <p:extLst>
      <p:ext uri="{BB962C8B-B14F-4D97-AF65-F5344CB8AC3E}">
        <p14:creationId xmlns:p14="http://schemas.microsoft.com/office/powerpoint/2010/main" val="1100513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6604"/>
            <a:ext cx="9144000" cy="2538959"/>
          </a:xfrm>
          <a:prstGeom prst="rect">
            <a:avLst/>
          </a:prstGeom>
        </p:spPr>
      </p:pic>
      <p:sp>
        <p:nvSpPr>
          <p:cNvPr id="2" name="Title 1"/>
          <p:cNvSpPr>
            <a:spLocks noGrp="1"/>
          </p:cNvSpPr>
          <p:nvPr>
            <p:ph type="title"/>
          </p:nvPr>
        </p:nvSpPr>
        <p:spPr>
          <a:xfrm>
            <a:off x="457200" y="650479"/>
            <a:ext cx="8229600" cy="857250"/>
          </a:xfrm>
        </p:spPr>
        <p:txBody>
          <a:bodyPr>
            <a:noAutofit/>
          </a:bodyPr>
          <a:lstStyle/>
          <a:p>
            <a:r>
              <a:rPr lang="en-US" sz="3600" b="1" dirty="0" smtClean="0"/>
              <a:t> Paper Showing Strong Correlations between Glyphosate Usage</a:t>
            </a:r>
            <a:br>
              <a:rPr lang="en-US" sz="3600" b="1" dirty="0" smtClean="0"/>
            </a:br>
            <a:r>
              <a:rPr lang="en-US" sz="3600" b="1" dirty="0" smtClean="0"/>
              <a:t> and Chronic Disease</a:t>
            </a:r>
            <a:endParaRPr lang="en-US" sz="3600" b="1" dirty="0"/>
          </a:p>
        </p:txBody>
      </p:sp>
    </p:spTree>
    <p:extLst>
      <p:ext uri="{BB962C8B-B14F-4D97-AF65-F5344CB8AC3E}">
        <p14:creationId xmlns:p14="http://schemas.microsoft.com/office/powerpoint/2010/main" val="6733000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4735191"/>
            <a:ext cx="8229600" cy="273844"/>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72" y="190504"/>
            <a:ext cx="4102144" cy="2349500"/>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8" y="2804236"/>
            <a:ext cx="4300887" cy="2181350"/>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2856"/>
            <a:ext cx="4412606" cy="2277147"/>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81" y="2791539"/>
            <a:ext cx="3955019" cy="2217499"/>
          </a:xfrm>
          <a:prstGeom prst="rect">
            <a:avLst/>
          </a:prstGeom>
        </p:spPr>
      </p:pic>
      <p:sp>
        <p:nvSpPr>
          <p:cNvPr id="9" name="TextBox 8"/>
          <p:cNvSpPr txBox="1"/>
          <p:nvPr/>
        </p:nvSpPr>
        <p:spPr>
          <a:xfrm>
            <a:off x="714446" y="1204526"/>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185476"/>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7" y="355720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3576380"/>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39367094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4735191"/>
            <a:ext cx="8229600" cy="273844"/>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936" y="190504"/>
            <a:ext cx="4102144" cy="2349500"/>
          </a:xfrm>
          <a:prstGeom prst="rect">
            <a:avLst/>
          </a:prstGeom>
        </p:spPr>
      </p:pic>
      <p:pic>
        <p:nvPicPr>
          <p:cNvPr id="6" name="Picture 5" descr="bladder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198" y="2804236"/>
            <a:ext cx="4300887" cy="2181350"/>
          </a:xfrm>
          <a:prstGeom prst="rect">
            <a:avLst/>
          </a:prstGeom>
        </p:spPr>
      </p:pic>
      <p:pic>
        <p:nvPicPr>
          <p:cNvPr id="7" name="Picture 6" descr="thyroid_canc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2856"/>
            <a:ext cx="4412606" cy="2277147"/>
          </a:xfrm>
          <a:prstGeom prst="rect">
            <a:avLst/>
          </a:prstGeom>
        </p:spPr>
      </p:pic>
      <p:pic>
        <p:nvPicPr>
          <p:cNvPr id="8" name="Picture 7" descr="renal_disea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81" y="2791539"/>
            <a:ext cx="3955019" cy="2217499"/>
          </a:xfrm>
          <a:prstGeom prst="rect">
            <a:avLst/>
          </a:prstGeom>
        </p:spPr>
      </p:pic>
      <p:sp>
        <p:nvSpPr>
          <p:cNvPr id="9" name="TextBox 8"/>
          <p:cNvSpPr txBox="1"/>
          <p:nvPr/>
        </p:nvSpPr>
        <p:spPr>
          <a:xfrm>
            <a:off x="714446" y="1204526"/>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185476"/>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7" y="355720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3576380"/>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35" y="1629177"/>
            <a:ext cx="6901491" cy="146811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IARC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25768984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2027774" y="4594623"/>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31976545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eep_dis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01" y="141291"/>
            <a:ext cx="4671095" cy="2259013"/>
          </a:xfrm>
          <a:prstGeom prst="rect">
            <a:avLst/>
          </a:prstGeom>
        </p:spPr>
      </p:pic>
      <p:pic>
        <p:nvPicPr>
          <p:cNvPr id="5" name="Picture 4" descr="aut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530" y="176124"/>
            <a:ext cx="3558791" cy="2241550"/>
          </a:xfrm>
          <a:prstGeom prst="rect">
            <a:avLst/>
          </a:prstGeom>
        </p:spPr>
      </p:pic>
      <p:pic>
        <p:nvPicPr>
          <p:cNvPr id="6" name="Picture 5" descr="schizophre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36" y="2484439"/>
            <a:ext cx="4808754" cy="2290763"/>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925" y="2590798"/>
            <a:ext cx="3983860" cy="2076450"/>
          </a:xfrm>
          <a:prstGeom prst="rect">
            <a:avLst/>
          </a:prstGeom>
        </p:spPr>
      </p:pic>
      <p:sp>
        <p:nvSpPr>
          <p:cNvPr id="8" name="TextBox 7"/>
          <p:cNvSpPr txBox="1"/>
          <p:nvPr/>
        </p:nvSpPr>
        <p:spPr>
          <a:xfrm>
            <a:off x="2370667" y="4681836"/>
            <a:ext cx="6420748" cy="461665"/>
          </a:xfrm>
          <a:prstGeom prst="rect">
            <a:avLst/>
          </a:prstGeom>
          <a:noFill/>
        </p:spPr>
        <p:txBody>
          <a:bodyPr wrap="none" rtlCol="0">
            <a:spAutoFit/>
          </a:bodyPr>
          <a:lstStyle/>
          <a:p>
            <a:r>
              <a:rPr lang="en-US" sz="2400" dirty="0">
                <a:solidFill>
                  <a:srgbClr val="FF0000"/>
                </a:solidFill>
              </a:rPr>
              <a:t>*</a:t>
            </a:r>
            <a:r>
              <a:rPr lang="en-US" sz="2400" dirty="0"/>
              <a:t>Seneff et al. Agricultural Sciences 2015; 6: 42-70.</a:t>
            </a:r>
          </a:p>
        </p:txBody>
      </p:sp>
      <p:sp>
        <p:nvSpPr>
          <p:cNvPr id="9" name="TextBox 8"/>
          <p:cNvSpPr txBox="1"/>
          <p:nvPr/>
        </p:nvSpPr>
        <p:spPr>
          <a:xfrm>
            <a:off x="1540940" y="141291"/>
            <a:ext cx="2047105" cy="461665"/>
          </a:xfrm>
          <a:prstGeom prst="rect">
            <a:avLst/>
          </a:prstGeom>
          <a:solidFill>
            <a:schemeClr val="bg1"/>
          </a:solidFill>
        </p:spPr>
        <p:txBody>
          <a:bodyPr wrap="none" rtlCol="0">
            <a:spAutoFit/>
          </a:bodyPr>
          <a:lstStyle/>
          <a:p>
            <a:r>
              <a:rPr lang="en-US" sz="2400" b="1" dirty="0" smtClean="0"/>
              <a:t>Sleep Disorder</a:t>
            </a:r>
            <a:endParaRPr lang="en-US" sz="2400" b="1" dirty="0"/>
          </a:p>
        </p:txBody>
      </p:sp>
      <p:sp>
        <p:nvSpPr>
          <p:cNvPr id="10" name="TextBox 9"/>
          <p:cNvSpPr txBox="1"/>
          <p:nvPr/>
        </p:nvSpPr>
        <p:spPr>
          <a:xfrm>
            <a:off x="6167642" y="3"/>
            <a:ext cx="1089661" cy="461665"/>
          </a:xfrm>
          <a:prstGeom prst="rect">
            <a:avLst/>
          </a:prstGeom>
          <a:solidFill>
            <a:schemeClr val="bg1"/>
          </a:solidFill>
        </p:spPr>
        <p:txBody>
          <a:bodyPr wrap="none" rtlCol="0">
            <a:spAutoFit/>
          </a:bodyPr>
          <a:lstStyle/>
          <a:p>
            <a:r>
              <a:rPr lang="en-US" sz="2400" b="1" dirty="0" smtClean="0"/>
              <a:t>Autism</a:t>
            </a:r>
            <a:endParaRPr lang="en-US" sz="2400" b="1" dirty="0"/>
          </a:p>
        </p:txBody>
      </p:sp>
      <p:sp>
        <p:nvSpPr>
          <p:cNvPr id="11" name="TextBox 10"/>
          <p:cNvSpPr txBox="1"/>
          <p:nvPr/>
        </p:nvSpPr>
        <p:spPr>
          <a:xfrm>
            <a:off x="1347121" y="2460626"/>
            <a:ext cx="1974819" cy="461665"/>
          </a:xfrm>
          <a:prstGeom prst="rect">
            <a:avLst/>
          </a:prstGeom>
          <a:solidFill>
            <a:schemeClr val="bg1"/>
          </a:solidFill>
        </p:spPr>
        <p:txBody>
          <a:bodyPr wrap="none" rtlCol="0">
            <a:spAutoFit/>
          </a:bodyPr>
          <a:lstStyle/>
          <a:p>
            <a:r>
              <a:rPr lang="en-US" sz="2400" b="1" dirty="0" smtClean="0"/>
              <a:t>Schizophrenia</a:t>
            </a:r>
            <a:endParaRPr lang="en-US" sz="2400" b="1" dirty="0"/>
          </a:p>
        </p:txBody>
      </p:sp>
      <p:sp>
        <p:nvSpPr>
          <p:cNvPr id="12" name="TextBox 11"/>
          <p:cNvSpPr txBox="1"/>
          <p:nvPr/>
        </p:nvSpPr>
        <p:spPr>
          <a:xfrm>
            <a:off x="5858934" y="2417675"/>
            <a:ext cx="2318213" cy="461665"/>
          </a:xfrm>
          <a:prstGeom prst="rect">
            <a:avLst/>
          </a:prstGeom>
          <a:solidFill>
            <a:schemeClr val="bg1"/>
          </a:solidFill>
        </p:spPr>
        <p:txBody>
          <a:bodyPr wrap="none" rtlCol="0">
            <a:spAutoFit/>
          </a:bodyPr>
          <a:lstStyle/>
          <a:p>
            <a:r>
              <a:rPr lang="en-US" sz="2400" b="1" dirty="0" smtClean="0"/>
              <a:t>Death by Suicide</a:t>
            </a:r>
            <a:endParaRPr lang="en-US" sz="2400" b="1" dirty="0"/>
          </a:p>
        </p:txBody>
      </p:sp>
      <p:sp>
        <p:nvSpPr>
          <p:cNvPr id="13" name="TextBox 12"/>
          <p:cNvSpPr txBox="1"/>
          <p:nvPr/>
        </p:nvSpPr>
        <p:spPr>
          <a:xfrm>
            <a:off x="6527800" y="-29527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469453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55"/>
            <a:ext cx="8229600" cy="857250"/>
          </a:xfrm>
        </p:spPr>
        <p:txBody>
          <a:bodyPr/>
          <a:lstStyle/>
          <a:p>
            <a:r>
              <a:rPr lang="en-US" b="1" dirty="0" smtClean="0"/>
              <a:t>List Compiled by Prof. Don Huber</a:t>
            </a:r>
            <a:endParaRPr lang="en-US" b="1" dirty="0"/>
          </a:p>
        </p:txBody>
      </p:sp>
      <p:pic>
        <p:nvPicPr>
          <p:cNvPr id="4" name="Content Placeholder 3" descr="diseases_increasing_Huber.png"/>
          <p:cNvPicPr>
            <a:picLocks noGrp="1" noChangeAspect="1"/>
          </p:cNvPicPr>
          <p:nvPr>
            <p:ph idx="1"/>
          </p:nvPr>
        </p:nvPicPr>
        <p:blipFill>
          <a:blip r:embed="rId2">
            <a:extLst>
              <a:ext uri="{28A0092B-C50C-407E-A947-70E740481C1C}">
                <a14:useLocalDpi xmlns:a14="http://schemas.microsoft.com/office/drawing/2010/main" val="0"/>
              </a:ext>
            </a:extLst>
          </a:blip>
          <a:srcRect l="-17718" r="-17718"/>
          <a:stretch>
            <a:fillRect/>
          </a:stretch>
        </p:blipFill>
        <p:spPr>
          <a:xfrm>
            <a:off x="-880533" y="774099"/>
            <a:ext cx="10593239" cy="4369405"/>
          </a:xfrm>
        </p:spPr>
      </p:pic>
    </p:spTree>
    <p:extLst>
      <p:ext uri="{BB962C8B-B14F-4D97-AF65-F5344CB8AC3E}">
        <p14:creationId xmlns:p14="http://schemas.microsoft.com/office/powerpoint/2010/main" val="9574202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p:txBody>
          <a:bodyPr>
            <a:normAutofit/>
          </a:bodyPr>
          <a:lstStyle/>
          <a:p>
            <a:pPr marL="0" indent="0">
              <a:buNone/>
            </a:pPr>
            <a:endParaRPr lang="en-US" sz="3600" dirty="0" smtClean="0"/>
          </a:p>
          <a:p>
            <a:pPr marL="0" indent="0">
              <a:buNone/>
            </a:pPr>
            <a:r>
              <a:rPr lang="en-US" sz="3600" dirty="0" smtClean="0"/>
              <a:t>http://people.csail.mit.edu/seneff/</a:t>
            </a:r>
            <a:r>
              <a:rPr lang="en-US" sz="3600" dirty="0" smtClean="0"/>
              <a:t>2019/</a:t>
            </a:r>
            <a:endParaRPr lang="en-US" sz="3600" dirty="0" smtClean="0"/>
          </a:p>
          <a:p>
            <a:pPr marL="0" indent="0">
              <a:buNone/>
            </a:pPr>
            <a:r>
              <a:rPr lang="en-US" sz="3600" smtClean="0"/>
              <a:t>Seneff_Embry_Riddle_Florida.pptx</a:t>
            </a:r>
            <a:endParaRPr lang="en-US" sz="3600" dirty="0"/>
          </a:p>
        </p:txBody>
      </p:sp>
    </p:spTree>
    <p:extLst>
      <p:ext uri="{BB962C8B-B14F-4D97-AF65-F5344CB8AC3E}">
        <p14:creationId xmlns:p14="http://schemas.microsoft.com/office/powerpoint/2010/main" val="3850026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339"/>
            <a:ext cx="8229600" cy="85725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1105" y="651397"/>
            <a:ext cx="9132897" cy="3496808"/>
          </a:xfrm>
        </p:spPr>
        <p:txBody>
          <a:bodyPr>
            <a:noAutofit/>
          </a:bodyPr>
          <a:lstStyle/>
          <a:p>
            <a:pPr marL="0" indent="0">
              <a:buNone/>
            </a:pPr>
            <a:r>
              <a:rPr lang="en-US" dirty="0" smtClean="0"/>
              <a:t>“scores increased by almost                                                 3 percentage points each decade                                                           for those born between 1962 and                                            </a:t>
            </a:r>
            <a:r>
              <a:rPr lang="en-US" i="1" dirty="0" smtClean="0">
                <a:solidFill>
                  <a:srgbClr val="FF0000"/>
                </a:solidFill>
              </a:rPr>
              <a:t>1975</a:t>
            </a:r>
            <a:r>
              <a:rPr lang="en-US" dirty="0" smtClean="0"/>
              <a:t> -- but  then saw a steady                                       decline among those born after 1975.”</a:t>
            </a:r>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50805" y="4297860"/>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203" y="774061"/>
            <a:ext cx="3022599" cy="1762094"/>
          </a:xfrm>
          <a:prstGeom prst="rect">
            <a:avLst/>
          </a:prstGeom>
        </p:spPr>
      </p:pic>
    </p:spTree>
    <p:extLst>
      <p:ext uri="{BB962C8B-B14F-4D97-AF65-F5344CB8AC3E}">
        <p14:creationId xmlns:p14="http://schemas.microsoft.com/office/powerpoint/2010/main" val="11050056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339"/>
            <a:ext cx="8229600" cy="85725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1105" y="651397"/>
            <a:ext cx="9132897" cy="3496808"/>
          </a:xfrm>
        </p:spPr>
        <p:txBody>
          <a:bodyPr>
            <a:noAutofit/>
          </a:bodyPr>
          <a:lstStyle/>
          <a:p>
            <a:pPr marL="0" indent="0">
              <a:buNone/>
            </a:pPr>
            <a:r>
              <a:rPr lang="en-US" dirty="0" smtClean="0"/>
              <a:t>“scores increased by almost                                                 3 percentage points each decade                                                           for those born between 1962 and                                            </a:t>
            </a:r>
            <a:r>
              <a:rPr lang="en-US" i="1" dirty="0" smtClean="0">
                <a:solidFill>
                  <a:srgbClr val="FF0000"/>
                </a:solidFill>
              </a:rPr>
              <a:t>1975</a:t>
            </a:r>
            <a:r>
              <a:rPr lang="en-US" dirty="0" smtClean="0"/>
              <a:t> -- but  then saw a steady                                       decline among those born after 1975.”</a:t>
            </a:r>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50805" y="4297860"/>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203" y="774061"/>
            <a:ext cx="3022599" cy="1762094"/>
          </a:xfrm>
          <a:prstGeom prst="rect">
            <a:avLst/>
          </a:prstGeom>
        </p:spPr>
      </p:pic>
      <p:sp>
        <p:nvSpPr>
          <p:cNvPr id="7" name="TextBox 6"/>
          <p:cNvSpPr txBox="1"/>
          <p:nvPr/>
        </p:nvSpPr>
        <p:spPr>
          <a:xfrm>
            <a:off x="975808" y="1802954"/>
            <a:ext cx="6901491" cy="146811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Glyphosate was introduced                       on the market in 1975</a:t>
            </a:r>
            <a:endParaRPr lang="en-US" sz="3200" dirty="0"/>
          </a:p>
        </p:txBody>
      </p:sp>
      <p:pic>
        <p:nvPicPr>
          <p:cNvPr id="6" name="Picture 5"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100" y="606949"/>
            <a:ext cx="1498600" cy="2043179"/>
          </a:xfrm>
          <a:prstGeom prst="rect">
            <a:avLst/>
          </a:prstGeom>
        </p:spPr>
      </p:pic>
    </p:spTree>
    <p:extLst>
      <p:ext uri="{BB962C8B-B14F-4D97-AF65-F5344CB8AC3E}">
        <p14:creationId xmlns:p14="http://schemas.microsoft.com/office/powerpoint/2010/main" val="24828024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th_care_perform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39704"/>
            <a:ext cx="8688238" cy="4365625"/>
          </a:xfrm>
          <a:prstGeom prst="rect">
            <a:avLst/>
          </a:prstGeom>
        </p:spPr>
      </p:pic>
      <p:sp>
        <p:nvSpPr>
          <p:cNvPr id="2" name="Freeform 1"/>
          <p:cNvSpPr/>
          <p:nvPr/>
        </p:nvSpPr>
        <p:spPr>
          <a:xfrm>
            <a:off x="6613545" y="2336339"/>
            <a:ext cx="1562612" cy="916527"/>
          </a:xfrm>
          <a:custGeom>
            <a:avLst/>
            <a:gdLst>
              <a:gd name="connsiteX0" fmla="*/ 913847 w 1562612"/>
              <a:gd name="connsiteY0" fmla="*/ 13771 h 1222036"/>
              <a:gd name="connsiteX1" fmla="*/ 28 w 1562612"/>
              <a:gd name="connsiteY1" fmla="*/ 803738 h 1222036"/>
              <a:gd name="connsiteX2" fmla="*/ 944824 w 1562612"/>
              <a:gd name="connsiteY2" fmla="*/ 1221956 h 1222036"/>
              <a:gd name="connsiteX3" fmla="*/ 1548874 w 1562612"/>
              <a:gd name="connsiteY3" fmla="*/ 834717 h 1222036"/>
              <a:gd name="connsiteX4" fmla="*/ 1332035 w 1562612"/>
              <a:gd name="connsiteY4" fmla="*/ 339052 h 1222036"/>
              <a:gd name="connsiteX5" fmla="*/ 913847 w 1562612"/>
              <a:gd name="connsiteY5" fmla="*/ 13771 h 12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612" h="1222036">
                <a:moveTo>
                  <a:pt x="913847" y="13771"/>
                </a:moveTo>
                <a:cubicBezTo>
                  <a:pt x="691846" y="91219"/>
                  <a:pt x="-5135" y="602374"/>
                  <a:pt x="28" y="803738"/>
                </a:cubicBezTo>
                <a:cubicBezTo>
                  <a:pt x="5191" y="1005102"/>
                  <a:pt x="686683" y="1216793"/>
                  <a:pt x="944824" y="1221956"/>
                </a:cubicBezTo>
                <a:cubicBezTo>
                  <a:pt x="1202965" y="1227119"/>
                  <a:pt x="1484339" y="981868"/>
                  <a:pt x="1548874" y="834717"/>
                </a:cubicBezTo>
                <a:cubicBezTo>
                  <a:pt x="1613409" y="687566"/>
                  <a:pt x="1435291" y="473295"/>
                  <a:pt x="1332035" y="339052"/>
                </a:cubicBezTo>
                <a:cubicBezTo>
                  <a:pt x="1228779" y="204809"/>
                  <a:pt x="1135848" y="-63677"/>
                  <a:pt x="913847" y="1377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33113" y="2662900"/>
            <a:ext cx="588798" cy="523220"/>
          </a:xfrm>
          <a:prstGeom prst="rect">
            <a:avLst/>
          </a:prstGeom>
          <a:solidFill>
            <a:srgbClr val="FFFFFF"/>
          </a:solidFill>
        </p:spPr>
        <p:txBody>
          <a:bodyPr wrap="none" rtlCol="0">
            <a:spAutoFit/>
          </a:bodyPr>
          <a:lstStyle/>
          <a:p>
            <a:r>
              <a:rPr lang="en-US" sz="2800" b="1" dirty="0" smtClean="0"/>
              <a:t>US</a:t>
            </a:r>
            <a:endParaRPr lang="en-US" b="1" dirty="0"/>
          </a:p>
        </p:txBody>
      </p:sp>
    </p:spTree>
    <p:extLst>
      <p:ext uri="{BB962C8B-B14F-4D97-AF65-F5344CB8AC3E}">
        <p14:creationId xmlns:p14="http://schemas.microsoft.com/office/powerpoint/2010/main" val="2224260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in Human Urine:             U.S. Southern California</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622318"/>
              </p:ext>
            </p:extLst>
          </p:nvPr>
        </p:nvGraphicFramePr>
        <p:xfrm>
          <a:off x="457200" y="1200151"/>
          <a:ext cx="8229600" cy="339447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27088" y="4787381"/>
            <a:ext cx="5132560" cy="400110"/>
          </a:xfrm>
          <a:prstGeom prst="rect">
            <a:avLst/>
          </a:prstGeom>
          <a:noFill/>
        </p:spPr>
        <p:txBody>
          <a:bodyPr wrap="none" rtlCol="0">
            <a:spAutoFit/>
          </a:bodyPr>
          <a:lstStyle/>
          <a:p>
            <a:r>
              <a:rPr lang="nb-NO" sz="2000" dirty="0">
                <a:solidFill>
                  <a:srgbClr val="FF0000"/>
                </a:solidFill>
              </a:rPr>
              <a:t>*</a:t>
            </a:r>
            <a:r>
              <a:rPr lang="nb-NO" sz="2000" dirty="0"/>
              <a:t>PJ Mills et al. JAMA 2017; 318(16): 1610-1611.</a:t>
            </a:r>
            <a:endParaRPr lang="en-US" sz="2000" dirty="0"/>
          </a:p>
        </p:txBody>
      </p:sp>
    </p:spTree>
    <p:extLst>
      <p:ext uri="{BB962C8B-B14F-4D97-AF65-F5344CB8AC3E}">
        <p14:creationId xmlns:p14="http://schemas.microsoft.com/office/powerpoint/2010/main" val="31394900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reduces sperm motility and sperm count</a:t>
            </a:r>
            <a:r>
              <a:rPr lang="en-US" b="1" dirty="0" smtClean="0">
                <a:solidFill>
                  <a:srgbClr val="FF0000"/>
                </a:solidFill>
              </a:rPr>
              <a:t>*</a:t>
            </a:r>
            <a:endParaRPr lang="en-US" b="1" dirty="0">
              <a:solidFill>
                <a:srgbClr val="FF0000"/>
              </a:solidFill>
            </a:endParaRPr>
          </a:p>
        </p:txBody>
      </p:sp>
      <p:pic>
        <p:nvPicPr>
          <p:cNvPr id="4" name="Content Placeholder 3" descr="sperm_motility_rats_glyphosate.png"/>
          <p:cNvPicPr>
            <a:picLocks noGrp="1" noChangeAspect="1"/>
          </p:cNvPicPr>
          <p:nvPr>
            <p:ph idx="1"/>
          </p:nvPr>
        </p:nvPicPr>
        <p:blipFill>
          <a:blip r:embed="rId3">
            <a:extLst>
              <a:ext uri="{28A0092B-C50C-407E-A947-70E740481C1C}">
                <a14:useLocalDpi xmlns:a14="http://schemas.microsoft.com/office/drawing/2010/main" val="0"/>
              </a:ext>
            </a:extLst>
          </a:blip>
          <a:srcRect t="-15786" b="-15786"/>
          <a:stretch>
            <a:fillRect/>
          </a:stretch>
        </p:blipFill>
        <p:spPr>
          <a:xfrm>
            <a:off x="396963" y="1413121"/>
            <a:ext cx="8229600" cy="3394472"/>
          </a:xfrm>
        </p:spPr>
      </p:pic>
      <p:sp>
        <p:nvSpPr>
          <p:cNvPr id="3" name="TextBox 2"/>
          <p:cNvSpPr txBox="1"/>
          <p:nvPr/>
        </p:nvSpPr>
        <p:spPr>
          <a:xfrm>
            <a:off x="151203" y="4807592"/>
            <a:ext cx="8685566" cy="369332"/>
          </a:xfrm>
          <a:prstGeom prst="rect">
            <a:avLst/>
          </a:prstGeom>
          <a:noFill/>
        </p:spPr>
        <p:txBody>
          <a:bodyPr wrap="none" rtlCol="0">
            <a:spAutoFit/>
          </a:bodyPr>
          <a:lstStyle/>
          <a:p>
            <a:r>
              <a:rPr lang="en-US" dirty="0">
                <a:solidFill>
                  <a:srgbClr val="FF0000"/>
                </a:solidFill>
              </a:rPr>
              <a:t>*</a:t>
            </a:r>
            <a:r>
              <a:rPr lang="en-US" dirty="0"/>
              <a:t>FO </a:t>
            </a:r>
            <a:r>
              <a:rPr lang="en-US" dirty="0" err="1"/>
              <a:t>Owagboriaye</a:t>
            </a:r>
            <a:r>
              <a:rPr lang="en-US" dirty="0"/>
              <a:t> et al. Experimental and </a:t>
            </a:r>
            <a:r>
              <a:rPr lang="en-US" dirty="0" err="1"/>
              <a:t>Toxicologic</a:t>
            </a:r>
            <a:r>
              <a:rPr lang="en-US" dirty="0"/>
              <a:t> Pathology 2017 Sep 5;69(7):461-468. </a:t>
            </a:r>
          </a:p>
        </p:txBody>
      </p:sp>
      <p:sp>
        <p:nvSpPr>
          <p:cNvPr id="5" name="TextBox 4"/>
          <p:cNvSpPr txBox="1"/>
          <p:nvPr/>
        </p:nvSpPr>
        <p:spPr>
          <a:xfrm rot="16200000">
            <a:off x="-380151" y="2703383"/>
            <a:ext cx="1923573" cy="369332"/>
          </a:xfrm>
          <a:prstGeom prst="rect">
            <a:avLst/>
          </a:prstGeom>
          <a:solidFill>
            <a:schemeClr val="bg1"/>
          </a:solidFill>
        </p:spPr>
        <p:txBody>
          <a:bodyPr wrap="none" rtlCol="0">
            <a:spAutoFit/>
          </a:bodyPr>
          <a:lstStyle/>
          <a:p>
            <a:r>
              <a:rPr lang="en-US" dirty="0" smtClean="0"/>
              <a:t>Sperm motility (%)</a:t>
            </a:r>
            <a:endParaRPr lang="en-US" dirty="0"/>
          </a:p>
        </p:txBody>
      </p:sp>
      <p:sp>
        <p:nvSpPr>
          <p:cNvPr id="6" name="TextBox 5"/>
          <p:cNvSpPr txBox="1"/>
          <p:nvPr/>
        </p:nvSpPr>
        <p:spPr>
          <a:xfrm rot="5400000">
            <a:off x="7350217" y="2808416"/>
            <a:ext cx="2400301" cy="369332"/>
          </a:xfrm>
          <a:prstGeom prst="rect">
            <a:avLst/>
          </a:prstGeom>
          <a:solidFill>
            <a:srgbClr val="FFFFFF"/>
          </a:solidFill>
        </p:spPr>
        <p:txBody>
          <a:bodyPr wrap="square" rtlCol="0">
            <a:spAutoFit/>
          </a:bodyPr>
          <a:lstStyle/>
          <a:p>
            <a:pPr algn="ctr"/>
            <a:r>
              <a:rPr lang="en-US" dirty="0" smtClean="0"/>
              <a:t>Sperm count x 10</a:t>
            </a:r>
            <a:r>
              <a:rPr lang="en-US" baseline="30000" dirty="0" smtClean="0"/>
              <a:t>6</a:t>
            </a:r>
            <a:endParaRPr lang="en-US" baseline="30000" dirty="0"/>
          </a:p>
        </p:txBody>
      </p:sp>
      <p:sp>
        <p:nvSpPr>
          <p:cNvPr id="7" name="TextBox 6"/>
          <p:cNvSpPr txBox="1"/>
          <p:nvPr/>
        </p:nvSpPr>
        <p:spPr>
          <a:xfrm>
            <a:off x="1282706" y="4414451"/>
            <a:ext cx="6515313" cy="369332"/>
          </a:xfrm>
          <a:prstGeom prst="rect">
            <a:avLst/>
          </a:prstGeom>
          <a:noFill/>
        </p:spPr>
        <p:txBody>
          <a:bodyPr wrap="none" rtlCol="0">
            <a:spAutoFit/>
          </a:bodyPr>
          <a:lstStyle/>
          <a:p>
            <a:r>
              <a:rPr lang="en-US" dirty="0" smtClean="0"/>
              <a:t>Control (no glyphosate)  </a:t>
            </a:r>
            <a:r>
              <a:rPr lang="en-US" dirty="0" err="1" smtClean="0"/>
              <a:t>vs</a:t>
            </a:r>
            <a:r>
              <a:rPr lang="en-US" dirty="0" smtClean="0"/>
              <a:t> increasing levels of glyphosate exposure </a:t>
            </a:r>
            <a:endParaRPr lang="en-US" dirty="0"/>
          </a:p>
        </p:txBody>
      </p:sp>
    </p:spTree>
    <p:extLst>
      <p:ext uri="{BB962C8B-B14F-4D97-AF65-F5344CB8AC3E}">
        <p14:creationId xmlns:p14="http://schemas.microsoft.com/office/powerpoint/2010/main" val="32335086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34529"/>
            <a:ext cx="9127066" cy="857250"/>
          </a:xfrm>
        </p:spPr>
        <p:txBody>
          <a:bodyPr>
            <a:normAutofit fontScale="90000"/>
          </a:bodyPr>
          <a:lstStyle/>
          <a:p>
            <a:r>
              <a:rPr lang="en-US" b="1" dirty="0" smtClean="0"/>
              <a:t>Glyphosate Damages Second Generation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9" y="891778"/>
            <a:ext cx="8466667" cy="3600450"/>
          </a:xfrm>
        </p:spPr>
        <p:txBody>
          <a:bodyPr>
            <a:normAutofit fontScale="70000" lnSpcReduction="20000"/>
          </a:bodyPr>
          <a:lstStyle/>
          <a:p>
            <a:r>
              <a:rPr lang="en-US" dirty="0"/>
              <a:t>Pregnant rats exposed to </a:t>
            </a:r>
            <a:r>
              <a:rPr lang="en-US" dirty="0" smtClean="0"/>
              <a:t>glyphosate starting </a:t>
            </a:r>
            <a:r>
              <a:rPr lang="en-US" dirty="0"/>
              <a:t>at day 9 of gestation</a:t>
            </a:r>
          </a:p>
          <a:p>
            <a:r>
              <a:rPr lang="en-US" dirty="0"/>
              <a:t>Two exposure levels (low, high), </a:t>
            </a:r>
            <a:r>
              <a:rPr lang="en-US" dirty="0" smtClean="0"/>
              <a:t>both </a:t>
            </a:r>
            <a:r>
              <a:rPr lang="en-US" dirty="0"/>
              <a:t>levels considered to be safe </a:t>
            </a:r>
            <a:r>
              <a:rPr lang="en-US" dirty="0" smtClean="0"/>
              <a:t>                                              according </a:t>
            </a:r>
            <a:r>
              <a:rPr lang="en-US" dirty="0"/>
              <a:t>to regulators</a:t>
            </a:r>
          </a:p>
          <a:p>
            <a:r>
              <a:rPr lang="en-US" dirty="0"/>
              <a:t>Neither the rats nor their offspring </a:t>
            </a:r>
            <a:r>
              <a:rPr lang="en-US" dirty="0" smtClean="0"/>
              <a:t>showed any                                                 obvious </a:t>
            </a:r>
            <a:r>
              <a:rPr lang="en-US" dirty="0"/>
              <a:t>effects</a:t>
            </a:r>
          </a:p>
          <a:p>
            <a:r>
              <a:rPr lang="en-US" dirty="0"/>
              <a:t>The second generation offspring </a:t>
            </a:r>
            <a:r>
              <a:rPr lang="en-US" dirty="0" smtClean="0"/>
              <a:t>from both                                                                       exposed groups </a:t>
            </a:r>
            <a:r>
              <a:rPr lang="en-US" dirty="0"/>
              <a:t>showed delayed growth</a:t>
            </a:r>
            <a:r>
              <a:rPr lang="en-US" dirty="0" smtClean="0"/>
              <a:t>,                                                  lower fetal </a:t>
            </a:r>
            <a:r>
              <a:rPr lang="en-US" dirty="0"/>
              <a:t>weight and length and a </a:t>
            </a:r>
            <a:r>
              <a:rPr lang="en-US" dirty="0" smtClean="0"/>
              <a:t>higher                                          incidence of </a:t>
            </a:r>
            <a:r>
              <a:rPr lang="en-US" dirty="0"/>
              <a:t>abnormally small </a:t>
            </a:r>
            <a:r>
              <a:rPr lang="en-US" dirty="0" err="1"/>
              <a:t>fetusus</a:t>
            </a:r>
            <a:endParaRPr lang="en-US" dirty="0"/>
          </a:p>
          <a:p>
            <a:r>
              <a:rPr lang="en-US" i="1" dirty="0">
                <a:solidFill>
                  <a:srgbClr val="FF0000"/>
                </a:solidFill>
              </a:rPr>
              <a:t>Most surprising: </a:t>
            </a:r>
            <a:r>
              <a:rPr lang="en-US" i="1" dirty="0"/>
              <a:t>there were three cases (each from a different mother) among the second generation offspring with major fetal abnormalities (conjoined fetuses and abnormal limb development)</a:t>
            </a:r>
          </a:p>
        </p:txBody>
      </p:sp>
      <p:sp>
        <p:nvSpPr>
          <p:cNvPr id="4" name="TextBox 3"/>
          <p:cNvSpPr txBox="1"/>
          <p:nvPr/>
        </p:nvSpPr>
        <p:spPr>
          <a:xfrm>
            <a:off x="457204" y="4800600"/>
            <a:ext cx="7245681" cy="369332"/>
          </a:xfrm>
          <a:prstGeom prst="rect">
            <a:avLst/>
          </a:prstGeom>
          <a:noFill/>
        </p:spPr>
        <p:txBody>
          <a:bodyPr wrap="none" rtlCol="0">
            <a:spAutoFit/>
          </a:bodyPr>
          <a:lstStyle/>
          <a:p>
            <a:r>
              <a:rPr lang="en-US" dirty="0">
                <a:solidFill>
                  <a:srgbClr val="FF0000"/>
                </a:solidFill>
              </a:rPr>
              <a:t>*</a:t>
            </a:r>
            <a:r>
              <a:rPr lang="en-US" dirty="0"/>
              <a:t>MM </a:t>
            </a:r>
            <a:r>
              <a:rPr lang="en-US" dirty="0" err="1"/>
              <a:t>Milesi</a:t>
            </a:r>
            <a:r>
              <a:rPr lang="en-US" dirty="0"/>
              <a:t> et al. Archives of Toxicology June 9, 2018 [</a:t>
            </a:r>
            <a:r>
              <a:rPr lang="en-US" dirty="0" err="1"/>
              <a:t>Epub</a:t>
            </a:r>
            <a:r>
              <a:rPr lang="en-US" dirty="0"/>
              <a:t> ahead of print]</a:t>
            </a:r>
          </a:p>
        </p:txBody>
      </p:sp>
      <p:pic>
        <p:nvPicPr>
          <p:cNvPr id="5" name="Picture 4" descr="rat_pu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918" y="1652340"/>
            <a:ext cx="1896537" cy="1890961"/>
          </a:xfrm>
          <a:prstGeom prst="rect">
            <a:avLst/>
          </a:prstGeom>
        </p:spPr>
      </p:pic>
    </p:spTree>
    <p:extLst>
      <p:ext uri="{BB962C8B-B14F-4D97-AF65-F5344CB8AC3E}">
        <p14:creationId xmlns:p14="http://schemas.microsoft.com/office/powerpoint/2010/main" val="36024731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054819"/>
            <a:ext cx="8686800" cy="3818939"/>
          </a:xfrm>
        </p:spPr>
        <p:txBody>
          <a:bodyPr>
            <a:normAutofit fontScale="70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a:t>
            </a:r>
            <a:r>
              <a:rPr lang="en-US" dirty="0" smtClean="0"/>
              <a:t>2004</a:t>
            </a:r>
          </a:p>
          <a:p>
            <a:pPr lvl="1"/>
            <a:r>
              <a:rPr lang="en-US" dirty="0" smtClean="0"/>
              <a:t>Today</a:t>
            </a:r>
            <a:r>
              <a:rPr lang="en-US" dirty="0"/>
              <a:t>, 43% of US children are chronically </a:t>
            </a:r>
            <a:r>
              <a:rPr lang="en-US" dirty="0" smtClean="0"/>
              <a:t>ill</a:t>
            </a:r>
            <a:endParaRPr lang="en-US" dirty="0"/>
          </a:p>
          <a:p>
            <a:r>
              <a:rPr lang="en-US" dirty="0" smtClean="0"/>
              <a:t>1 </a:t>
            </a:r>
            <a:r>
              <a:rPr lang="en-US" dirty="0"/>
              <a:t>in 6 children in the USA has a neurodevelopmental </a:t>
            </a:r>
            <a:r>
              <a:rPr lang="en-US" dirty="0" smtClean="0"/>
              <a:t>disability</a:t>
            </a:r>
          </a:p>
          <a:p>
            <a:pPr lvl="1"/>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endParaRPr lang="en-US" dirty="0"/>
          </a:p>
          <a:p>
            <a:r>
              <a:rPr lang="en-US" dirty="0" smtClean="0"/>
              <a:t>Today's </a:t>
            </a:r>
            <a:r>
              <a:rPr lang="en-US" dirty="0"/>
              <a:t>children in the US will have a shortened life span </a:t>
            </a:r>
            <a:r>
              <a:rPr lang="en-US" dirty="0" smtClean="0"/>
              <a:t>compared to </a:t>
            </a:r>
            <a:r>
              <a:rPr lang="en-US" dirty="0"/>
              <a:t>their </a:t>
            </a:r>
            <a:r>
              <a:rPr lang="en-US" dirty="0" smtClean="0"/>
              <a:t>parents</a:t>
            </a:r>
            <a:endParaRPr lang="en-US" dirty="0"/>
          </a:p>
        </p:txBody>
      </p:sp>
      <p:sp>
        <p:nvSpPr>
          <p:cNvPr id="4" name="TextBox 3"/>
          <p:cNvSpPr txBox="1"/>
          <p:nvPr/>
        </p:nvSpPr>
        <p:spPr>
          <a:xfrm>
            <a:off x="4679094" y="4681835"/>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spTree>
    <p:extLst>
      <p:ext uri="{BB962C8B-B14F-4D97-AF65-F5344CB8AC3E}">
        <p14:creationId xmlns:p14="http://schemas.microsoft.com/office/powerpoint/2010/main" val="38061131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hellePerro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0" y="65929"/>
            <a:ext cx="4000500" cy="4985238"/>
          </a:xfrm>
          <a:prstGeom prst="rect">
            <a:avLst/>
          </a:prstGeom>
        </p:spPr>
      </p:pic>
    </p:spTree>
    <p:extLst>
      <p:ext uri="{BB962C8B-B14F-4D97-AF65-F5344CB8AC3E}">
        <p14:creationId xmlns:p14="http://schemas.microsoft.com/office/powerpoint/2010/main" val="25354575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cret_ingredients.jpg"/>
          <p:cNvPicPr>
            <a:picLocks noGrp="1" noChangeAspect="1"/>
          </p:cNvPicPr>
          <p:nvPr>
            <p:ph idx="1"/>
          </p:nvPr>
        </p:nvPicPr>
        <p:blipFill>
          <a:blip r:embed="rId2">
            <a:extLst>
              <a:ext uri="{28A0092B-C50C-407E-A947-70E740481C1C}">
                <a14:useLocalDpi xmlns:a14="http://schemas.microsoft.com/office/drawing/2010/main" val="0"/>
              </a:ext>
            </a:extLst>
          </a:blip>
          <a:srcRect t="-32518" b="-32518"/>
          <a:stretch>
            <a:fillRect/>
          </a:stretch>
        </p:blipFill>
        <p:spPr>
          <a:xfrm>
            <a:off x="1270000" y="-120650"/>
            <a:ext cx="6502400" cy="3394472"/>
          </a:xfrm>
        </p:spPr>
      </p:pic>
      <p:pic>
        <p:nvPicPr>
          <p:cNvPr id="5" name="Picture 4" descr="GMChildren-sick-child-black-and-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12" y="2914651"/>
            <a:ext cx="3317688" cy="2000250"/>
          </a:xfrm>
          <a:prstGeom prst="rect">
            <a:avLst/>
          </a:prstGeom>
        </p:spPr>
      </p:pic>
      <p:sp>
        <p:nvSpPr>
          <p:cNvPr id="6" name="Rectangle 5"/>
          <p:cNvSpPr/>
          <p:nvPr/>
        </p:nvSpPr>
        <p:spPr>
          <a:xfrm>
            <a:off x="195694" y="2914654"/>
            <a:ext cx="4901240" cy="1569660"/>
          </a:xfrm>
          <a:prstGeom prst="rect">
            <a:avLst/>
          </a:prstGeom>
          <a:noFill/>
        </p:spPr>
        <p:txBody>
          <a:bodyPr wrap="square" lIns="91440" tIns="45720" rIns="91440" bIns="45720">
            <a:spAutoFit/>
          </a:bodyPr>
          <a:lstStyle/>
          <a:p>
            <a:pPr algn="ctr"/>
            <a:r>
              <a:rPr lang="en-US" sz="4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Genetically Modified Children</a:t>
            </a:r>
            <a:endParaRPr lang="en-US" sz="4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786853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4694" y="1168543"/>
            <a:ext cx="7711516"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California Lawsuits:</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non-Hodgkin’s Lymphoma</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033448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cartoon.jpg"/>
          <p:cNvPicPr>
            <a:picLocks noGrp="1" noChangeAspect="1"/>
          </p:cNvPicPr>
          <p:nvPr>
            <p:ph idx="1"/>
          </p:nvPr>
        </p:nvPicPr>
        <p:blipFill>
          <a:blip r:embed="rId2">
            <a:extLst>
              <a:ext uri="{28A0092B-C50C-407E-A947-70E740481C1C}">
                <a14:useLocalDpi xmlns:a14="http://schemas.microsoft.com/office/drawing/2010/main" val="0"/>
              </a:ext>
            </a:extLst>
          </a:blip>
          <a:srcRect l="-27454" r="-27454"/>
          <a:stretch>
            <a:fillRect/>
          </a:stretch>
        </p:blipFill>
        <p:spPr>
          <a:xfrm>
            <a:off x="-627060" y="828678"/>
            <a:ext cx="10215560" cy="3733799"/>
          </a:xfrm>
        </p:spPr>
      </p:pic>
    </p:spTree>
    <p:extLst>
      <p:ext uri="{BB962C8B-B14F-4D97-AF65-F5344CB8AC3E}">
        <p14:creationId xmlns:p14="http://schemas.microsoft.com/office/powerpoint/2010/main" val="33782348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0" y="-146258"/>
            <a:ext cx="8229600" cy="857250"/>
          </a:xfrm>
        </p:spPr>
        <p:txBody>
          <a:bodyPr>
            <a:normAutofit/>
          </a:bodyPr>
          <a:lstStyle/>
          <a:p>
            <a:pPr algn="l"/>
            <a:r>
              <a:rPr lang="en-US" b="1" dirty="0" smtClean="0"/>
              <a:t>DeWayne Lee Johnson Lawsuit</a:t>
            </a:r>
            <a:endParaRPr lang="en-US" b="1" dirty="0">
              <a:solidFill>
                <a:srgbClr val="FF0000"/>
              </a:solidFill>
            </a:endParaRPr>
          </a:p>
        </p:txBody>
      </p:sp>
      <p:pic>
        <p:nvPicPr>
          <p:cNvPr id="4" name="Content Placeholder 3" descr="DeWayne_Johnson.png"/>
          <p:cNvPicPr>
            <a:picLocks noGrp="1" noChangeAspect="1"/>
          </p:cNvPicPr>
          <p:nvPr>
            <p:ph idx="1"/>
          </p:nvPr>
        </p:nvPicPr>
        <p:blipFill>
          <a:blip r:embed="rId3">
            <a:extLst>
              <a:ext uri="{28A0092B-C50C-407E-A947-70E740481C1C}">
                <a14:useLocalDpi xmlns:a14="http://schemas.microsoft.com/office/drawing/2010/main" val="0"/>
              </a:ext>
            </a:extLst>
          </a:blip>
          <a:srcRect l="-67901" r="-67901"/>
          <a:stretch>
            <a:fillRect/>
          </a:stretch>
        </p:blipFill>
        <p:spPr>
          <a:xfrm>
            <a:off x="5880100" y="1419141"/>
            <a:ext cx="4349470" cy="2384801"/>
          </a:xfrm>
        </p:spPr>
      </p:pic>
      <p:sp>
        <p:nvSpPr>
          <p:cNvPr id="5" name="Content Placeholder 2"/>
          <p:cNvSpPr txBox="1">
            <a:spLocks/>
          </p:cNvSpPr>
          <p:nvPr/>
        </p:nvSpPr>
        <p:spPr>
          <a:xfrm>
            <a:off x="235712" y="685385"/>
            <a:ext cx="8306423" cy="3011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Johnson was a </a:t>
            </a:r>
            <a:r>
              <a:rPr lang="en-US" sz="2400" dirty="0" smtClean="0"/>
              <a:t>groundskeeper for the </a:t>
            </a:r>
            <a:r>
              <a:rPr lang="en-US" sz="2400" dirty="0"/>
              <a:t>school </a:t>
            </a:r>
            <a:r>
              <a:rPr lang="en-US" sz="2400" dirty="0" smtClean="0"/>
              <a:t>district                      in </a:t>
            </a:r>
            <a:r>
              <a:rPr lang="en-US" sz="2400" dirty="0"/>
              <a:t>Benicia, CA, just north of San Francisco</a:t>
            </a:r>
          </a:p>
          <a:p>
            <a:r>
              <a:rPr lang="en-US" sz="2400" dirty="0"/>
              <a:t>He was diagnosed with non-</a:t>
            </a:r>
            <a:r>
              <a:rPr lang="en-US" sz="2400" dirty="0" smtClean="0"/>
              <a:t>Hodgkin’s  lymphoma                           (</a:t>
            </a:r>
            <a:r>
              <a:rPr lang="en-US" sz="2400" dirty="0"/>
              <a:t>NHL) in 2014, at age 42.</a:t>
            </a:r>
          </a:p>
          <a:p>
            <a:r>
              <a:rPr lang="en-US" sz="2400" dirty="0"/>
              <a:t>In 2015, WHO's IARC classified glyphosate </a:t>
            </a:r>
            <a:r>
              <a:rPr lang="en-US" sz="2400" dirty="0" smtClean="0"/>
              <a:t>as                                  "</a:t>
            </a:r>
            <a:r>
              <a:rPr lang="en-US" sz="2400" dirty="0"/>
              <a:t>probably carcinogenic to humans"</a:t>
            </a:r>
          </a:p>
          <a:p>
            <a:r>
              <a:rPr lang="en-US" sz="2400" dirty="0"/>
              <a:t>Donna Farmer, Monsanto's "product </a:t>
            </a:r>
            <a:r>
              <a:rPr lang="en-US" sz="2400" dirty="0" smtClean="0"/>
              <a:t>protection                                  lead</a:t>
            </a:r>
            <a:r>
              <a:rPr lang="en-US" sz="2400" dirty="0"/>
              <a:t>" said in email to colleagues:</a:t>
            </a:r>
          </a:p>
          <a:p>
            <a:pPr lvl="1"/>
            <a:r>
              <a:rPr lang="en-US" sz="2000" dirty="0"/>
              <a:t>"You cannot say that Roundup does not cause cancer."</a:t>
            </a:r>
          </a:p>
          <a:p>
            <a:r>
              <a:rPr lang="en-US" sz="2400" dirty="0"/>
              <a:t>Timothy </a:t>
            </a:r>
            <a:r>
              <a:rPr lang="en-US" sz="2400" dirty="0" err="1"/>
              <a:t>Litzenburg</a:t>
            </a:r>
            <a:r>
              <a:rPr lang="en-US" sz="2400" dirty="0"/>
              <a:t>, one of Johnson's lawyers, said:</a:t>
            </a:r>
          </a:p>
          <a:p>
            <a:pPr lvl="1"/>
            <a:r>
              <a:rPr lang="en-US" sz="2000" dirty="0"/>
              <a:t>"so much of what Monsanto has worked to keep secret is coming out."</a:t>
            </a:r>
          </a:p>
        </p:txBody>
      </p:sp>
    </p:spTree>
    <p:extLst>
      <p:ext uri="{BB962C8B-B14F-4D97-AF65-F5344CB8AC3E}">
        <p14:creationId xmlns:p14="http://schemas.microsoft.com/office/powerpoint/2010/main" val="10151094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5150"/>
            <a:ext cx="8229600" cy="3981450"/>
          </a:xfrm>
        </p:spPr>
        <p:txBody>
          <a:bodyPr>
            <a:normAutofit fontScale="85000" lnSpcReduction="2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Tree>
    <p:extLst>
      <p:ext uri="{BB962C8B-B14F-4D97-AF65-F5344CB8AC3E}">
        <p14:creationId xmlns:p14="http://schemas.microsoft.com/office/powerpoint/2010/main" val="31547285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5150"/>
            <a:ext cx="8229600" cy="3981450"/>
          </a:xfrm>
        </p:spPr>
        <p:txBody>
          <a:bodyPr>
            <a:normAutofit fontScale="85000" lnSpcReduction="2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
        <p:nvSpPr>
          <p:cNvPr id="4" name="Title 1"/>
          <p:cNvSpPr txBox="1">
            <a:spLocks/>
          </p:cNvSpPr>
          <p:nvPr/>
        </p:nvSpPr>
        <p:spPr>
          <a:xfrm>
            <a:off x="1406614" y="1308102"/>
            <a:ext cx="6645186" cy="266699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 </a:t>
            </a:r>
            <a:r>
              <a:rPr lang="en-US" sz="3200" dirty="0"/>
              <a:t>If we get a large award in this case</a:t>
            </a:r>
            <a:r>
              <a:rPr lang="en-US" sz="3200" dirty="0" smtClean="0"/>
              <a:t>,   </a:t>
            </a:r>
            <a:r>
              <a:rPr lang="en-US" sz="3200" dirty="0"/>
              <a:t>it could easily threaten the future financial viability of the company</a:t>
            </a:r>
            <a:r>
              <a:rPr lang="en-US" sz="3200" dirty="0" smtClean="0"/>
              <a:t>.”</a:t>
            </a:r>
          </a:p>
          <a:p>
            <a:pPr algn="l"/>
            <a:endParaRPr lang="en-US" sz="3200" dirty="0" smtClean="0"/>
          </a:p>
          <a:p>
            <a:pPr algn="l"/>
            <a:r>
              <a:rPr lang="en-US" sz="3200" dirty="0" smtClean="0"/>
              <a:t>-- Robert F Kennedy, Jr.</a:t>
            </a:r>
          </a:p>
        </p:txBody>
      </p:sp>
    </p:spTree>
    <p:extLst>
      <p:ext uri="{BB962C8B-B14F-4D97-AF65-F5344CB8AC3E}">
        <p14:creationId xmlns:p14="http://schemas.microsoft.com/office/powerpoint/2010/main" val="15964016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santo_loses.png"/>
          <p:cNvPicPr>
            <a:picLocks noGrp="1" noChangeAspect="1"/>
          </p:cNvPicPr>
          <p:nvPr>
            <p:ph idx="1"/>
          </p:nvPr>
        </p:nvPicPr>
        <p:blipFill>
          <a:blip r:embed="rId2">
            <a:extLst>
              <a:ext uri="{28A0092B-C50C-407E-A947-70E740481C1C}">
                <a14:useLocalDpi xmlns:a14="http://schemas.microsoft.com/office/drawing/2010/main" val="0"/>
              </a:ext>
            </a:extLst>
          </a:blip>
          <a:srcRect l="-5135" r="-5135"/>
          <a:stretch>
            <a:fillRect/>
          </a:stretch>
        </p:blipFill>
        <p:spPr>
          <a:xfrm>
            <a:off x="901700" y="501652"/>
            <a:ext cx="7429500" cy="3394472"/>
          </a:xfrm>
        </p:spPr>
      </p:pic>
    </p:spTree>
    <p:extLst>
      <p:ext uri="{BB962C8B-B14F-4D97-AF65-F5344CB8AC3E}">
        <p14:creationId xmlns:p14="http://schemas.microsoft.com/office/powerpoint/2010/main" val="21493219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yerStoc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1069978"/>
            <a:ext cx="6997700" cy="3171825"/>
          </a:xfrm>
          <a:prstGeom prst="rect">
            <a:avLst/>
          </a:prstGeom>
        </p:spPr>
      </p:pic>
      <p:sp>
        <p:nvSpPr>
          <p:cNvPr id="2" name="Title 1"/>
          <p:cNvSpPr>
            <a:spLocks noGrp="1"/>
          </p:cNvSpPr>
          <p:nvPr>
            <p:ph type="title"/>
          </p:nvPr>
        </p:nvSpPr>
        <p:spPr/>
        <p:txBody>
          <a:bodyPr/>
          <a:lstStyle/>
          <a:p>
            <a:r>
              <a:rPr lang="en-US" b="1" dirty="0" smtClean="0"/>
              <a:t>Bayer Stock Prices</a:t>
            </a:r>
            <a:endParaRPr lang="en-US" b="1" dirty="0"/>
          </a:p>
        </p:txBody>
      </p:sp>
      <p:sp>
        <p:nvSpPr>
          <p:cNvPr id="3" name="TextBox 2"/>
          <p:cNvSpPr txBox="1"/>
          <p:nvPr/>
        </p:nvSpPr>
        <p:spPr>
          <a:xfrm>
            <a:off x="6043614" y="1377950"/>
            <a:ext cx="2849258" cy="584776"/>
          </a:xfrm>
          <a:prstGeom prst="rect">
            <a:avLst/>
          </a:prstGeom>
          <a:solidFill>
            <a:schemeClr val="bg1"/>
          </a:solidFill>
        </p:spPr>
        <p:txBody>
          <a:bodyPr wrap="none" rtlCol="0">
            <a:spAutoFit/>
          </a:bodyPr>
          <a:lstStyle/>
          <a:p>
            <a:r>
              <a:rPr lang="en-US" sz="3200" dirty="0" smtClean="0"/>
              <a:t>Johnson Verdict</a:t>
            </a:r>
            <a:endParaRPr lang="en-US" sz="3200" dirty="0"/>
          </a:p>
        </p:txBody>
      </p:sp>
      <p:cxnSp>
        <p:nvCxnSpPr>
          <p:cNvPr id="7" name="Straight Arrow Connector 6"/>
          <p:cNvCxnSpPr>
            <a:stCxn id="3" idx="2"/>
          </p:cNvCxnSpPr>
          <p:nvPr/>
        </p:nvCxnSpPr>
        <p:spPr>
          <a:xfrm flipH="1">
            <a:off x="6672674" y="1962726"/>
            <a:ext cx="795569" cy="86937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7728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Four Ongoing Lawsuits</a:t>
            </a:r>
            <a:endParaRPr lang="en-US" b="1" dirty="0"/>
          </a:p>
        </p:txBody>
      </p:sp>
      <p:pic>
        <p:nvPicPr>
          <p:cNvPr id="4" name="Content Placeholder 3" descr="lawsuits.png"/>
          <p:cNvPicPr>
            <a:picLocks noGrp="1" noChangeAspect="1"/>
          </p:cNvPicPr>
          <p:nvPr>
            <p:ph idx="1"/>
          </p:nvPr>
        </p:nvPicPr>
        <p:blipFill>
          <a:blip r:embed="rId2">
            <a:extLst>
              <a:ext uri="{28A0092B-C50C-407E-A947-70E740481C1C}">
                <a14:useLocalDpi xmlns:a14="http://schemas.microsoft.com/office/drawing/2010/main" val="0"/>
              </a:ext>
            </a:extLst>
          </a:blip>
          <a:srcRect t="-57419" b="-57419"/>
          <a:stretch>
            <a:fillRect/>
          </a:stretch>
        </p:blipFill>
        <p:spPr>
          <a:xfrm>
            <a:off x="188275" y="101601"/>
            <a:ext cx="8955727" cy="4254500"/>
          </a:xfrm>
        </p:spPr>
      </p:pic>
      <p:sp>
        <p:nvSpPr>
          <p:cNvPr id="5" name="TextBox 4"/>
          <p:cNvSpPr txBox="1"/>
          <p:nvPr/>
        </p:nvSpPr>
        <p:spPr>
          <a:xfrm>
            <a:off x="1104900" y="3600903"/>
            <a:ext cx="7078134" cy="646331"/>
          </a:xfrm>
          <a:prstGeom prst="rect">
            <a:avLst/>
          </a:prstGeom>
          <a:solidFill>
            <a:srgbClr val="FFFA92"/>
          </a:solidFill>
          <a:ln>
            <a:solidFill>
              <a:schemeClr val="tx1"/>
            </a:solidFill>
          </a:ln>
        </p:spPr>
        <p:txBody>
          <a:bodyPr wrap="square" rtlCol="0">
            <a:spAutoFit/>
          </a:bodyPr>
          <a:lstStyle/>
          <a:p>
            <a:pPr algn="ctr"/>
            <a:r>
              <a:rPr lang="en-US" sz="3600" dirty="0" smtClean="0"/>
              <a:t>&gt;18,000 more in the works!</a:t>
            </a:r>
          </a:p>
        </p:txBody>
      </p:sp>
      <p:sp>
        <p:nvSpPr>
          <p:cNvPr id="6" name="TextBox 5"/>
          <p:cNvSpPr txBox="1"/>
          <p:nvPr/>
        </p:nvSpPr>
        <p:spPr>
          <a:xfrm>
            <a:off x="5232400" y="304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436967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santo_lawsuits.png"/>
          <p:cNvPicPr>
            <a:picLocks noGrp="1" noChangeAspect="1"/>
          </p:cNvPicPr>
          <p:nvPr>
            <p:ph idx="1"/>
          </p:nvPr>
        </p:nvPicPr>
        <p:blipFill>
          <a:blip r:embed="rId2">
            <a:extLst>
              <a:ext uri="{28A0092B-C50C-407E-A947-70E740481C1C}">
                <a14:useLocalDpi xmlns:a14="http://schemas.microsoft.com/office/drawing/2010/main" val="0"/>
              </a:ext>
            </a:extLst>
          </a:blip>
          <a:srcRect l="-31971" r="-31971"/>
          <a:stretch>
            <a:fillRect/>
          </a:stretch>
        </p:blipFill>
        <p:spPr>
          <a:xfrm>
            <a:off x="-203200" y="654735"/>
            <a:ext cx="9736728" cy="4016119"/>
          </a:xfrm>
        </p:spPr>
      </p:pic>
      <p:sp>
        <p:nvSpPr>
          <p:cNvPr id="2" name="Title 1"/>
          <p:cNvSpPr>
            <a:spLocks noGrp="1"/>
          </p:cNvSpPr>
          <p:nvPr>
            <p:ph type="title"/>
          </p:nvPr>
        </p:nvSpPr>
        <p:spPr>
          <a:xfrm>
            <a:off x="457200" y="99109"/>
            <a:ext cx="8229600" cy="857250"/>
          </a:xfrm>
        </p:spPr>
        <p:txBody>
          <a:bodyPr/>
          <a:lstStyle/>
          <a:p>
            <a:r>
              <a:rPr lang="en-US" b="1" dirty="0" smtClean="0"/>
              <a:t>Number of Lawsuits over Time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50134" y="4543854"/>
            <a:ext cx="9064614" cy="646331"/>
          </a:xfrm>
          <a:prstGeom prst="rect">
            <a:avLst/>
          </a:prstGeom>
          <a:noFill/>
        </p:spPr>
        <p:txBody>
          <a:bodyPr wrap="none" rtlCol="0">
            <a:spAutoFit/>
          </a:bodyPr>
          <a:lstStyle/>
          <a:p>
            <a:pPr algn="r"/>
            <a:r>
              <a:rPr lang="en-US" dirty="0" smtClean="0">
                <a:solidFill>
                  <a:srgbClr val="FF0000"/>
                </a:solidFill>
              </a:rPr>
              <a:t>*</a:t>
            </a:r>
            <a:r>
              <a:rPr lang="en-US" dirty="0" smtClean="0"/>
              <a:t>Ruth </a:t>
            </a:r>
            <a:r>
              <a:rPr lang="en-US" dirty="0"/>
              <a:t>Bender. How Bayer-Monsanto Became One of the Worst Corporate Deals—in 12 Charts. </a:t>
            </a:r>
            <a:endParaRPr lang="en-US" dirty="0" smtClean="0"/>
          </a:p>
          <a:p>
            <a:pPr algn="r"/>
            <a:r>
              <a:rPr lang="en-US" dirty="0" smtClean="0"/>
              <a:t>The </a:t>
            </a:r>
            <a:r>
              <a:rPr lang="en-US" dirty="0" err="1"/>
              <a:t>Wallstreet</a:t>
            </a:r>
            <a:r>
              <a:rPr lang="en-US" dirty="0"/>
              <a:t> Journal. Aug. 28, 2019.</a:t>
            </a:r>
          </a:p>
        </p:txBody>
      </p:sp>
    </p:spTree>
    <p:extLst>
      <p:ext uri="{BB962C8B-B14F-4D97-AF65-F5344CB8AC3E}">
        <p14:creationId xmlns:p14="http://schemas.microsoft.com/office/powerpoint/2010/main" val="37855562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7" y="-335838"/>
            <a:ext cx="9635065" cy="1606550"/>
          </a:xfrm>
        </p:spPr>
        <p:txBody>
          <a:bodyPr>
            <a:normAutofit/>
          </a:bodyPr>
          <a:lstStyle/>
          <a:p>
            <a:r>
              <a:rPr lang="en-US" sz="3600" b="1" dirty="0" smtClean="0"/>
              <a:t>“In </a:t>
            </a:r>
            <a:r>
              <a:rPr lang="en-US" sz="3600" b="1" dirty="0"/>
              <a:t>vitro evaluation of genomic </a:t>
            </a:r>
            <a:r>
              <a:rPr lang="en-US" sz="3600" b="1" dirty="0" smtClean="0"/>
              <a:t>damage </a:t>
            </a:r>
            <a:r>
              <a:rPr lang="en-US" sz="3600" b="1" dirty="0"/>
              <a:t>induced by glyphosate on human </a:t>
            </a:r>
            <a:r>
              <a:rPr lang="en-US" sz="3600" b="1" dirty="0" smtClean="0"/>
              <a:t>lymphocytes”</a:t>
            </a:r>
            <a:r>
              <a:rPr lang="en-US" sz="3600" b="1" dirty="0" smtClean="0">
                <a:solidFill>
                  <a:srgbClr val="FF0000"/>
                </a:solidFill>
              </a:rPr>
              <a:t>*</a:t>
            </a:r>
            <a:endParaRPr lang="en-US" sz="3600" b="1" dirty="0">
              <a:solidFill>
                <a:srgbClr val="FF0000"/>
              </a:solidFill>
            </a:endParaRPr>
          </a:p>
        </p:txBody>
      </p:sp>
      <p:pic>
        <p:nvPicPr>
          <p:cNvPr id="5" name="Content Placeholder 4" descr="Ring_chromosome.gif"/>
          <p:cNvPicPr>
            <a:picLocks noGrp="1" noChangeAspect="1"/>
          </p:cNvPicPr>
          <p:nvPr>
            <p:ph idx="1"/>
          </p:nvPr>
        </p:nvPicPr>
        <p:blipFill>
          <a:blip r:embed="rId3">
            <a:extLst>
              <a:ext uri="{28A0092B-C50C-407E-A947-70E740481C1C}">
                <a14:useLocalDpi xmlns:a14="http://schemas.microsoft.com/office/drawing/2010/main" val="0"/>
              </a:ext>
            </a:extLst>
          </a:blip>
          <a:srcRect t="24986" b="24986"/>
          <a:stretch>
            <a:fillRect/>
          </a:stretch>
        </p:blipFill>
        <p:spPr>
          <a:xfrm>
            <a:off x="6112931" y="1644256"/>
            <a:ext cx="2811463" cy="1026233"/>
          </a:xfrm>
        </p:spPr>
      </p:pic>
      <p:sp>
        <p:nvSpPr>
          <p:cNvPr id="4" name="TextBox 3"/>
          <p:cNvSpPr txBox="1"/>
          <p:nvPr/>
        </p:nvSpPr>
        <p:spPr>
          <a:xfrm>
            <a:off x="214551" y="4592123"/>
            <a:ext cx="8709836"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A </a:t>
            </a:r>
            <a:r>
              <a:rPr lang="en-US" sz="2400" dirty="0" err="1"/>
              <a:t>Santovito</a:t>
            </a:r>
            <a:r>
              <a:rPr lang="en-US" sz="2400" dirty="0"/>
              <a:t> et al. </a:t>
            </a:r>
            <a:r>
              <a:rPr lang="fi-FI" sz="2400" dirty="0" err="1"/>
              <a:t>Environ</a:t>
            </a:r>
            <a:r>
              <a:rPr lang="fi-FI" sz="2400" dirty="0"/>
              <a:t> </a:t>
            </a:r>
            <a:r>
              <a:rPr lang="fi-FI" sz="2400" dirty="0" err="1"/>
              <a:t>Sci</a:t>
            </a:r>
            <a:r>
              <a:rPr lang="fi-FI" sz="2400" dirty="0"/>
              <a:t> </a:t>
            </a:r>
            <a:r>
              <a:rPr lang="fi-FI" sz="2400" dirty="0" err="1"/>
              <a:t>Pollut</a:t>
            </a:r>
            <a:r>
              <a:rPr lang="fi-FI" sz="2400" dirty="0"/>
              <a:t> </a:t>
            </a:r>
            <a:r>
              <a:rPr lang="fi-FI" sz="2400" dirty="0" err="1"/>
              <a:t>Res</a:t>
            </a:r>
            <a:r>
              <a:rPr lang="fi-FI" sz="2400" dirty="0"/>
              <a:t> </a:t>
            </a:r>
            <a:r>
              <a:rPr lang="fi-FI" sz="2400" dirty="0" err="1"/>
              <a:t>Int</a:t>
            </a:r>
            <a:r>
              <a:rPr lang="fi-FI" sz="2400" dirty="0"/>
              <a:t> </a:t>
            </a:r>
            <a:r>
              <a:rPr lang="fi-FI" sz="2400" dirty="0" smtClean="0"/>
              <a:t>2018;25</a:t>
            </a:r>
            <a:r>
              <a:rPr lang="fi-FI" sz="2400" dirty="0"/>
              <a:t>(34):34693</a:t>
            </a:r>
            <a:r>
              <a:rPr lang="fi-FI" sz="2400" dirty="0" smtClean="0"/>
              <a:t>-700</a:t>
            </a:r>
            <a:r>
              <a:rPr lang="fi-FI" sz="2400" dirty="0"/>
              <a:t>. </a:t>
            </a:r>
            <a:r>
              <a:rPr lang="en-US" sz="2400" dirty="0" smtClean="0"/>
              <a:t> </a:t>
            </a:r>
            <a:endParaRPr lang="en-US" sz="2400" dirty="0"/>
          </a:p>
        </p:txBody>
      </p:sp>
      <p:pic>
        <p:nvPicPr>
          <p:cNvPr id="6" name="Picture 5" descr="dicentric_chromos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27" y="2937187"/>
            <a:ext cx="2777067" cy="1356242"/>
          </a:xfrm>
          <a:prstGeom prst="rect">
            <a:avLst/>
          </a:prstGeom>
        </p:spPr>
      </p:pic>
      <p:sp>
        <p:nvSpPr>
          <p:cNvPr id="7" name="Content Placeholder 2"/>
          <p:cNvSpPr txBox="1">
            <a:spLocks/>
          </p:cNvSpPr>
          <p:nvPr/>
        </p:nvSpPr>
        <p:spPr>
          <a:xfrm>
            <a:off x="1" y="1042833"/>
            <a:ext cx="6337301" cy="3818939"/>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smtClean="0"/>
              <a:t>In </a:t>
            </a:r>
            <a:r>
              <a:rPr lang="en-US" dirty="0"/>
              <a:t>vitro exposure of human lymphocytes to glyphosate at levels of 0.5, 0.1, 0.050,  0.025 and 0.0125 </a:t>
            </a:r>
            <a:r>
              <a:rPr lang="en-US" dirty="0" smtClean="0"/>
              <a:t>μg/ml </a:t>
            </a:r>
            <a:endParaRPr lang="en-US" dirty="0"/>
          </a:p>
          <a:p>
            <a:pPr>
              <a:spcBef>
                <a:spcPts val="600"/>
              </a:spcBef>
            </a:pPr>
            <a:r>
              <a:rPr lang="en-US" dirty="0"/>
              <a:t>0.5 is considered an "acceptable daily exposure </a:t>
            </a:r>
            <a:r>
              <a:rPr lang="en-US" dirty="0" smtClean="0"/>
              <a:t>level”</a:t>
            </a:r>
            <a:endParaRPr lang="en-US" dirty="0"/>
          </a:p>
          <a:p>
            <a:pPr>
              <a:spcBef>
                <a:spcPts val="600"/>
              </a:spcBef>
            </a:pPr>
            <a:r>
              <a:rPr lang="en-US" dirty="0"/>
              <a:t>Chromosomal aberrations and micronuclei frequencies were significantly high at all except the </a:t>
            </a:r>
            <a:r>
              <a:rPr lang="en-US" dirty="0" smtClean="0"/>
              <a:t>   lowest </a:t>
            </a:r>
            <a:r>
              <a:rPr lang="en-US" dirty="0"/>
              <a:t>exposure levels.</a:t>
            </a:r>
          </a:p>
          <a:p>
            <a:pPr>
              <a:spcBef>
                <a:spcPts val="600"/>
              </a:spcBef>
            </a:pPr>
            <a:endParaRPr lang="en-US" dirty="0" smtClean="0"/>
          </a:p>
        </p:txBody>
      </p:sp>
    </p:spTree>
    <p:extLst>
      <p:ext uri="{BB962C8B-B14F-4D97-AF65-F5344CB8AC3E}">
        <p14:creationId xmlns:p14="http://schemas.microsoft.com/office/powerpoint/2010/main" val="38911781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7" y="-335838"/>
            <a:ext cx="9635065" cy="1606550"/>
          </a:xfrm>
        </p:spPr>
        <p:txBody>
          <a:bodyPr>
            <a:normAutofit/>
          </a:bodyPr>
          <a:lstStyle/>
          <a:p>
            <a:r>
              <a:rPr lang="en-US" sz="3600" b="1" dirty="0" smtClean="0"/>
              <a:t>“In </a:t>
            </a:r>
            <a:r>
              <a:rPr lang="en-US" sz="3600" b="1" dirty="0"/>
              <a:t>vitro evaluation of genomic </a:t>
            </a:r>
            <a:r>
              <a:rPr lang="en-US" sz="3600" b="1" dirty="0" smtClean="0"/>
              <a:t>damage </a:t>
            </a:r>
            <a:r>
              <a:rPr lang="en-US" sz="3600" b="1" dirty="0"/>
              <a:t>induced by glyphosate on human </a:t>
            </a:r>
            <a:r>
              <a:rPr lang="en-US" sz="3600" b="1" dirty="0" smtClean="0"/>
              <a:t>lymphocytes”</a:t>
            </a:r>
            <a:r>
              <a:rPr lang="en-US" sz="3600" b="1" dirty="0" smtClean="0">
                <a:solidFill>
                  <a:srgbClr val="FF0000"/>
                </a:solidFill>
              </a:rPr>
              <a:t>*</a:t>
            </a:r>
            <a:endParaRPr lang="en-US" sz="3600" b="1" dirty="0">
              <a:solidFill>
                <a:srgbClr val="FF0000"/>
              </a:solidFill>
            </a:endParaRPr>
          </a:p>
        </p:txBody>
      </p:sp>
      <p:pic>
        <p:nvPicPr>
          <p:cNvPr id="5" name="Content Placeholder 4" descr="Ring_chromosome.gif"/>
          <p:cNvPicPr>
            <a:picLocks noGrp="1" noChangeAspect="1"/>
          </p:cNvPicPr>
          <p:nvPr>
            <p:ph idx="1"/>
          </p:nvPr>
        </p:nvPicPr>
        <p:blipFill>
          <a:blip r:embed="rId3">
            <a:extLst>
              <a:ext uri="{28A0092B-C50C-407E-A947-70E740481C1C}">
                <a14:useLocalDpi xmlns:a14="http://schemas.microsoft.com/office/drawing/2010/main" val="0"/>
              </a:ext>
            </a:extLst>
          </a:blip>
          <a:srcRect t="24986" b="24986"/>
          <a:stretch>
            <a:fillRect/>
          </a:stretch>
        </p:blipFill>
        <p:spPr>
          <a:xfrm>
            <a:off x="6112931" y="1644256"/>
            <a:ext cx="2811463" cy="1026233"/>
          </a:xfrm>
        </p:spPr>
      </p:pic>
      <p:sp>
        <p:nvSpPr>
          <p:cNvPr id="4" name="TextBox 3"/>
          <p:cNvSpPr txBox="1"/>
          <p:nvPr/>
        </p:nvSpPr>
        <p:spPr>
          <a:xfrm>
            <a:off x="214551" y="4592123"/>
            <a:ext cx="8709836"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A </a:t>
            </a:r>
            <a:r>
              <a:rPr lang="en-US" sz="2400" dirty="0" err="1"/>
              <a:t>Santovito</a:t>
            </a:r>
            <a:r>
              <a:rPr lang="en-US" sz="2400" dirty="0"/>
              <a:t> et al. </a:t>
            </a:r>
            <a:r>
              <a:rPr lang="fi-FI" sz="2400" dirty="0" err="1"/>
              <a:t>Environ</a:t>
            </a:r>
            <a:r>
              <a:rPr lang="fi-FI" sz="2400" dirty="0"/>
              <a:t> </a:t>
            </a:r>
            <a:r>
              <a:rPr lang="fi-FI" sz="2400" dirty="0" err="1"/>
              <a:t>Sci</a:t>
            </a:r>
            <a:r>
              <a:rPr lang="fi-FI" sz="2400" dirty="0"/>
              <a:t> </a:t>
            </a:r>
            <a:r>
              <a:rPr lang="fi-FI" sz="2400" dirty="0" err="1"/>
              <a:t>Pollut</a:t>
            </a:r>
            <a:r>
              <a:rPr lang="fi-FI" sz="2400" dirty="0"/>
              <a:t> </a:t>
            </a:r>
            <a:r>
              <a:rPr lang="fi-FI" sz="2400" dirty="0" err="1"/>
              <a:t>Res</a:t>
            </a:r>
            <a:r>
              <a:rPr lang="fi-FI" sz="2400" dirty="0"/>
              <a:t> </a:t>
            </a:r>
            <a:r>
              <a:rPr lang="fi-FI" sz="2400" dirty="0" err="1"/>
              <a:t>Int</a:t>
            </a:r>
            <a:r>
              <a:rPr lang="fi-FI" sz="2400" dirty="0"/>
              <a:t> </a:t>
            </a:r>
            <a:r>
              <a:rPr lang="fi-FI" sz="2400" dirty="0" smtClean="0"/>
              <a:t>2018;25</a:t>
            </a:r>
            <a:r>
              <a:rPr lang="fi-FI" sz="2400" dirty="0"/>
              <a:t>(34):34693</a:t>
            </a:r>
            <a:r>
              <a:rPr lang="fi-FI" sz="2400" dirty="0" smtClean="0"/>
              <a:t>-700</a:t>
            </a:r>
            <a:r>
              <a:rPr lang="fi-FI" sz="2400" dirty="0"/>
              <a:t>. </a:t>
            </a:r>
            <a:r>
              <a:rPr lang="en-US" sz="2400" dirty="0" smtClean="0"/>
              <a:t> </a:t>
            </a:r>
            <a:endParaRPr lang="en-US" sz="2400" dirty="0"/>
          </a:p>
        </p:txBody>
      </p:sp>
      <p:pic>
        <p:nvPicPr>
          <p:cNvPr id="6" name="Picture 5" descr="dicentric_chromos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27" y="2937187"/>
            <a:ext cx="2777067" cy="1356242"/>
          </a:xfrm>
          <a:prstGeom prst="rect">
            <a:avLst/>
          </a:prstGeom>
        </p:spPr>
      </p:pic>
      <p:sp>
        <p:nvSpPr>
          <p:cNvPr id="7" name="Content Placeholder 2"/>
          <p:cNvSpPr txBox="1">
            <a:spLocks/>
          </p:cNvSpPr>
          <p:nvPr/>
        </p:nvSpPr>
        <p:spPr>
          <a:xfrm>
            <a:off x="1" y="1042833"/>
            <a:ext cx="6337301" cy="3818939"/>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smtClean="0"/>
              <a:t>In </a:t>
            </a:r>
            <a:r>
              <a:rPr lang="en-US" dirty="0"/>
              <a:t>vitro exposure of human lymphocytes to glyphosate at levels of 0.5, 0.1, 0.050,  0.025 and 0.0125 </a:t>
            </a:r>
            <a:r>
              <a:rPr lang="en-US" dirty="0" smtClean="0"/>
              <a:t>μg/ml </a:t>
            </a:r>
            <a:endParaRPr lang="en-US" dirty="0"/>
          </a:p>
          <a:p>
            <a:pPr>
              <a:spcBef>
                <a:spcPts val="600"/>
              </a:spcBef>
            </a:pPr>
            <a:r>
              <a:rPr lang="en-US" dirty="0"/>
              <a:t>0.5 is considered an "acceptable daily exposure </a:t>
            </a:r>
            <a:r>
              <a:rPr lang="en-US" dirty="0" smtClean="0"/>
              <a:t>level”</a:t>
            </a:r>
            <a:endParaRPr lang="en-US" dirty="0"/>
          </a:p>
          <a:p>
            <a:pPr>
              <a:spcBef>
                <a:spcPts val="600"/>
              </a:spcBef>
            </a:pPr>
            <a:r>
              <a:rPr lang="en-US" dirty="0"/>
              <a:t>Chromosomal aberrations and micronuclei frequencies were significantly high at all except the </a:t>
            </a:r>
            <a:r>
              <a:rPr lang="en-US" dirty="0" smtClean="0"/>
              <a:t>   lowest </a:t>
            </a:r>
            <a:r>
              <a:rPr lang="en-US" dirty="0"/>
              <a:t>exposure levels.</a:t>
            </a:r>
          </a:p>
          <a:p>
            <a:pPr>
              <a:spcBef>
                <a:spcPts val="600"/>
              </a:spcBef>
            </a:pPr>
            <a:endParaRPr lang="en-US" dirty="0" smtClean="0"/>
          </a:p>
        </p:txBody>
      </p:sp>
      <p:sp>
        <p:nvSpPr>
          <p:cNvPr id="8" name="TextBox 7"/>
          <p:cNvSpPr txBox="1"/>
          <p:nvPr/>
        </p:nvSpPr>
        <p:spPr>
          <a:xfrm>
            <a:off x="677333" y="1520433"/>
            <a:ext cx="7078134" cy="1754327"/>
          </a:xfrm>
          <a:prstGeom prst="rect">
            <a:avLst/>
          </a:prstGeom>
          <a:solidFill>
            <a:srgbClr val="FFFA92"/>
          </a:solidFill>
          <a:ln>
            <a:solidFill>
              <a:schemeClr val="tx1"/>
            </a:solidFill>
          </a:ln>
        </p:spPr>
        <p:txBody>
          <a:bodyPr wrap="square" rtlCol="0">
            <a:spAutoFit/>
          </a:bodyPr>
          <a:lstStyle/>
          <a:p>
            <a:pPr algn="ctr"/>
            <a:r>
              <a:rPr lang="en-US" sz="3600" dirty="0" smtClean="0"/>
              <a:t>Lymphocytes are the cell type that transforms into cancer cells in                                     non-</a:t>
            </a:r>
            <a:r>
              <a:rPr lang="en-US" sz="3600" dirty="0"/>
              <a:t>H</a:t>
            </a:r>
            <a:r>
              <a:rPr lang="en-US" sz="3600" dirty="0" smtClean="0"/>
              <a:t>odgkin’s </a:t>
            </a:r>
            <a:r>
              <a:rPr lang="en-US" sz="3600" dirty="0"/>
              <a:t>l</a:t>
            </a:r>
            <a:r>
              <a:rPr lang="en-US" sz="3600" dirty="0" smtClean="0"/>
              <a:t>ymphoma</a:t>
            </a:r>
          </a:p>
        </p:txBody>
      </p:sp>
    </p:spTree>
    <p:extLst>
      <p:ext uri="{BB962C8B-B14F-4D97-AF65-F5344CB8AC3E}">
        <p14:creationId xmlns:p14="http://schemas.microsoft.com/office/powerpoint/2010/main" val="8814914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7808" y="1720155"/>
            <a:ext cx="701428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548984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n-US" dirty="0"/>
              <a:t>“A truth’s initial commotion is directly proportional to how deeply the lie was believed... When a well-packaged web of lies has been sold gradually to the masses over generations, the truth will seem utterly preposterous and its speaker, a raving lunatic.</a:t>
            </a:r>
            <a:r>
              <a:rPr lang="en-US" dirty="0" smtClean="0"/>
              <a:t>”</a:t>
            </a:r>
          </a:p>
          <a:p>
            <a:pPr marL="0" indent="0">
              <a:buNone/>
            </a:pPr>
            <a:r>
              <a:rPr lang="en-US" i="1" dirty="0" smtClean="0"/>
              <a:t> </a:t>
            </a:r>
            <a:r>
              <a:rPr lang="en-US" dirty="0"/>
              <a:t>- </a:t>
            </a:r>
            <a:r>
              <a:rPr lang="en-US" i="1" dirty="0"/>
              <a:t>Dresden James</a:t>
            </a:r>
            <a:br>
              <a:rPr lang="en-US" i="1" dirty="0"/>
            </a:br>
            <a:endParaRPr lang="en-US" i="1" dirty="0"/>
          </a:p>
        </p:txBody>
      </p:sp>
    </p:spTree>
    <p:extLst>
      <p:ext uri="{BB962C8B-B14F-4D97-AF65-F5344CB8AC3E}">
        <p14:creationId xmlns:p14="http://schemas.microsoft.com/office/powerpoint/2010/main" val="20987390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ce_of_immunity.png"/>
          <p:cNvPicPr>
            <a:picLocks noGrp="1" noChangeAspect="1"/>
          </p:cNvPicPr>
          <p:nvPr>
            <p:ph idx="1"/>
          </p:nvPr>
        </p:nvPicPr>
        <p:blipFill>
          <a:blip r:embed="rId3">
            <a:extLst>
              <a:ext uri="{28A0092B-C50C-407E-A947-70E740481C1C}">
                <a14:useLocalDpi xmlns:a14="http://schemas.microsoft.com/office/drawing/2010/main" val="0"/>
              </a:ext>
            </a:extLst>
          </a:blip>
          <a:srcRect l="-73705" r="-73705"/>
          <a:stretch>
            <a:fillRect/>
          </a:stretch>
        </p:blipFill>
        <p:spPr>
          <a:xfrm>
            <a:off x="-3505203" y="-14496"/>
            <a:ext cx="11684004" cy="5157996"/>
          </a:xfrm>
        </p:spPr>
      </p:pic>
      <p:sp>
        <p:nvSpPr>
          <p:cNvPr id="6" name="TextBox 5"/>
          <p:cNvSpPr txBox="1"/>
          <p:nvPr/>
        </p:nvSpPr>
        <p:spPr>
          <a:xfrm>
            <a:off x="4918835" y="1364565"/>
            <a:ext cx="4102100" cy="2308324"/>
          </a:xfrm>
          <a:prstGeom prst="rect">
            <a:avLst/>
          </a:prstGeom>
          <a:noFill/>
        </p:spPr>
        <p:txBody>
          <a:bodyPr wrap="square" rtlCol="0">
            <a:spAutoFit/>
          </a:bodyPr>
          <a:lstStyle/>
          <a:p>
            <a:r>
              <a:rPr lang="en-US" sz="2400" dirty="0"/>
              <a:t>Inflammatory bowel disease, autoimmune arthritis, obesity and metabolic syndrome, and nonalcoholic fatty liver disease can all  be traced to imbalances in gut </a:t>
            </a:r>
            <a:r>
              <a:rPr lang="en-US" sz="2400" dirty="0" err="1" smtClean="0"/>
              <a:t>microbiome</a:t>
            </a:r>
            <a:r>
              <a:rPr lang="en-US" sz="2400" dirty="0" smtClean="0">
                <a:solidFill>
                  <a:srgbClr val="FF0000"/>
                </a:solidFill>
              </a:rPr>
              <a:t>*</a:t>
            </a:r>
            <a:endParaRPr lang="en-US" sz="2400" dirty="0">
              <a:solidFill>
                <a:srgbClr val="FF0000"/>
              </a:solidFill>
            </a:endParaRPr>
          </a:p>
        </p:txBody>
      </p:sp>
      <p:sp>
        <p:nvSpPr>
          <p:cNvPr id="7" name="TextBox 6"/>
          <p:cNvSpPr txBox="1"/>
          <p:nvPr/>
        </p:nvSpPr>
        <p:spPr>
          <a:xfrm>
            <a:off x="4448935" y="4102103"/>
            <a:ext cx="4572000" cy="707886"/>
          </a:xfrm>
          <a:prstGeom prst="rect">
            <a:avLst/>
          </a:prstGeom>
          <a:noFill/>
        </p:spPr>
        <p:txBody>
          <a:bodyPr wrap="square" rtlCol="0">
            <a:spAutoFit/>
          </a:bodyPr>
          <a:lstStyle/>
          <a:p>
            <a:pPr algn="r"/>
            <a:r>
              <a:rPr lang="en-US" sz="2000" dirty="0">
                <a:solidFill>
                  <a:srgbClr val="FF0000"/>
                </a:solidFill>
              </a:rPr>
              <a:t>*</a:t>
            </a:r>
            <a:r>
              <a:rPr lang="en-US" sz="2000" dirty="0"/>
              <a:t>Figure 1. RS </a:t>
            </a:r>
            <a:r>
              <a:rPr lang="en-US" sz="2000" dirty="0" err="1"/>
              <a:t>Goldszmid</a:t>
            </a:r>
            <a:r>
              <a:rPr lang="en-US" sz="2000" dirty="0"/>
              <a:t> and G </a:t>
            </a:r>
            <a:r>
              <a:rPr lang="en-US" sz="2000" dirty="0" err="1"/>
              <a:t>Trinchieri</a:t>
            </a:r>
            <a:r>
              <a:rPr lang="en-US" sz="2000" dirty="0"/>
              <a:t>. Nat </a:t>
            </a:r>
            <a:r>
              <a:rPr lang="en-US" sz="2000" dirty="0" err="1" smtClean="0"/>
              <a:t>Immunol</a:t>
            </a:r>
            <a:r>
              <a:rPr lang="en-US" sz="2000" dirty="0"/>
              <a:t> </a:t>
            </a:r>
            <a:r>
              <a:rPr lang="en-US" sz="2000" dirty="0" smtClean="0"/>
              <a:t>2012;13</a:t>
            </a:r>
            <a:r>
              <a:rPr lang="en-US" sz="2000" dirty="0"/>
              <a:t>(10):932-8.</a:t>
            </a:r>
          </a:p>
        </p:txBody>
      </p:sp>
      <p:sp>
        <p:nvSpPr>
          <p:cNvPr id="8" name="TextBox 7"/>
          <p:cNvSpPr txBox="1"/>
          <p:nvPr/>
        </p:nvSpPr>
        <p:spPr>
          <a:xfrm>
            <a:off x="5296578" y="37237"/>
            <a:ext cx="3330659" cy="1200329"/>
          </a:xfrm>
          <a:prstGeom prst="rect">
            <a:avLst/>
          </a:prstGeom>
          <a:noFill/>
        </p:spPr>
        <p:txBody>
          <a:bodyPr wrap="none" rtlCol="0">
            <a:spAutoFit/>
          </a:bodyPr>
          <a:lstStyle/>
          <a:p>
            <a:pPr algn="ctr"/>
            <a:r>
              <a:rPr lang="en-US" sz="3600" b="1" dirty="0" smtClean="0"/>
              <a:t>Imbalanced </a:t>
            </a:r>
          </a:p>
          <a:p>
            <a:pPr algn="ctr"/>
            <a:r>
              <a:rPr lang="en-US" sz="3600" b="1" dirty="0" smtClean="0"/>
              <a:t>Gut </a:t>
            </a:r>
            <a:r>
              <a:rPr lang="en-US" sz="3600" b="1" dirty="0" err="1" smtClean="0"/>
              <a:t>Microbiome</a:t>
            </a:r>
            <a:endParaRPr lang="en-US" sz="3600" b="1" dirty="0"/>
          </a:p>
        </p:txBody>
      </p:sp>
    </p:spTree>
    <p:extLst>
      <p:ext uri="{BB962C8B-B14F-4D97-AF65-F5344CB8AC3E}">
        <p14:creationId xmlns:p14="http://schemas.microsoft.com/office/powerpoint/2010/main" val="24261070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endParaRPr lang="en-US" b="1" dirty="0"/>
          </a:p>
        </p:txBody>
      </p:sp>
      <p:sp>
        <p:nvSpPr>
          <p:cNvPr id="3" name="Content Placeholder 2"/>
          <p:cNvSpPr>
            <a:spLocks noGrp="1"/>
          </p:cNvSpPr>
          <p:nvPr>
            <p:ph idx="1"/>
          </p:nvPr>
        </p:nvSpPr>
        <p:spPr>
          <a:xfrm>
            <a:off x="139700" y="1200151"/>
            <a:ext cx="8547100" cy="3394472"/>
          </a:xfrm>
        </p:spPr>
        <p:txBody>
          <a:bodyPr>
            <a:normAutofit fontScale="92500" lnSpcReduction="10000"/>
          </a:bodyPr>
          <a:lstStyle/>
          <a:p>
            <a:r>
              <a:rPr lang="en-US" dirty="0" smtClean="0"/>
              <a:t>Glyphosate is an antimicrobial agent that preferentially kills beneficial microbes, allowing pathogens to flourish in the gut</a:t>
            </a:r>
            <a:r>
              <a:rPr lang="en-US" dirty="0" smtClean="0">
                <a:solidFill>
                  <a:srgbClr val="FF0000"/>
                </a:solidFill>
              </a:rPr>
              <a:t>*</a:t>
            </a: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ulcerative colitis as well as Celiac disease (gluten intolerance)</a:t>
            </a:r>
          </a:p>
        </p:txBody>
      </p:sp>
      <p:sp>
        <p:nvSpPr>
          <p:cNvPr id="4" name="TextBox 3"/>
          <p:cNvSpPr txBox="1"/>
          <p:nvPr/>
        </p:nvSpPr>
        <p:spPr>
          <a:xfrm>
            <a:off x="2773059" y="4594623"/>
            <a:ext cx="5487099" cy="400110"/>
          </a:xfrm>
          <a:prstGeom prst="rect">
            <a:avLst/>
          </a:prstGeom>
          <a:noFill/>
        </p:spPr>
        <p:txBody>
          <a:bodyPr wrap="none" rtlCol="0">
            <a:spAutoFit/>
          </a:bodyPr>
          <a:lstStyle/>
          <a:p>
            <a:r>
              <a:rPr lang="en-US" sz="2000" dirty="0">
                <a:solidFill>
                  <a:srgbClr val="FF0000"/>
                </a:solidFill>
              </a:rPr>
              <a:t>*</a:t>
            </a:r>
            <a:r>
              <a:rPr lang="en-US" sz="2000" dirty="0"/>
              <a:t> </a:t>
            </a:r>
            <a:r>
              <a:rPr lang="en-US" sz="2000" dirty="0" err="1"/>
              <a:t>Samsel</a:t>
            </a:r>
            <a:r>
              <a:rPr lang="en-US" sz="2000" dirty="0"/>
              <a:t> and Seneff. Entropy 2013; 15: 1416-1463.</a:t>
            </a:r>
          </a:p>
        </p:txBody>
      </p:sp>
    </p:spTree>
    <p:extLst>
      <p:ext uri="{BB962C8B-B14F-4D97-AF65-F5344CB8AC3E}">
        <p14:creationId xmlns:p14="http://schemas.microsoft.com/office/powerpoint/2010/main" val="22481851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476224"/>
            <a:ext cx="10226116" cy="4217978"/>
          </a:xfrm>
        </p:spPr>
      </p:pic>
      <p:sp>
        <p:nvSpPr>
          <p:cNvPr id="5" name="TextBox 4"/>
          <p:cNvSpPr txBox="1"/>
          <p:nvPr/>
        </p:nvSpPr>
        <p:spPr>
          <a:xfrm>
            <a:off x="821320" y="4671523"/>
            <a:ext cx="7918654"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
        <p:nvSpPr>
          <p:cNvPr id="2" name="TextBox 1"/>
          <p:cNvSpPr txBox="1"/>
          <p:nvPr/>
        </p:nvSpPr>
        <p:spPr>
          <a:xfrm>
            <a:off x="2252137" y="2189079"/>
            <a:ext cx="3848379" cy="461665"/>
          </a:xfrm>
          <a:prstGeom prst="rect">
            <a:avLst/>
          </a:prstGeom>
          <a:noFill/>
        </p:spPr>
        <p:txBody>
          <a:bodyPr wrap="none" rtlCol="0">
            <a:spAutoFit/>
          </a:bodyPr>
          <a:lstStyle/>
          <a:p>
            <a:pPr>
              <a:tabLst>
                <a:tab pos="1084263" algn="l"/>
              </a:tabLst>
            </a:pPr>
            <a:r>
              <a:rPr lang="en-US" sz="2400" b="1" dirty="0" smtClean="0">
                <a:solidFill>
                  <a:srgbClr val="FF0000"/>
                </a:solidFill>
              </a:rPr>
              <a:t>Inflammatory Bowel Disease</a:t>
            </a:r>
            <a:endParaRPr lang="en-US" sz="2400" b="1" dirty="0">
              <a:solidFill>
                <a:srgbClr val="FF0000"/>
              </a:solidFill>
            </a:endParaRPr>
          </a:p>
        </p:txBody>
      </p:sp>
    </p:spTree>
    <p:extLst>
      <p:ext uri="{BB962C8B-B14F-4D97-AF65-F5344CB8AC3E}">
        <p14:creationId xmlns:p14="http://schemas.microsoft.com/office/powerpoint/2010/main" val="36694204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383370"/>
            <a:ext cx="10209822" cy="4211257"/>
          </a:xfrm>
        </p:spPr>
      </p:pic>
      <p:sp>
        <p:nvSpPr>
          <p:cNvPr id="5" name="TextBox 4"/>
          <p:cNvSpPr txBox="1"/>
          <p:nvPr/>
        </p:nvSpPr>
        <p:spPr>
          <a:xfrm>
            <a:off x="2250597" y="4594626"/>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1620685"/>
            <a:ext cx="2525770" cy="1183955"/>
          </a:xfrm>
          <a:prstGeom prst="rect">
            <a:avLst/>
          </a:prstGeom>
        </p:spPr>
      </p:pic>
      <p:sp>
        <p:nvSpPr>
          <p:cNvPr id="7" name="TextBox 6"/>
          <p:cNvSpPr txBox="1"/>
          <p:nvPr/>
        </p:nvSpPr>
        <p:spPr>
          <a:xfrm>
            <a:off x="4107075" y="1943127"/>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2288749"/>
            <a:ext cx="529544" cy="729926"/>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7" y="180072"/>
            <a:ext cx="8478043" cy="85725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664679" y="1190542"/>
            <a:ext cx="161935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1839506"/>
            <a:ext cx="688840" cy="755511"/>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40881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855"/>
            <a:ext cx="8229600" cy="857250"/>
          </a:xfrm>
        </p:spPr>
        <p:txBody>
          <a:bodyPr>
            <a:normAutofit/>
          </a:bodyPr>
          <a:lstStyle/>
          <a:p>
            <a:r>
              <a:rPr lang="en-US" b="1" dirty="0" smtClean="0"/>
              <a:t>Impaired Digestive Enzymes </a:t>
            </a:r>
            <a:endParaRPr lang="en-US" b="1" dirty="0"/>
          </a:p>
        </p:txBody>
      </p:sp>
      <p:sp>
        <p:nvSpPr>
          <p:cNvPr id="3" name="Content Placeholder 2"/>
          <p:cNvSpPr>
            <a:spLocks noGrp="1"/>
          </p:cNvSpPr>
          <p:nvPr>
            <p:ph idx="1"/>
          </p:nvPr>
        </p:nvSpPr>
        <p:spPr>
          <a:xfrm>
            <a:off x="247822" y="983107"/>
            <a:ext cx="8438985" cy="3394472"/>
          </a:xfrm>
        </p:spPr>
        <p:txBody>
          <a:bodyPr>
            <a:normAutofit fontScale="92500" lnSpcReduction="20000"/>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smtClean="0"/>
              <a:t>Undigested proteins in the general circulation induce autoimmune disease</a:t>
            </a:r>
            <a:endParaRPr lang="en-US" dirty="0"/>
          </a:p>
        </p:txBody>
      </p:sp>
      <p:sp>
        <p:nvSpPr>
          <p:cNvPr id="4" name="TextBox 3"/>
          <p:cNvSpPr txBox="1"/>
          <p:nvPr/>
        </p:nvSpPr>
        <p:spPr>
          <a:xfrm>
            <a:off x="2106800" y="4312504"/>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23494591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855"/>
            <a:ext cx="8229600" cy="857250"/>
          </a:xfrm>
        </p:spPr>
        <p:txBody>
          <a:bodyPr>
            <a:normAutofit fontScale="90000"/>
          </a:bodyPr>
          <a:lstStyle/>
          <a:p>
            <a:r>
              <a:rPr lang="en-US" b="1" dirty="0"/>
              <a:t>Celiac Disease, Glyphosate </a:t>
            </a:r>
            <a:r>
              <a:rPr lang="en-US" b="1" dirty="0" smtClean="0"/>
              <a:t>and             Non-Hodgkin’s </a:t>
            </a:r>
            <a:r>
              <a:rPr lang="en-US" b="1" dirty="0"/>
              <a:t>Lymphoma</a:t>
            </a:r>
          </a:p>
        </p:txBody>
      </p:sp>
      <p:sp>
        <p:nvSpPr>
          <p:cNvPr id="3" name="Content Placeholder 2"/>
          <p:cNvSpPr>
            <a:spLocks noGrp="1"/>
          </p:cNvSpPr>
          <p:nvPr>
            <p:ph idx="1"/>
          </p:nvPr>
        </p:nvSpPr>
        <p:spPr>
          <a:xfrm>
            <a:off x="247820" y="1166110"/>
            <a:ext cx="8769180" cy="3394472"/>
          </a:xfrm>
        </p:spPr>
        <p:txBody>
          <a:bodyPr>
            <a:normAutofit/>
          </a:bodyPr>
          <a:lstStyle/>
          <a:p>
            <a:pPr>
              <a:spcBef>
                <a:spcPts val="0"/>
              </a:spcBef>
            </a:pPr>
            <a:r>
              <a:rPr lang="en-US" sz="2800" dirty="0"/>
              <a:t>Glyphosate preferentially kills </a:t>
            </a:r>
            <a:r>
              <a:rPr lang="en-US" sz="2800" i="1" dirty="0" err="1">
                <a:solidFill>
                  <a:srgbClr val="FF0000"/>
                </a:solidFill>
              </a:rPr>
              <a:t>Bifidobacteria</a:t>
            </a:r>
            <a:r>
              <a:rPr lang="en-US" sz="2800" dirty="0">
                <a:solidFill>
                  <a:srgbClr val="FF0000"/>
                </a:solidFill>
              </a:rPr>
              <a:t>*</a:t>
            </a:r>
          </a:p>
          <a:p>
            <a:pPr>
              <a:spcBef>
                <a:spcPts val="0"/>
              </a:spcBef>
            </a:pPr>
            <a:r>
              <a:rPr lang="en-US" sz="2800" dirty="0" err="1"/>
              <a:t>Bifidobacteria</a:t>
            </a:r>
            <a:r>
              <a:rPr lang="en-US" sz="2800" dirty="0"/>
              <a:t> are depleted in Celiac disease</a:t>
            </a:r>
            <a:r>
              <a:rPr lang="en-US" sz="2800" dirty="0">
                <a:solidFill>
                  <a:srgbClr val="FF0000"/>
                </a:solidFill>
              </a:rPr>
              <a:t>**</a:t>
            </a:r>
          </a:p>
          <a:p>
            <a:pPr>
              <a:spcBef>
                <a:spcPts val="0"/>
              </a:spcBef>
            </a:pPr>
            <a:r>
              <a:rPr lang="en-US" sz="2800" dirty="0"/>
              <a:t>Celiac disease is associated with increased risk to </a:t>
            </a:r>
            <a:r>
              <a:rPr lang="en-US" sz="2800" dirty="0" smtClean="0"/>
              <a:t>non-Hodgkin’s </a:t>
            </a:r>
            <a:r>
              <a:rPr lang="en-US" sz="2800" dirty="0"/>
              <a:t>lymphoma</a:t>
            </a:r>
            <a:r>
              <a:rPr lang="en-US" sz="2800" dirty="0">
                <a:solidFill>
                  <a:srgbClr val="FF0000"/>
                </a:solidFill>
              </a:rPr>
              <a:t>***</a:t>
            </a:r>
          </a:p>
          <a:p>
            <a:pPr>
              <a:spcBef>
                <a:spcPts val="0"/>
              </a:spcBef>
            </a:pPr>
            <a:r>
              <a:rPr lang="en-US" sz="2800" dirty="0"/>
              <a:t>Glyphosate itself  is also linked directly to </a:t>
            </a:r>
            <a:r>
              <a:rPr lang="en-US" sz="2800" dirty="0" smtClean="0"/>
              <a:t>non- </a:t>
            </a:r>
            <a:r>
              <a:rPr lang="en-US" sz="2800" dirty="0"/>
              <a:t>Hodgkin’s lymphoma</a:t>
            </a:r>
            <a:r>
              <a:rPr lang="en-US" sz="2800" dirty="0">
                <a:solidFill>
                  <a:srgbClr val="FF0000"/>
                </a:solidFill>
              </a:rPr>
              <a:t>****</a:t>
            </a:r>
          </a:p>
        </p:txBody>
      </p:sp>
      <p:sp>
        <p:nvSpPr>
          <p:cNvPr id="5" name="TextBox 4"/>
          <p:cNvSpPr txBox="1"/>
          <p:nvPr/>
        </p:nvSpPr>
        <p:spPr>
          <a:xfrm>
            <a:off x="2260600" y="3820063"/>
            <a:ext cx="7042388" cy="1323439"/>
          </a:xfrm>
          <a:prstGeom prst="rect">
            <a:avLst/>
          </a:prstGeom>
          <a:noFill/>
        </p:spPr>
        <p:txBody>
          <a:bodyPr wrap="none" rtlCol="0">
            <a:spAutoFit/>
          </a:bodyPr>
          <a:lstStyle/>
          <a:p>
            <a:r>
              <a:rPr lang="fr-FR" sz="2000" dirty="0">
                <a:solidFill>
                  <a:srgbClr val="FF0000"/>
                </a:solidFill>
              </a:rPr>
              <a:t>*</a:t>
            </a:r>
            <a:r>
              <a:rPr lang="fr-FR" sz="2000" dirty="0"/>
              <a:t>A.A. </a:t>
            </a:r>
            <a:r>
              <a:rPr lang="fr-FR" sz="2000" dirty="0" err="1"/>
              <a:t>Shehata</a:t>
            </a:r>
            <a:r>
              <a:rPr lang="fr-FR" sz="2000" dirty="0"/>
              <a:t> et al., </a:t>
            </a:r>
            <a:r>
              <a:rPr lang="fr-FR" sz="2000" dirty="0" err="1"/>
              <a:t>Curr</a:t>
            </a:r>
            <a:r>
              <a:rPr lang="fr-FR" sz="2000" dirty="0"/>
              <a:t> </a:t>
            </a:r>
            <a:r>
              <a:rPr lang="fr-FR" sz="2000" dirty="0" err="1"/>
              <a:t>Microbiol</a:t>
            </a:r>
            <a:r>
              <a:rPr lang="fr-FR" sz="2000" dirty="0"/>
              <a:t>. 2013 Apr;66(4):350-8.</a:t>
            </a:r>
          </a:p>
          <a:p>
            <a:r>
              <a:rPr lang="fr-FR" sz="2000" dirty="0">
                <a:solidFill>
                  <a:srgbClr val="FF0000"/>
                </a:solidFill>
              </a:rPr>
              <a:t>** </a:t>
            </a:r>
            <a:r>
              <a:rPr lang="fr-FR" sz="2000" dirty="0"/>
              <a:t>M. Velasquez-</a:t>
            </a:r>
            <a:r>
              <a:rPr lang="fr-FR" sz="2000" dirty="0" err="1"/>
              <a:t>Manoff</a:t>
            </a:r>
            <a:r>
              <a:rPr lang="fr-FR" sz="2000" dirty="0"/>
              <a:t>, NY Times </a:t>
            </a:r>
            <a:r>
              <a:rPr lang="fr-FR" sz="2000" dirty="0" err="1"/>
              <a:t>Sunday</a:t>
            </a:r>
            <a:r>
              <a:rPr lang="fr-FR" sz="2000" dirty="0"/>
              <a:t> </a:t>
            </a:r>
            <a:r>
              <a:rPr lang="fr-FR" sz="2000" dirty="0" err="1"/>
              <a:t>Review</a:t>
            </a:r>
            <a:r>
              <a:rPr lang="fr-FR" sz="2000" dirty="0"/>
              <a:t>, </a:t>
            </a:r>
            <a:r>
              <a:rPr lang="fr-FR" sz="2000" dirty="0" err="1"/>
              <a:t>Feb</a:t>
            </a:r>
            <a:r>
              <a:rPr lang="fr-FR" sz="2000" dirty="0"/>
              <a:t>. 23, 2013.</a:t>
            </a:r>
          </a:p>
          <a:p>
            <a:r>
              <a:rPr lang="fr-FR" sz="2000" dirty="0">
                <a:solidFill>
                  <a:srgbClr val="FF0000"/>
                </a:solidFill>
              </a:rPr>
              <a:t>*** </a:t>
            </a:r>
            <a:r>
              <a:rPr lang="fr-FR" sz="2000" dirty="0"/>
              <a:t>C. </a:t>
            </a:r>
            <a:r>
              <a:rPr lang="fr-FR" sz="2000" dirty="0" err="1"/>
              <a:t>Catassi</a:t>
            </a:r>
            <a:r>
              <a:rPr lang="fr-FR" sz="2000" dirty="0"/>
              <a:t> et all, JAMA. 2002 Mar 20;287(11):1413-9.</a:t>
            </a:r>
          </a:p>
          <a:p>
            <a:r>
              <a:rPr lang="fr-FR" sz="2000" dirty="0">
                <a:solidFill>
                  <a:srgbClr val="FF0000"/>
                </a:solidFill>
              </a:rPr>
              <a:t>****</a:t>
            </a:r>
            <a:r>
              <a:rPr lang="fr-FR" sz="2000" dirty="0"/>
              <a:t>M. Eriksson et al., Int J Cancer. 2008 </a:t>
            </a:r>
            <a:r>
              <a:rPr lang="fr-FR" sz="2000" dirty="0" err="1"/>
              <a:t>Oct</a:t>
            </a:r>
            <a:r>
              <a:rPr lang="fr-FR" sz="2000" dirty="0"/>
              <a:t> 1;123(7):1657-63. </a:t>
            </a:r>
          </a:p>
        </p:txBody>
      </p:sp>
    </p:spTree>
    <p:extLst>
      <p:ext uri="{BB962C8B-B14F-4D97-AF65-F5344CB8AC3E}">
        <p14:creationId xmlns:p14="http://schemas.microsoft.com/office/powerpoint/2010/main" val="3998714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066803"/>
            <a:ext cx="9729651" cy="4013200"/>
          </a:xfrm>
        </p:spPr>
      </p:pic>
      <p:sp>
        <p:nvSpPr>
          <p:cNvPr id="5" name="TextBox 4"/>
          <p:cNvSpPr txBox="1"/>
          <p:nvPr/>
        </p:nvSpPr>
        <p:spPr>
          <a:xfrm>
            <a:off x="5190598" y="4789101"/>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54" y="1599906"/>
            <a:ext cx="1337757" cy="2649187"/>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558928"/>
            <a:ext cx="1130548" cy="2709373"/>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8" y="2330453"/>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51" y="2359028"/>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111186"/>
            <a:ext cx="8229600" cy="85725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cxnSp>
        <p:nvCxnSpPr>
          <p:cNvPr id="10" name="Straight Arrow Connector 9"/>
          <p:cNvCxnSpPr/>
          <p:nvPr/>
        </p:nvCxnSpPr>
        <p:spPr>
          <a:xfrm>
            <a:off x="2201336" y="3111500"/>
            <a:ext cx="541867" cy="8763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15302" y="2832101"/>
            <a:ext cx="1978426" cy="461665"/>
          </a:xfrm>
          <a:prstGeom prst="rect">
            <a:avLst/>
          </a:prstGeom>
          <a:solidFill>
            <a:srgbClr val="FFFFFF"/>
          </a:solidFill>
        </p:spPr>
        <p:txBody>
          <a:bodyPr wrap="none" rtlCol="0">
            <a:spAutoFit/>
          </a:bodyPr>
          <a:lstStyle/>
          <a:p>
            <a:r>
              <a:rPr lang="en-US" sz="2400" b="1" dirty="0" err="1" smtClean="0"/>
              <a:t>Bifidobacteria</a:t>
            </a:r>
            <a:endParaRPr lang="en-US" sz="2400" b="1" dirty="0"/>
          </a:p>
        </p:txBody>
      </p:sp>
    </p:spTree>
    <p:extLst>
      <p:ext uri="{BB962C8B-B14F-4D97-AF65-F5344CB8AC3E}">
        <p14:creationId xmlns:p14="http://schemas.microsoft.com/office/powerpoint/2010/main" val="2387404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200151"/>
            <a:ext cx="7823200" cy="3394472"/>
          </a:xfrm>
        </p:spPr>
        <p:txBody>
          <a:bodyPr>
            <a:normAutofit fontScale="70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306" y="4674801"/>
            <a:ext cx="8879429"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40618496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697"/>
            <a:ext cx="8343900" cy="2160945"/>
          </a:xfrm>
          <a:prstGeom prst="rect">
            <a:avLst/>
          </a:prstGeom>
        </p:spPr>
      </p:pic>
      <p:sp>
        <p:nvSpPr>
          <p:cNvPr id="3" name="Content Placeholder 2"/>
          <p:cNvSpPr>
            <a:spLocks noGrp="1"/>
          </p:cNvSpPr>
          <p:nvPr>
            <p:ph idx="1"/>
          </p:nvPr>
        </p:nvSpPr>
        <p:spPr>
          <a:xfrm>
            <a:off x="270940" y="1905003"/>
            <a:ext cx="8635525" cy="3009900"/>
          </a:xfrm>
        </p:spPr>
        <p:txBody>
          <a:bodyPr>
            <a:normAutofit fontScale="85000" lnSpcReduction="2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4743390"/>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9" y="1469855"/>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1592423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t_brain_glyphosate.png"/>
          <p:cNvPicPr>
            <a:picLocks noGrp="1" noChangeAspect="1"/>
          </p:cNvPicPr>
          <p:nvPr>
            <p:ph idx="1"/>
          </p:nvPr>
        </p:nvPicPr>
        <p:blipFill>
          <a:blip r:embed="rId2">
            <a:extLst>
              <a:ext uri="{28A0092B-C50C-407E-A947-70E740481C1C}">
                <a14:useLocalDpi xmlns:a14="http://schemas.microsoft.com/office/drawing/2010/main" val="0"/>
              </a:ext>
            </a:extLst>
          </a:blip>
          <a:srcRect t="-32596" b="-32596"/>
          <a:stretch>
            <a:fillRect/>
          </a:stretch>
        </p:blipFill>
        <p:spPr>
          <a:xfrm>
            <a:off x="609600" y="-711199"/>
            <a:ext cx="6807200" cy="3394472"/>
          </a:xfrm>
        </p:spPr>
      </p:pic>
      <p:sp>
        <p:nvSpPr>
          <p:cNvPr id="5" name="Content Placeholder 2"/>
          <p:cNvSpPr txBox="1">
            <a:spLocks/>
          </p:cNvSpPr>
          <p:nvPr/>
        </p:nvSpPr>
        <p:spPr>
          <a:xfrm>
            <a:off x="165100" y="2073278"/>
            <a:ext cx="8394700" cy="27209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“In </a:t>
            </a:r>
            <a:r>
              <a:rPr lang="en-US" sz="2400" dirty="0"/>
              <a:t>this work, we state a possible link between </a:t>
            </a:r>
            <a:r>
              <a:rPr lang="en-US" sz="2400" dirty="0" err="1" smtClean="0"/>
              <a:t>Gly</a:t>
            </a:r>
            <a:r>
              <a:rPr lang="en-US" sz="2400" dirty="0" smtClean="0"/>
              <a:t>-induced </a:t>
            </a:r>
            <a:r>
              <a:rPr lang="en-US" sz="2400" dirty="0" err="1"/>
              <a:t>dysbiosis</a:t>
            </a:r>
            <a:r>
              <a:rPr lang="en-US" sz="2400" dirty="0"/>
              <a:t> and cognitive and motor aggravations in </a:t>
            </a:r>
            <a:r>
              <a:rPr lang="en-US" sz="2400" dirty="0" smtClean="0"/>
              <a:t>neurodegenerative </a:t>
            </a:r>
            <a:r>
              <a:rPr lang="en-US" sz="2400" dirty="0"/>
              <a:t>and </a:t>
            </a:r>
            <a:r>
              <a:rPr lang="en-US" sz="2400" dirty="0" smtClean="0"/>
              <a:t>neurodevelopmental </a:t>
            </a:r>
            <a:r>
              <a:rPr lang="en-US" sz="2400" dirty="0"/>
              <a:t>pathologies, such as autism </a:t>
            </a:r>
            <a:r>
              <a:rPr lang="en-US" sz="2400" dirty="0" smtClean="0"/>
              <a:t>spectrum </a:t>
            </a:r>
            <a:r>
              <a:rPr lang="en-US" sz="2400" dirty="0"/>
              <a:t>disorder (ASD). </a:t>
            </a:r>
            <a:r>
              <a:rPr lang="en-US" sz="2400" dirty="0" smtClean="0"/>
              <a:t> Hence</a:t>
            </a:r>
            <a:r>
              <a:rPr lang="en-US" sz="2400" dirty="0"/>
              <a:t>, we review the negative impact that </a:t>
            </a:r>
            <a:r>
              <a:rPr lang="en-US" sz="2400" dirty="0" err="1"/>
              <a:t>Gly</a:t>
            </a:r>
            <a:r>
              <a:rPr lang="en-US" sz="2400" dirty="0" smtClean="0"/>
              <a:t>-induced </a:t>
            </a:r>
            <a:r>
              <a:rPr lang="en-US" sz="2400" dirty="0" err="1"/>
              <a:t>dysbiosis</a:t>
            </a:r>
            <a:r>
              <a:rPr lang="en-US" sz="2400" dirty="0"/>
              <a:t> may </a:t>
            </a:r>
            <a:r>
              <a:rPr lang="en-US" sz="2400" dirty="0" smtClean="0"/>
              <a:t>have </a:t>
            </a:r>
            <a:r>
              <a:rPr lang="en-US" sz="2400" dirty="0"/>
              <a:t>on depression/anxiety, autism, Alzheimer’s and Parkinson’s </a:t>
            </a:r>
            <a:r>
              <a:rPr lang="en-US" sz="2400" dirty="0" smtClean="0"/>
              <a:t>diseases.” </a:t>
            </a:r>
            <a:endParaRPr lang="en-US" sz="2400" dirty="0"/>
          </a:p>
          <a:p>
            <a:endParaRPr lang="en-US" sz="2400" dirty="0" smtClean="0"/>
          </a:p>
          <a:p>
            <a:endParaRPr lang="en-US" sz="2400" dirty="0" smtClean="0"/>
          </a:p>
          <a:p>
            <a:endParaRPr lang="en-US" sz="2000" dirty="0"/>
          </a:p>
        </p:txBody>
      </p:sp>
      <p:sp>
        <p:nvSpPr>
          <p:cNvPr id="6" name="TextBox 5"/>
          <p:cNvSpPr txBox="1"/>
          <p:nvPr/>
        </p:nvSpPr>
        <p:spPr>
          <a:xfrm>
            <a:off x="2832100" y="325051"/>
            <a:ext cx="3023972" cy="369332"/>
          </a:xfrm>
          <a:prstGeom prst="rect">
            <a:avLst/>
          </a:prstGeom>
          <a:solidFill>
            <a:srgbClr val="FFFFFF"/>
          </a:solidFill>
        </p:spPr>
        <p:txBody>
          <a:bodyPr wrap="none" rtlCol="0">
            <a:spAutoFit/>
          </a:bodyPr>
          <a:lstStyle/>
          <a:p>
            <a:r>
              <a:rPr lang="en-US" dirty="0" err="1" smtClean="0"/>
              <a:t>Neurotoxicology</a:t>
            </a:r>
            <a:r>
              <a:rPr lang="en-US" dirty="0" smtClean="0"/>
              <a:t> 2019; 75:1-8.</a:t>
            </a:r>
            <a:endParaRPr lang="en-US" dirty="0"/>
          </a:p>
        </p:txBody>
      </p:sp>
    </p:spTree>
    <p:extLst>
      <p:ext uri="{BB962C8B-B14F-4D97-AF65-F5344CB8AC3E}">
        <p14:creationId xmlns:p14="http://schemas.microsoft.com/office/powerpoint/2010/main" val="32683099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202" y="1200151"/>
            <a:ext cx="8568267" cy="3394472"/>
          </a:xfrm>
        </p:spPr>
        <p:txBody>
          <a:bodyPr>
            <a:normAutofit fontScale="85000" lnSpcReduction="20000"/>
          </a:bodyPr>
          <a:lstStyle/>
          <a:p>
            <a:r>
              <a:rPr lang="en-US" dirty="0" smtClean="0"/>
              <a:t>Introduction</a:t>
            </a:r>
          </a:p>
          <a:p>
            <a:r>
              <a:rPr lang="en-US" dirty="0" smtClean="0"/>
              <a:t>The </a:t>
            </a:r>
            <a:r>
              <a:rPr lang="en-US" dirty="0"/>
              <a:t>C</a:t>
            </a:r>
            <a:r>
              <a:rPr lang="en-US" dirty="0" smtClean="0"/>
              <a:t>alifornia lawsuit: Glyphosate and non-Hodgkin’s Lymphoma</a:t>
            </a:r>
            <a:endParaRPr lang="en-US" dirty="0"/>
          </a:p>
          <a:p>
            <a:r>
              <a:rPr lang="en-US" dirty="0" smtClean="0"/>
              <a:t>Glyphosate and the Gut</a:t>
            </a:r>
          </a:p>
          <a:p>
            <a:r>
              <a:rPr lang="en-US" dirty="0" smtClean="0"/>
              <a:t>Glyphosate Activism  </a:t>
            </a:r>
          </a:p>
          <a:p>
            <a:r>
              <a:rPr lang="en-US" dirty="0" smtClean="0"/>
              <a:t>A Failed System and a Growing Food Movement</a:t>
            </a:r>
            <a:endParaRPr lang="en-US" dirty="0"/>
          </a:p>
          <a:p>
            <a:r>
              <a:rPr lang="en-US" dirty="0"/>
              <a:t>How to Safeguard Yourself and Your Family</a:t>
            </a:r>
          </a:p>
          <a:p>
            <a:r>
              <a:rPr lang="en-US" dirty="0"/>
              <a:t>Summary</a:t>
            </a:r>
          </a:p>
        </p:txBody>
      </p:sp>
    </p:spTree>
    <p:extLst>
      <p:ext uri="{BB962C8B-B14F-4D97-AF65-F5344CB8AC3E}">
        <p14:creationId xmlns:p14="http://schemas.microsoft.com/office/powerpoint/2010/main" val="12667325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18"/>
            <a:ext cx="8229600" cy="85725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3206" y="866546"/>
            <a:ext cx="8686801" cy="4064233"/>
          </a:xfrm>
        </p:spPr>
        <p:txBody>
          <a:bodyPr>
            <a:normAutofit fontScale="70000" lnSpcReduction="20000"/>
          </a:bodyPr>
          <a:lstStyle/>
          <a:p>
            <a:r>
              <a:rPr lang="en-US" dirty="0" smtClean="0"/>
              <a:t>Glyphosate contamination in digestive enzymes makes them defective</a:t>
            </a:r>
          </a:p>
          <a:p>
            <a:pPr lvl="1"/>
            <a:r>
              <a:rPr lang="en-US" dirty="0" smtClean="0"/>
              <a:t>Undigested proteins induce leaky gut barrier and inflammatory bowel disease</a:t>
            </a:r>
          </a:p>
          <a:p>
            <a:r>
              <a:rPr lang="en-US" dirty="0" smtClean="0"/>
              <a:t>Celiac disease is associated with increased risk to non-Hodgkin’s lymphoma, which is also linked to glyphosate exposure.</a:t>
            </a:r>
          </a:p>
          <a:p>
            <a:r>
              <a:rPr lang="en-US" dirty="0" smtClean="0"/>
              <a:t>Glyphosate induces overgrowth of Clostridia species in gut</a:t>
            </a:r>
          </a:p>
          <a:p>
            <a:pPr lvl="1"/>
            <a:r>
              <a:rPr lang="en-US" dirty="0" smtClean="0"/>
              <a:t>Clostridia release toxins that induce an inflammatory response and prevent dopamine metabolism</a:t>
            </a:r>
          </a:p>
          <a:p>
            <a:pPr lvl="1"/>
            <a:r>
              <a:rPr lang="en-US" dirty="0" smtClean="0"/>
              <a:t>Clostridia overgrowth can lead to autism</a:t>
            </a:r>
          </a:p>
          <a:p>
            <a:r>
              <a:rPr lang="en-US" dirty="0" smtClean="0"/>
              <a:t>Inflammation in the brain and excessive </a:t>
            </a:r>
            <a:r>
              <a:rPr lang="en-US" dirty="0" err="1" smtClean="0"/>
              <a:t>neurostimulation</a:t>
            </a:r>
            <a:r>
              <a:rPr lang="en-US" dirty="0" smtClean="0"/>
              <a:t> by dopamine damages neurons</a:t>
            </a:r>
          </a:p>
          <a:p>
            <a:r>
              <a:rPr lang="en-US" dirty="0" smtClean="0"/>
              <a:t>Gut-brain axis leads to neurological disease following gut </a:t>
            </a:r>
            <a:r>
              <a:rPr lang="en-US" dirty="0" err="1" smtClean="0"/>
              <a:t>dysbiosis</a:t>
            </a:r>
            <a:endParaRPr lang="en-US" dirty="0" smtClean="0"/>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8816738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4550" y="1663836"/>
            <a:ext cx="605500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Activism</a:t>
            </a:r>
          </a:p>
        </p:txBody>
      </p:sp>
    </p:spTree>
    <p:extLst>
      <p:ext uri="{BB962C8B-B14F-4D97-AF65-F5344CB8AC3E}">
        <p14:creationId xmlns:p14="http://schemas.microsoft.com/office/powerpoint/2010/main" val="97562291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A.png"/>
          <p:cNvPicPr>
            <a:picLocks noGrp="1" noChangeAspect="1"/>
          </p:cNvPicPr>
          <p:nvPr>
            <p:ph idx="1"/>
          </p:nvPr>
        </p:nvPicPr>
        <p:blipFill>
          <a:blip r:embed="rId2">
            <a:extLst>
              <a:ext uri="{28A0092B-C50C-407E-A947-70E740481C1C}">
                <a14:useLocalDpi xmlns:a14="http://schemas.microsoft.com/office/drawing/2010/main" val="0"/>
              </a:ext>
            </a:extLst>
          </a:blip>
          <a:srcRect l="-21010" r="-21010"/>
          <a:stretch>
            <a:fillRect/>
          </a:stretch>
        </p:blipFill>
        <p:spPr>
          <a:xfrm>
            <a:off x="-1085584" y="332981"/>
            <a:ext cx="9099284" cy="4493019"/>
          </a:xfrm>
        </p:spPr>
      </p:pic>
      <p:grpSp>
        <p:nvGrpSpPr>
          <p:cNvPr id="7" name="Group 6"/>
          <p:cNvGrpSpPr/>
          <p:nvPr/>
        </p:nvGrpSpPr>
        <p:grpSpPr>
          <a:xfrm>
            <a:off x="6654800" y="1159025"/>
            <a:ext cx="2374900" cy="2378259"/>
            <a:chOff x="5467428" y="1828261"/>
            <a:chExt cx="3219372" cy="3171012"/>
          </a:xfrm>
        </p:grpSpPr>
        <p:pic>
          <p:nvPicPr>
            <p:cNvPr id="5" name="Picture 4" descr="ZenHoneycu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428" y="1828261"/>
              <a:ext cx="3219372" cy="3171012"/>
            </a:xfrm>
            <a:prstGeom prst="rect">
              <a:avLst/>
            </a:prstGeom>
          </p:spPr>
        </p:pic>
        <p:sp>
          <p:nvSpPr>
            <p:cNvPr id="6" name="TextBox 5"/>
            <p:cNvSpPr txBox="1"/>
            <p:nvPr/>
          </p:nvSpPr>
          <p:spPr>
            <a:xfrm>
              <a:off x="5864849" y="4304024"/>
              <a:ext cx="2357121" cy="615553"/>
            </a:xfrm>
            <a:prstGeom prst="rect">
              <a:avLst/>
            </a:prstGeom>
            <a:noFill/>
          </p:spPr>
          <p:txBody>
            <a:bodyPr wrap="none" rtlCol="0">
              <a:spAutoFit/>
            </a:bodyPr>
            <a:lstStyle/>
            <a:p>
              <a:r>
                <a:rPr lang="en-US" sz="2400" dirty="0" smtClean="0">
                  <a:solidFill>
                    <a:schemeClr val="bg1"/>
                  </a:solidFill>
                </a:rPr>
                <a:t>Zen Honeycutt</a:t>
              </a:r>
              <a:endParaRPr lang="en-US" sz="2400" dirty="0">
                <a:solidFill>
                  <a:schemeClr val="bg1"/>
                </a:solidFill>
              </a:endParaRPr>
            </a:p>
          </p:txBody>
        </p:sp>
      </p:grpSp>
    </p:spTree>
    <p:extLst>
      <p:ext uri="{BB962C8B-B14F-4D97-AF65-F5344CB8AC3E}">
        <p14:creationId xmlns:p14="http://schemas.microsoft.com/office/powerpoint/2010/main" val="536842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38"/>
            <a:ext cx="8229600" cy="857250"/>
          </a:xfrm>
        </p:spPr>
        <p:txBody>
          <a:bodyPr/>
          <a:lstStyle/>
          <a:p>
            <a:r>
              <a:rPr lang="en-US" b="1" dirty="0" smtClean="0"/>
              <a:t>Tony </a:t>
            </a:r>
            <a:r>
              <a:rPr lang="en-US" b="1" dirty="0" err="1" smtClean="0"/>
              <a:t>Mitra</a:t>
            </a:r>
            <a:r>
              <a:rPr lang="en-US" b="1" dirty="0" smtClean="0"/>
              <a:t>: Canadian Activist</a:t>
            </a:r>
            <a:endParaRPr lang="en-US" b="1" dirty="0"/>
          </a:p>
        </p:txBody>
      </p:sp>
      <p:pic>
        <p:nvPicPr>
          <p:cNvPr id="4" name="Content Placeholder 3" descr="lentils_laced_with_glyphosate.jpg"/>
          <p:cNvPicPr>
            <a:picLocks noGrp="1" noChangeAspect="1"/>
          </p:cNvPicPr>
          <p:nvPr>
            <p:ph idx="1"/>
          </p:nvPr>
        </p:nvPicPr>
        <p:blipFill>
          <a:blip r:embed="rId3">
            <a:extLst>
              <a:ext uri="{28A0092B-C50C-407E-A947-70E740481C1C}">
                <a14:useLocalDpi xmlns:a14="http://schemas.microsoft.com/office/drawing/2010/main" val="0"/>
              </a:ext>
            </a:extLst>
          </a:blip>
          <a:srcRect l="-20331" r="-20331"/>
          <a:stretch>
            <a:fillRect/>
          </a:stretch>
        </p:blipFill>
        <p:spPr>
          <a:xfrm>
            <a:off x="-719146" y="798531"/>
            <a:ext cx="10376273" cy="4279913"/>
          </a:xfrm>
        </p:spPr>
      </p:pic>
    </p:spTree>
    <p:extLst>
      <p:ext uri="{BB962C8B-B14F-4D97-AF65-F5344CB8AC3E}">
        <p14:creationId xmlns:p14="http://schemas.microsoft.com/office/powerpoint/2010/main" val="18034556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ny_Lecture_in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284" y="2326676"/>
            <a:ext cx="4127500" cy="2666999"/>
          </a:xfrm>
          <a:prstGeom prst="rect">
            <a:avLst/>
          </a:prstGeom>
        </p:spPr>
      </p:pic>
      <p:pic>
        <p:nvPicPr>
          <p:cNvPr id="4" name="Content Placeholder 3" descr="TonyMitraIndianFarmers.jpg"/>
          <p:cNvPicPr>
            <a:picLocks noGrp="1" noChangeAspect="1"/>
          </p:cNvPicPr>
          <p:nvPr>
            <p:ph idx="1"/>
          </p:nvPr>
        </p:nvPicPr>
        <p:blipFill>
          <a:blip r:embed="rId4">
            <a:extLst>
              <a:ext uri="{28A0092B-C50C-407E-A947-70E740481C1C}">
                <a14:useLocalDpi xmlns:a14="http://schemas.microsoft.com/office/drawing/2010/main" val="0"/>
              </a:ext>
            </a:extLst>
          </a:blip>
          <a:srcRect l="-18187" r="-18187"/>
          <a:stretch>
            <a:fillRect/>
          </a:stretch>
        </p:blipFill>
        <p:spPr>
          <a:xfrm>
            <a:off x="-609599" y="1279131"/>
            <a:ext cx="5511799" cy="2676923"/>
          </a:xfrm>
        </p:spPr>
      </p:pic>
      <p:sp>
        <p:nvSpPr>
          <p:cNvPr id="5" name="TextBox 4"/>
          <p:cNvSpPr txBox="1"/>
          <p:nvPr/>
        </p:nvSpPr>
        <p:spPr>
          <a:xfrm>
            <a:off x="457200" y="3956054"/>
            <a:ext cx="3674534" cy="1200328"/>
          </a:xfrm>
          <a:prstGeom prst="rect">
            <a:avLst/>
          </a:prstGeom>
          <a:noFill/>
        </p:spPr>
        <p:txBody>
          <a:bodyPr wrap="square" rtlCol="0">
            <a:spAutoFit/>
          </a:bodyPr>
          <a:lstStyle/>
          <a:p>
            <a:r>
              <a:rPr lang="en-US" sz="2400" dirty="0"/>
              <a:t>North </a:t>
            </a:r>
            <a:r>
              <a:rPr lang="en-US" sz="2400" dirty="0" err="1"/>
              <a:t>Dinajpur</a:t>
            </a:r>
            <a:r>
              <a:rPr lang="en-US" sz="2400" dirty="0"/>
              <a:t> in Northern Bengal, India. </a:t>
            </a:r>
          </a:p>
          <a:p>
            <a:endParaRPr lang="en-US" sz="2400" dirty="0"/>
          </a:p>
        </p:txBody>
      </p:sp>
      <p:sp>
        <p:nvSpPr>
          <p:cNvPr id="6" name="TextBox 5"/>
          <p:cNvSpPr txBox="1"/>
          <p:nvPr/>
        </p:nvSpPr>
        <p:spPr>
          <a:xfrm>
            <a:off x="4127500" y="1865011"/>
            <a:ext cx="5410200" cy="461665"/>
          </a:xfrm>
          <a:prstGeom prst="rect">
            <a:avLst/>
          </a:prstGeom>
          <a:noFill/>
        </p:spPr>
        <p:txBody>
          <a:bodyPr wrap="square" rtlCol="0">
            <a:spAutoFit/>
          </a:bodyPr>
          <a:lstStyle/>
          <a:p>
            <a:r>
              <a:rPr lang="en-US" sz="2400" dirty="0"/>
              <a:t>Villagers in </a:t>
            </a:r>
            <a:r>
              <a:rPr lang="en-US" sz="2400" dirty="0" err="1"/>
              <a:t>Bankura</a:t>
            </a:r>
            <a:r>
              <a:rPr lang="en-US" sz="2400" dirty="0"/>
              <a:t>, </a:t>
            </a:r>
            <a:r>
              <a:rPr lang="en-US" sz="2400" dirty="0" smtClean="0"/>
              <a:t>West Bengal</a:t>
            </a:r>
            <a:r>
              <a:rPr lang="en-US" sz="2400" dirty="0"/>
              <a:t>, </a:t>
            </a:r>
            <a:r>
              <a:rPr lang="en-US" sz="2400" dirty="0" smtClean="0"/>
              <a:t>India</a:t>
            </a:r>
            <a:endParaRPr lang="en-US" sz="2400" dirty="0"/>
          </a:p>
        </p:txBody>
      </p:sp>
      <p:pic>
        <p:nvPicPr>
          <p:cNvPr id="7" name="Picture 6" descr="TonyMit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400" y="117079"/>
            <a:ext cx="1625606" cy="1701800"/>
          </a:xfrm>
          <a:prstGeom prst="rect">
            <a:avLst/>
          </a:prstGeom>
        </p:spPr>
      </p:pic>
      <p:sp>
        <p:nvSpPr>
          <p:cNvPr id="2" name="Title 1"/>
          <p:cNvSpPr>
            <a:spLocks noGrp="1"/>
          </p:cNvSpPr>
          <p:nvPr>
            <p:ph type="title"/>
          </p:nvPr>
        </p:nvSpPr>
        <p:spPr>
          <a:xfrm>
            <a:off x="457201" y="205979"/>
            <a:ext cx="6112933" cy="857250"/>
          </a:xfrm>
        </p:spPr>
        <p:txBody>
          <a:bodyPr>
            <a:noAutofit/>
          </a:bodyPr>
          <a:lstStyle/>
          <a:p>
            <a:r>
              <a:rPr lang="en-US" sz="3600" b="1" dirty="0" smtClean="0"/>
              <a:t>Tony </a:t>
            </a:r>
            <a:r>
              <a:rPr lang="en-US" sz="3600" b="1" dirty="0" err="1" smtClean="0"/>
              <a:t>Mitra</a:t>
            </a:r>
            <a:r>
              <a:rPr lang="en-US" sz="3600" b="1" dirty="0" smtClean="0"/>
              <a:t> speaking to crowds of Indian Farmers and Villagers</a:t>
            </a:r>
            <a:endParaRPr lang="en-US" sz="3600" b="1" dirty="0"/>
          </a:p>
        </p:txBody>
      </p:sp>
    </p:spTree>
    <p:extLst>
      <p:ext uri="{BB962C8B-B14F-4D97-AF65-F5344CB8AC3E}">
        <p14:creationId xmlns:p14="http://schemas.microsoft.com/office/powerpoint/2010/main" val="42769522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Local Activism</a:t>
            </a:r>
            <a:r>
              <a:rPr lang="en-US" b="1" dirty="0" smtClean="0">
                <a:solidFill>
                  <a:srgbClr val="FF0000"/>
                </a:solidFill>
              </a:rPr>
              <a:t>*</a:t>
            </a:r>
            <a:endParaRPr lang="en-US" b="1" dirty="0">
              <a:solidFill>
                <a:srgbClr val="FF0000"/>
              </a:solidFill>
            </a:endParaRPr>
          </a:p>
        </p:txBody>
      </p:sp>
      <p:pic>
        <p:nvPicPr>
          <p:cNvPr id="4" name="Content Placeholder 3" descr="ragtag_group.png"/>
          <p:cNvPicPr>
            <a:picLocks noGrp="1" noChangeAspect="1"/>
          </p:cNvPicPr>
          <p:nvPr>
            <p:ph idx="1"/>
          </p:nvPr>
        </p:nvPicPr>
        <p:blipFill>
          <a:blip r:embed="rId3">
            <a:extLst>
              <a:ext uri="{28A0092B-C50C-407E-A947-70E740481C1C}">
                <a14:useLocalDpi xmlns:a14="http://schemas.microsoft.com/office/drawing/2010/main" val="0"/>
              </a:ext>
            </a:extLst>
          </a:blip>
          <a:srcRect l="-10353" r="-10353"/>
          <a:stretch>
            <a:fillRect/>
          </a:stretch>
        </p:blipFill>
        <p:spPr>
          <a:xfrm>
            <a:off x="990600" y="1063230"/>
            <a:ext cx="6845300" cy="3625850"/>
          </a:xfrm>
        </p:spPr>
      </p:pic>
      <p:sp>
        <p:nvSpPr>
          <p:cNvPr id="5" name="TextBox 4"/>
          <p:cNvSpPr txBox="1"/>
          <p:nvPr/>
        </p:nvSpPr>
        <p:spPr>
          <a:xfrm>
            <a:off x="592674" y="4569770"/>
            <a:ext cx="8456161" cy="461665"/>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400" dirty="0" err="1"/>
              <a:t>theintercept.com</a:t>
            </a:r>
            <a:r>
              <a:rPr lang="en-US" sz="2000" dirty="0"/>
              <a:t>/2018/09/15/</a:t>
            </a:r>
            <a:r>
              <a:rPr lang="en-US" sz="2000" dirty="0" err="1"/>
              <a:t>oregon</a:t>
            </a:r>
            <a:r>
              <a:rPr lang="en-US" sz="2000" dirty="0"/>
              <a:t>-pesticides-aerial-spray-ban/</a:t>
            </a:r>
          </a:p>
        </p:txBody>
      </p:sp>
    </p:spTree>
    <p:extLst>
      <p:ext uri="{BB962C8B-B14F-4D97-AF65-F5344CB8AC3E}">
        <p14:creationId xmlns:p14="http://schemas.microsoft.com/office/powerpoint/2010/main" val="30078342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Local Activism</a:t>
            </a:r>
            <a:r>
              <a:rPr lang="en-US" b="1" dirty="0" smtClean="0">
                <a:solidFill>
                  <a:srgbClr val="FF0000"/>
                </a:solidFill>
              </a:rPr>
              <a:t>*</a:t>
            </a:r>
            <a:endParaRPr lang="en-US" b="1" dirty="0">
              <a:solidFill>
                <a:srgbClr val="FF0000"/>
              </a:solidFill>
            </a:endParaRPr>
          </a:p>
        </p:txBody>
      </p:sp>
      <p:pic>
        <p:nvPicPr>
          <p:cNvPr id="4" name="Content Placeholder 3" descr="ragtag_group.png"/>
          <p:cNvPicPr>
            <a:picLocks noGrp="1" noChangeAspect="1"/>
          </p:cNvPicPr>
          <p:nvPr>
            <p:ph idx="1"/>
          </p:nvPr>
        </p:nvPicPr>
        <p:blipFill>
          <a:blip r:embed="rId3">
            <a:extLst>
              <a:ext uri="{28A0092B-C50C-407E-A947-70E740481C1C}">
                <a14:useLocalDpi xmlns:a14="http://schemas.microsoft.com/office/drawing/2010/main" val="0"/>
              </a:ext>
            </a:extLst>
          </a:blip>
          <a:srcRect l="-10353" r="-10353"/>
          <a:stretch>
            <a:fillRect/>
          </a:stretch>
        </p:blipFill>
        <p:spPr>
          <a:xfrm>
            <a:off x="990600" y="1063230"/>
            <a:ext cx="6845300" cy="3625850"/>
          </a:xfrm>
        </p:spPr>
      </p:pic>
      <p:sp>
        <p:nvSpPr>
          <p:cNvPr id="5" name="TextBox 4"/>
          <p:cNvSpPr txBox="1"/>
          <p:nvPr/>
        </p:nvSpPr>
        <p:spPr>
          <a:xfrm>
            <a:off x="592674" y="4569770"/>
            <a:ext cx="8456161" cy="461665"/>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400" dirty="0" err="1"/>
              <a:t>theintercept.com</a:t>
            </a:r>
            <a:r>
              <a:rPr lang="en-US" sz="2000" dirty="0"/>
              <a:t>/2018/09/15/</a:t>
            </a:r>
            <a:r>
              <a:rPr lang="en-US" sz="2000" dirty="0" err="1"/>
              <a:t>oregon</a:t>
            </a:r>
            <a:r>
              <a:rPr lang="en-US" sz="2000" dirty="0"/>
              <a:t>-pesticides-aerial-spray-ban/</a:t>
            </a:r>
          </a:p>
        </p:txBody>
      </p:sp>
      <p:sp>
        <p:nvSpPr>
          <p:cNvPr id="6" name="TextBox 5"/>
          <p:cNvSpPr txBox="1"/>
          <p:nvPr/>
        </p:nvSpPr>
        <p:spPr>
          <a:xfrm>
            <a:off x="283640" y="1329929"/>
            <a:ext cx="8517467" cy="3046988"/>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A small group of activists succeeded in getting a law passed banning aerial spraying of glyphosate in the forests of western Oregon despite tremendous industry-funded  campaigns</a:t>
            </a:r>
          </a:p>
          <a:p>
            <a:pPr algn="ctr"/>
            <a:endParaRPr lang="en-US" sz="3200" dirty="0"/>
          </a:p>
        </p:txBody>
      </p:sp>
    </p:spTree>
    <p:extLst>
      <p:ext uri="{BB962C8B-B14F-4D97-AF65-F5344CB8AC3E}">
        <p14:creationId xmlns:p14="http://schemas.microsoft.com/office/powerpoint/2010/main" val="75752626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74" y="2001387"/>
            <a:ext cx="8131140"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Failed System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Growing Food Movement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306496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40" y="205979"/>
            <a:ext cx="8365067" cy="857250"/>
          </a:xfrm>
        </p:spPr>
        <p:txBody>
          <a:bodyPr>
            <a:noAutofit/>
          </a:bodyPr>
          <a:lstStyle/>
          <a:p>
            <a:r>
              <a:rPr lang="en-US" sz="3600" b="1" dirty="0" smtClean="0"/>
              <a:t>“Is </a:t>
            </a:r>
            <a:r>
              <a:rPr lang="en-US" sz="3600" b="1" dirty="0"/>
              <a:t>Agriculture’s Use of Glyphosate Feeding Lake O’s Explosive Algae Blooms</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76191" y="1250954"/>
            <a:ext cx="9245596" cy="2713029"/>
          </a:xfrm>
        </p:spPr>
        <p:txBody>
          <a:bodyPr>
            <a:noAutofit/>
          </a:bodyPr>
          <a:lstStyle/>
          <a:p>
            <a:r>
              <a:rPr lang="en-US" sz="2800" dirty="0"/>
              <a:t>Sugar cane agriculture </a:t>
            </a:r>
            <a:r>
              <a:rPr lang="en-US" sz="2800" dirty="0" smtClean="0"/>
              <a:t>is extensive                                           all </a:t>
            </a:r>
            <a:r>
              <a:rPr lang="en-US" sz="2800" dirty="0"/>
              <a:t>around Lake </a:t>
            </a:r>
            <a:r>
              <a:rPr lang="en-US" sz="2800" dirty="0" smtClean="0"/>
              <a:t>Okeechobee in S.                                              Florida, and </a:t>
            </a:r>
            <a:r>
              <a:rPr lang="en-US" sz="2800" dirty="0"/>
              <a:t>glyphosate is </a:t>
            </a:r>
            <a:r>
              <a:rPr lang="en-US" sz="2800" dirty="0" smtClean="0"/>
              <a:t>used both                                             to </a:t>
            </a:r>
            <a:r>
              <a:rPr lang="en-US" sz="2800" dirty="0"/>
              <a:t>control weeds </a:t>
            </a:r>
            <a:r>
              <a:rPr lang="en-US" sz="2800" dirty="0" smtClean="0"/>
              <a:t> and as a desiccant</a:t>
            </a:r>
            <a:endParaRPr lang="en-US" sz="3600" dirty="0"/>
          </a:p>
          <a:p>
            <a:r>
              <a:rPr lang="en-US" sz="2800" dirty="0"/>
              <a:t>Cyanobacteria can break down the C-P bond in glyphosate and use its phosphorus atom as a fuel </a:t>
            </a:r>
            <a:r>
              <a:rPr lang="en-US" sz="2800" dirty="0" smtClean="0"/>
              <a:t>source</a:t>
            </a:r>
            <a:r>
              <a:rPr lang="en-US" sz="2800" dirty="0" smtClean="0">
                <a:solidFill>
                  <a:srgbClr val="FF0000"/>
                </a:solidFill>
              </a:rPr>
              <a:t>**</a:t>
            </a:r>
            <a:endParaRPr lang="en-US" sz="2800" dirty="0">
              <a:solidFill>
                <a:srgbClr val="FF0000"/>
              </a:solidFill>
            </a:endParaRPr>
          </a:p>
          <a:p>
            <a:endParaRPr lang="en-US" sz="2800" dirty="0"/>
          </a:p>
        </p:txBody>
      </p:sp>
      <p:sp>
        <p:nvSpPr>
          <p:cNvPr id="5" name="TextBox 4"/>
          <p:cNvSpPr txBox="1"/>
          <p:nvPr/>
        </p:nvSpPr>
        <p:spPr>
          <a:xfrm>
            <a:off x="457200" y="4660900"/>
            <a:ext cx="184666" cy="369332"/>
          </a:xfrm>
          <a:prstGeom prst="rect">
            <a:avLst/>
          </a:prstGeom>
          <a:noFill/>
        </p:spPr>
        <p:txBody>
          <a:bodyPr wrap="none" rtlCol="0">
            <a:spAutoFit/>
          </a:bodyPr>
          <a:lstStyle/>
          <a:p>
            <a:endParaRPr lang="en-US" dirty="0"/>
          </a:p>
        </p:txBody>
      </p:sp>
      <p:sp>
        <p:nvSpPr>
          <p:cNvPr id="6" name="TextBox 5"/>
          <p:cNvSpPr txBox="1"/>
          <p:nvPr/>
        </p:nvSpPr>
        <p:spPr>
          <a:xfrm>
            <a:off x="1066807" y="3939806"/>
            <a:ext cx="7864703" cy="1077218"/>
          </a:xfrm>
          <a:prstGeom prst="rect">
            <a:avLst/>
          </a:prstGeom>
          <a:noFill/>
        </p:spPr>
        <p:txBody>
          <a:bodyPr wrap="square" rtlCol="0">
            <a:spAutoFit/>
          </a:bodyPr>
          <a:lstStyle/>
          <a:p>
            <a:pPr algn="r"/>
            <a:r>
              <a:rPr lang="en-US" sz="2400" dirty="0">
                <a:solidFill>
                  <a:srgbClr val="FF0000"/>
                </a:solidFill>
              </a:rPr>
              <a:t>*</a:t>
            </a:r>
            <a:r>
              <a:rPr lang="en-US" sz="2000" dirty="0"/>
              <a:t>Prof. Geoffrey </a:t>
            </a:r>
            <a:r>
              <a:rPr lang="en-US" sz="2000" dirty="0" err="1" smtClean="0"/>
              <a:t>Norris.https</a:t>
            </a:r>
            <a:r>
              <a:rPr lang="en-US" sz="2000" dirty="0"/>
              <a:t>://</a:t>
            </a:r>
            <a:r>
              <a:rPr lang="en-US" sz="2000" dirty="0" err="1"/>
              <a:t>jacquithurlowlippisch.com</a:t>
            </a:r>
            <a:r>
              <a:rPr lang="en-US" sz="2000" dirty="0"/>
              <a:t>/tag/</a:t>
            </a:r>
          </a:p>
          <a:p>
            <a:pPr algn="r"/>
            <a:r>
              <a:rPr lang="en-US" sz="2000" dirty="0"/>
              <a:t>is-sugarcane-field-glyphosate-feeding-lake-os-blue-green-algae-blloms</a:t>
            </a:r>
          </a:p>
          <a:p>
            <a:pPr algn="r"/>
            <a:r>
              <a:rPr lang="en-US" sz="2000" dirty="0">
                <a:solidFill>
                  <a:srgbClr val="FF0000"/>
                </a:solidFill>
              </a:rPr>
              <a:t>**</a:t>
            </a:r>
            <a:r>
              <a:rPr lang="en-US" sz="2000" dirty="0"/>
              <a:t>D </a:t>
            </a:r>
            <a:r>
              <a:rPr lang="en-US" sz="2000" dirty="0" err="1"/>
              <a:t>Drzyzga</a:t>
            </a:r>
            <a:r>
              <a:rPr lang="en-US" sz="2000" dirty="0"/>
              <a:t> et al. Environ </a:t>
            </a:r>
            <a:r>
              <a:rPr lang="en-US" sz="2000" dirty="0" err="1"/>
              <a:t>Microbiol</a:t>
            </a:r>
            <a:r>
              <a:rPr lang="en-US" sz="2000" dirty="0"/>
              <a:t> 2017 Mar;19(3):1065-1076</a:t>
            </a:r>
          </a:p>
        </p:txBody>
      </p:sp>
      <p:pic>
        <p:nvPicPr>
          <p:cNvPr id="7" name="Picture 6" descr="bluegreen_algae_slu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008" y="1152130"/>
            <a:ext cx="3238500" cy="1860019"/>
          </a:xfrm>
          <a:prstGeom prst="rect">
            <a:avLst/>
          </a:prstGeom>
        </p:spPr>
      </p:pic>
    </p:spTree>
    <p:extLst>
      <p:ext uri="{BB962C8B-B14F-4D97-AF65-F5344CB8AC3E}">
        <p14:creationId xmlns:p14="http://schemas.microsoft.com/office/powerpoint/2010/main" val="21925381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Cyanobacteria Feed Red Tide Algae</a:t>
            </a:r>
            <a:endParaRPr lang="en-US" b="1" dirty="0"/>
          </a:p>
        </p:txBody>
      </p:sp>
      <p:sp>
        <p:nvSpPr>
          <p:cNvPr id="3" name="Content Placeholder 2"/>
          <p:cNvSpPr>
            <a:spLocks noGrp="1"/>
          </p:cNvSpPr>
          <p:nvPr>
            <p:ph idx="1"/>
          </p:nvPr>
        </p:nvSpPr>
        <p:spPr>
          <a:xfrm>
            <a:off x="457200" y="1063231"/>
            <a:ext cx="8229600" cy="3394472"/>
          </a:xfrm>
        </p:spPr>
        <p:txBody>
          <a:bodyPr>
            <a:normAutofit fontScale="77500" lnSpcReduction="20000"/>
          </a:bodyPr>
          <a:lstStyle/>
          <a:p>
            <a:pPr marL="0" indent="0">
              <a:buNone/>
            </a:pPr>
            <a:r>
              <a:rPr lang="en-US" dirty="0" smtClean="0"/>
              <a:t>“Both </a:t>
            </a:r>
            <a:r>
              <a:rPr lang="en-US" dirty="0"/>
              <a:t>the coastal red tide and the inland blue-green algae have beset South Florida through the summer, killing vast numbers of fish and other wildlife, including dozens of dolphins, manatees, sea turtles, sharks and eels</a:t>
            </a:r>
            <a:r>
              <a:rPr lang="en-US" dirty="0" smtClean="0"/>
              <a:t>.”</a:t>
            </a:r>
            <a:r>
              <a:rPr lang="en-US" dirty="0" smtClean="0">
                <a:solidFill>
                  <a:srgbClr val="FF0000"/>
                </a:solidFill>
              </a:rPr>
              <a:t> *</a:t>
            </a:r>
          </a:p>
          <a:p>
            <a:pPr marL="0" indent="0">
              <a:buNone/>
            </a:pPr>
            <a:endParaRPr lang="en-US" dirty="0" smtClean="0"/>
          </a:p>
          <a:p>
            <a:r>
              <a:rPr lang="en-US" dirty="0" smtClean="0"/>
              <a:t>Cyanobacteria feed off of glyphosate (phosphorus source) and produce nitrates from nitrogen</a:t>
            </a:r>
          </a:p>
          <a:p>
            <a:r>
              <a:rPr lang="en-US" dirty="0" smtClean="0"/>
              <a:t>Red Tide algae flourish, supplied with nitrates produced by cyanobacteria </a:t>
            </a:r>
            <a:r>
              <a:rPr lang="en-US" dirty="0" smtClean="0">
                <a:solidFill>
                  <a:srgbClr val="FF0000"/>
                </a:solidFill>
              </a:rPr>
              <a:t>**</a:t>
            </a:r>
            <a:endParaRPr lang="en-US" dirty="0"/>
          </a:p>
        </p:txBody>
      </p:sp>
      <p:sp>
        <p:nvSpPr>
          <p:cNvPr id="4" name="TextBox 3"/>
          <p:cNvSpPr txBox="1"/>
          <p:nvPr/>
        </p:nvSpPr>
        <p:spPr>
          <a:xfrm>
            <a:off x="457200" y="4123594"/>
            <a:ext cx="8417504" cy="1200329"/>
          </a:xfrm>
          <a:prstGeom prst="rect">
            <a:avLst/>
          </a:prstGeom>
          <a:noFill/>
        </p:spPr>
        <p:txBody>
          <a:bodyPr wrap="square" rtlCol="0">
            <a:spAutoFit/>
          </a:bodyPr>
          <a:lstStyle/>
          <a:p>
            <a:pPr algn="r"/>
            <a:r>
              <a:rPr lang="en-US" dirty="0" smtClean="0">
                <a:solidFill>
                  <a:srgbClr val="FF0000"/>
                </a:solidFill>
              </a:rPr>
              <a:t>*</a:t>
            </a:r>
            <a:r>
              <a:rPr lang="en-US" dirty="0" smtClean="0"/>
              <a:t>https</a:t>
            </a:r>
            <a:r>
              <a:rPr lang="en-US" dirty="0"/>
              <a:t>://www.nbcnews.com/news/us-news</a:t>
            </a:r>
            <a:r>
              <a:rPr lang="en-US" dirty="0" smtClean="0"/>
              <a:t>/</a:t>
            </a:r>
          </a:p>
          <a:p>
            <a:pPr algn="r"/>
            <a:r>
              <a:rPr lang="en-US" dirty="0" smtClean="0"/>
              <a:t>toxic</a:t>
            </a:r>
            <a:r>
              <a:rPr lang="en-US" dirty="0"/>
              <a:t>-red-tide-florida-researchers-investigate-what-s-making-it-n900771</a:t>
            </a:r>
          </a:p>
          <a:p>
            <a:pPr algn="r"/>
            <a:r>
              <a:rPr lang="en-US" dirty="0" smtClean="0">
                <a:solidFill>
                  <a:srgbClr val="FF0000"/>
                </a:solidFill>
              </a:rPr>
              <a:t>**</a:t>
            </a:r>
            <a:r>
              <a:rPr lang="en-US" dirty="0" smtClean="0"/>
              <a:t>https</a:t>
            </a:r>
            <a:r>
              <a:rPr lang="en-US" dirty="0"/>
              <a:t>://</a:t>
            </a:r>
            <a:r>
              <a:rPr lang="en-US" dirty="0" err="1"/>
              <a:t>www.sailorsforthesea.org</a:t>
            </a:r>
            <a:r>
              <a:rPr lang="en-US" dirty="0"/>
              <a:t>/programs/ocean-watch/nutrients-feed-red-tide</a:t>
            </a:r>
          </a:p>
          <a:p>
            <a:pPr algn="r"/>
            <a:endParaRPr lang="en-US" dirty="0"/>
          </a:p>
        </p:txBody>
      </p:sp>
    </p:spTree>
    <p:extLst>
      <p:ext uri="{BB962C8B-B14F-4D97-AF65-F5344CB8AC3E}">
        <p14:creationId xmlns:p14="http://schemas.microsoft.com/office/powerpoint/2010/main" val="35201864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6493" y="1717327"/>
            <a:ext cx="378172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406582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Test of Glyphosate Levels in </a:t>
            </a:r>
            <a:br>
              <a:rPr lang="en-US" b="1" dirty="0" smtClean="0"/>
            </a:br>
            <a:r>
              <a:rPr lang="en-US" b="1" dirty="0" smtClean="0"/>
              <a:t>Florida Waterways</a:t>
            </a:r>
            <a:r>
              <a:rPr lang="en-US" b="1" dirty="0" smtClean="0">
                <a:solidFill>
                  <a:srgbClr val="FF0000"/>
                </a:solidFill>
              </a:rPr>
              <a:t>*</a:t>
            </a:r>
            <a:endParaRPr lang="en-US" b="1" dirty="0">
              <a:solidFill>
                <a:srgbClr val="FF0000"/>
              </a:solidFill>
            </a:endParaRPr>
          </a:p>
        </p:txBody>
      </p:sp>
      <p:pic>
        <p:nvPicPr>
          <p:cNvPr id="4" name="Content Placeholder 3" descr="Honeycutt_Florida_waterway_test.png"/>
          <p:cNvPicPr>
            <a:picLocks noGrp="1" noChangeAspect="1"/>
          </p:cNvPicPr>
          <p:nvPr>
            <p:ph idx="1"/>
          </p:nvPr>
        </p:nvPicPr>
        <p:blipFill>
          <a:blip r:embed="rId3">
            <a:extLst>
              <a:ext uri="{28A0092B-C50C-407E-A947-70E740481C1C}">
                <a14:useLocalDpi xmlns:a14="http://schemas.microsoft.com/office/drawing/2010/main" val="0"/>
              </a:ext>
            </a:extLst>
          </a:blip>
          <a:srcRect l="-42507" r="-42507"/>
          <a:stretch>
            <a:fillRect/>
          </a:stretch>
        </p:blipFill>
        <p:spPr>
          <a:xfrm>
            <a:off x="-1168400" y="1380729"/>
            <a:ext cx="7213600" cy="3394472"/>
          </a:xfrm>
        </p:spPr>
      </p:pic>
      <p:sp>
        <p:nvSpPr>
          <p:cNvPr id="5" name="TextBox 4"/>
          <p:cNvSpPr txBox="1"/>
          <p:nvPr/>
        </p:nvSpPr>
        <p:spPr>
          <a:xfrm>
            <a:off x="457207" y="4775200"/>
            <a:ext cx="8202035"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www.momsacrossamerica.com</a:t>
            </a:r>
            <a:r>
              <a:rPr lang="en-US" dirty="0"/>
              <a:t>/</a:t>
            </a:r>
            <a:r>
              <a:rPr lang="en-US" dirty="0" err="1"/>
              <a:t>orange_juice_postive_for_glyphosate_again</a:t>
            </a:r>
            <a:r>
              <a:rPr lang="en-US" dirty="0"/>
              <a:t> </a:t>
            </a:r>
          </a:p>
        </p:txBody>
      </p:sp>
      <p:sp>
        <p:nvSpPr>
          <p:cNvPr id="6" name="Content Placeholder 2"/>
          <p:cNvSpPr txBox="1">
            <a:spLocks/>
          </p:cNvSpPr>
          <p:nvPr/>
        </p:nvSpPr>
        <p:spPr>
          <a:xfrm>
            <a:off x="4787900" y="1364458"/>
            <a:ext cx="4152900" cy="33944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Water sample </a:t>
            </a:r>
            <a:r>
              <a:rPr lang="en-US" dirty="0"/>
              <a:t>taken from the coast of Cape Coral, at the mouth of the Caloosahatchee River, where cyanobacteria were present </a:t>
            </a:r>
          </a:p>
        </p:txBody>
      </p:sp>
    </p:spTree>
    <p:extLst>
      <p:ext uri="{BB962C8B-B14F-4D97-AF65-F5344CB8AC3E}">
        <p14:creationId xmlns:p14="http://schemas.microsoft.com/office/powerpoint/2010/main" val="42408710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40" y="0"/>
            <a:ext cx="8517467" cy="857250"/>
          </a:xfrm>
        </p:spPr>
        <p:txBody>
          <a:bodyPr>
            <a:normAutofit fontScale="90000"/>
          </a:bodyPr>
          <a:lstStyle/>
          <a:p>
            <a:r>
              <a:rPr lang="en-US" b="1" dirty="0" smtClean="0"/>
              <a:t>Concerns about Glyphosate and Citrus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85120" y="701934"/>
            <a:ext cx="8728680" cy="4165601"/>
          </a:xfrm>
        </p:spPr>
        <p:txBody>
          <a:bodyPr>
            <a:noAutofit/>
          </a:bodyPr>
          <a:lstStyle/>
          <a:p>
            <a:pPr marL="0" indent="0">
              <a:buNone/>
            </a:pPr>
            <a:r>
              <a:rPr lang="en-US" sz="2400" b="1" dirty="0"/>
              <a:t>Chief among these concerns are: </a:t>
            </a:r>
            <a:endParaRPr lang="en-US" sz="2400" b="1" dirty="0" smtClean="0"/>
          </a:p>
          <a:p>
            <a:r>
              <a:rPr lang="en-US" sz="2400" dirty="0" smtClean="0"/>
              <a:t>Increased </a:t>
            </a:r>
            <a:r>
              <a:rPr lang="en-US" sz="2400" dirty="0"/>
              <a:t>crop sensitivity to </a:t>
            </a:r>
            <a:r>
              <a:rPr lang="en-US" sz="2400" dirty="0" smtClean="0"/>
              <a:t>diseases </a:t>
            </a:r>
          </a:p>
          <a:p>
            <a:r>
              <a:rPr lang="en-US" sz="2400" dirty="0" smtClean="0"/>
              <a:t>Reduced </a:t>
            </a:r>
            <a:r>
              <a:rPr lang="en-US" sz="2400" dirty="0"/>
              <a:t>availability of </a:t>
            </a:r>
            <a:r>
              <a:rPr lang="en-US" sz="2400" dirty="0" smtClean="0"/>
              <a:t>micronutrients to                                                     crops through chelation by glyphosate</a:t>
            </a:r>
          </a:p>
          <a:p>
            <a:r>
              <a:rPr lang="en-US" sz="2400" dirty="0" smtClean="0"/>
              <a:t>Inhibition </a:t>
            </a:r>
            <a:r>
              <a:rPr lang="en-US" sz="2400" dirty="0"/>
              <a:t>of root </a:t>
            </a:r>
            <a:r>
              <a:rPr lang="en-US" sz="2400" dirty="0" smtClean="0"/>
              <a:t>growth </a:t>
            </a:r>
            <a:endParaRPr lang="en-US" sz="2400" dirty="0"/>
          </a:p>
          <a:p>
            <a:r>
              <a:rPr lang="en-US" sz="2400" dirty="0" smtClean="0"/>
              <a:t>Citrus fruit drop    </a:t>
            </a:r>
            <a:endParaRPr lang="en-US" sz="2000" dirty="0" smtClean="0"/>
          </a:p>
          <a:p>
            <a:pPr marL="0" indent="0">
              <a:buNone/>
            </a:pPr>
            <a:r>
              <a:rPr lang="en-US" sz="2400" dirty="0" smtClean="0"/>
              <a:t>“As </a:t>
            </a:r>
            <a:r>
              <a:rPr lang="en-US" sz="2400" dirty="0"/>
              <a:t>citrus weed management programs have continued to rely more heavily on glyphosate, the occurrence of citrus fruit drop resulting from glyphosate application has become an increasing grower concern over the years</a:t>
            </a:r>
            <a:r>
              <a:rPr lang="en-US" sz="2400" dirty="0" smtClean="0"/>
              <a:t>.”</a:t>
            </a:r>
            <a:endParaRPr lang="en-US" sz="2400" dirty="0"/>
          </a:p>
        </p:txBody>
      </p:sp>
      <p:sp>
        <p:nvSpPr>
          <p:cNvPr id="4" name="TextBox 3"/>
          <p:cNvSpPr txBox="1"/>
          <p:nvPr/>
        </p:nvSpPr>
        <p:spPr>
          <a:xfrm>
            <a:off x="457207" y="4714101"/>
            <a:ext cx="818772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citrusindustry.net</a:t>
            </a:r>
            <a:r>
              <a:rPr lang="en-US" dirty="0"/>
              <a:t>/2018/09/05/how-to-handle-glyphosate-related-fruit-drop/</a:t>
            </a:r>
          </a:p>
        </p:txBody>
      </p:sp>
      <p:pic>
        <p:nvPicPr>
          <p:cNvPr id="5" name="Picture 4" descr="citrus_fruit_d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9" y="1022351"/>
            <a:ext cx="2895133" cy="1771649"/>
          </a:xfrm>
          <a:prstGeom prst="rect">
            <a:avLst/>
          </a:prstGeom>
        </p:spPr>
      </p:pic>
    </p:spTree>
    <p:extLst>
      <p:ext uri="{BB962C8B-B14F-4D97-AF65-F5344CB8AC3E}">
        <p14:creationId xmlns:p14="http://schemas.microsoft.com/office/powerpoint/2010/main" val="40135818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40" y="0"/>
            <a:ext cx="8517467" cy="857250"/>
          </a:xfrm>
        </p:spPr>
        <p:txBody>
          <a:bodyPr>
            <a:normAutofit fontScale="90000"/>
          </a:bodyPr>
          <a:lstStyle/>
          <a:p>
            <a:r>
              <a:rPr lang="en-US" b="1" dirty="0" smtClean="0"/>
              <a:t>Concerns about Glyphosate and Citrus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85120" y="701934"/>
            <a:ext cx="8728680" cy="4165601"/>
          </a:xfrm>
        </p:spPr>
        <p:txBody>
          <a:bodyPr>
            <a:noAutofit/>
          </a:bodyPr>
          <a:lstStyle/>
          <a:p>
            <a:pPr marL="0" indent="0">
              <a:buNone/>
            </a:pPr>
            <a:r>
              <a:rPr lang="en-US" sz="2400" b="1" dirty="0"/>
              <a:t>Chief among these concerns are: </a:t>
            </a:r>
            <a:endParaRPr lang="en-US" sz="2400" b="1" dirty="0" smtClean="0"/>
          </a:p>
          <a:p>
            <a:r>
              <a:rPr lang="en-US" sz="2400" dirty="0" smtClean="0"/>
              <a:t>Increased </a:t>
            </a:r>
            <a:r>
              <a:rPr lang="en-US" sz="2400" dirty="0"/>
              <a:t>crop sensitivity to </a:t>
            </a:r>
            <a:r>
              <a:rPr lang="en-US" sz="2400" dirty="0" smtClean="0"/>
              <a:t>diseases </a:t>
            </a:r>
          </a:p>
          <a:p>
            <a:r>
              <a:rPr lang="en-US" sz="2400" dirty="0" smtClean="0"/>
              <a:t>Reduced </a:t>
            </a:r>
            <a:r>
              <a:rPr lang="en-US" sz="2400" dirty="0"/>
              <a:t>availability of </a:t>
            </a:r>
            <a:r>
              <a:rPr lang="en-US" sz="2400" dirty="0" smtClean="0"/>
              <a:t>micronutrients to                                                     crops through chelation by glyphosate</a:t>
            </a:r>
          </a:p>
          <a:p>
            <a:r>
              <a:rPr lang="en-US" sz="2400" dirty="0" smtClean="0"/>
              <a:t>Inhibition </a:t>
            </a:r>
            <a:r>
              <a:rPr lang="en-US" sz="2400" dirty="0"/>
              <a:t>of root </a:t>
            </a:r>
            <a:r>
              <a:rPr lang="en-US" sz="2400" dirty="0" smtClean="0"/>
              <a:t>growth </a:t>
            </a:r>
            <a:endParaRPr lang="en-US" sz="2400" dirty="0"/>
          </a:p>
          <a:p>
            <a:r>
              <a:rPr lang="en-US" sz="2400" dirty="0" smtClean="0"/>
              <a:t>Citrus fruit drop    </a:t>
            </a:r>
            <a:endParaRPr lang="en-US" sz="2000" dirty="0" smtClean="0"/>
          </a:p>
          <a:p>
            <a:pPr marL="0" indent="0">
              <a:buNone/>
            </a:pPr>
            <a:r>
              <a:rPr lang="en-US" sz="2400" dirty="0" smtClean="0"/>
              <a:t>“As </a:t>
            </a:r>
            <a:r>
              <a:rPr lang="en-US" sz="2400" dirty="0"/>
              <a:t>citrus weed management programs have continued to rely more heavily on glyphosate, the occurrence of citrus fruit drop resulting from glyphosate application has become an increasing grower concern over the years</a:t>
            </a:r>
            <a:r>
              <a:rPr lang="en-US" sz="2400" dirty="0" smtClean="0"/>
              <a:t>.”</a:t>
            </a:r>
            <a:endParaRPr lang="en-US" sz="2400" dirty="0"/>
          </a:p>
        </p:txBody>
      </p:sp>
      <p:sp>
        <p:nvSpPr>
          <p:cNvPr id="4" name="TextBox 3"/>
          <p:cNvSpPr txBox="1"/>
          <p:nvPr/>
        </p:nvSpPr>
        <p:spPr>
          <a:xfrm>
            <a:off x="457207" y="4714101"/>
            <a:ext cx="818772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citrusindustry.net</a:t>
            </a:r>
            <a:r>
              <a:rPr lang="en-US" dirty="0"/>
              <a:t>/2018/09/05/how-to-handle-glyphosate-related-fruit-drop/</a:t>
            </a:r>
          </a:p>
        </p:txBody>
      </p:sp>
      <p:pic>
        <p:nvPicPr>
          <p:cNvPr id="5" name="Picture 4" descr="citrus_fruit_d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9" y="1022351"/>
            <a:ext cx="2895133" cy="1771649"/>
          </a:xfrm>
          <a:prstGeom prst="rect">
            <a:avLst/>
          </a:prstGeom>
        </p:spPr>
      </p:pic>
      <p:sp>
        <p:nvSpPr>
          <p:cNvPr id="6" name="TextBox 5"/>
          <p:cNvSpPr txBox="1"/>
          <p:nvPr/>
        </p:nvSpPr>
        <p:spPr>
          <a:xfrm>
            <a:off x="457207" y="1808766"/>
            <a:ext cx="8517467"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Moms Across America founder Zen Honeycutt has found glyphosate in multiple samples of orange juice produced from Florida orange groves</a:t>
            </a:r>
          </a:p>
          <a:p>
            <a:pPr algn="ctr"/>
            <a:endParaRPr lang="en-US" sz="3200" dirty="0"/>
          </a:p>
        </p:txBody>
      </p:sp>
    </p:spTree>
    <p:extLst>
      <p:ext uri="{BB962C8B-B14F-4D97-AF65-F5344CB8AC3E}">
        <p14:creationId xmlns:p14="http://schemas.microsoft.com/office/powerpoint/2010/main" val="307962541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sects_gone.png"/>
          <p:cNvPicPr>
            <a:picLocks noGrp="1" noChangeAspect="1"/>
          </p:cNvPicPr>
          <p:nvPr>
            <p:ph idx="1"/>
          </p:nvPr>
        </p:nvPicPr>
        <p:blipFill>
          <a:blip r:embed="rId3">
            <a:extLst>
              <a:ext uri="{28A0092B-C50C-407E-A947-70E740481C1C}">
                <a14:useLocalDpi xmlns:a14="http://schemas.microsoft.com/office/drawing/2010/main" val="0"/>
              </a:ext>
            </a:extLst>
          </a:blip>
          <a:srcRect l="-42340" r="-42340"/>
          <a:stretch>
            <a:fillRect/>
          </a:stretch>
        </p:blipFill>
        <p:spPr>
          <a:xfrm>
            <a:off x="2" y="25401"/>
            <a:ext cx="9370353" cy="4783463"/>
          </a:xfrm>
        </p:spPr>
      </p:pic>
      <p:sp>
        <p:nvSpPr>
          <p:cNvPr id="5" name="TextBox 4"/>
          <p:cNvSpPr txBox="1"/>
          <p:nvPr/>
        </p:nvSpPr>
        <p:spPr>
          <a:xfrm>
            <a:off x="576150" y="4454920"/>
            <a:ext cx="8186857" cy="707886"/>
          </a:xfrm>
          <a:prstGeom prst="rect">
            <a:avLst/>
          </a:prstGeom>
          <a:solidFill>
            <a:srgbClr val="FFFFFF"/>
          </a:solidFill>
        </p:spPr>
        <p:txBody>
          <a:bodyPr wrap="none" rtlCol="0">
            <a:spAutoFit/>
          </a:bodyPr>
          <a:lstStyle/>
          <a:p>
            <a:pPr algn="r"/>
            <a:r>
              <a:rPr lang="en-US" sz="2000" dirty="0"/>
              <a:t>https://www.theguardian.com/environment/2017/oct/18</a:t>
            </a:r>
            <a:r>
              <a:rPr lang="en-US" sz="2000" dirty="0" smtClean="0"/>
              <a:t>/</a:t>
            </a:r>
          </a:p>
          <a:p>
            <a:pPr algn="r"/>
            <a:r>
              <a:rPr lang="en-US" sz="2000" dirty="0" smtClean="0"/>
              <a:t>warning</a:t>
            </a:r>
            <a:r>
              <a:rPr lang="en-US" sz="2000" dirty="0"/>
              <a:t>-of-ecological-armageddon-after-dramatic-plunge-in-insect-numbers</a:t>
            </a:r>
          </a:p>
        </p:txBody>
      </p:sp>
    </p:spTree>
    <p:extLst>
      <p:ext uri="{BB962C8B-B14F-4D97-AF65-F5344CB8AC3E}">
        <p14:creationId xmlns:p14="http://schemas.microsoft.com/office/powerpoint/2010/main" val="401168378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mbleb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02" y="1751492"/>
            <a:ext cx="1350437" cy="1352550"/>
          </a:xfrm>
          <a:prstGeom prst="rect">
            <a:avLst/>
          </a:prstGeom>
        </p:spPr>
      </p:pic>
      <p:sp>
        <p:nvSpPr>
          <p:cNvPr id="2" name="Title 1"/>
          <p:cNvSpPr>
            <a:spLocks noGrp="1"/>
          </p:cNvSpPr>
          <p:nvPr>
            <p:ph type="title"/>
          </p:nvPr>
        </p:nvSpPr>
        <p:spPr/>
        <p:txBody>
          <a:bodyPr>
            <a:normAutofit fontScale="90000"/>
          </a:bodyPr>
          <a:lstStyle/>
          <a:p>
            <a:r>
              <a:rPr lang="en-US" b="1" dirty="0" smtClean="0"/>
              <a:t>Prof. Don Huber on Bee Colony Collapse Syndrome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01600" y="1200151"/>
            <a:ext cx="9042400" cy="3394472"/>
          </a:xfrm>
        </p:spPr>
        <p:txBody>
          <a:bodyPr>
            <a:noAutofit/>
          </a:bodyPr>
          <a:lstStyle/>
          <a:p>
            <a:r>
              <a:rPr lang="en-US" sz="2000" dirty="0"/>
              <a:t>Glyphosate chelates minerals making them unavailable, especially manganese</a:t>
            </a:r>
          </a:p>
          <a:p>
            <a:r>
              <a:rPr lang="en-US" sz="2000" dirty="0"/>
              <a:t>Glyphosate kills Lactobacillus and </a:t>
            </a:r>
            <a:r>
              <a:rPr lang="en-US" sz="2000" dirty="0" err="1"/>
              <a:t>Bifidobacter</a:t>
            </a:r>
            <a:r>
              <a:rPr lang="en-US" sz="2000" dirty="0"/>
              <a:t> which interferes with digestion of honey and bee bread by </a:t>
            </a:r>
            <a:r>
              <a:rPr lang="en-US" sz="2000" dirty="0" smtClean="0"/>
              <a:t>larvae</a:t>
            </a:r>
          </a:p>
          <a:p>
            <a:pPr lvl="1"/>
            <a:r>
              <a:rPr lang="en-US" sz="1800" dirty="0" smtClean="0"/>
              <a:t>Makes </a:t>
            </a:r>
            <a:r>
              <a:rPr lang="en-US" sz="1800" dirty="0"/>
              <a:t>bees more susceptible to mites and viruses</a:t>
            </a:r>
          </a:p>
          <a:p>
            <a:r>
              <a:rPr lang="en-US" sz="2000" dirty="0"/>
              <a:t>Acting as an endocrine disruptor, glyphosate causes </a:t>
            </a:r>
            <a:r>
              <a:rPr lang="en-US" sz="2000" dirty="0" smtClean="0"/>
              <a:t>brain                                         fog </a:t>
            </a:r>
            <a:r>
              <a:rPr lang="en-US" sz="2000" dirty="0"/>
              <a:t>in the bees, and they can't find their way back to the hive after </a:t>
            </a:r>
            <a:r>
              <a:rPr lang="en-US" sz="2000" dirty="0" smtClean="0"/>
              <a:t>foraging</a:t>
            </a:r>
          </a:p>
          <a:p>
            <a:pPr lvl="1"/>
            <a:r>
              <a:rPr lang="en-US" sz="1800" dirty="0" err="1" smtClean="0"/>
              <a:t>Neonicotinoids</a:t>
            </a:r>
            <a:r>
              <a:rPr lang="en-US" sz="1800" dirty="0" smtClean="0"/>
              <a:t> </a:t>
            </a:r>
            <a:r>
              <a:rPr lang="en-US" sz="1800" dirty="0"/>
              <a:t>have a similar, synergistic effect</a:t>
            </a:r>
          </a:p>
          <a:p>
            <a:r>
              <a:rPr lang="en-US" sz="2000" dirty="0"/>
              <a:t>Glyphosate is a contaminant even in organic honey because it is pervasive</a:t>
            </a:r>
          </a:p>
          <a:p>
            <a:r>
              <a:rPr lang="en-US" sz="2000" dirty="0"/>
              <a:t>Probiotics + mineral solutions counter </a:t>
            </a:r>
            <a:r>
              <a:rPr lang="en-US" sz="2000" dirty="0" smtClean="0"/>
              <a:t>glyphosate's </a:t>
            </a:r>
            <a:r>
              <a:rPr lang="en-US" sz="2000" dirty="0"/>
              <a:t>effects remarkably</a:t>
            </a:r>
          </a:p>
        </p:txBody>
      </p:sp>
      <p:sp>
        <p:nvSpPr>
          <p:cNvPr id="4" name="TextBox 3"/>
          <p:cNvSpPr txBox="1"/>
          <p:nvPr/>
        </p:nvSpPr>
        <p:spPr>
          <a:xfrm>
            <a:off x="4572004" y="4594624"/>
            <a:ext cx="4741333" cy="461665"/>
          </a:xfrm>
          <a:prstGeom prst="rect">
            <a:avLst/>
          </a:prstGeom>
          <a:noFill/>
        </p:spPr>
        <p:txBody>
          <a:bodyPr wrap="square" rtlCol="0">
            <a:spAutoFit/>
          </a:bodyPr>
          <a:lstStyle/>
          <a:p>
            <a:r>
              <a:rPr lang="en-US" sz="2400" dirty="0" smtClean="0">
                <a:solidFill>
                  <a:srgbClr val="FF0000"/>
                </a:solidFill>
              </a:rPr>
              <a:t>*</a:t>
            </a:r>
            <a:r>
              <a:rPr lang="en-US" sz="2400" dirty="0" smtClean="0"/>
              <a:t>personal communication</a:t>
            </a:r>
            <a:endParaRPr lang="en-US" sz="2400" dirty="0"/>
          </a:p>
        </p:txBody>
      </p:sp>
    </p:spTree>
    <p:extLst>
      <p:ext uri="{BB962C8B-B14F-4D97-AF65-F5344CB8AC3E}">
        <p14:creationId xmlns:p14="http://schemas.microsoft.com/office/powerpoint/2010/main" val="2438604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53581"/>
            <a:ext cx="8822266" cy="857250"/>
          </a:xfrm>
        </p:spPr>
        <p:txBody>
          <a:bodyPr>
            <a:normAutofit fontScale="90000"/>
          </a:bodyPr>
          <a:lstStyle/>
          <a:p>
            <a:r>
              <a:rPr lang="en-US" b="1" dirty="0" smtClean="0"/>
              <a:t>Successful Treatment Protocol for Bees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8667" y="910831"/>
            <a:ext cx="7818722" cy="3394472"/>
          </a:xfrm>
        </p:spPr>
        <p:txBody>
          <a:bodyPr>
            <a:normAutofit lnSpcReduction="10000"/>
          </a:bodyPr>
          <a:lstStyle/>
          <a:p>
            <a:r>
              <a:rPr lang="en-US" dirty="0"/>
              <a:t>Average loss rates in bee hives in the U.S. for </a:t>
            </a:r>
            <a:r>
              <a:rPr lang="en-US" dirty="0" smtClean="0"/>
              <a:t>the </a:t>
            </a:r>
            <a:r>
              <a:rPr lang="en-US" dirty="0"/>
              <a:t>winter </a:t>
            </a:r>
            <a:r>
              <a:rPr lang="en-US" dirty="0" smtClean="0"/>
              <a:t>of 2015</a:t>
            </a:r>
            <a:r>
              <a:rPr lang="en-US" dirty="0"/>
              <a:t>-2016 was 38%</a:t>
            </a:r>
          </a:p>
          <a:p>
            <a:r>
              <a:rPr lang="en-US" dirty="0"/>
              <a:t>Slide Ridge Honey had only a 5% loss </a:t>
            </a:r>
            <a:r>
              <a:rPr lang="en-US" dirty="0" smtClean="0"/>
              <a:t>rate</a:t>
            </a:r>
          </a:p>
          <a:p>
            <a:pPr lvl="1"/>
            <a:r>
              <a:rPr lang="en-US" dirty="0" smtClean="0"/>
              <a:t>Their </a:t>
            </a:r>
            <a:r>
              <a:rPr lang="en-US" dirty="0"/>
              <a:t>success was </a:t>
            </a:r>
            <a:r>
              <a:rPr lang="en-US" dirty="0" smtClean="0"/>
              <a:t>                                                      attributed </a:t>
            </a:r>
            <a:r>
              <a:rPr lang="en-US" dirty="0"/>
              <a:t>to mineral </a:t>
            </a:r>
            <a:r>
              <a:rPr lang="en-US" dirty="0" smtClean="0"/>
              <a:t>                                      supplements and                                               </a:t>
            </a:r>
            <a:r>
              <a:rPr lang="en-US" dirty="0"/>
              <a:t>probiotics</a:t>
            </a:r>
            <a:endParaRPr lang="en-US" dirty="0" smtClean="0"/>
          </a:p>
          <a:p>
            <a:pPr marL="0" indent="0">
              <a:buNone/>
            </a:pPr>
            <a:endParaRPr lang="en-US" dirty="0"/>
          </a:p>
        </p:txBody>
      </p:sp>
      <p:sp>
        <p:nvSpPr>
          <p:cNvPr id="4" name="TextBox 3"/>
          <p:cNvSpPr txBox="1"/>
          <p:nvPr/>
        </p:nvSpPr>
        <p:spPr>
          <a:xfrm>
            <a:off x="778940" y="4702145"/>
            <a:ext cx="7496989" cy="400110"/>
          </a:xfrm>
          <a:prstGeom prst="rect">
            <a:avLst/>
          </a:prstGeom>
          <a:noFill/>
        </p:spPr>
        <p:txBody>
          <a:bodyPr wrap="none" rtlCol="0">
            <a:spAutoFit/>
          </a:bodyPr>
          <a:lstStyle/>
          <a:p>
            <a:r>
              <a:rPr lang="en-US" sz="2000" dirty="0" smtClean="0">
                <a:solidFill>
                  <a:srgbClr val="FF0000"/>
                </a:solidFill>
              </a:rPr>
              <a:t>*</a:t>
            </a:r>
            <a:r>
              <a:rPr lang="en-US" sz="2000" dirty="0" err="1" smtClean="0"/>
              <a:t>biomineralstechnologies.com</a:t>
            </a:r>
            <a:r>
              <a:rPr lang="en-US" sz="2000" dirty="0"/>
              <a:t>/save-the-bees/honeybee-update-2017</a:t>
            </a:r>
          </a:p>
        </p:txBody>
      </p:sp>
      <p:pic>
        <p:nvPicPr>
          <p:cNvPr id="5" name="Picture 4" descr="honeybee_35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800" y="2433723"/>
            <a:ext cx="3653127" cy="2303381"/>
          </a:xfrm>
          <a:prstGeom prst="rect">
            <a:avLst/>
          </a:prstGeom>
        </p:spPr>
      </p:pic>
    </p:spTree>
    <p:extLst>
      <p:ext uri="{BB962C8B-B14F-4D97-AF65-F5344CB8AC3E}">
        <p14:creationId xmlns:p14="http://schemas.microsoft.com/office/powerpoint/2010/main" val="356918385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ney_glyphosate_chart.png"/>
          <p:cNvPicPr>
            <a:picLocks noGrp="1" noChangeAspect="1"/>
          </p:cNvPicPr>
          <p:nvPr>
            <p:ph idx="1"/>
          </p:nvPr>
        </p:nvPicPr>
        <p:blipFill>
          <a:blip r:embed="rId3">
            <a:extLst>
              <a:ext uri="{28A0092B-C50C-407E-A947-70E740481C1C}">
                <a14:useLocalDpi xmlns:a14="http://schemas.microsoft.com/office/drawing/2010/main" val="0"/>
              </a:ext>
            </a:extLst>
          </a:blip>
          <a:srcRect l="-2888" r="-2888"/>
          <a:stretch>
            <a:fillRect/>
          </a:stretch>
        </p:blipFill>
        <p:spPr>
          <a:xfrm>
            <a:off x="125246" y="1063230"/>
            <a:ext cx="8561554" cy="3531394"/>
          </a:xfrm>
        </p:spPr>
      </p:pic>
      <p:sp>
        <p:nvSpPr>
          <p:cNvPr id="5" name="TextBox 4"/>
          <p:cNvSpPr txBox="1"/>
          <p:nvPr/>
        </p:nvSpPr>
        <p:spPr>
          <a:xfrm>
            <a:off x="2645665" y="4681836"/>
            <a:ext cx="6041137" cy="461665"/>
          </a:xfrm>
          <a:prstGeom prst="rect">
            <a:avLst/>
          </a:prstGeom>
          <a:noFill/>
        </p:spPr>
        <p:txBody>
          <a:bodyPr wrap="none" rtlCol="0">
            <a:spAutoFit/>
          </a:bodyPr>
          <a:lstStyle/>
          <a:p>
            <a:r>
              <a:rPr lang="en-US" sz="2400" dirty="0">
                <a:solidFill>
                  <a:srgbClr val="FF0000"/>
                </a:solidFill>
              </a:rPr>
              <a:t>*</a:t>
            </a:r>
            <a:r>
              <a:rPr lang="en-US" sz="2400" dirty="0"/>
              <a:t>F Rubio et al., J Environ Anal </a:t>
            </a:r>
            <a:r>
              <a:rPr lang="en-US" sz="2400" dirty="0" err="1"/>
              <a:t>Toxicol</a:t>
            </a:r>
            <a:r>
              <a:rPr lang="en-US" sz="2400" dirty="0"/>
              <a:t> 2014, 5:1 </a:t>
            </a:r>
          </a:p>
        </p:txBody>
      </p:sp>
      <p:sp>
        <p:nvSpPr>
          <p:cNvPr id="6" name="TextBox 5"/>
          <p:cNvSpPr txBox="1"/>
          <p:nvPr/>
        </p:nvSpPr>
        <p:spPr>
          <a:xfrm>
            <a:off x="5249332" y="3989105"/>
            <a:ext cx="701634" cy="461665"/>
          </a:xfrm>
          <a:prstGeom prst="rect">
            <a:avLst/>
          </a:prstGeom>
          <a:noFill/>
        </p:spPr>
        <p:txBody>
          <a:bodyPr wrap="none" rtlCol="0">
            <a:spAutoFit/>
          </a:bodyPr>
          <a:lstStyle/>
          <a:p>
            <a:r>
              <a:rPr lang="en-US" sz="2400" dirty="0" smtClean="0">
                <a:solidFill>
                  <a:srgbClr val="FF0000"/>
                </a:solidFill>
              </a:rPr>
              <a:t>USA</a:t>
            </a:r>
            <a:endParaRPr lang="en-US" sz="2400" dirty="0">
              <a:solidFill>
                <a:srgbClr val="FF0000"/>
              </a:solidFill>
            </a:endParaRPr>
          </a:p>
        </p:txBody>
      </p:sp>
      <p:cxnSp>
        <p:nvCxnSpPr>
          <p:cNvPr id="8" name="Straight Arrow Connector 7"/>
          <p:cNvCxnSpPr>
            <a:stCxn id="6" idx="0"/>
          </p:cNvCxnSpPr>
          <p:nvPr/>
        </p:nvCxnSpPr>
        <p:spPr>
          <a:xfrm flipH="1" flipV="1">
            <a:off x="5029205" y="4025899"/>
            <a:ext cx="570944" cy="889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504409" y="1376868"/>
            <a:ext cx="2745015" cy="3048500"/>
          </a:xfrm>
          <a:custGeom>
            <a:avLst/>
            <a:gdLst>
              <a:gd name="connsiteX0" fmla="*/ 2655095 w 2745015"/>
              <a:gd name="connsiteY0" fmla="*/ 3587077 h 4064667"/>
              <a:gd name="connsiteX1" fmla="*/ 2705895 w 2745015"/>
              <a:gd name="connsiteY1" fmla="*/ 2494877 h 4064667"/>
              <a:gd name="connsiteX2" fmla="*/ 2248695 w 2745015"/>
              <a:gd name="connsiteY2" fmla="*/ 170777 h 4064667"/>
              <a:gd name="connsiteX3" fmla="*/ 229395 w 2745015"/>
              <a:gd name="connsiteY3" fmla="*/ 285077 h 4064667"/>
              <a:gd name="connsiteX4" fmla="*/ 38895 w 2745015"/>
              <a:gd name="connsiteY4" fmla="*/ 1161377 h 4064667"/>
              <a:gd name="connsiteX5" fmla="*/ 165895 w 2745015"/>
              <a:gd name="connsiteY5" fmla="*/ 2710777 h 4064667"/>
              <a:gd name="connsiteX6" fmla="*/ 330995 w 2745015"/>
              <a:gd name="connsiteY6" fmla="*/ 3460077 h 4064667"/>
              <a:gd name="connsiteX7" fmla="*/ 1359695 w 2745015"/>
              <a:gd name="connsiteY7" fmla="*/ 4006177 h 4064667"/>
              <a:gd name="connsiteX8" fmla="*/ 2540795 w 2745015"/>
              <a:gd name="connsiteY8" fmla="*/ 3993477 h 4064667"/>
              <a:gd name="connsiteX9" fmla="*/ 2743995 w 2745015"/>
              <a:gd name="connsiteY9" fmla="*/ 3510877 h 406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5015" h="4064667">
                <a:moveTo>
                  <a:pt x="2655095" y="3587077"/>
                </a:moveTo>
                <a:cubicBezTo>
                  <a:pt x="2714361" y="3325668"/>
                  <a:pt x="2773628" y="3064260"/>
                  <a:pt x="2705895" y="2494877"/>
                </a:cubicBezTo>
                <a:cubicBezTo>
                  <a:pt x="2638162" y="1925494"/>
                  <a:pt x="2661445" y="539077"/>
                  <a:pt x="2248695" y="170777"/>
                </a:cubicBezTo>
                <a:cubicBezTo>
                  <a:pt x="1835945" y="-197523"/>
                  <a:pt x="597695" y="119977"/>
                  <a:pt x="229395" y="285077"/>
                </a:cubicBezTo>
                <a:cubicBezTo>
                  <a:pt x="-138905" y="450177"/>
                  <a:pt x="49478" y="757094"/>
                  <a:pt x="38895" y="1161377"/>
                </a:cubicBezTo>
                <a:cubicBezTo>
                  <a:pt x="28312" y="1565660"/>
                  <a:pt x="117212" y="2327660"/>
                  <a:pt x="165895" y="2710777"/>
                </a:cubicBezTo>
                <a:cubicBezTo>
                  <a:pt x="214578" y="3093894"/>
                  <a:pt x="132028" y="3244177"/>
                  <a:pt x="330995" y="3460077"/>
                </a:cubicBezTo>
                <a:cubicBezTo>
                  <a:pt x="529962" y="3675977"/>
                  <a:pt x="991395" y="3917277"/>
                  <a:pt x="1359695" y="4006177"/>
                </a:cubicBezTo>
                <a:cubicBezTo>
                  <a:pt x="1727995" y="4095077"/>
                  <a:pt x="2310078" y="4076027"/>
                  <a:pt x="2540795" y="3993477"/>
                </a:cubicBezTo>
                <a:cubicBezTo>
                  <a:pt x="2771512" y="3910927"/>
                  <a:pt x="2743995" y="3510877"/>
                  <a:pt x="2743995" y="351087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b="1" dirty="0" smtClean="0"/>
              <a:t>Glyphosate was found in 59% of Honey Samples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90686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95" y="53579"/>
            <a:ext cx="8534400" cy="857250"/>
          </a:xfrm>
        </p:spPr>
        <p:txBody>
          <a:bodyPr>
            <a:normAutofit fontScale="90000"/>
          </a:bodyPr>
          <a:lstStyle/>
          <a:p>
            <a:r>
              <a:rPr lang="en-US" b="1" dirty="0" err="1" smtClean="0"/>
              <a:t>Superweeds</a:t>
            </a:r>
            <a:r>
              <a:rPr lang="en-US" b="1" dirty="0" smtClean="0"/>
              <a:t> Are Now a Huge Problem</a:t>
            </a:r>
            <a:r>
              <a:rPr lang="en-US" b="1" dirty="0" smtClean="0">
                <a:solidFill>
                  <a:srgbClr val="FF0000"/>
                </a:solidFill>
              </a:rPr>
              <a:t>*</a:t>
            </a:r>
            <a:endParaRPr lang="en-US" b="1" dirty="0">
              <a:solidFill>
                <a:srgbClr val="FF0000"/>
              </a:solidFill>
            </a:endParaRPr>
          </a:p>
        </p:txBody>
      </p:sp>
      <p:pic>
        <p:nvPicPr>
          <p:cNvPr id="5" name="Content Placeholder 4" descr="amaranth.jpg"/>
          <p:cNvPicPr>
            <a:picLocks noGrp="1" noChangeAspect="1"/>
          </p:cNvPicPr>
          <p:nvPr>
            <p:ph idx="1"/>
          </p:nvPr>
        </p:nvPicPr>
        <p:blipFill>
          <a:blip r:embed="rId3">
            <a:extLst>
              <a:ext uri="{28A0092B-C50C-407E-A947-70E740481C1C}">
                <a14:useLocalDpi xmlns:a14="http://schemas.microsoft.com/office/drawing/2010/main" val="0"/>
              </a:ext>
            </a:extLst>
          </a:blip>
          <a:srcRect l="-1890" r="-1890"/>
          <a:stretch>
            <a:fillRect/>
          </a:stretch>
        </p:blipFill>
        <p:spPr>
          <a:xfrm>
            <a:off x="6052054" y="3130917"/>
            <a:ext cx="2220549" cy="1295794"/>
          </a:xfrm>
        </p:spPr>
      </p:pic>
      <p:sp>
        <p:nvSpPr>
          <p:cNvPr id="4" name="TextBox 3"/>
          <p:cNvSpPr txBox="1"/>
          <p:nvPr/>
        </p:nvSpPr>
        <p:spPr>
          <a:xfrm>
            <a:off x="379695" y="4426711"/>
            <a:ext cx="7892906" cy="707886"/>
          </a:xfrm>
          <a:prstGeom prst="rect">
            <a:avLst/>
          </a:prstGeom>
          <a:noFill/>
        </p:spPr>
        <p:txBody>
          <a:bodyPr wrap="none" rtlCol="0">
            <a:spAutoFit/>
          </a:bodyPr>
          <a:lstStyle/>
          <a:p>
            <a:pPr algn="r"/>
            <a:r>
              <a:rPr lang="en-US" sz="2000" dirty="0">
                <a:solidFill>
                  <a:srgbClr val="FF0000"/>
                </a:solidFill>
              </a:rPr>
              <a:t>*</a:t>
            </a:r>
            <a:r>
              <a:rPr lang="en-US" sz="2000" dirty="0" err="1" smtClean="0"/>
              <a:t>sustainablepulse.com</a:t>
            </a:r>
            <a:r>
              <a:rPr lang="en-US" sz="2000" dirty="0"/>
              <a:t>/2017/02/04/farmers-losing-midwest-</a:t>
            </a:r>
            <a:r>
              <a:rPr lang="en-US" sz="2000" dirty="0" err="1"/>
              <a:t>superweeds</a:t>
            </a:r>
            <a:r>
              <a:rPr lang="en-US" sz="2000" dirty="0" smtClean="0"/>
              <a:t>-</a:t>
            </a:r>
          </a:p>
          <a:p>
            <a:pPr algn="r"/>
            <a:r>
              <a:rPr lang="en-US" sz="2000" dirty="0" smtClean="0"/>
              <a:t>fight</a:t>
            </a:r>
            <a:r>
              <a:rPr lang="en-US" sz="2000" dirty="0"/>
              <a:t>-as-glyphosate-resistance-reaches-over-75</a:t>
            </a:r>
            <a:r>
              <a:rPr lang="en-US" sz="2000" dirty="0" smtClean="0"/>
              <a:t>/</a:t>
            </a:r>
            <a:r>
              <a:rPr lang="en-US" sz="2000" dirty="0"/>
              <a:t>#</a:t>
            </a:r>
          </a:p>
        </p:txBody>
      </p:sp>
      <p:sp>
        <p:nvSpPr>
          <p:cNvPr id="7" name="Content Placeholder 2"/>
          <p:cNvSpPr txBox="1">
            <a:spLocks/>
          </p:cNvSpPr>
          <p:nvPr/>
        </p:nvSpPr>
        <p:spPr>
          <a:xfrm>
            <a:off x="186266" y="813025"/>
            <a:ext cx="8856134" cy="33944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76.8</a:t>
            </a:r>
            <a:r>
              <a:rPr lang="en-US" sz="2400" dirty="0"/>
              <a:t>% of samples submitted </a:t>
            </a:r>
            <a:r>
              <a:rPr lang="en-US" sz="2400" dirty="0" smtClean="0"/>
              <a:t> to </a:t>
            </a:r>
            <a:r>
              <a:rPr lang="en-US" sz="2400" dirty="0"/>
              <a:t>a U of Illinois Plant </a:t>
            </a:r>
            <a:r>
              <a:rPr lang="en-US" sz="2400" dirty="0" smtClean="0"/>
              <a:t>Clinic                                                      from </a:t>
            </a:r>
            <a:r>
              <a:rPr lang="en-US" sz="2400" dirty="0"/>
              <a:t>10 states across the </a:t>
            </a:r>
            <a:r>
              <a:rPr lang="en-US" sz="2400" dirty="0" smtClean="0"/>
              <a:t>Midwest </a:t>
            </a:r>
            <a:r>
              <a:rPr lang="en-US" sz="2400" dirty="0"/>
              <a:t>showed </a:t>
            </a:r>
            <a:r>
              <a:rPr lang="en-US" sz="2400" dirty="0" smtClean="0"/>
              <a:t>glyphosate resistance</a:t>
            </a:r>
          </a:p>
          <a:p>
            <a:r>
              <a:rPr lang="en-US" sz="2400" dirty="0" smtClean="0"/>
              <a:t>“GM </a:t>
            </a:r>
            <a:r>
              <a:rPr lang="en-US" sz="2400" dirty="0"/>
              <a:t>crops are on the edge of failure in the U.S. as farmers are asked to fork out more and more money on herbicides to try to control the </a:t>
            </a:r>
            <a:r>
              <a:rPr lang="en-US" sz="2400" dirty="0" err="1"/>
              <a:t>superweeds</a:t>
            </a:r>
            <a:r>
              <a:rPr lang="en-US" sz="2400" dirty="0"/>
              <a:t>. We simply can’t afford it! It is near the end of the road for these crops and many of my  friends in the Midwest are on the edge of </a:t>
            </a:r>
            <a:r>
              <a:rPr lang="en-US" sz="2400" dirty="0" smtClean="0"/>
              <a:t>turning                                                            </a:t>
            </a:r>
            <a:r>
              <a:rPr lang="en-US" sz="2400" dirty="0"/>
              <a:t>back to conventional farming methods</a:t>
            </a:r>
            <a:r>
              <a:rPr lang="en-US" sz="2400" dirty="0" smtClean="0"/>
              <a:t>.”</a:t>
            </a:r>
          </a:p>
          <a:p>
            <a:pPr lvl="1"/>
            <a:r>
              <a:rPr lang="en-US" sz="2000" dirty="0"/>
              <a:t>Bill Giles, an Illinois farmer</a:t>
            </a:r>
          </a:p>
        </p:txBody>
      </p:sp>
    </p:spTree>
    <p:extLst>
      <p:ext uri="{BB962C8B-B14F-4D97-AF65-F5344CB8AC3E}">
        <p14:creationId xmlns:p14="http://schemas.microsoft.com/office/powerpoint/2010/main" val="10408444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antibiotics.jpg"/>
          <p:cNvPicPr>
            <a:picLocks noGrp="1" noChangeAspect="1"/>
          </p:cNvPicPr>
          <p:nvPr>
            <p:ph idx="1"/>
          </p:nvPr>
        </p:nvPicPr>
        <p:blipFill>
          <a:blip r:embed="rId3">
            <a:extLst>
              <a:ext uri="{28A0092B-C50C-407E-A947-70E740481C1C}">
                <a14:useLocalDpi xmlns:a14="http://schemas.microsoft.com/office/drawing/2010/main" val="0"/>
              </a:ext>
            </a:extLst>
          </a:blip>
          <a:srcRect l="-37818" r="-37818"/>
          <a:stretch>
            <a:fillRect/>
          </a:stretch>
        </p:blipFill>
        <p:spPr>
          <a:xfrm>
            <a:off x="-431800" y="526419"/>
            <a:ext cx="9941382" cy="4100532"/>
          </a:xfrm>
        </p:spPr>
      </p:pic>
      <p:sp>
        <p:nvSpPr>
          <p:cNvPr id="5" name="TextBox 4"/>
          <p:cNvSpPr txBox="1"/>
          <p:nvPr/>
        </p:nvSpPr>
        <p:spPr>
          <a:xfrm>
            <a:off x="1816100" y="4753951"/>
            <a:ext cx="7061200" cy="369332"/>
          </a:xfrm>
          <a:prstGeom prst="rect">
            <a:avLst/>
          </a:prstGeom>
          <a:noFill/>
        </p:spPr>
        <p:txBody>
          <a:bodyPr wrap="square" rtlCol="0">
            <a:spAutoFit/>
          </a:bodyPr>
          <a:lstStyle/>
          <a:p>
            <a:pPr algn="r"/>
            <a:r>
              <a:rPr lang="en-US" dirty="0">
                <a:solidFill>
                  <a:srgbClr val="FF0000"/>
                </a:solidFill>
              </a:rPr>
              <a:t>*</a:t>
            </a:r>
            <a:r>
              <a:rPr lang="en-US" dirty="0"/>
              <a:t>AHC Van </a:t>
            </a:r>
            <a:r>
              <a:rPr lang="en-US" dirty="0" err="1"/>
              <a:t>Bruggen</a:t>
            </a:r>
            <a:r>
              <a:rPr lang="en-US" dirty="0"/>
              <a:t> et al. </a:t>
            </a:r>
            <a:r>
              <a:rPr lang="en-US" dirty="0" err="1" smtClean="0"/>
              <a:t>Sci</a:t>
            </a:r>
            <a:r>
              <a:rPr lang="en-US" dirty="0" smtClean="0"/>
              <a:t> </a:t>
            </a:r>
            <a:r>
              <a:rPr lang="en-US" dirty="0"/>
              <a:t>Total </a:t>
            </a:r>
            <a:r>
              <a:rPr lang="en-US" dirty="0" smtClean="0"/>
              <a:t>Environ 2017; </a:t>
            </a:r>
            <a:r>
              <a:rPr lang="en-US" dirty="0"/>
              <a:t>616–</a:t>
            </a:r>
            <a:r>
              <a:rPr lang="en-US" dirty="0" smtClean="0"/>
              <a:t>617: </a:t>
            </a:r>
            <a:r>
              <a:rPr lang="en-US" dirty="0"/>
              <a:t>255–268. </a:t>
            </a:r>
          </a:p>
        </p:txBody>
      </p:sp>
      <p:sp>
        <p:nvSpPr>
          <p:cNvPr id="2" name="Title 1"/>
          <p:cNvSpPr>
            <a:spLocks noGrp="1"/>
          </p:cNvSpPr>
          <p:nvPr>
            <p:ph type="title"/>
          </p:nvPr>
        </p:nvSpPr>
        <p:spPr>
          <a:xfrm>
            <a:off x="228600" y="91679"/>
            <a:ext cx="8458200" cy="857250"/>
          </a:xfrm>
          <a:solidFill>
            <a:schemeClr val="bg1"/>
          </a:solidFill>
        </p:spPr>
        <p:txBody>
          <a:bodyPr>
            <a:normAutofit fontScale="90000"/>
          </a:bodyPr>
          <a:lstStyle/>
          <a:p>
            <a:r>
              <a:rPr lang="en-US" b="1" dirty="0" smtClean="0"/>
              <a:t>Antibiotic Resistance and Glyphosate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071258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antibiotics.jpg"/>
          <p:cNvPicPr>
            <a:picLocks noGrp="1" noChangeAspect="1"/>
          </p:cNvPicPr>
          <p:nvPr>
            <p:ph idx="1"/>
          </p:nvPr>
        </p:nvPicPr>
        <p:blipFill>
          <a:blip r:embed="rId3">
            <a:extLst>
              <a:ext uri="{28A0092B-C50C-407E-A947-70E740481C1C}">
                <a14:useLocalDpi xmlns:a14="http://schemas.microsoft.com/office/drawing/2010/main" val="0"/>
              </a:ext>
            </a:extLst>
          </a:blip>
          <a:srcRect l="-37818" r="-37818"/>
          <a:stretch>
            <a:fillRect/>
          </a:stretch>
        </p:blipFill>
        <p:spPr>
          <a:xfrm>
            <a:off x="-431800" y="526419"/>
            <a:ext cx="9941382" cy="4100532"/>
          </a:xfrm>
        </p:spPr>
      </p:pic>
      <p:sp>
        <p:nvSpPr>
          <p:cNvPr id="2" name="Title 1"/>
          <p:cNvSpPr>
            <a:spLocks noGrp="1"/>
          </p:cNvSpPr>
          <p:nvPr>
            <p:ph type="title"/>
          </p:nvPr>
        </p:nvSpPr>
        <p:spPr>
          <a:xfrm>
            <a:off x="228600" y="91679"/>
            <a:ext cx="8458200" cy="857250"/>
          </a:xfrm>
          <a:solidFill>
            <a:schemeClr val="bg1"/>
          </a:solidFill>
        </p:spPr>
        <p:txBody>
          <a:bodyPr>
            <a:normAutofit fontScale="90000"/>
          </a:bodyPr>
          <a:lstStyle/>
          <a:p>
            <a:r>
              <a:rPr lang="en-US" b="1" dirty="0" smtClean="0"/>
              <a:t>Antibiotic Resistance and Glyphosate</a:t>
            </a:r>
            <a:r>
              <a:rPr lang="en-US" b="1" dirty="0" smtClean="0">
                <a:solidFill>
                  <a:srgbClr val="FF0000"/>
                </a:solidFill>
              </a:rPr>
              <a:t>*</a:t>
            </a:r>
            <a:endParaRPr lang="en-US" b="1" dirty="0">
              <a:solidFill>
                <a:srgbClr val="FF0000"/>
              </a:solidFill>
            </a:endParaRPr>
          </a:p>
        </p:txBody>
      </p:sp>
      <p:sp>
        <p:nvSpPr>
          <p:cNvPr id="6" name="Title 1"/>
          <p:cNvSpPr txBox="1">
            <a:spLocks/>
          </p:cNvSpPr>
          <p:nvPr/>
        </p:nvSpPr>
        <p:spPr>
          <a:xfrm>
            <a:off x="1406616" y="1244600"/>
            <a:ext cx="6480307" cy="279820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Glyphosate was patented as an antimicrobial agent in 2004.</a:t>
            </a:r>
            <a:r>
              <a:rPr lang="en-US" sz="2800" dirty="0" smtClean="0">
                <a:solidFill>
                  <a:srgbClr val="FF0000"/>
                </a:solidFill>
              </a:rPr>
              <a:t>**</a:t>
            </a:r>
          </a:p>
          <a:p>
            <a:endParaRPr lang="en-US" sz="2800" dirty="0" smtClean="0">
              <a:solidFill>
                <a:srgbClr val="FF0000"/>
              </a:solidFill>
            </a:endParaRPr>
          </a:p>
          <a:p>
            <a:r>
              <a:rPr lang="en-US" sz="2800" dirty="0" smtClean="0"/>
              <a:t>Microbes develop efflux pumps in response to chronic glyphosate exposure that can then pump out other antibiotics as well.</a:t>
            </a:r>
          </a:p>
        </p:txBody>
      </p:sp>
      <p:sp>
        <p:nvSpPr>
          <p:cNvPr id="7" name="TextBox 6"/>
          <p:cNvSpPr txBox="1"/>
          <p:nvPr/>
        </p:nvSpPr>
        <p:spPr>
          <a:xfrm>
            <a:off x="722061" y="4690451"/>
            <a:ext cx="8406155" cy="369332"/>
          </a:xfrm>
          <a:prstGeom prst="rect">
            <a:avLst/>
          </a:prstGeom>
          <a:noFill/>
        </p:spPr>
        <p:txBody>
          <a:bodyPr wrap="none" rtlCol="0">
            <a:spAutoFit/>
          </a:bodyPr>
          <a:lstStyle/>
          <a:p>
            <a:r>
              <a:rPr lang="en-US" dirty="0" smtClean="0">
                <a:solidFill>
                  <a:srgbClr val="FF0000"/>
                </a:solidFill>
              </a:rPr>
              <a:t>**</a:t>
            </a:r>
            <a:r>
              <a:rPr lang="en-US" dirty="0" smtClean="0"/>
              <a:t>U.S</a:t>
            </a:r>
            <a:r>
              <a:rPr lang="en-US" dirty="0"/>
              <a:t>. patent number 20040077608 A1, filed: August 29, 2003; awarded: April 22, 2004</a:t>
            </a:r>
          </a:p>
        </p:txBody>
      </p:sp>
    </p:spTree>
    <p:extLst>
      <p:ext uri="{BB962C8B-B14F-4D97-AF65-F5344CB8AC3E}">
        <p14:creationId xmlns:p14="http://schemas.microsoft.com/office/powerpoint/2010/main" val="15300673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1587502"/>
            <a:ext cx="7823200" cy="3226844"/>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72" y="2066278"/>
            <a:ext cx="6739467" cy="1565522"/>
          </a:xfrm>
          <a:prstGeom prst="rect">
            <a:avLst/>
          </a:prstGeom>
        </p:spPr>
      </p:pic>
      <p:sp>
        <p:nvSpPr>
          <p:cNvPr id="6" name="Title 1"/>
          <p:cNvSpPr txBox="1">
            <a:spLocks/>
          </p:cNvSpPr>
          <p:nvPr/>
        </p:nvSpPr>
        <p:spPr>
          <a:xfrm>
            <a:off x="609600" y="844176"/>
            <a:ext cx="8077200" cy="1222102"/>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72" y="2235203"/>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2115018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6"/>
            <a:ext cx="8229600" cy="85725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42900" y="901007"/>
            <a:ext cx="5829300" cy="4395172"/>
          </a:xfrm>
        </p:spPr>
        <p:txBody>
          <a:bodyPr>
            <a:noAutofit/>
          </a:bodyPr>
          <a:lstStyle/>
          <a:p>
            <a:r>
              <a:rPr lang="en-US" sz="2400" dirty="0" smtClean="0"/>
              <a:t>Dirt is inert; soil is alive</a:t>
            </a:r>
          </a:p>
          <a:p>
            <a:r>
              <a:rPr lang="en-US" sz="2400" dirty="0" smtClean="0"/>
              <a:t>Missouri farmer JR Bollinger grew                                                    corn and soy on a former coal mine</a:t>
            </a:r>
          </a:p>
          <a:p>
            <a:r>
              <a:rPr lang="en-US" sz="2400" dirty="0" smtClean="0"/>
              <a:t>“We tried </a:t>
            </a:r>
            <a:r>
              <a:rPr lang="mr-IN" sz="2400" dirty="0" smtClean="0"/>
              <a:t>…</a:t>
            </a:r>
            <a:r>
              <a:rPr lang="en-US" sz="2400" dirty="0" smtClean="0"/>
              <a:t> all kinds of goodies:                             </a:t>
            </a:r>
            <a:r>
              <a:rPr lang="en-US" sz="2400" dirty="0" err="1" smtClean="0"/>
              <a:t>humates</a:t>
            </a:r>
            <a:r>
              <a:rPr lang="en-US" sz="2400" dirty="0" smtClean="0"/>
              <a:t>, </a:t>
            </a:r>
            <a:r>
              <a:rPr lang="mr-IN" sz="2400" dirty="0" smtClean="0"/>
              <a:t>…</a:t>
            </a:r>
            <a:r>
              <a:rPr lang="en-US" sz="2400" dirty="0" smtClean="0"/>
              <a:t> sea minerals, microbes,                                     fish meal and </a:t>
            </a:r>
            <a:r>
              <a:rPr lang="en-US" sz="2400" dirty="0" err="1" smtClean="0"/>
              <a:t>biochar</a:t>
            </a:r>
            <a:r>
              <a:rPr lang="en-US" sz="2400" dirty="0" smtClean="0"/>
              <a:t> powder.”</a:t>
            </a:r>
          </a:p>
          <a:p>
            <a:pPr lvl="1"/>
            <a:r>
              <a:rPr lang="en-US" sz="2000" dirty="0"/>
              <a:t>Earthworms till the </a:t>
            </a:r>
            <a:r>
              <a:rPr lang="en-US" sz="2000" dirty="0" smtClean="0"/>
              <a:t>soil</a:t>
            </a:r>
          </a:p>
          <a:p>
            <a:pPr lvl="1"/>
            <a:r>
              <a:rPr lang="en-US" sz="2000" dirty="0" smtClean="0"/>
              <a:t>Soil microbes are crucial for soil health</a:t>
            </a:r>
          </a:p>
          <a:p>
            <a:r>
              <a:rPr lang="en-US" sz="2400" dirty="0" smtClean="0"/>
              <a:t>Greatly reduce fertilizer needs and improve yield</a:t>
            </a:r>
          </a:p>
          <a:p>
            <a:endParaRPr lang="en-US" sz="2400" dirty="0" smtClean="0"/>
          </a:p>
          <a:p>
            <a:endParaRPr lang="en-US" sz="2400" dirty="0"/>
          </a:p>
        </p:txBody>
      </p:sp>
      <p:sp>
        <p:nvSpPr>
          <p:cNvPr id="4" name="TextBox 3"/>
          <p:cNvSpPr txBox="1"/>
          <p:nvPr/>
        </p:nvSpPr>
        <p:spPr>
          <a:xfrm>
            <a:off x="5766285" y="3560524"/>
            <a:ext cx="3132530" cy="1477328"/>
          </a:xfrm>
          <a:prstGeom prst="rect">
            <a:avLst/>
          </a:prstGeom>
          <a:noFill/>
        </p:spPr>
        <p:txBody>
          <a:bodyPr wrap="square" rtlCol="0">
            <a:spAutoFit/>
          </a:bodyPr>
          <a:lstStyle/>
          <a:p>
            <a:r>
              <a:rPr lang="en-US" dirty="0" smtClean="0">
                <a:solidFill>
                  <a:srgbClr val="FF0000"/>
                </a:solidFill>
              </a:rPr>
              <a:t>*</a:t>
            </a:r>
            <a:r>
              <a:rPr lang="en-US" dirty="0" smtClean="0"/>
              <a:t>David Yarrow.  Down the Wormhole: Customizing Biological Methods for Large Scale Farming</a:t>
            </a:r>
          </a:p>
          <a:p>
            <a:r>
              <a:rPr lang="en-US" dirty="0" smtClean="0"/>
              <a:t>Belize Ag Report 2017;34:5-17.</a:t>
            </a:r>
            <a:endParaRPr lang="en-US" dirty="0"/>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350" y="386476"/>
            <a:ext cx="1595550" cy="2544422"/>
          </a:xfrm>
          <a:prstGeom prst="rect">
            <a:avLst/>
          </a:prstGeom>
        </p:spPr>
      </p:pic>
      <p:sp>
        <p:nvSpPr>
          <p:cNvPr id="7" name="TextBox 6"/>
          <p:cNvSpPr txBox="1"/>
          <p:nvPr/>
        </p:nvSpPr>
        <p:spPr>
          <a:xfrm>
            <a:off x="7092410" y="2810290"/>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290547928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Solving Global Climate Change </a:t>
            </a:r>
            <a:br>
              <a:rPr lang="en-US" b="1" dirty="0" smtClean="0"/>
            </a:br>
            <a:r>
              <a:rPr lang="en-US" b="1" dirty="0" smtClean="0"/>
              <a:t>through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“Agriculture</a:t>
            </a:r>
            <a:r>
              <a:rPr lang="en-US" dirty="0"/>
              <a:t>, with its unique ability to sequester carbon </a:t>
            </a:r>
            <a:r>
              <a:rPr lang="en-US" dirty="0" smtClean="0"/>
              <a:t>on</a:t>
            </a:r>
            <a:r>
              <a:rPr lang="en-US" dirty="0"/>
              <a:t> </a:t>
            </a:r>
            <a:r>
              <a:rPr lang="mr-IN" dirty="0" smtClean="0"/>
              <a:t>…</a:t>
            </a:r>
            <a:r>
              <a:rPr lang="en-US" dirty="0" smtClean="0"/>
              <a:t> </a:t>
            </a:r>
            <a:r>
              <a:rPr lang="en-US" dirty="0"/>
              <a:t>billions and billions of acres, is the only industry poised to </a:t>
            </a:r>
            <a:r>
              <a:rPr lang="en-US" i="1" dirty="0">
                <a:solidFill>
                  <a:srgbClr val="FF0000"/>
                </a:solidFill>
              </a:rPr>
              <a:t>reverse</a:t>
            </a:r>
            <a:r>
              <a:rPr lang="en-US" dirty="0">
                <a:solidFill>
                  <a:srgbClr val="FF0000"/>
                </a:solidFill>
              </a:rPr>
              <a:t> </a:t>
            </a:r>
            <a:r>
              <a:rPr lang="en-US" dirty="0"/>
              <a:t>global warming. Improved management of cropping and grazing heals land, boosts soil fertility, prevents flooding, enhances drought resilience, increases the nutritional content of food and restores wildlife habitat — while sequestering carbon.</a:t>
            </a:r>
          </a:p>
        </p:txBody>
      </p:sp>
      <p:sp>
        <p:nvSpPr>
          <p:cNvPr id="4" name="TextBox 3"/>
          <p:cNvSpPr txBox="1"/>
          <p:nvPr/>
        </p:nvSpPr>
        <p:spPr>
          <a:xfrm>
            <a:off x="571507" y="4594622"/>
            <a:ext cx="733258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www.rutlandherald.com</a:t>
            </a:r>
            <a:r>
              <a:rPr lang="en-US" dirty="0"/>
              <a:t>/articles/using-soil-to-fight-climate-change/</a:t>
            </a:r>
          </a:p>
        </p:txBody>
      </p:sp>
    </p:spTree>
    <p:extLst>
      <p:ext uri="{BB962C8B-B14F-4D97-AF65-F5344CB8AC3E}">
        <p14:creationId xmlns:p14="http://schemas.microsoft.com/office/powerpoint/2010/main" val="9842713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9"/>
            <a:ext cx="8229600" cy="857250"/>
          </a:xfrm>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1181100" y="368507"/>
            <a:ext cx="6543172" cy="3238293"/>
          </a:xfrm>
        </p:spPr>
      </p:pic>
      <p:sp>
        <p:nvSpPr>
          <p:cNvPr id="4" name="TextBox 3"/>
          <p:cNvSpPr txBox="1"/>
          <p:nvPr/>
        </p:nvSpPr>
        <p:spPr>
          <a:xfrm>
            <a:off x="2999198" y="4487989"/>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706" y="3229579"/>
            <a:ext cx="8915017" cy="13402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(AHSD) grazing, </a:t>
            </a:r>
            <a:r>
              <a:rPr lang="en-US" sz="2400" dirty="0"/>
              <a:t>the way the bison did it</a:t>
            </a:r>
          </a:p>
        </p:txBody>
      </p:sp>
    </p:spTree>
    <p:extLst>
      <p:ext uri="{BB962C8B-B14F-4D97-AF65-F5344CB8AC3E}">
        <p14:creationId xmlns:p14="http://schemas.microsoft.com/office/powerpoint/2010/main" val="29649444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9"/>
            <a:ext cx="8229600" cy="857250"/>
          </a:xfrm>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1181100" y="368507"/>
            <a:ext cx="6543172" cy="3238293"/>
          </a:xfrm>
        </p:spPr>
      </p:pic>
      <p:sp>
        <p:nvSpPr>
          <p:cNvPr id="4" name="TextBox 3"/>
          <p:cNvSpPr txBox="1"/>
          <p:nvPr/>
        </p:nvSpPr>
        <p:spPr>
          <a:xfrm>
            <a:off x="2999198" y="4487989"/>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706" y="3229579"/>
            <a:ext cx="8915017" cy="13402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(AHSD) grazing, </a:t>
            </a:r>
            <a:r>
              <a:rPr lang="en-US" sz="2400" dirty="0"/>
              <a:t>the way the bison did it</a:t>
            </a:r>
          </a:p>
        </p:txBody>
      </p:sp>
      <p:sp>
        <p:nvSpPr>
          <p:cNvPr id="8" name="Title 1"/>
          <p:cNvSpPr txBox="1">
            <a:spLocks/>
          </p:cNvSpPr>
          <p:nvPr/>
        </p:nvSpPr>
        <p:spPr>
          <a:xfrm>
            <a:off x="1419316" y="1235260"/>
            <a:ext cx="6480307" cy="296565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"Regenerative agriculture is a phenomenal system that has always been here, activated by the sunshine and the rain. It not only restores our land in terms of biodiversity and soil health, but also produces incredibly nutrient dense, vibrantly flavored food."</a:t>
            </a:r>
            <a:endParaRPr lang="en-US" sz="2800" dirty="0" smtClean="0"/>
          </a:p>
        </p:txBody>
      </p:sp>
    </p:spTree>
    <p:extLst>
      <p:ext uri="{BB962C8B-B14F-4D97-AF65-F5344CB8AC3E}">
        <p14:creationId xmlns:p14="http://schemas.microsoft.com/office/powerpoint/2010/main" val="41083854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11624" y="1063229"/>
            <a:ext cx="8375183" cy="3524250"/>
          </a:xfrm>
        </p:spPr>
        <p:txBody>
          <a:bodyPr>
            <a:normAutofit fontScale="70000" lnSpcReduction="2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7" y="4582470"/>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spTree>
    <p:extLst>
      <p:ext uri="{BB962C8B-B14F-4D97-AF65-F5344CB8AC3E}">
        <p14:creationId xmlns:p14="http://schemas.microsoft.com/office/powerpoint/2010/main" val="273783847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11624" y="1063229"/>
            <a:ext cx="8375183" cy="3524250"/>
          </a:xfrm>
        </p:spPr>
        <p:txBody>
          <a:bodyPr>
            <a:normAutofit fontScale="70000" lnSpcReduction="2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7" y="4582470"/>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pic>
        <p:nvPicPr>
          <p:cNvPr id="6" name="Content Placeholder 3" descr="dirttosoil.jpg"/>
          <p:cNvPicPr>
            <a:picLocks noChangeAspect="1"/>
          </p:cNvPicPr>
          <p:nvPr/>
        </p:nvPicPr>
        <p:blipFill>
          <a:blip r:embed="rId3">
            <a:extLst>
              <a:ext uri="{28A0092B-C50C-407E-A947-70E740481C1C}">
                <a14:useLocalDpi xmlns:a14="http://schemas.microsoft.com/office/drawing/2010/main" val="0"/>
              </a:ext>
            </a:extLst>
          </a:blip>
          <a:srcRect l="-86237" r="-86237"/>
          <a:stretch>
            <a:fillRect/>
          </a:stretch>
        </p:blipFill>
        <p:spPr>
          <a:xfrm>
            <a:off x="-285279" y="348455"/>
            <a:ext cx="9543579" cy="4566447"/>
          </a:xfrm>
          <a:prstGeom prst="rect">
            <a:avLst/>
          </a:prstGeom>
        </p:spPr>
      </p:pic>
    </p:spTree>
    <p:extLst>
      <p:ext uri="{BB962C8B-B14F-4D97-AF65-F5344CB8AC3E}">
        <p14:creationId xmlns:p14="http://schemas.microsoft.com/office/powerpoint/2010/main" val="245176365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p:pic>
      <p:sp>
        <p:nvSpPr>
          <p:cNvPr id="5" name="TextBox 4"/>
          <p:cNvSpPr txBox="1"/>
          <p:nvPr/>
        </p:nvSpPr>
        <p:spPr>
          <a:xfrm>
            <a:off x="1744133" y="4672026"/>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57963602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001387"/>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8410705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4929" t="-8272" r="-42068"/>
          <a:stretch/>
        </p:blipFill>
        <p:spPr>
          <a:xfrm>
            <a:off x="-2100263" y="-425450"/>
            <a:ext cx="13498513" cy="5568950"/>
          </a:xfrm>
        </p:spPr>
      </p:pic>
      <p:sp>
        <p:nvSpPr>
          <p:cNvPr id="3" name="TextBox 2"/>
          <p:cNvSpPr txBox="1"/>
          <p:nvPr/>
        </p:nvSpPr>
        <p:spPr>
          <a:xfrm>
            <a:off x="2993572" y="167029"/>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27035464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73" y="815976"/>
            <a:ext cx="3509428" cy="2965450"/>
          </a:xfrm>
          <a:prstGeom prst="rect">
            <a:avLst/>
          </a:prstGeom>
        </p:spPr>
      </p:pic>
      <p:sp>
        <p:nvSpPr>
          <p:cNvPr id="3" name="Content Placeholder 2"/>
          <p:cNvSpPr>
            <a:spLocks noGrp="1"/>
          </p:cNvSpPr>
          <p:nvPr>
            <p:ph idx="1"/>
          </p:nvPr>
        </p:nvSpPr>
        <p:spPr>
          <a:xfrm>
            <a:off x="287873" y="958851"/>
            <a:ext cx="6299201" cy="2279650"/>
          </a:xfrm>
        </p:spPr>
        <p:txBody>
          <a:bodyPr>
            <a:normAutofit fontScale="92500" lnSpcReduction="10000"/>
          </a:bodyPr>
          <a:lstStyle/>
          <a:p>
            <a:r>
              <a:rPr lang="en-US" dirty="0" smtClean="0"/>
              <a:t>Sauerkraut and apple cider vinegar contain </a:t>
            </a:r>
            <a:r>
              <a:rPr lang="en-US" dirty="0" err="1"/>
              <a:t>A</a:t>
            </a:r>
            <a:r>
              <a:rPr lang="en-US" dirty="0" err="1" smtClean="0"/>
              <a:t>cetobacter</a:t>
            </a:r>
            <a:r>
              <a:rPr lang="en-US" dirty="0" smtClean="0"/>
              <a:t>, one of the very few microbes that can metabolize glyphosate</a:t>
            </a:r>
          </a:p>
          <a:p>
            <a:r>
              <a:rPr lang="en-US" dirty="0" err="1" smtClean="0"/>
              <a:t>Kombucha</a:t>
            </a:r>
            <a:r>
              <a:rPr lang="en-US" dirty="0" smtClean="0"/>
              <a:t> and </a:t>
            </a:r>
            <a:r>
              <a:rPr lang="en-US" dirty="0" err="1" smtClean="0"/>
              <a:t>kimchi</a:t>
            </a:r>
            <a:r>
              <a:rPr lang="en-US" dirty="0" smtClean="0"/>
              <a:t> do too!</a:t>
            </a:r>
            <a:endParaRPr lang="en-US" dirty="0"/>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1" y="3515586"/>
            <a:ext cx="2857047" cy="1383438"/>
          </a:xfrm>
          <a:prstGeom prst="rect">
            <a:avLst/>
          </a:prstGeom>
        </p:spPr>
      </p:pic>
      <p:sp>
        <p:nvSpPr>
          <p:cNvPr id="7" name="Title 1"/>
          <p:cNvSpPr>
            <a:spLocks noGrp="1"/>
          </p:cNvSpPr>
          <p:nvPr>
            <p:ph type="title"/>
          </p:nvPr>
        </p:nvSpPr>
        <p:spPr>
          <a:xfrm>
            <a:off x="457200" y="205979"/>
            <a:ext cx="8229600" cy="857250"/>
          </a:xfrm>
        </p:spPr>
        <p:txBody>
          <a:bodyPr/>
          <a:lstStyle/>
          <a:p>
            <a:r>
              <a:rPr lang="en-US" b="1" dirty="0" smtClean="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3" y="2298700"/>
            <a:ext cx="1193799" cy="2654300"/>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000" y="3238503"/>
            <a:ext cx="2573412" cy="1464493"/>
          </a:xfrm>
          <a:prstGeom prst="rect">
            <a:avLst/>
          </a:prstGeom>
        </p:spPr>
      </p:pic>
    </p:spTree>
    <p:extLst>
      <p:ext uri="{BB962C8B-B14F-4D97-AF65-F5344CB8AC3E}">
        <p14:creationId xmlns:p14="http://schemas.microsoft.com/office/powerpoint/2010/main" val="31449814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343026"/>
            <a:ext cx="8974668" cy="2449286"/>
          </a:xfrm>
          <a:prstGeom prst="rect">
            <a:avLst/>
          </a:prstGeom>
        </p:spPr>
      </p:pic>
      <p:sp>
        <p:nvSpPr>
          <p:cNvPr id="5" name="Content Placeholder 4"/>
          <p:cNvSpPr>
            <a:spLocks noGrp="1"/>
          </p:cNvSpPr>
          <p:nvPr>
            <p:ph idx="1"/>
          </p:nvPr>
        </p:nvSpPr>
        <p:spPr>
          <a:xfrm>
            <a:off x="237066" y="1749428"/>
            <a:ext cx="4927599" cy="1616075"/>
          </a:xfrm>
          <a:ln>
            <a:noFill/>
          </a:ln>
        </p:spPr>
        <p:txBody>
          <a:bodyPr>
            <a:noAutofit/>
          </a:bodyPr>
          <a:lstStyle/>
          <a:p>
            <a:pPr marL="0" indent="0">
              <a:buNone/>
            </a:pPr>
            <a:r>
              <a:rPr lang="en-US" dirty="0" smtClean="0">
                <a:solidFill>
                  <a:schemeClr val="bg1"/>
                </a:solidFill>
              </a:rPr>
              <a:t>Wheat, Oats, Barley, Rye, Sugar cane, Beans, Lentils, Peas, Flax, Sunflowers, Pulses, Chick Peas</a:t>
            </a:r>
            <a:endParaRPr lang="en-US" dirty="0">
              <a:solidFill>
                <a:schemeClr val="bg1"/>
              </a:solidFill>
            </a:endParaRPr>
          </a:p>
        </p:txBody>
      </p:sp>
    </p:spTree>
    <p:extLst>
      <p:ext uri="{BB962C8B-B14F-4D97-AF65-F5344CB8AC3E}">
        <p14:creationId xmlns:p14="http://schemas.microsoft.com/office/powerpoint/2010/main" val="8511755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569543"/>
            <a:ext cx="2362200" cy="19431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err="1" smtClean="0"/>
              <a:t>Curcumin</a:t>
            </a:r>
            <a:endParaRPr lang="en-US" dirty="0" smtClean="0"/>
          </a:p>
          <a:p>
            <a:r>
              <a:rPr lang="en-US" dirty="0" smtClean="0"/>
              <a:t>Garlic</a:t>
            </a:r>
          </a:p>
          <a:p>
            <a:r>
              <a:rPr lang="en-US" dirty="0" smtClean="0"/>
              <a:t>Vitamin C</a:t>
            </a:r>
            <a:endParaRPr lang="en-US" dirty="0"/>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2" y="879207"/>
            <a:ext cx="2543049" cy="163343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2" y="2512643"/>
            <a:ext cx="2413005" cy="1484745"/>
          </a:xfrm>
          <a:prstGeom prst="rect">
            <a:avLst/>
          </a:prstGeom>
        </p:spPr>
      </p:pic>
      <p:pic>
        <p:nvPicPr>
          <p:cNvPr id="8" name="Picture 7" descr="epsomsa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900" y="2916238"/>
            <a:ext cx="1418166" cy="1862203"/>
          </a:xfrm>
          <a:prstGeom prst="rect">
            <a:avLst/>
          </a:prstGeom>
        </p:spPr>
      </p:pic>
    </p:spTree>
    <p:extLst>
      <p:ext uri="{BB962C8B-B14F-4D97-AF65-F5344CB8AC3E}">
        <p14:creationId xmlns:p14="http://schemas.microsoft.com/office/powerpoint/2010/main" val="128905232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497" y="1165942"/>
            <a:ext cx="2097031" cy="1791036"/>
          </a:xfrm>
          <a:prstGeom prst="rect">
            <a:avLst/>
          </a:prstGeom>
        </p:spPr>
      </p:pic>
      <p:sp>
        <p:nvSpPr>
          <p:cNvPr id="2" name="Title 1"/>
          <p:cNvSpPr>
            <a:spLocks noGrp="1"/>
          </p:cNvSpPr>
          <p:nvPr>
            <p:ph type="title"/>
          </p:nvPr>
        </p:nvSpPr>
        <p:spPr>
          <a:xfrm>
            <a:off x="422762" y="308692"/>
            <a:ext cx="8429138" cy="85725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healthy microbial distribution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1" y="2795760"/>
            <a:ext cx="4013200" cy="2073197"/>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800" y="1037396"/>
            <a:ext cx="2019300" cy="1980245"/>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133" y="3017641"/>
            <a:ext cx="1827269" cy="1613498"/>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711" y="1165943"/>
            <a:ext cx="1707422" cy="1528217"/>
          </a:xfrm>
          <a:prstGeom prst="rect">
            <a:avLst/>
          </a:prstGeom>
        </p:spPr>
      </p:pic>
      <p:sp>
        <p:nvSpPr>
          <p:cNvPr id="11" name="TextBox 10"/>
          <p:cNvSpPr txBox="1"/>
          <p:nvPr/>
        </p:nvSpPr>
        <p:spPr>
          <a:xfrm>
            <a:off x="3767497" y="4704959"/>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350003221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495800" y="3233569"/>
            <a:ext cx="2943674" cy="1569207"/>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3017829"/>
            <a:ext cx="3328598" cy="1784947"/>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228" y="1266141"/>
            <a:ext cx="2732495" cy="1847186"/>
          </a:xfrm>
          <a:prstGeom prst="rect">
            <a:avLst/>
          </a:prstGeom>
        </p:spPr>
      </p:pic>
      <p:sp>
        <p:nvSpPr>
          <p:cNvPr id="7" name="Content Placeholder 2"/>
          <p:cNvSpPr txBox="1">
            <a:spLocks/>
          </p:cNvSpPr>
          <p:nvPr/>
        </p:nvSpPr>
        <p:spPr>
          <a:xfrm>
            <a:off x="166259" y="1336720"/>
            <a:ext cx="5295033" cy="1947809"/>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4793395"/>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066655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383779"/>
            <a:ext cx="8509000" cy="857250"/>
          </a:xfrm>
        </p:spPr>
        <p:txBody>
          <a:bodyPr>
            <a:noAutofit/>
          </a:bodyPr>
          <a:lstStyle/>
          <a:p>
            <a:r>
              <a:rPr lang="en-US" sz="3600" b="1" dirty="0"/>
              <a:t>Making Bone Broth a Staple in Your Diet May Be the Key to Improving Your </a:t>
            </a:r>
            <a:r>
              <a:rPr lang="en-US" sz="3600" b="1" dirty="0" smtClean="0"/>
              <a:t>Health</a:t>
            </a:r>
            <a:r>
              <a:rPr lang="en-US" sz="3600" b="1" dirty="0" smtClean="0">
                <a:solidFill>
                  <a:srgbClr val="FF0000"/>
                </a:solidFill>
              </a:rPr>
              <a:t>*</a:t>
            </a:r>
            <a:r>
              <a:rPr lang="en-US" sz="3600" b="1" dirty="0"/>
              <a:t/>
            </a:r>
            <a:br>
              <a:rPr lang="en-US" sz="3600" b="1" dirty="0"/>
            </a:br>
            <a:endParaRPr lang="en-US" sz="3600" dirty="0"/>
          </a:p>
        </p:txBody>
      </p:sp>
      <p:pic>
        <p:nvPicPr>
          <p:cNvPr id="5" name="Picture 4" descr="turkey_bone_bro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41029"/>
            <a:ext cx="5754490" cy="3209736"/>
          </a:xfrm>
          <a:prstGeom prst="rect">
            <a:avLst/>
          </a:prstGeom>
        </p:spPr>
      </p:pic>
      <p:sp>
        <p:nvSpPr>
          <p:cNvPr id="6" name="TextBox 5"/>
          <p:cNvSpPr txBox="1"/>
          <p:nvPr/>
        </p:nvSpPr>
        <p:spPr>
          <a:xfrm>
            <a:off x="1295400" y="4470052"/>
            <a:ext cx="6521036" cy="707886"/>
          </a:xfrm>
          <a:prstGeom prst="rect">
            <a:avLst/>
          </a:prstGeom>
          <a:noFill/>
        </p:spPr>
        <p:txBody>
          <a:bodyPr wrap="none" rtlCol="0">
            <a:spAutoFit/>
          </a:bodyPr>
          <a:lstStyle/>
          <a:p>
            <a:r>
              <a:rPr lang="en-US" sz="2000" dirty="0">
                <a:solidFill>
                  <a:srgbClr val="FF0000"/>
                </a:solidFill>
              </a:rPr>
              <a:t>*</a:t>
            </a:r>
            <a:r>
              <a:rPr lang="en-US" sz="2000" dirty="0" err="1" smtClean="0"/>
              <a:t>articles.mercola.com</a:t>
            </a:r>
            <a:r>
              <a:rPr lang="en-US" sz="2000" dirty="0"/>
              <a:t>/sites/articles/archive/2014/09/21</a:t>
            </a:r>
            <a:r>
              <a:rPr lang="en-US" sz="2000" dirty="0" smtClean="0"/>
              <a:t>/</a:t>
            </a:r>
          </a:p>
          <a:p>
            <a:r>
              <a:rPr lang="en-US" sz="2000" dirty="0" err="1" smtClean="0"/>
              <a:t>hilary</a:t>
            </a:r>
            <a:r>
              <a:rPr lang="en-US" sz="2000" dirty="0"/>
              <a:t>-</a:t>
            </a:r>
            <a:r>
              <a:rPr lang="en-US" sz="2000" dirty="0" err="1"/>
              <a:t>boynton</a:t>
            </a:r>
            <a:r>
              <a:rPr lang="en-US" sz="2000" dirty="0"/>
              <a:t>-</a:t>
            </a:r>
            <a:r>
              <a:rPr lang="en-US" sz="2000" dirty="0" err="1"/>
              <a:t>mary</a:t>
            </a:r>
            <a:r>
              <a:rPr lang="en-US" sz="2000" dirty="0"/>
              <a:t>-</a:t>
            </a:r>
            <a:r>
              <a:rPr lang="en-US" sz="2000" dirty="0" err="1"/>
              <a:t>brackett</a:t>
            </a:r>
            <a:r>
              <a:rPr lang="en-US" sz="2000" dirty="0"/>
              <a:t>-gaps-cookbook-</a:t>
            </a:r>
            <a:r>
              <a:rPr lang="en-US" sz="2000" dirty="0" err="1"/>
              <a:t>interview.aspx</a:t>
            </a:r>
            <a:r>
              <a:rPr lang="en-US" sz="2000" dirty="0"/>
              <a:t>  </a:t>
            </a:r>
          </a:p>
        </p:txBody>
      </p:sp>
    </p:spTree>
    <p:extLst>
      <p:ext uri="{BB962C8B-B14F-4D97-AF65-F5344CB8AC3E}">
        <p14:creationId xmlns:p14="http://schemas.microsoft.com/office/powerpoint/2010/main" val="201680730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206" y="958850"/>
            <a:ext cx="8365067" cy="3829050"/>
          </a:xfrm>
        </p:spPr>
        <p:txBody>
          <a:bodyPr>
            <a:normAutofit fontScale="70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Tree>
    <p:extLst>
      <p:ext uri="{BB962C8B-B14F-4D97-AF65-F5344CB8AC3E}">
        <p14:creationId xmlns:p14="http://schemas.microsoft.com/office/powerpoint/2010/main" val="347416541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6603" y="2001383"/>
            <a:ext cx="715089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Thank You for Listening!</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53779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101" y="869954"/>
            <a:ext cx="11162901" cy="4286250"/>
          </a:xfrm>
          <a:prstGeom prst="rect">
            <a:avLst/>
          </a:prstGeom>
        </p:spPr>
      </p:pic>
      <p:sp>
        <p:nvSpPr>
          <p:cNvPr id="2" name="Title 1"/>
          <p:cNvSpPr>
            <a:spLocks noGrp="1"/>
          </p:cNvSpPr>
          <p:nvPr>
            <p:ph type="title"/>
          </p:nvPr>
        </p:nvSpPr>
        <p:spPr>
          <a:xfrm>
            <a:off x="2783296" y="0"/>
            <a:ext cx="6360711" cy="85725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615268" y="1289046"/>
            <a:ext cx="8350932" cy="3968756"/>
          </a:xfrm>
          <a:ln>
            <a:noFill/>
          </a:ln>
        </p:spPr>
        <p:txBody>
          <a:bodyPr>
            <a:normAutofit fontScale="62500" lnSpcReduction="20000"/>
          </a:bodyPr>
          <a:lstStyle/>
          <a:p>
            <a:r>
              <a:rPr lang="en-US" dirty="0" smtClean="0">
                <a:solidFill>
                  <a:srgbClr val="FFFFFF"/>
                </a:solidFill>
              </a:rPr>
              <a:t>Glyphosate is now the #1 herbicide  in use in the U.S. and is increasingly                                      used  around the world</a:t>
            </a:r>
          </a:p>
          <a:p>
            <a:pPr lvl="1"/>
            <a:r>
              <a:rPr lang="en-US" dirty="0">
                <a:solidFill>
                  <a:srgbClr val="FFFFFF"/>
                </a:solidFill>
              </a:rPr>
              <a:t>P</a:t>
            </a:r>
            <a:r>
              <a:rPr lang="en-US" dirty="0" smtClean="0">
                <a:solidFill>
                  <a:srgbClr val="FFFFFF"/>
                </a:solidFill>
              </a:rPr>
              <a:t>atented by Monsanto in the mid 1970’s</a:t>
            </a:r>
          </a:p>
          <a:p>
            <a:pPr lvl="1"/>
            <a:endParaRPr lang="en-US" dirty="0" smtClean="0">
              <a:solidFill>
                <a:srgbClr val="FFFFFF"/>
              </a:solidFill>
            </a:endParaRPr>
          </a:p>
          <a:p>
            <a:pPr lvl="1"/>
            <a:endParaRPr lang="en-US" dirty="0" smtClean="0">
              <a:solidFill>
                <a:srgbClr val="FFFFFF"/>
              </a:solidFill>
            </a:endParaRPr>
          </a:p>
          <a:p>
            <a:pPr lvl="1"/>
            <a:endParaRPr lang="en-US" dirty="0" smtClean="0">
              <a:solidFill>
                <a:srgbClr val="FFFFFF"/>
              </a:solidFill>
            </a:endParaRPr>
          </a:p>
          <a:p>
            <a:pPr lvl="1"/>
            <a:r>
              <a:rPr lang="en-US" dirty="0" smtClean="0">
                <a:solidFill>
                  <a:srgbClr val="FFFFFF"/>
                </a:solidFill>
              </a:rPr>
              <a:t>Introduced into the US food chain in 1974</a:t>
            </a:r>
          </a:p>
          <a:p>
            <a:pPr lvl="1"/>
            <a:r>
              <a:rPr lang="en-US" dirty="0" smtClean="0">
                <a:solidFill>
                  <a:srgbClr val="FFFFFF"/>
                </a:solidFill>
              </a:rPr>
              <a:t>Came out from under patent in 2000</a:t>
            </a:r>
          </a:p>
          <a:p>
            <a:pPr lvl="1"/>
            <a:endParaRPr lang="en-US" dirty="0" smtClean="0">
              <a:solidFill>
                <a:srgbClr val="FFFFFF"/>
              </a:solidFill>
            </a:endParaRPr>
          </a:p>
          <a:p>
            <a:pPr lvl="1"/>
            <a:endParaRPr lang="en-US" dirty="0" smtClean="0">
              <a:solidFill>
                <a:srgbClr val="FFFFFF"/>
              </a:solidFill>
            </a:endParaRPr>
          </a:p>
          <a:p>
            <a:pPr lvl="1"/>
            <a:r>
              <a:rPr lang="en-US" dirty="0" smtClean="0">
                <a:solidFill>
                  <a:srgbClr val="FFFFFF"/>
                </a:solidFill>
              </a:rPr>
              <a:t>Inhibits an enzyme in the </a:t>
            </a:r>
            <a:r>
              <a:rPr lang="en-US" i="1" dirty="0" smtClean="0">
                <a:solidFill>
                  <a:srgbClr val="FFFFFF"/>
                </a:solidFill>
              </a:rPr>
              <a:t> </a:t>
            </a:r>
            <a:r>
              <a:rPr lang="en-US" i="1" dirty="0" err="1" smtClean="0">
                <a:solidFill>
                  <a:srgbClr val="FFFFFF"/>
                </a:solidFill>
              </a:rPr>
              <a:t>shikimate</a:t>
            </a:r>
            <a:r>
              <a:rPr lang="en-US" dirty="0" smtClean="0">
                <a:solidFill>
                  <a:srgbClr val="FFFFFF"/>
                </a:solidFill>
              </a:rPr>
              <a:t>  pathway involved in the synthesis of tyrosine, tryptophan  and phenylalanine  (the three </a:t>
            </a:r>
            <a:r>
              <a:rPr lang="en-US" i="1" dirty="0" smtClean="0">
                <a:solidFill>
                  <a:srgbClr val="FFFFFF"/>
                </a:solidFill>
              </a:rPr>
              <a:t>aromatic amino acids</a:t>
            </a:r>
            <a:r>
              <a:rPr lang="en-US" dirty="0" smtClean="0">
                <a:solidFill>
                  <a:srgbClr val="FFFFFF"/>
                </a:solidFill>
              </a:rPr>
              <a:t>)</a:t>
            </a:r>
          </a:p>
          <a:p>
            <a:r>
              <a:rPr lang="en-US" dirty="0" smtClean="0">
                <a:solidFill>
                  <a:srgbClr val="FFFFFF"/>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368300" y="-222031"/>
            <a:ext cx="1841500" cy="1332050"/>
          </a:xfrm>
          <a:prstGeom prst="rect">
            <a:avLst/>
          </a:prstGeom>
        </p:spPr>
      </p:pic>
    </p:spTree>
    <p:extLst>
      <p:ext uri="{BB962C8B-B14F-4D97-AF65-F5344CB8AC3E}">
        <p14:creationId xmlns:p14="http://schemas.microsoft.com/office/powerpoint/2010/main" val="9339696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31748</TotalTime>
  <Words>5615</Words>
  <Application>Microsoft Macintosh PowerPoint</Application>
  <PresentationFormat>On-screen Show (16:9)</PresentationFormat>
  <Paragraphs>512</Paragraphs>
  <Slides>85</Slides>
  <Notes>42</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Roundup-Ready: The Far-reaching Impact of Intensive Glyphosate Use</vt:lpstr>
      <vt:lpstr>Download These Slides</vt:lpstr>
      <vt:lpstr>PowerPoint Presentation</vt:lpstr>
      <vt:lpstr>PowerPoint Presentation</vt:lpstr>
      <vt:lpstr>Outline</vt:lpstr>
      <vt:lpstr>PowerPoint Presentation</vt:lpstr>
      <vt:lpstr>Roundup and GMO Crops</vt:lpstr>
      <vt:lpstr>Roundup as a Desiccant/Ripener  just before Harvest</vt:lpstr>
      <vt:lpstr>Glyphosate!!</vt:lpstr>
      <vt:lpstr>Shikimate Pathway Disruption</vt:lpstr>
      <vt:lpstr>Glyphosate vs. Other Pesticides:  Usage in the United States*</vt:lpstr>
      <vt:lpstr>Environmental Working Group Results*</vt:lpstr>
      <vt:lpstr>Some Foods Containing Glyphosate</vt:lpstr>
      <vt:lpstr> Paper Showing Strong Correlations between Glyphosate Usage  and Chronic Disease</vt:lpstr>
      <vt:lpstr>PowerPoint Presentation</vt:lpstr>
      <vt:lpstr>PowerPoint Presentation</vt:lpstr>
      <vt:lpstr>Quote from the Conclusion*</vt:lpstr>
      <vt:lpstr>PowerPoint Presentation</vt:lpstr>
      <vt:lpstr>List Compiled by Prof. Don Huber</vt:lpstr>
      <vt:lpstr>Decreasing IQ scores after 1975*</vt:lpstr>
      <vt:lpstr>Decreasing IQ scores after 1975*</vt:lpstr>
      <vt:lpstr>PowerPoint Presentation</vt:lpstr>
      <vt:lpstr>Glyphosate in Human Urine:             U.S. Southern California*</vt:lpstr>
      <vt:lpstr>Glyphosate reduces sperm motility and sperm count*</vt:lpstr>
      <vt:lpstr>Glyphosate Damages Second Generation*</vt:lpstr>
      <vt:lpstr>America’s Children are in Trouble!</vt:lpstr>
      <vt:lpstr>PowerPoint Presentation</vt:lpstr>
      <vt:lpstr>PowerPoint Presentation</vt:lpstr>
      <vt:lpstr>PowerPoint Presentation</vt:lpstr>
      <vt:lpstr>DeWayne Lee Johnson Lawsuit</vt:lpstr>
      <vt:lpstr>PowerPoint Presentation</vt:lpstr>
      <vt:lpstr>PowerPoint Presentation</vt:lpstr>
      <vt:lpstr>PowerPoint Presentation</vt:lpstr>
      <vt:lpstr>Bayer Stock Prices</vt:lpstr>
      <vt:lpstr>Four Ongoing Lawsuits</vt:lpstr>
      <vt:lpstr>Number of Lawsuits over Time*</vt:lpstr>
      <vt:lpstr>“In vitro evaluation of genomic damage induced by glyphosate on human lymphocytes”*</vt:lpstr>
      <vt:lpstr>“In vitro evaluation of genomic damage induced by glyphosate on human lymphocytes”*</vt:lpstr>
      <vt:lpstr>PowerPoint Presentation</vt:lpstr>
      <vt:lpstr>PowerPoint Presentation</vt:lpstr>
      <vt:lpstr>Glyphosate and the Gut:  Pathogen Overgrowth</vt:lpstr>
      <vt:lpstr>PowerPoint Presentation</vt:lpstr>
      <vt:lpstr>PowerPoint Presentation</vt:lpstr>
      <vt:lpstr>Impaired Digestive Enzymes </vt:lpstr>
      <vt:lpstr>Celiac Disease, Glyphosate and             Non-Hodgkin’s Lymphoma</vt:lpstr>
      <vt:lpstr>Pathogen Overgrowth in Poultry Microbes Exposed to Glyphosate*</vt:lpstr>
      <vt:lpstr>Evidence linking autism to  Clostridia overgrowth*</vt:lpstr>
      <vt:lpstr>PowerPoint Presentation</vt:lpstr>
      <vt:lpstr>PowerPoint Presentation</vt:lpstr>
      <vt:lpstr>Recapitulation</vt:lpstr>
      <vt:lpstr>PowerPoint Presentation</vt:lpstr>
      <vt:lpstr>PowerPoint Presentation</vt:lpstr>
      <vt:lpstr>Tony Mitra: Canadian Activist</vt:lpstr>
      <vt:lpstr>Tony Mitra speaking to crowds of Indian Farmers and Villagers</vt:lpstr>
      <vt:lpstr>Local Activism*</vt:lpstr>
      <vt:lpstr>Local Activism*</vt:lpstr>
      <vt:lpstr>PowerPoint Presentation</vt:lpstr>
      <vt:lpstr>“Is Agriculture’s Use of Glyphosate Feeding Lake O’s Explosive Algae Blooms?”*</vt:lpstr>
      <vt:lpstr>Cyanobacteria Feed Red Tide Algae</vt:lpstr>
      <vt:lpstr>Test of Glyphosate Levels in  Florida Waterways*</vt:lpstr>
      <vt:lpstr>Concerns about Glyphosate and Citrus*</vt:lpstr>
      <vt:lpstr>Concerns about Glyphosate and Citrus*</vt:lpstr>
      <vt:lpstr>PowerPoint Presentation</vt:lpstr>
      <vt:lpstr>Prof. Don Huber on Bee Colony Collapse Syndrome*</vt:lpstr>
      <vt:lpstr>Successful Treatment Protocol for Bees*</vt:lpstr>
      <vt:lpstr>Glyphosate was found in 59% of Honey Samples*</vt:lpstr>
      <vt:lpstr>Superweeds Are Now a Huge Problem*</vt:lpstr>
      <vt:lpstr>Antibiotic Resistance and Glyphosate*</vt:lpstr>
      <vt:lpstr>Antibiotic Resistance and Glyphosate*</vt:lpstr>
      <vt:lpstr>Fixing the Soil*</vt:lpstr>
      <vt:lpstr>Solving Global Climate Change  through Agriculture*</vt:lpstr>
      <vt:lpstr>Regenerative Agriculture*</vt:lpstr>
      <vt:lpstr>Regenerative Agriculture*</vt:lpstr>
      <vt:lpstr>Dirt to Soil*</vt:lpstr>
      <vt:lpstr>Dirt to Soil*</vt:lpstr>
      <vt:lpstr>Small Organic Farms are the Answer</vt:lpstr>
      <vt:lpstr>PowerPoint Presentation</vt:lpstr>
      <vt:lpstr>PowerPoint Presentation</vt:lpstr>
      <vt:lpstr>Eat Natural Probiotic Foods</vt:lpstr>
      <vt:lpstr>Some Important Nutrients</vt:lpstr>
      <vt:lpstr>Biochar, Bentonite and Zeolite to maintain healthy microbial distribution in poultry* </vt:lpstr>
      <vt:lpstr>Extracts from Common Plants Can Treat Glyphosate Poisoning*</vt:lpstr>
      <vt:lpstr>Making Bone Broth a Staple in Your Diet May Be the Key to Improving Your Health* </vt:lpstr>
      <vt:lpstr>Conclusions</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Agent Orange: Roundup Poisoning and an Epidemic of Auto-immune and Neurological Disease</dc:title>
  <dc:creator>Stephanie Seneff</dc:creator>
  <cp:lastModifiedBy>Stephanie Seneff</cp:lastModifiedBy>
  <cp:revision>247</cp:revision>
  <cp:lastPrinted>2018-11-30T13:02:21Z</cp:lastPrinted>
  <dcterms:created xsi:type="dcterms:W3CDTF">2018-07-26T18:45:41Z</dcterms:created>
  <dcterms:modified xsi:type="dcterms:W3CDTF">2019-09-18T20:39:03Z</dcterms:modified>
</cp:coreProperties>
</file>