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38.jpg" ContentType="image/pn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45.jpg" ContentType="image/png"/>
  <Override PartName="/ppt/media/image48.jpg" ContentType="image/png"/>
  <Override PartName="/ppt/media/image49.jpg" ContentType="image/pn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0"/>
  </p:notesMasterIdLst>
  <p:handoutMasterIdLst>
    <p:handoutMasterId r:id="rId131"/>
  </p:handoutMasterIdLst>
  <p:sldIdLst>
    <p:sldId id="256" r:id="rId2"/>
    <p:sldId id="427" r:id="rId3"/>
    <p:sldId id="259" r:id="rId4"/>
    <p:sldId id="374" r:id="rId5"/>
    <p:sldId id="258" r:id="rId6"/>
    <p:sldId id="262" r:id="rId7"/>
    <p:sldId id="382" r:id="rId8"/>
    <p:sldId id="263" r:id="rId9"/>
    <p:sldId id="264" r:id="rId10"/>
    <p:sldId id="265" r:id="rId11"/>
    <p:sldId id="266" r:id="rId12"/>
    <p:sldId id="267" r:id="rId13"/>
    <p:sldId id="268" r:id="rId14"/>
    <p:sldId id="269" r:id="rId15"/>
    <p:sldId id="270" r:id="rId16"/>
    <p:sldId id="271" r:id="rId17"/>
    <p:sldId id="279" r:id="rId18"/>
    <p:sldId id="424" r:id="rId19"/>
    <p:sldId id="272" r:id="rId20"/>
    <p:sldId id="273" r:id="rId21"/>
    <p:sldId id="274" r:id="rId22"/>
    <p:sldId id="275" r:id="rId23"/>
    <p:sldId id="276" r:id="rId24"/>
    <p:sldId id="280" r:id="rId25"/>
    <p:sldId id="425" r:id="rId26"/>
    <p:sldId id="397" r:id="rId27"/>
    <p:sldId id="391" r:id="rId28"/>
    <p:sldId id="392" r:id="rId29"/>
    <p:sldId id="393" r:id="rId30"/>
    <p:sldId id="412" r:id="rId31"/>
    <p:sldId id="395" r:id="rId32"/>
    <p:sldId id="423" r:id="rId33"/>
    <p:sldId id="428" r:id="rId34"/>
    <p:sldId id="429" r:id="rId35"/>
    <p:sldId id="430" r:id="rId36"/>
    <p:sldId id="431" r:id="rId37"/>
    <p:sldId id="390" r:id="rId38"/>
    <p:sldId id="383" r:id="rId39"/>
    <p:sldId id="384" r:id="rId40"/>
    <p:sldId id="385" r:id="rId41"/>
    <p:sldId id="386" r:id="rId42"/>
    <p:sldId id="387" r:id="rId43"/>
    <p:sldId id="388" r:id="rId44"/>
    <p:sldId id="409" r:id="rId45"/>
    <p:sldId id="415" r:id="rId46"/>
    <p:sldId id="389" r:id="rId47"/>
    <p:sldId id="348" r:id="rId48"/>
    <p:sldId id="349" r:id="rId49"/>
    <p:sldId id="375" r:id="rId50"/>
    <p:sldId id="376" r:id="rId51"/>
    <p:sldId id="350" r:id="rId52"/>
    <p:sldId id="351" r:id="rId53"/>
    <p:sldId id="378" r:id="rId54"/>
    <p:sldId id="379" r:id="rId55"/>
    <p:sldId id="355" r:id="rId56"/>
    <p:sldId id="356" r:id="rId57"/>
    <p:sldId id="357" r:id="rId58"/>
    <p:sldId id="358" r:id="rId59"/>
    <p:sldId id="359" r:id="rId60"/>
    <p:sldId id="360" r:id="rId61"/>
    <p:sldId id="361" r:id="rId62"/>
    <p:sldId id="362" r:id="rId63"/>
    <p:sldId id="363" r:id="rId64"/>
    <p:sldId id="286" r:id="rId65"/>
    <p:sldId id="287" r:id="rId66"/>
    <p:sldId id="288" r:id="rId67"/>
    <p:sldId id="289" r:id="rId68"/>
    <p:sldId id="290" r:id="rId69"/>
    <p:sldId id="417" r:id="rId70"/>
    <p:sldId id="416" r:id="rId71"/>
    <p:sldId id="418" r:id="rId72"/>
    <p:sldId id="291" r:id="rId73"/>
    <p:sldId id="292" r:id="rId74"/>
    <p:sldId id="293" r:id="rId75"/>
    <p:sldId id="294" r:id="rId76"/>
    <p:sldId id="297" r:id="rId77"/>
    <p:sldId id="298" r:id="rId78"/>
    <p:sldId id="299" r:id="rId79"/>
    <p:sldId id="300" r:id="rId80"/>
    <p:sldId id="322" r:id="rId81"/>
    <p:sldId id="302" r:id="rId82"/>
    <p:sldId id="303" r:id="rId83"/>
    <p:sldId id="304" r:id="rId84"/>
    <p:sldId id="308" r:id="rId85"/>
    <p:sldId id="309" r:id="rId86"/>
    <p:sldId id="310" r:id="rId87"/>
    <p:sldId id="311" r:id="rId88"/>
    <p:sldId id="312" r:id="rId89"/>
    <p:sldId id="313" r:id="rId90"/>
    <p:sldId id="314" r:id="rId91"/>
    <p:sldId id="316" r:id="rId92"/>
    <p:sldId id="317" r:id="rId93"/>
    <p:sldId id="318" r:id="rId94"/>
    <p:sldId id="319" r:id="rId95"/>
    <p:sldId id="320" r:id="rId96"/>
    <p:sldId id="321" r:id="rId97"/>
    <p:sldId id="323" r:id="rId98"/>
    <p:sldId id="324" r:id="rId99"/>
    <p:sldId id="327" r:id="rId100"/>
    <p:sldId id="328" r:id="rId101"/>
    <p:sldId id="329" r:id="rId102"/>
    <p:sldId id="334" r:id="rId103"/>
    <p:sldId id="380" r:id="rId104"/>
    <p:sldId id="419" r:id="rId105"/>
    <p:sldId id="420" r:id="rId106"/>
    <p:sldId id="399" r:id="rId107"/>
    <p:sldId id="400" r:id="rId108"/>
    <p:sldId id="426" r:id="rId109"/>
    <p:sldId id="401" r:id="rId110"/>
    <p:sldId id="402" r:id="rId111"/>
    <p:sldId id="403" r:id="rId112"/>
    <p:sldId id="404" r:id="rId113"/>
    <p:sldId id="405" r:id="rId114"/>
    <p:sldId id="406" r:id="rId115"/>
    <p:sldId id="407" r:id="rId116"/>
    <p:sldId id="408" r:id="rId117"/>
    <p:sldId id="398" r:id="rId118"/>
    <p:sldId id="410" r:id="rId119"/>
    <p:sldId id="411" r:id="rId120"/>
    <p:sldId id="336" r:id="rId121"/>
    <p:sldId id="337" r:id="rId122"/>
    <p:sldId id="338" r:id="rId123"/>
    <p:sldId id="341" r:id="rId124"/>
    <p:sldId id="342" r:id="rId125"/>
    <p:sldId id="343" r:id="rId126"/>
    <p:sldId id="373" r:id="rId127"/>
    <p:sldId id="345" r:id="rId128"/>
    <p:sldId id="421" r:id="rId1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5" d="100"/>
          <a:sy n="75" d="100"/>
        </p:scale>
        <p:origin x="-1368" y="-360"/>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notesMaster" Target="notesMasters/notesMaster1.xml"/><Relationship Id="rId131" Type="http://schemas.openxmlformats.org/officeDocument/2006/relationships/handoutMaster" Target="handoutMasters/handoutMaster1.xml"/><Relationship Id="rId132" Type="http://schemas.openxmlformats.org/officeDocument/2006/relationships/printerSettings" Target="printerSettings/printerSettings1.bin"/><Relationship Id="rId133" Type="http://schemas.openxmlformats.org/officeDocument/2006/relationships/presProps" Target="presProps.xml"/><Relationship Id="rId134" Type="http://schemas.openxmlformats.org/officeDocument/2006/relationships/viewProps" Target="viewProps.xml"/><Relationship Id="rId135" Type="http://schemas.openxmlformats.org/officeDocument/2006/relationships/theme" Target="theme/theme1.xml"/><Relationship Id="rId13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ug/L</c:v>
                </c:pt>
              </c:strCache>
            </c:strRef>
          </c:tx>
          <c:invertIfNegative val="0"/>
          <c:cat>
            <c:strRef>
              <c:f>Sheet1!$A$2:$A$6</c:f>
              <c:strCache>
                <c:ptCount val="5"/>
                <c:pt idx="0">
                  <c:v>1993-1996</c:v>
                </c:pt>
                <c:pt idx="1">
                  <c:v>1999-2000</c:v>
                </c:pt>
                <c:pt idx="2">
                  <c:v>2001-2002</c:v>
                </c:pt>
                <c:pt idx="3">
                  <c:v>2004-2005</c:v>
                </c:pt>
                <c:pt idx="4">
                  <c:v>2014-2016</c:v>
                </c:pt>
              </c:strCache>
            </c:strRef>
          </c:cat>
          <c:val>
            <c:numRef>
              <c:f>Sheet1!$B$2:$B$6</c:f>
              <c:numCache>
                <c:formatCode>General</c:formatCode>
                <c:ptCount val="5"/>
                <c:pt idx="0">
                  <c:v>0.024</c:v>
                </c:pt>
                <c:pt idx="1">
                  <c:v>0.053</c:v>
                </c:pt>
                <c:pt idx="2">
                  <c:v>0.11</c:v>
                </c:pt>
                <c:pt idx="3">
                  <c:v>0.111</c:v>
                </c:pt>
                <c:pt idx="4">
                  <c:v>0.314</c:v>
                </c:pt>
              </c:numCache>
            </c:numRef>
          </c:val>
        </c:ser>
        <c:ser>
          <c:idx val="1"/>
          <c:order val="1"/>
          <c:tx>
            <c:strRef>
              <c:f>Sheet1!$C$1</c:f>
              <c:strCache>
                <c:ptCount val="1"/>
                <c:pt idx="0">
                  <c:v>prevalence</c:v>
                </c:pt>
              </c:strCache>
            </c:strRef>
          </c:tx>
          <c:invertIfNegative val="0"/>
          <c:cat>
            <c:strRef>
              <c:f>Sheet1!$A$2:$A$6</c:f>
              <c:strCache>
                <c:ptCount val="5"/>
                <c:pt idx="0">
                  <c:v>1993-1996</c:v>
                </c:pt>
                <c:pt idx="1">
                  <c:v>1999-2000</c:v>
                </c:pt>
                <c:pt idx="2">
                  <c:v>2001-2002</c:v>
                </c:pt>
                <c:pt idx="3">
                  <c:v>2004-2005</c:v>
                </c:pt>
                <c:pt idx="4">
                  <c:v>2014-2016</c:v>
                </c:pt>
              </c:strCache>
            </c:strRef>
          </c:cat>
          <c:val>
            <c:numRef>
              <c:f>Sheet1!$C$2:$C$6</c:f>
              <c:numCache>
                <c:formatCode>General</c:formatCode>
                <c:ptCount val="5"/>
                <c:pt idx="0">
                  <c:v>0.12</c:v>
                </c:pt>
                <c:pt idx="1">
                  <c:v>0.3</c:v>
                </c:pt>
                <c:pt idx="2">
                  <c:v>0.43</c:v>
                </c:pt>
                <c:pt idx="3">
                  <c:v>0.39</c:v>
                </c:pt>
                <c:pt idx="4">
                  <c:v>0.7</c:v>
                </c:pt>
              </c:numCache>
            </c:numRef>
          </c:val>
        </c:ser>
        <c:dLbls>
          <c:showLegendKey val="0"/>
          <c:showVal val="0"/>
          <c:showCatName val="0"/>
          <c:showSerName val="0"/>
          <c:showPercent val="0"/>
          <c:showBubbleSize val="0"/>
        </c:dLbls>
        <c:gapWidth val="150"/>
        <c:axId val="-2131645864"/>
        <c:axId val="-2117545992"/>
      </c:barChart>
      <c:catAx>
        <c:axId val="-2131645864"/>
        <c:scaling>
          <c:orientation val="minMax"/>
        </c:scaling>
        <c:delete val="0"/>
        <c:axPos val="b"/>
        <c:majorTickMark val="out"/>
        <c:minorTickMark val="none"/>
        <c:tickLblPos val="nextTo"/>
        <c:crossAx val="-2117545992"/>
        <c:crosses val="autoZero"/>
        <c:auto val="1"/>
        <c:lblAlgn val="ctr"/>
        <c:lblOffset val="100"/>
        <c:noMultiLvlLbl val="0"/>
      </c:catAx>
      <c:valAx>
        <c:axId val="-2117545992"/>
        <c:scaling>
          <c:orientation val="minMax"/>
        </c:scaling>
        <c:delete val="0"/>
        <c:axPos val="l"/>
        <c:majorGridlines/>
        <c:numFmt formatCode="General" sourceLinked="1"/>
        <c:majorTickMark val="out"/>
        <c:minorTickMark val="none"/>
        <c:tickLblPos val="nextTo"/>
        <c:crossAx val="-213164586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21AD427-042B-4245-895F-EA64C64FFC46}" type="datetimeFigureOut">
              <a:rPr lang="en-US" smtClean="0"/>
              <a:t>1/31/19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14C9BE-477B-924D-B4F2-C9BED9C8FE0C}" type="slidenum">
              <a:rPr lang="en-US" smtClean="0"/>
              <a:t>‹#›</a:t>
            </a:fld>
            <a:endParaRPr lang="en-US"/>
          </a:p>
        </p:txBody>
      </p:sp>
    </p:spTree>
    <p:extLst>
      <p:ext uri="{BB962C8B-B14F-4D97-AF65-F5344CB8AC3E}">
        <p14:creationId xmlns:p14="http://schemas.microsoft.com/office/powerpoint/2010/main" val="3305602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1E8D32-FA29-5646-A9F5-3EB3C5604ACC}" type="datetimeFigureOut">
              <a:rPr lang="en-US" smtClean="0"/>
              <a:t>1/31/19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446485-CE45-8A43-BA7A-D3952365A1C9}" type="slidenum">
              <a:rPr lang="en-US" smtClean="0"/>
              <a:t>‹#›</a:t>
            </a:fld>
            <a:endParaRPr lang="en-US"/>
          </a:p>
        </p:txBody>
      </p:sp>
    </p:spTree>
    <p:extLst>
      <p:ext uri="{BB962C8B-B14F-4D97-AF65-F5344CB8AC3E}">
        <p14:creationId xmlns:p14="http://schemas.microsoft.com/office/powerpoint/2010/main" val="42865047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Aspartame</a:t>
            </a:r>
            <a:endParaRPr lang="en-US" dirty="0"/>
          </a:p>
        </p:txBody>
      </p:sp>
      <p:sp>
        <p:nvSpPr>
          <p:cNvPr id="4" name="Slide Number Placeholder 3"/>
          <p:cNvSpPr>
            <a:spLocks noGrp="1"/>
          </p:cNvSpPr>
          <p:nvPr>
            <p:ph type="sldNum" sz="quarter" idx="10"/>
          </p:nvPr>
        </p:nvSpPr>
        <p:spPr/>
        <p:txBody>
          <a:bodyPr/>
          <a:lstStyle/>
          <a:p>
            <a:fld id="{1922E81D-E8DE-604F-86FA-7BBD87BA9A9B}" type="slidenum">
              <a:rPr lang="en-US" smtClean="0"/>
              <a:t>7</a:t>
            </a:fld>
            <a:endParaRPr lang="en-US"/>
          </a:p>
        </p:txBody>
      </p:sp>
    </p:spTree>
    <p:extLst>
      <p:ext uri="{BB962C8B-B14F-4D97-AF65-F5344CB8AC3E}">
        <p14:creationId xmlns:p14="http://schemas.microsoft.com/office/powerpoint/2010/main" val="4086978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www.facebook.com</a:t>
            </a:r>
            <a:r>
              <a:rPr lang="en-US" dirty="0" smtClean="0"/>
              <a:t>/groups/1409306052710440/</a:t>
            </a:r>
          </a:p>
          <a:p>
            <a:r>
              <a:rPr lang="en-US" dirty="0" smtClean="0"/>
              <a:t>./</a:t>
            </a:r>
            <a:r>
              <a:rPr lang="en-US" dirty="0" err="1" smtClean="0"/>
              <a:t>TheOutliers.text</a:t>
            </a:r>
            <a:endParaRPr lang="en-US" dirty="0" smtClean="0"/>
          </a:p>
          <a:p>
            <a:endParaRPr lang="en-US" dirty="0" smtClean="0"/>
          </a:p>
          <a:p>
            <a:r>
              <a:rPr lang="en-US" dirty="0" smtClean="0"/>
              <a:t>Page removed!!</a:t>
            </a:r>
          </a:p>
          <a:p>
            <a:endParaRPr lang="en-US" dirty="0" smtClean="0"/>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Joanna </a:t>
            </a:r>
            <a:r>
              <a:rPr lang="en-US" sz="1200" kern="1200" dirty="0" err="1" smtClean="0">
                <a:solidFill>
                  <a:schemeClr val="tx1"/>
                </a:solidFill>
                <a:effectLst/>
                <a:latin typeface="+mn-lt"/>
                <a:ea typeface="+mn-ea"/>
                <a:cs typeface="+mn-cs"/>
              </a:rPr>
              <a:t>Karpasea</a:t>
            </a:r>
            <a:r>
              <a:rPr lang="en-US" sz="1200" kern="1200" dirty="0" smtClean="0">
                <a:solidFill>
                  <a:schemeClr val="tx1"/>
                </a:solidFill>
                <a:effectLst/>
                <a:latin typeface="+mn-lt"/>
                <a:ea typeface="+mn-ea"/>
                <a:cs typeface="+mn-cs"/>
              </a:rPr>
              <a:t> Jones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25</a:t>
            </a:fld>
            <a:endParaRPr lang="en-US"/>
          </a:p>
        </p:txBody>
      </p:sp>
    </p:spTree>
    <p:extLst>
      <p:ext uri="{BB962C8B-B14F-4D97-AF65-F5344CB8AC3E}">
        <p14:creationId xmlns:p14="http://schemas.microsoft.com/office/powerpoint/2010/main" val="571157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CNN_Monsanto_lawsuit.text</a:t>
            </a:r>
            <a:endParaRPr lang="en-US" dirty="0" smtClean="0"/>
          </a:p>
          <a:p>
            <a:r>
              <a:rPr lang="en-US" dirty="0" smtClean="0"/>
              <a:t>https://</a:t>
            </a:r>
            <a:r>
              <a:rPr lang="en-US" dirty="0" err="1" smtClean="0"/>
              <a:t>www.cnn.com</a:t>
            </a:r>
            <a:r>
              <a:rPr lang="en-US" dirty="0" smtClean="0"/>
              <a:t>/2018/06/17/us/</a:t>
            </a:r>
            <a:r>
              <a:rPr lang="en-US" dirty="0" err="1" smtClean="0"/>
              <a:t>monsanto</a:t>
            </a:r>
            <a:r>
              <a:rPr lang="en-US" dirty="0" smtClean="0"/>
              <a:t>-roundup-</a:t>
            </a:r>
            <a:r>
              <a:rPr lang="en-US" dirty="0" err="1" smtClean="0"/>
              <a:t>dewayne</a:t>
            </a:r>
            <a:r>
              <a:rPr lang="en-US" dirty="0" smtClean="0"/>
              <a:t>-</a:t>
            </a:r>
            <a:r>
              <a:rPr lang="en-US" dirty="0" err="1" smtClean="0"/>
              <a:t>johnson</a:t>
            </a:r>
            <a:r>
              <a:rPr lang="en-US" dirty="0" smtClean="0"/>
              <a:t>-trial/</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1922E81D-E8DE-604F-86FA-7BBD87BA9A9B}" type="slidenum">
              <a:rPr lang="en-US" smtClean="0"/>
              <a:t>27</a:t>
            </a:fld>
            <a:endParaRPr lang="en-US"/>
          </a:p>
        </p:txBody>
      </p:sp>
    </p:spTree>
    <p:extLst>
      <p:ext uri="{BB962C8B-B14F-4D97-AF65-F5344CB8AC3E}">
        <p14:creationId xmlns:p14="http://schemas.microsoft.com/office/powerpoint/2010/main" val="820381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www.theguardian.com</a:t>
            </a:r>
            <a:r>
              <a:rPr lang="en-US" dirty="0" smtClean="0"/>
              <a:t>/business/2018/</a:t>
            </a:r>
            <a:r>
              <a:rPr lang="en-US" dirty="0" err="1" smtClean="0"/>
              <a:t>jul</a:t>
            </a:r>
            <a:r>
              <a:rPr lang="en-US" dirty="0" smtClean="0"/>
              <a:t>/09/</a:t>
            </a:r>
            <a:r>
              <a:rPr lang="en-US" dirty="0" err="1" smtClean="0"/>
              <a:t>monsanto</a:t>
            </a:r>
            <a:r>
              <a:rPr lang="en-US" dirty="0" smtClean="0"/>
              <a:t>-trial-roundup-</a:t>
            </a:r>
            <a:r>
              <a:rPr lang="en-US" dirty="0" err="1" smtClean="0"/>
              <a:t>weedkiller</a:t>
            </a:r>
            <a:r>
              <a:rPr lang="en-US" dirty="0" smtClean="0"/>
              <a:t>-cancer-</a:t>
            </a:r>
            <a:r>
              <a:rPr lang="en-US" dirty="0" err="1" smtClean="0"/>
              <a:t>dewayne</a:t>
            </a:r>
            <a:r>
              <a:rPr lang="en-US" dirty="0" smtClean="0"/>
              <a:t>-</a:t>
            </a:r>
            <a:r>
              <a:rPr lang="en-US" dirty="0" err="1" smtClean="0"/>
              <a:t>johnson</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28</a:t>
            </a:fld>
            <a:endParaRPr lang="en-US"/>
          </a:p>
        </p:txBody>
      </p:sp>
    </p:spTree>
    <p:extLst>
      <p:ext uri="{BB962C8B-B14F-4D97-AF65-F5344CB8AC3E}">
        <p14:creationId xmlns:p14="http://schemas.microsoft.com/office/powerpoint/2010/main" val="170384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https://link.springer.com/article/10.1007%2Fs11356-018-3417-9</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35</a:t>
            </a:fld>
            <a:endParaRPr lang="en-US"/>
          </a:p>
        </p:txBody>
      </p:sp>
    </p:spTree>
    <p:extLst>
      <p:ext uri="{BB962C8B-B14F-4D97-AF65-F5344CB8AC3E}">
        <p14:creationId xmlns:p14="http://schemas.microsoft.com/office/powerpoint/2010/main" val="2009109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https://link.springer.com/article/10.1007%2Fs11356-018-3417-9</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36</a:t>
            </a:fld>
            <a:endParaRPr lang="en-US"/>
          </a:p>
        </p:txBody>
      </p:sp>
    </p:spTree>
    <p:extLst>
      <p:ext uri="{BB962C8B-B14F-4D97-AF65-F5344CB8AC3E}">
        <p14:creationId xmlns:p14="http://schemas.microsoft.com/office/powerpoint/2010/main" val="2009109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38</a:t>
            </a:fld>
            <a:endParaRPr lang="en-US"/>
          </a:p>
        </p:txBody>
      </p:sp>
    </p:spTree>
    <p:extLst>
      <p:ext uri="{BB962C8B-B14F-4D97-AF65-F5344CB8AC3E}">
        <p14:creationId xmlns:p14="http://schemas.microsoft.com/office/powerpoint/2010/main" val="246339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Feldman B, Martin EM, Simms T. An Invisible Epidemic — When your body attacks itself — Autoimmune Disease; How Reframing the Data Unveils a Public Health Crisis Bigger than Cancer and Heart Disease Combined. </a:t>
            </a:r>
            <a:r>
              <a:rPr lang="en-US" sz="1200" kern="1200" dirty="0" err="1" smtClean="0">
                <a:solidFill>
                  <a:schemeClr val="tx1"/>
                </a:solidFill>
                <a:effectLst/>
                <a:latin typeface="+mn-lt"/>
                <a:ea typeface="+mn-ea"/>
                <a:cs typeface="+mn-cs"/>
              </a:rPr>
              <a:t>www.tincture.io</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Beecham Seneff paper. Ref. 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47</a:t>
            </a:fld>
            <a:endParaRPr lang="en-US"/>
          </a:p>
        </p:txBody>
      </p:sp>
    </p:spTree>
    <p:extLst>
      <p:ext uri="{BB962C8B-B14F-4D97-AF65-F5344CB8AC3E}">
        <p14:creationId xmlns:p14="http://schemas.microsoft.com/office/powerpoint/2010/main" val="2483331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autoimmune_disease_precedes_ALS_2013.pdf </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49</a:t>
            </a:fld>
            <a:endParaRPr lang="en-US"/>
          </a:p>
        </p:txBody>
      </p:sp>
    </p:spTree>
    <p:extLst>
      <p:ext uri="{BB962C8B-B14F-4D97-AF65-F5344CB8AC3E}">
        <p14:creationId xmlns:p14="http://schemas.microsoft.com/office/powerpoint/2010/main" val="2075333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autoimmune_disease_precedes_ALS_2013.pdf </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50</a:t>
            </a:fld>
            <a:endParaRPr lang="en-US"/>
          </a:p>
        </p:txBody>
      </p:sp>
    </p:spTree>
    <p:extLst>
      <p:ext uri="{BB962C8B-B14F-4D97-AF65-F5344CB8AC3E}">
        <p14:creationId xmlns:p14="http://schemas.microsoft.com/office/powerpoint/2010/main" val="4028135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rug_side_effects_rising_2017.text </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60</a:t>
            </a:fld>
            <a:endParaRPr lang="en-US"/>
          </a:p>
        </p:txBody>
      </p:sp>
    </p:spTree>
    <p:extLst>
      <p:ext uri="{BB962C8B-B14F-4D97-AF65-F5344CB8AC3E}">
        <p14:creationId xmlns:p14="http://schemas.microsoft.com/office/powerpoint/2010/main" val="3084037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WIKI</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10</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 </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61</a:t>
            </a:fld>
            <a:endParaRPr lang="en-US"/>
          </a:p>
        </p:txBody>
      </p:sp>
    </p:spTree>
    <p:extLst>
      <p:ext uri="{BB962C8B-B14F-4D97-AF65-F5344CB8AC3E}">
        <p14:creationId xmlns:p14="http://schemas.microsoft.com/office/powerpoint/2010/main" val="3656015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./Factsheet-opioids-061516.pdf</a:t>
            </a:r>
          </a:p>
          <a:p>
            <a:endParaRPr lang="en-US" dirty="0"/>
          </a:p>
        </p:txBody>
      </p:sp>
      <p:sp>
        <p:nvSpPr>
          <p:cNvPr id="4" name="Slide Number Placeholder 3"/>
          <p:cNvSpPr>
            <a:spLocks noGrp="1"/>
          </p:cNvSpPr>
          <p:nvPr>
            <p:ph type="sldNum" sz="quarter" idx="10"/>
          </p:nvPr>
        </p:nvSpPr>
        <p:spPr/>
        <p:txBody>
          <a:bodyPr/>
          <a:lstStyle/>
          <a:p>
            <a:fld id="{5B875BCB-1834-5044-84C7-8E435B5DD9B3}" type="slidenum">
              <a:rPr lang="en-US" smtClean="0"/>
              <a:t>62</a:t>
            </a:fld>
            <a:endParaRPr lang="en-US"/>
          </a:p>
        </p:txBody>
      </p:sp>
    </p:spTree>
    <p:extLst>
      <p:ext uri="{BB962C8B-B14F-4D97-AF65-F5344CB8AC3E}">
        <p14:creationId xmlns:p14="http://schemas.microsoft.com/office/powerpoint/2010/main" val="1978889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./Factsheet-opioids-061516.pdf</a:t>
            </a:r>
          </a:p>
          <a:p>
            <a:endParaRPr lang="en-US" dirty="0"/>
          </a:p>
        </p:txBody>
      </p:sp>
      <p:sp>
        <p:nvSpPr>
          <p:cNvPr id="4" name="Slide Number Placeholder 3"/>
          <p:cNvSpPr>
            <a:spLocks noGrp="1"/>
          </p:cNvSpPr>
          <p:nvPr>
            <p:ph type="sldNum" sz="quarter" idx="10"/>
          </p:nvPr>
        </p:nvSpPr>
        <p:spPr/>
        <p:txBody>
          <a:bodyPr/>
          <a:lstStyle/>
          <a:p>
            <a:fld id="{5B875BCB-1834-5044-84C7-8E435B5DD9B3}" type="slidenum">
              <a:rPr lang="en-US" smtClean="0"/>
              <a:t>63</a:t>
            </a:fld>
            <a:endParaRPr lang="en-US"/>
          </a:p>
        </p:txBody>
      </p:sp>
    </p:spTree>
    <p:extLst>
      <p:ext uri="{BB962C8B-B14F-4D97-AF65-F5344CB8AC3E}">
        <p14:creationId xmlns:p14="http://schemas.microsoft.com/office/powerpoint/2010/main" val="1978889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Glyphosate/Z</a:t>
            </a:r>
            <a:r>
              <a:rPr lang="en-US" sz="1200" kern="1200" dirty="0" smtClean="0">
                <a:solidFill>
                  <a:schemeClr val="tx1"/>
                </a:solidFill>
                <a:latin typeface="+mn-lt"/>
                <a:ea typeface="+mn-ea"/>
                <a:cs typeface="+mn-cs"/>
              </a:rPr>
              <a:t>achBushPaper_tight_junctions_glyphosate_2017.pdf</a:t>
            </a:r>
            <a:endParaRPr lang="en-US" dirty="0"/>
          </a:p>
        </p:txBody>
      </p:sp>
      <p:sp>
        <p:nvSpPr>
          <p:cNvPr id="4" name="Slide Number Placeholder 3"/>
          <p:cNvSpPr>
            <a:spLocks noGrp="1"/>
          </p:cNvSpPr>
          <p:nvPr>
            <p:ph type="sldNum" sz="quarter" idx="10"/>
          </p:nvPr>
        </p:nvSpPr>
        <p:spPr/>
        <p:txBody>
          <a:bodyPr/>
          <a:lstStyle/>
          <a:p>
            <a:fld id="{69433EFC-6BDA-8B42-8F3A-85F28E7F2381}" type="slidenum">
              <a:rPr lang="en-US" smtClean="0"/>
              <a:t>65</a:t>
            </a:fld>
            <a:endParaRPr lang="en-US"/>
          </a:p>
        </p:txBody>
      </p:sp>
    </p:spTree>
    <p:extLst>
      <p:ext uri="{BB962C8B-B14F-4D97-AF65-F5344CB8AC3E}">
        <p14:creationId xmlns:p14="http://schemas.microsoft.com/office/powerpoint/2010/main" val="3019155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Marty Michener!</a:t>
            </a:r>
          </a:p>
          <a:p>
            <a:r>
              <a:rPr lang="en-US" dirty="0" err="1" smtClean="0"/>
              <a:t>Sheehata</a:t>
            </a:r>
            <a:r>
              <a:rPr lang="en-US" baseline="0" dirty="0" smtClean="0"/>
              <a:t> paper.</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69</a:t>
            </a:fld>
            <a:endParaRPr lang="en-US"/>
          </a:p>
        </p:txBody>
      </p:sp>
    </p:spTree>
    <p:extLst>
      <p:ext uri="{BB962C8B-B14F-4D97-AF65-F5344CB8AC3E}">
        <p14:creationId xmlns:p14="http://schemas.microsoft.com/office/powerpoint/2010/main" val="4120120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bifidobacteria_celiac_disease.text</a:t>
            </a:r>
            <a:endParaRPr lang="en-US" dirty="0" smtClean="0"/>
          </a:p>
          <a:p>
            <a:r>
              <a:rPr lang="en-US" dirty="0" smtClean="0"/>
              <a:t>Cancer/</a:t>
            </a:r>
            <a:r>
              <a:rPr lang="en-US" dirty="0" err="1" smtClean="0"/>
              <a:t>Celiac_disease_increases_hodgkins_lymphoma.text</a:t>
            </a:r>
            <a:endParaRPr lang="en-US" dirty="0" smtClean="0"/>
          </a:p>
          <a:p>
            <a:endParaRPr lang="en-US" dirty="0" smtClean="0"/>
          </a:p>
          <a:p>
            <a:r>
              <a:rPr lang="en-US" dirty="0" smtClean="0"/>
              <a:t>./</a:t>
            </a:r>
            <a:r>
              <a:rPr lang="en-US" dirty="0" err="1" smtClean="0"/>
              <a:t>Celiac_and_bacteria.text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70</a:t>
            </a:fld>
            <a:endParaRPr lang="en-US"/>
          </a:p>
        </p:txBody>
      </p:sp>
    </p:spTree>
    <p:extLst>
      <p:ext uri="{BB962C8B-B14F-4D97-AF65-F5344CB8AC3E}">
        <p14:creationId xmlns:p14="http://schemas.microsoft.com/office/powerpoint/2010/main" val="1794094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Shaw_on_glyphosate_triplets_autism.text</a:t>
            </a: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74</a:t>
            </a:fld>
            <a:endParaRPr lang="en-US"/>
          </a:p>
        </p:txBody>
      </p:sp>
    </p:spTree>
    <p:extLst>
      <p:ext uri="{BB962C8B-B14F-4D97-AF65-F5344CB8AC3E}">
        <p14:creationId xmlns:p14="http://schemas.microsoft.com/office/powerpoint/2010/main" val="1345819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Marty Michener!</a:t>
            </a:r>
          </a:p>
          <a:p>
            <a:r>
              <a:rPr lang="en-US" dirty="0" err="1" smtClean="0"/>
              <a:t>Sheehata</a:t>
            </a:r>
            <a:r>
              <a:rPr lang="en-US" baseline="0" dirty="0" smtClean="0"/>
              <a:t> paper.</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75</a:t>
            </a:fld>
            <a:endParaRPr lang="en-US"/>
          </a:p>
        </p:txBody>
      </p:sp>
    </p:spTree>
    <p:extLst>
      <p:ext uri="{BB962C8B-B14F-4D97-AF65-F5344CB8AC3E}">
        <p14:creationId xmlns:p14="http://schemas.microsoft.com/office/powerpoint/2010/main" val="4120120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smtClean="0"/>
              <a:t>https</a:t>
            </a:r>
            <a:r>
              <a:rPr lang="pt-BR" dirty="0" smtClean="0"/>
              <a:t>://</a:t>
            </a:r>
            <a:r>
              <a:rPr lang="pt-BR" dirty="0" err="1" smtClean="0"/>
              <a:t>vimeo.com</a:t>
            </a:r>
            <a:r>
              <a:rPr lang="pt-BR" dirty="0" smtClean="0"/>
              <a:t>/235896380</a:t>
            </a:r>
          </a:p>
          <a:p>
            <a:endParaRPr lang="pt-BR" dirty="0" smtClean="0"/>
          </a:p>
          <a:p>
            <a:r>
              <a:rPr lang="pt-BR" dirty="0" smtClean="0"/>
              <a:t>Vasquez A. Web-</a:t>
            </a:r>
            <a:r>
              <a:rPr lang="pt-BR" dirty="0" err="1" smtClean="0"/>
              <a:t>like</a:t>
            </a:r>
            <a:r>
              <a:rPr lang="pt-BR" dirty="0" smtClean="0"/>
              <a:t> </a:t>
            </a:r>
            <a:r>
              <a:rPr lang="pt-BR" dirty="0" err="1" smtClean="0"/>
              <a:t>interconnections</a:t>
            </a:r>
            <a:r>
              <a:rPr lang="pt-BR" dirty="0" smtClean="0"/>
              <a:t> </a:t>
            </a:r>
            <a:r>
              <a:rPr lang="pt-BR" dirty="0" err="1" smtClean="0"/>
              <a:t>of</a:t>
            </a:r>
            <a:r>
              <a:rPr lang="pt-BR" dirty="0" smtClean="0"/>
              <a:t> </a:t>
            </a:r>
            <a:r>
              <a:rPr lang="pt-BR" dirty="0" err="1" smtClean="0"/>
              <a:t>physiological</a:t>
            </a:r>
            <a:r>
              <a:rPr lang="pt-BR" dirty="0" smtClean="0"/>
              <a:t> </a:t>
            </a:r>
            <a:r>
              <a:rPr lang="pt-BR" dirty="0" err="1" smtClean="0"/>
              <a:t>factors</a:t>
            </a:r>
            <a:r>
              <a:rPr lang="pt-BR" dirty="0" smtClean="0"/>
              <a:t>. </a:t>
            </a:r>
            <a:r>
              <a:rPr lang="pt-BR" dirty="0" err="1" smtClean="0"/>
              <a:t>Integrative</a:t>
            </a:r>
            <a:r>
              <a:rPr lang="pt-BR" dirty="0" smtClean="0"/>
              <a:t> Medicine 2006 </a:t>
            </a:r>
            <a:r>
              <a:rPr lang="pt-BR" dirty="0" err="1" smtClean="0"/>
              <a:t>Apr</a:t>
            </a:r>
            <a:r>
              <a:rPr lang="pt-BR" dirty="0" smtClean="0"/>
              <a:t>.</a:t>
            </a:r>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79</a:t>
            </a:fld>
            <a:endParaRPr lang="en-US"/>
          </a:p>
        </p:txBody>
      </p:sp>
    </p:spTree>
    <p:extLst>
      <p:ext uri="{BB962C8B-B14F-4D97-AF65-F5344CB8AC3E}">
        <p14:creationId xmlns:p14="http://schemas.microsoft.com/office/powerpoint/2010/main" val="3894487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Individuals with Disabilities Education Act</a:t>
            </a:r>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80</a:t>
            </a:fld>
            <a:endParaRPr lang="en-US"/>
          </a:p>
        </p:txBody>
      </p:sp>
    </p:spTree>
    <p:extLst>
      <p:ext uri="{BB962C8B-B14F-4D97-AF65-F5344CB8AC3E}">
        <p14:creationId xmlns:p14="http://schemas.microsoft.com/office/powerpoint/2010/main" val="221968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C9A3E2-5C14-9A4C-B4FB-899F09559F65}" type="slidenum">
              <a:rPr lang="en-US" smtClean="0"/>
              <a:t>13</a:t>
            </a:fld>
            <a:endParaRPr lang="en-US"/>
          </a:p>
        </p:txBody>
      </p:sp>
    </p:spTree>
    <p:extLst>
      <p:ext uri="{BB962C8B-B14F-4D97-AF65-F5344CB8AC3E}">
        <p14:creationId xmlns:p14="http://schemas.microsoft.com/office/powerpoint/2010/main" val="269682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Mawson_et_al_vaxxed_unvaxxed_study_2017.pdf</a:t>
            </a:r>
            <a:endParaRPr lang="en-US" dirty="0"/>
          </a:p>
        </p:txBody>
      </p:sp>
      <p:sp>
        <p:nvSpPr>
          <p:cNvPr id="4" name="Slide Number Placeholder 3"/>
          <p:cNvSpPr>
            <a:spLocks noGrp="1"/>
          </p:cNvSpPr>
          <p:nvPr>
            <p:ph type="sldNum" sz="quarter" idx="10"/>
          </p:nvPr>
        </p:nvSpPr>
        <p:spPr/>
        <p:txBody>
          <a:bodyPr/>
          <a:lstStyle/>
          <a:p>
            <a:fld id="{266EE145-4F5B-C24F-8D72-587C3EC15758}" type="slidenum">
              <a:rPr lang="en-US" smtClean="0"/>
              <a:t>81</a:t>
            </a:fld>
            <a:endParaRPr lang="en-US"/>
          </a:p>
        </p:txBody>
      </p:sp>
    </p:spTree>
    <p:extLst>
      <p:ext uri="{BB962C8B-B14F-4D97-AF65-F5344CB8AC3E}">
        <p14:creationId xmlns:p14="http://schemas.microsoft.com/office/powerpoint/2010/main" val="1962402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Seizures</a:t>
            </a:r>
            <a:r>
              <a:rPr lang="en-US" baseline="0" dirty="0" smtClean="0"/>
              <a:t> facial swelling anaphylactic shock</a:t>
            </a:r>
          </a:p>
          <a:p>
            <a:r>
              <a:rPr lang="en-US" baseline="0" dirty="0" smtClean="0"/>
              <a:t>Joint pain</a:t>
            </a:r>
            <a:endParaRPr lang="en-US" dirty="0"/>
          </a:p>
        </p:txBody>
      </p:sp>
      <p:sp>
        <p:nvSpPr>
          <p:cNvPr id="4" name="Slide Number Placeholder 3"/>
          <p:cNvSpPr>
            <a:spLocks noGrp="1"/>
          </p:cNvSpPr>
          <p:nvPr>
            <p:ph type="sldNum" sz="quarter" idx="10"/>
          </p:nvPr>
        </p:nvSpPr>
        <p:spPr/>
        <p:txBody>
          <a:bodyPr/>
          <a:lstStyle/>
          <a:p>
            <a:fld id="{AB95C7CE-2177-4142-96B3-21BF15F0A7AC}" type="slidenum">
              <a:rPr lang="en-US" smtClean="0"/>
              <a:t>84</a:t>
            </a:fld>
            <a:endParaRPr lang="en-US"/>
          </a:p>
        </p:txBody>
      </p:sp>
    </p:spTree>
    <p:extLst>
      <p:ext uri="{BB962C8B-B14F-4D97-AF65-F5344CB8AC3E}">
        <p14:creationId xmlns:p14="http://schemas.microsoft.com/office/powerpoint/2010/main" val="1540347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85</a:t>
            </a:fld>
            <a:endParaRPr lang="en-US"/>
          </a:p>
        </p:txBody>
      </p:sp>
    </p:spTree>
    <p:extLst>
      <p:ext uri="{BB962C8B-B14F-4D97-AF65-F5344CB8AC3E}">
        <p14:creationId xmlns:p14="http://schemas.microsoft.com/office/powerpoint/2010/main" val="1991358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Table 1. Plasma Levels of Amino Acids and related compounds in Control Subjects and Individuals with HFA. </a:t>
            </a:r>
            <a:endParaRPr lang="en-US" dirty="0" smtClean="0"/>
          </a:p>
          <a:p>
            <a:r>
              <a:rPr lang="en-US" dirty="0" smtClean="0"/>
              <a:t>G</a:t>
            </a:r>
            <a:r>
              <a:rPr lang="fi-FI" dirty="0" smtClean="0"/>
              <a:t>lyphosate/glutamate_glutamine_autism_2011.pdf</a:t>
            </a:r>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86</a:t>
            </a:fld>
            <a:endParaRPr lang="en-US"/>
          </a:p>
        </p:txBody>
      </p:sp>
    </p:spTree>
    <p:extLst>
      <p:ext uri="{BB962C8B-B14F-4D97-AF65-F5344CB8AC3E}">
        <p14:creationId xmlns:p14="http://schemas.microsoft.com/office/powerpoint/2010/main" val="507158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./glyphosate_rat_hippocampus_glutamate_depression_2017.pdf</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70 mg of glyphosate/Kg/day.  0- way below alleged</a:t>
            </a:r>
            <a:r>
              <a:rPr lang="en-US" sz="1200" kern="1200" baseline="0" dirty="0" smtClean="0">
                <a:solidFill>
                  <a:schemeClr val="tx1"/>
                </a:solidFill>
                <a:effectLst/>
                <a:latin typeface="+mn-lt"/>
                <a:ea typeface="+mn-ea"/>
                <a:cs typeface="+mn-cs"/>
              </a:rPr>
              <a:t> level of toxicity.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effectLst/>
                <a:latin typeface="+mn-lt"/>
                <a:ea typeface="+mn-ea"/>
                <a:cs typeface="+mn-cs"/>
              </a:rPr>
              <a:t>Acetylcholinase</a:t>
            </a:r>
            <a:r>
              <a:rPr lang="en-US" sz="1200" kern="1200" baseline="0" dirty="0" smtClean="0">
                <a:solidFill>
                  <a:schemeClr val="tx1"/>
                </a:solidFill>
                <a:effectLst/>
                <a:latin typeface="+mn-lt"/>
                <a:ea typeface="+mn-ea"/>
                <a:cs typeface="+mn-cs"/>
              </a:rPr>
              <a:t> inhibition as well.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the other hand, the activity of GGT was induced by GBH exposure (Figure 7G),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984E9C5-C9AA-414B-9555-5B6E756AE092}" type="slidenum">
              <a:rPr lang="en-US" smtClean="0"/>
              <a:t>88</a:t>
            </a:fld>
            <a:endParaRPr lang="en-US"/>
          </a:p>
        </p:txBody>
      </p:sp>
    </p:spTree>
    <p:extLst>
      <p:ext uri="{BB962C8B-B14F-4D97-AF65-F5344CB8AC3E}">
        <p14:creationId xmlns:p14="http://schemas.microsoft.com/office/powerpoint/2010/main" val="2872571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latin typeface="+mn-lt"/>
                <a:ea typeface="+mn-ea"/>
                <a:cs typeface="+mn-cs"/>
              </a:rPr>
              <a:t>./glyphosate_rat_hippocampus_glutamate_depression_2017.pdf</a:t>
            </a:r>
            <a:endParaRPr lang="en-US" dirty="0"/>
          </a:p>
        </p:txBody>
      </p:sp>
      <p:sp>
        <p:nvSpPr>
          <p:cNvPr id="4" name="Slide Number Placeholder 3"/>
          <p:cNvSpPr>
            <a:spLocks noGrp="1"/>
          </p:cNvSpPr>
          <p:nvPr>
            <p:ph type="sldNum" sz="quarter" idx="10"/>
          </p:nvPr>
        </p:nvSpPr>
        <p:spPr/>
        <p:txBody>
          <a:bodyPr/>
          <a:lstStyle/>
          <a:p>
            <a:fld id="{5984E9C5-C9AA-414B-9555-5B6E756AE092}" type="slidenum">
              <a:rPr lang="en-US" smtClean="0"/>
              <a:t>89</a:t>
            </a:fld>
            <a:endParaRPr lang="en-US"/>
          </a:p>
        </p:txBody>
      </p:sp>
    </p:spTree>
    <p:extLst>
      <p:ext uri="{BB962C8B-B14F-4D97-AF65-F5344CB8AC3E}">
        <p14:creationId xmlns:p14="http://schemas.microsoft.com/office/powerpoint/2010/main" val="2872571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latin typeface="+mn-lt"/>
                <a:ea typeface="+mn-ea"/>
                <a:cs typeface="+mn-cs"/>
              </a:rPr>
              <a:t>./glyphosate_rat_hippocampus_glutamate_depression_2017.pdf</a:t>
            </a:r>
            <a:endParaRPr lang="en-US" dirty="0"/>
          </a:p>
        </p:txBody>
      </p:sp>
      <p:sp>
        <p:nvSpPr>
          <p:cNvPr id="4" name="Slide Number Placeholder 3"/>
          <p:cNvSpPr>
            <a:spLocks noGrp="1"/>
          </p:cNvSpPr>
          <p:nvPr>
            <p:ph type="sldNum" sz="quarter" idx="10"/>
          </p:nvPr>
        </p:nvSpPr>
        <p:spPr/>
        <p:txBody>
          <a:bodyPr/>
          <a:lstStyle/>
          <a:p>
            <a:fld id="{5984E9C5-C9AA-414B-9555-5B6E756AE092}" type="slidenum">
              <a:rPr lang="en-US" smtClean="0"/>
              <a:t>90</a:t>
            </a:fld>
            <a:endParaRPr lang="en-US"/>
          </a:p>
        </p:txBody>
      </p:sp>
    </p:spTree>
    <p:extLst>
      <p:ext uri="{BB962C8B-B14F-4D97-AF65-F5344CB8AC3E}">
        <p14:creationId xmlns:p14="http://schemas.microsoft.com/office/powerpoint/2010/main" val="2872571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vaccine_protein_causes_food_allergies.pdf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33427D-3DC6-2D44-8912-51851F417F05}" type="slidenum">
              <a:rPr lang="en-US" smtClean="0"/>
              <a:t>98</a:t>
            </a:fld>
            <a:endParaRPr lang="en-US"/>
          </a:p>
        </p:txBody>
      </p:sp>
    </p:spTree>
    <p:extLst>
      <p:ext uri="{BB962C8B-B14F-4D97-AF65-F5344CB8AC3E}">
        <p14:creationId xmlns:p14="http://schemas.microsoft.com/office/powerpoint/2010/main" val="17465178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RedTide_algae_blooms_manmade.pdf</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Glyphosate/Zhang_glyphosate_water_cyanobacterium_2016.pdf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Geoffrey Norris: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jacquithurlowlippisch.com</a:t>
            </a:r>
            <a:r>
              <a:rPr lang="en-US" sz="1200" kern="1200" dirty="0" smtClean="0">
                <a:solidFill>
                  <a:schemeClr val="tx1"/>
                </a:solidFill>
                <a:latin typeface="+mn-lt"/>
                <a:ea typeface="+mn-ea"/>
                <a:cs typeface="+mn-cs"/>
              </a:rPr>
              <a:t>/tag/is-sugarcane-field-glyphosate-feeding-lake-os-blue-green-algae-blloms/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104</a:t>
            </a:fld>
            <a:endParaRPr lang="en-US"/>
          </a:p>
        </p:txBody>
      </p:sp>
    </p:spTree>
    <p:extLst>
      <p:ext uri="{BB962C8B-B14F-4D97-AF65-F5344CB8AC3E}">
        <p14:creationId xmlns:p14="http://schemas.microsoft.com/office/powerpoint/2010/main" val="7773269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www.nbcnews.com</a:t>
            </a:r>
            <a:r>
              <a:rPr lang="en-US" dirty="0" smtClean="0"/>
              <a:t>/news/us-news/toxic-red-tide-florida-researchers-investigate-what-s-making-it-n900771</a:t>
            </a:r>
          </a:p>
          <a:p>
            <a:r>
              <a:rPr lang="en-US" dirty="0" smtClean="0"/>
              <a:t>https://</a:t>
            </a:r>
            <a:r>
              <a:rPr lang="en-US" dirty="0" err="1" smtClean="0"/>
              <a:t>www.sailorsforthesea.org</a:t>
            </a:r>
            <a:r>
              <a:rPr lang="en-US" dirty="0" smtClean="0"/>
              <a:t>/programs/ocean-watch/nutrients-feed-red-tide</a:t>
            </a:r>
            <a:endParaRPr lang="en-US" dirty="0"/>
          </a:p>
        </p:txBody>
      </p:sp>
      <p:sp>
        <p:nvSpPr>
          <p:cNvPr id="4" name="Slide Number Placeholder 3"/>
          <p:cNvSpPr>
            <a:spLocks noGrp="1"/>
          </p:cNvSpPr>
          <p:nvPr>
            <p:ph type="sldNum" sz="quarter" idx="10"/>
          </p:nvPr>
        </p:nvSpPr>
        <p:spPr/>
        <p:txBody>
          <a:bodyPr/>
          <a:lstStyle/>
          <a:p>
            <a:fld id="{5E8DB1BE-3C18-4348-92D1-DF1D81273CC4}" type="slidenum">
              <a:rPr lang="en-US" smtClean="0"/>
              <a:t>105</a:t>
            </a:fld>
            <a:endParaRPr lang="en-US"/>
          </a:p>
        </p:txBody>
      </p:sp>
    </p:spTree>
    <p:extLst>
      <p:ext uri="{BB962C8B-B14F-4D97-AF65-F5344CB8AC3E}">
        <p14:creationId xmlns:p14="http://schemas.microsoft.com/office/powerpoint/2010/main" val="2839972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International agency for</a:t>
            </a:r>
            <a:r>
              <a:rPr lang="en-US" baseline="0" dirty="0" smtClean="0"/>
              <a:t> research on cancer</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15</a:t>
            </a:fld>
            <a:endParaRPr lang="en-US"/>
          </a:p>
        </p:txBody>
      </p:sp>
    </p:spTree>
    <p:extLst>
      <p:ext uri="{BB962C8B-B14F-4D97-AF65-F5344CB8AC3E}">
        <p14:creationId xmlns:p14="http://schemas.microsoft.com/office/powerpoint/2010/main" val="777315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cdn.blog.ucsusa.org</a:t>
            </a:r>
            <a:r>
              <a:rPr lang="en-US" dirty="0" smtClean="0"/>
              <a:t>/</a:t>
            </a:r>
            <a:r>
              <a:rPr lang="en-US" dirty="0" err="1" smtClean="0"/>
              <a:t>wp</a:t>
            </a:r>
            <a:r>
              <a:rPr lang="en-US" dirty="0" smtClean="0"/>
              <a:t>-content/uploads/chart-US-corn-production-and-corn-used-for-</a:t>
            </a:r>
            <a:r>
              <a:rPr lang="en-US" dirty="0" err="1" smtClean="0"/>
              <a:t>ethanol.jpeg</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106</a:t>
            </a:fld>
            <a:endParaRPr lang="en-US"/>
          </a:p>
        </p:txBody>
      </p:sp>
    </p:spTree>
    <p:extLst>
      <p:ext uri="{BB962C8B-B14F-4D97-AF65-F5344CB8AC3E}">
        <p14:creationId xmlns:p14="http://schemas.microsoft.com/office/powerpoint/2010/main" val="2896708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cdn.blog.ucsusa.org</a:t>
            </a:r>
            <a:r>
              <a:rPr lang="en-US" dirty="0" smtClean="0"/>
              <a:t>/</a:t>
            </a:r>
            <a:r>
              <a:rPr lang="en-US" dirty="0" err="1" smtClean="0"/>
              <a:t>wp</a:t>
            </a:r>
            <a:r>
              <a:rPr lang="en-US" dirty="0" smtClean="0"/>
              <a:t>-content/uploads/chart-US-corn-production-and-corn-used-for-</a:t>
            </a:r>
            <a:r>
              <a:rPr lang="en-US" dirty="0" err="1" smtClean="0"/>
              <a:t>ethanol.jpeg</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107</a:t>
            </a:fld>
            <a:endParaRPr lang="en-US"/>
          </a:p>
        </p:txBody>
      </p:sp>
    </p:spTree>
    <p:extLst>
      <p:ext uri="{BB962C8B-B14F-4D97-AF65-F5344CB8AC3E}">
        <p14:creationId xmlns:p14="http://schemas.microsoft.com/office/powerpoint/2010/main" val="2896708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cdn.blog.ucsusa.org</a:t>
            </a:r>
            <a:r>
              <a:rPr lang="en-US" dirty="0" smtClean="0"/>
              <a:t>/</a:t>
            </a:r>
            <a:r>
              <a:rPr lang="en-US" dirty="0" err="1" smtClean="0"/>
              <a:t>wp</a:t>
            </a:r>
            <a:r>
              <a:rPr lang="en-US" dirty="0" smtClean="0"/>
              <a:t>-content/uploads/chart-US-corn-production-and-corn-used-for-</a:t>
            </a:r>
            <a:r>
              <a:rPr lang="en-US" dirty="0" err="1" smtClean="0"/>
              <a:t>ethanol.jpeg</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108</a:t>
            </a:fld>
            <a:endParaRPr lang="en-US"/>
          </a:p>
        </p:txBody>
      </p:sp>
    </p:spTree>
    <p:extLst>
      <p:ext uri="{BB962C8B-B14F-4D97-AF65-F5344CB8AC3E}">
        <p14:creationId xmlns:p14="http://schemas.microsoft.com/office/powerpoint/2010/main" val="2896708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Glyphsoate</a:t>
            </a:r>
            <a:r>
              <a:rPr lang="en-US" dirty="0" smtClean="0"/>
              <a:t>/B</a:t>
            </a:r>
            <a:r>
              <a:rPr lang="en-US" sz="1200" kern="1200" dirty="0" smtClean="0">
                <a:solidFill>
                  <a:schemeClr val="tx1"/>
                </a:solidFill>
                <a:latin typeface="+mn-lt"/>
                <a:ea typeface="+mn-ea"/>
                <a:cs typeface="+mn-cs"/>
              </a:rPr>
              <a:t>enbrook2018_Article_WhyRegulatorsLostTrackAndContr.pdf</a:t>
            </a: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109</a:t>
            </a:fld>
            <a:endParaRPr lang="en-US"/>
          </a:p>
        </p:txBody>
      </p:sp>
    </p:spTree>
    <p:extLst>
      <p:ext uri="{BB962C8B-B14F-4D97-AF65-F5344CB8AC3E}">
        <p14:creationId xmlns:p14="http://schemas.microsoft.com/office/powerpoint/2010/main" val="26035999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sustainablepulse.com</a:t>
            </a:r>
            <a:r>
              <a:rPr lang="en-US" dirty="0" smtClean="0"/>
              <a:t>/2017/02/04/farmers-losing-midwest-superweeds-fight-as-glyphosate-resistance-reaches-over-75/#</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110</a:t>
            </a:fld>
            <a:endParaRPr lang="en-US"/>
          </a:p>
        </p:txBody>
      </p:sp>
    </p:spTree>
    <p:extLst>
      <p:ext uri="{BB962C8B-B14F-4D97-AF65-F5344CB8AC3E}">
        <p14:creationId xmlns:p14="http://schemas.microsoft.com/office/powerpoint/2010/main" val="702689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Missouri reclaimed coal</a:t>
            </a:r>
            <a:r>
              <a:rPr lang="en-US" baseline="0" dirty="0" smtClean="0"/>
              <a:t> mine</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111</a:t>
            </a:fld>
            <a:endParaRPr lang="en-US"/>
          </a:p>
        </p:txBody>
      </p:sp>
    </p:spTree>
    <p:extLst>
      <p:ext uri="{BB962C8B-B14F-4D97-AF65-F5344CB8AC3E}">
        <p14:creationId xmlns:p14="http://schemas.microsoft.com/office/powerpoint/2010/main" val="4090882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www.independentsciencenews.org</a:t>
            </a:r>
            <a:r>
              <a:rPr lang="en-US" dirty="0" smtClean="0"/>
              <a:t>/health/why-the-food-movement-is-unstoppable/</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112</a:t>
            </a:fld>
            <a:endParaRPr lang="en-US"/>
          </a:p>
        </p:txBody>
      </p:sp>
    </p:spTree>
    <p:extLst>
      <p:ext uri="{BB962C8B-B14F-4D97-AF65-F5344CB8AC3E}">
        <p14:creationId xmlns:p14="http://schemas.microsoft.com/office/powerpoint/2010/main" val="22882920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Ecofarming.pdf</a:t>
            </a:r>
            <a:r>
              <a:rPr lang="en-US" dirty="0" smtClean="0"/>
              <a:t>., .text</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113</a:t>
            </a:fld>
            <a:endParaRPr lang="en-US"/>
          </a:p>
        </p:txBody>
      </p:sp>
    </p:spTree>
    <p:extLst>
      <p:ext uri="{BB962C8B-B14F-4D97-AF65-F5344CB8AC3E}">
        <p14:creationId xmlns:p14="http://schemas.microsoft.com/office/powerpoint/2010/main" val="32133756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Moore\ et\ al\ 2016\ </a:t>
            </a:r>
            <a:r>
              <a:rPr lang="en-US" sz="1200" kern="1200" dirty="0" err="1" smtClean="0">
                <a:solidFill>
                  <a:schemeClr val="tx1"/>
                </a:solidFill>
                <a:latin typeface="+mn-lt"/>
                <a:ea typeface="+mn-ea"/>
                <a:cs typeface="+mn-cs"/>
              </a:rPr>
              <a:t>Biochar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bentonite</a:t>
            </a:r>
            <a:r>
              <a:rPr lang="en-US" sz="1200" kern="1200" dirty="0" smtClean="0">
                <a:solidFill>
                  <a:schemeClr val="tx1"/>
                </a:solidFill>
                <a:latin typeface="+mn-lt"/>
                <a:ea typeface="+mn-ea"/>
                <a:cs typeface="+mn-cs"/>
              </a:rPr>
              <a:t>\ and\ zeolite\ supplemented\ feeding\ for\ layer\ chickens\ alters\ </a:t>
            </a:r>
            <a:r>
              <a:rPr lang="en-US" sz="1200" kern="1200" dirty="0" err="1" smtClean="0">
                <a:solidFill>
                  <a:schemeClr val="tx1"/>
                </a:solidFill>
                <a:latin typeface="+mn-lt"/>
                <a:ea typeface="+mn-ea"/>
                <a:cs typeface="+mn-cs"/>
              </a:rPr>
              <a:t>intestional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microbiota.pdf</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Reduce</a:t>
            </a:r>
            <a:r>
              <a:rPr lang="en-US" sz="1200" kern="1200" baseline="0" dirty="0" smtClean="0">
                <a:solidFill>
                  <a:schemeClr val="tx1"/>
                </a:solidFill>
                <a:latin typeface="+mn-lt"/>
                <a:ea typeface="+mn-ea"/>
                <a:cs typeface="+mn-cs"/>
              </a:rPr>
              <a:t> need for antibiotics</a:t>
            </a:r>
          </a:p>
          <a:p>
            <a:r>
              <a:rPr lang="en-US" sz="1200" kern="1200" baseline="0" dirty="0" smtClean="0">
                <a:solidFill>
                  <a:schemeClr val="tx1"/>
                </a:solidFill>
                <a:latin typeface="+mn-lt"/>
                <a:ea typeface="+mn-ea"/>
                <a:cs typeface="+mn-cs"/>
              </a:rPr>
              <a:t>Redistribute gut microbes</a:t>
            </a:r>
          </a:p>
          <a:p>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120</a:t>
            </a:fld>
            <a:endParaRPr lang="en-US"/>
          </a:p>
        </p:txBody>
      </p:sp>
    </p:spTree>
    <p:extLst>
      <p:ext uri="{BB962C8B-B14F-4D97-AF65-F5344CB8AC3E}">
        <p14:creationId xmlns:p14="http://schemas.microsoft.com/office/powerpoint/2010/main" val="29158259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with </a:t>
            </a:r>
            <a:r>
              <a:rPr lang="en-US" dirty="0" err="1" smtClean="0"/>
              <a:t>Nico</a:t>
            </a:r>
            <a:r>
              <a:rPr lang="en-US" dirty="0" smtClean="0"/>
              <a:t> </a:t>
            </a:r>
            <a:r>
              <a:rPr lang="en-US" dirty="0" err="1" smtClean="0"/>
              <a:t>DaVinci</a:t>
            </a:r>
            <a:r>
              <a:rPr lang="en-US" baseline="0" dirty="0" smtClean="0"/>
              <a:t> before showing this</a:t>
            </a:r>
          </a:p>
          <a:p>
            <a:r>
              <a:rPr lang="en-US" baseline="0" dirty="0" smtClean="0"/>
              <a:t>THIS IS ROSEMARY MASON </a:t>
            </a:r>
            <a:r>
              <a:rPr lang="mr-IN" baseline="0" dirty="0" smtClean="0"/>
              <a:t>–</a:t>
            </a:r>
            <a:r>
              <a:rPr lang="en-US" baseline="0" dirty="0" smtClean="0"/>
              <a:t> she is getting a cholinesterase test.</a:t>
            </a:r>
          </a:p>
          <a:p>
            <a:r>
              <a:rPr lang="en-US" baseline="0" dirty="0" smtClean="0"/>
              <a:t>See: </a:t>
            </a:r>
            <a:r>
              <a:rPr lang="en-US" baseline="0" dirty="0" err="1" smtClean="0"/>
              <a:t>RosemaryMason_story.text</a:t>
            </a:r>
            <a:endParaRPr lang="en-US" baseline="0" dirty="0" smtClean="0"/>
          </a:p>
          <a:p>
            <a:endParaRPr lang="en-US" baseline="0" dirty="0" smtClean="0"/>
          </a:p>
          <a:p>
            <a:endParaRPr lang="en-US" baseline="0" dirty="0" smtClean="0"/>
          </a:p>
          <a:p>
            <a:r>
              <a:rPr lang="en-US" baseline="0" dirty="0" err="1" smtClean="0"/>
              <a:t>Testimony_fulvic_acid.text</a:t>
            </a:r>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121</a:t>
            </a:fld>
            <a:endParaRPr lang="en-US"/>
          </a:p>
        </p:txBody>
      </p:sp>
    </p:spTree>
    <p:extLst>
      <p:ext uri="{BB962C8B-B14F-4D97-AF65-F5344CB8AC3E}">
        <p14:creationId xmlns:p14="http://schemas.microsoft.com/office/powerpoint/2010/main" val="657955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Hospital</a:t>
            </a:r>
            <a:r>
              <a:rPr lang="en-US" baseline="0" dirty="0" smtClean="0"/>
              <a:t> discharge diagnoses per 100,000</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17</a:t>
            </a:fld>
            <a:endParaRPr lang="en-US"/>
          </a:p>
        </p:txBody>
      </p:sp>
    </p:spTree>
    <p:extLst>
      <p:ext uri="{BB962C8B-B14F-4D97-AF65-F5344CB8AC3E}">
        <p14:creationId xmlns:p14="http://schemas.microsoft.com/office/powerpoint/2010/main" val="22750867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123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www.commonwealthfund.org</a:t>
            </a:r>
            <a:r>
              <a:rPr lang="en-US" dirty="0" smtClean="0"/>
              <a:t>/</a:t>
            </a:r>
            <a:r>
              <a:rPr lang="en-US" dirty="0" err="1" smtClean="0"/>
              <a:t>interactives</a:t>
            </a:r>
            <a:r>
              <a:rPr lang="en-US" dirty="0" smtClean="0"/>
              <a:t>-and-data/chart-cart/report/2017-mirror-mirror/mortality-amenable-to-health-care</a:t>
            </a:r>
          </a:p>
          <a:p>
            <a:endParaRPr lang="en-US" dirty="0"/>
          </a:p>
        </p:txBody>
      </p:sp>
    </p:spTree>
    <p:extLst>
      <p:ext uri="{BB962C8B-B14F-4D97-AF65-F5344CB8AC3E}">
        <p14:creationId xmlns:p14="http://schemas.microsoft.com/office/powerpoint/2010/main" val="1780745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./JAMA_glyphosate_urine_US_2018.pdf</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22</a:t>
            </a:fld>
            <a:endParaRPr lang="en-US"/>
          </a:p>
        </p:txBody>
      </p:sp>
    </p:spTree>
    <p:extLst>
      <p:ext uri="{BB962C8B-B14F-4D97-AF65-F5344CB8AC3E}">
        <p14:creationId xmlns:p14="http://schemas.microsoft.com/office/powerpoint/2010/main" val="2417156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Glyphosate/</a:t>
            </a:r>
            <a:r>
              <a:rPr lang="en-US" sz="1200" kern="1200" dirty="0" err="1" smtClean="0">
                <a:solidFill>
                  <a:schemeClr val="tx1"/>
                </a:solidFill>
                <a:latin typeface="+mn-lt"/>
                <a:ea typeface="+mn-ea"/>
                <a:cs typeface="+mn-cs"/>
              </a:rPr>
              <a:t>Glyphosate_Reproductive</a:t>
            </a:r>
            <a:r>
              <a:rPr lang="en-US" sz="1200" kern="1200" dirty="0" smtClean="0">
                <a:solidFill>
                  <a:schemeClr val="tx1"/>
                </a:solidFill>
                <a:latin typeface="+mn-lt"/>
                <a:ea typeface="+mn-ea"/>
                <a:cs typeface="+mn-cs"/>
              </a:rPr>
              <a:t> toxicity of Roundup herbicide exposure in male albino </a:t>
            </a:r>
            <a:r>
              <a:rPr lang="en-US" sz="1200" kern="1200" dirty="0" err="1" smtClean="0">
                <a:solidFill>
                  <a:schemeClr val="tx1"/>
                </a:solidFill>
                <a:latin typeface="+mn-lt"/>
                <a:ea typeface="+mn-ea"/>
                <a:cs typeface="+mn-cs"/>
              </a:rPr>
              <a:t>rat.pdf</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23</a:t>
            </a:fld>
            <a:endParaRPr lang="en-US"/>
          </a:p>
        </p:txBody>
      </p:sp>
    </p:spTree>
    <p:extLst>
      <p:ext uri="{BB962C8B-B14F-4D97-AF65-F5344CB8AC3E}">
        <p14:creationId xmlns:p14="http://schemas.microsoft.com/office/powerpoint/2010/main" val="4158813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glyphosate/Milesi_glyphosate_reproduction_rats_2018.pdf</a:t>
            </a:r>
          </a:p>
          <a:p>
            <a:r>
              <a:rPr lang="en-US" dirty="0" smtClean="0"/>
              <a:t>https://</a:t>
            </a:r>
            <a:r>
              <a:rPr lang="en-US" dirty="0" err="1" smtClean="0"/>
              <a:t>www.gmwatch.org</a:t>
            </a:r>
            <a:r>
              <a:rPr lang="en-US" dirty="0" smtClean="0"/>
              <a:t>/en/news/latest-news/18363-glyphosate-based-herbicide-impairs-female-fertility-new-study</a:t>
            </a:r>
          </a:p>
          <a:p>
            <a:r>
              <a:rPr lang="en-US" dirty="0" smtClean="0"/>
              <a:t>The second generation offspring from both glyphosate herbicide-exposed groups showed delayed growth, evidenced by lower </a:t>
            </a:r>
            <a:r>
              <a:rPr lang="en-US" dirty="0" err="1" smtClean="0"/>
              <a:t>foetal</a:t>
            </a:r>
            <a:r>
              <a:rPr lang="en-US" dirty="0" smtClean="0"/>
              <a:t> weight and length, and a higher incidence of abnormally small </a:t>
            </a:r>
            <a:r>
              <a:rPr lang="en-US" dirty="0" err="1" smtClean="0"/>
              <a:t>foetuses</a:t>
            </a:r>
            <a:r>
              <a:rPr lang="en-US" dirty="0" smtClean="0"/>
              <a:t>.</a:t>
            </a:r>
          </a:p>
          <a:p>
            <a:endParaRPr lang="en-US" dirty="0" smtClean="0"/>
          </a:p>
          <a:p>
            <a:r>
              <a:rPr lang="en-US" dirty="0" smtClean="0"/>
              <a:t>Also, to the authors' surprise, malformations (conjoined </a:t>
            </a:r>
            <a:r>
              <a:rPr lang="en-US" dirty="0" err="1" smtClean="0"/>
              <a:t>foetuses</a:t>
            </a:r>
            <a:r>
              <a:rPr lang="en-US" dirty="0" smtClean="0"/>
              <a:t> and abnormally developed limbs) were detected in the second generation of offspring from the higher dose of glyphosate herbicide group. </a:t>
            </a:r>
            <a:r>
              <a:rPr lang="en-US" dirty="0" err="1" smtClean="0"/>
              <a:t>Foetal</a:t>
            </a:r>
            <a:r>
              <a:rPr lang="en-US" dirty="0" smtClean="0"/>
              <a:t> abnormalities were found in 3 out of 117 </a:t>
            </a:r>
            <a:r>
              <a:rPr lang="en-US" dirty="0" err="1" smtClean="0"/>
              <a:t>foetuses</a:t>
            </a:r>
            <a:r>
              <a:rPr lang="en-US" dirty="0" smtClean="0"/>
              <a:t>, each one from different mothers within the first generation of offspring (i.e. 3 out of 13 litters were affected). A statistically significant correlation was found between glyphosate herbicide exposure and </a:t>
            </a:r>
            <a:r>
              <a:rPr lang="en-US" dirty="0" err="1" smtClean="0"/>
              <a:t>foetal</a:t>
            </a:r>
            <a:r>
              <a:rPr lang="en-US" dirty="0" smtClean="0"/>
              <a:t> malformations.</a:t>
            </a: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24</a:t>
            </a:fld>
            <a:endParaRPr lang="en-US"/>
          </a:p>
        </p:txBody>
      </p:sp>
    </p:spTree>
    <p:extLst>
      <p:ext uri="{BB962C8B-B14F-4D97-AF65-F5344CB8AC3E}">
        <p14:creationId xmlns:p14="http://schemas.microsoft.com/office/powerpoint/2010/main" val="2873427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72661D-4A7A-3746-AEAC-9182C4469022}"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2344405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72661D-4A7A-3746-AEAC-9182C4469022}"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3755642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72661D-4A7A-3746-AEAC-9182C4469022}"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3857786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Graph Layout: 02">
    <p:bg>
      <p:bgPr>
        <a:solidFill>
          <a:schemeClr val="bg1"/>
        </a:solidFill>
        <a:effectLst/>
      </p:bgPr>
    </p:bg>
    <p:spTree>
      <p:nvGrpSpPr>
        <p:cNvPr id="1" name=""/>
        <p:cNvGrpSpPr/>
        <p:nvPr/>
      </p:nvGrpSpPr>
      <p:grpSpPr>
        <a:xfrm>
          <a:off x="0" y="0"/>
          <a:ext cx="0" cy="0"/>
          <a:chOff x="0" y="0"/>
          <a:chExt cx="0" cy="0"/>
        </a:xfrm>
      </p:grpSpPr>
      <p:sp>
        <p:nvSpPr>
          <p:cNvPr id="53" name="Title 1"/>
          <p:cNvSpPr>
            <a:spLocks noGrp="1"/>
          </p:cNvSpPr>
          <p:nvPr>
            <p:ph type="ctrTitle"/>
          </p:nvPr>
        </p:nvSpPr>
        <p:spPr>
          <a:xfrm>
            <a:off x="157150" y="289173"/>
            <a:ext cx="8838200" cy="947956"/>
          </a:xfrm>
          <a:effectLst/>
        </p:spPr>
        <p:txBody>
          <a:bodyPr anchor="t">
            <a:noAutofit/>
          </a:bodyPr>
          <a:lstStyle>
            <a:lvl1pPr algn="l">
              <a:lnSpc>
                <a:spcPct val="100000"/>
              </a:lnSpc>
              <a:defRPr sz="2600" spc="0" baseline="0">
                <a:solidFill>
                  <a:srgbClr val="4C515A"/>
                </a:solidFill>
                <a:effectLst/>
              </a:defRPr>
            </a:lvl1pPr>
          </a:lstStyle>
          <a:p>
            <a:endParaRPr lang="en-US" dirty="0"/>
          </a:p>
        </p:txBody>
      </p:sp>
      <p:sp>
        <p:nvSpPr>
          <p:cNvPr id="57" name="Chart Placeholder 5"/>
          <p:cNvSpPr>
            <a:spLocks noGrp="1"/>
          </p:cNvSpPr>
          <p:nvPr>
            <p:ph type="chart" sz="quarter" idx="19"/>
          </p:nvPr>
        </p:nvSpPr>
        <p:spPr>
          <a:xfrm>
            <a:off x="149948" y="1306135"/>
            <a:ext cx="8846134" cy="4103087"/>
          </a:xfrm>
        </p:spPr>
        <p:txBody>
          <a:bodyPr>
            <a:normAutofit/>
          </a:bodyPr>
          <a:lstStyle>
            <a:lvl1pPr>
              <a:defRPr sz="1300">
                <a:solidFill>
                  <a:srgbClr val="4C515A"/>
                </a:solidFill>
              </a:defRPr>
            </a:lvl1pPr>
          </a:lstStyle>
          <a:p>
            <a:endParaRPr lang="en-US" dirty="0"/>
          </a:p>
        </p:txBody>
      </p:sp>
      <p:sp>
        <p:nvSpPr>
          <p:cNvPr id="6" name="Text Placeholder 5"/>
          <p:cNvSpPr>
            <a:spLocks noGrp="1"/>
          </p:cNvSpPr>
          <p:nvPr>
            <p:ph type="body" sz="quarter" idx="22" hasCustomPrompt="1"/>
          </p:nvPr>
        </p:nvSpPr>
        <p:spPr>
          <a:xfrm>
            <a:off x="157150" y="78497"/>
            <a:ext cx="1713988" cy="141670"/>
          </a:xfrm>
        </p:spPr>
        <p:txBody>
          <a:bodyPr>
            <a:noAutofit/>
          </a:bodyPr>
          <a:lstStyle>
            <a:lvl1pPr marL="0" indent="0">
              <a:buNone/>
              <a:defRPr sz="1200" b="1">
                <a:solidFill>
                  <a:schemeClr val="tx1">
                    <a:lumMod val="60000"/>
                    <a:lumOff val="40000"/>
                  </a:schemeClr>
                </a:solidFill>
                <a:latin typeface="Trebuchet MS" charset="0"/>
                <a:ea typeface="Trebuchet MS" charset="0"/>
                <a:cs typeface="Trebuchet MS" charset="0"/>
              </a:defRPr>
            </a:lvl1pPr>
            <a:lvl2pPr marL="171446" indent="0">
              <a:buNone/>
              <a:defRPr sz="1200"/>
            </a:lvl2pPr>
            <a:lvl3pPr marL="344479" indent="0">
              <a:buNone/>
              <a:defRPr sz="1200"/>
            </a:lvl3pPr>
            <a:lvl4pPr marL="515925" indent="0">
              <a:buNone/>
              <a:defRPr sz="1200"/>
            </a:lvl4pPr>
            <a:lvl5pPr marL="687371" indent="0">
              <a:buNone/>
              <a:defRPr sz="1200"/>
            </a:lvl5pPr>
          </a:lstStyle>
          <a:p>
            <a:pPr lvl="0"/>
            <a:r>
              <a:rPr lang="en-US" dirty="0"/>
              <a:t>Exhibit #</a:t>
            </a:r>
          </a:p>
        </p:txBody>
      </p:sp>
      <p:sp>
        <p:nvSpPr>
          <p:cNvPr id="7" name="TextBox 6"/>
          <p:cNvSpPr txBox="1"/>
          <p:nvPr userDrawn="1"/>
        </p:nvSpPr>
        <p:spPr>
          <a:xfrm>
            <a:off x="1655676" y="6368920"/>
            <a:ext cx="6768658" cy="408452"/>
          </a:xfrm>
          <a:prstGeom prst="rect">
            <a:avLst/>
          </a:prstGeom>
          <a:noFill/>
        </p:spPr>
        <p:txBody>
          <a:bodyPr wrap="square" lIns="0" tIns="0" rIns="0" bIns="0" rtlCol="0" anchor="b" anchorCtr="0">
            <a:noAutofit/>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dirty="0" smtClean="0">
                <a:solidFill>
                  <a:schemeClr val="tx1">
                    <a:lumMod val="60000"/>
                    <a:lumOff val="40000"/>
                  </a:schemeClr>
                </a:solidFill>
              </a:rPr>
              <a:t>E. C.</a:t>
            </a:r>
            <a:r>
              <a:rPr lang="en-US" sz="900" baseline="0" dirty="0" smtClean="0">
                <a:solidFill>
                  <a:schemeClr val="tx1">
                    <a:lumMod val="60000"/>
                    <a:lumOff val="40000"/>
                  </a:schemeClr>
                </a:solidFill>
              </a:rPr>
              <a:t> Schneider</a:t>
            </a:r>
            <a:r>
              <a:rPr lang="en-US" sz="900" dirty="0" smtClean="0">
                <a:solidFill>
                  <a:schemeClr val="tx1">
                    <a:lumMod val="60000"/>
                    <a:lumOff val="40000"/>
                  </a:schemeClr>
                </a:solidFill>
              </a:rPr>
              <a:t>, D. O. </a:t>
            </a:r>
            <a:r>
              <a:rPr lang="en-US" sz="900" dirty="0" err="1" smtClean="0">
                <a:solidFill>
                  <a:schemeClr val="tx1">
                    <a:lumMod val="60000"/>
                    <a:lumOff val="40000"/>
                  </a:schemeClr>
                </a:solidFill>
              </a:rPr>
              <a:t>Sarnak</a:t>
            </a:r>
            <a:r>
              <a:rPr lang="en-US" sz="900" dirty="0" smtClean="0">
                <a:solidFill>
                  <a:schemeClr val="tx1">
                    <a:lumMod val="60000"/>
                    <a:lumOff val="40000"/>
                  </a:schemeClr>
                </a:solidFill>
              </a:rPr>
              <a:t>, D.</a:t>
            </a:r>
            <a:r>
              <a:rPr lang="en-US" sz="900" baseline="0" dirty="0" smtClean="0">
                <a:solidFill>
                  <a:schemeClr val="tx1">
                    <a:lumMod val="60000"/>
                    <a:lumOff val="40000"/>
                  </a:schemeClr>
                </a:solidFill>
              </a:rPr>
              <a:t> Squires, </a:t>
            </a:r>
            <a:r>
              <a:rPr lang="en-US" sz="900" dirty="0" smtClean="0">
                <a:solidFill>
                  <a:schemeClr val="tx1">
                    <a:lumMod val="60000"/>
                    <a:lumOff val="40000"/>
                  </a:schemeClr>
                </a:solidFill>
              </a:rPr>
              <a:t>A. Shah, and M. M. Doty, </a:t>
            </a:r>
            <a:r>
              <a:rPr lang="en-US" sz="900" i="1" dirty="0" smtClean="0">
                <a:solidFill>
                  <a:schemeClr val="tx1">
                    <a:lumMod val="60000"/>
                    <a:lumOff val="40000"/>
                  </a:schemeClr>
                </a:solidFill>
              </a:rPr>
              <a:t>Mirror,</a:t>
            </a:r>
            <a:r>
              <a:rPr lang="en-US" sz="900" i="1" baseline="0" dirty="0" smtClean="0">
                <a:solidFill>
                  <a:schemeClr val="tx1">
                    <a:lumMod val="60000"/>
                    <a:lumOff val="40000"/>
                  </a:schemeClr>
                </a:solidFill>
              </a:rPr>
              <a:t> Mirror: How the U.S. Health Care System Compares Internationally at a Time of Radical Change,</a:t>
            </a:r>
            <a:r>
              <a:rPr lang="en-US" sz="900" i="1" dirty="0" smtClean="0">
                <a:solidFill>
                  <a:schemeClr val="tx1">
                    <a:lumMod val="60000"/>
                    <a:lumOff val="40000"/>
                  </a:schemeClr>
                </a:solidFill>
              </a:rPr>
              <a:t> </a:t>
            </a:r>
            <a:r>
              <a:rPr lang="en-US" sz="900" dirty="0" smtClean="0">
                <a:solidFill>
                  <a:schemeClr val="tx1">
                    <a:lumMod val="60000"/>
                    <a:lumOff val="40000"/>
                  </a:schemeClr>
                </a:solidFill>
              </a:rPr>
              <a:t>The Commonwealth Fund, July 2017.</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6339" t="9092" r="7027" b="31817"/>
          <a:stretch/>
        </p:blipFill>
        <p:spPr>
          <a:xfrm>
            <a:off x="35496" y="6345324"/>
            <a:ext cx="1476164" cy="468052"/>
          </a:xfrm>
          <a:prstGeom prst="rect">
            <a:avLst/>
          </a:prstGeom>
        </p:spPr>
      </p:pic>
      <p:cxnSp>
        <p:nvCxnSpPr>
          <p:cNvPr id="9" name="Straight Connector 8"/>
          <p:cNvCxnSpPr>
            <a:cxnSpLocks/>
          </p:cNvCxnSpPr>
          <p:nvPr userDrawn="1"/>
        </p:nvCxnSpPr>
        <p:spPr>
          <a:xfrm flipH="1">
            <a:off x="71500" y="6309320"/>
            <a:ext cx="9000999" cy="0"/>
          </a:xfrm>
          <a:prstGeom prst="line">
            <a:avLst/>
          </a:prstGeom>
          <a:ln>
            <a:solidFill>
              <a:srgbClr val="ABAB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329953"/>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72661D-4A7A-3746-AEAC-9182C4469022}"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1448062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72661D-4A7A-3746-AEAC-9182C4469022}"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2647530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72661D-4A7A-3746-AEAC-9182C4469022}" type="datetimeFigureOut">
              <a:rPr lang="en-US" smtClean="0"/>
              <a:t>1/31/19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27981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72661D-4A7A-3746-AEAC-9182C4469022}" type="datetimeFigureOut">
              <a:rPr lang="en-US" smtClean="0"/>
              <a:t>1/31/19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1966834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72661D-4A7A-3746-AEAC-9182C4469022}" type="datetimeFigureOut">
              <a:rPr lang="en-US" smtClean="0"/>
              <a:t>1/31/19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177485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72661D-4A7A-3746-AEAC-9182C4469022}" type="datetimeFigureOut">
              <a:rPr lang="en-US" smtClean="0"/>
              <a:t>1/31/19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3774567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72661D-4A7A-3746-AEAC-9182C4469022}" type="datetimeFigureOut">
              <a:rPr lang="en-US" smtClean="0"/>
              <a:t>1/31/19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1746724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72661D-4A7A-3746-AEAC-9182C4469022}" type="datetimeFigureOut">
              <a:rPr lang="en-US" smtClean="0"/>
              <a:t>1/31/19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28143032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2661D-4A7A-3746-AEAC-9182C4469022}" type="datetimeFigureOut">
              <a:rPr lang="en-US" smtClean="0"/>
              <a:t>1/31/19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379E6-3AC3-484A-AAE2-8AD3952EAE22}" type="slidenum">
              <a:rPr lang="en-US" smtClean="0"/>
              <a:t>‹#›</a:t>
            </a:fld>
            <a:endParaRPr lang="en-US"/>
          </a:p>
        </p:txBody>
      </p:sp>
    </p:spTree>
    <p:extLst>
      <p:ext uri="{BB962C8B-B14F-4D97-AF65-F5344CB8AC3E}">
        <p14:creationId xmlns:p14="http://schemas.microsoft.com/office/powerpoint/2010/main" val="4066068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2.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3.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4.jpg"/></Relationships>
</file>

<file path=ppt/slides/_rels/slide108.xml.rels><?xml version="1.0" encoding="UTF-8" standalone="yes"?>
<Relationships xmlns="http://schemas.openxmlformats.org/package/2006/relationships"><Relationship Id="rId3" Type="http://schemas.openxmlformats.org/officeDocument/2006/relationships/image" Target="../media/image85.jpg"/><Relationship Id="rId4"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8.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9.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9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g"/></Relationships>
</file>

<file path=ppt/slides/_rels/slide119.xml.rels><?xml version="1.0" encoding="UTF-8" standalone="yes"?>
<Relationships xmlns="http://schemas.openxmlformats.org/package/2006/relationships"><Relationship Id="rId3" Type="http://schemas.openxmlformats.org/officeDocument/2006/relationships/image" Target="../media/image94.jpg"/><Relationship Id="rId4" Type="http://schemas.openxmlformats.org/officeDocument/2006/relationships/image" Target="../media/image95.jpg"/><Relationship Id="rId5" Type="http://schemas.openxmlformats.org/officeDocument/2006/relationships/image" Target="../media/image96.jpg"/><Relationship Id="rId1" Type="http://schemas.openxmlformats.org/officeDocument/2006/relationships/slideLayout" Target="../slideLayouts/slideLayout2.xml"/><Relationship Id="rId2" Type="http://schemas.openxmlformats.org/officeDocument/2006/relationships/image" Target="../media/image9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image" Target="../media/image97.jpg"/><Relationship Id="rId4" Type="http://schemas.openxmlformats.org/officeDocument/2006/relationships/image" Target="../media/image98.jpg"/><Relationship Id="rId5" Type="http://schemas.openxmlformats.org/officeDocument/2006/relationships/image" Target="../media/image99.jpg"/><Relationship Id="rId6" Type="http://schemas.openxmlformats.org/officeDocument/2006/relationships/image" Target="../media/image100.jpg"/><Relationship Id="rId7" Type="http://schemas.openxmlformats.org/officeDocument/2006/relationships/image" Target="../media/image101.jp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122.xml.rels><?xml version="1.0" encoding="UTF-8" standalone="yes"?>
<Relationships xmlns="http://schemas.openxmlformats.org/package/2006/relationships"><Relationship Id="rId3" Type="http://schemas.openxmlformats.org/officeDocument/2006/relationships/image" Target="../media/image103.jpg"/><Relationship Id="rId4" Type="http://schemas.openxmlformats.org/officeDocument/2006/relationships/image" Target="../media/image104.jpg"/><Relationship Id="rId1" Type="http://schemas.openxmlformats.org/officeDocument/2006/relationships/slideLayout" Target="../slideLayouts/slideLayout2.xml"/><Relationship Id="rId2" Type="http://schemas.openxmlformats.org/officeDocument/2006/relationships/image" Target="../media/image102.jpg"/></Relationships>
</file>

<file path=ppt/slides/_rels/slide123.xml.rels><?xml version="1.0" encoding="UTF-8" standalone="yes"?>
<Relationships xmlns="http://schemas.openxmlformats.org/package/2006/relationships"><Relationship Id="rId11" Type="http://schemas.openxmlformats.org/officeDocument/2006/relationships/image" Target="../media/image113.jpeg"/><Relationship Id="rId12" Type="http://schemas.openxmlformats.org/officeDocument/2006/relationships/image" Target="../media/image114.jpeg"/><Relationship Id="rId13" Type="http://schemas.openxmlformats.org/officeDocument/2006/relationships/image" Target="../media/image115.jpeg"/><Relationship Id="rId14" Type="http://schemas.openxmlformats.org/officeDocument/2006/relationships/image" Target="../media/image116.jpeg"/><Relationship Id="rId15" Type="http://schemas.openxmlformats.org/officeDocument/2006/relationships/image" Target="../media/image117.jpeg"/><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05.jpeg"/><Relationship Id="rId4" Type="http://schemas.openxmlformats.org/officeDocument/2006/relationships/image" Target="../media/image106.jpeg"/><Relationship Id="rId5" Type="http://schemas.openxmlformats.org/officeDocument/2006/relationships/image" Target="../media/image107.jpeg"/><Relationship Id="rId6" Type="http://schemas.openxmlformats.org/officeDocument/2006/relationships/image" Target="../media/image108.gif"/><Relationship Id="rId7" Type="http://schemas.openxmlformats.org/officeDocument/2006/relationships/image" Target="../media/image109.jpeg"/><Relationship Id="rId8" Type="http://schemas.openxmlformats.org/officeDocument/2006/relationships/image" Target="../media/image110.jpeg"/><Relationship Id="rId9" Type="http://schemas.openxmlformats.org/officeDocument/2006/relationships/image" Target="../media/image111.jpeg"/><Relationship Id="rId10" Type="http://schemas.openxmlformats.org/officeDocument/2006/relationships/image" Target="../media/image112.jpeg"/></Relationships>
</file>

<file path=ppt/slides/_rels/slide124.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96.jpg"/><Relationship Id="rId1" Type="http://schemas.openxmlformats.org/officeDocument/2006/relationships/slideLayout" Target="../slideLayouts/slideLayout2.xml"/><Relationship Id="rId2" Type="http://schemas.openxmlformats.org/officeDocument/2006/relationships/image" Target="../media/image118.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gif"/><Relationship Id="rId4"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3" Type="http://schemas.openxmlformats.org/officeDocument/2006/relationships/image" Target="../media/image32.gif"/><Relationship Id="rId4"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g"/><Relationship Id="rId5"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5.jpg"/><Relationship Id="rId6" Type="http://schemas.openxmlformats.org/officeDocument/2006/relationships/image" Target="../media/image46.jpg"/><Relationship Id="rId7" Type="http://schemas.openxmlformats.org/officeDocument/2006/relationships/image" Target="../media/image47.jpg"/><Relationship Id="rId8"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56.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5.jpg"/><Relationship Id="rId6" Type="http://schemas.openxmlformats.org/officeDocument/2006/relationships/image" Target="../media/image46.jpg"/><Relationship Id="rId7" Type="http://schemas.openxmlformats.org/officeDocument/2006/relationships/image" Target="../media/image47.jpg"/><Relationship Id="rId8"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5.jpg"/><Relationship Id="rId6" Type="http://schemas.openxmlformats.org/officeDocument/2006/relationships/image" Target="../media/image46.jpg"/><Relationship Id="rId7" Type="http://schemas.openxmlformats.org/officeDocument/2006/relationships/image" Target="../media/image47.jpg"/><Relationship Id="rId8"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59.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5" Type="http://schemas.openxmlformats.org/officeDocument/2006/relationships/image" Target="../media/image53.jpg"/><Relationship Id="rId6" Type="http://schemas.openxmlformats.org/officeDocument/2006/relationships/image" Target="../media/image54.jpg"/><Relationship Id="rId7"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 Id="rId3" Type="http://schemas.openxmlformats.org/officeDocument/2006/relationships/image" Target="../media/image6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2.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2.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7.gi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1.jpg"/></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jp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8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79616"/>
            <a:ext cx="8140700" cy="1676484"/>
          </a:xfrm>
        </p:spPr>
        <p:txBody>
          <a:bodyPr>
            <a:normAutofit fontScale="90000"/>
          </a:bodyPr>
          <a:lstStyle/>
          <a:p>
            <a:r>
              <a:rPr lang="en-US" b="1" dirty="0" smtClean="0"/>
              <a:t>The New Agent Orange: Roundup Poisoning and an Epidemic of Auto-immune and Neurological Disease</a:t>
            </a:r>
            <a:endParaRPr lang="en-US" b="1" dirty="0"/>
          </a:p>
        </p:txBody>
      </p:sp>
      <p:sp>
        <p:nvSpPr>
          <p:cNvPr id="3" name="Subtitle 2"/>
          <p:cNvSpPr>
            <a:spLocks noGrp="1"/>
          </p:cNvSpPr>
          <p:nvPr>
            <p:ph type="subTitle" idx="1"/>
          </p:nvPr>
        </p:nvSpPr>
        <p:spPr>
          <a:xfrm>
            <a:off x="1371600" y="4648200"/>
            <a:ext cx="6400800" cy="1752600"/>
          </a:xfrm>
        </p:spPr>
        <p:txBody>
          <a:bodyPr/>
          <a:lstStyle/>
          <a:p>
            <a:r>
              <a:rPr lang="en-US" dirty="0" smtClean="0">
                <a:solidFill>
                  <a:schemeClr val="tx1"/>
                </a:solidFill>
              </a:rPr>
              <a:t>Stephanie Seneff</a:t>
            </a:r>
          </a:p>
          <a:p>
            <a:r>
              <a:rPr lang="en-US" dirty="0" smtClean="0">
                <a:solidFill>
                  <a:schemeClr val="tx1"/>
                </a:solidFill>
              </a:rPr>
              <a:t> MIT CSAIL</a:t>
            </a:r>
          </a:p>
          <a:p>
            <a:r>
              <a:rPr lang="en-US" dirty="0" smtClean="0">
                <a:solidFill>
                  <a:schemeClr val="tx1"/>
                </a:solidFill>
              </a:rPr>
              <a:t>February, 2019</a:t>
            </a:r>
          </a:p>
          <a:p>
            <a:endParaRPr lang="en-US" dirty="0">
              <a:solidFill>
                <a:schemeClr val="tx1"/>
              </a:solidFill>
            </a:endParaRPr>
          </a:p>
        </p:txBody>
      </p:sp>
      <p:pic>
        <p:nvPicPr>
          <p:cNvPr id="4" name="Picture 3" descr="sprayweeds-round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65" y="328728"/>
            <a:ext cx="6739467" cy="2087363"/>
          </a:xfrm>
          <a:prstGeom prst="rect">
            <a:avLst/>
          </a:prstGeom>
        </p:spPr>
      </p:pic>
    </p:spTree>
    <p:extLst>
      <p:ext uri="{BB962C8B-B14F-4D97-AF65-F5344CB8AC3E}">
        <p14:creationId xmlns:p14="http://schemas.microsoft.com/office/powerpoint/2010/main" val="31262475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praying_pestic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701" y="1143001"/>
            <a:ext cx="11787188" cy="5715000"/>
          </a:xfrm>
          <a:prstGeom prst="rect">
            <a:avLst/>
          </a:prstGeom>
        </p:spPr>
      </p:pic>
      <p:sp>
        <p:nvSpPr>
          <p:cNvPr id="2" name="Title 1"/>
          <p:cNvSpPr>
            <a:spLocks noGrp="1"/>
          </p:cNvSpPr>
          <p:nvPr>
            <p:ph type="title"/>
          </p:nvPr>
        </p:nvSpPr>
        <p:spPr>
          <a:xfrm>
            <a:off x="2783289" y="0"/>
            <a:ext cx="6360711" cy="1143000"/>
          </a:xfrm>
        </p:spPr>
        <p:txBody>
          <a:bodyPr/>
          <a:lstStyle/>
          <a:p>
            <a:r>
              <a:rPr lang="en-US" i="1" dirty="0" smtClean="0">
                <a:solidFill>
                  <a:srgbClr val="FF0000"/>
                </a:solidFill>
              </a:rPr>
              <a:t>Glyphosate!!</a:t>
            </a:r>
            <a:endParaRPr lang="en-US" i="1" dirty="0">
              <a:solidFill>
                <a:srgbClr val="FF0000"/>
              </a:solidFill>
            </a:endParaRPr>
          </a:p>
        </p:txBody>
      </p:sp>
      <p:sp>
        <p:nvSpPr>
          <p:cNvPr id="3" name="Content Placeholder 2"/>
          <p:cNvSpPr>
            <a:spLocks noGrp="1"/>
          </p:cNvSpPr>
          <p:nvPr>
            <p:ph idx="1"/>
          </p:nvPr>
        </p:nvSpPr>
        <p:spPr>
          <a:xfrm>
            <a:off x="285072" y="1430859"/>
            <a:ext cx="8350932" cy="5291674"/>
          </a:xfrm>
          <a:ln>
            <a:noFill/>
          </a:ln>
        </p:spPr>
        <p:txBody>
          <a:bodyPr>
            <a:normAutofit fontScale="77500" lnSpcReduction="20000"/>
          </a:bodyPr>
          <a:lstStyle/>
          <a:p>
            <a:r>
              <a:rPr lang="en-US" dirty="0" smtClean="0">
                <a:solidFill>
                  <a:srgbClr val="FFFF00"/>
                </a:solidFill>
              </a:rPr>
              <a:t>Glyphosate is now the #1 herbicide                                           in use in the U.S. and is increasingly                                      used  around the world</a:t>
            </a:r>
          </a:p>
          <a:p>
            <a:pPr lvl="1"/>
            <a:r>
              <a:rPr lang="en-US" dirty="0" smtClean="0">
                <a:solidFill>
                  <a:srgbClr val="FFFF00"/>
                </a:solidFill>
              </a:rPr>
              <a:t>Developed and patented by Monsanto                                              in the 1970’s</a:t>
            </a:r>
          </a:p>
          <a:p>
            <a:pPr lvl="1"/>
            <a:endParaRPr lang="en-US" dirty="0" smtClean="0">
              <a:solidFill>
                <a:srgbClr val="FFFF00"/>
              </a:solidFill>
            </a:endParaRPr>
          </a:p>
          <a:p>
            <a:pPr lvl="1"/>
            <a:endParaRPr lang="en-US" dirty="0" smtClean="0">
              <a:solidFill>
                <a:srgbClr val="FFFF00"/>
              </a:solidFill>
            </a:endParaRPr>
          </a:p>
          <a:p>
            <a:pPr lvl="1"/>
            <a:endParaRPr lang="en-US" dirty="0" smtClean="0">
              <a:solidFill>
                <a:srgbClr val="FFFF00"/>
              </a:solidFill>
            </a:endParaRPr>
          </a:p>
          <a:p>
            <a:pPr lvl="1"/>
            <a:r>
              <a:rPr lang="en-US" dirty="0" smtClean="0">
                <a:solidFill>
                  <a:srgbClr val="FFFF00"/>
                </a:solidFill>
              </a:rPr>
              <a:t>Introduced into the US food chain in 1974</a:t>
            </a:r>
          </a:p>
          <a:p>
            <a:pPr lvl="1"/>
            <a:r>
              <a:rPr lang="en-US" dirty="0" smtClean="0">
                <a:solidFill>
                  <a:srgbClr val="FFFF00"/>
                </a:solidFill>
              </a:rPr>
              <a:t>Came out from under patent in 2000</a:t>
            </a:r>
          </a:p>
          <a:p>
            <a:pPr lvl="1"/>
            <a:endParaRPr lang="en-US" dirty="0" smtClean="0">
              <a:solidFill>
                <a:srgbClr val="FFFF00"/>
              </a:solidFill>
            </a:endParaRPr>
          </a:p>
          <a:p>
            <a:pPr lvl="1"/>
            <a:r>
              <a:rPr lang="en-US" dirty="0" smtClean="0">
                <a:solidFill>
                  <a:srgbClr val="FFFF00"/>
                </a:solidFill>
              </a:rPr>
              <a:t>Inhibits an enzyme in the </a:t>
            </a:r>
            <a:r>
              <a:rPr lang="en-US" i="1" dirty="0" smtClean="0">
                <a:solidFill>
                  <a:srgbClr val="FFFF00"/>
                </a:solidFill>
              </a:rPr>
              <a:t> </a:t>
            </a:r>
            <a:r>
              <a:rPr lang="en-US" i="1" dirty="0" err="1" smtClean="0">
                <a:solidFill>
                  <a:srgbClr val="FFFF00"/>
                </a:solidFill>
              </a:rPr>
              <a:t>shikimate</a:t>
            </a:r>
            <a:r>
              <a:rPr lang="en-US" dirty="0" smtClean="0">
                <a:solidFill>
                  <a:srgbClr val="FFFF00"/>
                </a:solidFill>
              </a:rPr>
              <a:t>                                              pathway involved in the synthesis of tyrosine, tryptophan                                                             and phenylalanine  (the three </a:t>
            </a:r>
            <a:r>
              <a:rPr lang="en-US" i="1" dirty="0" smtClean="0">
                <a:solidFill>
                  <a:srgbClr val="FFFF00"/>
                </a:solidFill>
              </a:rPr>
              <a:t>aromatic amino acids</a:t>
            </a:r>
            <a:r>
              <a:rPr lang="en-US" dirty="0" smtClean="0">
                <a:solidFill>
                  <a:srgbClr val="FFFF00"/>
                </a:solidFill>
              </a:rPr>
              <a:t>)</a:t>
            </a:r>
          </a:p>
          <a:p>
            <a:r>
              <a:rPr lang="en-US" dirty="0" smtClean="0">
                <a:solidFill>
                  <a:srgbClr val="FFFF00"/>
                </a:solidFill>
              </a:rPr>
              <a:t>Huge expansion of GMO corn, soy, cotton and canola crops has led to sharp increases in the last two decades</a:t>
            </a:r>
          </a:p>
        </p:txBody>
      </p:sp>
      <p:pic>
        <p:nvPicPr>
          <p:cNvPr id="4" name="Content Placeholder 4" descr="glyphosate.png"/>
          <p:cNvPicPr>
            <a:picLocks noChangeAspect="1"/>
          </p:cNvPicPr>
          <p:nvPr/>
        </p:nvPicPr>
        <p:blipFill>
          <a:blip r:embed="rId4"/>
          <a:srcRect t="-14632" b="-14632"/>
          <a:stretch>
            <a:fillRect/>
          </a:stretch>
        </p:blipFill>
        <p:spPr>
          <a:xfrm>
            <a:off x="145720" y="-296042"/>
            <a:ext cx="3229439" cy="1776067"/>
          </a:xfrm>
          <a:prstGeom prst="rect">
            <a:avLst/>
          </a:prstGeom>
        </p:spPr>
      </p:pic>
    </p:spTree>
    <p:extLst>
      <p:ext uri="{BB962C8B-B14F-4D97-AF65-F5344CB8AC3E}">
        <p14:creationId xmlns:p14="http://schemas.microsoft.com/office/powerpoint/2010/main" val="93396964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888"/>
            <a:ext cx="8229600" cy="1143000"/>
          </a:xfrm>
        </p:spPr>
        <p:txBody>
          <a:bodyPr>
            <a:normAutofit fontScale="90000"/>
          </a:bodyPr>
          <a:lstStyle/>
          <a:p>
            <a:r>
              <a:rPr lang="en-US" b="1" dirty="0" smtClean="0"/>
              <a:t>Measles Virus and </a:t>
            </a:r>
            <a:r>
              <a:rPr lang="en-US" b="1" dirty="0" err="1" smtClean="0"/>
              <a:t>Haemagglutinin</a:t>
            </a:r>
            <a:r>
              <a:rPr lang="en-US" b="1" dirty="0">
                <a:solidFill>
                  <a:srgbClr val="FF0000"/>
                </a:solidFill>
              </a:rPr>
              <a:t>*</a:t>
            </a:r>
          </a:p>
        </p:txBody>
      </p:sp>
      <p:sp>
        <p:nvSpPr>
          <p:cNvPr id="3" name="Content Placeholder 2"/>
          <p:cNvSpPr>
            <a:spLocks noGrp="1"/>
          </p:cNvSpPr>
          <p:nvPr>
            <p:ph idx="1"/>
          </p:nvPr>
        </p:nvSpPr>
        <p:spPr>
          <a:xfrm>
            <a:off x="270933" y="1045112"/>
            <a:ext cx="8758840" cy="4779962"/>
          </a:xfrm>
        </p:spPr>
        <p:txBody>
          <a:bodyPr>
            <a:normAutofit fontScale="92500"/>
          </a:bodyPr>
          <a:lstStyle/>
          <a:p>
            <a:r>
              <a:rPr lang="en-US" sz="2800" dirty="0" smtClean="0"/>
              <a:t>The measles virus synthesizes the protein </a:t>
            </a:r>
            <a:r>
              <a:rPr lang="en-US" sz="2800" dirty="0" err="1" smtClean="0"/>
              <a:t>haemagglutinin</a:t>
            </a:r>
            <a:endParaRPr lang="en-US" sz="2800" dirty="0"/>
          </a:p>
          <a:p>
            <a:pPr lvl="1"/>
            <a:r>
              <a:rPr lang="en-US" sz="2400" dirty="0"/>
              <a:t>A</a:t>
            </a:r>
            <a:r>
              <a:rPr lang="en-US" sz="2400" dirty="0" smtClean="0"/>
              <a:t>ntibodies to </a:t>
            </a:r>
            <a:r>
              <a:rPr lang="en-US" sz="2400" dirty="0" err="1" smtClean="0"/>
              <a:t>haemagglutinin</a:t>
            </a:r>
            <a:r>
              <a:rPr lang="en-US" sz="2400" dirty="0" smtClean="0"/>
              <a:t> are essential following MMR vaccination to induce immunity</a:t>
            </a:r>
          </a:p>
          <a:p>
            <a:r>
              <a:rPr lang="en-US" sz="2800" dirty="0"/>
              <a:t>Measles virus infects brain due to leaky barrier</a:t>
            </a:r>
          </a:p>
          <a:p>
            <a:r>
              <a:rPr lang="en-US" sz="2800" dirty="0" err="1" smtClean="0"/>
              <a:t>Haemagglutin</a:t>
            </a:r>
            <a:r>
              <a:rPr lang="en-US" sz="2800" dirty="0" smtClean="0"/>
              <a:t> bears a sequence resemblance to myelin basic protein (MBP) </a:t>
            </a:r>
            <a:r>
              <a:rPr lang="en-US" sz="2800" dirty="0" smtClean="0">
                <a:sym typeface="Wingdings"/>
              </a:rPr>
              <a:t> potential for autoimmune reaction</a:t>
            </a:r>
            <a:endParaRPr lang="en-US" sz="2800" dirty="0" smtClean="0"/>
          </a:p>
          <a:p>
            <a:r>
              <a:rPr lang="en-US" sz="2800" dirty="0" smtClean="0"/>
              <a:t>MBP is essential for the formation of the myelin sheath surrounding nerve fibers</a:t>
            </a:r>
            <a:endParaRPr lang="en-US" sz="2400" dirty="0" smtClean="0">
              <a:solidFill>
                <a:srgbClr val="FF0000"/>
              </a:solidFill>
            </a:endParaRPr>
          </a:p>
          <a:p>
            <a:r>
              <a:rPr lang="en-US" sz="2800" dirty="0"/>
              <a:t>Autoantibodies to MBP along with excessive levels of antibodies to measles </a:t>
            </a:r>
            <a:r>
              <a:rPr lang="en-US" sz="2800" dirty="0" err="1" smtClean="0"/>
              <a:t>haemagglutinin</a:t>
            </a:r>
            <a:r>
              <a:rPr lang="en-US" sz="2800" dirty="0" smtClean="0"/>
              <a:t> </a:t>
            </a:r>
            <a:r>
              <a:rPr lang="en-US" sz="2800" dirty="0"/>
              <a:t>are linked to autism</a:t>
            </a:r>
            <a:r>
              <a:rPr lang="en-US" sz="2800" dirty="0">
                <a:solidFill>
                  <a:srgbClr val="FF0000"/>
                </a:solidFill>
              </a:rPr>
              <a:t>*</a:t>
            </a:r>
            <a:r>
              <a:rPr lang="en-US" sz="2800" dirty="0" smtClean="0">
                <a:solidFill>
                  <a:srgbClr val="FF0000"/>
                </a:solidFill>
              </a:rPr>
              <a:t>* </a:t>
            </a:r>
            <a:endParaRPr lang="en-US" dirty="0"/>
          </a:p>
        </p:txBody>
      </p:sp>
      <p:sp>
        <p:nvSpPr>
          <p:cNvPr id="4" name="TextBox 3"/>
          <p:cNvSpPr txBox="1"/>
          <p:nvPr/>
        </p:nvSpPr>
        <p:spPr>
          <a:xfrm>
            <a:off x="220134" y="5606872"/>
            <a:ext cx="8643011" cy="1015663"/>
          </a:xfrm>
          <a:prstGeom prst="rect">
            <a:avLst/>
          </a:prstGeom>
          <a:noFill/>
        </p:spPr>
        <p:txBody>
          <a:bodyPr wrap="none" rtlCol="0">
            <a:spAutoFit/>
          </a:bodyPr>
          <a:lstStyle/>
          <a:p>
            <a:r>
              <a:rPr lang="en-US" sz="2000" dirty="0">
                <a:solidFill>
                  <a:srgbClr val="FF0000"/>
                </a:solidFill>
              </a:rPr>
              <a:t>*</a:t>
            </a:r>
            <a:r>
              <a:rPr lang="en-US" sz="2000" dirty="0" err="1"/>
              <a:t>Oldstone</a:t>
            </a:r>
            <a:r>
              <a:rPr lang="en-US" sz="2000" dirty="0"/>
              <a:t>, MBA, Ed. Molecular mimicry: Infection inducing autoimmune disease</a:t>
            </a:r>
            <a:r>
              <a:rPr lang="en-US" sz="2000" dirty="0" smtClean="0"/>
              <a:t>.</a:t>
            </a:r>
          </a:p>
          <a:p>
            <a:r>
              <a:rPr lang="en-US" sz="2000" dirty="0" smtClean="0"/>
              <a:t> </a:t>
            </a:r>
            <a:r>
              <a:rPr lang="en-US" sz="2000" dirty="0"/>
              <a:t>Springer Berlin Heidelberg; January 9, 2006</a:t>
            </a:r>
            <a:r>
              <a:rPr lang="en-US" sz="2000" dirty="0" smtClean="0"/>
              <a:t>.</a:t>
            </a:r>
            <a:endParaRPr lang="en-US" sz="2000" dirty="0"/>
          </a:p>
          <a:p>
            <a:r>
              <a:rPr lang="en-US" sz="2000" dirty="0">
                <a:solidFill>
                  <a:srgbClr val="FF0000"/>
                </a:solidFill>
              </a:rPr>
              <a:t>*</a:t>
            </a:r>
            <a:r>
              <a:rPr lang="en-US" sz="2000" dirty="0" smtClean="0">
                <a:solidFill>
                  <a:srgbClr val="FF0000"/>
                </a:solidFill>
              </a:rPr>
              <a:t>*</a:t>
            </a:r>
            <a:r>
              <a:rPr lang="en-US" sz="2000" dirty="0" smtClean="0"/>
              <a:t>VK </a:t>
            </a:r>
            <a:r>
              <a:rPr lang="en-US" sz="2000" dirty="0"/>
              <a:t>Singh et al., J Biomed </a:t>
            </a:r>
            <a:r>
              <a:rPr lang="en-US" sz="2000" dirty="0" err="1"/>
              <a:t>Sci</a:t>
            </a:r>
            <a:r>
              <a:rPr lang="en-US" sz="2000" dirty="0"/>
              <a:t> 2002;9(4):359-64.</a:t>
            </a:r>
          </a:p>
        </p:txBody>
      </p:sp>
    </p:spTree>
    <p:extLst>
      <p:ext uri="{BB962C8B-B14F-4D97-AF65-F5344CB8AC3E}">
        <p14:creationId xmlns:p14="http://schemas.microsoft.com/office/powerpoint/2010/main" val="1713569010"/>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Autism and Measles </a:t>
            </a:r>
            <a:r>
              <a:rPr lang="en-US" b="1" dirty="0" err="1" smtClean="0"/>
              <a:t>Haemagglutinin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07846" y="1600200"/>
            <a:ext cx="8836154" cy="4525963"/>
          </a:xfrm>
        </p:spPr>
        <p:txBody>
          <a:bodyPr>
            <a:normAutofit fontScale="92500" lnSpcReduction="10000"/>
          </a:bodyPr>
          <a:lstStyle/>
          <a:p>
            <a:r>
              <a:rPr lang="en-US" dirty="0" smtClean="0"/>
              <a:t>125 autistic children and 92 control children</a:t>
            </a:r>
          </a:p>
          <a:p>
            <a:r>
              <a:rPr lang="en-US" dirty="0" smtClean="0"/>
              <a:t>60% of the children with autism had high levels of antibodies to measles </a:t>
            </a:r>
            <a:r>
              <a:rPr lang="en-US" dirty="0" err="1" smtClean="0"/>
              <a:t>haemagglutinin</a:t>
            </a:r>
            <a:r>
              <a:rPr lang="en-US" dirty="0" smtClean="0"/>
              <a:t> specific to the MMR vaccine</a:t>
            </a:r>
          </a:p>
          <a:p>
            <a:pPr lvl="1"/>
            <a:r>
              <a:rPr lang="en-US" dirty="0" smtClean="0"/>
              <a:t>90% of these had autoantibodies to myelin basic protein (MBP)</a:t>
            </a:r>
          </a:p>
          <a:p>
            <a:r>
              <a:rPr lang="en-US" i="1" dirty="0" smtClean="0">
                <a:solidFill>
                  <a:srgbClr val="FF0000"/>
                </a:solidFill>
              </a:rPr>
              <a:t>0% of the control children had high antibody titers to either </a:t>
            </a:r>
            <a:r>
              <a:rPr lang="en-US" i="1" dirty="0" err="1" smtClean="0">
                <a:solidFill>
                  <a:srgbClr val="FF0000"/>
                </a:solidFill>
              </a:rPr>
              <a:t>haemagglutinin</a:t>
            </a:r>
            <a:r>
              <a:rPr lang="en-US" i="1" dirty="0" smtClean="0">
                <a:solidFill>
                  <a:srgbClr val="FF0000"/>
                </a:solidFill>
              </a:rPr>
              <a:t> or MBP</a:t>
            </a:r>
          </a:p>
          <a:p>
            <a:r>
              <a:rPr lang="en-US" dirty="0" smtClean="0"/>
              <a:t>There were no elevations in antibodies detected against any proteins in the mumps or rubella viruses </a:t>
            </a:r>
            <a:endParaRPr lang="en-US" dirty="0"/>
          </a:p>
        </p:txBody>
      </p:sp>
      <p:sp>
        <p:nvSpPr>
          <p:cNvPr id="4" name="TextBox 3"/>
          <p:cNvSpPr txBox="1"/>
          <p:nvPr/>
        </p:nvSpPr>
        <p:spPr>
          <a:xfrm>
            <a:off x="3810000" y="6395068"/>
            <a:ext cx="5121790" cy="400110"/>
          </a:xfrm>
          <a:prstGeom prst="rect">
            <a:avLst/>
          </a:prstGeom>
          <a:noFill/>
        </p:spPr>
        <p:txBody>
          <a:bodyPr wrap="none" rtlCol="0">
            <a:spAutoFit/>
          </a:bodyPr>
          <a:lstStyle/>
          <a:p>
            <a:r>
              <a:rPr lang="en-US" sz="2000" dirty="0" smtClean="0">
                <a:solidFill>
                  <a:srgbClr val="FF0000"/>
                </a:solidFill>
              </a:rPr>
              <a:t>*</a:t>
            </a:r>
            <a:r>
              <a:rPr lang="en-US" sz="2000" dirty="0" smtClean="0"/>
              <a:t>VK </a:t>
            </a:r>
            <a:r>
              <a:rPr lang="en-US" sz="2000" dirty="0"/>
              <a:t>Singh et al., J Biomed </a:t>
            </a:r>
            <a:r>
              <a:rPr lang="en-US" sz="2000" dirty="0" err="1"/>
              <a:t>Sci</a:t>
            </a:r>
            <a:r>
              <a:rPr lang="en-US" sz="2000" dirty="0"/>
              <a:t> 2002;9(4):359-</a:t>
            </a:r>
            <a:r>
              <a:rPr lang="en-US" sz="2000" dirty="0" smtClean="0"/>
              <a:t>64.</a:t>
            </a:r>
            <a:endParaRPr lang="en-US" sz="2000" dirty="0"/>
          </a:p>
        </p:txBody>
      </p:sp>
    </p:spTree>
    <p:extLst>
      <p:ext uri="{BB962C8B-B14F-4D97-AF65-F5344CB8AC3E}">
        <p14:creationId xmlns:p14="http://schemas.microsoft.com/office/powerpoint/2010/main" val="3928569718"/>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506474" y="2668511"/>
            <a:ext cx="8131140"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 Failed System and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 Growing Food Movement</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30649677"/>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2406721"/>
          </a:xfrm>
        </p:spPr>
        <p:txBody>
          <a:bodyPr>
            <a:normAutofit/>
          </a:bodyPr>
          <a:lstStyle/>
          <a:p>
            <a:pPr marL="0" indent="0">
              <a:buNone/>
            </a:pPr>
            <a:r>
              <a:rPr lang="en-US" b="1" dirty="0" smtClean="0"/>
              <a:t>“</a:t>
            </a:r>
            <a:r>
              <a:rPr lang="en-US" dirty="0" smtClean="0"/>
              <a:t>It is no measure of health to be well adjusted to a profoundly sick society.”</a:t>
            </a:r>
          </a:p>
          <a:p>
            <a:pPr marL="0" indent="0">
              <a:buNone/>
            </a:pPr>
            <a:endParaRPr lang="en-US" b="1" i="1" dirty="0"/>
          </a:p>
          <a:p>
            <a:pPr marL="0" indent="0">
              <a:buNone/>
            </a:pPr>
            <a:r>
              <a:rPr lang="en-US" dirty="0" smtClean="0"/>
              <a:t>-</a:t>
            </a:r>
            <a:r>
              <a:rPr lang="en-US" i="1" dirty="0" err="1" smtClean="0"/>
              <a:t>Jiddu</a:t>
            </a:r>
            <a:r>
              <a:rPr lang="en-US" i="1" dirty="0" smtClean="0"/>
              <a:t> </a:t>
            </a:r>
            <a:r>
              <a:rPr lang="en-US" i="1" dirty="0" err="1" smtClean="0"/>
              <a:t>Krishnaumurti</a:t>
            </a:r>
            <a:endParaRPr lang="en-US" i="1" dirty="0"/>
          </a:p>
        </p:txBody>
      </p:sp>
    </p:spTree>
    <p:extLst>
      <p:ext uri="{BB962C8B-B14F-4D97-AF65-F5344CB8AC3E}">
        <p14:creationId xmlns:p14="http://schemas.microsoft.com/office/powerpoint/2010/main" val="2130870204"/>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33" y="274638"/>
            <a:ext cx="8365067" cy="1143000"/>
          </a:xfrm>
        </p:spPr>
        <p:txBody>
          <a:bodyPr>
            <a:noAutofit/>
          </a:bodyPr>
          <a:lstStyle/>
          <a:p>
            <a:r>
              <a:rPr lang="en-US" sz="3600" b="1" dirty="0" smtClean="0"/>
              <a:t>“Is </a:t>
            </a:r>
            <a:r>
              <a:rPr lang="en-US" sz="3600" b="1" dirty="0"/>
              <a:t>Agriculture’s Use of Glyphosate Feeding Lake O’s Explosive Algae Blooms</a:t>
            </a:r>
            <a:r>
              <a:rPr lang="en-US" sz="3600" b="1" dirty="0" smtClean="0"/>
              <a:t>?”</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0" y="1989668"/>
            <a:ext cx="8094133" cy="3617372"/>
          </a:xfrm>
        </p:spPr>
        <p:txBody>
          <a:bodyPr>
            <a:normAutofit fontScale="92500" lnSpcReduction="20000"/>
          </a:bodyPr>
          <a:lstStyle/>
          <a:p>
            <a:r>
              <a:rPr lang="en-US" dirty="0"/>
              <a:t>Sugar cane agriculture </a:t>
            </a:r>
            <a:r>
              <a:rPr lang="en-US" dirty="0" smtClean="0"/>
              <a:t>is                                        </a:t>
            </a:r>
            <a:r>
              <a:rPr lang="en-US" dirty="0"/>
              <a:t>extensive all around Lake </a:t>
            </a:r>
            <a:r>
              <a:rPr lang="en-US" dirty="0" smtClean="0"/>
              <a:t>                                 Okeechobee in S. Florida,                                          and </a:t>
            </a:r>
            <a:r>
              <a:rPr lang="en-US" dirty="0"/>
              <a:t>glyphosate is used </a:t>
            </a:r>
            <a:r>
              <a:rPr lang="en-US" dirty="0" smtClean="0"/>
              <a:t>                                               both to </a:t>
            </a:r>
            <a:r>
              <a:rPr lang="en-US" dirty="0"/>
              <a:t>control weeds </a:t>
            </a:r>
            <a:r>
              <a:rPr lang="en-US" dirty="0" smtClean="0"/>
              <a:t>                                                             and as a desiccant</a:t>
            </a:r>
            <a:endParaRPr lang="en-US" sz="4200" dirty="0"/>
          </a:p>
          <a:p>
            <a:r>
              <a:rPr lang="en-US" dirty="0"/>
              <a:t>Cyanobacteria can break down the C-P bond in glyphosate and use its phosphorus atom as a fuel </a:t>
            </a:r>
            <a:r>
              <a:rPr lang="en-US" dirty="0" smtClean="0"/>
              <a:t>source</a:t>
            </a:r>
            <a:r>
              <a:rPr lang="en-US" dirty="0" smtClean="0">
                <a:solidFill>
                  <a:srgbClr val="FF0000"/>
                </a:solidFill>
              </a:rPr>
              <a:t>**</a:t>
            </a:r>
            <a:endParaRPr lang="en-US" dirty="0">
              <a:solidFill>
                <a:srgbClr val="FF0000"/>
              </a:solidFill>
            </a:endParaRPr>
          </a:p>
          <a:p>
            <a:endParaRPr lang="en-US" dirty="0"/>
          </a:p>
        </p:txBody>
      </p:sp>
      <p:sp>
        <p:nvSpPr>
          <p:cNvPr id="5" name="TextBox 4"/>
          <p:cNvSpPr txBox="1"/>
          <p:nvPr/>
        </p:nvSpPr>
        <p:spPr>
          <a:xfrm>
            <a:off x="457200" y="6214533"/>
            <a:ext cx="184666" cy="369332"/>
          </a:xfrm>
          <a:prstGeom prst="rect">
            <a:avLst/>
          </a:prstGeom>
          <a:noFill/>
        </p:spPr>
        <p:txBody>
          <a:bodyPr wrap="none" rtlCol="0">
            <a:spAutoFit/>
          </a:bodyPr>
          <a:lstStyle/>
          <a:p>
            <a:endParaRPr lang="en-US" dirty="0"/>
          </a:p>
        </p:txBody>
      </p:sp>
      <p:sp>
        <p:nvSpPr>
          <p:cNvPr id="6" name="TextBox 5"/>
          <p:cNvSpPr txBox="1"/>
          <p:nvPr/>
        </p:nvSpPr>
        <p:spPr>
          <a:xfrm>
            <a:off x="457200" y="5217572"/>
            <a:ext cx="7864703" cy="1384995"/>
          </a:xfrm>
          <a:prstGeom prst="rect">
            <a:avLst/>
          </a:prstGeom>
          <a:noFill/>
        </p:spPr>
        <p:txBody>
          <a:bodyPr wrap="square" rtlCol="0">
            <a:spAutoFit/>
          </a:bodyPr>
          <a:lstStyle/>
          <a:p>
            <a:pPr algn="r"/>
            <a:r>
              <a:rPr lang="en-US" sz="2400" dirty="0">
                <a:solidFill>
                  <a:srgbClr val="FF0000"/>
                </a:solidFill>
              </a:rPr>
              <a:t>*</a:t>
            </a:r>
            <a:r>
              <a:rPr lang="en-US" sz="2400" dirty="0"/>
              <a:t>Prof. Geoffrey Norris.</a:t>
            </a:r>
          </a:p>
          <a:p>
            <a:pPr algn="r"/>
            <a:r>
              <a:rPr lang="en-US" sz="2000" dirty="0"/>
              <a:t>https://</a:t>
            </a:r>
            <a:r>
              <a:rPr lang="en-US" sz="2000" dirty="0" err="1"/>
              <a:t>jacquithurlowlippisch.com</a:t>
            </a:r>
            <a:r>
              <a:rPr lang="en-US" sz="2000" dirty="0"/>
              <a:t>/tag/</a:t>
            </a:r>
          </a:p>
          <a:p>
            <a:pPr algn="r"/>
            <a:r>
              <a:rPr lang="en-US" sz="2000" dirty="0"/>
              <a:t>is-sugarcane-field-glyphosate-feeding-lake-os-blue-green-algae-blloms</a:t>
            </a:r>
          </a:p>
          <a:p>
            <a:pPr algn="r"/>
            <a:r>
              <a:rPr lang="en-US" sz="2000" dirty="0">
                <a:solidFill>
                  <a:srgbClr val="FF0000"/>
                </a:solidFill>
              </a:rPr>
              <a:t>**</a:t>
            </a:r>
            <a:r>
              <a:rPr lang="en-US" sz="2000" dirty="0"/>
              <a:t>D </a:t>
            </a:r>
            <a:r>
              <a:rPr lang="en-US" sz="2000" dirty="0" err="1"/>
              <a:t>Drzyzga</a:t>
            </a:r>
            <a:r>
              <a:rPr lang="en-US" sz="2000" dirty="0"/>
              <a:t> et al. Environ </a:t>
            </a:r>
            <a:r>
              <a:rPr lang="en-US" sz="2000" dirty="0" err="1"/>
              <a:t>Microbiol</a:t>
            </a:r>
            <a:r>
              <a:rPr lang="en-US" sz="2000" dirty="0"/>
              <a:t> 2017 Mar;19(3):1065-1076</a:t>
            </a:r>
          </a:p>
        </p:txBody>
      </p:sp>
      <p:pic>
        <p:nvPicPr>
          <p:cNvPr id="7" name="Picture 6" descr="bluegreen_algae_slu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932" y="1600199"/>
            <a:ext cx="4841873" cy="2582333"/>
          </a:xfrm>
          <a:prstGeom prst="rect">
            <a:avLst/>
          </a:prstGeom>
        </p:spPr>
      </p:pic>
    </p:spTree>
    <p:extLst>
      <p:ext uri="{BB962C8B-B14F-4D97-AF65-F5344CB8AC3E}">
        <p14:creationId xmlns:p14="http://schemas.microsoft.com/office/powerpoint/2010/main" val="2192538106"/>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Cyanobacteria Feed Red Tide Algae</a:t>
            </a:r>
            <a:endParaRPr lang="en-US" b="1" dirty="0"/>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pPr marL="0" indent="0">
              <a:buNone/>
            </a:pPr>
            <a:r>
              <a:rPr lang="en-US" dirty="0" smtClean="0"/>
              <a:t>“Both </a:t>
            </a:r>
            <a:r>
              <a:rPr lang="en-US" dirty="0"/>
              <a:t>the coastal red tide and the inland blue-green algae have beset South Florida through the summer, killing vast numbers of fish and other wildlife, including dozens of dolphins, manatees, sea turtles, sharks and eels</a:t>
            </a:r>
            <a:r>
              <a:rPr lang="en-US" dirty="0" smtClean="0"/>
              <a:t>.”</a:t>
            </a:r>
            <a:r>
              <a:rPr lang="en-US" dirty="0" smtClean="0">
                <a:solidFill>
                  <a:srgbClr val="FF0000"/>
                </a:solidFill>
              </a:rPr>
              <a:t> *</a:t>
            </a:r>
          </a:p>
          <a:p>
            <a:pPr marL="0" indent="0">
              <a:buNone/>
            </a:pPr>
            <a:endParaRPr lang="en-US" dirty="0" smtClean="0"/>
          </a:p>
          <a:p>
            <a:r>
              <a:rPr lang="en-US" dirty="0" smtClean="0"/>
              <a:t>Cyanobacteria feed off of glyphosate (phosphorus source) and produce nitrates from nitrogen</a:t>
            </a:r>
          </a:p>
          <a:p>
            <a:r>
              <a:rPr lang="en-US" dirty="0" smtClean="0"/>
              <a:t>Red Tide algae flourish, supplied with nitrates produced by cyanobacteria </a:t>
            </a:r>
            <a:r>
              <a:rPr lang="en-US" dirty="0" smtClean="0">
                <a:solidFill>
                  <a:srgbClr val="FF0000"/>
                </a:solidFill>
              </a:rPr>
              <a:t>**</a:t>
            </a:r>
            <a:endParaRPr lang="en-US" dirty="0"/>
          </a:p>
        </p:txBody>
      </p:sp>
      <p:sp>
        <p:nvSpPr>
          <p:cNvPr id="4" name="TextBox 3"/>
          <p:cNvSpPr txBox="1"/>
          <p:nvPr/>
        </p:nvSpPr>
        <p:spPr>
          <a:xfrm>
            <a:off x="457200" y="5836787"/>
            <a:ext cx="8417504" cy="1200329"/>
          </a:xfrm>
          <a:prstGeom prst="rect">
            <a:avLst/>
          </a:prstGeom>
          <a:noFill/>
        </p:spPr>
        <p:txBody>
          <a:bodyPr wrap="square" rtlCol="0">
            <a:spAutoFit/>
          </a:bodyPr>
          <a:lstStyle/>
          <a:p>
            <a:pPr algn="r"/>
            <a:r>
              <a:rPr lang="en-US" dirty="0" smtClean="0">
                <a:solidFill>
                  <a:srgbClr val="FF0000"/>
                </a:solidFill>
              </a:rPr>
              <a:t>*</a:t>
            </a:r>
            <a:r>
              <a:rPr lang="en-US" dirty="0" smtClean="0"/>
              <a:t>https</a:t>
            </a:r>
            <a:r>
              <a:rPr lang="en-US" dirty="0"/>
              <a:t>://www.nbcnews.com/news/us-news</a:t>
            </a:r>
            <a:r>
              <a:rPr lang="en-US" dirty="0" smtClean="0"/>
              <a:t>/</a:t>
            </a:r>
          </a:p>
          <a:p>
            <a:pPr algn="r"/>
            <a:r>
              <a:rPr lang="en-US" dirty="0" smtClean="0"/>
              <a:t>toxic</a:t>
            </a:r>
            <a:r>
              <a:rPr lang="en-US" dirty="0"/>
              <a:t>-red-tide-florida-researchers-investigate-what-s-making-it-n900771</a:t>
            </a:r>
          </a:p>
          <a:p>
            <a:pPr algn="r"/>
            <a:r>
              <a:rPr lang="en-US" dirty="0" smtClean="0">
                <a:solidFill>
                  <a:srgbClr val="FF0000"/>
                </a:solidFill>
              </a:rPr>
              <a:t>**</a:t>
            </a:r>
            <a:r>
              <a:rPr lang="en-US" dirty="0" smtClean="0"/>
              <a:t>https</a:t>
            </a:r>
            <a:r>
              <a:rPr lang="en-US" dirty="0"/>
              <a:t>://</a:t>
            </a:r>
            <a:r>
              <a:rPr lang="en-US" dirty="0" err="1"/>
              <a:t>www.sailorsforthesea.org</a:t>
            </a:r>
            <a:r>
              <a:rPr lang="en-US" dirty="0"/>
              <a:t>/programs/ocean-watch/nutrients-feed-red-tide</a:t>
            </a:r>
          </a:p>
          <a:p>
            <a:pPr algn="r"/>
            <a:endParaRPr lang="en-US" dirty="0"/>
          </a:p>
        </p:txBody>
      </p:sp>
    </p:spTree>
    <p:extLst>
      <p:ext uri="{BB962C8B-B14F-4D97-AF65-F5344CB8AC3E}">
        <p14:creationId xmlns:p14="http://schemas.microsoft.com/office/powerpoint/2010/main" val="3520186475"/>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Corn for Ethanol Production</a:t>
            </a:r>
            <a:r>
              <a:rPr lang="en-US" b="1" dirty="0" smtClean="0">
                <a:solidFill>
                  <a:srgbClr val="FF0000"/>
                </a:solidFill>
              </a:rPr>
              <a:t>*</a:t>
            </a:r>
            <a:endParaRPr lang="en-US" b="1" dirty="0">
              <a:solidFill>
                <a:srgbClr val="FF0000"/>
              </a:solidFill>
            </a:endParaRPr>
          </a:p>
        </p:txBody>
      </p:sp>
      <p:pic>
        <p:nvPicPr>
          <p:cNvPr id="4" name="Content Placeholder 3" descr="corn_ethanol.jpeg"/>
          <p:cNvPicPr>
            <a:picLocks noGrp="1" noChangeAspect="1"/>
          </p:cNvPicPr>
          <p:nvPr>
            <p:ph idx="1"/>
          </p:nvPr>
        </p:nvPicPr>
        <p:blipFill>
          <a:blip r:embed="rId3">
            <a:extLst>
              <a:ext uri="{28A0092B-C50C-407E-A947-70E740481C1C}">
                <a14:useLocalDpi xmlns:a14="http://schemas.microsoft.com/office/drawing/2010/main" val="0"/>
              </a:ext>
            </a:extLst>
          </a:blip>
          <a:srcRect t="-8433" b="-8433"/>
          <a:stretch>
            <a:fillRect/>
          </a:stretch>
        </p:blipFill>
        <p:spPr>
          <a:xfrm>
            <a:off x="-103361" y="1033777"/>
            <a:ext cx="9259532" cy="5092386"/>
          </a:xfrm>
        </p:spPr>
      </p:pic>
      <p:sp>
        <p:nvSpPr>
          <p:cNvPr id="5" name="Freeform 4"/>
          <p:cNvSpPr/>
          <p:nvPr/>
        </p:nvSpPr>
        <p:spPr>
          <a:xfrm>
            <a:off x="4931908" y="5062876"/>
            <a:ext cx="687793" cy="593430"/>
          </a:xfrm>
          <a:custGeom>
            <a:avLst/>
            <a:gdLst>
              <a:gd name="connsiteX0" fmla="*/ 324877 w 687793"/>
              <a:gd name="connsiteY0" fmla="*/ 2629 h 593430"/>
              <a:gd name="connsiteX1" fmla="*/ 19 w 687793"/>
              <a:gd name="connsiteY1" fmla="*/ 238921 h 593430"/>
              <a:gd name="connsiteX2" fmla="*/ 339643 w 687793"/>
              <a:gd name="connsiteY2" fmla="*/ 593359 h 593430"/>
              <a:gd name="connsiteX3" fmla="*/ 679267 w 687793"/>
              <a:gd name="connsiteY3" fmla="*/ 268458 h 593430"/>
              <a:gd name="connsiteX4" fmla="*/ 561137 w 687793"/>
              <a:gd name="connsiteY4" fmla="*/ 120775 h 593430"/>
              <a:gd name="connsiteX5" fmla="*/ 324877 w 687793"/>
              <a:gd name="connsiteY5" fmla="*/ 2629 h 5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793" h="593430">
                <a:moveTo>
                  <a:pt x="324877" y="2629"/>
                </a:moveTo>
                <a:cubicBezTo>
                  <a:pt x="231357" y="22320"/>
                  <a:pt x="-2442" y="140466"/>
                  <a:pt x="19" y="238921"/>
                </a:cubicBezTo>
                <a:cubicBezTo>
                  <a:pt x="2480" y="337376"/>
                  <a:pt x="226435" y="588436"/>
                  <a:pt x="339643" y="593359"/>
                </a:cubicBezTo>
                <a:cubicBezTo>
                  <a:pt x="452851" y="598282"/>
                  <a:pt x="642351" y="347222"/>
                  <a:pt x="679267" y="268458"/>
                </a:cubicBezTo>
                <a:cubicBezTo>
                  <a:pt x="716183" y="189694"/>
                  <a:pt x="625124" y="162618"/>
                  <a:pt x="561137" y="120775"/>
                </a:cubicBezTo>
                <a:cubicBezTo>
                  <a:pt x="497150" y="78932"/>
                  <a:pt x="418397" y="-17062"/>
                  <a:pt x="324877" y="2629"/>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843292" y="5572297"/>
            <a:ext cx="808635" cy="461665"/>
          </a:xfrm>
          <a:prstGeom prst="rect">
            <a:avLst/>
          </a:prstGeom>
          <a:noFill/>
        </p:spPr>
        <p:txBody>
          <a:bodyPr wrap="none" rtlCol="0">
            <a:spAutoFit/>
          </a:bodyPr>
          <a:lstStyle/>
          <a:p>
            <a:r>
              <a:rPr lang="en-US" sz="2400" dirty="0" smtClean="0"/>
              <a:t>2007</a:t>
            </a:r>
            <a:endParaRPr lang="en-US" sz="2400" dirty="0"/>
          </a:p>
        </p:txBody>
      </p:sp>
      <p:sp>
        <p:nvSpPr>
          <p:cNvPr id="7" name="TextBox 6"/>
          <p:cNvSpPr txBox="1"/>
          <p:nvPr/>
        </p:nvSpPr>
        <p:spPr>
          <a:xfrm>
            <a:off x="58110" y="6126163"/>
            <a:ext cx="9085890" cy="677108"/>
          </a:xfrm>
          <a:prstGeom prst="rect">
            <a:avLst/>
          </a:prstGeom>
          <a:noFill/>
        </p:spPr>
        <p:txBody>
          <a:bodyPr wrap="none" rtlCol="0">
            <a:spAutoFit/>
          </a:bodyPr>
          <a:lstStyle/>
          <a:p>
            <a:pPr algn="r"/>
            <a:r>
              <a:rPr lang="en-US" sz="2000" dirty="0"/>
              <a:t>Karen Perry </a:t>
            </a:r>
            <a:r>
              <a:rPr lang="en-US" sz="2000" dirty="0" err="1"/>
              <a:t>Stillerman</a:t>
            </a:r>
            <a:r>
              <a:rPr lang="en-US" sz="2000" dirty="0"/>
              <a:t>, July 17, 201</a:t>
            </a:r>
            <a:r>
              <a:rPr lang="en-US" dirty="0"/>
              <a:t>8</a:t>
            </a:r>
          </a:p>
          <a:p>
            <a:pPr algn="r"/>
            <a:r>
              <a:rPr lang="en-US" dirty="0"/>
              <a:t>https://</a:t>
            </a:r>
            <a:r>
              <a:rPr lang="en-US" dirty="0" err="1"/>
              <a:t>blog.ucsusa.org</a:t>
            </a:r>
            <a:r>
              <a:rPr lang="en-US" dirty="0"/>
              <a:t>/</a:t>
            </a:r>
            <a:r>
              <a:rPr lang="en-US" dirty="0" err="1"/>
              <a:t>karen-perry-stillerman</a:t>
            </a:r>
            <a:r>
              <a:rPr lang="en-US" dirty="0"/>
              <a:t>/the-</a:t>
            </a:r>
            <a:r>
              <a:rPr lang="en-US" dirty="0" err="1"/>
              <a:t>midwests</a:t>
            </a:r>
            <a:r>
              <a:rPr lang="en-US" dirty="0"/>
              <a:t>-food-system-is-failing-</a:t>
            </a:r>
            <a:r>
              <a:rPr lang="en-US" dirty="0" err="1"/>
              <a:t>heres</a:t>
            </a:r>
            <a:r>
              <a:rPr lang="en-US" dirty="0"/>
              <a:t>-why</a:t>
            </a:r>
          </a:p>
        </p:txBody>
      </p:sp>
      <p:sp>
        <p:nvSpPr>
          <p:cNvPr id="3" name="Freeform 2"/>
          <p:cNvSpPr/>
          <p:nvPr/>
        </p:nvSpPr>
        <p:spPr>
          <a:xfrm>
            <a:off x="4591189" y="4087386"/>
            <a:ext cx="1493897" cy="903910"/>
          </a:xfrm>
          <a:custGeom>
            <a:avLst/>
            <a:gdLst>
              <a:gd name="connsiteX0" fmla="*/ 996811 w 1493897"/>
              <a:gd name="connsiteY0" fmla="*/ 10481 h 903910"/>
              <a:gd name="connsiteX1" fmla="*/ 234811 w 1493897"/>
              <a:gd name="connsiteY1" fmla="*/ 433814 h 903910"/>
              <a:gd name="connsiteX2" fmla="*/ 31611 w 1493897"/>
              <a:gd name="connsiteY2" fmla="*/ 891014 h 903910"/>
              <a:gd name="connsiteX3" fmla="*/ 810544 w 1493897"/>
              <a:gd name="connsiteY3" fmla="*/ 755547 h 903910"/>
              <a:gd name="connsiteX4" fmla="*/ 1250811 w 1493897"/>
              <a:gd name="connsiteY4" fmla="*/ 518481 h 903910"/>
              <a:gd name="connsiteX5" fmla="*/ 1487878 w 1493897"/>
              <a:gd name="connsiteY5" fmla="*/ 162881 h 903910"/>
              <a:gd name="connsiteX6" fmla="*/ 996811 w 1493897"/>
              <a:gd name="connsiteY6" fmla="*/ 10481 h 90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3897" h="903910">
                <a:moveTo>
                  <a:pt x="996811" y="10481"/>
                </a:moveTo>
                <a:cubicBezTo>
                  <a:pt x="787967" y="55636"/>
                  <a:pt x="395678" y="287059"/>
                  <a:pt x="234811" y="433814"/>
                </a:cubicBezTo>
                <a:cubicBezTo>
                  <a:pt x="73944" y="580569"/>
                  <a:pt x="-64344" y="837392"/>
                  <a:pt x="31611" y="891014"/>
                </a:cubicBezTo>
                <a:cubicBezTo>
                  <a:pt x="127566" y="944636"/>
                  <a:pt x="607344" y="817636"/>
                  <a:pt x="810544" y="755547"/>
                </a:cubicBezTo>
                <a:cubicBezTo>
                  <a:pt x="1013744" y="693458"/>
                  <a:pt x="1137922" y="617259"/>
                  <a:pt x="1250811" y="518481"/>
                </a:cubicBezTo>
                <a:cubicBezTo>
                  <a:pt x="1363700" y="419703"/>
                  <a:pt x="1527389" y="250370"/>
                  <a:pt x="1487878" y="162881"/>
                </a:cubicBezTo>
                <a:cubicBezTo>
                  <a:pt x="1448367" y="75392"/>
                  <a:pt x="1205655" y="-34674"/>
                  <a:pt x="996811" y="10481"/>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044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Corn for Ethanol Production</a:t>
            </a:r>
            <a:r>
              <a:rPr lang="en-US" b="1" dirty="0" smtClean="0">
                <a:solidFill>
                  <a:srgbClr val="FF0000"/>
                </a:solidFill>
              </a:rPr>
              <a:t>*</a:t>
            </a:r>
            <a:endParaRPr lang="en-US" b="1" dirty="0">
              <a:solidFill>
                <a:srgbClr val="FF0000"/>
              </a:solidFill>
            </a:endParaRPr>
          </a:p>
        </p:txBody>
      </p:sp>
      <p:pic>
        <p:nvPicPr>
          <p:cNvPr id="3" name="Picture 2" descr="trafficjams-ss-saopaul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3701"/>
            <a:ext cx="9144000" cy="5143500"/>
          </a:xfrm>
          <a:prstGeom prst="rect">
            <a:avLst/>
          </a:prstGeom>
        </p:spPr>
      </p:pic>
    </p:spTree>
    <p:extLst>
      <p:ext uri="{BB962C8B-B14F-4D97-AF65-F5344CB8AC3E}">
        <p14:creationId xmlns:p14="http://schemas.microsoft.com/office/powerpoint/2010/main" val="460668268"/>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hite_smoke_exhau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51000"/>
            <a:ext cx="7992533" cy="4495800"/>
          </a:xfrm>
          <a:prstGeom prst="rect">
            <a:avLst/>
          </a:prstGeom>
        </p:spPr>
      </p:pic>
      <p:sp>
        <p:nvSpPr>
          <p:cNvPr id="2" name="Title 1"/>
          <p:cNvSpPr>
            <a:spLocks noGrp="1"/>
          </p:cNvSpPr>
          <p:nvPr>
            <p:ph type="title"/>
          </p:nvPr>
        </p:nvSpPr>
        <p:spPr/>
        <p:txBody>
          <a:bodyPr/>
          <a:lstStyle/>
          <a:p>
            <a:r>
              <a:rPr lang="en-US" b="1" dirty="0" smtClean="0"/>
              <a:t>Corn for Ethanol Production</a:t>
            </a:r>
            <a:r>
              <a:rPr lang="en-US" b="1" dirty="0" smtClean="0">
                <a:solidFill>
                  <a:srgbClr val="FF0000"/>
                </a:solidFill>
              </a:rPr>
              <a:t>*</a:t>
            </a:r>
            <a:endParaRPr lang="en-US" b="1" dirty="0">
              <a:solidFill>
                <a:srgbClr val="FF0000"/>
              </a:solidFill>
            </a:endParaRPr>
          </a:p>
        </p:txBody>
      </p:sp>
      <p:pic>
        <p:nvPicPr>
          <p:cNvPr id="8" name="Picture 7" descr="Roundup.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107" y="1651000"/>
            <a:ext cx="2898160" cy="2898160"/>
          </a:xfrm>
          <a:prstGeom prst="rect">
            <a:avLst/>
          </a:prstGeom>
        </p:spPr>
      </p:pic>
    </p:spTree>
    <p:extLst>
      <p:ext uri="{BB962C8B-B14F-4D97-AF65-F5344CB8AC3E}">
        <p14:creationId xmlns:p14="http://schemas.microsoft.com/office/powerpoint/2010/main" val="3636945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2"/>
          <p:cNvSpPr txBox="1">
            <a:spLocks/>
          </p:cNvSpPr>
          <p:nvPr/>
        </p:nvSpPr>
        <p:spPr>
          <a:xfrm>
            <a:off x="154884" y="2695180"/>
            <a:ext cx="9138192" cy="43332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Excessive </a:t>
            </a:r>
            <a:r>
              <a:rPr lang="en-US" sz="2800" dirty="0"/>
              <a:t>confidence in the accuracy of pre-market risk assessments and regulatory thresholds</a:t>
            </a:r>
          </a:p>
          <a:p>
            <a:r>
              <a:rPr lang="en-US" sz="2800" dirty="0"/>
              <a:t>Insufficient post-approval monitoring of actual impacts of multiple synergistic formulated pesticides </a:t>
            </a:r>
          </a:p>
          <a:p>
            <a:r>
              <a:rPr lang="en-US" sz="2800" dirty="0"/>
              <a:t>Inadequate tools to deal with failing pest management systems due to the emergence of widespread resistance among the weeds and insects</a:t>
            </a:r>
          </a:p>
          <a:p>
            <a:r>
              <a:rPr lang="en-US" sz="2800" dirty="0"/>
              <a:t>Lack of tools to stabilize </a:t>
            </a:r>
            <a:r>
              <a:rPr lang="en-US" sz="2800" dirty="0" smtClean="0"/>
              <a:t>or </a:t>
            </a:r>
            <a:r>
              <a:rPr lang="en-US" sz="2800" dirty="0"/>
              <a:t>reverse rising risk trajectories, even when the steps needed are so well </a:t>
            </a:r>
            <a:r>
              <a:rPr lang="en-US" sz="2800" dirty="0" smtClean="0"/>
              <a:t>known</a:t>
            </a:r>
            <a:endParaRPr lang="en-US" sz="2800" dirty="0"/>
          </a:p>
        </p:txBody>
      </p:sp>
      <p:sp>
        <p:nvSpPr>
          <p:cNvPr id="2" name="Title 1"/>
          <p:cNvSpPr>
            <a:spLocks noGrp="1"/>
          </p:cNvSpPr>
          <p:nvPr>
            <p:ph type="title"/>
          </p:nvPr>
        </p:nvSpPr>
        <p:spPr/>
        <p:txBody>
          <a:bodyPr/>
          <a:lstStyle/>
          <a:p>
            <a:endParaRPr lang="en-US"/>
          </a:p>
        </p:txBody>
      </p:sp>
      <p:pic>
        <p:nvPicPr>
          <p:cNvPr id="4" name="Content Placeholder 3" descr="Benbrook_2018.png"/>
          <p:cNvPicPr>
            <a:picLocks noGrp="1" noChangeAspect="1"/>
          </p:cNvPicPr>
          <p:nvPr>
            <p:ph idx="1"/>
          </p:nvPr>
        </p:nvPicPr>
        <p:blipFill>
          <a:blip r:embed="rId3">
            <a:extLst>
              <a:ext uri="{28A0092B-C50C-407E-A947-70E740481C1C}">
                <a14:useLocalDpi xmlns:a14="http://schemas.microsoft.com/office/drawing/2010/main" val="0"/>
              </a:ext>
            </a:extLst>
          </a:blip>
          <a:srcRect t="-33992" b="-33992"/>
          <a:stretch>
            <a:fillRect/>
          </a:stretch>
        </p:blipFill>
        <p:spPr>
          <a:xfrm>
            <a:off x="0" y="-1157149"/>
            <a:ext cx="9138192" cy="5025654"/>
          </a:xfrm>
        </p:spPr>
      </p:pic>
    </p:spTree>
    <p:extLst>
      <p:ext uri="{BB962C8B-B14F-4D97-AF65-F5344CB8AC3E}">
        <p14:creationId xmlns:p14="http://schemas.microsoft.com/office/powerpoint/2010/main" val="36874233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Glyphosate vs. Other Pesticides: Usage in the United States</a:t>
            </a:r>
            <a:r>
              <a:rPr lang="en-US" b="1" dirty="0" smtClean="0">
                <a:solidFill>
                  <a:srgbClr val="FF0000"/>
                </a:solidFill>
              </a:rPr>
              <a:t>*</a:t>
            </a:r>
            <a:endParaRPr lang="en-US" b="1" dirty="0">
              <a:solidFill>
                <a:srgbClr val="FF0000"/>
              </a:solidFill>
            </a:endParaRPr>
          </a:p>
        </p:txBody>
      </p:sp>
      <p:pic>
        <p:nvPicPr>
          <p:cNvPr id="4" name="Content Placeholder 3" descr="glyphosate_percentage.png"/>
          <p:cNvPicPr>
            <a:picLocks noGrp="1" noChangeAspect="1"/>
          </p:cNvPicPr>
          <p:nvPr>
            <p:ph idx="1"/>
          </p:nvPr>
        </p:nvPicPr>
        <p:blipFill>
          <a:blip r:embed="rId2">
            <a:extLst>
              <a:ext uri="{28A0092B-C50C-407E-A947-70E740481C1C}">
                <a14:useLocalDpi xmlns:a14="http://schemas.microsoft.com/office/drawing/2010/main" val="0"/>
              </a:ext>
            </a:extLst>
          </a:blip>
          <a:srcRect l="-18111" r="-18111"/>
          <a:stretch>
            <a:fillRect/>
          </a:stretch>
        </p:blipFill>
        <p:spPr>
          <a:xfrm>
            <a:off x="-423333" y="1189566"/>
            <a:ext cx="10013600" cy="5507094"/>
          </a:xfrm>
        </p:spPr>
      </p:pic>
      <p:sp>
        <p:nvSpPr>
          <p:cNvPr id="5" name="TextBox 4"/>
          <p:cNvSpPr txBox="1"/>
          <p:nvPr/>
        </p:nvSpPr>
        <p:spPr>
          <a:xfrm>
            <a:off x="2090122" y="6458786"/>
            <a:ext cx="6596678" cy="369332"/>
          </a:xfrm>
          <a:prstGeom prst="rect">
            <a:avLst/>
          </a:prstGeom>
          <a:noFill/>
        </p:spPr>
        <p:txBody>
          <a:bodyPr wrap="none" rtlCol="0">
            <a:spAutoFit/>
          </a:bodyPr>
          <a:lstStyle/>
          <a:p>
            <a:r>
              <a:rPr lang="en-US" dirty="0">
                <a:solidFill>
                  <a:srgbClr val="FF0000"/>
                </a:solidFill>
              </a:rPr>
              <a:t>*</a:t>
            </a:r>
            <a:r>
              <a:rPr lang="en-US" dirty="0"/>
              <a:t>http://</a:t>
            </a:r>
            <a:r>
              <a:rPr lang="en-US" dirty="0" err="1"/>
              <a:t>sustainablepulse.com</a:t>
            </a:r>
            <a:r>
              <a:rPr lang="en-US" dirty="0"/>
              <a:t>/</a:t>
            </a:r>
            <a:r>
              <a:rPr lang="en-US" dirty="0" err="1"/>
              <a:t>wp</a:t>
            </a:r>
            <a:r>
              <a:rPr lang="en-US" dirty="0"/>
              <a:t>-content/uploads/GMO-</a:t>
            </a:r>
            <a:r>
              <a:rPr lang="en-US" dirty="0" err="1"/>
              <a:t>health.pdf</a:t>
            </a:r>
            <a:endParaRPr lang="en-US" dirty="0"/>
          </a:p>
        </p:txBody>
      </p:sp>
      <p:sp>
        <p:nvSpPr>
          <p:cNvPr id="7" name="Freeform 6"/>
          <p:cNvSpPr/>
          <p:nvPr/>
        </p:nvSpPr>
        <p:spPr>
          <a:xfrm>
            <a:off x="4273176" y="2868706"/>
            <a:ext cx="1344706" cy="657412"/>
          </a:xfrm>
          <a:custGeom>
            <a:avLst/>
            <a:gdLst>
              <a:gd name="connsiteX0" fmla="*/ 0 w 1344706"/>
              <a:gd name="connsiteY0" fmla="*/ 0 h 657412"/>
              <a:gd name="connsiteX1" fmla="*/ 1060824 w 1344706"/>
              <a:gd name="connsiteY1" fmla="*/ 343647 h 657412"/>
              <a:gd name="connsiteX2" fmla="*/ 1344706 w 1344706"/>
              <a:gd name="connsiteY2" fmla="*/ 657412 h 657412"/>
            </a:gdLst>
            <a:ahLst/>
            <a:cxnLst>
              <a:cxn ang="0">
                <a:pos x="connsiteX0" y="connsiteY0"/>
              </a:cxn>
              <a:cxn ang="0">
                <a:pos x="connsiteX1" y="connsiteY1"/>
              </a:cxn>
              <a:cxn ang="0">
                <a:pos x="connsiteX2" y="connsiteY2"/>
              </a:cxn>
            </a:cxnLst>
            <a:rect l="l" t="t" r="r" b="b"/>
            <a:pathLst>
              <a:path w="1344706" h="657412">
                <a:moveTo>
                  <a:pt x="0" y="0"/>
                </a:moveTo>
                <a:cubicBezTo>
                  <a:pt x="418353" y="117039"/>
                  <a:pt x="836706" y="234078"/>
                  <a:pt x="1060824" y="343647"/>
                </a:cubicBezTo>
                <a:cubicBezTo>
                  <a:pt x="1284942" y="453216"/>
                  <a:pt x="1344706" y="657412"/>
                  <a:pt x="1344706" y="657412"/>
                </a:cubicBezTo>
              </a:path>
            </a:pathLst>
          </a:cu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3570941" y="2413755"/>
            <a:ext cx="1598515" cy="461665"/>
          </a:xfrm>
          <a:prstGeom prst="rect">
            <a:avLst/>
          </a:prstGeom>
          <a:solidFill>
            <a:srgbClr val="FFF9A2"/>
          </a:solidFill>
          <a:ln>
            <a:solidFill>
              <a:schemeClr val="tx1"/>
            </a:solidFill>
          </a:ln>
        </p:spPr>
        <p:txBody>
          <a:bodyPr wrap="none" rtlCol="0">
            <a:spAutoFit/>
          </a:bodyPr>
          <a:lstStyle/>
          <a:p>
            <a:r>
              <a:rPr lang="en-US" sz="2400" dirty="0" smtClean="0"/>
              <a:t>Glyphosate</a:t>
            </a:r>
            <a:endParaRPr lang="en-US" sz="2400" dirty="0"/>
          </a:p>
        </p:txBody>
      </p:sp>
    </p:spTree>
    <p:extLst>
      <p:ext uri="{BB962C8B-B14F-4D97-AF65-F5344CB8AC3E}">
        <p14:creationId xmlns:p14="http://schemas.microsoft.com/office/powerpoint/2010/main" val="4255555526"/>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rmAutofit fontScale="90000"/>
          </a:bodyPr>
          <a:lstStyle/>
          <a:p>
            <a:r>
              <a:rPr lang="en-US" b="1" dirty="0" err="1" smtClean="0"/>
              <a:t>Superweeds</a:t>
            </a:r>
            <a:r>
              <a:rPr lang="en-US" b="1" dirty="0" smtClean="0"/>
              <a:t> Are Now a Huge Problem</a:t>
            </a:r>
            <a:r>
              <a:rPr lang="en-US" b="1" dirty="0" smtClean="0">
                <a:solidFill>
                  <a:srgbClr val="FF0000"/>
                </a:solidFill>
              </a:rPr>
              <a:t>*</a:t>
            </a:r>
            <a:endParaRPr lang="en-US" b="1" dirty="0">
              <a:solidFill>
                <a:srgbClr val="FF0000"/>
              </a:solidFill>
            </a:endParaRPr>
          </a:p>
        </p:txBody>
      </p:sp>
      <p:pic>
        <p:nvPicPr>
          <p:cNvPr id="5" name="Content Placeholder 4" descr="amaranth.jpg"/>
          <p:cNvPicPr>
            <a:picLocks noGrp="1" noChangeAspect="1"/>
          </p:cNvPicPr>
          <p:nvPr>
            <p:ph idx="1"/>
          </p:nvPr>
        </p:nvPicPr>
        <p:blipFill>
          <a:blip r:embed="rId3">
            <a:extLst>
              <a:ext uri="{28A0092B-C50C-407E-A947-70E740481C1C}">
                <a14:useLocalDpi xmlns:a14="http://schemas.microsoft.com/office/drawing/2010/main" val="0"/>
              </a:ext>
            </a:extLst>
          </a:blip>
          <a:srcRect l="-1890" r="-1890"/>
          <a:stretch>
            <a:fillRect/>
          </a:stretch>
        </p:blipFill>
        <p:spPr>
          <a:xfrm>
            <a:off x="4944533" y="1214438"/>
            <a:ext cx="3734467" cy="2053812"/>
          </a:xfrm>
        </p:spPr>
      </p:pic>
      <p:sp>
        <p:nvSpPr>
          <p:cNvPr id="4" name="TextBox 3"/>
          <p:cNvSpPr txBox="1"/>
          <p:nvPr/>
        </p:nvSpPr>
        <p:spPr>
          <a:xfrm>
            <a:off x="379695" y="6117994"/>
            <a:ext cx="7892906" cy="707886"/>
          </a:xfrm>
          <a:prstGeom prst="rect">
            <a:avLst/>
          </a:prstGeom>
          <a:noFill/>
        </p:spPr>
        <p:txBody>
          <a:bodyPr wrap="none" rtlCol="0">
            <a:spAutoFit/>
          </a:bodyPr>
          <a:lstStyle/>
          <a:p>
            <a:pPr algn="r"/>
            <a:r>
              <a:rPr lang="en-US" sz="2000" dirty="0">
                <a:solidFill>
                  <a:srgbClr val="FF0000"/>
                </a:solidFill>
              </a:rPr>
              <a:t>*</a:t>
            </a:r>
            <a:r>
              <a:rPr lang="en-US" sz="2000" dirty="0" err="1" smtClean="0"/>
              <a:t>sustainablepulse.com</a:t>
            </a:r>
            <a:r>
              <a:rPr lang="en-US" sz="2000" dirty="0"/>
              <a:t>/2017/02/04/farmers-losing-midwest-</a:t>
            </a:r>
            <a:r>
              <a:rPr lang="en-US" sz="2000" dirty="0" err="1"/>
              <a:t>superweeds</a:t>
            </a:r>
            <a:r>
              <a:rPr lang="en-US" sz="2000" dirty="0" smtClean="0"/>
              <a:t>-</a:t>
            </a:r>
          </a:p>
          <a:p>
            <a:pPr algn="r"/>
            <a:r>
              <a:rPr lang="en-US" sz="2000" dirty="0" smtClean="0"/>
              <a:t>fight</a:t>
            </a:r>
            <a:r>
              <a:rPr lang="en-US" sz="2000" dirty="0"/>
              <a:t>-as-glyphosate-resistance-reaches-over-75</a:t>
            </a:r>
            <a:r>
              <a:rPr lang="en-US" sz="2000" dirty="0" smtClean="0"/>
              <a:t>/</a:t>
            </a:r>
            <a:r>
              <a:rPr lang="en-US" sz="2000" dirty="0"/>
              <a:t>#</a:t>
            </a:r>
          </a:p>
        </p:txBody>
      </p:sp>
      <p:sp>
        <p:nvSpPr>
          <p:cNvPr id="7" name="Content Placeholder 2"/>
          <p:cNvSpPr txBox="1">
            <a:spLocks/>
          </p:cNvSpPr>
          <p:nvPr/>
        </p:nvSpPr>
        <p:spPr>
          <a:xfrm>
            <a:off x="186266" y="1592031"/>
            <a:ext cx="8229600" cy="452596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76.8</a:t>
            </a:r>
            <a:r>
              <a:rPr lang="en-US" sz="2800" dirty="0"/>
              <a:t>% of samples submitted </a:t>
            </a:r>
            <a:r>
              <a:rPr lang="en-US" sz="2800" dirty="0" smtClean="0"/>
              <a:t>                                                to </a:t>
            </a:r>
            <a:r>
              <a:rPr lang="en-US" sz="2800" dirty="0"/>
              <a:t>a U of Illinois Plant </a:t>
            </a:r>
            <a:r>
              <a:rPr lang="en-US" sz="2800" dirty="0" smtClean="0"/>
              <a:t>Clinic                                                      from </a:t>
            </a:r>
            <a:r>
              <a:rPr lang="en-US" sz="2800" dirty="0"/>
              <a:t>10 states across the </a:t>
            </a:r>
            <a:r>
              <a:rPr lang="en-US" sz="2800" dirty="0" smtClean="0"/>
              <a:t>                                                   Midwest </a:t>
            </a:r>
            <a:r>
              <a:rPr lang="en-US" sz="2800" dirty="0"/>
              <a:t>showed </a:t>
            </a:r>
            <a:r>
              <a:rPr lang="en-US" sz="2800" dirty="0" smtClean="0"/>
              <a:t>glyphosate                                                               resistance</a:t>
            </a:r>
          </a:p>
          <a:p>
            <a:r>
              <a:rPr lang="en-US" sz="2800" dirty="0" smtClean="0"/>
              <a:t>“GM </a:t>
            </a:r>
            <a:r>
              <a:rPr lang="en-US" sz="2800" dirty="0"/>
              <a:t>crops are on the edge of failure in the U.S. as farmers are asked to fork out more and more money on herbicides to try to control the </a:t>
            </a:r>
            <a:r>
              <a:rPr lang="en-US" sz="2800" dirty="0" err="1"/>
              <a:t>superweeds</a:t>
            </a:r>
            <a:r>
              <a:rPr lang="en-US" sz="2800" dirty="0"/>
              <a:t>. We simply can’t afford it! It is near the end of the road for these crops and many of my  friends in the Midwest are on the edge of turning back to conventional farming methods</a:t>
            </a:r>
            <a:r>
              <a:rPr lang="en-US" sz="2800" dirty="0" smtClean="0"/>
              <a:t>.”</a:t>
            </a:r>
          </a:p>
          <a:p>
            <a:pPr lvl="1"/>
            <a:r>
              <a:rPr lang="en-US" sz="2400" dirty="0"/>
              <a:t>Bill Giles, an Illinois farmer</a:t>
            </a:r>
          </a:p>
        </p:txBody>
      </p:sp>
    </p:spTree>
    <p:extLst>
      <p:ext uri="{BB962C8B-B14F-4D97-AF65-F5344CB8AC3E}">
        <p14:creationId xmlns:p14="http://schemas.microsoft.com/office/powerpoint/2010/main" val="1040844444"/>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341"/>
            <a:ext cx="8229600" cy="1143000"/>
          </a:xfrm>
        </p:spPr>
        <p:txBody>
          <a:bodyPr/>
          <a:lstStyle/>
          <a:p>
            <a:r>
              <a:rPr lang="en-US" b="1" dirty="0" smtClean="0"/>
              <a:t>Fixing the Soil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036241"/>
            <a:ext cx="8229600" cy="3789760"/>
          </a:xfrm>
        </p:spPr>
        <p:txBody>
          <a:bodyPr>
            <a:noAutofit/>
          </a:bodyPr>
          <a:lstStyle/>
          <a:p>
            <a:r>
              <a:rPr lang="en-US" sz="2800" dirty="0" smtClean="0"/>
              <a:t>Dirt is inert; soil is alive</a:t>
            </a:r>
          </a:p>
          <a:p>
            <a:r>
              <a:rPr lang="en-US" sz="2800" dirty="0" smtClean="0"/>
              <a:t>Missouri farmer JR Bollinger grew                                                    corn and soy on a former coal mine</a:t>
            </a:r>
          </a:p>
          <a:p>
            <a:r>
              <a:rPr lang="en-US" sz="2800" dirty="0" smtClean="0"/>
              <a:t>“We tried </a:t>
            </a:r>
            <a:r>
              <a:rPr lang="mr-IN" sz="2800" dirty="0" smtClean="0"/>
              <a:t>…</a:t>
            </a:r>
            <a:r>
              <a:rPr lang="en-US" sz="2800" dirty="0" smtClean="0"/>
              <a:t> all kinds of goodies:                             </a:t>
            </a:r>
            <a:r>
              <a:rPr lang="en-US" sz="2800" dirty="0" err="1" smtClean="0"/>
              <a:t>humates</a:t>
            </a:r>
            <a:r>
              <a:rPr lang="en-US" sz="2800" dirty="0" smtClean="0"/>
              <a:t>, </a:t>
            </a:r>
            <a:r>
              <a:rPr lang="mr-IN" sz="2800" dirty="0" smtClean="0"/>
              <a:t>…</a:t>
            </a:r>
            <a:r>
              <a:rPr lang="en-US" sz="2800" dirty="0" smtClean="0"/>
              <a:t> sea minerals, microbes,                                     fish meal and </a:t>
            </a:r>
            <a:r>
              <a:rPr lang="en-US" sz="2800" dirty="0" err="1" smtClean="0"/>
              <a:t>biochar</a:t>
            </a:r>
            <a:r>
              <a:rPr lang="en-US" sz="2800" dirty="0" smtClean="0"/>
              <a:t> powder.”</a:t>
            </a:r>
          </a:p>
          <a:p>
            <a:pPr lvl="1"/>
            <a:r>
              <a:rPr lang="en-US" sz="2400" dirty="0"/>
              <a:t>Earthworms till the </a:t>
            </a:r>
            <a:r>
              <a:rPr lang="en-US" sz="2400" dirty="0" smtClean="0"/>
              <a:t>soil</a:t>
            </a:r>
          </a:p>
          <a:p>
            <a:pPr lvl="1"/>
            <a:r>
              <a:rPr lang="en-US" sz="2400" dirty="0" smtClean="0"/>
              <a:t>Soil microbes are crucial for soil health</a:t>
            </a:r>
          </a:p>
          <a:p>
            <a:r>
              <a:rPr lang="en-US" sz="2800" dirty="0" smtClean="0"/>
              <a:t>Greatly reduce fertilizer needs and improve yield</a:t>
            </a:r>
          </a:p>
          <a:p>
            <a:endParaRPr lang="en-US" sz="2800" dirty="0" smtClean="0"/>
          </a:p>
          <a:p>
            <a:endParaRPr lang="en-US" sz="2800" dirty="0"/>
          </a:p>
        </p:txBody>
      </p:sp>
      <p:sp>
        <p:nvSpPr>
          <p:cNvPr id="4" name="TextBox 3"/>
          <p:cNvSpPr txBox="1"/>
          <p:nvPr/>
        </p:nvSpPr>
        <p:spPr>
          <a:xfrm>
            <a:off x="774700" y="5936298"/>
            <a:ext cx="7500070" cy="923330"/>
          </a:xfrm>
          <a:prstGeom prst="rect">
            <a:avLst/>
          </a:prstGeom>
          <a:noFill/>
        </p:spPr>
        <p:txBody>
          <a:bodyPr wrap="none" rtlCol="0">
            <a:spAutoFit/>
          </a:bodyPr>
          <a:lstStyle/>
          <a:p>
            <a:r>
              <a:rPr lang="en-US" dirty="0" smtClean="0"/>
              <a:t>David Yarrow</a:t>
            </a:r>
          </a:p>
          <a:p>
            <a:r>
              <a:rPr lang="en-US" dirty="0" smtClean="0"/>
              <a:t>Down the Wormhole: Customizing Biological Methods for Large Scale Farming</a:t>
            </a:r>
          </a:p>
          <a:p>
            <a:r>
              <a:rPr lang="en-US" dirty="0" smtClean="0"/>
              <a:t>Belize Ag Report 2017;34:5-17.</a:t>
            </a:r>
            <a:endParaRPr lang="en-US" dirty="0"/>
          </a:p>
        </p:txBody>
      </p:sp>
      <p:sp>
        <p:nvSpPr>
          <p:cNvPr id="5" name="TextBox 4"/>
          <p:cNvSpPr txBox="1"/>
          <p:nvPr/>
        </p:nvSpPr>
        <p:spPr>
          <a:xfrm>
            <a:off x="774700" y="5554663"/>
            <a:ext cx="8494633" cy="369332"/>
          </a:xfrm>
          <a:prstGeom prst="rect">
            <a:avLst/>
          </a:prstGeom>
          <a:noFill/>
        </p:spPr>
        <p:txBody>
          <a:bodyPr wrap="none" rtlCol="0">
            <a:spAutoFit/>
          </a:bodyPr>
          <a:lstStyle/>
          <a:p>
            <a:r>
              <a:rPr lang="en-US" dirty="0">
                <a:solidFill>
                  <a:srgbClr val="FF0000"/>
                </a:solidFill>
              </a:rPr>
              <a:t>*</a:t>
            </a:r>
            <a:r>
              <a:rPr lang="en-US" dirty="0" err="1" smtClean="0"/>
              <a:t>ecofarmingdaily.com</a:t>
            </a:r>
            <a:r>
              <a:rPr lang="en-US" dirty="0"/>
              <a:t>/wormhole-customizing-biological-methods-large-scale-farming/</a:t>
            </a:r>
          </a:p>
        </p:txBody>
      </p:sp>
      <p:pic>
        <p:nvPicPr>
          <p:cNvPr id="6" name="Picture 5" descr="Bollinge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500" y="546708"/>
            <a:ext cx="1900345" cy="3392562"/>
          </a:xfrm>
          <a:prstGeom prst="rect">
            <a:avLst/>
          </a:prstGeom>
        </p:spPr>
      </p:pic>
      <p:sp>
        <p:nvSpPr>
          <p:cNvPr id="7" name="TextBox 6"/>
          <p:cNvSpPr txBox="1"/>
          <p:nvPr/>
        </p:nvSpPr>
        <p:spPr>
          <a:xfrm>
            <a:off x="7058680" y="3863070"/>
            <a:ext cx="1628120" cy="461665"/>
          </a:xfrm>
          <a:prstGeom prst="rect">
            <a:avLst/>
          </a:prstGeom>
          <a:noFill/>
        </p:spPr>
        <p:txBody>
          <a:bodyPr wrap="none" rtlCol="0">
            <a:spAutoFit/>
          </a:bodyPr>
          <a:lstStyle/>
          <a:p>
            <a:r>
              <a:rPr lang="en-US" sz="2400" dirty="0" smtClean="0"/>
              <a:t>JR Bollinger</a:t>
            </a:r>
            <a:endParaRPr lang="en-US" sz="2400" dirty="0"/>
          </a:p>
        </p:txBody>
      </p:sp>
    </p:spTree>
    <p:extLst>
      <p:ext uri="{BB962C8B-B14F-4D97-AF65-F5344CB8AC3E}">
        <p14:creationId xmlns:p14="http://schemas.microsoft.com/office/powerpoint/2010/main" val="2905479283"/>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Sustainable Agriculture</a:t>
            </a:r>
            <a:endParaRPr lang="en-US" b="1" dirty="0"/>
          </a:p>
        </p:txBody>
      </p:sp>
      <p:sp>
        <p:nvSpPr>
          <p:cNvPr id="3" name="Content Placeholder 2"/>
          <p:cNvSpPr>
            <a:spLocks noGrp="1"/>
          </p:cNvSpPr>
          <p:nvPr>
            <p:ph idx="1"/>
          </p:nvPr>
        </p:nvSpPr>
        <p:spPr/>
        <p:txBody>
          <a:bodyPr>
            <a:normAutofit fontScale="92500" lnSpcReduction="10000"/>
          </a:bodyPr>
          <a:lstStyle/>
          <a:p>
            <a:pPr marL="0" indent="0">
              <a:buNone/>
            </a:pPr>
            <a:r>
              <a:rPr lang="en-US" i="1" dirty="0" smtClean="0"/>
              <a:t>“We </a:t>
            </a:r>
            <a:r>
              <a:rPr lang="en-US" i="1" dirty="0"/>
              <a:t>say that every square meter of land that is worked with agro-ecology is a liberated square meter. We see it as a tool to transform farmers’ social and economic conditions. We see it as a tool of liberation from the unsustainable capitalist agricultural model that oppresses farmers</a:t>
            </a:r>
            <a:r>
              <a:rPr lang="en-US" i="1" dirty="0" smtClean="0"/>
              <a:t>.”</a:t>
            </a:r>
          </a:p>
          <a:p>
            <a:pPr marL="0" indent="0">
              <a:buNone/>
            </a:pPr>
            <a:endParaRPr lang="en-US" i="1" dirty="0" smtClean="0"/>
          </a:p>
          <a:p>
            <a:pPr marL="0" indent="0">
              <a:buNone/>
            </a:pPr>
            <a:r>
              <a:rPr lang="en-US" dirty="0" smtClean="0"/>
              <a:t>-- Miguel </a:t>
            </a:r>
            <a:r>
              <a:rPr lang="en-US" dirty="0"/>
              <a:t>Ramirez</a:t>
            </a:r>
          </a:p>
          <a:p>
            <a:pPr marL="0" indent="0">
              <a:buNone/>
            </a:pPr>
            <a:r>
              <a:rPr lang="en-US" dirty="0"/>
              <a:t>National Coordinator of Organic Agriculture Movement in El Salvador</a:t>
            </a:r>
          </a:p>
        </p:txBody>
      </p:sp>
    </p:spTree>
    <p:extLst>
      <p:ext uri="{BB962C8B-B14F-4D97-AF65-F5344CB8AC3E}">
        <p14:creationId xmlns:p14="http://schemas.microsoft.com/office/powerpoint/2010/main" val="1932690258"/>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From Uniformity to Biodiversity</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03200" y="1600200"/>
            <a:ext cx="5063067" cy="4678363"/>
          </a:xfrm>
        </p:spPr>
        <p:txBody>
          <a:bodyPr>
            <a:normAutofit fontScale="77500" lnSpcReduction="20000"/>
          </a:bodyPr>
          <a:lstStyle/>
          <a:p>
            <a:r>
              <a:rPr lang="en-US" dirty="0"/>
              <a:t>"Industrial Agriculture:" crop monocultures and industrial-scale </a:t>
            </a:r>
            <a:r>
              <a:rPr lang="en-US" dirty="0" smtClean="0"/>
              <a:t>feedlots</a:t>
            </a:r>
          </a:p>
          <a:p>
            <a:pPr lvl="1"/>
            <a:r>
              <a:rPr lang="en-US" dirty="0"/>
              <a:t>C</a:t>
            </a:r>
            <a:r>
              <a:rPr lang="en-US" dirty="0" smtClean="0"/>
              <a:t>hemical </a:t>
            </a:r>
            <a:r>
              <a:rPr lang="en-US" dirty="0"/>
              <a:t>fertilizers, pesticides, </a:t>
            </a:r>
            <a:r>
              <a:rPr lang="en-US" dirty="0" smtClean="0"/>
              <a:t>antibiotics </a:t>
            </a:r>
            <a:r>
              <a:rPr lang="en-US" dirty="0" smtClean="0">
                <a:sym typeface="Wingdings"/>
              </a:rPr>
              <a:t> </a:t>
            </a:r>
            <a:r>
              <a:rPr lang="en-US" dirty="0" smtClean="0"/>
              <a:t>multiple negative outcomes</a:t>
            </a:r>
          </a:p>
          <a:p>
            <a:r>
              <a:rPr lang="en-US" dirty="0" smtClean="0"/>
              <a:t>Diversify </a:t>
            </a:r>
            <a:r>
              <a:rPr lang="en-US" dirty="0"/>
              <a:t>farming landscapes: holistic </a:t>
            </a:r>
            <a:r>
              <a:rPr lang="en-US" dirty="0" smtClean="0"/>
              <a:t>strategies</a:t>
            </a:r>
          </a:p>
          <a:p>
            <a:pPr lvl="1"/>
            <a:r>
              <a:rPr lang="en-US" dirty="0" smtClean="0"/>
              <a:t>Retain </a:t>
            </a:r>
            <a:r>
              <a:rPr lang="en-US" dirty="0"/>
              <a:t>carbon in the ground, support biodiversity, rebuild </a:t>
            </a:r>
            <a:r>
              <a:rPr lang="en-US" dirty="0" smtClean="0"/>
              <a:t>soil fertility</a:t>
            </a:r>
            <a:r>
              <a:rPr lang="en-US" dirty="0"/>
              <a:t>, sustainable high </a:t>
            </a:r>
            <a:r>
              <a:rPr lang="en-US" dirty="0" smtClean="0"/>
              <a:t>yields</a:t>
            </a:r>
            <a:endParaRPr lang="en-US" dirty="0"/>
          </a:p>
          <a:p>
            <a:r>
              <a:rPr lang="en-US" dirty="0"/>
              <a:t>Political incentives must be shifted to promote ecofriendly agriculture.</a:t>
            </a:r>
          </a:p>
          <a:p>
            <a:endParaRPr lang="en-US" dirty="0"/>
          </a:p>
        </p:txBody>
      </p:sp>
      <p:pic>
        <p:nvPicPr>
          <p:cNvPr id="4" name="Content Placeholder 3" descr="ecodiversity.png"/>
          <p:cNvPicPr>
            <a:picLocks noChangeAspect="1"/>
          </p:cNvPicPr>
          <p:nvPr/>
        </p:nvPicPr>
        <p:blipFill>
          <a:blip r:embed="rId3">
            <a:extLst>
              <a:ext uri="{28A0092B-C50C-407E-A947-70E740481C1C}">
                <a14:useLocalDpi xmlns:a14="http://schemas.microsoft.com/office/drawing/2010/main" val="0"/>
              </a:ext>
            </a:extLst>
          </a:blip>
          <a:srcRect l="-79114" r="-79114"/>
          <a:stretch>
            <a:fillRect/>
          </a:stretch>
        </p:blipFill>
        <p:spPr>
          <a:xfrm>
            <a:off x="2810933" y="1752600"/>
            <a:ext cx="8229600" cy="4525963"/>
          </a:xfrm>
          <a:prstGeom prst="rect">
            <a:avLst/>
          </a:prstGeom>
        </p:spPr>
      </p:pic>
      <p:sp>
        <p:nvSpPr>
          <p:cNvPr id="5" name="TextBox 4"/>
          <p:cNvSpPr txBox="1"/>
          <p:nvPr/>
        </p:nvSpPr>
        <p:spPr>
          <a:xfrm>
            <a:off x="457200" y="6040062"/>
            <a:ext cx="7661172" cy="707886"/>
          </a:xfrm>
          <a:prstGeom prst="rect">
            <a:avLst/>
          </a:prstGeom>
          <a:noFill/>
        </p:spPr>
        <p:txBody>
          <a:bodyPr wrap="none" rtlCol="0">
            <a:spAutoFit/>
          </a:bodyPr>
          <a:lstStyle/>
          <a:p>
            <a:r>
              <a:rPr lang="en-US" sz="2000" dirty="0" smtClean="0">
                <a:solidFill>
                  <a:srgbClr val="FF0000"/>
                </a:solidFill>
              </a:rPr>
              <a:t>*</a:t>
            </a:r>
            <a:r>
              <a:rPr lang="en-US" sz="2000" dirty="0" smtClean="0"/>
              <a:t>Emile </a:t>
            </a:r>
            <a:r>
              <a:rPr lang="en-US" sz="2000" dirty="0"/>
              <a:t>A. </a:t>
            </a:r>
            <a:r>
              <a:rPr lang="en-US" sz="2000" dirty="0" err="1"/>
              <a:t>Frison</a:t>
            </a:r>
            <a:r>
              <a:rPr lang="en-US" sz="2000" dirty="0"/>
              <a:t>, REPORT 02. 2016</a:t>
            </a:r>
          </a:p>
          <a:p>
            <a:r>
              <a:rPr lang="en-US" sz="2000" dirty="0" smtClean="0"/>
              <a:t>IPES Food:  </a:t>
            </a:r>
            <a:r>
              <a:rPr lang="en-US" sz="2000" dirty="0"/>
              <a:t>International Panel of Experts on Sustainable Food Systems</a:t>
            </a:r>
          </a:p>
        </p:txBody>
      </p:sp>
    </p:spTree>
    <p:extLst>
      <p:ext uri="{BB962C8B-B14F-4D97-AF65-F5344CB8AC3E}">
        <p14:creationId xmlns:p14="http://schemas.microsoft.com/office/powerpoint/2010/main" val="2892773602"/>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Solving Global Climate Change </a:t>
            </a:r>
            <a:br>
              <a:rPr lang="en-US" b="1" dirty="0" smtClean="0"/>
            </a:br>
            <a:r>
              <a:rPr lang="en-US" b="1" dirty="0" smtClean="0"/>
              <a:t>through Agriculture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dirty="0" smtClean="0"/>
              <a:t>“Agriculture</a:t>
            </a:r>
            <a:r>
              <a:rPr lang="en-US" dirty="0"/>
              <a:t>, with its unique ability to sequester carbon </a:t>
            </a:r>
            <a:r>
              <a:rPr lang="en-US" dirty="0" smtClean="0"/>
              <a:t>on</a:t>
            </a:r>
            <a:r>
              <a:rPr lang="en-US" dirty="0"/>
              <a:t> </a:t>
            </a:r>
            <a:r>
              <a:rPr lang="mr-IN" dirty="0" smtClean="0"/>
              <a:t>…</a:t>
            </a:r>
            <a:r>
              <a:rPr lang="en-US" dirty="0" smtClean="0"/>
              <a:t> </a:t>
            </a:r>
            <a:r>
              <a:rPr lang="en-US" dirty="0"/>
              <a:t>billions and billions of acres, is the only industry poised to </a:t>
            </a:r>
            <a:r>
              <a:rPr lang="en-US" i="1" dirty="0">
                <a:solidFill>
                  <a:srgbClr val="FF0000"/>
                </a:solidFill>
              </a:rPr>
              <a:t>reverse</a:t>
            </a:r>
            <a:r>
              <a:rPr lang="en-US" dirty="0">
                <a:solidFill>
                  <a:srgbClr val="FF0000"/>
                </a:solidFill>
              </a:rPr>
              <a:t> </a:t>
            </a:r>
            <a:r>
              <a:rPr lang="en-US" dirty="0"/>
              <a:t>global warming. Improved management of cropping and grazing heals land, boosts soil fertility, prevents flooding, enhances drought resilience, increases the nutritional content of food and restores wildlife habitat — while sequestering carbon.</a:t>
            </a:r>
          </a:p>
        </p:txBody>
      </p:sp>
      <p:sp>
        <p:nvSpPr>
          <p:cNvPr id="4" name="TextBox 3"/>
          <p:cNvSpPr txBox="1"/>
          <p:nvPr/>
        </p:nvSpPr>
        <p:spPr>
          <a:xfrm>
            <a:off x="571500" y="6126163"/>
            <a:ext cx="7332581"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www.rutlandherald.com</a:t>
            </a:r>
            <a:r>
              <a:rPr lang="en-US" dirty="0"/>
              <a:t>/articles/using-soil-to-fight-climate-change/</a:t>
            </a:r>
          </a:p>
        </p:txBody>
      </p:sp>
    </p:spTree>
    <p:extLst>
      <p:ext uri="{BB962C8B-B14F-4D97-AF65-F5344CB8AC3E}">
        <p14:creationId xmlns:p14="http://schemas.microsoft.com/office/powerpoint/2010/main" val="984271395"/>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Small Organic Farms are the Answer</a:t>
            </a:r>
            <a:endParaRPr lang="en-US" b="1" dirty="0"/>
          </a:p>
        </p:txBody>
      </p:sp>
      <p:pic>
        <p:nvPicPr>
          <p:cNvPr id="4" name="Content Placeholder 3" descr="Bluebird-Hill-Farm-North-Carolina-1020x610.jpeg"/>
          <p:cNvPicPr>
            <a:picLocks noGrp="1" noChangeAspect="1"/>
          </p:cNvPicPr>
          <p:nvPr>
            <p:ph idx="1"/>
          </p:nvPr>
        </p:nvPicPr>
        <p:blipFill>
          <a:blip r:embed="rId2">
            <a:extLst>
              <a:ext uri="{28A0092B-C50C-407E-A947-70E740481C1C}">
                <a14:useLocalDpi xmlns:a14="http://schemas.microsoft.com/office/drawing/2010/main" val="0"/>
              </a:ext>
            </a:extLst>
          </a:blip>
          <a:srcRect l="-4371" r="-4371"/>
          <a:stretch>
            <a:fillRect/>
          </a:stretch>
        </p:blipFill>
        <p:spPr/>
      </p:pic>
      <p:sp>
        <p:nvSpPr>
          <p:cNvPr id="5" name="TextBox 4"/>
          <p:cNvSpPr txBox="1"/>
          <p:nvPr/>
        </p:nvSpPr>
        <p:spPr>
          <a:xfrm>
            <a:off x="1744133" y="6229363"/>
            <a:ext cx="5439710" cy="461665"/>
          </a:xfrm>
          <a:prstGeom prst="rect">
            <a:avLst/>
          </a:prstGeom>
          <a:noFill/>
        </p:spPr>
        <p:txBody>
          <a:bodyPr wrap="none" rtlCol="0">
            <a:spAutoFit/>
          </a:bodyPr>
          <a:lstStyle/>
          <a:p>
            <a:r>
              <a:rPr lang="en-US" sz="2400" dirty="0" smtClean="0"/>
              <a:t>Bluebird Hill Organic Farm, North Carolina</a:t>
            </a:r>
            <a:endParaRPr lang="en-US" sz="2400" dirty="0"/>
          </a:p>
        </p:txBody>
      </p:sp>
    </p:spTree>
    <p:extLst>
      <p:ext uri="{BB962C8B-B14F-4D97-AF65-F5344CB8AC3E}">
        <p14:creationId xmlns:p14="http://schemas.microsoft.com/office/powerpoint/2010/main" val="579636026"/>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b="1" dirty="0"/>
              <a:t>Why the Food Movement is </a:t>
            </a:r>
            <a:r>
              <a:rPr lang="en-US" b="1" dirty="0" smtClean="0"/>
              <a:t>Unstoppable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Philosophy: </a:t>
            </a:r>
            <a:r>
              <a:rPr lang="en-US" dirty="0" smtClean="0"/>
              <a:t>“The </a:t>
            </a:r>
            <a:r>
              <a:rPr lang="en-US" dirty="0"/>
              <a:t>purpose of life is health </a:t>
            </a:r>
            <a:r>
              <a:rPr lang="en-US" dirty="0" smtClean="0"/>
              <a:t>and </a:t>
            </a:r>
            <a:r>
              <a:rPr lang="en-US" i="1" dirty="0"/>
              <a:t>the optimal and most just way to attain human health is to </a:t>
            </a:r>
            <a:r>
              <a:rPr lang="en-US" i="1" dirty="0" err="1"/>
              <a:t>maximise</a:t>
            </a:r>
            <a:r>
              <a:rPr lang="en-US" i="1" dirty="0"/>
              <a:t> the health of all organisms</a:t>
            </a:r>
            <a:r>
              <a:rPr lang="en-US" dirty="0"/>
              <a:t>, with the most effective way to do that being </a:t>
            </a:r>
            <a:r>
              <a:rPr lang="en-US" i="1" dirty="0"/>
              <a:t>through food</a:t>
            </a:r>
            <a:r>
              <a:rPr lang="en-US" dirty="0" smtClean="0"/>
              <a:t>.”</a:t>
            </a:r>
          </a:p>
          <a:p>
            <a:endParaRPr lang="en-US" dirty="0" smtClean="0"/>
          </a:p>
          <a:p>
            <a:pPr marL="0" indent="0">
              <a:buNone/>
            </a:pPr>
            <a:r>
              <a:rPr lang="en-US" b="1" dirty="0" smtClean="0"/>
              <a:t>Practical consequence: </a:t>
            </a:r>
            <a:r>
              <a:rPr lang="en-US" dirty="0" smtClean="0"/>
              <a:t>“It </a:t>
            </a:r>
            <a:r>
              <a:rPr lang="en-US" dirty="0"/>
              <a:t>becomes the task of a food system, or any sub-part of it – such as a farm – to </a:t>
            </a:r>
            <a:r>
              <a:rPr lang="en-US" dirty="0" err="1"/>
              <a:t>maximise</a:t>
            </a:r>
            <a:r>
              <a:rPr lang="en-US" dirty="0"/>
              <a:t> the positive aspects of each component, so that the circle can become ever more virtuous</a:t>
            </a:r>
            <a:r>
              <a:rPr lang="en-US" dirty="0" smtClean="0"/>
              <a:t>.”</a:t>
            </a:r>
            <a:endParaRPr lang="en-US" dirty="0"/>
          </a:p>
        </p:txBody>
      </p:sp>
      <p:sp>
        <p:nvSpPr>
          <p:cNvPr id="4" name="TextBox 3"/>
          <p:cNvSpPr txBox="1"/>
          <p:nvPr/>
        </p:nvSpPr>
        <p:spPr>
          <a:xfrm>
            <a:off x="604626" y="5917188"/>
            <a:ext cx="8100257" cy="800219"/>
          </a:xfrm>
          <a:prstGeom prst="rect">
            <a:avLst/>
          </a:prstGeom>
          <a:noFill/>
        </p:spPr>
        <p:txBody>
          <a:bodyPr wrap="none" rtlCol="0">
            <a:spAutoFit/>
          </a:bodyPr>
          <a:lstStyle/>
          <a:p>
            <a:pPr algn="r"/>
            <a:r>
              <a:rPr lang="en-US" sz="2800" dirty="0" smtClean="0">
                <a:solidFill>
                  <a:srgbClr val="FF0000"/>
                </a:solidFill>
              </a:rPr>
              <a:t>*</a:t>
            </a:r>
            <a:r>
              <a:rPr lang="en-US" sz="2800" dirty="0" smtClean="0"/>
              <a:t>Jonathan </a:t>
            </a:r>
            <a:r>
              <a:rPr lang="en-US" sz="2800" dirty="0"/>
              <a:t>Latham</a:t>
            </a:r>
            <a:r>
              <a:rPr lang="en-US" dirty="0"/>
              <a:t>. </a:t>
            </a:r>
          </a:p>
          <a:p>
            <a:pPr algn="r"/>
            <a:r>
              <a:rPr lang="en-US" dirty="0" err="1" smtClean="0"/>
              <a:t>www.independentsciencenews.org</a:t>
            </a:r>
            <a:r>
              <a:rPr lang="en-US" dirty="0"/>
              <a:t>/health/why-the-food-movement-is-</a:t>
            </a:r>
            <a:r>
              <a:rPr lang="en-US" dirty="0" smtClean="0"/>
              <a:t>unstoppable </a:t>
            </a:r>
            <a:endParaRPr lang="en-US" dirty="0"/>
          </a:p>
        </p:txBody>
      </p:sp>
    </p:spTree>
    <p:extLst>
      <p:ext uri="{BB962C8B-B14F-4D97-AF65-F5344CB8AC3E}">
        <p14:creationId xmlns:p14="http://schemas.microsoft.com/office/powerpoint/2010/main" val="4194069706"/>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638905" y="2668511"/>
            <a:ext cx="7866256"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to Safeguard Yourself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and Your Family</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84107058"/>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2101025" y="-566316"/>
            <a:ext cx="13499701" cy="7424316"/>
          </a:xfrm>
        </p:spPr>
      </p:pic>
      <p:sp>
        <p:nvSpPr>
          <p:cNvPr id="3" name="TextBox 2"/>
          <p:cNvSpPr txBox="1"/>
          <p:nvPr/>
        </p:nvSpPr>
        <p:spPr>
          <a:xfrm>
            <a:off x="2993571" y="222704"/>
            <a:ext cx="3915029" cy="1015663"/>
          </a:xfrm>
          <a:prstGeom prst="rect">
            <a:avLst/>
          </a:prstGeom>
          <a:noFill/>
        </p:spPr>
        <p:txBody>
          <a:bodyPr wrap="none" rtlCol="0">
            <a:spAutoFit/>
          </a:bodyPr>
          <a:lstStyle/>
          <a:p>
            <a:r>
              <a:rPr lang="en-US" sz="6000" dirty="0" smtClean="0">
                <a:solidFill>
                  <a:schemeClr val="bg1"/>
                </a:solidFill>
              </a:rPr>
              <a:t>Go Organic!</a:t>
            </a:r>
            <a:endParaRPr lang="en-US" sz="6000" dirty="0">
              <a:solidFill>
                <a:schemeClr val="bg1"/>
              </a:solidFill>
            </a:endParaRPr>
          </a:p>
        </p:txBody>
      </p:sp>
    </p:spTree>
    <p:extLst>
      <p:ext uri="{BB962C8B-B14F-4D97-AF65-F5344CB8AC3E}">
        <p14:creationId xmlns:p14="http://schemas.microsoft.com/office/powerpoint/2010/main" val="30220041"/>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l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100" y="759390"/>
            <a:ext cx="3136900" cy="2590800"/>
          </a:xfrm>
          <a:prstGeom prst="rect">
            <a:avLst/>
          </a:prstGeom>
        </p:spPr>
      </p:pic>
      <p:sp>
        <p:nvSpPr>
          <p:cNvPr id="2" name="Title 1"/>
          <p:cNvSpPr>
            <a:spLocks noGrp="1"/>
          </p:cNvSpPr>
          <p:nvPr>
            <p:ph type="title"/>
          </p:nvPr>
        </p:nvSpPr>
        <p:spPr/>
        <p:txBody>
          <a:bodyPr/>
          <a:lstStyle/>
          <a:p>
            <a:r>
              <a:rPr lang="en-US" b="1" dirty="0" smtClean="0"/>
              <a:t>Some Important Nutrients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err="1" smtClean="0"/>
              <a:t>Curcumin</a:t>
            </a:r>
            <a:endParaRPr lang="en-US" dirty="0" smtClean="0"/>
          </a:p>
          <a:p>
            <a:r>
              <a:rPr lang="en-US" dirty="0" smtClean="0"/>
              <a:t>Garlic</a:t>
            </a:r>
          </a:p>
          <a:p>
            <a:r>
              <a:rPr lang="en-US" dirty="0" smtClean="0"/>
              <a:t>Vitamin </a:t>
            </a:r>
            <a:r>
              <a:rPr lang="en-US" dirty="0"/>
              <a:t>C</a:t>
            </a:r>
          </a:p>
          <a:p>
            <a:r>
              <a:rPr lang="en-US" dirty="0"/>
              <a:t>Probiotics</a:t>
            </a:r>
          </a:p>
          <a:p>
            <a:r>
              <a:rPr lang="en-US" dirty="0" smtClean="0"/>
              <a:t>Methyl </a:t>
            </a:r>
            <a:r>
              <a:rPr lang="en-US" dirty="0" err="1"/>
              <a:t>tetrahydrofolate</a:t>
            </a:r>
            <a:endParaRPr lang="en-US" dirty="0"/>
          </a:p>
          <a:p>
            <a:r>
              <a:rPr lang="en-US" dirty="0" err="1"/>
              <a:t>C</a:t>
            </a:r>
            <a:r>
              <a:rPr lang="en-US" dirty="0" err="1" smtClean="0"/>
              <a:t>obalamin</a:t>
            </a:r>
            <a:endParaRPr lang="en-US" dirty="0"/>
          </a:p>
          <a:p>
            <a:r>
              <a:rPr lang="en-US" dirty="0"/>
              <a:t>G</a:t>
            </a:r>
            <a:r>
              <a:rPr lang="en-US" dirty="0" smtClean="0"/>
              <a:t>lutathione</a:t>
            </a:r>
            <a:endParaRPr lang="en-US" dirty="0"/>
          </a:p>
          <a:p>
            <a:r>
              <a:rPr lang="en-US" dirty="0" err="1"/>
              <a:t>T</a:t>
            </a:r>
            <a:r>
              <a:rPr lang="en-US" dirty="0" err="1" smtClean="0"/>
              <a:t>aurine</a:t>
            </a:r>
            <a:endParaRPr lang="en-US" dirty="0"/>
          </a:p>
          <a:p>
            <a:r>
              <a:rPr lang="en-US" dirty="0"/>
              <a:t>Epsom salt baths</a:t>
            </a:r>
          </a:p>
        </p:txBody>
      </p:sp>
      <p:pic>
        <p:nvPicPr>
          <p:cNvPr id="6" name="Picture 5" descr="Curcu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243" y="4680081"/>
            <a:ext cx="3253435" cy="2177919"/>
          </a:xfrm>
          <a:prstGeom prst="rect">
            <a:avLst/>
          </a:prstGeom>
        </p:spPr>
      </p:pic>
      <p:pic>
        <p:nvPicPr>
          <p:cNvPr id="5" name="Picture 4" descr="oran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529" y="3350190"/>
            <a:ext cx="3079471" cy="1979660"/>
          </a:xfrm>
          <a:prstGeom prst="rect">
            <a:avLst/>
          </a:prstGeom>
        </p:spPr>
      </p:pic>
      <p:pic>
        <p:nvPicPr>
          <p:cNvPr id="7" name="Picture 6" descr="sauerkrau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2794" y="1417638"/>
            <a:ext cx="3074306" cy="1844584"/>
          </a:xfrm>
          <a:prstGeom prst="rect">
            <a:avLst/>
          </a:prstGeom>
        </p:spPr>
      </p:pic>
    </p:spTree>
    <p:extLst>
      <p:ext uri="{BB962C8B-B14F-4D97-AF65-F5344CB8AC3E}">
        <p14:creationId xmlns:p14="http://schemas.microsoft.com/office/powerpoint/2010/main" val="17929106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562"/>
            <a:ext cx="8229600" cy="1143000"/>
          </a:xfrm>
        </p:spPr>
        <p:txBody>
          <a:bodyPr/>
          <a:lstStyle/>
          <a:p>
            <a:r>
              <a:rPr lang="en-US" b="1" dirty="0" err="1" smtClean="0"/>
              <a:t>Shikimate</a:t>
            </a:r>
            <a:r>
              <a:rPr lang="en-US" b="1" dirty="0" smtClean="0"/>
              <a:t> Pathway Disruption</a:t>
            </a:r>
            <a:endParaRPr lang="en-US" b="1" dirty="0"/>
          </a:p>
        </p:txBody>
      </p:sp>
      <p:sp>
        <p:nvSpPr>
          <p:cNvPr id="4" name="TextBox 3"/>
          <p:cNvSpPr txBox="1"/>
          <p:nvPr/>
        </p:nvSpPr>
        <p:spPr>
          <a:xfrm>
            <a:off x="1774061" y="1998131"/>
            <a:ext cx="1801695"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err="1"/>
              <a:t>shikimate</a:t>
            </a:r>
            <a:endParaRPr lang="en-US" dirty="0"/>
          </a:p>
        </p:txBody>
      </p:sp>
      <p:sp>
        <p:nvSpPr>
          <p:cNvPr id="6" name="TextBox 5"/>
          <p:cNvSpPr txBox="1"/>
          <p:nvPr/>
        </p:nvSpPr>
        <p:spPr>
          <a:xfrm>
            <a:off x="1625577" y="3877730"/>
            <a:ext cx="2098662"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err="1" smtClean="0"/>
              <a:t>chorismate</a:t>
            </a:r>
            <a:endParaRPr lang="en-US" dirty="0"/>
          </a:p>
        </p:txBody>
      </p:sp>
      <p:sp>
        <p:nvSpPr>
          <p:cNvPr id="7" name="TextBox 6"/>
          <p:cNvSpPr txBox="1"/>
          <p:nvPr/>
        </p:nvSpPr>
        <p:spPr>
          <a:xfrm>
            <a:off x="4843993" y="1169309"/>
            <a:ext cx="2962262" cy="1569660"/>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smtClean="0"/>
              <a:t>Phenylalanine, tryptophan, tyrosine</a:t>
            </a:r>
            <a:endParaRPr lang="en-US" dirty="0"/>
          </a:p>
        </p:txBody>
      </p:sp>
      <p:sp>
        <p:nvSpPr>
          <p:cNvPr id="8" name="TextBox 7"/>
          <p:cNvSpPr txBox="1"/>
          <p:nvPr/>
        </p:nvSpPr>
        <p:spPr>
          <a:xfrm>
            <a:off x="5275793" y="5317066"/>
            <a:ext cx="2098662"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err="1" smtClean="0"/>
              <a:t>folate</a:t>
            </a:r>
            <a:endParaRPr lang="en-US" dirty="0"/>
          </a:p>
        </p:txBody>
      </p:sp>
      <p:sp>
        <p:nvSpPr>
          <p:cNvPr id="9" name="TextBox 8"/>
          <p:cNvSpPr txBox="1"/>
          <p:nvPr/>
        </p:nvSpPr>
        <p:spPr>
          <a:xfrm>
            <a:off x="5275793" y="4221208"/>
            <a:ext cx="2098662"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a:t>v</a:t>
            </a:r>
            <a:r>
              <a:rPr lang="en-US" dirty="0" smtClean="0"/>
              <a:t>itamin K</a:t>
            </a:r>
            <a:endParaRPr lang="en-US" dirty="0"/>
          </a:p>
        </p:txBody>
      </p:sp>
      <p:cxnSp>
        <p:nvCxnSpPr>
          <p:cNvPr id="11" name="Straight Arrow Connector 10"/>
          <p:cNvCxnSpPr>
            <a:stCxn id="4" idx="2"/>
            <a:endCxn id="6" idx="0"/>
          </p:cNvCxnSpPr>
          <p:nvPr/>
        </p:nvCxnSpPr>
        <p:spPr>
          <a:xfrm flipH="1">
            <a:off x="2674908" y="2582907"/>
            <a:ext cx="1" cy="12948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6" idx="3"/>
          </p:cNvCxnSpPr>
          <p:nvPr/>
        </p:nvCxnSpPr>
        <p:spPr>
          <a:xfrm flipV="1">
            <a:off x="3724239" y="2218267"/>
            <a:ext cx="1119754" cy="19518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9" idx="1"/>
          </p:cNvCxnSpPr>
          <p:nvPr/>
        </p:nvCxnSpPr>
        <p:spPr>
          <a:xfrm>
            <a:off x="3724239" y="4170118"/>
            <a:ext cx="1551554" cy="3434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3"/>
            <a:endCxn id="8" idx="1"/>
          </p:cNvCxnSpPr>
          <p:nvPr/>
        </p:nvCxnSpPr>
        <p:spPr>
          <a:xfrm>
            <a:off x="3724239" y="4170118"/>
            <a:ext cx="1551554" cy="14393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0" y="2798855"/>
            <a:ext cx="2937375" cy="596280"/>
            <a:chOff x="0" y="2798855"/>
            <a:chExt cx="2937375" cy="596280"/>
          </a:xfrm>
        </p:grpSpPr>
        <p:sp>
          <p:nvSpPr>
            <p:cNvPr id="18" name="TextBox 17"/>
            <p:cNvSpPr txBox="1"/>
            <p:nvPr/>
          </p:nvSpPr>
          <p:spPr>
            <a:xfrm>
              <a:off x="0" y="2798855"/>
              <a:ext cx="1834156" cy="523220"/>
            </a:xfrm>
            <a:prstGeom prst="rect">
              <a:avLst/>
            </a:prstGeom>
            <a:noFill/>
          </p:spPr>
          <p:txBody>
            <a:bodyPr wrap="none" rtlCol="0">
              <a:spAutoFit/>
            </a:bodyPr>
            <a:lstStyle/>
            <a:p>
              <a:r>
                <a:rPr lang="en-US" sz="2800" dirty="0" smtClean="0"/>
                <a:t>Glyphosate</a:t>
              </a:r>
              <a:endParaRPr lang="en-US" sz="2800" dirty="0"/>
            </a:p>
          </p:txBody>
        </p:sp>
        <p:pic>
          <p:nvPicPr>
            <p:cNvPr id="19" name="Picture 18" descr="blo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443" y="2870203"/>
              <a:ext cx="524932" cy="524932"/>
            </a:xfrm>
            <a:prstGeom prst="rect">
              <a:avLst/>
            </a:prstGeom>
          </p:spPr>
        </p:pic>
        <p:sp>
          <p:nvSpPr>
            <p:cNvPr id="23" name="Right Arrow 22"/>
            <p:cNvSpPr/>
            <p:nvPr/>
          </p:nvSpPr>
          <p:spPr>
            <a:xfrm>
              <a:off x="1800290" y="2870203"/>
              <a:ext cx="578287" cy="468805"/>
            </a:xfrm>
            <a:prstGeom prst="rightArrow">
              <a:avLst>
                <a:gd name="adj1" fmla="val 5769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itle 1"/>
          <p:cNvSpPr txBox="1">
            <a:spLocks/>
          </p:cNvSpPr>
          <p:nvPr/>
        </p:nvSpPr>
        <p:spPr>
          <a:xfrm>
            <a:off x="4864100" y="2751496"/>
            <a:ext cx="3898900" cy="760157"/>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buFont typeface="Wingdings" charset="0"/>
              <a:buChar char="à"/>
            </a:pPr>
            <a:r>
              <a:rPr lang="en-US" sz="2800" dirty="0" smtClean="0">
                <a:sym typeface="Wingdings"/>
              </a:rPr>
              <a:t>Neurotransmitters, </a:t>
            </a:r>
          </a:p>
          <a:p>
            <a:r>
              <a:rPr lang="en-US" sz="2800" dirty="0" smtClean="0">
                <a:sym typeface="Wingdings"/>
              </a:rPr>
              <a:t>thyroid hormone</a:t>
            </a:r>
            <a:endParaRPr lang="en-US" sz="2800" dirty="0" smtClean="0"/>
          </a:p>
        </p:txBody>
      </p:sp>
    </p:spTree>
    <p:extLst>
      <p:ext uri="{BB962C8B-B14F-4D97-AF65-F5344CB8AC3E}">
        <p14:creationId xmlns:p14="http://schemas.microsoft.com/office/powerpoint/2010/main" val="15020534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cium Benton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383" y="1135474"/>
            <a:ext cx="2516143" cy="2388048"/>
          </a:xfrm>
          <a:prstGeom prst="rect">
            <a:avLst/>
          </a:prstGeom>
        </p:spPr>
      </p:pic>
      <p:sp>
        <p:nvSpPr>
          <p:cNvPr id="2" name="Title 1"/>
          <p:cNvSpPr>
            <a:spLocks noGrp="1"/>
          </p:cNvSpPr>
          <p:nvPr>
            <p:ph type="title"/>
          </p:nvPr>
        </p:nvSpPr>
        <p:spPr>
          <a:xfrm>
            <a:off x="422763" y="225322"/>
            <a:ext cx="8444830" cy="1143000"/>
          </a:xfrm>
        </p:spPr>
        <p:txBody>
          <a:bodyPr>
            <a:noAutofit/>
          </a:bodyPr>
          <a:lstStyle/>
          <a:p>
            <a:r>
              <a:rPr lang="en-US" sz="3600" b="1" dirty="0" err="1"/>
              <a:t>Biochar</a:t>
            </a:r>
            <a:r>
              <a:rPr lang="en-US" sz="3600" b="1" dirty="0"/>
              <a:t>, </a:t>
            </a:r>
            <a:r>
              <a:rPr lang="en-US" sz="3600" b="1" dirty="0" err="1"/>
              <a:t>Bentonite</a:t>
            </a:r>
            <a:r>
              <a:rPr lang="en-US" sz="3600" b="1" dirty="0"/>
              <a:t> and Zeolite </a:t>
            </a:r>
            <a:r>
              <a:rPr lang="en-US" sz="3600" b="1" dirty="0" smtClean="0"/>
              <a:t>to maintain healthy microbial distribution in poultry</a:t>
            </a:r>
            <a:r>
              <a:rPr lang="en-US" sz="3600" b="1" dirty="0" smtClean="0">
                <a:solidFill>
                  <a:srgbClr val="FF0000"/>
                </a:solidFill>
              </a:rPr>
              <a:t>*</a:t>
            </a:r>
            <a:r>
              <a:rPr lang="en-US" sz="3600" b="1" dirty="0"/>
              <a:t/>
            </a:r>
            <a:br>
              <a:rPr lang="en-US" sz="3600" b="1" dirty="0"/>
            </a:br>
            <a:endParaRPr lang="en-US" sz="3600" b="1" dirty="0"/>
          </a:p>
        </p:txBody>
      </p:sp>
      <p:pic>
        <p:nvPicPr>
          <p:cNvPr id="6" name="Content Placeholder 5" descr="chickens.jpg"/>
          <p:cNvPicPr>
            <a:picLocks noGrp="1" noChangeAspect="1"/>
          </p:cNvPicPr>
          <p:nvPr>
            <p:ph idx="1"/>
          </p:nvPr>
        </p:nvPicPr>
        <p:blipFill>
          <a:blip r:embed="rId4">
            <a:extLst>
              <a:ext uri="{28A0092B-C50C-407E-A947-70E740481C1C}">
                <a14:useLocalDpi xmlns:a14="http://schemas.microsoft.com/office/drawing/2010/main" val="0"/>
              </a:ext>
            </a:extLst>
          </a:blip>
          <a:srcRect l="-18099" r="-18099"/>
          <a:stretch>
            <a:fillRect/>
          </a:stretch>
        </p:blipFill>
        <p:spPr>
          <a:xfrm>
            <a:off x="309243" y="3652899"/>
            <a:ext cx="5026283" cy="2764262"/>
          </a:xfrm>
        </p:spPr>
      </p:pic>
      <p:pic>
        <p:nvPicPr>
          <p:cNvPr id="7" name="Picture 6" descr="bioch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8642" y="1196923"/>
            <a:ext cx="2946794" cy="2640327"/>
          </a:xfrm>
          <a:prstGeom prst="rect">
            <a:avLst/>
          </a:prstGeom>
        </p:spPr>
      </p:pic>
      <p:pic>
        <p:nvPicPr>
          <p:cNvPr id="8" name="Picture 7" descr="zeolite-rock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4009" y="4265830"/>
            <a:ext cx="2603729" cy="2151331"/>
          </a:xfrm>
          <a:prstGeom prst="rect">
            <a:avLst/>
          </a:prstGeom>
        </p:spPr>
      </p:pic>
      <p:pic>
        <p:nvPicPr>
          <p:cNvPr id="9" name="Picture 8" descr="bentonite_cla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1485900"/>
            <a:ext cx="2037622" cy="2037622"/>
          </a:xfrm>
          <a:prstGeom prst="rect">
            <a:avLst/>
          </a:prstGeom>
        </p:spPr>
      </p:pic>
      <p:sp>
        <p:nvSpPr>
          <p:cNvPr id="11" name="TextBox 10"/>
          <p:cNvSpPr txBox="1"/>
          <p:nvPr/>
        </p:nvSpPr>
        <p:spPr>
          <a:xfrm>
            <a:off x="3734898" y="6414694"/>
            <a:ext cx="4758609" cy="461665"/>
          </a:xfrm>
          <a:prstGeom prst="rect">
            <a:avLst/>
          </a:prstGeom>
          <a:noFill/>
        </p:spPr>
        <p:txBody>
          <a:bodyPr wrap="none" rtlCol="0">
            <a:spAutoFit/>
          </a:bodyPr>
          <a:lstStyle/>
          <a:p>
            <a:r>
              <a:rPr lang="fr-FR" sz="2400" dirty="0">
                <a:solidFill>
                  <a:srgbClr val="FF0000"/>
                </a:solidFill>
              </a:rPr>
              <a:t>*</a:t>
            </a:r>
            <a:r>
              <a:rPr lang="fr-FR" sz="2000" dirty="0"/>
              <a:t>TP </a:t>
            </a:r>
            <a:r>
              <a:rPr lang="fr-FR" sz="2000" dirty="0" err="1"/>
              <a:t>Prasai</a:t>
            </a:r>
            <a:r>
              <a:rPr lang="fr-FR" sz="2000" dirty="0"/>
              <a:t> et al. </a:t>
            </a:r>
            <a:r>
              <a:rPr lang="fr-FR" sz="2000" dirty="0" err="1"/>
              <a:t>PLoS</a:t>
            </a:r>
            <a:r>
              <a:rPr lang="fr-FR" sz="2000" dirty="0"/>
              <a:t> ONE 11(4): e0154061.</a:t>
            </a:r>
            <a:endParaRPr lang="en-US" sz="2000" dirty="0"/>
          </a:p>
        </p:txBody>
      </p:sp>
    </p:spTree>
    <p:extLst>
      <p:ext uri="{BB962C8B-B14F-4D97-AF65-F5344CB8AC3E}">
        <p14:creationId xmlns:p14="http://schemas.microsoft.com/office/powerpoint/2010/main" val="3500032214"/>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Anecdotal Evidence of </a:t>
            </a:r>
            <a:br>
              <a:rPr lang="en-US" b="1" dirty="0" smtClean="0"/>
            </a:br>
            <a:r>
              <a:rPr lang="en-US" b="1" dirty="0" smtClean="0"/>
              <a:t>Benefits of </a:t>
            </a:r>
            <a:r>
              <a:rPr lang="en-US" b="1" dirty="0" err="1" smtClean="0"/>
              <a:t>Fulvic</a:t>
            </a:r>
            <a:r>
              <a:rPr lang="en-US" b="1" dirty="0" smtClean="0"/>
              <a:t> Acid</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a:t>
            </a:r>
            <a:r>
              <a:rPr lang="en-US" i="1" dirty="0"/>
              <a:t>In the last year I have become increasingly sick with ataxia, balance problems, muscle weakness, numbness in the hands and feet and a 'foggy' </a:t>
            </a:r>
            <a:r>
              <a:rPr lang="en-US" i="1" dirty="0" smtClean="0"/>
              <a:t>brain</a:t>
            </a:r>
          </a:p>
          <a:p>
            <a:pPr marL="0" indent="0">
              <a:buNone/>
            </a:pPr>
            <a:r>
              <a:rPr lang="mr-IN" i="1" dirty="0" smtClean="0"/>
              <a:t>…</a:t>
            </a:r>
            <a:r>
              <a:rPr lang="en-US" i="1" dirty="0" smtClean="0"/>
              <a:t> </a:t>
            </a:r>
            <a:r>
              <a:rPr lang="en-US" dirty="0" smtClean="0"/>
              <a:t>To </a:t>
            </a:r>
            <a:r>
              <a:rPr lang="en-US" dirty="0"/>
              <a:t>cut a long story short, Jim suggested </a:t>
            </a:r>
            <a:r>
              <a:rPr lang="en-US" i="1" dirty="0" err="1">
                <a:solidFill>
                  <a:srgbClr val="FF0000"/>
                </a:solidFill>
              </a:rPr>
              <a:t>Fulvic</a:t>
            </a:r>
            <a:r>
              <a:rPr lang="en-US" i="1" dirty="0">
                <a:solidFill>
                  <a:srgbClr val="FF0000"/>
                </a:solidFill>
              </a:rPr>
              <a:t> Acid</a:t>
            </a:r>
            <a:r>
              <a:rPr lang="en-US" dirty="0"/>
              <a:t> as a detox</a:t>
            </a:r>
            <a:r>
              <a:rPr lang="en-US" dirty="0" smtClean="0"/>
              <a:t>.</a:t>
            </a:r>
          </a:p>
          <a:p>
            <a:pPr marL="0" indent="0">
              <a:buNone/>
            </a:pPr>
            <a:r>
              <a:rPr lang="en-US" dirty="0" smtClean="0"/>
              <a:t> </a:t>
            </a:r>
            <a:r>
              <a:rPr lang="en-US" dirty="0"/>
              <a:t>At 10 days the effects started to 'kick in' and by 14 days it was as if a fog had been lifted from my brain. My muscle weakness has gone, I can walk for 2 hours and I can swim in the sea."</a:t>
            </a:r>
          </a:p>
          <a:p>
            <a:endParaRPr lang="en-US" dirty="0"/>
          </a:p>
          <a:p>
            <a:pPr marL="0" indent="0">
              <a:buNone/>
            </a:pPr>
            <a:r>
              <a:rPr lang="en-US" dirty="0"/>
              <a:t>"It is a miracle."</a:t>
            </a:r>
          </a:p>
        </p:txBody>
      </p:sp>
      <p:sp>
        <p:nvSpPr>
          <p:cNvPr id="4" name="TextBox 3"/>
          <p:cNvSpPr txBox="1"/>
          <p:nvPr/>
        </p:nvSpPr>
        <p:spPr>
          <a:xfrm>
            <a:off x="1035693" y="6300113"/>
            <a:ext cx="6883766" cy="369332"/>
          </a:xfrm>
          <a:prstGeom prst="rect">
            <a:avLst/>
          </a:prstGeom>
          <a:noFill/>
        </p:spPr>
        <p:txBody>
          <a:bodyPr wrap="none" rtlCol="0">
            <a:spAutoFit/>
          </a:bodyPr>
          <a:lstStyle/>
          <a:p>
            <a:r>
              <a:rPr lang="en-US" dirty="0" smtClean="0">
                <a:solidFill>
                  <a:srgbClr val="FF0000"/>
                </a:solidFill>
              </a:rPr>
              <a:t>*</a:t>
            </a:r>
            <a:r>
              <a:rPr lang="en-US" dirty="0" smtClean="0"/>
              <a:t>Shared by </a:t>
            </a:r>
            <a:r>
              <a:rPr lang="en-US" dirty="0" err="1" smtClean="0"/>
              <a:t>Nico</a:t>
            </a:r>
            <a:r>
              <a:rPr lang="en-US" dirty="0" smtClean="0"/>
              <a:t> </a:t>
            </a:r>
            <a:r>
              <a:rPr lang="en-US" dirty="0" err="1" smtClean="0"/>
              <a:t>DaVinci</a:t>
            </a:r>
            <a:r>
              <a:rPr lang="en-US" dirty="0" smtClean="0"/>
              <a:t>, personal communication concerning a patient</a:t>
            </a:r>
            <a:endParaRPr lang="en-US" dirty="0"/>
          </a:p>
        </p:txBody>
      </p:sp>
    </p:spTree>
    <p:extLst>
      <p:ext uri="{BB962C8B-B14F-4D97-AF65-F5344CB8AC3E}">
        <p14:creationId xmlns:p14="http://schemas.microsoft.com/office/powerpoint/2010/main" val="492750647"/>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Extracts from Common Plants Can Treat</a:t>
            </a:r>
            <a:r>
              <a:rPr lang="en-US" b="1" dirty="0"/>
              <a:t> </a:t>
            </a:r>
            <a:r>
              <a:rPr lang="en-US" b="1" dirty="0" smtClean="0"/>
              <a:t>Glyphosate Poisoning</a:t>
            </a:r>
            <a:r>
              <a:rPr lang="en-US" b="1" dirty="0" smtClean="0">
                <a:solidFill>
                  <a:srgbClr val="FF0000"/>
                </a:solidFill>
              </a:rPr>
              <a:t>*</a:t>
            </a:r>
            <a:endParaRPr lang="en-US" b="1" dirty="0">
              <a:solidFill>
                <a:srgbClr val="FF0000"/>
              </a:solidFill>
            </a:endParaRPr>
          </a:p>
        </p:txBody>
      </p:sp>
      <p:pic>
        <p:nvPicPr>
          <p:cNvPr id="4" name="Content Placeholder 3" descr="ArctiumLappa4.jpg"/>
          <p:cNvPicPr>
            <a:picLocks noGrp="1" noChangeAspect="1"/>
          </p:cNvPicPr>
          <p:nvPr>
            <p:ph idx="1"/>
          </p:nvPr>
        </p:nvPicPr>
        <p:blipFill>
          <a:blip r:embed="rId2">
            <a:extLst>
              <a:ext uri="{28A0092B-C50C-407E-A947-70E740481C1C}">
                <a14:useLocalDpi xmlns:a14="http://schemas.microsoft.com/office/drawing/2010/main" val="0"/>
              </a:ext>
            </a:extLst>
          </a:blip>
          <a:srcRect t="10557" b="10557"/>
          <a:stretch>
            <a:fillRect/>
          </a:stretch>
        </p:blipFill>
        <p:spPr>
          <a:xfrm>
            <a:off x="4382296" y="4151100"/>
            <a:ext cx="4073178" cy="2240091"/>
          </a:xfrm>
        </p:spPr>
      </p:pic>
      <p:pic>
        <p:nvPicPr>
          <p:cNvPr id="5" name="Picture 4" descr="Barber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023768"/>
            <a:ext cx="3569893" cy="2379929"/>
          </a:xfrm>
          <a:prstGeom prst="rect">
            <a:avLst/>
          </a:prstGeom>
        </p:spPr>
      </p:pic>
      <p:pic>
        <p:nvPicPr>
          <p:cNvPr id="6" name="Picture 5" descr="dandel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2411" y="1560854"/>
            <a:ext cx="3283884" cy="2462914"/>
          </a:xfrm>
          <a:prstGeom prst="rect">
            <a:avLst/>
          </a:prstGeom>
        </p:spPr>
      </p:pic>
      <p:sp>
        <p:nvSpPr>
          <p:cNvPr id="7" name="Content Placeholder 2"/>
          <p:cNvSpPr txBox="1">
            <a:spLocks/>
          </p:cNvSpPr>
          <p:nvPr/>
        </p:nvSpPr>
        <p:spPr>
          <a:xfrm>
            <a:off x="204352" y="1426690"/>
            <a:ext cx="5295033" cy="2597078"/>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Roundup is toxic to hepatic and embryonic cells at </a:t>
            </a:r>
            <a:r>
              <a:rPr lang="en-US" sz="2800" dirty="0"/>
              <a:t>doses far below those used in agriculture and at </a:t>
            </a:r>
            <a:r>
              <a:rPr lang="en-US" sz="2800" dirty="0" smtClean="0"/>
              <a:t>residue levels present </a:t>
            </a:r>
            <a:r>
              <a:rPr lang="en-US" sz="2800" dirty="0"/>
              <a:t>in some </a:t>
            </a:r>
            <a:r>
              <a:rPr lang="en-US" sz="2800" dirty="0" smtClean="0"/>
              <a:t>GM food.</a:t>
            </a:r>
          </a:p>
          <a:p>
            <a:r>
              <a:rPr lang="en-US" sz="2800" dirty="0" smtClean="0"/>
              <a:t>Extracts from common plants such as dandelions, barberry, and burdock can protect from damage, especially if administered prior to exposure.</a:t>
            </a:r>
            <a:endParaRPr lang="en-US" sz="2800" dirty="0"/>
          </a:p>
          <a:p>
            <a:endParaRPr lang="en-US" dirty="0" smtClean="0"/>
          </a:p>
          <a:p>
            <a:endParaRPr lang="en-US" dirty="0"/>
          </a:p>
        </p:txBody>
      </p:sp>
      <p:sp>
        <p:nvSpPr>
          <p:cNvPr id="8" name="TextBox 7"/>
          <p:cNvSpPr txBox="1"/>
          <p:nvPr/>
        </p:nvSpPr>
        <p:spPr>
          <a:xfrm>
            <a:off x="1591258" y="6458339"/>
            <a:ext cx="7279156" cy="646331"/>
          </a:xfrm>
          <a:prstGeom prst="rect">
            <a:avLst/>
          </a:prstGeom>
          <a:noFill/>
        </p:spPr>
        <p:txBody>
          <a:bodyPr wrap="none" rtlCol="0">
            <a:spAutoFit/>
          </a:bodyPr>
          <a:lstStyle/>
          <a:p>
            <a:r>
              <a:rPr lang="en-US" dirty="0" smtClean="0">
                <a:solidFill>
                  <a:srgbClr val="FF0000"/>
                </a:solidFill>
              </a:rPr>
              <a:t>*</a:t>
            </a:r>
            <a:r>
              <a:rPr lang="en-US" dirty="0" smtClean="0"/>
              <a:t>C </a:t>
            </a:r>
            <a:r>
              <a:rPr lang="en-US" dirty="0" err="1"/>
              <a:t>Gasnier</a:t>
            </a:r>
            <a:r>
              <a:rPr lang="en-US" dirty="0"/>
              <a:t> et al. Journal of Occupational Medicine and Toxicology 2011, 6:3 </a:t>
            </a:r>
          </a:p>
          <a:p>
            <a:endParaRPr lang="en-US" dirty="0"/>
          </a:p>
        </p:txBody>
      </p:sp>
    </p:spTree>
    <p:extLst>
      <p:ext uri="{BB962C8B-B14F-4D97-AF65-F5344CB8AC3E}">
        <p14:creationId xmlns:p14="http://schemas.microsoft.com/office/powerpoint/2010/main" val="20666556"/>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46" y="5215290"/>
            <a:ext cx="1222709" cy="917032"/>
          </a:xfrm>
          <a:prstGeom prst="rect">
            <a:avLst/>
          </a:prstGeom>
        </p:spPr>
      </p:pic>
      <p:pic>
        <p:nvPicPr>
          <p:cNvPr id="9" name="Picture 8" descr="liver.jpg"/>
          <p:cNvPicPr>
            <a:picLocks noChangeAspect="1"/>
          </p:cNvPicPr>
          <p:nvPr/>
        </p:nvPicPr>
        <p:blipFill>
          <a:blip r:embed="rId4"/>
          <a:stretch>
            <a:fillRect/>
          </a:stretch>
        </p:blipFill>
        <p:spPr>
          <a:xfrm>
            <a:off x="5201980" y="2874529"/>
            <a:ext cx="3250009" cy="2162732"/>
          </a:xfrm>
          <a:prstGeom prst="rect">
            <a:avLst/>
          </a:prstGeom>
        </p:spPr>
      </p:pic>
      <p:pic>
        <p:nvPicPr>
          <p:cNvPr id="10" name="Picture 9" descr="garlic.jpg"/>
          <p:cNvPicPr>
            <a:picLocks noChangeAspect="1"/>
          </p:cNvPicPr>
          <p:nvPr/>
        </p:nvPicPr>
        <p:blipFill>
          <a:blip r:embed="rId5"/>
          <a:stretch>
            <a:fillRect/>
          </a:stretch>
        </p:blipFill>
        <p:spPr>
          <a:xfrm>
            <a:off x="7962422" y="5209784"/>
            <a:ext cx="979134" cy="922538"/>
          </a:xfrm>
          <a:prstGeom prst="rect">
            <a:avLst/>
          </a:prstGeom>
        </p:spPr>
      </p:pic>
      <p:pic>
        <p:nvPicPr>
          <p:cNvPr id="11" name="Picture 10" descr="onion.gif"/>
          <p:cNvPicPr>
            <a:picLocks noChangeAspect="1"/>
          </p:cNvPicPr>
          <p:nvPr/>
        </p:nvPicPr>
        <p:blipFill>
          <a:blip r:embed="rId6"/>
          <a:stretch>
            <a:fillRect/>
          </a:stretch>
        </p:blipFill>
        <p:spPr>
          <a:xfrm>
            <a:off x="6985953" y="5411569"/>
            <a:ext cx="1204387" cy="1335604"/>
          </a:xfrm>
          <a:prstGeom prst="rect">
            <a:avLst/>
          </a:prstGeom>
        </p:spPr>
      </p:pic>
      <p:pic>
        <p:nvPicPr>
          <p:cNvPr id="12" name="Picture 11" descr="dried_apricots.jpg"/>
          <p:cNvPicPr>
            <a:picLocks noChangeAspect="1"/>
          </p:cNvPicPr>
          <p:nvPr/>
        </p:nvPicPr>
        <p:blipFill>
          <a:blip r:embed="rId7"/>
          <a:stretch>
            <a:fillRect/>
          </a:stretch>
        </p:blipFill>
        <p:spPr>
          <a:xfrm>
            <a:off x="284337" y="5488271"/>
            <a:ext cx="2441507" cy="1258902"/>
          </a:xfrm>
          <a:prstGeom prst="rect">
            <a:avLst/>
          </a:prstGeom>
        </p:spPr>
      </p:pic>
      <p:pic>
        <p:nvPicPr>
          <p:cNvPr id="13" name="Picture 12" descr="Cheddar-Cheese.jpg"/>
          <p:cNvPicPr>
            <a:picLocks noChangeAspect="1"/>
          </p:cNvPicPr>
          <p:nvPr/>
        </p:nvPicPr>
        <p:blipFill>
          <a:blip r:embed="rId8"/>
          <a:stretch>
            <a:fillRect/>
          </a:stretch>
        </p:blipFill>
        <p:spPr>
          <a:xfrm>
            <a:off x="0" y="3512677"/>
            <a:ext cx="3321288" cy="1975594"/>
          </a:xfrm>
          <a:prstGeom prst="rect">
            <a:avLst/>
          </a:prstGeom>
        </p:spPr>
      </p:pic>
      <p:pic>
        <p:nvPicPr>
          <p:cNvPr id="14" name="Picture 13" descr="chicken.jpg"/>
          <p:cNvPicPr>
            <a:picLocks noChangeAspect="1"/>
          </p:cNvPicPr>
          <p:nvPr/>
        </p:nvPicPr>
        <p:blipFill>
          <a:blip r:embed="rId9"/>
          <a:stretch>
            <a:fillRect/>
          </a:stretch>
        </p:blipFill>
        <p:spPr>
          <a:xfrm>
            <a:off x="3321288" y="5025871"/>
            <a:ext cx="2590858" cy="1721302"/>
          </a:xfrm>
          <a:prstGeom prst="rect">
            <a:avLst/>
          </a:prstGeom>
        </p:spPr>
      </p:pic>
      <p:pic>
        <p:nvPicPr>
          <p:cNvPr id="5" name="Picture 4" descr="cabbage.jpg"/>
          <p:cNvPicPr>
            <a:picLocks noChangeAspect="1"/>
          </p:cNvPicPr>
          <p:nvPr/>
        </p:nvPicPr>
        <p:blipFill>
          <a:blip r:embed="rId10"/>
          <a:stretch>
            <a:fillRect/>
          </a:stretch>
        </p:blipFill>
        <p:spPr>
          <a:xfrm>
            <a:off x="918451" y="962700"/>
            <a:ext cx="3115574" cy="2438275"/>
          </a:xfrm>
          <a:prstGeom prst="rect">
            <a:avLst/>
          </a:prstGeom>
        </p:spPr>
      </p:pic>
      <p:pic>
        <p:nvPicPr>
          <p:cNvPr id="8" name="Picture 7" descr="egg.jpg"/>
          <p:cNvPicPr>
            <a:picLocks noChangeAspect="1"/>
          </p:cNvPicPr>
          <p:nvPr/>
        </p:nvPicPr>
        <p:blipFill>
          <a:blip r:embed="rId11"/>
          <a:stretch>
            <a:fillRect/>
          </a:stretch>
        </p:blipFill>
        <p:spPr>
          <a:xfrm>
            <a:off x="3621119" y="1007900"/>
            <a:ext cx="2322696" cy="2005965"/>
          </a:xfrm>
          <a:prstGeom prst="rect">
            <a:avLst/>
          </a:prstGeom>
        </p:spPr>
      </p:pic>
      <p:pic>
        <p:nvPicPr>
          <p:cNvPr id="7" name="Picture 6" descr="scallops.jpg"/>
          <p:cNvPicPr>
            <a:picLocks noChangeAspect="1"/>
          </p:cNvPicPr>
          <p:nvPr/>
        </p:nvPicPr>
        <p:blipFill>
          <a:blip r:embed="rId12"/>
          <a:stretch>
            <a:fillRect/>
          </a:stretch>
        </p:blipFill>
        <p:spPr>
          <a:xfrm>
            <a:off x="2761377" y="3232385"/>
            <a:ext cx="1719484" cy="1626140"/>
          </a:xfrm>
          <a:prstGeom prst="rect">
            <a:avLst/>
          </a:prstGeom>
        </p:spPr>
      </p:pic>
      <p:pic>
        <p:nvPicPr>
          <p:cNvPr id="15" name="Picture 14" descr="crab.jpg"/>
          <p:cNvPicPr>
            <a:picLocks noChangeAspect="1"/>
          </p:cNvPicPr>
          <p:nvPr/>
        </p:nvPicPr>
        <p:blipFill>
          <a:blip r:embed="rId13"/>
          <a:stretch>
            <a:fillRect/>
          </a:stretch>
        </p:blipFill>
        <p:spPr>
          <a:xfrm>
            <a:off x="6314652" y="949191"/>
            <a:ext cx="2885753" cy="1925338"/>
          </a:xfrm>
          <a:prstGeom prst="rect">
            <a:avLst/>
          </a:prstGeom>
        </p:spPr>
      </p:pic>
      <p:pic>
        <p:nvPicPr>
          <p:cNvPr id="6" name="Picture 5" descr="shrimp.jpg"/>
          <p:cNvPicPr>
            <a:picLocks noChangeAspect="1"/>
          </p:cNvPicPr>
          <p:nvPr/>
        </p:nvPicPr>
        <p:blipFill>
          <a:blip r:embed="rId14"/>
          <a:stretch>
            <a:fillRect/>
          </a:stretch>
        </p:blipFill>
        <p:spPr>
          <a:xfrm>
            <a:off x="391848" y="2270183"/>
            <a:ext cx="1341120" cy="1139952"/>
          </a:xfrm>
          <a:prstGeom prst="rect">
            <a:avLst/>
          </a:prstGeom>
        </p:spPr>
      </p:pic>
      <p:pic>
        <p:nvPicPr>
          <p:cNvPr id="16" name="Picture 15" descr="beer_mug.jpg"/>
          <p:cNvPicPr>
            <a:picLocks noChangeAspect="1"/>
          </p:cNvPicPr>
          <p:nvPr/>
        </p:nvPicPr>
        <p:blipFill>
          <a:blip r:embed="rId15"/>
          <a:stretch>
            <a:fillRect/>
          </a:stretch>
        </p:blipFill>
        <p:spPr>
          <a:xfrm>
            <a:off x="-39375" y="148610"/>
            <a:ext cx="1755357" cy="2027314"/>
          </a:xfrm>
          <a:prstGeom prst="rect">
            <a:avLst/>
          </a:prstGeom>
        </p:spPr>
      </p:pic>
      <p:sp>
        <p:nvSpPr>
          <p:cNvPr id="2" name="Title 1"/>
          <p:cNvSpPr>
            <a:spLocks noGrp="1"/>
          </p:cNvSpPr>
          <p:nvPr>
            <p:ph type="title"/>
          </p:nvPr>
        </p:nvSpPr>
        <p:spPr>
          <a:xfrm>
            <a:off x="498574" y="-135100"/>
            <a:ext cx="8229600" cy="1143000"/>
          </a:xfrm>
        </p:spPr>
        <p:txBody>
          <a:bodyPr/>
          <a:lstStyle/>
          <a:p>
            <a:r>
              <a:rPr lang="en-US" b="1" dirty="0" smtClean="0"/>
              <a:t> Eat Foods </a:t>
            </a:r>
            <a:r>
              <a:rPr lang="en-US" b="1" dirty="0"/>
              <a:t>C</a:t>
            </a:r>
            <a:r>
              <a:rPr lang="en-US" b="1" dirty="0" smtClean="0"/>
              <a:t>ontaining Sulfur</a:t>
            </a:r>
            <a:endParaRPr lang="en-US" b="1" dirty="0"/>
          </a:p>
        </p:txBody>
      </p:sp>
    </p:spTree>
    <p:extLst>
      <p:ext uri="{BB962C8B-B14F-4D97-AF65-F5344CB8AC3E}">
        <p14:creationId xmlns:p14="http://schemas.microsoft.com/office/powerpoint/2010/main" val="2859918906"/>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e_cider_vineg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761066"/>
            <a:ext cx="3953933" cy="3953933"/>
          </a:xfrm>
          <a:prstGeom prst="rect">
            <a:avLst/>
          </a:prstGeom>
        </p:spPr>
      </p:pic>
      <p:sp>
        <p:nvSpPr>
          <p:cNvPr id="3" name="Content Placeholder 2"/>
          <p:cNvSpPr>
            <a:spLocks noGrp="1"/>
          </p:cNvSpPr>
          <p:nvPr>
            <p:ph idx="1"/>
          </p:nvPr>
        </p:nvSpPr>
        <p:spPr>
          <a:xfrm>
            <a:off x="287866" y="821267"/>
            <a:ext cx="6299201" cy="3039533"/>
          </a:xfrm>
        </p:spPr>
        <p:txBody>
          <a:bodyPr>
            <a:normAutofit/>
          </a:bodyPr>
          <a:lstStyle/>
          <a:p>
            <a:r>
              <a:rPr lang="en-US" dirty="0" smtClean="0"/>
              <a:t>Sauerkraut and apple cider vinegar contain </a:t>
            </a:r>
            <a:r>
              <a:rPr lang="en-US" dirty="0" err="1" smtClean="0"/>
              <a:t>acetobacter</a:t>
            </a:r>
            <a:r>
              <a:rPr lang="en-US" dirty="0" smtClean="0"/>
              <a:t>, one of the very few microbes that can metabolize glyphosate</a:t>
            </a:r>
          </a:p>
          <a:p>
            <a:r>
              <a:rPr lang="en-US" dirty="0" smtClean="0"/>
              <a:t>Yogurt and </a:t>
            </a:r>
            <a:r>
              <a:rPr lang="en-US" dirty="0" err="1" smtClean="0"/>
              <a:t>kimchi</a:t>
            </a:r>
            <a:r>
              <a:rPr lang="en-US" dirty="0" smtClean="0"/>
              <a:t> probably do too</a:t>
            </a:r>
            <a:endParaRPr lang="en-US" dirty="0"/>
          </a:p>
        </p:txBody>
      </p:sp>
      <p:pic>
        <p:nvPicPr>
          <p:cNvPr id="6" name="Picture 5" descr="yogu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66" y="4078378"/>
            <a:ext cx="2696633" cy="2606074"/>
          </a:xfrm>
          <a:prstGeom prst="rect">
            <a:avLst/>
          </a:prstGeom>
        </p:spPr>
      </p:pic>
      <p:pic>
        <p:nvPicPr>
          <p:cNvPr id="4" name="Picture 3" descr="sauerkrau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2927" y="4484778"/>
            <a:ext cx="3074306" cy="1844584"/>
          </a:xfrm>
          <a:prstGeom prst="rect">
            <a:avLst/>
          </a:prstGeom>
        </p:spPr>
      </p:pic>
    </p:spTree>
    <p:extLst>
      <p:ext uri="{BB962C8B-B14F-4D97-AF65-F5344CB8AC3E}">
        <p14:creationId xmlns:p14="http://schemas.microsoft.com/office/powerpoint/2010/main" val="453210739"/>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Kefir: Natural Probiotics</a:t>
            </a:r>
            <a:r>
              <a:rPr lang="en-US" b="1" dirty="0" smtClean="0">
                <a:solidFill>
                  <a:srgbClr val="FF0000"/>
                </a:solidFill>
              </a:rPr>
              <a:t>*</a:t>
            </a:r>
            <a:endParaRPr lang="en-US" b="1" dirty="0">
              <a:solidFill>
                <a:srgbClr val="FF0000"/>
              </a:solidFill>
            </a:endParaRPr>
          </a:p>
        </p:txBody>
      </p:sp>
      <p:pic>
        <p:nvPicPr>
          <p:cNvPr id="4" name="Content Placeholder 3" descr="kefir.jpe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a:xfrm>
            <a:off x="4632473" y="1503441"/>
            <a:ext cx="4368800" cy="2402672"/>
          </a:xfrm>
        </p:spPr>
      </p:pic>
      <p:sp>
        <p:nvSpPr>
          <p:cNvPr id="5" name="TextBox 4"/>
          <p:cNvSpPr txBox="1"/>
          <p:nvPr/>
        </p:nvSpPr>
        <p:spPr>
          <a:xfrm>
            <a:off x="1511905" y="6337905"/>
            <a:ext cx="6827510" cy="400110"/>
          </a:xfrm>
          <a:prstGeom prst="rect">
            <a:avLst/>
          </a:prstGeom>
          <a:noFill/>
        </p:spPr>
        <p:txBody>
          <a:bodyPr wrap="none" rtlCol="0">
            <a:spAutoFit/>
          </a:bodyPr>
          <a:lstStyle/>
          <a:p>
            <a:r>
              <a:rPr lang="en-US" sz="2000" dirty="0" smtClean="0">
                <a:solidFill>
                  <a:srgbClr val="FF0000"/>
                </a:solidFill>
              </a:rPr>
              <a:t>*</a:t>
            </a:r>
            <a:r>
              <a:rPr lang="en-US" sz="2000" dirty="0" smtClean="0"/>
              <a:t>https</a:t>
            </a:r>
            <a:r>
              <a:rPr lang="en-US" sz="2000" dirty="0"/>
              <a:t>://</a:t>
            </a:r>
            <a:r>
              <a:rPr lang="en-US" sz="2000" dirty="0" err="1"/>
              <a:t>chriskresser.com</a:t>
            </a:r>
            <a:r>
              <a:rPr lang="en-US" sz="2000" dirty="0"/>
              <a:t>/kefir-the-not-quite-</a:t>
            </a:r>
            <a:r>
              <a:rPr lang="en-US" sz="2000" dirty="0" err="1"/>
              <a:t>paleo</a:t>
            </a:r>
            <a:r>
              <a:rPr lang="en-US" sz="2000" dirty="0"/>
              <a:t>-</a:t>
            </a:r>
            <a:r>
              <a:rPr lang="en-US" sz="2000" dirty="0" err="1"/>
              <a:t>superfood</a:t>
            </a:r>
            <a:r>
              <a:rPr lang="en-US" sz="2000" dirty="0"/>
              <a:t>/</a:t>
            </a:r>
          </a:p>
        </p:txBody>
      </p:sp>
      <p:sp>
        <p:nvSpPr>
          <p:cNvPr id="6"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Kefir is a </a:t>
            </a:r>
            <a:r>
              <a:rPr lang="en-US" sz="2800" dirty="0" smtClean="0"/>
              <a:t>fermented milk                                                product originating in                                                       the </a:t>
            </a:r>
            <a:r>
              <a:rPr lang="en-US" sz="2800" dirty="0"/>
              <a:t>Caucasus </a:t>
            </a:r>
            <a:r>
              <a:rPr lang="en-US" sz="2800" dirty="0" smtClean="0"/>
              <a:t>mountains                                     </a:t>
            </a:r>
            <a:r>
              <a:rPr lang="en-US" sz="2800" dirty="0"/>
              <a:t>centuries ago</a:t>
            </a:r>
          </a:p>
          <a:p>
            <a:r>
              <a:rPr lang="en-US" sz="2800" dirty="0"/>
              <a:t>Can be made from </a:t>
            </a:r>
            <a:r>
              <a:rPr lang="en-US" sz="2800" dirty="0" smtClean="0"/>
              <a:t>                                                          milk </a:t>
            </a:r>
            <a:r>
              <a:rPr lang="en-US" sz="2800" dirty="0"/>
              <a:t>from cows, sheep and goats</a:t>
            </a:r>
          </a:p>
          <a:p>
            <a:r>
              <a:rPr lang="en-US" sz="2800" dirty="0"/>
              <a:t>Slightly sour and carbonated</a:t>
            </a:r>
          </a:p>
          <a:p>
            <a:r>
              <a:rPr lang="en-US" sz="2800" dirty="0"/>
              <a:t>One of the most potent probiotic foods available </a:t>
            </a:r>
          </a:p>
        </p:txBody>
      </p:sp>
    </p:spTree>
    <p:extLst>
      <p:ext uri="{BB962C8B-B14F-4D97-AF65-F5344CB8AC3E}">
        <p14:creationId xmlns:p14="http://schemas.microsoft.com/office/powerpoint/2010/main" val="3273299072"/>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40" y="274638"/>
            <a:ext cx="8686801" cy="1143000"/>
          </a:xfrm>
        </p:spPr>
        <p:txBody>
          <a:bodyPr>
            <a:normAutofit fontScale="90000"/>
          </a:bodyPr>
          <a:lstStyle/>
          <a:p>
            <a:r>
              <a:rPr lang="en-US" b="1" dirty="0" smtClean="0"/>
              <a:t>Recommendations from Dr. Zach Bush</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1. Get out into nature. Walk in the woods, barefoot, feel the sunshine </a:t>
            </a:r>
            <a:r>
              <a:rPr lang="mr-IN" dirty="0" smtClean="0"/>
              <a:t>–</a:t>
            </a:r>
            <a:r>
              <a:rPr lang="en-US" dirty="0" smtClean="0"/>
              <a:t> rich environment, breathe in the nutrients in the air</a:t>
            </a:r>
          </a:p>
          <a:p>
            <a:pPr marL="0" indent="0">
              <a:buNone/>
            </a:pPr>
            <a:r>
              <a:rPr lang="en-US" dirty="0" smtClean="0"/>
              <a:t>2. Eat probiotics (naturally                                 fermented foods)</a:t>
            </a:r>
          </a:p>
          <a:p>
            <a:pPr marL="0" indent="0">
              <a:buNone/>
            </a:pPr>
            <a:r>
              <a:rPr lang="en-US" dirty="0" smtClean="0"/>
              <a:t>3. Eat organic food  </a:t>
            </a:r>
          </a:p>
          <a:p>
            <a:pPr marL="0" indent="0">
              <a:buNone/>
            </a:pPr>
            <a:r>
              <a:rPr lang="en-US" dirty="0"/>
              <a:t>	</a:t>
            </a:r>
            <a:r>
              <a:rPr lang="en-US" dirty="0" smtClean="0"/>
              <a:t>Demand is dropping the price. </a:t>
            </a:r>
          </a:p>
          <a:p>
            <a:pPr marL="0" indent="0">
              <a:buNone/>
            </a:pPr>
            <a:r>
              <a:rPr lang="en-US" dirty="0"/>
              <a:t>	</a:t>
            </a:r>
            <a:r>
              <a:rPr lang="en-US" dirty="0" smtClean="0"/>
              <a:t>Thrive Market </a:t>
            </a:r>
            <a:r>
              <a:rPr lang="mr-IN" dirty="0" smtClean="0"/>
              <a:t>–</a:t>
            </a:r>
            <a:r>
              <a:rPr lang="en-US" dirty="0" smtClean="0"/>
              <a:t> order online</a:t>
            </a:r>
          </a:p>
          <a:p>
            <a:pPr marL="0" indent="0">
              <a:buNone/>
            </a:pPr>
            <a:r>
              <a:rPr lang="en-US" dirty="0" smtClean="0"/>
              <a:t>4. Eat more fruits and vegetables</a:t>
            </a:r>
          </a:p>
          <a:p>
            <a:pPr marL="0" indent="0">
              <a:buNone/>
            </a:pPr>
            <a:r>
              <a:rPr lang="en-US" dirty="0" smtClean="0"/>
              <a:t>5. Bathe in natural waters </a:t>
            </a:r>
            <a:endParaRPr lang="en-US" dirty="0"/>
          </a:p>
        </p:txBody>
      </p:sp>
      <p:sp>
        <p:nvSpPr>
          <p:cNvPr id="4" name="TextBox 3"/>
          <p:cNvSpPr txBox="1"/>
          <p:nvPr/>
        </p:nvSpPr>
        <p:spPr>
          <a:xfrm>
            <a:off x="935948" y="6282281"/>
            <a:ext cx="7879093" cy="707886"/>
          </a:xfrm>
          <a:prstGeom prst="rect">
            <a:avLst/>
          </a:prstGeom>
          <a:noFill/>
        </p:spPr>
        <p:txBody>
          <a:bodyPr wrap="none" rtlCol="0">
            <a:spAutoFit/>
          </a:bodyPr>
          <a:lstStyle/>
          <a:p>
            <a:r>
              <a:rPr lang="en-US" sz="2000" b="1" i="1" u="sng" dirty="0" smtClean="0">
                <a:solidFill>
                  <a:srgbClr val="FF0000"/>
                </a:solidFill>
              </a:rPr>
              <a:t>*</a:t>
            </a:r>
            <a:r>
              <a:rPr lang="en-US" sz="2000" b="1" i="1" u="sng" dirty="0" smtClean="0"/>
              <a:t>https</a:t>
            </a:r>
            <a:r>
              <a:rPr lang="en-US" sz="2000" b="1" i="1" u="sng" dirty="0"/>
              <a:t>://www.youtube.com/watch?v=jWgnkgYtqnw&amp;feature=youtu.be</a:t>
            </a:r>
            <a:endParaRPr lang="en-US" sz="2000" dirty="0"/>
          </a:p>
          <a:p>
            <a:endParaRPr lang="en-US" sz="2000" dirty="0"/>
          </a:p>
        </p:txBody>
      </p:sp>
      <p:pic>
        <p:nvPicPr>
          <p:cNvPr id="5" name="Picture 4" descr="ZachBus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4948" y="2535908"/>
            <a:ext cx="2317458" cy="3327359"/>
          </a:xfrm>
          <a:prstGeom prst="rect">
            <a:avLst/>
          </a:prstGeom>
        </p:spPr>
      </p:pic>
    </p:spTree>
    <p:extLst>
      <p:ext uri="{BB962C8B-B14F-4D97-AF65-F5344CB8AC3E}">
        <p14:creationId xmlns:p14="http://schemas.microsoft.com/office/powerpoint/2010/main" val="3079845569"/>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Conclusions</a:t>
            </a:r>
            <a:endParaRPr lang="en-US" b="1" dirty="0"/>
          </a:p>
        </p:txBody>
      </p:sp>
      <p:sp>
        <p:nvSpPr>
          <p:cNvPr id="3" name="Content Placeholder 2"/>
          <p:cNvSpPr>
            <a:spLocks noGrp="1"/>
          </p:cNvSpPr>
          <p:nvPr>
            <p:ph idx="1"/>
          </p:nvPr>
        </p:nvSpPr>
        <p:spPr>
          <a:xfrm>
            <a:off x="457199" y="1278466"/>
            <a:ext cx="8365067" cy="5105400"/>
          </a:xfrm>
        </p:spPr>
        <p:txBody>
          <a:bodyPr>
            <a:normAutofit fontScale="85000" lnSpcReduction="20000"/>
          </a:bodyPr>
          <a:lstStyle/>
          <a:p>
            <a:r>
              <a:rPr lang="en-US" dirty="0" smtClean="0"/>
              <a:t>We are at a crossroads where we can choose to get sicker and sicker while destroying the ecosystem, or we can choose to drastically change our agricultural methods towards renewable organic solutions</a:t>
            </a:r>
          </a:p>
          <a:p>
            <a:r>
              <a:rPr lang="en-US" dirty="0" smtClean="0"/>
              <a:t>Grass roots bottom-up activities will institute a dramatic shift in food choices towards nutrient-dense organic whole foods instead of chemical-contaminated impoverished processed foods</a:t>
            </a:r>
          </a:p>
          <a:p>
            <a:r>
              <a:rPr lang="en-US" dirty="0" smtClean="0"/>
              <a:t>A market-driven economy will force farmers to switch to organic methods if they want to sell their crops to informed and health-conscious consumers</a:t>
            </a:r>
          </a:p>
          <a:p>
            <a:r>
              <a:rPr lang="en-US" dirty="0" smtClean="0"/>
              <a:t>This will lead to a dramatic reduction in health care costs and a vast improvement in the health of the population as a whole, of the nation, and of the earth</a:t>
            </a:r>
            <a:endParaRPr lang="en-US" dirty="0"/>
          </a:p>
        </p:txBody>
      </p:sp>
    </p:spTree>
    <p:extLst>
      <p:ext uri="{BB962C8B-B14F-4D97-AF65-F5344CB8AC3E}">
        <p14:creationId xmlns:p14="http://schemas.microsoft.com/office/powerpoint/2010/main" val="3474165413"/>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996596" y="2668511"/>
            <a:ext cx="7150891"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Thank You for Listening!</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753779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Paper Showing Strong Correlations between Glyphosate Usage</a:t>
            </a:r>
            <a:br>
              <a:rPr lang="en-US" b="1" dirty="0" smtClean="0"/>
            </a:br>
            <a:r>
              <a:rPr lang="en-US" b="1" dirty="0" smtClean="0"/>
              <a:t> and Chronic Disease</a:t>
            </a:r>
            <a:endParaRPr lang="en-US" b="1" dirty="0"/>
          </a:p>
        </p:txBody>
      </p:sp>
      <p:pic>
        <p:nvPicPr>
          <p:cNvPr id="7" name="Picture 6" descr="Nancys_pap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7200"/>
            <a:ext cx="9144000" cy="3385279"/>
          </a:xfrm>
          <a:prstGeom prst="rect">
            <a:avLst/>
          </a:prstGeom>
        </p:spPr>
      </p:pic>
    </p:spTree>
    <p:extLst>
      <p:ext uri="{BB962C8B-B14F-4D97-AF65-F5344CB8AC3E}">
        <p14:creationId xmlns:p14="http://schemas.microsoft.com/office/powerpoint/2010/main" val="6733000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457200" y="6313588"/>
            <a:ext cx="8229600" cy="365125"/>
          </a:xfrm>
          <a:prstGeom prst="rect">
            <a:avLst/>
          </a:prstGeom>
        </p:spPr>
        <p:txBody>
          <a:bodyPr/>
          <a:lstStyle/>
          <a:p>
            <a:pPr algn="r"/>
            <a:r>
              <a:rPr lang="en-US" smtClean="0"/>
              <a:t>Environmental Medicine Training || Copyright © 2014 Progressive Medical Education. All Rights Reserved.</a:t>
            </a:r>
            <a:endParaRPr lang="en-US" dirty="0"/>
          </a:p>
        </p:txBody>
      </p:sp>
      <p:pic>
        <p:nvPicPr>
          <p:cNvPr id="5" name="Picture 4" descr="diabe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972" y="254005"/>
            <a:ext cx="4102144" cy="3132666"/>
          </a:xfrm>
          <a:prstGeom prst="rect">
            <a:avLst/>
          </a:prstGeom>
        </p:spPr>
      </p:pic>
      <p:pic>
        <p:nvPicPr>
          <p:cNvPr id="6" name="Picture 5" descr="bladder_canc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193" y="3738980"/>
            <a:ext cx="4300887" cy="2908467"/>
          </a:xfrm>
          <a:prstGeom prst="rect">
            <a:avLst/>
          </a:prstGeom>
        </p:spPr>
      </p:pic>
      <p:pic>
        <p:nvPicPr>
          <p:cNvPr id="7" name="Picture 6" descr="thyroid_canc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0475"/>
            <a:ext cx="4412606" cy="3036196"/>
          </a:xfrm>
          <a:prstGeom prst="rect">
            <a:avLst/>
          </a:prstGeom>
        </p:spPr>
      </p:pic>
      <p:pic>
        <p:nvPicPr>
          <p:cNvPr id="8" name="Picture 7" descr="renal_diseas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74" y="3722048"/>
            <a:ext cx="3955019" cy="2956665"/>
          </a:xfrm>
          <a:prstGeom prst="rect">
            <a:avLst/>
          </a:prstGeom>
        </p:spPr>
      </p:pic>
      <p:sp>
        <p:nvSpPr>
          <p:cNvPr id="9" name="TextBox 8"/>
          <p:cNvSpPr txBox="1"/>
          <p:nvPr/>
        </p:nvSpPr>
        <p:spPr>
          <a:xfrm>
            <a:off x="714446" y="1606034"/>
            <a:ext cx="1573944" cy="369332"/>
          </a:xfrm>
          <a:prstGeom prst="rect">
            <a:avLst/>
          </a:prstGeom>
          <a:solidFill>
            <a:srgbClr val="F2EFC9"/>
          </a:solidFill>
          <a:ln>
            <a:solidFill>
              <a:schemeClr val="tx1"/>
            </a:solidFill>
          </a:ln>
        </p:spPr>
        <p:txBody>
          <a:bodyPr wrap="none" rtlCol="0">
            <a:spAutoFit/>
          </a:bodyPr>
          <a:lstStyle/>
          <a:p>
            <a:r>
              <a:rPr lang="en-US" dirty="0" smtClean="0"/>
              <a:t>Thyroid cancer</a:t>
            </a:r>
            <a:endParaRPr lang="en-US" dirty="0"/>
          </a:p>
        </p:txBody>
      </p:sp>
      <p:sp>
        <p:nvSpPr>
          <p:cNvPr id="10" name="TextBox 9"/>
          <p:cNvSpPr txBox="1"/>
          <p:nvPr/>
        </p:nvSpPr>
        <p:spPr>
          <a:xfrm>
            <a:off x="5715000" y="1580634"/>
            <a:ext cx="1008810" cy="369332"/>
          </a:xfrm>
          <a:prstGeom prst="rect">
            <a:avLst/>
          </a:prstGeom>
          <a:solidFill>
            <a:srgbClr val="F2EFC9"/>
          </a:solidFill>
          <a:ln>
            <a:solidFill>
              <a:schemeClr val="tx1"/>
            </a:solidFill>
          </a:ln>
        </p:spPr>
        <p:txBody>
          <a:bodyPr wrap="none" rtlCol="0">
            <a:spAutoFit/>
          </a:bodyPr>
          <a:lstStyle/>
          <a:p>
            <a:r>
              <a:rPr lang="en-US" dirty="0" smtClean="0"/>
              <a:t>Diabetes</a:t>
            </a:r>
            <a:endParaRPr lang="en-US" dirty="0"/>
          </a:p>
        </p:txBody>
      </p:sp>
      <p:sp>
        <p:nvSpPr>
          <p:cNvPr id="11" name="TextBox 10"/>
          <p:cNvSpPr txBox="1"/>
          <p:nvPr/>
        </p:nvSpPr>
        <p:spPr>
          <a:xfrm>
            <a:off x="5384800" y="4742934"/>
            <a:ext cx="1694883" cy="646331"/>
          </a:xfrm>
          <a:prstGeom prst="rect">
            <a:avLst/>
          </a:prstGeom>
          <a:solidFill>
            <a:srgbClr val="F2EFC9"/>
          </a:solidFill>
          <a:ln>
            <a:solidFill>
              <a:schemeClr val="tx1"/>
            </a:solidFill>
          </a:ln>
        </p:spPr>
        <p:txBody>
          <a:bodyPr wrap="none" rtlCol="0">
            <a:spAutoFit/>
          </a:bodyPr>
          <a:lstStyle/>
          <a:p>
            <a:r>
              <a:rPr lang="en-US" dirty="0" smtClean="0"/>
              <a:t>Urinary/bladder </a:t>
            </a:r>
          </a:p>
          <a:p>
            <a:r>
              <a:rPr lang="en-US" dirty="0" smtClean="0"/>
              <a:t>cancer</a:t>
            </a:r>
            <a:endParaRPr lang="en-US" dirty="0"/>
          </a:p>
        </p:txBody>
      </p:sp>
      <p:sp>
        <p:nvSpPr>
          <p:cNvPr id="12" name="TextBox 11"/>
          <p:cNvSpPr txBox="1"/>
          <p:nvPr/>
        </p:nvSpPr>
        <p:spPr>
          <a:xfrm>
            <a:off x="876300" y="4768502"/>
            <a:ext cx="1412090" cy="646331"/>
          </a:xfrm>
          <a:prstGeom prst="rect">
            <a:avLst/>
          </a:prstGeom>
          <a:solidFill>
            <a:srgbClr val="F2EFC9"/>
          </a:solidFill>
          <a:ln>
            <a:solidFill>
              <a:schemeClr val="tx1"/>
            </a:solidFill>
          </a:ln>
        </p:spPr>
        <p:txBody>
          <a:bodyPr wrap="none" rtlCol="0">
            <a:spAutoFit/>
          </a:bodyPr>
          <a:lstStyle/>
          <a:p>
            <a:r>
              <a:rPr lang="en-US" dirty="0" smtClean="0"/>
              <a:t>End stage </a:t>
            </a:r>
          </a:p>
          <a:p>
            <a:r>
              <a:rPr lang="en-US" dirty="0" smtClean="0"/>
              <a:t>renal disease</a:t>
            </a:r>
            <a:endParaRPr lang="en-US" dirty="0"/>
          </a:p>
        </p:txBody>
      </p:sp>
    </p:spTree>
    <p:extLst>
      <p:ext uri="{BB962C8B-B14F-4D97-AF65-F5344CB8AC3E}">
        <p14:creationId xmlns:p14="http://schemas.microsoft.com/office/powerpoint/2010/main" val="39367094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457200" y="6313588"/>
            <a:ext cx="8229600" cy="365125"/>
          </a:xfrm>
          <a:prstGeom prst="rect">
            <a:avLst/>
          </a:prstGeom>
        </p:spPr>
        <p:txBody>
          <a:bodyPr/>
          <a:lstStyle/>
          <a:p>
            <a:pPr algn="r"/>
            <a:r>
              <a:rPr lang="en-US" smtClean="0"/>
              <a:t>Environmental Medicine Training || Copyright © 2014 Progressive Medical Education. All Rights Reserved.</a:t>
            </a:r>
            <a:endParaRPr lang="en-US" dirty="0"/>
          </a:p>
        </p:txBody>
      </p:sp>
      <p:pic>
        <p:nvPicPr>
          <p:cNvPr id="5" name="Picture 4" descr="diabet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936" y="254005"/>
            <a:ext cx="4102144" cy="3132666"/>
          </a:xfrm>
          <a:prstGeom prst="rect">
            <a:avLst/>
          </a:prstGeom>
        </p:spPr>
      </p:pic>
      <p:pic>
        <p:nvPicPr>
          <p:cNvPr id="6" name="Picture 5" descr="bladder_canc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193" y="3738980"/>
            <a:ext cx="4300887" cy="2908467"/>
          </a:xfrm>
          <a:prstGeom prst="rect">
            <a:avLst/>
          </a:prstGeom>
        </p:spPr>
      </p:pic>
      <p:pic>
        <p:nvPicPr>
          <p:cNvPr id="7" name="Picture 6" descr="thyroid_canc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475"/>
            <a:ext cx="4412606" cy="3036196"/>
          </a:xfrm>
          <a:prstGeom prst="rect">
            <a:avLst/>
          </a:prstGeom>
        </p:spPr>
      </p:pic>
      <p:pic>
        <p:nvPicPr>
          <p:cNvPr id="8" name="Picture 7" descr="renal_diseas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574" y="3722048"/>
            <a:ext cx="3955019" cy="2956665"/>
          </a:xfrm>
          <a:prstGeom prst="rect">
            <a:avLst/>
          </a:prstGeom>
        </p:spPr>
      </p:pic>
      <p:sp>
        <p:nvSpPr>
          <p:cNvPr id="9" name="TextBox 8"/>
          <p:cNvSpPr txBox="1"/>
          <p:nvPr/>
        </p:nvSpPr>
        <p:spPr>
          <a:xfrm>
            <a:off x="714446" y="1606034"/>
            <a:ext cx="1573944" cy="369332"/>
          </a:xfrm>
          <a:prstGeom prst="rect">
            <a:avLst/>
          </a:prstGeom>
          <a:solidFill>
            <a:srgbClr val="F2EFC9"/>
          </a:solidFill>
          <a:ln>
            <a:solidFill>
              <a:schemeClr val="tx1"/>
            </a:solidFill>
          </a:ln>
        </p:spPr>
        <p:txBody>
          <a:bodyPr wrap="none" rtlCol="0">
            <a:spAutoFit/>
          </a:bodyPr>
          <a:lstStyle/>
          <a:p>
            <a:r>
              <a:rPr lang="en-US" dirty="0" smtClean="0"/>
              <a:t>Thyroid cancer</a:t>
            </a:r>
            <a:endParaRPr lang="en-US" dirty="0"/>
          </a:p>
        </p:txBody>
      </p:sp>
      <p:sp>
        <p:nvSpPr>
          <p:cNvPr id="10" name="TextBox 9"/>
          <p:cNvSpPr txBox="1"/>
          <p:nvPr/>
        </p:nvSpPr>
        <p:spPr>
          <a:xfrm>
            <a:off x="5715000" y="1580634"/>
            <a:ext cx="1008810" cy="369332"/>
          </a:xfrm>
          <a:prstGeom prst="rect">
            <a:avLst/>
          </a:prstGeom>
          <a:solidFill>
            <a:srgbClr val="F2EFC9"/>
          </a:solidFill>
          <a:ln>
            <a:solidFill>
              <a:schemeClr val="tx1"/>
            </a:solidFill>
          </a:ln>
        </p:spPr>
        <p:txBody>
          <a:bodyPr wrap="none" rtlCol="0">
            <a:spAutoFit/>
          </a:bodyPr>
          <a:lstStyle/>
          <a:p>
            <a:r>
              <a:rPr lang="en-US" dirty="0" smtClean="0"/>
              <a:t>Diabetes</a:t>
            </a:r>
            <a:endParaRPr lang="en-US" dirty="0"/>
          </a:p>
        </p:txBody>
      </p:sp>
      <p:sp>
        <p:nvSpPr>
          <p:cNvPr id="11" name="TextBox 10"/>
          <p:cNvSpPr txBox="1"/>
          <p:nvPr/>
        </p:nvSpPr>
        <p:spPr>
          <a:xfrm>
            <a:off x="5384800" y="4742934"/>
            <a:ext cx="1694883" cy="646331"/>
          </a:xfrm>
          <a:prstGeom prst="rect">
            <a:avLst/>
          </a:prstGeom>
          <a:solidFill>
            <a:srgbClr val="F2EFC9"/>
          </a:solidFill>
          <a:ln>
            <a:solidFill>
              <a:schemeClr val="tx1"/>
            </a:solidFill>
          </a:ln>
        </p:spPr>
        <p:txBody>
          <a:bodyPr wrap="none" rtlCol="0">
            <a:spAutoFit/>
          </a:bodyPr>
          <a:lstStyle/>
          <a:p>
            <a:r>
              <a:rPr lang="en-US" dirty="0" smtClean="0"/>
              <a:t>Urinary/bladder </a:t>
            </a:r>
          </a:p>
          <a:p>
            <a:r>
              <a:rPr lang="en-US" dirty="0" smtClean="0"/>
              <a:t>cancer</a:t>
            </a:r>
            <a:endParaRPr lang="en-US" dirty="0"/>
          </a:p>
        </p:txBody>
      </p:sp>
      <p:sp>
        <p:nvSpPr>
          <p:cNvPr id="12" name="TextBox 11"/>
          <p:cNvSpPr txBox="1"/>
          <p:nvPr/>
        </p:nvSpPr>
        <p:spPr>
          <a:xfrm>
            <a:off x="876300" y="4768502"/>
            <a:ext cx="1412090" cy="646331"/>
          </a:xfrm>
          <a:prstGeom prst="rect">
            <a:avLst/>
          </a:prstGeom>
          <a:solidFill>
            <a:srgbClr val="F2EFC9"/>
          </a:solidFill>
          <a:ln>
            <a:solidFill>
              <a:schemeClr val="tx1"/>
            </a:solidFill>
          </a:ln>
        </p:spPr>
        <p:txBody>
          <a:bodyPr wrap="none" rtlCol="0">
            <a:spAutoFit/>
          </a:bodyPr>
          <a:lstStyle/>
          <a:p>
            <a:r>
              <a:rPr lang="en-US" dirty="0" smtClean="0"/>
              <a:t>End stage </a:t>
            </a:r>
          </a:p>
          <a:p>
            <a:r>
              <a:rPr lang="en-US" dirty="0" smtClean="0"/>
              <a:t>renal disease</a:t>
            </a:r>
            <a:endParaRPr lang="en-US" dirty="0"/>
          </a:p>
        </p:txBody>
      </p:sp>
      <p:sp>
        <p:nvSpPr>
          <p:cNvPr id="13" name="TextBox 12"/>
          <p:cNvSpPr txBox="1"/>
          <p:nvPr/>
        </p:nvSpPr>
        <p:spPr>
          <a:xfrm>
            <a:off x="1063028" y="2172231"/>
            <a:ext cx="6901491" cy="195748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In 2015, WHO IARC declared glyphosate            a “</a:t>
            </a:r>
            <a:r>
              <a:rPr lang="en-US" sz="3200" dirty="0"/>
              <a:t>p</a:t>
            </a:r>
            <a:r>
              <a:rPr lang="en-US" sz="3200" dirty="0" smtClean="0"/>
              <a:t>robable carcinogen” </a:t>
            </a:r>
            <a:endParaRPr lang="en-US" sz="3200" dirty="0"/>
          </a:p>
        </p:txBody>
      </p:sp>
    </p:spTree>
    <p:extLst>
      <p:ext uri="{BB962C8B-B14F-4D97-AF65-F5344CB8AC3E}">
        <p14:creationId xmlns:p14="http://schemas.microsoft.com/office/powerpoint/2010/main" val="25768984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Quote from the Conclusion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“Although </a:t>
            </a:r>
            <a:r>
              <a:rPr lang="en-US" dirty="0"/>
              <a:t>correlation does not necessarily mean causation, when correlation coefficients of over 0.95 (with </a:t>
            </a:r>
            <a:r>
              <a:rPr lang="en-US" i="1" dirty="0"/>
              <a:t>p</a:t>
            </a:r>
            <a:r>
              <a:rPr lang="en-US" dirty="0"/>
              <a:t>-value significance levels less than 0.00001) are calculated for a list of diseases that can be directly linked to glyphosate, via its known biological effects, it would be imprudent not to consider causation as a plausible explanation</a:t>
            </a:r>
            <a:r>
              <a:rPr lang="en-US" dirty="0" smtClean="0"/>
              <a:t>.”</a:t>
            </a:r>
            <a:endParaRPr lang="en-US" dirty="0"/>
          </a:p>
          <a:p>
            <a:endParaRPr lang="en-US" dirty="0"/>
          </a:p>
        </p:txBody>
      </p:sp>
      <p:sp>
        <p:nvSpPr>
          <p:cNvPr id="5" name="TextBox 4"/>
          <p:cNvSpPr txBox="1"/>
          <p:nvPr/>
        </p:nvSpPr>
        <p:spPr>
          <a:xfrm>
            <a:off x="186267" y="5977467"/>
            <a:ext cx="6828737" cy="400110"/>
          </a:xfrm>
          <a:prstGeom prst="rect">
            <a:avLst/>
          </a:prstGeom>
          <a:noFill/>
        </p:spPr>
        <p:txBody>
          <a:bodyPr wrap="none" rtlCol="0">
            <a:spAutoFit/>
          </a:bodyPr>
          <a:lstStyle/>
          <a:p>
            <a:r>
              <a:rPr lang="en-US" sz="2000" dirty="0" smtClean="0">
                <a:solidFill>
                  <a:srgbClr val="FF0000"/>
                </a:solidFill>
              </a:rPr>
              <a:t>*</a:t>
            </a:r>
            <a:r>
              <a:rPr lang="en-US" sz="2000" dirty="0" smtClean="0"/>
              <a:t>NL Swanson et al. Journal of Organic Systems 9(2), 2014, p. 32, </a:t>
            </a:r>
            <a:endParaRPr lang="en-US" sz="2000" dirty="0"/>
          </a:p>
        </p:txBody>
      </p:sp>
    </p:spTree>
    <p:extLst>
      <p:ext uri="{BB962C8B-B14F-4D97-AF65-F5344CB8AC3E}">
        <p14:creationId xmlns:p14="http://schemas.microsoft.com/office/powerpoint/2010/main" val="31976545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eep_disor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95" y="188383"/>
            <a:ext cx="4671095" cy="3012017"/>
          </a:xfrm>
          <a:prstGeom prst="rect">
            <a:avLst/>
          </a:prstGeom>
        </p:spPr>
      </p:pic>
      <p:pic>
        <p:nvPicPr>
          <p:cNvPr id="5" name="Picture 4" descr="autis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6523" y="234831"/>
            <a:ext cx="3558791" cy="2988733"/>
          </a:xfrm>
          <a:prstGeom prst="rect">
            <a:avLst/>
          </a:prstGeom>
        </p:spPr>
      </p:pic>
      <p:pic>
        <p:nvPicPr>
          <p:cNvPr id="6" name="Picture 5" descr="schizophreni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236" y="3312580"/>
            <a:ext cx="4808754" cy="3054351"/>
          </a:xfrm>
          <a:prstGeom prst="rect">
            <a:avLst/>
          </a:prstGeom>
        </p:spPr>
      </p:pic>
      <p:pic>
        <p:nvPicPr>
          <p:cNvPr id="7" name="Picture 6" descr="suicid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6925" y="3454397"/>
            <a:ext cx="3983860" cy="2768600"/>
          </a:xfrm>
          <a:prstGeom prst="rect">
            <a:avLst/>
          </a:prstGeom>
        </p:spPr>
      </p:pic>
      <p:sp>
        <p:nvSpPr>
          <p:cNvPr id="8" name="TextBox 7"/>
          <p:cNvSpPr txBox="1"/>
          <p:nvPr/>
        </p:nvSpPr>
        <p:spPr>
          <a:xfrm>
            <a:off x="2370667" y="6368534"/>
            <a:ext cx="6420748" cy="461665"/>
          </a:xfrm>
          <a:prstGeom prst="rect">
            <a:avLst/>
          </a:prstGeom>
          <a:noFill/>
        </p:spPr>
        <p:txBody>
          <a:bodyPr wrap="none" rtlCol="0">
            <a:spAutoFit/>
          </a:bodyPr>
          <a:lstStyle/>
          <a:p>
            <a:r>
              <a:rPr lang="en-US" sz="2400" dirty="0">
                <a:solidFill>
                  <a:srgbClr val="FF0000"/>
                </a:solidFill>
              </a:rPr>
              <a:t>*</a:t>
            </a:r>
            <a:r>
              <a:rPr lang="en-US" sz="2400" dirty="0"/>
              <a:t>Seneff et al. Agricultural Sciences 2015; 6: 42-70.</a:t>
            </a:r>
          </a:p>
        </p:txBody>
      </p:sp>
      <p:sp>
        <p:nvSpPr>
          <p:cNvPr id="9" name="TextBox 8"/>
          <p:cNvSpPr txBox="1"/>
          <p:nvPr/>
        </p:nvSpPr>
        <p:spPr>
          <a:xfrm>
            <a:off x="1540933" y="188383"/>
            <a:ext cx="2047105" cy="461665"/>
          </a:xfrm>
          <a:prstGeom prst="rect">
            <a:avLst/>
          </a:prstGeom>
          <a:solidFill>
            <a:schemeClr val="bg1"/>
          </a:solidFill>
        </p:spPr>
        <p:txBody>
          <a:bodyPr wrap="none" rtlCol="0">
            <a:spAutoFit/>
          </a:bodyPr>
          <a:lstStyle/>
          <a:p>
            <a:r>
              <a:rPr lang="en-US" sz="2400" b="1" dirty="0" smtClean="0"/>
              <a:t>Sleep Disorder</a:t>
            </a:r>
            <a:endParaRPr lang="en-US" sz="2400" b="1" dirty="0"/>
          </a:p>
        </p:txBody>
      </p:sp>
      <p:sp>
        <p:nvSpPr>
          <p:cNvPr id="10" name="TextBox 9"/>
          <p:cNvSpPr txBox="1"/>
          <p:nvPr/>
        </p:nvSpPr>
        <p:spPr>
          <a:xfrm>
            <a:off x="6167635" y="0"/>
            <a:ext cx="1089661" cy="461665"/>
          </a:xfrm>
          <a:prstGeom prst="rect">
            <a:avLst/>
          </a:prstGeom>
          <a:solidFill>
            <a:schemeClr val="bg1"/>
          </a:solidFill>
        </p:spPr>
        <p:txBody>
          <a:bodyPr wrap="none" rtlCol="0">
            <a:spAutoFit/>
          </a:bodyPr>
          <a:lstStyle/>
          <a:p>
            <a:r>
              <a:rPr lang="en-US" sz="2400" b="1" dirty="0" smtClean="0"/>
              <a:t>Autism</a:t>
            </a:r>
            <a:endParaRPr lang="en-US" sz="2400" b="1" dirty="0"/>
          </a:p>
        </p:txBody>
      </p:sp>
      <p:sp>
        <p:nvSpPr>
          <p:cNvPr id="11" name="TextBox 10"/>
          <p:cNvSpPr txBox="1"/>
          <p:nvPr/>
        </p:nvSpPr>
        <p:spPr>
          <a:xfrm>
            <a:off x="1347114" y="3280830"/>
            <a:ext cx="1974819" cy="461665"/>
          </a:xfrm>
          <a:prstGeom prst="rect">
            <a:avLst/>
          </a:prstGeom>
          <a:solidFill>
            <a:schemeClr val="bg1"/>
          </a:solidFill>
        </p:spPr>
        <p:txBody>
          <a:bodyPr wrap="none" rtlCol="0">
            <a:spAutoFit/>
          </a:bodyPr>
          <a:lstStyle/>
          <a:p>
            <a:r>
              <a:rPr lang="en-US" sz="2400" b="1" dirty="0" smtClean="0"/>
              <a:t>Schizophrenia</a:t>
            </a:r>
            <a:endParaRPr lang="en-US" sz="2400" b="1" dirty="0"/>
          </a:p>
        </p:txBody>
      </p:sp>
      <p:sp>
        <p:nvSpPr>
          <p:cNvPr id="12" name="TextBox 11"/>
          <p:cNvSpPr txBox="1"/>
          <p:nvPr/>
        </p:nvSpPr>
        <p:spPr>
          <a:xfrm>
            <a:off x="5858933" y="3223564"/>
            <a:ext cx="2318213" cy="461665"/>
          </a:xfrm>
          <a:prstGeom prst="rect">
            <a:avLst/>
          </a:prstGeom>
          <a:solidFill>
            <a:schemeClr val="bg1"/>
          </a:solidFill>
        </p:spPr>
        <p:txBody>
          <a:bodyPr wrap="none" rtlCol="0">
            <a:spAutoFit/>
          </a:bodyPr>
          <a:lstStyle/>
          <a:p>
            <a:r>
              <a:rPr lang="en-US" sz="2400" b="1" dirty="0" smtClean="0"/>
              <a:t>Death by Suicide</a:t>
            </a:r>
            <a:endParaRPr lang="en-US" sz="2400" b="1" dirty="0"/>
          </a:p>
        </p:txBody>
      </p:sp>
      <p:sp>
        <p:nvSpPr>
          <p:cNvPr id="13" name="TextBox 12"/>
          <p:cNvSpPr txBox="1"/>
          <p:nvPr/>
        </p:nvSpPr>
        <p:spPr>
          <a:xfrm>
            <a:off x="6527800" y="-3937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469453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873"/>
            <a:ext cx="8229600" cy="1143000"/>
          </a:xfrm>
        </p:spPr>
        <p:txBody>
          <a:bodyPr/>
          <a:lstStyle/>
          <a:p>
            <a:r>
              <a:rPr lang="en-US" b="1" dirty="0" smtClean="0"/>
              <a:t>List Compiled by Prof. Don Huber</a:t>
            </a:r>
            <a:endParaRPr lang="en-US" b="1" dirty="0"/>
          </a:p>
        </p:txBody>
      </p:sp>
      <p:pic>
        <p:nvPicPr>
          <p:cNvPr id="4" name="Content Placeholder 3" descr="diseases_increasing_Huber.png"/>
          <p:cNvPicPr>
            <a:picLocks noGrp="1" noChangeAspect="1"/>
          </p:cNvPicPr>
          <p:nvPr>
            <p:ph idx="1"/>
          </p:nvPr>
        </p:nvPicPr>
        <p:blipFill>
          <a:blip r:embed="rId2">
            <a:extLst>
              <a:ext uri="{28A0092B-C50C-407E-A947-70E740481C1C}">
                <a14:useLocalDpi xmlns:a14="http://schemas.microsoft.com/office/drawing/2010/main" val="0"/>
              </a:ext>
            </a:extLst>
          </a:blip>
          <a:srcRect l="-17718" r="-17718"/>
          <a:stretch>
            <a:fillRect/>
          </a:stretch>
        </p:blipFill>
        <p:spPr>
          <a:xfrm>
            <a:off x="-880533" y="1032127"/>
            <a:ext cx="10593239" cy="5825873"/>
          </a:xfrm>
        </p:spPr>
      </p:pic>
    </p:spTree>
    <p:extLst>
      <p:ext uri="{BB962C8B-B14F-4D97-AF65-F5344CB8AC3E}">
        <p14:creationId xmlns:p14="http://schemas.microsoft.com/office/powerpoint/2010/main" val="9574202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452"/>
            <a:ext cx="8229600" cy="1143000"/>
          </a:xfrm>
        </p:spPr>
        <p:txBody>
          <a:bodyPr/>
          <a:lstStyle/>
          <a:p>
            <a:r>
              <a:rPr lang="en-US" b="1" dirty="0" smtClean="0"/>
              <a:t>Decreasing IQ scores after 1975</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64596" y="1217581"/>
            <a:ext cx="9132897" cy="4662410"/>
          </a:xfrm>
        </p:spPr>
        <p:txBody>
          <a:bodyPr>
            <a:noAutofit/>
          </a:bodyPr>
          <a:lstStyle/>
          <a:p>
            <a:pPr marL="0" indent="0">
              <a:buNone/>
            </a:pPr>
            <a:r>
              <a:rPr lang="en-US" dirty="0" smtClean="0"/>
              <a:t>“scores increased by                                                  almost 3 percentage                                                   points each decade                                                           for those born between                                               1962 to </a:t>
            </a:r>
            <a:r>
              <a:rPr lang="en-US" i="1" dirty="0" smtClean="0">
                <a:solidFill>
                  <a:srgbClr val="FF0000"/>
                </a:solidFill>
              </a:rPr>
              <a:t>1975</a:t>
            </a:r>
            <a:r>
              <a:rPr lang="en-US" dirty="0" smtClean="0"/>
              <a:t> -- but  then                                               saw a steady decline among those born after 1975.”</a:t>
            </a:r>
          </a:p>
          <a:p>
            <a:pPr marL="0" indent="0">
              <a:buNone/>
            </a:pPr>
            <a:endParaRPr lang="en-US" dirty="0" smtClean="0"/>
          </a:p>
          <a:p>
            <a:pPr marL="0" indent="0">
              <a:buNone/>
            </a:pPr>
            <a:r>
              <a:rPr lang="en-US" i="1" dirty="0" smtClean="0">
                <a:solidFill>
                  <a:srgbClr val="FF0000"/>
                </a:solidFill>
              </a:rPr>
              <a:t>“What specific environmental factors cause changes in intelligence remains relatively unexplored.” </a:t>
            </a:r>
          </a:p>
          <a:p>
            <a:pPr marL="0" indent="0">
              <a:buNone/>
            </a:pPr>
            <a:endParaRPr lang="en-US" dirty="0"/>
          </a:p>
        </p:txBody>
      </p:sp>
      <p:sp>
        <p:nvSpPr>
          <p:cNvPr id="4" name="TextBox 3"/>
          <p:cNvSpPr txBox="1"/>
          <p:nvPr/>
        </p:nvSpPr>
        <p:spPr>
          <a:xfrm>
            <a:off x="11103" y="6126163"/>
            <a:ext cx="8675697" cy="769441"/>
          </a:xfrm>
          <a:prstGeom prst="rect">
            <a:avLst/>
          </a:prstGeom>
          <a:noFill/>
        </p:spPr>
        <p:txBody>
          <a:bodyPr wrap="none" rtlCol="0">
            <a:spAutoFit/>
          </a:bodyPr>
          <a:lstStyle/>
          <a:p>
            <a:pPr algn="r"/>
            <a:r>
              <a:rPr lang="en-US" sz="2400" dirty="0" smtClean="0">
                <a:solidFill>
                  <a:srgbClr val="FF0000"/>
                </a:solidFill>
              </a:rPr>
              <a:t>*</a:t>
            </a:r>
            <a:r>
              <a:rPr lang="en-US" sz="2400" dirty="0" smtClean="0"/>
              <a:t>Rory Smith, CNN.</a:t>
            </a:r>
          </a:p>
          <a:p>
            <a:pPr algn="r"/>
            <a:r>
              <a:rPr lang="en-US" sz="2000" dirty="0" smtClean="0"/>
              <a:t> https://</a:t>
            </a:r>
            <a:r>
              <a:rPr lang="en-US" sz="2000" dirty="0" err="1" smtClean="0"/>
              <a:t>www.cnn.com</a:t>
            </a:r>
            <a:r>
              <a:rPr lang="en-US" sz="2000" dirty="0" smtClean="0"/>
              <a:t>/2018/06/13/health/falling-</a:t>
            </a:r>
            <a:r>
              <a:rPr lang="en-US" sz="2000" dirty="0" err="1" smtClean="0"/>
              <a:t>iq</a:t>
            </a:r>
            <a:r>
              <a:rPr lang="en-US" sz="2000" dirty="0" smtClean="0"/>
              <a:t>-scores-study-</a:t>
            </a:r>
            <a:r>
              <a:rPr lang="en-US" sz="2000" dirty="0" err="1" smtClean="0"/>
              <a:t>intl</a:t>
            </a:r>
            <a:r>
              <a:rPr lang="en-US" sz="2000" dirty="0" smtClean="0"/>
              <a:t>/</a:t>
            </a:r>
            <a:r>
              <a:rPr lang="en-US" sz="2000" dirty="0" err="1" smtClean="0"/>
              <a:t>index.html</a:t>
            </a:r>
            <a:endParaRPr lang="en-US" sz="2000" dirty="0"/>
          </a:p>
        </p:txBody>
      </p:sp>
      <p:pic>
        <p:nvPicPr>
          <p:cNvPr id="5" name="Picture 4" descr="IQ.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507" y="1184041"/>
            <a:ext cx="4183969" cy="2349459"/>
          </a:xfrm>
          <a:prstGeom prst="rect">
            <a:avLst/>
          </a:prstGeom>
        </p:spPr>
      </p:pic>
    </p:spTree>
    <p:extLst>
      <p:ext uri="{BB962C8B-B14F-4D97-AF65-F5344CB8AC3E}">
        <p14:creationId xmlns:p14="http://schemas.microsoft.com/office/powerpoint/2010/main" val="11050056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Download These Slides</a:t>
            </a:r>
            <a:endParaRPr lang="en-US" b="1" dirty="0"/>
          </a:p>
        </p:txBody>
      </p:sp>
      <p:sp>
        <p:nvSpPr>
          <p:cNvPr id="3" name="Content Placeholder 2"/>
          <p:cNvSpPr>
            <a:spLocks noGrp="1"/>
          </p:cNvSpPr>
          <p:nvPr>
            <p:ph idx="1"/>
          </p:nvPr>
        </p:nvSpPr>
        <p:spPr/>
        <p:txBody>
          <a:bodyPr>
            <a:normAutofit/>
          </a:bodyPr>
          <a:lstStyle/>
          <a:p>
            <a:pPr marL="0" indent="0">
              <a:buNone/>
            </a:pPr>
            <a:endParaRPr lang="en-US" sz="3600" dirty="0" smtClean="0"/>
          </a:p>
          <a:p>
            <a:pPr marL="0" indent="0">
              <a:buNone/>
            </a:pPr>
            <a:r>
              <a:rPr lang="en-US" sz="3600" dirty="0" smtClean="0"/>
              <a:t>http://people.csail.mit.edu/seneff/2019/</a:t>
            </a:r>
          </a:p>
          <a:p>
            <a:pPr marL="0" indent="0">
              <a:buNone/>
            </a:pPr>
            <a:r>
              <a:rPr lang="en-US" sz="3600" dirty="0" smtClean="0"/>
              <a:t>Seneff_February_2019_Hawaii.pptx</a:t>
            </a:r>
          </a:p>
          <a:p>
            <a:pPr marL="0" indent="0">
              <a:buNone/>
            </a:pPr>
            <a:endParaRPr lang="en-US" sz="3600" dirty="0" smtClean="0"/>
          </a:p>
          <a:p>
            <a:pPr marL="0" indent="0">
              <a:buNone/>
            </a:pPr>
            <a:r>
              <a:rPr lang="en-US" sz="3600" dirty="0" smtClean="0"/>
              <a:t> </a:t>
            </a:r>
            <a:endParaRPr lang="en-US" sz="3600" dirty="0"/>
          </a:p>
        </p:txBody>
      </p:sp>
    </p:spTree>
    <p:extLst>
      <p:ext uri="{BB962C8B-B14F-4D97-AF65-F5344CB8AC3E}">
        <p14:creationId xmlns:p14="http://schemas.microsoft.com/office/powerpoint/2010/main" val="38500261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452"/>
            <a:ext cx="8229600" cy="1143000"/>
          </a:xfrm>
        </p:spPr>
        <p:txBody>
          <a:bodyPr/>
          <a:lstStyle/>
          <a:p>
            <a:r>
              <a:rPr lang="en-US" b="1" dirty="0" smtClean="0"/>
              <a:t>Decreasing IQ scores after 1975</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64596" y="1217581"/>
            <a:ext cx="9132897" cy="4662410"/>
          </a:xfrm>
        </p:spPr>
        <p:txBody>
          <a:bodyPr>
            <a:noAutofit/>
          </a:bodyPr>
          <a:lstStyle/>
          <a:p>
            <a:pPr marL="0" indent="0">
              <a:buNone/>
            </a:pPr>
            <a:r>
              <a:rPr lang="en-US" dirty="0" smtClean="0"/>
              <a:t>“scores increased by                                                  almost 3 percentage                                                   points each decade                                                           for those born between                                               1962 to </a:t>
            </a:r>
            <a:r>
              <a:rPr lang="en-US" i="1" dirty="0" smtClean="0">
                <a:solidFill>
                  <a:srgbClr val="FF0000"/>
                </a:solidFill>
              </a:rPr>
              <a:t>1975</a:t>
            </a:r>
            <a:r>
              <a:rPr lang="en-US" dirty="0" smtClean="0"/>
              <a:t> -- but  then                                               saw a steady decline among those born after 1975.”</a:t>
            </a:r>
          </a:p>
          <a:p>
            <a:pPr marL="0" indent="0">
              <a:buNone/>
            </a:pPr>
            <a:endParaRPr lang="en-US" dirty="0" smtClean="0"/>
          </a:p>
          <a:p>
            <a:pPr marL="0" indent="0">
              <a:buNone/>
            </a:pPr>
            <a:r>
              <a:rPr lang="en-US" i="1" dirty="0" smtClean="0">
                <a:solidFill>
                  <a:srgbClr val="FF0000"/>
                </a:solidFill>
              </a:rPr>
              <a:t>“What specific environmental factors cause changes in intelligence remains relatively unexplored.” </a:t>
            </a:r>
          </a:p>
          <a:p>
            <a:pPr marL="0" indent="0">
              <a:buNone/>
            </a:pPr>
            <a:endParaRPr lang="en-US" dirty="0"/>
          </a:p>
        </p:txBody>
      </p:sp>
      <p:sp>
        <p:nvSpPr>
          <p:cNvPr id="4" name="TextBox 3"/>
          <p:cNvSpPr txBox="1"/>
          <p:nvPr/>
        </p:nvSpPr>
        <p:spPr>
          <a:xfrm>
            <a:off x="11103" y="6126163"/>
            <a:ext cx="8675697" cy="769441"/>
          </a:xfrm>
          <a:prstGeom prst="rect">
            <a:avLst/>
          </a:prstGeom>
          <a:noFill/>
        </p:spPr>
        <p:txBody>
          <a:bodyPr wrap="none" rtlCol="0">
            <a:spAutoFit/>
          </a:bodyPr>
          <a:lstStyle/>
          <a:p>
            <a:pPr algn="r"/>
            <a:r>
              <a:rPr lang="en-US" sz="2400" dirty="0" smtClean="0">
                <a:solidFill>
                  <a:srgbClr val="FF0000"/>
                </a:solidFill>
              </a:rPr>
              <a:t>*</a:t>
            </a:r>
            <a:r>
              <a:rPr lang="en-US" sz="2400" dirty="0" smtClean="0"/>
              <a:t>Rory Smith, CNN.</a:t>
            </a:r>
          </a:p>
          <a:p>
            <a:pPr algn="r"/>
            <a:r>
              <a:rPr lang="en-US" sz="2000" dirty="0" smtClean="0"/>
              <a:t> https://</a:t>
            </a:r>
            <a:r>
              <a:rPr lang="en-US" sz="2000" dirty="0" err="1" smtClean="0"/>
              <a:t>www.cnn.com</a:t>
            </a:r>
            <a:r>
              <a:rPr lang="en-US" sz="2000" dirty="0" smtClean="0"/>
              <a:t>/2018/06/13/health/falling-</a:t>
            </a:r>
            <a:r>
              <a:rPr lang="en-US" sz="2000" dirty="0" err="1" smtClean="0"/>
              <a:t>iq</a:t>
            </a:r>
            <a:r>
              <a:rPr lang="en-US" sz="2000" dirty="0" smtClean="0"/>
              <a:t>-scores-study-</a:t>
            </a:r>
            <a:r>
              <a:rPr lang="en-US" sz="2000" dirty="0" err="1" smtClean="0"/>
              <a:t>intl</a:t>
            </a:r>
            <a:r>
              <a:rPr lang="en-US" sz="2000" dirty="0" smtClean="0"/>
              <a:t>/</a:t>
            </a:r>
            <a:r>
              <a:rPr lang="en-US" sz="2000" dirty="0" err="1" smtClean="0"/>
              <a:t>index.html</a:t>
            </a:r>
            <a:endParaRPr lang="en-US" sz="2000" dirty="0"/>
          </a:p>
        </p:txBody>
      </p:sp>
      <p:pic>
        <p:nvPicPr>
          <p:cNvPr id="5" name="Picture 4" descr="IQ.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507" y="1184041"/>
            <a:ext cx="4183969" cy="2349459"/>
          </a:xfrm>
          <a:prstGeom prst="rect">
            <a:avLst/>
          </a:prstGeom>
        </p:spPr>
      </p:pic>
      <p:sp>
        <p:nvSpPr>
          <p:cNvPr id="6" name="TextBox 5"/>
          <p:cNvSpPr txBox="1"/>
          <p:nvPr/>
        </p:nvSpPr>
        <p:spPr>
          <a:xfrm>
            <a:off x="975801" y="2403934"/>
            <a:ext cx="6901491" cy="195748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Glyphosate was introduced                       on the market in 1975</a:t>
            </a:r>
            <a:endParaRPr lang="en-US" sz="3200" dirty="0"/>
          </a:p>
        </p:txBody>
      </p:sp>
      <p:pic>
        <p:nvPicPr>
          <p:cNvPr id="7" name="Picture 6" descr="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034" y="809262"/>
            <a:ext cx="1906966" cy="2724238"/>
          </a:xfrm>
          <a:prstGeom prst="rect">
            <a:avLst/>
          </a:prstGeom>
        </p:spPr>
      </p:pic>
    </p:spTree>
    <p:extLst>
      <p:ext uri="{BB962C8B-B14F-4D97-AF65-F5344CB8AC3E}">
        <p14:creationId xmlns:p14="http://schemas.microsoft.com/office/powerpoint/2010/main" val="89728437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lth_care_performa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86267"/>
            <a:ext cx="8688238" cy="5820833"/>
          </a:xfrm>
          <a:prstGeom prst="rect">
            <a:avLst/>
          </a:prstGeom>
        </p:spPr>
      </p:pic>
      <p:sp>
        <p:nvSpPr>
          <p:cNvPr id="2" name="Freeform 1"/>
          <p:cNvSpPr/>
          <p:nvPr/>
        </p:nvSpPr>
        <p:spPr>
          <a:xfrm>
            <a:off x="6613545" y="3115119"/>
            <a:ext cx="1562612" cy="1222036"/>
          </a:xfrm>
          <a:custGeom>
            <a:avLst/>
            <a:gdLst>
              <a:gd name="connsiteX0" fmla="*/ 913847 w 1562612"/>
              <a:gd name="connsiteY0" fmla="*/ 13771 h 1222036"/>
              <a:gd name="connsiteX1" fmla="*/ 28 w 1562612"/>
              <a:gd name="connsiteY1" fmla="*/ 803738 h 1222036"/>
              <a:gd name="connsiteX2" fmla="*/ 944824 w 1562612"/>
              <a:gd name="connsiteY2" fmla="*/ 1221956 h 1222036"/>
              <a:gd name="connsiteX3" fmla="*/ 1548874 w 1562612"/>
              <a:gd name="connsiteY3" fmla="*/ 834717 h 1222036"/>
              <a:gd name="connsiteX4" fmla="*/ 1332035 w 1562612"/>
              <a:gd name="connsiteY4" fmla="*/ 339052 h 1222036"/>
              <a:gd name="connsiteX5" fmla="*/ 913847 w 1562612"/>
              <a:gd name="connsiteY5" fmla="*/ 13771 h 122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612" h="1222036">
                <a:moveTo>
                  <a:pt x="913847" y="13771"/>
                </a:moveTo>
                <a:cubicBezTo>
                  <a:pt x="691846" y="91219"/>
                  <a:pt x="-5135" y="602374"/>
                  <a:pt x="28" y="803738"/>
                </a:cubicBezTo>
                <a:cubicBezTo>
                  <a:pt x="5191" y="1005102"/>
                  <a:pt x="686683" y="1216793"/>
                  <a:pt x="944824" y="1221956"/>
                </a:cubicBezTo>
                <a:cubicBezTo>
                  <a:pt x="1202965" y="1227119"/>
                  <a:pt x="1484339" y="981868"/>
                  <a:pt x="1548874" y="834717"/>
                </a:cubicBezTo>
                <a:cubicBezTo>
                  <a:pt x="1613409" y="687566"/>
                  <a:pt x="1435291" y="473295"/>
                  <a:pt x="1332035" y="339052"/>
                </a:cubicBezTo>
                <a:cubicBezTo>
                  <a:pt x="1228779" y="204809"/>
                  <a:pt x="1135848" y="-63677"/>
                  <a:pt x="913847" y="13771"/>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233113" y="3550533"/>
            <a:ext cx="588798" cy="523220"/>
          </a:xfrm>
          <a:prstGeom prst="rect">
            <a:avLst/>
          </a:prstGeom>
          <a:solidFill>
            <a:srgbClr val="FFFFFF"/>
          </a:solidFill>
        </p:spPr>
        <p:txBody>
          <a:bodyPr wrap="none" rtlCol="0">
            <a:spAutoFit/>
          </a:bodyPr>
          <a:lstStyle/>
          <a:p>
            <a:r>
              <a:rPr lang="en-US" sz="2800" b="1" dirty="0" smtClean="0"/>
              <a:t>US</a:t>
            </a:r>
            <a:endParaRPr lang="en-US" b="1" dirty="0"/>
          </a:p>
        </p:txBody>
      </p:sp>
    </p:spTree>
    <p:extLst>
      <p:ext uri="{BB962C8B-B14F-4D97-AF65-F5344CB8AC3E}">
        <p14:creationId xmlns:p14="http://schemas.microsoft.com/office/powerpoint/2010/main" val="2224260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in Human Urine:             U.S. Southern California</a:t>
            </a:r>
            <a:r>
              <a:rPr lang="en-US" b="1" dirty="0" smtClean="0">
                <a:solidFill>
                  <a:srgbClr val="FF0000"/>
                </a:solidFill>
              </a:rPr>
              <a:t>*</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562231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127088" y="6383175"/>
            <a:ext cx="5132560" cy="400110"/>
          </a:xfrm>
          <a:prstGeom prst="rect">
            <a:avLst/>
          </a:prstGeom>
          <a:noFill/>
        </p:spPr>
        <p:txBody>
          <a:bodyPr wrap="none" rtlCol="0">
            <a:spAutoFit/>
          </a:bodyPr>
          <a:lstStyle/>
          <a:p>
            <a:r>
              <a:rPr lang="nb-NO" sz="2000" dirty="0">
                <a:solidFill>
                  <a:srgbClr val="FF0000"/>
                </a:solidFill>
              </a:rPr>
              <a:t>*</a:t>
            </a:r>
            <a:r>
              <a:rPr lang="nb-NO" sz="2000" dirty="0"/>
              <a:t>PJ Mills et al. JAMA 2017; 318(16): 1610-1611.</a:t>
            </a:r>
            <a:endParaRPr lang="en-US" sz="2000" dirty="0"/>
          </a:p>
        </p:txBody>
      </p:sp>
    </p:spTree>
    <p:extLst>
      <p:ext uri="{BB962C8B-B14F-4D97-AF65-F5344CB8AC3E}">
        <p14:creationId xmlns:p14="http://schemas.microsoft.com/office/powerpoint/2010/main" val="31394900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perm_motility_rats_glyphosate.png"/>
          <p:cNvPicPr>
            <a:picLocks noGrp="1" noChangeAspect="1"/>
          </p:cNvPicPr>
          <p:nvPr>
            <p:ph idx="1"/>
          </p:nvPr>
        </p:nvPicPr>
        <p:blipFill>
          <a:blip r:embed="rId3">
            <a:extLst>
              <a:ext uri="{28A0092B-C50C-407E-A947-70E740481C1C}">
                <a14:useLocalDpi xmlns:a14="http://schemas.microsoft.com/office/drawing/2010/main" val="0"/>
              </a:ext>
            </a:extLst>
          </a:blip>
          <a:srcRect t="-15786" b="-15786"/>
          <a:stretch>
            <a:fillRect/>
          </a:stretch>
        </p:blipFill>
        <p:spPr>
          <a:xfrm>
            <a:off x="457200" y="1884160"/>
            <a:ext cx="8229600" cy="4525963"/>
          </a:xfrm>
        </p:spPr>
      </p:pic>
      <p:pic>
        <p:nvPicPr>
          <p:cNvPr id="5" name="Picture 4" descr="ra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9245" y="1526118"/>
            <a:ext cx="1903555" cy="1773767"/>
          </a:xfrm>
          <a:prstGeom prst="rect">
            <a:avLst/>
          </a:prstGeom>
        </p:spPr>
      </p:pic>
      <p:sp>
        <p:nvSpPr>
          <p:cNvPr id="2" name="Title 1"/>
          <p:cNvSpPr>
            <a:spLocks noGrp="1"/>
          </p:cNvSpPr>
          <p:nvPr>
            <p:ph type="title"/>
          </p:nvPr>
        </p:nvSpPr>
        <p:spPr>
          <a:xfrm>
            <a:off x="457200" y="141816"/>
            <a:ext cx="8229600" cy="1143000"/>
          </a:xfrm>
        </p:spPr>
        <p:txBody>
          <a:bodyPr>
            <a:normAutofit fontScale="90000"/>
          </a:bodyPr>
          <a:lstStyle/>
          <a:p>
            <a:r>
              <a:rPr lang="en-US" b="1" dirty="0" smtClean="0"/>
              <a:t>Glyphosate reduces sperm motility and sperm count</a:t>
            </a:r>
            <a:r>
              <a:rPr lang="en-US" b="1" dirty="0" smtClean="0">
                <a:solidFill>
                  <a:srgbClr val="FF0000"/>
                </a:solidFill>
              </a:rPr>
              <a:t>*</a:t>
            </a:r>
            <a:endParaRPr lang="en-US" b="1" dirty="0">
              <a:solidFill>
                <a:srgbClr val="FF0000"/>
              </a:solidFill>
            </a:endParaRPr>
          </a:p>
        </p:txBody>
      </p:sp>
      <p:sp>
        <p:nvSpPr>
          <p:cNvPr id="3" name="TextBox 2"/>
          <p:cNvSpPr txBox="1"/>
          <p:nvPr/>
        </p:nvSpPr>
        <p:spPr>
          <a:xfrm>
            <a:off x="151203" y="6410123"/>
            <a:ext cx="8685566" cy="369332"/>
          </a:xfrm>
          <a:prstGeom prst="rect">
            <a:avLst/>
          </a:prstGeom>
          <a:noFill/>
        </p:spPr>
        <p:txBody>
          <a:bodyPr wrap="none" rtlCol="0">
            <a:spAutoFit/>
          </a:bodyPr>
          <a:lstStyle/>
          <a:p>
            <a:r>
              <a:rPr lang="en-US" dirty="0">
                <a:solidFill>
                  <a:srgbClr val="FF0000"/>
                </a:solidFill>
              </a:rPr>
              <a:t>*</a:t>
            </a:r>
            <a:r>
              <a:rPr lang="en-US" dirty="0"/>
              <a:t>FO </a:t>
            </a:r>
            <a:r>
              <a:rPr lang="en-US" dirty="0" err="1"/>
              <a:t>Owagboriaye</a:t>
            </a:r>
            <a:r>
              <a:rPr lang="en-US" dirty="0"/>
              <a:t> et al. Experimental and </a:t>
            </a:r>
            <a:r>
              <a:rPr lang="en-US" dirty="0" err="1"/>
              <a:t>Toxicologic</a:t>
            </a:r>
            <a:r>
              <a:rPr lang="en-US" dirty="0"/>
              <a:t> Pathology 2017 Sep 5;69(7):461-468. </a:t>
            </a:r>
          </a:p>
        </p:txBody>
      </p:sp>
    </p:spTree>
    <p:extLst>
      <p:ext uri="{BB962C8B-B14F-4D97-AF65-F5344CB8AC3E}">
        <p14:creationId xmlns:p14="http://schemas.microsoft.com/office/powerpoint/2010/main" val="32335086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 y="46038"/>
            <a:ext cx="9127066" cy="1143000"/>
          </a:xfrm>
        </p:spPr>
        <p:txBody>
          <a:bodyPr>
            <a:normAutofit fontScale="90000"/>
          </a:bodyPr>
          <a:lstStyle/>
          <a:p>
            <a:r>
              <a:rPr lang="en-US" b="1" dirty="0" smtClean="0"/>
              <a:t>Glyphosate Damages Second Generation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70932" y="1189038"/>
            <a:ext cx="8466667" cy="4800600"/>
          </a:xfrm>
        </p:spPr>
        <p:txBody>
          <a:bodyPr>
            <a:normAutofit fontScale="77500" lnSpcReduction="20000"/>
          </a:bodyPr>
          <a:lstStyle/>
          <a:p>
            <a:r>
              <a:rPr lang="en-US" dirty="0"/>
              <a:t>Pregnant rats exposed to </a:t>
            </a:r>
            <a:r>
              <a:rPr lang="en-US" dirty="0" smtClean="0"/>
              <a:t>glyphosate                                               starting </a:t>
            </a:r>
            <a:r>
              <a:rPr lang="en-US" dirty="0"/>
              <a:t>at day 9 of gestation</a:t>
            </a:r>
          </a:p>
          <a:p>
            <a:r>
              <a:rPr lang="en-US" dirty="0"/>
              <a:t>Two exposure levels (low, high), </a:t>
            </a:r>
            <a:r>
              <a:rPr lang="en-US" dirty="0" smtClean="0"/>
              <a:t>                                                    both </a:t>
            </a:r>
            <a:r>
              <a:rPr lang="en-US" dirty="0"/>
              <a:t>levels considered to be safe </a:t>
            </a:r>
            <a:r>
              <a:rPr lang="en-US" dirty="0" smtClean="0"/>
              <a:t>                                              according </a:t>
            </a:r>
            <a:r>
              <a:rPr lang="en-US" dirty="0"/>
              <a:t>to regulators</a:t>
            </a:r>
          </a:p>
          <a:p>
            <a:r>
              <a:rPr lang="en-US" dirty="0"/>
              <a:t>Neither the rats nor their offspring </a:t>
            </a:r>
            <a:r>
              <a:rPr lang="en-US" dirty="0" smtClean="0"/>
              <a:t>                                                 showed </a:t>
            </a:r>
            <a:r>
              <a:rPr lang="en-US" dirty="0"/>
              <a:t>any obvious effects</a:t>
            </a:r>
          </a:p>
          <a:p>
            <a:r>
              <a:rPr lang="en-US" dirty="0"/>
              <a:t>The second generation offspring from both exposed </a:t>
            </a:r>
            <a:r>
              <a:rPr lang="en-US" dirty="0" smtClean="0"/>
              <a:t>groups </a:t>
            </a:r>
            <a:r>
              <a:rPr lang="en-US" dirty="0"/>
              <a:t>showed delayed growth, lower fetal weight and length and a higher incidence of abnormally small </a:t>
            </a:r>
            <a:r>
              <a:rPr lang="en-US" dirty="0" err="1"/>
              <a:t>fetusus</a:t>
            </a:r>
            <a:endParaRPr lang="en-US" dirty="0"/>
          </a:p>
          <a:p>
            <a:r>
              <a:rPr lang="en-US" i="1" dirty="0">
                <a:solidFill>
                  <a:srgbClr val="FF0000"/>
                </a:solidFill>
              </a:rPr>
              <a:t>Most surprising: </a:t>
            </a:r>
            <a:r>
              <a:rPr lang="en-US" i="1" dirty="0"/>
              <a:t>there were three cases (each from a different mother) among the second generation offspring with major fetal abnormalities (conjoined fetuses and abnormal limb development)</a:t>
            </a:r>
          </a:p>
        </p:txBody>
      </p:sp>
      <p:sp>
        <p:nvSpPr>
          <p:cNvPr id="4" name="TextBox 3"/>
          <p:cNvSpPr txBox="1"/>
          <p:nvPr/>
        </p:nvSpPr>
        <p:spPr>
          <a:xfrm>
            <a:off x="457200" y="6400800"/>
            <a:ext cx="7245681" cy="369332"/>
          </a:xfrm>
          <a:prstGeom prst="rect">
            <a:avLst/>
          </a:prstGeom>
          <a:noFill/>
        </p:spPr>
        <p:txBody>
          <a:bodyPr wrap="none" rtlCol="0">
            <a:spAutoFit/>
          </a:bodyPr>
          <a:lstStyle/>
          <a:p>
            <a:r>
              <a:rPr lang="en-US" dirty="0">
                <a:solidFill>
                  <a:srgbClr val="FF0000"/>
                </a:solidFill>
              </a:rPr>
              <a:t>*</a:t>
            </a:r>
            <a:r>
              <a:rPr lang="en-US" dirty="0"/>
              <a:t>MM </a:t>
            </a:r>
            <a:r>
              <a:rPr lang="en-US" dirty="0" err="1"/>
              <a:t>Milesi</a:t>
            </a:r>
            <a:r>
              <a:rPr lang="en-US" dirty="0"/>
              <a:t> et al. Archives of Toxicology June 9, 2018 [</a:t>
            </a:r>
            <a:r>
              <a:rPr lang="en-US" dirty="0" err="1"/>
              <a:t>Epub</a:t>
            </a:r>
            <a:r>
              <a:rPr lang="en-US" dirty="0"/>
              <a:t> ahead of print]</a:t>
            </a:r>
          </a:p>
        </p:txBody>
      </p:sp>
      <p:pic>
        <p:nvPicPr>
          <p:cNvPr id="5" name="Picture 4" descr="rat_pup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251" y="1007533"/>
            <a:ext cx="2521281" cy="2521281"/>
          </a:xfrm>
          <a:prstGeom prst="rect">
            <a:avLst/>
          </a:prstGeom>
        </p:spPr>
      </p:pic>
    </p:spTree>
    <p:extLst>
      <p:ext uri="{BB962C8B-B14F-4D97-AF65-F5344CB8AC3E}">
        <p14:creationId xmlns:p14="http://schemas.microsoft.com/office/powerpoint/2010/main" val="36024731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10"/>
            <a:ext cx="8229600" cy="1143000"/>
          </a:xfrm>
        </p:spPr>
        <p:txBody>
          <a:bodyPr/>
          <a:lstStyle/>
          <a:p>
            <a:r>
              <a:rPr lang="en-US" b="1" dirty="0" smtClean="0"/>
              <a:t>America’s Children are in Trouble!</a:t>
            </a:r>
            <a:endParaRPr lang="en-US" b="1" dirty="0"/>
          </a:p>
        </p:txBody>
      </p:sp>
      <p:sp>
        <p:nvSpPr>
          <p:cNvPr id="3" name="Content Placeholder 2"/>
          <p:cNvSpPr>
            <a:spLocks noGrp="1"/>
          </p:cNvSpPr>
          <p:nvPr>
            <p:ph idx="1"/>
          </p:nvPr>
        </p:nvSpPr>
        <p:spPr>
          <a:xfrm>
            <a:off x="457200" y="1135493"/>
            <a:ext cx="8686800" cy="5091919"/>
          </a:xfrm>
        </p:spPr>
        <p:txBody>
          <a:bodyPr>
            <a:normAutofit fontScale="85000" lnSpcReduction="20000"/>
          </a:bodyPr>
          <a:lstStyle/>
          <a:p>
            <a:r>
              <a:rPr lang="en-US" dirty="0" smtClean="0"/>
              <a:t>It </a:t>
            </a:r>
            <a:r>
              <a:rPr lang="en-US" dirty="0"/>
              <a:t>is now "normal" for a kindergarten child to have 12 colds </a:t>
            </a:r>
            <a:r>
              <a:rPr lang="en-US" dirty="0" smtClean="0"/>
              <a:t>every year </a:t>
            </a:r>
            <a:r>
              <a:rPr lang="en-US" dirty="0"/>
              <a:t>and for a baby to have </a:t>
            </a:r>
            <a:r>
              <a:rPr lang="en-US" dirty="0" smtClean="0"/>
              <a:t>nine</a:t>
            </a:r>
          </a:p>
          <a:p>
            <a:r>
              <a:rPr lang="en-US" dirty="0" smtClean="0"/>
              <a:t>Fourfold </a:t>
            </a:r>
            <a:r>
              <a:rPr lang="en-US" dirty="0"/>
              <a:t>increase in childhood </a:t>
            </a:r>
            <a:r>
              <a:rPr lang="en-US" dirty="0" smtClean="0"/>
              <a:t>obesity</a:t>
            </a:r>
          </a:p>
          <a:p>
            <a:r>
              <a:rPr lang="en-US" dirty="0" smtClean="0"/>
              <a:t>Double </a:t>
            </a:r>
            <a:r>
              <a:rPr lang="en-US" dirty="0"/>
              <a:t>the asthma rate since the 1980's</a:t>
            </a:r>
          </a:p>
          <a:p>
            <a:r>
              <a:rPr lang="en-US" dirty="0" smtClean="0"/>
              <a:t>"</a:t>
            </a:r>
            <a:r>
              <a:rPr lang="en-US" dirty="0"/>
              <a:t>Chronic illnesses" rose from 1.8% in 1960 to 7% in </a:t>
            </a:r>
            <a:r>
              <a:rPr lang="en-US" dirty="0" smtClean="0"/>
              <a:t>2004</a:t>
            </a:r>
          </a:p>
          <a:p>
            <a:pPr lvl="1"/>
            <a:r>
              <a:rPr lang="en-US" dirty="0" smtClean="0"/>
              <a:t>Today</a:t>
            </a:r>
            <a:r>
              <a:rPr lang="en-US" dirty="0"/>
              <a:t>, 43% of US children are chronically </a:t>
            </a:r>
            <a:r>
              <a:rPr lang="en-US" dirty="0" smtClean="0"/>
              <a:t>ill</a:t>
            </a:r>
            <a:endParaRPr lang="en-US" dirty="0"/>
          </a:p>
          <a:p>
            <a:r>
              <a:rPr lang="en-US" dirty="0" smtClean="0"/>
              <a:t>1 </a:t>
            </a:r>
            <a:r>
              <a:rPr lang="en-US" dirty="0"/>
              <a:t>in 6 children in the USA has a neurodevelopmental </a:t>
            </a:r>
            <a:r>
              <a:rPr lang="en-US" dirty="0" smtClean="0"/>
              <a:t>disability</a:t>
            </a:r>
          </a:p>
          <a:p>
            <a:pPr lvl="1"/>
            <a:r>
              <a:rPr lang="en-US" dirty="0" smtClean="0"/>
              <a:t>1 </a:t>
            </a:r>
            <a:r>
              <a:rPr lang="en-US" dirty="0"/>
              <a:t>in 38 boys are </a:t>
            </a:r>
            <a:r>
              <a:rPr lang="en-US" dirty="0" smtClean="0"/>
              <a:t>autistic</a:t>
            </a:r>
          </a:p>
          <a:p>
            <a:r>
              <a:rPr lang="en-US" dirty="0" smtClean="0"/>
              <a:t>US </a:t>
            </a:r>
            <a:r>
              <a:rPr lang="en-US" dirty="0"/>
              <a:t>has the worst neonatal death rate of all </a:t>
            </a:r>
            <a:r>
              <a:rPr lang="en-US" dirty="0" smtClean="0"/>
              <a:t>industrialized countries</a:t>
            </a:r>
            <a:endParaRPr lang="en-US" dirty="0"/>
          </a:p>
          <a:p>
            <a:r>
              <a:rPr lang="en-US" dirty="0" smtClean="0"/>
              <a:t>Today's </a:t>
            </a:r>
            <a:r>
              <a:rPr lang="en-US" dirty="0"/>
              <a:t>children in the US will have a shortened life span </a:t>
            </a:r>
            <a:r>
              <a:rPr lang="en-US" dirty="0" smtClean="0"/>
              <a:t>compared to </a:t>
            </a:r>
            <a:r>
              <a:rPr lang="en-US" dirty="0"/>
              <a:t>their </a:t>
            </a:r>
            <a:r>
              <a:rPr lang="en-US" dirty="0" smtClean="0"/>
              <a:t>parents</a:t>
            </a:r>
            <a:endParaRPr lang="en-US" dirty="0"/>
          </a:p>
        </p:txBody>
      </p:sp>
      <p:sp>
        <p:nvSpPr>
          <p:cNvPr id="4" name="TextBox 3"/>
          <p:cNvSpPr txBox="1"/>
          <p:nvPr/>
        </p:nvSpPr>
        <p:spPr>
          <a:xfrm>
            <a:off x="4526687" y="6488668"/>
            <a:ext cx="4160113" cy="369332"/>
          </a:xfrm>
          <a:prstGeom prst="rect">
            <a:avLst/>
          </a:prstGeom>
          <a:noFill/>
        </p:spPr>
        <p:txBody>
          <a:bodyPr wrap="none" rtlCol="0">
            <a:spAutoFit/>
          </a:bodyPr>
          <a:lstStyle/>
          <a:p>
            <a:r>
              <a:rPr lang="en-US" dirty="0" smtClean="0"/>
              <a:t>Source: http</a:t>
            </a:r>
            <a:r>
              <a:rPr lang="en-US" dirty="0"/>
              <a:t>://</a:t>
            </a:r>
            <a:r>
              <a:rPr lang="en-US" dirty="0" err="1"/>
              <a:t>www.vaccineviolence.com</a:t>
            </a:r>
            <a:r>
              <a:rPr lang="en-US" dirty="0"/>
              <a:t>/</a:t>
            </a:r>
          </a:p>
        </p:txBody>
      </p:sp>
    </p:spTree>
    <p:extLst>
      <p:ext uri="{BB962C8B-B14F-4D97-AF65-F5344CB8AC3E}">
        <p14:creationId xmlns:p14="http://schemas.microsoft.com/office/powerpoint/2010/main" val="380611310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716293" y="2218450"/>
            <a:ext cx="7711515" cy="2585323"/>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The California Lawsuit:</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non-Hodgkin’s Lymphoma</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033448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HL_lawsuit.png"/>
          <p:cNvPicPr>
            <a:picLocks noGrp="1" noChangeAspect="1"/>
          </p:cNvPicPr>
          <p:nvPr>
            <p:ph idx="1"/>
          </p:nvPr>
        </p:nvPicPr>
        <p:blipFill>
          <a:blip r:embed="rId3">
            <a:extLst>
              <a:ext uri="{28A0092B-C50C-407E-A947-70E740481C1C}">
                <a14:useLocalDpi xmlns:a14="http://schemas.microsoft.com/office/drawing/2010/main" val="0"/>
              </a:ext>
            </a:extLst>
          </a:blip>
          <a:srcRect t="-47042" b="-47042"/>
          <a:stretch>
            <a:fillRect/>
          </a:stretch>
        </p:blipFill>
        <p:spPr>
          <a:xfrm>
            <a:off x="0" y="1810843"/>
            <a:ext cx="5795982" cy="3187567"/>
          </a:xfrm>
        </p:spPr>
      </p:pic>
      <p:pic>
        <p:nvPicPr>
          <p:cNvPr id="5" name="Picture 4" descr="non_Hodgkins_lymphom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8052" y="0"/>
            <a:ext cx="2845948" cy="6858000"/>
          </a:xfrm>
          <a:prstGeom prst="rect">
            <a:avLst/>
          </a:prstGeom>
        </p:spPr>
      </p:pic>
      <p:sp>
        <p:nvSpPr>
          <p:cNvPr id="6" name="Title 1"/>
          <p:cNvSpPr>
            <a:spLocks noGrp="1"/>
          </p:cNvSpPr>
          <p:nvPr>
            <p:ph type="title"/>
          </p:nvPr>
        </p:nvSpPr>
        <p:spPr>
          <a:xfrm>
            <a:off x="192277" y="516189"/>
            <a:ext cx="6436023" cy="1143000"/>
          </a:xfrm>
        </p:spPr>
        <p:txBody>
          <a:bodyPr>
            <a:normAutofit fontScale="90000"/>
          </a:bodyPr>
          <a:lstStyle/>
          <a:p>
            <a:pPr algn="l"/>
            <a:r>
              <a:rPr lang="en-US" b="1" dirty="0" smtClean="0"/>
              <a:t>Dewayne “Lee” Johnson </a:t>
            </a:r>
            <a:r>
              <a:rPr lang="en-US" b="1" dirty="0" err="1" smtClean="0"/>
              <a:t>vs</a:t>
            </a:r>
            <a:r>
              <a:rPr lang="en-US" b="1" dirty="0" smtClean="0"/>
              <a:t/>
            </a:r>
            <a:br>
              <a:rPr lang="en-US" b="1" dirty="0" smtClean="0"/>
            </a:br>
            <a:r>
              <a:rPr lang="en-US" b="1" dirty="0" smtClean="0"/>
              <a:t>Monsanto: Glyphosate &amp; Non-Hodgkin’s Lymphoma</a:t>
            </a:r>
            <a:r>
              <a:rPr lang="en-US" b="1" dirty="0" smtClean="0">
                <a:solidFill>
                  <a:srgbClr val="FF0000"/>
                </a:solidFill>
              </a:rPr>
              <a:t>*</a:t>
            </a:r>
            <a:endParaRPr lang="en-US" b="1" dirty="0">
              <a:solidFill>
                <a:srgbClr val="FF0000"/>
              </a:solidFill>
            </a:endParaRPr>
          </a:p>
        </p:txBody>
      </p:sp>
      <p:sp>
        <p:nvSpPr>
          <p:cNvPr id="3" name="TextBox 2"/>
          <p:cNvSpPr txBox="1"/>
          <p:nvPr/>
        </p:nvSpPr>
        <p:spPr>
          <a:xfrm>
            <a:off x="125900" y="6024451"/>
            <a:ext cx="5865808" cy="707886"/>
          </a:xfrm>
          <a:prstGeom prst="rect">
            <a:avLst/>
          </a:prstGeom>
          <a:noFill/>
        </p:spPr>
        <p:txBody>
          <a:bodyPr wrap="none" rtlCol="0">
            <a:spAutoFit/>
          </a:bodyPr>
          <a:lstStyle/>
          <a:p>
            <a:pPr algn="r"/>
            <a:r>
              <a:rPr lang="en-US" sz="2000" dirty="0" smtClean="0">
                <a:solidFill>
                  <a:srgbClr val="FF0000"/>
                </a:solidFill>
              </a:rPr>
              <a:t>*</a:t>
            </a:r>
            <a:r>
              <a:rPr lang="en-US" sz="2000" dirty="0" smtClean="0"/>
              <a:t>https</a:t>
            </a:r>
            <a:r>
              <a:rPr lang="en-US" sz="2000" dirty="0"/>
              <a:t>://www.cnn.com/2018/06/17/us</a:t>
            </a:r>
            <a:r>
              <a:rPr lang="en-US" sz="2000" dirty="0" smtClean="0"/>
              <a:t>/</a:t>
            </a:r>
          </a:p>
          <a:p>
            <a:pPr algn="r"/>
            <a:r>
              <a:rPr lang="en-US" sz="2000" dirty="0" err="1" smtClean="0"/>
              <a:t>monsanto</a:t>
            </a:r>
            <a:r>
              <a:rPr lang="en-US" sz="2000" dirty="0"/>
              <a:t>-roundup-</a:t>
            </a:r>
            <a:r>
              <a:rPr lang="en-US" sz="2000" dirty="0" err="1"/>
              <a:t>dewayne</a:t>
            </a:r>
            <a:r>
              <a:rPr lang="en-US" sz="2000" dirty="0"/>
              <a:t>-</a:t>
            </a:r>
            <a:r>
              <a:rPr lang="en-US" sz="2000" dirty="0" err="1"/>
              <a:t>johnson</a:t>
            </a:r>
            <a:r>
              <a:rPr lang="en-US" sz="2000" dirty="0"/>
              <a:t>-trial/</a:t>
            </a:r>
            <a:r>
              <a:rPr lang="en-US" sz="2000" dirty="0" err="1"/>
              <a:t>index.html</a:t>
            </a:r>
            <a:endParaRPr lang="en-US" sz="2000" dirty="0"/>
          </a:p>
        </p:txBody>
      </p:sp>
    </p:spTree>
    <p:extLst>
      <p:ext uri="{BB962C8B-B14F-4D97-AF65-F5344CB8AC3E}">
        <p14:creationId xmlns:p14="http://schemas.microsoft.com/office/powerpoint/2010/main" val="19451972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10" y="160589"/>
            <a:ext cx="8229600" cy="1143000"/>
          </a:xfrm>
        </p:spPr>
        <p:txBody>
          <a:bodyPr>
            <a:normAutofit/>
          </a:bodyPr>
          <a:lstStyle/>
          <a:p>
            <a:pPr algn="l"/>
            <a:r>
              <a:rPr lang="en-US" b="1" dirty="0" smtClean="0"/>
              <a:t>Details of the Lawsuit</a:t>
            </a:r>
            <a:r>
              <a:rPr lang="en-US" b="1" dirty="0" smtClean="0">
                <a:solidFill>
                  <a:srgbClr val="FF0000"/>
                </a:solidFill>
              </a:rPr>
              <a:t>*</a:t>
            </a:r>
            <a:endParaRPr lang="en-US" b="1" dirty="0">
              <a:solidFill>
                <a:srgbClr val="FF0000"/>
              </a:solidFill>
            </a:endParaRPr>
          </a:p>
        </p:txBody>
      </p:sp>
      <p:pic>
        <p:nvPicPr>
          <p:cNvPr id="4" name="Content Placeholder 3" descr="DeWayne_Johnson.png"/>
          <p:cNvPicPr>
            <a:picLocks noGrp="1" noChangeAspect="1"/>
          </p:cNvPicPr>
          <p:nvPr>
            <p:ph idx="1"/>
          </p:nvPr>
        </p:nvPicPr>
        <p:blipFill>
          <a:blip r:embed="rId3">
            <a:extLst>
              <a:ext uri="{28A0092B-C50C-407E-A947-70E740481C1C}">
                <a14:useLocalDpi xmlns:a14="http://schemas.microsoft.com/office/drawing/2010/main" val="0"/>
              </a:ext>
            </a:extLst>
          </a:blip>
          <a:srcRect l="-67901" r="-67901"/>
          <a:stretch>
            <a:fillRect/>
          </a:stretch>
        </p:blipFill>
        <p:spPr>
          <a:xfrm>
            <a:off x="4905024" y="1892183"/>
            <a:ext cx="5781741" cy="3179735"/>
          </a:xfrm>
        </p:spPr>
      </p:pic>
      <p:sp>
        <p:nvSpPr>
          <p:cNvPr id="5" name="Content Placeholder 2"/>
          <p:cNvSpPr txBox="1">
            <a:spLocks/>
          </p:cNvSpPr>
          <p:nvPr/>
        </p:nvSpPr>
        <p:spPr>
          <a:xfrm>
            <a:off x="-1" y="1444347"/>
            <a:ext cx="8306423" cy="401528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Johnson was a </a:t>
            </a:r>
            <a:r>
              <a:rPr lang="en-US" sz="2400" dirty="0" smtClean="0"/>
              <a:t>groundskeeper for the </a:t>
            </a:r>
            <a:r>
              <a:rPr lang="en-US" sz="2400" dirty="0"/>
              <a:t>school </a:t>
            </a:r>
            <a:r>
              <a:rPr lang="en-US" sz="2400" dirty="0" smtClean="0"/>
              <a:t>district                      in </a:t>
            </a:r>
            <a:r>
              <a:rPr lang="en-US" sz="2400" dirty="0"/>
              <a:t>Benicia, CA, just north of San Francisco</a:t>
            </a:r>
          </a:p>
          <a:p>
            <a:r>
              <a:rPr lang="en-US" sz="2400" dirty="0"/>
              <a:t>He was diagnosed with non-</a:t>
            </a:r>
            <a:r>
              <a:rPr lang="en-US" sz="2400" dirty="0" smtClean="0"/>
              <a:t>Hodgkin’s                                 </a:t>
            </a:r>
            <a:r>
              <a:rPr lang="en-US" sz="2400" dirty="0"/>
              <a:t>lymphoma (NHL) in 2014, at age 42.</a:t>
            </a:r>
          </a:p>
          <a:p>
            <a:r>
              <a:rPr lang="en-US" sz="2400" dirty="0"/>
              <a:t>In 2015, WHO's IARC classified glyphosate </a:t>
            </a:r>
            <a:r>
              <a:rPr lang="en-US" sz="2400" dirty="0" smtClean="0"/>
              <a:t>                                  as </a:t>
            </a:r>
            <a:r>
              <a:rPr lang="en-US" sz="2400" dirty="0"/>
              <a:t>"probably carcinogenic to humans"</a:t>
            </a:r>
          </a:p>
          <a:p>
            <a:r>
              <a:rPr lang="en-US" sz="2400" dirty="0"/>
              <a:t>Donna Farmer, Monsanto's "product </a:t>
            </a:r>
            <a:r>
              <a:rPr lang="en-US" sz="2400" dirty="0" smtClean="0"/>
              <a:t>                                  protection </a:t>
            </a:r>
            <a:r>
              <a:rPr lang="en-US" sz="2400" dirty="0"/>
              <a:t>lead" said in email to colleagues:</a:t>
            </a:r>
          </a:p>
          <a:p>
            <a:pPr lvl="1"/>
            <a:r>
              <a:rPr lang="en-US" sz="2000" dirty="0"/>
              <a:t>"You cannot say that Roundup does not cause cancer."</a:t>
            </a:r>
          </a:p>
          <a:p>
            <a:r>
              <a:rPr lang="en-US" sz="2400" dirty="0"/>
              <a:t>Timothy </a:t>
            </a:r>
            <a:r>
              <a:rPr lang="en-US" sz="2400" dirty="0" err="1"/>
              <a:t>Litzenburg</a:t>
            </a:r>
            <a:r>
              <a:rPr lang="en-US" sz="2400" dirty="0"/>
              <a:t>, one of Johnson's lawyers, said:</a:t>
            </a:r>
          </a:p>
          <a:p>
            <a:pPr lvl="1"/>
            <a:r>
              <a:rPr lang="en-US" sz="2000" dirty="0"/>
              <a:t>"so much of what Monsanto has worked to keep secret is coming out."</a:t>
            </a:r>
          </a:p>
        </p:txBody>
      </p:sp>
      <p:sp>
        <p:nvSpPr>
          <p:cNvPr id="6" name="TextBox 5"/>
          <p:cNvSpPr txBox="1"/>
          <p:nvPr/>
        </p:nvSpPr>
        <p:spPr>
          <a:xfrm>
            <a:off x="3114570" y="6229917"/>
            <a:ext cx="5943679" cy="646331"/>
          </a:xfrm>
          <a:prstGeom prst="rect">
            <a:avLst/>
          </a:prstGeom>
          <a:noFill/>
        </p:spPr>
        <p:txBody>
          <a:bodyPr wrap="none" rtlCol="0">
            <a:spAutoFit/>
          </a:bodyPr>
          <a:lstStyle/>
          <a:p>
            <a:pPr algn="r"/>
            <a:r>
              <a:rPr lang="en-US" dirty="0" smtClean="0"/>
              <a:t>www.theguardian.com</a:t>
            </a:r>
            <a:r>
              <a:rPr lang="en-US" dirty="0"/>
              <a:t>/business/2018/jul/09</a:t>
            </a:r>
            <a:r>
              <a:rPr lang="en-US" dirty="0" smtClean="0"/>
              <a:t>/</a:t>
            </a:r>
          </a:p>
          <a:p>
            <a:r>
              <a:rPr lang="en-US" dirty="0" err="1" smtClean="0"/>
              <a:t>monsanto</a:t>
            </a:r>
            <a:r>
              <a:rPr lang="en-US" dirty="0"/>
              <a:t>-trial-roundup-</a:t>
            </a:r>
            <a:r>
              <a:rPr lang="en-US" dirty="0" err="1"/>
              <a:t>weedkiller</a:t>
            </a:r>
            <a:r>
              <a:rPr lang="en-US" dirty="0"/>
              <a:t>-cancer-</a:t>
            </a:r>
            <a:r>
              <a:rPr lang="en-US" dirty="0" err="1"/>
              <a:t>dewayne</a:t>
            </a:r>
            <a:r>
              <a:rPr lang="en-US" dirty="0"/>
              <a:t>-</a:t>
            </a:r>
            <a:r>
              <a:rPr lang="en-US" dirty="0" err="1"/>
              <a:t>johnson</a:t>
            </a:r>
            <a:endParaRPr lang="en-US" dirty="0"/>
          </a:p>
        </p:txBody>
      </p:sp>
    </p:spTree>
    <p:extLst>
      <p:ext uri="{BB962C8B-B14F-4D97-AF65-F5344CB8AC3E}">
        <p14:creationId xmlns:p14="http://schemas.microsoft.com/office/powerpoint/2010/main" val="10151094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3533"/>
            <a:ext cx="8229600" cy="5308600"/>
          </a:xfrm>
        </p:spPr>
        <p:txBody>
          <a:bodyPr>
            <a:normAutofit fontScale="92500" lnSpcReduction="10000"/>
          </a:bodyPr>
          <a:lstStyle/>
          <a:p>
            <a:pPr marL="0" indent="0">
              <a:buNone/>
            </a:pPr>
            <a:r>
              <a:rPr lang="en-US" dirty="0" smtClean="0"/>
              <a:t>“We’re </a:t>
            </a:r>
            <a:r>
              <a:rPr lang="en-US" dirty="0"/>
              <a:t>going to see for the first time evidence that nobody has seen before, evidence that has been in Monsanto’s files that we’ve obtained from lawyers and the people in Monsanto</a:t>
            </a:r>
            <a:r>
              <a:rPr lang="en-US" dirty="0" smtClean="0"/>
              <a:t>… I </a:t>
            </a:r>
            <a:r>
              <a:rPr lang="en-US" dirty="0"/>
              <a:t>don’t think it’s a surprise after 20 years Monsanto has known about the cancer-causing properties of this chemical and has tried to stop the public from knowing it, and tried to manipulate the regulatory process</a:t>
            </a:r>
            <a:r>
              <a:rPr lang="en-US" dirty="0" smtClean="0"/>
              <a:t>.”</a:t>
            </a:r>
          </a:p>
          <a:p>
            <a:pPr marL="0" indent="0">
              <a:buNone/>
            </a:pPr>
            <a:endParaRPr lang="en-US" dirty="0" smtClean="0"/>
          </a:p>
          <a:p>
            <a:pPr marL="0" indent="0">
              <a:buNone/>
            </a:pPr>
            <a:r>
              <a:rPr lang="en-US" i="1" dirty="0" smtClean="0"/>
              <a:t>-- Robert F Kennedy, Jr. </a:t>
            </a:r>
          </a:p>
          <a:p>
            <a:pPr marL="0" indent="0">
              <a:buNone/>
            </a:pPr>
            <a:r>
              <a:rPr lang="en-US" i="1" dirty="0" smtClean="0"/>
              <a:t>Co-counsel for Johnson</a:t>
            </a:r>
            <a:endParaRPr lang="en-US" i="1" dirty="0"/>
          </a:p>
        </p:txBody>
      </p:sp>
    </p:spTree>
    <p:extLst>
      <p:ext uri="{BB962C8B-B14F-4D97-AF65-F5344CB8AC3E}">
        <p14:creationId xmlns:p14="http://schemas.microsoft.com/office/powerpoint/2010/main" val="31547285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rtoon_spraying.jpeg"/>
          <p:cNvPicPr>
            <a:picLocks noGrp="1" noChangeAspect="1"/>
          </p:cNvPicPr>
          <p:nvPr>
            <p:ph idx="1"/>
          </p:nvPr>
        </p:nvPicPr>
        <p:blipFill>
          <a:blip r:embed="rId2">
            <a:extLst>
              <a:ext uri="{28A0092B-C50C-407E-A947-70E740481C1C}">
                <a14:useLocalDpi xmlns:a14="http://schemas.microsoft.com/office/drawing/2010/main" val="0"/>
              </a:ext>
            </a:extLst>
          </a:blip>
          <a:srcRect l="-43795" r="-43795"/>
          <a:stretch>
            <a:fillRect/>
          </a:stretch>
        </p:blipFill>
        <p:spPr>
          <a:xfrm>
            <a:off x="-1016000" y="460904"/>
            <a:ext cx="10639882" cy="5851525"/>
          </a:xfrm>
        </p:spPr>
      </p:pic>
    </p:spTree>
    <p:extLst>
      <p:ext uri="{BB962C8B-B14F-4D97-AF65-F5344CB8AC3E}">
        <p14:creationId xmlns:p14="http://schemas.microsoft.com/office/powerpoint/2010/main" val="32038786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3533"/>
            <a:ext cx="8229600" cy="5308600"/>
          </a:xfrm>
        </p:spPr>
        <p:txBody>
          <a:bodyPr>
            <a:normAutofit fontScale="92500" lnSpcReduction="10000"/>
          </a:bodyPr>
          <a:lstStyle/>
          <a:p>
            <a:pPr marL="0" indent="0">
              <a:buNone/>
            </a:pPr>
            <a:r>
              <a:rPr lang="en-US" dirty="0" smtClean="0"/>
              <a:t>“We’re </a:t>
            </a:r>
            <a:r>
              <a:rPr lang="en-US" dirty="0"/>
              <a:t>going to see for the first time evidence that nobody has seen before, evidence that has been in Monsanto’s files that we’ve obtained from lawyers and the people in Monsanto</a:t>
            </a:r>
            <a:r>
              <a:rPr lang="en-US" dirty="0" smtClean="0"/>
              <a:t>… I </a:t>
            </a:r>
            <a:r>
              <a:rPr lang="en-US" dirty="0"/>
              <a:t>don’t think it’s a surprise after 20 years Monsanto has known about the cancer-causing properties of this chemical and has tried to stop the public from knowing it, and tried to manipulate the regulatory process</a:t>
            </a:r>
            <a:r>
              <a:rPr lang="en-US" dirty="0" smtClean="0"/>
              <a:t>.”</a:t>
            </a:r>
          </a:p>
          <a:p>
            <a:pPr marL="0" indent="0">
              <a:buNone/>
            </a:pPr>
            <a:endParaRPr lang="en-US" dirty="0" smtClean="0"/>
          </a:p>
          <a:p>
            <a:pPr marL="0" indent="0">
              <a:buNone/>
            </a:pPr>
            <a:r>
              <a:rPr lang="en-US" i="1" dirty="0" smtClean="0"/>
              <a:t>-- Robert F Kennedy, Jr. </a:t>
            </a:r>
          </a:p>
          <a:p>
            <a:pPr marL="0" indent="0">
              <a:buNone/>
            </a:pPr>
            <a:r>
              <a:rPr lang="en-US" i="1" dirty="0" smtClean="0"/>
              <a:t>Co-counsel for Johnson</a:t>
            </a:r>
            <a:endParaRPr lang="en-US" i="1" dirty="0"/>
          </a:p>
        </p:txBody>
      </p:sp>
      <p:sp>
        <p:nvSpPr>
          <p:cNvPr id="4" name="Title 1"/>
          <p:cNvSpPr txBox="1">
            <a:spLocks/>
          </p:cNvSpPr>
          <p:nvPr/>
        </p:nvSpPr>
        <p:spPr>
          <a:xfrm>
            <a:off x="1406609" y="2201332"/>
            <a:ext cx="6480307" cy="2709335"/>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 </a:t>
            </a:r>
            <a:r>
              <a:rPr lang="en-US" sz="3200" dirty="0"/>
              <a:t>If we get a large award in this case, it could easily threaten the future financial viability of the company</a:t>
            </a:r>
            <a:r>
              <a:rPr lang="en-US" sz="3200" dirty="0" smtClean="0"/>
              <a:t>.”</a:t>
            </a:r>
          </a:p>
          <a:p>
            <a:pPr algn="l"/>
            <a:endParaRPr lang="en-US" sz="3200" dirty="0" smtClean="0"/>
          </a:p>
          <a:p>
            <a:pPr algn="l"/>
            <a:r>
              <a:rPr lang="en-US" sz="3200" dirty="0" smtClean="0"/>
              <a:t>-- Robert F Kennedy, Jr.</a:t>
            </a:r>
          </a:p>
        </p:txBody>
      </p:sp>
    </p:spTree>
    <p:extLst>
      <p:ext uri="{BB962C8B-B14F-4D97-AF65-F5344CB8AC3E}">
        <p14:creationId xmlns:p14="http://schemas.microsoft.com/office/powerpoint/2010/main" val="159640168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nsanto_loses.png"/>
          <p:cNvPicPr>
            <a:picLocks noGrp="1" noChangeAspect="1"/>
          </p:cNvPicPr>
          <p:nvPr>
            <p:ph idx="1"/>
          </p:nvPr>
        </p:nvPicPr>
        <p:blipFill>
          <a:blip r:embed="rId2">
            <a:extLst>
              <a:ext uri="{28A0092B-C50C-407E-A947-70E740481C1C}">
                <a14:useLocalDpi xmlns:a14="http://schemas.microsoft.com/office/drawing/2010/main" val="0"/>
              </a:ext>
            </a:extLst>
          </a:blip>
          <a:srcRect l="-5135" r="-5135"/>
          <a:stretch>
            <a:fillRect/>
          </a:stretch>
        </p:blipFill>
        <p:spPr>
          <a:xfrm>
            <a:off x="457200" y="533400"/>
            <a:ext cx="8229600" cy="4525963"/>
          </a:xfrm>
        </p:spPr>
      </p:pic>
    </p:spTree>
    <p:extLst>
      <p:ext uri="{BB962C8B-B14F-4D97-AF65-F5344CB8AC3E}">
        <p14:creationId xmlns:p14="http://schemas.microsoft.com/office/powerpoint/2010/main" val="214932198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yerStock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0" y="1308100"/>
            <a:ext cx="7785100" cy="4229100"/>
          </a:xfrm>
          <a:prstGeom prst="rect">
            <a:avLst/>
          </a:prstGeom>
        </p:spPr>
      </p:pic>
      <p:sp>
        <p:nvSpPr>
          <p:cNvPr id="2" name="Title 1"/>
          <p:cNvSpPr>
            <a:spLocks noGrp="1"/>
          </p:cNvSpPr>
          <p:nvPr>
            <p:ph type="title"/>
          </p:nvPr>
        </p:nvSpPr>
        <p:spPr/>
        <p:txBody>
          <a:bodyPr/>
          <a:lstStyle/>
          <a:p>
            <a:r>
              <a:rPr lang="en-US" b="1" dirty="0" smtClean="0"/>
              <a:t>Bayer Stock Prices</a:t>
            </a:r>
            <a:endParaRPr lang="en-US" b="1" dirty="0"/>
          </a:p>
        </p:txBody>
      </p:sp>
      <p:sp>
        <p:nvSpPr>
          <p:cNvPr id="3" name="TextBox 2"/>
          <p:cNvSpPr txBox="1"/>
          <p:nvPr/>
        </p:nvSpPr>
        <p:spPr>
          <a:xfrm>
            <a:off x="6043614" y="1600200"/>
            <a:ext cx="2849258" cy="584776"/>
          </a:xfrm>
          <a:prstGeom prst="rect">
            <a:avLst/>
          </a:prstGeom>
          <a:solidFill>
            <a:schemeClr val="bg1"/>
          </a:solidFill>
        </p:spPr>
        <p:txBody>
          <a:bodyPr wrap="none" rtlCol="0">
            <a:spAutoFit/>
          </a:bodyPr>
          <a:lstStyle/>
          <a:p>
            <a:r>
              <a:rPr lang="en-US" sz="3200" dirty="0" smtClean="0"/>
              <a:t>Johnson Verdict</a:t>
            </a:r>
            <a:endParaRPr lang="en-US" sz="3200" dirty="0"/>
          </a:p>
        </p:txBody>
      </p:sp>
      <p:cxnSp>
        <p:nvCxnSpPr>
          <p:cNvPr id="7" name="Straight Arrow Connector 6"/>
          <p:cNvCxnSpPr>
            <a:stCxn id="3" idx="2"/>
          </p:cNvCxnSpPr>
          <p:nvPr/>
        </p:nvCxnSpPr>
        <p:spPr>
          <a:xfrm flipH="1">
            <a:off x="6672660" y="2184976"/>
            <a:ext cx="795583" cy="135409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477288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ctoberBayerPlummet.png"/>
          <p:cNvPicPr>
            <a:picLocks noGrp="1" noChangeAspect="1"/>
          </p:cNvPicPr>
          <p:nvPr>
            <p:ph idx="1"/>
          </p:nvPr>
        </p:nvPicPr>
        <p:blipFill>
          <a:blip r:embed="rId2">
            <a:extLst>
              <a:ext uri="{28A0092B-C50C-407E-A947-70E740481C1C}">
                <a14:useLocalDpi xmlns:a14="http://schemas.microsoft.com/office/drawing/2010/main" val="0"/>
              </a:ext>
            </a:extLst>
          </a:blip>
          <a:srcRect l="-21775" r="-21775"/>
          <a:stretch>
            <a:fillRect/>
          </a:stretch>
        </p:blipFill>
        <p:spPr>
          <a:xfrm>
            <a:off x="-1009977" y="1066801"/>
            <a:ext cx="10153977" cy="5584296"/>
          </a:xfrm>
        </p:spPr>
      </p:pic>
      <p:sp>
        <p:nvSpPr>
          <p:cNvPr id="2" name="Title 1"/>
          <p:cNvSpPr>
            <a:spLocks noGrp="1"/>
          </p:cNvSpPr>
          <p:nvPr>
            <p:ph type="title"/>
          </p:nvPr>
        </p:nvSpPr>
        <p:spPr/>
        <p:txBody>
          <a:bodyPr>
            <a:normAutofit fontScale="90000"/>
          </a:bodyPr>
          <a:lstStyle/>
          <a:p>
            <a:r>
              <a:rPr lang="en-US" b="1" dirty="0" smtClean="0"/>
              <a:t>Verdict Upheld in Higher Court:</a:t>
            </a:r>
            <a:br>
              <a:rPr lang="en-US" b="1" dirty="0" smtClean="0"/>
            </a:br>
            <a:r>
              <a:rPr lang="en-US" b="1" dirty="0" smtClean="0"/>
              <a:t>October 22, 2018</a:t>
            </a:r>
            <a:endParaRPr lang="en-US" b="1" dirty="0"/>
          </a:p>
        </p:txBody>
      </p:sp>
      <p:sp>
        <p:nvSpPr>
          <p:cNvPr id="5" name="TextBox 4"/>
          <p:cNvSpPr txBox="1"/>
          <p:nvPr/>
        </p:nvSpPr>
        <p:spPr>
          <a:xfrm>
            <a:off x="3767039" y="1510306"/>
            <a:ext cx="4919761" cy="523220"/>
          </a:xfrm>
          <a:prstGeom prst="rect">
            <a:avLst/>
          </a:prstGeom>
          <a:solidFill>
            <a:schemeClr val="bg1"/>
          </a:solidFill>
        </p:spPr>
        <p:txBody>
          <a:bodyPr wrap="none" rtlCol="0">
            <a:spAutoFit/>
          </a:bodyPr>
          <a:lstStyle/>
          <a:p>
            <a:r>
              <a:rPr lang="en-US" sz="2800" dirty="0" smtClean="0"/>
              <a:t>Damages reduced to $78 Million</a:t>
            </a:r>
            <a:endParaRPr lang="en-US" sz="2800" dirty="0"/>
          </a:p>
        </p:txBody>
      </p:sp>
    </p:spTree>
    <p:extLst>
      <p:ext uri="{BB962C8B-B14F-4D97-AF65-F5344CB8AC3E}">
        <p14:creationId xmlns:p14="http://schemas.microsoft.com/office/powerpoint/2010/main" val="83212833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Bayer to sell businesses, cut jobs </a:t>
            </a:r>
            <a:r>
              <a:rPr lang="en-US" b="1" dirty="0" smtClean="0"/>
              <a:t/>
            </a:r>
            <a:br>
              <a:rPr lang="en-US" b="1" dirty="0" smtClean="0"/>
            </a:br>
            <a:r>
              <a:rPr lang="en-US" b="1" dirty="0" smtClean="0"/>
              <a:t>after </a:t>
            </a:r>
            <a:r>
              <a:rPr lang="en-US" b="1" dirty="0"/>
              <a:t>Monsanto </a:t>
            </a:r>
            <a:r>
              <a:rPr lang="en-US" b="1" dirty="0" smtClean="0"/>
              <a:t>deal</a:t>
            </a:r>
            <a:r>
              <a:rPr lang="en-US" b="1"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“Chief </a:t>
            </a:r>
            <a:r>
              <a:rPr lang="en-US" dirty="0"/>
              <a:t>Executive Werner Baumann is under pressure to boost Bayer’s share price after a drop of </a:t>
            </a:r>
            <a:r>
              <a:rPr lang="en-US" i="1" dirty="0">
                <a:solidFill>
                  <a:srgbClr val="FF0000"/>
                </a:solidFill>
              </a:rPr>
              <a:t>more than 35 percent </a:t>
            </a:r>
            <a:r>
              <a:rPr lang="en-US" dirty="0"/>
              <a:t>so far this year, dragged down by concern over more than 9,000 lawsuits it faces over an alleged cancer-causing effect of Monsanto’s Roundup weed killer</a:t>
            </a:r>
            <a:r>
              <a:rPr lang="en-US" dirty="0" smtClean="0"/>
              <a:t>.” </a:t>
            </a:r>
          </a:p>
          <a:p>
            <a:pPr marL="0" indent="0">
              <a:buNone/>
            </a:pPr>
            <a:r>
              <a:rPr lang="en-US" i="1" dirty="0" smtClean="0"/>
              <a:t>Ludwig Burger</a:t>
            </a:r>
          </a:p>
          <a:p>
            <a:pPr marL="0" indent="0">
              <a:buNone/>
            </a:pPr>
            <a:r>
              <a:rPr lang="en-US" i="1" dirty="0" smtClean="0"/>
              <a:t>November 29, 2018</a:t>
            </a:r>
            <a:endParaRPr lang="en-US" i="1" dirty="0"/>
          </a:p>
          <a:p>
            <a:pPr marL="0" indent="0">
              <a:buNone/>
            </a:pPr>
            <a:endParaRPr lang="en-US" dirty="0"/>
          </a:p>
        </p:txBody>
      </p:sp>
      <p:sp>
        <p:nvSpPr>
          <p:cNvPr id="4" name="TextBox 3"/>
          <p:cNvSpPr txBox="1"/>
          <p:nvPr/>
        </p:nvSpPr>
        <p:spPr>
          <a:xfrm>
            <a:off x="1562100" y="5901203"/>
            <a:ext cx="6831242" cy="646331"/>
          </a:xfrm>
          <a:prstGeom prst="rect">
            <a:avLst/>
          </a:prstGeom>
          <a:noFill/>
        </p:spPr>
        <p:txBody>
          <a:bodyPr wrap="none" rtlCol="0">
            <a:spAutoFit/>
          </a:bodyPr>
          <a:lstStyle/>
          <a:p>
            <a:r>
              <a:rPr lang="en-US" dirty="0" smtClean="0">
                <a:solidFill>
                  <a:srgbClr val="FF0000"/>
                </a:solidFill>
              </a:rPr>
              <a:t>*</a:t>
            </a:r>
            <a:r>
              <a:rPr lang="en-US" dirty="0" smtClean="0"/>
              <a:t>https</a:t>
            </a:r>
            <a:r>
              <a:rPr lang="en-US" dirty="0"/>
              <a:t>://www.reuters.com/article/us-bayer-strategy</a:t>
            </a:r>
            <a:r>
              <a:rPr lang="en-US" dirty="0" smtClean="0"/>
              <a:t>/</a:t>
            </a:r>
          </a:p>
          <a:p>
            <a:r>
              <a:rPr lang="en-US" dirty="0" smtClean="0"/>
              <a:t>bayer</a:t>
            </a:r>
            <a:r>
              <a:rPr lang="en-US" dirty="0"/>
              <a:t>-to-sell-businesses-cut-jobs-after-monsanto-deal-</a:t>
            </a:r>
            <a:r>
              <a:rPr lang="en-US" dirty="0" smtClean="0"/>
              <a:t>idUSKCN1NY1SI</a:t>
            </a:r>
            <a:endParaRPr lang="en-US" dirty="0"/>
          </a:p>
        </p:txBody>
      </p:sp>
    </p:spTree>
    <p:extLst>
      <p:ext uri="{BB962C8B-B14F-4D97-AF65-F5344CB8AC3E}">
        <p14:creationId xmlns:p14="http://schemas.microsoft.com/office/powerpoint/2010/main" val="58613967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57" y="-447783"/>
            <a:ext cx="9635065" cy="2142066"/>
          </a:xfrm>
        </p:spPr>
        <p:txBody>
          <a:bodyPr>
            <a:normAutofit/>
          </a:bodyPr>
          <a:lstStyle/>
          <a:p>
            <a:r>
              <a:rPr lang="en-US" sz="3600" b="1" dirty="0" smtClean="0"/>
              <a:t>“In </a:t>
            </a:r>
            <a:r>
              <a:rPr lang="en-US" sz="3600" b="1" dirty="0"/>
              <a:t>vitro evaluation of genomic </a:t>
            </a:r>
            <a:r>
              <a:rPr lang="en-US" sz="3600" b="1" dirty="0" smtClean="0"/>
              <a:t>damage </a:t>
            </a:r>
            <a:r>
              <a:rPr lang="en-US" sz="3600" b="1" dirty="0"/>
              <a:t>induced by glyphosate on human </a:t>
            </a:r>
            <a:r>
              <a:rPr lang="en-US" sz="3600" b="1" dirty="0" smtClean="0"/>
              <a:t>lymphocytes”</a:t>
            </a:r>
            <a:r>
              <a:rPr lang="en-US" sz="3600" b="1" dirty="0" smtClean="0">
                <a:solidFill>
                  <a:srgbClr val="FF0000"/>
                </a:solidFill>
              </a:rPr>
              <a:t>*</a:t>
            </a:r>
            <a:endParaRPr lang="en-US" sz="3600" b="1" dirty="0">
              <a:solidFill>
                <a:srgbClr val="FF0000"/>
              </a:solidFill>
            </a:endParaRPr>
          </a:p>
        </p:txBody>
      </p:sp>
      <p:pic>
        <p:nvPicPr>
          <p:cNvPr id="5" name="Content Placeholder 4" descr="Ring_chromosome.gif"/>
          <p:cNvPicPr>
            <a:picLocks noGrp="1" noChangeAspect="1"/>
          </p:cNvPicPr>
          <p:nvPr>
            <p:ph idx="1"/>
          </p:nvPr>
        </p:nvPicPr>
        <p:blipFill>
          <a:blip r:embed="rId3">
            <a:extLst>
              <a:ext uri="{28A0092B-C50C-407E-A947-70E740481C1C}">
                <a14:useLocalDpi xmlns:a14="http://schemas.microsoft.com/office/drawing/2010/main" val="0"/>
              </a:ext>
            </a:extLst>
          </a:blip>
          <a:srcRect t="24986" b="24986"/>
          <a:stretch>
            <a:fillRect/>
          </a:stretch>
        </p:blipFill>
        <p:spPr>
          <a:xfrm>
            <a:off x="6112924" y="2192338"/>
            <a:ext cx="2811463" cy="1368310"/>
          </a:xfrm>
        </p:spPr>
      </p:pic>
      <p:sp>
        <p:nvSpPr>
          <p:cNvPr id="4" name="TextBox 3"/>
          <p:cNvSpPr txBox="1"/>
          <p:nvPr/>
        </p:nvSpPr>
        <p:spPr>
          <a:xfrm>
            <a:off x="214551" y="6398041"/>
            <a:ext cx="8709836" cy="461665"/>
          </a:xfrm>
          <a:prstGeom prst="rect">
            <a:avLst/>
          </a:prstGeom>
          <a:noFill/>
        </p:spPr>
        <p:txBody>
          <a:bodyPr wrap="none" rtlCol="0">
            <a:spAutoFit/>
          </a:bodyPr>
          <a:lstStyle/>
          <a:p>
            <a:pPr algn="r"/>
            <a:r>
              <a:rPr lang="en-US" sz="2400" dirty="0" smtClean="0">
                <a:solidFill>
                  <a:srgbClr val="FF0000"/>
                </a:solidFill>
              </a:rPr>
              <a:t>*</a:t>
            </a:r>
            <a:r>
              <a:rPr lang="en-US" sz="2400" dirty="0" smtClean="0"/>
              <a:t>A </a:t>
            </a:r>
            <a:r>
              <a:rPr lang="en-US" sz="2400" dirty="0" err="1"/>
              <a:t>Santovito</a:t>
            </a:r>
            <a:r>
              <a:rPr lang="en-US" sz="2400" dirty="0"/>
              <a:t> et al. </a:t>
            </a:r>
            <a:r>
              <a:rPr lang="fi-FI" sz="2400" dirty="0" err="1"/>
              <a:t>Environ</a:t>
            </a:r>
            <a:r>
              <a:rPr lang="fi-FI" sz="2400" dirty="0"/>
              <a:t> </a:t>
            </a:r>
            <a:r>
              <a:rPr lang="fi-FI" sz="2400" dirty="0" err="1"/>
              <a:t>Sci</a:t>
            </a:r>
            <a:r>
              <a:rPr lang="fi-FI" sz="2400" dirty="0"/>
              <a:t> </a:t>
            </a:r>
            <a:r>
              <a:rPr lang="fi-FI" sz="2400" dirty="0" err="1"/>
              <a:t>Pollut</a:t>
            </a:r>
            <a:r>
              <a:rPr lang="fi-FI" sz="2400" dirty="0"/>
              <a:t> </a:t>
            </a:r>
            <a:r>
              <a:rPr lang="fi-FI" sz="2400" dirty="0" err="1"/>
              <a:t>Res</a:t>
            </a:r>
            <a:r>
              <a:rPr lang="fi-FI" sz="2400" dirty="0"/>
              <a:t> </a:t>
            </a:r>
            <a:r>
              <a:rPr lang="fi-FI" sz="2400" dirty="0" err="1"/>
              <a:t>Int</a:t>
            </a:r>
            <a:r>
              <a:rPr lang="fi-FI" sz="2400" dirty="0"/>
              <a:t> </a:t>
            </a:r>
            <a:r>
              <a:rPr lang="fi-FI" sz="2400" dirty="0" smtClean="0"/>
              <a:t>2018;25</a:t>
            </a:r>
            <a:r>
              <a:rPr lang="fi-FI" sz="2400" dirty="0"/>
              <a:t>(34):34693</a:t>
            </a:r>
            <a:r>
              <a:rPr lang="fi-FI" sz="2400" dirty="0" smtClean="0"/>
              <a:t>-700</a:t>
            </a:r>
            <a:r>
              <a:rPr lang="fi-FI" sz="2400" dirty="0"/>
              <a:t>. </a:t>
            </a:r>
            <a:r>
              <a:rPr lang="en-US" sz="2400" dirty="0" smtClean="0"/>
              <a:t> </a:t>
            </a:r>
            <a:endParaRPr lang="en-US" sz="2400" dirty="0"/>
          </a:p>
        </p:txBody>
      </p:sp>
      <p:pic>
        <p:nvPicPr>
          <p:cNvPr id="6" name="Picture 5" descr="dicentric_chromosom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320" y="3916248"/>
            <a:ext cx="2777067" cy="1808323"/>
          </a:xfrm>
          <a:prstGeom prst="rect">
            <a:avLst/>
          </a:prstGeom>
        </p:spPr>
      </p:pic>
      <p:sp>
        <p:nvSpPr>
          <p:cNvPr id="7" name="Content Placeholder 2"/>
          <p:cNvSpPr txBox="1">
            <a:spLocks/>
          </p:cNvSpPr>
          <p:nvPr/>
        </p:nvSpPr>
        <p:spPr>
          <a:xfrm>
            <a:off x="152400" y="1338685"/>
            <a:ext cx="5960524" cy="509191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dirty="0" smtClean="0"/>
              <a:t>In </a:t>
            </a:r>
            <a:r>
              <a:rPr lang="en-US" dirty="0"/>
              <a:t>vitro exposure of human lymphocytes to glyphosate at levels of 0.5, 0.1, 0.050,  0.025 and 0.0125 </a:t>
            </a:r>
            <a:r>
              <a:rPr lang="en-US" dirty="0" smtClean="0"/>
              <a:t>μg</a:t>
            </a:r>
            <a:r>
              <a:rPr lang="en-US" dirty="0"/>
              <a:t>/ml </a:t>
            </a:r>
          </a:p>
          <a:p>
            <a:pPr>
              <a:spcBef>
                <a:spcPts val="600"/>
              </a:spcBef>
            </a:pPr>
            <a:r>
              <a:rPr lang="en-US" dirty="0"/>
              <a:t>0.5 is considered an "acceptable daily exposure </a:t>
            </a:r>
            <a:r>
              <a:rPr lang="en-US" dirty="0" smtClean="0"/>
              <a:t>level”</a:t>
            </a:r>
            <a:endParaRPr lang="en-US" dirty="0"/>
          </a:p>
          <a:p>
            <a:pPr>
              <a:spcBef>
                <a:spcPts val="600"/>
              </a:spcBef>
            </a:pPr>
            <a:r>
              <a:rPr lang="en-US" dirty="0"/>
              <a:t>Chromosomal aberrations and micronuclei frequencies were significantly high at all except the lowest exposure levels.</a:t>
            </a:r>
          </a:p>
          <a:p>
            <a:pPr>
              <a:spcBef>
                <a:spcPts val="600"/>
              </a:spcBef>
            </a:pPr>
            <a:endParaRPr lang="en-US" dirty="0" smtClean="0"/>
          </a:p>
        </p:txBody>
      </p:sp>
    </p:spTree>
    <p:extLst>
      <p:ext uri="{BB962C8B-B14F-4D97-AF65-F5344CB8AC3E}">
        <p14:creationId xmlns:p14="http://schemas.microsoft.com/office/powerpoint/2010/main" val="275975145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57" y="-447783"/>
            <a:ext cx="9635065" cy="2142066"/>
          </a:xfrm>
        </p:spPr>
        <p:txBody>
          <a:bodyPr>
            <a:normAutofit/>
          </a:bodyPr>
          <a:lstStyle/>
          <a:p>
            <a:r>
              <a:rPr lang="en-US" sz="3600" b="1" dirty="0" smtClean="0"/>
              <a:t>“In </a:t>
            </a:r>
            <a:r>
              <a:rPr lang="en-US" sz="3600" b="1" dirty="0"/>
              <a:t>vitro evaluation of genomic </a:t>
            </a:r>
            <a:r>
              <a:rPr lang="en-US" sz="3600" b="1" dirty="0" smtClean="0"/>
              <a:t>damage </a:t>
            </a:r>
            <a:r>
              <a:rPr lang="en-US" sz="3600" b="1" dirty="0"/>
              <a:t>induced by glyphosate on human </a:t>
            </a:r>
            <a:r>
              <a:rPr lang="en-US" sz="3600" b="1" dirty="0" smtClean="0"/>
              <a:t>lymphocytes”</a:t>
            </a:r>
            <a:r>
              <a:rPr lang="en-US" sz="3600" b="1" dirty="0" smtClean="0">
                <a:solidFill>
                  <a:srgbClr val="FF0000"/>
                </a:solidFill>
              </a:rPr>
              <a:t>*</a:t>
            </a:r>
            <a:endParaRPr lang="en-US" sz="3600" b="1" dirty="0">
              <a:solidFill>
                <a:srgbClr val="FF0000"/>
              </a:solidFill>
            </a:endParaRPr>
          </a:p>
        </p:txBody>
      </p:sp>
      <p:pic>
        <p:nvPicPr>
          <p:cNvPr id="5" name="Content Placeholder 4" descr="Ring_chromosome.gif"/>
          <p:cNvPicPr>
            <a:picLocks noGrp="1" noChangeAspect="1"/>
          </p:cNvPicPr>
          <p:nvPr>
            <p:ph idx="1"/>
          </p:nvPr>
        </p:nvPicPr>
        <p:blipFill>
          <a:blip r:embed="rId3">
            <a:extLst>
              <a:ext uri="{28A0092B-C50C-407E-A947-70E740481C1C}">
                <a14:useLocalDpi xmlns:a14="http://schemas.microsoft.com/office/drawing/2010/main" val="0"/>
              </a:ext>
            </a:extLst>
          </a:blip>
          <a:srcRect t="24986" b="24986"/>
          <a:stretch>
            <a:fillRect/>
          </a:stretch>
        </p:blipFill>
        <p:spPr>
          <a:xfrm>
            <a:off x="6112924" y="2192338"/>
            <a:ext cx="2811463" cy="1368310"/>
          </a:xfrm>
        </p:spPr>
      </p:pic>
      <p:sp>
        <p:nvSpPr>
          <p:cNvPr id="4" name="TextBox 3"/>
          <p:cNvSpPr txBox="1"/>
          <p:nvPr/>
        </p:nvSpPr>
        <p:spPr>
          <a:xfrm>
            <a:off x="214551" y="6398041"/>
            <a:ext cx="8709836" cy="461665"/>
          </a:xfrm>
          <a:prstGeom prst="rect">
            <a:avLst/>
          </a:prstGeom>
          <a:noFill/>
        </p:spPr>
        <p:txBody>
          <a:bodyPr wrap="none" rtlCol="0">
            <a:spAutoFit/>
          </a:bodyPr>
          <a:lstStyle/>
          <a:p>
            <a:pPr algn="r"/>
            <a:r>
              <a:rPr lang="en-US" sz="2400" dirty="0" smtClean="0">
                <a:solidFill>
                  <a:srgbClr val="FF0000"/>
                </a:solidFill>
              </a:rPr>
              <a:t>*</a:t>
            </a:r>
            <a:r>
              <a:rPr lang="en-US" sz="2400" dirty="0" smtClean="0"/>
              <a:t>A </a:t>
            </a:r>
            <a:r>
              <a:rPr lang="en-US" sz="2400" dirty="0" err="1"/>
              <a:t>Santovito</a:t>
            </a:r>
            <a:r>
              <a:rPr lang="en-US" sz="2400" dirty="0"/>
              <a:t> et al. </a:t>
            </a:r>
            <a:r>
              <a:rPr lang="fi-FI" sz="2400" dirty="0" err="1"/>
              <a:t>Environ</a:t>
            </a:r>
            <a:r>
              <a:rPr lang="fi-FI" sz="2400" dirty="0"/>
              <a:t> </a:t>
            </a:r>
            <a:r>
              <a:rPr lang="fi-FI" sz="2400" dirty="0" err="1"/>
              <a:t>Sci</a:t>
            </a:r>
            <a:r>
              <a:rPr lang="fi-FI" sz="2400" dirty="0"/>
              <a:t> </a:t>
            </a:r>
            <a:r>
              <a:rPr lang="fi-FI" sz="2400" dirty="0" err="1"/>
              <a:t>Pollut</a:t>
            </a:r>
            <a:r>
              <a:rPr lang="fi-FI" sz="2400" dirty="0"/>
              <a:t> </a:t>
            </a:r>
            <a:r>
              <a:rPr lang="fi-FI" sz="2400" dirty="0" err="1"/>
              <a:t>Res</a:t>
            </a:r>
            <a:r>
              <a:rPr lang="fi-FI" sz="2400" dirty="0"/>
              <a:t> </a:t>
            </a:r>
            <a:r>
              <a:rPr lang="fi-FI" sz="2400" dirty="0" err="1"/>
              <a:t>Int</a:t>
            </a:r>
            <a:r>
              <a:rPr lang="fi-FI" sz="2400" dirty="0"/>
              <a:t> </a:t>
            </a:r>
            <a:r>
              <a:rPr lang="fi-FI" sz="2400" dirty="0" smtClean="0"/>
              <a:t>2018;25</a:t>
            </a:r>
            <a:r>
              <a:rPr lang="fi-FI" sz="2400" dirty="0"/>
              <a:t>(34):34693</a:t>
            </a:r>
            <a:r>
              <a:rPr lang="fi-FI" sz="2400" dirty="0" smtClean="0"/>
              <a:t>-700</a:t>
            </a:r>
            <a:r>
              <a:rPr lang="fi-FI" sz="2400" dirty="0"/>
              <a:t>. </a:t>
            </a:r>
            <a:r>
              <a:rPr lang="en-US" sz="2400" dirty="0" smtClean="0"/>
              <a:t> </a:t>
            </a:r>
            <a:endParaRPr lang="en-US" sz="2400" dirty="0"/>
          </a:p>
        </p:txBody>
      </p:sp>
      <p:pic>
        <p:nvPicPr>
          <p:cNvPr id="6" name="Picture 5" descr="dicentric_chromosom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320" y="3916248"/>
            <a:ext cx="2777067" cy="1808323"/>
          </a:xfrm>
          <a:prstGeom prst="rect">
            <a:avLst/>
          </a:prstGeom>
        </p:spPr>
      </p:pic>
      <p:sp>
        <p:nvSpPr>
          <p:cNvPr id="7" name="Content Placeholder 2"/>
          <p:cNvSpPr txBox="1">
            <a:spLocks/>
          </p:cNvSpPr>
          <p:nvPr/>
        </p:nvSpPr>
        <p:spPr>
          <a:xfrm>
            <a:off x="152400" y="1338685"/>
            <a:ext cx="5960524" cy="509191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dirty="0" smtClean="0"/>
              <a:t>In </a:t>
            </a:r>
            <a:r>
              <a:rPr lang="en-US" dirty="0"/>
              <a:t>vitro exposure of human lymphocytes to glyphosate at levels of 0.5, 0.1, 0.050,  0.025 and 0.0125 </a:t>
            </a:r>
            <a:r>
              <a:rPr lang="en-US" dirty="0" smtClean="0"/>
              <a:t>μg</a:t>
            </a:r>
            <a:r>
              <a:rPr lang="en-US" dirty="0"/>
              <a:t>/ml </a:t>
            </a:r>
          </a:p>
          <a:p>
            <a:pPr>
              <a:spcBef>
                <a:spcPts val="600"/>
              </a:spcBef>
            </a:pPr>
            <a:r>
              <a:rPr lang="en-US" dirty="0"/>
              <a:t>0.5 is considered an "acceptable daily exposure </a:t>
            </a:r>
            <a:r>
              <a:rPr lang="en-US" dirty="0" smtClean="0"/>
              <a:t>level”</a:t>
            </a:r>
            <a:endParaRPr lang="en-US" dirty="0"/>
          </a:p>
          <a:p>
            <a:pPr>
              <a:spcBef>
                <a:spcPts val="600"/>
              </a:spcBef>
            </a:pPr>
            <a:r>
              <a:rPr lang="en-US" dirty="0"/>
              <a:t>Chromosomal aberrations and micronuclei frequencies were significantly high at all except the lowest exposure levels.</a:t>
            </a:r>
          </a:p>
          <a:p>
            <a:pPr>
              <a:spcBef>
                <a:spcPts val="600"/>
              </a:spcBef>
            </a:pPr>
            <a:endParaRPr lang="en-US" dirty="0" smtClean="0"/>
          </a:p>
        </p:txBody>
      </p:sp>
      <p:sp>
        <p:nvSpPr>
          <p:cNvPr id="8" name="TextBox 7"/>
          <p:cNvSpPr txBox="1"/>
          <p:nvPr/>
        </p:nvSpPr>
        <p:spPr>
          <a:xfrm>
            <a:off x="677333" y="2027239"/>
            <a:ext cx="7078134" cy="1754327"/>
          </a:xfrm>
          <a:prstGeom prst="rect">
            <a:avLst/>
          </a:prstGeom>
          <a:solidFill>
            <a:srgbClr val="FFFA92"/>
          </a:solidFill>
          <a:ln>
            <a:solidFill>
              <a:schemeClr val="tx1"/>
            </a:solidFill>
          </a:ln>
        </p:spPr>
        <p:txBody>
          <a:bodyPr wrap="square" rtlCol="0">
            <a:spAutoFit/>
          </a:bodyPr>
          <a:lstStyle/>
          <a:p>
            <a:pPr algn="ctr"/>
            <a:r>
              <a:rPr lang="en-US" sz="3600" dirty="0" smtClean="0"/>
              <a:t>Lymphocytes are the cell type that transforms into cancer cells in                                     non-</a:t>
            </a:r>
            <a:r>
              <a:rPr lang="en-US" sz="3600" dirty="0"/>
              <a:t>H</a:t>
            </a:r>
            <a:r>
              <a:rPr lang="en-US" sz="3600" dirty="0" smtClean="0"/>
              <a:t>odgkin’s </a:t>
            </a:r>
            <a:r>
              <a:rPr lang="en-US" sz="3600" dirty="0"/>
              <a:t>l</a:t>
            </a:r>
            <a:r>
              <a:rPr lang="en-US" sz="3600" dirty="0" smtClean="0"/>
              <a:t>ymphoma</a:t>
            </a:r>
          </a:p>
        </p:txBody>
      </p:sp>
    </p:spTree>
    <p:extLst>
      <p:ext uri="{BB962C8B-B14F-4D97-AF65-F5344CB8AC3E}">
        <p14:creationId xmlns:p14="http://schemas.microsoft.com/office/powerpoint/2010/main" val="59162914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979715" y="2218450"/>
            <a:ext cx="5184645"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as a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Glycine Analogue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9581283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581"/>
            <a:ext cx="8229600" cy="1143000"/>
          </a:xfrm>
        </p:spPr>
        <p:txBody>
          <a:bodyPr/>
          <a:lstStyle/>
          <a:p>
            <a:r>
              <a:rPr lang="en-US" b="1" dirty="0" smtClean="0"/>
              <a:t>The Basics of Protein Synthesis</a:t>
            </a:r>
            <a:endParaRPr lang="en-US" b="1" dirty="0"/>
          </a:p>
        </p:txBody>
      </p:sp>
      <p:pic>
        <p:nvPicPr>
          <p:cNvPr id="4" name="Content Placeholder 3" descr="paper_dolls.png"/>
          <p:cNvPicPr>
            <a:picLocks noGrp="1" noChangeAspect="1"/>
          </p:cNvPicPr>
          <p:nvPr>
            <p:ph idx="1"/>
          </p:nvPr>
        </p:nvPicPr>
        <p:blipFill>
          <a:blip r:embed="rId3">
            <a:extLst>
              <a:ext uri="{28A0092B-C50C-407E-A947-70E740481C1C}">
                <a14:useLocalDpi xmlns:a14="http://schemas.microsoft.com/office/drawing/2010/main" val="0"/>
              </a:ext>
            </a:extLst>
          </a:blip>
          <a:srcRect t="-7827" b="-7827"/>
          <a:stretch>
            <a:fillRect/>
          </a:stretch>
        </p:blipFill>
        <p:spPr>
          <a:xfrm>
            <a:off x="1798117" y="3890819"/>
            <a:ext cx="5775562" cy="3176337"/>
          </a:xfrm>
        </p:spPr>
      </p:pic>
      <p:pic>
        <p:nvPicPr>
          <p:cNvPr id="5" name="Picture 4" descr="DNA_co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812" y="993804"/>
            <a:ext cx="6553200" cy="3190482"/>
          </a:xfrm>
          <a:prstGeom prst="rect">
            <a:avLst/>
          </a:prstGeom>
        </p:spPr>
      </p:pic>
      <p:pic>
        <p:nvPicPr>
          <p:cNvPr id="6" name="Picture 5" descr="evil_clow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813" y="4080911"/>
            <a:ext cx="1465704" cy="2777089"/>
          </a:xfrm>
          <a:prstGeom prst="rect">
            <a:avLst/>
          </a:prstGeom>
        </p:spPr>
      </p:pic>
      <p:sp>
        <p:nvSpPr>
          <p:cNvPr id="7" name="TextBox 6"/>
          <p:cNvSpPr txBox="1"/>
          <p:nvPr/>
        </p:nvSpPr>
        <p:spPr>
          <a:xfrm>
            <a:off x="326837" y="4055412"/>
            <a:ext cx="1257676" cy="523220"/>
          </a:xfrm>
          <a:prstGeom prst="rect">
            <a:avLst/>
          </a:prstGeom>
          <a:noFill/>
        </p:spPr>
        <p:txBody>
          <a:bodyPr wrap="none" rtlCol="0">
            <a:spAutoFit/>
          </a:bodyPr>
          <a:lstStyle/>
          <a:p>
            <a:r>
              <a:rPr lang="en-US" sz="2800" dirty="0" smtClean="0"/>
              <a:t>Glycine</a:t>
            </a:r>
            <a:endParaRPr lang="en-US" sz="2800" dirty="0"/>
          </a:p>
        </p:txBody>
      </p:sp>
      <p:cxnSp>
        <p:nvCxnSpPr>
          <p:cNvPr id="9" name="Straight Arrow Connector 8"/>
          <p:cNvCxnSpPr>
            <a:stCxn id="7" idx="2"/>
          </p:cNvCxnSpPr>
          <p:nvPr/>
        </p:nvCxnSpPr>
        <p:spPr>
          <a:xfrm>
            <a:off x="955675" y="4578632"/>
            <a:ext cx="842442" cy="17957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2348" y="4055412"/>
            <a:ext cx="1834156" cy="523220"/>
          </a:xfrm>
          <a:prstGeom prst="rect">
            <a:avLst/>
          </a:prstGeom>
          <a:noFill/>
        </p:spPr>
        <p:txBody>
          <a:bodyPr wrap="none" rtlCol="0">
            <a:spAutoFit/>
          </a:bodyPr>
          <a:lstStyle/>
          <a:p>
            <a:r>
              <a:rPr lang="en-US" sz="2800" dirty="0" smtClean="0"/>
              <a:t>Glyphosate</a:t>
            </a:r>
            <a:endParaRPr lang="en-US" sz="2800" dirty="0"/>
          </a:p>
        </p:txBody>
      </p:sp>
    </p:spTree>
    <p:extLst>
      <p:ext uri="{BB962C8B-B14F-4D97-AF65-F5344CB8AC3E}">
        <p14:creationId xmlns:p14="http://schemas.microsoft.com/office/powerpoint/2010/main" val="59790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2D-skeletal.png"/>
          <p:cNvPicPr>
            <a:picLocks noGrp="1" noChangeAspect="1"/>
          </p:cNvPicPr>
          <p:nvPr>
            <p:ph idx="1"/>
          </p:nvPr>
        </p:nvPicPr>
        <p:blipFill>
          <a:blip r:embed="rId2">
            <a:extLst>
              <a:ext uri="{28A0092B-C50C-407E-A947-70E740481C1C}">
                <a14:useLocalDpi xmlns:a14="http://schemas.microsoft.com/office/drawing/2010/main" val="0"/>
              </a:ext>
            </a:extLst>
          </a:blip>
          <a:srcRect t="-14632" b="-14632"/>
          <a:stretch>
            <a:fillRect/>
          </a:stretch>
        </p:blipFill>
        <p:spPr>
          <a:xfrm>
            <a:off x="1154099" y="1600200"/>
            <a:ext cx="6635252" cy="3649133"/>
          </a:xfrm>
        </p:spPr>
      </p:pic>
      <p:sp>
        <p:nvSpPr>
          <p:cNvPr id="5" name="TextBox 4"/>
          <p:cNvSpPr txBox="1"/>
          <p:nvPr/>
        </p:nvSpPr>
        <p:spPr>
          <a:xfrm>
            <a:off x="4141535" y="3463330"/>
            <a:ext cx="616124" cy="923330"/>
          </a:xfrm>
          <a:prstGeom prst="rect">
            <a:avLst/>
          </a:prstGeom>
          <a:noFill/>
        </p:spPr>
        <p:txBody>
          <a:bodyPr wrap="none" rtlCol="0">
            <a:spAutoFit/>
          </a:bodyPr>
          <a:lstStyle/>
          <a:p>
            <a:r>
              <a:rPr lang="en-US" sz="5400" dirty="0" smtClean="0"/>
              <a:t>H</a:t>
            </a:r>
            <a:endParaRPr lang="en-US" sz="5400" dirty="0"/>
          </a:p>
        </p:txBody>
      </p:sp>
      <p:sp>
        <p:nvSpPr>
          <p:cNvPr id="6" name="Rectangle 5"/>
          <p:cNvSpPr/>
          <p:nvPr/>
        </p:nvSpPr>
        <p:spPr>
          <a:xfrm>
            <a:off x="4673599" y="1845733"/>
            <a:ext cx="2963333" cy="289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150533" y="5063067"/>
            <a:ext cx="1410963" cy="584776"/>
          </a:xfrm>
          <a:prstGeom prst="rect">
            <a:avLst/>
          </a:prstGeom>
          <a:noFill/>
        </p:spPr>
        <p:txBody>
          <a:bodyPr wrap="none" rtlCol="0">
            <a:spAutoFit/>
          </a:bodyPr>
          <a:lstStyle/>
          <a:p>
            <a:r>
              <a:rPr lang="en-US" sz="3200" dirty="0" smtClean="0"/>
              <a:t>Glycine</a:t>
            </a:r>
            <a:endParaRPr lang="en-US" sz="3200" dirty="0"/>
          </a:p>
        </p:txBody>
      </p:sp>
      <p:sp>
        <p:nvSpPr>
          <p:cNvPr id="8" name="TextBox 7"/>
          <p:cNvSpPr txBox="1"/>
          <p:nvPr/>
        </p:nvSpPr>
        <p:spPr>
          <a:xfrm>
            <a:off x="2167469" y="5063070"/>
            <a:ext cx="2069797" cy="584776"/>
          </a:xfrm>
          <a:prstGeom prst="rect">
            <a:avLst/>
          </a:prstGeom>
          <a:noFill/>
        </p:spPr>
        <p:txBody>
          <a:bodyPr wrap="none" rtlCol="0">
            <a:spAutoFit/>
          </a:bodyPr>
          <a:lstStyle/>
          <a:p>
            <a:r>
              <a:rPr lang="en-US" sz="3200" dirty="0" smtClean="0"/>
              <a:t>Glyphosate</a:t>
            </a:r>
            <a:endParaRPr lang="en-US" sz="3200" dirty="0"/>
          </a:p>
        </p:txBody>
      </p:sp>
      <p:sp>
        <p:nvSpPr>
          <p:cNvPr id="9" name="Title 1"/>
          <p:cNvSpPr>
            <a:spLocks noGrp="1"/>
          </p:cNvSpPr>
          <p:nvPr>
            <p:ph type="title"/>
          </p:nvPr>
        </p:nvSpPr>
        <p:spPr>
          <a:xfrm>
            <a:off x="457200" y="274638"/>
            <a:ext cx="8229600" cy="1143000"/>
          </a:xfrm>
        </p:spPr>
        <p:txBody>
          <a:bodyPr>
            <a:normAutofit fontScale="90000"/>
          </a:bodyPr>
          <a:lstStyle/>
          <a:p>
            <a:r>
              <a:rPr lang="en-US" b="1" dirty="0" smtClean="0"/>
              <a:t>Glyphosate is a non-coding            amino acid analogue of glycine</a:t>
            </a:r>
            <a:endParaRPr lang="en-US" b="1" dirty="0"/>
          </a:p>
        </p:txBody>
      </p:sp>
    </p:spTree>
    <p:extLst>
      <p:ext uri="{BB962C8B-B14F-4D97-AF65-F5344CB8AC3E}">
        <p14:creationId xmlns:p14="http://schemas.microsoft.com/office/powerpoint/2010/main" val="5880339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“A truth’s initial commotion is directly proportional to how deeply the lie was believed... When a well-packaged web of lies has been sold gradually to the masses over generations, the truth will seem utterly preposterous and its speaker, a raving lunatic.</a:t>
            </a:r>
            <a:r>
              <a:rPr lang="en-US" dirty="0" smtClean="0"/>
              <a:t>”</a:t>
            </a:r>
          </a:p>
          <a:p>
            <a:pPr marL="0" indent="0">
              <a:buNone/>
            </a:pPr>
            <a:r>
              <a:rPr lang="en-US" i="1" dirty="0" smtClean="0"/>
              <a:t> </a:t>
            </a:r>
            <a:r>
              <a:rPr lang="en-US" dirty="0"/>
              <a:t>- </a:t>
            </a:r>
            <a:r>
              <a:rPr lang="en-US" i="1" dirty="0"/>
              <a:t>Dresden James</a:t>
            </a:r>
            <a:br>
              <a:rPr lang="en-US" i="1" dirty="0"/>
            </a:br>
            <a:endParaRPr lang="en-US" i="1" dirty="0"/>
          </a:p>
        </p:txBody>
      </p:sp>
    </p:spTree>
    <p:extLst>
      <p:ext uri="{BB962C8B-B14F-4D97-AF65-F5344CB8AC3E}">
        <p14:creationId xmlns:p14="http://schemas.microsoft.com/office/powerpoint/2010/main" val="209873907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If Glyphosate Could Insert Itself Into Protein Synthesis by mistake???</a:t>
            </a:r>
            <a:endParaRPr lang="en-US" b="1" dirty="0"/>
          </a:p>
        </p:txBody>
      </p:sp>
      <p:sp>
        <p:nvSpPr>
          <p:cNvPr id="5" name="Rectangle 4"/>
          <p:cNvSpPr/>
          <p:nvPr/>
        </p:nvSpPr>
        <p:spPr>
          <a:xfrm>
            <a:off x="4402648" y="41169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92115" y="40915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64649" y="406399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20249" y="408304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75849" y="4099979"/>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10507" y="3555996"/>
            <a:ext cx="607859" cy="369332"/>
          </a:xfrm>
          <a:prstGeom prst="rect">
            <a:avLst/>
          </a:prstGeom>
          <a:solidFill>
            <a:srgbClr val="FFFFFF"/>
          </a:solidFill>
        </p:spPr>
        <p:txBody>
          <a:bodyPr wrap="none" rtlCol="0">
            <a:spAutoFit/>
          </a:bodyPr>
          <a:lstStyle/>
          <a:p>
            <a:r>
              <a:rPr lang="en-US" dirty="0" smtClean="0"/>
              <a:t>GGC</a:t>
            </a:r>
            <a:endParaRPr lang="en-US" dirty="0"/>
          </a:p>
        </p:txBody>
      </p:sp>
      <p:pic>
        <p:nvPicPr>
          <p:cNvPr id="11" name="Picture 10"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198" y="1650067"/>
            <a:ext cx="2374900" cy="1739900"/>
          </a:xfrm>
          <a:prstGeom prst="rect">
            <a:avLst/>
          </a:prstGeom>
        </p:spPr>
      </p:pic>
      <p:sp>
        <p:nvSpPr>
          <p:cNvPr id="12" name="TextBox 11"/>
          <p:cNvSpPr txBox="1"/>
          <p:nvPr/>
        </p:nvSpPr>
        <p:spPr>
          <a:xfrm>
            <a:off x="3418774" y="3965597"/>
            <a:ext cx="776963" cy="369332"/>
          </a:xfrm>
          <a:prstGeom prst="rect">
            <a:avLst/>
          </a:prstGeom>
          <a:solidFill>
            <a:srgbClr val="FFFFFF"/>
          </a:solidFill>
        </p:spPr>
        <p:txBody>
          <a:bodyPr wrap="none" rtlCol="0">
            <a:spAutoFit/>
          </a:bodyPr>
          <a:lstStyle/>
          <a:p>
            <a:r>
              <a:rPr lang="en-US" dirty="0" smtClean="0"/>
              <a:t>mRNA</a:t>
            </a:r>
            <a:endParaRPr lang="en-US" dirty="0"/>
          </a:p>
        </p:txBody>
      </p:sp>
      <p:cxnSp>
        <p:nvCxnSpPr>
          <p:cNvPr id="15" name="Straight Arrow Connector 14"/>
          <p:cNvCxnSpPr>
            <a:stCxn id="10" idx="2"/>
          </p:cNvCxnSpPr>
          <p:nvPr/>
        </p:nvCxnSpPr>
        <p:spPr>
          <a:xfrm>
            <a:off x="5314437" y="3925328"/>
            <a:ext cx="28012" cy="291068"/>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349659" y="2395547"/>
            <a:ext cx="1549222" cy="461665"/>
          </a:xfrm>
          <a:prstGeom prst="rect">
            <a:avLst/>
          </a:prstGeom>
          <a:solidFill>
            <a:srgbClr val="FFFFFF"/>
          </a:solidFill>
        </p:spPr>
        <p:txBody>
          <a:bodyPr wrap="none" rtlCol="0">
            <a:spAutoFit/>
          </a:bodyPr>
          <a:lstStyle/>
          <a:p>
            <a:r>
              <a:rPr lang="en-US" sz="2400" dirty="0" smtClean="0"/>
              <a:t>glyphosate</a:t>
            </a:r>
            <a:endParaRPr lang="en-US" sz="2400" dirty="0"/>
          </a:p>
        </p:txBody>
      </p:sp>
      <p:sp>
        <p:nvSpPr>
          <p:cNvPr id="43" name="TextBox 42"/>
          <p:cNvSpPr txBox="1"/>
          <p:nvPr/>
        </p:nvSpPr>
        <p:spPr>
          <a:xfrm>
            <a:off x="3898881" y="4552430"/>
            <a:ext cx="892154" cy="369332"/>
          </a:xfrm>
          <a:prstGeom prst="rect">
            <a:avLst/>
          </a:prstGeom>
          <a:noFill/>
          <a:ln>
            <a:solidFill>
              <a:schemeClr val="tx1"/>
            </a:solidFill>
          </a:ln>
        </p:spPr>
        <p:txBody>
          <a:bodyPr wrap="none" rtlCol="0">
            <a:spAutoFit/>
          </a:bodyPr>
          <a:lstStyle/>
          <a:p>
            <a:r>
              <a:rPr lang="en-US" dirty="0" smtClean="0"/>
              <a:t>Alanine</a:t>
            </a:r>
            <a:endParaRPr lang="en-US" dirty="0"/>
          </a:p>
        </p:txBody>
      </p:sp>
      <p:sp>
        <p:nvSpPr>
          <p:cNvPr id="44" name="TextBox 43"/>
          <p:cNvSpPr txBox="1"/>
          <p:nvPr/>
        </p:nvSpPr>
        <p:spPr>
          <a:xfrm>
            <a:off x="4916528" y="4564614"/>
            <a:ext cx="848196" cy="369332"/>
          </a:xfrm>
          <a:prstGeom prst="rect">
            <a:avLst/>
          </a:prstGeom>
          <a:noFill/>
          <a:ln>
            <a:solidFill>
              <a:schemeClr val="tx1"/>
            </a:solidFill>
          </a:ln>
        </p:spPr>
        <p:txBody>
          <a:bodyPr wrap="none" rtlCol="0">
            <a:spAutoFit/>
          </a:bodyPr>
          <a:lstStyle/>
          <a:p>
            <a:r>
              <a:rPr lang="en-US" dirty="0" err="1" smtClean="0"/>
              <a:t>Proline</a:t>
            </a:r>
            <a:endParaRPr lang="en-US" dirty="0"/>
          </a:p>
        </p:txBody>
      </p:sp>
      <p:sp>
        <p:nvSpPr>
          <p:cNvPr id="45" name="TextBox 44"/>
          <p:cNvSpPr txBox="1"/>
          <p:nvPr/>
        </p:nvSpPr>
        <p:spPr>
          <a:xfrm>
            <a:off x="2560997" y="4545564"/>
            <a:ext cx="1245052" cy="369332"/>
          </a:xfrm>
          <a:prstGeom prst="rect">
            <a:avLst/>
          </a:prstGeom>
          <a:noFill/>
          <a:ln>
            <a:solidFill>
              <a:schemeClr val="tx1"/>
            </a:solidFill>
          </a:ln>
        </p:spPr>
        <p:txBody>
          <a:bodyPr wrap="none" rtlCol="0">
            <a:spAutoFit/>
          </a:bodyPr>
          <a:lstStyle/>
          <a:p>
            <a:r>
              <a:rPr lang="en-US" dirty="0" smtClean="0"/>
              <a:t>Glyphosate</a:t>
            </a:r>
            <a:endParaRPr lang="en-US" dirty="0"/>
          </a:p>
        </p:txBody>
      </p:sp>
      <p:sp>
        <p:nvSpPr>
          <p:cNvPr id="46" name="Freeform 45"/>
          <p:cNvSpPr/>
          <p:nvPr/>
        </p:nvSpPr>
        <p:spPr>
          <a:xfrm>
            <a:off x="2759431" y="3155946"/>
            <a:ext cx="637800" cy="1289050"/>
          </a:xfrm>
          <a:custGeom>
            <a:avLst/>
            <a:gdLst>
              <a:gd name="connsiteX0" fmla="*/ 637800 w 637800"/>
              <a:gd name="connsiteY0" fmla="*/ 0 h 1289050"/>
              <a:gd name="connsiteX1" fmla="*/ 2800 w 637800"/>
              <a:gd name="connsiteY1" fmla="*/ 552450 h 1289050"/>
              <a:gd name="connsiteX2" fmla="*/ 390150 w 637800"/>
              <a:gd name="connsiteY2" fmla="*/ 1289050 h 1289050"/>
            </a:gdLst>
            <a:ahLst/>
            <a:cxnLst>
              <a:cxn ang="0">
                <a:pos x="connsiteX0" y="connsiteY0"/>
              </a:cxn>
              <a:cxn ang="0">
                <a:pos x="connsiteX1" y="connsiteY1"/>
              </a:cxn>
              <a:cxn ang="0">
                <a:pos x="connsiteX2" y="connsiteY2"/>
              </a:cxn>
            </a:cxnLst>
            <a:rect l="l" t="t" r="r" b="b"/>
            <a:pathLst>
              <a:path w="637800" h="1289050">
                <a:moveTo>
                  <a:pt x="637800" y="0"/>
                </a:moveTo>
                <a:cubicBezTo>
                  <a:pt x="340937" y="168804"/>
                  <a:pt x="44075" y="337608"/>
                  <a:pt x="2800" y="552450"/>
                </a:cubicBezTo>
                <a:cubicBezTo>
                  <a:pt x="-38475" y="767292"/>
                  <a:pt x="390150" y="1289050"/>
                  <a:pt x="390150" y="1289050"/>
                </a:cubicBezTo>
              </a:path>
            </a:pathLst>
          </a:cu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Content Placeholder 46"/>
          <p:cNvSpPr>
            <a:spLocks noGrp="1"/>
          </p:cNvSpPr>
          <p:nvPr>
            <p:ph idx="1"/>
          </p:nvPr>
        </p:nvSpPr>
        <p:spPr>
          <a:xfrm>
            <a:off x="602174" y="5216190"/>
            <a:ext cx="8229600" cy="1003281"/>
          </a:xfrm>
        </p:spPr>
        <p:txBody>
          <a:bodyPr>
            <a:normAutofit lnSpcReduction="10000"/>
          </a:bodyPr>
          <a:lstStyle/>
          <a:p>
            <a:pPr marL="0" indent="0" algn="ctr">
              <a:buNone/>
            </a:pPr>
            <a:r>
              <a:rPr lang="en-US" dirty="0" smtClean="0"/>
              <a:t>Any proteins with conserved glycine residues are likely to be affected in a major way</a:t>
            </a:r>
            <a:endParaRPr lang="en-US" dirty="0"/>
          </a:p>
        </p:txBody>
      </p:sp>
      <p:sp>
        <p:nvSpPr>
          <p:cNvPr id="48" name="TextBox 47"/>
          <p:cNvSpPr txBox="1"/>
          <p:nvPr/>
        </p:nvSpPr>
        <p:spPr>
          <a:xfrm>
            <a:off x="5875849" y="4378122"/>
            <a:ext cx="634734" cy="523220"/>
          </a:xfrm>
          <a:prstGeom prst="rect">
            <a:avLst/>
          </a:prstGeom>
          <a:noFill/>
        </p:spPr>
        <p:txBody>
          <a:bodyPr wrap="none" rtlCol="0">
            <a:spAutoFit/>
          </a:bodyPr>
          <a:lstStyle/>
          <a:p>
            <a:r>
              <a:rPr lang="en-US" sz="2800" b="1" dirty="0" smtClean="0"/>
              <a:t>. . .</a:t>
            </a:r>
            <a:endParaRPr lang="en-US" sz="2800" b="1" dirty="0"/>
          </a:p>
        </p:txBody>
      </p:sp>
      <p:sp>
        <p:nvSpPr>
          <p:cNvPr id="49" name="TextBox 48"/>
          <p:cNvSpPr txBox="1"/>
          <p:nvPr/>
        </p:nvSpPr>
        <p:spPr>
          <a:xfrm>
            <a:off x="6231449" y="3903071"/>
            <a:ext cx="634734" cy="523220"/>
          </a:xfrm>
          <a:prstGeom prst="rect">
            <a:avLst/>
          </a:prstGeom>
          <a:noFill/>
        </p:spPr>
        <p:txBody>
          <a:bodyPr wrap="none" rtlCol="0">
            <a:spAutoFit/>
          </a:bodyPr>
          <a:lstStyle/>
          <a:p>
            <a:r>
              <a:rPr lang="en-US" sz="2800" b="1" dirty="0" smtClean="0"/>
              <a:t>. . .</a:t>
            </a:r>
            <a:endParaRPr lang="en-US" sz="2800" b="1" dirty="0"/>
          </a:p>
        </p:txBody>
      </p:sp>
      <p:grpSp>
        <p:nvGrpSpPr>
          <p:cNvPr id="51" name="Group 50"/>
          <p:cNvGrpSpPr/>
          <p:nvPr/>
        </p:nvGrpSpPr>
        <p:grpSpPr>
          <a:xfrm>
            <a:off x="4348674" y="2926125"/>
            <a:ext cx="993775" cy="822539"/>
            <a:chOff x="4348674" y="2926125"/>
            <a:chExt cx="993775" cy="822539"/>
          </a:xfrm>
        </p:grpSpPr>
        <p:sp>
          <p:nvSpPr>
            <p:cNvPr id="21" name="Freeform 20"/>
            <p:cNvSpPr/>
            <p:nvPr/>
          </p:nvSpPr>
          <p:spPr>
            <a:xfrm>
              <a:off x="4348674" y="2926125"/>
              <a:ext cx="558800" cy="555839"/>
            </a:xfrm>
            <a:custGeom>
              <a:avLst/>
              <a:gdLst>
                <a:gd name="connsiteX0" fmla="*/ 25400 w 558800"/>
                <a:gd name="connsiteY0" fmla="*/ 9975 h 555839"/>
                <a:gd name="connsiteX1" fmla="*/ 0 w 558800"/>
                <a:gd name="connsiteY1" fmla="*/ 86175 h 555839"/>
                <a:gd name="connsiteX2" fmla="*/ 25400 w 558800"/>
                <a:gd name="connsiteY2" fmla="*/ 187775 h 555839"/>
                <a:gd name="connsiteX3" fmla="*/ 76200 w 558800"/>
                <a:gd name="connsiteY3" fmla="*/ 257625 h 555839"/>
                <a:gd name="connsiteX4" fmla="*/ 82550 w 558800"/>
                <a:gd name="connsiteY4" fmla="*/ 340175 h 555839"/>
                <a:gd name="connsiteX5" fmla="*/ 50800 w 558800"/>
                <a:gd name="connsiteY5" fmla="*/ 448125 h 555839"/>
                <a:gd name="connsiteX6" fmla="*/ 57150 w 558800"/>
                <a:gd name="connsiteY6" fmla="*/ 537025 h 555839"/>
                <a:gd name="connsiteX7" fmla="*/ 127000 w 558800"/>
                <a:gd name="connsiteY7" fmla="*/ 549725 h 555839"/>
                <a:gd name="connsiteX8" fmla="*/ 254000 w 558800"/>
                <a:gd name="connsiteY8" fmla="*/ 460825 h 555839"/>
                <a:gd name="connsiteX9" fmla="*/ 393700 w 558800"/>
                <a:gd name="connsiteY9" fmla="*/ 283025 h 555839"/>
                <a:gd name="connsiteX10" fmla="*/ 520700 w 558800"/>
                <a:gd name="connsiteY10" fmla="*/ 156025 h 555839"/>
                <a:gd name="connsiteX11" fmla="*/ 558800 w 558800"/>
                <a:gd name="connsiteY11" fmla="*/ 73475 h 555839"/>
                <a:gd name="connsiteX12" fmla="*/ 520700 w 558800"/>
                <a:gd name="connsiteY12" fmla="*/ 3625 h 555839"/>
                <a:gd name="connsiteX13" fmla="*/ 425450 w 558800"/>
                <a:gd name="connsiteY13" fmla="*/ 22675 h 555839"/>
                <a:gd name="connsiteX14" fmla="*/ 304800 w 558800"/>
                <a:gd name="connsiteY14" fmla="*/ 98875 h 555839"/>
                <a:gd name="connsiteX15" fmla="*/ 165100 w 558800"/>
                <a:gd name="connsiteY15" fmla="*/ 35375 h 555839"/>
                <a:gd name="connsiteX16" fmla="*/ 76200 w 558800"/>
                <a:gd name="connsiteY16" fmla="*/ 3625 h 555839"/>
                <a:gd name="connsiteX17" fmla="*/ 25400 w 558800"/>
                <a:gd name="connsiteY17" fmla="*/ 9975 h 55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0" h="555839">
                  <a:moveTo>
                    <a:pt x="25400" y="9975"/>
                  </a:moveTo>
                  <a:cubicBezTo>
                    <a:pt x="12700" y="23733"/>
                    <a:pt x="0" y="56542"/>
                    <a:pt x="0" y="86175"/>
                  </a:cubicBezTo>
                  <a:cubicBezTo>
                    <a:pt x="0" y="115808"/>
                    <a:pt x="12700" y="159200"/>
                    <a:pt x="25400" y="187775"/>
                  </a:cubicBezTo>
                  <a:cubicBezTo>
                    <a:pt x="38100" y="216350"/>
                    <a:pt x="66675" y="232225"/>
                    <a:pt x="76200" y="257625"/>
                  </a:cubicBezTo>
                  <a:cubicBezTo>
                    <a:pt x="85725" y="283025"/>
                    <a:pt x="86783" y="308425"/>
                    <a:pt x="82550" y="340175"/>
                  </a:cubicBezTo>
                  <a:cubicBezTo>
                    <a:pt x="78317" y="371925"/>
                    <a:pt x="55033" y="415317"/>
                    <a:pt x="50800" y="448125"/>
                  </a:cubicBezTo>
                  <a:cubicBezTo>
                    <a:pt x="46567" y="480933"/>
                    <a:pt x="44450" y="520092"/>
                    <a:pt x="57150" y="537025"/>
                  </a:cubicBezTo>
                  <a:cubicBezTo>
                    <a:pt x="69850" y="553958"/>
                    <a:pt x="94192" y="562425"/>
                    <a:pt x="127000" y="549725"/>
                  </a:cubicBezTo>
                  <a:cubicBezTo>
                    <a:pt x="159808" y="537025"/>
                    <a:pt x="209550" y="505275"/>
                    <a:pt x="254000" y="460825"/>
                  </a:cubicBezTo>
                  <a:cubicBezTo>
                    <a:pt x="298450" y="416375"/>
                    <a:pt x="349250" y="333825"/>
                    <a:pt x="393700" y="283025"/>
                  </a:cubicBezTo>
                  <a:cubicBezTo>
                    <a:pt x="438150" y="232225"/>
                    <a:pt x="493183" y="190950"/>
                    <a:pt x="520700" y="156025"/>
                  </a:cubicBezTo>
                  <a:cubicBezTo>
                    <a:pt x="548217" y="121100"/>
                    <a:pt x="558800" y="98875"/>
                    <a:pt x="558800" y="73475"/>
                  </a:cubicBezTo>
                  <a:cubicBezTo>
                    <a:pt x="558800" y="48075"/>
                    <a:pt x="542925" y="12092"/>
                    <a:pt x="520700" y="3625"/>
                  </a:cubicBezTo>
                  <a:cubicBezTo>
                    <a:pt x="498475" y="-4842"/>
                    <a:pt x="461433" y="6800"/>
                    <a:pt x="425450" y="22675"/>
                  </a:cubicBezTo>
                  <a:cubicBezTo>
                    <a:pt x="389467" y="38550"/>
                    <a:pt x="348192" y="96758"/>
                    <a:pt x="304800" y="98875"/>
                  </a:cubicBezTo>
                  <a:cubicBezTo>
                    <a:pt x="261408" y="100992"/>
                    <a:pt x="203200" y="51250"/>
                    <a:pt x="165100" y="35375"/>
                  </a:cubicBezTo>
                  <a:cubicBezTo>
                    <a:pt x="127000" y="19500"/>
                    <a:pt x="98425" y="7858"/>
                    <a:pt x="76200" y="3625"/>
                  </a:cubicBezTo>
                  <a:cubicBezTo>
                    <a:pt x="53975" y="-608"/>
                    <a:pt x="38100" y="-3783"/>
                    <a:pt x="25400" y="997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4513774" y="3382481"/>
              <a:ext cx="311150" cy="366183"/>
              <a:chOff x="1949450" y="3843867"/>
              <a:chExt cx="311150" cy="366183"/>
            </a:xfrm>
          </p:grpSpPr>
          <p:sp>
            <p:nvSpPr>
              <p:cNvPr id="24" name="Oval 23"/>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761424" y="3165523"/>
              <a:ext cx="311150" cy="366183"/>
              <a:chOff x="1949450" y="3843867"/>
              <a:chExt cx="311150" cy="366183"/>
            </a:xfrm>
          </p:grpSpPr>
          <p:sp>
            <p:nvSpPr>
              <p:cNvPr id="30" name="Oval 29"/>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999549" y="2959174"/>
              <a:ext cx="342900" cy="366183"/>
              <a:chOff x="1917700" y="3843867"/>
              <a:chExt cx="342900" cy="366183"/>
            </a:xfrm>
          </p:grpSpPr>
          <p:sp>
            <p:nvSpPr>
              <p:cNvPr id="33" name="Oval 32"/>
              <p:cNvSpPr/>
              <p:nvPr/>
            </p:nvSpPr>
            <p:spPr>
              <a:xfrm>
                <a:off x="191770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9" name="Straight Connector 38"/>
            <p:cNvCxnSpPr/>
            <p:nvPr/>
          </p:nvCxnSpPr>
          <p:spPr>
            <a:xfrm flipV="1">
              <a:off x="4716974" y="3547580"/>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966057" y="3314821"/>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6018460" y="2697753"/>
            <a:ext cx="2199040" cy="461665"/>
          </a:xfrm>
          <a:prstGeom prst="rect">
            <a:avLst/>
          </a:prstGeom>
          <a:noFill/>
        </p:spPr>
        <p:txBody>
          <a:bodyPr wrap="none" rtlCol="0">
            <a:spAutoFit/>
          </a:bodyPr>
          <a:lstStyle/>
          <a:p>
            <a:r>
              <a:rPr lang="en-US" sz="2400" dirty="0" smtClean="0"/>
              <a:t>Code for glycine</a:t>
            </a:r>
            <a:endParaRPr lang="en-US" sz="2400" dirty="0"/>
          </a:p>
        </p:txBody>
      </p:sp>
      <p:sp>
        <p:nvSpPr>
          <p:cNvPr id="4" name="Freeform 3"/>
          <p:cNvSpPr/>
          <p:nvPr/>
        </p:nvSpPr>
        <p:spPr>
          <a:xfrm>
            <a:off x="5327200" y="3104844"/>
            <a:ext cx="1711056" cy="546876"/>
          </a:xfrm>
          <a:custGeom>
            <a:avLst/>
            <a:gdLst>
              <a:gd name="connsiteX0" fmla="*/ 1711056 w 1711056"/>
              <a:gd name="connsiteY0" fmla="*/ 0 h 546876"/>
              <a:gd name="connsiteX1" fmla="*/ 282237 w 1711056"/>
              <a:gd name="connsiteY1" fmla="*/ 264618 h 546876"/>
              <a:gd name="connsiteX2" fmla="*/ 1 w 1711056"/>
              <a:gd name="connsiteY2" fmla="*/ 546876 h 546876"/>
            </a:gdLst>
            <a:ahLst/>
            <a:cxnLst>
              <a:cxn ang="0">
                <a:pos x="connsiteX0" y="connsiteY0"/>
              </a:cxn>
              <a:cxn ang="0">
                <a:pos x="connsiteX1" y="connsiteY1"/>
              </a:cxn>
              <a:cxn ang="0">
                <a:pos x="connsiteX2" y="connsiteY2"/>
              </a:cxn>
            </a:cxnLst>
            <a:rect l="l" t="t" r="r" b="b"/>
            <a:pathLst>
              <a:path w="1711056" h="546876">
                <a:moveTo>
                  <a:pt x="1711056" y="0"/>
                </a:moveTo>
                <a:cubicBezTo>
                  <a:pt x="1139234" y="86736"/>
                  <a:pt x="567413" y="173472"/>
                  <a:pt x="282237" y="264618"/>
                </a:cubicBezTo>
                <a:cubicBezTo>
                  <a:pt x="-2939" y="355764"/>
                  <a:pt x="1" y="546876"/>
                  <a:pt x="1" y="546876"/>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2412691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If Glyphosate Could Insert Itself Into Protein Synthesis by mistake???</a:t>
            </a:r>
            <a:endParaRPr lang="en-US" b="1" dirty="0"/>
          </a:p>
        </p:txBody>
      </p:sp>
      <p:sp>
        <p:nvSpPr>
          <p:cNvPr id="5" name="Rectangle 4"/>
          <p:cNvSpPr/>
          <p:nvPr/>
        </p:nvSpPr>
        <p:spPr>
          <a:xfrm>
            <a:off x="4402648" y="41169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92115" y="40915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64649" y="406399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20249" y="408304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75849" y="4099979"/>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10507" y="3555996"/>
            <a:ext cx="607859" cy="369332"/>
          </a:xfrm>
          <a:prstGeom prst="rect">
            <a:avLst/>
          </a:prstGeom>
          <a:solidFill>
            <a:srgbClr val="FFFFFF"/>
          </a:solidFill>
        </p:spPr>
        <p:txBody>
          <a:bodyPr wrap="none" rtlCol="0">
            <a:spAutoFit/>
          </a:bodyPr>
          <a:lstStyle/>
          <a:p>
            <a:r>
              <a:rPr lang="en-US" dirty="0" smtClean="0"/>
              <a:t>GGC</a:t>
            </a:r>
            <a:endParaRPr lang="en-US" dirty="0"/>
          </a:p>
        </p:txBody>
      </p:sp>
      <p:pic>
        <p:nvPicPr>
          <p:cNvPr id="11" name="Picture 10"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198" y="1650067"/>
            <a:ext cx="2374900" cy="1739900"/>
          </a:xfrm>
          <a:prstGeom prst="rect">
            <a:avLst/>
          </a:prstGeom>
        </p:spPr>
      </p:pic>
      <p:sp>
        <p:nvSpPr>
          <p:cNvPr id="12" name="TextBox 11"/>
          <p:cNvSpPr txBox="1"/>
          <p:nvPr/>
        </p:nvSpPr>
        <p:spPr>
          <a:xfrm>
            <a:off x="3418774" y="3965597"/>
            <a:ext cx="776963" cy="369332"/>
          </a:xfrm>
          <a:prstGeom prst="rect">
            <a:avLst/>
          </a:prstGeom>
          <a:solidFill>
            <a:srgbClr val="FFFFFF"/>
          </a:solidFill>
        </p:spPr>
        <p:txBody>
          <a:bodyPr wrap="none" rtlCol="0">
            <a:spAutoFit/>
          </a:bodyPr>
          <a:lstStyle/>
          <a:p>
            <a:r>
              <a:rPr lang="en-US" dirty="0" smtClean="0"/>
              <a:t>mRNA</a:t>
            </a:r>
            <a:endParaRPr lang="en-US" dirty="0"/>
          </a:p>
        </p:txBody>
      </p:sp>
      <p:cxnSp>
        <p:nvCxnSpPr>
          <p:cNvPr id="15" name="Straight Arrow Connector 14"/>
          <p:cNvCxnSpPr>
            <a:stCxn id="10" idx="2"/>
          </p:cNvCxnSpPr>
          <p:nvPr/>
        </p:nvCxnSpPr>
        <p:spPr>
          <a:xfrm>
            <a:off x="5314437" y="3925328"/>
            <a:ext cx="28012" cy="291068"/>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349659" y="2395547"/>
            <a:ext cx="1549222" cy="461665"/>
          </a:xfrm>
          <a:prstGeom prst="rect">
            <a:avLst/>
          </a:prstGeom>
          <a:solidFill>
            <a:srgbClr val="FFFFFF"/>
          </a:solidFill>
        </p:spPr>
        <p:txBody>
          <a:bodyPr wrap="none" rtlCol="0">
            <a:spAutoFit/>
          </a:bodyPr>
          <a:lstStyle/>
          <a:p>
            <a:r>
              <a:rPr lang="en-US" sz="2400" dirty="0" smtClean="0"/>
              <a:t>glyphosate</a:t>
            </a:r>
            <a:endParaRPr lang="en-US" sz="2400" dirty="0"/>
          </a:p>
        </p:txBody>
      </p:sp>
      <p:sp>
        <p:nvSpPr>
          <p:cNvPr id="43" name="TextBox 42"/>
          <p:cNvSpPr txBox="1"/>
          <p:nvPr/>
        </p:nvSpPr>
        <p:spPr>
          <a:xfrm>
            <a:off x="3898881" y="4552430"/>
            <a:ext cx="892154" cy="369332"/>
          </a:xfrm>
          <a:prstGeom prst="rect">
            <a:avLst/>
          </a:prstGeom>
          <a:noFill/>
          <a:ln>
            <a:solidFill>
              <a:schemeClr val="tx1"/>
            </a:solidFill>
          </a:ln>
        </p:spPr>
        <p:txBody>
          <a:bodyPr wrap="none" rtlCol="0">
            <a:spAutoFit/>
          </a:bodyPr>
          <a:lstStyle/>
          <a:p>
            <a:r>
              <a:rPr lang="en-US" dirty="0" smtClean="0"/>
              <a:t>Alanine</a:t>
            </a:r>
            <a:endParaRPr lang="en-US" dirty="0"/>
          </a:p>
        </p:txBody>
      </p:sp>
      <p:sp>
        <p:nvSpPr>
          <p:cNvPr id="44" name="TextBox 43"/>
          <p:cNvSpPr txBox="1"/>
          <p:nvPr/>
        </p:nvSpPr>
        <p:spPr>
          <a:xfrm>
            <a:off x="4916528" y="4564614"/>
            <a:ext cx="848196" cy="369332"/>
          </a:xfrm>
          <a:prstGeom prst="rect">
            <a:avLst/>
          </a:prstGeom>
          <a:noFill/>
          <a:ln>
            <a:solidFill>
              <a:schemeClr val="tx1"/>
            </a:solidFill>
          </a:ln>
        </p:spPr>
        <p:txBody>
          <a:bodyPr wrap="none" rtlCol="0">
            <a:spAutoFit/>
          </a:bodyPr>
          <a:lstStyle/>
          <a:p>
            <a:r>
              <a:rPr lang="en-US" dirty="0" err="1" smtClean="0"/>
              <a:t>Proline</a:t>
            </a:r>
            <a:endParaRPr lang="en-US" dirty="0"/>
          </a:p>
        </p:txBody>
      </p:sp>
      <p:sp>
        <p:nvSpPr>
          <p:cNvPr id="45" name="TextBox 44"/>
          <p:cNvSpPr txBox="1"/>
          <p:nvPr/>
        </p:nvSpPr>
        <p:spPr>
          <a:xfrm>
            <a:off x="2560997" y="4545564"/>
            <a:ext cx="1245052" cy="369332"/>
          </a:xfrm>
          <a:prstGeom prst="rect">
            <a:avLst/>
          </a:prstGeom>
          <a:noFill/>
          <a:ln>
            <a:solidFill>
              <a:schemeClr val="tx1"/>
            </a:solidFill>
          </a:ln>
        </p:spPr>
        <p:txBody>
          <a:bodyPr wrap="none" rtlCol="0">
            <a:spAutoFit/>
          </a:bodyPr>
          <a:lstStyle/>
          <a:p>
            <a:r>
              <a:rPr lang="en-US" dirty="0" smtClean="0"/>
              <a:t>Glyphosate</a:t>
            </a:r>
            <a:endParaRPr lang="en-US" dirty="0"/>
          </a:p>
        </p:txBody>
      </p:sp>
      <p:sp>
        <p:nvSpPr>
          <p:cNvPr id="46" name="Freeform 45"/>
          <p:cNvSpPr/>
          <p:nvPr/>
        </p:nvSpPr>
        <p:spPr>
          <a:xfrm>
            <a:off x="2759431" y="3155946"/>
            <a:ext cx="637800" cy="1289050"/>
          </a:xfrm>
          <a:custGeom>
            <a:avLst/>
            <a:gdLst>
              <a:gd name="connsiteX0" fmla="*/ 637800 w 637800"/>
              <a:gd name="connsiteY0" fmla="*/ 0 h 1289050"/>
              <a:gd name="connsiteX1" fmla="*/ 2800 w 637800"/>
              <a:gd name="connsiteY1" fmla="*/ 552450 h 1289050"/>
              <a:gd name="connsiteX2" fmla="*/ 390150 w 637800"/>
              <a:gd name="connsiteY2" fmla="*/ 1289050 h 1289050"/>
            </a:gdLst>
            <a:ahLst/>
            <a:cxnLst>
              <a:cxn ang="0">
                <a:pos x="connsiteX0" y="connsiteY0"/>
              </a:cxn>
              <a:cxn ang="0">
                <a:pos x="connsiteX1" y="connsiteY1"/>
              </a:cxn>
              <a:cxn ang="0">
                <a:pos x="connsiteX2" y="connsiteY2"/>
              </a:cxn>
            </a:cxnLst>
            <a:rect l="l" t="t" r="r" b="b"/>
            <a:pathLst>
              <a:path w="637800" h="1289050">
                <a:moveTo>
                  <a:pt x="637800" y="0"/>
                </a:moveTo>
                <a:cubicBezTo>
                  <a:pt x="340937" y="168804"/>
                  <a:pt x="44075" y="337608"/>
                  <a:pt x="2800" y="552450"/>
                </a:cubicBezTo>
                <a:cubicBezTo>
                  <a:pt x="-38475" y="767292"/>
                  <a:pt x="390150" y="1289050"/>
                  <a:pt x="390150" y="1289050"/>
                </a:cubicBezTo>
              </a:path>
            </a:pathLst>
          </a:cu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Content Placeholder 46"/>
          <p:cNvSpPr>
            <a:spLocks noGrp="1"/>
          </p:cNvSpPr>
          <p:nvPr>
            <p:ph idx="1"/>
          </p:nvPr>
        </p:nvSpPr>
        <p:spPr>
          <a:xfrm>
            <a:off x="602174" y="5216190"/>
            <a:ext cx="8229600" cy="1003281"/>
          </a:xfrm>
        </p:spPr>
        <p:txBody>
          <a:bodyPr>
            <a:normAutofit lnSpcReduction="10000"/>
          </a:bodyPr>
          <a:lstStyle/>
          <a:p>
            <a:pPr marL="0" indent="0" algn="ctr">
              <a:buNone/>
            </a:pPr>
            <a:r>
              <a:rPr lang="en-US" dirty="0" smtClean="0"/>
              <a:t>Any proteins with conserved glycine residues are likely to be affected in a major way</a:t>
            </a:r>
            <a:endParaRPr lang="en-US" dirty="0"/>
          </a:p>
        </p:txBody>
      </p:sp>
      <p:sp>
        <p:nvSpPr>
          <p:cNvPr id="48" name="TextBox 47"/>
          <p:cNvSpPr txBox="1"/>
          <p:nvPr/>
        </p:nvSpPr>
        <p:spPr>
          <a:xfrm>
            <a:off x="5875849" y="4378122"/>
            <a:ext cx="634734" cy="523220"/>
          </a:xfrm>
          <a:prstGeom prst="rect">
            <a:avLst/>
          </a:prstGeom>
          <a:noFill/>
        </p:spPr>
        <p:txBody>
          <a:bodyPr wrap="none" rtlCol="0">
            <a:spAutoFit/>
          </a:bodyPr>
          <a:lstStyle/>
          <a:p>
            <a:r>
              <a:rPr lang="en-US" sz="2800" b="1" dirty="0" smtClean="0"/>
              <a:t>. . .</a:t>
            </a:r>
            <a:endParaRPr lang="en-US" sz="2800" b="1" dirty="0"/>
          </a:p>
        </p:txBody>
      </p:sp>
      <p:sp>
        <p:nvSpPr>
          <p:cNvPr id="49" name="TextBox 48"/>
          <p:cNvSpPr txBox="1"/>
          <p:nvPr/>
        </p:nvSpPr>
        <p:spPr>
          <a:xfrm>
            <a:off x="6231449" y="3903071"/>
            <a:ext cx="634734" cy="523220"/>
          </a:xfrm>
          <a:prstGeom prst="rect">
            <a:avLst/>
          </a:prstGeom>
          <a:noFill/>
        </p:spPr>
        <p:txBody>
          <a:bodyPr wrap="none" rtlCol="0">
            <a:spAutoFit/>
          </a:bodyPr>
          <a:lstStyle/>
          <a:p>
            <a:r>
              <a:rPr lang="en-US" sz="2800" b="1" dirty="0" smtClean="0"/>
              <a:t>. . .</a:t>
            </a:r>
            <a:endParaRPr lang="en-US" sz="2800" b="1" dirty="0"/>
          </a:p>
        </p:txBody>
      </p:sp>
      <p:grpSp>
        <p:nvGrpSpPr>
          <p:cNvPr id="51" name="Group 50"/>
          <p:cNvGrpSpPr/>
          <p:nvPr/>
        </p:nvGrpSpPr>
        <p:grpSpPr>
          <a:xfrm>
            <a:off x="4348674" y="2926125"/>
            <a:ext cx="993775" cy="822539"/>
            <a:chOff x="4348674" y="2926125"/>
            <a:chExt cx="993775" cy="822539"/>
          </a:xfrm>
        </p:grpSpPr>
        <p:sp>
          <p:nvSpPr>
            <p:cNvPr id="21" name="Freeform 20"/>
            <p:cNvSpPr/>
            <p:nvPr/>
          </p:nvSpPr>
          <p:spPr>
            <a:xfrm>
              <a:off x="4348674" y="2926125"/>
              <a:ext cx="558800" cy="555839"/>
            </a:xfrm>
            <a:custGeom>
              <a:avLst/>
              <a:gdLst>
                <a:gd name="connsiteX0" fmla="*/ 25400 w 558800"/>
                <a:gd name="connsiteY0" fmla="*/ 9975 h 555839"/>
                <a:gd name="connsiteX1" fmla="*/ 0 w 558800"/>
                <a:gd name="connsiteY1" fmla="*/ 86175 h 555839"/>
                <a:gd name="connsiteX2" fmla="*/ 25400 w 558800"/>
                <a:gd name="connsiteY2" fmla="*/ 187775 h 555839"/>
                <a:gd name="connsiteX3" fmla="*/ 76200 w 558800"/>
                <a:gd name="connsiteY3" fmla="*/ 257625 h 555839"/>
                <a:gd name="connsiteX4" fmla="*/ 82550 w 558800"/>
                <a:gd name="connsiteY4" fmla="*/ 340175 h 555839"/>
                <a:gd name="connsiteX5" fmla="*/ 50800 w 558800"/>
                <a:gd name="connsiteY5" fmla="*/ 448125 h 555839"/>
                <a:gd name="connsiteX6" fmla="*/ 57150 w 558800"/>
                <a:gd name="connsiteY6" fmla="*/ 537025 h 555839"/>
                <a:gd name="connsiteX7" fmla="*/ 127000 w 558800"/>
                <a:gd name="connsiteY7" fmla="*/ 549725 h 555839"/>
                <a:gd name="connsiteX8" fmla="*/ 254000 w 558800"/>
                <a:gd name="connsiteY8" fmla="*/ 460825 h 555839"/>
                <a:gd name="connsiteX9" fmla="*/ 393700 w 558800"/>
                <a:gd name="connsiteY9" fmla="*/ 283025 h 555839"/>
                <a:gd name="connsiteX10" fmla="*/ 520700 w 558800"/>
                <a:gd name="connsiteY10" fmla="*/ 156025 h 555839"/>
                <a:gd name="connsiteX11" fmla="*/ 558800 w 558800"/>
                <a:gd name="connsiteY11" fmla="*/ 73475 h 555839"/>
                <a:gd name="connsiteX12" fmla="*/ 520700 w 558800"/>
                <a:gd name="connsiteY12" fmla="*/ 3625 h 555839"/>
                <a:gd name="connsiteX13" fmla="*/ 425450 w 558800"/>
                <a:gd name="connsiteY13" fmla="*/ 22675 h 555839"/>
                <a:gd name="connsiteX14" fmla="*/ 304800 w 558800"/>
                <a:gd name="connsiteY14" fmla="*/ 98875 h 555839"/>
                <a:gd name="connsiteX15" fmla="*/ 165100 w 558800"/>
                <a:gd name="connsiteY15" fmla="*/ 35375 h 555839"/>
                <a:gd name="connsiteX16" fmla="*/ 76200 w 558800"/>
                <a:gd name="connsiteY16" fmla="*/ 3625 h 555839"/>
                <a:gd name="connsiteX17" fmla="*/ 25400 w 558800"/>
                <a:gd name="connsiteY17" fmla="*/ 9975 h 55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0" h="555839">
                  <a:moveTo>
                    <a:pt x="25400" y="9975"/>
                  </a:moveTo>
                  <a:cubicBezTo>
                    <a:pt x="12700" y="23733"/>
                    <a:pt x="0" y="56542"/>
                    <a:pt x="0" y="86175"/>
                  </a:cubicBezTo>
                  <a:cubicBezTo>
                    <a:pt x="0" y="115808"/>
                    <a:pt x="12700" y="159200"/>
                    <a:pt x="25400" y="187775"/>
                  </a:cubicBezTo>
                  <a:cubicBezTo>
                    <a:pt x="38100" y="216350"/>
                    <a:pt x="66675" y="232225"/>
                    <a:pt x="76200" y="257625"/>
                  </a:cubicBezTo>
                  <a:cubicBezTo>
                    <a:pt x="85725" y="283025"/>
                    <a:pt x="86783" y="308425"/>
                    <a:pt x="82550" y="340175"/>
                  </a:cubicBezTo>
                  <a:cubicBezTo>
                    <a:pt x="78317" y="371925"/>
                    <a:pt x="55033" y="415317"/>
                    <a:pt x="50800" y="448125"/>
                  </a:cubicBezTo>
                  <a:cubicBezTo>
                    <a:pt x="46567" y="480933"/>
                    <a:pt x="44450" y="520092"/>
                    <a:pt x="57150" y="537025"/>
                  </a:cubicBezTo>
                  <a:cubicBezTo>
                    <a:pt x="69850" y="553958"/>
                    <a:pt x="94192" y="562425"/>
                    <a:pt x="127000" y="549725"/>
                  </a:cubicBezTo>
                  <a:cubicBezTo>
                    <a:pt x="159808" y="537025"/>
                    <a:pt x="209550" y="505275"/>
                    <a:pt x="254000" y="460825"/>
                  </a:cubicBezTo>
                  <a:cubicBezTo>
                    <a:pt x="298450" y="416375"/>
                    <a:pt x="349250" y="333825"/>
                    <a:pt x="393700" y="283025"/>
                  </a:cubicBezTo>
                  <a:cubicBezTo>
                    <a:pt x="438150" y="232225"/>
                    <a:pt x="493183" y="190950"/>
                    <a:pt x="520700" y="156025"/>
                  </a:cubicBezTo>
                  <a:cubicBezTo>
                    <a:pt x="548217" y="121100"/>
                    <a:pt x="558800" y="98875"/>
                    <a:pt x="558800" y="73475"/>
                  </a:cubicBezTo>
                  <a:cubicBezTo>
                    <a:pt x="558800" y="48075"/>
                    <a:pt x="542925" y="12092"/>
                    <a:pt x="520700" y="3625"/>
                  </a:cubicBezTo>
                  <a:cubicBezTo>
                    <a:pt x="498475" y="-4842"/>
                    <a:pt x="461433" y="6800"/>
                    <a:pt x="425450" y="22675"/>
                  </a:cubicBezTo>
                  <a:cubicBezTo>
                    <a:pt x="389467" y="38550"/>
                    <a:pt x="348192" y="96758"/>
                    <a:pt x="304800" y="98875"/>
                  </a:cubicBezTo>
                  <a:cubicBezTo>
                    <a:pt x="261408" y="100992"/>
                    <a:pt x="203200" y="51250"/>
                    <a:pt x="165100" y="35375"/>
                  </a:cubicBezTo>
                  <a:cubicBezTo>
                    <a:pt x="127000" y="19500"/>
                    <a:pt x="98425" y="7858"/>
                    <a:pt x="76200" y="3625"/>
                  </a:cubicBezTo>
                  <a:cubicBezTo>
                    <a:pt x="53975" y="-608"/>
                    <a:pt x="38100" y="-3783"/>
                    <a:pt x="25400" y="997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4513774" y="3382481"/>
              <a:ext cx="311150" cy="366183"/>
              <a:chOff x="1949450" y="3843867"/>
              <a:chExt cx="311150" cy="366183"/>
            </a:xfrm>
          </p:grpSpPr>
          <p:sp>
            <p:nvSpPr>
              <p:cNvPr id="24" name="Oval 23"/>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761424" y="3165523"/>
              <a:ext cx="311150" cy="366183"/>
              <a:chOff x="1949450" y="3843867"/>
              <a:chExt cx="311150" cy="366183"/>
            </a:xfrm>
          </p:grpSpPr>
          <p:sp>
            <p:nvSpPr>
              <p:cNvPr id="30" name="Oval 29"/>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999549" y="2959174"/>
              <a:ext cx="342900" cy="366183"/>
              <a:chOff x="1917700" y="3843867"/>
              <a:chExt cx="342900" cy="366183"/>
            </a:xfrm>
          </p:grpSpPr>
          <p:sp>
            <p:nvSpPr>
              <p:cNvPr id="33" name="Oval 32"/>
              <p:cNvSpPr/>
              <p:nvPr/>
            </p:nvSpPr>
            <p:spPr>
              <a:xfrm>
                <a:off x="191770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9" name="Straight Connector 38"/>
            <p:cNvCxnSpPr/>
            <p:nvPr/>
          </p:nvCxnSpPr>
          <p:spPr>
            <a:xfrm flipV="1">
              <a:off x="4716974" y="3547580"/>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966057" y="3314821"/>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6018460" y="2697753"/>
            <a:ext cx="2199040" cy="461665"/>
          </a:xfrm>
          <a:prstGeom prst="rect">
            <a:avLst/>
          </a:prstGeom>
          <a:noFill/>
        </p:spPr>
        <p:txBody>
          <a:bodyPr wrap="none" rtlCol="0">
            <a:spAutoFit/>
          </a:bodyPr>
          <a:lstStyle/>
          <a:p>
            <a:r>
              <a:rPr lang="en-US" sz="2400" dirty="0" smtClean="0"/>
              <a:t>Code for glycine</a:t>
            </a:r>
            <a:endParaRPr lang="en-US" sz="2400" dirty="0"/>
          </a:p>
        </p:txBody>
      </p:sp>
      <p:sp>
        <p:nvSpPr>
          <p:cNvPr id="4" name="Freeform 3"/>
          <p:cNvSpPr/>
          <p:nvPr/>
        </p:nvSpPr>
        <p:spPr>
          <a:xfrm>
            <a:off x="5327200" y="3104844"/>
            <a:ext cx="1711056" cy="546876"/>
          </a:xfrm>
          <a:custGeom>
            <a:avLst/>
            <a:gdLst>
              <a:gd name="connsiteX0" fmla="*/ 1711056 w 1711056"/>
              <a:gd name="connsiteY0" fmla="*/ 0 h 546876"/>
              <a:gd name="connsiteX1" fmla="*/ 282237 w 1711056"/>
              <a:gd name="connsiteY1" fmla="*/ 264618 h 546876"/>
              <a:gd name="connsiteX2" fmla="*/ 1 w 1711056"/>
              <a:gd name="connsiteY2" fmla="*/ 546876 h 546876"/>
            </a:gdLst>
            <a:ahLst/>
            <a:cxnLst>
              <a:cxn ang="0">
                <a:pos x="connsiteX0" y="connsiteY0"/>
              </a:cxn>
              <a:cxn ang="0">
                <a:pos x="connsiteX1" y="connsiteY1"/>
              </a:cxn>
              <a:cxn ang="0">
                <a:pos x="connsiteX2" y="connsiteY2"/>
              </a:cxn>
            </a:cxnLst>
            <a:rect l="l" t="t" r="r" b="b"/>
            <a:pathLst>
              <a:path w="1711056" h="546876">
                <a:moveTo>
                  <a:pt x="1711056" y="0"/>
                </a:moveTo>
                <a:cubicBezTo>
                  <a:pt x="1139234" y="86736"/>
                  <a:pt x="567413" y="173472"/>
                  <a:pt x="282237" y="264618"/>
                </a:cubicBezTo>
                <a:cubicBezTo>
                  <a:pt x="-2939" y="355764"/>
                  <a:pt x="1" y="546876"/>
                  <a:pt x="1" y="546876"/>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itle 1"/>
          <p:cNvSpPr txBox="1">
            <a:spLocks/>
          </p:cNvSpPr>
          <p:nvPr/>
        </p:nvSpPr>
        <p:spPr>
          <a:xfrm>
            <a:off x="602174" y="1897984"/>
            <a:ext cx="8077200" cy="4010174"/>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Multiple </a:t>
            </a:r>
            <a:r>
              <a:rPr lang="en-US" sz="3200" dirty="0" smtClean="0"/>
              <a:t>species </a:t>
            </a:r>
            <a:r>
              <a:rPr lang="en-US" sz="3200" dirty="0" smtClean="0"/>
              <a:t>of microbes have independently solved the glyphosate problem in the </a:t>
            </a:r>
            <a:r>
              <a:rPr lang="en-US" sz="3200" dirty="0" err="1" smtClean="0"/>
              <a:t>shikimate</a:t>
            </a:r>
            <a:r>
              <a:rPr lang="en-US" sz="3200" dirty="0" smtClean="0"/>
              <a:t> pathway by mutating a specific glycine residue in EPSP synthase to alanine.</a:t>
            </a:r>
          </a:p>
          <a:p>
            <a:r>
              <a:rPr lang="en-US" sz="3200" dirty="0" smtClean="0"/>
              <a:t>This mutation forms the basis for the GMO Roundup-Ready crops.</a:t>
            </a:r>
            <a:endParaRPr lang="en-US" sz="3200" dirty="0"/>
          </a:p>
        </p:txBody>
      </p:sp>
    </p:spTree>
    <p:extLst>
      <p:ext uri="{BB962C8B-B14F-4D97-AF65-F5344CB8AC3E}">
        <p14:creationId xmlns:p14="http://schemas.microsoft.com/office/powerpoint/2010/main" val="133636325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Only Glyphosate Works!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32135" y="4660706"/>
            <a:ext cx="8701139" cy="1292680"/>
          </a:xfrm>
        </p:spPr>
        <p:txBody>
          <a:bodyPr>
            <a:normAutofit fontScale="92500" lnSpcReduction="10000"/>
          </a:bodyPr>
          <a:lstStyle/>
          <a:p>
            <a:pPr marL="0" indent="0">
              <a:buNone/>
            </a:pPr>
            <a:r>
              <a:rPr lang="en-US" sz="2800" b="1" dirty="0" smtClean="0"/>
              <a:t>Hypothesis: </a:t>
            </a:r>
          </a:p>
          <a:p>
            <a:pPr marL="0" indent="0">
              <a:buNone/>
            </a:pPr>
            <a:r>
              <a:rPr lang="en-US" sz="2800" dirty="0" smtClean="0"/>
              <a:t>These other molecules failed to work as an amino acid analogue of glycine, because they were not amino acids.</a:t>
            </a:r>
            <a:endParaRPr lang="en-US" sz="2800" dirty="0"/>
          </a:p>
        </p:txBody>
      </p:sp>
      <p:sp>
        <p:nvSpPr>
          <p:cNvPr id="4" name="TextBox 3"/>
          <p:cNvSpPr txBox="1"/>
          <p:nvPr/>
        </p:nvSpPr>
        <p:spPr>
          <a:xfrm>
            <a:off x="669115" y="1417638"/>
            <a:ext cx="7922097" cy="3046988"/>
          </a:xfrm>
          <a:prstGeom prst="rect">
            <a:avLst/>
          </a:prstGeom>
          <a:solidFill>
            <a:srgbClr val="FFFA92"/>
          </a:solidFill>
          <a:ln>
            <a:solidFill>
              <a:schemeClr val="tx1"/>
            </a:solidFill>
          </a:ln>
        </p:spPr>
        <p:txBody>
          <a:bodyPr wrap="square" rtlCol="0">
            <a:spAutoFit/>
          </a:bodyPr>
          <a:lstStyle/>
          <a:p>
            <a:pPr algn="ctr"/>
            <a:r>
              <a:rPr lang="en-US" sz="3200" dirty="0" smtClean="0"/>
              <a:t>“</a:t>
            </a:r>
            <a:r>
              <a:rPr lang="en-US" sz="3200" dirty="0"/>
              <a:t>More than 1,000 analogs of glyphosate have been produced and tested for inhibition of EPSP synthase, but minor structural alterations typically resulted in dramatically reduced potency, and no compound superior to glyphosate was identified.</a:t>
            </a:r>
            <a:r>
              <a:rPr lang="en-US" sz="3200" dirty="0" smtClean="0"/>
              <a:t>”</a:t>
            </a:r>
            <a:endParaRPr lang="en-US" sz="3200" dirty="0"/>
          </a:p>
        </p:txBody>
      </p:sp>
      <p:sp>
        <p:nvSpPr>
          <p:cNvPr id="5" name="TextBox 4"/>
          <p:cNvSpPr txBox="1"/>
          <p:nvPr/>
        </p:nvSpPr>
        <p:spPr>
          <a:xfrm>
            <a:off x="3528204" y="6330290"/>
            <a:ext cx="5405070" cy="400110"/>
          </a:xfrm>
          <a:prstGeom prst="rect">
            <a:avLst/>
          </a:prstGeom>
          <a:noFill/>
        </p:spPr>
        <p:txBody>
          <a:bodyPr wrap="none" rtlCol="0">
            <a:spAutoFit/>
          </a:bodyPr>
          <a:lstStyle/>
          <a:p>
            <a:r>
              <a:rPr lang="nb-NO" sz="2000" dirty="0">
                <a:solidFill>
                  <a:srgbClr val="FF0000"/>
                </a:solidFill>
              </a:rPr>
              <a:t>*</a:t>
            </a:r>
            <a:r>
              <a:rPr lang="nb-NO" sz="2000" dirty="0"/>
              <a:t>T Funke et al. PNAS 2006; 103(35): 13010-13015.</a:t>
            </a:r>
            <a:endParaRPr lang="en-US" sz="2000" dirty="0"/>
          </a:p>
        </p:txBody>
      </p:sp>
    </p:spTree>
    <p:extLst>
      <p:ext uri="{BB962C8B-B14F-4D97-AF65-F5344CB8AC3E}">
        <p14:creationId xmlns:p14="http://schemas.microsoft.com/office/powerpoint/2010/main" val="149944009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nf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630" y="547238"/>
            <a:ext cx="3485416" cy="2468557"/>
          </a:xfrm>
          <a:prstGeom prst="rect">
            <a:avLst/>
          </a:prstGeom>
        </p:spPr>
      </p:pic>
      <p:sp>
        <p:nvSpPr>
          <p:cNvPr id="2" name="Title 1"/>
          <p:cNvSpPr>
            <a:spLocks noGrp="1"/>
          </p:cNvSpPr>
          <p:nvPr>
            <p:ph type="title"/>
          </p:nvPr>
        </p:nvSpPr>
        <p:spPr>
          <a:xfrm>
            <a:off x="457200" y="-219064"/>
            <a:ext cx="8229600" cy="1143000"/>
          </a:xfrm>
        </p:spPr>
        <p:txBody>
          <a:bodyPr>
            <a:normAutofit fontScale="90000"/>
          </a:bodyPr>
          <a:lstStyle/>
          <a:p>
            <a:r>
              <a:rPr lang="en-US" b="1" dirty="0" smtClean="0"/>
              <a:t>Quote from Monsanto Study (1989)</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3824913"/>
            <a:ext cx="8229600" cy="2511954"/>
          </a:xfrm>
        </p:spPr>
        <p:txBody>
          <a:bodyPr>
            <a:normAutofit lnSpcReduction="10000"/>
          </a:bodyPr>
          <a:lstStyle/>
          <a:p>
            <a:pPr marL="0" indent="0">
              <a:buNone/>
            </a:pPr>
            <a:r>
              <a:rPr lang="en-US" dirty="0"/>
              <a:t>"Proteinase K hydrolyses proteins to amino acids and small </a:t>
            </a:r>
            <a:r>
              <a:rPr lang="en-US" dirty="0" err="1"/>
              <a:t>oligopeptides</a:t>
            </a:r>
            <a:r>
              <a:rPr lang="en-US" dirty="0"/>
              <a:t>, suggesting that a significant portion of the 14C activity residing in the bluegill sunfish tissue was tightly associated with </a:t>
            </a:r>
            <a:r>
              <a:rPr lang="en-US" dirty="0" smtClean="0"/>
              <a:t>or </a:t>
            </a:r>
            <a:r>
              <a:rPr lang="en-US" i="1" dirty="0">
                <a:solidFill>
                  <a:srgbClr val="FF0000"/>
                </a:solidFill>
              </a:rPr>
              <a:t>incorporated </a:t>
            </a:r>
            <a:r>
              <a:rPr lang="en-US" i="1" dirty="0" smtClean="0">
                <a:solidFill>
                  <a:srgbClr val="FF0000"/>
                </a:solidFill>
              </a:rPr>
              <a:t>into </a:t>
            </a:r>
            <a:r>
              <a:rPr lang="en-US" dirty="0"/>
              <a:t>protein</a:t>
            </a:r>
            <a:r>
              <a:rPr lang="en-US" dirty="0" smtClean="0"/>
              <a:t>.” </a:t>
            </a:r>
            <a:endParaRPr lang="en-US" dirty="0"/>
          </a:p>
        </p:txBody>
      </p:sp>
      <p:sp>
        <p:nvSpPr>
          <p:cNvPr id="4" name="Content Placeholder 2"/>
          <p:cNvSpPr txBox="1">
            <a:spLocks/>
          </p:cNvSpPr>
          <p:nvPr/>
        </p:nvSpPr>
        <p:spPr>
          <a:xfrm>
            <a:off x="0" y="923937"/>
            <a:ext cx="6486608" cy="275498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Study exposed bluegill sunfish to carbon-14 radiolabelled glyphosate</a:t>
            </a:r>
          </a:p>
          <a:p>
            <a:r>
              <a:rPr lang="en-US" sz="2800" dirty="0" smtClean="0"/>
              <a:t>Measured radiolabel in tissues greatly exceeded measured glyphosate levels</a:t>
            </a:r>
          </a:p>
          <a:p>
            <a:r>
              <a:rPr lang="en-US" sz="2800" dirty="0" smtClean="0"/>
              <a:t>Proteolysis recovered more glyphosate</a:t>
            </a:r>
          </a:p>
          <a:p>
            <a:pPr lvl="1"/>
            <a:r>
              <a:rPr lang="en-US" sz="2400" dirty="0" smtClean="0"/>
              <a:t>20% yield </a:t>
            </a:r>
            <a:r>
              <a:rPr lang="en-US" sz="2400" dirty="0" smtClean="0">
                <a:sym typeface="Wingdings"/>
              </a:rPr>
              <a:t> 70% yield</a:t>
            </a:r>
            <a:endParaRPr lang="en-US" sz="2400" dirty="0" smtClean="0"/>
          </a:p>
          <a:p>
            <a:endParaRPr lang="en-US" sz="2800" dirty="0" smtClean="0"/>
          </a:p>
          <a:p>
            <a:endParaRPr lang="en-US" sz="2800" dirty="0"/>
          </a:p>
        </p:txBody>
      </p:sp>
      <p:sp>
        <p:nvSpPr>
          <p:cNvPr id="6" name="TextBox 5"/>
          <p:cNvSpPr txBox="1"/>
          <p:nvPr/>
        </p:nvSpPr>
        <p:spPr>
          <a:xfrm>
            <a:off x="1122810" y="6194950"/>
            <a:ext cx="7563990" cy="400110"/>
          </a:xfrm>
          <a:prstGeom prst="rect">
            <a:avLst/>
          </a:prstGeom>
          <a:noFill/>
        </p:spPr>
        <p:txBody>
          <a:bodyPr wrap="none" rtlCol="0">
            <a:spAutoFit/>
          </a:bodyPr>
          <a:lstStyle/>
          <a:p>
            <a:r>
              <a:rPr lang="en-US" sz="2000" dirty="0">
                <a:solidFill>
                  <a:srgbClr val="FF0000"/>
                </a:solidFill>
              </a:rPr>
              <a:t>*</a:t>
            </a:r>
            <a:r>
              <a:rPr lang="en-US" sz="2000" dirty="0"/>
              <a:t>WP Ridley and KA </a:t>
            </a:r>
            <a:r>
              <a:rPr lang="en-US" sz="2000" dirty="0" err="1"/>
              <a:t>Chott</a:t>
            </a:r>
            <a:r>
              <a:rPr lang="en-US" sz="2000" dirty="0"/>
              <a:t>.  Monsanto unpublished study. August, 1989.</a:t>
            </a:r>
          </a:p>
        </p:txBody>
      </p:sp>
    </p:spTree>
    <p:extLst>
      <p:ext uri="{BB962C8B-B14F-4D97-AF65-F5344CB8AC3E}">
        <p14:creationId xmlns:p14="http://schemas.microsoft.com/office/powerpoint/2010/main" val="40124152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5"/>
            <a:ext cx="8229600" cy="1143000"/>
          </a:xfrm>
        </p:spPr>
        <p:txBody>
          <a:bodyPr/>
          <a:lstStyle/>
          <a:p>
            <a:r>
              <a:rPr lang="en-US" b="1" dirty="0" smtClean="0"/>
              <a:t>Some Predicted Consequences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417638"/>
            <a:ext cx="8500533" cy="4834467"/>
          </a:xfrm>
        </p:spPr>
        <p:txBody>
          <a:bodyPr>
            <a:normAutofit fontScale="92500" lnSpcReduction="20000"/>
          </a:bodyPr>
          <a:lstStyle/>
          <a:p>
            <a:r>
              <a:rPr lang="en-US" dirty="0" smtClean="0"/>
              <a:t>Neurological diseases</a:t>
            </a:r>
          </a:p>
          <a:p>
            <a:r>
              <a:rPr lang="en-US" dirty="0" smtClean="0"/>
              <a:t>Neural tube defects</a:t>
            </a:r>
          </a:p>
          <a:p>
            <a:r>
              <a:rPr lang="en-US" dirty="0" smtClean="0"/>
              <a:t>Celiac disease</a:t>
            </a:r>
          </a:p>
          <a:p>
            <a:r>
              <a:rPr lang="en-US" dirty="0" smtClean="0"/>
              <a:t>Impaired collagen </a:t>
            </a:r>
            <a:r>
              <a:rPr lang="en-US" dirty="0" smtClean="0">
                <a:sym typeface="Wingdings"/>
              </a:rPr>
              <a:t> osteoarthritis</a:t>
            </a:r>
            <a:endParaRPr lang="en-US" dirty="0" smtClean="0"/>
          </a:p>
          <a:p>
            <a:r>
              <a:rPr lang="en-US" dirty="0" err="1" smtClean="0"/>
              <a:t>Steatohepatitis</a:t>
            </a:r>
            <a:r>
              <a:rPr lang="en-US" dirty="0" smtClean="0"/>
              <a:t> (fatty liver disease)</a:t>
            </a:r>
          </a:p>
          <a:p>
            <a:r>
              <a:rPr lang="en-US" dirty="0" smtClean="0"/>
              <a:t>Obesity and adrenal insufficiency</a:t>
            </a:r>
          </a:p>
          <a:p>
            <a:r>
              <a:rPr lang="en-US" dirty="0" smtClean="0"/>
              <a:t>Impaired iron homeostasis and kidney failure</a:t>
            </a:r>
          </a:p>
          <a:p>
            <a:r>
              <a:rPr lang="en-US" dirty="0" smtClean="0"/>
              <a:t>Insulin resistance and diabetes </a:t>
            </a:r>
          </a:p>
          <a:p>
            <a:r>
              <a:rPr lang="en-US" dirty="0" smtClean="0"/>
              <a:t>Cancer </a:t>
            </a:r>
          </a:p>
          <a:p>
            <a:r>
              <a:rPr lang="en-US" dirty="0" smtClean="0"/>
              <a:t>Autoimmune diseases</a:t>
            </a:r>
          </a:p>
          <a:p>
            <a:endParaRPr lang="en-US" dirty="0" smtClean="0"/>
          </a:p>
          <a:p>
            <a:endParaRPr lang="en-US" dirty="0"/>
          </a:p>
        </p:txBody>
      </p:sp>
      <p:sp>
        <p:nvSpPr>
          <p:cNvPr id="4" name="TextBox 3"/>
          <p:cNvSpPr txBox="1"/>
          <p:nvPr/>
        </p:nvSpPr>
        <p:spPr>
          <a:xfrm>
            <a:off x="457200" y="6400800"/>
            <a:ext cx="8738816"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Journal of Biological Physics and Chemistry 2016; 16:9-46.</a:t>
            </a:r>
          </a:p>
        </p:txBody>
      </p:sp>
    </p:spTree>
    <p:extLst>
      <p:ext uri="{BB962C8B-B14F-4D97-AF65-F5344CB8AC3E}">
        <p14:creationId xmlns:p14="http://schemas.microsoft.com/office/powerpoint/2010/main" val="101699563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5"/>
            <a:ext cx="8229600" cy="1143000"/>
          </a:xfrm>
        </p:spPr>
        <p:txBody>
          <a:bodyPr/>
          <a:lstStyle/>
          <a:p>
            <a:r>
              <a:rPr lang="en-US" b="1" dirty="0" smtClean="0"/>
              <a:t>Some Predicted Consequences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417638"/>
            <a:ext cx="8500533" cy="4834467"/>
          </a:xfrm>
        </p:spPr>
        <p:txBody>
          <a:bodyPr>
            <a:normAutofit fontScale="92500" lnSpcReduction="20000"/>
          </a:bodyPr>
          <a:lstStyle/>
          <a:p>
            <a:r>
              <a:rPr lang="en-US" dirty="0" smtClean="0"/>
              <a:t>Neurological diseases</a:t>
            </a:r>
          </a:p>
          <a:p>
            <a:r>
              <a:rPr lang="en-US" dirty="0" smtClean="0"/>
              <a:t>Neural tube defects</a:t>
            </a:r>
          </a:p>
          <a:p>
            <a:r>
              <a:rPr lang="en-US" dirty="0" smtClean="0"/>
              <a:t>Celiac disease</a:t>
            </a:r>
          </a:p>
          <a:p>
            <a:r>
              <a:rPr lang="en-US" dirty="0" smtClean="0"/>
              <a:t>Impaired collagen </a:t>
            </a:r>
            <a:r>
              <a:rPr lang="en-US" dirty="0" smtClean="0">
                <a:sym typeface="Wingdings"/>
              </a:rPr>
              <a:t> osteoarthritis</a:t>
            </a:r>
            <a:endParaRPr lang="en-US" dirty="0" smtClean="0"/>
          </a:p>
          <a:p>
            <a:r>
              <a:rPr lang="en-US" dirty="0" err="1" smtClean="0"/>
              <a:t>Steatohepatitis</a:t>
            </a:r>
            <a:r>
              <a:rPr lang="en-US" dirty="0" smtClean="0"/>
              <a:t> (fatty liver disease)</a:t>
            </a:r>
          </a:p>
          <a:p>
            <a:r>
              <a:rPr lang="en-US" dirty="0" smtClean="0"/>
              <a:t>Obesity and adrenal insufficiency</a:t>
            </a:r>
          </a:p>
          <a:p>
            <a:r>
              <a:rPr lang="en-US" dirty="0" smtClean="0"/>
              <a:t>Impaired iron homeostasis and kidney failure</a:t>
            </a:r>
          </a:p>
          <a:p>
            <a:r>
              <a:rPr lang="en-US" dirty="0" smtClean="0"/>
              <a:t>Insulin resistance and diabetes </a:t>
            </a:r>
          </a:p>
          <a:p>
            <a:r>
              <a:rPr lang="en-US" dirty="0" smtClean="0"/>
              <a:t>Cancer </a:t>
            </a:r>
          </a:p>
          <a:p>
            <a:r>
              <a:rPr lang="en-US" i="1" dirty="0" smtClean="0">
                <a:solidFill>
                  <a:srgbClr val="FF0000"/>
                </a:solidFill>
              </a:rPr>
              <a:t>Autoimmune diseases</a:t>
            </a:r>
          </a:p>
          <a:p>
            <a:endParaRPr lang="en-US" dirty="0" smtClean="0"/>
          </a:p>
          <a:p>
            <a:endParaRPr lang="en-US" dirty="0"/>
          </a:p>
        </p:txBody>
      </p:sp>
      <p:sp>
        <p:nvSpPr>
          <p:cNvPr id="4" name="TextBox 3"/>
          <p:cNvSpPr txBox="1"/>
          <p:nvPr/>
        </p:nvSpPr>
        <p:spPr>
          <a:xfrm>
            <a:off x="457200" y="6400800"/>
            <a:ext cx="8738816"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Journal of Biological Physics and Chemistry 2016; 16:9-46.</a:t>
            </a:r>
          </a:p>
        </p:txBody>
      </p:sp>
    </p:spTree>
    <p:extLst>
      <p:ext uri="{BB962C8B-B14F-4D97-AF65-F5344CB8AC3E}">
        <p14:creationId xmlns:p14="http://schemas.microsoft.com/office/powerpoint/2010/main" val="309822687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406236" y="2218450"/>
            <a:ext cx="6331593"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Autoimmune Disease</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Epidemic</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9581283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600" b="1" dirty="0" smtClean="0"/>
              <a:t>Autoimmune Disease: An Invisible Epidemic</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a:t>“Taken together, the number of people suffering from autoimmune diseases is 24–50 million Americans, 16% of the US population. To put it in perspective, autoimmune disease prevalence equals heart disease and cancer combined.” </a:t>
            </a:r>
          </a:p>
          <a:p>
            <a:endParaRPr lang="en-US" dirty="0"/>
          </a:p>
        </p:txBody>
      </p:sp>
      <p:sp>
        <p:nvSpPr>
          <p:cNvPr id="4" name="TextBox 3"/>
          <p:cNvSpPr txBox="1"/>
          <p:nvPr/>
        </p:nvSpPr>
        <p:spPr>
          <a:xfrm>
            <a:off x="999505" y="5655718"/>
            <a:ext cx="8047733" cy="923330"/>
          </a:xfrm>
          <a:prstGeom prst="rect">
            <a:avLst/>
          </a:prstGeom>
          <a:noFill/>
        </p:spPr>
        <p:txBody>
          <a:bodyPr wrap="square" rtlCol="0">
            <a:spAutoFit/>
          </a:bodyPr>
          <a:lstStyle/>
          <a:p>
            <a:r>
              <a:rPr lang="en-US" dirty="0" smtClean="0">
                <a:solidFill>
                  <a:srgbClr val="FF0000"/>
                </a:solidFill>
              </a:rPr>
              <a:t>*</a:t>
            </a:r>
            <a:r>
              <a:rPr lang="en-US" dirty="0" smtClean="0"/>
              <a:t>Feldman </a:t>
            </a:r>
            <a:r>
              <a:rPr lang="en-US" dirty="0"/>
              <a:t>B, Martin EM, Simms T. An Invisible Epidemic — When your body attacks itself — Autoimmune Disease; How Reframing the Data Unveils a Public Health Crisis Bigger than Cancer and Heart Disease Combined. </a:t>
            </a:r>
            <a:r>
              <a:rPr lang="en-US" dirty="0" err="1"/>
              <a:t>www.tincture.io</a:t>
            </a:r>
            <a:r>
              <a:rPr lang="en-US" dirty="0"/>
              <a:t>.</a:t>
            </a:r>
          </a:p>
        </p:txBody>
      </p:sp>
    </p:spTree>
    <p:extLst>
      <p:ext uri="{BB962C8B-B14F-4D97-AF65-F5344CB8AC3E}">
        <p14:creationId xmlns:p14="http://schemas.microsoft.com/office/powerpoint/2010/main" val="151485720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toimmunediseasesympto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308" y="1083200"/>
            <a:ext cx="3839283" cy="2971271"/>
          </a:xfrm>
          <a:prstGeom prst="rect">
            <a:avLst/>
          </a:prstGeom>
        </p:spPr>
      </p:pic>
      <p:sp>
        <p:nvSpPr>
          <p:cNvPr id="2" name="Title 1"/>
          <p:cNvSpPr>
            <a:spLocks noGrp="1"/>
          </p:cNvSpPr>
          <p:nvPr>
            <p:ph type="title"/>
          </p:nvPr>
        </p:nvSpPr>
        <p:spPr>
          <a:xfrm>
            <a:off x="434011" y="-59800"/>
            <a:ext cx="8229600" cy="1143000"/>
          </a:xfrm>
        </p:spPr>
        <p:txBody>
          <a:bodyPr/>
          <a:lstStyle/>
          <a:p>
            <a:r>
              <a:rPr lang="en-US" b="1" dirty="0" smtClean="0"/>
              <a:t>Autoimmune Disease Statistics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37071" y="1600200"/>
            <a:ext cx="7907867" cy="4525963"/>
          </a:xfrm>
        </p:spPr>
        <p:txBody>
          <a:bodyPr>
            <a:normAutofit fontScale="92500" lnSpcReduction="20000"/>
          </a:bodyPr>
          <a:lstStyle/>
          <a:p>
            <a:r>
              <a:rPr lang="en-US" dirty="0"/>
              <a:t>Autoimmune </a:t>
            </a:r>
            <a:r>
              <a:rPr lang="en-US" dirty="0" smtClean="0"/>
              <a:t>Disease (AD)                                        is a major </a:t>
            </a:r>
            <a:r>
              <a:rPr lang="en-US" dirty="0"/>
              <a:t>health </a:t>
            </a:r>
            <a:r>
              <a:rPr lang="en-US" dirty="0" smtClean="0"/>
              <a:t>problem</a:t>
            </a:r>
            <a:endParaRPr lang="en-US" dirty="0"/>
          </a:p>
          <a:p>
            <a:r>
              <a:rPr lang="en-US" dirty="0"/>
              <a:t>A</a:t>
            </a:r>
            <a:r>
              <a:rPr lang="en-US" dirty="0" smtClean="0"/>
              <a:t>nnual direct  health care                                                        costs for </a:t>
            </a:r>
            <a:r>
              <a:rPr lang="en-US" dirty="0"/>
              <a:t>AD </a:t>
            </a:r>
            <a:r>
              <a:rPr lang="en-US" dirty="0" smtClean="0"/>
              <a:t>in US estimated                                                                to be ~$</a:t>
            </a:r>
            <a:r>
              <a:rPr lang="en-US" dirty="0"/>
              <a:t>100 </a:t>
            </a:r>
            <a:r>
              <a:rPr lang="en-US" dirty="0" smtClean="0"/>
              <a:t>billion </a:t>
            </a:r>
            <a:endParaRPr lang="en-US" dirty="0"/>
          </a:p>
          <a:p>
            <a:r>
              <a:rPr lang="en-US" dirty="0"/>
              <a:t>At least 23.5 million Americans  </a:t>
            </a:r>
            <a:r>
              <a:rPr lang="en-US" dirty="0" smtClean="0"/>
              <a:t>                   suffer from one </a:t>
            </a:r>
            <a:r>
              <a:rPr lang="en-US" dirty="0"/>
              <a:t>or more autoimmune </a:t>
            </a:r>
            <a:r>
              <a:rPr lang="en-US" dirty="0" smtClean="0"/>
              <a:t>diseases</a:t>
            </a:r>
            <a:endParaRPr lang="en-US" dirty="0"/>
          </a:p>
          <a:p>
            <a:r>
              <a:rPr lang="en-US" dirty="0"/>
              <a:t>Among the top-10 causes of death in females under 64 years old</a:t>
            </a:r>
          </a:p>
          <a:p>
            <a:r>
              <a:rPr lang="en-US" dirty="0"/>
              <a:t>Immunosuppressant treatments have devastating side effects</a:t>
            </a:r>
          </a:p>
        </p:txBody>
      </p:sp>
      <p:sp>
        <p:nvSpPr>
          <p:cNvPr id="4" name="TextBox 3"/>
          <p:cNvSpPr txBox="1"/>
          <p:nvPr/>
        </p:nvSpPr>
        <p:spPr>
          <a:xfrm>
            <a:off x="643467" y="6351601"/>
            <a:ext cx="8020144" cy="400110"/>
          </a:xfrm>
          <a:prstGeom prst="rect">
            <a:avLst/>
          </a:prstGeom>
          <a:noFill/>
        </p:spPr>
        <p:txBody>
          <a:bodyPr wrap="none" rtlCol="0">
            <a:spAutoFit/>
          </a:bodyPr>
          <a:lstStyle/>
          <a:p>
            <a:r>
              <a:rPr lang="en-US" sz="2000" dirty="0">
                <a:solidFill>
                  <a:srgbClr val="FF0000"/>
                </a:solidFill>
              </a:rPr>
              <a:t>*</a:t>
            </a:r>
            <a:r>
              <a:rPr lang="en-US" sz="2000" dirty="0"/>
              <a:t>https://</a:t>
            </a:r>
            <a:r>
              <a:rPr lang="en-US" sz="2000" dirty="0" err="1"/>
              <a:t>www.aarda.org</a:t>
            </a:r>
            <a:r>
              <a:rPr lang="en-US" sz="2000" dirty="0"/>
              <a:t>/autoimmune-information/autoimmune-statistics/</a:t>
            </a:r>
          </a:p>
        </p:txBody>
      </p:sp>
    </p:spTree>
    <p:extLst>
      <p:ext uri="{BB962C8B-B14F-4D97-AF65-F5344CB8AC3E}">
        <p14:creationId xmlns:p14="http://schemas.microsoft.com/office/powerpoint/2010/main" val="409066277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LS_and_AD.png"/>
          <p:cNvPicPr>
            <a:picLocks noGrp="1" noChangeAspect="1"/>
          </p:cNvPicPr>
          <p:nvPr>
            <p:ph idx="1"/>
          </p:nvPr>
        </p:nvPicPr>
        <p:blipFill>
          <a:blip r:embed="rId3">
            <a:extLst>
              <a:ext uri="{28A0092B-C50C-407E-A947-70E740481C1C}">
                <a14:useLocalDpi xmlns:a14="http://schemas.microsoft.com/office/drawing/2010/main" val="0"/>
              </a:ext>
            </a:extLst>
          </a:blip>
          <a:srcRect l="964" r="964"/>
          <a:stretch>
            <a:fillRect/>
          </a:stretch>
        </p:blipFill>
        <p:spPr>
          <a:xfrm>
            <a:off x="-309769" y="677366"/>
            <a:ext cx="9308546" cy="5119342"/>
          </a:xfrm>
        </p:spPr>
      </p:pic>
      <p:sp>
        <p:nvSpPr>
          <p:cNvPr id="5" name="Freeform 4"/>
          <p:cNvSpPr/>
          <p:nvPr/>
        </p:nvSpPr>
        <p:spPr>
          <a:xfrm>
            <a:off x="1548072" y="4244335"/>
            <a:ext cx="7458305" cy="1051402"/>
          </a:xfrm>
          <a:custGeom>
            <a:avLst/>
            <a:gdLst>
              <a:gd name="connsiteX0" fmla="*/ 1208874 w 7458305"/>
              <a:gd name="connsiteY0" fmla="*/ 123719 h 1051402"/>
              <a:gd name="connsiteX1" fmla="*/ 202124 w 7458305"/>
              <a:gd name="connsiteY1" fmla="*/ 170188 h 1051402"/>
              <a:gd name="connsiteX2" fmla="*/ 248589 w 7458305"/>
              <a:gd name="connsiteY2" fmla="*/ 1006624 h 1051402"/>
              <a:gd name="connsiteX3" fmla="*/ 2773209 w 7458305"/>
              <a:gd name="connsiteY3" fmla="*/ 944666 h 1051402"/>
              <a:gd name="connsiteX4" fmla="*/ 6908628 w 7458305"/>
              <a:gd name="connsiteY4" fmla="*/ 851728 h 1051402"/>
              <a:gd name="connsiteX5" fmla="*/ 7109978 w 7458305"/>
              <a:gd name="connsiteY5" fmla="*/ 46271 h 1051402"/>
              <a:gd name="connsiteX6" fmla="*/ 4089728 w 7458305"/>
              <a:gd name="connsiteY6" fmla="*/ 92740 h 1051402"/>
              <a:gd name="connsiteX7" fmla="*/ 1208874 w 7458305"/>
              <a:gd name="connsiteY7" fmla="*/ 123719 h 105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58305" h="1051402">
                <a:moveTo>
                  <a:pt x="1208874" y="123719"/>
                </a:moveTo>
                <a:cubicBezTo>
                  <a:pt x="785522" y="73378"/>
                  <a:pt x="362171" y="23037"/>
                  <a:pt x="202124" y="170188"/>
                </a:cubicBezTo>
                <a:cubicBezTo>
                  <a:pt x="42077" y="317339"/>
                  <a:pt x="-179925" y="877544"/>
                  <a:pt x="248589" y="1006624"/>
                </a:cubicBezTo>
                <a:cubicBezTo>
                  <a:pt x="677103" y="1135704"/>
                  <a:pt x="2773209" y="944666"/>
                  <a:pt x="2773209" y="944666"/>
                </a:cubicBezTo>
                <a:lnTo>
                  <a:pt x="6908628" y="851728"/>
                </a:lnTo>
                <a:cubicBezTo>
                  <a:pt x="7631423" y="701996"/>
                  <a:pt x="7579795" y="172769"/>
                  <a:pt x="7109978" y="46271"/>
                </a:cubicBezTo>
                <a:cubicBezTo>
                  <a:pt x="6640161" y="-80227"/>
                  <a:pt x="4089728" y="92740"/>
                  <a:pt x="4089728" y="92740"/>
                </a:cubicBezTo>
                <a:lnTo>
                  <a:pt x="1208874" y="123719"/>
                </a:ln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3109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Introduction</a:t>
            </a:r>
          </a:p>
          <a:p>
            <a:r>
              <a:rPr lang="en-US" dirty="0" smtClean="0"/>
              <a:t>The </a:t>
            </a:r>
            <a:r>
              <a:rPr lang="en-US" dirty="0"/>
              <a:t>C</a:t>
            </a:r>
            <a:r>
              <a:rPr lang="en-US" dirty="0" smtClean="0"/>
              <a:t>alifornia lawsuit: Glyphosate and non-Hodgkin’s Lymphoma</a:t>
            </a:r>
            <a:endPar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r>
              <a:rPr lang="en-US" dirty="0" smtClean="0"/>
              <a:t>Glyphosate as a Glycine Analogue</a:t>
            </a:r>
            <a:endParaRPr lang="en-US" dirty="0"/>
          </a:p>
          <a:p>
            <a:r>
              <a:rPr lang="en-US" dirty="0"/>
              <a:t>Autoimmune Disease Epidemic</a:t>
            </a:r>
          </a:p>
          <a:p>
            <a:r>
              <a:rPr lang="en-US" dirty="0"/>
              <a:t>How Glyphosate Affects the Gut Barrier</a:t>
            </a:r>
          </a:p>
          <a:p>
            <a:r>
              <a:rPr lang="en-US" dirty="0"/>
              <a:t>Glyphosate, MMR and Autism</a:t>
            </a:r>
          </a:p>
          <a:p>
            <a:r>
              <a:rPr lang="en-US" dirty="0" smtClean="0"/>
              <a:t>Molecular Mimicry</a:t>
            </a:r>
          </a:p>
          <a:p>
            <a:r>
              <a:rPr lang="en-US" dirty="0" smtClean="0"/>
              <a:t>A Failed System and a Growing Food Movement</a:t>
            </a:r>
            <a:endParaRPr lang="en-US" dirty="0"/>
          </a:p>
          <a:p>
            <a:r>
              <a:rPr lang="en-US" dirty="0"/>
              <a:t>How to Safeguard Yourself and Your Family</a:t>
            </a:r>
          </a:p>
          <a:p>
            <a:r>
              <a:rPr lang="en-US" dirty="0"/>
              <a:t>Summary</a:t>
            </a:r>
          </a:p>
        </p:txBody>
      </p:sp>
    </p:spTree>
    <p:extLst>
      <p:ext uri="{BB962C8B-B14F-4D97-AF65-F5344CB8AC3E}">
        <p14:creationId xmlns:p14="http://schemas.microsoft.com/office/powerpoint/2010/main" val="126673252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LS_and_AD.png"/>
          <p:cNvPicPr>
            <a:picLocks noGrp="1" noChangeAspect="1"/>
          </p:cNvPicPr>
          <p:nvPr>
            <p:ph idx="1"/>
          </p:nvPr>
        </p:nvPicPr>
        <p:blipFill>
          <a:blip r:embed="rId3">
            <a:extLst>
              <a:ext uri="{28A0092B-C50C-407E-A947-70E740481C1C}">
                <a14:useLocalDpi xmlns:a14="http://schemas.microsoft.com/office/drawing/2010/main" val="0"/>
              </a:ext>
            </a:extLst>
          </a:blip>
          <a:srcRect l="964" r="964"/>
          <a:stretch>
            <a:fillRect/>
          </a:stretch>
        </p:blipFill>
        <p:spPr>
          <a:xfrm>
            <a:off x="-309769" y="677366"/>
            <a:ext cx="9308546" cy="5119342"/>
          </a:xfrm>
        </p:spPr>
      </p:pic>
      <p:sp>
        <p:nvSpPr>
          <p:cNvPr id="5" name="Freeform 4"/>
          <p:cNvSpPr/>
          <p:nvPr/>
        </p:nvSpPr>
        <p:spPr>
          <a:xfrm>
            <a:off x="1548072" y="4244335"/>
            <a:ext cx="7458305" cy="1051402"/>
          </a:xfrm>
          <a:custGeom>
            <a:avLst/>
            <a:gdLst>
              <a:gd name="connsiteX0" fmla="*/ 1208874 w 7458305"/>
              <a:gd name="connsiteY0" fmla="*/ 123719 h 1051402"/>
              <a:gd name="connsiteX1" fmla="*/ 202124 w 7458305"/>
              <a:gd name="connsiteY1" fmla="*/ 170188 h 1051402"/>
              <a:gd name="connsiteX2" fmla="*/ 248589 w 7458305"/>
              <a:gd name="connsiteY2" fmla="*/ 1006624 h 1051402"/>
              <a:gd name="connsiteX3" fmla="*/ 2773209 w 7458305"/>
              <a:gd name="connsiteY3" fmla="*/ 944666 h 1051402"/>
              <a:gd name="connsiteX4" fmla="*/ 6908628 w 7458305"/>
              <a:gd name="connsiteY4" fmla="*/ 851728 h 1051402"/>
              <a:gd name="connsiteX5" fmla="*/ 7109978 w 7458305"/>
              <a:gd name="connsiteY5" fmla="*/ 46271 h 1051402"/>
              <a:gd name="connsiteX6" fmla="*/ 4089728 w 7458305"/>
              <a:gd name="connsiteY6" fmla="*/ 92740 h 1051402"/>
              <a:gd name="connsiteX7" fmla="*/ 1208874 w 7458305"/>
              <a:gd name="connsiteY7" fmla="*/ 123719 h 105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58305" h="1051402">
                <a:moveTo>
                  <a:pt x="1208874" y="123719"/>
                </a:moveTo>
                <a:cubicBezTo>
                  <a:pt x="785522" y="73378"/>
                  <a:pt x="362171" y="23037"/>
                  <a:pt x="202124" y="170188"/>
                </a:cubicBezTo>
                <a:cubicBezTo>
                  <a:pt x="42077" y="317339"/>
                  <a:pt x="-179925" y="877544"/>
                  <a:pt x="248589" y="1006624"/>
                </a:cubicBezTo>
                <a:cubicBezTo>
                  <a:pt x="677103" y="1135704"/>
                  <a:pt x="2773209" y="944666"/>
                  <a:pt x="2773209" y="944666"/>
                </a:cubicBezTo>
                <a:lnTo>
                  <a:pt x="6908628" y="851728"/>
                </a:lnTo>
                <a:cubicBezTo>
                  <a:pt x="7631423" y="701996"/>
                  <a:pt x="7579795" y="172769"/>
                  <a:pt x="7109978" y="46271"/>
                </a:cubicBezTo>
                <a:cubicBezTo>
                  <a:pt x="6640161" y="-80227"/>
                  <a:pt x="4089728" y="92740"/>
                  <a:pt x="4089728" y="92740"/>
                </a:cubicBezTo>
                <a:lnTo>
                  <a:pt x="1208874" y="123719"/>
                </a:ln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131943" y="1196311"/>
            <a:ext cx="8686800" cy="4600397"/>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"Results: There were significantly more cases than expected of ALS associated with a prior diagnosis of asthma, celiac disease, younger-onset diabetes (younger than 30 years), multiple sclerosis, myasthenia gravis, myxedema, </a:t>
            </a:r>
            <a:r>
              <a:rPr lang="en-US" sz="3200" dirty="0" err="1"/>
              <a:t>polymyositis</a:t>
            </a:r>
            <a:r>
              <a:rPr lang="en-US" sz="3200" dirty="0"/>
              <a:t>, </a:t>
            </a:r>
            <a:r>
              <a:rPr lang="en-US" sz="3200" dirty="0" err="1"/>
              <a:t>Sjögren</a:t>
            </a:r>
            <a:r>
              <a:rPr lang="en-US" sz="3200" dirty="0"/>
              <a:t> syndrome, systemic lupus </a:t>
            </a:r>
            <a:r>
              <a:rPr lang="en-US" sz="3200" dirty="0" err="1"/>
              <a:t>erythematosus</a:t>
            </a:r>
            <a:r>
              <a:rPr lang="en-US" sz="3200" dirty="0"/>
              <a:t>, and ulcerative colitis</a:t>
            </a:r>
            <a:r>
              <a:rPr lang="en-US" sz="3200" dirty="0" smtClean="0"/>
              <a:t>.”</a:t>
            </a:r>
            <a:endParaRPr lang="en-US" sz="3200" dirty="0"/>
          </a:p>
        </p:txBody>
      </p:sp>
    </p:spTree>
    <p:extLst>
      <p:ext uri="{BB962C8B-B14F-4D97-AF65-F5344CB8AC3E}">
        <p14:creationId xmlns:p14="http://schemas.microsoft.com/office/powerpoint/2010/main" val="340209229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2209298"/>
            <a:ext cx="80772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Why do we have an epidemic in </a:t>
            </a:r>
          </a:p>
          <a:p>
            <a:r>
              <a:rPr lang="en-US" sz="3200" dirty="0" smtClean="0"/>
              <a:t>autoimmune disease in America today?</a:t>
            </a:r>
            <a:endParaRPr lang="en-US" sz="3200" dirty="0"/>
          </a:p>
        </p:txBody>
      </p:sp>
    </p:spTree>
    <p:extLst>
      <p:ext uri="{BB962C8B-B14F-4D97-AF65-F5344CB8AC3E}">
        <p14:creationId xmlns:p14="http://schemas.microsoft.com/office/powerpoint/2010/main" val="229006205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Hypothesis</a:t>
            </a:r>
            <a:endParaRPr lang="en-US" b="1" dirty="0"/>
          </a:p>
        </p:txBody>
      </p:sp>
      <p:sp>
        <p:nvSpPr>
          <p:cNvPr id="3" name="Content Placeholder 2"/>
          <p:cNvSpPr>
            <a:spLocks noGrp="1"/>
          </p:cNvSpPr>
          <p:nvPr>
            <p:ph idx="1"/>
          </p:nvPr>
        </p:nvSpPr>
        <p:spPr>
          <a:xfrm>
            <a:off x="152400" y="1591733"/>
            <a:ext cx="8686800" cy="4525963"/>
          </a:xfrm>
        </p:spPr>
        <p:txBody>
          <a:bodyPr>
            <a:normAutofit fontScale="85000" lnSpcReduction="10000"/>
          </a:bodyPr>
          <a:lstStyle/>
          <a:p>
            <a:r>
              <a:rPr lang="en-US" dirty="0"/>
              <a:t>G</a:t>
            </a:r>
            <a:r>
              <a:rPr lang="en-US" dirty="0" smtClean="0"/>
              <a:t>lyphosate exposure sets up a weakened immune system, a leaky gut barrier and a leaky brain barrier</a:t>
            </a:r>
          </a:p>
          <a:p>
            <a:r>
              <a:rPr lang="en-US" dirty="0" smtClean="0"/>
              <a:t>Glyphosate contamination in </a:t>
            </a:r>
            <a:r>
              <a:rPr lang="en-US" i="1" dirty="0" smtClean="0">
                <a:solidFill>
                  <a:srgbClr val="FF0000"/>
                </a:solidFill>
              </a:rPr>
              <a:t>proteins</a:t>
            </a:r>
            <a:r>
              <a:rPr lang="en-US" dirty="0" smtClean="0">
                <a:solidFill>
                  <a:srgbClr val="FF0000"/>
                </a:solidFill>
              </a:rPr>
              <a:t> </a:t>
            </a:r>
            <a:r>
              <a:rPr lang="en-US" dirty="0" smtClean="0"/>
              <a:t>makes them hard to break down</a:t>
            </a:r>
          </a:p>
          <a:p>
            <a:r>
              <a:rPr lang="en-US" dirty="0" smtClean="0"/>
              <a:t>Person develops overactive antibody response to foreign protein contaminated </a:t>
            </a:r>
            <a:r>
              <a:rPr lang="pl-PL" dirty="0" err="1" smtClean="0"/>
              <a:t>wi</a:t>
            </a:r>
            <a:r>
              <a:rPr lang="en-US" dirty="0" err="1" smtClean="0"/>
              <a:t>th</a:t>
            </a:r>
            <a:r>
              <a:rPr lang="en-US" dirty="0" smtClean="0"/>
              <a:t> glyphosate and, through molecular mimicry, this leads to autoimmune disease</a:t>
            </a:r>
          </a:p>
          <a:p>
            <a:r>
              <a:rPr lang="en-US" dirty="0" smtClean="0"/>
              <a:t>This easily explains gluten intolerance and other food allergies</a:t>
            </a:r>
          </a:p>
          <a:p>
            <a:r>
              <a:rPr lang="en-US" dirty="0" smtClean="0"/>
              <a:t>And it eventually leads to more serious problems like ALS</a:t>
            </a:r>
          </a:p>
          <a:p>
            <a:pPr marL="0" indent="0">
              <a:buNone/>
            </a:pPr>
            <a:endParaRPr lang="en-US" dirty="0"/>
          </a:p>
        </p:txBody>
      </p:sp>
    </p:spTree>
    <p:extLst>
      <p:ext uri="{BB962C8B-B14F-4D97-AF65-F5344CB8AC3E}">
        <p14:creationId xmlns:p14="http://schemas.microsoft.com/office/powerpoint/2010/main" val="41927186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_A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8534200" cy="6858000"/>
          </a:xfrm>
          <a:prstGeom prst="rect">
            <a:avLst/>
          </a:prstGeom>
        </p:spPr>
      </p:pic>
    </p:spTree>
    <p:extLst>
      <p:ext uri="{BB962C8B-B14F-4D97-AF65-F5344CB8AC3E}">
        <p14:creationId xmlns:p14="http://schemas.microsoft.com/office/powerpoint/2010/main" val="177417329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_A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8534200" cy="6858000"/>
          </a:xfrm>
          <a:prstGeom prst="rect">
            <a:avLst/>
          </a:prstGeom>
        </p:spPr>
      </p:pic>
      <p:sp>
        <p:nvSpPr>
          <p:cNvPr id="7" name="Freeform 6"/>
          <p:cNvSpPr/>
          <p:nvPr/>
        </p:nvSpPr>
        <p:spPr>
          <a:xfrm>
            <a:off x="193096" y="4068457"/>
            <a:ext cx="5604457" cy="1069868"/>
          </a:xfrm>
          <a:custGeom>
            <a:avLst/>
            <a:gdLst>
              <a:gd name="connsiteX0" fmla="*/ 4353504 w 5604457"/>
              <a:gd name="connsiteY0" fmla="*/ 37876 h 1069868"/>
              <a:gd name="connsiteX1" fmla="*/ 4361971 w 5604457"/>
              <a:gd name="connsiteY1" fmla="*/ 215676 h 1069868"/>
              <a:gd name="connsiteX2" fmla="*/ 3049637 w 5604457"/>
              <a:gd name="connsiteY2" fmla="*/ 224143 h 1069868"/>
              <a:gd name="connsiteX3" fmla="*/ 1559504 w 5604457"/>
              <a:gd name="connsiteY3" fmla="*/ 249543 h 1069868"/>
              <a:gd name="connsiteX4" fmla="*/ 712837 w 5604457"/>
              <a:gd name="connsiteY4" fmla="*/ 249543 h 1069868"/>
              <a:gd name="connsiteX5" fmla="*/ 154037 w 5604457"/>
              <a:gd name="connsiteY5" fmla="*/ 224143 h 1069868"/>
              <a:gd name="connsiteX6" fmla="*/ 128637 w 5604457"/>
              <a:gd name="connsiteY6" fmla="*/ 1011543 h 1069868"/>
              <a:gd name="connsiteX7" fmla="*/ 1669571 w 5604457"/>
              <a:gd name="connsiteY7" fmla="*/ 1011543 h 1069868"/>
              <a:gd name="connsiteX8" fmla="*/ 3049637 w 5604457"/>
              <a:gd name="connsiteY8" fmla="*/ 1028476 h 1069868"/>
              <a:gd name="connsiteX9" fmla="*/ 3769304 w 5604457"/>
              <a:gd name="connsiteY9" fmla="*/ 1020010 h 1069868"/>
              <a:gd name="connsiteX10" fmla="*/ 3947104 w 5604457"/>
              <a:gd name="connsiteY10" fmla="*/ 1011543 h 1069868"/>
              <a:gd name="connsiteX11" fmla="*/ 3921704 w 5604457"/>
              <a:gd name="connsiteY11" fmla="*/ 816810 h 1069868"/>
              <a:gd name="connsiteX12" fmla="*/ 5335637 w 5604457"/>
              <a:gd name="connsiteY12" fmla="*/ 833743 h 1069868"/>
              <a:gd name="connsiteX13" fmla="*/ 5513437 w 5604457"/>
              <a:gd name="connsiteY13" fmla="*/ 588210 h 1069868"/>
              <a:gd name="connsiteX14" fmla="*/ 5513437 w 5604457"/>
              <a:gd name="connsiteY14" fmla="*/ 54810 h 1069868"/>
              <a:gd name="connsiteX15" fmla="*/ 4353504 w 5604457"/>
              <a:gd name="connsiteY15" fmla="*/ 37876 h 106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4457" h="1069868">
                <a:moveTo>
                  <a:pt x="4353504" y="37876"/>
                </a:moveTo>
                <a:cubicBezTo>
                  <a:pt x="4161593" y="64687"/>
                  <a:pt x="4579282" y="184632"/>
                  <a:pt x="4361971" y="215676"/>
                </a:cubicBezTo>
                <a:cubicBezTo>
                  <a:pt x="4144660" y="246720"/>
                  <a:pt x="3049637" y="224143"/>
                  <a:pt x="3049637" y="224143"/>
                </a:cubicBezTo>
                <a:lnTo>
                  <a:pt x="1559504" y="249543"/>
                </a:lnTo>
                <a:cubicBezTo>
                  <a:pt x="1170037" y="253776"/>
                  <a:pt x="947081" y="253776"/>
                  <a:pt x="712837" y="249543"/>
                </a:cubicBezTo>
                <a:cubicBezTo>
                  <a:pt x="478593" y="245310"/>
                  <a:pt x="251404" y="97143"/>
                  <a:pt x="154037" y="224143"/>
                </a:cubicBezTo>
                <a:cubicBezTo>
                  <a:pt x="56670" y="351143"/>
                  <a:pt x="-123952" y="880310"/>
                  <a:pt x="128637" y="1011543"/>
                </a:cubicBezTo>
                <a:cubicBezTo>
                  <a:pt x="381226" y="1142776"/>
                  <a:pt x="1669571" y="1011543"/>
                  <a:pt x="1669571" y="1011543"/>
                </a:cubicBezTo>
                <a:lnTo>
                  <a:pt x="3049637" y="1028476"/>
                </a:lnTo>
                <a:lnTo>
                  <a:pt x="3769304" y="1020010"/>
                </a:lnTo>
                <a:cubicBezTo>
                  <a:pt x="3918882" y="1017188"/>
                  <a:pt x="3921704" y="1045410"/>
                  <a:pt x="3947104" y="1011543"/>
                </a:cubicBezTo>
                <a:cubicBezTo>
                  <a:pt x="3972504" y="977676"/>
                  <a:pt x="3690282" y="846443"/>
                  <a:pt x="3921704" y="816810"/>
                </a:cubicBezTo>
                <a:cubicBezTo>
                  <a:pt x="4153126" y="787177"/>
                  <a:pt x="5070348" y="871843"/>
                  <a:pt x="5335637" y="833743"/>
                </a:cubicBezTo>
                <a:cubicBezTo>
                  <a:pt x="5600926" y="795643"/>
                  <a:pt x="5483804" y="718032"/>
                  <a:pt x="5513437" y="588210"/>
                </a:cubicBezTo>
                <a:cubicBezTo>
                  <a:pt x="5543070" y="458388"/>
                  <a:pt x="5702526" y="149354"/>
                  <a:pt x="5513437" y="54810"/>
                </a:cubicBezTo>
                <a:cubicBezTo>
                  <a:pt x="5324348" y="-39734"/>
                  <a:pt x="4545415" y="11065"/>
                  <a:pt x="4353504" y="37876"/>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09600" y="1693333"/>
            <a:ext cx="8077200" cy="3691467"/>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"In this paper, we propose that glyphosate, the active ingredient in Roundup®, plays a role in ALS, mainly through </a:t>
            </a:r>
            <a:r>
              <a:rPr lang="en-US" sz="3200" i="1" dirty="0">
                <a:solidFill>
                  <a:srgbClr val="FF0000"/>
                </a:solidFill>
              </a:rPr>
              <a:t>mistakenly substituting for glycine during protein synthesis</a:t>
            </a:r>
            <a:r>
              <a:rPr lang="en-US" sz="3200" dirty="0"/>
              <a:t>, disruption of mineral homeostasis as well as setting up a state of </a:t>
            </a:r>
            <a:r>
              <a:rPr lang="en-US" sz="3200" dirty="0" err="1"/>
              <a:t>dysbiosis</a:t>
            </a:r>
            <a:r>
              <a:rPr lang="en-US" sz="3200" dirty="0"/>
              <a:t>. Mouse models of ALS reveal a pre-symptomatic profile of gut </a:t>
            </a:r>
            <a:r>
              <a:rPr lang="en-US" sz="3200" dirty="0" err="1"/>
              <a:t>dysbiosis</a:t>
            </a:r>
            <a:r>
              <a:rPr lang="en-US" sz="3200" dirty="0"/>
              <a:t>." </a:t>
            </a:r>
          </a:p>
        </p:txBody>
      </p:sp>
    </p:spTree>
    <p:extLst>
      <p:ext uri="{BB962C8B-B14F-4D97-AF65-F5344CB8AC3E}">
        <p14:creationId xmlns:p14="http://schemas.microsoft.com/office/powerpoint/2010/main" val="1233979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Tree>
    <p:extLst>
      <p:ext uri="{BB962C8B-B14F-4D97-AF65-F5344CB8AC3E}">
        <p14:creationId xmlns:p14="http://schemas.microsoft.com/office/powerpoint/2010/main" val="112434156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
        <p:nvSpPr>
          <p:cNvPr id="11" name="TextBox 10"/>
          <p:cNvSpPr txBox="1"/>
          <p:nvPr/>
        </p:nvSpPr>
        <p:spPr>
          <a:xfrm>
            <a:off x="931333" y="2263186"/>
            <a:ext cx="7254952" cy="2554545"/>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smtClean="0"/>
              <a:t>All of these foods can be expected to be contaminated with glyphosate,              given how they’re produced</a:t>
            </a:r>
          </a:p>
          <a:p>
            <a:pPr algn="ctr"/>
            <a:endParaRPr lang="en-US" sz="3200" dirty="0"/>
          </a:p>
        </p:txBody>
      </p:sp>
    </p:spTree>
    <p:extLst>
      <p:ext uri="{BB962C8B-B14F-4D97-AF65-F5344CB8AC3E}">
        <p14:creationId xmlns:p14="http://schemas.microsoft.com/office/powerpoint/2010/main" val="25050956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
        <p:nvSpPr>
          <p:cNvPr id="11" name="TextBox 10"/>
          <p:cNvSpPr txBox="1"/>
          <p:nvPr/>
        </p:nvSpPr>
        <p:spPr>
          <a:xfrm>
            <a:off x="931333" y="2263186"/>
            <a:ext cx="7254952" cy="3539430"/>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a:t>"In our study, with the largest case number reported thus far, the results supported the significant association between </a:t>
            </a:r>
            <a:r>
              <a:rPr lang="en-US" sz="3200" dirty="0" smtClean="0"/>
              <a:t>ASDs [autism spectrum disorders] </a:t>
            </a:r>
            <a:r>
              <a:rPr lang="en-US" sz="3200" dirty="0"/>
              <a:t>and allergic diseases</a:t>
            </a:r>
            <a:r>
              <a:rPr lang="en-US" sz="3200" dirty="0" smtClean="0"/>
              <a:t>.”</a:t>
            </a:r>
            <a:r>
              <a:rPr lang="en-US" sz="3200" dirty="0" smtClean="0">
                <a:solidFill>
                  <a:srgbClr val="FF0000"/>
                </a:solidFill>
              </a:rPr>
              <a:t>*</a:t>
            </a:r>
          </a:p>
          <a:p>
            <a:pPr algn="ctr"/>
            <a:endParaRPr lang="en-US" sz="3200" dirty="0"/>
          </a:p>
        </p:txBody>
      </p:sp>
      <p:sp>
        <p:nvSpPr>
          <p:cNvPr id="3" name="TextBox 2"/>
          <p:cNvSpPr txBox="1"/>
          <p:nvPr/>
        </p:nvSpPr>
        <p:spPr>
          <a:xfrm>
            <a:off x="2717800" y="6533634"/>
            <a:ext cx="5053900" cy="369332"/>
          </a:xfrm>
          <a:prstGeom prst="rect">
            <a:avLst/>
          </a:prstGeom>
          <a:noFill/>
        </p:spPr>
        <p:txBody>
          <a:bodyPr wrap="none" rtlCol="0">
            <a:spAutoFit/>
          </a:bodyPr>
          <a:lstStyle/>
          <a:p>
            <a:r>
              <a:rPr lang="nb-NO" dirty="0">
                <a:solidFill>
                  <a:srgbClr val="FF0000"/>
                </a:solidFill>
              </a:rPr>
              <a:t>*</a:t>
            </a:r>
            <a:r>
              <a:rPr lang="nb-NO" dirty="0"/>
              <a:t>J Chen et al. Int J </a:t>
            </a:r>
            <a:r>
              <a:rPr lang="nb-NO" dirty="0" err="1"/>
              <a:t>Dev</a:t>
            </a:r>
            <a:r>
              <a:rPr lang="nb-NO" dirty="0"/>
              <a:t> </a:t>
            </a:r>
            <a:r>
              <a:rPr lang="nb-NO" dirty="0" err="1"/>
              <a:t>Neurosci</a:t>
            </a:r>
            <a:r>
              <a:rPr lang="nb-NO" dirty="0"/>
              <a:t>. 2014 Jun;35:35-41. </a:t>
            </a:r>
            <a:endParaRPr lang="en-US" dirty="0"/>
          </a:p>
        </p:txBody>
      </p:sp>
    </p:spTree>
    <p:extLst>
      <p:ext uri="{BB962C8B-B14F-4D97-AF65-F5344CB8AC3E}">
        <p14:creationId xmlns:p14="http://schemas.microsoft.com/office/powerpoint/2010/main" val="391641120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lag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767" y="1542854"/>
            <a:ext cx="3641663" cy="2540888"/>
          </a:xfrm>
          <a:prstGeom prst="rect">
            <a:avLst/>
          </a:prstGeom>
        </p:spPr>
      </p:pic>
      <p:sp>
        <p:nvSpPr>
          <p:cNvPr id="2" name="Title 1"/>
          <p:cNvSpPr>
            <a:spLocks noGrp="1"/>
          </p:cNvSpPr>
          <p:nvPr>
            <p:ph type="title"/>
          </p:nvPr>
        </p:nvSpPr>
        <p:spPr/>
        <p:txBody>
          <a:bodyPr/>
          <a:lstStyle/>
          <a:p>
            <a:r>
              <a:rPr lang="en-US" b="1" dirty="0" smtClean="0"/>
              <a:t>Collagen and Gelatin</a:t>
            </a:r>
            <a:endParaRPr lang="en-US" b="1" dirty="0"/>
          </a:p>
        </p:txBody>
      </p:sp>
      <p:sp>
        <p:nvSpPr>
          <p:cNvPr id="3" name="Content Placeholder 2"/>
          <p:cNvSpPr>
            <a:spLocks noGrp="1"/>
          </p:cNvSpPr>
          <p:nvPr>
            <p:ph idx="1"/>
          </p:nvPr>
        </p:nvSpPr>
        <p:spPr>
          <a:xfrm>
            <a:off x="457200" y="1471056"/>
            <a:ext cx="8686800" cy="5386944"/>
          </a:xfrm>
        </p:spPr>
        <p:txBody>
          <a:bodyPr>
            <a:normAutofit lnSpcReduction="10000"/>
          </a:bodyPr>
          <a:lstStyle/>
          <a:p>
            <a:r>
              <a:rPr lang="en-US" dirty="0"/>
              <a:t>25% of the protein in our body is collagen </a:t>
            </a:r>
          </a:p>
          <a:p>
            <a:r>
              <a:rPr lang="en-US" dirty="0" smtClean="0"/>
              <a:t>25% of the amino acids in                                   collagen are </a:t>
            </a:r>
            <a:r>
              <a:rPr lang="en-US" dirty="0" err="1" smtClean="0"/>
              <a:t>glycines</a:t>
            </a:r>
            <a:endParaRPr lang="en-US" dirty="0"/>
          </a:p>
          <a:p>
            <a:r>
              <a:rPr lang="en-US" dirty="0"/>
              <a:t>Glyphosate substitution for </a:t>
            </a:r>
            <a:r>
              <a:rPr lang="en-US" dirty="0" smtClean="0"/>
              <a:t>                                           glycine </a:t>
            </a:r>
            <a:r>
              <a:rPr lang="en-US" dirty="0"/>
              <a:t>will disrupt triple-helix formation and lead </a:t>
            </a:r>
            <a:r>
              <a:rPr lang="en-US" dirty="0" smtClean="0"/>
              <a:t>to </a:t>
            </a:r>
            <a:r>
              <a:rPr lang="en-US" dirty="0"/>
              <a:t>diseases of the </a:t>
            </a:r>
            <a:r>
              <a:rPr lang="en-US" dirty="0" smtClean="0"/>
              <a:t>vasculature, joints </a:t>
            </a:r>
            <a:r>
              <a:rPr lang="en-US" dirty="0"/>
              <a:t>and </a:t>
            </a:r>
            <a:r>
              <a:rPr lang="en-US" dirty="0" smtClean="0"/>
              <a:t>bones</a:t>
            </a:r>
          </a:p>
          <a:p>
            <a:r>
              <a:rPr lang="en-US" dirty="0" smtClean="0"/>
              <a:t>Gelatin is derived from collagen in bones and ligaments sourced from cows and pigs fed glyphosate-contaminated GMO Roundup-Ready feed</a:t>
            </a:r>
            <a:endParaRPr lang="en-US" dirty="0"/>
          </a:p>
        </p:txBody>
      </p:sp>
    </p:spTree>
    <p:extLst>
      <p:ext uri="{BB962C8B-B14F-4D97-AF65-F5344CB8AC3E}">
        <p14:creationId xmlns:p14="http://schemas.microsoft.com/office/powerpoint/2010/main" val="158273376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066"/>
            <a:ext cx="9144000" cy="1143000"/>
          </a:xfrm>
        </p:spPr>
        <p:txBody>
          <a:bodyPr>
            <a:normAutofit fontScale="90000"/>
          </a:bodyPr>
          <a:lstStyle/>
          <a:p>
            <a:r>
              <a:rPr lang="en-US" b="1" dirty="0" smtClean="0"/>
              <a:t>Products Containing Collagen/ Gelatin !!</a:t>
            </a:r>
            <a:endParaRPr lang="en-US" b="1" dirty="0"/>
          </a:p>
        </p:txBody>
      </p:sp>
      <p:pic>
        <p:nvPicPr>
          <p:cNvPr id="4" name="Content Placeholder 3" descr="gelatin-mold.jpg"/>
          <p:cNvPicPr>
            <a:picLocks noGrp="1" noChangeAspect="1"/>
          </p:cNvPicPr>
          <p:nvPr>
            <p:ph idx="1"/>
          </p:nvPr>
        </p:nvPicPr>
        <p:blipFill>
          <a:blip r:embed="rId2">
            <a:extLst>
              <a:ext uri="{28A0092B-C50C-407E-A947-70E740481C1C}">
                <a14:useLocalDpi xmlns:a14="http://schemas.microsoft.com/office/drawing/2010/main" val="0"/>
              </a:ext>
            </a:extLst>
          </a:blip>
          <a:srcRect l="-35972" r="-35972"/>
          <a:stretch>
            <a:fillRect/>
          </a:stretch>
        </p:blipFill>
        <p:spPr>
          <a:xfrm>
            <a:off x="5672667" y="4501690"/>
            <a:ext cx="3843866" cy="2113979"/>
          </a:xfrm>
        </p:spPr>
      </p:pic>
      <p:pic>
        <p:nvPicPr>
          <p:cNvPr id="6" name="Picture 5" descr="MM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454" y="2739216"/>
            <a:ext cx="4831218" cy="3340101"/>
          </a:xfrm>
          <a:prstGeom prst="rect">
            <a:avLst/>
          </a:prstGeom>
        </p:spPr>
      </p:pic>
      <p:pic>
        <p:nvPicPr>
          <p:cNvPr id="7" name="Picture 6" descr="flu_cul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33" y="1339628"/>
            <a:ext cx="3200400" cy="2133600"/>
          </a:xfrm>
          <a:prstGeom prst="rect">
            <a:avLst/>
          </a:prstGeom>
        </p:spPr>
      </p:pic>
      <p:pic>
        <p:nvPicPr>
          <p:cNvPr id="8" name="Picture 7" descr="facecrea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3267" y="1223066"/>
            <a:ext cx="2480733" cy="3133992"/>
          </a:xfrm>
          <a:prstGeom prst="rect">
            <a:avLst/>
          </a:prstGeom>
        </p:spPr>
      </p:pic>
      <p:pic>
        <p:nvPicPr>
          <p:cNvPr id="5" name="Picture 4" descr="pill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38" y="5407952"/>
            <a:ext cx="2709332" cy="1816846"/>
          </a:xfrm>
          <a:prstGeom prst="rect">
            <a:avLst/>
          </a:prstGeom>
        </p:spPr>
      </p:pic>
      <p:pic>
        <p:nvPicPr>
          <p:cNvPr id="3" name="Picture 2" descr="steak.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6533" y="1223066"/>
            <a:ext cx="2768600" cy="2076450"/>
          </a:xfrm>
          <a:prstGeom prst="rect">
            <a:avLst/>
          </a:prstGeom>
        </p:spPr>
      </p:pic>
    </p:spTree>
    <p:extLst>
      <p:ext uri="{BB962C8B-B14F-4D97-AF65-F5344CB8AC3E}">
        <p14:creationId xmlns:p14="http://schemas.microsoft.com/office/powerpoint/2010/main" val="363724550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6486" y="2289770"/>
            <a:ext cx="3781729"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Introduction  </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4065828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Drugs and Autoimmune Disease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466667" cy="4783667"/>
          </a:xfrm>
        </p:spPr>
        <p:txBody>
          <a:bodyPr>
            <a:normAutofit fontScale="92500" lnSpcReduction="20000"/>
          </a:bodyPr>
          <a:lstStyle/>
          <a:p>
            <a:r>
              <a:rPr lang="en-US" dirty="0"/>
              <a:t>Drugs that treat autoimmune disease have a huge problem with </a:t>
            </a:r>
            <a:r>
              <a:rPr lang="en-US" dirty="0" smtClean="0"/>
              <a:t>side effects</a:t>
            </a:r>
            <a:endParaRPr lang="en-US" dirty="0"/>
          </a:p>
          <a:p>
            <a:pPr lvl="1"/>
            <a:r>
              <a:rPr lang="en-US" dirty="0"/>
              <a:t>They suppress the immune system, and increase risk </a:t>
            </a:r>
            <a:r>
              <a:rPr lang="en-US" dirty="0" smtClean="0"/>
              <a:t>to tuberculosis</a:t>
            </a:r>
            <a:r>
              <a:rPr lang="en-US" dirty="0"/>
              <a:t>, invasive fungal infections and lymphomas (cancers of </a:t>
            </a:r>
            <a:r>
              <a:rPr lang="en-US" dirty="0" smtClean="0"/>
              <a:t>the immune </a:t>
            </a:r>
            <a:r>
              <a:rPr lang="en-US" dirty="0"/>
              <a:t>system)</a:t>
            </a:r>
          </a:p>
          <a:p>
            <a:r>
              <a:rPr lang="en-US" dirty="0" err="1"/>
              <a:t>Humira</a:t>
            </a:r>
            <a:r>
              <a:rPr lang="en-US" dirty="0"/>
              <a:t> is a TNF-alpha inhibitor, which blocks the immune response</a:t>
            </a:r>
          </a:p>
          <a:p>
            <a:pPr lvl="1"/>
            <a:r>
              <a:rPr lang="en-US" dirty="0"/>
              <a:t>It costs about $3,100 per month</a:t>
            </a:r>
          </a:p>
          <a:p>
            <a:pPr lvl="1"/>
            <a:r>
              <a:rPr lang="en-US" dirty="0"/>
              <a:t>U.S. prescriptions for </a:t>
            </a:r>
            <a:r>
              <a:rPr lang="en-US" dirty="0" err="1"/>
              <a:t>Humira</a:t>
            </a:r>
            <a:r>
              <a:rPr lang="en-US" dirty="0"/>
              <a:t> have taken off in recent </a:t>
            </a:r>
            <a:r>
              <a:rPr lang="en-US" dirty="0" smtClean="0"/>
              <a:t>years: 1.5 </a:t>
            </a:r>
            <a:r>
              <a:rPr lang="en-US" dirty="0"/>
              <a:t>million in 2011; 2.4 million in 2015.</a:t>
            </a:r>
          </a:p>
          <a:p>
            <a:pPr lvl="1"/>
            <a:r>
              <a:rPr lang="en-US" dirty="0"/>
              <a:t>It was linked to more than 209,000 adverse event reports </a:t>
            </a:r>
            <a:r>
              <a:rPr lang="en-US" dirty="0" smtClean="0"/>
              <a:t>since 2013</a:t>
            </a:r>
            <a:r>
              <a:rPr lang="en-US" dirty="0"/>
              <a:t>, including more than 4,200 deaths.</a:t>
            </a:r>
          </a:p>
        </p:txBody>
      </p:sp>
      <p:sp>
        <p:nvSpPr>
          <p:cNvPr id="4" name="TextBox 3"/>
          <p:cNvSpPr txBox="1"/>
          <p:nvPr/>
        </p:nvSpPr>
        <p:spPr>
          <a:xfrm>
            <a:off x="1222118" y="6060701"/>
            <a:ext cx="7701748" cy="707886"/>
          </a:xfrm>
          <a:prstGeom prst="rect">
            <a:avLst/>
          </a:prstGeom>
          <a:noFill/>
        </p:spPr>
        <p:txBody>
          <a:bodyPr wrap="none" rtlCol="0">
            <a:spAutoFit/>
          </a:bodyPr>
          <a:lstStyle/>
          <a:p>
            <a:pPr algn="r"/>
            <a:r>
              <a:rPr lang="en-US" sz="2000" dirty="0" smtClean="0">
                <a:solidFill>
                  <a:srgbClr val="FF0000"/>
                </a:solidFill>
              </a:rPr>
              <a:t>*</a:t>
            </a:r>
            <a:r>
              <a:rPr lang="en-US" sz="2000" dirty="0" smtClean="0"/>
              <a:t> </a:t>
            </a:r>
            <a:r>
              <a:rPr lang="en-US" sz="2000" dirty="0" err="1" smtClean="0"/>
              <a:t>usatoday.com</a:t>
            </a:r>
            <a:r>
              <a:rPr lang="en-US" sz="2000" dirty="0"/>
              <a:t>/story/news/nation-now/2017/03/19</a:t>
            </a:r>
            <a:r>
              <a:rPr lang="en-US" sz="2000" dirty="0" smtClean="0"/>
              <a:t>/</a:t>
            </a:r>
          </a:p>
          <a:p>
            <a:pPr algn="r"/>
            <a:r>
              <a:rPr lang="en-US" sz="2000" dirty="0" smtClean="0"/>
              <a:t>analysis</a:t>
            </a:r>
            <a:r>
              <a:rPr lang="en-US" sz="2000" dirty="0"/>
              <a:t>-reports-drug-side-effects-increase-fivefold-12-years/99384190/</a:t>
            </a:r>
          </a:p>
        </p:txBody>
      </p:sp>
    </p:spTree>
    <p:extLst>
      <p:ext uri="{BB962C8B-B14F-4D97-AF65-F5344CB8AC3E}">
        <p14:creationId xmlns:p14="http://schemas.microsoft.com/office/powerpoint/2010/main" val="51563407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Chronic Pain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79212"/>
            <a:ext cx="8433342" cy="3980447"/>
          </a:xfrm>
        </p:spPr>
        <p:txBody>
          <a:bodyPr>
            <a:normAutofit fontScale="92500" lnSpcReduction="20000"/>
          </a:bodyPr>
          <a:lstStyle/>
          <a:p>
            <a:pPr marL="0" indent="0">
              <a:buNone/>
            </a:pPr>
            <a:r>
              <a:rPr lang="en-US" dirty="0" smtClean="0"/>
              <a:t>“The list of different types                                              of chronic pain syndrome                                            seems to be growing every                                                 day, including complex                                               regional pain syndrome,                                                failed back syndrome,                                                                 fibromyalgia, interstitial                                            cystitis, </a:t>
            </a:r>
            <a:r>
              <a:rPr lang="en-US" dirty="0" err="1" smtClean="0"/>
              <a:t>myofascial</a:t>
            </a:r>
            <a:r>
              <a:rPr lang="en-US" dirty="0" smtClean="0"/>
              <a:t> pain syndrome, </a:t>
            </a:r>
            <a:r>
              <a:rPr lang="en-US" dirty="0" err="1" smtClean="0"/>
              <a:t>postvasectomy</a:t>
            </a:r>
            <a:r>
              <a:rPr lang="en-US" dirty="0" smtClean="0"/>
              <a:t> pain, </a:t>
            </a:r>
            <a:r>
              <a:rPr lang="en-US" dirty="0" err="1" smtClean="0"/>
              <a:t>vulvodynia</a:t>
            </a:r>
            <a:r>
              <a:rPr lang="en-US" dirty="0" smtClean="0"/>
              <a:t>, pelvic pain syndrome </a:t>
            </a:r>
            <a:r>
              <a:rPr lang="mr-IN" dirty="0" smtClean="0"/>
              <a:t>–</a:t>
            </a:r>
            <a:r>
              <a:rPr lang="en-US" dirty="0" smtClean="0"/>
              <a:t>                         and on and on.“</a:t>
            </a:r>
            <a:endParaRPr lang="en-US" dirty="0"/>
          </a:p>
        </p:txBody>
      </p:sp>
      <p:sp>
        <p:nvSpPr>
          <p:cNvPr id="4" name="TextBox 3"/>
          <p:cNvSpPr txBox="1"/>
          <p:nvPr/>
        </p:nvSpPr>
        <p:spPr>
          <a:xfrm>
            <a:off x="1381486" y="5808722"/>
            <a:ext cx="6348019" cy="892552"/>
          </a:xfrm>
          <a:prstGeom prst="rect">
            <a:avLst/>
          </a:prstGeom>
          <a:noFill/>
        </p:spPr>
        <p:txBody>
          <a:bodyPr wrap="square" rtlCol="0">
            <a:spAutoFit/>
          </a:bodyPr>
          <a:lstStyle/>
          <a:p>
            <a:pPr algn="r"/>
            <a:r>
              <a:rPr lang="en-US" sz="2000" dirty="0" smtClean="0">
                <a:solidFill>
                  <a:srgbClr val="FF0000"/>
                </a:solidFill>
              </a:rPr>
              <a:t>*</a:t>
            </a:r>
            <a:r>
              <a:rPr lang="en-US" sz="2400" dirty="0" smtClean="0"/>
              <a:t>P. 42, Anna </a:t>
            </a:r>
            <a:r>
              <a:rPr lang="en-US" sz="2400" dirty="0" err="1" smtClean="0"/>
              <a:t>Lembke</a:t>
            </a:r>
            <a:r>
              <a:rPr lang="en-US" sz="2800" dirty="0" smtClean="0"/>
              <a:t>, </a:t>
            </a:r>
            <a:r>
              <a:rPr lang="en-US" sz="2400" dirty="0" smtClean="0"/>
              <a:t>Drug dealer, MD</a:t>
            </a:r>
          </a:p>
          <a:p>
            <a:pPr algn="r"/>
            <a:r>
              <a:rPr lang="en-US" sz="2400" dirty="0" smtClean="0"/>
              <a:t>.John’s Hopkins U Press, Baltimore, MD</a:t>
            </a:r>
            <a:endParaRPr lang="en-US" sz="2400" dirty="0"/>
          </a:p>
        </p:txBody>
      </p:sp>
      <p:pic>
        <p:nvPicPr>
          <p:cNvPr id="5" name="Picture 4" descr="chronic_pai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629" y="1417638"/>
            <a:ext cx="3578171" cy="2415265"/>
          </a:xfrm>
          <a:prstGeom prst="rect">
            <a:avLst/>
          </a:prstGeom>
        </p:spPr>
      </p:pic>
    </p:spTree>
    <p:extLst>
      <p:ext uri="{BB962C8B-B14F-4D97-AF65-F5344CB8AC3E}">
        <p14:creationId xmlns:p14="http://schemas.microsoft.com/office/powerpoint/2010/main" val="46472214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12" y="0"/>
            <a:ext cx="8911488" cy="1585765"/>
          </a:xfrm>
        </p:spPr>
        <p:txBody>
          <a:bodyPr>
            <a:noAutofit/>
          </a:bodyPr>
          <a:lstStyle/>
          <a:p>
            <a:r>
              <a:rPr lang="en-US" sz="3600" b="1" dirty="0" smtClean="0"/>
              <a:t>US Department of Health and Human Services Data on Pain-Killer Drug Abuse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1585765"/>
            <a:ext cx="8229600" cy="4525963"/>
          </a:xfrm>
        </p:spPr>
        <p:txBody>
          <a:bodyPr>
            <a:normAutofit fontScale="92500" lnSpcReduction="10000"/>
          </a:bodyPr>
          <a:lstStyle/>
          <a:p>
            <a:r>
              <a:rPr lang="en-US" dirty="0"/>
              <a:t>Drug overdose </a:t>
            </a:r>
            <a:r>
              <a:rPr lang="en-US" dirty="0" smtClean="0"/>
              <a:t>is </a:t>
            </a:r>
            <a:r>
              <a:rPr lang="en-US" dirty="0"/>
              <a:t>the leading </a:t>
            </a:r>
            <a:r>
              <a:rPr lang="en-US" dirty="0" smtClean="0"/>
              <a:t>                                     cause </a:t>
            </a:r>
            <a:r>
              <a:rPr lang="en-US" dirty="0"/>
              <a:t>of injury death in the </a:t>
            </a:r>
            <a:r>
              <a:rPr lang="en-US" dirty="0" smtClean="0"/>
              <a:t>                                       United States</a:t>
            </a:r>
          </a:p>
          <a:p>
            <a:pPr lvl="1"/>
            <a:r>
              <a:rPr lang="en-US" dirty="0" smtClean="0"/>
              <a:t>Heroin</a:t>
            </a:r>
            <a:r>
              <a:rPr lang="en-US" dirty="0"/>
              <a:t>, morphine, and </a:t>
            </a:r>
            <a:r>
              <a:rPr lang="en-US" dirty="0" smtClean="0"/>
              <a:t>                                            prescription </a:t>
            </a:r>
            <a:r>
              <a:rPr lang="en-US" dirty="0"/>
              <a:t>pain relievers </a:t>
            </a:r>
            <a:endParaRPr lang="en-US" dirty="0" smtClean="0"/>
          </a:p>
          <a:p>
            <a:r>
              <a:rPr lang="en-US" dirty="0"/>
              <a:t>More people died from drug overdoses in 2014 than in any </a:t>
            </a:r>
            <a:r>
              <a:rPr lang="en-US" dirty="0" smtClean="0"/>
              <a:t>previous year </a:t>
            </a:r>
            <a:r>
              <a:rPr lang="en-US" dirty="0"/>
              <a:t>on record</a:t>
            </a:r>
          </a:p>
          <a:p>
            <a:r>
              <a:rPr lang="en-US" dirty="0"/>
              <a:t>More than 6</a:t>
            </a:r>
            <a:r>
              <a:rPr lang="en-US" dirty="0" smtClean="0"/>
              <a:t> </a:t>
            </a:r>
            <a:r>
              <a:rPr lang="en-US" dirty="0"/>
              <a:t>out of </a:t>
            </a:r>
            <a:r>
              <a:rPr lang="en-US" dirty="0" smtClean="0"/>
              <a:t>10 involved </a:t>
            </a:r>
            <a:r>
              <a:rPr lang="en-US" dirty="0"/>
              <a:t>an opioid </a:t>
            </a:r>
            <a:r>
              <a:rPr lang="en-US" dirty="0" smtClean="0"/>
              <a:t>drug</a:t>
            </a:r>
          </a:p>
          <a:p>
            <a:r>
              <a:rPr lang="en-US" dirty="0"/>
              <a:t>More than 650,000 opioid prescriptions </a:t>
            </a:r>
            <a:r>
              <a:rPr lang="en-US" dirty="0" smtClean="0"/>
              <a:t>are dispensed every day </a:t>
            </a:r>
            <a:endParaRPr lang="en-US" dirty="0"/>
          </a:p>
          <a:p>
            <a:endParaRPr lang="en-US" dirty="0"/>
          </a:p>
        </p:txBody>
      </p:sp>
      <p:sp>
        <p:nvSpPr>
          <p:cNvPr id="4" name="TextBox 3"/>
          <p:cNvSpPr txBox="1"/>
          <p:nvPr/>
        </p:nvSpPr>
        <p:spPr>
          <a:xfrm>
            <a:off x="1734901" y="6396335"/>
            <a:ext cx="6647974" cy="461665"/>
          </a:xfrm>
          <a:prstGeom prst="rect">
            <a:avLst/>
          </a:prstGeom>
          <a:noFill/>
        </p:spPr>
        <p:txBody>
          <a:bodyPr wrap="none" rtlCol="0">
            <a:spAutoFit/>
          </a:bodyPr>
          <a:lstStyle/>
          <a:p>
            <a:r>
              <a:rPr lang="en-US" sz="2400" dirty="0" smtClean="0">
                <a:solidFill>
                  <a:srgbClr val="FF0000"/>
                </a:solidFill>
              </a:rPr>
              <a:t>*</a:t>
            </a:r>
            <a:r>
              <a:rPr lang="en-US" sz="2400" dirty="0" smtClean="0"/>
              <a:t>http</a:t>
            </a:r>
            <a:r>
              <a:rPr lang="en-US" sz="2400" dirty="0"/>
              <a:t>://</a:t>
            </a:r>
            <a:r>
              <a:rPr lang="en-US" sz="2400" dirty="0" err="1"/>
              <a:t>www.hhs.gov</a:t>
            </a:r>
            <a:r>
              <a:rPr lang="en-US" sz="2400" dirty="0"/>
              <a:t>/opioids/about-the-epidemic/</a:t>
            </a:r>
          </a:p>
        </p:txBody>
      </p:sp>
      <p:pic>
        <p:nvPicPr>
          <p:cNvPr id="5" name="Picture 4" descr="oxycont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32" y="1585764"/>
            <a:ext cx="3088268" cy="1991933"/>
          </a:xfrm>
          <a:prstGeom prst="rect">
            <a:avLst/>
          </a:prstGeom>
        </p:spPr>
      </p:pic>
    </p:spTree>
    <p:extLst>
      <p:ext uri="{BB962C8B-B14F-4D97-AF65-F5344CB8AC3E}">
        <p14:creationId xmlns:p14="http://schemas.microsoft.com/office/powerpoint/2010/main" val="274696779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12" y="0"/>
            <a:ext cx="8911488" cy="1585765"/>
          </a:xfrm>
        </p:spPr>
        <p:txBody>
          <a:bodyPr>
            <a:noAutofit/>
          </a:bodyPr>
          <a:lstStyle/>
          <a:p>
            <a:r>
              <a:rPr lang="en-US" sz="3600" b="1" dirty="0" smtClean="0"/>
              <a:t>US Department of Health and Human Services Data on Pain-Killer Drug Abuse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1585765"/>
            <a:ext cx="8229600" cy="4525963"/>
          </a:xfrm>
        </p:spPr>
        <p:txBody>
          <a:bodyPr>
            <a:normAutofit fontScale="92500" lnSpcReduction="10000"/>
          </a:bodyPr>
          <a:lstStyle/>
          <a:p>
            <a:r>
              <a:rPr lang="en-US" dirty="0"/>
              <a:t>Drug overdose </a:t>
            </a:r>
            <a:r>
              <a:rPr lang="en-US" dirty="0" smtClean="0"/>
              <a:t>is </a:t>
            </a:r>
            <a:r>
              <a:rPr lang="en-US" dirty="0"/>
              <a:t>the leading </a:t>
            </a:r>
            <a:r>
              <a:rPr lang="en-US" dirty="0" smtClean="0"/>
              <a:t>                                     cause </a:t>
            </a:r>
            <a:r>
              <a:rPr lang="en-US" dirty="0"/>
              <a:t>of injury death in the </a:t>
            </a:r>
            <a:r>
              <a:rPr lang="en-US" dirty="0" smtClean="0"/>
              <a:t>                                       United States</a:t>
            </a:r>
          </a:p>
          <a:p>
            <a:pPr lvl="1"/>
            <a:r>
              <a:rPr lang="en-US" dirty="0" smtClean="0"/>
              <a:t>Heroin</a:t>
            </a:r>
            <a:r>
              <a:rPr lang="en-US" dirty="0"/>
              <a:t>, morphine, and </a:t>
            </a:r>
            <a:r>
              <a:rPr lang="en-US" dirty="0" smtClean="0"/>
              <a:t>                                            prescription </a:t>
            </a:r>
            <a:r>
              <a:rPr lang="en-US" dirty="0"/>
              <a:t>pain relievers </a:t>
            </a:r>
            <a:endParaRPr lang="en-US" dirty="0" smtClean="0"/>
          </a:p>
          <a:p>
            <a:r>
              <a:rPr lang="en-US" dirty="0"/>
              <a:t>More people died from drug overdoses in 2014 than in any </a:t>
            </a:r>
            <a:r>
              <a:rPr lang="en-US" dirty="0" smtClean="0"/>
              <a:t>previous year </a:t>
            </a:r>
            <a:r>
              <a:rPr lang="en-US" dirty="0"/>
              <a:t>on record</a:t>
            </a:r>
          </a:p>
          <a:p>
            <a:r>
              <a:rPr lang="en-US" dirty="0"/>
              <a:t>More than 6</a:t>
            </a:r>
            <a:r>
              <a:rPr lang="en-US" dirty="0" smtClean="0"/>
              <a:t> </a:t>
            </a:r>
            <a:r>
              <a:rPr lang="en-US" dirty="0"/>
              <a:t>out of </a:t>
            </a:r>
            <a:r>
              <a:rPr lang="en-US" dirty="0" smtClean="0"/>
              <a:t>10 involved </a:t>
            </a:r>
            <a:r>
              <a:rPr lang="en-US" dirty="0"/>
              <a:t>an opioid </a:t>
            </a:r>
            <a:r>
              <a:rPr lang="en-US" dirty="0" smtClean="0"/>
              <a:t>drug</a:t>
            </a:r>
          </a:p>
          <a:p>
            <a:r>
              <a:rPr lang="en-US" dirty="0"/>
              <a:t>More than 650,000 opioid prescriptions </a:t>
            </a:r>
            <a:r>
              <a:rPr lang="en-US" dirty="0" smtClean="0"/>
              <a:t>are dispensed every day </a:t>
            </a:r>
            <a:endParaRPr lang="en-US" dirty="0"/>
          </a:p>
          <a:p>
            <a:endParaRPr lang="en-US" dirty="0"/>
          </a:p>
        </p:txBody>
      </p:sp>
      <p:sp>
        <p:nvSpPr>
          <p:cNvPr id="4" name="TextBox 3"/>
          <p:cNvSpPr txBox="1"/>
          <p:nvPr/>
        </p:nvSpPr>
        <p:spPr>
          <a:xfrm>
            <a:off x="1734901" y="6396335"/>
            <a:ext cx="6647974" cy="461665"/>
          </a:xfrm>
          <a:prstGeom prst="rect">
            <a:avLst/>
          </a:prstGeom>
          <a:noFill/>
        </p:spPr>
        <p:txBody>
          <a:bodyPr wrap="none" rtlCol="0">
            <a:spAutoFit/>
          </a:bodyPr>
          <a:lstStyle/>
          <a:p>
            <a:r>
              <a:rPr lang="en-US" sz="2400" dirty="0" smtClean="0">
                <a:solidFill>
                  <a:srgbClr val="FF0000"/>
                </a:solidFill>
              </a:rPr>
              <a:t>*</a:t>
            </a:r>
            <a:r>
              <a:rPr lang="en-US" sz="2400" dirty="0" smtClean="0"/>
              <a:t>http</a:t>
            </a:r>
            <a:r>
              <a:rPr lang="en-US" sz="2400" dirty="0"/>
              <a:t>://</a:t>
            </a:r>
            <a:r>
              <a:rPr lang="en-US" sz="2400" dirty="0" err="1"/>
              <a:t>www.hhs.gov</a:t>
            </a:r>
            <a:r>
              <a:rPr lang="en-US" sz="2400" dirty="0"/>
              <a:t>/opioids/about-the-epidemic/</a:t>
            </a:r>
          </a:p>
        </p:txBody>
      </p:sp>
      <p:pic>
        <p:nvPicPr>
          <p:cNvPr id="5" name="Picture 4" descr="oxycont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32" y="1585764"/>
            <a:ext cx="3088268" cy="1991933"/>
          </a:xfrm>
          <a:prstGeom prst="rect">
            <a:avLst/>
          </a:prstGeom>
        </p:spPr>
      </p:pic>
      <p:sp>
        <p:nvSpPr>
          <p:cNvPr id="6" name="TextBox 5"/>
          <p:cNvSpPr txBox="1"/>
          <p:nvPr/>
        </p:nvSpPr>
        <p:spPr>
          <a:xfrm>
            <a:off x="627408" y="1315539"/>
            <a:ext cx="7755467" cy="4524315"/>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smtClean="0"/>
              <a:t>According to PBS Evening News (Sept. 29, 2017), 64,000 deaths in the U.S. were attributed to opioid drug overdose in 2016.</a:t>
            </a:r>
          </a:p>
          <a:p>
            <a:pPr algn="ctr"/>
            <a:endParaRPr lang="en-US" sz="3200" dirty="0" smtClean="0"/>
          </a:p>
          <a:p>
            <a:pPr algn="ctr"/>
            <a:r>
              <a:rPr lang="en-US" sz="3200" dirty="0" smtClean="0"/>
              <a:t>This number increased to 72,000 in 2017    (up 10% from previous year)</a:t>
            </a:r>
          </a:p>
          <a:p>
            <a:pPr algn="ctr"/>
            <a:r>
              <a:rPr lang="en-US" sz="3200" dirty="0" smtClean="0"/>
              <a:t>(Reported August 16, 2018).</a:t>
            </a:r>
          </a:p>
          <a:p>
            <a:pPr algn="ctr"/>
            <a:endParaRPr lang="en-US" sz="3200" dirty="0" smtClean="0"/>
          </a:p>
        </p:txBody>
      </p:sp>
    </p:spTree>
    <p:extLst>
      <p:ext uri="{BB962C8B-B14F-4D97-AF65-F5344CB8AC3E}">
        <p14:creationId xmlns:p14="http://schemas.microsoft.com/office/powerpoint/2010/main" val="164681836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7533" y="2293540"/>
            <a:ext cx="7074811" cy="1754327"/>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Glyphosate Affects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the Gut Barrier</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9352918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and the Gut: </a:t>
            </a:r>
            <a:br>
              <a:rPr lang="en-US" b="1" dirty="0" smtClean="0"/>
            </a:br>
            <a:r>
              <a:rPr lang="en-US" b="1" dirty="0" smtClean="0"/>
              <a:t>Digestive Enzymes </a:t>
            </a:r>
            <a:endParaRPr lang="en-US" b="1" dirty="0"/>
          </a:p>
        </p:txBody>
      </p:sp>
      <p:sp>
        <p:nvSpPr>
          <p:cNvPr id="3" name="Content Placeholder 2"/>
          <p:cNvSpPr>
            <a:spLocks noGrp="1"/>
          </p:cNvSpPr>
          <p:nvPr>
            <p:ph idx="1"/>
          </p:nvPr>
        </p:nvSpPr>
        <p:spPr>
          <a:xfrm>
            <a:off x="247815" y="1600200"/>
            <a:ext cx="8438985" cy="4525963"/>
          </a:xfrm>
        </p:spPr>
        <p:txBody>
          <a:bodyPr>
            <a:normAutofit/>
          </a:bodyPr>
          <a:lstStyle/>
          <a:p>
            <a:r>
              <a:rPr lang="en-US" dirty="0" smtClean="0"/>
              <a:t>Glyphosate has been found as a contaminant in digestive enzymes trypsin, pepsin and lipase</a:t>
            </a:r>
            <a:r>
              <a:rPr lang="en-US" dirty="0" smtClean="0">
                <a:solidFill>
                  <a:srgbClr val="FF0000"/>
                </a:solidFill>
              </a:rPr>
              <a:t>*</a:t>
            </a:r>
          </a:p>
          <a:p>
            <a:r>
              <a:rPr lang="en-US" dirty="0" smtClean="0"/>
              <a:t>Trypsin impairment prevents proteins like gluten in wheat from being digested</a:t>
            </a:r>
          </a:p>
          <a:p>
            <a:r>
              <a:rPr lang="en-US" dirty="0" smtClean="0"/>
              <a:t>Undigested proteins induce release of </a:t>
            </a:r>
            <a:r>
              <a:rPr lang="en-US" dirty="0" err="1" smtClean="0"/>
              <a:t>zonulin</a:t>
            </a:r>
            <a:r>
              <a:rPr lang="en-US" dirty="0" smtClean="0"/>
              <a:t> which opens up gut barrier</a:t>
            </a:r>
            <a:r>
              <a:rPr lang="en-US" dirty="0" smtClean="0">
                <a:solidFill>
                  <a:srgbClr val="FF0000"/>
                </a:solidFill>
              </a:rPr>
              <a:t>**</a:t>
            </a:r>
          </a:p>
          <a:p>
            <a:r>
              <a:rPr lang="en-US" dirty="0" err="1" smtClean="0"/>
              <a:t>Zonulin</a:t>
            </a:r>
            <a:r>
              <a:rPr lang="en-US" dirty="0" smtClean="0"/>
              <a:t> lingers because trypsin is defective</a:t>
            </a:r>
            <a:endParaRPr lang="en-US" dirty="0"/>
          </a:p>
        </p:txBody>
      </p:sp>
      <p:sp>
        <p:nvSpPr>
          <p:cNvPr id="4" name="TextBox 3"/>
          <p:cNvSpPr txBox="1"/>
          <p:nvPr/>
        </p:nvSpPr>
        <p:spPr>
          <a:xfrm>
            <a:off x="2106797" y="5828303"/>
            <a:ext cx="7037203" cy="830997"/>
          </a:xfrm>
          <a:prstGeom prst="rect">
            <a:avLst/>
          </a:prstGeom>
          <a:noFill/>
        </p:spPr>
        <p:txBody>
          <a:bodyPr wrap="none" rtlCol="0">
            <a:spAutoFit/>
          </a:bodyPr>
          <a:lstStyle/>
          <a:p>
            <a:r>
              <a:rPr lang="en-US" sz="2400" dirty="0">
                <a:solidFill>
                  <a:srgbClr val="FF0000"/>
                </a:solidFill>
              </a:rPr>
              <a:t>*</a:t>
            </a:r>
            <a:r>
              <a:rPr lang="en-US" sz="2400" dirty="0"/>
              <a:t>A </a:t>
            </a:r>
            <a:r>
              <a:rPr lang="en-US" sz="2400" dirty="0" err="1"/>
              <a:t>Samsel</a:t>
            </a:r>
            <a:r>
              <a:rPr lang="en-US" sz="2400" dirty="0"/>
              <a:t> and S Seneff. J </a:t>
            </a:r>
            <a:r>
              <a:rPr lang="en-US" sz="2400" dirty="0" err="1"/>
              <a:t>Biol</a:t>
            </a:r>
            <a:r>
              <a:rPr lang="en-US" sz="2400" dirty="0"/>
              <a:t> </a:t>
            </a:r>
            <a:r>
              <a:rPr lang="en-US" sz="2400" dirty="0" err="1"/>
              <a:t>Phys</a:t>
            </a:r>
            <a:r>
              <a:rPr lang="en-US" sz="2400" dirty="0"/>
              <a:t> </a:t>
            </a:r>
            <a:r>
              <a:rPr lang="en-US" sz="2400" dirty="0" err="1"/>
              <a:t>Chem</a:t>
            </a:r>
            <a:r>
              <a:rPr lang="en-US" sz="2400" dirty="0"/>
              <a:t> 2017;17:8-</a:t>
            </a:r>
            <a:r>
              <a:rPr lang="en-US" sz="2400" dirty="0" smtClean="0"/>
              <a:t>32</a:t>
            </a:r>
          </a:p>
          <a:p>
            <a:r>
              <a:rPr lang="en-US" sz="2400" dirty="0">
                <a:solidFill>
                  <a:srgbClr val="FF0000"/>
                </a:solidFill>
              </a:rPr>
              <a:t>** </a:t>
            </a:r>
            <a:r>
              <a:rPr lang="en-US" sz="2400" dirty="0"/>
              <a:t>JJ </a:t>
            </a:r>
            <a:r>
              <a:rPr lang="en-US" sz="2400" dirty="0" err="1"/>
              <a:t>Gildea</a:t>
            </a:r>
            <a:r>
              <a:rPr lang="en-US" sz="2400" dirty="0"/>
              <a:t> et al. J </a:t>
            </a:r>
            <a:r>
              <a:rPr lang="en-US" sz="2400" dirty="0" err="1"/>
              <a:t>Clin</a:t>
            </a:r>
            <a:r>
              <a:rPr lang="en-US" sz="2400" dirty="0"/>
              <a:t> </a:t>
            </a:r>
            <a:r>
              <a:rPr lang="en-US" sz="2400" dirty="0" err="1"/>
              <a:t>Nutr</a:t>
            </a:r>
            <a:r>
              <a:rPr lang="en-US" sz="2400" dirty="0"/>
              <a:t> Diet. 2017, 3:1.</a:t>
            </a:r>
          </a:p>
        </p:txBody>
      </p:sp>
    </p:spTree>
    <p:extLst>
      <p:ext uri="{BB962C8B-B14F-4D97-AF65-F5344CB8AC3E}">
        <p14:creationId xmlns:p14="http://schemas.microsoft.com/office/powerpoint/2010/main" val="305303248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8" y="-94001"/>
            <a:ext cx="8229600" cy="1143000"/>
          </a:xfrm>
        </p:spPr>
        <p:txBody>
          <a:bodyPr/>
          <a:lstStyle/>
          <a:p>
            <a:pPr defTabSz="120650"/>
            <a:r>
              <a:rPr lang="en-US" b="1" dirty="0" smtClean="0"/>
              <a:t>A</a:t>
            </a:r>
            <a:r>
              <a:rPr lang="en-US" dirty="0" smtClean="0"/>
              <a:t> </a:t>
            </a:r>
            <a:r>
              <a:rPr lang="en-US" b="1" dirty="0" smtClean="0"/>
              <a:t>Scenario</a:t>
            </a:r>
            <a:endParaRPr lang="en-US" b="1" dirty="0"/>
          </a:p>
        </p:txBody>
      </p:sp>
      <p:pic>
        <p:nvPicPr>
          <p:cNvPr id="5" name="Picture 4" descr="Gut-Br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48" y="1285356"/>
            <a:ext cx="9144000" cy="4380776"/>
          </a:xfrm>
          <a:prstGeom prst="rect">
            <a:avLst/>
          </a:prstGeom>
        </p:spPr>
      </p:pic>
      <p:sp>
        <p:nvSpPr>
          <p:cNvPr id="14" name="TextBox 13"/>
          <p:cNvSpPr txBox="1"/>
          <p:nvPr/>
        </p:nvSpPr>
        <p:spPr>
          <a:xfrm>
            <a:off x="4638841" y="2676176"/>
            <a:ext cx="1117463" cy="461665"/>
          </a:xfrm>
          <a:prstGeom prst="rect">
            <a:avLst/>
          </a:prstGeom>
          <a:solidFill>
            <a:srgbClr val="FFFFFF"/>
          </a:solidFill>
          <a:ln>
            <a:solidFill>
              <a:srgbClr val="000000"/>
            </a:solidFill>
          </a:ln>
        </p:spPr>
        <p:txBody>
          <a:bodyPr wrap="none" rtlCol="0">
            <a:spAutoFit/>
          </a:bodyPr>
          <a:lstStyle/>
          <a:p>
            <a:r>
              <a:rPr lang="en-US" sz="2400" dirty="0" err="1" smtClean="0"/>
              <a:t>Zonulin</a:t>
            </a:r>
            <a:endParaRPr lang="en-US" sz="2400" dirty="0"/>
          </a:p>
        </p:txBody>
      </p:sp>
      <p:sp>
        <p:nvSpPr>
          <p:cNvPr id="16" name="TextBox 15"/>
          <p:cNvSpPr txBox="1"/>
          <p:nvPr/>
        </p:nvSpPr>
        <p:spPr>
          <a:xfrm>
            <a:off x="6236345" y="2907008"/>
            <a:ext cx="2320918" cy="461665"/>
          </a:xfrm>
          <a:prstGeom prst="rect">
            <a:avLst/>
          </a:prstGeom>
          <a:solidFill>
            <a:srgbClr val="FFFFFF"/>
          </a:solidFill>
          <a:ln>
            <a:solidFill>
              <a:srgbClr val="000000"/>
            </a:solidFill>
          </a:ln>
        </p:spPr>
        <p:txBody>
          <a:bodyPr wrap="none" rtlCol="0">
            <a:spAutoFit/>
          </a:bodyPr>
          <a:lstStyle/>
          <a:p>
            <a:r>
              <a:rPr lang="en-US" sz="2400" dirty="0" smtClean="0"/>
              <a:t>Trypsin defective</a:t>
            </a:r>
            <a:endParaRPr lang="en-US" sz="2400" dirty="0"/>
          </a:p>
        </p:txBody>
      </p:sp>
      <p:sp>
        <p:nvSpPr>
          <p:cNvPr id="17" name="TextBox 16"/>
          <p:cNvSpPr txBox="1"/>
          <p:nvPr/>
        </p:nvSpPr>
        <p:spPr>
          <a:xfrm>
            <a:off x="6303371" y="3545849"/>
            <a:ext cx="2253892" cy="461665"/>
          </a:xfrm>
          <a:prstGeom prst="rect">
            <a:avLst/>
          </a:prstGeom>
          <a:solidFill>
            <a:srgbClr val="FFFFFF"/>
          </a:solidFill>
          <a:ln>
            <a:solidFill>
              <a:srgbClr val="000000"/>
            </a:solidFill>
          </a:ln>
        </p:spPr>
        <p:txBody>
          <a:bodyPr wrap="none" rtlCol="0">
            <a:spAutoFit/>
          </a:bodyPr>
          <a:lstStyle/>
          <a:p>
            <a:r>
              <a:rPr lang="en-US" sz="2400" dirty="0" err="1" smtClean="0"/>
              <a:t>Zonulin</a:t>
            </a:r>
            <a:r>
              <a:rPr lang="en-US" sz="2400" dirty="0" smtClean="0"/>
              <a:t> released</a:t>
            </a:r>
            <a:endParaRPr lang="en-US" sz="2400" dirty="0"/>
          </a:p>
        </p:txBody>
      </p:sp>
      <p:sp>
        <p:nvSpPr>
          <p:cNvPr id="18" name="TextBox 17"/>
          <p:cNvSpPr txBox="1"/>
          <p:nvPr/>
        </p:nvSpPr>
        <p:spPr>
          <a:xfrm>
            <a:off x="6455771" y="4273091"/>
            <a:ext cx="1818226" cy="461665"/>
          </a:xfrm>
          <a:prstGeom prst="rect">
            <a:avLst/>
          </a:prstGeom>
          <a:solidFill>
            <a:srgbClr val="FFFFFF"/>
          </a:solidFill>
          <a:ln>
            <a:solidFill>
              <a:srgbClr val="000000"/>
            </a:solidFill>
          </a:ln>
        </p:spPr>
        <p:txBody>
          <a:bodyPr wrap="none" rtlCol="0">
            <a:spAutoFit/>
          </a:bodyPr>
          <a:lstStyle/>
          <a:p>
            <a:r>
              <a:rPr lang="en-US" sz="2400" dirty="0" smtClean="0"/>
              <a:t>Leaky barrier</a:t>
            </a:r>
            <a:endParaRPr lang="en-US" sz="2400" dirty="0"/>
          </a:p>
        </p:txBody>
      </p:sp>
      <p:sp>
        <p:nvSpPr>
          <p:cNvPr id="19" name="TextBox 18"/>
          <p:cNvSpPr txBox="1"/>
          <p:nvPr/>
        </p:nvSpPr>
        <p:spPr>
          <a:xfrm>
            <a:off x="4638841" y="4042258"/>
            <a:ext cx="1061559" cy="461665"/>
          </a:xfrm>
          <a:prstGeom prst="rect">
            <a:avLst/>
          </a:prstGeom>
          <a:solidFill>
            <a:srgbClr val="FFFFFF"/>
          </a:solidFill>
          <a:ln>
            <a:solidFill>
              <a:srgbClr val="000000"/>
            </a:solidFill>
          </a:ln>
        </p:spPr>
        <p:txBody>
          <a:bodyPr wrap="none" rtlCol="0">
            <a:spAutoFit/>
          </a:bodyPr>
          <a:lstStyle/>
          <a:p>
            <a:r>
              <a:rPr lang="en-US" sz="2400" dirty="0" err="1" smtClean="0"/>
              <a:t>Gliadin</a:t>
            </a:r>
            <a:endParaRPr lang="en-US" sz="2400" dirty="0"/>
          </a:p>
        </p:txBody>
      </p:sp>
      <p:sp>
        <p:nvSpPr>
          <p:cNvPr id="20" name="TextBox 19"/>
          <p:cNvSpPr txBox="1"/>
          <p:nvPr/>
        </p:nvSpPr>
        <p:spPr>
          <a:xfrm>
            <a:off x="1322114" y="2708973"/>
            <a:ext cx="2536572" cy="461665"/>
          </a:xfrm>
          <a:prstGeom prst="rect">
            <a:avLst/>
          </a:prstGeom>
          <a:solidFill>
            <a:srgbClr val="FFFFFF"/>
          </a:solidFill>
          <a:ln>
            <a:solidFill>
              <a:srgbClr val="000000"/>
            </a:solidFill>
          </a:ln>
        </p:spPr>
        <p:txBody>
          <a:bodyPr wrap="none" rtlCol="0">
            <a:spAutoFit/>
          </a:bodyPr>
          <a:lstStyle/>
          <a:p>
            <a:r>
              <a:rPr lang="en-US" sz="2400" dirty="0" smtClean="0"/>
              <a:t>Leaky brain barrier</a:t>
            </a:r>
            <a:endParaRPr lang="en-US" sz="2400" dirty="0"/>
          </a:p>
        </p:txBody>
      </p:sp>
      <p:pic>
        <p:nvPicPr>
          <p:cNvPr id="21" name="Picture 20" descr="bre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350" y="452433"/>
            <a:ext cx="1590841" cy="1193131"/>
          </a:xfrm>
          <a:prstGeom prst="rect">
            <a:avLst/>
          </a:prstGeom>
        </p:spPr>
      </p:pic>
      <p:sp>
        <p:nvSpPr>
          <p:cNvPr id="15" name="TextBox 14"/>
          <p:cNvSpPr txBox="1"/>
          <p:nvPr/>
        </p:nvSpPr>
        <p:spPr>
          <a:xfrm>
            <a:off x="6281670" y="452433"/>
            <a:ext cx="2755382" cy="461665"/>
          </a:xfrm>
          <a:prstGeom prst="rect">
            <a:avLst/>
          </a:prstGeom>
          <a:solidFill>
            <a:srgbClr val="FFFFFF"/>
          </a:solidFill>
          <a:ln>
            <a:solidFill>
              <a:srgbClr val="000000"/>
            </a:solidFill>
          </a:ln>
        </p:spPr>
        <p:txBody>
          <a:bodyPr wrap="none" rtlCol="0">
            <a:spAutoFit/>
          </a:bodyPr>
          <a:lstStyle/>
          <a:p>
            <a:r>
              <a:rPr lang="en-US" sz="2400" dirty="0" smtClean="0"/>
              <a:t>Glyphosate in wheat</a:t>
            </a:r>
            <a:endParaRPr lang="en-US" sz="2400" dirty="0"/>
          </a:p>
        </p:txBody>
      </p:sp>
      <p:sp>
        <p:nvSpPr>
          <p:cNvPr id="22" name="TextBox 21"/>
          <p:cNvSpPr txBox="1"/>
          <p:nvPr/>
        </p:nvSpPr>
        <p:spPr>
          <a:xfrm>
            <a:off x="1322114" y="3377043"/>
            <a:ext cx="2825112" cy="461665"/>
          </a:xfrm>
          <a:prstGeom prst="rect">
            <a:avLst/>
          </a:prstGeom>
          <a:solidFill>
            <a:srgbClr val="FFFFFF"/>
          </a:solidFill>
          <a:ln>
            <a:solidFill>
              <a:srgbClr val="000000"/>
            </a:solidFill>
          </a:ln>
        </p:spPr>
        <p:txBody>
          <a:bodyPr wrap="none" rtlCol="0">
            <a:spAutoFit/>
          </a:bodyPr>
          <a:lstStyle/>
          <a:p>
            <a:r>
              <a:rPr lang="en-US" sz="2400" dirty="0" smtClean="0"/>
              <a:t>Autoimmune disease</a:t>
            </a:r>
            <a:endParaRPr lang="en-US" sz="2400" dirty="0"/>
          </a:p>
        </p:txBody>
      </p:sp>
      <p:grpSp>
        <p:nvGrpSpPr>
          <p:cNvPr id="25" name="Group 24"/>
          <p:cNvGrpSpPr/>
          <p:nvPr/>
        </p:nvGrpSpPr>
        <p:grpSpPr>
          <a:xfrm>
            <a:off x="4505157" y="3237479"/>
            <a:ext cx="1430421" cy="668070"/>
            <a:chOff x="4505157" y="3237479"/>
            <a:chExt cx="1430421" cy="668070"/>
          </a:xfrm>
        </p:grpSpPr>
        <p:sp>
          <p:nvSpPr>
            <p:cNvPr id="24" name="Rectangle 23"/>
            <p:cNvSpPr/>
            <p:nvPr/>
          </p:nvSpPr>
          <p:spPr>
            <a:xfrm>
              <a:off x="4505157" y="3237479"/>
              <a:ext cx="1430421" cy="668070"/>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Left Arrow 22"/>
            <p:cNvSpPr/>
            <p:nvPr/>
          </p:nvSpPr>
          <p:spPr>
            <a:xfrm>
              <a:off x="4505157" y="3237479"/>
              <a:ext cx="1430421" cy="668070"/>
            </a:xfrm>
            <a:prstGeom prst="leftArrow">
              <a:avLst/>
            </a:prstGeom>
            <a:solidFill>
              <a:srgbClr val="FFFFFF"/>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007319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15" grpId="0" animBg="1"/>
      <p:bldP spid="2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 &amp; wheat.jpg"/>
          <p:cNvPicPr>
            <a:picLocks noGrp="1" noChangeAspect="1"/>
          </p:cNvPicPr>
          <p:nvPr>
            <p:ph idx="1"/>
          </p:nvPr>
        </p:nvPicPr>
        <p:blipFill>
          <a:blip r:embed="rId2">
            <a:extLst>
              <a:ext uri="{28A0092B-C50C-407E-A947-70E740481C1C}">
                <a14:useLocalDpi xmlns:a14="http://schemas.microsoft.com/office/drawing/2010/main" val="0"/>
              </a:ext>
            </a:extLst>
          </a:blip>
          <a:srcRect l="-9663" r="-9663"/>
          <a:stretch>
            <a:fillRect/>
          </a:stretch>
        </p:blipFill>
        <p:spPr>
          <a:xfrm>
            <a:off x="-593581" y="511155"/>
            <a:ext cx="10209822" cy="5615009"/>
          </a:xfrm>
        </p:spPr>
      </p:pic>
      <p:sp>
        <p:nvSpPr>
          <p:cNvPr id="5" name="TextBox 4"/>
          <p:cNvSpPr txBox="1"/>
          <p:nvPr/>
        </p:nvSpPr>
        <p:spPr>
          <a:xfrm>
            <a:off x="2275851" y="6459372"/>
            <a:ext cx="6447521" cy="400108"/>
          </a:xfrm>
          <a:prstGeom prst="rect">
            <a:avLst/>
          </a:prstGeom>
          <a:noFill/>
        </p:spPr>
        <p:txBody>
          <a:bodyPr wrap="none" lIns="91439" tIns="45719" rIns="91439" bIns="45719" rtlCol="0">
            <a:spAutoFit/>
          </a:bodyPr>
          <a:lstStyle/>
          <a:p>
            <a:r>
              <a:rPr lang="it-IT" sz="2000" dirty="0" smtClean="0">
                <a:solidFill>
                  <a:srgbClr val="FF0000"/>
                </a:solidFill>
              </a:rPr>
              <a:t>*</a:t>
            </a:r>
            <a:r>
              <a:rPr lang="it-IT" sz="2000" dirty="0" err="1" smtClean="0"/>
              <a:t>Samsel</a:t>
            </a:r>
            <a:r>
              <a:rPr lang="it-IT" sz="2000" dirty="0" smtClean="0"/>
              <a:t> and Seneff, </a:t>
            </a:r>
            <a:r>
              <a:rPr lang="it-IT" sz="2000" dirty="0" err="1" smtClean="0"/>
              <a:t>Interdiscip</a:t>
            </a:r>
            <a:r>
              <a:rPr lang="it-IT" sz="2000" dirty="0" smtClean="0"/>
              <a:t> </a:t>
            </a:r>
            <a:r>
              <a:rPr lang="it-IT" sz="2000" dirty="0" err="1"/>
              <a:t>Toxicol</a:t>
            </a:r>
            <a:r>
              <a:rPr lang="it-IT" sz="2000" dirty="0"/>
              <a:t>. </a:t>
            </a:r>
            <a:r>
              <a:rPr lang="it-IT" sz="2000" dirty="0" smtClean="0"/>
              <a:t>2013;</a:t>
            </a:r>
            <a:r>
              <a:rPr lang="it-IT" sz="2000" b="1" dirty="0" smtClean="0"/>
              <a:t>6</a:t>
            </a:r>
            <a:r>
              <a:rPr lang="it-IT" sz="2000" dirty="0"/>
              <a:t>(4): 159–184. </a:t>
            </a:r>
          </a:p>
        </p:txBody>
      </p:sp>
      <p:pic>
        <p:nvPicPr>
          <p:cNvPr id="6" name="Picture 5" descr="whe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900" y="2160909"/>
            <a:ext cx="2525770" cy="1578606"/>
          </a:xfrm>
          <a:prstGeom prst="rect">
            <a:avLst/>
          </a:prstGeom>
        </p:spPr>
      </p:pic>
      <p:sp>
        <p:nvSpPr>
          <p:cNvPr id="7" name="TextBox 6"/>
          <p:cNvSpPr txBox="1"/>
          <p:nvPr/>
        </p:nvSpPr>
        <p:spPr>
          <a:xfrm>
            <a:off x="4107068" y="2658569"/>
            <a:ext cx="1628371" cy="400110"/>
          </a:xfrm>
          <a:prstGeom prst="rect">
            <a:avLst/>
          </a:prstGeom>
          <a:noFill/>
        </p:spPr>
        <p:txBody>
          <a:bodyPr wrap="none" rtlCol="0">
            <a:spAutoFit/>
          </a:bodyPr>
          <a:lstStyle/>
          <a:p>
            <a:r>
              <a:rPr lang="en-US" sz="2000" dirty="0" smtClean="0"/>
              <a:t>Celiac disease</a:t>
            </a:r>
            <a:endParaRPr lang="en-US" sz="2000" dirty="0"/>
          </a:p>
        </p:txBody>
      </p:sp>
      <p:sp>
        <p:nvSpPr>
          <p:cNvPr id="8" name="Freeform 7"/>
          <p:cNvSpPr/>
          <p:nvPr/>
        </p:nvSpPr>
        <p:spPr>
          <a:xfrm>
            <a:off x="4385743" y="3051666"/>
            <a:ext cx="529544" cy="973234"/>
          </a:xfrm>
          <a:custGeom>
            <a:avLst/>
            <a:gdLst>
              <a:gd name="connsiteX0" fmla="*/ 529544 w 529544"/>
              <a:gd name="connsiteY0" fmla="*/ 0 h 973234"/>
              <a:gd name="connsiteX1" fmla="*/ 1728 w 529544"/>
              <a:gd name="connsiteY1" fmla="*/ 461873 h 973234"/>
              <a:gd name="connsiteX2" fmla="*/ 348107 w 529544"/>
              <a:gd name="connsiteY2" fmla="*/ 973234 h 973234"/>
            </a:gdLst>
            <a:ahLst/>
            <a:cxnLst>
              <a:cxn ang="0">
                <a:pos x="connsiteX0" y="connsiteY0"/>
              </a:cxn>
              <a:cxn ang="0">
                <a:pos x="connsiteX1" y="connsiteY1"/>
              </a:cxn>
              <a:cxn ang="0">
                <a:pos x="connsiteX2" y="connsiteY2"/>
              </a:cxn>
            </a:cxnLst>
            <a:rect l="l" t="t" r="r" b="b"/>
            <a:pathLst>
              <a:path w="529544" h="973234">
                <a:moveTo>
                  <a:pt x="529544" y="0"/>
                </a:moveTo>
                <a:cubicBezTo>
                  <a:pt x="280755" y="149833"/>
                  <a:pt x="31967" y="299667"/>
                  <a:pt x="1728" y="461873"/>
                </a:cubicBezTo>
                <a:cubicBezTo>
                  <a:pt x="-28511" y="624079"/>
                  <a:pt x="348107" y="973234"/>
                  <a:pt x="348107" y="973234"/>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1"/>
          <p:cNvSpPr txBox="1">
            <a:spLocks/>
          </p:cNvSpPr>
          <p:nvPr/>
        </p:nvSpPr>
        <p:spPr>
          <a:xfrm>
            <a:off x="457200" y="240096"/>
            <a:ext cx="8478043" cy="1143000"/>
          </a:xfrm>
          <a:prstGeom prst="rect">
            <a:avLst/>
          </a:prstGeom>
          <a:solidFill>
            <a:srgbClr val="FFFFFF"/>
          </a:solidFill>
          <a:ln>
            <a:no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Glyphosate and Celiac Disease</a:t>
            </a:r>
            <a:r>
              <a:rPr lang="en-US" b="1" dirty="0" smtClean="0">
                <a:solidFill>
                  <a:srgbClr val="FF0000"/>
                </a:solidFill>
              </a:rPr>
              <a:t>*</a:t>
            </a:r>
            <a:endParaRPr lang="en-US" b="1" dirty="0">
              <a:solidFill>
                <a:srgbClr val="FF0000"/>
              </a:solidFill>
            </a:endParaRPr>
          </a:p>
        </p:txBody>
      </p:sp>
      <p:sp>
        <p:nvSpPr>
          <p:cNvPr id="10" name="TextBox 9"/>
          <p:cNvSpPr txBox="1"/>
          <p:nvPr/>
        </p:nvSpPr>
        <p:spPr>
          <a:xfrm>
            <a:off x="4779403" y="1742139"/>
            <a:ext cx="1675584" cy="707886"/>
          </a:xfrm>
          <a:prstGeom prst="rect">
            <a:avLst/>
          </a:prstGeom>
          <a:noFill/>
        </p:spPr>
        <p:txBody>
          <a:bodyPr wrap="none" rtlCol="0">
            <a:spAutoFit/>
          </a:bodyPr>
          <a:lstStyle/>
          <a:p>
            <a:pPr algn="r"/>
            <a:r>
              <a:rPr lang="en-US" sz="2000" dirty="0" smtClean="0"/>
              <a:t>Glyphosate</a:t>
            </a:r>
          </a:p>
          <a:p>
            <a:pPr algn="r"/>
            <a:r>
              <a:rPr lang="en-US" sz="2000" dirty="0" smtClean="0"/>
              <a:t>Use on wheat</a:t>
            </a:r>
            <a:endParaRPr lang="en-US" sz="2000" dirty="0"/>
          </a:p>
        </p:txBody>
      </p:sp>
      <p:sp>
        <p:nvSpPr>
          <p:cNvPr id="11" name="Freeform 10"/>
          <p:cNvSpPr/>
          <p:nvPr/>
        </p:nvSpPr>
        <p:spPr>
          <a:xfrm>
            <a:off x="5474356" y="2452675"/>
            <a:ext cx="688840" cy="1007348"/>
          </a:xfrm>
          <a:custGeom>
            <a:avLst/>
            <a:gdLst>
              <a:gd name="connsiteX0" fmla="*/ 0 w 688840"/>
              <a:gd name="connsiteY0" fmla="*/ 0 h 1007348"/>
              <a:gd name="connsiteX1" fmla="*/ 598530 w 688840"/>
              <a:gd name="connsiteY1" fmla="*/ 423378 h 1007348"/>
              <a:gd name="connsiteX2" fmla="*/ 686120 w 688840"/>
              <a:gd name="connsiteY2" fmla="*/ 1007348 h 1007348"/>
            </a:gdLst>
            <a:ahLst/>
            <a:cxnLst>
              <a:cxn ang="0">
                <a:pos x="connsiteX0" y="connsiteY0"/>
              </a:cxn>
              <a:cxn ang="0">
                <a:pos x="connsiteX1" y="connsiteY1"/>
              </a:cxn>
              <a:cxn ang="0">
                <a:pos x="connsiteX2" y="connsiteY2"/>
              </a:cxn>
            </a:cxnLst>
            <a:rect l="l" t="t" r="r" b="b"/>
            <a:pathLst>
              <a:path w="688840" h="1007348">
                <a:moveTo>
                  <a:pt x="0" y="0"/>
                </a:moveTo>
                <a:cubicBezTo>
                  <a:pt x="242088" y="127743"/>
                  <a:pt x="484177" y="255487"/>
                  <a:pt x="598530" y="423378"/>
                </a:cubicBezTo>
                <a:cubicBezTo>
                  <a:pt x="712883" y="591269"/>
                  <a:pt x="686120" y="1007348"/>
                  <a:pt x="686120" y="1007348"/>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1554272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and the Gut: </a:t>
            </a:r>
            <a:br>
              <a:rPr lang="en-US" b="1" dirty="0" smtClean="0"/>
            </a:br>
            <a:r>
              <a:rPr lang="en-US" b="1" dirty="0" smtClean="0"/>
              <a:t>Pathogen Overgrowth</a:t>
            </a:r>
            <a:endParaRPr lang="en-US" b="1" dirty="0"/>
          </a:p>
        </p:txBody>
      </p:sp>
      <p:sp>
        <p:nvSpPr>
          <p:cNvPr id="3" name="Content Placeholder 2"/>
          <p:cNvSpPr>
            <a:spLocks noGrp="1"/>
          </p:cNvSpPr>
          <p:nvPr>
            <p:ph idx="1"/>
          </p:nvPr>
        </p:nvSpPr>
        <p:spPr/>
        <p:txBody>
          <a:bodyPr/>
          <a:lstStyle/>
          <a:p>
            <a:r>
              <a:rPr lang="en-US" dirty="0" smtClean="0"/>
              <a:t>Glyphosate is an antimicrobial agent that preferentially kills beneficial microbes, allowing pathogens to flourish in the gut</a:t>
            </a:r>
            <a:r>
              <a:rPr lang="en-US" dirty="0" smtClean="0">
                <a:solidFill>
                  <a:srgbClr val="FF0000"/>
                </a:solidFill>
              </a:rPr>
              <a:t>*</a:t>
            </a:r>
          </a:p>
          <a:p>
            <a:r>
              <a:rPr lang="en-US" dirty="0" smtClean="0"/>
              <a:t>Immune cells invade the gut and release inflammatory cytokines </a:t>
            </a:r>
          </a:p>
          <a:p>
            <a:pPr lvl="1"/>
            <a:r>
              <a:rPr lang="en-US" dirty="0" smtClean="0"/>
              <a:t>This causes increased risk to inflammatory bowel diseases such as </a:t>
            </a:r>
            <a:r>
              <a:rPr lang="en-US" dirty="0" err="1" smtClean="0"/>
              <a:t>Crohn’s</a:t>
            </a:r>
            <a:r>
              <a:rPr lang="en-US" dirty="0" smtClean="0"/>
              <a:t> and ulcerative colitis</a:t>
            </a:r>
          </a:p>
        </p:txBody>
      </p:sp>
      <p:sp>
        <p:nvSpPr>
          <p:cNvPr id="4" name="TextBox 3"/>
          <p:cNvSpPr txBox="1"/>
          <p:nvPr/>
        </p:nvSpPr>
        <p:spPr>
          <a:xfrm>
            <a:off x="2646052" y="6334532"/>
            <a:ext cx="5487099" cy="400110"/>
          </a:xfrm>
          <a:prstGeom prst="rect">
            <a:avLst/>
          </a:prstGeom>
          <a:noFill/>
        </p:spPr>
        <p:txBody>
          <a:bodyPr wrap="none" rtlCol="0">
            <a:spAutoFit/>
          </a:bodyPr>
          <a:lstStyle/>
          <a:p>
            <a:r>
              <a:rPr lang="en-US" sz="2000" dirty="0">
                <a:solidFill>
                  <a:srgbClr val="FF0000"/>
                </a:solidFill>
              </a:rPr>
              <a:t>*</a:t>
            </a:r>
            <a:r>
              <a:rPr lang="en-US" sz="2000" dirty="0"/>
              <a:t> </a:t>
            </a:r>
            <a:r>
              <a:rPr lang="en-US" sz="2000" dirty="0" err="1"/>
              <a:t>Samsel</a:t>
            </a:r>
            <a:r>
              <a:rPr lang="en-US" sz="2000" dirty="0"/>
              <a:t> and Seneff. Entropy 2013; 15: 1416-1463.</a:t>
            </a:r>
          </a:p>
        </p:txBody>
      </p:sp>
    </p:spTree>
    <p:extLst>
      <p:ext uri="{BB962C8B-B14F-4D97-AF65-F5344CB8AC3E}">
        <p14:creationId xmlns:p14="http://schemas.microsoft.com/office/powerpoint/2010/main" val="124648470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_beneficial_pathogens.jpg"/>
          <p:cNvPicPr>
            <a:picLocks noGrp="1" noChangeAspect="1"/>
          </p:cNvPicPr>
          <p:nvPr>
            <p:ph idx="1"/>
          </p:nvPr>
        </p:nvPicPr>
        <p:blipFill>
          <a:blip r:embed="rId3">
            <a:extLst>
              <a:ext uri="{28A0092B-C50C-407E-A947-70E740481C1C}">
                <a14:useLocalDpi xmlns:a14="http://schemas.microsoft.com/office/drawing/2010/main" val="0"/>
              </a:ext>
            </a:extLst>
          </a:blip>
          <a:srcRect l="-16784" r="-16784"/>
          <a:stretch>
            <a:fillRect/>
          </a:stretch>
        </p:blipFill>
        <p:spPr>
          <a:xfrm>
            <a:off x="-196125" y="1134533"/>
            <a:ext cx="9729651" cy="5350933"/>
          </a:xfrm>
        </p:spPr>
      </p:pic>
      <p:sp>
        <p:nvSpPr>
          <p:cNvPr id="5" name="TextBox 4"/>
          <p:cNvSpPr txBox="1"/>
          <p:nvPr/>
        </p:nvSpPr>
        <p:spPr>
          <a:xfrm>
            <a:off x="5190598" y="6470134"/>
            <a:ext cx="3815430" cy="369332"/>
          </a:xfrm>
          <a:prstGeom prst="rect">
            <a:avLst/>
          </a:prstGeom>
          <a:noFill/>
        </p:spPr>
        <p:txBody>
          <a:bodyPr wrap="none" rtlCol="0">
            <a:spAutoFit/>
          </a:bodyPr>
          <a:lstStyle/>
          <a:p>
            <a:r>
              <a:rPr lang="en-US" dirty="0" smtClean="0">
                <a:solidFill>
                  <a:srgbClr val="FF0000"/>
                </a:solidFill>
              </a:rPr>
              <a:t>*</a:t>
            </a:r>
            <a:r>
              <a:rPr lang="en-US" dirty="0" smtClean="0"/>
              <a:t>Plot provided by Dr. Martin Michener</a:t>
            </a:r>
            <a:endParaRPr lang="en-US" dirty="0"/>
          </a:p>
        </p:txBody>
      </p:sp>
      <p:sp>
        <p:nvSpPr>
          <p:cNvPr id="8" name="TextBox 7"/>
          <p:cNvSpPr txBox="1"/>
          <p:nvPr/>
        </p:nvSpPr>
        <p:spPr>
          <a:xfrm>
            <a:off x="3666011" y="2819400"/>
            <a:ext cx="1395785" cy="461665"/>
          </a:xfrm>
          <a:prstGeom prst="rect">
            <a:avLst/>
          </a:prstGeom>
          <a:solidFill>
            <a:srgbClr val="FFFFFF"/>
          </a:solidFill>
        </p:spPr>
        <p:txBody>
          <a:bodyPr wrap="none" rtlCol="0">
            <a:spAutoFit/>
          </a:bodyPr>
          <a:lstStyle/>
          <a:p>
            <a:r>
              <a:rPr lang="en-US" sz="2400" b="1" dirty="0"/>
              <a:t>Clostridia</a:t>
            </a:r>
            <a:endParaRPr lang="en-US" b="1" dirty="0"/>
          </a:p>
        </p:txBody>
      </p:sp>
      <p:sp>
        <p:nvSpPr>
          <p:cNvPr id="9" name="TextBox 8"/>
          <p:cNvSpPr txBox="1"/>
          <p:nvPr/>
        </p:nvSpPr>
        <p:spPr>
          <a:xfrm>
            <a:off x="6707344" y="2857500"/>
            <a:ext cx="1596711" cy="461665"/>
          </a:xfrm>
          <a:prstGeom prst="rect">
            <a:avLst/>
          </a:prstGeom>
          <a:solidFill>
            <a:srgbClr val="FFFFFF"/>
          </a:solidFill>
        </p:spPr>
        <p:txBody>
          <a:bodyPr wrap="none" rtlCol="0">
            <a:spAutoFit/>
          </a:bodyPr>
          <a:lstStyle/>
          <a:p>
            <a:r>
              <a:rPr lang="en-US" sz="2400" b="1" dirty="0" smtClean="0"/>
              <a:t>Salmonella</a:t>
            </a:r>
            <a:endParaRPr lang="en-US" b="1" dirty="0"/>
          </a:p>
        </p:txBody>
      </p:sp>
      <p:sp>
        <p:nvSpPr>
          <p:cNvPr id="2" name="Title 1"/>
          <p:cNvSpPr>
            <a:spLocks noGrp="1"/>
          </p:cNvSpPr>
          <p:nvPr>
            <p:ph type="title"/>
          </p:nvPr>
        </p:nvSpPr>
        <p:spPr>
          <a:xfrm>
            <a:off x="457200" y="63581"/>
            <a:ext cx="8229600" cy="1143000"/>
          </a:xfrm>
        </p:spPr>
        <p:txBody>
          <a:bodyPr>
            <a:normAutofit fontScale="90000"/>
          </a:bodyPr>
          <a:lstStyle/>
          <a:p>
            <a:r>
              <a:rPr lang="en-US" b="1" dirty="0" smtClean="0"/>
              <a:t>Pathogen Overgrowth in Poultry Microbes Exposed to Glyphosate</a:t>
            </a:r>
            <a:r>
              <a:rPr lang="en-US" b="1" dirty="0" smtClean="0">
                <a:solidFill>
                  <a:srgbClr val="FF0000"/>
                </a:solidFill>
              </a:rPr>
              <a:t>*</a:t>
            </a:r>
            <a:endParaRPr lang="en-US" b="1" dirty="0">
              <a:solidFill>
                <a:srgbClr val="FF0000"/>
              </a:solidFill>
            </a:endParaRPr>
          </a:p>
        </p:txBody>
      </p:sp>
      <p:sp>
        <p:nvSpPr>
          <p:cNvPr id="10" name="TextBox 9"/>
          <p:cNvSpPr txBox="1"/>
          <p:nvPr/>
        </p:nvSpPr>
        <p:spPr>
          <a:xfrm>
            <a:off x="1244544" y="3458865"/>
            <a:ext cx="1978426" cy="461665"/>
          </a:xfrm>
          <a:prstGeom prst="rect">
            <a:avLst/>
          </a:prstGeom>
          <a:solidFill>
            <a:srgbClr val="FFFFFF"/>
          </a:solidFill>
        </p:spPr>
        <p:txBody>
          <a:bodyPr wrap="none" rtlCol="0">
            <a:spAutoFit/>
          </a:bodyPr>
          <a:lstStyle/>
          <a:p>
            <a:r>
              <a:rPr lang="en-US" sz="2400" b="1" dirty="0" err="1" smtClean="0"/>
              <a:t>Bifidobacteria</a:t>
            </a:r>
            <a:endParaRPr lang="en-US" b="1" dirty="0"/>
          </a:p>
        </p:txBody>
      </p:sp>
      <p:sp>
        <p:nvSpPr>
          <p:cNvPr id="11" name="Freeform 10"/>
          <p:cNvSpPr/>
          <p:nvPr/>
        </p:nvSpPr>
        <p:spPr>
          <a:xfrm>
            <a:off x="2496443" y="4760652"/>
            <a:ext cx="464809" cy="716057"/>
          </a:xfrm>
          <a:custGeom>
            <a:avLst/>
            <a:gdLst>
              <a:gd name="connsiteX0" fmla="*/ 145157 w 464809"/>
              <a:gd name="connsiteY0" fmla="*/ 31481 h 716057"/>
              <a:gd name="connsiteX1" fmla="*/ 9690 w 464809"/>
              <a:gd name="connsiteY1" fmla="*/ 505615 h 716057"/>
              <a:gd name="connsiteX2" fmla="*/ 416090 w 464809"/>
              <a:gd name="connsiteY2" fmla="*/ 708815 h 716057"/>
              <a:gd name="connsiteX3" fmla="*/ 449957 w 464809"/>
              <a:gd name="connsiteY3" fmla="*/ 268548 h 716057"/>
              <a:gd name="connsiteX4" fmla="*/ 348357 w 464809"/>
              <a:gd name="connsiteY4" fmla="*/ 65348 h 716057"/>
              <a:gd name="connsiteX5" fmla="*/ 145157 w 464809"/>
              <a:gd name="connsiteY5" fmla="*/ 31481 h 71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09" h="716057">
                <a:moveTo>
                  <a:pt x="145157" y="31481"/>
                </a:moveTo>
                <a:cubicBezTo>
                  <a:pt x="88712" y="104859"/>
                  <a:pt x="-35466" y="392726"/>
                  <a:pt x="9690" y="505615"/>
                </a:cubicBezTo>
                <a:cubicBezTo>
                  <a:pt x="54845" y="618504"/>
                  <a:pt x="342712" y="748326"/>
                  <a:pt x="416090" y="708815"/>
                </a:cubicBezTo>
                <a:cubicBezTo>
                  <a:pt x="489468" y="669304"/>
                  <a:pt x="461246" y="375792"/>
                  <a:pt x="449957" y="268548"/>
                </a:cubicBezTo>
                <a:cubicBezTo>
                  <a:pt x="438668" y="161304"/>
                  <a:pt x="399157" y="99215"/>
                  <a:pt x="348357" y="65348"/>
                </a:cubicBezTo>
                <a:cubicBezTo>
                  <a:pt x="297557" y="31481"/>
                  <a:pt x="201602" y="-41897"/>
                  <a:pt x="145157" y="31481"/>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2" name="Straight Arrow Connector 11"/>
          <p:cNvCxnSpPr/>
          <p:nvPr/>
        </p:nvCxnSpPr>
        <p:spPr>
          <a:xfrm>
            <a:off x="2353733" y="3920530"/>
            <a:ext cx="372534" cy="10917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41927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342900"/>
            <a:ext cx="8534400" cy="5499100"/>
          </a:xfrm>
        </p:spPr>
        <p:txBody>
          <a:bodyPr>
            <a:noAutofit/>
          </a:bodyPr>
          <a:lstStyle/>
          <a:p>
            <a:pPr marL="0" indent="0">
              <a:buNone/>
            </a:pPr>
            <a:r>
              <a:rPr lang="en-US" sz="2400" dirty="0" smtClean="0"/>
              <a:t>“Something </a:t>
            </a:r>
            <a:r>
              <a:rPr lang="en-US" sz="2400" dirty="0"/>
              <a:t>very wrong is going on, something that is killing good people and causing untold suffering to families and communities around the world. Never has such a high percentage of the population been afflicted with so many tragic and wasting illnesses. In the past thirty years, a group of diseases has reached epidemic proportions in the United States and many other countries. These afflictions, often collectively referred to as diseases of civilization (DOC), include multiple sclerosis, Alzheimer's disease, breast cancer, lupus </a:t>
            </a:r>
            <a:r>
              <a:rPr lang="en-US" sz="2400" dirty="0" err="1" smtClean="0"/>
              <a:t>erythematosus</a:t>
            </a:r>
            <a:r>
              <a:rPr lang="en-US" sz="2400" dirty="0"/>
              <a:t>, rheumatoid arthritis, melanoma, and autism - a once rare birth defect. Because the incidence of these diseases has increased gradually over three decades, we are inclined to accept this as a </a:t>
            </a:r>
            <a:r>
              <a:rPr lang="en-US" sz="2400" dirty="0" smtClean="0"/>
              <a:t>natural</a:t>
            </a:r>
            <a:r>
              <a:rPr lang="en-US" sz="2400" dirty="0"/>
              <a:t>, if </a:t>
            </a:r>
            <a:r>
              <a:rPr lang="en-US" sz="2400" dirty="0" smtClean="0"/>
              <a:t>unfortunate</a:t>
            </a:r>
            <a:r>
              <a:rPr lang="en-US" sz="2400" dirty="0"/>
              <a:t>, part of modern life. But such a lethal trend is not </a:t>
            </a:r>
            <a:r>
              <a:rPr lang="en-US" sz="2400" dirty="0" smtClean="0"/>
              <a:t>natural; the </a:t>
            </a:r>
            <a:r>
              <a:rPr lang="en-US" sz="2400" dirty="0"/>
              <a:t>changes that we have witnessed </a:t>
            </a:r>
            <a:r>
              <a:rPr lang="en-US" sz="2400" dirty="0" smtClean="0"/>
              <a:t>over the last </a:t>
            </a:r>
            <a:r>
              <a:rPr lang="en-US" sz="2400" dirty="0"/>
              <a:t>generation are unprecedented in the history of medical science</a:t>
            </a:r>
            <a:r>
              <a:rPr lang="en-US" sz="2400" dirty="0" smtClean="0"/>
              <a:t>.”</a:t>
            </a:r>
          </a:p>
          <a:p>
            <a:pPr marL="0" indent="0">
              <a:buNone/>
            </a:pPr>
            <a:endParaRPr lang="en-US" sz="2400" i="1" dirty="0" smtClean="0"/>
          </a:p>
          <a:p>
            <a:pPr marL="0" indent="0">
              <a:buNone/>
            </a:pPr>
            <a:r>
              <a:rPr lang="en-US" sz="2400" i="1" dirty="0" smtClean="0"/>
              <a:t>Woodrow C. Monte, PhD.  While Science Sleeps. 2011</a:t>
            </a:r>
            <a:endParaRPr lang="en-US" sz="2400" i="1" dirty="0"/>
          </a:p>
        </p:txBody>
      </p:sp>
    </p:spTree>
    <p:extLst>
      <p:ext uri="{BB962C8B-B14F-4D97-AF65-F5344CB8AC3E}">
        <p14:creationId xmlns:p14="http://schemas.microsoft.com/office/powerpoint/2010/main" val="256671197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Celiac Disease, Glyphosate and Non Hodgkin’s Lymphoma</a:t>
            </a:r>
            <a:endParaRPr lang="en-US" b="1" dirty="0"/>
          </a:p>
        </p:txBody>
      </p:sp>
      <p:sp>
        <p:nvSpPr>
          <p:cNvPr id="3" name="Content Placeholder 2"/>
          <p:cNvSpPr>
            <a:spLocks noGrp="1"/>
          </p:cNvSpPr>
          <p:nvPr>
            <p:ph idx="1"/>
          </p:nvPr>
        </p:nvSpPr>
        <p:spPr/>
        <p:txBody>
          <a:bodyPr/>
          <a:lstStyle/>
          <a:p>
            <a:r>
              <a:rPr lang="en-US" dirty="0" smtClean="0"/>
              <a:t>Glyphosate preferentially kills </a:t>
            </a:r>
            <a:r>
              <a:rPr lang="en-US" i="1" dirty="0" err="1">
                <a:solidFill>
                  <a:srgbClr val="FF0000"/>
                </a:solidFill>
              </a:rPr>
              <a:t>B</a:t>
            </a:r>
            <a:r>
              <a:rPr lang="en-US" i="1" dirty="0" err="1" smtClean="0">
                <a:solidFill>
                  <a:srgbClr val="FF0000"/>
                </a:solidFill>
              </a:rPr>
              <a:t>ifidobacteria</a:t>
            </a:r>
            <a:r>
              <a:rPr lang="en-US" dirty="0" smtClean="0">
                <a:solidFill>
                  <a:srgbClr val="FF0000"/>
                </a:solidFill>
              </a:rPr>
              <a:t>*</a:t>
            </a:r>
          </a:p>
          <a:p>
            <a:r>
              <a:rPr lang="en-US" dirty="0" err="1" smtClean="0"/>
              <a:t>Bifidobacteria</a:t>
            </a:r>
            <a:r>
              <a:rPr lang="en-US" dirty="0" smtClean="0"/>
              <a:t> are depleted in </a:t>
            </a:r>
            <a:r>
              <a:rPr lang="en-US" dirty="0"/>
              <a:t>c</a:t>
            </a:r>
            <a:r>
              <a:rPr lang="en-US" dirty="0" smtClean="0"/>
              <a:t>eliac disease</a:t>
            </a:r>
            <a:r>
              <a:rPr lang="en-US" dirty="0" smtClean="0">
                <a:solidFill>
                  <a:srgbClr val="FF0000"/>
                </a:solidFill>
              </a:rPr>
              <a:t>**</a:t>
            </a:r>
          </a:p>
          <a:p>
            <a:r>
              <a:rPr lang="en-US" dirty="0" smtClean="0"/>
              <a:t>Celiac disease is associated with increased risk to non Hodgkin’s lymphoma</a:t>
            </a:r>
            <a:r>
              <a:rPr lang="en-US" dirty="0" smtClean="0">
                <a:solidFill>
                  <a:srgbClr val="FF0000"/>
                </a:solidFill>
              </a:rPr>
              <a:t>***</a:t>
            </a:r>
          </a:p>
          <a:p>
            <a:r>
              <a:rPr lang="en-US" dirty="0" smtClean="0"/>
              <a:t>Glyphosate itself  is also linked directly to non Hodgkin’s lymphoma</a:t>
            </a:r>
            <a:r>
              <a:rPr lang="en-US" dirty="0" smtClean="0">
                <a:solidFill>
                  <a:srgbClr val="FF0000"/>
                </a:solidFill>
              </a:rPr>
              <a:t>****</a:t>
            </a:r>
            <a:endParaRPr lang="en-US" dirty="0">
              <a:solidFill>
                <a:srgbClr val="FF0000"/>
              </a:solidFill>
            </a:endParaRPr>
          </a:p>
        </p:txBody>
      </p:sp>
      <p:sp>
        <p:nvSpPr>
          <p:cNvPr id="4" name="TextBox 3"/>
          <p:cNvSpPr txBox="1"/>
          <p:nvPr/>
        </p:nvSpPr>
        <p:spPr>
          <a:xfrm>
            <a:off x="457200" y="5121733"/>
            <a:ext cx="8413932" cy="1569660"/>
          </a:xfrm>
          <a:prstGeom prst="rect">
            <a:avLst/>
          </a:prstGeom>
          <a:noFill/>
        </p:spPr>
        <p:txBody>
          <a:bodyPr wrap="none" rtlCol="0">
            <a:spAutoFit/>
          </a:bodyPr>
          <a:lstStyle/>
          <a:p>
            <a:r>
              <a:rPr lang="fr-FR" sz="2400" dirty="0">
                <a:solidFill>
                  <a:srgbClr val="FF0000"/>
                </a:solidFill>
              </a:rPr>
              <a:t>*</a:t>
            </a:r>
            <a:r>
              <a:rPr lang="fr-FR" sz="2400" dirty="0"/>
              <a:t>A.A. </a:t>
            </a:r>
            <a:r>
              <a:rPr lang="fr-FR" sz="2400" dirty="0" err="1"/>
              <a:t>Shehata</a:t>
            </a:r>
            <a:r>
              <a:rPr lang="fr-FR" sz="2400" dirty="0"/>
              <a:t> et al., </a:t>
            </a:r>
            <a:r>
              <a:rPr lang="fr-FR" sz="2400" dirty="0" err="1"/>
              <a:t>Curr</a:t>
            </a:r>
            <a:r>
              <a:rPr lang="fr-FR" sz="2400" dirty="0"/>
              <a:t> </a:t>
            </a:r>
            <a:r>
              <a:rPr lang="fr-FR" sz="2400" dirty="0" err="1"/>
              <a:t>Microbiol</a:t>
            </a:r>
            <a:r>
              <a:rPr lang="fr-FR" sz="2400" dirty="0"/>
              <a:t>. 2013 Apr;66(4):350-8.</a:t>
            </a:r>
          </a:p>
          <a:p>
            <a:r>
              <a:rPr lang="fr-FR" sz="2400" dirty="0">
                <a:solidFill>
                  <a:srgbClr val="FF0000"/>
                </a:solidFill>
              </a:rPr>
              <a:t>** </a:t>
            </a:r>
            <a:r>
              <a:rPr lang="fr-FR" sz="2400" dirty="0"/>
              <a:t>M. Velasquez-</a:t>
            </a:r>
            <a:r>
              <a:rPr lang="fr-FR" sz="2400" dirty="0" err="1"/>
              <a:t>Manoff</a:t>
            </a:r>
            <a:r>
              <a:rPr lang="fr-FR" sz="2400" dirty="0"/>
              <a:t>, NY Times </a:t>
            </a:r>
            <a:r>
              <a:rPr lang="fr-FR" sz="2400" dirty="0" err="1"/>
              <a:t>Sunday</a:t>
            </a:r>
            <a:r>
              <a:rPr lang="fr-FR" sz="2400" dirty="0"/>
              <a:t> </a:t>
            </a:r>
            <a:r>
              <a:rPr lang="fr-FR" sz="2400" dirty="0" err="1"/>
              <a:t>Review</a:t>
            </a:r>
            <a:r>
              <a:rPr lang="fr-FR" sz="2400" dirty="0"/>
              <a:t>, </a:t>
            </a:r>
            <a:r>
              <a:rPr lang="fr-FR" sz="2400" dirty="0" err="1"/>
              <a:t>Feb</a:t>
            </a:r>
            <a:r>
              <a:rPr lang="fr-FR" sz="2400" dirty="0"/>
              <a:t>. 23, 2013.</a:t>
            </a:r>
          </a:p>
          <a:p>
            <a:r>
              <a:rPr lang="fr-FR" sz="2400" dirty="0">
                <a:solidFill>
                  <a:srgbClr val="FF0000"/>
                </a:solidFill>
              </a:rPr>
              <a:t>*** </a:t>
            </a:r>
            <a:r>
              <a:rPr lang="fr-FR" sz="2400" dirty="0"/>
              <a:t>C. </a:t>
            </a:r>
            <a:r>
              <a:rPr lang="fr-FR" sz="2400" dirty="0" err="1"/>
              <a:t>Catassi</a:t>
            </a:r>
            <a:r>
              <a:rPr lang="fr-FR" sz="2400" dirty="0"/>
              <a:t> et all, JAMA. 2002 Mar 20;287(11):1413-9.</a:t>
            </a:r>
          </a:p>
          <a:p>
            <a:r>
              <a:rPr lang="fr-FR" sz="2400" dirty="0">
                <a:solidFill>
                  <a:srgbClr val="FF0000"/>
                </a:solidFill>
              </a:rPr>
              <a:t>****</a:t>
            </a:r>
            <a:r>
              <a:rPr lang="fr-FR" sz="2400" dirty="0"/>
              <a:t>M. Eriksson et al., Int J Cancer. 2008 </a:t>
            </a:r>
            <a:r>
              <a:rPr lang="fr-FR" sz="2400" dirty="0" err="1"/>
              <a:t>Oct</a:t>
            </a:r>
            <a:r>
              <a:rPr lang="fr-FR" sz="2400" dirty="0"/>
              <a:t> 1;123(7):1657-63. </a:t>
            </a:r>
          </a:p>
        </p:txBody>
      </p:sp>
    </p:spTree>
    <p:extLst>
      <p:ext uri="{BB962C8B-B14F-4D97-AF65-F5344CB8AC3E}">
        <p14:creationId xmlns:p14="http://schemas.microsoft.com/office/powerpoint/2010/main" val="281816769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ifidobacteria_protective.png"/>
          <p:cNvPicPr>
            <a:picLocks noGrp="1" noChangeAspect="1"/>
          </p:cNvPicPr>
          <p:nvPr>
            <p:ph idx="1"/>
          </p:nvPr>
        </p:nvPicPr>
        <p:blipFill>
          <a:blip r:embed="rId2">
            <a:extLst>
              <a:ext uri="{28A0092B-C50C-407E-A947-70E740481C1C}">
                <a14:useLocalDpi xmlns:a14="http://schemas.microsoft.com/office/drawing/2010/main" val="0"/>
              </a:ext>
            </a:extLst>
          </a:blip>
          <a:srcRect t="-39776" b="-39776"/>
          <a:stretch>
            <a:fillRect/>
          </a:stretch>
        </p:blipFill>
        <p:spPr>
          <a:xfrm>
            <a:off x="118534" y="-910696"/>
            <a:ext cx="9025466" cy="4963659"/>
          </a:xfrm>
        </p:spPr>
      </p:pic>
      <p:sp>
        <p:nvSpPr>
          <p:cNvPr id="6" name="TextBox 5"/>
          <p:cNvSpPr txBox="1"/>
          <p:nvPr/>
        </p:nvSpPr>
        <p:spPr>
          <a:xfrm>
            <a:off x="837081" y="3325611"/>
            <a:ext cx="7629585" cy="2144176"/>
          </a:xfrm>
          <a:prstGeom prst="rect">
            <a:avLst/>
          </a:prstGeom>
          <a:solidFill>
            <a:srgbClr val="FFFA92"/>
          </a:solidFill>
          <a:ln>
            <a:solidFill>
              <a:srgbClr val="000000"/>
            </a:solidFill>
          </a:ln>
        </p:spPr>
        <p:txBody>
          <a:bodyPr wrap="square" rtlCol="0">
            <a:spAutoFit/>
          </a:bodyPr>
          <a:lstStyle/>
          <a:p>
            <a:pPr algn="ctr"/>
            <a:endParaRPr lang="en-US" sz="4000" baseline="30000" dirty="0" smtClean="0"/>
          </a:p>
          <a:p>
            <a:pPr algn="ctr"/>
            <a:r>
              <a:rPr lang="en-US" sz="4000" baseline="30000" dirty="0" smtClean="0"/>
              <a:t>“</a:t>
            </a:r>
            <a:r>
              <a:rPr lang="en-US" sz="4000" baseline="30000" dirty="0"/>
              <a:t>We propose that acetate produced by protective </a:t>
            </a:r>
            <a:r>
              <a:rPr lang="en-US" sz="4000" i="1" baseline="30000" dirty="0" err="1" smtClean="0">
                <a:solidFill>
                  <a:srgbClr val="FF0000"/>
                </a:solidFill>
              </a:rPr>
              <a:t>bifidobacteria</a:t>
            </a:r>
            <a:r>
              <a:rPr lang="en-US" sz="4000" baseline="30000" dirty="0" smtClean="0">
                <a:solidFill>
                  <a:srgbClr val="FF0000"/>
                </a:solidFill>
              </a:rPr>
              <a:t> </a:t>
            </a:r>
            <a:r>
              <a:rPr lang="en-US" sz="4000" baseline="30000" dirty="0"/>
              <a:t>improves intestinal </a:t>
            </a:r>
            <a:r>
              <a:rPr lang="en-US" sz="4000" baseline="30000" dirty="0" err="1"/>
              <a:t>defence</a:t>
            </a:r>
            <a:r>
              <a:rPr lang="en-US" sz="4000" baseline="30000" dirty="0"/>
              <a:t> </a:t>
            </a:r>
            <a:r>
              <a:rPr lang="en-US" sz="4000" baseline="30000" dirty="0" smtClean="0"/>
              <a:t>    mediated by </a:t>
            </a:r>
            <a:r>
              <a:rPr lang="en-US" sz="4000" baseline="30000" dirty="0"/>
              <a:t>epithelial cells and thereby </a:t>
            </a:r>
            <a:r>
              <a:rPr lang="en-US" sz="4000" baseline="30000" dirty="0" smtClean="0"/>
              <a:t>protects    </a:t>
            </a:r>
            <a:r>
              <a:rPr lang="en-US" sz="4000" baseline="30000" dirty="0"/>
              <a:t>the host against lethal </a:t>
            </a:r>
            <a:r>
              <a:rPr lang="en-US" sz="4000" baseline="30000" dirty="0" smtClean="0"/>
              <a:t>infection.” </a:t>
            </a:r>
            <a:r>
              <a:rPr lang="en-US" sz="4000" baseline="30000" dirty="0"/>
              <a:t>[e.g., E coli</a:t>
            </a:r>
            <a:r>
              <a:rPr lang="en-US" sz="4000" baseline="30000" dirty="0" smtClean="0"/>
              <a:t>]</a:t>
            </a:r>
          </a:p>
        </p:txBody>
      </p:sp>
      <p:sp>
        <p:nvSpPr>
          <p:cNvPr id="7" name="TextBox 6"/>
          <p:cNvSpPr txBox="1"/>
          <p:nvPr/>
        </p:nvSpPr>
        <p:spPr>
          <a:xfrm>
            <a:off x="2462063" y="6265333"/>
            <a:ext cx="6681937" cy="461665"/>
          </a:xfrm>
          <a:prstGeom prst="rect">
            <a:avLst/>
          </a:prstGeom>
          <a:noFill/>
        </p:spPr>
        <p:txBody>
          <a:bodyPr wrap="none" rtlCol="0">
            <a:spAutoFit/>
          </a:bodyPr>
          <a:lstStyle/>
          <a:p>
            <a:r>
              <a:rPr lang="en-US" sz="2400" dirty="0" smtClean="0">
                <a:solidFill>
                  <a:srgbClr val="FF0000"/>
                </a:solidFill>
              </a:rPr>
              <a:t>*</a:t>
            </a:r>
            <a:r>
              <a:rPr lang="en-US" sz="2400" dirty="0" smtClean="0"/>
              <a:t>S Fukuda et al. Nature. 27 Jan. 2011; 469: 543-547.</a:t>
            </a:r>
            <a:endParaRPr lang="en-US" sz="2400" dirty="0"/>
          </a:p>
        </p:txBody>
      </p:sp>
      <p:sp>
        <p:nvSpPr>
          <p:cNvPr id="8" name="TextBox 7"/>
          <p:cNvSpPr txBox="1"/>
          <p:nvPr/>
        </p:nvSpPr>
        <p:spPr>
          <a:xfrm>
            <a:off x="6845583" y="1634925"/>
            <a:ext cx="363501" cy="523220"/>
          </a:xfrm>
          <a:prstGeom prst="rect">
            <a:avLst/>
          </a:prstGeom>
          <a:noFill/>
        </p:spPr>
        <p:txBody>
          <a:bodyPr wrap="none" rtlCol="0">
            <a:spAutoFit/>
          </a:bodyPr>
          <a:lstStyle/>
          <a:p>
            <a:r>
              <a:rPr lang="en-US" sz="2800" dirty="0" smtClean="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6695122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BD.png"/>
          <p:cNvPicPr>
            <a:picLocks noGrp="1" noChangeAspect="1"/>
          </p:cNvPicPr>
          <p:nvPr>
            <p:ph idx="1"/>
          </p:nvPr>
        </p:nvPicPr>
        <p:blipFill>
          <a:blip r:embed="rId2">
            <a:extLst>
              <a:ext uri="{28A0092B-C50C-407E-A947-70E740481C1C}">
                <a14:useLocalDpi xmlns:a14="http://schemas.microsoft.com/office/drawing/2010/main" val="0"/>
              </a:ext>
            </a:extLst>
          </a:blip>
          <a:srcRect l="-13534" r="-13534"/>
          <a:stretch>
            <a:fillRect/>
          </a:stretch>
        </p:blipFill>
        <p:spPr>
          <a:xfrm>
            <a:off x="-196564" y="634964"/>
            <a:ext cx="10226116" cy="5623970"/>
          </a:xfrm>
        </p:spPr>
      </p:pic>
      <p:sp>
        <p:nvSpPr>
          <p:cNvPr id="5" name="TextBox 4"/>
          <p:cNvSpPr txBox="1"/>
          <p:nvPr/>
        </p:nvSpPr>
        <p:spPr>
          <a:xfrm>
            <a:off x="821319" y="6228698"/>
            <a:ext cx="7917903" cy="400110"/>
          </a:xfrm>
          <a:prstGeom prst="rect">
            <a:avLst/>
          </a:prstGeom>
          <a:solidFill>
            <a:schemeClr val="bg1"/>
          </a:solidFill>
        </p:spPr>
        <p:txBody>
          <a:bodyPr wrap="none" rtlCol="0">
            <a:spAutoFit/>
          </a:bodyPr>
          <a:lstStyle/>
          <a:p>
            <a:r>
              <a:rPr lang="en-US" sz="2000" dirty="0" smtClean="0">
                <a:solidFill>
                  <a:srgbClr val="FF0000"/>
                </a:solidFill>
              </a:rPr>
              <a:t>*</a:t>
            </a:r>
            <a:r>
              <a:rPr lang="en-US" sz="2000" dirty="0" smtClean="0"/>
              <a:t>Figure 20, NL Swanson et al. Journal of Organic Systems 9(2), 2014, p. 25</a:t>
            </a:r>
            <a:r>
              <a:rPr lang="en-US" sz="2000" dirty="0"/>
              <a:t>.</a:t>
            </a:r>
            <a:r>
              <a:rPr lang="en-US" sz="2000" dirty="0" smtClean="0"/>
              <a:t> </a:t>
            </a:r>
            <a:endParaRPr lang="en-US" sz="2000" dirty="0"/>
          </a:p>
        </p:txBody>
      </p:sp>
      <p:sp>
        <p:nvSpPr>
          <p:cNvPr id="2" name="TextBox 1"/>
          <p:cNvSpPr txBox="1"/>
          <p:nvPr/>
        </p:nvSpPr>
        <p:spPr>
          <a:xfrm>
            <a:off x="2252133" y="2918767"/>
            <a:ext cx="3848379" cy="461665"/>
          </a:xfrm>
          <a:prstGeom prst="rect">
            <a:avLst/>
          </a:prstGeom>
          <a:noFill/>
        </p:spPr>
        <p:txBody>
          <a:bodyPr wrap="none" rtlCol="0">
            <a:spAutoFit/>
          </a:bodyPr>
          <a:lstStyle/>
          <a:p>
            <a:pPr>
              <a:tabLst>
                <a:tab pos="1084263" algn="l"/>
              </a:tabLst>
            </a:pPr>
            <a:r>
              <a:rPr lang="en-US" sz="2400" b="1" dirty="0" smtClean="0">
                <a:solidFill>
                  <a:srgbClr val="FF0000"/>
                </a:solidFill>
              </a:rPr>
              <a:t>Inflammatory Bowel Disease</a:t>
            </a:r>
            <a:endParaRPr lang="en-US" sz="2400" b="1" dirty="0">
              <a:solidFill>
                <a:srgbClr val="FF0000"/>
              </a:solidFill>
            </a:endParaRPr>
          </a:p>
        </p:txBody>
      </p:sp>
    </p:spTree>
    <p:extLst>
      <p:ext uri="{BB962C8B-B14F-4D97-AF65-F5344CB8AC3E}">
        <p14:creationId xmlns:p14="http://schemas.microsoft.com/office/powerpoint/2010/main" val="297204487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a:t>
            </a:r>
            <a:r>
              <a:rPr lang="en-US" b="1" dirty="0" smtClean="0"/>
              <a:t>vidence linking autism to </a:t>
            </a:r>
            <a:br>
              <a:rPr lang="en-US" b="1" dirty="0" smtClean="0"/>
            </a:br>
            <a:r>
              <a:rPr lang="en-US" b="1" dirty="0" smtClean="0"/>
              <a:t>Clostridia overgrowth</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US" dirty="0"/>
              <a:t>14 autistic children with gut </a:t>
            </a:r>
            <a:r>
              <a:rPr lang="en-US" dirty="0" smtClean="0"/>
              <a:t>disorder </a:t>
            </a:r>
            <a:r>
              <a:rPr lang="en-US" dirty="0"/>
              <a:t>compared to 21 controls</a:t>
            </a:r>
          </a:p>
          <a:p>
            <a:r>
              <a:rPr lang="en-US" dirty="0"/>
              <a:t>Significant increase in </a:t>
            </a:r>
            <a:r>
              <a:rPr lang="en-US" i="1" dirty="0">
                <a:solidFill>
                  <a:srgbClr val="FF0000"/>
                </a:solidFill>
              </a:rPr>
              <a:t>Clostridia</a:t>
            </a:r>
            <a:r>
              <a:rPr lang="en-US" dirty="0">
                <a:solidFill>
                  <a:srgbClr val="FF0000"/>
                </a:solidFill>
              </a:rPr>
              <a:t> </a:t>
            </a:r>
            <a:r>
              <a:rPr lang="en-US" dirty="0"/>
              <a:t>species in the gut in autistic </a:t>
            </a:r>
            <a:r>
              <a:rPr lang="en-US" dirty="0" smtClean="0"/>
              <a:t>children</a:t>
            </a:r>
          </a:p>
          <a:p>
            <a:r>
              <a:rPr lang="en-US" dirty="0" smtClean="0"/>
              <a:t>Associated with reduced tryptophan levels and increased expression of inflammatory markers </a:t>
            </a:r>
          </a:p>
          <a:p>
            <a:pPr lvl="1"/>
            <a:r>
              <a:rPr lang="en-US" dirty="0" smtClean="0"/>
              <a:t>Tryptophan </a:t>
            </a:r>
            <a:r>
              <a:rPr lang="en-US" dirty="0"/>
              <a:t>is a product of the </a:t>
            </a:r>
            <a:r>
              <a:rPr lang="en-US" dirty="0" err="1" smtClean="0"/>
              <a:t>shikimate</a:t>
            </a:r>
            <a:r>
              <a:rPr lang="en-US" dirty="0" smtClean="0"/>
              <a:t> </a:t>
            </a:r>
            <a:r>
              <a:rPr lang="en-US" dirty="0"/>
              <a:t>pathway, which glyphosate </a:t>
            </a:r>
            <a:r>
              <a:rPr lang="en-US" dirty="0" smtClean="0"/>
              <a:t>blocks</a:t>
            </a:r>
          </a:p>
          <a:p>
            <a:pPr lvl="1"/>
            <a:r>
              <a:rPr lang="en-US" dirty="0" smtClean="0"/>
              <a:t>Macrophages in inflamed tissue take up tryptophan, reducing bioavailability to the brain</a:t>
            </a:r>
            <a:endParaRPr lang="en-US" dirty="0"/>
          </a:p>
          <a:p>
            <a:r>
              <a:rPr lang="en-US" dirty="0"/>
              <a:t>Proposed role for antibiotics</a:t>
            </a:r>
          </a:p>
          <a:p>
            <a:pPr lvl="1"/>
            <a:r>
              <a:rPr lang="en-US" dirty="0"/>
              <a:t>Glyphosate is a patented antimicrobial agent (2010)</a:t>
            </a:r>
          </a:p>
          <a:p>
            <a:endParaRPr lang="en-US" dirty="0"/>
          </a:p>
        </p:txBody>
      </p:sp>
      <p:sp>
        <p:nvSpPr>
          <p:cNvPr id="4" name="TextBox 3"/>
          <p:cNvSpPr txBox="1"/>
          <p:nvPr/>
        </p:nvSpPr>
        <p:spPr>
          <a:xfrm>
            <a:off x="206299" y="6368534"/>
            <a:ext cx="8937701" cy="369332"/>
          </a:xfrm>
          <a:prstGeom prst="rect">
            <a:avLst/>
          </a:prstGeom>
          <a:noFill/>
        </p:spPr>
        <p:txBody>
          <a:bodyPr wrap="none" rtlCol="0">
            <a:spAutoFit/>
          </a:bodyPr>
          <a:lstStyle/>
          <a:p>
            <a:r>
              <a:rPr lang="en-US" dirty="0">
                <a:solidFill>
                  <a:srgbClr val="FF0000"/>
                </a:solidFill>
              </a:rPr>
              <a:t>*</a:t>
            </a:r>
            <a:r>
              <a:rPr lang="en-US" dirty="0"/>
              <a:t>RA Luna et al., Cellular and Molecular Gastroenterology and </a:t>
            </a:r>
            <a:r>
              <a:rPr lang="en-US" dirty="0" err="1"/>
              <a:t>Hepatology</a:t>
            </a:r>
            <a:r>
              <a:rPr lang="en-US" dirty="0"/>
              <a:t> 2017;3(2): 218-</a:t>
            </a:r>
            <a:r>
              <a:rPr lang="en-US" dirty="0" smtClean="0"/>
              <a:t>230</a:t>
            </a:r>
            <a:endParaRPr lang="en-US" dirty="0"/>
          </a:p>
        </p:txBody>
      </p:sp>
    </p:spTree>
    <p:extLst>
      <p:ext uri="{BB962C8B-B14F-4D97-AF65-F5344CB8AC3E}">
        <p14:creationId xmlns:p14="http://schemas.microsoft.com/office/powerpoint/2010/main" val="129726490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881260"/>
          </a:xfrm>
          <a:prstGeom prst="rect">
            <a:avLst/>
          </a:prstGeom>
        </p:spPr>
      </p:pic>
      <p:sp>
        <p:nvSpPr>
          <p:cNvPr id="3" name="Content Placeholder 2"/>
          <p:cNvSpPr>
            <a:spLocks noGrp="1"/>
          </p:cNvSpPr>
          <p:nvPr>
            <p:ph idx="1"/>
          </p:nvPr>
        </p:nvSpPr>
        <p:spPr>
          <a:xfrm>
            <a:off x="457200" y="2844800"/>
            <a:ext cx="8229600" cy="4013200"/>
          </a:xfrm>
        </p:spPr>
        <p:txBody>
          <a:bodyPr>
            <a:normAutofit fontScale="92500" lnSpcReduction="10000"/>
          </a:bodyPr>
          <a:lstStyle/>
          <a:p>
            <a:r>
              <a:rPr lang="en-US" dirty="0" smtClean="0"/>
              <a:t>Triplets: two boys, one girl. Both boys have autism and girl has seizure disorder</a:t>
            </a:r>
          </a:p>
          <a:p>
            <a:r>
              <a:rPr lang="en-US" dirty="0" smtClean="0"/>
              <a:t>Very high levels of glyphosate in urine in all three</a:t>
            </a:r>
          </a:p>
          <a:p>
            <a:r>
              <a:rPr lang="en-US" i="1" dirty="0" smtClean="0">
                <a:solidFill>
                  <a:srgbClr val="FF0000"/>
                </a:solidFill>
              </a:rPr>
              <a:t>Clostridia</a:t>
            </a:r>
            <a:r>
              <a:rPr lang="en-US" dirty="0" smtClean="0">
                <a:solidFill>
                  <a:srgbClr val="FF0000"/>
                </a:solidFill>
              </a:rPr>
              <a:t> </a:t>
            </a:r>
            <a:r>
              <a:rPr lang="en-US" dirty="0" smtClean="0"/>
              <a:t>overgrowth due to glyphosate disruption of gut microbes</a:t>
            </a:r>
          </a:p>
          <a:p>
            <a:pPr lvl="1"/>
            <a:r>
              <a:rPr lang="en-US" dirty="0" smtClean="0"/>
              <a:t>Clostridia produce toxins HPHPA </a:t>
            </a:r>
            <a:r>
              <a:rPr lang="en-US" dirty="0"/>
              <a:t>and p-</a:t>
            </a:r>
            <a:r>
              <a:rPr lang="en-US" dirty="0" smtClean="0"/>
              <a:t>cresol, which </a:t>
            </a:r>
            <a:r>
              <a:rPr lang="en-US" dirty="0"/>
              <a:t>block the conversion of dopamine to norepinephrine</a:t>
            </a:r>
            <a:r>
              <a:rPr lang="en-US" dirty="0" smtClean="0"/>
              <a:t>.</a:t>
            </a:r>
          </a:p>
          <a:p>
            <a:pPr lvl="1"/>
            <a:r>
              <a:rPr lang="en-US" dirty="0" smtClean="0"/>
              <a:t>Damage to neurons in the brain through oxidative stress </a:t>
            </a:r>
            <a:endParaRPr lang="en-US" dirty="0"/>
          </a:p>
          <a:p>
            <a:endParaRPr lang="en-US" dirty="0"/>
          </a:p>
        </p:txBody>
      </p:sp>
      <p:sp>
        <p:nvSpPr>
          <p:cNvPr id="6" name="TextBox 5"/>
          <p:cNvSpPr txBox="1"/>
          <p:nvPr/>
        </p:nvSpPr>
        <p:spPr>
          <a:xfrm>
            <a:off x="3477217" y="6470134"/>
            <a:ext cx="5429241" cy="400110"/>
          </a:xfrm>
          <a:prstGeom prst="rect">
            <a:avLst/>
          </a:prstGeom>
          <a:noFill/>
        </p:spPr>
        <p:txBody>
          <a:bodyPr wrap="none" rtlCol="0">
            <a:spAutoFit/>
          </a:bodyPr>
          <a:lstStyle/>
          <a:p>
            <a:r>
              <a:rPr lang="it-IT" sz="2000" dirty="0">
                <a:solidFill>
                  <a:srgbClr val="FF0000"/>
                </a:solidFill>
              </a:rPr>
              <a:t>*</a:t>
            </a:r>
            <a:r>
              <a:rPr lang="it-IT" sz="2000" dirty="0" err="1"/>
              <a:t>W</a:t>
            </a:r>
            <a:r>
              <a:rPr lang="it-IT" sz="2000" dirty="0"/>
              <a:t>. Shaw. Integrative Medicine 2017;16(1);50-57.</a:t>
            </a:r>
            <a:endParaRPr lang="en-US" sz="2000" dirty="0"/>
          </a:p>
        </p:txBody>
      </p:sp>
      <p:sp>
        <p:nvSpPr>
          <p:cNvPr id="7" name="TextBox 6"/>
          <p:cNvSpPr txBox="1"/>
          <p:nvPr/>
        </p:nvSpPr>
        <p:spPr>
          <a:xfrm>
            <a:off x="2150532" y="1959802"/>
            <a:ext cx="337953" cy="461665"/>
          </a:xfrm>
          <a:prstGeom prst="rect">
            <a:avLst/>
          </a:prstGeom>
          <a:noFill/>
        </p:spPr>
        <p:txBody>
          <a:bodyPr wrap="none" rtlCol="0">
            <a:spAutoFit/>
          </a:bodyPr>
          <a:lstStyle/>
          <a:p>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97714610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_beneficial_pathogens.jpg"/>
          <p:cNvPicPr>
            <a:picLocks noGrp="1" noChangeAspect="1"/>
          </p:cNvPicPr>
          <p:nvPr>
            <p:ph idx="1"/>
          </p:nvPr>
        </p:nvPicPr>
        <p:blipFill>
          <a:blip r:embed="rId3">
            <a:extLst>
              <a:ext uri="{28A0092B-C50C-407E-A947-70E740481C1C}">
                <a14:useLocalDpi xmlns:a14="http://schemas.microsoft.com/office/drawing/2010/main" val="0"/>
              </a:ext>
            </a:extLst>
          </a:blip>
          <a:srcRect l="-16784" r="-16784"/>
          <a:stretch>
            <a:fillRect/>
          </a:stretch>
        </p:blipFill>
        <p:spPr>
          <a:xfrm>
            <a:off x="-196125" y="1134533"/>
            <a:ext cx="9729651" cy="5350933"/>
          </a:xfrm>
        </p:spPr>
      </p:pic>
      <p:sp>
        <p:nvSpPr>
          <p:cNvPr id="5" name="TextBox 4"/>
          <p:cNvSpPr txBox="1"/>
          <p:nvPr/>
        </p:nvSpPr>
        <p:spPr>
          <a:xfrm>
            <a:off x="5190598" y="6470134"/>
            <a:ext cx="3815430" cy="369332"/>
          </a:xfrm>
          <a:prstGeom prst="rect">
            <a:avLst/>
          </a:prstGeom>
          <a:noFill/>
        </p:spPr>
        <p:txBody>
          <a:bodyPr wrap="none" rtlCol="0">
            <a:spAutoFit/>
          </a:bodyPr>
          <a:lstStyle/>
          <a:p>
            <a:r>
              <a:rPr lang="en-US" dirty="0" smtClean="0">
                <a:solidFill>
                  <a:srgbClr val="FF0000"/>
                </a:solidFill>
              </a:rPr>
              <a:t>*</a:t>
            </a:r>
            <a:r>
              <a:rPr lang="en-US" dirty="0" smtClean="0"/>
              <a:t>Plot provided by Dr. Martin Michener</a:t>
            </a:r>
            <a:endParaRPr lang="en-US" dirty="0"/>
          </a:p>
        </p:txBody>
      </p:sp>
      <p:sp>
        <p:nvSpPr>
          <p:cNvPr id="6" name="Freeform 5"/>
          <p:cNvSpPr/>
          <p:nvPr/>
        </p:nvSpPr>
        <p:spPr>
          <a:xfrm>
            <a:off x="3026147" y="1845337"/>
            <a:ext cx="1337757" cy="3532249"/>
          </a:xfrm>
          <a:custGeom>
            <a:avLst/>
            <a:gdLst>
              <a:gd name="connsiteX0" fmla="*/ 517153 w 1337757"/>
              <a:gd name="connsiteY0" fmla="*/ 59663 h 3532249"/>
              <a:gd name="connsiteX1" fmla="*/ 9153 w 1337757"/>
              <a:gd name="connsiteY1" fmla="*/ 1367763 h 3532249"/>
              <a:gd name="connsiteX2" fmla="*/ 212353 w 1337757"/>
              <a:gd name="connsiteY2" fmla="*/ 2891763 h 3532249"/>
              <a:gd name="connsiteX3" fmla="*/ 491753 w 1337757"/>
              <a:gd name="connsiteY3" fmla="*/ 3437863 h 3532249"/>
              <a:gd name="connsiteX4" fmla="*/ 1126753 w 1337757"/>
              <a:gd name="connsiteY4" fmla="*/ 3501363 h 3532249"/>
              <a:gd name="connsiteX5" fmla="*/ 1241053 w 1337757"/>
              <a:gd name="connsiteY5" fmla="*/ 3107663 h 3532249"/>
              <a:gd name="connsiteX6" fmla="*/ 1317253 w 1337757"/>
              <a:gd name="connsiteY6" fmla="*/ 2117063 h 3532249"/>
              <a:gd name="connsiteX7" fmla="*/ 847353 w 1337757"/>
              <a:gd name="connsiteY7" fmla="*/ 415263 h 3532249"/>
              <a:gd name="connsiteX8" fmla="*/ 517153 w 1337757"/>
              <a:gd name="connsiteY8" fmla="*/ 59663 h 35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757" h="3532249">
                <a:moveTo>
                  <a:pt x="517153" y="59663"/>
                </a:moveTo>
                <a:cubicBezTo>
                  <a:pt x="377453" y="218413"/>
                  <a:pt x="59953" y="895746"/>
                  <a:pt x="9153" y="1367763"/>
                </a:cubicBezTo>
                <a:cubicBezTo>
                  <a:pt x="-41647" y="1839780"/>
                  <a:pt x="131920" y="2546746"/>
                  <a:pt x="212353" y="2891763"/>
                </a:cubicBezTo>
                <a:cubicBezTo>
                  <a:pt x="292786" y="3236780"/>
                  <a:pt x="339353" y="3336263"/>
                  <a:pt x="491753" y="3437863"/>
                </a:cubicBezTo>
                <a:cubicBezTo>
                  <a:pt x="644153" y="3539463"/>
                  <a:pt x="1001870" y="3556396"/>
                  <a:pt x="1126753" y="3501363"/>
                </a:cubicBezTo>
                <a:cubicBezTo>
                  <a:pt x="1251636" y="3446330"/>
                  <a:pt x="1209303" y="3338380"/>
                  <a:pt x="1241053" y="3107663"/>
                </a:cubicBezTo>
                <a:cubicBezTo>
                  <a:pt x="1272803" y="2876946"/>
                  <a:pt x="1382870" y="2565796"/>
                  <a:pt x="1317253" y="2117063"/>
                </a:cubicBezTo>
                <a:cubicBezTo>
                  <a:pt x="1251636" y="1668330"/>
                  <a:pt x="978586" y="758163"/>
                  <a:pt x="847353" y="415263"/>
                </a:cubicBezTo>
                <a:cubicBezTo>
                  <a:pt x="716120" y="72363"/>
                  <a:pt x="656853" y="-99087"/>
                  <a:pt x="517153" y="59663"/>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6375152" y="1790700"/>
            <a:ext cx="1130548" cy="3612497"/>
          </a:xfrm>
          <a:custGeom>
            <a:avLst/>
            <a:gdLst>
              <a:gd name="connsiteX0" fmla="*/ 178048 w 1130548"/>
              <a:gd name="connsiteY0" fmla="*/ 0 h 3612497"/>
              <a:gd name="connsiteX1" fmla="*/ 76448 w 1130548"/>
              <a:gd name="connsiteY1" fmla="*/ 1016000 h 3612497"/>
              <a:gd name="connsiteX2" fmla="*/ 248 w 1130548"/>
              <a:gd name="connsiteY2" fmla="*/ 2120900 h 3612497"/>
              <a:gd name="connsiteX3" fmla="*/ 101848 w 1130548"/>
              <a:gd name="connsiteY3" fmla="*/ 2794000 h 3612497"/>
              <a:gd name="connsiteX4" fmla="*/ 152648 w 1130548"/>
              <a:gd name="connsiteY4" fmla="*/ 3492500 h 3612497"/>
              <a:gd name="connsiteX5" fmla="*/ 762248 w 1130548"/>
              <a:gd name="connsiteY5" fmla="*/ 3606800 h 3612497"/>
              <a:gd name="connsiteX6" fmla="*/ 1028948 w 1130548"/>
              <a:gd name="connsiteY6" fmla="*/ 3429000 h 3612497"/>
              <a:gd name="connsiteX7" fmla="*/ 1130548 w 1130548"/>
              <a:gd name="connsiteY7" fmla="*/ 2489200 h 3612497"/>
              <a:gd name="connsiteX8" fmla="*/ 1028948 w 1130548"/>
              <a:gd name="connsiteY8" fmla="*/ 609600 h 3612497"/>
              <a:gd name="connsiteX9" fmla="*/ 724148 w 1130548"/>
              <a:gd name="connsiteY9" fmla="*/ 50800 h 3612497"/>
              <a:gd name="connsiteX10" fmla="*/ 139948 w 1130548"/>
              <a:gd name="connsiteY10" fmla="*/ 38100 h 361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48" h="3612497">
                <a:moveTo>
                  <a:pt x="178048" y="0"/>
                </a:moveTo>
                <a:cubicBezTo>
                  <a:pt x="142064" y="331258"/>
                  <a:pt x="106081" y="662517"/>
                  <a:pt x="76448" y="1016000"/>
                </a:cubicBezTo>
                <a:cubicBezTo>
                  <a:pt x="46815" y="1369483"/>
                  <a:pt x="-3985" y="1824567"/>
                  <a:pt x="248" y="2120900"/>
                </a:cubicBezTo>
                <a:cubicBezTo>
                  <a:pt x="4481" y="2417233"/>
                  <a:pt x="76448" y="2565400"/>
                  <a:pt x="101848" y="2794000"/>
                </a:cubicBezTo>
                <a:cubicBezTo>
                  <a:pt x="127248" y="3022600"/>
                  <a:pt x="42581" y="3357033"/>
                  <a:pt x="152648" y="3492500"/>
                </a:cubicBezTo>
                <a:cubicBezTo>
                  <a:pt x="262715" y="3627967"/>
                  <a:pt x="616198" y="3617383"/>
                  <a:pt x="762248" y="3606800"/>
                </a:cubicBezTo>
                <a:cubicBezTo>
                  <a:pt x="908298" y="3596217"/>
                  <a:pt x="967565" y="3615267"/>
                  <a:pt x="1028948" y="3429000"/>
                </a:cubicBezTo>
                <a:cubicBezTo>
                  <a:pt x="1090331" y="3242733"/>
                  <a:pt x="1130548" y="2959100"/>
                  <a:pt x="1130548" y="2489200"/>
                </a:cubicBezTo>
                <a:cubicBezTo>
                  <a:pt x="1130548" y="2019300"/>
                  <a:pt x="1096681" y="1016000"/>
                  <a:pt x="1028948" y="609600"/>
                </a:cubicBezTo>
                <a:cubicBezTo>
                  <a:pt x="961215" y="203200"/>
                  <a:pt x="872315" y="146050"/>
                  <a:pt x="724148" y="50800"/>
                </a:cubicBezTo>
                <a:cubicBezTo>
                  <a:pt x="575981" y="-44450"/>
                  <a:pt x="139948" y="38100"/>
                  <a:pt x="139948" y="3810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3666011" y="2819400"/>
            <a:ext cx="1395785" cy="461665"/>
          </a:xfrm>
          <a:prstGeom prst="rect">
            <a:avLst/>
          </a:prstGeom>
          <a:solidFill>
            <a:srgbClr val="FFFFFF"/>
          </a:solidFill>
        </p:spPr>
        <p:txBody>
          <a:bodyPr wrap="none" rtlCol="0">
            <a:spAutoFit/>
          </a:bodyPr>
          <a:lstStyle/>
          <a:p>
            <a:r>
              <a:rPr lang="en-US" sz="2400" b="1" dirty="0"/>
              <a:t>Clostridia</a:t>
            </a:r>
            <a:endParaRPr lang="en-US" b="1" dirty="0"/>
          </a:p>
        </p:txBody>
      </p:sp>
      <p:sp>
        <p:nvSpPr>
          <p:cNvPr id="9" name="TextBox 8"/>
          <p:cNvSpPr txBox="1"/>
          <p:nvPr/>
        </p:nvSpPr>
        <p:spPr>
          <a:xfrm>
            <a:off x="6707344" y="2857500"/>
            <a:ext cx="1596711" cy="461665"/>
          </a:xfrm>
          <a:prstGeom prst="rect">
            <a:avLst/>
          </a:prstGeom>
          <a:solidFill>
            <a:srgbClr val="FFFFFF"/>
          </a:solidFill>
        </p:spPr>
        <p:txBody>
          <a:bodyPr wrap="none" rtlCol="0">
            <a:spAutoFit/>
          </a:bodyPr>
          <a:lstStyle/>
          <a:p>
            <a:r>
              <a:rPr lang="en-US" sz="2400" b="1" dirty="0" smtClean="0"/>
              <a:t>Salmonella</a:t>
            </a:r>
            <a:endParaRPr lang="en-US" b="1" dirty="0"/>
          </a:p>
        </p:txBody>
      </p:sp>
      <p:sp>
        <p:nvSpPr>
          <p:cNvPr id="2" name="Title 1"/>
          <p:cNvSpPr>
            <a:spLocks noGrp="1"/>
          </p:cNvSpPr>
          <p:nvPr>
            <p:ph type="title"/>
          </p:nvPr>
        </p:nvSpPr>
        <p:spPr>
          <a:xfrm>
            <a:off x="457200" y="63581"/>
            <a:ext cx="8229600" cy="1143000"/>
          </a:xfrm>
        </p:spPr>
        <p:txBody>
          <a:bodyPr>
            <a:normAutofit fontScale="90000"/>
          </a:bodyPr>
          <a:lstStyle/>
          <a:p>
            <a:r>
              <a:rPr lang="en-US" b="1" dirty="0" smtClean="0"/>
              <a:t>Pathogen Overgrowth in Poultry Microbes Exposed to Glyphosate</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7786456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690"/>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203199" y="1269690"/>
            <a:ext cx="8686801" cy="5418977"/>
          </a:xfrm>
        </p:spPr>
        <p:txBody>
          <a:bodyPr>
            <a:normAutofit fontScale="77500" lnSpcReduction="20000"/>
          </a:bodyPr>
          <a:lstStyle/>
          <a:p>
            <a:r>
              <a:rPr lang="en-US" dirty="0" smtClean="0"/>
              <a:t>Glyphosate contamination in food proteins makes them hard to break down</a:t>
            </a:r>
          </a:p>
          <a:p>
            <a:r>
              <a:rPr lang="en-US" dirty="0" smtClean="0"/>
              <a:t>Glyphosate contamination in digestive enzymes makes them defective</a:t>
            </a:r>
          </a:p>
          <a:p>
            <a:pPr lvl="1"/>
            <a:r>
              <a:rPr lang="en-US" dirty="0" smtClean="0"/>
              <a:t>Undigested proteins induce leaky gut barrier</a:t>
            </a:r>
          </a:p>
          <a:p>
            <a:pPr lvl="1"/>
            <a:r>
              <a:rPr lang="en-US" dirty="0"/>
              <a:t>Studies on </a:t>
            </a:r>
            <a:r>
              <a:rPr lang="en-US" dirty="0" smtClean="0"/>
              <a:t>poultry </a:t>
            </a:r>
            <a:r>
              <a:rPr lang="en-US" dirty="0"/>
              <a:t>confirm glyphosate disrupts </a:t>
            </a:r>
            <a:r>
              <a:rPr lang="en-US"/>
              <a:t>gut </a:t>
            </a:r>
            <a:r>
              <a:rPr lang="en-US" smtClean="0"/>
              <a:t> microbes</a:t>
            </a:r>
            <a:endParaRPr lang="en-US" dirty="0" smtClean="0"/>
          </a:p>
          <a:p>
            <a:r>
              <a:rPr lang="en-US" dirty="0" smtClean="0"/>
              <a:t>Celiac disease is associated with increased risk to non-Hodgkin’s lymphoma, which is also linked to glyphosate exposure.</a:t>
            </a:r>
          </a:p>
          <a:p>
            <a:r>
              <a:rPr lang="en-US" dirty="0" smtClean="0"/>
              <a:t>Glyphosate induces overgrowth of Clostridia species in gut</a:t>
            </a:r>
          </a:p>
          <a:p>
            <a:pPr lvl="1"/>
            <a:r>
              <a:rPr lang="en-US" dirty="0" smtClean="0"/>
              <a:t>Clostridia release toxins that induce an inflammatory response and prevent dopamine metabolism</a:t>
            </a:r>
          </a:p>
          <a:p>
            <a:pPr lvl="1"/>
            <a:r>
              <a:rPr lang="en-US" dirty="0" smtClean="0"/>
              <a:t>Clostridia overgrowth can lead to autism</a:t>
            </a:r>
          </a:p>
          <a:p>
            <a:r>
              <a:rPr lang="en-US" dirty="0" smtClean="0"/>
              <a:t>Inflammation in the brain and excessive </a:t>
            </a:r>
            <a:r>
              <a:rPr lang="en-US" dirty="0" err="1" smtClean="0"/>
              <a:t>neurostimulation</a:t>
            </a:r>
            <a:r>
              <a:rPr lang="en-US" dirty="0" smtClean="0"/>
              <a:t> by dopamine damages neurons</a:t>
            </a:r>
          </a:p>
          <a:p>
            <a:pPr marL="0" indent="0">
              <a:buNone/>
            </a:pPr>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297801531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9259" y="2289770"/>
            <a:ext cx="8816198"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MMR and Autism</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2810299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32634"/>
            <a:ext cx="8229600" cy="5490243"/>
          </a:xfrm>
        </p:spPr>
        <p:txBody>
          <a:bodyPr>
            <a:normAutofit/>
          </a:bodyPr>
          <a:lstStyle/>
          <a:p>
            <a:pPr marL="0" indent="0">
              <a:buNone/>
            </a:pPr>
            <a:r>
              <a:rPr lang="en-US" dirty="0" smtClean="0"/>
              <a:t>“There </a:t>
            </a:r>
            <a:r>
              <a:rPr lang="en-US" dirty="0"/>
              <a:t>isn’t enough institutional infrastructure to educate the growing numbers of children with autism and house the adults they are becoming.  Young adults with autism are increasingly sent to nursing homes because there’s nowhere else to go</a:t>
            </a:r>
            <a:r>
              <a:rPr lang="en-US" dirty="0" smtClean="0"/>
              <a:t>.”</a:t>
            </a:r>
          </a:p>
          <a:p>
            <a:pPr marL="0" indent="0">
              <a:buNone/>
            </a:pPr>
            <a:endParaRPr lang="en-US" dirty="0"/>
          </a:p>
          <a:p>
            <a:pPr marL="0" indent="0">
              <a:buNone/>
            </a:pPr>
            <a:endParaRPr lang="en-US" dirty="0" smtClean="0"/>
          </a:p>
          <a:p>
            <a:pPr marL="0" indent="0">
              <a:buNone/>
            </a:pPr>
            <a:r>
              <a:rPr lang="en-US" b="1" i="1" dirty="0" smtClean="0"/>
              <a:t>-- </a:t>
            </a:r>
            <a:r>
              <a:rPr lang="en-US" i="1" dirty="0" smtClean="0"/>
              <a:t>Louise </a:t>
            </a:r>
            <a:r>
              <a:rPr lang="en-US" i="1" dirty="0" err="1" smtClean="0"/>
              <a:t>Kuo</a:t>
            </a:r>
            <a:r>
              <a:rPr lang="en-US" i="1" dirty="0" smtClean="0"/>
              <a:t> </a:t>
            </a:r>
            <a:r>
              <a:rPr lang="en-US" i="1" dirty="0" err="1" smtClean="0"/>
              <a:t>Habakus</a:t>
            </a:r>
            <a:endParaRPr lang="en-US" i="1" dirty="0" smtClean="0"/>
          </a:p>
          <a:p>
            <a:pPr marL="0" indent="0">
              <a:buNone/>
            </a:pPr>
            <a:r>
              <a:rPr lang="en-US" i="1" dirty="0" smtClean="0"/>
              <a:t>Founder and Chief Executive of Fearless Parent</a:t>
            </a:r>
            <a:endParaRPr lang="en-US" i="1" dirty="0"/>
          </a:p>
        </p:txBody>
      </p:sp>
    </p:spTree>
    <p:extLst>
      <p:ext uri="{BB962C8B-B14F-4D97-AF65-F5344CB8AC3E}">
        <p14:creationId xmlns:p14="http://schemas.microsoft.com/office/powerpoint/2010/main" val="52295047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6036" y="6026735"/>
            <a:ext cx="7773883" cy="707886"/>
          </a:xfrm>
          <a:prstGeom prst="rect">
            <a:avLst/>
          </a:prstGeom>
          <a:noFill/>
        </p:spPr>
        <p:txBody>
          <a:bodyPr wrap="none" rtlCol="0">
            <a:spAutoFit/>
          </a:bodyPr>
          <a:lstStyle/>
          <a:p>
            <a:r>
              <a:rPr lang="en-US" sz="2000" dirty="0" smtClean="0">
                <a:solidFill>
                  <a:srgbClr val="FF0000"/>
                </a:solidFill>
              </a:rPr>
              <a:t>*</a:t>
            </a:r>
            <a:r>
              <a:rPr lang="en-US" sz="2000" dirty="0" smtClean="0"/>
              <a:t>Dr. Alex Vasquez. </a:t>
            </a:r>
            <a:r>
              <a:rPr lang="en-US" sz="2000" b="1" dirty="0"/>
              <a:t>Biological Plausibility of the Gut-Brain Axis in Autism</a:t>
            </a:r>
          </a:p>
          <a:p>
            <a:r>
              <a:rPr lang="pt-BR" sz="2000" dirty="0" err="1" smtClean="0"/>
              <a:t>https</a:t>
            </a:r>
            <a:r>
              <a:rPr lang="pt-BR" sz="2000" dirty="0"/>
              <a:t>://</a:t>
            </a:r>
            <a:r>
              <a:rPr lang="pt-BR" sz="2000" dirty="0" err="1"/>
              <a:t>vimeo.com</a:t>
            </a:r>
            <a:r>
              <a:rPr lang="pt-BR" sz="2000" dirty="0"/>
              <a:t>/235896380</a:t>
            </a:r>
            <a:r>
              <a:rPr lang="en-US" sz="2000" dirty="0" smtClean="0"/>
              <a:t>  </a:t>
            </a:r>
            <a:endParaRPr lang="en-US" sz="2000" dirty="0"/>
          </a:p>
        </p:txBody>
      </p:sp>
      <p:pic>
        <p:nvPicPr>
          <p:cNvPr id="5" name="Picture 4" descr="AlexVasque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610" y="774671"/>
            <a:ext cx="3340254" cy="4884334"/>
          </a:xfrm>
          <a:prstGeom prst="rect">
            <a:avLst/>
          </a:prstGeom>
        </p:spPr>
      </p:pic>
      <p:sp>
        <p:nvSpPr>
          <p:cNvPr id="3" name="Content Placeholder 2"/>
          <p:cNvSpPr>
            <a:spLocks noGrp="1"/>
          </p:cNvSpPr>
          <p:nvPr>
            <p:ph idx="1"/>
          </p:nvPr>
        </p:nvSpPr>
        <p:spPr>
          <a:xfrm>
            <a:off x="357562" y="894878"/>
            <a:ext cx="5560686" cy="5129288"/>
          </a:xfrm>
        </p:spPr>
        <p:txBody>
          <a:bodyPr>
            <a:normAutofit/>
          </a:bodyPr>
          <a:lstStyle/>
          <a:p>
            <a:pPr marL="0" indent="0">
              <a:buNone/>
            </a:pPr>
            <a:r>
              <a:rPr lang="en-US" sz="2800" dirty="0"/>
              <a:t>"We now know that autism is a multifaceted disorder associated with gastrointestinal inflammation, nutritional deficiencies, multiple food allergies and intolerances, impairments in liver detoxification and resultant accumulation of </a:t>
            </a:r>
            <a:r>
              <a:rPr lang="en-US" sz="2800" dirty="0" err="1"/>
              <a:t>xenobiotics</a:t>
            </a:r>
            <a:r>
              <a:rPr lang="en-US" sz="2800" dirty="0"/>
              <a:t>, the </a:t>
            </a:r>
            <a:r>
              <a:rPr lang="en-US" sz="2800" dirty="0" smtClean="0"/>
              <a:t>majority </a:t>
            </a:r>
            <a:r>
              <a:rPr lang="en-US" sz="2800" dirty="0"/>
              <a:t>of which have neurotoxic and/or </a:t>
            </a:r>
            <a:r>
              <a:rPr lang="en-US" sz="2800" dirty="0" err="1"/>
              <a:t>immunotoxic</a:t>
            </a:r>
            <a:r>
              <a:rPr lang="en-US" sz="2800" dirty="0"/>
              <a:t> effects</a:t>
            </a:r>
            <a:r>
              <a:rPr lang="en-US" sz="2800" dirty="0" smtClean="0"/>
              <a:t>.”</a:t>
            </a:r>
            <a:r>
              <a:rPr lang="en-US" sz="2800" dirty="0" smtClean="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37458877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Roundup and GMO Crops</a:t>
            </a:r>
            <a:endParaRPr lang="en-US" b="1" dirty="0"/>
          </a:p>
        </p:txBody>
      </p:sp>
      <p:pic>
        <p:nvPicPr>
          <p:cNvPr id="4" name="Content Placeholder 3" descr="roundup_on_crops.jpg"/>
          <p:cNvPicPr>
            <a:picLocks noGrp="1" noChangeAspect="1"/>
          </p:cNvPicPr>
          <p:nvPr>
            <p:ph idx="1"/>
          </p:nvPr>
        </p:nvPicPr>
        <p:blipFill>
          <a:blip r:embed="rId2">
            <a:extLst>
              <a:ext uri="{28A0092B-C50C-407E-A947-70E740481C1C}">
                <a14:useLocalDpi xmlns:a14="http://schemas.microsoft.com/office/drawing/2010/main" val="0"/>
              </a:ext>
            </a:extLst>
          </a:blip>
          <a:srcRect t="8673" b="8673"/>
          <a:stretch>
            <a:fillRect/>
          </a:stretch>
        </p:blipFill>
        <p:spPr>
          <a:xfrm>
            <a:off x="728133" y="2116666"/>
            <a:ext cx="7823200" cy="4302459"/>
          </a:xfrm>
        </p:spPr>
      </p:pic>
      <p:pic>
        <p:nvPicPr>
          <p:cNvPr id="5" name="Picture 4" descr="sprayweeds-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5" y="2755034"/>
            <a:ext cx="6739467" cy="2087363"/>
          </a:xfrm>
          <a:prstGeom prst="rect">
            <a:avLst/>
          </a:prstGeom>
        </p:spPr>
      </p:pic>
      <p:sp>
        <p:nvSpPr>
          <p:cNvPr id="6" name="Title 1"/>
          <p:cNvSpPr txBox="1">
            <a:spLocks/>
          </p:cNvSpPr>
          <p:nvPr/>
        </p:nvSpPr>
        <p:spPr>
          <a:xfrm>
            <a:off x="609600" y="1125565"/>
            <a:ext cx="80772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 GMO Roundup-Ready corn, soy, canola, sugar beets</a:t>
            </a:r>
          </a:p>
          <a:p>
            <a:r>
              <a:rPr lang="en-US" sz="2800" dirty="0"/>
              <a:t>c</a:t>
            </a:r>
            <a:r>
              <a:rPr lang="en-US" sz="2800" dirty="0" smtClean="0"/>
              <a:t>otton, tobacco and alfalfa</a:t>
            </a:r>
            <a:endParaRPr lang="en-US" sz="2800" dirty="0"/>
          </a:p>
        </p:txBody>
      </p:sp>
      <p:sp>
        <p:nvSpPr>
          <p:cNvPr id="7" name="TextBox 6"/>
          <p:cNvSpPr txBox="1"/>
          <p:nvPr/>
        </p:nvSpPr>
        <p:spPr>
          <a:xfrm>
            <a:off x="2442065" y="2980266"/>
            <a:ext cx="3969731" cy="646331"/>
          </a:xfrm>
          <a:prstGeom prst="rect">
            <a:avLst/>
          </a:prstGeom>
          <a:noFill/>
        </p:spPr>
        <p:txBody>
          <a:bodyPr wrap="none" rtlCol="0">
            <a:spAutoFit/>
          </a:bodyPr>
          <a:lstStyle/>
          <a:p>
            <a:r>
              <a:rPr lang="en-US" sz="3600" dirty="0" smtClean="0"/>
              <a:t>What is glyphosate?</a:t>
            </a:r>
            <a:endParaRPr lang="en-US" sz="3600" dirty="0"/>
          </a:p>
        </p:txBody>
      </p:sp>
    </p:spTree>
    <p:extLst>
      <p:ext uri="{BB962C8B-B14F-4D97-AF65-F5344CB8AC3E}">
        <p14:creationId xmlns:p14="http://schemas.microsoft.com/office/powerpoint/2010/main" val="2115018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Autism, Glyphosate, Vaccine Reactions</a:t>
            </a:r>
            <a:r>
              <a:rPr lang="en-US" sz="3600" b="1" dirty="0" smtClean="0">
                <a:solidFill>
                  <a:srgbClr val="FF0000"/>
                </a:solidFill>
              </a:rPr>
              <a:t>*</a:t>
            </a:r>
            <a:endParaRPr lang="en-US" sz="3600" b="1" dirty="0">
              <a:solidFill>
                <a:srgbClr val="FF0000"/>
              </a:solidFill>
            </a:endParaRPr>
          </a:p>
        </p:txBody>
      </p:sp>
      <p:pic>
        <p:nvPicPr>
          <p:cNvPr id="4" name="Content Placeholder 3" descr="VAERS_reports_autism_aluminum.gif"/>
          <p:cNvPicPr>
            <a:picLocks noGrp="1" noChangeAspect="1"/>
          </p:cNvPicPr>
          <p:nvPr>
            <p:ph idx="1"/>
          </p:nvPr>
        </p:nvPicPr>
        <p:blipFill>
          <a:blip r:embed="rId3">
            <a:extLst>
              <a:ext uri="{28A0092B-C50C-407E-A947-70E740481C1C}">
                <a14:useLocalDpi xmlns:a14="http://schemas.microsoft.com/office/drawing/2010/main" val="0"/>
              </a:ext>
            </a:extLst>
          </a:blip>
          <a:srcRect l="-9974" r="-9974"/>
          <a:stretch>
            <a:fillRect/>
          </a:stretch>
        </p:blipFill>
        <p:spPr/>
      </p:pic>
      <p:sp>
        <p:nvSpPr>
          <p:cNvPr id="5" name="TextBox 4"/>
          <p:cNvSpPr txBox="1"/>
          <p:nvPr/>
        </p:nvSpPr>
        <p:spPr>
          <a:xfrm>
            <a:off x="1587500" y="6138863"/>
            <a:ext cx="6545382" cy="400110"/>
          </a:xfrm>
          <a:prstGeom prst="rect">
            <a:avLst/>
          </a:prstGeom>
          <a:noFill/>
        </p:spPr>
        <p:txBody>
          <a:bodyPr wrap="none" rtlCol="0">
            <a:spAutoFit/>
          </a:bodyPr>
          <a:lstStyle/>
          <a:p>
            <a:r>
              <a:rPr lang="en-US" sz="2000" dirty="0" smtClean="0">
                <a:solidFill>
                  <a:srgbClr val="FF0000"/>
                </a:solidFill>
              </a:rPr>
              <a:t>*</a:t>
            </a:r>
            <a:r>
              <a:rPr lang="en-US" sz="2000" dirty="0" smtClean="0"/>
              <a:t>Data readily available from the CDC, FDA (VAERS) and USDA</a:t>
            </a:r>
            <a:endParaRPr lang="en-US" sz="2000" dirty="0"/>
          </a:p>
        </p:txBody>
      </p:sp>
      <p:sp>
        <p:nvSpPr>
          <p:cNvPr id="6" name="TextBox 5"/>
          <p:cNvSpPr txBox="1"/>
          <p:nvPr/>
        </p:nvSpPr>
        <p:spPr>
          <a:xfrm>
            <a:off x="1922815" y="1591733"/>
            <a:ext cx="4198585" cy="369332"/>
          </a:xfrm>
          <a:prstGeom prst="rect">
            <a:avLst/>
          </a:prstGeom>
          <a:solidFill>
            <a:srgbClr val="FCFFBC"/>
          </a:solidFill>
          <a:ln>
            <a:solidFill>
              <a:schemeClr val="tx1"/>
            </a:solidFill>
          </a:ln>
        </p:spPr>
        <p:txBody>
          <a:bodyPr wrap="none" rtlCol="0">
            <a:spAutoFit/>
          </a:bodyPr>
          <a:lstStyle/>
          <a:p>
            <a:r>
              <a:rPr lang="en-US" dirty="0" smtClean="0"/>
              <a:t>Glyphosate application to corn and soy, US</a:t>
            </a:r>
            <a:endParaRPr lang="en-US" dirty="0"/>
          </a:p>
        </p:txBody>
      </p:sp>
      <p:sp>
        <p:nvSpPr>
          <p:cNvPr id="7" name="TextBox 6"/>
          <p:cNvSpPr txBox="1"/>
          <p:nvPr/>
        </p:nvSpPr>
        <p:spPr>
          <a:xfrm>
            <a:off x="5346700" y="4954030"/>
            <a:ext cx="2961080" cy="369332"/>
          </a:xfrm>
          <a:prstGeom prst="rect">
            <a:avLst/>
          </a:prstGeom>
          <a:solidFill>
            <a:srgbClr val="FCFFBC"/>
          </a:solidFill>
          <a:ln>
            <a:solidFill>
              <a:srgbClr val="000000"/>
            </a:solidFill>
          </a:ln>
        </p:spPr>
        <p:txBody>
          <a:bodyPr wrap="none" rtlCol="0">
            <a:spAutoFit/>
          </a:bodyPr>
          <a:lstStyle/>
          <a:p>
            <a:r>
              <a:rPr lang="en-US" dirty="0" smtClean="0"/>
              <a:t># Adverse Reactions in VAERS</a:t>
            </a:r>
            <a:endParaRPr lang="en-US" dirty="0"/>
          </a:p>
        </p:txBody>
      </p:sp>
      <p:sp>
        <p:nvSpPr>
          <p:cNvPr id="8" name="TextBox 7"/>
          <p:cNvSpPr txBox="1"/>
          <p:nvPr/>
        </p:nvSpPr>
        <p:spPr>
          <a:xfrm>
            <a:off x="2163943" y="3448566"/>
            <a:ext cx="2518638" cy="369332"/>
          </a:xfrm>
          <a:prstGeom prst="rect">
            <a:avLst/>
          </a:prstGeom>
          <a:solidFill>
            <a:srgbClr val="FCFFBC"/>
          </a:solidFill>
          <a:ln>
            <a:solidFill>
              <a:srgbClr val="000000"/>
            </a:solidFill>
          </a:ln>
        </p:spPr>
        <p:txBody>
          <a:bodyPr wrap="none" rtlCol="0">
            <a:spAutoFit/>
          </a:bodyPr>
          <a:lstStyle/>
          <a:p>
            <a:r>
              <a:rPr lang="en-US" dirty="0" smtClean="0"/>
              <a:t>Children with Autism, US </a:t>
            </a:r>
            <a:endParaRPr lang="en-US" dirty="0"/>
          </a:p>
        </p:txBody>
      </p:sp>
      <p:cxnSp>
        <p:nvCxnSpPr>
          <p:cNvPr id="10" name="Straight Arrow Connector 9"/>
          <p:cNvCxnSpPr/>
          <p:nvPr/>
        </p:nvCxnSpPr>
        <p:spPr>
          <a:xfrm>
            <a:off x="4682581" y="1961065"/>
            <a:ext cx="664119" cy="20414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5398404" y="4546600"/>
            <a:ext cx="722996" cy="406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149600" y="3817898"/>
            <a:ext cx="1358900" cy="62710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310698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Vaxxed</a:t>
            </a:r>
            <a:r>
              <a:rPr lang="en-US" b="1" dirty="0" smtClean="0"/>
              <a:t>/</a:t>
            </a:r>
            <a:r>
              <a:rPr lang="en-US" b="1" dirty="0" err="1" smtClean="0"/>
              <a:t>Unvaxxed</a:t>
            </a:r>
            <a:r>
              <a:rPr lang="en-US" b="1" dirty="0" smtClean="0"/>
              <a:t> Study</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600200"/>
            <a:ext cx="8568267" cy="4525963"/>
          </a:xfrm>
        </p:spPr>
        <p:txBody>
          <a:bodyPr>
            <a:normAutofit/>
          </a:bodyPr>
          <a:lstStyle/>
          <a:p>
            <a:r>
              <a:rPr lang="en-US" dirty="0" smtClean="0"/>
              <a:t>Children aged 6-12; home-schooled</a:t>
            </a:r>
          </a:p>
          <a:p>
            <a:r>
              <a:rPr lang="en-US" dirty="0" smtClean="0"/>
              <a:t>Vaccinated </a:t>
            </a:r>
            <a:r>
              <a:rPr lang="en-US" dirty="0"/>
              <a:t>children were </a:t>
            </a:r>
            <a:r>
              <a:rPr lang="en-US" dirty="0" smtClean="0"/>
              <a:t>significantly </a:t>
            </a:r>
            <a:r>
              <a:rPr lang="en-US" dirty="0"/>
              <a:t>less likely than the unvaccinated to have had chickenpox and pertussis </a:t>
            </a:r>
            <a:endParaRPr lang="en-US" dirty="0" smtClean="0"/>
          </a:p>
          <a:p>
            <a:r>
              <a:rPr lang="en-US" dirty="0" smtClean="0"/>
              <a:t>However, the </a:t>
            </a:r>
            <a:r>
              <a:rPr lang="en-US" dirty="0"/>
              <a:t>v</a:t>
            </a:r>
            <a:r>
              <a:rPr lang="en-US" dirty="0" smtClean="0"/>
              <a:t>accinated </a:t>
            </a:r>
            <a:r>
              <a:rPr lang="en-US" dirty="0"/>
              <a:t>had </a:t>
            </a:r>
            <a:r>
              <a:rPr lang="en-US" dirty="0" smtClean="0"/>
              <a:t>higher rates </a:t>
            </a:r>
            <a:r>
              <a:rPr lang="en-US" dirty="0"/>
              <a:t>of </a:t>
            </a:r>
            <a:r>
              <a:rPr lang="en-US" dirty="0" smtClean="0"/>
              <a:t>allergies </a:t>
            </a:r>
            <a:r>
              <a:rPr lang="en-US" dirty="0"/>
              <a:t>and </a:t>
            </a:r>
            <a:r>
              <a:rPr lang="en-US" dirty="0" smtClean="0"/>
              <a:t>autism, ADHD, and/or a learning disability than the unvaccinated</a:t>
            </a:r>
            <a:endParaRPr lang="en-US" dirty="0"/>
          </a:p>
          <a:p>
            <a:endParaRPr lang="en-US" dirty="0"/>
          </a:p>
        </p:txBody>
      </p:sp>
      <p:sp>
        <p:nvSpPr>
          <p:cNvPr id="4" name="TextBox 3"/>
          <p:cNvSpPr txBox="1"/>
          <p:nvPr/>
        </p:nvSpPr>
        <p:spPr>
          <a:xfrm>
            <a:off x="1608667" y="6351601"/>
            <a:ext cx="6061275" cy="461665"/>
          </a:xfrm>
          <a:prstGeom prst="rect">
            <a:avLst/>
          </a:prstGeom>
          <a:noFill/>
        </p:spPr>
        <p:txBody>
          <a:bodyPr wrap="none" rtlCol="0">
            <a:spAutoFit/>
          </a:bodyPr>
          <a:lstStyle/>
          <a:p>
            <a:r>
              <a:rPr lang="fr-FR" sz="2400" dirty="0">
                <a:solidFill>
                  <a:srgbClr val="FF0000"/>
                </a:solidFill>
              </a:rPr>
              <a:t>*</a:t>
            </a:r>
            <a:r>
              <a:rPr lang="fr-FR" sz="2400" dirty="0"/>
              <a:t>AR Mawson et al. J </a:t>
            </a:r>
            <a:r>
              <a:rPr lang="fr-FR" sz="2400" dirty="0" err="1"/>
              <a:t>Transl</a:t>
            </a:r>
            <a:r>
              <a:rPr lang="fr-FR" sz="2400" dirty="0"/>
              <a:t> </a:t>
            </a:r>
            <a:r>
              <a:rPr lang="fr-FR" sz="2400" dirty="0" err="1"/>
              <a:t>Sci</a:t>
            </a:r>
            <a:r>
              <a:rPr lang="fr-FR" sz="2400" dirty="0"/>
              <a:t> 2017; 3(3): 1-12.</a:t>
            </a:r>
            <a:endParaRPr lang="en-US" sz="2400" dirty="0"/>
          </a:p>
        </p:txBody>
      </p:sp>
    </p:spTree>
    <p:extLst>
      <p:ext uri="{BB962C8B-B14F-4D97-AF65-F5344CB8AC3E}">
        <p14:creationId xmlns:p14="http://schemas.microsoft.com/office/powerpoint/2010/main" val="71479135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axxed_unvaxxed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9" y="3784601"/>
            <a:ext cx="6133341" cy="3136900"/>
          </a:xfrm>
          <a:prstGeom prst="rect">
            <a:avLst/>
          </a:prstGeom>
        </p:spPr>
      </p:pic>
      <p:pic>
        <p:nvPicPr>
          <p:cNvPr id="4" name="Content Placeholder 3" descr="vaxxed_unvaxxed1.png"/>
          <p:cNvPicPr>
            <a:picLocks noGrp="1" noChangeAspect="1"/>
          </p:cNvPicPr>
          <p:nvPr>
            <p:ph idx="1"/>
          </p:nvPr>
        </p:nvPicPr>
        <p:blipFill>
          <a:blip r:embed="rId3">
            <a:extLst>
              <a:ext uri="{28A0092B-C50C-407E-A947-70E740481C1C}">
                <a14:useLocalDpi xmlns:a14="http://schemas.microsoft.com/office/drawing/2010/main" val="0"/>
              </a:ext>
            </a:extLst>
          </a:blip>
          <a:srcRect l="-10001" r="-10001"/>
          <a:stretch>
            <a:fillRect/>
          </a:stretch>
        </p:blipFill>
        <p:spPr>
          <a:xfrm>
            <a:off x="-802541" y="-254000"/>
            <a:ext cx="7689813" cy="4229101"/>
          </a:xfrm>
        </p:spPr>
      </p:pic>
      <p:pic>
        <p:nvPicPr>
          <p:cNvPr id="6" name="Content Placeholder 3" descr="vaxxed_unvaxxed3.png"/>
          <p:cNvPicPr>
            <a:picLocks noChangeAspect="1"/>
          </p:cNvPicPr>
          <p:nvPr/>
        </p:nvPicPr>
        <p:blipFill>
          <a:blip r:embed="rId4">
            <a:extLst>
              <a:ext uri="{28A0092B-C50C-407E-A947-70E740481C1C}">
                <a14:useLocalDpi xmlns:a14="http://schemas.microsoft.com/office/drawing/2010/main" val="0"/>
              </a:ext>
            </a:extLst>
          </a:blip>
          <a:srcRect l="-40915" r="-40915"/>
          <a:stretch>
            <a:fillRect/>
          </a:stretch>
        </p:blipFill>
        <p:spPr>
          <a:xfrm>
            <a:off x="3469576" y="1905000"/>
            <a:ext cx="7532495" cy="4142582"/>
          </a:xfrm>
          <a:prstGeom prst="rect">
            <a:avLst/>
          </a:prstGeom>
        </p:spPr>
      </p:pic>
      <p:sp>
        <p:nvSpPr>
          <p:cNvPr id="7" name="Title 1"/>
          <p:cNvSpPr txBox="1">
            <a:spLocks/>
          </p:cNvSpPr>
          <p:nvPr/>
        </p:nvSpPr>
        <p:spPr>
          <a:xfrm>
            <a:off x="4724400" y="312738"/>
            <a:ext cx="47371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t>Vaxxed</a:t>
            </a:r>
            <a:r>
              <a:rPr lang="en-US" b="1" dirty="0" smtClean="0"/>
              <a:t>/</a:t>
            </a:r>
            <a:r>
              <a:rPr lang="en-US" b="1" dirty="0" err="1" smtClean="0"/>
              <a:t>Unvaxxed</a:t>
            </a:r>
            <a:r>
              <a:rPr lang="en-US" b="1" dirty="0" smtClean="0"/>
              <a:t> Study, Results</a:t>
            </a:r>
            <a:r>
              <a:rPr lang="en-US" b="1" dirty="0" smtClean="0">
                <a:solidFill>
                  <a:srgbClr val="FF0000"/>
                </a:solidFill>
              </a:rPr>
              <a:t>*</a:t>
            </a:r>
            <a:endParaRPr lang="en-US" b="1" dirty="0">
              <a:solidFill>
                <a:srgbClr val="FF0000"/>
              </a:solidFill>
            </a:endParaRPr>
          </a:p>
        </p:txBody>
      </p:sp>
      <p:sp>
        <p:nvSpPr>
          <p:cNvPr id="8" name="TextBox 7"/>
          <p:cNvSpPr txBox="1"/>
          <p:nvPr/>
        </p:nvSpPr>
        <p:spPr>
          <a:xfrm>
            <a:off x="4176460" y="6253146"/>
            <a:ext cx="5081840" cy="400110"/>
          </a:xfrm>
          <a:prstGeom prst="rect">
            <a:avLst/>
          </a:prstGeom>
          <a:noFill/>
        </p:spPr>
        <p:txBody>
          <a:bodyPr wrap="none" rtlCol="0">
            <a:spAutoFit/>
          </a:bodyPr>
          <a:lstStyle/>
          <a:p>
            <a:r>
              <a:rPr lang="fr-FR" sz="2000" dirty="0">
                <a:solidFill>
                  <a:srgbClr val="FF0000"/>
                </a:solidFill>
              </a:rPr>
              <a:t>*</a:t>
            </a:r>
            <a:r>
              <a:rPr lang="fr-FR" sz="2000" dirty="0"/>
              <a:t>AR Mawson et al. J </a:t>
            </a:r>
            <a:r>
              <a:rPr lang="fr-FR" sz="2000" dirty="0" err="1"/>
              <a:t>Transl</a:t>
            </a:r>
            <a:r>
              <a:rPr lang="fr-FR" sz="2000" dirty="0"/>
              <a:t> </a:t>
            </a:r>
            <a:r>
              <a:rPr lang="fr-FR" sz="2000" dirty="0" err="1"/>
              <a:t>Sci</a:t>
            </a:r>
            <a:r>
              <a:rPr lang="fr-FR" sz="2000" dirty="0"/>
              <a:t> 2017; 3(3): 1-12.</a:t>
            </a:r>
            <a:endParaRPr lang="en-US" sz="2000" dirty="0"/>
          </a:p>
        </p:txBody>
      </p:sp>
    </p:spTree>
    <p:extLst>
      <p:ext uri="{BB962C8B-B14F-4D97-AF65-F5344CB8AC3E}">
        <p14:creationId xmlns:p14="http://schemas.microsoft.com/office/powerpoint/2010/main" val="332986131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MMR and Autism</a:t>
            </a:r>
            <a:endParaRPr lang="en-US" b="1" dirty="0"/>
          </a:p>
        </p:txBody>
      </p:sp>
      <p:sp>
        <p:nvSpPr>
          <p:cNvPr id="3" name="Content Placeholder 2"/>
          <p:cNvSpPr>
            <a:spLocks noGrp="1"/>
          </p:cNvSpPr>
          <p:nvPr>
            <p:ph idx="1"/>
          </p:nvPr>
        </p:nvSpPr>
        <p:spPr>
          <a:xfrm>
            <a:off x="342900" y="1257300"/>
            <a:ext cx="8229600" cy="4525963"/>
          </a:xfrm>
        </p:spPr>
        <p:txBody>
          <a:bodyPr>
            <a:normAutofit/>
          </a:bodyPr>
          <a:lstStyle/>
          <a:p>
            <a:r>
              <a:rPr lang="en-US" dirty="0" smtClean="0"/>
              <a:t>Andrew Wakefield found a connection in 1998 in a now retracted publication</a:t>
            </a:r>
            <a:r>
              <a:rPr lang="en-US" dirty="0" smtClean="0">
                <a:solidFill>
                  <a:srgbClr val="FF0000"/>
                </a:solidFill>
              </a:rPr>
              <a:t>*</a:t>
            </a:r>
          </a:p>
          <a:p>
            <a:r>
              <a:rPr lang="en-US" dirty="0" smtClean="0"/>
              <a:t>CDC claimed proof of no link in 2004 paper</a:t>
            </a:r>
            <a:r>
              <a:rPr lang="en-US" dirty="0" smtClean="0">
                <a:solidFill>
                  <a:srgbClr val="FF0000"/>
                </a:solidFill>
              </a:rPr>
              <a:t>**</a:t>
            </a:r>
          </a:p>
          <a:p>
            <a:r>
              <a:rPr lang="en-US" dirty="0" smtClean="0"/>
              <a:t>Whistleblower, Dr. William Thompson, has now come forward: </a:t>
            </a:r>
          </a:p>
          <a:p>
            <a:pPr lvl="1"/>
            <a:r>
              <a:rPr lang="en-US" dirty="0" smtClean="0"/>
              <a:t>Data supported significant increased risk for autism in black males with early vaccine</a:t>
            </a:r>
          </a:p>
          <a:p>
            <a:pPr lvl="1"/>
            <a:r>
              <a:rPr lang="en-US" dirty="0" smtClean="0"/>
              <a:t>Demand for birth certificate hid this finding</a:t>
            </a:r>
          </a:p>
          <a:p>
            <a:pPr marL="0" indent="0">
              <a:buNone/>
            </a:pPr>
            <a:endParaRPr lang="en-US" dirty="0"/>
          </a:p>
        </p:txBody>
      </p:sp>
      <p:sp>
        <p:nvSpPr>
          <p:cNvPr id="4" name="TextBox 3"/>
          <p:cNvSpPr txBox="1"/>
          <p:nvPr/>
        </p:nvSpPr>
        <p:spPr>
          <a:xfrm>
            <a:off x="673100" y="5782231"/>
            <a:ext cx="6894235" cy="369332"/>
          </a:xfrm>
          <a:prstGeom prst="rect">
            <a:avLst/>
          </a:prstGeom>
          <a:noFill/>
        </p:spPr>
        <p:txBody>
          <a:bodyPr wrap="none" rtlCol="0">
            <a:spAutoFit/>
          </a:bodyPr>
          <a:lstStyle/>
          <a:p>
            <a:r>
              <a:rPr lang="en-US" i="1" dirty="0" smtClean="0">
                <a:solidFill>
                  <a:srgbClr val="FF0000"/>
                </a:solidFill>
              </a:rPr>
              <a:t>*</a:t>
            </a:r>
            <a:r>
              <a:rPr lang="en-US" dirty="0" smtClean="0"/>
              <a:t>A Wakefield et al.</a:t>
            </a:r>
            <a:r>
              <a:rPr lang="en-US" i="1" dirty="0" smtClean="0"/>
              <a:t>, The </a:t>
            </a:r>
            <a:r>
              <a:rPr lang="en-US" i="1" dirty="0"/>
              <a:t>Lancet</a:t>
            </a:r>
            <a:r>
              <a:rPr lang="en-US" dirty="0"/>
              <a:t> </a:t>
            </a:r>
            <a:r>
              <a:rPr lang="en-US" dirty="0" smtClean="0"/>
              <a:t>1998; </a:t>
            </a:r>
            <a:r>
              <a:rPr lang="en-US" b="1" dirty="0" smtClean="0"/>
              <a:t>351</a:t>
            </a:r>
            <a:r>
              <a:rPr lang="en-US" dirty="0" smtClean="0"/>
              <a:t> </a:t>
            </a:r>
            <a:r>
              <a:rPr lang="en-US" dirty="0"/>
              <a:t>(9103): 637–41</a:t>
            </a:r>
            <a:r>
              <a:rPr lang="en-US" dirty="0" smtClean="0"/>
              <a:t>. (RETRACTED)</a:t>
            </a:r>
            <a:endParaRPr lang="en-US" dirty="0"/>
          </a:p>
        </p:txBody>
      </p:sp>
      <p:sp>
        <p:nvSpPr>
          <p:cNvPr id="5" name="TextBox 4"/>
          <p:cNvSpPr txBox="1"/>
          <p:nvPr/>
        </p:nvSpPr>
        <p:spPr>
          <a:xfrm>
            <a:off x="673100" y="6119336"/>
            <a:ext cx="7048500" cy="369332"/>
          </a:xfrm>
          <a:prstGeom prst="rect">
            <a:avLst/>
          </a:prstGeom>
          <a:noFill/>
        </p:spPr>
        <p:txBody>
          <a:bodyPr wrap="square" rtlCol="0">
            <a:spAutoFit/>
          </a:bodyPr>
          <a:lstStyle/>
          <a:p>
            <a:r>
              <a:rPr lang="en-US" dirty="0" smtClean="0">
                <a:solidFill>
                  <a:srgbClr val="FF0000"/>
                </a:solidFill>
              </a:rPr>
              <a:t>**</a:t>
            </a:r>
            <a:r>
              <a:rPr lang="en-US" dirty="0" smtClean="0"/>
              <a:t>F </a:t>
            </a:r>
            <a:r>
              <a:rPr lang="en-US" dirty="0" err="1" smtClean="0"/>
              <a:t>DeStefano</a:t>
            </a:r>
            <a:r>
              <a:rPr lang="en-US" dirty="0" smtClean="0"/>
              <a:t> et al., </a:t>
            </a:r>
            <a:r>
              <a:rPr lang="en-US" i="1" dirty="0"/>
              <a:t>Pediatrics </a:t>
            </a:r>
            <a:r>
              <a:rPr lang="en-US" dirty="0"/>
              <a:t>2004;113;259-266 </a:t>
            </a:r>
            <a:r>
              <a:rPr lang="en-US" dirty="0" smtClean="0"/>
              <a:t>.</a:t>
            </a:r>
            <a:endParaRPr lang="en-US" dirty="0"/>
          </a:p>
        </p:txBody>
      </p:sp>
    </p:spTree>
    <p:extLst>
      <p:ext uri="{BB962C8B-B14F-4D97-AF65-F5344CB8AC3E}">
        <p14:creationId xmlns:p14="http://schemas.microsoft.com/office/powerpoint/2010/main" val="62957512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962"/>
            <a:ext cx="8229600" cy="1143000"/>
          </a:xfrm>
        </p:spPr>
        <p:txBody>
          <a:bodyPr>
            <a:normAutofit fontScale="90000"/>
          </a:bodyPr>
          <a:lstStyle/>
          <a:p>
            <a:r>
              <a:rPr lang="en-US" b="1" dirty="0" smtClean="0"/>
              <a:t>Glutamate is an Additive in Vaccines!</a:t>
            </a:r>
            <a:endParaRPr lang="en-US" b="1" dirty="0"/>
          </a:p>
        </p:txBody>
      </p:sp>
      <p:sp>
        <p:nvSpPr>
          <p:cNvPr id="3" name="Content Placeholder 2"/>
          <p:cNvSpPr>
            <a:spLocks noGrp="1"/>
          </p:cNvSpPr>
          <p:nvPr>
            <p:ph idx="1"/>
          </p:nvPr>
        </p:nvSpPr>
        <p:spPr>
          <a:xfrm>
            <a:off x="304800" y="572758"/>
            <a:ext cx="8382000" cy="5592744"/>
          </a:xfrm>
        </p:spPr>
        <p:txBody>
          <a:bodyPr>
            <a:noAutofit/>
          </a:bodyPr>
          <a:lstStyle/>
          <a:p>
            <a:pPr>
              <a:spcBef>
                <a:spcPts val="160"/>
              </a:spcBef>
            </a:pPr>
            <a:r>
              <a:rPr lang="en-US" dirty="0" smtClean="0"/>
              <a:t>Flu vaccines (</a:t>
            </a:r>
            <a:r>
              <a:rPr lang="en-US" dirty="0" err="1" smtClean="0"/>
              <a:t>FluMist</a:t>
            </a:r>
            <a:r>
              <a:rPr lang="en-US" dirty="0" smtClean="0"/>
              <a:t>), MMR                  (measles, mumps and rubella),                        Rabies vaccine and Varicella                           vaccine (chicken pox) all contain                     glutamate</a:t>
            </a:r>
          </a:p>
          <a:p>
            <a:pPr>
              <a:spcBef>
                <a:spcPts val="160"/>
              </a:spcBef>
            </a:pPr>
            <a:r>
              <a:rPr lang="en-US" dirty="0" smtClean="0"/>
              <a:t>Anecdotal evidence links                                 these vaccines with autism</a:t>
            </a:r>
          </a:p>
          <a:p>
            <a:pPr>
              <a:spcBef>
                <a:spcPts val="160"/>
              </a:spcBef>
            </a:pPr>
            <a:r>
              <a:rPr lang="en-US" dirty="0" smtClean="0"/>
              <a:t>My own studies on VAERS revealed a correlation between autism and MMR</a:t>
            </a:r>
            <a:r>
              <a:rPr lang="en-US" dirty="0" smtClean="0">
                <a:solidFill>
                  <a:srgbClr val="FF0000"/>
                </a:solidFill>
              </a:rPr>
              <a:t>*</a:t>
            </a:r>
          </a:p>
          <a:p>
            <a:pPr>
              <a:spcBef>
                <a:spcPts val="160"/>
              </a:spcBef>
            </a:pPr>
            <a:r>
              <a:rPr lang="en-US" dirty="0" smtClean="0">
                <a:solidFill>
                  <a:srgbClr val="FF0000"/>
                </a:solidFill>
              </a:rPr>
              <a:t>Glyphosate’s depletion of manganese prevents glutamate breakdown</a:t>
            </a:r>
            <a:endParaRPr lang="en-US" dirty="0">
              <a:solidFill>
                <a:srgbClr val="FF0000"/>
              </a:solidFill>
            </a:endParaRPr>
          </a:p>
        </p:txBody>
      </p:sp>
      <p:sp>
        <p:nvSpPr>
          <p:cNvPr id="4" name="TextBox 3"/>
          <p:cNvSpPr txBox="1"/>
          <p:nvPr/>
        </p:nvSpPr>
        <p:spPr>
          <a:xfrm>
            <a:off x="457200" y="6165502"/>
            <a:ext cx="5956980" cy="461665"/>
          </a:xfrm>
          <a:prstGeom prst="rect">
            <a:avLst/>
          </a:prstGeom>
          <a:noFill/>
        </p:spPr>
        <p:txBody>
          <a:bodyPr wrap="none" rtlCol="0">
            <a:spAutoFit/>
          </a:bodyPr>
          <a:lstStyle/>
          <a:p>
            <a:r>
              <a:rPr lang="en-US" sz="2400" dirty="0">
                <a:solidFill>
                  <a:srgbClr val="FF0000"/>
                </a:solidFill>
              </a:rPr>
              <a:t>*</a:t>
            </a:r>
            <a:r>
              <a:rPr lang="en-US" sz="2400" dirty="0"/>
              <a:t>S. Seneff et al., Entropy 2012, 14, 2227-2253.</a:t>
            </a:r>
          </a:p>
        </p:txBody>
      </p:sp>
      <p:pic>
        <p:nvPicPr>
          <p:cNvPr id="5" name="Picture 4" descr="vaccin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228" y="875038"/>
            <a:ext cx="2304839" cy="3057209"/>
          </a:xfrm>
          <a:prstGeom prst="rect">
            <a:avLst/>
          </a:prstGeom>
        </p:spPr>
      </p:pic>
    </p:spTree>
    <p:extLst>
      <p:ext uri="{BB962C8B-B14F-4D97-AF65-F5344CB8AC3E}">
        <p14:creationId xmlns:p14="http://schemas.microsoft.com/office/powerpoint/2010/main" val="355734926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utamine_synthetase.png"/>
          <p:cNvPicPr>
            <a:picLocks noGrp="1" noChangeAspect="1"/>
          </p:cNvPicPr>
          <p:nvPr>
            <p:ph idx="1"/>
          </p:nvPr>
        </p:nvPicPr>
        <p:blipFill>
          <a:blip r:embed="rId3">
            <a:extLst>
              <a:ext uri="{28A0092B-C50C-407E-A947-70E740481C1C}">
                <a14:useLocalDpi xmlns:a14="http://schemas.microsoft.com/office/drawing/2010/main" val="0"/>
              </a:ext>
            </a:extLst>
          </a:blip>
          <a:srcRect t="-90437" b="-90437"/>
          <a:stretch>
            <a:fillRect/>
          </a:stretch>
        </p:blipFill>
        <p:spPr>
          <a:xfrm>
            <a:off x="0" y="1315198"/>
            <a:ext cx="8747821" cy="4810965"/>
          </a:xfrm>
        </p:spPr>
      </p:pic>
      <p:pic>
        <p:nvPicPr>
          <p:cNvPr id="9" name="Picture 8" descr="manganes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426" y="1699751"/>
            <a:ext cx="1552215" cy="1507764"/>
          </a:xfrm>
          <a:prstGeom prst="rect">
            <a:avLst/>
          </a:prstGeom>
        </p:spPr>
      </p:pic>
      <p:sp>
        <p:nvSpPr>
          <p:cNvPr id="2" name="Title 1"/>
          <p:cNvSpPr>
            <a:spLocks noGrp="1"/>
          </p:cNvSpPr>
          <p:nvPr>
            <p:ph type="title"/>
          </p:nvPr>
        </p:nvSpPr>
        <p:spPr/>
        <p:txBody>
          <a:bodyPr>
            <a:normAutofit fontScale="90000"/>
          </a:bodyPr>
          <a:lstStyle/>
          <a:p>
            <a:r>
              <a:rPr lang="en-US" b="1" dirty="0" smtClean="0"/>
              <a:t>Glutamate Detoxification Depends                on Manganese!</a:t>
            </a:r>
            <a:endParaRPr lang="en-US" b="1" dirty="0"/>
          </a:p>
        </p:txBody>
      </p:sp>
      <p:sp>
        <p:nvSpPr>
          <p:cNvPr id="5" name="TextBox 4"/>
          <p:cNvSpPr txBox="1"/>
          <p:nvPr/>
        </p:nvSpPr>
        <p:spPr>
          <a:xfrm>
            <a:off x="660401" y="4221203"/>
            <a:ext cx="1142598" cy="369332"/>
          </a:xfrm>
          <a:prstGeom prst="rect">
            <a:avLst/>
          </a:prstGeom>
          <a:solidFill>
            <a:srgbClr val="FFFFFF"/>
          </a:solidFill>
        </p:spPr>
        <p:txBody>
          <a:bodyPr wrap="none" rtlCol="0">
            <a:spAutoFit/>
          </a:bodyPr>
          <a:lstStyle/>
          <a:p>
            <a:r>
              <a:rPr lang="en-US" dirty="0" smtClean="0"/>
              <a:t>glutamate</a:t>
            </a:r>
            <a:endParaRPr lang="en-US" dirty="0"/>
          </a:p>
        </p:txBody>
      </p:sp>
      <p:sp>
        <p:nvSpPr>
          <p:cNvPr id="6" name="TextBox 5"/>
          <p:cNvSpPr txBox="1"/>
          <p:nvPr/>
        </p:nvSpPr>
        <p:spPr>
          <a:xfrm>
            <a:off x="7095067" y="4168802"/>
            <a:ext cx="1128960" cy="369332"/>
          </a:xfrm>
          <a:prstGeom prst="rect">
            <a:avLst/>
          </a:prstGeom>
          <a:solidFill>
            <a:srgbClr val="FFFFFF"/>
          </a:solidFill>
        </p:spPr>
        <p:txBody>
          <a:bodyPr wrap="none" rtlCol="0">
            <a:spAutoFit/>
          </a:bodyPr>
          <a:lstStyle/>
          <a:p>
            <a:r>
              <a:rPr lang="en-US" dirty="0" smtClean="0"/>
              <a:t>glutamine</a:t>
            </a:r>
            <a:endParaRPr lang="en-US" dirty="0"/>
          </a:p>
        </p:txBody>
      </p:sp>
      <p:sp>
        <p:nvSpPr>
          <p:cNvPr id="7" name="TextBox 6"/>
          <p:cNvSpPr txBox="1"/>
          <p:nvPr/>
        </p:nvSpPr>
        <p:spPr>
          <a:xfrm>
            <a:off x="4470376" y="1665897"/>
            <a:ext cx="3382832" cy="523220"/>
          </a:xfrm>
          <a:prstGeom prst="rect">
            <a:avLst/>
          </a:prstGeom>
          <a:solidFill>
            <a:srgbClr val="FFFFFF"/>
          </a:solidFill>
        </p:spPr>
        <p:txBody>
          <a:bodyPr wrap="none" rtlCol="0">
            <a:spAutoFit/>
          </a:bodyPr>
          <a:lstStyle/>
          <a:p>
            <a:r>
              <a:rPr lang="en-US" sz="2800" dirty="0" smtClean="0"/>
              <a:t>Glutamine </a:t>
            </a:r>
            <a:r>
              <a:rPr lang="en-US" sz="2800" dirty="0" err="1" smtClean="0"/>
              <a:t>synthetase</a:t>
            </a:r>
            <a:endParaRPr lang="en-US" sz="2800" dirty="0"/>
          </a:p>
        </p:txBody>
      </p:sp>
      <p:sp>
        <p:nvSpPr>
          <p:cNvPr id="8" name="Down Arrow 7"/>
          <p:cNvSpPr/>
          <p:nvPr/>
        </p:nvSpPr>
        <p:spPr>
          <a:xfrm>
            <a:off x="5892776" y="2545334"/>
            <a:ext cx="575733" cy="42962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317065" y="4436541"/>
            <a:ext cx="1626016" cy="461665"/>
          </a:xfrm>
          <a:prstGeom prst="rect">
            <a:avLst/>
          </a:prstGeom>
          <a:noFill/>
        </p:spPr>
        <p:txBody>
          <a:bodyPr wrap="none" rtlCol="0">
            <a:spAutoFit/>
          </a:bodyPr>
          <a:lstStyle/>
          <a:p>
            <a:r>
              <a:rPr lang="en-US" sz="2400" dirty="0" smtClean="0"/>
              <a:t>ammonium</a:t>
            </a:r>
            <a:endParaRPr lang="en-US" sz="2400" dirty="0"/>
          </a:p>
        </p:txBody>
      </p:sp>
      <p:sp>
        <p:nvSpPr>
          <p:cNvPr id="11" name="TextBox 10"/>
          <p:cNvSpPr txBox="1"/>
          <p:nvPr/>
        </p:nvSpPr>
        <p:spPr>
          <a:xfrm>
            <a:off x="2104506" y="4436541"/>
            <a:ext cx="915635" cy="461665"/>
          </a:xfrm>
          <a:prstGeom prst="rect">
            <a:avLst/>
          </a:prstGeom>
          <a:noFill/>
        </p:spPr>
        <p:txBody>
          <a:bodyPr wrap="none" rtlCol="0">
            <a:spAutoFit/>
          </a:bodyPr>
          <a:lstStyle/>
          <a:p>
            <a:r>
              <a:rPr lang="en-US" sz="2400" dirty="0" smtClean="0"/>
              <a:t>water</a:t>
            </a:r>
            <a:endParaRPr lang="en-US" dirty="0"/>
          </a:p>
        </p:txBody>
      </p:sp>
      <p:sp>
        <p:nvSpPr>
          <p:cNvPr id="12" name="Up Arrow 11"/>
          <p:cNvSpPr/>
          <p:nvPr/>
        </p:nvSpPr>
        <p:spPr>
          <a:xfrm>
            <a:off x="2336813" y="3737812"/>
            <a:ext cx="500586" cy="57253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Up Arrow 12"/>
          <p:cNvSpPr/>
          <p:nvPr/>
        </p:nvSpPr>
        <p:spPr>
          <a:xfrm>
            <a:off x="5892791" y="3737812"/>
            <a:ext cx="500586" cy="57253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210390" y="5295166"/>
            <a:ext cx="7008624" cy="954107"/>
          </a:xfrm>
          <a:prstGeom prst="rect">
            <a:avLst/>
          </a:prstGeom>
          <a:solidFill>
            <a:srgbClr val="FFFA92"/>
          </a:solidFill>
          <a:ln>
            <a:solidFill>
              <a:srgbClr val="000000"/>
            </a:solidFill>
          </a:ln>
        </p:spPr>
        <p:txBody>
          <a:bodyPr wrap="none" rtlCol="0">
            <a:spAutoFit/>
          </a:bodyPr>
          <a:lstStyle/>
          <a:p>
            <a:r>
              <a:rPr lang="en-US" sz="2800" dirty="0" smtClean="0"/>
              <a:t>Ammonium and glutamate toxicity in the brain</a:t>
            </a:r>
          </a:p>
          <a:p>
            <a:r>
              <a:rPr lang="en-US" sz="2800" dirty="0" smtClean="0"/>
              <a:t>can arise because of insufficient manganese </a:t>
            </a:r>
            <a:endParaRPr lang="en-US" sz="2800" dirty="0"/>
          </a:p>
        </p:txBody>
      </p:sp>
    </p:spTree>
    <p:extLst>
      <p:ext uri="{BB962C8B-B14F-4D97-AF65-F5344CB8AC3E}">
        <p14:creationId xmlns:p14="http://schemas.microsoft.com/office/powerpoint/2010/main" val="82920622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97"/>
            <a:ext cx="8229600" cy="1774295"/>
          </a:xfrm>
        </p:spPr>
        <p:txBody>
          <a:bodyPr>
            <a:noAutofit/>
          </a:bodyPr>
          <a:lstStyle/>
          <a:p>
            <a:r>
              <a:rPr lang="en-US" sz="3600" b="1" dirty="0" smtClean="0"/>
              <a:t>“</a:t>
            </a:r>
            <a:r>
              <a:rPr lang="en-US" sz="3600" b="1" dirty="0"/>
              <a:t>Alteration of Plasma Glutamate and Glutamine Levels in Children </a:t>
            </a:r>
            <a:r>
              <a:rPr lang="en-US" sz="3600" b="1" dirty="0" smtClean="0"/>
              <a:t>with          </a:t>
            </a:r>
            <a:r>
              <a:rPr lang="en-US" sz="3600" b="1" dirty="0"/>
              <a:t>High-Functioning </a:t>
            </a:r>
            <a:r>
              <a:rPr lang="en-US" sz="3600" b="1" dirty="0" smtClean="0"/>
              <a:t>Autism”</a:t>
            </a:r>
            <a:r>
              <a:rPr lang="en-US" sz="3600" b="1" dirty="0" smtClean="0">
                <a:solidFill>
                  <a:srgbClr val="FF0000"/>
                </a:solidFill>
              </a:rPr>
              <a:t>*</a:t>
            </a:r>
            <a:endParaRPr lang="en-US" sz="3600" b="1" dirty="0">
              <a:solidFill>
                <a:srgbClr val="FF0000"/>
              </a:solidFill>
            </a:endParaRPr>
          </a:p>
        </p:txBody>
      </p:sp>
      <p:pic>
        <p:nvPicPr>
          <p:cNvPr id="4" name="Content Placeholder 3" descr="glutamate_glutamine.png"/>
          <p:cNvPicPr>
            <a:picLocks noGrp="1" noChangeAspect="1"/>
          </p:cNvPicPr>
          <p:nvPr>
            <p:ph idx="1"/>
          </p:nvPr>
        </p:nvPicPr>
        <p:blipFill>
          <a:blip r:embed="rId3">
            <a:extLst>
              <a:ext uri="{28A0092B-C50C-407E-A947-70E740481C1C}">
                <a14:useLocalDpi xmlns:a14="http://schemas.microsoft.com/office/drawing/2010/main" val="0"/>
              </a:ext>
            </a:extLst>
          </a:blip>
          <a:srcRect l="-78208" r="-78208"/>
          <a:stretch>
            <a:fillRect/>
          </a:stretch>
        </p:blipFill>
        <p:spPr>
          <a:xfrm>
            <a:off x="160044" y="1727198"/>
            <a:ext cx="8983956" cy="4940830"/>
          </a:xfrm>
        </p:spPr>
      </p:pic>
      <p:sp>
        <p:nvSpPr>
          <p:cNvPr id="6" name="Freeform 5"/>
          <p:cNvSpPr/>
          <p:nvPr/>
        </p:nvSpPr>
        <p:spPr>
          <a:xfrm>
            <a:off x="2540000" y="2971800"/>
            <a:ext cx="4316358" cy="556353"/>
          </a:xfrm>
          <a:custGeom>
            <a:avLst/>
            <a:gdLst>
              <a:gd name="connsiteX0" fmla="*/ 0 w 4316358"/>
              <a:gd name="connsiteY0" fmla="*/ 254000 h 556353"/>
              <a:gd name="connsiteX1" fmla="*/ 1490133 w 4316358"/>
              <a:gd name="connsiteY1" fmla="*/ 0 h 556353"/>
              <a:gd name="connsiteX2" fmla="*/ 3437467 w 4316358"/>
              <a:gd name="connsiteY2" fmla="*/ 84667 h 556353"/>
              <a:gd name="connsiteX3" fmla="*/ 4309533 w 4316358"/>
              <a:gd name="connsiteY3" fmla="*/ 160867 h 556353"/>
              <a:gd name="connsiteX4" fmla="*/ 3725333 w 4316358"/>
              <a:gd name="connsiteY4" fmla="*/ 516467 h 556353"/>
              <a:gd name="connsiteX5" fmla="*/ 1752600 w 4316358"/>
              <a:gd name="connsiteY5" fmla="*/ 516467 h 556353"/>
              <a:gd name="connsiteX6" fmla="*/ 491067 w 4316358"/>
              <a:gd name="connsiteY6" fmla="*/ 541867 h 556353"/>
              <a:gd name="connsiteX7" fmla="*/ 0 w 4316358"/>
              <a:gd name="connsiteY7" fmla="*/ 254000 h 55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6358" h="556353">
                <a:moveTo>
                  <a:pt x="0" y="254000"/>
                </a:moveTo>
                <a:cubicBezTo>
                  <a:pt x="458611" y="141111"/>
                  <a:pt x="917222" y="28222"/>
                  <a:pt x="1490133" y="0"/>
                </a:cubicBezTo>
                <a:lnTo>
                  <a:pt x="3437467" y="84667"/>
                </a:lnTo>
                <a:cubicBezTo>
                  <a:pt x="3907367" y="111478"/>
                  <a:pt x="4261555" y="88900"/>
                  <a:pt x="4309533" y="160867"/>
                </a:cubicBezTo>
                <a:cubicBezTo>
                  <a:pt x="4357511" y="232834"/>
                  <a:pt x="4151488" y="457200"/>
                  <a:pt x="3725333" y="516467"/>
                </a:cubicBezTo>
                <a:cubicBezTo>
                  <a:pt x="3299178" y="575734"/>
                  <a:pt x="2291644" y="512234"/>
                  <a:pt x="1752600" y="516467"/>
                </a:cubicBezTo>
                <a:cubicBezTo>
                  <a:pt x="1213556" y="520700"/>
                  <a:pt x="781756" y="584200"/>
                  <a:pt x="491067" y="541867"/>
                </a:cubicBezTo>
                <a:cubicBezTo>
                  <a:pt x="200378" y="499534"/>
                  <a:pt x="104422" y="381000"/>
                  <a:pt x="0" y="25400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glutamate_glutamin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42" y="2743201"/>
            <a:ext cx="7765658" cy="1319669"/>
          </a:xfrm>
          <a:prstGeom prst="rect">
            <a:avLst/>
          </a:prstGeom>
        </p:spPr>
      </p:pic>
      <p:sp>
        <p:nvSpPr>
          <p:cNvPr id="7" name="TextBox 6"/>
          <p:cNvSpPr txBox="1"/>
          <p:nvPr/>
        </p:nvSpPr>
        <p:spPr>
          <a:xfrm>
            <a:off x="6587068" y="5275533"/>
            <a:ext cx="2099732" cy="923330"/>
          </a:xfrm>
          <a:prstGeom prst="rect">
            <a:avLst/>
          </a:prstGeom>
          <a:noFill/>
        </p:spPr>
        <p:txBody>
          <a:bodyPr wrap="square" rtlCol="0">
            <a:spAutoFit/>
          </a:bodyPr>
          <a:lstStyle/>
          <a:p>
            <a:r>
              <a:rPr lang="en-US" dirty="0" smtClean="0">
                <a:solidFill>
                  <a:srgbClr val="FF0000"/>
                </a:solidFill>
              </a:rPr>
              <a:t>*</a:t>
            </a:r>
            <a:r>
              <a:rPr lang="fr-FR" dirty="0"/>
              <a:t>C. </a:t>
            </a:r>
            <a:r>
              <a:rPr lang="fr-FR" dirty="0" err="1"/>
              <a:t>Shimmura</a:t>
            </a:r>
            <a:r>
              <a:rPr lang="fr-FR" dirty="0"/>
              <a:t> et al. </a:t>
            </a:r>
            <a:r>
              <a:rPr lang="fr-FR" dirty="0" err="1"/>
              <a:t>PLoSone</a:t>
            </a:r>
            <a:r>
              <a:rPr lang="fr-FR" dirty="0"/>
              <a:t> </a:t>
            </a:r>
            <a:r>
              <a:rPr lang="fr-FR" dirty="0" err="1"/>
              <a:t>October</a:t>
            </a:r>
            <a:r>
              <a:rPr lang="fr-FR" dirty="0"/>
              <a:t> 2011 6(1):e25340</a:t>
            </a:r>
            <a:endParaRPr lang="en-US" dirty="0"/>
          </a:p>
        </p:txBody>
      </p:sp>
    </p:spTree>
    <p:extLst>
      <p:ext uri="{BB962C8B-B14F-4D97-AF65-F5344CB8AC3E}">
        <p14:creationId xmlns:p14="http://schemas.microsoft.com/office/powerpoint/2010/main" val="1167543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53"/>
            <a:ext cx="8229600" cy="1143000"/>
          </a:xfrm>
        </p:spPr>
        <p:txBody>
          <a:bodyPr/>
          <a:lstStyle/>
          <a:p>
            <a:r>
              <a:rPr lang="en-US" b="1" dirty="0" smtClean="0"/>
              <a:t>Glyphosate in Vaccines?</a:t>
            </a:r>
            <a:endParaRPr lang="en-US" b="1" dirty="0"/>
          </a:p>
        </p:txBody>
      </p:sp>
      <p:sp>
        <p:nvSpPr>
          <p:cNvPr id="3" name="Content Placeholder 2"/>
          <p:cNvSpPr>
            <a:spLocks noGrp="1"/>
          </p:cNvSpPr>
          <p:nvPr>
            <p:ph idx="1"/>
          </p:nvPr>
        </p:nvSpPr>
        <p:spPr>
          <a:xfrm>
            <a:off x="341750" y="1148687"/>
            <a:ext cx="8548250" cy="5236599"/>
          </a:xfrm>
        </p:spPr>
        <p:txBody>
          <a:bodyPr>
            <a:normAutofit lnSpcReduction="10000"/>
          </a:bodyPr>
          <a:lstStyle/>
          <a:p>
            <a:r>
              <a:rPr lang="en-US" dirty="0" smtClean="0"/>
              <a:t>For MMR, flu vaccine, and rabies vaccine, live virus is grown on </a:t>
            </a:r>
            <a:r>
              <a:rPr lang="en-US" i="1" dirty="0" smtClean="0">
                <a:solidFill>
                  <a:srgbClr val="FF0000"/>
                </a:solidFill>
              </a:rPr>
              <a:t>gelatin</a:t>
            </a:r>
            <a:r>
              <a:rPr lang="en-US" dirty="0" smtClean="0">
                <a:solidFill>
                  <a:srgbClr val="FF0000"/>
                </a:solidFill>
              </a:rPr>
              <a:t> </a:t>
            </a:r>
            <a:r>
              <a:rPr lang="en-US" dirty="0" smtClean="0"/>
              <a:t>derived from ligaments of pigs and </a:t>
            </a:r>
            <a:r>
              <a:rPr lang="en-US" i="1" dirty="0" smtClean="0">
                <a:solidFill>
                  <a:srgbClr val="FF0000"/>
                </a:solidFill>
              </a:rPr>
              <a:t>fetal bovine serum</a:t>
            </a:r>
          </a:p>
          <a:p>
            <a:pPr lvl="1"/>
            <a:r>
              <a:rPr lang="en-US" dirty="0" smtClean="0"/>
              <a:t>Cows and pigs are fed GMO Roundup-Ready corn and soy feed</a:t>
            </a:r>
          </a:p>
          <a:p>
            <a:r>
              <a:rPr lang="en-US" dirty="0" smtClean="0"/>
              <a:t>Gelatin is derived from collagen which is highly enriched in </a:t>
            </a:r>
            <a:r>
              <a:rPr lang="en-US" i="1" dirty="0" smtClean="0">
                <a:solidFill>
                  <a:srgbClr val="FF0000"/>
                </a:solidFill>
              </a:rPr>
              <a:t>glycine</a:t>
            </a:r>
            <a:r>
              <a:rPr lang="en-US" dirty="0" smtClean="0">
                <a:solidFill>
                  <a:srgbClr val="FF0000"/>
                </a:solidFill>
              </a:rPr>
              <a:t> </a:t>
            </a:r>
            <a:r>
              <a:rPr lang="en-US" dirty="0" smtClean="0"/>
              <a:t>and also contains </a:t>
            </a:r>
            <a:r>
              <a:rPr lang="en-US" i="1" dirty="0" smtClean="0">
                <a:solidFill>
                  <a:srgbClr val="FF0000"/>
                </a:solidFill>
              </a:rPr>
              <a:t>glutamate</a:t>
            </a:r>
          </a:p>
          <a:p>
            <a:pPr lvl="1"/>
            <a:r>
              <a:rPr lang="en-US" dirty="0" smtClean="0"/>
              <a:t>These two neurotransmitters excite the NMDA  receptors in the brain</a:t>
            </a:r>
          </a:p>
          <a:p>
            <a:r>
              <a:rPr lang="en-US" dirty="0" smtClean="0"/>
              <a:t>Glyphosate stimulation of NMDA receptors could cause neuronal burnout</a:t>
            </a:r>
            <a:endParaRPr lang="en-US" dirty="0"/>
          </a:p>
        </p:txBody>
      </p:sp>
    </p:spTree>
    <p:extLst>
      <p:ext uri="{BB962C8B-B14F-4D97-AF65-F5344CB8AC3E}">
        <p14:creationId xmlns:p14="http://schemas.microsoft.com/office/powerpoint/2010/main" val="209539526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atpup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608" y="3568603"/>
            <a:ext cx="4978400" cy="2662865"/>
          </a:xfrm>
          <a:prstGeom prst="rect">
            <a:avLst/>
          </a:prstGeom>
        </p:spPr>
      </p:pic>
      <p:pic>
        <p:nvPicPr>
          <p:cNvPr id="4" name="Content Placeholder 3" descr="glutamate_uptake_astrocytes_glyphosate.png"/>
          <p:cNvPicPr>
            <a:picLocks noGrp="1" noChangeAspect="1"/>
          </p:cNvPicPr>
          <p:nvPr>
            <p:ph idx="1"/>
          </p:nvPr>
        </p:nvPicPr>
        <p:blipFill>
          <a:blip r:embed="rId4">
            <a:extLst>
              <a:ext uri="{28A0092B-C50C-407E-A947-70E740481C1C}">
                <a14:useLocalDpi xmlns:a14="http://schemas.microsoft.com/office/drawing/2010/main" val="0"/>
              </a:ext>
            </a:extLst>
          </a:blip>
          <a:srcRect l="-28670" r="-28670"/>
          <a:stretch>
            <a:fillRect/>
          </a:stretch>
        </p:blipFill>
        <p:spPr>
          <a:xfrm>
            <a:off x="-2315141" y="653731"/>
            <a:ext cx="10600275" cy="5829743"/>
          </a:xfrm>
        </p:spPr>
      </p:pic>
      <p:sp>
        <p:nvSpPr>
          <p:cNvPr id="2" name="Title 1"/>
          <p:cNvSpPr>
            <a:spLocks noGrp="1"/>
          </p:cNvSpPr>
          <p:nvPr>
            <p:ph type="title"/>
          </p:nvPr>
        </p:nvSpPr>
        <p:spPr>
          <a:solidFill>
            <a:schemeClr val="bg1"/>
          </a:solidFill>
        </p:spPr>
        <p:txBody>
          <a:bodyPr>
            <a:normAutofit fontScale="90000"/>
          </a:bodyPr>
          <a:lstStyle/>
          <a:p>
            <a:r>
              <a:rPr lang="en-US" b="1" dirty="0" smtClean="0"/>
              <a:t>Glyphosate Excites NMDA Receptors</a:t>
            </a:r>
            <a:br>
              <a:rPr lang="en-US" b="1" dirty="0" smtClean="0"/>
            </a:br>
            <a:r>
              <a:rPr lang="en-US" b="1" dirty="0" smtClean="0"/>
              <a:t> in Hippocampus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457200" y="6160308"/>
            <a:ext cx="6427711" cy="646331"/>
          </a:xfrm>
          <a:prstGeom prst="rect">
            <a:avLst/>
          </a:prstGeom>
          <a:noFill/>
        </p:spPr>
        <p:txBody>
          <a:bodyPr wrap="square" rtlCol="0">
            <a:spAutoFit/>
          </a:bodyPr>
          <a:lstStyle/>
          <a:p>
            <a:r>
              <a:rPr lang="en-US" dirty="0" smtClean="0">
                <a:solidFill>
                  <a:srgbClr val="FF0000"/>
                </a:solidFill>
              </a:rPr>
              <a:t>*</a:t>
            </a:r>
            <a:r>
              <a:rPr lang="hu-HU" dirty="0" smtClean="0"/>
              <a:t>D </a:t>
            </a:r>
            <a:r>
              <a:rPr lang="hu-HU" dirty="0"/>
              <a:t>Cattani et al. Toxicology 2014; 320:34-45</a:t>
            </a:r>
            <a:r>
              <a:rPr lang="hu-HU" dirty="0" smtClean="0"/>
              <a:t>.</a:t>
            </a:r>
          </a:p>
          <a:p>
            <a:r>
              <a:rPr lang="en-US" dirty="0" smtClean="0">
                <a:solidFill>
                  <a:srgbClr val="FF0000"/>
                </a:solidFill>
              </a:rPr>
              <a:t>**</a:t>
            </a:r>
            <a:r>
              <a:rPr lang="en-US" dirty="0" smtClean="0"/>
              <a:t>D </a:t>
            </a:r>
            <a:r>
              <a:rPr lang="en-US" dirty="0" err="1" smtClean="0"/>
              <a:t>Cattani</a:t>
            </a:r>
            <a:r>
              <a:rPr lang="en-US" dirty="0" smtClean="0"/>
              <a:t> et al. Toxicology 2017 [</a:t>
            </a:r>
            <a:r>
              <a:rPr lang="en-US" dirty="0" err="1" smtClean="0"/>
              <a:t>Epub</a:t>
            </a:r>
            <a:r>
              <a:rPr lang="en-US" dirty="0" smtClean="0"/>
              <a:t> ahead of print]</a:t>
            </a:r>
            <a:endParaRPr lang="en-US" dirty="0"/>
          </a:p>
        </p:txBody>
      </p:sp>
      <p:sp>
        <p:nvSpPr>
          <p:cNvPr id="3" name="TextBox 2"/>
          <p:cNvSpPr txBox="1"/>
          <p:nvPr/>
        </p:nvSpPr>
        <p:spPr>
          <a:xfrm>
            <a:off x="5638089" y="1703849"/>
            <a:ext cx="3172618" cy="1200328"/>
          </a:xfrm>
          <a:prstGeom prst="rect">
            <a:avLst/>
          </a:prstGeom>
          <a:noFill/>
        </p:spPr>
        <p:txBody>
          <a:bodyPr wrap="square" rtlCol="0">
            <a:spAutoFit/>
          </a:bodyPr>
          <a:lstStyle/>
          <a:p>
            <a:r>
              <a:rPr lang="en-US" sz="2400" dirty="0" smtClean="0"/>
              <a:t>Excess glutamate in synapse leads to neuronal burnout</a:t>
            </a:r>
            <a:endParaRPr lang="en-US" sz="2400" dirty="0"/>
          </a:p>
        </p:txBody>
      </p:sp>
    </p:spTree>
    <p:extLst>
      <p:ext uri="{BB962C8B-B14F-4D97-AF65-F5344CB8AC3E}">
        <p14:creationId xmlns:p14="http://schemas.microsoft.com/office/powerpoint/2010/main" val="337335300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atpup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608" y="3568603"/>
            <a:ext cx="4978400" cy="2662865"/>
          </a:xfrm>
          <a:prstGeom prst="rect">
            <a:avLst/>
          </a:prstGeom>
        </p:spPr>
      </p:pic>
      <p:pic>
        <p:nvPicPr>
          <p:cNvPr id="4" name="Content Placeholder 3" descr="glutamate_uptake_astrocytes_glyphosate.png"/>
          <p:cNvPicPr>
            <a:picLocks noGrp="1" noChangeAspect="1"/>
          </p:cNvPicPr>
          <p:nvPr>
            <p:ph idx="1"/>
          </p:nvPr>
        </p:nvPicPr>
        <p:blipFill>
          <a:blip r:embed="rId4">
            <a:extLst>
              <a:ext uri="{28A0092B-C50C-407E-A947-70E740481C1C}">
                <a14:useLocalDpi xmlns:a14="http://schemas.microsoft.com/office/drawing/2010/main" val="0"/>
              </a:ext>
            </a:extLst>
          </a:blip>
          <a:srcRect l="-28670" r="-28670"/>
          <a:stretch>
            <a:fillRect/>
          </a:stretch>
        </p:blipFill>
        <p:spPr>
          <a:xfrm>
            <a:off x="-2315141" y="652873"/>
            <a:ext cx="10600275" cy="5829743"/>
          </a:xfrm>
        </p:spPr>
      </p:pic>
      <p:sp>
        <p:nvSpPr>
          <p:cNvPr id="2" name="Title 1"/>
          <p:cNvSpPr>
            <a:spLocks noGrp="1"/>
          </p:cNvSpPr>
          <p:nvPr>
            <p:ph type="title"/>
          </p:nvPr>
        </p:nvSpPr>
        <p:spPr>
          <a:solidFill>
            <a:schemeClr val="bg1"/>
          </a:solidFill>
        </p:spPr>
        <p:txBody>
          <a:bodyPr>
            <a:normAutofit fontScale="90000"/>
          </a:bodyPr>
          <a:lstStyle/>
          <a:p>
            <a:r>
              <a:rPr lang="en-US" b="1" dirty="0" smtClean="0"/>
              <a:t>Glyphosate Excites NMDA Receptors</a:t>
            </a:r>
            <a:br>
              <a:rPr lang="en-US" b="1" dirty="0" smtClean="0"/>
            </a:br>
            <a:r>
              <a:rPr lang="en-US" b="1" dirty="0" smtClean="0"/>
              <a:t> in Hippocampus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457200" y="6160308"/>
            <a:ext cx="6427711" cy="646331"/>
          </a:xfrm>
          <a:prstGeom prst="rect">
            <a:avLst/>
          </a:prstGeom>
          <a:noFill/>
        </p:spPr>
        <p:txBody>
          <a:bodyPr wrap="square" rtlCol="0">
            <a:spAutoFit/>
          </a:bodyPr>
          <a:lstStyle/>
          <a:p>
            <a:r>
              <a:rPr lang="en-US" dirty="0" smtClean="0">
                <a:solidFill>
                  <a:srgbClr val="FF0000"/>
                </a:solidFill>
              </a:rPr>
              <a:t>*</a:t>
            </a:r>
            <a:r>
              <a:rPr lang="hu-HU" dirty="0" smtClean="0"/>
              <a:t>D </a:t>
            </a:r>
            <a:r>
              <a:rPr lang="hu-HU" dirty="0"/>
              <a:t>Cattani et al. Toxicology 2014; 320:34-45</a:t>
            </a:r>
            <a:r>
              <a:rPr lang="hu-HU" dirty="0" smtClean="0"/>
              <a:t>.</a:t>
            </a:r>
          </a:p>
          <a:p>
            <a:r>
              <a:rPr lang="en-US" dirty="0" smtClean="0">
                <a:solidFill>
                  <a:srgbClr val="FF0000"/>
                </a:solidFill>
              </a:rPr>
              <a:t>**</a:t>
            </a:r>
            <a:r>
              <a:rPr lang="en-US" dirty="0" smtClean="0"/>
              <a:t>D </a:t>
            </a:r>
            <a:r>
              <a:rPr lang="en-US" dirty="0" err="1" smtClean="0"/>
              <a:t>Cattani</a:t>
            </a:r>
            <a:r>
              <a:rPr lang="en-US" dirty="0" smtClean="0"/>
              <a:t> et al. Toxicology 2017 [</a:t>
            </a:r>
            <a:r>
              <a:rPr lang="en-US" dirty="0" err="1" smtClean="0"/>
              <a:t>Epub</a:t>
            </a:r>
            <a:r>
              <a:rPr lang="en-US" dirty="0" smtClean="0"/>
              <a:t> ahead of print]</a:t>
            </a:r>
            <a:endParaRPr lang="en-US" dirty="0"/>
          </a:p>
        </p:txBody>
      </p:sp>
      <p:sp>
        <p:nvSpPr>
          <p:cNvPr id="8" name="TextBox 7"/>
          <p:cNvSpPr txBox="1"/>
          <p:nvPr/>
        </p:nvSpPr>
        <p:spPr>
          <a:xfrm>
            <a:off x="5638089" y="1703849"/>
            <a:ext cx="3172618" cy="1200328"/>
          </a:xfrm>
          <a:prstGeom prst="rect">
            <a:avLst/>
          </a:prstGeom>
          <a:noFill/>
        </p:spPr>
        <p:txBody>
          <a:bodyPr wrap="square" rtlCol="0">
            <a:spAutoFit/>
          </a:bodyPr>
          <a:lstStyle/>
          <a:p>
            <a:r>
              <a:rPr lang="en-US" sz="2400" dirty="0" smtClean="0"/>
              <a:t>Excess glutamate in synapse leads to neuronal burnout</a:t>
            </a:r>
            <a:endParaRPr lang="en-US" sz="2400" dirty="0"/>
          </a:p>
        </p:txBody>
      </p:sp>
      <p:sp>
        <p:nvSpPr>
          <p:cNvPr id="7" name="TextBox 6"/>
          <p:cNvSpPr txBox="1"/>
          <p:nvPr/>
        </p:nvSpPr>
        <p:spPr>
          <a:xfrm>
            <a:off x="2199361" y="2599107"/>
            <a:ext cx="4810369" cy="2554545"/>
          </a:xfrm>
          <a:prstGeom prst="rect">
            <a:avLst/>
          </a:prstGeom>
          <a:solidFill>
            <a:srgbClr val="FFFA92"/>
          </a:solidFill>
          <a:ln>
            <a:solidFill>
              <a:schemeClr val="tx1"/>
            </a:solidFill>
          </a:ln>
        </p:spPr>
        <p:txBody>
          <a:bodyPr wrap="square" rtlCol="0">
            <a:spAutoFit/>
          </a:bodyPr>
          <a:lstStyle/>
          <a:p>
            <a:pPr algn="ctr"/>
            <a:endParaRPr lang="en-US" sz="3200" dirty="0" smtClean="0"/>
          </a:p>
          <a:p>
            <a:pPr algn="ctr"/>
            <a:r>
              <a:rPr lang="en-US" sz="3200" dirty="0" smtClean="0"/>
              <a:t> Rats exposed to glyphosate </a:t>
            </a:r>
            <a:r>
              <a:rPr lang="en-US" sz="3200" dirty="0" err="1" smtClean="0"/>
              <a:t>perinatally</a:t>
            </a:r>
            <a:r>
              <a:rPr lang="en-US" sz="3200" dirty="0" smtClean="0"/>
              <a:t> exhibited depressive behaviors</a:t>
            </a:r>
            <a:endParaRPr lang="en-US" sz="3200" dirty="0" smtClean="0">
              <a:solidFill>
                <a:srgbClr val="FF0000"/>
              </a:solidFill>
            </a:endParaRPr>
          </a:p>
          <a:p>
            <a:pPr algn="ctr"/>
            <a:endParaRPr lang="en-US" sz="3200" dirty="0"/>
          </a:p>
        </p:txBody>
      </p:sp>
    </p:spTree>
    <p:extLst>
      <p:ext uri="{BB962C8B-B14F-4D97-AF65-F5344CB8AC3E}">
        <p14:creationId xmlns:p14="http://schemas.microsoft.com/office/powerpoint/2010/main" val="16529610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Roundup as a Desiccant/</a:t>
            </a:r>
            <a:r>
              <a:rPr lang="en-US" b="1" dirty="0" err="1" smtClean="0"/>
              <a:t>Ripener</a:t>
            </a:r>
            <a:r>
              <a:rPr lang="en-US" b="1" dirty="0" smtClean="0"/>
              <a:t> </a:t>
            </a:r>
            <a:br>
              <a:rPr lang="en-US" b="1" dirty="0" smtClean="0"/>
            </a:br>
            <a:r>
              <a:rPr lang="en-US" b="1" dirty="0" smtClean="0"/>
              <a:t>just before Harvest</a:t>
            </a:r>
            <a:endParaRPr lang="en-US" b="1" dirty="0"/>
          </a:p>
        </p:txBody>
      </p:sp>
      <p:pic>
        <p:nvPicPr>
          <p:cNvPr id="4" name="Picture 3" descr="Pestacide-Spray-1400x5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 y="1790700"/>
            <a:ext cx="8974668" cy="3265714"/>
          </a:xfrm>
          <a:prstGeom prst="rect">
            <a:avLst/>
          </a:prstGeom>
        </p:spPr>
      </p:pic>
      <p:sp>
        <p:nvSpPr>
          <p:cNvPr id="5" name="Content Placeholder 4"/>
          <p:cNvSpPr>
            <a:spLocks noGrp="1"/>
          </p:cNvSpPr>
          <p:nvPr>
            <p:ph idx="1"/>
          </p:nvPr>
        </p:nvSpPr>
        <p:spPr>
          <a:xfrm>
            <a:off x="237066" y="2332566"/>
            <a:ext cx="4927599" cy="2154767"/>
          </a:xfrm>
        </p:spPr>
        <p:txBody>
          <a:bodyPr>
            <a:noAutofit/>
          </a:bodyPr>
          <a:lstStyle/>
          <a:p>
            <a:pPr marL="0" indent="0">
              <a:buNone/>
            </a:pPr>
            <a:r>
              <a:rPr lang="en-US" dirty="0" smtClean="0">
                <a:solidFill>
                  <a:srgbClr val="FFFF00"/>
                </a:solidFill>
              </a:rPr>
              <a:t>Wheat, Oats, Barley, Rye, Sugar cane, Beans, Lentils, Peas, Flax, Sunflowers, Pulses, Chick Peas</a:t>
            </a:r>
            <a:endParaRPr lang="en-US" dirty="0">
              <a:solidFill>
                <a:srgbClr val="FFFF00"/>
              </a:solidFill>
            </a:endParaRPr>
          </a:p>
        </p:txBody>
      </p:sp>
    </p:spTree>
    <p:extLst>
      <p:ext uri="{BB962C8B-B14F-4D97-AF65-F5344CB8AC3E}">
        <p14:creationId xmlns:p14="http://schemas.microsoft.com/office/powerpoint/2010/main" val="8511755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atpup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608" y="3568603"/>
            <a:ext cx="4978400" cy="2662865"/>
          </a:xfrm>
          <a:prstGeom prst="rect">
            <a:avLst/>
          </a:prstGeom>
        </p:spPr>
      </p:pic>
      <p:pic>
        <p:nvPicPr>
          <p:cNvPr id="4" name="Content Placeholder 3" descr="glutamate_uptake_astrocytes_glyphosate.png"/>
          <p:cNvPicPr>
            <a:picLocks noGrp="1" noChangeAspect="1"/>
          </p:cNvPicPr>
          <p:nvPr>
            <p:ph idx="1"/>
          </p:nvPr>
        </p:nvPicPr>
        <p:blipFill>
          <a:blip r:embed="rId4">
            <a:extLst>
              <a:ext uri="{28A0092B-C50C-407E-A947-70E740481C1C}">
                <a14:useLocalDpi xmlns:a14="http://schemas.microsoft.com/office/drawing/2010/main" val="0"/>
              </a:ext>
            </a:extLst>
          </a:blip>
          <a:srcRect l="-28670" r="-28670"/>
          <a:stretch>
            <a:fillRect/>
          </a:stretch>
        </p:blipFill>
        <p:spPr>
          <a:xfrm>
            <a:off x="-2315141" y="653731"/>
            <a:ext cx="10600275" cy="5829743"/>
          </a:xfrm>
        </p:spPr>
      </p:pic>
      <p:sp>
        <p:nvSpPr>
          <p:cNvPr id="2" name="Title 1"/>
          <p:cNvSpPr>
            <a:spLocks noGrp="1"/>
          </p:cNvSpPr>
          <p:nvPr>
            <p:ph type="title"/>
          </p:nvPr>
        </p:nvSpPr>
        <p:spPr>
          <a:solidFill>
            <a:schemeClr val="bg1"/>
          </a:solidFill>
        </p:spPr>
        <p:txBody>
          <a:bodyPr>
            <a:normAutofit fontScale="90000"/>
          </a:bodyPr>
          <a:lstStyle/>
          <a:p>
            <a:r>
              <a:rPr lang="en-US" b="1" dirty="0" smtClean="0"/>
              <a:t>Glyphosate Excites NMDA Receptors</a:t>
            </a:r>
            <a:br>
              <a:rPr lang="en-US" b="1" dirty="0" smtClean="0"/>
            </a:br>
            <a:r>
              <a:rPr lang="en-US" b="1" dirty="0" smtClean="0"/>
              <a:t> in Hippocampus</a:t>
            </a:r>
            <a:r>
              <a:rPr lang="en-US" b="1" dirty="0" smtClean="0">
                <a:solidFill>
                  <a:srgbClr val="FF0000"/>
                </a:solidFill>
              </a:rPr>
              <a:t>*,**</a:t>
            </a:r>
            <a:endParaRPr lang="en-US" b="1" dirty="0">
              <a:solidFill>
                <a:srgbClr val="FF0000"/>
              </a:solidFill>
            </a:endParaRPr>
          </a:p>
        </p:txBody>
      </p:sp>
      <p:sp>
        <p:nvSpPr>
          <p:cNvPr id="9" name="TextBox 8"/>
          <p:cNvSpPr txBox="1"/>
          <p:nvPr/>
        </p:nvSpPr>
        <p:spPr>
          <a:xfrm>
            <a:off x="449746" y="6252641"/>
            <a:ext cx="6531505" cy="461665"/>
          </a:xfrm>
          <a:prstGeom prst="rect">
            <a:avLst/>
          </a:prstGeom>
          <a:noFill/>
        </p:spPr>
        <p:txBody>
          <a:bodyPr wrap="none" rtlCol="0">
            <a:spAutoFit/>
          </a:bodyPr>
          <a:lstStyle/>
          <a:p>
            <a:r>
              <a:rPr lang="nb-NO" sz="2400" dirty="0" smtClean="0">
                <a:solidFill>
                  <a:srgbClr val="FF0000"/>
                </a:solidFill>
              </a:rPr>
              <a:t>*</a:t>
            </a:r>
            <a:r>
              <a:rPr lang="nb-NO" sz="2400" dirty="0" smtClean="0"/>
              <a:t>Z </a:t>
            </a:r>
            <a:r>
              <a:rPr lang="nb-NO" sz="2400" dirty="0" err="1"/>
              <a:t>Zheng</a:t>
            </a:r>
            <a:r>
              <a:rPr lang="nb-NO" sz="2400" dirty="0"/>
              <a:t> et al.  PLOS ONE 2016; 11(7): e0158688.</a:t>
            </a:r>
            <a:endParaRPr lang="en-US" sz="2400" dirty="0"/>
          </a:p>
        </p:txBody>
      </p:sp>
      <p:sp>
        <p:nvSpPr>
          <p:cNvPr id="10" name="TextBox 9"/>
          <p:cNvSpPr txBox="1"/>
          <p:nvPr/>
        </p:nvSpPr>
        <p:spPr>
          <a:xfrm>
            <a:off x="5638089" y="1703849"/>
            <a:ext cx="3172618" cy="1200328"/>
          </a:xfrm>
          <a:prstGeom prst="rect">
            <a:avLst/>
          </a:prstGeom>
          <a:noFill/>
        </p:spPr>
        <p:txBody>
          <a:bodyPr wrap="square" rtlCol="0">
            <a:spAutoFit/>
          </a:bodyPr>
          <a:lstStyle/>
          <a:p>
            <a:r>
              <a:rPr lang="en-US" sz="2400" dirty="0" smtClean="0"/>
              <a:t>Excess glutamate in synapse leads to neuronal burnout</a:t>
            </a:r>
            <a:endParaRPr lang="en-US" sz="2400" dirty="0"/>
          </a:p>
        </p:txBody>
      </p:sp>
      <p:sp>
        <p:nvSpPr>
          <p:cNvPr id="8" name="TextBox 7"/>
          <p:cNvSpPr txBox="1"/>
          <p:nvPr/>
        </p:nvSpPr>
        <p:spPr>
          <a:xfrm>
            <a:off x="355669" y="2074299"/>
            <a:ext cx="7929465" cy="2554545"/>
          </a:xfrm>
          <a:prstGeom prst="rect">
            <a:avLst/>
          </a:prstGeom>
          <a:solidFill>
            <a:srgbClr val="FFFA92"/>
          </a:solidFill>
          <a:ln>
            <a:solidFill>
              <a:schemeClr val="tx1"/>
            </a:solidFill>
          </a:ln>
        </p:spPr>
        <p:txBody>
          <a:bodyPr wrap="square" rtlCol="0">
            <a:spAutoFit/>
          </a:bodyPr>
          <a:lstStyle/>
          <a:p>
            <a:pPr algn="ctr"/>
            <a:endParaRPr lang="en-US" sz="3200" dirty="0" smtClean="0"/>
          </a:p>
          <a:p>
            <a:pPr algn="ctr"/>
            <a:r>
              <a:rPr lang="en-US" sz="3200" dirty="0" smtClean="0"/>
              <a:t>Glutamate is elevated in the blood in association with autism, and blood glutamate levels correlate with brain glutamate levels.</a:t>
            </a:r>
            <a:r>
              <a:rPr lang="en-US" sz="3200" dirty="0" smtClean="0">
                <a:solidFill>
                  <a:srgbClr val="FF0000"/>
                </a:solidFill>
              </a:rPr>
              <a:t>*</a:t>
            </a:r>
          </a:p>
          <a:p>
            <a:pPr algn="ctr"/>
            <a:endParaRPr lang="en-US" sz="3200" dirty="0"/>
          </a:p>
        </p:txBody>
      </p:sp>
    </p:spTree>
    <p:extLst>
      <p:ext uri="{BB962C8B-B14F-4D97-AF65-F5344CB8AC3E}">
        <p14:creationId xmlns:p14="http://schemas.microsoft.com/office/powerpoint/2010/main" val="43266891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glyphosateVI.png"/>
          <p:cNvPicPr>
            <a:picLocks noGrp="1" noChangeAspect="1"/>
          </p:cNvPicPr>
          <p:nvPr>
            <p:ph idx="1"/>
          </p:nvPr>
        </p:nvPicPr>
        <p:blipFill>
          <a:blip r:embed="rId2">
            <a:extLst>
              <a:ext uri="{28A0092B-C50C-407E-A947-70E740481C1C}">
                <a14:useLocalDpi xmlns:a14="http://schemas.microsoft.com/office/drawing/2010/main" val="0"/>
              </a:ext>
            </a:extLst>
          </a:blip>
          <a:srcRect l="-4648" r="-4648"/>
          <a:stretch>
            <a:fillRect/>
          </a:stretch>
        </p:blipFill>
        <p:spPr>
          <a:xfrm>
            <a:off x="-203200" y="274638"/>
            <a:ext cx="9770533" cy="5373417"/>
          </a:xfrm>
        </p:spPr>
      </p:pic>
      <p:sp>
        <p:nvSpPr>
          <p:cNvPr id="8" name="Freeform 7"/>
          <p:cNvSpPr/>
          <p:nvPr/>
        </p:nvSpPr>
        <p:spPr>
          <a:xfrm>
            <a:off x="735300" y="4867733"/>
            <a:ext cx="7600639" cy="810547"/>
          </a:xfrm>
          <a:custGeom>
            <a:avLst/>
            <a:gdLst>
              <a:gd name="connsiteX0" fmla="*/ 6816967 w 7600639"/>
              <a:gd name="connsiteY0" fmla="*/ 271534 h 810547"/>
              <a:gd name="connsiteX1" fmla="*/ 6825433 w 7600639"/>
              <a:gd name="connsiteY1" fmla="*/ 59867 h 810547"/>
              <a:gd name="connsiteX2" fmla="*/ 7274167 w 7600639"/>
              <a:gd name="connsiteY2" fmla="*/ 17534 h 810547"/>
              <a:gd name="connsiteX3" fmla="*/ 7341900 w 7600639"/>
              <a:gd name="connsiteY3" fmla="*/ 313867 h 810547"/>
              <a:gd name="connsiteX4" fmla="*/ 7308033 w 7600639"/>
              <a:gd name="connsiteY4" fmla="*/ 745667 h 810547"/>
              <a:gd name="connsiteX5" fmla="*/ 3531900 w 7600639"/>
              <a:gd name="connsiteY5" fmla="*/ 762600 h 810547"/>
              <a:gd name="connsiteX6" fmla="*/ 356900 w 7600639"/>
              <a:gd name="connsiteY6" fmla="*/ 779534 h 810547"/>
              <a:gd name="connsiteX7" fmla="*/ 534700 w 7600639"/>
              <a:gd name="connsiteY7" fmla="*/ 305400 h 810547"/>
              <a:gd name="connsiteX8" fmla="*/ 4454767 w 7600639"/>
              <a:gd name="connsiteY8" fmla="*/ 296934 h 810547"/>
              <a:gd name="connsiteX9" fmla="*/ 6766167 w 7600639"/>
              <a:gd name="connsiteY9" fmla="*/ 254600 h 810547"/>
              <a:gd name="connsiteX10" fmla="*/ 6757700 w 7600639"/>
              <a:gd name="connsiteY10" fmla="*/ 254600 h 8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0639" h="810547">
                <a:moveTo>
                  <a:pt x="6816967" y="271534"/>
                </a:moveTo>
                <a:cubicBezTo>
                  <a:pt x="6783100" y="186867"/>
                  <a:pt x="6749233" y="102200"/>
                  <a:pt x="6825433" y="59867"/>
                </a:cubicBezTo>
                <a:cubicBezTo>
                  <a:pt x="6901633" y="17534"/>
                  <a:pt x="7188089" y="-24799"/>
                  <a:pt x="7274167" y="17534"/>
                </a:cubicBezTo>
                <a:cubicBezTo>
                  <a:pt x="7360245" y="59867"/>
                  <a:pt x="7336256" y="192512"/>
                  <a:pt x="7341900" y="313867"/>
                </a:cubicBezTo>
                <a:cubicBezTo>
                  <a:pt x="7347544" y="435222"/>
                  <a:pt x="7943033" y="670878"/>
                  <a:pt x="7308033" y="745667"/>
                </a:cubicBezTo>
                <a:cubicBezTo>
                  <a:pt x="6673033" y="820456"/>
                  <a:pt x="3531900" y="762600"/>
                  <a:pt x="3531900" y="762600"/>
                </a:cubicBezTo>
                <a:cubicBezTo>
                  <a:pt x="2373378" y="768244"/>
                  <a:pt x="856433" y="855734"/>
                  <a:pt x="356900" y="779534"/>
                </a:cubicBezTo>
                <a:cubicBezTo>
                  <a:pt x="-142633" y="703334"/>
                  <a:pt x="-148278" y="385833"/>
                  <a:pt x="534700" y="305400"/>
                </a:cubicBezTo>
                <a:cubicBezTo>
                  <a:pt x="1217678" y="224967"/>
                  <a:pt x="3416189" y="305401"/>
                  <a:pt x="4454767" y="296934"/>
                </a:cubicBezTo>
                <a:cubicBezTo>
                  <a:pt x="5493345" y="288467"/>
                  <a:pt x="6382345" y="261656"/>
                  <a:pt x="6766167" y="254600"/>
                </a:cubicBezTo>
                <a:cubicBezTo>
                  <a:pt x="7149989" y="247544"/>
                  <a:pt x="6757700" y="254600"/>
                  <a:pt x="6757700" y="2546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952563" y="6384849"/>
            <a:ext cx="7830539" cy="369332"/>
          </a:xfrm>
          <a:prstGeom prst="rect">
            <a:avLst/>
          </a:prstGeom>
          <a:noFill/>
        </p:spPr>
        <p:txBody>
          <a:bodyPr wrap="none" rtlCol="0">
            <a:spAutoFit/>
          </a:bodyPr>
          <a:lstStyle/>
          <a:p>
            <a:r>
              <a:rPr lang="en-US" dirty="0">
                <a:solidFill>
                  <a:srgbClr val="FF0000"/>
                </a:solidFill>
              </a:rPr>
              <a:t>*</a:t>
            </a:r>
            <a:r>
              <a:rPr lang="en-US" dirty="0"/>
              <a:t>A </a:t>
            </a:r>
            <a:r>
              <a:rPr lang="en-US" dirty="0" err="1"/>
              <a:t>Samsel</a:t>
            </a:r>
            <a:r>
              <a:rPr lang="en-US" dirty="0"/>
              <a:t> and S Seneff, Journal of Biological Physics and Chemistry 2017;17:8-32.</a:t>
            </a:r>
          </a:p>
        </p:txBody>
      </p:sp>
    </p:spTree>
    <p:extLst>
      <p:ext uri="{BB962C8B-B14F-4D97-AF65-F5344CB8AC3E}">
        <p14:creationId xmlns:p14="http://schemas.microsoft.com/office/powerpoint/2010/main" val="42850645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glyphosateVI.png"/>
          <p:cNvPicPr>
            <a:picLocks noGrp="1" noChangeAspect="1"/>
          </p:cNvPicPr>
          <p:nvPr>
            <p:ph idx="1"/>
          </p:nvPr>
        </p:nvPicPr>
        <p:blipFill>
          <a:blip r:embed="rId2">
            <a:extLst>
              <a:ext uri="{28A0092B-C50C-407E-A947-70E740481C1C}">
                <a14:useLocalDpi xmlns:a14="http://schemas.microsoft.com/office/drawing/2010/main" val="0"/>
              </a:ext>
            </a:extLst>
          </a:blip>
          <a:srcRect l="-4648" r="-4648"/>
          <a:stretch>
            <a:fillRect/>
          </a:stretch>
        </p:blipFill>
        <p:spPr>
          <a:xfrm>
            <a:off x="-203200" y="274638"/>
            <a:ext cx="9770533" cy="5373417"/>
          </a:xfrm>
        </p:spPr>
      </p:pic>
      <p:sp>
        <p:nvSpPr>
          <p:cNvPr id="8" name="Freeform 7"/>
          <p:cNvSpPr/>
          <p:nvPr/>
        </p:nvSpPr>
        <p:spPr>
          <a:xfrm>
            <a:off x="735300" y="4867733"/>
            <a:ext cx="7600639" cy="810547"/>
          </a:xfrm>
          <a:custGeom>
            <a:avLst/>
            <a:gdLst>
              <a:gd name="connsiteX0" fmla="*/ 6816967 w 7600639"/>
              <a:gd name="connsiteY0" fmla="*/ 271534 h 810547"/>
              <a:gd name="connsiteX1" fmla="*/ 6825433 w 7600639"/>
              <a:gd name="connsiteY1" fmla="*/ 59867 h 810547"/>
              <a:gd name="connsiteX2" fmla="*/ 7274167 w 7600639"/>
              <a:gd name="connsiteY2" fmla="*/ 17534 h 810547"/>
              <a:gd name="connsiteX3" fmla="*/ 7341900 w 7600639"/>
              <a:gd name="connsiteY3" fmla="*/ 313867 h 810547"/>
              <a:gd name="connsiteX4" fmla="*/ 7308033 w 7600639"/>
              <a:gd name="connsiteY4" fmla="*/ 745667 h 810547"/>
              <a:gd name="connsiteX5" fmla="*/ 3531900 w 7600639"/>
              <a:gd name="connsiteY5" fmla="*/ 762600 h 810547"/>
              <a:gd name="connsiteX6" fmla="*/ 356900 w 7600639"/>
              <a:gd name="connsiteY6" fmla="*/ 779534 h 810547"/>
              <a:gd name="connsiteX7" fmla="*/ 534700 w 7600639"/>
              <a:gd name="connsiteY7" fmla="*/ 305400 h 810547"/>
              <a:gd name="connsiteX8" fmla="*/ 4454767 w 7600639"/>
              <a:gd name="connsiteY8" fmla="*/ 296934 h 810547"/>
              <a:gd name="connsiteX9" fmla="*/ 6766167 w 7600639"/>
              <a:gd name="connsiteY9" fmla="*/ 254600 h 810547"/>
              <a:gd name="connsiteX10" fmla="*/ 6757700 w 7600639"/>
              <a:gd name="connsiteY10" fmla="*/ 254600 h 8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0639" h="810547">
                <a:moveTo>
                  <a:pt x="6816967" y="271534"/>
                </a:moveTo>
                <a:cubicBezTo>
                  <a:pt x="6783100" y="186867"/>
                  <a:pt x="6749233" y="102200"/>
                  <a:pt x="6825433" y="59867"/>
                </a:cubicBezTo>
                <a:cubicBezTo>
                  <a:pt x="6901633" y="17534"/>
                  <a:pt x="7188089" y="-24799"/>
                  <a:pt x="7274167" y="17534"/>
                </a:cubicBezTo>
                <a:cubicBezTo>
                  <a:pt x="7360245" y="59867"/>
                  <a:pt x="7336256" y="192512"/>
                  <a:pt x="7341900" y="313867"/>
                </a:cubicBezTo>
                <a:cubicBezTo>
                  <a:pt x="7347544" y="435222"/>
                  <a:pt x="7943033" y="670878"/>
                  <a:pt x="7308033" y="745667"/>
                </a:cubicBezTo>
                <a:cubicBezTo>
                  <a:pt x="6673033" y="820456"/>
                  <a:pt x="3531900" y="762600"/>
                  <a:pt x="3531900" y="762600"/>
                </a:cubicBezTo>
                <a:cubicBezTo>
                  <a:pt x="2373378" y="768244"/>
                  <a:pt x="856433" y="855734"/>
                  <a:pt x="356900" y="779534"/>
                </a:cubicBezTo>
                <a:cubicBezTo>
                  <a:pt x="-142633" y="703334"/>
                  <a:pt x="-148278" y="385833"/>
                  <a:pt x="534700" y="305400"/>
                </a:cubicBezTo>
                <a:cubicBezTo>
                  <a:pt x="1217678" y="224967"/>
                  <a:pt x="3416189" y="305401"/>
                  <a:pt x="4454767" y="296934"/>
                </a:cubicBezTo>
                <a:cubicBezTo>
                  <a:pt x="5493345" y="288467"/>
                  <a:pt x="6382345" y="261656"/>
                  <a:pt x="6766167" y="254600"/>
                </a:cubicBezTo>
                <a:cubicBezTo>
                  <a:pt x="7149989" y="247544"/>
                  <a:pt x="6757700" y="254600"/>
                  <a:pt x="6757700" y="2546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952563" y="6384849"/>
            <a:ext cx="7830539" cy="369332"/>
          </a:xfrm>
          <a:prstGeom prst="rect">
            <a:avLst/>
          </a:prstGeom>
          <a:noFill/>
        </p:spPr>
        <p:txBody>
          <a:bodyPr wrap="none" rtlCol="0">
            <a:spAutoFit/>
          </a:bodyPr>
          <a:lstStyle/>
          <a:p>
            <a:r>
              <a:rPr lang="en-US" dirty="0">
                <a:solidFill>
                  <a:srgbClr val="FF0000"/>
                </a:solidFill>
              </a:rPr>
              <a:t>*</a:t>
            </a:r>
            <a:r>
              <a:rPr lang="en-US" dirty="0"/>
              <a:t>A </a:t>
            </a:r>
            <a:r>
              <a:rPr lang="en-US" dirty="0" err="1"/>
              <a:t>Samsel</a:t>
            </a:r>
            <a:r>
              <a:rPr lang="en-US" dirty="0"/>
              <a:t> and S Seneff, Journal of Biological Physics and Chemistry 2017;17:8-32.</a:t>
            </a:r>
          </a:p>
        </p:txBody>
      </p:sp>
      <p:sp>
        <p:nvSpPr>
          <p:cNvPr id="3" name="TextBox 2"/>
          <p:cNvSpPr txBox="1"/>
          <p:nvPr/>
        </p:nvSpPr>
        <p:spPr>
          <a:xfrm>
            <a:off x="1033552" y="2865651"/>
            <a:ext cx="7302387" cy="1815882"/>
          </a:xfrm>
          <a:prstGeom prst="rect">
            <a:avLst/>
          </a:prstGeom>
          <a:solidFill>
            <a:srgbClr val="FFFA92"/>
          </a:solidFill>
          <a:ln>
            <a:solidFill>
              <a:schemeClr val="tx1"/>
            </a:solidFill>
          </a:ln>
        </p:spPr>
        <p:txBody>
          <a:bodyPr wrap="square" rtlCol="0">
            <a:spAutoFit/>
          </a:bodyPr>
          <a:lstStyle>
            <a:defPPr>
              <a:defRPr lang="en-US"/>
            </a:defPPr>
            <a:lvl1pPr algn="ctr">
              <a:defRPr sz="2400"/>
            </a:lvl1pPr>
          </a:lstStyle>
          <a:p>
            <a:r>
              <a:rPr lang="mr-IN" sz="2800" dirty="0" smtClean="0"/>
              <a:t>…</a:t>
            </a:r>
            <a:r>
              <a:rPr lang="en-US" sz="2800" dirty="0" smtClean="0"/>
              <a:t> Most </a:t>
            </a:r>
            <a:r>
              <a:rPr lang="en-US" sz="2800" dirty="0"/>
              <a:t>disturbing is the presence of glyphosate in many popular vaccines including </a:t>
            </a:r>
            <a:r>
              <a:rPr lang="en-US" sz="2800" dirty="0" smtClean="0"/>
              <a:t>the    </a:t>
            </a:r>
            <a:r>
              <a:rPr lang="en-US" sz="2800" dirty="0"/>
              <a:t>measles, mumps and rubella (MMR) vaccine, which we have verified here for the first time.</a:t>
            </a:r>
          </a:p>
        </p:txBody>
      </p:sp>
    </p:spTree>
    <p:extLst>
      <p:ext uri="{BB962C8B-B14F-4D97-AF65-F5344CB8AC3E}">
        <p14:creationId xmlns:p14="http://schemas.microsoft.com/office/powerpoint/2010/main" val="195791417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Contamination in Vaccines (Parts Per Billion)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a:t>Merck </a:t>
            </a:r>
            <a:r>
              <a:rPr lang="en-US" dirty="0" smtClean="0"/>
              <a:t>	 ZOSTAVAX 		0.62  	Shingles</a:t>
            </a:r>
            <a:endParaRPr lang="en-US" dirty="0"/>
          </a:p>
          <a:p>
            <a:pPr marL="0" indent="0">
              <a:buNone/>
            </a:pPr>
            <a:r>
              <a:rPr lang="en-US" dirty="0">
                <a:solidFill>
                  <a:srgbClr val="FF0000"/>
                </a:solidFill>
              </a:rPr>
              <a:t>Merck </a:t>
            </a:r>
            <a:r>
              <a:rPr lang="en-US" dirty="0" smtClean="0">
                <a:solidFill>
                  <a:srgbClr val="FF0000"/>
                </a:solidFill>
              </a:rPr>
              <a:t>	 MMR</a:t>
            </a:r>
            <a:r>
              <a:rPr lang="en-US" dirty="0">
                <a:solidFill>
                  <a:srgbClr val="FF0000"/>
                </a:solidFill>
              </a:rPr>
              <a:t>-II </a:t>
            </a:r>
            <a:r>
              <a:rPr lang="en-US" dirty="0" smtClean="0">
                <a:solidFill>
                  <a:srgbClr val="FF0000"/>
                </a:solidFill>
              </a:rPr>
              <a:t>			3.74  	Measles</a:t>
            </a:r>
            <a:r>
              <a:rPr lang="en-US" dirty="0">
                <a:solidFill>
                  <a:srgbClr val="FF0000"/>
                </a:solidFill>
              </a:rPr>
              <a:t>, Mumps </a:t>
            </a:r>
            <a:r>
              <a:rPr lang="en-US" dirty="0" smtClean="0">
                <a:solidFill>
                  <a:srgbClr val="FF0000"/>
                </a:solidFill>
              </a:rPr>
              <a:t>										and </a:t>
            </a:r>
            <a:r>
              <a:rPr lang="en-US" dirty="0">
                <a:solidFill>
                  <a:srgbClr val="FF0000"/>
                </a:solidFill>
              </a:rPr>
              <a:t>Rubella</a:t>
            </a:r>
          </a:p>
          <a:p>
            <a:pPr marL="0" indent="0">
              <a:buNone/>
            </a:pPr>
            <a:r>
              <a:rPr lang="en-US" dirty="0"/>
              <a:t>Merck </a:t>
            </a:r>
            <a:r>
              <a:rPr lang="en-US" dirty="0" smtClean="0"/>
              <a:t>	 VARIVAX 		0.56	Varicella</a:t>
            </a:r>
            <a:r>
              <a:rPr lang="en-US" dirty="0"/>
              <a:t>, </a:t>
            </a:r>
            <a:r>
              <a:rPr lang="en-US" dirty="0" smtClean="0"/>
              <a:t>Chicken Pox</a:t>
            </a:r>
            <a:endParaRPr lang="en-US" dirty="0"/>
          </a:p>
          <a:p>
            <a:pPr marL="0" indent="0">
              <a:buNone/>
            </a:pPr>
            <a:r>
              <a:rPr lang="en-US" dirty="0"/>
              <a:t>MERCK </a:t>
            </a:r>
            <a:r>
              <a:rPr lang="en-US" dirty="0" smtClean="0"/>
              <a:t>	 PNEUMOVAX	 ND 	Pneumococcal </a:t>
            </a:r>
            <a:r>
              <a:rPr lang="en-US" dirty="0"/>
              <a:t>18</a:t>
            </a:r>
          </a:p>
          <a:p>
            <a:pPr marL="0" indent="0">
              <a:buNone/>
            </a:pPr>
            <a:r>
              <a:rPr lang="en-US" dirty="0"/>
              <a:t>MERCK </a:t>
            </a:r>
            <a:r>
              <a:rPr lang="en-US" dirty="0" smtClean="0"/>
              <a:t>	 PROQUAD 		0.66  	Measles, </a:t>
            </a:r>
            <a:r>
              <a:rPr lang="en-US" dirty="0"/>
              <a:t>Mumps, </a:t>
            </a:r>
            <a:r>
              <a:rPr lang="en-US" dirty="0" smtClean="0"/>
              <a:t>										Rubella</a:t>
            </a:r>
            <a:r>
              <a:rPr lang="en-US" dirty="0"/>
              <a:t>, Varicella</a:t>
            </a:r>
          </a:p>
          <a:p>
            <a:pPr marL="0" indent="0">
              <a:buNone/>
            </a:pPr>
            <a:r>
              <a:rPr lang="en-US" dirty="0" smtClean="0"/>
              <a:t>GSK		 ENERGIX</a:t>
            </a:r>
            <a:r>
              <a:rPr lang="en-US" dirty="0"/>
              <a:t>-B </a:t>
            </a:r>
            <a:r>
              <a:rPr lang="en-US" dirty="0" smtClean="0"/>
              <a:t>	0.34  	</a:t>
            </a:r>
            <a:r>
              <a:rPr lang="en-US" dirty="0" err="1" smtClean="0"/>
              <a:t>Heptatitis</a:t>
            </a:r>
            <a:r>
              <a:rPr lang="en-US" dirty="0" smtClean="0"/>
              <a:t> B</a:t>
            </a:r>
          </a:p>
          <a:p>
            <a:pPr marL="0" indent="0">
              <a:buNone/>
            </a:pPr>
            <a:r>
              <a:rPr lang="en-US" dirty="0" smtClean="0"/>
              <a:t>Novartis  INFLUENZA     0.23   Flu</a:t>
            </a:r>
            <a:endParaRPr lang="en-US" dirty="0"/>
          </a:p>
        </p:txBody>
      </p:sp>
      <p:sp>
        <p:nvSpPr>
          <p:cNvPr id="5" name="TextBox 4"/>
          <p:cNvSpPr txBox="1"/>
          <p:nvPr/>
        </p:nvSpPr>
        <p:spPr>
          <a:xfrm>
            <a:off x="952563" y="6384849"/>
            <a:ext cx="7830539" cy="369332"/>
          </a:xfrm>
          <a:prstGeom prst="rect">
            <a:avLst/>
          </a:prstGeom>
          <a:noFill/>
        </p:spPr>
        <p:txBody>
          <a:bodyPr wrap="none" rtlCol="0">
            <a:spAutoFit/>
          </a:bodyPr>
          <a:lstStyle/>
          <a:p>
            <a:r>
              <a:rPr lang="en-US" dirty="0">
                <a:solidFill>
                  <a:srgbClr val="FF0000"/>
                </a:solidFill>
              </a:rPr>
              <a:t>*</a:t>
            </a:r>
            <a:r>
              <a:rPr lang="en-US" dirty="0"/>
              <a:t>A </a:t>
            </a:r>
            <a:r>
              <a:rPr lang="en-US" dirty="0" err="1"/>
              <a:t>Samsel</a:t>
            </a:r>
            <a:r>
              <a:rPr lang="en-US" dirty="0"/>
              <a:t> and S Seneff, Journal of Biological Physics and Chemistry 2017;17:8-32.</a:t>
            </a:r>
          </a:p>
        </p:txBody>
      </p:sp>
    </p:spTree>
    <p:extLst>
      <p:ext uri="{BB962C8B-B14F-4D97-AF65-F5344CB8AC3E}">
        <p14:creationId xmlns:p14="http://schemas.microsoft.com/office/powerpoint/2010/main" val="41540517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MR.png"/>
          <p:cNvPicPr>
            <a:picLocks noGrp="1" noChangeAspect="1"/>
          </p:cNvPicPr>
          <p:nvPr>
            <p:ph idx="1"/>
          </p:nvPr>
        </p:nvPicPr>
        <p:blipFill>
          <a:blip r:embed="rId2">
            <a:extLst>
              <a:ext uri="{28A0092B-C50C-407E-A947-70E740481C1C}">
                <a14:useLocalDpi xmlns:a14="http://schemas.microsoft.com/office/drawing/2010/main" val="0"/>
              </a:ext>
            </a:extLst>
          </a:blip>
          <a:srcRect l="-12376" r="-12376"/>
          <a:stretch>
            <a:fillRect/>
          </a:stretch>
        </p:blipFill>
        <p:spPr>
          <a:xfrm>
            <a:off x="-748047" y="953624"/>
            <a:ext cx="9746072" cy="5359964"/>
          </a:xfrm>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t>Symptoms of Adverse Reactions to MMR before and after 2002</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1602023" y="6000061"/>
            <a:ext cx="5357205" cy="461665"/>
          </a:xfrm>
          <a:prstGeom prst="rect">
            <a:avLst/>
          </a:prstGeom>
          <a:noFill/>
        </p:spPr>
        <p:txBody>
          <a:bodyPr wrap="none" rtlCol="0">
            <a:spAutoFit/>
          </a:bodyPr>
          <a:lstStyle/>
          <a:p>
            <a:r>
              <a:rPr lang="en-US" sz="2400" dirty="0" smtClean="0"/>
              <a:t>Data analyzed from the VAERS database</a:t>
            </a:r>
            <a:endParaRPr lang="en-US" sz="2400" dirty="0"/>
          </a:p>
        </p:txBody>
      </p:sp>
      <p:sp>
        <p:nvSpPr>
          <p:cNvPr id="3" name="Rectangle 2"/>
          <p:cNvSpPr/>
          <p:nvPr/>
        </p:nvSpPr>
        <p:spPr>
          <a:xfrm>
            <a:off x="6011333" y="3090333"/>
            <a:ext cx="152400" cy="2624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119234" y="6461726"/>
            <a:ext cx="5895113"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J </a:t>
            </a:r>
            <a:r>
              <a:rPr lang="en-US" sz="2000" dirty="0" err="1"/>
              <a:t>Biol</a:t>
            </a:r>
            <a:r>
              <a:rPr lang="en-US" sz="2000" dirty="0"/>
              <a:t> </a:t>
            </a:r>
            <a:r>
              <a:rPr lang="en-US" sz="2000" dirty="0" err="1"/>
              <a:t>Phys</a:t>
            </a:r>
            <a:r>
              <a:rPr lang="en-US" sz="2000" dirty="0"/>
              <a:t> </a:t>
            </a:r>
            <a:r>
              <a:rPr lang="en-US" sz="2000" dirty="0" err="1"/>
              <a:t>Chem</a:t>
            </a:r>
            <a:r>
              <a:rPr lang="en-US" sz="2000" dirty="0"/>
              <a:t> 2017;17:8-32</a:t>
            </a:r>
          </a:p>
        </p:txBody>
      </p:sp>
    </p:spTree>
    <p:extLst>
      <p:ext uri="{BB962C8B-B14F-4D97-AF65-F5344CB8AC3E}">
        <p14:creationId xmlns:p14="http://schemas.microsoft.com/office/powerpoint/2010/main" val="3307373522"/>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MR.png"/>
          <p:cNvPicPr>
            <a:picLocks noGrp="1" noChangeAspect="1"/>
          </p:cNvPicPr>
          <p:nvPr>
            <p:ph idx="1"/>
          </p:nvPr>
        </p:nvPicPr>
        <p:blipFill>
          <a:blip r:embed="rId2">
            <a:extLst>
              <a:ext uri="{28A0092B-C50C-407E-A947-70E740481C1C}">
                <a14:useLocalDpi xmlns:a14="http://schemas.microsoft.com/office/drawing/2010/main" val="0"/>
              </a:ext>
            </a:extLst>
          </a:blip>
          <a:srcRect l="-12376" r="-12376"/>
          <a:stretch>
            <a:fillRect/>
          </a:stretch>
        </p:blipFill>
        <p:spPr>
          <a:xfrm>
            <a:off x="-748047" y="953624"/>
            <a:ext cx="9746072" cy="5359964"/>
          </a:xfrm>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t>Symptoms of Adverse Reactions to MMR before and after 2002</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2438400" y="6128922"/>
            <a:ext cx="5357205" cy="461665"/>
          </a:xfrm>
          <a:prstGeom prst="rect">
            <a:avLst/>
          </a:prstGeom>
          <a:noFill/>
        </p:spPr>
        <p:txBody>
          <a:bodyPr wrap="none" rtlCol="0">
            <a:spAutoFit/>
          </a:bodyPr>
          <a:lstStyle/>
          <a:p>
            <a:r>
              <a:rPr lang="en-US" sz="2400" dirty="0" smtClean="0">
                <a:solidFill>
                  <a:srgbClr val="FF0000"/>
                </a:solidFill>
              </a:rPr>
              <a:t>*</a:t>
            </a:r>
            <a:r>
              <a:rPr lang="en-US" sz="2400" dirty="0" smtClean="0"/>
              <a:t>Data analyzed from the VAERS database</a:t>
            </a:r>
            <a:endParaRPr lang="en-US" sz="2400" dirty="0"/>
          </a:p>
        </p:txBody>
      </p:sp>
      <p:sp>
        <p:nvSpPr>
          <p:cNvPr id="8" name="TextBox 7"/>
          <p:cNvSpPr txBox="1"/>
          <p:nvPr/>
        </p:nvSpPr>
        <p:spPr>
          <a:xfrm>
            <a:off x="457200" y="4078765"/>
            <a:ext cx="8084917" cy="461665"/>
          </a:xfrm>
          <a:prstGeom prst="rect">
            <a:avLst/>
          </a:prstGeom>
          <a:solidFill>
            <a:srgbClr val="FFFA92"/>
          </a:solidFill>
          <a:ln>
            <a:solidFill>
              <a:schemeClr val="tx1"/>
            </a:solidFill>
          </a:ln>
        </p:spPr>
        <p:txBody>
          <a:bodyPr wrap="square" rtlCol="0">
            <a:spAutoFit/>
          </a:bodyPr>
          <a:lstStyle/>
          <a:p>
            <a:pPr algn="ctr"/>
            <a:r>
              <a:rPr lang="en-US" sz="2400" dirty="0" smtClean="0"/>
              <a:t>These are all characteristic symptoms of allergies to MSG</a:t>
            </a:r>
            <a:endParaRPr lang="en-US" sz="2400" dirty="0"/>
          </a:p>
        </p:txBody>
      </p:sp>
      <p:sp>
        <p:nvSpPr>
          <p:cNvPr id="9" name="TextBox 8"/>
          <p:cNvSpPr txBox="1"/>
          <p:nvPr/>
        </p:nvSpPr>
        <p:spPr>
          <a:xfrm>
            <a:off x="753533" y="3042735"/>
            <a:ext cx="856825" cy="338554"/>
          </a:xfrm>
          <a:prstGeom prst="rect">
            <a:avLst/>
          </a:prstGeom>
          <a:solidFill>
            <a:srgbClr val="FFFFFF"/>
          </a:solidFill>
        </p:spPr>
        <p:txBody>
          <a:bodyPr wrap="none" rtlCol="0">
            <a:spAutoFit/>
          </a:bodyPr>
          <a:lstStyle/>
          <a:p>
            <a:r>
              <a:rPr lang="en-US" sz="1600" dirty="0" smtClean="0">
                <a:solidFill>
                  <a:srgbClr val="FF0000"/>
                </a:solidFill>
              </a:rPr>
              <a:t>seizures</a:t>
            </a:r>
            <a:endParaRPr lang="en-US" sz="1600" dirty="0">
              <a:solidFill>
                <a:srgbClr val="FF0000"/>
              </a:solidFill>
            </a:endParaRPr>
          </a:p>
        </p:txBody>
      </p:sp>
      <p:sp>
        <p:nvSpPr>
          <p:cNvPr id="10" name="TextBox 9"/>
          <p:cNvSpPr txBox="1"/>
          <p:nvPr/>
        </p:nvSpPr>
        <p:spPr>
          <a:xfrm>
            <a:off x="753533" y="3575051"/>
            <a:ext cx="614571" cy="338554"/>
          </a:xfrm>
          <a:prstGeom prst="rect">
            <a:avLst/>
          </a:prstGeom>
          <a:solidFill>
            <a:srgbClr val="FFFFFF"/>
          </a:solidFill>
        </p:spPr>
        <p:txBody>
          <a:bodyPr wrap="none" rtlCol="0">
            <a:spAutoFit/>
          </a:bodyPr>
          <a:lstStyle/>
          <a:p>
            <a:r>
              <a:rPr lang="en-US" sz="1600" dirty="0" smtClean="0">
                <a:solidFill>
                  <a:srgbClr val="FF0000"/>
                </a:solidFill>
              </a:rPr>
              <a:t>hives</a:t>
            </a:r>
            <a:endParaRPr lang="en-US" sz="1600" dirty="0">
              <a:solidFill>
                <a:srgbClr val="FF0000"/>
              </a:solidFill>
            </a:endParaRPr>
          </a:p>
        </p:txBody>
      </p:sp>
      <p:sp>
        <p:nvSpPr>
          <p:cNvPr id="11" name="TextBox 10"/>
          <p:cNvSpPr txBox="1"/>
          <p:nvPr/>
        </p:nvSpPr>
        <p:spPr>
          <a:xfrm>
            <a:off x="745066" y="5699101"/>
            <a:ext cx="859330" cy="338554"/>
          </a:xfrm>
          <a:prstGeom prst="rect">
            <a:avLst/>
          </a:prstGeom>
          <a:noFill/>
        </p:spPr>
        <p:txBody>
          <a:bodyPr wrap="none" rtlCol="0">
            <a:spAutoFit/>
          </a:bodyPr>
          <a:lstStyle/>
          <a:p>
            <a:r>
              <a:rPr lang="en-US" sz="1600" dirty="0" smtClean="0"/>
              <a:t>swelling</a:t>
            </a:r>
            <a:endParaRPr lang="en-US" sz="1600" dirty="0"/>
          </a:p>
        </p:txBody>
      </p:sp>
      <p:sp>
        <p:nvSpPr>
          <p:cNvPr id="12" name="TextBox 11"/>
          <p:cNvSpPr txBox="1"/>
          <p:nvPr/>
        </p:nvSpPr>
        <p:spPr>
          <a:xfrm>
            <a:off x="770467" y="5673700"/>
            <a:ext cx="943663" cy="369332"/>
          </a:xfrm>
          <a:prstGeom prst="rect">
            <a:avLst/>
          </a:prstGeom>
          <a:solidFill>
            <a:srgbClr val="FFFFFF"/>
          </a:solidFill>
        </p:spPr>
        <p:txBody>
          <a:bodyPr wrap="none" rtlCol="0">
            <a:spAutoFit/>
          </a:bodyPr>
          <a:lstStyle/>
          <a:p>
            <a:r>
              <a:rPr lang="en-US" dirty="0" smtClean="0">
                <a:solidFill>
                  <a:srgbClr val="FF0000"/>
                </a:solidFill>
              </a:rPr>
              <a:t>swelling</a:t>
            </a:r>
            <a:endParaRPr lang="en-US" dirty="0">
              <a:solidFill>
                <a:srgbClr val="FF0000"/>
              </a:solidFill>
            </a:endParaRPr>
          </a:p>
        </p:txBody>
      </p:sp>
      <p:sp>
        <p:nvSpPr>
          <p:cNvPr id="13" name="TextBox 12"/>
          <p:cNvSpPr txBox="1"/>
          <p:nvPr/>
        </p:nvSpPr>
        <p:spPr>
          <a:xfrm>
            <a:off x="724857" y="1688068"/>
            <a:ext cx="989273" cy="338554"/>
          </a:xfrm>
          <a:prstGeom prst="rect">
            <a:avLst/>
          </a:prstGeom>
          <a:solidFill>
            <a:schemeClr val="bg1"/>
          </a:solidFill>
        </p:spPr>
        <p:txBody>
          <a:bodyPr wrap="none" rtlCol="0">
            <a:spAutoFit/>
          </a:bodyPr>
          <a:lstStyle/>
          <a:p>
            <a:r>
              <a:rPr lang="en-US" sz="1600" dirty="0" smtClean="0">
                <a:solidFill>
                  <a:srgbClr val="FF0000"/>
                </a:solidFill>
              </a:rPr>
              <a:t>Joint pain</a:t>
            </a:r>
            <a:endParaRPr lang="en-US" sz="1600" dirty="0">
              <a:solidFill>
                <a:srgbClr val="FF0000"/>
              </a:solidFill>
            </a:endParaRPr>
          </a:p>
        </p:txBody>
      </p:sp>
      <p:sp>
        <p:nvSpPr>
          <p:cNvPr id="14" name="TextBox 13"/>
          <p:cNvSpPr txBox="1"/>
          <p:nvPr/>
        </p:nvSpPr>
        <p:spPr>
          <a:xfrm>
            <a:off x="745066" y="5421298"/>
            <a:ext cx="1377501" cy="338554"/>
          </a:xfrm>
          <a:prstGeom prst="rect">
            <a:avLst/>
          </a:prstGeom>
          <a:solidFill>
            <a:srgbClr val="FFFFFF"/>
          </a:solidFill>
        </p:spPr>
        <p:txBody>
          <a:bodyPr wrap="none" rtlCol="0">
            <a:spAutoFit/>
          </a:bodyPr>
          <a:lstStyle/>
          <a:p>
            <a:r>
              <a:rPr lang="en-US" sz="1600" dirty="0" smtClean="0">
                <a:solidFill>
                  <a:srgbClr val="FF0000"/>
                </a:solidFill>
              </a:rPr>
              <a:t>Facial swelling</a:t>
            </a:r>
            <a:endParaRPr lang="en-US" sz="1600" dirty="0">
              <a:solidFill>
                <a:srgbClr val="FF0000"/>
              </a:solidFill>
            </a:endParaRPr>
          </a:p>
        </p:txBody>
      </p:sp>
      <p:sp>
        <p:nvSpPr>
          <p:cNvPr id="15" name="TextBox 14"/>
          <p:cNvSpPr txBox="1"/>
          <p:nvPr/>
        </p:nvSpPr>
        <p:spPr>
          <a:xfrm>
            <a:off x="745066" y="5168902"/>
            <a:ext cx="1955801" cy="338554"/>
          </a:xfrm>
          <a:prstGeom prst="rect">
            <a:avLst/>
          </a:prstGeom>
          <a:solidFill>
            <a:srgbClr val="FFFFFF"/>
          </a:solidFill>
        </p:spPr>
        <p:txBody>
          <a:bodyPr wrap="square" rtlCol="0">
            <a:spAutoFit/>
          </a:bodyPr>
          <a:lstStyle/>
          <a:p>
            <a:r>
              <a:rPr lang="en-US" sz="1600" dirty="0" smtClean="0">
                <a:solidFill>
                  <a:srgbClr val="FF0000"/>
                </a:solidFill>
              </a:rPr>
              <a:t>anaphylactic shock    </a:t>
            </a:r>
            <a:endParaRPr lang="en-US" sz="1600" dirty="0">
              <a:solidFill>
                <a:srgbClr val="FF0000"/>
              </a:solidFill>
            </a:endParaRPr>
          </a:p>
        </p:txBody>
      </p:sp>
      <p:sp>
        <p:nvSpPr>
          <p:cNvPr id="16" name="TextBox 15"/>
          <p:cNvSpPr txBox="1"/>
          <p:nvPr/>
        </p:nvSpPr>
        <p:spPr>
          <a:xfrm>
            <a:off x="745066" y="3305143"/>
            <a:ext cx="1955801" cy="338554"/>
          </a:xfrm>
          <a:prstGeom prst="rect">
            <a:avLst/>
          </a:prstGeom>
          <a:solidFill>
            <a:srgbClr val="FFFFFF"/>
          </a:solidFill>
        </p:spPr>
        <p:txBody>
          <a:bodyPr wrap="square" rtlCol="0">
            <a:spAutoFit/>
          </a:bodyPr>
          <a:lstStyle/>
          <a:p>
            <a:r>
              <a:rPr lang="en-US" sz="1600" dirty="0">
                <a:solidFill>
                  <a:srgbClr val="FF0000"/>
                </a:solidFill>
              </a:rPr>
              <a:t>s</a:t>
            </a:r>
            <a:r>
              <a:rPr lang="en-US" sz="1600" dirty="0" smtClean="0">
                <a:solidFill>
                  <a:srgbClr val="FF0000"/>
                </a:solidFill>
              </a:rPr>
              <a:t>hortness of breath</a:t>
            </a:r>
            <a:endParaRPr lang="en-US" sz="1600" dirty="0">
              <a:solidFill>
                <a:srgbClr val="FF0000"/>
              </a:solidFill>
            </a:endParaRPr>
          </a:p>
        </p:txBody>
      </p:sp>
      <p:sp>
        <p:nvSpPr>
          <p:cNvPr id="17" name="TextBox 16"/>
          <p:cNvSpPr txBox="1"/>
          <p:nvPr/>
        </p:nvSpPr>
        <p:spPr>
          <a:xfrm>
            <a:off x="719665" y="4619834"/>
            <a:ext cx="818854" cy="338554"/>
          </a:xfrm>
          <a:prstGeom prst="rect">
            <a:avLst/>
          </a:prstGeom>
          <a:solidFill>
            <a:srgbClr val="FFFFFF"/>
          </a:solidFill>
        </p:spPr>
        <p:txBody>
          <a:bodyPr wrap="none" rtlCol="0">
            <a:spAutoFit/>
          </a:bodyPr>
          <a:lstStyle/>
          <a:p>
            <a:r>
              <a:rPr lang="en-US" sz="1600" dirty="0" smtClean="0">
                <a:solidFill>
                  <a:srgbClr val="FF0000"/>
                </a:solidFill>
              </a:rPr>
              <a:t>eczema</a:t>
            </a:r>
            <a:endParaRPr lang="en-US" sz="1600" dirty="0">
              <a:solidFill>
                <a:srgbClr val="FF0000"/>
              </a:solidFill>
            </a:endParaRPr>
          </a:p>
        </p:txBody>
      </p:sp>
      <p:sp>
        <p:nvSpPr>
          <p:cNvPr id="18" name="Rectangle 17"/>
          <p:cNvSpPr/>
          <p:nvPr/>
        </p:nvSpPr>
        <p:spPr>
          <a:xfrm>
            <a:off x="6011333" y="3090333"/>
            <a:ext cx="152400" cy="2624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516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457199" y="1600200"/>
            <a:ext cx="8494149" cy="4525963"/>
          </a:xfrm>
        </p:spPr>
        <p:txBody>
          <a:bodyPr>
            <a:normAutofit fontScale="85000" lnSpcReduction="10000"/>
          </a:bodyPr>
          <a:lstStyle/>
          <a:p>
            <a:r>
              <a:rPr lang="en-US" dirty="0" err="1" smtClean="0"/>
              <a:t>Vaxxed</a:t>
            </a:r>
            <a:r>
              <a:rPr lang="en-US" dirty="0" smtClean="0"/>
              <a:t>/</a:t>
            </a:r>
            <a:r>
              <a:rPr lang="en-US" dirty="0" err="1" smtClean="0"/>
              <a:t>Unvaxxed</a:t>
            </a:r>
            <a:r>
              <a:rPr lang="en-US" dirty="0" smtClean="0"/>
              <a:t> study reveals neurological and autoimmune disease prevalence among the </a:t>
            </a:r>
            <a:r>
              <a:rPr lang="en-US" dirty="0" err="1" smtClean="0"/>
              <a:t>vaxxed</a:t>
            </a:r>
            <a:endParaRPr lang="en-US" dirty="0" smtClean="0"/>
          </a:p>
          <a:p>
            <a:r>
              <a:rPr lang="en-US" dirty="0" smtClean="0"/>
              <a:t>Glyphosate has been found as a contaminant in multiple vaccines, mostly those that contain live viruses</a:t>
            </a:r>
          </a:p>
          <a:p>
            <a:pPr lvl="1"/>
            <a:r>
              <a:rPr lang="en-US" dirty="0" smtClean="0"/>
              <a:t>Likely due to glyphosate present in gelatin used as nutrient</a:t>
            </a:r>
          </a:p>
          <a:p>
            <a:r>
              <a:rPr lang="en-US" dirty="0" smtClean="0"/>
              <a:t>MMR vaccine may be causal factor in autism epidemic</a:t>
            </a:r>
          </a:p>
          <a:p>
            <a:pPr lvl="1"/>
            <a:r>
              <a:rPr lang="en-US" dirty="0" smtClean="0"/>
              <a:t>CDC hid evidence of a link between MMR and autism</a:t>
            </a:r>
          </a:p>
          <a:p>
            <a:r>
              <a:rPr lang="en-US" dirty="0" smtClean="0"/>
              <a:t>Glyphosate and glutamate in MMR are synergistically neurotoxic through excitation of NMDA receptors</a:t>
            </a:r>
          </a:p>
          <a:p>
            <a:pPr lvl="1"/>
            <a:endParaRPr lang="en-US" dirty="0"/>
          </a:p>
        </p:txBody>
      </p:sp>
    </p:spTree>
    <p:extLst>
      <p:ext uri="{BB962C8B-B14F-4D97-AF65-F5344CB8AC3E}">
        <p14:creationId xmlns:p14="http://schemas.microsoft.com/office/powerpoint/2010/main" val="296064436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1860" y="2293540"/>
            <a:ext cx="578618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Molecular Mimicry</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928710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ood_allergies_vaccines.png"/>
          <p:cNvPicPr>
            <a:picLocks noGrp="1" noChangeAspect="1"/>
          </p:cNvPicPr>
          <p:nvPr>
            <p:ph idx="1"/>
          </p:nvPr>
        </p:nvPicPr>
        <p:blipFill>
          <a:blip r:embed="rId3">
            <a:extLst>
              <a:ext uri="{28A0092B-C50C-407E-A947-70E740481C1C}">
                <a14:useLocalDpi xmlns:a14="http://schemas.microsoft.com/office/drawing/2010/main" val="0"/>
              </a:ext>
            </a:extLst>
          </a:blip>
          <a:srcRect t="-16678" b="-16678"/>
          <a:stretch>
            <a:fillRect/>
          </a:stretch>
        </p:blipFill>
        <p:spPr>
          <a:xfrm>
            <a:off x="139700" y="-313267"/>
            <a:ext cx="8229600" cy="4525963"/>
          </a:xfrm>
        </p:spPr>
      </p:pic>
      <p:sp>
        <p:nvSpPr>
          <p:cNvPr id="2" name="TextBox 1"/>
          <p:cNvSpPr txBox="1"/>
          <p:nvPr/>
        </p:nvSpPr>
        <p:spPr>
          <a:xfrm>
            <a:off x="660400" y="4212696"/>
            <a:ext cx="8199000" cy="2308324"/>
          </a:xfrm>
          <a:prstGeom prst="rect">
            <a:avLst/>
          </a:prstGeom>
          <a:noFill/>
        </p:spPr>
        <p:txBody>
          <a:bodyPr wrap="square" rtlCol="0">
            <a:spAutoFit/>
          </a:bodyPr>
          <a:lstStyle/>
          <a:p>
            <a:r>
              <a:rPr lang="en-US" sz="2400" dirty="0" smtClean="0"/>
              <a:t>“Nobel Laureate Charles Richet demonstrated over a hundred years ago that injecting a protein into animals or humans causes immune system sensitization to that protein. Subsequent exposure to the protein can result in allergic reactions or anaphylaxis. This fact has since been demonstrated over and over again in humans and animal models.”</a:t>
            </a:r>
            <a:endParaRPr lang="en-US" sz="2400" dirty="0"/>
          </a:p>
        </p:txBody>
      </p:sp>
      <p:sp>
        <p:nvSpPr>
          <p:cNvPr id="3" name="Freeform 2"/>
          <p:cNvSpPr/>
          <p:nvPr/>
        </p:nvSpPr>
        <p:spPr>
          <a:xfrm>
            <a:off x="819114" y="2983505"/>
            <a:ext cx="6942681" cy="852033"/>
          </a:xfrm>
          <a:custGeom>
            <a:avLst/>
            <a:gdLst>
              <a:gd name="connsiteX0" fmla="*/ 1987586 w 6942681"/>
              <a:gd name="connsiteY0" fmla="*/ 995 h 852033"/>
              <a:gd name="connsiteX1" fmla="*/ 311186 w 6942681"/>
              <a:gd name="connsiteY1" fmla="*/ 242295 h 852033"/>
              <a:gd name="connsiteX2" fmla="*/ 336586 w 6942681"/>
              <a:gd name="connsiteY2" fmla="*/ 661395 h 852033"/>
              <a:gd name="connsiteX3" fmla="*/ 3740186 w 6942681"/>
              <a:gd name="connsiteY3" fmla="*/ 851895 h 852033"/>
              <a:gd name="connsiteX4" fmla="*/ 6635786 w 6942681"/>
              <a:gd name="connsiteY4" fmla="*/ 635995 h 852033"/>
              <a:gd name="connsiteX5" fmla="*/ 6521486 w 6942681"/>
              <a:gd name="connsiteY5" fmla="*/ 89895 h 852033"/>
              <a:gd name="connsiteX6" fmla="*/ 3651286 w 6942681"/>
              <a:gd name="connsiteY6" fmla="*/ 995 h 852033"/>
              <a:gd name="connsiteX7" fmla="*/ 1987586 w 6942681"/>
              <a:gd name="connsiteY7" fmla="*/ 995 h 85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2681" h="852033">
                <a:moveTo>
                  <a:pt x="1987586" y="995"/>
                </a:moveTo>
                <a:cubicBezTo>
                  <a:pt x="1286969" y="66611"/>
                  <a:pt x="586353" y="132228"/>
                  <a:pt x="311186" y="242295"/>
                </a:cubicBezTo>
                <a:cubicBezTo>
                  <a:pt x="36019" y="352362"/>
                  <a:pt x="-234914" y="559795"/>
                  <a:pt x="336586" y="661395"/>
                </a:cubicBezTo>
                <a:cubicBezTo>
                  <a:pt x="908086" y="762995"/>
                  <a:pt x="2690319" y="856128"/>
                  <a:pt x="3740186" y="851895"/>
                </a:cubicBezTo>
                <a:cubicBezTo>
                  <a:pt x="4790053" y="847662"/>
                  <a:pt x="6172236" y="762995"/>
                  <a:pt x="6635786" y="635995"/>
                </a:cubicBezTo>
                <a:cubicBezTo>
                  <a:pt x="7099336" y="508995"/>
                  <a:pt x="7018903" y="195728"/>
                  <a:pt x="6521486" y="89895"/>
                </a:cubicBezTo>
                <a:cubicBezTo>
                  <a:pt x="6024069" y="-15938"/>
                  <a:pt x="3651286" y="995"/>
                  <a:pt x="3651286" y="995"/>
                </a:cubicBezTo>
                <a:lnTo>
                  <a:pt x="1987586" y="995"/>
                </a:ln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4"/>
          <p:cNvSpPr/>
          <p:nvPr/>
        </p:nvSpPr>
        <p:spPr>
          <a:xfrm>
            <a:off x="3403600" y="3835538"/>
            <a:ext cx="419100" cy="377158"/>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0952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3" y="-94001"/>
            <a:ext cx="8229600" cy="1143000"/>
          </a:xfrm>
        </p:spPr>
        <p:txBody>
          <a:bodyPr/>
          <a:lstStyle/>
          <a:p>
            <a:r>
              <a:rPr lang="en-US" dirty="0" smtClean="0"/>
              <a:t>A Scenario</a:t>
            </a:r>
            <a:endParaRPr lang="en-US" dirty="0"/>
          </a:p>
        </p:txBody>
      </p:sp>
      <p:pic>
        <p:nvPicPr>
          <p:cNvPr id="5" name="Picture 4" descr="Gut-Br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8198"/>
            <a:ext cx="9144000" cy="4380776"/>
          </a:xfrm>
          <a:prstGeom prst="rect">
            <a:avLst/>
          </a:prstGeom>
        </p:spPr>
      </p:pic>
      <p:pic>
        <p:nvPicPr>
          <p:cNvPr id="4" name="Content Placeholder 3" descr="vaccinated.jpg"/>
          <p:cNvPicPr>
            <a:picLocks noGrp="1" noChangeAspect="1"/>
          </p:cNvPicPr>
          <p:nvPr>
            <p:ph idx="1"/>
          </p:nvPr>
        </p:nvPicPr>
        <p:blipFill>
          <a:blip r:embed="rId3">
            <a:extLst>
              <a:ext uri="{28A0092B-C50C-407E-A947-70E740481C1C}">
                <a14:useLocalDpi xmlns:a14="http://schemas.microsoft.com/office/drawing/2010/main" val="0"/>
              </a:ext>
            </a:extLst>
          </a:blip>
          <a:srcRect t="1082" b="1082"/>
          <a:stretch>
            <a:fillRect/>
          </a:stretch>
        </p:blipFill>
        <p:spPr>
          <a:xfrm>
            <a:off x="2895103" y="1048999"/>
            <a:ext cx="3327746" cy="1830132"/>
          </a:xfrm>
        </p:spPr>
      </p:pic>
      <p:sp>
        <p:nvSpPr>
          <p:cNvPr id="6" name="TextBox 5"/>
          <p:cNvSpPr txBox="1"/>
          <p:nvPr/>
        </p:nvSpPr>
        <p:spPr>
          <a:xfrm>
            <a:off x="4932948" y="3210895"/>
            <a:ext cx="3456670" cy="400110"/>
          </a:xfrm>
          <a:prstGeom prst="rect">
            <a:avLst/>
          </a:prstGeom>
          <a:solidFill>
            <a:srgbClr val="FFFFFF"/>
          </a:solidFill>
          <a:ln>
            <a:solidFill>
              <a:srgbClr val="000000"/>
            </a:solidFill>
          </a:ln>
        </p:spPr>
        <p:txBody>
          <a:bodyPr wrap="none" rtlCol="0">
            <a:spAutoFit/>
          </a:bodyPr>
          <a:lstStyle/>
          <a:p>
            <a:r>
              <a:rPr lang="en-US" sz="2000" dirty="0" smtClean="0"/>
              <a:t>2. Live measles virus infects gut</a:t>
            </a:r>
            <a:endParaRPr lang="en-US" sz="2000" dirty="0"/>
          </a:p>
        </p:txBody>
      </p:sp>
      <p:sp>
        <p:nvSpPr>
          <p:cNvPr id="7" name="TextBox 6"/>
          <p:cNvSpPr txBox="1"/>
          <p:nvPr/>
        </p:nvSpPr>
        <p:spPr>
          <a:xfrm>
            <a:off x="4932948" y="3804452"/>
            <a:ext cx="4189543" cy="400110"/>
          </a:xfrm>
          <a:prstGeom prst="rect">
            <a:avLst/>
          </a:prstGeom>
          <a:solidFill>
            <a:srgbClr val="FFFFFF"/>
          </a:solidFill>
          <a:ln>
            <a:solidFill>
              <a:srgbClr val="000000"/>
            </a:solidFill>
          </a:ln>
        </p:spPr>
        <p:txBody>
          <a:bodyPr wrap="none" rtlCol="0">
            <a:spAutoFit/>
          </a:bodyPr>
          <a:lstStyle/>
          <a:p>
            <a:r>
              <a:rPr lang="en-US" sz="2000" dirty="0" smtClean="0"/>
              <a:t>3. Measles </a:t>
            </a:r>
            <a:r>
              <a:rPr lang="en-US" sz="2000" dirty="0" err="1" smtClean="0"/>
              <a:t>haemagglutinin</a:t>
            </a:r>
            <a:r>
              <a:rPr lang="en-US" sz="2000" dirty="0" smtClean="0"/>
              <a:t> undigested</a:t>
            </a:r>
            <a:endParaRPr lang="en-US" sz="2000" dirty="0"/>
          </a:p>
        </p:txBody>
      </p:sp>
      <p:sp>
        <p:nvSpPr>
          <p:cNvPr id="8" name="TextBox 7"/>
          <p:cNvSpPr txBox="1"/>
          <p:nvPr/>
        </p:nvSpPr>
        <p:spPr>
          <a:xfrm>
            <a:off x="6462296" y="4438874"/>
            <a:ext cx="2242020" cy="400110"/>
          </a:xfrm>
          <a:prstGeom prst="rect">
            <a:avLst/>
          </a:prstGeom>
          <a:solidFill>
            <a:srgbClr val="FFFFFF"/>
          </a:solidFill>
          <a:ln>
            <a:solidFill>
              <a:srgbClr val="000000"/>
            </a:solidFill>
          </a:ln>
        </p:spPr>
        <p:txBody>
          <a:bodyPr wrap="none" rtlCol="0">
            <a:spAutoFit/>
          </a:bodyPr>
          <a:lstStyle/>
          <a:p>
            <a:r>
              <a:rPr lang="en-US" sz="2000" dirty="0" smtClean="0"/>
              <a:t>4. Induces leaky gut</a:t>
            </a:r>
            <a:endParaRPr lang="en-US" sz="2000" dirty="0"/>
          </a:p>
        </p:txBody>
      </p:sp>
      <p:sp>
        <p:nvSpPr>
          <p:cNvPr id="9" name="TextBox 8"/>
          <p:cNvSpPr txBox="1"/>
          <p:nvPr/>
        </p:nvSpPr>
        <p:spPr>
          <a:xfrm>
            <a:off x="620845" y="3412181"/>
            <a:ext cx="4044697" cy="400110"/>
          </a:xfrm>
          <a:prstGeom prst="rect">
            <a:avLst/>
          </a:prstGeom>
          <a:solidFill>
            <a:srgbClr val="FFFFFF"/>
          </a:solidFill>
          <a:ln>
            <a:solidFill>
              <a:srgbClr val="000000"/>
            </a:solidFill>
          </a:ln>
        </p:spPr>
        <p:txBody>
          <a:bodyPr wrap="none" rtlCol="0">
            <a:spAutoFit/>
          </a:bodyPr>
          <a:lstStyle/>
          <a:p>
            <a:r>
              <a:rPr lang="en-US" sz="2000" dirty="0"/>
              <a:t>6</a:t>
            </a:r>
            <a:r>
              <a:rPr lang="en-US" sz="2000" dirty="0" smtClean="0"/>
              <a:t>. </a:t>
            </a:r>
            <a:r>
              <a:rPr lang="en-US" sz="2000" dirty="0" err="1" smtClean="0"/>
              <a:t>Zonulin</a:t>
            </a:r>
            <a:r>
              <a:rPr lang="en-US" sz="2000" dirty="0" smtClean="0"/>
              <a:t> induces leaky brain barrier</a:t>
            </a:r>
            <a:endParaRPr lang="en-US" sz="2000" dirty="0"/>
          </a:p>
        </p:txBody>
      </p:sp>
      <p:sp>
        <p:nvSpPr>
          <p:cNvPr id="10" name="TextBox 9"/>
          <p:cNvSpPr txBox="1"/>
          <p:nvPr/>
        </p:nvSpPr>
        <p:spPr>
          <a:xfrm>
            <a:off x="1040064" y="4038764"/>
            <a:ext cx="3202194" cy="400110"/>
          </a:xfrm>
          <a:prstGeom prst="rect">
            <a:avLst/>
          </a:prstGeom>
          <a:solidFill>
            <a:srgbClr val="FFFFFF"/>
          </a:solidFill>
          <a:ln>
            <a:solidFill>
              <a:srgbClr val="000000"/>
            </a:solidFill>
          </a:ln>
        </p:spPr>
        <p:txBody>
          <a:bodyPr wrap="none" rtlCol="0">
            <a:spAutoFit/>
          </a:bodyPr>
          <a:lstStyle/>
          <a:p>
            <a:r>
              <a:rPr lang="en-US" sz="2000" dirty="0" smtClean="0"/>
              <a:t>6. Measles virus infects brain</a:t>
            </a:r>
            <a:endParaRPr lang="en-US" sz="2000" dirty="0"/>
          </a:p>
        </p:txBody>
      </p:sp>
      <p:sp>
        <p:nvSpPr>
          <p:cNvPr id="11" name="TextBox 10"/>
          <p:cNvSpPr txBox="1"/>
          <p:nvPr/>
        </p:nvSpPr>
        <p:spPr>
          <a:xfrm>
            <a:off x="1444470" y="4619057"/>
            <a:ext cx="2838773" cy="707886"/>
          </a:xfrm>
          <a:prstGeom prst="rect">
            <a:avLst/>
          </a:prstGeom>
          <a:solidFill>
            <a:srgbClr val="FFFFFF"/>
          </a:solidFill>
          <a:ln>
            <a:solidFill>
              <a:srgbClr val="000000"/>
            </a:solidFill>
          </a:ln>
        </p:spPr>
        <p:txBody>
          <a:bodyPr wrap="square" rtlCol="0">
            <a:spAutoFit/>
          </a:bodyPr>
          <a:lstStyle/>
          <a:p>
            <a:r>
              <a:rPr lang="en-US" sz="2000" dirty="0" smtClean="0"/>
              <a:t>7. Brain’s immune system produces antibodies</a:t>
            </a:r>
            <a:endParaRPr lang="en-US" sz="2000" dirty="0"/>
          </a:p>
        </p:txBody>
      </p:sp>
      <p:sp>
        <p:nvSpPr>
          <p:cNvPr id="12" name="TextBox 11"/>
          <p:cNvSpPr txBox="1"/>
          <p:nvPr/>
        </p:nvSpPr>
        <p:spPr>
          <a:xfrm>
            <a:off x="1596871" y="5606663"/>
            <a:ext cx="2592110" cy="707886"/>
          </a:xfrm>
          <a:prstGeom prst="rect">
            <a:avLst/>
          </a:prstGeom>
          <a:solidFill>
            <a:srgbClr val="FFFFFF"/>
          </a:solidFill>
          <a:ln>
            <a:solidFill>
              <a:srgbClr val="000000"/>
            </a:solidFill>
          </a:ln>
        </p:spPr>
        <p:txBody>
          <a:bodyPr wrap="square" rtlCol="0">
            <a:spAutoFit/>
          </a:bodyPr>
          <a:lstStyle/>
          <a:p>
            <a:r>
              <a:rPr lang="en-US" sz="2000" dirty="0" smtClean="0"/>
              <a:t>8. Autoantibodies attack myelin sheath</a:t>
            </a:r>
            <a:endParaRPr lang="en-US" sz="2000" dirty="0"/>
          </a:p>
        </p:txBody>
      </p:sp>
      <p:sp>
        <p:nvSpPr>
          <p:cNvPr id="13" name="TextBox 12"/>
          <p:cNvSpPr txBox="1"/>
          <p:nvPr/>
        </p:nvSpPr>
        <p:spPr>
          <a:xfrm>
            <a:off x="716886" y="1230920"/>
            <a:ext cx="3518912" cy="400110"/>
          </a:xfrm>
          <a:prstGeom prst="rect">
            <a:avLst/>
          </a:prstGeom>
          <a:solidFill>
            <a:srgbClr val="FFFFFF"/>
          </a:solidFill>
          <a:ln>
            <a:solidFill>
              <a:srgbClr val="000000"/>
            </a:solidFill>
          </a:ln>
        </p:spPr>
        <p:txBody>
          <a:bodyPr wrap="none" rtlCol="0">
            <a:spAutoFit/>
          </a:bodyPr>
          <a:lstStyle/>
          <a:p>
            <a:r>
              <a:rPr lang="en-US" sz="2000" dirty="0" smtClean="0"/>
              <a:t>1. Child is vaccinated with MMR</a:t>
            </a:r>
            <a:endParaRPr lang="en-US" sz="2000" dirty="0"/>
          </a:p>
        </p:txBody>
      </p:sp>
      <p:sp>
        <p:nvSpPr>
          <p:cNvPr id="14" name="TextBox 13"/>
          <p:cNvSpPr txBox="1"/>
          <p:nvPr/>
        </p:nvSpPr>
        <p:spPr>
          <a:xfrm>
            <a:off x="4283243" y="5015079"/>
            <a:ext cx="1851413" cy="400110"/>
          </a:xfrm>
          <a:prstGeom prst="rect">
            <a:avLst/>
          </a:prstGeom>
          <a:solidFill>
            <a:srgbClr val="FFFFFF"/>
          </a:solidFill>
          <a:ln>
            <a:solidFill>
              <a:srgbClr val="000000"/>
            </a:solidFill>
          </a:ln>
        </p:spPr>
        <p:txBody>
          <a:bodyPr wrap="none" rtlCol="0">
            <a:spAutoFit/>
          </a:bodyPr>
          <a:lstStyle/>
          <a:p>
            <a:r>
              <a:rPr lang="en-US" sz="2000" dirty="0" smtClean="0"/>
              <a:t>5. Measles virus</a:t>
            </a:r>
            <a:endParaRPr lang="en-US" sz="2000" dirty="0"/>
          </a:p>
        </p:txBody>
      </p:sp>
      <p:sp>
        <p:nvSpPr>
          <p:cNvPr id="15" name="TextBox 14"/>
          <p:cNvSpPr txBox="1"/>
          <p:nvPr/>
        </p:nvSpPr>
        <p:spPr>
          <a:xfrm>
            <a:off x="4665542" y="5599758"/>
            <a:ext cx="1214721" cy="400110"/>
          </a:xfrm>
          <a:prstGeom prst="rect">
            <a:avLst/>
          </a:prstGeom>
          <a:solidFill>
            <a:srgbClr val="FFFFFF"/>
          </a:solidFill>
          <a:ln>
            <a:solidFill>
              <a:srgbClr val="000000"/>
            </a:solidFill>
          </a:ln>
        </p:spPr>
        <p:txBody>
          <a:bodyPr wrap="none" rtlCol="0">
            <a:spAutoFit/>
          </a:bodyPr>
          <a:lstStyle/>
          <a:p>
            <a:r>
              <a:rPr lang="en-US" sz="2000" dirty="0" smtClean="0"/>
              <a:t>5. </a:t>
            </a:r>
            <a:r>
              <a:rPr lang="en-US" sz="2000" dirty="0" err="1" smtClean="0"/>
              <a:t>Zonulin</a:t>
            </a:r>
            <a:endParaRPr lang="en-US" sz="2000" dirty="0"/>
          </a:p>
        </p:txBody>
      </p:sp>
      <p:grpSp>
        <p:nvGrpSpPr>
          <p:cNvPr id="16" name="Group 15"/>
          <p:cNvGrpSpPr/>
          <p:nvPr/>
        </p:nvGrpSpPr>
        <p:grpSpPr>
          <a:xfrm>
            <a:off x="4609381" y="4347009"/>
            <a:ext cx="1430421" cy="668070"/>
            <a:chOff x="4505157" y="3237479"/>
            <a:chExt cx="1430421" cy="668070"/>
          </a:xfrm>
        </p:grpSpPr>
        <p:sp>
          <p:nvSpPr>
            <p:cNvPr id="17" name="Rectangle 16"/>
            <p:cNvSpPr/>
            <p:nvPr/>
          </p:nvSpPr>
          <p:spPr>
            <a:xfrm>
              <a:off x="4505157" y="3237479"/>
              <a:ext cx="1430421" cy="668070"/>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Left Arrow 17"/>
            <p:cNvSpPr/>
            <p:nvPr/>
          </p:nvSpPr>
          <p:spPr>
            <a:xfrm>
              <a:off x="4505157" y="3237479"/>
              <a:ext cx="1430421" cy="668070"/>
            </a:xfrm>
            <a:prstGeom prst="leftArrow">
              <a:avLst/>
            </a:prstGeom>
            <a:solidFill>
              <a:srgbClr val="FFFFFF"/>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17830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21416</TotalTime>
  <Words>7743</Words>
  <Application>Microsoft Macintosh PowerPoint</Application>
  <PresentationFormat>On-screen Show (4:3)</PresentationFormat>
  <Paragraphs>769</Paragraphs>
  <Slides>128</Slides>
  <Notes>50</Notes>
  <HiddenSlides>1</HiddenSlides>
  <MMClips>0</MMClips>
  <ScaleCrop>false</ScaleCrop>
  <HeadingPairs>
    <vt:vector size="4" baseType="variant">
      <vt:variant>
        <vt:lpstr>Theme</vt:lpstr>
      </vt:variant>
      <vt:variant>
        <vt:i4>1</vt:i4>
      </vt:variant>
      <vt:variant>
        <vt:lpstr>Slide Titles</vt:lpstr>
      </vt:variant>
      <vt:variant>
        <vt:i4>128</vt:i4>
      </vt:variant>
    </vt:vector>
  </HeadingPairs>
  <TitlesOfParts>
    <vt:vector size="129" baseType="lpstr">
      <vt:lpstr>Office Theme</vt:lpstr>
      <vt:lpstr>The New Agent Orange: Roundup Poisoning and an Epidemic of Auto-immune and Neurological Disease</vt:lpstr>
      <vt:lpstr>Download These Slides</vt:lpstr>
      <vt:lpstr>PowerPoint Presentation</vt:lpstr>
      <vt:lpstr>PowerPoint Presentation</vt:lpstr>
      <vt:lpstr>Outline</vt:lpstr>
      <vt:lpstr>PowerPoint Presentation</vt:lpstr>
      <vt:lpstr>PowerPoint Presentation</vt:lpstr>
      <vt:lpstr>Roundup and GMO Crops</vt:lpstr>
      <vt:lpstr>Roundup as a Desiccant/Ripener  just before Harvest</vt:lpstr>
      <vt:lpstr>Glyphosate!!</vt:lpstr>
      <vt:lpstr>Glyphosate vs. Other Pesticides: Usage in the United States*</vt:lpstr>
      <vt:lpstr>Shikimate Pathway Disruption</vt:lpstr>
      <vt:lpstr> Paper Showing Strong Correlations between Glyphosate Usage  and Chronic Disease</vt:lpstr>
      <vt:lpstr>PowerPoint Presentation</vt:lpstr>
      <vt:lpstr>PowerPoint Presentation</vt:lpstr>
      <vt:lpstr>Quote from the Conclusion*</vt:lpstr>
      <vt:lpstr>PowerPoint Presentation</vt:lpstr>
      <vt:lpstr>List Compiled by Prof. Don Huber</vt:lpstr>
      <vt:lpstr>Decreasing IQ scores after 1975*</vt:lpstr>
      <vt:lpstr>Decreasing IQ scores after 1975*</vt:lpstr>
      <vt:lpstr>PowerPoint Presentation</vt:lpstr>
      <vt:lpstr>Glyphosate in Human Urine:             U.S. Southern California*</vt:lpstr>
      <vt:lpstr>Glyphosate reduces sperm motility and sperm count*</vt:lpstr>
      <vt:lpstr>Glyphosate Damages Second Generation*</vt:lpstr>
      <vt:lpstr>America’s Children are in Trouble!</vt:lpstr>
      <vt:lpstr>PowerPoint Presentation</vt:lpstr>
      <vt:lpstr>Dewayne “Lee” Johnson vs Monsanto: Glyphosate &amp; Non-Hodgkin’s Lymphoma*</vt:lpstr>
      <vt:lpstr>Details of the Lawsuit*</vt:lpstr>
      <vt:lpstr>PowerPoint Presentation</vt:lpstr>
      <vt:lpstr>PowerPoint Presentation</vt:lpstr>
      <vt:lpstr>PowerPoint Presentation</vt:lpstr>
      <vt:lpstr>Bayer Stock Prices</vt:lpstr>
      <vt:lpstr>Verdict Upheld in Higher Court: October 22, 2018</vt:lpstr>
      <vt:lpstr>Bayer to sell businesses, cut jobs  after Monsanto deal*</vt:lpstr>
      <vt:lpstr>“In vitro evaluation of genomic damage induced by glyphosate on human lymphocytes”*</vt:lpstr>
      <vt:lpstr>“In vitro evaluation of genomic damage induced by glyphosate on human lymphocytes”*</vt:lpstr>
      <vt:lpstr>PowerPoint Presentation</vt:lpstr>
      <vt:lpstr>The Basics of Protein Synthesis</vt:lpstr>
      <vt:lpstr>Glyphosate is a non-coding            amino acid analogue of glycine</vt:lpstr>
      <vt:lpstr>What If Glyphosate Could Insert Itself Into Protein Synthesis by mistake???</vt:lpstr>
      <vt:lpstr>What If Glyphosate Could Insert Itself Into Protein Synthesis by mistake???</vt:lpstr>
      <vt:lpstr>Only Glyphosate Works!*</vt:lpstr>
      <vt:lpstr>Quote from Monsanto Study (1989)*</vt:lpstr>
      <vt:lpstr>Some Predicted Consequences*</vt:lpstr>
      <vt:lpstr>Some Predicted Consequences*</vt:lpstr>
      <vt:lpstr>PowerPoint Presentation</vt:lpstr>
      <vt:lpstr>Autoimmune Disease: An Invisible Epidemic*</vt:lpstr>
      <vt:lpstr>Autoimmune Disease Statistics*</vt:lpstr>
      <vt:lpstr>PowerPoint Presentation</vt:lpstr>
      <vt:lpstr>PowerPoint Presentation</vt:lpstr>
      <vt:lpstr>PowerPoint Presentation</vt:lpstr>
      <vt:lpstr>Hypothesis</vt:lpstr>
      <vt:lpstr>PowerPoint Presentation</vt:lpstr>
      <vt:lpstr>PowerPoint Presentation</vt:lpstr>
      <vt:lpstr>Food Allergies</vt:lpstr>
      <vt:lpstr>Food Allergies</vt:lpstr>
      <vt:lpstr>Food Allergies</vt:lpstr>
      <vt:lpstr>Collagen and Gelatin</vt:lpstr>
      <vt:lpstr>Products Containing Collagen/ Gelatin !!</vt:lpstr>
      <vt:lpstr>Drugs and Autoimmune Disease*</vt:lpstr>
      <vt:lpstr>Chronic Pain*</vt:lpstr>
      <vt:lpstr>US Department of Health and Human Services Data on Pain-Killer Drug Abuse*</vt:lpstr>
      <vt:lpstr>US Department of Health and Human Services Data on Pain-Killer Drug Abuse*</vt:lpstr>
      <vt:lpstr>PowerPoint Presentation</vt:lpstr>
      <vt:lpstr>Glyphosate and the Gut:  Digestive Enzymes </vt:lpstr>
      <vt:lpstr>A Scenario</vt:lpstr>
      <vt:lpstr>PowerPoint Presentation</vt:lpstr>
      <vt:lpstr>Glyphosate and the Gut:  Pathogen Overgrowth</vt:lpstr>
      <vt:lpstr>Pathogen Overgrowth in Poultry Microbes Exposed to Glyphosate*</vt:lpstr>
      <vt:lpstr>Celiac Disease, Glyphosate and Non Hodgkin’s Lymphoma</vt:lpstr>
      <vt:lpstr>PowerPoint Presentation</vt:lpstr>
      <vt:lpstr>PowerPoint Presentation</vt:lpstr>
      <vt:lpstr>Evidence linking autism to  Clostridia overgrowth*</vt:lpstr>
      <vt:lpstr>PowerPoint Presentation</vt:lpstr>
      <vt:lpstr>Pathogen Overgrowth in Poultry Microbes Exposed to Glyphosate*</vt:lpstr>
      <vt:lpstr>Recapitulation</vt:lpstr>
      <vt:lpstr>PowerPoint Presentation</vt:lpstr>
      <vt:lpstr>PowerPoint Presentation</vt:lpstr>
      <vt:lpstr>PowerPoint Presentation</vt:lpstr>
      <vt:lpstr>Autism, Glyphosate, Vaccine Reactions*</vt:lpstr>
      <vt:lpstr>Vaxxed/Unvaxxed Study*</vt:lpstr>
      <vt:lpstr>PowerPoint Presentation</vt:lpstr>
      <vt:lpstr>MMR and Autism</vt:lpstr>
      <vt:lpstr>Glutamate is an Additive in Vaccines!</vt:lpstr>
      <vt:lpstr>Glutamate Detoxification Depends                on Manganese!</vt:lpstr>
      <vt:lpstr>“Alteration of Plasma Glutamate and Glutamine Levels in Children with          High-Functioning Autism”*</vt:lpstr>
      <vt:lpstr>Glyphosate in Vaccines?</vt:lpstr>
      <vt:lpstr>Glyphosate Excites NMDA Receptors  in Hippocampus*,**</vt:lpstr>
      <vt:lpstr>Glyphosate Excites NMDA Receptors  in Hippocampus*,**</vt:lpstr>
      <vt:lpstr>Glyphosate Excites NMDA Receptors  in Hippocampus*,**</vt:lpstr>
      <vt:lpstr>PowerPoint Presentation</vt:lpstr>
      <vt:lpstr>PowerPoint Presentation</vt:lpstr>
      <vt:lpstr>Glyphosate Contamination in Vaccines (Parts Per Billion)*</vt:lpstr>
      <vt:lpstr>Symptoms of Adverse Reactions to MMR before and after 2002*</vt:lpstr>
      <vt:lpstr>Symptoms of Adverse Reactions to MMR before and after 2002*</vt:lpstr>
      <vt:lpstr>Recapitulation</vt:lpstr>
      <vt:lpstr>PowerPoint Presentation</vt:lpstr>
      <vt:lpstr>PowerPoint Presentation</vt:lpstr>
      <vt:lpstr>A Scenario</vt:lpstr>
      <vt:lpstr>Measles Virus and Haemagglutinin*</vt:lpstr>
      <vt:lpstr>Autism and Measles Haemagglutinin*</vt:lpstr>
      <vt:lpstr>PowerPoint Presentation</vt:lpstr>
      <vt:lpstr>PowerPoint Presentation</vt:lpstr>
      <vt:lpstr>“Is Agriculture’s Use of Glyphosate Feeding Lake O’s Explosive Algae Blooms?”*</vt:lpstr>
      <vt:lpstr>Cyanobacteria Feed Red Tide Algae</vt:lpstr>
      <vt:lpstr>Corn for Ethanol Production*</vt:lpstr>
      <vt:lpstr>Corn for Ethanol Production*</vt:lpstr>
      <vt:lpstr>Corn for Ethanol Production*</vt:lpstr>
      <vt:lpstr>PowerPoint Presentation</vt:lpstr>
      <vt:lpstr>Superweeds Are Now a Huge Problem*</vt:lpstr>
      <vt:lpstr>Fixing the Soil*</vt:lpstr>
      <vt:lpstr>Sustainable Agriculture</vt:lpstr>
      <vt:lpstr>From Uniformity to Biodiversity*</vt:lpstr>
      <vt:lpstr>Solving Global Climate Change  through Agriculture*</vt:lpstr>
      <vt:lpstr>Small Organic Farms are the Answer</vt:lpstr>
      <vt:lpstr>Why the Food Movement is Unstoppable*</vt:lpstr>
      <vt:lpstr>PowerPoint Presentation</vt:lpstr>
      <vt:lpstr>PowerPoint Presentation</vt:lpstr>
      <vt:lpstr>Some Important Nutrients</vt:lpstr>
      <vt:lpstr>Biochar, Bentonite and Zeolite to maintain healthy microbial distribution in poultry* </vt:lpstr>
      <vt:lpstr>Anecdotal Evidence of  Benefits of Fulvic Acid*</vt:lpstr>
      <vt:lpstr>Extracts from Common Plants Can Treat Glyphosate Poisoning*</vt:lpstr>
      <vt:lpstr> Eat Foods Containing Sulfur</vt:lpstr>
      <vt:lpstr>PowerPoint Presentation</vt:lpstr>
      <vt:lpstr>Kefir: Natural Probiotics*</vt:lpstr>
      <vt:lpstr>Recommendations from Dr. Zach Bush*</vt:lpstr>
      <vt:lpstr>Conclusions</vt:lpstr>
      <vt:lpstr>PowerPoint Presentation</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Agent Orange: Roundup Poisoning and an Epidemic of Auto-immune and Neurological Disease</dc:title>
  <dc:creator>Stephanie Seneff</dc:creator>
  <cp:lastModifiedBy>Stephanie Seneff</cp:lastModifiedBy>
  <cp:revision>117</cp:revision>
  <cp:lastPrinted>2019-01-09T23:28:09Z</cp:lastPrinted>
  <dcterms:created xsi:type="dcterms:W3CDTF">2018-07-26T18:45:41Z</dcterms:created>
  <dcterms:modified xsi:type="dcterms:W3CDTF">2019-02-01T01:44:24Z</dcterms:modified>
</cp:coreProperties>
</file>